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60" r:id="rId1"/>
  </p:sldMasterIdLst>
  <p:sldIdLst>
    <p:sldId id="256" r:id="rId2"/>
    <p:sldId id="257" r:id="rId3"/>
    <p:sldId id="258" r:id="rId4"/>
    <p:sldId id="259" r:id="rId5"/>
    <p:sldId id="260" r:id="rId6"/>
    <p:sldId id="261" r:id="rId7"/>
    <p:sldId id="277" r:id="rId8"/>
    <p:sldId id="262" r:id="rId9"/>
    <p:sldId id="263" r:id="rId10"/>
    <p:sldId id="264" r:id="rId11"/>
    <p:sldId id="265" r:id="rId12"/>
    <p:sldId id="267" r:id="rId13"/>
    <p:sldId id="266" r:id="rId14"/>
    <p:sldId id="269" r:id="rId15"/>
    <p:sldId id="276" r:id="rId16"/>
    <p:sldId id="278" r:id="rId17"/>
    <p:sldId id="268" r:id="rId18"/>
    <p:sldId id="279" r:id="rId19"/>
    <p:sldId id="270" r:id="rId20"/>
    <p:sldId id="271" r:id="rId21"/>
    <p:sldId id="272" r:id="rId22"/>
    <p:sldId id="273" r:id="rId23"/>
    <p:sldId id="274" r:id="rId24"/>
    <p:sldId id="275"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9" r:id="rId43"/>
    <p:sldId id="297" r:id="rId44"/>
    <p:sldId id="298" r:id="rId4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eysi%20hidalgo\Documents\ESPE\TESIS\ESTACIONES%20CHIMBORAZO\EXCEL%20ESTACIONES\COMPLETAR%20DATOS%20ESTACIONE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deysi%20hidalgo\Documents\ESPE\TESIS\ESTACIONES%20CHIMBORAZO\EXCEL%20ESTACIONES\MEETODOLOGIAS%20PARA%20RELLENAR%20DATOS\RELLENO%20DE%20DATOS%20CON%20DOS%20METODOLOGIA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eysi%20hidalgo\Documents\ESPE\TESIS\ESTACIONES%20CHIMBORAZO\EXCEL%20ESTACIONES\EVAPORACION\ESTACIONES%20POR%20PARAMETRO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eysi%20hidalgo\Documents\ESPE\TESIS\ESTACIONES%20CHIMBORAZO\EXCEL%20ESTACIONES\EVAPORACION\ESTACIONES%20POR%20PARAMETR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74191989539212"/>
          <c:y val="9.2229209603833087E-2"/>
          <c:w val="0.86331826752702845"/>
          <c:h val="0.74888105653459969"/>
        </c:manualLayout>
      </c:layout>
      <c:scatterChart>
        <c:scatterStyle val="lineMarker"/>
        <c:varyColors val="0"/>
        <c:ser>
          <c:idx val="0"/>
          <c:order val="0"/>
          <c:tx>
            <c:strRef>
              <c:f>PRECIPITACION!$A$64</c:f>
              <c:strCache>
                <c:ptCount val="1"/>
                <c:pt idx="0">
                  <c:v>PRECIPITACIÓN MENSUAL</c:v>
                </c:pt>
              </c:strCache>
            </c:strRef>
          </c:tx>
          <c:spPr>
            <a:ln w="28575">
              <a:noFill/>
            </a:ln>
          </c:spPr>
          <c:marker>
            <c:spPr>
              <a:noFill/>
            </c:spPr>
          </c:marker>
          <c:trendline>
            <c:trendlineType val="linear"/>
            <c:dispRSqr val="1"/>
            <c:dispEq val="1"/>
            <c:trendlineLbl>
              <c:layout>
                <c:manualLayout>
                  <c:x val="-4.3669655869606118E-2"/>
                  <c:y val="-0.10664437695264864"/>
                </c:manualLayout>
              </c:layout>
              <c:numFmt formatCode="General" sourceLinked="0"/>
            </c:trendlineLbl>
          </c:trendline>
          <c:xVal>
            <c:numRef>
              <c:f>PRECIPITACION!$B$66:$B$77</c:f>
              <c:numCache>
                <c:formatCode>General</c:formatCode>
                <c:ptCount val="12"/>
                <c:pt idx="0">
                  <c:v>47.209090909090904</c:v>
                </c:pt>
                <c:pt idx="1">
                  <c:v>59.427272727272729</c:v>
                </c:pt>
                <c:pt idx="2">
                  <c:v>76.818181818181827</c:v>
                </c:pt>
                <c:pt idx="3">
                  <c:v>75.409090909090907</c:v>
                </c:pt>
                <c:pt idx="4">
                  <c:v>44.245454545454542</c:v>
                </c:pt>
                <c:pt idx="5">
                  <c:v>27.254545454545454</c:v>
                </c:pt>
                <c:pt idx="6">
                  <c:v>16.936363636363637</c:v>
                </c:pt>
                <c:pt idx="7">
                  <c:v>14.349999999999998</c:v>
                </c:pt>
                <c:pt idx="8">
                  <c:v>18.45</c:v>
                </c:pt>
                <c:pt idx="9">
                  <c:v>46.3</c:v>
                </c:pt>
                <c:pt idx="10">
                  <c:v>68.319999999999993</c:v>
                </c:pt>
                <c:pt idx="11">
                  <c:v>64.977777777777789</c:v>
                </c:pt>
              </c:numCache>
            </c:numRef>
          </c:xVal>
          <c:yVal>
            <c:numRef>
              <c:f>PRECIPITACION!$C$66:$C$77</c:f>
              <c:numCache>
                <c:formatCode>General</c:formatCode>
                <c:ptCount val="12"/>
                <c:pt idx="0">
                  <c:v>72.910000000000011</c:v>
                </c:pt>
                <c:pt idx="1">
                  <c:v>59.733333333333334</c:v>
                </c:pt>
                <c:pt idx="2">
                  <c:v>86.566666666666663</c:v>
                </c:pt>
                <c:pt idx="3">
                  <c:v>72.63333333333334</c:v>
                </c:pt>
                <c:pt idx="4">
                  <c:v>44.174999999999997</c:v>
                </c:pt>
                <c:pt idx="5">
                  <c:v>27.15</c:v>
                </c:pt>
                <c:pt idx="6">
                  <c:v>17.737500000000004</c:v>
                </c:pt>
                <c:pt idx="7">
                  <c:v>25.525000000000002</c:v>
                </c:pt>
                <c:pt idx="8">
                  <c:v>25.012499999999999</c:v>
                </c:pt>
                <c:pt idx="9">
                  <c:v>56.112499999999997</c:v>
                </c:pt>
                <c:pt idx="10">
                  <c:v>57.9375</c:v>
                </c:pt>
                <c:pt idx="11">
                  <c:v>47.18571428571429</c:v>
                </c:pt>
              </c:numCache>
            </c:numRef>
          </c:yVal>
          <c:smooth val="0"/>
        </c:ser>
        <c:dLbls>
          <c:showLegendKey val="0"/>
          <c:showVal val="0"/>
          <c:showCatName val="0"/>
          <c:showSerName val="0"/>
          <c:showPercent val="0"/>
          <c:showBubbleSize val="0"/>
        </c:dLbls>
        <c:axId val="31635712"/>
        <c:axId val="31641984"/>
      </c:scatterChart>
      <c:valAx>
        <c:axId val="31635712"/>
        <c:scaling>
          <c:orientation val="minMax"/>
        </c:scaling>
        <c:delete val="0"/>
        <c:axPos val="b"/>
        <c:title>
          <c:tx>
            <c:rich>
              <a:bodyPr/>
              <a:lstStyle/>
              <a:p>
                <a:pPr>
                  <a:defRPr/>
                </a:pPr>
                <a:r>
                  <a:rPr lang="es-ES"/>
                  <a:t>ESTACIÓN ALAO</a:t>
                </a:r>
              </a:p>
            </c:rich>
          </c:tx>
          <c:overlay val="0"/>
        </c:title>
        <c:numFmt formatCode="General" sourceLinked="1"/>
        <c:majorTickMark val="out"/>
        <c:minorTickMark val="none"/>
        <c:tickLblPos val="nextTo"/>
        <c:crossAx val="31641984"/>
        <c:crosses val="autoZero"/>
        <c:crossBetween val="midCat"/>
        <c:majorUnit val="10"/>
      </c:valAx>
      <c:valAx>
        <c:axId val="31641984"/>
        <c:scaling>
          <c:orientation val="minMax"/>
        </c:scaling>
        <c:delete val="0"/>
        <c:axPos val="l"/>
        <c:title>
          <c:tx>
            <c:rich>
              <a:bodyPr rot="-5400000" vert="horz"/>
              <a:lstStyle/>
              <a:p>
                <a:pPr>
                  <a:defRPr/>
                </a:pPr>
                <a:r>
                  <a:rPr lang="es-ES"/>
                  <a:t>ESTACIÓN TOTORILLAS</a:t>
                </a:r>
              </a:p>
            </c:rich>
          </c:tx>
          <c:overlay val="0"/>
        </c:title>
        <c:numFmt formatCode="General" sourceLinked="1"/>
        <c:majorTickMark val="out"/>
        <c:minorTickMark val="none"/>
        <c:tickLblPos val="nextTo"/>
        <c:crossAx val="31635712"/>
        <c:crosses val="autoZero"/>
        <c:crossBetween val="midCat"/>
      </c:valAx>
      <c:spPr>
        <a:noFill/>
        <a:ln w="3175">
          <a:solidFill>
            <a:schemeClr val="bg1">
              <a:lumMod val="50000"/>
            </a:schemeClr>
          </a:solidFill>
        </a:ln>
      </c:spPr>
    </c:plotArea>
    <c:plotVisOnly val="1"/>
    <c:dispBlanksAs val="gap"/>
    <c:showDLblsOverMax val="0"/>
  </c:chart>
  <c:spPr>
    <a:ln w="9525">
      <a:noFill/>
    </a:ln>
  </c:spPr>
  <c:txPr>
    <a:bodyPr/>
    <a:lstStyle/>
    <a:p>
      <a:pPr>
        <a:defRPr sz="1050">
          <a:latin typeface="Arial" panose="020B0604020202020204" pitchFamily="34" charset="0"/>
          <a:cs typeface="Arial" panose="020B0604020202020204" pitchFamily="34" charset="0"/>
        </a:defRPr>
      </a:pPr>
      <a:endParaRPr lang="es-EC"/>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92434431097568"/>
          <c:y val="8.0152843085427028E-2"/>
          <c:w val="0.71553767457899875"/>
          <c:h val="0.70506181426968273"/>
        </c:manualLayout>
      </c:layout>
      <c:scatterChart>
        <c:scatterStyle val="lineMarker"/>
        <c:varyColors val="0"/>
        <c:ser>
          <c:idx val="0"/>
          <c:order val="0"/>
          <c:tx>
            <c:strRef>
              <c:f>PRECIPITACION!$C$84</c:f>
              <c:strCache>
                <c:ptCount val="1"/>
                <c:pt idx="0">
                  <c:v>CURVAS DE DOBLE MASA</c:v>
                </c:pt>
              </c:strCache>
            </c:strRef>
          </c:tx>
          <c:spPr>
            <a:ln w="28575">
              <a:noFill/>
            </a:ln>
          </c:spPr>
          <c:marker>
            <c:spPr>
              <a:noFill/>
            </c:spPr>
          </c:marker>
          <c:trendline>
            <c:trendlineType val="linear"/>
            <c:dispRSqr val="1"/>
            <c:dispEq val="1"/>
            <c:trendlineLbl>
              <c:numFmt formatCode="General" sourceLinked="0"/>
            </c:trendlineLbl>
          </c:trendline>
          <c:xVal>
            <c:numRef>
              <c:f>PRECIPITACION!$B$114:$M$114</c:f>
              <c:numCache>
                <c:formatCode>0.00</c:formatCode>
                <c:ptCount val="12"/>
                <c:pt idx="0">
                  <c:v>45.9</c:v>
                </c:pt>
                <c:pt idx="1">
                  <c:v>109.33000000000001</c:v>
                </c:pt>
                <c:pt idx="2">
                  <c:v>185.10000000000002</c:v>
                </c:pt>
                <c:pt idx="3">
                  <c:v>266.42</c:v>
                </c:pt>
                <c:pt idx="4">
                  <c:v>311.56</c:v>
                </c:pt>
                <c:pt idx="5">
                  <c:v>339.98</c:v>
                </c:pt>
                <c:pt idx="6">
                  <c:v>355.61</c:v>
                </c:pt>
                <c:pt idx="7">
                  <c:v>369.96000000000004</c:v>
                </c:pt>
                <c:pt idx="8">
                  <c:v>388.41</c:v>
                </c:pt>
                <c:pt idx="9">
                  <c:v>434.71000000000004</c:v>
                </c:pt>
                <c:pt idx="10">
                  <c:v>503.03000000000003</c:v>
                </c:pt>
                <c:pt idx="11">
                  <c:v>568.00777777777785</c:v>
                </c:pt>
              </c:numCache>
            </c:numRef>
          </c:xVal>
          <c:yVal>
            <c:numRef>
              <c:f>PRECIPITACION!$B$99:$M$99</c:f>
              <c:numCache>
                <c:formatCode>0.00</c:formatCode>
                <c:ptCount val="12"/>
                <c:pt idx="0">
                  <c:v>72.910000000000011</c:v>
                </c:pt>
                <c:pt idx="1">
                  <c:v>131.16368200000002</c:v>
                </c:pt>
                <c:pt idx="2">
                  <c:v>218.39298400000001</c:v>
                </c:pt>
                <c:pt idx="3">
                  <c:v>288.98474199999998</c:v>
                </c:pt>
                <c:pt idx="4">
                  <c:v>333.37136799999996</c:v>
                </c:pt>
                <c:pt idx="5">
                  <c:v>362.58024999999998</c:v>
                </c:pt>
                <c:pt idx="6">
                  <c:v>382.769116</c:v>
                </c:pt>
                <c:pt idx="7">
                  <c:v>405.81004799999999</c:v>
                </c:pt>
                <c:pt idx="8">
                  <c:v>431.28555599999999</c:v>
                </c:pt>
                <c:pt idx="9">
                  <c:v>483.34272999999996</c:v>
                </c:pt>
                <c:pt idx="10">
                  <c:v>545.57141799999999</c:v>
                </c:pt>
                <c:pt idx="11">
                  <c:v>600.78551200000004</c:v>
                </c:pt>
              </c:numCache>
            </c:numRef>
          </c:yVal>
          <c:smooth val="0"/>
        </c:ser>
        <c:dLbls>
          <c:showLegendKey val="0"/>
          <c:showVal val="0"/>
          <c:showCatName val="0"/>
          <c:showSerName val="0"/>
          <c:showPercent val="0"/>
          <c:showBubbleSize val="0"/>
        </c:dLbls>
        <c:axId val="28630400"/>
        <c:axId val="28640768"/>
      </c:scatterChart>
      <c:valAx>
        <c:axId val="28630400"/>
        <c:scaling>
          <c:orientation val="minMax"/>
        </c:scaling>
        <c:delete val="0"/>
        <c:axPos val="b"/>
        <c:title>
          <c:tx>
            <c:rich>
              <a:bodyPr/>
              <a:lstStyle/>
              <a:p>
                <a:pPr>
                  <a:defRPr/>
                </a:pPr>
                <a:r>
                  <a:rPr lang="en-US"/>
                  <a:t>ESTACIÓN ALAO</a:t>
                </a:r>
              </a:p>
            </c:rich>
          </c:tx>
          <c:layout>
            <c:manualLayout>
              <c:xMode val="edge"/>
              <c:yMode val="edge"/>
              <c:x val="0.42632335191677684"/>
              <c:y val="0.90597837982116647"/>
            </c:manualLayout>
          </c:layout>
          <c:overlay val="0"/>
        </c:title>
        <c:numFmt formatCode="0.0" sourceLinked="0"/>
        <c:majorTickMark val="out"/>
        <c:minorTickMark val="none"/>
        <c:tickLblPos val="nextTo"/>
        <c:crossAx val="28640768"/>
        <c:crosses val="autoZero"/>
        <c:crossBetween val="midCat"/>
      </c:valAx>
      <c:valAx>
        <c:axId val="28640768"/>
        <c:scaling>
          <c:orientation val="minMax"/>
        </c:scaling>
        <c:delete val="0"/>
        <c:axPos val="l"/>
        <c:title>
          <c:tx>
            <c:rich>
              <a:bodyPr rot="-5400000" vert="horz"/>
              <a:lstStyle/>
              <a:p>
                <a:pPr>
                  <a:defRPr/>
                </a:pPr>
                <a:r>
                  <a:rPr lang="es-ES"/>
                  <a:t>ESTACIÓN TOTORILLAS</a:t>
                </a:r>
              </a:p>
            </c:rich>
          </c:tx>
          <c:layout>
            <c:manualLayout>
              <c:xMode val="edge"/>
              <c:yMode val="edge"/>
              <c:x val="2.9197080291970802E-2"/>
              <c:y val="0.12551198896748075"/>
            </c:manualLayout>
          </c:layout>
          <c:overlay val="0"/>
        </c:title>
        <c:numFmt formatCode="0.0" sourceLinked="0"/>
        <c:majorTickMark val="out"/>
        <c:minorTickMark val="none"/>
        <c:tickLblPos val="nextTo"/>
        <c:crossAx val="28630400"/>
        <c:crosses val="autoZero"/>
        <c:crossBetween val="midCat"/>
      </c:valAx>
      <c:spPr>
        <a:ln w="6350">
          <a:solidFill>
            <a:schemeClr val="bg1">
              <a:lumMod val="50000"/>
            </a:schemeClr>
          </a:solidFill>
        </a:ln>
      </c:spPr>
    </c:plotArea>
    <c:plotVisOnly val="1"/>
    <c:dispBlanksAs val="gap"/>
    <c:showDLblsOverMax val="0"/>
  </c:chart>
  <c:spPr>
    <a:noFill/>
    <a:ln>
      <a:noFill/>
    </a:ln>
  </c:spPr>
  <c:txPr>
    <a:bodyPr/>
    <a:lstStyle/>
    <a:p>
      <a:pPr>
        <a:defRPr sz="1100">
          <a:latin typeface="Arial" panose="020B0604020202020204" pitchFamily="34" charset="0"/>
          <a:cs typeface="Arial" panose="020B0604020202020204" pitchFamily="34" charset="0"/>
        </a:defRPr>
      </a:pPr>
      <a:endParaRPr lang="es-EC"/>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63248342923648"/>
          <c:y val="4.2393828041286795E-2"/>
          <c:w val="0.87159983912568373"/>
          <c:h val="0.72049899621094293"/>
        </c:manualLayout>
      </c:layout>
      <c:lineChart>
        <c:grouping val="standard"/>
        <c:varyColors val="0"/>
        <c:ser>
          <c:idx val="4"/>
          <c:order val="0"/>
          <c:tx>
            <c:strRef>
              <c:f>TOTORILLAS!$B$5</c:f>
              <c:strCache>
                <c:ptCount val="1"/>
                <c:pt idx="0">
                  <c:v>PRECIPITACIÓN TOTAL MENSUAL</c:v>
                </c:pt>
              </c:strCache>
            </c:strRef>
          </c:tx>
          <c:spPr>
            <a:ln w="19050">
              <a:solidFill>
                <a:schemeClr val="accent1">
                  <a:lumMod val="60000"/>
                  <a:lumOff val="40000"/>
                </a:schemeClr>
              </a:solidFill>
            </a:ln>
          </c:spPr>
          <c:marker>
            <c:symbol val="x"/>
            <c:size val="9"/>
          </c:marker>
          <c:cat>
            <c:strRef>
              <c:f>TOTORILLAS!$C$8:$N$8</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TOTORILLAS!$C$21:$N$21</c:f>
              <c:numCache>
                <c:formatCode>0.00</c:formatCode>
                <c:ptCount val="12"/>
                <c:pt idx="0">
                  <c:v>72.910000000000011</c:v>
                </c:pt>
                <c:pt idx="1">
                  <c:v>58.253682000000005</c:v>
                </c:pt>
                <c:pt idx="2">
                  <c:v>87.229302000000004</c:v>
                </c:pt>
                <c:pt idx="3">
                  <c:v>70.591757999999999</c:v>
                </c:pt>
                <c:pt idx="4">
                  <c:v>44.386625999999993</c:v>
                </c:pt>
                <c:pt idx="5">
                  <c:v>29.208881999999999</c:v>
                </c:pt>
                <c:pt idx="6">
                  <c:v>20.188866000000001</c:v>
                </c:pt>
                <c:pt idx="7">
                  <c:v>23.040932000000002</c:v>
                </c:pt>
                <c:pt idx="8">
                  <c:v>25.475508000000001</c:v>
                </c:pt>
                <c:pt idx="9">
                  <c:v>52.057173999999996</c:v>
                </c:pt>
                <c:pt idx="10">
                  <c:v>62.228687999999998</c:v>
                </c:pt>
                <c:pt idx="11">
                  <c:v>55.21409400000001</c:v>
                </c:pt>
              </c:numCache>
            </c:numRef>
          </c:val>
          <c:smooth val="0"/>
        </c:ser>
        <c:ser>
          <c:idx val="0"/>
          <c:order val="1"/>
          <c:tx>
            <c:strRef>
              <c:f>TOTORILLAS!$B$146</c:f>
              <c:strCache>
                <c:ptCount val="1"/>
                <c:pt idx="0">
                  <c:v>EVAPORACIÓN TOTAL</c:v>
                </c:pt>
              </c:strCache>
            </c:strRef>
          </c:tx>
          <c:spPr>
            <a:ln w="19050">
              <a:solidFill>
                <a:schemeClr val="accent6"/>
              </a:solidFill>
            </a:ln>
          </c:spPr>
          <c:marker>
            <c:symbol val="x"/>
            <c:size val="9"/>
            <c:spPr>
              <a:noFill/>
              <a:ln>
                <a:solidFill>
                  <a:schemeClr val="accent6"/>
                </a:solidFill>
              </a:ln>
            </c:spPr>
          </c:marker>
          <c:cat>
            <c:strRef>
              <c:f>TOTORILLAS!$C$8:$N$8</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TOTORILLAS!$E$146:$P$146</c:f>
              <c:numCache>
                <c:formatCode>General</c:formatCode>
                <c:ptCount val="12"/>
                <c:pt idx="0">
                  <c:v>96.1</c:v>
                </c:pt>
                <c:pt idx="1">
                  <c:v>90.160000000000011</c:v>
                </c:pt>
                <c:pt idx="2">
                  <c:v>91.76</c:v>
                </c:pt>
                <c:pt idx="3">
                  <c:v>95.7</c:v>
                </c:pt>
                <c:pt idx="4">
                  <c:v>94.24</c:v>
                </c:pt>
                <c:pt idx="5">
                  <c:v>93.600000000000009</c:v>
                </c:pt>
                <c:pt idx="6">
                  <c:v>106.64000000000001</c:v>
                </c:pt>
                <c:pt idx="7">
                  <c:v>114.39</c:v>
                </c:pt>
                <c:pt idx="8">
                  <c:v>106.80000000000001</c:v>
                </c:pt>
                <c:pt idx="9">
                  <c:v>103.85</c:v>
                </c:pt>
                <c:pt idx="10">
                  <c:v>94.5</c:v>
                </c:pt>
                <c:pt idx="11">
                  <c:v>98.890000000000015</c:v>
                </c:pt>
              </c:numCache>
            </c:numRef>
          </c:val>
          <c:smooth val="0"/>
        </c:ser>
        <c:ser>
          <c:idx val="1"/>
          <c:order val="2"/>
          <c:tx>
            <c:strRef>
              <c:f>TOTORILLAS!$B$149</c:f>
              <c:strCache>
                <c:ptCount val="1"/>
                <c:pt idx="0">
                  <c:v>EVAPOTRANSPIRACIÓN MÉTODO THORNWAITE</c:v>
                </c:pt>
              </c:strCache>
            </c:strRef>
          </c:tx>
          <c:spPr>
            <a:ln w="19050">
              <a:solidFill>
                <a:srgbClr val="FF0000"/>
              </a:solidFill>
            </a:ln>
          </c:spPr>
          <c:marker>
            <c:symbol val="x"/>
            <c:size val="5"/>
          </c:marker>
          <c:cat>
            <c:strRef>
              <c:f>TOTORILLAS!$C$8:$N$8</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TOTORILLAS!$G$153:$G$164</c:f>
              <c:numCache>
                <c:formatCode>0.00</c:formatCode>
                <c:ptCount val="12"/>
                <c:pt idx="0">
                  <c:v>50.889096287635383</c:v>
                </c:pt>
                <c:pt idx="1">
                  <c:v>46.714212307166001</c:v>
                </c:pt>
                <c:pt idx="2">
                  <c:v>52.412354489437476</c:v>
                </c:pt>
                <c:pt idx="3">
                  <c:v>52.203000536205352</c:v>
                </c:pt>
                <c:pt idx="4">
                  <c:v>52.796861081495116</c:v>
                </c:pt>
                <c:pt idx="5">
                  <c:v>50.050690453719909</c:v>
                </c:pt>
                <c:pt idx="6">
                  <c:v>51.377360583044862</c:v>
                </c:pt>
                <c:pt idx="7">
                  <c:v>51.977926206551707</c:v>
                </c:pt>
                <c:pt idx="8">
                  <c:v>50.824559064323573</c:v>
                </c:pt>
                <c:pt idx="9">
                  <c:v>52.37380169538541</c:v>
                </c:pt>
                <c:pt idx="10">
                  <c:v>50.824559064323566</c:v>
                </c:pt>
                <c:pt idx="11">
                  <c:v>53.293911503047433</c:v>
                </c:pt>
              </c:numCache>
            </c:numRef>
          </c:val>
          <c:smooth val="0"/>
        </c:ser>
        <c:ser>
          <c:idx val="3"/>
          <c:order val="3"/>
          <c:tx>
            <c:strRef>
              <c:f>TOTORILLAS!$B$192</c:f>
              <c:strCache>
                <c:ptCount val="1"/>
                <c:pt idx="0">
                  <c:v>EVAPOTRANSPIRACIÓN MÉTODO BLANEY -CRIDDLE: MAIZ</c:v>
                </c:pt>
              </c:strCache>
            </c:strRef>
          </c:tx>
          <c:spPr>
            <a:ln w="19050">
              <a:solidFill>
                <a:srgbClr val="7030A0"/>
              </a:solidFill>
            </a:ln>
          </c:spPr>
          <c:marker>
            <c:symbol val="x"/>
            <c:size val="9"/>
          </c:marker>
          <c:cat>
            <c:strRef>
              <c:f>TOTORILLAS!$C$8:$N$8</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TOTORILLAS!$I$195:$I$206</c:f>
              <c:numCache>
                <c:formatCode>0.00</c:formatCode>
                <c:ptCount val="12"/>
                <c:pt idx="0">
                  <c:v>111.23893184796854</c:v>
                </c:pt>
                <c:pt idx="1">
                  <c:v>110.84708898034079</c:v>
                </c:pt>
                <c:pt idx="2">
                  <c:v>122.32064528571428</c:v>
                </c:pt>
                <c:pt idx="3">
                  <c:v>110.55899314259503</c:v>
                </c:pt>
                <c:pt idx="4">
                  <c:v>107.00192024901703</c:v>
                </c:pt>
                <c:pt idx="8">
                  <c:v>48.809075703145488</c:v>
                </c:pt>
                <c:pt idx="9">
                  <c:v>65.148386356487549</c:v>
                </c:pt>
                <c:pt idx="10">
                  <c:v>72.759806070511146</c:v>
                </c:pt>
                <c:pt idx="11">
                  <c:v>101.59169375491481</c:v>
                </c:pt>
              </c:numCache>
            </c:numRef>
          </c:val>
          <c:smooth val="0"/>
        </c:ser>
        <c:dLbls>
          <c:showLegendKey val="0"/>
          <c:showVal val="0"/>
          <c:showCatName val="0"/>
          <c:showSerName val="0"/>
          <c:showPercent val="0"/>
          <c:showBubbleSize val="0"/>
        </c:dLbls>
        <c:marker val="1"/>
        <c:smooth val="0"/>
        <c:axId val="113512448"/>
        <c:axId val="113513984"/>
      </c:lineChart>
      <c:catAx>
        <c:axId val="113512448"/>
        <c:scaling>
          <c:orientation val="minMax"/>
        </c:scaling>
        <c:delete val="0"/>
        <c:axPos val="b"/>
        <c:majorTickMark val="none"/>
        <c:minorTickMark val="none"/>
        <c:tickLblPos val="nextTo"/>
        <c:crossAx val="113513984"/>
        <c:crosses val="autoZero"/>
        <c:auto val="1"/>
        <c:lblAlgn val="ctr"/>
        <c:lblOffset val="100"/>
        <c:noMultiLvlLbl val="0"/>
      </c:catAx>
      <c:valAx>
        <c:axId val="113513984"/>
        <c:scaling>
          <c:orientation val="minMax"/>
        </c:scaling>
        <c:delete val="0"/>
        <c:axPos val="l"/>
        <c:numFmt formatCode="0.00" sourceLinked="1"/>
        <c:majorTickMark val="none"/>
        <c:minorTickMark val="none"/>
        <c:tickLblPos val="nextTo"/>
        <c:crossAx val="113512448"/>
        <c:crosses val="autoZero"/>
        <c:crossBetween val="between"/>
      </c:valAx>
      <c:spPr>
        <a:ln w="12700">
          <a:solidFill>
            <a:schemeClr val="tx1">
              <a:lumMod val="50000"/>
              <a:lumOff val="50000"/>
            </a:schemeClr>
          </a:solidFill>
        </a:ln>
      </c:spPr>
    </c:plotArea>
    <c:legend>
      <c:legendPos val="b"/>
      <c:layout>
        <c:manualLayout>
          <c:xMode val="edge"/>
          <c:yMode val="edge"/>
          <c:x val="7.1684491666093421E-3"/>
          <c:y val="0.83598110151728633"/>
          <c:w val="0.96872377960371958"/>
          <c:h val="0.14091680917992785"/>
        </c:manualLayout>
      </c:layout>
      <c:overlay val="0"/>
      <c:txPr>
        <a:bodyPr/>
        <a:lstStyle/>
        <a:p>
          <a:pPr>
            <a:defRPr sz="600"/>
          </a:pPr>
          <a:endParaRPr lang="es-EC"/>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63248342923648"/>
          <c:y val="4.2283144522093016E-2"/>
          <c:w val="0.87159983912568373"/>
          <c:h val="0.7215653419864968"/>
        </c:manualLayout>
      </c:layout>
      <c:lineChart>
        <c:grouping val="standard"/>
        <c:varyColors val="0"/>
        <c:ser>
          <c:idx val="4"/>
          <c:order val="0"/>
          <c:tx>
            <c:strRef>
              <c:f>TOTORILLAS!$B$5</c:f>
              <c:strCache>
                <c:ptCount val="1"/>
                <c:pt idx="0">
                  <c:v>PRECIPITACIÓN TOTAL MENSUAL</c:v>
                </c:pt>
              </c:strCache>
            </c:strRef>
          </c:tx>
          <c:spPr>
            <a:ln w="19050">
              <a:solidFill>
                <a:schemeClr val="accent1">
                  <a:lumMod val="60000"/>
                  <a:lumOff val="40000"/>
                </a:schemeClr>
              </a:solidFill>
            </a:ln>
          </c:spPr>
          <c:marker>
            <c:symbol val="x"/>
            <c:size val="9"/>
          </c:marker>
          <c:cat>
            <c:strRef>
              <c:f>TOTORILLAS!$C$8:$N$8</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TOTORILLAS!$C$21:$N$21</c:f>
              <c:numCache>
                <c:formatCode>0.00</c:formatCode>
                <c:ptCount val="12"/>
                <c:pt idx="0">
                  <c:v>72.910000000000011</c:v>
                </c:pt>
                <c:pt idx="1">
                  <c:v>58.253682000000005</c:v>
                </c:pt>
                <c:pt idx="2">
                  <c:v>87.229302000000004</c:v>
                </c:pt>
                <c:pt idx="3">
                  <c:v>70.591757999999999</c:v>
                </c:pt>
                <c:pt idx="4">
                  <c:v>44.386625999999993</c:v>
                </c:pt>
                <c:pt idx="5">
                  <c:v>29.208881999999999</c:v>
                </c:pt>
                <c:pt idx="6">
                  <c:v>20.188866000000001</c:v>
                </c:pt>
                <c:pt idx="7">
                  <c:v>23.040932000000002</c:v>
                </c:pt>
                <c:pt idx="8">
                  <c:v>25.475508000000001</c:v>
                </c:pt>
                <c:pt idx="9">
                  <c:v>52.057173999999996</c:v>
                </c:pt>
                <c:pt idx="10">
                  <c:v>62.228687999999998</c:v>
                </c:pt>
                <c:pt idx="11">
                  <c:v>55.21409400000001</c:v>
                </c:pt>
              </c:numCache>
            </c:numRef>
          </c:val>
          <c:smooth val="0"/>
        </c:ser>
        <c:ser>
          <c:idx val="0"/>
          <c:order val="1"/>
          <c:tx>
            <c:strRef>
              <c:f>TOTORILLAS!$B$146</c:f>
              <c:strCache>
                <c:ptCount val="1"/>
                <c:pt idx="0">
                  <c:v>EVAPORACIÓN TOTAL</c:v>
                </c:pt>
              </c:strCache>
            </c:strRef>
          </c:tx>
          <c:spPr>
            <a:ln w="19050">
              <a:solidFill>
                <a:schemeClr val="accent6"/>
              </a:solidFill>
            </a:ln>
          </c:spPr>
          <c:marker>
            <c:symbol val="x"/>
            <c:size val="9"/>
            <c:spPr>
              <a:noFill/>
              <a:ln>
                <a:solidFill>
                  <a:schemeClr val="accent6"/>
                </a:solidFill>
              </a:ln>
            </c:spPr>
          </c:marker>
          <c:cat>
            <c:strRef>
              <c:f>TOTORILLAS!$C$8:$N$8</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TOTORILLAS!$E$146:$P$146</c:f>
              <c:numCache>
                <c:formatCode>General</c:formatCode>
                <c:ptCount val="12"/>
                <c:pt idx="0">
                  <c:v>96.1</c:v>
                </c:pt>
                <c:pt idx="1">
                  <c:v>90.160000000000011</c:v>
                </c:pt>
                <c:pt idx="2">
                  <c:v>91.76</c:v>
                </c:pt>
                <c:pt idx="3">
                  <c:v>95.7</c:v>
                </c:pt>
                <c:pt idx="4">
                  <c:v>94.24</c:v>
                </c:pt>
                <c:pt idx="5">
                  <c:v>93.600000000000009</c:v>
                </c:pt>
                <c:pt idx="6">
                  <c:v>106.64000000000001</c:v>
                </c:pt>
                <c:pt idx="7">
                  <c:v>114.39</c:v>
                </c:pt>
                <c:pt idx="8">
                  <c:v>106.80000000000001</c:v>
                </c:pt>
                <c:pt idx="9">
                  <c:v>103.85</c:v>
                </c:pt>
                <c:pt idx="10">
                  <c:v>94.5</c:v>
                </c:pt>
                <c:pt idx="11">
                  <c:v>98.890000000000015</c:v>
                </c:pt>
              </c:numCache>
            </c:numRef>
          </c:val>
          <c:smooth val="0"/>
        </c:ser>
        <c:ser>
          <c:idx val="1"/>
          <c:order val="2"/>
          <c:tx>
            <c:strRef>
              <c:f>TOTORILLAS!$B$149</c:f>
              <c:strCache>
                <c:ptCount val="1"/>
                <c:pt idx="0">
                  <c:v>EVAPOTRANSPIRACIÓN MÉTODO THORNWAITE</c:v>
                </c:pt>
              </c:strCache>
            </c:strRef>
          </c:tx>
          <c:spPr>
            <a:ln w="19050">
              <a:solidFill>
                <a:srgbClr val="FF0000"/>
              </a:solidFill>
            </a:ln>
          </c:spPr>
          <c:marker>
            <c:symbol val="x"/>
            <c:size val="5"/>
          </c:marker>
          <c:cat>
            <c:strRef>
              <c:f>TOTORILLAS!$C$8:$N$8</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TOTORILLAS!$G$153:$G$164</c:f>
              <c:numCache>
                <c:formatCode>0.00</c:formatCode>
                <c:ptCount val="12"/>
                <c:pt idx="0">
                  <c:v>50.889096287635383</c:v>
                </c:pt>
                <c:pt idx="1">
                  <c:v>46.714212307166001</c:v>
                </c:pt>
                <c:pt idx="2">
                  <c:v>52.412354489437476</c:v>
                </c:pt>
                <c:pt idx="3">
                  <c:v>52.203000536205352</c:v>
                </c:pt>
                <c:pt idx="4">
                  <c:v>52.796861081495116</c:v>
                </c:pt>
                <c:pt idx="5">
                  <c:v>50.050690453719909</c:v>
                </c:pt>
                <c:pt idx="6">
                  <c:v>51.377360583044862</c:v>
                </c:pt>
                <c:pt idx="7">
                  <c:v>51.977926206551707</c:v>
                </c:pt>
                <c:pt idx="8">
                  <c:v>50.824559064323573</c:v>
                </c:pt>
                <c:pt idx="9">
                  <c:v>52.37380169538541</c:v>
                </c:pt>
                <c:pt idx="10">
                  <c:v>50.824559064323566</c:v>
                </c:pt>
                <c:pt idx="11">
                  <c:v>53.293911503047433</c:v>
                </c:pt>
              </c:numCache>
            </c:numRef>
          </c:val>
          <c:smooth val="0"/>
        </c:ser>
        <c:ser>
          <c:idx val="2"/>
          <c:order val="3"/>
          <c:tx>
            <c:strRef>
              <c:f>TOTORILLAS!$B$172</c:f>
              <c:strCache>
                <c:ptCount val="1"/>
                <c:pt idx="0">
                  <c:v>EVAPOTRANSPIRACIÓN MÉTODO BLANEY -CRIDDLE: PAPA</c:v>
                </c:pt>
              </c:strCache>
            </c:strRef>
          </c:tx>
          <c:spPr>
            <a:ln w="19050">
              <a:solidFill>
                <a:srgbClr val="92D050"/>
              </a:solidFill>
            </a:ln>
          </c:spPr>
          <c:marker>
            <c:symbol val="x"/>
            <c:size val="9"/>
          </c:marker>
          <c:cat>
            <c:strRef>
              <c:f>TOTORILLAS!$C$8:$N$8</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TOTORILLAS!$I$175:$I$186</c:f>
              <c:numCache>
                <c:formatCode>General</c:formatCode>
                <c:ptCount val="12"/>
                <c:pt idx="3" formatCode="0.00">
                  <c:v>65.678609787680216</c:v>
                </c:pt>
                <c:pt idx="4" formatCode="0.00">
                  <c:v>129.52864030144167</c:v>
                </c:pt>
                <c:pt idx="5" formatCode="0.00">
                  <c:v>145.84520946526871</c:v>
                </c:pt>
                <c:pt idx="6" formatCode="0.00">
                  <c:v>139.49551359764087</c:v>
                </c:pt>
                <c:pt idx="8" formatCode="0.00">
                  <c:v>65.078767604193985</c:v>
                </c:pt>
                <c:pt idx="9" formatCode="0.00">
                  <c:v>129.17352467234599</c:v>
                </c:pt>
                <c:pt idx="10" formatCode="0.00">
                  <c:v>146.60557939580605</c:v>
                </c:pt>
                <c:pt idx="11" formatCode="0.00">
                  <c:v>142.6849631389253</c:v>
                </c:pt>
              </c:numCache>
            </c:numRef>
          </c:val>
          <c:smooth val="0"/>
        </c:ser>
        <c:dLbls>
          <c:showLegendKey val="0"/>
          <c:showVal val="0"/>
          <c:showCatName val="0"/>
          <c:showSerName val="0"/>
          <c:showPercent val="0"/>
          <c:showBubbleSize val="0"/>
        </c:dLbls>
        <c:marker val="1"/>
        <c:smooth val="0"/>
        <c:axId val="113556864"/>
        <c:axId val="113558656"/>
      </c:lineChart>
      <c:catAx>
        <c:axId val="113556864"/>
        <c:scaling>
          <c:orientation val="minMax"/>
        </c:scaling>
        <c:delete val="0"/>
        <c:axPos val="b"/>
        <c:majorTickMark val="none"/>
        <c:minorTickMark val="none"/>
        <c:tickLblPos val="nextTo"/>
        <c:crossAx val="113558656"/>
        <c:crosses val="autoZero"/>
        <c:auto val="1"/>
        <c:lblAlgn val="ctr"/>
        <c:lblOffset val="100"/>
        <c:noMultiLvlLbl val="0"/>
      </c:catAx>
      <c:valAx>
        <c:axId val="113558656"/>
        <c:scaling>
          <c:orientation val="minMax"/>
        </c:scaling>
        <c:delete val="0"/>
        <c:axPos val="l"/>
        <c:numFmt formatCode="0.00" sourceLinked="1"/>
        <c:majorTickMark val="none"/>
        <c:minorTickMark val="none"/>
        <c:tickLblPos val="nextTo"/>
        <c:crossAx val="113556864"/>
        <c:crosses val="autoZero"/>
        <c:crossBetween val="between"/>
      </c:valAx>
      <c:spPr>
        <a:ln>
          <a:solidFill>
            <a:schemeClr val="tx1">
              <a:lumMod val="50000"/>
              <a:lumOff val="50000"/>
            </a:schemeClr>
          </a:solidFill>
        </a:ln>
      </c:spPr>
    </c:plotArea>
    <c:legend>
      <c:legendPos val="b"/>
      <c:layout>
        <c:manualLayout>
          <c:xMode val="edge"/>
          <c:yMode val="edge"/>
          <c:x val="1.4937973523950371E-2"/>
          <c:y val="0.85813243143264806"/>
          <c:w val="0.96759079981322027"/>
          <c:h val="0.10992527959994153"/>
        </c:manualLayout>
      </c:layout>
      <c:overlay val="0"/>
      <c:txPr>
        <a:bodyPr/>
        <a:lstStyle/>
        <a:p>
          <a:pPr>
            <a:defRPr sz="600"/>
          </a:pPr>
          <a:endParaRPr lang="es-EC"/>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5EA4F2-F65C-4597-AC43-BD1BD6AA4366}" type="doc">
      <dgm:prSet loTypeId="urn:microsoft.com/office/officeart/2005/8/layout/process2" loCatId="process" qsTypeId="urn:microsoft.com/office/officeart/2005/8/quickstyle/simple1" qsCatId="simple" csTypeId="urn:microsoft.com/office/officeart/2005/8/colors/accent0_1" csCatId="mainScheme" phldr="1"/>
      <dgm:spPr/>
    </dgm:pt>
    <dgm:pt modelId="{4F730D0F-2201-43C6-83BB-67BFB544E202}">
      <dgm:prSet phldrT="[Texto]" custT="1"/>
      <dgm:spPr/>
      <dgm:t>
        <a:bodyPr/>
        <a:lstStyle/>
        <a:p>
          <a:r>
            <a:rPr lang="es-ES" sz="1400" smtClean="0"/>
            <a:t>Malla Recolectora de Agua (Sarán); (Coeficiente de sombra: 50%)</a:t>
          </a:r>
          <a:endParaRPr lang="es-ES" sz="1400" dirty="0"/>
        </a:p>
      </dgm:t>
    </dgm:pt>
    <dgm:pt modelId="{9AB5399A-D0A3-4705-8226-7BA05A36F091}" type="parTrans" cxnId="{71E91E06-D927-4634-8059-D396A012135E}">
      <dgm:prSet/>
      <dgm:spPr/>
      <dgm:t>
        <a:bodyPr/>
        <a:lstStyle/>
        <a:p>
          <a:endParaRPr lang="es-ES" sz="1400">
            <a:solidFill>
              <a:schemeClr val="tx1"/>
            </a:solidFill>
          </a:endParaRPr>
        </a:p>
      </dgm:t>
    </dgm:pt>
    <dgm:pt modelId="{AC1177A8-28EA-4C4F-B0AD-573A5BA5177C}" type="sibTrans" cxnId="{71E91E06-D927-4634-8059-D396A012135E}">
      <dgm:prSet custT="1"/>
      <dgm:spPr/>
      <dgm:t>
        <a:bodyPr/>
        <a:lstStyle/>
        <a:p>
          <a:endParaRPr lang="es-ES" sz="1400">
            <a:solidFill>
              <a:schemeClr val="tx1"/>
            </a:solidFill>
          </a:endParaRPr>
        </a:p>
      </dgm:t>
    </dgm:pt>
    <dgm:pt modelId="{D515B45F-8893-45B0-83B9-B8161D4CBDBE}">
      <dgm:prSet phldrT="[Texto]" custT="1"/>
      <dgm:spPr/>
      <dgm:t>
        <a:bodyPr/>
        <a:lstStyle/>
        <a:p>
          <a:r>
            <a:rPr lang="es-ES" sz="1400" smtClean="0"/>
            <a:t>Tubo PVC 75 mm</a:t>
          </a:r>
          <a:endParaRPr lang="es-ES" sz="1400" dirty="0"/>
        </a:p>
      </dgm:t>
    </dgm:pt>
    <dgm:pt modelId="{C74076EA-931D-4F08-9B60-8DD75040705F}" type="parTrans" cxnId="{DC6AF1E6-4BAB-46F5-B63E-ACE46E7EC029}">
      <dgm:prSet/>
      <dgm:spPr/>
      <dgm:t>
        <a:bodyPr/>
        <a:lstStyle/>
        <a:p>
          <a:endParaRPr lang="es-ES" sz="1400">
            <a:solidFill>
              <a:schemeClr val="tx1"/>
            </a:solidFill>
          </a:endParaRPr>
        </a:p>
      </dgm:t>
    </dgm:pt>
    <dgm:pt modelId="{CC1E2CC3-21E6-49F7-ADEE-065A90E6CD8C}" type="sibTrans" cxnId="{DC6AF1E6-4BAB-46F5-B63E-ACE46E7EC029}">
      <dgm:prSet custT="1"/>
      <dgm:spPr/>
      <dgm:t>
        <a:bodyPr/>
        <a:lstStyle/>
        <a:p>
          <a:endParaRPr lang="es-ES" sz="1400">
            <a:solidFill>
              <a:schemeClr val="tx1"/>
            </a:solidFill>
          </a:endParaRPr>
        </a:p>
      </dgm:t>
    </dgm:pt>
    <dgm:pt modelId="{1AB1B599-4F9F-4351-8DE1-D5AF7D3F874E}">
      <dgm:prSet phldrT="[Texto]" custT="1"/>
      <dgm:spPr/>
      <dgm:t>
        <a:bodyPr/>
        <a:lstStyle/>
        <a:p>
          <a:r>
            <a:rPr lang="es-ES" sz="1400" smtClean="0"/>
            <a:t>Tornillos Cáncamo Cerrado (5/16 x 4")</a:t>
          </a:r>
          <a:endParaRPr lang="es-ES" sz="1400" dirty="0"/>
        </a:p>
      </dgm:t>
    </dgm:pt>
    <dgm:pt modelId="{85EDDC97-DD2D-49C5-8632-448E3DF0A6BC}" type="parTrans" cxnId="{54C44535-F1FA-4DDC-AF4D-D615A82AA680}">
      <dgm:prSet/>
      <dgm:spPr/>
      <dgm:t>
        <a:bodyPr/>
        <a:lstStyle/>
        <a:p>
          <a:endParaRPr lang="es-ES" sz="1400">
            <a:solidFill>
              <a:schemeClr val="tx1"/>
            </a:solidFill>
          </a:endParaRPr>
        </a:p>
      </dgm:t>
    </dgm:pt>
    <dgm:pt modelId="{06AE544F-13AD-4ADE-AD1C-ABB29F4C059F}" type="sibTrans" cxnId="{54C44535-F1FA-4DDC-AF4D-D615A82AA680}">
      <dgm:prSet/>
      <dgm:spPr/>
      <dgm:t>
        <a:bodyPr/>
        <a:lstStyle/>
        <a:p>
          <a:endParaRPr lang="es-ES" sz="1400">
            <a:solidFill>
              <a:schemeClr val="tx1"/>
            </a:solidFill>
          </a:endParaRPr>
        </a:p>
      </dgm:t>
    </dgm:pt>
    <dgm:pt modelId="{67D68921-292A-42FA-9062-2457898F112F}" type="pres">
      <dgm:prSet presAssocID="{615EA4F2-F65C-4597-AC43-BD1BD6AA4366}" presName="linearFlow" presStyleCnt="0">
        <dgm:presLayoutVars>
          <dgm:resizeHandles val="exact"/>
        </dgm:presLayoutVars>
      </dgm:prSet>
      <dgm:spPr/>
    </dgm:pt>
    <dgm:pt modelId="{CDA3531D-50C3-40FA-95F9-D0A2CC9630A5}" type="pres">
      <dgm:prSet presAssocID="{4F730D0F-2201-43C6-83BB-67BFB544E202}" presName="node" presStyleLbl="node1" presStyleIdx="0" presStyleCnt="3">
        <dgm:presLayoutVars>
          <dgm:bulletEnabled val="1"/>
        </dgm:presLayoutVars>
      </dgm:prSet>
      <dgm:spPr/>
      <dgm:t>
        <a:bodyPr/>
        <a:lstStyle/>
        <a:p>
          <a:endParaRPr lang="es-ES"/>
        </a:p>
      </dgm:t>
    </dgm:pt>
    <dgm:pt modelId="{6AB3A1A8-91D4-450E-8556-4F79437428CE}" type="pres">
      <dgm:prSet presAssocID="{AC1177A8-28EA-4C4F-B0AD-573A5BA5177C}" presName="sibTrans" presStyleLbl="sibTrans2D1" presStyleIdx="0" presStyleCnt="2"/>
      <dgm:spPr/>
      <dgm:t>
        <a:bodyPr/>
        <a:lstStyle/>
        <a:p>
          <a:endParaRPr lang="es-ES"/>
        </a:p>
      </dgm:t>
    </dgm:pt>
    <dgm:pt modelId="{01DE913D-AEAB-4E10-AE95-EDE63B5F7515}" type="pres">
      <dgm:prSet presAssocID="{AC1177A8-28EA-4C4F-B0AD-573A5BA5177C}" presName="connectorText" presStyleLbl="sibTrans2D1" presStyleIdx="0" presStyleCnt="2"/>
      <dgm:spPr/>
      <dgm:t>
        <a:bodyPr/>
        <a:lstStyle/>
        <a:p>
          <a:endParaRPr lang="es-ES"/>
        </a:p>
      </dgm:t>
    </dgm:pt>
    <dgm:pt modelId="{AF02C631-57AD-42AF-8CE8-F013C3CE9AD9}" type="pres">
      <dgm:prSet presAssocID="{D515B45F-8893-45B0-83B9-B8161D4CBDBE}" presName="node" presStyleLbl="node1" presStyleIdx="1" presStyleCnt="3">
        <dgm:presLayoutVars>
          <dgm:bulletEnabled val="1"/>
        </dgm:presLayoutVars>
      </dgm:prSet>
      <dgm:spPr/>
      <dgm:t>
        <a:bodyPr/>
        <a:lstStyle/>
        <a:p>
          <a:endParaRPr lang="es-ES"/>
        </a:p>
      </dgm:t>
    </dgm:pt>
    <dgm:pt modelId="{C46D0F72-FBF2-4819-9EB3-B6F41253E11F}" type="pres">
      <dgm:prSet presAssocID="{CC1E2CC3-21E6-49F7-ADEE-065A90E6CD8C}" presName="sibTrans" presStyleLbl="sibTrans2D1" presStyleIdx="1" presStyleCnt="2"/>
      <dgm:spPr/>
      <dgm:t>
        <a:bodyPr/>
        <a:lstStyle/>
        <a:p>
          <a:endParaRPr lang="es-ES"/>
        </a:p>
      </dgm:t>
    </dgm:pt>
    <dgm:pt modelId="{1D7EF58F-2C91-4DF0-A73A-4498B4488D9C}" type="pres">
      <dgm:prSet presAssocID="{CC1E2CC3-21E6-49F7-ADEE-065A90E6CD8C}" presName="connectorText" presStyleLbl="sibTrans2D1" presStyleIdx="1" presStyleCnt="2"/>
      <dgm:spPr/>
      <dgm:t>
        <a:bodyPr/>
        <a:lstStyle/>
        <a:p>
          <a:endParaRPr lang="es-ES"/>
        </a:p>
      </dgm:t>
    </dgm:pt>
    <dgm:pt modelId="{D65A9C3D-4F50-44C0-99B5-C01FD36B47C6}" type="pres">
      <dgm:prSet presAssocID="{1AB1B599-4F9F-4351-8DE1-D5AF7D3F874E}" presName="node" presStyleLbl="node1" presStyleIdx="2" presStyleCnt="3">
        <dgm:presLayoutVars>
          <dgm:bulletEnabled val="1"/>
        </dgm:presLayoutVars>
      </dgm:prSet>
      <dgm:spPr/>
      <dgm:t>
        <a:bodyPr/>
        <a:lstStyle/>
        <a:p>
          <a:endParaRPr lang="es-ES"/>
        </a:p>
      </dgm:t>
    </dgm:pt>
  </dgm:ptLst>
  <dgm:cxnLst>
    <dgm:cxn modelId="{95F3729F-E1D9-4188-9BCC-6625B7AE4757}" type="presOf" srcId="{CC1E2CC3-21E6-49F7-ADEE-065A90E6CD8C}" destId="{C46D0F72-FBF2-4819-9EB3-B6F41253E11F}" srcOrd="0" destOrd="0" presId="urn:microsoft.com/office/officeart/2005/8/layout/process2"/>
    <dgm:cxn modelId="{58411605-3306-44ED-91E9-6EE13D831B14}" type="presOf" srcId="{4F730D0F-2201-43C6-83BB-67BFB544E202}" destId="{CDA3531D-50C3-40FA-95F9-D0A2CC9630A5}" srcOrd="0" destOrd="0" presId="urn:microsoft.com/office/officeart/2005/8/layout/process2"/>
    <dgm:cxn modelId="{DB0769ED-A8B1-46F5-961B-4ACD832A1EDE}" type="presOf" srcId="{AC1177A8-28EA-4C4F-B0AD-573A5BA5177C}" destId="{6AB3A1A8-91D4-450E-8556-4F79437428CE}" srcOrd="0" destOrd="0" presId="urn:microsoft.com/office/officeart/2005/8/layout/process2"/>
    <dgm:cxn modelId="{0A2987B4-577B-4BD4-9D1D-BCA1F0DC2CCA}" type="presOf" srcId="{1AB1B599-4F9F-4351-8DE1-D5AF7D3F874E}" destId="{D65A9C3D-4F50-44C0-99B5-C01FD36B47C6}" srcOrd="0" destOrd="0" presId="urn:microsoft.com/office/officeart/2005/8/layout/process2"/>
    <dgm:cxn modelId="{41F0F42D-B26C-46E3-9F23-6BED79C714D8}" type="presOf" srcId="{615EA4F2-F65C-4597-AC43-BD1BD6AA4366}" destId="{67D68921-292A-42FA-9062-2457898F112F}" srcOrd="0" destOrd="0" presId="urn:microsoft.com/office/officeart/2005/8/layout/process2"/>
    <dgm:cxn modelId="{DC6AF1E6-4BAB-46F5-B63E-ACE46E7EC029}" srcId="{615EA4F2-F65C-4597-AC43-BD1BD6AA4366}" destId="{D515B45F-8893-45B0-83B9-B8161D4CBDBE}" srcOrd="1" destOrd="0" parTransId="{C74076EA-931D-4F08-9B60-8DD75040705F}" sibTransId="{CC1E2CC3-21E6-49F7-ADEE-065A90E6CD8C}"/>
    <dgm:cxn modelId="{BF19E32D-DBC2-4CA8-837C-B280399FC72E}" type="presOf" srcId="{CC1E2CC3-21E6-49F7-ADEE-065A90E6CD8C}" destId="{1D7EF58F-2C91-4DF0-A73A-4498B4488D9C}" srcOrd="1" destOrd="0" presId="urn:microsoft.com/office/officeart/2005/8/layout/process2"/>
    <dgm:cxn modelId="{54C44535-F1FA-4DDC-AF4D-D615A82AA680}" srcId="{615EA4F2-F65C-4597-AC43-BD1BD6AA4366}" destId="{1AB1B599-4F9F-4351-8DE1-D5AF7D3F874E}" srcOrd="2" destOrd="0" parTransId="{85EDDC97-DD2D-49C5-8632-448E3DF0A6BC}" sibTransId="{06AE544F-13AD-4ADE-AD1C-ABB29F4C059F}"/>
    <dgm:cxn modelId="{71E91E06-D927-4634-8059-D396A012135E}" srcId="{615EA4F2-F65C-4597-AC43-BD1BD6AA4366}" destId="{4F730D0F-2201-43C6-83BB-67BFB544E202}" srcOrd="0" destOrd="0" parTransId="{9AB5399A-D0A3-4705-8226-7BA05A36F091}" sibTransId="{AC1177A8-28EA-4C4F-B0AD-573A5BA5177C}"/>
    <dgm:cxn modelId="{05BBD3C0-9D97-4DDA-A5C7-4F817041DF32}" type="presOf" srcId="{AC1177A8-28EA-4C4F-B0AD-573A5BA5177C}" destId="{01DE913D-AEAB-4E10-AE95-EDE63B5F7515}" srcOrd="1" destOrd="0" presId="urn:microsoft.com/office/officeart/2005/8/layout/process2"/>
    <dgm:cxn modelId="{F0D658EC-B532-4E79-AECB-3E7778472B9D}" type="presOf" srcId="{D515B45F-8893-45B0-83B9-B8161D4CBDBE}" destId="{AF02C631-57AD-42AF-8CE8-F013C3CE9AD9}" srcOrd="0" destOrd="0" presId="urn:microsoft.com/office/officeart/2005/8/layout/process2"/>
    <dgm:cxn modelId="{0C3E486C-7717-4A8E-A5DF-8363AD59B842}" type="presParOf" srcId="{67D68921-292A-42FA-9062-2457898F112F}" destId="{CDA3531D-50C3-40FA-95F9-D0A2CC9630A5}" srcOrd="0" destOrd="0" presId="urn:microsoft.com/office/officeart/2005/8/layout/process2"/>
    <dgm:cxn modelId="{156D9EEE-E08D-4667-AFD2-06DFE6398F2A}" type="presParOf" srcId="{67D68921-292A-42FA-9062-2457898F112F}" destId="{6AB3A1A8-91D4-450E-8556-4F79437428CE}" srcOrd="1" destOrd="0" presId="urn:microsoft.com/office/officeart/2005/8/layout/process2"/>
    <dgm:cxn modelId="{F5BEE78D-017E-48A6-9753-5BFE47180D1E}" type="presParOf" srcId="{6AB3A1A8-91D4-450E-8556-4F79437428CE}" destId="{01DE913D-AEAB-4E10-AE95-EDE63B5F7515}" srcOrd="0" destOrd="0" presId="urn:microsoft.com/office/officeart/2005/8/layout/process2"/>
    <dgm:cxn modelId="{86FC8727-C152-485D-9C42-043606FEBB43}" type="presParOf" srcId="{67D68921-292A-42FA-9062-2457898F112F}" destId="{AF02C631-57AD-42AF-8CE8-F013C3CE9AD9}" srcOrd="2" destOrd="0" presId="urn:microsoft.com/office/officeart/2005/8/layout/process2"/>
    <dgm:cxn modelId="{53FBB1C0-0D06-4D9A-A9BE-B9FF44D7028B}" type="presParOf" srcId="{67D68921-292A-42FA-9062-2457898F112F}" destId="{C46D0F72-FBF2-4819-9EB3-B6F41253E11F}" srcOrd="3" destOrd="0" presId="urn:microsoft.com/office/officeart/2005/8/layout/process2"/>
    <dgm:cxn modelId="{86CBAC45-36BB-4615-965E-4B9E5CC3AB50}" type="presParOf" srcId="{C46D0F72-FBF2-4819-9EB3-B6F41253E11F}" destId="{1D7EF58F-2C91-4DF0-A73A-4498B4488D9C}" srcOrd="0" destOrd="0" presId="urn:microsoft.com/office/officeart/2005/8/layout/process2"/>
    <dgm:cxn modelId="{85AF4823-A1C2-45CC-9756-6213D278DB6C}" type="presParOf" srcId="{67D68921-292A-42FA-9062-2457898F112F}" destId="{D65A9C3D-4F50-44C0-99B5-C01FD36B47C6}"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01639E-CAF4-4590-9A78-5E097C0E5143}" type="doc">
      <dgm:prSet loTypeId="urn:microsoft.com/office/officeart/2005/8/layout/process2" loCatId="process" qsTypeId="urn:microsoft.com/office/officeart/2005/8/quickstyle/simple1" qsCatId="simple" csTypeId="urn:microsoft.com/office/officeart/2005/8/colors/accent0_1" csCatId="mainScheme" phldr="1"/>
      <dgm:spPr/>
    </dgm:pt>
    <dgm:pt modelId="{517AB414-A08F-4B8C-8E52-EFDA8484C902}">
      <dgm:prSet phldrT="[Texto]" custT="1"/>
      <dgm:spPr/>
      <dgm:t>
        <a:bodyPr/>
        <a:lstStyle/>
        <a:p>
          <a:r>
            <a:rPr lang="es-ES" sz="1400" smtClean="0"/>
            <a:t>Tensor Ojo / Gancho (53/8" 160L)</a:t>
          </a:r>
          <a:endParaRPr lang="es-ES" sz="1400" dirty="0"/>
        </a:p>
      </dgm:t>
    </dgm:pt>
    <dgm:pt modelId="{3009A57C-A6A5-4DBF-BDA0-9BEF37C1EEFF}" type="parTrans" cxnId="{11EDA233-AC49-4170-88F7-E99ABEE49E49}">
      <dgm:prSet/>
      <dgm:spPr/>
      <dgm:t>
        <a:bodyPr/>
        <a:lstStyle/>
        <a:p>
          <a:endParaRPr lang="es-ES" sz="1400">
            <a:solidFill>
              <a:schemeClr val="tx1"/>
            </a:solidFill>
          </a:endParaRPr>
        </a:p>
      </dgm:t>
    </dgm:pt>
    <dgm:pt modelId="{9A0857D2-71D2-4DEB-B4BA-51094BC34075}" type="sibTrans" cxnId="{11EDA233-AC49-4170-88F7-E99ABEE49E49}">
      <dgm:prSet custT="1"/>
      <dgm:spPr/>
      <dgm:t>
        <a:bodyPr/>
        <a:lstStyle/>
        <a:p>
          <a:endParaRPr lang="es-ES" sz="1400">
            <a:solidFill>
              <a:schemeClr val="tx1"/>
            </a:solidFill>
          </a:endParaRPr>
        </a:p>
      </dgm:t>
    </dgm:pt>
    <dgm:pt modelId="{FE911928-C395-408B-AF57-4164A8BC7E2A}">
      <dgm:prSet phldrT="[Texto]" custT="1"/>
      <dgm:spPr/>
      <dgm:t>
        <a:bodyPr/>
        <a:lstStyle/>
        <a:p>
          <a:r>
            <a:rPr lang="es-ES" sz="1400" smtClean="0"/>
            <a:t>Cable (3/16  7x 19 AC)</a:t>
          </a:r>
          <a:endParaRPr lang="es-ES" sz="1400" dirty="0"/>
        </a:p>
      </dgm:t>
    </dgm:pt>
    <dgm:pt modelId="{2D500DD8-DE11-449C-A817-6512F44FC926}" type="parTrans" cxnId="{0E82B7DC-775D-469E-B017-01CE702CDDDC}">
      <dgm:prSet/>
      <dgm:spPr/>
      <dgm:t>
        <a:bodyPr/>
        <a:lstStyle/>
        <a:p>
          <a:endParaRPr lang="es-ES" sz="1400">
            <a:solidFill>
              <a:schemeClr val="tx1"/>
            </a:solidFill>
          </a:endParaRPr>
        </a:p>
      </dgm:t>
    </dgm:pt>
    <dgm:pt modelId="{FB7CDF21-326E-4DD3-A490-4C046C44E3A9}" type="sibTrans" cxnId="{0E82B7DC-775D-469E-B017-01CE702CDDDC}">
      <dgm:prSet custT="1"/>
      <dgm:spPr/>
      <dgm:t>
        <a:bodyPr/>
        <a:lstStyle/>
        <a:p>
          <a:endParaRPr lang="es-ES" sz="1400">
            <a:solidFill>
              <a:schemeClr val="tx1"/>
            </a:solidFill>
          </a:endParaRPr>
        </a:p>
      </dgm:t>
    </dgm:pt>
    <dgm:pt modelId="{CD2E2762-E1E8-4B16-84D7-E6C01A646A37}">
      <dgm:prSet phldrT="[Texto]" custT="1"/>
      <dgm:spPr/>
      <dgm:t>
        <a:bodyPr/>
        <a:lstStyle/>
        <a:p>
          <a:r>
            <a:rPr lang="es-ES" sz="1400" smtClean="0"/>
            <a:t>Grillete de Cable (3/4" CH 3/4")</a:t>
          </a:r>
          <a:endParaRPr lang="es-ES" sz="1400" dirty="0"/>
        </a:p>
      </dgm:t>
    </dgm:pt>
    <dgm:pt modelId="{B7ED0CB7-E930-44B5-89B4-34C94713B3A1}" type="parTrans" cxnId="{0564851A-DD43-43D4-8B6C-02A07853B730}">
      <dgm:prSet/>
      <dgm:spPr/>
      <dgm:t>
        <a:bodyPr/>
        <a:lstStyle/>
        <a:p>
          <a:endParaRPr lang="es-ES" sz="1400">
            <a:solidFill>
              <a:schemeClr val="tx1"/>
            </a:solidFill>
          </a:endParaRPr>
        </a:p>
      </dgm:t>
    </dgm:pt>
    <dgm:pt modelId="{5C8E96A9-D47F-4782-A030-1141356C050C}" type="sibTrans" cxnId="{0564851A-DD43-43D4-8B6C-02A07853B730}">
      <dgm:prSet/>
      <dgm:spPr/>
      <dgm:t>
        <a:bodyPr/>
        <a:lstStyle/>
        <a:p>
          <a:endParaRPr lang="es-ES" sz="1400">
            <a:solidFill>
              <a:schemeClr val="tx1"/>
            </a:solidFill>
          </a:endParaRPr>
        </a:p>
      </dgm:t>
    </dgm:pt>
    <dgm:pt modelId="{E334129B-CD90-404C-9ED3-741A4A61121B}" type="pres">
      <dgm:prSet presAssocID="{A501639E-CAF4-4590-9A78-5E097C0E5143}" presName="linearFlow" presStyleCnt="0">
        <dgm:presLayoutVars>
          <dgm:resizeHandles val="exact"/>
        </dgm:presLayoutVars>
      </dgm:prSet>
      <dgm:spPr/>
    </dgm:pt>
    <dgm:pt modelId="{AE061194-4788-407C-9539-5CD56C83A2A6}" type="pres">
      <dgm:prSet presAssocID="{517AB414-A08F-4B8C-8E52-EFDA8484C902}" presName="node" presStyleLbl="node1" presStyleIdx="0" presStyleCnt="3">
        <dgm:presLayoutVars>
          <dgm:bulletEnabled val="1"/>
        </dgm:presLayoutVars>
      </dgm:prSet>
      <dgm:spPr/>
      <dgm:t>
        <a:bodyPr/>
        <a:lstStyle/>
        <a:p>
          <a:endParaRPr lang="es-ES"/>
        </a:p>
      </dgm:t>
    </dgm:pt>
    <dgm:pt modelId="{964920BE-04ED-4803-8572-296981381AB5}" type="pres">
      <dgm:prSet presAssocID="{9A0857D2-71D2-4DEB-B4BA-51094BC34075}" presName="sibTrans" presStyleLbl="sibTrans2D1" presStyleIdx="0" presStyleCnt="2"/>
      <dgm:spPr/>
      <dgm:t>
        <a:bodyPr/>
        <a:lstStyle/>
        <a:p>
          <a:endParaRPr lang="es-ES"/>
        </a:p>
      </dgm:t>
    </dgm:pt>
    <dgm:pt modelId="{08A5E83B-96F8-41B9-B82F-C8AB3E90E8D1}" type="pres">
      <dgm:prSet presAssocID="{9A0857D2-71D2-4DEB-B4BA-51094BC34075}" presName="connectorText" presStyleLbl="sibTrans2D1" presStyleIdx="0" presStyleCnt="2"/>
      <dgm:spPr/>
      <dgm:t>
        <a:bodyPr/>
        <a:lstStyle/>
        <a:p>
          <a:endParaRPr lang="es-ES"/>
        </a:p>
      </dgm:t>
    </dgm:pt>
    <dgm:pt modelId="{2EDB3C98-8404-4F70-9C5E-74BAB6CF6210}" type="pres">
      <dgm:prSet presAssocID="{FE911928-C395-408B-AF57-4164A8BC7E2A}" presName="node" presStyleLbl="node1" presStyleIdx="1" presStyleCnt="3">
        <dgm:presLayoutVars>
          <dgm:bulletEnabled val="1"/>
        </dgm:presLayoutVars>
      </dgm:prSet>
      <dgm:spPr/>
      <dgm:t>
        <a:bodyPr/>
        <a:lstStyle/>
        <a:p>
          <a:endParaRPr lang="es-ES"/>
        </a:p>
      </dgm:t>
    </dgm:pt>
    <dgm:pt modelId="{913C7DB2-6ADF-4D5A-A786-D7CE3D4E9563}" type="pres">
      <dgm:prSet presAssocID="{FB7CDF21-326E-4DD3-A490-4C046C44E3A9}" presName="sibTrans" presStyleLbl="sibTrans2D1" presStyleIdx="1" presStyleCnt="2"/>
      <dgm:spPr/>
      <dgm:t>
        <a:bodyPr/>
        <a:lstStyle/>
        <a:p>
          <a:endParaRPr lang="es-ES"/>
        </a:p>
      </dgm:t>
    </dgm:pt>
    <dgm:pt modelId="{60EEA967-C49E-44A8-9345-E2C0112105DD}" type="pres">
      <dgm:prSet presAssocID="{FB7CDF21-326E-4DD3-A490-4C046C44E3A9}" presName="connectorText" presStyleLbl="sibTrans2D1" presStyleIdx="1" presStyleCnt="2"/>
      <dgm:spPr/>
      <dgm:t>
        <a:bodyPr/>
        <a:lstStyle/>
        <a:p>
          <a:endParaRPr lang="es-ES"/>
        </a:p>
      </dgm:t>
    </dgm:pt>
    <dgm:pt modelId="{B8D61BBC-2CE4-4F76-80D7-376B14E2C075}" type="pres">
      <dgm:prSet presAssocID="{CD2E2762-E1E8-4B16-84D7-E6C01A646A37}" presName="node" presStyleLbl="node1" presStyleIdx="2" presStyleCnt="3">
        <dgm:presLayoutVars>
          <dgm:bulletEnabled val="1"/>
        </dgm:presLayoutVars>
      </dgm:prSet>
      <dgm:spPr/>
      <dgm:t>
        <a:bodyPr/>
        <a:lstStyle/>
        <a:p>
          <a:endParaRPr lang="es-ES"/>
        </a:p>
      </dgm:t>
    </dgm:pt>
  </dgm:ptLst>
  <dgm:cxnLst>
    <dgm:cxn modelId="{02D7407D-C647-448A-9B89-74F2EE6F6444}" type="presOf" srcId="{9A0857D2-71D2-4DEB-B4BA-51094BC34075}" destId="{964920BE-04ED-4803-8572-296981381AB5}" srcOrd="0" destOrd="0" presId="urn:microsoft.com/office/officeart/2005/8/layout/process2"/>
    <dgm:cxn modelId="{CDE70440-84E9-4542-A5D1-3279269A4355}" type="presOf" srcId="{A501639E-CAF4-4590-9A78-5E097C0E5143}" destId="{E334129B-CD90-404C-9ED3-741A4A61121B}" srcOrd="0" destOrd="0" presId="urn:microsoft.com/office/officeart/2005/8/layout/process2"/>
    <dgm:cxn modelId="{1708151B-1AAF-4532-AED7-7AF39E94DC2B}" type="presOf" srcId="{FB7CDF21-326E-4DD3-A490-4C046C44E3A9}" destId="{60EEA967-C49E-44A8-9345-E2C0112105DD}" srcOrd="1" destOrd="0" presId="urn:microsoft.com/office/officeart/2005/8/layout/process2"/>
    <dgm:cxn modelId="{EF3E0774-E080-4674-901E-540096140BE0}" type="presOf" srcId="{9A0857D2-71D2-4DEB-B4BA-51094BC34075}" destId="{08A5E83B-96F8-41B9-B82F-C8AB3E90E8D1}" srcOrd="1" destOrd="0" presId="urn:microsoft.com/office/officeart/2005/8/layout/process2"/>
    <dgm:cxn modelId="{97AFE447-438B-4CE4-8A45-A141D93EC99D}" type="presOf" srcId="{517AB414-A08F-4B8C-8E52-EFDA8484C902}" destId="{AE061194-4788-407C-9539-5CD56C83A2A6}" srcOrd="0" destOrd="0" presId="urn:microsoft.com/office/officeart/2005/8/layout/process2"/>
    <dgm:cxn modelId="{DB480E87-CD14-421C-AB95-5FBF31FFA48B}" type="presOf" srcId="{FB7CDF21-326E-4DD3-A490-4C046C44E3A9}" destId="{913C7DB2-6ADF-4D5A-A786-D7CE3D4E9563}" srcOrd="0" destOrd="0" presId="urn:microsoft.com/office/officeart/2005/8/layout/process2"/>
    <dgm:cxn modelId="{0564851A-DD43-43D4-8B6C-02A07853B730}" srcId="{A501639E-CAF4-4590-9A78-5E097C0E5143}" destId="{CD2E2762-E1E8-4B16-84D7-E6C01A646A37}" srcOrd="2" destOrd="0" parTransId="{B7ED0CB7-E930-44B5-89B4-34C94713B3A1}" sibTransId="{5C8E96A9-D47F-4782-A030-1141356C050C}"/>
    <dgm:cxn modelId="{AF953ABD-FCBD-4401-B096-9BC97694E872}" type="presOf" srcId="{CD2E2762-E1E8-4B16-84D7-E6C01A646A37}" destId="{B8D61BBC-2CE4-4F76-80D7-376B14E2C075}" srcOrd="0" destOrd="0" presId="urn:microsoft.com/office/officeart/2005/8/layout/process2"/>
    <dgm:cxn modelId="{0E82B7DC-775D-469E-B017-01CE702CDDDC}" srcId="{A501639E-CAF4-4590-9A78-5E097C0E5143}" destId="{FE911928-C395-408B-AF57-4164A8BC7E2A}" srcOrd="1" destOrd="0" parTransId="{2D500DD8-DE11-449C-A817-6512F44FC926}" sibTransId="{FB7CDF21-326E-4DD3-A490-4C046C44E3A9}"/>
    <dgm:cxn modelId="{11EDA233-AC49-4170-88F7-E99ABEE49E49}" srcId="{A501639E-CAF4-4590-9A78-5E097C0E5143}" destId="{517AB414-A08F-4B8C-8E52-EFDA8484C902}" srcOrd="0" destOrd="0" parTransId="{3009A57C-A6A5-4DBF-BDA0-9BEF37C1EEFF}" sibTransId="{9A0857D2-71D2-4DEB-B4BA-51094BC34075}"/>
    <dgm:cxn modelId="{A8110FAF-0010-469D-AFE1-A4AA737B0023}" type="presOf" srcId="{FE911928-C395-408B-AF57-4164A8BC7E2A}" destId="{2EDB3C98-8404-4F70-9C5E-74BAB6CF6210}" srcOrd="0" destOrd="0" presId="urn:microsoft.com/office/officeart/2005/8/layout/process2"/>
    <dgm:cxn modelId="{4011598C-CA37-47DE-8AF2-A3C945C2A1CA}" type="presParOf" srcId="{E334129B-CD90-404C-9ED3-741A4A61121B}" destId="{AE061194-4788-407C-9539-5CD56C83A2A6}" srcOrd="0" destOrd="0" presId="urn:microsoft.com/office/officeart/2005/8/layout/process2"/>
    <dgm:cxn modelId="{2447729B-8567-46D4-95E3-28710CFBA53F}" type="presParOf" srcId="{E334129B-CD90-404C-9ED3-741A4A61121B}" destId="{964920BE-04ED-4803-8572-296981381AB5}" srcOrd="1" destOrd="0" presId="urn:microsoft.com/office/officeart/2005/8/layout/process2"/>
    <dgm:cxn modelId="{D9C7A6BD-FDC8-4840-9B53-4B4FCEA2354F}" type="presParOf" srcId="{964920BE-04ED-4803-8572-296981381AB5}" destId="{08A5E83B-96F8-41B9-B82F-C8AB3E90E8D1}" srcOrd="0" destOrd="0" presId="urn:microsoft.com/office/officeart/2005/8/layout/process2"/>
    <dgm:cxn modelId="{FBB3DE07-C57D-4272-9F64-EB445C81D0C5}" type="presParOf" srcId="{E334129B-CD90-404C-9ED3-741A4A61121B}" destId="{2EDB3C98-8404-4F70-9C5E-74BAB6CF6210}" srcOrd="2" destOrd="0" presId="urn:microsoft.com/office/officeart/2005/8/layout/process2"/>
    <dgm:cxn modelId="{3B27BD8E-EADF-4687-A02F-81E0ED92C721}" type="presParOf" srcId="{E334129B-CD90-404C-9ED3-741A4A61121B}" destId="{913C7DB2-6ADF-4D5A-A786-D7CE3D4E9563}" srcOrd="3" destOrd="0" presId="urn:microsoft.com/office/officeart/2005/8/layout/process2"/>
    <dgm:cxn modelId="{2B18442D-2544-42A3-89E1-3CC34AD98AB6}" type="presParOf" srcId="{913C7DB2-6ADF-4D5A-A786-D7CE3D4E9563}" destId="{60EEA967-C49E-44A8-9345-E2C0112105DD}" srcOrd="0" destOrd="0" presId="urn:microsoft.com/office/officeart/2005/8/layout/process2"/>
    <dgm:cxn modelId="{4E077511-FAD1-4D88-BBB6-C682701F8219}" type="presParOf" srcId="{E334129B-CD90-404C-9ED3-741A4A61121B}" destId="{B8D61BBC-2CE4-4F76-80D7-376B14E2C075}"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B3CBC1-9FD7-4A4F-98C0-085F67366929}" type="doc">
      <dgm:prSet loTypeId="urn:microsoft.com/office/officeart/2005/8/layout/process2" loCatId="process" qsTypeId="urn:microsoft.com/office/officeart/2005/8/quickstyle/simple1" qsCatId="simple" csTypeId="urn:microsoft.com/office/officeart/2005/8/colors/accent0_1" csCatId="mainScheme" phldr="1"/>
      <dgm:spPr/>
    </dgm:pt>
    <dgm:pt modelId="{0C8C9667-173E-45B4-A12E-76DFABDD39FE}">
      <dgm:prSet phldrT="[Texto]" custT="1"/>
      <dgm:spPr/>
      <dgm:t>
        <a:bodyPr/>
        <a:lstStyle/>
        <a:p>
          <a:r>
            <a:rPr lang="es-ES" sz="1400" smtClean="0"/>
            <a:t>Manguera Polietileno </a:t>
          </a:r>
          <a:endParaRPr lang="es-ES" sz="1400"/>
        </a:p>
      </dgm:t>
    </dgm:pt>
    <dgm:pt modelId="{45B31D11-49C8-42D0-9EFD-766D1F527ADB}" type="parTrans" cxnId="{E037FCB0-3232-46FE-B7BA-3C83A9D4921B}">
      <dgm:prSet/>
      <dgm:spPr/>
      <dgm:t>
        <a:bodyPr/>
        <a:lstStyle/>
        <a:p>
          <a:endParaRPr lang="es-ES" sz="1400">
            <a:solidFill>
              <a:schemeClr val="tx1"/>
            </a:solidFill>
          </a:endParaRPr>
        </a:p>
      </dgm:t>
    </dgm:pt>
    <dgm:pt modelId="{8DC4EB85-E275-4091-BF44-8BB57E649CA9}" type="sibTrans" cxnId="{E037FCB0-3232-46FE-B7BA-3C83A9D4921B}">
      <dgm:prSet custT="1"/>
      <dgm:spPr/>
      <dgm:t>
        <a:bodyPr/>
        <a:lstStyle/>
        <a:p>
          <a:endParaRPr lang="es-ES" sz="1400">
            <a:solidFill>
              <a:schemeClr val="tx1"/>
            </a:solidFill>
          </a:endParaRPr>
        </a:p>
      </dgm:t>
    </dgm:pt>
    <dgm:pt modelId="{41F394CA-C008-4A31-BA93-D2BFC75764CC}">
      <dgm:prSet phldrT="[Texto]" custT="1"/>
      <dgm:spPr/>
      <dgm:t>
        <a:bodyPr/>
        <a:lstStyle/>
        <a:p>
          <a:r>
            <a:rPr lang="es-ES" sz="1400" dirty="0" smtClean="0"/>
            <a:t>Tapas PVC</a:t>
          </a:r>
          <a:endParaRPr lang="es-ES" sz="1400" dirty="0"/>
        </a:p>
      </dgm:t>
    </dgm:pt>
    <dgm:pt modelId="{5F24F1A1-645E-48D2-99DE-A6E3578336B4}" type="parTrans" cxnId="{C5A8C211-DDC1-42BD-8E38-CE82430EE7BB}">
      <dgm:prSet/>
      <dgm:spPr/>
      <dgm:t>
        <a:bodyPr/>
        <a:lstStyle/>
        <a:p>
          <a:endParaRPr lang="es-ES" sz="1400">
            <a:solidFill>
              <a:schemeClr val="tx1"/>
            </a:solidFill>
          </a:endParaRPr>
        </a:p>
      </dgm:t>
    </dgm:pt>
    <dgm:pt modelId="{6E6EA1EE-44B5-41C2-B870-F56983DE0DF0}" type="sibTrans" cxnId="{C5A8C211-DDC1-42BD-8E38-CE82430EE7BB}">
      <dgm:prSet custT="1"/>
      <dgm:spPr/>
      <dgm:t>
        <a:bodyPr/>
        <a:lstStyle/>
        <a:p>
          <a:endParaRPr lang="es-ES" sz="1400">
            <a:solidFill>
              <a:schemeClr val="tx1"/>
            </a:solidFill>
          </a:endParaRPr>
        </a:p>
      </dgm:t>
    </dgm:pt>
    <dgm:pt modelId="{656324FD-1ED6-4734-BBC4-D3A585651920}">
      <dgm:prSet phldrT="[Texto]" custT="1"/>
      <dgm:spPr/>
      <dgm:t>
        <a:bodyPr/>
        <a:lstStyle/>
        <a:p>
          <a:r>
            <a:rPr lang="es-ES" sz="1400" smtClean="0"/>
            <a:t>Codos PVC</a:t>
          </a:r>
          <a:endParaRPr lang="es-ES" sz="1400" dirty="0"/>
        </a:p>
      </dgm:t>
    </dgm:pt>
    <dgm:pt modelId="{9001CAEC-A6D9-4077-8567-0F0D9E0D4076}" type="parTrans" cxnId="{13D6006B-F1A3-44B0-9152-EECA0F398F64}">
      <dgm:prSet/>
      <dgm:spPr/>
      <dgm:t>
        <a:bodyPr/>
        <a:lstStyle/>
        <a:p>
          <a:endParaRPr lang="es-ES" sz="1400">
            <a:solidFill>
              <a:schemeClr val="tx1"/>
            </a:solidFill>
          </a:endParaRPr>
        </a:p>
      </dgm:t>
    </dgm:pt>
    <dgm:pt modelId="{407A5DDB-8C7D-40B0-8BA9-62432259C916}" type="sibTrans" cxnId="{13D6006B-F1A3-44B0-9152-EECA0F398F64}">
      <dgm:prSet/>
      <dgm:spPr/>
      <dgm:t>
        <a:bodyPr/>
        <a:lstStyle/>
        <a:p>
          <a:endParaRPr lang="es-ES" sz="1400">
            <a:solidFill>
              <a:schemeClr val="tx1"/>
            </a:solidFill>
          </a:endParaRPr>
        </a:p>
      </dgm:t>
    </dgm:pt>
    <dgm:pt modelId="{80AC5754-FBF3-46C1-A9A6-FB29B2E05298}" type="pres">
      <dgm:prSet presAssocID="{5FB3CBC1-9FD7-4A4F-98C0-085F67366929}" presName="linearFlow" presStyleCnt="0">
        <dgm:presLayoutVars>
          <dgm:resizeHandles val="exact"/>
        </dgm:presLayoutVars>
      </dgm:prSet>
      <dgm:spPr/>
    </dgm:pt>
    <dgm:pt modelId="{3BA099E3-3EDC-4EBF-875B-715B431414D1}" type="pres">
      <dgm:prSet presAssocID="{0C8C9667-173E-45B4-A12E-76DFABDD39FE}" presName="node" presStyleLbl="node1" presStyleIdx="0" presStyleCnt="3">
        <dgm:presLayoutVars>
          <dgm:bulletEnabled val="1"/>
        </dgm:presLayoutVars>
      </dgm:prSet>
      <dgm:spPr/>
      <dgm:t>
        <a:bodyPr/>
        <a:lstStyle/>
        <a:p>
          <a:endParaRPr lang="es-ES"/>
        </a:p>
      </dgm:t>
    </dgm:pt>
    <dgm:pt modelId="{3A974D09-56A9-48DF-A70A-6A93AA32484B}" type="pres">
      <dgm:prSet presAssocID="{8DC4EB85-E275-4091-BF44-8BB57E649CA9}" presName="sibTrans" presStyleLbl="sibTrans2D1" presStyleIdx="0" presStyleCnt="2"/>
      <dgm:spPr/>
      <dgm:t>
        <a:bodyPr/>
        <a:lstStyle/>
        <a:p>
          <a:endParaRPr lang="es-ES"/>
        </a:p>
      </dgm:t>
    </dgm:pt>
    <dgm:pt modelId="{E3C469D2-8C0C-42D0-86C1-B99AFA2D47CD}" type="pres">
      <dgm:prSet presAssocID="{8DC4EB85-E275-4091-BF44-8BB57E649CA9}" presName="connectorText" presStyleLbl="sibTrans2D1" presStyleIdx="0" presStyleCnt="2"/>
      <dgm:spPr/>
      <dgm:t>
        <a:bodyPr/>
        <a:lstStyle/>
        <a:p>
          <a:endParaRPr lang="es-ES"/>
        </a:p>
      </dgm:t>
    </dgm:pt>
    <dgm:pt modelId="{23F59EFC-EBF7-4576-A6B6-869A81EEF226}" type="pres">
      <dgm:prSet presAssocID="{41F394CA-C008-4A31-BA93-D2BFC75764CC}" presName="node" presStyleLbl="node1" presStyleIdx="1" presStyleCnt="3">
        <dgm:presLayoutVars>
          <dgm:bulletEnabled val="1"/>
        </dgm:presLayoutVars>
      </dgm:prSet>
      <dgm:spPr/>
      <dgm:t>
        <a:bodyPr/>
        <a:lstStyle/>
        <a:p>
          <a:endParaRPr lang="es-ES"/>
        </a:p>
      </dgm:t>
    </dgm:pt>
    <dgm:pt modelId="{212FD764-156D-49FD-9E8A-FEAC4AFA317F}" type="pres">
      <dgm:prSet presAssocID="{6E6EA1EE-44B5-41C2-B870-F56983DE0DF0}" presName="sibTrans" presStyleLbl="sibTrans2D1" presStyleIdx="1" presStyleCnt="2"/>
      <dgm:spPr/>
      <dgm:t>
        <a:bodyPr/>
        <a:lstStyle/>
        <a:p>
          <a:endParaRPr lang="es-ES"/>
        </a:p>
      </dgm:t>
    </dgm:pt>
    <dgm:pt modelId="{6C42D69E-8638-475D-93F1-F8C145E46598}" type="pres">
      <dgm:prSet presAssocID="{6E6EA1EE-44B5-41C2-B870-F56983DE0DF0}" presName="connectorText" presStyleLbl="sibTrans2D1" presStyleIdx="1" presStyleCnt="2"/>
      <dgm:spPr/>
      <dgm:t>
        <a:bodyPr/>
        <a:lstStyle/>
        <a:p>
          <a:endParaRPr lang="es-ES"/>
        </a:p>
      </dgm:t>
    </dgm:pt>
    <dgm:pt modelId="{006D2B91-B0D7-4F68-8151-EF8E203FE946}" type="pres">
      <dgm:prSet presAssocID="{656324FD-1ED6-4734-BBC4-D3A585651920}" presName="node" presStyleLbl="node1" presStyleIdx="2" presStyleCnt="3">
        <dgm:presLayoutVars>
          <dgm:bulletEnabled val="1"/>
        </dgm:presLayoutVars>
      </dgm:prSet>
      <dgm:spPr/>
      <dgm:t>
        <a:bodyPr/>
        <a:lstStyle/>
        <a:p>
          <a:endParaRPr lang="es-ES"/>
        </a:p>
      </dgm:t>
    </dgm:pt>
  </dgm:ptLst>
  <dgm:cxnLst>
    <dgm:cxn modelId="{2B87A8E4-5247-4D98-863A-A7BE732A9947}" type="presOf" srcId="{8DC4EB85-E275-4091-BF44-8BB57E649CA9}" destId="{3A974D09-56A9-48DF-A70A-6A93AA32484B}" srcOrd="0" destOrd="0" presId="urn:microsoft.com/office/officeart/2005/8/layout/process2"/>
    <dgm:cxn modelId="{F1E25B2F-10B8-44FD-B5E4-DAAD0F2463E9}" type="presOf" srcId="{6E6EA1EE-44B5-41C2-B870-F56983DE0DF0}" destId="{212FD764-156D-49FD-9E8A-FEAC4AFA317F}" srcOrd="0" destOrd="0" presId="urn:microsoft.com/office/officeart/2005/8/layout/process2"/>
    <dgm:cxn modelId="{8BD9C82D-F5AF-42AF-9AD9-212647C2518A}" type="presOf" srcId="{656324FD-1ED6-4734-BBC4-D3A585651920}" destId="{006D2B91-B0D7-4F68-8151-EF8E203FE946}" srcOrd="0" destOrd="0" presId="urn:microsoft.com/office/officeart/2005/8/layout/process2"/>
    <dgm:cxn modelId="{03B73B3A-746C-4699-BE65-118FB2788ECA}" type="presOf" srcId="{8DC4EB85-E275-4091-BF44-8BB57E649CA9}" destId="{E3C469D2-8C0C-42D0-86C1-B99AFA2D47CD}" srcOrd="1" destOrd="0" presId="urn:microsoft.com/office/officeart/2005/8/layout/process2"/>
    <dgm:cxn modelId="{CC11F173-7914-405F-8470-AE114D74F0FF}" type="presOf" srcId="{5FB3CBC1-9FD7-4A4F-98C0-085F67366929}" destId="{80AC5754-FBF3-46C1-A9A6-FB29B2E05298}" srcOrd="0" destOrd="0" presId="urn:microsoft.com/office/officeart/2005/8/layout/process2"/>
    <dgm:cxn modelId="{B584064E-31C7-431F-B501-4A21E2F88ADE}" type="presOf" srcId="{0C8C9667-173E-45B4-A12E-76DFABDD39FE}" destId="{3BA099E3-3EDC-4EBF-875B-715B431414D1}" srcOrd="0" destOrd="0" presId="urn:microsoft.com/office/officeart/2005/8/layout/process2"/>
    <dgm:cxn modelId="{916F5E07-7244-4BA4-869E-AAC11C295534}" type="presOf" srcId="{6E6EA1EE-44B5-41C2-B870-F56983DE0DF0}" destId="{6C42D69E-8638-475D-93F1-F8C145E46598}" srcOrd="1" destOrd="0" presId="urn:microsoft.com/office/officeart/2005/8/layout/process2"/>
    <dgm:cxn modelId="{C5A8C211-DDC1-42BD-8E38-CE82430EE7BB}" srcId="{5FB3CBC1-9FD7-4A4F-98C0-085F67366929}" destId="{41F394CA-C008-4A31-BA93-D2BFC75764CC}" srcOrd="1" destOrd="0" parTransId="{5F24F1A1-645E-48D2-99DE-A6E3578336B4}" sibTransId="{6E6EA1EE-44B5-41C2-B870-F56983DE0DF0}"/>
    <dgm:cxn modelId="{9518371E-CAC4-4858-875B-6E0FA4DBF372}" type="presOf" srcId="{41F394CA-C008-4A31-BA93-D2BFC75764CC}" destId="{23F59EFC-EBF7-4576-A6B6-869A81EEF226}" srcOrd="0" destOrd="0" presId="urn:microsoft.com/office/officeart/2005/8/layout/process2"/>
    <dgm:cxn modelId="{E037FCB0-3232-46FE-B7BA-3C83A9D4921B}" srcId="{5FB3CBC1-9FD7-4A4F-98C0-085F67366929}" destId="{0C8C9667-173E-45B4-A12E-76DFABDD39FE}" srcOrd="0" destOrd="0" parTransId="{45B31D11-49C8-42D0-9EFD-766D1F527ADB}" sibTransId="{8DC4EB85-E275-4091-BF44-8BB57E649CA9}"/>
    <dgm:cxn modelId="{13D6006B-F1A3-44B0-9152-EECA0F398F64}" srcId="{5FB3CBC1-9FD7-4A4F-98C0-085F67366929}" destId="{656324FD-1ED6-4734-BBC4-D3A585651920}" srcOrd="2" destOrd="0" parTransId="{9001CAEC-A6D9-4077-8567-0F0D9E0D4076}" sibTransId="{407A5DDB-8C7D-40B0-8BA9-62432259C916}"/>
    <dgm:cxn modelId="{05A4DCE9-2DC7-49B0-891D-3C28C7C1A580}" type="presParOf" srcId="{80AC5754-FBF3-46C1-A9A6-FB29B2E05298}" destId="{3BA099E3-3EDC-4EBF-875B-715B431414D1}" srcOrd="0" destOrd="0" presId="urn:microsoft.com/office/officeart/2005/8/layout/process2"/>
    <dgm:cxn modelId="{BCAE64C7-D206-438C-91E0-3BB068F71FB1}" type="presParOf" srcId="{80AC5754-FBF3-46C1-A9A6-FB29B2E05298}" destId="{3A974D09-56A9-48DF-A70A-6A93AA32484B}" srcOrd="1" destOrd="0" presId="urn:microsoft.com/office/officeart/2005/8/layout/process2"/>
    <dgm:cxn modelId="{55040AE2-32BF-4D60-A8E6-B333085BE8B3}" type="presParOf" srcId="{3A974D09-56A9-48DF-A70A-6A93AA32484B}" destId="{E3C469D2-8C0C-42D0-86C1-B99AFA2D47CD}" srcOrd="0" destOrd="0" presId="urn:microsoft.com/office/officeart/2005/8/layout/process2"/>
    <dgm:cxn modelId="{F2057FEA-7C51-4409-9D94-0F62D54D1056}" type="presParOf" srcId="{80AC5754-FBF3-46C1-A9A6-FB29B2E05298}" destId="{23F59EFC-EBF7-4576-A6B6-869A81EEF226}" srcOrd="2" destOrd="0" presId="urn:microsoft.com/office/officeart/2005/8/layout/process2"/>
    <dgm:cxn modelId="{09579EC9-DC11-4E67-B38B-1AF1F722098B}" type="presParOf" srcId="{80AC5754-FBF3-46C1-A9A6-FB29B2E05298}" destId="{212FD764-156D-49FD-9E8A-FEAC4AFA317F}" srcOrd="3" destOrd="0" presId="urn:microsoft.com/office/officeart/2005/8/layout/process2"/>
    <dgm:cxn modelId="{BA725032-1F57-4D84-893B-6B999856B519}" type="presParOf" srcId="{212FD764-156D-49FD-9E8A-FEAC4AFA317F}" destId="{6C42D69E-8638-475D-93F1-F8C145E46598}" srcOrd="0" destOrd="0" presId="urn:microsoft.com/office/officeart/2005/8/layout/process2"/>
    <dgm:cxn modelId="{45B626B8-5B06-40A7-8460-D5C8D1EEFAC8}" type="presParOf" srcId="{80AC5754-FBF3-46C1-A9A6-FB29B2E05298}" destId="{006D2B91-B0D7-4F68-8151-EF8E203FE946}" srcOrd="4" destOrd="0" presId="urn:microsoft.com/office/officeart/2005/8/layout/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109A52-B346-42B1-9E1B-9A4D7A0EF36A}" type="doc">
      <dgm:prSet loTypeId="urn:microsoft.com/office/officeart/2005/8/layout/process5" loCatId="process" qsTypeId="urn:microsoft.com/office/officeart/2005/8/quickstyle/simple1" qsCatId="simple" csTypeId="urn:microsoft.com/office/officeart/2005/8/colors/accent0_1" csCatId="mainScheme" phldr="1"/>
      <dgm:spPr/>
      <dgm:t>
        <a:bodyPr/>
        <a:lstStyle/>
        <a:p>
          <a:endParaRPr lang="es-ES"/>
        </a:p>
      </dgm:t>
    </dgm:pt>
    <dgm:pt modelId="{6CC50A04-643D-43C9-9E32-CC44D5A477F4}">
      <dgm:prSet phldrT="[Texto]" custT="1"/>
      <dgm:spPr/>
      <dgm:t>
        <a:bodyPr/>
        <a:lstStyle/>
        <a:p>
          <a:r>
            <a:rPr lang="es-ES" sz="1400" smtClean="0"/>
            <a:t>Tanque de almacenamiento de agua con medida</a:t>
          </a:r>
          <a:endParaRPr lang="es-ES" sz="1400"/>
        </a:p>
      </dgm:t>
    </dgm:pt>
    <dgm:pt modelId="{46AD0FE2-7463-4317-8CD4-976A1ECED42A}" type="parTrans" cxnId="{A6043724-077D-4AAB-9CB4-35BE59875516}">
      <dgm:prSet/>
      <dgm:spPr/>
      <dgm:t>
        <a:bodyPr/>
        <a:lstStyle/>
        <a:p>
          <a:endParaRPr lang="es-ES" sz="1400">
            <a:solidFill>
              <a:schemeClr val="tx1"/>
            </a:solidFill>
          </a:endParaRPr>
        </a:p>
      </dgm:t>
    </dgm:pt>
    <dgm:pt modelId="{9B6655D4-EF45-4E02-9538-B94C18A646BC}" type="sibTrans" cxnId="{A6043724-077D-4AAB-9CB4-35BE59875516}">
      <dgm:prSet custT="1"/>
      <dgm:spPr/>
      <dgm:t>
        <a:bodyPr/>
        <a:lstStyle/>
        <a:p>
          <a:endParaRPr lang="es-ES" sz="1400">
            <a:solidFill>
              <a:schemeClr val="tx1"/>
            </a:solidFill>
          </a:endParaRPr>
        </a:p>
      </dgm:t>
    </dgm:pt>
    <dgm:pt modelId="{F7413680-D9B1-43B6-A185-AFC440156823}">
      <dgm:prSet phldrT="[Texto]" custT="1"/>
      <dgm:spPr/>
      <dgm:t>
        <a:bodyPr/>
        <a:lstStyle/>
        <a:p>
          <a:r>
            <a:rPr lang="es-ES" sz="1400" smtClean="0"/>
            <a:t>Postes de Madera</a:t>
          </a:r>
          <a:endParaRPr lang="es-ES" sz="1400" dirty="0"/>
        </a:p>
      </dgm:t>
    </dgm:pt>
    <dgm:pt modelId="{C6EFE924-0E42-462A-8807-0FF585031758}" type="parTrans" cxnId="{4031E5F3-82FA-4C1E-A046-546318429074}">
      <dgm:prSet/>
      <dgm:spPr/>
      <dgm:t>
        <a:bodyPr/>
        <a:lstStyle/>
        <a:p>
          <a:endParaRPr lang="es-ES" sz="1400">
            <a:solidFill>
              <a:schemeClr val="tx1"/>
            </a:solidFill>
          </a:endParaRPr>
        </a:p>
      </dgm:t>
    </dgm:pt>
    <dgm:pt modelId="{492D42F2-C8A1-4FC6-9371-80FCF412F93F}" type="sibTrans" cxnId="{4031E5F3-82FA-4C1E-A046-546318429074}">
      <dgm:prSet/>
      <dgm:spPr/>
      <dgm:t>
        <a:bodyPr/>
        <a:lstStyle/>
        <a:p>
          <a:endParaRPr lang="es-ES" sz="1400">
            <a:solidFill>
              <a:schemeClr val="tx1"/>
            </a:solidFill>
          </a:endParaRPr>
        </a:p>
      </dgm:t>
    </dgm:pt>
    <dgm:pt modelId="{613641D9-3595-4350-9B20-56DF5091C9A7}" type="pres">
      <dgm:prSet presAssocID="{10109A52-B346-42B1-9E1B-9A4D7A0EF36A}" presName="diagram" presStyleCnt="0">
        <dgm:presLayoutVars>
          <dgm:dir/>
          <dgm:resizeHandles val="exact"/>
        </dgm:presLayoutVars>
      </dgm:prSet>
      <dgm:spPr/>
      <dgm:t>
        <a:bodyPr/>
        <a:lstStyle/>
        <a:p>
          <a:endParaRPr lang="es-ES"/>
        </a:p>
      </dgm:t>
    </dgm:pt>
    <dgm:pt modelId="{D7CC8A93-BC79-4466-9515-4397600F9AFB}" type="pres">
      <dgm:prSet presAssocID="{6CC50A04-643D-43C9-9E32-CC44D5A477F4}" presName="node" presStyleLbl="node1" presStyleIdx="0" presStyleCnt="2">
        <dgm:presLayoutVars>
          <dgm:bulletEnabled val="1"/>
        </dgm:presLayoutVars>
      </dgm:prSet>
      <dgm:spPr/>
      <dgm:t>
        <a:bodyPr/>
        <a:lstStyle/>
        <a:p>
          <a:endParaRPr lang="es-ES"/>
        </a:p>
      </dgm:t>
    </dgm:pt>
    <dgm:pt modelId="{F182BF13-5D40-459E-B68F-26C6205C0ACA}" type="pres">
      <dgm:prSet presAssocID="{9B6655D4-EF45-4E02-9538-B94C18A646BC}" presName="sibTrans" presStyleLbl="sibTrans2D1" presStyleIdx="0" presStyleCnt="1"/>
      <dgm:spPr/>
      <dgm:t>
        <a:bodyPr/>
        <a:lstStyle/>
        <a:p>
          <a:endParaRPr lang="es-ES"/>
        </a:p>
      </dgm:t>
    </dgm:pt>
    <dgm:pt modelId="{4EAA2849-A845-4378-832A-D096A5745952}" type="pres">
      <dgm:prSet presAssocID="{9B6655D4-EF45-4E02-9538-B94C18A646BC}" presName="connectorText" presStyleLbl="sibTrans2D1" presStyleIdx="0" presStyleCnt="1"/>
      <dgm:spPr/>
      <dgm:t>
        <a:bodyPr/>
        <a:lstStyle/>
        <a:p>
          <a:endParaRPr lang="es-ES"/>
        </a:p>
      </dgm:t>
    </dgm:pt>
    <dgm:pt modelId="{218DB502-A47A-43E2-B028-6338C496AC6A}" type="pres">
      <dgm:prSet presAssocID="{F7413680-D9B1-43B6-A185-AFC440156823}" presName="node" presStyleLbl="node1" presStyleIdx="1" presStyleCnt="2">
        <dgm:presLayoutVars>
          <dgm:bulletEnabled val="1"/>
        </dgm:presLayoutVars>
      </dgm:prSet>
      <dgm:spPr/>
      <dgm:t>
        <a:bodyPr/>
        <a:lstStyle/>
        <a:p>
          <a:endParaRPr lang="es-ES"/>
        </a:p>
      </dgm:t>
    </dgm:pt>
  </dgm:ptLst>
  <dgm:cxnLst>
    <dgm:cxn modelId="{FFC81D6F-BBE1-4055-83DD-455E9342F1D7}" type="presOf" srcId="{10109A52-B346-42B1-9E1B-9A4D7A0EF36A}" destId="{613641D9-3595-4350-9B20-56DF5091C9A7}" srcOrd="0" destOrd="0" presId="urn:microsoft.com/office/officeart/2005/8/layout/process5"/>
    <dgm:cxn modelId="{72592AAC-EC83-41CB-8C0E-F7716024FEEF}" type="presOf" srcId="{F7413680-D9B1-43B6-A185-AFC440156823}" destId="{218DB502-A47A-43E2-B028-6338C496AC6A}" srcOrd="0" destOrd="0" presId="urn:microsoft.com/office/officeart/2005/8/layout/process5"/>
    <dgm:cxn modelId="{A6043724-077D-4AAB-9CB4-35BE59875516}" srcId="{10109A52-B346-42B1-9E1B-9A4D7A0EF36A}" destId="{6CC50A04-643D-43C9-9E32-CC44D5A477F4}" srcOrd="0" destOrd="0" parTransId="{46AD0FE2-7463-4317-8CD4-976A1ECED42A}" sibTransId="{9B6655D4-EF45-4E02-9538-B94C18A646BC}"/>
    <dgm:cxn modelId="{0834F152-6FCA-4116-9546-3F08EF3C994C}" type="presOf" srcId="{9B6655D4-EF45-4E02-9538-B94C18A646BC}" destId="{F182BF13-5D40-459E-B68F-26C6205C0ACA}" srcOrd="0" destOrd="0" presId="urn:microsoft.com/office/officeart/2005/8/layout/process5"/>
    <dgm:cxn modelId="{9F5DE9A9-90E8-45F2-A514-AE8BF709618A}" type="presOf" srcId="{9B6655D4-EF45-4E02-9538-B94C18A646BC}" destId="{4EAA2849-A845-4378-832A-D096A5745952}" srcOrd="1" destOrd="0" presId="urn:microsoft.com/office/officeart/2005/8/layout/process5"/>
    <dgm:cxn modelId="{4031E5F3-82FA-4C1E-A046-546318429074}" srcId="{10109A52-B346-42B1-9E1B-9A4D7A0EF36A}" destId="{F7413680-D9B1-43B6-A185-AFC440156823}" srcOrd="1" destOrd="0" parTransId="{C6EFE924-0E42-462A-8807-0FF585031758}" sibTransId="{492D42F2-C8A1-4FC6-9371-80FCF412F93F}"/>
    <dgm:cxn modelId="{E59A0EE7-CFB1-4CD5-ADB4-F23EAFD45FAF}" type="presOf" srcId="{6CC50A04-643D-43C9-9E32-CC44D5A477F4}" destId="{D7CC8A93-BC79-4466-9515-4397600F9AFB}" srcOrd="0" destOrd="0" presId="urn:microsoft.com/office/officeart/2005/8/layout/process5"/>
    <dgm:cxn modelId="{8C6AB933-3DEC-49FD-B85C-E9B68C8945C1}" type="presParOf" srcId="{613641D9-3595-4350-9B20-56DF5091C9A7}" destId="{D7CC8A93-BC79-4466-9515-4397600F9AFB}" srcOrd="0" destOrd="0" presId="urn:microsoft.com/office/officeart/2005/8/layout/process5"/>
    <dgm:cxn modelId="{53528264-B942-4375-9861-7AD56983A8E2}" type="presParOf" srcId="{613641D9-3595-4350-9B20-56DF5091C9A7}" destId="{F182BF13-5D40-459E-B68F-26C6205C0ACA}" srcOrd="1" destOrd="0" presId="urn:microsoft.com/office/officeart/2005/8/layout/process5"/>
    <dgm:cxn modelId="{78F36DFC-C324-421B-B1CD-98AA8E0877B7}" type="presParOf" srcId="{F182BF13-5D40-459E-B68F-26C6205C0ACA}" destId="{4EAA2849-A845-4378-832A-D096A5745952}" srcOrd="0" destOrd="0" presId="urn:microsoft.com/office/officeart/2005/8/layout/process5"/>
    <dgm:cxn modelId="{B9EFCFE7-EC2A-4F68-9F9C-22A433C7DA03}" type="presParOf" srcId="{613641D9-3595-4350-9B20-56DF5091C9A7}" destId="{218DB502-A47A-43E2-B028-6338C496AC6A}" srcOrd="2" destOrd="0" presId="urn:microsoft.com/office/officeart/2005/8/layout/process5"/>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852BCD-CB9A-4B56-BEFD-CE28208BEDFE}" type="doc">
      <dgm:prSet loTypeId="urn:microsoft.com/office/officeart/2005/8/layout/vList6" loCatId="list" qsTypeId="urn:microsoft.com/office/officeart/2005/8/quickstyle/simple1" qsCatId="simple" csTypeId="urn:microsoft.com/office/officeart/2005/8/colors/accent4_5" csCatId="accent4" phldr="1"/>
      <dgm:spPr/>
      <dgm:t>
        <a:bodyPr/>
        <a:lstStyle/>
        <a:p>
          <a:endParaRPr lang="es-ES"/>
        </a:p>
      </dgm:t>
    </dgm:pt>
    <dgm:pt modelId="{A4F8DAD7-7DA0-49A5-825C-1C59CBAC4A1C}">
      <dgm:prSet phldrT="[Texto]"/>
      <dgm:spPr/>
      <dgm:t>
        <a:bodyPr/>
        <a:lstStyle/>
        <a:p>
          <a:r>
            <a:rPr lang="es-ES" b="1" dirty="0" smtClean="0"/>
            <a:t>Método de Correlación - Regresión</a:t>
          </a:r>
          <a:endParaRPr lang="es-ES" dirty="0"/>
        </a:p>
      </dgm:t>
    </dgm:pt>
    <dgm:pt modelId="{E01C8A47-5E01-4FB1-8B24-A13A54FDE95C}" type="parTrans" cxnId="{A32D2C50-B7F7-4631-935C-794933B55DCE}">
      <dgm:prSet/>
      <dgm:spPr/>
      <dgm:t>
        <a:bodyPr/>
        <a:lstStyle/>
        <a:p>
          <a:endParaRPr lang="es-ES"/>
        </a:p>
      </dgm:t>
    </dgm:pt>
    <dgm:pt modelId="{4D23E281-16E9-4415-88C1-00F3610190AF}" type="sibTrans" cxnId="{A32D2C50-B7F7-4631-935C-794933B55DCE}">
      <dgm:prSet/>
      <dgm:spPr/>
      <dgm:t>
        <a:bodyPr/>
        <a:lstStyle/>
        <a:p>
          <a:endParaRPr lang="es-ES"/>
        </a:p>
      </dgm:t>
    </dgm:pt>
    <dgm:pt modelId="{25756CCF-77FA-4C1C-BDF4-752BCD649EF6}">
      <dgm:prSet phldrT="[Texto]"/>
      <dgm:spPr/>
      <dgm:t>
        <a:bodyPr/>
        <a:lstStyle/>
        <a:p>
          <a:r>
            <a:rPr lang="es-ES" dirty="0" smtClean="0"/>
            <a:t>La correlación indica que los elementos tienen un comportamiento similar</a:t>
          </a:r>
          <a:endParaRPr lang="es-ES" dirty="0"/>
        </a:p>
      </dgm:t>
    </dgm:pt>
    <dgm:pt modelId="{116E1508-F97F-4966-9F0B-1595701498FD}" type="parTrans" cxnId="{5DC05217-877D-4C18-90E4-C53296C1E842}">
      <dgm:prSet/>
      <dgm:spPr/>
      <dgm:t>
        <a:bodyPr/>
        <a:lstStyle/>
        <a:p>
          <a:endParaRPr lang="es-ES"/>
        </a:p>
      </dgm:t>
    </dgm:pt>
    <dgm:pt modelId="{CA7C8798-D41B-45C8-A67E-57529003E8C1}" type="sibTrans" cxnId="{5DC05217-877D-4C18-90E4-C53296C1E842}">
      <dgm:prSet/>
      <dgm:spPr/>
      <dgm:t>
        <a:bodyPr/>
        <a:lstStyle/>
        <a:p>
          <a:endParaRPr lang="es-ES"/>
        </a:p>
      </dgm:t>
    </dgm:pt>
    <dgm:pt modelId="{DB4AD853-40D6-4F03-BB12-14FFF6EDC4C9}">
      <dgm:prSet phldrT="[Texto]"/>
      <dgm:spPr/>
      <dgm:t>
        <a:bodyPr/>
        <a:lstStyle/>
        <a:p>
          <a:r>
            <a:rPr lang="es-ES" dirty="0" smtClean="0"/>
            <a:t>Correlación de Pearson (r)</a:t>
          </a:r>
          <a:endParaRPr lang="es-ES" dirty="0"/>
        </a:p>
      </dgm:t>
    </dgm:pt>
    <dgm:pt modelId="{1E6ECF13-98E8-4DA0-ADE5-C8EBE399A4E0}" type="parTrans" cxnId="{3B54BD56-01C6-45C5-9801-33242067FC54}">
      <dgm:prSet/>
      <dgm:spPr/>
      <dgm:t>
        <a:bodyPr/>
        <a:lstStyle/>
        <a:p>
          <a:endParaRPr lang="es-ES"/>
        </a:p>
      </dgm:t>
    </dgm:pt>
    <dgm:pt modelId="{419E3EC3-2976-4739-BE0C-414319846A0E}" type="sibTrans" cxnId="{3B54BD56-01C6-45C5-9801-33242067FC54}">
      <dgm:prSet/>
      <dgm:spPr/>
      <dgm:t>
        <a:bodyPr/>
        <a:lstStyle/>
        <a:p>
          <a:endParaRPr lang="es-ES"/>
        </a:p>
      </dgm:t>
    </dgm:pt>
    <dgm:pt modelId="{7F87F7F6-449C-4643-96F0-C1F428590EB7}" type="pres">
      <dgm:prSet presAssocID="{84852BCD-CB9A-4B56-BEFD-CE28208BEDFE}" presName="Name0" presStyleCnt="0">
        <dgm:presLayoutVars>
          <dgm:dir/>
          <dgm:animLvl val="lvl"/>
          <dgm:resizeHandles/>
        </dgm:presLayoutVars>
      </dgm:prSet>
      <dgm:spPr/>
      <dgm:t>
        <a:bodyPr/>
        <a:lstStyle/>
        <a:p>
          <a:endParaRPr lang="es-ES"/>
        </a:p>
      </dgm:t>
    </dgm:pt>
    <dgm:pt modelId="{6CE82D33-7D20-48BC-A4A7-DC7DCAABFC13}" type="pres">
      <dgm:prSet presAssocID="{A4F8DAD7-7DA0-49A5-825C-1C59CBAC4A1C}" presName="linNode" presStyleCnt="0"/>
      <dgm:spPr/>
    </dgm:pt>
    <dgm:pt modelId="{40536E84-A320-488A-85F1-57BDE671B70C}" type="pres">
      <dgm:prSet presAssocID="{A4F8DAD7-7DA0-49A5-825C-1C59CBAC4A1C}" presName="parentShp" presStyleLbl="node1" presStyleIdx="0" presStyleCnt="1">
        <dgm:presLayoutVars>
          <dgm:bulletEnabled val="1"/>
        </dgm:presLayoutVars>
      </dgm:prSet>
      <dgm:spPr/>
      <dgm:t>
        <a:bodyPr/>
        <a:lstStyle/>
        <a:p>
          <a:endParaRPr lang="es-ES"/>
        </a:p>
      </dgm:t>
    </dgm:pt>
    <dgm:pt modelId="{AFE6C516-B0B9-48D0-A005-520B928AB46E}" type="pres">
      <dgm:prSet presAssocID="{A4F8DAD7-7DA0-49A5-825C-1C59CBAC4A1C}" presName="childShp" presStyleLbl="bgAccFollowNode1" presStyleIdx="0" presStyleCnt="1">
        <dgm:presLayoutVars>
          <dgm:bulletEnabled val="1"/>
        </dgm:presLayoutVars>
      </dgm:prSet>
      <dgm:spPr/>
      <dgm:t>
        <a:bodyPr/>
        <a:lstStyle/>
        <a:p>
          <a:endParaRPr lang="es-ES"/>
        </a:p>
      </dgm:t>
    </dgm:pt>
  </dgm:ptLst>
  <dgm:cxnLst>
    <dgm:cxn modelId="{07E814F0-7CCA-435B-8D50-3576E42112D0}" type="presOf" srcId="{84852BCD-CB9A-4B56-BEFD-CE28208BEDFE}" destId="{7F87F7F6-449C-4643-96F0-C1F428590EB7}" srcOrd="0" destOrd="0" presId="urn:microsoft.com/office/officeart/2005/8/layout/vList6"/>
    <dgm:cxn modelId="{4C1AA198-5952-4AE6-8EA6-569B9AA8FBEA}" type="presOf" srcId="{DB4AD853-40D6-4F03-BB12-14FFF6EDC4C9}" destId="{AFE6C516-B0B9-48D0-A005-520B928AB46E}" srcOrd="0" destOrd="1" presId="urn:microsoft.com/office/officeart/2005/8/layout/vList6"/>
    <dgm:cxn modelId="{E220133D-B058-47BB-8617-3A9B80818F7C}" type="presOf" srcId="{A4F8DAD7-7DA0-49A5-825C-1C59CBAC4A1C}" destId="{40536E84-A320-488A-85F1-57BDE671B70C}" srcOrd="0" destOrd="0" presId="urn:microsoft.com/office/officeart/2005/8/layout/vList6"/>
    <dgm:cxn modelId="{5DC05217-877D-4C18-90E4-C53296C1E842}" srcId="{A4F8DAD7-7DA0-49A5-825C-1C59CBAC4A1C}" destId="{25756CCF-77FA-4C1C-BDF4-752BCD649EF6}" srcOrd="0" destOrd="0" parTransId="{116E1508-F97F-4966-9F0B-1595701498FD}" sibTransId="{CA7C8798-D41B-45C8-A67E-57529003E8C1}"/>
    <dgm:cxn modelId="{0F70A98B-53AC-4DA8-A99A-B1797B08F243}" type="presOf" srcId="{25756CCF-77FA-4C1C-BDF4-752BCD649EF6}" destId="{AFE6C516-B0B9-48D0-A005-520B928AB46E}" srcOrd="0" destOrd="0" presId="urn:microsoft.com/office/officeart/2005/8/layout/vList6"/>
    <dgm:cxn modelId="{A32D2C50-B7F7-4631-935C-794933B55DCE}" srcId="{84852BCD-CB9A-4B56-BEFD-CE28208BEDFE}" destId="{A4F8DAD7-7DA0-49A5-825C-1C59CBAC4A1C}" srcOrd="0" destOrd="0" parTransId="{E01C8A47-5E01-4FB1-8B24-A13A54FDE95C}" sibTransId="{4D23E281-16E9-4415-88C1-00F3610190AF}"/>
    <dgm:cxn modelId="{3B54BD56-01C6-45C5-9801-33242067FC54}" srcId="{A4F8DAD7-7DA0-49A5-825C-1C59CBAC4A1C}" destId="{DB4AD853-40D6-4F03-BB12-14FFF6EDC4C9}" srcOrd="1" destOrd="0" parTransId="{1E6ECF13-98E8-4DA0-ADE5-C8EBE399A4E0}" sibTransId="{419E3EC3-2976-4739-BE0C-414319846A0E}"/>
    <dgm:cxn modelId="{1796F04E-D6D9-4018-A4A5-89DDE8179932}" type="presParOf" srcId="{7F87F7F6-449C-4643-96F0-C1F428590EB7}" destId="{6CE82D33-7D20-48BC-A4A7-DC7DCAABFC13}" srcOrd="0" destOrd="0" presId="urn:microsoft.com/office/officeart/2005/8/layout/vList6"/>
    <dgm:cxn modelId="{33B5D2D9-B47F-4AF4-8C5E-CABF1364724F}" type="presParOf" srcId="{6CE82D33-7D20-48BC-A4A7-DC7DCAABFC13}" destId="{40536E84-A320-488A-85F1-57BDE671B70C}" srcOrd="0" destOrd="0" presId="urn:microsoft.com/office/officeart/2005/8/layout/vList6"/>
    <dgm:cxn modelId="{C346653B-3F81-4B22-B8D8-E7A4FFBD82AA}" type="presParOf" srcId="{6CE82D33-7D20-48BC-A4A7-DC7DCAABFC13}" destId="{AFE6C516-B0B9-48D0-A005-520B928AB46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0.58451</cdr:x>
      <cdr:y>0.22347</cdr:y>
    </cdr:from>
    <cdr:to>
      <cdr:x>0.73794</cdr:x>
      <cdr:y>0.31817</cdr:y>
    </cdr:to>
    <cdr:sp macro="" textlink="">
      <cdr:nvSpPr>
        <cdr:cNvPr id="2" name="1 Cuadro de texto"/>
        <cdr:cNvSpPr txBox="1"/>
      </cdr:nvSpPr>
      <cdr:spPr>
        <a:xfrm xmlns:a="http://schemas.openxmlformats.org/drawingml/2006/main">
          <a:off x="2934036" y="615147"/>
          <a:ext cx="770168" cy="2606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100">
              <a:latin typeface="Arial" panose="020B0604020202020204" pitchFamily="34" charset="0"/>
              <a:cs typeface="Arial" panose="020B0604020202020204" pitchFamily="34" charset="0"/>
            </a:rPr>
            <a:t>n = 12</a:t>
          </a:r>
        </a:p>
      </cdr:txBody>
    </cdr:sp>
  </cdr:relSizeAnchor>
</c:userShapes>
</file>

<file path=ppt/drawings/drawing2.xml><?xml version="1.0" encoding="utf-8"?>
<c:userShapes xmlns:c="http://schemas.openxmlformats.org/drawingml/2006/chart">
  <cdr:relSizeAnchor xmlns:cdr="http://schemas.openxmlformats.org/drawingml/2006/chartDrawing">
    <cdr:from>
      <cdr:x>0.69314</cdr:x>
      <cdr:y>0.35877</cdr:y>
    </cdr:from>
    <cdr:to>
      <cdr:x>0.81906</cdr:x>
      <cdr:y>0.46478</cdr:y>
    </cdr:to>
    <cdr:sp macro="" textlink="">
      <cdr:nvSpPr>
        <cdr:cNvPr id="2" name="1 Cuadro de texto"/>
        <cdr:cNvSpPr txBox="1"/>
      </cdr:nvSpPr>
      <cdr:spPr>
        <a:xfrm xmlns:a="http://schemas.openxmlformats.org/drawingml/2006/main">
          <a:off x="3617962" y="1008112"/>
          <a:ext cx="657265" cy="297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just"/>
          <a:r>
            <a:rPr lang="es-ES" sz="1100" dirty="0">
              <a:latin typeface="Arial" panose="020B0604020202020204" pitchFamily="34" charset="0"/>
              <a:cs typeface="Arial" panose="020B0604020202020204" pitchFamily="34" charset="0"/>
            </a:rPr>
            <a:t>n = 12</a:t>
          </a:r>
        </a:p>
      </cdr:txBody>
    </cdr:sp>
  </cdr:relSizeAnchor>
  <cdr:relSizeAnchor xmlns:cdr="http://schemas.openxmlformats.org/drawingml/2006/chartDrawing">
    <cdr:from>
      <cdr:x>0.67934</cdr:x>
      <cdr:y>0.46128</cdr:y>
    </cdr:from>
    <cdr:to>
      <cdr:x>0.84665</cdr:x>
      <cdr:y>0.56379</cdr:y>
    </cdr:to>
    <cdr:sp macro="" textlink="">
      <cdr:nvSpPr>
        <cdr:cNvPr id="3" name="1 Cuadro de texto"/>
        <cdr:cNvSpPr txBox="1"/>
      </cdr:nvSpPr>
      <cdr:spPr>
        <a:xfrm xmlns:a="http://schemas.openxmlformats.org/drawingml/2006/main">
          <a:off x="3545954" y="1296144"/>
          <a:ext cx="873289"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just"/>
          <a:r>
            <a:rPr lang="es-ES" sz="1100" dirty="0" smtClean="0">
              <a:latin typeface="Arial" panose="020B0604020202020204" pitchFamily="34" charset="0"/>
              <a:cs typeface="Arial" panose="020B0604020202020204" pitchFamily="34" charset="0"/>
            </a:rPr>
            <a:t>r </a:t>
          </a:r>
          <a:r>
            <a:rPr lang="es-ES" sz="1100" dirty="0">
              <a:latin typeface="Arial" panose="020B0604020202020204" pitchFamily="34" charset="0"/>
              <a:cs typeface="Arial" panose="020B0604020202020204" pitchFamily="34" charset="0"/>
            </a:rPr>
            <a:t>= </a:t>
          </a:r>
          <a:r>
            <a:rPr lang="es-ES" sz="1100" dirty="0" smtClean="0">
              <a:latin typeface="Arial" panose="020B0604020202020204" pitchFamily="34" charset="0"/>
              <a:cs typeface="Arial" panose="020B0604020202020204" pitchFamily="34" charset="0"/>
            </a:rPr>
            <a:t>0,9988</a:t>
          </a:r>
          <a:endParaRPr lang="es-ES" sz="1100" dirty="0">
            <a:latin typeface="Arial" panose="020B0604020202020204" pitchFamily="34" charset="0"/>
            <a:cs typeface="Arial" panose="020B0604020202020204" pitchFamily="34" charset="0"/>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9AFCCD4-74DD-40BF-A028-78274E57CACB}" type="datetimeFigureOut">
              <a:rPr lang="es-ES" smtClean="0"/>
              <a:t>02/05/2016</a:t>
            </a:fld>
            <a:endParaRPr lang="es-E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23DBB0C-7D78-4D73-919A-47122415E73A}" type="slidenum">
              <a:rPr lang="es-ES" smtClean="0"/>
              <a:t>‹Nº›</a:t>
            </a:fld>
            <a:endParaRPr lang="es-E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Tm="26000">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9AFCCD4-74DD-40BF-A028-78274E57CACB}" type="datetimeFigureOut">
              <a:rPr lang="es-ES" smtClean="0"/>
              <a:t>02/05/2016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3DBB0C-7D78-4D73-919A-47122415E73A}" type="slidenum">
              <a:rPr lang="es-ES" smtClean="0"/>
              <a:t>‹Nº›</a:t>
            </a:fld>
            <a:endParaRPr lang="es-ES"/>
          </a:p>
        </p:txBody>
      </p:sp>
    </p:spTree>
  </p:cSld>
  <p:clrMapOvr>
    <a:masterClrMapping/>
  </p:clrMapOvr>
  <p:transition spd="slow" advTm="26000">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9AFCCD4-74DD-40BF-A028-78274E57CACB}" type="datetimeFigureOut">
              <a:rPr lang="es-ES" smtClean="0"/>
              <a:t>02/05/2016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3DBB0C-7D78-4D73-919A-47122415E73A}" type="slidenum">
              <a:rPr lang="es-ES" smtClean="0"/>
              <a:t>‹Nº›</a:t>
            </a:fld>
            <a:endParaRPr lang="es-ES"/>
          </a:p>
        </p:txBody>
      </p:sp>
    </p:spTree>
  </p:cSld>
  <p:clrMapOvr>
    <a:masterClrMapping/>
  </p:clrMapOvr>
  <p:transition spd="slow" advTm="26000">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9AFCCD4-74DD-40BF-A028-78274E57CACB}" type="datetimeFigureOut">
              <a:rPr lang="es-ES" smtClean="0"/>
              <a:t>02/05/2016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3DBB0C-7D78-4D73-919A-47122415E73A}" type="slidenum">
              <a:rPr lang="es-ES" smtClean="0"/>
              <a:t>‹Nº›</a:t>
            </a:fld>
            <a:endParaRPr lang="es-ES"/>
          </a:p>
        </p:txBody>
      </p:sp>
    </p:spTree>
  </p:cSld>
  <p:clrMapOvr>
    <a:masterClrMapping/>
  </p:clrMapOvr>
  <p:transition spd="slow" advTm="26000">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9AFCCD4-74DD-40BF-A028-78274E57CACB}" type="datetimeFigureOut">
              <a:rPr lang="es-ES" smtClean="0"/>
              <a:t>02/05/2016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3DBB0C-7D78-4D73-919A-47122415E73A}" type="slidenum">
              <a:rPr lang="es-ES" smtClean="0"/>
              <a:t>‹Nº›</a:t>
            </a:fld>
            <a:endParaRPr lang="es-ES"/>
          </a:p>
        </p:txBody>
      </p:sp>
    </p:spTree>
  </p:cSld>
  <p:clrMapOvr>
    <a:masterClrMapping/>
  </p:clrMapOvr>
  <p:transition spd="slow" advTm="26000">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D9AFCCD4-74DD-40BF-A028-78274E57CACB}" type="datetimeFigureOut">
              <a:rPr lang="es-ES" smtClean="0"/>
              <a:t>02/05/2016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23DBB0C-7D78-4D73-919A-47122415E73A}" type="slidenum">
              <a:rPr lang="es-ES" smtClean="0"/>
              <a:t>‹Nº›</a:t>
            </a:fld>
            <a:endParaRPr lang="es-ES"/>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spd="slow" advTm="26000">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9AFCCD4-74DD-40BF-A028-78274E57CACB}" type="datetimeFigureOut">
              <a:rPr lang="es-ES" smtClean="0"/>
              <a:t>02/05/2016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23DBB0C-7D78-4D73-919A-47122415E73A}" type="slidenum">
              <a:rPr lang="es-ES" smtClean="0"/>
              <a:t>‹Nº›</a:t>
            </a:fld>
            <a:endParaRPr lang="es-ES"/>
          </a:p>
        </p:txBody>
      </p:sp>
    </p:spTree>
  </p:cSld>
  <p:clrMapOvr>
    <a:masterClrMapping/>
  </p:clrMapOvr>
  <p:transition spd="slow" advTm="26000">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D9AFCCD4-74DD-40BF-A028-78274E57CACB}" type="datetimeFigureOut">
              <a:rPr lang="es-ES" smtClean="0"/>
              <a:t>02/05/2016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23DBB0C-7D78-4D73-919A-47122415E73A}" type="slidenum">
              <a:rPr lang="es-ES" smtClean="0"/>
              <a:t>‹Nº›</a:t>
            </a:fld>
            <a:endParaRPr lang="es-ES"/>
          </a:p>
        </p:txBody>
      </p:sp>
    </p:spTree>
  </p:cSld>
  <p:clrMapOvr>
    <a:masterClrMapping/>
  </p:clrMapOvr>
  <p:transition spd="slow" advTm="26000">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FCCD4-74DD-40BF-A028-78274E57CACB}" type="datetimeFigureOut">
              <a:rPr lang="es-ES" smtClean="0"/>
              <a:t>02/05/2016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23DBB0C-7D78-4D73-919A-47122415E73A}" type="slidenum">
              <a:rPr lang="es-ES" smtClean="0"/>
              <a:t>‹Nº›</a:t>
            </a:fld>
            <a:endParaRPr lang="es-ES"/>
          </a:p>
        </p:txBody>
      </p:sp>
    </p:spTree>
  </p:cSld>
  <p:clrMapOvr>
    <a:masterClrMapping/>
  </p:clrMapOvr>
  <p:transition spd="slow" advTm="26000">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9AFCCD4-74DD-40BF-A028-78274E57CACB}" type="datetimeFigureOut">
              <a:rPr lang="es-ES" smtClean="0"/>
              <a:t>02/05/2016</a:t>
            </a:fld>
            <a:endParaRPr lang="es-ES"/>
          </a:p>
        </p:txBody>
      </p:sp>
      <p:sp>
        <p:nvSpPr>
          <p:cNvPr id="7" name="Slide Number Placeholder 6"/>
          <p:cNvSpPr>
            <a:spLocks noGrp="1"/>
          </p:cNvSpPr>
          <p:nvPr>
            <p:ph type="sldNum" sz="quarter" idx="12"/>
          </p:nvPr>
        </p:nvSpPr>
        <p:spPr/>
        <p:txBody>
          <a:bodyPr/>
          <a:lstStyle/>
          <a:p>
            <a:fld id="{F23DBB0C-7D78-4D73-919A-47122415E73A}" type="slidenum">
              <a:rPr lang="es-ES" smtClean="0"/>
              <a:t>‹Nº›</a:t>
            </a:fld>
            <a:endParaRPr lang="es-E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slow" advTm="26000">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9AFCCD4-74DD-40BF-A028-78274E57CACB}" type="datetimeFigureOut">
              <a:rPr lang="es-ES" smtClean="0"/>
              <a:t>02/05/2016</a:t>
            </a:fld>
            <a:endParaRPr lang="es-E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7" name="Slide Number Placeholder 6"/>
          <p:cNvSpPr>
            <a:spLocks noGrp="1"/>
          </p:cNvSpPr>
          <p:nvPr>
            <p:ph type="sldNum" sz="quarter" idx="12"/>
          </p:nvPr>
        </p:nvSpPr>
        <p:spPr/>
        <p:txBody>
          <a:bodyPr/>
          <a:lstStyle/>
          <a:p>
            <a:fld id="{F23DBB0C-7D78-4D73-919A-47122415E73A}" type="slidenum">
              <a:rPr lang="es-ES" smtClean="0"/>
              <a:t>‹Nº›</a:t>
            </a:fld>
            <a:endParaRPr lang="es-ES"/>
          </a:p>
        </p:txBody>
      </p:sp>
    </p:spTree>
  </p:cSld>
  <p:clrMapOvr>
    <a:masterClrMapping/>
  </p:clrMapOvr>
  <p:transition spd="slow" advTm="26000">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9AFCCD4-74DD-40BF-A028-78274E57CACB}" type="datetimeFigureOut">
              <a:rPr lang="es-ES" smtClean="0"/>
              <a:t>02/05/2016</a:t>
            </a:fld>
            <a:endParaRPr lang="es-E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23DBB0C-7D78-4D73-919A-47122415E73A}"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26000">
    <p:cover/>
  </p:transition>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openxmlformats.org/officeDocument/2006/relationships/image" Target="../media/image8.png"/><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microsoft.com/office/2007/relationships/hdphoto" Target="../media/hdphoto2.wdp"/><Relationship Id="rId33" Type="http://schemas.microsoft.com/office/2007/relationships/hdphoto" Target="../media/hdphoto6.wdp"/><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29" Type="http://schemas.microsoft.com/office/2007/relationships/hdphoto" Target="../media/hdphoto4.wdp"/><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image" Target="../media/image7.jpeg"/><Relationship Id="rId32" Type="http://schemas.openxmlformats.org/officeDocument/2006/relationships/image" Target="../media/image11.jpeg"/><Relationship Id="rId5" Type="http://schemas.openxmlformats.org/officeDocument/2006/relationships/diagramColors" Target="../diagrams/colors1.xml"/><Relationship Id="rId15" Type="http://schemas.openxmlformats.org/officeDocument/2006/relationships/diagramColors" Target="../diagrams/colors3.xml"/><Relationship Id="rId23" Type="http://schemas.microsoft.com/office/2007/relationships/hdphoto" Target="../media/hdphoto1.wdp"/><Relationship Id="rId28" Type="http://schemas.openxmlformats.org/officeDocument/2006/relationships/image" Target="../media/image9.png"/><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microsoft.com/office/2007/relationships/hdphoto" Target="../media/hdphoto5.wdp"/><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image" Target="../media/image6.jpeg"/><Relationship Id="rId27" Type="http://schemas.microsoft.com/office/2007/relationships/hdphoto" Target="../media/hdphoto3.wdp"/><Relationship Id="rId30"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5.xml"/><Relationship Id="rId7" Type="http://schemas.openxmlformats.org/officeDocument/2006/relationships/image" Target="../media/image1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png"/><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27.png"/><Relationship Id="rId4" Type="http://schemas.microsoft.com/office/2007/relationships/hdphoto" Target="../media/hdphoto8.wdp"/></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8.jpeg"/><Relationship Id="rId1" Type="http://schemas.openxmlformats.org/officeDocument/2006/relationships/slideLayout" Target="../slideLayouts/slideLayout2.xml"/><Relationship Id="rId5" Type="http://schemas.microsoft.com/office/2007/relationships/hdphoto" Target="../media/hdphoto11.wdp"/><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2636912"/>
            <a:ext cx="4032448" cy="2448272"/>
          </a:xfrm>
        </p:spPr>
        <p:txBody>
          <a:bodyPr>
            <a:noAutofit/>
          </a:bodyPr>
          <a:lstStyle/>
          <a:p>
            <a:pPr lvl="0" algn="just"/>
            <a:r>
              <a:rPr lang="es-ES" altLang="es-ES" sz="2000" b="1" dirty="0">
                <a:solidFill>
                  <a:srgbClr val="000000"/>
                </a:solidFill>
                <a:latin typeface="Arial" pitchFamily="34" charset="0"/>
                <a:ea typeface="Calibri" pitchFamily="34" charset="0"/>
                <a:cs typeface="Arial" pitchFamily="34" charset="0"/>
              </a:rPr>
              <a:t>TEMA: “CAPTACIÓN DE AGUA POR MEDIO DE LA TÉCNICA DE ATRAPANIEBLAS EN LAS COMUNIDADES CAMPESINAS DE GALTE, CANTÓN GUAMOTE, PROVINCIA DE CHIMBORAZO, ECUADOR</a:t>
            </a:r>
            <a:r>
              <a:rPr lang="es-ES" altLang="es-ES" sz="2000" b="1" dirty="0" smtClean="0">
                <a:solidFill>
                  <a:srgbClr val="000000"/>
                </a:solidFill>
                <a:latin typeface="Arial" pitchFamily="34" charset="0"/>
                <a:ea typeface="Calibri" pitchFamily="34" charset="0"/>
                <a:cs typeface="Arial" pitchFamily="34" charset="0"/>
              </a:rPr>
              <a:t>.”</a:t>
            </a:r>
            <a:endParaRPr lang="es-ES" sz="2000" dirty="0"/>
          </a:p>
        </p:txBody>
      </p:sp>
      <p:sp>
        <p:nvSpPr>
          <p:cNvPr id="3" name="2 Subtítulo"/>
          <p:cNvSpPr>
            <a:spLocks noGrp="1"/>
          </p:cNvSpPr>
          <p:nvPr>
            <p:ph type="subTitle" idx="1"/>
          </p:nvPr>
        </p:nvSpPr>
        <p:spPr>
          <a:xfrm>
            <a:off x="4538108" y="3284984"/>
            <a:ext cx="3744417" cy="2808312"/>
          </a:xfrm>
        </p:spPr>
        <p:txBody>
          <a:bodyPr>
            <a:noAutofit/>
          </a:bodyPr>
          <a:lstStyle/>
          <a:p>
            <a:pPr algn="ctr" eaLnBrk="0" fontAlgn="base" hangingPunct="0">
              <a:spcBef>
                <a:spcPct val="0"/>
              </a:spcBef>
              <a:spcAft>
                <a:spcPct val="0"/>
              </a:spcAft>
              <a:buClrTx/>
              <a:buSzTx/>
            </a:pPr>
            <a:r>
              <a:rPr lang="es-ES" altLang="es-ES" sz="1200" b="1" dirty="0">
                <a:solidFill>
                  <a:srgbClr val="000000"/>
                </a:solidFill>
                <a:latin typeface="Arial" pitchFamily="34" charset="0"/>
                <a:ea typeface="Calibri" pitchFamily="34" charset="0"/>
                <a:cs typeface="Arial" pitchFamily="34" charset="0"/>
              </a:rPr>
              <a:t>AUTOR: HIDALGO QUINGA, DEYSI </a:t>
            </a:r>
            <a:r>
              <a:rPr lang="es-ES" altLang="es-ES" sz="1200" b="1" dirty="0" smtClean="0">
                <a:solidFill>
                  <a:srgbClr val="000000"/>
                </a:solidFill>
                <a:latin typeface="Arial" pitchFamily="34" charset="0"/>
                <a:ea typeface="Calibri" pitchFamily="34" charset="0"/>
                <a:cs typeface="Arial" pitchFamily="34" charset="0"/>
              </a:rPr>
              <a:t>LILIANA</a:t>
            </a:r>
          </a:p>
          <a:p>
            <a:pPr algn="ctr" eaLnBrk="0" fontAlgn="base" hangingPunct="0">
              <a:spcBef>
                <a:spcPct val="0"/>
              </a:spcBef>
              <a:spcAft>
                <a:spcPct val="0"/>
              </a:spcAft>
              <a:buClrTx/>
              <a:buSzTx/>
            </a:pPr>
            <a:endParaRPr lang="es-ES" altLang="es-ES" sz="1200" b="1" dirty="0" smtClean="0">
              <a:solidFill>
                <a:srgbClr val="000000"/>
              </a:solidFill>
              <a:latin typeface="Arial" pitchFamily="34" charset="0"/>
              <a:ea typeface="Calibri" pitchFamily="34" charset="0"/>
              <a:cs typeface="Arial" pitchFamily="34" charset="0"/>
            </a:endParaRPr>
          </a:p>
          <a:p>
            <a:pPr algn="ctr" eaLnBrk="0" fontAlgn="base" hangingPunct="0">
              <a:spcBef>
                <a:spcPct val="0"/>
              </a:spcBef>
              <a:spcAft>
                <a:spcPct val="0"/>
              </a:spcAft>
              <a:buClrTx/>
              <a:buSzTx/>
            </a:pPr>
            <a:endParaRPr lang="es-ES" altLang="es-ES" sz="1200" dirty="0">
              <a:solidFill>
                <a:schemeClr val="tx1"/>
              </a:solidFill>
              <a:latin typeface="Arial" pitchFamily="34" charset="0"/>
              <a:cs typeface="Arial" pitchFamily="34" charset="0"/>
            </a:endParaRPr>
          </a:p>
          <a:p>
            <a:pPr lvl="0" algn="ctr" eaLnBrk="0" fontAlgn="base" hangingPunct="0">
              <a:spcBef>
                <a:spcPct val="0"/>
              </a:spcBef>
              <a:spcAft>
                <a:spcPct val="0"/>
              </a:spcAft>
              <a:buClrTx/>
              <a:buSzTx/>
            </a:pPr>
            <a:r>
              <a:rPr lang="es-ES" altLang="es-ES" sz="1200" b="1" dirty="0" smtClean="0">
                <a:solidFill>
                  <a:srgbClr val="000000"/>
                </a:solidFill>
                <a:latin typeface="Arial" pitchFamily="34" charset="0"/>
                <a:ea typeface="Calibri" pitchFamily="34" charset="0"/>
                <a:cs typeface="Arial" pitchFamily="34" charset="0"/>
              </a:rPr>
              <a:t>DIRECTOR DEL PROYECTO: DR. </a:t>
            </a:r>
            <a:r>
              <a:rPr lang="es-ES" altLang="es-ES" sz="1200" b="1" dirty="0">
                <a:solidFill>
                  <a:srgbClr val="000000"/>
                </a:solidFill>
                <a:latin typeface="Arial" pitchFamily="34" charset="0"/>
                <a:ea typeface="Calibri" pitchFamily="34" charset="0"/>
                <a:cs typeface="Arial" pitchFamily="34" charset="0"/>
              </a:rPr>
              <a:t>CARRERA </a:t>
            </a:r>
            <a:r>
              <a:rPr lang="es-ES" altLang="es-ES" sz="1200" b="1" dirty="0" smtClean="0">
                <a:solidFill>
                  <a:srgbClr val="000000"/>
                </a:solidFill>
                <a:latin typeface="Arial" pitchFamily="34" charset="0"/>
                <a:ea typeface="Calibri" pitchFamily="34" charset="0"/>
                <a:cs typeface="Arial" pitchFamily="34" charset="0"/>
              </a:rPr>
              <a:t>VILLACRÉS</a:t>
            </a:r>
            <a:r>
              <a:rPr lang="es-ES" altLang="es-ES" sz="1200" b="1" dirty="0">
                <a:solidFill>
                  <a:srgbClr val="000000"/>
                </a:solidFill>
                <a:latin typeface="Arial" pitchFamily="34" charset="0"/>
                <a:ea typeface="Calibri" pitchFamily="34" charset="0"/>
                <a:cs typeface="Arial" pitchFamily="34" charset="0"/>
              </a:rPr>
              <a:t>, DAVID </a:t>
            </a:r>
            <a:r>
              <a:rPr lang="es-ES" altLang="es-ES" sz="1200" b="1" dirty="0" smtClean="0">
                <a:solidFill>
                  <a:srgbClr val="000000"/>
                </a:solidFill>
                <a:latin typeface="Arial" pitchFamily="34" charset="0"/>
                <a:ea typeface="Calibri" pitchFamily="34" charset="0"/>
                <a:cs typeface="Arial" pitchFamily="34" charset="0"/>
              </a:rPr>
              <a:t>VINICIO</a:t>
            </a:r>
          </a:p>
          <a:p>
            <a:pPr lvl="0" algn="ctr" eaLnBrk="0" fontAlgn="base" hangingPunct="0">
              <a:spcBef>
                <a:spcPct val="0"/>
              </a:spcBef>
              <a:spcAft>
                <a:spcPct val="0"/>
              </a:spcAft>
              <a:buClrTx/>
              <a:buSzTx/>
            </a:pPr>
            <a:endParaRPr lang="es-ES" altLang="es-ES" sz="1200" b="1" dirty="0">
              <a:solidFill>
                <a:srgbClr val="000000"/>
              </a:solidFill>
              <a:latin typeface="Arial" pitchFamily="34" charset="0"/>
              <a:ea typeface="Calibri" pitchFamily="34" charset="0"/>
              <a:cs typeface="Arial" pitchFamily="34" charset="0"/>
            </a:endParaRPr>
          </a:p>
          <a:p>
            <a:pPr lvl="0" algn="ctr" eaLnBrk="0" fontAlgn="base" hangingPunct="0">
              <a:spcBef>
                <a:spcPct val="0"/>
              </a:spcBef>
              <a:spcAft>
                <a:spcPct val="0"/>
              </a:spcAft>
              <a:buClrTx/>
              <a:buSzTx/>
            </a:pPr>
            <a:r>
              <a:rPr lang="es-ES" altLang="es-ES" sz="1200" b="1" dirty="0" smtClean="0">
                <a:solidFill>
                  <a:srgbClr val="000000"/>
                </a:solidFill>
                <a:latin typeface="Arial" pitchFamily="34" charset="0"/>
                <a:ea typeface="Calibri" pitchFamily="34" charset="0"/>
                <a:cs typeface="Arial" pitchFamily="34" charset="0"/>
              </a:rPr>
              <a:t>DIRECTOR DE CARRERA: ING. JÁCOME WILSON</a:t>
            </a:r>
          </a:p>
          <a:p>
            <a:pPr lvl="0" algn="ctr" eaLnBrk="0" fontAlgn="base" hangingPunct="0">
              <a:spcBef>
                <a:spcPct val="0"/>
              </a:spcBef>
              <a:spcAft>
                <a:spcPct val="0"/>
              </a:spcAft>
              <a:buClrTx/>
              <a:buSzTx/>
            </a:pPr>
            <a:endParaRPr lang="es-ES" altLang="es-ES" sz="1200" b="1" dirty="0">
              <a:solidFill>
                <a:srgbClr val="000000"/>
              </a:solidFill>
              <a:latin typeface="Arial" pitchFamily="34" charset="0"/>
              <a:ea typeface="Calibri" pitchFamily="34" charset="0"/>
              <a:cs typeface="Arial" pitchFamily="34" charset="0"/>
            </a:endParaRPr>
          </a:p>
          <a:p>
            <a:pPr lvl="0" algn="ctr" eaLnBrk="0" fontAlgn="base" hangingPunct="0">
              <a:spcBef>
                <a:spcPct val="0"/>
              </a:spcBef>
              <a:spcAft>
                <a:spcPct val="0"/>
              </a:spcAft>
              <a:buClrTx/>
              <a:buSzTx/>
            </a:pPr>
            <a:r>
              <a:rPr lang="es-ES" altLang="es-ES" sz="1200" b="1" dirty="0" smtClean="0">
                <a:solidFill>
                  <a:srgbClr val="000000"/>
                </a:solidFill>
                <a:latin typeface="Arial" pitchFamily="34" charset="0"/>
                <a:ea typeface="Calibri" pitchFamily="34" charset="0"/>
                <a:cs typeface="Arial" pitchFamily="34" charset="0"/>
              </a:rPr>
              <a:t>DOCENTE DESIGNADO: DR. GAVILÁNEZ PETRONIO</a:t>
            </a:r>
            <a:endParaRPr lang="es-ES" altLang="es-ES" sz="1200" b="1" dirty="0" smtClean="0">
              <a:solidFill>
                <a:srgbClr val="000000"/>
              </a:solidFill>
              <a:latin typeface="Arial" pitchFamily="34" charset="0"/>
              <a:ea typeface="Calibri" pitchFamily="34" charset="0"/>
              <a:cs typeface="Arial" pitchFamily="34" charset="0"/>
            </a:endParaRPr>
          </a:p>
          <a:p>
            <a:pPr lvl="0" algn="ctr" eaLnBrk="0" fontAlgn="base" hangingPunct="0">
              <a:spcBef>
                <a:spcPct val="0"/>
              </a:spcBef>
              <a:spcAft>
                <a:spcPct val="0"/>
              </a:spcAft>
              <a:buClrTx/>
              <a:buSzTx/>
            </a:pPr>
            <a:endParaRPr lang="es-ES" altLang="es-ES" sz="1200" dirty="0">
              <a:solidFill>
                <a:schemeClr val="tx1"/>
              </a:solidFill>
              <a:latin typeface="Arial" pitchFamily="34" charset="0"/>
              <a:cs typeface="Arial" pitchFamily="34" charset="0"/>
            </a:endParaRPr>
          </a:p>
          <a:p>
            <a:pPr lvl="0" algn="ctr" eaLnBrk="0" fontAlgn="base" hangingPunct="0">
              <a:spcBef>
                <a:spcPct val="0"/>
              </a:spcBef>
              <a:spcAft>
                <a:spcPct val="0"/>
              </a:spcAft>
              <a:buClrTx/>
              <a:buSzTx/>
            </a:pPr>
            <a:r>
              <a:rPr lang="es-ES" altLang="es-ES" sz="1200" b="1" dirty="0" smtClean="0">
                <a:solidFill>
                  <a:srgbClr val="000000"/>
                </a:solidFill>
                <a:latin typeface="Arial" pitchFamily="34" charset="0"/>
                <a:ea typeface="Calibri" pitchFamily="34" charset="0"/>
                <a:cs typeface="Arial" pitchFamily="34" charset="0"/>
              </a:rPr>
              <a:t>SANGOLQUÍ</a:t>
            </a:r>
          </a:p>
          <a:p>
            <a:pPr lvl="0" algn="ctr" eaLnBrk="0" fontAlgn="base" hangingPunct="0">
              <a:spcBef>
                <a:spcPct val="0"/>
              </a:spcBef>
              <a:spcAft>
                <a:spcPct val="0"/>
              </a:spcAft>
              <a:buClrTx/>
              <a:buSzTx/>
            </a:pPr>
            <a:endParaRPr lang="es-ES" altLang="es-ES" sz="1200" dirty="0">
              <a:solidFill>
                <a:schemeClr val="tx1"/>
              </a:solidFill>
              <a:latin typeface="Arial" pitchFamily="34" charset="0"/>
              <a:cs typeface="Arial" pitchFamily="34" charset="0"/>
            </a:endParaRPr>
          </a:p>
          <a:p>
            <a:pPr lvl="0" algn="ctr" eaLnBrk="0" fontAlgn="base" hangingPunct="0">
              <a:spcBef>
                <a:spcPct val="0"/>
              </a:spcBef>
              <a:spcAft>
                <a:spcPct val="0"/>
              </a:spcAft>
              <a:buClrTx/>
              <a:buSzTx/>
            </a:pPr>
            <a:r>
              <a:rPr lang="es-ES" altLang="es-ES" sz="1200" b="1" dirty="0">
                <a:solidFill>
                  <a:srgbClr val="000000"/>
                </a:solidFill>
                <a:latin typeface="Arial" pitchFamily="34" charset="0"/>
                <a:ea typeface="Calibri" pitchFamily="34" charset="0"/>
                <a:cs typeface="Arial" pitchFamily="34" charset="0"/>
              </a:rPr>
              <a:t>2016</a:t>
            </a:r>
            <a:endParaRPr lang="es-ES" altLang="es-ES" sz="1200" dirty="0">
              <a:solidFill>
                <a:schemeClr val="tx1"/>
              </a:solidFill>
              <a:latin typeface="Arial" pitchFamily="34" charset="0"/>
              <a:cs typeface="Arial" pitchFamily="34" charset="0"/>
            </a:endParaRPr>
          </a:p>
          <a:p>
            <a:endParaRPr lang="es-ES" sz="1200"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25"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42" y="457200"/>
            <a:ext cx="4360989" cy="14401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644008" y="276103"/>
            <a:ext cx="353261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DEPARTAMENTO DE CIENCIAS DE LA TIERRA Y LA CONSTRUCCIÓN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CARRERA DE INGENIERÍA GEOGRÁFICA Y DEL MEDIO AMBIENTE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TESIS PREVIO A LA OBTENCIÓN DEL TÍTULO DE INGENIERO GEÓGRAFO Y DEL MEDIO AMBIENTE</a:t>
            </a:r>
            <a:endParaRPr kumimoji="0" lang="es-ES" altLang="es-ES"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71149887"/>
      </p:ext>
    </p:extLst>
  </p:cSld>
  <p:clrMapOvr>
    <a:masterClrMapping/>
  </p:clrMapOvr>
  <p:transition spd="slow" advTm="26000">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Diagrama"/>
          <p:cNvGraphicFramePr/>
          <p:nvPr>
            <p:extLst>
              <p:ext uri="{D42A27DB-BD31-4B8C-83A1-F6EECF244321}">
                <p14:modId xmlns:p14="http://schemas.microsoft.com/office/powerpoint/2010/main" val="293330115"/>
              </p:ext>
            </p:extLst>
          </p:nvPr>
        </p:nvGraphicFramePr>
        <p:xfrm>
          <a:off x="611560" y="836712"/>
          <a:ext cx="1800200"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15 Diagrama"/>
          <p:cNvGraphicFramePr/>
          <p:nvPr>
            <p:extLst>
              <p:ext uri="{D42A27DB-BD31-4B8C-83A1-F6EECF244321}">
                <p14:modId xmlns:p14="http://schemas.microsoft.com/office/powerpoint/2010/main" val="2759412598"/>
              </p:ext>
            </p:extLst>
          </p:nvPr>
        </p:nvGraphicFramePr>
        <p:xfrm>
          <a:off x="3683986" y="836712"/>
          <a:ext cx="1920044" cy="39604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7" name="16 Diagrama"/>
          <p:cNvGraphicFramePr/>
          <p:nvPr>
            <p:extLst>
              <p:ext uri="{D42A27DB-BD31-4B8C-83A1-F6EECF244321}">
                <p14:modId xmlns:p14="http://schemas.microsoft.com/office/powerpoint/2010/main" val="4006354612"/>
              </p:ext>
            </p:extLst>
          </p:nvPr>
        </p:nvGraphicFramePr>
        <p:xfrm>
          <a:off x="6660232" y="836712"/>
          <a:ext cx="1823864" cy="388843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8" name="17 Diagrama"/>
          <p:cNvGraphicFramePr/>
          <p:nvPr>
            <p:extLst>
              <p:ext uri="{D42A27DB-BD31-4B8C-83A1-F6EECF244321}">
                <p14:modId xmlns:p14="http://schemas.microsoft.com/office/powerpoint/2010/main" val="58162897"/>
              </p:ext>
            </p:extLst>
          </p:nvPr>
        </p:nvGraphicFramePr>
        <p:xfrm>
          <a:off x="2195736" y="5301208"/>
          <a:ext cx="5040560" cy="108012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9" name="18 Rectángulo"/>
          <p:cNvSpPr/>
          <p:nvPr/>
        </p:nvSpPr>
        <p:spPr>
          <a:xfrm>
            <a:off x="4644008" y="-23967"/>
            <a:ext cx="3456384" cy="646331"/>
          </a:xfrm>
          <a:prstGeom prst="rect">
            <a:avLst/>
          </a:prstGeom>
        </p:spPr>
        <p:txBody>
          <a:bodyPr vert="horz" lIns="91440" tIns="45720" rIns="91440" bIns="45720" rtlCol="0" anchor="b">
            <a:normAutofit fontScale="92500"/>
          </a:bodyPr>
          <a:lstStyle/>
          <a:p>
            <a:pPr marL="0" lvl="2" algn="just"/>
            <a:r>
              <a:rPr lang="es-ES" b="1" dirty="0">
                <a:solidFill>
                  <a:schemeClr val="bg2">
                    <a:lumMod val="20000"/>
                    <a:lumOff val="80000"/>
                  </a:schemeClr>
                </a:solidFill>
              </a:rPr>
              <a:t>Materiales para </a:t>
            </a:r>
            <a:r>
              <a:rPr lang="es-ES" b="1" dirty="0" smtClean="0">
                <a:solidFill>
                  <a:schemeClr val="bg2">
                    <a:lumMod val="20000"/>
                    <a:lumOff val="80000"/>
                  </a:schemeClr>
                </a:solidFill>
              </a:rPr>
              <a:t>la elaboración </a:t>
            </a:r>
            <a:r>
              <a:rPr lang="es-ES" b="1" dirty="0">
                <a:solidFill>
                  <a:schemeClr val="bg2">
                    <a:lumMod val="20000"/>
                    <a:lumOff val="80000"/>
                  </a:schemeClr>
                </a:solidFill>
              </a:rPr>
              <a:t>de los colectores de niebla</a:t>
            </a:r>
          </a:p>
        </p:txBody>
      </p:sp>
      <p:pic>
        <p:nvPicPr>
          <p:cNvPr id="43" name="42 Imagen" descr="http://images.evisos.co.cr/2012/09/20/saran-o-malla-sombra-para-invernaderos-y-costruccion_0fdbf633a6_3.jpg"/>
          <p:cNvPicPr/>
          <p:nvPr/>
        </p:nvPicPr>
        <p:blipFill>
          <a:blip r:embed="rId22" cstate="print">
            <a:extLst>
              <a:ext uri="{BEBA8EAE-BF5A-486C-A8C5-ECC9F3942E4B}">
                <a14:imgProps xmlns:a14="http://schemas.microsoft.com/office/drawing/2010/main">
                  <a14:imgLayer r:embed="rId23">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2483768" y="1340768"/>
            <a:ext cx="937265" cy="720000"/>
          </a:xfrm>
          <a:prstGeom prst="rect">
            <a:avLst/>
          </a:prstGeom>
          <a:ln w="38100">
            <a:solidFill>
              <a:schemeClr val="accent6">
                <a:lumMod val="60000"/>
                <a:lumOff val="40000"/>
              </a:schemeClr>
            </a:solidFill>
          </a:ln>
          <a:effectLst/>
        </p:spPr>
      </p:pic>
      <p:pic>
        <p:nvPicPr>
          <p:cNvPr id="44" name="43 Imagen" descr="http://www.tiposde.org/wp-content/uploads/2011/10/tornillo6.jpg"/>
          <p:cNvPicPr/>
          <p:nvPr/>
        </p:nvPicPr>
        <p:blipFill>
          <a:blip r:embed="rId24" cstate="print">
            <a:extLst>
              <a:ext uri="{BEBA8EAE-BF5A-486C-A8C5-ECC9F3942E4B}">
                <a14:imgProps xmlns:a14="http://schemas.microsoft.com/office/drawing/2010/main">
                  <a14:imgLayer r:embed="rId25">
                    <a14:imgEffect>
                      <a14:sharpenSoften amount="50000"/>
                    </a14:imgEffect>
                    <a14:imgEffect>
                      <a14:colorTemperature colorTemp="59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483769" y="4077072"/>
            <a:ext cx="936000" cy="720000"/>
          </a:xfrm>
          <a:prstGeom prst="rect">
            <a:avLst/>
          </a:prstGeom>
          <a:ln w="38100">
            <a:solidFill>
              <a:schemeClr val="accent6">
                <a:lumMod val="60000"/>
                <a:lumOff val="40000"/>
              </a:schemeClr>
            </a:solidFill>
          </a:ln>
          <a:effectLst/>
        </p:spPr>
      </p:pic>
      <p:pic>
        <p:nvPicPr>
          <p:cNvPr id="45" name="44 Imagen" descr="http://www.easy.cl/EASYFO_IMGS/img/productos/mediana/826303.jpg"/>
          <p:cNvPicPr/>
          <p:nvPr/>
        </p:nvPicPr>
        <p:blipFill>
          <a:blip r:embed="rId26">
            <a:extLst>
              <a:ext uri="{BEBA8EAE-BF5A-486C-A8C5-ECC9F3942E4B}">
                <a14:imgProps xmlns:a14="http://schemas.microsoft.com/office/drawing/2010/main">
                  <a14:imgLayer r:embed="rId27">
                    <a14:imgEffect>
                      <a14:sharpenSoften amount="50000"/>
                    </a14:imgEffect>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652120" y="1516016"/>
            <a:ext cx="936000" cy="971550"/>
          </a:xfrm>
          <a:prstGeom prst="rect">
            <a:avLst/>
          </a:prstGeom>
          <a:ln w="38100">
            <a:solidFill>
              <a:schemeClr val="accent6">
                <a:lumMod val="60000"/>
                <a:lumOff val="40000"/>
              </a:schemeClr>
            </a:solidFill>
          </a:ln>
          <a:effectLst/>
        </p:spPr>
      </p:pic>
      <p:pic>
        <p:nvPicPr>
          <p:cNvPr id="46" name="45 Imagen" descr="https://l0.cdnwm.com/ip/imdifer-accesorios-para-cables-y-cordeles-abrazadera-acero-inoxidable-643817-F70.gif"/>
          <p:cNvPicPr/>
          <p:nvPr/>
        </p:nvPicPr>
        <p:blipFill>
          <a:blip r:embed="rId28">
            <a:extLst>
              <a:ext uri="{BEBA8EAE-BF5A-486C-A8C5-ECC9F3942E4B}">
                <a14:imgProps xmlns:a14="http://schemas.microsoft.com/office/drawing/2010/main">
                  <a14:imgLayer r:embed="rId29">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652120" y="4221088"/>
            <a:ext cx="936000" cy="900000"/>
          </a:xfrm>
          <a:prstGeom prst="rect">
            <a:avLst/>
          </a:prstGeom>
          <a:ln w="38100">
            <a:solidFill>
              <a:schemeClr val="accent6">
                <a:lumMod val="60000"/>
                <a:lumOff val="40000"/>
              </a:schemeClr>
            </a:solidFill>
          </a:ln>
          <a:effectLst/>
        </p:spPr>
      </p:pic>
      <p:pic>
        <p:nvPicPr>
          <p:cNvPr id="47" name="46 Imagen" descr="http://mla-s1-p.mlstatic.com/postes-de-madera-eucaliptus-impregnados-construcciones-5359-MLA4370569417_052013-F.jpg"/>
          <p:cNvPicPr/>
          <p:nvPr/>
        </p:nvPicPr>
        <p:blipFill>
          <a:blip r:embed="rId30" cstate="print">
            <a:extLst>
              <a:ext uri="{BEBA8EAE-BF5A-486C-A8C5-ECC9F3942E4B}">
                <a14:imgProps xmlns:a14="http://schemas.microsoft.com/office/drawing/2010/main">
                  <a14:imgLayer r:embed="rId3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092280" y="5351820"/>
            <a:ext cx="1332000" cy="936000"/>
          </a:xfrm>
          <a:prstGeom prst="rect">
            <a:avLst/>
          </a:prstGeom>
          <a:ln w="38100">
            <a:solidFill>
              <a:schemeClr val="accent6">
                <a:lumMod val="60000"/>
                <a:lumOff val="40000"/>
              </a:schemeClr>
            </a:solidFill>
          </a:ln>
          <a:effectLst/>
        </p:spPr>
      </p:pic>
      <p:pic>
        <p:nvPicPr>
          <p:cNvPr id="48" name="47 Imagen" descr="http://www.macrocomercial.com/store/images/T/Recipiente%20cuadrado%20poliprop.%2020.8lt%20%2022SFSPP.jpg"/>
          <p:cNvPicPr/>
          <p:nvPr/>
        </p:nvPicPr>
        <p:blipFill rotWithShape="1">
          <a:blip r:embed="rId32" cstate="print">
            <a:extLst>
              <a:ext uri="{BEBA8EAE-BF5A-486C-A8C5-ECC9F3942E4B}">
                <a14:imgProps xmlns:a14="http://schemas.microsoft.com/office/drawing/2010/main">
                  <a14:imgLayer r:embed="rId33">
                    <a14:imgEffect>
                      <a14:sharpenSoften amount="50000"/>
                    </a14:imgEffect>
                  </a14:imgLayer>
                </a14:imgProps>
              </a:ext>
              <a:ext uri="{28A0092B-C50C-407E-A947-70E740481C1C}">
                <a14:useLocalDpi xmlns:a14="http://schemas.microsoft.com/office/drawing/2010/main" val="0"/>
              </a:ext>
            </a:extLst>
          </a:blip>
          <a:srcRect/>
          <a:stretch/>
        </p:blipFill>
        <p:spPr bwMode="auto">
          <a:xfrm>
            <a:off x="1187624" y="5102690"/>
            <a:ext cx="1044000" cy="1224000"/>
          </a:xfrm>
          <a:prstGeom prst="rect">
            <a:avLst/>
          </a:prstGeom>
          <a:ln w="38100">
            <a:solidFill>
              <a:schemeClr val="accent6">
                <a:lumMod val="60000"/>
                <a:lumOff val="40000"/>
              </a:schemeClr>
            </a:solid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921455294"/>
      </p:ext>
    </p:extLst>
  </p:cSld>
  <p:clrMapOvr>
    <a:masterClrMapping/>
  </p:clrMapOvr>
  <p:transition spd="slow" advTm="26000">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b">
            <a:noAutofit/>
          </a:bodyPr>
          <a:lstStyle/>
          <a:p>
            <a:r>
              <a:rPr lang="es-ES" sz="2400" b="1" dirty="0">
                <a:solidFill>
                  <a:schemeClr val="tx1"/>
                </a:solidFill>
              </a:rPr>
              <a:t>Información que debe registrarse respecto a cada sitio seleccionado para colocar los colectores de niebla. </a:t>
            </a:r>
          </a:p>
        </p:txBody>
      </p:sp>
      <p:graphicFrame>
        <p:nvGraphicFramePr>
          <p:cNvPr id="5" name="4 Tabla"/>
          <p:cNvGraphicFramePr>
            <a:graphicFrameLocks noGrp="1"/>
          </p:cNvGraphicFramePr>
          <p:nvPr/>
        </p:nvGraphicFramePr>
        <p:xfrm>
          <a:off x="1042988" y="2521549"/>
          <a:ext cx="6777037" cy="3113477"/>
        </p:xfrm>
        <a:graphic>
          <a:graphicData uri="http://schemas.openxmlformats.org/drawingml/2006/table">
            <a:tbl>
              <a:tblPr firstRow="1" firstCol="1" bandRow="1"/>
              <a:tblGrid>
                <a:gridCol w="604492"/>
                <a:gridCol w="604492"/>
                <a:gridCol w="612901"/>
                <a:gridCol w="825117"/>
                <a:gridCol w="771692"/>
                <a:gridCol w="670284"/>
                <a:gridCol w="798404"/>
                <a:gridCol w="758830"/>
                <a:gridCol w="579758"/>
                <a:gridCol w="551067"/>
              </a:tblGrid>
              <a:tr h="641098">
                <a:tc>
                  <a:txBody>
                    <a:bodyPr/>
                    <a:lstStyle/>
                    <a:p>
                      <a:pPr algn="ctr">
                        <a:lnSpc>
                          <a:spcPct val="150000"/>
                        </a:lnSpc>
                        <a:spcAft>
                          <a:spcPts val="0"/>
                        </a:spcAft>
                      </a:pPr>
                      <a:r>
                        <a:rPr lang="es-ES" sz="900" b="1" dirty="0">
                          <a:effectLst/>
                          <a:latin typeface="Arial"/>
                          <a:ea typeface="Calibri"/>
                          <a:cs typeface="Times New Roman"/>
                        </a:rPr>
                        <a:t>Número área</a:t>
                      </a:r>
                      <a:endParaRPr lang="es-ES" sz="900" dirty="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b="1">
                          <a:effectLst/>
                          <a:latin typeface="Arial"/>
                          <a:ea typeface="Calibri"/>
                          <a:cs typeface="Times New Roman"/>
                        </a:rPr>
                        <a:t>Número sitio</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b="1">
                          <a:effectLst/>
                          <a:latin typeface="Arial"/>
                          <a:ea typeface="Calibri"/>
                          <a:cs typeface="Times New Roman"/>
                        </a:rPr>
                        <a:t>Número colector</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b="1">
                          <a:effectLst/>
                          <a:latin typeface="Arial"/>
                          <a:ea typeface="Calibri"/>
                          <a:cs typeface="Times New Roman"/>
                        </a:rPr>
                        <a:t>Localización UTM (Datum)</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b="1">
                          <a:effectLst/>
                          <a:latin typeface="Arial"/>
                          <a:ea typeface="Calibri"/>
                          <a:cs typeface="Times New Roman"/>
                        </a:rPr>
                        <a:t>Orientación</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b="1">
                          <a:effectLst/>
                          <a:latin typeface="Arial"/>
                          <a:ea typeface="Calibri"/>
                          <a:cs typeface="Times New Roman"/>
                        </a:rPr>
                        <a:t>Elevación</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b="1">
                          <a:effectLst/>
                          <a:latin typeface="Arial"/>
                          <a:ea typeface="Calibri"/>
                          <a:cs typeface="Times New Roman"/>
                        </a:rPr>
                        <a:t>Pluviómetro</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b="1">
                          <a:effectLst/>
                          <a:latin typeface="Arial"/>
                          <a:ea typeface="Calibri"/>
                          <a:cs typeface="Times New Roman"/>
                        </a:rPr>
                        <a:t>Nombre observador</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b="1">
                          <a:effectLst/>
                          <a:latin typeface="Arial"/>
                          <a:ea typeface="Calibri"/>
                          <a:cs typeface="Times New Roman"/>
                        </a:rPr>
                        <a:t>Dueño terreno</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b="1">
                          <a:effectLst/>
                          <a:latin typeface="Arial"/>
                          <a:ea typeface="Calibri"/>
                          <a:cs typeface="Times New Roman"/>
                        </a:rPr>
                        <a:t>Extras</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197">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197">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197">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dirty="0">
                          <a:effectLst/>
                          <a:latin typeface="Arial"/>
                          <a:ea typeface="Calibri"/>
                          <a:cs typeface="Times New Roman"/>
                        </a:rPr>
                        <a:t> </a:t>
                      </a:r>
                      <a:endParaRPr lang="es-ES" sz="900" dirty="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197">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197">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197">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197">
                <a:tc>
                  <a:txBody>
                    <a:bodyPr/>
                    <a:lstStyle/>
                    <a:p>
                      <a:pPr algn="ctr">
                        <a:lnSpc>
                          <a:spcPct val="150000"/>
                        </a:lnSpc>
                        <a:spcAft>
                          <a:spcPts val="0"/>
                        </a:spcAft>
                      </a:pPr>
                      <a:r>
                        <a:rPr lang="es-ES" sz="900" dirty="0">
                          <a:effectLst/>
                          <a:latin typeface="Arial"/>
                          <a:ea typeface="Calibri"/>
                          <a:cs typeface="Times New Roman"/>
                        </a:rPr>
                        <a:t> </a:t>
                      </a:r>
                      <a:endParaRPr lang="es-ES" sz="900" dirty="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dirty="0">
                          <a:effectLst/>
                          <a:latin typeface="Arial"/>
                          <a:ea typeface="Calibri"/>
                          <a:cs typeface="Times New Roman"/>
                        </a:rPr>
                        <a:t> </a:t>
                      </a:r>
                      <a:endParaRPr lang="es-ES" sz="900" dirty="0">
                        <a:effectLst/>
                        <a:latin typeface="Calibri"/>
                        <a:ea typeface="Calibri"/>
                        <a:cs typeface="Times New Roman"/>
                      </a:endParaRPr>
                    </a:p>
                  </a:txBody>
                  <a:tcPr marL="53425" marR="53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5 Rectángulo"/>
          <p:cNvSpPr/>
          <p:nvPr/>
        </p:nvSpPr>
        <p:spPr>
          <a:xfrm>
            <a:off x="1043608" y="5661248"/>
            <a:ext cx="4572000" cy="307777"/>
          </a:xfrm>
          <a:prstGeom prst="rect">
            <a:avLst/>
          </a:prstGeom>
        </p:spPr>
        <p:txBody>
          <a:bodyPr>
            <a:spAutoFit/>
          </a:bodyPr>
          <a:lstStyle/>
          <a:p>
            <a:r>
              <a:rPr lang="en-US" sz="1400" dirty="0"/>
              <a:t>Fuente: (FOG WATER COLLECTION MANUAL, 2005)</a:t>
            </a:r>
            <a:endParaRPr lang="es-ES" sz="1400" dirty="0"/>
          </a:p>
        </p:txBody>
      </p:sp>
    </p:spTree>
    <p:extLst>
      <p:ext uri="{BB962C8B-B14F-4D97-AF65-F5344CB8AC3E}">
        <p14:creationId xmlns:p14="http://schemas.microsoft.com/office/powerpoint/2010/main" val="1356621519"/>
      </p:ext>
    </p:extLst>
  </p:cSld>
  <p:clrMapOvr>
    <a:masterClrMapping/>
  </p:clrMapOvr>
  <p:transition spd="slow" advTm="26000">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024744" cy="529128"/>
          </a:xfrm>
        </p:spPr>
        <p:txBody>
          <a:bodyPr vert="horz" lIns="91440" tIns="45720" rIns="91440" bIns="45720" rtlCol="0" anchor="b">
            <a:noAutofit/>
          </a:bodyPr>
          <a:lstStyle/>
          <a:p>
            <a:pPr lvl="2"/>
            <a:r>
              <a:rPr lang="es-ES" sz="2400" b="1" dirty="0">
                <a:solidFill>
                  <a:schemeClr val="tx1"/>
                </a:solidFill>
                <a:latin typeface="+mj-lt"/>
              </a:rPr>
              <a:t>Datos de agua recolectada por los prototipos</a:t>
            </a:r>
          </a:p>
        </p:txBody>
      </p:sp>
      <p:graphicFrame>
        <p:nvGraphicFramePr>
          <p:cNvPr id="4" name="3 Tabla"/>
          <p:cNvGraphicFramePr>
            <a:graphicFrameLocks noGrp="1"/>
          </p:cNvGraphicFramePr>
          <p:nvPr>
            <p:extLst>
              <p:ext uri="{D42A27DB-BD31-4B8C-83A1-F6EECF244321}">
                <p14:modId xmlns:p14="http://schemas.microsoft.com/office/powerpoint/2010/main" val="2783604372"/>
              </p:ext>
            </p:extLst>
          </p:nvPr>
        </p:nvGraphicFramePr>
        <p:xfrm>
          <a:off x="1115616" y="1988840"/>
          <a:ext cx="6777036" cy="3051848"/>
        </p:xfrm>
        <a:graphic>
          <a:graphicData uri="http://schemas.openxmlformats.org/drawingml/2006/table">
            <a:tbl>
              <a:tblPr firstRow="1" firstCol="1" bandRow="1"/>
              <a:tblGrid>
                <a:gridCol w="838556"/>
                <a:gridCol w="702385"/>
                <a:gridCol w="863087"/>
                <a:gridCol w="875102"/>
                <a:gridCol w="875102"/>
                <a:gridCol w="838556"/>
                <a:gridCol w="1784248"/>
              </a:tblGrid>
              <a:tr h="381481">
                <a:tc>
                  <a:txBody>
                    <a:bodyPr/>
                    <a:lstStyle/>
                    <a:p>
                      <a:pPr algn="ctr">
                        <a:lnSpc>
                          <a:spcPct val="150000"/>
                        </a:lnSpc>
                        <a:spcAft>
                          <a:spcPts val="0"/>
                        </a:spcAft>
                      </a:pPr>
                      <a:r>
                        <a:rPr lang="es-ES" sz="900" b="1">
                          <a:effectLst/>
                          <a:latin typeface="Arial"/>
                          <a:ea typeface="Calibri"/>
                          <a:cs typeface="Times New Roman"/>
                        </a:rPr>
                        <a:t>Fecha</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b="1">
                          <a:effectLst/>
                          <a:latin typeface="Arial"/>
                          <a:ea typeface="Calibri"/>
                          <a:cs typeface="Times New Roman"/>
                        </a:rPr>
                        <a:t>Hora</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b="1">
                          <a:effectLst/>
                          <a:latin typeface="Arial"/>
                          <a:ea typeface="Calibri"/>
                          <a:cs typeface="Times New Roman"/>
                        </a:rPr>
                        <a:t>Niebla</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b="1">
                          <a:effectLst/>
                          <a:latin typeface="Arial"/>
                          <a:ea typeface="Calibri"/>
                          <a:cs typeface="Times New Roman"/>
                        </a:rPr>
                        <a:t>Vel. Viento</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b="1">
                          <a:effectLst/>
                          <a:latin typeface="Arial"/>
                          <a:ea typeface="Calibri"/>
                          <a:cs typeface="Times New Roman"/>
                        </a:rPr>
                        <a:t>Dir. Viento</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b="1">
                          <a:effectLst/>
                          <a:latin typeface="Arial"/>
                          <a:ea typeface="Calibri"/>
                          <a:cs typeface="Times New Roman"/>
                        </a:rPr>
                        <a:t>Lluvia</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b="1">
                          <a:effectLst/>
                          <a:latin typeface="Arial"/>
                          <a:ea typeface="Calibri"/>
                          <a:cs typeface="Times New Roman"/>
                        </a:rPr>
                        <a:t>Observaciones</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481">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481">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481">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481">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481">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481">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481">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a:effectLst/>
                          <a:latin typeface="Arial"/>
                          <a:ea typeface="Calibri"/>
                          <a:cs typeface="Times New Roman"/>
                        </a:rPr>
                        <a:t> </a:t>
                      </a:r>
                      <a:endParaRPr lang="es-ES" sz="90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dirty="0">
                          <a:effectLst/>
                          <a:latin typeface="Arial"/>
                          <a:ea typeface="Calibri"/>
                          <a:cs typeface="Times New Roman"/>
                        </a:rPr>
                        <a:t> </a:t>
                      </a:r>
                      <a:endParaRPr lang="es-ES" sz="900" dirty="0">
                        <a:effectLst/>
                        <a:latin typeface="Calibri"/>
                        <a:ea typeface="Calibri"/>
                        <a:cs typeface="Times New Roman"/>
                      </a:endParaRPr>
                    </a:p>
                  </a:txBody>
                  <a:tcPr marL="54068" marR="54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1115616" y="5157192"/>
            <a:ext cx="4572000" cy="307777"/>
          </a:xfrm>
          <a:prstGeom prst="rect">
            <a:avLst/>
          </a:prstGeom>
        </p:spPr>
        <p:txBody>
          <a:bodyPr>
            <a:spAutoFit/>
          </a:bodyPr>
          <a:lstStyle/>
          <a:p>
            <a:r>
              <a:rPr lang="en-US" sz="1400" dirty="0"/>
              <a:t>Fuente: (FOG WATER COLLECTION MANUAL, 2005</a:t>
            </a:r>
            <a:r>
              <a:rPr lang="en-US" sz="1400" dirty="0" smtClean="0"/>
              <a:t>)</a:t>
            </a:r>
            <a:endParaRPr lang="es-ES" sz="1400" b="1" dirty="0"/>
          </a:p>
        </p:txBody>
      </p:sp>
    </p:spTree>
    <p:extLst>
      <p:ext uri="{BB962C8B-B14F-4D97-AF65-F5344CB8AC3E}">
        <p14:creationId xmlns:p14="http://schemas.microsoft.com/office/powerpoint/2010/main" val="2592787322"/>
      </p:ext>
    </p:extLst>
  </p:cSld>
  <p:clrMapOvr>
    <a:masterClrMapping/>
  </p:clrMapOvr>
  <p:transition spd="slow" advTm="26000">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60032" y="0"/>
            <a:ext cx="3280328" cy="601136"/>
          </a:xfrm>
        </p:spPr>
        <p:txBody>
          <a:bodyPr vert="horz" lIns="91440" tIns="45720" rIns="91440" bIns="45720" rtlCol="0" anchor="b">
            <a:noAutofit/>
          </a:bodyPr>
          <a:lstStyle/>
          <a:p>
            <a:pPr lvl="1"/>
            <a:r>
              <a:rPr lang="es-ES" sz="1400" b="1" dirty="0">
                <a:solidFill>
                  <a:schemeClr val="bg1"/>
                </a:solidFill>
                <a:latin typeface="+mj-lt"/>
              </a:rPr>
              <a:t>Capacitación y educación a la comunidad</a:t>
            </a:r>
          </a:p>
        </p:txBody>
      </p:sp>
      <p:sp>
        <p:nvSpPr>
          <p:cNvPr id="3" name="2 Marcador de contenido"/>
          <p:cNvSpPr>
            <a:spLocks noGrp="1"/>
          </p:cNvSpPr>
          <p:nvPr>
            <p:ph idx="1"/>
          </p:nvPr>
        </p:nvSpPr>
        <p:spPr>
          <a:xfrm>
            <a:off x="611560" y="1556792"/>
            <a:ext cx="2448272" cy="3096344"/>
          </a:xfrm>
          <a:ln>
            <a:solidFill>
              <a:schemeClr val="tx1"/>
            </a:solidFill>
            <a:prstDash val="dash"/>
          </a:ln>
        </p:spPr>
        <p:txBody>
          <a:bodyPr>
            <a:normAutofit/>
          </a:bodyPr>
          <a:lstStyle/>
          <a:p>
            <a:r>
              <a:rPr lang="es-ES" sz="1600" dirty="0" smtClean="0"/>
              <a:t>Ventajas</a:t>
            </a:r>
          </a:p>
          <a:p>
            <a:r>
              <a:rPr lang="es-ES" sz="1600" dirty="0" smtClean="0"/>
              <a:t>Funcionamiento </a:t>
            </a:r>
            <a:r>
              <a:rPr lang="es-ES" sz="1600" dirty="0"/>
              <a:t>y </a:t>
            </a:r>
            <a:r>
              <a:rPr lang="es-ES" sz="1600" dirty="0" smtClean="0"/>
              <a:t>mantenimiento</a:t>
            </a:r>
          </a:p>
          <a:p>
            <a:r>
              <a:rPr lang="es-ES" sz="1600" dirty="0" smtClean="0"/>
              <a:t>Registro </a:t>
            </a:r>
            <a:r>
              <a:rPr lang="es-ES" sz="1600" dirty="0"/>
              <a:t>de los datos en una planilla </a:t>
            </a:r>
            <a:endParaRPr lang="es-ES" sz="1600" dirty="0" smtClean="0"/>
          </a:p>
          <a:p>
            <a:pPr algn="just"/>
            <a:r>
              <a:rPr lang="es-ES" sz="1600" dirty="0"/>
              <a:t>U</a:t>
            </a:r>
            <a:r>
              <a:rPr lang="es-ES" sz="1600" dirty="0" smtClean="0"/>
              <a:t>so </a:t>
            </a:r>
            <a:r>
              <a:rPr lang="es-ES" sz="1600" dirty="0"/>
              <a:t>de la escala de </a:t>
            </a:r>
            <a:r>
              <a:rPr lang="es-ES" sz="1600" dirty="0" err="1"/>
              <a:t>Beaufort</a:t>
            </a:r>
            <a:r>
              <a:rPr lang="es-ES" sz="1600" dirty="0"/>
              <a:t> para colocar la velocidad del viento. </a:t>
            </a:r>
          </a:p>
        </p:txBody>
      </p:sp>
      <p:graphicFrame>
        <p:nvGraphicFramePr>
          <p:cNvPr id="5" name="4 Tabla"/>
          <p:cNvGraphicFramePr>
            <a:graphicFrameLocks noGrp="1"/>
          </p:cNvGraphicFramePr>
          <p:nvPr>
            <p:extLst>
              <p:ext uri="{D42A27DB-BD31-4B8C-83A1-F6EECF244321}">
                <p14:modId xmlns:p14="http://schemas.microsoft.com/office/powerpoint/2010/main" val="2601875258"/>
              </p:ext>
            </p:extLst>
          </p:nvPr>
        </p:nvGraphicFramePr>
        <p:xfrm>
          <a:off x="3419872" y="764704"/>
          <a:ext cx="5112568" cy="5328594"/>
        </p:xfrm>
        <a:graphic>
          <a:graphicData uri="http://schemas.openxmlformats.org/drawingml/2006/table">
            <a:tbl>
              <a:tblPr firstRow="1" firstCol="1" bandRow="1"/>
              <a:tblGrid>
                <a:gridCol w="305404"/>
                <a:gridCol w="116365"/>
                <a:gridCol w="1022981"/>
                <a:gridCol w="596491"/>
                <a:gridCol w="767683"/>
                <a:gridCol w="682383"/>
                <a:gridCol w="1621261"/>
              </a:tblGrid>
              <a:tr h="266635">
                <a:tc gridSpan="2">
                  <a:txBody>
                    <a:bodyPr/>
                    <a:lstStyle/>
                    <a:p>
                      <a:pPr algn="ctr">
                        <a:lnSpc>
                          <a:spcPct val="115000"/>
                        </a:lnSpc>
                        <a:spcAft>
                          <a:spcPts val="0"/>
                        </a:spcAft>
                      </a:pPr>
                      <a:r>
                        <a:rPr lang="es-ES" sz="700" b="1" dirty="0">
                          <a:effectLst/>
                          <a:latin typeface="Arial"/>
                          <a:ea typeface="Calibri"/>
                          <a:cs typeface="Times New Roman"/>
                        </a:rPr>
                        <a:t>Nº</a:t>
                      </a:r>
                      <a:endParaRPr lang="es-ES" sz="700" dirty="0">
                        <a:effectLst/>
                        <a:latin typeface="Calibri"/>
                        <a:ea typeface="Calibri"/>
                        <a:cs typeface="Times New Roman"/>
                      </a:endParaRPr>
                    </a:p>
                  </a:txBody>
                  <a:tcPr marL="32561" marR="325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S" sz="700" b="1" dirty="0">
                          <a:effectLst/>
                          <a:latin typeface="Arial"/>
                          <a:ea typeface="Calibri"/>
                          <a:cs typeface="Times New Roman"/>
                        </a:rPr>
                        <a:t>DEFINICIÓN</a:t>
                      </a:r>
                      <a:endParaRPr lang="es-ES" sz="700" dirty="0">
                        <a:effectLst/>
                        <a:latin typeface="Calibri"/>
                        <a:ea typeface="Calibri"/>
                        <a:cs typeface="Times New Roman"/>
                      </a:endParaRPr>
                    </a:p>
                  </a:txBody>
                  <a:tcPr marL="32561" marR="325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b="1">
                          <a:effectLst/>
                          <a:latin typeface="Arial"/>
                          <a:ea typeface="Calibri"/>
                          <a:cs typeface="Times New Roman"/>
                        </a:rPr>
                        <a:t>NUDOS</a:t>
                      </a:r>
                      <a:endParaRPr lang="es-ES" sz="700">
                        <a:effectLst/>
                        <a:latin typeface="Calibri"/>
                        <a:ea typeface="Calibri"/>
                        <a:cs typeface="Times New Roman"/>
                      </a:endParaRPr>
                    </a:p>
                  </a:txBody>
                  <a:tcPr marL="32561" marR="325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b="1">
                          <a:effectLst/>
                          <a:latin typeface="Arial"/>
                          <a:ea typeface="Calibri"/>
                          <a:cs typeface="Times New Roman"/>
                        </a:rPr>
                        <a:t>m/seg</a:t>
                      </a:r>
                      <a:endParaRPr lang="es-ES" sz="700">
                        <a:effectLst/>
                        <a:latin typeface="Calibri"/>
                        <a:ea typeface="Calibri"/>
                        <a:cs typeface="Times New Roman"/>
                      </a:endParaRPr>
                    </a:p>
                  </a:txBody>
                  <a:tcPr marL="32561" marR="325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b="1">
                          <a:effectLst/>
                          <a:latin typeface="Arial"/>
                          <a:ea typeface="Calibri"/>
                          <a:cs typeface="Times New Roman"/>
                        </a:rPr>
                        <a:t>km/h</a:t>
                      </a:r>
                      <a:endParaRPr lang="es-ES" sz="700">
                        <a:effectLst/>
                        <a:latin typeface="Calibri"/>
                        <a:ea typeface="Calibri"/>
                        <a:cs typeface="Times New Roman"/>
                      </a:endParaRPr>
                    </a:p>
                  </a:txBody>
                  <a:tcPr marL="32561" marR="325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b="1">
                          <a:effectLst/>
                          <a:latin typeface="Arial"/>
                          <a:ea typeface="Calibri"/>
                          <a:cs typeface="Times New Roman"/>
                        </a:rPr>
                        <a:t>ESPECIFICACIONES (En Tierra)</a:t>
                      </a:r>
                      <a:endParaRPr lang="es-ES" sz="700">
                        <a:effectLst/>
                        <a:latin typeface="Calibri"/>
                        <a:ea typeface="Calibri"/>
                        <a:cs typeface="Times New Roman"/>
                      </a:endParaRPr>
                    </a:p>
                  </a:txBody>
                  <a:tcPr marL="32561" marR="3256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937">
                <a:tc>
                  <a:txBody>
                    <a:bodyPr/>
                    <a:lstStyle/>
                    <a:p>
                      <a:pPr algn="ctr">
                        <a:lnSpc>
                          <a:spcPct val="115000"/>
                        </a:lnSpc>
                        <a:spcAft>
                          <a:spcPts val="0"/>
                        </a:spcAft>
                      </a:pPr>
                      <a:r>
                        <a:rPr lang="es-ES" sz="700">
                          <a:effectLst/>
                          <a:latin typeface="Arial"/>
                          <a:ea typeface="Calibri"/>
                          <a:cs typeface="Times New Roman"/>
                        </a:rPr>
                        <a:t>0</a:t>
                      </a:r>
                      <a:endParaRPr lang="es-ES" sz="700">
                        <a:effectLst/>
                        <a:latin typeface="Calibri"/>
                        <a:ea typeface="Calibri"/>
                        <a:cs typeface="Times New Roman"/>
                      </a:endParaRPr>
                    </a:p>
                  </a:txBody>
                  <a:tcPr marL="32561" marR="32561"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15000"/>
                        </a:lnSpc>
                        <a:spcAft>
                          <a:spcPts val="0"/>
                        </a:spcAft>
                      </a:pPr>
                      <a:r>
                        <a:rPr lang="es-ES" sz="700">
                          <a:effectLst/>
                          <a:latin typeface="Arial"/>
                          <a:ea typeface="Calibri"/>
                          <a:cs typeface="Times New Roman"/>
                        </a:rPr>
                        <a:t>CALMA</a:t>
                      </a:r>
                      <a:endParaRPr lang="es-ES" sz="700">
                        <a:effectLst/>
                        <a:latin typeface="Calibri"/>
                        <a:ea typeface="Calibri"/>
                        <a:cs typeface="Times New Roman"/>
                      </a:endParaRPr>
                    </a:p>
                  </a:txBody>
                  <a:tcPr marL="32561" marR="32561"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a:txBody>
                    <a:bodyPr/>
                    <a:lstStyle/>
                    <a:p>
                      <a:pPr algn="ctr">
                        <a:lnSpc>
                          <a:spcPct val="115000"/>
                        </a:lnSpc>
                        <a:spcAft>
                          <a:spcPts val="0"/>
                        </a:spcAft>
                      </a:pPr>
                      <a:r>
                        <a:rPr lang="es-ES" sz="700">
                          <a:effectLst/>
                          <a:latin typeface="Arial"/>
                          <a:ea typeface="Calibri"/>
                          <a:cs typeface="Times New Roman"/>
                        </a:rPr>
                        <a:t>&lt; 1</a:t>
                      </a:r>
                      <a:endParaRPr lang="es-ES" sz="700">
                        <a:effectLst/>
                        <a:latin typeface="Calibri"/>
                        <a:ea typeface="Calibri"/>
                        <a:cs typeface="Times New Roman"/>
                      </a:endParaRPr>
                    </a:p>
                  </a:txBody>
                  <a:tcPr marL="32561" marR="325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00">
                          <a:effectLst/>
                          <a:latin typeface="Arial"/>
                          <a:ea typeface="Calibri"/>
                          <a:cs typeface="Times New Roman"/>
                        </a:rPr>
                        <a:t>0 - 0,2</a:t>
                      </a:r>
                      <a:endParaRPr lang="es-ES" sz="700">
                        <a:effectLst/>
                        <a:latin typeface="Calibri"/>
                        <a:ea typeface="Calibri"/>
                        <a:cs typeface="Times New Roman"/>
                      </a:endParaRPr>
                    </a:p>
                  </a:txBody>
                  <a:tcPr marL="32561" marR="325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00">
                          <a:effectLst/>
                          <a:latin typeface="Arial"/>
                          <a:ea typeface="Calibri"/>
                          <a:cs typeface="Times New Roman"/>
                        </a:rPr>
                        <a:t>&lt; 1</a:t>
                      </a:r>
                      <a:endParaRPr lang="es-ES" sz="700">
                        <a:effectLst/>
                        <a:latin typeface="Calibri"/>
                        <a:ea typeface="Calibri"/>
                        <a:cs typeface="Times New Roman"/>
                      </a:endParaRPr>
                    </a:p>
                  </a:txBody>
                  <a:tcPr marL="32561" marR="3256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00">
                          <a:effectLst/>
                          <a:latin typeface="Arial"/>
                          <a:ea typeface="Calibri"/>
                          <a:cs typeface="Times New Roman"/>
                        </a:rPr>
                        <a:t>El humo sube verticalmente</a:t>
                      </a:r>
                      <a:endParaRPr lang="es-ES" sz="700">
                        <a:effectLst/>
                        <a:latin typeface="Calibri"/>
                        <a:ea typeface="Calibri"/>
                        <a:cs typeface="Times New Roman"/>
                      </a:endParaRPr>
                    </a:p>
                  </a:txBody>
                  <a:tcPr marL="32561" marR="32561" marT="0" marB="0" anchor="ctr">
                    <a:lnL>
                      <a:noFill/>
                    </a:lnL>
                    <a:lnR>
                      <a:noFill/>
                    </a:lnR>
                    <a:lnT w="12700" cap="flat" cmpd="sng" algn="ctr">
                      <a:solidFill>
                        <a:srgbClr val="000000"/>
                      </a:solidFill>
                      <a:prstDash val="solid"/>
                      <a:round/>
                      <a:headEnd type="none" w="med" len="med"/>
                      <a:tailEnd type="none" w="med" len="med"/>
                    </a:lnT>
                    <a:lnB>
                      <a:noFill/>
                    </a:lnB>
                  </a:tcPr>
                </a:tc>
              </a:tr>
              <a:tr h="395812">
                <a:tc>
                  <a:txBody>
                    <a:bodyPr/>
                    <a:lstStyle/>
                    <a:p>
                      <a:pPr algn="ctr">
                        <a:lnSpc>
                          <a:spcPct val="115000"/>
                        </a:lnSpc>
                        <a:spcAft>
                          <a:spcPts val="0"/>
                        </a:spcAft>
                      </a:pPr>
                      <a:r>
                        <a:rPr lang="es-ES" sz="700">
                          <a:effectLst/>
                          <a:latin typeface="Arial"/>
                          <a:ea typeface="Calibri"/>
                          <a:cs typeface="Times New Roman"/>
                        </a:rPr>
                        <a:t>1</a:t>
                      </a:r>
                      <a:endParaRPr lang="es-ES" sz="700">
                        <a:effectLst/>
                        <a:latin typeface="Calibri"/>
                        <a:ea typeface="Calibri"/>
                        <a:cs typeface="Times New Roman"/>
                      </a:endParaRPr>
                    </a:p>
                  </a:txBody>
                  <a:tcPr marL="32561" marR="32561" marT="0" marB="0" anchor="ctr">
                    <a:lnL>
                      <a:noFill/>
                    </a:lnL>
                    <a:lnR>
                      <a:noFill/>
                    </a:lnR>
                    <a:lnT>
                      <a:noFill/>
                    </a:lnT>
                    <a:lnB>
                      <a:noFill/>
                    </a:lnB>
                  </a:tcPr>
                </a:tc>
                <a:tc gridSpan="2">
                  <a:txBody>
                    <a:bodyPr/>
                    <a:lstStyle/>
                    <a:p>
                      <a:pPr algn="ctr">
                        <a:lnSpc>
                          <a:spcPct val="115000"/>
                        </a:lnSpc>
                        <a:spcAft>
                          <a:spcPts val="0"/>
                        </a:spcAft>
                      </a:pPr>
                      <a:r>
                        <a:rPr lang="es-ES" sz="700">
                          <a:effectLst/>
                          <a:latin typeface="Arial"/>
                          <a:ea typeface="Calibri"/>
                          <a:cs typeface="Times New Roman"/>
                        </a:rPr>
                        <a:t>VENTOLINA</a:t>
                      </a:r>
                      <a:endParaRPr lang="es-ES" sz="700">
                        <a:effectLst/>
                        <a:latin typeface="Calibri"/>
                        <a:ea typeface="Calibri"/>
                        <a:cs typeface="Times New Roman"/>
                      </a:endParaRPr>
                    </a:p>
                  </a:txBody>
                  <a:tcPr marL="32561" marR="32561" marT="0" marB="0" anchor="ctr">
                    <a:lnL>
                      <a:noFill/>
                    </a:lnL>
                    <a:lnR>
                      <a:noFill/>
                    </a:lnR>
                    <a:lnT>
                      <a:noFill/>
                    </a:lnT>
                    <a:lnB>
                      <a:noFill/>
                    </a:lnB>
                  </a:tcPr>
                </a:tc>
                <a:tc hMerge="1">
                  <a:txBody>
                    <a:bodyPr/>
                    <a:lstStyle/>
                    <a:p>
                      <a:endParaRPr lang="es-ES"/>
                    </a:p>
                  </a:txBody>
                  <a:tcPr/>
                </a:tc>
                <a:tc>
                  <a:txBody>
                    <a:bodyPr/>
                    <a:lstStyle/>
                    <a:p>
                      <a:pPr algn="ctr">
                        <a:lnSpc>
                          <a:spcPct val="115000"/>
                        </a:lnSpc>
                        <a:spcAft>
                          <a:spcPts val="0"/>
                        </a:spcAft>
                      </a:pPr>
                      <a:r>
                        <a:rPr lang="es-ES" sz="700">
                          <a:effectLst/>
                          <a:latin typeface="Arial"/>
                          <a:ea typeface="Calibri"/>
                          <a:cs typeface="Times New Roman"/>
                        </a:rPr>
                        <a:t>1 - 3</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0,3 - 1,5</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1 - 5</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La dirección del viento se define por la del humo, pero no por las veletas y banderas</a:t>
                      </a:r>
                      <a:endParaRPr lang="es-ES" sz="700">
                        <a:effectLst/>
                        <a:latin typeface="Calibri"/>
                        <a:ea typeface="Calibri"/>
                        <a:cs typeface="Times New Roman"/>
                      </a:endParaRPr>
                    </a:p>
                  </a:txBody>
                  <a:tcPr marL="32561" marR="32561" marT="0" marB="0" anchor="ctr">
                    <a:lnL>
                      <a:noFill/>
                    </a:lnL>
                    <a:lnR>
                      <a:noFill/>
                    </a:lnR>
                    <a:lnT>
                      <a:noFill/>
                    </a:lnT>
                    <a:lnB>
                      <a:noFill/>
                    </a:lnB>
                  </a:tcPr>
                </a:tc>
              </a:tr>
              <a:tr h="395812">
                <a:tc>
                  <a:txBody>
                    <a:bodyPr/>
                    <a:lstStyle/>
                    <a:p>
                      <a:pPr algn="ctr">
                        <a:lnSpc>
                          <a:spcPct val="115000"/>
                        </a:lnSpc>
                        <a:spcAft>
                          <a:spcPts val="0"/>
                        </a:spcAft>
                      </a:pPr>
                      <a:r>
                        <a:rPr lang="es-ES" sz="700">
                          <a:effectLst/>
                          <a:latin typeface="Arial"/>
                          <a:ea typeface="Calibri"/>
                          <a:cs typeface="Times New Roman"/>
                        </a:rPr>
                        <a:t>2</a:t>
                      </a:r>
                      <a:endParaRPr lang="es-ES" sz="700">
                        <a:effectLst/>
                        <a:latin typeface="Calibri"/>
                        <a:ea typeface="Calibri"/>
                        <a:cs typeface="Times New Roman"/>
                      </a:endParaRPr>
                    </a:p>
                  </a:txBody>
                  <a:tcPr marL="32561" marR="32561" marT="0" marB="0" anchor="ctr">
                    <a:lnL>
                      <a:noFill/>
                    </a:lnL>
                    <a:lnR>
                      <a:noFill/>
                    </a:lnR>
                    <a:lnT>
                      <a:noFill/>
                    </a:lnT>
                    <a:lnB>
                      <a:noFill/>
                    </a:lnB>
                  </a:tcPr>
                </a:tc>
                <a:tc gridSpan="2">
                  <a:txBody>
                    <a:bodyPr/>
                    <a:lstStyle/>
                    <a:p>
                      <a:pPr algn="ctr">
                        <a:lnSpc>
                          <a:spcPct val="115000"/>
                        </a:lnSpc>
                        <a:spcAft>
                          <a:spcPts val="0"/>
                        </a:spcAft>
                      </a:pPr>
                      <a:r>
                        <a:rPr lang="es-ES" sz="700">
                          <a:effectLst/>
                          <a:latin typeface="Arial"/>
                          <a:ea typeface="Calibri"/>
                          <a:cs typeface="Times New Roman"/>
                        </a:rPr>
                        <a:t>FLOJITO</a:t>
                      </a:r>
                      <a:endParaRPr lang="es-ES" sz="700">
                        <a:effectLst/>
                        <a:latin typeface="Calibri"/>
                        <a:ea typeface="Calibri"/>
                        <a:cs typeface="Times New Roman"/>
                      </a:endParaRPr>
                    </a:p>
                  </a:txBody>
                  <a:tcPr marL="32561" marR="32561" marT="0" marB="0" anchor="ctr">
                    <a:lnL>
                      <a:noFill/>
                    </a:lnL>
                    <a:lnR>
                      <a:noFill/>
                    </a:lnR>
                    <a:lnT>
                      <a:noFill/>
                    </a:lnT>
                    <a:lnB>
                      <a:noFill/>
                    </a:lnB>
                  </a:tcPr>
                </a:tc>
                <a:tc hMerge="1">
                  <a:txBody>
                    <a:bodyPr/>
                    <a:lstStyle/>
                    <a:p>
                      <a:endParaRPr lang="es-ES"/>
                    </a:p>
                  </a:txBody>
                  <a:tcPr/>
                </a:tc>
                <a:tc>
                  <a:txBody>
                    <a:bodyPr/>
                    <a:lstStyle/>
                    <a:p>
                      <a:pPr algn="ctr">
                        <a:lnSpc>
                          <a:spcPct val="115000"/>
                        </a:lnSpc>
                        <a:spcAft>
                          <a:spcPts val="0"/>
                        </a:spcAft>
                      </a:pPr>
                      <a:r>
                        <a:rPr lang="es-ES" sz="700">
                          <a:effectLst/>
                          <a:latin typeface="Arial"/>
                          <a:ea typeface="Calibri"/>
                          <a:cs typeface="Times New Roman"/>
                        </a:rPr>
                        <a:t>4 - 6</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1,6 - 3,3</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6 - 11</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El viento se siente en la cara. Se mueven las hojas de los árboles, veletas y banderas</a:t>
                      </a:r>
                      <a:endParaRPr lang="es-ES" sz="700">
                        <a:effectLst/>
                        <a:latin typeface="Calibri"/>
                        <a:ea typeface="Calibri"/>
                        <a:cs typeface="Times New Roman"/>
                      </a:endParaRPr>
                    </a:p>
                  </a:txBody>
                  <a:tcPr marL="32561" marR="32561" marT="0" marB="0" anchor="ctr">
                    <a:lnL>
                      <a:noFill/>
                    </a:lnL>
                    <a:lnR>
                      <a:noFill/>
                    </a:lnR>
                    <a:lnT>
                      <a:noFill/>
                    </a:lnT>
                    <a:lnB>
                      <a:noFill/>
                    </a:lnB>
                  </a:tcPr>
                </a:tc>
              </a:tr>
              <a:tr h="395812">
                <a:tc>
                  <a:txBody>
                    <a:bodyPr/>
                    <a:lstStyle/>
                    <a:p>
                      <a:pPr algn="ctr">
                        <a:lnSpc>
                          <a:spcPct val="115000"/>
                        </a:lnSpc>
                        <a:spcAft>
                          <a:spcPts val="0"/>
                        </a:spcAft>
                      </a:pPr>
                      <a:r>
                        <a:rPr lang="es-ES" sz="700">
                          <a:effectLst/>
                          <a:latin typeface="Arial"/>
                          <a:ea typeface="Calibri"/>
                          <a:cs typeface="Times New Roman"/>
                        </a:rPr>
                        <a:t>3</a:t>
                      </a:r>
                      <a:endParaRPr lang="es-ES" sz="700">
                        <a:effectLst/>
                        <a:latin typeface="Calibri"/>
                        <a:ea typeface="Calibri"/>
                        <a:cs typeface="Times New Roman"/>
                      </a:endParaRPr>
                    </a:p>
                  </a:txBody>
                  <a:tcPr marL="32561" marR="32561" marT="0" marB="0" anchor="ctr">
                    <a:lnL>
                      <a:noFill/>
                    </a:lnL>
                    <a:lnR>
                      <a:noFill/>
                    </a:lnR>
                    <a:lnT>
                      <a:noFill/>
                    </a:lnT>
                    <a:lnB>
                      <a:noFill/>
                    </a:lnB>
                  </a:tcPr>
                </a:tc>
                <a:tc gridSpan="2">
                  <a:txBody>
                    <a:bodyPr/>
                    <a:lstStyle/>
                    <a:p>
                      <a:pPr algn="ctr">
                        <a:lnSpc>
                          <a:spcPct val="115000"/>
                        </a:lnSpc>
                        <a:spcAft>
                          <a:spcPts val="0"/>
                        </a:spcAft>
                      </a:pPr>
                      <a:r>
                        <a:rPr lang="es-ES" sz="700">
                          <a:effectLst/>
                          <a:latin typeface="Arial"/>
                          <a:ea typeface="Calibri"/>
                          <a:cs typeface="Times New Roman"/>
                        </a:rPr>
                        <a:t>FLOJO (Brisa débil)</a:t>
                      </a:r>
                      <a:endParaRPr lang="es-ES" sz="700">
                        <a:effectLst/>
                        <a:latin typeface="Calibri"/>
                        <a:ea typeface="Calibri"/>
                        <a:cs typeface="Times New Roman"/>
                      </a:endParaRPr>
                    </a:p>
                  </a:txBody>
                  <a:tcPr marL="32561" marR="32561" marT="0" marB="0" anchor="ctr">
                    <a:lnL>
                      <a:noFill/>
                    </a:lnL>
                    <a:lnR>
                      <a:noFill/>
                    </a:lnR>
                    <a:lnT>
                      <a:noFill/>
                    </a:lnT>
                    <a:lnB>
                      <a:noFill/>
                    </a:lnB>
                  </a:tcPr>
                </a:tc>
                <a:tc hMerge="1">
                  <a:txBody>
                    <a:bodyPr/>
                    <a:lstStyle/>
                    <a:p>
                      <a:endParaRPr lang="es-ES"/>
                    </a:p>
                  </a:txBody>
                  <a:tcPr/>
                </a:tc>
                <a:tc>
                  <a:txBody>
                    <a:bodyPr/>
                    <a:lstStyle/>
                    <a:p>
                      <a:pPr algn="ctr">
                        <a:lnSpc>
                          <a:spcPct val="115000"/>
                        </a:lnSpc>
                        <a:spcAft>
                          <a:spcPts val="0"/>
                        </a:spcAft>
                      </a:pPr>
                      <a:r>
                        <a:rPr lang="es-ES" sz="700">
                          <a:effectLst/>
                          <a:latin typeface="Arial"/>
                          <a:ea typeface="Calibri"/>
                          <a:cs typeface="Times New Roman"/>
                        </a:rPr>
                        <a:t>7 - 10</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3,4 - 5,4</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12 - 19</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Las hojas de los árboles se agitan constantemente. Se despliegan las banderas.</a:t>
                      </a:r>
                      <a:endParaRPr lang="es-ES" sz="700">
                        <a:effectLst/>
                        <a:latin typeface="Calibri"/>
                        <a:ea typeface="Calibri"/>
                        <a:cs typeface="Times New Roman"/>
                      </a:endParaRPr>
                    </a:p>
                  </a:txBody>
                  <a:tcPr marL="32561" marR="32561" marT="0" marB="0" anchor="ctr">
                    <a:lnL>
                      <a:noFill/>
                    </a:lnL>
                    <a:lnR>
                      <a:noFill/>
                    </a:lnR>
                    <a:lnT>
                      <a:noFill/>
                    </a:lnT>
                    <a:lnB>
                      <a:noFill/>
                    </a:lnB>
                  </a:tcPr>
                </a:tc>
              </a:tr>
              <a:tr h="395812">
                <a:tc>
                  <a:txBody>
                    <a:bodyPr/>
                    <a:lstStyle/>
                    <a:p>
                      <a:pPr algn="ctr">
                        <a:lnSpc>
                          <a:spcPct val="115000"/>
                        </a:lnSpc>
                        <a:spcAft>
                          <a:spcPts val="0"/>
                        </a:spcAft>
                      </a:pPr>
                      <a:r>
                        <a:rPr lang="es-ES" sz="700">
                          <a:effectLst/>
                          <a:latin typeface="Arial"/>
                          <a:ea typeface="Calibri"/>
                          <a:cs typeface="Times New Roman"/>
                        </a:rPr>
                        <a:t>4</a:t>
                      </a:r>
                      <a:endParaRPr lang="es-ES" sz="700">
                        <a:effectLst/>
                        <a:latin typeface="Calibri"/>
                        <a:ea typeface="Calibri"/>
                        <a:cs typeface="Times New Roman"/>
                      </a:endParaRPr>
                    </a:p>
                  </a:txBody>
                  <a:tcPr marL="32561" marR="32561" marT="0" marB="0" anchor="ctr">
                    <a:lnL>
                      <a:noFill/>
                    </a:lnL>
                    <a:lnR>
                      <a:noFill/>
                    </a:lnR>
                    <a:lnT>
                      <a:noFill/>
                    </a:lnT>
                    <a:lnB>
                      <a:noFill/>
                    </a:lnB>
                  </a:tcPr>
                </a:tc>
                <a:tc gridSpan="2">
                  <a:txBody>
                    <a:bodyPr/>
                    <a:lstStyle/>
                    <a:p>
                      <a:pPr algn="ctr">
                        <a:lnSpc>
                          <a:spcPct val="115000"/>
                        </a:lnSpc>
                        <a:spcAft>
                          <a:spcPts val="0"/>
                        </a:spcAft>
                      </a:pPr>
                      <a:r>
                        <a:rPr lang="es-ES" sz="700">
                          <a:effectLst/>
                          <a:latin typeface="Arial"/>
                          <a:ea typeface="Calibri"/>
                          <a:cs typeface="Times New Roman"/>
                        </a:rPr>
                        <a:t>BONANCIBLE (Brisa moderada)</a:t>
                      </a:r>
                      <a:endParaRPr lang="es-ES" sz="700">
                        <a:effectLst/>
                        <a:latin typeface="Calibri"/>
                        <a:ea typeface="Calibri"/>
                        <a:cs typeface="Times New Roman"/>
                      </a:endParaRPr>
                    </a:p>
                  </a:txBody>
                  <a:tcPr marL="32561" marR="32561" marT="0" marB="0" anchor="ctr">
                    <a:lnL>
                      <a:noFill/>
                    </a:lnL>
                    <a:lnR>
                      <a:noFill/>
                    </a:lnR>
                    <a:lnT>
                      <a:noFill/>
                    </a:lnT>
                    <a:lnB>
                      <a:noFill/>
                    </a:lnB>
                  </a:tcPr>
                </a:tc>
                <a:tc hMerge="1">
                  <a:txBody>
                    <a:bodyPr/>
                    <a:lstStyle/>
                    <a:p>
                      <a:endParaRPr lang="es-ES"/>
                    </a:p>
                  </a:txBody>
                  <a:tcPr/>
                </a:tc>
                <a:tc>
                  <a:txBody>
                    <a:bodyPr/>
                    <a:lstStyle/>
                    <a:p>
                      <a:pPr algn="ctr">
                        <a:lnSpc>
                          <a:spcPct val="115000"/>
                        </a:lnSpc>
                        <a:spcAft>
                          <a:spcPts val="0"/>
                        </a:spcAft>
                      </a:pPr>
                      <a:r>
                        <a:rPr lang="es-ES" sz="700">
                          <a:effectLst/>
                          <a:latin typeface="Arial"/>
                          <a:ea typeface="Calibri"/>
                          <a:cs typeface="Times New Roman"/>
                        </a:rPr>
                        <a:t>11 - 16</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5,5 - 7,9</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20 - 28</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El viento levanta los árboles pequeños. En los estanques se forman pequeñas olas.</a:t>
                      </a:r>
                      <a:endParaRPr lang="es-ES" sz="700">
                        <a:effectLst/>
                        <a:latin typeface="Calibri"/>
                        <a:ea typeface="Calibri"/>
                        <a:cs typeface="Times New Roman"/>
                      </a:endParaRPr>
                    </a:p>
                  </a:txBody>
                  <a:tcPr marL="32561" marR="32561" marT="0" marB="0" anchor="ctr">
                    <a:lnL>
                      <a:noFill/>
                    </a:lnL>
                    <a:lnR>
                      <a:noFill/>
                    </a:lnR>
                    <a:lnT>
                      <a:noFill/>
                    </a:lnT>
                    <a:lnB>
                      <a:noFill/>
                    </a:lnB>
                  </a:tcPr>
                </a:tc>
              </a:tr>
              <a:tr h="395812">
                <a:tc>
                  <a:txBody>
                    <a:bodyPr/>
                    <a:lstStyle/>
                    <a:p>
                      <a:pPr algn="ctr">
                        <a:lnSpc>
                          <a:spcPct val="115000"/>
                        </a:lnSpc>
                        <a:spcAft>
                          <a:spcPts val="0"/>
                        </a:spcAft>
                      </a:pPr>
                      <a:r>
                        <a:rPr lang="es-ES" sz="700">
                          <a:effectLst/>
                          <a:latin typeface="Arial"/>
                          <a:ea typeface="Calibri"/>
                          <a:cs typeface="Times New Roman"/>
                        </a:rPr>
                        <a:t>5</a:t>
                      </a:r>
                      <a:endParaRPr lang="es-ES" sz="700">
                        <a:effectLst/>
                        <a:latin typeface="Calibri"/>
                        <a:ea typeface="Calibri"/>
                        <a:cs typeface="Times New Roman"/>
                      </a:endParaRPr>
                    </a:p>
                  </a:txBody>
                  <a:tcPr marL="32561" marR="32561" marT="0" marB="0" anchor="ctr">
                    <a:lnL>
                      <a:noFill/>
                    </a:lnL>
                    <a:lnR>
                      <a:noFill/>
                    </a:lnR>
                    <a:lnT>
                      <a:noFill/>
                    </a:lnT>
                    <a:lnB>
                      <a:noFill/>
                    </a:lnB>
                  </a:tcPr>
                </a:tc>
                <a:tc gridSpan="2">
                  <a:txBody>
                    <a:bodyPr/>
                    <a:lstStyle/>
                    <a:p>
                      <a:pPr algn="ctr">
                        <a:lnSpc>
                          <a:spcPct val="115000"/>
                        </a:lnSpc>
                        <a:spcAft>
                          <a:spcPts val="0"/>
                        </a:spcAft>
                      </a:pPr>
                      <a:r>
                        <a:rPr lang="es-ES" sz="700">
                          <a:effectLst/>
                          <a:latin typeface="Arial"/>
                          <a:ea typeface="Calibri"/>
                          <a:cs typeface="Times New Roman"/>
                        </a:rPr>
                        <a:t>FRESQUITO (Brisa fuerte)</a:t>
                      </a:r>
                      <a:endParaRPr lang="es-ES" sz="700">
                        <a:effectLst/>
                        <a:latin typeface="Calibri"/>
                        <a:ea typeface="Calibri"/>
                        <a:cs typeface="Times New Roman"/>
                      </a:endParaRPr>
                    </a:p>
                  </a:txBody>
                  <a:tcPr marL="32561" marR="32561" marT="0" marB="0" anchor="ctr">
                    <a:lnL>
                      <a:noFill/>
                    </a:lnL>
                    <a:lnR>
                      <a:noFill/>
                    </a:lnR>
                    <a:lnT>
                      <a:noFill/>
                    </a:lnT>
                    <a:lnB>
                      <a:noFill/>
                    </a:lnB>
                  </a:tcPr>
                </a:tc>
                <a:tc hMerge="1">
                  <a:txBody>
                    <a:bodyPr/>
                    <a:lstStyle/>
                    <a:p>
                      <a:endParaRPr lang="es-ES"/>
                    </a:p>
                  </a:txBody>
                  <a:tcPr/>
                </a:tc>
                <a:tc>
                  <a:txBody>
                    <a:bodyPr/>
                    <a:lstStyle/>
                    <a:p>
                      <a:pPr algn="ctr">
                        <a:lnSpc>
                          <a:spcPct val="115000"/>
                        </a:lnSpc>
                        <a:spcAft>
                          <a:spcPts val="0"/>
                        </a:spcAft>
                      </a:pPr>
                      <a:r>
                        <a:rPr lang="es-ES" sz="700">
                          <a:effectLst/>
                          <a:latin typeface="Arial"/>
                          <a:ea typeface="Calibri"/>
                          <a:cs typeface="Times New Roman"/>
                        </a:rPr>
                        <a:t>17 - 21</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8,0 - 10,7</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29 - 38</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Se mueven los árboles pequeños. En los estanques se forman olas pequeñas.</a:t>
                      </a:r>
                      <a:endParaRPr lang="es-ES" sz="700">
                        <a:effectLst/>
                        <a:latin typeface="Calibri"/>
                        <a:ea typeface="Calibri"/>
                        <a:cs typeface="Times New Roman"/>
                      </a:endParaRPr>
                    </a:p>
                  </a:txBody>
                  <a:tcPr marL="32561" marR="32561" marT="0" marB="0" anchor="ctr">
                    <a:lnL>
                      <a:noFill/>
                    </a:lnL>
                    <a:lnR>
                      <a:noFill/>
                    </a:lnR>
                    <a:lnT>
                      <a:noFill/>
                    </a:lnT>
                    <a:lnB>
                      <a:noFill/>
                    </a:lnB>
                  </a:tcPr>
                </a:tc>
              </a:tr>
              <a:tr h="506964">
                <a:tc>
                  <a:txBody>
                    <a:bodyPr/>
                    <a:lstStyle/>
                    <a:p>
                      <a:pPr algn="ctr">
                        <a:lnSpc>
                          <a:spcPct val="115000"/>
                        </a:lnSpc>
                        <a:spcAft>
                          <a:spcPts val="0"/>
                        </a:spcAft>
                      </a:pPr>
                      <a:r>
                        <a:rPr lang="es-ES" sz="700">
                          <a:effectLst/>
                          <a:latin typeface="Arial"/>
                          <a:ea typeface="Calibri"/>
                          <a:cs typeface="Times New Roman"/>
                        </a:rPr>
                        <a:t>6</a:t>
                      </a:r>
                      <a:endParaRPr lang="es-ES" sz="700">
                        <a:effectLst/>
                        <a:latin typeface="Calibri"/>
                        <a:ea typeface="Calibri"/>
                        <a:cs typeface="Times New Roman"/>
                      </a:endParaRPr>
                    </a:p>
                  </a:txBody>
                  <a:tcPr marL="32561" marR="32561" marT="0" marB="0" anchor="ctr">
                    <a:lnL>
                      <a:noFill/>
                    </a:lnL>
                    <a:lnR>
                      <a:noFill/>
                    </a:lnR>
                    <a:lnT>
                      <a:noFill/>
                    </a:lnT>
                    <a:lnB>
                      <a:noFill/>
                    </a:lnB>
                  </a:tcPr>
                </a:tc>
                <a:tc gridSpan="2">
                  <a:txBody>
                    <a:bodyPr/>
                    <a:lstStyle/>
                    <a:p>
                      <a:pPr algn="ctr">
                        <a:lnSpc>
                          <a:spcPct val="115000"/>
                        </a:lnSpc>
                        <a:spcAft>
                          <a:spcPts val="0"/>
                        </a:spcAft>
                      </a:pPr>
                      <a:r>
                        <a:rPr lang="es-ES" sz="700">
                          <a:effectLst/>
                          <a:latin typeface="Arial"/>
                          <a:ea typeface="Calibri"/>
                          <a:cs typeface="Times New Roman"/>
                        </a:rPr>
                        <a:t>FRESCO (Brisa fuerte)</a:t>
                      </a:r>
                      <a:endParaRPr lang="es-ES" sz="700">
                        <a:effectLst/>
                        <a:latin typeface="Calibri"/>
                        <a:ea typeface="Calibri"/>
                        <a:cs typeface="Times New Roman"/>
                      </a:endParaRPr>
                    </a:p>
                  </a:txBody>
                  <a:tcPr marL="32561" marR="32561" marT="0" marB="0" anchor="ctr">
                    <a:lnL>
                      <a:noFill/>
                    </a:lnL>
                    <a:lnR>
                      <a:noFill/>
                    </a:lnR>
                    <a:lnT>
                      <a:noFill/>
                    </a:lnT>
                    <a:lnB>
                      <a:noFill/>
                    </a:lnB>
                  </a:tcPr>
                </a:tc>
                <a:tc hMerge="1">
                  <a:txBody>
                    <a:bodyPr/>
                    <a:lstStyle/>
                    <a:p>
                      <a:endParaRPr lang="es-ES"/>
                    </a:p>
                  </a:txBody>
                  <a:tcPr/>
                </a:tc>
                <a:tc>
                  <a:txBody>
                    <a:bodyPr/>
                    <a:lstStyle/>
                    <a:p>
                      <a:pPr algn="ctr">
                        <a:lnSpc>
                          <a:spcPct val="115000"/>
                        </a:lnSpc>
                        <a:spcAft>
                          <a:spcPts val="0"/>
                        </a:spcAft>
                      </a:pPr>
                      <a:r>
                        <a:rPr lang="es-ES" sz="700">
                          <a:effectLst/>
                          <a:latin typeface="Arial"/>
                          <a:ea typeface="Calibri"/>
                          <a:cs typeface="Times New Roman"/>
                        </a:rPr>
                        <a:t>22 - 27</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10,8 - 13,8</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39 - 49</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Se mueven las ramas grandes de los árboles. Silban los hilos del telégrafo. Se utilizan con dificultad los paraguas.</a:t>
                      </a:r>
                      <a:endParaRPr lang="es-ES" sz="700">
                        <a:effectLst/>
                        <a:latin typeface="Calibri"/>
                        <a:ea typeface="Calibri"/>
                        <a:cs typeface="Times New Roman"/>
                      </a:endParaRPr>
                    </a:p>
                  </a:txBody>
                  <a:tcPr marL="32561" marR="32561" marT="0" marB="0" anchor="ctr">
                    <a:lnL>
                      <a:noFill/>
                    </a:lnL>
                    <a:lnR>
                      <a:noFill/>
                    </a:lnR>
                    <a:lnT>
                      <a:noFill/>
                    </a:lnT>
                    <a:lnB>
                      <a:noFill/>
                    </a:lnB>
                  </a:tcPr>
                </a:tc>
              </a:tr>
              <a:tr h="380334">
                <a:tc>
                  <a:txBody>
                    <a:bodyPr/>
                    <a:lstStyle/>
                    <a:p>
                      <a:pPr algn="ctr">
                        <a:lnSpc>
                          <a:spcPct val="115000"/>
                        </a:lnSpc>
                        <a:spcAft>
                          <a:spcPts val="0"/>
                        </a:spcAft>
                      </a:pPr>
                      <a:r>
                        <a:rPr lang="es-ES" sz="700">
                          <a:effectLst/>
                          <a:latin typeface="Arial"/>
                          <a:ea typeface="Calibri"/>
                          <a:cs typeface="Times New Roman"/>
                        </a:rPr>
                        <a:t>7</a:t>
                      </a:r>
                      <a:endParaRPr lang="es-ES" sz="700">
                        <a:effectLst/>
                        <a:latin typeface="Calibri"/>
                        <a:ea typeface="Calibri"/>
                        <a:cs typeface="Times New Roman"/>
                      </a:endParaRPr>
                    </a:p>
                  </a:txBody>
                  <a:tcPr marL="32561" marR="32561" marT="0" marB="0" anchor="ctr">
                    <a:lnL>
                      <a:noFill/>
                    </a:lnL>
                    <a:lnR>
                      <a:noFill/>
                    </a:lnR>
                    <a:lnT>
                      <a:noFill/>
                    </a:lnT>
                    <a:lnB>
                      <a:noFill/>
                    </a:lnB>
                  </a:tcPr>
                </a:tc>
                <a:tc gridSpan="2">
                  <a:txBody>
                    <a:bodyPr/>
                    <a:lstStyle/>
                    <a:p>
                      <a:pPr algn="ctr">
                        <a:lnSpc>
                          <a:spcPct val="115000"/>
                        </a:lnSpc>
                        <a:spcAft>
                          <a:spcPts val="0"/>
                        </a:spcAft>
                      </a:pPr>
                      <a:r>
                        <a:rPr lang="es-ES" sz="700">
                          <a:effectLst/>
                          <a:latin typeface="Arial"/>
                          <a:ea typeface="Calibri"/>
                          <a:cs typeface="Times New Roman"/>
                        </a:rPr>
                        <a:t>FRESCACHÓN (Viento fuerte)</a:t>
                      </a:r>
                      <a:endParaRPr lang="es-ES" sz="700">
                        <a:effectLst/>
                        <a:latin typeface="Calibri"/>
                        <a:ea typeface="Calibri"/>
                        <a:cs typeface="Times New Roman"/>
                      </a:endParaRPr>
                    </a:p>
                  </a:txBody>
                  <a:tcPr marL="32561" marR="32561" marT="0" marB="0" anchor="ctr">
                    <a:lnL>
                      <a:noFill/>
                    </a:lnL>
                    <a:lnR>
                      <a:noFill/>
                    </a:lnR>
                    <a:lnT>
                      <a:noFill/>
                    </a:lnT>
                    <a:lnB>
                      <a:noFill/>
                    </a:lnB>
                  </a:tcPr>
                </a:tc>
                <a:tc hMerge="1">
                  <a:txBody>
                    <a:bodyPr/>
                    <a:lstStyle/>
                    <a:p>
                      <a:endParaRPr lang="es-ES"/>
                    </a:p>
                  </a:txBody>
                  <a:tcPr/>
                </a:tc>
                <a:tc>
                  <a:txBody>
                    <a:bodyPr/>
                    <a:lstStyle/>
                    <a:p>
                      <a:pPr algn="ctr">
                        <a:lnSpc>
                          <a:spcPct val="115000"/>
                        </a:lnSpc>
                        <a:spcAft>
                          <a:spcPts val="0"/>
                        </a:spcAft>
                      </a:pPr>
                      <a:r>
                        <a:rPr lang="es-ES" sz="700">
                          <a:effectLst/>
                          <a:latin typeface="Arial"/>
                          <a:ea typeface="Calibri"/>
                          <a:cs typeface="Times New Roman"/>
                        </a:rPr>
                        <a:t>28 - 33</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13,9 - 17,1</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50 - 61</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Todos los árboles se mueven. Es difícil andar contra el viento.</a:t>
                      </a:r>
                      <a:endParaRPr lang="es-ES" sz="700">
                        <a:effectLst/>
                        <a:latin typeface="Calibri"/>
                        <a:ea typeface="Calibri"/>
                        <a:cs typeface="Times New Roman"/>
                      </a:endParaRPr>
                    </a:p>
                  </a:txBody>
                  <a:tcPr marL="32561" marR="32561" marT="0" marB="0" anchor="ctr">
                    <a:lnL>
                      <a:noFill/>
                    </a:lnL>
                    <a:lnR>
                      <a:noFill/>
                    </a:lnR>
                    <a:lnT>
                      <a:noFill/>
                    </a:lnT>
                    <a:lnB>
                      <a:noFill/>
                    </a:lnB>
                  </a:tcPr>
                </a:tc>
              </a:tr>
              <a:tr h="443025">
                <a:tc>
                  <a:txBody>
                    <a:bodyPr/>
                    <a:lstStyle/>
                    <a:p>
                      <a:pPr algn="ctr">
                        <a:lnSpc>
                          <a:spcPct val="115000"/>
                        </a:lnSpc>
                        <a:spcAft>
                          <a:spcPts val="0"/>
                        </a:spcAft>
                      </a:pPr>
                      <a:r>
                        <a:rPr lang="es-ES" sz="700">
                          <a:effectLst/>
                          <a:latin typeface="Arial"/>
                          <a:ea typeface="Calibri"/>
                          <a:cs typeface="Times New Roman"/>
                        </a:rPr>
                        <a:t>8</a:t>
                      </a:r>
                      <a:endParaRPr lang="es-ES" sz="700">
                        <a:effectLst/>
                        <a:latin typeface="Calibri"/>
                        <a:ea typeface="Calibri"/>
                        <a:cs typeface="Times New Roman"/>
                      </a:endParaRPr>
                    </a:p>
                  </a:txBody>
                  <a:tcPr marL="32561" marR="32561" marT="0" marB="0" anchor="ctr">
                    <a:lnL>
                      <a:noFill/>
                    </a:lnL>
                    <a:lnR>
                      <a:noFill/>
                    </a:lnR>
                    <a:lnT>
                      <a:noFill/>
                    </a:lnT>
                    <a:lnB>
                      <a:noFill/>
                    </a:lnB>
                  </a:tcPr>
                </a:tc>
                <a:tc gridSpan="2">
                  <a:txBody>
                    <a:bodyPr/>
                    <a:lstStyle/>
                    <a:p>
                      <a:pPr algn="ctr">
                        <a:lnSpc>
                          <a:spcPct val="115000"/>
                        </a:lnSpc>
                        <a:spcAft>
                          <a:spcPts val="0"/>
                        </a:spcAft>
                      </a:pPr>
                      <a:r>
                        <a:rPr lang="es-ES" sz="700">
                          <a:effectLst/>
                          <a:latin typeface="Arial"/>
                          <a:ea typeface="Calibri"/>
                          <a:cs typeface="Times New Roman"/>
                        </a:rPr>
                        <a:t>TEMPORAL (Duro)</a:t>
                      </a:r>
                      <a:endParaRPr lang="es-ES" sz="700">
                        <a:effectLst/>
                        <a:latin typeface="Calibri"/>
                        <a:ea typeface="Calibri"/>
                        <a:cs typeface="Times New Roman"/>
                      </a:endParaRPr>
                    </a:p>
                  </a:txBody>
                  <a:tcPr marL="32561" marR="32561" marT="0" marB="0" anchor="ctr">
                    <a:lnL>
                      <a:noFill/>
                    </a:lnL>
                    <a:lnR>
                      <a:noFill/>
                    </a:lnR>
                    <a:lnT>
                      <a:noFill/>
                    </a:lnT>
                    <a:lnB>
                      <a:noFill/>
                    </a:lnB>
                  </a:tcPr>
                </a:tc>
                <a:tc hMerge="1">
                  <a:txBody>
                    <a:bodyPr/>
                    <a:lstStyle/>
                    <a:p>
                      <a:endParaRPr lang="es-ES"/>
                    </a:p>
                  </a:txBody>
                  <a:tcPr/>
                </a:tc>
                <a:tc>
                  <a:txBody>
                    <a:bodyPr/>
                    <a:lstStyle/>
                    <a:p>
                      <a:pPr algn="ctr">
                        <a:lnSpc>
                          <a:spcPct val="115000"/>
                        </a:lnSpc>
                        <a:spcAft>
                          <a:spcPts val="0"/>
                        </a:spcAft>
                      </a:pPr>
                      <a:r>
                        <a:rPr lang="es-ES" sz="700">
                          <a:effectLst/>
                          <a:latin typeface="Arial"/>
                          <a:ea typeface="Calibri"/>
                          <a:cs typeface="Times New Roman"/>
                        </a:rPr>
                        <a:t>34 - 40</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17,2 - 20,7</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62 - 74</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Se rompen las ramas delgadas de los árboles. Generalmente no se puede andar contra el viento.</a:t>
                      </a:r>
                      <a:endParaRPr lang="es-ES" sz="700">
                        <a:effectLst/>
                        <a:latin typeface="Calibri"/>
                        <a:ea typeface="Calibri"/>
                        <a:cs typeface="Times New Roman"/>
                      </a:endParaRPr>
                    </a:p>
                  </a:txBody>
                  <a:tcPr marL="32561" marR="32561" marT="0" marB="0" anchor="ctr">
                    <a:lnL>
                      <a:noFill/>
                    </a:lnL>
                    <a:lnR>
                      <a:noFill/>
                    </a:lnR>
                    <a:lnT>
                      <a:noFill/>
                    </a:lnT>
                    <a:lnB>
                      <a:noFill/>
                    </a:lnB>
                  </a:tcPr>
                </a:tc>
              </a:tr>
              <a:tr h="464159">
                <a:tc>
                  <a:txBody>
                    <a:bodyPr/>
                    <a:lstStyle/>
                    <a:p>
                      <a:pPr algn="ctr">
                        <a:lnSpc>
                          <a:spcPct val="115000"/>
                        </a:lnSpc>
                        <a:spcAft>
                          <a:spcPts val="0"/>
                        </a:spcAft>
                      </a:pPr>
                      <a:r>
                        <a:rPr lang="es-ES" sz="700">
                          <a:effectLst/>
                          <a:latin typeface="Arial"/>
                          <a:ea typeface="Calibri"/>
                          <a:cs typeface="Times New Roman"/>
                        </a:rPr>
                        <a:t>9</a:t>
                      </a:r>
                      <a:endParaRPr lang="es-ES" sz="700">
                        <a:effectLst/>
                        <a:latin typeface="Calibri"/>
                        <a:ea typeface="Calibri"/>
                        <a:cs typeface="Times New Roman"/>
                      </a:endParaRPr>
                    </a:p>
                  </a:txBody>
                  <a:tcPr marL="32561" marR="32561" marT="0" marB="0" anchor="ctr">
                    <a:lnL>
                      <a:noFill/>
                    </a:lnL>
                    <a:lnR>
                      <a:noFill/>
                    </a:lnR>
                    <a:lnT>
                      <a:noFill/>
                    </a:lnT>
                    <a:lnB>
                      <a:noFill/>
                    </a:lnB>
                  </a:tcPr>
                </a:tc>
                <a:tc gridSpan="2">
                  <a:txBody>
                    <a:bodyPr/>
                    <a:lstStyle/>
                    <a:p>
                      <a:pPr algn="ctr">
                        <a:lnSpc>
                          <a:spcPct val="115000"/>
                        </a:lnSpc>
                        <a:spcAft>
                          <a:spcPts val="0"/>
                        </a:spcAft>
                      </a:pPr>
                      <a:r>
                        <a:rPr lang="es-ES" sz="700">
                          <a:effectLst/>
                          <a:latin typeface="Arial"/>
                          <a:ea typeface="Calibri"/>
                          <a:cs typeface="Times New Roman"/>
                        </a:rPr>
                        <a:t>TEMPORAL FUERTE (Muy duro)</a:t>
                      </a:r>
                      <a:endParaRPr lang="es-ES" sz="700">
                        <a:effectLst/>
                        <a:latin typeface="Calibri"/>
                        <a:ea typeface="Calibri"/>
                        <a:cs typeface="Times New Roman"/>
                      </a:endParaRPr>
                    </a:p>
                  </a:txBody>
                  <a:tcPr marL="32561" marR="32561" marT="0" marB="0" anchor="ctr">
                    <a:lnL>
                      <a:noFill/>
                    </a:lnL>
                    <a:lnR>
                      <a:noFill/>
                    </a:lnR>
                    <a:lnT>
                      <a:noFill/>
                    </a:lnT>
                    <a:lnB>
                      <a:noFill/>
                    </a:lnB>
                  </a:tcPr>
                </a:tc>
                <a:tc hMerge="1">
                  <a:txBody>
                    <a:bodyPr/>
                    <a:lstStyle/>
                    <a:p>
                      <a:endParaRPr lang="es-ES"/>
                    </a:p>
                  </a:txBody>
                  <a:tcPr/>
                </a:tc>
                <a:tc>
                  <a:txBody>
                    <a:bodyPr/>
                    <a:lstStyle/>
                    <a:p>
                      <a:pPr algn="ctr">
                        <a:lnSpc>
                          <a:spcPct val="115000"/>
                        </a:lnSpc>
                        <a:spcAft>
                          <a:spcPts val="0"/>
                        </a:spcAft>
                      </a:pPr>
                      <a:r>
                        <a:rPr lang="es-ES" sz="700">
                          <a:effectLst/>
                          <a:latin typeface="Arial"/>
                          <a:ea typeface="Calibri"/>
                          <a:cs typeface="Times New Roman"/>
                        </a:rPr>
                        <a:t>41 - 47</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20,8 - 24,4</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75 - 88</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Ocurren desperfectos en las partes salientes de los edificios, cayendo chimeneas y levantando tejados</a:t>
                      </a:r>
                      <a:endParaRPr lang="es-ES" sz="700">
                        <a:effectLst/>
                        <a:latin typeface="Calibri"/>
                        <a:ea typeface="Calibri"/>
                        <a:cs typeface="Times New Roman"/>
                      </a:endParaRPr>
                    </a:p>
                  </a:txBody>
                  <a:tcPr marL="32561" marR="32561" marT="0" marB="0" anchor="ctr">
                    <a:lnL>
                      <a:noFill/>
                    </a:lnL>
                    <a:lnR>
                      <a:noFill/>
                    </a:lnR>
                    <a:lnT>
                      <a:noFill/>
                    </a:lnT>
                    <a:lnB>
                      <a:noFill/>
                    </a:lnB>
                  </a:tcPr>
                </a:tc>
              </a:tr>
              <a:tr h="395812">
                <a:tc>
                  <a:txBody>
                    <a:bodyPr/>
                    <a:lstStyle/>
                    <a:p>
                      <a:pPr algn="ctr">
                        <a:lnSpc>
                          <a:spcPct val="115000"/>
                        </a:lnSpc>
                        <a:spcAft>
                          <a:spcPts val="0"/>
                        </a:spcAft>
                      </a:pPr>
                      <a:r>
                        <a:rPr lang="es-ES" sz="700">
                          <a:effectLst/>
                          <a:latin typeface="Arial"/>
                          <a:ea typeface="Calibri"/>
                          <a:cs typeface="Times New Roman"/>
                        </a:rPr>
                        <a:t>10</a:t>
                      </a:r>
                      <a:endParaRPr lang="es-ES" sz="700">
                        <a:effectLst/>
                        <a:latin typeface="Calibri"/>
                        <a:ea typeface="Calibri"/>
                        <a:cs typeface="Times New Roman"/>
                      </a:endParaRPr>
                    </a:p>
                  </a:txBody>
                  <a:tcPr marL="32561" marR="32561" marT="0" marB="0" anchor="ctr">
                    <a:lnL>
                      <a:noFill/>
                    </a:lnL>
                    <a:lnR>
                      <a:noFill/>
                    </a:lnR>
                    <a:lnT>
                      <a:noFill/>
                    </a:lnT>
                    <a:lnB>
                      <a:noFill/>
                    </a:lnB>
                  </a:tcPr>
                </a:tc>
                <a:tc gridSpan="2">
                  <a:txBody>
                    <a:bodyPr/>
                    <a:lstStyle/>
                    <a:p>
                      <a:pPr algn="ctr">
                        <a:lnSpc>
                          <a:spcPct val="115000"/>
                        </a:lnSpc>
                        <a:spcAft>
                          <a:spcPts val="0"/>
                        </a:spcAft>
                      </a:pPr>
                      <a:r>
                        <a:rPr lang="es-ES" sz="700">
                          <a:effectLst/>
                          <a:latin typeface="Arial"/>
                          <a:ea typeface="Calibri"/>
                          <a:cs typeface="Times New Roman"/>
                        </a:rPr>
                        <a:t>TEMPORAL DURO (Temporal)</a:t>
                      </a:r>
                      <a:endParaRPr lang="es-ES" sz="700">
                        <a:effectLst/>
                        <a:latin typeface="Calibri"/>
                        <a:ea typeface="Calibri"/>
                        <a:cs typeface="Times New Roman"/>
                      </a:endParaRPr>
                    </a:p>
                  </a:txBody>
                  <a:tcPr marL="32561" marR="32561" marT="0" marB="0" anchor="ctr">
                    <a:lnL>
                      <a:noFill/>
                    </a:lnL>
                    <a:lnR>
                      <a:noFill/>
                    </a:lnR>
                    <a:lnT>
                      <a:noFill/>
                    </a:lnT>
                    <a:lnB>
                      <a:noFill/>
                    </a:lnB>
                  </a:tcPr>
                </a:tc>
                <a:tc hMerge="1">
                  <a:txBody>
                    <a:bodyPr/>
                    <a:lstStyle/>
                    <a:p>
                      <a:endParaRPr lang="es-ES"/>
                    </a:p>
                  </a:txBody>
                  <a:tcPr/>
                </a:tc>
                <a:tc>
                  <a:txBody>
                    <a:bodyPr/>
                    <a:lstStyle/>
                    <a:p>
                      <a:pPr algn="ctr">
                        <a:lnSpc>
                          <a:spcPct val="115000"/>
                        </a:lnSpc>
                        <a:spcAft>
                          <a:spcPts val="0"/>
                        </a:spcAft>
                      </a:pPr>
                      <a:r>
                        <a:rPr lang="es-ES" sz="700">
                          <a:effectLst/>
                          <a:latin typeface="Arial"/>
                          <a:ea typeface="Calibri"/>
                          <a:cs typeface="Times New Roman"/>
                        </a:rPr>
                        <a:t>48 - 55</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24,5 - 28,4</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89 - 102</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Se observa rara vez. Arranca árboles y ocasiona daños de consideración en los edificios.</a:t>
                      </a:r>
                      <a:endParaRPr lang="es-ES" sz="700">
                        <a:effectLst/>
                        <a:latin typeface="Calibri"/>
                        <a:ea typeface="Calibri"/>
                        <a:cs typeface="Times New Roman"/>
                      </a:endParaRPr>
                    </a:p>
                  </a:txBody>
                  <a:tcPr marL="32561" marR="32561" marT="0" marB="0" anchor="ctr">
                    <a:lnL>
                      <a:noFill/>
                    </a:lnL>
                    <a:lnR>
                      <a:noFill/>
                    </a:lnR>
                    <a:lnT>
                      <a:noFill/>
                    </a:lnT>
                    <a:lnB>
                      <a:noFill/>
                    </a:lnB>
                  </a:tcPr>
                </a:tc>
              </a:tr>
              <a:tr h="380334">
                <a:tc>
                  <a:txBody>
                    <a:bodyPr/>
                    <a:lstStyle/>
                    <a:p>
                      <a:pPr algn="ctr">
                        <a:lnSpc>
                          <a:spcPct val="115000"/>
                        </a:lnSpc>
                        <a:spcAft>
                          <a:spcPts val="0"/>
                        </a:spcAft>
                      </a:pPr>
                      <a:r>
                        <a:rPr lang="es-ES" sz="700">
                          <a:effectLst/>
                          <a:latin typeface="Arial"/>
                          <a:ea typeface="Calibri"/>
                          <a:cs typeface="Times New Roman"/>
                        </a:rPr>
                        <a:t>11</a:t>
                      </a:r>
                      <a:endParaRPr lang="es-ES" sz="700">
                        <a:effectLst/>
                        <a:latin typeface="Calibri"/>
                        <a:ea typeface="Calibri"/>
                        <a:cs typeface="Times New Roman"/>
                      </a:endParaRPr>
                    </a:p>
                  </a:txBody>
                  <a:tcPr marL="32561" marR="32561" marT="0" marB="0" anchor="ctr">
                    <a:lnL>
                      <a:noFill/>
                    </a:lnL>
                    <a:lnR>
                      <a:noFill/>
                    </a:lnR>
                    <a:lnT>
                      <a:noFill/>
                    </a:lnT>
                    <a:lnB>
                      <a:noFill/>
                    </a:lnB>
                  </a:tcPr>
                </a:tc>
                <a:tc gridSpan="2">
                  <a:txBody>
                    <a:bodyPr/>
                    <a:lstStyle/>
                    <a:p>
                      <a:pPr algn="ctr">
                        <a:lnSpc>
                          <a:spcPct val="115000"/>
                        </a:lnSpc>
                        <a:spcAft>
                          <a:spcPts val="0"/>
                        </a:spcAft>
                      </a:pPr>
                      <a:r>
                        <a:rPr lang="es-ES" sz="700">
                          <a:effectLst/>
                          <a:latin typeface="Arial"/>
                          <a:ea typeface="Calibri"/>
                          <a:cs typeface="Times New Roman"/>
                        </a:rPr>
                        <a:t>TEMPORAL MUY DURO (Borrasca)</a:t>
                      </a:r>
                      <a:endParaRPr lang="es-ES" sz="700">
                        <a:effectLst/>
                        <a:latin typeface="Calibri"/>
                        <a:ea typeface="Calibri"/>
                        <a:cs typeface="Times New Roman"/>
                      </a:endParaRPr>
                    </a:p>
                  </a:txBody>
                  <a:tcPr marL="32561" marR="32561" marT="0" marB="0" anchor="ctr">
                    <a:lnL>
                      <a:noFill/>
                    </a:lnL>
                    <a:lnR>
                      <a:noFill/>
                    </a:lnR>
                    <a:lnT>
                      <a:noFill/>
                    </a:lnT>
                    <a:lnB>
                      <a:noFill/>
                    </a:lnB>
                  </a:tcPr>
                </a:tc>
                <a:tc hMerge="1">
                  <a:txBody>
                    <a:bodyPr/>
                    <a:lstStyle/>
                    <a:p>
                      <a:endParaRPr lang="es-ES"/>
                    </a:p>
                  </a:txBody>
                  <a:tcPr/>
                </a:tc>
                <a:tc>
                  <a:txBody>
                    <a:bodyPr/>
                    <a:lstStyle/>
                    <a:p>
                      <a:pPr algn="ctr">
                        <a:lnSpc>
                          <a:spcPct val="115000"/>
                        </a:lnSpc>
                        <a:spcAft>
                          <a:spcPts val="0"/>
                        </a:spcAft>
                      </a:pPr>
                      <a:r>
                        <a:rPr lang="es-ES" sz="700">
                          <a:effectLst/>
                          <a:latin typeface="Arial"/>
                          <a:ea typeface="Calibri"/>
                          <a:cs typeface="Times New Roman"/>
                        </a:rPr>
                        <a:t>56 - 63</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28,5 - 32,6</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103 - 117</a:t>
                      </a:r>
                      <a:endParaRPr lang="es-ES" sz="700">
                        <a:effectLst/>
                        <a:latin typeface="Calibri"/>
                        <a:ea typeface="Calibri"/>
                        <a:cs typeface="Times New Roman"/>
                      </a:endParaRPr>
                    </a:p>
                  </a:txBody>
                  <a:tcPr marL="32561" marR="32561" marT="0" marB="0" anchor="ctr">
                    <a:lnL>
                      <a:noFill/>
                    </a:lnL>
                    <a:lnR>
                      <a:noFill/>
                    </a:lnR>
                    <a:lnT>
                      <a:noFill/>
                    </a:lnT>
                    <a:lnB>
                      <a:noFill/>
                    </a:lnB>
                  </a:tcPr>
                </a:tc>
                <a:tc>
                  <a:txBody>
                    <a:bodyPr/>
                    <a:lstStyle/>
                    <a:p>
                      <a:pPr algn="ctr">
                        <a:lnSpc>
                          <a:spcPct val="115000"/>
                        </a:lnSpc>
                        <a:spcAft>
                          <a:spcPts val="0"/>
                        </a:spcAft>
                      </a:pPr>
                      <a:r>
                        <a:rPr lang="es-ES" sz="700">
                          <a:effectLst/>
                          <a:latin typeface="Arial"/>
                          <a:ea typeface="Calibri"/>
                          <a:cs typeface="Times New Roman"/>
                        </a:rPr>
                        <a:t>Observada muy rara vez. Ocasiona destrozos en todas partes.</a:t>
                      </a:r>
                      <a:endParaRPr lang="es-ES" sz="700">
                        <a:effectLst/>
                        <a:latin typeface="Calibri"/>
                        <a:ea typeface="Calibri"/>
                        <a:cs typeface="Times New Roman"/>
                      </a:endParaRPr>
                    </a:p>
                  </a:txBody>
                  <a:tcPr marL="32561" marR="32561" marT="0" marB="0" anchor="ctr">
                    <a:lnL>
                      <a:noFill/>
                    </a:lnL>
                    <a:lnR>
                      <a:noFill/>
                    </a:lnR>
                    <a:lnT>
                      <a:noFill/>
                    </a:lnT>
                    <a:lnB>
                      <a:noFill/>
                    </a:lnB>
                  </a:tcPr>
                </a:tc>
              </a:tr>
              <a:tr h="380334">
                <a:tc>
                  <a:txBody>
                    <a:bodyPr/>
                    <a:lstStyle/>
                    <a:p>
                      <a:pPr algn="ctr">
                        <a:lnSpc>
                          <a:spcPct val="115000"/>
                        </a:lnSpc>
                        <a:spcAft>
                          <a:spcPts val="0"/>
                        </a:spcAft>
                      </a:pPr>
                      <a:r>
                        <a:rPr lang="es-ES" sz="700">
                          <a:effectLst/>
                          <a:latin typeface="Arial"/>
                          <a:ea typeface="Calibri"/>
                          <a:cs typeface="Times New Roman"/>
                        </a:rPr>
                        <a:t>12</a:t>
                      </a:r>
                      <a:endParaRPr lang="es-ES" sz="700">
                        <a:effectLst/>
                        <a:latin typeface="Calibri"/>
                        <a:ea typeface="Calibri"/>
                        <a:cs typeface="Times New Roman"/>
                      </a:endParaRPr>
                    </a:p>
                  </a:txBody>
                  <a:tcPr marL="32561" marR="32561"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700">
                          <a:effectLst/>
                          <a:latin typeface="Arial"/>
                          <a:ea typeface="Calibri"/>
                          <a:cs typeface="Times New Roman"/>
                        </a:rPr>
                        <a:t>TEMPORAL HURACANADO (Huracán)</a:t>
                      </a:r>
                      <a:endParaRPr lang="es-ES" sz="700">
                        <a:effectLst/>
                        <a:latin typeface="Calibri"/>
                        <a:ea typeface="Calibri"/>
                        <a:cs typeface="Times New Roman"/>
                      </a:endParaRPr>
                    </a:p>
                  </a:txBody>
                  <a:tcPr marL="32561" marR="32561"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S" sz="700">
                          <a:effectLst/>
                          <a:latin typeface="Arial"/>
                          <a:ea typeface="Calibri"/>
                          <a:cs typeface="Times New Roman"/>
                        </a:rPr>
                        <a:t>64 - 71</a:t>
                      </a:r>
                      <a:endParaRPr lang="es-ES" sz="700">
                        <a:effectLst/>
                        <a:latin typeface="Calibri"/>
                        <a:ea typeface="Calibri"/>
                        <a:cs typeface="Times New Roman"/>
                      </a:endParaRPr>
                    </a:p>
                  </a:txBody>
                  <a:tcPr marL="32561" marR="325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effectLst/>
                          <a:latin typeface="Arial"/>
                          <a:ea typeface="Calibri"/>
                          <a:cs typeface="Times New Roman"/>
                        </a:rPr>
                        <a:t>32,7 - 36,9</a:t>
                      </a:r>
                      <a:endParaRPr lang="es-ES" sz="700">
                        <a:effectLst/>
                        <a:latin typeface="Calibri"/>
                        <a:ea typeface="Calibri"/>
                        <a:cs typeface="Times New Roman"/>
                      </a:endParaRPr>
                    </a:p>
                  </a:txBody>
                  <a:tcPr marL="32561" marR="325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effectLst/>
                          <a:latin typeface="Arial"/>
                          <a:ea typeface="Calibri"/>
                          <a:cs typeface="Times New Roman"/>
                        </a:rPr>
                        <a:t>118 - 133</a:t>
                      </a:r>
                      <a:endParaRPr lang="es-ES" sz="700">
                        <a:effectLst/>
                        <a:latin typeface="Calibri"/>
                        <a:ea typeface="Calibri"/>
                        <a:cs typeface="Times New Roman"/>
                      </a:endParaRPr>
                    </a:p>
                  </a:txBody>
                  <a:tcPr marL="32561" marR="325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S" sz="700" dirty="0">
                        <a:effectLst/>
                        <a:latin typeface="Calibri"/>
                      </a:endParaRPr>
                    </a:p>
                  </a:txBody>
                  <a:tcPr marL="32561" marR="32561"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6" name="5 Rectángulo"/>
          <p:cNvSpPr/>
          <p:nvPr/>
        </p:nvSpPr>
        <p:spPr>
          <a:xfrm>
            <a:off x="3419872" y="6158874"/>
            <a:ext cx="4572000" cy="276999"/>
          </a:xfrm>
          <a:prstGeom prst="rect">
            <a:avLst/>
          </a:prstGeom>
        </p:spPr>
        <p:txBody>
          <a:bodyPr>
            <a:spAutoFit/>
          </a:bodyPr>
          <a:lstStyle/>
          <a:p>
            <a:r>
              <a:rPr lang="en-US" sz="1200" dirty="0"/>
              <a:t>Fuente: (FOG WATER COLLECTION MANUAL, 2005)</a:t>
            </a:r>
            <a:endParaRPr lang="es-ES" sz="1200" b="1" dirty="0"/>
          </a:p>
        </p:txBody>
      </p:sp>
    </p:spTree>
    <p:extLst>
      <p:ext uri="{BB962C8B-B14F-4D97-AF65-F5344CB8AC3E}">
        <p14:creationId xmlns:p14="http://schemas.microsoft.com/office/powerpoint/2010/main" val="2525452559"/>
      </p:ext>
    </p:extLst>
  </p:cSld>
  <p:clrMapOvr>
    <a:masterClrMapping/>
  </p:clrMapOvr>
  <p:transition spd="slow" advTm="26000">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836712"/>
            <a:ext cx="7024744" cy="685880"/>
          </a:xfrm>
        </p:spPr>
        <p:txBody>
          <a:bodyPr vert="horz" lIns="91440" tIns="45720" rIns="91440" bIns="45720" rtlCol="0" anchor="b">
            <a:noAutofit/>
          </a:bodyPr>
          <a:lstStyle/>
          <a:p>
            <a:r>
              <a:rPr lang="es-ES" sz="2400" b="1" dirty="0" smtClean="0">
                <a:solidFill>
                  <a:schemeClr val="tx1"/>
                </a:solidFill>
              </a:rPr>
              <a:t>Recopilación de Información </a:t>
            </a:r>
            <a:r>
              <a:rPr lang="es-ES" sz="2400" b="1" dirty="0">
                <a:solidFill>
                  <a:schemeClr val="tx1"/>
                </a:solidFill>
              </a:rPr>
              <a:t>meteorológica</a:t>
            </a:r>
          </a:p>
        </p:txBody>
      </p:sp>
      <p:sp>
        <p:nvSpPr>
          <p:cNvPr id="3" name="2 Marcador de contenido"/>
          <p:cNvSpPr>
            <a:spLocks noGrp="1"/>
          </p:cNvSpPr>
          <p:nvPr>
            <p:ph idx="1"/>
          </p:nvPr>
        </p:nvSpPr>
        <p:spPr>
          <a:xfrm>
            <a:off x="1043492" y="1772816"/>
            <a:ext cx="6777317" cy="4059813"/>
          </a:xfrm>
        </p:spPr>
        <p:txBody>
          <a:bodyPr>
            <a:normAutofit fontScale="85000" lnSpcReduction="10000"/>
          </a:bodyPr>
          <a:lstStyle/>
          <a:p>
            <a:pPr marL="68580" indent="0" algn="just">
              <a:buNone/>
            </a:pPr>
            <a:r>
              <a:rPr lang="es-ES" dirty="0" smtClean="0"/>
              <a:t>La información que se menciona a continuación fue obtenida </a:t>
            </a:r>
            <a:r>
              <a:rPr lang="es-ES" dirty="0"/>
              <a:t>del Instituto Nacional de Meteorología e Hidrología (</a:t>
            </a:r>
            <a:r>
              <a:rPr lang="es-ES" dirty="0" err="1"/>
              <a:t>INAMHI</a:t>
            </a:r>
            <a:r>
              <a:rPr lang="es-ES" dirty="0" smtClean="0"/>
              <a:t>) :</a:t>
            </a:r>
            <a:endParaRPr lang="es-ES" dirty="0"/>
          </a:p>
          <a:p>
            <a:pPr lvl="0" algn="just"/>
            <a:r>
              <a:rPr lang="es-ES" dirty="0"/>
              <a:t>Precipitación (mm)</a:t>
            </a:r>
          </a:p>
          <a:p>
            <a:pPr lvl="0" algn="just"/>
            <a:r>
              <a:rPr lang="es-ES" dirty="0"/>
              <a:t>Temperatura (°C)</a:t>
            </a:r>
          </a:p>
          <a:p>
            <a:pPr lvl="0" algn="just"/>
            <a:r>
              <a:rPr lang="es-ES" dirty="0"/>
              <a:t>Velocidad del Viento (m/s)</a:t>
            </a:r>
          </a:p>
          <a:p>
            <a:pPr lvl="0" algn="just"/>
            <a:r>
              <a:rPr lang="es-ES" dirty="0"/>
              <a:t>Humedad relativa (%)</a:t>
            </a:r>
          </a:p>
          <a:p>
            <a:pPr lvl="0" algn="just"/>
            <a:r>
              <a:rPr lang="es-ES" dirty="0"/>
              <a:t>Heliofanía (horas)</a:t>
            </a:r>
          </a:p>
          <a:p>
            <a:pPr marL="68580" indent="0" algn="just">
              <a:buNone/>
            </a:pPr>
            <a:r>
              <a:rPr lang="es-ES" dirty="0" smtClean="0"/>
              <a:t>Dicha información sirvió para calcular la precipitación mensual de la zona, evaporación mediante el nomograma de Wilson y evapotranspiración por los métodos de </a:t>
            </a:r>
            <a:r>
              <a:rPr lang="es-ES" dirty="0" err="1"/>
              <a:t>Thorntwaite</a:t>
            </a:r>
            <a:r>
              <a:rPr lang="es-ES" dirty="0"/>
              <a:t> y </a:t>
            </a:r>
            <a:r>
              <a:rPr lang="es-ES" dirty="0" smtClean="0"/>
              <a:t>de </a:t>
            </a:r>
            <a:r>
              <a:rPr lang="es-ES" dirty="0" err="1" smtClean="0"/>
              <a:t>Blaney-Criddle</a:t>
            </a:r>
            <a:r>
              <a:rPr lang="es-ES" dirty="0" smtClean="0"/>
              <a:t>.</a:t>
            </a:r>
            <a:endParaRPr lang="es-ES" dirty="0"/>
          </a:p>
        </p:txBody>
      </p:sp>
    </p:spTree>
    <p:extLst>
      <p:ext uri="{BB962C8B-B14F-4D97-AF65-F5344CB8AC3E}">
        <p14:creationId xmlns:p14="http://schemas.microsoft.com/office/powerpoint/2010/main" val="2731379342"/>
      </p:ext>
    </p:extLst>
  </p:cSld>
  <p:clrMapOvr>
    <a:masterClrMapping/>
  </p:clrMapOvr>
  <p:transition spd="slow" advTm="26000">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76056" y="21673"/>
            <a:ext cx="2736304" cy="541864"/>
          </a:xfrm>
        </p:spPr>
        <p:txBody>
          <a:bodyPr>
            <a:normAutofit/>
          </a:bodyPr>
          <a:lstStyle/>
          <a:p>
            <a:pPr lvl="1" algn="ctr" rtl="0">
              <a:spcBef>
                <a:spcPct val="0"/>
              </a:spcBef>
            </a:pPr>
            <a:r>
              <a:rPr lang="es-ES" sz="2400" b="1" dirty="0">
                <a:solidFill>
                  <a:schemeClr val="bg1"/>
                </a:solidFill>
                <a:latin typeface="+mj-lt"/>
              </a:rPr>
              <a:t>Relleno de </a:t>
            </a:r>
            <a:r>
              <a:rPr lang="es-ES" sz="2400" b="1" dirty="0" smtClean="0">
                <a:solidFill>
                  <a:schemeClr val="bg1"/>
                </a:solidFill>
                <a:latin typeface="+mj-lt"/>
              </a:rPr>
              <a:t>datos</a:t>
            </a:r>
            <a:endParaRPr lang="es-ES" sz="2400" dirty="0">
              <a:solidFill>
                <a:schemeClr val="bg1"/>
              </a:solidFill>
              <a:latin typeface="+mj-lt"/>
            </a:endParaRPr>
          </a:p>
        </p:txBody>
      </p:sp>
      <p:sp>
        <p:nvSpPr>
          <p:cNvPr id="5" name="4 Rectángulo"/>
          <p:cNvSpPr/>
          <p:nvPr/>
        </p:nvSpPr>
        <p:spPr>
          <a:xfrm>
            <a:off x="539552" y="1700808"/>
            <a:ext cx="2808490" cy="3539430"/>
          </a:xfrm>
          <a:prstGeom prst="rect">
            <a:avLst/>
          </a:prstGeom>
          <a:ln>
            <a:solidFill>
              <a:schemeClr val="tx1"/>
            </a:solidFill>
            <a:prstDash val="dash"/>
          </a:ln>
        </p:spPr>
        <p:txBody>
          <a:bodyPr wrap="square">
            <a:spAutoFit/>
          </a:bodyPr>
          <a:lstStyle/>
          <a:p>
            <a:pPr algn="just"/>
            <a:r>
              <a:rPr lang="es-ES" sz="1400" dirty="0"/>
              <a:t>Una de las principales aplicaciones de la estadística a la climatología es la estimación de valores de elementos para ampliar un conjunto de datos, cuando se dispone de pocos datos de observación o de ninguno o cuando los datos esperados no están disponibles. </a:t>
            </a:r>
            <a:endParaRPr lang="es-ES" sz="1400" dirty="0" smtClean="0"/>
          </a:p>
          <a:p>
            <a:pPr algn="just"/>
            <a:r>
              <a:rPr lang="es-ES" sz="1400" dirty="0"/>
              <a:t>El análisis de los datos climáticos para detectar cambios y tendencias es más fiable cuando se utilizan conjuntos de datos homogeneizados. </a:t>
            </a:r>
          </a:p>
        </p:txBody>
      </p:sp>
      <p:graphicFrame>
        <p:nvGraphicFramePr>
          <p:cNvPr id="7" name="6 Tabla"/>
          <p:cNvGraphicFramePr>
            <a:graphicFrameLocks noGrp="1"/>
          </p:cNvGraphicFramePr>
          <p:nvPr>
            <p:extLst>
              <p:ext uri="{D42A27DB-BD31-4B8C-83A1-F6EECF244321}">
                <p14:modId xmlns:p14="http://schemas.microsoft.com/office/powerpoint/2010/main" val="3632903004"/>
              </p:ext>
            </p:extLst>
          </p:nvPr>
        </p:nvGraphicFramePr>
        <p:xfrm>
          <a:off x="3635896" y="836709"/>
          <a:ext cx="4863982" cy="5261084"/>
        </p:xfrm>
        <a:graphic>
          <a:graphicData uri="http://schemas.openxmlformats.org/drawingml/2006/table">
            <a:tbl>
              <a:tblPr firstRow="1" firstCol="1" bandRow="1"/>
              <a:tblGrid>
                <a:gridCol w="992514"/>
                <a:gridCol w="1935734"/>
                <a:gridCol w="1935734"/>
              </a:tblGrid>
              <a:tr h="137959">
                <a:tc>
                  <a:txBody>
                    <a:bodyPr/>
                    <a:lstStyle/>
                    <a:p>
                      <a:pPr algn="ctr">
                        <a:lnSpc>
                          <a:spcPct val="115000"/>
                        </a:lnSpc>
                        <a:spcBef>
                          <a:spcPts val="600"/>
                        </a:spcBef>
                        <a:spcAft>
                          <a:spcPts val="600"/>
                        </a:spcAft>
                      </a:pPr>
                      <a:r>
                        <a:rPr lang="es-ES" sz="800" b="1">
                          <a:effectLst/>
                          <a:latin typeface="Arial"/>
                          <a:ea typeface="Calibri"/>
                          <a:cs typeface="Times New Roman"/>
                        </a:rPr>
                        <a:t>Método</a:t>
                      </a:r>
                      <a:endParaRPr lang="es-ES" sz="800">
                        <a:effectLst/>
                        <a:latin typeface="Calibri"/>
                        <a:ea typeface="Calibri"/>
                        <a:cs typeface="Times New Roman"/>
                      </a:endParaRPr>
                    </a:p>
                  </a:txBody>
                  <a:tcPr marL="30920" marR="3092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Bef>
                          <a:spcPts val="600"/>
                        </a:spcBef>
                        <a:spcAft>
                          <a:spcPts val="600"/>
                        </a:spcAft>
                      </a:pPr>
                      <a:r>
                        <a:rPr lang="es-ES" sz="800" b="1">
                          <a:effectLst/>
                          <a:latin typeface="Arial"/>
                          <a:ea typeface="Calibri"/>
                          <a:cs typeface="Times New Roman"/>
                        </a:rPr>
                        <a:t>Descripción</a:t>
                      </a:r>
                      <a:endParaRPr lang="es-ES" sz="800">
                        <a:effectLst/>
                        <a:latin typeface="Calibri"/>
                        <a:ea typeface="Calibri"/>
                        <a:cs typeface="Times New Roman"/>
                      </a:endParaRPr>
                    </a:p>
                  </a:txBody>
                  <a:tcPr marL="30920" marR="3092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577610">
                <a:tc rowSpan="2">
                  <a:txBody>
                    <a:bodyPr/>
                    <a:lstStyle/>
                    <a:p>
                      <a:pPr algn="ctr">
                        <a:lnSpc>
                          <a:spcPct val="115000"/>
                        </a:lnSpc>
                        <a:spcAft>
                          <a:spcPts val="0"/>
                        </a:spcAft>
                      </a:pPr>
                      <a:r>
                        <a:rPr lang="es-ES" sz="800">
                          <a:effectLst/>
                          <a:latin typeface="Arial"/>
                          <a:ea typeface="Calibri"/>
                          <a:cs typeface="Times New Roman"/>
                        </a:rPr>
                        <a:t>Por media</a:t>
                      </a:r>
                      <a:endParaRPr lang="es-ES" sz="800">
                        <a:effectLst/>
                        <a:latin typeface="Calibri"/>
                        <a:ea typeface="Calibri"/>
                        <a:cs typeface="Times New Roman"/>
                      </a:endParaRPr>
                    </a:p>
                  </a:txBody>
                  <a:tcPr marL="30920" marR="309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effectLst/>
                          <a:latin typeface="Arial"/>
                          <a:ea typeface="Calibri"/>
                          <a:cs typeface="Times New Roman"/>
                        </a:rPr>
                        <a:t>No Condicional</a:t>
                      </a:r>
                      <a:endParaRPr lang="es-ES" sz="800">
                        <a:effectLst/>
                        <a:latin typeface="Calibri"/>
                        <a:ea typeface="Calibri"/>
                        <a:cs typeface="Times New Roman"/>
                      </a:endParaRPr>
                    </a:p>
                  </a:txBody>
                  <a:tcPr marL="30920" marR="3092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s-ES" sz="800">
                          <a:effectLst/>
                          <a:latin typeface="Arial"/>
                          <a:ea typeface="Calibri"/>
                          <a:cs typeface="Times New Roman"/>
                        </a:rPr>
                        <a:t>Estima valores faltantes de los observados pero la varianza, sesgo, percentiles, etc., pueden verse afectados.</a:t>
                      </a:r>
                      <a:endParaRPr lang="es-ES" sz="800">
                        <a:effectLst/>
                        <a:latin typeface="Calibri"/>
                        <a:ea typeface="Calibri"/>
                        <a:cs typeface="Times New Roman"/>
                      </a:endParaRPr>
                    </a:p>
                  </a:txBody>
                  <a:tcPr marL="30920" marR="3092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848">
                <a:tc vMerge="1">
                  <a:txBody>
                    <a:bodyPr/>
                    <a:lstStyle/>
                    <a:p>
                      <a:endParaRPr lang="es-ES"/>
                    </a:p>
                  </a:txBody>
                  <a:tcPr/>
                </a:tc>
                <a:tc>
                  <a:txBody>
                    <a:bodyPr/>
                    <a:lstStyle/>
                    <a:p>
                      <a:pPr algn="ctr">
                        <a:lnSpc>
                          <a:spcPct val="115000"/>
                        </a:lnSpc>
                        <a:spcAft>
                          <a:spcPts val="0"/>
                        </a:spcAft>
                      </a:pPr>
                      <a:r>
                        <a:rPr lang="es-ES" sz="800">
                          <a:effectLst/>
                          <a:latin typeface="Arial"/>
                          <a:ea typeface="Calibri"/>
                          <a:cs typeface="Times New Roman"/>
                        </a:rPr>
                        <a:t>Condicional</a:t>
                      </a:r>
                      <a:endParaRPr lang="es-ES" sz="800">
                        <a:effectLst/>
                        <a:latin typeface="Calibri"/>
                        <a:ea typeface="Calibri"/>
                        <a:cs typeface="Times New Roman"/>
                      </a:endParaRPr>
                    </a:p>
                  </a:txBody>
                  <a:tcPr marL="30920" marR="3092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800">
                          <a:effectLst/>
                          <a:latin typeface="Arial"/>
                          <a:ea typeface="Calibri"/>
                          <a:cs typeface="Times New Roman"/>
                        </a:rPr>
                        <a:t>Agrupación de valores observados y no observados, y rellenarlos con la media de los valores observados.</a:t>
                      </a:r>
                      <a:endParaRPr lang="es-ES" sz="800">
                        <a:effectLst/>
                        <a:latin typeface="Calibri"/>
                        <a:ea typeface="Calibri"/>
                        <a:cs typeface="Times New Roman"/>
                      </a:endParaRPr>
                    </a:p>
                  </a:txBody>
                  <a:tcPr marL="30920" marR="3092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918">
                <a:tc>
                  <a:txBody>
                    <a:bodyPr/>
                    <a:lstStyle/>
                    <a:p>
                      <a:pPr algn="ctr">
                        <a:lnSpc>
                          <a:spcPct val="115000"/>
                        </a:lnSpc>
                        <a:spcAft>
                          <a:spcPts val="0"/>
                        </a:spcAft>
                      </a:pPr>
                      <a:r>
                        <a:rPr lang="es-ES" sz="800">
                          <a:effectLst/>
                          <a:latin typeface="Arial"/>
                          <a:ea typeface="Calibri"/>
                          <a:cs typeface="Times New Roman"/>
                        </a:rPr>
                        <a:t>Deductiva</a:t>
                      </a:r>
                      <a:endParaRPr lang="es-ES" sz="800">
                        <a:effectLst/>
                        <a:latin typeface="Calibri"/>
                        <a:ea typeface="Calibri"/>
                        <a:cs typeface="Times New Roman"/>
                      </a:endParaRPr>
                    </a:p>
                  </a:txBody>
                  <a:tcPr marL="30920" marR="30920"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just">
                        <a:lnSpc>
                          <a:spcPct val="115000"/>
                        </a:lnSpc>
                        <a:spcAft>
                          <a:spcPts val="0"/>
                        </a:spcAft>
                      </a:pPr>
                      <a:r>
                        <a:rPr lang="es-ES" sz="800">
                          <a:effectLst/>
                          <a:latin typeface="Arial"/>
                          <a:ea typeface="Calibri"/>
                          <a:cs typeface="Times New Roman"/>
                        </a:rPr>
                        <a:t>Los valores se asignan mediante relaciones lógicas entre las variables. </a:t>
                      </a:r>
                      <a:r>
                        <a:rPr lang="es-ES" sz="800" i="1">
                          <a:effectLst/>
                          <a:latin typeface="Arial"/>
                          <a:ea typeface="Calibri"/>
                          <a:cs typeface="Times New Roman"/>
                        </a:rPr>
                        <a:t>If…then…</a:t>
                      </a:r>
                      <a:endParaRPr lang="es-ES" sz="800">
                        <a:effectLst/>
                        <a:latin typeface="Calibri"/>
                        <a:ea typeface="Calibri"/>
                        <a:cs typeface="Times New Roman"/>
                      </a:endParaRPr>
                    </a:p>
                  </a:txBody>
                  <a:tcPr marL="30920" marR="3092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84086">
                <a:tc>
                  <a:txBody>
                    <a:bodyPr/>
                    <a:lstStyle/>
                    <a:p>
                      <a:pPr algn="ctr">
                        <a:lnSpc>
                          <a:spcPct val="115000"/>
                        </a:lnSpc>
                        <a:spcAft>
                          <a:spcPts val="0"/>
                        </a:spcAft>
                      </a:pPr>
                      <a:r>
                        <a:rPr lang="es-ES" sz="800">
                          <a:effectLst/>
                          <a:latin typeface="Arial"/>
                          <a:ea typeface="Calibri"/>
                          <a:cs typeface="Times New Roman"/>
                        </a:rPr>
                        <a:t>Cold Deck</a:t>
                      </a:r>
                      <a:endParaRPr lang="es-ES" sz="800">
                        <a:effectLst/>
                        <a:latin typeface="Calibri"/>
                        <a:ea typeface="Calibri"/>
                        <a:cs typeface="Times New Roman"/>
                      </a:endParaRPr>
                    </a:p>
                  </a:txBody>
                  <a:tcPr marL="30920" marR="3092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s-ES" sz="800">
                          <a:effectLst/>
                          <a:latin typeface="Arial"/>
                          <a:ea typeface="Calibri"/>
                          <a:cs typeface="Times New Roman"/>
                        </a:rPr>
                        <a:t>Los valores faltantes se asignan a partir de una encuesta anterior o de otras informaciones, como datos históricos.</a:t>
                      </a:r>
                      <a:endParaRPr lang="es-ES" sz="800">
                        <a:effectLst/>
                        <a:latin typeface="Calibri"/>
                        <a:ea typeface="Calibri"/>
                        <a:cs typeface="Times New Roman"/>
                      </a:endParaRPr>
                    </a:p>
                  </a:txBody>
                  <a:tcPr marL="30920" marR="3092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430848">
                <a:tc rowSpan="4">
                  <a:txBody>
                    <a:bodyPr/>
                    <a:lstStyle/>
                    <a:p>
                      <a:pPr algn="ctr">
                        <a:lnSpc>
                          <a:spcPct val="115000"/>
                        </a:lnSpc>
                        <a:spcAft>
                          <a:spcPts val="0"/>
                        </a:spcAft>
                      </a:pPr>
                      <a:r>
                        <a:rPr lang="es-ES" sz="800">
                          <a:effectLst/>
                          <a:latin typeface="Arial"/>
                          <a:ea typeface="Calibri"/>
                          <a:cs typeface="Times New Roman"/>
                        </a:rPr>
                        <a:t>Hot Deck</a:t>
                      </a:r>
                      <a:endParaRPr lang="es-ES" sz="800">
                        <a:effectLst/>
                        <a:latin typeface="Calibri"/>
                        <a:ea typeface="Calibri"/>
                        <a:cs typeface="Times New Roman"/>
                      </a:endParaRPr>
                    </a:p>
                  </a:txBody>
                  <a:tcPr marL="30920" marR="309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effectLst/>
                          <a:latin typeface="Arial"/>
                          <a:ea typeface="Calibri"/>
                          <a:cs typeface="Times New Roman"/>
                        </a:rPr>
                        <a:t>Aleatorio Simple</a:t>
                      </a:r>
                      <a:endParaRPr lang="es-ES" sz="800">
                        <a:effectLst/>
                        <a:latin typeface="Calibri"/>
                        <a:ea typeface="Calibri"/>
                        <a:cs typeface="Times New Roman"/>
                      </a:endParaRPr>
                    </a:p>
                  </a:txBody>
                  <a:tcPr marL="30920" marR="3092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s-ES" sz="800">
                          <a:effectLst/>
                          <a:latin typeface="Arial"/>
                          <a:ea typeface="Calibri"/>
                          <a:cs typeface="Times New Roman"/>
                        </a:rPr>
                        <a:t>Se asigna aleatoriamente un valor recogido en la muestra de la variable a rellenar.</a:t>
                      </a:r>
                      <a:endParaRPr lang="es-ES" sz="800">
                        <a:effectLst/>
                        <a:latin typeface="Calibri"/>
                        <a:ea typeface="Calibri"/>
                        <a:cs typeface="Times New Roman"/>
                      </a:endParaRPr>
                    </a:p>
                  </a:txBody>
                  <a:tcPr marL="30920" marR="3092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848">
                <a:tc vMerge="1">
                  <a:txBody>
                    <a:bodyPr/>
                    <a:lstStyle/>
                    <a:p>
                      <a:endParaRPr lang="es-ES"/>
                    </a:p>
                  </a:txBody>
                  <a:tcPr/>
                </a:tc>
                <a:tc>
                  <a:txBody>
                    <a:bodyPr/>
                    <a:lstStyle/>
                    <a:p>
                      <a:pPr algn="ctr">
                        <a:lnSpc>
                          <a:spcPct val="115000"/>
                        </a:lnSpc>
                        <a:spcAft>
                          <a:spcPts val="0"/>
                        </a:spcAft>
                      </a:pPr>
                      <a:r>
                        <a:rPr lang="es-ES" sz="800">
                          <a:effectLst/>
                          <a:latin typeface="Arial"/>
                          <a:ea typeface="Calibri"/>
                          <a:cs typeface="Times New Roman"/>
                        </a:rPr>
                        <a:t>Por Grupos</a:t>
                      </a:r>
                      <a:endParaRPr lang="es-ES" sz="800">
                        <a:effectLst/>
                        <a:latin typeface="Calibri"/>
                        <a:ea typeface="Calibri"/>
                        <a:cs typeface="Times New Roman"/>
                      </a:endParaRPr>
                    </a:p>
                  </a:txBody>
                  <a:tcPr marL="30920" marR="30920" marT="0" marB="0" anchor="ctr">
                    <a:lnL>
                      <a:noFill/>
                    </a:lnL>
                    <a:lnR>
                      <a:noFill/>
                    </a:lnR>
                    <a:lnT>
                      <a:noFill/>
                    </a:lnT>
                    <a:lnB>
                      <a:noFill/>
                    </a:lnB>
                  </a:tcPr>
                </a:tc>
                <a:tc>
                  <a:txBody>
                    <a:bodyPr/>
                    <a:lstStyle/>
                    <a:p>
                      <a:pPr>
                        <a:lnSpc>
                          <a:spcPct val="115000"/>
                        </a:lnSpc>
                        <a:spcAft>
                          <a:spcPts val="0"/>
                        </a:spcAft>
                      </a:pPr>
                      <a:r>
                        <a:rPr lang="es-ES" sz="800">
                          <a:effectLst/>
                          <a:latin typeface="Arial"/>
                          <a:ea typeface="Calibri"/>
                          <a:cs typeface="Times New Roman"/>
                        </a:rPr>
                        <a:t>Rellena con un valor recogido de la muestra perteneciente al grupo. Es un método estocástico.</a:t>
                      </a:r>
                      <a:endParaRPr lang="es-ES" sz="800">
                        <a:effectLst/>
                        <a:latin typeface="Calibri"/>
                        <a:ea typeface="Calibri"/>
                        <a:cs typeface="Times New Roman"/>
                      </a:endParaRPr>
                    </a:p>
                  </a:txBody>
                  <a:tcPr marL="30920" marR="3092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848">
                <a:tc vMerge="1">
                  <a:txBody>
                    <a:bodyPr/>
                    <a:lstStyle/>
                    <a:p>
                      <a:endParaRPr lang="es-ES"/>
                    </a:p>
                  </a:txBody>
                  <a:tcPr/>
                </a:tc>
                <a:tc>
                  <a:txBody>
                    <a:bodyPr/>
                    <a:lstStyle/>
                    <a:p>
                      <a:pPr algn="ctr">
                        <a:lnSpc>
                          <a:spcPct val="115000"/>
                        </a:lnSpc>
                        <a:spcAft>
                          <a:spcPts val="0"/>
                        </a:spcAft>
                      </a:pPr>
                      <a:r>
                        <a:rPr lang="es-ES" sz="800">
                          <a:effectLst/>
                          <a:latin typeface="Arial"/>
                          <a:ea typeface="Calibri"/>
                          <a:cs typeface="Times New Roman"/>
                        </a:rPr>
                        <a:t>Secuencial</a:t>
                      </a:r>
                      <a:endParaRPr lang="es-ES" sz="800">
                        <a:effectLst/>
                        <a:latin typeface="Calibri"/>
                        <a:ea typeface="Calibri"/>
                        <a:cs typeface="Times New Roman"/>
                      </a:endParaRPr>
                    </a:p>
                  </a:txBody>
                  <a:tcPr marL="30920" marR="30920" marT="0" marB="0" anchor="ctr">
                    <a:lnL>
                      <a:noFill/>
                    </a:lnL>
                    <a:lnR>
                      <a:noFill/>
                    </a:lnR>
                    <a:lnT>
                      <a:noFill/>
                    </a:lnT>
                    <a:lnB>
                      <a:noFill/>
                    </a:lnB>
                  </a:tcPr>
                </a:tc>
                <a:tc>
                  <a:txBody>
                    <a:bodyPr/>
                    <a:lstStyle/>
                    <a:p>
                      <a:pPr>
                        <a:lnSpc>
                          <a:spcPct val="115000"/>
                        </a:lnSpc>
                        <a:spcAft>
                          <a:spcPts val="0"/>
                        </a:spcAft>
                      </a:pPr>
                      <a:r>
                        <a:rPr lang="es-ES" sz="800">
                          <a:effectLst/>
                          <a:latin typeface="Arial"/>
                          <a:ea typeface="Calibri"/>
                          <a:cs typeface="Times New Roman"/>
                        </a:rPr>
                        <a:t>Se usa cuando la muestra tiene algún tipo de orden dentro de cada grupo de clasificación.</a:t>
                      </a:r>
                      <a:endParaRPr lang="es-ES" sz="800">
                        <a:effectLst/>
                        <a:latin typeface="Calibri"/>
                        <a:ea typeface="Calibri"/>
                        <a:cs typeface="Times New Roman"/>
                      </a:endParaRPr>
                    </a:p>
                  </a:txBody>
                  <a:tcPr marL="30920" marR="3092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9794">
                <a:tc vMerge="1">
                  <a:txBody>
                    <a:bodyPr/>
                    <a:lstStyle/>
                    <a:p>
                      <a:endParaRPr lang="es-ES"/>
                    </a:p>
                  </a:txBody>
                  <a:tcPr/>
                </a:tc>
                <a:tc>
                  <a:txBody>
                    <a:bodyPr/>
                    <a:lstStyle/>
                    <a:p>
                      <a:pPr algn="ctr">
                        <a:lnSpc>
                          <a:spcPct val="115000"/>
                        </a:lnSpc>
                        <a:spcAft>
                          <a:spcPts val="0"/>
                        </a:spcAft>
                      </a:pPr>
                      <a:r>
                        <a:rPr lang="es-ES" sz="800">
                          <a:effectLst/>
                          <a:latin typeface="Arial"/>
                          <a:ea typeface="Calibri"/>
                          <a:cs typeface="Times New Roman"/>
                        </a:rPr>
                        <a:t>Vecino más cercano</a:t>
                      </a:r>
                      <a:endParaRPr lang="es-ES" sz="800">
                        <a:effectLst/>
                        <a:latin typeface="Calibri"/>
                        <a:ea typeface="Calibri"/>
                        <a:cs typeface="Times New Roman"/>
                      </a:endParaRPr>
                    </a:p>
                  </a:txBody>
                  <a:tcPr marL="30920" marR="3092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effectLst/>
                          <a:latin typeface="Arial"/>
                          <a:ea typeface="Calibri"/>
                          <a:cs typeface="Times New Roman"/>
                        </a:rPr>
                        <a:t>Es un procedimiento no paramétrico basado en la suposición de que los individuos cercanos en un mismo espacio tienen características similares.</a:t>
                      </a:r>
                      <a:endParaRPr lang="es-ES" sz="800">
                        <a:effectLst/>
                        <a:latin typeface="Calibri"/>
                        <a:ea typeface="Calibri"/>
                        <a:cs typeface="Times New Roman"/>
                      </a:endParaRPr>
                    </a:p>
                  </a:txBody>
                  <a:tcPr marL="30920" marR="3092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086">
                <a:tc>
                  <a:txBody>
                    <a:bodyPr/>
                    <a:lstStyle/>
                    <a:p>
                      <a:pPr algn="ctr">
                        <a:lnSpc>
                          <a:spcPct val="115000"/>
                        </a:lnSpc>
                        <a:spcAft>
                          <a:spcPts val="0"/>
                        </a:spcAft>
                      </a:pPr>
                      <a:r>
                        <a:rPr lang="es-ES" sz="800">
                          <a:effectLst/>
                          <a:latin typeface="Arial"/>
                          <a:ea typeface="Calibri"/>
                          <a:cs typeface="Times New Roman"/>
                        </a:rPr>
                        <a:t>Por regresión</a:t>
                      </a:r>
                      <a:endParaRPr lang="es-ES" sz="800">
                        <a:effectLst/>
                        <a:latin typeface="Calibri"/>
                        <a:ea typeface="Calibri"/>
                        <a:cs typeface="Times New Roman"/>
                      </a:endParaRPr>
                    </a:p>
                  </a:txBody>
                  <a:tcPr marL="30920" marR="30920"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nSpc>
                          <a:spcPct val="115000"/>
                        </a:lnSpc>
                        <a:spcAft>
                          <a:spcPts val="0"/>
                        </a:spcAft>
                      </a:pPr>
                      <a:r>
                        <a:rPr lang="es-ES" sz="800">
                          <a:effectLst/>
                          <a:latin typeface="Arial"/>
                          <a:ea typeface="Calibri"/>
                          <a:cs typeface="Times New Roman"/>
                        </a:rPr>
                        <a:t>Se emplean modelos de regresión para imputar información en la variable Y, a partir de covariables correlacionadas con Y.</a:t>
                      </a:r>
                      <a:endParaRPr lang="es-ES" sz="800">
                        <a:effectLst/>
                        <a:latin typeface="Calibri"/>
                        <a:ea typeface="Calibri"/>
                        <a:cs typeface="Times New Roman"/>
                      </a:endParaRPr>
                    </a:p>
                  </a:txBody>
                  <a:tcPr marL="30920" marR="3092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430848">
                <a:tc>
                  <a:txBody>
                    <a:bodyPr/>
                    <a:lstStyle/>
                    <a:p>
                      <a:pPr algn="ctr">
                        <a:lnSpc>
                          <a:spcPct val="115000"/>
                        </a:lnSpc>
                        <a:spcAft>
                          <a:spcPts val="0"/>
                        </a:spcAft>
                      </a:pPr>
                      <a:r>
                        <a:rPr lang="es-ES" sz="800">
                          <a:effectLst/>
                          <a:latin typeface="Arial"/>
                          <a:ea typeface="Calibri"/>
                          <a:cs typeface="Times New Roman"/>
                        </a:rPr>
                        <a:t>Regresión secuencial multivariante</a:t>
                      </a:r>
                      <a:endParaRPr lang="es-ES" sz="800">
                        <a:effectLst/>
                        <a:latin typeface="Calibri"/>
                        <a:ea typeface="Calibri"/>
                        <a:cs typeface="Times New Roman"/>
                      </a:endParaRPr>
                    </a:p>
                  </a:txBody>
                  <a:tcPr marL="30920" marR="30920" marT="0" marB="0" anchor="ctr">
                    <a:lnL>
                      <a:noFill/>
                    </a:lnL>
                    <a:lnR>
                      <a:noFill/>
                    </a:lnR>
                    <a:lnT>
                      <a:noFill/>
                    </a:lnT>
                    <a:lnB>
                      <a:noFill/>
                    </a:lnB>
                  </a:tcPr>
                </a:tc>
                <a:tc gridSpan="2">
                  <a:txBody>
                    <a:bodyPr/>
                    <a:lstStyle/>
                    <a:p>
                      <a:pPr>
                        <a:lnSpc>
                          <a:spcPct val="115000"/>
                        </a:lnSpc>
                        <a:spcAft>
                          <a:spcPts val="0"/>
                        </a:spcAft>
                      </a:pPr>
                      <a:r>
                        <a:rPr lang="es-ES" sz="800">
                          <a:effectLst/>
                          <a:latin typeface="Arial"/>
                          <a:ea typeface="Calibri"/>
                          <a:cs typeface="Times New Roman"/>
                        </a:rPr>
                        <a:t>Se basa en crear rellenos por medio de una secuencia de regresiones. El tipo de regresión depende de la variable que será rellena y se pretende recoger la correlación de todas las variables.</a:t>
                      </a:r>
                      <a:endParaRPr lang="es-ES" sz="800">
                        <a:effectLst/>
                        <a:latin typeface="Calibri"/>
                        <a:ea typeface="Calibri"/>
                        <a:cs typeface="Times New Roman"/>
                      </a:endParaRPr>
                    </a:p>
                  </a:txBody>
                  <a:tcPr marL="30920" marR="3092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84086">
                <a:tc>
                  <a:txBody>
                    <a:bodyPr/>
                    <a:lstStyle/>
                    <a:p>
                      <a:pPr algn="ctr">
                        <a:lnSpc>
                          <a:spcPct val="115000"/>
                        </a:lnSpc>
                        <a:spcAft>
                          <a:spcPts val="0"/>
                        </a:spcAft>
                      </a:pPr>
                      <a:r>
                        <a:rPr lang="es-ES" sz="800">
                          <a:effectLst/>
                          <a:latin typeface="Arial"/>
                          <a:ea typeface="Calibri"/>
                          <a:cs typeface="Times New Roman"/>
                        </a:rPr>
                        <a:t>Máxima verosimilitud</a:t>
                      </a:r>
                      <a:endParaRPr lang="es-ES" sz="800">
                        <a:effectLst/>
                        <a:latin typeface="Calibri"/>
                        <a:ea typeface="Calibri"/>
                        <a:cs typeface="Times New Roman"/>
                      </a:endParaRPr>
                    </a:p>
                  </a:txBody>
                  <a:tcPr marL="30920" marR="30920" marT="0" marB="0" anchor="ctr">
                    <a:lnL>
                      <a:noFill/>
                    </a:lnL>
                    <a:lnR>
                      <a:noFill/>
                    </a:lnR>
                    <a:lnT>
                      <a:noFill/>
                    </a:lnT>
                    <a:lnB>
                      <a:noFill/>
                    </a:lnB>
                  </a:tcPr>
                </a:tc>
                <a:tc gridSpan="2">
                  <a:txBody>
                    <a:bodyPr/>
                    <a:lstStyle/>
                    <a:p>
                      <a:pPr>
                        <a:lnSpc>
                          <a:spcPct val="115000"/>
                        </a:lnSpc>
                        <a:spcAft>
                          <a:spcPts val="0"/>
                        </a:spcAft>
                      </a:pPr>
                      <a:r>
                        <a:rPr lang="es-ES" sz="800">
                          <a:effectLst/>
                          <a:latin typeface="Arial"/>
                          <a:ea typeface="Calibri"/>
                          <a:cs typeface="Times New Roman"/>
                        </a:rPr>
                        <a:t>Los datos completos siguen un determinado modelo</a:t>
                      </a:r>
                      <a:endParaRPr lang="es-ES" sz="800">
                        <a:effectLst/>
                        <a:latin typeface="Calibri"/>
                        <a:ea typeface="Calibri"/>
                        <a:cs typeface="Times New Roman"/>
                      </a:endParaRPr>
                    </a:p>
                    <a:p>
                      <a:pPr algn="just">
                        <a:lnSpc>
                          <a:spcPct val="115000"/>
                        </a:lnSpc>
                        <a:spcAft>
                          <a:spcPts val="0"/>
                        </a:spcAft>
                      </a:pPr>
                      <a:r>
                        <a:rPr lang="es-ES" sz="800">
                          <a:effectLst/>
                          <a:latin typeface="Arial"/>
                          <a:ea typeface="Calibri"/>
                          <a:cs typeface="Times New Roman"/>
                        </a:rPr>
                        <a:t>multivariante.</a:t>
                      </a:r>
                      <a:endParaRPr lang="es-ES" sz="800">
                        <a:effectLst/>
                        <a:latin typeface="Calibri"/>
                        <a:ea typeface="Calibri"/>
                        <a:cs typeface="Times New Roman"/>
                      </a:endParaRPr>
                    </a:p>
                  </a:txBody>
                  <a:tcPr marL="30920" marR="3092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137959">
                <a:tc>
                  <a:txBody>
                    <a:bodyPr/>
                    <a:lstStyle/>
                    <a:p>
                      <a:pPr algn="ctr">
                        <a:lnSpc>
                          <a:spcPct val="115000"/>
                        </a:lnSpc>
                        <a:spcAft>
                          <a:spcPts val="0"/>
                        </a:spcAft>
                      </a:pPr>
                      <a:r>
                        <a:rPr lang="es-ES" sz="800">
                          <a:effectLst/>
                          <a:latin typeface="Arial"/>
                          <a:ea typeface="Calibri"/>
                          <a:cs typeface="Times New Roman"/>
                        </a:rPr>
                        <a:t>Múltiple</a:t>
                      </a:r>
                      <a:endParaRPr lang="es-ES" sz="800">
                        <a:effectLst/>
                        <a:latin typeface="Calibri"/>
                        <a:ea typeface="Calibri"/>
                        <a:cs typeface="Times New Roman"/>
                      </a:endParaRPr>
                    </a:p>
                  </a:txBody>
                  <a:tcPr marL="30920" marR="30920" marT="0" marB="0" anchor="ctr">
                    <a:lnL>
                      <a:noFill/>
                    </a:lnL>
                    <a:lnR>
                      <a:noFill/>
                    </a:lnR>
                    <a:lnT>
                      <a:noFill/>
                    </a:lnT>
                    <a:lnB>
                      <a:noFill/>
                    </a:lnB>
                  </a:tcPr>
                </a:tc>
                <a:tc gridSpan="2">
                  <a:txBody>
                    <a:bodyPr/>
                    <a:lstStyle/>
                    <a:p>
                      <a:pPr>
                        <a:lnSpc>
                          <a:spcPct val="115000"/>
                        </a:lnSpc>
                        <a:spcAft>
                          <a:spcPts val="0"/>
                        </a:spcAft>
                      </a:pPr>
                      <a:r>
                        <a:rPr lang="es-ES" sz="800">
                          <a:effectLst/>
                          <a:latin typeface="Arial"/>
                          <a:ea typeface="Calibri"/>
                          <a:cs typeface="Times New Roman"/>
                        </a:rPr>
                        <a:t>Se basa en el relleno de más de un valor para cada valor ausente.</a:t>
                      </a:r>
                      <a:endParaRPr lang="es-ES" sz="800">
                        <a:effectLst/>
                        <a:latin typeface="Calibri"/>
                        <a:ea typeface="Calibri"/>
                        <a:cs typeface="Times New Roman"/>
                      </a:endParaRPr>
                    </a:p>
                  </a:txBody>
                  <a:tcPr marL="30920" marR="3092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430848">
                <a:tc>
                  <a:txBody>
                    <a:bodyPr/>
                    <a:lstStyle/>
                    <a:p>
                      <a:pPr algn="ctr">
                        <a:lnSpc>
                          <a:spcPct val="115000"/>
                        </a:lnSpc>
                        <a:spcAft>
                          <a:spcPts val="0"/>
                        </a:spcAft>
                      </a:pPr>
                      <a:r>
                        <a:rPr lang="es-ES" sz="800">
                          <a:effectLst/>
                          <a:latin typeface="Arial"/>
                          <a:ea typeface="Calibri"/>
                          <a:cs typeface="Times New Roman"/>
                        </a:rPr>
                        <a:t>Múltiple Markov Chain Monte Carlo (MCMC)</a:t>
                      </a:r>
                      <a:endParaRPr lang="es-ES" sz="800">
                        <a:effectLst/>
                        <a:latin typeface="Calibri"/>
                        <a:ea typeface="Calibri"/>
                        <a:cs typeface="Times New Roman"/>
                      </a:endParaRPr>
                    </a:p>
                  </a:txBody>
                  <a:tcPr marL="30920" marR="3092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s-ES" sz="800" dirty="0">
                          <a:effectLst/>
                          <a:latin typeface="Arial"/>
                          <a:ea typeface="Calibri"/>
                          <a:cs typeface="Times New Roman"/>
                        </a:rPr>
                        <a:t>Es una colección de procesos de simulación generados por métodos de selección aleatoria mediante cadenas de </a:t>
                      </a:r>
                      <a:r>
                        <a:rPr lang="es-ES" sz="800" dirty="0" err="1">
                          <a:effectLst/>
                          <a:latin typeface="Arial"/>
                          <a:ea typeface="Calibri"/>
                          <a:cs typeface="Times New Roman"/>
                        </a:rPr>
                        <a:t>Markov</a:t>
                      </a:r>
                      <a:r>
                        <a:rPr lang="es-ES" sz="800" dirty="0">
                          <a:effectLst/>
                          <a:latin typeface="Arial"/>
                          <a:ea typeface="Calibri"/>
                          <a:cs typeface="Times New Roman"/>
                        </a:rPr>
                        <a:t>.</a:t>
                      </a:r>
                      <a:endParaRPr lang="es-ES" sz="800" dirty="0">
                        <a:effectLst/>
                        <a:latin typeface="Calibri"/>
                        <a:ea typeface="Calibri"/>
                        <a:cs typeface="Times New Roman"/>
                      </a:endParaRPr>
                    </a:p>
                  </a:txBody>
                  <a:tcPr marL="30920" marR="3092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bl>
          </a:graphicData>
        </a:graphic>
      </p:graphicFrame>
      <p:sp>
        <p:nvSpPr>
          <p:cNvPr id="8" name="7 Rectángulo"/>
          <p:cNvSpPr/>
          <p:nvPr/>
        </p:nvSpPr>
        <p:spPr>
          <a:xfrm>
            <a:off x="3635896" y="6093296"/>
            <a:ext cx="1842171" cy="261610"/>
          </a:xfrm>
          <a:prstGeom prst="rect">
            <a:avLst/>
          </a:prstGeom>
        </p:spPr>
        <p:txBody>
          <a:bodyPr wrap="none">
            <a:spAutoFit/>
          </a:bodyPr>
          <a:lstStyle/>
          <a:p>
            <a:r>
              <a:rPr lang="en-US" sz="1100" dirty="0"/>
              <a:t>Fuente: (Otero, D., 2011)</a:t>
            </a:r>
            <a:endParaRPr lang="es-ES" sz="1100" b="1" dirty="0"/>
          </a:p>
        </p:txBody>
      </p:sp>
    </p:spTree>
    <p:extLst>
      <p:ext uri="{BB962C8B-B14F-4D97-AF65-F5344CB8AC3E}">
        <p14:creationId xmlns:p14="http://schemas.microsoft.com/office/powerpoint/2010/main" val="1359452370"/>
      </p:ext>
    </p:extLst>
  </p:cSld>
  <p:clrMapOvr>
    <a:masterClrMapping/>
  </p:clrMapOvr>
  <p:transition spd="slow" advTm="26000">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11560" y="1700808"/>
            <a:ext cx="7920880" cy="2376264"/>
          </a:xfrm>
          <a:prstGeom prst="rect">
            <a:avLst/>
          </a:prstGeom>
        </p:spPr>
        <p:txBody>
          <a:bodyPr vert="horz" lIns="91440" tIns="45720" rIns="91440" bIns="45720" rtlCol="0" anchor="b">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rtl="0">
              <a:spcBef>
                <a:spcPct val="0"/>
              </a:spcBef>
            </a:pPr>
            <a:r>
              <a:rPr lang="es-ES" sz="9600" b="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RESULTADOS</a:t>
            </a:r>
            <a:endParaRPr lang="es-ES" sz="96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p:txBody>
      </p:sp>
    </p:spTree>
    <p:extLst>
      <p:ext uri="{BB962C8B-B14F-4D97-AF65-F5344CB8AC3E}">
        <p14:creationId xmlns:p14="http://schemas.microsoft.com/office/powerpoint/2010/main" val="2876978378"/>
      </p:ext>
    </p:extLst>
  </p:cSld>
  <p:clrMapOvr>
    <a:masterClrMapping/>
  </p:clrMapOvr>
  <p:transition spd="slow" advTm="26000">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764704"/>
            <a:ext cx="7024744" cy="529128"/>
          </a:xfrm>
        </p:spPr>
        <p:txBody>
          <a:bodyPr vert="horz" lIns="91440" tIns="45720" rIns="91440" bIns="45720" rtlCol="0" anchor="b">
            <a:noAutofit/>
          </a:bodyPr>
          <a:lstStyle/>
          <a:p>
            <a:pPr lvl="1" algn="just"/>
            <a:r>
              <a:rPr lang="es-ES" sz="2400" b="1" dirty="0" smtClean="0">
                <a:latin typeface="+mj-lt"/>
              </a:rPr>
              <a:t>Estaciones Meteorológicas</a:t>
            </a:r>
            <a:endParaRPr lang="es-ES" sz="2400" b="1" dirty="0">
              <a:latin typeface="+mj-lt"/>
            </a:endParaRPr>
          </a:p>
        </p:txBody>
      </p:sp>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611560" y="1333484"/>
            <a:ext cx="7945512" cy="497205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47687029"/>
      </p:ext>
    </p:extLst>
  </p:cSld>
  <p:clrMapOvr>
    <a:masterClrMapping/>
  </p:clrMapOvr>
  <p:transition spd="slow" advTm="26000">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88024" y="188640"/>
            <a:ext cx="3312368" cy="288032"/>
          </a:xfrm>
        </p:spPr>
        <p:txBody>
          <a:bodyPr>
            <a:noAutofit/>
          </a:bodyPr>
          <a:lstStyle/>
          <a:p>
            <a:r>
              <a:rPr lang="es-ES" sz="1800" b="1" dirty="0" smtClean="0">
                <a:solidFill>
                  <a:schemeClr val="bg1"/>
                </a:solidFill>
              </a:rPr>
              <a:t>Información Meteorológica</a:t>
            </a:r>
            <a:endParaRPr lang="es-ES" sz="1800" b="1" dirty="0">
              <a:solidFill>
                <a:schemeClr val="bg1"/>
              </a:solidFill>
            </a:endParaRP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17" y="675489"/>
            <a:ext cx="4536504" cy="2636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17" y="3645024"/>
            <a:ext cx="4552363"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9933" y="677479"/>
            <a:ext cx="4187123" cy="2634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9933" y="3645024"/>
            <a:ext cx="4187123"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6117245"/>
      </p:ext>
    </p:extLst>
  </p:cSld>
  <p:clrMapOvr>
    <a:masterClrMapping/>
  </p:clrMapOvr>
  <p:transition spd="slow" advTm="26000">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88024" y="24943"/>
            <a:ext cx="3240360" cy="492322"/>
          </a:xfrm>
        </p:spPr>
        <p:txBody>
          <a:bodyPr vert="horz" lIns="91440" tIns="45720" rIns="91440" bIns="45720" rtlCol="0" anchor="b">
            <a:noAutofit/>
          </a:bodyPr>
          <a:lstStyle/>
          <a:p>
            <a:pPr lvl="1" algn="ctr"/>
            <a:r>
              <a:rPr lang="es-ES" sz="2400" b="1" dirty="0">
                <a:solidFill>
                  <a:schemeClr val="bg1"/>
                </a:solidFill>
                <a:latin typeface="+mj-lt"/>
              </a:rPr>
              <a:t>Relleno de datos</a:t>
            </a:r>
          </a:p>
        </p:txBody>
      </p:sp>
      <p:sp>
        <p:nvSpPr>
          <p:cNvPr id="3" name="2 Marcador de contenido"/>
          <p:cNvSpPr>
            <a:spLocks noGrp="1"/>
          </p:cNvSpPr>
          <p:nvPr>
            <p:ph idx="1"/>
          </p:nvPr>
        </p:nvSpPr>
        <p:spPr>
          <a:xfrm>
            <a:off x="1187624" y="836712"/>
            <a:ext cx="6777317" cy="1584176"/>
          </a:xfrm>
        </p:spPr>
        <p:txBody>
          <a:bodyPr>
            <a:normAutofit fontScale="70000" lnSpcReduction="20000"/>
          </a:bodyPr>
          <a:lstStyle/>
          <a:p>
            <a:pPr algn="just"/>
            <a:r>
              <a:rPr lang="es-ES" dirty="0" smtClean="0"/>
              <a:t>La información </a:t>
            </a:r>
            <a:r>
              <a:rPr lang="es-ES" dirty="0"/>
              <a:t>meteorológica </a:t>
            </a:r>
            <a:r>
              <a:rPr lang="es-ES" dirty="0" smtClean="0"/>
              <a:t>obtenida está en </a:t>
            </a:r>
            <a:r>
              <a:rPr lang="es-ES" dirty="0"/>
              <a:t>un periodo de 10 años, ya que, en años pasados se registró información mensual incompleta </a:t>
            </a:r>
            <a:r>
              <a:rPr lang="es-ES" dirty="0" smtClean="0"/>
              <a:t>y también existen </a:t>
            </a:r>
            <a:r>
              <a:rPr lang="es-ES" dirty="0"/>
              <a:t>años donde no hay datos. </a:t>
            </a:r>
            <a:r>
              <a:rPr lang="es-ES" dirty="0" smtClean="0"/>
              <a:t>Incluso, en </a:t>
            </a:r>
            <a:r>
              <a:rPr lang="es-ES" dirty="0"/>
              <a:t>este periodo </a:t>
            </a:r>
            <a:r>
              <a:rPr lang="es-ES" dirty="0" smtClean="0"/>
              <a:t>hay épocas con </a:t>
            </a:r>
            <a:r>
              <a:rPr lang="es-ES" dirty="0"/>
              <a:t>espacios vacíos, por lo que se requiere aplicar </a:t>
            </a:r>
            <a:r>
              <a:rPr lang="es-ES" dirty="0" smtClean="0"/>
              <a:t>métodos estadísticos </a:t>
            </a:r>
            <a:r>
              <a:rPr lang="es-ES" dirty="0"/>
              <a:t>para rellenar los datos faltantes</a:t>
            </a:r>
            <a:r>
              <a:rPr lang="es-ES" dirty="0" smtClean="0"/>
              <a:t>.</a:t>
            </a:r>
            <a:endParaRPr lang="es-ES" dirty="0"/>
          </a:p>
        </p:txBody>
      </p:sp>
      <p:graphicFrame>
        <p:nvGraphicFramePr>
          <p:cNvPr id="4" name="3 Diagrama"/>
          <p:cNvGraphicFramePr/>
          <p:nvPr>
            <p:extLst>
              <p:ext uri="{D42A27DB-BD31-4B8C-83A1-F6EECF244321}">
                <p14:modId xmlns:p14="http://schemas.microsoft.com/office/powerpoint/2010/main" val="1251436684"/>
              </p:ext>
            </p:extLst>
          </p:nvPr>
        </p:nvGraphicFramePr>
        <p:xfrm>
          <a:off x="525213" y="2294216"/>
          <a:ext cx="4896544" cy="1494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sp>
            <p:nvSpPr>
              <p:cNvPr id="5" name="4 Rectángulo"/>
              <p:cNvSpPr/>
              <p:nvPr/>
            </p:nvSpPr>
            <p:spPr>
              <a:xfrm>
                <a:off x="6282003" y="2461524"/>
                <a:ext cx="158556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a:rPr>
                        <m:t>𝑦</m:t>
                      </m:r>
                      <m:r>
                        <a:rPr lang="es-ES" i="1">
                          <a:latin typeface="Cambria Math"/>
                        </a:rPr>
                        <m:t>=</m:t>
                      </m:r>
                      <m:sSub>
                        <m:sSubPr>
                          <m:ctrlPr>
                            <a:rPr lang="es-ES" i="1">
                              <a:latin typeface="Cambria Math"/>
                            </a:rPr>
                          </m:ctrlPr>
                        </m:sSubPr>
                        <m:e>
                          <m:r>
                            <a:rPr lang="es-ES" i="1">
                              <a:latin typeface="Cambria Math"/>
                            </a:rPr>
                            <m:t>𝑏</m:t>
                          </m:r>
                        </m:e>
                        <m:sub>
                          <m:r>
                            <a:rPr lang="es-ES" i="1">
                              <a:latin typeface="Cambria Math"/>
                            </a:rPr>
                            <m:t>0</m:t>
                          </m:r>
                        </m:sub>
                      </m:sSub>
                      <m:r>
                        <a:rPr lang="es-ES" i="1">
                          <a:latin typeface="Cambria Math"/>
                        </a:rPr>
                        <m:t>+</m:t>
                      </m:r>
                      <m:sSub>
                        <m:sSubPr>
                          <m:ctrlPr>
                            <a:rPr lang="es-ES" i="1">
                              <a:latin typeface="Cambria Math"/>
                            </a:rPr>
                          </m:ctrlPr>
                        </m:sSubPr>
                        <m:e>
                          <m:r>
                            <a:rPr lang="es-ES" i="1">
                              <a:latin typeface="Cambria Math"/>
                            </a:rPr>
                            <m:t>𝑏</m:t>
                          </m:r>
                        </m:e>
                        <m:sub>
                          <m:r>
                            <a:rPr lang="es-ES" i="1">
                              <a:latin typeface="Cambria Math"/>
                            </a:rPr>
                            <m:t>1</m:t>
                          </m:r>
                        </m:sub>
                      </m:sSub>
                      <m:r>
                        <a:rPr lang="es-ES" i="1">
                          <a:latin typeface="Cambria Math"/>
                        </a:rPr>
                        <m:t>𝑥</m:t>
                      </m:r>
                      <m:r>
                        <a:rPr lang="es-ES" i="1">
                          <a:latin typeface="Cambria Math"/>
                        </a:rPr>
                        <m:t> </m:t>
                      </m:r>
                    </m:oMath>
                  </m:oMathPara>
                </a14:m>
                <a:endParaRPr lang="es-ES" dirty="0"/>
              </a:p>
            </p:txBody>
          </p:sp>
        </mc:Choice>
        <mc:Fallback xmlns="">
          <p:sp>
            <p:nvSpPr>
              <p:cNvPr id="5" name="4 Rectángulo"/>
              <p:cNvSpPr>
                <a:spLocks noRot="1" noChangeAspect="1" noMove="1" noResize="1" noEditPoints="1" noAdjustHandles="1" noChangeArrowheads="1" noChangeShapeType="1" noTextEdit="1"/>
              </p:cNvSpPr>
              <p:nvPr/>
            </p:nvSpPr>
            <p:spPr>
              <a:xfrm>
                <a:off x="6282003" y="2461524"/>
                <a:ext cx="1585562" cy="369332"/>
              </a:xfrm>
              <a:prstGeom prst="rect">
                <a:avLst/>
              </a:prstGeom>
              <a:blipFill rotWithShape="1">
                <a:blip r:embed="rId7"/>
                <a:stretch>
                  <a:fillRect b="-1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5486725" y="3052673"/>
                <a:ext cx="3176118" cy="7898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400" i="1">
                          <a:latin typeface="Cambria Math"/>
                        </a:rPr>
                        <m:t>𝑟</m:t>
                      </m:r>
                      <m:r>
                        <a:rPr lang="es-ES" sz="1400" i="1">
                          <a:latin typeface="Cambria Math"/>
                        </a:rPr>
                        <m:t>=</m:t>
                      </m:r>
                      <m:f>
                        <m:fPr>
                          <m:ctrlPr>
                            <a:rPr lang="es-ES" sz="1400" i="1">
                              <a:latin typeface="Cambria Math"/>
                            </a:rPr>
                          </m:ctrlPr>
                        </m:fPr>
                        <m:num>
                          <m:nary>
                            <m:naryPr>
                              <m:chr m:val="∑"/>
                              <m:limLoc m:val="undOvr"/>
                              <m:ctrlPr>
                                <a:rPr lang="es-ES" sz="1400" i="1">
                                  <a:latin typeface="Cambria Math"/>
                                </a:rPr>
                              </m:ctrlPr>
                            </m:naryPr>
                            <m:sub>
                              <m:r>
                                <a:rPr lang="es-ES" sz="1400" i="1">
                                  <a:latin typeface="Cambria Math"/>
                                </a:rPr>
                                <m:t>𝑖</m:t>
                              </m:r>
                              <m:r>
                                <a:rPr lang="es-ES" sz="1400" i="1">
                                  <a:latin typeface="Cambria Math"/>
                                </a:rPr>
                                <m:t>=1</m:t>
                              </m:r>
                            </m:sub>
                            <m:sup>
                              <m:r>
                                <a:rPr lang="es-ES" sz="1400" i="1">
                                  <a:latin typeface="Cambria Math"/>
                                </a:rPr>
                                <m:t>𝑛</m:t>
                              </m:r>
                            </m:sup>
                            <m:e>
                              <m:sSub>
                                <m:sSubPr>
                                  <m:ctrlPr>
                                    <a:rPr lang="es-ES" sz="1400" i="1">
                                      <a:latin typeface="Cambria Math"/>
                                    </a:rPr>
                                  </m:ctrlPr>
                                </m:sSubPr>
                                <m:e>
                                  <m:r>
                                    <a:rPr lang="es-ES" sz="1400" i="1">
                                      <a:latin typeface="Cambria Math"/>
                                    </a:rPr>
                                    <m:t>𝑥</m:t>
                                  </m:r>
                                </m:e>
                                <m:sub>
                                  <m:r>
                                    <a:rPr lang="es-ES" sz="1400" i="1">
                                      <a:latin typeface="Cambria Math"/>
                                    </a:rPr>
                                    <m:t>𝑖</m:t>
                                  </m:r>
                                </m:sub>
                              </m:sSub>
                              <m:sSub>
                                <m:sSubPr>
                                  <m:ctrlPr>
                                    <a:rPr lang="es-ES" sz="1400" i="1">
                                      <a:latin typeface="Cambria Math"/>
                                    </a:rPr>
                                  </m:ctrlPr>
                                </m:sSubPr>
                                <m:e>
                                  <m:r>
                                    <a:rPr lang="es-ES" sz="1400" i="1">
                                      <a:latin typeface="Cambria Math"/>
                                    </a:rPr>
                                    <m:t>𝑦</m:t>
                                  </m:r>
                                </m:e>
                                <m:sub>
                                  <m:r>
                                    <a:rPr lang="es-ES" sz="1400" i="1">
                                      <a:latin typeface="Cambria Math"/>
                                    </a:rPr>
                                    <m:t>𝑖</m:t>
                                  </m:r>
                                </m:sub>
                              </m:sSub>
                            </m:e>
                          </m:nary>
                          <m:r>
                            <a:rPr lang="es-ES" sz="1400" i="1">
                              <a:latin typeface="Cambria Math"/>
                            </a:rPr>
                            <m:t>−</m:t>
                          </m:r>
                          <m:r>
                            <a:rPr lang="es-ES" sz="1400" i="1">
                              <a:latin typeface="Cambria Math"/>
                            </a:rPr>
                            <m:t>𝑛</m:t>
                          </m:r>
                          <m:acc>
                            <m:accPr>
                              <m:chr m:val="̅"/>
                              <m:ctrlPr>
                                <a:rPr lang="es-ES" sz="1400" i="1">
                                  <a:latin typeface="Cambria Math"/>
                                </a:rPr>
                              </m:ctrlPr>
                            </m:accPr>
                            <m:e>
                              <m:r>
                                <a:rPr lang="es-ES" sz="1400" i="1">
                                  <a:latin typeface="Cambria Math"/>
                                </a:rPr>
                                <m:t>𝑥</m:t>
                              </m:r>
                            </m:e>
                          </m:acc>
                          <m:acc>
                            <m:accPr>
                              <m:chr m:val="̅"/>
                              <m:ctrlPr>
                                <a:rPr lang="es-ES" sz="1400" i="1">
                                  <a:latin typeface="Cambria Math"/>
                                </a:rPr>
                              </m:ctrlPr>
                            </m:accPr>
                            <m:e>
                              <m:r>
                                <a:rPr lang="es-ES" sz="1400" i="1">
                                  <a:latin typeface="Cambria Math"/>
                                </a:rPr>
                                <m:t>𝑦</m:t>
                              </m:r>
                            </m:e>
                          </m:acc>
                        </m:num>
                        <m:den>
                          <m:rad>
                            <m:radPr>
                              <m:degHide m:val="on"/>
                              <m:ctrlPr>
                                <a:rPr lang="es-ES" sz="1400" i="1">
                                  <a:latin typeface="Cambria Math"/>
                                </a:rPr>
                              </m:ctrlPr>
                            </m:radPr>
                            <m:deg/>
                            <m:e>
                              <m:r>
                                <a:rPr lang="es-ES" sz="1400" i="1">
                                  <a:latin typeface="Cambria Math"/>
                                </a:rPr>
                                <m:t>(</m:t>
                              </m:r>
                              <m:nary>
                                <m:naryPr>
                                  <m:chr m:val="∑"/>
                                  <m:limLoc m:val="undOvr"/>
                                  <m:ctrlPr>
                                    <a:rPr lang="es-ES" sz="1400" i="1">
                                      <a:latin typeface="Cambria Math"/>
                                    </a:rPr>
                                  </m:ctrlPr>
                                </m:naryPr>
                                <m:sub>
                                  <m:r>
                                    <a:rPr lang="es-ES" sz="1400" i="1">
                                      <a:latin typeface="Cambria Math"/>
                                    </a:rPr>
                                    <m:t>𝑖</m:t>
                                  </m:r>
                                  <m:r>
                                    <a:rPr lang="es-ES" sz="1400" i="1">
                                      <a:latin typeface="Cambria Math"/>
                                    </a:rPr>
                                    <m:t>=1</m:t>
                                  </m:r>
                                </m:sub>
                                <m:sup>
                                  <m:r>
                                    <a:rPr lang="es-ES" sz="1400" i="1">
                                      <a:latin typeface="Cambria Math"/>
                                    </a:rPr>
                                    <m:t>𝑛</m:t>
                                  </m:r>
                                </m:sup>
                                <m:e>
                                  <m:sSubSup>
                                    <m:sSubSupPr>
                                      <m:ctrlPr>
                                        <a:rPr lang="es-ES" sz="1400" i="1">
                                          <a:latin typeface="Cambria Math"/>
                                        </a:rPr>
                                      </m:ctrlPr>
                                    </m:sSubSupPr>
                                    <m:e>
                                      <m:r>
                                        <a:rPr lang="es-ES" sz="1400" i="1">
                                          <a:latin typeface="Cambria Math"/>
                                        </a:rPr>
                                        <m:t>𝑥</m:t>
                                      </m:r>
                                    </m:e>
                                    <m:sub>
                                      <m:r>
                                        <a:rPr lang="es-ES" sz="1400" i="1">
                                          <a:latin typeface="Cambria Math"/>
                                        </a:rPr>
                                        <m:t>𝑖</m:t>
                                      </m:r>
                                    </m:sub>
                                    <m:sup>
                                      <m:r>
                                        <a:rPr lang="es-ES" sz="1400" i="1">
                                          <a:latin typeface="Cambria Math"/>
                                        </a:rPr>
                                        <m:t>2</m:t>
                                      </m:r>
                                    </m:sup>
                                  </m:sSubSup>
                                </m:e>
                              </m:nary>
                              <m:r>
                                <a:rPr lang="es-ES" sz="1400" i="1">
                                  <a:latin typeface="Cambria Math"/>
                                </a:rPr>
                                <m:t>−</m:t>
                              </m:r>
                              <m:r>
                                <a:rPr lang="es-ES" sz="1400" i="1">
                                  <a:latin typeface="Cambria Math"/>
                                </a:rPr>
                                <m:t>𝑛</m:t>
                              </m:r>
                              <m:sSup>
                                <m:sSupPr>
                                  <m:ctrlPr>
                                    <a:rPr lang="es-ES" sz="1400" i="1">
                                      <a:latin typeface="Cambria Math"/>
                                    </a:rPr>
                                  </m:ctrlPr>
                                </m:sSupPr>
                                <m:e>
                                  <m:acc>
                                    <m:accPr>
                                      <m:chr m:val="̅"/>
                                      <m:ctrlPr>
                                        <a:rPr lang="es-ES" sz="1400" i="1">
                                          <a:latin typeface="Cambria Math"/>
                                        </a:rPr>
                                      </m:ctrlPr>
                                    </m:accPr>
                                    <m:e>
                                      <m:r>
                                        <a:rPr lang="es-ES" sz="1400" i="1">
                                          <a:latin typeface="Cambria Math"/>
                                        </a:rPr>
                                        <m:t>𝑥</m:t>
                                      </m:r>
                                    </m:e>
                                  </m:acc>
                                </m:e>
                                <m:sup>
                                  <m:r>
                                    <a:rPr lang="es-ES" sz="1400" i="1">
                                      <a:latin typeface="Cambria Math"/>
                                    </a:rPr>
                                    <m:t>2</m:t>
                                  </m:r>
                                </m:sup>
                              </m:sSup>
                              <m:r>
                                <a:rPr lang="es-ES" sz="1400" i="1">
                                  <a:latin typeface="Cambria Math"/>
                                </a:rPr>
                                <m:t>)(</m:t>
                              </m:r>
                              <m:nary>
                                <m:naryPr>
                                  <m:chr m:val="∑"/>
                                  <m:limLoc m:val="undOvr"/>
                                  <m:ctrlPr>
                                    <a:rPr lang="es-ES" sz="1400" i="1">
                                      <a:latin typeface="Cambria Math"/>
                                    </a:rPr>
                                  </m:ctrlPr>
                                </m:naryPr>
                                <m:sub>
                                  <m:r>
                                    <a:rPr lang="es-ES" sz="1400" i="1">
                                      <a:latin typeface="Cambria Math"/>
                                    </a:rPr>
                                    <m:t>𝑖</m:t>
                                  </m:r>
                                  <m:r>
                                    <a:rPr lang="es-ES" sz="1400" i="1">
                                      <a:latin typeface="Cambria Math"/>
                                    </a:rPr>
                                    <m:t>=1</m:t>
                                  </m:r>
                                </m:sub>
                                <m:sup>
                                  <m:r>
                                    <a:rPr lang="es-ES" sz="1400" i="1">
                                      <a:latin typeface="Cambria Math"/>
                                    </a:rPr>
                                    <m:t>𝑛</m:t>
                                  </m:r>
                                </m:sup>
                                <m:e>
                                  <m:sSubSup>
                                    <m:sSubSupPr>
                                      <m:ctrlPr>
                                        <a:rPr lang="es-ES" sz="1400" i="1">
                                          <a:latin typeface="Cambria Math"/>
                                        </a:rPr>
                                      </m:ctrlPr>
                                    </m:sSubSupPr>
                                    <m:e>
                                      <m:r>
                                        <a:rPr lang="es-ES" sz="1400" i="1">
                                          <a:latin typeface="Cambria Math"/>
                                        </a:rPr>
                                        <m:t>𝑦</m:t>
                                      </m:r>
                                    </m:e>
                                    <m:sub>
                                      <m:r>
                                        <a:rPr lang="es-ES" sz="1400" i="1">
                                          <a:latin typeface="Cambria Math"/>
                                        </a:rPr>
                                        <m:t>𝑖</m:t>
                                      </m:r>
                                    </m:sub>
                                    <m:sup>
                                      <m:r>
                                        <a:rPr lang="es-ES" sz="1400" i="1">
                                          <a:latin typeface="Cambria Math"/>
                                        </a:rPr>
                                        <m:t>2</m:t>
                                      </m:r>
                                    </m:sup>
                                  </m:sSubSup>
                                </m:e>
                              </m:nary>
                              <m:r>
                                <a:rPr lang="es-ES" sz="1400" i="1">
                                  <a:latin typeface="Cambria Math"/>
                                </a:rPr>
                                <m:t>−</m:t>
                              </m:r>
                              <m:r>
                                <a:rPr lang="es-ES" sz="1400" i="1">
                                  <a:latin typeface="Cambria Math"/>
                                </a:rPr>
                                <m:t>𝑛</m:t>
                              </m:r>
                              <m:sSup>
                                <m:sSupPr>
                                  <m:ctrlPr>
                                    <a:rPr lang="es-ES" sz="1400" i="1">
                                      <a:latin typeface="Cambria Math"/>
                                    </a:rPr>
                                  </m:ctrlPr>
                                </m:sSupPr>
                                <m:e>
                                  <m:acc>
                                    <m:accPr>
                                      <m:chr m:val="̅"/>
                                      <m:ctrlPr>
                                        <a:rPr lang="es-ES" sz="1400" i="1">
                                          <a:latin typeface="Cambria Math"/>
                                        </a:rPr>
                                      </m:ctrlPr>
                                    </m:accPr>
                                    <m:e>
                                      <m:r>
                                        <a:rPr lang="es-ES" sz="1400" i="1">
                                          <a:latin typeface="Cambria Math"/>
                                        </a:rPr>
                                        <m:t>𝑦</m:t>
                                      </m:r>
                                    </m:e>
                                  </m:acc>
                                </m:e>
                                <m:sup>
                                  <m:r>
                                    <a:rPr lang="es-ES" sz="1400" i="1">
                                      <a:latin typeface="Cambria Math"/>
                                    </a:rPr>
                                    <m:t>2</m:t>
                                  </m:r>
                                </m:sup>
                              </m:sSup>
                              <m:r>
                                <a:rPr lang="es-ES" sz="1400" i="1">
                                  <a:latin typeface="Cambria Math"/>
                                </a:rPr>
                                <m:t>)</m:t>
                              </m:r>
                            </m:e>
                          </m:rad>
                        </m:den>
                      </m:f>
                      <m:r>
                        <a:rPr lang="es-ES" sz="1400" i="1">
                          <a:latin typeface="Cambria Math"/>
                        </a:rPr>
                        <m:t> </m:t>
                      </m:r>
                    </m:oMath>
                  </m:oMathPara>
                </a14:m>
                <a:endParaRPr lang="es-ES" sz="1400" dirty="0"/>
              </a:p>
            </p:txBody>
          </p:sp>
        </mc:Choice>
        <mc:Fallback xmlns="">
          <p:sp>
            <p:nvSpPr>
              <p:cNvPr id="6" name="5 Rectángulo"/>
              <p:cNvSpPr>
                <a:spLocks noRot="1" noChangeAspect="1" noMove="1" noResize="1" noEditPoints="1" noAdjustHandles="1" noChangeArrowheads="1" noChangeShapeType="1" noTextEdit="1"/>
              </p:cNvSpPr>
              <p:nvPr/>
            </p:nvSpPr>
            <p:spPr>
              <a:xfrm>
                <a:off x="5486725" y="3052673"/>
                <a:ext cx="3176118" cy="789896"/>
              </a:xfrm>
              <a:prstGeom prst="rect">
                <a:avLst/>
              </a:prstGeom>
              <a:blipFill rotWithShape="1">
                <a:blip r:embed="rId8"/>
                <a:stretch>
                  <a:fillRect/>
                </a:stretch>
              </a:blipFill>
            </p:spPr>
            <p:txBody>
              <a:bodyPr/>
              <a:lstStyle/>
              <a:p>
                <a:r>
                  <a:rPr lang="es-ES">
                    <a:noFill/>
                  </a:rPr>
                  <a:t> </a:t>
                </a:r>
              </a:p>
            </p:txBody>
          </p:sp>
        </mc:Fallback>
      </mc:AlternateContent>
      <p:graphicFrame>
        <p:nvGraphicFramePr>
          <p:cNvPr id="9" name="8 Tabla"/>
          <p:cNvGraphicFramePr>
            <a:graphicFrameLocks noGrp="1"/>
          </p:cNvGraphicFramePr>
          <p:nvPr>
            <p:extLst>
              <p:ext uri="{D42A27DB-BD31-4B8C-83A1-F6EECF244321}">
                <p14:modId xmlns:p14="http://schemas.microsoft.com/office/powerpoint/2010/main" val="1580022756"/>
              </p:ext>
            </p:extLst>
          </p:nvPr>
        </p:nvGraphicFramePr>
        <p:xfrm>
          <a:off x="5848779" y="4386151"/>
          <a:ext cx="2735580" cy="1472184"/>
        </p:xfrm>
        <a:graphic>
          <a:graphicData uri="http://schemas.openxmlformats.org/drawingml/2006/table">
            <a:tbl>
              <a:tblPr firstRow="1" firstCol="1" bandRow="1"/>
              <a:tblGrid>
                <a:gridCol w="1025525"/>
                <a:gridCol w="1710055"/>
              </a:tblGrid>
              <a:tr h="151765">
                <a:tc>
                  <a:txBody>
                    <a:bodyPr/>
                    <a:lstStyle/>
                    <a:p>
                      <a:pPr algn="just">
                        <a:lnSpc>
                          <a:spcPct val="115000"/>
                        </a:lnSpc>
                        <a:spcAft>
                          <a:spcPts val="0"/>
                        </a:spcAft>
                      </a:pPr>
                      <a:r>
                        <a:rPr lang="es-ES" sz="1200" dirty="0">
                          <a:effectLst/>
                          <a:latin typeface="Arial"/>
                          <a:ea typeface="Calibri"/>
                          <a:cs typeface="Times New Roman"/>
                        </a:rPr>
                        <a:t>r = 1</a:t>
                      </a:r>
                      <a:endParaRPr lang="es-E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s-ES" sz="1200">
                          <a:effectLst/>
                          <a:latin typeface="Arial"/>
                          <a:ea typeface="Calibri"/>
                          <a:cs typeface="Times New Roman"/>
                        </a:rPr>
                        <a:t>Correlación perfecta</a:t>
                      </a:r>
                      <a:endParaRPr lang="es-ES" sz="110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61290">
                <a:tc>
                  <a:txBody>
                    <a:bodyPr/>
                    <a:lstStyle/>
                    <a:p>
                      <a:pPr algn="just">
                        <a:lnSpc>
                          <a:spcPct val="115000"/>
                        </a:lnSpc>
                        <a:spcAft>
                          <a:spcPts val="0"/>
                        </a:spcAft>
                      </a:pPr>
                      <a:r>
                        <a:rPr lang="es-ES" sz="1200">
                          <a:effectLst/>
                          <a:latin typeface="Arial"/>
                          <a:ea typeface="Calibri"/>
                          <a:cs typeface="Times New Roman"/>
                        </a:rPr>
                        <a:t>0,8 &lt; r &lt; 1</a:t>
                      </a:r>
                      <a:endParaRPr lang="es-E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15000"/>
                        </a:lnSpc>
                        <a:spcAft>
                          <a:spcPts val="0"/>
                        </a:spcAft>
                      </a:pPr>
                      <a:r>
                        <a:rPr lang="es-ES" sz="1200">
                          <a:effectLst/>
                          <a:latin typeface="Arial"/>
                          <a:ea typeface="Calibri"/>
                          <a:cs typeface="Times New Roman"/>
                        </a:rPr>
                        <a:t>Correlación muy alta</a:t>
                      </a:r>
                      <a:endParaRPr lang="es-ES" sz="110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151765">
                <a:tc>
                  <a:txBody>
                    <a:bodyPr/>
                    <a:lstStyle/>
                    <a:p>
                      <a:pPr algn="just">
                        <a:lnSpc>
                          <a:spcPct val="115000"/>
                        </a:lnSpc>
                        <a:spcAft>
                          <a:spcPts val="0"/>
                        </a:spcAft>
                      </a:pPr>
                      <a:r>
                        <a:rPr lang="es-ES" sz="1200">
                          <a:effectLst/>
                          <a:latin typeface="Arial"/>
                          <a:ea typeface="Calibri"/>
                          <a:cs typeface="Times New Roman"/>
                        </a:rPr>
                        <a:t>0,6 &lt; r &lt; 0,8</a:t>
                      </a:r>
                      <a:endParaRPr lang="es-E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15000"/>
                        </a:lnSpc>
                        <a:spcAft>
                          <a:spcPts val="0"/>
                        </a:spcAft>
                      </a:pPr>
                      <a:r>
                        <a:rPr lang="es-ES" sz="1200">
                          <a:effectLst/>
                          <a:latin typeface="Arial"/>
                          <a:ea typeface="Calibri"/>
                          <a:cs typeface="Times New Roman"/>
                        </a:rPr>
                        <a:t>Correlación alta</a:t>
                      </a:r>
                      <a:endParaRPr lang="es-ES" sz="110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161290">
                <a:tc>
                  <a:txBody>
                    <a:bodyPr/>
                    <a:lstStyle/>
                    <a:p>
                      <a:pPr algn="just">
                        <a:lnSpc>
                          <a:spcPct val="115000"/>
                        </a:lnSpc>
                        <a:spcAft>
                          <a:spcPts val="0"/>
                        </a:spcAft>
                      </a:pPr>
                      <a:r>
                        <a:rPr lang="es-ES" sz="1200">
                          <a:effectLst/>
                          <a:latin typeface="Arial"/>
                          <a:ea typeface="Calibri"/>
                          <a:cs typeface="Times New Roman"/>
                        </a:rPr>
                        <a:t>0,4 &lt; r &lt; 0,6</a:t>
                      </a:r>
                      <a:endParaRPr lang="es-E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15000"/>
                        </a:lnSpc>
                        <a:spcAft>
                          <a:spcPts val="0"/>
                        </a:spcAft>
                      </a:pPr>
                      <a:r>
                        <a:rPr lang="es-ES" sz="1200">
                          <a:effectLst/>
                          <a:latin typeface="Arial"/>
                          <a:ea typeface="Calibri"/>
                          <a:cs typeface="Times New Roman"/>
                        </a:rPr>
                        <a:t>Correlación moderada</a:t>
                      </a:r>
                      <a:endParaRPr lang="es-ES" sz="110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151765">
                <a:tc>
                  <a:txBody>
                    <a:bodyPr/>
                    <a:lstStyle/>
                    <a:p>
                      <a:pPr algn="just">
                        <a:lnSpc>
                          <a:spcPct val="115000"/>
                        </a:lnSpc>
                        <a:spcAft>
                          <a:spcPts val="0"/>
                        </a:spcAft>
                      </a:pPr>
                      <a:r>
                        <a:rPr lang="es-ES" sz="1200">
                          <a:effectLst/>
                          <a:latin typeface="Arial"/>
                          <a:ea typeface="Calibri"/>
                          <a:cs typeface="Times New Roman"/>
                        </a:rPr>
                        <a:t>0,2 &lt; r &lt; 0,4</a:t>
                      </a:r>
                      <a:endParaRPr lang="es-E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15000"/>
                        </a:lnSpc>
                        <a:spcAft>
                          <a:spcPts val="0"/>
                        </a:spcAft>
                      </a:pPr>
                      <a:r>
                        <a:rPr lang="es-ES" sz="1200">
                          <a:effectLst/>
                          <a:latin typeface="Arial"/>
                          <a:ea typeface="Calibri"/>
                          <a:cs typeface="Times New Roman"/>
                        </a:rPr>
                        <a:t>Correlación baja</a:t>
                      </a:r>
                      <a:endParaRPr lang="es-ES" sz="110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161290">
                <a:tc>
                  <a:txBody>
                    <a:bodyPr/>
                    <a:lstStyle/>
                    <a:p>
                      <a:pPr algn="just">
                        <a:lnSpc>
                          <a:spcPct val="115000"/>
                        </a:lnSpc>
                        <a:spcAft>
                          <a:spcPts val="0"/>
                        </a:spcAft>
                      </a:pPr>
                      <a:r>
                        <a:rPr lang="es-ES" sz="1200">
                          <a:effectLst/>
                          <a:latin typeface="Arial"/>
                          <a:ea typeface="Calibri"/>
                          <a:cs typeface="Times New Roman"/>
                        </a:rPr>
                        <a:t>0 &lt; r &lt; 0,2</a:t>
                      </a:r>
                      <a:endParaRPr lang="es-E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15000"/>
                        </a:lnSpc>
                        <a:spcAft>
                          <a:spcPts val="0"/>
                        </a:spcAft>
                      </a:pPr>
                      <a:r>
                        <a:rPr lang="es-ES" sz="1200">
                          <a:effectLst/>
                          <a:latin typeface="Arial"/>
                          <a:ea typeface="Calibri"/>
                          <a:cs typeface="Times New Roman"/>
                        </a:rPr>
                        <a:t>Correlación muy baja</a:t>
                      </a:r>
                      <a:endParaRPr lang="es-ES" sz="110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161290">
                <a:tc>
                  <a:txBody>
                    <a:bodyPr/>
                    <a:lstStyle/>
                    <a:p>
                      <a:pPr algn="just">
                        <a:lnSpc>
                          <a:spcPct val="115000"/>
                        </a:lnSpc>
                        <a:spcAft>
                          <a:spcPts val="0"/>
                        </a:spcAft>
                      </a:pPr>
                      <a:r>
                        <a:rPr lang="es-ES" sz="1200">
                          <a:effectLst/>
                          <a:latin typeface="Arial"/>
                          <a:ea typeface="Calibri"/>
                          <a:cs typeface="Times New Roman"/>
                        </a:rPr>
                        <a:t>r = 0</a:t>
                      </a:r>
                      <a:endParaRPr lang="es-E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dirty="0">
                          <a:effectLst/>
                          <a:latin typeface="Arial"/>
                          <a:ea typeface="Calibri"/>
                          <a:cs typeface="Times New Roman"/>
                        </a:rPr>
                        <a:t>Correlación nula</a:t>
                      </a:r>
                      <a:endParaRPr lang="es-ES" sz="11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11" name="10 Rectángulo"/>
          <p:cNvSpPr/>
          <p:nvPr/>
        </p:nvSpPr>
        <p:spPr>
          <a:xfrm>
            <a:off x="5868144" y="5877272"/>
            <a:ext cx="1919115" cy="276999"/>
          </a:xfrm>
          <a:prstGeom prst="rect">
            <a:avLst/>
          </a:prstGeom>
        </p:spPr>
        <p:txBody>
          <a:bodyPr wrap="none">
            <a:spAutoFit/>
          </a:bodyPr>
          <a:lstStyle/>
          <a:p>
            <a:r>
              <a:rPr lang="en-US" sz="1200" dirty="0"/>
              <a:t>Fuente: (Abad, I., 2014)</a:t>
            </a:r>
            <a:endParaRPr lang="es-ES" sz="1200" b="1" dirty="0"/>
          </a:p>
        </p:txBody>
      </p:sp>
      <p:graphicFrame>
        <p:nvGraphicFramePr>
          <p:cNvPr id="12" name="11 Gráfico"/>
          <p:cNvGraphicFramePr/>
          <p:nvPr>
            <p:extLst>
              <p:ext uri="{D42A27DB-BD31-4B8C-83A1-F6EECF244321}">
                <p14:modId xmlns:p14="http://schemas.microsoft.com/office/powerpoint/2010/main" val="4024377628"/>
              </p:ext>
            </p:extLst>
          </p:nvPr>
        </p:nvGraphicFramePr>
        <p:xfrm>
          <a:off x="500051" y="3717032"/>
          <a:ext cx="5019675" cy="2752725"/>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664426368"/>
      </p:ext>
    </p:extLst>
  </p:cSld>
  <p:clrMapOvr>
    <a:masterClrMapping/>
  </p:clrMapOvr>
  <p:transition spd="slow" advTm="26000">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052736"/>
            <a:ext cx="7024744" cy="613872"/>
          </a:xfrm>
        </p:spPr>
        <p:txBody>
          <a:bodyPr>
            <a:normAutofit/>
          </a:bodyPr>
          <a:lstStyle/>
          <a:p>
            <a:pPr lvl="1" algn="just" rtl="0">
              <a:spcBef>
                <a:spcPct val="0"/>
              </a:spcBef>
            </a:pPr>
            <a:r>
              <a:rPr lang="es-ES" sz="2800" b="1" dirty="0" smtClean="0">
                <a:latin typeface="+mj-lt"/>
              </a:rPr>
              <a:t>Antecedentes</a:t>
            </a:r>
            <a:endParaRPr lang="es-ES" sz="2800" dirty="0">
              <a:latin typeface="+mj-lt"/>
            </a:endParaRPr>
          </a:p>
        </p:txBody>
      </p:sp>
      <p:sp>
        <p:nvSpPr>
          <p:cNvPr id="3" name="2 Marcador de contenido"/>
          <p:cNvSpPr>
            <a:spLocks noGrp="1"/>
          </p:cNvSpPr>
          <p:nvPr>
            <p:ph idx="1"/>
          </p:nvPr>
        </p:nvSpPr>
        <p:spPr>
          <a:xfrm>
            <a:off x="1043492" y="1916832"/>
            <a:ext cx="6777317" cy="4320480"/>
          </a:xfrm>
        </p:spPr>
        <p:txBody>
          <a:bodyPr>
            <a:noAutofit/>
          </a:bodyPr>
          <a:lstStyle/>
          <a:p>
            <a:pPr algn="just"/>
            <a:r>
              <a:rPr lang="es-ES" sz="1400" dirty="0"/>
              <a:t>La escasez de agua en el planeta aumenta cada año y según la ONU, se estima que para el año </a:t>
            </a:r>
            <a:r>
              <a:rPr lang="es-ES" sz="1400" dirty="0" smtClean="0"/>
              <a:t>2025 </a:t>
            </a:r>
            <a:r>
              <a:rPr lang="es-ES" sz="1400" dirty="0"/>
              <a:t>1800 millones de personas vivirán en países o regiones con escasez absoluta de </a:t>
            </a:r>
            <a:r>
              <a:rPr lang="es-ES" sz="1400" dirty="0" smtClean="0"/>
              <a:t>agua. </a:t>
            </a:r>
          </a:p>
          <a:p>
            <a:pPr algn="just"/>
            <a:r>
              <a:rPr lang="es-ES" sz="1400" dirty="0"/>
              <a:t>En países como Chile, España y Guatemala se han implementado estos sistemas que generalmente son ubicados en desiertos o en lugares que presentan bajas precipitaciones y gran cantidad de neblina. A continuación se </a:t>
            </a:r>
            <a:r>
              <a:rPr lang="es-ES" sz="1400" dirty="0" err="1" smtClean="0"/>
              <a:t>mensiona</a:t>
            </a:r>
            <a:r>
              <a:rPr lang="es-ES" sz="1400" dirty="0" smtClean="0"/>
              <a:t> </a:t>
            </a:r>
            <a:r>
              <a:rPr lang="es-ES" sz="1400" dirty="0"/>
              <a:t>brevemente el desarrollo de este sistema a través de los años:</a:t>
            </a:r>
          </a:p>
          <a:p>
            <a:pPr lvl="1" algn="just"/>
            <a:r>
              <a:rPr lang="es-ES" sz="1400" dirty="0"/>
              <a:t>Chile – El Tofo / </a:t>
            </a:r>
            <a:r>
              <a:rPr lang="es-ES" sz="1400" dirty="0" err="1"/>
              <a:t>Chungungo</a:t>
            </a:r>
            <a:r>
              <a:rPr lang="es-ES" sz="1400" dirty="0"/>
              <a:t> (1987 - 2002)</a:t>
            </a:r>
          </a:p>
          <a:p>
            <a:pPr lvl="1" algn="just"/>
            <a:r>
              <a:rPr lang="es-ES" sz="1400" dirty="0"/>
              <a:t>Sultanato de Omán (1989 – 1990)</a:t>
            </a:r>
          </a:p>
          <a:p>
            <a:pPr lvl="1" algn="just"/>
            <a:r>
              <a:rPr lang="es-ES" sz="1400" dirty="0"/>
              <a:t>Namibia (1996 – 2001)</a:t>
            </a:r>
          </a:p>
          <a:p>
            <a:pPr lvl="1" algn="just"/>
            <a:r>
              <a:rPr lang="es-ES" sz="1400" dirty="0"/>
              <a:t>Chile – Falda Verde (2001)</a:t>
            </a:r>
          </a:p>
          <a:p>
            <a:pPr lvl="1" algn="just"/>
            <a:r>
              <a:rPr lang="es-ES" sz="1400" dirty="0"/>
              <a:t>Yemen – </a:t>
            </a:r>
            <a:r>
              <a:rPr lang="es-ES" sz="1400" dirty="0" err="1"/>
              <a:t>Hajja</a:t>
            </a:r>
            <a:r>
              <a:rPr lang="es-ES" sz="1400" dirty="0"/>
              <a:t> / </a:t>
            </a:r>
            <a:r>
              <a:rPr lang="es-ES" sz="1400" dirty="0" err="1"/>
              <a:t>Mabijan</a:t>
            </a:r>
            <a:r>
              <a:rPr lang="es-ES" sz="1400" dirty="0"/>
              <a:t> (2003 – 2005)</a:t>
            </a:r>
          </a:p>
          <a:p>
            <a:pPr lvl="1" algn="just"/>
            <a:r>
              <a:rPr lang="es-ES" sz="1400" dirty="0"/>
              <a:t>Eritrea – Asmara (2005)</a:t>
            </a:r>
          </a:p>
          <a:p>
            <a:pPr lvl="1" algn="just"/>
            <a:r>
              <a:rPr lang="es-ES" sz="1400" dirty="0"/>
              <a:t>Guatemala – </a:t>
            </a:r>
            <a:r>
              <a:rPr lang="es-ES" sz="1400" dirty="0" err="1"/>
              <a:t>Tojquia</a:t>
            </a:r>
            <a:r>
              <a:rPr lang="es-ES" sz="1400" dirty="0"/>
              <a:t> (2006 – En curso)</a:t>
            </a:r>
          </a:p>
          <a:p>
            <a:pPr lvl="1" algn="just"/>
            <a:r>
              <a:rPr lang="es-ES" sz="1400" dirty="0"/>
              <a:t>Chile – Desierto de Atacama (2007)</a:t>
            </a:r>
          </a:p>
          <a:p>
            <a:pPr lvl="1" algn="just"/>
            <a:r>
              <a:rPr lang="es-ES" sz="1400" dirty="0"/>
              <a:t>Ecuador – Galte (2014</a:t>
            </a:r>
            <a:r>
              <a:rPr lang="es-ES" sz="1400" dirty="0" smtClean="0"/>
              <a:t>)</a:t>
            </a:r>
            <a:endParaRPr lang="es-ES" sz="1400" dirty="0"/>
          </a:p>
        </p:txBody>
      </p:sp>
    </p:spTree>
    <p:extLst>
      <p:ext uri="{BB962C8B-B14F-4D97-AF65-F5344CB8AC3E}">
        <p14:creationId xmlns:p14="http://schemas.microsoft.com/office/powerpoint/2010/main" val="1810478352"/>
      </p:ext>
    </p:extLst>
  </p:cSld>
  <p:clrMapOvr>
    <a:masterClrMapping/>
  </p:clrMapOvr>
  <p:transition spd="slow" advTm="26000">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4048" y="15846"/>
            <a:ext cx="2808312" cy="460826"/>
          </a:xfrm>
        </p:spPr>
        <p:txBody>
          <a:bodyPr>
            <a:normAutofit/>
          </a:bodyPr>
          <a:lstStyle/>
          <a:p>
            <a:pPr lvl="2" algn="ctr" rtl="0">
              <a:spcBef>
                <a:spcPct val="0"/>
              </a:spcBef>
            </a:pPr>
            <a:r>
              <a:rPr lang="es-ES" b="1" dirty="0" smtClean="0">
                <a:solidFill>
                  <a:schemeClr val="bg1"/>
                </a:solidFill>
                <a:latin typeface="+mj-lt"/>
              </a:rPr>
              <a:t>Homogenización</a:t>
            </a:r>
            <a:endParaRPr lang="es-ES" dirty="0">
              <a:solidFill>
                <a:schemeClr val="bg1"/>
              </a:solidFill>
              <a:latin typeface="+mj-lt"/>
            </a:endParaRPr>
          </a:p>
        </p:txBody>
      </p:sp>
      <p:sp>
        <p:nvSpPr>
          <p:cNvPr id="3" name="2 Marcador de contenido"/>
          <p:cNvSpPr>
            <a:spLocks noGrp="1"/>
          </p:cNvSpPr>
          <p:nvPr>
            <p:ph idx="1"/>
          </p:nvPr>
        </p:nvSpPr>
        <p:spPr>
          <a:xfrm>
            <a:off x="719572" y="407012"/>
            <a:ext cx="2448272" cy="432048"/>
          </a:xfrm>
        </p:spPr>
        <p:txBody>
          <a:bodyPr>
            <a:normAutofit fontScale="92500"/>
          </a:bodyPr>
          <a:lstStyle/>
          <a:p>
            <a:pPr marL="342900" lvl="3" indent="-274320"/>
            <a:r>
              <a:rPr lang="es-ES" b="1" dirty="0"/>
              <a:t>Prueba de </a:t>
            </a:r>
            <a:r>
              <a:rPr lang="es-ES" b="1" dirty="0" smtClean="0"/>
              <a:t>Rachas</a:t>
            </a:r>
            <a:endParaRPr lang="es-ES" sz="2000" b="1" dirty="0"/>
          </a:p>
        </p:txBody>
      </p:sp>
      <p:sp>
        <p:nvSpPr>
          <p:cNvPr id="4" name="2 Marcador de contenido"/>
          <p:cNvSpPr txBox="1">
            <a:spLocks/>
          </p:cNvSpPr>
          <p:nvPr/>
        </p:nvSpPr>
        <p:spPr>
          <a:xfrm>
            <a:off x="4742656" y="836712"/>
            <a:ext cx="3024336" cy="432048"/>
          </a:xfrm>
          <a:prstGeom prst="rect">
            <a:avLst/>
          </a:prstGeom>
        </p:spPr>
        <p:txBody>
          <a:bodyPr vert="horz" lIns="91440" tIns="45720" rIns="91440" bIns="45720" rtlCol="0">
            <a:normAutofit/>
          </a:bodyPr>
          <a:lstStyle>
            <a:lvl1pPr marL="342900" indent="-274320">
              <a:spcBef>
                <a:spcPct val="20000"/>
              </a:spcBef>
              <a:buClr>
                <a:schemeClr val="accent1"/>
              </a:buClr>
              <a:buSzPct val="76000"/>
              <a:buFont typeface="Wingdings 2" pitchFamily="18" charset="2"/>
              <a:buChar char=""/>
              <a:defRPr sz="2400">
                <a:solidFill>
                  <a:schemeClr val="tx2"/>
                </a:solidFill>
              </a:defRPr>
            </a:lvl1pPr>
            <a:lvl2pPr marL="640080" indent="-274320">
              <a:spcBef>
                <a:spcPct val="20000"/>
              </a:spcBef>
              <a:buClr>
                <a:schemeClr val="accent1"/>
              </a:buClr>
              <a:buSzPct val="76000"/>
              <a:buFont typeface="Wingdings 2" pitchFamily="18" charset="2"/>
              <a:buChar char=""/>
              <a:defRPr sz="2200">
                <a:solidFill>
                  <a:schemeClr val="tx2"/>
                </a:solidFill>
              </a:defRPr>
            </a:lvl2pPr>
            <a:lvl3pPr indent="-228600">
              <a:spcBef>
                <a:spcPct val="20000"/>
              </a:spcBef>
              <a:buClr>
                <a:schemeClr val="accent1"/>
              </a:buClr>
              <a:buSzPct val="76000"/>
              <a:buFont typeface="Wingdings 2" pitchFamily="18" charset="2"/>
              <a:buChar char=""/>
              <a:defRPr sz="2000">
                <a:solidFill>
                  <a:schemeClr val="tx2"/>
                </a:solidFill>
              </a:defRPr>
            </a:lvl3pPr>
            <a:lvl4pPr marL="342900" lvl="3" indent="-274320">
              <a:spcBef>
                <a:spcPct val="20000"/>
              </a:spcBef>
              <a:buClr>
                <a:schemeClr val="accent1"/>
              </a:buClr>
              <a:buSzPct val="76000"/>
              <a:buFont typeface="Wingdings 2" pitchFamily="18" charset="2"/>
              <a:buChar char=""/>
              <a:defRPr b="1">
                <a:solidFill>
                  <a:schemeClr val="tx2"/>
                </a:solidFill>
              </a:defRPr>
            </a:lvl4pPr>
            <a:lvl5pPr marL="1325880" indent="-228600">
              <a:spcBef>
                <a:spcPct val="20000"/>
              </a:spcBef>
              <a:buClr>
                <a:schemeClr val="accent1"/>
              </a:buClr>
              <a:buSzPct val="76000"/>
              <a:buFont typeface="Wingdings 2" pitchFamily="18" charset="2"/>
              <a:buChar char=""/>
              <a:defRPr sz="1600" baseline="0">
                <a:solidFill>
                  <a:schemeClr val="tx2"/>
                </a:solidFill>
              </a:defRPr>
            </a:lvl5pPr>
            <a:lvl6pPr marL="1517904" indent="-228600">
              <a:spcBef>
                <a:spcPct val="20000"/>
              </a:spcBef>
              <a:buClr>
                <a:schemeClr val="accent1"/>
              </a:buClr>
              <a:buSzPct val="76000"/>
              <a:buFont typeface="Wingdings 2" pitchFamily="18" charset="2"/>
              <a:buChar char=""/>
              <a:defRPr sz="1400">
                <a:solidFill>
                  <a:schemeClr val="tx2"/>
                </a:solidFill>
              </a:defRPr>
            </a:lvl6pPr>
            <a:lvl7pPr marL="1719072" indent="-228600">
              <a:spcBef>
                <a:spcPct val="20000"/>
              </a:spcBef>
              <a:buClr>
                <a:schemeClr val="accent1"/>
              </a:buClr>
              <a:buSzPct val="76000"/>
              <a:buFont typeface="Wingdings 2" pitchFamily="18" charset="2"/>
              <a:buChar char=""/>
              <a:defRPr sz="1400">
                <a:solidFill>
                  <a:schemeClr val="tx2"/>
                </a:solidFill>
              </a:defRPr>
            </a:lvl7pPr>
            <a:lvl8pPr marL="1920240" indent="-228600">
              <a:spcBef>
                <a:spcPct val="20000"/>
              </a:spcBef>
              <a:buClr>
                <a:schemeClr val="accent1"/>
              </a:buClr>
              <a:buSzPct val="76000"/>
              <a:buFont typeface="Wingdings 2" pitchFamily="18" charset="2"/>
              <a:buChar char=""/>
              <a:defRPr sz="1400">
                <a:solidFill>
                  <a:schemeClr val="tx2"/>
                </a:solidFill>
              </a:defRPr>
            </a:lvl8pPr>
            <a:lvl9pPr marL="2121408" indent="-228600">
              <a:spcBef>
                <a:spcPct val="20000"/>
              </a:spcBef>
              <a:buClr>
                <a:schemeClr val="accent1"/>
              </a:buClr>
              <a:buSzPct val="76000"/>
              <a:buFont typeface="Wingdings 2" pitchFamily="18" charset="2"/>
              <a:buChar char=""/>
              <a:defRPr sz="1400">
                <a:solidFill>
                  <a:schemeClr val="tx2"/>
                </a:solidFill>
              </a:defRPr>
            </a:lvl9pPr>
          </a:lstStyle>
          <a:p>
            <a:pPr lvl="3"/>
            <a:r>
              <a:rPr lang="es-ES" dirty="0"/>
              <a:t>Curva de doble masa</a:t>
            </a:r>
          </a:p>
        </p:txBody>
      </p:sp>
      <p:graphicFrame>
        <p:nvGraphicFramePr>
          <p:cNvPr id="6" name="5 Tabla"/>
          <p:cNvGraphicFramePr>
            <a:graphicFrameLocks noGrp="1"/>
          </p:cNvGraphicFramePr>
          <p:nvPr>
            <p:extLst>
              <p:ext uri="{D42A27DB-BD31-4B8C-83A1-F6EECF244321}">
                <p14:modId xmlns:p14="http://schemas.microsoft.com/office/powerpoint/2010/main" val="894209748"/>
              </p:ext>
            </p:extLst>
          </p:nvPr>
        </p:nvGraphicFramePr>
        <p:xfrm>
          <a:off x="899592" y="2524884"/>
          <a:ext cx="2232247" cy="3659112"/>
        </p:xfrm>
        <a:graphic>
          <a:graphicData uri="http://schemas.openxmlformats.org/drawingml/2006/table">
            <a:tbl>
              <a:tblPr firstRow="1" firstCol="1" bandRow="1"/>
              <a:tblGrid>
                <a:gridCol w="743575"/>
                <a:gridCol w="744336"/>
                <a:gridCol w="744336"/>
              </a:tblGrid>
              <a:tr h="203284">
                <a:tc>
                  <a:txBody>
                    <a:bodyPr/>
                    <a:lstStyle/>
                    <a:p>
                      <a:pPr algn="ctr">
                        <a:lnSpc>
                          <a:spcPct val="115000"/>
                        </a:lnSpc>
                        <a:spcAft>
                          <a:spcPts val="0"/>
                        </a:spcAft>
                      </a:pPr>
                      <a:r>
                        <a:rPr lang="es-ES" sz="1100" b="1" dirty="0">
                          <a:effectLst/>
                          <a:latin typeface="Arial"/>
                          <a:ea typeface="Calibri"/>
                          <a:cs typeface="Times New Roman"/>
                        </a:rPr>
                        <a:t>NA</a:t>
                      </a:r>
                      <a:endParaRPr lang="es-ES"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dirty="0">
                          <a:effectLst/>
                          <a:latin typeface="Arial"/>
                          <a:ea typeface="Calibri"/>
                          <a:cs typeface="Times New Roman"/>
                        </a:rPr>
                        <a:t>P 10%</a:t>
                      </a:r>
                      <a:endParaRPr lang="es-ES"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dirty="0">
                          <a:effectLst/>
                          <a:latin typeface="Arial"/>
                          <a:ea typeface="Calibri"/>
                          <a:cs typeface="Times New Roman"/>
                        </a:rPr>
                        <a:t>P 90%</a:t>
                      </a:r>
                      <a:endParaRPr lang="es-ES"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84">
                <a:tc>
                  <a:txBody>
                    <a:bodyPr/>
                    <a:lstStyle/>
                    <a:p>
                      <a:pPr algn="ctr">
                        <a:lnSpc>
                          <a:spcPct val="115000"/>
                        </a:lnSpc>
                        <a:spcAft>
                          <a:spcPts val="0"/>
                        </a:spcAft>
                      </a:pPr>
                      <a:r>
                        <a:rPr lang="es-ES" sz="1100">
                          <a:effectLst/>
                          <a:latin typeface="Arial"/>
                          <a:ea typeface="Calibri"/>
                          <a:cs typeface="Times New Roman"/>
                        </a:rPr>
                        <a:t>10</a:t>
                      </a:r>
                      <a:endParaRPr lang="es-ES"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100">
                          <a:effectLst/>
                          <a:latin typeface="Arial"/>
                          <a:ea typeface="Calibri"/>
                          <a:cs typeface="Times New Roman"/>
                        </a:rPr>
                        <a:t>8</a:t>
                      </a:r>
                      <a:endParaRPr lang="es-ES"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100">
                          <a:effectLst/>
                          <a:latin typeface="Arial"/>
                          <a:ea typeface="Calibri"/>
                          <a:cs typeface="Times New Roman"/>
                        </a:rPr>
                        <a:t>13</a:t>
                      </a:r>
                      <a:endParaRPr lang="es-ES"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203284">
                <a:tc>
                  <a:txBody>
                    <a:bodyPr/>
                    <a:lstStyle/>
                    <a:p>
                      <a:pPr algn="ctr">
                        <a:lnSpc>
                          <a:spcPct val="115000"/>
                        </a:lnSpc>
                        <a:spcAft>
                          <a:spcPts val="0"/>
                        </a:spcAft>
                      </a:pPr>
                      <a:r>
                        <a:rPr lang="es-ES" sz="1100">
                          <a:effectLst/>
                          <a:latin typeface="Arial"/>
                          <a:ea typeface="Calibri"/>
                          <a:cs typeface="Times New Roman"/>
                        </a:rPr>
                        <a:t>11</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100">
                          <a:effectLst/>
                          <a:latin typeface="Arial"/>
                          <a:ea typeface="Calibri"/>
                          <a:cs typeface="Times New Roman"/>
                        </a:rPr>
                        <a:t>9</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100" dirty="0">
                          <a:effectLst/>
                          <a:latin typeface="Arial"/>
                          <a:ea typeface="Calibri"/>
                          <a:cs typeface="Times New Roman"/>
                        </a:rPr>
                        <a:t>14</a:t>
                      </a:r>
                      <a:endParaRPr lang="es-ES" sz="1100" dirty="0">
                        <a:effectLst/>
                        <a:latin typeface="Calibri"/>
                        <a:ea typeface="Calibri"/>
                        <a:cs typeface="Times New Roman"/>
                      </a:endParaRPr>
                    </a:p>
                  </a:txBody>
                  <a:tcPr marL="68580" marR="68580" marT="0" marB="0" anchor="ctr">
                    <a:lnL>
                      <a:noFill/>
                    </a:lnL>
                    <a:lnR>
                      <a:noFill/>
                    </a:lnR>
                    <a:lnT>
                      <a:noFill/>
                    </a:lnT>
                    <a:lnB>
                      <a:noFill/>
                    </a:lnB>
                  </a:tcPr>
                </a:tc>
              </a:tr>
              <a:tr h="203284">
                <a:tc>
                  <a:txBody>
                    <a:bodyPr/>
                    <a:lstStyle/>
                    <a:p>
                      <a:pPr algn="ctr">
                        <a:lnSpc>
                          <a:spcPct val="115000"/>
                        </a:lnSpc>
                        <a:spcAft>
                          <a:spcPts val="0"/>
                        </a:spcAft>
                      </a:pPr>
                      <a:r>
                        <a:rPr lang="es-ES" sz="1100">
                          <a:effectLst/>
                          <a:latin typeface="Arial"/>
                          <a:ea typeface="Calibri"/>
                          <a:cs typeface="Times New Roman"/>
                        </a:rPr>
                        <a:t>12</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100">
                          <a:effectLst/>
                          <a:latin typeface="Arial"/>
                          <a:ea typeface="Calibri"/>
                          <a:cs typeface="Times New Roman"/>
                        </a:rPr>
                        <a:t>9</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100" dirty="0">
                          <a:effectLst/>
                          <a:latin typeface="Arial"/>
                          <a:ea typeface="Calibri"/>
                          <a:cs typeface="Times New Roman"/>
                        </a:rPr>
                        <a:t>16</a:t>
                      </a:r>
                      <a:endParaRPr lang="es-ES" sz="1100" dirty="0">
                        <a:effectLst/>
                        <a:latin typeface="Calibri"/>
                        <a:ea typeface="Calibri"/>
                        <a:cs typeface="Times New Roman"/>
                      </a:endParaRPr>
                    </a:p>
                  </a:txBody>
                  <a:tcPr marL="68580" marR="68580" marT="0" marB="0" anchor="ctr">
                    <a:lnL>
                      <a:noFill/>
                    </a:lnL>
                    <a:lnR>
                      <a:noFill/>
                    </a:lnR>
                    <a:lnT>
                      <a:noFill/>
                    </a:lnT>
                    <a:lnB>
                      <a:noFill/>
                    </a:lnB>
                  </a:tcPr>
                </a:tc>
              </a:tr>
              <a:tr h="203284">
                <a:tc>
                  <a:txBody>
                    <a:bodyPr/>
                    <a:lstStyle/>
                    <a:p>
                      <a:pPr algn="ctr">
                        <a:lnSpc>
                          <a:spcPct val="115000"/>
                        </a:lnSpc>
                        <a:spcAft>
                          <a:spcPts val="0"/>
                        </a:spcAft>
                      </a:pPr>
                      <a:r>
                        <a:rPr lang="es-ES" sz="1100">
                          <a:effectLst/>
                          <a:latin typeface="Arial"/>
                          <a:ea typeface="Calibri"/>
                          <a:cs typeface="Times New Roman"/>
                        </a:rPr>
                        <a:t>13</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100">
                          <a:effectLst/>
                          <a:latin typeface="Arial"/>
                          <a:ea typeface="Calibri"/>
                          <a:cs typeface="Times New Roman"/>
                        </a:rPr>
                        <a:t>10</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100">
                          <a:effectLst/>
                          <a:latin typeface="Arial"/>
                          <a:ea typeface="Calibri"/>
                          <a:cs typeface="Times New Roman"/>
                        </a:rPr>
                        <a:t>17</a:t>
                      </a:r>
                      <a:endParaRPr lang="es-ES" sz="1100">
                        <a:effectLst/>
                        <a:latin typeface="Calibri"/>
                        <a:ea typeface="Calibri"/>
                        <a:cs typeface="Times New Roman"/>
                      </a:endParaRPr>
                    </a:p>
                  </a:txBody>
                  <a:tcPr marL="68580" marR="68580" marT="0" marB="0" anchor="ctr">
                    <a:lnL>
                      <a:noFill/>
                    </a:lnL>
                    <a:lnR>
                      <a:noFill/>
                    </a:lnR>
                    <a:lnT>
                      <a:noFill/>
                    </a:lnT>
                    <a:lnB>
                      <a:noFill/>
                    </a:lnB>
                  </a:tcPr>
                </a:tc>
              </a:tr>
              <a:tr h="203284">
                <a:tc>
                  <a:txBody>
                    <a:bodyPr/>
                    <a:lstStyle/>
                    <a:p>
                      <a:pPr algn="ctr">
                        <a:lnSpc>
                          <a:spcPct val="115000"/>
                        </a:lnSpc>
                        <a:spcAft>
                          <a:spcPts val="0"/>
                        </a:spcAft>
                      </a:pPr>
                      <a:r>
                        <a:rPr lang="es-ES" sz="1100">
                          <a:effectLst/>
                          <a:latin typeface="Arial"/>
                          <a:ea typeface="Calibri"/>
                          <a:cs typeface="Times New Roman"/>
                        </a:rPr>
                        <a:t>14</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100">
                          <a:effectLst/>
                          <a:latin typeface="Arial"/>
                          <a:ea typeface="Calibri"/>
                          <a:cs typeface="Times New Roman"/>
                        </a:rPr>
                        <a:t>11</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100">
                          <a:effectLst/>
                          <a:latin typeface="Arial"/>
                          <a:ea typeface="Calibri"/>
                          <a:cs typeface="Times New Roman"/>
                        </a:rPr>
                        <a:t>18</a:t>
                      </a:r>
                      <a:endParaRPr lang="es-ES" sz="1100">
                        <a:effectLst/>
                        <a:latin typeface="Calibri"/>
                        <a:ea typeface="Calibri"/>
                        <a:cs typeface="Times New Roman"/>
                      </a:endParaRPr>
                    </a:p>
                  </a:txBody>
                  <a:tcPr marL="68580" marR="68580" marT="0" marB="0" anchor="ctr">
                    <a:lnL>
                      <a:noFill/>
                    </a:lnL>
                    <a:lnR>
                      <a:noFill/>
                    </a:lnR>
                    <a:lnT>
                      <a:noFill/>
                    </a:lnT>
                    <a:lnB>
                      <a:noFill/>
                    </a:lnB>
                  </a:tcPr>
                </a:tc>
              </a:tr>
              <a:tr h="203284">
                <a:tc>
                  <a:txBody>
                    <a:bodyPr/>
                    <a:lstStyle/>
                    <a:p>
                      <a:pPr algn="ctr">
                        <a:lnSpc>
                          <a:spcPct val="115000"/>
                        </a:lnSpc>
                        <a:spcAft>
                          <a:spcPts val="0"/>
                        </a:spcAft>
                      </a:pPr>
                      <a:r>
                        <a:rPr lang="es-ES" sz="1100">
                          <a:effectLst/>
                          <a:latin typeface="Arial"/>
                          <a:ea typeface="Calibri"/>
                          <a:cs typeface="Times New Roman"/>
                        </a:rPr>
                        <a:t>15</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100" dirty="0">
                          <a:effectLst/>
                          <a:latin typeface="Arial"/>
                          <a:ea typeface="Calibri"/>
                          <a:cs typeface="Times New Roman"/>
                        </a:rPr>
                        <a:t>12</a:t>
                      </a:r>
                      <a:endParaRPr lang="es-ES" sz="11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100">
                          <a:effectLst/>
                          <a:latin typeface="Arial"/>
                          <a:ea typeface="Calibri"/>
                          <a:cs typeface="Times New Roman"/>
                        </a:rPr>
                        <a:t>19</a:t>
                      </a:r>
                      <a:endParaRPr lang="es-ES" sz="1100">
                        <a:effectLst/>
                        <a:latin typeface="Calibri"/>
                        <a:ea typeface="Calibri"/>
                        <a:cs typeface="Times New Roman"/>
                      </a:endParaRPr>
                    </a:p>
                  </a:txBody>
                  <a:tcPr marL="68580" marR="68580" marT="0" marB="0" anchor="ctr">
                    <a:lnL>
                      <a:noFill/>
                    </a:lnL>
                    <a:lnR>
                      <a:noFill/>
                    </a:lnR>
                    <a:lnT>
                      <a:noFill/>
                    </a:lnT>
                    <a:lnB>
                      <a:noFill/>
                    </a:lnB>
                  </a:tcPr>
                </a:tc>
              </a:tr>
              <a:tr h="203284">
                <a:tc>
                  <a:txBody>
                    <a:bodyPr/>
                    <a:lstStyle/>
                    <a:p>
                      <a:pPr algn="ctr">
                        <a:lnSpc>
                          <a:spcPct val="115000"/>
                        </a:lnSpc>
                        <a:spcAft>
                          <a:spcPts val="0"/>
                        </a:spcAft>
                      </a:pPr>
                      <a:r>
                        <a:rPr lang="es-ES" sz="1100">
                          <a:effectLst/>
                          <a:latin typeface="Arial"/>
                          <a:ea typeface="Calibri"/>
                          <a:cs typeface="Times New Roman"/>
                        </a:rPr>
                        <a:t>16</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100">
                          <a:effectLst/>
                          <a:latin typeface="Arial"/>
                          <a:ea typeface="Calibri"/>
                          <a:cs typeface="Times New Roman"/>
                        </a:rPr>
                        <a:t>13</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100">
                          <a:effectLst/>
                          <a:latin typeface="Arial"/>
                          <a:ea typeface="Calibri"/>
                          <a:cs typeface="Times New Roman"/>
                        </a:rPr>
                        <a:t>20</a:t>
                      </a:r>
                      <a:endParaRPr lang="es-ES" sz="1100">
                        <a:effectLst/>
                        <a:latin typeface="Calibri"/>
                        <a:ea typeface="Calibri"/>
                        <a:cs typeface="Times New Roman"/>
                      </a:endParaRPr>
                    </a:p>
                  </a:txBody>
                  <a:tcPr marL="68580" marR="68580" marT="0" marB="0" anchor="ctr">
                    <a:lnL>
                      <a:noFill/>
                    </a:lnL>
                    <a:lnR>
                      <a:noFill/>
                    </a:lnR>
                    <a:lnT>
                      <a:noFill/>
                    </a:lnT>
                    <a:lnB>
                      <a:noFill/>
                    </a:lnB>
                  </a:tcPr>
                </a:tc>
              </a:tr>
              <a:tr h="203284">
                <a:tc>
                  <a:txBody>
                    <a:bodyPr/>
                    <a:lstStyle/>
                    <a:p>
                      <a:pPr algn="ctr">
                        <a:lnSpc>
                          <a:spcPct val="115000"/>
                        </a:lnSpc>
                        <a:spcAft>
                          <a:spcPts val="0"/>
                        </a:spcAft>
                      </a:pPr>
                      <a:r>
                        <a:rPr lang="es-ES" sz="1100">
                          <a:effectLst/>
                          <a:latin typeface="Arial"/>
                          <a:ea typeface="Calibri"/>
                          <a:cs typeface="Times New Roman"/>
                        </a:rPr>
                        <a:t>17</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100">
                          <a:effectLst/>
                          <a:latin typeface="Arial"/>
                          <a:ea typeface="Calibri"/>
                          <a:cs typeface="Times New Roman"/>
                        </a:rPr>
                        <a:t>14</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100">
                          <a:effectLst/>
                          <a:latin typeface="Arial"/>
                          <a:ea typeface="Calibri"/>
                          <a:cs typeface="Times New Roman"/>
                        </a:rPr>
                        <a:t>21</a:t>
                      </a:r>
                      <a:endParaRPr lang="es-ES" sz="1100">
                        <a:effectLst/>
                        <a:latin typeface="Calibri"/>
                        <a:ea typeface="Calibri"/>
                        <a:cs typeface="Times New Roman"/>
                      </a:endParaRPr>
                    </a:p>
                  </a:txBody>
                  <a:tcPr marL="68580" marR="68580" marT="0" marB="0" anchor="ctr">
                    <a:lnL>
                      <a:noFill/>
                    </a:lnL>
                    <a:lnR>
                      <a:noFill/>
                    </a:lnR>
                    <a:lnT>
                      <a:noFill/>
                    </a:lnT>
                    <a:lnB>
                      <a:noFill/>
                    </a:lnB>
                  </a:tcPr>
                </a:tc>
              </a:tr>
              <a:tr h="203284">
                <a:tc>
                  <a:txBody>
                    <a:bodyPr/>
                    <a:lstStyle/>
                    <a:p>
                      <a:pPr algn="ctr">
                        <a:lnSpc>
                          <a:spcPct val="115000"/>
                        </a:lnSpc>
                        <a:spcAft>
                          <a:spcPts val="0"/>
                        </a:spcAft>
                      </a:pPr>
                      <a:r>
                        <a:rPr lang="es-ES" sz="1100">
                          <a:effectLst/>
                          <a:latin typeface="Arial"/>
                          <a:ea typeface="Calibri"/>
                          <a:cs typeface="Times New Roman"/>
                        </a:rPr>
                        <a:t>18</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100">
                          <a:effectLst/>
                          <a:latin typeface="Arial"/>
                          <a:ea typeface="Calibri"/>
                          <a:cs typeface="Times New Roman"/>
                        </a:rPr>
                        <a:t>15</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100">
                          <a:effectLst/>
                          <a:latin typeface="Arial"/>
                          <a:ea typeface="Calibri"/>
                          <a:cs typeface="Times New Roman"/>
                        </a:rPr>
                        <a:t>22</a:t>
                      </a:r>
                      <a:endParaRPr lang="es-ES" sz="1100">
                        <a:effectLst/>
                        <a:latin typeface="Calibri"/>
                        <a:ea typeface="Calibri"/>
                        <a:cs typeface="Times New Roman"/>
                      </a:endParaRPr>
                    </a:p>
                  </a:txBody>
                  <a:tcPr marL="68580" marR="68580" marT="0" marB="0" anchor="ctr">
                    <a:lnL>
                      <a:noFill/>
                    </a:lnL>
                    <a:lnR>
                      <a:noFill/>
                    </a:lnR>
                    <a:lnT>
                      <a:noFill/>
                    </a:lnT>
                    <a:lnB>
                      <a:noFill/>
                    </a:lnB>
                  </a:tcPr>
                </a:tc>
              </a:tr>
              <a:tr h="203284">
                <a:tc>
                  <a:txBody>
                    <a:bodyPr/>
                    <a:lstStyle/>
                    <a:p>
                      <a:pPr algn="ctr">
                        <a:lnSpc>
                          <a:spcPct val="115000"/>
                        </a:lnSpc>
                        <a:spcAft>
                          <a:spcPts val="0"/>
                        </a:spcAft>
                      </a:pPr>
                      <a:r>
                        <a:rPr lang="es-ES" sz="1100">
                          <a:effectLst/>
                          <a:latin typeface="Arial"/>
                          <a:ea typeface="Calibri"/>
                          <a:cs typeface="Times New Roman"/>
                        </a:rPr>
                        <a:t>19</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100">
                          <a:effectLst/>
                          <a:latin typeface="Arial"/>
                          <a:ea typeface="Calibri"/>
                          <a:cs typeface="Times New Roman"/>
                        </a:rPr>
                        <a:t>16</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100">
                          <a:effectLst/>
                          <a:latin typeface="Arial"/>
                          <a:ea typeface="Calibri"/>
                          <a:cs typeface="Times New Roman"/>
                        </a:rPr>
                        <a:t>23</a:t>
                      </a:r>
                      <a:endParaRPr lang="es-ES" sz="1100">
                        <a:effectLst/>
                        <a:latin typeface="Calibri"/>
                        <a:ea typeface="Calibri"/>
                        <a:cs typeface="Times New Roman"/>
                      </a:endParaRPr>
                    </a:p>
                  </a:txBody>
                  <a:tcPr marL="68580" marR="68580" marT="0" marB="0" anchor="ctr">
                    <a:lnL>
                      <a:noFill/>
                    </a:lnL>
                    <a:lnR>
                      <a:noFill/>
                    </a:lnR>
                    <a:lnT>
                      <a:noFill/>
                    </a:lnT>
                    <a:lnB>
                      <a:noFill/>
                    </a:lnB>
                  </a:tcPr>
                </a:tc>
              </a:tr>
              <a:tr h="203284">
                <a:tc>
                  <a:txBody>
                    <a:bodyPr/>
                    <a:lstStyle/>
                    <a:p>
                      <a:pPr algn="ctr">
                        <a:lnSpc>
                          <a:spcPct val="115000"/>
                        </a:lnSpc>
                        <a:spcAft>
                          <a:spcPts val="0"/>
                        </a:spcAft>
                      </a:pPr>
                      <a:r>
                        <a:rPr lang="es-ES" sz="1100">
                          <a:effectLst/>
                          <a:latin typeface="Arial"/>
                          <a:ea typeface="Calibri"/>
                          <a:cs typeface="Times New Roman"/>
                        </a:rPr>
                        <a:t>20</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100">
                          <a:effectLst/>
                          <a:latin typeface="Arial"/>
                          <a:ea typeface="Calibri"/>
                          <a:cs typeface="Times New Roman"/>
                        </a:rPr>
                        <a:t>16</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100">
                          <a:effectLst/>
                          <a:latin typeface="Arial"/>
                          <a:ea typeface="Calibri"/>
                          <a:cs typeface="Times New Roman"/>
                        </a:rPr>
                        <a:t>25</a:t>
                      </a:r>
                      <a:endParaRPr lang="es-ES" sz="1100">
                        <a:effectLst/>
                        <a:latin typeface="Calibri"/>
                        <a:ea typeface="Calibri"/>
                        <a:cs typeface="Times New Roman"/>
                      </a:endParaRPr>
                    </a:p>
                  </a:txBody>
                  <a:tcPr marL="68580" marR="68580" marT="0" marB="0" anchor="ctr">
                    <a:lnL>
                      <a:noFill/>
                    </a:lnL>
                    <a:lnR>
                      <a:noFill/>
                    </a:lnR>
                    <a:lnT>
                      <a:noFill/>
                    </a:lnT>
                    <a:lnB>
                      <a:noFill/>
                    </a:lnB>
                  </a:tcPr>
                </a:tc>
              </a:tr>
              <a:tr h="203284">
                <a:tc>
                  <a:txBody>
                    <a:bodyPr/>
                    <a:lstStyle/>
                    <a:p>
                      <a:pPr algn="ctr">
                        <a:lnSpc>
                          <a:spcPct val="115000"/>
                        </a:lnSpc>
                        <a:spcAft>
                          <a:spcPts val="0"/>
                        </a:spcAft>
                      </a:pPr>
                      <a:r>
                        <a:rPr lang="es-ES" sz="1100">
                          <a:effectLst/>
                          <a:latin typeface="Arial"/>
                          <a:ea typeface="Calibri"/>
                          <a:cs typeface="Times New Roman"/>
                        </a:rPr>
                        <a:t>25</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100">
                          <a:effectLst/>
                          <a:latin typeface="Arial"/>
                          <a:ea typeface="Calibri"/>
                          <a:cs typeface="Times New Roman"/>
                        </a:rPr>
                        <a:t>22</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100">
                          <a:effectLst/>
                          <a:latin typeface="Arial"/>
                          <a:ea typeface="Calibri"/>
                          <a:cs typeface="Times New Roman"/>
                        </a:rPr>
                        <a:t>30</a:t>
                      </a:r>
                      <a:endParaRPr lang="es-ES" sz="1100">
                        <a:effectLst/>
                        <a:latin typeface="Calibri"/>
                        <a:ea typeface="Calibri"/>
                        <a:cs typeface="Times New Roman"/>
                      </a:endParaRPr>
                    </a:p>
                  </a:txBody>
                  <a:tcPr marL="68580" marR="68580" marT="0" marB="0" anchor="ctr">
                    <a:lnL>
                      <a:noFill/>
                    </a:lnL>
                    <a:lnR>
                      <a:noFill/>
                    </a:lnR>
                    <a:lnT>
                      <a:noFill/>
                    </a:lnT>
                    <a:lnB>
                      <a:noFill/>
                    </a:lnB>
                  </a:tcPr>
                </a:tc>
              </a:tr>
              <a:tr h="203284">
                <a:tc>
                  <a:txBody>
                    <a:bodyPr/>
                    <a:lstStyle/>
                    <a:p>
                      <a:pPr algn="ctr">
                        <a:lnSpc>
                          <a:spcPct val="115000"/>
                        </a:lnSpc>
                        <a:spcAft>
                          <a:spcPts val="0"/>
                        </a:spcAft>
                      </a:pPr>
                      <a:r>
                        <a:rPr lang="es-ES" sz="1100">
                          <a:effectLst/>
                          <a:latin typeface="Arial"/>
                          <a:ea typeface="Calibri"/>
                          <a:cs typeface="Times New Roman"/>
                        </a:rPr>
                        <a:t>30</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100">
                          <a:effectLst/>
                          <a:latin typeface="Arial"/>
                          <a:ea typeface="Calibri"/>
                          <a:cs typeface="Times New Roman"/>
                        </a:rPr>
                        <a:t>26</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100">
                          <a:effectLst/>
                          <a:latin typeface="Arial"/>
                          <a:ea typeface="Calibri"/>
                          <a:cs typeface="Times New Roman"/>
                        </a:rPr>
                        <a:t>36</a:t>
                      </a:r>
                      <a:endParaRPr lang="es-ES" sz="1100">
                        <a:effectLst/>
                        <a:latin typeface="Calibri"/>
                        <a:ea typeface="Calibri"/>
                        <a:cs typeface="Times New Roman"/>
                      </a:endParaRPr>
                    </a:p>
                  </a:txBody>
                  <a:tcPr marL="68580" marR="68580" marT="0" marB="0" anchor="ctr">
                    <a:lnL>
                      <a:noFill/>
                    </a:lnL>
                    <a:lnR>
                      <a:noFill/>
                    </a:lnR>
                    <a:lnT>
                      <a:noFill/>
                    </a:lnT>
                    <a:lnB>
                      <a:noFill/>
                    </a:lnB>
                  </a:tcPr>
                </a:tc>
              </a:tr>
              <a:tr h="203284">
                <a:tc>
                  <a:txBody>
                    <a:bodyPr/>
                    <a:lstStyle/>
                    <a:p>
                      <a:pPr algn="ctr">
                        <a:lnSpc>
                          <a:spcPct val="115000"/>
                        </a:lnSpc>
                        <a:spcAft>
                          <a:spcPts val="0"/>
                        </a:spcAft>
                      </a:pPr>
                      <a:r>
                        <a:rPr lang="es-ES" sz="1100">
                          <a:effectLst/>
                          <a:latin typeface="Arial"/>
                          <a:ea typeface="Calibri"/>
                          <a:cs typeface="Times New Roman"/>
                        </a:rPr>
                        <a:t>35</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100">
                          <a:effectLst/>
                          <a:latin typeface="Arial"/>
                          <a:ea typeface="Calibri"/>
                          <a:cs typeface="Times New Roman"/>
                        </a:rPr>
                        <a:t>31</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100">
                          <a:effectLst/>
                          <a:latin typeface="Arial"/>
                          <a:ea typeface="Calibri"/>
                          <a:cs typeface="Times New Roman"/>
                        </a:rPr>
                        <a:t>41</a:t>
                      </a:r>
                      <a:endParaRPr lang="es-ES" sz="1100">
                        <a:effectLst/>
                        <a:latin typeface="Calibri"/>
                        <a:ea typeface="Calibri"/>
                        <a:cs typeface="Times New Roman"/>
                      </a:endParaRPr>
                    </a:p>
                  </a:txBody>
                  <a:tcPr marL="68580" marR="68580" marT="0" marB="0" anchor="ctr">
                    <a:lnL>
                      <a:noFill/>
                    </a:lnL>
                    <a:lnR>
                      <a:noFill/>
                    </a:lnR>
                    <a:lnT>
                      <a:noFill/>
                    </a:lnT>
                    <a:lnB>
                      <a:noFill/>
                    </a:lnB>
                  </a:tcPr>
                </a:tc>
              </a:tr>
              <a:tr h="203284">
                <a:tc>
                  <a:txBody>
                    <a:bodyPr/>
                    <a:lstStyle/>
                    <a:p>
                      <a:pPr algn="ctr">
                        <a:lnSpc>
                          <a:spcPct val="115000"/>
                        </a:lnSpc>
                        <a:spcAft>
                          <a:spcPts val="0"/>
                        </a:spcAft>
                      </a:pPr>
                      <a:r>
                        <a:rPr lang="es-ES" sz="1100">
                          <a:effectLst/>
                          <a:latin typeface="Arial"/>
                          <a:ea typeface="Calibri"/>
                          <a:cs typeface="Times New Roman"/>
                        </a:rPr>
                        <a:t>40</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100">
                          <a:effectLst/>
                          <a:latin typeface="Arial"/>
                          <a:ea typeface="Calibri"/>
                          <a:cs typeface="Times New Roman"/>
                        </a:rPr>
                        <a:t>35</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100">
                          <a:effectLst/>
                          <a:latin typeface="Arial"/>
                          <a:ea typeface="Calibri"/>
                          <a:cs typeface="Times New Roman"/>
                        </a:rPr>
                        <a:t>47</a:t>
                      </a:r>
                      <a:endParaRPr lang="es-ES" sz="1100">
                        <a:effectLst/>
                        <a:latin typeface="Calibri"/>
                        <a:ea typeface="Calibri"/>
                        <a:cs typeface="Times New Roman"/>
                      </a:endParaRPr>
                    </a:p>
                  </a:txBody>
                  <a:tcPr marL="68580" marR="68580" marT="0" marB="0" anchor="ctr">
                    <a:lnL>
                      <a:noFill/>
                    </a:lnL>
                    <a:lnR>
                      <a:noFill/>
                    </a:lnR>
                    <a:lnT>
                      <a:noFill/>
                    </a:lnT>
                    <a:lnB>
                      <a:noFill/>
                    </a:lnB>
                  </a:tcPr>
                </a:tc>
              </a:tr>
              <a:tr h="203284">
                <a:tc>
                  <a:txBody>
                    <a:bodyPr/>
                    <a:lstStyle/>
                    <a:p>
                      <a:pPr algn="ctr">
                        <a:lnSpc>
                          <a:spcPct val="115000"/>
                        </a:lnSpc>
                        <a:spcAft>
                          <a:spcPts val="0"/>
                        </a:spcAft>
                      </a:pPr>
                      <a:r>
                        <a:rPr lang="es-ES" sz="1100">
                          <a:effectLst/>
                          <a:latin typeface="Arial"/>
                          <a:ea typeface="Calibri"/>
                          <a:cs typeface="Times New Roman"/>
                        </a:rPr>
                        <a:t>45</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100">
                          <a:effectLst/>
                          <a:latin typeface="Arial"/>
                          <a:ea typeface="Calibri"/>
                          <a:cs typeface="Times New Roman"/>
                        </a:rPr>
                        <a:t>40</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100">
                          <a:effectLst/>
                          <a:latin typeface="Arial"/>
                          <a:ea typeface="Calibri"/>
                          <a:cs typeface="Times New Roman"/>
                        </a:rPr>
                        <a:t>52</a:t>
                      </a:r>
                      <a:endParaRPr lang="es-ES" sz="1100">
                        <a:effectLst/>
                        <a:latin typeface="Calibri"/>
                        <a:ea typeface="Calibri"/>
                        <a:cs typeface="Times New Roman"/>
                      </a:endParaRPr>
                    </a:p>
                  </a:txBody>
                  <a:tcPr marL="68580" marR="68580" marT="0" marB="0" anchor="ctr">
                    <a:lnL>
                      <a:noFill/>
                    </a:lnL>
                    <a:lnR>
                      <a:noFill/>
                    </a:lnR>
                    <a:lnT>
                      <a:noFill/>
                    </a:lnT>
                    <a:lnB>
                      <a:noFill/>
                    </a:lnB>
                  </a:tcPr>
                </a:tc>
              </a:tr>
              <a:tr h="203284">
                <a:tc>
                  <a:txBody>
                    <a:bodyPr/>
                    <a:lstStyle/>
                    <a:p>
                      <a:pPr algn="ctr">
                        <a:lnSpc>
                          <a:spcPct val="115000"/>
                        </a:lnSpc>
                        <a:spcAft>
                          <a:spcPts val="0"/>
                        </a:spcAft>
                      </a:pPr>
                      <a:r>
                        <a:rPr lang="es-ES" sz="1100">
                          <a:effectLst/>
                          <a:latin typeface="Arial"/>
                          <a:ea typeface="Calibri"/>
                          <a:cs typeface="Times New Roman"/>
                        </a:rPr>
                        <a:t>50</a:t>
                      </a:r>
                      <a:endParaRPr lang="es-ES" sz="11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effectLst/>
                          <a:latin typeface="Arial"/>
                          <a:ea typeface="Calibri"/>
                          <a:cs typeface="Times New Roman"/>
                        </a:rPr>
                        <a:t>45</a:t>
                      </a:r>
                      <a:endParaRPr lang="es-ES" sz="1100" dirty="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effectLst/>
                          <a:latin typeface="Arial"/>
                          <a:ea typeface="Calibri"/>
                          <a:cs typeface="Times New Roman"/>
                        </a:rPr>
                        <a:t>57</a:t>
                      </a:r>
                      <a:endParaRPr lang="es-ES" sz="1100" dirty="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7" name="6 Rectángulo"/>
          <p:cNvSpPr/>
          <p:nvPr/>
        </p:nvSpPr>
        <p:spPr>
          <a:xfrm>
            <a:off x="899592" y="6174695"/>
            <a:ext cx="2088233" cy="246221"/>
          </a:xfrm>
          <a:prstGeom prst="rect">
            <a:avLst/>
          </a:prstGeom>
        </p:spPr>
        <p:txBody>
          <a:bodyPr wrap="square">
            <a:spAutoFit/>
          </a:bodyPr>
          <a:lstStyle/>
          <a:p>
            <a:r>
              <a:rPr lang="en-US" sz="1000" dirty="0"/>
              <a:t>Fuente: (Castillo &amp; </a:t>
            </a:r>
            <a:r>
              <a:rPr lang="en-US" sz="1000" dirty="0" err="1"/>
              <a:t>Sentis</a:t>
            </a:r>
            <a:r>
              <a:rPr lang="en-US" sz="1000" dirty="0"/>
              <a:t>, 2001)</a:t>
            </a:r>
            <a:endParaRPr lang="es-ES" sz="1000" b="1" dirty="0"/>
          </a:p>
        </p:txBody>
      </p:sp>
      <p:graphicFrame>
        <p:nvGraphicFramePr>
          <p:cNvPr id="8" name="7 Gráfico"/>
          <p:cNvGraphicFramePr/>
          <p:nvPr>
            <p:extLst>
              <p:ext uri="{D42A27DB-BD31-4B8C-83A1-F6EECF244321}">
                <p14:modId xmlns:p14="http://schemas.microsoft.com/office/powerpoint/2010/main" val="1336107943"/>
              </p:ext>
            </p:extLst>
          </p:nvPr>
        </p:nvGraphicFramePr>
        <p:xfrm>
          <a:off x="3618334" y="1268760"/>
          <a:ext cx="5219700" cy="2809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2447401946"/>
              </p:ext>
            </p:extLst>
          </p:nvPr>
        </p:nvGraphicFramePr>
        <p:xfrm>
          <a:off x="3673549" y="4854469"/>
          <a:ext cx="4867275" cy="1500124"/>
        </p:xfrm>
        <a:graphic>
          <a:graphicData uri="http://schemas.openxmlformats.org/drawingml/2006/table">
            <a:tbl>
              <a:tblPr firstRow="1" firstCol="1" bandRow="1"/>
              <a:tblGrid>
                <a:gridCol w="1437005"/>
                <a:gridCol w="556260"/>
                <a:gridCol w="1437005"/>
                <a:gridCol w="1437005"/>
              </a:tblGrid>
              <a:tr h="215900">
                <a:tc>
                  <a:txBody>
                    <a:bodyPr/>
                    <a:lstStyle/>
                    <a:p>
                      <a:pPr algn="ctr">
                        <a:lnSpc>
                          <a:spcPct val="115000"/>
                        </a:lnSpc>
                        <a:spcAft>
                          <a:spcPts val="0"/>
                        </a:spcAft>
                      </a:pPr>
                      <a:r>
                        <a:rPr lang="es-ES" sz="1200" b="1" dirty="0">
                          <a:solidFill>
                            <a:srgbClr val="000000"/>
                          </a:solidFill>
                          <a:effectLst/>
                          <a:latin typeface="Arial"/>
                          <a:ea typeface="Times New Roman"/>
                          <a:cs typeface="Times New Roman"/>
                        </a:rPr>
                        <a:t>PARÁMETRO</a:t>
                      </a:r>
                      <a:endParaRPr lang="es-ES"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effectLst/>
                          <a:latin typeface="Arial"/>
                          <a:ea typeface="Times New Roman"/>
                          <a:cs typeface="Times New Roman"/>
                        </a:rPr>
                        <a:t>UND</a:t>
                      </a:r>
                      <a:endParaRPr lang="es-ES"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effectLst/>
                          <a:latin typeface="Arial"/>
                          <a:ea typeface="Times New Roman"/>
                          <a:cs typeface="Times New Roman"/>
                        </a:rPr>
                        <a:t>% CONFIANZA</a:t>
                      </a:r>
                      <a:endParaRPr lang="es-ES"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dirty="0" err="1">
                          <a:solidFill>
                            <a:srgbClr val="000000"/>
                          </a:solidFill>
                          <a:effectLst/>
                          <a:latin typeface="Arial"/>
                          <a:ea typeface="Times New Roman"/>
                          <a:cs typeface="Times New Roman"/>
                        </a:rPr>
                        <a:t>CORRELACIÓN</a:t>
                      </a:r>
                      <a:r>
                        <a:rPr lang="es-ES" sz="1200" b="1" baseline="30000" dirty="0" err="1">
                          <a:effectLst/>
                          <a:latin typeface="Arial"/>
                          <a:ea typeface="Times New Roman"/>
                          <a:cs typeface="Times New Roman"/>
                        </a:rPr>
                        <a:t>a</a:t>
                      </a:r>
                      <a:endParaRPr lang="es-ES"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algn="ctr">
                        <a:lnSpc>
                          <a:spcPct val="115000"/>
                        </a:lnSpc>
                        <a:spcAft>
                          <a:spcPts val="0"/>
                        </a:spcAft>
                      </a:pPr>
                      <a:r>
                        <a:rPr lang="es-ES" sz="1200">
                          <a:solidFill>
                            <a:srgbClr val="000000"/>
                          </a:solidFill>
                          <a:effectLst/>
                          <a:latin typeface="Arial"/>
                          <a:ea typeface="Times New Roman"/>
                          <a:cs typeface="Times New Roman"/>
                        </a:rPr>
                        <a:t>Precipitación</a:t>
                      </a:r>
                      <a:endParaRPr lang="es-ES"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a:solidFill>
                            <a:srgbClr val="000000"/>
                          </a:solidFill>
                          <a:effectLst/>
                          <a:latin typeface="Arial"/>
                          <a:ea typeface="Times New Roman"/>
                          <a:cs typeface="Times New Roman"/>
                        </a:rPr>
                        <a:t>mm</a:t>
                      </a:r>
                      <a:endParaRPr lang="es-ES"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a:solidFill>
                            <a:srgbClr val="000000"/>
                          </a:solidFill>
                          <a:effectLst/>
                          <a:latin typeface="Arial"/>
                          <a:ea typeface="Times New Roman"/>
                          <a:cs typeface="Times New Roman"/>
                        </a:rPr>
                        <a:t>90</a:t>
                      </a:r>
                      <a:endParaRPr lang="es-ES"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a:solidFill>
                            <a:srgbClr val="000000"/>
                          </a:solidFill>
                          <a:effectLst/>
                          <a:latin typeface="Arial"/>
                          <a:ea typeface="Times New Roman"/>
                          <a:cs typeface="Times New Roman"/>
                        </a:rPr>
                        <a:t>MUY ALTA</a:t>
                      </a:r>
                      <a:endParaRPr lang="es-ES"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215900">
                <a:tc>
                  <a:txBody>
                    <a:bodyPr/>
                    <a:lstStyle/>
                    <a:p>
                      <a:pPr algn="ctr">
                        <a:lnSpc>
                          <a:spcPct val="115000"/>
                        </a:lnSpc>
                        <a:spcAft>
                          <a:spcPts val="0"/>
                        </a:spcAft>
                      </a:pPr>
                      <a:r>
                        <a:rPr lang="es-ES" sz="1200">
                          <a:solidFill>
                            <a:srgbClr val="000000"/>
                          </a:solidFill>
                          <a:effectLst/>
                          <a:latin typeface="Arial"/>
                          <a:ea typeface="Times New Roman"/>
                          <a:cs typeface="Times New Roman"/>
                        </a:rPr>
                        <a:t>Temperatura</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a:ea typeface="Times New Roman"/>
                          <a:cs typeface="Times New Roman"/>
                        </a:rPr>
                        <a:t>ºC</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a:ea typeface="Times New Roman"/>
                          <a:cs typeface="Times New Roman"/>
                        </a:rPr>
                        <a:t>93,62</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a:ea typeface="Times New Roman"/>
                          <a:cs typeface="Times New Roman"/>
                        </a:rPr>
                        <a:t>MODERADA</a:t>
                      </a:r>
                      <a:endParaRPr lang="es-ES" sz="1100">
                        <a:effectLst/>
                        <a:latin typeface="Calibri"/>
                        <a:ea typeface="Calibri"/>
                        <a:cs typeface="Times New Roman"/>
                      </a:endParaRPr>
                    </a:p>
                  </a:txBody>
                  <a:tcPr marL="68580" marR="68580" marT="0" marB="0" anchor="ctr">
                    <a:lnL>
                      <a:noFill/>
                    </a:lnL>
                    <a:lnR>
                      <a:noFill/>
                    </a:lnR>
                    <a:lnT>
                      <a:noFill/>
                    </a:lnT>
                    <a:lnB>
                      <a:noFill/>
                    </a:lnB>
                  </a:tcPr>
                </a:tc>
              </a:tr>
              <a:tr h="215900">
                <a:tc>
                  <a:txBody>
                    <a:bodyPr/>
                    <a:lstStyle/>
                    <a:p>
                      <a:pPr algn="ctr">
                        <a:lnSpc>
                          <a:spcPct val="115000"/>
                        </a:lnSpc>
                        <a:spcAft>
                          <a:spcPts val="0"/>
                        </a:spcAft>
                      </a:pPr>
                      <a:r>
                        <a:rPr lang="es-ES" sz="1200">
                          <a:solidFill>
                            <a:srgbClr val="000000"/>
                          </a:solidFill>
                          <a:effectLst/>
                          <a:latin typeface="Arial"/>
                          <a:ea typeface="Times New Roman"/>
                          <a:cs typeface="Times New Roman"/>
                        </a:rPr>
                        <a:t>Humedad Relativa</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a:ea typeface="Times New Roman"/>
                          <a:cs typeface="Times New Roman"/>
                        </a:rPr>
                        <a:t>%</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a:ea typeface="Times New Roman"/>
                          <a:cs typeface="Times New Roman"/>
                        </a:rPr>
                        <a:t>80,37</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a:ea typeface="Times New Roman"/>
                          <a:cs typeface="Times New Roman"/>
                        </a:rPr>
                        <a:t>MODERADA</a:t>
                      </a:r>
                      <a:endParaRPr lang="es-ES" sz="1100">
                        <a:effectLst/>
                        <a:latin typeface="Calibri"/>
                        <a:ea typeface="Calibri"/>
                        <a:cs typeface="Times New Roman"/>
                      </a:endParaRPr>
                    </a:p>
                  </a:txBody>
                  <a:tcPr marL="68580" marR="68580" marT="0" marB="0" anchor="ctr">
                    <a:lnL>
                      <a:noFill/>
                    </a:lnL>
                    <a:lnR>
                      <a:noFill/>
                    </a:lnR>
                    <a:lnT>
                      <a:noFill/>
                    </a:lnT>
                    <a:lnB>
                      <a:noFill/>
                    </a:lnB>
                  </a:tcPr>
                </a:tc>
              </a:tr>
              <a:tr h="215900">
                <a:tc>
                  <a:txBody>
                    <a:bodyPr/>
                    <a:lstStyle/>
                    <a:p>
                      <a:pPr algn="ctr">
                        <a:lnSpc>
                          <a:spcPct val="115000"/>
                        </a:lnSpc>
                        <a:spcAft>
                          <a:spcPts val="0"/>
                        </a:spcAft>
                      </a:pPr>
                      <a:r>
                        <a:rPr lang="es-ES" sz="1200">
                          <a:solidFill>
                            <a:srgbClr val="000000"/>
                          </a:solidFill>
                          <a:effectLst/>
                          <a:latin typeface="Arial"/>
                          <a:ea typeface="Times New Roman"/>
                          <a:cs typeface="Times New Roman"/>
                        </a:rPr>
                        <a:t>Velocidad Del Viento</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a:ea typeface="Times New Roman"/>
                          <a:cs typeface="Times New Roman"/>
                        </a:rPr>
                        <a:t>m/s</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a:ea typeface="Times New Roman"/>
                          <a:cs typeface="Times New Roman"/>
                        </a:rPr>
                        <a:t>88,37</a:t>
                      </a:r>
                      <a:endParaRPr lang="es-E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200">
                          <a:solidFill>
                            <a:srgbClr val="000000"/>
                          </a:solidFill>
                          <a:effectLst/>
                          <a:latin typeface="Arial"/>
                          <a:ea typeface="Times New Roman"/>
                          <a:cs typeface="Times New Roman"/>
                        </a:rPr>
                        <a:t>ALTA</a:t>
                      </a:r>
                      <a:endParaRPr lang="es-ES" sz="1100">
                        <a:effectLst/>
                        <a:latin typeface="Calibri"/>
                        <a:ea typeface="Calibri"/>
                        <a:cs typeface="Times New Roman"/>
                      </a:endParaRPr>
                    </a:p>
                  </a:txBody>
                  <a:tcPr marL="68580" marR="68580" marT="0" marB="0" anchor="ctr">
                    <a:lnL>
                      <a:noFill/>
                    </a:lnL>
                    <a:lnR>
                      <a:noFill/>
                    </a:lnR>
                    <a:lnT>
                      <a:noFill/>
                    </a:lnT>
                    <a:lnB>
                      <a:noFill/>
                    </a:lnB>
                  </a:tcPr>
                </a:tc>
              </a:tr>
              <a:tr h="215900">
                <a:tc>
                  <a:txBody>
                    <a:bodyPr/>
                    <a:lstStyle/>
                    <a:p>
                      <a:pPr algn="ctr">
                        <a:lnSpc>
                          <a:spcPct val="115000"/>
                        </a:lnSpc>
                        <a:spcAft>
                          <a:spcPts val="0"/>
                        </a:spcAft>
                      </a:pPr>
                      <a:r>
                        <a:rPr lang="es-ES" sz="1200">
                          <a:solidFill>
                            <a:srgbClr val="000000"/>
                          </a:solidFill>
                          <a:effectLst/>
                          <a:latin typeface="Arial"/>
                          <a:ea typeface="Times New Roman"/>
                          <a:cs typeface="Times New Roman"/>
                        </a:rPr>
                        <a:t>Heliofanía</a:t>
                      </a:r>
                      <a:endParaRPr lang="es-ES" sz="11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effectLst/>
                          <a:latin typeface="Arial"/>
                          <a:ea typeface="Times New Roman"/>
                          <a:cs typeface="Times New Roman"/>
                        </a:rPr>
                        <a:t>horas</a:t>
                      </a:r>
                      <a:endParaRPr lang="es-ES" sz="11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effectLst/>
                          <a:latin typeface="Arial"/>
                          <a:ea typeface="Times New Roman"/>
                          <a:cs typeface="Times New Roman"/>
                        </a:rPr>
                        <a:t>77,91</a:t>
                      </a:r>
                      <a:endParaRPr lang="es-ES" sz="11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effectLst/>
                          <a:latin typeface="Arial"/>
                          <a:ea typeface="Times New Roman"/>
                          <a:cs typeface="Times New Roman"/>
                        </a:rPr>
                        <a:t>ALTA</a:t>
                      </a:r>
                      <a:endParaRPr lang="es-ES" sz="1100" dirty="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1" name="10 Rectángulo"/>
          <p:cNvSpPr/>
          <p:nvPr/>
        </p:nvSpPr>
        <p:spPr>
          <a:xfrm>
            <a:off x="3968824" y="4215856"/>
            <a:ext cx="4572000" cy="581296"/>
          </a:xfrm>
          <a:prstGeom prst="rect">
            <a:avLst/>
          </a:prstGeom>
        </p:spPr>
        <p:txBody>
          <a:bodyPr vert="horz" lIns="91440" tIns="45720" rIns="91440" bIns="45720" rtlCol="0">
            <a:normAutofit/>
          </a:bodyPr>
          <a:lstStyle/>
          <a:p>
            <a:pPr marL="342900" indent="-274320">
              <a:spcBef>
                <a:spcPct val="20000"/>
              </a:spcBef>
              <a:buClr>
                <a:schemeClr val="accent1"/>
              </a:buClr>
              <a:buSzPct val="76000"/>
              <a:buFont typeface="Wingdings 2" pitchFamily="18" charset="2"/>
              <a:buChar char=""/>
            </a:pPr>
            <a:r>
              <a:rPr lang="es-PE" sz="1600" b="1" dirty="0">
                <a:solidFill>
                  <a:schemeClr val="tx2"/>
                </a:solidFill>
              </a:rPr>
              <a:t>Porcentaje de confiabilidad de los parámetros meteorológicos</a:t>
            </a:r>
            <a:endParaRPr lang="es-ES" sz="1600" b="1" dirty="0">
              <a:solidFill>
                <a:schemeClr val="tx2"/>
              </a:solidFill>
            </a:endParaRPr>
          </a:p>
        </p:txBody>
      </p:sp>
      <mc:AlternateContent xmlns:mc="http://schemas.openxmlformats.org/markup-compatibility/2006" xmlns:a14="http://schemas.microsoft.com/office/drawing/2010/main">
        <mc:Choice Requires="a14">
          <p:sp>
            <p:nvSpPr>
              <p:cNvPr id="12" name="11 Rectángulo"/>
              <p:cNvSpPr/>
              <p:nvPr/>
            </p:nvSpPr>
            <p:spPr>
              <a:xfrm>
                <a:off x="539552" y="729570"/>
                <a:ext cx="3024336" cy="646331"/>
              </a:xfrm>
              <a:prstGeom prst="rect">
                <a:avLst/>
              </a:prstGeom>
            </p:spPr>
            <p:txBody>
              <a:bodyPr wrap="square">
                <a:spAutoFit/>
              </a:bodyPr>
              <a:lstStyle/>
              <a:p>
                <a:pPr algn="just"/>
                <a:r>
                  <a:rPr lang="es-ES" sz="1200" dirty="0"/>
                  <a:t>Considerando que </a:t>
                </a:r>
                <a14:m>
                  <m:oMath xmlns:m="http://schemas.openxmlformats.org/officeDocument/2006/math">
                    <m:sSub>
                      <m:sSubPr>
                        <m:ctrlPr>
                          <a:rPr lang="es-ES" sz="1200" i="1">
                            <a:latin typeface="Cambria Math"/>
                          </a:rPr>
                        </m:ctrlPr>
                      </m:sSubPr>
                      <m:e>
                        <m:r>
                          <a:rPr lang="es-ES" sz="1200" i="1">
                            <a:latin typeface="Cambria Math"/>
                          </a:rPr>
                          <m:t>𝑥</m:t>
                        </m:r>
                      </m:e>
                      <m:sub>
                        <m:r>
                          <a:rPr lang="es-ES" sz="1200" i="1">
                            <a:latin typeface="Cambria Math"/>
                          </a:rPr>
                          <m:t>𝑖</m:t>
                        </m:r>
                      </m:sub>
                    </m:sSub>
                    <m:r>
                      <a:rPr lang="es-ES" sz="1200" i="1">
                        <a:latin typeface="Cambria Math"/>
                      </a:rPr>
                      <m:t>−</m:t>
                    </m:r>
                    <m:r>
                      <a:rPr lang="es-ES" sz="1200" i="1">
                        <a:latin typeface="Cambria Math"/>
                      </a:rPr>
                      <m:t>𝑀𝑒𝑑</m:t>
                    </m:r>
                    <m:r>
                      <a:rPr lang="es-ES" sz="1200" i="1">
                        <a:latin typeface="Cambria Math"/>
                      </a:rPr>
                      <m:t>&gt;0</m:t>
                    </m:r>
                  </m:oMath>
                </a14:m>
                <a:r>
                  <a:rPr lang="es-ES" sz="1200" dirty="0"/>
                  <a:t>, darán signos positivos (+) y </a:t>
                </a:r>
                <a14:m>
                  <m:oMath xmlns:m="http://schemas.openxmlformats.org/officeDocument/2006/math">
                    <m:sSub>
                      <m:sSubPr>
                        <m:ctrlPr>
                          <a:rPr lang="es-ES" sz="1200" i="1">
                            <a:latin typeface="Cambria Math"/>
                          </a:rPr>
                        </m:ctrlPr>
                      </m:sSubPr>
                      <m:e>
                        <m:r>
                          <a:rPr lang="es-ES" sz="1200" i="1">
                            <a:latin typeface="Cambria Math"/>
                          </a:rPr>
                          <m:t>𝑥</m:t>
                        </m:r>
                      </m:e>
                      <m:sub>
                        <m:r>
                          <a:rPr lang="es-ES" sz="1200" i="1">
                            <a:latin typeface="Cambria Math"/>
                          </a:rPr>
                          <m:t>𝑖</m:t>
                        </m:r>
                      </m:sub>
                    </m:sSub>
                    <m:r>
                      <a:rPr lang="es-ES" sz="1200" i="1">
                        <a:latin typeface="Cambria Math"/>
                      </a:rPr>
                      <m:t>−</m:t>
                    </m:r>
                    <m:r>
                      <a:rPr lang="es-ES" sz="1200" i="1">
                        <a:latin typeface="Cambria Math"/>
                      </a:rPr>
                      <m:t>𝑀𝑒𝑑</m:t>
                    </m:r>
                    <m:r>
                      <a:rPr lang="es-ES" sz="1200" i="1">
                        <a:latin typeface="Cambria Math"/>
                      </a:rPr>
                      <m:t>&lt;0</m:t>
                    </m:r>
                  </m:oMath>
                </a14:m>
                <a:r>
                  <a:rPr lang="es-ES" sz="1200" dirty="0"/>
                  <a:t> signos negativos </a:t>
                </a:r>
                <a:r>
                  <a:rPr lang="es-ES" sz="1200" dirty="0" smtClean="0"/>
                  <a:t>(-).</a:t>
                </a:r>
                <a:endParaRPr lang="es-ES" sz="1200" dirty="0"/>
              </a:p>
            </p:txBody>
          </p:sp>
        </mc:Choice>
        <mc:Fallback xmlns="">
          <p:sp>
            <p:nvSpPr>
              <p:cNvPr id="12" name="11 Rectángulo"/>
              <p:cNvSpPr>
                <a:spLocks noRot="1" noChangeAspect="1" noMove="1" noResize="1" noEditPoints="1" noAdjustHandles="1" noChangeArrowheads="1" noChangeShapeType="1" noTextEdit="1"/>
              </p:cNvSpPr>
              <p:nvPr/>
            </p:nvSpPr>
            <p:spPr>
              <a:xfrm>
                <a:off x="539552" y="729570"/>
                <a:ext cx="3024336" cy="646331"/>
              </a:xfrm>
              <a:prstGeom prst="rect">
                <a:avLst/>
              </a:prstGeom>
              <a:blipFill rotWithShape="1">
                <a:blip r:embed="rId3"/>
                <a:stretch>
                  <a:fillRect l="-202" b="-6604"/>
                </a:stretch>
              </a:blipFill>
            </p:spPr>
            <p:txBody>
              <a:bodyPr/>
              <a:lstStyle/>
              <a:p>
                <a:r>
                  <a:rPr lang="es-ES">
                    <a:noFill/>
                  </a:rPr>
                  <a:t> </a:t>
                </a:r>
              </a:p>
            </p:txBody>
          </p:sp>
        </mc:Fallback>
      </mc:AlternateContent>
      <p:sp>
        <p:nvSpPr>
          <p:cNvPr id="13" name="12 Rectángulo"/>
          <p:cNvSpPr/>
          <p:nvPr/>
        </p:nvSpPr>
        <p:spPr>
          <a:xfrm>
            <a:off x="539552" y="1281313"/>
            <a:ext cx="3024336" cy="1200329"/>
          </a:xfrm>
          <a:prstGeom prst="rect">
            <a:avLst/>
          </a:prstGeom>
        </p:spPr>
        <p:txBody>
          <a:bodyPr wrap="square">
            <a:spAutoFit/>
          </a:bodyPr>
          <a:lstStyle/>
          <a:p>
            <a:pPr algn="just"/>
            <a:r>
              <a:rPr lang="es-ES" sz="1200" dirty="0"/>
              <a:t>NA es el número de valores por encima de la </a:t>
            </a:r>
            <a:r>
              <a:rPr lang="es-ES" sz="1200" dirty="0" smtClean="0"/>
              <a:t>mediana, </a:t>
            </a:r>
            <a:r>
              <a:rPr lang="es-ES" sz="1200" dirty="0"/>
              <a:t>y le corresponden un número determinado de rachas con probabilidad de excedencia entre 10% y 90% de que sean homogéneas. </a:t>
            </a:r>
          </a:p>
        </p:txBody>
      </p:sp>
    </p:spTree>
    <p:extLst>
      <p:ext uri="{BB962C8B-B14F-4D97-AF65-F5344CB8AC3E}">
        <p14:creationId xmlns:p14="http://schemas.microsoft.com/office/powerpoint/2010/main" val="2966383118"/>
      </p:ext>
    </p:extLst>
  </p:cSld>
  <p:clrMapOvr>
    <a:masterClrMapping/>
  </p:clrMapOvr>
  <p:transition spd="slow" advTm="26000">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64088" y="0"/>
            <a:ext cx="2088232" cy="432048"/>
          </a:xfrm>
        </p:spPr>
        <p:txBody>
          <a:bodyPr vert="horz" lIns="91440" tIns="45720" rIns="91440" bIns="45720" rtlCol="0" anchor="b">
            <a:normAutofit/>
          </a:bodyPr>
          <a:lstStyle/>
          <a:p>
            <a:pPr lvl="1" algn="ctr"/>
            <a:r>
              <a:rPr lang="es-ES" b="1" dirty="0">
                <a:solidFill>
                  <a:schemeClr val="bg1"/>
                </a:solidFill>
                <a:latin typeface="+mj-lt"/>
              </a:rPr>
              <a:t>Encuesta</a:t>
            </a:r>
          </a:p>
        </p:txBody>
      </p:sp>
      <p:pic>
        <p:nvPicPr>
          <p:cNvPr id="4" name="3 Imagen" descr="C:\Users\SERVIDOR\Documents\img003.jpg"/>
          <p:cNvPicPr/>
          <p:nvPr/>
        </p:nvPicPr>
        <p:blipFill rotWithShape="1">
          <a:blip r:embed="rId2" cstate="print">
            <a:extLst>
              <a:ext uri="{28A0092B-C50C-407E-A947-70E740481C1C}">
                <a14:useLocalDpi xmlns:a14="http://schemas.microsoft.com/office/drawing/2010/main" val="0"/>
              </a:ext>
            </a:extLst>
          </a:blip>
          <a:srcRect t="4224"/>
          <a:stretch/>
        </p:blipFill>
        <p:spPr bwMode="auto">
          <a:xfrm>
            <a:off x="3995936" y="836712"/>
            <a:ext cx="4464496" cy="5529483"/>
          </a:xfrm>
          <a:prstGeom prst="rect">
            <a:avLst/>
          </a:prstGeom>
          <a:noFill/>
          <a:ln w="12700">
            <a:solidFill>
              <a:schemeClr val="tx1"/>
            </a:solidFill>
          </a:ln>
          <a:extLst>
            <a:ext uri="{53640926-AAD7-44D8-BBD7-CCE9431645EC}">
              <a14:shadowObscured xmlns:a14="http://schemas.microsoft.com/office/drawing/2010/main"/>
            </a:ext>
          </a:extLst>
        </p:spPr>
      </p:pic>
      <p:sp>
        <p:nvSpPr>
          <p:cNvPr id="5" name="4 Rectángulo"/>
          <p:cNvSpPr/>
          <p:nvPr/>
        </p:nvSpPr>
        <p:spPr>
          <a:xfrm>
            <a:off x="883893" y="1484784"/>
            <a:ext cx="2736304" cy="3754874"/>
          </a:xfrm>
          <a:prstGeom prst="rect">
            <a:avLst/>
          </a:prstGeom>
          <a:ln>
            <a:solidFill>
              <a:schemeClr val="tx1"/>
            </a:solidFill>
            <a:prstDash val="dash"/>
          </a:ln>
        </p:spPr>
        <p:txBody>
          <a:bodyPr wrap="square">
            <a:spAutoFit/>
          </a:bodyPr>
          <a:lstStyle/>
          <a:p>
            <a:pPr algn="just"/>
            <a:r>
              <a:rPr lang="es-ES" sz="1400" dirty="0"/>
              <a:t>La encuesta que se aplicó a los habitantes de la comunidad Galte </a:t>
            </a:r>
            <a:r>
              <a:rPr lang="es-ES" sz="1400" dirty="0" err="1"/>
              <a:t>Laime</a:t>
            </a:r>
            <a:r>
              <a:rPr lang="es-ES" sz="1400" dirty="0"/>
              <a:t> y </a:t>
            </a:r>
            <a:r>
              <a:rPr lang="es-ES" sz="1400" dirty="0" err="1"/>
              <a:t>Yaguachi</a:t>
            </a:r>
            <a:r>
              <a:rPr lang="es-ES" sz="1400" dirty="0"/>
              <a:t>, proporcionó información acerca de:</a:t>
            </a:r>
          </a:p>
          <a:p>
            <a:pPr marL="285750" lvl="0" indent="-285750" algn="just">
              <a:buFont typeface="Arial" panose="020B0604020202020204" pitchFamily="34" charset="0"/>
              <a:buChar char="•"/>
            </a:pPr>
            <a:r>
              <a:rPr lang="es-ES" sz="1400" dirty="0"/>
              <a:t>Número de habitantes de la zona</a:t>
            </a:r>
          </a:p>
          <a:p>
            <a:pPr marL="285750" lvl="0" indent="-285750" algn="just">
              <a:buFont typeface="Arial" panose="020B0604020202020204" pitchFamily="34" charset="0"/>
              <a:buChar char="•"/>
            </a:pPr>
            <a:r>
              <a:rPr lang="es-ES" sz="1400" dirty="0"/>
              <a:t>Número de animales (ganado vacuno, bobino, etc.)</a:t>
            </a:r>
          </a:p>
          <a:p>
            <a:pPr marL="285750" lvl="0" indent="-285750" algn="just">
              <a:buFont typeface="Arial" panose="020B0604020202020204" pitchFamily="34" charset="0"/>
              <a:buChar char="•"/>
            </a:pPr>
            <a:r>
              <a:rPr lang="es-ES" sz="1400" dirty="0"/>
              <a:t>Extensión de los terrenos (Hectáreas)</a:t>
            </a:r>
          </a:p>
          <a:p>
            <a:pPr marL="285750" lvl="0" indent="-285750" algn="just">
              <a:buFont typeface="Arial" panose="020B0604020202020204" pitchFamily="34" charset="0"/>
              <a:buChar char="•"/>
            </a:pPr>
            <a:r>
              <a:rPr lang="es-ES" sz="1400" dirty="0"/>
              <a:t>Tipos de cultivos</a:t>
            </a:r>
          </a:p>
          <a:p>
            <a:pPr marL="285750" lvl="0" indent="-285750" algn="just">
              <a:buFont typeface="Arial" panose="020B0604020202020204" pitchFamily="34" charset="0"/>
              <a:buChar char="•"/>
            </a:pPr>
            <a:r>
              <a:rPr lang="es-ES" sz="1400" dirty="0"/>
              <a:t>Lugares de donde obtienen el agua (ríos, acequias, lagos, lagunas, etc.)</a:t>
            </a:r>
          </a:p>
        </p:txBody>
      </p:sp>
    </p:spTree>
    <p:extLst>
      <p:ext uri="{BB962C8B-B14F-4D97-AF65-F5344CB8AC3E}">
        <p14:creationId xmlns:p14="http://schemas.microsoft.com/office/powerpoint/2010/main" val="561757262"/>
      </p:ext>
    </p:extLst>
  </p:cSld>
  <p:clrMapOvr>
    <a:masterClrMapping/>
  </p:clrMapOvr>
  <p:transition spd="slow" advTm="26000">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788024" y="116632"/>
            <a:ext cx="3240360" cy="400110"/>
          </a:xfrm>
          <a:prstGeom prst="rect">
            <a:avLst/>
          </a:prstGeom>
        </p:spPr>
        <p:txBody>
          <a:bodyPr wrap="square">
            <a:spAutoFit/>
          </a:bodyPr>
          <a:lstStyle/>
          <a:p>
            <a:pPr marL="0" lvl="1" algn="ctr"/>
            <a:r>
              <a:rPr lang="es-ES" sz="2000" b="1" dirty="0">
                <a:solidFill>
                  <a:schemeClr val="bg1"/>
                </a:solidFill>
              </a:rPr>
              <a:t>Colectores de Niebla</a:t>
            </a:r>
            <a:endParaRPr lang="es-ES" sz="2400" b="1" dirty="0">
              <a:solidFill>
                <a:schemeClr val="bg1"/>
              </a:solidFill>
            </a:endParaRPr>
          </a:p>
        </p:txBody>
      </p:sp>
      <p:pic>
        <p:nvPicPr>
          <p:cNvPr id="5" name="0 Imagen"/>
          <p:cNvPicPr/>
          <p:nvPr/>
        </p:nvPicPr>
        <p:blipFill>
          <a:blip r:embed="rId2" cstate="print">
            <a:extLst>
              <a:ext uri="{28A0092B-C50C-407E-A947-70E740481C1C}">
                <a14:useLocalDpi xmlns:a14="http://schemas.microsoft.com/office/drawing/2010/main" val="0"/>
              </a:ext>
            </a:extLst>
          </a:blip>
          <a:stretch>
            <a:fillRect/>
          </a:stretch>
        </p:blipFill>
        <p:spPr>
          <a:xfrm>
            <a:off x="409575" y="836712"/>
            <a:ext cx="8324850" cy="543359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14611455"/>
      </p:ext>
    </p:extLst>
  </p:cSld>
  <p:clrMapOvr>
    <a:masterClrMapping/>
  </p:clrMapOvr>
  <p:transition spd="slow" advTm="26000">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716016" y="0"/>
            <a:ext cx="3384376" cy="492443"/>
          </a:xfrm>
          <a:prstGeom prst="rect">
            <a:avLst/>
          </a:prstGeom>
        </p:spPr>
        <p:txBody>
          <a:bodyPr wrap="square">
            <a:spAutoFit/>
          </a:bodyPr>
          <a:lstStyle/>
          <a:p>
            <a:pPr marL="0" lvl="2"/>
            <a:r>
              <a:rPr lang="es-ES" sz="1300" b="1" dirty="0">
                <a:solidFill>
                  <a:schemeClr val="bg1"/>
                </a:solidFill>
              </a:rPr>
              <a:t>Elaboración de los colectores de niebla y colocación de los prototipos.</a:t>
            </a:r>
          </a:p>
        </p:txBody>
      </p:sp>
      <p:sp>
        <p:nvSpPr>
          <p:cNvPr id="6" name="5 Rectángulo"/>
          <p:cNvSpPr/>
          <p:nvPr/>
        </p:nvSpPr>
        <p:spPr>
          <a:xfrm>
            <a:off x="611560" y="951718"/>
            <a:ext cx="1891865" cy="369332"/>
          </a:xfrm>
          <a:prstGeom prst="rect">
            <a:avLst/>
          </a:prstGeom>
          <a:ln>
            <a:solidFill>
              <a:schemeClr val="tx1"/>
            </a:solidFill>
            <a:prstDash val="dash"/>
          </a:ln>
        </p:spPr>
        <p:txBody>
          <a:bodyPr wrap="none">
            <a:spAutoFit/>
          </a:bodyPr>
          <a:lstStyle/>
          <a:p>
            <a:r>
              <a:rPr lang="es-ES" dirty="0" smtClean="0"/>
              <a:t>Tejido de Malla</a:t>
            </a:r>
            <a:endParaRPr lang="es-ES" dirty="0"/>
          </a:p>
        </p:txBody>
      </p:sp>
      <p:sp>
        <p:nvSpPr>
          <p:cNvPr id="7" name="6 Rectángulo"/>
          <p:cNvSpPr/>
          <p:nvPr/>
        </p:nvSpPr>
        <p:spPr>
          <a:xfrm>
            <a:off x="611560" y="1616036"/>
            <a:ext cx="2304256" cy="1200329"/>
          </a:xfrm>
          <a:prstGeom prst="rect">
            <a:avLst/>
          </a:prstGeom>
          <a:ln>
            <a:solidFill>
              <a:schemeClr val="tx1"/>
            </a:solidFill>
            <a:prstDash val="dash"/>
          </a:ln>
        </p:spPr>
        <p:txBody>
          <a:bodyPr wrap="square">
            <a:spAutoFit/>
          </a:bodyPr>
          <a:lstStyle/>
          <a:p>
            <a:pPr algn="just"/>
            <a:r>
              <a:rPr lang="es-ES" dirty="0"/>
              <a:t>Construcción de canaletas y almacenamiento de agua.</a:t>
            </a:r>
          </a:p>
        </p:txBody>
      </p:sp>
      <p:pic>
        <p:nvPicPr>
          <p:cNvPr id="8" name="7 Imagen" descr="D:\Documentos Alexander\Séptimo\Contaminación Suelos\Atrapaniebla\Fotos Galte\DSC01559.JPG"/>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041051" y="951718"/>
            <a:ext cx="3060000" cy="2160000"/>
          </a:xfrm>
          <a:prstGeom prst="rect">
            <a:avLst/>
          </a:prstGeom>
          <a:ln w="12700">
            <a:solidFill>
              <a:schemeClr val="tx1"/>
            </a:solidFill>
          </a:ln>
          <a:effectLst/>
        </p:spPr>
      </p:pic>
      <p:sp>
        <p:nvSpPr>
          <p:cNvPr id="9" name="8 Rectángulo"/>
          <p:cNvSpPr/>
          <p:nvPr/>
        </p:nvSpPr>
        <p:spPr>
          <a:xfrm>
            <a:off x="611560" y="3882070"/>
            <a:ext cx="1865738" cy="923330"/>
          </a:xfrm>
          <a:prstGeom prst="rect">
            <a:avLst/>
          </a:prstGeom>
          <a:ln>
            <a:solidFill>
              <a:schemeClr val="tx1"/>
            </a:solidFill>
            <a:prstDash val="dash"/>
          </a:ln>
        </p:spPr>
        <p:txBody>
          <a:bodyPr wrap="square">
            <a:spAutoFit/>
          </a:bodyPr>
          <a:lstStyle/>
          <a:p>
            <a:pPr algn="just"/>
            <a:r>
              <a:rPr lang="es-ES" dirty="0"/>
              <a:t>Colocación de Colectores de Niebla</a:t>
            </a:r>
          </a:p>
        </p:txBody>
      </p:sp>
      <p:pic>
        <p:nvPicPr>
          <p:cNvPr id="10" name="9 Imagen" descr="D:\Documentos Alexander\Séptimo\Contaminación Suelos\Atrapaniebla\Fotos Galte\DSC01556.JPG"/>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656876" y="3263917"/>
            <a:ext cx="2880995" cy="2159635"/>
          </a:xfrm>
          <a:prstGeom prst="rect">
            <a:avLst/>
          </a:prstGeom>
          <a:ln w="12700">
            <a:solidFill>
              <a:schemeClr val="tx1"/>
            </a:solidFill>
          </a:ln>
          <a:effectLst/>
        </p:spPr>
      </p:pic>
      <p:pic>
        <p:nvPicPr>
          <p:cNvPr id="11" name="10 Imagen" descr="C:\Users\deysi hidalgo\Documents\ESPE\TESIS\GALTE FOTOS\FOTOS GALTE\SAM_112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2702" y="3263917"/>
            <a:ext cx="2879725" cy="2159635"/>
          </a:xfrm>
          <a:prstGeom prst="rect">
            <a:avLst/>
          </a:prstGeom>
          <a:ln w="12700">
            <a:solidFill>
              <a:schemeClr val="tx1"/>
            </a:solidFill>
          </a:ln>
          <a:effectLst/>
        </p:spPr>
      </p:pic>
      <p:sp>
        <p:nvSpPr>
          <p:cNvPr id="12" name="11 Rectángulo"/>
          <p:cNvSpPr/>
          <p:nvPr/>
        </p:nvSpPr>
        <p:spPr>
          <a:xfrm>
            <a:off x="629816" y="5589240"/>
            <a:ext cx="4572000" cy="646331"/>
          </a:xfrm>
          <a:prstGeom prst="rect">
            <a:avLst/>
          </a:prstGeom>
          <a:ln>
            <a:solidFill>
              <a:schemeClr val="tx1"/>
            </a:solidFill>
            <a:prstDash val="dash"/>
          </a:ln>
        </p:spPr>
        <p:txBody>
          <a:bodyPr wrap="square">
            <a:spAutoFit/>
          </a:bodyPr>
          <a:lstStyle/>
          <a:p>
            <a:pPr marL="0" lvl="2"/>
            <a:r>
              <a:rPr lang="es-ES" dirty="0"/>
              <a:t>Capacitación y educación a la comunidad</a:t>
            </a:r>
          </a:p>
        </p:txBody>
      </p:sp>
    </p:spTree>
    <p:extLst>
      <p:ext uri="{BB962C8B-B14F-4D97-AF65-F5344CB8AC3E}">
        <p14:creationId xmlns:p14="http://schemas.microsoft.com/office/powerpoint/2010/main" val="2615834058"/>
      </p:ext>
    </p:extLst>
  </p:cSld>
  <p:clrMapOvr>
    <a:masterClrMapping/>
  </p:clrMapOvr>
  <p:transition spd="slow" advTm="26000">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716016" y="0"/>
            <a:ext cx="3312368" cy="523220"/>
          </a:xfrm>
          <a:prstGeom prst="rect">
            <a:avLst/>
          </a:prstGeom>
        </p:spPr>
        <p:txBody>
          <a:bodyPr wrap="square">
            <a:spAutoFit/>
          </a:bodyPr>
          <a:lstStyle/>
          <a:p>
            <a:pPr marL="0" lvl="1" algn="just"/>
            <a:r>
              <a:rPr lang="es-ES" sz="1400" b="1" dirty="0">
                <a:solidFill>
                  <a:schemeClr val="bg1"/>
                </a:solidFill>
              </a:rPr>
              <a:t>Calculo de Precipitación, Evaporación y Evapotranspiración</a:t>
            </a:r>
            <a:endParaRPr lang="es-ES" sz="1600" b="1" dirty="0">
              <a:solidFill>
                <a:schemeClr val="bg1"/>
              </a:solidFill>
            </a:endParaRPr>
          </a:p>
        </p:txBody>
      </p:sp>
      <p:sp>
        <p:nvSpPr>
          <p:cNvPr id="6" name="5 Rectángulo"/>
          <p:cNvSpPr/>
          <p:nvPr/>
        </p:nvSpPr>
        <p:spPr>
          <a:xfrm>
            <a:off x="755576" y="980728"/>
            <a:ext cx="1662635" cy="369332"/>
          </a:xfrm>
          <a:prstGeom prst="rect">
            <a:avLst/>
          </a:prstGeom>
        </p:spPr>
        <p:txBody>
          <a:bodyPr wrap="none">
            <a:spAutoFit/>
          </a:bodyPr>
          <a:lstStyle/>
          <a:p>
            <a:r>
              <a:rPr lang="es-ES" b="1" dirty="0" smtClean="0"/>
              <a:t>Precipitación</a:t>
            </a:r>
            <a:endParaRPr lang="es-ES" b="1" dirty="0"/>
          </a:p>
        </p:txBody>
      </p:sp>
      <mc:AlternateContent xmlns:mc="http://schemas.openxmlformats.org/markup-compatibility/2006" xmlns:a14="http://schemas.microsoft.com/office/drawing/2010/main">
        <mc:Choice Requires="a14">
          <p:graphicFrame>
            <p:nvGraphicFramePr>
              <p:cNvPr id="8" name="7 Tabla"/>
              <p:cNvGraphicFramePr>
                <a:graphicFrameLocks noGrp="1"/>
              </p:cNvGraphicFramePr>
              <p:nvPr>
                <p:extLst>
                  <p:ext uri="{D42A27DB-BD31-4B8C-83A1-F6EECF244321}">
                    <p14:modId xmlns:p14="http://schemas.microsoft.com/office/powerpoint/2010/main" val="2783424640"/>
                  </p:ext>
                </p:extLst>
              </p:nvPr>
            </p:nvGraphicFramePr>
            <p:xfrm>
              <a:off x="779299" y="1700808"/>
              <a:ext cx="7609124" cy="3960442"/>
            </p:xfrm>
            <a:graphic>
              <a:graphicData uri="http://schemas.openxmlformats.org/drawingml/2006/table">
                <a:tbl>
                  <a:tblPr firstRow="1" firstCol="1" bandRow="1"/>
                  <a:tblGrid>
                    <a:gridCol w="480707"/>
                    <a:gridCol w="517439"/>
                    <a:gridCol w="519036"/>
                    <a:gridCol w="519036"/>
                    <a:gridCol w="517439"/>
                    <a:gridCol w="517439"/>
                    <a:gridCol w="517439"/>
                    <a:gridCol w="519036"/>
                    <a:gridCol w="519036"/>
                    <a:gridCol w="519036"/>
                    <a:gridCol w="519036"/>
                    <a:gridCol w="571739"/>
                    <a:gridCol w="571739"/>
                    <a:gridCol w="82302"/>
                    <a:gridCol w="718665"/>
                  </a:tblGrid>
                  <a:tr h="268032">
                    <a:tc gridSpan="14">
                      <a:txBody>
                        <a:bodyPr/>
                        <a:lstStyle/>
                        <a:p>
                          <a:pPr algn="ctr">
                            <a:lnSpc>
                              <a:spcPct val="115000"/>
                            </a:lnSpc>
                            <a:spcAft>
                              <a:spcPts val="0"/>
                            </a:spcAft>
                          </a:pPr>
                          <a:r>
                            <a:rPr lang="es-ES" sz="1100" b="1">
                              <a:solidFill>
                                <a:srgbClr val="000000"/>
                              </a:solidFill>
                              <a:effectLst/>
                              <a:latin typeface="Arial"/>
                              <a:ea typeface="Times New Roman"/>
                              <a:cs typeface="Times New Roman"/>
                            </a:rPr>
                            <a:t>ESTACIÓN: TOTORILLAS</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nSpc>
                              <a:spcPct val="115000"/>
                            </a:lnSpc>
                            <a:spcAft>
                              <a:spcPts val="1000"/>
                            </a:spcAft>
                          </a:pPr>
                          <a:r>
                            <a:rPr lang="es-ES" sz="1100">
                              <a:effectLst/>
                              <a:latin typeface="Calibri"/>
                              <a:ea typeface="Calibri"/>
                              <a:cs typeface="Times New Roman"/>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r h="389864">
                    <a:tc>
                      <a:txBody>
                        <a:bodyPr/>
                        <a:lstStyle/>
                        <a:p>
                          <a:pPr algn="ctr">
                            <a:lnSpc>
                              <a:spcPct val="115000"/>
                            </a:lnSpc>
                            <a:spcAft>
                              <a:spcPts val="0"/>
                            </a:spcAft>
                          </a:pPr>
                          <a:r>
                            <a:rPr lang="es-ES" sz="800">
                              <a:solidFill>
                                <a:srgbClr val="000000"/>
                              </a:solidFill>
                              <a:effectLst/>
                              <a:latin typeface="Arial"/>
                              <a:ea typeface="Times New Roman"/>
                              <a:cs typeface="Times New Roman"/>
                            </a:rPr>
                            <a:t>AÑO</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effectLst/>
                              <a:latin typeface="Arial"/>
                              <a:ea typeface="Times New Roman"/>
                              <a:cs typeface="Times New Roman"/>
                            </a:rPr>
                            <a:t>ENE</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effectLst/>
                              <a:latin typeface="Arial"/>
                              <a:ea typeface="Times New Roman"/>
                              <a:cs typeface="Times New Roman"/>
                            </a:rPr>
                            <a:t>FEB</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effectLst/>
                              <a:latin typeface="Arial"/>
                              <a:ea typeface="Times New Roman"/>
                              <a:cs typeface="Times New Roman"/>
                            </a:rPr>
                            <a:t>MAR</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effectLst/>
                              <a:latin typeface="Arial"/>
                              <a:ea typeface="Times New Roman"/>
                              <a:cs typeface="Times New Roman"/>
                            </a:rPr>
                            <a:t>ABR</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effectLst/>
                              <a:latin typeface="Arial"/>
                              <a:ea typeface="Times New Roman"/>
                              <a:cs typeface="Times New Roman"/>
                            </a:rPr>
                            <a:t>MAY</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effectLst/>
                              <a:latin typeface="Arial"/>
                              <a:ea typeface="Times New Roman"/>
                              <a:cs typeface="Times New Roman"/>
                            </a:rPr>
                            <a:t>JUN</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effectLst/>
                              <a:latin typeface="Arial"/>
                              <a:ea typeface="Times New Roman"/>
                              <a:cs typeface="Times New Roman"/>
                            </a:rPr>
                            <a:t>JUL</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effectLst/>
                              <a:latin typeface="Arial"/>
                              <a:ea typeface="Times New Roman"/>
                              <a:cs typeface="Times New Roman"/>
                            </a:rPr>
                            <a:t>AGO</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effectLst/>
                              <a:latin typeface="Arial"/>
                              <a:ea typeface="Times New Roman"/>
                              <a:cs typeface="Times New Roman"/>
                            </a:rPr>
                            <a:t>SEP</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effectLst/>
                              <a:latin typeface="Arial"/>
                              <a:ea typeface="Times New Roman"/>
                              <a:cs typeface="Times New Roman"/>
                            </a:rPr>
                            <a:t>OCT</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effectLst/>
                              <a:latin typeface="Arial"/>
                              <a:ea typeface="Times New Roman"/>
                              <a:cs typeface="Times New Roman"/>
                            </a:rPr>
                            <a:t>NOV</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effectLst/>
                              <a:latin typeface="Arial"/>
                              <a:ea typeface="Times New Roman"/>
                              <a:cs typeface="Times New Roman"/>
                            </a:rPr>
                            <a:t>DIC</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800">
                              <a:solidFill>
                                <a:srgbClr val="000000"/>
                              </a:solidFill>
                              <a:effectLst/>
                              <a:latin typeface="Arial"/>
                              <a:ea typeface="Times New Roman"/>
                              <a:cs typeface="Times New Roman"/>
                            </a:rPr>
                            <a:t>TOTAL ANUAL</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49845">
                    <a:tc>
                      <a:txBody>
                        <a:bodyPr/>
                        <a:lstStyle/>
                        <a:p>
                          <a:pPr algn="ctr">
                            <a:lnSpc>
                              <a:spcPct val="115000"/>
                            </a:lnSpc>
                            <a:spcAft>
                              <a:spcPts val="0"/>
                            </a:spcAft>
                          </a:pPr>
                          <a:r>
                            <a:rPr lang="es-ES" sz="750">
                              <a:solidFill>
                                <a:srgbClr val="000000"/>
                              </a:solidFill>
                              <a:effectLst/>
                              <a:latin typeface="Arial"/>
                              <a:ea typeface="Times New Roman"/>
                              <a:cs typeface="Times New Roman"/>
                            </a:rPr>
                            <a:t>2014</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41,6</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11,0</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111,8</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76,6</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96,1</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38,8</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31</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6,6</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93,3</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37,6</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108,2</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75,3</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15000"/>
                            </a:lnSpc>
                            <a:spcAft>
                              <a:spcPts val="0"/>
                            </a:spcAft>
                          </a:pPr>
                          <a:r>
                            <a:rPr lang="es-ES" sz="750">
                              <a:solidFill>
                                <a:srgbClr val="000000"/>
                              </a:solidFill>
                              <a:effectLst/>
                              <a:latin typeface="Arial"/>
                              <a:ea typeface="Times New Roman"/>
                              <a:cs typeface="Times New Roman"/>
                            </a:rPr>
                            <a:t>727,9</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r>
                  <a:tr h="249845">
                    <a:tc>
                      <a:txBody>
                        <a:bodyPr/>
                        <a:lstStyle/>
                        <a:p>
                          <a:pPr algn="ctr">
                            <a:lnSpc>
                              <a:spcPct val="115000"/>
                            </a:lnSpc>
                            <a:spcAft>
                              <a:spcPts val="0"/>
                            </a:spcAft>
                          </a:pPr>
                          <a:r>
                            <a:rPr lang="es-ES" sz="750">
                              <a:solidFill>
                                <a:srgbClr val="000000"/>
                              </a:solidFill>
                              <a:effectLst/>
                              <a:latin typeface="Arial"/>
                              <a:ea typeface="Times New Roman"/>
                              <a:cs typeface="Times New Roman"/>
                            </a:rPr>
                            <a:t>2013</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31,2</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64,4</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63,3</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5,40</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45,5</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2,9</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34,7</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22</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16,5</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64,1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9</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30,3</a:t>
                          </a:r>
                          <a:endParaRPr lang="es-ES" sz="1100">
                            <a:effectLst/>
                            <a:latin typeface="Calibri"/>
                            <a:ea typeface="Calibri"/>
                            <a:cs typeface="Times New Roman"/>
                          </a:endParaRPr>
                        </a:p>
                      </a:txBody>
                      <a:tcPr marL="44450" marR="44450" marT="0" marB="0" anchor="ctr">
                        <a:lnL>
                          <a:noFill/>
                        </a:lnL>
                        <a:lnR>
                          <a:noFill/>
                        </a:lnR>
                        <a:lnT>
                          <a:noFill/>
                        </a:lnT>
                        <a:lnB>
                          <a:noFill/>
                        </a:lnB>
                      </a:tcPr>
                    </a:tc>
                    <a:tc gridSpan="2">
                      <a:txBody>
                        <a:bodyPr/>
                        <a:lstStyle/>
                        <a:p>
                          <a:pPr algn="ctr">
                            <a:lnSpc>
                              <a:spcPct val="115000"/>
                            </a:lnSpc>
                            <a:spcAft>
                              <a:spcPts val="0"/>
                            </a:spcAft>
                          </a:pPr>
                          <a:r>
                            <a:rPr lang="es-ES" sz="750">
                              <a:solidFill>
                                <a:srgbClr val="000000"/>
                              </a:solidFill>
                              <a:effectLst/>
                              <a:latin typeface="Arial"/>
                              <a:ea typeface="Times New Roman"/>
                              <a:cs typeface="Times New Roman"/>
                            </a:rPr>
                            <a:t>389,3</a:t>
                          </a:r>
                          <a:endParaRPr lang="es-ES" sz="1100">
                            <a:effectLst/>
                            <a:latin typeface="Calibri"/>
                            <a:ea typeface="Calibri"/>
                            <a:cs typeface="Times New Roman"/>
                          </a:endParaRPr>
                        </a:p>
                      </a:txBody>
                      <a:tcPr marL="44450" marR="44450" marT="0" marB="0" anchor="ctr">
                        <a:lnL>
                          <a:noFill/>
                        </a:lnL>
                        <a:lnR>
                          <a:noFill/>
                        </a:lnR>
                        <a:lnT>
                          <a:noFill/>
                        </a:lnT>
                        <a:lnB>
                          <a:noFill/>
                        </a:lnB>
                      </a:tcPr>
                    </a:tc>
                    <a:tc hMerge="1">
                      <a:txBody>
                        <a:bodyPr/>
                        <a:lstStyle/>
                        <a:p>
                          <a:endParaRPr lang="es-ES"/>
                        </a:p>
                      </a:txBody>
                      <a:tcPr/>
                    </a:tc>
                  </a:tr>
                  <a:tr h="249845">
                    <a:tc>
                      <a:txBody>
                        <a:bodyPr/>
                        <a:lstStyle/>
                        <a:p>
                          <a:pPr algn="ctr">
                            <a:lnSpc>
                              <a:spcPct val="115000"/>
                            </a:lnSpc>
                            <a:spcAft>
                              <a:spcPts val="0"/>
                            </a:spcAft>
                          </a:pPr>
                          <a:r>
                            <a:rPr lang="es-ES" sz="750">
                              <a:solidFill>
                                <a:srgbClr val="000000"/>
                              </a:solidFill>
                              <a:effectLst/>
                              <a:latin typeface="Arial"/>
                              <a:ea typeface="Times New Roman"/>
                              <a:cs typeface="Times New Roman"/>
                            </a:rPr>
                            <a:t>2012</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101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74,9</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60,7</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137,8</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18,5</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11,4</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6,9</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16,5</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0,00</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94,30</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135,2</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30,3</a:t>
                          </a:r>
                          <a:endParaRPr lang="es-ES" sz="1100">
                            <a:effectLst/>
                            <a:latin typeface="Calibri"/>
                            <a:ea typeface="Calibri"/>
                            <a:cs typeface="Times New Roman"/>
                          </a:endParaRPr>
                        </a:p>
                      </a:txBody>
                      <a:tcPr marL="44450" marR="44450" marT="0" marB="0" anchor="ctr">
                        <a:lnL>
                          <a:noFill/>
                        </a:lnL>
                        <a:lnR>
                          <a:noFill/>
                        </a:lnR>
                        <a:lnT>
                          <a:noFill/>
                        </a:lnT>
                        <a:lnB>
                          <a:noFill/>
                        </a:lnB>
                      </a:tcPr>
                    </a:tc>
                    <a:tc gridSpan="2">
                      <a:txBody>
                        <a:bodyPr/>
                        <a:lstStyle/>
                        <a:p>
                          <a:pPr algn="ctr">
                            <a:lnSpc>
                              <a:spcPct val="115000"/>
                            </a:lnSpc>
                            <a:spcAft>
                              <a:spcPts val="0"/>
                            </a:spcAft>
                          </a:pPr>
                          <a:r>
                            <a:rPr lang="es-ES" sz="750">
                              <a:solidFill>
                                <a:srgbClr val="000000"/>
                              </a:solidFill>
                              <a:effectLst/>
                              <a:latin typeface="Arial"/>
                              <a:ea typeface="Times New Roman"/>
                              <a:cs typeface="Times New Roman"/>
                            </a:rPr>
                            <a:t>687,5</a:t>
                          </a:r>
                          <a:endParaRPr lang="es-ES" sz="1100">
                            <a:effectLst/>
                            <a:latin typeface="Calibri"/>
                            <a:ea typeface="Calibri"/>
                            <a:cs typeface="Times New Roman"/>
                          </a:endParaRPr>
                        </a:p>
                      </a:txBody>
                      <a:tcPr marL="44450" marR="44450" marT="0" marB="0" anchor="ctr">
                        <a:lnL>
                          <a:noFill/>
                        </a:lnL>
                        <a:lnR>
                          <a:noFill/>
                        </a:lnR>
                        <a:lnT>
                          <a:noFill/>
                        </a:lnT>
                        <a:lnB>
                          <a:noFill/>
                        </a:lnB>
                      </a:tcPr>
                    </a:tc>
                    <a:tc hMerge="1">
                      <a:txBody>
                        <a:bodyPr/>
                        <a:lstStyle/>
                        <a:p>
                          <a:endParaRPr lang="es-ES"/>
                        </a:p>
                      </a:txBody>
                      <a:tcPr/>
                    </a:tc>
                  </a:tr>
                  <a:tr h="249845">
                    <a:tc>
                      <a:txBody>
                        <a:bodyPr/>
                        <a:lstStyle/>
                        <a:p>
                          <a:pPr algn="ctr">
                            <a:lnSpc>
                              <a:spcPct val="115000"/>
                            </a:lnSpc>
                            <a:spcAft>
                              <a:spcPts val="0"/>
                            </a:spcAft>
                          </a:pPr>
                          <a:r>
                            <a:rPr lang="es-ES" sz="750">
                              <a:solidFill>
                                <a:srgbClr val="000000"/>
                              </a:solidFill>
                              <a:effectLst/>
                              <a:latin typeface="Arial"/>
                              <a:ea typeface="Times New Roman"/>
                              <a:cs typeface="Times New Roman"/>
                            </a:rPr>
                            <a:t>2011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73,8</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60,2</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154,1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32,3</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29,1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32</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26,7</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13,6</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52,1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57,7</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59,5</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59,5</a:t>
                          </a:r>
                          <a:endParaRPr lang="es-ES" sz="1100">
                            <a:effectLst/>
                            <a:latin typeface="Calibri"/>
                            <a:ea typeface="Calibri"/>
                            <a:cs typeface="Times New Roman"/>
                          </a:endParaRPr>
                        </a:p>
                      </a:txBody>
                      <a:tcPr marL="44450" marR="44450" marT="0" marB="0" anchor="ctr">
                        <a:lnL>
                          <a:noFill/>
                        </a:lnL>
                        <a:lnR>
                          <a:noFill/>
                        </a:lnR>
                        <a:lnT>
                          <a:noFill/>
                        </a:lnT>
                        <a:lnB>
                          <a:noFill/>
                        </a:lnB>
                      </a:tcPr>
                    </a:tc>
                    <a:tc gridSpan="2">
                      <a:txBody>
                        <a:bodyPr/>
                        <a:lstStyle/>
                        <a:p>
                          <a:pPr algn="ctr">
                            <a:lnSpc>
                              <a:spcPct val="115000"/>
                            </a:lnSpc>
                            <a:spcAft>
                              <a:spcPts val="0"/>
                            </a:spcAft>
                          </a:pPr>
                          <a:r>
                            <a:rPr lang="es-ES" sz="750">
                              <a:solidFill>
                                <a:srgbClr val="000000"/>
                              </a:solidFill>
                              <a:effectLst/>
                              <a:latin typeface="Arial"/>
                              <a:ea typeface="Times New Roman"/>
                              <a:cs typeface="Times New Roman"/>
                            </a:rPr>
                            <a:t>650,6</a:t>
                          </a:r>
                          <a:endParaRPr lang="es-ES" sz="1100">
                            <a:effectLst/>
                            <a:latin typeface="Calibri"/>
                            <a:ea typeface="Calibri"/>
                            <a:cs typeface="Times New Roman"/>
                          </a:endParaRPr>
                        </a:p>
                      </a:txBody>
                      <a:tcPr marL="44450" marR="44450" marT="0" marB="0" anchor="ctr">
                        <a:lnL>
                          <a:noFill/>
                        </a:lnL>
                        <a:lnR>
                          <a:noFill/>
                        </a:lnR>
                        <a:lnT>
                          <a:noFill/>
                        </a:lnT>
                        <a:lnB>
                          <a:noFill/>
                        </a:lnB>
                      </a:tcPr>
                    </a:tc>
                    <a:tc hMerge="1">
                      <a:txBody>
                        <a:bodyPr/>
                        <a:lstStyle/>
                        <a:p>
                          <a:endParaRPr lang="es-ES"/>
                        </a:p>
                      </a:txBody>
                      <a:tcPr/>
                    </a:tc>
                  </a:tr>
                  <a:tr h="249845">
                    <a:tc>
                      <a:txBody>
                        <a:bodyPr/>
                        <a:lstStyle/>
                        <a:p>
                          <a:pPr algn="ctr">
                            <a:lnSpc>
                              <a:spcPct val="115000"/>
                            </a:lnSpc>
                            <a:spcAft>
                              <a:spcPts val="0"/>
                            </a:spcAft>
                          </a:pPr>
                          <a:r>
                            <a:rPr lang="es-ES" sz="750">
                              <a:solidFill>
                                <a:srgbClr val="000000"/>
                              </a:solidFill>
                              <a:effectLst/>
                              <a:latin typeface="Arial"/>
                              <a:ea typeface="Times New Roman"/>
                              <a:cs typeface="Times New Roman"/>
                            </a:rPr>
                            <a:t>2010</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21,5</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46,2</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85,9</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73,5</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54,41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44,85</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47,56</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16,57</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35,28</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27,41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124,43</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72,19</a:t>
                          </a:r>
                          <a:endParaRPr lang="es-ES" sz="1100">
                            <a:effectLst/>
                            <a:latin typeface="Calibri"/>
                            <a:ea typeface="Calibri"/>
                            <a:cs typeface="Times New Roman"/>
                          </a:endParaRPr>
                        </a:p>
                      </a:txBody>
                      <a:tcPr marL="44450" marR="44450" marT="0" marB="0" anchor="ctr">
                        <a:lnL>
                          <a:noFill/>
                        </a:lnL>
                        <a:lnR>
                          <a:noFill/>
                        </a:lnR>
                        <a:lnT>
                          <a:noFill/>
                        </a:lnT>
                        <a:lnB>
                          <a:noFill/>
                        </a:lnB>
                      </a:tcPr>
                    </a:tc>
                    <a:tc gridSpan="2">
                      <a:txBody>
                        <a:bodyPr/>
                        <a:lstStyle/>
                        <a:p>
                          <a:pPr algn="ctr">
                            <a:lnSpc>
                              <a:spcPct val="115000"/>
                            </a:lnSpc>
                            <a:spcAft>
                              <a:spcPts val="0"/>
                            </a:spcAft>
                          </a:pPr>
                          <a:r>
                            <a:rPr lang="es-ES" sz="750">
                              <a:solidFill>
                                <a:srgbClr val="000000"/>
                              </a:solidFill>
                              <a:effectLst/>
                              <a:latin typeface="Arial"/>
                              <a:ea typeface="Times New Roman"/>
                              <a:cs typeface="Times New Roman"/>
                            </a:rPr>
                            <a:t>649,83</a:t>
                          </a:r>
                          <a:endParaRPr lang="es-ES" sz="1100">
                            <a:effectLst/>
                            <a:latin typeface="Calibri"/>
                            <a:ea typeface="Calibri"/>
                            <a:cs typeface="Times New Roman"/>
                          </a:endParaRPr>
                        </a:p>
                      </a:txBody>
                      <a:tcPr marL="44450" marR="44450" marT="0" marB="0" anchor="ctr">
                        <a:lnL>
                          <a:noFill/>
                        </a:lnL>
                        <a:lnR>
                          <a:noFill/>
                        </a:lnR>
                        <a:lnT>
                          <a:noFill/>
                        </a:lnT>
                        <a:lnB>
                          <a:noFill/>
                        </a:lnB>
                      </a:tcPr>
                    </a:tc>
                    <a:tc hMerge="1">
                      <a:txBody>
                        <a:bodyPr/>
                        <a:lstStyle/>
                        <a:p>
                          <a:endParaRPr lang="es-ES"/>
                        </a:p>
                      </a:txBody>
                      <a:tcPr/>
                    </a:tc>
                  </a:tr>
                  <a:tr h="249845">
                    <a:tc>
                      <a:txBody>
                        <a:bodyPr/>
                        <a:lstStyle/>
                        <a:p>
                          <a:pPr algn="ctr">
                            <a:lnSpc>
                              <a:spcPct val="115000"/>
                            </a:lnSpc>
                            <a:spcAft>
                              <a:spcPts val="0"/>
                            </a:spcAft>
                          </a:pPr>
                          <a:r>
                            <a:rPr lang="es-ES" sz="750">
                              <a:solidFill>
                                <a:srgbClr val="000000"/>
                              </a:solidFill>
                              <a:effectLst/>
                              <a:latin typeface="Arial"/>
                              <a:ea typeface="Times New Roman"/>
                              <a:cs typeface="Times New Roman"/>
                            </a:rPr>
                            <a:t>2009</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44,1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43,1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21,1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77,1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25,9</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8,5</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7,7</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50,1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16,6</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50,1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16,6</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45,2</a:t>
                          </a:r>
                          <a:endParaRPr lang="es-ES" sz="1100">
                            <a:effectLst/>
                            <a:latin typeface="Calibri"/>
                            <a:ea typeface="Calibri"/>
                            <a:cs typeface="Times New Roman"/>
                          </a:endParaRPr>
                        </a:p>
                      </a:txBody>
                      <a:tcPr marL="44450" marR="44450" marT="0" marB="0" anchor="ctr">
                        <a:lnL>
                          <a:noFill/>
                        </a:lnL>
                        <a:lnR>
                          <a:noFill/>
                        </a:lnR>
                        <a:lnT>
                          <a:noFill/>
                        </a:lnT>
                        <a:lnB>
                          <a:noFill/>
                        </a:lnB>
                      </a:tcPr>
                    </a:tc>
                    <a:tc gridSpan="2">
                      <a:txBody>
                        <a:bodyPr/>
                        <a:lstStyle/>
                        <a:p>
                          <a:pPr algn="ctr">
                            <a:lnSpc>
                              <a:spcPct val="115000"/>
                            </a:lnSpc>
                            <a:spcAft>
                              <a:spcPts val="0"/>
                            </a:spcAft>
                          </a:pPr>
                          <a:r>
                            <a:rPr lang="es-ES" sz="750">
                              <a:solidFill>
                                <a:srgbClr val="000000"/>
                              </a:solidFill>
                              <a:effectLst/>
                              <a:latin typeface="Arial"/>
                              <a:ea typeface="Times New Roman"/>
                              <a:cs typeface="Times New Roman"/>
                            </a:rPr>
                            <a:t>406,17</a:t>
                          </a:r>
                          <a:endParaRPr lang="es-ES" sz="1100">
                            <a:effectLst/>
                            <a:latin typeface="Calibri"/>
                            <a:ea typeface="Calibri"/>
                            <a:cs typeface="Times New Roman"/>
                          </a:endParaRPr>
                        </a:p>
                      </a:txBody>
                      <a:tcPr marL="44450" marR="44450" marT="0" marB="0" anchor="ctr">
                        <a:lnL>
                          <a:noFill/>
                        </a:lnL>
                        <a:lnR>
                          <a:noFill/>
                        </a:lnR>
                        <a:lnT>
                          <a:noFill/>
                        </a:lnT>
                        <a:lnB>
                          <a:noFill/>
                        </a:lnB>
                      </a:tcPr>
                    </a:tc>
                    <a:tc hMerge="1">
                      <a:txBody>
                        <a:bodyPr/>
                        <a:lstStyle/>
                        <a:p>
                          <a:endParaRPr lang="es-ES"/>
                        </a:p>
                      </a:txBody>
                      <a:tcPr/>
                    </a:tc>
                  </a:tr>
                  <a:tr h="249845">
                    <a:tc>
                      <a:txBody>
                        <a:bodyPr/>
                        <a:lstStyle/>
                        <a:p>
                          <a:pPr algn="ctr">
                            <a:lnSpc>
                              <a:spcPct val="115000"/>
                            </a:lnSpc>
                            <a:spcAft>
                              <a:spcPts val="0"/>
                            </a:spcAft>
                          </a:pPr>
                          <a:r>
                            <a:rPr lang="es-ES" sz="750">
                              <a:solidFill>
                                <a:srgbClr val="000000"/>
                              </a:solidFill>
                              <a:effectLst/>
                              <a:latin typeface="Arial"/>
                              <a:ea typeface="Times New Roman"/>
                              <a:cs typeface="Times New Roman"/>
                            </a:rPr>
                            <a:t>2008</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36,1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168,3</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72,5</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119</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102,9</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42</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21,6</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24</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17,5</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65</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19,6</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15</a:t>
                          </a:r>
                          <a:endParaRPr lang="es-ES" sz="1100">
                            <a:effectLst/>
                            <a:latin typeface="Calibri"/>
                            <a:ea typeface="Calibri"/>
                            <a:cs typeface="Times New Roman"/>
                          </a:endParaRPr>
                        </a:p>
                      </a:txBody>
                      <a:tcPr marL="44450" marR="44450" marT="0" marB="0" anchor="ctr">
                        <a:lnL>
                          <a:noFill/>
                        </a:lnL>
                        <a:lnR>
                          <a:noFill/>
                        </a:lnR>
                        <a:lnT>
                          <a:noFill/>
                        </a:lnT>
                        <a:lnB>
                          <a:noFill/>
                        </a:lnB>
                      </a:tcPr>
                    </a:tc>
                    <a:tc gridSpan="2">
                      <a:txBody>
                        <a:bodyPr/>
                        <a:lstStyle/>
                        <a:p>
                          <a:pPr algn="ctr">
                            <a:lnSpc>
                              <a:spcPct val="115000"/>
                            </a:lnSpc>
                            <a:spcAft>
                              <a:spcPts val="0"/>
                            </a:spcAft>
                          </a:pPr>
                          <a:r>
                            <a:rPr lang="es-ES" sz="750">
                              <a:solidFill>
                                <a:srgbClr val="000000"/>
                              </a:solidFill>
                              <a:effectLst/>
                              <a:latin typeface="Arial"/>
                              <a:ea typeface="Times New Roman"/>
                              <a:cs typeface="Times New Roman"/>
                            </a:rPr>
                            <a:t>703,5</a:t>
                          </a:r>
                          <a:endParaRPr lang="es-ES" sz="1100">
                            <a:effectLst/>
                            <a:latin typeface="Calibri"/>
                            <a:ea typeface="Calibri"/>
                            <a:cs typeface="Times New Roman"/>
                          </a:endParaRPr>
                        </a:p>
                      </a:txBody>
                      <a:tcPr marL="44450" marR="44450" marT="0" marB="0" anchor="ctr">
                        <a:lnL>
                          <a:noFill/>
                        </a:lnL>
                        <a:lnR>
                          <a:noFill/>
                        </a:lnR>
                        <a:lnT>
                          <a:noFill/>
                        </a:lnT>
                        <a:lnB>
                          <a:noFill/>
                        </a:lnB>
                      </a:tcPr>
                    </a:tc>
                    <a:tc hMerge="1">
                      <a:txBody>
                        <a:bodyPr/>
                        <a:lstStyle/>
                        <a:p>
                          <a:endParaRPr lang="es-ES"/>
                        </a:p>
                      </a:txBody>
                      <a:tcPr/>
                    </a:tc>
                  </a:tr>
                  <a:tr h="249845">
                    <a:tc>
                      <a:txBody>
                        <a:bodyPr/>
                        <a:lstStyle/>
                        <a:p>
                          <a:pPr algn="ctr">
                            <a:lnSpc>
                              <a:spcPct val="115000"/>
                            </a:lnSpc>
                            <a:spcAft>
                              <a:spcPts val="0"/>
                            </a:spcAft>
                          </a:pPr>
                          <a:r>
                            <a:rPr lang="es-ES" sz="750">
                              <a:solidFill>
                                <a:srgbClr val="000000"/>
                              </a:solidFill>
                              <a:effectLst/>
                              <a:latin typeface="Arial"/>
                              <a:ea typeface="Times New Roman"/>
                              <a:cs typeface="Times New Roman"/>
                            </a:rPr>
                            <a:t>2007</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47,4</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17,4</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112,6</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53,6</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31,4</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30</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10,5</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48,5</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0</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16,2</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32,4</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21,8</a:t>
                          </a:r>
                          <a:endParaRPr lang="es-ES" sz="1100">
                            <a:effectLst/>
                            <a:latin typeface="Calibri"/>
                            <a:ea typeface="Calibri"/>
                            <a:cs typeface="Times New Roman"/>
                          </a:endParaRPr>
                        </a:p>
                      </a:txBody>
                      <a:tcPr marL="44450" marR="44450" marT="0" marB="0" anchor="ctr">
                        <a:lnL>
                          <a:noFill/>
                        </a:lnL>
                        <a:lnR>
                          <a:noFill/>
                        </a:lnR>
                        <a:lnT>
                          <a:noFill/>
                        </a:lnT>
                        <a:lnB>
                          <a:noFill/>
                        </a:lnB>
                      </a:tcPr>
                    </a:tc>
                    <a:tc gridSpan="2">
                      <a:txBody>
                        <a:bodyPr/>
                        <a:lstStyle/>
                        <a:p>
                          <a:pPr algn="ctr">
                            <a:lnSpc>
                              <a:spcPct val="115000"/>
                            </a:lnSpc>
                            <a:spcAft>
                              <a:spcPts val="0"/>
                            </a:spcAft>
                          </a:pPr>
                          <a:r>
                            <a:rPr lang="es-ES" sz="750">
                              <a:solidFill>
                                <a:srgbClr val="000000"/>
                              </a:solidFill>
                              <a:effectLst/>
                              <a:latin typeface="Arial"/>
                              <a:ea typeface="Times New Roman"/>
                              <a:cs typeface="Times New Roman"/>
                            </a:rPr>
                            <a:t>421,8</a:t>
                          </a:r>
                          <a:endParaRPr lang="es-ES" sz="1100">
                            <a:effectLst/>
                            <a:latin typeface="Calibri"/>
                            <a:ea typeface="Calibri"/>
                            <a:cs typeface="Times New Roman"/>
                          </a:endParaRPr>
                        </a:p>
                      </a:txBody>
                      <a:tcPr marL="44450" marR="44450" marT="0" marB="0" anchor="ctr">
                        <a:lnL>
                          <a:noFill/>
                        </a:lnL>
                        <a:lnR>
                          <a:noFill/>
                        </a:lnR>
                        <a:lnT>
                          <a:noFill/>
                        </a:lnT>
                        <a:lnB>
                          <a:noFill/>
                        </a:lnB>
                      </a:tcPr>
                    </a:tc>
                    <a:tc hMerge="1">
                      <a:txBody>
                        <a:bodyPr/>
                        <a:lstStyle/>
                        <a:p>
                          <a:endParaRPr lang="es-ES"/>
                        </a:p>
                      </a:txBody>
                      <a:tcPr/>
                    </a:tc>
                  </a:tr>
                  <a:tr h="249845">
                    <a:tc>
                      <a:txBody>
                        <a:bodyPr/>
                        <a:lstStyle/>
                        <a:p>
                          <a:pPr algn="ctr">
                            <a:lnSpc>
                              <a:spcPct val="115000"/>
                            </a:lnSpc>
                            <a:spcAft>
                              <a:spcPts val="0"/>
                            </a:spcAft>
                          </a:pPr>
                          <a:r>
                            <a:rPr lang="es-ES" sz="750">
                              <a:solidFill>
                                <a:srgbClr val="000000"/>
                              </a:solidFill>
                              <a:effectLst/>
                              <a:latin typeface="Arial"/>
                              <a:ea typeface="Times New Roman"/>
                              <a:cs typeface="Times New Roman"/>
                            </a:rPr>
                            <a:t>2006</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51,8</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52,1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97,1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78,4</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51,6</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2,8</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22,9</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63,9</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83</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98,1</a:t>
                          </a:r>
                          <a:endParaRPr lang="es-ES" sz="1100">
                            <a:effectLst/>
                            <a:latin typeface="Calibri"/>
                            <a:ea typeface="Calibri"/>
                            <a:cs typeface="Times New Roman"/>
                          </a:endParaRPr>
                        </a:p>
                      </a:txBody>
                      <a:tcPr marL="44450" marR="44450" marT="0" marB="0" anchor="ctr">
                        <a:lnL>
                          <a:noFill/>
                        </a:lnL>
                        <a:lnR>
                          <a:noFill/>
                        </a:lnR>
                        <a:lnT>
                          <a:noFill/>
                        </a:lnT>
                        <a:lnB>
                          <a:noFill/>
                        </a:lnB>
                      </a:tcPr>
                    </a:tc>
                    <a:tc gridSpan="2">
                      <a:txBody>
                        <a:bodyPr/>
                        <a:lstStyle/>
                        <a:p>
                          <a:pPr algn="ctr">
                            <a:lnSpc>
                              <a:spcPct val="115000"/>
                            </a:lnSpc>
                            <a:spcAft>
                              <a:spcPts val="0"/>
                            </a:spcAft>
                          </a:pPr>
                          <a:r>
                            <a:rPr lang="es-ES" sz="750">
                              <a:solidFill>
                                <a:srgbClr val="000000"/>
                              </a:solidFill>
                              <a:effectLst/>
                              <a:latin typeface="Arial"/>
                              <a:ea typeface="Times New Roman"/>
                              <a:cs typeface="Times New Roman"/>
                            </a:rPr>
                            <a:t>609,8</a:t>
                          </a:r>
                          <a:endParaRPr lang="es-ES" sz="1100">
                            <a:effectLst/>
                            <a:latin typeface="Calibri"/>
                            <a:ea typeface="Calibri"/>
                            <a:cs typeface="Times New Roman"/>
                          </a:endParaRPr>
                        </a:p>
                      </a:txBody>
                      <a:tcPr marL="44450" marR="44450" marT="0" marB="0" anchor="ctr">
                        <a:lnL>
                          <a:noFill/>
                        </a:lnL>
                        <a:lnR>
                          <a:noFill/>
                        </a:lnR>
                        <a:lnT>
                          <a:noFill/>
                        </a:lnT>
                        <a:lnB>
                          <a:noFill/>
                        </a:lnB>
                      </a:tcPr>
                    </a:tc>
                    <a:tc hMerge="1">
                      <a:txBody>
                        <a:bodyPr/>
                        <a:lstStyle/>
                        <a:p>
                          <a:endParaRPr lang="es-ES"/>
                        </a:p>
                      </a:txBody>
                      <a:tcPr/>
                    </a:tc>
                  </a:tr>
                  <a:tr h="249845">
                    <a:tc>
                      <a:txBody>
                        <a:bodyPr/>
                        <a:lstStyle/>
                        <a:p>
                          <a:pPr algn="ctr">
                            <a:lnSpc>
                              <a:spcPct val="115000"/>
                            </a:lnSpc>
                            <a:spcAft>
                              <a:spcPts val="0"/>
                            </a:spcAft>
                          </a:pPr>
                          <a:r>
                            <a:rPr lang="es-ES" sz="750">
                              <a:solidFill>
                                <a:srgbClr val="000000"/>
                              </a:solidFill>
                              <a:effectLst/>
                              <a:latin typeface="Arial"/>
                              <a:ea typeface="Times New Roman"/>
                              <a:cs typeface="Times New Roman"/>
                            </a:rPr>
                            <a:t>2005</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280,6</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44,93</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93,19</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52,21</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36,04</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30,03</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12,42</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9,63</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19,36</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44,25</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34,35</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104,36</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750">
                              <a:solidFill>
                                <a:srgbClr val="000000"/>
                              </a:solidFill>
                              <a:effectLst/>
                              <a:latin typeface="Arial"/>
                              <a:ea typeface="Times New Roman"/>
                              <a:cs typeface="Times New Roman"/>
                            </a:rPr>
                            <a:t>761,44</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r>
                  <a:tr h="268032">
                    <a:tc>
                      <a:txBody>
                        <a:bodyPr/>
                        <a:lstStyle/>
                        <a:p>
                          <a:pPr algn="ctr">
                            <a:lnSpc>
                              <a:spcPct val="115000"/>
                            </a:lnSpc>
                            <a:spcAft>
                              <a:spcPts val="0"/>
                            </a:spcAft>
                          </a:pPr>
                          <a:r>
                            <a:rPr lang="es-ES" sz="750">
                              <a:solidFill>
                                <a:srgbClr val="000000"/>
                              </a:solidFill>
                              <a:effectLst/>
                              <a:latin typeface="Arial"/>
                              <a:ea typeface="Times New Roman"/>
                              <a:cs typeface="Times New Roman"/>
                            </a:rPr>
                            <a:t>MAX</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280,6</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168,3</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154,1</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137,8</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102,9</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51,6</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47,56</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50,1</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93,30</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94,3</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135,2</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104,37</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nSpc>
                              <a:spcPct val="115000"/>
                            </a:lnSpc>
                          </a:pPr>
                          <a:endParaRPr lang="es-ES" sz="1100">
                            <a:effectLst/>
                            <a:latin typeface="Calibri"/>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r>
                  <a:tr h="268032">
                    <a:tc>
                      <a:txBody>
                        <a:bodyPr/>
                        <a:lstStyle/>
                        <a:p>
                          <a:pPr algn="ctr">
                            <a:lnSpc>
                              <a:spcPct val="115000"/>
                            </a:lnSpc>
                            <a:spcAft>
                              <a:spcPts val="0"/>
                            </a:spcAft>
                          </a:pPr>
                          <a:r>
                            <a:rPr lang="es-ES" sz="750">
                              <a:solidFill>
                                <a:srgbClr val="000000"/>
                              </a:solidFill>
                              <a:effectLst/>
                              <a:latin typeface="Arial"/>
                              <a:ea typeface="Times New Roman"/>
                              <a:cs typeface="Times New Roman"/>
                            </a:rPr>
                            <a:t>MIN</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21,5</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11,00</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21,1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5,40</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4,0</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2,9</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2,8</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6,6</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0,00</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16,2</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9,0</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15,0</a:t>
                          </a:r>
                          <a:endParaRPr lang="es-ES" sz="1100">
                            <a:effectLst/>
                            <a:latin typeface="Calibri"/>
                            <a:ea typeface="Calibri"/>
                            <a:cs typeface="Times New Roman"/>
                          </a:endParaRPr>
                        </a:p>
                      </a:txBody>
                      <a:tcPr marL="44450" marR="44450" marT="0" marB="0" anchor="ctr">
                        <a:lnL>
                          <a:noFill/>
                        </a:lnL>
                        <a:lnR>
                          <a:noFill/>
                        </a:lnR>
                        <a:lnT>
                          <a:noFill/>
                        </a:lnT>
                        <a:lnB>
                          <a:noFill/>
                        </a:lnB>
                      </a:tcPr>
                    </a:tc>
                    <a:tc gridSpan="2">
                      <a:txBody>
                        <a:bodyPr/>
                        <a:lstStyle/>
                        <a:p>
                          <a:pPr>
                            <a:lnSpc>
                              <a:spcPct val="115000"/>
                            </a:lnSpc>
                          </a:pPr>
                          <a:endParaRPr lang="es-ES" sz="1100">
                            <a:effectLst/>
                            <a:latin typeface="Calibri"/>
                          </a:endParaRPr>
                        </a:p>
                      </a:txBody>
                      <a:tcPr marL="44450" marR="44450" marT="0" marB="0" anchor="ctr">
                        <a:lnL>
                          <a:noFill/>
                        </a:lnL>
                        <a:lnR>
                          <a:noFill/>
                        </a:lnR>
                        <a:lnT>
                          <a:noFill/>
                        </a:lnT>
                        <a:lnB>
                          <a:noFill/>
                        </a:lnB>
                      </a:tcPr>
                    </a:tc>
                    <a:tc hMerge="1">
                      <a:txBody>
                        <a:bodyPr/>
                        <a:lstStyle/>
                        <a:p>
                          <a:endParaRPr lang="es-ES"/>
                        </a:p>
                      </a:txBody>
                      <a:tcPr/>
                    </a:tc>
                  </a:tr>
                  <a:tr h="268032">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acc>
                                  <m:accPr>
                                    <m:chr m:val="̅"/>
                                    <m:ctrlPr>
                                      <a:rPr lang="es-ES" sz="750" i="1">
                                        <a:solidFill>
                                          <a:srgbClr val="000000"/>
                                        </a:solidFill>
                                        <a:effectLst/>
                                        <a:latin typeface="Cambria Math"/>
                                        <a:ea typeface="Times New Roman"/>
                                        <a:cs typeface="Arial"/>
                                      </a:rPr>
                                    </m:ctrlPr>
                                  </m:accPr>
                                  <m:e>
                                    <m:r>
                                      <a:rPr lang="es-ES" sz="750" i="1">
                                        <a:solidFill>
                                          <a:srgbClr val="000000"/>
                                        </a:solidFill>
                                        <a:effectLst/>
                                        <a:latin typeface="Cambria Math"/>
                                        <a:ea typeface="Times New Roman"/>
                                        <a:cs typeface="Arial"/>
                                      </a:rPr>
                                      <m:t>𝑋</m:t>
                                    </m:r>
                                  </m:e>
                                </m:acc>
                              </m:oMath>
                            </m:oMathPara>
                          </a14:m>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72,91</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58,25</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87,23</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70,59</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44,39</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29,21</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20,19</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23,04</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25,48</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52,06</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62,23</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55,21</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nSpc>
                              <a:spcPct val="115000"/>
                            </a:lnSpc>
                          </a:pPr>
                          <a:endParaRPr lang="es-ES" sz="1100" dirty="0">
                            <a:effectLst/>
                            <a:latin typeface="Calibri"/>
                          </a:endParaRPr>
                        </a:p>
                      </a:txBody>
                      <a:tcPr marL="44450" marR="44450" marT="0" marB="0" anchor="ctr">
                        <a:lnL>
                          <a:noFill/>
                        </a:lnL>
                        <a:lnR>
                          <a:noFill/>
                        </a:lnR>
                        <a:lnT>
                          <a:noFill/>
                        </a:lnT>
                        <a:lnB>
                          <a:noFill/>
                        </a:lnB>
                      </a:tcPr>
                    </a:tc>
                    <a:tc hMerge="1">
                      <a:txBody>
                        <a:bodyPr/>
                        <a:lstStyle/>
                        <a:p>
                          <a:endParaRPr lang="es-ES"/>
                        </a:p>
                      </a:txBody>
                      <a:tcPr/>
                    </a:tc>
                  </a:tr>
                </a:tbl>
              </a:graphicData>
            </a:graphic>
          </p:graphicFrame>
        </mc:Choice>
        <mc:Fallback xmlns="">
          <p:graphicFrame>
            <p:nvGraphicFramePr>
              <p:cNvPr id="8" name="7 Tabla"/>
              <p:cNvGraphicFramePr>
                <a:graphicFrameLocks noGrp="1"/>
              </p:cNvGraphicFramePr>
              <p:nvPr>
                <p:extLst>
                  <p:ext uri="{D42A27DB-BD31-4B8C-83A1-F6EECF244321}">
                    <p14:modId xmlns:p14="http://schemas.microsoft.com/office/powerpoint/2010/main" val="2783424640"/>
                  </p:ext>
                </p:extLst>
              </p:nvPr>
            </p:nvGraphicFramePr>
            <p:xfrm>
              <a:off x="779299" y="1700808"/>
              <a:ext cx="7609124" cy="3960442"/>
            </p:xfrm>
            <a:graphic>
              <a:graphicData uri="http://schemas.openxmlformats.org/drawingml/2006/table">
                <a:tbl>
                  <a:tblPr firstRow="1" firstCol="1" bandRow="1"/>
                  <a:tblGrid>
                    <a:gridCol w="480707"/>
                    <a:gridCol w="517439"/>
                    <a:gridCol w="519036"/>
                    <a:gridCol w="519036"/>
                    <a:gridCol w="517439"/>
                    <a:gridCol w="517439"/>
                    <a:gridCol w="517439"/>
                    <a:gridCol w="519036"/>
                    <a:gridCol w="519036"/>
                    <a:gridCol w="519036"/>
                    <a:gridCol w="519036"/>
                    <a:gridCol w="571739"/>
                    <a:gridCol w="571739"/>
                    <a:gridCol w="82302"/>
                    <a:gridCol w="718665"/>
                  </a:tblGrid>
                  <a:tr h="268032">
                    <a:tc gridSpan="14">
                      <a:txBody>
                        <a:bodyPr/>
                        <a:lstStyle/>
                        <a:p>
                          <a:pPr algn="ctr">
                            <a:lnSpc>
                              <a:spcPct val="115000"/>
                            </a:lnSpc>
                            <a:spcAft>
                              <a:spcPts val="0"/>
                            </a:spcAft>
                          </a:pPr>
                          <a:r>
                            <a:rPr lang="es-ES" sz="1100" b="1">
                              <a:solidFill>
                                <a:srgbClr val="000000"/>
                              </a:solidFill>
                              <a:effectLst/>
                              <a:latin typeface="Arial"/>
                              <a:ea typeface="Times New Roman"/>
                              <a:cs typeface="Times New Roman"/>
                            </a:rPr>
                            <a:t>ESTACIÓN: TOTORILLAS</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nSpc>
                              <a:spcPct val="115000"/>
                            </a:lnSpc>
                            <a:spcAft>
                              <a:spcPts val="1000"/>
                            </a:spcAft>
                          </a:pPr>
                          <a:r>
                            <a:rPr lang="es-ES" sz="1100">
                              <a:effectLst/>
                              <a:latin typeface="Calibri"/>
                              <a:ea typeface="Calibri"/>
                              <a:cs typeface="Times New Roman"/>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r h="389864">
                    <a:tc>
                      <a:txBody>
                        <a:bodyPr/>
                        <a:lstStyle/>
                        <a:p>
                          <a:pPr algn="ctr">
                            <a:lnSpc>
                              <a:spcPct val="115000"/>
                            </a:lnSpc>
                            <a:spcAft>
                              <a:spcPts val="0"/>
                            </a:spcAft>
                          </a:pPr>
                          <a:r>
                            <a:rPr lang="es-ES" sz="800">
                              <a:solidFill>
                                <a:srgbClr val="000000"/>
                              </a:solidFill>
                              <a:effectLst/>
                              <a:latin typeface="Arial"/>
                              <a:ea typeface="Times New Roman"/>
                              <a:cs typeface="Times New Roman"/>
                            </a:rPr>
                            <a:t>AÑO</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effectLst/>
                              <a:latin typeface="Arial"/>
                              <a:ea typeface="Times New Roman"/>
                              <a:cs typeface="Times New Roman"/>
                            </a:rPr>
                            <a:t>ENE</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effectLst/>
                              <a:latin typeface="Arial"/>
                              <a:ea typeface="Times New Roman"/>
                              <a:cs typeface="Times New Roman"/>
                            </a:rPr>
                            <a:t>FEB</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effectLst/>
                              <a:latin typeface="Arial"/>
                              <a:ea typeface="Times New Roman"/>
                              <a:cs typeface="Times New Roman"/>
                            </a:rPr>
                            <a:t>MAR</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effectLst/>
                              <a:latin typeface="Arial"/>
                              <a:ea typeface="Times New Roman"/>
                              <a:cs typeface="Times New Roman"/>
                            </a:rPr>
                            <a:t>ABR</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effectLst/>
                              <a:latin typeface="Arial"/>
                              <a:ea typeface="Times New Roman"/>
                              <a:cs typeface="Times New Roman"/>
                            </a:rPr>
                            <a:t>MAY</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effectLst/>
                              <a:latin typeface="Arial"/>
                              <a:ea typeface="Times New Roman"/>
                              <a:cs typeface="Times New Roman"/>
                            </a:rPr>
                            <a:t>JUN</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effectLst/>
                              <a:latin typeface="Arial"/>
                              <a:ea typeface="Times New Roman"/>
                              <a:cs typeface="Times New Roman"/>
                            </a:rPr>
                            <a:t>JUL</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effectLst/>
                              <a:latin typeface="Arial"/>
                              <a:ea typeface="Times New Roman"/>
                              <a:cs typeface="Times New Roman"/>
                            </a:rPr>
                            <a:t>AGO</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effectLst/>
                              <a:latin typeface="Arial"/>
                              <a:ea typeface="Times New Roman"/>
                              <a:cs typeface="Times New Roman"/>
                            </a:rPr>
                            <a:t>SEP</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effectLst/>
                              <a:latin typeface="Arial"/>
                              <a:ea typeface="Times New Roman"/>
                              <a:cs typeface="Times New Roman"/>
                            </a:rPr>
                            <a:t>OCT</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effectLst/>
                              <a:latin typeface="Arial"/>
                              <a:ea typeface="Times New Roman"/>
                              <a:cs typeface="Times New Roman"/>
                            </a:rPr>
                            <a:t>NOV</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a:solidFill>
                                <a:srgbClr val="000000"/>
                              </a:solidFill>
                              <a:effectLst/>
                              <a:latin typeface="Arial"/>
                              <a:ea typeface="Times New Roman"/>
                              <a:cs typeface="Times New Roman"/>
                            </a:rPr>
                            <a:t>DIC</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800">
                              <a:solidFill>
                                <a:srgbClr val="000000"/>
                              </a:solidFill>
                              <a:effectLst/>
                              <a:latin typeface="Arial"/>
                              <a:ea typeface="Times New Roman"/>
                              <a:cs typeface="Times New Roman"/>
                            </a:rPr>
                            <a:t>TOTAL ANUAL</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49845">
                    <a:tc>
                      <a:txBody>
                        <a:bodyPr/>
                        <a:lstStyle/>
                        <a:p>
                          <a:pPr algn="ctr">
                            <a:lnSpc>
                              <a:spcPct val="115000"/>
                            </a:lnSpc>
                            <a:spcAft>
                              <a:spcPts val="0"/>
                            </a:spcAft>
                          </a:pPr>
                          <a:r>
                            <a:rPr lang="es-ES" sz="750">
                              <a:solidFill>
                                <a:srgbClr val="000000"/>
                              </a:solidFill>
                              <a:effectLst/>
                              <a:latin typeface="Arial"/>
                              <a:ea typeface="Times New Roman"/>
                              <a:cs typeface="Times New Roman"/>
                            </a:rPr>
                            <a:t>2014</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41,6</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11,0</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111,8</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76,6</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96,1</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38,8</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31</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6,6</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93,3</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37,6</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108,2</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75,3</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15000"/>
                            </a:lnSpc>
                            <a:spcAft>
                              <a:spcPts val="0"/>
                            </a:spcAft>
                          </a:pPr>
                          <a:r>
                            <a:rPr lang="es-ES" sz="750">
                              <a:solidFill>
                                <a:srgbClr val="000000"/>
                              </a:solidFill>
                              <a:effectLst/>
                              <a:latin typeface="Arial"/>
                              <a:ea typeface="Times New Roman"/>
                              <a:cs typeface="Times New Roman"/>
                            </a:rPr>
                            <a:t>727,9</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r>
                  <a:tr h="249845">
                    <a:tc>
                      <a:txBody>
                        <a:bodyPr/>
                        <a:lstStyle/>
                        <a:p>
                          <a:pPr algn="ctr">
                            <a:lnSpc>
                              <a:spcPct val="115000"/>
                            </a:lnSpc>
                            <a:spcAft>
                              <a:spcPts val="0"/>
                            </a:spcAft>
                          </a:pPr>
                          <a:r>
                            <a:rPr lang="es-ES" sz="750">
                              <a:solidFill>
                                <a:srgbClr val="000000"/>
                              </a:solidFill>
                              <a:effectLst/>
                              <a:latin typeface="Arial"/>
                              <a:ea typeface="Times New Roman"/>
                              <a:cs typeface="Times New Roman"/>
                            </a:rPr>
                            <a:t>2013</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31,2</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64,4</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63,3</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5,40</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45,5</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2,9</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34,7</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22</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16,5</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64,1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9</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30,3</a:t>
                          </a:r>
                          <a:endParaRPr lang="es-ES" sz="1100">
                            <a:effectLst/>
                            <a:latin typeface="Calibri"/>
                            <a:ea typeface="Calibri"/>
                            <a:cs typeface="Times New Roman"/>
                          </a:endParaRPr>
                        </a:p>
                      </a:txBody>
                      <a:tcPr marL="44450" marR="44450" marT="0" marB="0" anchor="ctr">
                        <a:lnL>
                          <a:noFill/>
                        </a:lnL>
                        <a:lnR>
                          <a:noFill/>
                        </a:lnR>
                        <a:lnT>
                          <a:noFill/>
                        </a:lnT>
                        <a:lnB>
                          <a:noFill/>
                        </a:lnB>
                      </a:tcPr>
                    </a:tc>
                    <a:tc gridSpan="2">
                      <a:txBody>
                        <a:bodyPr/>
                        <a:lstStyle/>
                        <a:p>
                          <a:pPr algn="ctr">
                            <a:lnSpc>
                              <a:spcPct val="115000"/>
                            </a:lnSpc>
                            <a:spcAft>
                              <a:spcPts val="0"/>
                            </a:spcAft>
                          </a:pPr>
                          <a:r>
                            <a:rPr lang="es-ES" sz="750">
                              <a:solidFill>
                                <a:srgbClr val="000000"/>
                              </a:solidFill>
                              <a:effectLst/>
                              <a:latin typeface="Arial"/>
                              <a:ea typeface="Times New Roman"/>
                              <a:cs typeface="Times New Roman"/>
                            </a:rPr>
                            <a:t>389,3</a:t>
                          </a:r>
                          <a:endParaRPr lang="es-ES" sz="1100">
                            <a:effectLst/>
                            <a:latin typeface="Calibri"/>
                            <a:ea typeface="Calibri"/>
                            <a:cs typeface="Times New Roman"/>
                          </a:endParaRPr>
                        </a:p>
                      </a:txBody>
                      <a:tcPr marL="44450" marR="44450" marT="0" marB="0" anchor="ctr">
                        <a:lnL>
                          <a:noFill/>
                        </a:lnL>
                        <a:lnR>
                          <a:noFill/>
                        </a:lnR>
                        <a:lnT>
                          <a:noFill/>
                        </a:lnT>
                        <a:lnB>
                          <a:noFill/>
                        </a:lnB>
                      </a:tcPr>
                    </a:tc>
                    <a:tc hMerge="1">
                      <a:txBody>
                        <a:bodyPr/>
                        <a:lstStyle/>
                        <a:p>
                          <a:endParaRPr lang="es-ES"/>
                        </a:p>
                      </a:txBody>
                      <a:tcPr/>
                    </a:tc>
                  </a:tr>
                  <a:tr h="249845">
                    <a:tc>
                      <a:txBody>
                        <a:bodyPr/>
                        <a:lstStyle/>
                        <a:p>
                          <a:pPr algn="ctr">
                            <a:lnSpc>
                              <a:spcPct val="115000"/>
                            </a:lnSpc>
                            <a:spcAft>
                              <a:spcPts val="0"/>
                            </a:spcAft>
                          </a:pPr>
                          <a:r>
                            <a:rPr lang="es-ES" sz="750">
                              <a:solidFill>
                                <a:srgbClr val="000000"/>
                              </a:solidFill>
                              <a:effectLst/>
                              <a:latin typeface="Arial"/>
                              <a:ea typeface="Times New Roman"/>
                              <a:cs typeface="Times New Roman"/>
                            </a:rPr>
                            <a:t>2012</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101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74,9</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60,7</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137,8</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18,5</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11,4</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6,9</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16,5</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0,00</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94,30</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135,2</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30,3</a:t>
                          </a:r>
                          <a:endParaRPr lang="es-ES" sz="1100">
                            <a:effectLst/>
                            <a:latin typeface="Calibri"/>
                            <a:ea typeface="Calibri"/>
                            <a:cs typeface="Times New Roman"/>
                          </a:endParaRPr>
                        </a:p>
                      </a:txBody>
                      <a:tcPr marL="44450" marR="44450" marT="0" marB="0" anchor="ctr">
                        <a:lnL>
                          <a:noFill/>
                        </a:lnL>
                        <a:lnR>
                          <a:noFill/>
                        </a:lnR>
                        <a:lnT>
                          <a:noFill/>
                        </a:lnT>
                        <a:lnB>
                          <a:noFill/>
                        </a:lnB>
                      </a:tcPr>
                    </a:tc>
                    <a:tc gridSpan="2">
                      <a:txBody>
                        <a:bodyPr/>
                        <a:lstStyle/>
                        <a:p>
                          <a:pPr algn="ctr">
                            <a:lnSpc>
                              <a:spcPct val="115000"/>
                            </a:lnSpc>
                            <a:spcAft>
                              <a:spcPts val="0"/>
                            </a:spcAft>
                          </a:pPr>
                          <a:r>
                            <a:rPr lang="es-ES" sz="750">
                              <a:solidFill>
                                <a:srgbClr val="000000"/>
                              </a:solidFill>
                              <a:effectLst/>
                              <a:latin typeface="Arial"/>
                              <a:ea typeface="Times New Roman"/>
                              <a:cs typeface="Times New Roman"/>
                            </a:rPr>
                            <a:t>687,5</a:t>
                          </a:r>
                          <a:endParaRPr lang="es-ES" sz="1100">
                            <a:effectLst/>
                            <a:latin typeface="Calibri"/>
                            <a:ea typeface="Calibri"/>
                            <a:cs typeface="Times New Roman"/>
                          </a:endParaRPr>
                        </a:p>
                      </a:txBody>
                      <a:tcPr marL="44450" marR="44450" marT="0" marB="0" anchor="ctr">
                        <a:lnL>
                          <a:noFill/>
                        </a:lnL>
                        <a:lnR>
                          <a:noFill/>
                        </a:lnR>
                        <a:lnT>
                          <a:noFill/>
                        </a:lnT>
                        <a:lnB>
                          <a:noFill/>
                        </a:lnB>
                      </a:tcPr>
                    </a:tc>
                    <a:tc hMerge="1">
                      <a:txBody>
                        <a:bodyPr/>
                        <a:lstStyle/>
                        <a:p>
                          <a:endParaRPr lang="es-ES"/>
                        </a:p>
                      </a:txBody>
                      <a:tcPr/>
                    </a:tc>
                  </a:tr>
                  <a:tr h="249845">
                    <a:tc>
                      <a:txBody>
                        <a:bodyPr/>
                        <a:lstStyle/>
                        <a:p>
                          <a:pPr algn="ctr">
                            <a:lnSpc>
                              <a:spcPct val="115000"/>
                            </a:lnSpc>
                            <a:spcAft>
                              <a:spcPts val="0"/>
                            </a:spcAft>
                          </a:pPr>
                          <a:r>
                            <a:rPr lang="es-ES" sz="750">
                              <a:solidFill>
                                <a:srgbClr val="000000"/>
                              </a:solidFill>
                              <a:effectLst/>
                              <a:latin typeface="Arial"/>
                              <a:ea typeface="Times New Roman"/>
                              <a:cs typeface="Times New Roman"/>
                            </a:rPr>
                            <a:t>2011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73,8</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60,2</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154,1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32,3</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29,1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32</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26,7</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13,6</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52,1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57,7</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59,5</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59,5</a:t>
                          </a:r>
                          <a:endParaRPr lang="es-ES" sz="1100">
                            <a:effectLst/>
                            <a:latin typeface="Calibri"/>
                            <a:ea typeface="Calibri"/>
                            <a:cs typeface="Times New Roman"/>
                          </a:endParaRPr>
                        </a:p>
                      </a:txBody>
                      <a:tcPr marL="44450" marR="44450" marT="0" marB="0" anchor="ctr">
                        <a:lnL>
                          <a:noFill/>
                        </a:lnL>
                        <a:lnR>
                          <a:noFill/>
                        </a:lnR>
                        <a:lnT>
                          <a:noFill/>
                        </a:lnT>
                        <a:lnB>
                          <a:noFill/>
                        </a:lnB>
                      </a:tcPr>
                    </a:tc>
                    <a:tc gridSpan="2">
                      <a:txBody>
                        <a:bodyPr/>
                        <a:lstStyle/>
                        <a:p>
                          <a:pPr algn="ctr">
                            <a:lnSpc>
                              <a:spcPct val="115000"/>
                            </a:lnSpc>
                            <a:spcAft>
                              <a:spcPts val="0"/>
                            </a:spcAft>
                          </a:pPr>
                          <a:r>
                            <a:rPr lang="es-ES" sz="750">
                              <a:solidFill>
                                <a:srgbClr val="000000"/>
                              </a:solidFill>
                              <a:effectLst/>
                              <a:latin typeface="Arial"/>
                              <a:ea typeface="Times New Roman"/>
                              <a:cs typeface="Times New Roman"/>
                            </a:rPr>
                            <a:t>650,6</a:t>
                          </a:r>
                          <a:endParaRPr lang="es-ES" sz="1100">
                            <a:effectLst/>
                            <a:latin typeface="Calibri"/>
                            <a:ea typeface="Calibri"/>
                            <a:cs typeface="Times New Roman"/>
                          </a:endParaRPr>
                        </a:p>
                      </a:txBody>
                      <a:tcPr marL="44450" marR="44450" marT="0" marB="0" anchor="ctr">
                        <a:lnL>
                          <a:noFill/>
                        </a:lnL>
                        <a:lnR>
                          <a:noFill/>
                        </a:lnR>
                        <a:lnT>
                          <a:noFill/>
                        </a:lnT>
                        <a:lnB>
                          <a:noFill/>
                        </a:lnB>
                      </a:tcPr>
                    </a:tc>
                    <a:tc hMerge="1">
                      <a:txBody>
                        <a:bodyPr/>
                        <a:lstStyle/>
                        <a:p>
                          <a:endParaRPr lang="es-ES"/>
                        </a:p>
                      </a:txBody>
                      <a:tcPr/>
                    </a:tc>
                  </a:tr>
                  <a:tr h="249845">
                    <a:tc>
                      <a:txBody>
                        <a:bodyPr/>
                        <a:lstStyle/>
                        <a:p>
                          <a:pPr algn="ctr">
                            <a:lnSpc>
                              <a:spcPct val="115000"/>
                            </a:lnSpc>
                            <a:spcAft>
                              <a:spcPts val="0"/>
                            </a:spcAft>
                          </a:pPr>
                          <a:r>
                            <a:rPr lang="es-ES" sz="750">
                              <a:solidFill>
                                <a:srgbClr val="000000"/>
                              </a:solidFill>
                              <a:effectLst/>
                              <a:latin typeface="Arial"/>
                              <a:ea typeface="Times New Roman"/>
                              <a:cs typeface="Times New Roman"/>
                            </a:rPr>
                            <a:t>2010</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21,5</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46,2</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85,9</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73,5</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54,41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44,85</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47,56</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16,57</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35,28</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27,41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124,43</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72,19</a:t>
                          </a:r>
                          <a:endParaRPr lang="es-ES" sz="1100">
                            <a:effectLst/>
                            <a:latin typeface="Calibri"/>
                            <a:ea typeface="Calibri"/>
                            <a:cs typeface="Times New Roman"/>
                          </a:endParaRPr>
                        </a:p>
                      </a:txBody>
                      <a:tcPr marL="44450" marR="44450" marT="0" marB="0" anchor="ctr">
                        <a:lnL>
                          <a:noFill/>
                        </a:lnL>
                        <a:lnR>
                          <a:noFill/>
                        </a:lnR>
                        <a:lnT>
                          <a:noFill/>
                        </a:lnT>
                        <a:lnB>
                          <a:noFill/>
                        </a:lnB>
                      </a:tcPr>
                    </a:tc>
                    <a:tc gridSpan="2">
                      <a:txBody>
                        <a:bodyPr/>
                        <a:lstStyle/>
                        <a:p>
                          <a:pPr algn="ctr">
                            <a:lnSpc>
                              <a:spcPct val="115000"/>
                            </a:lnSpc>
                            <a:spcAft>
                              <a:spcPts val="0"/>
                            </a:spcAft>
                          </a:pPr>
                          <a:r>
                            <a:rPr lang="es-ES" sz="750">
                              <a:solidFill>
                                <a:srgbClr val="000000"/>
                              </a:solidFill>
                              <a:effectLst/>
                              <a:latin typeface="Arial"/>
                              <a:ea typeface="Times New Roman"/>
                              <a:cs typeface="Times New Roman"/>
                            </a:rPr>
                            <a:t>649,83</a:t>
                          </a:r>
                          <a:endParaRPr lang="es-ES" sz="1100">
                            <a:effectLst/>
                            <a:latin typeface="Calibri"/>
                            <a:ea typeface="Calibri"/>
                            <a:cs typeface="Times New Roman"/>
                          </a:endParaRPr>
                        </a:p>
                      </a:txBody>
                      <a:tcPr marL="44450" marR="44450" marT="0" marB="0" anchor="ctr">
                        <a:lnL>
                          <a:noFill/>
                        </a:lnL>
                        <a:lnR>
                          <a:noFill/>
                        </a:lnR>
                        <a:lnT>
                          <a:noFill/>
                        </a:lnT>
                        <a:lnB>
                          <a:noFill/>
                        </a:lnB>
                      </a:tcPr>
                    </a:tc>
                    <a:tc hMerge="1">
                      <a:txBody>
                        <a:bodyPr/>
                        <a:lstStyle/>
                        <a:p>
                          <a:endParaRPr lang="es-ES"/>
                        </a:p>
                      </a:txBody>
                      <a:tcPr/>
                    </a:tc>
                  </a:tr>
                  <a:tr h="249845">
                    <a:tc>
                      <a:txBody>
                        <a:bodyPr/>
                        <a:lstStyle/>
                        <a:p>
                          <a:pPr algn="ctr">
                            <a:lnSpc>
                              <a:spcPct val="115000"/>
                            </a:lnSpc>
                            <a:spcAft>
                              <a:spcPts val="0"/>
                            </a:spcAft>
                          </a:pPr>
                          <a:r>
                            <a:rPr lang="es-ES" sz="750">
                              <a:solidFill>
                                <a:srgbClr val="000000"/>
                              </a:solidFill>
                              <a:effectLst/>
                              <a:latin typeface="Arial"/>
                              <a:ea typeface="Times New Roman"/>
                              <a:cs typeface="Times New Roman"/>
                            </a:rPr>
                            <a:t>2009</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44,1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43,1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21,1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77,1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25,9</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8,5</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7,7</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50,1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16,6</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50,1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16,6</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45,2</a:t>
                          </a:r>
                          <a:endParaRPr lang="es-ES" sz="1100">
                            <a:effectLst/>
                            <a:latin typeface="Calibri"/>
                            <a:ea typeface="Calibri"/>
                            <a:cs typeface="Times New Roman"/>
                          </a:endParaRPr>
                        </a:p>
                      </a:txBody>
                      <a:tcPr marL="44450" marR="44450" marT="0" marB="0" anchor="ctr">
                        <a:lnL>
                          <a:noFill/>
                        </a:lnL>
                        <a:lnR>
                          <a:noFill/>
                        </a:lnR>
                        <a:lnT>
                          <a:noFill/>
                        </a:lnT>
                        <a:lnB>
                          <a:noFill/>
                        </a:lnB>
                      </a:tcPr>
                    </a:tc>
                    <a:tc gridSpan="2">
                      <a:txBody>
                        <a:bodyPr/>
                        <a:lstStyle/>
                        <a:p>
                          <a:pPr algn="ctr">
                            <a:lnSpc>
                              <a:spcPct val="115000"/>
                            </a:lnSpc>
                            <a:spcAft>
                              <a:spcPts val="0"/>
                            </a:spcAft>
                          </a:pPr>
                          <a:r>
                            <a:rPr lang="es-ES" sz="750">
                              <a:solidFill>
                                <a:srgbClr val="000000"/>
                              </a:solidFill>
                              <a:effectLst/>
                              <a:latin typeface="Arial"/>
                              <a:ea typeface="Times New Roman"/>
                              <a:cs typeface="Times New Roman"/>
                            </a:rPr>
                            <a:t>406,17</a:t>
                          </a:r>
                          <a:endParaRPr lang="es-ES" sz="1100">
                            <a:effectLst/>
                            <a:latin typeface="Calibri"/>
                            <a:ea typeface="Calibri"/>
                            <a:cs typeface="Times New Roman"/>
                          </a:endParaRPr>
                        </a:p>
                      </a:txBody>
                      <a:tcPr marL="44450" marR="44450" marT="0" marB="0" anchor="ctr">
                        <a:lnL>
                          <a:noFill/>
                        </a:lnL>
                        <a:lnR>
                          <a:noFill/>
                        </a:lnR>
                        <a:lnT>
                          <a:noFill/>
                        </a:lnT>
                        <a:lnB>
                          <a:noFill/>
                        </a:lnB>
                      </a:tcPr>
                    </a:tc>
                    <a:tc hMerge="1">
                      <a:txBody>
                        <a:bodyPr/>
                        <a:lstStyle/>
                        <a:p>
                          <a:endParaRPr lang="es-ES"/>
                        </a:p>
                      </a:txBody>
                      <a:tcPr/>
                    </a:tc>
                  </a:tr>
                  <a:tr h="249845">
                    <a:tc>
                      <a:txBody>
                        <a:bodyPr/>
                        <a:lstStyle/>
                        <a:p>
                          <a:pPr algn="ctr">
                            <a:lnSpc>
                              <a:spcPct val="115000"/>
                            </a:lnSpc>
                            <a:spcAft>
                              <a:spcPts val="0"/>
                            </a:spcAft>
                          </a:pPr>
                          <a:r>
                            <a:rPr lang="es-ES" sz="750">
                              <a:solidFill>
                                <a:srgbClr val="000000"/>
                              </a:solidFill>
                              <a:effectLst/>
                              <a:latin typeface="Arial"/>
                              <a:ea typeface="Times New Roman"/>
                              <a:cs typeface="Times New Roman"/>
                            </a:rPr>
                            <a:t>2008</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36,1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168,3</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72,5</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119</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102,9</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42</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21,6</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24</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17,5</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65</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19,6</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15</a:t>
                          </a:r>
                          <a:endParaRPr lang="es-ES" sz="1100">
                            <a:effectLst/>
                            <a:latin typeface="Calibri"/>
                            <a:ea typeface="Calibri"/>
                            <a:cs typeface="Times New Roman"/>
                          </a:endParaRPr>
                        </a:p>
                      </a:txBody>
                      <a:tcPr marL="44450" marR="44450" marT="0" marB="0" anchor="ctr">
                        <a:lnL>
                          <a:noFill/>
                        </a:lnL>
                        <a:lnR>
                          <a:noFill/>
                        </a:lnR>
                        <a:lnT>
                          <a:noFill/>
                        </a:lnT>
                        <a:lnB>
                          <a:noFill/>
                        </a:lnB>
                      </a:tcPr>
                    </a:tc>
                    <a:tc gridSpan="2">
                      <a:txBody>
                        <a:bodyPr/>
                        <a:lstStyle/>
                        <a:p>
                          <a:pPr algn="ctr">
                            <a:lnSpc>
                              <a:spcPct val="115000"/>
                            </a:lnSpc>
                            <a:spcAft>
                              <a:spcPts val="0"/>
                            </a:spcAft>
                          </a:pPr>
                          <a:r>
                            <a:rPr lang="es-ES" sz="750">
                              <a:solidFill>
                                <a:srgbClr val="000000"/>
                              </a:solidFill>
                              <a:effectLst/>
                              <a:latin typeface="Arial"/>
                              <a:ea typeface="Times New Roman"/>
                              <a:cs typeface="Times New Roman"/>
                            </a:rPr>
                            <a:t>703,5</a:t>
                          </a:r>
                          <a:endParaRPr lang="es-ES" sz="1100">
                            <a:effectLst/>
                            <a:latin typeface="Calibri"/>
                            <a:ea typeface="Calibri"/>
                            <a:cs typeface="Times New Roman"/>
                          </a:endParaRPr>
                        </a:p>
                      </a:txBody>
                      <a:tcPr marL="44450" marR="44450" marT="0" marB="0" anchor="ctr">
                        <a:lnL>
                          <a:noFill/>
                        </a:lnL>
                        <a:lnR>
                          <a:noFill/>
                        </a:lnR>
                        <a:lnT>
                          <a:noFill/>
                        </a:lnT>
                        <a:lnB>
                          <a:noFill/>
                        </a:lnB>
                      </a:tcPr>
                    </a:tc>
                    <a:tc hMerge="1">
                      <a:txBody>
                        <a:bodyPr/>
                        <a:lstStyle/>
                        <a:p>
                          <a:endParaRPr lang="es-ES"/>
                        </a:p>
                      </a:txBody>
                      <a:tcPr/>
                    </a:tc>
                  </a:tr>
                  <a:tr h="249845">
                    <a:tc>
                      <a:txBody>
                        <a:bodyPr/>
                        <a:lstStyle/>
                        <a:p>
                          <a:pPr algn="ctr">
                            <a:lnSpc>
                              <a:spcPct val="115000"/>
                            </a:lnSpc>
                            <a:spcAft>
                              <a:spcPts val="0"/>
                            </a:spcAft>
                          </a:pPr>
                          <a:r>
                            <a:rPr lang="es-ES" sz="750">
                              <a:solidFill>
                                <a:srgbClr val="000000"/>
                              </a:solidFill>
                              <a:effectLst/>
                              <a:latin typeface="Arial"/>
                              <a:ea typeface="Times New Roman"/>
                              <a:cs typeface="Times New Roman"/>
                            </a:rPr>
                            <a:t>2007</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47,4</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17,4</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112,6</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53,6</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31,4</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30</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10,5</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48,5</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0</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16,2</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32,4</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21,8</a:t>
                          </a:r>
                          <a:endParaRPr lang="es-ES" sz="1100">
                            <a:effectLst/>
                            <a:latin typeface="Calibri"/>
                            <a:ea typeface="Calibri"/>
                            <a:cs typeface="Times New Roman"/>
                          </a:endParaRPr>
                        </a:p>
                      </a:txBody>
                      <a:tcPr marL="44450" marR="44450" marT="0" marB="0" anchor="ctr">
                        <a:lnL>
                          <a:noFill/>
                        </a:lnL>
                        <a:lnR>
                          <a:noFill/>
                        </a:lnR>
                        <a:lnT>
                          <a:noFill/>
                        </a:lnT>
                        <a:lnB>
                          <a:noFill/>
                        </a:lnB>
                      </a:tcPr>
                    </a:tc>
                    <a:tc gridSpan="2">
                      <a:txBody>
                        <a:bodyPr/>
                        <a:lstStyle/>
                        <a:p>
                          <a:pPr algn="ctr">
                            <a:lnSpc>
                              <a:spcPct val="115000"/>
                            </a:lnSpc>
                            <a:spcAft>
                              <a:spcPts val="0"/>
                            </a:spcAft>
                          </a:pPr>
                          <a:r>
                            <a:rPr lang="es-ES" sz="750">
                              <a:solidFill>
                                <a:srgbClr val="000000"/>
                              </a:solidFill>
                              <a:effectLst/>
                              <a:latin typeface="Arial"/>
                              <a:ea typeface="Times New Roman"/>
                              <a:cs typeface="Times New Roman"/>
                            </a:rPr>
                            <a:t>421,8</a:t>
                          </a:r>
                          <a:endParaRPr lang="es-ES" sz="1100">
                            <a:effectLst/>
                            <a:latin typeface="Calibri"/>
                            <a:ea typeface="Calibri"/>
                            <a:cs typeface="Times New Roman"/>
                          </a:endParaRPr>
                        </a:p>
                      </a:txBody>
                      <a:tcPr marL="44450" marR="44450" marT="0" marB="0" anchor="ctr">
                        <a:lnL>
                          <a:noFill/>
                        </a:lnL>
                        <a:lnR>
                          <a:noFill/>
                        </a:lnR>
                        <a:lnT>
                          <a:noFill/>
                        </a:lnT>
                        <a:lnB>
                          <a:noFill/>
                        </a:lnB>
                      </a:tcPr>
                    </a:tc>
                    <a:tc hMerge="1">
                      <a:txBody>
                        <a:bodyPr/>
                        <a:lstStyle/>
                        <a:p>
                          <a:endParaRPr lang="es-ES"/>
                        </a:p>
                      </a:txBody>
                      <a:tcPr/>
                    </a:tc>
                  </a:tr>
                  <a:tr h="249845">
                    <a:tc>
                      <a:txBody>
                        <a:bodyPr/>
                        <a:lstStyle/>
                        <a:p>
                          <a:pPr algn="ctr">
                            <a:lnSpc>
                              <a:spcPct val="115000"/>
                            </a:lnSpc>
                            <a:spcAft>
                              <a:spcPts val="0"/>
                            </a:spcAft>
                          </a:pPr>
                          <a:r>
                            <a:rPr lang="es-ES" sz="750">
                              <a:solidFill>
                                <a:srgbClr val="000000"/>
                              </a:solidFill>
                              <a:effectLst/>
                              <a:latin typeface="Arial"/>
                              <a:ea typeface="Times New Roman"/>
                              <a:cs typeface="Times New Roman"/>
                            </a:rPr>
                            <a:t>2006</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51,8</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52,1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97,1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78,4</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51,6</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2,8</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22,9</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63,9</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83</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98,1</a:t>
                          </a:r>
                          <a:endParaRPr lang="es-ES" sz="1100">
                            <a:effectLst/>
                            <a:latin typeface="Calibri"/>
                            <a:ea typeface="Calibri"/>
                            <a:cs typeface="Times New Roman"/>
                          </a:endParaRPr>
                        </a:p>
                      </a:txBody>
                      <a:tcPr marL="44450" marR="44450" marT="0" marB="0" anchor="ctr">
                        <a:lnL>
                          <a:noFill/>
                        </a:lnL>
                        <a:lnR>
                          <a:noFill/>
                        </a:lnR>
                        <a:lnT>
                          <a:noFill/>
                        </a:lnT>
                        <a:lnB>
                          <a:noFill/>
                        </a:lnB>
                      </a:tcPr>
                    </a:tc>
                    <a:tc gridSpan="2">
                      <a:txBody>
                        <a:bodyPr/>
                        <a:lstStyle/>
                        <a:p>
                          <a:pPr algn="ctr">
                            <a:lnSpc>
                              <a:spcPct val="115000"/>
                            </a:lnSpc>
                            <a:spcAft>
                              <a:spcPts val="0"/>
                            </a:spcAft>
                          </a:pPr>
                          <a:r>
                            <a:rPr lang="es-ES" sz="750">
                              <a:solidFill>
                                <a:srgbClr val="000000"/>
                              </a:solidFill>
                              <a:effectLst/>
                              <a:latin typeface="Arial"/>
                              <a:ea typeface="Times New Roman"/>
                              <a:cs typeface="Times New Roman"/>
                            </a:rPr>
                            <a:t>609,8</a:t>
                          </a:r>
                          <a:endParaRPr lang="es-ES" sz="1100">
                            <a:effectLst/>
                            <a:latin typeface="Calibri"/>
                            <a:ea typeface="Calibri"/>
                            <a:cs typeface="Times New Roman"/>
                          </a:endParaRPr>
                        </a:p>
                      </a:txBody>
                      <a:tcPr marL="44450" marR="44450" marT="0" marB="0" anchor="ctr">
                        <a:lnL>
                          <a:noFill/>
                        </a:lnL>
                        <a:lnR>
                          <a:noFill/>
                        </a:lnR>
                        <a:lnT>
                          <a:noFill/>
                        </a:lnT>
                        <a:lnB>
                          <a:noFill/>
                        </a:lnB>
                      </a:tcPr>
                    </a:tc>
                    <a:tc hMerge="1">
                      <a:txBody>
                        <a:bodyPr/>
                        <a:lstStyle/>
                        <a:p>
                          <a:endParaRPr lang="es-ES"/>
                        </a:p>
                      </a:txBody>
                      <a:tcPr/>
                    </a:tc>
                  </a:tr>
                  <a:tr h="249845">
                    <a:tc>
                      <a:txBody>
                        <a:bodyPr/>
                        <a:lstStyle/>
                        <a:p>
                          <a:pPr algn="ctr">
                            <a:lnSpc>
                              <a:spcPct val="115000"/>
                            </a:lnSpc>
                            <a:spcAft>
                              <a:spcPts val="0"/>
                            </a:spcAft>
                          </a:pPr>
                          <a:r>
                            <a:rPr lang="es-ES" sz="750">
                              <a:solidFill>
                                <a:srgbClr val="000000"/>
                              </a:solidFill>
                              <a:effectLst/>
                              <a:latin typeface="Arial"/>
                              <a:ea typeface="Times New Roman"/>
                              <a:cs typeface="Times New Roman"/>
                            </a:rPr>
                            <a:t>2005</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280,6</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44,93</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93,19</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52,21</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36,04</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30,03</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12,42</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9,63</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19,36</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44,25</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34,35</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104,36</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750">
                              <a:solidFill>
                                <a:srgbClr val="000000"/>
                              </a:solidFill>
                              <a:effectLst/>
                              <a:latin typeface="Arial"/>
                              <a:ea typeface="Times New Roman"/>
                              <a:cs typeface="Times New Roman"/>
                            </a:rPr>
                            <a:t>761,44</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r>
                  <a:tr h="268032">
                    <a:tc>
                      <a:txBody>
                        <a:bodyPr/>
                        <a:lstStyle/>
                        <a:p>
                          <a:pPr algn="ctr">
                            <a:lnSpc>
                              <a:spcPct val="115000"/>
                            </a:lnSpc>
                            <a:spcAft>
                              <a:spcPts val="0"/>
                            </a:spcAft>
                          </a:pPr>
                          <a:r>
                            <a:rPr lang="es-ES" sz="750">
                              <a:solidFill>
                                <a:srgbClr val="000000"/>
                              </a:solidFill>
                              <a:effectLst/>
                              <a:latin typeface="Arial"/>
                              <a:ea typeface="Times New Roman"/>
                              <a:cs typeface="Times New Roman"/>
                            </a:rPr>
                            <a:t>MAX</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280,6</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168,3</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154,1</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137,8</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102,9</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51,6</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47,56</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50,1</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93,30</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94,3</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135,2</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104,37</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nSpc>
                              <a:spcPct val="115000"/>
                            </a:lnSpc>
                          </a:pPr>
                          <a:endParaRPr lang="es-ES" sz="1100">
                            <a:effectLst/>
                            <a:latin typeface="Calibri"/>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r>
                  <a:tr h="268032">
                    <a:tc>
                      <a:txBody>
                        <a:bodyPr/>
                        <a:lstStyle/>
                        <a:p>
                          <a:pPr algn="ctr">
                            <a:lnSpc>
                              <a:spcPct val="115000"/>
                            </a:lnSpc>
                            <a:spcAft>
                              <a:spcPts val="0"/>
                            </a:spcAft>
                          </a:pPr>
                          <a:r>
                            <a:rPr lang="es-ES" sz="750">
                              <a:solidFill>
                                <a:srgbClr val="000000"/>
                              </a:solidFill>
                              <a:effectLst/>
                              <a:latin typeface="Arial"/>
                              <a:ea typeface="Times New Roman"/>
                              <a:cs typeface="Times New Roman"/>
                            </a:rPr>
                            <a:t>MIN</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21,5</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11,00</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21,1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5,40</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4,0</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2,9</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2,8</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6,6</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0,00</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16,2</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9,0</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15,0</a:t>
                          </a:r>
                          <a:endParaRPr lang="es-ES" sz="1100">
                            <a:effectLst/>
                            <a:latin typeface="Calibri"/>
                            <a:ea typeface="Calibri"/>
                            <a:cs typeface="Times New Roman"/>
                          </a:endParaRPr>
                        </a:p>
                      </a:txBody>
                      <a:tcPr marL="44450" marR="44450" marT="0" marB="0" anchor="ctr">
                        <a:lnL>
                          <a:noFill/>
                        </a:lnL>
                        <a:lnR>
                          <a:noFill/>
                        </a:lnR>
                        <a:lnT>
                          <a:noFill/>
                        </a:lnT>
                        <a:lnB>
                          <a:noFill/>
                        </a:lnB>
                      </a:tcPr>
                    </a:tc>
                    <a:tc gridSpan="2">
                      <a:txBody>
                        <a:bodyPr/>
                        <a:lstStyle/>
                        <a:p>
                          <a:pPr>
                            <a:lnSpc>
                              <a:spcPct val="115000"/>
                            </a:lnSpc>
                          </a:pPr>
                          <a:endParaRPr lang="es-ES" sz="1100">
                            <a:effectLst/>
                            <a:latin typeface="Calibri"/>
                          </a:endParaRPr>
                        </a:p>
                      </a:txBody>
                      <a:tcPr marL="44450" marR="44450" marT="0" marB="0" anchor="ctr">
                        <a:lnL>
                          <a:noFill/>
                        </a:lnL>
                        <a:lnR>
                          <a:noFill/>
                        </a:lnR>
                        <a:lnT>
                          <a:noFill/>
                        </a:lnT>
                        <a:lnB>
                          <a:noFill/>
                        </a:lnB>
                      </a:tcPr>
                    </a:tc>
                    <a:tc hMerge="1">
                      <a:txBody>
                        <a:bodyPr/>
                        <a:lstStyle/>
                        <a:p>
                          <a:endParaRPr lang="es-ES"/>
                        </a:p>
                      </a:txBody>
                      <a:tcPr/>
                    </a:tc>
                  </a:tr>
                  <a:tr h="268032">
                    <a:tc>
                      <a:txBody>
                        <a:bodyPr/>
                        <a:lstStyle/>
                        <a:p>
                          <a:endParaRPr lang="es-ES"/>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blipFill rotWithShape="1">
                          <a:blip r:embed="rId2"/>
                          <a:stretch>
                            <a:fillRect l="-1266" t="-1377273" r="-1481013"/>
                          </a:stretch>
                        </a:blipFill>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72,91</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58,25</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87,23</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70,59</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44,39</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29,21</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20,19</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23,04</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25,48</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52,06</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62,23</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50">
                              <a:solidFill>
                                <a:srgbClr val="000000"/>
                              </a:solidFill>
                              <a:effectLst/>
                              <a:latin typeface="Arial"/>
                              <a:ea typeface="Times New Roman"/>
                              <a:cs typeface="Times New Roman"/>
                            </a:rPr>
                            <a:t>55,21</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nSpc>
                              <a:spcPct val="115000"/>
                            </a:lnSpc>
                          </a:pPr>
                          <a:endParaRPr lang="es-ES" sz="1100" dirty="0">
                            <a:effectLst/>
                            <a:latin typeface="Calibri"/>
                          </a:endParaRPr>
                        </a:p>
                      </a:txBody>
                      <a:tcPr marL="44450" marR="44450" marT="0" marB="0" anchor="ctr">
                        <a:lnL>
                          <a:noFill/>
                        </a:lnL>
                        <a:lnR>
                          <a:noFill/>
                        </a:lnR>
                        <a:lnT>
                          <a:noFill/>
                        </a:lnT>
                        <a:lnB>
                          <a:noFill/>
                        </a:lnB>
                      </a:tcPr>
                    </a:tc>
                    <a:tc hMerge="1">
                      <a:txBody>
                        <a:bodyPr/>
                        <a:lstStyle/>
                        <a:p>
                          <a:endParaRPr lang="es-ES"/>
                        </a:p>
                      </a:txBody>
                      <a:tcPr/>
                    </a:tc>
                  </a:tr>
                </a:tbl>
              </a:graphicData>
            </a:graphic>
          </p:graphicFrame>
        </mc:Fallback>
      </mc:AlternateContent>
    </p:spTree>
    <p:extLst>
      <p:ext uri="{BB962C8B-B14F-4D97-AF65-F5344CB8AC3E}">
        <p14:creationId xmlns:p14="http://schemas.microsoft.com/office/powerpoint/2010/main" val="3388285227"/>
      </p:ext>
    </p:extLst>
  </p:cSld>
  <p:clrMapOvr>
    <a:masterClrMapping/>
  </p:clrMapOvr>
  <p:transition spd="slow" advTm="26000">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052736"/>
            <a:ext cx="2088232" cy="504056"/>
          </a:xfrm>
        </p:spPr>
        <p:txBody>
          <a:bodyPr>
            <a:normAutofit/>
          </a:bodyPr>
          <a:lstStyle/>
          <a:p>
            <a:pPr lvl="2" algn="just" rtl="0">
              <a:spcBef>
                <a:spcPct val="0"/>
              </a:spcBef>
            </a:pPr>
            <a:r>
              <a:rPr lang="es-ES" sz="2400" b="1" dirty="0" smtClean="0">
                <a:latin typeface="+mj-lt"/>
              </a:rPr>
              <a:t>Evaporación</a:t>
            </a:r>
            <a:endParaRPr lang="es-ES" sz="2400" dirty="0">
              <a:latin typeface="+mj-lt"/>
            </a:endParaRPr>
          </a:p>
        </p:txBody>
      </p:sp>
      <p:sp>
        <p:nvSpPr>
          <p:cNvPr id="5" name="4 Rectángulo"/>
          <p:cNvSpPr/>
          <p:nvPr/>
        </p:nvSpPr>
        <p:spPr>
          <a:xfrm>
            <a:off x="971600" y="1844824"/>
            <a:ext cx="7161615" cy="923330"/>
          </a:xfrm>
          <a:prstGeom prst="rect">
            <a:avLst/>
          </a:prstGeom>
        </p:spPr>
        <p:txBody>
          <a:bodyPr wrap="square">
            <a:spAutoFit/>
          </a:bodyPr>
          <a:lstStyle/>
          <a:p>
            <a:pPr algn="just"/>
            <a:r>
              <a:rPr lang="es-ES" dirty="0"/>
              <a:t>El cálculo de la Evaporación, se facilita mediante la aplicación del nomograma de Wilson, el cual requiere de los siguientes datos:</a:t>
            </a:r>
          </a:p>
        </p:txBody>
      </p:sp>
      <p:pic>
        <p:nvPicPr>
          <p:cNvPr id="12289" name="Picture 1"/>
          <p:cNvPicPr>
            <a:picLocks noChangeAspect="1" noChangeArrowheads="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86004" y="3140968"/>
            <a:ext cx="8208000" cy="222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0448704"/>
      </p:ext>
    </p:extLst>
  </p:cSld>
  <p:clrMapOvr>
    <a:masterClrMapping/>
  </p:clrMapOvr>
  <p:transition spd="slow" advTm="26000">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24128" y="3158634"/>
            <a:ext cx="2762295" cy="369332"/>
          </a:xfrm>
          <a:ln>
            <a:solidFill>
              <a:schemeClr val="tx1"/>
            </a:solidFill>
            <a:prstDash val="dash"/>
          </a:ln>
        </p:spPr>
        <p:txBody>
          <a:bodyPr wrap="none">
            <a:spAutoFit/>
          </a:bodyPr>
          <a:lstStyle/>
          <a:p>
            <a:r>
              <a:rPr lang="es-ES" sz="1800" b="1" dirty="0">
                <a:solidFill>
                  <a:schemeClr val="tx1"/>
                </a:solidFill>
                <a:latin typeface="+mn-lt"/>
                <a:ea typeface="+mn-ea"/>
                <a:cs typeface="+mn-cs"/>
              </a:rPr>
              <a:t>Nomograma de Wilson</a:t>
            </a:r>
          </a:p>
        </p:txBody>
      </p:sp>
      <p:pic>
        <p:nvPicPr>
          <p:cNvPr id="6" name="5 Imagen"/>
          <p:cNvPicPr/>
          <p:nvPr/>
        </p:nvPicPr>
        <p:blipFill>
          <a:blip r:embed="rId2">
            <a:grayscl/>
            <a:extLst>
              <a:ext uri="{BEBA8EAE-BF5A-486C-A8C5-ECC9F3942E4B}">
                <a14:imgProps xmlns:a14="http://schemas.microsoft.com/office/drawing/2010/main">
                  <a14:imgLayer r:embed="rId3">
                    <a14:imgEffect>
                      <a14:sharpenSoften amount="50000"/>
                    </a14:imgEffect>
                    <a14:imgEffect>
                      <a14:colorTemperature colorTemp="7200"/>
                    </a14:imgEffect>
                    <a14:imgEffect>
                      <a14:brightnessContrast contrast="20000"/>
                    </a14:imgEffect>
                  </a14:imgLayer>
                </a14:imgProps>
              </a:ext>
            </a:extLst>
          </a:blip>
          <a:stretch>
            <a:fillRect/>
          </a:stretch>
        </p:blipFill>
        <p:spPr>
          <a:xfrm>
            <a:off x="395536" y="116632"/>
            <a:ext cx="5040560" cy="6624736"/>
          </a:xfrm>
          <a:prstGeom prst="rect">
            <a:avLst/>
          </a:prstGeom>
        </p:spPr>
      </p:pic>
    </p:spTree>
    <p:extLst>
      <p:ext uri="{BB962C8B-B14F-4D97-AF65-F5344CB8AC3E}">
        <p14:creationId xmlns:p14="http://schemas.microsoft.com/office/powerpoint/2010/main" val="528735812"/>
      </p:ext>
    </p:extLst>
  </p:cSld>
  <p:clrMapOvr>
    <a:masterClrMapping/>
  </p:clrMapOvr>
  <p:transition spd="slow" advTm="26000">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81634"/>
            <a:ext cx="3240478" cy="457120"/>
          </a:xfrm>
        </p:spPr>
        <p:txBody>
          <a:bodyPr>
            <a:noAutofit/>
          </a:bodyPr>
          <a:lstStyle/>
          <a:p>
            <a:pPr lvl="3" algn="l" rtl="0">
              <a:spcBef>
                <a:spcPct val="0"/>
              </a:spcBef>
            </a:pPr>
            <a:r>
              <a:rPr lang="es-ES" sz="2000" b="1" dirty="0">
                <a:latin typeface="+mj-lt"/>
              </a:rPr>
              <a:t>Método de </a:t>
            </a:r>
            <a:r>
              <a:rPr lang="es-ES" sz="2000" b="1" dirty="0" err="1" smtClean="0">
                <a:latin typeface="+mj-lt"/>
              </a:rPr>
              <a:t>Thorntwaite</a:t>
            </a:r>
            <a:endParaRPr lang="es-ES" sz="2000" dirty="0">
              <a:latin typeface="+mj-lt"/>
            </a:endParaRPr>
          </a:p>
        </p:txBody>
      </p:sp>
      <p:sp>
        <p:nvSpPr>
          <p:cNvPr id="5" name="4 Rectángulo"/>
          <p:cNvSpPr/>
          <p:nvPr/>
        </p:nvSpPr>
        <p:spPr>
          <a:xfrm>
            <a:off x="4644008" y="20690"/>
            <a:ext cx="3528392" cy="430887"/>
          </a:xfrm>
          <a:prstGeom prst="rect">
            <a:avLst/>
          </a:prstGeom>
        </p:spPr>
        <p:txBody>
          <a:bodyPr wrap="square">
            <a:spAutoFit/>
          </a:bodyPr>
          <a:lstStyle/>
          <a:p>
            <a:pPr algn="ctr"/>
            <a:r>
              <a:rPr lang="es-ES" sz="2200" b="1" dirty="0" smtClean="0">
                <a:solidFill>
                  <a:schemeClr val="bg1"/>
                </a:solidFill>
              </a:rPr>
              <a:t>Evapotranspiración (ET)</a:t>
            </a:r>
            <a:endParaRPr lang="es-ES" sz="2200" b="1" dirty="0">
              <a:solidFill>
                <a:schemeClr val="bg1"/>
              </a:solidFill>
            </a:endParaRPr>
          </a:p>
        </p:txBody>
      </p:sp>
      <mc:AlternateContent xmlns:mc="http://schemas.openxmlformats.org/markup-compatibility/2006" xmlns:a14="http://schemas.microsoft.com/office/drawing/2010/main">
        <mc:Choice Requires="a14">
          <p:sp>
            <p:nvSpPr>
              <p:cNvPr id="7" name="6 Rectángulo"/>
              <p:cNvSpPr/>
              <p:nvPr/>
            </p:nvSpPr>
            <p:spPr>
              <a:xfrm>
                <a:off x="539552" y="1052527"/>
                <a:ext cx="3960440" cy="4665829"/>
              </a:xfrm>
              <a:prstGeom prst="rect">
                <a:avLst/>
              </a:prstGeom>
              <a:ln>
                <a:solidFill>
                  <a:schemeClr val="tx1"/>
                </a:solidFill>
                <a:prstDash val="dash"/>
              </a:ln>
            </p:spPr>
            <p:txBody>
              <a:bodyPr wrap="square">
                <a:spAutoFit/>
              </a:bodyPr>
              <a:lstStyle/>
              <a:p>
                <a:pPr algn="just"/>
                <a:r>
                  <a:rPr lang="es-ES" sz="1400" dirty="0"/>
                  <a:t>Este método calcula la ET mensual </a:t>
                </a:r>
                <a:r>
                  <a:rPr lang="es-ES" sz="1400" dirty="0" smtClean="0"/>
                  <a:t>en </a:t>
                </a:r>
                <a:r>
                  <a:rPr lang="es-ES" sz="1400" dirty="0"/>
                  <a:t>función de las temperaturas medias mensuales mediante la </a:t>
                </a:r>
                <a:r>
                  <a:rPr lang="es-ES" sz="1400" dirty="0" smtClean="0"/>
                  <a:t>siguiente ecuación:</a:t>
                </a:r>
                <a:endParaRPr lang="es-ES" sz="1400" dirty="0"/>
              </a:p>
              <a:p>
                <a:pPr algn="just"/>
                <a14:m>
                  <m:oMathPara xmlns:m="http://schemas.openxmlformats.org/officeDocument/2006/math">
                    <m:oMathParaPr>
                      <m:jc m:val="centerGroup"/>
                    </m:oMathParaPr>
                    <m:oMath xmlns:m="http://schemas.openxmlformats.org/officeDocument/2006/math">
                      <m:sSub>
                        <m:sSubPr>
                          <m:ctrlPr>
                            <a:rPr lang="es-ES" sz="1400" i="1">
                              <a:latin typeface="Cambria Math"/>
                            </a:rPr>
                          </m:ctrlPr>
                        </m:sSubPr>
                        <m:e>
                          <m:r>
                            <a:rPr lang="es-ES" sz="1400" i="1">
                              <a:latin typeface="Cambria Math"/>
                            </a:rPr>
                            <m:t>𝑈</m:t>
                          </m:r>
                        </m:e>
                        <m:sub>
                          <m:r>
                            <a:rPr lang="es-ES" sz="1400" i="1">
                              <a:latin typeface="Cambria Math"/>
                            </a:rPr>
                            <m:t>𝑗</m:t>
                          </m:r>
                        </m:sub>
                      </m:sSub>
                      <m:r>
                        <a:rPr lang="es-ES" sz="1400" i="1">
                          <a:latin typeface="Cambria Math"/>
                        </a:rPr>
                        <m:t>=1.6</m:t>
                      </m:r>
                      <m:sSub>
                        <m:sSubPr>
                          <m:ctrlPr>
                            <a:rPr lang="es-ES" sz="1400" i="1">
                              <a:latin typeface="Cambria Math"/>
                            </a:rPr>
                          </m:ctrlPr>
                        </m:sSubPr>
                        <m:e>
                          <m:r>
                            <a:rPr lang="es-ES" sz="1400" i="1">
                              <a:latin typeface="Cambria Math"/>
                            </a:rPr>
                            <m:t>𝐾</m:t>
                          </m:r>
                        </m:e>
                        <m:sub>
                          <m:r>
                            <a:rPr lang="es-ES" sz="1400" i="1">
                              <a:latin typeface="Cambria Math"/>
                            </a:rPr>
                            <m:t>𝑎</m:t>
                          </m:r>
                        </m:sub>
                      </m:sSub>
                      <m:sSup>
                        <m:sSupPr>
                          <m:ctrlPr>
                            <a:rPr lang="es-ES" sz="1400" i="1">
                              <a:latin typeface="Cambria Math"/>
                            </a:rPr>
                          </m:ctrlPr>
                        </m:sSupPr>
                        <m:e>
                          <m:r>
                            <a:rPr lang="es-ES" sz="1400" i="1">
                              <a:latin typeface="Cambria Math"/>
                            </a:rPr>
                            <m:t>(</m:t>
                          </m:r>
                          <m:f>
                            <m:fPr>
                              <m:ctrlPr>
                                <a:rPr lang="es-ES" sz="1400" i="1">
                                  <a:latin typeface="Cambria Math"/>
                                </a:rPr>
                              </m:ctrlPr>
                            </m:fPr>
                            <m:num>
                              <m:r>
                                <a:rPr lang="es-ES" sz="1400" i="1">
                                  <a:latin typeface="Cambria Math"/>
                                </a:rPr>
                                <m:t>10</m:t>
                              </m:r>
                              <m:sSub>
                                <m:sSubPr>
                                  <m:ctrlPr>
                                    <a:rPr lang="es-ES" sz="1400" i="1">
                                      <a:latin typeface="Cambria Math"/>
                                    </a:rPr>
                                  </m:ctrlPr>
                                </m:sSubPr>
                                <m:e>
                                  <m:r>
                                    <a:rPr lang="es-ES" sz="1400" i="1">
                                      <a:latin typeface="Cambria Math"/>
                                    </a:rPr>
                                    <m:t>𝑇</m:t>
                                  </m:r>
                                </m:e>
                                <m:sub>
                                  <m:r>
                                    <a:rPr lang="es-ES" sz="1400" i="1">
                                      <a:latin typeface="Cambria Math"/>
                                    </a:rPr>
                                    <m:t>𝑗</m:t>
                                  </m:r>
                                </m:sub>
                              </m:sSub>
                            </m:num>
                            <m:den>
                              <m:r>
                                <a:rPr lang="es-ES" sz="1400" i="1">
                                  <a:latin typeface="Cambria Math"/>
                                </a:rPr>
                                <m:t>𝐼</m:t>
                              </m:r>
                            </m:den>
                          </m:f>
                          <m:r>
                            <a:rPr lang="es-ES" sz="1400" i="1">
                              <a:latin typeface="Cambria Math"/>
                            </a:rPr>
                            <m:t>)</m:t>
                          </m:r>
                        </m:e>
                        <m:sup>
                          <m:r>
                            <a:rPr lang="es-ES" sz="1400" i="1">
                              <a:latin typeface="Cambria Math"/>
                            </a:rPr>
                            <m:t>𝑎</m:t>
                          </m:r>
                        </m:sup>
                      </m:sSup>
                      <m:r>
                        <a:rPr lang="es-ES" sz="1400" i="1">
                          <a:latin typeface="Cambria Math"/>
                        </a:rPr>
                        <m:t> </m:t>
                      </m:r>
                    </m:oMath>
                  </m:oMathPara>
                </a14:m>
                <a:endParaRPr lang="es-ES" sz="1400" dirty="0"/>
              </a:p>
              <a:p>
                <a:pPr algn="just"/>
                <a:r>
                  <a:rPr lang="es-ES" sz="1400" dirty="0"/>
                  <a:t>Dónde:</a:t>
                </a:r>
              </a:p>
              <a:p>
                <a:pPr algn="just"/>
                <a:r>
                  <a:rPr lang="es-ES" sz="1400" i="1" dirty="0" err="1"/>
                  <a:t>Uj</a:t>
                </a:r>
                <a:r>
                  <a:rPr lang="es-ES" sz="1400" dirty="0"/>
                  <a:t> = ET en el mes j, en cm.</a:t>
                </a:r>
              </a:p>
              <a:p>
                <a:pPr algn="just"/>
                <a:r>
                  <a:rPr lang="es-ES" sz="1400" i="1" dirty="0" err="1"/>
                  <a:t>Tj</a:t>
                </a:r>
                <a:r>
                  <a:rPr lang="es-ES" sz="1400" i="1" dirty="0"/>
                  <a:t> </a:t>
                </a:r>
                <a:r>
                  <a:rPr lang="es-ES" sz="1400" dirty="0"/>
                  <a:t>= temperatura media en el mes j, en </a:t>
                </a:r>
                <a:r>
                  <a:rPr lang="es-ES" sz="1400" dirty="0" err="1"/>
                  <a:t>ºC</a:t>
                </a:r>
                <a:r>
                  <a:rPr lang="es-ES" sz="1400" dirty="0"/>
                  <a:t>.</a:t>
                </a:r>
              </a:p>
              <a:p>
                <a:pPr algn="just"/>
                <a14:m>
                  <m:oMath xmlns:m="http://schemas.openxmlformats.org/officeDocument/2006/math">
                    <m:r>
                      <a:rPr lang="es-ES" sz="1400" i="1">
                        <a:latin typeface="Cambria Math"/>
                      </a:rPr>
                      <m:t>𝑎</m:t>
                    </m:r>
                  </m:oMath>
                </a14:m>
                <a:r>
                  <a:rPr lang="es-ES" sz="1400" dirty="0"/>
                  <a:t>, </a:t>
                </a:r>
                <a14:m>
                  <m:oMath xmlns:m="http://schemas.openxmlformats.org/officeDocument/2006/math">
                    <m:r>
                      <a:rPr lang="es-ES" sz="1400" i="1">
                        <a:latin typeface="Cambria Math"/>
                      </a:rPr>
                      <m:t>𝐼</m:t>
                    </m:r>
                  </m:oMath>
                </a14:m>
                <a:r>
                  <a:rPr lang="es-ES" sz="1400" dirty="0"/>
                  <a:t> = constantes.</a:t>
                </a:r>
              </a:p>
              <a:p>
                <a:pPr algn="just"/>
                <a14:m>
                  <m:oMath xmlns:m="http://schemas.openxmlformats.org/officeDocument/2006/math">
                    <m:r>
                      <a:rPr lang="es-ES" sz="1400" i="1">
                        <a:latin typeface="Cambria Math"/>
                      </a:rPr>
                      <m:t>𝐾𝑎</m:t>
                    </m:r>
                  </m:oMath>
                </a14:m>
                <a:r>
                  <a:rPr lang="es-ES" sz="1400" dirty="0"/>
                  <a:t> = constante que depende de la latitud y el mes del </a:t>
                </a:r>
                <a:r>
                  <a:rPr lang="es-ES" sz="1400" dirty="0" smtClean="0"/>
                  <a:t>año</a:t>
                </a:r>
              </a:p>
              <a:p>
                <a:pPr algn="just"/>
                <a:r>
                  <a:rPr lang="es-ES" sz="1400" dirty="0" smtClean="0"/>
                  <a:t>Las </a:t>
                </a:r>
                <a:r>
                  <a:rPr lang="es-ES" sz="1400" dirty="0"/>
                  <a:t>constantes </a:t>
                </a:r>
                <a14:m>
                  <m:oMath xmlns:m="http://schemas.openxmlformats.org/officeDocument/2006/math">
                    <m:r>
                      <a:rPr lang="es-ES" sz="1400" i="1">
                        <a:latin typeface="Cambria Math"/>
                      </a:rPr>
                      <m:t>𝐼</m:t>
                    </m:r>
                  </m:oMath>
                </a14:m>
                <a:r>
                  <a:rPr lang="es-ES" sz="1400" dirty="0"/>
                  <a:t> (índice de eficiencia de temperatura) y </a:t>
                </a:r>
                <a14:m>
                  <m:oMath xmlns:m="http://schemas.openxmlformats.org/officeDocument/2006/math">
                    <m:r>
                      <a:rPr lang="es-ES" sz="1400" i="1">
                        <a:latin typeface="Cambria Math"/>
                      </a:rPr>
                      <m:t>𝑎</m:t>
                    </m:r>
                  </m:oMath>
                </a14:m>
                <a:r>
                  <a:rPr lang="es-ES" sz="1400" i="1" dirty="0"/>
                  <a:t> </a:t>
                </a:r>
                <a:r>
                  <a:rPr lang="es-ES" sz="1400" dirty="0"/>
                  <a:t>se calculan con las </a:t>
                </a:r>
                <a:r>
                  <a:rPr lang="es-ES" sz="1400" dirty="0" smtClean="0"/>
                  <a:t>ecuaciones:</a:t>
                </a:r>
                <a:endParaRPr lang="es-ES" sz="1400" dirty="0"/>
              </a:p>
              <a:p>
                <a:pPr algn="just"/>
                <a14:m>
                  <m:oMathPara xmlns:m="http://schemas.openxmlformats.org/officeDocument/2006/math">
                    <m:oMathParaPr>
                      <m:jc m:val="centerGroup"/>
                    </m:oMathParaPr>
                    <m:oMath xmlns:m="http://schemas.openxmlformats.org/officeDocument/2006/math">
                      <m:r>
                        <a:rPr lang="es-ES" sz="1400" i="1">
                          <a:latin typeface="Cambria Math"/>
                        </a:rPr>
                        <m:t>𝐼</m:t>
                      </m:r>
                      <m:r>
                        <a:rPr lang="es-ES" sz="1400" i="1">
                          <a:latin typeface="Cambria Math"/>
                        </a:rPr>
                        <m:t>=</m:t>
                      </m:r>
                      <m:nary>
                        <m:naryPr>
                          <m:chr m:val="∑"/>
                          <m:limLoc m:val="undOvr"/>
                          <m:ctrlPr>
                            <a:rPr lang="es-ES" sz="1400" i="1">
                              <a:latin typeface="Cambria Math"/>
                            </a:rPr>
                          </m:ctrlPr>
                        </m:naryPr>
                        <m:sub>
                          <m:r>
                            <a:rPr lang="es-ES" sz="1400" i="1">
                              <a:latin typeface="Cambria Math"/>
                            </a:rPr>
                            <m:t>𝑗</m:t>
                          </m:r>
                          <m:r>
                            <a:rPr lang="es-ES" sz="1400" i="1">
                              <a:latin typeface="Cambria Math"/>
                            </a:rPr>
                            <m:t>=1</m:t>
                          </m:r>
                        </m:sub>
                        <m:sup>
                          <m:r>
                            <a:rPr lang="es-ES" sz="1400" i="1">
                              <a:latin typeface="Cambria Math"/>
                            </a:rPr>
                            <m:t>12</m:t>
                          </m:r>
                        </m:sup>
                        <m:e>
                          <m:sSub>
                            <m:sSubPr>
                              <m:ctrlPr>
                                <a:rPr lang="es-ES" sz="1400" i="1">
                                  <a:latin typeface="Cambria Math"/>
                                </a:rPr>
                              </m:ctrlPr>
                            </m:sSubPr>
                            <m:e>
                              <m:r>
                                <a:rPr lang="es-ES" sz="1400" i="1">
                                  <a:latin typeface="Cambria Math"/>
                                </a:rPr>
                                <m:t>𝑖</m:t>
                              </m:r>
                            </m:e>
                            <m:sub>
                              <m:r>
                                <a:rPr lang="es-ES" sz="1400" i="1">
                                  <a:latin typeface="Cambria Math"/>
                                </a:rPr>
                                <m:t>𝑗</m:t>
                              </m:r>
                            </m:sub>
                          </m:sSub>
                        </m:e>
                      </m:nary>
                    </m:oMath>
                  </m:oMathPara>
                </a14:m>
                <a:endParaRPr lang="es-ES" sz="1400" dirty="0"/>
              </a:p>
              <a:p>
                <a:pPr algn="just"/>
                <a:r>
                  <a:rPr lang="es-ES" sz="1400" dirty="0"/>
                  <a:t>Dónde </a:t>
                </a:r>
                <a14:m>
                  <m:oMath xmlns:m="http://schemas.openxmlformats.org/officeDocument/2006/math">
                    <m:sSub>
                      <m:sSubPr>
                        <m:ctrlPr>
                          <a:rPr lang="es-ES" sz="1400" i="1">
                            <a:latin typeface="Cambria Math"/>
                          </a:rPr>
                        </m:ctrlPr>
                      </m:sSubPr>
                      <m:e>
                        <m:r>
                          <a:rPr lang="es-ES" sz="1400" i="1">
                            <a:latin typeface="Cambria Math"/>
                          </a:rPr>
                          <m:t>𝑖</m:t>
                        </m:r>
                      </m:e>
                      <m:sub>
                        <m:r>
                          <a:rPr lang="es-ES" sz="1400" i="1">
                            <a:latin typeface="Cambria Math"/>
                          </a:rPr>
                          <m:t>𝑗</m:t>
                        </m:r>
                      </m:sub>
                    </m:sSub>
                  </m:oMath>
                </a14:m>
                <a:r>
                  <a:rPr lang="es-ES" sz="1400" dirty="0"/>
                  <a:t> se obtiene con la ecuación </a:t>
                </a:r>
                <a:r>
                  <a:rPr lang="es-ES" sz="1400" dirty="0" smtClean="0"/>
                  <a:t>:</a:t>
                </a:r>
                <a:endParaRPr lang="es-ES" sz="1400" dirty="0"/>
              </a:p>
              <a:p>
                <a:pPr algn="just"/>
                <a14:m>
                  <m:oMathPara xmlns:m="http://schemas.openxmlformats.org/officeDocument/2006/math">
                    <m:oMathParaPr>
                      <m:jc m:val="centerGroup"/>
                    </m:oMathParaPr>
                    <m:oMath xmlns:m="http://schemas.openxmlformats.org/officeDocument/2006/math">
                      <m:sSub>
                        <m:sSubPr>
                          <m:ctrlPr>
                            <a:rPr lang="es-ES" sz="1400" i="1">
                              <a:latin typeface="Cambria Math"/>
                            </a:rPr>
                          </m:ctrlPr>
                        </m:sSubPr>
                        <m:e>
                          <m:r>
                            <a:rPr lang="es-ES" sz="1400" i="1">
                              <a:latin typeface="Cambria Math"/>
                            </a:rPr>
                            <m:t>𝑖</m:t>
                          </m:r>
                        </m:e>
                        <m:sub>
                          <m:r>
                            <a:rPr lang="es-ES" sz="1400" i="1">
                              <a:latin typeface="Cambria Math"/>
                            </a:rPr>
                            <m:t>𝑗</m:t>
                          </m:r>
                        </m:sub>
                      </m:sSub>
                      <m:r>
                        <a:rPr lang="es-ES" sz="1400" i="1">
                          <a:latin typeface="Cambria Math"/>
                        </a:rPr>
                        <m:t>=</m:t>
                      </m:r>
                      <m:sSup>
                        <m:sSupPr>
                          <m:ctrlPr>
                            <a:rPr lang="es-ES" sz="1400" i="1">
                              <a:latin typeface="Cambria Math"/>
                            </a:rPr>
                          </m:ctrlPr>
                        </m:sSupPr>
                        <m:e>
                          <m:r>
                            <a:rPr lang="es-ES" sz="1400" i="1">
                              <a:latin typeface="Cambria Math"/>
                            </a:rPr>
                            <m:t>(</m:t>
                          </m:r>
                          <m:f>
                            <m:fPr>
                              <m:ctrlPr>
                                <a:rPr lang="es-ES" sz="1400" i="1">
                                  <a:latin typeface="Cambria Math"/>
                                </a:rPr>
                              </m:ctrlPr>
                            </m:fPr>
                            <m:num>
                              <m:sSub>
                                <m:sSubPr>
                                  <m:ctrlPr>
                                    <a:rPr lang="es-ES" sz="1400" i="1">
                                      <a:latin typeface="Cambria Math"/>
                                    </a:rPr>
                                  </m:ctrlPr>
                                </m:sSubPr>
                                <m:e>
                                  <m:r>
                                    <a:rPr lang="es-ES" sz="1400" i="1">
                                      <a:latin typeface="Cambria Math"/>
                                    </a:rPr>
                                    <m:t>𝑇</m:t>
                                  </m:r>
                                </m:e>
                                <m:sub>
                                  <m:r>
                                    <a:rPr lang="es-ES" sz="1400" i="1">
                                      <a:latin typeface="Cambria Math"/>
                                    </a:rPr>
                                    <m:t>𝑗</m:t>
                                  </m:r>
                                </m:sub>
                              </m:sSub>
                            </m:num>
                            <m:den>
                              <m:r>
                                <a:rPr lang="es-ES" sz="1400" i="1">
                                  <a:latin typeface="Cambria Math"/>
                                </a:rPr>
                                <m:t>5</m:t>
                              </m:r>
                            </m:den>
                          </m:f>
                          <m:r>
                            <a:rPr lang="es-ES" sz="1400" i="1">
                              <a:latin typeface="Cambria Math"/>
                            </a:rPr>
                            <m:t>)</m:t>
                          </m:r>
                        </m:e>
                        <m:sup>
                          <m:r>
                            <a:rPr lang="es-ES" sz="1400" i="1">
                              <a:latin typeface="Cambria Math"/>
                            </a:rPr>
                            <m:t>1,514</m:t>
                          </m:r>
                        </m:sup>
                      </m:sSup>
                    </m:oMath>
                  </m:oMathPara>
                </a14:m>
                <a:endParaRPr lang="es-ES" sz="1400" dirty="0"/>
              </a:p>
              <a:p>
                <a:pPr algn="just"/>
                <a:r>
                  <a:rPr lang="es-ES" sz="1400" dirty="0"/>
                  <a:t>y </a:t>
                </a:r>
                <a14:m>
                  <m:oMath xmlns:m="http://schemas.openxmlformats.org/officeDocument/2006/math">
                    <m:r>
                      <a:rPr lang="es-ES" sz="1400" i="1">
                        <a:latin typeface="Cambria Math"/>
                      </a:rPr>
                      <m:t>𝑗</m:t>
                    </m:r>
                  </m:oMath>
                </a14:m>
                <a:r>
                  <a:rPr lang="es-ES" sz="1400" dirty="0"/>
                  <a:t> = número de mes.</a:t>
                </a:r>
              </a:p>
            </p:txBody>
          </p:sp>
        </mc:Choice>
        <mc:Fallback xmlns="">
          <p:sp>
            <p:nvSpPr>
              <p:cNvPr id="7" name="6 Rectángulo"/>
              <p:cNvSpPr>
                <a:spLocks noRot="1" noChangeAspect="1" noMove="1" noResize="1" noEditPoints="1" noAdjustHandles="1" noChangeArrowheads="1" noChangeShapeType="1" noTextEdit="1"/>
              </p:cNvSpPr>
              <p:nvPr/>
            </p:nvSpPr>
            <p:spPr>
              <a:xfrm>
                <a:off x="539552" y="1052527"/>
                <a:ext cx="3960440" cy="4665829"/>
              </a:xfrm>
              <a:prstGeom prst="rect">
                <a:avLst/>
              </a:prstGeom>
              <a:blipFill rotWithShape="1">
                <a:blip r:embed="rId2"/>
                <a:stretch>
                  <a:fillRect l="-307" r="-461" b="-261"/>
                </a:stretch>
              </a:blipFill>
              <a:ln>
                <a:solidFill>
                  <a:schemeClr val="tx1"/>
                </a:solidFill>
                <a:prstDash val="dash"/>
              </a:ln>
            </p:spPr>
            <p:txBody>
              <a:bodyPr/>
              <a:lstStyle/>
              <a:p>
                <a:r>
                  <a:rPr lang="es-ES">
                    <a:noFill/>
                  </a:rPr>
                  <a:t> </a:t>
                </a:r>
              </a:p>
            </p:txBody>
          </p:sp>
        </mc:Fallback>
      </mc:AlternateContent>
      <p:pic>
        <p:nvPicPr>
          <p:cNvPr id="1433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596" r="27674"/>
          <a:stretch/>
        </p:blipFill>
        <p:spPr bwMode="auto">
          <a:xfrm>
            <a:off x="4576669" y="1432353"/>
            <a:ext cx="4114800" cy="390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6391521"/>
      </p:ext>
    </p:extLst>
  </p:cSld>
  <p:clrMapOvr>
    <a:masterClrMapping/>
  </p:clrMapOvr>
  <p:transition spd="slow" advTm="26000">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620688"/>
            <a:ext cx="3744534" cy="385112"/>
          </a:xfrm>
        </p:spPr>
        <p:txBody>
          <a:bodyPr vert="horz" lIns="91440" tIns="45720" rIns="91440" bIns="45720" rtlCol="0" anchor="b">
            <a:noAutofit/>
          </a:bodyPr>
          <a:lstStyle/>
          <a:p>
            <a:pPr lvl="3" algn="l" rtl="0">
              <a:spcBef>
                <a:spcPct val="0"/>
              </a:spcBef>
            </a:pPr>
            <a:r>
              <a:rPr lang="es-ES" sz="2000" b="1" dirty="0">
                <a:latin typeface="+mj-lt"/>
              </a:rPr>
              <a:t>Método de </a:t>
            </a:r>
            <a:r>
              <a:rPr lang="es-ES" sz="2000" b="1" dirty="0" err="1">
                <a:latin typeface="+mj-lt"/>
              </a:rPr>
              <a:t>Blaney-Criddle</a:t>
            </a:r>
            <a:endParaRPr lang="es-ES" sz="2000" b="1" dirty="0">
              <a:latin typeface="+mj-lt"/>
            </a:endParaRPr>
          </a:p>
        </p:txBody>
      </p:sp>
      <mc:AlternateContent xmlns:mc="http://schemas.openxmlformats.org/markup-compatibility/2006" xmlns:a14="http://schemas.microsoft.com/office/drawing/2010/main">
        <mc:Choice Requires="a14">
          <p:sp>
            <p:nvSpPr>
              <p:cNvPr id="4" name="3 Rectángulo"/>
              <p:cNvSpPr/>
              <p:nvPr/>
            </p:nvSpPr>
            <p:spPr>
              <a:xfrm>
                <a:off x="755576" y="1196752"/>
                <a:ext cx="3168352" cy="4285853"/>
              </a:xfrm>
              <a:prstGeom prst="rect">
                <a:avLst/>
              </a:prstGeom>
              <a:ln>
                <a:solidFill>
                  <a:schemeClr val="tx1"/>
                </a:solidFill>
                <a:prstDash val="dash"/>
              </a:ln>
            </p:spPr>
            <p:txBody>
              <a:bodyPr wrap="square">
                <a:spAutoFit/>
              </a:bodyPr>
              <a:lstStyle/>
              <a:p>
                <a:pPr algn="just"/>
                <a:r>
                  <a:rPr lang="es-ES" sz="1400" dirty="0" smtClean="0">
                    <a:latin typeface="+mj-lt"/>
                  </a:rPr>
                  <a:t>En este método se toma en cuenta además de la temperatura y las horas de sol diarias, el tipo de cultivo, la duración de su ciclo vegetativo, la temperatura de siembra y la zona.</a:t>
                </a:r>
              </a:p>
              <a:p>
                <a:pPr algn="just"/>
                <a:r>
                  <a:rPr lang="es-ES" sz="1400" dirty="0">
                    <a:latin typeface="+mj-lt"/>
                  </a:rPr>
                  <a:t>Cuando se desea determinar los valores de evapotranspiración en períodos más cortos que un ciclo vegetativo, se usa la </a:t>
                </a:r>
                <a:r>
                  <a:rPr lang="es-ES" sz="1400" dirty="0" smtClean="0">
                    <a:latin typeface="+mj-lt"/>
                  </a:rPr>
                  <a:t>ecuación: </a:t>
                </a:r>
                <a:endParaRPr lang="es-ES" sz="1400" dirty="0">
                  <a:latin typeface="+mj-lt"/>
                </a:endParaRPr>
              </a:p>
              <a:p>
                <a:pPr algn="just"/>
                <a14:m>
                  <m:oMathPara xmlns:m="http://schemas.openxmlformats.org/officeDocument/2006/math">
                    <m:oMathParaPr>
                      <m:jc m:val="centerGroup"/>
                    </m:oMathParaPr>
                    <m:oMath xmlns:m="http://schemas.openxmlformats.org/officeDocument/2006/math">
                      <m:sSub>
                        <m:sSubPr>
                          <m:ctrlPr>
                            <a:rPr lang="es-ES" sz="1400" i="1">
                              <a:latin typeface="Cambria Math"/>
                            </a:rPr>
                          </m:ctrlPr>
                        </m:sSubPr>
                        <m:e>
                          <m:r>
                            <a:rPr lang="es-ES" sz="1400" i="1">
                              <a:latin typeface="Cambria Math"/>
                            </a:rPr>
                            <m:t>𝐸</m:t>
                          </m:r>
                        </m:e>
                        <m:sub>
                          <m:r>
                            <a:rPr lang="es-ES" sz="1400" i="1">
                              <a:latin typeface="Cambria Math"/>
                            </a:rPr>
                            <m:t>𝑡𝑖</m:t>
                          </m:r>
                        </m:sub>
                      </m:sSub>
                      <m:r>
                        <a:rPr lang="es-ES" sz="1400" i="1">
                          <a:latin typeface="Cambria Math"/>
                        </a:rPr>
                        <m:t>=</m:t>
                      </m:r>
                      <m:sSub>
                        <m:sSubPr>
                          <m:ctrlPr>
                            <a:rPr lang="es-ES" sz="1400" i="1">
                              <a:latin typeface="Cambria Math"/>
                            </a:rPr>
                          </m:ctrlPr>
                        </m:sSubPr>
                        <m:e>
                          <m:r>
                            <a:rPr lang="es-ES" sz="1400" i="1">
                              <a:latin typeface="Cambria Math"/>
                            </a:rPr>
                            <m:t>𝐾𝑐</m:t>
                          </m:r>
                        </m:e>
                        <m:sub>
                          <m:r>
                            <a:rPr lang="es-ES" sz="1400" i="1">
                              <a:latin typeface="Cambria Math"/>
                            </a:rPr>
                            <m:t>𝑖</m:t>
                          </m:r>
                        </m:sub>
                      </m:sSub>
                      <m:sSub>
                        <m:sSubPr>
                          <m:ctrlPr>
                            <a:rPr lang="es-ES" sz="1400" i="1">
                              <a:latin typeface="Cambria Math"/>
                            </a:rPr>
                          </m:ctrlPr>
                        </m:sSubPr>
                        <m:e>
                          <m:r>
                            <a:rPr lang="es-ES" sz="1400" i="1">
                              <a:latin typeface="Cambria Math"/>
                            </a:rPr>
                            <m:t>𝑓</m:t>
                          </m:r>
                        </m:e>
                        <m:sub>
                          <m:r>
                            <a:rPr lang="es-ES" sz="1400" i="1">
                              <a:latin typeface="Cambria Math"/>
                            </a:rPr>
                            <m:t>𝑖</m:t>
                          </m:r>
                        </m:sub>
                      </m:sSub>
                    </m:oMath>
                  </m:oMathPara>
                </a14:m>
                <a:endParaRPr lang="es-ES" sz="1400" dirty="0" smtClean="0">
                  <a:latin typeface="+mj-lt"/>
                </a:endParaRPr>
              </a:p>
              <a:p>
                <a:pPr algn="just"/>
                <a:r>
                  <a:rPr lang="es-ES" sz="1400" dirty="0" smtClean="0">
                    <a:latin typeface="+mj-lt"/>
                  </a:rPr>
                  <a:t>Donde </a:t>
                </a:r>
                <a14:m>
                  <m:oMath xmlns:m="http://schemas.openxmlformats.org/officeDocument/2006/math">
                    <m:sSub>
                      <m:sSubPr>
                        <m:ctrlPr>
                          <a:rPr lang="es-ES" sz="1400" i="1" smtClean="0">
                            <a:latin typeface="Cambria Math"/>
                          </a:rPr>
                        </m:ctrlPr>
                      </m:sSubPr>
                      <m:e>
                        <m:r>
                          <a:rPr lang="es-ES" sz="1400" i="1">
                            <a:latin typeface="Cambria Math"/>
                          </a:rPr>
                          <m:t>𝑓</m:t>
                        </m:r>
                      </m:e>
                      <m:sub>
                        <m:r>
                          <a:rPr lang="es-ES" sz="1400" i="1">
                            <a:latin typeface="Cambria Math"/>
                          </a:rPr>
                          <m:t>𝑖</m:t>
                        </m:r>
                      </m:sub>
                    </m:sSub>
                  </m:oMath>
                </a14:m>
                <a:r>
                  <a:rPr lang="es-ES" sz="1400" dirty="0" smtClean="0">
                    <a:latin typeface="+mj-lt"/>
                  </a:rPr>
                  <a:t> se calcula:</a:t>
                </a:r>
              </a:p>
              <a:p>
                <a:pPr/>
                <a14:m>
                  <m:oMathPara xmlns:m="http://schemas.openxmlformats.org/officeDocument/2006/math">
                    <m:oMathParaPr>
                      <m:jc m:val="centerGroup"/>
                    </m:oMathParaPr>
                    <m:oMath xmlns:m="http://schemas.openxmlformats.org/officeDocument/2006/math">
                      <m:sSub>
                        <m:sSubPr>
                          <m:ctrlPr>
                            <a:rPr lang="es-ES" sz="1400" i="1" smtClean="0">
                              <a:latin typeface="Cambria Math"/>
                            </a:rPr>
                          </m:ctrlPr>
                        </m:sSubPr>
                        <m:e>
                          <m:r>
                            <a:rPr lang="es-ES" sz="1400" i="1">
                              <a:latin typeface="Cambria Math"/>
                            </a:rPr>
                            <m:t>𝑓</m:t>
                          </m:r>
                        </m:e>
                        <m:sub>
                          <m:r>
                            <a:rPr lang="es-ES" sz="1400" i="1">
                              <a:latin typeface="Cambria Math"/>
                            </a:rPr>
                            <m:t>𝑖</m:t>
                          </m:r>
                        </m:sub>
                      </m:sSub>
                      <m:r>
                        <a:rPr lang="es-ES" sz="1400" i="1">
                          <a:latin typeface="Cambria Math"/>
                        </a:rPr>
                        <m:t>=</m:t>
                      </m:r>
                      <m:sSub>
                        <m:sSubPr>
                          <m:ctrlPr>
                            <a:rPr lang="es-ES" sz="1400" i="1">
                              <a:latin typeface="Cambria Math"/>
                            </a:rPr>
                          </m:ctrlPr>
                        </m:sSubPr>
                        <m:e>
                          <m:r>
                            <a:rPr lang="es-ES" sz="1400" i="1">
                              <a:latin typeface="Cambria Math"/>
                            </a:rPr>
                            <m:t>𝑃</m:t>
                          </m:r>
                        </m:e>
                        <m:sub>
                          <m:r>
                            <a:rPr lang="es-ES" sz="1400" i="1">
                              <a:latin typeface="Cambria Math"/>
                            </a:rPr>
                            <m:t>𝑖</m:t>
                          </m:r>
                        </m:sub>
                      </m:sSub>
                      <m:d>
                        <m:dPr>
                          <m:ctrlPr>
                            <a:rPr lang="es-ES" sz="1400" i="1">
                              <a:latin typeface="Cambria Math"/>
                            </a:rPr>
                          </m:ctrlPr>
                        </m:dPr>
                        <m:e>
                          <m:f>
                            <m:fPr>
                              <m:ctrlPr>
                                <a:rPr lang="es-ES" sz="1400" i="1">
                                  <a:latin typeface="Cambria Math"/>
                                </a:rPr>
                              </m:ctrlPr>
                            </m:fPr>
                            <m:num>
                              <m:sSub>
                                <m:sSubPr>
                                  <m:ctrlPr>
                                    <a:rPr lang="es-ES" sz="1400" i="1">
                                      <a:latin typeface="Cambria Math"/>
                                    </a:rPr>
                                  </m:ctrlPr>
                                </m:sSubPr>
                                <m:e>
                                  <m:r>
                                    <a:rPr lang="es-ES" sz="1400" i="1">
                                      <a:latin typeface="Cambria Math"/>
                                    </a:rPr>
                                    <m:t>𝑇</m:t>
                                  </m:r>
                                </m:e>
                                <m:sub>
                                  <m:r>
                                    <a:rPr lang="es-ES" sz="1400" i="1">
                                      <a:latin typeface="Cambria Math"/>
                                    </a:rPr>
                                    <m:t>𝑖</m:t>
                                  </m:r>
                                </m:sub>
                              </m:sSub>
                              <m:r>
                                <a:rPr lang="es-ES" sz="1400" i="1">
                                  <a:latin typeface="Cambria Math"/>
                                </a:rPr>
                                <m:t>+17,8</m:t>
                              </m:r>
                            </m:num>
                            <m:den>
                              <m:r>
                                <a:rPr lang="es-ES" sz="1400" i="1">
                                  <a:latin typeface="Cambria Math"/>
                                </a:rPr>
                                <m:t>21,8</m:t>
                              </m:r>
                            </m:den>
                          </m:f>
                        </m:e>
                      </m:d>
                    </m:oMath>
                  </m:oMathPara>
                </a14:m>
                <a:endParaRPr lang="es-ES" sz="1400" dirty="0">
                  <a:latin typeface="+mj-lt"/>
                </a:endParaRPr>
              </a:p>
              <a:p>
                <a14:m>
                  <m:oMath xmlns:m="http://schemas.openxmlformats.org/officeDocument/2006/math">
                    <m:sSub>
                      <m:sSubPr>
                        <m:ctrlPr>
                          <a:rPr lang="es-ES" sz="1400" i="1">
                            <a:latin typeface="Cambria Math"/>
                          </a:rPr>
                        </m:ctrlPr>
                      </m:sSubPr>
                      <m:e>
                        <m:r>
                          <a:rPr lang="es-ES" sz="1400" i="1">
                            <a:latin typeface="Cambria Math"/>
                          </a:rPr>
                          <m:t>𝑃</m:t>
                        </m:r>
                      </m:e>
                      <m:sub>
                        <m:r>
                          <a:rPr lang="es-ES" sz="1400" i="1">
                            <a:latin typeface="Cambria Math"/>
                          </a:rPr>
                          <m:t>𝑖</m:t>
                        </m:r>
                      </m:sub>
                    </m:sSub>
                  </m:oMath>
                </a14:m>
                <a:r>
                  <a:rPr lang="es-ES" sz="1400" dirty="0">
                    <a:latin typeface="+mj-lt"/>
                  </a:rPr>
                  <a:t> = porcentaje de horas de sol del mes i con respecto al año </a:t>
                </a:r>
                <a:endParaRPr lang="es-ES" sz="1400" dirty="0" smtClean="0">
                  <a:latin typeface="+mj-lt"/>
                </a:endParaRPr>
              </a:p>
              <a:p>
                <a14:m>
                  <m:oMath xmlns:m="http://schemas.openxmlformats.org/officeDocument/2006/math">
                    <m:sSub>
                      <m:sSubPr>
                        <m:ctrlPr>
                          <a:rPr lang="es-ES" sz="1400" i="1">
                            <a:latin typeface="Cambria Math"/>
                          </a:rPr>
                        </m:ctrlPr>
                      </m:sSubPr>
                      <m:e>
                        <m:r>
                          <a:rPr lang="es-ES" sz="1400" i="1">
                            <a:latin typeface="Cambria Math"/>
                          </a:rPr>
                          <m:t>𝑇</m:t>
                        </m:r>
                      </m:e>
                      <m:sub>
                        <m:r>
                          <a:rPr lang="es-ES" sz="1400" i="1">
                            <a:latin typeface="Cambria Math"/>
                          </a:rPr>
                          <m:t>𝑖</m:t>
                        </m:r>
                      </m:sub>
                    </m:sSub>
                  </m:oMath>
                </a14:m>
                <a:r>
                  <a:rPr lang="es-ES" sz="1400" dirty="0">
                    <a:latin typeface="+mj-lt"/>
                  </a:rPr>
                  <a:t> = temperatura media del mes i en </a:t>
                </a:r>
                <a:r>
                  <a:rPr lang="es-ES" sz="1400" dirty="0" err="1">
                    <a:latin typeface="+mj-lt"/>
                  </a:rPr>
                  <a:t>ºC</a:t>
                </a:r>
                <a:r>
                  <a:rPr lang="es-ES" sz="1400" dirty="0" smtClean="0">
                    <a:latin typeface="+mj-lt"/>
                  </a:rPr>
                  <a:t>.</a:t>
                </a:r>
                <a:endParaRPr lang="es-ES" sz="1400" dirty="0">
                  <a:latin typeface="+mj-lt"/>
                </a:endParaRPr>
              </a:p>
            </p:txBody>
          </p:sp>
        </mc:Choice>
        <mc:Fallback xmlns="">
          <p:sp>
            <p:nvSpPr>
              <p:cNvPr id="4" name="3 Rectángulo"/>
              <p:cNvSpPr>
                <a:spLocks noRot="1" noChangeAspect="1" noMove="1" noResize="1" noEditPoints="1" noAdjustHandles="1" noChangeArrowheads="1" noChangeShapeType="1" noTextEdit="1"/>
              </p:cNvSpPr>
              <p:nvPr/>
            </p:nvSpPr>
            <p:spPr>
              <a:xfrm>
                <a:off x="755576" y="1196752"/>
                <a:ext cx="3168352" cy="4285853"/>
              </a:xfrm>
              <a:prstGeom prst="rect">
                <a:avLst/>
              </a:prstGeom>
              <a:blipFill rotWithShape="1">
                <a:blip r:embed="rId2"/>
                <a:stretch>
                  <a:fillRect l="-383" r="-383" b="-284"/>
                </a:stretch>
              </a:blipFill>
              <a:ln>
                <a:solidFill>
                  <a:schemeClr val="tx1"/>
                </a:solidFill>
                <a:prstDash val="dash"/>
              </a:ln>
            </p:spPr>
            <p:txBody>
              <a:bodyPr/>
              <a:lstStyle/>
              <a:p>
                <a:r>
                  <a:rPr lang="es-ES">
                    <a:noFill/>
                  </a:rPr>
                  <a:t> </a:t>
                </a:r>
              </a:p>
            </p:txBody>
          </p:sp>
        </mc:Fallback>
      </mc:AlternateContent>
      <p:pic>
        <p:nvPicPr>
          <p:cNvPr id="6" name="5 Imagen"/>
          <p:cNvPicPr/>
          <p:nvPr/>
        </p:nvPicPr>
        <p:blipFill>
          <a:blip r:embed="rId3">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Lst>
          </a:blip>
          <a:stretch>
            <a:fillRect/>
          </a:stretch>
        </p:blipFill>
        <p:spPr>
          <a:xfrm>
            <a:off x="4572000" y="1196752"/>
            <a:ext cx="3024336" cy="2088232"/>
          </a:xfrm>
          <a:prstGeom prst="rect">
            <a:avLst/>
          </a:prstGeom>
        </p:spPr>
      </p:pic>
      <p:pic>
        <p:nvPicPr>
          <p:cNvPr id="7" name="6 Imagen"/>
          <p:cNvPicPr/>
          <p:nvPr/>
        </p:nvPicPr>
        <p:blipFill>
          <a:blip r:embed="rId5">
            <a:biLevel thresh="50000"/>
            <a:extLst>
              <a:ext uri="{BEBA8EAE-BF5A-486C-A8C5-ECC9F3942E4B}">
                <a14:imgProps xmlns:a14="http://schemas.microsoft.com/office/drawing/2010/main">
                  <a14:imgLayer r:embed="rId6">
                    <a14:imgEffect>
                      <a14:saturation sat="400000"/>
                    </a14:imgEffect>
                    <a14:imgEffect>
                      <a14:brightnessContrast contrast="-40000"/>
                    </a14:imgEffect>
                  </a14:imgLayer>
                </a14:imgProps>
              </a:ext>
            </a:extLst>
          </a:blip>
          <a:stretch>
            <a:fillRect/>
          </a:stretch>
        </p:blipFill>
        <p:spPr>
          <a:xfrm rot="120000">
            <a:off x="4605314" y="3628996"/>
            <a:ext cx="3245034" cy="2120290"/>
          </a:xfrm>
          <a:prstGeom prst="rect">
            <a:avLst/>
          </a:prstGeom>
        </p:spPr>
      </p:pic>
    </p:spTree>
    <p:extLst>
      <p:ext uri="{BB962C8B-B14F-4D97-AF65-F5344CB8AC3E}">
        <p14:creationId xmlns:p14="http://schemas.microsoft.com/office/powerpoint/2010/main" val="503075172"/>
      </p:ext>
    </p:extLst>
  </p:cSld>
  <p:clrMapOvr>
    <a:masterClrMapping/>
  </p:clrMapOvr>
  <p:transition spd="slow" advTm="26000">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11560" y="620688"/>
            <a:ext cx="3744534" cy="385112"/>
          </a:xfrm>
        </p:spPr>
        <p:txBody>
          <a:bodyPr vert="horz" lIns="91440" tIns="45720" rIns="91440" bIns="45720" rtlCol="0" anchor="b">
            <a:noAutofit/>
          </a:bodyPr>
          <a:lstStyle/>
          <a:p>
            <a:pPr lvl="3" algn="l" rtl="0">
              <a:spcBef>
                <a:spcPct val="0"/>
              </a:spcBef>
            </a:pPr>
            <a:r>
              <a:rPr lang="es-ES" sz="2000" b="1" dirty="0">
                <a:latin typeface="+mj-lt"/>
              </a:rPr>
              <a:t>Método de </a:t>
            </a:r>
            <a:r>
              <a:rPr lang="es-ES" sz="2000" b="1" dirty="0" err="1">
                <a:latin typeface="+mj-lt"/>
              </a:rPr>
              <a:t>Blaney-Criddle</a:t>
            </a:r>
            <a:endParaRPr lang="es-ES" sz="2000" b="1" dirty="0">
              <a:latin typeface="+mj-lt"/>
            </a:endParaRPr>
          </a:p>
        </p:txBody>
      </p:sp>
      <p:pic>
        <p:nvPicPr>
          <p:cNvPr id="1536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1340768"/>
            <a:ext cx="7476937"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9391257"/>
      </p:ext>
    </p:extLst>
  </p:cSld>
  <p:clrMapOvr>
    <a:masterClrMapping/>
  </p:clrMapOvr>
  <p:transition spd="slow" advTm="26000">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024744" cy="673144"/>
          </a:xfrm>
        </p:spPr>
        <p:txBody>
          <a:bodyPr vert="horz" lIns="91440" tIns="45720" rIns="91440" bIns="45720" rtlCol="0" anchor="b">
            <a:normAutofit/>
          </a:bodyPr>
          <a:lstStyle/>
          <a:p>
            <a:pPr lvl="1" algn="just" rtl="0">
              <a:spcBef>
                <a:spcPct val="0"/>
              </a:spcBef>
            </a:pPr>
            <a:r>
              <a:rPr lang="es-ES" sz="2800" b="1" dirty="0">
                <a:latin typeface="+mj-lt"/>
              </a:rPr>
              <a:t>Ecuador – Galte (2014</a:t>
            </a:r>
            <a:r>
              <a:rPr lang="es-ES" sz="2800" b="1" dirty="0" smtClean="0">
                <a:latin typeface="+mj-lt"/>
              </a:rPr>
              <a:t>)</a:t>
            </a:r>
            <a:endParaRPr lang="es-ES" sz="2800" b="1" dirty="0">
              <a:latin typeface="+mj-lt"/>
            </a:endParaRPr>
          </a:p>
        </p:txBody>
      </p:sp>
      <p:sp>
        <p:nvSpPr>
          <p:cNvPr id="3" name="2 Marcador de contenido"/>
          <p:cNvSpPr>
            <a:spLocks noGrp="1"/>
          </p:cNvSpPr>
          <p:nvPr>
            <p:ph idx="1"/>
          </p:nvPr>
        </p:nvSpPr>
        <p:spPr/>
        <p:txBody>
          <a:bodyPr>
            <a:normAutofit fontScale="92500"/>
          </a:bodyPr>
          <a:lstStyle/>
          <a:p>
            <a:pPr algn="just"/>
            <a:r>
              <a:rPr lang="es-ES" dirty="0"/>
              <a:t>Galte es una comunidad que se encuentra en la provincia de Chimborazo, en el cantón </a:t>
            </a:r>
            <a:r>
              <a:rPr lang="es-ES" dirty="0" err="1"/>
              <a:t>Guamote</a:t>
            </a:r>
            <a:r>
              <a:rPr lang="es-ES" dirty="0"/>
              <a:t> y pertenece a la parroquia Palmira ubicada a una altura de 3200 msnm. Debido a la demanda de agua y a las bajas precipitaciones que hay en la zona mismas que se ubican entre los 389,30 y 761,44 mm anuales se determinó que no existe suficiente cantidad de agua para cultivos </a:t>
            </a:r>
            <a:r>
              <a:rPr lang="es-ES" dirty="0" smtClean="0"/>
              <a:t>.</a:t>
            </a:r>
          </a:p>
          <a:p>
            <a:pPr algn="just"/>
            <a:endParaRPr lang="es-ES" dirty="0"/>
          </a:p>
        </p:txBody>
      </p:sp>
    </p:spTree>
    <p:extLst>
      <p:ext uri="{BB962C8B-B14F-4D97-AF65-F5344CB8AC3E}">
        <p14:creationId xmlns:p14="http://schemas.microsoft.com/office/powerpoint/2010/main" val="2537810099"/>
      </p:ext>
    </p:extLst>
  </p:cSld>
  <p:clrMapOvr>
    <a:masterClrMapping/>
  </p:clrMapOvr>
  <p:transition spd="slow" advTm="26000">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4 Gráfico"/>
          <p:cNvGraphicFramePr/>
          <p:nvPr>
            <p:extLst>
              <p:ext uri="{D42A27DB-BD31-4B8C-83A1-F6EECF244321}">
                <p14:modId xmlns:p14="http://schemas.microsoft.com/office/powerpoint/2010/main" val="3452647339"/>
              </p:ext>
            </p:extLst>
          </p:nvPr>
        </p:nvGraphicFramePr>
        <p:xfrm>
          <a:off x="539552" y="620688"/>
          <a:ext cx="5256584" cy="281203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5940152" y="1544162"/>
            <a:ext cx="2448272" cy="769441"/>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altLang="es-ES" sz="1100" b="1" i="0" u="none" strike="noStrike" cap="none" normalizeH="0" baseline="0" dirty="0" smtClean="0" bmk="_Toc449374883">
                <a:ln>
                  <a:noFill/>
                </a:ln>
                <a:solidFill>
                  <a:schemeClr val="tx1"/>
                </a:solidFill>
                <a:effectLst/>
                <a:latin typeface="Arial" pitchFamily="34" charset="0"/>
                <a:ea typeface="Calibri" pitchFamily="34" charset="0"/>
                <a:cs typeface="Arial" pitchFamily="34" charset="0"/>
              </a:rPr>
              <a:t>Curva de precipitación, evaporación y evapotranspiración para el cultivo de maíz</a:t>
            </a:r>
            <a:endParaRPr kumimoji="0" lang="es-PE" altLang="es-E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Gráfico"/>
          <p:cNvGraphicFramePr/>
          <p:nvPr>
            <p:extLst>
              <p:ext uri="{D42A27DB-BD31-4B8C-83A1-F6EECF244321}">
                <p14:modId xmlns:p14="http://schemas.microsoft.com/office/powerpoint/2010/main" val="4070987612"/>
              </p:ext>
            </p:extLst>
          </p:nvPr>
        </p:nvGraphicFramePr>
        <p:xfrm>
          <a:off x="3491880" y="3501008"/>
          <a:ext cx="5218430" cy="3095501"/>
        </p:xfrm>
        <a:graphic>
          <a:graphicData uri="http://schemas.openxmlformats.org/drawingml/2006/chart">
            <c:chart xmlns:c="http://schemas.openxmlformats.org/drawingml/2006/chart" xmlns:r="http://schemas.openxmlformats.org/officeDocument/2006/relationships" r:id="rId3"/>
          </a:graphicData>
        </a:graphic>
      </p:graphicFrame>
      <p:sp>
        <p:nvSpPr>
          <p:cNvPr id="8" name="7 Rectángulo"/>
          <p:cNvSpPr/>
          <p:nvPr/>
        </p:nvSpPr>
        <p:spPr>
          <a:xfrm>
            <a:off x="899592" y="4464110"/>
            <a:ext cx="2088232" cy="769441"/>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ES" sz="1100" b="1" dirty="0" bmk="_Toc449374883">
                <a:latin typeface="Arial" pitchFamily="34" charset="0"/>
                <a:ea typeface="Calibri" pitchFamily="34" charset="0"/>
                <a:cs typeface="Arial" pitchFamily="34" charset="0"/>
              </a:rPr>
              <a:t>Curva de precipitación, evaporación y evapotranspiración para el cultivo de papa</a:t>
            </a:r>
          </a:p>
        </p:txBody>
      </p:sp>
    </p:spTree>
    <p:extLst>
      <p:ext uri="{BB962C8B-B14F-4D97-AF65-F5344CB8AC3E}">
        <p14:creationId xmlns:p14="http://schemas.microsoft.com/office/powerpoint/2010/main" val="2117904467"/>
      </p:ext>
    </p:extLst>
  </p:cSld>
  <p:clrMapOvr>
    <a:masterClrMapping/>
  </p:clrMapOvr>
  <p:transition spd="slow" advTm="26000">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5275" y="636572"/>
            <a:ext cx="5040678" cy="817160"/>
          </a:xfrm>
        </p:spPr>
        <p:txBody>
          <a:bodyPr>
            <a:normAutofit/>
          </a:bodyPr>
          <a:lstStyle/>
          <a:p>
            <a:pPr algn="just"/>
            <a:r>
              <a:rPr lang="es-ES" sz="2000" b="1" dirty="0" smtClean="0">
                <a:solidFill>
                  <a:schemeClr val="tx1"/>
                </a:solidFill>
              </a:rPr>
              <a:t>1. Mediante </a:t>
            </a:r>
            <a:r>
              <a:rPr lang="es-ES" sz="2000" b="1" dirty="0">
                <a:solidFill>
                  <a:schemeClr val="tx1"/>
                </a:solidFill>
              </a:rPr>
              <a:t>los resultados de Evapotranspiración de los Cultivos</a:t>
            </a:r>
          </a:p>
        </p:txBody>
      </p:sp>
      <p:sp>
        <p:nvSpPr>
          <p:cNvPr id="4" name="3 Rectángulo"/>
          <p:cNvSpPr/>
          <p:nvPr/>
        </p:nvSpPr>
        <p:spPr>
          <a:xfrm>
            <a:off x="4716016" y="16270"/>
            <a:ext cx="3384376" cy="584775"/>
          </a:xfrm>
          <a:prstGeom prst="rect">
            <a:avLst/>
          </a:prstGeom>
        </p:spPr>
        <p:txBody>
          <a:bodyPr wrap="square">
            <a:spAutoFit/>
          </a:bodyPr>
          <a:lstStyle/>
          <a:p>
            <a:pPr marL="0" lvl="1" algn="ctr"/>
            <a:r>
              <a:rPr lang="es-ES" sz="1600" b="1" dirty="0">
                <a:solidFill>
                  <a:schemeClr val="bg1"/>
                </a:solidFill>
              </a:rPr>
              <a:t>Diseño del Sistema de Atrapanieblas</a:t>
            </a:r>
            <a:endParaRPr lang="es-ES" b="1" dirty="0">
              <a:solidFill>
                <a:schemeClr val="bg1"/>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4032448" cy="2552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677" y="1672319"/>
            <a:ext cx="3892771" cy="2487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4 Tabla"/>
          <p:cNvGraphicFramePr>
            <a:graphicFrameLocks noGrp="1"/>
          </p:cNvGraphicFramePr>
          <p:nvPr>
            <p:extLst>
              <p:ext uri="{D42A27DB-BD31-4B8C-83A1-F6EECF244321}">
                <p14:modId xmlns:p14="http://schemas.microsoft.com/office/powerpoint/2010/main" val="2454793437"/>
              </p:ext>
            </p:extLst>
          </p:nvPr>
        </p:nvGraphicFramePr>
        <p:xfrm>
          <a:off x="1316422" y="4653136"/>
          <a:ext cx="6511155" cy="1224136"/>
        </p:xfrm>
        <a:graphic>
          <a:graphicData uri="http://schemas.openxmlformats.org/drawingml/2006/table">
            <a:tbl>
              <a:tblPr firstRow="1" firstCol="1" bandRow="1"/>
              <a:tblGrid>
                <a:gridCol w="2599523"/>
                <a:gridCol w="547227"/>
                <a:gridCol w="547227"/>
                <a:gridCol w="546456"/>
                <a:gridCol w="547227"/>
                <a:gridCol w="547227"/>
                <a:gridCol w="547227"/>
                <a:gridCol w="629041"/>
              </a:tblGrid>
              <a:tr h="306034">
                <a:tc gridSpan="8">
                  <a:txBody>
                    <a:bodyPr/>
                    <a:lstStyle/>
                    <a:p>
                      <a:pPr algn="ctr">
                        <a:lnSpc>
                          <a:spcPct val="115000"/>
                        </a:lnSpc>
                        <a:spcAft>
                          <a:spcPts val="0"/>
                        </a:spcAft>
                      </a:pPr>
                      <a:r>
                        <a:rPr lang="es-ES" sz="1200" b="1">
                          <a:effectLst/>
                          <a:latin typeface="Arial"/>
                          <a:ea typeface="Calibri"/>
                          <a:cs typeface="Times New Roman"/>
                        </a:rPr>
                        <a:t>Coeficientes de Lluvia Efectiva según Blaney - Criddle</a:t>
                      </a:r>
                      <a:endParaRPr lang="es-ES"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06034">
                <a:tc>
                  <a:txBody>
                    <a:bodyPr/>
                    <a:lstStyle/>
                    <a:p>
                      <a:pPr algn="ctr">
                        <a:lnSpc>
                          <a:spcPct val="115000"/>
                        </a:lnSpc>
                        <a:spcAft>
                          <a:spcPts val="0"/>
                        </a:spcAft>
                      </a:pPr>
                      <a:r>
                        <a:rPr lang="es-ES" sz="1200">
                          <a:effectLst/>
                          <a:latin typeface="Arial"/>
                          <a:ea typeface="Calibri"/>
                          <a:cs typeface="Times New Roman"/>
                        </a:rPr>
                        <a:t>Lluvia mensual caída (mm)</a:t>
                      </a:r>
                      <a:endParaRPr lang="es-ES"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a:effectLst/>
                          <a:latin typeface="Arial"/>
                          <a:ea typeface="Calibri"/>
                          <a:cs typeface="Times New Roman"/>
                        </a:rPr>
                        <a:t>25</a:t>
                      </a:r>
                      <a:endParaRPr lang="es-ES"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a:effectLst/>
                          <a:latin typeface="Arial"/>
                          <a:ea typeface="Calibri"/>
                          <a:cs typeface="Times New Roman"/>
                        </a:rPr>
                        <a:t>50</a:t>
                      </a:r>
                      <a:endParaRPr lang="es-ES"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a:effectLst/>
                          <a:latin typeface="Arial"/>
                          <a:ea typeface="Calibri"/>
                          <a:cs typeface="Times New Roman"/>
                        </a:rPr>
                        <a:t>75</a:t>
                      </a:r>
                      <a:endParaRPr lang="es-ES"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a:effectLst/>
                          <a:latin typeface="Arial"/>
                          <a:ea typeface="Calibri"/>
                          <a:cs typeface="Times New Roman"/>
                        </a:rPr>
                        <a:t>100</a:t>
                      </a:r>
                      <a:endParaRPr lang="es-ES"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a:effectLst/>
                          <a:latin typeface="Arial"/>
                          <a:ea typeface="Calibri"/>
                          <a:cs typeface="Times New Roman"/>
                        </a:rPr>
                        <a:t>125</a:t>
                      </a:r>
                      <a:endParaRPr lang="es-ES"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a:effectLst/>
                          <a:latin typeface="Arial"/>
                          <a:ea typeface="Calibri"/>
                          <a:cs typeface="Times New Roman"/>
                        </a:rPr>
                        <a:t>150</a:t>
                      </a:r>
                      <a:endParaRPr lang="es-ES"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a:effectLst/>
                          <a:latin typeface="Arial"/>
                          <a:ea typeface="Calibri"/>
                          <a:cs typeface="Times New Roman"/>
                        </a:rPr>
                        <a:t>&gt;150</a:t>
                      </a:r>
                      <a:endParaRPr lang="es-ES"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612068">
                <a:tc>
                  <a:txBody>
                    <a:bodyPr/>
                    <a:lstStyle/>
                    <a:p>
                      <a:pPr algn="ctr">
                        <a:lnSpc>
                          <a:spcPct val="115000"/>
                        </a:lnSpc>
                        <a:spcAft>
                          <a:spcPts val="0"/>
                        </a:spcAft>
                      </a:pPr>
                      <a:r>
                        <a:rPr lang="es-ES" sz="1200">
                          <a:effectLst/>
                          <a:latin typeface="Arial"/>
                          <a:ea typeface="Calibri"/>
                          <a:cs typeface="Times New Roman"/>
                        </a:rPr>
                        <a:t>Coeficiente de aprovechamiento</a:t>
                      </a:r>
                      <a:endParaRPr lang="es-ES" sz="11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effectLst/>
                          <a:latin typeface="Arial"/>
                          <a:ea typeface="Calibri"/>
                          <a:cs typeface="Times New Roman"/>
                        </a:rPr>
                        <a:t>0,95</a:t>
                      </a:r>
                      <a:endParaRPr lang="es-ES" sz="11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effectLst/>
                          <a:latin typeface="Arial"/>
                          <a:ea typeface="Calibri"/>
                          <a:cs typeface="Times New Roman"/>
                        </a:rPr>
                        <a:t>0,90</a:t>
                      </a:r>
                      <a:endParaRPr lang="es-ES" sz="11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effectLst/>
                          <a:latin typeface="Arial"/>
                          <a:ea typeface="Calibri"/>
                          <a:cs typeface="Times New Roman"/>
                        </a:rPr>
                        <a:t>0,82</a:t>
                      </a:r>
                      <a:endParaRPr lang="es-ES" sz="11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effectLst/>
                          <a:latin typeface="Arial"/>
                          <a:ea typeface="Calibri"/>
                          <a:cs typeface="Times New Roman"/>
                        </a:rPr>
                        <a:t>0,65</a:t>
                      </a:r>
                      <a:endParaRPr lang="es-ES" sz="11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effectLst/>
                          <a:latin typeface="Arial"/>
                          <a:ea typeface="Calibri"/>
                          <a:cs typeface="Times New Roman"/>
                        </a:rPr>
                        <a:t>0,45</a:t>
                      </a:r>
                      <a:endParaRPr lang="es-ES" sz="11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effectLst/>
                          <a:latin typeface="Arial"/>
                          <a:ea typeface="Calibri"/>
                          <a:cs typeface="Times New Roman"/>
                        </a:rPr>
                        <a:t>0,25</a:t>
                      </a:r>
                      <a:endParaRPr lang="es-ES" sz="11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effectLst/>
                          <a:latin typeface="Arial"/>
                          <a:ea typeface="Calibri"/>
                          <a:cs typeface="Times New Roman"/>
                        </a:rPr>
                        <a:t>0,05</a:t>
                      </a:r>
                      <a:endParaRPr lang="es-ES" sz="1100" dirty="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6" name="5 Rectángulo"/>
          <p:cNvSpPr/>
          <p:nvPr/>
        </p:nvSpPr>
        <p:spPr>
          <a:xfrm>
            <a:off x="1331640" y="5877272"/>
            <a:ext cx="2752677" cy="276999"/>
          </a:xfrm>
          <a:prstGeom prst="rect">
            <a:avLst/>
          </a:prstGeom>
        </p:spPr>
        <p:txBody>
          <a:bodyPr wrap="none">
            <a:spAutoFit/>
          </a:bodyPr>
          <a:lstStyle/>
          <a:p>
            <a:r>
              <a:rPr lang="es-ES" sz="1200" dirty="0"/>
              <a:t>Fuente: (Aguilera y Martínez, 1980)</a:t>
            </a:r>
            <a:endParaRPr lang="es-ES" sz="1200" b="1" dirty="0"/>
          </a:p>
        </p:txBody>
      </p:sp>
    </p:spTree>
    <p:extLst>
      <p:ext uri="{BB962C8B-B14F-4D97-AF65-F5344CB8AC3E}">
        <p14:creationId xmlns:p14="http://schemas.microsoft.com/office/powerpoint/2010/main" val="3872986021"/>
      </p:ext>
    </p:extLst>
  </p:cSld>
  <p:clrMapOvr>
    <a:masterClrMapping/>
  </p:clrMapOvr>
  <p:transition spd="slow" advTm="26000">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971600" y="980728"/>
                <a:ext cx="7056784" cy="2462213"/>
              </a:xfrm>
              <a:prstGeom prst="rect">
                <a:avLst/>
              </a:prstGeom>
            </p:spPr>
            <p:txBody>
              <a:bodyPr wrap="square">
                <a:spAutoFit/>
              </a:bodyPr>
              <a:lstStyle/>
              <a:p>
                <a:pPr algn="just"/>
                <a:r>
                  <a:rPr lang="es-ES" sz="1400" dirty="0" smtClean="0"/>
                  <a:t>Para calcular </a:t>
                </a:r>
                <a:r>
                  <a:rPr lang="es-ES" sz="1400" dirty="0"/>
                  <a:t>la cantidad de agua que se debe extraer de un almacenamiento para </a:t>
                </a:r>
                <a:r>
                  <a:rPr lang="es-ES" sz="1400" dirty="0" smtClean="0"/>
                  <a:t>regar los cultivos se aplica la siguiente ecuación:</a:t>
                </a:r>
                <a:endParaRPr lang="es-ES" sz="1400" dirty="0"/>
              </a:p>
              <a:p>
                <a:pPr algn="just"/>
                <a14:m>
                  <m:oMathPara xmlns:m="http://schemas.openxmlformats.org/officeDocument/2006/math">
                    <m:oMathParaPr>
                      <m:jc m:val="centerGroup"/>
                    </m:oMathParaPr>
                    <m:oMath xmlns:m="http://schemas.openxmlformats.org/officeDocument/2006/math">
                      <m:r>
                        <a:rPr lang="es-ES" sz="1400" i="1">
                          <a:latin typeface="Cambria Math"/>
                        </a:rPr>
                        <m:t>𝐷𝑖</m:t>
                      </m:r>
                      <m:r>
                        <a:rPr lang="es-ES" sz="1400" i="1">
                          <a:latin typeface="Cambria Math"/>
                        </a:rPr>
                        <m:t>=</m:t>
                      </m:r>
                      <m:r>
                        <a:rPr lang="es-ES" sz="1400" i="1">
                          <a:latin typeface="Cambria Math"/>
                        </a:rPr>
                        <m:t>𝐸𝑡𝑖</m:t>
                      </m:r>
                      <m:r>
                        <a:rPr lang="es-ES" sz="1400" i="1">
                          <a:latin typeface="Cambria Math"/>
                        </a:rPr>
                        <m:t> </m:t>
                      </m:r>
                      <m:r>
                        <a:rPr lang="es-ES" sz="1400" i="1">
                          <a:latin typeface="Cambria Math"/>
                        </a:rPr>
                        <m:t>𝐴𝑟</m:t>
                      </m:r>
                      <m:r>
                        <a:rPr lang="es-ES" sz="1400" i="1">
                          <a:latin typeface="Cambria Math"/>
                        </a:rPr>
                        <m:t>−</m:t>
                      </m:r>
                      <m:r>
                        <a:rPr lang="es-ES" sz="1400" i="1">
                          <a:latin typeface="Cambria Math"/>
                        </a:rPr>
                        <m:t>h𝑝𝑖</m:t>
                      </m:r>
                      <m:r>
                        <a:rPr lang="es-ES" sz="1400" i="1">
                          <a:latin typeface="Cambria Math"/>
                        </a:rPr>
                        <m:t> </m:t>
                      </m:r>
                      <m:r>
                        <a:rPr lang="es-ES" sz="1400" i="1">
                          <a:latin typeface="Cambria Math"/>
                        </a:rPr>
                        <m:t>𝐴𝑟</m:t>
                      </m:r>
                      <m:r>
                        <a:rPr lang="es-ES" sz="1400" i="1">
                          <a:latin typeface="Cambria Math"/>
                        </a:rPr>
                        <m:t>+</m:t>
                      </m:r>
                      <m:r>
                        <a:rPr lang="es-ES" sz="1400" i="1">
                          <a:latin typeface="Cambria Math"/>
                        </a:rPr>
                        <m:t>h𝑒𝑣𝑖</m:t>
                      </m:r>
                      <m:r>
                        <a:rPr lang="es-ES" sz="1400" i="1">
                          <a:latin typeface="Cambria Math"/>
                        </a:rPr>
                        <m:t> </m:t>
                      </m:r>
                      <m:r>
                        <a:rPr lang="es-ES" sz="1400" i="1">
                          <a:latin typeface="Cambria Math"/>
                        </a:rPr>
                        <m:t>𝐴𝑐𝑜</m:t>
                      </m:r>
                      <m:r>
                        <a:rPr lang="es-ES" sz="1400" i="1">
                          <a:latin typeface="Cambria Math"/>
                        </a:rPr>
                        <m:t>+</m:t>
                      </m:r>
                      <m:r>
                        <a:rPr lang="es-ES" sz="1400" i="1">
                          <a:latin typeface="Cambria Math"/>
                        </a:rPr>
                        <m:t>𝑊𝑖</m:t>
                      </m:r>
                    </m:oMath>
                  </m:oMathPara>
                </a14:m>
                <a:endParaRPr lang="es-ES" sz="1400" dirty="0" smtClean="0"/>
              </a:p>
              <a:p>
                <a:pPr algn="just"/>
                <a:r>
                  <a:rPr lang="es-ES" sz="1400" dirty="0"/>
                  <a:t>Dónde:</a:t>
                </a:r>
              </a:p>
              <a:p>
                <a:pPr algn="just"/>
                <a:r>
                  <a:rPr lang="es-ES" sz="1400" i="1" dirty="0"/>
                  <a:t>Ar </a:t>
                </a:r>
                <a:r>
                  <a:rPr lang="es-ES" sz="1400" dirty="0"/>
                  <a:t>= área de riego</a:t>
                </a:r>
              </a:p>
              <a:p>
                <a:pPr algn="just"/>
                <a:r>
                  <a:rPr lang="es-ES" sz="1400" i="1" dirty="0" err="1"/>
                  <a:t>hpi</a:t>
                </a:r>
                <a:r>
                  <a:rPr lang="es-ES" sz="1400" i="1" dirty="0"/>
                  <a:t> </a:t>
                </a:r>
                <a:r>
                  <a:rPr lang="es-ES" sz="1400" dirty="0"/>
                  <a:t>= altura de precipitación media en la zona de riego en el periodo i.</a:t>
                </a:r>
              </a:p>
              <a:p>
                <a:pPr algn="just"/>
                <a:r>
                  <a:rPr lang="es-ES" sz="1400" i="1" dirty="0" err="1"/>
                  <a:t>Aco</a:t>
                </a:r>
                <a:r>
                  <a:rPr lang="es-ES" sz="1400" i="1" dirty="0"/>
                  <a:t> </a:t>
                </a:r>
                <a:r>
                  <a:rPr lang="es-ES" sz="1400" dirty="0"/>
                  <a:t>= área superficial de las conducciones (</a:t>
                </a:r>
                <a:r>
                  <a:rPr lang="es-ES" sz="1400" dirty="0" smtClean="0"/>
                  <a:t>presas, canales</a:t>
                </a:r>
                <a:r>
                  <a:rPr lang="es-ES" sz="1400" dirty="0"/>
                  <a:t>, tanques de almacenamiento temporal, etc.).</a:t>
                </a:r>
              </a:p>
              <a:p>
                <a:pPr algn="just"/>
                <a:r>
                  <a:rPr lang="es-ES" sz="1400" i="1" dirty="0" err="1"/>
                  <a:t>Wi</a:t>
                </a:r>
                <a:r>
                  <a:rPr lang="es-ES" sz="1400" i="1" dirty="0"/>
                  <a:t> </a:t>
                </a:r>
                <a:r>
                  <a:rPr lang="es-ES" sz="1400" dirty="0"/>
                  <a:t>= volumen de desperdicio.</a:t>
                </a:r>
              </a:p>
              <a:p>
                <a:pPr algn="just"/>
                <a:r>
                  <a:rPr lang="es-ES" sz="1400" i="1" dirty="0" err="1"/>
                  <a:t>hevi</a:t>
                </a:r>
                <a:r>
                  <a:rPr lang="es-ES" sz="1400" i="1" dirty="0"/>
                  <a:t> </a:t>
                </a:r>
                <a:r>
                  <a:rPr lang="es-ES" sz="1400" dirty="0"/>
                  <a:t>= altura de evaporación media en la zona de riego en el periodo i.</a:t>
                </a:r>
              </a:p>
              <a:p>
                <a:pPr algn="just"/>
                <a:endParaRPr lang="es-ES" sz="1400" dirty="0"/>
              </a:p>
            </p:txBody>
          </p:sp>
        </mc:Choice>
        <mc:Fallback xmlns="">
          <p:sp>
            <p:nvSpPr>
              <p:cNvPr id="4" name="3 Rectángulo"/>
              <p:cNvSpPr>
                <a:spLocks noRot="1" noChangeAspect="1" noMove="1" noResize="1" noEditPoints="1" noAdjustHandles="1" noChangeArrowheads="1" noChangeShapeType="1" noTextEdit="1"/>
              </p:cNvSpPr>
              <p:nvPr/>
            </p:nvSpPr>
            <p:spPr>
              <a:xfrm>
                <a:off x="971600" y="980728"/>
                <a:ext cx="7056784" cy="2462213"/>
              </a:xfrm>
              <a:prstGeom prst="rect">
                <a:avLst/>
              </a:prstGeom>
              <a:blipFill rotWithShape="1">
                <a:blip r:embed="rId2"/>
                <a:stretch>
                  <a:fillRect l="-173" t="-248" r="-345"/>
                </a:stretch>
              </a:blipFill>
            </p:spPr>
            <p:txBody>
              <a:bodyPr/>
              <a:lstStyle/>
              <a:p>
                <a:r>
                  <a:rPr lang="es-ES">
                    <a:noFill/>
                  </a:rPr>
                  <a:t> </a:t>
                </a:r>
              </a:p>
            </p:txBody>
          </p:sp>
        </mc:Fallback>
      </mc:AlternateContent>
      <p:graphicFrame>
        <p:nvGraphicFramePr>
          <p:cNvPr id="7" name="6 Tabla"/>
          <p:cNvGraphicFramePr>
            <a:graphicFrameLocks noGrp="1"/>
          </p:cNvGraphicFramePr>
          <p:nvPr>
            <p:extLst>
              <p:ext uri="{D42A27DB-BD31-4B8C-83A1-F6EECF244321}">
                <p14:modId xmlns:p14="http://schemas.microsoft.com/office/powerpoint/2010/main" val="2637727994"/>
              </p:ext>
            </p:extLst>
          </p:nvPr>
        </p:nvGraphicFramePr>
        <p:xfrm>
          <a:off x="987477" y="3415798"/>
          <a:ext cx="5312715" cy="2533486"/>
        </p:xfrm>
        <a:graphic>
          <a:graphicData uri="http://schemas.openxmlformats.org/drawingml/2006/table">
            <a:tbl>
              <a:tblPr firstRow="1" firstCol="1" bandRow="1"/>
              <a:tblGrid>
                <a:gridCol w="728905"/>
                <a:gridCol w="693840"/>
                <a:gridCol w="759718"/>
                <a:gridCol w="824534"/>
                <a:gridCol w="1163484"/>
                <a:gridCol w="1142234"/>
              </a:tblGrid>
              <a:tr h="242032">
                <a:tc>
                  <a:txBody>
                    <a:bodyPr/>
                    <a:lstStyle/>
                    <a:p>
                      <a:pPr algn="ctr">
                        <a:lnSpc>
                          <a:spcPct val="115000"/>
                        </a:lnSpc>
                        <a:spcAft>
                          <a:spcPts val="0"/>
                        </a:spcAft>
                      </a:pPr>
                      <a:r>
                        <a:rPr lang="es-ES" sz="1100">
                          <a:solidFill>
                            <a:srgbClr val="000000"/>
                          </a:solidFill>
                          <a:effectLst/>
                          <a:latin typeface="Arial"/>
                          <a:ea typeface="Times New Roman"/>
                          <a:cs typeface="Times New Roman"/>
                        </a:rPr>
                        <a:t>Mes</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effectLst/>
                          <a:latin typeface="Arial"/>
                          <a:ea typeface="Calibri"/>
                          <a:cs typeface="Times New Roman"/>
                        </a:rPr>
                        <a:t>Eti (m)</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effectLst/>
                          <a:latin typeface="Arial"/>
                          <a:ea typeface="Calibri"/>
                          <a:cs typeface="Times New Roman"/>
                        </a:rPr>
                        <a:t>Ar (m</a:t>
                      </a:r>
                      <a:r>
                        <a:rPr lang="es-ES" sz="1100" i="1" baseline="30000">
                          <a:effectLst/>
                          <a:latin typeface="Arial"/>
                          <a:ea typeface="Calibri"/>
                          <a:cs typeface="Times New Roman"/>
                        </a:rPr>
                        <a:t>2</a:t>
                      </a:r>
                      <a:r>
                        <a:rPr lang="es-ES" sz="1100" i="1">
                          <a:effectLst/>
                          <a:latin typeface="Arial"/>
                          <a:ea typeface="Calibri"/>
                          <a:cs typeface="Times New Roman"/>
                        </a:rPr>
                        <a:t>)</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effectLst/>
                          <a:latin typeface="Arial"/>
                          <a:ea typeface="Calibri"/>
                          <a:cs typeface="Times New Roman"/>
                        </a:rPr>
                        <a:t>hpi (m)</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effectLst/>
                          <a:latin typeface="Arial"/>
                          <a:ea typeface="Calibri"/>
                          <a:cs typeface="Times New Roman"/>
                        </a:rPr>
                        <a:t>Di (m</a:t>
                      </a:r>
                      <a:r>
                        <a:rPr lang="es-ES" sz="1100" i="1" baseline="30000">
                          <a:effectLst/>
                          <a:latin typeface="Arial"/>
                          <a:ea typeface="Calibri"/>
                          <a:cs typeface="Times New Roman"/>
                        </a:rPr>
                        <a:t>3</a:t>
                      </a:r>
                      <a:r>
                        <a:rPr lang="es-ES" sz="1100" i="1">
                          <a:effectLst/>
                          <a:latin typeface="Arial"/>
                          <a:ea typeface="Calibri"/>
                          <a:cs typeface="Times New Roman"/>
                        </a:rPr>
                        <a:t>/mes)</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i="1">
                          <a:effectLst/>
                          <a:latin typeface="Arial"/>
                          <a:ea typeface="Calibri"/>
                          <a:cs typeface="Times New Roman"/>
                        </a:rPr>
                        <a:t>Di (m</a:t>
                      </a:r>
                      <a:r>
                        <a:rPr lang="es-ES" sz="1100" i="1" baseline="30000">
                          <a:effectLst/>
                          <a:latin typeface="Arial"/>
                          <a:ea typeface="Calibri"/>
                          <a:cs typeface="Times New Roman"/>
                        </a:rPr>
                        <a:t>3</a:t>
                      </a:r>
                      <a:r>
                        <a:rPr lang="es-ES" sz="1100" i="1">
                          <a:effectLst/>
                          <a:latin typeface="Arial"/>
                          <a:ea typeface="Calibri"/>
                          <a:cs typeface="Times New Roman"/>
                        </a:rPr>
                        <a:t>/día)</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06">
                <a:tc>
                  <a:txBody>
                    <a:bodyPr/>
                    <a:lstStyle/>
                    <a:p>
                      <a:pPr algn="ctr">
                        <a:lnSpc>
                          <a:spcPct val="115000"/>
                        </a:lnSpc>
                        <a:spcAft>
                          <a:spcPts val="0"/>
                        </a:spcAft>
                      </a:pPr>
                      <a:r>
                        <a:rPr lang="es-ES" sz="1000">
                          <a:solidFill>
                            <a:srgbClr val="000000"/>
                          </a:solidFill>
                          <a:effectLst/>
                          <a:latin typeface="Arial"/>
                          <a:ea typeface="Times New Roman"/>
                          <a:cs typeface="Times New Roman"/>
                        </a:rPr>
                        <a:t>ENE</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0,11</a:t>
                      </a:r>
                      <a:endParaRPr lang="es-ES" sz="1100">
                        <a:effectLst/>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400000</a:t>
                      </a:r>
                      <a:endParaRPr lang="es-ES" sz="1100">
                        <a:effectLst/>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0,06</a:t>
                      </a:r>
                      <a:endParaRPr lang="es-ES" sz="1100">
                        <a:effectLst/>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20565,52</a:t>
                      </a:r>
                      <a:endParaRPr lang="es-ES" sz="1100">
                        <a:effectLst/>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663,40</a:t>
                      </a:r>
                      <a:endParaRPr lang="es-ES" sz="1100">
                        <a:effectLst/>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54606">
                <a:tc>
                  <a:txBody>
                    <a:bodyPr/>
                    <a:lstStyle/>
                    <a:p>
                      <a:pPr algn="ctr">
                        <a:lnSpc>
                          <a:spcPct val="115000"/>
                        </a:lnSpc>
                        <a:spcAft>
                          <a:spcPts val="0"/>
                        </a:spcAft>
                      </a:pPr>
                      <a:r>
                        <a:rPr lang="es-ES" sz="1000">
                          <a:solidFill>
                            <a:srgbClr val="000000"/>
                          </a:solidFill>
                          <a:effectLst/>
                          <a:latin typeface="Arial"/>
                          <a:ea typeface="Times New Roman"/>
                          <a:cs typeface="Times New Roman"/>
                        </a:rPr>
                        <a:t>FEB</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0,11</a:t>
                      </a:r>
                      <a:endParaRPr lang="es-ES" sz="1100">
                        <a:effectLst/>
                        <a:latin typeface="Calibri"/>
                        <a:ea typeface="Calibri"/>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400000</a:t>
                      </a:r>
                      <a:endParaRPr lang="es-ES" sz="1100">
                        <a:effectLst/>
                        <a:latin typeface="Calibri"/>
                        <a:ea typeface="Calibri"/>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0,05</a:t>
                      </a:r>
                      <a:endParaRPr lang="es-ES" sz="1100">
                        <a:effectLst/>
                        <a:latin typeface="Calibri"/>
                        <a:ea typeface="Calibri"/>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25212,79</a:t>
                      </a:r>
                      <a:endParaRPr lang="es-ES" sz="1100">
                        <a:effectLst/>
                        <a:latin typeface="Calibri"/>
                        <a:ea typeface="Calibri"/>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900,46</a:t>
                      </a:r>
                      <a:endParaRPr lang="es-ES" sz="1100">
                        <a:effectLst/>
                        <a:latin typeface="Calibri"/>
                        <a:ea typeface="Calibri"/>
                        <a:cs typeface="Times New Roman"/>
                      </a:endParaRPr>
                    </a:p>
                  </a:txBody>
                  <a:tcPr marL="44450" marR="44450" marT="0" marB="0" anchor="b">
                    <a:lnL>
                      <a:noFill/>
                    </a:lnL>
                    <a:lnR>
                      <a:noFill/>
                    </a:lnR>
                    <a:lnT>
                      <a:noFill/>
                    </a:lnT>
                    <a:lnB>
                      <a:noFill/>
                    </a:lnB>
                  </a:tcPr>
                </a:tc>
              </a:tr>
              <a:tr h="254606">
                <a:tc>
                  <a:txBody>
                    <a:bodyPr/>
                    <a:lstStyle/>
                    <a:p>
                      <a:pPr algn="ctr">
                        <a:lnSpc>
                          <a:spcPct val="115000"/>
                        </a:lnSpc>
                        <a:spcAft>
                          <a:spcPts val="0"/>
                        </a:spcAft>
                      </a:pPr>
                      <a:r>
                        <a:rPr lang="es-ES" sz="1000">
                          <a:solidFill>
                            <a:srgbClr val="000000"/>
                          </a:solidFill>
                          <a:effectLst/>
                          <a:latin typeface="Arial"/>
                          <a:ea typeface="Times New Roman"/>
                          <a:cs typeface="Times New Roman"/>
                        </a:rPr>
                        <a:t>MAR</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0,12</a:t>
                      </a:r>
                      <a:endParaRPr lang="es-ES" sz="1100">
                        <a:effectLst/>
                        <a:latin typeface="Calibri"/>
                        <a:ea typeface="Calibri"/>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400000</a:t>
                      </a:r>
                      <a:endParaRPr lang="es-ES" sz="1100">
                        <a:effectLst/>
                        <a:latin typeface="Calibri"/>
                        <a:ea typeface="Calibri"/>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0,06</a:t>
                      </a:r>
                      <a:endParaRPr lang="es-ES" sz="1100">
                        <a:effectLst/>
                        <a:latin typeface="Calibri"/>
                        <a:ea typeface="Calibri"/>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26240,38</a:t>
                      </a:r>
                      <a:endParaRPr lang="es-ES" sz="1100">
                        <a:effectLst/>
                        <a:latin typeface="Calibri"/>
                        <a:ea typeface="Calibri"/>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846,46</a:t>
                      </a:r>
                      <a:endParaRPr lang="es-ES" sz="1100">
                        <a:effectLst/>
                        <a:latin typeface="Calibri"/>
                        <a:ea typeface="Calibri"/>
                        <a:cs typeface="Times New Roman"/>
                      </a:endParaRPr>
                    </a:p>
                  </a:txBody>
                  <a:tcPr marL="44450" marR="44450" marT="0" marB="0" anchor="b">
                    <a:lnL>
                      <a:noFill/>
                    </a:lnL>
                    <a:lnR>
                      <a:noFill/>
                    </a:lnR>
                    <a:lnT>
                      <a:noFill/>
                    </a:lnT>
                    <a:lnB>
                      <a:noFill/>
                    </a:lnB>
                  </a:tcPr>
                </a:tc>
              </a:tr>
              <a:tr h="254606">
                <a:tc>
                  <a:txBody>
                    <a:bodyPr/>
                    <a:lstStyle/>
                    <a:p>
                      <a:pPr algn="ctr">
                        <a:lnSpc>
                          <a:spcPct val="115000"/>
                        </a:lnSpc>
                        <a:spcAft>
                          <a:spcPts val="0"/>
                        </a:spcAft>
                      </a:pPr>
                      <a:r>
                        <a:rPr lang="es-ES" sz="1000">
                          <a:solidFill>
                            <a:srgbClr val="000000"/>
                          </a:solidFill>
                          <a:effectLst/>
                          <a:latin typeface="Arial"/>
                          <a:ea typeface="Times New Roman"/>
                          <a:cs typeface="Times New Roman"/>
                        </a:rPr>
                        <a:t>ABR</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0,11</a:t>
                      </a:r>
                      <a:endParaRPr lang="es-ES" sz="1100">
                        <a:effectLst/>
                        <a:latin typeface="Calibri"/>
                        <a:ea typeface="Calibri"/>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400000</a:t>
                      </a:r>
                      <a:endParaRPr lang="es-ES" sz="1100">
                        <a:effectLst/>
                        <a:latin typeface="Calibri"/>
                        <a:ea typeface="Calibri"/>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0,06</a:t>
                      </a:r>
                      <a:endParaRPr lang="es-ES" sz="1100">
                        <a:effectLst/>
                        <a:latin typeface="Calibri"/>
                        <a:ea typeface="Calibri"/>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105429,52</a:t>
                      </a:r>
                      <a:endParaRPr lang="es-ES" sz="1100">
                        <a:effectLst/>
                        <a:latin typeface="Calibri"/>
                        <a:ea typeface="Calibri"/>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3514,32</a:t>
                      </a:r>
                      <a:endParaRPr lang="es-ES" sz="1100">
                        <a:effectLst/>
                        <a:latin typeface="Calibri"/>
                        <a:ea typeface="Calibri"/>
                        <a:cs typeface="Times New Roman"/>
                      </a:endParaRPr>
                    </a:p>
                  </a:txBody>
                  <a:tcPr marL="44450" marR="44450" marT="0" marB="0" anchor="b">
                    <a:lnL>
                      <a:noFill/>
                    </a:lnL>
                    <a:lnR>
                      <a:noFill/>
                    </a:lnR>
                    <a:lnT>
                      <a:noFill/>
                    </a:lnT>
                    <a:lnB>
                      <a:noFill/>
                    </a:lnB>
                  </a:tcPr>
                </a:tc>
              </a:tr>
              <a:tr h="254606">
                <a:tc>
                  <a:txBody>
                    <a:bodyPr/>
                    <a:lstStyle/>
                    <a:p>
                      <a:pPr algn="ctr">
                        <a:lnSpc>
                          <a:spcPct val="115000"/>
                        </a:lnSpc>
                        <a:spcAft>
                          <a:spcPts val="0"/>
                        </a:spcAft>
                      </a:pPr>
                      <a:r>
                        <a:rPr lang="es-ES" sz="1000">
                          <a:solidFill>
                            <a:srgbClr val="000000"/>
                          </a:solidFill>
                          <a:effectLst/>
                          <a:latin typeface="Arial"/>
                          <a:ea typeface="Times New Roman"/>
                          <a:cs typeface="Times New Roman"/>
                        </a:rPr>
                        <a:t>MAY</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0,11</a:t>
                      </a:r>
                      <a:endParaRPr lang="es-ES" sz="1100">
                        <a:effectLst/>
                        <a:latin typeface="Calibri"/>
                        <a:ea typeface="Calibri"/>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400000</a:t>
                      </a:r>
                      <a:endParaRPr lang="es-ES" sz="1100">
                        <a:effectLst/>
                        <a:latin typeface="Calibri"/>
                        <a:ea typeface="Calibri"/>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0,04</a:t>
                      </a:r>
                      <a:endParaRPr lang="es-ES" sz="1100">
                        <a:effectLst/>
                        <a:latin typeface="Calibri"/>
                        <a:ea typeface="Calibri"/>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26820,81</a:t>
                      </a:r>
                      <a:endParaRPr lang="es-ES" sz="1100">
                        <a:effectLst/>
                        <a:latin typeface="Calibri"/>
                        <a:ea typeface="Calibri"/>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865,19</a:t>
                      </a:r>
                      <a:endParaRPr lang="es-ES" sz="1100">
                        <a:effectLst/>
                        <a:latin typeface="Calibri"/>
                        <a:ea typeface="Calibri"/>
                        <a:cs typeface="Times New Roman"/>
                      </a:endParaRPr>
                    </a:p>
                  </a:txBody>
                  <a:tcPr marL="44450" marR="44450" marT="0" marB="0" anchor="b">
                    <a:lnL>
                      <a:noFill/>
                    </a:lnL>
                    <a:lnR>
                      <a:noFill/>
                    </a:lnR>
                    <a:lnT>
                      <a:noFill/>
                    </a:lnT>
                    <a:lnB>
                      <a:noFill/>
                    </a:lnB>
                  </a:tcPr>
                </a:tc>
              </a:tr>
              <a:tr h="254606">
                <a:tc>
                  <a:txBody>
                    <a:bodyPr/>
                    <a:lstStyle/>
                    <a:p>
                      <a:pPr algn="ctr">
                        <a:lnSpc>
                          <a:spcPct val="115000"/>
                        </a:lnSpc>
                        <a:spcAft>
                          <a:spcPts val="0"/>
                        </a:spcAft>
                      </a:pPr>
                      <a:r>
                        <a:rPr lang="es-ES" sz="1000">
                          <a:solidFill>
                            <a:srgbClr val="000000"/>
                          </a:solidFill>
                          <a:effectLst/>
                          <a:latin typeface="Arial"/>
                          <a:ea typeface="Times New Roman"/>
                          <a:cs typeface="Times New Roman"/>
                        </a:rPr>
                        <a:t>SEPT</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0,05</a:t>
                      </a:r>
                      <a:endParaRPr lang="es-ES" sz="1100">
                        <a:effectLst/>
                        <a:latin typeface="Calibri"/>
                        <a:ea typeface="Calibri"/>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400000</a:t>
                      </a:r>
                      <a:endParaRPr lang="es-ES" sz="1100">
                        <a:effectLst/>
                        <a:latin typeface="Calibri"/>
                        <a:ea typeface="Calibri"/>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0,02</a:t>
                      </a:r>
                      <a:endParaRPr lang="es-ES" sz="1100">
                        <a:effectLst/>
                        <a:latin typeface="Calibri"/>
                        <a:ea typeface="Calibri"/>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10348,82</a:t>
                      </a:r>
                      <a:endParaRPr lang="es-ES" sz="1100">
                        <a:effectLst/>
                        <a:latin typeface="Calibri"/>
                        <a:ea typeface="Calibri"/>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344,96</a:t>
                      </a:r>
                      <a:endParaRPr lang="es-ES" sz="1100">
                        <a:effectLst/>
                        <a:latin typeface="Calibri"/>
                        <a:ea typeface="Calibri"/>
                        <a:cs typeface="Times New Roman"/>
                      </a:endParaRPr>
                    </a:p>
                  </a:txBody>
                  <a:tcPr marL="44450" marR="44450" marT="0" marB="0" anchor="b">
                    <a:lnL>
                      <a:noFill/>
                    </a:lnL>
                    <a:lnR>
                      <a:noFill/>
                    </a:lnR>
                    <a:lnT>
                      <a:noFill/>
                    </a:lnT>
                    <a:lnB>
                      <a:noFill/>
                    </a:lnB>
                  </a:tcPr>
                </a:tc>
              </a:tr>
              <a:tr h="254606">
                <a:tc>
                  <a:txBody>
                    <a:bodyPr/>
                    <a:lstStyle/>
                    <a:p>
                      <a:pPr algn="ctr">
                        <a:lnSpc>
                          <a:spcPct val="115000"/>
                        </a:lnSpc>
                        <a:spcAft>
                          <a:spcPts val="0"/>
                        </a:spcAft>
                      </a:pPr>
                      <a:r>
                        <a:rPr lang="es-ES" sz="1000">
                          <a:solidFill>
                            <a:srgbClr val="000000"/>
                          </a:solidFill>
                          <a:effectLst/>
                          <a:latin typeface="Arial"/>
                          <a:ea typeface="Times New Roman"/>
                          <a:cs typeface="Times New Roman"/>
                        </a:rPr>
                        <a:t>OCT</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0,07</a:t>
                      </a:r>
                      <a:endParaRPr lang="es-ES" sz="1100">
                        <a:effectLst/>
                        <a:latin typeface="Calibri"/>
                        <a:ea typeface="Calibri"/>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400000</a:t>
                      </a:r>
                      <a:endParaRPr lang="es-ES" sz="1100">
                        <a:effectLst/>
                        <a:latin typeface="Calibri"/>
                        <a:ea typeface="Calibri"/>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0,04</a:t>
                      </a:r>
                      <a:endParaRPr lang="es-ES" sz="1100">
                        <a:effectLst/>
                        <a:latin typeface="Calibri"/>
                        <a:ea typeface="Calibri"/>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8965,25</a:t>
                      </a:r>
                      <a:endParaRPr lang="es-ES" sz="1100">
                        <a:effectLst/>
                        <a:latin typeface="Calibri"/>
                        <a:ea typeface="Calibri"/>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289,20</a:t>
                      </a:r>
                      <a:endParaRPr lang="es-ES" sz="1100">
                        <a:effectLst/>
                        <a:latin typeface="Calibri"/>
                        <a:ea typeface="Calibri"/>
                        <a:cs typeface="Times New Roman"/>
                      </a:endParaRPr>
                    </a:p>
                  </a:txBody>
                  <a:tcPr marL="44450" marR="44450" marT="0" marB="0" anchor="b">
                    <a:lnL>
                      <a:noFill/>
                    </a:lnL>
                    <a:lnR>
                      <a:noFill/>
                    </a:lnR>
                    <a:lnT>
                      <a:noFill/>
                    </a:lnT>
                    <a:lnB>
                      <a:noFill/>
                    </a:lnB>
                  </a:tcPr>
                </a:tc>
              </a:tr>
              <a:tr h="254606">
                <a:tc>
                  <a:txBody>
                    <a:bodyPr/>
                    <a:lstStyle/>
                    <a:p>
                      <a:pPr algn="ctr">
                        <a:lnSpc>
                          <a:spcPct val="115000"/>
                        </a:lnSpc>
                        <a:spcAft>
                          <a:spcPts val="0"/>
                        </a:spcAft>
                      </a:pPr>
                      <a:r>
                        <a:rPr lang="es-ES" sz="1000">
                          <a:solidFill>
                            <a:srgbClr val="000000"/>
                          </a:solidFill>
                          <a:effectLst/>
                          <a:latin typeface="Arial"/>
                          <a:ea typeface="Times New Roman"/>
                          <a:cs typeface="Times New Roman"/>
                        </a:rPr>
                        <a:t>NOV</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0,07</a:t>
                      </a:r>
                      <a:endParaRPr lang="es-ES" sz="1100">
                        <a:effectLst/>
                        <a:latin typeface="Calibri"/>
                        <a:ea typeface="Calibri"/>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400000</a:t>
                      </a:r>
                      <a:endParaRPr lang="es-ES" sz="1100">
                        <a:effectLst/>
                        <a:latin typeface="Calibri"/>
                        <a:ea typeface="Calibri"/>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0,05</a:t>
                      </a:r>
                      <a:endParaRPr lang="es-ES" sz="1100">
                        <a:effectLst/>
                        <a:latin typeface="Calibri"/>
                        <a:ea typeface="Calibri"/>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8708,99</a:t>
                      </a:r>
                      <a:endParaRPr lang="es-ES" sz="1100">
                        <a:effectLst/>
                        <a:latin typeface="Calibri"/>
                        <a:ea typeface="Calibri"/>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290,30</a:t>
                      </a:r>
                      <a:endParaRPr lang="es-ES" sz="1100">
                        <a:effectLst/>
                        <a:latin typeface="Calibri"/>
                        <a:ea typeface="Calibri"/>
                        <a:cs typeface="Times New Roman"/>
                      </a:endParaRPr>
                    </a:p>
                  </a:txBody>
                  <a:tcPr marL="44450" marR="44450" marT="0" marB="0" anchor="b">
                    <a:lnL>
                      <a:noFill/>
                    </a:lnL>
                    <a:lnR>
                      <a:noFill/>
                    </a:lnR>
                    <a:lnT>
                      <a:noFill/>
                    </a:lnT>
                    <a:lnB>
                      <a:noFill/>
                    </a:lnB>
                  </a:tcPr>
                </a:tc>
              </a:tr>
              <a:tr h="254606">
                <a:tc>
                  <a:txBody>
                    <a:bodyPr/>
                    <a:lstStyle/>
                    <a:p>
                      <a:pPr algn="ctr">
                        <a:lnSpc>
                          <a:spcPct val="115000"/>
                        </a:lnSpc>
                        <a:spcAft>
                          <a:spcPts val="0"/>
                        </a:spcAft>
                      </a:pPr>
                      <a:r>
                        <a:rPr lang="es-ES" sz="1000">
                          <a:solidFill>
                            <a:srgbClr val="000000"/>
                          </a:solidFill>
                          <a:effectLst/>
                          <a:latin typeface="Arial"/>
                          <a:ea typeface="Times New Roman"/>
                          <a:cs typeface="Times New Roman"/>
                        </a:rPr>
                        <a:t>DIC</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0,10</a:t>
                      </a:r>
                      <a:endParaRPr lang="es-ES" sz="1100">
                        <a:effectLst/>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400000</a:t>
                      </a:r>
                      <a:endParaRPr lang="es-ES" sz="1100">
                        <a:effectLst/>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0,05</a:t>
                      </a:r>
                      <a:endParaRPr lang="es-ES" sz="1100">
                        <a:effectLst/>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effectLst/>
                          <a:latin typeface="Arial"/>
                          <a:ea typeface="Times New Roman"/>
                          <a:cs typeface="Times New Roman"/>
                        </a:rPr>
                        <a:t>22529,78</a:t>
                      </a:r>
                      <a:endParaRPr lang="es-ES" sz="1100">
                        <a:effectLst/>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000000"/>
                          </a:solidFill>
                          <a:effectLst/>
                          <a:latin typeface="Arial"/>
                          <a:ea typeface="Times New Roman"/>
                          <a:cs typeface="Times New Roman"/>
                        </a:rPr>
                        <a:t>726,77</a:t>
                      </a:r>
                      <a:endParaRPr lang="es-ES" sz="1100" dirty="0">
                        <a:effectLst/>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8" name="7 Rectángulo"/>
          <p:cNvSpPr/>
          <p:nvPr/>
        </p:nvSpPr>
        <p:spPr>
          <a:xfrm>
            <a:off x="6444208" y="4386299"/>
            <a:ext cx="2016224" cy="523220"/>
          </a:xfrm>
          <a:prstGeom prst="rect">
            <a:avLst/>
          </a:prstGeom>
        </p:spPr>
        <p:txBody>
          <a:bodyPr wrap="square">
            <a:spAutoFit/>
          </a:bodyPr>
          <a:lstStyle/>
          <a:p>
            <a:pPr algn="just"/>
            <a:r>
              <a:rPr lang="es-ES" sz="1400" b="1" dirty="0"/>
              <a:t>Calculo de Di para el Cultivo de maíz</a:t>
            </a:r>
          </a:p>
        </p:txBody>
      </p:sp>
      <p:sp>
        <p:nvSpPr>
          <p:cNvPr id="9" name="8 Rectángulo"/>
          <p:cNvSpPr/>
          <p:nvPr/>
        </p:nvSpPr>
        <p:spPr>
          <a:xfrm>
            <a:off x="5436096" y="5229200"/>
            <a:ext cx="576064"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66047120"/>
      </p:ext>
    </p:extLst>
  </p:cSld>
  <p:clrMapOvr>
    <a:masterClrMapping/>
  </p:clrMapOvr>
  <p:transition spd="slow" advTm="26000">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152" y="1628800"/>
            <a:ext cx="7597278"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683568" y="764704"/>
            <a:ext cx="7662862" cy="584775"/>
          </a:xfrm>
          <a:prstGeom prst="rect">
            <a:avLst/>
          </a:prstGeom>
        </p:spPr>
        <p:txBody>
          <a:bodyPr wrap="square">
            <a:spAutoFit/>
          </a:bodyPr>
          <a:lstStyle/>
          <a:p>
            <a:r>
              <a:rPr lang="es-ES" sz="1600" dirty="0"/>
              <a:t>El agua recolectada diariamente por los 7 prototipos es de 38,14L, es decir, que cada m</a:t>
            </a:r>
            <a:r>
              <a:rPr lang="es-ES" sz="1600" baseline="30000" dirty="0"/>
              <a:t>2</a:t>
            </a:r>
            <a:r>
              <a:rPr lang="es-ES" sz="1600" dirty="0"/>
              <a:t> de atrapanieblas en promedio recoge 5,45L de agua al día. </a:t>
            </a:r>
          </a:p>
        </p:txBody>
      </p:sp>
    </p:spTree>
    <p:extLst>
      <p:ext uri="{BB962C8B-B14F-4D97-AF65-F5344CB8AC3E}">
        <p14:creationId xmlns:p14="http://schemas.microsoft.com/office/powerpoint/2010/main" val="911581567"/>
      </p:ext>
    </p:extLst>
  </p:cSld>
  <p:clrMapOvr>
    <a:masterClrMapping/>
  </p:clrMapOvr>
  <p:transition spd="slow" advTm="26000">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rotWithShape="1">
          <a:blip r:embed="rId2" cstate="print">
            <a:extLst>
              <a:ext uri="{28A0092B-C50C-407E-A947-70E740481C1C}">
                <a14:useLocalDpi xmlns:a14="http://schemas.microsoft.com/office/drawing/2010/main" val="0"/>
              </a:ext>
            </a:extLst>
          </a:blip>
          <a:srcRect l="17521" t="2817" r="17190" b="3052"/>
          <a:stretch/>
        </p:blipFill>
        <p:spPr bwMode="auto">
          <a:xfrm>
            <a:off x="683569" y="548681"/>
            <a:ext cx="3096344" cy="2808312"/>
          </a:xfrm>
          <a:prstGeom prst="rect">
            <a:avLst/>
          </a:prstGeom>
          <a:ln w="12700">
            <a:solidFill>
              <a:schemeClr val="tx1"/>
            </a:solidFill>
          </a:ln>
          <a:effectLst/>
          <a:extLst>
            <a:ext uri="{53640926-AAD7-44D8-BBD7-CCE9431645EC}">
              <a14:shadowObscured xmlns:a14="http://schemas.microsoft.com/office/drawing/2010/main"/>
            </a:ext>
          </a:extLst>
        </p:spPr>
      </p:pic>
      <p:sp>
        <p:nvSpPr>
          <p:cNvPr id="5" name="4 Rectángulo"/>
          <p:cNvSpPr/>
          <p:nvPr/>
        </p:nvSpPr>
        <p:spPr>
          <a:xfrm>
            <a:off x="4499992" y="1491172"/>
            <a:ext cx="3074462" cy="461665"/>
          </a:xfrm>
          <a:prstGeom prst="rect">
            <a:avLst/>
          </a:prstGeom>
        </p:spPr>
        <p:txBody>
          <a:bodyPr wrap="square">
            <a:spAutoFit/>
          </a:bodyPr>
          <a:lstStyle/>
          <a:p>
            <a:pPr algn="just"/>
            <a:r>
              <a:rPr lang="es-ES" sz="1200" b="1" dirty="0"/>
              <a:t>Vista Superior del Sistema de Atrapanieblas</a:t>
            </a:r>
          </a:p>
        </p:txBody>
      </p:sp>
      <p:pic>
        <p:nvPicPr>
          <p:cNvPr id="6" name="0 Imagen"/>
          <p:cNvPicPr/>
          <p:nvPr/>
        </p:nvPicPr>
        <p:blipFill rotWithShape="1">
          <a:blip r:embed="rId3" cstate="print">
            <a:extLst>
              <a:ext uri="{28A0092B-C50C-407E-A947-70E740481C1C}">
                <a14:useLocalDpi xmlns:a14="http://schemas.microsoft.com/office/drawing/2010/main" val="0"/>
              </a:ext>
            </a:extLst>
          </a:blip>
          <a:srcRect l="3803" t="2336" r="5093" b="2570"/>
          <a:stretch/>
        </p:blipFill>
        <p:spPr bwMode="auto">
          <a:xfrm>
            <a:off x="4021175" y="3068960"/>
            <a:ext cx="4629785" cy="3419475"/>
          </a:xfrm>
          <a:prstGeom prst="rect">
            <a:avLst/>
          </a:prstGeom>
          <a:ln w="12700">
            <a:solidFill>
              <a:schemeClr val="tx1"/>
            </a:solidFill>
          </a:ln>
          <a:effectLst/>
          <a:extLst>
            <a:ext uri="{53640926-AAD7-44D8-BBD7-CCE9431645EC}">
              <a14:shadowObscured xmlns:a14="http://schemas.microsoft.com/office/drawing/2010/main"/>
            </a:ext>
          </a:extLst>
        </p:spPr>
      </p:pic>
      <p:sp>
        <p:nvSpPr>
          <p:cNvPr id="7" name="6 Rectángulo"/>
          <p:cNvSpPr/>
          <p:nvPr/>
        </p:nvSpPr>
        <p:spPr>
          <a:xfrm>
            <a:off x="575556" y="4640197"/>
            <a:ext cx="3312369" cy="276999"/>
          </a:xfrm>
          <a:prstGeom prst="rect">
            <a:avLst/>
          </a:prstGeom>
        </p:spPr>
        <p:txBody>
          <a:bodyPr wrap="square">
            <a:spAutoFit/>
          </a:bodyPr>
          <a:lstStyle/>
          <a:p>
            <a:pPr algn="just"/>
            <a:r>
              <a:rPr lang="es-ES" sz="1200" b="1" dirty="0"/>
              <a:t>Vista Frontal del Sistema de Atrapanieblas</a:t>
            </a:r>
          </a:p>
        </p:txBody>
      </p:sp>
    </p:spTree>
    <p:extLst>
      <p:ext uri="{BB962C8B-B14F-4D97-AF65-F5344CB8AC3E}">
        <p14:creationId xmlns:p14="http://schemas.microsoft.com/office/powerpoint/2010/main" val="3273740658"/>
      </p:ext>
    </p:extLst>
  </p:cSld>
  <p:clrMapOvr>
    <a:masterClrMapping/>
  </p:clrMapOvr>
  <p:transition spd="slow" advTm="26000">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611560" y="483421"/>
            <a:ext cx="7920880" cy="5544616"/>
          </a:xfrm>
          <a:prstGeom prst="rect">
            <a:avLst/>
          </a:prstGeom>
        </p:spPr>
      </p:pic>
      <p:sp>
        <p:nvSpPr>
          <p:cNvPr id="5" name="4 Rectángulo"/>
          <p:cNvSpPr/>
          <p:nvPr/>
        </p:nvSpPr>
        <p:spPr>
          <a:xfrm>
            <a:off x="971600" y="5949280"/>
            <a:ext cx="7344816" cy="461665"/>
          </a:xfrm>
          <a:prstGeom prst="rect">
            <a:avLst/>
          </a:prstGeom>
        </p:spPr>
        <p:txBody>
          <a:bodyPr wrap="square">
            <a:spAutoFit/>
          </a:bodyPr>
          <a:lstStyle/>
          <a:p>
            <a:pPr algn="ctr"/>
            <a:r>
              <a:rPr lang="es-ES" sz="1200" b="1" dirty="0"/>
              <a:t>Ubicación de los Atrapanieblas necesarios para satisfacer 1% de la demanda de agua para maíz</a:t>
            </a:r>
          </a:p>
        </p:txBody>
      </p:sp>
    </p:spTree>
    <p:extLst>
      <p:ext uri="{BB962C8B-B14F-4D97-AF65-F5344CB8AC3E}">
        <p14:creationId xmlns:p14="http://schemas.microsoft.com/office/powerpoint/2010/main" val="4152382667"/>
      </p:ext>
    </p:extLst>
  </p:cSld>
  <p:clrMapOvr>
    <a:masterClrMapping/>
  </p:clrMapOvr>
  <p:transition spd="slow" advTm="26000">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20481" name="0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610" y="457200"/>
            <a:ext cx="8076779" cy="56853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841652" y="6149992"/>
            <a:ext cx="7460697" cy="276999"/>
          </a:xfrm>
          <a:prstGeom prst="rect">
            <a:avLst/>
          </a:prstGeom>
        </p:spPr>
        <p:txBody>
          <a:bodyPr wrap="square">
            <a:spAutoFit/>
          </a:bodyPr>
          <a:lstStyle/>
          <a:p>
            <a:pPr algn="ctr"/>
            <a:r>
              <a:rPr lang="es-PE" altLang="es-ES" sz="1200" b="1" dirty="0" bmk="_Toc449374889"/>
              <a:t>Ubicación de los Atrapanieblas necesarios para satisfacer 5% de la demanda de agua para maíz</a:t>
            </a:r>
            <a:endParaRPr lang="es-PE" altLang="es-ES" sz="1200" b="1" dirty="0"/>
          </a:p>
        </p:txBody>
      </p:sp>
    </p:spTree>
    <p:extLst>
      <p:ext uri="{BB962C8B-B14F-4D97-AF65-F5344CB8AC3E}">
        <p14:creationId xmlns:p14="http://schemas.microsoft.com/office/powerpoint/2010/main" val="2229027417"/>
      </p:ext>
    </p:extLst>
  </p:cSld>
  <p:clrMapOvr>
    <a:masterClrMapping/>
  </p:clrMapOvr>
  <p:transition spd="slow" advTm="26000">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45275" y="636572"/>
            <a:ext cx="5040678" cy="817160"/>
          </a:xfrm>
        </p:spPr>
        <p:txBody>
          <a:bodyPr>
            <a:normAutofit/>
          </a:bodyPr>
          <a:lstStyle/>
          <a:p>
            <a:pPr algn="just"/>
            <a:r>
              <a:rPr lang="es-ES" sz="2000" b="1" dirty="0">
                <a:solidFill>
                  <a:schemeClr val="tx1"/>
                </a:solidFill>
              </a:rPr>
              <a:t>2. 	De acuerdo a la capacidad del recipiente recolector de agua - niebla</a:t>
            </a:r>
          </a:p>
        </p:txBody>
      </p:sp>
      <p:graphicFrame>
        <p:nvGraphicFramePr>
          <p:cNvPr id="6" name="5 Tabla"/>
          <p:cNvGraphicFramePr>
            <a:graphicFrameLocks noGrp="1"/>
          </p:cNvGraphicFramePr>
          <p:nvPr>
            <p:extLst>
              <p:ext uri="{D42A27DB-BD31-4B8C-83A1-F6EECF244321}">
                <p14:modId xmlns:p14="http://schemas.microsoft.com/office/powerpoint/2010/main" val="4028244766"/>
              </p:ext>
            </p:extLst>
          </p:nvPr>
        </p:nvGraphicFramePr>
        <p:xfrm>
          <a:off x="491358" y="2368044"/>
          <a:ext cx="8041081" cy="3869264"/>
        </p:xfrm>
        <a:graphic>
          <a:graphicData uri="http://schemas.openxmlformats.org/drawingml/2006/table">
            <a:tbl>
              <a:tblPr firstRow="1" firstCol="1" bandRow="1"/>
              <a:tblGrid>
                <a:gridCol w="4157239"/>
                <a:gridCol w="1619474"/>
                <a:gridCol w="1256257"/>
                <a:gridCol w="1008111"/>
              </a:tblGrid>
              <a:tr h="581022">
                <a:tc gridSpan="2">
                  <a:txBody>
                    <a:bodyPr/>
                    <a:lstStyle/>
                    <a:p>
                      <a:pPr algn="ctr">
                        <a:lnSpc>
                          <a:spcPct val="115000"/>
                        </a:lnSpc>
                        <a:spcAft>
                          <a:spcPts val="0"/>
                        </a:spcAft>
                      </a:pPr>
                      <a:r>
                        <a:rPr lang="es-ES" sz="1200" b="1">
                          <a:solidFill>
                            <a:srgbClr val="000000"/>
                          </a:solidFill>
                          <a:effectLst/>
                          <a:latin typeface="Arial"/>
                          <a:ea typeface="Times New Roman"/>
                          <a:cs typeface="Times New Roman"/>
                        </a:rPr>
                        <a:t>Concepto</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S" sz="1200" b="1">
                          <a:solidFill>
                            <a:srgbClr val="000000"/>
                          </a:solidFill>
                          <a:effectLst/>
                          <a:latin typeface="Arial"/>
                          <a:ea typeface="Times New Roman"/>
                          <a:cs typeface="Times New Roman"/>
                        </a:rPr>
                        <a:t>Cantidad</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effectLst/>
                          <a:latin typeface="Arial"/>
                          <a:ea typeface="Times New Roman"/>
                          <a:cs typeface="Times New Roman"/>
                        </a:rPr>
                        <a:t>Unidades</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301">
                <a:tc gridSpan="2">
                  <a:txBody>
                    <a:bodyPr/>
                    <a:lstStyle/>
                    <a:p>
                      <a:pPr algn="ctr">
                        <a:lnSpc>
                          <a:spcPct val="115000"/>
                        </a:lnSpc>
                        <a:spcAft>
                          <a:spcPts val="0"/>
                        </a:spcAft>
                      </a:pPr>
                      <a:r>
                        <a:rPr lang="es-ES" sz="1100">
                          <a:solidFill>
                            <a:srgbClr val="000000"/>
                          </a:solidFill>
                          <a:effectLst/>
                          <a:latin typeface="Arial"/>
                          <a:ea typeface="Times New Roman"/>
                          <a:cs typeface="Times New Roman"/>
                        </a:rPr>
                        <a:t>Agua recolectada por los 7 atrapanieblas al día</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a:txBody>
                    <a:bodyPr/>
                    <a:lstStyle/>
                    <a:p>
                      <a:pPr algn="ctr">
                        <a:lnSpc>
                          <a:spcPct val="115000"/>
                        </a:lnSpc>
                        <a:spcAft>
                          <a:spcPts val="0"/>
                        </a:spcAft>
                      </a:pPr>
                      <a:r>
                        <a:rPr lang="es-ES" sz="1100">
                          <a:solidFill>
                            <a:srgbClr val="000000"/>
                          </a:solidFill>
                          <a:effectLst/>
                          <a:latin typeface="Arial"/>
                          <a:ea typeface="Times New Roman"/>
                          <a:cs typeface="Times New Roman"/>
                        </a:rPr>
                        <a:t>38,14</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100">
                          <a:solidFill>
                            <a:srgbClr val="000000"/>
                          </a:solidFill>
                          <a:effectLst/>
                          <a:latin typeface="Arial"/>
                          <a:ea typeface="Times New Roman"/>
                          <a:cs typeface="Times New Roman"/>
                        </a:rPr>
                        <a:t>Litros</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266301">
                <a:tc gridSpan="2">
                  <a:txBody>
                    <a:bodyPr/>
                    <a:lstStyle/>
                    <a:p>
                      <a:pPr algn="ctr">
                        <a:lnSpc>
                          <a:spcPct val="115000"/>
                        </a:lnSpc>
                        <a:spcAft>
                          <a:spcPts val="0"/>
                        </a:spcAft>
                      </a:pPr>
                      <a:r>
                        <a:rPr lang="es-ES" sz="1100">
                          <a:solidFill>
                            <a:srgbClr val="000000"/>
                          </a:solidFill>
                          <a:effectLst/>
                          <a:latin typeface="Arial"/>
                          <a:ea typeface="Times New Roman"/>
                          <a:cs typeface="Times New Roman"/>
                        </a:rPr>
                        <a:t>Agua recolectada por m</a:t>
                      </a:r>
                      <a:r>
                        <a:rPr lang="es-ES" sz="1100" baseline="30000">
                          <a:solidFill>
                            <a:srgbClr val="000000"/>
                          </a:solidFill>
                          <a:effectLst/>
                          <a:latin typeface="Arial"/>
                          <a:ea typeface="Times New Roman"/>
                          <a:cs typeface="Times New Roman"/>
                        </a:rPr>
                        <a:t>2</a:t>
                      </a:r>
                      <a:r>
                        <a:rPr lang="es-ES" sz="1100">
                          <a:solidFill>
                            <a:srgbClr val="000000"/>
                          </a:solidFill>
                          <a:effectLst/>
                          <a:latin typeface="Arial"/>
                          <a:ea typeface="Times New Roman"/>
                          <a:cs typeface="Times New Roman"/>
                        </a:rPr>
                        <a:t> de atrapanieblas al día</a:t>
                      </a:r>
                      <a:endParaRPr lang="es-ES" sz="1100">
                        <a:effectLst/>
                        <a:latin typeface="Calibri"/>
                        <a:ea typeface="Calibri"/>
                        <a:cs typeface="Times New Roman"/>
                      </a:endParaRPr>
                    </a:p>
                  </a:txBody>
                  <a:tcPr marL="44450" marR="44450" marT="0" marB="0" anchor="ctr">
                    <a:lnL>
                      <a:noFill/>
                    </a:lnL>
                    <a:lnR>
                      <a:noFill/>
                    </a:lnR>
                    <a:lnT>
                      <a:noFill/>
                    </a:lnT>
                    <a:lnB>
                      <a:noFill/>
                    </a:lnB>
                  </a:tcPr>
                </a:tc>
                <a:tc hMerge="1">
                  <a:txBody>
                    <a:bodyPr/>
                    <a:lstStyle/>
                    <a:p>
                      <a:endParaRPr lang="es-ES"/>
                    </a:p>
                  </a:txBody>
                  <a:tcPr/>
                </a:tc>
                <a:tc>
                  <a:txBody>
                    <a:bodyPr/>
                    <a:lstStyle/>
                    <a:p>
                      <a:pPr algn="ctr">
                        <a:lnSpc>
                          <a:spcPct val="115000"/>
                        </a:lnSpc>
                        <a:spcAft>
                          <a:spcPts val="0"/>
                        </a:spcAft>
                      </a:pPr>
                      <a:r>
                        <a:rPr lang="es-ES" sz="1100">
                          <a:solidFill>
                            <a:srgbClr val="000000"/>
                          </a:solidFill>
                          <a:effectLst/>
                          <a:latin typeface="Arial"/>
                          <a:ea typeface="Times New Roman"/>
                          <a:cs typeface="Times New Roman"/>
                        </a:rPr>
                        <a:t>5,45</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100">
                          <a:solidFill>
                            <a:srgbClr val="000000"/>
                          </a:solidFill>
                          <a:effectLst/>
                          <a:latin typeface="Arial"/>
                          <a:ea typeface="Times New Roman"/>
                          <a:cs typeface="Times New Roman"/>
                        </a:rPr>
                        <a:t>Litros</a:t>
                      </a:r>
                      <a:endParaRPr lang="es-ES" sz="1100">
                        <a:effectLst/>
                        <a:latin typeface="Calibri"/>
                        <a:ea typeface="Calibri"/>
                        <a:cs typeface="Times New Roman"/>
                      </a:endParaRPr>
                    </a:p>
                  </a:txBody>
                  <a:tcPr marL="44450" marR="44450" marT="0" marB="0" anchor="ctr">
                    <a:lnL>
                      <a:noFill/>
                    </a:lnL>
                    <a:lnR>
                      <a:noFill/>
                    </a:lnR>
                    <a:lnT>
                      <a:noFill/>
                    </a:lnT>
                    <a:lnB>
                      <a:noFill/>
                    </a:lnB>
                  </a:tcPr>
                </a:tc>
              </a:tr>
              <a:tr h="266301">
                <a:tc gridSpan="2">
                  <a:txBody>
                    <a:bodyPr/>
                    <a:lstStyle/>
                    <a:p>
                      <a:pPr algn="ctr">
                        <a:lnSpc>
                          <a:spcPct val="115000"/>
                        </a:lnSpc>
                        <a:spcAft>
                          <a:spcPts val="0"/>
                        </a:spcAft>
                      </a:pPr>
                      <a:r>
                        <a:rPr lang="es-ES" sz="1100">
                          <a:solidFill>
                            <a:srgbClr val="000000"/>
                          </a:solidFill>
                          <a:effectLst/>
                          <a:latin typeface="Arial"/>
                          <a:ea typeface="Times New Roman"/>
                          <a:cs typeface="Times New Roman"/>
                        </a:rPr>
                        <a:t>Capacidad del recipiente</a:t>
                      </a:r>
                      <a:endParaRPr lang="es-ES" sz="1100">
                        <a:effectLst/>
                        <a:latin typeface="Calibri"/>
                        <a:ea typeface="Calibri"/>
                        <a:cs typeface="Times New Roman"/>
                      </a:endParaRPr>
                    </a:p>
                  </a:txBody>
                  <a:tcPr marL="44450" marR="44450" marT="0" marB="0" anchor="ctr">
                    <a:lnL>
                      <a:noFill/>
                    </a:lnL>
                    <a:lnR>
                      <a:noFill/>
                    </a:lnR>
                    <a:lnT>
                      <a:noFill/>
                    </a:lnT>
                    <a:lnB>
                      <a:noFill/>
                    </a:lnB>
                  </a:tcPr>
                </a:tc>
                <a:tc hMerge="1">
                  <a:txBody>
                    <a:bodyPr/>
                    <a:lstStyle/>
                    <a:p>
                      <a:endParaRPr lang="es-ES"/>
                    </a:p>
                  </a:txBody>
                  <a:tcPr/>
                </a:tc>
                <a:tc>
                  <a:txBody>
                    <a:bodyPr/>
                    <a:lstStyle/>
                    <a:p>
                      <a:pPr algn="ctr">
                        <a:lnSpc>
                          <a:spcPct val="115000"/>
                        </a:lnSpc>
                        <a:spcAft>
                          <a:spcPts val="0"/>
                        </a:spcAft>
                      </a:pPr>
                      <a:r>
                        <a:rPr lang="es-ES" sz="1100">
                          <a:solidFill>
                            <a:srgbClr val="000000"/>
                          </a:solidFill>
                          <a:effectLst/>
                          <a:latin typeface="Arial"/>
                          <a:ea typeface="Times New Roman"/>
                          <a:cs typeface="Times New Roman"/>
                        </a:rPr>
                        <a:t>250</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100">
                          <a:solidFill>
                            <a:srgbClr val="000000"/>
                          </a:solidFill>
                          <a:effectLst/>
                          <a:latin typeface="Arial"/>
                          <a:ea typeface="Times New Roman"/>
                          <a:cs typeface="Times New Roman"/>
                        </a:rPr>
                        <a:t>Litros</a:t>
                      </a:r>
                      <a:endParaRPr lang="es-ES" sz="1100">
                        <a:effectLst/>
                        <a:latin typeface="Calibri"/>
                        <a:ea typeface="Calibri"/>
                        <a:cs typeface="Times New Roman"/>
                      </a:endParaRPr>
                    </a:p>
                  </a:txBody>
                  <a:tcPr marL="44450" marR="44450" marT="0" marB="0" anchor="ctr">
                    <a:lnL>
                      <a:noFill/>
                    </a:lnL>
                    <a:lnR>
                      <a:noFill/>
                    </a:lnR>
                    <a:lnT>
                      <a:noFill/>
                    </a:lnT>
                    <a:lnB>
                      <a:noFill/>
                    </a:lnB>
                  </a:tcPr>
                </a:tc>
              </a:tr>
              <a:tr h="532603">
                <a:tc gridSpan="2">
                  <a:txBody>
                    <a:bodyPr/>
                    <a:lstStyle/>
                    <a:p>
                      <a:pPr algn="ctr">
                        <a:lnSpc>
                          <a:spcPct val="115000"/>
                        </a:lnSpc>
                        <a:spcAft>
                          <a:spcPts val="0"/>
                        </a:spcAft>
                      </a:pPr>
                      <a:r>
                        <a:rPr lang="es-ES" sz="1100">
                          <a:solidFill>
                            <a:srgbClr val="000000"/>
                          </a:solidFill>
                          <a:effectLst/>
                          <a:latin typeface="Arial"/>
                          <a:ea typeface="Times New Roman"/>
                          <a:cs typeface="Times New Roman"/>
                        </a:rPr>
                        <a:t>Agua necesaria por atrapanieblas para cumplir la demanda</a:t>
                      </a:r>
                      <a:endParaRPr lang="es-ES" sz="1100">
                        <a:effectLst/>
                        <a:latin typeface="Calibri"/>
                        <a:ea typeface="Calibri"/>
                        <a:cs typeface="Times New Roman"/>
                      </a:endParaRPr>
                    </a:p>
                  </a:txBody>
                  <a:tcPr marL="44450" marR="44450" marT="0" marB="0" anchor="ctr">
                    <a:lnL>
                      <a:noFill/>
                    </a:lnL>
                    <a:lnR>
                      <a:noFill/>
                    </a:lnR>
                    <a:lnT>
                      <a:noFill/>
                    </a:lnT>
                    <a:lnB>
                      <a:noFill/>
                    </a:lnB>
                  </a:tcPr>
                </a:tc>
                <a:tc hMerge="1">
                  <a:txBody>
                    <a:bodyPr/>
                    <a:lstStyle/>
                    <a:p>
                      <a:endParaRPr lang="es-ES"/>
                    </a:p>
                  </a:txBody>
                  <a:tcPr/>
                </a:tc>
                <a:tc>
                  <a:txBody>
                    <a:bodyPr/>
                    <a:lstStyle/>
                    <a:p>
                      <a:pPr algn="ctr">
                        <a:lnSpc>
                          <a:spcPct val="115000"/>
                        </a:lnSpc>
                        <a:spcAft>
                          <a:spcPts val="0"/>
                        </a:spcAft>
                      </a:pPr>
                      <a:r>
                        <a:rPr lang="es-ES" sz="1100">
                          <a:solidFill>
                            <a:srgbClr val="000000"/>
                          </a:solidFill>
                          <a:effectLst/>
                          <a:latin typeface="Arial"/>
                          <a:ea typeface="Times New Roman"/>
                          <a:cs typeface="Times New Roman"/>
                        </a:rPr>
                        <a:t>35,71</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100">
                          <a:solidFill>
                            <a:srgbClr val="000000"/>
                          </a:solidFill>
                          <a:effectLst/>
                          <a:latin typeface="Arial"/>
                          <a:ea typeface="Times New Roman"/>
                          <a:cs typeface="Times New Roman"/>
                        </a:rPr>
                        <a:t>Litros / m</a:t>
                      </a:r>
                      <a:r>
                        <a:rPr lang="es-ES" sz="1100" baseline="30000">
                          <a:solidFill>
                            <a:srgbClr val="000000"/>
                          </a:solidFill>
                          <a:effectLst/>
                          <a:latin typeface="Arial"/>
                          <a:ea typeface="Times New Roman"/>
                          <a:cs typeface="Times New Roman"/>
                        </a:rPr>
                        <a:t>2</a:t>
                      </a:r>
                      <a:endParaRPr lang="es-ES" sz="1100">
                        <a:effectLst/>
                        <a:latin typeface="Calibri"/>
                        <a:ea typeface="Calibri"/>
                        <a:cs typeface="Times New Roman"/>
                      </a:endParaRPr>
                    </a:p>
                  </a:txBody>
                  <a:tcPr marL="44450" marR="44450" marT="0" marB="0" anchor="ctr">
                    <a:lnL>
                      <a:noFill/>
                    </a:lnL>
                    <a:lnR>
                      <a:noFill/>
                    </a:lnR>
                    <a:lnT>
                      <a:noFill/>
                    </a:lnT>
                    <a:lnB>
                      <a:noFill/>
                    </a:lnB>
                  </a:tcPr>
                </a:tc>
              </a:tr>
              <a:tr h="605231">
                <a:tc gridSpan="2">
                  <a:txBody>
                    <a:bodyPr/>
                    <a:lstStyle/>
                    <a:p>
                      <a:pPr algn="ctr">
                        <a:lnSpc>
                          <a:spcPct val="115000"/>
                        </a:lnSpc>
                        <a:spcAft>
                          <a:spcPts val="0"/>
                        </a:spcAft>
                      </a:pPr>
                      <a:r>
                        <a:rPr lang="es-ES" sz="1100">
                          <a:solidFill>
                            <a:srgbClr val="000000"/>
                          </a:solidFill>
                          <a:effectLst/>
                          <a:latin typeface="Arial"/>
                          <a:ea typeface="Times New Roman"/>
                          <a:cs typeface="Times New Roman"/>
                        </a:rPr>
                        <a:t>Extensión del Sistema de Atrapanieblas para cumplir la demanda diaria</a:t>
                      </a:r>
                      <a:endParaRPr lang="es-ES" sz="1100">
                        <a:effectLst/>
                        <a:latin typeface="Calibri"/>
                        <a:ea typeface="Calibri"/>
                        <a:cs typeface="Times New Roman"/>
                      </a:endParaRPr>
                    </a:p>
                  </a:txBody>
                  <a:tcPr marL="44450" marR="44450" marT="0" marB="0" anchor="ctr">
                    <a:lnL>
                      <a:noFill/>
                    </a:lnL>
                    <a:lnR>
                      <a:noFill/>
                    </a:lnR>
                    <a:lnT>
                      <a:noFill/>
                    </a:lnT>
                    <a:lnB>
                      <a:noFill/>
                    </a:lnB>
                  </a:tcPr>
                </a:tc>
                <a:tc hMerge="1">
                  <a:txBody>
                    <a:bodyPr/>
                    <a:lstStyle/>
                    <a:p>
                      <a:endParaRPr lang="es-ES"/>
                    </a:p>
                  </a:txBody>
                  <a:tcPr/>
                </a:tc>
                <a:tc>
                  <a:txBody>
                    <a:bodyPr/>
                    <a:lstStyle/>
                    <a:p>
                      <a:pPr algn="ctr">
                        <a:lnSpc>
                          <a:spcPct val="115000"/>
                        </a:lnSpc>
                        <a:spcAft>
                          <a:spcPts val="0"/>
                        </a:spcAft>
                      </a:pPr>
                      <a:r>
                        <a:rPr lang="es-ES" sz="1100">
                          <a:solidFill>
                            <a:srgbClr val="000000"/>
                          </a:solidFill>
                          <a:effectLst/>
                          <a:latin typeface="Arial"/>
                          <a:ea typeface="Times New Roman"/>
                          <a:cs typeface="Times New Roman"/>
                        </a:rPr>
                        <a:t>6,55</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100">
                          <a:solidFill>
                            <a:srgbClr val="000000"/>
                          </a:solidFill>
                          <a:effectLst/>
                          <a:latin typeface="Arial"/>
                          <a:ea typeface="Times New Roman"/>
                          <a:cs typeface="Times New Roman"/>
                        </a:rPr>
                        <a:t>m</a:t>
                      </a:r>
                      <a:r>
                        <a:rPr lang="es-ES" sz="1100" baseline="30000">
                          <a:solidFill>
                            <a:srgbClr val="000000"/>
                          </a:solidFill>
                          <a:effectLst/>
                          <a:latin typeface="Arial"/>
                          <a:ea typeface="Times New Roman"/>
                          <a:cs typeface="Times New Roman"/>
                        </a:rPr>
                        <a:t>2</a:t>
                      </a:r>
                      <a:endParaRPr lang="es-ES" sz="1100">
                        <a:effectLst/>
                        <a:latin typeface="Calibri"/>
                        <a:ea typeface="Calibri"/>
                        <a:cs typeface="Times New Roman"/>
                      </a:endParaRPr>
                    </a:p>
                  </a:txBody>
                  <a:tcPr marL="44450" marR="44450" marT="0" marB="0" anchor="ctr">
                    <a:lnL>
                      <a:noFill/>
                    </a:lnL>
                    <a:lnR>
                      <a:noFill/>
                    </a:lnR>
                    <a:lnT>
                      <a:noFill/>
                    </a:lnT>
                    <a:lnB>
                      <a:noFill/>
                    </a:lnB>
                  </a:tcPr>
                </a:tc>
              </a:tr>
              <a:tr h="266301">
                <a:tc rowSpan="2">
                  <a:txBody>
                    <a:bodyPr/>
                    <a:lstStyle/>
                    <a:p>
                      <a:pPr algn="ctr">
                        <a:lnSpc>
                          <a:spcPct val="115000"/>
                        </a:lnSpc>
                        <a:spcAft>
                          <a:spcPts val="0"/>
                        </a:spcAft>
                      </a:pPr>
                      <a:r>
                        <a:rPr lang="es-ES" sz="1100">
                          <a:solidFill>
                            <a:srgbClr val="000000"/>
                          </a:solidFill>
                          <a:effectLst/>
                          <a:latin typeface="Arial"/>
                          <a:ea typeface="Times New Roman"/>
                          <a:cs typeface="Times New Roman"/>
                        </a:rPr>
                        <a:t>Dimensiones del  Sistema de Atrapanieblas</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100">
                          <a:solidFill>
                            <a:srgbClr val="000000"/>
                          </a:solidFill>
                          <a:effectLst/>
                          <a:latin typeface="Arial"/>
                          <a:ea typeface="Times New Roman"/>
                          <a:cs typeface="Times New Roman"/>
                        </a:rPr>
                        <a:t>Largo</a:t>
                      </a:r>
                      <a:endParaRPr lang="es-ES" sz="1100">
                        <a:effectLst/>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100">
                          <a:solidFill>
                            <a:srgbClr val="000000"/>
                          </a:solidFill>
                          <a:effectLst/>
                          <a:latin typeface="Arial"/>
                          <a:ea typeface="Times New Roman"/>
                          <a:cs typeface="Times New Roman"/>
                        </a:rPr>
                        <a:t>3</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100">
                          <a:solidFill>
                            <a:srgbClr val="000000"/>
                          </a:solidFill>
                          <a:effectLst/>
                          <a:latin typeface="Arial"/>
                          <a:ea typeface="Times New Roman"/>
                          <a:cs typeface="Times New Roman"/>
                        </a:rPr>
                        <a:t>m</a:t>
                      </a:r>
                      <a:endParaRPr lang="es-ES" sz="1100">
                        <a:effectLst/>
                        <a:latin typeface="Calibri"/>
                        <a:ea typeface="Calibri"/>
                        <a:cs typeface="Times New Roman"/>
                      </a:endParaRPr>
                    </a:p>
                  </a:txBody>
                  <a:tcPr marL="44450" marR="44450" marT="0" marB="0" anchor="ctr">
                    <a:lnL>
                      <a:noFill/>
                    </a:lnL>
                    <a:lnR>
                      <a:noFill/>
                    </a:lnR>
                    <a:lnT>
                      <a:noFill/>
                    </a:lnT>
                    <a:lnB>
                      <a:noFill/>
                    </a:lnB>
                  </a:tcPr>
                </a:tc>
              </a:tr>
              <a:tr h="266301">
                <a:tc vMerge="1">
                  <a:txBody>
                    <a:bodyPr/>
                    <a:lstStyle/>
                    <a:p>
                      <a:endParaRPr lang="es-ES"/>
                    </a:p>
                  </a:txBody>
                  <a:tcPr/>
                </a:tc>
                <a:tc>
                  <a:txBody>
                    <a:bodyPr/>
                    <a:lstStyle/>
                    <a:p>
                      <a:pPr algn="ctr">
                        <a:lnSpc>
                          <a:spcPct val="115000"/>
                        </a:lnSpc>
                        <a:spcAft>
                          <a:spcPts val="0"/>
                        </a:spcAft>
                      </a:pPr>
                      <a:r>
                        <a:rPr lang="es-ES" sz="1100">
                          <a:solidFill>
                            <a:srgbClr val="000000"/>
                          </a:solidFill>
                          <a:effectLst/>
                          <a:latin typeface="Arial"/>
                          <a:ea typeface="Times New Roman"/>
                          <a:cs typeface="Times New Roman"/>
                        </a:rPr>
                        <a:t>Alto</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Arial"/>
                          <a:ea typeface="Times New Roman"/>
                          <a:cs typeface="Times New Roman"/>
                        </a:rPr>
                        <a:t>2</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100">
                          <a:solidFill>
                            <a:srgbClr val="000000"/>
                          </a:solidFill>
                          <a:effectLst/>
                          <a:latin typeface="Arial"/>
                          <a:ea typeface="Times New Roman"/>
                          <a:cs typeface="Times New Roman"/>
                        </a:rPr>
                        <a:t>m</a:t>
                      </a:r>
                      <a:endParaRPr lang="es-ES" sz="1100">
                        <a:effectLst/>
                        <a:latin typeface="Calibri"/>
                        <a:ea typeface="Calibri"/>
                        <a:cs typeface="Times New Roman"/>
                      </a:endParaRPr>
                    </a:p>
                  </a:txBody>
                  <a:tcPr marL="44450" marR="44450" marT="0" marB="0" anchor="ctr">
                    <a:lnL>
                      <a:noFill/>
                    </a:lnL>
                    <a:lnR>
                      <a:noFill/>
                    </a:lnR>
                    <a:lnT>
                      <a:noFill/>
                    </a:lnT>
                    <a:lnB>
                      <a:noFill/>
                    </a:lnB>
                  </a:tcPr>
                </a:tc>
              </a:tr>
              <a:tr h="266301">
                <a:tc gridSpan="2">
                  <a:txBody>
                    <a:bodyPr/>
                    <a:lstStyle/>
                    <a:p>
                      <a:pPr algn="ctr">
                        <a:lnSpc>
                          <a:spcPct val="115000"/>
                        </a:lnSpc>
                        <a:spcAft>
                          <a:spcPts val="0"/>
                        </a:spcAft>
                      </a:pPr>
                      <a:r>
                        <a:rPr lang="es-ES" sz="1100">
                          <a:solidFill>
                            <a:srgbClr val="000000"/>
                          </a:solidFill>
                          <a:effectLst/>
                          <a:latin typeface="Arial"/>
                          <a:ea typeface="Times New Roman"/>
                          <a:cs typeface="Times New Roman"/>
                        </a:rPr>
                        <a:t>Extensión Final del Sistema de Atrapanieblas</a:t>
                      </a:r>
                      <a:endParaRPr lang="es-ES" sz="1100">
                        <a:effectLst/>
                        <a:latin typeface="Calibri"/>
                        <a:ea typeface="Calibri"/>
                        <a:cs typeface="Times New Roman"/>
                      </a:endParaRPr>
                    </a:p>
                  </a:txBody>
                  <a:tcPr marL="44450" marR="44450" marT="0" marB="0" anchor="ctr">
                    <a:lnL>
                      <a:noFill/>
                    </a:lnL>
                    <a:lnR>
                      <a:noFill/>
                    </a:lnR>
                    <a:lnT>
                      <a:noFill/>
                    </a:lnT>
                    <a:lnB>
                      <a:noFill/>
                    </a:lnB>
                  </a:tcPr>
                </a:tc>
                <a:tc hMerge="1">
                  <a:txBody>
                    <a:bodyPr/>
                    <a:lstStyle/>
                    <a:p>
                      <a:endParaRPr lang="es-ES"/>
                    </a:p>
                  </a:txBody>
                  <a:tcPr/>
                </a:tc>
                <a:tc>
                  <a:txBody>
                    <a:bodyPr/>
                    <a:lstStyle/>
                    <a:p>
                      <a:pPr algn="ctr">
                        <a:lnSpc>
                          <a:spcPct val="115000"/>
                        </a:lnSpc>
                        <a:spcAft>
                          <a:spcPts val="0"/>
                        </a:spcAft>
                      </a:pPr>
                      <a:r>
                        <a:rPr lang="es-ES" sz="1100">
                          <a:solidFill>
                            <a:srgbClr val="000000"/>
                          </a:solidFill>
                          <a:effectLst/>
                          <a:latin typeface="Arial"/>
                          <a:ea typeface="Times New Roman"/>
                          <a:cs typeface="Times New Roman"/>
                        </a:rPr>
                        <a:t>6</a:t>
                      </a:r>
                      <a:endParaRPr lang="es-ES" sz="1100">
                        <a:effectLst/>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100">
                          <a:solidFill>
                            <a:srgbClr val="000000"/>
                          </a:solidFill>
                          <a:effectLst/>
                          <a:latin typeface="Arial"/>
                          <a:ea typeface="Times New Roman"/>
                          <a:cs typeface="Times New Roman"/>
                        </a:rPr>
                        <a:t>m</a:t>
                      </a:r>
                      <a:r>
                        <a:rPr lang="es-ES" sz="1100" baseline="30000">
                          <a:solidFill>
                            <a:srgbClr val="000000"/>
                          </a:solidFill>
                          <a:effectLst/>
                          <a:latin typeface="Arial"/>
                          <a:ea typeface="Times New Roman"/>
                          <a:cs typeface="Times New Roman"/>
                        </a:rPr>
                        <a:t>2</a:t>
                      </a:r>
                      <a:endParaRPr lang="es-ES" sz="1100">
                        <a:effectLst/>
                        <a:latin typeface="Calibri"/>
                        <a:ea typeface="Calibri"/>
                        <a:cs typeface="Times New Roman"/>
                      </a:endParaRPr>
                    </a:p>
                  </a:txBody>
                  <a:tcPr marL="44450" marR="44450" marT="0" marB="0" anchor="ctr">
                    <a:lnL>
                      <a:noFill/>
                    </a:lnL>
                    <a:lnR>
                      <a:noFill/>
                    </a:lnR>
                    <a:lnT>
                      <a:noFill/>
                    </a:lnT>
                    <a:lnB>
                      <a:noFill/>
                    </a:lnB>
                  </a:tcPr>
                </a:tc>
              </a:tr>
              <a:tr h="552602">
                <a:tc gridSpan="2">
                  <a:txBody>
                    <a:bodyPr/>
                    <a:lstStyle/>
                    <a:p>
                      <a:pPr algn="ctr">
                        <a:lnSpc>
                          <a:spcPct val="115000"/>
                        </a:lnSpc>
                        <a:spcAft>
                          <a:spcPts val="0"/>
                        </a:spcAft>
                      </a:pPr>
                      <a:r>
                        <a:rPr lang="es-ES" sz="1100">
                          <a:solidFill>
                            <a:srgbClr val="000000"/>
                          </a:solidFill>
                          <a:effectLst/>
                          <a:latin typeface="Arial"/>
                          <a:ea typeface="Times New Roman"/>
                          <a:cs typeface="Times New Roman"/>
                        </a:rPr>
                        <a:t>Cantidad Total de Agua recolectada por el recipiente tomando en cuenta los 7 Atrapanieblas</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S" sz="1100">
                          <a:solidFill>
                            <a:srgbClr val="000000"/>
                          </a:solidFill>
                          <a:effectLst/>
                          <a:latin typeface="Arial"/>
                          <a:ea typeface="Times New Roman"/>
                          <a:cs typeface="Times New Roman"/>
                        </a:rPr>
                        <a:t>228,82</a:t>
                      </a:r>
                      <a:endParaRPr lang="es-ES" sz="110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Arial"/>
                          <a:ea typeface="Times New Roman"/>
                          <a:cs typeface="Times New Roman"/>
                        </a:rPr>
                        <a:t>Litros</a:t>
                      </a:r>
                      <a:endParaRPr lang="es-ES" sz="1100" dirty="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7" name="6 Rectángulo"/>
          <p:cNvSpPr/>
          <p:nvPr/>
        </p:nvSpPr>
        <p:spPr>
          <a:xfrm>
            <a:off x="771453" y="1844824"/>
            <a:ext cx="7200800" cy="523220"/>
          </a:xfrm>
          <a:prstGeom prst="rect">
            <a:avLst/>
          </a:prstGeom>
        </p:spPr>
        <p:txBody>
          <a:bodyPr wrap="square">
            <a:spAutoFit/>
          </a:bodyPr>
          <a:lstStyle/>
          <a:p>
            <a:pPr algn="ctr"/>
            <a:r>
              <a:rPr lang="es-ES" sz="1400" dirty="0"/>
              <a:t>Dimensiones del Sistema de Atrapanieblas de acuerdo a la capacidad del recipiente</a:t>
            </a:r>
          </a:p>
        </p:txBody>
      </p:sp>
    </p:spTree>
    <p:extLst>
      <p:ext uri="{BB962C8B-B14F-4D97-AF65-F5344CB8AC3E}">
        <p14:creationId xmlns:p14="http://schemas.microsoft.com/office/powerpoint/2010/main" val="83125374"/>
      </p:ext>
    </p:extLst>
  </p:cSld>
  <p:clrMapOvr>
    <a:masterClrMapping/>
  </p:clrMapOvr>
  <p:transition spd="slow" advTm="26000">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rotWithShape="1">
          <a:blip r:embed="rId2" cstate="print">
            <a:extLst>
              <a:ext uri="{BEBA8EAE-BF5A-486C-A8C5-ECC9F3942E4B}">
                <a14:imgProps xmlns:a14="http://schemas.microsoft.com/office/drawing/2010/main">
                  <a14:imgLayer r:embed="rId3">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l="1231"/>
          <a:stretch/>
        </p:blipFill>
        <p:spPr bwMode="auto">
          <a:xfrm>
            <a:off x="467544" y="332656"/>
            <a:ext cx="3568700" cy="3240360"/>
          </a:xfrm>
          <a:prstGeom prst="rect">
            <a:avLst/>
          </a:prstGeom>
          <a:ln w="12700">
            <a:solidFill>
              <a:schemeClr val="tx1"/>
            </a:solidFill>
          </a:ln>
          <a:effectLst/>
          <a:extLst>
            <a:ext uri="{53640926-AAD7-44D8-BBD7-CCE9431645EC}">
              <a14:shadowObscured xmlns:a14="http://schemas.microsoft.com/office/drawing/2010/main"/>
            </a:ext>
          </a:extLst>
        </p:spPr>
      </p:pic>
      <p:pic>
        <p:nvPicPr>
          <p:cNvPr id="5" name="0 Imagen"/>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738" t="2716" r="2737" b="2001"/>
          <a:stretch/>
        </p:blipFill>
        <p:spPr bwMode="auto">
          <a:xfrm>
            <a:off x="4211960" y="3429001"/>
            <a:ext cx="4451613" cy="3095758"/>
          </a:xfrm>
          <a:prstGeom prst="rect">
            <a:avLst/>
          </a:prstGeom>
          <a:ln w="12700" cap="flat" cmpd="sng" algn="ctr">
            <a:solidFill>
              <a:sysClr val="windowText" lastClr="000000"/>
            </a:solidFill>
            <a:prstDash val="solid"/>
            <a:round/>
            <a:headEnd type="none" w="med" len="med"/>
            <a:tailEnd type="none" w="med" len="med"/>
          </a:ln>
          <a:effectLst/>
          <a:extLst>
            <a:ext uri="{53640926-AAD7-44D8-BBD7-CCE9431645EC}">
              <a14:shadowObscured xmlns:a14="http://schemas.microsoft.com/office/drawing/2010/main"/>
            </a:ext>
          </a:extLst>
        </p:spPr>
      </p:pic>
      <p:sp>
        <p:nvSpPr>
          <p:cNvPr id="7" name="6 Rectángulo"/>
          <p:cNvSpPr/>
          <p:nvPr/>
        </p:nvSpPr>
        <p:spPr>
          <a:xfrm>
            <a:off x="4499992" y="1491172"/>
            <a:ext cx="3074462" cy="461665"/>
          </a:xfrm>
          <a:prstGeom prst="rect">
            <a:avLst/>
          </a:prstGeom>
        </p:spPr>
        <p:txBody>
          <a:bodyPr wrap="square">
            <a:spAutoFit/>
          </a:bodyPr>
          <a:lstStyle/>
          <a:p>
            <a:pPr algn="just"/>
            <a:r>
              <a:rPr lang="es-ES" sz="1200" b="1" dirty="0"/>
              <a:t>Vista Superior del Sistema de Atrapanieblas</a:t>
            </a:r>
          </a:p>
        </p:txBody>
      </p:sp>
      <p:sp>
        <p:nvSpPr>
          <p:cNvPr id="8" name="7 Rectángulo"/>
          <p:cNvSpPr/>
          <p:nvPr/>
        </p:nvSpPr>
        <p:spPr>
          <a:xfrm>
            <a:off x="575556" y="4640197"/>
            <a:ext cx="3312369" cy="276999"/>
          </a:xfrm>
          <a:prstGeom prst="rect">
            <a:avLst/>
          </a:prstGeom>
        </p:spPr>
        <p:txBody>
          <a:bodyPr wrap="square">
            <a:spAutoFit/>
          </a:bodyPr>
          <a:lstStyle/>
          <a:p>
            <a:pPr algn="just"/>
            <a:r>
              <a:rPr lang="es-ES" sz="1200" b="1" dirty="0"/>
              <a:t>Vista Frontal del Sistema de Atrapanieblas</a:t>
            </a:r>
          </a:p>
        </p:txBody>
      </p:sp>
    </p:spTree>
    <p:extLst>
      <p:ext uri="{BB962C8B-B14F-4D97-AF65-F5344CB8AC3E}">
        <p14:creationId xmlns:p14="http://schemas.microsoft.com/office/powerpoint/2010/main" val="220098037"/>
      </p:ext>
    </p:extLst>
  </p:cSld>
  <p:clrMapOvr>
    <a:masterClrMapping/>
  </p:clrMapOvr>
  <p:transition spd="slow" advTm="26000">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22529" name="0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57200"/>
            <a:ext cx="7904538" cy="55640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366453" y="6113562"/>
            <a:ext cx="51315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altLang="es-ES" sz="1400" b="1" i="0" u="none" strike="noStrike" cap="none" normalizeH="0" baseline="0" dirty="0" smtClean="0" bmk="_Toc449374892">
                <a:ln>
                  <a:noFill/>
                </a:ln>
                <a:solidFill>
                  <a:schemeClr val="tx1"/>
                </a:solidFill>
                <a:effectLst/>
                <a:latin typeface="Arial" pitchFamily="34" charset="0"/>
                <a:ea typeface="Calibri" pitchFamily="34" charset="0"/>
                <a:cs typeface="Arial" pitchFamily="34" charset="0"/>
              </a:rPr>
              <a:t>Ubicación del tanque de almacenamiento de agua – niebla</a:t>
            </a:r>
            <a:endParaRPr kumimoji="0" lang="es-PE" altLang="es-E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95197140"/>
      </p:ext>
    </p:extLst>
  </p:cSld>
  <p:clrMapOvr>
    <a:masterClrMapping/>
  </p:clrMapOvr>
  <p:transition spd="slow" advTm="26000">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024744" cy="745152"/>
          </a:xfrm>
        </p:spPr>
        <p:txBody>
          <a:bodyPr vert="horz" lIns="91440" tIns="45720" rIns="91440" bIns="45720" rtlCol="0" anchor="b">
            <a:normAutofit/>
          </a:bodyPr>
          <a:lstStyle/>
          <a:p>
            <a:pPr lvl="1" algn="just" rtl="0">
              <a:spcBef>
                <a:spcPct val="0"/>
              </a:spcBef>
            </a:pPr>
            <a:r>
              <a:rPr lang="es-ES" sz="2800" b="1" dirty="0">
                <a:latin typeface="+mj-lt"/>
              </a:rPr>
              <a:t>Identificación del problema</a:t>
            </a:r>
          </a:p>
        </p:txBody>
      </p:sp>
      <p:sp>
        <p:nvSpPr>
          <p:cNvPr id="3" name="2 Marcador de contenido"/>
          <p:cNvSpPr>
            <a:spLocks noGrp="1"/>
          </p:cNvSpPr>
          <p:nvPr>
            <p:ph idx="1"/>
          </p:nvPr>
        </p:nvSpPr>
        <p:spPr/>
        <p:txBody>
          <a:bodyPr>
            <a:normAutofit fontScale="85000" lnSpcReduction="10000"/>
          </a:bodyPr>
          <a:lstStyle/>
          <a:p>
            <a:pPr algn="just"/>
            <a:r>
              <a:rPr lang="es-ES" dirty="0"/>
              <a:t>Las Comunidades Campesinas de Galte (Galte </a:t>
            </a:r>
            <a:r>
              <a:rPr lang="es-ES" dirty="0" err="1"/>
              <a:t>Jatun</a:t>
            </a:r>
            <a:r>
              <a:rPr lang="es-ES" dirty="0"/>
              <a:t> Loma y Cooperativa Agrícola Galte </a:t>
            </a:r>
            <a:r>
              <a:rPr lang="es-ES" dirty="0" err="1"/>
              <a:t>Laime</a:t>
            </a:r>
            <a:r>
              <a:rPr lang="es-ES" dirty="0"/>
              <a:t>) presentan altos niveles de escasez de agua para riego y consumo de sus animales, debido a la baja precipitación durante épocas de verano y a las altas pérdidas de agua en los sistemas de riego. Desde su captación de agua, hasta la distribución en parcela han generado que la mayoría de sistemas tradicionales de riego operen con baja eficiencia, generando un desabastecimiento de este recurso en dichas comunidades</a:t>
            </a:r>
            <a:r>
              <a:rPr lang="es-ES" dirty="0" smtClean="0"/>
              <a:t>.</a:t>
            </a:r>
            <a:endParaRPr lang="es-ES" dirty="0"/>
          </a:p>
        </p:txBody>
      </p:sp>
    </p:spTree>
    <p:extLst>
      <p:ext uri="{BB962C8B-B14F-4D97-AF65-F5344CB8AC3E}">
        <p14:creationId xmlns:p14="http://schemas.microsoft.com/office/powerpoint/2010/main" val="1332455532"/>
      </p:ext>
    </p:extLst>
  </p:cSld>
  <p:clrMapOvr>
    <a:masterClrMapping/>
  </p:clrMapOvr>
  <p:transition spd="slow" advTm="26000">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716016" y="116632"/>
            <a:ext cx="3371436" cy="369332"/>
          </a:xfrm>
          <a:prstGeom prst="rect">
            <a:avLst/>
          </a:prstGeom>
        </p:spPr>
        <p:txBody>
          <a:bodyPr wrap="none">
            <a:spAutoFit/>
          </a:bodyPr>
          <a:lstStyle/>
          <a:p>
            <a:r>
              <a:rPr lang="es-ES" b="1" dirty="0" smtClean="0">
                <a:solidFill>
                  <a:schemeClr val="bg1"/>
                </a:solidFill>
              </a:rPr>
              <a:t>Elaboración del Presupuesto</a:t>
            </a:r>
            <a:endParaRPr lang="es-ES" b="1" dirty="0">
              <a:solidFill>
                <a:schemeClr val="bg1"/>
              </a:solidFill>
            </a:endParaRPr>
          </a:p>
        </p:txBody>
      </p:sp>
      <p:sp>
        <p:nvSpPr>
          <p:cNvPr id="6" name="5 Rectángulo"/>
          <p:cNvSpPr/>
          <p:nvPr/>
        </p:nvSpPr>
        <p:spPr>
          <a:xfrm>
            <a:off x="611560" y="800112"/>
            <a:ext cx="7560840" cy="738664"/>
          </a:xfrm>
          <a:prstGeom prst="rect">
            <a:avLst/>
          </a:prstGeom>
        </p:spPr>
        <p:txBody>
          <a:bodyPr wrap="square">
            <a:spAutoFit/>
          </a:bodyPr>
          <a:lstStyle/>
          <a:p>
            <a:pPr algn="ctr"/>
            <a:r>
              <a:rPr lang="es-ES" sz="1400" b="1" dirty="0"/>
              <a:t>Presupuesto detallado de los materiales necesarios para la colocación del Sistema de Atrapanieblas de 3 X 2 metros en los siete puntos localizados en la zona de estudio</a:t>
            </a:r>
          </a:p>
        </p:txBody>
      </p:sp>
      <p:graphicFrame>
        <p:nvGraphicFramePr>
          <p:cNvPr id="8" name="7 Tabla"/>
          <p:cNvGraphicFramePr>
            <a:graphicFrameLocks noGrp="1"/>
          </p:cNvGraphicFramePr>
          <p:nvPr>
            <p:extLst>
              <p:ext uri="{D42A27DB-BD31-4B8C-83A1-F6EECF244321}">
                <p14:modId xmlns:p14="http://schemas.microsoft.com/office/powerpoint/2010/main" val="2843313971"/>
              </p:ext>
            </p:extLst>
          </p:nvPr>
        </p:nvGraphicFramePr>
        <p:xfrm>
          <a:off x="1042988" y="1700811"/>
          <a:ext cx="6777037" cy="3790615"/>
        </p:xfrm>
        <a:graphic>
          <a:graphicData uri="http://schemas.openxmlformats.org/drawingml/2006/table">
            <a:tbl>
              <a:tblPr firstRow="1" firstCol="1" bandRow="1"/>
              <a:tblGrid>
                <a:gridCol w="4177365"/>
                <a:gridCol w="687192"/>
                <a:gridCol w="1030110"/>
                <a:gridCol w="882370"/>
              </a:tblGrid>
              <a:tr h="517131">
                <a:tc>
                  <a:txBody>
                    <a:bodyPr/>
                    <a:lstStyle/>
                    <a:p>
                      <a:pPr algn="ctr">
                        <a:lnSpc>
                          <a:spcPct val="115000"/>
                        </a:lnSpc>
                        <a:spcAft>
                          <a:spcPts val="0"/>
                        </a:spcAft>
                      </a:pPr>
                      <a:r>
                        <a:rPr lang="es-ES" sz="1100" b="1" dirty="0">
                          <a:solidFill>
                            <a:srgbClr val="000000"/>
                          </a:solidFill>
                          <a:effectLst/>
                          <a:latin typeface="Arial"/>
                          <a:ea typeface="Times New Roman"/>
                          <a:cs typeface="Times New Roman"/>
                        </a:rPr>
                        <a:t>CONCEPTO</a:t>
                      </a:r>
                      <a:endParaRPr lang="es-ES" sz="1100" dirty="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a:solidFill>
                            <a:srgbClr val="000000"/>
                          </a:solidFill>
                          <a:effectLst/>
                          <a:latin typeface="Arial"/>
                          <a:ea typeface="Times New Roman"/>
                          <a:cs typeface="Times New Roman"/>
                        </a:rPr>
                        <a:t>CANT</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a:solidFill>
                            <a:srgbClr val="000000"/>
                          </a:solidFill>
                          <a:effectLst/>
                          <a:latin typeface="Arial"/>
                          <a:ea typeface="Times New Roman"/>
                          <a:cs typeface="Times New Roman"/>
                        </a:rPr>
                        <a:t>PRECIO UND ($)</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a:solidFill>
                            <a:srgbClr val="000000"/>
                          </a:solidFill>
                          <a:effectLst/>
                          <a:latin typeface="Arial"/>
                          <a:ea typeface="Times New Roman"/>
                          <a:cs typeface="Times New Roman"/>
                        </a:rPr>
                        <a:t>TOTAL ($)</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131">
                <a:tc>
                  <a:txBody>
                    <a:bodyPr/>
                    <a:lstStyle/>
                    <a:p>
                      <a:pPr algn="ctr">
                        <a:lnSpc>
                          <a:spcPct val="115000"/>
                        </a:lnSpc>
                        <a:spcAft>
                          <a:spcPts val="0"/>
                        </a:spcAft>
                      </a:pPr>
                      <a:r>
                        <a:rPr lang="es-ES" sz="1100">
                          <a:solidFill>
                            <a:srgbClr val="2F2B20"/>
                          </a:solidFill>
                          <a:effectLst/>
                          <a:latin typeface="Arial"/>
                          <a:ea typeface="Times New Roman"/>
                          <a:cs typeface="Times New Roman"/>
                        </a:rPr>
                        <a:t>Tanque de almacenamiento de agua </a:t>
                      </a:r>
                      <a:endParaRPr lang="es-ES" sz="1100">
                        <a:effectLst/>
                        <a:latin typeface="Calibri"/>
                        <a:ea typeface="Calibri"/>
                        <a:cs typeface="Times New Roman"/>
                      </a:endParaRPr>
                    </a:p>
                    <a:p>
                      <a:pPr algn="ctr">
                        <a:lnSpc>
                          <a:spcPct val="115000"/>
                        </a:lnSpc>
                        <a:spcAft>
                          <a:spcPts val="0"/>
                        </a:spcAft>
                      </a:pPr>
                      <a:r>
                        <a:rPr lang="es-ES" sz="1100">
                          <a:solidFill>
                            <a:srgbClr val="2F2B20"/>
                          </a:solidFill>
                          <a:effectLst/>
                          <a:latin typeface="Arial"/>
                          <a:ea typeface="Times New Roman"/>
                          <a:cs typeface="Times New Roman"/>
                        </a:rPr>
                        <a:t>(Vol :250 Litros)</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1</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100.00 </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100.00 </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951">
                <a:tc>
                  <a:txBody>
                    <a:bodyPr/>
                    <a:lstStyle/>
                    <a:p>
                      <a:pPr algn="ctr">
                        <a:lnSpc>
                          <a:spcPct val="115000"/>
                        </a:lnSpc>
                        <a:spcAft>
                          <a:spcPts val="0"/>
                        </a:spcAft>
                      </a:pPr>
                      <a:r>
                        <a:rPr lang="es-ES" sz="1100">
                          <a:solidFill>
                            <a:srgbClr val="2F2B20"/>
                          </a:solidFill>
                          <a:effectLst/>
                          <a:latin typeface="Arial"/>
                          <a:ea typeface="Times New Roman"/>
                          <a:cs typeface="Times New Roman"/>
                        </a:rPr>
                        <a:t>Tubo PVC (Diámetro: 2 plg; Longitud: 3m)</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7</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6.00</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 42.00</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131">
                <a:tc>
                  <a:txBody>
                    <a:bodyPr/>
                    <a:lstStyle/>
                    <a:p>
                      <a:pPr algn="ctr">
                        <a:lnSpc>
                          <a:spcPct val="115000"/>
                        </a:lnSpc>
                        <a:spcAft>
                          <a:spcPts val="0"/>
                        </a:spcAft>
                      </a:pPr>
                      <a:r>
                        <a:rPr lang="es-ES" sz="1100">
                          <a:solidFill>
                            <a:srgbClr val="2F2B20"/>
                          </a:solidFill>
                          <a:effectLst/>
                          <a:latin typeface="Arial"/>
                          <a:ea typeface="Times New Roman"/>
                          <a:cs typeface="Times New Roman"/>
                        </a:rPr>
                        <a:t>Malla Recolectora de Agua (Sarán); (Coeficiente de sombra: 50%; 13 m x 2.1 m)</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4</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 16.00</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 64.00</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951">
                <a:tc>
                  <a:txBody>
                    <a:bodyPr/>
                    <a:lstStyle/>
                    <a:p>
                      <a:pPr algn="ctr">
                        <a:lnSpc>
                          <a:spcPct val="115000"/>
                        </a:lnSpc>
                        <a:spcAft>
                          <a:spcPts val="0"/>
                        </a:spcAft>
                      </a:pPr>
                      <a:r>
                        <a:rPr lang="es-ES" sz="1100">
                          <a:solidFill>
                            <a:srgbClr val="2F2B20"/>
                          </a:solidFill>
                          <a:effectLst/>
                          <a:latin typeface="Arial"/>
                          <a:ea typeface="Times New Roman"/>
                          <a:cs typeface="Times New Roman"/>
                        </a:rPr>
                        <a:t>Tornillos Cáncamo Cerrado (5/16 x 4")</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42</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0.99</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 41.58</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951">
                <a:tc>
                  <a:txBody>
                    <a:bodyPr/>
                    <a:lstStyle/>
                    <a:p>
                      <a:pPr algn="ctr">
                        <a:lnSpc>
                          <a:spcPct val="115000"/>
                        </a:lnSpc>
                        <a:spcAft>
                          <a:spcPts val="0"/>
                        </a:spcAft>
                      </a:pPr>
                      <a:r>
                        <a:rPr lang="es-ES" sz="1100">
                          <a:solidFill>
                            <a:srgbClr val="2F2B20"/>
                          </a:solidFill>
                          <a:effectLst/>
                          <a:latin typeface="Arial"/>
                          <a:ea typeface="Times New Roman"/>
                          <a:cs typeface="Times New Roman"/>
                        </a:rPr>
                        <a:t>Tensor Ojo / Gancho (53/8" 160L)</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21</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1.79</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 37.59</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951">
                <a:tc>
                  <a:txBody>
                    <a:bodyPr/>
                    <a:lstStyle/>
                    <a:p>
                      <a:pPr algn="ctr">
                        <a:lnSpc>
                          <a:spcPct val="115000"/>
                        </a:lnSpc>
                        <a:spcAft>
                          <a:spcPts val="0"/>
                        </a:spcAft>
                      </a:pPr>
                      <a:r>
                        <a:rPr lang="es-ES" sz="1100">
                          <a:solidFill>
                            <a:srgbClr val="2F2B20"/>
                          </a:solidFill>
                          <a:effectLst/>
                          <a:latin typeface="Arial"/>
                          <a:ea typeface="Times New Roman"/>
                          <a:cs typeface="Times New Roman"/>
                        </a:rPr>
                        <a:t>Cable (3/16  7 x 19 AC)</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77m</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1.39</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107.03 </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951">
                <a:tc>
                  <a:txBody>
                    <a:bodyPr/>
                    <a:lstStyle/>
                    <a:p>
                      <a:pPr algn="ctr">
                        <a:lnSpc>
                          <a:spcPct val="115000"/>
                        </a:lnSpc>
                        <a:spcAft>
                          <a:spcPts val="0"/>
                        </a:spcAft>
                      </a:pPr>
                      <a:r>
                        <a:rPr lang="es-ES" sz="1100">
                          <a:solidFill>
                            <a:srgbClr val="2F2B20"/>
                          </a:solidFill>
                          <a:effectLst/>
                          <a:latin typeface="Arial"/>
                          <a:ea typeface="Times New Roman"/>
                          <a:cs typeface="Times New Roman"/>
                        </a:rPr>
                        <a:t>Grillete de Cable (3/4" CH 3/4")</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42</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1.55</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65.10 </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951">
                <a:tc>
                  <a:txBody>
                    <a:bodyPr/>
                    <a:lstStyle/>
                    <a:p>
                      <a:pPr algn="ctr">
                        <a:lnSpc>
                          <a:spcPct val="115000"/>
                        </a:lnSpc>
                        <a:spcAft>
                          <a:spcPts val="0"/>
                        </a:spcAft>
                      </a:pPr>
                      <a:r>
                        <a:rPr lang="es-ES" sz="1100">
                          <a:solidFill>
                            <a:srgbClr val="2F2B20"/>
                          </a:solidFill>
                          <a:effectLst/>
                          <a:latin typeface="Arial"/>
                          <a:ea typeface="Times New Roman"/>
                          <a:cs typeface="Times New Roman"/>
                        </a:rPr>
                        <a:t>Manguera Polietileno</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800m</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1.00</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800.00 </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951">
                <a:tc>
                  <a:txBody>
                    <a:bodyPr/>
                    <a:lstStyle/>
                    <a:p>
                      <a:pPr algn="ctr">
                        <a:lnSpc>
                          <a:spcPct val="115000"/>
                        </a:lnSpc>
                        <a:spcAft>
                          <a:spcPts val="0"/>
                        </a:spcAft>
                      </a:pPr>
                      <a:r>
                        <a:rPr lang="es-ES" sz="1100">
                          <a:solidFill>
                            <a:srgbClr val="2F2B20"/>
                          </a:solidFill>
                          <a:effectLst/>
                          <a:latin typeface="Arial"/>
                          <a:ea typeface="Times New Roman"/>
                          <a:cs typeface="Times New Roman"/>
                        </a:rPr>
                        <a:t>Postes de madera (3,5 m) largo</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21</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5.00</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105.00</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565">
                <a:tc gridSpan="3">
                  <a:txBody>
                    <a:bodyPr/>
                    <a:lstStyle/>
                    <a:p>
                      <a:pPr algn="ctr">
                        <a:lnSpc>
                          <a:spcPct val="115000"/>
                        </a:lnSpc>
                        <a:spcAft>
                          <a:spcPts val="0"/>
                        </a:spcAft>
                      </a:pPr>
                      <a:r>
                        <a:rPr lang="es-ES" sz="1100" b="1">
                          <a:solidFill>
                            <a:srgbClr val="2F2B20"/>
                          </a:solidFill>
                          <a:effectLst/>
                          <a:latin typeface="Arial"/>
                          <a:ea typeface="Times New Roman"/>
                          <a:cs typeface="Times New Roman"/>
                        </a:rPr>
                        <a:t>INVERSIÓN TOTAL</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S" sz="1100" dirty="0">
                          <a:solidFill>
                            <a:srgbClr val="000000"/>
                          </a:solidFill>
                          <a:effectLst/>
                          <a:latin typeface="Arial"/>
                          <a:ea typeface="Times New Roman"/>
                          <a:cs typeface="Times New Roman"/>
                        </a:rPr>
                        <a:t> 1362.30</a:t>
                      </a:r>
                      <a:endParaRPr lang="es-ES" sz="1100" dirty="0">
                        <a:effectLst/>
                        <a:latin typeface="Calibri"/>
                        <a:ea typeface="Calibri"/>
                        <a:cs typeface="Times New Roman"/>
                      </a:endParaRPr>
                    </a:p>
                  </a:txBody>
                  <a:tcPr marL="43180" marR="431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19611172"/>
      </p:ext>
    </p:extLst>
  </p:cSld>
  <p:clrMapOvr>
    <a:masterClrMapping/>
  </p:clrMapOvr>
  <p:transition spd="slow" advTm="26000">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764704"/>
            <a:ext cx="7560840" cy="738664"/>
          </a:xfrm>
          <a:prstGeom prst="rect">
            <a:avLst/>
          </a:prstGeom>
        </p:spPr>
        <p:txBody>
          <a:bodyPr wrap="square">
            <a:spAutoFit/>
          </a:bodyPr>
          <a:lstStyle/>
          <a:p>
            <a:pPr algn="ctr"/>
            <a:r>
              <a:rPr lang="es-ES" sz="1400" b="1" dirty="0"/>
              <a:t>Presupuesto detallado de los materiales necesarios para la colocación del Sistema de Atrapanieblas de 6 x 10 metros en nueve puntos localizados en la zona de estudio para abastecer el 5% de la demanda del cultivo.</a:t>
            </a:r>
          </a:p>
        </p:txBody>
      </p:sp>
      <p:graphicFrame>
        <p:nvGraphicFramePr>
          <p:cNvPr id="5" name="4 Tabla"/>
          <p:cNvGraphicFramePr>
            <a:graphicFrameLocks noGrp="1"/>
          </p:cNvGraphicFramePr>
          <p:nvPr>
            <p:extLst>
              <p:ext uri="{D42A27DB-BD31-4B8C-83A1-F6EECF244321}">
                <p14:modId xmlns:p14="http://schemas.microsoft.com/office/powerpoint/2010/main" val="2487592616"/>
              </p:ext>
            </p:extLst>
          </p:nvPr>
        </p:nvGraphicFramePr>
        <p:xfrm>
          <a:off x="755576" y="1700810"/>
          <a:ext cx="7776865" cy="3790616"/>
        </p:xfrm>
        <a:graphic>
          <a:graphicData uri="http://schemas.openxmlformats.org/drawingml/2006/table">
            <a:tbl>
              <a:tblPr firstRow="1" firstCol="1" bandRow="1"/>
              <a:tblGrid>
                <a:gridCol w="4673896"/>
                <a:gridCol w="906782"/>
                <a:gridCol w="1183639"/>
                <a:gridCol w="1012548"/>
              </a:tblGrid>
              <a:tr h="517131">
                <a:tc>
                  <a:txBody>
                    <a:bodyPr/>
                    <a:lstStyle/>
                    <a:p>
                      <a:pPr algn="ctr">
                        <a:lnSpc>
                          <a:spcPct val="115000"/>
                        </a:lnSpc>
                        <a:spcAft>
                          <a:spcPts val="0"/>
                        </a:spcAft>
                      </a:pPr>
                      <a:r>
                        <a:rPr lang="es-ES" sz="1100" b="1">
                          <a:solidFill>
                            <a:srgbClr val="000000"/>
                          </a:solidFill>
                          <a:effectLst/>
                          <a:latin typeface="Arial"/>
                          <a:ea typeface="Times New Roman"/>
                          <a:cs typeface="Times New Roman"/>
                        </a:rPr>
                        <a:t>CONCEPTO</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a:solidFill>
                            <a:srgbClr val="000000"/>
                          </a:solidFill>
                          <a:effectLst/>
                          <a:latin typeface="Arial"/>
                          <a:ea typeface="Times New Roman"/>
                          <a:cs typeface="Times New Roman"/>
                        </a:rPr>
                        <a:t>CANT</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a:solidFill>
                            <a:srgbClr val="000000"/>
                          </a:solidFill>
                          <a:effectLst/>
                          <a:latin typeface="Arial"/>
                          <a:ea typeface="Times New Roman"/>
                          <a:cs typeface="Times New Roman"/>
                        </a:rPr>
                        <a:t>PRECIO UND ($)</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a:solidFill>
                            <a:srgbClr val="000000"/>
                          </a:solidFill>
                          <a:effectLst/>
                          <a:latin typeface="Arial"/>
                          <a:ea typeface="Times New Roman"/>
                          <a:cs typeface="Times New Roman"/>
                        </a:rPr>
                        <a:t>TOTAL ($)</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131">
                <a:tc>
                  <a:txBody>
                    <a:bodyPr/>
                    <a:lstStyle/>
                    <a:p>
                      <a:pPr algn="ctr">
                        <a:lnSpc>
                          <a:spcPct val="115000"/>
                        </a:lnSpc>
                        <a:spcAft>
                          <a:spcPts val="0"/>
                        </a:spcAft>
                      </a:pPr>
                      <a:r>
                        <a:rPr lang="es-ES" sz="1100">
                          <a:solidFill>
                            <a:srgbClr val="2F2B20"/>
                          </a:solidFill>
                          <a:effectLst/>
                          <a:latin typeface="Arial"/>
                          <a:ea typeface="Times New Roman"/>
                          <a:cs typeface="Times New Roman"/>
                        </a:rPr>
                        <a:t>Tanque de almacenamiento de agua </a:t>
                      </a:r>
                      <a:endParaRPr lang="es-ES" sz="1100">
                        <a:effectLst/>
                        <a:latin typeface="Calibri"/>
                        <a:ea typeface="Calibri"/>
                        <a:cs typeface="Times New Roman"/>
                      </a:endParaRPr>
                    </a:p>
                    <a:p>
                      <a:pPr algn="ctr">
                        <a:lnSpc>
                          <a:spcPct val="115000"/>
                        </a:lnSpc>
                        <a:spcAft>
                          <a:spcPts val="0"/>
                        </a:spcAft>
                      </a:pPr>
                      <a:r>
                        <a:rPr lang="es-ES" sz="1100">
                          <a:solidFill>
                            <a:srgbClr val="2F2B20"/>
                          </a:solidFill>
                          <a:effectLst/>
                          <a:latin typeface="Arial"/>
                          <a:ea typeface="Times New Roman"/>
                          <a:cs typeface="Times New Roman"/>
                        </a:rPr>
                        <a:t>(Vol :4000 Litros)</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1</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 300.00</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300.00 </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951">
                <a:tc>
                  <a:txBody>
                    <a:bodyPr/>
                    <a:lstStyle/>
                    <a:p>
                      <a:pPr algn="ctr">
                        <a:lnSpc>
                          <a:spcPct val="115000"/>
                        </a:lnSpc>
                        <a:spcAft>
                          <a:spcPts val="0"/>
                        </a:spcAft>
                      </a:pPr>
                      <a:r>
                        <a:rPr lang="es-ES" sz="1100">
                          <a:solidFill>
                            <a:srgbClr val="2F2B20"/>
                          </a:solidFill>
                          <a:effectLst/>
                          <a:latin typeface="Arial"/>
                          <a:ea typeface="Times New Roman"/>
                          <a:cs typeface="Times New Roman"/>
                        </a:rPr>
                        <a:t>Tubo PVC (Diámetro: 2 plg; Longitud: 3m)</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36</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6.00</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 216.00</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131">
                <a:tc>
                  <a:txBody>
                    <a:bodyPr/>
                    <a:lstStyle/>
                    <a:p>
                      <a:pPr algn="ctr">
                        <a:lnSpc>
                          <a:spcPct val="115000"/>
                        </a:lnSpc>
                        <a:spcAft>
                          <a:spcPts val="0"/>
                        </a:spcAft>
                      </a:pPr>
                      <a:r>
                        <a:rPr lang="es-ES" sz="1100">
                          <a:solidFill>
                            <a:srgbClr val="2F2B20"/>
                          </a:solidFill>
                          <a:effectLst/>
                          <a:latin typeface="Arial"/>
                          <a:ea typeface="Times New Roman"/>
                          <a:cs typeface="Times New Roman"/>
                        </a:rPr>
                        <a:t>Malla Recolectora de Agua (Sarán); (Coeficiente de sombra: 50%; 13 m x 2.1 m)</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45</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 16.00</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720.00 </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951">
                <a:tc>
                  <a:txBody>
                    <a:bodyPr/>
                    <a:lstStyle/>
                    <a:p>
                      <a:pPr algn="ctr">
                        <a:lnSpc>
                          <a:spcPct val="115000"/>
                        </a:lnSpc>
                        <a:spcAft>
                          <a:spcPts val="0"/>
                        </a:spcAft>
                      </a:pPr>
                      <a:r>
                        <a:rPr lang="es-ES" sz="1100">
                          <a:solidFill>
                            <a:srgbClr val="2F2B20"/>
                          </a:solidFill>
                          <a:effectLst/>
                          <a:latin typeface="Arial"/>
                          <a:ea typeface="Times New Roman"/>
                          <a:cs typeface="Times New Roman"/>
                        </a:rPr>
                        <a:t>Tornillos Cáncamo Cerrado (5/16 x 4")</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90</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0.99</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 89.10</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951">
                <a:tc>
                  <a:txBody>
                    <a:bodyPr/>
                    <a:lstStyle/>
                    <a:p>
                      <a:pPr algn="ctr">
                        <a:lnSpc>
                          <a:spcPct val="115000"/>
                        </a:lnSpc>
                        <a:spcAft>
                          <a:spcPts val="0"/>
                        </a:spcAft>
                      </a:pPr>
                      <a:r>
                        <a:rPr lang="es-ES" sz="1100">
                          <a:solidFill>
                            <a:srgbClr val="2F2B20"/>
                          </a:solidFill>
                          <a:effectLst/>
                          <a:latin typeface="Arial"/>
                          <a:ea typeface="Times New Roman"/>
                          <a:cs typeface="Times New Roman"/>
                        </a:rPr>
                        <a:t>Tensor Ojo / Gancho (53/8" 160L)</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45</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1.79</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80.55 </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951">
                <a:tc>
                  <a:txBody>
                    <a:bodyPr/>
                    <a:lstStyle/>
                    <a:p>
                      <a:pPr algn="ctr">
                        <a:lnSpc>
                          <a:spcPct val="115000"/>
                        </a:lnSpc>
                        <a:spcAft>
                          <a:spcPts val="0"/>
                        </a:spcAft>
                      </a:pPr>
                      <a:r>
                        <a:rPr lang="es-ES" sz="1100">
                          <a:solidFill>
                            <a:srgbClr val="2F2B20"/>
                          </a:solidFill>
                          <a:effectLst/>
                          <a:latin typeface="Arial"/>
                          <a:ea typeface="Times New Roman"/>
                          <a:cs typeface="Times New Roman"/>
                        </a:rPr>
                        <a:t>Cable (3/16  7 x 19 AC)</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297m</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1.39</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412.83 </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951">
                <a:tc>
                  <a:txBody>
                    <a:bodyPr/>
                    <a:lstStyle/>
                    <a:p>
                      <a:pPr algn="ctr">
                        <a:lnSpc>
                          <a:spcPct val="115000"/>
                        </a:lnSpc>
                        <a:spcAft>
                          <a:spcPts val="0"/>
                        </a:spcAft>
                      </a:pPr>
                      <a:r>
                        <a:rPr lang="es-ES" sz="1100">
                          <a:solidFill>
                            <a:srgbClr val="2F2B20"/>
                          </a:solidFill>
                          <a:effectLst/>
                          <a:latin typeface="Arial"/>
                          <a:ea typeface="Times New Roman"/>
                          <a:cs typeface="Times New Roman"/>
                        </a:rPr>
                        <a:t>Grillete de Cable (3/4" CH 3/4")</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90</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1.55</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139.50 </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951">
                <a:tc>
                  <a:txBody>
                    <a:bodyPr/>
                    <a:lstStyle/>
                    <a:p>
                      <a:pPr algn="ctr">
                        <a:lnSpc>
                          <a:spcPct val="115000"/>
                        </a:lnSpc>
                        <a:spcAft>
                          <a:spcPts val="0"/>
                        </a:spcAft>
                      </a:pPr>
                      <a:r>
                        <a:rPr lang="es-ES" sz="1100">
                          <a:solidFill>
                            <a:srgbClr val="2F2B20"/>
                          </a:solidFill>
                          <a:effectLst/>
                          <a:latin typeface="Arial"/>
                          <a:ea typeface="Times New Roman"/>
                          <a:cs typeface="Times New Roman"/>
                        </a:rPr>
                        <a:t>Manguera Polietileno</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1000m</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1.00</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 1000.00</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951">
                <a:tc>
                  <a:txBody>
                    <a:bodyPr/>
                    <a:lstStyle/>
                    <a:p>
                      <a:pPr algn="ctr">
                        <a:lnSpc>
                          <a:spcPct val="115000"/>
                        </a:lnSpc>
                        <a:spcAft>
                          <a:spcPts val="0"/>
                        </a:spcAft>
                      </a:pPr>
                      <a:r>
                        <a:rPr lang="es-ES" sz="1100">
                          <a:solidFill>
                            <a:srgbClr val="2F2B20"/>
                          </a:solidFill>
                          <a:effectLst/>
                          <a:latin typeface="Arial"/>
                          <a:ea typeface="Times New Roman"/>
                          <a:cs typeface="Times New Roman"/>
                        </a:rPr>
                        <a:t>Postes (6,5 m) largo</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45</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7.00</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2F2B20"/>
                          </a:solidFill>
                          <a:effectLst/>
                          <a:latin typeface="Arial"/>
                          <a:ea typeface="Times New Roman"/>
                          <a:cs typeface="Times New Roman"/>
                        </a:rPr>
                        <a:t>315.00</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566">
                <a:tc gridSpan="3">
                  <a:txBody>
                    <a:bodyPr/>
                    <a:lstStyle/>
                    <a:p>
                      <a:pPr algn="ctr">
                        <a:lnSpc>
                          <a:spcPct val="115000"/>
                        </a:lnSpc>
                        <a:spcAft>
                          <a:spcPts val="0"/>
                        </a:spcAft>
                      </a:pPr>
                      <a:r>
                        <a:rPr lang="es-ES" sz="1100" b="1">
                          <a:solidFill>
                            <a:srgbClr val="2F2B20"/>
                          </a:solidFill>
                          <a:effectLst/>
                          <a:latin typeface="Arial"/>
                          <a:ea typeface="Times New Roman"/>
                          <a:cs typeface="Times New Roman"/>
                        </a:rPr>
                        <a:t>INVERSIÓN TOTAL</a:t>
                      </a:r>
                      <a:endParaRPr lang="es-ES" sz="1100">
                        <a:effectLst/>
                        <a:latin typeface="Calibri"/>
                        <a:ea typeface="Calibri"/>
                        <a:cs typeface="Times New Roman"/>
                      </a:endParaRPr>
                    </a:p>
                  </a:txBody>
                  <a:tcPr marL="43180" marR="43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S" sz="1100" dirty="0">
                          <a:solidFill>
                            <a:srgbClr val="000000"/>
                          </a:solidFill>
                          <a:effectLst/>
                          <a:latin typeface="Arial"/>
                          <a:ea typeface="Times New Roman"/>
                          <a:cs typeface="Times New Roman"/>
                        </a:rPr>
                        <a:t> 3272.98</a:t>
                      </a:r>
                      <a:endParaRPr lang="es-ES" sz="1100" dirty="0">
                        <a:effectLst/>
                        <a:latin typeface="Calibri"/>
                        <a:ea typeface="Calibri"/>
                        <a:cs typeface="Times New Roman"/>
                      </a:endParaRPr>
                    </a:p>
                  </a:txBody>
                  <a:tcPr marL="43180" marR="431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84286212"/>
      </p:ext>
    </p:extLst>
  </p:cSld>
  <p:clrMapOvr>
    <a:masterClrMapping/>
  </p:clrMapOvr>
  <p:transition spd="slow" advTm="26000">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90705" y="1988840"/>
            <a:ext cx="7704856" cy="2187535"/>
          </a:xfrm>
          <a:prstGeom prst="rect">
            <a:avLst/>
          </a:prstGeom>
        </p:spPr>
        <p:txBody>
          <a:bodyPr vert="horz" lIns="91440" tIns="45720" rIns="91440" bIns="45720" rtlCol="0" anchor="b">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0"/>
              </a:spcBef>
            </a:pPr>
            <a:r>
              <a:rPr lang="es-ES" sz="5400" dirty="0">
                <a:solidFill>
                  <a:schemeClr val="accent1"/>
                </a:solidFill>
                <a:latin typeface="+mj-lt"/>
                <a:ea typeface="+mj-ea"/>
                <a:cs typeface="+mj-cs"/>
              </a:rPr>
              <a:t>CONCLUSIONES Y </a:t>
            </a:r>
            <a:r>
              <a:rPr lang="es-ES" sz="5400" dirty="0" smtClean="0">
                <a:solidFill>
                  <a:schemeClr val="accent1"/>
                </a:solidFill>
                <a:latin typeface="+mj-lt"/>
                <a:ea typeface="+mj-ea"/>
                <a:cs typeface="+mj-cs"/>
              </a:rPr>
              <a:t>RECOMENDACIONES</a:t>
            </a:r>
            <a:endParaRPr lang="es-ES" sz="5400" dirty="0">
              <a:solidFill>
                <a:schemeClr val="accent1"/>
              </a:solidFill>
              <a:latin typeface="+mj-lt"/>
              <a:ea typeface="+mj-ea"/>
              <a:cs typeface="+mj-cs"/>
            </a:endParaRPr>
          </a:p>
        </p:txBody>
      </p:sp>
    </p:spTree>
    <p:extLst>
      <p:ext uri="{BB962C8B-B14F-4D97-AF65-F5344CB8AC3E}">
        <p14:creationId xmlns:p14="http://schemas.microsoft.com/office/powerpoint/2010/main" val="2085639857"/>
      </p:ext>
    </p:extLst>
  </p:cSld>
  <p:clrMapOvr>
    <a:masterClrMapping/>
  </p:clrMapOvr>
  <p:transition spd="slow" advTm="26000">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716016" y="0"/>
            <a:ext cx="3384376" cy="646331"/>
          </a:xfrm>
          <a:prstGeom prst="rect">
            <a:avLst/>
          </a:prstGeom>
        </p:spPr>
        <p:txBody>
          <a:bodyPr wrap="square">
            <a:spAutoFit/>
          </a:bodyPr>
          <a:lstStyle/>
          <a:p>
            <a:pPr lvl="0"/>
            <a:r>
              <a:rPr lang="es-ES" b="1" dirty="0">
                <a:solidFill>
                  <a:schemeClr val="bg1"/>
                </a:solidFill>
              </a:rPr>
              <a:t>Conclusiones y Recomendaciones</a:t>
            </a:r>
          </a:p>
        </p:txBody>
      </p:sp>
      <p:sp>
        <p:nvSpPr>
          <p:cNvPr id="5" name="4 Rectángulo"/>
          <p:cNvSpPr/>
          <p:nvPr/>
        </p:nvSpPr>
        <p:spPr>
          <a:xfrm>
            <a:off x="511308" y="1124744"/>
            <a:ext cx="7992888" cy="5047536"/>
          </a:xfrm>
          <a:prstGeom prst="rect">
            <a:avLst/>
          </a:prstGeom>
        </p:spPr>
        <p:txBody>
          <a:bodyPr wrap="square">
            <a:spAutoFit/>
          </a:bodyPr>
          <a:lstStyle/>
          <a:p>
            <a:pPr marL="285750" indent="-285750" algn="just">
              <a:buFont typeface="Arial" panose="020B0604020202020204" pitchFamily="34" charset="0"/>
              <a:buChar char="•"/>
            </a:pPr>
            <a:r>
              <a:rPr lang="es-ES" sz="1400" dirty="0" smtClean="0"/>
              <a:t>La </a:t>
            </a:r>
            <a:r>
              <a:rPr lang="es-ES" sz="1400" dirty="0"/>
              <a:t>niebla que presenta diariamente la zona de estudio generó en promedio durante el período noviembre 2014 - febrero 2016  entre 5 y 6 litros de agua al día en cada atrapanieblas, sin embargo, no es suficiente para satisfacer las necesidades hídricas de todos los cultivos de la zona, aun así, la instalación de estos colectores de niebla ayudó a regar parte de los terrenos ubicados en las zonas más altas de Galte y compensar la falta de agua en épocas de baja precipitación.</a:t>
            </a:r>
          </a:p>
          <a:p>
            <a:pPr marL="285750" indent="-285750" algn="just">
              <a:buFont typeface="Arial" panose="020B0604020202020204" pitchFamily="34" charset="0"/>
              <a:buChar char="•"/>
            </a:pPr>
            <a:r>
              <a:rPr lang="es-ES" sz="1400" dirty="0"/>
              <a:t>La extensión de los Sistemas de Atrapanieblas que se plantea colocar no  satisface completamente las necesidades hídricas de los cultivos, sin embargo, la comunidad al ser parte de distintas Juntas de Riego y Drenaje no requieren obtener el 100% de agua para riego de la niebla, sino una parte que les permita regar los cultivos en días donde el agua del Sistema de Riego escasea y el agua proveniente de la lluvia no es suficiente para permitir el desarrollo normal del cultivo y su producción se esté desperdiciando.</a:t>
            </a:r>
          </a:p>
          <a:p>
            <a:pPr marL="285750" indent="-285750" algn="just">
              <a:buFont typeface="Arial" panose="020B0604020202020204" pitchFamily="34" charset="0"/>
              <a:buChar char="•"/>
            </a:pPr>
            <a:r>
              <a:rPr lang="es-ES" sz="1400" dirty="0"/>
              <a:t>Se recomienda investigar la colocación de los Sistemas de Atrapanieblas de manera tridimensional para optimizar el uso de este sistema, ya que, al colocar los Atrapanieblas de forma horizontal no se aprovecha al 100% la capacidad de recolección de agua, además de producir una contaminación visual del lugar por la cantidad de malla extendida a lo largo de la zona de aplicación.</a:t>
            </a:r>
          </a:p>
          <a:p>
            <a:pPr marL="285750" indent="-285750" algn="just">
              <a:buFont typeface="Arial" panose="020B0604020202020204" pitchFamily="34" charset="0"/>
              <a:buChar char="•"/>
            </a:pPr>
            <a:r>
              <a:rPr lang="es-ES" sz="1400" dirty="0"/>
              <a:t>Debido a que el área de estudio se encuentra en el </a:t>
            </a:r>
            <a:r>
              <a:rPr lang="es-ES" sz="1400" i="1" dirty="0" err="1"/>
              <a:t>Divortium</a:t>
            </a:r>
            <a:r>
              <a:rPr lang="es-ES" sz="1400" i="1" dirty="0"/>
              <a:t> </a:t>
            </a:r>
            <a:r>
              <a:rPr lang="es-ES" sz="1400" i="1" dirty="0" err="1"/>
              <a:t>aquarium</a:t>
            </a:r>
            <a:r>
              <a:rPr lang="es-ES" sz="1400" dirty="0"/>
              <a:t> de dos grandes cuencas hidrográficas y es muy apartado de las comunidades involucradas, es recomendable ubicar los sistemas de atrapanieblas en terrenos de los propietarios que requieran agua para sus cultivos y el Sistema de riego no satisfaga esas necesidades.</a:t>
            </a:r>
          </a:p>
        </p:txBody>
      </p:sp>
    </p:spTree>
    <p:extLst>
      <p:ext uri="{BB962C8B-B14F-4D97-AF65-F5344CB8AC3E}">
        <p14:creationId xmlns:p14="http://schemas.microsoft.com/office/powerpoint/2010/main" val="2212471734"/>
      </p:ext>
    </p:extLst>
  </p:cSld>
  <p:clrMapOvr>
    <a:masterClrMapping/>
  </p:clrMapOvr>
  <p:transition spd="slow" advTm="26000">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90705" y="2204864"/>
            <a:ext cx="7704856" cy="2123658"/>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6600" b="1" cap="none" spc="0" dirty="0" smtClean="0">
                <a:ln/>
                <a:solidFill>
                  <a:schemeClr val="accent3"/>
                </a:solidFill>
                <a:effectLst/>
              </a:rPr>
              <a:t>GRACIAS POR SU ATENCIÓN</a:t>
            </a:r>
            <a:endParaRPr lang="es-ES" sz="6600" b="1" cap="none" spc="0" dirty="0">
              <a:ln/>
              <a:solidFill>
                <a:schemeClr val="accent3"/>
              </a:solidFill>
              <a:effectLst/>
            </a:endParaRPr>
          </a:p>
        </p:txBody>
      </p:sp>
    </p:spTree>
    <p:extLst>
      <p:ext uri="{BB962C8B-B14F-4D97-AF65-F5344CB8AC3E}">
        <p14:creationId xmlns:p14="http://schemas.microsoft.com/office/powerpoint/2010/main" val="3186304792"/>
      </p:ext>
    </p:extLst>
  </p:cSld>
  <p:clrMapOvr>
    <a:masterClrMapping/>
  </p:clrMapOvr>
  <p:transition spd="slow" advTm="26000">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024744" cy="673144"/>
          </a:xfrm>
        </p:spPr>
        <p:txBody>
          <a:bodyPr vert="horz" lIns="91440" tIns="45720" rIns="91440" bIns="45720" rtlCol="0" anchor="b">
            <a:normAutofit/>
          </a:bodyPr>
          <a:lstStyle/>
          <a:p>
            <a:pPr lvl="1" algn="just" rtl="0">
              <a:spcBef>
                <a:spcPct val="0"/>
              </a:spcBef>
            </a:pPr>
            <a:r>
              <a:rPr lang="es-ES" sz="2800" b="1" dirty="0">
                <a:latin typeface="+mj-lt"/>
              </a:rPr>
              <a:t>Justificación </a:t>
            </a:r>
          </a:p>
        </p:txBody>
      </p:sp>
      <p:sp>
        <p:nvSpPr>
          <p:cNvPr id="3" name="2 Marcador de contenido"/>
          <p:cNvSpPr>
            <a:spLocks noGrp="1"/>
          </p:cNvSpPr>
          <p:nvPr>
            <p:ph idx="1"/>
          </p:nvPr>
        </p:nvSpPr>
        <p:spPr>
          <a:xfrm>
            <a:off x="1043492" y="1916832"/>
            <a:ext cx="6777317" cy="3915797"/>
          </a:xfrm>
        </p:spPr>
        <p:txBody>
          <a:bodyPr>
            <a:normAutofit fontScale="85000" lnSpcReduction="20000"/>
          </a:bodyPr>
          <a:lstStyle/>
          <a:p>
            <a:pPr algn="just"/>
            <a:r>
              <a:rPr lang="es-ES" dirty="0"/>
              <a:t>Las comunidades campesinas de Galte, se sitúan a una altura por encima de los 3.000 msnm, </a:t>
            </a:r>
            <a:r>
              <a:rPr lang="es-ES" dirty="0" smtClean="0"/>
              <a:t>el </a:t>
            </a:r>
            <a:r>
              <a:rPr lang="es-ES" dirty="0"/>
              <a:t>clima de estas comunidades se </a:t>
            </a:r>
            <a:r>
              <a:rPr lang="es-ES" dirty="0" smtClean="0"/>
              <a:t>ubica </a:t>
            </a:r>
            <a:r>
              <a:rPr lang="es-ES" dirty="0"/>
              <a:t>en el clima ecuatorial frío de alta montaña; donde la altura y la exposición son los factores que condicionan los valores de las temperaturas y las lluvias</a:t>
            </a:r>
            <a:r>
              <a:rPr lang="es-ES" dirty="0" smtClean="0"/>
              <a:t>.</a:t>
            </a:r>
          </a:p>
          <a:p>
            <a:pPr algn="just"/>
            <a:r>
              <a:rPr lang="es-ES" dirty="0"/>
              <a:t>Para satisfacer las necesidades inmediatas de agua requeridas por la comunidad, se realizó </a:t>
            </a:r>
            <a:r>
              <a:rPr lang="es-ES" dirty="0" smtClean="0"/>
              <a:t>la instalación de 7 colectores de niebla de 1m</a:t>
            </a:r>
            <a:r>
              <a:rPr lang="es-ES" baseline="30000" dirty="0" smtClean="0"/>
              <a:t>2 </a:t>
            </a:r>
            <a:r>
              <a:rPr lang="es-ES" dirty="0" smtClean="0"/>
              <a:t>por medio de un </a:t>
            </a:r>
            <a:r>
              <a:rPr lang="es-ES" dirty="0"/>
              <a:t>proyecto de vinculación con la comunidad con estudiantes de la Universidad de las Fuerzas Armadas - </a:t>
            </a:r>
            <a:r>
              <a:rPr lang="es-ES" dirty="0" err="1"/>
              <a:t>ESPE</a:t>
            </a:r>
            <a:r>
              <a:rPr lang="es-ES" dirty="0"/>
              <a:t> en el año 2014, y se aprobó la segunda fase del proyecto con un rediseño para el año 2015 del cual forma parte el presente trabajo.</a:t>
            </a:r>
          </a:p>
          <a:p>
            <a:pPr algn="just"/>
            <a:endParaRPr lang="es-ES" dirty="0"/>
          </a:p>
        </p:txBody>
      </p:sp>
    </p:spTree>
    <p:extLst>
      <p:ext uri="{BB962C8B-B14F-4D97-AF65-F5344CB8AC3E}">
        <p14:creationId xmlns:p14="http://schemas.microsoft.com/office/powerpoint/2010/main" val="3313195558"/>
      </p:ext>
    </p:extLst>
  </p:cSld>
  <p:clrMapOvr>
    <a:masterClrMapping/>
  </p:clrMapOvr>
  <p:transition spd="slow" advTm="26000">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024744" cy="673144"/>
          </a:xfrm>
        </p:spPr>
        <p:txBody>
          <a:bodyPr vert="horz" lIns="91440" tIns="45720" rIns="91440" bIns="45720" rtlCol="0" anchor="b">
            <a:normAutofit/>
          </a:bodyPr>
          <a:lstStyle/>
          <a:p>
            <a:pPr lvl="1" algn="just" rtl="0">
              <a:spcBef>
                <a:spcPct val="0"/>
              </a:spcBef>
            </a:pPr>
            <a:r>
              <a:rPr lang="es-ES" sz="2800" b="1" dirty="0">
                <a:latin typeface="+mj-lt"/>
              </a:rPr>
              <a:t>Objetivos</a:t>
            </a:r>
          </a:p>
        </p:txBody>
      </p:sp>
      <p:sp>
        <p:nvSpPr>
          <p:cNvPr id="3" name="2 Marcador de contenido"/>
          <p:cNvSpPr>
            <a:spLocks noGrp="1"/>
          </p:cNvSpPr>
          <p:nvPr>
            <p:ph idx="1"/>
          </p:nvPr>
        </p:nvSpPr>
        <p:spPr>
          <a:xfrm>
            <a:off x="1043492" y="1844824"/>
            <a:ext cx="6777317" cy="3987805"/>
          </a:xfrm>
        </p:spPr>
        <p:txBody>
          <a:bodyPr>
            <a:normAutofit fontScale="62500" lnSpcReduction="20000"/>
          </a:bodyPr>
          <a:lstStyle/>
          <a:p>
            <a:pPr marL="68580" lvl="0" indent="0" algn="just">
              <a:buNone/>
            </a:pPr>
            <a:r>
              <a:rPr lang="es-ES" b="1" dirty="0" smtClean="0"/>
              <a:t>Objetivo </a:t>
            </a:r>
            <a:r>
              <a:rPr lang="es-ES" b="1" dirty="0"/>
              <a:t>General</a:t>
            </a:r>
            <a:endParaRPr lang="es-ES" sz="2000" dirty="0"/>
          </a:p>
          <a:p>
            <a:pPr algn="just"/>
            <a:r>
              <a:rPr lang="es-ES" dirty="0"/>
              <a:t>Diseñar un Sistema Atrapanieblas que satisfaga las necesidades hídricas para riego en las comunidades campesinas de Galte, Cantón </a:t>
            </a:r>
            <a:r>
              <a:rPr lang="es-ES" dirty="0" err="1"/>
              <a:t>Guamote</a:t>
            </a:r>
            <a:r>
              <a:rPr lang="es-ES" dirty="0"/>
              <a:t>, Provincia de Chimborazo, Ecuador.</a:t>
            </a:r>
            <a:endParaRPr lang="es-ES" sz="2000" dirty="0"/>
          </a:p>
          <a:p>
            <a:pPr marL="68580" lvl="0" indent="0" algn="just">
              <a:buNone/>
            </a:pPr>
            <a:r>
              <a:rPr lang="es-ES" b="1" dirty="0"/>
              <a:t>Objetivos Específicos</a:t>
            </a:r>
            <a:endParaRPr lang="es-ES" sz="2000" dirty="0"/>
          </a:p>
          <a:p>
            <a:pPr lvl="0" algn="just"/>
            <a:r>
              <a:rPr lang="es-ES" dirty="0"/>
              <a:t>Recopilar información meteorológica </a:t>
            </a:r>
            <a:r>
              <a:rPr lang="es-ES" dirty="0" smtClean="0"/>
              <a:t>para </a:t>
            </a:r>
            <a:r>
              <a:rPr lang="es-ES" dirty="0"/>
              <a:t>obtener la perdida de agua mediante el cálculo de precipitación mensual y anual, evaporación y evapotranspiración.</a:t>
            </a:r>
            <a:endParaRPr lang="es-ES" sz="2000" dirty="0"/>
          </a:p>
          <a:p>
            <a:pPr lvl="0" algn="just"/>
            <a:r>
              <a:rPr lang="es-ES" dirty="0"/>
              <a:t>Obtener información básica </a:t>
            </a:r>
            <a:r>
              <a:rPr lang="es-ES" dirty="0" smtClean="0"/>
              <a:t>mediante </a:t>
            </a:r>
            <a:r>
              <a:rPr lang="es-ES" dirty="0"/>
              <a:t>la aplicación de encuestas y conocer la cantidad de agua necesaria para las actividades productivas que realizan.</a:t>
            </a:r>
            <a:endParaRPr lang="es-ES" sz="2000" dirty="0"/>
          </a:p>
          <a:p>
            <a:pPr lvl="0" algn="just"/>
            <a:r>
              <a:rPr lang="es-ES" dirty="0"/>
              <a:t>Implementar 7 colectores de niebla (prototipos de atrapanieblas) de 1m</a:t>
            </a:r>
            <a:r>
              <a:rPr lang="es-ES" baseline="30000" dirty="0"/>
              <a:t>2</a:t>
            </a:r>
            <a:r>
              <a:rPr lang="es-ES" dirty="0"/>
              <a:t>  </a:t>
            </a:r>
            <a:r>
              <a:rPr lang="es-ES" dirty="0" smtClean="0"/>
              <a:t>y </a:t>
            </a:r>
            <a:r>
              <a:rPr lang="es-ES" dirty="0"/>
              <a:t>determinar la duración de la época de niebla por lo menos durante un año calendario.</a:t>
            </a:r>
            <a:endParaRPr lang="es-ES" sz="2000" dirty="0"/>
          </a:p>
          <a:p>
            <a:pPr lvl="0" algn="just"/>
            <a:r>
              <a:rPr lang="es-ES" dirty="0"/>
              <a:t>Diseñar el Sistema de Atrapanieblas en función de la metodología especificada y los 7 prototipos, para abastecer la demanda de agua para riego de la comunidad.</a:t>
            </a:r>
            <a:endParaRPr lang="es-ES" sz="2000" dirty="0"/>
          </a:p>
          <a:p>
            <a:pPr lvl="0" algn="just"/>
            <a:r>
              <a:rPr lang="es-ES" dirty="0"/>
              <a:t>Elaborar el presupuesto de la implementación del Sistema </a:t>
            </a:r>
            <a:r>
              <a:rPr lang="es-ES" dirty="0" smtClean="0"/>
              <a:t>Atrapanieblas.</a:t>
            </a:r>
            <a:endParaRPr lang="es-ES" sz="2000" dirty="0"/>
          </a:p>
        </p:txBody>
      </p:sp>
    </p:spTree>
    <p:extLst>
      <p:ext uri="{BB962C8B-B14F-4D97-AF65-F5344CB8AC3E}">
        <p14:creationId xmlns:p14="http://schemas.microsoft.com/office/powerpoint/2010/main" val="2647814330"/>
      </p:ext>
    </p:extLst>
  </p:cSld>
  <p:clrMapOvr>
    <a:masterClrMapping/>
  </p:clrMapOvr>
  <p:transition spd="slow" advTm="26000">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11560" y="1700808"/>
            <a:ext cx="7920880" cy="3096344"/>
          </a:xfrm>
          <a:prstGeom prst="rect">
            <a:avLst/>
          </a:prstGeom>
        </p:spPr>
        <p:txBody>
          <a:bodyPr vert="horz" lIns="91440" tIns="45720" rIns="91440" bIns="45720" rtlCol="0" anchor="b">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rtl="0">
              <a:spcBef>
                <a:spcPct val="0"/>
              </a:spcBef>
            </a:pPr>
            <a:r>
              <a:rPr lang="es-ES" sz="9600" b="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MATERIALES Y MÉTODOS</a:t>
            </a:r>
            <a:endParaRPr lang="es-ES" sz="96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p:txBody>
      </p:sp>
    </p:spTree>
    <p:extLst>
      <p:ext uri="{BB962C8B-B14F-4D97-AF65-F5344CB8AC3E}">
        <p14:creationId xmlns:p14="http://schemas.microsoft.com/office/powerpoint/2010/main" val="4242248264"/>
      </p:ext>
    </p:extLst>
  </p:cSld>
  <p:clrMapOvr>
    <a:masterClrMapping/>
  </p:clrMapOvr>
  <p:transition spd="slow" advTm="26000">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37458" y="692696"/>
            <a:ext cx="7024744" cy="673144"/>
          </a:xfrm>
        </p:spPr>
        <p:txBody>
          <a:bodyPr vert="horz" lIns="91440" tIns="45720" rIns="91440" bIns="45720" rtlCol="0" anchor="b">
            <a:normAutofit/>
          </a:bodyPr>
          <a:lstStyle/>
          <a:p>
            <a:pPr lvl="1" algn="just" rtl="0">
              <a:spcBef>
                <a:spcPct val="0"/>
              </a:spcBef>
            </a:pPr>
            <a:r>
              <a:rPr lang="es-ES" sz="2800" b="1" dirty="0" smtClean="0">
                <a:latin typeface="+mj-lt"/>
              </a:rPr>
              <a:t>Determinación </a:t>
            </a:r>
            <a:r>
              <a:rPr lang="es-ES" sz="2800" b="1" dirty="0">
                <a:latin typeface="+mj-lt"/>
              </a:rPr>
              <a:t>del área de estudio</a:t>
            </a:r>
          </a:p>
        </p:txBody>
      </p:sp>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611560" y="1412776"/>
            <a:ext cx="7876540" cy="496855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05649152"/>
      </p:ext>
    </p:extLst>
  </p:cSld>
  <p:clrMapOvr>
    <a:masterClrMapping/>
  </p:clrMapOvr>
  <p:transition spd="slow" advTm="26000">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37231" y="836712"/>
            <a:ext cx="7024744" cy="601136"/>
          </a:xfrm>
        </p:spPr>
        <p:txBody>
          <a:bodyPr vert="horz" lIns="91440" tIns="45720" rIns="91440" bIns="45720" rtlCol="0" anchor="b">
            <a:normAutofit/>
          </a:bodyPr>
          <a:lstStyle/>
          <a:p>
            <a:pPr lvl="1" algn="just" rtl="0">
              <a:spcBef>
                <a:spcPct val="0"/>
              </a:spcBef>
            </a:pPr>
            <a:r>
              <a:rPr lang="es-ES" sz="2800" b="1" dirty="0">
                <a:latin typeface="+mj-lt"/>
              </a:rPr>
              <a:t>Colectores de Niebla</a:t>
            </a:r>
          </a:p>
        </p:txBody>
      </p:sp>
      <p:grpSp>
        <p:nvGrpSpPr>
          <p:cNvPr id="6" name="5 Grupo"/>
          <p:cNvGrpSpPr/>
          <p:nvPr/>
        </p:nvGrpSpPr>
        <p:grpSpPr>
          <a:xfrm>
            <a:off x="1072365" y="1617367"/>
            <a:ext cx="2232248" cy="968193"/>
            <a:chOff x="3370" y="838079"/>
            <a:chExt cx="1532576" cy="804325"/>
          </a:xfrm>
        </p:grpSpPr>
        <p:sp>
          <p:nvSpPr>
            <p:cNvPr id="10" name="9 Rectángulo redondeado"/>
            <p:cNvSpPr/>
            <p:nvPr/>
          </p:nvSpPr>
          <p:spPr>
            <a:xfrm>
              <a:off x="3370" y="838079"/>
              <a:ext cx="1532576" cy="80432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10 Rectángulo"/>
            <p:cNvSpPr/>
            <p:nvPr/>
          </p:nvSpPr>
          <p:spPr>
            <a:xfrm>
              <a:off x="3370" y="838079"/>
              <a:ext cx="1532576" cy="5362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38100" numCol="1" spcCol="1270" anchor="t" anchorCtr="0">
              <a:noAutofit/>
            </a:bodyPr>
            <a:lstStyle/>
            <a:p>
              <a:pPr lvl="0" algn="just" defTabSz="444500">
                <a:lnSpc>
                  <a:spcPct val="90000"/>
                </a:lnSpc>
                <a:spcBef>
                  <a:spcPct val="0"/>
                </a:spcBef>
                <a:spcAft>
                  <a:spcPct val="35000"/>
                </a:spcAft>
              </a:pPr>
              <a:r>
                <a:rPr lang="es-ES" b="1" kern="1200" dirty="0" smtClean="0">
                  <a:solidFill>
                    <a:schemeClr val="tx1"/>
                  </a:solidFill>
                </a:rPr>
                <a:t>Determinación de puntos de muestreo</a:t>
              </a:r>
              <a:endParaRPr lang="es-ES" kern="1200" dirty="0">
                <a:solidFill>
                  <a:schemeClr val="tx1"/>
                </a:solidFill>
              </a:endParaRPr>
            </a:p>
          </p:txBody>
        </p:sp>
      </p:grpSp>
      <p:grpSp>
        <p:nvGrpSpPr>
          <p:cNvPr id="7" name="6 Grupo"/>
          <p:cNvGrpSpPr/>
          <p:nvPr/>
        </p:nvGrpSpPr>
        <p:grpSpPr>
          <a:xfrm>
            <a:off x="4797413" y="1412776"/>
            <a:ext cx="2972736" cy="2032269"/>
            <a:chOff x="317271" y="1374295"/>
            <a:chExt cx="1532576" cy="1296000"/>
          </a:xfrm>
        </p:grpSpPr>
        <p:sp>
          <p:nvSpPr>
            <p:cNvPr id="8" name="7 Rectángulo redondeado"/>
            <p:cNvSpPr/>
            <p:nvPr/>
          </p:nvSpPr>
          <p:spPr>
            <a:xfrm>
              <a:off x="317271" y="1374295"/>
              <a:ext cx="1532576" cy="129600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8 Rectángulo"/>
            <p:cNvSpPr/>
            <p:nvPr/>
          </p:nvSpPr>
          <p:spPr>
            <a:xfrm>
              <a:off x="355230" y="1412254"/>
              <a:ext cx="1456658" cy="12200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71120" rIns="71120" bIns="71120" numCol="1" spcCol="1270" anchor="t" anchorCtr="0">
              <a:noAutofit/>
            </a:bodyPr>
            <a:lstStyle/>
            <a:p>
              <a:pPr marL="57150" lvl="1" indent="-57150" algn="just" defTabSz="444500">
                <a:lnSpc>
                  <a:spcPct val="90000"/>
                </a:lnSpc>
                <a:spcBef>
                  <a:spcPct val="0"/>
                </a:spcBef>
                <a:spcAft>
                  <a:spcPct val="15000"/>
                </a:spcAft>
                <a:buChar char="••"/>
              </a:pPr>
              <a:r>
                <a:rPr lang="es-ES" kern="1200" dirty="0" smtClean="0"/>
                <a:t>Discusiones con los dirigentes</a:t>
              </a:r>
              <a:endParaRPr lang="es-ES" kern="1200" dirty="0"/>
            </a:p>
            <a:p>
              <a:pPr marL="57150" lvl="1" indent="-57150" algn="just" defTabSz="444500">
                <a:lnSpc>
                  <a:spcPct val="90000"/>
                </a:lnSpc>
                <a:spcBef>
                  <a:spcPct val="0"/>
                </a:spcBef>
                <a:spcAft>
                  <a:spcPct val="15000"/>
                </a:spcAft>
                <a:buChar char="••"/>
              </a:pPr>
              <a:r>
                <a:rPr lang="es-ES" kern="1200" dirty="0" smtClean="0"/>
                <a:t>Cartas topográficas</a:t>
              </a:r>
              <a:endParaRPr lang="es-ES" kern="1200" dirty="0"/>
            </a:p>
            <a:p>
              <a:pPr marL="57150" lvl="1" indent="-57150" algn="just" defTabSz="444500">
                <a:lnSpc>
                  <a:spcPct val="90000"/>
                </a:lnSpc>
                <a:spcBef>
                  <a:spcPct val="0"/>
                </a:spcBef>
                <a:spcAft>
                  <a:spcPct val="15000"/>
                </a:spcAft>
                <a:buChar char="••"/>
              </a:pPr>
              <a:r>
                <a:rPr lang="es-ES" i="1" kern="1200" dirty="0" err="1" smtClean="0"/>
                <a:t>Divortium</a:t>
              </a:r>
              <a:r>
                <a:rPr lang="es-ES" i="1" kern="1200" dirty="0" smtClean="0"/>
                <a:t> </a:t>
              </a:r>
              <a:r>
                <a:rPr lang="es-ES" i="1" kern="1200" dirty="0" err="1" smtClean="0"/>
                <a:t>aquarium</a:t>
              </a:r>
              <a:r>
                <a:rPr lang="es-ES" kern="1200" dirty="0" smtClean="0"/>
                <a:t> </a:t>
              </a:r>
              <a:endParaRPr lang="es-ES" kern="1200" dirty="0"/>
            </a:p>
            <a:p>
              <a:pPr marL="57150" lvl="1" indent="-57150" algn="just" defTabSz="444500">
                <a:lnSpc>
                  <a:spcPct val="90000"/>
                </a:lnSpc>
                <a:spcBef>
                  <a:spcPct val="0"/>
                </a:spcBef>
                <a:spcAft>
                  <a:spcPct val="15000"/>
                </a:spcAft>
                <a:buChar char="••"/>
              </a:pPr>
              <a:r>
                <a:rPr lang="es-ES" kern="1200" dirty="0" smtClean="0"/>
                <a:t>Mapa de circulación de vientos</a:t>
              </a:r>
              <a:endParaRPr lang="es-ES" kern="1200" dirty="0"/>
            </a:p>
          </p:txBody>
        </p:sp>
      </p:grpSp>
      <p:pic>
        <p:nvPicPr>
          <p:cNvPr id="2049" name="Imagen 21" descr="IMG_02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645024"/>
            <a:ext cx="3279546"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5" name="14 Imagen"/>
          <p:cNvPicPr/>
          <p:nvPr/>
        </p:nvPicPr>
        <p:blipFill rotWithShape="1">
          <a:blip r:embed="rId3" cstate="print">
            <a:extLst>
              <a:ext uri="{28A0092B-C50C-407E-A947-70E740481C1C}">
                <a14:useLocalDpi xmlns:a14="http://schemas.microsoft.com/office/drawing/2010/main" val="0"/>
              </a:ext>
            </a:extLst>
          </a:blip>
          <a:srcRect/>
          <a:stretch/>
        </p:blipFill>
        <p:spPr bwMode="auto">
          <a:xfrm>
            <a:off x="888326" y="3212976"/>
            <a:ext cx="3323634" cy="2376264"/>
          </a:xfrm>
          <a:prstGeom prst="rect">
            <a:avLst/>
          </a:prstGeom>
          <a:noFill/>
          <a:ln w="127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7420908"/>
      </p:ext>
    </p:extLst>
  </p:cSld>
  <p:clrMapOvr>
    <a:masterClrMapping/>
  </p:clrMapOvr>
  <p:transition spd="slow" advTm="26000">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208</TotalTime>
  <Words>3816</Words>
  <Application>Microsoft Office PowerPoint</Application>
  <PresentationFormat>Presentación en pantalla (4:3)</PresentationFormat>
  <Paragraphs>919</Paragraphs>
  <Slides>44</Slides>
  <Notes>0</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Austin</vt:lpstr>
      <vt:lpstr>TEMA: “CAPTACIÓN DE AGUA POR MEDIO DE LA TÉCNICA DE ATRAPANIEBLAS EN LAS COMUNIDADES CAMPESINAS DE GALTE, CANTÓN GUAMOTE, PROVINCIA DE CHIMBORAZO, ECUADOR.”</vt:lpstr>
      <vt:lpstr>Antecedentes</vt:lpstr>
      <vt:lpstr>Ecuador – Galte (2014)</vt:lpstr>
      <vt:lpstr>Identificación del problema</vt:lpstr>
      <vt:lpstr>Justificación </vt:lpstr>
      <vt:lpstr>Objetivos</vt:lpstr>
      <vt:lpstr>Presentación de PowerPoint</vt:lpstr>
      <vt:lpstr>Determinación del área de estudio</vt:lpstr>
      <vt:lpstr>Colectores de Niebla</vt:lpstr>
      <vt:lpstr>Presentación de PowerPoint</vt:lpstr>
      <vt:lpstr>Información que debe registrarse respecto a cada sitio seleccionado para colocar los colectores de niebla. </vt:lpstr>
      <vt:lpstr>Datos de agua recolectada por los prototipos</vt:lpstr>
      <vt:lpstr>Capacitación y educación a la comunidad</vt:lpstr>
      <vt:lpstr>Recopilación de Información meteorológica</vt:lpstr>
      <vt:lpstr>Relleno de datos</vt:lpstr>
      <vt:lpstr>Presentación de PowerPoint</vt:lpstr>
      <vt:lpstr>Estaciones Meteorológicas</vt:lpstr>
      <vt:lpstr>Información Meteorológica</vt:lpstr>
      <vt:lpstr>Relleno de datos</vt:lpstr>
      <vt:lpstr>Homogenización</vt:lpstr>
      <vt:lpstr>Encuesta</vt:lpstr>
      <vt:lpstr>Presentación de PowerPoint</vt:lpstr>
      <vt:lpstr>Presentación de PowerPoint</vt:lpstr>
      <vt:lpstr>Presentación de PowerPoint</vt:lpstr>
      <vt:lpstr>Evaporación</vt:lpstr>
      <vt:lpstr>Nomograma de Wilson</vt:lpstr>
      <vt:lpstr>Método de Thorntwaite</vt:lpstr>
      <vt:lpstr>Método de Blaney-Criddle</vt:lpstr>
      <vt:lpstr>Método de Blaney-Criddle</vt:lpstr>
      <vt:lpstr>Presentación de PowerPoint</vt:lpstr>
      <vt:lpstr>1. Mediante los resultados de Evapotranspiración de los Cultivos</vt:lpstr>
      <vt:lpstr>Presentación de PowerPoint</vt:lpstr>
      <vt:lpstr>Presentación de PowerPoint</vt:lpstr>
      <vt:lpstr>Presentación de PowerPoint</vt:lpstr>
      <vt:lpstr>Presentación de PowerPoint</vt:lpstr>
      <vt:lpstr>Presentación de PowerPoint</vt:lpstr>
      <vt:lpstr>2.  De acuerdo a la capacidad del recipiente recolector de agua - niebla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deysi hidalgo</dc:creator>
  <cp:lastModifiedBy>Usuario 3</cp:lastModifiedBy>
  <cp:revision>43</cp:revision>
  <dcterms:created xsi:type="dcterms:W3CDTF">2016-04-27T03:15:49Z</dcterms:created>
  <dcterms:modified xsi:type="dcterms:W3CDTF">2016-05-02T13:58:44Z</dcterms:modified>
</cp:coreProperties>
</file>