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31"/>
  </p:notesMasterIdLst>
  <p:sldIdLst>
    <p:sldId id="299" r:id="rId2"/>
    <p:sldId id="327" r:id="rId3"/>
    <p:sldId id="355" r:id="rId4"/>
    <p:sldId id="319" r:id="rId5"/>
    <p:sldId id="320" r:id="rId6"/>
    <p:sldId id="321" r:id="rId7"/>
    <p:sldId id="342" r:id="rId8"/>
    <p:sldId id="340" r:id="rId9"/>
    <p:sldId id="341" r:id="rId10"/>
    <p:sldId id="322" r:id="rId11"/>
    <p:sldId id="323" r:id="rId12"/>
    <p:sldId id="324" r:id="rId13"/>
    <p:sldId id="344" r:id="rId14"/>
    <p:sldId id="343" r:id="rId15"/>
    <p:sldId id="348" r:id="rId16"/>
    <p:sldId id="356" r:id="rId17"/>
    <p:sldId id="358" r:id="rId18"/>
    <p:sldId id="350" r:id="rId19"/>
    <p:sldId id="351" r:id="rId20"/>
    <p:sldId id="352" r:id="rId21"/>
    <p:sldId id="353" r:id="rId22"/>
    <p:sldId id="354" r:id="rId23"/>
    <p:sldId id="328" r:id="rId24"/>
    <p:sldId id="330" r:id="rId25"/>
    <p:sldId id="331" r:id="rId26"/>
    <p:sldId id="329" r:id="rId27"/>
    <p:sldId id="332" r:id="rId28"/>
    <p:sldId id="333" r:id="rId29"/>
    <p:sldId id="318"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5" autoAdjust="0"/>
  </p:normalViewPr>
  <p:slideViewPr>
    <p:cSldViewPr>
      <p:cViewPr>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s-EC"/>
              <a:t>BALANZA COMERCIAL SECTOR TEXTIL</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Hoja1!$I$5</c:f>
              <c:strCache>
                <c:ptCount val="1"/>
                <c:pt idx="0">
                  <c:v>2014</c:v>
                </c:pt>
              </c:strCache>
            </c:strRef>
          </c:tx>
          <c:spPr>
            <a:solidFill>
              <a:schemeClr val="accent1"/>
            </a:solidFill>
            <a:ln>
              <a:noFill/>
            </a:ln>
            <a:effectLst/>
          </c:spPr>
          <c:invertIfNegative val="0"/>
          <c:dPt>
            <c:idx val="2"/>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1-940C-4D0D-8E9F-149BE82C9AF7}"/>
              </c:ext>
            </c:extLst>
          </c:dPt>
          <c:cat>
            <c:strRef>
              <c:f>Hoja1!$H$6:$H$8</c:f>
              <c:strCache>
                <c:ptCount val="3"/>
                <c:pt idx="0">
                  <c:v>IMPORTACIONES</c:v>
                </c:pt>
                <c:pt idx="1">
                  <c:v>EXPORTACIONES</c:v>
                </c:pt>
                <c:pt idx="2">
                  <c:v>BALANZA</c:v>
                </c:pt>
              </c:strCache>
            </c:strRef>
          </c:cat>
          <c:val>
            <c:numRef>
              <c:f>Hoja1!$I$6:$I$8</c:f>
              <c:numCache>
                <c:formatCode>General</c:formatCode>
                <c:ptCount val="3"/>
                <c:pt idx="0">
                  <c:v>52856742.390000001</c:v>
                </c:pt>
                <c:pt idx="1">
                  <c:v>22266975.309999999</c:v>
                </c:pt>
                <c:pt idx="2">
                  <c:v>-30589767.079999998</c:v>
                </c:pt>
              </c:numCache>
            </c:numRef>
          </c:val>
          <c:extLst xmlns:c16r2="http://schemas.microsoft.com/office/drawing/2015/06/chart">
            <c:ext xmlns:c16="http://schemas.microsoft.com/office/drawing/2014/chart" uri="{C3380CC4-5D6E-409C-BE32-E72D297353CC}">
              <c16:uniqueId val="{00000002-940C-4D0D-8E9F-149BE82C9AF7}"/>
            </c:ext>
          </c:extLst>
        </c:ser>
        <c:ser>
          <c:idx val="1"/>
          <c:order val="1"/>
          <c:tx>
            <c:strRef>
              <c:f>Hoja1!$J$5</c:f>
              <c:strCache>
                <c:ptCount val="1"/>
                <c:pt idx="0">
                  <c:v>2015</c:v>
                </c:pt>
              </c:strCache>
            </c:strRef>
          </c:tx>
          <c:spPr>
            <a:solidFill>
              <a:schemeClr val="accent2"/>
            </a:solidFill>
            <a:ln>
              <a:noFill/>
            </a:ln>
            <a:effectLst/>
          </c:spPr>
          <c:invertIfNegative val="0"/>
          <c:dPt>
            <c:idx val="2"/>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4-940C-4D0D-8E9F-149BE82C9AF7}"/>
              </c:ext>
            </c:extLst>
          </c:dPt>
          <c:cat>
            <c:strRef>
              <c:f>Hoja1!$H$6:$H$8</c:f>
              <c:strCache>
                <c:ptCount val="3"/>
                <c:pt idx="0">
                  <c:v>IMPORTACIONES</c:v>
                </c:pt>
                <c:pt idx="1">
                  <c:v>EXPORTACIONES</c:v>
                </c:pt>
                <c:pt idx="2">
                  <c:v>BALANZA</c:v>
                </c:pt>
              </c:strCache>
            </c:strRef>
          </c:cat>
          <c:val>
            <c:numRef>
              <c:f>Hoja1!$J$6:$J$8</c:f>
              <c:numCache>
                <c:formatCode>0.00</c:formatCode>
                <c:ptCount val="3"/>
                <c:pt idx="0" formatCode="General">
                  <c:v>39643069.75</c:v>
                </c:pt>
                <c:pt idx="1">
                  <c:v>21243853.010000002</c:v>
                </c:pt>
                <c:pt idx="2">
                  <c:v>-18399216.739999998</c:v>
                </c:pt>
              </c:numCache>
            </c:numRef>
          </c:val>
          <c:extLst xmlns:c16r2="http://schemas.microsoft.com/office/drawing/2015/06/chart">
            <c:ext xmlns:c16="http://schemas.microsoft.com/office/drawing/2014/chart" uri="{C3380CC4-5D6E-409C-BE32-E72D297353CC}">
              <c16:uniqueId val="{00000005-940C-4D0D-8E9F-149BE82C9AF7}"/>
            </c:ext>
          </c:extLst>
        </c:ser>
        <c:dLbls>
          <c:showLegendKey val="0"/>
          <c:showVal val="0"/>
          <c:showCatName val="0"/>
          <c:showSerName val="0"/>
          <c:showPercent val="0"/>
          <c:showBubbleSize val="0"/>
        </c:dLbls>
        <c:gapWidth val="219"/>
        <c:overlap val="-27"/>
        <c:axId val="418970208"/>
        <c:axId val="418965504"/>
      </c:barChart>
      <c:catAx>
        <c:axId val="4189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crossAx val="418965504"/>
        <c:crosses val="autoZero"/>
        <c:auto val="1"/>
        <c:lblAlgn val="ctr"/>
        <c:lblOffset val="100"/>
        <c:noMultiLvlLbl val="0"/>
      </c:catAx>
      <c:valAx>
        <c:axId val="41896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crossAx val="418970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solidFill>
            <a:schemeClr val="tx1"/>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ata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CB4AB-EC7F-4EF7-B8A7-1042DA9AF036}" type="doc">
      <dgm:prSet loTypeId="urn:microsoft.com/office/officeart/2005/8/layout/venn1" loCatId="relationship" qsTypeId="urn:microsoft.com/office/officeart/2005/8/quickstyle/simple2" qsCatId="simple" csTypeId="urn:microsoft.com/office/officeart/2005/8/colors/colorful1" csCatId="colorful" phldr="1"/>
      <dgm:spPr/>
    </dgm:pt>
    <dgm:pt modelId="{651F355D-8AF6-443C-98B8-F42150685F41}">
      <dgm:prSet phldrT="[Texto]" custT="1"/>
      <dgm:spPr/>
      <dgm:t>
        <a:bodyPr/>
        <a:lstStyle/>
        <a:p>
          <a:r>
            <a:rPr lang="es-ES" sz="1800" dirty="0" smtClean="0"/>
            <a:t>En Ecuador es posible evidenciar el desequilibrio en la balanza comercial</a:t>
          </a:r>
          <a:endParaRPr lang="es-MX" sz="1800" dirty="0"/>
        </a:p>
      </dgm:t>
    </dgm:pt>
    <dgm:pt modelId="{76294168-AAA6-4DF0-9CAA-FCF3677160D2}" type="parTrans" cxnId="{88C30AFC-526B-4F96-9B68-0D13DB173379}">
      <dgm:prSet/>
      <dgm:spPr/>
      <dgm:t>
        <a:bodyPr/>
        <a:lstStyle/>
        <a:p>
          <a:endParaRPr lang="es-MX" sz="2000"/>
        </a:p>
      </dgm:t>
    </dgm:pt>
    <dgm:pt modelId="{428512FE-A42F-4B3C-8D88-0D7B40259D27}" type="sibTrans" cxnId="{88C30AFC-526B-4F96-9B68-0D13DB173379}">
      <dgm:prSet/>
      <dgm:spPr/>
      <dgm:t>
        <a:bodyPr/>
        <a:lstStyle/>
        <a:p>
          <a:endParaRPr lang="es-MX" sz="2000"/>
        </a:p>
      </dgm:t>
    </dgm:pt>
    <dgm:pt modelId="{8907AA8B-F9C7-4AD0-A0A6-28522ADB0D20}">
      <dgm:prSet phldrT="[Texto]" custT="1"/>
      <dgm:spPr/>
      <dgm:t>
        <a:bodyPr/>
        <a:lstStyle/>
        <a:p>
          <a:r>
            <a:rPr lang="es-ES" sz="1800" dirty="0" smtClean="0"/>
            <a:t>Gobierno ecuatoriano implementó instrumentos comerciales a los productos importados</a:t>
          </a:r>
          <a:endParaRPr lang="es-MX" sz="1800" dirty="0"/>
        </a:p>
      </dgm:t>
    </dgm:pt>
    <dgm:pt modelId="{3B460A81-971B-4079-9D7F-9296BFFBD591}" type="parTrans" cxnId="{6F8456FE-B1EC-4084-9927-73127BCE8263}">
      <dgm:prSet/>
      <dgm:spPr/>
      <dgm:t>
        <a:bodyPr/>
        <a:lstStyle/>
        <a:p>
          <a:endParaRPr lang="es-MX" sz="2000"/>
        </a:p>
      </dgm:t>
    </dgm:pt>
    <dgm:pt modelId="{D13D6F59-5532-4872-92A6-34C7AEE5AE0F}" type="sibTrans" cxnId="{6F8456FE-B1EC-4084-9927-73127BCE8263}">
      <dgm:prSet/>
      <dgm:spPr/>
      <dgm:t>
        <a:bodyPr/>
        <a:lstStyle/>
        <a:p>
          <a:endParaRPr lang="es-MX" sz="2000"/>
        </a:p>
      </dgm:t>
    </dgm:pt>
    <dgm:pt modelId="{3285F27D-D6A9-49F3-AE47-D823E95322DA}">
      <dgm:prSet phldrT="[Texto]" custT="1"/>
      <dgm:spPr/>
      <dgm:t>
        <a:bodyPr/>
        <a:lstStyle/>
        <a:p>
          <a:r>
            <a:rPr lang="es-ES" sz="1800" dirty="0" smtClean="0"/>
            <a:t>Sobretasas mejor conocidas como “salvaguardia” no solo afectan a los importadores y exportadores del sector textil</a:t>
          </a:r>
          <a:endParaRPr lang="es-MX" sz="1800" dirty="0"/>
        </a:p>
      </dgm:t>
    </dgm:pt>
    <dgm:pt modelId="{C07DF10B-5C63-49A4-9DA7-EA96602AFA5B}" type="parTrans" cxnId="{538DB76E-51C7-46F9-8FAE-9BDC50CDD874}">
      <dgm:prSet/>
      <dgm:spPr/>
      <dgm:t>
        <a:bodyPr/>
        <a:lstStyle/>
        <a:p>
          <a:endParaRPr lang="es-MX" sz="2000"/>
        </a:p>
      </dgm:t>
    </dgm:pt>
    <dgm:pt modelId="{CBCFE3E7-5579-42E0-BF47-B988638981C2}" type="sibTrans" cxnId="{538DB76E-51C7-46F9-8FAE-9BDC50CDD874}">
      <dgm:prSet/>
      <dgm:spPr/>
      <dgm:t>
        <a:bodyPr/>
        <a:lstStyle/>
        <a:p>
          <a:endParaRPr lang="es-MX" sz="2000"/>
        </a:p>
      </dgm:t>
    </dgm:pt>
    <dgm:pt modelId="{824ED516-EF48-4584-9ECB-31D6244AFBF6}">
      <dgm:prSet phldrT="[Texto]" custT="1"/>
      <dgm:spPr/>
      <dgm:t>
        <a:bodyPr/>
        <a:lstStyle/>
        <a:p>
          <a:r>
            <a:rPr lang="es-ES" sz="1800" dirty="0" smtClean="0"/>
            <a:t>Confrontar Resolución 11 - 2015 influye sobre las ventajas al libre comercio</a:t>
          </a:r>
          <a:endParaRPr lang="es-MX" sz="1800" dirty="0"/>
        </a:p>
      </dgm:t>
    </dgm:pt>
    <dgm:pt modelId="{10621FBC-E862-4D87-AD9D-AF7BFCB55863}" type="parTrans" cxnId="{5D8BBD03-1497-47A1-A4DD-EFBDCDCAE224}">
      <dgm:prSet/>
      <dgm:spPr/>
      <dgm:t>
        <a:bodyPr/>
        <a:lstStyle/>
        <a:p>
          <a:endParaRPr lang="es-ES"/>
        </a:p>
      </dgm:t>
    </dgm:pt>
    <dgm:pt modelId="{8118E1D5-3A56-49DB-AA89-EF8EC619EA93}" type="sibTrans" cxnId="{5D8BBD03-1497-47A1-A4DD-EFBDCDCAE224}">
      <dgm:prSet/>
      <dgm:spPr/>
      <dgm:t>
        <a:bodyPr/>
        <a:lstStyle/>
        <a:p>
          <a:endParaRPr lang="es-ES"/>
        </a:p>
      </dgm:t>
    </dgm:pt>
    <dgm:pt modelId="{BC4D77BC-D307-4F88-863B-B7E9817347A3}" type="pres">
      <dgm:prSet presAssocID="{BD3CB4AB-EC7F-4EF7-B8A7-1042DA9AF036}" presName="compositeShape" presStyleCnt="0">
        <dgm:presLayoutVars>
          <dgm:chMax val="7"/>
          <dgm:dir/>
          <dgm:resizeHandles val="exact"/>
        </dgm:presLayoutVars>
      </dgm:prSet>
      <dgm:spPr/>
    </dgm:pt>
    <dgm:pt modelId="{6CEC2356-F6F9-4704-8938-44693AF4DC9C}" type="pres">
      <dgm:prSet presAssocID="{651F355D-8AF6-443C-98B8-F42150685F41}" presName="circ1" presStyleLbl="vennNode1" presStyleIdx="0" presStyleCnt="4"/>
      <dgm:spPr/>
      <dgm:t>
        <a:bodyPr/>
        <a:lstStyle/>
        <a:p>
          <a:endParaRPr lang="es-EC"/>
        </a:p>
      </dgm:t>
    </dgm:pt>
    <dgm:pt modelId="{84D4495A-F579-4090-9ABD-13BA1F794112}" type="pres">
      <dgm:prSet presAssocID="{651F355D-8AF6-443C-98B8-F42150685F41}" presName="circ1Tx" presStyleLbl="revTx" presStyleIdx="0" presStyleCnt="0">
        <dgm:presLayoutVars>
          <dgm:chMax val="0"/>
          <dgm:chPref val="0"/>
          <dgm:bulletEnabled val="1"/>
        </dgm:presLayoutVars>
      </dgm:prSet>
      <dgm:spPr/>
      <dgm:t>
        <a:bodyPr/>
        <a:lstStyle/>
        <a:p>
          <a:endParaRPr lang="es-EC"/>
        </a:p>
      </dgm:t>
    </dgm:pt>
    <dgm:pt modelId="{C5247022-9E33-41C5-9DC4-F9F42C9DEFE0}" type="pres">
      <dgm:prSet presAssocID="{8907AA8B-F9C7-4AD0-A0A6-28522ADB0D20}" presName="circ2" presStyleLbl="vennNode1" presStyleIdx="1" presStyleCnt="4"/>
      <dgm:spPr/>
      <dgm:t>
        <a:bodyPr/>
        <a:lstStyle/>
        <a:p>
          <a:endParaRPr lang="es-MX"/>
        </a:p>
      </dgm:t>
    </dgm:pt>
    <dgm:pt modelId="{E6FB43C0-60FC-4076-A40A-80C0770FD786}" type="pres">
      <dgm:prSet presAssocID="{8907AA8B-F9C7-4AD0-A0A6-28522ADB0D20}" presName="circ2Tx" presStyleLbl="revTx" presStyleIdx="0" presStyleCnt="0">
        <dgm:presLayoutVars>
          <dgm:chMax val="0"/>
          <dgm:chPref val="0"/>
          <dgm:bulletEnabled val="1"/>
        </dgm:presLayoutVars>
      </dgm:prSet>
      <dgm:spPr/>
      <dgm:t>
        <a:bodyPr/>
        <a:lstStyle/>
        <a:p>
          <a:endParaRPr lang="es-MX"/>
        </a:p>
      </dgm:t>
    </dgm:pt>
    <dgm:pt modelId="{5FCA50F1-FF71-41F6-BC89-033C1D2F91A3}" type="pres">
      <dgm:prSet presAssocID="{3285F27D-D6A9-49F3-AE47-D823E95322DA}" presName="circ3" presStyleLbl="vennNode1" presStyleIdx="2" presStyleCnt="4"/>
      <dgm:spPr/>
      <dgm:t>
        <a:bodyPr/>
        <a:lstStyle/>
        <a:p>
          <a:endParaRPr lang="es-MX"/>
        </a:p>
      </dgm:t>
    </dgm:pt>
    <dgm:pt modelId="{591FB321-BE11-4FD1-BC50-1BB4D7624D05}" type="pres">
      <dgm:prSet presAssocID="{3285F27D-D6A9-49F3-AE47-D823E95322DA}" presName="circ3Tx" presStyleLbl="revTx" presStyleIdx="0" presStyleCnt="0">
        <dgm:presLayoutVars>
          <dgm:chMax val="0"/>
          <dgm:chPref val="0"/>
          <dgm:bulletEnabled val="1"/>
        </dgm:presLayoutVars>
      </dgm:prSet>
      <dgm:spPr/>
      <dgm:t>
        <a:bodyPr/>
        <a:lstStyle/>
        <a:p>
          <a:endParaRPr lang="es-MX"/>
        </a:p>
      </dgm:t>
    </dgm:pt>
    <dgm:pt modelId="{F8AD7C47-EC97-4670-AB43-C74856DA05FE}" type="pres">
      <dgm:prSet presAssocID="{824ED516-EF48-4584-9ECB-31D6244AFBF6}" presName="circ4" presStyleLbl="vennNode1" presStyleIdx="3" presStyleCnt="4"/>
      <dgm:spPr/>
      <dgm:t>
        <a:bodyPr/>
        <a:lstStyle/>
        <a:p>
          <a:endParaRPr lang="es-ES"/>
        </a:p>
      </dgm:t>
    </dgm:pt>
    <dgm:pt modelId="{9312B85C-92CE-4C4C-BE3B-BFEF241636CC}" type="pres">
      <dgm:prSet presAssocID="{824ED516-EF48-4584-9ECB-31D6244AFBF6}" presName="circ4Tx" presStyleLbl="revTx" presStyleIdx="0" presStyleCnt="0">
        <dgm:presLayoutVars>
          <dgm:chMax val="0"/>
          <dgm:chPref val="0"/>
          <dgm:bulletEnabled val="1"/>
        </dgm:presLayoutVars>
      </dgm:prSet>
      <dgm:spPr/>
      <dgm:t>
        <a:bodyPr/>
        <a:lstStyle/>
        <a:p>
          <a:endParaRPr lang="es-ES"/>
        </a:p>
      </dgm:t>
    </dgm:pt>
  </dgm:ptLst>
  <dgm:cxnLst>
    <dgm:cxn modelId="{88C30AFC-526B-4F96-9B68-0D13DB173379}" srcId="{BD3CB4AB-EC7F-4EF7-B8A7-1042DA9AF036}" destId="{651F355D-8AF6-443C-98B8-F42150685F41}" srcOrd="0" destOrd="0" parTransId="{76294168-AAA6-4DF0-9CAA-FCF3677160D2}" sibTransId="{428512FE-A42F-4B3C-8D88-0D7B40259D27}"/>
    <dgm:cxn modelId="{EA83ABF0-AD5E-45E5-A578-A7F1CD4353CE}" type="presOf" srcId="{3285F27D-D6A9-49F3-AE47-D823E95322DA}" destId="{591FB321-BE11-4FD1-BC50-1BB4D7624D05}" srcOrd="1" destOrd="0" presId="urn:microsoft.com/office/officeart/2005/8/layout/venn1"/>
    <dgm:cxn modelId="{D34D7D5E-93D7-41A9-9B60-578AB7F69A64}" type="presOf" srcId="{824ED516-EF48-4584-9ECB-31D6244AFBF6}" destId="{F8AD7C47-EC97-4670-AB43-C74856DA05FE}" srcOrd="0" destOrd="0" presId="urn:microsoft.com/office/officeart/2005/8/layout/venn1"/>
    <dgm:cxn modelId="{AD34A5E8-388A-4E27-9BDF-2EF613030184}" type="presOf" srcId="{3285F27D-D6A9-49F3-AE47-D823E95322DA}" destId="{5FCA50F1-FF71-41F6-BC89-033C1D2F91A3}" srcOrd="0" destOrd="0" presId="urn:microsoft.com/office/officeart/2005/8/layout/venn1"/>
    <dgm:cxn modelId="{AEE212F3-AB35-416E-88DD-250DB32E3769}" type="presOf" srcId="{BD3CB4AB-EC7F-4EF7-B8A7-1042DA9AF036}" destId="{BC4D77BC-D307-4F88-863B-B7E9817347A3}" srcOrd="0" destOrd="0" presId="urn:microsoft.com/office/officeart/2005/8/layout/venn1"/>
    <dgm:cxn modelId="{CF512910-3D1E-43C0-85C0-E48A1C6783E0}" type="presOf" srcId="{651F355D-8AF6-443C-98B8-F42150685F41}" destId="{6CEC2356-F6F9-4704-8938-44693AF4DC9C}" srcOrd="0" destOrd="0" presId="urn:microsoft.com/office/officeart/2005/8/layout/venn1"/>
    <dgm:cxn modelId="{6F8456FE-B1EC-4084-9927-73127BCE8263}" srcId="{BD3CB4AB-EC7F-4EF7-B8A7-1042DA9AF036}" destId="{8907AA8B-F9C7-4AD0-A0A6-28522ADB0D20}" srcOrd="1" destOrd="0" parTransId="{3B460A81-971B-4079-9D7F-9296BFFBD591}" sibTransId="{D13D6F59-5532-4872-92A6-34C7AEE5AE0F}"/>
    <dgm:cxn modelId="{F0F2AFA8-E369-4EE9-A3F6-05A2306B1714}" type="presOf" srcId="{8907AA8B-F9C7-4AD0-A0A6-28522ADB0D20}" destId="{C5247022-9E33-41C5-9DC4-F9F42C9DEFE0}" srcOrd="0" destOrd="0" presId="urn:microsoft.com/office/officeart/2005/8/layout/venn1"/>
    <dgm:cxn modelId="{104C317B-A439-4AC4-B58C-285BDA95E778}" type="presOf" srcId="{8907AA8B-F9C7-4AD0-A0A6-28522ADB0D20}" destId="{E6FB43C0-60FC-4076-A40A-80C0770FD786}" srcOrd="1" destOrd="0" presId="urn:microsoft.com/office/officeart/2005/8/layout/venn1"/>
    <dgm:cxn modelId="{C2FE00B3-A703-4ACB-920E-0B835214A046}" type="presOf" srcId="{651F355D-8AF6-443C-98B8-F42150685F41}" destId="{84D4495A-F579-4090-9ABD-13BA1F794112}" srcOrd="1" destOrd="0" presId="urn:microsoft.com/office/officeart/2005/8/layout/venn1"/>
    <dgm:cxn modelId="{538DB76E-51C7-46F9-8FAE-9BDC50CDD874}" srcId="{BD3CB4AB-EC7F-4EF7-B8A7-1042DA9AF036}" destId="{3285F27D-D6A9-49F3-AE47-D823E95322DA}" srcOrd="2" destOrd="0" parTransId="{C07DF10B-5C63-49A4-9DA7-EA96602AFA5B}" sibTransId="{CBCFE3E7-5579-42E0-BF47-B988638981C2}"/>
    <dgm:cxn modelId="{2BB96C1E-3FFB-44E3-A962-48BAE2BDE9CB}" type="presOf" srcId="{824ED516-EF48-4584-9ECB-31D6244AFBF6}" destId="{9312B85C-92CE-4C4C-BE3B-BFEF241636CC}" srcOrd="1" destOrd="0" presId="urn:microsoft.com/office/officeart/2005/8/layout/venn1"/>
    <dgm:cxn modelId="{5D8BBD03-1497-47A1-A4DD-EFBDCDCAE224}" srcId="{BD3CB4AB-EC7F-4EF7-B8A7-1042DA9AF036}" destId="{824ED516-EF48-4584-9ECB-31D6244AFBF6}" srcOrd="3" destOrd="0" parTransId="{10621FBC-E862-4D87-AD9D-AF7BFCB55863}" sibTransId="{8118E1D5-3A56-49DB-AA89-EF8EC619EA93}"/>
    <dgm:cxn modelId="{AA3FA73D-0E00-4148-8920-67CC76C36D53}" type="presParOf" srcId="{BC4D77BC-D307-4F88-863B-B7E9817347A3}" destId="{6CEC2356-F6F9-4704-8938-44693AF4DC9C}" srcOrd="0" destOrd="0" presId="urn:microsoft.com/office/officeart/2005/8/layout/venn1"/>
    <dgm:cxn modelId="{03B6D821-B47F-4EFF-99B4-CEB4293D5F92}" type="presParOf" srcId="{BC4D77BC-D307-4F88-863B-B7E9817347A3}" destId="{84D4495A-F579-4090-9ABD-13BA1F794112}" srcOrd="1" destOrd="0" presId="urn:microsoft.com/office/officeart/2005/8/layout/venn1"/>
    <dgm:cxn modelId="{43D53871-0D96-47E9-BE77-E52711D74E87}" type="presParOf" srcId="{BC4D77BC-D307-4F88-863B-B7E9817347A3}" destId="{C5247022-9E33-41C5-9DC4-F9F42C9DEFE0}" srcOrd="2" destOrd="0" presId="urn:microsoft.com/office/officeart/2005/8/layout/venn1"/>
    <dgm:cxn modelId="{62C4B731-4583-4410-B4F1-CB449D57F6E9}" type="presParOf" srcId="{BC4D77BC-D307-4F88-863B-B7E9817347A3}" destId="{E6FB43C0-60FC-4076-A40A-80C0770FD786}" srcOrd="3" destOrd="0" presId="urn:microsoft.com/office/officeart/2005/8/layout/venn1"/>
    <dgm:cxn modelId="{D0E21AE4-1CF0-4E47-91E9-F7C93F2FE3AB}" type="presParOf" srcId="{BC4D77BC-D307-4F88-863B-B7E9817347A3}" destId="{5FCA50F1-FF71-41F6-BC89-033C1D2F91A3}" srcOrd="4" destOrd="0" presId="urn:microsoft.com/office/officeart/2005/8/layout/venn1"/>
    <dgm:cxn modelId="{FD498162-7B96-4ACF-A42E-D56DD551A465}" type="presParOf" srcId="{BC4D77BC-D307-4F88-863B-B7E9817347A3}" destId="{591FB321-BE11-4FD1-BC50-1BB4D7624D05}" srcOrd="5" destOrd="0" presId="urn:microsoft.com/office/officeart/2005/8/layout/venn1"/>
    <dgm:cxn modelId="{CF39666E-F7EF-4854-A650-BB399FE3BFA7}" type="presParOf" srcId="{BC4D77BC-D307-4F88-863B-B7E9817347A3}" destId="{F8AD7C47-EC97-4670-AB43-C74856DA05FE}" srcOrd="6" destOrd="0" presId="urn:microsoft.com/office/officeart/2005/8/layout/venn1"/>
    <dgm:cxn modelId="{B7238C2C-48D9-443D-BBE1-756D685EB680}" type="presParOf" srcId="{BC4D77BC-D307-4F88-863B-B7E9817347A3}" destId="{9312B85C-92CE-4C4C-BE3B-BFEF241636C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86F711-0688-48AC-AB84-F3E0FAD1149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4184FD2F-C6DC-4736-8D60-1BA397489FD2}">
      <dgm:prSet/>
      <dgm:spPr/>
      <dgm:t>
        <a:bodyPr/>
        <a:lstStyle/>
        <a:p>
          <a:pPr algn="just"/>
          <a:r>
            <a:rPr lang="es-ES" smtClean="0"/>
            <a:t>Cuando se adopte una política comercial es importante involucrar a todos los actores del sector al cual se pretende afectar con dicha medida, tanto del país importador como del país exportador para evitar trabajar como entes aislados.</a:t>
          </a:r>
          <a:endParaRPr lang="es-ES"/>
        </a:p>
      </dgm:t>
    </dgm:pt>
    <dgm:pt modelId="{50B322B3-46F5-474A-A3AF-C2575DE233B9}" type="parTrans" cxnId="{6C6140A3-F4CA-455F-970C-CE99AB03E3F6}">
      <dgm:prSet/>
      <dgm:spPr/>
      <dgm:t>
        <a:bodyPr/>
        <a:lstStyle/>
        <a:p>
          <a:pPr algn="just"/>
          <a:endParaRPr lang="es-ES"/>
        </a:p>
      </dgm:t>
    </dgm:pt>
    <dgm:pt modelId="{C675F63D-A954-4792-B507-106CEC807E41}" type="sibTrans" cxnId="{6C6140A3-F4CA-455F-970C-CE99AB03E3F6}">
      <dgm:prSet/>
      <dgm:spPr/>
      <dgm:t>
        <a:bodyPr/>
        <a:lstStyle/>
        <a:p>
          <a:pPr algn="just"/>
          <a:endParaRPr lang="es-ES"/>
        </a:p>
      </dgm:t>
    </dgm:pt>
    <dgm:pt modelId="{ACBEB097-3ECF-4057-B119-3CB82602B160}">
      <dgm:prSet/>
      <dgm:spPr/>
      <dgm:t>
        <a:bodyPr/>
        <a:lstStyle/>
        <a:p>
          <a:pPr algn="just"/>
          <a:r>
            <a:rPr lang="es-ES" dirty="0" smtClean="0"/>
            <a:t>Ecuador debe implementar políticas comerciales razonables que permitan disminuir las barreras al libre comercio con Colombia y así fortalecer la relación bilateral entre los dos países.</a:t>
          </a:r>
          <a:endParaRPr lang="es-ES" dirty="0"/>
        </a:p>
      </dgm:t>
    </dgm:pt>
    <dgm:pt modelId="{F119673D-57D1-459C-A184-4AB63A54C266}" type="sibTrans" cxnId="{6D8FD158-8068-4A2C-BE1A-14AA1599FFF4}">
      <dgm:prSet/>
      <dgm:spPr/>
      <dgm:t>
        <a:bodyPr/>
        <a:lstStyle/>
        <a:p>
          <a:pPr algn="just"/>
          <a:endParaRPr lang="es-ES"/>
        </a:p>
      </dgm:t>
    </dgm:pt>
    <dgm:pt modelId="{968C1191-2A6A-4106-A092-3B2FA309580A}" type="parTrans" cxnId="{6D8FD158-8068-4A2C-BE1A-14AA1599FFF4}">
      <dgm:prSet/>
      <dgm:spPr/>
      <dgm:t>
        <a:bodyPr/>
        <a:lstStyle/>
        <a:p>
          <a:pPr algn="just"/>
          <a:endParaRPr lang="es-ES"/>
        </a:p>
      </dgm:t>
    </dgm:pt>
    <dgm:pt modelId="{21DBF4A7-C0BF-45AF-B07F-F1DF82DC65AD}" type="pres">
      <dgm:prSet presAssocID="{6686F711-0688-48AC-AB84-F3E0FAD1149A}" presName="Name0" presStyleCnt="0">
        <dgm:presLayoutVars>
          <dgm:dir/>
          <dgm:resizeHandles val="exact"/>
        </dgm:presLayoutVars>
      </dgm:prSet>
      <dgm:spPr/>
      <dgm:t>
        <a:bodyPr/>
        <a:lstStyle/>
        <a:p>
          <a:endParaRPr lang="es-ES"/>
        </a:p>
      </dgm:t>
    </dgm:pt>
    <dgm:pt modelId="{93395F23-BBB3-4589-9EAF-9E5608FC81E0}" type="pres">
      <dgm:prSet presAssocID="{ACBEB097-3ECF-4057-B119-3CB82602B160}" presName="composite" presStyleCnt="0"/>
      <dgm:spPr/>
    </dgm:pt>
    <dgm:pt modelId="{9143703A-5C3F-4A57-A404-4A3675245CFB}" type="pres">
      <dgm:prSet presAssocID="{ACBEB097-3ECF-4057-B119-3CB82602B160}" presName="rect1" presStyleLbl="trAlignAcc1" presStyleIdx="0" presStyleCnt="2">
        <dgm:presLayoutVars>
          <dgm:bulletEnabled val="1"/>
        </dgm:presLayoutVars>
      </dgm:prSet>
      <dgm:spPr/>
      <dgm:t>
        <a:bodyPr/>
        <a:lstStyle/>
        <a:p>
          <a:endParaRPr lang="es-ES"/>
        </a:p>
      </dgm:t>
    </dgm:pt>
    <dgm:pt modelId="{AAC1CD16-D23D-4E2C-8D11-5BC11716468A}" type="pres">
      <dgm:prSet presAssocID="{ACBEB097-3ECF-4057-B119-3CB82602B160}" presName="rect2" presStyleLbl="fgImgPlace1" presStyleIdx="0" presStyleCnt="2"/>
      <dgm:spPr>
        <a:blipFill rotWithShape="1">
          <a:blip xmlns:r="http://schemas.openxmlformats.org/officeDocument/2006/relationships" r:embed="rId1"/>
          <a:stretch>
            <a:fillRect/>
          </a:stretch>
        </a:blipFill>
      </dgm:spPr>
    </dgm:pt>
    <dgm:pt modelId="{2AECF95C-DFDB-4901-AE39-5241D66FE6FD}" type="pres">
      <dgm:prSet presAssocID="{F119673D-57D1-459C-A184-4AB63A54C266}" presName="sibTrans" presStyleCnt="0"/>
      <dgm:spPr/>
    </dgm:pt>
    <dgm:pt modelId="{35A08E0C-D523-4B2C-BD52-593B8A1F2DF6}" type="pres">
      <dgm:prSet presAssocID="{4184FD2F-C6DC-4736-8D60-1BA397489FD2}" presName="composite" presStyleCnt="0"/>
      <dgm:spPr/>
    </dgm:pt>
    <dgm:pt modelId="{863664A8-DD4A-4814-997D-D15F2207B26A}" type="pres">
      <dgm:prSet presAssocID="{4184FD2F-C6DC-4736-8D60-1BA397489FD2}" presName="rect1" presStyleLbl="trAlignAcc1" presStyleIdx="1" presStyleCnt="2">
        <dgm:presLayoutVars>
          <dgm:bulletEnabled val="1"/>
        </dgm:presLayoutVars>
      </dgm:prSet>
      <dgm:spPr/>
      <dgm:t>
        <a:bodyPr/>
        <a:lstStyle/>
        <a:p>
          <a:endParaRPr lang="es-ES"/>
        </a:p>
      </dgm:t>
    </dgm:pt>
    <dgm:pt modelId="{8DC02C58-6134-4227-8C95-DDBCE9F541D3}" type="pres">
      <dgm:prSet presAssocID="{4184FD2F-C6DC-4736-8D60-1BA397489FD2}" presName="rect2" presStyleLbl="fgImgPlace1" presStyleIdx="1" presStyleCnt="2"/>
      <dgm:spPr>
        <a:blipFill rotWithShape="1">
          <a:blip xmlns:r="http://schemas.openxmlformats.org/officeDocument/2006/relationships" r:embed="rId2"/>
          <a:stretch>
            <a:fillRect/>
          </a:stretch>
        </a:blipFill>
      </dgm:spPr>
    </dgm:pt>
  </dgm:ptLst>
  <dgm:cxnLst>
    <dgm:cxn modelId="{6C6140A3-F4CA-455F-970C-CE99AB03E3F6}" srcId="{6686F711-0688-48AC-AB84-F3E0FAD1149A}" destId="{4184FD2F-C6DC-4736-8D60-1BA397489FD2}" srcOrd="1" destOrd="0" parTransId="{50B322B3-46F5-474A-A3AF-C2575DE233B9}" sibTransId="{C675F63D-A954-4792-B507-106CEC807E41}"/>
    <dgm:cxn modelId="{5F488A64-C3E1-47CB-AAD6-42F864D496B3}" type="presOf" srcId="{6686F711-0688-48AC-AB84-F3E0FAD1149A}" destId="{21DBF4A7-C0BF-45AF-B07F-F1DF82DC65AD}" srcOrd="0" destOrd="0" presId="urn:microsoft.com/office/officeart/2008/layout/PictureStrips"/>
    <dgm:cxn modelId="{AD15F79E-E12C-483C-A152-EDB973EE0000}" type="presOf" srcId="{4184FD2F-C6DC-4736-8D60-1BA397489FD2}" destId="{863664A8-DD4A-4814-997D-D15F2207B26A}" srcOrd="0" destOrd="0" presId="urn:microsoft.com/office/officeart/2008/layout/PictureStrips"/>
    <dgm:cxn modelId="{6D8FD158-8068-4A2C-BE1A-14AA1599FFF4}" srcId="{6686F711-0688-48AC-AB84-F3E0FAD1149A}" destId="{ACBEB097-3ECF-4057-B119-3CB82602B160}" srcOrd="0" destOrd="0" parTransId="{968C1191-2A6A-4106-A092-3B2FA309580A}" sibTransId="{F119673D-57D1-459C-A184-4AB63A54C266}"/>
    <dgm:cxn modelId="{D43C13F0-D007-4EA4-83CD-F52B3793F375}" type="presOf" srcId="{ACBEB097-3ECF-4057-B119-3CB82602B160}" destId="{9143703A-5C3F-4A57-A404-4A3675245CFB}" srcOrd="0" destOrd="0" presId="urn:microsoft.com/office/officeart/2008/layout/PictureStrips"/>
    <dgm:cxn modelId="{B60385DC-0A12-416E-AF87-8801F786D7A2}" type="presParOf" srcId="{21DBF4A7-C0BF-45AF-B07F-F1DF82DC65AD}" destId="{93395F23-BBB3-4589-9EAF-9E5608FC81E0}" srcOrd="0" destOrd="0" presId="urn:microsoft.com/office/officeart/2008/layout/PictureStrips"/>
    <dgm:cxn modelId="{2945E064-1D14-4D6D-BA4F-6BBE5EBA6430}" type="presParOf" srcId="{93395F23-BBB3-4589-9EAF-9E5608FC81E0}" destId="{9143703A-5C3F-4A57-A404-4A3675245CFB}" srcOrd="0" destOrd="0" presId="urn:microsoft.com/office/officeart/2008/layout/PictureStrips"/>
    <dgm:cxn modelId="{B1D00C53-86B9-4DC6-95B3-C1816636DC1E}" type="presParOf" srcId="{93395F23-BBB3-4589-9EAF-9E5608FC81E0}" destId="{AAC1CD16-D23D-4E2C-8D11-5BC11716468A}" srcOrd="1" destOrd="0" presId="urn:microsoft.com/office/officeart/2008/layout/PictureStrips"/>
    <dgm:cxn modelId="{DE304D3D-ACCC-4198-AEB8-4519EF1FD1A7}" type="presParOf" srcId="{21DBF4A7-C0BF-45AF-B07F-F1DF82DC65AD}" destId="{2AECF95C-DFDB-4901-AE39-5241D66FE6FD}" srcOrd="1" destOrd="0" presId="urn:microsoft.com/office/officeart/2008/layout/PictureStrips"/>
    <dgm:cxn modelId="{E22B2555-F40B-491D-972C-15433DA87B9A}" type="presParOf" srcId="{21DBF4A7-C0BF-45AF-B07F-F1DF82DC65AD}" destId="{35A08E0C-D523-4B2C-BD52-593B8A1F2DF6}" srcOrd="2" destOrd="0" presId="urn:microsoft.com/office/officeart/2008/layout/PictureStrips"/>
    <dgm:cxn modelId="{0C1959CC-CFA1-4846-A6B1-691C1168F5E8}" type="presParOf" srcId="{35A08E0C-D523-4B2C-BD52-593B8A1F2DF6}" destId="{863664A8-DD4A-4814-997D-D15F2207B26A}" srcOrd="0" destOrd="0" presId="urn:microsoft.com/office/officeart/2008/layout/PictureStrips"/>
    <dgm:cxn modelId="{A46886D9-7E27-4A3C-9B36-25DDC76CDAE3}" type="presParOf" srcId="{35A08E0C-D523-4B2C-BD52-593B8A1F2DF6}" destId="{8DC02C58-6134-4227-8C95-DDBCE9F541D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876AC-5083-4C54-B858-7215CE2ADF6E}" type="doc">
      <dgm:prSet loTypeId="urn:microsoft.com/office/officeart/2005/8/layout/vList5" loCatId="list" qsTypeId="urn:microsoft.com/office/officeart/2005/8/quickstyle/simple3" qsCatId="simple" csTypeId="urn:microsoft.com/office/officeart/2005/8/colors/accent0_1" csCatId="mainScheme" phldr="1"/>
      <dgm:spPr/>
      <dgm:t>
        <a:bodyPr/>
        <a:lstStyle/>
        <a:p>
          <a:endParaRPr lang="es-ES"/>
        </a:p>
      </dgm:t>
    </dgm:pt>
    <dgm:pt modelId="{5DD81FC3-9EFD-4084-A4D6-B4646D83FC5B}">
      <dgm:prSet phldrT="[Texto]" custT="1"/>
      <dgm:spPr>
        <a:blipFill rotWithShape="0">
          <a:blip xmlns:r="http://schemas.openxmlformats.org/officeDocument/2006/relationships" r:embed="rId1"/>
          <a:stretch>
            <a:fillRect/>
          </a:stretch>
        </a:blipFill>
      </dgm:spPr>
      <dgm:t>
        <a:bodyPr/>
        <a:lstStyle/>
        <a:p>
          <a:pPr algn="just"/>
          <a:endParaRPr lang="es-ES" sz="1200" dirty="0">
            <a:latin typeface="Arial" panose="020B0604020202020204" pitchFamily="34" charset="0"/>
            <a:cs typeface="Arial" panose="020B0604020202020204" pitchFamily="34" charset="0"/>
          </a:endParaRPr>
        </a:p>
      </dgm:t>
    </dgm:pt>
    <dgm:pt modelId="{13F3B611-FC48-4DFB-B008-A6C4A690FC90}" type="parTrans" cxnId="{86456062-CD54-4CB7-8EAA-B24B3FB2FB90}">
      <dgm:prSet/>
      <dgm:spPr/>
      <dgm:t>
        <a:bodyPr/>
        <a:lstStyle/>
        <a:p>
          <a:pPr algn="just"/>
          <a:endParaRPr lang="es-ES" sz="1200">
            <a:latin typeface="Arial" panose="020B0604020202020204" pitchFamily="34" charset="0"/>
            <a:cs typeface="Arial" panose="020B0604020202020204" pitchFamily="34" charset="0"/>
          </a:endParaRPr>
        </a:p>
      </dgm:t>
    </dgm:pt>
    <dgm:pt modelId="{A8F9B568-AF1F-4D19-A378-23E94CF61EE6}" type="sibTrans" cxnId="{86456062-CD54-4CB7-8EAA-B24B3FB2FB90}">
      <dgm:prSet/>
      <dgm:spPr/>
      <dgm:t>
        <a:bodyPr/>
        <a:lstStyle/>
        <a:p>
          <a:pPr algn="just"/>
          <a:endParaRPr lang="es-ES" sz="1200">
            <a:latin typeface="Arial" panose="020B0604020202020204" pitchFamily="34" charset="0"/>
            <a:cs typeface="Arial" panose="020B0604020202020204" pitchFamily="34" charset="0"/>
          </a:endParaRPr>
        </a:p>
      </dgm:t>
    </dgm:pt>
    <dgm:pt modelId="{C91079BC-F34D-437D-8E4C-4B86F255BB9C}">
      <dgm:prSet phldrT="[Texto]" custT="1"/>
      <dgm:spPr/>
      <dgm:t>
        <a:bodyPr/>
        <a:lstStyle/>
        <a:p>
          <a:pPr algn="just"/>
          <a:r>
            <a:rPr lang="es-ES" sz="1200" dirty="0" smtClean="0">
              <a:latin typeface="Arial" panose="020B0604020202020204" pitchFamily="34" charset="0"/>
              <a:cs typeface="Arial" panose="020B0604020202020204" pitchFamily="34" charset="0"/>
            </a:rPr>
            <a:t>Ventaja Absoluta</a:t>
          </a:r>
          <a:endParaRPr lang="es-ES" sz="1200" dirty="0">
            <a:latin typeface="Arial" panose="020B0604020202020204" pitchFamily="34" charset="0"/>
            <a:cs typeface="Arial" panose="020B0604020202020204" pitchFamily="34" charset="0"/>
          </a:endParaRPr>
        </a:p>
      </dgm:t>
    </dgm:pt>
    <dgm:pt modelId="{34130770-3549-4E9F-BE44-82253EECB644}" type="parTrans" cxnId="{B3CFAFCC-4486-4596-AD04-EF84DD0C8706}">
      <dgm:prSet/>
      <dgm:spPr/>
      <dgm:t>
        <a:bodyPr/>
        <a:lstStyle/>
        <a:p>
          <a:pPr algn="just"/>
          <a:endParaRPr lang="es-ES" sz="1200">
            <a:latin typeface="Arial" panose="020B0604020202020204" pitchFamily="34" charset="0"/>
            <a:cs typeface="Arial" panose="020B0604020202020204" pitchFamily="34" charset="0"/>
          </a:endParaRPr>
        </a:p>
      </dgm:t>
    </dgm:pt>
    <dgm:pt modelId="{2E46CCA1-85DF-4974-98A4-E887D2813D67}" type="sibTrans" cxnId="{B3CFAFCC-4486-4596-AD04-EF84DD0C8706}">
      <dgm:prSet/>
      <dgm:spPr/>
      <dgm:t>
        <a:bodyPr/>
        <a:lstStyle/>
        <a:p>
          <a:pPr algn="just"/>
          <a:endParaRPr lang="es-ES" sz="1200">
            <a:latin typeface="Arial" panose="020B0604020202020204" pitchFamily="34" charset="0"/>
            <a:cs typeface="Arial" panose="020B0604020202020204" pitchFamily="34" charset="0"/>
          </a:endParaRPr>
        </a:p>
      </dgm:t>
    </dgm:pt>
    <dgm:pt modelId="{8FCFCC37-147A-45B7-A511-36B9C55E7722}">
      <dgm:prSet phldrT="[Texto]" custT="1"/>
      <dgm:spPr/>
      <dgm:t>
        <a:bodyPr/>
        <a:lstStyle/>
        <a:p>
          <a:pPr algn="just"/>
          <a:r>
            <a:rPr lang="es-ES" sz="1200" dirty="0" smtClean="0">
              <a:latin typeface="Arial" panose="020B0604020202020204" pitchFamily="34" charset="0"/>
              <a:cs typeface="Arial" panose="020B0604020202020204" pitchFamily="34" charset="0"/>
            </a:rPr>
            <a:t>“Un país puede ser más eficiente que otro en la producción de algunos bienes y menos eficiente en la producción de otros” (Laguna, 2002). </a:t>
          </a:r>
          <a:endParaRPr lang="es-ES" sz="1200" dirty="0">
            <a:latin typeface="Arial" panose="020B0604020202020204" pitchFamily="34" charset="0"/>
            <a:cs typeface="Arial" panose="020B0604020202020204" pitchFamily="34" charset="0"/>
          </a:endParaRPr>
        </a:p>
      </dgm:t>
    </dgm:pt>
    <dgm:pt modelId="{BACDA2DB-0558-4672-BAB3-7753645E32B1}" type="parTrans" cxnId="{19278C8A-75F0-4CE4-AEC8-36F58B8540A8}">
      <dgm:prSet/>
      <dgm:spPr/>
      <dgm:t>
        <a:bodyPr/>
        <a:lstStyle/>
        <a:p>
          <a:pPr algn="just"/>
          <a:endParaRPr lang="es-ES" sz="1200">
            <a:latin typeface="Arial" panose="020B0604020202020204" pitchFamily="34" charset="0"/>
            <a:cs typeface="Arial" panose="020B0604020202020204" pitchFamily="34" charset="0"/>
          </a:endParaRPr>
        </a:p>
      </dgm:t>
    </dgm:pt>
    <dgm:pt modelId="{370F3A0E-0BC5-4F39-80CE-7BEF04986D19}" type="sibTrans" cxnId="{19278C8A-75F0-4CE4-AEC8-36F58B8540A8}">
      <dgm:prSet/>
      <dgm:spPr/>
      <dgm:t>
        <a:bodyPr/>
        <a:lstStyle/>
        <a:p>
          <a:pPr algn="just"/>
          <a:endParaRPr lang="es-ES" sz="1200">
            <a:latin typeface="Arial" panose="020B0604020202020204" pitchFamily="34" charset="0"/>
            <a:cs typeface="Arial" panose="020B0604020202020204" pitchFamily="34" charset="0"/>
          </a:endParaRPr>
        </a:p>
      </dgm:t>
    </dgm:pt>
    <dgm:pt modelId="{186CBA8B-F5AE-483C-8BFF-34487921880F}">
      <dgm:prSet phldrT="[Texto]" custT="1"/>
      <dgm:spPr>
        <a:blipFill rotWithShape="0">
          <a:blip xmlns:r="http://schemas.openxmlformats.org/officeDocument/2006/relationships" r:embed="rId2"/>
          <a:stretch>
            <a:fillRect/>
          </a:stretch>
        </a:blipFill>
      </dgm:spPr>
      <dgm:t>
        <a:bodyPr/>
        <a:lstStyle/>
        <a:p>
          <a:pPr algn="just"/>
          <a:endParaRPr lang="es-ES" sz="1200" dirty="0">
            <a:latin typeface="Arial" panose="020B0604020202020204" pitchFamily="34" charset="0"/>
            <a:cs typeface="Arial" panose="020B0604020202020204" pitchFamily="34" charset="0"/>
          </a:endParaRPr>
        </a:p>
      </dgm:t>
    </dgm:pt>
    <dgm:pt modelId="{A936EF62-C5E8-404C-A5DB-E913AB17058A}" type="parTrans" cxnId="{4268388F-D375-45E8-8431-56856BCF5629}">
      <dgm:prSet/>
      <dgm:spPr/>
      <dgm:t>
        <a:bodyPr/>
        <a:lstStyle/>
        <a:p>
          <a:pPr algn="just"/>
          <a:endParaRPr lang="es-ES" sz="1200">
            <a:latin typeface="Arial" panose="020B0604020202020204" pitchFamily="34" charset="0"/>
            <a:cs typeface="Arial" panose="020B0604020202020204" pitchFamily="34" charset="0"/>
          </a:endParaRPr>
        </a:p>
      </dgm:t>
    </dgm:pt>
    <dgm:pt modelId="{98BD2BD1-CC8A-4A82-9530-B89AC37B3794}" type="sibTrans" cxnId="{4268388F-D375-45E8-8431-56856BCF5629}">
      <dgm:prSet/>
      <dgm:spPr/>
      <dgm:t>
        <a:bodyPr/>
        <a:lstStyle/>
        <a:p>
          <a:pPr algn="just"/>
          <a:endParaRPr lang="es-ES" sz="1200">
            <a:latin typeface="Arial" panose="020B0604020202020204" pitchFamily="34" charset="0"/>
            <a:cs typeface="Arial" panose="020B0604020202020204" pitchFamily="34" charset="0"/>
          </a:endParaRPr>
        </a:p>
      </dgm:t>
    </dgm:pt>
    <dgm:pt modelId="{A3D9045F-5797-43AF-BA06-0BA9ADCD9492}">
      <dgm:prSet phldrT="[Texto]" custT="1"/>
      <dgm:spPr/>
      <dgm:t>
        <a:bodyPr/>
        <a:lstStyle/>
        <a:p>
          <a:pPr algn="just"/>
          <a:r>
            <a:rPr lang="es-ES" sz="1200" dirty="0" smtClean="0">
              <a:latin typeface="Arial" panose="020B0604020202020204" pitchFamily="34" charset="0"/>
              <a:cs typeface="Arial" panose="020B0604020202020204" pitchFamily="34" charset="0"/>
            </a:rPr>
            <a:t>Ventaja Comparativa</a:t>
          </a:r>
          <a:endParaRPr lang="es-ES" sz="1200" dirty="0">
            <a:latin typeface="Arial" panose="020B0604020202020204" pitchFamily="34" charset="0"/>
            <a:cs typeface="Arial" panose="020B0604020202020204" pitchFamily="34" charset="0"/>
          </a:endParaRPr>
        </a:p>
      </dgm:t>
    </dgm:pt>
    <dgm:pt modelId="{9073F7F0-B588-4F47-A431-896422AECCB4}" type="parTrans" cxnId="{F13B7794-153F-402A-BA15-E3BB1143489A}">
      <dgm:prSet/>
      <dgm:spPr/>
      <dgm:t>
        <a:bodyPr/>
        <a:lstStyle/>
        <a:p>
          <a:pPr algn="just"/>
          <a:endParaRPr lang="es-ES" sz="1200">
            <a:latin typeface="Arial" panose="020B0604020202020204" pitchFamily="34" charset="0"/>
            <a:cs typeface="Arial" panose="020B0604020202020204" pitchFamily="34" charset="0"/>
          </a:endParaRPr>
        </a:p>
      </dgm:t>
    </dgm:pt>
    <dgm:pt modelId="{798D1EE3-528C-470A-860E-329D848AB374}" type="sibTrans" cxnId="{F13B7794-153F-402A-BA15-E3BB1143489A}">
      <dgm:prSet/>
      <dgm:spPr/>
      <dgm:t>
        <a:bodyPr/>
        <a:lstStyle/>
        <a:p>
          <a:pPr algn="just"/>
          <a:endParaRPr lang="es-ES" sz="1200">
            <a:latin typeface="Arial" panose="020B0604020202020204" pitchFamily="34" charset="0"/>
            <a:cs typeface="Arial" panose="020B0604020202020204" pitchFamily="34" charset="0"/>
          </a:endParaRPr>
        </a:p>
      </dgm:t>
    </dgm:pt>
    <dgm:pt modelId="{044BD77F-E919-454E-B6C2-B27B5E65DB0E}">
      <dgm:prSet phldrT="[Texto]" custT="1"/>
      <dgm:spPr/>
      <dgm:t>
        <a:bodyPr/>
        <a:lstStyle/>
        <a:p>
          <a:pPr algn="just"/>
          <a:r>
            <a:rPr lang="es-ES" sz="1200" dirty="0" smtClean="0">
              <a:latin typeface="Arial" panose="020B0604020202020204" pitchFamily="34" charset="0"/>
              <a:cs typeface="Arial" panose="020B0604020202020204" pitchFamily="34" charset="0"/>
            </a:rPr>
            <a:t>“Aun cuando un país tuviera ventaja absoluta en la elaboración de dos o más productos, podría ser relativamente más eficiente que el otro en un producto determinado” </a:t>
          </a:r>
          <a:r>
            <a:rPr lang="es-ES" sz="1200" dirty="0">
              <a:latin typeface="Arial" panose="020B0604020202020204" pitchFamily="34" charset="0"/>
              <a:cs typeface="Arial" panose="020B0604020202020204" pitchFamily="34" charset="0"/>
            </a:rPr>
            <a:t>(</a:t>
          </a:r>
          <a:r>
            <a:rPr lang="es-ES" sz="1200" dirty="0" err="1">
              <a:latin typeface="Arial" panose="020B0604020202020204" pitchFamily="34" charset="0"/>
              <a:cs typeface="Arial" panose="020B0604020202020204" pitchFamily="34" charset="0"/>
            </a:rPr>
            <a:t>Mojjamad</a:t>
          </a:r>
          <a:r>
            <a:rPr lang="es-ES" sz="1200" dirty="0">
              <a:latin typeface="Arial" panose="020B0604020202020204" pitchFamily="34" charset="0"/>
              <a:cs typeface="Arial" panose="020B0604020202020204" pitchFamily="34" charset="0"/>
            </a:rPr>
            <a:t>, 2011). </a:t>
          </a:r>
        </a:p>
      </dgm:t>
    </dgm:pt>
    <dgm:pt modelId="{61FF82F2-A6C5-4B4F-BFE6-BE3C24A14988}" type="parTrans" cxnId="{2E6F8599-77AB-4229-9DBD-7AC17749CC4F}">
      <dgm:prSet/>
      <dgm:spPr/>
      <dgm:t>
        <a:bodyPr/>
        <a:lstStyle/>
        <a:p>
          <a:pPr algn="just"/>
          <a:endParaRPr lang="es-ES" sz="1200">
            <a:latin typeface="Arial" panose="020B0604020202020204" pitchFamily="34" charset="0"/>
            <a:cs typeface="Arial" panose="020B0604020202020204" pitchFamily="34" charset="0"/>
          </a:endParaRPr>
        </a:p>
      </dgm:t>
    </dgm:pt>
    <dgm:pt modelId="{D1628D54-ADA7-4479-AD8C-9CE02A2E316F}" type="sibTrans" cxnId="{2E6F8599-77AB-4229-9DBD-7AC17749CC4F}">
      <dgm:prSet/>
      <dgm:spPr/>
      <dgm:t>
        <a:bodyPr/>
        <a:lstStyle/>
        <a:p>
          <a:pPr algn="just"/>
          <a:endParaRPr lang="es-ES" sz="1200">
            <a:latin typeface="Arial" panose="020B0604020202020204" pitchFamily="34" charset="0"/>
            <a:cs typeface="Arial" panose="020B0604020202020204" pitchFamily="34" charset="0"/>
          </a:endParaRPr>
        </a:p>
      </dgm:t>
    </dgm:pt>
    <dgm:pt modelId="{C5999CE6-41F2-45B4-93DB-243A61404D8B}">
      <dgm:prSet phldrT="[Texto]" custT="1"/>
      <dgm:spPr>
        <a:blipFill rotWithShape="0">
          <a:blip xmlns:r="http://schemas.openxmlformats.org/officeDocument/2006/relationships" r:embed="rId3"/>
          <a:stretch>
            <a:fillRect/>
          </a:stretch>
        </a:blipFill>
      </dgm:spPr>
      <dgm:t>
        <a:bodyPr/>
        <a:lstStyle/>
        <a:p>
          <a:pPr algn="just"/>
          <a:endParaRPr lang="es-ES" sz="1200" dirty="0">
            <a:latin typeface="Arial" panose="020B0604020202020204" pitchFamily="34" charset="0"/>
            <a:cs typeface="Arial" panose="020B0604020202020204" pitchFamily="34" charset="0"/>
          </a:endParaRPr>
        </a:p>
      </dgm:t>
    </dgm:pt>
    <dgm:pt modelId="{90CDBD9F-81FD-4850-8FDE-243783FD4D91}" type="parTrans" cxnId="{172F08E3-0DE0-4641-BDD8-B654C07CE124}">
      <dgm:prSet/>
      <dgm:spPr/>
      <dgm:t>
        <a:bodyPr/>
        <a:lstStyle/>
        <a:p>
          <a:pPr algn="just"/>
          <a:endParaRPr lang="es-ES" sz="1200">
            <a:latin typeface="Arial" panose="020B0604020202020204" pitchFamily="34" charset="0"/>
            <a:cs typeface="Arial" panose="020B0604020202020204" pitchFamily="34" charset="0"/>
          </a:endParaRPr>
        </a:p>
      </dgm:t>
    </dgm:pt>
    <dgm:pt modelId="{B1141907-3C71-4846-A9DC-804A04B81357}" type="sibTrans" cxnId="{172F08E3-0DE0-4641-BDD8-B654C07CE124}">
      <dgm:prSet/>
      <dgm:spPr/>
      <dgm:t>
        <a:bodyPr/>
        <a:lstStyle/>
        <a:p>
          <a:pPr algn="just"/>
          <a:endParaRPr lang="es-ES" sz="1200">
            <a:latin typeface="Arial" panose="020B0604020202020204" pitchFamily="34" charset="0"/>
            <a:cs typeface="Arial" panose="020B0604020202020204" pitchFamily="34" charset="0"/>
          </a:endParaRPr>
        </a:p>
      </dgm:t>
    </dgm:pt>
    <dgm:pt modelId="{62EAAB97-B067-4A54-98D1-64A14C9D383E}">
      <dgm:prSet phldrT="[Texto]" custT="1"/>
      <dgm:spPr/>
      <dgm:t>
        <a:bodyPr/>
        <a:lstStyle/>
        <a:p>
          <a:pPr algn="just"/>
          <a:r>
            <a:rPr lang="es-ES" sz="1200" dirty="0" smtClean="0">
              <a:latin typeface="Arial" panose="020B0604020202020204" pitchFamily="34" charset="0"/>
              <a:cs typeface="Arial" panose="020B0604020202020204" pitchFamily="34" charset="0"/>
            </a:rPr>
            <a:t>Teoría de la demanda recíproca </a:t>
          </a:r>
          <a:endParaRPr lang="es-ES" sz="1200" dirty="0">
            <a:latin typeface="Arial" panose="020B0604020202020204" pitchFamily="34" charset="0"/>
            <a:cs typeface="Arial" panose="020B0604020202020204" pitchFamily="34" charset="0"/>
          </a:endParaRPr>
        </a:p>
      </dgm:t>
    </dgm:pt>
    <dgm:pt modelId="{2722ABFD-658F-48A7-BF32-CB8588E590E5}" type="parTrans" cxnId="{8DB01B6D-DA44-477B-8B8F-21A2657520D3}">
      <dgm:prSet/>
      <dgm:spPr/>
      <dgm:t>
        <a:bodyPr/>
        <a:lstStyle/>
        <a:p>
          <a:pPr algn="just"/>
          <a:endParaRPr lang="es-ES" sz="1200">
            <a:latin typeface="Arial" panose="020B0604020202020204" pitchFamily="34" charset="0"/>
            <a:cs typeface="Arial" panose="020B0604020202020204" pitchFamily="34" charset="0"/>
          </a:endParaRPr>
        </a:p>
      </dgm:t>
    </dgm:pt>
    <dgm:pt modelId="{36BF5DF4-ED0D-4EA7-BC6E-251356BA17F9}" type="sibTrans" cxnId="{8DB01B6D-DA44-477B-8B8F-21A2657520D3}">
      <dgm:prSet/>
      <dgm:spPr/>
      <dgm:t>
        <a:bodyPr/>
        <a:lstStyle/>
        <a:p>
          <a:pPr algn="just"/>
          <a:endParaRPr lang="es-ES" sz="1200">
            <a:latin typeface="Arial" panose="020B0604020202020204" pitchFamily="34" charset="0"/>
            <a:cs typeface="Arial" panose="020B0604020202020204" pitchFamily="34" charset="0"/>
          </a:endParaRPr>
        </a:p>
      </dgm:t>
    </dgm:pt>
    <dgm:pt modelId="{8AA4D1F0-F93C-4B82-88DD-83E07C599C86}">
      <dgm:prSet phldrT="[Texto]" custT="1"/>
      <dgm:spPr/>
      <dgm:t>
        <a:bodyPr/>
        <a:lstStyle/>
        <a:p>
          <a:pPr algn="just"/>
          <a:r>
            <a:rPr lang="es-ES" sz="1200" dirty="0" smtClean="0">
              <a:latin typeface="Arial" panose="020B0604020202020204" pitchFamily="34" charset="0"/>
              <a:cs typeface="Arial" panose="020B0604020202020204" pitchFamily="34" charset="0"/>
            </a:rPr>
            <a:t>Introduce la ley de la oferta y la demanda. “La relación real de intercambio estará determinada por la fuerza de la demanda de cada país por los productos del otro, estableciendo de este modo la relación de librecambio entre países y el equilibrio entre las exportaciones e importaciones”. (Dávila, 2014, pág. 9) </a:t>
          </a:r>
          <a:endParaRPr lang="es-ES" sz="1200" dirty="0">
            <a:latin typeface="Arial" panose="020B0604020202020204" pitchFamily="34" charset="0"/>
            <a:cs typeface="Arial" panose="020B0604020202020204" pitchFamily="34" charset="0"/>
          </a:endParaRPr>
        </a:p>
      </dgm:t>
    </dgm:pt>
    <dgm:pt modelId="{5F1B0C4E-8114-4296-A988-6A8EC4D8107F}" type="parTrans" cxnId="{E0C88533-8432-4C98-9EAF-5B0A5E2D7CAA}">
      <dgm:prSet/>
      <dgm:spPr/>
      <dgm:t>
        <a:bodyPr/>
        <a:lstStyle/>
        <a:p>
          <a:pPr algn="just"/>
          <a:endParaRPr lang="es-ES" sz="1200">
            <a:latin typeface="Arial" panose="020B0604020202020204" pitchFamily="34" charset="0"/>
            <a:cs typeface="Arial" panose="020B0604020202020204" pitchFamily="34" charset="0"/>
          </a:endParaRPr>
        </a:p>
      </dgm:t>
    </dgm:pt>
    <dgm:pt modelId="{EA1786F5-7B00-4963-B824-B3294BE6C18E}" type="sibTrans" cxnId="{E0C88533-8432-4C98-9EAF-5B0A5E2D7CAA}">
      <dgm:prSet/>
      <dgm:spPr/>
      <dgm:t>
        <a:bodyPr/>
        <a:lstStyle/>
        <a:p>
          <a:pPr algn="just"/>
          <a:endParaRPr lang="es-ES" sz="1200">
            <a:latin typeface="Arial" panose="020B0604020202020204" pitchFamily="34" charset="0"/>
            <a:cs typeface="Arial" panose="020B0604020202020204" pitchFamily="34" charset="0"/>
          </a:endParaRPr>
        </a:p>
      </dgm:t>
    </dgm:pt>
    <dgm:pt modelId="{51713104-A27F-4152-A0FB-4BB8F715FC94}" type="pres">
      <dgm:prSet presAssocID="{A75876AC-5083-4C54-B858-7215CE2ADF6E}" presName="Name0" presStyleCnt="0">
        <dgm:presLayoutVars>
          <dgm:dir/>
          <dgm:animLvl val="lvl"/>
          <dgm:resizeHandles val="exact"/>
        </dgm:presLayoutVars>
      </dgm:prSet>
      <dgm:spPr/>
      <dgm:t>
        <a:bodyPr/>
        <a:lstStyle/>
        <a:p>
          <a:endParaRPr lang="es-ES"/>
        </a:p>
      </dgm:t>
    </dgm:pt>
    <dgm:pt modelId="{A24F0C0B-E5BD-4F0C-8B03-F3540B2CE95C}" type="pres">
      <dgm:prSet presAssocID="{5DD81FC3-9EFD-4084-A4D6-B4646D83FC5B}" presName="linNode" presStyleCnt="0"/>
      <dgm:spPr/>
      <dgm:t>
        <a:bodyPr/>
        <a:lstStyle/>
        <a:p>
          <a:endParaRPr lang="es-EC"/>
        </a:p>
      </dgm:t>
    </dgm:pt>
    <dgm:pt modelId="{C3A4F9DE-50E3-4323-972A-2A9EAE459976}" type="pres">
      <dgm:prSet presAssocID="{5DD81FC3-9EFD-4084-A4D6-B4646D83FC5B}" presName="parentText" presStyleLbl="node1" presStyleIdx="0" presStyleCnt="3">
        <dgm:presLayoutVars>
          <dgm:chMax val="1"/>
          <dgm:bulletEnabled val="1"/>
        </dgm:presLayoutVars>
      </dgm:prSet>
      <dgm:spPr/>
      <dgm:t>
        <a:bodyPr/>
        <a:lstStyle/>
        <a:p>
          <a:endParaRPr lang="es-ES"/>
        </a:p>
      </dgm:t>
    </dgm:pt>
    <dgm:pt modelId="{D6EE9147-E3C2-4745-B28A-94477DEA02D6}" type="pres">
      <dgm:prSet presAssocID="{5DD81FC3-9EFD-4084-A4D6-B4646D83FC5B}" presName="descendantText" presStyleLbl="alignAccFollowNode1" presStyleIdx="0" presStyleCnt="3">
        <dgm:presLayoutVars>
          <dgm:bulletEnabled val="1"/>
        </dgm:presLayoutVars>
      </dgm:prSet>
      <dgm:spPr/>
      <dgm:t>
        <a:bodyPr/>
        <a:lstStyle/>
        <a:p>
          <a:endParaRPr lang="es-ES"/>
        </a:p>
      </dgm:t>
    </dgm:pt>
    <dgm:pt modelId="{95B64006-588C-4659-9046-F677827E43AE}" type="pres">
      <dgm:prSet presAssocID="{A8F9B568-AF1F-4D19-A378-23E94CF61EE6}" presName="sp" presStyleCnt="0"/>
      <dgm:spPr/>
      <dgm:t>
        <a:bodyPr/>
        <a:lstStyle/>
        <a:p>
          <a:endParaRPr lang="es-EC"/>
        </a:p>
      </dgm:t>
    </dgm:pt>
    <dgm:pt modelId="{D5235D29-5B91-41A7-84BC-525804F5F86E}" type="pres">
      <dgm:prSet presAssocID="{186CBA8B-F5AE-483C-8BFF-34487921880F}" presName="linNode" presStyleCnt="0"/>
      <dgm:spPr/>
      <dgm:t>
        <a:bodyPr/>
        <a:lstStyle/>
        <a:p>
          <a:endParaRPr lang="es-EC"/>
        </a:p>
      </dgm:t>
    </dgm:pt>
    <dgm:pt modelId="{473C5C9D-4E29-4CE4-B24B-459BF241A3FA}" type="pres">
      <dgm:prSet presAssocID="{186CBA8B-F5AE-483C-8BFF-34487921880F}" presName="parentText" presStyleLbl="node1" presStyleIdx="1" presStyleCnt="3">
        <dgm:presLayoutVars>
          <dgm:chMax val="1"/>
          <dgm:bulletEnabled val="1"/>
        </dgm:presLayoutVars>
      </dgm:prSet>
      <dgm:spPr/>
      <dgm:t>
        <a:bodyPr/>
        <a:lstStyle/>
        <a:p>
          <a:endParaRPr lang="es-ES"/>
        </a:p>
      </dgm:t>
    </dgm:pt>
    <dgm:pt modelId="{BE5D89FB-1DE4-4724-8138-8805552CAF86}" type="pres">
      <dgm:prSet presAssocID="{186CBA8B-F5AE-483C-8BFF-34487921880F}" presName="descendantText" presStyleLbl="alignAccFollowNode1" presStyleIdx="1" presStyleCnt="3">
        <dgm:presLayoutVars>
          <dgm:bulletEnabled val="1"/>
        </dgm:presLayoutVars>
      </dgm:prSet>
      <dgm:spPr/>
      <dgm:t>
        <a:bodyPr/>
        <a:lstStyle/>
        <a:p>
          <a:endParaRPr lang="es-ES"/>
        </a:p>
      </dgm:t>
    </dgm:pt>
    <dgm:pt modelId="{630FCB83-F3E8-4E82-B41F-8728EBD5223F}" type="pres">
      <dgm:prSet presAssocID="{98BD2BD1-CC8A-4A82-9530-B89AC37B3794}" presName="sp" presStyleCnt="0"/>
      <dgm:spPr/>
      <dgm:t>
        <a:bodyPr/>
        <a:lstStyle/>
        <a:p>
          <a:endParaRPr lang="es-EC"/>
        </a:p>
      </dgm:t>
    </dgm:pt>
    <dgm:pt modelId="{040DEDF8-7A7E-4F04-98AC-A14704AAFC8E}" type="pres">
      <dgm:prSet presAssocID="{C5999CE6-41F2-45B4-93DB-243A61404D8B}" presName="linNode" presStyleCnt="0"/>
      <dgm:spPr/>
      <dgm:t>
        <a:bodyPr/>
        <a:lstStyle/>
        <a:p>
          <a:endParaRPr lang="es-EC"/>
        </a:p>
      </dgm:t>
    </dgm:pt>
    <dgm:pt modelId="{F67EB927-C7F6-4301-9F0A-2C4FBAFE2B9A}" type="pres">
      <dgm:prSet presAssocID="{C5999CE6-41F2-45B4-93DB-243A61404D8B}" presName="parentText" presStyleLbl="node1" presStyleIdx="2" presStyleCnt="3">
        <dgm:presLayoutVars>
          <dgm:chMax val="1"/>
          <dgm:bulletEnabled val="1"/>
        </dgm:presLayoutVars>
      </dgm:prSet>
      <dgm:spPr/>
      <dgm:t>
        <a:bodyPr/>
        <a:lstStyle/>
        <a:p>
          <a:endParaRPr lang="es-ES"/>
        </a:p>
      </dgm:t>
    </dgm:pt>
    <dgm:pt modelId="{8EDF49E1-BF97-4986-9CD4-14473B227588}" type="pres">
      <dgm:prSet presAssocID="{C5999CE6-41F2-45B4-93DB-243A61404D8B}" presName="descendantText" presStyleLbl="alignAccFollowNode1" presStyleIdx="2" presStyleCnt="3">
        <dgm:presLayoutVars>
          <dgm:bulletEnabled val="1"/>
        </dgm:presLayoutVars>
      </dgm:prSet>
      <dgm:spPr/>
      <dgm:t>
        <a:bodyPr/>
        <a:lstStyle/>
        <a:p>
          <a:endParaRPr lang="es-ES"/>
        </a:p>
      </dgm:t>
    </dgm:pt>
  </dgm:ptLst>
  <dgm:cxnLst>
    <dgm:cxn modelId="{8DB01B6D-DA44-477B-8B8F-21A2657520D3}" srcId="{C5999CE6-41F2-45B4-93DB-243A61404D8B}" destId="{62EAAB97-B067-4A54-98D1-64A14C9D383E}" srcOrd="0" destOrd="0" parTransId="{2722ABFD-658F-48A7-BF32-CB8588E590E5}" sibTransId="{36BF5DF4-ED0D-4EA7-BC6E-251356BA17F9}"/>
    <dgm:cxn modelId="{93C459F6-01D5-4517-8CE1-7DF0EB1BF0BA}" type="presOf" srcId="{5DD81FC3-9EFD-4084-A4D6-B4646D83FC5B}" destId="{C3A4F9DE-50E3-4323-972A-2A9EAE459976}" srcOrd="0" destOrd="0" presId="urn:microsoft.com/office/officeart/2005/8/layout/vList5"/>
    <dgm:cxn modelId="{BEA13F0C-F609-46AB-B4E6-5336DA35CC0E}" type="presOf" srcId="{8AA4D1F0-F93C-4B82-88DD-83E07C599C86}" destId="{8EDF49E1-BF97-4986-9CD4-14473B227588}" srcOrd="0" destOrd="1" presId="urn:microsoft.com/office/officeart/2005/8/layout/vList5"/>
    <dgm:cxn modelId="{2E6F8599-77AB-4229-9DBD-7AC17749CC4F}" srcId="{186CBA8B-F5AE-483C-8BFF-34487921880F}" destId="{044BD77F-E919-454E-B6C2-B27B5E65DB0E}" srcOrd="1" destOrd="0" parTransId="{61FF82F2-A6C5-4B4F-BFE6-BE3C24A14988}" sibTransId="{D1628D54-ADA7-4479-AD8C-9CE02A2E316F}"/>
    <dgm:cxn modelId="{4268388F-D375-45E8-8431-56856BCF5629}" srcId="{A75876AC-5083-4C54-B858-7215CE2ADF6E}" destId="{186CBA8B-F5AE-483C-8BFF-34487921880F}" srcOrd="1" destOrd="0" parTransId="{A936EF62-C5E8-404C-A5DB-E913AB17058A}" sibTransId="{98BD2BD1-CC8A-4A82-9530-B89AC37B3794}"/>
    <dgm:cxn modelId="{E7882FFF-49A2-42C5-8AB3-1A6546551163}" type="presOf" srcId="{8FCFCC37-147A-45B7-A511-36B9C55E7722}" destId="{D6EE9147-E3C2-4745-B28A-94477DEA02D6}" srcOrd="0" destOrd="1" presId="urn:microsoft.com/office/officeart/2005/8/layout/vList5"/>
    <dgm:cxn modelId="{AEE30EDC-00F4-46B6-9597-6DA982E8DF03}" type="presOf" srcId="{A75876AC-5083-4C54-B858-7215CE2ADF6E}" destId="{51713104-A27F-4152-A0FB-4BB8F715FC94}" srcOrd="0" destOrd="0" presId="urn:microsoft.com/office/officeart/2005/8/layout/vList5"/>
    <dgm:cxn modelId="{B3CFAFCC-4486-4596-AD04-EF84DD0C8706}" srcId="{5DD81FC3-9EFD-4084-A4D6-B4646D83FC5B}" destId="{C91079BC-F34D-437D-8E4C-4B86F255BB9C}" srcOrd="0" destOrd="0" parTransId="{34130770-3549-4E9F-BE44-82253EECB644}" sibTransId="{2E46CCA1-85DF-4974-98A4-E887D2813D67}"/>
    <dgm:cxn modelId="{172F08E3-0DE0-4641-BDD8-B654C07CE124}" srcId="{A75876AC-5083-4C54-B858-7215CE2ADF6E}" destId="{C5999CE6-41F2-45B4-93DB-243A61404D8B}" srcOrd="2" destOrd="0" parTransId="{90CDBD9F-81FD-4850-8FDE-243783FD4D91}" sibTransId="{B1141907-3C71-4846-A9DC-804A04B81357}"/>
    <dgm:cxn modelId="{F95C8BE8-2CA9-46AD-83E4-9FCC05C77E0B}" type="presOf" srcId="{186CBA8B-F5AE-483C-8BFF-34487921880F}" destId="{473C5C9D-4E29-4CE4-B24B-459BF241A3FA}" srcOrd="0" destOrd="0" presId="urn:microsoft.com/office/officeart/2005/8/layout/vList5"/>
    <dgm:cxn modelId="{9080B158-589E-46DF-8B7F-2FD572B04385}" type="presOf" srcId="{C91079BC-F34D-437D-8E4C-4B86F255BB9C}" destId="{D6EE9147-E3C2-4745-B28A-94477DEA02D6}" srcOrd="0" destOrd="0" presId="urn:microsoft.com/office/officeart/2005/8/layout/vList5"/>
    <dgm:cxn modelId="{19278C8A-75F0-4CE4-AEC8-36F58B8540A8}" srcId="{5DD81FC3-9EFD-4084-A4D6-B4646D83FC5B}" destId="{8FCFCC37-147A-45B7-A511-36B9C55E7722}" srcOrd="1" destOrd="0" parTransId="{BACDA2DB-0558-4672-BAB3-7753645E32B1}" sibTransId="{370F3A0E-0BC5-4F39-80CE-7BEF04986D19}"/>
    <dgm:cxn modelId="{48CECEDA-0B7E-4F13-A6C3-AF8C446A3991}" type="presOf" srcId="{044BD77F-E919-454E-B6C2-B27B5E65DB0E}" destId="{BE5D89FB-1DE4-4724-8138-8805552CAF86}" srcOrd="0" destOrd="1" presId="urn:microsoft.com/office/officeart/2005/8/layout/vList5"/>
    <dgm:cxn modelId="{35476578-A9DA-40A9-8C0E-A6093621E4D0}" type="presOf" srcId="{C5999CE6-41F2-45B4-93DB-243A61404D8B}" destId="{F67EB927-C7F6-4301-9F0A-2C4FBAFE2B9A}" srcOrd="0" destOrd="0" presId="urn:microsoft.com/office/officeart/2005/8/layout/vList5"/>
    <dgm:cxn modelId="{AA014968-11C8-44DA-B339-BBBB5B09DBBC}" type="presOf" srcId="{62EAAB97-B067-4A54-98D1-64A14C9D383E}" destId="{8EDF49E1-BF97-4986-9CD4-14473B227588}" srcOrd="0" destOrd="0" presId="urn:microsoft.com/office/officeart/2005/8/layout/vList5"/>
    <dgm:cxn modelId="{F13B7794-153F-402A-BA15-E3BB1143489A}" srcId="{186CBA8B-F5AE-483C-8BFF-34487921880F}" destId="{A3D9045F-5797-43AF-BA06-0BA9ADCD9492}" srcOrd="0" destOrd="0" parTransId="{9073F7F0-B588-4F47-A431-896422AECCB4}" sibTransId="{798D1EE3-528C-470A-860E-329D848AB374}"/>
    <dgm:cxn modelId="{86456062-CD54-4CB7-8EAA-B24B3FB2FB90}" srcId="{A75876AC-5083-4C54-B858-7215CE2ADF6E}" destId="{5DD81FC3-9EFD-4084-A4D6-B4646D83FC5B}" srcOrd="0" destOrd="0" parTransId="{13F3B611-FC48-4DFB-B008-A6C4A690FC90}" sibTransId="{A8F9B568-AF1F-4D19-A378-23E94CF61EE6}"/>
    <dgm:cxn modelId="{66E8BD15-9C05-4D95-9C70-8C374B5293D2}" type="presOf" srcId="{A3D9045F-5797-43AF-BA06-0BA9ADCD9492}" destId="{BE5D89FB-1DE4-4724-8138-8805552CAF86}" srcOrd="0" destOrd="0" presId="urn:microsoft.com/office/officeart/2005/8/layout/vList5"/>
    <dgm:cxn modelId="{E0C88533-8432-4C98-9EAF-5B0A5E2D7CAA}" srcId="{C5999CE6-41F2-45B4-93DB-243A61404D8B}" destId="{8AA4D1F0-F93C-4B82-88DD-83E07C599C86}" srcOrd="1" destOrd="0" parTransId="{5F1B0C4E-8114-4296-A988-6A8EC4D8107F}" sibTransId="{EA1786F5-7B00-4963-B824-B3294BE6C18E}"/>
    <dgm:cxn modelId="{FC86D6DE-0FC3-40E9-B2F3-9392343BED6E}" type="presParOf" srcId="{51713104-A27F-4152-A0FB-4BB8F715FC94}" destId="{A24F0C0B-E5BD-4F0C-8B03-F3540B2CE95C}" srcOrd="0" destOrd="0" presId="urn:microsoft.com/office/officeart/2005/8/layout/vList5"/>
    <dgm:cxn modelId="{6AA40445-29C2-4A3E-A2BD-CC3A22D9AF8F}" type="presParOf" srcId="{A24F0C0B-E5BD-4F0C-8B03-F3540B2CE95C}" destId="{C3A4F9DE-50E3-4323-972A-2A9EAE459976}" srcOrd="0" destOrd="0" presId="urn:microsoft.com/office/officeart/2005/8/layout/vList5"/>
    <dgm:cxn modelId="{DE0A4A75-836D-4C8D-AA5E-7884FB6F8C51}" type="presParOf" srcId="{A24F0C0B-E5BD-4F0C-8B03-F3540B2CE95C}" destId="{D6EE9147-E3C2-4745-B28A-94477DEA02D6}" srcOrd="1" destOrd="0" presId="urn:microsoft.com/office/officeart/2005/8/layout/vList5"/>
    <dgm:cxn modelId="{FBF13BDB-15C3-4BBE-8EF4-543E4CD7008C}" type="presParOf" srcId="{51713104-A27F-4152-A0FB-4BB8F715FC94}" destId="{95B64006-588C-4659-9046-F677827E43AE}" srcOrd="1" destOrd="0" presId="urn:microsoft.com/office/officeart/2005/8/layout/vList5"/>
    <dgm:cxn modelId="{EB3BBB0D-08E8-4B39-B9E7-FCB3D83B5E28}" type="presParOf" srcId="{51713104-A27F-4152-A0FB-4BB8F715FC94}" destId="{D5235D29-5B91-41A7-84BC-525804F5F86E}" srcOrd="2" destOrd="0" presId="urn:microsoft.com/office/officeart/2005/8/layout/vList5"/>
    <dgm:cxn modelId="{C0720E2A-9726-477E-A7E9-E0E1245FB567}" type="presParOf" srcId="{D5235D29-5B91-41A7-84BC-525804F5F86E}" destId="{473C5C9D-4E29-4CE4-B24B-459BF241A3FA}" srcOrd="0" destOrd="0" presId="urn:microsoft.com/office/officeart/2005/8/layout/vList5"/>
    <dgm:cxn modelId="{0B905318-48B0-46B2-9052-7104D0B9756B}" type="presParOf" srcId="{D5235D29-5B91-41A7-84BC-525804F5F86E}" destId="{BE5D89FB-1DE4-4724-8138-8805552CAF86}" srcOrd="1" destOrd="0" presId="urn:microsoft.com/office/officeart/2005/8/layout/vList5"/>
    <dgm:cxn modelId="{C212348E-3326-4C9F-866C-7AF0EEC2EE16}" type="presParOf" srcId="{51713104-A27F-4152-A0FB-4BB8F715FC94}" destId="{630FCB83-F3E8-4E82-B41F-8728EBD5223F}" srcOrd="3" destOrd="0" presId="urn:microsoft.com/office/officeart/2005/8/layout/vList5"/>
    <dgm:cxn modelId="{DF0E781C-36A3-4253-829E-7B358F74CB81}" type="presParOf" srcId="{51713104-A27F-4152-A0FB-4BB8F715FC94}" destId="{040DEDF8-7A7E-4F04-98AC-A14704AAFC8E}" srcOrd="4" destOrd="0" presId="urn:microsoft.com/office/officeart/2005/8/layout/vList5"/>
    <dgm:cxn modelId="{466E7D60-CC1B-4055-BD57-37885E927E10}" type="presParOf" srcId="{040DEDF8-7A7E-4F04-98AC-A14704AAFC8E}" destId="{F67EB927-C7F6-4301-9F0A-2C4FBAFE2B9A}" srcOrd="0" destOrd="0" presId="urn:microsoft.com/office/officeart/2005/8/layout/vList5"/>
    <dgm:cxn modelId="{DF46C4A8-F6AB-492D-9176-E3F12C5F4285}" type="presParOf" srcId="{040DEDF8-7A7E-4F04-98AC-A14704AAFC8E}" destId="{8EDF49E1-BF97-4986-9CD4-14473B2275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876AC-5083-4C54-B858-7215CE2ADF6E}" type="doc">
      <dgm:prSet loTypeId="urn:microsoft.com/office/officeart/2005/8/layout/vList5" loCatId="list" qsTypeId="urn:microsoft.com/office/officeart/2005/8/quickstyle/simple3" qsCatId="simple" csTypeId="urn:microsoft.com/office/officeart/2005/8/colors/accent0_1" csCatId="mainScheme" phldr="1"/>
      <dgm:spPr/>
      <dgm:t>
        <a:bodyPr/>
        <a:lstStyle/>
        <a:p>
          <a:endParaRPr lang="es-ES"/>
        </a:p>
      </dgm:t>
    </dgm:pt>
    <dgm:pt modelId="{06A7B709-5030-49E5-A27E-0F0BF9A768DB}">
      <dgm:prSet phldrT="[Texto]" custT="1"/>
      <dgm:spPr/>
      <dgm:t>
        <a:bodyPr/>
        <a:lstStyle/>
        <a:p>
          <a:pPr algn="just"/>
          <a:r>
            <a:rPr lang="es-ES" sz="1200" dirty="0">
              <a:latin typeface="Arial" panose="020B0604020202020204" pitchFamily="34" charset="0"/>
              <a:cs typeface="Arial" panose="020B0604020202020204" pitchFamily="34" charset="0"/>
            </a:rPr>
            <a:t>Teoría de Integración Regional</a:t>
          </a:r>
        </a:p>
      </dgm:t>
    </dgm:pt>
    <dgm:pt modelId="{BE49FA16-A165-468A-9655-9AC309C26CC3}" type="parTrans" cxnId="{032D0DBF-8BB1-469F-B8BC-239018D7F201}">
      <dgm:prSet/>
      <dgm:spPr/>
      <dgm:t>
        <a:bodyPr/>
        <a:lstStyle/>
        <a:p>
          <a:endParaRPr lang="es-EC" sz="1200">
            <a:latin typeface="Arial" panose="020B0604020202020204" pitchFamily="34" charset="0"/>
            <a:cs typeface="Arial" panose="020B0604020202020204" pitchFamily="34" charset="0"/>
          </a:endParaRPr>
        </a:p>
      </dgm:t>
    </dgm:pt>
    <dgm:pt modelId="{85748D8A-B758-492B-827F-05CE725D127A}" type="sibTrans" cxnId="{032D0DBF-8BB1-469F-B8BC-239018D7F201}">
      <dgm:prSet/>
      <dgm:spPr/>
      <dgm:t>
        <a:bodyPr/>
        <a:lstStyle/>
        <a:p>
          <a:endParaRPr lang="es-EC" sz="1200">
            <a:latin typeface="Arial" panose="020B0604020202020204" pitchFamily="34" charset="0"/>
            <a:cs typeface="Arial" panose="020B0604020202020204" pitchFamily="34" charset="0"/>
          </a:endParaRPr>
        </a:p>
      </dgm:t>
    </dgm:pt>
    <dgm:pt modelId="{690173DA-D18C-4F75-A8B8-90EAB3F5CCD9}">
      <dgm:prSet phldrT="[Texto]" custT="1"/>
      <dgm:spPr>
        <a:blipFill rotWithShape="0">
          <a:blip xmlns:r="http://schemas.openxmlformats.org/officeDocument/2006/relationships" r:embed="rId1"/>
          <a:stretch>
            <a:fillRect/>
          </a:stretch>
        </a:blipFill>
      </dgm:spPr>
      <dgm:t>
        <a:bodyPr/>
        <a:lstStyle/>
        <a:p>
          <a:pPr algn="just"/>
          <a:endParaRPr lang="es-ES" sz="1200" dirty="0">
            <a:latin typeface="Arial" panose="020B0604020202020204" pitchFamily="34" charset="0"/>
            <a:cs typeface="Arial" panose="020B0604020202020204" pitchFamily="34" charset="0"/>
          </a:endParaRPr>
        </a:p>
      </dgm:t>
    </dgm:pt>
    <dgm:pt modelId="{AE7A5808-E336-4F02-992A-23F314BA14D5}" type="parTrans" cxnId="{229324E0-6B8E-4296-BB50-EF6780C6C1EB}">
      <dgm:prSet/>
      <dgm:spPr/>
      <dgm:t>
        <a:bodyPr/>
        <a:lstStyle/>
        <a:p>
          <a:endParaRPr lang="es-EC" sz="1200">
            <a:latin typeface="Arial" panose="020B0604020202020204" pitchFamily="34" charset="0"/>
            <a:cs typeface="Arial" panose="020B0604020202020204" pitchFamily="34" charset="0"/>
          </a:endParaRPr>
        </a:p>
      </dgm:t>
    </dgm:pt>
    <dgm:pt modelId="{FC816655-6C9E-4E9F-866F-1619FF86DC79}" type="sibTrans" cxnId="{229324E0-6B8E-4296-BB50-EF6780C6C1EB}">
      <dgm:prSet/>
      <dgm:spPr/>
      <dgm:t>
        <a:bodyPr/>
        <a:lstStyle/>
        <a:p>
          <a:endParaRPr lang="es-EC" sz="1200">
            <a:latin typeface="Arial" panose="020B0604020202020204" pitchFamily="34" charset="0"/>
            <a:cs typeface="Arial" panose="020B0604020202020204" pitchFamily="34" charset="0"/>
          </a:endParaRPr>
        </a:p>
      </dgm:t>
    </dgm:pt>
    <dgm:pt modelId="{1A1FD9DD-FF73-4926-8F17-BB8D18808202}">
      <dgm:prSet phldrT="[Texto]" custT="1"/>
      <dgm:spPr/>
      <dgm:t>
        <a:bodyPr/>
        <a:lstStyle/>
        <a:p>
          <a:pPr algn="just"/>
          <a:r>
            <a:rPr lang="es-EC" sz="1200" dirty="0">
              <a:latin typeface="Arial" panose="020B0604020202020204" pitchFamily="34" charset="0"/>
              <a:cs typeface="Arial" panose="020B0604020202020204" pitchFamily="34" charset="0"/>
            </a:rPr>
            <a:t>Sostiene que el incremento de las transacciones transnacionales genera un aumento de interdependencia que, a la larga, conduce a los protagonistas del intercambio (principalmente empresarios y firmas) a solicitar a las autoridades nacionales o transnacionales que adapten regulaciones y políticas a las nuevas necesidades generadas durante el proceso. Ambos enfoques, por lo tanto, comparten un concepto de integración cuyo impulso se basa en la demanda. (Malamud, 2011, pág. 220)</a:t>
          </a:r>
          <a:endParaRPr lang="es-ES" sz="1200" dirty="0">
            <a:latin typeface="Arial" panose="020B0604020202020204" pitchFamily="34" charset="0"/>
            <a:cs typeface="Arial" panose="020B0604020202020204" pitchFamily="34" charset="0"/>
          </a:endParaRPr>
        </a:p>
      </dgm:t>
    </dgm:pt>
    <dgm:pt modelId="{4C9B468D-4DB9-4C8D-8F06-D133B2E413CF}" type="parTrans" cxnId="{44F5B2F1-C79A-42E6-8795-DC12990396F1}">
      <dgm:prSet/>
      <dgm:spPr/>
      <dgm:t>
        <a:bodyPr/>
        <a:lstStyle/>
        <a:p>
          <a:endParaRPr lang="es-ES" sz="1200">
            <a:latin typeface="Arial" panose="020B0604020202020204" pitchFamily="34" charset="0"/>
            <a:cs typeface="Arial" panose="020B0604020202020204" pitchFamily="34" charset="0"/>
          </a:endParaRPr>
        </a:p>
      </dgm:t>
    </dgm:pt>
    <dgm:pt modelId="{36D7A5BB-0C62-4A13-A334-2A1A04C7633E}" type="sibTrans" cxnId="{44F5B2F1-C79A-42E6-8795-DC12990396F1}">
      <dgm:prSet/>
      <dgm:spPr/>
      <dgm:t>
        <a:bodyPr/>
        <a:lstStyle/>
        <a:p>
          <a:endParaRPr lang="es-ES" sz="1200">
            <a:latin typeface="Arial" panose="020B0604020202020204" pitchFamily="34" charset="0"/>
            <a:cs typeface="Arial" panose="020B0604020202020204" pitchFamily="34" charset="0"/>
          </a:endParaRPr>
        </a:p>
      </dgm:t>
    </dgm:pt>
    <dgm:pt modelId="{517BFB34-E88F-4221-9763-A5E8649F3925}">
      <dgm:prSet phldrT="[Texto]" custT="1"/>
      <dgm:spPr>
        <a:blipFill rotWithShape="0">
          <a:blip xmlns:r="http://schemas.openxmlformats.org/officeDocument/2006/relationships" r:embed="rId2"/>
          <a:stretch>
            <a:fillRect/>
          </a:stretch>
        </a:blipFill>
      </dgm:spPr>
      <dgm:t>
        <a:bodyPr/>
        <a:lstStyle/>
        <a:p>
          <a:pPr algn="just"/>
          <a:endParaRPr lang="es-ES" sz="1200" dirty="0">
            <a:latin typeface="Arial" panose="020B0604020202020204" pitchFamily="34" charset="0"/>
            <a:cs typeface="Arial" panose="020B0604020202020204" pitchFamily="34" charset="0"/>
          </a:endParaRPr>
        </a:p>
      </dgm:t>
    </dgm:pt>
    <dgm:pt modelId="{FDFA8EE8-02A8-4B48-B79C-2050F3898342}" type="parTrans" cxnId="{F0FBC0AF-757E-490C-B58F-DE83C8B07A13}">
      <dgm:prSet/>
      <dgm:spPr/>
      <dgm:t>
        <a:bodyPr/>
        <a:lstStyle/>
        <a:p>
          <a:endParaRPr lang="es-ES" sz="1200">
            <a:latin typeface="Arial" panose="020B0604020202020204" pitchFamily="34" charset="0"/>
            <a:cs typeface="Arial" panose="020B0604020202020204" pitchFamily="34" charset="0"/>
          </a:endParaRPr>
        </a:p>
      </dgm:t>
    </dgm:pt>
    <dgm:pt modelId="{31ED47AF-C74D-43E1-BE7A-FC47F82CE1B9}" type="sibTrans" cxnId="{F0FBC0AF-757E-490C-B58F-DE83C8B07A13}">
      <dgm:prSet/>
      <dgm:spPr/>
      <dgm:t>
        <a:bodyPr/>
        <a:lstStyle/>
        <a:p>
          <a:endParaRPr lang="es-ES" sz="1200">
            <a:latin typeface="Arial" panose="020B0604020202020204" pitchFamily="34" charset="0"/>
            <a:cs typeface="Arial" panose="020B0604020202020204" pitchFamily="34" charset="0"/>
          </a:endParaRPr>
        </a:p>
      </dgm:t>
    </dgm:pt>
    <dgm:pt modelId="{CEAF8D5F-BEDD-4C4B-9E25-65C7410CA1D4}">
      <dgm:prSet phldrT="[Texto]" custT="1"/>
      <dgm:spPr/>
      <dgm:t>
        <a:bodyPr/>
        <a:lstStyle/>
        <a:p>
          <a:pPr algn="just"/>
          <a:r>
            <a:rPr lang="es-ES" sz="1200" dirty="0">
              <a:solidFill>
                <a:sysClr val="windowText" lastClr="000000"/>
              </a:solidFill>
              <a:latin typeface="Arial" panose="020B0604020202020204" pitchFamily="34" charset="0"/>
              <a:cs typeface="Arial" panose="020B0604020202020204" pitchFamily="34" charset="0"/>
            </a:rPr>
            <a:t>Teoria de Proteccionismo</a:t>
          </a:r>
        </a:p>
      </dgm:t>
    </dgm:pt>
    <dgm:pt modelId="{5C255788-9CF9-4EC8-8D40-339A4A60BD0D}" type="parTrans" cxnId="{5ED8ACC4-92BE-487A-B9B5-0742E5BA5470}">
      <dgm:prSet/>
      <dgm:spPr/>
      <dgm:t>
        <a:bodyPr/>
        <a:lstStyle/>
        <a:p>
          <a:endParaRPr lang="es-ES" sz="1200">
            <a:latin typeface="Arial" panose="020B0604020202020204" pitchFamily="34" charset="0"/>
            <a:cs typeface="Arial" panose="020B0604020202020204" pitchFamily="34" charset="0"/>
          </a:endParaRPr>
        </a:p>
      </dgm:t>
    </dgm:pt>
    <dgm:pt modelId="{94D5A2EE-D8F9-45B2-B21E-A3CA447C2349}" type="sibTrans" cxnId="{5ED8ACC4-92BE-487A-B9B5-0742E5BA5470}">
      <dgm:prSet/>
      <dgm:spPr/>
      <dgm:t>
        <a:bodyPr/>
        <a:lstStyle/>
        <a:p>
          <a:endParaRPr lang="es-ES" sz="1200">
            <a:latin typeface="Arial" panose="020B0604020202020204" pitchFamily="34" charset="0"/>
            <a:cs typeface="Arial" panose="020B0604020202020204" pitchFamily="34" charset="0"/>
          </a:endParaRPr>
        </a:p>
      </dgm:t>
    </dgm:pt>
    <dgm:pt modelId="{36A92A87-0F25-40DC-9832-E2F21D7251AA}">
      <dgm:prSet phldrT="[Texto]" custT="1"/>
      <dgm:spPr/>
      <dgm:t>
        <a:bodyPr/>
        <a:lstStyle/>
        <a:p>
          <a:pPr algn="just"/>
          <a:r>
            <a:rPr lang="es-ES" sz="1200">
              <a:latin typeface="Arial" panose="020B0604020202020204" pitchFamily="34" charset="0"/>
              <a:cs typeface="Arial" panose="020B0604020202020204" pitchFamily="34" charset="0"/>
            </a:rPr>
            <a:t>Desde la aparición de los modernos estados-nación en el siglo XVI, los Gobiernos han estado preocupados por el efecto de la competencia internacional sobre la prosperidad de las industrias nacionales y han intentado, o bien defenderlas de la competencia extranjera imponiendo límites a las importaciones, o bien ayudarlas en la competencia mundial subvencionando las exportaciones. </a:t>
          </a:r>
          <a:r>
            <a:rPr lang="es-EC" sz="1200">
              <a:latin typeface="Arial" panose="020B0604020202020204" pitchFamily="34" charset="0"/>
              <a:cs typeface="Arial" panose="020B0604020202020204" pitchFamily="34" charset="0"/>
            </a:rPr>
            <a:t>(Krugman &amp; Obstfeld, 2006, pág. 5)</a:t>
          </a:r>
          <a:endParaRPr lang="es-ES" sz="1200" dirty="0">
            <a:solidFill>
              <a:sysClr val="windowText" lastClr="000000"/>
            </a:solidFill>
            <a:latin typeface="Arial" panose="020B0604020202020204" pitchFamily="34" charset="0"/>
            <a:cs typeface="Arial" panose="020B0604020202020204" pitchFamily="34" charset="0"/>
          </a:endParaRPr>
        </a:p>
      </dgm:t>
    </dgm:pt>
    <dgm:pt modelId="{20CED066-E2E7-4F16-BEC6-5C5A7766467E}" type="parTrans" cxnId="{DB232DB2-8A74-43D7-9681-6E3F9939AE1B}">
      <dgm:prSet/>
      <dgm:spPr/>
      <dgm:t>
        <a:bodyPr/>
        <a:lstStyle/>
        <a:p>
          <a:endParaRPr lang="es-EC" sz="1200">
            <a:latin typeface="Arial" panose="020B0604020202020204" pitchFamily="34" charset="0"/>
            <a:cs typeface="Arial" panose="020B0604020202020204" pitchFamily="34" charset="0"/>
          </a:endParaRPr>
        </a:p>
      </dgm:t>
    </dgm:pt>
    <dgm:pt modelId="{CE3C9809-EC9B-43DE-A58A-254FA51B5A63}" type="sibTrans" cxnId="{DB232DB2-8A74-43D7-9681-6E3F9939AE1B}">
      <dgm:prSet/>
      <dgm:spPr/>
      <dgm:t>
        <a:bodyPr/>
        <a:lstStyle/>
        <a:p>
          <a:endParaRPr lang="es-EC" sz="1200">
            <a:latin typeface="Arial" panose="020B0604020202020204" pitchFamily="34" charset="0"/>
            <a:cs typeface="Arial" panose="020B0604020202020204" pitchFamily="34" charset="0"/>
          </a:endParaRPr>
        </a:p>
      </dgm:t>
    </dgm:pt>
    <dgm:pt modelId="{51713104-A27F-4152-A0FB-4BB8F715FC94}" type="pres">
      <dgm:prSet presAssocID="{A75876AC-5083-4C54-B858-7215CE2ADF6E}" presName="Name0" presStyleCnt="0">
        <dgm:presLayoutVars>
          <dgm:dir/>
          <dgm:animLvl val="lvl"/>
          <dgm:resizeHandles val="exact"/>
        </dgm:presLayoutVars>
      </dgm:prSet>
      <dgm:spPr/>
      <dgm:t>
        <a:bodyPr/>
        <a:lstStyle/>
        <a:p>
          <a:endParaRPr lang="es-ES"/>
        </a:p>
      </dgm:t>
    </dgm:pt>
    <dgm:pt modelId="{CCFBBADA-727A-4AEA-AA57-460F158EF99C}" type="pres">
      <dgm:prSet presAssocID="{690173DA-D18C-4F75-A8B8-90EAB3F5CCD9}" presName="linNode" presStyleCnt="0"/>
      <dgm:spPr/>
      <dgm:t>
        <a:bodyPr/>
        <a:lstStyle/>
        <a:p>
          <a:endParaRPr lang="es-EC"/>
        </a:p>
      </dgm:t>
    </dgm:pt>
    <dgm:pt modelId="{9371719D-5174-44A3-9BF3-0AA12A48D33D}" type="pres">
      <dgm:prSet presAssocID="{690173DA-D18C-4F75-A8B8-90EAB3F5CCD9}" presName="parentText" presStyleLbl="node1" presStyleIdx="0" presStyleCnt="2">
        <dgm:presLayoutVars>
          <dgm:chMax val="1"/>
          <dgm:bulletEnabled val="1"/>
        </dgm:presLayoutVars>
      </dgm:prSet>
      <dgm:spPr/>
      <dgm:t>
        <a:bodyPr/>
        <a:lstStyle/>
        <a:p>
          <a:endParaRPr lang="es-EC"/>
        </a:p>
      </dgm:t>
    </dgm:pt>
    <dgm:pt modelId="{DA590F9C-8E58-49D5-B5DF-B6F3AC4C370C}" type="pres">
      <dgm:prSet presAssocID="{690173DA-D18C-4F75-A8B8-90EAB3F5CCD9}" presName="descendantText" presStyleLbl="alignAccFollowNode1" presStyleIdx="0" presStyleCnt="2">
        <dgm:presLayoutVars>
          <dgm:bulletEnabled val="1"/>
        </dgm:presLayoutVars>
      </dgm:prSet>
      <dgm:spPr/>
      <dgm:t>
        <a:bodyPr/>
        <a:lstStyle/>
        <a:p>
          <a:endParaRPr lang="es-EC"/>
        </a:p>
      </dgm:t>
    </dgm:pt>
    <dgm:pt modelId="{72283594-F58D-4225-9164-84D9314CA269}" type="pres">
      <dgm:prSet presAssocID="{FC816655-6C9E-4E9F-866F-1619FF86DC79}" presName="sp" presStyleCnt="0"/>
      <dgm:spPr/>
    </dgm:pt>
    <dgm:pt modelId="{D11F80EA-1CE0-4DC4-844C-40C70E6A4858}" type="pres">
      <dgm:prSet presAssocID="{517BFB34-E88F-4221-9763-A5E8649F3925}" presName="linNode" presStyleCnt="0"/>
      <dgm:spPr/>
    </dgm:pt>
    <dgm:pt modelId="{7789A967-8721-44C8-8F3A-D6F24A4EB6A9}" type="pres">
      <dgm:prSet presAssocID="{517BFB34-E88F-4221-9763-A5E8649F3925}" presName="parentText" presStyleLbl="node1" presStyleIdx="1" presStyleCnt="2">
        <dgm:presLayoutVars>
          <dgm:chMax val="1"/>
          <dgm:bulletEnabled val="1"/>
        </dgm:presLayoutVars>
      </dgm:prSet>
      <dgm:spPr/>
      <dgm:t>
        <a:bodyPr/>
        <a:lstStyle/>
        <a:p>
          <a:endParaRPr lang="es-ES"/>
        </a:p>
      </dgm:t>
    </dgm:pt>
    <dgm:pt modelId="{B227ACF9-43C4-48B3-8879-17F498ACA49A}" type="pres">
      <dgm:prSet presAssocID="{517BFB34-E88F-4221-9763-A5E8649F3925}" presName="descendantText" presStyleLbl="alignAccFollowNode1" presStyleIdx="1" presStyleCnt="2">
        <dgm:presLayoutVars>
          <dgm:bulletEnabled val="1"/>
        </dgm:presLayoutVars>
      </dgm:prSet>
      <dgm:spPr/>
      <dgm:t>
        <a:bodyPr/>
        <a:lstStyle/>
        <a:p>
          <a:endParaRPr lang="es-ES"/>
        </a:p>
      </dgm:t>
    </dgm:pt>
  </dgm:ptLst>
  <dgm:cxnLst>
    <dgm:cxn modelId="{5ED8ACC4-92BE-487A-B9B5-0742E5BA5470}" srcId="{517BFB34-E88F-4221-9763-A5E8649F3925}" destId="{CEAF8D5F-BEDD-4C4B-9E25-65C7410CA1D4}" srcOrd="0" destOrd="0" parTransId="{5C255788-9CF9-4EC8-8D40-339A4A60BD0D}" sibTransId="{94D5A2EE-D8F9-45B2-B21E-A3CA447C2349}"/>
    <dgm:cxn modelId="{AEE30EDC-00F4-46B6-9597-6DA982E8DF03}" type="presOf" srcId="{A75876AC-5083-4C54-B858-7215CE2ADF6E}" destId="{51713104-A27F-4152-A0FB-4BB8F715FC94}" srcOrd="0" destOrd="0" presId="urn:microsoft.com/office/officeart/2005/8/layout/vList5"/>
    <dgm:cxn modelId="{47D7074E-EC93-41A8-9603-72E759D76147}" type="presOf" srcId="{CEAF8D5F-BEDD-4C4B-9E25-65C7410CA1D4}" destId="{B227ACF9-43C4-48B3-8879-17F498ACA49A}" srcOrd="0" destOrd="0" presId="urn:microsoft.com/office/officeart/2005/8/layout/vList5"/>
    <dgm:cxn modelId="{4904C198-15D1-4848-967B-06DC5D2A9633}" type="presOf" srcId="{36A92A87-0F25-40DC-9832-E2F21D7251AA}" destId="{B227ACF9-43C4-48B3-8879-17F498ACA49A}" srcOrd="0" destOrd="1" presId="urn:microsoft.com/office/officeart/2005/8/layout/vList5"/>
    <dgm:cxn modelId="{032D0DBF-8BB1-469F-B8BC-239018D7F201}" srcId="{690173DA-D18C-4F75-A8B8-90EAB3F5CCD9}" destId="{06A7B709-5030-49E5-A27E-0F0BF9A768DB}" srcOrd="0" destOrd="0" parTransId="{BE49FA16-A165-468A-9655-9AC309C26CC3}" sibTransId="{85748D8A-B758-492B-827F-05CE725D127A}"/>
    <dgm:cxn modelId="{44F5B2F1-C79A-42E6-8795-DC12990396F1}" srcId="{690173DA-D18C-4F75-A8B8-90EAB3F5CCD9}" destId="{1A1FD9DD-FF73-4926-8F17-BB8D18808202}" srcOrd="1" destOrd="0" parTransId="{4C9B468D-4DB9-4C8D-8F06-D133B2E413CF}" sibTransId="{36D7A5BB-0C62-4A13-A334-2A1A04C7633E}"/>
    <dgm:cxn modelId="{DB232DB2-8A74-43D7-9681-6E3F9939AE1B}" srcId="{517BFB34-E88F-4221-9763-A5E8649F3925}" destId="{36A92A87-0F25-40DC-9832-E2F21D7251AA}" srcOrd="1" destOrd="0" parTransId="{20CED066-E2E7-4F16-BEC6-5C5A7766467E}" sibTransId="{CE3C9809-EC9B-43DE-A58A-254FA51B5A63}"/>
    <dgm:cxn modelId="{1A38FA7C-F2BA-4ADA-A908-318E07E0DC30}" type="presOf" srcId="{690173DA-D18C-4F75-A8B8-90EAB3F5CCD9}" destId="{9371719D-5174-44A3-9BF3-0AA12A48D33D}" srcOrd="0" destOrd="0" presId="urn:microsoft.com/office/officeart/2005/8/layout/vList5"/>
    <dgm:cxn modelId="{57A6A4DA-BB26-4A12-96BA-87AD026495AE}" type="presOf" srcId="{1A1FD9DD-FF73-4926-8F17-BB8D18808202}" destId="{DA590F9C-8E58-49D5-B5DF-B6F3AC4C370C}" srcOrd="0" destOrd="1" presId="urn:microsoft.com/office/officeart/2005/8/layout/vList5"/>
    <dgm:cxn modelId="{0E6B792B-9D08-46DE-8105-0AEE4046425C}" type="presOf" srcId="{06A7B709-5030-49E5-A27E-0F0BF9A768DB}" destId="{DA590F9C-8E58-49D5-B5DF-B6F3AC4C370C}" srcOrd="0" destOrd="0" presId="urn:microsoft.com/office/officeart/2005/8/layout/vList5"/>
    <dgm:cxn modelId="{F0FBC0AF-757E-490C-B58F-DE83C8B07A13}" srcId="{A75876AC-5083-4C54-B858-7215CE2ADF6E}" destId="{517BFB34-E88F-4221-9763-A5E8649F3925}" srcOrd="1" destOrd="0" parTransId="{FDFA8EE8-02A8-4B48-B79C-2050F3898342}" sibTransId="{31ED47AF-C74D-43E1-BE7A-FC47F82CE1B9}"/>
    <dgm:cxn modelId="{229324E0-6B8E-4296-BB50-EF6780C6C1EB}" srcId="{A75876AC-5083-4C54-B858-7215CE2ADF6E}" destId="{690173DA-D18C-4F75-A8B8-90EAB3F5CCD9}" srcOrd="0" destOrd="0" parTransId="{AE7A5808-E336-4F02-992A-23F314BA14D5}" sibTransId="{FC816655-6C9E-4E9F-866F-1619FF86DC79}"/>
    <dgm:cxn modelId="{803504AC-A939-47C8-8BED-1EA2AB2A1866}" type="presOf" srcId="{517BFB34-E88F-4221-9763-A5E8649F3925}" destId="{7789A967-8721-44C8-8F3A-D6F24A4EB6A9}" srcOrd="0" destOrd="0" presId="urn:microsoft.com/office/officeart/2005/8/layout/vList5"/>
    <dgm:cxn modelId="{24F546F2-0AE5-4833-96B6-7F5DC8892EEE}" type="presParOf" srcId="{51713104-A27F-4152-A0FB-4BB8F715FC94}" destId="{CCFBBADA-727A-4AEA-AA57-460F158EF99C}" srcOrd="0" destOrd="0" presId="urn:microsoft.com/office/officeart/2005/8/layout/vList5"/>
    <dgm:cxn modelId="{5796A09D-9A10-4B78-BDDB-FA0C975546ED}" type="presParOf" srcId="{CCFBBADA-727A-4AEA-AA57-460F158EF99C}" destId="{9371719D-5174-44A3-9BF3-0AA12A48D33D}" srcOrd="0" destOrd="0" presId="urn:microsoft.com/office/officeart/2005/8/layout/vList5"/>
    <dgm:cxn modelId="{0AE7A4FF-74C7-4B85-885F-6C0983FF3AE9}" type="presParOf" srcId="{CCFBBADA-727A-4AEA-AA57-460F158EF99C}" destId="{DA590F9C-8E58-49D5-B5DF-B6F3AC4C370C}" srcOrd="1" destOrd="0" presId="urn:microsoft.com/office/officeart/2005/8/layout/vList5"/>
    <dgm:cxn modelId="{FC8660C3-2269-4DDF-837F-B915DF55C24E}" type="presParOf" srcId="{51713104-A27F-4152-A0FB-4BB8F715FC94}" destId="{72283594-F58D-4225-9164-84D9314CA269}" srcOrd="1" destOrd="0" presId="urn:microsoft.com/office/officeart/2005/8/layout/vList5"/>
    <dgm:cxn modelId="{A15F370A-75CE-482B-9046-67A6831FD5E6}" type="presParOf" srcId="{51713104-A27F-4152-A0FB-4BB8F715FC94}" destId="{D11F80EA-1CE0-4DC4-844C-40C70E6A4858}" srcOrd="2" destOrd="0" presId="urn:microsoft.com/office/officeart/2005/8/layout/vList5"/>
    <dgm:cxn modelId="{BAAA495F-661A-4DB0-AAC7-CFA107133664}" type="presParOf" srcId="{D11F80EA-1CE0-4DC4-844C-40C70E6A4858}" destId="{7789A967-8721-44C8-8F3A-D6F24A4EB6A9}" srcOrd="0" destOrd="0" presId="urn:microsoft.com/office/officeart/2005/8/layout/vList5"/>
    <dgm:cxn modelId="{184C47B7-97C3-4E87-A423-82B504E723DC}" type="presParOf" srcId="{D11F80EA-1CE0-4DC4-844C-40C70E6A4858}" destId="{B227ACF9-43C4-48B3-8879-17F498ACA4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DB9967-4434-461B-BAD0-A288901DEE53}"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es-ES"/>
        </a:p>
      </dgm:t>
    </dgm:pt>
    <dgm:pt modelId="{A279A71F-6DBE-4E8F-8B58-3E3BFDF1C588}">
      <dgm:prSet phldrT="[Texto]" custT="1"/>
      <dgm:spPr/>
      <dgm:t>
        <a:bodyPr/>
        <a:lstStyle/>
        <a:p>
          <a:pPr algn="ctr"/>
          <a:r>
            <a:rPr lang="es-EC" sz="1600" b="1" dirty="0">
              <a:latin typeface="Arial" panose="020B0604020202020204" pitchFamily="34" charset="0"/>
              <a:cs typeface="Arial" panose="020B0604020202020204" pitchFamily="34" charset="0"/>
            </a:rPr>
            <a:t>Ecuador y Colombia celebran el Tratado en 1942.</a:t>
          </a:r>
          <a:endParaRPr lang="es-ES" sz="1600" dirty="0">
            <a:latin typeface="Arial" panose="020B0604020202020204" pitchFamily="34" charset="0"/>
            <a:cs typeface="Arial" panose="020B0604020202020204" pitchFamily="34" charset="0"/>
          </a:endParaRPr>
        </a:p>
      </dgm:t>
    </dgm:pt>
    <dgm:pt modelId="{54821044-125F-47E6-B6EC-F64484E5C2BA}" type="parTrans" cxnId="{88314046-0333-44DC-8ABD-FCDB1FE77049}">
      <dgm:prSet/>
      <dgm:spPr/>
      <dgm:t>
        <a:bodyPr/>
        <a:lstStyle/>
        <a:p>
          <a:pPr algn="ctr"/>
          <a:endParaRPr lang="es-ES" sz="1600">
            <a:latin typeface="Arial" panose="020B0604020202020204" pitchFamily="34" charset="0"/>
            <a:cs typeface="Arial" panose="020B0604020202020204" pitchFamily="34" charset="0"/>
          </a:endParaRPr>
        </a:p>
      </dgm:t>
    </dgm:pt>
    <dgm:pt modelId="{3FA0E74F-93B7-4041-9CA4-6073E1D7ED85}" type="sibTrans" cxnId="{88314046-0333-44DC-8ABD-FCDB1FE77049}">
      <dgm:prSet/>
      <dgm:spPr/>
      <dgm:t>
        <a:bodyPr/>
        <a:lstStyle/>
        <a:p>
          <a:pPr algn="ctr"/>
          <a:endParaRPr lang="es-ES" sz="1600">
            <a:latin typeface="Arial" panose="020B0604020202020204" pitchFamily="34" charset="0"/>
            <a:cs typeface="Arial" panose="020B0604020202020204" pitchFamily="34" charset="0"/>
          </a:endParaRPr>
        </a:p>
      </dgm:t>
    </dgm:pt>
    <dgm:pt modelId="{8E4CBBF0-92F4-46A3-95FE-E7AB4E4D1E3A}">
      <dgm:prSet phldrT="[Texto]" custT="1"/>
      <dgm:spPr>
        <a:ln w="28575">
          <a:solidFill>
            <a:schemeClr val="accent1"/>
          </a:solidFill>
        </a:ln>
      </dgm:spPr>
      <dgm:t>
        <a:bodyPr/>
        <a:lstStyle/>
        <a:p>
          <a:pPr algn="just"/>
          <a:r>
            <a:rPr lang="es-EC" sz="1600">
              <a:latin typeface="Arial" panose="020B0604020202020204" pitchFamily="34" charset="0"/>
              <a:cs typeface="Arial" panose="020B0604020202020204" pitchFamily="34" charset="0"/>
            </a:rPr>
            <a:t>Con el fin de generar una estrecha y especial colaboración;</a:t>
          </a:r>
        </a:p>
      </dgm:t>
    </dgm:pt>
    <dgm:pt modelId="{8996D6D2-EBF4-432C-A19E-2F8BA06EC33A}" type="parTrans" cxnId="{7E0E7BDC-297C-43E7-8391-FA89AD7B53FA}">
      <dgm:prSet/>
      <dgm:spPr/>
      <dgm:t>
        <a:bodyPr/>
        <a:lstStyle/>
        <a:p>
          <a:pPr algn="ctr"/>
          <a:endParaRPr lang="es-ES" sz="1600">
            <a:latin typeface="Arial" panose="020B0604020202020204" pitchFamily="34" charset="0"/>
            <a:cs typeface="Arial" panose="020B0604020202020204" pitchFamily="34" charset="0"/>
          </a:endParaRPr>
        </a:p>
      </dgm:t>
    </dgm:pt>
    <dgm:pt modelId="{A5BA8625-6C0F-4FF1-B895-5D089358EF8B}" type="sibTrans" cxnId="{7E0E7BDC-297C-43E7-8391-FA89AD7B53FA}">
      <dgm:prSet/>
      <dgm:spPr/>
      <dgm:t>
        <a:bodyPr/>
        <a:lstStyle/>
        <a:p>
          <a:pPr algn="ctr"/>
          <a:endParaRPr lang="es-ES" sz="1600">
            <a:latin typeface="Arial" panose="020B0604020202020204" pitchFamily="34" charset="0"/>
            <a:cs typeface="Arial" panose="020B0604020202020204" pitchFamily="34" charset="0"/>
          </a:endParaRPr>
        </a:p>
      </dgm:t>
    </dgm:pt>
    <dgm:pt modelId="{FE372C15-43B1-430B-BC70-773BEC0CC6B7}">
      <dgm:prSet phldrT="[Texto]" custT="1"/>
      <dgm:spPr>
        <a:ln w="28575">
          <a:solidFill>
            <a:schemeClr val="accent1"/>
          </a:solidFill>
        </a:ln>
      </dgm:spPr>
      <dgm:t>
        <a:bodyPr/>
        <a:lstStyle/>
        <a:p>
          <a:pPr algn="just"/>
          <a:r>
            <a:rPr lang="es-EC" sz="1600">
              <a:latin typeface="Arial" panose="020B0604020202020204" pitchFamily="34" charset="0"/>
              <a:cs typeface="Arial" panose="020B0604020202020204" pitchFamily="34" charset="0"/>
            </a:rPr>
            <a:t>Fomentar e incrementar el  intercambio comercial, las inversiones recíprocas; </a:t>
          </a:r>
        </a:p>
      </dgm:t>
    </dgm:pt>
    <dgm:pt modelId="{D54E83EE-9096-4378-B4C5-ED7B5693896E}" type="parTrans" cxnId="{61B4EFC9-4F61-4765-9711-BBA40C655D80}">
      <dgm:prSet/>
      <dgm:spPr/>
      <dgm:t>
        <a:bodyPr/>
        <a:lstStyle/>
        <a:p>
          <a:pPr algn="ctr"/>
          <a:endParaRPr lang="es-ES" sz="1600">
            <a:latin typeface="Arial" panose="020B0604020202020204" pitchFamily="34" charset="0"/>
            <a:cs typeface="Arial" panose="020B0604020202020204" pitchFamily="34" charset="0"/>
          </a:endParaRPr>
        </a:p>
      </dgm:t>
    </dgm:pt>
    <dgm:pt modelId="{C3FEC25E-1674-4672-91E8-669E6CB6B044}" type="sibTrans" cxnId="{61B4EFC9-4F61-4765-9711-BBA40C655D80}">
      <dgm:prSet/>
      <dgm:spPr/>
      <dgm:t>
        <a:bodyPr/>
        <a:lstStyle/>
        <a:p>
          <a:pPr algn="ctr"/>
          <a:endParaRPr lang="es-ES" sz="1600">
            <a:latin typeface="Arial" panose="020B0604020202020204" pitchFamily="34" charset="0"/>
            <a:cs typeface="Arial" panose="020B0604020202020204" pitchFamily="34" charset="0"/>
          </a:endParaRPr>
        </a:p>
      </dgm:t>
    </dgm:pt>
    <dgm:pt modelId="{6F4C50BE-2D90-447C-9398-3EC609F5D753}">
      <dgm:prSet phldrT="[Texto]" custT="1"/>
      <dgm:spPr>
        <a:ln w="28575">
          <a:solidFill>
            <a:schemeClr val="accent1"/>
          </a:solidFill>
        </a:ln>
      </dgm:spPr>
      <dgm:t>
        <a:bodyPr/>
        <a:lstStyle/>
        <a:p>
          <a:pPr algn="just"/>
          <a:r>
            <a:rPr lang="es-EC" sz="1600">
              <a:latin typeface="Arial" panose="020B0604020202020204" pitchFamily="34" charset="0"/>
              <a:cs typeface="Arial" panose="020B0604020202020204" pitchFamily="34" charset="0"/>
            </a:rPr>
            <a:t>Además regular y actualizar el intercambio y las relaciones económicas.</a:t>
          </a:r>
        </a:p>
      </dgm:t>
    </dgm:pt>
    <dgm:pt modelId="{B23D1C1B-3753-4D71-8C6F-34543C6569A3}" type="parTrans" cxnId="{6FAF027B-F568-4385-99D2-0CE9D99B39EE}">
      <dgm:prSet/>
      <dgm:spPr/>
      <dgm:t>
        <a:bodyPr/>
        <a:lstStyle/>
        <a:p>
          <a:pPr algn="ctr"/>
          <a:endParaRPr lang="es-ES" sz="1600">
            <a:latin typeface="Arial" panose="020B0604020202020204" pitchFamily="34" charset="0"/>
            <a:cs typeface="Arial" panose="020B0604020202020204" pitchFamily="34" charset="0"/>
          </a:endParaRPr>
        </a:p>
      </dgm:t>
    </dgm:pt>
    <dgm:pt modelId="{59FDADE2-91DE-4C3E-8DC7-0D223850A8D3}" type="sibTrans" cxnId="{6FAF027B-F568-4385-99D2-0CE9D99B39EE}">
      <dgm:prSet/>
      <dgm:spPr/>
      <dgm:t>
        <a:bodyPr/>
        <a:lstStyle/>
        <a:p>
          <a:pPr algn="ctr"/>
          <a:endParaRPr lang="es-ES" sz="1600">
            <a:latin typeface="Arial" panose="020B0604020202020204" pitchFamily="34" charset="0"/>
            <a:cs typeface="Arial" panose="020B0604020202020204" pitchFamily="34" charset="0"/>
          </a:endParaRPr>
        </a:p>
      </dgm:t>
    </dgm:pt>
    <dgm:pt modelId="{CC54ED41-8BE9-4CFA-AD08-31DF4A5542E6}">
      <dgm:prSet phldrT="[Texto]" custT="1"/>
      <dgm:spPr/>
      <dgm:t>
        <a:bodyPr/>
        <a:lstStyle/>
        <a:p>
          <a:pPr algn="ctr"/>
          <a:r>
            <a:rPr lang="es-EC" sz="1600" b="1">
              <a:latin typeface="Arial" panose="020B0604020202020204" pitchFamily="34" charset="0"/>
              <a:cs typeface="Arial" panose="020B0604020202020204" pitchFamily="34" charset="0"/>
            </a:rPr>
            <a:t>Se acordó reformar  el Tratado el 4 de septiembre de 1959.</a:t>
          </a:r>
        </a:p>
      </dgm:t>
    </dgm:pt>
    <dgm:pt modelId="{9C1A4B72-7493-4129-AFAF-00E22CF8203E}" type="parTrans" cxnId="{5CFAA401-1539-4FF6-B587-33FF2773A7B1}">
      <dgm:prSet/>
      <dgm:spPr/>
      <dgm:t>
        <a:bodyPr/>
        <a:lstStyle/>
        <a:p>
          <a:pPr algn="ctr"/>
          <a:endParaRPr lang="es-ES" sz="1600">
            <a:latin typeface="Arial" panose="020B0604020202020204" pitchFamily="34" charset="0"/>
            <a:cs typeface="Arial" panose="020B0604020202020204" pitchFamily="34" charset="0"/>
          </a:endParaRPr>
        </a:p>
      </dgm:t>
    </dgm:pt>
    <dgm:pt modelId="{61D7CA18-C3B8-45B0-9CB2-621A74A8F255}" type="sibTrans" cxnId="{5CFAA401-1539-4FF6-B587-33FF2773A7B1}">
      <dgm:prSet/>
      <dgm:spPr/>
      <dgm:t>
        <a:bodyPr/>
        <a:lstStyle/>
        <a:p>
          <a:pPr algn="ctr"/>
          <a:endParaRPr lang="es-ES" sz="1600">
            <a:latin typeface="Arial" panose="020B0604020202020204" pitchFamily="34" charset="0"/>
            <a:cs typeface="Arial" panose="020B0604020202020204" pitchFamily="34" charset="0"/>
          </a:endParaRPr>
        </a:p>
      </dgm:t>
    </dgm:pt>
    <dgm:pt modelId="{8C8FC0A1-E06B-4F40-AF9E-3805BAC6CB25}">
      <dgm:prSet phldrT="[Texto]" custT="1"/>
      <dgm:spPr>
        <a:ln w="28575">
          <a:solidFill>
            <a:schemeClr val="accent1"/>
          </a:solidFill>
        </a:ln>
      </dgm:spPr>
      <dgm:t>
        <a:bodyPr/>
        <a:lstStyle/>
        <a:p>
          <a:pPr algn="just"/>
          <a:r>
            <a:rPr lang="es-EC" sz="1600" dirty="0">
              <a:latin typeface="Arial" panose="020B0604020202020204" pitchFamily="34" charset="0"/>
              <a:cs typeface="Arial" panose="020B0604020202020204" pitchFamily="34" charset="0"/>
            </a:rPr>
            <a:t>Para así asegurar una sólida relación </a:t>
          </a:r>
          <a:r>
            <a:rPr lang="es-EC" sz="1600" dirty="0" smtClean="0">
              <a:latin typeface="Arial" panose="020B0604020202020204" pitchFamily="34" charset="0"/>
              <a:cs typeface="Arial" panose="020B0604020202020204" pitchFamily="34" charset="0"/>
            </a:rPr>
            <a:t>económica;</a:t>
          </a:r>
          <a:endParaRPr lang="es-EC" sz="1600" dirty="0">
            <a:latin typeface="Arial" panose="020B0604020202020204" pitchFamily="34" charset="0"/>
            <a:cs typeface="Arial" panose="020B0604020202020204" pitchFamily="34" charset="0"/>
          </a:endParaRPr>
        </a:p>
      </dgm:t>
    </dgm:pt>
    <dgm:pt modelId="{692B14CD-40D7-414E-A09B-33E05FD3598C}" type="parTrans" cxnId="{775DA9E7-96B4-4B2F-8256-0D6B5F2B05F2}">
      <dgm:prSet/>
      <dgm:spPr/>
      <dgm:t>
        <a:bodyPr/>
        <a:lstStyle/>
        <a:p>
          <a:pPr algn="ctr"/>
          <a:endParaRPr lang="es-ES" sz="1600">
            <a:latin typeface="Arial" panose="020B0604020202020204" pitchFamily="34" charset="0"/>
            <a:cs typeface="Arial" panose="020B0604020202020204" pitchFamily="34" charset="0"/>
          </a:endParaRPr>
        </a:p>
      </dgm:t>
    </dgm:pt>
    <dgm:pt modelId="{D1658E44-70D4-4558-9052-5378DCD21ABE}" type="sibTrans" cxnId="{775DA9E7-96B4-4B2F-8256-0D6B5F2B05F2}">
      <dgm:prSet/>
      <dgm:spPr/>
      <dgm:t>
        <a:bodyPr/>
        <a:lstStyle/>
        <a:p>
          <a:pPr algn="ctr"/>
          <a:endParaRPr lang="es-ES" sz="1600">
            <a:latin typeface="Arial" panose="020B0604020202020204" pitchFamily="34" charset="0"/>
            <a:cs typeface="Arial" panose="020B0604020202020204" pitchFamily="34" charset="0"/>
          </a:endParaRPr>
        </a:p>
      </dgm:t>
    </dgm:pt>
    <dgm:pt modelId="{791F0C34-66A2-4583-B50B-CA0FC67B4FBF}">
      <dgm:prSet phldrT="[Texto]" custT="1"/>
      <dgm:spPr>
        <a:ln w="28575">
          <a:solidFill>
            <a:schemeClr val="accent1"/>
          </a:solidFill>
        </a:ln>
      </dgm:spPr>
      <dgm:t>
        <a:bodyPr/>
        <a:lstStyle/>
        <a:p>
          <a:pPr algn="just"/>
          <a:r>
            <a:rPr lang="es-EC" sz="1600" dirty="0">
              <a:latin typeface="Arial" panose="020B0604020202020204" pitchFamily="34" charset="0"/>
              <a:cs typeface="Arial" panose="020B0604020202020204" pitchFamily="34" charset="0"/>
            </a:rPr>
            <a:t>Fue necesario establecer nuevas bases de colaboración comercial y económica.</a:t>
          </a:r>
        </a:p>
      </dgm:t>
    </dgm:pt>
    <dgm:pt modelId="{51400B02-5CA3-4FDD-8B9D-8ACB324C73AF}" type="parTrans" cxnId="{EE8FF8D5-F5E8-46D9-9C56-EE88E6B51544}">
      <dgm:prSet/>
      <dgm:spPr/>
      <dgm:t>
        <a:bodyPr/>
        <a:lstStyle/>
        <a:p>
          <a:pPr algn="ctr"/>
          <a:endParaRPr lang="es-ES" sz="1600">
            <a:latin typeface="Arial" panose="020B0604020202020204" pitchFamily="34" charset="0"/>
            <a:cs typeface="Arial" panose="020B0604020202020204" pitchFamily="34" charset="0"/>
          </a:endParaRPr>
        </a:p>
      </dgm:t>
    </dgm:pt>
    <dgm:pt modelId="{AF880D42-8303-4223-BFBB-3D612D0C011A}" type="sibTrans" cxnId="{EE8FF8D5-F5E8-46D9-9C56-EE88E6B51544}">
      <dgm:prSet/>
      <dgm:spPr/>
      <dgm:t>
        <a:bodyPr/>
        <a:lstStyle/>
        <a:p>
          <a:pPr algn="ctr"/>
          <a:endParaRPr lang="es-ES" sz="1600">
            <a:latin typeface="Arial" panose="020B0604020202020204" pitchFamily="34" charset="0"/>
            <a:cs typeface="Arial" panose="020B0604020202020204" pitchFamily="34" charset="0"/>
          </a:endParaRPr>
        </a:p>
      </dgm:t>
    </dgm:pt>
    <dgm:pt modelId="{2E57E46F-1E11-4627-95DB-BCDD563491B6}" type="pres">
      <dgm:prSet presAssocID="{0CDB9967-4434-461B-BAD0-A288901DEE53}" presName="Name0" presStyleCnt="0">
        <dgm:presLayoutVars>
          <dgm:dir/>
          <dgm:animLvl val="lvl"/>
          <dgm:resizeHandles val="exact"/>
        </dgm:presLayoutVars>
      </dgm:prSet>
      <dgm:spPr/>
      <dgm:t>
        <a:bodyPr/>
        <a:lstStyle/>
        <a:p>
          <a:endParaRPr lang="es-ES"/>
        </a:p>
      </dgm:t>
    </dgm:pt>
    <dgm:pt modelId="{D8458B42-8342-49C1-9318-EDAF0228B820}" type="pres">
      <dgm:prSet presAssocID="{A279A71F-6DBE-4E8F-8B58-3E3BFDF1C588}" presName="linNode" presStyleCnt="0"/>
      <dgm:spPr/>
      <dgm:t>
        <a:bodyPr/>
        <a:lstStyle/>
        <a:p>
          <a:endParaRPr lang="es-EC"/>
        </a:p>
      </dgm:t>
    </dgm:pt>
    <dgm:pt modelId="{B8AA75A1-92D3-4840-95F2-1A37256A65DF}" type="pres">
      <dgm:prSet presAssocID="{A279A71F-6DBE-4E8F-8B58-3E3BFDF1C588}" presName="parentText" presStyleLbl="node1" presStyleIdx="0" presStyleCnt="2">
        <dgm:presLayoutVars>
          <dgm:chMax val="1"/>
          <dgm:bulletEnabled val="1"/>
        </dgm:presLayoutVars>
      </dgm:prSet>
      <dgm:spPr/>
      <dgm:t>
        <a:bodyPr/>
        <a:lstStyle/>
        <a:p>
          <a:endParaRPr lang="es-ES"/>
        </a:p>
      </dgm:t>
    </dgm:pt>
    <dgm:pt modelId="{5717081F-39D6-4214-94FF-0695F8980238}" type="pres">
      <dgm:prSet presAssocID="{A279A71F-6DBE-4E8F-8B58-3E3BFDF1C588}" presName="descendantText" presStyleLbl="alignAccFollowNode1" presStyleIdx="0" presStyleCnt="2" custScaleY="109009">
        <dgm:presLayoutVars>
          <dgm:bulletEnabled val="1"/>
        </dgm:presLayoutVars>
      </dgm:prSet>
      <dgm:spPr/>
      <dgm:t>
        <a:bodyPr/>
        <a:lstStyle/>
        <a:p>
          <a:endParaRPr lang="es-ES"/>
        </a:p>
      </dgm:t>
    </dgm:pt>
    <dgm:pt modelId="{041E7B23-95F4-417C-BB5B-3F5B7E50D278}" type="pres">
      <dgm:prSet presAssocID="{3FA0E74F-93B7-4041-9CA4-6073E1D7ED85}" presName="sp" presStyleCnt="0"/>
      <dgm:spPr/>
      <dgm:t>
        <a:bodyPr/>
        <a:lstStyle/>
        <a:p>
          <a:endParaRPr lang="es-EC"/>
        </a:p>
      </dgm:t>
    </dgm:pt>
    <dgm:pt modelId="{DCD612EF-7DA6-4DAC-879F-EFC01B5AFE97}" type="pres">
      <dgm:prSet presAssocID="{CC54ED41-8BE9-4CFA-AD08-31DF4A5542E6}" presName="linNode" presStyleCnt="0"/>
      <dgm:spPr/>
      <dgm:t>
        <a:bodyPr/>
        <a:lstStyle/>
        <a:p>
          <a:endParaRPr lang="es-EC"/>
        </a:p>
      </dgm:t>
    </dgm:pt>
    <dgm:pt modelId="{8064828A-0F80-4E5E-A703-DC025A0CF2AE}" type="pres">
      <dgm:prSet presAssocID="{CC54ED41-8BE9-4CFA-AD08-31DF4A5542E6}" presName="parentText" presStyleLbl="node1" presStyleIdx="1" presStyleCnt="2">
        <dgm:presLayoutVars>
          <dgm:chMax val="1"/>
          <dgm:bulletEnabled val="1"/>
        </dgm:presLayoutVars>
      </dgm:prSet>
      <dgm:spPr/>
      <dgm:t>
        <a:bodyPr/>
        <a:lstStyle/>
        <a:p>
          <a:endParaRPr lang="es-ES"/>
        </a:p>
      </dgm:t>
    </dgm:pt>
    <dgm:pt modelId="{D0E144C2-5360-4F9D-8DF8-173B99A62170}" type="pres">
      <dgm:prSet presAssocID="{CC54ED41-8BE9-4CFA-AD08-31DF4A5542E6}" presName="descendantText" presStyleLbl="alignAccFollowNode1" presStyleIdx="1" presStyleCnt="2">
        <dgm:presLayoutVars>
          <dgm:bulletEnabled val="1"/>
        </dgm:presLayoutVars>
      </dgm:prSet>
      <dgm:spPr/>
      <dgm:t>
        <a:bodyPr/>
        <a:lstStyle/>
        <a:p>
          <a:endParaRPr lang="es-ES"/>
        </a:p>
      </dgm:t>
    </dgm:pt>
  </dgm:ptLst>
  <dgm:cxnLst>
    <dgm:cxn modelId="{775DA9E7-96B4-4B2F-8256-0D6B5F2B05F2}" srcId="{CC54ED41-8BE9-4CFA-AD08-31DF4A5542E6}" destId="{8C8FC0A1-E06B-4F40-AF9E-3805BAC6CB25}" srcOrd="0" destOrd="0" parTransId="{692B14CD-40D7-414E-A09B-33E05FD3598C}" sibTransId="{D1658E44-70D4-4558-9052-5378DCD21ABE}"/>
    <dgm:cxn modelId="{6F0BAA44-9245-4020-9982-7F9EFFAAC072}" type="presOf" srcId="{8E4CBBF0-92F4-46A3-95FE-E7AB4E4D1E3A}" destId="{5717081F-39D6-4214-94FF-0695F8980238}" srcOrd="0" destOrd="0" presId="urn:microsoft.com/office/officeart/2005/8/layout/vList5"/>
    <dgm:cxn modelId="{243771AB-5268-4148-B022-C6F6CE3ED3B9}" type="presOf" srcId="{FE372C15-43B1-430B-BC70-773BEC0CC6B7}" destId="{5717081F-39D6-4214-94FF-0695F8980238}" srcOrd="0" destOrd="1" presId="urn:microsoft.com/office/officeart/2005/8/layout/vList5"/>
    <dgm:cxn modelId="{7E0E7BDC-297C-43E7-8391-FA89AD7B53FA}" srcId="{A279A71F-6DBE-4E8F-8B58-3E3BFDF1C588}" destId="{8E4CBBF0-92F4-46A3-95FE-E7AB4E4D1E3A}" srcOrd="0" destOrd="0" parTransId="{8996D6D2-EBF4-432C-A19E-2F8BA06EC33A}" sibTransId="{A5BA8625-6C0F-4FF1-B895-5D089358EF8B}"/>
    <dgm:cxn modelId="{EB0D97A3-EB8C-4B12-BD43-49AEB53B6B3C}" type="presOf" srcId="{A279A71F-6DBE-4E8F-8B58-3E3BFDF1C588}" destId="{B8AA75A1-92D3-4840-95F2-1A37256A65DF}" srcOrd="0" destOrd="0" presId="urn:microsoft.com/office/officeart/2005/8/layout/vList5"/>
    <dgm:cxn modelId="{61B4EFC9-4F61-4765-9711-BBA40C655D80}" srcId="{A279A71F-6DBE-4E8F-8B58-3E3BFDF1C588}" destId="{FE372C15-43B1-430B-BC70-773BEC0CC6B7}" srcOrd="1" destOrd="0" parTransId="{D54E83EE-9096-4378-B4C5-ED7B5693896E}" sibTransId="{C3FEC25E-1674-4672-91E8-669E6CB6B044}"/>
    <dgm:cxn modelId="{6FAF027B-F568-4385-99D2-0CE9D99B39EE}" srcId="{A279A71F-6DBE-4E8F-8B58-3E3BFDF1C588}" destId="{6F4C50BE-2D90-447C-9398-3EC609F5D753}" srcOrd="2" destOrd="0" parTransId="{B23D1C1B-3753-4D71-8C6F-34543C6569A3}" sibTransId="{59FDADE2-91DE-4C3E-8DC7-0D223850A8D3}"/>
    <dgm:cxn modelId="{EE8FF8D5-F5E8-46D9-9C56-EE88E6B51544}" srcId="{CC54ED41-8BE9-4CFA-AD08-31DF4A5542E6}" destId="{791F0C34-66A2-4583-B50B-CA0FC67B4FBF}" srcOrd="1" destOrd="0" parTransId="{51400B02-5CA3-4FDD-8B9D-8ACB324C73AF}" sibTransId="{AF880D42-8303-4223-BFBB-3D612D0C011A}"/>
    <dgm:cxn modelId="{3211759D-35E9-4008-9437-C7E1ACCCAADF}" type="presOf" srcId="{0CDB9967-4434-461B-BAD0-A288901DEE53}" destId="{2E57E46F-1E11-4627-95DB-BCDD563491B6}" srcOrd="0" destOrd="0" presId="urn:microsoft.com/office/officeart/2005/8/layout/vList5"/>
    <dgm:cxn modelId="{6659EE62-CABF-4A33-AB44-C157CC7D2F77}" type="presOf" srcId="{CC54ED41-8BE9-4CFA-AD08-31DF4A5542E6}" destId="{8064828A-0F80-4E5E-A703-DC025A0CF2AE}" srcOrd="0" destOrd="0" presId="urn:microsoft.com/office/officeart/2005/8/layout/vList5"/>
    <dgm:cxn modelId="{5CFAA401-1539-4FF6-B587-33FF2773A7B1}" srcId="{0CDB9967-4434-461B-BAD0-A288901DEE53}" destId="{CC54ED41-8BE9-4CFA-AD08-31DF4A5542E6}" srcOrd="1" destOrd="0" parTransId="{9C1A4B72-7493-4129-AFAF-00E22CF8203E}" sibTransId="{61D7CA18-C3B8-45B0-9CB2-621A74A8F255}"/>
    <dgm:cxn modelId="{88314046-0333-44DC-8ABD-FCDB1FE77049}" srcId="{0CDB9967-4434-461B-BAD0-A288901DEE53}" destId="{A279A71F-6DBE-4E8F-8B58-3E3BFDF1C588}" srcOrd="0" destOrd="0" parTransId="{54821044-125F-47E6-B6EC-F64484E5C2BA}" sibTransId="{3FA0E74F-93B7-4041-9CA4-6073E1D7ED85}"/>
    <dgm:cxn modelId="{A14C3083-959A-46EE-A59B-1F40A07D8386}" type="presOf" srcId="{6F4C50BE-2D90-447C-9398-3EC609F5D753}" destId="{5717081F-39D6-4214-94FF-0695F8980238}" srcOrd="0" destOrd="2" presId="urn:microsoft.com/office/officeart/2005/8/layout/vList5"/>
    <dgm:cxn modelId="{9212D0DC-277E-4E80-8BAB-CACB5CFF4F23}" type="presOf" srcId="{8C8FC0A1-E06B-4F40-AF9E-3805BAC6CB25}" destId="{D0E144C2-5360-4F9D-8DF8-173B99A62170}" srcOrd="0" destOrd="0" presId="urn:microsoft.com/office/officeart/2005/8/layout/vList5"/>
    <dgm:cxn modelId="{D3D4BEE5-56C9-4799-BBBB-7575529E5392}" type="presOf" srcId="{791F0C34-66A2-4583-B50B-CA0FC67B4FBF}" destId="{D0E144C2-5360-4F9D-8DF8-173B99A62170}" srcOrd="0" destOrd="1" presId="urn:microsoft.com/office/officeart/2005/8/layout/vList5"/>
    <dgm:cxn modelId="{75CE11CD-D5A7-47E9-83A1-F545C5D5DDBC}" type="presParOf" srcId="{2E57E46F-1E11-4627-95DB-BCDD563491B6}" destId="{D8458B42-8342-49C1-9318-EDAF0228B820}" srcOrd="0" destOrd="0" presId="urn:microsoft.com/office/officeart/2005/8/layout/vList5"/>
    <dgm:cxn modelId="{64663597-A1DB-4ADF-9635-D5B9CBACBAD6}" type="presParOf" srcId="{D8458B42-8342-49C1-9318-EDAF0228B820}" destId="{B8AA75A1-92D3-4840-95F2-1A37256A65DF}" srcOrd="0" destOrd="0" presId="urn:microsoft.com/office/officeart/2005/8/layout/vList5"/>
    <dgm:cxn modelId="{80355454-BCC7-462E-8E7B-FE91CA1B9C3D}" type="presParOf" srcId="{D8458B42-8342-49C1-9318-EDAF0228B820}" destId="{5717081F-39D6-4214-94FF-0695F8980238}" srcOrd="1" destOrd="0" presId="urn:microsoft.com/office/officeart/2005/8/layout/vList5"/>
    <dgm:cxn modelId="{B0A3FF1A-024E-42AD-B040-8BCC9EA3FE91}" type="presParOf" srcId="{2E57E46F-1E11-4627-95DB-BCDD563491B6}" destId="{041E7B23-95F4-417C-BB5B-3F5B7E50D278}" srcOrd="1" destOrd="0" presId="urn:microsoft.com/office/officeart/2005/8/layout/vList5"/>
    <dgm:cxn modelId="{45105B20-1F86-4B9F-8510-C756623E8967}" type="presParOf" srcId="{2E57E46F-1E11-4627-95DB-BCDD563491B6}" destId="{DCD612EF-7DA6-4DAC-879F-EFC01B5AFE97}" srcOrd="2" destOrd="0" presId="urn:microsoft.com/office/officeart/2005/8/layout/vList5"/>
    <dgm:cxn modelId="{2A509ADE-BED1-482C-95AE-ECD1FBB1138A}" type="presParOf" srcId="{DCD612EF-7DA6-4DAC-879F-EFC01B5AFE97}" destId="{8064828A-0F80-4E5E-A703-DC025A0CF2AE}" srcOrd="0" destOrd="0" presId="urn:microsoft.com/office/officeart/2005/8/layout/vList5"/>
    <dgm:cxn modelId="{CF1DBF3D-9251-494F-9326-19D17F0A71D9}" type="presParOf" srcId="{DCD612EF-7DA6-4DAC-879F-EFC01B5AFE97}" destId="{D0E144C2-5360-4F9D-8DF8-173B99A621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FBB6DF-7DD9-413E-B035-87668A785217}" type="doc">
      <dgm:prSet loTypeId="urn:microsoft.com/office/officeart/2005/8/layout/vList5" loCatId="list" qsTypeId="urn:microsoft.com/office/officeart/2005/8/quickstyle/simple5" qsCatId="simple" csTypeId="urn:microsoft.com/office/officeart/2005/8/colors/accent2_1" csCatId="accent2" phldr="1"/>
      <dgm:spPr/>
    </dgm:pt>
    <dgm:pt modelId="{0134E5C3-599E-47C5-A79D-E679F13F098B}">
      <dgm:prSet phldrT="[Texto]" custT="1"/>
      <dgm:spPr>
        <a:xfrm>
          <a:off x="1607" y="1208543"/>
          <a:ext cx="1958280" cy="783312"/>
        </a:xfrm>
      </dgm:spPr>
      <dgm:t>
        <a:bodyPr/>
        <a:lstStyle/>
        <a:p>
          <a:r>
            <a:rPr lang="es-EC" sz="1200" b="1">
              <a:latin typeface="Arial" panose="020B0604020202020204" pitchFamily="34" charset="0"/>
              <a:ea typeface="+mn-ea"/>
              <a:cs typeface="Arial" panose="020B0604020202020204" pitchFamily="34" charset="0"/>
            </a:rPr>
            <a:t>El convenio fue Firmado por primera vez el 14 de octubre de 1977 </a:t>
          </a:r>
        </a:p>
      </dgm:t>
    </dgm:pt>
    <dgm:pt modelId="{57269F3C-4795-4B5B-B9FD-94742D6E9E9F}" type="parTrans" cxnId="{9114D38B-4791-483D-8D70-DDBCD8901A0A}">
      <dgm:prSet/>
      <dgm:spPr/>
      <dgm:t>
        <a:bodyPr/>
        <a:lstStyle/>
        <a:p>
          <a:endParaRPr lang="es-EC" sz="1200">
            <a:latin typeface="Arial" panose="020B0604020202020204" pitchFamily="34" charset="0"/>
            <a:cs typeface="Arial" panose="020B0604020202020204" pitchFamily="34" charset="0"/>
          </a:endParaRPr>
        </a:p>
      </dgm:t>
    </dgm:pt>
    <dgm:pt modelId="{DD53FDE4-6E09-4A8B-AE95-A02CB2962D37}" type="sibTrans" cxnId="{9114D38B-4791-483D-8D70-DDBCD8901A0A}">
      <dgm:prSet custT="1"/>
      <dgm:spPr/>
      <dgm:t>
        <a:bodyPr/>
        <a:lstStyle/>
        <a:p>
          <a:endParaRPr lang="es-EC" sz="1200">
            <a:latin typeface="Arial" panose="020B0604020202020204" pitchFamily="34" charset="0"/>
            <a:cs typeface="Arial" panose="020B0604020202020204" pitchFamily="34" charset="0"/>
          </a:endParaRPr>
        </a:p>
      </dgm:t>
    </dgm:pt>
    <dgm:pt modelId="{0525C677-8156-43CA-8A81-0BF45E201C0B}">
      <dgm:prSet phldrT="[Texto]" custT="1"/>
      <dgm:spPr>
        <a:xfrm>
          <a:off x="1764059" y="1208543"/>
          <a:ext cx="1958280" cy="783312"/>
        </a:xfrm>
      </dgm:spPr>
      <dgm:t>
        <a:bodyPr/>
        <a:lstStyle/>
        <a:p>
          <a:r>
            <a:rPr lang="es-EC" sz="1200" b="1">
              <a:latin typeface="Arial" panose="020B0604020202020204" pitchFamily="34" charset="0"/>
              <a:ea typeface="+mn-ea"/>
              <a:cs typeface="Arial" panose="020B0604020202020204" pitchFamily="34" charset="0"/>
            </a:rPr>
            <a:t>Reformado mediante Convenio suscrito en Esmeraldas el 18 de abril de 1990</a:t>
          </a:r>
        </a:p>
      </dgm:t>
    </dgm:pt>
    <dgm:pt modelId="{E6B332D5-586A-4019-B9E8-3123BECC4210}" type="parTrans" cxnId="{54236C68-492E-404A-BA01-2075ED89C520}">
      <dgm:prSet/>
      <dgm:spPr/>
      <dgm:t>
        <a:bodyPr/>
        <a:lstStyle/>
        <a:p>
          <a:endParaRPr lang="es-EC" sz="1200">
            <a:latin typeface="Arial" panose="020B0604020202020204" pitchFamily="34" charset="0"/>
            <a:cs typeface="Arial" panose="020B0604020202020204" pitchFamily="34" charset="0"/>
          </a:endParaRPr>
        </a:p>
      </dgm:t>
    </dgm:pt>
    <dgm:pt modelId="{B6F25F7A-FAE8-4E68-AFD2-47DD38AA0075}" type="sibTrans" cxnId="{54236C68-492E-404A-BA01-2075ED89C520}">
      <dgm:prSet custT="1"/>
      <dgm:spPr/>
      <dgm:t>
        <a:bodyPr/>
        <a:lstStyle/>
        <a:p>
          <a:endParaRPr lang="es-EC" sz="1200">
            <a:latin typeface="Arial" panose="020B0604020202020204" pitchFamily="34" charset="0"/>
            <a:cs typeface="Arial" panose="020B0604020202020204" pitchFamily="34" charset="0"/>
          </a:endParaRPr>
        </a:p>
      </dgm:t>
    </dgm:pt>
    <dgm:pt modelId="{FF5462C7-725E-4866-B370-D27985857945}">
      <dgm:prSet phldrT="[Texto]" custT="1"/>
      <dgm:spPr>
        <a:xfrm>
          <a:off x="1764059" y="1208543"/>
          <a:ext cx="1958280" cy="783312"/>
        </a:xfrm>
        <a:ln w="28575">
          <a:solidFill>
            <a:schemeClr val="accent2"/>
          </a:solidFill>
        </a:ln>
      </dgm:spPr>
      <dgm:t>
        <a:bodyPr/>
        <a:lstStyle/>
        <a:p>
          <a:pPr algn="just"/>
          <a:r>
            <a:rPr lang="es-EC" sz="1200" dirty="0">
              <a:latin typeface="Arial" panose="020B0604020202020204" pitchFamily="34" charset="0"/>
              <a:cs typeface="Arial" panose="020B0604020202020204" pitchFamily="34" charset="0"/>
            </a:rPr>
            <a:t>Ya que fue necesario e imprescindible estimular y facilitar la formación de empresas binacionales que sirvan al transporte; </a:t>
          </a:r>
          <a:endParaRPr lang="es-EC" sz="1200" dirty="0">
            <a:latin typeface="Arial" panose="020B0604020202020204" pitchFamily="34" charset="0"/>
            <a:ea typeface="+mn-ea"/>
            <a:cs typeface="Arial" panose="020B0604020202020204" pitchFamily="34" charset="0"/>
          </a:endParaRPr>
        </a:p>
      </dgm:t>
    </dgm:pt>
    <dgm:pt modelId="{4ADB2267-F4A1-488F-9D8D-B91016543982}" type="parTrans" cxnId="{048516B2-EF23-45D6-BABA-CB06428E319A}">
      <dgm:prSet/>
      <dgm:spPr/>
      <dgm:t>
        <a:bodyPr/>
        <a:lstStyle/>
        <a:p>
          <a:endParaRPr lang="es-EC" sz="1200">
            <a:latin typeface="Arial" panose="020B0604020202020204" pitchFamily="34" charset="0"/>
            <a:cs typeface="Arial" panose="020B0604020202020204" pitchFamily="34" charset="0"/>
          </a:endParaRPr>
        </a:p>
      </dgm:t>
    </dgm:pt>
    <dgm:pt modelId="{26E18953-776D-4735-869F-97F5A309195D}" type="sibTrans" cxnId="{048516B2-EF23-45D6-BABA-CB06428E319A}">
      <dgm:prSet custT="1"/>
      <dgm:spPr/>
      <dgm:t>
        <a:bodyPr/>
        <a:lstStyle/>
        <a:p>
          <a:endParaRPr lang="es-EC" sz="1200">
            <a:latin typeface="Arial" panose="020B0604020202020204" pitchFamily="34" charset="0"/>
            <a:cs typeface="Arial" panose="020B0604020202020204" pitchFamily="34" charset="0"/>
          </a:endParaRPr>
        </a:p>
      </dgm:t>
    </dgm:pt>
    <dgm:pt modelId="{17772DFE-205E-413F-8A5E-392A78419A3C}">
      <dgm:prSet phldrT="[Texto]" custT="1"/>
      <dgm:spPr>
        <a:xfrm>
          <a:off x="1764059" y="1208543"/>
          <a:ext cx="1958280" cy="783312"/>
        </a:xfrm>
        <a:ln w="28575">
          <a:solidFill>
            <a:schemeClr val="accent2"/>
          </a:solidFill>
        </a:ln>
      </dgm:spPr>
      <dgm:t>
        <a:bodyPr/>
        <a:lstStyle/>
        <a:p>
          <a:pPr algn="just"/>
          <a:r>
            <a:rPr lang="es-EC" sz="1200">
              <a:latin typeface="Arial" panose="020B0604020202020204" pitchFamily="34" charset="0"/>
              <a:cs typeface="Arial" panose="020B0604020202020204" pitchFamily="34" charset="0"/>
            </a:rPr>
            <a:t>Tambien equilibrar el intercambio comercial y contribuir al mejoramiento de la calidad de vida de las poblaciones de fronteras;</a:t>
          </a:r>
          <a:endParaRPr lang="es-EC" sz="1200">
            <a:latin typeface="Arial" panose="020B0604020202020204" pitchFamily="34" charset="0"/>
            <a:ea typeface="+mn-ea"/>
            <a:cs typeface="Arial" panose="020B0604020202020204" pitchFamily="34" charset="0"/>
          </a:endParaRPr>
        </a:p>
      </dgm:t>
    </dgm:pt>
    <dgm:pt modelId="{EDFE062A-5753-4C80-B0A9-8E99F773D2FA}" type="parTrans" cxnId="{3FF5EEF9-83A1-494B-B795-A903632E684C}">
      <dgm:prSet/>
      <dgm:spPr/>
      <dgm:t>
        <a:bodyPr/>
        <a:lstStyle/>
        <a:p>
          <a:endParaRPr lang="es-EC" sz="1200">
            <a:latin typeface="Arial" panose="020B0604020202020204" pitchFamily="34" charset="0"/>
            <a:cs typeface="Arial" panose="020B0604020202020204" pitchFamily="34" charset="0"/>
          </a:endParaRPr>
        </a:p>
      </dgm:t>
    </dgm:pt>
    <dgm:pt modelId="{1D21BAAB-A005-4E7F-B3FF-DE45EC468296}" type="sibTrans" cxnId="{3FF5EEF9-83A1-494B-B795-A903632E684C}">
      <dgm:prSet custT="1"/>
      <dgm:spPr/>
      <dgm:t>
        <a:bodyPr/>
        <a:lstStyle/>
        <a:p>
          <a:endParaRPr lang="es-EC" sz="1200">
            <a:latin typeface="Arial" panose="020B0604020202020204" pitchFamily="34" charset="0"/>
            <a:cs typeface="Arial" panose="020B0604020202020204" pitchFamily="34" charset="0"/>
          </a:endParaRPr>
        </a:p>
      </dgm:t>
    </dgm:pt>
    <dgm:pt modelId="{9C6E430B-BCF6-4E9A-B2DE-645AE33438AA}">
      <dgm:prSet phldrT="[Texto]" custT="1"/>
      <dgm:spPr>
        <a:xfrm>
          <a:off x="1764059" y="1208543"/>
          <a:ext cx="1958280" cy="783312"/>
        </a:xfrm>
      </dgm:spPr>
      <dgm:t>
        <a:bodyPr/>
        <a:lstStyle/>
        <a:p>
          <a:r>
            <a:rPr lang="es-EC" sz="1200" b="1">
              <a:latin typeface="Arial" panose="020B0604020202020204" pitchFamily="34" charset="0"/>
              <a:ea typeface="+mn-ea"/>
              <a:cs typeface="Arial" panose="020B0604020202020204" pitchFamily="34" charset="0"/>
            </a:rPr>
            <a:t>Es modificado por ultima vez en la ciudad de Tulcan a  los 11 dias del mes de diciembre de 2012</a:t>
          </a:r>
        </a:p>
      </dgm:t>
    </dgm:pt>
    <dgm:pt modelId="{2FB3EA1B-9D8E-4D06-9E1A-AC012B33E4FB}" type="parTrans" cxnId="{DBACF61E-467D-4681-9CFA-4C9B2C33AEA1}">
      <dgm:prSet/>
      <dgm:spPr/>
      <dgm:t>
        <a:bodyPr/>
        <a:lstStyle/>
        <a:p>
          <a:endParaRPr lang="es-EC" sz="1200">
            <a:latin typeface="Arial" panose="020B0604020202020204" pitchFamily="34" charset="0"/>
            <a:cs typeface="Arial" panose="020B0604020202020204" pitchFamily="34" charset="0"/>
          </a:endParaRPr>
        </a:p>
      </dgm:t>
    </dgm:pt>
    <dgm:pt modelId="{5E92B870-85EA-4E6A-B8E8-94F7DE41CEA4}" type="sibTrans" cxnId="{DBACF61E-467D-4681-9CFA-4C9B2C33AEA1}">
      <dgm:prSet custT="1"/>
      <dgm:spPr/>
      <dgm:t>
        <a:bodyPr/>
        <a:lstStyle/>
        <a:p>
          <a:endParaRPr lang="es-EC" sz="1200">
            <a:latin typeface="Arial" panose="020B0604020202020204" pitchFamily="34" charset="0"/>
            <a:cs typeface="Arial" panose="020B0604020202020204" pitchFamily="34" charset="0"/>
          </a:endParaRPr>
        </a:p>
      </dgm:t>
    </dgm:pt>
    <dgm:pt modelId="{99134AA3-D2F7-464F-9FBF-D317175C045F}">
      <dgm:prSet phldrT="[Texto]" custT="1"/>
      <dgm:spPr>
        <a:xfrm>
          <a:off x="1764059" y="1208543"/>
          <a:ext cx="1958280" cy="783312"/>
        </a:xfrm>
        <a:ln w="28575">
          <a:solidFill>
            <a:schemeClr val="accent2"/>
          </a:solidFill>
        </a:ln>
      </dgm:spPr>
      <dgm:t>
        <a:bodyPr/>
        <a:lstStyle/>
        <a:p>
          <a:pPr algn="just"/>
          <a:r>
            <a:rPr lang="es-EC" sz="1200">
              <a:latin typeface="Arial" panose="020B0604020202020204" pitchFamily="34" charset="0"/>
              <a:ea typeface="+mn-ea"/>
              <a:cs typeface="Arial" panose="020B0604020202020204" pitchFamily="34" charset="0"/>
            </a:rPr>
            <a:t>Prevenir los riesgos para la salud publica;</a:t>
          </a:r>
        </a:p>
      </dgm:t>
    </dgm:pt>
    <dgm:pt modelId="{D21248C3-6504-4174-AE2C-22514421D02A}" type="parTrans" cxnId="{01CC53EA-9141-416C-B2A4-1191DD56DBD1}">
      <dgm:prSet/>
      <dgm:spPr/>
      <dgm:t>
        <a:bodyPr/>
        <a:lstStyle/>
        <a:p>
          <a:endParaRPr lang="es-EC" sz="1200">
            <a:latin typeface="Arial" panose="020B0604020202020204" pitchFamily="34" charset="0"/>
            <a:cs typeface="Arial" panose="020B0604020202020204" pitchFamily="34" charset="0"/>
          </a:endParaRPr>
        </a:p>
      </dgm:t>
    </dgm:pt>
    <dgm:pt modelId="{B622CBDD-6C6A-4646-B58A-FE5494BC29FA}" type="sibTrans" cxnId="{01CC53EA-9141-416C-B2A4-1191DD56DBD1}">
      <dgm:prSet custT="1"/>
      <dgm:spPr/>
      <dgm:t>
        <a:bodyPr/>
        <a:lstStyle/>
        <a:p>
          <a:endParaRPr lang="es-EC" sz="1200">
            <a:latin typeface="Arial" panose="020B0604020202020204" pitchFamily="34" charset="0"/>
            <a:cs typeface="Arial" panose="020B0604020202020204" pitchFamily="34" charset="0"/>
          </a:endParaRPr>
        </a:p>
      </dgm:t>
    </dgm:pt>
    <dgm:pt modelId="{F8C1ABE6-5E96-41A0-BB6B-12A410CC7998}">
      <dgm:prSet phldrT="[Texto]" custT="1"/>
      <dgm:spPr>
        <a:xfrm>
          <a:off x="1764059" y="1208543"/>
          <a:ext cx="1958280" cy="783312"/>
        </a:xfrm>
        <a:ln w="28575">
          <a:solidFill>
            <a:schemeClr val="accent2"/>
          </a:solidFill>
        </a:ln>
      </dgm:spPr>
      <dgm:t>
        <a:bodyPr/>
        <a:lstStyle/>
        <a:p>
          <a:pPr algn="just"/>
          <a:r>
            <a:rPr lang="es-EC" sz="1200" dirty="0">
              <a:latin typeface="Arial" panose="020B0604020202020204" pitchFamily="34" charset="0"/>
              <a:ea typeface="+mn-ea"/>
              <a:cs typeface="Arial" panose="020B0604020202020204" pitchFamily="34" charset="0"/>
            </a:rPr>
            <a:t>Garantizar la seguridad integral de los habitantes de la Zona de </a:t>
          </a:r>
          <a:r>
            <a:rPr lang="es-EC" sz="1200" dirty="0" smtClean="0">
              <a:latin typeface="Arial" panose="020B0604020202020204" pitchFamily="34" charset="0"/>
              <a:ea typeface="+mn-ea"/>
              <a:cs typeface="Arial" panose="020B0604020202020204" pitchFamily="34" charset="0"/>
            </a:rPr>
            <a:t>Integración </a:t>
          </a:r>
          <a:r>
            <a:rPr lang="es-EC" sz="1200" dirty="0">
              <a:latin typeface="Arial" panose="020B0604020202020204" pitchFamily="34" charset="0"/>
              <a:ea typeface="+mn-ea"/>
              <a:cs typeface="Arial" panose="020B0604020202020204" pitchFamily="34" charset="0"/>
            </a:rPr>
            <a:t>Fronteriza. </a:t>
          </a:r>
        </a:p>
      </dgm:t>
    </dgm:pt>
    <dgm:pt modelId="{966B637E-6E9F-4105-846C-36E02B5E1F8D}" type="parTrans" cxnId="{7799E74F-82E9-41F6-977B-28646249189F}">
      <dgm:prSet/>
      <dgm:spPr/>
      <dgm:t>
        <a:bodyPr/>
        <a:lstStyle/>
        <a:p>
          <a:endParaRPr lang="es-EC" sz="1200">
            <a:latin typeface="Arial" panose="020B0604020202020204" pitchFamily="34" charset="0"/>
            <a:cs typeface="Arial" panose="020B0604020202020204" pitchFamily="34" charset="0"/>
          </a:endParaRPr>
        </a:p>
      </dgm:t>
    </dgm:pt>
    <dgm:pt modelId="{CCFD5ED2-7D75-4B61-8F61-FB3DFDE5A079}" type="sibTrans" cxnId="{7799E74F-82E9-41F6-977B-28646249189F}">
      <dgm:prSet/>
      <dgm:spPr/>
      <dgm:t>
        <a:bodyPr/>
        <a:lstStyle/>
        <a:p>
          <a:endParaRPr lang="es-EC" sz="1200">
            <a:latin typeface="Arial" panose="020B0604020202020204" pitchFamily="34" charset="0"/>
            <a:cs typeface="Arial" panose="020B0604020202020204" pitchFamily="34" charset="0"/>
          </a:endParaRPr>
        </a:p>
      </dgm:t>
    </dgm:pt>
    <dgm:pt modelId="{6DC38099-07EE-4282-A9C9-48AFEF8C0264}">
      <dgm:prSet phldrT="[Texto]" custT="1"/>
      <dgm:spPr>
        <a:xfrm>
          <a:off x="1607" y="1208543"/>
          <a:ext cx="1958280" cy="783312"/>
        </a:xfrm>
        <a:ln w="28575">
          <a:solidFill>
            <a:schemeClr val="accent2"/>
          </a:solidFill>
        </a:ln>
      </dgm:spPr>
      <dgm:t>
        <a:bodyPr/>
        <a:lstStyle/>
        <a:p>
          <a:pPr algn="just"/>
          <a:r>
            <a:rPr lang="es-EC" sz="1200" dirty="0">
              <a:latin typeface="Arial" panose="020B0604020202020204" pitchFamily="34" charset="0"/>
              <a:ea typeface="+mn-ea"/>
              <a:cs typeface="Arial" panose="020B0604020202020204" pitchFamily="34" charset="0"/>
            </a:rPr>
            <a:t> Con el fin de regular el </a:t>
          </a:r>
          <a:r>
            <a:rPr lang="es-EC" sz="1200" dirty="0" smtClean="0">
              <a:latin typeface="Arial" panose="020B0604020202020204" pitchFamily="34" charset="0"/>
              <a:ea typeface="+mn-ea"/>
              <a:cs typeface="Arial" panose="020B0604020202020204" pitchFamily="34" charset="0"/>
            </a:rPr>
            <a:t>tránsito </a:t>
          </a:r>
          <a:r>
            <a:rPr lang="es-EC" sz="1200" dirty="0">
              <a:latin typeface="Arial" panose="020B0604020202020204" pitchFamily="34" charset="0"/>
              <a:ea typeface="+mn-ea"/>
              <a:cs typeface="Arial" panose="020B0604020202020204" pitchFamily="34" charset="0"/>
            </a:rPr>
            <a:t>de personas y </a:t>
          </a:r>
          <a:r>
            <a:rPr lang="es-EC" sz="1200" dirty="0" smtClean="0">
              <a:latin typeface="Arial" panose="020B0604020202020204" pitchFamily="34" charset="0"/>
              <a:ea typeface="+mn-ea"/>
              <a:cs typeface="Arial" panose="020B0604020202020204" pitchFamily="34" charset="0"/>
            </a:rPr>
            <a:t>vehículos </a:t>
          </a:r>
          <a:r>
            <a:rPr lang="es-EC" sz="1200" dirty="0">
              <a:latin typeface="Arial" panose="020B0604020202020204" pitchFamily="34" charset="0"/>
              <a:ea typeface="+mn-ea"/>
              <a:cs typeface="Arial" panose="020B0604020202020204" pitchFamily="34" charset="0"/>
            </a:rPr>
            <a:t>privados y oficiales,</a:t>
          </a:r>
        </a:p>
      </dgm:t>
    </dgm:pt>
    <dgm:pt modelId="{44DAE717-C2E6-4CAA-A7D1-07905B2A189D}" type="parTrans" cxnId="{E6E2F029-A589-4326-BBC4-FFF57147EB20}">
      <dgm:prSet/>
      <dgm:spPr/>
      <dgm:t>
        <a:bodyPr/>
        <a:lstStyle/>
        <a:p>
          <a:endParaRPr lang="es-EC" sz="1200">
            <a:latin typeface="Arial" panose="020B0604020202020204" pitchFamily="34" charset="0"/>
            <a:cs typeface="Arial" panose="020B0604020202020204" pitchFamily="34" charset="0"/>
          </a:endParaRPr>
        </a:p>
      </dgm:t>
    </dgm:pt>
    <dgm:pt modelId="{7515A28F-8F84-4FE8-9096-62F620578987}" type="sibTrans" cxnId="{E6E2F029-A589-4326-BBC4-FFF57147EB20}">
      <dgm:prSet/>
      <dgm:spPr/>
      <dgm:t>
        <a:bodyPr/>
        <a:lstStyle/>
        <a:p>
          <a:endParaRPr lang="es-EC" sz="1200">
            <a:latin typeface="Arial" panose="020B0604020202020204" pitchFamily="34" charset="0"/>
            <a:cs typeface="Arial" panose="020B0604020202020204" pitchFamily="34" charset="0"/>
          </a:endParaRPr>
        </a:p>
      </dgm:t>
    </dgm:pt>
    <dgm:pt modelId="{016EC27B-B6CF-4F54-9FDE-AE5F65D354EF}">
      <dgm:prSet phldrT="[Texto]" custT="1"/>
      <dgm:spPr>
        <a:xfrm>
          <a:off x="1764059" y="1208543"/>
          <a:ext cx="1958280" cy="783312"/>
        </a:xfrm>
        <a:ln w="28575">
          <a:solidFill>
            <a:schemeClr val="accent2"/>
          </a:solidFill>
        </a:ln>
      </dgm:spPr>
      <dgm:t>
        <a:bodyPr/>
        <a:lstStyle/>
        <a:p>
          <a:pPr algn="just"/>
          <a:r>
            <a:rPr lang="es-EC" sz="1200" dirty="0">
              <a:latin typeface="Arial" panose="020B0604020202020204" pitchFamily="34" charset="0"/>
              <a:ea typeface="+mn-ea"/>
              <a:cs typeface="Arial" panose="020B0604020202020204" pitchFamily="34" charset="0"/>
            </a:rPr>
            <a:t>Para controlar el </a:t>
          </a:r>
          <a:r>
            <a:rPr lang="es-EC" sz="1200" dirty="0" smtClean="0">
              <a:latin typeface="Arial" panose="020B0604020202020204" pitchFamily="34" charset="0"/>
              <a:ea typeface="+mn-ea"/>
              <a:cs typeface="Arial" panose="020B0604020202020204" pitchFamily="34" charset="0"/>
            </a:rPr>
            <a:t>tránsito </a:t>
          </a:r>
          <a:r>
            <a:rPr lang="es-EC" sz="1200" dirty="0">
              <a:latin typeface="Arial" panose="020B0604020202020204" pitchFamily="34" charset="0"/>
              <a:ea typeface="+mn-ea"/>
              <a:cs typeface="Arial" panose="020B0604020202020204" pitchFamily="34" charset="0"/>
            </a:rPr>
            <a:t>de </a:t>
          </a:r>
          <a:r>
            <a:rPr lang="es-EC" sz="1200" dirty="0" smtClean="0">
              <a:latin typeface="Arial" panose="020B0604020202020204" pitchFamily="34" charset="0"/>
              <a:ea typeface="+mn-ea"/>
              <a:cs typeface="Arial" panose="020B0604020202020204" pitchFamily="34" charset="0"/>
            </a:rPr>
            <a:t>vehículos </a:t>
          </a:r>
          <a:r>
            <a:rPr lang="es-EC" sz="1200" dirty="0">
              <a:latin typeface="Arial" panose="020B0604020202020204" pitchFamily="34" charset="0"/>
              <a:ea typeface="+mn-ea"/>
              <a:cs typeface="Arial" panose="020B0604020202020204" pitchFamily="34" charset="0"/>
            </a:rPr>
            <a:t>de transporte regular de pasajeros y de carga, el transito fluvial, </a:t>
          </a:r>
          <a:r>
            <a:rPr lang="es-EC" sz="1200" dirty="0" smtClean="0">
              <a:latin typeface="Arial" panose="020B0604020202020204" pitchFamily="34" charset="0"/>
              <a:ea typeface="+mn-ea"/>
              <a:cs typeface="Arial" panose="020B0604020202020204" pitchFamily="34" charset="0"/>
            </a:rPr>
            <a:t>marítimo </a:t>
          </a:r>
          <a:r>
            <a:rPr lang="es-EC" sz="1200" dirty="0">
              <a:latin typeface="Arial" panose="020B0604020202020204" pitchFamily="34" charset="0"/>
              <a:ea typeface="+mn-ea"/>
              <a:cs typeface="Arial" panose="020B0604020202020204" pitchFamily="34" charset="0"/>
            </a:rPr>
            <a:t>y </a:t>
          </a:r>
          <a:r>
            <a:rPr lang="es-EC" sz="1200" dirty="0" smtClean="0">
              <a:latin typeface="Arial" panose="020B0604020202020204" pitchFamily="34" charset="0"/>
              <a:ea typeface="+mn-ea"/>
              <a:cs typeface="Arial" panose="020B0604020202020204" pitchFamily="34" charset="0"/>
            </a:rPr>
            <a:t>aéreo</a:t>
          </a:r>
          <a:endParaRPr lang="es-EC" sz="1200" dirty="0">
            <a:latin typeface="Arial" panose="020B0604020202020204" pitchFamily="34" charset="0"/>
            <a:ea typeface="+mn-ea"/>
            <a:cs typeface="Arial" panose="020B0604020202020204" pitchFamily="34" charset="0"/>
          </a:endParaRPr>
        </a:p>
      </dgm:t>
    </dgm:pt>
    <dgm:pt modelId="{822D8E4C-FA7F-4AC5-A170-57357857FEB4}" type="parTrans" cxnId="{1E886F13-8957-4232-BA32-12BBBF34C908}">
      <dgm:prSet/>
      <dgm:spPr/>
      <dgm:t>
        <a:bodyPr/>
        <a:lstStyle/>
        <a:p>
          <a:endParaRPr lang="es-EC" sz="1200">
            <a:latin typeface="Arial" panose="020B0604020202020204" pitchFamily="34" charset="0"/>
            <a:cs typeface="Arial" panose="020B0604020202020204" pitchFamily="34" charset="0"/>
          </a:endParaRPr>
        </a:p>
      </dgm:t>
    </dgm:pt>
    <dgm:pt modelId="{0EE055AF-EF79-4792-B4C2-7A9D47C77778}" type="sibTrans" cxnId="{1E886F13-8957-4232-BA32-12BBBF34C908}">
      <dgm:prSet/>
      <dgm:spPr/>
      <dgm:t>
        <a:bodyPr/>
        <a:lstStyle/>
        <a:p>
          <a:endParaRPr lang="es-EC" sz="1200">
            <a:latin typeface="Arial" panose="020B0604020202020204" pitchFamily="34" charset="0"/>
            <a:cs typeface="Arial" panose="020B0604020202020204" pitchFamily="34" charset="0"/>
          </a:endParaRPr>
        </a:p>
      </dgm:t>
    </dgm:pt>
    <dgm:pt modelId="{B081A5CD-3197-4DAB-ADBD-0C7588ABB1DC}" type="pres">
      <dgm:prSet presAssocID="{1DFBB6DF-7DD9-413E-B035-87668A785217}" presName="Name0" presStyleCnt="0">
        <dgm:presLayoutVars>
          <dgm:dir/>
          <dgm:animLvl val="lvl"/>
          <dgm:resizeHandles val="exact"/>
        </dgm:presLayoutVars>
      </dgm:prSet>
      <dgm:spPr/>
    </dgm:pt>
    <dgm:pt modelId="{6F7554EE-EBC0-4E9D-AB2E-031D9D9C931E}" type="pres">
      <dgm:prSet presAssocID="{0134E5C3-599E-47C5-A79D-E679F13F098B}" presName="linNode" presStyleCnt="0"/>
      <dgm:spPr/>
    </dgm:pt>
    <dgm:pt modelId="{06E880BB-CBAC-40AC-8F7D-079C21616F75}" type="pres">
      <dgm:prSet presAssocID="{0134E5C3-599E-47C5-A79D-E679F13F098B}" presName="parentText" presStyleLbl="node1" presStyleIdx="0" presStyleCnt="3">
        <dgm:presLayoutVars>
          <dgm:chMax val="1"/>
          <dgm:bulletEnabled val="1"/>
        </dgm:presLayoutVars>
      </dgm:prSet>
      <dgm:spPr/>
      <dgm:t>
        <a:bodyPr/>
        <a:lstStyle/>
        <a:p>
          <a:endParaRPr lang="es-EC"/>
        </a:p>
      </dgm:t>
    </dgm:pt>
    <dgm:pt modelId="{246C7BAA-C913-45EF-A6E3-8D933605493F}" type="pres">
      <dgm:prSet presAssocID="{0134E5C3-599E-47C5-A79D-E679F13F098B}" presName="descendantText" presStyleLbl="alignAccFollowNode1" presStyleIdx="0" presStyleCnt="3">
        <dgm:presLayoutVars>
          <dgm:bulletEnabled val="1"/>
        </dgm:presLayoutVars>
      </dgm:prSet>
      <dgm:spPr/>
      <dgm:t>
        <a:bodyPr/>
        <a:lstStyle/>
        <a:p>
          <a:endParaRPr lang="es-EC"/>
        </a:p>
      </dgm:t>
    </dgm:pt>
    <dgm:pt modelId="{4DACD62C-0356-4DBE-83E6-495D95ADCCFB}" type="pres">
      <dgm:prSet presAssocID="{DD53FDE4-6E09-4A8B-AE95-A02CB2962D37}" presName="sp" presStyleCnt="0"/>
      <dgm:spPr/>
    </dgm:pt>
    <dgm:pt modelId="{D23CB1FC-CB6C-4D61-A756-60E6D61FF007}" type="pres">
      <dgm:prSet presAssocID="{0525C677-8156-43CA-8A81-0BF45E201C0B}" presName="linNode" presStyleCnt="0"/>
      <dgm:spPr/>
    </dgm:pt>
    <dgm:pt modelId="{4E417D1B-5F09-40A7-9ABD-83D922D7AA1E}" type="pres">
      <dgm:prSet presAssocID="{0525C677-8156-43CA-8A81-0BF45E201C0B}" presName="parentText" presStyleLbl="node1" presStyleIdx="1" presStyleCnt="3">
        <dgm:presLayoutVars>
          <dgm:chMax val="1"/>
          <dgm:bulletEnabled val="1"/>
        </dgm:presLayoutVars>
      </dgm:prSet>
      <dgm:spPr/>
      <dgm:t>
        <a:bodyPr/>
        <a:lstStyle/>
        <a:p>
          <a:endParaRPr lang="es-EC"/>
        </a:p>
      </dgm:t>
    </dgm:pt>
    <dgm:pt modelId="{6F91AD0B-1010-43AF-B4DA-9C5DEE9DD4D6}" type="pres">
      <dgm:prSet presAssocID="{0525C677-8156-43CA-8A81-0BF45E201C0B}" presName="descendantText" presStyleLbl="alignAccFollowNode1" presStyleIdx="1" presStyleCnt="3">
        <dgm:presLayoutVars>
          <dgm:bulletEnabled val="1"/>
        </dgm:presLayoutVars>
      </dgm:prSet>
      <dgm:spPr/>
      <dgm:t>
        <a:bodyPr/>
        <a:lstStyle/>
        <a:p>
          <a:endParaRPr lang="es-EC"/>
        </a:p>
      </dgm:t>
    </dgm:pt>
    <dgm:pt modelId="{782B5B9E-E2B8-4989-A4C7-FEB955779C5D}" type="pres">
      <dgm:prSet presAssocID="{B6F25F7A-FAE8-4E68-AFD2-47DD38AA0075}" presName="sp" presStyleCnt="0"/>
      <dgm:spPr/>
    </dgm:pt>
    <dgm:pt modelId="{1CEAAF8B-C1CE-47B5-A421-34D7C0AB6E05}" type="pres">
      <dgm:prSet presAssocID="{9C6E430B-BCF6-4E9A-B2DE-645AE33438AA}" presName="linNode" presStyleCnt="0"/>
      <dgm:spPr/>
    </dgm:pt>
    <dgm:pt modelId="{A066FADD-543A-4FEC-B00F-85F5533B8B7B}" type="pres">
      <dgm:prSet presAssocID="{9C6E430B-BCF6-4E9A-B2DE-645AE33438AA}" presName="parentText" presStyleLbl="node1" presStyleIdx="2" presStyleCnt="3">
        <dgm:presLayoutVars>
          <dgm:chMax val="1"/>
          <dgm:bulletEnabled val="1"/>
        </dgm:presLayoutVars>
      </dgm:prSet>
      <dgm:spPr/>
      <dgm:t>
        <a:bodyPr/>
        <a:lstStyle/>
        <a:p>
          <a:endParaRPr lang="es-EC"/>
        </a:p>
      </dgm:t>
    </dgm:pt>
    <dgm:pt modelId="{C6810714-BD68-49ED-9CB2-F57108595602}" type="pres">
      <dgm:prSet presAssocID="{9C6E430B-BCF6-4E9A-B2DE-645AE33438AA}" presName="descendantText" presStyleLbl="alignAccFollowNode1" presStyleIdx="2" presStyleCnt="3" custScaleY="159243">
        <dgm:presLayoutVars>
          <dgm:bulletEnabled val="1"/>
        </dgm:presLayoutVars>
      </dgm:prSet>
      <dgm:spPr/>
      <dgm:t>
        <a:bodyPr/>
        <a:lstStyle/>
        <a:p>
          <a:endParaRPr lang="es-EC"/>
        </a:p>
      </dgm:t>
    </dgm:pt>
  </dgm:ptLst>
  <dgm:cxnLst>
    <dgm:cxn modelId="{72FEC74F-F538-4EA9-9032-C65633A65840}" type="presOf" srcId="{FF5462C7-725E-4866-B370-D27985857945}" destId="{C6810714-BD68-49ED-9CB2-F57108595602}" srcOrd="0" destOrd="0" presId="urn:microsoft.com/office/officeart/2005/8/layout/vList5"/>
    <dgm:cxn modelId="{54236C68-492E-404A-BA01-2075ED89C520}" srcId="{1DFBB6DF-7DD9-413E-B035-87668A785217}" destId="{0525C677-8156-43CA-8A81-0BF45E201C0B}" srcOrd="1" destOrd="0" parTransId="{E6B332D5-586A-4019-B9E8-3123BECC4210}" sibTransId="{B6F25F7A-FAE8-4E68-AFD2-47DD38AA0075}"/>
    <dgm:cxn modelId="{E6E2F029-A589-4326-BBC4-FFF57147EB20}" srcId="{0134E5C3-599E-47C5-A79D-E679F13F098B}" destId="{6DC38099-07EE-4282-A9C9-48AFEF8C0264}" srcOrd="0" destOrd="0" parTransId="{44DAE717-C2E6-4CAA-A7D1-07905B2A189D}" sibTransId="{7515A28F-8F84-4FE8-9096-62F620578987}"/>
    <dgm:cxn modelId="{EC70E434-98CC-4962-87C0-FD0024C5AE9C}" type="presOf" srcId="{016EC27B-B6CF-4F54-9FDE-AE5F65D354EF}" destId="{6F91AD0B-1010-43AF-B4DA-9C5DEE9DD4D6}" srcOrd="0" destOrd="0" presId="urn:microsoft.com/office/officeart/2005/8/layout/vList5"/>
    <dgm:cxn modelId="{7799E74F-82E9-41F6-977B-28646249189F}" srcId="{9C6E430B-BCF6-4E9A-B2DE-645AE33438AA}" destId="{F8C1ABE6-5E96-41A0-BB6B-12A410CC7998}" srcOrd="3" destOrd="0" parTransId="{966B637E-6E9F-4105-846C-36E02B5E1F8D}" sibTransId="{CCFD5ED2-7D75-4B61-8F61-FB3DFDE5A079}"/>
    <dgm:cxn modelId="{D97A5285-C891-45DE-A21E-4C75254123C1}" type="presOf" srcId="{9C6E430B-BCF6-4E9A-B2DE-645AE33438AA}" destId="{A066FADD-543A-4FEC-B00F-85F5533B8B7B}" srcOrd="0" destOrd="0" presId="urn:microsoft.com/office/officeart/2005/8/layout/vList5"/>
    <dgm:cxn modelId="{9114D38B-4791-483D-8D70-DDBCD8901A0A}" srcId="{1DFBB6DF-7DD9-413E-B035-87668A785217}" destId="{0134E5C3-599E-47C5-A79D-E679F13F098B}" srcOrd="0" destOrd="0" parTransId="{57269F3C-4795-4B5B-B9FD-94742D6E9E9F}" sibTransId="{DD53FDE4-6E09-4A8B-AE95-A02CB2962D37}"/>
    <dgm:cxn modelId="{2D1C00B1-0142-43DA-8706-724E2DA9F805}" type="presOf" srcId="{6DC38099-07EE-4282-A9C9-48AFEF8C0264}" destId="{246C7BAA-C913-45EF-A6E3-8D933605493F}" srcOrd="0" destOrd="0" presId="urn:microsoft.com/office/officeart/2005/8/layout/vList5"/>
    <dgm:cxn modelId="{1E886F13-8957-4232-BA32-12BBBF34C908}" srcId="{0525C677-8156-43CA-8A81-0BF45E201C0B}" destId="{016EC27B-B6CF-4F54-9FDE-AE5F65D354EF}" srcOrd="0" destOrd="0" parTransId="{822D8E4C-FA7F-4AC5-A170-57357857FEB4}" sibTransId="{0EE055AF-EF79-4792-B4C2-7A9D47C77778}"/>
    <dgm:cxn modelId="{01CC53EA-9141-416C-B2A4-1191DD56DBD1}" srcId="{9C6E430B-BCF6-4E9A-B2DE-645AE33438AA}" destId="{99134AA3-D2F7-464F-9FBF-D317175C045F}" srcOrd="2" destOrd="0" parTransId="{D21248C3-6504-4174-AE2C-22514421D02A}" sibTransId="{B622CBDD-6C6A-4646-B58A-FE5494BC29FA}"/>
    <dgm:cxn modelId="{DBACF61E-467D-4681-9CFA-4C9B2C33AEA1}" srcId="{1DFBB6DF-7DD9-413E-B035-87668A785217}" destId="{9C6E430B-BCF6-4E9A-B2DE-645AE33438AA}" srcOrd="2" destOrd="0" parTransId="{2FB3EA1B-9D8E-4D06-9E1A-AC012B33E4FB}" sibTransId="{5E92B870-85EA-4E6A-B8E8-94F7DE41CEA4}"/>
    <dgm:cxn modelId="{257CF792-2848-4122-A212-2667645A8FC7}" type="presOf" srcId="{1DFBB6DF-7DD9-413E-B035-87668A785217}" destId="{B081A5CD-3197-4DAB-ADBD-0C7588ABB1DC}" srcOrd="0" destOrd="0" presId="urn:microsoft.com/office/officeart/2005/8/layout/vList5"/>
    <dgm:cxn modelId="{33141A41-5756-49CE-B75D-97C7C9898035}" type="presOf" srcId="{0525C677-8156-43CA-8A81-0BF45E201C0B}" destId="{4E417D1B-5F09-40A7-9ABD-83D922D7AA1E}" srcOrd="0" destOrd="0" presId="urn:microsoft.com/office/officeart/2005/8/layout/vList5"/>
    <dgm:cxn modelId="{D316A9CD-C89B-4961-A8CE-81BE79F7100D}" type="presOf" srcId="{0134E5C3-599E-47C5-A79D-E679F13F098B}" destId="{06E880BB-CBAC-40AC-8F7D-079C21616F75}" srcOrd="0" destOrd="0" presId="urn:microsoft.com/office/officeart/2005/8/layout/vList5"/>
    <dgm:cxn modelId="{45B0B9F8-7E3F-4412-AC87-24890530C1D2}" type="presOf" srcId="{99134AA3-D2F7-464F-9FBF-D317175C045F}" destId="{C6810714-BD68-49ED-9CB2-F57108595602}" srcOrd="0" destOrd="2" presId="urn:microsoft.com/office/officeart/2005/8/layout/vList5"/>
    <dgm:cxn modelId="{048516B2-EF23-45D6-BABA-CB06428E319A}" srcId="{9C6E430B-BCF6-4E9A-B2DE-645AE33438AA}" destId="{FF5462C7-725E-4866-B370-D27985857945}" srcOrd="0" destOrd="0" parTransId="{4ADB2267-F4A1-488F-9D8D-B91016543982}" sibTransId="{26E18953-776D-4735-869F-97F5A309195D}"/>
    <dgm:cxn modelId="{3FF5EEF9-83A1-494B-B795-A903632E684C}" srcId="{9C6E430B-BCF6-4E9A-B2DE-645AE33438AA}" destId="{17772DFE-205E-413F-8A5E-392A78419A3C}" srcOrd="1" destOrd="0" parTransId="{EDFE062A-5753-4C80-B0A9-8E99F773D2FA}" sibTransId="{1D21BAAB-A005-4E7F-B3FF-DE45EC468296}"/>
    <dgm:cxn modelId="{4F972F46-E34A-47FD-8931-80C2F6DA4614}" type="presOf" srcId="{17772DFE-205E-413F-8A5E-392A78419A3C}" destId="{C6810714-BD68-49ED-9CB2-F57108595602}" srcOrd="0" destOrd="1" presId="urn:microsoft.com/office/officeart/2005/8/layout/vList5"/>
    <dgm:cxn modelId="{2282AAAA-CCF5-4303-84FD-03718D7A3F17}" type="presOf" srcId="{F8C1ABE6-5E96-41A0-BB6B-12A410CC7998}" destId="{C6810714-BD68-49ED-9CB2-F57108595602}" srcOrd="0" destOrd="3" presId="urn:microsoft.com/office/officeart/2005/8/layout/vList5"/>
    <dgm:cxn modelId="{A5FE1CCB-34CF-4B3A-9E2C-49AF5B35CF20}" type="presParOf" srcId="{B081A5CD-3197-4DAB-ADBD-0C7588ABB1DC}" destId="{6F7554EE-EBC0-4E9D-AB2E-031D9D9C931E}" srcOrd="0" destOrd="0" presId="urn:microsoft.com/office/officeart/2005/8/layout/vList5"/>
    <dgm:cxn modelId="{49F04CCF-26F7-4510-9F81-2158C0D9F25B}" type="presParOf" srcId="{6F7554EE-EBC0-4E9D-AB2E-031D9D9C931E}" destId="{06E880BB-CBAC-40AC-8F7D-079C21616F75}" srcOrd="0" destOrd="0" presId="urn:microsoft.com/office/officeart/2005/8/layout/vList5"/>
    <dgm:cxn modelId="{A4B363B5-8D90-405E-9E4C-A78E8D0F0D9A}" type="presParOf" srcId="{6F7554EE-EBC0-4E9D-AB2E-031D9D9C931E}" destId="{246C7BAA-C913-45EF-A6E3-8D933605493F}" srcOrd="1" destOrd="0" presId="urn:microsoft.com/office/officeart/2005/8/layout/vList5"/>
    <dgm:cxn modelId="{ABB784AB-0AAC-4248-A7AF-AE0FB8BCA221}" type="presParOf" srcId="{B081A5CD-3197-4DAB-ADBD-0C7588ABB1DC}" destId="{4DACD62C-0356-4DBE-83E6-495D95ADCCFB}" srcOrd="1" destOrd="0" presId="urn:microsoft.com/office/officeart/2005/8/layout/vList5"/>
    <dgm:cxn modelId="{E89AB58C-F2BA-442F-905D-342BF5443B01}" type="presParOf" srcId="{B081A5CD-3197-4DAB-ADBD-0C7588ABB1DC}" destId="{D23CB1FC-CB6C-4D61-A756-60E6D61FF007}" srcOrd="2" destOrd="0" presId="urn:microsoft.com/office/officeart/2005/8/layout/vList5"/>
    <dgm:cxn modelId="{CA047642-D129-4044-8799-2196EEE8AA01}" type="presParOf" srcId="{D23CB1FC-CB6C-4D61-A756-60E6D61FF007}" destId="{4E417D1B-5F09-40A7-9ABD-83D922D7AA1E}" srcOrd="0" destOrd="0" presId="urn:microsoft.com/office/officeart/2005/8/layout/vList5"/>
    <dgm:cxn modelId="{A2A502CF-131D-4AF4-B5A7-52CCBAADB57C}" type="presParOf" srcId="{D23CB1FC-CB6C-4D61-A756-60E6D61FF007}" destId="{6F91AD0B-1010-43AF-B4DA-9C5DEE9DD4D6}" srcOrd="1" destOrd="0" presId="urn:microsoft.com/office/officeart/2005/8/layout/vList5"/>
    <dgm:cxn modelId="{61538BC0-8930-4D37-97A5-4F4DCF1B207A}" type="presParOf" srcId="{B081A5CD-3197-4DAB-ADBD-0C7588ABB1DC}" destId="{782B5B9E-E2B8-4989-A4C7-FEB955779C5D}" srcOrd="3" destOrd="0" presId="urn:microsoft.com/office/officeart/2005/8/layout/vList5"/>
    <dgm:cxn modelId="{C405E9FD-C851-4097-BD99-93AE3BF1957C}" type="presParOf" srcId="{B081A5CD-3197-4DAB-ADBD-0C7588ABB1DC}" destId="{1CEAAF8B-C1CE-47B5-A421-34D7C0AB6E05}" srcOrd="4" destOrd="0" presId="urn:microsoft.com/office/officeart/2005/8/layout/vList5"/>
    <dgm:cxn modelId="{FD2EBB67-1465-41BE-9CBB-DDEC0A2479C7}" type="presParOf" srcId="{1CEAAF8B-C1CE-47B5-A421-34D7C0AB6E05}" destId="{A066FADD-543A-4FEC-B00F-85F5533B8B7B}" srcOrd="0" destOrd="0" presId="urn:microsoft.com/office/officeart/2005/8/layout/vList5"/>
    <dgm:cxn modelId="{756E9CFA-614B-48DF-8E16-13B3C0DBF2D5}" type="presParOf" srcId="{1CEAAF8B-C1CE-47B5-A421-34D7C0AB6E05}" destId="{C6810714-BD68-49ED-9CB2-F571085956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8D6B8-9661-4DDD-A369-8CF7A38AA867}" type="doc">
      <dgm:prSet loTypeId="urn:microsoft.com/office/officeart/2005/8/layout/list1" loCatId="list" qsTypeId="urn:microsoft.com/office/officeart/2005/8/quickstyle/3d4" qsCatId="3D" csTypeId="urn:microsoft.com/office/officeart/2005/8/colors/colorful2" csCatId="colorful" phldr="1"/>
      <dgm:spPr/>
      <dgm:t>
        <a:bodyPr/>
        <a:lstStyle/>
        <a:p>
          <a:endParaRPr lang="es-ES"/>
        </a:p>
      </dgm:t>
    </dgm:pt>
    <dgm:pt modelId="{862FE5B8-1984-49DC-9D1D-FF412EC70805}">
      <dgm:prSet phldrT="[Texto]" custT="1"/>
      <dgm:spPr/>
      <dgm:t>
        <a:bodyPr/>
        <a:lstStyle/>
        <a:p>
          <a:pPr algn="just"/>
          <a:r>
            <a:rPr lang="es-ES" sz="1600" smtClean="0">
              <a:solidFill>
                <a:schemeClr val="tx1"/>
              </a:solidFill>
            </a:rPr>
            <a:t>Identificar la influencia del arancel mediante el análisis de las operaciones comerciales del sector textil entre Ecuador y Colombia.</a:t>
          </a:r>
          <a:endParaRPr lang="es-ES" sz="1600" dirty="0">
            <a:solidFill>
              <a:schemeClr val="tx1"/>
            </a:solidFill>
          </a:endParaRPr>
        </a:p>
      </dgm:t>
    </dgm:pt>
    <dgm:pt modelId="{FEB46485-72B9-4CDB-A301-4B80B00D5E1F}" type="parTrans" cxnId="{245668EB-42D1-4B1F-BF7E-884D97B0D747}">
      <dgm:prSet/>
      <dgm:spPr/>
      <dgm:t>
        <a:bodyPr/>
        <a:lstStyle/>
        <a:p>
          <a:pPr algn="just"/>
          <a:endParaRPr lang="es-ES" sz="6000">
            <a:solidFill>
              <a:schemeClr val="tx1"/>
            </a:solidFill>
          </a:endParaRPr>
        </a:p>
      </dgm:t>
    </dgm:pt>
    <dgm:pt modelId="{31DEF9E4-BE0B-49B6-8366-B891A29C21E3}" type="sibTrans" cxnId="{245668EB-42D1-4B1F-BF7E-884D97B0D747}">
      <dgm:prSet/>
      <dgm:spPr/>
      <dgm:t>
        <a:bodyPr/>
        <a:lstStyle/>
        <a:p>
          <a:pPr algn="just"/>
          <a:endParaRPr lang="es-ES" sz="6000">
            <a:solidFill>
              <a:schemeClr val="tx1"/>
            </a:solidFill>
          </a:endParaRPr>
        </a:p>
      </dgm:t>
    </dgm:pt>
    <dgm:pt modelId="{CA613ED9-A0CA-44A2-B68E-714977429C86}">
      <dgm:prSet custT="1"/>
      <dgm:spPr/>
      <dgm:t>
        <a:bodyPr/>
        <a:lstStyle/>
        <a:p>
          <a:pPr algn="just"/>
          <a:r>
            <a:rPr lang="es-ES" sz="1600" smtClean="0">
              <a:solidFill>
                <a:schemeClr val="tx1"/>
              </a:solidFill>
            </a:rPr>
            <a:t>Identificar las ventajas de los acuerdos firmados entre Ecuador y Colombia a través del análisis de preferencias arancelarias en las operaciones comerciales del sector textil</a:t>
          </a:r>
          <a:endParaRPr lang="es-ES" sz="1600" dirty="0" smtClean="0">
            <a:solidFill>
              <a:schemeClr val="tx1"/>
            </a:solidFill>
          </a:endParaRPr>
        </a:p>
      </dgm:t>
    </dgm:pt>
    <dgm:pt modelId="{D16A5D25-53A1-4BC8-AFF1-371ECA514D6C}" type="parTrans" cxnId="{300DBB9A-A29E-47D3-9806-6930388AC011}">
      <dgm:prSet/>
      <dgm:spPr/>
      <dgm:t>
        <a:bodyPr/>
        <a:lstStyle/>
        <a:p>
          <a:pPr algn="just"/>
          <a:endParaRPr lang="es-ES" sz="6000">
            <a:solidFill>
              <a:schemeClr val="tx1"/>
            </a:solidFill>
          </a:endParaRPr>
        </a:p>
      </dgm:t>
    </dgm:pt>
    <dgm:pt modelId="{AB1C771F-57D2-4CF8-B772-8784FE4D06C6}" type="sibTrans" cxnId="{300DBB9A-A29E-47D3-9806-6930388AC011}">
      <dgm:prSet/>
      <dgm:spPr/>
      <dgm:t>
        <a:bodyPr/>
        <a:lstStyle/>
        <a:p>
          <a:pPr algn="just"/>
          <a:endParaRPr lang="es-ES" sz="6000">
            <a:solidFill>
              <a:schemeClr val="tx1"/>
            </a:solidFill>
          </a:endParaRPr>
        </a:p>
      </dgm:t>
    </dgm:pt>
    <dgm:pt modelId="{97847D9E-8FAD-4C6D-9DDE-A65E9818163D}">
      <dgm:prSet custT="1"/>
      <dgm:spPr/>
      <dgm:t>
        <a:bodyPr/>
        <a:lstStyle/>
        <a:p>
          <a:pPr algn="just"/>
          <a:r>
            <a:rPr lang="es-ES" sz="1600" dirty="0" smtClean="0">
              <a:solidFill>
                <a:schemeClr val="tx1"/>
              </a:solidFill>
            </a:rPr>
            <a:t>Identificar la afectación de los actores que intervienen en las operaciones comerciales del sector textil por la implementación de la política comercial, mediante el análisis de los datos obtenidos en el año 2014 y 2015.</a:t>
          </a:r>
          <a:r>
            <a:rPr lang="es-ES" sz="1600" dirty="0" smtClean="0">
              <a:solidFill>
                <a:schemeClr val="tx1"/>
              </a:solidFill>
            </a:rPr>
            <a:t>.</a:t>
          </a:r>
          <a:endParaRPr lang="es-ES" sz="1600" dirty="0">
            <a:solidFill>
              <a:schemeClr val="tx1"/>
            </a:solidFill>
          </a:endParaRPr>
        </a:p>
      </dgm:t>
    </dgm:pt>
    <dgm:pt modelId="{CE4F6A63-1B75-46D5-A1DC-7A403753FB8A}" type="parTrans" cxnId="{9D1C05E0-C5FD-44E0-9F78-F55F4A8B05C2}">
      <dgm:prSet/>
      <dgm:spPr/>
      <dgm:t>
        <a:bodyPr/>
        <a:lstStyle/>
        <a:p>
          <a:pPr algn="just"/>
          <a:endParaRPr lang="es-ES" sz="6000">
            <a:solidFill>
              <a:schemeClr val="tx1"/>
            </a:solidFill>
          </a:endParaRPr>
        </a:p>
      </dgm:t>
    </dgm:pt>
    <dgm:pt modelId="{B1E5BCB1-E695-458D-A0BB-FA165644BF28}" type="sibTrans" cxnId="{9D1C05E0-C5FD-44E0-9F78-F55F4A8B05C2}">
      <dgm:prSet/>
      <dgm:spPr/>
      <dgm:t>
        <a:bodyPr/>
        <a:lstStyle/>
        <a:p>
          <a:pPr algn="just"/>
          <a:endParaRPr lang="es-ES" sz="6000">
            <a:solidFill>
              <a:schemeClr val="tx1"/>
            </a:solidFill>
          </a:endParaRPr>
        </a:p>
      </dgm:t>
    </dgm:pt>
    <dgm:pt modelId="{FEEA759D-0EBD-4B02-9122-D412AB4D47D3}" type="pres">
      <dgm:prSet presAssocID="{C958D6B8-9661-4DDD-A369-8CF7A38AA867}" presName="linear" presStyleCnt="0">
        <dgm:presLayoutVars>
          <dgm:dir/>
          <dgm:animLvl val="lvl"/>
          <dgm:resizeHandles val="exact"/>
        </dgm:presLayoutVars>
      </dgm:prSet>
      <dgm:spPr/>
      <dgm:t>
        <a:bodyPr/>
        <a:lstStyle/>
        <a:p>
          <a:endParaRPr lang="es-ES"/>
        </a:p>
      </dgm:t>
    </dgm:pt>
    <dgm:pt modelId="{C1D73434-FDC7-443A-935F-C78F8EDC2A70}" type="pres">
      <dgm:prSet presAssocID="{862FE5B8-1984-49DC-9D1D-FF412EC70805}" presName="parentLin" presStyleCnt="0"/>
      <dgm:spPr/>
    </dgm:pt>
    <dgm:pt modelId="{24CF7CA7-175A-4440-BD8D-B9342A905F82}" type="pres">
      <dgm:prSet presAssocID="{862FE5B8-1984-49DC-9D1D-FF412EC70805}" presName="parentLeftMargin" presStyleLbl="node1" presStyleIdx="0" presStyleCnt="3"/>
      <dgm:spPr/>
      <dgm:t>
        <a:bodyPr/>
        <a:lstStyle/>
        <a:p>
          <a:endParaRPr lang="es-ES"/>
        </a:p>
      </dgm:t>
    </dgm:pt>
    <dgm:pt modelId="{AE7A420D-F7B9-4F0F-A8DA-3C666A08159A}" type="pres">
      <dgm:prSet presAssocID="{862FE5B8-1984-49DC-9D1D-FF412EC70805}" presName="parentText" presStyleLbl="node1" presStyleIdx="0" presStyleCnt="3">
        <dgm:presLayoutVars>
          <dgm:chMax val="0"/>
          <dgm:bulletEnabled val="1"/>
        </dgm:presLayoutVars>
      </dgm:prSet>
      <dgm:spPr/>
      <dgm:t>
        <a:bodyPr/>
        <a:lstStyle/>
        <a:p>
          <a:endParaRPr lang="es-ES"/>
        </a:p>
      </dgm:t>
    </dgm:pt>
    <dgm:pt modelId="{D83F60C3-4D54-4808-99F8-16E033730EE6}" type="pres">
      <dgm:prSet presAssocID="{862FE5B8-1984-49DC-9D1D-FF412EC70805}" presName="negativeSpace" presStyleCnt="0"/>
      <dgm:spPr/>
    </dgm:pt>
    <dgm:pt modelId="{F6BB00BE-1C61-418F-9B28-FFB6229BBFB6}" type="pres">
      <dgm:prSet presAssocID="{862FE5B8-1984-49DC-9D1D-FF412EC70805}" presName="childText" presStyleLbl="conFgAcc1" presStyleIdx="0" presStyleCnt="3">
        <dgm:presLayoutVars>
          <dgm:bulletEnabled val="1"/>
        </dgm:presLayoutVars>
      </dgm:prSet>
      <dgm:spPr/>
    </dgm:pt>
    <dgm:pt modelId="{D6F4CA45-358D-4BCD-8979-CB34738755A7}" type="pres">
      <dgm:prSet presAssocID="{31DEF9E4-BE0B-49B6-8366-B891A29C21E3}" presName="spaceBetweenRectangles" presStyleCnt="0"/>
      <dgm:spPr/>
    </dgm:pt>
    <dgm:pt modelId="{D6152FE3-F232-4F73-815F-D8A47BA66806}" type="pres">
      <dgm:prSet presAssocID="{CA613ED9-A0CA-44A2-B68E-714977429C86}" presName="parentLin" presStyleCnt="0"/>
      <dgm:spPr/>
    </dgm:pt>
    <dgm:pt modelId="{7E2EC569-D6BC-4315-B78F-7621D0D325E2}" type="pres">
      <dgm:prSet presAssocID="{CA613ED9-A0CA-44A2-B68E-714977429C86}" presName="parentLeftMargin" presStyleLbl="node1" presStyleIdx="0" presStyleCnt="3"/>
      <dgm:spPr/>
      <dgm:t>
        <a:bodyPr/>
        <a:lstStyle/>
        <a:p>
          <a:endParaRPr lang="es-ES"/>
        </a:p>
      </dgm:t>
    </dgm:pt>
    <dgm:pt modelId="{404F80A5-6140-47F9-9AE8-FC921EE46F6D}" type="pres">
      <dgm:prSet presAssocID="{CA613ED9-A0CA-44A2-B68E-714977429C86}" presName="parentText" presStyleLbl="node1" presStyleIdx="1" presStyleCnt="3" custLinFactX="29634" custLinFactNeighborX="100000">
        <dgm:presLayoutVars>
          <dgm:chMax val="0"/>
          <dgm:bulletEnabled val="1"/>
        </dgm:presLayoutVars>
      </dgm:prSet>
      <dgm:spPr/>
      <dgm:t>
        <a:bodyPr/>
        <a:lstStyle/>
        <a:p>
          <a:endParaRPr lang="es-ES"/>
        </a:p>
      </dgm:t>
    </dgm:pt>
    <dgm:pt modelId="{E912602A-D682-43B3-9D6D-9D128366A3BC}" type="pres">
      <dgm:prSet presAssocID="{CA613ED9-A0CA-44A2-B68E-714977429C86}" presName="negativeSpace" presStyleCnt="0"/>
      <dgm:spPr/>
    </dgm:pt>
    <dgm:pt modelId="{C3BD743B-BD8D-4BAD-A76D-9B293ED36F5C}" type="pres">
      <dgm:prSet presAssocID="{CA613ED9-A0CA-44A2-B68E-714977429C86}" presName="childText" presStyleLbl="conFgAcc1" presStyleIdx="1" presStyleCnt="3">
        <dgm:presLayoutVars>
          <dgm:bulletEnabled val="1"/>
        </dgm:presLayoutVars>
      </dgm:prSet>
      <dgm:spPr/>
    </dgm:pt>
    <dgm:pt modelId="{0F4834C6-8711-4876-8B8F-DCC15813785A}" type="pres">
      <dgm:prSet presAssocID="{AB1C771F-57D2-4CF8-B772-8784FE4D06C6}" presName="spaceBetweenRectangles" presStyleCnt="0"/>
      <dgm:spPr/>
    </dgm:pt>
    <dgm:pt modelId="{F5B9A7C9-FF64-4A64-8F08-DF47B81E9C17}" type="pres">
      <dgm:prSet presAssocID="{97847D9E-8FAD-4C6D-9DDE-A65E9818163D}" presName="parentLin" presStyleCnt="0"/>
      <dgm:spPr/>
    </dgm:pt>
    <dgm:pt modelId="{CB2D08D1-0546-4D8B-8749-79D85105328D}" type="pres">
      <dgm:prSet presAssocID="{97847D9E-8FAD-4C6D-9DDE-A65E9818163D}" presName="parentLeftMargin" presStyleLbl="node1" presStyleIdx="1" presStyleCnt="3"/>
      <dgm:spPr/>
      <dgm:t>
        <a:bodyPr/>
        <a:lstStyle/>
        <a:p>
          <a:endParaRPr lang="es-ES"/>
        </a:p>
      </dgm:t>
    </dgm:pt>
    <dgm:pt modelId="{DEE83D1E-4206-4172-95BE-29BB8C29EEFF}" type="pres">
      <dgm:prSet presAssocID="{97847D9E-8FAD-4C6D-9DDE-A65E9818163D}" presName="parentText" presStyleLbl="node1" presStyleIdx="2" presStyleCnt="3">
        <dgm:presLayoutVars>
          <dgm:chMax val="0"/>
          <dgm:bulletEnabled val="1"/>
        </dgm:presLayoutVars>
      </dgm:prSet>
      <dgm:spPr/>
      <dgm:t>
        <a:bodyPr/>
        <a:lstStyle/>
        <a:p>
          <a:endParaRPr lang="es-ES"/>
        </a:p>
      </dgm:t>
    </dgm:pt>
    <dgm:pt modelId="{57721A33-AE8B-4FFE-9166-2F12BE2E3D5E}" type="pres">
      <dgm:prSet presAssocID="{97847D9E-8FAD-4C6D-9DDE-A65E9818163D}" presName="negativeSpace" presStyleCnt="0"/>
      <dgm:spPr/>
    </dgm:pt>
    <dgm:pt modelId="{642672A2-CD2D-48EA-9E55-09323D2EE599}" type="pres">
      <dgm:prSet presAssocID="{97847D9E-8FAD-4C6D-9DDE-A65E9818163D}" presName="childText" presStyleLbl="conFgAcc1" presStyleIdx="2" presStyleCnt="3">
        <dgm:presLayoutVars>
          <dgm:bulletEnabled val="1"/>
        </dgm:presLayoutVars>
      </dgm:prSet>
      <dgm:spPr/>
    </dgm:pt>
  </dgm:ptLst>
  <dgm:cxnLst>
    <dgm:cxn modelId="{8A9D3F01-A248-451C-AFCA-3FEA3C17E153}" type="presOf" srcId="{CA613ED9-A0CA-44A2-B68E-714977429C86}" destId="{404F80A5-6140-47F9-9AE8-FC921EE46F6D}" srcOrd="1" destOrd="0" presId="urn:microsoft.com/office/officeart/2005/8/layout/list1"/>
    <dgm:cxn modelId="{7691963F-EA06-41FB-A180-47D533D25C7D}" type="presOf" srcId="{862FE5B8-1984-49DC-9D1D-FF412EC70805}" destId="{24CF7CA7-175A-4440-BD8D-B9342A905F82}" srcOrd="0" destOrd="0" presId="urn:microsoft.com/office/officeart/2005/8/layout/list1"/>
    <dgm:cxn modelId="{300DBB9A-A29E-47D3-9806-6930388AC011}" srcId="{C958D6B8-9661-4DDD-A369-8CF7A38AA867}" destId="{CA613ED9-A0CA-44A2-B68E-714977429C86}" srcOrd="1" destOrd="0" parTransId="{D16A5D25-53A1-4BC8-AFF1-371ECA514D6C}" sibTransId="{AB1C771F-57D2-4CF8-B772-8784FE4D06C6}"/>
    <dgm:cxn modelId="{60A19D90-FF36-4AFE-BE5E-23AECC59DD18}" type="presOf" srcId="{97847D9E-8FAD-4C6D-9DDE-A65E9818163D}" destId="{DEE83D1E-4206-4172-95BE-29BB8C29EEFF}" srcOrd="1" destOrd="0" presId="urn:microsoft.com/office/officeart/2005/8/layout/list1"/>
    <dgm:cxn modelId="{9D1C05E0-C5FD-44E0-9F78-F55F4A8B05C2}" srcId="{C958D6B8-9661-4DDD-A369-8CF7A38AA867}" destId="{97847D9E-8FAD-4C6D-9DDE-A65E9818163D}" srcOrd="2" destOrd="0" parTransId="{CE4F6A63-1B75-46D5-A1DC-7A403753FB8A}" sibTransId="{B1E5BCB1-E695-458D-A0BB-FA165644BF28}"/>
    <dgm:cxn modelId="{502FD6A7-73E2-430B-A224-E71BED680F12}" type="presOf" srcId="{CA613ED9-A0CA-44A2-B68E-714977429C86}" destId="{7E2EC569-D6BC-4315-B78F-7621D0D325E2}" srcOrd="0" destOrd="0" presId="urn:microsoft.com/office/officeart/2005/8/layout/list1"/>
    <dgm:cxn modelId="{38C0FFAA-C09C-4A89-AFC5-B8C7FF2085C0}" type="presOf" srcId="{C958D6B8-9661-4DDD-A369-8CF7A38AA867}" destId="{FEEA759D-0EBD-4B02-9122-D412AB4D47D3}" srcOrd="0" destOrd="0" presId="urn:microsoft.com/office/officeart/2005/8/layout/list1"/>
    <dgm:cxn modelId="{8FA8B604-086C-4A1D-8C6B-9A61CA78D354}" type="presOf" srcId="{862FE5B8-1984-49DC-9D1D-FF412EC70805}" destId="{AE7A420D-F7B9-4F0F-A8DA-3C666A08159A}" srcOrd="1" destOrd="0" presId="urn:microsoft.com/office/officeart/2005/8/layout/list1"/>
    <dgm:cxn modelId="{C57EF502-6636-49BB-BC3E-D980BDDE6B4A}" type="presOf" srcId="{97847D9E-8FAD-4C6D-9DDE-A65E9818163D}" destId="{CB2D08D1-0546-4D8B-8749-79D85105328D}" srcOrd="0" destOrd="0" presId="urn:microsoft.com/office/officeart/2005/8/layout/list1"/>
    <dgm:cxn modelId="{245668EB-42D1-4B1F-BF7E-884D97B0D747}" srcId="{C958D6B8-9661-4DDD-A369-8CF7A38AA867}" destId="{862FE5B8-1984-49DC-9D1D-FF412EC70805}" srcOrd="0" destOrd="0" parTransId="{FEB46485-72B9-4CDB-A301-4B80B00D5E1F}" sibTransId="{31DEF9E4-BE0B-49B6-8366-B891A29C21E3}"/>
    <dgm:cxn modelId="{366852EF-7B30-459A-94A7-219A6201DAD3}" type="presParOf" srcId="{FEEA759D-0EBD-4B02-9122-D412AB4D47D3}" destId="{C1D73434-FDC7-443A-935F-C78F8EDC2A70}" srcOrd="0" destOrd="0" presId="urn:microsoft.com/office/officeart/2005/8/layout/list1"/>
    <dgm:cxn modelId="{F5633134-DF2C-4A38-83B2-E0F1CB9DEE9F}" type="presParOf" srcId="{C1D73434-FDC7-443A-935F-C78F8EDC2A70}" destId="{24CF7CA7-175A-4440-BD8D-B9342A905F82}" srcOrd="0" destOrd="0" presId="urn:microsoft.com/office/officeart/2005/8/layout/list1"/>
    <dgm:cxn modelId="{FF8D3337-8574-4A67-B3AE-F2DD993835D2}" type="presParOf" srcId="{C1D73434-FDC7-443A-935F-C78F8EDC2A70}" destId="{AE7A420D-F7B9-4F0F-A8DA-3C666A08159A}" srcOrd="1" destOrd="0" presId="urn:microsoft.com/office/officeart/2005/8/layout/list1"/>
    <dgm:cxn modelId="{D670A594-EA12-40AB-A8B2-4A2C5DD5591E}" type="presParOf" srcId="{FEEA759D-0EBD-4B02-9122-D412AB4D47D3}" destId="{D83F60C3-4D54-4808-99F8-16E033730EE6}" srcOrd="1" destOrd="0" presId="urn:microsoft.com/office/officeart/2005/8/layout/list1"/>
    <dgm:cxn modelId="{D1B826F9-4A87-4AA4-B933-A52481C43FA2}" type="presParOf" srcId="{FEEA759D-0EBD-4B02-9122-D412AB4D47D3}" destId="{F6BB00BE-1C61-418F-9B28-FFB6229BBFB6}" srcOrd="2" destOrd="0" presId="urn:microsoft.com/office/officeart/2005/8/layout/list1"/>
    <dgm:cxn modelId="{84C4C974-5BE5-4C51-9F2E-5C68257C79E7}" type="presParOf" srcId="{FEEA759D-0EBD-4B02-9122-D412AB4D47D3}" destId="{D6F4CA45-358D-4BCD-8979-CB34738755A7}" srcOrd="3" destOrd="0" presId="urn:microsoft.com/office/officeart/2005/8/layout/list1"/>
    <dgm:cxn modelId="{B1611985-77FB-48DE-87ED-52E47574D510}" type="presParOf" srcId="{FEEA759D-0EBD-4B02-9122-D412AB4D47D3}" destId="{D6152FE3-F232-4F73-815F-D8A47BA66806}" srcOrd="4" destOrd="0" presId="urn:microsoft.com/office/officeart/2005/8/layout/list1"/>
    <dgm:cxn modelId="{EF2A8EF4-986A-41B9-AB90-F39664495C50}" type="presParOf" srcId="{D6152FE3-F232-4F73-815F-D8A47BA66806}" destId="{7E2EC569-D6BC-4315-B78F-7621D0D325E2}" srcOrd="0" destOrd="0" presId="urn:microsoft.com/office/officeart/2005/8/layout/list1"/>
    <dgm:cxn modelId="{283AF2C8-29E4-4D0A-900E-F92080BC3590}" type="presParOf" srcId="{D6152FE3-F232-4F73-815F-D8A47BA66806}" destId="{404F80A5-6140-47F9-9AE8-FC921EE46F6D}" srcOrd="1" destOrd="0" presId="urn:microsoft.com/office/officeart/2005/8/layout/list1"/>
    <dgm:cxn modelId="{A89A5C25-9836-4D09-B4AF-D939ED867B3D}" type="presParOf" srcId="{FEEA759D-0EBD-4B02-9122-D412AB4D47D3}" destId="{E912602A-D682-43B3-9D6D-9D128366A3BC}" srcOrd="5" destOrd="0" presId="urn:microsoft.com/office/officeart/2005/8/layout/list1"/>
    <dgm:cxn modelId="{3B25372B-6B84-4C19-A8A1-72DA6BDCB055}" type="presParOf" srcId="{FEEA759D-0EBD-4B02-9122-D412AB4D47D3}" destId="{C3BD743B-BD8D-4BAD-A76D-9B293ED36F5C}" srcOrd="6" destOrd="0" presId="urn:microsoft.com/office/officeart/2005/8/layout/list1"/>
    <dgm:cxn modelId="{61A21D62-CEE2-48AF-B9CB-21AAD8788E52}" type="presParOf" srcId="{FEEA759D-0EBD-4B02-9122-D412AB4D47D3}" destId="{0F4834C6-8711-4876-8B8F-DCC15813785A}" srcOrd="7" destOrd="0" presId="urn:microsoft.com/office/officeart/2005/8/layout/list1"/>
    <dgm:cxn modelId="{94DBAADE-9591-4503-984F-FA15A410AC22}" type="presParOf" srcId="{FEEA759D-0EBD-4B02-9122-D412AB4D47D3}" destId="{F5B9A7C9-FF64-4A64-8F08-DF47B81E9C17}" srcOrd="8" destOrd="0" presId="urn:microsoft.com/office/officeart/2005/8/layout/list1"/>
    <dgm:cxn modelId="{7905C161-0CE3-4EE9-9C8A-9D1F47F78B71}" type="presParOf" srcId="{F5B9A7C9-FF64-4A64-8F08-DF47B81E9C17}" destId="{CB2D08D1-0546-4D8B-8749-79D85105328D}" srcOrd="0" destOrd="0" presId="urn:microsoft.com/office/officeart/2005/8/layout/list1"/>
    <dgm:cxn modelId="{AC71F1B0-1588-4C7F-83A4-5E98DEA7CD42}" type="presParOf" srcId="{F5B9A7C9-FF64-4A64-8F08-DF47B81E9C17}" destId="{DEE83D1E-4206-4172-95BE-29BB8C29EEFF}" srcOrd="1" destOrd="0" presId="urn:microsoft.com/office/officeart/2005/8/layout/list1"/>
    <dgm:cxn modelId="{9AB86CD8-F017-4B62-AFFA-32DFDBBAF357}" type="presParOf" srcId="{FEEA759D-0EBD-4B02-9122-D412AB4D47D3}" destId="{57721A33-AE8B-4FFE-9166-2F12BE2E3D5E}" srcOrd="9" destOrd="0" presId="urn:microsoft.com/office/officeart/2005/8/layout/list1"/>
    <dgm:cxn modelId="{2B4DEF39-4321-4693-8599-260E325DE036}" type="presParOf" srcId="{FEEA759D-0EBD-4B02-9122-D412AB4D47D3}" destId="{642672A2-CD2D-48EA-9E55-09323D2EE59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E1F6FF-790F-4CC7-8B56-C6B5BC87FF6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605FA691-54ED-457E-8871-0F6074878F78}">
      <dgm:prSet phldrT="[Texto]"/>
      <dgm:spPr/>
      <dgm:t>
        <a:bodyPr/>
        <a:lstStyle/>
        <a:p>
          <a:pPr algn="just"/>
          <a:r>
            <a:rPr lang="es-ES" smtClean="0"/>
            <a:t>Cada país tiene la potestad de aplicar políticas comerciales, como son las salvaguardias con el fin de proteger su economía e industria nacional, siempre y cuando, las medidas adoptadas solo sean a mediano plazo y con la debida justificación. </a:t>
          </a:r>
          <a:endParaRPr lang="es-ES"/>
        </a:p>
      </dgm:t>
    </dgm:pt>
    <dgm:pt modelId="{09A083B9-B6E0-47E4-9FF9-B2C7767FF062}" type="parTrans" cxnId="{9FE9AFCB-6DBE-41EF-8671-1CD19E38DD5F}">
      <dgm:prSet/>
      <dgm:spPr/>
      <dgm:t>
        <a:bodyPr/>
        <a:lstStyle/>
        <a:p>
          <a:pPr algn="just"/>
          <a:endParaRPr lang="es-ES"/>
        </a:p>
      </dgm:t>
    </dgm:pt>
    <dgm:pt modelId="{33648043-AD77-418E-930E-C387E82A16CE}" type="sibTrans" cxnId="{9FE9AFCB-6DBE-41EF-8671-1CD19E38DD5F}">
      <dgm:prSet/>
      <dgm:spPr/>
      <dgm:t>
        <a:bodyPr/>
        <a:lstStyle/>
        <a:p>
          <a:pPr algn="just"/>
          <a:endParaRPr lang="es-ES"/>
        </a:p>
      </dgm:t>
    </dgm:pt>
    <dgm:pt modelId="{AC252DD5-C581-465B-A0CF-7FD4F1363F1C}">
      <dgm:prSet/>
      <dgm:spPr/>
      <dgm:t>
        <a:bodyPr/>
        <a:lstStyle/>
        <a:p>
          <a:pPr algn="just"/>
          <a:r>
            <a:rPr lang="es-ES" dirty="0" smtClean="0"/>
            <a:t>Las importaciones de textiles en el año 2015 se redujeron en un 36,7%, luego de la implementación de las salvaguardias, pero a pesar de esto no se logró obtener un equilibrio en la balanza comercial de textiles ya que las exportaciones en el 2015 alcanzaron los USD 21,234,853.01, mientras que las importaciones obtuvieron un valor de USD  </a:t>
          </a:r>
          <a:r>
            <a:rPr lang="es-EC" dirty="0" smtClean="0"/>
            <a:t>39,643,069.75 en el periodo 2015.</a:t>
          </a:r>
          <a:endParaRPr lang="es-ES" dirty="0"/>
        </a:p>
      </dgm:t>
    </dgm:pt>
    <dgm:pt modelId="{57AF5216-BC38-47C2-B057-B9074CE0668D}" type="parTrans" cxnId="{E2FC8412-31C5-4991-BEB7-20E60B61AC63}">
      <dgm:prSet/>
      <dgm:spPr/>
      <dgm:t>
        <a:bodyPr/>
        <a:lstStyle/>
        <a:p>
          <a:pPr algn="just"/>
          <a:endParaRPr lang="es-ES"/>
        </a:p>
      </dgm:t>
    </dgm:pt>
    <dgm:pt modelId="{D835E2C0-B2A6-4EC6-8441-688E81AF2279}" type="sibTrans" cxnId="{E2FC8412-31C5-4991-BEB7-20E60B61AC63}">
      <dgm:prSet/>
      <dgm:spPr/>
      <dgm:t>
        <a:bodyPr/>
        <a:lstStyle/>
        <a:p>
          <a:pPr algn="just"/>
          <a:endParaRPr lang="es-ES"/>
        </a:p>
      </dgm:t>
    </dgm:pt>
    <dgm:pt modelId="{A863830C-75D5-4B6D-AB42-49DB4D0FC9BE}" type="pres">
      <dgm:prSet presAssocID="{B0E1F6FF-790F-4CC7-8B56-C6B5BC87FF6C}" presName="Name0" presStyleCnt="0">
        <dgm:presLayoutVars>
          <dgm:dir/>
          <dgm:resizeHandles val="exact"/>
        </dgm:presLayoutVars>
      </dgm:prSet>
      <dgm:spPr/>
      <dgm:t>
        <a:bodyPr/>
        <a:lstStyle/>
        <a:p>
          <a:endParaRPr lang="es-ES"/>
        </a:p>
      </dgm:t>
    </dgm:pt>
    <dgm:pt modelId="{F4FF71F4-F881-47EC-A122-C73D94B03637}" type="pres">
      <dgm:prSet presAssocID="{605FA691-54ED-457E-8871-0F6074878F78}" presName="composite" presStyleCnt="0"/>
      <dgm:spPr/>
    </dgm:pt>
    <dgm:pt modelId="{36E03E17-67D9-47E1-A41B-AE5C2D70E866}" type="pres">
      <dgm:prSet presAssocID="{605FA691-54ED-457E-8871-0F6074878F78}" presName="rect1" presStyleLbl="trAlignAcc1" presStyleIdx="0" presStyleCnt="2">
        <dgm:presLayoutVars>
          <dgm:bulletEnabled val="1"/>
        </dgm:presLayoutVars>
      </dgm:prSet>
      <dgm:spPr/>
      <dgm:t>
        <a:bodyPr/>
        <a:lstStyle/>
        <a:p>
          <a:endParaRPr lang="es-ES"/>
        </a:p>
      </dgm:t>
    </dgm:pt>
    <dgm:pt modelId="{4591FDE7-5BEA-48E3-A57B-546C7E9A9386}" type="pres">
      <dgm:prSet presAssocID="{605FA691-54ED-457E-8871-0F6074878F78}" presName="rect2" presStyleLbl="fgImgPlace1" presStyleIdx="0" presStyleCnt="2"/>
      <dgm:spPr>
        <a:blipFill rotWithShape="1">
          <a:blip xmlns:r="http://schemas.openxmlformats.org/officeDocument/2006/relationships" r:embed="rId1"/>
          <a:stretch>
            <a:fillRect/>
          </a:stretch>
        </a:blipFill>
      </dgm:spPr>
    </dgm:pt>
    <dgm:pt modelId="{AF2724E4-5242-4CEF-A1A1-6C3B70979E6E}" type="pres">
      <dgm:prSet presAssocID="{33648043-AD77-418E-930E-C387E82A16CE}" presName="sibTrans" presStyleCnt="0"/>
      <dgm:spPr/>
    </dgm:pt>
    <dgm:pt modelId="{089D9417-A439-4BF0-9FC3-127A5668B5C7}" type="pres">
      <dgm:prSet presAssocID="{AC252DD5-C581-465B-A0CF-7FD4F1363F1C}" presName="composite" presStyleCnt="0"/>
      <dgm:spPr/>
    </dgm:pt>
    <dgm:pt modelId="{C355E81E-51CB-43AE-A09D-0C9AAEC7FC5B}" type="pres">
      <dgm:prSet presAssocID="{AC252DD5-C581-465B-A0CF-7FD4F1363F1C}" presName="rect1" presStyleLbl="trAlignAcc1" presStyleIdx="1" presStyleCnt="2">
        <dgm:presLayoutVars>
          <dgm:bulletEnabled val="1"/>
        </dgm:presLayoutVars>
      </dgm:prSet>
      <dgm:spPr/>
      <dgm:t>
        <a:bodyPr/>
        <a:lstStyle/>
        <a:p>
          <a:endParaRPr lang="es-ES"/>
        </a:p>
      </dgm:t>
    </dgm:pt>
    <dgm:pt modelId="{C794195A-EEBC-4E9D-955C-AC99FD5C9842}" type="pres">
      <dgm:prSet presAssocID="{AC252DD5-C581-465B-A0CF-7FD4F1363F1C}" presName="rect2" presStyleLbl="fgImgPlace1" presStyleIdx="1" presStyleCnt="2"/>
      <dgm:spPr>
        <a:blipFill rotWithShape="1">
          <a:blip xmlns:r="http://schemas.openxmlformats.org/officeDocument/2006/relationships" r:embed="rId2"/>
          <a:stretch>
            <a:fillRect/>
          </a:stretch>
        </a:blipFill>
      </dgm:spPr>
    </dgm:pt>
  </dgm:ptLst>
  <dgm:cxnLst>
    <dgm:cxn modelId="{9FE9AFCB-6DBE-41EF-8671-1CD19E38DD5F}" srcId="{B0E1F6FF-790F-4CC7-8B56-C6B5BC87FF6C}" destId="{605FA691-54ED-457E-8871-0F6074878F78}" srcOrd="0" destOrd="0" parTransId="{09A083B9-B6E0-47E4-9FF9-B2C7767FF062}" sibTransId="{33648043-AD77-418E-930E-C387E82A16CE}"/>
    <dgm:cxn modelId="{759EA387-6EC1-4560-A644-175D66A7EE87}" type="presOf" srcId="{B0E1F6FF-790F-4CC7-8B56-C6B5BC87FF6C}" destId="{A863830C-75D5-4B6D-AB42-49DB4D0FC9BE}" srcOrd="0" destOrd="0" presId="urn:microsoft.com/office/officeart/2008/layout/PictureStrips"/>
    <dgm:cxn modelId="{B5BF1F66-833D-4C4D-868B-7235632EEC7B}" type="presOf" srcId="{605FA691-54ED-457E-8871-0F6074878F78}" destId="{36E03E17-67D9-47E1-A41B-AE5C2D70E866}" srcOrd="0" destOrd="0" presId="urn:microsoft.com/office/officeart/2008/layout/PictureStrips"/>
    <dgm:cxn modelId="{076561A1-A3AF-4070-9444-88F00F25B72C}" type="presOf" srcId="{AC252DD5-C581-465B-A0CF-7FD4F1363F1C}" destId="{C355E81E-51CB-43AE-A09D-0C9AAEC7FC5B}" srcOrd="0" destOrd="0" presId="urn:microsoft.com/office/officeart/2008/layout/PictureStrips"/>
    <dgm:cxn modelId="{E2FC8412-31C5-4991-BEB7-20E60B61AC63}" srcId="{B0E1F6FF-790F-4CC7-8B56-C6B5BC87FF6C}" destId="{AC252DD5-C581-465B-A0CF-7FD4F1363F1C}" srcOrd="1" destOrd="0" parTransId="{57AF5216-BC38-47C2-B057-B9074CE0668D}" sibTransId="{D835E2C0-B2A6-4EC6-8441-688E81AF2279}"/>
    <dgm:cxn modelId="{F2DA8D17-15E2-401B-B67A-6A77CE3EC655}" type="presParOf" srcId="{A863830C-75D5-4B6D-AB42-49DB4D0FC9BE}" destId="{F4FF71F4-F881-47EC-A122-C73D94B03637}" srcOrd="0" destOrd="0" presId="urn:microsoft.com/office/officeart/2008/layout/PictureStrips"/>
    <dgm:cxn modelId="{AC93646F-0070-4227-BC34-F2112CD785C9}" type="presParOf" srcId="{F4FF71F4-F881-47EC-A122-C73D94B03637}" destId="{36E03E17-67D9-47E1-A41B-AE5C2D70E866}" srcOrd="0" destOrd="0" presId="urn:microsoft.com/office/officeart/2008/layout/PictureStrips"/>
    <dgm:cxn modelId="{4F3A6EC6-2EBD-4610-AF55-18367BF4079D}" type="presParOf" srcId="{F4FF71F4-F881-47EC-A122-C73D94B03637}" destId="{4591FDE7-5BEA-48E3-A57B-546C7E9A9386}" srcOrd="1" destOrd="0" presId="urn:microsoft.com/office/officeart/2008/layout/PictureStrips"/>
    <dgm:cxn modelId="{70E11835-4B1F-447C-9AAC-682F1DB17D83}" type="presParOf" srcId="{A863830C-75D5-4B6D-AB42-49DB4D0FC9BE}" destId="{AF2724E4-5242-4CEF-A1A1-6C3B70979E6E}" srcOrd="1" destOrd="0" presId="urn:microsoft.com/office/officeart/2008/layout/PictureStrips"/>
    <dgm:cxn modelId="{1CCE187F-B126-478C-B20D-068DBF04C1E5}" type="presParOf" srcId="{A863830C-75D5-4B6D-AB42-49DB4D0FC9BE}" destId="{089D9417-A439-4BF0-9FC3-127A5668B5C7}" srcOrd="2" destOrd="0" presId="urn:microsoft.com/office/officeart/2008/layout/PictureStrips"/>
    <dgm:cxn modelId="{D359A2AE-0DD5-4809-9729-AF99EA91BD01}" type="presParOf" srcId="{089D9417-A439-4BF0-9FC3-127A5668B5C7}" destId="{C355E81E-51CB-43AE-A09D-0C9AAEC7FC5B}" srcOrd="0" destOrd="0" presId="urn:microsoft.com/office/officeart/2008/layout/PictureStrips"/>
    <dgm:cxn modelId="{870F5220-F4A7-4E26-8D57-3DEB9882B4D5}" type="presParOf" srcId="{089D9417-A439-4BF0-9FC3-127A5668B5C7}" destId="{C794195A-EEBC-4E9D-955C-AC99FD5C984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E1F6FF-790F-4CC7-8B56-C6B5BC87FF6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5FD182A4-B811-4D84-B8AB-198EF18AFBED}">
      <dgm:prSet/>
      <dgm:spPr/>
      <dgm:t>
        <a:bodyPr/>
        <a:lstStyle/>
        <a:p>
          <a:pPr algn="just"/>
          <a:r>
            <a:rPr lang="es-ES" dirty="0" smtClean="0"/>
            <a:t>A pesar de la aplicación unilateral de la política comercial, los acuerdos que se manejan entre Ecuador y Colombia han permitido mantener la relación comercial entre ambos países, permitiendo que tanto importadores como exportadores realicen sus operaciones comerciales.</a:t>
          </a:r>
          <a:endParaRPr lang="es-ES" dirty="0"/>
        </a:p>
      </dgm:t>
    </dgm:pt>
    <dgm:pt modelId="{9C0B39DF-B9BE-42FA-960F-9479A597F75F}" type="parTrans" cxnId="{938C785F-25C0-443C-8E1F-622D9A7F00DA}">
      <dgm:prSet/>
      <dgm:spPr/>
      <dgm:t>
        <a:bodyPr/>
        <a:lstStyle/>
        <a:p>
          <a:pPr algn="just"/>
          <a:endParaRPr lang="es-ES"/>
        </a:p>
      </dgm:t>
    </dgm:pt>
    <dgm:pt modelId="{D9FC857C-F41D-4920-81D6-CCD90C498D14}" type="sibTrans" cxnId="{938C785F-25C0-443C-8E1F-622D9A7F00DA}">
      <dgm:prSet/>
      <dgm:spPr/>
      <dgm:t>
        <a:bodyPr/>
        <a:lstStyle/>
        <a:p>
          <a:pPr algn="just"/>
          <a:endParaRPr lang="es-ES"/>
        </a:p>
      </dgm:t>
    </dgm:pt>
    <dgm:pt modelId="{BEAA2AC5-2515-428E-8A62-A70A73DDA904}">
      <dgm:prSet/>
      <dgm:spPr/>
      <dgm:t>
        <a:bodyPr/>
        <a:lstStyle/>
        <a:p>
          <a:pPr algn="just"/>
          <a:r>
            <a:rPr lang="es-ES" smtClean="0"/>
            <a:t>La implementación de las salvaguardias no solo ha afectado a los grandes importadores y exportadores del sector textil, sino que también, perjudica a toda la cadena de suministros que intervienen en las operaciones del comercio exterior, como son las empresas de logística y transporte, las aseguradoras, las agencias de aduana y el consumidor final. De igual manera el decrecimiento en la industria, afecta a las MIPYMES e incluso el Estado se ve perjudicado al no recaudar impuestos.</a:t>
          </a:r>
          <a:endParaRPr lang="es-ES"/>
        </a:p>
      </dgm:t>
    </dgm:pt>
    <dgm:pt modelId="{5EA5700B-04A1-4BEA-AD6E-01D0379C0E67}" type="parTrans" cxnId="{6BDBDBE2-AF87-4F40-AA9A-57C7BA300C3C}">
      <dgm:prSet/>
      <dgm:spPr/>
      <dgm:t>
        <a:bodyPr/>
        <a:lstStyle/>
        <a:p>
          <a:pPr algn="just"/>
          <a:endParaRPr lang="es-ES"/>
        </a:p>
      </dgm:t>
    </dgm:pt>
    <dgm:pt modelId="{D156A286-0588-4AC0-86CC-2E43A484BE46}" type="sibTrans" cxnId="{6BDBDBE2-AF87-4F40-AA9A-57C7BA300C3C}">
      <dgm:prSet/>
      <dgm:spPr/>
      <dgm:t>
        <a:bodyPr/>
        <a:lstStyle/>
        <a:p>
          <a:pPr algn="just"/>
          <a:endParaRPr lang="es-ES"/>
        </a:p>
      </dgm:t>
    </dgm:pt>
    <dgm:pt modelId="{A863830C-75D5-4B6D-AB42-49DB4D0FC9BE}" type="pres">
      <dgm:prSet presAssocID="{B0E1F6FF-790F-4CC7-8B56-C6B5BC87FF6C}" presName="Name0" presStyleCnt="0">
        <dgm:presLayoutVars>
          <dgm:dir/>
          <dgm:resizeHandles val="exact"/>
        </dgm:presLayoutVars>
      </dgm:prSet>
      <dgm:spPr/>
      <dgm:t>
        <a:bodyPr/>
        <a:lstStyle/>
        <a:p>
          <a:endParaRPr lang="es-ES"/>
        </a:p>
      </dgm:t>
    </dgm:pt>
    <dgm:pt modelId="{62F3AA10-660D-4E2F-921C-017903785657}" type="pres">
      <dgm:prSet presAssocID="{5FD182A4-B811-4D84-B8AB-198EF18AFBED}" presName="composite" presStyleCnt="0"/>
      <dgm:spPr/>
    </dgm:pt>
    <dgm:pt modelId="{2C142EA8-A219-45E5-BF68-AF709F92AEFB}" type="pres">
      <dgm:prSet presAssocID="{5FD182A4-B811-4D84-B8AB-198EF18AFBED}" presName="rect1" presStyleLbl="trAlignAcc1" presStyleIdx="0" presStyleCnt="2">
        <dgm:presLayoutVars>
          <dgm:bulletEnabled val="1"/>
        </dgm:presLayoutVars>
      </dgm:prSet>
      <dgm:spPr/>
      <dgm:t>
        <a:bodyPr/>
        <a:lstStyle/>
        <a:p>
          <a:endParaRPr lang="es-ES"/>
        </a:p>
      </dgm:t>
    </dgm:pt>
    <dgm:pt modelId="{053147B6-B1EC-47C7-87E5-F1FB3F5E6CFA}" type="pres">
      <dgm:prSet presAssocID="{5FD182A4-B811-4D84-B8AB-198EF18AFBED}" presName="rect2" presStyleLbl="fgImgPlace1" presStyleIdx="0" presStyleCnt="2"/>
      <dgm:spPr>
        <a:blipFill rotWithShape="1">
          <a:blip xmlns:r="http://schemas.openxmlformats.org/officeDocument/2006/relationships" r:embed="rId1"/>
          <a:stretch>
            <a:fillRect/>
          </a:stretch>
        </a:blipFill>
      </dgm:spPr>
    </dgm:pt>
    <dgm:pt modelId="{F596ED91-CD85-48D7-A346-1A95AEBC7DB8}" type="pres">
      <dgm:prSet presAssocID="{D9FC857C-F41D-4920-81D6-CCD90C498D14}" presName="sibTrans" presStyleCnt="0"/>
      <dgm:spPr/>
    </dgm:pt>
    <dgm:pt modelId="{B9508B69-23D7-425E-ABA0-C73F9CD7E8BA}" type="pres">
      <dgm:prSet presAssocID="{BEAA2AC5-2515-428E-8A62-A70A73DDA904}" presName="composite" presStyleCnt="0"/>
      <dgm:spPr/>
    </dgm:pt>
    <dgm:pt modelId="{C1DC63DE-4E12-4386-A01A-8D6A15930EC7}" type="pres">
      <dgm:prSet presAssocID="{BEAA2AC5-2515-428E-8A62-A70A73DDA904}" presName="rect1" presStyleLbl="trAlignAcc1" presStyleIdx="1" presStyleCnt="2">
        <dgm:presLayoutVars>
          <dgm:bulletEnabled val="1"/>
        </dgm:presLayoutVars>
      </dgm:prSet>
      <dgm:spPr/>
      <dgm:t>
        <a:bodyPr/>
        <a:lstStyle/>
        <a:p>
          <a:endParaRPr lang="es-ES"/>
        </a:p>
      </dgm:t>
    </dgm:pt>
    <dgm:pt modelId="{37BD18AA-78B3-4BE5-AE4B-26EF0A3FA0D2}" type="pres">
      <dgm:prSet presAssocID="{BEAA2AC5-2515-428E-8A62-A70A73DDA904}" presName="rect2" presStyleLbl="fgImgPlace1" presStyleIdx="1" presStyleCnt="2"/>
      <dgm:spPr>
        <a:blipFill rotWithShape="1">
          <a:blip xmlns:r="http://schemas.openxmlformats.org/officeDocument/2006/relationships" r:embed="rId2"/>
          <a:stretch>
            <a:fillRect/>
          </a:stretch>
        </a:blipFill>
      </dgm:spPr>
    </dgm:pt>
  </dgm:ptLst>
  <dgm:cxnLst>
    <dgm:cxn modelId="{759EA387-6EC1-4560-A644-175D66A7EE87}" type="presOf" srcId="{B0E1F6FF-790F-4CC7-8B56-C6B5BC87FF6C}" destId="{A863830C-75D5-4B6D-AB42-49DB4D0FC9BE}" srcOrd="0" destOrd="0" presId="urn:microsoft.com/office/officeart/2008/layout/PictureStrips"/>
    <dgm:cxn modelId="{6BDBDBE2-AF87-4F40-AA9A-57C7BA300C3C}" srcId="{B0E1F6FF-790F-4CC7-8B56-C6B5BC87FF6C}" destId="{BEAA2AC5-2515-428E-8A62-A70A73DDA904}" srcOrd="1" destOrd="0" parTransId="{5EA5700B-04A1-4BEA-AD6E-01D0379C0E67}" sibTransId="{D156A286-0588-4AC0-86CC-2E43A484BE46}"/>
    <dgm:cxn modelId="{938C785F-25C0-443C-8E1F-622D9A7F00DA}" srcId="{B0E1F6FF-790F-4CC7-8B56-C6B5BC87FF6C}" destId="{5FD182A4-B811-4D84-B8AB-198EF18AFBED}" srcOrd="0" destOrd="0" parTransId="{9C0B39DF-B9BE-42FA-960F-9479A597F75F}" sibTransId="{D9FC857C-F41D-4920-81D6-CCD90C498D14}"/>
    <dgm:cxn modelId="{71F0FD82-2E33-4658-862E-8FF401E75FC4}" type="presOf" srcId="{BEAA2AC5-2515-428E-8A62-A70A73DDA904}" destId="{C1DC63DE-4E12-4386-A01A-8D6A15930EC7}" srcOrd="0" destOrd="0" presId="urn:microsoft.com/office/officeart/2008/layout/PictureStrips"/>
    <dgm:cxn modelId="{53A52190-DE0A-4CC8-B99E-2A30D805DD12}" type="presOf" srcId="{5FD182A4-B811-4D84-B8AB-198EF18AFBED}" destId="{2C142EA8-A219-45E5-BF68-AF709F92AEFB}" srcOrd="0" destOrd="0" presId="urn:microsoft.com/office/officeart/2008/layout/PictureStrips"/>
    <dgm:cxn modelId="{6172D058-3DC9-4FD1-B6C4-5EE3B52780D6}" type="presParOf" srcId="{A863830C-75D5-4B6D-AB42-49DB4D0FC9BE}" destId="{62F3AA10-660D-4E2F-921C-017903785657}" srcOrd="0" destOrd="0" presId="urn:microsoft.com/office/officeart/2008/layout/PictureStrips"/>
    <dgm:cxn modelId="{EB09DDEF-DEA0-4933-9860-4403E409F690}" type="presParOf" srcId="{62F3AA10-660D-4E2F-921C-017903785657}" destId="{2C142EA8-A219-45E5-BF68-AF709F92AEFB}" srcOrd="0" destOrd="0" presId="urn:microsoft.com/office/officeart/2008/layout/PictureStrips"/>
    <dgm:cxn modelId="{6A2E7B5D-889F-4625-BD85-B036B0DEAAF7}" type="presParOf" srcId="{62F3AA10-660D-4E2F-921C-017903785657}" destId="{053147B6-B1EC-47C7-87E5-F1FB3F5E6CFA}" srcOrd="1" destOrd="0" presId="urn:microsoft.com/office/officeart/2008/layout/PictureStrips"/>
    <dgm:cxn modelId="{B956F389-12EC-453E-B1E2-BF936A098461}" type="presParOf" srcId="{A863830C-75D5-4B6D-AB42-49DB4D0FC9BE}" destId="{F596ED91-CD85-48D7-A346-1A95AEBC7DB8}" srcOrd="1" destOrd="0" presId="urn:microsoft.com/office/officeart/2008/layout/PictureStrips"/>
    <dgm:cxn modelId="{15DF18C2-3196-4F6A-90B1-AB676851E07D}" type="presParOf" srcId="{A863830C-75D5-4B6D-AB42-49DB4D0FC9BE}" destId="{B9508B69-23D7-425E-ABA0-C73F9CD7E8BA}" srcOrd="2" destOrd="0" presId="urn:microsoft.com/office/officeart/2008/layout/PictureStrips"/>
    <dgm:cxn modelId="{6EDDF0A3-A3F4-40CE-A5BB-3D5DAA963CE6}" type="presParOf" srcId="{B9508B69-23D7-425E-ABA0-C73F9CD7E8BA}" destId="{C1DC63DE-4E12-4386-A01A-8D6A15930EC7}" srcOrd="0" destOrd="0" presId="urn:microsoft.com/office/officeart/2008/layout/PictureStrips"/>
    <dgm:cxn modelId="{17F6094C-25C7-45EC-9D3B-ADAD269B58D0}" type="presParOf" srcId="{B9508B69-23D7-425E-ABA0-C73F9CD7E8BA}" destId="{37BD18AA-78B3-4BE5-AE4B-26EF0A3FA0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6F711-0688-48AC-AB84-F3E0FAD1149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B2258458-D392-482F-8CE9-CF53638474B1}">
      <dgm:prSet phldrT="[Texto]"/>
      <dgm:spPr/>
      <dgm:t>
        <a:bodyPr/>
        <a:lstStyle/>
        <a:p>
          <a:pPr algn="just"/>
          <a:r>
            <a:rPr lang="es-ES" dirty="0" smtClean="0"/>
            <a:t>Antes de imponer una política comercial, las autoridades competentes deben realizar un análisis exhaustivo de las partidas que van a ser afectadas, con el propósito de que las consecuencias no repercutan sobre la industria ecuatoriana.</a:t>
          </a:r>
          <a:endParaRPr lang="es-ES" dirty="0"/>
        </a:p>
      </dgm:t>
    </dgm:pt>
    <dgm:pt modelId="{F8879A39-103D-45D6-9C3B-665E58B16FC3}" type="parTrans" cxnId="{7DB1E330-F3A4-4074-AEE3-6D1BCEEC65CA}">
      <dgm:prSet/>
      <dgm:spPr/>
      <dgm:t>
        <a:bodyPr/>
        <a:lstStyle/>
        <a:p>
          <a:pPr algn="just"/>
          <a:endParaRPr lang="es-ES"/>
        </a:p>
      </dgm:t>
    </dgm:pt>
    <dgm:pt modelId="{C7A6A074-9738-40F8-810F-E55A55D62EEF}" type="sibTrans" cxnId="{7DB1E330-F3A4-4074-AEE3-6D1BCEEC65CA}">
      <dgm:prSet/>
      <dgm:spPr/>
      <dgm:t>
        <a:bodyPr/>
        <a:lstStyle/>
        <a:p>
          <a:pPr algn="just"/>
          <a:endParaRPr lang="es-ES"/>
        </a:p>
      </dgm:t>
    </dgm:pt>
    <dgm:pt modelId="{CCD83C21-C0FD-4AAA-A36E-6E11BAB52C14}">
      <dgm:prSet/>
      <dgm:spPr/>
      <dgm:t>
        <a:bodyPr/>
        <a:lstStyle/>
        <a:p>
          <a:pPr algn="just"/>
          <a:r>
            <a:rPr lang="es-ES" smtClean="0"/>
            <a:t>En el sector textil se recomienda promover el cambio de la matriz productiva mediante el incentivo y apoyo a las asociaciones para incrementar la oferta exportable y obtener competitividad internacional.</a:t>
          </a:r>
          <a:endParaRPr lang="es-ES"/>
        </a:p>
      </dgm:t>
    </dgm:pt>
    <dgm:pt modelId="{8EA337DE-0D06-4807-B47B-9479DCBDC355}" type="parTrans" cxnId="{95795112-E973-45AA-93AD-1645A33FD94B}">
      <dgm:prSet/>
      <dgm:spPr/>
      <dgm:t>
        <a:bodyPr/>
        <a:lstStyle/>
        <a:p>
          <a:pPr algn="just"/>
          <a:endParaRPr lang="es-ES"/>
        </a:p>
      </dgm:t>
    </dgm:pt>
    <dgm:pt modelId="{415066D8-B8E7-4F1D-84EF-DB5D8C18C7D0}" type="sibTrans" cxnId="{95795112-E973-45AA-93AD-1645A33FD94B}">
      <dgm:prSet/>
      <dgm:spPr/>
      <dgm:t>
        <a:bodyPr/>
        <a:lstStyle/>
        <a:p>
          <a:pPr algn="just"/>
          <a:endParaRPr lang="es-ES"/>
        </a:p>
      </dgm:t>
    </dgm:pt>
    <dgm:pt modelId="{21DBF4A7-C0BF-45AF-B07F-F1DF82DC65AD}" type="pres">
      <dgm:prSet presAssocID="{6686F711-0688-48AC-AB84-F3E0FAD1149A}" presName="Name0" presStyleCnt="0">
        <dgm:presLayoutVars>
          <dgm:dir/>
          <dgm:resizeHandles val="exact"/>
        </dgm:presLayoutVars>
      </dgm:prSet>
      <dgm:spPr/>
      <dgm:t>
        <a:bodyPr/>
        <a:lstStyle/>
        <a:p>
          <a:endParaRPr lang="es-ES"/>
        </a:p>
      </dgm:t>
    </dgm:pt>
    <dgm:pt modelId="{1D0B0F2D-E1B5-401E-B295-62ACF805117B}" type="pres">
      <dgm:prSet presAssocID="{B2258458-D392-482F-8CE9-CF53638474B1}" presName="composite" presStyleCnt="0"/>
      <dgm:spPr/>
    </dgm:pt>
    <dgm:pt modelId="{FBBC6A66-CF63-44E1-82CB-5C0D22E486E5}" type="pres">
      <dgm:prSet presAssocID="{B2258458-D392-482F-8CE9-CF53638474B1}" presName="rect1" presStyleLbl="trAlignAcc1" presStyleIdx="0" presStyleCnt="2">
        <dgm:presLayoutVars>
          <dgm:bulletEnabled val="1"/>
        </dgm:presLayoutVars>
      </dgm:prSet>
      <dgm:spPr/>
      <dgm:t>
        <a:bodyPr/>
        <a:lstStyle/>
        <a:p>
          <a:endParaRPr lang="es-ES"/>
        </a:p>
      </dgm:t>
    </dgm:pt>
    <dgm:pt modelId="{EAA67FC9-9E34-45C3-BFCD-EAE71DEDE9B9}" type="pres">
      <dgm:prSet presAssocID="{B2258458-D392-482F-8CE9-CF53638474B1}" presName="rect2" presStyleLbl="fgImgPlace1" presStyleIdx="0" presStyleCnt="2"/>
      <dgm:spPr>
        <a:blipFill rotWithShape="1">
          <a:blip xmlns:r="http://schemas.openxmlformats.org/officeDocument/2006/relationships" r:embed="rId1"/>
          <a:stretch>
            <a:fillRect/>
          </a:stretch>
        </a:blipFill>
      </dgm:spPr>
    </dgm:pt>
    <dgm:pt modelId="{E848627B-24ED-4433-8EEE-2A6654F00E56}" type="pres">
      <dgm:prSet presAssocID="{C7A6A074-9738-40F8-810F-E55A55D62EEF}" presName="sibTrans" presStyleCnt="0"/>
      <dgm:spPr/>
    </dgm:pt>
    <dgm:pt modelId="{891ACB73-09E7-446B-9D34-3DC499ED438E}" type="pres">
      <dgm:prSet presAssocID="{CCD83C21-C0FD-4AAA-A36E-6E11BAB52C14}" presName="composite" presStyleCnt="0"/>
      <dgm:spPr/>
    </dgm:pt>
    <dgm:pt modelId="{9C1B2E64-CF0B-4893-9359-F77E9612AA01}" type="pres">
      <dgm:prSet presAssocID="{CCD83C21-C0FD-4AAA-A36E-6E11BAB52C14}" presName="rect1" presStyleLbl="trAlignAcc1" presStyleIdx="1" presStyleCnt="2">
        <dgm:presLayoutVars>
          <dgm:bulletEnabled val="1"/>
        </dgm:presLayoutVars>
      </dgm:prSet>
      <dgm:spPr/>
      <dgm:t>
        <a:bodyPr/>
        <a:lstStyle/>
        <a:p>
          <a:endParaRPr lang="es-ES"/>
        </a:p>
      </dgm:t>
    </dgm:pt>
    <dgm:pt modelId="{BF52568D-3907-4C93-A2C8-7272B46B4920}" type="pres">
      <dgm:prSet presAssocID="{CCD83C21-C0FD-4AAA-A36E-6E11BAB52C14}" presName="rect2" presStyleLbl="fgImgPlace1" presStyleIdx="1" presStyleCnt="2"/>
      <dgm:spPr>
        <a:blipFill rotWithShape="1">
          <a:blip xmlns:r="http://schemas.openxmlformats.org/officeDocument/2006/relationships" r:embed="rId2"/>
          <a:stretch>
            <a:fillRect/>
          </a:stretch>
        </a:blipFill>
      </dgm:spPr>
    </dgm:pt>
  </dgm:ptLst>
  <dgm:cxnLst>
    <dgm:cxn modelId="{6E94E19F-E94C-41C8-829F-0548C8D328CF}" type="presOf" srcId="{B2258458-D392-482F-8CE9-CF53638474B1}" destId="{FBBC6A66-CF63-44E1-82CB-5C0D22E486E5}" srcOrd="0" destOrd="0" presId="urn:microsoft.com/office/officeart/2008/layout/PictureStrips"/>
    <dgm:cxn modelId="{5F488A64-C3E1-47CB-AAD6-42F864D496B3}" type="presOf" srcId="{6686F711-0688-48AC-AB84-F3E0FAD1149A}" destId="{21DBF4A7-C0BF-45AF-B07F-F1DF82DC65AD}" srcOrd="0" destOrd="0" presId="urn:microsoft.com/office/officeart/2008/layout/PictureStrips"/>
    <dgm:cxn modelId="{7DB1E330-F3A4-4074-AEE3-6D1BCEEC65CA}" srcId="{6686F711-0688-48AC-AB84-F3E0FAD1149A}" destId="{B2258458-D392-482F-8CE9-CF53638474B1}" srcOrd="0" destOrd="0" parTransId="{F8879A39-103D-45D6-9C3B-665E58B16FC3}" sibTransId="{C7A6A074-9738-40F8-810F-E55A55D62EEF}"/>
    <dgm:cxn modelId="{95795112-E973-45AA-93AD-1645A33FD94B}" srcId="{6686F711-0688-48AC-AB84-F3E0FAD1149A}" destId="{CCD83C21-C0FD-4AAA-A36E-6E11BAB52C14}" srcOrd="1" destOrd="0" parTransId="{8EA337DE-0D06-4807-B47B-9479DCBDC355}" sibTransId="{415066D8-B8E7-4F1D-84EF-DB5D8C18C7D0}"/>
    <dgm:cxn modelId="{5C1FD4B4-6B5D-43E0-A60B-C22ACAC25ACE}" type="presOf" srcId="{CCD83C21-C0FD-4AAA-A36E-6E11BAB52C14}" destId="{9C1B2E64-CF0B-4893-9359-F77E9612AA01}" srcOrd="0" destOrd="0" presId="urn:microsoft.com/office/officeart/2008/layout/PictureStrips"/>
    <dgm:cxn modelId="{B671E384-075F-4C99-B29B-EFF930356642}" type="presParOf" srcId="{21DBF4A7-C0BF-45AF-B07F-F1DF82DC65AD}" destId="{1D0B0F2D-E1B5-401E-B295-62ACF805117B}" srcOrd="0" destOrd="0" presId="urn:microsoft.com/office/officeart/2008/layout/PictureStrips"/>
    <dgm:cxn modelId="{DC2428F8-270B-4432-AA19-F2FCAEFA4C0B}" type="presParOf" srcId="{1D0B0F2D-E1B5-401E-B295-62ACF805117B}" destId="{FBBC6A66-CF63-44E1-82CB-5C0D22E486E5}" srcOrd="0" destOrd="0" presId="urn:microsoft.com/office/officeart/2008/layout/PictureStrips"/>
    <dgm:cxn modelId="{E3A4C444-4EB3-4633-8FD1-BA4293478679}" type="presParOf" srcId="{1D0B0F2D-E1B5-401E-B295-62ACF805117B}" destId="{EAA67FC9-9E34-45C3-BFCD-EAE71DEDE9B9}" srcOrd="1" destOrd="0" presId="urn:microsoft.com/office/officeart/2008/layout/PictureStrips"/>
    <dgm:cxn modelId="{8B4002FA-47BD-41C0-8565-7A83199AC28C}" type="presParOf" srcId="{21DBF4A7-C0BF-45AF-B07F-F1DF82DC65AD}" destId="{E848627B-24ED-4433-8EEE-2A6654F00E56}" srcOrd="1" destOrd="0" presId="urn:microsoft.com/office/officeart/2008/layout/PictureStrips"/>
    <dgm:cxn modelId="{941DFD1C-AB07-4C82-BEC5-EF625E76E9A8}" type="presParOf" srcId="{21DBF4A7-C0BF-45AF-B07F-F1DF82DC65AD}" destId="{891ACB73-09E7-446B-9D34-3DC499ED438E}" srcOrd="2" destOrd="0" presId="urn:microsoft.com/office/officeart/2008/layout/PictureStrips"/>
    <dgm:cxn modelId="{8E1EE6FB-F3B3-4B91-8252-CAF54C6BDF96}" type="presParOf" srcId="{891ACB73-09E7-446B-9D34-3DC499ED438E}" destId="{9C1B2E64-CF0B-4893-9359-F77E9612AA01}" srcOrd="0" destOrd="0" presId="urn:microsoft.com/office/officeart/2008/layout/PictureStrips"/>
    <dgm:cxn modelId="{3D70266C-95DB-4ADC-BC2B-A410EE819C39}" type="presParOf" srcId="{891ACB73-09E7-446B-9D34-3DC499ED438E}" destId="{BF52568D-3907-4C93-A2C8-7272B46B492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C2356-F6F9-4704-8938-44693AF4DC9C}">
      <dsp:nvSpPr>
        <dsp:cNvPr id="0" name=""/>
        <dsp:cNvSpPr/>
      </dsp:nvSpPr>
      <dsp:spPr>
        <a:xfrm>
          <a:off x="2399488" y="65973"/>
          <a:ext cx="3430623" cy="3430623"/>
        </a:xfrm>
        <a:prstGeom prst="ellipse">
          <a:avLst/>
        </a:prstGeom>
        <a:solidFill>
          <a:schemeClr val="accent2">
            <a:alpha val="5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En Ecuador es posible evidenciar el desequilibrio en la balanza comercial</a:t>
          </a:r>
          <a:endParaRPr lang="es-MX" sz="1800" kern="1200" dirty="0"/>
        </a:p>
      </dsp:txBody>
      <dsp:txXfrm>
        <a:off x="2795329" y="527788"/>
        <a:ext cx="2638940" cy="1088563"/>
      </dsp:txXfrm>
    </dsp:sp>
    <dsp:sp modelId="{C5247022-9E33-41C5-9DC4-F9F42C9DEFE0}">
      <dsp:nvSpPr>
        <dsp:cNvPr id="0" name=""/>
        <dsp:cNvSpPr/>
      </dsp:nvSpPr>
      <dsp:spPr>
        <a:xfrm>
          <a:off x="3916879" y="1583364"/>
          <a:ext cx="3430623" cy="3430623"/>
        </a:xfrm>
        <a:prstGeom prst="ellipse">
          <a:avLst/>
        </a:prstGeom>
        <a:solidFill>
          <a:schemeClr val="accent3">
            <a:alpha val="5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Gobierno ecuatoriano implementó instrumentos comerciales a los productos importados</a:t>
          </a:r>
          <a:endParaRPr lang="es-MX" sz="1800" kern="1200" dirty="0"/>
        </a:p>
      </dsp:txBody>
      <dsp:txXfrm>
        <a:off x="5764137" y="1979205"/>
        <a:ext cx="1319470" cy="2638940"/>
      </dsp:txXfrm>
    </dsp:sp>
    <dsp:sp modelId="{5FCA50F1-FF71-41F6-BC89-033C1D2F91A3}">
      <dsp:nvSpPr>
        <dsp:cNvPr id="0" name=""/>
        <dsp:cNvSpPr/>
      </dsp:nvSpPr>
      <dsp:spPr>
        <a:xfrm>
          <a:off x="2399488" y="3100755"/>
          <a:ext cx="3430623" cy="3430623"/>
        </a:xfrm>
        <a:prstGeom prst="ellipse">
          <a:avLst/>
        </a:prstGeom>
        <a:solidFill>
          <a:schemeClr val="accent4">
            <a:alpha val="5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Sobretasas mejor conocidas como “salvaguardia” no solo afectan a los importadores y exportadores del sector textil</a:t>
          </a:r>
          <a:endParaRPr lang="es-MX" sz="1800" kern="1200" dirty="0"/>
        </a:p>
      </dsp:txBody>
      <dsp:txXfrm>
        <a:off x="2795329" y="4981000"/>
        <a:ext cx="2638940" cy="1088563"/>
      </dsp:txXfrm>
    </dsp:sp>
    <dsp:sp modelId="{F8AD7C47-EC97-4670-AB43-C74856DA05FE}">
      <dsp:nvSpPr>
        <dsp:cNvPr id="0" name=""/>
        <dsp:cNvSpPr/>
      </dsp:nvSpPr>
      <dsp:spPr>
        <a:xfrm>
          <a:off x="882097" y="1583364"/>
          <a:ext cx="3430623" cy="3430623"/>
        </a:xfrm>
        <a:prstGeom prst="ellipse">
          <a:avLst/>
        </a:prstGeom>
        <a:solidFill>
          <a:schemeClr val="accent5">
            <a:alpha val="5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Confrontar Resolución 11 - 2015 influye sobre las ventajas al libre comercio</a:t>
          </a:r>
          <a:endParaRPr lang="es-MX" sz="1800" kern="1200" dirty="0"/>
        </a:p>
      </dsp:txBody>
      <dsp:txXfrm>
        <a:off x="1145991" y="1979205"/>
        <a:ext cx="1319470" cy="26389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E9147-E3C2-4745-B28A-94477DEA02D6}">
      <dsp:nvSpPr>
        <dsp:cNvPr id="0" name=""/>
        <dsp:cNvSpPr/>
      </dsp:nvSpPr>
      <dsp:spPr>
        <a:xfrm rot="5400000">
          <a:off x="3702026" y="-1155365"/>
          <a:ext cx="1498379" cy="418938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Ventaja Absoluta</a:t>
          </a:r>
          <a:endParaRPr lang="es-E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“Un país puede ser más eficiente que otro en la producción de algunos bienes y menos eficiente en la producción de otros” (Laguna, 2002). </a:t>
          </a:r>
          <a:endParaRPr lang="es-ES" sz="1200" kern="1200" dirty="0">
            <a:latin typeface="Arial" panose="020B0604020202020204" pitchFamily="34" charset="0"/>
            <a:cs typeface="Arial" panose="020B0604020202020204" pitchFamily="34" charset="0"/>
          </a:endParaRPr>
        </a:p>
      </dsp:txBody>
      <dsp:txXfrm rot="-5400000">
        <a:off x="2356526" y="263280"/>
        <a:ext cx="4116235" cy="1352089"/>
      </dsp:txXfrm>
    </dsp:sp>
    <dsp:sp modelId="{C3A4F9DE-50E3-4323-972A-2A9EAE459976}">
      <dsp:nvSpPr>
        <dsp:cNvPr id="0" name=""/>
        <dsp:cNvSpPr/>
      </dsp:nvSpPr>
      <dsp:spPr>
        <a:xfrm>
          <a:off x="0" y="2837"/>
          <a:ext cx="2356526" cy="1872974"/>
        </a:xfrm>
        <a:prstGeom prst="roundRect">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just" defTabSz="533400">
            <a:lnSpc>
              <a:spcPct val="90000"/>
            </a:lnSpc>
            <a:spcBef>
              <a:spcPct val="0"/>
            </a:spcBef>
            <a:spcAft>
              <a:spcPct val="35000"/>
            </a:spcAft>
          </a:pPr>
          <a:endParaRPr lang="es-ES" sz="1200" kern="1200" dirty="0">
            <a:latin typeface="Arial" panose="020B0604020202020204" pitchFamily="34" charset="0"/>
            <a:cs typeface="Arial" panose="020B0604020202020204" pitchFamily="34" charset="0"/>
          </a:endParaRPr>
        </a:p>
      </dsp:txBody>
      <dsp:txXfrm>
        <a:off x="91431" y="94268"/>
        <a:ext cx="2173664" cy="1690112"/>
      </dsp:txXfrm>
    </dsp:sp>
    <dsp:sp modelId="{BE5D89FB-1DE4-4724-8138-8805552CAF86}">
      <dsp:nvSpPr>
        <dsp:cNvPr id="0" name=""/>
        <dsp:cNvSpPr/>
      </dsp:nvSpPr>
      <dsp:spPr>
        <a:xfrm rot="5400000">
          <a:off x="3702026" y="811258"/>
          <a:ext cx="1498379" cy="418938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Ventaja Comparativa</a:t>
          </a:r>
          <a:endParaRPr lang="es-E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“Aun cuando un país tuviera ventaja absoluta en la elaboración de dos o más productos, podría ser relativamente más eficiente que el otro en un producto determinado” </a:t>
          </a:r>
          <a:r>
            <a:rPr lang="es-ES" sz="1200" kern="1200" dirty="0">
              <a:latin typeface="Arial" panose="020B0604020202020204" pitchFamily="34" charset="0"/>
              <a:cs typeface="Arial" panose="020B0604020202020204" pitchFamily="34" charset="0"/>
            </a:rPr>
            <a:t>(</a:t>
          </a:r>
          <a:r>
            <a:rPr lang="es-ES" sz="1200" kern="1200" dirty="0" err="1">
              <a:latin typeface="Arial" panose="020B0604020202020204" pitchFamily="34" charset="0"/>
              <a:cs typeface="Arial" panose="020B0604020202020204" pitchFamily="34" charset="0"/>
            </a:rPr>
            <a:t>Mojjamad</a:t>
          </a:r>
          <a:r>
            <a:rPr lang="es-ES" sz="1200" kern="1200" dirty="0">
              <a:latin typeface="Arial" panose="020B0604020202020204" pitchFamily="34" charset="0"/>
              <a:cs typeface="Arial" panose="020B0604020202020204" pitchFamily="34" charset="0"/>
            </a:rPr>
            <a:t>, 2011). </a:t>
          </a:r>
        </a:p>
      </dsp:txBody>
      <dsp:txXfrm rot="-5400000">
        <a:off x="2356526" y="2229904"/>
        <a:ext cx="4116235" cy="1352089"/>
      </dsp:txXfrm>
    </dsp:sp>
    <dsp:sp modelId="{473C5C9D-4E29-4CE4-B24B-459BF241A3FA}">
      <dsp:nvSpPr>
        <dsp:cNvPr id="0" name=""/>
        <dsp:cNvSpPr/>
      </dsp:nvSpPr>
      <dsp:spPr>
        <a:xfrm>
          <a:off x="0" y="1969461"/>
          <a:ext cx="2356526" cy="1872974"/>
        </a:xfrm>
        <a:prstGeom prst="roundRect">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just" defTabSz="533400">
            <a:lnSpc>
              <a:spcPct val="90000"/>
            </a:lnSpc>
            <a:spcBef>
              <a:spcPct val="0"/>
            </a:spcBef>
            <a:spcAft>
              <a:spcPct val="35000"/>
            </a:spcAft>
          </a:pPr>
          <a:endParaRPr lang="es-ES" sz="1200" kern="1200" dirty="0">
            <a:latin typeface="Arial" panose="020B0604020202020204" pitchFamily="34" charset="0"/>
            <a:cs typeface="Arial" panose="020B0604020202020204" pitchFamily="34" charset="0"/>
          </a:endParaRPr>
        </a:p>
      </dsp:txBody>
      <dsp:txXfrm>
        <a:off x="91431" y="2060892"/>
        <a:ext cx="2173664" cy="1690112"/>
      </dsp:txXfrm>
    </dsp:sp>
    <dsp:sp modelId="{8EDF49E1-BF97-4986-9CD4-14473B227588}">
      <dsp:nvSpPr>
        <dsp:cNvPr id="0" name=""/>
        <dsp:cNvSpPr/>
      </dsp:nvSpPr>
      <dsp:spPr>
        <a:xfrm rot="5400000">
          <a:off x="3702026" y="2777881"/>
          <a:ext cx="1498379" cy="418938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Teoría de la demanda recíproca </a:t>
          </a:r>
          <a:endParaRPr lang="es-E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Introduce la ley de la oferta y la demanda. “La relación real de intercambio estará determinada por la fuerza de la demanda de cada país por los productos del otro, estableciendo de este modo la relación de librecambio entre países y el equilibrio entre las exportaciones e importaciones”. (Dávila, 2014, pág. 9) </a:t>
          </a:r>
          <a:endParaRPr lang="es-ES" sz="1200" kern="1200" dirty="0">
            <a:latin typeface="Arial" panose="020B0604020202020204" pitchFamily="34" charset="0"/>
            <a:cs typeface="Arial" panose="020B0604020202020204" pitchFamily="34" charset="0"/>
          </a:endParaRPr>
        </a:p>
      </dsp:txBody>
      <dsp:txXfrm rot="-5400000">
        <a:off x="2356526" y="4196527"/>
        <a:ext cx="4116235" cy="1352089"/>
      </dsp:txXfrm>
    </dsp:sp>
    <dsp:sp modelId="{F67EB927-C7F6-4301-9F0A-2C4FBAFE2B9A}">
      <dsp:nvSpPr>
        <dsp:cNvPr id="0" name=""/>
        <dsp:cNvSpPr/>
      </dsp:nvSpPr>
      <dsp:spPr>
        <a:xfrm>
          <a:off x="0" y="3936084"/>
          <a:ext cx="2356526" cy="1872974"/>
        </a:xfrm>
        <a:prstGeom prst="roundRect">
          <a:avLst/>
        </a:prstGeom>
        <a:blipFill rotWithShape="0">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just" defTabSz="533400">
            <a:lnSpc>
              <a:spcPct val="90000"/>
            </a:lnSpc>
            <a:spcBef>
              <a:spcPct val="0"/>
            </a:spcBef>
            <a:spcAft>
              <a:spcPct val="35000"/>
            </a:spcAft>
          </a:pPr>
          <a:endParaRPr lang="es-ES" sz="1200" kern="1200" dirty="0">
            <a:latin typeface="Arial" panose="020B0604020202020204" pitchFamily="34" charset="0"/>
            <a:cs typeface="Arial" panose="020B0604020202020204" pitchFamily="34" charset="0"/>
          </a:endParaRPr>
        </a:p>
      </dsp:txBody>
      <dsp:txXfrm>
        <a:off x="91431" y="4027515"/>
        <a:ext cx="2173664" cy="1690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90F9C-8E58-49D5-B5DF-B6F3AC4C370C}">
      <dsp:nvSpPr>
        <dsp:cNvPr id="0" name=""/>
        <dsp:cNvSpPr/>
      </dsp:nvSpPr>
      <dsp:spPr>
        <a:xfrm rot="5400000">
          <a:off x="3162344" y="-636188"/>
          <a:ext cx="2186021" cy="400504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Teoría de Integración Regional</a:t>
          </a:r>
        </a:p>
        <a:p>
          <a:pPr marL="114300" lvl="1" indent="-114300" algn="just" defTabSz="533400">
            <a:lnSpc>
              <a:spcPct val="90000"/>
            </a:lnSpc>
            <a:spcBef>
              <a:spcPct val="0"/>
            </a:spcBef>
            <a:spcAft>
              <a:spcPct val="15000"/>
            </a:spcAft>
            <a:buChar char="••"/>
          </a:pPr>
          <a:r>
            <a:rPr lang="es-EC" sz="1200" kern="1200" dirty="0">
              <a:latin typeface="Arial" panose="020B0604020202020204" pitchFamily="34" charset="0"/>
              <a:cs typeface="Arial" panose="020B0604020202020204" pitchFamily="34" charset="0"/>
            </a:rPr>
            <a:t>Sostiene que el incremento de las transacciones transnacionales genera un aumento de interdependencia que, a la larga, conduce a los protagonistas del intercambio (principalmente empresarios y firmas) a solicitar a las autoridades nacionales o transnacionales que adapten regulaciones y políticas a las nuevas necesidades generadas durante el proceso. Ambos enfoques, por lo tanto, comparten un concepto de integración cuyo impulso se basa en la demanda. (Malamud, 2011, pág. 220)</a:t>
          </a:r>
          <a:endParaRPr lang="es-ES" sz="1200" kern="1200" dirty="0">
            <a:latin typeface="Arial" panose="020B0604020202020204" pitchFamily="34" charset="0"/>
            <a:cs typeface="Arial" panose="020B0604020202020204" pitchFamily="34" charset="0"/>
          </a:endParaRPr>
        </a:p>
      </dsp:txBody>
      <dsp:txXfrm rot="-5400000">
        <a:off x="2252835" y="380034"/>
        <a:ext cx="3898327" cy="1972595"/>
      </dsp:txXfrm>
    </dsp:sp>
    <dsp:sp modelId="{9371719D-5174-44A3-9BF3-0AA12A48D33D}">
      <dsp:nvSpPr>
        <dsp:cNvPr id="0" name=""/>
        <dsp:cNvSpPr/>
      </dsp:nvSpPr>
      <dsp:spPr>
        <a:xfrm>
          <a:off x="0" y="68"/>
          <a:ext cx="2252835" cy="2732526"/>
        </a:xfrm>
        <a:prstGeom prst="roundRect">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just" defTabSz="533400">
            <a:lnSpc>
              <a:spcPct val="90000"/>
            </a:lnSpc>
            <a:spcBef>
              <a:spcPct val="0"/>
            </a:spcBef>
            <a:spcAft>
              <a:spcPct val="35000"/>
            </a:spcAft>
          </a:pPr>
          <a:endParaRPr lang="es-ES" sz="1200" kern="1200" dirty="0">
            <a:latin typeface="Arial" panose="020B0604020202020204" pitchFamily="34" charset="0"/>
            <a:cs typeface="Arial" panose="020B0604020202020204" pitchFamily="34" charset="0"/>
          </a:endParaRPr>
        </a:p>
      </dsp:txBody>
      <dsp:txXfrm>
        <a:off x="109974" y="110042"/>
        <a:ext cx="2032887" cy="2512578"/>
      </dsp:txXfrm>
    </dsp:sp>
    <dsp:sp modelId="{B227ACF9-43C4-48B3-8879-17F498ACA49A}">
      <dsp:nvSpPr>
        <dsp:cNvPr id="0" name=""/>
        <dsp:cNvSpPr/>
      </dsp:nvSpPr>
      <dsp:spPr>
        <a:xfrm rot="5400000">
          <a:off x="3162344" y="2232964"/>
          <a:ext cx="2186021" cy="4005040"/>
        </a:xfrm>
        <a:prstGeom prst="round2SameRect">
          <a:avLst/>
        </a:prstGeom>
        <a:solidFill>
          <a:schemeClr val="lt1">
            <a:alpha val="90000"/>
            <a:tint val="40000"/>
            <a:hueOff val="0"/>
            <a:satOff val="0"/>
            <a:lumOff val="0"/>
            <a:alphaOff val="0"/>
          </a:schemeClr>
        </a:solidFill>
        <a:ln w="10000"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solidFill>
                <a:sysClr val="windowText" lastClr="000000"/>
              </a:solidFill>
              <a:latin typeface="Arial" panose="020B0604020202020204" pitchFamily="34" charset="0"/>
              <a:cs typeface="Arial" panose="020B0604020202020204" pitchFamily="34" charset="0"/>
            </a:rPr>
            <a:t>Teoria de Proteccionismo</a:t>
          </a:r>
        </a:p>
        <a:p>
          <a:pPr marL="114300" lvl="1" indent="-114300" algn="just" defTabSz="533400">
            <a:lnSpc>
              <a:spcPct val="90000"/>
            </a:lnSpc>
            <a:spcBef>
              <a:spcPct val="0"/>
            </a:spcBef>
            <a:spcAft>
              <a:spcPct val="15000"/>
            </a:spcAft>
            <a:buChar char="••"/>
          </a:pPr>
          <a:r>
            <a:rPr lang="es-ES" sz="1200" kern="1200">
              <a:latin typeface="Arial" panose="020B0604020202020204" pitchFamily="34" charset="0"/>
              <a:cs typeface="Arial" panose="020B0604020202020204" pitchFamily="34" charset="0"/>
            </a:rPr>
            <a:t>Desde la aparición de los modernos estados-nación en el siglo XVI, los Gobiernos han estado preocupados por el efecto de la competencia internacional sobre la prosperidad de las industrias nacionales y han intentado, o bien defenderlas de la competencia extranjera imponiendo límites a las importaciones, o bien ayudarlas en la competencia mundial subvencionando las exportaciones. </a:t>
          </a:r>
          <a:r>
            <a:rPr lang="es-EC" sz="1200" kern="1200">
              <a:latin typeface="Arial" panose="020B0604020202020204" pitchFamily="34" charset="0"/>
              <a:cs typeface="Arial" panose="020B0604020202020204" pitchFamily="34" charset="0"/>
            </a:rPr>
            <a:t>(Krugman &amp; Obstfeld, 2006, pág. 5)</a:t>
          </a:r>
          <a:endParaRPr lang="es-ES" sz="1200" kern="1200" dirty="0">
            <a:solidFill>
              <a:sysClr val="windowText" lastClr="000000"/>
            </a:solidFill>
            <a:latin typeface="Arial" panose="020B0604020202020204" pitchFamily="34" charset="0"/>
            <a:cs typeface="Arial" panose="020B0604020202020204" pitchFamily="34" charset="0"/>
          </a:endParaRPr>
        </a:p>
      </dsp:txBody>
      <dsp:txXfrm rot="-5400000">
        <a:off x="2252835" y="3249187"/>
        <a:ext cx="3898327" cy="1972595"/>
      </dsp:txXfrm>
    </dsp:sp>
    <dsp:sp modelId="{7789A967-8721-44C8-8F3A-D6F24A4EB6A9}">
      <dsp:nvSpPr>
        <dsp:cNvPr id="0" name=""/>
        <dsp:cNvSpPr/>
      </dsp:nvSpPr>
      <dsp:spPr>
        <a:xfrm>
          <a:off x="0" y="2869221"/>
          <a:ext cx="2252835" cy="2732526"/>
        </a:xfrm>
        <a:prstGeom prst="roundRect">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just" defTabSz="533400">
            <a:lnSpc>
              <a:spcPct val="90000"/>
            </a:lnSpc>
            <a:spcBef>
              <a:spcPct val="0"/>
            </a:spcBef>
            <a:spcAft>
              <a:spcPct val="35000"/>
            </a:spcAft>
          </a:pPr>
          <a:endParaRPr lang="es-ES" sz="1200" kern="1200" dirty="0">
            <a:latin typeface="Arial" panose="020B0604020202020204" pitchFamily="34" charset="0"/>
            <a:cs typeface="Arial" panose="020B0604020202020204" pitchFamily="34" charset="0"/>
          </a:endParaRPr>
        </a:p>
      </dsp:txBody>
      <dsp:txXfrm>
        <a:off x="109974" y="2979195"/>
        <a:ext cx="2032887" cy="2512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7081F-39D6-4214-94FF-0695F8980238}">
      <dsp:nvSpPr>
        <dsp:cNvPr id="0" name=""/>
        <dsp:cNvSpPr/>
      </dsp:nvSpPr>
      <dsp:spPr>
        <a:xfrm rot="5400000">
          <a:off x="3397392" y="-984480"/>
          <a:ext cx="1816992" cy="4052601"/>
        </a:xfrm>
        <a:prstGeom prst="round2SameRect">
          <a:avLst/>
        </a:prstGeom>
        <a:solidFill>
          <a:schemeClr val="lt1">
            <a:alpha val="90000"/>
            <a:tint val="40000"/>
            <a:hueOff val="0"/>
            <a:satOff val="0"/>
            <a:lumOff val="0"/>
            <a:alphaOff val="0"/>
          </a:schemeClr>
        </a:solidFill>
        <a:ln w="28575" cap="flat" cmpd="sng" algn="ctr">
          <a:solidFill>
            <a:schemeClr val="accent1"/>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a:latin typeface="Arial" panose="020B0604020202020204" pitchFamily="34" charset="0"/>
              <a:cs typeface="Arial" panose="020B0604020202020204" pitchFamily="34" charset="0"/>
            </a:rPr>
            <a:t>Con el fin de generar una estrecha y especial colaboración;</a:t>
          </a:r>
        </a:p>
        <a:p>
          <a:pPr marL="171450" lvl="1" indent="-171450" algn="just" defTabSz="711200">
            <a:lnSpc>
              <a:spcPct val="90000"/>
            </a:lnSpc>
            <a:spcBef>
              <a:spcPct val="0"/>
            </a:spcBef>
            <a:spcAft>
              <a:spcPct val="15000"/>
            </a:spcAft>
            <a:buChar char="••"/>
          </a:pPr>
          <a:r>
            <a:rPr lang="es-EC" sz="1600" kern="1200">
              <a:latin typeface="Arial" panose="020B0604020202020204" pitchFamily="34" charset="0"/>
              <a:cs typeface="Arial" panose="020B0604020202020204" pitchFamily="34" charset="0"/>
            </a:rPr>
            <a:t>Fomentar e incrementar el  intercambio comercial, las inversiones recíprocas; </a:t>
          </a:r>
        </a:p>
        <a:p>
          <a:pPr marL="171450" lvl="1" indent="-171450" algn="just" defTabSz="711200">
            <a:lnSpc>
              <a:spcPct val="90000"/>
            </a:lnSpc>
            <a:spcBef>
              <a:spcPct val="0"/>
            </a:spcBef>
            <a:spcAft>
              <a:spcPct val="15000"/>
            </a:spcAft>
            <a:buChar char="••"/>
          </a:pPr>
          <a:r>
            <a:rPr lang="es-EC" sz="1600" kern="1200">
              <a:latin typeface="Arial" panose="020B0604020202020204" pitchFamily="34" charset="0"/>
              <a:cs typeface="Arial" panose="020B0604020202020204" pitchFamily="34" charset="0"/>
            </a:rPr>
            <a:t>Además regular y actualizar el intercambio y las relaciones económicas.</a:t>
          </a:r>
        </a:p>
      </dsp:txBody>
      <dsp:txXfrm rot="-5400000">
        <a:off x="2279588" y="222022"/>
        <a:ext cx="3963903" cy="1639596"/>
      </dsp:txXfrm>
    </dsp:sp>
    <dsp:sp modelId="{B8AA75A1-92D3-4840-95F2-1A37256A65DF}">
      <dsp:nvSpPr>
        <dsp:cNvPr id="0" name=""/>
        <dsp:cNvSpPr/>
      </dsp:nvSpPr>
      <dsp:spPr>
        <a:xfrm>
          <a:off x="0" y="52"/>
          <a:ext cx="2279588" cy="2083535"/>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latin typeface="Arial" panose="020B0604020202020204" pitchFamily="34" charset="0"/>
              <a:cs typeface="Arial" panose="020B0604020202020204" pitchFamily="34" charset="0"/>
            </a:rPr>
            <a:t>Ecuador y Colombia celebran el Tratado en 1942.</a:t>
          </a:r>
          <a:endParaRPr lang="es-ES" sz="1600" kern="1200" dirty="0">
            <a:latin typeface="Arial" panose="020B0604020202020204" pitchFamily="34" charset="0"/>
            <a:cs typeface="Arial" panose="020B0604020202020204" pitchFamily="34" charset="0"/>
          </a:endParaRPr>
        </a:p>
      </dsp:txBody>
      <dsp:txXfrm>
        <a:off x="101710" y="101762"/>
        <a:ext cx="2076168" cy="1880115"/>
      </dsp:txXfrm>
    </dsp:sp>
    <dsp:sp modelId="{D0E144C2-5360-4F9D-8DF8-173B99A62170}">
      <dsp:nvSpPr>
        <dsp:cNvPr id="0" name=""/>
        <dsp:cNvSpPr/>
      </dsp:nvSpPr>
      <dsp:spPr>
        <a:xfrm rot="5400000">
          <a:off x="3472475" y="1203231"/>
          <a:ext cx="1666828" cy="4052601"/>
        </a:xfrm>
        <a:prstGeom prst="round2SameRect">
          <a:avLst/>
        </a:prstGeom>
        <a:solidFill>
          <a:schemeClr val="lt1">
            <a:alpha val="90000"/>
            <a:tint val="40000"/>
            <a:hueOff val="0"/>
            <a:satOff val="0"/>
            <a:lumOff val="0"/>
            <a:alphaOff val="0"/>
          </a:schemeClr>
        </a:solidFill>
        <a:ln w="28575" cap="flat" cmpd="sng" algn="ctr">
          <a:solidFill>
            <a:schemeClr val="accent1"/>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latin typeface="Arial" panose="020B0604020202020204" pitchFamily="34" charset="0"/>
              <a:cs typeface="Arial" panose="020B0604020202020204" pitchFamily="34" charset="0"/>
            </a:rPr>
            <a:t>Para así asegurar una sólida relación </a:t>
          </a:r>
          <a:r>
            <a:rPr lang="es-EC" sz="1600" kern="1200" dirty="0" smtClean="0">
              <a:latin typeface="Arial" panose="020B0604020202020204" pitchFamily="34" charset="0"/>
              <a:cs typeface="Arial" panose="020B0604020202020204" pitchFamily="34" charset="0"/>
            </a:rPr>
            <a:t>económica;</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a:latin typeface="Arial" panose="020B0604020202020204" pitchFamily="34" charset="0"/>
              <a:cs typeface="Arial" panose="020B0604020202020204" pitchFamily="34" charset="0"/>
            </a:rPr>
            <a:t>Fue necesario establecer nuevas bases de colaboración comercial y económica.</a:t>
          </a:r>
        </a:p>
      </dsp:txBody>
      <dsp:txXfrm rot="-5400000">
        <a:off x="2279589" y="2477485"/>
        <a:ext cx="3971233" cy="1504092"/>
      </dsp:txXfrm>
    </dsp:sp>
    <dsp:sp modelId="{8064828A-0F80-4E5E-A703-DC025A0CF2AE}">
      <dsp:nvSpPr>
        <dsp:cNvPr id="0" name=""/>
        <dsp:cNvSpPr/>
      </dsp:nvSpPr>
      <dsp:spPr>
        <a:xfrm>
          <a:off x="0" y="2187764"/>
          <a:ext cx="2279588" cy="2083535"/>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a:latin typeface="Arial" panose="020B0604020202020204" pitchFamily="34" charset="0"/>
              <a:cs typeface="Arial" panose="020B0604020202020204" pitchFamily="34" charset="0"/>
            </a:rPr>
            <a:t>Se acordó reformar  el Tratado el 4 de septiembre de 1959.</a:t>
          </a:r>
        </a:p>
      </dsp:txBody>
      <dsp:txXfrm>
        <a:off x="101710" y="2289474"/>
        <a:ext cx="2076168" cy="1880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C7BAA-C913-45EF-A6E3-8D933605493F}">
      <dsp:nvSpPr>
        <dsp:cNvPr id="0" name=""/>
        <dsp:cNvSpPr/>
      </dsp:nvSpPr>
      <dsp:spPr>
        <a:xfrm rot="5400000">
          <a:off x="3868542" y="-1409937"/>
          <a:ext cx="1053451" cy="4136723"/>
        </a:xfrm>
        <a:prstGeom prst="round2SameRect">
          <a:avLst/>
        </a:prstGeom>
        <a:solidFill>
          <a:schemeClr val="lt1">
            <a:alpha val="90000"/>
            <a:tint val="40000"/>
            <a:hueOff val="0"/>
            <a:satOff val="0"/>
            <a:lumOff val="0"/>
            <a:alphaOff val="0"/>
          </a:schemeClr>
        </a:solidFill>
        <a:ln w="28575" cap="flat" cmpd="sng" algn="ctr">
          <a:solidFill>
            <a:schemeClr val="accent2"/>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a:latin typeface="Arial" panose="020B0604020202020204" pitchFamily="34" charset="0"/>
              <a:ea typeface="+mn-ea"/>
              <a:cs typeface="Arial" panose="020B0604020202020204" pitchFamily="34" charset="0"/>
            </a:rPr>
            <a:t> Con el fin de regular el </a:t>
          </a:r>
          <a:r>
            <a:rPr lang="es-EC" sz="1200" kern="1200" dirty="0" smtClean="0">
              <a:latin typeface="Arial" panose="020B0604020202020204" pitchFamily="34" charset="0"/>
              <a:ea typeface="+mn-ea"/>
              <a:cs typeface="Arial" panose="020B0604020202020204" pitchFamily="34" charset="0"/>
            </a:rPr>
            <a:t>tránsito </a:t>
          </a:r>
          <a:r>
            <a:rPr lang="es-EC" sz="1200" kern="1200" dirty="0">
              <a:latin typeface="Arial" panose="020B0604020202020204" pitchFamily="34" charset="0"/>
              <a:ea typeface="+mn-ea"/>
              <a:cs typeface="Arial" panose="020B0604020202020204" pitchFamily="34" charset="0"/>
            </a:rPr>
            <a:t>de personas y </a:t>
          </a:r>
          <a:r>
            <a:rPr lang="es-EC" sz="1200" kern="1200" dirty="0" smtClean="0">
              <a:latin typeface="Arial" panose="020B0604020202020204" pitchFamily="34" charset="0"/>
              <a:ea typeface="+mn-ea"/>
              <a:cs typeface="Arial" panose="020B0604020202020204" pitchFamily="34" charset="0"/>
            </a:rPr>
            <a:t>vehículos </a:t>
          </a:r>
          <a:r>
            <a:rPr lang="es-EC" sz="1200" kern="1200" dirty="0">
              <a:latin typeface="Arial" panose="020B0604020202020204" pitchFamily="34" charset="0"/>
              <a:ea typeface="+mn-ea"/>
              <a:cs typeface="Arial" panose="020B0604020202020204" pitchFamily="34" charset="0"/>
            </a:rPr>
            <a:t>privados y oficiales,</a:t>
          </a:r>
        </a:p>
      </dsp:txBody>
      <dsp:txXfrm rot="-5400000">
        <a:off x="2326907" y="183123"/>
        <a:ext cx="4085298" cy="950601"/>
      </dsp:txXfrm>
    </dsp:sp>
    <dsp:sp modelId="{06E880BB-CBAC-40AC-8F7D-079C21616F75}">
      <dsp:nvSpPr>
        <dsp:cNvPr id="0" name=""/>
        <dsp:cNvSpPr/>
      </dsp:nvSpPr>
      <dsp:spPr>
        <a:xfrm>
          <a:off x="0" y="17"/>
          <a:ext cx="2326906" cy="1316814"/>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latin typeface="Arial" panose="020B0604020202020204" pitchFamily="34" charset="0"/>
              <a:ea typeface="+mn-ea"/>
              <a:cs typeface="Arial" panose="020B0604020202020204" pitchFamily="34" charset="0"/>
            </a:rPr>
            <a:t>El convenio fue Firmado por primera vez el 14 de octubre de 1977 </a:t>
          </a:r>
        </a:p>
      </dsp:txBody>
      <dsp:txXfrm>
        <a:off x="64282" y="64299"/>
        <a:ext cx="2198342" cy="1188250"/>
      </dsp:txXfrm>
    </dsp:sp>
    <dsp:sp modelId="{6F91AD0B-1010-43AF-B4DA-9C5DEE9DD4D6}">
      <dsp:nvSpPr>
        <dsp:cNvPr id="0" name=""/>
        <dsp:cNvSpPr/>
      </dsp:nvSpPr>
      <dsp:spPr>
        <a:xfrm rot="5400000">
          <a:off x="3868542" y="-27282"/>
          <a:ext cx="1053451" cy="4136723"/>
        </a:xfrm>
        <a:prstGeom prst="round2SameRect">
          <a:avLst/>
        </a:prstGeom>
        <a:solidFill>
          <a:schemeClr val="lt1">
            <a:alpha val="90000"/>
            <a:tint val="40000"/>
            <a:hueOff val="0"/>
            <a:satOff val="0"/>
            <a:lumOff val="0"/>
            <a:alphaOff val="0"/>
          </a:schemeClr>
        </a:solidFill>
        <a:ln w="28575" cap="flat" cmpd="sng" algn="ctr">
          <a:solidFill>
            <a:schemeClr val="accent2"/>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a:latin typeface="Arial" panose="020B0604020202020204" pitchFamily="34" charset="0"/>
              <a:ea typeface="+mn-ea"/>
              <a:cs typeface="Arial" panose="020B0604020202020204" pitchFamily="34" charset="0"/>
            </a:rPr>
            <a:t>Para controlar el </a:t>
          </a:r>
          <a:r>
            <a:rPr lang="es-EC" sz="1200" kern="1200" dirty="0" smtClean="0">
              <a:latin typeface="Arial" panose="020B0604020202020204" pitchFamily="34" charset="0"/>
              <a:ea typeface="+mn-ea"/>
              <a:cs typeface="Arial" panose="020B0604020202020204" pitchFamily="34" charset="0"/>
            </a:rPr>
            <a:t>tránsito </a:t>
          </a:r>
          <a:r>
            <a:rPr lang="es-EC" sz="1200" kern="1200" dirty="0">
              <a:latin typeface="Arial" panose="020B0604020202020204" pitchFamily="34" charset="0"/>
              <a:ea typeface="+mn-ea"/>
              <a:cs typeface="Arial" panose="020B0604020202020204" pitchFamily="34" charset="0"/>
            </a:rPr>
            <a:t>de </a:t>
          </a:r>
          <a:r>
            <a:rPr lang="es-EC" sz="1200" kern="1200" dirty="0" smtClean="0">
              <a:latin typeface="Arial" panose="020B0604020202020204" pitchFamily="34" charset="0"/>
              <a:ea typeface="+mn-ea"/>
              <a:cs typeface="Arial" panose="020B0604020202020204" pitchFamily="34" charset="0"/>
            </a:rPr>
            <a:t>vehículos </a:t>
          </a:r>
          <a:r>
            <a:rPr lang="es-EC" sz="1200" kern="1200" dirty="0">
              <a:latin typeface="Arial" panose="020B0604020202020204" pitchFamily="34" charset="0"/>
              <a:ea typeface="+mn-ea"/>
              <a:cs typeface="Arial" panose="020B0604020202020204" pitchFamily="34" charset="0"/>
            </a:rPr>
            <a:t>de transporte regular de pasajeros y de carga, el transito fluvial, </a:t>
          </a:r>
          <a:r>
            <a:rPr lang="es-EC" sz="1200" kern="1200" dirty="0" smtClean="0">
              <a:latin typeface="Arial" panose="020B0604020202020204" pitchFamily="34" charset="0"/>
              <a:ea typeface="+mn-ea"/>
              <a:cs typeface="Arial" panose="020B0604020202020204" pitchFamily="34" charset="0"/>
            </a:rPr>
            <a:t>marítimo </a:t>
          </a:r>
          <a:r>
            <a:rPr lang="es-EC" sz="1200" kern="1200" dirty="0">
              <a:latin typeface="Arial" panose="020B0604020202020204" pitchFamily="34" charset="0"/>
              <a:ea typeface="+mn-ea"/>
              <a:cs typeface="Arial" panose="020B0604020202020204" pitchFamily="34" charset="0"/>
            </a:rPr>
            <a:t>y </a:t>
          </a:r>
          <a:r>
            <a:rPr lang="es-EC" sz="1200" kern="1200" dirty="0" smtClean="0">
              <a:latin typeface="Arial" panose="020B0604020202020204" pitchFamily="34" charset="0"/>
              <a:ea typeface="+mn-ea"/>
              <a:cs typeface="Arial" panose="020B0604020202020204" pitchFamily="34" charset="0"/>
            </a:rPr>
            <a:t>aéreo</a:t>
          </a:r>
          <a:endParaRPr lang="es-EC" sz="1200" kern="1200" dirty="0">
            <a:latin typeface="Arial" panose="020B0604020202020204" pitchFamily="34" charset="0"/>
            <a:ea typeface="+mn-ea"/>
            <a:cs typeface="Arial" panose="020B0604020202020204" pitchFamily="34" charset="0"/>
          </a:endParaRPr>
        </a:p>
      </dsp:txBody>
      <dsp:txXfrm rot="-5400000">
        <a:off x="2326907" y="1565778"/>
        <a:ext cx="4085298" cy="950601"/>
      </dsp:txXfrm>
    </dsp:sp>
    <dsp:sp modelId="{4E417D1B-5F09-40A7-9ABD-83D922D7AA1E}">
      <dsp:nvSpPr>
        <dsp:cNvPr id="0" name=""/>
        <dsp:cNvSpPr/>
      </dsp:nvSpPr>
      <dsp:spPr>
        <a:xfrm>
          <a:off x="0" y="1382672"/>
          <a:ext cx="2326906" cy="1316814"/>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latin typeface="Arial" panose="020B0604020202020204" pitchFamily="34" charset="0"/>
              <a:ea typeface="+mn-ea"/>
              <a:cs typeface="Arial" panose="020B0604020202020204" pitchFamily="34" charset="0"/>
            </a:rPr>
            <a:t>Reformado mediante Convenio suscrito en Esmeraldas el 18 de abril de 1990</a:t>
          </a:r>
        </a:p>
      </dsp:txBody>
      <dsp:txXfrm>
        <a:off x="64282" y="1446954"/>
        <a:ext cx="2198342" cy="1188250"/>
      </dsp:txXfrm>
    </dsp:sp>
    <dsp:sp modelId="{C6810714-BD68-49ED-9CB2-F57108595602}">
      <dsp:nvSpPr>
        <dsp:cNvPr id="0" name=""/>
        <dsp:cNvSpPr/>
      </dsp:nvSpPr>
      <dsp:spPr>
        <a:xfrm rot="5400000">
          <a:off x="3552202" y="1537759"/>
          <a:ext cx="1677547" cy="4132683"/>
        </a:xfrm>
        <a:prstGeom prst="round2SameRect">
          <a:avLst/>
        </a:prstGeom>
        <a:solidFill>
          <a:schemeClr val="lt1">
            <a:alpha val="90000"/>
            <a:tint val="40000"/>
            <a:hueOff val="0"/>
            <a:satOff val="0"/>
            <a:lumOff val="0"/>
            <a:alphaOff val="0"/>
          </a:schemeClr>
        </a:solidFill>
        <a:ln w="28575" cap="flat" cmpd="sng" algn="ctr">
          <a:solidFill>
            <a:schemeClr val="accent2"/>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a:latin typeface="Arial" panose="020B0604020202020204" pitchFamily="34" charset="0"/>
              <a:cs typeface="Arial" panose="020B0604020202020204" pitchFamily="34" charset="0"/>
            </a:rPr>
            <a:t>Ya que fue necesario e imprescindible estimular y facilitar la formación de empresas binacionales que sirvan al transporte; </a:t>
          </a:r>
          <a:endParaRPr lang="es-EC" sz="1200" kern="1200" dirty="0">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r>
            <a:rPr lang="es-EC" sz="1200" kern="1200">
              <a:latin typeface="Arial" panose="020B0604020202020204" pitchFamily="34" charset="0"/>
              <a:cs typeface="Arial" panose="020B0604020202020204" pitchFamily="34" charset="0"/>
            </a:rPr>
            <a:t>Tambien equilibrar el intercambio comercial y contribuir al mejoramiento de la calidad de vida de las poblaciones de fronteras;</a:t>
          </a:r>
          <a:endParaRPr lang="es-EC" sz="1200" kern="1200">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r>
            <a:rPr lang="es-EC" sz="1200" kern="1200">
              <a:latin typeface="Arial" panose="020B0604020202020204" pitchFamily="34" charset="0"/>
              <a:ea typeface="+mn-ea"/>
              <a:cs typeface="Arial" panose="020B0604020202020204" pitchFamily="34" charset="0"/>
            </a:rPr>
            <a:t>Prevenir los riesgos para la salud publica;</a:t>
          </a:r>
        </a:p>
        <a:p>
          <a:pPr marL="114300" lvl="1" indent="-114300" algn="just" defTabSz="533400">
            <a:lnSpc>
              <a:spcPct val="90000"/>
            </a:lnSpc>
            <a:spcBef>
              <a:spcPct val="0"/>
            </a:spcBef>
            <a:spcAft>
              <a:spcPct val="15000"/>
            </a:spcAft>
            <a:buChar char="••"/>
          </a:pPr>
          <a:r>
            <a:rPr lang="es-EC" sz="1200" kern="1200" dirty="0">
              <a:latin typeface="Arial" panose="020B0604020202020204" pitchFamily="34" charset="0"/>
              <a:ea typeface="+mn-ea"/>
              <a:cs typeface="Arial" panose="020B0604020202020204" pitchFamily="34" charset="0"/>
            </a:rPr>
            <a:t>Garantizar la seguridad integral de los habitantes de la Zona de </a:t>
          </a:r>
          <a:r>
            <a:rPr lang="es-EC" sz="1200" kern="1200" dirty="0" smtClean="0">
              <a:latin typeface="Arial" panose="020B0604020202020204" pitchFamily="34" charset="0"/>
              <a:ea typeface="+mn-ea"/>
              <a:cs typeface="Arial" panose="020B0604020202020204" pitchFamily="34" charset="0"/>
            </a:rPr>
            <a:t>Integración </a:t>
          </a:r>
          <a:r>
            <a:rPr lang="es-EC" sz="1200" kern="1200" dirty="0">
              <a:latin typeface="Arial" panose="020B0604020202020204" pitchFamily="34" charset="0"/>
              <a:ea typeface="+mn-ea"/>
              <a:cs typeface="Arial" panose="020B0604020202020204" pitchFamily="34" charset="0"/>
            </a:rPr>
            <a:t>Fronteriza. </a:t>
          </a:r>
        </a:p>
      </dsp:txBody>
      <dsp:txXfrm rot="-5400000">
        <a:off x="2324635" y="2847218"/>
        <a:ext cx="4050792" cy="1513765"/>
      </dsp:txXfrm>
    </dsp:sp>
    <dsp:sp modelId="{A066FADD-543A-4FEC-B00F-85F5533B8B7B}">
      <dsp:nvSpPr>
        <dsp:cNvPr id="0" name=""/>
        <dsp:cNvSpPr/>
      </dsp:nvSpPr>
      <dsp:spPr>
        <a:xfrm>
          <a:off x="0" y="2945693"/>
          <a:ext cx="2324634" cy="1316814"/>
        </a:xfrm>
        <a:prstGeom prst="round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latin typeface="Arial" panose="020B0604020202020204" pitchFamily="34" charset="0"/>
              <a:ea typeface="+mn-ea"/>
              <a:cs typeface="Arial" panose="020B0604020202020204" pitchFamily="34" charset="0"/>
            </a:rPr>
            <a:t>Es modificado por ultima vez en la ciudad de Tulcan a  los 11 dias del mes de diciembre de 2012</a:t>
          </a:r>
        </a:p>
      </dsp:txBody>
      <dsp:txXfrm>
        <a:off x="64282" y="3009975"/>
        <a:ext cx="2196070" cy="1188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B00BE-1C61-418F-9B28-FFB6229BBFB6}">
      <dsp:nvSpPr>
        <dsp:cNvPr id="0" name=""/>
        <dsp:cNvSpPr/>
      </dsp:nvSpPr>
      <dsp:spPr>
        <a:xfrm>
          <a:off x="0" y="514252"/>
          <a:ext cx="7404100" cy="8568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E7A420D-F7B9-4F0F-A8DA-3C666A08159A}">
      <dsp:nvSpPr>
        <dsp:cNvPr id="0" name=""/>
        <dsp:cNvSpPr/>
      </dsp:nvSpPr>
      <dsp:spPr>
        <a:xfrm>
          <a:off x="370205" y="12412"/>
          <a:ext cx="5182870" cy="100368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rPr>
            <a:t>Identificar la influencia del arancel mediante el análisis de las operaciones comerciales del sector textil entre Ecuador y Colombia.</a:t>
          </a:r>
          <a:endParaRPr lang="es-ES" sz="1600" kern="1200" dirty="0">
            <a:solidFill>
              <a:schemeClr val="tx1"/>
            </a:solidFill>
          </a:endParaRPr>
        </a:p>
      </dsp:txBody>
      <dsp:txXfrm>
        <a:off x="419201" y="61408"/>
        <a:ext cx="5084878" cy="905688"/>
      </dsp:txXfrm>
    </dsp:sp>
    <dsp:sp modelId="{C3BD743B-BD8D-4BAD-A76D-9B293ED36F5C}">
      <dsp:nvSpPr>
        <dsp:cNvPr id="0" name=""/>
        <dsp:cNvSpPr/>
      </dsp:nvSpPr>
      <dsp:spPr>
        <a:xfrm>
          <a:off x="0" y="2056492"/>
          <a:ext cx="7404100" cy="856800"/>
        </a:xfrm>
        <a:prstGeom prst="rect">
          <a:avLst/>
        </a:prstGeom>
        <a:solidFill>
          <a:schemeClr val="lt1">
            <a:alpha val="90000"/>
            <a:hueOff val="0"/>
            <a:satOff val="0"/>
            <a:lumOff val="0"/>
            <a:alphaOff val="0"/>
          </a:schemeClr>
        </a:solidFill>
        <a:ln w="10000" cap="flat" cmpd="sng" algn="ctr">
          <a:solidFill>
            <a:schemeClr val="accent2">
              <a:hueOff val="689259"/>
              <a:satOff val="12903"/>
              <a:lumOff val="-78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04F80A5-6140-47F9-9AE8-FC921EE46F6D}">
      <dsp:nvSpPr>
        <dsp:cNvPr id="0" name=""/>
        <dsp:cNvSpPr/>
      </dsp:nvSpPr>
      <dsp:spPr>
        <a:xfrm>
          <a:off x="2221229" y="1554652"/>
          <a:ext cx="5182870" cy="1003680"/>
        </a:xfrm>
        <a:prstGeom prst="roundRect">
          <a:avLst/>
        </a:prstGeom>
        <a:solidFill>
          <a:schemeClr val="accent2">
            <a:hueOff val="689259"/>
            <a:satOff val="12903"/>
            <a:lumOff val="-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rPr>
            <a:t>Identificar las ventajas de los acuerdos firmados entre Ecuador y Colombia a través del análisis de preferencias arancelarias en las operaciones comerciales del sector textil</a:t>
          </a:r>
          <a:endParaRPr lang="es-ES" sz="1600" kern="1200" dirty="0" smtClean="0">
            <a:solidFill>
              <a:schemeClr val="tx1"/>
            </a:solidFill>
          </a:endParaRPr>
        </a:p>
      </dsp:txBody>
      <dsp:txXfrm>
        <a:off x="2270225" y="1603648"/>
        <a:ext cx="5084878" cy="905688"/>
      </dsp:txXfrm>
    </dsp:sp>
    <dsp:sp modelId="{642672A2-CD2D-48EA-9E55-09323D2EE599}">
      <dsp:nvSpPr>
        <dsp:cNvPr id="0" name=""/>
        <dsp:cNvSpPr/>
      </dsp:nvSpPr>
      <dsp:spPr>
        <a:xfrm>
          <a:off x="0" y="3598732"/>
          <a:ext cx="7404100" cy="856800"/>
        </a:xfrm>
        <a:prstGeom prst="rect">
          <a:avLst/>
        </a:prstGeom>
        <a:solidFill>
          <a:schemeClr val="lt1">
            <a:alpha val="90000"/>
            <a:hueOff val="0"/>
            <a:satOff val="0"/>
            <a:lumOff val="0"/>
            <a:alphaOff val="0"/>
          </a:schemeClr>
        </a:solidFill>
        <a:ln w="10000" cap="flat" cmpd="sng" algn="ctr">
          <a:solidFill>
            <a:schemeClr val="accent2">
              <a:hueOff val="1378517"/>
              <a:satOff val="25807"/>
              <a:lumOff val="-156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E83D1E-4206-4172-95BE-29BB8C29EEFF}">
      <dsp:nvSpPr>
        <dsp:cNvPr id="0" name=""/>
        <dsp:cNvSpPr/>
      </dsp:nvSpPr>
      <dsp:spPr>
        <a:xfrm>
          <a:off x="370205" y="3096891"/>
          <a:ext cx="5182870" cy="1003680"/>
        </a:xfrm>
        <a:prstGeom prst="roundRect">
          <a:avLst/>
        </a:prstGeom>
        <a:solidFill>
          <a:schemeClr val="accent2">
            <a:hueOff val="1378517"/>
            <a:satOff val="25807"/>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5900" tIns="0" rIns="195900" bIns="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Identificar la afectación de los actores que intervienen en las operaciones comerciales del sector textil por la implementación de la política comercial, mediante el análisis de los datos obtenidos en el año 2014 y 2015.</a:t>
          </a:r>
          <a:r>
            <a:rPr lang="es-ES" sz="1600" kern="1200" dirty="0" smtClean="0">
              <a:solidFill>
                <a:schemeClr val="tx1"/>
              </a:solidFill>
            </a:rPr>
            <a:t>.</a:t>
          </a:r>
          <a:endParaRPr lang="es-ES" sz="1600" kern="1200" dirty="0">
            <a:solidFill>
              <a:schemeClr val="tx1"/>
            </a:solidFill>
          </a:endParaRPr>
        </a:p>
      </dsp:txBody>
      <dsp:txXfrm>
        <a:off x="419201" y="3145887"/>
        <a:ext cx="5084878" cy="905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93AD2-574F-46E5-BCCB-3FE88DD00776}" type="datetimeFigureOut">
              <a:rPr lang="es-EC" smtClean="0"/>
              <a:pPr/>
              <a:t>25/4/2016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ED4C2-16A8-46AA-B2D0-D8BAB85A1280}" type="slidenum">
              <a:rPr lang="es-EC" smtClean="0"/>
              <a:pPr/>
              <a:t>‹Nº›</a:t>
            </a:fld>
            <a:endParaRPr lang="es-EC"/>
          </a:p>
        </p:txBody>
      </p:sp>
    </p:spTree>
    <p:extLst>
      <p:ext uri="{BB962C8B-B14F-4D97-AF65-F5344CB8AC3E}">
        <p14:creationId xmlns:p14="http://schemas.microsoft.com/office/powerpoint/2010/main" val="5714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EAED4C2-16A8-46AA-B2D0-D8BAB85A1280}" type="slidenum">
              <a:rPr lang="es-EC" smtClean="0"/>
              <a:pPr/>
              <a:t>2</a:t>
            </a:fld>
            <a:endParaRPr lang="es-EC"/>
          </a:p>
        </p:txBody>
      </p:sp>
    </p:spTree>
    <p:extLst>
      <p:ext uri="{BB962C8B-B14F-4D97-AF65-F5344CB8AC3E}">
        <p14:creationId xmlns:p14="http://schemas.microsoft.com/office/powerpoint/2010/main" val="303388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EAED4C2-16A8-46AA-B2D0-D8BAB85A1280}" type="slidenum">
              <a:rPr lang="es-EC" smtClean="0"/>
              <a:pPr/>
              <a:t>9</a:t>
            </a:fld>
            <a:endParaRPr lang="es-EC"/>
          </a:p>
        </p:txBody>
      </p:sp>
    </p:spTree>
    <p:extLst>
      <p:ext uri="{BB962C8B-B14F-4D97-AF65-F5344CB8AC3E}">
        <p14:creationId xmlns:p14="http://schemas.microsoft.com/office/powerpoint/2010/main" val="383323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EAED4C2-16A8-46AA-B2D0-D8BAB85A1280}" type="slidenum">
              <a:rPr lang="es-EC" smtClean="0"/>
              <a:pPr/>
              <a:t>21</a:t>
            </a:fld>
            <a:endParaRPr lang="es-EC"/>
          </a:p>
        </p:txBody>
      </p:sp>
    </p:spTree>
    <p:extLst>
      <p:ext uri="{BB962C8B-B14F-4D97-AF65-F5344CB8AC3E}">
        <p14:creationId xmlns:p14="http://schemas.microsoft.com/office/powerpoint/2010/main" val="274955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43B26D0-AB07-4976-8F6F-C32E0ED33D6A}" type="datetimeFigureOut">
              <a:rPr lang="es-EC" smtClean="0"/>
              <a:pPr/>
              <a:t>25/4/2016</a:t>
            </a:fld>
            <a:endParaRPr lang="es-EC"/>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3B207F-6319-483A-A882-242677A89A68}" type="slidenum">
              <a:rPr lang="es-EC" smtClean="0"/>
              <a:pPr/>
              <a:t>‹Nº›</a:t>
            </a:fld>
            <a:endParaRPr lang="es-EC"/>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667831"/>
      </p:ext>
    </p:extLst>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3B26D0-AB07-4976-8F6F-C32E0ED33D6A}" type="datetimeFigureOut">
              <a:rPr lang="es-EC" smtClean="0"/>
              <a:pPr/>
              <a:t>25/4/2016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2374005196"/>
      </p:ext>
    </p:extLst>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3B26D0-AB07-4976-8F6F-C32E0ED33D6A}" type="datetimeFigureOut">
              <a:rPr lang="es-EC" smtClean="0"/>
              <a:pPr/>
              <a:t>25/4/2016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4226652325"/>
      </p:ext>
    </p:extLst>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3B26D0-AB07-4976-8F6F-C32E0ED33D6A}" type="datetimeFigureOut">
              <a:rPr lang="es-EC" smtClean="0"/>
              <a:pPr/>
              <a:t>25/4/2016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3100508131"/>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43B26D0-AB07-4976-8F6F-C32E0ED33D6A}" type="datetimeFigureOut">
              <a:rPr lang="es-EC" smtClean="0"/>
              <a:pPr/>
              <a:t>25/4/2016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E3B207F-6319-483A-A882-242677A89A68}" type="slidenum">
              <a:rPr lang="es-EC" smtClean="0"/>
              <a:pPr/>
              <a:t>‹Nº›</a:t>
            </a:fld>
            <a:endParaRPr lang="es-EC"/>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491797"/>
      </p:ext>
    </p:extLst>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43B26D0-AB07-4976-8F6F-C32E0ED33D6A}" type="datetimeFigureOut">
              <a:rPr lang="es-EC" smtClean="0"/>
              <a:pPr/>
              <a:t>25/4/2016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3834957294"/>
      </p:ext>
    </p:extLst>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3B26D0-AB07-4976-8F6F-C32E0ED33D6A}" type="datetimeFigureOut">
              <a:rPr lang="es-EC" smtClean="0"/>
              <a:pPr/>
              <a:t>25/4/2016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112697099"/>
      </p:ext>
    </p:extLst>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3B26D0-AB07-4976-8F6F-C32E0ED33D6A}" type="datetimeFigureOut">
              <a:rPr lang="es-EC" smtClean="0"/>
              <a:pPr/>
              <a:t>25/4/2016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211692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B26D0-AB07-4976-8F6F-C32E0ED33D6A}" type="datetimeFigureOut">
              <a:rPr lang="es-EC" smtClean="0"/>
              <a:pPr/>
              <a:t>25/4/2016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1767782614"/>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43B26D0-AB07-4976-8F6F-C32E0ED33D6A}" type="datetimeFigureOut">
              <a:rPr lang="es-EC" smtClean="0"/>
              <a:pPr/>
              <a:t>25/4/2016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2699097869"/>
      </p:ext>
    </p:extLst>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43B26D0-AB07-4976-8F6F-C32E0ED33D6A}" type="datetimeFigureOut">
              <a:rPr lang="es-EC" smtClean="0"/>
              <a:pPr/>
              <a:t>25/4/2016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E3B207F-6319-483A-A882-242677A89A68}" type="slidenum">
              <a:rPr lang="es-EC" smtClean="0"/>
              <a:pPr/>
              <a:t>‹Nº›</a:t>
            </a:fld>
            <a:endParaRPr lang="es-EC"/>
          </a:p>
        </p:txBody>
      </p:sp>
    </p:spTree>
    <p:extLst>
      <p:ext uri="{BB962C8B-B14F-4D97-AF65-F5344CB8AC3E}">
        <p14:creationId xmlns:p14="http://schemas.microsoft.com/office/powerpoint/2010/main" val="4077799250"/>
      </p:ext>
    </p:extLst>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B43B26D0-AB07-4976-8F6F-C32E0ED33D6A}" type="datetimeFigureOut">
              <a:rPr lang="es-EC" smtClean="0"/>
              <a:pPr/>
              <a:t>25/4/2016</a:t>
            </a:fld>
            <a:endParaRPr lang="es-EC"/>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s-EC"/>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E3B207F-6319-483A-A882-242677A89A68}" type="slidenum">
              <a:rPr lang="es-EC" smtClean="0"/>
              <a:pPr/>
              <a:t>‹Nº›</a:t>
            </a:fld>
            <a:endParaRPr lang="es-EC"/>
          </a:p>
        </p:txBody>
      </p:sp>
    </p:spTree>
    <p:extLst>
      <p:ext uri="{BB962C8B-B14F-4D97-AF65-F5344CB8AC3E}">
        <p14:creationId xmlns:p14="http://schemas.microsoft.com/office/powerpoint/2010/main" val="92336630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newsflash/>
  </p:transition>
  <p:timing>
    <p:tnLst>
      <p:par>
        <p:cTn id="1" dur="indefinite" restart="never" nodeType="tmRoot"/>
      </p:par>
    </p:tnLst>
  </p:timing>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6.png"/><Relationship Id="rId4" Type="http://schemas.openxmlformats.org/officeDocument/2006/relationships/diagramLayout" Target="../diagrams/layout5.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65319" y="1844824"/>
            <a:ext cx="7704856" cy="5016758"/>
          </a:xfrm>
          <a:prstGeom prst="rect">
            <a:avLst/>
          </a:prstGeom>
          <a:noFill/>
        </p:spPr>
        <p:txBody>
          <a:bodyPr wrap="square" rtlCol="0">
            <a:spAutoFit/>
          </a:bodyPr>
          <a:lstStyle/>
          <a:p>
            <a:pPr algn="ctr"/>
            <a:r>
              <a:rPr lang="es-ES" dirty="0"/>
              <a:t> </a:t>
            </a:r>
          </a:p>
          <a:p>
            <a:pPr algn="ctr"/>
            <a:r>
              <a:rPr lang="es-ES" b="1" dirty="0" smtClean="0"/>
              <a:t>TRABAJO DE TITULACIÓN </a:t>
            </a:r>
            <a:r>
              <a:rPr lang="es-ES" b="1" dirty="0"/>
              <a:t>PREVIO A LA OBTENCIÓN DEL TÍTULO DE INGENIERÍA EN COMERCIO EXTERIOR Y NEGOCIACIÓN </a:t>
            </a:r>
            <a:r>
              <a:rPr lang="es-ES" b="1" dirty="0" smtClean="0"/>
              <a:t>INTERNACIONAL</a:t>
            </a:r>
          </a:p>
          <a:p>
            <a:pPr algn="ctr"/>
            <a:endParaRPr lang="es-ES" b="1" dirty="0"/>
          </a:p>
          <a:p>
            <a:pPr algn="ctr"/>
            <a:r>
              <a:rPr lang="es-ES" b="1" dirty="0"/>
              <a:t> </a:t>
            </a:r>
          </a:p>
          <a:p>
            <a:pPr algn="ctr"/>
            <a:r>
              <a:rPr lang="es-ES" b="1" dirty="0"/>
              <a:t>TEMA: ANÁLISIS DE LA INFLUENCIA DE LA POLÍTICA COMERCIAL Y LOS ACUERDOS INTERNACIONALES EN LAS RELACIONES BILATERALES ENTRE ECUADOR Y COLOMBIA CON RESPECTO AL SECTOR TEXTIL </a:t>
            </a:r>
            <a:endParaRPr lang="es-ES" b="1" dirty="0" smtClean="0"/>
          </a:p>
          <a:p>
            <a:pPr algn="ctr"/>
            <a:endParaRPr lang="es-ES" dirty="0" smtClean="0"/>
          </a:p>
          <a:p>
            <a:pPr algn="ctr"/>
            <a:endParaRPr lang="es-ES" dirty="0"/>
          </a:p>
          <a:p>
            <a:pPr algn="ctr"/>
            <a:r>
              <a:rPr lang="es-ES" dirty="0"/>
              <a:t> </a:t>
            </a:r>
          </a:p>
          <a:p>
            <a:pPr algn="ctr"/>
            <a:r>
              <a:rPr lang="es-ES" b="1" dirty="0"/>
              <a:t>AUTORES: </a:t>
            </a:r>
            <a:r>
              <a:rPr lang="es-ES" dirty="0"/>
              <a:t>GUALOTUÑA TIPÁN, MARITZA PAOLA Y SINCHIGUANO CHICAIZA, MYRIAM JEANETH </a:t>
            </a:r>
          </a:p>
          <a:p>
            <a:pPr algn="ctr">
              <a:lnSpc>
                <a:spcPct val="150000"/>
              </a:lnSpc>
            </a:pPr>
            <a:endParaRPr lang="es-EC" dirty="0" smtClean="0"/>
          </a:p>
          <a:p>
            <a:pPr algn="ctr">
              <a:lnSpc>
                <a:spcPct val="150000"/>
              </a:lnSpc>
            </a:pPr>
            <a:r>
              <a:rPr lang="es-EC" b="1" dirty="0" smtClean="0"/>
              <a:t>SANGOLQUÍ, ABRIL DEL 2016</a:t>
            </a:r>
          </a:p>
          <a:p>
            <a:endParaRPr lang="es-EC" sz="1600" dirty="0"/>
          </a:p>
          <a:p>
            <a:endParaRPr lang="es-EC" sz="1600" dirty="0"/>
          </a:p>
        </p:txBody>
      </p:sp>
      <p:pic>
        <p:nvPicPr>
          <p:cNvPr id="20482" name="Picture 2" descr="http://4.bp.blogspot.com/-T1GTka_VN_Q/UhOs78nIjXI/AAAAAAAAAWs/OD4owrpW4Q4/s1600/logo+UFA-ESPE.PNG"/>
          <p:cNvPicPr>
            <a:picLocks noChangeAspect="1" noChangeArrowheads="1"/>
          </p:cNvPicPr>
          <p:nvPr/>
        </p:nvPicPr>
        <p:blipFill>
          <a:blip r:embed="rId2" cstate="print"/>
          <a:srcRect/>
          <a:stretch>
            <a:fillRect/>
          </a:stretch>
        </p:blipFill>
        <p:spPr bwMode="auto">
          <a:xfrm>
            <a:off x="1115616" y="332656"/>
            <a:ext cx="7404262" cy="1385290"/>
          </a:xfrm>
          <a:prstGeom prst="rect">
            <a:avLst/>
          </a:prstGeom>
          <a:noFill/>
        </p:spPr>
      </p:pic>
    </p:spTree>
    <p:extLst>
      <p:ext uri="{BB962C8B-B14F-4D97-AF65-F5344CB8AC3E}">
        <p14:creationId xmlns:p14="http://schemas.microsoft.com/office/powerpoint/2010/main" val="173487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 de investigación</a:t>
            </a:r>
            <a:endParaRPr lang="es-ES" b="1"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10532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OBJETIVO GENERAL</a:t>
            </a:r>
            <a:endParaRPr lang="es-ES" b="1" dirty="0"/>
          </a:p>
        </p:txBody>
      </p:sp>
      <p:sp>
        <p:nvSpPr>
          <p:cNvPr id="5" name="Marcador de contenido 4"/>
          <p:cNvSpPr>
            <a:spLocks noGrp="1"/>
          </p:cNvSpPr>
          <p:nvPr>
            <p:ph idx="1"/>
          </p:nvPr>
        </p:nvSpPr>
        <p:spPr/>
        <p:txBody>
          <a:bodyPr/>
          <a:lstStyle/>
          <a:p>
            <a:pPr algn="just"/>
            <a:r>
              <a:rPr lang="es-ES" dirty="0">
                <a:solidFill>
                  <a:schemeClr val="tx1"/>
                </a:solidFill>
              </a:rPr>
              <a:t>Analizar la influencia de la política comercial y los acuerdos internacionales mediante el correspondiente estudio del escenario actual de las relaciones bilaterales entre </a:t>
            </a:r>
            <a:r>
              <a:rPr lang="es-ES" dirty="0" smtClean="0">
                <a:solidFill>
                  <a:schemeClr val="tx1"/>
                </a:solidFill>
              </a:rPr>
              <a:t>Ecuador y Colombia, </a:t>
            </a:r>
            <a:r>
              <a:rPr lang="es-ES" dirty="0">
                <a:solidFill>
                  <a:schemeClr val="tx1"/>
                </a:solidFill>
              </a:rPr>
              <a:t>para determinar la </a:t>
            </a:r>
            <a:r>
              <a:rPr lang="es-ES" dirty="0" smtClean="0">
                <a:solidFill>
                  <a:schemeClr val="tx1"/>
                </a:solidFill>
              </a:rPr>
              <a:t>afectación </a:t>
            </a:r>
            <a:r>
              <a:rPr lang="es-ES" dirty="0" smtClean="0">
                <a:solidFill>
                  <a:schemeClr val="tx1"/>
                </a:solidFill>
              </a:rPr>
              <a:t>de </a:t>
            </a:r>
            <a:r>
              <a:rPr lang="es-ES" dirty="0">
                <a:solidFill>
                  <a:schemeClr val="tx1"/>
                </a:solidFill>
              </a:rPr>
              <a:t>la política comercial en el sector textil del Ecuador. </a:t>
            </a:r>
          </a:p>
          <a:p>
            <a:pPr algn="just"/>
            <a:endParaRPr lang="es-ES" dirty="0">
              <a:solidFill>
                <a:schemeClr val="tx1"/>
              </a:solidFill>
            </a:endParaRPr>
          </a:p>
        </p:txBody>
      </p:sp>
      <p:pic>
        <p:nvPicPr>
          <p:cNvPr id="1026" name="Picture 2" descr="http://www.andes.info.ec/sites/default/files/styles/large/public/field/image/ecuador%20colombia_2.jpg?itok=j_XgE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51820"/>
            <a:ext cx="3810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4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 ESPECIFICOS</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87415668"/>
              </p:ext>
            </p:extLst>
          </p:nvPr>
        </p:nvGraphicFramePr>
        <p:xfrm>
          <a:off x="857250" y="2057400"/>
          <a:ext cx="7404100" cy="4467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a:clrChange>
              <a:clrFrom>
                <a:srgbClr val="FFFFFF"/>
              </a:clrFrom>
              <a:clrTo>
                <a:srgbClr val="FFFFFF">
                  <a:alpha val="0"/>
                </a:srgbClr>
              </a:clrTo>
            </a:clrChange>
          </a:blip>
          <a:srcRect l="744" t="8657" r="80992" b="66734"/>
          <a:stretch/>
        </p:blipFill>
        <p:spPr>
          <a:xfrm>
            <a:off x="6588224" y="1628800"/>
            <a:ext cx="2376265" cy="1800200"/>
          </a:xfrm>
          <a:prstGeom prst="rect">
            <a:avLst/>
          </a:prstGeom>
        </p:spPr>
      </p:pic>
      <p:pic>
        <p:nvPicPr>
          <p:cNvPr id="2056" name="Picture 8" descr="https://encrypted-tbn3.gstatic.com/images?q=tbn:ANd9GcRhmjiCiDYhh3_y6feuUCe5Ocou3U_TqX5lNbdHDF91c9APaiMx"/>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40" y="328498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undospanish.com/noticias/wp-content/uploads/COMERCIO-EXTERI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209" y="5085184"/>
            <a:ext cx="2167552" cy="1228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1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b="1" dirty="0" smtClean="0"/>
              <a:t>HIPÓTESIS</a:t>
            </a:r>
            <a:endParaRPr lang="es-ES" b="1" dirty="0"/>
          </a:p>
        </p:txBody>
      </p:sp>
      <p:sp>
        <p:nvSpPr>
          <p:cNvPr id="3" name="Marcador de texto 2"/>
          <p:cNvSpPr>
            <a:spLocks noGrp="1"/>
          </p:cNvSpPr>
          <p:nvPr>
            <p:ph type="body" idx="1"/>
          </p:nvPr>
        </p:nvSpPr>
        <p:spPr/>
        <p:txBody>
          <a:bodyPr/>
          <a:lstStyle/>
          <a:p>
            <a:endParaRPr lang="es-ES"/>
          </a:p>
        </p:txBody>
      </p:sp>
      <p:pic>
        <p:nvPicPr>
          <p:cNvPr id="4" name="Picture 2" descr="http://2.bp.blogspot.com/-ptynw2VvMwE/T20hHTSwDpI/AAAAAAAABG0/a4eUgkL11I8/s1600/que-es-una-hipotesis.JPG"/>
          <p:cNvPicPr>
            <a:picLocks noChangeAspect="1" noChangeArrowheads="1"/>
          </p:cNvPicPr>
          <p:nvPr/>
        </p:nvPicPr>
        <p:blipFill rotWithShape="1">
          <a:blip r:embed="rId2" cstate="print">
            <a:clrChange>
              <a:clrFrom>
                <a:srgbClr val="9AC6DF"/>
              </a:clrFrom>
              <a:clrTo>
                <a:srgbClr val="9AC6DF">
                  <a:alpha val="0"/>
                </a:srgbClr>
              </a:clrTo>
            </a:clrChange>
          </a:blip>
          <a:srcRect l="2086" t="2258" r="1997" b="5152"/>
          <a:stretch/>
        </p:blipFill>
        <p:spPr bwMode="auto">
          <a:xfrm>
            <a:off x="1043607" y="2852936"/>
            <a:ext cx="3312369" cy="2952328"/>
          </a:xfrm>
          <a:prstGeom prst="rect">
            <a:avLst/>
          </a:prstGeom>
          <a:noFill/>
        </p:spPr>
      </p:pic>
    </p:spTree>
    <p:extLst>
      <p:ext uri="{BB962C8B-B14F-4D97-AF65-F5344CB8AC3E}">
        <p14:creationId xmlns:p14="http://schemas.microsoft.com/office/powerpoint/2010/main" val="37913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1086" y="2226469"/>
            <a:ext cx="5976257" cy="2419010"/>
          </a:xfrm>
        </p:spPr>
        <p:txBody>
          <a:bodyPr>
            <a:normAutofit/>
          </a:bodyPr>
          <a:lstStyle/>
          <a:p>
            <a:pPr algn="just"/>
            <a:r>
              <a:rPr lang="es-ES" sz="3300" dirty="0">
                <a:solidFill>
                  <a:schemeClr val="tx1"/>
                </a:solidFill>
              </a:rPr>
              <a:t>La aplicación de la política comercial del sector textil influye de manera negativa en las relaciones bilaterales entre Ecuador y Colombia. </a:t>
            </a:r>
            <a:endParaRPr lang="es-EC" sz="3300" dirty="0">
              <a:solidFill>
                <a:schemeClr val="tx1"/>
              </a:solidFill>
            </a:endParaRPr>
          </a:p>
          <a:p>
            <a:pPr algn="just"/>
            <a:endParaRPr lang="es-EC" sz="3300" dirty="0">
              <a:solidFill>
                <a:schemeClr val="tx1"/>
              </a:solidFill>
            </a:endParaRPr>
          </a:p>
        </p:txBody>
      </p:sp>
    </p:spTree>
    <p:extLst>
      <p:ext uri="{BB962C8B-B14F-4D97-AF65-F5344CB8AC3E}">
        <p14:creationId xmlns:p14="http://schemas.microsoft.com/office/powerpoint/2010/main" val="161480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ANÁLISIS DE LAS IMPORTACIONES 2014-2015</a:t>
            </a:r>
            <a:endParaRPr lang="es-EC" b="1"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231675" y="2204864"/>
            <a:ext cx="5780485" cy="3482594"/>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rotWithShape="1">
          <a:blip r:embed="rId3"/>
          <a:srcRect l="990" r="22603" b="17500"/>
          <a:stretch/>
        </p:blipFill>
        <p:spPr>
          <a:xfrm>
            <a:off x="6267288" y="2846547"/>
            <a:ext cx="2600325" cy="1668304"/>
          </a:xfrm>
          <a:prstGeom prst="rect">
            <a:avLst/>
          </a:prstGeom>
          <a:ln>
            <a:solidFill>
              <a:schemeClr val="tx1"/>
            </a:solidFill>
          </a:ln>
        </p:spPr>
      </p:pic>
      <p:sp>
        <p:nvSpPr>
          <p:cNvPr id="13" name="CuadroTexto 12"/>
          <p:cNvSpPr txBox="1"/>
          <p:nvPr/>
        </p:nvSpPr>
        <p:spPr>
          <a:xfrm>
            <a:off x="6229350" y="4639140"/>
            <a:ext cx="2676201" cy="646331"/>
          </a:xfrm>
          <a:prstGeom prst="rect">
            <a:avLst/>
          </a:prstGeom>
          <a:noFill/>
        </p:spPr>
        <p:txBody>
          <a:bodyPr wrap="square" rtlCol="0">
            <a:spAutoFit/>
          </a:bodyPr>
          <a:lstStyle/>
          <a:p>
            <a:pPr algn="just"/>
            <a:r>
              <a:rPr lang="es-EC" sz="900" b="1" dirty="0">
                <a:latin typeface="Arial" panose="020B0604020202020204" pitchFamily="34" charset="0"/>
                <a:cs typeface="Arial" panose="020B0604020202020204" pitchFamily="34" charset="0"/>
              </a:rPr>
              <a:t>Nota: </a:t>
            </a:r>
            <a:r>
              <a:rPr lang="es-EC" sz="900" dirty="0">
                <a:latin typeface="Arial" panose="020B0604020202020204" pitchFamily="34" charset="0"/>
                <a:cs typeface="Arial" panose="020B0604020202020204" pitchFamily="34" charset="0"/>
              </a:rPr>
              <a:t>Periodo 1 se lo toma desde el 1 enero del 2014 hasta el 10 de marzo de 2015; Periodo 2 desde el 11 de marzo del 2015 hasta 31 de diciembre de 2015.</a:t>
            </a:r>
          </a:p>
        </p:txBody>
      </p:sp>
    </p:spTree>
    <p:extLst>
      <p:ext uri="{BB962C8B-B14F-4D97-AF65-F5344CB8AC3E}">
        <p14:creationId xmlns:p14="http://schemas.microsoft.com/office/powerpoint/2010/main" val="6049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600" b="1" dirty="0" smtClean="0"/>
              <a:t>ANÁLISIS DE AFECTACIÓN A LAS EMPRESAS ASEGURADORAS</a:t>
            </a:r>
            <a:endParaRPr lang="es-ES" sz="3600" b="1" dirty="0"/>
          </a:p>
        </p:txBody>
      </p:sp>
      <p:sp>
        <p:nvSpPr>
          <p:cNvPr id="13" name="CuadroTexto 12"/>
          <p:cNvSpPr txBox="1"/>
          <p:nvPr/>
        </p:nvSpPr>
        <p:spPr>
          <a:xfrm>
            <a:off x="6229350" y="4639140"/>
            <a:ext cx="2676201" cy="646331"/>
          </a:xfrm>
          <a:prstGeom prst="rect">
            <a:avLst/>
          </a:prstGeom>
          <a:noFill/>
        </p:spPr>
        <p:txBody>
          <a:bodyPr wrap="square" rtlCol="0">
            <a:spAutoFit/>
          </a:bodyPr>
          <a:lstStyle/>
          <a:p>
            <a:pPr algn="just"/>
            <a:r>
              <a:rPr lang="es-EC" sz="900" b="1" dirty="0">
                <a:latin typeface="Arial" panose="020B0604020202020204" pitchFamily="34" charset="0"/>
                <a:cs typeface="Arial" panose="020B0604020202020204" pitchFamily="34" charset="0"/>
              </a:rPr>
              <a:t>Nota: </a:t>
            </a:r>
            <a:r>
              <a:rPr lang="es-EC" sz="900" dirty="0">
                <a:latin typeface="Arial" panose="020B0604020202020204" pitchFamily="34" charset="0"/>
                <a:cs typeface="Arial" panose="020B0604020202020204" pitchFamily="34" charset="0"/>
              </a:rPr>
              <a:t>Periodo 1 se lo toma desde el 1 enero del 2014 hasta el 10 de marzo de 2015; Periodo 2 desde el 11 de marzo del 2015 hasta 31 de diciembre de 2015.</a:t>
            </a:r>
          </a:p>
        </p:txBody>
      </p:sp>
      <p:pic>
        <p:nvPicPr>
          <p:cNvPr id="3" name="Imagen 2"/>
          <p:cNvPicPr>
            <a:picLocks noChangeAspect="1"/>
          </p:cNvPicPr>
          <p:nvPr/>
        </p:nvPicPr>
        <p:blipFill>
          <a:blip r:embed="rId2">
            <a:lum bright="-20000" contrast="40000"/>
          </a:blip>
          <a:stretch>
            <a:fillRect/>
          </a:stretch>
        </p:blipFill>
        <p:spPr>
          <a:xfrm>
            <a:off x="264387" y="2243288"/>
            <a:ext cx="5958485" cy="3489968"/>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3"/>
          <a:srcRect r="38966" b="18814"/>
          <a:stretch/>
        </p:blipFill>
        <p:spPr>
          <a:xfrm>
            <a:off x="6222873" y="2851690"/>
            <a:ext cx="2644739" cy="1657430"/>
          </a:xfrm>
          <a:prstGeom prst="rect">
            <a:avLst/>
          </a:prstGeom>
        </p:spPr>
      </p:pic>
    </p:spTree>
    <p:extLst>
      <p:ext uri="{BB962C8B-B14F-4D97-AF65-F5344CB8AC3E}">
        <p14:creationId xmlns:p14="http://schemas.microsoft.com/office/powerpoint/2010/main" val="17547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600" b="1" dirty="0" smtClean="0"/>
              <a:t>ANÁLISIS DE AFECTACIÓN A LAS EMPRESAS DE TRANSPORTE</a:t>
            </a:r>
            <a:endParaRPr lang="es-ES" sz="3600" b="1" dirty="0"/>
          </a:p>
        </p:txBody>
      </p:sp>
      <p:sp>
        <p:nvSpPr>
          <p:cNvPr id="13" name="CuadroTexto 12"/>
          <p:cNvSpPr txBox="1"/>
          <p:nvPr/>
        </p:nvSpPr>
        <p:spPr>
          <a:xfrm>
            <a:off x="6156176" y="4797152"/>
            <a:ext cx="2676201" cy="646331"/>
          </a:xfrm>
          <a:prstGeom prst="rect">
            <a:avLst/>
          </a:prstGeom>
          <a:noFill/>
        </p:spPr>
        <p:txBody>
          <a:bodyPr wrap="square" rtlCol="0">
            <a:spAutoFit/>
          </a:bodyPr>
          <a:lstStyle/>
          <a:p>
            <a:pPr algn="just"/>
            <a:r>
              <a:rPr lang="es-EC" sz="900" b="1" dirty="0">
                <a:latin typeface="Arial" panose="020B0604020202020204" pitchFamily="34" charset="0"/>
                <a:cs typeface="Arial" panose="020B0604020202020204" pitchFamily="34" charset="0"/>
              </a:rPr>
              <a:t>Nota: </a:t>
            </a:r>
            <a:r>
              <a:rPr lang="es-EC" sz="900" dirty="0">
                <a:latin typeface="Arial" panose="020B0604020202020204" pitchFamily="34" charset="0"/>
                <a:cs typeface="Arial" panose="020B0604020202020204" pitchFamily="34" charset="0"/>
              </a:rPr>
              <a:t>Periodo 1 se lo toma desde el 1 enero del 2014 hasta el 10 de marzo de 2015; Periodo 2 desde el 11 de marzo del 2015 hasta 31 de diciembre de 2015.</a:t>
            </a:r>
          </a:p>
        </p:txBody>
      </p:sp>
      <p:pic>
        <p:nvPicPr>
          <p:cNvPr id="6" name="Imagen 5"/>
          <p:cNvPicPr>
            <a:picLocks noChangeAspect="1"/>
          </p:cNvPicPr>
          <p:nvPr/>
        </p:nvPicPr>
        <p:blipFill rotWithShape="1">
          <a:blip r:embed="rId2">
            <a:lum bright="-20000" contrast="40000"/>
          </a:blip>
          <a:srcRect l="1225"/>
          <a:stretch/>
        </p:blipFill>
        <p:spPr>
          <a:xfrm>
            <a:off x="280852" y="2260087"/>
            <a:ext cx="5731308" cy="3473169"/>
          </a:xfrm>
          <a:prstGeom prst="rect">
            <a:avLst/>
          </a:prstGeom>
          <a:ln>
            <a:noFill/>
          </a:ln>
          <a:effectLst>
            <a:outerShdw blurRad="292100" dist="139700" dir="2700000" algn="tl" rotWithShape="0">
              <a:srgbClr val="333333">
                <a:alpha val="65000"/>
              </a:srgbClr>
            </a:outerShdw>
          </a:effectLst>
        </p:spPr>
      </p:pic>
      <p:graphicFrame>
        <p:nvGraphicFramePr>
          <p:cNvPr id="3" name="Tabla 2"/>
          <p:cNvGraphicFramePr>
            <a:graphicFrameLocks noGrp="1"/>
          </p:cNvGraphicFramePr>
          <p:nvPr>
            <p:extLst>
              <p:ext uri="{D42A27DB-BD31-4B8C-83A1-F6EECF244321}">
                <p14:modId xmlns:p14="http://schemas.microsoft.com/office/powerpoint/2010/main" val="1615132495"/>
              </p:ext>
            </p:extLst>
          </p:nvPr>
        </p:nvGraphicFramePr>
        <p:xfrm>
          <a:off x="6156174" y="2260086"/>
          <a:ext cx="2808313" cy="2519306"/>
        </p:xfrm>
        <a:graphic>
          <a:graphicData uri="http://schemas.openxmlformats.org/drawingml/2006/table">
            <a:tbl>
              <a:tblPr>
                <a:tableStyleId>{5940675A-B579-460E-94D1-54222C63F5DA}</a:tableStyleId>
              </a:tblPr>
              <a:tblGrid>
                <a:gridCol w="648074"/>
                <a:gridCol w="1080120"/>
                <a:gridCol w="1080119"/>
              </a:tblGrid>
              <a:tr h="352151">
                <a:tc>
                  <a:txBody>
                    <a:bodyPr/>
                    <a:lstStyle/>
                    <a:p>
                      <a:pPr marL="38100" marR="38100" algn="ctr">
                        <a:lnSpc>
                          <a:spcPts val="1600"/>
                        </a:lnSpc>
                        <a:spcAft>
                          <a:spcPts val="0"/>
                        </a:spcAft>
                      </a:pPr>
                      <a:r>
                        <a:rPr lang="es-ES" sz="1200" b="1" dirty="0" smtClean="0">
                          <a:effectLst/>
                          <a:latin typeface="Arial" panose="020B0604020202020204" pitchFamily="34" charset="0"/>
                          <a:cs typeface="Arial" panose="020B0604020202020204" pitchFamily="34" charset="0"/>
                        </a:rPr>
                        <a:t>Periodo</a:t>
                      </a:r>
                      <a:endPar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200" b="1" dirty="0">
                          <a:effectLst/>
                          <a:latin typeface="Arial" panose="020B0604020202020204" pitchFamily="34" charset="0"/>
                          <a:cs typeface="Arial" panose="020B0604020202020204" pitchFamily="34" charset="0"/>
                        </a:rPr>
                        <a:t>Kg. Netos</a:t>
                      </a:r>
                      <a:endPar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200" b="1" dirty="0">
                          <a:effectLst/>
                          <a:latin typeface="Arial" panose="020B0604020202020204" pitchFamily="34" charset="0"/>
                          <a:cs typeface="Arial" panose="020B0604020202020204" pitchFamily="34" charset="0"/>
                        </a:rPr>
                        <a:t>Flete U$S</a:t>
                      </a:r>
                      <a:endPar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rowSpan="2">
                  <a:txBody>
                    <a:bodyPr/>
                    <a:lstStyle/>
                    <a:p>
                      <a:pPr marL="38100" marR="38100" algn="ctr">
                        <a:lnSpc>
                          <a:spcPts val="1600"/>
                        </a:lnSpc>
                        <a:spcAft>
                          <a:spcPts val="0"/>
                        </a:spcAft>
                      </a:pPr>
                      <a:r>
                        <a:rPr lang="es-ES" sz="1400" b="1" dirty="0" smtClean="0">
                          <a:effectLst/>
                          <a:latin typeface="Arial" panose="020B0604020202020204" pitchFamily="34" charset="0"/>
                          <a:cs typeface="Arial" panose="020B0604020202020204" pitchFamily="34" charset="0"/>
                        </a:rPr>
                        <a:t>1</a:t>
                      </a:r>
                      <a:endParaRPr lang="es-EC"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1,5431E6</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a:effectLst/>
                          <a:latin typeface="Arial" panose="020B0604020202020204" pitchFamily="34" charset="0"/>
                          <a:cs typeface="Arial" panose="020B0604020202020204" pitchFamily="34" charset="0"/>
                        </a:rPr>
                        <a:t>889,774.43</a:t>
                      </a:r>
                      <a:endPar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vMerge="1">
                  <a:txBody>
                    <a:bodyPr/>
                    <a:lstStyle/>
                    <a:p>
                      <a:endParaRPr lang="es-EC"/>
                    </a:p>
                  </a:txBody>
                  <a:tcP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63.6%</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67.64%</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rowSpan="2">
                  <a:txBody>
                    <a:bodyPr/>
                    <a:lstStyle/>
                    <a:p>
                      <a:pPr marL="38100" marR="38100" algn="ctr">
                        <a:lnSpc>
                          <a:spcPts val="1600"/>
                        </a:lnSpc>
                        <a:spcAft>
                          <a:spcPts val="0"/>
                        </a:spcAft>
                      </a:pPr>
                      <a:r>
                        <a:rPr lang="es-ES" sz="1400" b="1" dirty="0" smtClean="0">
                          <a:effectLst/>
                          <a:latin typeface="Arial" panose="020B0604020202020204" pitchFamily="34" charset="0"/>
                          <a:cs typeface="Arial" panose="020B0604020202020204" pitchFamily="34" charset="0"/>
                        </a:rPr>
                        <a:t>2</a:t>
                      </a:r>
                      <a:endParaRPr lang="es-EC"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smtClean="0">
                          <a:effectLst/>
                          <a:latin typeface="Arial" panose="020B0604020202020204" pitchFamily="34" charset="0"/>
                          <a:cs typeface="Arial" panose="020B0604020202020204" pitchFamily="34" charset="0"/>
                        </a:rPr>
                        <a:t>883934,62</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425,648.58</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vMerge="1">
                  <a:txBody>
                    <a:bodyPr/>
                    <a:lstStyle/>
                    <a:p>
                      <a:endParaRPr lang="es-EC"/>
                    </a:p>
                  </a:txBody>
                  <a:tcP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36.4%</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32.36%</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rowSpan="2">
                  <a:txBody>
                    <a:bodyPr/>
                    <a:lstStyle/>
                    <a:p>
                      <a:pPr marL="38100" marR="38100" algn="ctr">
                        <a:lnSpc>
                          <a:spcPts val="1600"/>
                        </a:lnSpc>
                        <a:spcAft>
                          <a:spcPts val="0"/>
                        </a:spcAft>
                      </a:pPr>
                      <a:r>
                        <a:rPr lang="es-ES" sz="1400" b="1" dirty="0">
                          <a:effectLst/>
                          <a:latin typeface="Arial" panose="020B0604020202020204" pitchFamily="34" charset="0"/>
                          <a:cs typeface="Arial" panose="020B0604020202020204" pitchFamily="34" charset="0"/>
                        </a:rPr>
                        <a:t>Total</a:t>
                      </a:r>
                      <a:endParaRPr lang="es-EC"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2,4270E6</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1,315,423.01</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r h="352151">
                <a:tc vMerge="1">
                  <a:txBody>
                    <a:bodyPr/>
                    <a:lstStyle/>
                    <a:p>
                      <a:endParaRPr lang="es-EC"/>
                    </a:p>
                  </a:txBody>
                  <a:tcP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100.0%</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r">
                        <a:lnSpc>
                          <a:spcPts val="1600"/>
                        </a:lnSpc>
                        <a:spcAft>
                          <a:spcPts val="0"/>
                        </a:spcAft>
                      </a:pPr>
                      <a:r>
                        <a:rPr lang="es-ES" sz="1400" dirty="0">
                          <a:effectLst/>
                          <a:latin typeface="Arial" panose="020B0604020202020204" pitchFamily="34" charset="0"/>
                          <a:cs typeface="Arial" panose="020B0604020202020204" pitchFamily="34" charset="0"/>
                        </a:rPr>
                        <a:t>100.0%</a:t>
                      </a:r>
                      <a:endPar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113514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b="1" dirty="0"/>
              <a:t>CORRELACIÓN</a:t>
            </a:r>
            <a:endParaRPr lang="es-EC" sz="4400" b="1" dirty="0"/>
          </a:p>
        </p:txBody>
      </p:sp>
      <p:pic>
        <p:nvPicPr>
          <p:cNvPr id="4" name="Marcador de contenido 3"/>
          <p:cNvPicPr>
            <a:picLocks noGrp="1" noChangeAspect="1"/>
          </p:cNvPicPr>
          <p:nvPr>
            <p:ph idx="1"/>
          </p:nvPr>
        </p:nvPicPr>
        <p:blipFill rotWithShape="1">
          <a:blip r:embed="rId2"/>
          <a:srcRect r="19723" b="10967"/>
          <a:stretch/>
        </p:blipFill>
        <p:spPr>
          <a:xfrm>
            <a:off x="323431" y="2239566"/>
            <a:ext cx="4248569" cy="3518297"/>
          </a:xfrm>
          <a:prstGeom prst="rect">
            <a:avLst/>
          </a:prstGeom>
        </p:spPr>
      </p:pic>
      <p:pic>
        <p:nvPicPr>
          <p:cNvPr id="5" name="Imagen 4"/>
          <p:cNvPicPr/>
          <p:nvPr/>
        </p:nvPicPr>
        <p:blipFill rotWithShape="1">
          <a:blip r:embed="rId3"/>
          <a:srcRect t="807" r="24983" b="4611"/>
          <a:stretch/>
        </p:blipFill>
        <p:spPr bwMode="auto">
          <a:xfrm>
            <a:off x="4937760" y="2239566"/>
            <a:ext cx="3906203" cy="3518297"/>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4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ANÁLISIS DE AFECTACIÓN EN LA DISTRITO DE TULCÁN</a:t>
            </a:r>
            <a:endParaRPr lang="es-EC"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177325194"/>
              </p:ext>
            </p:extLst>
          </p:nvPr>
        </p:nvGraphicFramePr>
        <p:xfrm>
          <a:off x="1979712" y="5805264"/>
          <a:ext cx="4853861" cy="737870"/>
        </p:xfrm>
        <a:graphic>
          <a:graphicData uri="http://schemas.openxmlformats.org/drawingml/2006/table">
            <a:tbl>
              <a:tblPr firstRow="1" firstCol="1" bandRow="1">
                <a:tableStyleId>{5940675A-B579-460E-94D1-54222C63F5DA}</a:tableStyleId>
              </a:tblPr>
              <a:tblGrid>
                <a:gridCol w="1096443">
                  <a:extLst>
                    <a:ext uri="{9D8B030D-6E8A-4147-A177-3AD203B41FA5}">
                      <a16:colId xmlns:a16="http://schemas.microsoft.com/office/drawing/2014/main" xmlns="" val="20000"/>
                    </a:ext>
                  </a:extLst>
                </a:gridCol>
                <a:gridCol w="1669186">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360040">
                <a:tc>
                  <a:txBody>
                    <a:bodyPr/>
                    <a:lstStyle/>
                    <a:p>
                      <a:pPr algn="ctr">
                        <a:lnSpc>
                          <a:spcPct val="150000"/>
                        </a:lnSpc>
                        <a:spcAft>
                          <a:spcPts val="0"/>
                        </a:spcAft>
                      </a:pPr>
                      <a:endParaRPr lang="es-EC"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tc>
                  <a:txBody>
                    <a:bodyPr/>
                    <a:lstStyle/>
                    <a:p>
                      <a:pPr algn="ctr">
                        <a:lnSpc>
                          <a:spcPct val="150000"/>
                        </a:lnSpc>
                        <a:spcAft>
                          <a:spcPts val="0"/>
                        </a:spcAft>
                      </a:pPr>
                      <a:r>
                        <a:rPr lang="es-EC" sz="1800" b="1" dirty="0" smtClean="0">
                          <a:effectLst/>
                        </a:rPr>
                        <a:t>2014 Valor </a:t>
                      </a:r>
                      <a:r>
                        <a:rPr lang="es-EC" sz="1800" b="1" dirty="0">
                          <a:effectLst/>
                        </a:rPr>
                        <a:t>U$S</a:t>
                      </a:r>
                      <a:endParaRPr lang="es-EC"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tc>
                  <a:txBody>
                    <a:bodyPr/>
                    <a:lstStyle/>
                    <a:p>
                      <a:pPr algn="ctr">
                        <a:lnSpc>
                          <a:spcPct val="150000"/>
                        </a:lnSpc>
                        <a:spcAft>
                          <a:spcPts val="0"/>
                        </a:spcAft>
                      </a:pPr>
                      <a:r>
                        <a:rPr lang="es-EC" sz="1800" b="1" dirty="0" smtClean="0">
                          <a:effectLst/>
                        </a:rPr>
                        <a:t>2015 Valor </a:t>
                      </a:r>
                      <a:r>
                        <a:rPr lang="es-EC" sz="1800" b="1" dirty="0">
                          <a:effectLst/>
                        </a:rPr>
                        <a:t>U$S</a:t>
                      </a:r>
                      <a:endParaRPr lang="es-EC"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extLst>
                  <a:ext uri="{0D108BD9-81ED-4DB2-BD59-A6C34878D82A}">
                    <a16:rowId xmlns:a16="http://schemas.microsoft.com/office/drawing/2014/main" xmlns="" val="10000"/>
                  </a:ext>
                </a:extLst>
              </a:tr>
              <a:tr h="274320">
                <a:tc>
                  <a:txBody>
                    <a:bodyPr/>
                    <a:lstStyle/>
                    <a:p>
                      <a:pPr>
                        <a:lnSpc>
                          <a:spcPct val="150000"/>
                        </a:lnSpc>
                        <a:spcAft>
                          <a:spcPts val="0"/>
                        </a:spcAft>
                      </a:pPr>
                      <a:r>
                        <a:rPr lang="es-EC" sz="1800" b="1" dirty="0">
                          <a:effectLst/>
                        </a:rPr>
                        <a:t>Total </a:t>
                      </a:r>
                      <a:endParaRPr lang="es-EC"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tc>
                  <a:txBody>
                    <a:bodyPr/>
                    <a:lstStyle/>
                    <a:p>
                      <a:pPr algn="r">
                        <a:lnSpc>
                          <a:spcPct val="150000"/>
                        </a:lnSpc>
                        <a:spcAft>
                          <a:spcPts val="0"/>
                        </a:spcAft>
                      </a:pPr>
                      <a:r>
                        <a:rPr lang="es-EC" sz="1800" dirty="0">
                          <a:effectLst/>
                        </a:rPr>
                        <a:t>22,470,964.18</a:t>
                      </a:r>
                      <a:endParaRPr lang="es-EC"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tc>
                  <a:txBody>
                    <a:bodyPr/>
                    <a:lstStyle/>
                    <a:p>
                      <a:pPr algn="ctr">
                        <a:lnSpc>
                          <a:spcPct val="150000"/>
                        </a:lnSpc>
                        <a:spcAft>
                          <a:spcPts val="0"/>
                        </a:spcAft>
                      </a:pPr>
                      <a:r>
                        <a:rPr lang="es-EC" sz="1800" dirty="0">
                          <a:effectLst/>
                        </a:rPr>
                        <a:t>18,180,365.24</a:t>
                      </a:r>
                      <a:endParaRPr lang="es-EC"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380" marR="31380" marT="0" marB="0"/>
                </a:tc>
                <a:extLst>
                  <a:ext uri="{0D108BD9-81ED-4DB2-BD59-A6C34878D82A}">
                    <a16:rowId xmlns:a16="http://schemas.microsoft.com/office/drawing/2014/main" xmlns="" val="10013"/>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65960"/>
            <a:ext cx="8649593" cy="3466135"/>
          </a:xfrm>
          <a:prstGeom prst="rect">
            <a:avLst/>
          </a:prstGeom>
          <a:noFill/>
          <a:ln>
            <a:solidFill>
              <a:schemeClr val="tx1"/>
            </a:solidFill>
          </a:ln>
        </p:spPr>
      </p:pic>
    </p:spTree>
    <p:extLst>
      <p:ext uri="{BB962C8B-B14F-4D97-AF65-F5344CB8AC3E}">
        <p14:creationId xmlns:p14="http://schemas.microsoft.com/office/powerpoint/2010/main" val="18229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3079411675"/>
              </p:ext>
            </p:extLst>
          </p:nvPr>
        </p:nvGraphicFramePr>
        <p:xfrm>
          <a:off x="457200" y="116632"/>
          <a:ext cx="822960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5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a:t>ANÁLISIS DE AFECTACIÓN A LOS IMPORTADORES</a:t>
            </a:r>
            <a:endParaRPr lang="es-EC" b="1"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125266"/>
            <a:ext cx="7903790" cy="3535982"/>
          </a:xfrm>
          <a:prstGeom prst="rect">
            <a:avLst/>
          </a:prstGeom>
          <a:noFill/>
          <a:ln>
            <a:solidFill>
              <a:schemeClr val="tx1"/>
            </a:solidFill>
          </a:ln>
        </p:spPr>
      </p:pic>
    </p:spTree>
    <p:extLst>
      <p:ext uri="{BB962C8B-B14F-4D97-AF65-F5344CB8AC3E}">
        <p14:creationId xmlns:p14="http://schemas.microsoft.com/office/powerpoint/2010/main" val="251229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ANÁLISIS DE AFECTACIÓN DE LOS TRIBUTOS</a:t>
            </a:r>
            <a:endParaRPr lang="es-EC" b="1" dirty="0"/>
          </a:p>
        </p:txBody>
      </p:sp>
      <p:pic>
        <p:nvPicPr>
          <p:cNvPr id="13" name="Imagen 12"/>
          <p:cNvPicPr>
            <a:picLocks noChangeAspect="1"/>
          </p:cNvPicPr>
          <p:nvPr/>
        </p:nvPicPr>
        <p:blipFill rotWithShape="1">
          <a:blip r:embed="rId3"/>
          <a:srcRect l="32932" t="41343" r="38843" b="22236"/>
          <a:stretch/>
        </p:blipFill>
        <p:spPr>
          <a:xfrm>
            <a:off x="323528" y="1805291"/>
            <a:ext cx="3528392" cy="2559813"/>
          </a:xfrm>
          <a:prstGeom prst="rect">
            <a:avLst/>
          </a:prstGeom>
        </p:spPr>
      </p:pic>
      <p:pic>
        <p:nvPicPr>
          <p:cNvPr id="16" name="Imagen 15"/>
          <p:cNvPicPr>
            <a:picLocks noChangeAspect="1"/>
          </p:cNvPicPr>
          <p:nvPr/>
        </p:nvPicPr>
        <p:blipFill rotWithShape="1">
          <a:blip r:embed="rId4"/>
          <a:srcRect t="14711" b="16715"/>
          <a:stretch/>
        </p:blipFill>
        <p:spPr>
          <a:xfrm>
            <a:off x="467544" y="4509120"/>
            <a:ext cx="2880320" cy="1793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1.bp.blogspot.com/-YpoFXjIL4IY/UhUO45e6ArI/AAAAAAAAAQw/-9iEzX6RVXg/s1600/PONER-CI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16216" y="1484784"/>
            <a:ext cx="2232248" cy="19145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rotWithShape="1">
          <a:blip r:embed="rId6"/>
          <a:srcRect b="12821"/>
          <a:stretch/>
        </p:blipFill>
        <p:spPr>
          <a:xfrm>
            <a:off x="3995936" y="3645024"/>
            <a:ext cx="4807021" cy="2736304"/>
          </a:xfrm>
          <a:prstGeom prst="rect">
            <a:avLst/>
          </a:prstGeom>
          <a:ln w="31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23036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BALANZA COMERCIAL </a:t>
            </a:r>
            <a:r>
              <a:rPr lang="es-ES" b="1" dirty="0"/>
              <a:t>ECUADOR 2014-2015</a:t>
            </a:r>
            <a:endParaRPr lang="es-EC" b="1" dirty="0"/>
          </a:p>
        </p:txBody>
      </p:sp>
      <p:graphicFrame>
        <p:nvGraphicFramePr>
          <p:cNvPr id="5" name="Gráfico 4"/>
          <p:cNvGraphicFramePr>
            <a:graphicFrameLocks/>
          </p:cNvGraphicFramePr>
          <p:nvPr>
            <p:extLst>
              <p:ext uri="{D42A27DB-BD31-4B8C-83A1-F6EECF244321}">
                <p14:modId xmlns:p14="http://schemas.microsoft.com/office/powerpoint/2010/main" val="2660725168"/>
              </p:ext>
            </p:extLst>
          </p:nvPr>
        </p:nvGraphicFramePr>
        <p:xfrm>
          <a:off x="857250" y="2057400"/>
          <a:ext cx="7406640"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55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CONCLUSIONES</a:t>
            </a:r>
            <a:endParaRPr lang="es-ES" b="1"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20631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9007549"/>
              </p:ext>
            </p:extLst>
          </p:nvPr>
        </p:nvGraphicFramePr>
        <p:xfrm>
          <a:off x="971600" y="692696"/>
          <a:ext cx="756084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68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74649655"/>
              </p:ext>
            </p:extLst>
          </p:nvPr>
        </p:nvGraphicFramePr>
        <p:xfrm>
          <a:off x="971600" y="548680"/>
          <a:ext cx="74888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8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RECOMENDACIONES</a:t>
            </a:r>
            <a:endParaRPr lang="es-ES" b="1"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2581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24751623"/>
              </p:ext>
            </p:extLst>
          </p:nvPr>
        </p:nvGraphicFramePr>
        <p:xfrm>
          <a:off x="1115616" y="908720"/>
          <a:ext cx="71287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13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21809190"/>
              </p:ext>
            </p:extLst>
          </p:nvPr>
        </p:nvGraphicFramePr>
        <p:xfrm>
          <a:off x="971600" y="908720"/>
          <a:ext cx="712879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static.com/images?q=tbn:ANd9GcQ4AywXu7YYOszReLizVVL6mxltuoxf08GhcyNYoqZq4teZDj7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980728"/>
            <a:ext cx="7488832" cy="492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idx="1"/>
          </p:nvPr>
        </p:nvPicPr>
        <p:blipFill>
          <a:blip r:embed="rId2"/>
          <a:stretch>
            <a:fillRect/>
          </a:stretch>
        </p:blipFill>
        <p:spPr>
          <a:xfrm>
            <a:off x="1885780" y="1281026"/>
            <a:ext cx="5302385" cy="4198061"/>
          </a:xfrm>
          <a:prstGeom prst="rect">
            <a:avLst/>
          </a:prstGeom>
        </p:spPr>
      </p:pic>
      <p:pic>
        <p:nvPicPr>
          <p:cNvPr id="15" name="Imagen 14"/>
          <p:cNvPicPr>
            <a:picLocks noChangeAspect="1"/>
          </p:cNvPicPr>
          <p:nvPr/>
        </p:nvPicPr>
        <p:blipFill>
          <a:blip r:embed="rId3"/>
          <a:stretch>
            <a:fillRect/>
          </a:stretch>
        </p:blipFill>
        <p:spPr>
          <a:xfrm>
            <a:off x="254393" y="728808"/>
            <a:ext cx="1944000" cy="9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p:cNvPicPr>
            <a:picLocks noChangeAspect="1"/>
          </p:cNvPicPr>
          <p:nvPr/>
        </p:nvPicPr>
        <p:blipFill>
          <a:blip r:embed="rId4"/>
          <a:stretch>
            <a:fillRect/>
          </a:stretch>
        </p:blipFill>
        <p:spPr>
          <a:xfrm>
            <a:off x="7188164" y="728808"/>
            <a:ext cx="1703615" cy="9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n 17"/>
          <p:cNvPicPr>
            <a:picLocks noChangeAspect="1"/>
          </p:cNvPicPr>
          <p:nvPr/>
        </p:nvPicPr>
        <p:blipFill>
          <a:blip r:embed="rId5"/>
          <a:stretch>
            <a:fillRect/>
          </a:stretch>
        </p:blipFill>
        <p:spPr>
          <a:xfrm>
            <a:off x="254394" y="4959320"/>
            <a:ext cx="2013350" cy="1350000"/>
          </a:xfrm>
          <a:prstGeom prst="rect">
            <a:avLst/>
          </a:prstGeom>
          <a:ln>
            <a:noFill/>
          </a:ln>
          <a:effectLst>
            <a:outerShdw blurRad="292100" dist="139700" dir="2700000" algn="tl" rotWithShape="0">
              <a:srgbClr val="333333">
                <a:alpha val="65000"/>
              </a:srgbClr>
            </a:outerShdw>
          </a:effectLst>
        </p:spPr>
      </p:pic>
      <p:pic>
        <p:nvPicPr>
          <p:cNvPr id="19" name="Imagen 18"/>
          <p:cNvPicPr>
            <a:picLocks noChangeAspect="1"/>
          </p:cNvPicPr>
          <p:nvPr/>
        </p:nvPicPr>
        <p:blipFill>
          <a:blip r:embed="rId6"/>
          <a:stretch>
            <a:fillRect/>
          </a:stretch>
        </p:blipFill>
        <p:spPr>
          <a:xfrm>
            <a:off x="7020272" y="4959320"/>
            <a:ext cx="1802320" cy="135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93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TEORIAS DE SOPORTE</a:t>
            </a:r>
            <a:endParaRPr lang="es-ES" b="1"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3134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98473376"/>
              </p:ext>
            </p:extLst>
          </p:nvPr>
        </p:nvGraphicFramePr>
        <p:xfrm>
          <a:off x="1475656" y="548680"/>
          <a:ext cx="6545907" cy="581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1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27854562"/>
              </p:ext>
            </p:extLst>
          </p:nvPr>
        </p:nvGraphicFramePr>
        <p:xfrm>
          <a:off x="1619672" y="620688"/>
          <a:ext cx="6257875" cy="5601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80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ACUERDOS </a:t>
            </a:r>
            <a:r>
              <a:rPr lang="es-EC" b="1" dirty="0" smtClean="0"/>
              <a:t>COMERCIALES</a:t>
            </a:r>
            <a:endParaRPr lang="es-ES" b="1"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3203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ctr"/>
            <a:r>
              <a:rPr lang="es-ES" sz="3200" b="1" dirty="0"/>
              <a:t>Tratado de Comercio entre la República de Colombia y la República del Ecuador</a:t>
            </a:r>
            <a:endParaRPr lang="es-EC"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7269476"/>
              </p:ext>
            </p:extLst>
          </p:nvPr>
        </p:nvGraphicFramePr>
        <p:xfrm>
          <a:off x="400050" y="1965960"/>
          <a:ext cx="6332190" cy="427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6876256" y="2204864"/>
            <a:ext cx="1922474" cy="1440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3" name="Imagen 2"/>
          <p:cNvPicPr>
            <a:picLocks noChangeAspect="1"/>
          </p:cNvPicPr>
          <p:nvPr/>
        </p:nvPicPr>
        <p:blipFill>
          <a:blip r:embed="rId8"/>
          <a:stretch>
            <a:fillRect/>
          </a:stretch>
        </p:blipFill>
        <p:spPr>
          <a:xfrm>
            <a:off x="6876256" y="4293096"/>
            <a:ext cx="1800000" cy="1800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2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2400" b="1" dirty="0"/>
              <a:t>Convenio entre Colombia y Ecuador sobre Transito y Transporte de Personas, Carga, Vehículos, Embarcaciones Fluviales, Marítimas y Aeronaves</a:t>
            </a:r>
            <a:endParaRPr lang="es-EC"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87081829"/>
              </p:ext>
            </p:extLst>
          </p:nvPr>
        </p:nvGraphicFramePr>
        <p:xfrm>
          <a:off x="628650" y="2010444"/>
          <a:ext cx="6463630" cy="444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7236296" y="1916832"/>
            <a:ext cx="168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rotWithShape="1">
          <a:blip r:embed="rId9"/>
          <a:srcRect l="14028"/>
          <a:stretch/>
        </p:blipFill>
        <p:spPr>
          <a:xfrm>
            <a:off x="7236296" y="3429000"/>
            <a:ext cx="1642733" cy="12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p:cNvPicPr>
            <a:picLocks noChangeAspect="1"/>
          </p:cNvPicPr>
          <p:nvPr/>
        </p:nvPicPr>
        <p:blipFill>
          <a:blip r:embed="rId10"/>
          <a:stretch>
            <a:fillRect/>
          </a:stretch>
        </p:blipFill>
        <p:spPr>
          <a:xfrm>
            <a:off x="7236296" y="4941168"/>
            <a:ext cx="1680000" cy="1476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6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TM03457444[[fn=Base]]</Template>
  <TotalTime>3093</TotalTime>
  <Words>1325</Words>
  <Application>Microsoft Office PowerPoint</Application>
  <PresentationFormat>Presentación en pantalla (4:3)</PresentationFormat>
  <Paragraphs>102</Paragraphs>
  <Slides>29</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Corbel</vt:lpstr>
      <vt:lpstr>Base</vt:lpstr>
      <vt:lpstr>Presentación de PowerPoint</vt:lpstr>
      <vt:lpstr>Presentación de PowerPoint</vt:lpstr>
      <vt:lpstr>Presentación de PowerPoint</vt:lpstr>
      <vt:lpstr>TEORIAS DE SOPORTE</vt:lpstr>
      <vt:lpstr>Presentación de PowerPoint</vt:lpstr>
      <vt:lpstr>Presentación de PowerPoint</vt:lpstr>
      <vt:lpstr>ACUERDOS COMERCIALES</vt:lpstr>
      <vt:lpstr>Tratado de Comercio entre la República de Colombia y la República del Ecuador</vt:lpstr>
      <vt:lpstr>Convenio entre Colombia y Ecuador sobre Transito y Transporte de Personas, Carga, Vehículos, Embarcaciones Fluviales, Marítimas y Aeronaves</vt:lpstr>
      <vt:lpstr>Objetivos de investigación</vt:lpstr>
      <vt:lpstr>OBJETIVO GENERAL</vt:lpstr>
      <vt:lpstr>OBJETIVOS ESPECIFICOS</vt:lpstr>
      <vt:lpstr>HIPÓTESIS</vt:lpstr>
      <vt:lpstr>Presentación de PowerPoint</vt:lpstr>
      <vt:lpstr>ANÁLISIS DE LAS IMPORTACIONES 2014-2015</vt:lpstr>
      <vt:lpstr>ANÁLISIS DE AFECTACIÓN A LAS EMPRESAS ASEGURADORAS</vt:lpstr>
      <vt:lpstr>ANÁLISIS DE AFECTACIÓN A LAS EMPRESAS DE TRANSPORTE</vt:lpstr>
      <vt:lpstr>CORRELACIÓN</vt:lpstr>
      <vt:lpstr>ANÁLISIS DE AFECTACIÓN EN LA DISTRITO DE TULCÁN</vt:lpstr>
      <vt:lpstr>ANÁLISIS DE AFECTACIÓN A LOS IMPORTADORES</vt:lpstr>
      <vt:lpstr>ANÁLISIS DE AFECTACIÓN DE LOS TRIBUTOS</vt:lpstr>
      <vt:lpstr>BALANZA COMERCIAL ECUADOR 2014-2015</vt:lpstr>
      <vt:lpstr>CONCLUSIONES</vt:lpstr>
      <vt:lpstr>Presentación de PowerPoint</vt:lpstr>
      <vt:lpstr>Presentación de PowerPoint</vt:lpstr>
      <vt:lpstr>RECOMENDACIONES</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RM</dc:creator>
  <cp:lastModifiedBy>Pao G.</cp:lastModifiedBy>
  <cp:revision>267</cp:revision>
  <dcterms:created xsi:type="dcterms:W3CDTF">2013-09-19T03:33:14Z</dcterms:created>
  <dcterms:modified xsi:type="dcterms:W3CDTF">2016-04-25T16:41:13Z</dcterms:modified>
</cp:coreProperties>
</file>