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85" r:id="rId16"/>
    <p:sldId id="286" r:id="rId17"/>
    <p:sldId id="287" r:id="rId18"/>
    <p:sldId id="288" r:id="rId19"/>
    <p:sldId id="272" r:id="rId20"/>
    <p:sldId id="273" r:id="rId21"/>
    <p:sldId id="276" r:id="rId22"/>
    <p:sldId id="281" r:id="rId23"/>
    <p:sldId id="282" r:id="rId24"/>
    <p:sldId id="283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6328A-E803-41D6-8C33-0BA8EBE8E025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US"/>
        </a:p>
      </dgm:t>
    </dgm:pt>
    <dgm:pt modelId="{5A6B4FC2-53C0-4EBC-856E-9681E74DF6E8}">
      <dgm:prSet phldrT="[Texto]" custT="1"/>
      <dgm:spPr/>
      <dgm:t>
        <a:bodyPr/>
        <a:lstStyle/>
        <a:p>
          <a:r>
            <a:rPr lang="es-US" sz="1050" b="0" i="0" dirty="0"/>
            <a:t>Producción del grano de quinua</a:t>
          </a:r>
          <a:endParaRPr lang="es-US" sz="1050" dirty="0"/>
        </a:p>
      </dgm:t>
    </dgm:pt>
    <dgm:pt modelId="{704C562E-4257-4BCC-A110-E846FF9C94C0}" type="parTrans" cxnId="{564D5D88-0669-4F33-ADF9-5AE94C23EE4A}">
      <dgm:prSet/>
      <dgm:spPr/>
      <dgm:t>
        <a:bodyPr/>
        <a:lstStyle/>
        <a:p>
          <a:endParaRPr lang="es-US" sz="3200"/>
        </a:p>
      </dgm:t>
    </dgm:pt>
    <dgm:pt modelId="{BB6A4AD8-149D-4566-AA9F-E2B38568BEA7}" type="sibTrans" cxnId="{564D5D88-0669-4F33-ADF9-5AE94C23EE4A}">
      <dgm:prSet/>
      <dgm:spPr/>
      <dgm:t>
        <a:bodyPr/>
        <a:lstStyle/>
        <a:p>
          <a:endParaRPr lang="es-US" sz="3200"/>
        </a:p>
      </dgm:t>
    </dgm:pt>
    <dgm:pt modelId="{E7DFA10B-9C5F-4965-8E75-D06C0CE92026}">
      <dgm:prSet phldrT="[Texto]" custT="1"/>
      <dgm:spPr/>
      <dgm:t>
        <a:bodyPr/>
        <a:lstStyle/>
        <a:p>
          <a:pPr algn="just"/>
          <a:r>
            <a:rPr lang="es-US" sz="1050" dirty="0"/>
            <a:t>Producción de quinua convencional (en sus diferentes variedades) para comercialización en el mercado  local y de exportación no registrada.</a:t>
          </a:r>
        </a:p>
      </dgm:t>
    </dgm:pt>
    <dgm:pt modelId="{4EDB5436-AA0C-4356-A8F0-914DDEDE34D7}" type="parTrans" cxnId="{545F2DEF-F615-4702-9BDE-A888AC389DDE}">
      <dgm:prSet/>
      <dgm:spPr/>
      <dgm:t>
        <a:bodyPr/>
        <a:lstStyle/>
        <a:p>
          <a:endParaRPr lang="es-US" sz="3200"/>
        </a:p>
      </dgm:t>
    </dgm:pt>
    <dgm:pt modelId="{17638411-39D1-453A-9969-EE9663CB8B8A}" type="sibTrans" cxnId="{545F2DEF-F615-4702-9BDE-A888AC389DDE}">
      <dgm:prSet/>
      <dgm:spPr/>
      <dgm:t>
        <a:bodyPr/>
        <a:lstStyle/>
        <a:p>
          <a:endParaRPr lang="es-US" sz="3200"/>
        </a:p>
      </dgm:t>
    </dgm:pt>
    <dgm:pt modelId="{6AF932C8-4974-413C-AEF8-25DD9FC2918B}">
      <dgm:prSet phldrT="[Texto]" custT="1"/>
      <dgm:spPr/>
      <dgm:t>
        <a:bodyPr/>
        <a:lstStyle/>
        <a:p>
          <a:r>
            <a:rPr lang="es-US" sz="1050" b="0" i="0"/>
            <a:t>Transformación primaria</a:t>
          </a:r>
          <a:endParaRPr lang="es-US" sz="1050"/>
        </a:p>
      </dgm:t>
    </dgm:pt>
    <dgm:pt modelId="{EC23A994-1B1A-4753-B5D4-326D34C4D193}" type="parTrans" cxnId="{6FD42A53-1979-48B1-8827-49542C5BD728}">
      <dgm:prSet/>
      <dgm:spPr/>
      <dgm:t>
        <a:bodyPr/>
        <a:lstStyle/>
        <a:p>
          <a:endParaRPr lang="es-US" sz="3200"/>
        </a:p>
      </dgm:t>
    </dgm:pt>
    <dgm:pt modelId="{A644C8C8-C7FA-4B3C-A61B-1F6DC985D089}" type="sibTrans" cxnId="{6FD42A53-1979-48B1-8827-49542C5BD728}">
      <dgm:prSet/>
      <dgm:spPr/>
      <dgm:t>
        <a:bodyPr/>
        <a:lstStyle/>
        <a:p>
          <a:endParaRPr lang="es-US" sz="3200"/>
        </a:p>
      </dgm:t>
    </dgm:pt>
    <dgm:pt modelId="{C5FF8E2A-97D9-4C63-B461-68ECB40365AF}">
      <dgm:prSet phldrT="[Texto]" custT="1"/>
      <dgm:spPr/>
      <dgm:t>
        <a:bodyPr/>
        <a:lstStyle/>
        <a:p>
          <a:pPr algn="just"/>
          <a:r>
            <a:rPr lang="es-US" sz="1050" dirty="0"/>
            <a:t>Beneficiado industrial y acopio fundamentalmente para el mercado registrado internacional.</a:t>
          </a:r>
        </a:p>
      </dgm:t>
    </dgm:pt>
    <dgm:pt modelId="{51C62EA3-590D-4476-A08A-C61E536BFF8B}" type="parTrans" cxnId="{6D762175-6A23-487D-831A-C2BD81058189}">
      <dgm:prSet/>
      <dgm:spPr/>
      <dgm:t>
        <a:bodyPr/>
        <a:lstStyle/>
        <a:p>
          <a:endParaRPr lang="es-US" sz="3200"/>
        </a:p>
      </dgm:t>
    </dgm:pt>
    <dgm:pt modelId="{05706020-FDF7-46D9-B6F5-9A5A08DBF524}" type="sibTrans" cxnId="{6D762175-6A23-487D-831A-C2BD81058189}">
      <dgm:prSet/>
      <dgm:spPr/>
      <dgm:t>
        <a:bodyPr/>
        <a:lstStyle/>
        <a:p>
          <a:endParaRPr lang="es-US" sz="3200"/>
        </a:p>
      </dgm:t>
    </dgm:pt>
    <dgm:pt modelId="{B6F57083-B197-4A44-B200-2AC21A94972F}">
      <dgm:prSet phldrT="[Texto]" custT="1"/>
      <dgm:spPr/>
      <dgm:t>
        <a:bodyPr/>
        <a:lstStyle/>
        <a:p>
          <a:r>
            <a:rPr lang="es-US" sz="1050" b="0" i="0"/>
            <a:t>Industrialización</a:t>
          </a:r>
          <a:endParaRPr lang="es-US" sz="1050"/>
        </a:p>
      </dgm:t>
    </dgm:pt>
    <dgm:pt modelId="{507D0123-B812-4B98-8159-3BDE99AA0002}" type="parTrans" cxnId="{CE473EAE-29FB-4A85-B6F3-441F0F12A090}">
      <dgm:prSet/>
      <dgm:spPr/>
      <dgm:t>
        <a:bodyPr/>
        <a:lstStyle/>
        <a:p>
          <a:endParaRPr lang="es-US" sz="3200"/>
        </a:p>
      </dgm:t>
    </dgm:pt>
    <dgm:pt modelId="{A06E723E-8020-4FEE-8A26-BB811047A675}" type="sibTrans" cxnId="{CE473EAE-29FB-4A85-B6F3-441F0F12A090}">
      <dgm:prSet/>
      <dgm:spPr/>
      <dgm:t>
        <a:bodyPr/>
        <a:lstStyle/>
        <a:p>
          <a:endParaRPr lang="es-US" sz="3200"/>
        </a:p>
      </dgm:t>
    </dgm:pt>
    <dgm:pt modelId="{DCB4F36B-2AA5-47AE-8E64-6FB1B3F89775}">
      <dgm:prSet phldrT="[Texto]" custT="1"/>
      <dgm:spPr/>
      <dgm:t>
        <a:bodyPr/>
        <a:lstStyle/>
        <a:p>
          <a:r>
            <a:rPr lang="es-US" sz="1100" b="0" i="0" dirty="0"/>
            <a:t>Procesamiento para la exportación y el mercado local.</a:t>
          </a:r>
          <a:endParaRPr lang="es-US" sz="1100" dirty="0"/>
        </a:p>
      </dgm:t>
    </dgm:pt>
    <dgm:pt modelId="{0958F4EA-D3D9-48D6-850D-B255E06CCF55}" type="parTrans" cxnId="{DB97A2D1-8F61-43B5-B468-06EC0E8B7792}">
      <dgm:prSet/>
      <dgm:spPr/>
      <dgm:t>
        <a:bodyPr/>
        <a:lstStyle/>
        <a:p>
          <a:endParaRPr lang="es-US" sz="3200"/>
        </a:p>
      </dgm:t>
    </dgm:pt>
    <dgm:pt modelId="{D9D1C56D-73A7-4EFD-B99E-B2D8D374D149}" type="sibTrans" cxnId="{DB97A2D1-8F61-43B5-B468-06EC0E8B7792}">
      <dgm:prSet/>
      <dgm:spPr/>
      <dgm:t>
        <a:bodyPr/>
        <a:lstStyle/>
        <a:p>
          <a:endParaRPr lang="es-US" sz="3200"/>
        </a:p>
      </dgm:t>
    </dgm:pt>
    <dgm:pt modelId="{EC9B05FE-D0E5-4030-9DF1-97A3956C0E19}">
      <dgm:prSet custT="1"/>
      <dgm:spPr/>
      <dgm:t>
        <a:bodyPr/>
        <a:lstStyle/>
        <a:p>
          <a:pPr algn="just"/>
          <a:r>
            <a:rPr lang="es-US" sz="1050" dirty="0"/>
            <a:t>Producción de quinua orgánica para comercialización en el mercado  local y de exportación registrada y no registrada.</a:t>
          </a:r>
        </a:p>
      </dgm:t>
    </dgm:pt>
    <dgm:pt modelId="{901AACB4-E273-4132-B61C-D32A424A7949}" type="parTrans" cxnId="{2544D649-0C45-40A7-AC88-41FC542C0F1B}">
      <dgm:prSet/>
      <dgm:spPr/>
      <dgm:t>
        <a:bodyPr/>
        <a:lstStyle/>
        <a:p>
          <a:endParaRPr lang="es-US" sz="3200"/>
        </a:p>
      </dgm:t>
    </dgm:pt>
    <dgm:pt modelId="{F1EDF161-1E8D-4E6B-BDF9-8A8BBA640203}" type="sibTrans" cxnId="{2544D649-0C45-40A7-AC88-41FC542C0F1B}">
      <dgm:prSet/>
      <dgm:spPr/>
      <dgm:t>
        <a:bodyPr/>
        <a:lstStyle/>
        <a:p>
          <a:endParaRPr lang="es-US" sz="3200"/>
        </a:p>
      </dgm:t>
    </dgm:pt>
    <dgm:pt modelId="{1DFDC5BE-4C4B-4058-B633-8E4C8C92CF33}">
      <dgm:prSet phldrT="[Texto]" custT="1"/>
      <dgm:spPr/>
      <dgm:t>
        <a:bodyPr/>
        <a:lstStyle/>
        <a:p>
          <a:r>
            <a:rPr lang="es-US" sz="1050" b="0" i="0" dirty="0"/>
            <a:t>Comercialización</a:t>
          </a:r>
          <a:endParaRPr lang="es-US" sz="1050" dirty="0"/>
        </a:p>
      </dgm:t>
    </dgm:pt>
    <dgm:pt modelId="{5B5ECAC0-4912-4105-935B-2AEA1CA97448}" type="parTrans" cxnId="{B731B450-B86A-4322-896F-DB173593B487}">
      <dgm:prSet/>
      <dgm:spPr/>
      <dgm:t>
        <a:bodyPr/>
        <a:lstStyle/>
        <a:p>
          <a:endParaRPr lang="es-US" sz="3200"/>
        </a:p>
      </dgm:t>
    </dgm:pt>
    <dgm:pt modelId="{D0B753EF-D441-4AC9-B942-3E7104EC314F}" type="sibTrans" cxnId="{B731B450-B86A-4322-896F-DB173593B487}">
      <dgm:prSet/>
      <dgm:spPr/>
      <dgm:t>
        <a:bodyPr/>
        <a:lstStyle/>
        <a:p>
          <a:endParaRPr lang="es-US" sz="3200"/>
        </a:p>
      </dgm:t>
    </dgm:pt>
    <dgm:pt modelId="{AB7BC28D-C31C-414B-9091-F5AEA1668A51}">
      <dgm:prSet custT="1"/>
      <dgm:spPr/>
      <dgm:t>
        <a:bodyPr/>
        <a:lstStyle/>
        <a:p>
          <a:pPr algn="just"/>
          <a:r>
            <a:rPr lang="es-US" sz="1050" dirty="0"/>
            <a:t>Beneficiado no industrial (por lavado y secado) y acopio para el mercado nacional y el mercado externo no registrado.</a:t>
          </a:r>
        </a:p>
      </dgm:t>
    </dgm:pt>
    <dgm:pt modelId="{2135C2D7-9AA9-4669-B17C-5137740DA271}" type="parTrans" cxnId="{1FDEA492-B2AE-40AB-BBF7-FD111753F208}">
      <dgm:prSet/>
      <dgm:spPr/>
      <dgm:t>
        <a:bodyPr/>
        <a:lstStyle/>
        <a:p>
          <a:endParaRPr lang="es-US" sz="3200"/>
        </a:p>
      </dgm:t>
    </dgm:pt>
    <dgm:pt modelId="{E67C393B-E554-49FE-830E-78CAB6B82183}" type="sibTrans" cxnId="{1FDEA492-B2AE-40AB-BBF7-FD111753F208}">
      <dgm:prSet/>
      <dgm:spPr/>
      <dgm:t>
        <a:bodyPr/>
        <a:lstStyle/>
        <a:p>
          <a:endParaRPr lang="es-US" sz="3200"/>
        </a:p>
      </dgm:t>
    </dgm:pt>
    <dgm:pt modelId="{81B07322-ECF0-46CD-8861-C4C11E005099}" type="pres">
      <dgm:prSet presAssocID="{07A6328A-E803-41D6-8C33-0BA8EBE8E02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US"/>
        </a:p>
      </dgm:t>
    </dgm:pt>
    <dgm:pt modelId="{FA972462-F888-4884-8868-A489B59B7BD2}" type="pres">
      <dgm:prSet presAssocID="{5A6B4FC2-53C0-4EBC-856E-9681E74DF6E8}" presName="composite" presStyleCnt="0"/>
      <dgm:spPr/>
    </dgm:pt>
    <dgm:pt modelId="{7AD1AB15-A8E9-4AC3-B272-55554F68B67D}" type="pres">
      <dgm:prSet presAssocID="{5A6B4FC2-53C0-4EBC-856E-9681E74DF6E8}" presName="bentUpArrow1" presStyleLbl="alignImgPlace1" presStyleIdx="0" presStyleCnt="3" custLinFactY="-41495" custLinFactNeighborX="-64535" custLinFactNeighborY="-100000"/>
      <dgm:spPr/>
    </dgm:pt>
    <dgm:pt modelId="{432B9653-ECFF-4C09-9108-26C5EBFEE621}" type="pres">
      <dgm:prSet presAssocID="{5A6B4FC2-53C0-4EBC-856E-9681E74DF6E8}" presName="ParentText" presStyleLbl="node1" presStyleIdx="0" presStyleCnt="4" custScaleX="158909" custScaleY="146877" custLinFactY="-23494" custLinFactNeighborX="-1307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E4F9F4E1-CEC6-4419-860B-4EE40D6778CC}" type="pres">
      <dgm:prSet presAssocID="{5A6B4FC2-53C0-4EBC-856E-9681E74DF6E8}" presName="ChildText" presStyleLbl="revTx" presStyleIdx="0" presStyleCnt="3" custScaleX="491006" custLinFactX="100000" custLinFactY="-58021" custLinFactNeighborX="12992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7FFCD9B4-1F33-4CEC-85C4-F7B755842583}" type="pres">
      <dgm:prSet presAssocID="{BB6A4AD8-149D-4566-AA9F-E2B38568BEA7}" presName="sibTrans" presStyleCnt="0"/>
      <dgm:spPr/>
    </dgm:pt>
    <dgm:pt modelId="{86F5535A-B7AC-405F-A5A6-39B1B8CAE0C9}" type="pres">
      <dgm:prSet presAssocID="{6AF932C8-4974-413C-AEF8-25DD9FC2918B}" presName="composite" presStyleCnt="0"/>
      <dgm:spPr/>
    </dgm:pt>
    <dgm:pt modelId="{047A74FE-A3AD-4F5D-B2F2-ACCC989720D7}" type="pres">
      <dgm:prSet presAssocID="{6AF932C8-4974-413C-AEF8-25DD9FC2918B}" presName="bentUpArrow1" presStyleLbl="alignImgPlace1" presStyleIdx="1" presStyleCnt="3" custLinFactX="-17886" custLinFactNeighborX="-100000" custLinFactNeighborY="30522"/>
      <dgm:spPr/>
      <dgm:t>
        <a:bodyPr/>
        <a:lstStyle/>
        <a:p>
          <a:endParaRPr lang="es-US"/>
        </a:p>
      </dgm:t>
    </dgm:pt>
    <dgm:pt modelId="{CEC6B68E-9F00-4060-B827-3098CE4CE250}" type="pres">
      <dgm:prSet presAssocID="{6AF932C8-4974-413C-AEF8-25DD9FC2918B}" presName="ParentText" presStyleLbl="node1" presStyleIdx="1" presStyleCnt="4" custScaleX="135837" custScaleY="124171" custLinFactX="-58338" custLinFactNeighborX="-100000" custLinFactNeighborY="-881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F09F3756-7F22-404E-AFF3-B0F0CFD07709}" type="pres">
      <dgm:prSet presAssocID="{6AF932C8-4974-413C-AEF8-25DD9FC2918B}" presName="ChildText" presStyleLbl="revTx" presStyleIdx="1" presStyleCnt="3" custScaleX="590477" custLinFactNeighborX="48885" custLinFactNeighborY="-98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E3D6379C-AD83-4D00-8FB1-DE67D3DF698B}" type="pres">
      <dgm:prSet presAssocID="{A644C8C8-C7FA-4B3C-A61B-1F6DC985D089}" presName="sibTrans" presStyleCnt="0"/>
      <dgm:spPr/>
    </dgm:pt>
    <dgm:pt modelId="{18F1F50B-F736-43D5-A2DF-289E94BC64D6}" type="pres">
      <dgm:prSet presAssocID="{B6F57083-B197-4A44-B200-2AC21A94972F}" presName="composite" presStyleCnt="0"/>
      <dgm:spPr/>
    </dgm:pt>
    <dgm:pt modelId="{ADC1F485-08B9-4F35-AC65-A84252322FAC}" type="pres">
      <dgm:prSet presAssocID="{B6F57083-B197-4A44-B200-2AC21A94972F}" presName="bentUpArrow1" presStyleLbl="alignImgPlace1" presStyleIdx="2" presStyleCnt="3" custLinFactNeighborX="45024" custLinFactNeighborY="73482"/>
      <dgm:spPr>
        <a:noFill/>
      </dgm:spPr>
    </dgm:pt>
    <dgm:pt modelId="{68843411-F6C5-4AEE-808E-CDE056CCB8A2}" type="pres">
      <dgm:prSet presAssocID="{B6F57083-B197-4A44-B200-2AC21A94972F}" presName="ParentText" presStyleLbl="node1" presStyleIdx="2" presStyleCnt="4" custScaleX="142430" custLinFactX="-100000" custLinFactNeighborX="-103489" custLinFactNeighborY="-626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65AAC7AB-AC3C-459F-A0B0-1605855063AE}" type="pres">
      <dgm:prSet presAssocID="{B6F57083-B197-4A44-B200-2AC21A94972F}" presName="ChildText" presStyleLbl="revTx" presStyleIdx="2" presStyleCnt="3" custScaleX="458909" custLinFactNeighborX="-43481" custLinFactNeighborY="-892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50CE76F0-3E83-42C7-ADD3-0A3152E1ED11}" type="pres">
      <dgm:prSet presAssocID="{A06E723E-8020-4FEE-8A26-BB811047A675}" presName="sibTrans" presStyleCnt="0"/>
      <dgm:spPr/>
    </dgm:pt>
    <dgm:pt modelId="{764633CD-6239-4127-9CD6-5C41101C31B0}" type="pres">
      <dgm:prSet presAssocID="{1DFDC5BE-4C4B-4058-B633-8E4C8C92CF33}" presName="composite" presStyleCnt="0"/>
      <dgm:spPr/>
    </dgm:pt>
    <dgm:pt modelId="{023874C7-924B-4346-94B1-862D4ED9810A}" type="pres">
      <dgm:prSet presAssocID="{1DFDC5BE-4C4B-4058-B633-8E4C8C92CF33}" presName="ParentText" presStyleLbl="node1" presStyleIdx="3" presStyleCnt="4" custScaleX="148256" custLinFactX="-100000" custLinFactNeighborX="-175287" custLinFactNeighborY="-685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S"/>
        </a:p>
      </dgm:t>
    </dgm:pt>
  </dgm:ptLst>
  <dgm:cxnLst>
    <dgm:cxn modelId="{B731B450-B86A-4322-896F-DB173593B487}" srcId="{07A6328A-E803-41D6-8C33-0BA8EBE8E025}" destId="{1DFDC5BE-4C4B-4058-B633-8E4C8C92CF33}" srcOrd="3" destOrd="0" parTransId="{5B5ECAC0-4912-4105-935B-2AEA1CA97448}" sibTransId="{D0B753EF-D441-4AC9-B942-3E7104EC314F}"/>
    <dgm:cxn modelId="{564D5D88-0669-4F33-ADF9-5AE94C23EE4A}" srcId="{07A6328A-E803-41D6-8C33-0BA8EBE8E025}" destId="{5A6B4FC2-53C0-4EBC-856E-9681E74DF6E8}" srcOrd="0" destOrd="0" parTransId="{704C562E-4257-4BCC-A110-E846FF9C94C0}" sibTransId="{BB6A4AD8-149D-4566-AA9F-E2B38568BEA7}"/>
    <dgm:cxn modelId="{6FD42A53-1979-48B1-8827-49542C5BD728}" srcId="{07A6328A-E803-41D6-8C33-0BA8EBE8E025}" destId="{6AF932C8-4974-413C-AEF8-25DD9FC2918B}" srcOrd="1" destOrd="0" parTransId="{EC23A994-1B1A-4753-B5D4-326D34C4D193}" sibTransId="{A644C8C8-C7FA-4B3C-A61B-1F6DC985D089}"/>
    <dgm:cxn modelId="{0CF02E8A-E8C2-46D2-A3BF-1C76C5C96A79}" type="presOf" srcId="{6AF932C8-4974-413C-AEF8-25DD9FC2918B}" destId="{CEC6B68E-9F00-4060-B827-3098CE4CE250}" srcOrd="0" destOrd="0" presId="urn:microsoft.com/office/officeart/2005/8/layout/StepDownProcess"/>
    <dgm:cxn modelId="{2544D649-0C45-40A7-AC88-41FC542C0F1B}" srcId="{5A6B4FC2-53C0-4EBC-856E-9681E74DF6E8}" destId="{EC9B05FE-D0E5-4030-9DF1-97A3956C0E19}" srcOrd="1" destOrd="0" parTransId="{901AACB4-E273-4132-B61C-D32A424A7949}" sibTransId="{F1EDF161-1E8D-4E6B-BDF9-8A8BBA640203}"/>
    <dgm:cxn modelId="{0F9CB0FA-2665-4443-9325-A1FF278D0A9C}" type="presOf" srcId="{EC9B05FE-D0E5-4030-9DF1-97A3956C0E19}" destId="{E4F9F4E1-CEC6-4419-860B-4EE40D6778CC}" srcOrd="0" destOrd="1" presId="urn:microsoft.com/office/officeart/2005/8/layout/StepDownProcess"/>
    <dgm:cxn modelId="{CE473EAE-29FB-4A85-B6F3-441F0F12A090}" srcId="{07A6328A-E803-41D6-8C33-0BA8EBE8E025}" destId="{B6F57083-B197-4A44-B200-2AC21A94972F}" srcOrd="2" destOrd="0" parTransId="{507D0123-B812-4B98-8159-3BDE99AA0002}" sibTransId="{A06E723E-8020-4FEE-8A26-BB811047A675}"/>
    <dgm:cxn modelId="{28F05ACE-ED09-4A49-8794-F897DD69BDE4}" type="presOf" srcId="{B6F57083-B197-4A44-B200-2AC21A94972F}" destId="{68843411-F6C5-4AEE-808E-CDE056CCB8A2}" srcOrd="0" destOrd="0" presId="urn:microsoft.com/office/officeart/2005/8/layout/StepDownProcess"/>
    <dgm:cxn modelId="{7C7665E5-C74A-4AAC-A8D9-6975873F31C9}" type="presOf" srcId="{AB7BC28D-C31C-414B-9091-F5AEA1668A51}" destId="{F09F3756-7F22-404E-AFF3-B0F0CFD07709}" srcOrd="0" destOrd="1" presId="urn:microsoft.com/office/officeart/2005/8/layout/StepDownProcess"/>
    <dgm:cxn modelId="{93019954-1C49-4F61-89AE-CBC78B8BC6F6}" type="presOf" srcId="{E7DFA10B-9C5F-4965-8E75-D06C0CE92026}" destId="{E4F9F4E1-CEC6-4419-860B-4EE40D6778CC}" srcOrd="0" destOrd="0" presId="urn:microsoft.com/office/officeart/2005/8/layout/StepDownProcess"/>
    <dgm:cxn modelId="{47E3B152-D906-418E-9335-3A6DF6C824D2}" type="presOf" srcId="{1DFDC5BE-4C4B-4058-B633-8E4C8C92CF33}" destId="{023874C7-924B-4346-94B1-862D4ED9810A}" srcOrd="0" destOrd="0" presId="urn:microsoft.com/office/officeart/2005/8/layout/StepDownProcess"/>
    <dgm:cxn modelId="{DB97A2D1-8F61-43B5-B468-06EC0E8B7792}" srcId="{B6F57083-B197-4A44-B200-2AC21A94972F}" destId="{DCB4F36B-2AA5-47AE-8E64-6FB1B3F89775}" srcOrd="0" destOrd="0" parTransId="{0958F4EA-D3D9-48D6-850D-B255E06CCF55}" sibTransId="{D9D1C56D-73A7-4EFD-B99E-B2D8D374D149}"/>
    <dgm:cxn modelId="{1FDEA492-B2AE-40AB-BBF7-FD111753F208}" srcId="{6AF932C8-4974-413C-AEF8-25DD9FC2918B}" destId="{AB7BC28D-C31C-414B-9091-F5AEA1668A51}" srcOrd="1" destOrd="0" parTransId="{2135C2D7-9AA9-4669-B17C-5137740DA271}" sibTransId="{E67C393B-E554-49FE-830E-78CAB6B82183}"/>
    <dgm:cxn modelId="{20B46CD2-9555-42E9-8913-2C1F28DCA11A}" type="presOf" srcId="{DCB4F36B-2AA5-47AE-8E64-6FB1B3F89775}" destId="{65AAC7AB-AC3C-459F-A0B0-1605855063AE}" srcOrd="0" destOrd="0" presId="urn:microsoft.com/office/officeart/2005/8/layout/StepDownProcess"/>
    <dgm:cxn modelId="{545F2DEF-F615-4702-9BDE-A888AC389DDE}" srcId="{5A6B4FC2-53C0-4EBC-856E-9681E74DF6E8}" destId="{E7DFA10B-9C5F-4965-8E75-D06C0CE92026}" srcOrd="0" destOrd="0" parTransId="{4EDB5436-AA0C-4356-A8F0-914DDEDE34D7}" sibTransId="{17638411-39D1-453A-9969-EE9663CB8B8A}"/>
    <dgm:cxn modelId="{9450CE91-9240-4291-9008-8787C0B85DA1}" type="presOf" srcId="{C5FF8E2A-97D9-4C63-B461-68ECB40365AF}" destId="{F09F3756-7F22-404E-AFF3-B0F0CFD07709}" srcOrd="0" destOrd="0" presId="urn:microsoft.com/office/officeart/2005/8/layout/StepDownProcess"/>
    <dgm:cxn modelId="{F0A8A05E-888E-4943-9197-48B7E20BBCDE}" type="presOf" srcId="{5A6B4FC2-53C0-4EBC-856E-9681E74DF6E8}" destId="{432B9653-ECFF-4C09-9108-26C5EBFEE621}" srcOrd="0" destOrd="0" presId="urn:microsoft.com/office/officeart/2005/8/layout/StepDownProcess"/>
    <dgm:cxn modelId="{6D762175-6A23-487D-831A-C2BD81058189}" srcId="{6AF932C8-4974-413C-AEF8-25DD9FC2918B}" destId="{C5FF8E2A-97D9-4C63-B461-68ECB40365AF}" srcOrd="0" destOrd="0" parTransId="{51C62EA3-590D-4476-A08A-C61E536BFF8B}" sibTransId="{05706020-FDF7-46D9-B6F5-9A5A08DBF524}"/>
    <dgm:cxn modelId="{4D313FF1-0E81-4B14-BD05-56667C7B537C}" type="presOf" srcId="{07A6328A-E803-41D6-8C33-0BA8EBE8E025}" destId="{81B07322-ECF0-46CD-8861-C4C11E005099}" srcOrd="0" destOrd="0" presId="urn:microsoft.com/office/officeart/2005/8/layout/StepDownProcess"/>
    <dgm:cxn modelId="{4226076C-1B81-4E2B-98CE-A0A080DA349F}" type="presParOf" srcId="{81B07322-ECF0-46CD-8861-C4C11E005099}" destId="{FA972462-F888-4884-8868-A489B59B7BD2}" srcOrd="0" destOrd="0" presId="urn:microsoft.com/office/officeart/2005/8/layout/StepDownProcess"/>
    <dgm:cxn modelId="{C90B81AF-74ED-4327-808E-381071826281}" type="presParOf" srcId="{FA972462-F888-4884-8868-A489B59B7BD2}" destId="{7AD1AB15-A8E9-4AC3-B272-55554F68B67D}" srcOrd="0" destOrd="0" presId="urn:microsoft.com/office/officeart/2005/8/layout/StepDownProcess"/>
    <dgm:cxn modelId="{966B7CB1-DB9D-4B50-9C3C-B5A02B22E7E2}" type="presParOf" srcId="{FA972462-F888-4884-8868-A489B59B7BD2}" destId="{432B9653-ECFF-4C09-9108-26C5EBFEE621}" srcOrd="1" destOrd="0" presId="urn:microsoft.com/office/officeart/2005/8/layout/StepDownProcess"/>
    <dgm:cxn modelId="{9DB53375-4343-4328-9842-2A8F3088604C}" type="presParOf" srcId="{FA972462-F888-4884-8868-A489B59B7BD2}" destId="{E4F9F4E1-CEC6-4419-860B-4EE40D6778CC}" srcOrd="2" destOrd="0" presId="urn:microsoft.com/office/officeart/2005/8/layout/StepDownProcess"/>
    <dgm:cxn modelId="{0EEA5144-CEE0-48AD-9051-C643357619B8}" type="presParOf" srcId="{81B07322-ECF0-46CD-8861-C4C11E005099}" destId="{7FFCD9B4-1F33-4CEC-85C4-F7B755842583}" srcOrd="1" destOrd="0" presId="urn:microsoft.com/office/officeart/2005/8/layout/StepDownProcess"/>
    <dgm:cxn modelId="{C8F887F7-EB49-4FE6-A9F3-6E3DB02DD1E0}" type="presParOf" srcId="{81B07322-ECF0-46CD-8861-C4C11E005099}" destId="{86F5535A-B7AC-405F-A5A6-39B1B8CAE0C9}" srcOrd="2" destOrd="0" presId="urn:microsoft.com/office/officeart/2005/8/layout/StepDownProcess"/>
    <dgm:cxn modelId="{4E9EEA17-03AC-40F5-BE46-6DF14538B7D6}" type="presParOf" srcId="{86F5535A-B7AC-405F-A5A6-39B1B8CAE0C9}" destId="{047A74FE-A3AD-4F5D-B2F2-ACCC989720D7}" srcOrd="0" destOrd="0" presId="urn:microsoft.com/office/officeart/2005/8/layout/StepDownProcess"/>
    <dgm:cxn modelId="{A7F1AEE1-1C4A-47F2-A2DB-BEA5DA332EEA}" type="presParOf" srcId="{86F5535A-B7AC-405F-A5A6-39B1B8CAE0C9}" destId="{CEC6B68E-9F00-4060-B827-3098CE4CE250}" srcOrd="1" destOrd="0" presId="urn:microsoft.com/office/officeart/2005/8/layout/StepDownProcess"/>
    <dgm:cxn modelId="{161CA8B5-8C57-48BD-AAF1-C2A2FE39A3CD}" type="presParOf" srcId="{86F5535A-B7AC-405F-A5A6-39B1B8CAE0C9}" destId="{F09F3756-7F22-404E-AFF3-B0F0CFD07709}" srcOrd="2" destOrd="0" presId="urn:microsoft.com/office/officeart/2005/8/layout/StepDownProcess"/>
    <dgm:cxn modelId="{1367F427-24FF-4382-B92E-E682022374C3}" type="presParOf" srcId="{81B07322-ECF0-46CD-8861-C4C11E005099}" destId="{E3D6379C-AD83-4D00-8FB1-DE67D3DF698B}" srcOrd="3" destOrd="0" presId="urn:microsoft.com/office/officeart/2005/8/layout/StepDownProcess"/>
    <dgm:cxn modelId="{49806E26-4DC9-497F-9172-8ADBEBF4B75C}" type="presParOf" srcId="{81B07322-ECF0-46CD-8861-C4C11E005099}" destId="{18F1F50B-F736-43D5-A2DF-289E94BC64D6}" srcOrd="4" destOrd="0" presId="urn:microsoft.com/office/officeart/2005/8/layout/StepDownProcess"/>
    <dgm:cxn modelId="{7D2DB9B8-1943-4CB0-A87F-3F635C722136}" type="presParOf" srcId="{18F1F50B-F736-43D5-A2DF-289E94BC64D6}" destId="{ADC1F485-08B9-4F35-AC65-A84252322FAC}" srcOrd="0" destOrd="0" presId="urn:microsoft.com/office/officeart/2005/8/layout/StepDownProcess"/>
    <dgm:cxn modelId="{562E6A59-063D-410E-BCD3-1D7EDF85E2A2}" type="presParOf" srcId="{18F1F50B-F736-43D5-A2DF-289E94BC64D6}" destId="{68843411-F6C5-4AEE-808E-CDE056CCB8A2}" srcOrd="1" destOrd="0" presId="urn:microsoft.com/office/officeart/2005/8/layout/StepDownProcess"/>
    <dgm:cxn modelId="{F7B2179B-BE94-4F1A-AFCF-C6964F41AA7E}" type="presParOf" srcId="{18F1F50B-F736-43D5-A2DF-289E94BC64D6}" destId="{65AAC7AB-AC3C-459F-A0B0-1605855063AE}" srcOrd="2" destOrd="0" presId="urn:microsoft.com/office/officeart/2005/8/layout/StepDownProcess"/>
    <dgm:cxn modelId="{2BDBF6BA-4896-42E6-9DE3-2116BBCD0CCF}" type="presParOf" srcId="{81B07322-ECF0-46CD-8861-C4C11E005099}" destId="{50CE76F0-3E83-42C7-ADD3-0A3152E1ED11}" srcOrd="5" destOrd="0" presId="urn:microsoft.com/office/officeart/2005/8/layout/StepDownProcess"/>
    <dgm:cxn modelId="{522037E0-EE38-465D-9DAB-BA064DF7962E}" type="presParOf" srcId="{81B07322-ECF0-46CD-8861-C4C11E005099}" destId="{764633CD-6239-4127-9CD6-5C41101C31B0}" srcOrd="6" destOrd="0" presId="urn:microsoft.com/office/officeart/2005/8/layout/StepDownProcess"/>
    <dgm:cxn modelId="{45D8F3F1-8BAC-4299-9CD7-B58A16AB9169}" type="presParOf" srcId="{764633CD-6239-4127-9CD6-5C41101C31B0}" destId="{023874C7-924B-4346-94B1-862D4ED9810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1AB15-A8E9-4AC3-B272-55554F68B67D}">
      <dsp:nvSpPr>
        <dsp:cNvPr id="0" name=""/>
        <dsp:cNvSpPr/>
      </dsp:nvSpPr>
      <dsp:spPr>
        <a:xfrm rot="5400000">
          <a:off x="116606" y="843565"/>
          <a:ext cx="473633" cy="5392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B9653-ECFF-4C09-9108-26C5EBFEE621}">
      <dsp:nvSpPr>
        <dsp:cNvPr id="0" name=""/>
        <dsp:cNvSpPr/>
      </dsp:nvSpPr>
      <dsp:spPr>
        <a:xfrm>
          <a:off x="0" y="168673"/>
          <a:ext cx="1267013" cy="819717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050" b="0" i="0" kern="1200" dirty="0"/>
            <a:t>Producción del grano de quinua</a:t>
          </a:r>
          <a:endParaRPr lang="es-US" sz="1050" kern="1200" dirty="0"/>
        </a:p>
      </dsp:txBody>
      <dsp:txXfrm>
        <a:off x="40022" y="208695"/>
        <a:ext cx="1186969" cy="739673"/>
      </dsp:txXfrm>
    </dsp:sp>
    <dsp:sp modelId="{E4F9F4E1-CEC6-4419-860B-4EE40D6778CC}">
      <dsp:nvSpPr>
        <dsp:cNvPr id="0" name=""/>
        <dsp:cNvSpPr/>
      </dsp:nvSpPr>
      <dsp:spPr>
        <a:xfrm>
          <a:off x="1336012" y="329128"/>
          <a:ext cx="2847317" cy="45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just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S" sz="1050" kern="1200" dirty="0"/>
            <a:t>Producción de quinua convencional (en sus diferentes variedades) para comercialización en el mercado  local y de exportación no registrada.</a:t>
          </a:r>
        </a:p>
        <a:p>
          <a:pPr marL="57150" lvl="1" indent="-57150" algn="just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S" sz="1050" kern="1200" dirty="0"/>
            <a:t>Producción de quinua orgánica para comercialización en el mercado  local y de exportación registrada y no registrada.</a:t>
          </a:r>
        </a:p>
      </dsp:txBody>
      <dsp:txXfrm>
        <a:off x="1336012" y="329128"/>
        <a:ext cx="2847317" cy="451079"/>
      </dsp:txXfrm>
    </dsp:sp>
    <dsp:sp modelId="{047A74FE-A3AD-4F5D-B2F2-ACCC989720D7}">
      <dsp:nvSpPr>
        <dsp:cNvPr id="0" name=""/>
        <dsp:cNvSpPr/>
      </dsp:nvSpPr>
      <dsp:spPr>
        <a:xfrm rot="5400000">
          <a:off x="1484055" y="2352673"/>
          <a:ext cx="473633" cy="5392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5387422"/>
            <a:satOff val="23188"/>
            <a:lumOff val="62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6B68E-9F00-4060-B827-3098CE4CE250}">
      <dsp:nvSpPr>
        <dsp:cNvPr id="0" name=""/>
        <dsp:cNvSpPr/>
      </dsp:nvSpPr>
      <dsp:spPr>
        <a:xfrm>
          <a:off x="588901" y="1123426"/>
          <a:ext cx="1083055" cy="692996"/>
        </a:xfrm>
        <a:prstGeom prst="roundRect">
          <a:avLst>
            <a:gd name="adj" fmla="val 1667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050" b="0" i="0" kern="1200"/>
            <a:t>Transformación primaria</a:t>
          </a:r>
          <a:endParaRPr lang="es-US" sz="1050" kern="1200"/>
        </a:p>
      </dsp:txBody>
      <dsp:txXfrm>
        <a:off x="622736" y="1157261"/>
        <a:ext cx="1015385" cy="625326"/>
      </dsp:txXfrm>
    </dsp:sp>
    <dsp:sp modelId="{F09F3756-7F22-404E-AFF3-B0F0CFD07709}">
      <dsp:nvSpPr>
        <dsp:cNvPr id="0" name=""/>
        <dsp:cNvSpPr/>
      </dsp:nvSpPr>
      <dsp:spPr>
        <a:xfrm>
          <a:off x="1652907" y="1293336"/>
          <a:ext cx="3424144" cy="45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just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S" sz="1050" kern="1200" dirty="0"/>
            <a:t>Beneficiado industrial y acopio fundamentalmente para el mercado registrado internacional.</a:t>
          </a:r>
        </a:p>
        <a:p>
          <a:pPr marL="57150" lvl="1" indent="-57150" algn="just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S" sz="1050" kern="1200" dirty="0"/>
            <a:t>Beneficiado no industrial (por lavado y secado) y acopio para el mercado nacional y el mercado externo no registrado.</a:t>
          </a:r>
        </a:p>
      </dsp:txBody>
      <dsp:txXfrm>
        <a:off x="1652907" y="1293336"/>
        <a:ext cx="3424144" cy="451079"/>
      </dsp:txXfrm>
    </dsp:sp>
    <dsp:sp modelId="{ADC1F485-08B9-4F35-AC65-A84252322FAC}">
      <dsp:nvSpPr>
        <dsp:cNvPr id="0" name=""/>
        <dsp:cNvSpPr/>
      </dsp:nvSpPr>
      <dsp:spPr>
        <a:xfrm rot="5400000">
          <a:off x="3347725" y="3183074"/>
          <a:ext cx="473633" cy="5392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43411-F6C5-4AEE-808E-CDE056CCB8A2}">
      <dsp:nvSpPr>
        <dsp:cNvPr id="0" name=""/>
        <dsp:cNvSpPr/>
      </dsp:nvSpPr>
      <dsp:spPr>
        <a:xfrm>
          <a:off x="1187854" y="1960436"/>
          <a:ext cx="1135623" cy="558098"/>
        </a:xfrm>
        <a:prstGeom prst="roundRect">
          <a:avLst>
            <a:gd name="adj" fmla="val 1667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050" b="0" i="0" kern="1200"/>
            <a:t>Industrialización</a:t>
          </a:r>
          <a:endParaRPr lang="es-US" sz="1050" kern="1200"/>
        </a:p>
      </dsp:txBody>
      <dsp:txXfrm>
        <a:off x="1215103" y="1987685"/>
        <a:ext cx="1081125" cy="503600"/>
      </dsp:txXfrm>
    </dsp:sp>
    <dsp:sp modelId="{65AAC7AB-AC3C-459F-A0B0-1605855063AE}">
      <dsp:nvSpPr>
        <dsp:cNvPr id="0" name=""/>
        <dsp:cNvSpPr/>
      </dsp:nvSpPr>
      <dsp:spPr>
        <a:xfrm>
          <a:off x="2483994" y="1960438"/>
          <a:ext cx="2661188" cy="45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S" sz="1100" b="0" i="0" kern="1200" dirty="0"/>
            <a:t>Procesamiento para la exportación y el mercado local.</a:t>
          </a:r>
          <a:endParaRPr lang="es-US" sz="1100" kern="1200" dirty="0"/>
        </a:p>
      </dsp:txBody>
      <dsp:txXfrm>
        <a:off x="2483994" y="1960438"/>
        <a:ext cx="2661188" cy="451079"/>
      </dsp:txXfrm>
    </dsp:sp>
    <dsp:sp modelId="{023874C7-924B-4346-94B1-862D4ED9810A}">
      <dsp:nvSpPr>
        <dsp:cNvPr id="0" name=""/>
        <dsp:cNvSpPr/>
      </dsp:nvSpPr>
      <dsp:spPr>
        <a:xfrm>
          <a:off x="1907931" y="2554470"/>
          <a:ext cx="1182074" cy="558098"/>
        </a:xfrm>
        <a:prstGeom prst="roundRect">
          <a:avLst>
            <a:gd name="adj" fmla="val 166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050" b="0" i="0" kern="1200" dirty="0"/>
            <a:t>Comercialización</a:t>
          </a:r>
          <a:endParaRPr lang="es-US" sz="1050" kern="1200" dirty="0"/>
        </a:p>
      </dsp:txBody>
      <dsp:txXfrm>
        <a:off x="1935180" y="2581719"/>
        <a:ext cx="1127576" cy="50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16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315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023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2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503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819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86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852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581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80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594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CE981-9FEC-45F7-9285-97BB91B1ED11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BC0F-F0BA-4AA9-BF39-CC20A45E5F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355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file:///H:\tesis\ECUADOR.docx" TargetMode="External"/><Relationship Id="rId7" Type="http://schemas.microsoft.com/office/2007/relationships/hdphoto" Target="../media/hdphoto6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hyperlink" Target="file:///H:\tesis\MATRIZ%20CRUZADA.docx" TargetMode="External"/><Relationship Id="rId10" Type="http://schemas.openxmlformats.org/officeDocument/2006/relationships/image" Target="../media/image5.png"/><Relationship Id="rId4" Type="http://schemas.openxmlformats.org/officeDocument/2006/relationships/hyperlink" Target="file:///H:\tesis\COLOMBIA.docx" TargetMode="External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4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5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3" Type="http://schemas.openxmlformats.org/officeDocument/2006/relationships/image" Target="../media/image120.png"/><Relationship Id="rId7" Type="http://schemas.openxmlformats.org/officeDocument/2006/relationships/image" Target="../media/image7.png"/><Relationship Id="rId12" Type="http://schemas.openxmlformats.org/officeDocument/2006/relationships/image" Target="../media/image87.png"/><Relationship Id="rId17" Type="http://schemas.openxmlformats.org/officeDocument/2006/relationships/image" Target="../media/image94.png"/><Relationship Id="rId2" Type="http://schemas.openxmlformats.org/officeDocument/2006/relationships/image" Target="../media/image19.jp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5.png"/><Relationship Id="rId5" Type="http://schemas.openxmlformats.org/officeDocument/2006/relationships/image" Target="../media/image100.png"/><Relationship Id="rId15" Type="http://schemas.openxmlformats.org/officeDocument/2006/relationships/image" Target="../media/image127.png"/><Relationship Id="rId10" Type="http://schemas.openxmlformats.org/officeDocument/2006/relationships/image" Target="../media/image124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6.png"/><Relationship Id="rId18" Type="http://schemas.openxmlformats.org/officeDocument/2006/relationships/image" Target="../media/image140.png"/><Relationship Id="rId3" Type="http://schemas.openxmlformats.org/officeDocument/2006/relationships/image" Target="../media/image129.png"/><Relationship Id="rId21" Type="http://schemas.openxmlformats.org/officeDocument/2006/relationships/image" Target="../media/image143.png"/><Relationship Id="rId7" Type="http://schemas.openxmlformats.org/officeDocument/2006/relationships/image" Target="../media/image133.png"/><Relationship Id="rId12" Type="http://schemas.openxmlformats.org/officeDocument/2006/relationships/image" Target="../media/image136.png"/><Relationship Id="rId17" Type="http://schemas.microsoft.com/office/2007/relationships/hdphoto" Target="../media/hdphoto9.wdp"/><Relationship Id="rId2" Type="http://schemas.openxmlformats.org/officeDocument/2006/relationships/image" Target="../media/image50.jpg"/><Relationship Id="rId16" Type="http://schemas.openxmlformats.org/officeDocument/2006/relationships/image" Target="../media/image139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5.png"/><Relationship Id="rId5" Type="http://schemas.openxmlformats.org/officeDocument/2006/relationships/image" Target="../media/image131.png"/><Relationship Id="rId15" Type="http://schemas.openxmlformats.org/officeDocument/2006/relationships/image" Target="../media/image138.png"/><Relationship Id="rId10" Type="http://schemas.openxmlformats.org/officeDocument/2006/relationships/image" Target="../media/image33.png"/><Relationship Id="rId19" Type="http://schemas.openxmlformats.org/officeDocument/2006/relationships/image" Target="../media/image141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Relationship Id="rId14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6872" y="14742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600" dirty="0" smtClean="0"/>
              <a:t>DEPARTAMENTO DE CIENCIAS ECONÓMICAS, ADMINISTRATIVAS Y DEL COMERCIO</a:t>
            </a:r>
            <a:endParaRPr lang="es-EC" sz="1600" dirty="0"/>
          </a:p>
        </p:txBody>
      </p:sp>
      <p:sp>
        <p:nvSpPr>
          <p:cNvPr id="5" name="4 Rectángulo"/>
          <p:cNvSpPr/>
          <p:nvPr/>
        </p:nvSpPr>
        <p:spPr>
          <a:xfrm>
            <a:off x="1691680" y="2059067"/>
            <a:ext cx="5742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C" sz="1600" dirty="0" smtClean="0">
              <a:solidFill>
                <a:schemeClr val="bg1"/>
              </a:solidFill>
            </a:endParaRPr>
          </a:p>
          <a:p>
            <a:pPr algn="ctr"/>
            <a:r>
              <a:rPr lang="es-EC" sz="1600" dirty="0" smtClean="0"/>
              <a:t>CARRERA DE INGENIERIA EN COMERCIO EXTERIOR Y NEGOCIACIÓN INTERNACIONAL</a:t>
            </a:r>
          </a:p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TRABAJO DE TITULACIÒN PREVIO A LA OBTENCIÓN DEL TÌTULO DE INGENIERIO EN COMERCIO EXTERIOR Y NEGOCIOS INTERNACIONALES </a:t>
            </a:r>
          </a:p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TEMA</a:t>
            </a:r>
            <a:r>
              <a:rPr lang="es-EC" sz="1600" b="1" dirty="0" smtClean="0"/>
              <a:t>:” ESTUDIO DE COOPERACIÓN BINACIONAL ECUADOR-COLOMBIA CASO: QUINOA” </a:t>
            </a:r>
          </a:p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AUTOR: </a:t>
            </a:r>
            <a:r>
              <a:rPr lang="es-EC" sz="1600" b="1" dirty="0" smtClean="0"/>
              <a:t>DARWIN EDUARDO VINUEZA CHEVES</a:t>
            </a:r>
          </a:p>
          <a:p>
            <a:pPr algn="ctr"/>
            <a:endParaRPr lang="es-EC" sz="1600" b="1" dirty="0" smtClean="0"/>
          </a:p>
          <a:p>
            <a:pPr algn="ctr"/>
            <a:r>
              <a:rPr lang="es-EC" sz="1600" dirty="0" smtClean="0"/>
              <a:t>DIRECTOR: ING. EDISON MORENO</a:t>
            </a:r>
          </a:p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SANGOLQUÍ</a:t>
            </a:r>
          </a:p>
          <a:p>
            <a:pPr algn="ctr"/>
            <a:endParaRPr lang="es-EC" sz="1600" dirty="0" smtClean="0"/>
          </a:p>
          <a:p>
            <a:pPr algn="ctr"/>
            <a:r>
              <a:rPr lang="es-EC" sz="1600" dirty="0" smtClean="0"/>
              <a:t>2016</a:t>
            </a:r>
            <a:endParaRPr lang="es-EC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4" y="237700"/>
            <a:ext cx="8424936" cy="12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0046" y="332656"/>
            <a:ext cx="8229600" cy="504056"/>
          </a:xfrm>
        </p:spPr>
        <p:txBody>
          <a:bodyPr>
            <a:no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</a:rPr>
              <a:t>TENDENCIAS DE PRINCIPALES PRODUCTOS IMPORTADOS POR ECUADOR</a:t>
            </a:r>
            <a:endParaRPr lang="es-EC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24935" cy="424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37572" y="5589240"/>
            <a:ext cx="7596845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Nota: 85 Máquinas, aparatos y material eléctrico, 30 Productos farmacéuticos '23 Residuos, desperdicios de las industrias alimentarias, </a:t>
            </a:r>
            <a:r>
              <a:rPr lang="es-ES" dirty="0" smtClean="0"/>
              <a:t>'48 Papel</a:t>
            </a:r>
            <a:r>
              <a:rPr lang="es-ES" dirty="0"/>
              <a:t>, cartón, '40 Caucho y manufacturas de caucho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758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199" y="34712"/>
            <a:ext cx="8229600" cy="1143000"/>
          </a:xfrm>
        </p:spPr>
        <p:txBody>
          <a:bodyPr>
            <a:no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</a:rPr>
              <a:t>TENDENCIAS DE PRINCIPALES PRODUCTOS EXPORTADOS POR ECUADOR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52736"/>
            <a:ext cx="8413237" cy="450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52650" y="5733256"/>
            <a:ext cx="784302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Nota: '27	Combustibles, '03 Pescados y crustáceos, '08 Frutos comestibles, '16 Preparaciones de carne de pescado o de crustáceos, </a:t>
            </a:r>
            <a:r>
              <a:rPr lang="es-ES" dirty="0" smtClean="0"/>
              <a:t>'71 Perlas </a:t>
            </a:r>
            <a:r>
              <a:rPr lang="es-ES" dirty="0"/>
              <a:t>finas o cultivadas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52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</a:rPr>
              <a:t>TENDENCIAS DE PRINCIPALES PRODUCTOS IMPORTADOS POR COLOMBIA </a:t>
            </a:r>
            <a:endParaRPr lang="es-EC" sz="32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4086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</a:rPr>
              <a:t>TENDENCIAS DE PRINCIPALES PRODUCTOS EXPORTADOS POR COLOMBIA </a:t>
            </a:r>
            <a:endParaRPr lang="es-EC" sz="32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9066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4000" b="1" dirty="0"/>
              <a:t>Tabla comparativa (</a:t>
            </a:r>
            <a:r>
              <a:rPr lang="es-ES" sz="4000" b="1" dirty="0" err="1"/>
              <a:t>microentorno</a:t>
            </a:r>
            <a:r>
              <a:rPr lang="es-ES" sz="4000" b="1" dirty="0"/>
              <a:t>) 2015 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453383"/>
              </p:ext>
            </p:extLst>
          </p:nvPr>
        </p:nvGraphicFramePr>
        <p:xfrm>
          <a:off x="827584" y="1484784"/>
          <a:ext cx="7488832" cy="46805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92327"/>
                <a:gridCol w="2785169"/>
                <a:gridCol w="2711336"/>
              </a:tblGrid>
              <a:tr h="4150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Indicador 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Ecuador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Colombia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Exportaciones de Quinua 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1.438 TM promedio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25 TM promedio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Importaciones de Quinua 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39 TM promedio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25 TM promedio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92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Producción de quinua: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1.453 TM promedio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101.20 TM promedio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177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Principales países consumidores  quinua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Estados Unidos, Alemania, Canadá, </a:t>
                      </a:r>
                      <a:r>
                        <a:rPr lang="es-ES" sz="1800" dirty="0" err="1">
                          <a:effectLst/>
                        </a:rPr>
                        <a:t>Paises</a:t>
                      </a:r>
                      <a:r>
                        <a:rPr lang="es-ES" sz="1800" dirty="0">
                          <a:effectLst/>
                        </a:rPr>
                        <a:t> Bajos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España, Australia, China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9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Resultado de imagen para palabra quin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5" b="26301"/>
          <a:stretch/>
        </p:blipFill>
        <p:spPr bwMode="auto">
          <a:xfrm>
            <a:off x="611560" y="566382"/>
            <a:ext cx="2058913" cy="7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843808" y="616204"/>
            <a:ext cx="244827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Bondades nutricionales</a:t>
            </a:r>
          </a:p>
          <a:p>
            <a:endParaRPr lang="es-EC" dirty="0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1641016" y="134076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18535"/>
            <a:ext cx="1042570" cy="7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02" y="1918535"/>
            <a:ext cx="1089471" cy="81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5" y="1916832"/>
            <a:ext cx="12382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22552" r="23254" b="5583"/>
          <a:stretch/>
        </p:blipFill>
        <p:spPr bwMode="auto">
          <a:xfrm>
            <a:off x="344539" y="2925667"/>
            <a:ext cx="855707" cy="122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45" y="2961573"/>
            <a:ext cx="1071563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08" y="3147687"/>
            <a:ext cx="1243491" cy="77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5508104" y="928047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28" y="271860"/>
            <a:ext cx="1503610" cy="150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796136" y="1918535"/>
            <a:ext cx="29523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Certificación orgánica y convencional </a:t>
            </a:r>
            <a:endParaRPr lang="es-EC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75"/>
          <a:stretch/>
        </p:blipFill>
        <p:spPr bwMode="auto">
          <a:xfrm>
            <a:off x="6210510" y="2745434"/>
            <a:ext cx="2259037" cy="104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3"/>
          <a:stretch/>
        </p:blipFill>
        <p:spPr bwMode="auto">
          <a:xfrm>
            <a:off x="736661" y="5157192"/>
            <a:ext cx="1809750" cy="98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78025" y="4643844"/>
            <a:ext cx="124408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Gobierno</a:t>
            </a:r>
            <a:endParaRPr lang="es-EC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89" y="4855580"/>
            <a:ext cx="1728192" cy="114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42" y="4851703"/>
            <a:ext cx="2144067" cy="121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971935" y="6211669"/>
            <a:ext cx="41198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Mano de obra competente y especializada</a:t>
            </a:r>
            <a:endParaRPr lang="es-EC" dirty="0"/>
          </a:p>
        </p:txBody>
      </p:sp>
      <p:sp>
        <p:nvSpPr>
          <p:cNvPr id="13" name="12 Cerrar llave"/>
          <p:cNvSpPr/>
          <p:nvPr/>
        </p:nvSpPr>
        <p:spPr>
          <a:xfrm rot="5400000">
            <a:off x="4140855" y="1338330"/>
            <a:ext cx="648072" cy="6228692"/>
          </a:xfrm>
          <a:prstGeom prst="rightBrace">
            <a:avLst>
              <a:gd name="adj1" fmla="val 56938"/>
              <a:gd name="adj2" fmla="val 48342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1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1023"/>
            <a:ext cx="1872208" cy="1245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5563" y="270256"/>
            <a:ext cx="302433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Clima favorable y predisposición del suelo</a:t>
            </a:r>
            <a:endParaRPr lang="es-EC" dirty="0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2915816" y="155679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37" y="971109"/>
            <a:ext cx="1962212" cy="130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3763"/>
            <a:ext cx="1727069" cy="96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93083"/>
            <a:ext cx="1709539" cy="15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 flipV="1">
            <a:off x="5652120" y="764704"/>
            <a:ext cx="936104" cy="303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5652120" y="1700808"/>
            <a:ext cx="864096" cy="167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755576" y="3429000"/>
            <a:ext cx="248427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Provincias Productoras</a:t>
            </a:r>
            <a:endParaRPr lang="es-EC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0" t="4378" r="32150" b="40451"/>
          <a:stretch/>
        </p:blipFill>
        <p:spPr bwMode="auto">
          <a:xfrm>
            <a:off x="813294" y="3933056"/>
            <a:ext cx="1264437" cy="19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errar llave"/>
          <p:cNvSpPr/>
          <p:nvPr/>
        </p:nvSpPr>
        <p:spPr>
          <a:xfrm>
            <a:off x="2267744" y="3933056"/>
            <a:ext cx="288032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Cerrar llave"/>
          <p:cNvSpPr/>
          <p:nvPr/>
        </p:nvSpPr>
        <p:spPr>
          <a:xfrm>
            <a:off x="2195736" y="5157192"/>
            <a:ext cx="360040" cy="727494"/>
          </a:xfrm>
          <a:prstGeom prst="rightBrace">
            <a:avLst>
              <a:gd name="adj1" fmla="val 8333"/>
              <a:gd name="adj2" fmla="val 5562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CuadroTexto"/>
          <p:cNvSpPr txBox="1"/>
          <p:nvPr/>
        </p:nvSpPr>
        <p:spPr>
          <a:xfrm>
            <a:off x="2699792" y="42930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92%</a:t>
            </a:r>
            <a:endParaRPr lang="es-EC" dirty="0"/>
          </a:p>
        </p:txBody>
      </p:sp>
      <p:sp>
        <p:nvSpPr>
          <p:cNvPr id="26" name="25 CuadroTexto"/>
          <p:cNvSpPr txBox="1"/>
          <p:nvPr/>
        </p:nvSpPr>
        <p:spPr>
          <a:xfrm>
            <a:off x="2699792" y="53639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8</a:t>
            </a:r>
            <a:r>
              <a:rPr lang="es-EC" dirty="0" smtClean="0"/>
              <a:t>%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522848" y="3429000"/>
            <a:ext cx="293646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Departamentos Productores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716016" y="4279609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Cundinamarca</a:t>
            </a:r>
          </a:p>
          <a:p>
            <a:r>
              <a:rPr lang="es-EC" dirty="0" smtClean="0"/>
              <a:t>Boyacá</a:t>
            </a:r>
          </a:p>
          <a:p>
            <a:r>
              <a:rPr lang="es-EC" dirty="0" smtClean="0"/>
              <a:t>Cauca</a:t>
            </a:r>
          </a:p>
          <a:p>
            <a:r>
              <a:rPr lang="es-EC" dirty="0" smtClean="0"/>
              <a:t>Nariño</a:t>
            </a:r>
            <a:endParaRPr lang="es-EC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08771"/>
            <a:ext cx="2286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7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790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09669182"/>
              </p:ext>
            </p:extLst>
          </p:nvPr>
        </p:nvGraphicFramePr>
        <p:xfrm>
          <a:off x="1871980" y="1252537"/>
          <a:ext cx="5400040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 de texto 69"/>
          <p:cNvSpPr txBox="1"/>
          <p:nvPr/>
        </p:nvSpPr>
        <p:spPr>
          <a:xfrm>
            <a:off x="5805453" y="3789040"/>
            <a:ext cx="2736304" cy="11521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90170" algn="just">
              <a:lnSpc>
                <a:spcPct val="115000"/>
              </a:lnSpc>
              <a:spcAft>
                <a:spcPts val="0"/>
              </a:spcAft>
            </a:pPr>
            <a:r>
              <a:rPr lang="es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Exportación registrada de productos elaborados y de grano.</a:t>
            </a:r>
            <a:endParaRPr lang="es-EC" sz="1600" dirty="0">
              <a:effectLst/>
              <a:ea typeface="Calibri"/>
              <a:cs typeface="Times New Roman"/>
            </a:endParaRPr>
          </a:p>
          <a:p>
            <a:pPr marL="180340" indent="-90170" algn="just">
              <a:lnSpc>
                <a:spcPct val="115000"/>
              </a:lnSpc>
              <a:spcAft>
                <a:spcPts val="0"/>
              </a:spcAft>
            </a:pPr>
            <a:r>
              <a:rPr lang="es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Exportación no registrada de productos elaborados y grano.</a:t>
            </a:r>
            <a:endParaRPr lang="es-EC" sz="1600" dirty="0">
              <a:effectLst/>
              <a:ea typeface="Calibri"/>
              <a:cs typeface="Times New Roman"/>
            </a:endParaRPr>
          </a:p>
          <a:p>
            <a:pPr marL="180340" indent="-90170" algn="just">
              <a:lnSpc>
                <a:spcPct val="115000"/>
              </a:lnSpc>
              <a:spcAft>
                <a:spcPts val="0"/>
              </a:spcAft>
            </a:pPr>
            <a:r>
              <a:rPr lang="es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Comercialización para mercado interno de productos elaborados y grano.</a:t>
            </a:r>
            <a:endParaRPr lang="es-EC" sz="1600" dirty="0">
              <a:effectLst/>
              <a:ea typeface="Calibri"/>
              <a:cs typeface="Times New Roman"/>
            </a:endParaRPr>
          </a:p>
          <a:p>
            <a:pPr marL="180340" indent="-90170" algn="just">
              <a:lnSpc>
                <a:spcPct val="115000"/>
              </a:lnSpc>
              <a:spcAft>
                <a:spcPts val="0"/>
              </a:spcAft>
            </a:pPr>
            <a:r>
              <a:rPr lang="es-US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Acopio de grano (orgánico y convencional) para mercado interno y de exportación.</a:t>
            </a:r>
            <a:endParaRPr lang="es-EC" sz="1600" dirty="0">
              <a:effectLst/>
              <a:ea typeface="Calibri"/>
              <a:cs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662652" cy="1307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2304256" cy="148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05" y="5517232"/>
            <a:ext cx="1797351" cy="1144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9"/>
          <a:stretch/>
        </p:blipFill>
        <p:spPr bwMode="auto">
          <a:xfrm>
            <a:off x="0" y="188640"/>
            <a:ext cx="3257550" cy="942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7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3992" y="260648"/>
            <a:ext cx="2954436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3200" dirty="0" smtClean="0"/>
              <a:t>Perfil del Consumidor</a:t>
            </a:r>
            <a:endParaRPr lang="es-EC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-8003" r="-7753" b="12273"/>
          <a:stretch/>
        </p:blipFill>
        <p:spPr bwMode="auto">
          <a:xfrm rot="19397791">
            <a:off x="3858469" y="461660"/>
            <a:ext cx="1876425" cy="233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9146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9" y="395829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00192" y="2414612"/>
            <a:ext cx="201622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Alto contenido en proteínas y fibras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3385091"/>
            <a:ext cx="37444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Preocuparse por la salud alimentaria</a:t>
            </a:r>
            <a:endParaRPr lang="es-EC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2" y="5108478"/>
            <a:ext cx="1809551" cy="135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709620" y="429309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Beneficios</a:t>
            </a:r>
            <a:endParaRPr lang="es-EC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17813"/>
          <a:stretch/>
        </p:blipFill>
        <p:spPr bwMode="auto">
          <a:xfrm>
            <a:off x="2515350" y="4928936"/>
            <a:ext cx="166502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3"/>
          <a:stretch/>
        </p:blipFill>
        <p:spPr bwMode="auto">
          <a:xfrm>
            <a:off x="4350673" y="5007016"/>
            <a:ext cx="1958486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92"/>
            <a:ext cx="9200750" cy="734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045126"/>
            <a:ext cx="8229600" cy="4525963"/>
          </a:xfrm>
        </p:spPr>
        <p:txBody>
          <a:bodyPr/>
          <a:lstStyle/>
          <a:p>
            <a:r>
              <a:rPr lang="es-ES" b="1" dirty="0" smtClean="0">
                <a:hlinkClick r:id="rId3" action="ppaction://hlinkfile"/>
              </a:rPr>
              <a:t>Matriz de potencialidades, limitaciones y problemas de Ecuador</a:t>
            </a:r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>
                <a:hlinkClick r:id="rId4" action="ppaction://hlinkfile"/>
              </a:rPr>
              <a:t>Matriz de potencialidades, limitaciones y problemas de Colombia</a:t>
            </a:r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>
                <a:hlinkClick r:id="rId5" action="ppaction://hlinkfile"/>
              </a:rPr>
              <a:t>Matriz cruzada</a:t>
            </a:r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2656"/>
            <a:ext cx="1432560" cy="142494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0" y="4987489"/>
            <a:ext cx="1753879" cy="1753879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57" y="1757596"/>
            <a:ext cx="1092669" cy="120470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75" y="3646920"/>
            <a:ext cx="1592606" cy="155991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6" y="525780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8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04027" y="5833"/>
            <a:ext cx="4402832" cy="919325"/>
          </a:xfrm>
        </p:spPr>
        <p:txBody>
          <a:bodyPr/>
          <a:lstStyle/>
          <a:p>
            <a:r>
              <a:rPr lang="es-EC" dirty="0" smtClean="0">
                <a:latin typeface="BN Machine" pitchFamily="2" charset="0"/>
              </a:rPr>
              <a:t>INTRODUCCIÒN </a:t>
            </a:r>
            <a:endParaRPr lang="es-EC" dirty="0">
              <a:latin typeface="BN Machine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1" y="1290501"/>
            <a:ext cx="1921994" cy="211907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" y="4206666"/>
            <a:ext cx="2706900" cy="265133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63150" y="921169"/>
            <a:ext cx="3596484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AR CENA" pitchFamily="2" charset="0"/>
                <a:ea typeface="Arial Unicode MS" pitchFamily="34" charset="-128"/>
                <a:cs typeface="Courier New" pitchFamily="49" charset="0"/>
              </a:rPr>
              <a:t>COPERACIÒN  BINACIONAL</a:t>
            </a:r>
            <a:endParaRPr lang="es-EC" sz="2800" b="1" dirty="0">
              <a:solidFill>
                <a:schemeClr val="bg1"/>
              </a:solidFill>
              <a:latin typeface="AR CENA" pitchFamily="2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7" name="6 Flecha izquierda y derecha"/>
          <p:cNvSpPr/>
          <p:nvPr/>
        </p:nvSpPr>
        <p:spPr>
          <a:xfrm rot="5400000">
            <a:off x="1186934" y="3315123"/>
            <a:ext cx="1152128" cy="720080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5051757" y="983789"/>
            <a:ext cx="3706897" cy="5232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AR CENA" pitchFamily="2" charset="0"/>
              </a:rPr>
              <a:t>RELACIÒN INTERNACIONAL </a:t>
            </a:r>
            <a:endParaRPr lang="es-EC" sz="2800" b="1" dirty="0">
              <a:solidFill>
                <a:schemeClr val="bg1"/>
              </a:solidFill>
              <a:latin typeface="AR CENA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1563" l="5357" r="94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83" y="1958124"/>
            <a:ext cx="2403855" cy="171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78" y="2467553"/>
            <a:ext cx="1413030" cy="188404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4" r="98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33" y="4573350"/>
            <a:ext cx="1802521" cy="183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951" y="-4131839"/>
            <a:ext cx="1800000" cy="148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8991"/>
            <a:ext cx="2240736" cy="184482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4126387" y="1937896"/>
            <a:ext cx="1093686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 CENA" pitchFamily="2" charset="0"/>
              </a:rPr>
              <a:t>POLITÌCAS</a:t>
            </a:r>
            <a:endParaRPr lang="es-EC" dirty="0">
              <a:latin typeface="AR CENA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54833" y="1753230"/>
            <a:ext cx="1500744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 CENA" pitchFamily="2" charset="0"/>
              </a:rPr>
              <a:t>ECONÒMICAS</a:t>
            </a:r>
            <a:endParaRPr lang="es-EC" dirty="0">
              <a:latin typeface="AR CENA" pitchFamily="2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391638" y="4067885"/>
            <a:ext cx="1014026" cy="36668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 CENA" pitchFamily="2" charset="0"/>
              </a:rPr>
              <a:t>SOCIALES</a:t>
            </a:r>
            <a:endParaRPr lang="es-EC" dirty="0">
              <a:latin typeface="AR CENA" pitchFamily="2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096850" y="3745001"/>
            <a:ext cx="2243288" cy="10156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AR CENA" pitchFamily="2" charset="0"/>
              </a:rPr>
              <a:t>TECNOLOGICAS E INTERCAMBIO DE CONOCIMIENTO</a:t>
            </a:r>
            <a:endParaRPr lang="es-EC" sz="2000" dirty="0">
              <a:latin typeface="AR CENA" pitchFamily="2" charset="0"/>
            </a:endParaRPr>
          </a:p>
        </p:txBody>
      </p:sp>
      <p:cxnSp>
        <p:nvCxnSpPr>
          <p:cNvPr id="17" name="16 Conector curvado"/>
          <p:cNvCxnSpPr/>
          <p:nvPr/>
        </p:nvCxnSpPr>
        <p:spPr>
          <a:xfrm flipV="1">
            <a:off x="2363955" y="1322422"/>
            <a:ext cx="2735988" cy="2114710"/>
          </a:xfrm>
          <a:prstGeom prst="curvedConnector3">
            <a:avLst>
              <a:gd name="adj1" fmla="val 39051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Pentágono"/>
          <p:cNvSpPr/>
          <p:nvPr/>
        </p:nvSpPr>
        <p:spPr>
          <a:xfrm>
            <a:off x="2876220" y="116632"/>
            <a:ext cx="4044862" cy="689806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6" name="25 Conector recto"/>
          <p:cNvCxnSpPr/>
          <p:nvPr/>
        </p:nvCxnSpPr>
        <p:spPr>
          <a:xfrm>
            <a:off x="99074" y="116632"/>
            <a:ext cx="0" cy="662473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2054 Conector recto"/>
          <p:cNvCxnSpPr/>
          <p:nvPr/>
        </p:nvCxnSpPr>
        <p:spPr>
          <a:xfrm>
            <a:off x="8964488" y="116632"/>
            <a:ext cx="0" cy="662473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1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97768"/>
            <a:ext cx="8280920" cy="1359024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latin typeface="BN Machine" pitchFamily="2" charset="0"/>
              </a:rPr>
              <a:t>Estrategias de la Matriz Cruzada</a:t>
            </a:r>
            <a:endParaRPr lang="es-EC" dirty="0">
              <a:latin typeface="BN Machine" pitchFamily="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0952" y="1556792"/>
            <a:ext cx="8229600" cy="5184576"/>
          </a:xfrm>
        </p:spPr>
        <p:txBody>
          <a:bodyPr>
            <a:normAutofit/>
          </a:bodyPr>
          <a:lstStyle/>
          <a:p>
            <a:pPr algn="just"/>
            <a:r>
              <a:rPr lang="es-ES" sz="2400" b="1" dirty="0"/>
              <a:t>VS1: Establecer programas de financiamiento integral para el pequeño y mediano </a:t>
            </a:r>
            <a:r>
              <a:rPr lang="es-ES" sz="2400" b="1" dirty="0" smtClean="0"/>
              <a:t>productor</a:t>
            </a:r>
          </a:p>
          <a:p>
            <a:pPr marL="0" indent="0" algn="just">
              <a:buNone/>
            </a:pPr>
            <a:endParaRPr lang="es-ES" sz="2400" b="1" dirty="0"/>
          </a:p>
          <a:p>
            <a:pPr marL="0" indent="0" algn="just">
              <a:buNone/>
            </a:pPr>
            <a:endParaRPr lang="es-EC" sz="2400" dirty="0" smtClean="0"/>
          </a:p>
          <a:p>
            <a:pPr algn="just"/>
            <a:r>
              <a:rPr lang="es-EC" sz="2400" dirty="0"/>
              <a:t> </a:t>
            </a:r>
            <a:r>
              <a:rPr lang="es-ES" sz="2400" b="1" dirty="0"/>
              <a:t>VS2: Planificar la formación técnica basada en sistemas de producción implementados mediante el ciclo de mejora </a:t>
            </a:r>
            <a:r>
              <a:rPr lang="es-ES" sz="2400" b="1" dirty="0" smtClean="0"/>
              <a:t>continua</a:t>
            </a:r>
          </a:p>
          <a:p>
            <a:pPr marL="0" indent="0" algn="just">
              <a:buNone/>
            </a:pPr>
            <a:endParaRPr lang="es-EC" sz="2400" dirty="0" smtClean="0"/>
          </a:p>
          <a:p>
            <a:pPr algn="just"/>
            <a:r>
              <a:rPr lang="es-EC" sz="2400" dirty="0"/>
              <a:t> </a:t>
            </a:r>
            <a:r>
              <a:rPr lang="es-ES" sz="2400" b="1" dirty="0"/>
              <a:t>VS3: Implementar sistemas de transferencia de información para la formación de nuevas empresas (</a:t>
            </a:r>
            <a:r>
              <a:rPr lang="es-ES" sz="2400" b="1" dirty="0" smtClean="0"/>
              <a:t>PYMES)</a:t>
            </a:r>
            <a:endParaRPr lang="es-EC" sz="2400" dirty="0" smtClean="0"/>
          </a:p>
          <a:p>
            <a:pPr marL="0" indent="0">
              <a:buNone/>
            </a:pPr>
            <a:endParaRPr lang="es-EC" dirty="0" smtClean="0"/>
          </a:p>
          <a:p>
            <a:endParaRPr lang="es-EC" dirty="0"/>
          </a:p>
        </p:txBody>
      </p:sp>
      <p:sp>
        <p:nvSpPr>
          <p:cNvPr id="5" name="4 Pentágono"/>
          <p:cNvSpPr/>
          <p:nvPr/>
        </p:nvSpPr>
        <p:spPr>
          <a:xfrm>
            <a:off x="251520" y="328464"/>
            <a:ext cx="8748464" cy="936104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67" y="2420888"/>
            <a:ext cx="890970" cy="89097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07870"/>
            <a:ext cx="1814396" cy="130398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90974"/>
            <a:ext cx="925809" cy="92088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9" y="4005064"/>
            <a:ext cx="1656653" cy="865751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6" y="5589240"/>
            <a:ext cx="1101906" cy="110190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64" y="5702429"/>
            <a:ext cx="1921979" cy="12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latin typeface="BN Machine" pitchFamily="2" charset="0"/>
              </a:rPr>
              <a:t>Estrategias de la Matriz Cruzada</a:t>
            </a:r>
            <a:endParaRPr lang="es-EC" dirty="0">
              <a:latin typeface="BN Machine" pitchFamily="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616624"/>
          </a:xfrm>
        </p:spPr>
        <p:txBody>
          <a:bodyPr>
            <a:normAutofit/>
          </a:bodyPr>
          <a:lstStyle/>
          <a:p>
            <a:pPr algn="just"/>
            <a:r>
              <a:rPr lang="es-ES" sz="2400" b="1" dirty="0"/>
              <a:t>VS4: Atraer inversión extranjera mediante el fortalecimiento de la industria alimenticia, con procesos organizados y </a:t>
            </a:r>
            <a:r>
              <a:rPr lang="es-ES" sz="2400" b="1" dirty="0" smtClean="0"/>
              <a:t>estandarizados</a:t>
            </a:r>
          </a:p>
          <a:p>
            <a:pPr marL="0" indent="0" algn="just">
              <a:buNone/>
            </a:pPr>
            <a:endParaRPr lang="es-EC" sz="2400" dirty="0" smtClean="0"/>
          </a:p>
          <a:p>
            <a:pPr algn="just"/>
            <a:r>
              <a:rPr lang="es-EC" sz="2400" dirty="0"/>
              <a:t> </a:t>
            </a:r>
            <a:r>
              <a:rPr lang="es-ES" sz="2400" b="1" dirty="0"/>
              <a:t>VS5: Definir políticas de apoyo integral para el pequeño y mediano productor que permitan la fácil exportación del producto, con apoyo de los estamentos de gobierno </a:t>
            </a:r>
            <a:r>
              <a:rPr lang="es-ES" sz="2400" b="1" dirty="0" smtClean="0"/>
              <a:t>centrales</a:t>
            </a:r>
          </a:p>
          <a:p>
            <a:pPr marL="0" indent="0" algn="just">
              <a:buNone/>
            </a:pPr>
            <a:endParaRPr lang="es-ES" sz="2400" b="1" dirty="0"/>
          </a:p>
          <a:p>
            <a:pPr marL="0" indent="0" algn="just">
              <a:buNone/>
            </a:pPr>
            <a:endParaRPr lang="es-EC" sz="2400" dirty="0" smtClean="0"/>
          </a:p>
          <a:p>
            <a:pPr algn="just"/>
            <a:r>
              <a:rPr lang="es-EC" sz="2400" dirty="0"/>
              <a:t> </a:t>
            </a:r>
            <a:r>
              <a:rPr lang="es-ES" sz="2400" b="1" dirty="0"/>
              <a:t>VS6: Aprovechar los avances logrados en la producción de quinua para convertirlo en un producto de enlace para el comercio binacional</a:t>
            </a:r>
            <a:endParaRPr lang="es-EC" sz="2400" dirty="0" smtClean="0"/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Pentágono"/>
          <p:cNvSpPr/>
          <p:nvPr/>
        </p:nvSpPr>
        <p:spPr>
          <a:xfrm>
            <a:off x="323528" y="209640"/>
            <a:ext cx="8668736" cy="648072"/>
          </a:xfrm>
          <a:prstGeom prst="homePlat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09031"/>
            <a:ext cx="1191207" cy="105165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57" y="1831173"/>
            <a:ext cx="1463040" cy="91821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0199" y="1831173"/>
            <a:ext cx="859090" cy="85452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30" y="3893076"/>
            <a:ext cx="1143000" cy="7962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77" y="3782849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90" y="5805264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42" y="5567109"/>
            <a:ext cx="1093870" cy="120603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15" y="5533856"/>
            <a:ext cx="1299210" cy="12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7" y="-35298"/>
            <a:ext cx="9190911" cy="735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465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latin typeface="BN Machine" pitchFamily="2" charset="0"/>
              </a:rPr>
              <a:t>Discusión</a:t>
            </a:r>
            <a:endParaRPr lang="es-EC" dirty="0">
              <a:latin typeface="BN Machine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552" y="879103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Factor Político	</a:t>
            </a:r>
          </a:p>
          <a:p>
            <a:r>
              <a:rPr lang="es-EC" dirty="0" smtClean="0"/>
              <a:t>Factor Social</a:t>
            </a:r>
          </a:p>
          <a:p>
            <a:r>
              <a:rPr lang="es-EC" dirty="0" smtClean="0"/>
              <a:t>Factor Económico</a:t>
            </a:r>
            <a:endParaRPr lang="es-EC" dirty="0"/>
          </a:p>
        </p:txBody>
      </p:sp>
      <p:sp>
        <p:nvSpPr>
          <p:cNvPr id="5" name="4 Cerrar llave"/>
          <p:cNvSpPr/>
          <p:nvPr/>
        </p:nvSpPr>
        <p:spPr>
          <a:xfrm>
            <a:off x="2483768" y="879103"/>
            <a:ext cx="432048" cy="9233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3032536" y="115610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Desequilibrio (Relaciones de confianza debilitada)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1641932" cy="10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7544" y="29249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Crisis Petrolera</a:t>
            </a:r>
            <a:endParaRPr lang="es-EC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20" y="1988840"/>
            <a:ext cx="1424690" cy="94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699792" y="2915652"/>
            <a:ext cx="273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Impiden desarrollo social</a:t>
            </a:r>
            <a:endParaRPr lang="es-EC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51" y="1973867"/>
            <a:ext cx="1433127" cy="9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516812" y="2915652"/>
            <a:ext cx="380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No tienen el 100% de aceptación</a:t>
            </a:r>
            <a:endParaRPr lang="es-EC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26" y="3511964"/>
            <a:ext cx="61912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Flecha abajo"/>
          <p:cNvSpPr/>
          <p:nvPr/>
        </p:nvSpPr>
        <p:spPr>
          <a:xfrm rot="16200000">
            <a:off x="1835696" y="4665828"/>
            <a:ext cx="432048" cy="86409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>
            <a:off x="179512" y="477471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Salvaguardas y aranceles</a:t>
            </a:r>
            <a:endParaRPr lang="es-EC" dirty="0"/>
          </a:p>
        </p:txBody>
      </p:sp>
      <p:sp>
        <p:nvSpPr>
          <p:cNvPr id="3" name="2 Pentágono"/>
          <p:cNvSpPr/>
          <p:nvPr/>
        </p:nvSpPr>
        <p:spPr>
          <a:xfrm>
            <a:off x="3159720" y="260648"/>
            <a:ext cx="3212480" cy="720080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89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7" y="548680"/>
            <a:ext cx="2069023" cy="140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1560" y="19888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Apreciación del Dólar Ecuatoriano</a:t>
            </a:r>
            <a:endParaRPr lang="es-EC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87961"/>
            <a:ext cx="1535807" cy="11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491880" y="202065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Devaluación 60% peso Colombiano</a:t>
            </a:r>
            <a:endParaRPr lang="es-EC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24973" b="50000"/>
          <a:stretch/>
        </p:blipFill>
        <p:spPr bwMode="auto">
          <a:xfrm>
            <a:off x="6660232" y="464844"/>
            <a:ext cx="1972457" cy="3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angular"/>
          <p:cNvCxnSpPr/>
          <p:nvPr/>
        </p:nvCxnSpPr>
        <p:spPr>
          <a:xfrm flipV="1">
            <a:off x="5436097" y="692696"/>
            <a:ext cx="1080121" cy="108011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28" y="827760"/>
            <a:ext cx="1109663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32755"/>
            <a:ext cx="1447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25" y="4365104"/>
            <a:ext cx="22955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987824" y="3604023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Déficit </a:t>
            </a:r>
            <a:r>
              <a:rPr lang="es-EC" dirty="0"/>
              <a:t>balanza comercial ecuatoriana de </a:t>
            </a:r>
            <a:r>
              <a:rPr lang="es-MX" dirty="0"/>
              <a:t>1.186.915 USD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792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22"/>
            <a:ext cx="9139513" cy="731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s-MX" sz="2400" dirty="0" smtClean="0"/>
              <a:t>¿De </a:t>
            </a:r>
            <a:r>
              <a:rPr lang="es-MX" sz="2400" dirty="0"/>
              <a:t>qué sirve mejorar las relaciones comerciales entre Ecuador y Colombia?</a:t>
            </a:r>
            <a:endParaRPr lang="es-EC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1247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Colombia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227687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Avances técnicos y tecnológicos en sector de agricultura alimenticia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458112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Mejorar la calidad, productividad y competitividad</a:t>
            </a:r>
            <a:endParaRPr lang="es-EC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3563888" y="2738537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3851920" y="24208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transmitir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56176" y="11247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Ecuador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24128" y="22768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 través de acuerdos de cooperación binacional </a:t>
            </a:r>
            <a:endParaRPr lang="es-EC" dirty="0"/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6984268" y="3200202"/>
            <a:ext cx="0" cy="8768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6012160" y="458112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Mejorar los métodos y procesos de producción</a:t>
            </a:r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123728" y="573325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 creará un punto de partida solido que fortalezca las relaciones comerciales. </a:t>
            </a:r>
            <a:endParaRPr lang="es-EC" dirty="0"/>
          </a:p>
        </p:txBody>
      </p:sp>
      <p:cxnSp>
        <p:nvCxnSpPr>
          <p:cNvPr id="18" name="17 Conector curvado"/>
          <p:cNvCxnSpPr/>
          <p:nvPr/>
        </p:nvCxnSpPr>
        <p:spPr>
          <a:xfrm rot="10800000" flipV="1">
            <a:off x="6156176" y="5504457"/>
            <a:ext cx="1008112" cy="551963"/>
          </a:xfrm>
          <a:prstGeom prst="curvedConnector3">
            <a:avLst>
              <a:gd name="adj1" fmla="val -2798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39" y="1494076"/>
            <a:ext cx="617601" cy="68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0" y="1516291"/>
            <a:ext cx="828576" cy="81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9" y="5612003"/>
            <a:ext cx="1316161" cy="88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88" y="4811752"/>
            <a:ext cx="1021284" cy="68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3" y="3319622"/>
            <a:ext cx="14668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87" y="3128038"/>
            <a:ext cx="1857517" cy="1164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612003"/>
            <a:ext cx="1352789" cy="88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5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09" y="2845808"/>
            <a:ext cx="1234437" cy="123443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5400" dirty="0" smtClean="0">
                <a:latin typeface="BN Machine" pitchFamily="2" charset="0"/>
              </a:rPr>
              <a:t>CONCLUSIONES</a:t>
            </a:r>
            <a:endParaRPr lang="es-EC" sz="5400" dirty="0">
              <a:latin typeface="BN Machine" pitchFamily="2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1447800" cy="14478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07862"/>
            <a:ext cx="1093870" cy="120603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35" y="1768814"/>
            <a:ext cx="1515234" cy="148412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07" y="1914326"/>
            <a:ext cx="1275043" cy="1700057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744248"/>
            <a:ext cx="1898075" cy="148401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5" y="1197309"/>
            <a:ext cx="1006997" cy="1006997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184104"/>
            <a:ext cx="986075" cy="829072"/>
          </a:xfrm>
          <a:prstGeom prst="rect">
            <a:avLst/>
          </a:prstGeom>
        </p:spPr>
      </p:pic>
      <p:sp>
        <p:nvSpPr>
          <p:cNvPr id="12" name="11 Pentágono"/>
          <p:cNvSpPr/>
          <p:nvPr/>
        </p:nvSpPr>
        <p:spPr>
          <a:xfrm>
            <a:off x="2195736" y="476672"/>
            <a:ext cx="5256584" cy="864096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05" y="4365104"/>
            <a:ext cx="1741942" cy="1920559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stelsSmooth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47" y="5013176"/>
            <a:ext cx="1432560" cy="142494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35" y="4100979"/>
            <a:ext cx="1824393" cy="1824393"/>
          </a:xfrm>
          <a:prstGeom prst="rect">
            <a:avLst/>
          </a:prstGeom>
        </p:spPr>
      </p:pic>
      <p:cxnSp>
        <p:nvCxnSpPr>
          <p:cNvPr id="17" name="16 Conector recto"/>
          <p:cNvCxnSpPr/>
          <p:nvPr/>
        </p:nvCxnSpPr>
        <p:spPr>
          <a:xfrm>
            <a:off x="5004048" y="4184104"/>
            <a:ext cx="0" cy="24132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1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55" y="4284768"/>
            <a:ext cx="2124848" cy="2081229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00" y="4008714"/>
            <a:ext cx="1666618" cy="1666618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43" y="5675797"/>
            <a:ext cx="962978" cy="962978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69" y="5445159"/>
            <a:ext cx="1921979" cy="1206242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77" y="5373216"/>
            <a:ext cx="1070595" cy="10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563" y="-94828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bg1"/>
                </a:solidFill>
                <a:latin typeface="BN Machine" pitchFamily="2" charset="0"/>
              </a:rPr>
              <a:t>RECOMENDACIONES</a:t>
            </a:r>
            <a:endParaRPr lang="es-EC" dirty="0">
              <a:solidFill>
                <a:schemeClr val="bg1"/>
              </a:solidFill>
              <a:latin typeface="BN Machine" pitchFamily="2" charset="0"/>
            </a:endParaRPr>
          </a:p>
        </p:txBody>
      </p:sp>
      <p:sp>
        <p:nvSpPr>
          <p:cNvPr id="4" name="3 Pentágono"/>
          <p:cNvSpPr/>
          <p:nvPr/>
        </p:nvSpPr>
        <p:spPr>
          <a:xfrm>
            <a:off x="2108840" y="116632"/>
            <a:ext cx="5472608" cy="720080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908720" cy="90872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6" y="3212976"/>
            <a:ext cx="854224" cy="85422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4" y="4941168"/>
            <a:ext cx="946016" cy="94601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08" y="1317928"/>
            <a:ext cx="1348538" cy="122413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1117669"/>
            <a:ext cx="1356627" cy="149573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27" y="1117669"/>
            <a:ext cx="1764411" cy="172819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72" y="1496224"/>
            <a:ext cx="1226533" cy="1635377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71" y="1164076"/>
            <a:ext cx="1641643" cy="163537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92" y="1929996"/>
            <a:ext cx="1907508" cy="1144505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71" y="1027640"/>
            <a:ext cx="1262154" cy="1286272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46" y="3527917"/>
            <a:ext cx="1316951" cy="131695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79744"/>
            <a:ext cx="1309545" cy="1443824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68" y="3668431"/>
            <a:ext cx="1034991" cy="1189797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50" y="2904287"/>
            <a:ext cx="3563420" cy="2325825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0" y="5216615"/>
            <a:ext cx="1142946" cy="1313899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16" y="5482266"/>
            <a:ext cx="998202" cy="992892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3" y="5290491"/>
            <a:ext cx="1141690" cy="1141690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52" y="5023925"/>
            <a:ext cx="2246556" cy="1815923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14" y="5255597"/>
            <a:ext cx="1640700" cy="1382290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64" y="5344639"/>
            <a:ext cx="1541924" cy="11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9757" cy="6858000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562">
            <a:off x="1047981" y="2114401"/>
            <a:ext cx="7103790" cy="2273616"/>
          </a:xfrm>
        </p:spPr>
      </p:pic>
    </p:spTree>
    <p:extLst>
      <p:ext uri="{BB962C8B-B14F-4D97-AF65-F5344CB8AC3E}">
        <p14:creationId xmlns:p14="http://schemas.microsoft.com/office/powerpoint/2010/main" val="23925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Elipse"/>
          <p:cNvSpPr/>
          <p:nvPr/>
        </p:nvSpPr>
        <p:spPr>
          <a:xfrm>
            <a:off x="1132275" y="1555835"/>
            <a:ext cx="1558809" cy="14401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3419872" y="412474"/>
            <a:ext cx="4968552" cy="52322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  <a:latin typeface="AR CENA" pitchFamily="2" charset="0"/>
              </a:rPr>
              <a:t>TEORÌAS DEL COMERCIO EXTERIOR</a:t>
            </a:r>
            <a:endParaRPr lang="es-EC" sz="2800" b="1" dirty="0">
              <a:solidFill>
                <a:schemeClr val="bg1"/>
              </a:solidFill>
              <a:latin typeface="AR CENA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7722" y="612528"/>
            <a:ext cx="2736304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AR CENA" pitchFamily="2" charset="0"/>
              </a:rPr>
              <a:t>TEORÌA DE LA VENTAJA ABSOLUTA</a:t>
            </a:r>
            <a:endParaRPr lang="es-EC" dirty="0">
              <a:latin typeface="AR CENA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65034" y="1426761"/>
            <a:ext cx="2664296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AR CENA" pitchFamily="2" charset="0"/>
              </a:rPr>
              <a:t>TEORÌA DE LA VENTAJA COMPARATIVA</a:t>
            </a:r>
            <a:endParaRPr lang="es-EC" sz="2000" dirty="0">
              <a:latin typeface="AR CENA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15624" y="4181792"/>
            <a:ext cx="2520280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AR CENA" pitchFamily="2" charset="0"/>
              </a:rPr>
              <a:t>DUMPING RECÌPROCO</a:t>
            </a:r>
            <a:endParaRPr lang="es-EC" sz="2400" dirty="0">
              <a:latin typeface="AR CENA" pitchFamily="2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0360"/>
            <a:ext cx="770697" cy="84972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74" y="1780704"/>
            <a:ext cx="1011178" cy="990421"/>
          </a:xfrm>
          <a:prstGeom prst="rect">
            <a:avLst/>
          </a:prstGeom>
        </p:spPr>
      </p:pic>
      <p:sp>
        <p:nvSpPr>
          <p:cNvPr id="11" name="10 Flecha arriba"/>
          <p:cNvSpPr/>
          <p:nvPr/>
        </p:nvSpPr>
        <p:spPr>
          <a:xfrm>
            <a:off x="543529" y="1490764"/>
            <a:ext cx="504056" cy="15703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 rot="16200000">
            <a:off x="-48990" y="2060561"/>
            <a:ext cx="168909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PRODUCCION</a:t>
            </a:r>
            <a:endParaRPr lang="es-EC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5" y="3898852"/>
            <a:ext cx="142875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10" y="3898852"/>
            <a:ext cx="1997711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22" y="2265222"/>
            <a:ext cx="2411436" cy="1507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449210" y="2672829"/>
            <a:ext cx="2160240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C000"/>
                </a:solidFill>
              </a:rPr>
              <a:t>Fortalecer procesos productivos</a:t>
            </a:r>
            <a:endParaRPr lang="es-EC" dirty="0">
              <a:solidFill>
                <a:srgbClr val="FFC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r="9183" b="36596"/>
          <a:stretch/>
        </p:blipFill>
        <p:spPr bwMode="auto">
          <a:xfrm>
            <a:off x="4326186" y="4875020"/>
            <a:ext cx="2895600" cy="156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76" y="4653136"/>
            <a:ext cx="1440160" cy="14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BN Machine" pitchFamily="2" charset="0"/>
              </a:rPr>
              <a:t>Planteamiento del Problema</a:t>
            </a:r>
            <a:endParaRPr lang="es-EC" dirty="0">
              <a:latin typeface="BN Machin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6" y="1818466"/>
            <a:ext cx="3312368" cy="211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7" y="1733600"/>
            <a:ext cx="1093063" cy="10930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19" y="3359661"/>
            <a:ext cx="1146789" cy="11467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515976" y="1818466"/>
            <a:ext cx="3168352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Impulsar la transformación de la matriz productiva y el objetivo</a:t>
            </a:r>
            <a:endParaRPr lang="es-EC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481736" y="3194391"/>
            <a:ext cx="3312368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Asegurar la soberanía y eficiencia de los sectores estratégicos para la transformación industrial y tecnológica</a:t>
            </a:r>
            <a:endParaRPr lang="es-EC" b="1" dirty="0"/>
          </a:p>
        </p:txBody>
      </p:sp>
      <p:sp>
        <p:nvSpPr>
          <p:cNvPr id="3" name="2 Pentágono"/>
          <p:cNvSpPr/>
          <p:nvPr/>
        </p:nvSpPr>
        <p:spPr>
          <a:xfrm>
            <a:off x="827584" y="375752"/>
            <a:ext cx="7939136" cy="936104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9" y="4398067"/>
            <a:ext cx="2338942" cy="214943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0"/>
          <a:stretch/>
        </p:blipFill>
        <p:spPr>
          <a:xfrm>
            <a:off x="3792528" y="5085184"/>
            <a:ext cx="5091977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75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27500" r="16824" b="18437"/>
          <a:stretch/>
        </p:blipFill>
        <p:spPr bwMode="auto">
          <a:xfrm>
            <a:off x="216456" y="1052736"/>
            <a:ext cx="879288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6" y="772606"/>
            <a:ext cx="1736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6" y="5322093"/>
            <a:ext cx="173672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55776" y="126275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BN Machine" pitchFamily="2" charset="0"/>
              </a:rPr>
              <a:t>ÁRBOL DE </a:t>
            </a:r>
            <a:r>
              <a:rPr lang="es-MX" sz="3600" dirty="0" smtClean="0">
                <a:latin typeface="BN Machine" pitchFamily="2" charset="0"/>
              </a:rPr>
              <a:t>PROBLEMAS</a:t>
            </a:r>
            <a:endParaRPr lang="es-EC" sz="3600" dirty="0">
              <a:latin typeface="BN Machine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6068496"/>
            <a:ext cx="3343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Realizado por : Darwin Vinueza</a:t>
            </a:r>
            <a:endParaRPr lang="es-EC" dirty="0"/>
          </a:p>
        </p:txBody>
      </p:sp>
      <p:sp>
        <p:nvSpPr>
          <p:cNvPr id="2" name="1 Pentágono"/>
          <p:cNvSpPr/>
          <p:nvPr/>
        </p:nvSpPr>
        <p:spPr>
          <a:xfrm>
            <a:off x="2339752" y="126275"/>
            <a:ext cx="5256584" cy="646331"/>
          </a:xfrm>
          <a:prstGeom prst="homePlat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1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568685"/>
            <a:ext cx="5184576" cy="340036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latin typeface="BN Machine" pitchFamily="2" charset="0"/>
              </a:rPr>
              <a:t>Árbol de Objetivos</a:t>
            </a:r>
            <a:endParaRPr lang="es-EC" dirty="0">
              <a:latin typeface="BN Machine" pitchFamily="2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26251" r="10648" b="14999"/>
          <a:stretch/>
        </p:blipFill>
        <p:spPr bwMode="auto">
          <a:xfrm>
            <a:off x="323527" y="1340768"/>
            <a:ext cx="868615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7504" y="4821952"/>
            <a:ext cx="400110" cy="11993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C" sz="1400" dirty="0" smtClean="0"/>
              <a:t>ACTIVIDADES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 rot="16200000">
            <a:off x="-97804" y="2647628"/>
            <a:ext cx="813046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200" dirty="0" smtClean="0"/>
              <a:t>OBJETIVO GENERAL</a:t>
            </a:r>
            <a:endParaRPr lang="es-EC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6332" y="3645024"/>
            <a:ext cx="523220" cy="8640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C" sz="1100" dirty="0" smtClean="0"/>
              <a:t>OBJETIVOS ESPECIFICOS</a:t>
            </a:r>
            <a:endParaRPr lang="es-EC" sz="1100" dirty="0"/>
          </a:p>
        </p:txBody>
      </p:sp>
      <p:sp>
        <p:nvSpPr>
          <p:cNvPr id="14" name="13 CuadroTexto"/>
          <p:cNvSpPr txBox="1"/>
          <p:nvPr/>
        </p:nvSpPr>
        <p:spPr>
          <a:xfrm rot="16200000">
            <a:off x="-97804" y="1536784"/>
            <a:ext cx="813046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200" dirty="0" smtClean="0"/>
              <a:t>METAS</a:t>
            </a:r>
            <a:endParaRPr lang="es-EC" sz="1200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21288"/>
            <a:ext cx="33591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Pentágono"/>
          <p:cNvSpPr/>
          <p:nvPr/>
        </p:nvSpPr>
        <p:spPr>
          <a:xfrm>
            <a:off x="2483768" y="332656"/>
            <a:ext cx="5184576" cy="792088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06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800" dirty="0" smtClean="0">
                <a:solidFill>
                  <a:srgbClr val="FFFF00"/>
                </a:solidFill>
                <a:latin typeface="BN Machine" pitchFamily="2" charset="0"/>
              </a:rPr>
              <a:t>Justificación del Estudio</a:t>
            </a:r>
            <a:endParaRPr lang="es-EC" sz="4800" dirty="0">
              <a:solidFill>
                <a:srgbClr val="FFFF00"/>
              </a:solidFill>
              <a:latin typeface="BN Machine" pitchFamily="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556792"/>
            <a:ext cx="6995120" cy="247687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C" dirty="0" smtClean="0">
                <a:solidFill>
                  <a:schemeClr val="bg1"/>
                </a:solidFill>
              </a:rPr>
              <a:t> Fortalecer ( económico y comercial)</a:t>
            </a:r>
          </a:p>
          <a:p>
            <a:pPr>
              <a:buFont typeface="Wingdings" pitchFamily="2" charset="2"/>
              <a:buChar char="ü"/>
            </a:pP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smtClean="0">
                <a:solidFill>
                  <a:schemeClr val="bg1"/>
                </a:solidFill>
              </a:rPr>
              <a:t>Condiciones idóneas para el cultivo </a:t>
            </a:r>
          </a:p>
          <a:p>
            <a:pPr>
              <a:buFont typeface="Wingdings" pitchFamily="2" charset="2"/>
              <a:buChar char="ü"/>
            </a:pPr>
            <a:r>
              <a:rPr lang="es-EC" dirty="0">
                <a:solidFill>
                  <a:schemeClr val="bg1"/>
                </a:solidFill>
              </a:rPr>
              <a:t> R</a:t>
            </a:r>
            <a:r>
              <a:rPr lang="es-EC" dirty="0" smtClean="0">
                <a:solidFill>
                  <a:schemeClr val="bg1"/>
                </a:solidFill>
              </a:rPr>
              <a:t>endimientos  económicos y sociales</a:t>
            </a:r>
          </a:p>
          <a:p>
            <a:pPr>
              <a:buFont typeface="Wingdings" pitchFamily="2" charset="2"/>
              <a:buChar char="ü"/>
            </a:pP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smtClean="0">
                <a:solidFill>
                  <a:schemeClr val="bg1"/>
                </a:solidFill>
              </a:rPr>
              <a:t>Calidad ( procesos alimenticios)</a:t>
            </a:r>
          </a:p>
          <a:p>
            <a:pPr marL="0" indent="0" algn="ctr">
              <a:buNone/>
            </a:pPr>
            <a:endParaRPr lang="es-EC" dirty="0"/>
          </a:p>
        </p:txBody>
      </p:sp>
      <p:sp>
        <p:nvSpPr>
          <p:cNvPr id="4" name="3 Pentágono"/>
          <p:cNvSpPr/>
          <p:nvPr/>
        </p:nvSpPr>
        <p:spPr>
          <a:xfrm>
            <a:off x="899592" y="404664"/>
            <a:ext cx="7776864" cy="864096"/>
          </a:xfrm>
          <a:prstGeom prst="homePlat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83" y="4600045"/>
            <a:ext cx="1753879" cy="175387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1996440" cy="198882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60" y="4352880"/>
            <a:ext cx="2383191" cy="187458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43" y="4365104"/>
            <a:ext cx="1874357" cy="18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2168" y="133018"/>
            <a:ext cx="3245532" cy="720080"/>
          </a:xfrm>
        </p:spPr>
        <p:txBody>
          <a:bodyPr>
            <a:normAutofit/>
          </a:bodyPr>
          <a:lstStyle/>
          <a:p>
            <a:r>
              <a:rPr lang="es-EC" sz="4000" dirty="0" smtClean="0">
                <a:latin typeface="BN Machine" pitchFamily="2" charset="0"/>
              </a:rPr>
              <a:t>Hipótesis</a:t>
            </a:r>
            <a:r>
              <a:rPr lang="es-EC" sz="2800" dirty="0" smtClean="0"/>
              <a:t> </a:t>
            </a: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598122" y="1013500"/>
            <a:ext cx="3960440" cy="203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El estudio de la cooperación binacional comercial de producción de quinua entre Ecuador y Colombia, generará una base técnica para el planteamiento de acuerdos y tratados de comercio internacional.</a:t>
            </a:r>
            <a:endParaRPr lang="es-EC" b="1" dirty="0"/>
          </a:p>
          <a:p>
            <a:endParaRPr lang="es-EC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33460" y="3343002"/>
            <a:ext cx="32455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 smtClean="0">
                <a:latin typeface="AR CENA" pitchFamily="2" charset="0"/>
              </a:rPr>
              <a:t>Variables</a:t>
            </a:r>
            <a:endParaRPr lang="es-EC" sz="6000" b="1" dirty="0">
              <a:latin typeface="AR CENA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7602" y="4149080"/>
            <a:ext cx="196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AR CENA" pitchFamily="2" charset="0"/>
              </a:rPr>
              <a:t>DEPENDIENTE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2578342" y="4156452"/>
            <a:ext cx="211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AR CENA" pitchFamily="2" charset="0"/>
              </a:rPr>
              <a:t>INDEPENDIENTE</a:t>
            </a:r>
            <a:endParaRPr lang="es-EC" sz="2400" dirty="0">
              <a:latin typeface="AR CENA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65" y="1658656"/>
            <a:ext cx="3785480" cy="741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63" y="4156452"/>
            <a:ext cx="22860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26" y="4175502"/>
            <a:ext cx="2921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77" y="4412977"/>
            <a:ext cx="17065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Pentágono"/>
          <p:cNvSpPr/>
          <p:nvPr/>
        </p:nvSpPr>
        <p:spPr>
          <a:xfrm>
            <a:off x="1067408" y="116632"/>
            <a:ext cx="2784512" cy="752852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6" y="259976"/>
            <a:ext cx="1359058" cy="133116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11" y="291176"/>
            <a:ext cx="1150762" cy="126876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94" y="4797152"/>
            <a:ext cx="2286000" cy="15925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1" y="4637752"/>
            <a:ext cx="1818789" cy="180911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348">
            <a:off x="7253882" y="2810492"/>
            <a:ext cx="1359535" cy="1359535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0113">
            <a:off x="5486653" y="2674664"/>
            <a:ext cx="1336675" cy="1336675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89" y="5315243"/>
            <a:ext cx="1563677" cy="15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2483768" y="166797"/>
            <a:ext cx="4896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atin typeface="BN Machine" pitchFamily="2" charset="0"/>
              </a:rPr>
              <a:t>ANÀLISIS DE INFORMACIÒN</a:t>
            </a:r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2564512" y="95738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Tabla comparativa (</a:t>
            </a:r>
            <a:r>
              <a:rPr lang="es-ES" b="1" dirty="0" err="1"/>
              <a:t>macroentorno</a:t>
            </a:r>
            <a:r>
              <a:rPr lang="es-ES" b="1" dirty="0"/>
              <a:t>) 2015 </a:t>
            </a:r>
            <a:endParaRPr lang="es-EC" dirty="0"/>
          </a:p>
          <a:p>
            <a:endParaRPr lang="es-EC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818401"/>
              </p:ext>
            </p:extLst>
          </p:nvPr>
        </p:nvGraphicFramePr>
        <p:xfrm>
          <a:off x="1043608" y="1484784"/>
          <a:ext cx="7371208" cy="533893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282433"/>
                <a:gridCol w="1998861"/>
                <a:gridCol w="3089914"/>
              </a:tblGrid>
              <a:tr h="3816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 dirty="0">
                          <a:effectLst/>
                        </a:rPr>
                        <a:t>Indicador 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Ecuador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Colombia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5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PIB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3,18% al alza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3% al alza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5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Inflación: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4,36% estable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4,14% estable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5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Riesgo país: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1019.00 ptos. alto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242 ptos. bajo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Tasa pasiva: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5.55 % baja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4% baja global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Tasa activa: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8.06% alta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976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Balanza de pagos: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USD -30.7 millones</a:t>
                      </a:r>
                      <a:endParaRPr lang="es-EC" sz="20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u="sng">
                          <a:effectLst/>
                        </a:rPr>
                        <a:t>déficit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u="sng" dirty="0">
                          <a:effectLst/>
                        </a:rPr>
                        <a:t>US$9.466 millones déficit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5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Situación política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Estable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Estable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1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Pobreza: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24,12% de la población; a la baja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28,5 % de la población; a la baja 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5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Desempleo: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3,84 % al alza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9,9 % a la baja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9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Producción de quinua: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>
                          <a:effectLst/>
                        </a:rPr>
                        <a:t>1.453 TM promedio</a:t>
                      </a:r>
                      <a:endParaRPr lang="es-EC" sz="20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u="sng" dirty="0">
                          <a:effectLst/>
                        </a:rPr>
                        <a:t>101.20 TM promedio</a:t>
                      </a:r>
                      <a:endParaRPr lang="es-EC" sz="20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Pentágono"/>
          <p:cNvSpPr/>
          <p:nvPr/>
        </p:nvSpPr>
        <p:spPr>
          <a:xfrm>
            <a:off x="2267744" y="166797"/>
            <a:ext cx="5400600" cy="597907"/>
          </a:xfrm>
          <a:prstGeom prst="homePlat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95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849</Words>
  <Application>Microsoft Office PowerPoint</Application>
  <PresentationFormat>Presentación en pantalla (4:3)</PresentationFormat>
  <Paragraphs>177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INTRODUCCIÒN </vt:lpstr>
      <vt:lpstr>Presentación de PowerPoint</vt:lpstr>
      <vt:lpstr>Planteamiento del Problema</vt:lpstr>
      <vt:lpstr>Presentación de PowerPoint</vt:lpstr>
      <vt:lpstr>Árbol de Objetivos</vt:lpstr>
      <vt:lpstr>Justificación del Estudio</vt:lpstr>
      <vt:lpstr>Hipótesis </vt:lpstr>
      <vt:lpstr>Presentación de PowerPoint</vt:lpstr>
      <vt:lpstr>TENDENCIAS DE PRINCIPALES PRODUCTOS IMPORTADOS POR ECUADOR</vt:lpstr>
      <vt:lpstr>TENDENCIAS DE PRINCIPALES PRODUCTOS EXPORTADOS POR ECUADOR</vt:lpstr>
      <vt:lpstr>TENDENCIAS DE PRINCIPALES PRODUCTOS IMPORTADOS POR COLOMBIA </vt:lpstr>
      <vt:lpstr>TENDENCIAS DE PRINCIPALES PRODUCTOS EXPORTADOS POR COLOMBIA </vt:lpstr>
      <vt:lpstr>Tabla comparativa (microentorno) 2015  </vt:lpstr>
      <vt:lpstr>Presentación de PowerPoint</vt:lpstr>
      <vt:lpstr>Presentación de PowerPoint</vt:lpstr>
      <vt:lpstr>Presentación de PowerPoint</vt:lpstr>
      <vt:lpstr>Perfil del Consumidor</vt:lpstr>
      <vt:lpstr>Presentación de PowerPoint</vt:lpstr>
      <vt:lpstr>Estrategias de la Matriz Cruzada</vt:lpstr>
      <vt:lpstr>Estrategias de la Matriz Cruzada</vt:lpstr>
      <vt:lpstr>Discusión</vt:lpstr>
      <vt:lpstr>Presentación de PowerPoint</vt:lpstr>
      <vt:lpstr>¿De qué sirve mejorar las relaciones comerciales entre Ecuador y Colombia?</vt:lpstr>
      <vt:lpstr>CONCLUSIONES</vt:lpstr>
      <vt:lpstr>RECOMENDACIONES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Invitado</dc:creator>
  <cp:lastModifiedBy>DARWIN</cp:lastModifiedBy>
  <cp:revision>47</cp:revision>
  <dcterms:created xsi:type="dcterms:W3CDTF">2016-04-30T20:49:59Z</dcterms:created>
  <dcterms:modified xsi:type="dcterms:W3CDTF">2016-05-02T01:42:26Z</dcterms:modified>
</cp:coreProperties>
</file>