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1" r:id="rId5"/>
    <p:sldId id="259" r:id="rId6"/>
    <p:sldId id="260" r:id="rId7"/>
    <p:sldId id="277" r:id="rId8"/>
    <p:sldId id="321" r:id="rId9"/>
    <p:sldId id="262" r:id="rId10"/>
    <p:sldId id="282" r:id="rId11"/>
    <p:sldId id="263" r:id="rId12"/>
    <p:sldId id="264" r:id="rId13"/>
    <p:sldId id="265" r:id="rId14"/>
    <p:sldId id="285" r:id="rId15"/>
    <p:sldId id="286" r:id="rId16"/>
    <p:sldId id="287" r:id="rId17"/>
    <p:sldId id="288" r:id="rId18"/>
    <p:sldId id="289" r:id="rId19"/>
    <p:sldId id="291" r:id="rId20"/>
    <p:sldId id="295" r:id="rId21"/>
    <p:sldId id="323" r:id="rId22"/>
    <p:sldId id="324" r:id="rId23"/>
    <p:sldId id="299" r:id="rId24"/>
    <p:sldId id="300" r:id="rId25"/>
    <p:sldId id="302" r:id="rId26"/>
    <p:sldId id="303" r:id="rId27"/>
    <p:sldId id="306" r:id="rId28"/>
    <p:sldId id="308" r:id="rId29"/>
    <p:sldId id="309" r:id="rId30"/>
    <p:sldId id="310" r:id="rId31"/>
    <p:sldId id="312" r:id="rId32"/>
    <p:sldId id="315" r:id="rId33"/>
    <p:sldId id="313" r:id="rId34"/>
    <p:sldId id="266" r:id="rId35"/>
    <p:sldId id="317" r:id="rId36"/>
    <p:sldId id="318" r:id="rId37"/>
    <p:sldId id="319" r:id="rId38"/>
    <p:sldId id="271" r:id="rId39"/>
    <p:sldId id="274" r:id="rId4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4" autoAdjust="0"/>
    <p:restoredTop sz="94660"/>
  </p:normalViewPr>
  <p:slideViewPr>
    <p:cSldViewPr snapToGrid="0" snapToObjects="1">
      <p:cViewPr varScale="1">
        <p:scale>
          <a:sx n="69" d="100"/>
          <a:sy n="69" d="100"/>
        </p:scale>
        <p:origin x="149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Libro2"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[Libro2]Hoja2!Tabla dinámica1</c:name>
    <c:fmtId val="-1"/>
  </c:pivotSource>
  <c:chart>
    <c:title>
      <c:tx>
        <c:rich>
          <a:bodyPr/>
          <a:lstStyle/>
          <a:p>
            <a:pPr>
              <a:defRPr/>
            </a:pPr>
            <a:r>
              <a:rPr lang="en-US" dirty="0" err="1"/>
              <a:t>Porcentaje</a:t>
            </a:r>
            <a:r>
              <a:rPr lang="en-US" dirty="0"/>
              <a:t> de </a:t>
            </a:r>
            <a:r>
              <a:rPr lang="en-US" dirty="0" err="1"/>
              <a:t>Equipos</a:t>
            </a:r>
            <a:r>
              <a:rPr lang="en-US" dirty="0"/>
              <a:t> </a:t>
            </a:r>
            <a:r>
              <a:rPr lang="en-US" dirty="0" err="1"/>
              <a:t>por</a:t>
            </a:r>
            <a:r>
              <a:rPr lang="en-US" dirty="0"/>
              <a:t> VLAN</a:t>
            </a:r>
          </a:p>
        </c:rich>
      </c:tx>
      <c:overlay val="0"/>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0"/>
          <c:showCatName val="1"/>
          <c:showSerName val="0"/>
          <c:showPercent val="1"/>
          <c:showBubbleSize val="0"/>
          <c:extLst>
            <c:ext xmlns:c15="http://schemas.microsoft.com/office/drawing/2012/chart" uri="{CE6537A1-D6FC-4f65-9D91-7224C49458BB}"/>
          </c:extLst>
        </c:dLbl>
      </c:pivotFmt>
      <c:pivotFmt>
        <c:idx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2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2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2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2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2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
        <c:idx val="2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6268597008570494E-2"/>
          <c:y val="0.256306558338457"/>
          <c:w val="0.84826034115911697"/>
          <c:h val="0.68540817028434398"/>
        </c:manualLayout>
      </c:layout>
      <c:pie3DChart>
        <c:varyColors val="1"/>
        <c:ser>
          <c:idx val="0"/>
          <c:order val="0"/>
          <c:tx>
            <c:strRef>
              <c:f>Hoja2!$B$3</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7E19-4B9D-B11F-BD98C6C12D07}"/>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7E19-4B9D-B11F-BD98C6C12D07}"/>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7E19-4B9D-B11F-BD98C6C12D07}"/>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7E19-4B9D-B11F-BD98C6C12D07}"/>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7E19-4B9D-B11F-BD98C6C12D07}"/>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B-7E19-4B9D-B11F-BD98C6C12D07}"/>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D-7E19-4B9D-B11F-BD98C6C12D07}"/>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F-7E19-4B9D-B11F-BD98C6C12D07}"/>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1-7E19-4B9D-B11F-BD98C6C12D07}"/>
              </c:ext>
            </c:extLst>
          </c:dPt>
          <c:dPt>
            <c:idx val="9"/>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3-7E19-4B9D-B11F-BD98C6C12D07}"/>
              </c:ext>
            </c:extLst>
          </c:dPt>
          <c:dPt>
            <c:idx val="10"/>
            <c:bubble3D val="0"/>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5-7E19-4B9D-B11F-BD98C6C12D07}"/>
              </c:ext>
            </c:extLst>
          </c:dPt>
          <c:dPt>
            <c:idx val="11"/>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7-7E19-4B9D-B11F-BD98C6C12D07}"/>
              </c:ext>
            </c:extLst>
          </c:dPt>
          <c:dPt>
            <c:idx val="12"/>
            <c:bubble3D val="0"/>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19-7E19-4B9D-B11F-BD98C6C12D07}"/>
              </c:ext>
            </c:extLst>
          </c:dPt>
          <c:dLbls>
            <c:dLbl>
              <c:idx val="9"/>
              <c:layout>
                <c:manualLayout>
                  <c:x val="-4.5445860133941501E-3"/>
                  <c:y val="3.778327305589830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7E19-4B9D-B11F-BD98C6C12D07}"/>
                </c:ext>
              </c:extLst>
            </c:dLbl>
            <c:dLbl>
              <c:idx val="10"/>
              <c:layout>
                <c:manualLayout>
                  <c:x val="2.3768578726676599E-2"/>
                  <c:y val="1.3736194878800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7E19-4B9D-B11F-BD98C6C12D07}"/>
                </c:ext>
              </c:extLst>
            </c:dLbl>
            <c:dLbl>
              <c:idx val="11"/>
              <c:delete val="1"/>
              <c:extLst>
                <c:ext xmlns:c15="http://schemas.microsoft.com/office/drawing/2012/chart" uri="{CE6537A1-D6FC-4f65-9D91-7224C49458BB}"/>
                <c:ext xmlns:c16="http://schemas.microsoft.com/office/drawing/2014/chart" uri="{C3380CC4-5D6E-409C-BE32-E72D297353CC}">
                  <c16:uniqueId val="{00000017-7E19-4B9D-B11F-BD98C6C12D07}"/>
                </c:ext>
              </c:extLst>
            </c:dLbl>
            <c:dLbl>
              <c:idx val="12"/>
              <c:delete val="1"/>
              <c:extLst>
                <c:ext xmlns:c15="http://schemas.microsoft.com/office/drawing/2012/chart" uri="{CE6537A1-D6FC-4f65-9D91-7224C49458BB}"/>
                <c:ext xmlns:c16="http://schemas.microsoft.com/office/drawing/2014/chart" uri="{C3380CC4-5D6E-409C-BE32-E72D297353CC}">
                  <c16:uniqueId val="{00000019-7E19-4B9D-B11F-BD98C6C12D07}"/>
                </c:ext>
              </c:extLst>
            </c:dLbl>
            <c:spPr>
              <a:noFill/>
              <a:ln>
                <a:noFill/>
              </a:ln>
              <a:effectLst/>
            </c:sp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Hoja2!$A$4:$A$17</c:f>
              <c:strCache>
                <c:ptCount val="13"/>
                <c:pt idx="0">
                  <c:v>2</c:v>
                </c:pt>
                <c:pt idx="1">
                  <c:v>5</c:v>
                </c:pt>
                <c:pt idx="2">
                  <c:v>10</c:v>
                </c:pt>
                <c:pt idx="3">
                  <c:v>15</c:v>
                </c:pt>
                <c:pt idx="4">
                  <c:v>20</c:v>
                </c:pt>
                <c:pt idx="5">
                  <c:v>30</c:v>
                </c:pt>
                <c:pt idx="6">
                  <c:v>32</c:v>
                </c:pt>
                <c:pt idx="7">
                  <c:v>40</c:v>
                </c:pt>
                <c:pt idx="8">
                  <c:v>60</c:v>
                </c:pt>
                <c:pt idx="9">
                  <c:v>70</c:v>
                </c:pt>
                <c:pt idx="10">
                  <c:v>80</c:v>
                </c:pt>
                <c:pt idx="11">
                  <c:v>Total</c:v>
                </c:pt>
                <c:pt idx="12">
                  <c:v>(en blanco)</c:v>
                </c:pt>
              </c:strCache>
            </c:strRef>
          </c:cat>
          <c:val>
            <c:numRef>
              <c:f>Hoja2!$B$4:$B$17</c:f>
              <c:numCache>
                <c:formatCode>General</c:formatCode>
                <c:ptCount val="13"/>
                <c:pt idx="0">
                  <c:v>75</c:v>
                </c:pt>
                <c:pt idx="1">
                  <c:v>60</c:v>
                </c:pt>
                <c:pt idx="2">
                  <c:v>79</c:v>
                </c:pt>
                <c:pt idx="3">
                  <c:v>44</c:v>
                </c:pt>
                <c:pt idx="4">
                  <c:v>29</c:v>
                </c:pt>
                <c:pt idx="5">
                  <c:v>22</c:v>
                </c:pt>
                <c:pt idx="6">
                  <c:v>133</c:v>
                </c:pt>
                <c:pt idx="7">
                  <c:v>114</c:v>
                </c:pt>
                <c:pt idx="8">
                  <c:v>134</c:v>
                </c:pt>
                <c:pt idx="9">
                  <c:v>41</c:v>
                </c:pt>
                <c:pt idx="10">
                  <c:v>23</c:v>
                </c:pt>
              </c:numCache>
            </c:numRef>
          </c:val>
          <c:extLst>
            <c:ext xmlns:c16="http://schemas.microsoft.com/office/drawing/2014/chart" uri="{C3380CC4-5D6E-409C-BE32-E72D297353CC}">
              <c16:uniqueId val="{0000001A-7E19-4B9D-B11F-BD98C6C12D07}"/>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2">
    <c:autoUpdate val="0"/>
  </c:externalData>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solidFill>
                <a:latin typeface="Arial"/>
                <a:ea typeface="+mn-ea"/>
                <a:cs typeface="Arial"/>
              </a:defRPr>
            </a:pPr>
            <a:r>
              <a:rPr lang="es-ES" sz="1000" b="1">
                <a:solidFill>
                  <a:schemeClr val="tx1"/>
                </a:solidFill>
                <a:latin typeface="Arial"/>
                <a:cs typeface="Arial"/>
              </a:rPr>
              <a:t>Host Activos e Inactivos de la Red del ED. Santa Prisca - BNF</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solidFill>
              <a:latin typeface="Arial"/>
              <a:ea typeface="+mn-ea"/>
              <a:cs typeface="Arial"/>
            </a:defRPr>
          </a:pPr>
          <a:endParaRPr lang="es-EC"/>
        </a:p>
      </c:txPr>
    </c:title>
    <c:autoTitleDeleted val="0"/>
    <c:plotArea>
      <c:layout/>
      <c:barChart>
        <c:barDir val="col"/>
        <c:grouping val="clustered"/>
        <c:varyColors val="0"/>
        <c:ser>
          <c:idx val="1"/>
          <c:order val="0"/>
          <c:tx>
            <c:strRef>
              <c:f>Hoja1!$C$2:$C$3</c:f>
              <c:strCache>
                <c:ptCount val="2"/>
                <c:pt idx="0">
                  <c:v>Host activos</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Hoja1!$C$4:$C$14</c:f>
              <c:numCache>
                <c:formatCode>General</c:formatCode>
                <c:ptCount val="11"/>
                <c:pt idx="0">
                  <c:v>68</c:v>
                </c:pt>
                <c:pt idx="1">
                  <c:v>47</c:v>
                </c:pt>
                <c:pt idx="2">
                  <c:v>47</c:v>
                </c:pt>
                <c:pt idx="3">
                  <c:v>33</c:v>
                </c:pt>
                <c:pt idx="4">
                  <c:v>22</c:v>
                </c:pt>
                <c:pt idx="5">
                  <c:v>12</c:v>
                </c:pt>
                <c:pt idx="6">
                  <c:v>78</c:v>
                </c:pt>
                <c:pt idx="7">
                  <c:v>68</c:v>
                </c:pt>
                <c:pt idx="8">
                  <c:v>87</c:v>
                </c:pt>
                <c:pt idx="9">
                  <c:v>11</c:v>
                </c:pt>
                <c:pt idx="10">
                  <c:v>17</c:v>
                </c:pt>
              </c:numCache>
            </c:numRef>
          </c:val>
          <c:extLst>
            <c:ext xmlns:c16="http://schemas.microsoft.com/office/drawing/2014/chart" uri="{C3380CC4-5D6E-409C-BE32-E72D297353CC}">
              <c16:uniqueId val="{00000000-3B44-4E3B-9DF6-73D3FC97DA3E}"/>
            </c:ext>
          </c:extLst>
        </c:ser>
        <c:ser>
          <c:idx val="2"/>
          <c:order val="1"/>
          <c:tx>
            <c:strRef>
              <c:f>Hoja1!$D$2:$D$3</c:f>
              <c:strCache>
                <c:ptCount val="2"/>
                <c:pt idx="0">
                  <c:v>Host inactivos</c:v>
                </c:pt>
              </c:strCache>
            </c:strRef>
          </c:tx>
          <c:spPr>
            <a:solidFill>
              <a:srgbClr val="9E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Hoja1!$D$4:$D$14</c:f>
              <c:numCache>
                <c:formatCode>General</c:formatCode>
                <c:ptCount val="11"/>
                <c:pt idx="0">
                  <c:v>141</c:v>
                </c:pt>
                <c:pt idx="1">
                  <c:v>133</c:v>
                </c:pt>
                <c:pt idx="2">
                  <c:v>86</c:v>
                </c:pt>
                <c:pt idx="3">
                  <c:v>137</c:v>
                </c:pt>
                <c:pt idx="4">
                  <c:v>90</c:v>
                </c:pt>
                <c:pt idx="5">
                  <c:v>206</c:v>
                </c:pt>
                <c:pt idx="6">
                  <c:v>124</c:v>
                </c:pt>
                <c:pt idx="7">
                  <c:v>137</c:v>
                </c:pt>
                <c:pt idx="8">
                  <c:v>115</c:v>
                </c:pt>
                <c:pt idx="9">
                  <c:v>60</c:v>
                </c:pt>
                <c:pt idx="10">
                  <c:v>52</c:v>
                </c:pt>
              </c:numCache>
            </c:numRef>
          </c:val>
          <c:extLst>
            <c:ext xmlns:c16="http://schemas.microsoft.com/office/drawing/2014/chart" uri="{C3380CC4-5D6E-409C-BE32-E72D297353CC}">
              <c16:uniqueId val="{00000001-3B44-4E3B-9DF6-73D3FC97DA3E}"/>
            </c:ext>
          </c:extLst>
        </c:ser>
        <c:dLbls>
          <c:showLegendKey val="0"/>
          <c:showVal val="0"/>
          <c:showCatName val="0"/>
          <c:showSerName val="0"/>
          <c:showPercent val="0"/>
          <c:showBubbleSize val="0"/>
        </c:dLbls>
        <c:gapWidth val="150"/>
        <c:axId val="-2140651832"/>
        <c:axId val="-2140655080"/>
      </c:barChart>
      <c:catAx>
        <c:axId val="-214065183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40655080"/>
        <c:crosses val="autoZero"/>
        <c:auto val="1"/>
        <c:lblAlgn val="ctr"/>
        <c:lblOffset val="100"/>
        <c:noMultiLvlLbl val="0"/>
      </c:catAx>
      <c:valAx>
        <c:axId val="-2140655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406518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75824BC-0C0A-624B-8114-F3656B433B8A}" type="datetimeFigureOut">
              <a:rPr lang="es-ES" smtClean="0"/>
              <a:t>07/04/2016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36068F4-9F98-0C47-99ED-B184FF0DDD25}" type="slidenum">
              <a:rPr lang="es-ES" smtClean="0"/>
              <a:t>‹Nº›</a:t>
            </a:fld>
            <a:endParaRPr lang="es-ES"/>
          </a:p>
        </p:txBody>
      </p:sp>
    </p:spTree>
    <p:extLst>
      <p:ext uri="{BB962C8B-B14F-4D97-AF65-F5344CB8AC3E}">
        <p14:creationId xmlns:p14="http://schemas.microsoft.com/office/powerpoint/2010/main" val="135680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75824BC-0C0A-624B-8114-F3656B433B8A}" type="datetimeFigureOut">
              <a:rPr lang="es-ES" smtClean="0"/>
              <a:t>07/04/2016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36068F4-9F98-0C47-99ED-B184FF0DDD25}" type="slidenum">
              <a:rPr lang="es-ES" smtClean="0"/>
              <a:t>‹Nº›</a:t>
            </a:fld>
            <a:endParaRPr lang="es-ES"/>
          </a:p>
        </p:txBody>
      </p:sp>
    </p:spTree>
    <p:extLst>
      <p:ext uri="{BB962C8B-B14F-4D97-AF65-F5344CB8AC3E}">
        <p14:creationId xmlns:p14="http://schemas.microsoft.com/office/powerpoint/2010/main" val="379701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75824BC-0C0A-624B-8114-F3656B433B8A}" type="datetimeFigureOut">
              <a:rPr lang="es-ES" smtClean="0"/>
              <a:t>07/04/2016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36068F4-9F98-0C47-99ED-B184FF0DDD25}" type="slidenum">
              <a:rPr lang="es-ES" smtClean="0"/>
              <a:t>‹Nº›</a:t>
            </a:fld>
            <a:endParaRPr lang="es-ES"/>
          </a:p>
        </p:txBody>
      </p:sp>
    </p:spTree>
    <p:extLst>
      <p:ext uri="{BB962C8B-B14F-4D97-AF65-F5344CB8AC3E}">
        <p14:creationId xmlns:p14="http://schemas.microsoft.com/office/powerpoint/2010/main" val="398618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75824BC-0C0A-624B-8114-F3656B433B8A}" type="datetimeFigureOut">
              <a:rPr lang="es-ES" smtClean="0"/>
              <a:t>07/04/2016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36068F4-9F98-0C47-99ED-B184FF0DDD25}" type="slidenum">
              <a:rPr lang="es-ES" smtClean="0"/>
              <a:t>‹Nº›</a:t>
            </a:fld>
            <a:endParaRPr lang="es-ES"/>
          </a:p>
        </p:txBody>
      </p:sp>
    </p:spTree>
    <p:extLst>
      <p:ext uri="{BB962C8B-B14F-4D97-AF65-F5344CB8AC3E}">
        <p14:creationId xmlns:p14="http://schemas.microsoft.com/office/powerpoint/2010/main" val="199447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575824BC-0C0A-624B-8114-F3656B433B8A}" type="datetimeFigureOut">
              <a:rPr lang="es-ES" smtClean="0"/>
              <a:t>07/04/2016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236068F4-9F98-0C47-99ED-B184FF0DDD25}" type="slidenum">
              <a:rPr lang="es-ES" smtClean="0"/>
              <a:t>‹Nº›</a:t>
            </a:fld>
            <a:endParaRPr lang="es-ES"/>
          </a:p>
        </p:txBody>
      </p:sp>
    </p:spTree>
    <p:extLst>
      <p:ext uri="{BB962C8B-B14F-4D97-AF65-F5344CB8AC3E}">
        <p14:creationId xmlns:p14="http://schemas.microsoft.com/office/powerpoint/2010/main" val="5394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575824BC-0C0A-624B-8114-F3656B433B8A}" type="datetimeFigureOut">
              <a:rPr lang="es-ES" smtClean="0"/>
              <a:t>07/04/2016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36068F4-9F98-0C47-99ED-B184FF0DDD25}" type="slidenum">
              <a:rPr lang="es-ES" smtClean="0"/>
              <a:t>‹Nº›</a:t>
            </a:fld>
            <a:endParaRPr lang="es-ES"/>
          </a:p>
        </p:txBody>
      </p:sp>
    </p:spTree>
    <p:extLst>
      <p:ext uri="{BB962C8B-B14F-4D97-AF65-F5344CB8AC3E}">
        <p14:creationId xmlns:p14="http://schemas.microsoft.com/office/powerpoint/2010/main" val="101743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575824BC-0C0A-624B-8114-F3656B433B8A}" type="datetimeFigureOut">
              <a:rPr lang="es-ES" smtClean="0"/>
              <a:t>07/04/2016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236068F4-9F98-0C47-99ED-B184FF0DDD25}" type="slidenum">
              <a:rPr lang="es-ES" smtClean="0"/>
              <a:t>‹Nº›</a:t>
            </a:fld>
            <a:endParaRPr lang="es-ES"/>
          </a:p>
        </p:txBody>
      </p:sp>
    </p:spTree>
    <p:extLst>
      <p:ext uri="{BB962C8B-B14F-4D97-AF65-F5344CB8AC3E}">
        <p14:creationId xmlns:p14="http://schemas.microsoft.com/office/powerpoint/2010/main" val="535939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575824BC-0C0A-624B-8114-F3656B433B8A}" type="datetimeFigureOut">
              <a:rPr lang="es-ES" smtClean="0"/>
              <a:t>07/04/2016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36068F4-9F98-0C47-99ED-B184FF0DDD25}" type="slidenum">
              <a:rPr lang="es-ES" smtClean="0"/>
              <a:t>‹Nº›</a:t>
            </a:fld>
            <a:endParaRPr lang="es-ES"/>
          </a:p>
        </p:txBody>
      </p:sp>
    </p:spTree>
    <p:extLst>
      <p:ext uri="{BB962C8B-B14F-4D97-AF65-F5344CB8AC3E}">
        <p14:creationId xmlns:p14="http://schemas.microsoft.com/office/powerpoint/2010/main" val="236854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75824BC-0C0A-624B-8114-F3656B433B8A}" type="datetimeFigureOut">
              <a:rPr lang="es-ES" smtClean="0"/>
              <a:t>07/04/2016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236068F4-9F98-0C47-99ED-B184FF0DDD25}" type="slidenum">
              <a:rPr lang="es-ES" smtClean="0"/>
              <a:t>‹Nº›</a:t>
            </a:fld>
            <a:endParaRPr lang="es-ES"/>
          </a:p>
        </p:txBody>
      </p:sp>
    </p:spTree>
    <p:extLst>
      <p:ext uri="{BB962C8B-B14F-4D97-AF65-F5344CB8AC3E}">
        <p14:creationId xmlns:p14="http://schemas.microsoft.com/office/powerpoint/2010/main" val="135606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75824BC-0C0A-624B-8114-F3656B433B8A}" type="datetimeFigureOut">
              <a:rPr lang="es-ES" smtClean="0"/>
              <a:t>07/04/2016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36068F4-9F98-0C47-99ED-B184FF0DDD25}" type="slidenum">
              <a:rPr lang="es-ES" smtClean="0"/>
              <a:t>‹Nº›</a:t>
            </a:fld>
            <a:endParaRPr lang="es-ES"/>
          </a:p>
        </p:txBody>
      </p:sp>
    </p:spTree>
    <p:extLst>
      <p:ext uri="{BB962C8B-B14F-4D97-AF65-F5344CB8AC3E}">
        <p14:creationId xmlns:p14="http://schemas.microsoft.com/office/powerpoint/2010/main" val="323837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75824BC-0C0A-624B-8114-F3656B433B8A}" type="datetimeFigureOut">
              <a:rPr lang="es-ES" smtClean="0"/>
              <a:t>07/04/2016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236068F4-9F98-0C47-99ED-B184FF0DDD25}" type="slidenum">
              <a:rPr lang="es-ES" smtClean="0"/>
              <a:t>‹Nº›</a:t>
            </a:fld>
            <a:endParaRPr lang="es-ES"/>
          </a:p>
        </p:txBody>
      </p:sp>
    </p:spTree>
    <p:extLst>
      <p:ext uri="{BB962C8B-B14F-4D97-AF65-F5344CB8AC3E}">
        <p14:creationId xmlns:p14="http://schemas.microsoft.com/office/powerpoint/2010/main" val="333971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824BC-0C0A-624B-8114-F3656B433B8A}" type="datetimeFigureOut">
              <a:rPr lang="es-ES" smtClean="0"/>
              <a:t>07/04/2016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068F4-9F98-0C47-99ED-B184FF0DDD25}" type="slidenum">
              <a:rPr lang="es-ES" smtClean="0"/>
              <a:t>‹Nº›</a:t>
            </a:fld>
            <a:endParaRPr lang="es-ES"/>
          </a:p>
        </p:txBody>
      </p:sp>
    </p:spTree>
    <p:extLst>
      <p:ext uri="{BB962C8B-B14F-4D97-AF65-F5344CB8AC3E}">
        <p14:creationId xmlns:p14="http://schemas.microsoft.com/office/powerpoint/2010/main" val="805374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lo.cl/scielo.php?script=sci_arttext&amp;pid=S0718-07642012000300014"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alcald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7433"/>
          </a:xfrm>
          <a:prstGeom prst="rect">
            <a:avLst/>
          </a:prstGeom>
        </p:spPr>
      </p:pic>
      <p:pic>
        <p:nvPicPr>
          <p:cNvPr id="7" name="Imagen 6" descr="logo esp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519" y="2156804"/>
            <a:ext cx="4265744" cy="1101705"/>
          </a:xfrm>
          <a:prstGeom prst="rect">
            <a:avLst/>
          </a:prstGeom>
        </p:spPr>
      </p:pic>
      <p:sp>
        <p:nvSpPr>
          <p:cNvPr id="8" name="CuadroTexto 7"/>
          <p:cNvSpPr txBox="1"/>
          <p:nvPr/>
        </p:nvSpPr>
        <p:spPr>
          <a:xfrm>
            <a:off x="2113774" y="3768162"/>
            <a:ext cx="6768199" cy="1446550"/>
          </a:xfrm>
          <a:prstGeom prst="rect">
            <a:avLst/>
          </a:prstGeom>
          <a:noFill/>
        </p:spPr>
        <p:txBody>
          <a:bodyPr wrap="none" rtlCol="0">
            <a:spAutoFit/>
          </a:bodyPr>
          <a:lstStyle/>
          <a:p>
            <a:pPr algn="ctr"/>
            <a:r>
              <a:rPr lang="es-ES" sz="2200" b="1" dirty="0">
                <a:latin typeface="Century Gothic" panose="020B0502020202020204" pitchFamily="34" charset="0"/>
              </a:rPr>
              <a:t>Diagnóstico de Seguridad Informática </a:t>
            </a:r>
            <a:r>
              <a:rPr lang="es-ES" sz="2200" b="1" dirty="0" smtClean="0">
                <a:latin typeface="Century Gothic" panose="020B0502020202020204" pitchFamily="34" charset="0"/>
              </a:rPr>
              <a:t>utilizando</a:t>
            </a:r>
          </a:p>
          <a:p>
            <a:pPr algn="ctr"/>
            <a:r>
              <a:rPr lang="es-ES" sz="2200" b="1" dirty="0" smtClean="0">
                <a:latin typeface="Century Gothic" panose="020B0502020202020204" pitchFamily="34" charset="0"/>
              </a:rPr>
              <a:t>la </a:t>
            </a:r>
            <a:r>
              <a:rPr lang="es-ES" sz="2200" b="1" dirty="0">
                <a:latin typeface="Century Gothic" panose="020B0502020202020204" pitchFamily="34" charset="0"/>
              </a:rPr>
              <a:t>metodología de Análisis de Vulnerabilidades </a:t>
            </a:r>
            <a:endParaRPr lang="es-ES" sz="2200" b="1" dirty="0" smtClean="0">
              <a:latin typeface="Century Gothic" panose="020B0502020202020204" pitchFamily="34" charset="0"/>
            </a:endParaRPr>
          </a:p>
          <a:p>
            <a:pPr algn="ctr"/>
            <a:r>
              <a:rPr lang="es-ES" sz="2200" b="1" dirty="0" smtClean="0">
                <a:latin typeface="Century Gothic" panose="020B0502020202020204" pitchFamily="34" charset="0"/>
              </a:rPr>
              <a:t>en </a:t>
            </a:r>
            <a:r>
              <a:rPr lang="es-ES" sz="2200" b="1" dirty="0">
                <a:latin typeface="Century Gothic" panose="020B0502020202020204" pitchFamily="34" charset="0"/>
              </a:rPr>
              <a:t>la red del </a:t>
            </a:r>
            <a:r>
              <a:rPr lang="es-ES" sz="2200" b="1" dirty="0" smtClean="0">
                <a:latin typeface="Century Gothic" panose="020B0502020202020204" pitchFamily="34" charset="0"/>
              </a:rPr>
              <a:t>Banco </a:t>
            </a:r>
            <a:r>
              <a:rPr lang="es-ES" sz="2200" b="1" dirty="0">
                <a:latin typeface="Century Gothic" panose="020B0502020202020204" pitchFamily="34" charset="0"/>
              </a:rPr>
              <a:t>Nacional de </a:t>
            </a:r>
            <a:r>
              <a:rPr lang="es-ES" sz="2200" b="1" dirty="0" smtClean="0">
                <a:latin typeface="Century Gothic" panose="020B0502020202020204" pitchFamily="34" charset="0"/>
              </a:rPr>
              <a:t>Fomento</a:t>
            </a:r>
          </a:p>
          <a:p>
            <a:pPr algn="ctr"/>
            <a:r>
              <a:rPr lang="es-ES" sz="2200" b="1" dirty="0" smtClean="0">
                <a:latin typeface="Century Gothic" panose="020B0502020202020204" pitchFamily="34" charset="0"/>
              </a:rPr>
              <a:t>Casa </a:t>
            </a:r>
            <a:r>
              <a:rPr lang="es-ES" sz="2200" b="1" dirty="0">
                <a:latin typeface="Century Gothic" panose="020B0502020202020204" pitchFamily="34" charset="0"/>
              </a:rPr>
              <a:t>Matriz </a:t>
            </a:r>
            <a:r>
              <a:rPr lang="es-ES" sz="2200" b="1" dirty="0" smtClean="0">
                <a:latin typeface="Century Gothic" panose="020B0502020202020204" pitchFamily="34" charset="0"/>
              </a:rPr>
              <a:t>Quito-Ecuador</a:t>
            </a:r>
            <a:endParaRPr lang="es-ES" sz="2200" b="1" dirty="0">
              <a:solidFill>
                <a:srgbClr val="525252"/>
              </a:solidFill>
              <a:latin typeface="Century Gothic" panose="020B0502020202020204" pitchFamily="34" charset="0"/>
              <a:cs typeface="Century Gothic"/>
            </a:endParaRPr>
          </a:p>
        </p:txBody>
      </p:sp>
      <p:sp>
        <p:nvSpPr>
          <p:cNvPr id="9" name="CuadroTexto 8"/>
          <p:cNvSpPr txBox="1"/>
          <p:nvPr/>
        </p:nvSpPr>
        <p:spPr>
          <a:xfrm>
            <a:off x="4809363" y="5906544"/>
            <a:ext cx="4079963" cy="707886"/>
          </a:xfrm>
          <a:prstGeom prst="rect">
            <a:avLst/>
          </a:prstGeom>
          <a:noFill/>
        </p:spPr>
        <p:txBody>
          <a:bodyPr wrap="none" rtlCol="0">
            <a:spAutoFit/>
          </a:bodyPr>
          <a:lstStyle/>
          <a:p>
            <a:r>
              <a:rPr lang="es-ES" sz="2000" b="1" dirty="0" smtClean="0">
                <a:latin typeface="Century Gothic" panose="020B0502020202020204" pitchFamily="34" charset="0"/>
              </a:rPr>
              <a:t>Alan Michael Espinoza Bucheli</a:t>
            </a:r>
          </a:p>
          <a:p>
            <a:r>
              <a:rPr lang="es-ES" sz="2000" b="1" dirty="0" smtClean="0">
                <a:latin typeface="Century Gothic" panose="020B0502020202020204" pitchFamily="34" charset="0"/>
              </a:rPr>
              <a:t>David Armando Montoya Tapia</a:t>
            </a:r>
            <a:endParaRPr lang="es-ES" sz="2000" b="1" dirty="0">
              <a:solidFill>
                <a:srgbClr val="525252"/>
              </a:solidFill>
              <a:latin typeface="Century Gothic" panose="020B0502020202020204" pitchFamily="34" charset="0"/>
              <a:cs typeface="Century Gothic"/>
            </a:endParaRPr>
          </a:p>
        </p:txBody>
      </p:sp>
    </p:spTree>
    <p:extLst>
      <p:ext uri="{BB962C8B-B14F-4D97-AF65-F5344CB8AC3E}">
        <p14:creationId xmlns:p14="http://schemas.microsoft.com/office/powerpoint/2010/main" val="3287162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88"/>
            <a:ext cx="9143244" cy="6857433"/>
          </a:xfrm>
          <a:prstGeom prst="rect">
            <a:avLst/>
          </a:prstGeom>
        </p:spPr>
      </p:pic>
      <p:sp>
        <p:nvSpPr>
          <p:cNvPr id="3" name="CuadroTexto 2"/>
          <p:cNvSpPr txBox="1"/>
          <p:nvPr/>
        </p:nvSpPr>
        <p:spPr>
          <a:xfrm>
            <a:off x="3052843" y="199431"/>
            <a:ext cx="5732660" cy="954107"/>
          </a:xfrm>
          <a:prstGeom prst="rect">
            <a:avLst/>
          </a:prstGeom>
          <a:noFill/>
        </p:spPr>
        <p:txBody>
          <a:bodyPr wrap="none" rtlCol="0">
            <a:spAutoFit/>
          </a:bodyPr>
          <a:lstStyle/>
          <a:p>
            <a:r>
              <a:rPr lang="es-ES_tradnl" sz="2800" b="1" dirty="0" smtClean="0">
                <a:latin typeface="Century Gothic"/>
                <a:cs typeface="Century Gothic"/>
              </a:rPr>
              <a:t>METODOLOGÍA DE </a:t>
            </a:r>
          </a:p>
          <a:p>
            <a:r>
              <a:rPr lang="es-ES_tradnl" sz="2800" b="1" dirty="0" smtClean="0">
                <a:latin typeface="Century Gothic"/>
                <a:cs typeface="Century Gothic"/>
              </a:rPr>
              <a:t>ANÁLISIS DE VULNERABILIDADES </a:t>
            </a:r>
            <a:endParaRPr lang="es-ES" sz="2800" b="1" dirty="0" smtClean="0">
              <a:latin typeface="Century Gothic"/>
              <a:cs typeface="Century Gothic"/>
            </a:endParaRPr>
          </a:p>
        </p:txBody>
      </p:sp>
      <p:sp>
        <p:nvSpPr>
          <p:cNvPr id="2" name="CuadroTexto 1"/>
          <p:cNvSpPr txBox="1"/>
          <p:nvPr/>
        </p:nvSpPr>
        <p:spPr>
          <a:xfrm>
            <a:off x="2109548" y="1165086"/>
            <a:ext cx="5300109" cy="369332"/>
          </a:xfrm>
          <a:prstGeom prst="rect">
            <a:avLst/>
          </a:prstGeom>
          <a:noFill/>
        </p:spPr>
        <p:txBody>
          <a:bodyPr wrap="square" rtlCol="0">
            <a:spAutoFit/>
          </a:bodyPr>
          <a:lstStyle/>
          <a:p>
            <a:pPr algn="just"/>
            <a:endParaRPr lang="es-ES" dirty="0" smtClean="0">
              <a:latin typeface="Century Gothic"/>
              <a:cs typeface="Century Gothic"/>
            </a:endParaRPr>
          </a:p>
        </p:txBody>
      </p:sp>
      <p:sp>
        <p:nvSpPr>
          <p:cNvPr id="8" name="CuadroTexto 7"/>
          <p:cNvSpPr txBox="1"/>
          <p:nvPr/>
        </p:nvSpPr>
        <p:spPr>
          <a:xfrm>
            <a:off x="1888056" y="1677704"/>
            <a:ext cx="6897447" cy="4231928"/>
          </a:xfrm>
          <a:prstGeom prst="rect">
            <a:avLst/>
          </a:prstGeom>
          <a:noFill/>
        </p:spPr>
        <p:txBody>
          <a:bodyPr wrap="square" rtlCol="0">
            <a:spAutoFit/>
          </a:bodyPr>
          <a:lstStyle/>
          <a:p>
            <a:pPr lvl="0" algn="just"/>
            <a:r>
              <a:rPr lang="es-EC" sz="2200" b="1" i="1" dirty="0" smtClean="0">
                <a:latin typeface="Century Gothic" panose="020B0502020202020204" pitchFamily="34" charset="0"/>
              </a:rPr>
              <a:t>FASES</a:t>
            </a:r>
          </a:p>
          <a:p>
            <a:pPr lvl="0" algn="just"/>
            <a:endParaRPr lang="es-EC" sz="1900" b="1" i="1" dirty="0">
              <a:latin typeface="Century Gothic" panose="020B0502020202020204" pitchFamily="34" charset="0"/>
            </a:endParaRPr>
          </a:p>
          <a:p>
            <a:pPr lvl="0" algn="just"/>
            <a:r>
              <a:rPr lang="es-EC" sz="1900" b="1" i="1" dirty="0" smtClean="0">
                <a:latin typeface="Century Gothic" panose="020B0502020202020204" pitchFamily="34" charset="0"/>
              </a:rPr>
              <a:t>Fase </a:t>
            </a:r>
            <a:r>
              <a:rPr lang="es-EC" sz="1900" b="1" i="1" dirty="0">
                <a:latin typeface="Century Gothic" panose="020B0502020202020204" pitchFamily="34" charset="0"/>
              </a:rPr>
              <a:t>uno:</a:t>
            </a:r>
            <a:r>
              <a:rPr lang="es-EC" sz="1900" i="1" dirty="0">
                <a:latin typeface="Century Gothic" panose="020B0502020202020204" pitchFamily="34" charset="0"/>
              </a:rPr>
              <a:t> Conozca sus activos.</a:t>
            </a:r>
            <a:endParaRPr lang="es-EC" sz="1900" dirty="0">
              <a:latin typeface="Century Gothic" panose="020B0502020202020204" pitchFamily="34" charset="0"/>
            </a:endParaRPr>
          </a:p>
          <a:p>
            <a:pPr lvl="0" algn="just"/>
            <a:r>
              <a:rPr lang="es-EC" sz="1900" b="1" i="1" dirty="0">
                <a:latin typeface="Century Gothic" panose="020B0502020202020204" pitchFamily="34" charset="0"/>
              </a:rPr>
              <a:t>Fase dos:</a:t>
            </a:r>
            <a:r>
              <a:rPr lang="es-EC" sz="1900" i="1" dirty="0">
                <a:latin typeface="Century Gothic" panose="020B0502020202020204" pitchFamily="34" charset="0"/>
              </a:rPr>
              <a:t> Clasificar sus activos.</a:t>
            </a:r>
            <a:endParaRPr lang="es-EC" sz="1900" dirty="0">
              <a:latin typeface="Century Gothic" panose="020B0502020202020204" pitchFamily="34" charset="0"/>
            </a:endParaRPr>
          </a:p>
          <a:p>
            <a:pPr lvl="0" algn="just"/>
            <a:r>
              <a:rPr lang="es-EC" sz="1900" b="1" i="1" dirty="0">
                <a:latin typeface="Century Gothic" panose="020B0502020202020204" pitchFamily="34" charset="0"/>
              </a:rPr>
              <a:t>Fase tres:</a:t>
            </a:r>
            <a:r>
              <a:rPr lang="es-EC" sz="1900" i="1" dirty="0">
                <a:latin typeface="Century Gothic" panose="020B0502020202020204" pitchFamily="34" charset="0"/>
              </a:rPr>
              <a:t> Crear un análisis básico de todos sus bienes.</a:t>
            </a:r>
            <a:endParaRPr lang="es-EC" sz="1900" dirty="0">
              <a:latin typeface="Century Gothic" panose="020B0502020202020204" pitchFamily="34" charset="0"/>
            </a:endParaRPr>
          </a:p>
          <a:p>
            <a:pPr lvl="0" algn="just"/>
            <a:r>
              <a:rPr lang="es-EC" sz="1900" b="1" i="1" dirty="0">
                <a:latin typeface="Century Gothic" panose="020B0502020202020204" pitchFamily="34" charset="0"/>
              </a:rPr>
              <a:t>Fase cuatro:</a:t>
            </a:r>
            <a:r>
              <a:rPr lang="es-EC" sz="1900" i="1" dirty="0">
                <a:latin typeface="Century Gothic" panose="020B0502020202020204" pitchFamily="34" charset="0"/>
              </a:rPr>
              <a:t> Realizar una prueba de penetración en ciertos activos.</a:t>
            </a:r>
            <a:endParaRPr lang="es-EC" sz="1900" dirty="0">
              <a:latin typeface="Century Gothic" panose="020B0502020202020204" pitchFamily="34" charset="0"/>
            </a:endParaRPr>
          </a:p>
          <a:p>
            <a:pPr lvl="0" algn="just"/>
            <a:r>
              <a:rPr lang="es-EC" sz="1900" b="1" i="1" dirty="0">
                <a:latin typeface="Century Gothic" panose="020B0502020202020204" pitchFamily="34" charset="0"/>
              </a:rPr>
              <a:t>Fase cinco:</a:t>
            </a:r>
            <a:r>
              <a:rPr lang="es-EC" sz="1900" i="1" dirty="0">
                <a:latin typeface="Century Gothic" panose="020B0502020202020204" pitchFamily="34" charset="0"/>
              </a:rPr>
              <a:t> Remediar las vulnerabilidades y riesgos.</a:t>
            </a:r>
            <a:endParaRPr lang="es-EC" sz="1900" dirty="0">
              <a:latin typeface="Century Gothic" panose="020B0502020202020204" pitchFamily="34" charset="0"/>
            </a:endParaRPr>
          </a:p>
          <a:p>
            <a:pPr lvl="0" algn="just"/>
            <a:r>
              <a:rPr lang="es-EC" sz="1900" b="1" i="1" dirty="0">
                <a:latin typeface="Century Gothic" panose="020B0502020202020204" pitchFamily="34" charset="0"/>
              </a:rPr>
              <a:t>Fase seis:</a:t>
            </a:r>
            <a:r>
              <a:rPr lang="es-EC" sz="1900" i="1" dirty="0">
                <a:latin typeface="Century Gothic" panose="020B0502020202020204" pitchFamily="34" charset="0"/>
              </a:rPr>
              <a:t> Crear una evaluación de vulnerabilidades (VA) horario.</a:t>
            </a:r>
            <a:endParaRPr lang="es-EC" sz="1900" dirty="0">
              <a:latin typeface="Century Gothic" panose="020B0502020202020204" pitchFamily="34" charset="0"/>
            </a:endParaRPr>
          </a:p>
          <a:p>
            <a:pPr lvl="0" algn="just"/>
            <a:r>
              <a:rPr lang="es-EC" sz="1900" b="1" i="1" dirty="0">
                <a:latin typeface="Century Gothic" panose="020B0502020202020204" pitchFamily="34" charset="0"/>
              </a:rPr>
              <a:t>Fase siete:</a:t>
            </a:r>
            <a:r>
              <a:rPr lang="es-EC" sz="1900" i="1" dirty="0">
                <a:latin typeface="Century Gothic" panose="020B0502020202020204" pitchFamily="34" charset="0"/>
              </a:rPr>
              <a:t> Crear un parche y el proceso de cambio de gestión.</a:t>
            </a:r>
            <a:endParaRPr lang="es-EC" sz="1900" dirty="0">
              <a:latin typeface="Century Gothic" panose="020B0502020202020204" pitchFamily="34" charset="0"/>
            </a:endParaRPr>
          </a:p>
          <a:p>
            <a:pPr lvl="0" algn="just"/>
            <a:r>
              <a:rPr lang="es-EC" sz="1900" b="1" i="1" dirty="0">
                <a:latin typeface="Century Gothic" panose="020B0502020202020204" pitchFamily="34" charset="0"/>
              </a:rPr>
              <a:t>Fase ocho:</a:t>
            </a:r>
            <a:r>
              <a:rPr lang="es-EC" sz="1900" i="1" dirty="0">
                <a:latin typeface="Century Gothic" panose="020B0502020202020204" pitchFamily="34" charset="0"/>
              </a:rPr>
              <a:t> Monitorear los nuevos riesgos para los activos.</a:t>
            </a:r>
            <a:endParaRPr lang="es-EC" sz="1900" dirty="0">
              <a:latin typeface="Century Gothic" panose="020B0502020202020204" pitchFamily="34" charset="0"/>
            </a:endParaRPr>
          </a:p>
        </p:txBody>
      </p:sp>
    </p:spTree>
    <p:extLst>
      <p:ext uri="{BB962C8B-B14F-4D97-AF65-F5344CB8AC3E}">
        <p14:creationId xmlns:p14="http://schemas.microsoft.com/office/powerpoint/2010/main" val="2477036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 y="-15780"/>
            <a:ext cx="9143244" cy="6857433"/>
          </a:xfrm>
          <a:prstGeom prst="rect">
            <a:avLst/>
          </a:prstGeom>
        </p:spPr>
      </p:pic>
      <p:sp>
        <p:nvSpPr>
          <p:cNvPr id="3" name="CuadroTexto 2"/>
          <p:cNvSpPr txBox="1"/>
          <p:nvPr/>
        </p:nvSpPr>
        <p:spPr>
          <a:xfrm>
            <a:off x="4578575" y="199431"/>
            <a:ext cx="4213013" cy="954107"/>
          </a:xfrm>
          <a:prstGeom prst="rect">
            <a:avLst/>
          </a:prstGeom>
          <a:noFill/>
        </p:spPr>
        <p:txBody>
          <a:bodyPr wrap="none" rtlCol="0">
            <a:spAutoFit/>
          </a:bodyPr>
          <a:lstStyle/>
          <a:p>
            <a:r>
              <a:rPr lang="es-ES_tradnl" sz="2800" b="1" dirty="0" smtClean="0">
                <a:latin typeface="Century Gothic"/>
                <a:cs typeface="Century Gothic"/>
              </a:rPr>
              <a:t>TÉCNICAS DE ESCANEO</a:t>
            </a:r>
          </a:p>
          <a:p>
            <a:r>
              <a:rPr lang="es-ES_tradnl" sz="2800" b="1" dirty="0" smtClean="0">
                <a:latin typeface="Century Gothic"/>
                <a:cs typeface="Century Gothic"/>
              </a:rPr>
              <a:t>SCANNING</a:t>
            </a:r>
            <a:endParaRPr lang="es-ES" sz="2800" b="1" dirty="0" smtClean="0">
              <a:latin typeface="Century Gothic"/>
              <a:cs typeface="Century Gothic"/>
            </a:endParaRPr>
          </a:p>
        </p:txBody>
      </p:sp>
      <p:sp>
        <p:nvSpPr>
          <p:cNvPr id="6" name="CuadroTexto 5"/>
          <p:cNvSpPr txBox="1"/>
          <p:nvPr/>
        </p:nvSpPr>
        <p:spPr>
          <a:xfrm>
            <a:off x="2261948" y="1317486"/>
            <a:ext cx="5300109" cy="369332"/>
          </a:xfrm>
          <a:prstGeom prst="rect">
            <a:avLst/>
          </a:prstGeom>
          <a:noFill/>
        </p:spPr>
        <p:txBody>
          <a:bodyPr wrap="square" rtlCol="0">
            <a:spAutoFit/>
          </a:bodyPr>
          <a:lstStyle/>
          <a:p>
            <a:pPr algn="just"/>
            <a:endParaRPr lang="es-ES" dirty="0" smtClean="0">
              <a:latin typeface="Century Gothic"/>
              <a:cs typeface="Century Gothic"/>
            </a:endParaRPr>
          </a:p>
        </p:txBody>
      </p:sp>
      <p:pic>
        <p:nvPicPr>
          <p:cNvPr id="7" name="Imagen 6" descr="Descripción: https://encrypted-tbn2.google.com/images?q=tbn:ANd9GcTPe6D4YB8DPfMCIA0S5Hc6iGbUn14jp-sRoJk1XdMu54RbQpZJYg"/>
          <p:cNvPicPr/>
          <p:nvPr/>
        </p:nvPicPr>
        <p:blipFill>
          <a:blip r:embed="rId3">
            <a:extLst>
              <a:ext uri="{28A0092B-C50C-407E-A947-70E740481C1C}">
                <a14:useLocalDpi xmlns:a14="http://schemas.microsoft.com/office/drawing/2010/main" val="0"/>
              </a:ext>
            </a:extLst>
          </a:blip>
          <a:srcRect/>
          <a:stretch>
            <a:fillRect/>
          </a:stretch>
        </p:blipFill>
        <p:spPr bwMode="auto">
          <a:xfrm>
            <a:off x="1177636" y="2494753"/>
            <a:ext cx="2784763" cy="3580935"/>
          </a:xfrm>
          <a:prstGeom prst="rect">
            <a:avLst/>
          </a:prstGeom>
          <a:ln>
            <a:noFill/>
          </a:ln>
          <a:effectLst>
            <a:softEdge rad="112500"/>
          </a:effectLst>
        </p:spPr>
      </p:pic>
      <p:pic>
        <p:nvPicPr>
          <p:cNvPr id="8" name="Imagen 7" descr="Descripción: https://encrypted-tbn2.google.com/images?q=tbn:ANd9GcSskfFcWpYsozRmPy-9VTffOCb0CIcw7afVY0Z10M75XoYJDNr59A"/>
          <p:cNvPicPr/>
          <p:nvPr/>
        </p:nvPicPr>
        <p:blipFill>
          <a:blip r:embed="rId4">
            <a:extLst>
              <a:ext uri="{28A0092B-C50C-407E-A947-70E740481C1C}">
                <a14:useLocalDpi xmlns:a14="http://schemas.microsoft.com/office/drawing/2010/main" val="0"/>
              </a:ext>
            </a:extLst>
          </a:blip>
          <a:srcRect/>
          <a:stretch>
            <a:fillRect/>
          </a:stretch>
        </p:blipFill>
        <p:spPr bwMode="auto">
          <a:xfrm>
            <a:off x="4170218" y="2449446"/>
            <a:ext cx="4621370" cy="3580935"/>
          </a:xfrm>
          <a:prstGeom prst="rect">
            <a:avLst/>
          </a:prstGeom>
          <a:ln>
            <a:noFill/>
          </a:ln>
          <a:effectLst>
            <a:softEdge rad="112500"/>
          </a:effectLst>
        </p:spPr>
      </p:pic>
      <p:sp>
        <p:nvSpPr>
          <p:cNvPr id="9" name="CuadroTexto 8"/>
          <p:cNvSpPr txBox="1"/>
          <p:nvPr/>
        </p:nvSpPr>
        <p:spPr>
          <a:xfrm>
            <a:off x="1322854" y="1817301"/>
            <a:ext cx="2536532" cy="323165"/>
          </a:xfrm>
          <a:prstGeom prst="rect">
            <a:avLst/>
          </a:prstGeom>
          <a:noFill/>
        </p:spPr>
        <p:txBody>
          <a:bodyPr wrap="square" rtlCol="0">
            <a:spAutoFit/>
          </a:bodyPr>
          <a:lstStyle/>
          <a:p>
            <a:r>
              <a:rPr lang="es-ES" sz="1500" b="1" dirty="0" smtClean="0">
                <a:latin typeface="Century Gothic" panose="020B0502020202020204" pitchFamily="34" charset="0"/>
              </a:rPr>
              <a:t>Identificación de Activos</a:t>
            </a:r>
            <a:endParaRPr lang="es-ES" sz="1500" b="1" dirty="0">
              <a:latin typeface="Century Gothic" panose="020B0502020202020204" pitchFamily="34" charset="0"/>
            </a:endParaRPr>
          </a:p>
        </p:txBody>
      </p:sp>
      <p:sp>
        <p:nvSpPr>
          <p:cNvPr id="10" name="CuadroTexto 9"/>
          <p:cNvSpPr txBox="1"/>
          <p:nvPr/>
        </p:nvSpPr>
        <p:spPr>
          <a:xfrm>
            <a:off x="5180004" y="1794218"/>
            <a:ext cx="2775409" cy="369332"/>
          </a:xfrm>
          <a:prstGeom prst="rect">
            <a:avLst/>
          </a:prstGeom>
          <a:noFill/>
        </p:spPr>
        <p:txBody>
          <a:bodyPr wrap="square" rtlCol="0">
            <a:spAutoFit/>
          </a:bodyPr>
          <a:lstStyle/>
          <a:p>
            <a:r>
              <a:rPr lang="es-ES" b="1" dirty="0" smtClean="0"/>
              <a:t>Proceso de Escaneo de Red</a:t>
            </a:r>
            <a:endParaRPr lang="es-ES" b="1" dirty="0"/>
          </a:p>
        </p:txBody>
      </p:sp>
    </p:spTree>
    <p:extLst>
      <p:ext uri="{BB962C8B-B14F-4D97-AF65-F5344CB8AC3E}">
        <p14:creationId xmlns:p14="http://schemas.microsoft.com/office/powerpoint/2010/main" val="145037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4578575" y="199431"/>
            <a:ext cx="4213013" cy="954107"/>
          </a:xfrm>
          <a:prstGeom prst="rect">
            <a:avLst/>
          </a:prstGeom>
          <a:noFill/>
        </p:spPr>
        <p:txBody>
          <a:bodyPr wrap="none" rtlCol="0">
            <a:spAutoFit/>
          </a:bodyPr>
          <a:lstStyle/>
          <a:p>
            <a:r>
              <a:rPr lang="es-ES_tradnl" sz="2800" b="1" dirty="0" smtClean="0">
                <a:latin typeface="Century Gothic"/>
                <a:cs typeface="Century Gothic"/>
              </a:rPr>
              <a:t>TÉCNICAS DE ESCANEO</a:t>
            </a:r>
          </a:p>
          <a:p>
            <a:r>
              <a:rPr lang="es-ES_tradnl" sz="2800" b="1" dirty="0" smtClean="0">
                <a:latin typeface="Century Gothic"/>
                <a:cs typeface="Century Gothic"/>
              </a:rPr>
              <a:t>SCANNING</a:t>
            </a:r>
            <a:endParaRPr lang="es-ES" sz="2800" b="1" dirty="0" smtClean="0">
              <a:latin typeface="Century Gothic"/>
              <a:cs typeface="Century Gothic"/>
            </a:endParaRPr>
          </a:p>
        </p:txBody>
      </p:sp>
      <p:sp>
        <p:nvSpPr>
          <p:cNvPr id="6" name="CuadroTexto 5"/>
          <p:cNvSpPr txBox="1"/>
          <p:nvPr/>
        </p:nvSpPr>
        <p:spPr>
          <a:xfrm>
            <a:off x="2261948" y="1317486"/>
            <a:ext cx="5300109" cy="369332"/>
          </a:xfrm>
          <a:prstGeom prst="rect">
            <a:avLst/>
          </a:prstGeom>
          <a:noFill/>
        </p:spPr>
        <p:txBody>
          <a:bodyPr wrap="square" rtlCol="0">
            <a:spAutoFit/>
          </a:bodyPr>
          <a:lstStyle/>
          <a:p>
            <a:pPr algn="just"/>
            <a:endParaRPr lang="es-ES" dirty="0" smtClean="0">
              <a:latin typeface="Century Gothic"/>
              <a:cs typeface="Century Gothic"/>
            </a:endParaRPr>
          </a:p>
        </p:txBody>
      </p:sp>
      <p:sp>
        <p:nvSpPr>
          <p:cNvPr id="7" name="CuadroTexto 6"/>
          <p:cNvSpPr txBox="1"/>
          <p:nvPr/>
        </p:nvSpPr>
        <p:spPr>
          <a:xfrm>
            <a:off x="1298222" y="1339080"/>
            <a:ext cx="7352255" cy="5016758"/>
          </a:xfrm>
          <a:prstGeom prst="rect">
            <a:avLst/>
          </a:prstGeom>
          <a:noFill/>
        </p:spPr>
        <p:txBody>
          <a:bodyPr wrap="square" rtlCol="0">
            <a:spAutoFit/>
          </a:bodyPr>
          <a:lstStyle/>
          <a:p>
            <a:pPr algn="just"/>
            <a:r>
              <a:rPr lang="es-ES" sz="1600" b="1" dirty="0" smtClean="0">
                <a:latin typeface="Century Gothic"/>
                <a:cs typeface="Century Gothic"/>
              </a:rPr>
              <a:t>NETWORK SCANNING</a:t>
            </a:r>
            <a:endParaRPr lang="es-ES" sz="1600" dirty="0">
              <a:latin typeface="Century Gothic"/>
              <a:cs typeface="Century Gothic"/>
            </a:endParaRPr>
          </a:p>
          <a:p>
            <a:pPr algn="just"/>
            <a:r>
              <a:rPr lang="es-ES" sz="1600" dirty="0">
                <a:latin typeface="Century Gothic" panose="020B0502020202020204" pitchFamily="34" charset="0"/>
              </a:rPr>
              <a:t>Esta técnica analiza al detalle todos los sistemas conectados en una misma red local entre los rangos de direcciones IP que se especifique, mostrando la IP, la dirección MAC y la velocidad de respuesta al ping, además de controlar los puertos TCP y los servicios SNMP</a:t>
            </a:r>
            <a:r>
              <a:rPr lang="es-ES" sz="1600" dirty="0" smtClean="0">
                <a:latin typeface="Century Gothic" panose="020B0502020202020204" pitchFamily="34" charset="0"/>
              </a:rPr>
              <a:t>.</a:t>
            </a:r>
          </a:p>
          <a:p>
            <a:pPr algn="just"/>
            <a:endParaRPr lang="es-EC" sz="1600" dirty="0" smtClean="0">
              <a:latin typeface="Century Gothic" panose="020B0502020202020204" pitchFamily="34" charset="0"/>
            </a:endParaRPr>
          </a:p>
          <a:p>
            <a:pPr algn="just"/>
            <a:r>
              <a:rPr lang="es-ES" sz="1600" b="1" dirty="0">
                <a:latin typeface="Century Gothic"/>
                <a:cs typeface="Century Gothic"/>
              </a:rPr>
              <a:t>PORT </a:t>
            </a:r>
            <a:r>
              <a:rPr lang="es-ES" sz="1600" b="1" dirty="0" smtClean="0">
                <a:latin typeface="Century Gothic"/>
                <a:cs typeface="Century Gothic"/>
              </a:rPr>
              <a:t>SCANNING</a:t>
            </a:r>
            <a:endParaRPr lang="es-EC" sz="1600" dirty="0">
              <a:latin typeface="Century Gothic" panose="020B0502020202020204" pitchFamily="34" charset="0"/>
            </a:endParaRPr>
          </a:p>
          <a:p>
            <a:pPr algn="just"/>
            <a:r>
              <a:rPr lang="es-ES" sz="1600" dirty="0">
                <a:latin typeface="Century Gothic" panose="020B0502020202020204" pitchFamily="34" charset="0"/>
              </a:rPr>
              <a:t>La técnica Port </a:t>
            </a:r>
            <a:r>
              <a:rPr lang="es-ES" sz="1600" dirty="0" err="1">
                <a:latin typeface="Century Gothic" panose="020B0502020202020204" pitchFamily="34" charset="0"/>
              </a:rPr>
              <a:t>S</a:t>
            </a:r>
            <a:r>
              <a:rPr lang="es-ES" sz="1600" dirty="0" err="1" smtClean="0">
                <a:latin typeface="Century Gothic" panose="020B0502020202020204" pitchFamily="34" charset="0"/>
              </a:rPr>
              <a:t>canning</a:t>
            </a:r>
            <a:r>
              <a:rPr lang="es-ES" sz="1600" dirty="0" smtClean="0">
                <a:latin typeface="Century Gothic" panose="020B0502020202020204" pitchFamily="34" charset="0"/>
              </a:rPr>
              <a:t> </a:t>
            </a:r>
            <a:r>
              <a:rPr lang="es-ES" sz="1600" dirty="0">
                <a:latin typeface="Century Gothic" panose="020B0502020202020204" pitchFamily="34" charset="0"/>
              </a:rPr>
              <a:t>tiene como objetivo la verificación de activos en busca de puertas vulnerables para </a:t>
            </a:r>
            <a:r>
              <a:rPr lang="es-ES" sz="1600" dirty="0" smtClean="0">
                <a:latin typeface="Century Gothic" panose="020B0502020202020204" pitchFamily="34" charset="0"/>
              </a:rPr>
              <a:t>que no sean utilizados para realizar invasiones malintencionadas a los sistemas, mediante el uso de estos puertos abiertos.</a:t>
            </a:r>
            <a:endParaRPr lang="es-EC" sz="1600" dirty="0">
              <a:latin typeface="Century Gothic" panose="020B0502020202020204" pitchFamily="34" charset="0"/>
            </a:endParaRPr>
          </a:p>
          <a:p>
            <a:pPr algn="just"/>
            <a:endParaRPr lang="es-ES" sz="1600" dirty="0" smtClean="0">
              <a:latin typeface="Century Gothic"/>
              <a:cs typeface="Century Gothic"/>
            </a:endParaRPr>
          </a:p>
          <a:p>
            <a:pPr algn="just"/>
            <a:r>
              <a:rPr lang="es-ES" sz="1600" b="1" dirty="0">
                <a:latin typeface="Century Gothic"/>
                <a:cs typeface="Century Gothic"/>
              </a:rPr>
              <a:t>VULNERABILITY SCANNING</a:t>
            </a:r>
          </a:p>
          <a:p>
            <a:pPr algn="just"/>
            <a:r>
              <a:rPr lang="es-ES" sz="1600" dirty="0">
                <a:latin typeface="Century Gothic" panose="020B0502020202020204" pitchFamily="34" charset="0"/>
              </a:rPr>
              <a:t>Un escaneo de vulnerabilidades es utilizado para realizar el reconocimiento de la red, que normalmente puede ser ejecutado por un atacante remoto tratando de obtener información o acceso a una </a:t>
            </a:r>
            <a:r>
              <a:rPr lang="es-ES" sz="1600" dirty="0" smtClean="0">
                <a:latin typeface="Century Gothic" panose="020B0502020202020204" pitchFamily="34" charset="0"/>
              </a:rPr>
              <a:t>red. </a:t>
            </a:r>
            <a:r>
              <a:rPr lang="es-ES" sz="1600" dirty="0">
                <a:latin typeface="Century Gothic" panose="020B0502020202020204" pitchFamily="34" charset="0"/>
              </a:rPr>
              <a:t>Esta información puede ser analizada en busca de vulnerabilidades conocidas o recientemente descubiertas que pueden ser explotadas para acceder a redes seguras </a:t>
            </a:r>
            <a:r>
              <a:rPr lang="es-ES" sz="1600" dirty="0" smtClean="0">
                <a:latin typeface="Century Gothic" panose="020B0502020202020204" pitchFamily="34" charset="0"/>
              </a:rPr>
              <a:t>y más aún a los equipos de las mismas.</a:t>
            </a:r>
            <a:endParaRPr lang="es-ES" sz="1600" dirty="0" smtClean="0">
              <a:latin typeface="Century Gothic"/>
              <a:cs typeface="Century Gothic"/>
            </a:endParaRPr>
          </a:p>
          <a:p>
            <a:pPr algn="just"/>
            <a:endParaRPr lang="es-ES" sz="1600" dirty="0" smtClean="0">
              <a:latin typeface="Century Gothic"/>
              <a:cs typeface="Century Gothic"/>
            </a:endParaRPr>
          </a:p>
        </p:txBody>
      </p:sp>
    </p:spTree>
    <p:extLst>
      <p:ext uri="{BB962C8B-B14F-4D97-AF65-F5344CB8AC3E}">
        <p14:creationId xmlns:p14="http://schemas.microsoft.com/office/powerpoint/2010/main" val="2311057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523220"/>
          </a:xfrm>
          <a:prstGeom prst="rect">
            <a:avLst/>
          </a:prstGeom>
          <a:noFill/>
        </p:spPr>
        <p:txBody>
          <a:bodyPr wrap="none" rtlCol="0">
            <a:spAutoFit/>
          </a:bodyPr>
          <a:lstStyle/>
          <a:p>
            <a:r>
              <a:rPr lang="es-ES_tradnl" sz="2800" b="1" dirty="0" smtClean="0">
                <a:latin typeface="Century Gothic"/>
                <a:cs typeface="Century Gothic"/>
              </a:rPr>
              <a:t>IMPLEMENTACIÓN</a:t>
            </a:r>
            <a:endParaRPr lang="es-ES" sz="2800" b="1" dirty="0" smtClean="0">
              <a:latin typeface="Century Gothic"/>
              <a:cs typeface="Century Gothic"/>
            </a:endParaRPr>
          </a:p>
        </p:txBody>
      </p:sp>
      <p:sp>
        <p:nvSpPr>
          <p:cNvPr id="2" name="CuadroTexto 1"/>
          <p:cNvSpPr txBox="1"/>
          <p:nvPr/>
        </p:nvSpPr>
        <p:spPr>
          <a:xfrm>
            <a:off x="2109548" y="1151231"/>
            <a:ext cx="6707235" cy="5324535"/>
          </a:xfrm>
          <a:prstGeom prst="rect">
            <a:avLst/>
          </a:prstGeom>
          <a:noFill/>
        </p:spPr>
        <p:txBody>
          <a:bodyPr wrap="square" rtlCol="0">
            <a:spAutoFit/>
          </a:bodyPr>
          <a:lstStyle/>
          <a:p>
            <a:pPr algn="just"/>
            <a:r>
              <a:rPr lang="es-EC" sz="2000" b="1" dirty="0" smtClean="0">
                <a:latin typeface="Century Gothic" panose="020B0502020202020204" pitchFamily="34" charset="0"/>
              </a:rPr>
              <a:t>Fase uno: Conozca sus activos</a:t>
            </a:r>
          </a:p>
          <a:p>
            <a:pPr algn="just"/>
            <a:endParaRPr lang="es-EC" sz="2000" dirty="0">
              <a:latin typeface="Century Gothic" panose="020B0502020202020204" pitchFamily="34" charset="0"/>
              <a:cs typeface="Century Gothic"/>
            </a:endParaRPr>
          </a:p>
          <a:p>
            <a:pPr algn="just"/>
            <a:r>
              <a:rPr lang="es-EC" sz="2000" dirty="0">
                <a:latin typeface="Century Gothic" panose="020B0502020202020204" pitchFamily="34" charset="0"/>
              </a:rPr>
              <a:t>El edificio Santa Prisca, donde funciona la Casa Matriz y la Sucursal Quito del Banco Nacional de Fomento, posee alrededor de 700 equipos aproximadamente, por este motivo se utilizó el software Network </a:t>
            </a:r>
            <a:r>
              <a:rPr lang="es-EC" sz="2000" dirty="0" err="1">
                <a:latin typeface="Century Gothic" panose="020B0502020202020204" pitchFamily="34" charset="0"/>
              </a:rPr>
              <a:t>Inventory</a:t>
            </a:r>
            <a:r>
              <a:rPr lang="es-EC" sz="2000" dirty="0">
                <a:latin typeface="Century Gothic" panose="020B0502020202020204" pitchFamily="34" charset="0"/>
              </a:rPr>
              <a:t> </a:t>
            </a:r>
            <a:r>
              <a:rPr lang="es-EC" sz="2000" dirty="0" err="1">
                <a:latin typeface="Century Gothic" panose="020B0502020202020204" pitchFamily="34" charset="0"/>
              </a:rPr>
              <a:t>Advisor</a:t>
            </a:r>
            <a:r>
              <a:rPr lang="es-EC" sz="2000" dirty="0">
                <a:latin typeface="Century Gothic" panose="020B0502020202020204" pitchFamily="34" charset="0"/>
              </a:rPr>
              <a:t>, el cual provee toda la información necesaria que se debe levantar de los activos dentro de la red de la Institución.</a:t>
            </a:r>
          </a:p>
          <a:p>
            <a:pPr algn="just"/>
            <a:r>
              <a:rPr lang="es-EC" sz="2000" dirty="0">
                <a:latin typeface="Century Gothic" panose="020B0502020202020204" pitchFamily="34" charset="0"/>
              </a:rPr>
              <a:t> </a:t>
            </a:r>
          </a:p>
          <a:p>
            <a:pPr algn="just"/>
            <a:r>
              <a:rPr lang="es-EC" sz="2000" dirty="0">
                <a:latin typeface="Century Gothic" panose="020B0502020202020204" pitchFamily="34" charset="0"/>
              </a:rPr>
              <a:t>Los reportes generados con Network </a:t>
            </a:r>
            <a:r>
              <a:rPr lang="es-EC" sz="2000" dirty="0" err="1">
                <a:latin typeface="Century Gothic" panose="020B0502020202020204" pitchFamily="34" charset="0"/>
              </a:rPr>
              <a:t>Inventory</a:t>
            </a:r>
            <a:r>
              <a:rPr lang="es-EC" sz="2000" dirty="0">
                <a:latin typeface="Century Gothic" panose="020B0502020202020204" pitchFamily="34" charset="0"/>
              </a:rPr>
              <a:t> </a:t>
            </a:r>
            <a:r>
              <a:rPr lang="es-EC" sz="2000" dirty="0" err="1">
                <a:latin typeface="Century Gothic" panose="020B0502020202020204" pitchFamily="34" charset="0"/>
              </a:rPr>
              <a:t>Advisor</a:t>
            </a:r>
            <a:r>
              <a:rPr lang="es-EC" sz="2000" dirty="0">
                <a:latin typeface="Century Gothic" panose="020B0502020202020204" pitchFamily="34" charset="0"/>
              </a:rPr>
              <a:t> muestran todas las </a:t>
            </a:r>
            <a:r>
              <a:rPr lang="es-EC" sz="2000" dirty="0" err="1">
                <a:latin typeface="Century Gothic" panose="020B0502020202020204" pitchFamily="34" charset="0"/>
              </a:rPr>
              <a:t>VLANs</a:t>
            </a:r>
            <a:r>
              <a:rPr lang="es-EC" sz="2000" dirty="0">
                <a:latin typeface="Century Gothic" panose="020B0502020202020204" pitchFamily="34" charset="0"/>
              </a:rPr>
              <a:t> de la red del Banco Nacional de Fomento, para este estudio se </a:t>
            </a:r>
            <a:r>
              <a:rPr lang="es-EC" sz="2000" dirty="0" smtClean="0">
                <a:latin typeface="Century Gothic" panose="020B0502020202020204" pitchFamily="34" charset="0"/>
              </a:rPr>
              <a:t>tomará </a:t>
            </a:r>
            <a:r>
              <a:rPr lang="es-EC" sz="2000" dirty="0">
                <a:latin typeface="Century Gothic" panose="020B0502020202020204" pitchFamily="34" charset="0"/>
              </a:rPr>
              <a:t>como muestra las </a:t>
            </a:r>
            <a:r>
              <a:rPr lang="es-EC" sz="2000" dirty="0" err="1">
                <a:latin typeface="Century Gothic" panose="020B0502020202020204" pitchFamily="34" charset="0"/>
              </a:rPr>
              <a:t>VLANs</a:t>
            </a:r>
            <a:r>
              <a:rPr lang="es-EC" sz="2000" dirty="0">
                <a:latin typeface="Century Gothic" panose="020B0502020202020204" pitchFamily="34" charset="0"/>
              </a:rPr>
              <a:t> 2 y 10 por el impacto </a:t>
            </a:r>
            <a:r>
              <a:rPr lang="es-EC" sz="2000" dirty="0" smtClean="0">
                <a:latin typeface="Century Gothic" panose="020B0502020202020204" pitchFamily="34" charset="0"/>
              </a:rPr>
              <a:t>que producirá dentro </a:t>
            </a:r>
            <a:r>
              <a:rPr lang="es-EC" sz="2000" dirty="0">
                <a:latin typeface="Century Gothic" panose="020B0502020202020204" pitchFamily="34" charset="0"/>
              </a:rPr>
              <a:t>de la </a:t>
            </a:r>
            <a:r>
              <a:rPr lang="es-EC" sz="2000" dirty="0" smtClean="0">
                <a:latin typeface="Century Gothic" panose="020B0502020202020204" pitchFamily="34" charset="0"/>
              </a:rPr>
              <a:t>Institución, si son atacadas.</a:t>
            </a:r>
            <a:endParaRPr lang="es-EC" sz="2000" dirty="0">
              <a:latin typeface="Century Gothic" panose="020B0502020202020204" pitchFamily="34" charset="0"/>
            </a:endParaRPr>
          </a:p>
          <a:p>
            <a:pPr algn="just"/>
            <a:r>
              <a:rPr lang="es-EC" sz="2000" dirty="0">
                <a:latin typeface="Century Gothic" panose="020B0502020202020204" pitchFamily="34" charset="0"/>
              </a:rPr>
              <a:t> </a:t>
            </a:r>
          </a:p>
        </p:txBody>
      </p:sp>
    </p:spTree>
    <p:extLst>
      <p:ext uri="{BB962C8B-B14F-4D97-AF65-F5344CB8AC3E}">
        <p14:creationId xmlns:p14="http://schemas.microsoft.com/office/powerpoint/2010/main" val="2084827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uno</a:t>
            </a:r>
            <a:endParaRPr lang="es-ES" sz="2800" b="1" dirty="0" smtClean="0">
              <a:latin typeface="Century Gothic"/>
              <a:cs typeface="Century Gothic"/>
            </a:endParaRPr>
          </a:p>
        </p:txBody>
      </p:sp>
      <p:sp>
        <p:nvSpPr>
          <p:cNvPr id="2" name="CuadroTexto 1"/>
          <p:cNvSpPr txBox="1"/>
          <p:nvPr/>
        </p:nvSpPr>
        <p:spPr>
          <a:xfrm>
            <a:off x="828675" y="1408759"/>
            <a:ext cx="7333838" cy="4247317"/>
          </a:xfrm>
          <a:prstGeom prst="rect">
            <a:avLst/>
          </a:prstGeom>
          <a:noFill/>
        </p:spPr>
        <p:txBody>
          <a:bodyPr wrap="square" rtlCol="0">
            <a:spAutoFit/>
          </a:bodyPr>
          <a:lstStyle/>
          <a:p>
            <a:pPr algn="just"/>
            <a:r>
              <a:rPr lang="es-EC" dirty="0" smtClean="0">
                <a:latin typeface="Century Gothic" panose="020B0502020202020204" pitchFamily="34" charset="0"/>
              </a:rPr>
              <a:t>Los </a:t>
            </a:r>
            <a:r>
              <a:rPr lang="es-EC" dirty="0">
                <a:latin typeface="Century Gothic" panose="020B0502020202020204" pitchFamily="34" charset="0"/>
              </a:rPr>
              <a:t>campos del reporte generado, para la aplicación de esta fase son los siguientes:</a:t>
            </a:r>
          </a:p>
          <a:p>
            <a:pPr algn="just"/>
            <a:r>
              <a:rPr lang="es-EC" dirty="0">
                <a:latin typeface="Century Gothic" panose="020B0502020202020204" pitchFamily="34" charset="0"/>
              </a:rPr>
              <a:t> </a:t>
            </a:r>
            <a:endParaRPr lang="es-EC" dirty="0" smtClean="0">
              <a:latin typeface="Century Gothic" panose="020B0502020202020204" pitchFamily="34" charset="0"/>
            </a:endParaRPr>
          </a:p>
          <a:p>
            <a:pPr algn="just"/>
            <a:endParaRPr lang="es-EC" dirty="0">
              <a:latin typeface="Century Gothic" panose="020B0502020202020204" pitchFamily="34" charset="0"/>
            </a:endParaRPr>
          </a:p>
          <a:p>
            <a:pPr algn="just"/>
            <a:endParaRPr lang="es-EC" dirty="0" smtClean="0">
              <a:latin typeface="Century Gothic" panose="020B0502020202020204" pitchFamily="34" charset="0"/>
            </a:endParaRPr>
          </a:p>
          <a:p>
            <a:pPr marL="285750" lvl="0" indent="-285750" algn="just">
              <a:buFont typeface="Arial" panose="020B0604020202020204" pitchFamily="34" charset="0"/>
              <a:buChar char="•"/>
            </a:pPr>
            <a:r>
              <a:rPr lang="es-EC" dirty="0" smtClean="0">
                <a:latin typeface="Century Gothic" panose="020B0502020202020204" pitchFamily="34" charset="0"/>
              </a:rPr>
              <a:t>Dueño</a:t>
            </a:r>
            <a:endParaRPr lang="es-EC" dirty="0">
              <a:latin typeface="Century Gothic" panose="020B0502020202020204" pitchFamily="34" charset="0"/>
            </a:endParaRPr>
          </a:p>
          <a:p>
            <a:pPr marL="285750" lvl="0" indent="-285750" algn="just">
              <a:buFont typeface="Arial" panose="020B0604020202020204" pitchFamily="34" charset="0"/>
              <a:buChar char="•"/>
            </a:pPr>
            <a:r>
              <a:rPr lang="es-EC" dirty="0">
                <a:latin typeface="Century Gothic" panose="020B0502020202020204" pitchFamily="34" charset="0"/>
              </a:rPr>
              <a:t>Nombre / Host </a:t>
            </a:r>
          </a:p>
          <a:p>
            <a:pPr marL="285750" lvl="0" indent="-285750" algn="just">
              <a:buFont typeface="Arial" panose="020B0604020202020204" pitchFamily="34" charset="0"/>
              <a:buChar char="•"/>
            </a:pPr>
            <a:r>
              <a:rPr lang="es-EC" dirty="0">
                <a:latin typeface="Century Gothic" panose="020B0502020202020204" pitchFamily="34" charset="0"/>
              </a:rPr>
              <a:t>Dirección IP</a:t>
            </a:r>
          </a:p>
          <a:p>
            <a:pPr marL="285750" lvl="0" indent="-285750" algn="just">
              <a:buFont typeface="Arial" panose="020B0604020202020204" pitchFamily="34" charset="0"/>
              <a:buChar char="•"/>
            </a:pPr>
            <a:r>
              <a:rPr lang="es-EC" dirty="0">
                <a:latin typeface="Century Gothic" panose="020B0502020202020204" pitchFamily="34" charset="0"/>
              </a:rPr>
              <a:t>Dirección MAC</a:t>
            </a:r>
          </a:p>
          <a:p>
            <a:pPr marL="285750" lvl="0" indent="-285750" algn="just">
              <a:buFont typeface="Arial" panose="020B0604020202020204" pitchFamily="34" charset="0"/>
              <a:buChar char="•"/>
            </a:pPr>
            <a:r>
              <a:rPr lang="es-EC" dirty="0">
                <a:latin typeface="Century Gothic" panose="020B0502020202020204" pitchFamily="34" charset="0"/>
              </a:rPr>
              <a:t>Serial BIOS</a:t>
            </a:r>
          </a:p>
          <a:p>
            <a:pPr marL="285750" lvl="0" indent="-285750" algn="just">
              <a:buFont typeface="Arial" panose="020B0604020202020204" pitchFamily="34" charset="0"/>
              <a:buChar char="•"/>
            </a:pPr>
            <a:r>
              <a:rPr lang="es-EC" dirty="0">
                <a:latin typeface="Century Gothic" panose="020B0502020202020204" pitchFamily="34" charset="0"/>
              </a:rPr>
              <a:t>Marca	</a:t>
            </a:r>
          </a:p>
          <a:p>
            <a:pPr marL="285750" lvl="0" indent="-285750" algn="just">
              <a:buFont typeface="Arial" panose="020B0604020202020204" pitchFamily="34" charset="0"/>
              <a:buChar char="•"/>
            </a:pPr>
            <a:r>
              <a:rPr lang="es-EC" dirty="0">
                <a:latin typeface="Century Gothic" panose="020B0502020202020204" pitchFamily="34" charset="0"/>
              </a:rPr>
              <a:t>Modelo</a:t>
            </a:r>
          </a:p>
          <a:p>
            <a:pPr marL="285750" lvl="0" indent="-285750" algn="just">
              <a:buFont typeface="Arial" panose="020B0604020202020204" pitchFamily="34" charset="0"/>
              <a:buChar char="•"/>
            </a:pPr>
            <a:r>
              <a:rPr lang="es-EC" dirty="0">
                <a:latin typeface="Century Gothic" panose="020B0502020202020204" pitchFamily="34" charset="0"/>
              </a:rPr>
              <a:t>Sistema Operativo</a:t>
            </a:r>
          </a:p>
          <a:p>
            <a:pPr marL="285750" lvl="0" indent="-285750" algn="just">
              <a:buFont typeface="Arial" panose="020B0604020202020204" pitchFamily="34" charset="0"/>
              <a:buChar char="•"/>
            </a:pPr>
            <a:r>
              <a:rPr lang="es-EC" dirty="0">
                <a:latin typeface="Century Gothic" panose="020B0502020202020204" pitchFamily="34" charset="0"/>
              </a:rPr>
              <a:t>Antivirus</a:t>
            </a:r>
          </a:p>
          <a:p>
            <a:pPr marL="285750" lvl="0" indent="-285750" algn="just">
              <a:buFont typeface="Arial" panose="020B0604020202020204" pitchFamily="34" charset="0"/>
              <a:buChar char="•"/>
            </a:pPr>
            <a:r>
              <a:rPr lang="es-EC" dirty="0" smtClean="0">
                <a:latin typeface="Century Gothic" panose="020B0502020202020204" pitchFamily="34" charset="0"/>
              </a:rPr>
              <a:t>Ubicación</a:t>
            </a:r>
            <a:r>
              <a:rPr lang="es-EC" dirty="0">
                <a:latin typeface="Century Gothic" panose="020B0502020202020204" pitchFamily="34" charset="0"/>
              </a:rPr>
              <a:t> </a:t>
            </a:r>
          </a:p>
        </p:txBody>
      </p:sp>
      <p:graphicFrame>
        <p:nvGraphicFramePr>
          <p:cNvPr id="5" name="Tabla 4"/>
          <p:cNvGraphicFramePr>
            <a:graphicFrameLocks noGrp="1"/>
          </p:cNvGraphicFramePr>
          <p:nvPr>
            <p:extLst>
              <p:ext uri="{D42A27DB-BD31-4B8C-83A1-F6EECF244321}">
                <p14:modId xmlns:p14="http://schemas.microsoft.com/office/powerpoint/2010/main" val="3358638376"/>
              </p:ext>
            </p:extLst>
          </p:nvPr>
        </p:nvGraphicFramePr>
        <p:xfrm>
          <a:off x="3297460" y="3012154"/>
          <a:ext cx="5717953" cy="2380224"/>
        </p:xfrm>
        <a:graphic>
          <a:graphicData uri="http://schemas.openxmlformats.org/drawingml/2006/table">
            <a:tbl>
              <a:tblPr firstRow="1" firstCol="1" bandRow="1">
                <a:tableStyleId>{5C22544A-7EE6-4342-B048-85BDC9FD1C3A}</a:tableStyleId>
              </a:tblPr>
              <a:tblGrid>
                <a:gridCol w="629920">
                  <a:extLst>
                    <a:ext uri="{9D8B030D-6E8A-4147-A177-3AD203B41FA5}">
                      <a16:colId xmlns:a16="http://schemas.microsoft.com/office/drawing/2014/main" val="3187443441"/>
                    </a:ext>
                  </a:extLst>
                </a:gridCol>
                <a:gridCol w="644620">
                  <a:extLst>
                    <a:ext uri="{9D8B030D-6E8A-4147-A177-3AD203B41FA5}">
                      <a16:colId xmlns:a16="http://schemas.microsoft.com/office/drawing/2014/main" val="1220040811"/>
                    </a:ext>
                  </a:extLst>
                </a:gridCol>
                <a:gridCol w="660220">
                  <a:extLst>
                    <a:ext uri="{9D8B030D-6E8A-4147-A177-3AD203B41FA5}">
                      <a16:colId xmlns:a16="http://schemas.microsoft.com/office/drawing/2014/main" val="4139250380"/>
                    </a:ext>
                  </a:extLst>
                </a:gridCol>
                <a:gridCol w="749907">
                  <a:extLst>
                    <a:ext uri="{9D8B030D-6E8A-4147-A177-3AD203B41FA5}">
                      <a16:colId xmlns:a16="http://schemas.microsoft.com/office/drawing/2014/main" val="3426419130"/>
                    </a:ext>
                  </a:extLst>
                </a:gridCol>
                <a:gridCol w="509937">
                  <a:extLst>
                    <a:ext uri="{9D8B030D-6E8A-4147-A177-3AD203B41FA5}">
                      <a16:colId xmlns:a16="http://schemas.microsoft.com/office/drawing/2014/main" val="2135537353"/>
                    </a:ext>
                  </a:extLst>
                </a:gridCol>
                <a:gridCol w="509937">
                  <a:extLst>
                    <a:ext uri="{9D8B030D-6E8A-4147-A177-3AD203B41FA5}">
                      <a16:colId xmlns:a16="http://schemas.microsoft.com/office/drawing/2014/main" val="2827718235"/>
                    </a:ext>
                  </a:extLst>
                </a:gridCol>
                <a:gridCol w="584929">
                  <a:extLst>
                    <a:ext uri="{9D8B030D-6E8A-4147-A177-3AD203B41FA5}">
                      <a16:colId xmlns:a16="http://schemas.microsoft.com/office/drawing/2014/main" val="4232839969"/>
                    </a:ext>
                  </a:extLst>
                </a:gridCol>
                <a:gridCol w="764905">
                  <a:extLst>
                    <a:ext uri="{9D8B030D-6E8A-4147-A177-3AD203B41FA5}">
                      <a16:colId xmlns:a16="http://schemas.microsoft.com/office/drawing/2014/main" val="521253455"/>
                    </a:ext>
                  </a:extLst>
                </a:gridCol>
                <a:gridCol w="663578">
                  <a:extLst>
                    <a:ext uri="{9D8B030D-6E8A-4147-A177-3AD203B41FA5}">
                      <a16:colId xmlns:a16="http://schemas.microsoft.com/office/drawing/2014/main" val="657536633"/>
                    </a:ext>
                  </a:extLst>
                </a:gridCol>
              </a:tblGrid>
              <a:tr h="734304">
                <a:tc>
                  <a:txBody>
                    <a:bodyPr/>
                    <a:lstStyle/>
                    <a:p>
                      <a:pPr algn="ctr">
                        <a:lnSpc>
                          <a:spcPct val="150000"/>
                        </a:lnSpc>
                        <a:spcAft>
                          <a:spcPts val="0"/>
                        </a:spcAft>
                      </a:pPr>
                      <a:r>
                        <a:rPr lang="es-EC" sz="900" dirty="0">
                          <a:effectLst/>
                          <a:latin typeface="Century Gothic" panose="020B0502020202020204" pitchFamily="34" charset="0"/>
                        </a:rPr>
                        <a:t>Dueño</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Nombre</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Dirección IP</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Dirección MAC</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Serial del BIOS</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Marca</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Modelo</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Sistema Operativo</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Antivirus</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extLst>
                  <a:ext uri="{0D108BD9-81ED-4DB2-BD59-A6C34878D82A}">
                    <a16:rowId xmlns:a16="http://schemas.microsoft.com/office/drawing/2014/main" val="1720886161"/>
                  </a:ext>
                </a:extLst>
              </a:tr>
              <a:tr h="1468608">
                <a:tc>
                  <a:txBody>
                    <a:bodyPr/>
                    <a:lstStyle/>
                    <a:p>
                      <a:pPr algn="ctr">
                        <a:lnSpc>
                          <a:spcPct val="150000"/>
                        </a:lnSpc>
                        <a:spcAft>
                          <a:spcPts val="0"/>
                        </a:spcAft>
                      </a:pPr>
                      <a:r>
                        <a:rPr lang="es-EC" sz="900" dirty="0">
                          <a:effectLst/>
                          <a:latin typeface="Century Gothic" panose="020B0502020202020204" pitchFamily="34" charset="0"/>
                        </a:rPr>
                        <a:t>Windows User</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UIO001LSE1</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172.16.2.5</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78:E7:D1:8F:7F:EE 78:E7:D1:8F:7F:F0 78:E7:D1:8F:7F:F2 78:E7:D1:8F:7F:F4</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USE019N63F</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HP</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err="1">
                          <a:effectLst/>
                          <a:latin typeface="Century Gothic" panose="020B0502020202020204" pitchFamily="34" charset="0"/>
                        </a:rPr>
                        <a:t>ProLiant</a:t>
                      </a:r>
                      <a:r>
                        <a:rPr lang="es-EC" sz="900" dirty="0">
                          <a:effectLst/>
                          <a:latin typeface="Century Gothic" panose="020B0502020202020204" pitchFamily="34" charset="0"/>
                        </a:rPr>
                        <a:t> DL380 G6</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Microsoft® Windows Server® 2008 Standard</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Symantec Endpoint Protection</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extLst>
                  <a:ext uri="{0D108BD9-81ED-4DB2-BD59-A6C34878D82A}">
                    <a16:rowId xmlns:a16="http://schemas.microsoft.com/office/drawing/2014/main" val="338435408"/>
                  </a:ext>
                </a:extLst>
              </a:tr>
            </a:tbl>
          </a:graphicData>
        </a:graphic>
      </p:graphicFrame>
    </p:spTree>
    <p:extLst>
      <p:ext uri="{BB962C8B-B14F-4D97-AF65-F5344CB8AC3E}">
        <p14:creationId xmlns:p14="http://schemas.microsoft.com/office/powerpoint/2010/main" val="183407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uno</a:t>
            </a:r>
            <a:endParaRPr lang="es-ES" sz="2800" b="1" dirty="0" smtClean="0">
              <a:latin typeface="Century Gothic"/>
              <a:cs typeface="Century Gothic"/>
            </a:endParaRPr>
          </a:p>
        </p:txBody>
      </p:sp>
      <p:cxnSp>
        <p:nvCxnSpPr>
          <p:cNvPr id="6" name="Conector recto de flecha 5"/>
          <p:cNvCxnSpPr/>
          <p:nvPr/>
        </p:nvCxnSpPr>
        <p:spPr>
          <a:xfrm>
            <a:off x="11745913" y="8062913"/>
            <a:ext cx="757237" cy="269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Cuadro de texto 2"/>
          <p:cNvSpPr txBox="1">
            <a:spLocks noChangeArrowheads="1"/>
          </p:cNvSpPr>
          <p:nvPr/>
        </p:nvSpPr>
        <p:spPr bwMode="auto">
          <a:xfrm>
            <a:off x="12560300" y="7981950"/>
            <a:ext cx="769938" cy="247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50000"/>
              </a:lnSpc>
              <a:spcAft>
                <a:spcPts val="1000"/>
              </a:spcAft>
            </a:pPr>
            <a:r>
              <a:rPr lang="es-EC" sz="1200">
                <a:effectLst/>
                <a:latin typeface="Times New Roman" panose="02020603050405020304" pitchFamily="18" charset="0"/>
                <a:ea typeface="Calibri" panose="020F0502020204030204" pitchFamily="34" charset="0"/>
              </a:rPr>
              <a:t>Continúa</a:t>
            </a:r>
          </a:p>
        </p:txBody>
      </p:sp>
      <p:graphicFrame>
        <p:nvGraphicFramePr>
          <p:cNvPr id="8" name="Tabla 7"/>
          <p:cNvGraphicFramePr>
            <a:graphicFrameLocks noGrp="1"/>
          </p:cNvGraphicFramePr>
          <p:nvPr>
            <p:extLst>
              <p:ext uri="{D42A27DB-BD31-4B8C-83A1-F6EECF244321}">
                <p14:modId xmlns:p14="http://schemas.microsoft.com/office/powerpoint/2010/main" val="4155794118"/>
              </p:ext>
            </p:extLst>
          </p:nvPr>
        </p:nvGraphicFramePr>
        <p:xfrm>
          <a:off x="587183" y="1776681"/>
          <a:ext cx="8229600" cy="2311946"/>
        </p:xfrm>
        <a:graphic>
          <a:graphicData uri="http://schemas.openxmlformats.org/drawingml/2006/table">
            <a:tbl>
              <a:tblPr firstRow="1" firstCol="1" bandRow="1">
                <a:tableStyleId>{5C22544A-7EE6-4342-B048-85BDC9FD1C3A}</a:tableStyleId>
              </a:tblPr>
              <a:tblGrid>
                <a:gridCol w="688518">
                  <a:extLst>
                    <a:ext uri="{9D8B030D-6E8A-4147-A177-3AD203B41FA5}">
                      <a16:colId xmlns:a16="http://schemas.microsoft.com/office/drawing/2014/main" val="2357221013"/>
                    </a:ext>
                  </a:extLst>
                </a:gridCol>
                <a:gridCol w="534507">
                  <a:extLst>
                    <a:ext uri="{9D8B030D-6E8A-4147-A177-3AD203B41FA5}">
                      <a16:colId xmlns:a16="http://schemas.microsoft.com/office/drawing/2014/main" val="3187443441"/>
                    </a:ext>
                  </a:extLst>
                </a:gridCol>
                <a:gridCol w="578596">
                  <a:extLst>
                    <a:ext uri="{9D8B030D-6E8A-4147-A177-3AD203B41FA5}">
                      <a16:colId xmlns:a16="http://schemas.microsoft.com/office/drawing/2014/main" val="1220040811"/>
                    </a:ext>
                  </a:extLst>
                </a:gridCol>
                <a:gridCol w="688518">
                  <a:extLst>
                    <a:ext uri="{9D8B030D-6E8A-4147-A177-3AD203B41FA5}">
                      <a16:colId xmlns:a16="http://schemas.microsoft.com/office/drawing/2014/main" val="4139250380"/>
                    </a:ext>
                  </a:extLst>
                </a:gridCol>
                <a:gridCol w="1198866">
                  <a:extLst>
                    <a:ext uri="{9D8B030D-6E8A-4147-A177-3AD203B41FA5}">
                      <a16:colId xmlns:a16="http://schemas.microsoft.com/office/drawing/2014/main" val="3426419130"/>
                    </a:ext>
                  </a:extLst>
                </a:gridCol>
                <a:gridCol w="855816">
                  <a:extLst>
                    <a:ext uri="{9D8B030D-6E8A-4147-A177-3AD203B41FA5}">
                      <a16:colId xmlns:a16="http://schemas.microsoft.com/office/drawing/2014/main" val="2135537353"/>
                    </a:ext>
                  </a:extLst>
                </a:gridCol>
                <a:gridCol w="688518">
                  <a:extLst>
                    <a:ext uri="{9D8B030D-6E8A-4147-A177-3AD203B41FA5}">
                      <a16:colId xmlns:a16="http://schemas.microsoft.com/office/drawing/2014/main" val="2827718235"/>
                    </a:ext>
                  </a:extLst>
                </a:gridCol>
                <a:gridCol w="1464007">
                  <a:extLst>
                    <a:ext uri="{9D8B030D-6E8A-4147-A177-3AD203B41FA5}">
                      <a16:colId xmlns:a16="http://schemas.microsoft.com/office/drawing/2014/main" val="4232839969"/>
                    </a:ext>
                  </a:extLst>
                </a:gridCol>
                <a:gridCol w="887825">
                  <a:extLst>
                    <a:ext uri="{9D8B030D-6E8A-4147-A177-3AD203B41FA5}">
                      <a16:colId xmlns:a16="http://schemas.microsoft.com/office/drawing/2014/main" val="521253455"/>
                    </a:ext>
                  </a:extLst>
                </a:gridCol>
                <a:gridCol w="644429">
                  <a:extLst>
                    <a:ext uri="{9D8B030D-6E8A-4147-A177-3AD203B41FA5}">
                      <a16:colId xmlns:a16="http://schemas.microsoft.com/office/drawing/2014/main" val="657536633"/>
                    </a:ext>
                  </a:extLst>
                </a:gridCol>
              </a:tblGrid>
              <a:tr h="421648">
                <a:tc>
                  <a:txBody>
                    <a:bodyPr/>
                    <a:lstStyle/>
                    <a:p>
                      <a:pPr algn="ctr">
                        <a:lnSpc>
                          <a:spcPct val="150000"/>
                        </a:lnSpc>
                        <a:spcAft>
                          <a:spcPts val="0"/>
                        </a:spcAft>
                      </a:pPr>
                      <a:r>
                        <a:rPr lang="es-EC" sz="900" dirty="0">
                          <a:effectLst/>
                          <a:latin typeface="Century Gothic" panose="020B0502020202020204" pitchFamily="34" charset="0"/>
                        </a:rPr>
                        <a:t>Tipo de Servidor</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Dueño</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Nombre</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a:effectLst/>
                          <a:latin typeface="Century Gothic" panose="020B0502020202020204" pitchFamily="34" charset="0"/>
                        </a:rPr>
                        <a:t>Dirección IP</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a:effectLst/>
                          <a:latin typeface="Century Gothic" panose="020B0502020202020204" pitchFamily="34" charset="0"/>
                        </a:rPr>
                        <a:t>Dirección MAC</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Serial del BIOS</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a:effectLst/>
                          <a:latin typeface="Century Gothic" panose="020B0502020202020204" pitchFamily="34" charset="0"/>
                        </a:rPr>
                        <a:t>Marca</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a:effectLst/>
                          <a:latin typeface="Century Gothic" panose="020B0502020202020204" pitchFamily="34" charset="0"/>
                        </a:rPr>
                        <a:t>Modelo</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a:effectLst/>
                          <a:latin typeface="Century Gothic" panose="020B0502020202020204" pitchFamily="34" charset="0"/>
                        </a:rPr>
                        <a:t>Sistema Operativo</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Antivirus</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extLst>
                  <a:ext uri="{0D108BD9-81ED-4DB2-BD59-A6C34878D82A}">
                    <a16:rowId xmlns:a16="http://schemas.microsoft.com/office/drawing/2014/main" val="1720886161"/>
                  </a:ext>
                </a:extLst>
              </a:tr>
              <a:tr h="861598">
                <a:tc>
                  <a:txBody>
                    <a:bodyPr/>
                    <a:lstStyle/>
                    <a:p>
                      <a:pPr algn="ctr">
                        <a:lnSpc>
                          <a:spcPct val="150000"/>
                        </a:lnSpc>
                        <a:spcAft>
                          <a:spcPts val="0"/>
                        </a:spcAft>
                      </a:pPr>
                      <a:r>
                        <a:rPr lang="es-EC" sz="900">
                          <a:effectLst/>
                          <a:latin typeface="Century Gothic" panose="020B0502020202020204" pitchFamily="34" charset="0"/>
                        </a:rPr>
                        <a:t>Virtual</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endParaRPr lang="es-EC" sz="900" dirty="0">
                        <a:effectLst/>
                        <a:latin typeface="Century Gothic" panose="020B050202020202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uio001sma1</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172.16.2.4</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endParaRPr lang="es-EC" sz="900" dirty="0">
                        <a:effectLst/>
                        <a:latin typeface="Century Gothic" panose="020B0502020202020204" pitchFamily="34" charset="0"/>
                        <a:cs typeface="Times New Roman" panose="02020603050405020304" pitchFamily="18" charset="0"/>
                      </a:endParaRPr>
                    </a:p>
                  </a:txBody>
                  <a:tcPr marL="42343" marR="42343" marT="0" marB="0" anchor="ctr"/>
                </a:tc>
                <a:tc>
                  <a:txBody>
                    <a:bodyPr/>
                    <a:lstStyle/>
                    <a:p>
                      <a:endParaRPr lang="es-EC" sz="900" dirty="0">
                        <a:effectLst/>
                        <a:latin typeface="Century Gothic" panose="020B050202020202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VMWare, Inc.</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Linux uio001evi1 2.6.32-71.el6.x86_64 #1 SMP </a:t>
                      </a:r>
                      <a:r>
                        <a:rPr lang="es-EC" sz="900" dirty="0" err="1">
                          <a:effectLst/>
                          <a:latin typeface="Century Gothic" panose="020B0502020202020204" pitchFamily="34" charset="0"/>
                        </a:rPr>
                        <a:t>Wed</a:t>
                      </a:r>
                      <a:r>
                        <a:rPr lang="es-EC" sz="900" dirty="0">
                          <a:effectLst/>
                          <a:latin typeface="Century Gothic" panose="020B0502020202020204" pitchFamily="34" charset="0"/>
                        </a:rPr>
                        <a:t> </a:t>
                      </a:r>
                      <a:r>
                        <a:rPr lang="es-EC" sz="900" dirty="0" err="1">
                          <a:effectLst/>
                          <a:latin typeface="Century Gothic" panose="020B0502020202020204" pitchFamily="34" charset="0"/>
                        </a:rPr>
                        <a:t>Sep</a:t>
                      </a:r>
                      <a:r>
                        <a:rPr lang="es-EC" sz="900" dirty="0">
                          <a:effectLst/>
                          <a:latin typeface="Century Gothic" panose="020B0502020202020204" pitchFamily="34" charset="0"/>
                        </a:rPr>
                        <a:t> 1 01:33:01 EDT 2010 x86_64</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a:effectLst/>
                          <a:latin typeface="Century Gothic" panose="020B0502020202020204" pitchFamily="34" charset="0"/>
                        </a:rPr>
                        <a:t>Linux</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a:effectLst/>
                          <a:latin typeface="Century Gothic" panose="020B0502020202020204" pitchFamily="34" charset="0"/>
                        </a:rPr>
                        <a:t>Sin Antivirus</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extLst>
                  <a:ext uri="{0D108BD9-81ED-4DB2-BD59-A6C34878D82A}">
                    <a16:rowId xmlns:a16="http://schemas.microsoft.com/office/drawing/2014/main" val="700420611"/>
                  </a:ext>
                </a:extLst>
              </a:tr>
              <a:tr h="861598">
                <a:tc>
                  <a:txBody>
                    <a:bodyPr/>
                    <a:lstStyle/>
                    <a:p>
                      <a:pPr algn="ctr">
                        <a:lnSpc>
                          <a:spcPct val="150000"/>
                        </a:lnSpc>
                        <a:spcAft>
                          <a:spcPts val="0"/>
                        </a:spcAft>
                      </a:pPr>
                      <a:r>
                        <a:rPr lang="es-EC" sz="900">
                          <a:effectLst/>
                          <a:latin typeface="Century Gothic" panose="020B0502020202020204" pitchFamily="34" charset="0"/>
                        </a:rPr>
                        <a:t>Físico</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a:effectLst/>
                          <a:latin typeface="Century Gothic" panose="020B0502020202020204" pitchFamily="34" charset="0"/>
                        </a:rPr>
                        <a:t>Windows User</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a:effectLst/>
                          <a:latin typeface="Century Gothic" panose="020B0502020202020204" pitchFamily="34" charset="0"/>
                        </a:rPr>
                        <a:t>UIO001LSE1</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a:effectLst/>
                          <a:latin typeface="Century Gothic" panose="020B0502020202020204" pitchFamily="34" charset="0"/>
                        </a:rPr>
                        <a:t>172.16.2.5</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78:E7:D1:8F:7F:EE 78:E7:D1:8F:7F:F0 78:E7:D1:8F:7F:F2 78:E7:D1:8F:7F:F4</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USE019N63F</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HP</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err="1">
                          <a:effectLst/>
                          <a:latin typeface="Century Gothic" panose="020B0502020202020204" pitchFamily="34" charset="0"/>
                        </a:rPr>
                        <a:t>ProLiant</a:t>
                      </a:r>
                      <a:r>
                        <a:rPr lang="es-EC" sz="900" dirty="0">
                          <a:effectLst/>
                          <a:latin typeface="Century Gothic" panose="020B0502020202020204" pitchFamily="34" charset="0"/>
                        </a:rPr>
                        <a:t> DL380 G6</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Microsoft® Windows Server® 2008 Standard</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tc>
                  <a:txBody>
                    <a:bodyPr/>
                    <a:lstStyle/>
                    <a:p>
                      <a:pPr algn="ctr">
                        <a:lnSpc>
                          <a:spcPct val="150000"/>
                        </a:lnSpc>
                        <a:spcAft>
                          <a:spcPts val="0"/>
                        </a:spcAft>
                      </a:pPr>
                      <a:r>
                        <a:rPr lang="es-EC" sz="900" dirty="0">
                          <a:effectLst/>
                          <a:latin typeface="Century Gothic" panose="020B0502020202020204" pitchFamily="34" charset="0"/>
                        </a:rPr>
                        <a:t>Symantec Endpoint Protection</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2343" marR="42343" marT="0" marB="0" anchor="ctr"/>
                </a:tc>
                <a:extLst>
                  <a:ext uri="{0D108BD9-81ED-4DB2-BD59-A6C34878D82A}">
                    <a16:rowId xmlns:a16="http://schemas.microsoft.com/office/drawing/2014/main" val="338435408"/>
                  </a:ext>
                </a:extLst>
              </a:tr>
            </a:tbl>
          </a:graphicData>
        </a:graphic>
      </p:graphicFrame>
      <p:sp>
        <p:nvSpPr>
          <p:cNvPr id="9" name="CuadroTexto 8"/>
          <p:cNvSpPr txBox="1"/>
          <p:nvPr/>
        </p:nvSpPr>
        <p:spPr>
          <a:xfrm>
            <a:off x="5299014" y="1381545"/>
            <a:ext cx="3517769" cy="323165"/>
          </a:xfrm>
          <a:prstGeom prst="rect">
            <a:avLst/>
          </a:prstGeom>
          <a:noFill/>
        </p:spPr>
        <p:txBody>
          <a:bodyPr wrap="square" rtlCol="0">
            <a:spAutoFit/>
          </a:bodyPr>
          <a:lstStyle/>
          <a:p>
            <a:r>
              <a:rPr lang="es-EC" sz="1500" b="1" dirty="0" smtClean="0">
                <a:latin typeface="Century Gothic" panose="020B0502020202020204" pitchFamily="34" charset="0"/>
                <a:cs typeface="Century Gothic"/>
              </a:rPr>
              <a:t>Levantamiento de activos VLAN 2 </a:t>
            </a:r>
            <a:endParaRPr lang="es-ES" sz="1500" b="1" dirty="0">
              <a:latin typeface="Century Gothic" panose="020B0502020202020204" pitchFamily="34" charset="0"/>
              <a:cs typeface="Century Gothic"/>
            </a:endParaRPr>
          </a:p>
        </p:txBody>
      </p:sp>
      <p:sp>
        <p:nvSpPr>
          <p:cNvPr id="10" name="CuadroTexto 9"/>
          <p:cNvSpPr txBox="1"/>
          <p:nvPr/>
        </p:nvSpPr>
        <p:spPr>
          <a:xfrm>
            <a:off x="5270438" y="4351037"/>
            <a:ext cx="3517769" cy="323165"/>
          </a:xfrm>
          <a:prstGeom prst="rect">
            <a:avLst/>
          </a:prstGeom>
          <a:noFill/>
        </p:spPr>
        <p:txBody>
          <a:bodyPr wrap="square" rtlCol="0">
            <a:spAutoFit/>
          </a:bodyPr>
          <a:lstStyle/>
          <a:p>
            <a:r>
              <a:rPr lang="es-EC" sz="1500" b="1" dirty="0" smtClean="0">
                <a:latin typeface="Century Gothic" panose="020B0502020202020204" pitchFamily="34" charset="0"/>
                <a:cs typeface="Century Gothic"/>
              </a:rPr>
              <a:t>Levantamiento de activos VLAN 10 </a:t>
            </a:r>
            <a:endParaRPr lang="es-ES" sz="1500" b="1" dirty="0">
              <a:latin typeface="Century Gothic" panose="020B0502020202020204" pitchFamily="34" charset="0"/>
              <a:cs typeface="Century Gothic"/>
            </a:endParaRPr>
          </a:p>
        </p:txBody>
      </p:sp>
      <p:graphicFrame>
        <p:nvGraphicFramePr>
          <p:cNvPr id="11" name="Tabla 10"/>
          <p:cNvGraphicFramePr>
            <a:graphicFrameLocks noGrp="1"/>
          </p:cNvGraphicFramePr>
          <p:nvPr>
            <p:extLst>
              <p:ext uri="{D42A27DB-BD31-4B8C-83A1-F6EECF244321}">
                <p14:modId xmlns:p14="http://schemas.microsoft.com/office/powerpoint/2010/main" val="1350577481"/>
              </p:ext>
            </p:extLst>
          </p:nvPr>
        </p:nvGraphicFramePr>
        <p:xfrm>
          <a:off x="587185" y="4754100"/>
          <a:ext cx="8229599" cy="1863075"/>
        </p:xfrm>
        <a:graphic>
          <a:graphicData uri="http://schemas.openxmlformats.org/drawingml/2006/table">
            <a:tbl>
              <a:tblPr firstRow="1" firstCol="1" bandRow="1">
                <a:tableStyleId>{5C22544A-7EE6-4342-B048-85BDC9FD1C3A}</a:tableStyleId>
              </a:tblPr>
              <a:tblGrid>
                <a:gridCol w="776874">
                  <a:extLst>
                    <a:ext uri="{9D8B030D-6E8A-4147-A177-3AD203B41FA5}">
                      <a16:colId xmlns:a16="http://schemas.microsoft.com/office/drawing/2014/main" val="1193581523"/>
                    </a:ext>
                  </a:extLst>
                </a:gridCol>
                <a:gridCol w="490484">
                  <a:extLst>
                    <a:ext uri="{9D8B030D-6E8A-4147-A177-3AD203B41FA5}">
                      <a16:colId xmlns:a16="http://schemas.microsoft.com/office/drawing/2014/main" val="961324187"/>
                    </a:ext>
                  </a:extLst>
                </a:gridCol>
                <a:gridCol w="602907">
                  <a:extLst>
                    <a:ext uri="{9D8B030D-6E8A-4147-A177-3AD203B41FA5}">
                      <a16:colId xmlns:a16="http://schemas.microsoft.com/office/drawing/2014/main" val="2403171888"/>
                    </a:ext>
                  </a:extLst>
                </a:gridCol>
                <a:gridCol w="757238">
                  <a:extLst>
                    <a:ext uri="{9D8B030D-6E8A-4147-A177-3AD203B41FA5}">
                      <a16:colId xmlns:a16="http://schemas.microsoft.com/office/drawing/2014/main" val="1467714515"/>
                    </a:ext>
                  </a:extLst>
                </a:gridCol>
                <a:gridCol w="935914">
                  <a:extLst>
                    <a:ext uri="{9D8B030D-6E8A-4147-A177-3AD203B41FA5}">
                      <a16:colId xmlns:a16="http://schemas.microsoft.com/office/drawing/2014/main" val="2868184571"/>
                    </a:ext>
                  </a:extLst>
                </a:gridCol>
                <a:gridCol w="900318">
                  <a:extLst>
                    <a:ext uri="{9D8B030D-6E8A-4147-A177-3AD203B41FA5}">
                      <a16:colId xmlns:a16="http://schemas.microsoft.com/office/drawing/2014/main" val="3544740408"/>
                    </a:ext>
                  </a:extLst>
                </a:gridCol>
                <a:gridCol w="574426">
                  <a:extLst>
                    <a:ext uri="{9D8B030D-6E8A-4147-A177-3AD203B41FA5}">
                      <a16:colId xmlns:a16="http://schemas.microsoft.com/office/drawing/2014/main" val="4189283591"/>
                    </a:ext>
                  </a:extLst>
                </a:gridCol>
                <a:gridCol w="1392448">
                  <a:extLst>
                    <a:ext uri="{9D8B030D-6E8A-4147-A177-3AD203B41FA5}">
                      <a16:colId xmlns:a16="http://schemas.microsoft.com/office/drawing/2014/main" val="2687241744"/>
                    </a:ext>
                  </a:extLst>
                </a:gridCol>
                <a:gridCol w="982614">
                  <a:extLst>
                    <a:ext uri="{9D8B030D-6E8A-4147-A177-3AD203B41FA5}">
                      <a16:colId xmlns:a16="http://schemas.microsoft.com/office/drawing/2014/main" val="1209987009"/>
                    </a:ext>
                  </a:extLst>
                </a:gridCol>
                <a:gridCol w="816376">
                  <a:extLst>
                    <a:ext uri="{9D8B030D-6E8A-4147-A177-3AD203B41FA5}">
                      <a16:colId xmlns:a16="http://schemas.microsoft.com/office/drawing/2014/main" val="2634501522"/>
                    </a:ext>
                  </a:extLst>
                </a:gridCol>
              </a:tblGrid>
              <a:tr h="498342">
                <a:tc>
                  <a:txBody>
                    <a:bodyPr/>
                    <a:lstStyle/>
                    <a:p>
                      <a:pPr algn="ctr">
                        <a:lnSpc>
                          <a:spcPct val="150000"/>
                        </a:lnSpc>
                        <a:spcAft>
                          <a:spcPts val="0"/>
                        </a:spcAft>
                      </a:pPr>
                      <a:r>
                        <a:rPr lang="es-EC" sz="900" dirty="0">
                          <a:effectLst/>
                          <a:latin typeface="Century Gothic" panose="020B0502020202020204" pitchFamily="34" charset="0"/>
                        </a:rPr>
                        <a:t>Tipo de</a:t>
                      </a:r>
                    </a:p>
                    <a:p>
                      <a:pPr algn="ctr">
                        <a:lnSpc>
                          <a:spcPct val="150000"/>
                        </a:lnSpc>
                        <a:spcAft>
                          <a:spcPts val="0"/>
                        </a:spcAft>
                      </a:pPr>
                      <a:r>
                        <a:rPr lang="es-EC" sz="900" dirty="0">
                          <a:effectLst/>
                          <a:latin typeface="Century Gothic" panose="020B0502020202020204" pitchFamily="34" charset="0"/>
                        </a:rPr>
                        <a:t>Dispositivo</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900" dirty="0">
                          <a:effectLst/>
                          <a:latin typeface="Century Gothic" panose="020B0502020202020204" pitchFamily="34" charset="0"/>
                        </a:rPr>
                        <a:t>Dueño</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900" dirty="0">
                          <a:effectLst/>
                          <a:latin typeface="Century Gothic" panose="020B0502020202020204" pitchFamily="34" charset="0"/>
                        </a:rPr>
                        <a:t>Nombre</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900" dirty="0">
                          <a:effectLst/>
                          <a:latin typeface="Century Gothic" panose="020B0502020202020204" pitchFamily="34" charset="0"/>
                        </a:rPr>
                        <a:t>Dirección IP</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900" dirty="0">
                          <a:effectLst/>
                          <a:latin typeface="Century Gothic" panose="020B0502020202020204" pitchFamily="34" charset="0"/>
                        </a:rPr>
                        <a:t>Dirección MAC</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900">
                          <a:effectLst/>
                          <a:latin typeface="Century Gothic" panose="020B0502020202020204" pitchFamily="34" charset="0"/>
                        </a:rPr>
                        <a:t>Serial del BIOS</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900">
                          <a:effectLst/>
                          <a:latin typeface="Century Gothic" panose="020B0502020202020204" pitchFamily="34" charset="0"/>
                        </a:rPr>
                        <a:t>Marca</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900">
                          <a:effectLst/>
                          <a:latin typeface="Century Gothic" panose="020B0502020202020204" pitchFamily="34" charset="0"/>
                        </a:rPr>
                        <a:t>Modelo</a:t>
                      </a:r>
                      <a:endParaRPr lang="es-EC" sz="9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900" dirty="0">
                          <a:effectLst/>
                          <a:latin typeface="Century Gothic" panose="020B0502020202020204" pitchFamily="34" charset="0"/>
                        </a:rPr>
                        <a:t>Sistema Operativo</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900" dirty="0">
                          <a:effectLst/>
                          <a:latin typeface="Century Gothic" panose="020B0502020202020204" pitchFamily="34" charset="0"/>
                        </a:rPr>
                        <a:t>Antivirus</a:t>
                      </a:r>
                      <a:endParaRPr lang="es-EC" sz="9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85814955"/>
                  </a:ext>
                </a:extLst>
              </a:tr>
              <a:tr h="498342">
                <a:tc>
                  <a:txBody>
                    <a:bodyPr/>
                    <a:lstStyle/>
                    <a:p>
                      <a:pPr algn="ctr">
                        <a:lnSpc>
                          <a:spcPct val="150000"/>
                        </a:lnSpc>
                        <a:spcAft>
                          <a:spcPts val="0"/>
                        </a:spcAft>
                      </a:pPr>
                      <a:r>
                        <a:rPr lang="es-EC" sz="900" dirty="0">
                          <a:solidFill>
                            <a:srgbClr val="000000"/>
                          </a:solidFill>
                          <a:effectLst/>
                          <a:latin typeface="Century Gothic" panose="020B0502020202020204" pitchFamily="34" charset="0"/>
                          <a:ea typeface="Calibri"/>
                        </a:rPr>
                        <a:t>Impresora</a:t>
                      </a:r>
                      <a:endParaRPr lang="es-ES_tradnl" sz="900" dirty="0">
                        <a:effectLst/>
                        <a:latin typeface="Century Gothic" panose="020B0502020202020204" pitchFamily="34" charset="0"/>
                        <a:ea typeface="Calibri"/>
                      </a:endParaRPr>
                    </a:p>
                  </a:txBody>
                  <a:tcPr marL="44450" marR="44450" marT="0" marB="0" anchor="ctr"/>
                </a:tc>
                <a:tc>
                  <a:txBody>
                    <a:bodyPr/>
                    <a:lstStyle/>
                    <a:p>
                      <a:endParaRPr lang="es-ES_tradnl" sz="900">
                        <a:effectLst/>
                        <a:latin typeface="Century Gothic" panose="020B0502020202020204" pitchFamily="34" charset="0"/>
                      </a:endParaRPr>
                    </a:p>
                  </a:txBody>
                  <a:tcPr marL="44450" marR="44450" marT="0" marB="0" anchor="ctr"/>
                </a:tc>
                <a:tc>
                  <a:txBody>
                    <a:bodyPr/>
                    <a:lstStyle/>
                    <a:p>
                      <a:pPr algn="ctr">
                        <a:lnSpc>
                          <a:spcPct val="150000"/>
                        </a:lnSpc>
                        <a:spcAft>
                          <a:spcPts val="0"/>
                        </a:spcAft>
                      </a:pPr>
                      <a:r>
                        <a:rPr lang="es-EC" sz="900">
                          <a:solidFill>
                            <a:srgbClr val="000000"/>
                          </a:solidFill>
                          <a:effectLst/>
                          <a:latin typeface="Century Gothic" panose="020B0502020202020204" pitchFamily="34" charset="0"/>
                          <a:ea typeface="Calibri"/>
                        </a:rPr>
                        <a:t>172.16.10.41</a:t>
                      </a:r>
                      <a:endParaRPr lang="es-ES_tradnl" sz="900">
                        <a:effectLst/>
                        <a:latin typeface="Century Gothic" panose="020B0502020202020204" pitchFamily="34" charset="0"/>
                        <a:ea typeface="Calibri"/>
                      </a:endParaRPr>
                    </a:p>
                  </a:txBody>
                  <a:tcPr marL="44450" marR="44450" marT="0" marB="0" anchor="ctr"/>
                </a:tc>
                <a:tc>
                  <a:txBody>
                    <a:bodyPr/>
                    <a:lstStyle/>
                    <a:p>
                      <a:pPr algn="ctr">
                        <a:lnSpc>
                          <a:spcPct val="150000"/>
                        </a:lnSpc>
                        <a:spcAft>
                          <a:spcPts val="0"/>
                        </a:spcAft>
                      </a:pPr>
                      <a:r>
                        <a:rPr lang="es-EC" sz="900" dirty="0">
                          <a:solidFill>
                            <a:srgbClr val="000000"/>
                          </a:solidFill>
                          <a:effectLst/>
                          <a:latin typeface="Century Gothic" panose="020B0502020202020204" pitchFamily="34" charset="0"/>
                          <a:ea typeface="Calibri"/>
                        </a:rPr>
                        <a:t>172.16.10.41</a:t>
                      </a:r>
                      <a:endParaRPr lang="es-ES_tradnl" sz="900" dirty="0">
                        <a:effectLst/>
                        <a:latin typeface="Century Gothic" panose="020B0502020202020204" pitchFamily="34" charset="0"/>
                        <a:ea typeface="Calibri"/>
                      </a:endParaRPr>
                    </a:p>
                  </a:txBody>
                  <a:tcPr marL="44450" marR="44450" marT="0" marB="0" anchor="ctr"/>
                </a:tc>
                <a:tc>
                  <a:txBody>
                    <a:bodyPr/>
                    <a:lstStyle/>
                    <a:p>
                      <a:endParaRPr lang="es-ES_tradnl" sz="900" dirty="0">
                        <a:effectLst/>
                        <a:latin typeface="Century Gothic" panose="020B0502020202020204" pitchFamily="34" charset="0"/>
                      </a:endParaRPr>
                    </a:p>
                  </a:txBody>
                  <a:tcPr marL="44450" marR="44450" marT="0" marB="0" anchor="ctr"/>
                </a:tc>
                <a:tc>
                  <a:txBody>
                    <a:bodyPr/>
                    <a:lstStyle/>
                    <a:p>
                      <a:endParaRPr lang="es-ES_tradnl" sz="900" dirty="0">
                        <a:effectLst/>
                        <a:latin typeface="Century Gothic" panose="020B0502020202020204" pitchFamily="34" charset="0"/>
                      </a:endParaRPr>
                    </a:p>
                  </a:txBody>
                  <a:tcPr marL="44450" marR="44450" marT="0" marB="0" anchor="ctr"/>
                </a:tc>
                <a:tc>
                  <a:txBody>
                    <a:bodyPr/>
                    <a:lstStyle/>
                    <a:p>
                      <a:pPr algn="ctr">
                        <a:lnSpc>
                          <a:spcPct val="150000"/>
                        </a:lnSpc>
                        <a:spcAft>
                          <a:spcPts val="0"/>
                        </a:spcAft>
                      </a:pPr>
                      <a:r>
                        <a:rPr lang="es-EC" sz="900">
                          <a:solidFill>
                            <a:srgbClr val="000000"/>
                          </a:solidFill>
                          <a:effectLst/>
                          <a:latin typeface="Century Gothic" panose="020B0502020202020204" pitchFamily="34" charset="0"/>
                          <a:ea typeface="Calibri"/>
                        </a:rPr>
                        <a:t>Digi Connect</a:t>
                      </a:r>
                      <a:endParaRPr lang="es-ES_tradnl" sz="900">
                        <a:effectLst/>
                        <a:latin typeface="Century Gothic" panose="020B0502020202020204" pitchFamily="34" charset="0"/>
                        <a:ea typeface="Calibri"/>
                      </a:endParaRPr>
                    </a:p>
                  </a:txBody>
                  <a:tcPr marL="44450" marR="44450" marT="0" marB="0" anchor="ctr"/>
                </a:tc>
                <a:tc>
                  <a:txBody>
                    <a:bodyPr/>
                    <a:lstStyle/>
                    <a:p>
                      <a:pPr algn="ctr">
                        <a:lnSpc>
                          <a:spcPct val="150000"/>
                        </a:lnSpc>
                        <a:spcAft>
                          <a:spcPts val="0"/>
                        </a:spcAft>
                      </a:pPr>
                      <a:r>
                        <a:rPr lang="es-EC" sz="900">
                          <a:solidFill>
                            <a:srgbClr val="000000"/>
                          </a:solidFill>
                          <a:effectLst/>
                          <a:latin typeface="Century Gothic" panose="020B0502020202020204" pitchFamily="34" charset="0"/>
                          <a:ea typeface="Calibri"/>
                        </a:rPr>
                        <a:t>Digi Connect ME</a:t>
                      </a:r>
                      <a:endParaRPr lang="es-ES_tradnl" sz="900">
                        <a:effectLst/>
                        <a:latin typeface="Century Gothic" panose="020B0502020202020204" pitchFamily="34" charset="0"/>
                        <a:ea typeface="Calibri"/>
                      </a:endParaRPr>
                    </a:p>
                  </a:txBody>
                  <a:tcPr marL="44450" marR="44450" marT="0" marB="0" anchor="ctr"/>
                </a:tc>
                <a:tc>
                  <a:txBody>
                    <a:bodyPr/>
                    <a:lstStyle/>
                    <a:p>
                      <a:endParaRPr lang="es-ES_tradnl" sz="900">
                        <a:effectLst/>
                        <a:latin typeface="Century Gothic" panose="020B0502020202020204" pitchFamily="34" charset="0"/>
                      </a:endParaRPr>
                    </a:p>
                  </a:txBody>
                  <a:tcPr marL="44450" marR="44450" marT="0" marB="0" anchor="ctr"/>
                </a:tc>
                <a:tc>
                  <a:txBody>
                    <a:bodyPr/>
                    <a:lstStyle/>
                    <a:p>
                      <a:endParaRPr lang="es-ES_tradnl" sz="900">
                        <a:effectLst/>
                        <a:latin typeface="Century Gothic" panose="020B0502020202020204" pitchFamily="34" charset="0"/>
                      </a:endParaRPr>
                    </a:p>
                  </a:txBody>
                  <a:tcPr marL="44450" marR="44450" marT="0" marB="0" anchor="ctr"/>
                </a:tc>
                <a:extLst>
                  <a:ext uri="{0D108BD9-81ED-4DB2-BD59-A6C34878D82A}">
                    <a16:rowId xmlns:a16="http://schemas.microsoft.com/office/drawing/2014/main" val="3706954643"/>
                  </a:ext>
                </a:extLst>
              </a:tr>
              <a:tr h="747513">
                <a:tc>
                  <a:txBody>
                    <a:bodyPr/>
                    <a:lstStyle/>
                    <a:p>
                      <a:pPr algn="ctr">
                        <a:lnSpc>
                          <a:spcPct val="150000"/>
                        </a:lnSpc>
                        <a:spcAft>
                          <a:spcPts val="0"/>
                        </a:spcAft>
                      </a:pPr>
                      <a:r>
                        <a:rPr lang="es-EC" sz="900" dirty="0">
                          <a:solidFill>
                            <a:srgbClr val="000000"/>
                          </a:solidFill>
                          <a:effectLst/>
                          <a:latin typeface="Century Gothic" panose="020B0502020202020204" pitchFamily="34" charset="0"/>
                          <a:ea typeface="Calibri"/>
                        </a:rPr>
                        <a:t>Equipo de</a:t>
                      </a:r>
                      <a:endParaRPr lang="es-ES_tradnl" sz="900" dirty="0">
                        <a:effectLst/>
                        <a:latin typeface="Century Gothic" panose="020B0502020202020204" pitchFamily="34" charset="0"/>
                        <a:ea typeface="Calibri"/>
                      </a:endParaRPr>
                    </a:p>
                    <a:p>
                      <a:pPr algn="ctr">
                        <a:lnSpc>
                          <a:spcPct val="150000"/>
                        </a:lnSpc>
                        <a:spcAft>
                          <a:spcPts val="0"/>
                        </a:spcAft>
                      </a:pPr>
                      <a:r>
                        <a:rPr lang="es-EC" sz="900" dirty="0">
                          <a:solidFill>
                            <a:srgbClr val="000000"/>
                          </a:solidFill>
                          <a:effectLst/>
                          <a:latin typeface="Century Gothic" panose="020B0502020202020204" pitchFamily="34" charset="0"/>
                          <a:ea typeface="Calibri"/>
                        </a:rPr>
                        <a:t>Escritorio</a:t>
                      </a:r>
                      <a:endParaRPr lang="es-ES_tradnl" sz="900" dirty="0">
                        <a:effectLst/>
                        <a:latin typeface="Century Gothic" panose="020B0502020202020204" pitchFamily="34" charset="0"/>
                        <a:ea typeface="Calibri"/>
                      </a:endParaRPr>
                    </a:p>
                  </a:txBody>
                  <a:tcPr marL="44450" marR="44450" marT="0" marB="0" anchor="ctr"/>
                </a:tc>
                <a:tc>
                  <a:txBody>
                    <a:bodyPr/>
                    <a:lstStyle/>
                    <a:p>
                      <a:pPr algn="ctr">
                        <a:lnSpc>
                          <a:spcPct val="150000"/>
                        </a:lnSpc>
                        <a:spcAft>
                          <a:spcPts val="0"/>
                        </a:spcAft>
                      </a:pPr>
                      <a:r>
                        <a:rPr lang="es-EC" sz="900">
                          <a:solidFill>
                            <a:srgbClr val="000000"/>
                          </a:solidFill>
                          <a:effectLst/>
                          <a:latin typeface="Century Gothic" panose="020B0502020202020204" pitchFamily="34" charset="0"/>
                          <a:ea typeface="Calibri"/>
                        </a:rPr>
                        <a:t>BNF</a:t>
                      </a:r>
                      <a:endParaRPr lang="es-ES_tradnl" sz="900">
                        <a:effectLst/>
                        <a:latin typeface="Century Gothic" panose="020B0502020202020204" pitchFamily="34" charset="0"/>
                        <a:ea typeface="Calibri"/>
                      </a:endParaRPr>
                    </a:p>
                  </a:txBody>
                  <a:tcPr marL="44450" marR="44450" marT="0" marB="0" anchor="ctr"/>
                </a:tc>
                <a:tc>
                  <a:txBody>
                    <a:bodyPr/>
                    <a:lstStyle/>
                    <a:p>
                      <a:pPr algn="ctr">
                        <a:lnSpc>
                          <a:spcPct val="150000"/>
                        </a:lnSpc>
                        <a:spcAft>
                          <a:spcPts val="0"/>
                        </a:spcAft>
                      </a:pPr>
                      <a:r>
                        <a:rPr lang="es-EC" sz="900">
                          <a:solidFill>
                            <a:srgbClr val="000000"/>
                          </a:solidFill>
                          <a:effectLst/>
                          <a:latin typeface="Century Gothic" panose="020B0502020202020204" pitchFamily="34" charset="0"/>
                          <a:ea typeface="Calibri"/>
                        </a:rPr>
                        <a:t>QTO0002QTO127</a:t>
                      </a:r>
                      <a:endParaRPr lang="es-ES_tradnl" sz="900">
                        <a:effectLst/>
                        <a:latin typeface="Century Gothic" panose="020B0502020202020204" pitchFamily="34" charset="0"/>
                        <a:ea typeface="Calibri"/>
                      </a:endParaRPr>
                    </a:p>
                  </a:txBody>
                  <a:tcPr marL="44450" marR="44450" marT="0" marB="0" anchor="ctr"/>
                </a:tc>
                <a:tc>
                  <a:txBody>
                    <a:bodyPr/>
                    <a:lstStyle/>
                    <a:p>
                      <a:pPr algn="ctr">
                        <a:lnSpc>
                          <a:spcPct val="150000"/>
                        </a:lnSpc>
                        <a:spcAft>
                          <a:spcPts val="0"/>
                        </a:spcAft>
                      </a:pPr>
                      <a:r>
                        <a:rPr lang="es-EC" sz="900">
                          <a:solidFill>
                            <a:srgbClr val="000000"/>
                          </a:solidFill>
                          <a:effectLst/>
                          <a:latin typeface="Century Gothic" panose="020B0502020202020204" pitchFamily="34" charset="0"/>
                          <a:ea typeface="Calibri"/>
                        </a:rPr>
                        <a:t>172.16.10.51</a:t>
                      </a:r>
                      <a:endParaRPr lang="es-ES_tradnl" sz="900">
                        <a:effectLst/>
                        <a:latin typeface="Century Gothic" panose="020B0502020202020204" pitchFamily="34" charset="0"/>
                        <a:ea typeface="Calibri"/>
                      </a:endParaRPr>
                    </a:p>
                  </a:txBody>
                  <a:tcPr marL="44450" marR="44450" marT="0" marB="0" anchor="ctr"/>
                </a:tc>
                <a:tc>
                  <a:txBody>
                    <a:bodyPr/>
                    <a:lstStyle/>
                    <a:p>
                      <a:pPr algn="ctr">
                        <a:lnSpc>
                          <a:spcPct val="150000"/>
                        </a:lnSpc>
                        <a:spcAft>
                          <a:spcPts val="0"/>
                        </a:spcAft>
                      </a:pPr>
                      <a:r>
                        <a:rPr lang="es-EC" sz="900">
                          <a:solidFill>
                            <a:srgbClr val="000000"/>
                          </a:solidFill>
                          <a:effectLst/>
                          <a:latin typeface="Century Gothic" panose="020B0502020202020204" pitchFamily="34" charset="0"/>
                          <a:ea typeface="Calibri"/>
                        </a:rPr>
                        <a:t>00:24:81:90:0E:B1</a:t>
                      </a:r>
                      <a:endParaRPr lang="es-ES_tradnl" sz="900">
                        <a:effectLst/>
                        <a:latin typeface="Century Gothic" panose="020B0502020202020204" pitchFamily="34" charset="0"/>
                        <a:ea typeface="Calibri"/>
                      </a:endParaRPr>
                    </a:p>
                  </a:txBody>
                  <a:tcPr marL="44450" marR="44450" marT="0" marB="0" anchor="ctr"/>
                </a:tc>
                <a:tc>
                  <a:txBody>
                    <a:bodyPr/>
                    <a:lstStyle/>
                    <a:p>
                      <a:pPr algn="ctr">
                        <a:lnSpc>
                          <a:spcPct val="150000"/>
                        </a:lnSpc>
                        <a:spcAft>
                          <a:spcPts val="0"/>
                        </a:spcAft>
                      </a:pPr>
                      <a:r>
                        <a:rPr lang="es-EC" sz="900" dirty="0">
                          <a:solidFill>
                            <a:srgbClr val="000000"/>
                          </a:solidFill>
                          <a:effectLst/>
                          <a:latin typeface="Century Gothic" panose="020B0502020202020204" pitchFamily="34" charset="0"/>
                          <a:ea typeface="Calibri"/>
                        </a:rPr>
                        <a:t>MXJ92101R8</a:t>
                      </a:r>
                      <a:endParaRPr lang="es-ES_tradnl" sz="900" dirty="0">
                        <a:effectLst/>
                        <a:latin typeface="Century Gothic" panose="020B0502020202020204" pitchFamily="34" charset="0"/>
                        <a:ea typeface="Calibri"/>
                      </a:endParaRPr>
                    </a:p>
                  </a:txBody>
                  <a:tcPr marL="44450" marR="44450" marT="0" marB="0" anchor="ctr"/>
                </a:tc>
                <a:tc>
                  <a:txBody>
                    <a:bodyPr/>
                    <a:lstStyle/>
                    <a:p>
                      <a:pPr algn="ctr">
                        <a:lnSpc>
                          <a:spcPct val="150000"/>
                        </a:lnSpc>
                        <a:spcAft>
                          <a:spcPts val="0"/>
                        </a:spcAft>
                      </a:pPr>
                      <a:r>
                        <a:rPr lang="es-EC" sz="900" dirty="0">
                          <a:solidFill>
                            <a:srgbClr val="000000"/>
                          </a:solidFill>
                          <a:effectLst/>
                          <a:latin typeface="Century Gothic" panose="020B0502020202020204" pitchFamily="34" charset="0"/>
                          <a:ea typeface="Calibri"/>
                        </a:rPr>
                        <a:t>Hewlett-Packard</a:t>
                      </a:r>
                      <a:endParaRPr lang="es-ES_tradnl" sz="900" dirty="0">
                        <a:effectLst/>
                        <a:latin typeface="Century Gothic" panose="020B0502020202020204" pitchFamily="34" charset="0"/>
                        <a:ea typeface="Calibri"/>
                      </a:endParaRPr>
                    </a:p>
                  </a:txBody>
                  <a:tcPr marL="44450" marR="44450" marT="0" marB="0" anchor="ctr"/>
                </a:tc>
                <a:tc>
                  <a:txBody>
                    <a:bodyPr/>
                    <a:lstStyle/>
                    <a:p>
                      <a:pPr algn="ctr">
                        <a:lnSpc>
                          <a:spcPct val="150000"/>
                        </a:lnSpc>
                        <a:spcAft>
                          <a:spcPts val="0"/>
                        </a:spcAft>
                      </a:pPr>
                      <a:r>
                        <a:rPr lang="en-US" sz="900" dirty="0">
                          <a:solidFill>
                            <a:srgbClr val="000000"/>
                          </a:solidFill>
                          <a:effectLst/>
                          <a:latin typeface="Century Gothic" panose="020B0502020202020204" pitchFamily="34" charset="0"/>
                          <a:ea typeface="Calibri"/>
                        </a:rPr>
                        <a:t>HP Compaq dc5800 Small Form Factor</a:t>
                      </a:r>
                      <a:endParaRPr lang="es-ES_tradnl" sz="900" dirty="0">
                        <a:effectLst/>
                        <a:latin typeface="Century Gothic" panose="020B0502020202020204" pitchFamily="34" charset="0"/>
                        <a:ea typeface="Calibri"/>
                      </a:endParaRPr>
                    </a:p>
                  </a:txBody>
                  <a:tcPr marL="44450" marR="44450" marT="0" marB="0" anchor="ctr"/>
                </a:tc>
                <a:tc>
                  <a:txBody>
                    <a:bodyPr/>
                    <a:lstStyle/>
                    <a:p>
                      <a:pPr algn="ctr">
                        <a:lnSpc>
                          <a:spcPct val="150000"/>
                        </a:lnSpc>
                        <a:spcAft>
                          <a:spcPts val="0"/>
                        </a:spcAft>
                      </a:pPr>
                      <a:r>
                        <a:rPr lang="es-EC" sz="900" dirty="0">
                          <a:solidFill>
                            <a:srgbClr val="000000"/>
                          </a:solidFill>
                          <a:effectLst/>
                          <a:latin typeface="Century Gothic" panose="020B0502020202020204" pitchFamily="34" charset="0"/>
                          <a:ea typeface="Calibri"/>
                        </a:rPr>
                        <a:t>Microsoft Windows 7 Enterprise</a:t>
                      </a:r>
                      <a:endParaRPr lang="es-ES_tradnl" sz="900" dirty="0">
                        <a:effectLst/>
                        <a:latin typeface="Century Gothic" panose="020B0502020202020204" pitchFamily="34" charset="0"/>
                        <a:ea typeface="Calibri"/>
                      </a:endParaRPr>
                    </a:p>
                  </a:txBody>
                  <a:tcPr marL="44450" marR="44450" marT="0" marB="0" anchor="ctr"/>
                </a:tc>
                <a:tc>
                  <a:txBody>
                    <a:bodyPr/>
                    <a:lstStyle/>
                    <a:p>
                      <a:pPr algn="ctr">
                        <a:lnSpc>
                          <a:spcPct val="150000"/>
                        </a:lnSpc>
                        <a:spcAft>
                          <a:spcPts val="0"/>
                        </a:spcAft>
                      </a:pPr>
                      <a:r>
                        <a:rPr lang="es-EC" sz="900" dirty="0">
                          <a:solidFill>
                            <a:srgbClr val="000000"/>
                          </a:solidFill>
                          <a:effectLst/>
                          <a:latin typeface="Century Gothic" panose="020B0502020202020204" pitchFamily="34" charset="0"/>
                          <a:ea typeface="Calibri"/>
                        </a:rPr>
                        <a:t>Symantec Endpoint Protection</a:t>
                      </a:r>
                      <a:endParaRPr lang="es-ES_tradnl" sz="900" dirty="0">
                        <a:effectLst/>
                        <a:latin typeface="Century Gothic" panose="020B0502020202020204" pitchFamily="34" charset="0"/>
                        <a:ea typeface="Calibri"/>
                      </a:endParaRPr>
                    </a:p>
                  </a:txBody>
                  <a:tcPr marL="44450" marR="44450" marT="0" marB="0" anchor="ctr"/>
                </a:tc>
                <a:extLst>
                  <a:ext uri="{0D108BD9-81ED-4DB2-BD59-A6C34878D82A}">
                    <a16:rowId xmlns:a16="http://schemas.microsoft.com/office/drawing/2014/main" val="2454499434"/>
                  </a:ext>
                </a:extLst>
              </a:tr>
            </a:tbl>
          </a:graphicData>
        </a:graphic>
      </p:graphicFrame>
    </p:spTree>
    <p:extLst>
      <p:ext uri="{BB962C8B-B14F-4D97-AF65-F5344CB8AC3E}">
        <p14:creationId xmlns:p14="http://schemas.microsoft.com/office/powerpoint/2010/main" val="1152536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uno</a:t>
            </a:r>
            <a:endParaRPr lang="es-ES" sz="2800" b="1" dirty="0" smtClean="0">
              <a:latin typeface="Century Gothic"/>
              <a:cs typeface="Century Gothic"/>
            </a:endParaRPr>
          </a:p>
        </p:txBody>
      </p:sp>
      <p:sp>
        <p:nvSpPr>
          <p:cNvPr id="2" name="CuadroTexto 1"/>
          <p:cNvSpPr txBox="1"/>
          <p:nvPr/>
        </p:nvSpPr>
        <p:spPr>
          <a:xfrm>
            <a:off x="3529013" y="1432864"/>
            <a:ext cx="5287770" cy="323165"/>
          </a:xfrm>
          <a:prstGeom prst="rect">
            <a:avLst/>
          </a:prstGeom>
          <a:noFill/>
        </p:spPr>
        <p:txBody>
          <a:bodyPr wrap="square" rtlCol="0">
            <a:spAutoFit/>
          </a:bodyPr>
          <a:lstStyle/>
          <a:p>
            <a:pPr algn="ctr"/>
            <a:r>
              <a:rPr lang="es-ES" sz="1500" b="1" dirty="0" smtClean="0">
                <a:latin typeface="Century Gothic" panose="020B0502020202020204" pitchFamily="34" charset="0"/>
              </a:rPr>
              <a:t>Levantamiento de información del Sistema Operativo</a:t>
            </a:r>
            <a:endParaRPr lang="es-ES" sz="1500" b="1" dirty="0">
              <a:latin typeface="Century Gothic" panose="020B0502020202020204" pitchFamily="34" charset="0"/>
            </a:endParaRPr>
          </a:p>
        </p:txBody>
      </p:sp>
      <p:pic>
        <p:nvPicPr>
          <p:cNvPr id="7" name="Imagen 6"/>
          <p:cNvPicPr preferRelativeResize="0">
            <a:picLocks/>
          </p:cNvPicPr>
          <p:nvPr/>
        </p:nvPicPr>
        <p:blipFill>
          <a:blip r:embed="rId3"/>
          <a:stretch>
            <a:fillRect/>
          </a:stretch>
        </p:blipFill>
        <p:spPr>
          <a:xfrm>
            <a:off x="671891" y="1872646"/>
            <a:ext cx="3600000" cy="2520000"/>
          </a:xfrm>
          <a:prstGeom prst="rect">
            <a:avLst/>
          </a:prstGeom>
          <a:ln>
            <a:noFill/>
          </a:ln>
          <a:effectLst>
            <a:softEdge rad="112500"/>
          </a:effectLst>
        </p:spPr>
      </p:pic>
      <p:pic>
        <p:nvPicPr>
          <p:cNvPr id="5" name="Imagen 4"/>
          <p:cNvPicPr preferRelativeResize="0"/>
          <p:nvPr/>
        </p:nvPicPr>
        <p:blipFill>
          <a:blip r:embed="rId4">
            <a:extLst>
              <a:ext uri="{28A0092B-C50C-407E-A947-70E740481C1C}">
                <a14:useLocalDpi xmlns:a14="http://schemas.microsoft.com/office/drawing/2010/main" val="0"/>
              </a:ext>
            </a:extLst>
          </a:blip>
          <a:srcRect/>
          <a:stretch>
            <a:fillRect/>
          </a:stretch>
        </p:blipFill>
        <p:spPr bwMode="auto">
          <a:xfrm>
            <a:off x="3416783" y="3744218"/>
            <a:ext cx="5400000" cy="2880000"/>
          </a:xfrm>
          <a:prstGeom prst="rect">
            <a:avLst/>
          </a:prstGeom>
          <a:ln>
            <a:noFill/>
          </a:ln>
          <a:effectLst>
            <a:softEdge rad="112500"/>
          </a:effectLst>
        </p:spPr>
      </p:pic>
    </p:spTree>
    <p:extLst>
      <p:ext uri="{BB962C8B-B14F-4D97-AF65-F5344CB8AC3E}">
        <p14:creationId xmlns:p14="http://schemas.microsoft.com/office/powerpoint/2010/main" val="3960442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uno</a:t>
            </a:r>
            <a:endParaRPr lang="es-ES" sz="2800" b="1" dirty="0" smtClean="0">
              <a:latin typeface="Century Gothic"/>
              <a:cs typeface="Century Gothic"/>
            </a:endParaRPr>
          </a:p>
        </p:txBody>
      </p:sp>
      <p:pic>
        <p:nvPicPr>
          <p:cNvPr id="6" name="Imagen 5"/>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4267200" y="1797397"/>
            <a:ext cx="4549583" cy="2520000"/>
          </a:xfrm>
          <a:prstGeom prst="rect">
            <a:avLst/>
          </a:prstGeom>
          <a:ln>
            <a:noFill/>
          </a:ln>
          <a:effectLst>
            <a:softEdge rad="112500"/>
          </a:effectLst>
        </p:spPr>
      </p:pic>
      <p:sp>
        <p:nvSpPr>
          <p:cNvPr id="7" name="CuadroTexto 6"/>
          <p:cNvSpPr txBox="1"/>
          <p:nvPr/>
        </p:nvSpPr>
        <p:spPr>
          <a:xfrm>
            <a:off x="4394934" y="1367116"/>
            <a:ext cx="4421849" cy="323165"/>
          </a:xfrm>
          <a:prstGeom prst="rect">
            <a:avLst/>
          </a:prstGeom>
          <a:noFill/>
        </p:spPr>
        <p:txBody>
          <a:bodyPr wrap="square" rtlCol="0">
            <a:spAutoFit/>
          </a:bodyPr>
          <a:lstStyle/>
          <a:p>
            <a:pPr algn="ctr"/>
            <a:r>
              <a:rPr lang="es-ES" sz="1500" b="1" dirty="0" smtClean="0">
                <a:latin typeface="Century Gothic" panose="020B0502020202020204" pitchFamily="34" charset="0"/>
              </a:rPr>
              <a:t>Levantamiento de información del Antivirus</a:t>
            </a:r>
            <a:endParaRPr lang="es-ES" sz="1500" b="1" dirty="0">
              <a:latin typeface="Century Gothic" panose="020B0502020202020204" pitchFamily="34" charset="0"/>
            </a:endParaRPr>
          </a:p>
        </p:txBody>
      </p:sp>
      <p:pic>
        <p:nvPicPr>
          <p:cNvPr id="2" name="Imagen 1"/>
          <p:cNvPicPr preferRelativeResize="0">
            <a:picLocks/>
          </p:cNvPicPr>
          <p:nvPr/>
        </p:nvPicPr>
        <p:blipFill rotWithShape="1">
          <a:blip r:embed="rId4"/>
          <a:srcRect l="10658" r="5671"/>
          <a:stretch/>
        </p:blipFill>
        <p:spPr>
          <a:xfrm>
            <a:off x="623455" y="3870180"/>
            <a:ext cx="4184074" cy="2581275"/>
          </a:xfrm>
          <a:prstGeom prst="rect">
            <a:avLst/>
          </a:prstGeom>
          <a:ln>
            <a:noFill/>
          </a:ln>
          <a:effectLst>
            <a:softEdge rad="112500"/>
          </a:effectLst>
        </p:spPr>
      </p:pic>
    </p:spTree>
    <p:extLst>
      <p:ext uri="{BB962C8B-B14F-4D97-AF65-F5344CB8AC3E}">
        <p14:creationId xmlns:p14="http://schemas.microsoft.com/office/powerpoint/2010/main" val="3581055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uno</a:t>
            </a:r>
            <a:endParaRPr lang="es-ES" sz="2800" b="1" dirty="0" smtClean="0">
              <a:latin typeface="Century Gothic"/>
              <a:cs typeface="Century Gothic"/>
            </a:endParaRPr>
          </a:p>
        </p:txBody>
      </p:sp>
      <p:pic>
        <p:nvPicPr>
          <p:cNvPr id="6" name="Imagen 5"/>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678217" y="1676134"/>
            <a:ext cx="4320000" cy="2880000"/>
          </a:xfrm>
          <a:prstGeom prst="rect">
            <a:avLst/>
          </a:prstGeom>
          <a:ln>
            <a:noFill/>
          </a:ln>
          <a:effectLst>
            <a:softEdge rad="112500"/>
          </a:effectLst>
        </p:spPr>
      </p:pic>
      <p:pic>
        <p:nvPicPr>
          <p:cNvPr id="7" name="Imagen 6"/>
          <p:cNvPicPr preferRelativeResize="0"/>
          <p:nvPr/>
        </p:nvPicPr>
        <p:blipFill>
          <a:blip r:embed="rId4">
            <a:extLst>
              <a:ext uri="{28A0092B-C50C-407E-A947-70E740481C1C}">
                <a14:useLocalDpi xmlns:a14="http://schemas.microsoft.com/office/drawing/2010/main" val="0"/>
              </a:ext>
            </a:extLst>
          </a:blip>
          <a:srcRect/>
          <a:stretch>
            <a:fillRect/>
          </a:stretch>
        </p:blipFill>
        <p:spPr bwMode="auto">
          <a:xfrm>
            <a:off x="4184069" y="3657602"/>
            <a:ext cx="4680000" cy="2880000"/>
          </a:xfrm>
          <a:prstGeom prst="rect">
            <a:avLst/>
          </a:prstGeom>
          <a:ln>
            <a:noFill/>
          </a:ln>
          <a:effectLst>
            <a:softEdge rad="112500"/>
          </a:effectLst>
        </p:spPr>
      </p:pic>
      <p:sp>
        <p:nvSpPr>
          <p:cNvPr id="8" name="CuadroTexto 7"/>
          <p:cNvSpPr txBox="1"/>
          <p:nvPr/>
        </p:nvSpPr>
        <p:spPr>
          <a:xfrm>
            <a:off x="4701369" y="1352969"/>
            <a:ext cx="4115414" cy="323165"/>
          </a:xfrm>
          <a:prstGeom prst="rect">
            <a:avLst/>
          </a:prstGeom>
          <a:noFill/>
        </p:spPr>
        <p:txBody>
          <a:bodyPr wrap="square" rtlCol="0">
            <a:spAutoFit/>
          </a:bodyPr>
          <a:lstStyle/>
          <a:p>
            <a:pPr algn="ctr"/>
            <a:r>
              <a:rPr lang="es-ES" sz="1500" b="1" dirty="0" smtClean="0">
                <a:latin typeface="Century Gothic" panose="020B0502020202020204" pitchFamily="34" charset="0"/>
              </a:rPr>
              <a:t>Levantamiento de Información Servidores</a:t>
            </a:r>
            <a:endParaRPr lang="es-ES" sz="1500" b="1" dirty="0">
              <a:latin typeface="Century Gothic" panose="020B0502020202020204" pitchFamily="34" charset="0"/>
            </a:endParaRPr>
          </a:p>
        </p:txBody>
      </p:sp>
    </p:spTree>
    <p:extLst>
      <p:ext uri="{BB962C8B-B14F-4D97-AF65-F5344CB8AC3E}">
        <p14:creationId xmlns:p14="http://schemas.microsoft.com/office/powerpoint/2010/main" val="145090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uno</a:t>
            </a:r>
            <a:endParaRPr lang="es-ES" sz="2800" b="1" dirty="0" smtClean="0">
              <a:latin typeface="Century Gothic"/>
              <a:cs typeface="Century Gothic"/>
            </a:endParaRP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616783" y="1986401"/>
            <a:ext cx="7200000" cy="4497525"/>
          </a:xfrm>
          <a:prstGeom prst="rect">
            <a:avLst/>
          </a:prstGeom>
          <a:ln>
            <a:noFill/>
          </a:ln>
          <a:effectLst>
            <a:softEdge rad="112500"/>
          </a:effectLst>
        </p:spPr>
      </p:pic>
      <p:sp>
        <p:nvSpPr>
          <p:cNvPr id="8" name="CuadroTexto 7"/>
          <p:cNvSpPr txBox="1"/>
          <p:nvPr/>
        </p:nvSpPr>
        <p:spPr>
          <a:xfrm>
            <a:off x="4701369" y="1352969"/>
            <a:ext cx="4115414" cy="323165"/>
          </a:xfrm>
          <a:prstGeom prst="rect">
            <a:avLst/>
          </a:prstGeom>
          <a:noFill/>
        </p:spPr>
        <p:txBody>
          <a:bodyPr wrap="square" rtlCol="0">
            <a:spAutoFit/>
          </a:bodyPr>
          <a:lstStyle/>
          <a:p>
            <a:pPr algn="ctr"/>
            <a:r>
              <a:rPr lang="es-ES" sz="1500" b="1" dirty="0" smtClean="0">
                <a:latin typeface="Century Gothic" panose="020B0502020202020204" pitchFamily="34" charset="0"/>
              </a:rPr>
              <a:t>Levantamiento de Información Servidores</a:t>
            </a:r>
            <a:endParaRPr lang="es-ES" sz="1500" b="1" dirty="0">
              <a:latin typeface="Century Gothic" panose="020B0502020202020204" pitchFamily="34" charset="0"/>
            </a:endParaRPr>
          </a:p>
        </p:txBody>
      </p:sp>
    </p:spTree>
    <p:extLst>
      <p:ext uri="{BB962C8B-B14F-4D97-AF65-F5344CB8AC3E}">
        <p14:creationId xmlns:p14="http://schemas.microsoft.com/office/powerpoint/2010/main" val="3804023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7090568" y="199431"/>
            <a:ext cx="1721946" cy="523220"/>
          </a:xfrm>
          <a:prstGeom prst="rect">
            <a:avLst/>
          </a:prstGeom>
          <a:noFill/>
        </p:spPr>
        <p:txBody>
          <a:bodyPr wrap="none" rtlCol="0">
            <a:spAutoFit/>
          </a:bodyPr>
          <a:lstStyle/>
          <a:p>
            <a:r>
              <a:rPr lang="es-EC" sz="2800" b="1" dirty="0" smtClean="0">
                <a:latin typeface="Century Gothic"/>
                <a:cs typeface="Century Gothic"/>
              </a:rPr>
              <a:t>AGENDA</a:t>
            </a:r>
            <a:endParaRPr lang="es-ES" sz="2800" b="1" dirty="0" smtClean="0">
              <a:latin typeface="Century Gothic"/>
              <a:cs typeface="Century Gothic"/>
            </a:endParaRPr>
          </a:p>
        </p:txBody>
      </p:sp>
      <p:sp>
        <p:nvSpPr>
          <p:cNvPr id="2" name="CuadroTexto 1"/>
          <p:cNvSpPr txBox="1"/>
          <p:nvPr/>
        </p:nvSpPr>
        <p:spPr>
          <a:xfrm>
            <a:off x="2109548" y="1165086"/>
            <a:ext cx="6674234" cy="5509200"/>
          </a:xfrm>
          <a:prstGeom prst="rect">
            <a:avLst/>
          </a:prstGeom>
          <a:noFill/>
        </p:spPr>
        <p:txBody>
          <a:bodyPr wrap="square" rtlCol="0">
            <a:spAutoFit/>
          </a:bodyPr>
          <a:lstStyle/>
          <a:p>
            <a:pPr marL="285750" indent="-285750" algn="just">
              <a:buFont typeface="Arial" panose="020B0604020202020204" pitchFamily="34" charset="0"/>
              <a:buChar char="•"/>
            </a:pPr>
            <a:r>
              <a:rPr lang="es-ES" sz="2200" dirty="0" smtClean="0">
                <a:latin typeface="Century Gothic"/>
                <a:cs typeface="Century Gothic"/>
              </a:rPr>
              <a:t>Introducción</a:t>
            </a:r>
          </a:p>
          <a:p>
            <a:pPr marL="285750" indent="-285750" algn="just">
              <a:buFont typeface="Arial" panose="020B0604020202020204" pitchFamily="34" charset="0"/>
              <a:buChar char="•"/>
            </a:pPr>
            <a:r>
              <a:rPr lang="es-ES" sz="2200" dirty="0" smtClean="0">
                <a:latin typeface="Century Gothic"/>
                <a:cs typeface="Century Gothic"/>
              </a:rPr>
              <a:t>Definición del tema</a:t>
            </a:r>
          </a:p>
          <a:p>
            <a:pPr marL="285750" indent="-285750" algn="just">
              <a:buFont typeface="Arial" panose="020B0604020202020204" pitchFamily="34" charset="0"/>
              <a:buChar char="•"/>
            </a:pPr>
            <a:r>
              <a:rPr lang="es-ES" sz="2200" dirty="0" smtClean="0">
                <a:latin typeface="Century Gothic"/>
                <a:cs typeface="Century Gothic"/>
              </a:rPr>
              <a:t>Planteamiento del problema</a:t>
            </a:r>
          </a:p>
          <a:p>
            <a:pPr marL="285750" indent="-285750" algn="just">
              <a:buFont typeface="Arial" panose="020B0604020202020204" pitchFamily="34" charset="0"/>
              <a:buChar char="•"/>
            </a:pPr>
            <a:r>
              <a:rPr lang="es-ES" sz="2200" dirty="0" smtClean="0">
                <a:latin typeface="Century Gothic"/>
                <a:cs typeface="Century Gothic"/>
              </a:rPr>
              <a:t>Justificación e Importancia</a:t>
            </a:r>
          </a:p>
          <a:p>
            <a:pPr marL="285750" indent="-285750" algn="just">
              <a:buFont typeface="Arial" panose="020B0604020202020204" pitchFamily="34" charset="0"/>
              <a:buChar char="•"/>
            </a:pPr>
            <a:r>
              <a:rPr lang="es-ES" sz="2200" dirty="0" smtClean="0">
                <a:latin typeface="Century Gothic"/>
                <a:cs typeface="Century Gothic"/>
              </a:rPr>
              <a:t>Objetivos</a:t>
            </a:r>
          </a:p>
          <a:p>
            <a:pPr marL="742950" lvl="1" indent="-285750" algn="just">
              <a:buFont typeface="Arial" panose="020B0604020202020204" pitchFamily="34" charset="0"/>
              <a:buChar char="•"/>
            </a:pPr>
            <a:r>
              <a:rPr lang="es-ES" sz="2200" dirty="0" smtClean="0">
                <a:latin typeface="Century Gothic"/>
                <a:cs typeface="Century Gothic"/>
              </a:rPr>
              <a:t>Objetivo General</a:t>
            </a:r>
          </a:p>
          <a:p>
            <a:pPr marL="742950" lvl="1" indent="-285750" algn="just">
              <a:buFont typeface="Arial" panose="020B0604020202020204" pitchFamily="34" charset="0"/>
              <a:buChar char="•"/>
            </a:pPr>
            <a:r>
              <a:rPr lang="es-ES" sz="2200" dirty="0" smtClean="0">
                <a:latin typeface="Century Gothic"/>
                <a:cs typeface="Century Gothic"/>
              </a:rPr>
              <a:t>Objetivos Específicos</a:t>
            </a:r>
          </a:p>
          <a:p>
            <a:pPr marL="285750" indent="-285750" algn="just">
              <a:buFont typeface="Arial" panose="020B0604020202020204" pitchFamily="34" charset="0"/>
              <a:buChar char="•"/>
            </a:pPr>
            <a:r>
              <a:rPr lang="es-ES" sz="2200" dirty="0" smtClean="0">
                <a:latin typeface="Century Gothic"/>
                <a:cs typeface="Century Gothic"/>
              </a:rPr>
              <a:t>Metodología de Análisis de Vulnerabilidades</a:t>
            </a:r>
          </a:p>
          <a:p>
            <a:pPr marL="742950" lvl="1" indent="-285750" algn="just">
              <a:buFont typeface="Arial" panose="020B0604020202020204" pitchFamily="34" charset="0"/>
              <a:buChar char="•"/>
            </a:pPr>
            <a:r>
              <a:rPr lang="es-ES" sz="2200" dirty="0" smtClean="0">
                <a:latin typeface="Century Gothic"/>
                <a:cs typeface="Century Gothic"/>
              </a:rPr>
              <a:t>Técnicas de Escaneo</a:t>
            </a:r>
          </a:p>
          <a:p>
            <a:pPr marL="1200150" lvl="2" indent="-285750" algn="just">
              <a:buFont typeface="Arial" panose="020B0604020202020204" pitchFamily="34" charset="0"/>
              <a:buChar char="•"/>
            </a:pPr>
            <a:r>
              <a:rPr lang="es-ES" sz="2200" dirty="0" smtClean="0">
                <a:latin typeface="Century Gothic"/>
                <a:cs typeface="Century Gothic"/>
              </a:rPr>
              <a:t>Network </a:t>
            </a:r>
            <a:r>
              <a:rPr lang="es-ES" sz="2200" dirty="0" err="1" smtClean="0">
                <a:latin typeface="Century Gothic"/>
                <a:cs typeface="Century Gothic"/>
              </a:rPr>
              <a:t>Scanning</a:t>
            </a:r>
            <a:endParaRPr lang="es-ES" sz="2200" dirty="0">
              <a:latin typeface="Century Gothic"/>
              <a:cs typeface="Century Gothic"/>
            </a:endParaRPr>
          </a:p>
          <a:p>
            <a:pPr marL="1200150" lvl="2" indent="-285750" algn="just">
              <a:buFont typeface="Arial" panose="020B0604020202020204" pitchFamily="34" charset="0"/>
              <a:buChar char="•"/>
            </a:pPr>
            <a:r>
              <a:rPr lang="es-ES" sz="2200" dirty="0" smtClean="0">
                <a:latin typeface="Century Gothic"/>
                <a:cs typeface="Century Gothic"/>
              </a:rPr>
              <a:t>Port </a:t>
            </a:r>
            <a:r>
              <a:rPr lang="es-ES" sz="2200" dirty="0" err="1" smtClean="0">
                <a:latin typeface="Century Gothic"/>
                <a:cs typeface="Century Gothic"/>
              </a:rPr>
              <a:t>Scanning</a:t>
            </a:r>
            <a:endParaRPr lang="es-ES" sz="2200" dirty="0">
              <a:latin typeface="Century Gothic"/>
              <a:cs typeface="Century Gothic"/>
            </a:endParaRPr>
          </a:p>
          <a:p>
            <a:pPr marL="1200150" lvl="2" indent="-285750" algn="just">
              <a:buFont typeface="Arial" panose="020B0604020202020204" pitchFamily="34" charset="0"/>
              <a:buChar char="•"/>
            </a:pPr>
            <a:r>
              <a:rPr lang="es-ES" sz="2200" dirty="0" err="1" smtClean="0">
                <a:latin typeface="Century Gothic"/>
                <a:cs typeface="Century Gothic"/>
              </a:rPr>
              <a:t>Vulnerability</a:t>
            </a:r>
            <a:r>
              <a:rPr lang="es-ES" sz="2200" dirty="0" smtClean="0">
                <a:latin typeface="Century Gothic"/>
                <a:cs typeface="Century Gothic"/>
              </a:rPr>
              <a:t> </a:t>
            </a:r>
            <a:r>
              <a:rPr lang="es-ES" sz="2200" dirty="0" err="1" smtClean="0">
                <a:latin typeface="Century Gothic"/>
                <a:cs typeface="Century Gothic"/>
              </a:rPr>
              <a:t>Scanning</a:t>
            </a:r>
            <a:endParaRPr lang="es-ES" sz="2200" dirty="0">
              <a:latin typeface="Century Gothic"/>
              <a:cs typeface="Century Gothic"/>
            </a:endParaRPr>
          </a:p>
          <a:p>
            <a:pPr marL="285750" indent="-285750" algn="just">
              <a:buFont typeface="Arial" panose="020B0604020202020204" pitchFamily="34" charset="0"/>
              <a:buChar char="•"/>
            </a:pPr>
            <a:r>
              <a:rPr lang="es-ES" sz="2200" dirty="0" smtClean="0">
                <a:latin typeface="Century Gothic"/>
                <a:cs typeface="Century Gothic"/>
              </a:rPr>
              <a:t>Implementación</a:t>
            </a:r>
          </a:p>
          <a:p>
            <a:pPr marL="285750" indent="-285750" algn="just">
              <a:buFont typeface="Arial" panose="020B0604020202020204" pitchFamily="34" charset="0"/>
              <a:buChar char="•"/>
            </a:pPr>
            <a:r>
              <a:rPr lang="es-ES" sz="2200" dirty="0" smtClean="0">
                <a:latin typeface="Century Gothic"/>
                <a:cs typeface="Century Gothic"/>
              </a:rPr>
              <a:t>Contramedidas</a:t>
            </a:r>
          </a:p>
          <a:p>
            <a:pPr marL="285750" indent="-285750" algn="just">
              <a:buFont typeface="Arial" panose="020B0604020202020204" pitchFamily="34" charset="0"/>
              <a:buChar char="•"/>
            </a:pPr>
            <a:r>
              <a:rPr lang="es-ES" sz="2200" dirty="0" smtClean="0">
                <a:latin typeface="Century Gothic"/>
                <a:cs typeface="Century Gothic"/>
              </a:rPr>
              <a:t>Conclusiones</a:t>
            </a:r>
          </a:p>
          <a:p>
            <a:pPr marL="285750" indent="-285750" algn="just">
              <a:buFont typeface="Arial" panose="020B0604020202020204" pitchFamily="34" charset="0"/>
              <a:buChar char="•"/>
            </a:pPr>
            <a:r>
              <a:rPr lang="es-ES" sz="2200" dirty="0" smtClean="0">
                <a:latin typeface="Century Gothic"/>
                <a:cs typeface="Century Gothic"/>
              </a:rPr>
              <a:t>Recomendaciones</a:t>
            </a:r>
          </a:p>
        </p:txBody>
      </p:sp>
    </p:spTree>
    <p:extLst>
      <p:ext uri="{BB962C8B-B14F-4D97-AF65-F5344CB8AC3E}">
        <p14:creationId xmlns:p14="http://schemas.microsoft.com/office/powerpoint/2010/main" val="2142529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16"/>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uno</a:t>
            </a:r>
            <a:endParaRPr lang="es-ES" sz="2800" b="1" dirty="0" smtClean="0">
              <a:latin typeface="Century Gothic"/>
              <a:cs typeface="Century Gothic"/>
            </a:endParaRPr>
          </a:p>
        </p:txBody>
      </p:sp>
      <p:pic>
        <p:nvPicPr>
          <p:cNvPr id="6" name="Imagen 5"/>
          <p:cNvPicPr preferRelativeResize="0"/>
          <p:nvPr/>
        </p:nvPicPr>
        <p:blipFill rotWithShape="1">
          <a:blip r:embed="rId3">
            <a:extLst>
              <a:ext uri="{28A0092B-C50C-407E-A947-70E740481C1C}">
                <a14:useLocalDpi xmlns:a14="http://schemas.microsoft.com/office/drawing/2010/main" val="0"/>
              </a:ext>
            </a:extLst>
          </a:blip>
          <a:srcRect l="8914" r="9949"/>
          <a:stretch/>
        </p:blipFill>
        <p:spPr bwMode="auto">
          <a:xfrm>
            <a:off x="789331" y="1875565"/>
            <a:ext cx="3782291" cy="2880000"/>
          </a:xfrm>
          <a:prstGeom prst="rect">
            <a:avLst/>
          </a:prstGeom>
          <a:ln>
            <a:noFill/>
          </a:ln>
          <a:effectLst>
            <a:softEdge rad="112500"/>
          </a:effectLst>
        </p:spPr>
      </p:pic>
      <p:sp>
        <p:nvSpPr>
          <p:cNvPr id="9" name="CuadroTexto 8"/>
          <p:cNvSpPr txBox="1"/>
          <p:nvPr/>
        </p:nvSpPr>
        <p:spPr>
          <a:xfrm>
            <a:off x="4145965" y="1352969"/>
            <a:ext cx="4670818" cy="323165"/>
          </a:xfrm>
          <a:prstGeom prst="rect">
            <a:avLst/>
          </a:prstGeom>
          <a:noFill/>
        </p:spPr>
        <p:txBody>
          <a:bodyPr wrap="square" rtlCol="0">
            <a:spAutoFit/>
          </a:bodyPr>
          <a:lstStyle/>
          <a:p>
            <a:pPr algn="ctr"/>
            <a:r>
              <a:rPr lang="es-ES" sz="1500" b="1" dirty="0" smtClean="0">
                <a:latin typeface="Century Gothic" panose="020B0502020202020204" pitchFamily="34" charset="0"/>
              </a:rPr>
              <a:t>Levantamiento de Información Tipos de Activos</a:t>
            </a:r>
            <a:endParaRPr lang="es-ES" sz="1500" b="1" dirty="0">
              <a:latin typeface="Century Gothic" panose="020B0502020202020204" pitchFamily="34" charset="0"/>
            </a:endParaRPr>
          </a:p>
        </p:txBody>
      </p:sp>
      <p:pic>
        <p:nvPicPr>
          <p:cNvPr id="2" name="Imagen 1"/>
          <p:cNvPicPr>
            <a:picLocks noChangeAspect="1"/>
          </p:cNvPicPr>
          <p:nvPr/>
        </p:nvPicPr>
        <p:blipFill rotWithShape="1">
          <a:blip r:embed="rId4"/>
          <a:srcRect l="10031"/>
          <a:stretch/>
        </p:blipFill>
        <p:spPr>
          <a:xfrm>
            <a:off x="4336948" y="3621320"/>
            <a:ext cx="4479835" cy="2880000"/>
          </a:xfrm>
          <a:prstGeom prst="rect">
            <a:avLst/>
          </a:prstGeom>
          <a:ln>
            <a:noFill/>
          </a:ln>
          <a:effectLst>
            <a:softEdge rad="112500"/>
          </a:effectLst>
        </p:spPr>
      </p:pic>
    </p:spTree>
    <p:extLst>
      <p:ext uri="{BB962C8B-B14F-4D97-AF65-F5344CB8AC3E}">
        <p14:creationId xmlns:p14="http://schemas.microsoft.com/office/powerpoint/2010/main" val="3701708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56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uno</a:t>
            </a:r>
            <a:endParaRPr lang="es-ES" sz="2800" b="1" dirty="0" smtClean="0">
              <a:latin typeface="Century Gothic"/>
              <a:cs typeface="Century Gothic"/>
            </a:endParaRPr>
          </a:p>
        </p:txBody>
      </p:sp>
      <p:sp>
        <p:nvSpPr>
          <p:cNvPr id="9" name="CuadroTexto 8"/>
          <p:cNvSpPr txBox="1"/>
          <p:nvPr/>
        </p:nvSpPr>
        <p:spPr>
          <a:xfrm>
            <a:off x="3810000" y="1352969"/>
            <a:ext cx="5006783" cy="323165"/>
          </a:xfrm>
          <a:prstGeom prst="rect">
            <a:avLst/>
          </a:prstGeom>
          <a:noFill/>
        </p:spPr>
        <p:txBody>
          <a:bodyPr wrap="square" rtlCol="0">
            <a:spAutoFit/>
          </a:bodyPr>
          <a:lstStyle/>
          <a:p>
            <a:pPr algn="ctr"/>
            <a:r>
              <a:rPr lang="es-ES" sz="1500" b="1" dirty="0" smtClean="0">
                <a:latin typeface="Century Gothic" panose="020B0502020202020204" pitchFamily="34" charset="0"/>
              </a:rPr>
              <a:t>Levantamiento de Información Modelos de Activos</a:t>
            </a:r>
            <a:endParaRPr lang="es-ES" sz="1500" b="1" dirty="0">
              <a:latin typeface="Century Gothic" panose="020B0502020202020204" pitchFamily="34" charset="0"/>
            </a:endParaRPr>
          </a:p>
        </p:txBody>
      </p:sp>
      <p:pic>
        <p:nvPicPr>
          <p:cNvPr id="2" name="Imagen 1"/>
          <p:cNvPicPr preferRelativeResize="0">
            <a:picLocks/>
          </p:cNvPicPr>
          <p:nvPr/>
        </p:nvPicPr>
        <p:blipFill>
          <a:blip r:embed="rId3"/>
          <a:stretch>
            <a:fillRect/>
          </a:stretch>
        </p:blipFill>
        <p:spPr>
          <a:xfrm>
            <a:off x="1616783" y="1875565"/>
            <a:ext cx="7200000" cy="4680000"/>
          </a:xfrm>
          <a:prstGeom prst="rect">
            <a:avLst/>
          </a:prstGeom>
          <a:ln>
            <a:noFill/>
          </a:ln>
          <a:effectLst>
            <a:softEdge rad="112500"/>
          </a:effectLst>
        </p:spPr>
      </p:pic>
    </p:spTree>
    <p:extLst>
      <p:ext uri="{BB962C8B-B14F-4D97-AF65-F5344CB8AC3E}">
        <p14:creationId xmlns:p14="http://schemas.microsoft.com/office/powerpoint/2010/main" val="3027616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56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uno</a:t>
            </a:r>
            <a:endParaRPr lang="es-ES" sz="2800" b="1" dirty="0" smtClean="0">
              <a:latin typeface="Century Gothic"/>
              <a:cs typeface="Century Gothic"/>
            </a:endParaRPr>
          </a:p>
        </p:txBody>
      </p:sp>
      <p:sp>
        <p:nvSpPr>
          <p:cNvPr id="9" name="CuadroTexto 8"/>
          <p:cNvSpPr txBox="1"/>
          <p:nvPr/>
        </p:nvSpPr>
        <p:spPr>
          <a:xfrm>
            <a:off x="3810000" y="1352969"/>
            <a:ext cx="5006783" cy="323165"/>
          </a:xfrm>
          <a:prstGeom prst="rect">
            <a:avLst/>
          </a:prstGeom>
          <a:noFill/>
        </p:spPr>
        <p:txBody>
          <a:bodyPr wrap="square" rtlCol="0">
            <a:spAutoFit/>
          </a:bodyPr>
          <a:lstStyle/>
          <a:p>
            <a:pPr algn="ctr"/>
            <a:r>
              <a:rPr lang="es-ES" sz="1500" b="1" dirty="0" smtClean="0">
                <a:latin typeface="Century Gothic" panose="020B0502020202020204" pitchFamily="34" charset="0"/>
              </a:rPr>
              <a:t>Levantamiento de Información Modelos de Activos</a:t>
            </a:r>
            <a:endParaRPr lang="es-ES" sz="1500" b="1" dirty="0">
              <a:latin typeface="Century Gothic" panose="020B0502020202020204" pitchFamily="34" charset="0"/>
            </a:endParaRPr>
          </a:p>
        </p:txBody>
      </p:sp>
      <p:pic>
        <p:nvPicPr>
          <p:cNvPr id="11" name="Imagen 10"/>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1616783" y="1960563"/>
            <a:ext cx="7200000" cy="4680000"/>
          </a:xfrm>
          <a:prstGeom prst="rect">
            <a:avLst/>
          </a:prstGeom>
          <a:ln>
            <a:noFill/>
          </a:ln>
          <a:effectLst>
            <a:softEdge rad="112500"/>
          </a:effectLst>
        </p:spPr>
      </p:pic>
    </p:spTree>
    <p:extLst>
      <p:ext uri="{BB962C8B-B14F-4D97-AF65-F5344CB8AC3E}">
        <p14:creationId xmlns:p14="http://schemas.microsoft.com/office/powerpoint/2010/main" val="3293857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uno</a:t>
            </a:r>
            <a:endParaRPr lang="es-ES" sz="2800" b="1" dirty="0" smtClean="0">
              <a:latin typeface="Century Gothic"/>
              <a:cs typeface="Century Gothic"/>
            </a:endParaRPr>
          </a:p>
        </p:txBody>
      </p:sp>
      <p:graphicFrame>
        <p:nvGraphicFramePr>
          <p:cNvPr id="2" name="Tabla 1"/>
          <p:cNvGraphicFramePr>
            <a:graphicFrameLocks noGrp="1"/>
          </p:cNvGraphicFramePr>
          <p:nvPr>
            <p:extLst>
              <p:ext uri="{D42A27DB-BD31-4B8C-83A1-F6EECF244321}">
                <p14:modId xmlns:p14="http://schemas.microsoft.com/office/powerpoint/2010/main" val="1014154381"/>
              </p:ext>
            </p:extLst>
          </p:nvPr>
        </p:nvGraphicFramePr>
        <p:xfrm>
          <a:off x="835579" y="1826568"/>
          <a:ext cx="3641726" cy="4797948"/>
        </p:xfrm>
        <a:graphic>
          <a:graphicData uri="http://schemas.openxmlformats.org/drawingml/2006/table">
            <a:tbl>
              <a:tblPr firstRow="1" firstCol="1" bandRow="1">
                <a:tableStyleId>{5C22544A-7EE6-4342-B048-85BDC9FD1C3A}</a:tableStyleId>
              </a:tblPr>
              <a:tblGrid>
                <a:gridCol w="578941">
                  <a:extLst>
                    <a:ext uri="{9D8B030D-6E8A-4147-A177-3AD203B41FA5}">
                      <a16:colId xmlns:a16="http://schemas.microsoft.com/office/drawing/2014/main" val="2229776839"/>
                    </a:ext>
                  </a:extLst>
                </a:gridCol>
                <a:gridCol w="1231699">
                  <a:extLst>
                    <a:ext uri="{9D8B030D-6E8A-4147-A177-3AD203B41FA5}">
                      <a16:colId xmlns:a16="http://schemas.microsoft.com/office/drawing/2014/main" val="3792432906"/>
                    </a:ext>
                  </a:extLst>
                </a:gridCol>
                <a:gridCol w="1132673">
                  <a:extLst>
                    <a:ext uri="{9D8B030D-6E8A-4147-A177-3AD203B41FA5}">
                      <a16:colId xmlns:a16="http://schemas.microsoft.com/office/drawing/2014/main" val="1800505263"/>
                    </a:ext>
                  </a:extLst>
                </a:gridCol>
                <a:gridCol w="698413">
                  <a:extLst>
                    <a:ext uri="{9D8B030D-6E8A-4147-A177-3AD203B41FA5}">
                      <a16:colId xmlns:a16="http://schemas.microsoft.com/office/drawing/2014/main" val="2361175427"/>
                    </a:ext>
                  </a:extLst>
                </a:gridCol>
              </a:tblGrid>
              <a:tr h="788008">
                <a:tc>
                  <a:txBody>
                    <a:bodyPr/>
                    <a:lstStyle/>
                    <a:p>
                      <a:pPr algn="ctr">
                        <a:lnSpc>
                          <a:spcPct val="150000"/>
                        </a:lnSpc>
                        <a:spcAft>
                          <a:spcPts val="0"/>
                        </a:spcAft>
                      </a:pPr>
                      <a:r>
                        <a:rPr lang="es-EC" sz="1200" dirty="0">
                          <a:effectLst/>
                          <a:latin typeface="Century Gothic" panose="020B0502020202020204" pitchFamily="34" charset="0"/>
                        </a:rPr>
                        <a:t>VLAN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dirty="0">
                          <a:effectLst/>
                          <a:latin typeface="Century Gothic" panose="020B0502020202020204" pitchFamily="34" charset="0"/>
                        </a:rPr>
                        <a:t>Número de Activos   (Equipos de Cómputo)</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dirty="0">
                          <a:effectLst/>
                          <a:latin typeface="Century Gothic" panose="020B0502020202020204" pitchFamily="34" charset="0"/>
                        </a:rPr>
                        <a:t>Número de Periféricos (Impresoras)</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dirty="0">
                          <a:effectLst/>
                          <a:latin typeface="Century Gothic" panose="020B0502020202020204" pitchFamily="34" charset="0"/>
                        </a:rPr>
                        <a:t>Total de Activos VLAN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19867750"/>
                  </a:ext>
                </a:extLst>
              </a:tr>
              <a:tr h="262669">
                <a:tc>
                  <a:txBody>
                    <a:bodyPr/>
                    <a:lstStyle/>
                    <a:p>
                      <a:pPr algn="ctr">
                        <a:lnSpc>
                          <a:spcPct val="150000"/>
                        </a:lnSpc>
                        <a:spcAft>
                          <a:spcPts val="0"/>
                        </a:spcAft>
                      </a:pPr>
                      <a:r>
                        <a:rPr lang="es-EC" sz="1000">
                          <a:effectLst/>
                          <a:latin typeface="Century Gothic" panose="020B0502020202020204" pitchFamily="34" charset="0"/>
                        </a:rPr>
                        <a:t>2</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effectLst/>
                          <a:latin typeface="Century Gothic" panose="020B0502020202020204" pitchFamily="34" charset="0"/>
                        </a:rPr>
                        <a:t>75</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75</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87827063"/>
                  </a:ext>
                </a:extLst>
              </a:tr>
              <a:tr h="262669">
                <a:tc>
                  <a:txBody>
                    <a:bodyPr/>
                    <a:lstStyle/>
                    <a:p>
                      <a:pPr algn="ctr">
                        <a:lnSpc>
                          <a:spcPct val="150000"/>
                        </a:lnSpc>
                        <a:spcAft>
                          <a:spcPts val="0"/>
                        </a:spcAft>
                      </a:pPr>
                      <a:r>
                        <a:rPr lang="es-EC" sz="1000">
                          <a:effectLst/>
                          <a:latin typeface="Century Gothic" panose="020B0502020202020204" pitchFamily="34" charset="0"/>
                        </a:rPr>
                        <a:t>5</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effectLst/>
                          <a:latin typeface="Century Gothic" panose="020B0502020202020204" pitchFamily="34" charset="0"/>
                        </a:rPr>
                        <a:t>59</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1</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60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2891531"/>
                  </a:ext>
                </a:extLst>
              </a:tr>
              <a:tr h="262669">
                <a:tc>
                  <a:txBody>
                    <a:bodyPr/>
                    <a:lstStyle/>
                    <a:p>
                      <a:pPr algn="ctr">
                        <a:lnSpc>
                          <a:spcPct val="150000"/>
                        </a:lnSpc>
                        <a:spcAft>
                          <a:spcPts val="0"/>
                        </a:spcAft>
                      </a:pPr>
                      <a:r>
                        <a:rPr lang="es-EC" sz="1000">
                          <a:effectLst/>
                          <a:latin typeface="Century Gothic" panose="020B0502020202020204" pitchFamily="34" charset="0"/>
                        </a:rPr>
                        <a:t>10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71</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effectLst/>
                          <a:latin typeface="Century Gothic" panose="020B0502020202020204" pitchFamily="34" charset="0"/>
                        </a:rPr>
                        <a:t>8</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79</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1786248"/>
                  </a:ext>
                </a:extLst>
              </a:tr>
              <a:tr h="262669">
                <a:tc>
                  <a:txBody>
                    <a:bodyPr/>
                    <a:lstStyle/>
                    <a:p>
                      <a:pPr algn="ctr">
                        <a:lnSpc>
                          <a:spcPct val="150000"/>
                        </a:lnSpc>
                        <a:spcAft>
                          <a:spcPts val="0"/>
                        </a:spcAft>
                      </a:pPr>
                      <a:r>
                        <a:rPr lang="es-EC" sz="1000">
                          <a:effectLst/>
                          <a:latin typeface="Century Gothic" panose="020B0502020202020204" pitchFamily="34" charset="0"/>
                        </a:rPr>
                        <a:t>15</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43</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effectLst/>
                          <a:latin typeface="Century Gothic" panose="020B0502020202020204" pitchFamily="34" charset="0"/>
                        </a:rPr>
                        <a:t>1</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44</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97065453"/>
                  </a:ext>
                </a:extLst>
              </a:tr>
              <a:tr h="262669">
                <a:tc>
                  <a:txBody>
                    <a:bodyPr/>
                    <a:lstStyle/>
                    <a:p>
                      <a:pPr algn="ctr">
                        <a:lnSpc>
                          <a:spcPct val="150000"/>
                        </a:lnSpc>
                        <a:spcAft>
                          <a:spcPts val="0"/>
                        </a:spcAft>
                      </a:pPr>
                      <a:r>
                        <a:rPr lang="es-EC" sz="1000">
                          <a:effectLst/>
                          <a:latin typeface="Century Gothic" panose="020B0502020202020204" pitchFamily="34" charset="0"/>
                        </a:rPr>
                        <a:t>20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27</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effectLst/>
                          <a:latin typeface="Century Gothic" panose="020B0502020202020204" pitchFamily="34" charset="0"/>
                        </a:rPr>
                        <a:t>2</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29</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70773836"/>
                  </a:ext>
                </a:extLst>
              </a:tr>
              <a:tr h="262669">
                <a:tc>
                  <a:txBody>
                    <a:bodyPr/>
                    <a:lstStyle/>
                    <a:p>
                      <a:pPr algn="ctr">
                        <a:lnSpc>
                          <a:spcPct val="150000"/>
                        </a:lnSpc>
                        <a:spcAft>
                          <a:spcPts val="0"/>
                        </a:spcAft>
                      </a:pPr>
                      <a:r>
                        <a:rPr lang="es-EC" sz="1000">
                          <a:effectLst/>
                          <a:latin typeface="Century Gothic" panose="020B0502020202020204" pitchFamily="34" charset="0"/>
                        </a:rPr>
                        <a:t>30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18</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effectLst/>
                          <a:latin typeface="Century Gothic" panose="020B0502020202020204" pitchFamily="34" charset="0"/>
                        </a:rPr>
                        <a:t>4</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22</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48885544"/>
                  </a:ext>
                </a:extLst>
              </a:tr>
              <a:tr h="262669">
                <a:tc>
                  <a:txBody>
                    <a:bodyPr/>
                    <a:lstStyle/>
                    <a:p>
                      <a:pPr algn="ctr">
                        <a:lnSpc>
                          <a:spcPct val="150000"/>
                        </a:lnSpc>
                        <a:spcAft>
                          <a:spcPts val="0"/>
                        </a:spcAft>
                      </a:pPr>
                      <a:r>
                        <a:rPr lang="es-EC" sz="1000">
                          <a:effectLst/>
                          <a:latin typeface="Century Gothic" panose="020B0502020202020204" pitchFamily="34" charset="0"/>
                        </a:rPr>
                        <a:t>32</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128</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5</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133</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660406"/>
                  </a:ext>
                </a:extLst>
              </a:tr>
              <a:tr h="262669">
                <a:tc>
                  <a:txBody>
                    <a:bodyPr/>
                    <a:lstStyle/>
                    <a:p>
                      <a:pPr algn="ctr">
                        <a:lnSpc>
                          <a:spcPct val="150000"/>
                        </a:lnSpc>
                        <a:spcAft>
                          <a:spcPts val="0"/>
                        </a:spcAft>
                      </a:pPr>
                      <a:r>
                        <a:rPr lang="es-EC" sz="1000">
                          <a:effectLst/>
                          <a:latin typeface="Century Gothic" panose="020B0502020202020204" pitchFamily="34" charset="0"/>
                        </a:rPr>
                        <a:t>40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107</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effectLst/>
                          <a:latin typeface="Century Gothic" panose="020B0502020202020204" pitchFamily="34" charset="0"/>
                        </a:rPr>
                        <a:t>7</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114</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80328038"/>
                  </a:ext>
                </a:extLst>
              </a:tr>
              <a:tr h="262669">
                <a:tc>
                  <a:txBody>
                    <a:bodyPr/>
                    <a:lstStyle/>
                    <a:p>
                      <a:pPr algn="ctr">
                        <a:lnSpc>
                          <a:spcPct val="150000"/>
                        </a:lnSpc>
                        <a:spcAft>
                          <a:spcPts val="0"/>
                        </a:spcAft>
                      </a:pPr>
                      <a:r>
                        <a:rPr lang="es-EC" sz="1000">
                          <a:effectLst/>
                          <a:latin typeface="Century Gothic" panose="020B0502020202020204" pitchFamily="34" charset="0"/>
                        </a:rPr>
                        <a:t>60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126</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8</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effectLst/>
                          <a:latin typeface="Century Gothic" panose="020B0502020202020204" pitchFamily="34" charset="0"/>
                        </a:rPr>
                        <a:t>134</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63474873"/>
                  </a:ext>
                </a:extLst>
              </a:tr>
              <a:tr h="262669">
                <a:tc>
                  <a:txBody>
                    <a:bodyPr/>
                    <a:lstStyle/>
                    <a:p>
                      <a:pPr algn="ctr">
                        <a:lnSpc>
                          <a:spcPct val="150000"/>
                        </a:lnSpc>
                        <a:spcAft>
                          <a:spcPts val="0"/>
                        </a:spcAft>
                      </a:pPr>
                      <a:r>
                        <a:rPr lang="es-EC" sz="1000">
                          <a:effectLst/>
                          <a:latin typeface="Century Gothic" panose="020B0502020202020204" pitchFamily="34" charset="0"/>
                        </a:rPr>
                        <a:t>70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39</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2</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effectLst/>
                          <a:latin typeface="Century Gothic" panose="020B0502020202020204" pitchFamily="34" charset="0"/>
                        </a:rPr>
                        <a:t>41</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9418308"/>
                  </a:ext>
                </a:extLst>
              </a:tr>
              <a:tr h="262669">
                <a:tc>
                  <a:txBody>
                    <a:bodyPr/>
                    <a:lstStyle/>
                    <a:p>
                      <a:pPr algn="ctr">
                        <a:lnSpc>
                          <a:spcPct val="150000"/>
                        </a:lnSpc>
                        <a:spcAft>
                          <a:spcPts val="0"/>
                        </a:spcAft>
                      </a:pPr>
                      <a:r>
                        <a:rPr lang="es-EC" sz="1000">
                          <a:effectLst/>
                          <a:latin typeface="Century Gothic" panose="020B0502020202020204" pitchFamily="34" charset="0"/>
                        </a:rPr>
                        <a:t>80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20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3</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dirty="0">
                          <a:effectLst/>
                          <a:latin typeface="Century Gothic" panose="020B0502020202020204" pitchFamily="34" charset="0"/>
                        </a:rPr>
                        <a:t>23</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19543614"/>
                  </a:ext>
                </a:extLst>
              </a:tr>
              <a:tr h="262669">
                <a:tc>
                  <a:txBody>
                    <a:bodyPr/>
                    <a:lstStyle/>
                    <a:p>
                      <a:pPr algn="ctr">
                        <a:lnSpc>
                          <a:spcPct val="150000"/>
                        </a:lnSpc>
                        <a:spcAft>
                          <a:spcPts val="0"/>
                        </a:spcAft>
                      </a:pPr>
                      <a:r>
                        <a:rPr lang="es-EC" sz="1000">
                          <a:effectLst/>
                          <a:latin typeface="Century Gothic" panose="020B0502020202020204" pitchFamily="34" charset="0"/>
                        </a:rPr>
                        <a:t>Total</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713</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000">
                          <a:effectLst/>
                          <a:latin typeface="Century Gothic" panose="020B0502020202020204" pitchFamily="34" charset="0"/>
                        </a:rPr>
                        <a:t>41</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endParaRPr lang="es-EC" sz="1000" dirty="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81551989"/>
                  </a:ext>
                </a:extLst>
              </a:tr>
              <a:tr h="262669">
                <a:tc gridSpan="2">
                  <a:txBody>
                    <a:bodyPr/>
                    <a:lstStyle/>
                    <a:p>
                      <a:endParaRPr lang="es-EC" sz="1000">
                        <a:effectLst/>
                        <a:latin typeface="Century Gothic" panose="020B0502020202020204" pitchFamily="34" charset="0"/>
                        <a:cs typeface="Times New Roman" panose="02020603050405020304" pitchFamily="18" charset="0"/>
                      </a:endParaRPr>
                    </a:p>
                  </a:txBody>
                  <a:tcPr marL="44450" marR="44450" marT="0" marB="0" anchor="ctr"/>
                </a:tc>
                <a:tc hMerge="1">
                  <a:txBody>
                    <a:bodyPr/>
                    <a:lstStyle/>
                    <a:p>
                      <a:endParaRPr lang="es-EC"/>
                    </a:p>
                  </a:txBody>
                  <a:tcPr/>
                </a:tc>
                <a:tc>
                  <a:txBody>
                    <a:bodyPr/>
                    <a:lstStyle/>
                    <a:p>
                      <a:pPr algn="ctr">
                        <a:lnSpc>
                          <a:spcPct val="150000"/>
                        </a:lnSpc>
                        <a:spcAft>
                          <a:spcPts val="0"/>
                        </a:spcAft>
                      </a:pPr>
                      <a:r>
                        <a:rPr lang="es-EC" sz="1200" dirty="0">
                          <a:effectLst/>
                          <a:latin typeface="Century Gothic" panose="020B0502020202020204" pitchFamily="34" charset="0"/>
                        </a:rPr>
                        <a:t>Total de Activos</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200" dirty="0">
                          <a:effectLst/>
                          <a:latin typeface="Century Gothic" panose="020B0502020202020204" pitchFamily="34" charset="0"/>
                        </a:rPr>
                        <a:t>754</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06068082"/>
                  </a:ext>
                </a:extLst>
              </a:tr>
            </a:tbl>
          </a:graphicData>
        </a:graphic>
      </p:graphicFrame>
      <p:sp>
        <p:nvSpPr>
          <p:cNvPr id="5" name="CuadroTexto 4"/>
          <p:cNvSpPr txBox="1"/>
          <p:nvPr/>
        </p:nvSpPr>
        <p:spPr>
          <a:xfrm>
            <a:off x="5290608" y="1534550"/>
            <a:ext cx="3526175" cy="323165"/>
          </a:xfrm>
          <a:prstGeom prst="rect">
            <a:avLst/>
          </a:prstGeom>
          <a:noFill/>
        </p:spPr>
        <p:txBody>
          <a:bodyPr wrap="square" rtlCol="0">
            <a:spAutoFit/>
          </a:bodyPr>
          <a:lstStyle/>
          <a:p>
            <a:r>
              <a:rPr lang="es-EC" sz="1500" b="1" dirty="0">
                <a:latin typeface="Century Gothic" panose="020B0502020202020204" pitchFamily="34" charset="0"/>
              </a:rPr>
              <a:t>Levantamiento de activos del BNF</a:t>
            </a:r>
            <a:r>
              <a:rPr lang="es-ES_tradnl" sz="1500" b="1" dirty="0">
                <a:latin typeface="Century Gothic" panose="020B0502020202020204" pitchFamily="34" charset="0"/>
              </a:rPr>
              <a:t> </a:t>
            </a:r>
            <a:endParaRPr lang="es-ES" sz="1500" b="1" dirty="0">
              <a:latin typeface="Century Gothic" panose="020B0502020202020204" pitchFamily="34" charset="0"/>
            </a:endParaRPr>
          </a:p>
        </p:txBody>
      </p:sp>
      <p:graphicFrame>
        <p:nvGraphicFramePr>
          <p:cNvPr id="7" name="Imagen 30"/>
          <p:cNvGraphicFramePr>
            <a:graphicFrameLocks/>
          </p:cNvGraphicFramePr>
          <p:nvPr>
            <p:extLst>
              <p:ext uri="{D42A27DB-BD31-4B8C-83A1-F6EECF244321}">
                <p14:modId xmlns:p14="http://schemas.microsoft.com/office/powerpoint/2010/main" val="3538452260"/>
              </p:ext>
            </p:extLst>
          </p:nvPr>
        </p:nvGraphicFramePr>
        <p:xfrm>
          <a:off x="4729880" y="2554672"/>
          <a:ext cx="4086903" cy="33417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7669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uno</a:t>
            </a:r>
            <a:endParaRPr lang="es-ES" sz="2800" b="1" dirty="0" smtClean="0">
              <a:latin typeface="Century Gothic"/>
              <a:cs typeface="Century Gothic"/>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1402603" y="1491719"/>
            <a:ext cx="7414180" cy="5027532"/>
          </a:xfrm>
          <a:prstGeom prst="rect">
            <a:avLst/>
          </a:prstGeom>
          <a:noFill/>
          <a:ln>
            <a:noFill/>
          </a:ln>
        </p:spPr>
      </p:pic>
    </p:spTree>
    <p:extLst>
      <p:ext uri="{BB962C8B-B14F-4D97-AF65-F5344CB8AC3E}">
        <p14:creationId xmlns:p14="http://schemas.microsoft.com/office/powerpoint/2010/main" val="1530160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523220"/>
          </a:xfrm>
          <a:prstGeom prst="rect">
            <a:avLst/>
          </a:prstGeom>
          <a:noFill/>
        </p:spPr>
        <p:txBody>
          <a:bodyPr wrap="none" rtlCol="0">
            <a:spAutoFit/>
          </a:bodyPr>
          <a:lstStyle/>
          <a:p>
            <a:r>
              <a:rPr lang="es-ES_tradnl" sz="2800" b="1" dirty="0" smtClean="0">
                <a:latin typeface="Century Gothic"/>
                <a:cs typeface="Century Gothic"/>
              </a:rPr>
              <a:t>IMPLEMENTACIÓN</a:t>
            </a:r>
          </a:p>
        </p:txBody>
      </p:sp>
      <p:sp>
        <p:nvSpPr>
          <p:cNvPr id="5" name="CuadroTexto 4"/>
          <p:cNvSpPr txBox="1"/>
          <p:nvPr/>
        </p:nvSpPr>
        <p:spPr>
          <a:xfrm>
            <a:off x="2109548" y="1151231"/>
            <a:ext cx="6707235" cy="5478423"/>
          </a:xfrm>
          <a:prstGeom prst="rect">
            <a:avLst/>
          </a:prstGeom>
          <a:noFill/>
        </p:spPr>
        <p:txBody>
          <a:bodyPr wrap="square" rtlCol="0">
            <a:spAutoFit/>
          </a:bodyPr>
          <a:lstStyle/>
          <a:p>
            <a:pPr algn="just"/>
            <a:r>
              <a:rPr lang="es-EC" sz="2200" b="1" dirty="0" smtClean="0">
                <a:latin typeface="Century Gothic" panose="020B0502020202020204" pitchFamily="34" charset="0"/>
              </a:rPr>
              <a:t>Fase dos: Categorizar sus activos</a:t>
            </a:r>
          </a:p>
          <a:p>
            <a:pPr algn="just"/>
            <a:endParaRPr lang="es-EC" sz="2200" dirty="0">
              <a:latin typeface="Century Gothic" panose="020B0502020202020204" pitchFamily="34" charset="0"/>
              <a:cs typeface="Century Gothic"/>
            </a:endParaRPr>
          </a:p>
          <a:p>
            <a:pPr algn="just"/>
            <a:r>
              <a:rPr lang="es-ES" sz="2200" dirty="0">
                <a:latin typeface="Century Gothic" panose="020B0502020202020204" pitchFamily="34" charset="0"/>
              </a:rPr>
              <a:t>Una vez realizado el levantamiento de activos, se categorizaron las diferentes Vlans. Se tuvo en cuenta las prioridades antes establecidas y se asignó a cada </a:t>
            </a:r>
            <a:r>
              <a:rPr lang="es-ES" sz="2200" dirty="0" err="1">
                <a:latin typeface="Century Gothic" panose="020B0502020202020204" pitchFamily="34" charset="0"/>
              </a:rPr>
              <a:t>Vlan</a:t>
            </a:r>
            <a:r>
              <a:rPr lang="es-ES" sz="2200" dirty="0">
                <a:latin typeface="Century Gothic" panose="020B0502020202020204" pitchFamily="34" charset="0"/>
              </a:rPr>
              <a:t> una prioridad según la importancia del área dentro de la Institución y el impacto que produciría si sufriera un </a:t>
            </a:r>
            <a:r>
              <a:rPr lang="es-ES" sz="2200" dirty="0" smtClean="0">
                <a:latin typeface="Century Gothic" panose="020B0502020202020204" pitchFamily="34" charset="0"/>
              </a:rPr>
              <a:t>ataque.</a:t>
            </a:r>
          </a:p>
          <a:p>
            <a:pPr algn="just"/>
            <a:endParaRPr lang="es-ES" sz="2200" dirty="0" smtClean="0">
              <a:latin typeface="Century Gothic" panose="020B0502020202020204" pitchFamily="34" charset="0"/>
            </a:endParaRPr>
          </a:p>
          <a:p>
            <a:pPr algn="just"/>
            <a:r>
              <a:rPr lang="es-ES" sz="2200" dirty="0" smtClean="0">
                <a:latin typeface="Century Gothic" panose="020B0502020202020204" pitchFamily="34" charset="0"/>
              </a:rPr>
              <a:t>La </a:t>
            </a:r>
            <a:r>
              <a:rPr lang="es-ES" sz="2200" dirty="0">
                <a:latin typeface="Century Gothic" panose="020B0502020202020204" pitchFamily="34" charset="0"/>
              </a:rPr>
              <a:t>prioridad se estableció en base al impacto que se produciría en el Banco Nacional de Fomento, si estas Vlans fuera objeto de un ataque, ya que </a:t>
            </a:r>
            <a:r>
              <a:rPr lang="es-ES" sz="2200" dirty="0" smtClean="0">
                <a:latin typeface="Century Gothic" panose="020B0502020202020204" pitchFamily="34" charset="0"/>
              </a:rPr>
              <a:t>las mismas </a:t>
            </a:r>
            <a:r>
              <a:rPr lang="es-ES" sz="2200" dirty="0">
                <a:latin typeface="Century Gothic" panose="020B0502020202020204" pitchFamily="34" charset="0"/>
              </a:rPr>
              <a:t>contienen los equipos que trabajan directamente con los clientes es decir el negocio de la institución.</a:t>
            </a:r>
            <a:endParaRPr lang="es-EC" sz="2200" dirty="0">
              <a:latin typeface="Century Gothic" panose="020B0502020202020204" pitchFamily="34" charset="0"/>
            </a:endParaRPr>
          </a:p>
          <a:p>
            <a:pPr algn="just"/>
            <a:r>
              <a:rPr lang="es-EC" sz="2000" dirty="0">
                <a:latin typeface="Century Gothic" panose="020B0502020202020204" pitchFamily="34" charset="0"/>
              </a:rPr>
              <a:t> </a:t>
            </a:r>
          </a:p>
        </p:txBody>
      </p:sp>
    </p:spTree>
    <p:extLst>
      <p:ext uri="{BB962C8B-B14F-4D97-AF65-F5344CB8AC3E}">
        <p14:creationId xmlns:p14="http://schemas.microsoft.com/office/powerpoint/2010/main" val="935396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dos</a:t>
            </a:r>
            <a:endParaRPr lang="es-ES" sz="2800" b="1" dirty="0" smtClean="0">
              <a:latin typeface="Century Gothic"/>
              <a:cs typeface="Century Gothic"/>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1176558" y="2021543"/>
            <a:ext cx="7640225" cy="4565617"/>
          </a:xfrm>
          <a:prstGeom prst="rect">
            <a:avLst/>
          </a:prstGeom>
          <a:noFill/>
          <a:ln>
            <a:noFill/>
          </a:ln>
        </p:spPr>
      </p:pic>
      <p:sp>
        <p:nvSpPr>
          <p:cNvPr id="2" name="CuadroTexto 1"/>
          <p:cNvSpPr txBox="1"/>
          <p:nvPr/>
        </p:nvSpPr>
        <p:spPr>
          <a:xfrm>
            <a:off x="3847215" y="1464207"/>
            <a:ext cx="4969568" cy="323165"/>
          </a:xfrm>
          <a:prstGeom prst="rect">
            <a:avLst/>
          </a:prstGeom>
          <a:noFill/>
        </p:spPr>
        <p:txBody>
          <a:bodyPr wrap="square" rtlCol="0">
            <a:spAutoFit/>
          </a:bodyPr>
          <a:lstStyle/>
          <a:p>
            <a:pPr algn="ctr"/>
            <a:r>
              <a:rPr lang="es-EC" sz="1500" b="1" dirty="0">
                <a:latin typeface="Century Gothic" panose="020B0502020202020204" pitchFamily="34" charset="0"/>
              </a:rPr>
              <a:t>Edificio Matriz BNF Distribución de Pisos y Gerencias</a:t>
            </a:r>
            <a:r>
              <a:rPr lang="es-ES_tradnl" sz="1500" b="1" dirty="0">
                <a:latin typeface="Century Gothic" panose="020B0502020202020204" pitchFamily="34" charset="0"/>
              </a:rPr>
              <a:t> </a:t>
            </a:r>
            <a:endParaRPr lang="es-ES" sz="1500" b="1" dirty="0">
              <a:latin typeface="Century Gothic" panose="020B0502020202020204" pitchFamily="34" charset="0"/>
            </a:endParaRPr>
          </a:p>
        </p:txBody>
      </p:sp>
    </p:spTree>
    <p:extLst>
      <p:ext uri="{BB962C8B-B14F-4D97-AF65-F5344CB8AC3E}">
        <p14:creationId xmlns:p14="http://schemas.microsoft.com/office/powerpoint/2010/main" val="3461262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dos</a:t>
            </a:r>
            <a:endParaRPr lang="es-ES" sz="2800" b="1" dirty="0" smtClean="0">
              <a:latin typeface="Century Gothic"/>
              <a:cs typeface="Century Gothic"/>
            </a:endParaRPr>
          </a:p>
        </p:txBody>
      </p:sp>
      <p:graphicFrame>
        <p:nvGraphicFramePr>
          <p:cNvPr id="2" name="Tabla 1"/>
          <p:cNvGraphicFramePr>
            <a:graphicFrameLocks noGrp="1"/>
          </p:cNvGraphicFramePr>
          <p:nvPr>
            <p:extLst>
              <p:ext uri="{D42A27DB-BD31-4B8C-83A1-F6EECF244321}">
                <p14:modId xmlns:p14="http://schemas.microsoft.com/office/powerpoint/2010/main" val="2492978369"/>
              </p:ext>
            </p:extLst>
          </p:nvPr>
        </p:nvGraphicFramePr>
        <p:xfrm>
          <a:off x="1558547" y="1308938"/>
          <a:ext cx="3013075" cy="3817620"/>
        </p:xfrm>
        <a:graphic>
          <a:graphicData uri="http://schemas.openxmlformats.org/drawingml/2006/table">
            <a:tbl>
              <a:tblPr firstRow="1" firstCol="1" bandRow="1">
                <a:tableStyleId>{5C22544A-7EE6-4342-B048-85BDC9FD1C3A}</a:tableStyleId>
              </a:tblPr>
              <a:tblGrid>
                <a:gridCol w="1081925">
                  <a:extLst>
                    <a:ext uri="{9D8B030D-6E8A-4147-A177-3AD203B41FA5}">
                      <a16:colId xmlns:a16="http://schemas.microsoft.com/office/drawing/2014/main" val="3387478618"/>
                    </a:ext>
                  </a:extLst>
                </a:gridCol>
                <a:gridCol w="965575">
                  <a:extLst>
                    <a:ext uri="{9D8B030D-6E8A-4147-A177-3AD203B41FA5}">
                      <a16:colId xmlns:a16="http://schemas.microsoft.com/office/drawing/2014/main" val="1513606381"/>
                    </a:ext>
                  </a:extLst>
                </a:gridCol>
                <a:gridCol w="965575">
                  <a:extLst>
                    <a:ext uri="{9D8B030D-6E8A-4147-A177-3AD203B41FA5}">
                      <a16:colId xmlns:a16="http://schemas.microsoft.com/office/drawing/2014/main" val="3407189055"/>
                    </a:ext>
                  </a:extLst>
                </a:gridCol>
              </a:tblGrid>
              <a:tr h="200025">
                <a:tc>
                  <a:txBody>
                    <a:bodyPr/>
                    <a:lstStyle/>
                    <a:p>
                      <a:pPr algn="ctr">
                        <a:lnSpc>
                          <a:spcPct val="150000"/>
                        </a:lnSpc>
                        <a:spcAft>
                          <a:spcPts val="0"/>
                        </a:spcAft>
                      </a:pPr>
                      <a:r>
                        <a:rPr lang="es-EC" sz="1300" dirty="0">
                          <a:effectLst/>
                          <a:latin typeface="Century Gothic" panose="020B0502020202020204" pitchFamily="34" charset="0"/>
                        </a:rPr>
                        <a:t>PISO</a:t>
                      </a:r>
                      <a:endParaRPr lang="es-EC" sz="13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300" dirty="0">
                          <a:effectLst/>
                          <a:latin typeface="Century Gothic" panose="020B0502020202020204" pitchFamily="34" charset="0"/>
                        </a:rPr>
                        <a:t>IP</a:t>
                      </a:r>
                      <a:endParaRPr lang="es-EC" sz="13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300" dirty="0">
                          <a:effectLst/>
                          <a:latin typeface="Century Gothic" panose="020B0502020202020204" pitchFamily="34" charset="0"/>
                        </a:rPr>
                        <a:t>PRIORIDAD</a:t>
                      </a:r>
                      <a:endParaRPr lang="es-EC" sz="13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0594573"/>
                  </a:ext>
                </a:extLst>
              </a:tr>
              <a:tr h="200025">
                <a:tc>
                  <a:txBody>
                    <a:bodyPr/>
                    <a:lstStyle/>
                    <a:p>
                      <a:pPr algn="ctr">
                        <a:lnSpc>
                          <a:spcPct val="150000"/>
                        </a:lnSpc>
                        <a:spcAft>
                          <a:spcPts val="0"/>
                        </a:spcAft>
                      </a:pPr>
                      <a:r>
                        <a:rPr lang="es-EC" sz="1100" dirty="0">
                          <a:effectLst/>
                          <a:latin typeface="Century Gothic" panose="020B0502020202020204" pitchFamily="34" charset="0"/>
                        </a:rPr>
                        <a:t>Planta Baja</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a:effectLst/>
                          <a:latin typeface="Century Gothic" panose="020B0502020202020204" pitchFamily="34" charset="0"/>
                        </a:rPr>
                        <a:t>172.16.10.XX</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a:effectLst/>
                          <a:latin typeface="Century Gothic" panose="020B0502020202020204" pitchFamily="34" charset="0"/>
                        </a:rPr>
                        <a:t>ALTA</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43194522"/>
                  </a:ext>
                </a:extLst>
              </a:tr>
              <a:tr h="200025">
                <a:tc rowSpan="3">
                  <a:txBody>
                    <a:bodyPr/>
                    <a:lstStyle/>
                    <a:p>
                      <a:pPr algn="ctr">
                        <a:lnSpc>
                          <a:spcPct val="150000"/>
                        </a:lnSpc>
                        <a:spcAft>
                          <a:spcPts val="0"/>
                        </a:spcAft>
                      </a:pPr>
                      <a:r>
                        <a:rPr lang="es-EC" sz="1100">
                          <a:effectLst/>
                          <a:latin typeface="Century Gothic" panose="020B0502020202020204" pitchFamily="34" charset="0"/>
                        </a:rPr>
                        <a:t>Piso 1</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dirty="0">
                          <a:effectLst/>
                          <a:latin typeface="Century Gothic" panose="020B0502020202020204" pitchFamily="34" charset="0"/>
                        </a:rPr>
                        <a:t>172.16.2.XX</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a:effectLst/>
                          <a:latin typeface="Century Gothic" panose="020B0502020202020204" pitchFamily="34" charset="0"/>
                        </a:rPr>
                        <a:t>ALTA</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43411673"/>
                  </a:ext>
                </a:extLst>
              </a:tr>
              <a:tr h="200025">
                <a:tc vMerge="1">
                  <a:txBody>
                    <a:bodyPr/>
                    <a:lstStyle/>
                    <a:p>
                      <a:endParaRPr lang="es-EC"/>
                    </a:p>
                  </a:txBody>
                  <a:tcPr/>
                </a:tc>
                <a:tc>
                  <a:txBody>
                    <a:bodyPr/>
                    <a:lstStyle/>
                    <a:p>
                      <a:pPr algn="ctr">
                        <a:lnSpc>
                          <a:spcPct val="150000"/>
                        </a:lnSpc>
                        <a:spcAft>
                          <a:spcPts val="0"/>
                        </a:spcAft>
                      </a:pPr>
                      <a:r>
                        <a:rPr lang="es-EC" sz="1100" dirty="0">
                          <a:effectLst/>
                          <a:latin typeface="Century Gothic" panose="020B0502020202020204" pitchFamily="34" charset="0"/>
                        </a:rPr>
                        <a:t>172.16.5.XX</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1000"/>
                        </a:spcAft>
                      </a:pPr>
                      <a:r>
                        <a:rPr lang="es-EC" sz="1100" dirty="0" smtClean="0">
                          <a:effectLst/>
                          <a:latin typeface="Century Gothic" panose="020B0502020202020204" pitchFamily="34" charset="0"/>
                        </a:rPr>
                        <a:t>MEDIA </a:t>
                      </a:r>
                      <a:endParaRPr lang="es-EC" sz="1100" dirty="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06030583"/>
                  </a:ext>
                </a:extLst>
              </a:tr>
              <a:tr h="200025">
                <a:tc vMerge="1">
                  <a:txBody>
                    <a:bodyPr/>
                    <a:lstStyle/>
                    <a:p>
                      <a:endParaRPr lang="es-EC"/>
                    </a:p>
                  </a:txBody>
                  <a:tcPr/>
                </a:tc>
                <a:tc>
                  <a:txBody>
                    <a:bodyPr/>
                    <a:lstStyle/>
                    <a:p>
                      <a:pPr algn="ctr">
                        <a:lnSpc>
                          <a:spcPct val="150000"/>
                        </a:lnSpc>
                        <a:spcAft>
                          <a:spcPts val="0"/>
                        </a:spcAft>
                      </a:pPr>
                      <a:r>
                        <a:rPr lang="es-EC" sz="1100" dirty="0">
                          <a:effectLst/>
                          <a:latin typeface="Century Gothic" panose="020B0502020202020204" pitchFamily="34" charset="0"/>
                        </a:rPr>
                        <a:t>172.16.15.XX</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a:effectLst/>
                          <a:latin typeface="Century Gothic" panose="020B0502020202020204" pitchFamily="34" charset="0"/>
                        </a:rPr>
                        <a:t>MEDIA</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48818068"/>
                  </a:ext>
                </a:extLst>
              </a:tr>
              <a:tr h="200025">
                <a:tc rowSpan="2">
                  <a:txBody>
                    <a:bodyPr/>
                    <a:lstStyle/>
                    <a:p>
                      <a:pPr algn="ctr">
                        <a:lnSpc>
                          <a:spcPct val="150000"/>
                        </a:lnSpc>
                        <a:spcAft>
                          <a:spcPts val="0"/>
                        </a:spcAft>
                      </a:pPr>
                      <a:r>
                        <a:rPr lang="es-EC" sz="1100">
                          <a:effectLst/>
                          <a:latin typeface="Century Gothic" panose="020B0502020202020204" pitchFamily="34" charset="0"/>
                        </a:rPr>
                        <a:t>Piso 2</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dirty="0">
                          <a:effectLst/>
                          <a:latin typeface="Century Gothic" panose="020B0502020202020204" pitchFamily="34" charset="0"/>
                        </a:rPr>
                        <a:t>172.16.20.XX</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a:effectLst/>
                          <a:latin typeface="Century Gothic" panose="020B0502020202020204" pitchFamily="34" charset="0"/>
                        </a:rPr>
                        <a:t>BAJA</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53938639"/>
                  </a:ext>
                </a:extLst>
              </a:tr>
              <a:tr h="200025">
                <a:tc vMerge="1">
                  <a:txBody>
                    <a:bodyPr/>
                    <a:lstStyle/>
                    <a:p>
                      <a:endParaRPr lang="es-EC"/>
                    </a:p>
                  </a:txBody>
                  <a:tcPr/>
                </a:tc>
                <a:tc>
                  <a:txBody>
                    <a:bodyPr/>
                    <a:lstStyle/>
                    <a:p>
                      <a:pPr algn="ctr">
                        <a:lnSpc>
                          <a:spcPct val="150000"/>
                        </a:lnSpc>
                        <a:spcAft>
                          <a:spcPts val="0"/>
                        </a:spcAft>
                      </a:pPr>
                      <a:r>
                        <a:rPr lang="es-EC" sz="1100" dirty="0">
                          <a:effectLst/>
                          <a:latin typeface="Century Gothic" panose="020B0502020202020204" pitchFamily="34" charset="0"/>
                        </a:rPr>
                        <a:t>172.16.30.XX</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dirty="0">
                          <a:effectLst/>
                          <a:latin typeface="Century Gothic" panose="020B0502020202020204" pitchFamily="34" charset="0"/>
                        </a:rPr>
                        <a:t>BAJA</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02950985"/>
                  </a:ext>
                </a:extLst>
              </a:tr>
              <a:tr h="200025">
                <a:tc rowSpan="2">
                  <a:txBody>
                    <a:bodyPr/>
                    <a:lstStyle/>
                    <a:p>
                      <a:pPr algn="ctr">
                        <a:lnSpc>
                          <a:spcPct val="150000"/>
                        </a:lnSpc>
                        <a:spcAft>
                          <a:spcPts val="0"/>
                        </a:spcAft>
                      </a:pPr>
                      <a:r>
                        <a:rPr lang="es-EC" sz="1100">
                          <a:effectLst/>
                          <a:latin typeface="Century Gothic" panose="020B0502020202020204" pitchFamily="34" charset="0"/>
                        </a:rPr>
                        <a:t>Piso 3</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dirty="0">
                          <a:effectLst/>
                          <a:latin typeface="Century Gothic" panose="020B0502020202020204" pitchFamily="34" charset="0"/>
                        </a:rPr>
                        <a:t>172.16.30.XX</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dirty="0">
                          <a:effectLst/>
                          <a:latin typeface="Century Gothic" panose="020B0502020202020204" pitchFamily="34" charset="0"/>
                        </a:rPr>
                        <a:t>MEDIA</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38678655"/>
                  </a:ext>
                </a:extLst>
              </a:tr>
              <a:tr h="200025">
                <a:tc vMerge="1">
                  <a:txBody>
                    <a:bodyPr/>
                    <a:lstStyle/>
                    <a:p>
                      <a:endParaRPr lang="es-EC"/>
                    </a:p>
                  </a:txBody>
                  <a:tcPr/>
                </a:tc>
                <a:tc>
                  <a:txBody>
                    <a:bodyPr/>
                    <a:lstStyle/>
                    <a:p>
                      <a:pPr algn="ctr">
                        <a:lnSpc>
                          <a:spcPct val="150000"/>
                        </a:lnSpc>
                        <a:spcAft>
                          <a:spcPts val="0"/>
                        </a:spcAft>
                      </a:pPr>
                      <a:r>
                        <a:rPr lang="es-EC" sz="1100">
                          <a:effectLst/>
                          <a:latin typeface="Century Gothic" panose="020B0502020202020204" pitchFamily="34" charset="0"/>
                        </a:rPr>
                        <a:t>172.16.32.XX</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dirty="0">
                          <a:effectLst/>
                          <a:latin typeface="Century Gothic" panose="020B0502020202020204" pitchFamily="34" charset="0"/>
                        </a:rPr>
                        <a:t>MEDIA</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46127981"/>
                  </a:ext>
                </a:extLst>
              </a:tr>
              <a:tr h="200025">
                <a:tc>
                  <a:txBody>
                    <a:bodyPr/>
                    <a:lstStyle/>
                    <a:p>
                      <a:pPr algn="ctr">
                        <a:lnSpc>
                          <a:spcPct val="150000"/>
                        </a:lnSpc>
                        <a:spcAft>
                          <a:spcPts val="0"/>
                        </a:spcAft>
                      </a:pPr>
                      <a:r>
                        <a:rPr lang="es-EC" sz="1100">
                          <a:effectLst/>
                          <a:latin typeface="Century Gothic" panose="020B0502020202020204" pitchFamily="34" charset="0"/>
                        </a:rPr>
                        <a:t>Piso 4</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a:effectLst/>
                          <a:latin typeface="Century Gothic" panose="020B0502020202020204" pitchFamily="34" charset="0"/>
                        </a:rPr>
                        <a:t>172.16.40.XX</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dirty="0">
                          <a:effectLst/>
                          <a:latin typeface="Century Gothic" panose="020B0502020202020204" pitchFamily="34" charset="0"/>
                        </a:rPr>
                        <a:t>BAJA</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65335664"/>
                  </a:ext>
                </a:extLst>
              </a:tr>
              <a:tr h="200025">
                <a:tc>
                  <a:txBody>
                    <a:bodyPr/>
                    <a:lstStyle/>
                    <a:p>
                      <a:pPr algn="ctr">
                        <a:lnSpc>
                          <a:spcPct val="150000"/>
                        </a:lnSpc>
                        <a:spcAft>
                          <a:spcPts val="0"/>
                        </a:spcAft>
                      </a:pPr>
                      <a:r>
                        <a:rPr lang="es-EC" sz="1100">
                          <a:effectLst/>
                          <a:latin typeface="Century Gothic" panose="020B0502020202020204" pitchFamily="34" charset="0"/>
                        </a:rPr>
                        <a:t>Piso 5</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a:effectLst/>
                          <a:latin typeface="Century Gothic" panose="020B0502020202020204" pitchFamily="34" charset="0"/>
                        </a:rPr>
                        <a:t>172.16.40.XX</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dirty="0">
                          <a:effectLst/>
                          <a:latin typeface="Century Gothic" panose="020B0502020202020204" pitchFamily="34" charset="0"/>
                        </a:rPr>
                        <a:t>BAJA</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16748375"/>
                  </a:ext>
                </a:extLst>
              </a:tr>
              <a:tr h="200025">
                <a:tc>
                  <a:txBody>
                    <a:bodyPr/>
                    <a:lstStyle/>
                    <a:p>
                      <a:pPr algn="ctr">
                        <a:lnSpc>
                          <a:spcPct val="150000"/>
                        </a:lnSpc>
                        <a:spcAft>
                          <a:spcPts val="0"/>
                        </a:spcAft>
                      </a:pPr>
                      <a:r>
                        <a:rPr lang="es-EC" sz="1100">
                          <a:effectLst/>
                          <a:latin typeface="Century Gothic" panose="020B0502020202020204" pitchFamily="34" charset="0"/>
                        </a:rPr>
                        <a:t>Piso 6</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a:effectLst/>
                          <a:latin typeface="Century Gothic" panose="020B0502020202020204" pitchFamily="34" charset="0"/>
                        </a:rPr>
                        <a:t>172.16.60.XX</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dirty="0">
                          <a:effectLst/>
                          <a:latin typeface="Century Gothic" panose="020B0502020202020204" pitchFamily="34" charset="0"/>
                        </a:rPr>
                        <a:t>MEDIA</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46820315"/>
                  </a:ext>
                </a:extLst>
              </a:tr>
              <a:tr h="200025">
                <a:tc rowSpan="2">
                  <a:txBody>
                    <a:bodyPr/>
                    <a:lstStyle/>
                    <a:p>
                      <a:pPr algn="ctr">
                        <a:lnSpc>
                          <a:spcPct val="150000"/>
                        </a:lnSpc>
                        <a:spcAft>
                          <a:spcPts val="0"/>
                        </a:spcAft>
                      </a:pPr>
                      <a:r>
                        <a:rPr lang="es-EC" sz="1100">
                          <a:effectLst/>
                          <a:latin typeface="Century Gothic" panose="020B0502020202020204" pitchFamily="34" charset="0"/>
                        </a:rPr>
                        <a:t>Piso 7</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EC" sz="1100">
                          <a:effectLst/>
                          <a:latin typeface="Century Gothic" panose="020B0502020202020204" pitchFamily="34" charset="0"/>
                        </a:rPr>
                        <a:t>172.16.60.XX</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dirty="0">
                          <a:effectLst/>
                          <a:latin typeface="Century Gothic" panose="020B0502020202020204" pitchFamily="34" charset="0"/>
                        </a:rPr>
                        <a:t>BAJA</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755859744"/>
                  </a:ext>
                </a:extLst>
              </a:tr>
              <a:tr h="200025">
                <a:tc vMerge="1">
                  <a:txBody>
                    <a:bodyPr/>
                    <a:lstStyle/>
                    <a:p>
                      <a:endParaRPr lang="es-EC"/>
                    </a:p>
                  </a:txBody>
                  <a:tcPr/>
                </a:tc>
                <a:tc>
                  <a:txBody>
                    <a:bodyPr/>
                    <a:lstStyle/>
                    <a:p>
                      <a:pPr algn="ctr">
                        <a:lnSpc>
                          <a:spcPct val="150000"/>
                        </a:lnSpc>
                        <a:spcAft>
                          <a:spcPts val="0"/>
                        </a:spcAft>
                      </a:pPr>
                      <a:r>
                        <a:rPr lang="es-EC" sz="1100">
                          <a:effectLst/>
                          <a:latin typeface="Century Gothic" panose="020B0502020202020204" pitchFamily="34" charset="0"/>
                        </a:rPr>
                        <a:t>172.16.70.XX</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dirty="0">
                          <a:effectLst/>
                          <a:latin typeface="Century Gothic" panose="020B0502020202020204" pitchFamily="34" charset="0"/>
                        </a:rPr>
                        <a:t>MEDIA</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09185259"/>
                  </a:ext>
                </a:extLst>
              </a:tr>
              <a:tr h="200025">
                <a:tc>
                  <a:txBody>
                    <a:bodyPr/>
                    <a:lstStyle/>
                    <a:p>
                      <a:pPr algn="ctr">
                        <a:lnSpc>
                          <a:spcPct val="150000"/>
                        </a:lnSpc>
                        <a:spcAft>
                          <a:spcPts val="0"/>
                        </a:spcAft>
                      </a:pPr>
                      <a:r>
                        <a:rPr lang="es-EC" sz="1100">
                          <a:effectLst/>
                          <a:latin typeface="Century Gothic" panose="020B0502020202020204" pitchFamily="34" charset="0"/>
                        </a:rPr>
                        <a:t>Piso 8</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dirty="0">
                          <a:effectLst/>
                          <a:latin typeface="Century Gothic" panose="020B0502020202020204" pitchFamily="34" charset="0"/>
                        </a:rPr>
                        <a:t>172.16.80.XX</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50000"/>
                        </a:lnSpc>
                        <a:spcAft>
                          <a:spcPts val="0"/>
                        </a:spcAft>
                      </a:pPr>
                      <a:r>
                        <a:rPr lang="es-EC" sz="1100" dirty="0">
                          <a:effectLst/>
                          <a:latin typeface="Century Gothic" panose="020B0502020202020204" pitchFamily="34" charset="0"/>
                        </a:rPr>
                        <a:t>MEDIA</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65029586"/>
                  </a:ext>
                </a:extLst>
              </a:tr>
            </a:tbl>
          </a:graphicData>
        </a:graphic>
      </p:graphicFrame>
      <p:pic>
        <p:nvPicPr>
          <p:cNvPr id="9" name="Imagen 8"/>
          <p:cNvPicPr preferRelativeResize="0"/>
          <p:nvPr/>
        </p:nvPicPr>
        <p:blipFill rotWithShape="1">
          <a:blip r:embed="rId3">
            <a:extLst>
              <a:ext uri="{28A0092B-C50C-407E-A947-70E740481C1C}">
                <a14:useLocalDpi xmlns:a14="http://schemas.microsoft.com/office/drawing/2010/main" val="0"/>
              </a:ext>
            </a:extLst>
          </a:blip>
          <a:srcRect l="16093" r="15070"/>
          <a:stretch/>
        </p:blipFill>
        <p:spPr bwMode="auto">
          <a:xfrm>
            <a:off x="5074813" y="1913374"/>
            <a:ext cx="3491345" cy="2520000"/>
          </a:xfrm>
          <a:prstGeom prst="rect">
            <a:avLst/>
          </a:prstGeom>
          <a:ln>
            <a:noFill/>
          </a:ln>
          <a:effectLst>
            <a:softEdge rad="112500"/>
          </a:effectLst>
        </p:spPr>
      </p:pic>
      <p:sp>
        <p:nvSpPr>
          <p:cNvPr id="10" name="CuadroTexto 9"/>
          <p:cNvSpPr txBox="1"/>
          <p:nvPr/>
        </p:nvSpPr>
        <p:spPr>
          <a:xfrm>
            <a:off x="1659843" y="5391831"/>
            <a:ext cx="6707235" cy="1200329"/>
          </a:xfrm>
          <a:prstGeom prst="rect">
            <a:avLst/>
          </a:prstGeom>
          <a:noFill/>
        </p:spPr>
        <p:txBody>
          <a:bodyPr wrap="square" rtlCol="0">
            <a:spAutoFit/>
          </a:bodyPr>
          <a:lstStyle/>
          <a:p>
            <a:pPr marL="342900" lvl="0" indent="-342900" algn="just">
              <a:buFont typeface="Arial" panose="020B0604020202020204" pitchFamily="34" charset="0"/>
              <a:buChar char="•"/>
            </a:pPr>
            <a:r>
              <a:rPr lang="es-EC" sz="1300" b="1" dirty="0" smtClean="0">
                <a:latin typeface="Century Gothic" panose="020B0502020202020204" pitchFamily="34" charset="0"/>
              </a:rPr>
              <a:t>Alta</a:t>
            </a:r>
            <a:r>
              <a:rPr lang="es-EC" sz="1300" b="1" dirty="0">
                <a:latin typeface="Century Gothic" panose="020B0502020202020204" pitchFamily="34" charset="0"/>
              </a:rPr>
              <a:t>:</a:t>
            </a:r>
            <a:r>
              <a:rPr lang="es-EC" sz="1300" dirty="0">
                <a:latin typeface="Century Gothic" panose="020B0502020202020204" pitchFamily="34" charset="0"/>
              </a:rPr>
              <a:t> Un activo se ve afectado de manera severa impidiendo su uso y </a:t>
            </a:r>
            <a:r>
              <a:rPr lang="es-EC" sz="1300" dirty="0" smtClean="0">
                <a:latin typeface="Century Gothic" panose="020B0502020202020204" pitchFamily="34" charset="0"/>
              </a:rPr>
              <a:t>afectandol as </a:t>
            </a:r>
            <a:r>
              <a:rPr lang="es-EC" sz="1300" dirty="0">
                <a:latin typeface="Century Gothic" panose="020B0502020202020204" pitchFamily="34" charset="0"/>
              </a:rPr>
              <a:t>actividades críticas de negocio.</a:t>
            </a:r>
          </a:p>
          <a:p>
            <a:pPr marL="342900" lvl="0" indent="-342900" algn="just">
              <a:buFont typeface="Arial" panose="020B0604020202020204" pitchFamily="34" charset="0"/>
              <a:buChar char="•"/>
            </a:pPr>
            <a:r>
              <a:rPr lang="es-EC" sz="1300" b="1" dirty="0">
                <a:latin typeface="Century Gothic" panose="020B0502020202020204" pitchFamily="34" charset="0"/>
              </a:rPr>
              <a:t>Media:</a:t>
            </a:r>
            <a:r>
              <a:rPr lang="es-EC" sz="1300" dirty="0">
                <a:latin typeface="Century Gothic" panose="020B0502020202020204" pitchFamily="34" charset="0"/>
              </a:rPr>
              <a:t> Un activo se ve afectado impidiendo su uso pero no afectando </a:t>
            </a:r>
            <a:r>
              <a:rPr lang="es-EC" sz="1300" dirty="0" smtClean="0">
                <a:latin typeface="Century Gothic" panose="020B0502020202020204" pitchFamily="34" charset="0"/>
              </a:rPr>
              <a:t>a las </a:t>
            </a:r>
            <a:r>
              <a:rPr lang="es-EC" sz="1300" dirty="0">
                <a:latin typeface="Century Gothic" panose="020B0502020202020204" pitchFamily="34" charset="0"/>
              </a:rPr>
              <a:t>actividades críticas de negocio.</a:t>
            </a:r>
          </a:p>
          <a:p>
            <a:pPr marL="342900" lvl="0" indent="-342900" algn="just">
              <a:buFont typeface="Arial" panose="020B0604020202020204" pitchFamily="34" charset="0"/>
              <a:buChar char="•"/>
            </a:pPr>
            <a:r>
              <a:rPr lang="es-EC" sz="1300" b="1" dirty="0">
                <a:latin typeface="Century Gothic" panose="020B0502020202020204" pitchFamily="34" charset="0"/>
              </a:rPr>
              <a:t>Baja:</a:t>
            </a:r>
            <a:r>
              <a:rPr lang="es-EC" sz="1300" dirty="0">
                <a:latin typeface="Century Gothic" panose="020B0502020202020204" pitchFamily="34" charset="0"/>
              </a:rPr>
              <a:t> Un activo se ve afectado pero no impide su uso</a:t>
            </a:r>
            <a:r>
              <a:rPr lang="es-EC" sz="1300" dirty="0" smtClean="0">
                <a:latin typeface="Century Gothic" panose="020B0502020202020204" pitchFamily="34" charset="0"/>
              </a:rPr>
              <a:t>.</a:t>
            </a:r>
            <a:r>
              <a:rPr lang="es-EC" sz="2000" dirty="0">
                <a:latin typeface="Century Gothic" panose="020B0502020202020204" pitchFamily="34" charset="0"/>
              </a:rPr>
              <a:t> </a:t>
            </a:r>
          </a:p>
        </p:txBody>
      </p:sp>
    </p:spTree>
    <p:extLst>
      <p:ext uri="{BB962C8B-B14F-4D97-AF65-F5344CB8AC3E}">
        <p14:creationId xmlns:p14="http://schemas.microsoft.com/office/powerpoint/2010/main" val="3831349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dos</a:t>
            </a:r>
            <a:endParaRPr lang="es-ES" sz="2800" b="1" dirty="0" smtClean="0">
              <a:latin typeface="Century Gothic"/>
              <a:cs typeface="Century Gothic"/>
            </a:endParaRPr>
          </a:p>
        </p:txBody>
      </p:sp>
      <p:pic>
        <p:nvPicPr>
          <p:cNvPr id="5" name="Imagen 4"/>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3776783" y="4314466"/>
            <a:ext cx="5040000" cy="2340000"/>
          </a:xfrm>
          <a:prstGeom prst="rect">
            <a:avLst/>
          </a:prstGeom>
          <a:ln>
            <a:noFill/>
          </a:ln>
          <a:effectLst>
            <a:softEdge rad="112500"/>
          </a:effectLst>
        </p:spPr>
      </p:pic>
      <p:pic>
        <p:nvPicPr>
          <p:cNvPr id="6" name="Imagen 5"/>
          <p:cNvPicPr preferRelativeResize="0"/>
          <p:nvPr/>
        </p:nvPicPr>
        <p:blipFill>
          <a:blip r:embed="rId4">
            <a:extLst>
              <a:ext uri="{28A0092B-C50C-407E-A947-70E740481C1C}">
                <a14:useLocalDpi xmlns:a14="http://schemas.microsoft.com/office/drawing/2010/main" val="0"/>
              </a:ext>
            </a:extLst>
          </a:blip>
          <a:srcRect/>
          <a:stretch>
            <a:fillRect/>
          </a:stretch>
        </p:blipFill>
        <p:spPr bwMode="auto">
          <a:xfrm>
            <a:off x="1010551" y="1859103"/>
            <a:ext cx="5040000" cy="2340000"/>
          </a:xfrm>
          <a:prstGeom prst="rect">
            <a:avLst/>
          </a:prstGeom>
          <a:ln>
            <a:noFill/>
          </a:ln>
          <a:effectLst>
            <a:softEdge rad="112500"/>
          </a:effectLst>
        </p:spPr>
      </p:pic>
      <p:sp>
        <p:nvSpPr>
          <p:cNvPr id="7" name="CuadroTexto 6"/>
          <p:cNvSpPr txBox="1"/>
          <p:nvPr/>
        </p:nvSpPr>
        <p:spPr>
          <a:xfrm>
            <a:off x="3600205" y="1352969"/>
            <a:ext cx="5216578" cy="323165"/>
          </a:xfrm>
          <a:prstGeom prst="rect">
            <a:avLst/>
          </a:prstGeom>
          <a:noFill/>
        </p:spPr>
        <p:txBody>
          <a:bodyPr wrap="square" rtlCol="0">
            <a:spAutoFit/>
          </a:bodyPr>
          <a:lstStyle/>
          <a:p>
            <a:pPr algn="ctr"/>
            <a:r>
              <a:rPr lang="es-ES" sz="1500" b="1" dirty="0" err="1" smtClean="0">
                <a:latin typeface="Century Gothic" panose="020B0502020202020204" pitchFamily="34" charset="0"/>
              </a:rPr>
              <a:t>VLans</a:t>
            </a:r>
            <a:r>
              <a:rPr lang="es-ES" sz="1500" b="1" dirty="0" smtClean="0">
                <a:latin typeface="Century Gothic" panose="020B0502020202020204" pitchFamily="34" charset="0"/>
              </a:rPr>
              <a:t> con mayor Prioridad en el Ed. Santa Prisca - BNF</a:t>
            </a:r>
            <a:endParaRPr lang="es-ES" sz="1500" b="1" dirty="0">
              <a:latin typeface="Century Gothic" panose="020B0502020202020204" pitchFamily="34" charset="0"/>
            </a:endParaRPr>
          </a:p>
        </p:txBody>
      </p:sp>
    </p:spTree>
    <p:extLst>
      <p:ext uri="{BB962C8B-B14F-4D97-AF65-F5344CB8AC3E}">
        <p14:creationId xmlns:p14="http://schemas.microsoft.com/office/powerpoint/2010/main" val="1901361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523220"/>
          </a:xfrm>
          <a:prstGeom prst="rect">
            <a:avLst/>
          </a:prstGeom>
          <a:noFill/>
        </p:spPr>
        <p:txBody>
          <a:bodyPr wrap="none" rtlCol="0">
            <a:spAutoFit/>
          </a:bodyPr>
          <a:lstStyle/>
          <a:p>
            <a:r>
              <a:rPr lang="es-ES_tradnl" sz="2800" b="1" dirty="0" smtClean="0">
                <a:latin typeface="Century Gothic"/>
                <a:cs typeface="Century Gothic"/>
              </a:rPr>
              <a:t>IMPLEMENTACIÓN</a:t>
            </a:r>
            <a:endParaRPr lang="es-ES" sz="2800" b="1" dirty="0" smtClean="0">
              <a:latin typeface="Century Gothic"/>
              <a:cs typeface="Century Gothic"/>
            </a:endParaRPr>
          </a:p>
        </p:txBody>
      </p:sp>
      <p:sp>
        <p:nvSpPr>
          <p:cNvPr id="6" name="CuadroTexto 5"/>
          <p:cNvSpPr txBox="1"/>
          <p:nvPr/>
        </p:nvSpPr>
        <p:spPr>
          <a:xfrm>
            <a:off x="2109548" y="1151231"/>
            <a:ext cx="6707235" cy="1354217"/>
          </a:xfrm>
          <a:prstGeom prst="rect">
            <a:avLst/>
          </a:prstGeom>
          <a:noFill/>
        </p:spPr>
        <p:txBody>
          <a:bodyPr wrap="square" rtlCol="0">
            <a:spAutoFit/>
          </a:bodyPr>
          <a:lstStyle/>
          <a:p>
            <a:pPr algn="just"/>
            <a:endParaRPr lang="es-EC" sz="2200" dirty="0">
              <a:latin typeface="Century Gothic" panose="020B0502020202020204" pitchFamily="34" charset="0"/>
            </a:endParaRPr>
          </a:p>
          <a:p>
            <a:pPr algn="just"/>
            <a:endParaRPr lang="es-EC" sz="2000" dirty="0">
              <a:latin typeface="Century Gothic" panose="020B0502020202020204" pitchFamily="34" charset="0"/>
              <a:cs typeface="Century Gothic"/>
            </a:endParaRPr>
          </a:p>
          <a:p>
            <a:pPr algn="just"/>
            <a:endParaRPr lang="es-EC" sz="2000" dirty="0">
              <a:latin typeface="Century Gothic" panose="020B0502020202020204" pitchFamily="34" charset="0"/>
            </a:endParaRPr>
          </a:p>
          <a:p>
            <a:pPr algn="just"/>
            <a:r>
              <a:rPr lang="es-EC" sz="2000" dirty="0">
                <a:latin typeface="Century Gothic" panose="020B0502020202020204" pitchFamily="34" charset="0"/>
              </a:rPr>
              <a:t> </a:t>
            </a:r>
          </a:p>
        </p:txBody>
      </p:sp>
      <p:sp>
        <p:nvSpPr>
          <p:cNvPr id="5" name="CuadroTexto 4"/>
          <p:cNvSpPr txBox="1"/>
          <p:nvPr/>
        </p:nvSpPr>
        <p:spPr>
          <a:xfrm>
            <a:off x="2109548" y="1151231"/>
            <a:ext cx="6707235" cy="4124206"/>
          </a:xfrm>
          <a:prstGeom prst="rect">
            <a:avLst/>
          </a:prstGeom>
          <a:noFill/>
        </p:spPr>
        <p:txBody>
          <a:bodyPr wrap="square" rtlCol="0">
            <a:spAutoFit/>
          </a:bodyPr>
          <a:lstStyle/>
          <a:p>
            <a:pPr algn="just"/>
            <a:r>
              <a:rPr lang="es-EC" sz="2200" b="1" dirty="0" smtClean="0">
                <a:latin typeface="Century Gothic" panose="020B0502020202020204" pitchFamily="34" charset="0"/>
              </a:rPr>
              <a:t>Fase tres: Crear una línea base de los activos de exploración</a:t>
            </a:r>
          </a:p>
          <a:p>
            <a:pPr algn="just"/>
            <a:endParaRPr lang="es-EC" sz="2000" dirty="0">
              <a:latin typeface="Century Gothic" panose="020B0502020202020204" pitchFamily="34" charset="0"/>
              <a:cs typeface="Century Gothic"/>
            </a:endParaRPr>
          </a:p>
          <a:p>
            <a:pPr algn="just"/>
            <a:r>
              <a:rPr lang="es-EC" sz="2200" dirty="0">
                <a:latin typeface="Century Gothic" panose="020B0502020202020204" pitchFamily="34" charset="0"/>
              </a:rPr>
              <a:t>En esta fase se realizará un análisis inicial, de todos los activos de la red del Edificio Santa Prisca, usando los siguientes procedimientos de escaneo:</a:t>
            </a:r>
          </a:p>
          <a:p>
            <a:pPr algn="just"/>
            <a:r>
              <a:rPr lang="es-EC" sz="2200" dirty="0">
                <a:latin typeface="Century Gothic" panose="020B0502020202020204" pitchFamily="34" charset="0"/>
              </a:rPr>
              <a:t> </a:t>
            </a:r>
          </a:p>
          <a:p>
            <a:pPr marL="342900" lvl="0" indent="-342900" algn="just">
              <a:buFont typeface="Arial" panose="020B0604020202020204" pitchFamily="34" charset="0"/>
              <a:buChar char="•"/>
            </a:pPr>
            <a:r>
              <a:rPr lang="en-US" sz="2200" dirty="0">
                <a:latin typeface="Century Gothic" panose="020B0502020202020204" pitchFamily="34" charset="0"/>
              </a:rPr>
              <a:t>Network Scanning</a:t>
            </a:r>
            <a:endParaRPr lang="es-EC" sz="2200" dirty="0">
              <a:latin typeface="Century Gothic" panose="020B0502020202020204" pitchFamily="34" charset="0"/>
            </a:endParaRPr>
          </a:p>
          <a:p>
            <a:pPr marL="342900" lvl="0" indent="-342900" algn="just">
              <a:buFont typeface="Arial" panose="020B0604020202020204" pitchFamily="34" charset="0"/>
              <a:buChar char="•"/>
            </a:pPr>
            <a:r>
              <a:rPr lang="en-US" sz="2200" dirty="0">
                <a:latin typeface="Century Gothic" panose="020B0502020202020204" pitchFamily="34" charset="0"/>
              </a:rPr>
              <a:t>Port Scanning</a:t>
            </a:r>
            <a:endParaRPr lang="es-EC" sz="2200" dirty="0">
              <a:latin typeface="Century Gothic" panose="020B0502020202020204" pitchFamily="34" charset="0"/>
            </a:endParaRPr>
          </a:p>
          <a:p>
            <a:pPr marL="342900" lvl="0" indent="-342900" algn="just">
              <a:buFont typeface="Arial" panose="020B0604020202020204" pitchFamily="34" charset="0"/>
              <a:buChar char="•"/>
            </a:pPr>
            <a:r>
              <a:rPr lang="en-US" sz="2200" dirty="0">
                <a:latin typeface="Century Gothic" panose="020B0502020202020204" pitchFamily="34" charset="0"/>
              </a:rPr>
              <a:t>Vulnerability Scanning</a:t>
            </a:r>
            <a:endParaRPr lang="es-EC" sz="2200" dirty="0">
              <a:latin typeface="Century Gothic" panose="020B0502020202020204" pitchFamily="34" charset="0"/>
            </a:endParaRPr>
          </a:p>
          <a:p>
            <a:pPr algn="just"/>
            <a:r>
              <a:rPr lang="es-EC" sz="2200" dirty="0">
                <a:latin typeface="Century Gothic" panose="020B0502020202020204" pitchFamily="34" charset="0"/>
              </a:rPr>
              <a:t> </a:t>
            </a:r>
          </a:p>
        </p:txBody>
      </p:sp>
    </p:spTree>
    <p:extLst>
      <p:ext uri="{BB962C8B-B14F-4D97-AF65-F5344CB8AC3E}">
        <p14:creationId xmlns:p14="http://schemas.microsoft.com/office/powerpoint/2010/main" val="1985795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894756" y="199431"/>
            <a:ext cx="2922595" cy="523220"/>
          </a:xfrm>
          <a:prstGeom prst="rect">
            <a:avLst/>
          </a:prstGeom>
          <a:noFill/>
        </p:spPr>
        <p:txBody>
          <a:bodyPr wrap="none" rtlCol="0">
            <a:spAutoFit/>
          </a:bodyPr>
          <a:lstStyle/>
          <a:p>
            <a:r>
              <a:rPr lang="es-ES_tradnl" sz="2800" b="1" dirty="0">
                <a:latin typeface="Century Gothic"/>
                <a:cs typeface="Century Gothic"/>
              </a:rPr>
              <a:t>I</a:t>
            </a:r>
            <a:r>
              <a:rPr lang="es-ES_tradnl" sz="2800" b="1" dirty="0" smtClean="0">
                <a:latin typeface="Century Gothic"/>
                <a:cs typeface="Century Gothic"/>
              </a:rPr>
              <a:t>NTRODUCCIÓN</a:t>
            </a:r>
            <a:endParaRPr lang="es-ES" sz="2800" b="1" dirty="0" smtClean="0">
              <a:latin typeface="Century Gothic"/>
              <a:cs typeface="Century Gothic"/>
            </a:endParaRPr>
          </a:p>
        </p:txBody>
      </p:sp>
      <p:sp>
        <p:nvSpPr>
          <p:cNvPr id="2" name="CuadroTexto 1"/>
          <p:cNvSpPr txBox="1"/>
          <p:nvPr/>
        </p:nvSpPr>
        <p:spPr>
          <a:xfrm>
            <a:off x="1213910" y="1165086"/>
            <a:ext cx="7603442" cy="4770537"/>
          </a:xfrm>
          <a:prstGeom prst="rect">
            <a:avLst/>
          </a:prstGeom>
          <a:noFill/>
        </p:spPr>
        <p:txBody>
          <a:bodyPr wrap="square" rtlCol="0">
            <a:spAutoFit/>
          </a:bodyPr>
          <a:lstStyle/>
          <a:p>
            <a:pPr algn="just"/>
            <a:r>
              <a:rPr lang="es-EC" sz="1600" dirty="0">
                <a:latin typeface="Century Gothic" panose="020B0502020202020204" pitchFamily="34" charset="0"/>
              </a:rPr>
              <a:t>El Banco Nacional de Fomento, en adelante BNF, se presenta de manera individual como un banco del gobierno, mismo que a su vez presta varios servicios a usuarios internos y externos, que poseen una o varias cuentas en esta institución financieras o a su vez haciendo uso de sus Servicios, como por ejemplo Pago de Servicios Básicos, Bono de Desarrollo Humano, Transferencia interbancarias, entre otros.</a:t>
            </a:r>
          </a:p>
          <a:p>
            <a:pPr algn="just"/>
            <a:r>
              <a:rPr lang="es-EC" sz="1600" dirty="0">
                <a:latin typeface="Century Gothic" panose="020B0502020202020204" pitchFamily="34" charset="0"/>
              </a:rPr>
              <a:t> </a:t>
            </a:r>
          </a:p>
          <a:p>
            <a:pPr algn="just"/>
            <a:r>
              <a:rPr lang="es-EC" sz="1600" dirty="0" smtClean="0">
                <a:latin typeface="Century Gothic" panose="020B0502020202020204" pitchFamily="34" charset="0"/>
              </a:rPr>
              <a:t>Una </a:t>
            </a:r>
            <a:r>
              <a:rPr lang="es-EC" sz="1600" dirty="0">
                <a:latin typeface="Century Gothic" panose="020B0502020202020204" pitchFamily="34" charset="0"/>
              </a:rPr>
              <a:t>política de realización de Análisis de Vulnerabilidades periódicas, mitiga en gran medida, el riesgo asociado a un entorno en constante cambio, tal como lo representan la mayoría de los sistemas informáticos</a:t>
            </a:r>
            <a:r>
              <a:rPr lang="es-EC" sz="1600" dirty="0" smtClean="0">
                <a:latin typeface="Century Gothic" panose="020B0502020202020204" pitchFamily="34" charset="0"/>
              </a:rPr>
              <a:t>.</a:t>
            </a:r>
          </a:p>
          <a:p>
            <a:pPr algn="just"/>
            <a:endParaRPr lang="es-EC" sz="1600" dirty="0">
              <a:latin typeface="Century Gothic" panose="020B0502020202020204" pitchFamily="34" charset="0"/>
            </a:endParaRPr>
          </a:p>
          <a:p>
            <a:pPr algn="just"/>
            <a:r>
              <a:rPr lang="es-EC" sz="1600" dirty="0">
                <a:latin typeface="Century Gothic" panose="020B0502020202020204" pitchFamily="34" charset="0"/>
              </a:rPr>
              <a:t>A nivel de red, BNF tienen sus oficinas principales diferentes VLANs sobre las cuales se encuentran los equipos de la red corporativa (estaciones de trabajo) y en un segmento aparte, restringido por Firewall, la red de servidores. </a:t>
            </a:r>
            <a:endParaRPr lang="es-EC" sz="1600" dirty="0" smtClean="0">
              <a:latin typeface="Century Gothic" panose="020B0502020202020204" pitchFamily="34" charset="0"/>
            </a:endParaRPr>
          </a:p>
          <a:p>
            <a:pPr algn="just"/>
            <a:endParaRPr lang="es-EC" sz="1600" dirty="0">
              <a:latin typeface="Century Gothic" panose="020B0502020202020204" pitchFamily="34" charset="0"/>
            </a:endParaRPr>
          </a:p>
          <a:p>
            <a:pPr algn="just"/>
            <a:r>
              <a:rPr lang="es-EC" sz="1600" dirty="0" smtClean="0">
                <a:latin typeface="Century Gothic" panose="020B0502020202020204" pitchFamily="34" charset="0"/>
              </a:rPr>
              <a:t>El Banco Nacional de Fomento al momento </a:t>
            </a:r>
            <a:r>
              <a:rPr lang="es-EC" sz="1600" dirty="0">
                <a:latin typeface="Century Gothic" panose="020B0502020202020204" pitchFamily="34" charset="0"/>
              </a:rPr>
              <a:t>no ha realizado un análisis de vulnerabilidades del sistema, por lo tanto no está listo para evitar diferentes amenazas o ataques informáticos que se pudieran presentar. </a:t>
            </a:r>
          </a:p>
        </p:txBody>
      </p:sp>
    </p:spTree>
    <p:extLst>
      <p:ext uri="{BB962C8B-B14F-4D97-AF65-F5344CB8AC3E}">
        <p14:creationId xmlns:p14="http://schemas.microsoft.com/office/powerpoint/2010/main" val="3038927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tres</a:t>
            </a:r>
            <a:endParaRPr lang="es-ES" sz="2800" b="1" dirty="0" smtClean="0">
              <a:latin typeface="Century Gothic"/>
              <a:cs typeface="Century Gothic"/>
            </a:endParaRPr>
          </a:p>
        </p:txBody>
      </p:sp>
      <p:sp>
        <p:nvSpPr>
          <p:cNvPr id="6" name="CuadroTexto 5"/>
          <p:cNvSpPr txBox="1"/>
          <p:nvPr/>
        </p:nvSpPr>
        <p:spPr>
          <a:xfrm>
            <a:off x="1904117" y="877043"/>
            <a:ext cx="2727411" cy="1354217"/>
          </a:xfrm>
          <a:prstGeom prst="rect">
            <a:avLst/>
          </a:prstGeom>
          <a:noFill/>
        </p:spPr>
        <p:txBody>
          <a:bodyPr wrap="square" rtlCol="0">
            <a:spAutoFit/>
          </a:bodyPr>
          <a:lstStyle/>
          <a:p>
            <a:pPr algn="just"/>
            <a:endParaRPr lang="es-EC" sz="2200" dirty="0">
              <a:latin typeface="Century Gothic" panose="020B0502020202020204" pitchFamily="34" charset="0"/>
            </a:endParaRPr>
          </a:p>
          <a:p>
            <a:pPr algn="just"/>
            <a:endParaRPr lang="es-EC" sz="2000" dirty="0">
              <a:latin typeface="Century Gothic" panose="020B0502020202020204" pitchFamily="34" charset="0"/>
              <a:cs typeface="Century Gothic"/>
            </a:endParaRPr>
          </a:p>
          <a:p>
            <a:pPr algn="just"/>
            <a:endParaRPr lang="es-EC" sz="2000" dirty="0">
              <a:latin typeface="Century Gothic" panose="020B0502020202020204" pitchFamily="34" charset="0"/>
            </a:endParaRPr>
          </a:p>
          <a:p>
            <a:pPr algn="just"/>
            <a:r>
              <a:rPr lang="es-EC" sz="2000" dirty="0">
                <a:latin typeface="Century Gothic" panose="020B0502020202020204" pitchFamily="34" charset="0"/>
              </a:rPr>
              <a:t> </a:t>
            </a:r>
          </a:p>
        </p:txBody>
      </p:sp>
      <p:sp>
        <p:nvSpPr>
          <p:cNvPr id="5" name="CuadroTexto 4"/>
          <p:cNvSpPr txBox="1"/>
          <p:nvPr/>
        </p:nvSpPr>
        <p:spPr>
          <a:xfrm>
            <a:off x="2109548" y="1405683"/>
            <a:ext cx="6707235" cy="430887"/>
          </a:xfrm>
          <a:prstGeom prst="rect">
            <a:avLst/>
          </a:prstGeom>
          <a:noFill/>
        </p:spPr>
        <p:txBody>
          <a:bodyPr wrap="square" rtlCol="0">
            <a:spAutoFit/>
          </a:bodyPr>
          <a:lstStyle/>
          <a:p>
            <a:pPr algn="just"/>
            <a:r>
              <a:rPr lang="es-EC" sz="2200" dirty="0" smtClean="0">
                <a:latin typeface="Century Gothic" panose="020B0502020202020204" pitchFamily="34" charset="0"/>
              </a:rPr>
              <a:t>Network </a:t>
            </a:r>
            <a:r>
              <a:rPr lang="es-EC" sz="2200" dirty="0" err="1" smtClean="0">
                <a:latin typeface="Century Gothic" panose="020B0502020202020204" pitchFamily="34" charset="0"/>
              </a:rPr>
              <a:t>Scanning</a:t>
            </a:r>
            <a:endParaRPr lang="es-EC" sz="2200" dirty="0">
              <a:latin typeface="Century Gothic" panose="020B0502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931476841"/>
              </p:ext>
            </p:extLst>
          </p:nvPr>
        </p:nvGraphicFramePr>
        <p:xfrm>
          <a:off x="1135529" y="2084105"/>
          <a:ext cx="2506197" cy="3081875"/>
        </p:xfrm>
        <a:graphic>
          <a:graphicData uri="http://schemas.openxmlformats.org/drawingml/2006/table">
            <a:tbl>
              <a:tblPr firstRow="1" firstCol="1" bandRow="1">
                <a:tableStyleId>{5C22544A-7EE6-4342-B048-85BDC9FD1C3A}</a:tableStyleId>
              </a:tblPr>
              <a:tblGrid>
                <a:gridCol w="640282">
                  <a:extLst>
                    <a:ext uri="{9D8B030D-6E8A-4147-A177-3AD203B41FA5}">
                      <a16:colId xmlns:a16="http://schemas.microsoft.com/office/drawing/2014/main" val="2825918668"/>
                    </a:ext>
                  </a:extLst>
                </a:gridCol>
                <a:gridCol w="699718">
                  <a:extLst>
                    <a:ext uri="{9D8B030D-6E8A-4147-A177-3AD203B41FA5}">
                      <a16:colId xmlns:a16="http://schemas.microsoft.com/office/drawing/2014/main" val="3432429768"/>
                    </a:ext>
                  </a:extLst>
                </a:gridCol>
                <a:gridCol w="1166197">
                  <a:extLst>
                    <a:ext uri="{9D8B030D-6E8A-4147-A177-3AD203B41FA5}">
                      <a16:colId xmlns:a16="http://schemas.microsoft.com/office/drawing/2014/main" val="2330237707"/>
                    </a:ext>
                  </a:extLst>
                </a:gridCol>
              </a:tblGrid>
              <a:tr h="440267">
                <a:tc>
                  <a:txBody>
                    <a:bodyPr/>
                    <a:lstStyle/>
                    <a:p>
                      <a:pPr algn="ctr">
                        <a:lnSpc>
                          <a:spcPct val="107000"/>
                        </a:lnSpc>
                        <a:spcAft>
                          <a:spcPts val="0"/>
                        </a:spcAft>
                      </a:pPr>
                      <a:r>
                        <a:rPr lang="es-ES" sz="1200" dirty="0">
                          <a:effectLst/>
                          <a:latin typeface="Century Gothic" panose="020B0502020202020204" pitchFamily="34" charset="0"/>
                        </a:rPr>
                        <a:t>VLAN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Host activos</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200" dirty="0">
                          <a:effectLst/>
                          <a:latin typeface="Century Gothic" panose="020B0502020202020204" pitchFamily="34" charset="0"/>
                        </a:rPr>
                        <a:t>Host </a:t>
                      </a:r>
                      <a:r>
                        <a:rPr lang="en-US" sz="1200" dirty="0" err="1">
                          <a:effectLst/>
                          <a:latin typeface="Century Gothic" panose="020B0502020202020204" pitchFamily="34" charset="0"/>
                        </a:rPr>
                        <a:t>inactivos</a:t>
                      </a:r>
                      <a:endParaRPr lang="es-EC" sz="1200" dirty="0">
                        <a:effectLst/>
                        <a:latin typeface="Century Gothic" panose="020B0502020202020204" pitchFamily="34" charset="0"/>
                      </a:endParaRPr>
                    </a:p>
                    <a:p>
                      <a:pPr algn="ctr">
                        <a:lnSpc>
                          <a:spcPct val="107000"/>
                        </a:lnSpc>
                        <a:spcAft>
                          <a:spcPts val="0"/>
                        </a:spcAft>
                      </a:pPr>
                      <a:r>
                        <a:rPr lang="en-US" sz="1200" dirty="0">
                          <a:effectLst/>
                          <a:latin typeface="Century Gothic" panose="020B0502020202020204" pitchFamily="34" charset="0"/>
                        </a:rPr>
                        <a:t>[n/s] [n/a]</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4862051"/>
                  </a:ext>
                </a:extLst>
              </a:tr>
              <a:tr h="220134">
                <a:tc>
                  <a:txBody>
                    <a:bodyPr/>
                    <a:lstStyle/>
                    <a:p>
                      <a:pPr algn="ctr">
                        <a:lnSpc>
                          <a:spcPct val="107000"/>
                        </a:lnSpc>
                        <a:spcAft>
                          <a:spcPts val="0"/>
                        </a:spcAft>
                      </a:pPr>
                      <a:r>
                        <a:rPr lang="es-ES" sz="1200">
                          <a:effectLst/>
                          <a:latin typeface="Century Gothic" panose="020B0502020202020204" pitchFamily="34" charset="0"/>
                        </a:rPr>
                        <a:t>2</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latin typeface="Century Gothic" panose="020B0502020202020204" pitchFamily="34" charset="0"/>
                        </a:rPr>
                        <a:t>68</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141</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6939911"/>
                  </a:ext>
                </a:extLst>
              </a:tr>
              <a:tr h="220134">
                <a:tc>
                  <a:txBody>
                    <a:bodyPr/>
                    <a:lstStyle/>
                    <a:p>
                      <a:pPr algn="ctr">
                        <a:lnSpc>
                          <a:spcPct val="107000"/>
                        </a:lnSpc>
                        <a:spcAft>
                          <a:spcPts val="0"/>
                        </a:spcAft>
                      </a:pPr>
                      <a:r>
                        <a:rPr lang="es-ES" sz="1200">
                          <a:effectLst/>
                          <a:latin typeface="Century Gothic" panose="020B0502020202020204" pitchFamily="34" charset="0"/>
                        </a:rPr>
                        <a:t>5</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latin typeface="Century Gothic" panose="020B0502020202020204" pitchFamily="34" charset="0"/>
                        </a:rPr>
                        <a:t>47</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133</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6273883"/>
                  </a:ext>
                </a:extLst>
              </a:tr>
              <a:tr h="220134">
                <a:tc>
                  <a:txBody>
                    <a:bodyPr/>
                    <a:lstStyle/>
                    <a:p>
                      <a:pPr algn="ctr">
                        <a:lnSpc>
                          <a:spcPct val="107000"/>
                        </a:lnSpc>
                        <a:spcAft>
                          <a:spcPts val="0"/>
                        </a:spcAft>
                      </a:pPr>
                      <a:r>
                        <a:rPr lang="es-ES" sz="1200">
                          <a:effectLst/>
                          <a:latin typeface="Century Gothic" panose="020B0502020202020204" pitchFamily="34" charset="0"/>
                        </a:rPr>
                        <a:t>10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latin typeface="Century Gothic" panose="020B0502020202020204" pitchFamily="34" charset="0"/>
                        </a:rPr>
                        <a:t>47</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86</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2236794"/>
                  </a:ext>
                </a:extLst>
              </a:tr>
              <a:tr h="220134">
                <a:tc>
                  <a:txBody>
                    <a:bodyPr/>
                    <a:lstStyle/>
                    <a:p>
                      <a:pPr algn="ctr">
                        <a:lnSpc>
                          <a:spcPct val="107000"/>
                        </a:lnSpc>
                        <a:spcAft>
                          <a:spcPts val="0"/>
                        </a:spcAft>
                      </a:pPr>
                      <a:r>
                        <a:rPr lang="es-ES" sz="1200">
                          <a:effectLst/>
                          <a:latin typeface="Century Gothic" panose="020B0502020202020204" pitchFamily="34" charset="0"/>
                        </a:rPr>
                        <a:t>15</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33</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137</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7355279"/>
                  </a:ext>
                </a:extLst>
              </a:tr>
              <a:tr h="220134">
                <a:tc>
                  <a:txBody>
                    <a:bodyPr/>
                    <a:lstStyle/>
                    <a:p>
                      <a:pPr algn="ctr">
                        <a:lnSpc>
                          <a:spcPct val="107000"/>
                        </a:lnSpc>
                        <a:spcAft>
                          <a:spcPts val="0"/>
                        </a:spcAft>
                      </a:pPr>
                      <a:r>
                        <a:rPr lang="es-ES" sz="1200">
                          <a:effectLst/>
                          <a:latin typeface="Century Gothic" panose="020B0502020202020204" pitchFamily="34" charset="0"/>
                        </a:rPr>
                        <a:t>20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latin typeface="Century Gothic" panose="020B0502020202020204" pitchFamily="34" charset="0"/>
                        </a:rPr>
                        <a:t>22</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90</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842258"/>
                  </a:ext>
                </a:extLst>
              </a:tr>
              <a:tr h="220134">
                <a:tc>
                  <a:txBody>
                    <a:bodyPr/>
                    <a:lstStyle/>
                    <a:p>
                      <a:pPr algn="ctr">
                        <a:lnSpc>
                          <a:spcPct val="107000"/>
                        </a:lnSpc>
                        <a:spcAft>
                          <a:spcPts val="0"/>
                        </a:spcAft>
                      </a:pPr>
                      <a:r>
                        <a:rPr lang="es-ES" sz="1200">
                          <a:effectLst/>
                          <a:latin typeface="Century Gothic" panose="020B0502020202020204" pitchFamily="34" charset="0"/>
                        </a:rPr>
                        <a:t>30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latin typeface="Century Gothic" panose="020B0502020202020204" pitchFamily="34" charset="0"/>
                        </a:rPr>
                        <a:t>12</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206</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0483446"/>
                  </a:ext>
                </a:extLst>
              </a:tr>
              <a:tr h="220134">
                <a:tc>
                  <a:txBody>
                    <a:bodyPr/>
                    <a:lstStyle/>
                    <a:p>
                      <a:pPr algn="ctr">
                        <a:lnSpc>
                          <a:spcPct val="107000"/>
                        </a:lnSpc>
                        <a:spcAft>
                          <a:spcPts val="0"/>
                        </a:spcAft>
                      </a:pPr>
                      <a:r>
                        <a:rPr lang="es-ES" sz="1200">
                          <a:effectLst/>
                          <a:latin typeface="Century Gothic" panose="020B0502020202020204" pitchFamily="34" charset="0"/>
                        </a:rPr>
                        <a:t>32</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latin typeface="Century Gothic" panose="020B0502020202020204" pitchFamily="34" charset="0"/>
                        </a:rPr>
                        <a:t>78</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124</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047922"/>
                  </a:ext>
                </a:extLst>
              </a:tr>
              <a:tr h="220134">
                <a:tc>
                  <a:txBody>
                    <a:bodyPr/>
                    <a:lstStyle/>
                    <a:p>
                      <a:pPr algn="ctr">
                        <a:lnSpc>
                          <a:spcPct val="107000"/>
                        </a:lnSpc>
                        <a:spcAft>
                          <a:spcPts val="0"/>
                        </a:spcAft>
                      </a:pPr>
                      <a:r>
                        <a:rPr lang="es-ES" sz="1200">
                          <a:effectLst/>
                          <a:latin typeface="Century Gothic" panose="020B0502020202020204" pitchFamily="34" charset="0"/>
                        </a:rPr>
                        <a:t>40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latin typeface="Century Gothic" panose="020B0502020202020204" pitchFamily="34" charset="0"/>
                        </a:rPr>
                        <a:t>68</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137</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887597"/>
                  </a:ext>
                </a:extLst>
              </a:tr>
              <a:tr h="220134">
                <a:tc>
                  <a:txBody>
                    <a:bodyPr/>
                    <a:lstStyle/>
                    <a:p>
                      <a:pPr algn="ctr">
                        <a:lnSpc>
                          <a:spcPct val="107000"/>
                        </a:lnSpc>
                        <a:spcAft>
                          <a:spcPts val="0"/>
                        </a:spcAft>
                      </a:pPr>
                      <a:r>
                        <a:rPr lang="es-ES" sz="1200">
                          <a:effectLst/>
                          <a:latin typeface="Century Gothic" panose="020B0502020202020204" pitchFamily="34" charset="0"/>
                        </a:rPr>
                        <a:t>60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latin typeface="Century Gothic" panose="020B0502020202020204" pitchFamily="34" charset="0"/>
                        </a:rPr>
                        <a:t>87</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115</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4331546"/>
                  </a:ext>
                </a:extLst>
              </a:tr>
              <a:tr h="220134">
                <a:tc>
                  <a:txBody>
                    <a:bodyPr/>
                    <a:lstStyle/>
                    <a:p>
                      <a:pPr algn="ctr">
                        <a:lnSpc>
                          <a:spcPct val="107000"/>
                        </a:lnSpc>
                        <a:spcAft>
                          <a:spcPts val="0"/>
                        </a:spcAft>
                      </a:pPr>
                      <a:r>
                        <a:rPr lang="es-ES" sz="1200">
                          <a:effectLst/>
                          <a:latin typeface="Century Gothic" panose="020B0502020202020204" pitchFamily="34" charset="0"/>
                        </a:rPr>
                        <a:t>70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latin typeface="Century Gothic" panose="020B0502020202020204" pitchFamily="34" charset="0"/>
                        </a:rPr>
                        <a:t>11</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60</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7202146"/>
                  </a:ext>
                </a:extLst>
              </a:tr>
              <a:tr h="220134">
                <a:tc>
                  <a:txBody>
                    <a:bodyPr/>
                    <a:lstStyle/>
                    <a:p>
                      <a:pPr algn="ctr">
                        <a:lnSpc>
                          <a:spcPct val="107000"/>
                        </a:lnSpc>
                        <a:spcAft>
                          <a:spcPts val="0"/>
                        </a:spcAft>
                      </a:pPr>
                      <a:r>
                        <a:rPr lang="es-ES" sz="1200">
                          <a:effectLst/>
                          <a:latin typeface="Century Gothic" panose="020B0502020202020204" pitchFamily="34" charset="0"/>
                        </a:rPr>
                        <a:t>80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latin typeface="Century Gothic" panose="020B0502020202020204" pitchFamily="34" charset="0"/>
                        </a:rPr>
                        <a:t>17</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52</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1495278"/>
                  </a:ext>
                </a:extLst>
              </a:tr>
              <a:tr h="220134">
                <a:tc>
                  <a:txBody>
                    <a:bodyPr/>
                    <a:lstStyle/>
                    <a:p>
                      <a:pPr algn="ctr">
                        <a:lnSpc>
                          <a:spcPct val="107000"/>
                        </a:lnSpc>
                        <a:spcAft>
                          <a:spcPts val="0"/>
                        </a:spcAft>
                      </a:pPr>
                      <a:r>
                        <a:rPr lang="es-ES" sz="1200">
                          <a:effectLst/>
                          <a:latin typeface="Century Gothic" panose="020B0502020202020204" pitchFamily="34" charset="0"/>
                        </a:rPr>
                        <a:t>Total</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a:effectLst/>
                          <a:latin typeface="Century Gothic" panose="020B0502020202020204" pitchFamily="34" charset="0"/>
                        </a:rPr>
                        <a:t>490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200" dirty="0">
                          <a:effectLst/>
                          <a:latin typeface="Century Gothic" panose="020B0502020202020204" pitchFamily="34" charset="0"/>
                        </a:rPr>
                        <a:t>1281</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1242140"/>
                  </a:ext>
                </a:extLst>
              </a:tr>
            </a:tbl>
          </a:graphicData>
        </a:graphic>
      </p:graphicFrame>
      <p:graphicFrame>
        <p:nvGraphicFramePr>
          <p:cNvPr id="8" name="Gráfico 7"/>
          <p:cNvGraphicFramePr/>
          <p:nvPr>
            <p:extLst>
              <p:ext uri="{D42A27DB-BD31-4B8C-83A1-F6EECF244321}">
                <p14:modId xmlns:p14="http://schemas.microsoft.com/office/powerpoint/2010/main" val="1822649843"/>
              </p:ext>
            </p:extLst>
          </p:nvPr>
        </p:nvGraphicFramePr>
        <p:xfrm>
          <a:off x="3879273" y="2338179"/>
          <a:ext cx="493751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1130668" y="5455787"/>
            <a:ext cx="7686115" cy="906530"/>
          </a:xfrm>
          <a:prstGeom prst="rect">
            <a:avLst/>
          </a:prstGeom>
        </p:spPr>
        <p:txBody>
          <a:bodyPr wrap="square">
            <a:spAutoFit/>
          </a:bodyPr>
          <a:lstStyle/>
          <a:p>
            <a:pPr algn="just">
              <a:lnSpc>
                <a:spcPct val="107000"/>
              </a:lnSpc>
              <a:spcAft>
                <a:spcPts val="0"/>
              </a:spcAft>
            </a:pPr>
            <a:r>
              <a:rPr lang="es-ES" sz="1300" dirty="0">
                <a:latin typeface="Century Gothic" panose="020B0502020202020204" pitchFamily="34" charset="0"/>
                <a:ea typeface="Calibri" panose="020F0502020204030204" pitchFamily="34" charset="0"/>
                <a:cs typeface="Times New Roman" panose="02020603050405020304" pitchFamily="18" charset="0"/>
              </a:rPr>
              <a:t>Los hosts inactivos, mostraron las siguientes definiciones:</a:t>
            </a:r>
            <a:endParaRPr lang="es-EC" sz="1300"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300" b="1" dirty="0">
                <a:latin typeface="Century Gothic" panose="020B0502020202020204" pitchFamily="34" charset="0"/>
                <a:ea typeface="Calibri" panose="020F0502020204030204" pitchFamily="34" charset="0"/>
              </a:rPr>
              <a:t>Desconocido:</a:t>
            </a:r>
            <a:r>
              <a:rPr lang="es-EC" sz="1300" dirty="0">
                <a:latin typeface="Century Gothic" panose="020B0502020202020204" pitchFamily="34" charset="0"/>
                <a:ea typeface="Calibri" panose="020F0502020204030204" pitchFamily="34" charset="0"/>
              </a:rPr>
              <a:t> Determina que el valor actual encontrado no pudo ser escaneado [n/s].</a:t>
            </a:r>
          </a:p>
          <a:p>
            <a:pPr marL="342900" lvl="0" indent="-342900" algn="just">
              <a:lnSpc>
                <a:spcPct val="150000"/>
              </a:lnSpc>
              <a:spcAft>
                <a:spcPts val="0"/>
              </a:spcAft>
              <a:buFont typeface="Symbol" panose="05050102010706020507" pitchFamily="18" charset="2"/>
              <a:buChar char=""/>
            </a:pPr>
            <a:r>
              <a:rPr lang="es-EC" sz="1300" b="1" dirty="0">
                <a:latin typeface="Century Gothic" panose="020B0502020202020204" pitchFamily="34" charset="0"/>
                <a:ea typeface="Calibri" panose="020F0502020204030204" pitchFamily="34" charset="0"/>
              </a:rPr>
              <a:t>Sin Resultados:</a:t>
            </a:r>
            <a:r>
              <a:rPr lang="es-EC" sz="1300" dirty="0">
                <a:latin typeface="Century Gothic" panose="020B0502020202020204" pitchFamily="34" charset="0"/>
                <a:ea typeface="Calibri" panose="020F0502020204030204" pitchFamily="34" charset="0"/>
              </a:rPr>
              <a:t> Se muestra como un valor no disponible [n/a].</a:t>
            </a:r>
            <a:endParaRPr lang="es-EC" sz="1300" dirty="0">
              <a:effectLst/>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957151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tres</a:t>
            </a:r>
            <a:endParaRPr lang="es-ES" sz="2800" b="1" dirty="0" smtClean="0">
              <a:latin typeface="Century Gothic"/>
              <a:cs typeface="Century Gothic"/>
            </a:endParaRPr>
          </a:p>
        </p:txBody>
      </p:sp>
      <p:sp>
        <p:nvSpPr>
          <p:cNvPr id="6" name="CuadroTexto 5"/>
          <p:cNvSpPr txBox="1"/>
          <p:nvPr/>
        </p:nvSpPr>
        <p:spPr>
          <a:xfrm>
            <a:off x="1922793" y="802897"/>
            <a:ext cx="2951518" cy="1354217"/>
          </a:xfrm>
          <a:prstGeom prst="rect">
            <a:avLst/>
          </a:prstGeom>
          <a:noFill/>
        </p:spPr>
        <p:txBody>
          <a:bodyPr wrap="square" rtlCol="0">
            <a:spAutoFit/>
          </a:bodyPr>
          <a:lstStyle/>
          <a:p>
            <a:pPr algn="just"/>
            <a:endParaRPr lang="es-EC" sz="2200" dirty="0">
              <a:latin typeface="Century Gothic" panose="020B0502020202020204" pitchFamily="34" charset="0"/>
            </a:endParaRPr>
          </a:p>
          <a:p>
            <a:pPr algn="just"/>
            <a:endParaRPr lang="es-EC" sz="2000" dirty="0">
              <a:latin typeface="Century Gothic" panose="020B0502020202020204" pitchFamily="34" charset="0"/>
              <a:cs typeface="Century Gothic"/>
            </a:endParaRPr>
          </a:p>
          <a:p>
            <a:pPr algn="just"/>
            <a:endParaRPr lang="es-EC" sz="2000" dirty="0">
              <a:latin typeface="Century Gothic" panose="020B0502020202020204" pitchFamily="34" charset="0"/>
            </a:endParaRPr>
          </a:p>
          <a:p>
            <a:pPr algn="just"/>
            <a:r>
              <a:rPr lang="es-EC" sz="2000" dirty="0">
                <a:latin typeface="Century Gothic" panose="020B0502020202020204" pitchFamily="34" charset="0"/>
              </a:rPr>
              <a:t> </a:t>
            </a:r>
          </a:p>
        </p:txBody>
      </p:sp>
      <p:sp>
        <p:nvSpPr>
          <p:cNvPr id="5" name="CuadroTexto 4"/>
          <p:cNvSpPr txBox="1"/>
          <p:nvPr/>
        </p:nvSpPr>
        <p:spPr>
          <a:xfrm>
            <a:off x="2109548" y="1368335"/>
            <a:ext cx="6707235" cy="430887"/>
          </a:xfrm>
          <a:prstGeom prst="rect">
            <a:avLst/>
          </a:prstGeom>
          <a:noFill/>
        </p:spPr>
        <p:txBody>
          <a:bodyPr wrap="square" rtlCol="0">
            <a:spAutoFit/>
          </a:bodyPr>
          <a:lstStyle/>
          <a:p>
            <a:pPr algn="just"/>
            <a:r>
              <a:rPr lang="es-EC" sz="2200" dirty="0" smtClean="0">
                <a:latin typeface="Century Gothic" panose="020B0502020202020204" pitchFamily="34" charset="0"/>
              </a:rPr>
              <a:t>Port </a:t>
            </a:r>
            <a:r>
              <a:rPr lang="es-EC" sz="2200" dirty="0" err="1" smtClean="0">
                <a:latin typeface="Century Gothic" panose="020B0502020202020204" pitchFamily="34" charset="0"/>
              </a:rPr>
              <a:t>Scanning</a:t>
            </a:r>
            <a:endParaRPr lang="es-EC" sz="2200" dirty="0">
              <a:latin typeface="Century Gothic" panose="020B0502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856089507"/>
              </p:ext>
            </p:extLst>
          </p:nvPr>
        </p:nvGraphicFramePr>
        <p:xfrm>
          <a:off x="1423919" y="1925124"/>
          <a:ext cx="6907299" cy="4483399"/>
        </p:xfrm>
        <a:graphic>
          <a:graphicData uri="http://schemas.openxmlformats.org/drawingml/2006/table">
            <a:tbl>
              <a:tblPr firstRow="1" firstCol="1" bandRow="1">
                <a:tableStyleId>{5C22544A-7EE6-4342-B048-85BDC9FD1C3A}</a:tableStyleId>
              </a:tblPr>
              <a:tblGrid>
                <a:gridCol w="1589102">
                  <a:extLst>
                    <a:ext uri="{9D8B030D-6E8A-4147-A177-3AD203B41FA5}">
                      <a16:colId xmlns:a16="http://schemas.microsoft.com/office/drawing/2014/main" val="4170873929"/>
                    </a:ext>
                  </a:extLst>
                </a:gridCol>
                <a:gridCol w="1589102">
                  <a:extLst>
                    <a:ext uri="{9D8B030D-6E8A-4147-A177-3AD203B41FA5}">
                      <a16:colId xmlns:a16="http://schemas.microsoft.com/office/drawing/2014/main" val="697762884"/>
                    </a:ext>
                  </a:extLst>
                </a:gridCol>
                <a:gridCol w="1589102">
                  <a:extLst>
                    <a:ext uri="{9D8B030D-6E8A-4147-A177-3AD203B41FA5}">
                      <a16:colId xmlns:a16="http://schemas.microsoft.com/office/drawing/2014/main" val="2277950854"/>
                    </a:ext>
                  </a:extLst>
                </a:gridCol>
                <a:gridCol w="1154748">
                  <a:extLst>
                    <a:ext uri="{9D8B030D-6E8A-4147-A177-3AD203B41FA5}">
                      <a16:colId xmlns:a16="http://schemas.microsoft.com/office/drawing/2014/main" val="1670978890"/>
                    </a:ext>
                  </a:extLst>
                </a:gridCol>
                <a:gridCol w="985245">
                  <a:extLst>
                    <a:ext uri="{9D8B030D-6E8A-4147-A177-3AD203B41FA5}">
                      <a16:colId xmlns:a16="http://schemas.microsoft.com/office/drawing/2014/main" val="2809127861"/>
                    </a:ext>
                  </a:extLst>
                </a:gridCol>
              </a:tblGrid>
              <a:tr h="209104">
                <a:tc rowSpan="2">
                  <a:txBody>
                    <a:bodyPr/>
                    <a:lstStyle/>
                    <a:p>
                      <a:pPr algn="ctr">
                        <a:lnSpc>
                          <a:spcPct val="107000"/>
                        </a:lnSpc>
                        <a:spcAft>
                          <a:spcPts val="0"/>
                        </a:spcAft>
                      </a:pPr>
                      <a:r>
                        <a:rPr lang="es-ES" sz="1500" dirty="0">
                          <a:effectLst/>
                          <a:latin typeface="Century Gothic" panose="020B0502020202020204" pitchFamily="34" charset="0"/>
                        </a:rPr>
                        <a:t>Puerto</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S" sz="1500" dirty="0">
                          <a:effectLst/>
                          <a:latin typeface="Century Gothic" panose="020B0502020202020204" pitchFamily="34" charset="0"/>
                        </a:rPr>
                        <a:t>Estado</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S" sz="1500" dirty="0">
                          <a:effectLst/>
                          <a:latin typeface="Century Gothic" panose="020B0502020202020204" pitchFamily="34" charset="0"/>
                        </a:rPr>
                        <a:t>Servicio</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S" sz="1500" dirty="0">
                          <a:effectLst/>
                          <a:latin typeface="Century Gothic" panose="020B0502020202020204" pitchFamily="34" charset="0"/>
                        </a:rPr>
                        <a:t>VLAN</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1882357095"/>
                  </a:ext>
                </a:extLst>
              </a:tr>
              <a:tr h="17899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S" sz="1500" dirty="0">
                          <a:effectLst/>
                          <a:latin typeface="Century Gothic" panose="020B0502020202020204" pitchFamily="34" charset="0"/>
                        </a:rPr>
                        <a:t>2</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500" dirty="0">
                          <a:effectLst/>
                          <a:latin typeface="Century Gothic" panose="020B0502020202020204" pitchFamily="34" charset="0"/>
                        </a:rPr>
                        <a:t>10</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98976566"/>
                  </a:ext>
                </a:extLst>
              </a:tr>
              <a:tr h="196907">
                <a:tc>
                  <a:txBody>
                    <a:bodyPr/>
                    <a:lstStyle/>
                    <a:p>
                      <a:pPr algn="ctr">
                        <a:lnSpc>
                          <a:spcPct val="107000"/>
                        </a:lnSpc>
                        <a:spcAft>
                          <a:spcPts val="0"/>
                        </a:spcAft>
                      </a:pPr>
                      <a:r>
                        <a:rPr lang="es-ES" sz="1200" dirty="0">
                          <a:effectLst/>
                          <a:latin typeface="Century Gothic" panose="020B0502020202020204" pitchFamily="34" charset="0"/>
                        </a:rPr>
                        <a:t>1028/</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a:effectLst/>
                          <a:latin typeface="Century Gothic" panose="020B0502020202020204" pitchFamily="34" charset="0"/>
                        </a:rPr>
                        <a:t>Open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31431571"/>
                  </a:ext>
                </a:extLst>
              </a:tr>
              <a:tr h="196907">
                <a:tc>
                  <a:txBody>
                    <a:bodyPr/>
                    <a:lstStyle/>
                    <a:p>
                      <a:pPr algn="ctr">
                        <a:lnSpc>
                          <a:spcPct val="107000"/>
                        </a:lnSpc>
                        <a:spcAft>
                          <a:spcPts val="0"/>
                        </a:spcAft>
                      </a:pPr>
                      <a:r>
                        <a:rPr lang="es-ES" sz="1200" dirty="0">
                          <a:effectLst/>
                          <a:latin typeface="Century Gothic" panose="020B0502020202020204" pitchFamily="34" charset="0"/>
                        </a:rPr>
                        <a:t>7920/</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a:effectLst/>
                          <a:latin typeface="Century Gothic" panose="020B0502020202020204" pitchFamily="34" charset="0"/>
                        </a:rPr>
                        <a:t>Open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2580658"/>
                  </a:ext>
                </a:extLst>
              </a:tr>
              <a:tr h="196907">
                <a:tc>
                  <a:txBody>
                    <a:bodyPr/>
                    <a:lstStyle/>
                    <a:p>
                      <a:pPr algn="ctr">
                        <a:lnSpc>
                          <a:spcPct val="107000"/>
                        </a:lnSpc>
                        <a:spcAft>
                          <a:spcPts val="0"/>
                        </a:spcAft>
                      </a:pPr>
                      <a:r>
                        <a:rPr lang="es-ES" sz="1200" dirty="0">
                          <a:effectLst/>
                          <a:latin typeface="Century Gothic" panose="020B0502020202020204" pitchFamily="34" charset="0"/>
                        </a:rPr>
                        <a:t>8093/</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a:effectLst/>
                          <a:latin typeface="Century Gothic" panose="020B0502020202020204" pitchFamily="34" charset="0"/>
                        </a:rPr>
                        <a:t>Open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61886297"/>
                  </a:ext>
                </a:extLst>
              </a:tr>
              <a:tr h="196907">
                <a:tc>
                  <a:txBody>
                    <a:bodyPr/>
                    <a:lstStyle/>
                    <a:p>
                      <a:pPr algn="ctr">
                        <a:lnSpc>
                          <a:spcPct val="107000"/>
                        </a:lnSpc>
                        <a:spcAft>
                          <a:spcPts val="0"/>
                        </a:spcAft>
                      </a:pPr>
                      <a:r>
                        <a:rPr lang="es-ES" sz="1200" dirty="0">
                          <a:effectLst/>
                          <a:latin typeface="Century Gothic" panose="020B0502020202020204" pitchFamily="34" charset="0"/>
                        </a:rPr>
                        <a:t>8099/</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err="1">
                          <a:effectLst/>
                          <a:latin typeface="Century Gothic" panose="020B0502020202020204" pitchFamily="34" charset="0"/>
                        </a:rPr>
                        <a:t>unknown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16282865"/>
                  </a:ext>
                </a:extLst>
              </a:tr>
              <a:tr h="196907">
                <a:tc>
                  <a:txBody>
                    <a:bodyPr/>
                    <a:lstStyle/>
                    <a:p>
                      <a:pPr algn="ctr">
                        <a:lnSpc>
                          <a:spcPct val="107000"/>
                        </a:lnSpc>
                        <a:spcAft>
                          <a:spcPts val="0"/>
                        </a:spcAft>
                      </a:pPr>
                      <a:r>
                        <a:rPr lang="es-ES" sz="1200" dirty="0">
                          <a:effectLst/>
                          <a:latin typeface="Century Gothic" panose="020B0502020202020204" pitchFamily="34" charset="0"/>
                        </a:rPr>
                        <a:t>8222/</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75458605"/>
                  </a:ext>
                </a:extLst>
              </a:tr>
              <a:tr h="260162">
                <a:tc>
                  <a:txBody>
                    <a:bodyPr/>
                    <a:lstStyle/>
                    <a:p>
                      <a:pPr algn="ctr">
                        <a:lnSpc>
                          <a:spcPct val="107000"/>
                        </a:lnSpc>
                        <a:spcAft>
                          <a:spcPts val="0"/>
                        </a:spcAft>
                      </a:pPr>
                      <a:r>
                        <a:rPr lang="es-ES" sz="1200" dirty="0">
                          <a:effectLst/>
                          <a:latin typeface="Century Gothic" panose="020B0502020202020204" pitchFamily="34" charset="0"/>
                        </a:rPr>
                        <a:t>9081/</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err="1">
                          <a:effectLst/>
                          <a:latin typeface="Century Gothic" panose="020B0502020202020204" pitchFamily="34" charset="0"/>
                        </a:rPr>
                        <a:t>unknown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168325786"/>
                  </a:ext>
                </a:extLst>
              </a:tr>
              <a:tr h="196907">
                <a:tc>
                  <a:txBody>
                    <a:bodyPr/>
                    <a:lstStyle/>
                    <a:p>
                      <a:pPr algn="ctr">
                        <a:lnSpc>
                          <a:spcPct val="107000"/>
                        </a:lnSpc>
                        <a:spcAft>
                          <a:spcPts val="0"/>
                        </a:spcAft>
                      </a:pPr>
                      <a:r>
                        <a:rPr lang="es-ES" sz="1200" dirty="0">
                          <a:effectLst/>
                          <a:latin typeface="Century Gothic" panose="020B0502020202020204" pitchFamily="34" charset="0"/>
                        </a:rPr>
                        <a:t>34571/</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dirty="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60869577"/>
                  </a:ext>
                </a:extLst>
              </a:tr>
              <a:tr h="196907">
                <a:tc>
                  <a:txBody>
                    <a:bodyPr/>
                    <a:lstStyle/>
                    <a:p>
                      <a:pPr algn="ctr">
                        <a:lnSpc>
                          <a:spcPct val="107000"/>
                        </a:lnSpc>
                        <a:spcAft>
                          <a:spcPts val="0"/>
                        </a:spcAft>
                      </a:pPr>
                      <a:r>
                        <a:rPr lang="es-ES" sz="1200" dirty="0">
                          <a:effectLst/>
                          <a:latin typeface="Century Gothic" panose="020B0502020202020204" pitchFamily="34" charset="0"/>
                        </a:rPr>
                        <a:t>34572/</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56567783"/>
                  </a:ext>
                </a:extLst>
              </a:tr>
              <a:tr h="178993">
                <a:tc>
                  <a:txBody>
                    <a:bodyPr/>
                    <a:lstStyle/>
                    <a:p>
                      <a:pPr algn="ctr">
                        <a:lnSpc>
                          <a:spcPct val="107000"/>
                        </a:lnSpc>
                        <a:spcAft>
                          <a:spcPts val="0"/>
                        </a:spcAft>
                      </a:pPr>
                      <a:r>
                        <a:rPr lang="es-ES" sz="1200" dirty="0">
                          <a:effectLst/>
                          <a:latin typeface="Century Gothic" panose="020B0502020202020204" pitchFamily="34" charset="0"/>
                        </a:rPr>
                        <a:t>49152/</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76857961"/>
                  </a:ext>
                </a:extLst>
              </a:tr>
              <a:tr h="178993">
                <a:tc>
                  <a:txBody>
                    <a:bodyPr/>
                    <a:lstStyle/>
                    <a:p>
                      <a:pPr algn="ctr">
                        <a:lnSpc>
                          <a:spcPct val="107000"/>
                        </a:lnSpc>
                        <a:spcAft>
                          <a:spcPts val="0"/>
                        </a:spcAft>
                      </a:pPr>
                      <a:r>
                        <a:rPr lang="es-ES" sz="1200" dirty="0">
                          <a:effectLst/>
                          <a:latin typeface="Century Gothic" panose="020B0502020202020204" pitchFamily="34" charset="0"/>
                        </a:rPr>
                        <a:t>49153/</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10293691"/>
                  </a:ext>
                </a:extLst>
              </a:tr>
              <a:tr h="178993">
                <a:tc>
                  <a:txBody>
                    <a:bodyPr/>
                    <a:lstStyle/>
                    <a:p>
                      <a:pPr algn="ctr">
                        <a:lnSpc>
                          <a:spcPct val="107000"/>
                        </a:lnSpc>
                        <a:spcAft>
                          <a:spcPts val="0"/>
                        </a:spcAft>
                      </a:pPr>
                      <a:r>
                        <a:rPr lang="es-ES" sz="1200" dirty="0">
                          <a:effectLst/>
                          <a:latin typeface="Century Gothic" panose="020B0502020202020204" pitchFamily="34" charset="0"/>
                        </a:rPr>
                        <a:t>49154/</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77673949"/>
                  </a:ext>
                </a:extLst>
              </a:tr>
              <a:tr h="178993">
                <a:tc>
                  <a:txBody>
                    <a:bodyPr/>
                    <a:lstStyle/>
                    <a:p>
                      <a:pPr algn="ctr">
                        <a:lnSpc>
                          <a:spcPct val="107000"/>
                        </a:lnSpc>
                        <a:spcAft>
                          <a:spcPts val="0"/>
                        </a:spcAft>
                      </a:pPr>
                      <a:r>
                        <a:rPr lang="es-ES" sz="1200" dirty="0">
                          <a:effectLst/>
                          <a:latin typeface="Century Gothic" panose="020B0502020202020204" pitchFamily="34" charset="0"/>
                        </a:rPr>
                        <a:t>49155/</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11702635"/>
                  </a:ext>
                </a:extLst>
              </a:tr>
              <a:tr h="196907">
                <a:tc>
                  <a:txBody>
                    <a:bodyPr/>
                    <a:lstStyle/>
                    <a:p>
                      <a:pPr algn="ctr">
                        <a:lnSpc>
                          <a:spcPct val="107000"/>
                        </a:lnSpc>
                        <a:spcAft>
                          <a:spcPts val="0"/>
                        </a:spcAft>
                      </a:pPr>
                      <a:r>
                        <a:rPr lang="es-ES" sz="1200" dirty="0">
                          <a:effectLst/>
                          <a:latin typeface="Century Gothic" panose="020B0502020202020204" pitchFamily="34" charset="0"/>
                        </a:rPr>
                        <a:t>49156/</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dirty="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01580693"/>
                  </a:ext>
                </a:extLst>
              </a:tr>
              <a:tr h="196907">
                <a:tc>
                  <a:txBody>
                    <a:bodyPr/>
                    <a:lstStyle/>
                    <a:p>
                      <a:pPr algn="ctr">
                        <a:lnSpc>
                          <a:spcPct val="107000"/>
                        </a:lnSpc>
                        <a:spcAft>
                          <a:spcPts val="0"/>
                        </a:spcAft>
                      </a:pPr>
                      <a:r>
                        <a:rPr lang="es-ES" sz="1200" dirty="0">
                          <a:effectLst/>
                          <a:latin typeface="Century Gothic" panose="020B0502020202020204" pitchFamily="34" charset="0"/>
                        </a:rPr>
                        <a:t>49157/</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dirty="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31802602"/>
                  </a:ext>
                </a:extLst>
              </a:tr>
              <a:tr h="196907">
                <a:tc>
                  <a:txBody>
                    <a:bodyPr/>
                    <a:lstStyle/>
                    <a:p>
                      <a:pPr algn="ctr">
                        <a:lnSpc>
                          <a:spcPct val="107000"/>
                        </a:lnSpc>
                        <a:spcAft>
                          <a:spcPts val="0"/>
                        </a:spcAft>
                      </a:pPr>
                      <a:r>
                        <a:rPr lang="es-ES" sz="1200" dirty="0">
                          <a:effectLst/>
                          <a:latin typeface="Century Gothic" panose="020B0502020202020204" pitchFamily="34" charset="0"/>
                        </a:rPr>
                        <a:t>49158/</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dirty="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32167562"/>
                  </a:ext>
                </a:extLst>
              </a:tr>
              <a:tr h="178993">
                <a:tc>
                  <a:txBody>
                    <a:bodyPr/>
                    <a:lstStyle/>
                    <a:p>
                      <a:pPr algn="ctr">
                        <a:lnSpc>
                          <a:spcPct val="107000"/>
                        </a:lnSpc>
                        <a:spcAft>
                          <a:spcPts val="0"/>
                        </a:spcAft>
                      </a:pPr>
                      <a:r>
                        <a:rPr lang="es-ES" sz="1200" dirty="0">
                          <a:effectLst/>
                          <a:latin typeface="Century Gothic" panose="020B0502020202020204" pitchFamily="34" charset="0"/>
                        </a:rPr>
                        <a:t>49159/</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85693193"/>
                  </a:ext>
                </a:extLst>
              </a:tr>
              <a:tr h="196907">
                <a:tc>
                  <a:txBody>
                    <a:bodyPr/>
                    <a:lstStyle/>
                    <a:p>
                      <a:pPr algn="ctr">
                        <a:lnSpc>
                          <a:spcPct val="107000"/>
                        </a:lnSpc>
                        <a:spcAft>
                          <a:spcPts val="0"/>
                        </a:spcAft>
                      </a:pPr>
                      <a:r>
                        <a:rPr lang="es-ES" sz="1200" dirty="0">
                          <a:effectLst/>
                          <a:latin typeface="Century Gothic" panose="020B0502020202020204" pitchFamily="34" charset="0"/>
                        </a:rPr>
                        <a:t>49163/</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dirty="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08637790"/>
                  </a:ext>
                </a:extLst>
              </a:tr>
              <a:tr h="178993">
                <a:tc>
                  <a:txBody>
                    <a:bodyPr/>
                    <a:lstStyle/>
                    <a:p>
                      <a:pPr algn="ctr">
                        <a:lnSpc>
                          <a:spcPct val="107000"/>
                        </a:lnSpc>
                        <a:spcAft>
                          <a:spcPts val="0"/>
                        </a:spcAft>
                      </a:pPr>
                      <a:r>
                        <a:rPr lang="es-ES" sz="1200" dirty="0">
                          <a:effectLst/>
                          <a:latin typeface="Century Gothic" panose="020B0502020202020204" pitchFamily="34" charset="0"/>
                        </a:rPr>
                        <a:t>49175/</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47785391"/>
                  </a:ext>
                </a:extLst>
              </a:tr>
              <a:tr h="196907">
                <a:tc>
                  <a:txBody>
                    <a:bodyPr/>
                    <a:lstStyle/>
                    <a:p>
                      <a:pPr algn="ctr">
                        <a:lnSpc>
                          <a:spcPct val="107000"/>
                        </a:lnSpc>
                        <a:spcAft>
                          <a:spcPts val="0"/>
                        </a:spcAft>
                      </a:pPr>
                      <a:r>
                        <a:rPr lang="es-ES" sz="1200" dirty="0">
                          <a:effectLst/>
                          <a:latin typeface="Century Gothic" panose="020B0502020202020204" pitchFamily="34" charset="0"/>
                        </a:rPr>
                        <a:t>49176/</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err="1">
                          <a:effectLst/>
                          <a:latin typeface="Century Gothic" panose="020B0502020202020204" pitchFamily="34" charset="0"/>
                        </a:rPr>
                        <a:t>unknown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76632652"/>
                  </a:ext>
                </a:extLst>
              </a:tr>
              <a:tr h="196907">
                <a:tc>
                  <a:txBody>
                    <a:bodyPr/>
                    <a:lstStyle/>
                    <a:p>
                      <a:pPr algn="ctr">
                        <a:lnSpc>
                          <a:spcPct val="107000"/>
                        </a:lnSpc>
                        <a:spcAft>
                          <a:spcPts val="0"/>
                        </a:spcAft>
                      </a:pPr>
                      <a:r>
                        <a:rPr lang="es-ES" sz="1200" dirty="0">
                          <a:effectLst/>
                          <a:latin typeface="Century Gothic" panose="020B0502020202020204" pitchFamily="34" charset="0"/>
                        </a:rPr>
                        <a:t>50001/</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Open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dirty="0">
                        <a:effectLst/>
                        <a:latin typeface="Century Gothic" panose="020B050202020202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6096712"/>
                  </a:ext>
                </a:extLst>
              </a:tr>
            </a:tbl>
          </a:graphicData>
        </a:graphic>
      </p:graphicFrame>
    </p:spTree>
    <p:extLst>
      <p:ext uri="{BB962C8B-B14F-4D97-AF65-F5344CB8AC3E}">
        <p14:creationId xmlns:p14="http://schemas.microsoft.com/office/powerpoint/2010/main" val="2306235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tres</a:t>
            </a:r>
            <a:endParaRPr lang="es-ES" sz="2800" b="1" dirty="0" smtClean="0">
              <a:latin typeface="Century Gothic"/>
              <a:cs typeface="Century Gothic"/>
            </a:endParaRPr>
          </a:p>
        </p:txBody>
      </p:sp>
      <p:sp>
        <p:nvSpPr>
          <p:cNvPr id="6" name="CuadroTexto 5"/>
          <p:cNvSpPr txBox="1"/>
          <p:nvPr/>
        </p:nvSpPr>
        <p:spPr>
          <a:xfrm>
            <a:off x="2109548" y="1151231"/>
            <a:ext cx="6707235" cy="1354217"/>
          </a:xfrm>
          <a:prstGeom prst="rect">
            <a:avLst/>
          </a:prstGeom>
          <a:noFill/>
        </p:spPr>
        <p:txBody>
          <a:bodyPr wrap="square" rtlCol="0">
            <a:spAutoFit/>
          </a:bodyPr>
          <a:lstStyle/>
          <a:p>
            <a:pPr algn="just"/>
            <a:endParaRPr lang="es-EC" sz="2200" dirty="0">
              <a:latin typeface="Century Gothic" panose="020B0502020202020204" pitchFamily="34" charset="0"/>
            </a:endParaRPr>
          </a:p>
          <a:p>
            <a:pPr algn="just"/>
            <a:endParaRPr lang="es-EC" sz="2000" dirty="0">
              <a:latin typeface="Century Gothic" panose="020B0502020202020204" pitchFamily="34" charset="0"/>
              <a:cs typeface="Century Gothic"/>
            </a:endParaRPr>
          </a:p>
          <a:p>
            <a:pPr algn="just"/>
            <a:endParaRPr lang="es-EC" sz="2000" dirty="0">
              <a:latin typeface="Century Gothic" panose="020B0502020202020204" pitchFamily="34" charset="0"/>
            </a:endParaRPr>
          </a:p>
          <a:p>
            <a:pPr algn="just"/>
            <a:r>
              <a:rPr lang="es-EC" sz="2000" dirty="0">
                <a:latin typeface="Century Gothic" panose="020B0502020202020204" pitchFamily="34" charset="0"/>
              </a:rPr>
              <a:t> </a:t>
            </a:r>
          </a:p>
        </p:txBody>
      </p:sp>
      <p:sp>
        <p:nvSpPr>
          <p:cNvPr id="5" name="CuadroTexto 4"/>
          <p:cNvSpPr txBox="1"/>
          <p:nvPr/>
        </p:nvSpPr>
        <p:spPr>
          <a:xfrm>
            <a:off x="2109548" y="1405683"/>
            <a:ext cx="6707235" cy="430887"/>
          </a:xfrm>
          <a:prstGeom prst="rect">
            <a:avLst/>
          </a:prstGeom>
          <a:noFill/>
        </p:spPr>
        <p:txBody>
          <a:bodyPr wrap="square" rtlCol="0">
            <a:spAutoFit/>
          </a:bodyPr>
          <a:lstStyle/>
          <a:p>
            <a:pPr algn="just"/>
            <a:r>
              <a:rPr lang="es-EC" sz="2200" dirty="0" smtClean="0">
                <a:latin typeface="Century Gothic" panose="020B0502020202020204" pitchFamily="34" charset="0"/>
              </a:rPr>
              <a:t>Port </a:t>
            </a:r>
            <a:r>
              <a:rPr lang="es-EC" sz="2200" dirty="0" err="1" smtClean="0">
                <a:latin typeface="Century Gothic" panose="020B0502020202020204" pitchFamily="34" charset="0"/>
              </a:rPr>
              <a:t>Scanning</a:t>
            </a:r>
            <a:endParaRPr lang="es-EC" sz="2200" dirty="0">
              <a:latin typeface="Century Gothic" panose="020B0502020202020204" pitchFamily="34" charset="0"/>
            </a:endParaRPr>
          </a:p>
        </p:txBody>
      </p:sp>
      <p:pic>
        <p:nvPicPr>
          <p:cNvPr id="7" name="Imagen 6"/>
          <p:cNvPicPr preferRelativeResize="0"/>
          <p:nvPr/>
        </p:nvPicPr>
        <p:blipFill>
          <a:blip r:embed="rId3">
            <a:extLst>
              <a:ext uri="{28A0092B-C50C-407E-A947-70E740481C1C}">
                <a14:useLocalDpi xmlns:a14="http://schemas.microsoft.com/office/drawing/2010/main" val="0"/>
              </a:ext>
            </a:extLst>
          </a:blip>
          <a:srcRect/>
          <a:stretch>
            <a:fillRect/>
          </a:stretch>
        </p:blipFill>
        <p:spPr bwMode="auto">
          <a:xfrm>
            <a:off x="1616783" y="1916375"/>
            <a:ext cx="7200000" cy="4581407"/>
          </a:xfrm>
          <a:prstGeom prst="rect">
            <a:avLst/>
          </a:prstGeom>
          <a:ln>
            <a:noFill/>
          </a:ln>
          <a:effectLst>
            <a:softEdge rad="112500"/>
          </a:effectLst>
        </p:spPr>
      </p:pic>
    </p:spTree>
    <p:extLst>
      <p:ext uri="{BB962C8B-B14F-4D97-AF65-F5344CB8AC3E}">
        <p14:creationId xmlns:p14="http://schemas.microsoft.com/office/powerpoint/2010/main" val="3345365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20688" y="199431"/>
            <a:ext cx="3296095" cy="954107"/>
          </a:xfrm>
          <a:prstGeom prst="rect">
            <a:avLst/>
          </a:prstGeom>
          <a:noFill/>
        </p:spPr>
        <p:txBody>
          <a:bodyPr wrap="none" rtlCol="0">
            <a:spAutoFit/>
          </a:bodyPr>
          <a:lstStyle/>
          <a:p>
            <a:r>
              <a:rPr lang="es-ES_tradnl" sz="2800" b="1" dirty="0" smtClean="0">
                <a:latin typeface="Century Gothic"/>
                <a:cs typeface="Century Gothic"/>
              </a:rPr>
              <a:t>IMPLEMENTACIÓN</a:t>
            </a:r>
          </a:p>
          <a:p>
            <a:r>
              <a:rPr lang="es-ES_tradnl" sz="2800" b="1" dirty="0" smtClean="0">
                <a:latin typeface="Century Gothic"/>
                <a:cs typeface="Century Gothic"/>
              </a:rPr>
              <a:t>Fase tres</a:t>
            </a:r>
            <a:endParaRPr lang="es-ES" sz="2800" b="1" dirty="0" smtClean="0">
              <a:latin typeface="Century Gothic"/>
              <a:cs typeface="Century Gothic"/>
            </a:endParaRPr>
          </a:p>
        </p:txBody>
      </p:sp>
      <p:sp>
        <p:nvSpPr>
          <p:cNvPr id="6" name="CuadroTexto 5"/>
          <p:cNvSpPr txBox="1"/>
          <p:nvPr/>
        </p:nvSpPr>
        <p:spPr>
          <a:xfrm>
            <a:off x="2109548" y="1151231"/>
            <a:ext cx="6707235" cy="1354217"/>
          </a:xfrm>
          <a:prstGeom prst="rect">
            <a:avLst/>
          </a:prstGeom>
          <a:noFill/>
        </p:spPr>
        <p:txBody>
          <a:bodyPr wrap="square" rtlCol="0">
            <a:spAutoFit/>
          </a:bodyPr>
          <a:lstStyle/>
          <a:p>
            <a:pPr algn="just"/>
            <a:endParaRPr lang="es-EC" sz="2200" dirty="0">
              <a:latin typeface="Century Gothic" panose="020B0502020202020204" pitchFamily="34" charset="0"/>
            </a:endParaRPr>
          </a:p>
          <a:p>
            <a:pPr algn="just"/>
            <a:endParaRPr lang="es-EC" sz="2000" dirty="0">
              <a:latin typeface="Century Gothic" panose="020B0502020202020204" pitchFamily="34" charset="0"/>
              <a:cs typeface="Century Gothic"/>
            </a:endParaRPr>
          </a:p>
          <a:p>
            <a:pPr algn="just"/>
            <a:endParaRPr lang="es-EC" sz="2000" dirty="0">
              <a:latin typeface="Century Gothic" panose="020B0502020202020204" pitchFamily="34" charset="0"/>
            </a:endParaRPr>
          </a:p>
          <a:p>
            <a:pPr algn="just"/>
            <a:r>
              <a:rPr lang="es-EC" sz="2000" dirty="0">
                <a:latin typeface="Century Gothic" panose="020B0502020202020204" pitchFamily="34" charset="0"/>
              </a:rPr>
              <a:t> </a:t>
            </a:r>
          </a:p>
        </p:txBody>
      </p:sp>
      <p:sp>
        <p:nvSpPr>
          <p:cNvPr id="5" name="CuadroTexto 4"/>
          <p:cNvSpPr txBox="1"/>
          <p:nvPr/>
        </p:nvSpPr>
        <p:spPr>
          <a:xfrm>
            <a:off x="2109548" y="1405683"/>
            <a:ext cx="6707235" cy="430887"/>
          </a:xfrm>
          <a:prstGeom prst="rect">
            <a:avLst/>
          </a:prstGeom>
          <a:noFill/>
        </p:spPr>
        <p:txBody>
          <a:bodyPr wrap="square" rtlCol="0">
            <a:spAutoFit/>
          </a:bodyPr>
          <a:lstStyle/>
          <a:p>
            <a:pPr algn="just"/>
            <a:r>
              <a:rPr lang="es-EC" sz="2200" dirty="0" err="1" smtClean="0">
                <a:latin typeface="Century Gothic" panose="020B0502020202020204" pitchFamily="34" charset="0"/>
              </a:rPr>
              <a:t>Vulnerability</a:t>
            </a:r>
            <a:r>
              <a:rPr lang="es-EC" sz="2200" dirty="0" smtClean="0">
                <a:latin typeface="Century Gothic" panose="020B0502020202020204" pitchFamily="34" charset="0"/>
              </a:rPr>
              <a:t> </a:t>
            </a:r>
            <a:r>
              <a:rPr lang="es-EC" sz="2200" dirty="0" err="1" smtClean="0">
                <a:latin typeface="Century Gothic" panose="020B0502020202020204" pitchFamily="34" charset="0"/>
              </a:rPr>
              <a:t>Scanning</a:t>
            </a:r>
            <a:endParaRPr lang="es-EC" sz="2200" dirty="0">
              <a:latin typeface="Century Gothic" panose="020B0502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59120835"/>
              </p:ext>
            </p:extLst>
          </p:nvPr>
        </p:nvGraphicFramePr>
        <p:xfrm>
          <a:off x="1586633" y="2013880"/>
          <a:ext cx="6707235" cy="4745863"/>
        </p:xfrm>
        <a:graphic>
          <a:graphicData uri="http://schemas.openxmlformats.org/drawingml/2006/table">
            <a:tbl>
              <a:tblPr firstRow="1" firstCol="1" bandRow="1">
                <a:tableStyleId>{5C22544A-7EE6-4342-B048-85BDC9FD1C3A}</a:tableStyleId>
              </a:tblPr>
              <a:tblGrid>
                <a:gridCol w="4523222">
                  <a:extLst>
                    <a:ext uri="{9D8B030D-6E8A-4147-A177-3AD203B41FA5}">
                      <a16:colId xmlns:a16="http://schemas.microsoft.com/office/drawing/2014/main" val="278713370"/>
                    </a:ext>
                  </a:extLst>
                </a:gridCol>
                <a:gridCol w="2184013">
                  <a:extLst>
                    <a:ext uri="{9D8B030D-6E8A-4147-A177-3AD203B41FA5}">
                      <a16:colId xmlns:a16="http://schemas.microsoft.com/office/drawing/2014/main" val="1737573691"/>
                    </a:ext>
                  </a:extLst>
                </a:gridCol>
              </a:tblGrid>
              <a:tr h="189138">
                <a:tc>
                  <a:txBody>
                    <a:bodyPr/>
                    <a:lstStyle/>
                    <a:p>
                      <a:pPr algn="ctr">
                        <a:lnSpc>
                          <a:spcPct val="107000"/>
                        </a:lnSpc>
                        <a:spcAft>
                          <a:spcPts val="0"/>
                        </a:spcAft>
                      </a:pPr>
                      <a:r>
                        <a:rPr lang="es-EC" sz="1500" dirty="0" smtClean="0">
                          <a:effectLst/>
                          <a:latin typeface="Century Gothic" panose="020B0502020202020204" pitchFamily="34" charset="0"/>
                          <a:ea typeface="Calibri" panose="020F0502020204030204" pitchFamily="34" charset="0"/>
                          <a:cs typeface="Times New Roman" panose="02020603050405020304" pitchFamily="18" charset="0"/>
                        </a:rPr>
                        <a:t>Aplicativo  / Servicio</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500" dirty="0">
                          <a:effectLst/>
                          <a:latin typeface="Century Gothic" panose="020B0502020202020204" pitchFamily="34" charset="0"/>
                        </a:rPr>
                        <a:t>Incidencia</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17260295"/>
                  </a:ext>
                </a:extLst>
              </a:tr>
              <a:tr h="189138">
                <a:tc>
                  <a:txBody>
                    <a:bodyPr/>
                    <a:lstStyle/>
                    <a:p>
                      <a:pPr algn="just">
                        <a:lnSpc>
                          <a:spcPct val="107000"/>
                        </a:lnSpc>
                        <a:spcAft>
                          <a:spcPts val="0"/>
                        </a:spcAft>
                      </a:pPr>
                      <a:r>
                        <a:rPr lang="es-ES" sz="1200" dirty="0">
                          <a:effectLst/>
                          <a:latin typeface="Century Gothic" panose="020B0502020202020204" pitchFamily="34" charset="0"/>
                        </a:rPr>
                        <a:t>Adobe Acrobat Reader</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2</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6537520"/>
                  </a:ext>
                </a:extLst>
              </a:tr>
              <a:tr h="189138">
                <a:tc>
                  <a:txBody>
                    <a:bodyPr/>
                    <a:lstStyle/>
                    <a:p>
                      <a:pPr algn="just">
                        <a:lnSpc>
                          <a:spcPct val="107000"/>
                        </a:lnSpc>
                        <a:spcAft>
                          <a:spcPts val="0"/>
                        </a:spcAft>
                      </a:pPr>
                      <a:r>
                        <a:rPr lang="es-ES" sz="1200" dirty="0">
                          <a:effectLst/>
                          <a:latin typeface="Century Gothic" panose="020B0502020202020204" pitchFamily="34" charset="0"/>
                        </a:rPr>
                        <a:t>Adobe Flash Player</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123</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44337563"/>
                  </a:ext>
                </a:extLst>
              </a:tr>
              <a:tr h="189138">
                <a:tc>
                  <a:txBody>
                    <a:bodyPr/>
                    <a:lstStyle/>
                    <a:p>
                      <a:pPr algn="just">
                        <a:lnSpc>
                          <a:spcPct val="107000"/>
                        </a:lnSpc>
                        <a:spcAft>
                          <a:spcPts val="0"/>
                        </a:spcAft>
                      </a:pPr>
                      <a:r>
                        <a:rPr lang="en-US" sz="1200" dirty="0">
                          <a:effectLst/>
                          <a:latin typeface="Century Gothic" panose="020B0502020202020204" pitchFamily="34" charset="0"/>
                        </a:rPr>
                        <a:t>Adobe Flash Player / Acrobat Reader</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1</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18139326"/>
                  </a:ext>
                </a:extLst>
              </a:tr>
              <a:tr h="189138">
                <a:tc>
                  <a:txBody>
                    <a:bodyPr/>
                    <a:lstStyle/>
                    <a:p>
                      <a:pPr algn="just">
                        <a:lnSpc>
                          <a:spcPct val="107000"/>
                        </a:lnSpc>
                        <a:spcAft>
                          <a:spcPts val="0"/>
                        </a:spcAft>
                      </a:pPr>
                      <a:r>
                        <a:rPr lang="en-US" sz="1200" dirty="0">
                          <a:effectLst/>
                          <a:latin typeface="Century Gothic" panose="020B0502020202020204" pitchFamily="34" charset="0"/>
                        </a:rPr>
                        <a:t>Adobe Flash Player / Adobe AIR</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10</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36817644"/>
                  </a:ext>
                </a:extLst>
              </a:tr>
              <a:tr h="189138">
                <a:tc>
                  <a:txBody>
                    <a:bodyPr/>
                    <a:lstStyle/>
                    <a:p>
                      <a:pPr algn="just">
                        <a:lnSpc>
                          <a:spcPct val="107000"/>
                        </a:lnSpc>
                        <a:spcAft>
                          <a:spcPts val="0"/>
                        </a:spcAft>
                      </a:pPr>
                      <a:r>
                        <a:rPr lang="es-ES" sz="1200" dirty="0">
                          <a:effectLst/>
                          <a:latin typeface="Century Gothic" panose="020B0502020202020204" pitchFamily="34" charset="0"/>
                        </a:rPr>
                        <a:t>Adobe </a:t>
                      </a:r>
                      <a:r>
                        <a:rPr lang="es-ES" sz="1200" dirty="0" err="1">
                          <a:effectLst/>
                          <a:latin typeface="Century Gothic" panose="020B0502020202020204" pitchFamily="34" charset="0"/>
                        </a:rPr>
                        <a:t>Shockwave</a:t>
                      </a:r>
                      <a:r>
                        <a:rPr lang="es-ES" sz="1200" dirty="0">
                          <a:effectLst/>
                          <a:latin typeface="Century Gothic" panose="020B0502020202020204" pitchFamily="34" charset="0"/>
                        </a:rPr>
                        <a:t> Player</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43</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17341544"/>
                  </a:ext>
                </a:extLst>
              </a:tr>
              <a:tr h="189138">
                <a:tc>
                  <a:txBody>
                    <a:bodyPr/>
                    <a:lstStyle/>
                    <a:p>
                      <a:pPr algn="just">
                        <a:lnSpc>
                          <a:spcPct val="107000"/>
                        </a:lnSpc>
                        <a:spcAft>
                          <a:spcPts val="0"/>
                        </a:spcAft>
                      </a:pPr>
                      <a:r>
                        <a:rPr lang="es-ES" sz="1200" dirty="0">
                          <a:effectLst/>
                          <a:latin typeface="Century Gothic" panose="020B0502020202020204" pitchFamily="34" charset="0"/>
                        </a:rPr>
                        <a:t>Apple </a:t>
                      </a:r>
                      <a:r>
                        <a:rPr lang="es-ES" sz="1200" dirty="0" err="1">
                          <a:effectLst/>
                          <a:latin typeface="Century Gothic" panose="020B0502020202020204" pitchFamily="34" charset="0"/>
                        </a:rPr>
                        <a:t>Quicktime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57</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67003593"/>
                  </a:ext>
                </a:extLst>
              </a:tr>
              <a:tr h="189138">
                <a:tc>
                  <a:txBody>
                    <a:bodyPr/>
                    <a:lstStyle/>
                    <a:p>
                      <a:pPr algn="just">
                        <a:lnSpc>
                          <a:spcPct val="107000"/>
                        </a:lnSpc>
                        <a:spcAft>
                          <a:spcPts val="0"/>
                        </a:spcAft>
                      </a:pPr>
                      <a:r>
                        <a:rPr lang="es-ES" sz="1200" dirty="0">
                          <a:effectLst/>
                          <a:latin typeface="Century Gothic" panose="020B0502020202020204" pitchFamily="34" charset="0"/>
                        </a:rPr>
                        <a:t>Fax </a:t>
                      </a:r>
                      <a:r>
                        <a:rPr lang="es-ES" sz="1200" dirty="0" err="1">
                          <a:effectLst/>
                          <a:latin typeface="Century Gothic" panose="020B0502020202020204" pitchFamily="34" charset="0"/>
                        </a:rPr>
                        <a:t>Cover</a:t>
                      </a:r>
                      <a:r>
                        <a:rPr lang="es-ES" sz="1200" dirty="0">
                          <a:effectLst/>
                          <a:latin typeface="Century Gothic" panose="020B0502020202020204" pitchFamily="34" charset="0"/>
                        </a:rPr>
                        <a:t> Page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1</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86331217"/>
                  </a:ext>
                </a:extLst>
              </a:tr>
              <a:tr h="189138">
                <a:tc>
                  <a:txBody>
                    <a:bodyPr/>
                    <a:lstStyle/>
                    <a:p>
                      <a:pPr algn="just">
                        <a:lnSpc>
                          <a:spcPct val="107000"/>
                        </a:lnSpc>
                        <a:spcAft>
                          <a:spcPts val="0"/>
                        </a:spcAft>
                      </a:pPr>
                      <a:r>
                        <a:rPr lang="es-ES" sz="1200" dirty="0">
                          <a:effectLst/>
                          <a:latin typeface="Century Gothic" panose="020B0502020202020204" pitchFamily="34" charset="0"/>
                        </a:rPr>
                        <a:t>Internet </a:t>
                      </a:r>
                      <a:r>
                        <a:rPr lang="es-ES" sz="1200" dirty="0" err="1">
                          <a:effectLst/>
                          <a:latin typeface="Century Gothic" panose="020B0502020202020204" pitchFamily="34" charset="0"/>
                        </a:rPr>
                        <a:t>Information</a:t>
                      </a:r>
                      <a:r>
                        <a:rPr lang="es-ES" sz="1200" dirty="0">
                          <a:effectLst/>
                          <a:latin typeface="Century Gothic" panose="020B0502020202020204" pitchFamily="34" charset="0"/>
                        </a:rPr>
                        <a:t> </a:t>
                      </a:r>
                      <a:r>
                        <a:rPr lang="es-ES" sz="1200" dirty="0" err="1">
                          <a:effectLst/>
                          <a:latin typeface="Century Gothic" panose="020B0502020202020204" pitchFamily="34" charset="0"/>
                        </a:rPr>
                        <a:t>Services</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2</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33036080"/>
                  </a:ext>
                </a:extLst>
              </a:tr>
              <a:tr h="189138">
                <a:tc>
                  <a:txBody>
                    <a:bodyPr/>
                    <a:lstStyle/>
                    <a:p>
                      <a:pPr algn="just">
                        <a:lnSpc>
                          <a:spcPct val="107000"/>
                        </a:lnSpc>
                        <a:spcAft>
                          <a:spcPts val="0"/>
                        </a:spcAft>
                      </a:pPr>
                      <a:r>
                        <a:rPr lang="es-ES" sz="1200" dirty="0">
                          <a:effectLst/>
                          <a:latin typeface="Century Gothic" panose="020B0502020202020204" pitchFamily="34" charset="0"/>
                        </a:rPr>
                        <a:t>Java </a:t>
                      </a:r>
                      <a:r>
                        <a:rPr lang="es-ES" sz="1200" dirty="0" err="1">
                          <a:effectLst/>
                          <a:latin typeface="Century Gothic" panose="020B0502020202020204" pitchFamily="34" charset="0"/>
                        </a:rPr>
                        <a:t>Runtime</a:t>
                      </a:r>
                      <a:r>
                        <a:rPr lang="es-ES" sz="1200" dirty="0">
                          <a:effectLst/>
                          <a:latin typeface="Century Gothic" panose="020B0502020202020204" pitchFamily="34" charset="0"/>
                        </a:rPr>
                        <a:t> </a:t>
                      </a:r>
                      <a:r>
                        <a:rPr lang="es-ES" sz="1200" dirty="0" err="1">
                          <a:effectLst/>
                          <a:latin typeface="Century Gothic" panose="020B0502020202020204" pitchFamily="34" charset="0"/>
                        </a:rPr>
                        <a:t>Environment</a:t>
                      </a:r>
                      <a:r>
                        <a:rPr lang="es-ES" sz="1200" dirty="0">
                          <a:effectLst/>
                          <a:latin typeface="Century Gothic" panose="020B0502020202020204" pitchFamily="34" charset="0"/>
                        </a:rPr>
                        <a:t> (JRE)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1</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02448322"/>
                  </a:ext>
                </a:extLst>
              </a:tr>
              <a:tr h="189138">
                <a:tc>
                  <a:txBody>
                    <a:bodyPr/>
                    <a:lstStyle/>
                    <a:p>
                      <a:pPr algn="just">
                        <a:lnSpc>
                          <a:spcPct val="107000"/>
                        </a:lnSpc>
                        <a:spcAft>
                          <a:spcPts val="0"/>
                        </a:spcAft>
                      </a:pPr>
                      <a:r>
                        <a:rPr lang="es-ES" sz="1200">
                          <a:effectLst/>
                          <a:latin typeface="Century Gothic" panose="020B0502020202020204" pitchFamily="34" charset="0"/>
                        </a:rPr>
                        <a:t>JavaFX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2</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8543960"/>
                  </a:ext>
                </a:extLst>
              </a:tr>
              <a:tr h="189138">
                <a:tc>
                  <a:txBody>
                    <a:bodyPr/>
                    <a:lstStyle/>
                    <a:p>
                      <a:pPr algn="just">
                        <a:lnSpc>
                          <a:spcPct val="107000"/>
                        </a:lnSpc>
                        <a:spcAft>
                          <a:spcPts val="0"/>
                        </a:spcAft>
                      </a:pPr>
                      <a:r>
                        <a:rPr lang="es-ES" sz="1200">
                          <a:effectLst/>
                          <a:latin typeface="Century Gothic" panose="020B0502020202020204" pitchFamily="34" charset="0"/>
                        </a:rPr>
                        <a:t>Microsoft Office PowerPoint 2007</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2</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4362891"/>
                  </a:ext>
                </a:extLst>
              </a:tr>
              <a:tr h="378277">
                <a:tc>
                  <a:txBody>
                    <a:bodyPr/>
                    <a:lstStyle/>
                    <a:p>
                      <a:pPr algn="l">
                        <a:lnSpc>
                          <a:spcPct val="107000"/>
                        </a:lnSpc>
                        <a:spcAft>
                          <a:spcPts val="0"/>
                        </a:spcAft>
                      </a:pPr>
                      <a:r>
                        <a:rPr lang="en-US" sz="1200" dirty="0">
                          <a:effectLst/>
                          <a:latin typeface="Century Gothic" panose="020B0502020202020204" pitchFamily="34" charset="0"/>
                        </a:rPr>
                        <a:t>Microsoft Windows Internet Communication </a:t>
                      </a:r>
                      <a:br>
                        <a:rPr lang="en-US" sz="1200" dirty="0">
                          <a:effectLst/>
                          <a:latin typeface="Century Gothic" panose="020B0502020202020204" pitchFamily="34" charset="0"/>
                        </a:rPr>
                      </a:br>
                      <a:r>
                        <a:rPr lang="en-US" sz="1200" dirty="0">
                          <a:effectLst/>
                          <a:latin typeface="Century Gothic" panose="020B0502020202020204" pitchFamily="34" charset="0"/>
                        </a:rPr>
                        <a:t>Settings on Windows XP SP3 and Windows XP SP2</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1</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04658801"/>
                  </a:ext>
                </a:extLst>
              </a:tr>
              <a:tr h="189138">
                <a:tc>
                  <a:txBody>
                    <a:bodyPr/>
                    <a:lstStyle/>
                    <a:p>
                      <a:pPr algn="just">
                        <a:lnSpc>
                          <a:spcPct val="107000"/>
                        </a:lnSpc>
                        <a:spcAft>
                          <a:spcPts val="0"/>
                        </a:spcAft>
                      </a:pPr>
                      <a:r>
                        <a:rPr lang="en-US" sz="1200" dirty="0">
                          <a:effectLst/>
                          <a:latin typeface="Century Gothic" panose="020B0502020202020204" pitchFamily="34" charset="0"/>
                        </a:rPr>
                        <a:t>Microsoft Windows </a:t>
                      </a:r>
                      <a:r>
                        <a:rPr lang="en-US" sz="1200" dirty="0" err="1">
                          <a:effectLst/>
                          <a:latin typeface="Century Gothic" panose="020B0502020202020204" pitchFamily="34" charset="0"/>
                        </a:rPr>
                        <a:t>Progman</a:t>
                      </a:r>
                      <a:r>
                        <a:rPr lang="en-US" sz="1200" dirty="0">
                          <a:effectLst/>
                          <a:latin typeface="Century Gothic" panose="020B0502020202020204" pitchFamily="34" charset="0"/>
                        </a:rPr>
                        <a:t> Group Converter</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2</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37917099"/>
                  </a:ext>
                </a:extLst>
              </a:tr>
              <a:tr h="189138">
                <a:tc>
                  <a:txBody>
                    <a:bodyPr/>
                    <a:lstStyle/>
                    <a:p>
                      <a:pPr algn="just">
                        <a:lnSpc>
                          <a:spcPct val="107000"/>
                        </a:lnSpc>
                        <a:spcAft>
                          <a:spcPts val="0"/>
                        </a:spcAft>
                      </a:pPr>
                      <a:r>
                        <a:rPr lang="es-ES" sz="1200">
                          <a:effectLst/>
                          <a:latin typeface="Century Gothic" panose="020B0502020202020204" pitchFamily="34" charset="0"/>
                        </a:rPr>
                        <a:t>Mozilla Firefox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163</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89467247"/>
                  </a:ext>
                </a:extLst>
              </a:tr>
              <a:tr h="189138">
                <a:tc>
                  <a:txBody>
                    <a:bodyPr/>
                    <a:lstStyle/>
                    <a:p>
                      <a:pPr algn="just">
                        <a:lnSpc>
                          <a:spcPct val="107000"/>
                        </a:lnSpc>
                        <a:spcAft>
                          <a:spcPts val="0"/>
                        </a:spcAft>
                      </a:pPr>
                      <a:r>
                        <a:rPr lang="es-ES" sz="1200">
                          <a:effectLst/>
                          <a:latin typeface="Century Gothic" panose="020B0502020202020204" pitchFamily="34" charset="0"/>
                        </a:rPr>
                        <a:t>SQL</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1</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83679890"/>
                  </a:ext>
                </a:extLst>
              </a:tr>
              <a:tr h="189138">
                <a:tc>
                  <a:txBody>
                    <a:bodyPr/>
                    <a:lstStyle/>
                    <a:p>
                      <a:pPr algn="just">
                        <a:lnSpc>
                          <a:spcPct val="107000"/>
                        </a:lnSpc>
                        <a:spcAft>
                          <a:spcPts val="0"/>
                        </a:spcAft>
                      </a:pPr>
                      <a:r>
                        <a:rPr lang="es-ES" sz="1200">
                          <a:effectLst/>
                          <a:latin typeface="Century Gothic" panose="020B0502020202020204" pitchFamily="34" charset="0"/>
                        </a:rPr>
                        <a:t>Thunderbird ESR / SeaMonkey</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1</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32263487"/>
                  </a:ext>
                </a:extLst>
              </a:tr>
              <a:tr h="189138">
                <a:tc>
                  <a:txBody>
                    <a:bodyPr/>
                    <a:lstStyle/>
                    <a:p>
                      <a:pPr algn="just">
                        <a:lnSpc>
                          <a:spcPct val="107000"/>
                        </a:lnSpc>
                        <a:spcAft>
                          <a:spcPts val="0"/>
                        </a:spcAft>
                      </a:pPr>
                      <a:r>
                        <a:rPr lang="es-ES" sz="1200">
                          <a:effectLst/>
                          <a:latin typeface="Century Gothic" panose="020B0502020202020204" pitchFamily="34" charset="0"/>
                        </a:rPr>
                        <a:t>Vmware</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1</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4697073"/>
                  </a:ext>
                </a:extLst>
              </a:tr>
              <a:tr h="189138">
                <a:tc>
                  <a:txBody>
                    <a:bodyPr/>
                    <a:lstStyle/>
                    <a:p>
                      <a:pPr algn="just">
                        <a:lnSpc>
                          <a:spcPct val="107000"/>
                        </a:lnSpc>
                        <a:spcAft>
                          <a:spcPts val="0"/>
                        </a:spcAft>
                      </a:pPr>
                      <a:r>
                        <a:rPr lang="es-ES" sz="1200">
                          <a:effectLst/>
                          <a:latin typeface="Century Gothic" panose="020B0502020202020204" pitchFamily="34" charset="0"/>
                        </a:rPr>
                        <a:t>VMware Workstation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3</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799313947"/>
                  </a:ext>
                </a:extLst>
              </a:tr>
              <a:tr h="189138">
                <a:tc>
                  <a:txBody>
                    <a:bodyPr/>
                    <a:lstStyle/>
                    <a:p>
                      <a:pPr algn="just">
                        <a:lnSpc>
                          <a:spcPct val="107000"/>
                        </a:lnSpc>
                        <a:spcAft>
                          <a:spcPts val="0"/>
                        </a:spcAft>
                      </a:pPr>
                      <a:r>
                        <a:rPr lang="es-ES" sz="1200">
                          <a:effectLst/>
                          <a:latin typeface="Century Gothic" panose="020B0502020202020204" pitchFamily="34" charset="0"/>
                        </a:rPr>
                        <a:t>Win32k</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1</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1463917"/>
                  </a:ext>
                </a:extLst>
              </a:tr>
              <a:tr h="189138">
                <a:tc>
                  <a:txBody>
                    <a:bodyPr/>
                    <a:lstStyle/>
                    <a:p>
                      <a:pPr algn="just">
                        <a:lnSpc>
                          <a:spcPct val="107000"/>
                        </a:lnSpc>
                        <a:spcAft>
                          <a:spcPts val="0"/>
                        </a:spcAft>
                      </a:pPr>
                      <a:r>
                        <a:rPr lang="es-ES" sz="1200">
                          <a:effectLst/>
                          <a:latin typeface="Century Gothic" panose="020B0502020202020204" pitchFamily="34" charset="0"/>
                        </a:rPr>
                        <a:t>Wireshark</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4</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26811794"/>
                  </a:ext>
                </a:extLst>
              </a:tr>
              <a:tr h="189138">
                <a:tc>
                  <a:txBody>
                    <a:bodyPr/>
                    <a:lstStyle/>
                    <a:p>
                      <a:pPr algn="just">
                        <a:lnSpc>
                          <a:spcPct val="107000"/>
                        </a:lnSpc>
                        <a:spcAft>
                          <a:spcPts val="0"/>
                        </a:spcAft>
                      </a:pPr>
                      <a:r>
                        <a:rPr lang="es-ES" sz="1200">
                          <a:effectLst/>
                          <a:latin typeface="Century Gothic" panose="020B0502020202020204" pitchFamily="34" charset="0"/>
                        </a:rPr>
                        <a:t>AutoRun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1</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78085516"/>
                  </a:ext>
                </a:extLst>
              </a:tr>
              <a:tr h="189138">
                <a:tc>
                  <a:txBody>
                    <a:bodyPr/>
                    <a:lstStyle/>
                    <a:p>
                      <a:pPr algn="just">
                        <a:lnSpc>
                          <a:spcPct val="107000"/>
                        </a:lnSpc>
                        <a:spcAft>
                          <a:spcPts val="0"/>
                        </a:spcAft>
                      </a:pPr>
                      <a:r>
                        <a:rPr lang="es-ES" sz="1200">
                          <a:effectLst/>
                          <a:latin typeface="Century Gothic" panose="020B0502020202020204" pitchFamily="34" charset="0"/>
                        </a:rPr>
                        <a:t>ActiveX Objec</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1</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4637842"/>
                  </a:ext>
                </a:extLst>
              </a:tr>
            </a:tbl>
          </a:graphicData>
        </a:graphic>
      </p:graphicFrame>
    </p:spTree>
    <p:extLst>
      <p:ext uri="{BB962C8B-B14F-4D97-AF65-F5344CB8AC3E}">
        <p14:creationId xmlns:p14="http://schemas.microsoft.com/office/powerpoint/2010/main" val="3032118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62253" y="199431"/>
            <a:ext cx="3223959" cy="523220"/>
          </a:xfrm>
          <a:prstGeom prst="rect">
            <a:avLst/>
          </a:prstGeom>
          <a:noFill/>
        </p:spPr>
        <p:txBody>
          <a:bodyPr wrap="none" rtlCol="0">
            <a:spAutoFit/>
          </a:bodyPr>
          <a:lstStyle/>
          <a:p>
            <a:r>
              <a:rPr lang="es-ES_tradnl" sz="2800" b="1" dirty="0" smtClean="0">
                <a:latin typeface="Century Gothic"/>
                <a:cs typeface="Century Gothic"/>
              </a:rPr>
              <a:t>CONTRAMEDIDAS</a:t>
            </a:r>
            <a:endParaRPr lang="es-ES" sz="2800" b="1" dirty="0" smtClean="0">
              <a:latin typeface="Century Gothic"/>
              <a:cs typeface="Century Gothic"/>
            </a:endParaRPr>
          </a:p>
        </p:txBody>
      </p:sp>
      <p:sp>
        <p:nvSpPr>
          <p:cNvPr id="2" name="CuadroTexto 1"/>
          <p:cNvSpPr txBox="1"/>
          <p:nvPr/>
        </p:nvSpPr>
        <p:spPr>
          <a:xfrm>
            <a:off x="2109548" y="1165086"/>
            <a:ext cx="5300109" cy="369332"/>
          </a:xfrm>
          <a:prstGeom prst="rect">
            <a:avLst/>
          </a:prstGeom>
          <a:noFill/>
        </p:spPr>
        <p:txBody>
          <a:bodyPr wrap="square" rtlCol="0">
            <a:spAutoFit/>
          </a:bodyPr>
          <a:lstStyle/>
          <a:p>
            <a:pPr algn="just"/>
            <a:endParaRPr lang="es-ES" dirty="0" smtClean="0">
              <a:latin typeface="Century Gothic"/>
              <a:cs typeface="Century Gothic"/>
            </a:endParaRPr>
          </a:p>
        </p:txBody>
      </p:sp>
      <p:sp>
        <p:nvSpPr>
          <p:cNvPr id="5" name="CuadroTexto 4"/>
          <p:cNvSpPr txBox="1"/>
          <p:nvPr/>
        </p:nvSpPr>
        <p:spPr>
          <a:xfrm>
            <a:off x="2109548" y="1405683"/>
            <a:ext cx="6707235" cy="430887"/>
          </a:xfrm>
          <a:prstGeom prst="rect">
            <a:avLst/>
          </a:prstGeom>
          <a:noFill/>
        </p:spPr>
        <p:txBody>
          <a:bodyPr wrap="square" rtlCol="0">
            <a:spAutoFit/>
          </a:bodyPr>
          <a:lstStyle/>
          <a:p>
            <a:pPr algn="just"/>
            <a:r>
              <a:rPr lang="es-EC" sz="2200" dirty="0" smtClean="0">
                <a:latin typeface="Century Gothic" panose="020B0502020202020204" pitchFamily="34" charset="0"/>
              </a:rPr>
              <a:t>Network </a:t>
            </a:r>
            <a:r>
              <a:rPr lang="es-EC" sz="2200" dirty="0" err="1" smtClean="0">
                <a:latin typeface="Century Gothic" panose="020B0502020202020204" pitchFamily="34" charset="0"/>
              </a:rPr>
              <a:t>Scanning</a:t>
            </a:r>
            <a:endParaRPr lang="es-EC" sz="2200" dirty="0">
              <a:latin typeface="Century Gothic" panose="020B050202020202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970904799"/>
              </p:ext>
            </p:extLst>
          </p:nvPr>
        </p:nvGraphicFramePr>
        <p:xfrm>
          <a:off x="751772" y="2160267"/>
          <a:ext cx="8065011" cy="2587721"/>
        </p:xfrm>
        <a:graphic>
          <a:graphicData uri="http://schemas.openxmlformats.org/drawingml/2006/table">
            <a:tbl>
              <a:tblPr firstRow="1" firstCol="1" bandRow="1">
                <a:tableStyleId>{5C22544A-7EE6-4342-B048-85BDC9FD1C3A}</a:tableStyleId>
              </a:tblPr>
              <a:tblGrid>
                <a:gridCol w="679074">
                  <a:extLst>
                    <a:ext uri="{9D8B030D-6E8A-4147-A177-3AD203B41FA5}">
                      <a16:colId xmlns:a16="http://schemas.microsoft.com/office/drawing/2014/main" val="4262469775"/>
                    </a:ext>
                  </a:extLst>
                </a:gridCol>
                <a:gridCol w="691978">
                  <a:extLst>
                    <a:ext uri="{9D8B030D-6E8A-4147-A177-3AD203B41FA5}">
                      <a16:colId xmlns:a16="http://schemas.microsoft.com/office/drawing/2014/main" val="3169734575"/>
                    </a:ext>
                  </a:extLst>
                </a:gridCol>
                <a:gridCol w="731212">
                  <a:extLst>
                    <a:ext uri="{9D8B030D-6E8A-4147-A177-3AD203B41FA5}">
                      <a16:colId xmlns:a16="http://schemas.microsoft.com/office/drawing/2014/main" val="2072125211"/>
                    </a:ext>
                  </a:extLst>
                </a:gridCol>
                <a:gridCol w="909211">
                  <a:extLst>
                    <a:ext uri="{9D8B030D-6E8A-4147-A177-3AD203B41FA5}">
                      <a16:colId xmlns:a16="http://schemas.microsoft.com/office/drawing/2014/main" val="3542136205"/>
                    </a:ext>
                  </a:extLst>
                </a:gridCol>
                <a:gridCol w="808753">
                  <a:extLst>
                    <a:ext uri="{9D8B030D-6E8A-4147-A177-3AD203B41FA5}">
                      <a16:colId xmlns:a16="http://schemas.microsoft.com/office/drawing/2014/main" val="1037057513"/>
                    </a:ext>
                  </a:extLst>
                </a:gridCol>
                <a:gridCol w="830057">
                  <a:extLst>
                    <a:ext uri="{9D8B030D-6E8A-4147-A177-3AD203B41FA5}">
                      <a16:colId xmlns:a16="http://schemas.microsoft.com/office/drawing/2014/main" val="1961436596"/>
                    </a:ext>
                  </a:extLst>
                </a:gridCol>
                <a:gridCol w="546808">
                  <a:extLst>
                    <a:ext uri="{9D8B030D-6E8A-4147-A177-3AD203B41FA5}">
                      <a16:colId xmlns:a16="http://schemas.microsoft.com/office/drawing/2014/main" val="1387090077"/>
                    </a:ext>
                  </a:extLst>
                </a:gridCol>
                <a:gridCol w="701317">
                  <a:extLst>
                    <a:ext uri="{9D8B030D-6E8A-4147-A177-3AD203B41FA5}">
                      <a16:colId xmlns:a16="http://schemas.microsoft.com/office/drawing/2014/main" val="3943231572"/>
                    </a:ext>
                  </a:extLst>
                </a:gridCol>
                <a:gridCol w="529404">
                  <a:extLst>
                    <a:ext uri="{9D8B030D-6E8A-4147-A177-3AD203B41FA5}">
                      <a16:colId xmlns:a16="http://schemas.microsoft.com/office/drawing/2014/main" val="3344717575"/>
                    </a:ext>
                  </a:extLst>
                </a:gridCol>
                <a:gridCol w="819405">
                  <a:extLst>
                    <a:ext uri="{9D8B030D-6E8A-4147-A177-3AD203B41FA5}">
                      <a16:colId xmlns:a16="http://schemas.microsoft.com/office/drawing/2014/main" val="4060744599"/>
                    </a:ext>
                  </a:extLst>
                </a:gridCol>
                <a:gridCol w="817792">
                  <a:extLst>
                    <a:ext uri="{9D8B030D-6E8A-4147-A177-3AD203B41FA5}">
                      <a16:colId xmlns:a16="http://schemas.microsoft.com/office/drawing/2014/main" val="2923534840"/>
                    </a:ext>
                  </a:extLst>
                </a:gridCol>
              </a:tblGrid>
              <a:tr h="818479">
                <a:tc>
                  <a:txBody>
                    <a:bodyPr/>
                    <a:lstStyle/>
                    <a:p>
                      <a:pPr algn="ctr">
                        <a:lnSpc>
                          <a:spcPct val="107000"/>
                        </a:lnSpc>
                        <a:spcAft>
                          <a:spcPts val="0"/>
                        </a:spcAft>
                      </a:pPr>
                      <a:r>
                        <a:rPr lang="es-CO" sz="1100" dirty="0">
                          <a:effectLst/>
                          <a:latin typeface="Century Gothic" panose="020B0502020202020204" pitchFamily="34" charset="0"/>
                        </a:rPr>
                        <a:t>  </a:t>
                      </a:r>
                      <a:r>
                        <a:rPr lang="es-ES" sz="1100" dirty="0">
                          <a:effectLst/>
                          <a:latin typeface="Century Gothic" panose="020B0502020202020204" pitchFamily="34" charset="0"/>
                        </a:rPr>
                        <a:t>Tipo</a:t>
                      </a:r>
                      <a:endParaRPr lang="es-EC" sz="1100" dirty="0">
                        <a:effectLst/>
                        <a:latin typeface="Century Gothic" panose="020B0502020202020204" pitchFamily="34" charset="0"/>
                      </a:endParaRPr>
                    </a:p>
                    <a:p>
                      <a:pPr algn="ctr">
                        <a:lnSpc>
                          <a:spcPct val="107000"/>
                        </a:lnSpc>
                        <a:spcAft>
                          <a:spcPts val="0"/>
                        </a:spcAft>
                      </a:pPr>
                      <a:r>
                        <a:rPr lang="es-ES" sz="1100" dirty="0">
                          <a:effectLst/>
                          <a:latin typeface="Century Gothic" panose="020B0502020202020204" pitchFamily="34" charset="0"/>
                        </a:rPr>
                        <a:t> de </a:t>
                      </a:r>
                      <a:endParaRPr lang="es-EC" sz="1100" dirty="0">
                        <a:effectLst/>
                        <a:latin typeface="Century Gothic" panose="020B0502020202020204" pitchFamily="34" charset="0"/>
                      </a:endParaRPr>
                    </a:p>
                    <a:p>
                      <a:pPr algn="ctr">
                        <a:lnSpc>
                          <a:spcPct val="107000"/>
                        </a:lnSpc>
                        <a:spcAft>
                          <a:spcPts val="0"/>
                        </a:spcAft>
                      </a:pPr>
                      <a:r>
                        <a:rPr lang="es-ES" sz="1100" dirty="0">
                          <a:effectLst/>
                          <a:latin typeface="Century Gothic" panose="020B0502020202020204" pitchFamily="34" charset="0"/>
                        </a:rPr>
                        <a:t>Activo</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Usuario</a:t>
                      </a:r>
                      <a:endParaRPr lang="es-EC" sz="1100" dirty="0">
                        <a:effectLst/>
                        <a:latin typeface="Century Gothic" panose="020B0502020202020204" pitchFamily="34" charset="0"/>
                      </a:endParaRPr>
                    </a:p>
                    <a:p>
                      <a:pPr algn="ctr">
                        <a:lnSpc>
                          <a:spcPct val="107000"/>
                        </a:lnSpc>
                        <a:spcAft>
                          <a:spcPts val="0"/>
                        </a:spcAft>
                      </a:pPr>
                      <a:r>
                        <a:rPr lang="es-ES" sz="1100" dirty="0">
                          <a:effectLst/>
                          <a:latin typeface="Century Gothic" panose="020B0502020202020204" pitchFamily="34" charset="0"/>
                        </a:rPr>
                        <a:t> </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err="1">
                          <a:effectLst/>
                          <a:latin typeface="Century Gothic" panose="020B0502020202020204" pitchFamily="34" charset="0"/>
                        </a:rPr>
                        <a:t>Area</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Nombre de </a:t>
                      </a:r>
                      <a:endParaRPr lang="es-EC" sz="1100" dirty="0">
                        <a:effectLst/>
                        <a:latin typeface="Century Gothic" panose="020B0502020202020204" pitchFamily="34" charset="0"/>
                      </a:endParaRPr>
                    </a:p>
                    <a:p>
                      <a:pPr algn="ctr">
                        <a:lnSpc>
                          <a:spcPct val="107000"/>
                        </a:lnSpc>
                        <a:spcAft>
                          <a:spcPts val="0"/>
                        </a:spcAft>
                      </a:pPr>
                      <a:r>
                        <a:rPr lang="es-ES" sz="1100" dirty="0">
                          <a:effectLst/>
                          <a:latin typeface="Century Gothic" panose="020B0502020202020204" pitchFamily="34" charset="0"/>
                        </a:rPr>
                        <a:t>Equipo</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Dirección IP</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Dirección </a:t>
                      </a:r>
                      <a:endParaRPr lang="es-EC" sz="1100" dirty="0">
                        <a:effectLst/>
                        <a:latin typeface="Century Gothic" panose="020B0502020202020204" pitchFamily="34" charset="0"/>
                      </a:endParaRPr>
                    </a:p>
                    <a:p>
                      <a:pPr algn="ctr">
                        <a:lnSpc>
                          <a:spcPct val="107000"/>
                        </a:lnSpc>
                        <a:spcAft>
                          <a:spcPts val="0"/>
                        </a:spcAft>
                      </a:pPr>
                      <a:r>
                        <a:rPr lang="es-ES" sz="1100" dirty="0">
                          <a:effectLst/>
                          <a:latin typeface="Century Gothic" panose="020B0502020202020204" pitchFamily="34" charset="0"/>
                        </a:rPr>
                        <a:t>MAC</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Serial </a:t>
                      </a:r>
                      <a:endParaRPr lang="es-EC" sz="1100" dirty="0">
                        <a:effectLst/>
                        <a:latin typeface="Century Gothic" panose="020B0502020202020204" pitchFamily="34" charset="0"/>
                      </a:endParaRPr>
                    </a:p>
                    <a:p>
                      <a:pPr algn="ctr">
                        <a:lnSpc>
                          <a:spcPct val="107000"/>
                        </a:lnSpc>
                        <a:spcAft>
                          <a:spcPts val="0"/>
                        </a:spcAft>
                      </a:pPr>
                      <a:r>
                        <a:rPr lang="es-ES" sz="1100" dirty="0">
                          <a:effectLst/>
                          <a:latin typeface="Century Gothic" panose="020B0502020202020204" pitchFamily="34" charset="0"/>
                        </a:rPr>
                        <a:t>BIOS</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Marca</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Modelo</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Sistema Operativo</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Antivirus</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1438925"/>
                  </a:ext>
                </a:extLst>
              </a:tr>
              <a:tr h="1382071">
                <a:tc>
                  <a:txBody>
                    <a:bodyPr/>
                    <a:lstStyle/>
                    <a:p>
                      <a:pPr algn="ctr">
                        <a:lnSpc>
                          <a:spcPct val="107000"/>
                        </a:lnSpc>
                        <a:spcAft>
                          <a:spcPts val="0"/>
                        </a:spcAft>
                      </a:pPr>
                      <a:r>
                        <a:rPr lang="es-ES" sz="1100">
                          <a:effectLst/>
                          <a:latin typeface="Century Gothic" panose="020B0502020202020204" pitchFamily="34" charset="0"/>
                        </a:rPr>
                        <a:t>Fisico</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a:effectLst/>
                          <a:latin typeface="Century Gothic" panose="020B0502020202020204" pitchFamily="34" charset="0"/>
                        </a:rPr>
                        <a:t>Joffre Gallo</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smtClean="0">
                          <a:effectLst/>
                          <a:latin typeface="Century Gothic" panose="020B0502020202020204" pitchFamily="34" charset="0"/>
                        </a:rPr>
                        <a:t>Gerencia</a:t>
                      </a:r>
                      <a:endParaRPr lang="es-EC" sz="1100" dirty="0">
                        <a:effectLst/>
                        <a:latin typeface="Century Gothic" panose="020B0502020202020204" pitchFamily="34" charset="0"/>
                      </a:endParaRPr>
                    </a:p>
                    <a:p>
                      <a:pPr algn="ctr">
                        <a:lnSpc>
                          <a:spcPct val="107000"/>
                        </a:lnSpc>
                        <a:spcAft>
                          <a:spcPts val="0"/>
                        </a:spcAft>
                      </a:pPr>
                      <a:r>
                        <a:rPr lang="es-ES" sz="1100" dirty="0">
                          <a:effectLst/>
                          <a:latin typeface="Century Gothic" panose="020B0502020202020204" pitchFamily="34" charset="0"/>
                        </a:rPr>
                        <a:t>de Tecnología</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a:effectLst/>
                          <a:latin typeface="Century Gothic" panose="020B0502020202020204" pitchFamily="34" charset="0"/>
                        </a:rPr>
                        <a:t>UIO001BC1</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172.16.2.36</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00:21:5E:</a:t>
                      </a:r>
                      <a:endParaRPr lang="es-EC" sz="1100" dirty="0">
                        <a:effectLst/>
                        <a:latin typeface="Century Gothic" panose="020B0502020202020204" pitchFamily="34" charset="0"/>
                      </a:endParaRPr>
                    </a:p>
                    <a:p>
                      <a:pPr algn="ctr">
                        <a:lnSpc>
                          <a:spcPct val="107000"/>
                        </a:lnSpc>
                        <a:spcAft>
                          <a:spcPts val="0"/>
                        </a:spcAft>
                      </a:pPr>
                      <a:r>
                        <a:rPr lang="es-ES" sz="1100" dirty="0">
                          <a:effectLst/>
                          <a:latin typeface="Century Gothic" panose="020B0502020202020204" pitchFamily="34" charset="0"/>
                        </a:rPr>
                        <a:t>2F:FB:74</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KQFXFBK</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IBM</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IBM </a:t>
                      </a:r>
                      <a:r>
                        <a:rPr lang="es-ES" sz="1100" dirty="0" err="1">
                          <a:effectLst/>
                          <a:latin typeface="Century Gothic" panose="020B0502020202020204" pitchFamily="34" charset="0"/>
                        </a:rPr>
                        <a:t>eServer</a:t>
                      </a:r>
                      <a:r>
                        <a:rPr lang="es-ES" sz="1100" dirty="0">
                          <a:effectLst/>
                          <a:latin typeface="Century Gothic" panose="020B0502020202020204" pitchFamily="34" charset="0"/>
                        </a:rPr>
                        <a:t> </a:t>
                      </a:r>
                      <a:r>
                        <a:rPr lang="es-ES" sz="1100" dirty="0" err="1">
                          <a:effectLst/>
                          <a:latin typeface="Century Gothic" panose="020B0502020202020204" pitchFamily="34" charset="0"/>
                        </a:rPr>
                        <a:t>BladeCenter</a:t>
                      </a:r>
                      <a:r>
                        <a:rPr lang="es-ES" sz="1100" dirty="0">
                          <a:effectLst/>
                          <a:latin typeface="Century Gothic" panose="020B0502020202020204" pitchFamily="34" charset="0"/>
                        </a:rPr>
                        <a:t> HS21</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100">
                          <a:effectLst/>
                          <a:latin typeface="Century Gothic" panose="020B0502020202020204" pitchFamily="34" charset="0"/>
                        </a:rPr>
                        <a:t>Microsoft (R) Windows (R) Server 2003, Enterprise Edition</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100" dirty="0">
                          <a:effectLst/>
                          <a:latin typeface="Century Gothic" panose="020B0502020202020204" pitchFamily="34" charset="0"/>
                        </a:rPr>
                        <a:t>Symantec </a:t>
                      </a:r>
                      <a:r>
                        <a:rPr lang="es-ES" sz="1100" dirty="0" err="1">
                          <a:effectLst/>
                          <a:latin typeface="Century Gothic" panose="020B0502020202020204" pitchFamily="34" charset="0"/>
                        </a:rPr>
                        <a:t>Endpoint</a:t>
                      </a:r>
                      <a:r>
                        <a:rPr lang="es-ES" sz="1100" dirty="0">
                          <a:effectLst/>
                          <a:latin typeface="Century Gothic" panose="020B0502020202020204" pitchFamily="34" charset="0"/>
                        </a:rPr>
                        <a:t> </a:t>
                      </a:r>
                      <a:r>
                        <a:rPr lang="es-ES" sz="1100" dirty="0" err="1">
                          <a:effectLst/>
                          <a:latin typeface="Century Gothic" panose="020B0502020202020204" pitchFamily="34" charset="0"/>
                        </a:rPr>
                        <a:t>Protection</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27830386"/>
                  </a:ext>
                </a:extLst>
              </a:tr>
              <a:tr h="387171">
                <a:tc>
                  <a:txBody>
                    <a:bodyPr/>
                    <a:lstStyle/>
                    <a:p>
                      <a:pPr algn="ctr">
                        <a:lnSpc>
                          <a:spcPct val="107000"/>
                        </a:lnSpc>
                        <a:spcAft>
                          <a:spcPts val="0"/>
                        </a:spcAft>
                      </a:pPr>
                      <a:r>
                        <a:rPr lang="en-US" sz="1100">
                          <a:effectLst/>
                          <a:latin typeface="Century Gothic" panose="020B0502020202020204" pitchFamily="34" charset="0"/>
                        </a:rPr>
                        <a:t> </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100">
                          <a:effectLst/>
                          <a:latin typeface="Century Gothic" panose="020B0502020202020204" pitchFamily="34" charset="0"/>
                        </a:rPr>
                        <a:t> </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100">
                          <a:effectLst/>
                          <a:latin typeface="Century Gothic" panose="020B0502020202020204" pitchFamily="34" charset="0"/>
                        </a:rPr>
                        <a:t> </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100">
                          <a:effectLst/>
                          <a:latin typeface="Century Gothic" panose="020B0502020202020204" pitchFamily="34" charset="0"/>
                        </a:rPr>
                        <a:t> </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100">
                          <a:effectLst/>
                          <a:latin typeface="Century Gothic" panose="020B0502020202020204" pitchFamily="34" charset="0"/>
                        </a:rPr>
                        <a:t> </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100">
                          <a:effectLst/>
                          <a:latin typeface="Century Gothic" panose="020B0502020202020204" pitchFamily="34" charset="0"/>
                        </a:rPr>
                        <a:t> </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100">
                          <a:effectLst/>
                          <a:latin typeface="Century Gothic" panose="020B0502020202020204" pitchFamily="34" charset="0"/>
                        </a:rPr>
                        <a:t> </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100">
                          <a:effectLst/>
                          <a:latin typeface="Century Gothic" panose="020B0502020202020204" pitchFamily="34" charset="0"/>
                        </a:rPr>
                        <a:t> </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100">
                          <a:effectLst/>
                          <a:latin typeface="Century Gothic" panose="020B0502020202020204" pitchFamily="34" charset="0"/>
                        </a:rPr>
                        <a:t> </a:t>
                      </a:r>
                      <a:endParaRPr lang="es-EC"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100" dirty="0">
                          <a:effectLst/>
                          <a:latin typeface="Century Gothic" panose="020B0502020202020204" pitchFamily="34" charset="0"/>
                        </a:rPr>
                        <a:t> </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n-US" sz="1100" dirty="0">
                          <a:effectLst/>
                          <a:latin typeface="Century Gothic" panose="020B0502020202020204" pitchFamily="34" charset="0"/>
                        </a:rPr>
                        <a:t> </a:t>
                      </a:r>
                      <a:endParaRPr lang="es-EC" sz="11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05710942"/>
                  </a:ext>
                </a:extLst>
              </a:tr>
            </a:tbl>
          </a:graphicData>
        </a:graphic>
      </p:graphicFrame>
      <p:sp>
        <p:nvSpPr>
          <p:cNvPr id="6" name="Rectángulo 5"/>
          <p:cNvSpPr/>
          <p:nvPr/>
        </p:nvSpPr>
        <p:spPr>
          <a:xfrm>
            <a:off x="1514655" y="5211993"/>
            <a:ext cx="7302128" cy="923330"/>
          </a:xfrm>
          <a:prstGeom prst="rect">
            <a:avLst/>
          </a:prstGeom>
        </p:spPr>
        <p:txBody>
          <a:bodyPr wrap="square">
            <a:spAutoFit/>
          </a:bodyPr>
          <a:lstStyle/>
          <a:p>
            <a:pPr algn="just"/>
            <a:r>
              <a:rPr lang="es-EC" dirty="0">
                <a:latin typeface="Century Gothic" panose="020B0502020202020204" pitchFamily="34" charset="0"/>
              </a:rPr>
              <a:t>E</a:t>
            </a:r>
            <a:r>
              <a:rPr lang="es-EC" dirty="0" smtClean="0">
                <a:latin typeface="Century Gothic" panose="020B0502020202020204" pitchFamily="34" charset="0"/>
              </a:rPr>
              <a:t>laborar </a:t>
            </a:r>
            <a:r>
              <a:rPr lang="es-EC" dirty="0">
                <a:latin typeface="Century Gothic" panose="020B0502020202020204" pitchFamily="34" charset="0"/>
              </a:rPr>
              <a:t>un inventario periódico de los activos existentes, para determinar la disminución o incremento de los activos dentro de la red del Banco Nacional de </a:t>
            </a:r>
            <a:r>
              <a:rPr lang="es-EC" dirty="0" smtClean="0">
                <a:latin typeface="Century Gothic" panose="020B0502020202020204" pitchFamily="34" charset="0"/>
              </a:rPr>
              <a:t>Fomento</a:t>
            </a:r>
            <a:r>
              <a:rPr lang="es-ES_tradnl" dirty="0">
                <a:latin typeface="Century Gothic" panose="020B0502020202020204" pitchFamily="34" charset="0"/>
              </a:rPr>
              <a:t>.</a:t>
            </a:r>
            <a:endParaRPr lang="es-ES" dirty="0">
              <a:latin typeface="Century Gothic" panose="020B0502020202020204" pitchFamily="34" charset="0"/>
            </a:endParaRPr>
          </a:p>
        </p:txBody>
      </p:sp>
    </p:spTree>
    <p:extLst>
      <p:ext uri="{BB962C8B-B14F-4D97-AF65-F5344CB8AC3E}">
        <p14:creationId xmlns:p14="http://schemas.microsoft.com/office/powerpoint/2010/main" val="14759635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62253" y="199431"/>
            <a:ext cx="3223959" cy="523220"/>
          </a:xfrm>
          <a:prstGeom prst="rect">
            <a:avLst/>
          </a:prstGeom>
          <a:noFill/>
        </p:spPr>
        <p:txBody>
          <a:bodyPr wrap="none" rtlCol="0">
            <a:spAutoFit/>
          </a:bodyPr>
          <a:lstStyle/>
          <a:p>
            <a:r>
              <a:rPr lang="es-ES_tradnl" sz="2800" b="1" dirty="0" smtClean="0">
                <a:latin typeface="Century Gothic"/>
                <a:cs typeface="Century Gothic"/>
              </a:rPr>
              <a:t>CONTRAMEDIDAS</a:t>
            </a:r>
            <a:endParaRPr lang="es-ES" sz="2800" b="1" dirty="0" smtClean="0">
              <a:latin typeface="Century Gothic"/>
              <a:cs typeface="Century Gothic"/>
            </a:endParaRPr>
          </a:p>
        </p:txBody>
      </p:sp>
      <p:sp>
        <p:nvSpPr>
          <p:cNvPr id="2" name="CuadroTexto 1"/>
          <p:cNvSpPr txBox="1"/>
          <p:nvPr/>
        </p:nvSpPr>
        <p:spPr>
          <a:xfrm>
            <a:off x="2109548" y="1165086"/>
            <a:ext cx="5300109" cy="369332"/>
          </a:xfrm>
          <a:prstGeom prst="rect">
            <a:avLst/>
          </a:prstGeom>
          <a:noFill/>
        </p:spPr>
        <p:txBody>
          <a:bodyPr wrap="square" rtlCol="0">
            <a:spAutoFit/>
          </a:bodyPr>
          <a:lstStyle/>
          <a:p>
            <a:pPr algn="just"/>
            <a:endParaRPr lang="es-ES" dirty="0" smtClean="0">
              <a:latin typeface="Century Gothic"/>
              <a:cs typeface="Century Gothic"/>
            </a:endParaRPr>
          </a:p>
        </p:txBody>
      </p:sp>
      <p:sp>
        <p:nvSpPr>
          <p:cNvPr id="5" name="CuadroTexto 4"/>
          <p:cNvSpPr txBox="1"/>
          <p:nvPr/>
        </p:nvSpPr>
        <p:spPr>
          <a:xfrm>
            <a:off x="2109548" y="1405683"/>
            <a:ext cx="6707235" cy="430887"/>
          </a:xfrm>
          <a:prstGeom prst="rect">
            <a:avLst/>
          </a:prstGeom>
          <a:noFill/>
        </p:spPr>
        <p:txBody>
          <a:bodyPr wrap="square" rtlCol="0">
            <a:spAutoFit/>
          </a:bodyPr>
          <a:lstStyle/>
          <a:p>
            <a:pPr algn="just"/>
            <a:r>
              <a:rPr lang="es-EC" sz="2200" dirty="0" smtClean="0">
                <a:latin typeface="Century Gothic" panose="020B0502020202020204" pitchFamily="34" charset="0"/>
              </a:rPr>
              <a:t>Port </a:t>
            </a:r>
            <a:r>
              <a:rPr lang="es-EC" sz="2200" dirty="0" err="1" smtClean="0">
                <a:latin typeface="Century Gothic" panose="020B0502020202020204" pitchFamily="34" charset="0"/>
              </a:rPr>
              <a:t>Scanning</a:t>
            </a:r>
            <a:endParaRPr lang="es-EC" sz="2200" dirty="0">
              <a:latin typeface="Century Gothic" panose="020B0502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337697228"/>
              </p:ext>
            </p:extLst>
          </p:nvPr>
        </p:nvGraphicFramePr>
        <p:xfrm>
          <a:off x="1586633" y="1955189"/>
          <a:ext cx="6676662" cy="4677030"/>
        </p:xfrm>
        <a:graphic>
          <a:graphicData uri="http://schemas.openxmlformats.org/drawingml/2006/table">
            <a:tbl>
              <a:tblPr firstRow="1" firstCol="1" bandRow="1">
                <a:tableStyleId>{5C22544A-7EE6-4342-B048-85BDC9FD1C3A}</a:tableStyleId>
              </a:tblPr>
              <a:tblGrid>
                <a:gridCol w="1536042">
                  <a:extLst>
                    <a:ext uri="{9D8B030D-6E8A-4147-A177-3AD203B41FA5}">
                      <a16:colId xmlns:a16="http://schemas.microsoft.com/office/drawing/2014/main" val="3188505102"/>
                    </a:ext>
                  </a:extLst>
                </a:gridCol>
                <a:gridCol w="1536042">
                  <a:extLst>
                    <a:ext uri="{9D8B030D-6E8A-4147-A177-3AD203B41FA5}">
                      <a16:colId xmlns:a16="http://schemas.microsoft.com/office/drawing/2014/main" val="2669668571"/>
                    </a:ext>
                  </a:extLst>
                </a:gridCol>
                <a:gridCol w="1536042">
                  <a:extLst>
                    <a:ext uri="{9D8B030D-6E8A-4147-A177-3AD203B41FA5}">
                      <a16:colId xmlns:a16="http://schemas.microsoft.com/office/drawing/2014/main" val="2724252221"/>
                    </a:ext>
                  </a:extLst>
                </a:gridCol>
                <a:gridCol w="1116191">
                  <a:extLst>
                    <a:ext uri="{9D8B030D-6E8A-4147-A177-3AD203B41FA5}">
                      <a16:colId xmlns:a16="http://schemas.microsoft.com/office/drawing/2014/main" val="4092168109"/>
                    </a:ext>
                  </a:extLst>
                </a:gridCol>
                <a:gridCol w="952345">
                  <a:extLst>
                    <a:ext uri="{9D8B030D-6E8A-4147-A177-3AD203B41FA5}">
                      <a16:colId xmlns:a16="http://schemas.microsoft.com/office/drawing/2014/main" val="3286726408"/>
                    </a:ext>
                  </a:extLst>
                </a:gridCol>
              </a:tblGrid>
              <a:tr h="195672">
                <a:tc rowSpan="2">
                  <a:txBody>
                    <a:bodyPr/>
                    <a:lstStyle/>
                    <a:p>
                      <a:pPr algn="ctr">
                        <a:lnSpc>
                          <a:spcPct val="107000"/>
                        </a:lnSpc>
                        <a:spcAft>
                          <a:spcPts val="0"/>
                        </a:spcAft>
                      </a:pPr>
                      <a:r>
                        <a:rPr lang="es-ES" sz="1500" dirty="0">
                          <a:effectLst/>
                          <a:latin typeface="Century Gothic" panose="020B0502020202020204" pitchFamily="34" charset="0"/>
                        </a:rPr>
                        <a:t>Puerto</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S" sz="1500" dirty="0">
                          <a:effectLst/>
                          <a:latin typeface="Century Gothic" panose="020B0502020202020204" pitchFamily="34" charset="0"/>
                        </a:rPr>
                        <a:t>Estado</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es-ES" sz="1500" dirty="0">
                          <a:effectLst/>
                          <a:latin typeface="Century Gothic" panose="020B0502020202020204" pitchFamily="34" charset="0"/>
                        </a:rPr>
                        <a:t>Servicio</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ES" sz="1500" dirty="0">
                          <a:effectLst/>
                          <a:latin typeface="Century Gothic" panose="020B0502020202020204" pitchFamily="34" charset="0"/>
                        </a:rPr>
                        <a:t>VLAN</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2818326899"/>
                  </a:ext>
                </a:extLst>
              </a:tr>
              <a:tr h="19567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07000"/>
                        </a:lnSpc>
                        <a:spcAft>
                          <a:spcPts val="0"/>
                        </a:spcAft>
                      </a:pPr>
                      <a:r>
                        <a:rPr lang="es-ES" sz="1500" dirty="0">
                          <a:effectLst/>
                          <a:latin typeface="Century Gothic" panose="020B0502020202020204" pitchFamily="34" charset="0"/>
                        </a:rPr>
                        <a:t>2</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500" dirty="0">
                          <a:effectLst/>
                          <a:latin typeface="Century Gothic" panose="020B0502020202020204" pitchFamily="34" charset="0"/>
                        </a:rPr>
                        <a:t>10</a:t>
                      </a:r>
                      <a:endParaRPr lang="es-EC"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51572628"/>
                  </a:ext>
                </a:extLst>
              </a:tr>
              <a:tr h="215256">
                <a:tc>
                  <a:txBody>
                    <a:bodyPr/>
                    <a:lstStyle/>
                    <a:p>
                      <a:pPr algn="ctr">
                        <a:lnSpc>
                          <a:spcPct val="107000"/>
                        </a:lnSpc>
                        <a:spcAft>
                          <a:spcPts val="0"/>
                        </a:spcAft>
                      </a:pPr>
                      <a:r>
                        <a:rPr lang="es-ES" sz="1200" dirty="0">
                          <a:effectLst/>
                          <a:latin typeface="Century Gothic" panose="020B0502020202020204" pitchFamily="34" charset="0"/>
                        </a:rPr>
                        <a:t>1028/</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err="1"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err="1">
                          <a:effectLst/>
                          <a:latin typeface="Century Gothic" panose="020B0502020202020204" pitchFamily="34" charset="0"/>
                        </a:rPr>
                        <a:t>Unknown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47294775"/>
                  </a:ext>
                </a:extLst>
              </a:tr>
              <a:tr h="215256">
                <a:tc>
                  <a:txBody>
                    <a:bodyPr/>
                    <a:lstStyle/>
                    <a:p>
                      <a:pPr algn="ctr">
                        <a:lnSpc>
                          <a:spcPct val="107000"/>
                        </a:lnSpc>
                        <a:spcAft>
                          <a:spcPts val="0"/>
                        </a:spcAft>
                      </a:pPr>
                      <a:r>
                        <a:rPr lang="es-ES" sz="1200" dirty="0">
                          <a:effectLst/>
                          <a:latin typeface="Century Gothic" panose="020B0502020202020204" pitchFamily="34" charset="0"/>
                        </a:rPr>
                        <a:t>7920/</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err="1"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err="1">
                          <a:effectLst/>
                          <a:latin typeface="Century Gothic" panose="020B0502020202020204" pitchFamily="34" charset="0"/>
                        </a:rPr>
                        <a:t>Unknown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76952418"/>
                  </a:ext>
                </a:extLst>
              </a:tr>
              <a:tr h="215256">
                <a:tc>
                  <a:txBody>
                    <a:bodyPr/>
                    <a:lstStyle/>
                    <a:p>
                      <a:pPr algn="ctr">
                        <a:lnSpc>
                          <a:spcPct val="107000"/>
                        </a:lnSpc>
                        <a:spcAft>
                          <a:spcPts val="0"/>
                        </a:spcAft>
                      </a:pPr>
                      <a:r>
                        <a:rPr lang="es-ES" sz="1200" dirty="0">
                          <a:effectLst/>
                          <a:latin typeface="Century Gothic" panose="020B0502020202020204" pitchFamily="34" charset="0"/>
                        </a:rPr>
                        <a:t>8093/</a:t>
                      </a:r>
                      <a:r>
                        <a:rPr lang="es-ES" sz="1200" dirty="0" err="1">
                          <a:effectLst/>
                          <a:latin typeface="Century Gothic" panose="020B0502020202020204" pitchFamily="34" charset="0"/>
                        </a:rPr>
                        <a:t>tcp</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14424620"/>
                  </a:ext>
                </a:extLst>
              </a:tr>
              <a:tr h="215256">
                <a:tc>
                  <a:txBody>
                    <a:bodyPr/>
                    <a:lstStyle/>
                    <a:p>
                      <a:pPr algn="ctr">
                        <a:lnSpc>
                          <a:spcPct val="107000"/>
                        </a:lnSpc>
                        <a:spcAft>
                          <a:spcPts val="0"/>
                        </a:spcAft>
                      </a:pPr>
                      <a:r>
                        <a:rPr lang="es-ES" sz="1200">
                          <a:effectLst/>
                          <a:latin typeface="Century Gothic" panose="020B0502020202020204" pitchFamily="34" charset="0"/>
                        </a:rPr>
                        <a:t>8099/tcp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err="1"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73469294"/>
                  </a:ext>
                </a:extLst>
              </a:tr>
              <a:tr h="215256">
                <a:tc>
                  <a:txBody>
                    <a:bodyPr/>
                    <a:lstStyle/>
                    <a:p>
                      <a:pPr algn="ctr">
                        <a:lnSpc>
                          <a:spcPct val="107000"/>
                        </a:lnSpc>
                        <a:spcAft>
                          <a:spcPts val="0"/>
                        </a:spcAft>
                      </a:pPr>
                      <a:r>
                        <a:rPr lang="es-ES" sz="1200">
                          <a:effectLst/>
                          <a:latin typeface="Century Gothic" panose="020B0502020202020204" pitchFamily="34" charset="0"/>
                        </a:rPr>
                        <a:t>8222/tcp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err="1">
                          <a:effectLst/>
                          <a:latin typeface="Century Gothic" panose="020B0502020202020204" pitchFamily="34" charset="0"/>
                        </a:rPr>
                        <a:t>Unknown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74390051"/>
                  </a:ext>
                </a:extLst>
              </a:tr>
              <a:tr h="215256">
                <a:tc>
                  <a:txBody>
                    <a:bodyPr/>
                    <a:lstStyle/>
                    <a:p>
                      <a:pPr algn="ctr">
                        <a:lnSpc>
                          <a:spcPct val="107000"/>
                        </a:lnSpc>
                        <a:spcAft>
                          <a:spcPts val="0"/>
                        </a:spcAft>
                      </a:pPr>
                      <a:r>
                        <a:rPr lang="es-ES" sz="1200">
                          <a:effectLst/>
                          <a:latin typeface="Century Gothic" panose="020B0502020202020204" pitchFamily="34" charset="0"/>
                        </a:rPr>
                        <a:t>9081/tcp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err="1"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err="1">
                          <a:effectLst/>
                          <a:latin typeface="Century Gothic" panose="020B0502020202020204" pitchFamily="34" charset="0"/>
                        </a:rPr>
                        <a:t>Unknown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92165010"/>
                  </a:ext>
                </a:extLst>
              </a:tr>
              <a:tr h="215256">
                <a:tc>
                  <a:txBody>
                    <a:bodyPr/>
                    <a:lstStyle/>
                    <a:p>
                      <a:pPr algn="ctr">
                        <a:lnSpc>
                          <a:spcPct val="107000"/>
                        </a:lnSpc>
                        <a:spcAft>
                          <a:spcPts val="0"/>
                        </a:spcAft>
                      </a:pPr>
                      <a:r>
                        <a:rPr lang="es-ES" sz="1200">
                          <a:effectLst/>
                          <a:latin typeface="Century Gothic" panose="020B0502020202020204" pitchFamily="34" charset="0"/>
                        </a:rPr>
                        <a:t>34571/tcp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err="1">
                          <a:effectLst/>
                          <a:latin typeface="Century Gothic" panose="020B0502020202020204" pitchFamily="34" charset="0"/>
                        </a:rPr>
                        <a:t>Unknown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43367425"/>
                  </a:ext>
                </a:extLst>
              </a:tr>
              <a:tr h="215256">
                <a:tc>
                  <a:txBody>
                    <a:bodyPr/>
                    <a:lstStyle/>
                    <a:p>
                      <a:pPr algn="ctr">
                        <a:lnSpc>
                          <a:spcPct val="107000"/>
                        </a:lnSpc>
                        <a:spcAft>
                          <a:spcPts val="0"/>
                        </a:spcAft>
                      </a:pPr>
                      <a:r>
                        <a:rPr lang="es-ES" sz="1200">
                          <a:effectLst/>
                          <a:latin typeface="Century Gothic" panose="020B0502020202020204" pitchFamily="34" charset="0"/>
                        </a:rPr>
                        <a:t>34572/tcp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39313504"/>
                  </a:ext>
                </a:extLst>
              </a:tr>
              <a:tr h="195672">
                <a:tc>
                  <a:txBody>
                    <a:bodyPr/>
                    <a:lstStyle/>
                    <a:p>
                      <a:pPr algn="ctr">
                        <a:lnSpc>
                          <a:spcPct val="107000"/>
                        </a:lnSpc>
                        <a:spcAft>
                          <a:spcPts val="0"/>
                        </a:spcAft>
                      </a:pPr>
                      <a:r>
                        <a:rPr lang="es-ES" sz="1200">
                          <a:effectLst/>
                          <a:latin typeface="Century Gothic" panose="020B0502020202020204" pitchFamily="34" charset="0"/>
                        </a:rPr>
                        <a:t>49152/tcp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err="1">
                          <a:effectLst/>
                          <a:latin typeface="Century Gothic" panose="020B0502020202020204" pitchFamily="34" charset="0"/>
                        </a:rPr>
                        <a:t>Unknown</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66427729"/>
                  </a:ext>
                </a:extLst>
              </a:tr>
              <a:tr h="195672">
                <a:tc>
                  <a:txBody>
                    <a:bodyPr/>
                    <a:lstStyle/>
                    <a:p>
                      <a:pPr algn="ctr">
                        <a:lnSpc>
                          <a:spcPct val="107000"/>
                        </a:lnSpc>
                        <a:spcAft>
                          <a:spcPts val="0"/>
                        </a:spcAft>
                      </a:pPr>
                      <a:r>
                        <a:rPr lang="es-ES" sz="1200">
                          <a:effectLst/>
                          <a:latin typeface="Century Gothic" panose="020B0502020202020204" pitchFamily="34" charset="0"/>
                        </a:rPr>
                        <a:t>49153/tcp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3680681"/>
                  </a:ext>
                </a:extLst>
              </a:tr>
              <a:tr h="195672">
                <a:tc>
                  <a:txBody>
                    <a:bodyPr/>
                    <a:lstStyle/>
                    <a:p>
                      <a:pPr algn="ctr">
                        <a:lnSpc>
                          <a:spcPct val="107000"/>
                        </a:lnSpc>
                        <a:spcAft>
                          <a:spcPts val="0"/>
                        </a:spcAft>
                      </a:pPr>
                      <a:r>
                        <a:rPr lang="es-ES" sz="1200">
                          <a:effectLst/>
                          <a:latin typeface="Century Gothic" panose="020B0502020202020204" pitchFamily="34" charset="0"/>
                        </a:rPr>
                        <a:t>49154/tcp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79517694"/>
                  </a:ext>
                </a:extLst>
              </a:tr>
              <a:tr h="195672">
                <a:tc>
                  <a:txBody>
                    <a:bodyPr/>
                    <a:lstStyle/>
                    <a:p>
                      <a:pPr algn="ctr">
                        <a:lnSpc>
                          <a:spcPct val="107000"/>
                        </a:lnSpc>
                        <a:spcAft>
                          <a:spcPts val="0"/>
                        </a:spcAft>
                      </a:pPr>
                      <a:r>
                        <a:rPr lang="es-ES" sz="1200">
                          <a:effectLst/>
                          <a:latin typeface="Century Gothic" panose="020B0502020202020204" pitchFamily="34" charset="0"/>
                        </a:rPr>
                        <a:t>49155/tcp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96075569"/>
                  </a:ext>
                </a:extLst>
              </a:tr>
              <a:tr h="215256">
                <a:tc>
                  <a:txBody>
                    <a:bodyPr/>
                    <a:lstStyle/>
                    <a:p>
                      <a:pPr algn="ctr">
                        <a:lnSpc>
                          <a:spcPct val="107000"/>
                        </a:lnSpc>
                        <a:spcAft>
                          <a:spcPts val="0"/>
                        </a:spcAft>
                      </a:pPr>
                      <a:r>
                        <a:rPr lang="es-ES" sz="1200">
                          <a:effectLst/>
                          <a:latin typeface="Century Gothic" panose="020B0502020202020204" pitchFamily="34" charset="0"/>
                        </a:rPr>
                        <a:t>49156/tcp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dirty="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76768340"/>
                  </a:ext>
                </a:extLst>
              </a:tr>
              <a:tr h="215256">
                <a:tc>
                  <a:txBody>
                    <a:bodyPr/>
                    <a:lstStyle/>
                    <a:p>
                      <a:pPr algn="ctr">
                        <a:lnSpc>
                          <a:spcPct val="107000"/>
                        </a:lnSpc>
                        <a:spcAft>
                          <a:spcPts val="0"/>
                        </a:spcAft>
                      </a:pPr>
                      <a:r>
                        <a:rPr lang="es-ES" sz="1200">
                          <a:effectLst/>
                          <a:latin typeface="Century Gothic" panose="020B0502020202020204" pitchFamily="34" charset="0"/>
                        </a:rPr>
                        <a:t>49157/tcp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dirty="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36399338"/>
                  </a:ext>
                </a:extLst>
              </a:tr>
              <a:tr h="215256">
                <a:tc>
                  <a:txBody>
                    <a:bodyPr/>
                    <a:lstStyle/>
                    <a:p>
                      <a:pPr algn="ctr">
                        <a:lnSpc>
                          <a:spcPct val="107000"/>
                        </a:lnSpc>
                        <a:spcAft>
                          <a:spcPts val="0"/>
                        </a:spcAft>
                      </a:pPr>
                      <a:r>
                        <a:rPr lang="es-ES" sz="1200">
                          <a:effectLst/>
                          <a:latin typeface="Century Gothic" panose="020B0502020202020204" pitchFamily="34" charset="0"/>
                        </a:rPr>
                        <a:t>49158/tcp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dirty="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95498461"/>
                  </a:ext>
                </a:extLst>
              </a:tr>
              <a:tr h="195672">
                <a:tc>
                  <a:txBody>
                    <a:bodyPr/>
                    <a:lstStyle/>
                    <a:p>
                      <a:pPr algn="ctr">
                        <a:lnSpc>
                          <a:spcPct val="107000"/>
                        </a:lnSpc>
                        <a:spcAft>
                          <a:spcPts val="0"/>
                        </a:spcAft>
                      </a:pPr>
                      <a:r>
                        <a:rPr lang="es-ES" sz="1200">
                          <a:effectLst/>
                          <a:latin typeface="Century Gothic" panose="020B0502020202020204" pitchFamily="34" charset="0"/>
                        </a:rPr>
                        <a:t>49159/tcp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38688113"/>
                  </a:ext>
                </a:extLst>
              </a:tr>
              <a:tr h="215256">
                <a:tc>
                  <a:txBody>
                    <a:bodyPr/>
                    <a:lstStyle/>
                    <a:p>
                      <a:pPr algn="ctr">
                        <a:lnSpc>
                          <a:spcPct val="107000"/>
                        </a:lnSpc>
                        <a:spcAft>
                          <a:spcPts val="0"/>
                        </a:spcAft>
                      </a:pPr>
                      <a:r>
                        <a:rPr lang="es-ES" sz="1200">
                          <a:effectLst/>
                          <a:latin typeface="Century Gothic" panose="020B0502020202020204" pitchFamily="34" charset="0"/>
                        </a:rPr>
                        <a:t>49163/tcp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dirty="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28748902"/>
                  </a:ext>
                </a:extLst>
              </a:tr>
              <a:tr h="195672">
                <a:tc>
                  <a:txBody>
                    <a:bodyPr/>
                    <a:lstStyle/>
                    <a:p>
                      <a:pPr algn="ctr">
                        <a:lnSpc>
                          <a:spcPct val="107000"/>
                        </a:lnSpc>
                        <a:spcAft>
                          <a:spcPts val="0"/>
                        </a:spcAft>
                      </a:pPr>
                      <a:r>
                        <a:rPr lang="es-ES" sz="1200">
                          <a:effectLst/>
                          <a:latin typeface="Century Gothic" panose="020B0502020202020204" pitchFamily="34" charset="0"/>
                        </a:rPr>
                        <a:t>49175/tcp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292603"/>
                  </a:ext>
                </a:extLst>
              </a:tr>
              <a:tr h="215256">
                <a:tc>
                  <a:txBody>
                    <a:bodyPr/>
                    <a:lstStyle/>
                    <a:p>
                      <a:pPr algn="ctr">
                        <a:lnSpc>
                          <a:spcPct val="107000"/>
                        </a:lnSpc>
                        <a:spcAft>
                          <a:spcPts val="0"/>
                        </a:spcAft>
                      </a:pPr>
                      <a:r>
                        <a:rPr lang="es-ES" sz="1200">
                          <a:effectLst/>
                          <a:latin typeface="Century Gothic" panose="020B0502020202020204" pitchFamily="34" charset="0"/>
                        </a:rPr>
                        <a:t>49176/tcp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entury Gothic" panose="020B050202020202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a:effectLst/>
                          <a:latin typeface="Century Gothic" panose="020B0502020202020204" pitchFamily="34" charset="0"/>
                        </a:rPr>
                        <a:t>X</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94068900"/>
                  </a:ext>
                </a:extLst>
              </a:tr>
              <a:tr h="215256">
                <a:tc>
                  <a:txBody>
                    <a:bodyPr/>
                    <a:lstStyle/>
                    <a:p>
                      <a:pPr algn="ctr">
                        <a:lnSpc>
                          <a:spcPct val="107000"/>
                        </a:lnSpc>
                        <a:spcAft>
                          <a:spcPts val="0"/>
                        </a:spcAft>
                      </a:pPr>
                      <a:r>
                        <a:rPr lang="es-ES" sz="1200">
                          <a:effectLst/>
                          <a:latin typeface="Century Gothic" panose="020B0502020202020204" pitchFamily="34" charset="0"/>
                        </a:rPr>
                        <a:t>50001/tcp</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dirty="0" err="1" smtClean="0">
                          <a:effectLst/>
                          <a:latin typeface="Century Gothic" panose="020B0502020202020204" pitchFamily="34" charset="0"/>
                        </a:rPr>
                        <a:t>Close</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Unknown</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200">
                          <a:effectLst/>
                          <a:latin typeface="Century Gothic" panose="020B0502020202020204" pitchFamily="34" charset="0"/>
                        </a:rPr>
                        <a:t>X</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dirty="0">
                        <a:effectLst/>
                        <a:latin typeface="Century Gothic" panose="020B0502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94566940"/>
                  </a:ext>
                </a:extLst>
              </a:tr>
            </a:tbl>
          </a:graphicData>
        </a:graphic>
      </p:graphicFrame>
    </p:spTree>
    <p:extLst>
      <p:ext uri="{BB962C8B-B14F-4D97-AF65-F5344CB8AC3E}">
        <p14:creationId xmlns:p14="http://schemas.microsoft.com/office/powerpoint/2010/main" val="3117478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62253" y="199431"/>
            <a:ext cx="3223959" cy="523220"/>
          </a:xfrm>
          <a:prstGeom prst="rect">
            <a:avLst/>
          </a:prstGeom>
          <a:noFill/>
        </p:spPr>
        <p:txBody>
          <a:bodyPr wrap="none" rtlCol="0">
            <a:spAutoFit/>
          </a:bodyPr>
          <a:lstStyle/>
          <a:p>
            <a:r>
              <a:rPr lang="es-ES_tradnl" sz="2800" b="1" dirty="0" smtClean="0">
                <a:latin typeface="Century Gothic"/>
                <a:cs typeface="Century Gothic"/>
              </a:rPr>
              <a:t>CONTRAMEDIDAS</a:t>
            </a:r>
            <a:endParaRPr lang="es-ES" sz="2800" b="1" dirty="0" smtClean="0">
              <a:latin typeface="Century Gothic"/>
              <a:cs typeface="Century Gothic"/>
            </a:endParaRPr>
          </a:p>
        </p:txBody>
      </p:sp>
      <p:sp>
        <p:nvSpPr>
          <p:cNvPr id="2" name="CuadroTexto 1"/>
          <p:cNvSpPr txBox="1"/>
          <p:nvPr/>
        </p:nvSpPr>
        <p:spPr>
          <a:xfrm>
            <a:off x="2109548" y="1165086"/>
            <a:ext cx="5300109" cy="369332"/>
          </a:xfrm>
          <a:prstGeom prst="rect">
            <a:avLst/>
          </a:prstGeom>
          <a:noFill/>
        </p:spPr>
        <p:txBody>
          <a:bodyPr wrap="square" rtlCol="0">
            <a:spAutoFit/>
          </a:bodyPr>
          <a:lstStyle/>
          <a:p>
            <a:pPr algn="just"/>
            <a:endParaRPr lang="es-ES" dirty="0" smtClean="0">
              <a:latin typeface="Century Gothic"/>
              <a:cs typeface="Century Gothic"/>
            </a:endParaRPr>
          </a:p>
        </p:txBody>
      </p:sp>
      <p:sp>
        <p:nvSpPr>
          <p:cNvPr id="5" name="CuadroTexto 4"/>
          <p:cNvSpPr txBox="1"/>
          <p:nvPr/>
        </p:nvSpPr>
        <p:spPr>
          <a:xfrm>
            <a:off x="2109548" y="1405683"/>
            <a:ext cx="6707235" cy="4770537"/>
          </a:xfrm>
          <a:prstGeom prst="rect">
            <a:avLst/>
          </a:prstGeom>
          <a:noFill/>
        </p:spPr>
        <p:txBody>
          <a:bodyPr wrap="square" rtlCol="0">
            <a:spAutoFit/>
          </a:bodyPr>
          <a:lstStyle/>
          <a:p>
            <a:pPr algn="just"/>
            <a:r>
              <a:rPr lang="es-EC" sz="2200" dirty="0" err="1" smtClean="0">
                <a:latin typeface="Century Gothic" panose="020B0502020202020204" pitchFamily="34" charset="0"/>
              </a:rPr>
              <a:t>Vulnerability</a:t>
            </a:r>
            <a:r>
              <a:rPr lang="es-EC" sz="2200" dirty="0" smtClean="0">
                <a:latin typeface="Century Gothic" panose="020B0502020202020204" pitchFamily="34" charset="0"/>
              </a:rPr>
              <a:t> </a:t>
            </a:r>
            <a:r>
              <a:rPr lang="es-EC" sz="2200" dirty="0" err="1" smtClean="0">
                <a:latin typeface="Century Gothic" panose="020B0502020202020204" pitchFamily="34" charset="0"/>
              </a:rPr>
              <a:t>Scanning</a:t>
            </a:r>
            <a:endParaRPr lang="es-EC" sz="2200" dirty="0" smtClean="0">
              <a:latin typeface="Century Gothic" panose="020B0502020202020204" pitchFamily="34" charset="0"/>
            </a:endParaRPr>
          </a:p>
          <a:p>
            <a:pPr algn="just"/>
            <a:endParaRPr lang="es-EC" sz="2200" dirty="0">
              <a:latin typeface="Century Gothic" panose="020B0502020202020204" pitchFamily="34" charset="0"/>
            </a:endParaRPr>
          </a:p>
          <a:p>
            <a:pPr algn="just"/>
            <a:r>
              <a:rPr lang="es-EC" sz="2200" dirty="0">
                <a:latin typeface="Century Gothic" panose="020B0502020202020204" pitchFamily="34" charset="0"/>
              </a:rPr>
              <a:t>En este caso, la contramedida propuesta tiene 5 elementos, detallados a continuación</a:t>
            </a:r>
            <a:r>
              <a:rPr lang="es-EC" sz="2200" dirty="0" smtClean="0">
                <a:latin typeface="Century Gothic" panose="020B0502020202020204" pitchFamily="34" charset="0"/>
              </a:rPr>
              <a:t>:</a:t>
            </a:r>
          </a:p>
          <a:p>
            <a:pPr algn="just"/>
            <a:endParaRPr lang="es-EC" sz="2200" dirty="0">
              <a:latin typeface="Century Gothic" panose="020B0502020202020204" pitchFamily="34" charset="0"/>
            </a:endParaRPr>
          </a:p>
          <a:p>
            <a:pPr marL="342900" lvl="0" indent="-342900" algn="just">
              <a:buFont typeface="Arial" panose="020B0604020202020204" pitchFamily="34" charset="0"/>
              <a:buChar char="•"/>
            </a:pPr>
            <a:r>
              <a:rPr lang="es-EC" sz="2200" dirty="0">
                <a:latin typeface="Century Gothic" panose="020B0502020202020204" pitchFamily="34" charset="0"/>
              </a:rPr>
              <a:t>ID de la vulnerabilidad identificada por el sistema GFI </a:t>
            </a:r>
            <a:r>
              <a:rPr lang="es-EC" sz="2200" dirty="0" err="1" smtClean="0">
                <a:latin typeface="Century Gothic" panose="020B0502020202020204" pitchFamily="34" charset="0"/>
              </a:rPr>
              <a:t>Languard</a:t>
            </a:r>
            <a:endParaRPr lang="es-EC" sz="2200" dirty="0" smtClean="0">
              <a:latin typeface="Century Gothic" panose="020B0502020202020204" pitchFamily="34" charset="0"/>
            </a:endParaRPr>
          </a:p>
          <a:p>
            <a:pPr marL="285750" lvl="0" indent="-285750" algn="just">
              <a:buFont typeface="Arial" panose="020B0604020202020204" pitchFamily="34" charset="0"/>
              <a:buChar char="•"/>
            </a:pPr>
            <a:r>
              <a:rPr lang="es-EC" sz="2200" dirty="0" smtClean="0">
                <a:latin typeface="Century Gothic" panose="020B0502020202020204" pitchFamily="34" charset="0"/>
              </a:rPr>
              <a:t>Título </a:t>
            </a:r>
            <a:r>
              <a:rPr lang="es-EC" sz="2200" dirty="0">
                <a:latin typeface="Century Gothic" panose="020B0502020202020204" pitchFamily="34" charset="0"/>
              </a:rPr>
              <a:t>de la vulnerabilidad</a:t>
            </a:r>
          </a:p>
          <a:p>
            <a:pPr marL="285750" lvl="0" indent="-285750" algn="just">
              <a:buFont typeface="Arial" panose="020B0604020202020204" pitchFamily="34" charset="0"/>
              <a:buChar char="•"/>
            </a:pPr>
            <a:r>
              <a:rPr lang="es-EC" sz="2200" dirty="0">
                <a:latin typeface="Century Gothic" panose="020B0502020202020204" pitchFamily="34" charset="0"/>
              </a:rPr>
              <a:t>Descripción de la vulnerabilidad</a:t>
            </a:r>
          </a:p>
          <a:p>
            <a:pPr marL="285750" lvl="0" indent="-285750" algn="just">
              <a:buFont typeface="Arial" panose="020B0604020202020204" pitchFamily="34" charset="0"/>
              <a:buChar char="•"/>
            </a:pPr>
            <a:r>
              <a:rPr lang="es-EC" sz="2200" dirty="0">
                <a:latin typeface="Century Gothic" panose="020B0502020202020204" pitchFamily="34" charset="0"/>
              </a:rPr>
              <a:t>Plataformas en donde se presenta la vulnerabilidad</a:t>
            </a:r>
          </a:p>
          <a:p>
            <a:pPr marL="285750" lvl="0" indent="-285750" algn="just">
              <a:buFont typeface="Arial" panose="020B0604020202020204" pitchFamily="34" charset="0"/>
              <a:buChar char="•"/>
            </a:pPr>
            <a:r>
              <a:rPr lang="es-EC" sz="2200" dirty="0">
                <a:latin typeface="Century Gothic" panose="020B0502020202020204" pitchFamily="34" charset="0"/>
              </a:rPr>
              <a:t>Flujo de contramedida</a:t>
            </a:r>
          </a:p>
          <a:p>
            <a:pPr marL="285750" lvl="0" indent="-285750" algn="just">
              <a:buFont typeface="Arial" panose="020B0604020202020204" pitchFamily="34" charset="0"/>
              <a:buChar char="•"/>
            </a:pPr>
            <a:r>
              <a:rPr lang="es-EC" sz="2200" dirty="0">
                <a:latin typeface="Century Gothic" panose="020B0502020202020204" pitchFamily="34" charset="0"/>
              </a:rPr>
              <a:t>Contramedida propuesta</a:t>
            </a:r>
          </a:p>
          <a:p>
            <a:pPr algn="just"/>
            <a:endParaRPr lang="es-ES" dirty="0" smtClean="0">
              <a:latin typeface="Century Gothic" panose="020B0502020202020204" pitchFamily="34" charset="0"/>
            </a:endParaRPr>
          </a:p>
        </p:txBody>
      </p:sp>
    </p:spTree>
    <p:extLst>
      <p:ext uri="{BB962C8B-B14F-4D97-AF65-F5344CB8AC3E}">
        <p14:creationId xmlns:p14="http://schemas.microsoft.com/office/powerpoint/2010/main" val="41484304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562253" y="199431"/>
            <a:ext cx="3223959" cy="523220"/>
          </a:xfrm>
          <a:prstGeom prst="rect">
            <a:avLst/>
          </a:prstGeom>
          <a:noFill/>
        </p:spPr>
        <p:txBody>
          <a:bodyPr wrap="none" rtlCol="0">
            <a:spAutoFit/>
          </a:bodyPr>
          <a:lstStyle/>
          <a:p>
            <a:r>
              <a:rPr lang="es-ES_tradnl" sz="2800" b="1" dirty="0" smtClean="0">
                <a:latin typeface="Century Gothic"/>
                <a:cs typeface="Century Gothic"/>
              </a:rPr>
              <a:t>CONTRAMEDIDAS</a:t>
            </a:r>
            <a:endParaRPr lang="es-ES" sz="2800" b="1" dirty="0" smtClean="0">
              <a:latin typeface="Century Gothic"/>
              <a:cs typeface="Century Gothic"/>
            </a:endParaRPr>
          </a:p>
        </p:txBody>
      </p:sp>
      <p:sp>
        <p:nvSpPr>
          <p:cNvPr id="2" name="CuadroTexto 1"/>
          <p:cNvSpPr txBox="1"/>
          <p:nvPr/>
        </p:nvSpPr>
        <p:spPr>
          <a:xfrm>
            <a:off x="2109548" y="1165086"/>
            <a:ext cx="5300109" cy="369332"/>
          </a:xfrm>
          <a:prstGeom prst="rect">
            <a:avLst/>
          </a:prstGeom>
          <a:noFill/>
        </p:spPr>
        <p:txBody>
          <a:bodyPr wrap="square" rtlCol="0">
            <a:spAutoFit/>
          </a:bodyPr>
          <a:lstStyle/>
          <a:p>
            <a:pPr algn="just"/>
            <a:endParaRPr lang="es-ES" dirty="0" smtClean="0">
              <a:latin typeface="Century Gothic"/>
              <a:cs typeface="Century Gothic"/>
            </a:endParaRPr>
          </a:p>
        </p:txBody>
      </p:sp>
      <p:sp>
        <p:nvSpPr>
          <p:cNvPr id="5" name="CuadroTexto 4"/>
          <p:cNvSpPr txBox="1"/>
          <p:nvPr/>
        </p:nvSpPr>
        <p:spPr>
          <a:xfrm>
            <a:off x="2109548" y="1405683"/>
            <a:ext cx="6707235" cy="4154984"/>
          </a:xfrm>
          <a:prstGeom prst="rect">
            <a:avLst/>
          </a:prstGeom>
          <a:noFill/>
        </p:spPr>
        <p:txBody>
          <a:bodyPr wrap="square" rtlCol="0">
            <a:spAutoFit/>
          </a:bodyPr>
          <a:lstStyle/>
          <a:p>
            <a:pPr algn="just"/>
            <a:r>
              <a:rPr lang="es-EC" sz="2200" dirty="0" err="1" smtClean="0">
                <a:latin typeface="Century Gothic" panose="020B0502020202020204" pitchFamily="34" charset="0"/>
              </a:rPr>
              <a:t>Vulnerability</a:t>
            </a:r>
            <a:r>
              <a:rPr lang="es-EC" sz="2200" dirty="0" smtClean="0">
                <a:latin typeface="Century Gothic" panose="020B0502020202020204" pitchFamily="34" charset="0"/>
              </a:rPr>
              <a:t> </a:t>
            </a:r>
            <a:r>
              <a:rPr lang="es-EC" sz="2200" dirty="0" err="1" smtClean="0">
                <a:latin typeface="Century Gothic" panose="020B0502020202020204" pitchFamily="34" charset="0"/>
              </a:rPr>
              <a:t>Scanning</a:t>
            </a:r>
            <a:endParaRPr lang="es-EC" sz="2200" dirty="0" smtClean="0">
              <a:latin typeface="Century Gothic" panose="020B0502020202020204" pitchFamily="34" charset="0"/>
            </a:endParaRPr>
          </a:p>
          <a:p>
            <a:pPr algn="just"/>
            <a:endParaRPr lang="es-EC" sz="2200" dirty="0">
              <a:latin typeface="Century Gothic" panose="020B0502020202020204" pitchFamily="34" charset="0"/>
            </a:endParaRPr>
          </a:p>
          <a:p>
            <a:pPr algn="just"/>
            <a:endParaRPr lang="es-ES" sz="2200" dirty="0" smtClean="0">
              <a:latin typeface="Century Gothic" panose="020B0502020202020204" pitchFamily="34" charset="0"/>
            </a:endParaRPr>
          </a:p>
          <a:p>
            <a:pPr algn="just"/>
            <a:r>
              <a:rPr lang="es-ES" sz="2200" dirty="0" smtClean="0">
                <a:latin typeface="Century Gothic" panose="020B0502020202020204" pitchFamily="34" charset="0"/>
              </a:rPr>
              <a:t>Las </a:t>
            </a:r>
            <a:r>
              <a:rPr lang="es-ES" sz="2200" dirty="0">
                <a:latin typeface="Century Gothic" panose="020B0502020202020204" pitchFamily="34" charset="0"/>
              </a:rPr>
              <a:t>contramedidas se presentan como un parche, a manera de código fuente, con el fin de evitar cualquier tipo de ataque. De esta manera, se evita que la vulnerabilidad provoque algún efecto hacking que facilite el robo de información o, a su vez, se intente malintencionadamente acceder a información confidencial de los equipos que se encuentran activos en el Banco Nacional de </a:t>
            </a:r>
            <a:r>
              <a:rPr lang="es-ES" sz="2200" dirty="0" smtClean="0">
                <a:latin typeface="Century Gothic" panose="020B0502020202020204" pitchFamily="34" charset="0"/>
              </a:rPr>
              <a:t>Fomento.</a:t>
            </a:r>
            <a:endParaRPr lang="es-EC" sz="2200" dirty="0">
              <a:latin typeface="Century Gothic" panose="020B0502020202020204" pitchFamily="34" charset="0"/>
            </a:endParaRPr>
          </a:p>
        </p:txBody>
      </p:sp>
    </p:spTree>
    <p:extLst>
      <p:ext uri="{BB962C8B-B14F-4D97-AF65-F5344CB8AC3E}">
        <p14:creationId xmlns:p14="http://schemas.microsoft.com/office/powerpoint/2010/main" val="2188726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880906" y="199431"/>
            <a:ext cx="2927404" cy="523220"/>
          </a:xfrm>
          <a:prstGeom prst="rect">
            <a:avLst/>
          </a:prstGeom>
          <a:noFill/>
        </p:spPr>
        <p:txBody>
          <a:bodyPr wrap="none" rtlCol="0">
            <a:spAutoFit/>
          </a:bodyPr>
          <a:lstStyle/>
          <a:p>
            <a:r>
              <a:rPr lang="es-ES_tradnl" sz="2800" b="1" dirty="0" smtClean="0">
                <a:latin typeface="Century Gothic"/>
                <a:cs typeface="Century Gothic"/>
              </a:rPr>
              <a:t>CONCLUSIONES</a:t>
            </a:r>
            <a:endParaRPr lang="es-ES" sz="2800" b="1" dirty="0" smtClean="0">
              <a:latin typeface="Century Gothic"/>
              <a:cs typeface="Century Gothic"/>
            </a:endParaRPr>
          </a:p>
        </p:txBody>
      </p:sp>
      <p:sp>
        <p:nvSpPr>
          <p:cNvPr id="2" name="CuadroTexto 1"/>
          <p:cNvSpPr txBox="1"/>
          <p:nvPr/>
        </p:nvSpPr>
        <p:spPr>
          <a:xfrm>
            <a:off x="2109548" y="1165086"/>
            <a:ext cx="6698762" cy="5632311"/>
          </a:xfrm>
          <a:prstGeom prst="rect">
            <a:avLst/>
          </a:prstGeom>
          <a:noFill/>
        </p:spPr>
        <p:txBody>
          <a:bodyPr wrap="square" rtlCol="0">
            <a:spAutoFit/>
          </a:bodyPr>
          <a:lstStyle/>
          <a:p>
            <a:pPr marL="285750" lvl="0" indent="-285750" algn="just">
              <a:buFont typeface="Arial" panose="020B0604020202020204" pitchFamily="34" charset="0"/>
              <a:buChar char="•"/>
            </a:pPr>
            <a:r>
              <a:rPr lang="es-ES" dirty="0" smtClean="0">
                <a:latin typeface="Century Gothic" panose="020B0502020202020204" pitchFamily="34" charset="0"/>
              </a:rPr>
              <a:t>Se </a:t>
            </a:r>
            <a:r>
              <a:rPr lang="es-ES" dirty="0">
                <a:latin typeface="Century Gothic" panose="020B0502020202020204" pitchFamily="34" charset="0"/>
              </a:rPr>
              <a:t>concluye que es necesaria una política en cuanto a soluciones de seguridad informática en el Banco Nacional de Fomento, para que no afecte al negocio de la entidad, evitando futuros ataques a la infraestructura con la que cuenta actualmente.</a:t>
            </a:r>
            <a:endParaRPr lang="es-ES" dirty="0" smtClean="0">
              <a:latin typeface="Century Gothic" panose="020B0502020202020204" pitchFamily="34" charset="0"/>
            </a:endParaRPr>
          </a:p>
          <a:p>
            <a:pPr marL="285750" lvl="0" indent="-285750" algn="just">
              <a:buFont typeface="Arial" panose="020B0604020202020204" pitchFamily="34" charset="0"/>
              <a:buChar char="•"/>
            </a:pPr>
            <a:r>
              <a:rPr lang="es-ES" dirty="0" smtClean="0">
                <a:latin typeface="Century Gothic" panose="020B0502020202020204" pitchFamily="34" charset="0"/>
              </a:rPr>
              <a:t>Existe </a:t>
            </a:r>
            <a:r>
              <a:rPr lang="es-ES" dirty="0">
                <a:latin typeface="Century Gothic" panose="020B0502020202020204" pitchFamily="34" charset="0"/>
              </a:rPr>
              <a:t>una alta probabilidad de ataques informáticos al Banco Nacional de Fomento que generará un fuerte impacto al negocio de la entidad, por ende, es necesario generar estrategias enfocadas a la Seguridad Informática.</a:t>
            </a:r>
            <a:endParaRPr lang="es-EC" sz="2400" dirty="0">
              <a:latin typeface="Century Gothic" panose="020B0502020202020204" pitchFamily="34" charset="0"/>
            </a:endParaRPr>
          </a:p>
          <a:p>
            <a:pPr marL="285750" lvl="0" indent="-285750" algn="just">
              <a:buFont typeface="Arial" panose="020B0604020202020204" pitchFamily="34" charset="0"/>
              <a:buChar char="•"/>
            </a:pPr>
            <a:r>
              <a:rPr lang="es-ES" dirty="0">
                <a:latin typeface="Century Gothic" panose="020B0502020202020204" pitchFamily="34" charset="0"/>
              </a:rPr>
              <a:t>Actualmente existen herramientas en el mercado que permiten realizar un análisis exhaustivo de vulnerabilidades, que presentan información confiable y segura para entregar informes que generen un valor para la toma de decisiones en una entidad.</a:t>
            </a:r>
            <a:endParaRPr lang="es-EC" sz="2400" dirty="0">
              <a:latin typeface="Century Gothic" panose="020B0502020202020204" pitchFamily="34" charset="0"/>
            </a:endParaRPr>
          </a:p>
          <a:p>
            <a:pPr marL="285750" lvl="0" indent="-285750" algn="just">
              <a:buFont typeface="Arial" panose="020B0604020202020204" pitchFamily="34" charset="0"/>
              <a:buChar char="•"/>
            </a:pPr>
            <a:r>
              <a:rPr lang="es-ES" dirty="0">
                <a:latin typeface="Century Gothic" panose="020B0502020202020204" pitchFamily="34" charset="0"/>
              </a:rPr>
              <a:t>Con los análisis periódicos de vulnerabilidades y los informes detallados de la información recolectada, seremos capaces de proponer contramedidas para mitigar y evitar que las vulnerabilidades encontradas, afecten a la información de la Institución</a:t>
            </a:r>
            <a:r>
              <a:rPr lang="es-ES" dirty="0" smtClean="0">
                <a:latin typeface="Century Gothic" panose="020B0502020202020204" pitchFamily="34" charset="0"/>
              </a:rPr>
              <a:t>.</a:t>
            </a:r>
            <a:endParaRPr lang="es-EC" dirty="0">
              <a:latin typeface="Century Gothic" panose="020B0502020202020204" pitchFamily="34" charset="0"/>
            </a:endParaRPr>
          </a:p>
        </p:txBody>
      </p:sp>
    </p:spTree>
    <p:extLst>
      <p:ext uri="{BB962C8B-B14F-4D97-AF65-F5344CB8AC3E}">
        <p14:creationId xmlns:p14="http://schemas.microsoft.com/office/powerpoint/2010/main" val="690247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049634" y="199431"/>
            <a:ext cx="3775393" cy="523220"/>
          </a:xfrm>
          <a:prstGeom prst="rect">
            <a:avLst/>
          </a:prstGeom>
          <a:noFill/>
        </p:spPr>
        <p:txBody>
          <a:bodyPr wrap="none" rtlCol="0">
            <a:spAutoFit/>
          </a:bodyPr>
          <a:lstStyle/>
          <a:p>
            <a:r>
              <a:rPr lang="es-ES_tradnl" sz="2800" b="1" dirty="0" smtClean="0">
                <a:latin typeface="Century Gothic"/>
                <a:cs typeface="Century Gothic"/>
              </a:rPr>
              <a:t>RECOMENDACIONES</a:t>
            </a:r>
            <a:endParaRPr lang="es-ES" sz="2800" b="1" dirty="0" smtClean="0">
              <a:latin typeface="Century Gothic"/>
              <a:cs typeface="Century Gothic"/>
            </a:endParaRPr>
          </a:p>
        </p:txBody>
      </p:sp>
      <p:sp>
        <p:nvSpPr>
          <p:cNvPr id="2" name="CuadroTexto 1"/>
          <p:cNvSpPr txBox="1"/>
          <p:nvPr/>
        </p:nvSpPr>
        <p:spPr>
          <a:xfrm>
            <a:off x="2109547" y="1165086"/>
            <a:ext cx="6715479" cy="6186309"/>
          </a:xfrm>
          <a:prstGeom prst="rect">
            <a:avLst/>
          </a:prstGeom>
          <a:noFill/>
        </p:spPr>
        <p:txBody>
          <a:bodyPr wrap="square" rtlCol="0">
            <a:spAutoFit/>
          </a:bodyPr>
          <a:lstStyle/>
          <a:p>
            <a:pPr marL="285750" indent="-285750" algn="just">
              <a:buFont typeface="Arial" panose="020B0604020202020204" pitchFamily="34" charset="0"/>
              <a:buChar char="•"/>
            </a:pPr>
            <a:r>
              <a:rPr lang="es-EC" dirty="0">
                <a:latin typeface="Century Gothic" panose="020B0502020202020204" pitchFamily="34" charset="0"/>
              </a:rPr>
              <a:t>Capacitar constantemente a los usuarios que se encargan de la seguridad informática en el banco, sobre herramientas de seguridad disponibles debido a que las vulnerabilidades y amenazas están en constante cambio y aumento y se debe monitorear de forma continua y con un plan de seguridad preestablecido.</a:t>
            </a:r>
          </a:p>
          <a:p>
            <a:pPr marL="285750" lvl="0" indent="-285750" algn="just">
              <a:buFont typeface="Arial" panose="020B0604020202020204" pitchFamily="34" charset="0"/>
              <a:buChar char="•"/>
            </a:pPr>
            <a:r>
              <a:rPr lang="es-EC" dirty="0" smtClean="0">
                <a:latin typeface="Century Gothic" panose="020B0502020202020204" pitchFamily="34" charset="0"/>
              </a:rPr>
              <a:t>Exigir el cumplimiento de las políticas de seguridad con las que actualmente consta el BNF, como parches de las aplicaciones que son las mas encontradas analizando el nivel de cumplimiento de las mismas.</a:t>
            </a:r>
          </a:p>
          <a:p>
            <a:pPr marL="285750" indent="-285750" algn="just">
              <a:buFont typeface="Arial" panose="020B0604020202020204" pitchFamily="34" charset="0"/>
              <a:buChar char="•"/>
            </a:pPr>
            <a:r>
              <a:rPr lang="es-EC" dirty="0">
                <a:latin typeface="Century Gothic" panose="020B0502020202020204" pitchFamily="34" charset="0"/>
              </a:rPr>
              <a:t>Se recomienda que el BNF realice un análisis mas a fondo de las vulnerabilidades encontradas para poder tomar decisiones acerca de la estrategia que se puede o se piense aplicar sean estas de corto, mediano o largo plazo dependiendo del </a:t>
            </a:r>
            <a:r>
              <a:rPr lang="es-EC" dirty="0" smtClean="0">
                <a:latin typeface="Century Gothic" panose="020B0502020202020204" pitchFamily="34" charset="0"/>
              </a:rPr>
              <a:t>tipo</a:t>
            </a:r>
          </a:p>
          <a:p>
            <a:pPr marL="285750" lvl="0" indent="-285750" algn="just">
              <a:buFont typeface="Arial" panose="020B0604020202020204" pitchFamily="34" charset="0"/>
              <a:buChar char="•"/>
            </a:pPr>
            <a:r>
              <a:rPr lang="es-EC" dirty="0">
                <a:latin typeface="Century Gothic" panose="020B0502020202020204" pitchFamily="34" charset="0"/>
              </a:rPr>
              <a:t>Considerar la adquisición de algún software que pueda detectar de manera oportuna cualquier vulnerabilidad que podrían afectar a la información a la que se tiene </a:t>
            </a:r>
            <a:r>
              <a:rPr lang="es-EC" dirty="0" smtClean="0">
                <a:latin typeface="Century Gothic" panose="020B0502020202020204" pitchFamily="34" charset="0"/>
              </a:rPr>
              <a:t>acceso.</a:t>
            </a:r>
            <a:endParaRPr lang="es-EC" dirty="0">
              <a:latin typeface="Century Gothic" panose="020B0502020202020204" pitchFamily="34" charset="0"/>
            </a:endParaRPr>
          </a:p>
          <a:p>
            <a:pPr marL="285750" lvl="0" indent="-285750" algn="just">
              <a:buFont typeface="Arial" panose="020B0604020202020204" pitchFamily="34" charset="0"/>
              <a:buChar char="•"/>
            </a:pPr>
            <a:endParaRPr lang="es-EC" dirty="0" smtClean="0">
              <a:latin typeface="Century Gothic" panose="020B0502020202020204" pitchFamily="34" charset="0"/>
            </a:endParaRPr>
          </a:p>
          <a:p>
            <a:pPr marL="285750" lvl="0" indent="-285750" algn="just">
              <a:buFont typeface="Arial" panose="020B0604020202020204" pitchFamily="34" charset="0"/>
              <a:buChar char="•"/>
            </a:pPr>
            <a:endParaRPr lang="es-EC" dirty="0">
              <a:latin typeface="Century Gothic" panose="020B0502020202020204" pitchFamily="34" charset="0"/>
            </a:endParaRPr>
          </a:p>
        </p:txBody>
      </p:sp>
    </p:spTree>
    <p:extLst>
      <p:ext uri="{BB962C8B-B14F-4D97-AF65-F5344CB8AC3E}">
        <p14:creationId xmlns:p14="http://schemas.microsoft.com/office/powerpoint/2010/main" val="2017799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5894756" y="199431"/>
            <a:ext cx="2922595" cy="523220"/>
          </a:xfrm>
          <a:prstGeom prst="rect">
            <a:avLst/>
          </a:prstGeom>
          <a:noFill/>
        </p:spPr>
        <p:txBody>
          <a:bodyPr wrap="none" rtlCol="0">
            <a:spAutoFit/>
          </a:bodyPr>
          <a:lstStyle/>
          <a:p>
            <a:r>
              <a:rPr lang="es-ES_tradnl" sz="2800" b="1" dirty="0">
                <a:latin typeface="Century Gothic"/>
                <a:cs typeface="Century Gothic"/>
              </a:rPr>
              <a:t>I</a:t>
            </a:r>
            <a:r>
              <a:rPr lang="es-ES_tradnl" sz="2800" b="1" dirty="0" smtClean="0">
                <a:latin typeface="Century Gothic"/>
                <a:cs typeface="Century Gothic"/>
              </a:rPr>
              <a:t>NTRODUCCIÓN</a:t>
            </a:r>
            <a:endParaRPr lang="es-ES" sz="2800" b="1" dirty="0" smtClean="0">
              <a:latin typeface="Century Gothic"/>
              <a:cs typeface="Century Gothic"/>
            </a:endParaRPr>
          </a:p>
        </p:txBody>
      </p:sp>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890587" y="1376362"/>
            <a:ext cx="7926764" cy="4941311"/>
          </a:xfrm>
          <a:prstGeom prst="rect">
            <a:avLst/>
          </a:prstGeom>
          <a:noFill/>
          <a:ln>
            <a:noFill/>
          </a:ln>
        </p:spPr>
      </p:pic>
    </p:spTree>
    <p:extLst>
      <p:ext uri="{BB962C8B-B14F-4D97-AF65-F5344CB8AC3E}">
        <p14:creationId xmlns:p14="http://schemas.microsoft.com/office/powerpoint/2010/main" val="2798491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4883364" y="199431"/>
            <a:ext cx="3937296" cy="523220"/>
          </a:xfrm>
          <a:prstGeom prst="rect">
            <a:avLst/>
          </a:prstGeom>
          <a:noFill/>
        </p:spPr>
        <p:txBody>
          <a:bodyPr wrap="none" rtlCol="0">
            <a:spAutoFit/>
          </a:bodyPr>
          <a:lstStyle/>
          <a:p>
            <a:r>
              <a:rPr lang="es-ES_tradnl" sz="2800" b="1" dirty="0" smtClean="0">
                <a:latin typeface="Century Gothic"/>
                <a:cs typeface="Century Gothic"/>
              </a:rPr>
              <a:t>DEFINICIÓN DEL TEMA</a:t>
            </a:r>
            <a:endParaRPr lang="es-ES" sz="2800" b="1" dirty="0" smtClean="0">
              <a:latin typeface="Century Gothic"/>
              <a:cs typeface="Century Gothic"/>
            </a:endParaRPr>
          </a:p>
        </p:txBody>
      </p:sp>
      <p:sp>
        <p:nvSpPr>
          <p:cNvPr id="2" name="CuadroTexto 1"/>
          <p:cNvSpPr txBox="1"/>
          <p:nvPr/>
        </p:nvSpPr>
        <p:spPr>
          <a:xfrm>
            <a:off x="2109548" y="1165086"/>
            <a:ext cx="6711112" cy="5632311"/>
          </a:xfrm>
          <a:prstGeom prst="rect">
            <a:avLst/>
          </a:prstGeom>
          <a:noFill/>
        </p:spPr>
        <p:txBody>
          <a:bodyPr wrap="square" rtlCol="0">
            <a:spAutoFit/>
          </a:bodyPr>
          <a:lstStyle/>
          <a:p>
            <a:pPr algn="just"/>
            <a:r>
              <a:rPr lang="es-EC" dirty="0">
                <a:latin typeface="Century Gothic" panose="020B0502020202020204" pitchFamily="34" charset="0"/>
              </a:rPr>
              <a:t>El Análisis de Vulnerabilidades, se enfocará principalmente en el escaneo de redes para lo cual se tomaran en cuenta los tipos de escaneo y las diferentes herramientas que permitan acceder a información confiable para generar contramedidas que disminuyan las vulnerabilidades y mejoren la situación actual de la Institución.</a:t>
            </a:r>
          </a:p>
          <a:p>
            <a:pPr algn="just"/>
            <a:r>
              <a:rPr lang="es-EC" dirty="0">
                <a:latin typeface="Century Gothic" panose="020B0502020202020204" pitchFamily="34" charset="0"/>
              </a:rPr>
              <a:t> </a:t>
            </a:r>
          </a:p>
          <a:p>
            <a:pPr algn="just"/>
            <a:r>
              <a:rPr lang="es-EC" dirty="0">
                <a:latin typeface="Century Gothic" panose="020B0502020202020204" pitchFamily="34" charset="0"/>
              </a:rPr>
              <a:t>Los tipos de escaneo que se realizarán en este estudio son:</a:t>
            </a:r>
          </a:p>
          <a:p>
            <a:pPr algn="just"/>
            <a:r>
              <a:rPr lang="es-EC" dirty="0">
                <a:latin typeface="Century Gothic" panose="020B0502020202020204" pitchFamily="34" charset="0"/>
              </a:rPr>
              <a:t> </a:t>
            </a:r>
          </a:p>
          <a:p>
            <a:pPr marL="285750" indent="-285750" algn="just">
              <a:buFont typeface="Arial" panose="020B0604020202020204" pitchFamily="34" charset="0"/>
              <a:buChar char="•"/>
            </a:pPr>
            <a:r>
              <a:rPr lang="en-US" dirty="0" smtClean="0">
                <a:latin typeface="Century Gothic" panose="020B0502020202020204" pitchFamily="34" charset="0"/>
              </a:rPr>
              <a:t>Port </a:t>
            </a:r>
            <a:r>
              <a:rPr lang="en-US" dirty="0">
                <a:latin typeface="Century Gothic" panose="020B0502020202020204" pitchFamily="34" charset="0"/>
              </a:rPr>
              <a:t>Scanning</a:t>
            </a:r>
            <a:endParaRPr lang="es-EC" dirty="0">
              <a:latin typeface="Century Gothic" panose="020B0502020202020204" pitchFamily="34" charset="0"/>
            </a:endParaRPr>
          </a:p>
          <a:p>
            <a:pPr marL="285750" lvl="0" indent="-285750" algn="just">
              <a:buFont typeface="Arial" panose="020B0604020202020204" pitchFamily="34" charset="0"/>
              <a:buChar char="•"/>
            </a:pPr>
            <a:r>
              <a:rPr lang="en-US" dirty="0">
                <a:latin typeface="Century Gothic" panose="020B0502020202020204" pitchFamily="34" charset="0"/>
              </a:rPr>
              <a:t>Network Scanning</a:t>
            </a:r>
            <a:endParaRPr lang="es-EC" dirty="0">
              <a:latin typeface="Century Gothic" panose="020B0502020202020204" pitchFamily="34" charset="0"/>
            </a:endParaRPr>
          </a:p>
          <a:p>
            <a:pPr marL="285750" lvl="0" indent="-285750" algn="just">
              <a:buFont typeface="Arial" panose="020B0604020202020204" pitchFamily="34" charset="0"/>
              <a:buChar char="•"/>
            </a:pPr>
            <a:r>
              <a:rPr lang="en-US" dirty="0">
                <a:latin typeface="Century Gothic" panose="020B0502020202020204" pitchFamily="34" charset="0"/>
              </a:rPr>
              <a:t>Vulnerability Scanning</a:t>
            </a:r>
            <a:endParaRPr lang="es-EC" dirty="0">
              <a:latin typeface="Century Gothic" panose="020B0502020202020204" pitchFamily="34" charset="0"/>
            </a:endParaRPr>
          </a:p>
          <a:p>
            <a:pPr algn="just"/>
            <a:r>
              <a:rPr lang="en-US" dirty="0">
                <a:latin typeface="Century Gothic" panose="020B0502020202020204" pitchFamily="34" charset="0"/>
              </a:rPr>
              <a:t> </a:t>
            </a:r>
            <a:endParaRPr lang="es-EC" dirty="0">
              <a:latin typeface="Century Gothic" panose="020B0502020202020204" pitchFamily="34" charset="0"/>
            </a:endParaRPr>
          </a:p>
          <a:p>
            <a:pPr algn="just"/>
            <a:r>
              <a:rPr lang="es-EC" dirty="0">
                <a:latin typeface="Century Gothic" panose="020B0502020202020204" pitchFamily="34" charset="0"/>
              </a:rPr>
              <a:t>Los resultados obtenidos del Análisis de Vulnerabilidad realizado, presentarán las vulnerabilidades informáticas existentes en el BNF - Edificio Santa Prisca, así como también, se generarán reportes del análisis efectuado.</a:t>
            </a:r>
          </a:p>
          <a:p>
            <a:r>
              <a:rPr lang="es-EC" dirty="0"/>
              <a:t> </a:t>
            </a:r>
            <a:endParaRPr lang="es-EC" dirty="0">
              <a:effectLst/>
            </a:endParaRPr>
          </a:p>
        </p:txBody>
      </p:sp>
    </p:spTree>
    <p:extLst>
      <p:ext uri="{BB962C8B-B14F-4D97-AF65-F5344CB8AC3E}">
        <p14:creationId xmlns:p14="http://schemas.microsoft.com/office/powerpoint/2010/main" val="3509833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3179263" y="199431"/>
            <a:ext cx="5647700" cy="523220"/>
          </a:xfrm>
          <a:prstGeom prst="rect">
            <a:avLst/>
          </a:prstGeom>
          <a:noFill/>
        </p:spPr>
        <p:txBody>
          <a:bodyPr wrap="none" rtlCol="0">
            <a:spAutoFit/>
          </a:bodyPr>
          <a:lstStyle/>
          <a:p>
            <a:r>
              <a:rPr lang="es-ES_tradnl" sz="2800" b="1" dirty="0" smtClean="0">
                <a:latin typeface="Century Gothic"/>
                <a:cs typeface="Century Gothic"/>
              </a:rPr>
              <a:t>JUSTIFICACIÓN E IMPORTANCIA</a:t>
            </a:r>
            <a:endParaRPr lang="es-ES" sz="2800" b="1" dirty="0" smtClean="0">
              <a:latin typeface="Century Gothic"/>
              <a:cs typeface="Century Gothic"/>
            </a:endParaRPr>
          </a:p>
        </p:txBody>
      </p:sp>
      <p:sp>
        <p:nvSpPr>
          <p:cNvPr id="2" name="CuadroTexto 1"/>
          <p:cNvSpPr txBox="1"/>
          <p:nvPr/>
        </p:nvSpPr>
        <p:spPr>
          <a:xfrm>
            <a:off x="1811525" y="1856021"/>
            <a:ext cx="7015438" cy="3693319"/>
          </a:xfrm>
          <a:prstGeom prst="rect">
            <a:avLst/>
          </a:prstGeom>
          <a:noFill/>
        </p:spPr>
        <p:txBody>
          <a:bodyPr wrap="square" rtlCol="0">
            <a:spAutoFit/>
          </a:bodyPr>
          <a:lstStyle/>
          <a:p>
            <a:pPr algn="just"/>
            <a:r>
              <a:rPr lang="es-EC" b="1" i="1" dirty="0">
                <a:latin typeface="Century Gothic" panose="020B0502020202020204" pitchFamily="34" charset="0"/>
              </a:rPr>
              <a:t>“El Banco Nacional de Fomento, es una entidad financiera de desarrollo, autónoma, de derecho privado y finalidad social y pública, con personería jurídica y capacidad para ejercer derechos y contraer obligaciones</a:t>
            </a:r>
            <a:r>
              <a:rPr lang="es-EC" b="1" i="1" dirty="0" smtClean="0">
                <a:latin typeface="Century Gothic" panose="020B0502020202020204" pitchFamily="34" charset="0"/>
              </a:rPr>
              <a:t>.”</a:t>
            </a:r>
          </a:p>
          <a:p>
            <a:pPr algn="just"/>
            <a:endParaRPr lang="es-EC" b="1" i="1" dirty="0">
              <a:effectLst/>
              <a:latin typeface="Century Gothic" panose="020B0502020202020204" pitchFamily="34" charset="0"/>
            </a:endParaRPr>
          </a:p>
          <a:p>
            <a:pPr algn="just"/>
            <a:r>
              <a:rPr lang="es-EC" dirty="0">
                <a:latin typeface="Century Gothic" panose="020B0502020202020204" pitchFamily="34" charset="0"/>
              </a:rPr>
              <a:t>La visión del BNF es</a:t>
            </a:r>
            <a:r>
              <a:rPr lang="es-EC" dirty="0" smtClean="0">
                <a:latin typeface="Century Gothic" panose="020B0502020202020204" pitchFamily="34" charset="0"/>
              </a:rPr>
              <a:t>:</a:t>
            </a:r>
          </a:p>
          <a:p>
            <a:pPr algn="just"/>
            <a:endParaRPr lang="es-EC" dirty="0">
              <a:latin typeface="Century Gothic" panose="020B0502020202020204" pitchFamily="34" charset="0"/>
            </a:endParaRPr>
          </a:p>
          <a:p>
            <a:pPr algn="just"/>
            <a:r>
              <a:rPr lang="es-EC" b="1" i="1" dirty="0">
                <a:latin typeface="Century Gothic" panose="020B0502020202020204" pitchFamily="34" charset="0"/>
              </a:rPr>
              <a:t>“Al 2017 consolidarse como la institución articuladora del desarrollo rural, mediante la provisión de servicios financieros confiables, eficientes y eficaces, que promuevan en el espacio rural el desarrollo de las familias, comunidades y sectores productivos estratégicos para el país.”.</a:t>
            </a:r>
            <a:endParaRPr lang="es-EC" b="1" i="1" dirty="0" smtClean="0">
              <a:latin typeface="Century Gothic" panose="020B0502020202020204" pitchFamily="34" charset="0"/>
            </a:endParaRPr>
          </a:p>
          <a:p>
            <a:endParaRPr lang="es-EC" dirty="0">
              <a:effectLst/>
              <a:latin typeface="Century Gothic" panose="020B0502020202020204" pitchFamily="34" charset="0"/>
            </a:endParaRPr>
          </a:p>
        </p:txBody>
      </p:sp>
    </p:spTree>
    <p:extLst>
      <p:ext uri="{BB962C8B-B14F-4D97-AF65-F5344CB8AC3E}">
        <p14:creationId xmlns:p14="http://schemas.microsoft.com/office/powerpoint/2010/main" val="2249601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3179263" y="199431"/>
            <a:ext cx="5647700" cy="523220"/>
          </a:xfrm>
          <a:prstGeom prst="rect">
            <a:avLst/>
          </a:prstGeom>
          <a:noFill/>
        </p:spPr>
        <p:txBody>
          <a:bodyPr wrap="none" rtlCol="0">
            <a:spAutoFit/>
          </a:bodyPr>
          <a:lstStyle/>
          <a:p>
            <a:r>
              <a:rPr lang="es-ES_tradnl" sz="2800" b="1" dirty="0" smtClean="0">
                <a:latin typeface="Century Gothic"/>
                <a:cs typeface="Century Gothic"/>
              </a:rPr>
              <a:t>JUSTIFICACIÓN E IMPORTANCIA</a:t>
            </a:r>
            <a:endParaRPr lang="es-ES" sz="2800" b="1" dirty="0" smtClean="0">
              <a:latin typeface="Century Gothic"/>
              <a:cs typeface="Century Gothic"/>
            </a:endParaRPr>
          </a:p>
        </p:txBody>
      </p:sp>
      <p:sp>
        <p:nvSpPr>
          <p:cNvPr id="2" name="CuadroTexto 1"/>
          <p:cNvSpPr txBox="1"/>
          <p:nvPr/>
        </p:nvSpPr>
        <p:spPr>
          <a:xfrm>
            <a:off x="2109548" y="1165086"/>
            <a:ext cx="6717415" cy="5324535"/>
          </a:xfrm>
          <a:prstGeom prst="rect">
            <a:avLst/>
          </a:prstGeom>
          <a:noFill/>
        </p:spPr>
        <p:txBody>
          <a:bodyPr wrap="square" rtlCol="0">
            <a:spAutoFit/>
          </a:bodyPr>
          <a:lstStyle/>
          <a:p>
            <a:pPr algn="just"/>
            <a:r>
              <a:rPr lang="es-EC" sz="1700" dirty="0">
                <a:latin typeface="Century Gothic" panose="020B0502020202020204" pitchFamily="34" charset="0"/>
              </a:rPr>
              <a:t>Actualmente las instituciones financieras deben garantizar la seguridad de las transacciones de sus clientes, disminuyendo los riesgos de ataques de los que pueden ser víctimas, así por ejemplo:</a:t>
            </a:r>
          </a:p>
          <a:p>
            <a:pPr algn="just"/>
            <a:r>
              <a:rPr lang="es-EC" sz="1700" dirty="0">
                <a:latin typeface="Century Gothic" panose="020B0502020202020204" pitchFamily="34" charset="0"/>
              </a:rPr>
              <a:t> </a:t>
            </a:r>
          </a:p>
          <a:p>
            <a:pPr marL="285750" lvl="0" indent="-285750" algn="just">
              <a:buFont typeface="Arial" panose="020B0604020202020204" pitchFamily="34" charset="0"/>
              <a:buChar char="•"/>
            </a:pPr>
            <a:r>
              <a:rPr lang="es-EC" sz="1700" dirty="0">
                <a:latin typeface="Century Gothic" panose="020B0502020202020204" pitchFamily="34" charset="0"/>
              </a:rPr>
              <a:t>Se puede evitar caídas de los sistemas existentes, ya que estas perjudican a la imagen de la Institución, perdiéndose de esta manera la disponibilidad de los datos. </a:t>
            </a:r>
          </a:p>
          <a:p>
            <a:pPr marL="285750" lvl="0" indent="-285750" algn="just">
              <a:buFont typeface="Arial" panose="020B0604020202020204" pitchFamily="34" charset="0"/>
              <a:buChar char="•"/>
            </a:pPr>
            <a:r>
              <a:rPr lang="es-EC" sz="1700" dirty="0">
                <a:latin typeface="Century Gothic" panose="020B0502020202020204" pitchFamily="34" charset="0"/>
              </a:rPr>
              <a:t>Mejoramiento de la configuración de los equipos de comunicación.</a:t>
            </a:r>
          </a:p>
          <a:p>
            <a:pPr marL="285750" lvl="0" indent="-285750" algn="just">
              <a:buFont typeface="Arial" panose="020B0604020202020204" pitchFamily="34" charset="0"/>
              <a:buChar char="•"/>
            </a:pPr>
            <a:r>
              <a:rPr lang="es-EC" sz="1700" dirty="0">
                <a:latin typeface="Century Gothic" panose="020B0502020202020204" pitchFamily="34" charset="0"/>
              </a:rPr>
              <a:t>Reducir costos al adquirir solamente el hardware necesario, optimizando la red para brindar un servicio óptimo y seguro.</a:t>
            </a:r>
          </a:p>
          <a:p>
            <a:pPr marL="285750" lvl="0" indent="-285750" algn="just">
              <a:buFont typeface="Arial" panose="020B0604020202020204" pitchFamily="34" charset="0"/>
              <a:buChar char="•"/>
            </a:pPr>
            <a:r>
              <a:rPr lang="es-EC" sz="1700" dirty="0">
                <a:latin typeface="Century Gothic" panose="020B0502020202020204" pitchFamily="34" charset="0"/>
              </a:rPr>
              <a:t>Definir e implementar mejores políticas de Seguridad Informática dentro de la Institución</a:t>
            </a:r>
            <a:r>
              <a:rPr lang="es-EC" sz="1700" dirty="0" smtClean="0">
                <a:latin typeface="Century Gothic" panose="020B0502020202020204" pitchFamily="34" charset="0"/>
              </a:rPr>
              <a:t>.</a:t>
            </a:r>
          </a:p>
          <a:p>
            <a:pPr marL="285750" lvl="0" indent="-285750" algn="just">
              <a:buFont typeface="Arial" panose="020B0604020202020204" pitchFamily="34" charset="0"/>
              <a:buChar char="•"/>
            </a:pPr>
            <a:r>
              <a:rPr lang="es-AR" sz="1700" dirty="0">
                <a:latin typeface="Century Gothic" panose="020B0502020202020204" pitchFamily="34" charset="0"/>
              </a:rPr>
              <a:t>Mejorar los métodos de autenticación y procedimientos para proteger contra los riesgos de robo de claves y usuarios de los clientes a través de e-mail y otros fraudes. </a:t>
            </a:r>
            <a:endParaRPr lang="es-EC" sz="1700" dirty="0">
              <a:latin typeface="Century Gothic" panose="020B0502020202020204" pitchFamily="34" charset="0"/>
            </a:endParaRPr>
          </a:p>
          <a:p>
            <a:pPr marL="285750" lvl="0" indent="-285750" algn="just">
              <a:buFont typeface="Arial" panose="020B0604020202020204" pitchFamily="34" charset="0"/>
              <a:buChar char="•"/>
            </a:pPr>
            <a:r>
              <a:rPr lang="es-AR" sz="1700" dirty="0">
                <a:latin typeface="Century Gothic" panose="020B0502020202020204" pitchFamily="34" charset="0"/>
              </a:rPr>
              <a:t>Entrenar al personal interno para que puedan asesorar al cliente sobre los temas de seguridad preventiva</a:t>
            </a:r>
            <a:r>
              <a:rPr lang="es-AR" sz="1700" dirty="0" smtClean="0">
                <a:latin typeface="Century Gothic" panose="020B0502020202020204" pitchFamily="34" charset="0"/>
              </a:rPr>
              <a:t>.</a:t>
            </a:r>
            <a:endParaRPr lang="es-EC" sz="1700" dirty="0">
              <a:latin typeface="Century Gothic" panose="020B0502020202020204" pitchFamily="34" charset="0"/>
            </a:endParaRPr>
          </a:p>
        </p:txBody>
      </p:sp>
    </p:spTree>
    <p:extLst>
      <p:ext uri="{BB962C8B-B14F-4D97-AF65-F5344CB8AC3E}">
        <p14:creationId xmlns:p14="http://schemas.microsoft.com/office/powerpoint/2010/main" val="2673313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244" cy="6857433"/>
          </a:xfrm>
          <a:prstGeom prst="rect">
            <a:avLst/>
          </a:prstGeom>
        </p:spPr>
      </p:pic>
      <p:sp>
        <p:nvSpPr>
          <p:cNvPr id="3" name="CuadroTexto 2"/>
          <p:cNvSpPr txBox="1"/>
          <p:nvPr/>
        </p:nvSpPr>
        <p:spPr>
          <a:xfrm>
            <a:off x="6767604" y="199431"/>
            <a:ext cx="2044149" cy="523220"/>
          </a:xfrm>
          <a:prstGeom prst="rect">
            <a:avLst/>
          </a:prstGeom>
          <a:noFill/>
        </p:spPr>
        <p:txBody>
          <a:bodyPr wrap="none" rtlCol="0">
            <a:spAutoFit/>
          </a:bodyPr>
          <a:lstStyle/>
          <a:p>
            <a:r>
              <a:rPr lang="es-ES_tradnl" sz="2800" b="1" dirty="0" smtClean="0">
                <a:latin typeface="Century Gothic"/>
                <a:cs typeface="Century Gothic"/>
              </a:rPr>
              <a:t>OBJETIVOS</a:t>
            </a:r>
            <a:endParaRPr lang="es-ES" sz="2800" b="1" dirty="0" smtClean="0">
              <a:latin typeface="Century Gothic"/>
              <a:cs typeface="Century Gothic"/>
            </a:endParaRPr>
          </a:p>
        </p:txBody>
      </p:sp>
      <p:graphicFrame>
        <p:nvGraphicFramePr>
          <p:cNvPr id="5" name="Tabla 4"/>
          <p:cNvGraphicFramePr>
            <a:graphicFrameLocks noGrp="1"/>
          </p:cNvGraphicFramePr>
          <p:nvPr>
            <p:extLst>
              <p:ext uri="{D42A27DB-BD31-4B8C-83A1-F6EECF244321}">
                <p14:modId xmlns:p14="http://schemas.microsoft.com/office/powerpoint/2010/main" val="3762301229"/>
              </p:ext>
            </p:extLst>
          </p:nvPr>
        </p:nvGraphicFramePr>
        <p:xfrm>
          <a:off x="1264024" y="1219195"/>
          <a:ext cx="7547728" cy="5275733"/>
        </p:xfrm>
        <a:graphic>
          <a:graphicData uri="http://schemas.openxmlformats.org/drawingml/2006/table">
            <a:tbl>
              <a:tblPr firstRow="1" bandRow="1">
                <a:tableStyleId>{5C22544A-7EE6-4342-B048-85BDC9FD1C3A}</a:tableStyleId>
              </a:tblPr>
              <a:tblGrid>
                <a:gridCol w="3146611">
                  <a:extLst>
                    <a:ext uri="{9D8B030D-6E8A-4147-A177-3AD203B41FA5}">
                      <a16:colId xmlns:a16="http://schemas.microsoft.com/office/drawing/2014/main" val="2302970152"/>
                    </a:ext>
                  </a:extLst>
                </a:gridCol>
                <a:gridCol w="4401117">
                  <a:extLst>
                    <a:ext uri="{9D8B030D-6E8A-4147-A177-3AD203B41FA5}">
                      <a16:colId xmlns:a16="http://schemas.microsoft.com/office/drawing/2014/main" val="636798367"/>
                    </a:ext>
                  </a:extLst>
                </a:gridCol>
              </a:tblGrid>
              <a:tr h="407073">
                <a:tc>
                  <a:txBody>
                    <a:bodyPr/>
                    <a:lstStyle/>
                    <a:p>
                      <a:pPr>
                        <a:lnSpc>
                          <a:spcPct val="107000"/>
                        </a:lnSpc>
                      </a:pPr>
                      <a:r>
                        <a:rPr lang="es-EC" sz="1800" dirty="0" smtClean="0">
                          <a:effectLst/>
                          <a:latin typeface="Century Gothic" panose="020B0502020202020204" pitchFamily="34" charset="0"/>
                          <a:cs typeface="Times New Roman" panose="02020603050405020304" pitchFamily="18" charset="0"/>
                        </a:rPr>
                        <a:t>OBJETIVO</a:t>
                      </a:r>
                      <a:r>
                        <a:rPr lang="es-EC" sz="1800" baseline="0" dirty="0" smtClean="0">
                          <a:effectLst/>
                          <a:latin typeface="Century Gothic" panose="020B0502020202020204" pitchFamily="34" charset="0"/>
                          <a:cs typeface="Times New Roman" panose="02020603050405020304" pitchFamily="18" charset="0"/>
                        </a:rPr>
                        <a:t> GENERAL</a:t>
                      </a:r>
                      <a:endParaRPr lang="es-EC" sz="1800" dirty="0">
                        <a:effectLst/>
                        <a:latin typeface="Century Gothic" panose="020B0502020202020204" pitchFamily="34" charset="0"/>
                        <a:cs typeface="Times New Roman" panose="02020603050405020304" pitchFamily="18" charset="0"/>
                      </a:endParaRPr>
                    </a:p>
                  </a:txBody>
                  <a:tcPr marL="77010" marR="77010" marT="38505" marB="38505"/>
                </a:tc>
                <a:tc>
                  <a:txBody>
                    <a:bodyPr/>
                    <a:lstStyle/>
                    <a:p>
                      <a:pPr>
                        <a:lnSpc>
                          <a:spcPct val="107000"/>
                        </a:lnSpc>
                      </a:pPr>
                      <a:r>
                        <a:rPr lang="es-EC" sz="1800" dirty="0" smtClean="0">
                          <a:effectLst/>
                          <a:latin typeface="Century Gothic" panose="020B0502020202020204" pitchFamily="34" charset="0"/>
                          <a:cs typeface="Times New Roman" panose="02020603050405020304" pitchFamily="18" charset="0"/>
                        </a:rPr>
                        <a:t>OBJETIVOS</a:t>
                      </a:r>
                      <a:r>
                        <a:rPr lang="es-EC" sz="1800" baseline="0" dirty="0" smtClean="0">
                          <a:effectLst/>
                          <a:latin typeface="Century Gothic" panose="020B0502020202020204" pitchFamily="34" charset="0"/>
                          <a:cs typeface="Times New Roman" panose="02020603050405020304" pitchFamily="18" charset="0"/>
                        </a:rPr>
                        <a:t> ESPECÍFICOS</a:t>
                      </a:r>
                      <a:endParaRPr lang="es-EC" sz="1800" dirty="0">
                        <a:effectLst/>
                        <a:latin typeface="Century Gothic" panose="020B0502020202020204" pitchFamily="34" charset="0"/>
                        <a:cs typeface="Times New Roman" panose="02020603050405020304" pitchFamily="18" charset="0"/>
                      </a:endParaRPr>
                    </a:p>
                  </a:txBody>
                  <a:tcPr marL="77010" marR="77010" marT="38505" marB="38505"/>
                </a:tc>
                <a:extLst>
                  <a:ext uri="{0D108BD9-81ED-4DB2-BD59-A6C34878D82A}">
                    <a16:rowId xmlns:a16="http://schemas.microsoft.com/office/drawing/2014/main" val="3214042637"/>
                  </a:ext>
                </a:extLst>
              </a:tr>
              <a:tr h="853418">
                <a:tc rowSpan="6">
                  <a:txBody>
                    <a:bodyPr/>
                    <a:lstStyle/>
                    <a:p>
                      <a:pPr algn="just">
                        <a:lnSpc>
                          <a:spcPct val="107000"/>
                        </a:lnSpc>
                        <a:spcAft>
                          <a:spcPts val="800"/>
                        </a:spcAft>
                      </a:pPr>
                      <a:r>
                        <a:rPr lang="es-ES" sz="1400" dirty="0">
                          <a:effectLst/>
                          <a:latin typeface="Century Gothic" panose="020B0502020202020204" pitchFamily="34" charset="0"/>
                        </a:rPr>
                        <a:t>Realizar un diagnóstico de la Seguridad Informática, utilizando la metodología de Análisis de Vulnerabilidades, para determinar el estado en el cual se encuentra la red en el Edificio Santa Prisca de la Casa Matriz del Banco Nacional de Fomento, para proponer las posibles contramedidas y así, prevenir la aparición de vulnerabilidades de alto riesgo y minimizar las mismas, utilizando las técnicas de Port </a:t>
                      </a:r>
                      <a:r>
                        <a:rPr lang="es-ES" sz="1400" dirty="0" err="1">
                          <a:effectLst/>
                          <a:latin typeface="Century Gothic" panose="020B0502020202020204" pitchFamily="34" charset="0"/>
                        </a:rPr>
                        <a:t>Scanning</a:t>
                      </a:r>
                      <a:r>
                        <a:rPr lang="es-ES" sz="1400" dirty="0">
                          <a:effectLst/>
                          <a:latin typeface="Century Gothic" panose="020B0502020202020204" pitchFamily="34" charset="0"/>
                        </a:rPr>
                        <a:t>, Network </a:t>
                      </a:r>
                      <a:r>
                        <a:rPr lang="es-ES" sz="1400" dirty="0" err="1">
                          <a:effectLst/>
                          <a:latin typeface="Century Gothic" panose="020B0502020202020204" pitchFamily="34" charset="0"/>
                        </a:rPr>
                        <a:t>Scanning</a:t>
                      </a:r>
                      <a:r>
                        <a:rPr lang="es-ES" sz="1400" dirty="0">
                          <a:effectLst/>
                          <a:latin typeface="Century Gothic" panose="020B0502020202020204" pitchFamily="34" charset="0"/>
                        </a:rPr>
                        <a:t> y </a:t>
                      </a:r>
                      <a:r>
                        <a:rPr lang="es-ES" sz="1400" dirty="0" err="1">
                          <a:effectLst/>
                          <a:latin typeface="Century Gothic" panose="020B0502020202020204" pitchFamily="34" charset="0"/>
                        </a:rPr>
                        <a:t>Vulnerability</a:t>
                      </a:r>
                      <a:r>
                        <a:rPr lang="es-ES" sz="1400" dirty="0">
                          <a:effectLst/>
                          <a:latin typeface="Century Gothic" panose="020B0502020202020204" pitchFamily="34" charset="0"/>
                        </a:rPr>
                        <a:t> </a:t>
                      </a:r>
                      <a:r>
                        <a:rPr lang="es-ES" sz="1400" dirty="0" err="1">
                          <a:effectLst/>
                          <a:latin typeface="Century Gothic" panose="020B0502020202020204" pitchFamily="34" charset="0"/>
                        </a:rPr>
                        <a:t>Scanning</a:t>
                      </a:r>
                      <a:r>
                        <a:rPr lang="es-ES" sz="1400" dirty="0">
                          <a:effectLst/>
                          <a:latin typeface="Century Gothic" panose="020B0502020202020204" pitchFamily="34" charset="0"/>
                        </a:rPr>
                        <a:t>.</a:t>
                      </a:r>
                      <a:endParaRPr lang="es-EC"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7010" marR="77010" marT="38505" marB="38505"/>
                </a:tc>
                <a:tc>
                  <a:txBody>
                    <a:bodyPr/>
                    <a:lstStyle/>
                    <a:p>
                      <a:pPr algn="just">
                        <a:lnSpc>
                          <a:spcPct val="107000"/>
                        </a:lnSpc>
                        <a:spcAft>
                          <a:spcPts val="800"/>
                        </a:spcAft>
                      </a:pPr>
                      <a:r>
                        <a:rPr lang="es-EC" sz="1400" dirty="0">
                          <a:effectLst/>
                          <a:latin typeface="Century Gothic" panose="020B0502020202020204" pitchFamily="34" charset="0"/>
                        </a:rPr>
                        <a:t>Identificar la situación actual de la tecnología que utiliza el Banco Nacional de Fomento en el Área de Servicios Bancarios</a:t>
                      </a:r>
                      <a:r>
                        <a:rPr lang="es-EC" sz="1400" dirty="0" smtClean="0">
                          <a:effectLst/>
                          <a:latin typeface="Century Gothic" panose="020B0502020202020204" pitchFamily="34" charset="0"/>
                        </a:rPr>
                        <a:t>.</a:t>
                      </a:r>
                      <a:endParaRPr lang="es-EC"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7010" marR="77010" marT="38505" marB="38505"/>
                </a:tc>
                <a:extLst>
                  <a:ext uri="{0D108BD9-81ED-4DB2-BD59-A6C34878D82A}">
                    <a16:rowId xmlns:a16="http://schemas.microsoft.com/office/drawing/2014/main" val="3436404947"/>
                  </a:ext>
                </a:extLst>
              </a:tr>
              <a:tr h="1104020">
                <a:tc vMerge="1">
                  <a:txBody>
                    <a:bodyPr/>
                    <a:lstStyle/>
                    <a:p>
                      <a:endParaRPr lang="es-EC"/>
                    </a:p>
                  </a:txBody>
                  <a:tcPr/>
                </a:tc>
                <a:tc>
                  <a:txBody>
                    <a:bodyPr/>
                    <a:lstStyle/>
                    <a:p>
                      <a:pPr algn="just">
                        <a:lnSpc>
                          <a:spcPct val="107000"/>
                        </a:lnSpc>
                        <a:spcAft>
                          <a:spcPts val="800"/>
                        </a:spcAft>
                      </a:pPr>
                      <a:r>
                        <a:rPr lang="es-EC" sz="1400" dirty="0">
                          <a:effectLst/>
                          <a:latin typeface="Century Gothic" panose="020B0502020202020204" pitchFamily="34" charset="0"/>
                        </a:rPr>
                        <a:t>Identificar el nivel de seguridad informática en lo referente al análisis de vulnerabilidades con el que cuenta el Banco Nacional de Fomento.</a:t>
                      </a:r>
                      <a:endParaRPr lang="es-EC"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7010" marR="77010" marT="38505" marB="38505"/>
                </a:tc>
                <a:extLst>
                  <a:ext uri="{0D108BD9-81ED-4DB2-BD59-A6C34878D82A}">
                    <a16:rowId xmlns:a16="http://schemas.microsoft.com/office/drawing/2014/main" val="3296498564"/>
                  </a:ext>
                </a:extLst>
              </a:tr>
              <a:tr h="853418">
                <a:tc vMerge="1">
                  <a:txBody>
                    <a:bodyPr/>
                    <a:lstStyle/>
                    <a:p>
                      <a:endParaRPr lang="es-EC"/>
                    </a:p>
                  </a:txBody>
                  <a:tcPr/>
                </a:tc>
                <a:tc>
                  <a:txBody>
                    <a:bodyPr/>
                    <a:lstStyle/>
                    <a:p>
                      <a:pPr algn="just">
                        <a:lnSpc>
                          <a:spcPct val="107000"/>
                        </a:lnSpc>
                        <a:spcAft>
                          <a:spcPts val="800"/>
                        </a:spcAft>
                      </a:pPr>
                      <a:r>
                        <a:rPr lang="es-EC" sz="1400" dirty="0">
                          <a:effectLst/>
                          <a:latin typeface="Century Gothic" panose="020B0502020202020204" pitchFamily="34" charset="0"/>
                        </a:rPr>
                        <a:t>Recomendar actualizaciones o configuraciones adicionales en los sistemas que posee el Banco Nacional de Fomento.</a:t>
                      </a:r>
                      <a:endParaRPr lang="es-EC"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7010" marR="77010" marT="38505" marB="38505"/>
                </a:tc>
                <a:extLst>
                  <a:ext uri="{0D108BD9-81ED-4DB2-BD59-A6C34878D82A}">
                    <a16:rowId xmlns:a16="http://schemas.microsoft.com/office/drawing/2014/main" val="1085827921"/>
                  </a:ext>
                </a:extLst>
              </a:tr>
              <a:tr h="853418">
                <a:tc vMerge="1">
                  <a:txBody>
                    <a:bodyPr/>
                    <a:lstStyle/>
                    <a:p>
                      <a:endParaRPr lang="es-EC"/>
                    </a:p>
                  </a:txBody>
                  <a:tcPr/>
                </a:tc>
                <a:tc>
                  <a:txBody>
                    <a:bodyPr/>
                    <a:lstStyle/>
                    <a:p>
                      <a:pPr algn="just">
                        <a:lnSpc>
                          <a:spcPct val="107000"/>
                        </a:lnSpc>
                        <a:spcAft>
                          <a:spcPts val="800"/>
                        </a:spcAft>
                      </a:pPr>
                      <a:r>
                        <a:rPr lang="es-EC" sz="1400" dirty="0">
                          <a:effectLst/>
                          <a:latin typeface="Century Gothic" panose="020B0502020202020204" pitchFamily="34" charset="0"/>
                        </a:rPr>
                        <a:t>Determinar los puertos abiertos y cerrados, los host y las vulnerabilidades en los </a:t>
                      </a:r>
                      <a:r>
                        <a:rPr lang="es-EC" sz="1400" dirty="0" err="1">
                          <a:effectLst/>
                          <a:latin typeface="Century Gothic" panose="020B0502020202020204" pitchFamily="34" charset="0"/>
                        </a:rPr>
                        <a:t>PC’s</a:t>
                      </a:r>
                      <a:r>
                        <a:rPr lang="es-EC" sz="1400" dirty="0">
                          <a:effectLst/>
                          <a:latin typeface="Century Gothic" panose="020B0502020202020204" pitchFamily="34" charset="0"/>
                        </a:rPr>
                        <a:t> que posee el Banco Nacional de Fomento.</a:t>
                      </a:r>
                      <a:endParaRPr lang="es-EC"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7010" marR="77010" marT="38505" marB="38505"/>
                </a:tc>
                <a:extLst>
                  <a:ext uri="{0D108BD9-81ED-4DB2-BD59-A6C34878D82A}">
                    <a16:rowId xmlns:a16="http://schemas.microsoft.com/office/drawing/2014/main" val="2617096775"/>
                  </a:ext>
                </a:extLst>
              </a:tr>
              <a:tr h="602193">
                <a:tc vMerge="1">
                  <a:txBody>
                    <a:bodyPr/>
                    <a:lstStyle/>
                    <a:p>
                      <a:endParaRPr lang="es-EC"/>
                    </a:p>
                  </a:txBody>
                  <a:tcPr/>
                </a:tc>
                <a:tc>
                  <a:txBody>
                    <a:bodyPr/>
                    <a:lstStyle/>
                    <a:p>
                      <a:pPr algn="just">
                        <a:lnSpc>
                          <a:spcPct val="107000"/>
                        </a:lnSpc>
                        <a:spcAft>
                          <a:spcPts val="800"/>
                        </a:spcAft>
                      </a:pPr>
                      <a:r>
                        <a:rPr lang="es-EC" sz="1400" dirty="0">
                          <a:effectLst/>
                          <a:latin typeface="Century Gothic" panose="020B0502020202020204" pitchFamily="34" charset="0"/>
                        </a:rPr>
                        <a:t>Utilizar Técnicas de Detección de Vulnerabilidades como es el Ethical Hacking.</a:t>
                      </a:r>
                      <a:endParaRPr lang="es-EC"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7010" marR="77010" marT="38505" marB="38505"/>
                </a:tc>
                <a:extLst>
                  <a:ext uri="{0D108BD9-81ED-4DB2-BD59-A6C34878D82A}">
                    <a16:rowId xmlns:a16="http://schemas.microsoft.com/office/drawing/2014/main" val="348549558"/>
                  </a:ext>
                </a:extLst>
              </a:tr>
              <a:tr h="602193">
                <a:tc vMerge="1">
                  <a:txBody>
                    <a:bodyPr/>
                    <a:lstStyle/>
                    <a:p>
                      <a:endParaRPr lang="es-EC"/>
                    </a:p>
                  </a:txBody>
                  <a:tcPr/>
                </a:tc>
                <a:tc>
                  <a:txBody>
                    <a:bodyPr/>
                    <a:lstStyle/>
                    <a:p>
                      <a:pPr algn="just">
                        <a:lnSpc>
                          <a:spcPct val="107000"/>
                        </a:lnSpc>
                        <a:spcAft>
                          <a:spcPts val="800"/>
                        </a:spcAft>
                      </a:pPr>
                      <a:r>
                        <a:rPr lang="es-EC" sz="1400" dirty="0">
                          <a:effectLst/>
                          <a:latin typeface="Century Gothic" panose="020B0502020202020204" pitchFamily="34" charset="0"/>
                        </a:rPr>
                        <a:t>Poder priorizar y remediar con efectividad las vulnerabilidades de los activos de su red.</a:t>
                      </a:r>
                      <a:endParaRPr lang="es-EC"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77010" marR="77010" marT="38505" marB="38505"/>
                </a:tc>
                <a:extLst>
                  <a:ext uri="{0D108BD9-81ED-4DB2-BD59-A6C34878D82A}">
                    <a16:rowId xmlns:a16="http://schemas.microsoft.com/office/drawing/2014/main" val="1395057412"/>
                  </a:ext>
                </a:extLst>
              </a:tr>
            </a:tbl>
          </a:graphicData>
        </a:graphic>
      </p:graphicFrame>
    </p:spTree>
    <p:extLst>
      <p:ext uri="{BB962C8B-B14F-4D97-AF65-F5344CB8AC3E}">
        <p14:creationId xmlns:p14="http://schemas.microsoft.com/office/powerpoint/2010/main" val="3585062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alcald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
            <a:ext cx="9143244" cy="6857433"/>
          </a:xfrm>
          <a:prstGeom prst="rect">
            <a:avLst/>
          </a:prstGeom>
        </p:spPr>
      </p:pic>
      <p:sp>
        <p:nvSpPr>
          <p:cNvPr id="3" name="CuadroTexto 2"/>
          <p:cNvSpPr txBox="1"/>
          <p:nvPr/>
        </p:nvSpPr>
        <p:spPr>
          <a:xfrm>
            <a:off x="3052843" y="199431"/>
            <a:ext cx="5732660" cy="954107"/>
          </a:xfrm>
          <a:prstGeom prst="rect">
            <a:avLst/>
          </a:prstGeom>
          <a:noFill/>
        </p:spPr>
        <p:txBody>
          <a:bodyPr wrap="none" rtlCol="0">
            <a:spAutoFit/>
          </a:bodyPr>
          <a:lstStyle/>
          <a:p>
            <a:r>
              <a:rPr lang="es-ES_tradnl" sz="2800" b="1" dirty="0" smtClean="0">
                <a:latin typeface="Century Gothic"/>
                <a:cs typeface="Century Gothic"/>
              </a:rPr>
              <a:t>METODOLOGÍA DE </a:t>
            </a:r>
          </a:p>
          <a:p>
            <a:r>
              <a:rPr lang="es-ES_tradnl" sz="2800" b="1" dirty="0" smtClean="0">
                <a:latin typeface="Century Gothic"/>
                <a:cs typeface="Century Gothic"/>
              </a:rPr>
              <a:t>ANÁLISIS DE VULNERABILIDADES </a:t>
            </a:r>
            <a:endParaRPr lang="es-ES" sz="2800" b="1" dirty="0" smtClean="0">
              <a:latin typeface="Century Gothic"/>
              <a:cs typeface="Century Gothic"/>
            </a:endParaRPr>
          </a:p>
        </p:txBody>
      </p:sp>
      <p:sp>
        <p:nvSpPr>
          <p:cNvPr id="2" name="CuadroTexto 1"/>
          <p:cNvSpPr txBox="1"/>
          <p:nvPr/>
        </p:nvSpPr>
        <p:spPr>
          <a:xfrm>
            <a:off x="2109548" y="1165086"/>
            <a:ext cx="5300109" cy="369332"/>
          </a:xfrm>
          <a:prstGeom prst="rect">
            <a:avLst/>
          </a:prstGeom>
          <a:noFill/>
        </p:spPr>
        <p:txBody>
          <a:bodyPr wrap="square" rtlCol="0">
            <a:spAutoFit/>
          </a:bodyPr>
          <a:lstStyle/>
          <a:p>
            <a:pPr algn="just"/>
            <a:endParaRPr lang="es-ES" dirty="0" smtClean="0">
              <a:latin typeface="Century Gothic"/>
              <a:cs typeface="Century Gothic"/>
            </a:endParaRPr>
          </a:p>
        </p:txBody>
      </p:sp>
      <p:sp>
        <p:nvSpPr>
          <p:cNvPr id="5" name="CuadroTexto 4"/>
          <p:cNvSpPr txBox="1"/>
          <p:nvPr/>
        </p:nvSpPr>
        <p:spPr>
          <a:xfrm>
            <a:off x="4045531" y="6229334"/>
            <a:ext cx="4957808" cy="507831"/>
          </a:xfrm>
          <a:prstGeom prst="rect">
            <a:avLst/>
          </a:prstGeom>
          <a:noFill/>
        </p:spPr>
        <p:txBody>
          <a:bodyPr wrap="square" rtlCol="0">
            <a:spAutoFit/>
          </a:bodyPr>
          <a:lstStyle/>
          <a:p>
            <a:r>
              <a:rPr lang="es-ES" sz="900" dirty="0" smtClean="0">
                <a:latin typeface="Century Gothic" panose="020B0502020202020204" pitchFamily="34" charset="0"/>
                <a:cs typeface="Century Gothic"/>
              </a:rPr>
              <a:t>Fuente: </a:t>
            </a:r>
            <a:r>
              <a:rPr lang="es-EC" sz="900" dirty="0">
                <a:latin typeface="Century Gothic" panose="020B0502020202020204" pitchFamily="34" charset="0"/>
              </a:rPr>
              <a:t>(David A. Franco, Jorge L. Perea y Plinio Puello, 2012) Recuperado el 7 de Enero de 2015, de </a:t>
            </a:r>
            <a:r>
              <a:rPr lang="es-EC" sz="900" dirty="0">
                <a:latin typeface="Century Gothic" panose="020B0502020202020204" pitchFamily="34" charset="0"/>
                <a:hlinkClick r:id="rId3"/>
              </a:rPr>
              <a:t>http://www.scielo.cl/scielo.php?script=sci_arttext&amp;pid=S0718-07642012000300014</a:t>
            </a:r>
            <a:endParaRPr lang="es-ES" sz="900" dirty="0">
              <a:latin typeface="Century Gothic" panose="020B0502020202020204" pitchFamily="34" charset="0"/>
              <a:cs typeface="Century Gothic"/>
            </a:endParaRPr>
          </a:p>
        </p:txBody>
      </p:sp>
      <p:pic>
        <p:nvPicPr>
          <p:cNvPr id="9" name="Imagen 8" descr="art14-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709320"/>
            <a:ext cx="7548607" cy="3964231"/>
          </a:xfrm>
          <a:prstGeom prst="rect">
            <a:avLst/>
          </a:prstGeom>
          <a:ln>
            <a:noFill/>
          </a:ln>
          <a:effectLst>
            <a:softEdge rad="112500"/>
          </a:effectLst>
        </p:spPr>
      </p:pic>
    </p:spTree>
    <p:extLst>
      <p:ext uri="{BB962C8B-B14F-4D97-AF65-F5344CB8AC3E}">
        <p14:creationId xmlns:p14="http://schemas.microsoft.com/office/powerpoint/2010/main" val="4000146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6068</TotalTime>
  <Words>2388</Words>
  <Application>Microsoft Office PowerPoint</Application>
  <PresentationFormat>Presentación en pantalla (4:3)</PresentationFormat>
  <Paragraphs>722</Paragraphs>
  <Slides>39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Arial</vt:lpstr>
      <vt:lpstr>Calibri</vt:lpstr>
      <vt:lpstr>Century Gothic</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Galeas</dc:creator>
  <cp:lastModifiedBy>DAVID ARMANDO MONTOYA TAPIA</cp:lastModifiedBy>
  <cp:revision>117</cp:revision>
  <dcterms:created xsi:type="dcterms:W3CDTF">2016-04-01T14:34:19Z</dcterms:created>
  <dcterms:modified xsi:type="dcterms:W3CDTF">2016-04-07T14:20:09Z</dcterms:modified>
</cp:coreProperties>
</file>