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5" r:id="rId4"/>
    <p:sldId id="271" r:id="rId5"/>
    <p:sldId id="275" r:id="rId6"/>
    <p:sldId id="272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84" r:id="rId17"/>
    <p:sldId id="286" r:id="rId18"/>
    <p:sldId id="288" r:id="rId19"/>
    <p:sldId id="287" r:id="rId20"/>
    <p:sldId id="289" r:id="rId21"/>
    <p:sldId id="292" r:id="rId22"/>
    <p:sldId id="290" r:id="rId23"/>
    <p:sldId id="291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17" d="100"/>
          <a:sy n="117" d="100"/>
        </p:scale>
        <p:origin x="-354" y="-10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2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3/28/2016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3/28/2016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3/28/2016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3/28/2016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3812" y="1772816"/>
            <a:ext cx="8496944" cy="230425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s-EC" sz="4000" dirty="0"/>
              <a:t>DESARROLLO DE UN SISTEMA PARA EL PROCESO DE COTIZACIÓN Y LA OPTIMIZACIÓN DE RECURSOS EN PRODUCCIÓN, PARA ALGLASS</a:t>
            </a:r>
            <a:endParaRPr lang="es-ES" sz="4000" b="1" i="0" dirty="0">
              <a:solidFill>
                <a:srgbClr val="00AEEF"/>
              </a:solidFill>
              <a:latin typeface="Franklin Gothic Medium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7928" y="4221088"/>
            <a:ext cx="6408712" cy="504056"/>
          </a:xfrm>
        </p:spPr>
        <p:txBody>
          <a:bodyPr>
            <a:normAutofit/>
          </a:bodyPr>
          <a:lstStyle/>
          <a:p>
            <a:r>
              <a:rPr lang="es-EC" dirty="0"/>
              <a:t>INGENIERÍA EN SISTEMAS E INFORMÁTICA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3972" y="8979"/>
            <a:ext cx="6192688" cy="1829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782044" y="5085184"/>
            <a:ext cx="640871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Guillermo N. Rogel Conlago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JUSTIFICACIÓN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PROCESO DE PRODUCCIÓN</a:t>
            </a:r>
          </a:p>
          <a:p>
            <a:pPr lvl="1"/>
            <a:r>
              <a:rPr lang="es-EC" sz="2400" dirty="0"/>
              <a:t>Obtener una lista exacta de los materiales que se necesitarán para la fabricación de las estructuras evitando que los Técnicos la realicen. </a:t>
            </a:r>
          </a:p>
          <a:p>
            <a:pPr lvl="1"/>
            <a:r>
              <a:rPr lang="es-EC" sz="2400" dirty="0"/>
              <a:t>Disminuir costos de movilización realizando un solo envío de materiales al Galpón de construcción.</a:t>
            </a:r>
          </a:p>
          <a:p>
            <a:pPr lvl="1"/>
            <a:r>
              <a:rPr lang="es-EC" sz="2400" dirty="0"/>
              <a:t>Obtener listas de medidas a las que deben ser cortados los perfiles con sus respectivos descuentos.</a:t>
            </a:r>
          </a:p>
          <a:p>
            <a:pPr lvl="1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79989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JUSTIFICACIÓN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PROCESO DE PRODUCCIÓN</a:t>
            </a:r>
          </a:p>
          <a:p>
            <a:pPr lvl="1"/>
            <a:r>
              <a:rPr lang="es-EC" sz="2400" dirty="0"/>
              <a:t>Reducir el </a:t>
            </a:r>
            <a:r>
              <a:rPr lang="es-EC" sz="2400" b="1" dirty="0"/>
              <a:t>desperdicio</a:t>
            </a:r>
            <a:r>
              <a:rPr lang="es-EC" sz="2400" dirty="0"/>
              <a:t> generado en el corte de las piezas de aluminio, mediante la implementación de detalles de corte que indiquen al Técnico de qué manera cortarlas.</a:t>
            </a:r>
          </a:p>
          <a:p>
            <a:pPr lvl="1"/>
            <a:r>
              <a:rPr lang="es-EC" sz="2400" dirty="0"/>
              <a:t>Obtener un costo real al finalizar un proyecto mediante el registro del </a:t>
            </a:r>
            <a:r>
              <a:rPr lang="es-EC" sz="2400" b="1" dirty="0"/>
              <a:t>material entregado</a:t>
            </a:r>
            <a:r>
              <a:rPr lang="es-EC" sz="2400" dirty="0"/>
              <a:t>.</a:t>
            </a:r>
          </a:p>
          <a:p>
            <a:pPr lvl="1"/>
            <a:r>
              <a:rPr lang="es-EC" sz="2400" dirty="0"/>
              <a:t>Con los datos ingresados de las estructuras se aspira a tener un detalle para el </a:t>
            </a:r>
            <a:r>
              <a:rPr lang="es-EC" sz="2400" b="1" dirty="0"/>
              <a:t>pago de los Técnico</a:t>
            </a:r>
            <a:r>
              <a:rPr lang="es-EC" sz="2400" dirty="0"/>
              <a:t> de acuerdo a lo realizado.</a:t>
            </a:r>
            <a:endParaRPr lang="es-EC" sz="6000" dirty="0"/>
          </a:p>
          <a:p>
            <a:pPr lvl="1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6609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800" dirty="0"/>
              <a:t>Desarrollar un Sistema para realizar cotizaciones, gestionar materiales, y optimizar recursos humanos y materia prima.</a:t>
            </a:r>
          </a:p>
          <a:p>
            <a:pPr lvl="1"/>
            <a:r>
              <a:rPr lang="es-EC" sz="2400" dirty="0"/>
              <a:t>Realizar el análisis de requisitos funcionales del sistema.</a:t>
            </a:r>
          </a:p>
          <a:p>
            <a:pPr lvl="1"/>
            <a:r>
              <a:rPr lang="es-EC" sz="2400" dirty="0"/>
              <a:t>Diseñar la estructura del sistema y base de datos.</a:t>
            </a:r>
          </a:p>
          <a:p>
            <a:pPr lvl="1"/>
            <a:r>
              <a:rPr lang="es-EC" sz="2400" dirty="0"/>
              <a:t>Determinar los algoritmos que permitan optimizar los materiales. </a:t>
            </a:r>
          </a:p>
          <a:p>
            <a:pPr lvl="1"/>
            <a:r>
              <a:rPr lang="es-EC" sz="2400" dirty="0"/>
              <a:t>Construir el sistema con los módulos correspondientes.</a:t>
            </a:r>
          </a:p>
          <a:p>
            <a:pPr lvl="1"/>
            <a:r>
              <a:rPr lang="es-EC" sz="2400" dirty="0"/>
              <a:t>Realizar las pruebas correspondientes del sistema.</a:t>
            </a:r>
          </a:p>
          <a:p>
            <a:pPr lvl="1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90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HERRAMIENTAS PARA EL DESARROLLO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Microsoft Visual Studio community 2015</a:t>
            </a:r>
            <a:r>
              <a:rPr lang="en-US" sz="3200" dirty="0" smtClean="0"/>
              <a:t>.</a:t>
            </a:r>
          </a:p>
          <a:p>
            <a:pPr lvl="1"/>
            <a:r>
              <a:rPr lang="es-EC" sz="28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Visual </a:t>
            </a:r>
            <a:r>
              <a:rPr lang="es-EC" sz="28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Basic</a:t>
            </a:r>
          </a:p>
          <a:p>
            <a:r>
              <a:rPr lang="es-EC" sz="2800" dirty="0"/>
              <a:t>Microsoft SQL Server 2014 Express </a:t>
            </a:r>
          </a:p>
          <a:p>
            <a:pPr lvl="1"/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5221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312" y="188640"/>
            <a:ext cx="8686801" cy="1066800"/>
          </a:xfrm>
        </p:spPr>
        <p:txBody>
          <a:bodyPr/>
          <a:lstStyle/>
          <a:p>
            <a:r>
              <a:rPr lang="es-EC" dirty="0" smtClean="0"/>
              <a:t>METODOLOGÍA XP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21" y="1454503"/>
            <a:ext cx="6935403" cy="49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8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 XP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400" dirty="0" smtClean="0"/>
              <a:t>Promueve una programación organizada.</a:t>
            </a:r>
          </a:p>
          <a:p>
            <a:r>
              <a:rPr lang="es-EC" sz="2400" dirty="0" smtClean="0"/>
              <a:t>Fomenta </a:t>
            </a:r>
            <a:r>
              <a:rPr lang="es-EC" sz="2400" dirty="0"/>
              <a:t>la comunicación entre los clientes y los desarrolladores.</a:t>
            </a:r>
          </a:p>
          <a:p>
            <a:r>
              <a:rPr lang="es-EC" sz="2400" dirty="0" smtClean="0"/>
              <a:t>Puede </a:t>
            </a:r>
            <a:r>
              <a:rPr lang="es-EC" sz="2400" dirty="0"/>
              <a:t>ser aplicada a cualquier lenguaje de programación.</a:t>
            </a:r>
          </a:p>
          <a:p>
            <a:r>
              <a:rPr lang="es-EC" sz="2400" dirty="0"/>
              <a:t>El cliente tiene el control sobre las prioridades.</a:t>
            </a:r>
          </a:p>
          <a:p>
            <a:r>
              <a:rPr lang="es-EC" sz="2400" dirty="0"/>
              <a:t>Se hacen pruebas continuas durante el proyecto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42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2843213" y="2042160"/>
          <a:ext cx="5130799" cy="3535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544"/>
                <a:gridCol w="1611142"/>
                <a:gridCol w="722826"/>
                <a:gridCol w="722826"/>
                <a:gridCol w="898461"/>
              </a:tblGrid>
              <a:tr h="50292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ITERACIONES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HISTORIAS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INICIO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FIN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DURACIÓN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(DÍAS)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ITERACIÓN 1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MÓDULO DE SEGURIDADES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09-oct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18-oct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ITERACIÓN 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MÓDULO DE PRODUCTOS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19-oct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01-nov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ITERACIÓN 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MÓDULO DE COSTEO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02-nov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09-dic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ITERACIÓN 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MÓDULO DE ORDENES DE ENTREGA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10-dic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28-dic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ITERACIÓN 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MÓDULO DE PLANES DE CORTE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29-dic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04-ene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ITERACIÓN 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MÓDULO DE REPORTES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05-ene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08-ene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Batang" panose="02030600000101010101" pitchFamily="18" charset="-127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9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ESTRUCTURA DEL SISTEMA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77" y="2347898"/>
            <a:ext cx="6944469" cy="21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PRESENTACIÓN DEL SISTEMA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24" y="2348880"/>
            <a:ext cx="39719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EC" sz="2400" dirty="0"/>
              <a:t>La metodología XP ha sido aplicada en el desarrollo de este sistema, y ha permitido con la implementación sus fases, satisfacer los objetivos planteados.</a:t>
            </a:r>
          </a:p>
          <a:p>
            <a:pPr lvl="1"/>
            <a:r>
              <a:rPr lang="es-EC" sz="2400" dirty="0"/>
              <a:t>Se analizó y validó los requisitos solicitados por la empresa, dejando como resultado solamente los funcionales. Lo que posibilitó obtener un alcance específico de lo que se ha desarrollado.</a:t>
            </a:r>
          </a:p>
          <a:p>
            <a:pPr lvl="1"/>
            <a:r>
              <a:rPr lang="es-EC" sz="2400" dirty="0"/>
              <a:t>Se ha estructurado y diseñado el sistema que permite realizar las tareas de cotización y producción de una forma ágil y precisa, así también se implementó la base de datos que registra y graba toda la información necesaria</a:t>
            </a:r>
            <a:r>
              <a:rPr lang="es-EC" sz="2400" dirty="0" smtClean="0"/>
              <a:t>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6261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es-ES" sz="3600" b="1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Agenda</a:t>
            </a:r>
            <a:endParaRPr lang="es-ES" sz="3600" b="1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Introducción</a:t>
            </a:r>
          </a:p>
          <a:p>
            <a:r>
              <a:rPr lang="es-ES" dirty="0" smtClean="0"/>
              <a:t>Planteamiento del problema</a:t>
            </a:r>
          </a:p>
          <a:p>
            <a:r>
              <a:rPr lang="es-ES" dirty="0" smtClean="0"/>
              <a:t>Justificación</a:t>
            </a:r>
          </a:p>
          <a:p>
            <a:r>
              <a:rPr lang="es-ES" dirty="0" smtClean="0"/>
              <a:t>Objetivos</a:t>
            </a:r>
          </a:p>
          <a:p>
            <a:r>
              <a:rPr lang="es-ES" dirty="0" smtClean="0"/>
              <a:t>Herramientas para el desarrollo del sistema</a:t>
            </a:r>
          </a:p>
          <a:p>
            <a:r>
              <a:rPr lang="es-ES" dirty="0" smtClean="0"/>
              <a:t>Metodología Utilizada</a:t>
            </a:r>
          </a:p>
          <a:p>
            <a:r>
              <a:rPr lang="es-ES" dirty="0" smtClean="0"/>
              <a:t>Presentación del sistema</a:t>
            </a:r>
          </a:p>
          <a:p>
            <a:r>
              <a:rPr lang="es-ES" dirty="0" smtClean="0"/>
              <a:t>Conclusiones</a:t>
            </a:r>
          </a:p>
          <a:p>
            <a:r>
              <a:rPr lang="es-ES" dirty="0" smtClean="0"/>
              <a:t>Recomendaciones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s-EC" sz="2400" dirty="0"/>
              <a:t>Se ha aplicado un algoritmo que genera planes de corte para el aluminio, los mismos que son exactos, rápidos y ayudan a optimizar la materia prima.</a:t>
            </a:r>
          </a:p>
          <a:p>
            <a:pPr lvl="1"/>
            <a:r>
              <a:rPr lang="es-EC" sz="2400" dirty="0"/>
              <a:t> El alcance del proyecto propuesto por el cliente ha sido cumplido, mediante la creación de los módulos solicitados, se ha optimizado los procesos de cotización y producción; la implementación de estos satisfacen las necesidades de Alglass.</a:t>
            </a:r>
          </a:p>
          <a:p>
            <a:pPr lvl="1"/>
            <a:r>
              <a:rPr lang="es-EC" sz="2400" dirty="0"/>
              <a:t>Como todo proceso de desarrollo está expuesto a errores se han realizado las pruebas necesarias que han permitido, encontrar y corregir errores, a fin de obtener un sistema seguro y fiable.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9558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C" dirty="0"/>
              <a:t>Para el desarrollo de este tipo de aplicaciones es recomendable la utilización de la metodología XP que permite el desarrollo ágil de aplicaciones, debido a que se necesita tener una programación organizada y una constante comunicación con el cliente.</a:t>
            </a:r>
          </a:p>
          <a:p>
            <a:pPr lvl="1"/>
            <a:r>
              <a:rPr lang="es-EC" dirty="0"/>
              <a:t>La herramienta Visual Studio </a:t>
            </a:r>
            <a:r>
              <a:rPr lang="es-EC" dirty="0" err="1"/>
              <a:t>Community</a:t>
            </a:r>
            <a:r>
              <a:rPr lang="es-EC" dirty="0"/>
              <a:t>, permitió cumplir con los requerimientos de Alglass, sin embargo en caso de necesitar módulos adicionales puede ser necesario la migración a una versión más completa como Visual Studio Profesional.</a:t>
            </a:r>
          </a:p>
          <a:p>
            <a:pPr lvl="1"/>
            <a:r>
              <a:rPr lang="es-EC" dirty="0"/>
              <a:t>Se recomienda la indexación de este sistema con el sistema DW de la empresa, con el fin de lograr la actualización automática de precios y la interacción con el inventario. </a:t>
            </a:r>
          </a:p>
          <a:p>
            <a:pPr lvl="1"/>
            <a:r>
              <a:rPr lang="es-EC" dirty="0"/>
              <a:t>Para requerimientos adicionales o modificaciones en los módulos desarrollados, es importante que se lea el presente documento y los comentarios en el código, para facilitar el proceso.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861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1197868" y="1988840"/>
            <a:ext cx="5029201" cy="1397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s-EC" sz="6600" dirty="0" smtClean="0"/>
              <a:t>GRACIAS</a:t>
            </a:r>
            <a:endParaRPr lang="es-EC" sz="6600" dirty="0"/>
          </a:p>
        </p:txBody>
      </p:sp>
    </p:spTree>
    <p:extLst>
      <p:ext uri="{BB962C8B-B14F-4D97-AF65-F5344CB8AC3E}">
        <p14:creationId xmlns:p14="http://schemas.microsoft.com/office/powerpoint/2010/main" val="405442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1485900" y="1916832"/>
            <a:ext cx="80756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>
                <a:latin typeface="Batang" panose="02030600000101010101" pitchFamily="18" charset="-127"/>
                <a:cs typeface="Batang" panose="02030600000101010101" pitchFamily="18" charset="-127"/>
              </a:rPr>
              <a:t>ALGLASS </a:t>
            </a:r>
            <a:r>
              <a:rPr lang="es-EC" sz="2800" dirty="0">
                <a:latin typeface="Batang" panose="02030600000101010101" pitchFamily="18" charset="-127"/>
                <a:cs typeface="Batang" panose="02030600000101010101" pitchFamily="18" charset="-127"/>
              </a:rPr>
              <a:t>es una empresa familiar dedicada al negocio de comercialización aluminio y vidrio desde ya hace más de 15 años, con experiencia en el trabajo de ventanería, mamparas, cubiertas de vidrio y policarbonato, vidrio de seguridad, vidrio templado, todo tipo de mamparas y cortinas de baño con asesoría técnica.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PLANTEAMIENTO DEL PROBLEMA</a:t>
            </a:r>
            <a:endParaRPr lang="en-US" dirty="0"/>
          </a:p>
        </p:txBody>
      </p:sp>
      <p:sp>
        <p:nvSpPr>
          <p:cNvPr id="3" name="Marcador de posición de contenido 13"/>
          <p:cNvSpPr txBox="1">
            <a:spLocks/>
          </p:cNvSpPr>
          <p:nvPr/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600" dirty="0"/>
              <a:t>La construcción de estructuras de aluminio y vidrio requiere varios productos dependiendo el tipo como son: accesorios, vidrios, y una amplia gama de piezas de aluminio. </a:t>
            </a:r>
            <a:endParaRPr lang="es-EC" sz="3600" dirty="0" smtClean="0"/>
          </a:p>
          <a:p>
            <a:r>
              <a:rPr lang="es-EC" sz="3600" dirty="0" smtClean="0"/>
              <a:t>Este proceso actualmente es manual. y expuesto a errores</a:t>
            </a:r>
          </a:p>
          <a:p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14019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2924944"/>
            <a:ext cx="3701502" cy="2492896"/>
          </a:xfrm>
          <a:prstGeom prst="rect">
            <a:avLst/>
          </a:prstGeom>
        </p:spPr>
      </p:pic>
      <p:sp>
        <p:nvSpPr>
          <p:cNvPr id="4" name="Marcador de posición de contenido 13"/>
          <p:cNvSpPr txBox="1">
            <a:spLocks/>
          </p:cNvSpPr>
          <p:nvPr/>
        </p:nvSpPr>
        <p:spPr>
          <a:xfrm>
            <a:off x="5014292" y="2538264"/>
            <a:ext cx="6060132" cy="32662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Esta ventana utiliza siete tipos de piezas aluminios</a:t>
            </a:r>
          </a:p>
          <a:p>
            <a:r>
              <a:rPr lang="es-ES" dirty="0" smtClean="0"/>
              <a:t>Diferentes tornillos y accesorios</a:t>
            </a:r>
          </a:p>
          <a:p>
            <a:r>
              <a:rPr lang="es-ES" dirty="0" smtClean="0"/>
              <a:t>Vidrios</a:t>
            </a:r>
          </a:p>
          <a:p>
            <a:r>
              <a:rPr lang="es-ES" dirty="0" smtClean="0"/>
              <a:t>Y son de diferentes medidas</a:t>
            </a:r>
          </a:p>
          <a:p>
            <a:pPr marL="45720" indent="0">
              <a:buNone/>
            </a:pPr>
            <a:r>
              <a:rPr lang="es-ES" dirty="0" smtClean="0"/>
              <a:t>ADICIONAL</a:t>
            </a:r>
          </a:p>
          <a:p>
            <a:r>
              <a:rPr lang="es-ES" dirty="0" smtClean="0"/>
              <a:t>Se puede construir en diferentes colores, y dependiendo del color los accesorios pueden variar.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mtClean="0"/>
              <a:t>PLANTEAMIENTO DEL PROBLEMA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contenido 13"/>
          <p:cNvSpPr txBox="1">
            <a:spLocks/>
          </p:cNvSpPr>
          <p:nvPr/>
        </p:nvSpPr>
        <p:spPr>
          <a:xfrm>
            <a:off x="1413892" y="1700808"/>
            <a:ext cx="9660532" cy="410371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mtClean="0"/>
              <a:t>PLANTEAMIENTO DEL PROBLEMA</a:t>
            </a:r>
            <a:endParaRPr lang="en-US" dirty="0"/>
          </a:p>
        </p:txBody>
      </p:sp>
      <p:sp>
        <p:nvSpPr>
          <p:cNvPr id="6" name="Marcador de posición de contenido 13"/>
          <p:cNvSpPr txBox="1">
            <a:spLocks/>
          </p:cNvSpPr>
          <p:nvPr/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600" dirty="0" smtClean="0"/>
              <a:t>Si el cliente quiere hace cambios en color o materiales el proceso se debe repetir.</a:t>
            </a:r>
          </a:p>
          <a:p>
            <a:r>
              <a:rPr lang="es-EC" sz="3600" dirty="0" smtClean="0"/>
              <a:t>Luego de firmado un contrato el técnico que fabricará hace el pedido de lo que necesitará para la fabricación.</a:t>
            </a:r>
          </a:p>
          <a:p>
            <a:endParaRPr lang="es-EC" sz="3600" dirty="0" smtClean="0"/>
          </a:p>
          <a:p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71320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contenido 13"/>
          <p:cNvSpPr txBox="1">
            <a:spLocks/>
          </p:cNvSpPr>
          <p:nvPr/>
        </p:nvSpPr>
        <p:spPr>
          <a:xfrm>
            <a:off x="1413892" y="1700808"/>
            <a:ext cx="9660532" cy="410371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mtClean="0"/>
              <a:t>PLANTEAMIENTO DEL PROBLEMA</a:t>
            </a:r>
            <a:endParaRPr lang="en-US" dirty="0"/>
          </a:p>
        </p:txBody>
      </p:sp>
      <p:sp>
        <p:nvSpPr>
          <p:cNvPr id="6" name="Marcador de posición de contenido 13"/>
          <p:cNvSpPr txBox="1">
            <a:spLocks/>
          </p:cNvSpPr>
          <p:nvPr/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600" dirty="0"/>
              <a:t>Cada tipo de aluminio debe ser cortado con un descuento exacto para poder ser ensamblado, este descuento lo hace manualmente cada Técnico lo que requiere tiempo y está sujeto a errores.</a:t>
            </a:r>
          </a:p>
          <a:p>
            <a:endParaRPr lang="es-EC" sz="3600" dirty="0" smtClean="0"/>
          </a:p>
          <a:p>
            <a:endParaRPr lang="es-EC" sz="3600" dirty="0" smtClean="0"/>
          </a:p>
          <a:p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4567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contenido 13"/>
          <p:cNvSpPr txBox="1">
            <a:spLocks/>
          </p:cNvSpPr>
          <p:nvPr/>
        </p:nvSpPr>
        <p:spPr>
          <a:xfrm>
            <a:off x="1413892" y="1700808"/>
            <a:ext cx="9660532" cy="410371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mtClean="0"/>
              <a:t>PLANTEAMIENTO DEL PROBLEMA</a:t>
            </a:r>
            <a:endParaRPr lang="en-US" dirty="0"/>
          </a:p>
        </p:txBody>
      </p:sp>
      <p:sp>
        <p:nvSpPr>
          <p:cNvPr id="6" name="Marcador de posición de contenido 13"/>
          <p:cNvSpPr txBox="1">
            <a:spLocks/>
          </p:cNvSpPr>
          <p:nvPr/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600" dirty="0" smtClean="0"/>
              <a:t>No hay un registro de lo que se ha utilizado para la realización de un proyecto.</a:t>
            </a:r>
          </a:p>
          <a:p>
            <a:r>
              <a:rPr lang="es-EC" sz="3600" dirty="0"/>
              <a:t>Los Técnicos reciben su remuneración de acuerdo a una tabla de precios por metros </a:t>
            </a:r>
            <a:r>
              <a:rPr lang="es-EC" sz="3600" dirty="0" smtClean="0"/>
              <a:t>cuadrados esto se hace manualmente.</a:t>
            </a:r>
            <a:endParaRPr lang="es-EC" sz="3600" dirty="0"/>
          </a:p>
          <a:p>
            <a:endParaRPr lang="es-EC" sz="3600" dirty="0" smtClean="0"/>
          </a:p>
          <a:p>
            <a:endParaRPr lang="es-EC" sz="3600" dirty="0" smtClean="0"/>
          </a:p>
          <a:p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3906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JUSTIFICACIÓN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PROCESO DE COTIZACIÓN</a:t>
            </a:r>
          </a:p>
          <a:p>
            <a:pPr lvl="1"/>
            <a:r>
              <a:rPr lang="es-EC" sz="2400" dirty="0"/>
              <a:t>Agilitar el proceso de costeo, que actualmente requiere mucho tiempo.</a:t>
            </a:r>
          </a:p>
          <a:p>
            <a:pPr lvl="1"/>
            <a:r>
              <a:rPr lang="es-EC" sz="2400" dirty="0"/>
              <a:t>Disminuir los errores en cotización por omisiones de materiales teniendo </a:t>
            </a:r>
            <a:r>
              <a:rPr lang="es-EC" sz="2400" dirty="0" smtClean="0"/>
              <a:t>plantillas preestablecidas</a:t>
            </a:r>
            <a:r>
              <a:rPr lang="es-EC" sz="2400" dirty="0"/>
              <a:t>.</a:t>
            </a:r>
          </a:p>
          <a:p>
            <a:pPr lvl="1"/>
            <a:r>
              <a:rPr lang="es-EC" sz="2400" dirty="0"/>
              <a:t>Permitir hacer cambios en las cotizaciones fácilmente cuando el cliente requiera. (cambios en colores de aluminio, espesores de vidrios u otro tipo de especificaciones)</a:t>
            </a:r>
          </a:p>
          <a:p>
            <a:pPr lvl="1"/>
            <a:r>
              <a:rPr lang="es-EC" sz="2400" dirty="0"/>
              <a:t>Facilitar el proceso de tal manera que la persona que cotice, con conocimientos básicos pueda realizar una cotización</a:t>
            </a:r>
          </a:p>
        </p:txBody>
      </p:sp>
    </p:spTree>
    <p:extLst>
      <p:ext uri="{BB962C8B-B14F-4D97-AF65-F5344CB8AC3E}">
        <p14:creationId xmlns:p14="http://schemas.microsoft.com/office/powerpoint/2010/main" val="28994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contraste empresarial (panorámica)</Template>
  <TotalTime>0</TotalTime>
  <Words>1047</Words>
  <Application>Microsoft Office PowerPoint</Application>
  <PresentationFormat>Personalizado</PresentationFormat>
  <Paragraphs>121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Business Contrast 16x9</vt:lpstr>
      <vt:lpstr>DESARROLLO DE UN SISTEMA PARA EL PROCESO DE COTIZACIÓN Y LA OPTIMIZACIÓN DE RECURSOS EN PRODUCCIÓN, PARA ALGLASS</vt:lpstr>
      <vt:lpstr>Agenda</vt:lpstr>
      <vt:lpstr>INTRODUCCIÓN</vt:lpstr>
      <vt:lpstr>PLANTEAMIENTO DEL PROBLEMA</vt:lpstr>
      <vt:lpstr>Presentación de PowerPoint</vt:lpstr>
      <vt:lpstr>Presentación de PowerPoint</vt:lpstr>
      <vt:lpstr>Presentación de PowerPoint</vt:lpstr>
      <vt:lpstr>Presentación de PowerPoint</vt:lpstr>
      <vt:lpstr>JUSTIFICACIÓN</vt:lpstr>
      <vt:lpstr>JUSTIFICACIÓN</vt:lpstr>
      <vt:lpstr>JUSTIFICACIÓN</vt:lpstr>
      <vt:lpstr>OBJETIVOS</vt:lpstr>
      <vt:lpstr>HERRAMIENTAS PARA EL DESARROLLO</vt:lpstr>
      <vt:lpstr>METODOLOGÍA XP</vt:lpstr>
      <vt:lpstr>METODOLOGÍA XP</vt:lpstr>
      <vt:lpstr>Presentación de PowerPoint</vt:lpstr>
      <vt:lpstr>ESTRUCTURA DEL SISTEMA</vt:lpstr>
      <vt:lpstr>PRESENTACIÓN DEL SISTEMA</vt:lpstr>
      <vt:lpstr>CONCLUSIONES</vt:lpstr>
      <vt:lpstr>CONCLUSIONES</vt:lpstr>
      <vt:lpstr>RECOMENDACIONES</vt:lpstr>
      <vt:lpstr>Presentación de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2016-03-26T03:45:16Z</dcterms:created>
  <dcterms:modified xsi:type="dcterms:W3CDTF">2016-03-28T19:21:24Z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