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59" r:id="rId6"/>
    <p:sldId id="262" r:id="rId7"/>
    <p:sldId id="269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50000"/>
  </p:normalViewPr>
  <p:slideViewPr>
    <p:cSldViewPr snapToGrid="0" snapToObjects="1">
      <p:cViewPr>
        <p:scale>
          <a:sx n="70" d="100"/>
          <a:sy n="70" d="100"/>
        </p:scale>
        <p:origin x="142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9C7B-393A-DB42-89AA-C603AB6C6C5D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8D5A-24A5-0245-8E58-82C13850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Realizar un estudio sobre </a:t>
            </a:r>
            <a:r>
              <a:rPr lang="en-US" dirty="0" err="1" smtClean="0"/>
              <a:t>tecnologias</a:t>
            </a:r>
            <a:r>
              <a:rPr lang="en-US" dirty="0" smtClean="0"/>
              <a:t> para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aplicaciones</a:t>
            </a:r>
            <a:r>
              <a:rPr lang="en-US" dirty="0" smtClean="0"/>
              <a:t> web  y </a:t>
            </a:r>
            <a:r>
              <a:rPr lang="es-EC" smtClean="0"/>
              <a:t> aplicar en el caso práctico, “Agrolab”, en base a los lineamientos del marco de trabajo Scrum.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controladores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los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encargados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inicializar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ámbitos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directivas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AngularJS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podremos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extender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sintaxis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HTML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comportamiento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deseemos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directivas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comentario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los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encargados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comunicarse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servidor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vistas.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Actualmente el laboratorios de Agro calidad  llevan el proceso de elaboración de presupuestos manualmente,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usan archivos en Excel los cuales contienen información de materiales, insumos y reactivos que son utilizados para calcular el costo por cada ensayo, cada laboratorio es responsable de realizar su presupuesto, al final reúnen todos los archivos de Excel y lo unifican.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presente trabajo expone el Framework </a:t>
            </a:r>
            <a:r>
              <a:rPr lang="es-ES" dirty="0" err="1" smtClean="0"/>
              <a:t>AngularJS</a:t>
            </a:r>
            <a:r>
              <a:rPr lang="es-ES" dirty="0" smtClean="0"/>
              <a:t> como una solución completa para desarrollar aplicaciones de tipo SPA completas, describiendo el modelo planteado por el mismo y sus diferentes capas de manera particular. Además expone algunas particularidades de </a:t>
            </a:r>
            <a:r>
              <a:rPr lang="es-ES" dirty="0" err="1" smtClean="0"/>
              <a:t>AngularJS</a:t>
            </a:r>
            <a:r>
              <a:rPr lang="es-ES" dirty="0" smtClean="0"/>
              <a:t> que lo hacen no solo un </a:t>
            </a:r>
            <a:r>
              <a:rPr lang="es-ES" dirty="0" err="1" smtClean="0"/>
              <a:t>framework</a:t>
            </a:r>
            <a:r>
              <a:rPr lang="es-ES" dirty="0" smtClean="0"/>
              <a:t> para hacer aplicaciones de página única sino un </a:t>
            </a:r>
            <a:r>
              <a:rPr lang="es-ES" dirty="0" err="1" smtClean="0"/>
              <a:t>framework</a:t>
            </a:r>
            <a:r>
              <a:rPr lang="es-ES" dirty="0" smtClean="0"/>
              <a:t> completo que tomando como punto de partida el doble </a:t>
            </a:r>
            <a:r>
              <a:rPr lang="es-ES" dirty="0" err="1" smtClean="0"/>
              <a:t>binding</a:t>
            </a:r>
            <a:r>
              <a:rPr lang="es-ES" dirty="0" smtClean="0"/>
              <a:t> en los objetos del contexto logra un comportamiento similar a un sistema MVC clásico y en algunos aspectos mejora este comportamiento sin salirse de la propia página WEB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Además expone algunas particularidades de </a:t>
            </a:r>
            <a:r>
              <a:rPr lang="es-ES" dirty="0" err="1" smtClean="0"/>
              <a:t>AngularJS</a:t>
            </a:r>
            <a:r>
              <a:rPr lang="es-ES" dirty="0" smtClean="0"/>
              <a:t> que lo hacen no solo un </a:t>
            </a:r>
            <a:r>
              <a:rPr lang="es-ES" dirty="0" err="1" smtClean="0"/>
              <a:t>framework</a:t>
            </a:r>
            <a:r>
              <a:rPr lang="es-ES" dirty="0" smtClean="0"/>
              <a:t> para hacer aplicaciones de página única sino un </a:t>
            </a:r>
            <a:r>
              <a:rPr lang="es-ES" dirty="0" err="1" smtClean="0"/>
              <a:t>framework</a:t>
            </a:r>
            <a:r>
              <a:rPr lang="es-ES" dirty="0" smtClean="0"/>
              <a:t> completo que tomando como punto de partida el doble </a:t>
            </a:r>
            <a:r>
              <a:rPr lang="es-ES" dirty="0" err="1" smtClean="0"/>
              <a:t>binding</a:t>
            </a:r>
            <a:r>
              <a:rPr lang="es-ES" dirty="0" smtClean="0"/>
              <a:t> en los objetos del contexto logra un comportamiento similar a un sistema MVC clásico y en algunos aspectos mejora este comportamiento sin salirse de la propia página WEB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Manifiesto</a:t>
            </a:r>
            <a:r>
              <a:rPr lang="en-US" dirty="0" smtClean="0"/>
              <a:t> </a:t>
            </a:r>
            <a:r>
              <a:rPr lang="en-US" dirty="0" err="1" smtClean="0"/>
              <a:t>agil</a:t>
            </a:r>
            <a:endParaRPr lang="en-US" dirty="0" smtClean="0"/>
          </a:p>
          <a:p>
            <a:r>
              <a:rPr lang="en-US" dirty="0" err="1" smtClean="0"/>
              <a:t>Individuos</a:t>
            </a:r>
            <a:r>
              <a:rPr lang="en-US" dirty="0" smtClean="0"/>
              <a:t> e </a:t>
            </a:r>
            <a:r>
              <a:rPr lang="en-US" dirty="0" err="1" smtClean="0"/>
              <a:t>interacciones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procesos</a:t>
            </a:r>
            <a:r>
              <a:rPr lang="en-US" dirty="0" smtClean="0"/>
              <a:t> y </a:t>
            </a:r>
            <a:r>
              <a:rPr lang="en-US" dirty="0" err="1" smtClean="0"/>
              <a:t>herramientas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funcionando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documentación</a:t>
            </a:r>
            <a:r>
              <a:rPr lang="en-US" dirty="0" smtClean="0"/>
              <a:t> </a:t>
            </a:r>
            <a:r>
              <a:rPr lang="en-US" dirty="0" err="1" smtClean="0"/>
              <a:t>extensiva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Colaboración</a:t>
            </a:r>
            <a:r>
              <a:rPr lang="en-US" dirty="0" smtClean="0"/>
              <a:t> con el </a:t>
            </a:r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negociación</a:t>
            </a:r>
            <a:r>
              <a:rPr lang="en-US" dirty="0" smtClean="0"/>
              <a:t> contractual.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ante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un plan.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 </a:t>
            </a:r>
            <a:r>
              <a:rPr lang="en-US" dirty="0" err="1" smtClean="0"/>
              <a:t>marco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Scrum </a:t>
            </a:r>
            <a:r>
              <a:rPr lang="en-US" dirty="0" err="1" smtClean="0"/>
              <a:t>consiste</a:t>
            </a:r>
            <a:r>
              <a:rPr lang="en-US" dirty="0" smtClean="0"/>
              <a:t> en los </a:t>
            </a:r>
            <a:r>
              <a:rPr lang="en-US" dirty="0" err="1" smtClean="0"/>
              <a:t>Equipos</a:t>
            </a:r>
            <a:r>
              <a:rPr lang="en-US" dirty="0" smtClean="0"/>
              <a:t> Scrum, roles, </a:t>
            </a:r>
            <a:r>
              <a:rPr lang="en-US" dirty="0" err="1" smtClean="0"/>
              <a:t>eventos</a:t>
            </a:r>
            <a:r>
              <a:rPr lang="en-US" dirty="0" smtClean="0"/>
              <a:t>, </a:t>
            </a:r>
            <a:r>
              <a:rPr lang="en-US" dirty="0" err="1" smtClean="0"/>
              <a:t>artefactos</a:t>
            </a:r>
            <a:r>
              <a:rPr lang="en-US" dirty="0" smtClean="0"/>
              <a:t> y </a:t>
            </a:r>
            <a:r>
              <a:rPr lang="en-US" dirty="0" err="1" smtClean="0"/>
              <a:t>reglas</a:t>
            </a:r>
            <a:r>
              <a:rPr lang="en-US" dirty="0" smtClean="0"/>
              <a:t> </a:t>
            </a:r>
            <a:r>
              <a:rPr lang="en-US" dirty="0" err="1" smtClean="0"/>
              <a:t>asociadas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: (product backlog)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la </a:t>
            </a:r>
            <a:r>
              <a:rPr lang="en-US" dirty="0" err="1" smtClean="0"/>
              <a:t>visión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crece</a:t>
            </a:r>
            <a:r>
              <a:rPr lang="en-US" dirty="0" smtClean="0"/>
              <a:t> y </a:t>
            </a:r>
            <a:r>
              <a:rPr lang="en-US" dirty="0" err="1" smtClean="0"/>
              <a:t>evoluciona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.  </a:t>
            </a:r>
            <a:r>
              <a:rPr lang="en-US" dirty="0" err="1" smtClean="0"/>
              <a:t>Pila</a:t>
            </a:r>
            <a:r>
              <a:rPr lang="en-US" dirty="0" smtClean="0"/>
              <a:t> del sprint: (sprint backlog) </a:t>
            </a:r>
            <a:r>
              <a:rPr lang="en-US" dirty="0" err="1" smtClean="0"/>
              <a:t>lista</a:t>
            </a:r>
            <a:r>
              <a:rPr lang="en-US" dirty="0" smtClean="0"/>
              <a:t> de los </a:t>
            </a:r>
            <a:r>
              <a:rPr lang="en-US" dirty="0" err="1" smtClean="0"/>
              <a:t>trabajos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sprint para </a:t>
            </a:r>
            <a:r>
              <a:rPr lang="en-US" dirty="0" err="1" smtClean="0"/>
              <a:t>generar</a:t>
            </a:r>
            <a:r>
              <a:rPr lang="en-US" dirty="0" smtClean="0"/>
              <a:t> el </a:t>
            </a:r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 err="1" smtClean="0"/>
              <a:t>previsto</a:t>
            </a:r>
            <a:r>
              <a:rPr lang="en-US" dirty="0" smtClean="0"/>
              <a:t>.  Sprint: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recibe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iteración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núcleo</a:t>
            </a:r>
            <a:r>
              <a:rPr lang="en-US" dirty="0" smtClean="0"/>
              <a:t> central </a:t>
            </a:r>
            <a:r>
              <a:rPr lang="en-US" dirty="0" err="1" smtClean="0"/>
              <a:t>que</a:t>
            </a:r>
            <a:r>
              <a:rPr lang="en-US" dirty="0" smtClean="0"/>
              <a:t> genera el </a:t>
            </a:r>
            <a:r>
              <a:rPr lang="en-US" dirty="0" err="1" smtClean="0"/>
              <a:t>pulso</a:t>
            </a:r>
            <a:r>
              <a:rPr lang="en-US" dirty="0" smtClean="0"/>
              <a:t> de </a:t>
            </a:r>
            <a:r>
              <a:rPr lang="en-US" dirty="0" err="1" smtClean="0"/>
              <a:t>avance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prefijados</a:t>
            </a:r>
            <a:r>
              <a:rPr lang="en-US" dirty="0" smtClean="0"/>
              <a:t> (time boxing).  </a:t>
            </a:r>
            <a:r>
              <a:rPr lang="en-US" dirty="0" err="1" smtClean="0"/>
              <a:t>Incremento</a:t>
            </a:r>
            <a:r>
              <a:rPr lang="en-US" dirty="0" smtClean="0"/>
              <a:t>: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sprint.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ingeniería</a:t>
            </a:r>
            <a:r>
              <a:rPr lang="en-US" dirty="0" smtClean="0"/>
              <a:t> del software </a:t>
            </a:r>
            <a:r>
              <a:rPr lang="en-US" dirty="0" err="1" smtClean="0"/>
              <a:t>clásica</a:t>
            </a:r>
            <a:r>
              <a:rPr lang="en-US" dirty="0" smtClean="0"/>
              <a:t> </a:t>
            </a:r>
            <a:r>
              <a:rPr lang="en-US" dirty="0" err="1" smtClean="0"/>
              <a:t>diferencia</a:t>
            </a:r>
            <a:r>
              <a:rPr lang="en-US" dirty="0" smtClean="0"/>
              <a:t> dos </a:t>
            </a:r>
            <a:r>
              <a:rPr lang="en-US" dirty="0" err="1" smtClean="0"/>
              <a:t>ámbitos</a:t>
            </a:r>
            <a:r>
              <a:rPr lang="en-US" dirty="0" smtClean="0"/>
              <a:t> de </a:t>
            </a:r>
            <a:r>
              <a:rPr lang="en-US" dirty="0" err="1" smtClean="0"/>
              <a:t>requisitos</a:t>
            </a:r>
            <a:r>
              <a:rPr lang="en-US" dirty="0" smtClean="0"/>
              <a:t>: </a:t>
            </a:r>
            <a:r>
              <a:rPr lang="en-US" dirty="0" err="1" smtClean="0"/>
              <a:t>Requisitos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 </a:t>
            </a:r>
            <a:r>
              <a:rPr lang="en-US" dirty="0" err="1" smtClean="0"/>
              <a:t>Requisitos</a:t>
            </a:r>
            <a:r>
              <a:rPr lang="en-US" dirty="0" smtClean="0"/>
              <a:t> del software Los </a:t>
            </a:r>
            <a:r>
              <a:rPr lang="en-US" dirty="0" err="1" smtClean="0"/>
              <a:t>requisitos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forman</a:t>
            </a:r>
            <a:r>
              <a:rPr lang="en-US" dirty="0" smtClean="0"/>
              <a:t> parte del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adquisición</a:t>
            </a:r>
            <a:r>
              <a:rPr lang="en-US" dirty="0" smtClean="0"/>
              <a:t>, y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responsabilidad</a:t>
            </a:r>
            <a:r>
              <a:rPr lang="en-US" dirty="0" smtClean="0"/>
              <a:t> del </a:t>
            </a:r>
            <a:r>
              <a:rPr lang="en-US" dirty="0" err="1" smtClean="0"/>
              <a:t>cliente</a:t>
            </a:r>
            <a:r>
              <a:rPr lang="en-US" dirty="0" smtClean="0"/>
              <a:t> la </a:t>
            </a:r>
            <a:r>
              <a:rPr lang="en-US" dirty="0" err="1" smtClean="0"/>
              <a:t>definición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 y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aportar</a:t>
            </a:r>
            <a:r>
              <a:rPr lang="en-US" dirty="0" smtClean="0"/>
              <a:t> la </a:t>
            </a:r>
            <a:r>
              <a:rPr lang="en-US" dirty="0" err="1" smtClean="0"/>
              <a:t>solución</a:t>
            </a:r>
            <a:r>
              <a:rPr lang="en-US" dirty="0" smtClean="0"/>
              <a:t>. No </a:t>
            </a:r>
            <a:r>
              <a:rPr lang="en-US" dirty="0" err="1" smtClean="0"/>
              <a:t>importa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o </a:t>
            </a:r>
            <a:r>
              <a:rPr lang="en-US" dirty="0" err="1" smtClean="0"/>
              <a:t>ágil</a:t>
            </a:r>
            <a:r>
              <a:rPr lang="en-US" dirty="0" smtClean="0"/>
              <a:t>. La </a:t>
            </a:r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responsabilidad</a:t>
            </a:r>
            <a:r>
              <a:rPr lang="en-US" dirty="0" smtClean="0"/>
              <a:t> del </a:t>
            </a:r>
            <a:r>
              <a:rPr lang="en-US" dirty="0" err="1" smtClean="0"/>
              <a:t>cliente</a:t>
            </a:r>
            <a:r>
              <a:rPr lang="en-US" dirty="0" smtClean="0"/>
              <a:t>, </a:t>
            </a:r>
            <a:r>
              <a:rPr lang="en-US" dirty="0" err="1" smtClean="0"/>
              <a:t>aunque</a:t>
            </a:r>
            <a:r>
              <a:rPr lang="en-US" dirty="0" smtClean="0"/>
              <a:t> se </a:t>
            </a:r>
            <a:r>
              <a:rPr lang="en-US" dirty="0" err="1" smtClean="0"/>
              <a:t>aborda</a:t>
            </a:r>
            <a:r>
              <a:rPr lang="en-US" dirty="0" smtClean="0"/>
              <a:t> de forma </a:t>
            </a:r>
            <a:r>
              <a:rPr lang="en-US" dirty="0" err="1" smtClean="0"/>
              <a:t>diferente</a:t>
            </a:r>
            <a:r>
              <a:rPr lang="en-US" dirty="0" smtClean="0"/>
              <a:t>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los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predictivos</a:t>
            </a:r>
            <a:r>
              <a:rPr lang="en-US" dirty="0" smtClean="0"/>
              <a:t>, los </a:t>
            </a:r>
            <a:r>
              <a:rPr lang="en-US" dirty="0" err="1" smtClean="0"/>
              <a:t>requisitos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suelen</a:t>
            </a:r>
            <a:r>
              <a:rPr lang="en-US" dirty="0" smtClean="0"/>
              <a:t> </a:t>
            </a:r>
            <a:r>
              <a:rPr lang="en-US" dirty="0" err="1" smtClean="0"/>
              <a:t>especificarse</a:t>
            </a:r>
            <a:r>
              <a:rPr lang="en-US" dirty="0" smtClean="0"/>
              <a:t> en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formales</a:t>
            </a:r>
            <a:r>
              <a:rPr lang="en-US" dirty="0" smtClean="0"/>
              <a:t>;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en los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ágiles</a:t>
            </a:r>
            <a:r>
              <a:rPr lang="en-US" dirty="0" smtClean="0"/>
              <a:t> </a:t>
            </a:r>
            <a:r>
              <a:rPr lang="en-US" dirty="0" err="1" smtClean="0"/>
              <a:t>toman</a:t>
            </a:r>
            <a:r>
              <a:rPr lang="en-US" dirty="0" smtClean="0"/>
              <a:t> la forma de </a:t>
            </a:r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o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historias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inventario</a:t>
            </a:r>
            <a:r>
              <a:rPr lang="en-US" dirty="0" smtClean="0"/>
              <a:t> de </a:t>
            </a:r>
            <a:r>
              <a:rPr lang="en-US" dirty="0" err="1" smtClean="0"/>
              <a:t>funcionalidades</a:t>
            </a:r>
            <a:r>
              <a:rPr lang="en-US" dirty="0" smtClean="0"/>
              <a:t>, </a:t>
            </a:r>
            <a:r>
              <a:rPr lang="en-US" dirty="0" err="1" smtClean="0"/>
              <a:t>mejoras</a:t>
            </a:r>
            <a:r>
              <a:rPr lang="en-US" dirty="0" smtClean="0"/>
              <a:t>, </a:t>
            </a:r>
            <a:r>
              <a:rPr lang="en-US" dirty="0" err="1" smtClean="0"/>
              <a:t>tecnología</a:t>
            </a:r>
            <a:r>
              <a:rPr lang="en-US" dirty="0" smtClean="0"/>
              <a:t> y </a:t>
            </a:r>
            <a:r>
              <a:rPr lang="en-US" dirty="0" err="1" smtClean="0"/>
              <a:t>corrección</a:t>
            </a:r>
            <a:r>
              <a:rPr lang="en-US" dirty="0" smtClean="0"/>
              <a:t> de </a:t>
            </a:r>
            <a:r>
              <a:rPr lang="en-US" dirty="0" err="1" smtClean="0"/>
              <a:t>errores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incorporarse</a:t>
            </a:r>
            <a:r>
              <a:rPr lang="en-US" dirty="0" smtClean="0"/>
              <a:t> al </a:t>
            </a:r>
            <a:r>
              <a:rPr lang="en-US" dirty="0" err="1" smtClean="0"/>
              <a:t>producto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los </a:t>
            </a:r>
            <a:r>
              <a:rPr lang="en-US" dirty="0" err="1" smtClean="0"/>
              <a:t>sucesivos</a:t>
            </a:r>
            <a:r>
              <a:rPr lang="en-US" dirty="0" smtClean="0"/>
              <a:t> sprints. </a:t>
            </a: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aquello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esperan</a:t>
            </a:r>
            <a:r>
              <a:rPr lang="en-US" dirty="0" smtClean="0"/>
              <a:t> el </a:t>
            </a:r>
            <a:r>
              <a:rPr lang="en-US" dirty="0" err="1" smtClean="0"/>
              <a:t>cliente</a:t>
            </a:r>
            <a:r>
              <a:rPr lang="en-US" dirty="0" smtClean="0"/>
              <a:t>, los </a:t>
            </a:r>
            <a:r>
              <a:rPr lang="en-US" dirty="0" err="1" smtClean="0"/>
              <a:t>usuarios</a:t>
            </a:r>
            <a:r>
              <a:rPr lang="en-US" dirty="0" smtClean="0"/>
              <a:t>, y en general los </a:t>
            </a:r>
            <a:r>
              <a:rPr lang="en-US" dirty="0" err="1" smtClean="0"/>
              <a:t>interesados</a:t>
            </a:r>
            <a:r>
              <a:rPr lang="en-US" dirty="0" smtClean="0"/>
              <a:t>.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suponga</a:t>
            </a:r>
            <a:r>
              <a:rPr lang="en-US" dirty="0" smtClean="0"/>
              <a:t> un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reflejado</a:t>
            </a:r>
            <a:r>
              <a:rPr lang="en-US" dirty="0" smtClean="0"/>
              <a:t> 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pila</a:t>
            </a:r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son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posibles</a:t>
            </a:r>
            <a:r>
              <a:rPr lang="en-US" dirty="0" smtClean="0"/>
              <a:t> entradas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pila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:  </a:t>
            </a:r>
            <a:r>
              <a:rPr lang="en-US" dirty="0" err="1" smtClean="0"/>
              <a:t>Permitir</a:t>
            </a:r>
            <a:r>
              <a:rPr lang="en-US" dirty="0" smtClean="0"/>
              <a:t> a los </a:t>
            </a:r>
            <a:r>
              <a:rPr lang="en-US" dirty="0" err="1" smtClean="0"/>
              <a:t>usuarios</a:t>
            </a:r>
            <a:r>
              <a:rPr lang="en-US" dirty="0" smtClean="0"/>
              <a:t> la </a:t>
            </a:r>
            <a:r>
              <a:rPr lang="en-US" dirty="0" err="1" smtClean="0"/>
              <a:t>consulta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</a:t>
            </a:r>
            <a:r>
              <a:rPr lang="en-US" dirty="0" err="1" smtClean="0"/>
              <a:t>publicadas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autor</a:t>
            </a:r>
            <a:r>
              <a:rPr lang="en-US" dirty="0" smtClean="0"/>
              <a:t>.  </a:t>
            </a:r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instalación</a:t>
            </a:r>
            <a:r>
              <a:rPr lang="en-US" dirty="0" smtClean="0"/>
              <a:t> del </a:t>
            </a:r>
            <a:r>
              <a:rPr lang="en-US" dirty="0" err="1" smtClean="0"/>
              <a:t>programa</a:t>
            </a:r>
            <a:r>
              <a:rPr lang="en-US" dirty="0" smtClean="0"/>
              <a:t>.  </a:t>
            </a:r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escalabilidad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.  </a:t>
            </a:r>
            <a:r>
              <a:rPr lang="en-US" dirty="0" err="1" smtClean="0"/>
              <a:t>Permitir</a:t>
            </a:r>
            <a:r>
              <a:rPr lang="en-US" dirty="0" smtClean="0"/>
              <a:t> la </a:t>
            </a:r>
            <a:r>
              <a:rPr lang="en-US" dirty="0" err="1" smtClean="0"/>
              <a:t>consulta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obra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un API web.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pila</a:t>
            </a:r>
            <a:r>
              <a:rPr lang="en-US" dirty="0" smtClean="0"/>
              <a:t> del sprint (sprint Backlog)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descompone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de la </a:t>
            </a:r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(</a:t>
            </a:r>
            <a:r>
              <a:rPr lang="en-US" dirty="0" err="1" smtClean="0"/>
              <a:t>historias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r>
              <a:rPr lang="en-US" dirty="0" smtClean="0"/>
              <a:t>)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necesarias</a:t>
            </a:r>
            <a:r>
              <a:rPr lang="en-US" dirty="0" smtClean="0"/>
              <a:t> para </a:t>
            </a:r>
            <a:r>
              <a:rPr lang="en-US" dirty="0" err="1" smtClean="0"/>
              <a:t>construir</a:t>
            </a:r>
            <a:r>
              <a:rPr lang="en-US" dirty="0" smtClean="0"/>
              <a:t> un </a:t>
            </a:r>
            <a:r>
              <a:rPr lang="en-US" dirty="0" err="1" smtClean="0"/>
              <a:t>incremento</a:t>
            </a:r>
            <a:r>
              <a:rPr lang="en-US" dirty="0" smtClean="0"/>
              <a:t>: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completa</a:t>
            </a:r>
            <a:r>
              <a:rPr lang="en-US" dirty="0" smtClean="0"/>
              <a:t> y </a:t>
            </a:r>
            <a:r>
              <a:rPr lang="en-US" dirty="0" err="1" smtClean="0"/>
              <a:t>operativa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. La </a:t>
            </a:r>
            <a:r>
              <a:rPr lang="en-US" dirty="0" err="1" smtClean="0"/>
              <a:t>realiza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dirty="0" err="1" smtClean="0"/>
              <a:t>reunión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 del sprint, </a:t>
            </a:r>
            <a:r>
              <a:rPr lang="en-US" dirty="0" err="1" smtClean="0"/>
              <a:t>autoasignando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a un </a:t>
            </a:r>
            <a:r>
              <a:rPr lang="en-US" dirty="0" err="1" smtClean="0"/>
              <a:t>miembro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 smtClean="0"/>
              <a:t>, e </a:t>
            </a:r>
            <a:r>
              <a:rPr lang="en-US" dirty="0" err="1" smtClean="0"/>
              <a:t>indicando</a:t>
            </a:r>
            <a:r>
              <a:rPr lang="en-US" dirty="0" smtClean="0"/>
              <a:t> en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o </a:t>
            </a:r>
            <a:r>
              <a:rPr lang="en-US" dirty="0" err="1" smtClean="0"/>
              <a:t>esfuerzo</a:t>
            </a:r>
            <a:r>
              <a:rPr lang="en-US" dirty="0" smtClean="0"/>
              <a:t> se </a:t>
            </a:r>
            <a:r>
              <a:rPr lang="en-US" dirty="0" err="1" smtClean="0"/>
              <a:t>prevé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r>
              <a:rPr lang="en-US" dirty="0" smtClean="0"/>
              <a:t> para </a:t>
            </a:r>
            <a:r>
              <a:rPr lang="en-US" dirty="0" err="1" smtClean="0"/>
              <a:t>terminarla</a:t>
            </a:r>
            <a:r>
              <a:rPr lang="en-US" dirty="0" smtClean="0"/>
              <a:t>. La </a:t>
            </a:r>
            <a:r>
              <a:rPr lang="en-US" dirty="0" err="1" smtClean="0"/>
              <a:t>pila</a:t>
            </a:r>
            <a:r>
              <a:rPr lang="en-US" dirty="0" smtClean="0"/>
              <a:t> del sprint </a:t>
            </a:r>
            <a:r>
              <a:rPr lang="en-US" dirty="0" err="1" smtClean="0"/>
              <a:t>descompone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en </a:t>
            </a:r>
            <a:r>
              <a:rPr lang="en-US" dirty="0" err="1" smtClean="0"/>
              <a:t>unidades</a:t>
            </a:r>
            <a:r>
              <a:rPr lang="en-US" dirty="0" smtClean="0"/>
              <a:t> de </a:t>
            </a:r>
            <a:r>
              <a:rPr lang="en-US" dirty="0" err="1" smtClean="0"/>
              <a:t>tamaño</a:t>
            </a:r>
            <a:r>
              <a:rPr lang="en-US" dirty="0" smtClean="0"/>
              <a:t> </a:t>
            </a:r>
            <a:r>
              <a:rPr lang="en-US" dirty="0" err="1" smtClean="0"/>
              <a:t>adecuado</a:t>
            </a:r>
            <a:r>
              <a:rPr lang="en-US" dirty="0" smtClean="0"/>
              <a:t> para </a:t>
            </a:r>
            <a:r>
              <a:rPr lang="en-US" dirty="0" err="1" smtClean="0"/>
              <a:t>monitorizar</a:t>
            </a:r>
            <a:r>
              <a:rPr lang="en-US" dirty="0" smtClean="0"/>
              <a:t> el </a:t>
            </a:r>
            <a:r>
              <a:rPr lang="en-US" dirty="0" err="1" smtClean="0"/>
              <a:t>avance</a:t>
            </a:r>
            <a:r>
              <a:rPr lang="en-US" dirty="0" smtClean="0"/>
              <a:t> a </a:t>
            </a:r>
            <a:r>
              <a:rPr lang="en-US" dirty="0" err="1" smtClean="0"/>
              <a:t>diario</a:t>
            </a:r>
            <a:r>
              <a:rPr lang="en-US" dirty="0" smtClean="0"/>
              <a:t>, e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riesgos</a:t>
            </a:r>
            <a:r>
              <a:rPr lang="en-US" dirty="0" smtClean="0"/>
              <a:t> y </a:t>
            </a:r>
            <a:r>
              <a:rPr lang="en-US" dirty="0" err="1" smtClean="0"/>
              <a:t>problemas</a:t>
            </a:r>
            <a:r>
              <a:rPr lang="en-US" dirty="0" smtClean="0"/>
              <a:t> sin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Incremento</a:t>
            </a:r>
            <a:r>
              <a:rPr lang="en-US" dirty="0" smtClean="0"/>
              <a:t> El </a:t>
            </a:r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parte de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producida</a:t>
            </a:r>
            <a:r>
              <a:rPr lang="en-US" dirty="0" smtClean="0"/>
              <a:t> en un sprint, y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característica</a:t>
            </a:r>
            <a:r>
              <a:rPr lang="en-US" dirty="0" smtClean="0"/>
              <a:t> el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terminada</a:t>
            </a:r>
            <a:r>
              <a:rPr lang="en-US" dirty="0" smtClean="0"/>
              <a:t> y </a:t>
            </a:r>
            <a:r>
              <a:rPr lang="en-US" dirty="0" err="1" smtClean="0"/>
              <a:t>operativa</a:t>
            </a:r>
            <a:r>
              <a:rPr lang="en-US" dirty="0" smtClean="0"/>
              <a:t>, en </a:t>
            </a:r>
            <a:r>
              <a:rPr lang="en-US" dirty="0" err="1" smtClean="0"/>
              <a:t>condiciones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entregada</a:t>
            </a:r>
            <a:r>
              <a:rPr lang="en-US" dirty="0" smtClean="0"/>
              <a:t> al </a:t>
            </a:r>
            <a:r>
              <a:rPr lang="en-US" dirty="0" err="1" smtClean="0"/>
              <a:t>cliente</a:t>
            </a:r>
            <a:r>
              <a:rPr lang="en-US" dirty="0" smtClean="0"/>
              <a:t>. No se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Incremento</a:t>
            </a:r>
            <a:r>
              <a:rPr lang="en-US" dirty="0" smtClean="0"/>
              <a:t> a </a:t>
            </a:r>
            <a:r>
              <a:rPr lang="en-US" dirty="0" err="1" smtClean="0"/>
              <a:t>prototipos</a:t>
            </a:r>
            <a:r>
              <a:rPr lang="en-US" dirty="0" smtClean="0"/>
              <a:t>, </a:t>
            </a:r>
            <a:r>
              <a:rPr lang="en-US" dirty="0" err="1" smtClean="0"/>
              <a:t>módulos</a:t>
            </a:r>
            <a:r>
              <a:rPr lang="en-US" dirty="0" smtClean="0"/>
              <a:t> o sub-</a:t>
            </a:r>
            <a:r>
              <a:rPr lang="en-US" dirty="0" err="1" smtClean="0"/>
              <a:t>módulos</a:t>
            </a:r>
            <a:r>
              <a:rPr lang="en-US" dirty="0" smtClean="0"/>
              <a:t>,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de </a:t>
            </a:r>
            <a:r>
              <a:rPr lang="en-US" dirty="0" err="1" smtClean="0"/>
              <a:t>pruebas</a:t>
            </a:r>
            <a:r>
              <a:rPr lang="en-US" dirty="0" smtClean="0"/>
              <a:t> o </a:t>
            </a:r>
            <a:r>
              <a:rPr lang="en-US" dirty="0" err="1" smtClean="0"/>
              <a:t>integración</a:t>
            </a:r>
            <a:r>
              <a:rPr lang="en-US" dirty="0" smtClean="0"/>
              <a:t>. </a:t>
            </a:r>
            <a:r>
              <a:rPr lang="en-US" dirty="0" err="1" smtClean="0"/>
              <a:t>Idealmente</a:t>
            </a:r>
            <a:r>
              <a:rPr lang="en-US" dirty="0" smtClean="0"/>
              <a:t> en scrum: 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elemento</a:t>
            </a:r>
            <a:r>
              <a:rPr lang="en-US" dirty="0" smtClean="0"/>
              <a:t> de la </a:t>
            </a:r>
            <a:r>
              <a:rPr lang="en-US" dirty="0" err="1" smtClean="0"/>
              <a:t>pila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 </a:t>
            </a:r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 smtClean="0"/>
              <a:t>entregables</a:t>
            </a:r>
            <a:r>
              <a:rPr lang="en-US" dirty="0" smtClean="0"/>
              <a:t>, no a </a:t>
            </a:r>
            <a:r>
              <a:rPr lang="en-US" dirty="0" err="1" smtClean="0"/>
              <a:t>trabajos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r>
              <a:rPr lang="en-US" dirty="0" smtClean="0"/>
              <a:t> del </a:t>
            </a:r>
            <a:r>
              <a:rPr lang="en-US" dirty="0" err="1" smtClean="0"/>
              <a:t>tipo</a:t>
            </a:r>
            <a:r>
              <a:rPr lang="en-US" dirty="0" smtClean="0"/>
              <a:t> “</a:t>
            </a:r>
            <a:r>
              <a:rPr lang="en-US" dirty="0" err="1" smtClean="0"/>
              <a:t>diseño</a:t>
            </a:r>
            <a:r>
              <a:rPr lang="en-US" dirty="0" smtClean="0"/>
              <a:t> de la base de </a:t>
            </a:r>
            <a:r>
              <a:rPr lang="en-US" dirty="0" err="1" smtClean="0"/>
              <a:t>datos</a:t>
            </a:r>
            <a:r>
              <a:rPr lang="en-US" dirty="0" smtClean="0"/>
              <a:t>”.  Se produce un “</a:t>
            </a:r>
            <a:r>
              <a:rPr lang="en-US" dirty="0" err="1" smtClean="0"/>
              <a:t>incremento</a:t>
            </a:r>
            <a:r>
              <a:rPr lang="en-US" dirty="0" smtClean="0"/>
              <a:t>”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iteración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dueño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priorizada</a:t>
            </a:r>
            <a:r>
              <a:rPr lang="en-US" dirty="0" smtClean="0"/>
              <a:t> de ideas para el </a:t>
            </a:r>
            <a:r>
              <a:rPr lang="en-US" dirty="0" err="1" smtClean="0"/>
              <a:t>producto</a:t>
            </a:r>
            <a:r>
              <a:rPr lang="en-US" dirty="0" smtClean="0"/>
              <a:t>, </a:t>
            </a:r>
            <a:r>
              <a:rPr lang="en-US" dirty="0" err="1" smtClean="0"/>
              <a:t>llamado</a:t>
            </a:r>
            <a:r>
              <a:rPr lang="en-US" dirty="0" smtClean="0"/>
              <a:t> </a:t>
            </a:r>
            <a:r>
              <a:rPr lang="en-US" dirty="0" err="1" smtClean="0"/>
              <a:t>pila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pila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al </a:t>
            </a:r>
            <a:r>
              <a:rPr lang="en-US" dirty="0" err="1" smtClean="0"/>
              <a:t>equipo</a:t>
            </a:r>
            <a:r>
              <a:rPr lang="en-US" dirty="0" smtClean="0"/>
              <a:t> a romper el </a:t>
            </a:r>
            <a:r>
              <a:rPr lang="en-US" dirty="0" err="1" smtClean="0"/>
              <a:t>producto</a:t>
            </a:r>
            <a:r>
              <a:rPr lang="en-US" dirty="0" smtClean="0"/>
              <a:t> en </a:t>
            </a:r>
            <a:r>
              <a:rPr lang="en-US" dirty="0" err="1" smtClean="0"/>
              <a:t>trozos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r>
              <a:rPr lang="en-US" dirty="0" smtClean="0"/>
              <a:t> y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manejables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construir</a:t>
            </a:r>
            <a:r>
              <a:rPr lang="en-US" dirty="0" smtClean="0"/>
              <a:t> de forma incremental en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> </a:t>
            </a:r>
            <a:r>
              <a:rPr lang="en-US" dirty="0" err="1" smtClean="0"/>
              <a:t>llamados</a:t>
            </a:r>
            <a:r>
              <a:rPr lang="en-US" dirty="0" smtClean="0"/>
              <a:t> sprints.</a:t>
            </a:r>
          </a:p>
          <a:p>
            <a:r>
              <a:rPr lang="en-US" dirty="0" smtClean="0"/>
              <a:t>Sprints </a:t>
            </a:r>
            <a:r>
              <a:rPr lang="en-US" dirty="0" err="1" smtClean="0"/>
              <a:t>suelen</a:t>
            </a:r>
            <a:r>
              <a:rPr lang="en-US" dirty="0" smtClean="0"/>
              <a:t> </a:t>
            </a:r>
            <a:r>
              <a:rPr lang="en-US" dirty="0" err="1" smtClean="0"/>
              <a:t>durar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a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semanas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Durante la </a:t>
            </a:r>
            <a:r>
              <a:rPr lang="en-US" dirty="0" err="1" smtClean="0"/>
              <a:t>planificación</a:t>
            </a:r>
            <a:r>
              <a:rPr lang="en-US" dirty="0" smtClean="0"/>
              <a:t> del sprint, el </a:t>
            </a:r>
            <a:r>
              <a:rPr lang="en-US" dirty="0" err="1" smtClean="0"/>
              <a:t>equipo</a:t>
            </a:r>
            <a:r>
              <a:rPr lang="en-US" dirty="0" smtClean="0"/>
              <a:t> se </a:t>
            </a:r>
            <a:r>
              <a:rPr lang="en-US" dirty="0" err="1" smtClean="0"/>
              <a:t>extrae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pequeña</a:t>
            </a:r>
            <a:r>
              <a:rPr lang="en-US" dirty="0" smtClean="0"/>
              <a:t> </a:t>
            </a:r>
            <a:r>
              <a:rPr lang="en-US" dirty="0" err="1" smtClean="0"/>
              <a:t>porción</a:t>
            </a:r>
            <a:r>
              <a:rPr lang="en-US" dirty="0" smtClean="0"/>
              <a:t> de los </a:t>
            </a:r>
            <a:r>
              <a:rPr lang="en-US" dirty="0" err="1" smtClean="0"/>
              <a:t>elementos</a:t>
            </a:r>
            <a:r>
              <a:rPr lang="en-US" dirty="0" smtClean="0"/>
              <a:t> de la parte superior de la </a:t>
            </a:r>
            <a:r>
              <a:rPr lang="en-US" dirty="0" err="1" smtClean="0"/>
              <a:t>pila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 para </a:t>
            </a:r>
            <a:r>
              <a:rPr lang="en-US" dirty="0" err="1" smtClean="0"/>
              <a:t>crear</a:t>
            </a:r>
            <a:r>
              <a:rPr lang="en-US" dirty="0" smtClean="0"/>
              <a:t> un sprint backlog y </a:t>
            </a:r>
            <a:r>
              <a:rPr lang="en-US" dirty="0" err="1" smtClean="0"/>
              <a:t>luego</a:t>
            </a:r>
            <a:r>
              <a:rPr lang="en-US" dirty="0" smtClean="0"/>
              <a:t> decide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artículos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siguiente</a:t>
            </a:r>
            <a:r>
              <a:rPr lang="en-US" dirty="0" smtClean="0"/>
              <a:t> sprint.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Durante el sprint, el </a:t>
            </a:r>
            <a:r>
              <a:rPr lang="en-US" dirty="0" err="1" smtClean="0"/>
              <a:t>equipo</a:t>
            </a:r>
            <a:r>
              <a:rPr lang="en-US" dirty="0" smtClean="0"/>
              <a:t> se </a:t>
            </a:r>
            <a:r>
              <a:rPr lang="en-US" dirty="0" err="1" smtClean="0"/>
              <a:t>reúne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, en un Scrum </a:t>
            </a:r>
            <a:r>
              <a:rPr lang="en-US" dirty="0" err="1" smtClean="0"/>
              <a:t>Diario</a:t>
            </a:r>
            <a:r>
              <a:rPr lang="en-US" dirty="0" smtClean="0"/>
              <a:t>, para </a:t>
            </a:r>
            <a:r>
              <a:rPr lang="en-US" dirty="0" err="1" smtClean="0"/>
              <a:t>evaluar</a:t>
            </a:r>
            <a:r>
              <a:rPr lang="en-US" dirty="0" smtClean="0"/>
              <a:t> el </a:t>
            </a:r>
            <a:r>
              <a:rPr lang="en-US" dirty="0" err="1" smtClean="0"/>
              <a:t>progreso</a:t>
            </a:r>
            <a:r>
              <a:rPr lang="en-US" dirty="0" smtClean="0"/>
              <a:t> y </a:t>
            </a:r>
            <a:r>
              <a:rPr lang="en-US" dirty="0" err="1" smtClean="0"/>
              <a:t>hacer</a:t>
            </a:r>
            <a:r>
              <a:rPr lang="en-US" dirty="0" smtClean="0"/>
              <a:t> los </a:t>
            </a:r>
            <a:r>
              <a:rPr lang="en-US" dirty="0" err="1" smtClean="0"/>
              <a:t>ajustes</a:t>
            </a:r>
            <a:r>
              <a:rPr lang="en-US" dirty="0" smtClean="0"/>
              <a:t> </a:t>
            </a:r>
            <a:r>
              <a:rPr lang="en-US" dirty="0" err="1" smtClean="0"/>
              <a:t>necesarios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En el </a:t>
            </a:r>
            <a:r>
              <a:rPr lang="en-US" dirty="0" err="1" smtClean="0"/>
              <a:t>camino</a:t>
            </a:r>
            <a:r>
              <a:rPr lang="en-US" dirty="0" smtClean="0"/>
              <a:t>, el </a:t>
            </a:r>
            <a:r>
              <a:rPr lang="en-US" dirty="0" err="1" smtClean="0"/>
              <a:t>ScrumMaster</a:t>
            </a:r>
            <a:r>
              <a:rPr lang="en-US" dirty="0" smtClean="0"/>
              <a:t> </a:t>
            </a:r>
            <a:r>
              <a:rPr lang="en-US" dirty="0" err="1" smtClean="0"/>
              <a:t>mantiene</a:t>
            </a:r>
            <a:r>
              <a:rPr lang="en-US" dirty="0" smtClean="0"/>
              <a:t> al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enfocado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El Scrum Master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elimina</a:t>
            </a:r>
            <a:r>
              <a:rPr lang="en-US" dirty="0" smtClean="0"/>
              <a:t> los </a:t>
            </a:r>
            <a:r>
              <a:rPr lang="en-US" dirty="0" err="1" smtClean="0"/>
              <a:t>impedimentos</a:t>
            </a:r>
            <a:r>
              <a:rPr lang="en-US" dirty="0" smtClean="0"/>
              <a:t> para el </a:t>
            </a:r>
            <a:r>
              <a:rPr lang="en-US" dirty="0" err="1" smtClean="0"/>
              <a:t>equipo</a:t>
            </a:r>
            <a:r>
              <a:rPr lang="en-US" dirty="0" smtClean="0"/>
              <a:t>, para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concentrarse</a:t>
            </a:r>
            <a:r>
              <a:rPr lang="en-US" dirty="0" smtClean="0"/>
              <a:t> y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adelante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 final del Sprint,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potencialmente</a:t>
            </a:r>
            <a:r>
              <a:rPr lang="en-US" dirty="0" smtClean="0"/>
              <a:t> </a:t>
            </a:r>
            <a:r>
              <a:rPr lang="en-US" dirty="0" err="1" smtClean="0"/>
              <a:t>entregable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err="1" smtClean="0"/>
              <a:t>listo</a:t>
            </a:r>
            <a:r>
              <a:rPr lang="en-US" dirty="0" smtClean="0"/>
              <a:t> para </a:t>
            </a:r>
            <a:r>
              <a:rPr lang="en-US" dirty="0" err="1" smtClean="0"/>
              <a:t>entregar</a:t>
            </a:r>
            <a:r>
              <a:rPr lang="en-US" dirty="0" smtClean="0"/>
              <a:t> a un </a:t>
            </a:r>
            <a:r>
              <a:rPr lang="en-US" dirty="0" err="1" smtClean="0"/>
              <a:t>cliente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sprint </a:t>
            </a:r>
            <a:r>
              <a:rPr lang="en-US" dirty="0" err="1" smtClean="0"/>
              <a:t>termina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revisión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retrospectiva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, y </a:t>
            </a:r>
            <a:r>
              <a:rPr lang="en-US" dirty="0" err="1" smtClean="0"/>
              <a:t>herramientas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un Sprint se ha </a:t>
            </a:r>
            <a:r>
              <a:rPr lang="en-US" dirty="0" err="1" smtClean="0"/>
              <a:t>completado</a:t>
            </a:r>
            <a:r>
              <a:rPr lang="en-US" dirty="0" smtClean="0"/>
              <a:t>,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elige</a:t>
            </a:r>
            <a:r>
              <a:rPr lang="en-US" dirty="0" smtClean="0"/>
              <a:t> </a:t>
            </a:r>
            <a:r>
              <a:rPr lang="en-US" dirty="0" err="1" smtClean="0"/>
              <a:t>otr</a:t>
            </a:r>
            <a:r>
              <a:rPr lang="en-US" baseline="0" dirty="0" smtClean="0"/>
              <a:t> parte </a:t>
            </a:r>
            <a:r>
              <a:rPr lang="en-US" dirty="0" smtClean="0"/>
              <a:t>de la </a:t>
            </a:r>
            <a:r>
              <a:rPr lang="en-US" dirty="0" err="1" smtClean="0"/>
              <a:t>pila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, y </a:t>
            </a:r>
            <a:r>
              <a:rPr lang="en-US" dirty="0" err="1" smtClean="0"/>
              <a:t>comienza</a:t>
            </a:r>
            <a:r>
              <a:rPr lang="en-US" dirty="0" smtClean="0"/>
              <a:t> el </a:t>
            </a:r>
            <a:r>
              <a:rPr lang="en-US" dirty="0" err="1" smtClean="0"/>
              <a:t>siguiente</a:t>
            </a:r>
            <a:r>
              <a:rPr lang="en-US" dirty="0" smtClean="0"/>
              <a:t> sprint.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 </a:t>
            </a:r>
            <a:endParaRPr lang="en-US" dirty="0" smtClean="0"/>
          </a:p>
          <a:p>
            <a:r>
              <a:rPr lang="es-ES_tradnl" dirty="0" smtClean="0"/>
              <a:t>Angular le da una gran flexibilidad a la lógica de presentación bien separada de la lógica de negocio y el estado de presentación.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D5A-24A5-0245-8E58-82C138507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4/13/16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890" y="1432223"/>
            <a:ext cx="8912629" cy="3035808"/>
          </a:xfrm>
        </p:spPr>
        <p:txBody>
          <a:bodyPr/>
          <a:lstStyle/>
          <a:p>
            <a:r>
              <a:rPr lang="es-ES" sz="2400" dirty="0"/>
              <a:t>UTILIZACION DE TECNOLOGIAS PARA EL DESARROLLO DE APLICACIONES WEB 3.0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Defensa</a:t>
            </a:r>
            <a:r>
              <a:rPr lang="en-US" dirty="0" smtClean="0"/>
              <a:t> de </a:t>
            </a:r>
            <a:r>
              <a:rPr lang="en-US" dirty="0" err="1" smtClean="0"/>
              <a:t>Tesis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Luis Ávila</a:t>
            </a:r>
            <a:endParaRPr lang="en-US" dirty="0"/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663"/>
            <a:ext cx="27003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107531" y="942181"/>
            <a:ext cx="59975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2400" cap="all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Departamento de ciencias de la computacion</a:t>
            </a:r>
            <a:endParaRPr lang="es-EC" sz="2400" cap="all" dirty="0">
              <a:blipFill dpi="0" rotWithShape="1">
                <a:blip r:embed="rId3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54" y="2120900"/>
            <a:ext cx="3863042" cy="4051300"/>
          </a:xfrm>
        </p:spPr>
      </p:pic>
    </p:spTree>
    <p:extLst>
      <p:ext uri="{BB962C8B-B14F-4D97-AF65-F5344CB8AC3E}">
        <p14:creationId xmlns:p14="http://schemas.microsoft.com/office/powerpoint/2010/main" val="132188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AngularJS</a:t>
            </a:r>
            <a:r>
              <a:rPr lang="es-ES_tradnl" dirty="0"/>
              <a:t> es un </a:t>
            </a:r>
            <a:r>
              <a:rPr lang="es-ES_tradnl" dirty="0" err="1" smtClean="0"/>
              <a:t>framework</a:t>
            </a:r>
            <a:r>
              <a:rPr lang="es-ES_tradnl" dirty="0" smtClean="0"/>
              <a:t> </a:t>
            </a:r>
            <a:r>
              <a:rPr lang="es-ES_tradnl" dirty="0"/>
              <a:t>JavaScript </a:t>
            </a:r>
            <a:r>
              <a:rPr lang="es-ES_tradnl" dirty="0" smtClean="0"/>
              <a:t>de código abierto, desarrollado por </a:t>
            </a:r>
            <a:r>
              <a:rPr lang="es-ES_tradnl" dirty="0"/>
              <a:t>Google, 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err="1" smtClean="0"/>
              <a:t>AngularJs</a:t>
            </a:r>
            <a:r>
              <a:rPr lang="es-ES_tradnl" dirty="0" smtClean="0"/>
              <a:t> </a:t>
            </a:r>
            <a:r>
              <a:rPr lang="es-ES_tradnl" dirty="0"/>
              <a:t>proporciona un </a:t>
            </a:r>
            <a:r>
              <a:rPr lang="es-ES_tradnl" dirty="0" err="1"/>
              <a:t>framework</a:t>
            </a:r>
            <a:r>
              <a:rPr lang="es-ES_tradnl" dirty="0"/>
              <a:t> basado en el patrón MVC de JavaScript para el desarrollo de aplicaciones web en el lado del cliente Front </a:t>
            </a:r>
            <a:r>
              <a:rPr lang="es-ES_tradnl" dirty="0" err="1"/>
              <a:t>End</a:t>
            </a:r>
            <a:r>
              <a:rPr lang="es-ES_tradnl" dirty="0"/>
              <a:t> con la característica de SPA (Single-Page </a:t>
            </a:r>
            <a:r>
              <a:rPr lang="es-ES_tradnl" dirty="0" err="1"/>
              <a:t>Applications</a:t>
            </a:r>
            <a:r>
              <a:rPr lang="es-ES_tradnl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arquitectura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7" y="2120900"/>
            <a:ext cx="6848136" cy="4051300"/>
          </a:xfrm>
        </p:spPr>
      </p:pic>
    </p:spTree>
    <p:extLst>
      <p:ext uri="{BB962C8B-B14F-4D97-AF65-F5344CB8AC3E}">
        <p14:creationId xmlns:p14="http://schemas.microsoft.com/office/powerpoint/2010/main" val="15937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un </a:t>
            </a:r>
            <a:r>
              <a:rPr lang="es-ES_tradnl" dirty="0" err="1"/>
              <a:t>framework</a:t>
            </a:r>
            <a:r>
              <a:rPr lang="es-ES_tradnl" dirty="0"/>
              <a:t> que utiliza </a:t>
            </a:r>
            <a:r>
              <a:rPr lang="es-ES_tradnl" dirty="0" err="1"/>
              <a:t>css</a:t>
            </a:r>
            <a:r>
              <a:rPr lang="es-ES_tradnl" dirty="0"/>
              <a:t>, </a:t>
            </a:r>
            <a:r>
              <a:rPr lang="es-ES_tradnl" dirty="0" err="1"/>
              <a:t>html</a:t>
            </a:r>
            <a:r>
              <a:rPr lang="es-ES_tradnl" dirty="0"/>
              <a:t> y </a:t>
            </a:r>
            <a:r>
              <a:rPr lang="es-ES_tradnl" dirty="0" err="1"/>
              <a:t>js</a:t>
            </a:r>
            <a:r>
              <a:rPr lang="es-ES_tradnl" dirty="0"/>
              <a:t> para el desarrollo de interfaces web </a:t>
            </a:r>
            <a:r>
              <a:rPr lang="es-ES_tradnl" dirty="0" err="1"/>
              <a:t>responsive</a:t>
            </a:r>
            <a:r>
              <a:rPr lang="es-ES_tradnl" dirty="0"/>
              <a:t> </a:t>
            </a:r>
            <a:r>
              <a:rPr lang="es-ES_tradnl" dirty="0" err="1" smtClean="0"/>
              <a:t>design</a:t>
            </a:r>
            <a:endParaRPr lang="es-ES_tradnl" dirty="0" smtClean="0"/>
          </a:p>
          <a:p>
            <a:endParaRPr lang="es-ES_tradnl" dirty="0"/>
          </a:p>
          <a:p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08" y="3434334"/>
            <a:ext cx="4346575" cy="142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2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práctico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2546350"/>
            <a:ext cx="8432800" cy="3200400"/>
          </a:xfrm>
        </p:spPr>
      </p:pic>
    </p:spTree>
    <p:extLst>
      <p:ext uri="{BB962C8B-B14F-4D97-AF65-F5344CB8AC3E}">
        <p14:creationId xmlns:p14="http://schemas.microsoft.com/office/powerpoint/2010/main" val="202025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El uso de </a:t>
            </a:r>
            <a:r>
              <a:rPr lang="es-ES" dirty="0" err="1"/>
              <a:t>AngularJS</a:t>
            </a:r>
            <a:r>
              <a:rPr lang="es-ES" dirty="0"/>
              <a:t> nos brinda la posibilidad de desarrollar aplicaciones WEB completas y eficientes solamente corriendo en una página y dando una ventaja considerable desde el punto de vista del usuario debido a que las mismas funcionan como aplicaciones de escritorio nativas solo compartiendo datos con el servidor. </a:t>
            </a:r>
            <a:endParaRPr lang="es-ES_tradnl" dirty="0"/>
          </a:p>
          <a:p>
            <a:pPr algn="just"/>
            <a:r>
              <a:rPr lang="es-ES" dirty="0"/>
              <a:t>Desde el punto de vista del desarrollador se puede lograr un nivel alto de encapsulación con el uso de los servicios. Los controladores y vistas junto con el doble </a:t>
            </a:r>
            <a:r>
              <a:rPr lang="es-ES" dirty="0" err="1"/>
              <a:t>binding</a:t>
            </a:r>
            <a:r>
              <a:rPr lang="es-ES" dirty="0"/>
              <a:t> permiten reducir mucho la cantidad de código necesario para integrar las capas de modelo y de vista en el controlador.</a:t>
            </a:r>
            <a:endParaRPr lang="es-ES_tradnl" dirty="0"/>
          </a:p>
          <a:p>
            <a:pPr algn="just"/>
            <a:r>
              <a:rPr lang="es-ES" dirty="0"/>
              <a:t>La inyección de dependencias permite mantener un código muy limpio y fluido en el que cada porción de código cumple bien su propósito, de forma que el código </a:t>
            </a:r>
            <a:r>
              <a:rPr lang="es-ES" dirty="0" err="1"/>
              <a:t>Javascript</a:t>
            </a:r>
            <a:r>
              <a:rPr lang="es-ES" dirty="0"/>
              <a:t> es independiente al código HTML por lo que se puede rehacer la vista sin necesidad de tener que tocar ni una sola línea de nuestra lógica de negocio</a:t>
            </a:r>
            <a:endParaRPr lang="es-ES_tradnl" dirty="0"/>
          </a:p>
          <a:p>
            <a:pPr algn="just"/>
            <a:r>
              <a:rPr lang="es-ES_tradnl" dirty="0" err="1"/>
              <a:t>Scrum</a:t>
            </a:r>
            <a:r>
              <a:rPr lang="es-ES_tradnl" dirty="0"/>
              <a:t> es </a:t>
            </a:r>
            <a:r>
              <a:rPr lang="es-ES_tradnl" dirty="0" smtClean="0"/>
              <a:t>simple</a:t>
            </a:r>
            <a:r>
              <a:rPr lang="es-ES_tradnl" dirty="0"/>
              <a:t>, pero increíblemente potente de los principios y prácticas que ayudan a los equipos </a:t>
            </a:r>
            <a:r>
              <a:rPr lang="es-ES_tradnl" dirty="0" smtClean="0"/>
              <a:t>a presentar </a:t>
            </a:r>
            <a:r>
              <a:rPr lang="es-ES_tradnl" dirty="0"/>
              <a:t>productos en ciclos cortos, lo que permite la retroalimentación rápida, la mejora continua y la adaptación </a:t>
            </a:r>
            <a:r>
              <a:rPr lang="es-ES_tradnl" dirty="0" smtClean="0"/>
              <a:t>a </a:t>
            </a:r>
            <a:r>
              <a:rPr lang="es-ES_tradnl" dirty="0"/>
              <a:t>los </a:t>
            </a:r>
            <a:r>
              <a:rPr lang="es-ES_tradnl" dirty="0" smtClean="0"/>
              <a:t>cambios.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1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s-ES" dirty="0"/>
              <a:t>Objetivos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Introducción</a:t>
            </a:r>
          </a:p>
          <a:p>
            <a:pPr marL="342900" indent="-342900">
              <a:buFont typeface="Arial"/>
              <a:buChar char="•"/>
            </a:pPr>
            <a:r>
              <a:rPr lang="es-ES" dirty="0" err="1"/>
              <a:t>AngularJS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s-ES" dirty="0" err="1"/>
              <a:t>Bootstrap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s-ES" dirty="0"/>
              <a:t>Arquitectura de la Aplicación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Estructura de Proyectos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Automatización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 Caso de Uso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Conclusiones y Recomendaciones</a:t>
            </a:r>
          </a:p>
          <a:p>
            <a:pPr marL="342900" indent="-342900">
              <a:buFont typeface="Arial"/>
              <a:buChar char="•"/>
            </a:pPr>
            <a:r>
              <a:rPr lang="es-ES" dirty="0"/>
              <a:t>Preguntas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smtClean="0"/>
              <a:t>Desarrollar </a:t>
            </a:r>
            <a:r>
              <a:rPr lang="es-ES_tradnl" dirty="0"/>
              <a:t>una aplicación web para automatizar el proceso de elaboración de presupuesto por ensayos para el laboratorio de </a:t>
            </a:r>
            <a:r>
              <a:rPr lang="es-ES_tradnl" dirty="0" err="1"/>
              <a:t>Agrocalidad</a:t>
            </a:r>
            <a:r>
              <a:rPr lang="es-ES_tradnl" dirty="0"/>
              <a:t> usando metodologías agiles y tecnología web moderna.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136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web está evolucionando, rápidamente surgen nuevas tecnologías y las viejas metodologías pasan ha ser irrelevantes. Bajo este punto de vista , se desarrollo el tema de investigación “Utilización de tecnologías para el desarrollo de aplicaciones web 3.0</a:t>
            </a:r>
            <a:r>
              <a:rPr lang="es-ES_tradnl" dirty="0"/>
              <a:t> ” </a:t>
            </a:r>
            <a:endParaRPr lang="es-ES_tradnl" dirty="0" smtClean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Entre los </a:t>
            </a:r>
            <a:r>
              <a:rPr lang="es-ES_tradnl" dirty="0" err="1"/>
              <a:t>framework</a:t>
            </a:r>
            <a:r>
              <a:rPr lang="es-ES_tradnl" dirty="0"/>
              <a:t> web actuales y mas importantes destaco </a:t>
            </a:r>
            <a:r>
              <a:rPr lang="es-ES_tradnl" dirty="0" err="1"/>
              <a:t>angularJS</a:t>
            </a:r>
            <a:r>
              <a:rPr lang="es-ES_tradnl" dirty="0"/>
              <a:t>, con el cual se desarrollo el caso de uso </a:t>
            </a:r>
            <a:r>
              <a:rPr lang="es-ES_tradnl" dirty="0" err="1" smtClean="0"/>
              <a:t>Agrolab</a:t>
            </a:r>
            <a:r>
              <a:rPr lang="es-ES_tradnl" dirty="0" smtClean="0"/>
              <a:t> junto a </a:t>
            </a:r>
            <a:r>
              <a:rPr lang="es-ES_tradnl" dirty="0" err="1"/>
              <a:t>Scrum</a:t>
            </a:r>
            <a:r>
              <a:rPr lang="es-ES_tradnl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4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Actualmente el laboratorios de Agro calidad  llevan el proceso de elaboración de presupuestos manualmente,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presente trabajo expone el Framework </a:t>
            </a:r>
            <a:r>
              <a:rPr lang="es-ES" dirty="0" err="1"/>
              <a:t>AngularJS</a:t>
            </a:r>
            <a:r>
              <a:rPr lang="es-ES" dirty="0"/>
              <a:t> como una solución completa para desarrollar aplicaciones de tipo SPA completas, describiendo el modelo planteado por el mismo y sus diferentes capas de manera particular.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7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Scrum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marco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para </a:t>
            </a:r>
            <a:r>
              <a:rPr lang="en-US" dirty="0" err="1"/>
              <a:t>gestionar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complejos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principios</a:t>
            </a:r>
            <a:r>
              <a:rPr lang="en-US" dirty="0"/>
              <a:t> de los </a:t>
            </a:r>
            <a:r>
              <a:rPr lang="en-US" dirty="0" err="1"/>
              <a:t>años</a:t>
            </a:r>
            <a:r>
              <a:rPr lang="en-US" dirty="0"/>
              <a:t> 90. Scrum no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proceso</a:t>
            </a:r>
            <a:r>
              <a:rPr lang="en-US" dirty="0"/>
              <a:t>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para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; en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eso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marco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del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emplear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técnicas</a:t>
            </a:r>
            <a:r>
              <a:rPr lang="en-US" dirty="0"/>
              <a:t> y </a:t>
            </a:r>
            <a:r>
              <a:rPr lang="en-US" dirty="0" err="1"/>
              <a:t>procesos</a:t>
            </a:r>
            <a:r>
              <a:rPr lang="en-US" dirty="0"/>
              <a:t>. Scrum </a:t>
            </a:r>
            <a:r>
              <a:rPr lang="en-US" dirty="0" err="1"/>
              <a:t>muestra</a:t>
            </a:r>
            <a:r>
              <a:rPr lang="en-US" dirty="0"/>
              <a:t> la </a:t>
            </a:r>
            <a:r>
              <a:rPr lang="en-US" dirty="0" err="1"/>
              <a:t>eficacia</a:t>
            </a:r>
            <a:r>
              <a:rPr lang="en-US" dirty="0"/>
              <a:t> </a:t>
            </a:r>
            <a:r>
              <a:rPr lang="en-US" dirty="0" err="1"/>
              <a:t>relativa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prácticas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producto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prácticas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, de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podamos</a:t>
            </a:r>
            <a:r>
              <a:rPr lang="en-US" dirty="0"/>
              <a:t> </a:t>
            </a:r>
            <a:r>
              <a:rPr lang="en-US" dirty="0" err="1"/>
              <a:t>mejorar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Roles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/>
              <a:t>equipo</a:t>
            </a:r>
            <a:r>
              <a:rPr lang="en-US" dirty="0"/>
              <a:t> scrum. 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/>
              <a:t>dueño</a:t>
            </a:r>
            <a:r>
              <a:rPr lang="en-US" dirty="0"/>
              <a:t> del </a:t>
            </a:r>
            <a:r>
              <a:rPr lang="en-US" dirty="0" err="1"/>
              <a:t>producto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El </a:t>
            </a:r>
            <a:r>
              <a:rPr lang="en-US" dirty="0"/>
              <a:t>Scrum Master. </a:t>
            </a:r>
            <a:r>
              <a:rPr lang="en-US" dirty="0" smtClean="0"/>
              <a:t>	</a:t>
            </a:r>
          </a:p>
          <a:p>
            <a:r>
              <a:rPr lang="en-US" dirty="0" err="1" smtClean="0"/>
              <a:t>Artefactos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err="1"/>
              <a:t>Pila</a:t>
            </a:r>
            <a:r>
              <a:rPr lang="en-US" dirty="0"/>
              <a:t> del </a:t>
            </a:r>
            <a:r>
              <a:rPr lang="en-US" dirty="0" err="1"/>
              <a:t>producto</a:t>
            </a:r>
            <a:r>
              <a:rPr lang="en-US" dirty="0"/>
              <a:t>. </a:t>
            </a:r>
          </a:p>
          <a:p>
            <a:pPr lvl="1"/>
            <a:r>
              <a:rPr lang="en-US" dirty="0" err="1" smtClean="0"/>
              <a:t>Pila</a:t>
            </a:r>
            <a:r>
              <a:rPr lang="en-US" dirty="0" smtClean="0"/>
              <a:t> </a:t>
            </a:r>
            <a:r>
              <a:rPr lang="en-US" dirty="0"/>
              <a:t>del sprint. </a:t>
            </a:r>
          </a:p>
          <a:p>
            <a:pPr lvl="1"/>
            <a:r>
              <a:rPr lang="en-US" dirty="0" err="1" smtClean="0"/>
              <a:t>incremento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Sprint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2000" dirty="0" err="1" smtClean="0"/>
              <a:t>Eventos</a:t>
            </a:r>
            <a:endParaRPr lang="en-US" sz="2000" dirty="0" smtClean="0"/>
          </a:p>
          <a:p>
            <a:pPr lvl="2"/>
            <a:r>
              <a:rPr lang="en-US" sz="1800" dirty="0" err="1" smtClean="0"/>
              <a:t>Reunión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planificación</a:t>
            </a:r>
            <a:r>
              <a:rPr lang="en-US" sz="1800" dirty="0" smtClean="0"/>
              <a:t> del sprint. </a:t>
            </a:r>
          </a:p>
          <a:p>
            <a:pPr lvl="2"/>
            <a:r>
              <a:rPr lang="en-US" sz="1800" dirty="0" smtClean="0"/>
              <a:t>Scrum </a:t>
            </a:r>
            <a:r>
              <a:rPr lang="en-US" sz="1800" dirty="0" err="1" smtClean="0"/>
              <a:t>diario</a:t>
            </a:r>
            <a:r>
              <a:rPr lang="en-US" sz="1800" dirty="0" smtClean="0"/>
              <a:t>. </a:t>
            </a:r>
          </a:p>
          <a:p>
            <a:pPr lvl="2"/>
            <a:r>
              <a:rPr lang="en-US" sz="1800" dirty="0" err="1" smtClean="0"/>
              <a:t>Revisión</a:t>
            </a:r>
            <a:r>
              <a:rPr lang="en-US" sz="1800" dirty="0" smtClean="0"/>
              <a:t> del sprint. </a:t>
            </a:r>
          </a:p>
          <a:p>
            <a:pPr lvl="2"/>
            <a:r>
              <a:rPr lang="en-US" sz="1800" dirty="0" err="1" smtClean="0"/>
              <a:t>Retrospectiva</a:t>
            </a:r>
            <a:r>
              <a:rPr lang="en-US" sz="1800" dirty="0" smtClean="0"/>
              <a:t> del sprint.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71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2317750"/>
            <a:ext cx="5156200" cy="3657600"/>
          </a:xfrm>
        </p:spPr>
      </p:pic>
    </p:spTree>
    <p:extLst>
      <p:ext uri="{BB962C8B-B14F-4D97-AF65-F5344CB8AC3E}">
        <p14:creationId xmlns:p14="http://schemas.microsoft.com/office/powerpoint/2010/main" val="12439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</a:t>
            </a:r>
            <a:r>
              <a:rPr lang="en-US" dirty="0" smtClean="0"/>
              <a:t>planning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858519"/>
            <a:ext cx="10058400" cy="2576062"/>
          </a:xfrm>
        </p:spPr>
      </p:pic>
    </p:spTree>
    <p:extLst>
      <p:ext uri="{BB962C8B-B14F-4D97-AF65-F5344CB8AC3E}">
        <p14:creationId xmlns:p14="http://schemas.microsoft.com/office/powerpoint/2010/main" val="15024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7055</TotalTime>
  <Words>1628</Words>
  <Application>Microsoft Macintosh PowerPoint</Application>
  <PresentationFormat>Widescreen</PresentationFormat>
  <Paragraphs>126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Arial</vt:lpstr>
      <vt:lpstr>Wood Type</vt:lpstr>
      <vt:lpstr>UTILIZACION DE TECNOLOGIAS PARA EL DESARROLLO DE APLICACIONES WEB 3.0</vt:lpstr>
      <vt:lpstr>Agenda</vt:lpstr>
      <vt:lpstr>OBJETIVOS</vt:lpstr>
      <vt:lpstr>introducción</vt:lpstr>
      <vt:lpstr>introducción</vt:lpstr>
      <vt:lpstr>metodología</vt:lpstr>
      <vt:lpstr>metodología</vt:lpstr>
      <vt:lpstr>Product backlog</vt:lpstr>
      <vt:lpstr>Sprint planning</vt:lpstr>
      <vt:lpstr>The sprint</vt:lpstr>
      <vt:lpstr>angularJS</vt:lpstr>
      <vt:lpstr>arquitectura</vt:lpstr>
      <vt:lpstr>Bootstrap</vt:lpstr>
      <vt:lpstr>Caso práctico</vt:lpstr>
      <vt:lpstr>conclusiones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UTILIZACION DE TECNOLOGIAS PARA EL DESARROLLO DE APLICACIONES WEB 3.0</dc:title>
  <dc:creator>Microsoft Office User</dc:creator>
  <cp:lastModifiedBy>Microsoft Office User</cp:lastModifiedBy>
  <cp:revision>35</cp:revision>
  <dcterms:created xsi:type="dcterms:W3CDTF">2016-04-06T17:39:09Z</dcterms:created>
  <dcterms:modified xsi:type="dcterms:W3CDTF">2016-04-14T20:43:59Z</dcterms:modified>
</cp:coreProperties>
</file>