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handoutMasterIdLst>
    <p:handoutMasterId r:id="rId7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341" r:id="rId15"/>
    <p:sldId id="325" r:id="rId16"/>
    <p:sldId id="272" r:id="rId17"/>
    <p:sldId id="326" r:id="rId18"/>
    <p:sldId id="273" r:id="rId19"/>
    <p:sldId id="327" r:id="rId20"/>
    <p:sldId id="275" r:id="rId21"/>
    <p:sldId id="274" r:id="rId22"/>
    <p:sldId id="268" r:id="rId23"/>
    <p:sldId id="276" r:id="rId24"/>
    <p:sldId id="342" r:id="rId25"/>
    <p:sldId id="328" r:id="rId26"/>
    <p:sldId id="329" r:id="rId27"/>
    <p:sldId id="277" r:id="rId28"/>
    <p:sldId id="330" r:id="rId29"/>
    <p:sldId id="278" r:id="rId30"/>
    <p:sldId id="331" r:id="rId31"/>
    <p:sldId id="332" r:id="rId32"/>
    <p:sldId id="269" r:id="rId33"/>
    <p:sldId id="333" r:id="rId34"/>
    <p:sldId id="343" r:id="rId35"/>
    <p:sldId id="281" r:id="rId36"/>
    <p:sldId id="282" r:id="rId37"/>
    <p:sldId id="334" r:id="rId38"/>
    <p:sldId id="283" r:id="rId39"/>
    <p:sldId id="335" r:id="rId40"/>
    <p:sldId id="284" r:id="rId41"/>
    <p:sldId id="285" r:id="rId42"/>
    <p:sldId id="270" r:id="rId43"/>
    <p:sldId id="286" r:id="rId44"/>
    <p:sldId id="344" r:id="rId45"/>
    <p:sldId id="336" r:id="rId46"/>
    <p:sldId id="287" r:id="rId47"/>
    <p:sldId id="337" r:id="rId48"/>
    <p:sldId id="288" r:id="rId49"/>
    <p:sldId id="338" r:id="rId50"/>
    <p:sldId id="289" r:id="rId51"/>
    <p:sldId id="339" r:id="rId52"/>
    <p:sldId id="345" r:id="rId53"/>
    <p:sldId id="290" r:id="rId54"/>
    <p:sldId id="295" r:id="rId55"/>
    <p:sldId id="296" r:id="rId56"/>
    <p:sldId id="297" r:id="rId57"/>
    <p:sldId id="298" r:id="rId58"/>
    <p:sldId id="299" r:id="rId59"/>
    <p:sldId id="300" r:id="rId60"/>
    <p:sldId id="301" r:id="rId61"/>
    <p:sldId id="302" r:id="rId62"/>
    <p:sldId id="303" r:id="rId63"/>
    <p:sldId id="304" r:id="rId64"/>
    <p:sldId id="346" r:id="rId65"/>
    <p:sldId id="305" r:id="rId66"/>
    <p:sldId id="306" r:id="rId67"/>
    <p:sldId id="307" r:id="rId68"/>
    <p:sldId id="291" r:id="rId69"/>
    <p:sldId id="347" r:id="rId70"/>
    <p:sldId id="316" r:id="rId71"/>
    <p:sldId id="348" r:id="rId72"/>
    <p:sldId id="340" r:id="rId73"/>
  </p:sldIdLst>
  <p:sldSz cx="9144000" cy="6858000" type="screen4x3"/>
  <p:notesSz cx="10020300" cy="688816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94660"/>
  </p:normalViewPr>
  <p:slideViewPr>
    <p:cSldViewPr>
      <p:cViewPr varScale="1">
        <p:scale>
          <a:sx n="70" d="100"/>
          <a:sy n="70" d="100"/>
        </p:scale>
        <p:origin x="144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Documents\Tesis%20-%20Andy;%20Andytef\Avances\Cap&#237;tulo%20IV\Tablas%20comparativa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SUS\Documents\Tesis%20-%20Andy;%20Andytef\Teor&#237;as%20de%20Soporte%20y%20Referenciales\EUA\Tablas%20US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SUS\Documents\Tesis%20-%20Andy;%20Andytef\Teor&#237;as%20de%20Soporte%20y%20Referenciales\Inglaterra\Nueva%20carpeta\Lo%20&#250;nico%20que%20sirv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SUS\Documents\Tesis%20-%20Andy;%20Andytef\Teor&#237;as%20de%20Soporte%20y%20Referenciales\Inglaterra\Nueva%20carpeta\Lo%20&#250;nico%20que%20sirv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SUS\Documents\Tesis%20-%20Andy;%20Andytef\Teor&#237;as%20de%20Soporte%20y%20Referenciales\Inglaterra\Nueva%20carpeta\Lo%20&#250;nico%20que%20sirv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SUS\Documents\Tesis%20-%20Andy;%20Andytef\Teor&#237;as%20de%20Soporte%20y%20Referenciales\Inglaterra\Nueva%20carpeta\Lo%20&#250;nico%20que%20sirv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SUS\Documents\Tesis%20-%20Andy;%20Andytef\Teor&#237;as%20de%20Soporte%20y%20Referenciales\Inglaterra\Diver.%20Merc.%20Seguro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SUS\Documents\Tesis%20-%20Andy;%20Andytef\Teor&#237;as%20de%20Soporte%20y%20Referenciales\Chile\PIB%20sectorial%20Chil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SUS\Documents\Tesis%20-%20Andy;%20Andytef\Avances\Cap&#237;tulo%20IV\Tablas%20comparativa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SUS\Documents\Tesis%20-%20Andy;%20Andytef\Teor&#237;as%20de%20Soporte%20y%20Referenciales\Chile\PIB%20sectorial%20Chile.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SUS\Documents\Tesis%20-%20Andy;%20Andytef\Teor&#237;as%20de%20Soporte%20y%20Referenciales\Chile\Chile%20Poblaci&#243;n.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SUS\Documents\Tesis%20-%20Andy;%20Andytef\Teor&#237;as%20de%20Soporte%20y%20Referenciales\Chile\Chile%20Poblaci&#243;n.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SUS\Documents\Tesis%20-%20Andy;%20Andytef\Avances\Cap&#237;tulo%20IV\Tablas%20comparativa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SUS\Documents\Tesis%20-%20Andy;%20Andytef\Avances\Cap&#237;tulo%20IV\Tablas%20comparativa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SUS\Documents\Tesis%20-%20Andy;%20Andytef\Avances\Cap&#237;tulo%20IV\Tablas%20comparativa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SUS\Documents\Tesis%20-%20Andy;%20Andytef\Avances\Cap&#237;tulo%20IV\Tablas%20comparativa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SUS\Documents\Tesis%20-%20Andy;%20Andytef\Avances\Cap&#237;tulo%20IV\Tablas%20comparativa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ASUS\Documents\Tesis%20-%20Andy;%20Andytef\Avances\Cap&#237;tulo%20IV\Tablas%20comparativa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ASUS\Documents\Tesis%20-%20Andy;%20Andytef\Teor&#237;as%20de%20Soporte%20y%20Referenciales\Plan%20de%20Tesis\Informaci&#243;n\Marco%20Referencial\6_Servicios.xls"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SUS\Documents\Tesis%20-%20Andy;%20Andytef\Teor&#237;as%20de%20Soporte%20y%20Referenciales\Plan%20de%20Tesis\Informaci&#243;n\Marco%20Referencial\6_Servicios.xls"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US\Documents\Tesis%20-%20Andy;%20Andytef\Avances\Cap&#237;tulo%20IV\Tablas%20comparativa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US\Documents\Tesis%20-%20Andy;%20Andytef\Avances\Cap&#237;tulo%20IV\Tablas%20comparativ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US\Documents\Tesis%20-%20Andy;%20Andytef\Avances\Cap&#237;tulo%20IV\Seguros%20en%20Ecuador\Margen%20de%20Contribuci&#243;n%20en%20d&#243;lar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SUS\Documents\Tesis%20-%20Andy;%20Andytef\Teor&#237;as%20de%20Soporte%20y%20Referenciales\EUA\Tablas%20US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SUS\Documents\Tesis%20-%20Andy;%20Andytef\Teor&#237;as%20de%20Soporte%20y%20Referenciales\EUA\Tablas%20US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SUS\Documents\Tesis%20-%20Andy;%20Andytef\Teor&#237;as%20de%20Soporte%20y%20Referenciales\EUA\Tablas%20US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SUS\Documents\Tesis%20-%20Andy;%20Andytef\Teor&#237;as%20de%20Soporte%20y%20Referenciales\EUA\Tablas%20US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CO"/>
              <a:t>Evolución PIB (en miles de dólares)</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CO"/>
        </a:p>
      </c:txPr>
    </c:title>
    <c:autoTitleDeleted val="0"/>
    <c:plotArea>
      <c:layout/>
      <c:barChart>
        <c:barDir val="col"/>
        <c:grouping val="clustered"/>
        <c:varyColors val="0"/>
        <c:ser>
          <c:idx val="0"/>
          <c:order val="0"/>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'Profund. Seguros'!$F$18:$F$24</c:f>
              <c:strCache>
                <c:ptCount val="7"/>
                <c:pt idx="0">
                  <c:v>2009-dic</c:v>
                </c:pt>
                <c:pt idx="1">
                  <c:v>2010-dic</c:v>
                </c:pt>
                <c:pt idx="2">
                  <c:v>2011-dic</c:v>
                </c:pt>
                <c:pt idx="3">
                  <c:v>2012-dic</c:v>
                </c:pt>
                <c:pt idx="4">
                  <c:v>2013-dic</c:v>
                </c:pt>
                <c:pt idx="5">
                  <c:v>2014-dic</c:v>
                </c:pt>
                <c:pt idx="6">
                  <c:v>2015-dic</c:v>
                </c:pt>
              </c:strCache>
            </c:strRef>
          </c:cat>
          <c:val>
            <c:numRef>
              <c:f>'Profund. Seguros'!$H$18:$H$24</c:f>
              <c:numCache>
                <c:formatCode>"$"#,##0;[Red]\-"$"#,##0</c:formatCode>
                <c:ptCount val="7"/>
                <c:pt idx="0">
                  <c:v>62519686</c:v>
                </c:pt>
                <c:pt idx="1">
                  <c:v>69555367</c:v>
                </c:pt>
                <c:pt idx="2">
                  <c:v>79276664</c:v>
                </c:pt>
                <c:pt idx="3">
                  <c:v>87623411</c:v>
                </c:pt>
                <c:pt idx="4">
                  <c:v>94472680</c:v>
                </c:pt>
                <c:pt idx="5">
                  <c:v>101094156</c:v>
                </c:pt>
                <c:pt idx="6" formatCode="_-&quot;$&quot;* #,##0_-;\-&quot;$&quot;* #,##0_-;_-&quot;$&quot;* &quot;-&quot;??_-;_-@_-">
                  <c:v>100871770</c:v>
                </c:pt>
              </c:numCache>
            </c:numRef>
          </c:val>
        </c:ser>
        <c:dLbls>
          <c:showLegendKey val="0"/>
          <c:showVal val="0"/>
          <c:showCatName val="0"/>
          <c:showSerName val="0"/>
          <c:showPercent val="0"/>
          <c:showBubbleSize val="0"/>
        </c:dLbls>
        <c:gapWidth val="315"/>
        <c:overlap val="-40"/>
        <c:axId val="319973360"/>
        <c:axId val="319973752"/>
      </c:barChart>
      <c:catAx>
        <c:axId val="31997336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19973752"/>
        <c:crosses val="autoZero"/>
        <c:auto val="1"/>
        <c:lblAlgn val="ctr"/>
        <c:lblOffset val="100"/>
        <c:noMultiLvlLbl val="0"/>
      </c:catAx>
      <c:valAx>
        <c:axId val="31997375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quot;$&quot;#,##0;[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19973360"/>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'Primas Ramos'!$B$3:$C$3</c:f>
              <c:strCache>
                <c:ptCount val="1"/>
                <c:pt idx="0">
                  <c:v>L/H</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trendline>
            <c:spPr>
              <a:ln w="25400" cap="rnd">
                <a:solidFill>
                  <a:schemeClr val="accent1">
                    <a:alpha val="50000"/>
                  </a:schemeClr>
                </a:solidFill>
              </a:ln>
              <a:effectLst/>
            </c:spPr>
            <c:trendlineType val="poly"/>
            <c:order val="2"/>
            <c:dispRSqr val="0"/>
            <c:dispEq val="0"/>
          </c:trendline>
          <c:cat>
            <c:numRef>
              <c:f>'Primas Ramos'!$A$4:$A$10</c:f>
              <c:numCache>
                <c:formatCode>General</c:formatCode>
                <c:ptCount val="7"/>
                <c:pt idx="0">
                  <c:v>2008</c:v>
                </c:pt>
                <c:pt idx="1">
                  <c:v>2009</c:v>
                </c:pt>
                <c:pt idx="2">
                  <c:v>2010</c:v>
                </c:pt>
                <c:pt idx="3">
                  <c:v>2011</c:v>
                </c:pt>
                <c:pt idx="4">
                  <c:v>2012</c:v>
                </c:pt>
                <c:pt idx="5">
                  <c:v>2013</c:v>
                </c:pt>
                <c:pt idx="6">
                  <c:v>2014</c:v>
                </c:pt>
              </c:numCache>
            </c:numRef>
          </c:cat>
          <c:val>
            <c:numRef>
              <c:f>'Primas Ramos'!$C$4:$C$10</c:f>
              <c:numCache>
                <c:formatCode>0.00%</c:formatCode>
                <c:ptCount val="7"/>
                <c:pt idx="0">
                  <c:v>0.58595072409253335</c:v>
                </c:pt>
                <c:pt idx="1">
                  <c:v>0.54742025262256466</c:v>
                </c:pt>
                <c:pt idx="2">
                  <c:v>0.57693071272582885</c:v>
                </c:pt>
                <c:pt idx="3">
                  <c:v>0.58372574872857408</c:v>
                </c:pt>
                <c:pt idx="4">
                  <c:v>0.5441449403446752</c:v>
                </c:pt>
                <c:pt idx="5">
                  <c:v>0.46202592414786364</c:v>
                </c:pt>
                <c:pt idx="6">
                  <c:v>0.56185162583907244</c:v>
                </c:pt>
              </c:numCache>
            </c:numRef>
          </c:val>
          <c:extLst xmlns:c16r2="http://schemas.microsoft.com/office/drawing/2015/06/chart">
            <c:ext xmlns:c16="http://schemas.microsoft.com/office/drawing/2014/chart" uri="{C3380CC4-5D6E-409C-BE32-E72D297353CC}">
              <c16:uniqueId val="{00000000-4967-4365-8679-3EA9F57FE788}"/>
            </c:ext>
          </c:extLst>
        </c:ser>
        <c:ser>
          <c:idx val="1"/>
          <c:order val="1"/>
          <c:tx>
            <c:strRef>
              <c:f>'Primas Ramos'!$D$3:$E$3</c:f>
              <c:strCache>
                <c:ptCount val="1"/>
                <c:pt idx="0">
                  <c:v>C/P</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trendline>
            <c:spPr>
              <a:ln w="25400" cap="rnd">
                <a:solidFill>
                  <a:schemeClr val="accent2">
                    <a:alpha val="50000"/>
                  </a:schemeClr>
                </a:solidFill>
              </a:ln>
              <a:effectLst/>
            </c:spPr>
            <c:trendlineType val="poly"/>
            <c:order val="2"/>
            <c:dispRSqr val="0"/>
            <c:dispEq val="0"/>
          </c:trendline>
          <c:cat>
            <c:numRef>
              <c:f>'Primas Ramos'!$A$4:$A$10</c:f>
              <c:numCache>
                <c:formatCode>General</c:formatCode>
                <c:ptCount val="7"/>
                <c:pt idx="0">
                  <c:v>2008</c:v>
                </c:pt>
                <c:pt idx="1">
                  <c:v>2009</c:v>
                </c:pt>
                <c:pt idx="2">
                  <c:v>2010</c:v>
                </c:pt>
                <c:pt idx="3">
                  <c:v>2011</c:v>
                </c:pt>
                <c:pt idx="4">
                  <c:v>2012</c:v>
                </c:pt>
                <c:pt idx="5">
                  <c:v>2013</c:v>
                </c:pt>
                <c:pt idx="6">
                  <c:v>2014</c:v>
                </c:pt>
              </c:numCache>
            </c:numRef>
          </c:cat>
          <c:val>
            <c:numRef>
              <c:f>'Primas Ramos'!$E$4:$E$10</c:f>
              <c:numCache>
                <c:formatCode>0.00%</c:formatCode>
                <c:ptCount val="7"/>
                <c:pt idx="0">
                  <c:v>0.4140492759074666</c:v>
                </c:pt>
                <c:pt idx="1">
                  <c:v>0.45257974737743523</c:v>
                </c:pt>
                <c:pt idx="2">
                  <c:v>0.42306928727417109</c:v>
                </c:pt>
                <c:pt idx="3">
                  <c:v>0.41627425127142592</c:v>
                </c:pt>
                <c:pt idx="4">
                  <c:v>0.45585505965532475</c:v>
                </c:pt>
                <c:pt idx="5">
                  <c:v>0.5379740758521363</c:v>
                </c:pt>
                <c:pt idx="6">
                  <c:v>0.43814837416092761</c:v>
                </c:pt>
              </c:numCache>
            </c:numRef>
          </c:val>
          <c:extLst xmlns:c16r2="http://schemas.microsoft.com/office/drawing/2015/06/chart">
            <c:ext xmlns:c16="http://schemas.microsoft.com/office/drawing/2014/chart" uri="{C3380CC4-5D6E-409C-BE32-E72D297353CC}">
              <c16:uniqueId val="{00000001-4967-4365-8679-3EA9F57FE788}"/>
            </c:ext>
          </c:extLst>
        </c:ser>
        <c:dLbls>
          <c:showLegendKey val="0"/>
          <c:showVal val="0"/>
          <c:showCatName val="0"/>
          <c:showSerName val="0"/>
          <c:showPercent val="0"/>
          <c:showBubbleSize val="0"/>
        </c:dLbls>
        <c:gapWidth val="315"/>
        <c:overlap val="-40"/>
        <c:axId val="324622136"/>
        <c:axId val="324625272"/>
      </c:barChart>
      <c:catAx>
        <c:axId val="32462213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24625272"/>
        <c:crosses val="autoZero"/>
        <c:auto val="1"/>
        <c:lblAlgn val="ctr"/>
        <c:lblOffset val="100"/>
        <c:noMultiLvlLbl val="0"/>
      </c:catAx>
      <c:valAx>
        <c:axId val="324625272"/>
        <c:scaling>
          <c:orientation val="minMax"/>
          <c:max val="1"/>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24622136"/>
        <c:crosses val="autoZero"/>
        <c:crossBetween val="between"/>
      </c:valAx>
      <c:spPr>
        <a:noFill/>
        <a:ln>
          <a:noFill/>
        </a:ln>
        <a:effectLst/>
      </c:spPr>
    </c:plotArea>
    <c:legend>
      <c:legendPos val="t"/>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CO" dirty="0"/>
              <a:t>PIB </a:t>
            </a:r>
            <a:r>
              <a:rPr lang="es-CO" dirty="0" smtClean="0"/>
              <a:t>(en</a:t>
            </a:r>
            <a:r>
              <a:rPr lang="es-CO" baseline="0" dirty="0" smtClean="0"/>
              <a:t> millones de dólares</a:t>
            </a:r>
            <a:r>
              <a:rPr lang="es-CO" dirty="0" smtClean="0"/>
              <a:t>)</a:t>
            </a:r>
            <a:endParaRPr lang="es-CO" dirty="0"/>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CO"/>
        </a:p>
      </c:txPr>
    </c:title>
    <c:autoTitleDeleted val="0"/>
    <c:plotArea>
      <c:layout/>
      <c:barChart>
        <c:barDir val="col"/>
        <c:grouping val="clustered"/>
        <c:varyColors val="0"/>
        <c:ser>
          <c:idx val="0"/>
          <c:order val="0"/>
          <c:tx>
            <c:v>PIB (millones)</c:v>
          </c:tx>
          <c:spPr>
            <a:noFill/>
            <a:ln w="9525" cap="flat" cmpd="sng" algn="ctr">
              <a:solidFill>
                <a:schemeClr val="accent2"/>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trendline>
            <c:spPr>
              <a:ln w="25400" cap="rnd">
                <a:solidFill>
                  <a:schemeClr val="accent1">
                    <a:alpha val="50000"/>
                  </a:schemeClr>
                </a:solidFill>
              </a:ln>
              <a:effectLst/>
            </c:spPr>
            <c:trendlineType val="poly"/>
            <c:order val="2"/>
            <c:dispRSqr val="0"/>
            <c:dispEq val="0"/>
          </c:trendline>
          <c:cat>
            <c:strRef>
              <c:f>Hoja2!$C$8:$D$13</c:f>
              <c:strCache>
                <c:ptCount val="6"/>
                <c:pt idx="0">
                  <c:v>2009</c:v>
                </c:pt>
                <c:pt idx="1">
                  <c:v>2010</c:v>
                </c:pt>
                <c:pt idx="2">
                  <c:v>2011</c:v>
                </c:pt>
                <c:pt idx="3">
                  <c:v>2012</c:v>
                </c:pt>
                <c:pt idx="4">
                  <c:v>2013</c:v>
                </c:pt>
                <c:pt idx="5">
                  <c:v>2014</c:v>
                </c:pt>
              </c:strCache>
            </c:strRef>
          </c:cat>
          <c:val>
            <c:numRef>
              <c:f>Hoja2!$E$8:$E$13</c:f>
              <c:numCache>
                <c:formatCode>"$"#,##0_);[Red]\("$"#,##0\)</c:formatCode>
                <c:ptCount val="6"/>
                <c:pt idx="0">
                  <c:v>2314577</c:v>
                </c:pt>
                <c:pt idx="1">
                  <c:v>2403504</c:v>
                </c:pt>
                <c:pt idx="2">
                  <c:v>2594904</c:v>
                </c:pt>
                <c:pt idx="3">
                  <c:v>2630472</c:v>
                </c:pt>
                <c:pt idx="4">
                  <c:v>2712296</c:v>
                </c:pt>
                <c:pt idx="5">
                  <c:v>2988893</c:v>
                </c:pt>
              </c:numCache>
            </c:numRef>
          </c:val>
        </c:ser>
        <c:dLbls>
          <c:showLegendKey val="0"/>
          <c:showVal val="0"/>
          <c:showCatName val="0"/>
          <c:showSerName val="0"/>
          <c:showPercent val="0"/>
          <c:showBubbleSize val="0"/>
        </c:dLbls>
        <c:gapWidth val="315"/>
        <c:overlap val="-40"/>
        <c:axId val="324624488"/>
        <c:axId val="324622528"/>
      </c:barChart>
      <c:catAx>
        <c:axId val="32462448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24622528"/>
        <c:crosses val="autoZero"/>
        <c:auto val="1"/>
        <c:lblAlgn val="ctr"/>
        <c:lblOffset val="100"/>
        <c:noMultiLvlLbl val="0"/>
      </c:catAx>
      <c:valAx>
        <c:axId val="32462252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24624488"/>
        <c:crosses val="autoZero"/>
        <c:crossBetween val="between"/>
      </c:valAx>
      <c:spPr>
        <a:noFill/>
        <a:ln>
          <a:noFill/>
        </a:ln>
        <a:effectLst/>
      </c:spPr>
    </c:plotArea>
    <c:legend>
      <c:legendPos val="t"/>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n-US" dirty="0" smtClean="0"/>
              <a:t>PNE/PIB (</a:t>
            </a:r>
            <a:r>
              <a:rPr lang="en-US" dirty="0" err="1" smtClean="0"/>
              <a:t>en</a:t>
            </a:r>
            <a:r>
              <a:rPr lang="en-US" dirty="0" smtClean="0"/>
              <a:t> miles de </a:t>
            </a:r>
            <a:r>
              <a:rPr lang="en-US" dirty="0" err="1" smtClean="0"/>
              <a:t>millones</a:t>
            </a:r>
            <a:r>
              <a:rPr lang="en-US" dirty="0" smtClean="0"/>
              <a:t>)</a:t>
            </a:r>
            <a:endParaRPr lang="en-US" dirty="0"/>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CO"/>
        </a:p>
      </c:txPr>
    </c:title>
    <c:autoTitleDeleted val="0"/>
    <c:plotArea>
      <c:layout/>
      <c:lineChart>
        <c:grouping val="standard"/>
        <c:varyColors val="0"/>
        <c:ser>
          <c:idx val="0"/>
          <c:order val="0"/>
          <c:tx>
            <c:v>$ Millones</c:v>
          </c:tx>
          <c:spPr>
            <a:ln w="22225" cap="rnd">
              <a:solidFill>
                <a:schemeClr val="accent2"/>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Hoja1!$B$4:$B$9</c:f>
              <c:numCache>
                <c:formatCode>General</c:formatCode>
                <c:ptCount val="6"/>
                <c:pt idx="0">
                  <c:v>2010</c:v>
                </c:pt>
                <c:pt idx="1">
                  <c:v>2011</c:v>
                </c:pt>
                <c:pt idx="2">
                  <c:v>2012</c:v>
                </c:pt>
                <c:pt idx="3">
                  <c:v>2013</c:v>
                </c:pt>
                <c:pt idx="4">
                  <c:v>2014</c:v>
                </c:pt>
                <c:pt idx="5">
                  <c:v>2015</c:v>
                </c:pt>
              </c:numCache>
            </c:numRef>
          </c:cat>
          <c:val>
            <c:numRef>
              <c:f>Hoja1!$C$4:$C$9</c:f>
              <c:numCache>
                <c:formatCode>_-* #,##0.00_-;\-* #,##0.00_-;_-* "-"??_-;_-@_-</c:formatCode>
                <c:ptCount val="6"/>
                <c:pt idx="0">
                  <c:v>309</c:v>
                </c:pt>
                <c:pt idx="1">
                  <c:v>310</c:v>
                </c:pt>
                <c:pt idx="2">
                  <c:v>300</c:v>
                </c:pt>
                <c:pt idx="3">
                  <c:v>311</c:v>
                </c:pt>
                <c:pt idx="4">
                  <c:v>330</c:v>
                </c:pt>
                <c:pt idx="5">
                  <c:v>351</c:v>
                </c:pt>
              </c:numCache>
            </c:numRef>
          </c:val>
          <c:smooth val="0"/>
        </c:ser>
        <c:dLbls>
          <c:showLegendKey val="0"/>
          <c:showVal val="0"/>
          <c:showCatName val="0"/>
          <c:showSerName val="0"/>
          <c:showPercent val="0"/>
          <c:showBubbleSize val="0"/>
        </c:dLbls>
        <c:smooth val="0"/>
        <c:axId val="340593056"/>
        <c:axId val="340590704"/>
      </c:lineChart>
      <c:catAx>
        <c:axId val="34059305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0590704"/>
        <c:crosses val="autoZero"/>
        <c:auto val="1"/>
        <c:lblAlgn val="ctr"/>
        <c:lblOffset val="100"/>
        <c:noMultiLvlLbl val="0"/>
      </c:catAx>
      <c:valAx>
        <c:axId val="34059070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_-* #,##0.00_-;\-* #,##0.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0593056"/>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accent2"/>
      </a:solidFill>
      <a:round/>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CO"/>
        </a:p>
      </c:txPr>
    </c:title>
    <c:autoTitleDeleted val="0"/>
    <c:plotArea>
      <c:layout/>
      <c:barChart>
        <c:barDir val="col"/>
        <c:grouping val="clustered"/>
        <c:varyColors val="0"/>
        <c:ser>
          <c:idx val="0"/>
          <c:order val="0"/>
          <c:tx>
            <c:v>Penetración mercado de seguros UK</c:v>
          </c:tx>
          <c:spPr>
            <a:noFill/>
            <a:ln w="9525" cap="flat" cmpd="sng" algn="ctr">
              <a:solidFill>
                <a:schemeClr val="accent2"/>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trendline>
            <c:spPr>
              <a:ln w="25400" cap="rnd">
                <a:solidFill>
                  <a:schemeClr val="accent1">
                    <a:alpha val="50000"/>
                  </a:schemeClr>
                </a:solidFill>
              </a:ln>
              <a:effectLst/>
            </c:spPr>
            <c:trendlineType val="poly"/>
            <c:order val="2"/>
            <c:dispRSqr val="0"/>
            <c:dispEq val="0"/>
          </c:trendline>
          <c:cat>
            <c:numRef>
              <c:f>Hoja1!$B$4:$B$9</c:f>
              <c:numCache>
                <c:formatCode>General</c:formatCode>
                <c:ptCount val="6"/>
                <c:pt idx="0">
                  <c:v>2010</c:v>
                </c:pt>
                <c:pt idx="1">
                  <c:v>2011</c:v>
                </c:pt>
                <c:pt idx="2">
                  <c:v>2012</c:v>
                </c:pt>
                <c:pt idx="3">
                  <c:v>2013</c:v>
                </c:pt>
                <c:pt idx="4">
                  <c:v>2014</c:v>
                </c:pt>
                <c:pt idx="5">
                  <c:v>2015</c:v>
                </c:pt>
              </c:numCache>
            </c:numRef>
          </c:cat>
          <c:val>
            <c:numRef>
              <c:f>Hoja1!$E$4:$E$9</c:f>
              <c:numCache>
                <c:formatCode>0.00%</c:formatCode>
                <c:ptCount val="6"/>
                <c:pt idx="0">
                  <c:v>0.129</c:v>
                </c:pt>
                <c:pt idx="1">
                  <c:v>0.124</c:v>
                </c:pt>
                <c:pt idx="2">
                  <c:v>0.11799999999999999</c:v>
                </c:pt>
                <c:pt idx="3">
                  <c:v>0.113</c:v>
                </c:pt>
                <c:pt idx="4">
                  <c:v>0.115</c:v>
                </c:pt>
                <c:pt idx="5">
                  <c:v>0.106</c:v>
                </c:pt>
              </c:numCache>
            </c:numRef>
          </c:val>
        </c:ser>
        <c:dLbls>
          <c:showLegendKey val="0"/>
          <c:showVal val="0"/>
          <c:showCatName val="0"/>
          <c:showSerName val="0"/>
          <c:showPercent val="0"/>
          <c:showBubbleSize val="0"/>
        </c:dLbls>
        <c:gapWidth val="315"/>
        <c:overlap val="-40"/>
        <c:axId val="340591488"/>
        <c:axId val="340592664"/>
      </c:barChart>
      <c:catAx>
        <c:axId val="34059148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0592664"/>
        <c:crosses val="autoZero"/>
        <c:auto val="1"/>
        <c:lblAlgn val="ctr"/>
        <c:lblOffset val="100"/>
        <c:noMultiLvlLbl val="0"/>
      </c:catAx>
      <c:valAx>
        <c:axId val="34059266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0591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n-US"/>
              <a:t>$ en primas por habitante</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CO"/>
        </a:p>
      </c:txPr>
    </c:title>
    <c:autoTitleDeleted val="0"/>
    <c:plotArea>
      <c:layout/>
      <c:lineChart>
        <c:grouping val="standard"/>
        <c:varyColors val="0"/>
        <c:ser>
          <c:idx val="0"/>
          <c:order val="0"/>
          <c:tx>
            <c:v>$</c:v>
          </c:tx>
          <c:spPr>
            <a:ln w="22225" cap="rnd">
              <a:solidFill>
                <a:schemeClr val="accent2"/>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Hoja1!$B$4:$B$9</c:f>
              <c:numCache>
                <c:formatCode>General</c:formatCode>
                <c:ptCount val="6"/>
                <c:pt idx="0">
                  <c:v>2010</c:v>
                </c:pt>
                <c:pt idx="1">
                  <c:v>2011</c:v>
                </c:pt>
                <c:pt idx="2">
                  <c:v>2012</c:v>
                </c:pt>
                <c:pt idx="3">
                  <c:v>2013</c:v>
                </c:pt>
                <c:pt idx="4">
                  <c:v>2014</c:v>
                </c:pt>
                <c:pt idx="5">
                  <c:v>2015</c:v>
                </c:pt>
              </c:numCache>
            </c:numRef>
          </c:cat>
          <c:val>
            <c:numRef>
              <c:f>Hoja1!$D$4:$D$9</c:f>
              <c:numCache>
                <c:formatCode>_-* #,##0.00_-;\-* #,##0.00_-;_-* "-"??_-;_-@_-</c:formatCode>
                <c:ptCount val="6"/>
                <c:pt idx="0">
                  <c:v>4579</c:v>
                </c:pt>
                <c:pt idx="1">
                  <c:v>4497</c:v>
                </c:pt>
                <c:pt idx="2">
                  <c:v>4535</c:v>
                </c:pt>
                <c:pt idx="3">
                  <c:v>4350</c:v>
                </c:pt>
                <c:pt idx="4">
                  <c:v>4561</c:v>
                </c:pt>
                <c:pt idx="5">
                  <c:v>4823</c:v>
                </c:pt>
              </c:numCache>
            </c:numRef>
          </c:val>
          <c:smooth val="0"/>
        </c:ser>
        <c:dLbls>
          <c:showLegendKey val="0"/>
          <c:showVal val="0"/>
          <c:showCatName val="0"/>
          <c:showSerName val="0"/>
          <c:showPercent val="0"/>
          <c:showBubbleSize val="0"/>
        </c:dLbls>
        <c:smooth val="0"/>
        <c:axId val="340596976"/>
        <c:axId val="340597368"/>
      </c:lineChart>
      <c:catAx>
        <c:axId val="34059697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0597368"/>
        <c:crosses val="autoZero"/>
        <c:auto val="1"/>
        <c:lblAlgn val="ctr"/>
        <c:lblOffset val="100"/>
        <c:noMultiLvlLbl val="0"/>
      </c:catAx>
      <c:valAx>
        <c:axId val="34059736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_-* #,##0.00_-;\-* #,##0.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05969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Vida</c:v>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trendline>
            <c:spPr>
              <a:ln w="25400" cap="rnd">
                <a:solidFill>
                  <a:schemeClr val="accent1">
                    <a:alpha val="50000"/>
                  </a:schemeClr>
                </a:solidFill>
              </a:ln>
              <a:effectLst/>
            </c:spPr>
            <c:trendlineType val="poly"/>
            <c:order val="2"/>
            <c:dispRSqr val="0"/>
            <c:dispEq val="0"/>
          </c:trendline>
          <c:cat>
            <c:numRef>
              <c:f>'[Diver. Merc. Seguros.xlsx]Hoja1'!$G$5:$G$7</c:f>
              <c:numCache>
                <c:formatCode>General</c:formatCode>
                <c:ptCount val="3"/>
                <c:pt idx="0">
                  <c:v>2013</c:v>
                </c:pt>
                <c:pt idx="1">
                  <c:v>2014</c:v>
                </c:pt>
                <c:pt idx="2">
                  <c:v>2015</c:v>
                </c:pt>
              </c:numCache>
            </c:numRef>
          </c:cat>
          <c:val>
            <c:numRef>
              <c:f>'[Diver. Merc. Seguros.xlsx]Hoja1'!$H$5:$H$7</c:f>
              <c:numCache>
                <c:formatCode>0%</c:formatCode>
                <c:ptCount val="3"/>
                <c:pt idx="0">
                  <c:v>0.70945690920528415</c:v>
                </c:pt>
                <c:pt idx="1">
                  <c:v>0.72100960096009603</c:v>
                </c:pt>
                <c:pt idx="2">
                  <c:v>0.73177583912464894</c:v>
                </c:pt>
              </c:numCache>
            </c:numRef>
          </c:val>
        </c:ser>
        <c:ser>
          <c:idx val="1"/>
          <c:order val="1"/>
          <c:tx>
            <c:v>Generales</c:v>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trendline>
            <c:spPr>
              <a:ln w="25400" cap="rnd">
                <a:solidFill>
                  <a:schemeClr val="accent2">
                    <a:alpha val="50000"/>
                  </a:schemeClr>
                </a:solidFill>
              </a:ln>
              <a:effectLst/>
            </c:spPr>
            <c:trendlineType val="poly"/>
            <c:order val="2"/>
            <c:dispRSqr val="0"/>
            <c:dispEq val="0"/>
          </c:trendline>
          <c:cat>
            <c:numRef>
              <c:f>'[Diver. Merc. Seguros.xlsx]Hoja1'!$G$5:$G$7</c:f>
              <c:numCache>
                <c:formatCode>General</c:formatCode>
                <c:ptCount val="3"/>
                <c:pt idx="0">
                  <c:v>2013</c:v>
                </c:pt>
                <c:pt idx="1">
                  <c:v>2014</c:v>
                </c:pt>
                <c:pt idx="2">
                  <c:v>2015</c:v>
                </c:pt>
              </c:numCache>
            </c:numRef>
          </c:cat>
          <c:val>
            <c:numRef>
              <c:f>'[Diver. Merc. Seguros.xlsx]Hoja1'!$I$5:$I$7</c:f>
              <c:numCache>
                <c:formatCode>0%</c:formatCode>
                <c:ptCount val="3"/>
                <c:pt idx="0">
                  <c:v>0.29054309079471591</c:v>
                </c:pt>
                <c:pt idx="1">
                  <c:v>0.27899039903990402</c:v>
                </c:pt>
                <c:pt idx="2">
                  <c:v>0.26822416087535123</c:v>
                </c:pt>
              </c:numCache>
            </c:numRef>
          </c:val>
        </c:ser>
        <c:dLbls>
          <c:showLegendKey val="0"/>
          <c:showVal val="0"/>
          <c:showCatName val="0"/>
          <c:showSerName val="0"/>
          <c:showPercent val="0"/>
          <c:showBubbleSize val="0"/>
        </c:dLbls>
        <c:gapWidth val="315"/>
        <c:overlap val="-40"/>
        <c:axId val="340594624"/>
        <c:axId val="340598152"/>
      </c:barChart>
      <c:catAx>
        <c:axId val="34059462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0598152"/>
        <c:crosses val="autoZero"/>
        <c:auto val="1"/>
        <c:lblAlgn val="ctr"/>
        <c:lblOffset val="100"/>
        <c:noMultiLvlLbl val="0"/>
      </c:catAx>
      <c:valAx>
        <c:axId val="34059815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0594624"/>
        <c:crosses val="autoZero"/>
        <c:crossBetween val="between"/>
      </c:valAx>
      <c:spPr>
        <a:noFill/>
        <a:ln>
          <a:noFill/>
        </a:ln>
        <a:effectLst/>
      </c:spPr>
    </c:plotArea>
    <c:legend>
      <c:legendPos val="t"/>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CO" dirty="0"/>
              <a:t>Evolución </a:t>
            </a:r>
            <a:r>
              <a:rPr lang="es-CO" dirty="0" smtClean="0"/>
              <a:t>PIB (en millones de dólares)</a:t>
            </a:r>
            <a:endParaRPr lang="es-CO" dirty="0"/>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CO"/>
        </a:p>
      </c:txPr>
    </c:title>
    <c:autoTitleDeleted val="0"/>
    <c:plotArea>
      <c:layout/>
      <c:barChart>
        <c:barDir val="col"/>
        <c:grouping val="clustered"/>
        <c:varyColors val="0"/>
        <c:ser>
          <c:idx val="0"/>
          <c:order val="0"/>
          <c:spPr>
            <a:noFill/>
            <a:ln w="9525" cap="flat" cmpd="sng" algn="ctr">
              <a:solidFill>
                <a:schemeClr val="accent2"/>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trendline>
            <c:spPr>
              <a:ln w="25400" cap="rnd">
                <a:solidFill>
                  <a:schemeClr val="accent1">
                    <a:alpha val="50000"/>
                  </a:schemeClr>
                </a:solidFill>
              </a:ln>
              <a:effectLst/>
            </c:spPr>
            <c:trendlineType val="poly"/>
            <c:order val="2"/>
            <c:dispRSqr val="0"/>
            <c:dispEq val="0"/>
          </c:trendline>
          <c:cat>
            <c:numRef>
              <c:f>Hoja1!$H$57:$H$61</c:f>
              <c:numCache>
                <c:formatCode>General</c:formatCode>
                <c:ptCount val="5"/>
                <c:pt idx="0">
                  <c:v>2011</c:v>
                </c:pt>
                <c:pt idx="1">
                  <c:v>2012</c:v>
                </c:pt>
                <c:pt idx="2">
                  <c:v>2013</c:v>
                </c:pt>
                <c:pt idx="3">
                  <c:v>2014</c:v>
                </c:pt>
                <c:pt idx="4">
                  <c:v>2015</c:v>
                </c:pt>
              </c:numCache>
            </c:numRef>
          </c:cat>
          <c:val>
            <c:numRef>
              <c:f>Hoja1!$I$57:$I$61</c:f>
              <c:numCache>
                <c:formatCode>_-"$"* #,##0.00_-;\-"$"* #,##0.00_-;_-"$"* "-"??_-;_-@_-</c:formatCode>
                <c:ptCount val="5"/>
                <c:pt idx="0">
                  <c:v>234944.36703999998</c:v>
                </c:pt>
                <c:pt idx="1">
                  <c:v>270389.31024000002</c:v>
                </c:pt>
                <c:pt idx="2">
                  <c:v>262368.06959999999</c:v>
                </c:pt>
                <c:pt idx="3">
                  <c:v>244869.12625</c:v>
                </c:pt>
                <c:pt idx="4">
                  <c:v>221554.54643999998</c:v>
                </c:pt>
              </c:numCache>
            </c:numRef>
          </c:val>
        </c:ser>
        <c:dLbls>
          <c:showLegendKey val="0"/>
          <c:showVal val="0"/>
          <c:showCatName val="0"/>
          <c:showSerName val="0"/>
          <c:showPercent val="0"/>
          <c:showBubbleSize val="0"/>
        </c:dLbls>
        <c:gapWidth val="315"/>
        <c:overlap val="-40"/>
        <c:axId val="340595800"/>
        <c:axId val="340591096"/>
      </c:barChart>
      <c:catAx>
        <c:axId val="34059580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0591096"/>
        <c:crosses val="autoZero"/>
        <c:auto val="1"/>
        <c:lblAlgn val="ctr"/>
        <c:lblOffset val="100"/>
        <c:noMultiLvlLbl val="0"/>
      </c:catAx>
      <c:valAx>
        <c:axId val="34059109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_-&quot;$&quot;* #,##0.00_-;\-&quot;$&quot;* #,##0.0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0595800"/>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n-US" dirty="0"/>
              <a:t>PNE (</a:t>
            </a:r>
            <a:r>
              <a:rPr lang="en-US" dirty="0" err="1"/>
              <a:t>en</a:t>
            </a:r>
            <a:r>
              <a:rPr lang="en-US" dirty="0"/>
              <a:t> </a:t>
            </a:r>
            <a:r>
              <a:rPr lang="en-US" dirty="0" err="1"/>
              <a:t>millones</a:t>
            </a:r>
            <a:r>
              <a:rPr lang="en-US" dirty="0"/>
              <a:t> </a:t>
            </a:r>
            <a:r>
              <a:rPr lang="en-US" dirty="0" smtClean="0"/>
              <a:t>de</a:t>
            </a:r>
            <a:r>
              <a:rPr lang="en-US" baseline="0" dirty="0" smtClean="0"/>
              <a:t> </a:t>
            </a:r>
            <a:r>
              <a:rPr lang="en-US" baseline="0" dirty="0" err="1" smtClean="0"/>
              <a:t>dólares</a:t>
            </a:r>
            <a:r>
              <a:rPr lang="en-US" dirty="0" smtClean="0"/>
              <a:t>)</a:t>
            </a:r>
            <a:endParaRPr lang="en-US" dirty="0"/>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CO"/>
        </a:p>
      </c:txPr>
    </c:title>
    <c:autoTitleDeleted val="0"/>
    <c:plotArea>
      <c:layout/>
      <c:lineChart>
        <c:grouping val="standard"/>
        <c:varyColors val="0"/>
        <c:ser>
          <c:idx val="0"/>
          <c:order val="0"/>
          <c:tx>
            <c:v>PNE</c:v>
          </c:tx>
          <c:spPr>
            <a:ln w="22225" cap="rnd">
              <a:solidFill>
                <a:schemeClr val="accent2"/>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'Profund. Seguros'!$A$35:$A$40</c:f>
              <c:numCache>
                <c:formatCode>General</c:formatCode>
                <c:ptCount val="6"/>
                <c:pt idx="0">
                  <c:v>2010</c:v>
                </c:pt>
                <c:pt idx="1">
                  <c:v>2011</c:v>
                </c:pt>
                <c:pt idx="2">
                  <c:v>2012</c:v>
                </c:pt>
                <c:pt idx="3">
                  <c:v>2013</c:v>
                </c:pt>
                <c:pt idx="4">
                  <c:v>2014</c:v>
                </c:pt>
                <c:pt idx="5">
                  <c:v>2015</c:v>
                </c:pt>
              </c:numCache>
            </c:numRef>
          </c:cat>
          <c:val>
            <c:numRef>
              <c:f>'Profund. Seguros'!$B$35:$B$40</c:f>
              <c:numCache>
                <c:formatCode>#,##0.00</c:formatCode>
                <c:ptCount val="6"/>
                <c:pt idx="0">
                  <c:v>6003.26</c:v>
                </c:pt>
                <c:pt idx="1">
                  <c:v>5887.16</c:v>
                </c:pt>
                <c:pt idx="2">
                  <c:v>7444.3</c:v>
                </c:pt>
                <c:pt idx="3">
                  <c:v>7527.46</c:v>
                </c:pt>
                <c:pt idx="4">
                  <c:v>6776.81</c:v>
                </c:pt>
                <c:pt idx="5">
                  <c:v>10459</c:v>
                </c:pt>
              </c:numCache>
            </c:numRef>
          </c:val>
          <c:smooth val="0"/>
        </c:ser>
        <c:dLbls>
          <c:showLegendKey val="0"/>
          <c:showVal val="0"/>
          <c:showCatName val="0"/>
          <c:showSerName val="0"/>
          <c:showPercent val="0"/>
          <c:showBubbleSize val="0"/>
        </c:dLbls>
        <c:smooth val="0"/>
        <c:axId val="340591880"/>
        <c:axId val="340592272"/>
      </c:lineChart>
      <c:catAx>
        <c:axId val="34059188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0592272"/>
        <c:crosses val="autoZero"/>
        <c:auto val="1"/>
        <c:lblAlgn val="ctr"/>
        <c:lblOffset val="100"/>
        <c:noMultiLvlLbl val="0"/>
      </c:catAx>
      <c:valAx>
        <c:axId val="34059227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05918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n-US"/>
              <a:t>PNE/PIB</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CO"/>
        </a:p>
      </c:txPr>
    </c:title>
    <c:autoTitleDeleted val="0"/>
    <c:plotArea>
      <c:layout/>
      <c:lineChart>
        <c:grouping val="standard"/>
        <c:varyColors val="0"/>
        <c:ser>
          <c:idx val="0"/>
          <c:order val="0"/>
          <c:tx>
            <c:v>Penetración</c:v>
          </c:tx>
          <c:spPr>
            <a:ln w="22225" cap="rnd">
              <a:solidFill>
                <a:schemeClr val="accent2"/>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Hoja3!$A$4:$A$14</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Hoja3!$C$4:$C$14</c:f>
              <c:numCache>
                <c:formatCode>0.0%</c:formatCode>
                <c:ptCount val="11"/>
                <c:pt idx="0">
                  <c:v>3.3730774985954316E-2</c:v>
                </c:pt>
                <c:pt idx="1">
                  <c:v>3.06517682409016E-2</c:v>
                </c:pt>
                <c:pt idx="2">
                  <c:v>3.3827126873668505E-2</c:v>
                </c:pt>
                <c:pt idx="3">
                  <c:v>3.8765436692676569E-2</c:v>
                </c:pt>
                <c:pt idx="4">
                  <c:v>3.620093266144804E-2</c:v>
                </c:pt>
                <c:pt idx="5">
                  <c:v>3.8093151220913446E-2</c:v>
                </c:pt>
                <c:pt idx="6">
                  <c:v>4.1439720484319251E-2</c:v>
                </c:pt>
                <c:pt idx="7">
                  <c:v>4.2402937821585919E-2</c:v>
                </c:pt>
                <c:pt idx="8">
                  <c:v>4.2336331392790368E-2</c:v>
                </c:pt>
                <c:pt idx="9">
                  <c:v>4.2282044828552343E-2</c:v>
                </c:pt>
                <c:pt idx="10">
                  <c:v>4.7096795637361369E-2</c:v>
                </c:pt>
              </c:numCache>
            </c:numRef>
          </c:val>
          <c:smooth val="0"/>
          <c:extLst xmlns:c16r2="http://schemas.microsoft.com/office/drawing/2015/06/chart">
            <c:ext xmlns:c16="http://schemas.microsoft.com/office/drawing/2014/chart" uri="{C3380CC4-5D6E-409C-BE32-E72D297353CC}">
              <c16:uniqueId val="{00000000-BB52-48D7-B980-CC96ACA058F4}"/>
            </c:ext>
          </c:extLst>
        </c:ser>
        <c:dLbls>
          <c:dLblPos val="ctr"/>
          <c:showLegendKey val="0"/>
          <c:showVal val="1"/>
          <c:showCatName val="0"/>
          <c:showSerName val="0"/>
          <c:showPercent val="0"/>
          <c:showBubbleSize val="0"/>
        </c:dLbls>
        <c:smooth val="0"/>
        <c:axId val="341979256"/>
        <c:axId val="341976120"/>
      </c:lineChart>
      <c:catAx>
        <c:axId val="34197925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76120"/>
        <c:crosses val="autoZero"/>
        <c:auto val="1"/>
        <c:lblAlgn val="ctr"/>
        <c:lblOffset val="100"/>
        <c:noMultiLvlLbl val="0"/>
      </c:catAx>
      <c:valAx>
        <c:axId val="341976120"/>
        <c:scaling>
          <c:orientation val="minMax"/>
          <c:min val="3.0000000000000006E-2"/>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79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Hoja1!$J$31</c:f>
              <c:strCache>
                <c:ptCount val="1"/>
                <c:pt idx="0">
                  <c:v>Primas netas emitidas per-cápita</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Hoja1!$F$32:$G$37</c:f>
              <c:strCache>
                <c:ptCount val="6"/>
                <c:pt idx="0">
                  <c:v>2010</c:v>
                </c:pt>
                <c:pt idx="1">
                  <c:v>2011</c:v>
                </c:pt>
                <c:pt idx="2">
                  <c:v>2012</c:v>
                </c:pt>
                <c:pt idx="3">
                  <c:v>2013</c:v>
                </c:pt>
                <c:pt idx="4">
                  <c:v>2014</c:v>
                </c:pt>
                <c:pt idx="5">
                  <c:v>2015</c:v>
                </c:pt>
              </c:strCache>
            </c:strRef>
          </c:cat>
          <c:val>
            <c:numRef>
              <c:f>Hoja1!$J$32:$J$37</c:f>
              <c:numCache>
                <c:formatCode>0.00</c:formatCode>
                <c:ptCount val="6"/>
                <c:pt idx="0">
                  <c:v>352.82066799452048</c:v>
                </c:pt>
                <c:pt idx="1">
                  <c:v>342.25083147978586</c:v>
                </c:pt>
                <c:pt idx="2">
                  <c:v>428.11781013569811</c:v>
                </c:pt>
                <c:pt idx="3">
                  <c:v>428.28443523141311</c:v>
                </c:pt>
                <c:pt idx="4">
                  <c:v>381.52001362656455</c:v>
                </c:pt>
                <c:pt idx="5">
                  <c:v>582.73902384666815</c:v>
                </c:pt>
              </c:numCache>
            </c:numRef>
          </c:val>
        </c:ser>
        <c:dLbls>
          <c:showLegendKey val="0"/>
          <c:showVal val="0"/>
          <c:showCatName val="0"/>
          <c:showSerName val="0"/>
          <c:showPercent val="0"/>
          <c:showBubbleSize val="0"/>
        </c:dLbls>
        <c:gapWidth val="315"/>
        <c:overlap val="-40"/>
        <c:axId val="341973376"/>
        <c:axId val="341980040"/>
      </c:barChart>
      <c:catAx>
        <c:axId val="34197337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80040"/>
        <c:crosses val="autoZero"/>
        <c:auto val="1"/>
        <c:lblAlgn val="ctr"/>
        <c:lblOffset val="100"/>
        <c:noMultiLvlLbl val="0"/>
      </c:catAx>
      <c:valAx>
        <c:axId val="34198004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73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CO" dirty="0" smtClean="0"/>
              <a:t>PNE (en</a:t>
            </a:r>
            <a:r>
              <a:rPr lang="es-CO" baseline="0" dirty="0" smtClean="0"/>
              <a:t> miles de dólares)</a:t>
            </a:r>
            <a:endParaRPr lang="es-CO" dirty="0"/>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CO"/>
        </a:p>
      </c:txPr>
    </c:title>
    <c:autoTitleDeleted val="0"/>
    <c:plotArea>
      <c:layout/>
      <c:lineChart>
        <c:grouping val="standard"/>
        <c:varyColors val="0"/>
        <c:ser>
          <c:idx val="0"/>
          <c:order val="0"/>
          <c:spPr>
            <a:ln w="22225" cap="rnd">
              <a:solidFill>
                <a:schemeClr val="accent2"/>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Hoja1!$A$2:$A$8</c:f>
              <c:strCache>
                <c:ptCount val="7"/>
                <c:pt idx="0">
                  <c:v>2009-dic</c:v>
                </c:pt>
                <c:pt idx="1">
                  <c:v>2010-dic</c:v>
                </c:pt>
                <c:pt idx="2">
                  <c:v>2011-dic</c:v>
                </c:pt>
                <c:pt idx="3">
                  <c:v>2012-dic</c:v>
                </c:pt>
                <c:pt idx="4">
                  <c:v>2013-dic</c:v>
                </c:pt>
                <c:pt idx="5">
                  <c:v>2014-dic</c:v>
                </c:pt>
                <c:pt idx="6">
                  <c:v>2015-dic</c:v>
                </c:pt>
              </c:strCache>
            </c:strRef>
          </c:cat>
          <c:val>
            <c:numRef>
              <c:f>Hoja1!$B$2:$B$8</c:f>
              <c:numCache>
                <c:formatCode>"$"#,##0_);[Red]\("$"#,##0\)</c:formatCode>
                <c:ptCount val="7"/>
                <c:pt idx="0">
                  <c:v>942554</c:v>
                </c:pt>
                <c:pt idx="1">
                  <c:v>1107590</c:v>
                </c:pt>
                <c:pt idx="2">
                  <c:v>1336656</c:v>
                </c:pt>
                <c:pt idx="3">
                  <c:v>1485000</c:v>
                </c:pt>
                <c:pt idx="4">
                  <c:v>1659313</c:v>
                </c:pt>
                <c:pt idx="5">
                  <c:v>1702923</c:v>
                </c:pt>
                <c:pt idx="6">
                  <c:v>1591187</c:v>
                </c:pt>
              </c:numCache>
            </c:numRef>
          </c:val>
          <c:smooth val="0"/>
        </c:ser>
        <c:dLbls>
          <c:showLegendKey val="0"/>
          <c:showVal val="0"/>
          <c:showCatName val="0"/>
          <c:showSerName val="0"/>
          <c:showPercent val="0"/>
          <c:showBubbleSize val="0"/>
        </c:dLbls>
        <c:smooth val="0"/>
        <c:axId val="319541648"/>
        <c:axId val="319541256"/>
      </c:lineChart>
      <c:catAx>
        <c:axId val="31954164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19541256"/>
        <c:crosses val="autoZero"/>
        <c:auto val="1"/>
        <c:lblAlgn val="ctr"/>
        <c:lblOffset val="100"/>
        <c:noMultiLvlLbl val="0"/>
      </c:catAx>
      <c:valAx>
        <c:axId val="31954125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19541648"/>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CO" dirty="0" smtClean="0"/>
              <a:t>Crecimiento PNE per cápita</a:t>
            </a:r>
            <a:endParaRPr lang="es-CO" dirty="0"/>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CO"/>
        </a:p>
      </c:txPr>
    </c:title>
    <c:autoTitleDeleted val="0"/>
    <c:plotArea>
      <c:layout/>
      <c:lineChart>
        <c:grouping val="standard"/>
        <c:varyColors val="0"/>
        <c:ser>
          <c:idx val="0"/>
          <c:order val="0"/>
          <c:spPr>
            <a:ln w="22225" cap="rnd">
              <a:solidFill>
                <a:schemeClr val="accent2"/>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Hoja1!$G$40:$G$45</c:f>
              <c:numCache>
                <c:formatCode>General</c:formatCode>
                <c:ptCount val="6"/>
                <c:pt idx="0">
                  <c:v>2010</c:v>
                </c:pt>
                <c:pt idx="1">
                  <c:v>2011</c:v>
                </c:pt>
                <c:pt idx="2">
                  <c:v>2012</c:v>
                </c:pt>
                <c:pt idx="3">
                  <c:v>2013</c:v>
                </c:pt>
                <c:pt idx="4">
                  <c:v>2014</c:v>
                </c:pt>
                <c:pt idx="5">
                  <c:v>2015</c:v>
                </c:pt>
              </c:numCache>
            </c:numRef>
          </c:cat>
          <c:val>
            <c:numRef>
              <c:f>Hoja1!$H$40:$H$45</c:f>
              <c:numCache>
                <c:formatCode>0.00%</c:formatCode>
                <c:ptCount val="6"/>
                <c:pt idx="0">
                  <c:v>-0.14066649763459238</c:v>
                </c:pt>
                <c:pt idx="1">
                  <c:v>-1.9339434057872751E-2</c:v>
                </c:pt>
                <c:pt idx="2">
                  <c:v>0.26449737785763316</c:v>
                </c:pt>
                <c:pt idx="3">
                  <c:v>1.1170445146757579E-2</c:v>
                </c:pt>
                <c:pt idx="4">
                  <c:v>-9.9721660750913932E-2</c:v>
                </c:pt>
                <c:pt idx="5">
                  <c:v>0.54335258247266238</c:v>
                </c:pt>
              </c:numCache>
            </c:numRef>
          </c:val>
          <c:smooth val="0"/>
          <c:extLst xmlns:c16r2="http://schemas.microsoft.com/office/drawing/2015/06/chart">
            <c:ext xmlns:c16="http://schemas.microsoft.com/office/drawing/2014/chart" uri="{C3380CC4-5D6E-409C-BE32-E72D297353CC}">
              <c16:uniqueId val="{00000000-D91E-4109-90FB-02D176C654C9}"/>
            </c:ext>
          </c:extLst>
        </c:ser>
        <c:dLbls>
          <c:showLegendKey val="0"/>
          <c:showVal val="0"/>
          <c:showCatName val="0"/>
          <c:showSerName val="0"/>
          <c:showPercent val="0"/>
          <c:showBubbleSize val="0"/>
        </c:dLbls>
        <c:smooth val="0"/>
        <c:axId val="341977296"/>
        <c:axId val="341981216"/>
      </c:lineChart>
      <c:catAx>
        <c:axId val="34197729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81216"/>
        <c:crosses val="autoZero"/>
        <c:auto val="1"/>
        <c:lblAlgn val="ctr"/>
        <c:lblOffset val="100"/>
        <c:noMultiLvlLbl val="0"/>
      </c:catAx>
      <c:valAx>
        <c:axId val="34198121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77296"/>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Seguros Generales</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trendline>
            <c:spPr>
              <a:ln w="25400" cap="rnd">
                <a:solidFill>
                  <a:schemeClr val="accent1">
                    <a:alpha val="50000"/>
                  </a:schemeClr>
                </a:solidFill>
              </a:ln>
              <a:effectLst/>
            </c:spPr>
            <c:trendlineType val="poly"/>
            <c:order val="2"/>
            <c:dispRSqr val="0"/>
            <c:dispEq val="0"/>
          </c:trendline>
          <c:cat>
            <c:numRef>
              <c:f>Hoja1!$A$2:$A$11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Hoja1!$B$2:$B$11</c:f>
              <c:numCache>
                <c:formatCode>0.00%</c:formatCode>
                <c:ptCount val="10"/>
                <c:pt idx="0">
                  <c:v>0.32800000000000001</c:v>
                </c:pt>
                <c:pt idx="1">
                  <c:v>0.33</c:v>
                </c:pt>
                <c:pt idx="2">
                  <c:v>0.33300000000000002</c:v>
                </c:pt>
                <c:pt idx="3">
                  <c:v>0.35</c:v>
                </c:pt>
                <c:pt idx="4">
                  <c:v>0.34799999999999998</c:v>
                </c:pt>
                <c:pt idx="5">
                  <c:v>0.33900000000000002</c:v>
                </c:pt>
                <c:pt idx="6">
                  <c:v>0.34699999999999998</c:v>
                </c:pt>
                <c:pt idx="7">
                  <c:v>0.34200000000000003</c:v>
                </c:pt>
                <c:pt idx="8">
                  <c:v>0.33200000000000002</c:v>
                </c:pt>
                <c:pt idx="9">
                  <c:v>0.33800000000000002</c:v>
                </c:pt>
              </c:numCache>
            </c:numRef>
          </c:val>
          <c:extLst xmlns:c16r2="http://schemas.microsoft.com/office/drawing/2015/06/chart">
            <c:ext xmlns:c16="http://schemas.microsoft.com/office/drawing/2014/chart" uri="{C3380CC4-5D6E-409C-BE32-E72D297353CC}">
              <c16:uniqueId val="{00000000-C6D2-4342-830C-25DA7F7A9B9C}"/>
            </c:ext>
          </c:extLst>
        </c:ser>
        <c:ser>
          <c:idx val="1"/>
          <c:order val="1"/>
          <c:tx>
            <c:strRef>
              <c:f>Hoja1!$C$1</c:f>
              <c:strCache>
                <c:ptCount val="1"/>
                <c:pt idx="0">
                  <c:v>Seguros de Vida</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trendline>
            <c:spPr>
              <a:ln w="25400" cap="rnd">
                <a:solidFill>
                  <a:schemeClr val="accent2">
                    <a:alpha val="50000"/>
                  </a:schemeClr>
                </a:solidFill>
              </a:ln>
              <a:effectLst/>
            </c:spPr>
            <c:trendlineType val="poly"/>
            <c:order val="2"/>
            <c:dispRSqr val="0"/>
            <c:dispEq val="0"/>
          </c:trendline>
          <c:cat>
            <c:numRef>
              <c:f>Hoja1!$A$2:$A$11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Hoja1!$C$2:$C$11</c:f>
              <c:numCache>
                <c:formatCode>0.00%</c:formatCode>
                <c:ptCount val="10"/>
                <c:pt idx="0">
                  <c:v>0.67200000000000004</c:v>
                </c:pt>
                <c:pt idx="1">
                  <c:v>0.67</c:v>
                </c:pt>
                <c:pt idx="2">
                  <c:v>0.66700000000000004</c:v>
                </c:pt>
                <c:pt idx="3">
                  <c:v>0.65</c:v>
                </c:pt>
                <c:pt idx="4">
                  <c:v>0.65200000000000002</c:v>
                </c:pt>
                <c:pt idx="5">
                  <c:v>0.66100000000000003</c:v>
                </c:pt>
                <c:pt idx="6">
                  <c:v>0.65300000000000002</c:v>
                </c:pt>
                <c:pt idx="7">
                  <c:v>0.65800000000000003</c:v>
                </c:pt>
                <c:pt idx="8">
                  <c:v>0.66800000000000004</c:v>
                </c:pt>
                <c:pt idx="9">
                  <c:v>0.66200000000000003</c:v>
                </c:pt>
              </c:numCache>
            </c:numRef>
          </c:val>
          <c:extLst xmlns:c16r2="http://schemas.microsoft.com/office/drawing/2015/06/chart">
            <c:ext xmlns:c16="http://schemas.microsoft.com/office/drawing/2014/chart" uri="{C3380CC4-5D6E-409C-BE32-E72D297353CC}">
              <c16:uniqueId val="{00000001-C6D2-4342-830C-25DA7F7A9B9C}"/>
            </c:ext>
          </c:extLst>
        </c:ser>
        <c:dLbls>
          <c:showLegendKey val="0"/>
          <c:showVal val="0"/>
          <c:showCatName val="0"/>
          <c:showSerName val="0"/>
          <c:showPercent val="0"/>
          <c:showBubbleSize val="0"/>
        </c:dLbls>
        <c:gapWidth val="315"/>
        <c:overlap val="-40"/>
        <c:axId val="341972200"/>
        <c:axId val="341975336"/>
      </c:barChart>
      <c:catAx>
        <c:axId val="34197220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75336"/>
        <c:crosses val="autoZero"/>
        <c:auto val="1"/>
        <c:lblAlgn val="ctr"/>
        <c:lblOffset val="100"/>
        <c:noMultiLvlLbl val="0"/>
      </c:catAx>
      <c:valAx>
        <c:axId val="341975336"/>
        <c:scaling>
          <c:orientation val="minMax"/>
          <c:max val="1"/>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72200"/>
        <c:crosses val="autoZero"/>
        <c:crossBetween val="between"/>
      </c:valAx>
      <c:spPr>
        <a:noFill/>
        <a:ln>
          <a:noFill/>
        </a:ln>
        <a:effectLst/>
      </c:spPr>
    </c:plotArea>
    <c:legend>
      <c:legendPos val="t"/>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'Indicadores sociales'!$H$3</c:f>
              <c:strCache>
                <c:ptCount val="1"/>
                <c:pt idx="0">
                  <c:v>ECU</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Lit>
              <c:ptCount val="1"/>
              <c:pt idx="0">
                <c:v>Renta per cápita</c:v>
              </c:pt>
            </c:strLit>
          </c:cat>
          <c:val>
            <c:numRef>
              <c:f>'Indicadores sociales'!$H$4</c:f>
              <c:numCache>
                <c:formatCode>"$"#,##0;[Red]\-"$"#,##0</c:formatCode>
                <c:ptCount val="1"/>
                <c:pt idx="0">
                  <c:v>6002</c:v>
                </c:pt>
              </c:numCache>
            </c:numRef>
          </c:val>
        </c:ser>
        <c:ser>
          <c:idx val="3"/>
          <c:order val="1"/>
          <c:tx>
            <c:strRef>
              <c:f>'Indicadores sociales'!$K$3</c:f>
              <c:strCache>
                <c:ptCount val="1"/>
                <c:pt idx="0">
                  <c:v>CHI</c:v>
                </c:pt>
              </c:strCache>
            </c:strRef>
          </c:tx>
          <c:spPr>
            <a:noFill/>
            <a:ln w="9525" cap="flat" cmpd="sng" algn="ctr">
              <a:solidFill>
                <a:schemeClr val="accent4"/>
              </a:solidFill>
              <a:miter lim="800000"/>
            </a:ln>
            <a:effectLst>
              <a:glow rad="63500">
                <a:schemeClr val="accent4">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Lit>
              <c:ptCount val="1"/>
              <c:pt idx="0">
                <c:v>Renta per cápita</c:v>
              </c:pt>
            </c:strLit>
          </c:cat>
          <c:val>
            <c:numRef>
              <c:f>'Indicadores sociales'!$K$4</c:f>
              <c:numCache>
                <c:formatCode>"$"#,##0;[Red]\-"$"#,##0</c:formatCode>
                <c:ptCount val="1"/>
                <c:pt idx="0">
                  <c:v>15791</c:v>
                </c:pt>
              </c:numCache>
            </c:numRef>
          </c:val>
        </c:ser>
        <c:ser>
          <c:idx val="2"/>
          <c:order val="2"/>
          <c:tx>
            <c:strRef>
              <c:f>'Indicadores sociales'!$J$3</c:f>
              <c:strCache>
                <c:ptCount val="1"/>
                <c:pt idx="0">
                  <c:v>UK</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Lit>
              <c:ptCount val="1"/>
              <c:pt idx="0">
                <c:v>Renta per cápita</c:v>
              </c:pt>
            </c:strLit>
          </c:cat>
          <c:val>
            <c:numRef>
              <c:f>'Indicadores sociales'!$J$4</c:f>
              <c:numCache>
                <c:formatCode>"$"#,##0;[Red]\-"$"#,##0</c:formatCode>
                <c:ptCount val="1"/>
                <c:pt idx="0">
                  <c:v>50566</c:v>
                </c:pt>
              </c:numCache>
            </c:numRef>
          </c:val>
        </c:ser>
        <c:ser>
          <c:idx val="1"/>
          <c:order val="3"/>
          <c:tx>
            <c:strRef>
              <c:f>'Indicadores sociales'!$I$3</c:f>
              <c:strCache>
                <c:ptCount val="1"/>
                <c:pt idx="0">
                  <c:v>EUA</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Lit>
              <c:ptCount val="1"/>
              <c:pt idx="0">
                <c:v>Renta per cápita</c:v>
              </c:pt>
            </c:strLit>
          </c:cat>
          <c:val>
            <c:numRef>
              <c:f>'Indicadores sociales'!$I$4</c:f>
              <c:numCache>
                <c:formatCode>"$"#,##0;[Red]\-"$"#,##0</c:formatCode>
                <c:ptCount val="1"/>
                <c:pt idx="0">
                  <c:v>54600</c:v>
                </c:pt>
              </c:numCache>
            </c:numRef>
          </c:val>
        </c:ser>
        <c:dLbls>
          <c:dLblPos val="outEnd"/>
          <c:showLegendKey val="0"/>
          <c:showVal val="1"/>
          <c:showCatName val="0"/>
          <c:showSerName val="0"/>
          <c:showPercent val="0"/>
          <c:showBubbleSize val="0"/>
        </c:dLbls>
        <c:gapWidth val="315"/>
        <c:overlap val="-40"/>
        <c:axId val="341973768"/>
        <c:axId val="341971808"/>
      </c:barChart>
      <c:catAx>
        <c:axId val="34197376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71808"/>
        <c:crosses val="autoZero"/>
        <c:auto val="1"/>
        <c:lblAlgn val="ctr"/>
        <c:lblOffset val="100"/>
        <c:noMultiLvlLbl val="0"/>
      </c:catAx>
      <c:valAx>
        <c:axId val="34197180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quot;$&quot;#,##0;[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737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'Indicadores sociales'!$H$3</c:f>
              <c:strCache>
                <c:ptCount val="1"/>
                <c:pt idx="0">
                  <c:v>ECU</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'Indicadores sociales'!$G$5</c:f>
              <c:strCache>
                <c:ptCount val="1"/>
                <c:pt idx="0">
                  <c:v>Esperanza de vida</c:v>
                </c:pt>
              </c:strCache>
            </c:strRef>
          </c:cat>
          <c:val>
            <c:numRef>
              <c:f>'Indicadores sociales'!$H$5</c:f>
              <c:numCache>
                <c:formatCode>_-* #,##0_-;\-* #,##0_-;_-* "-"??_-;_-@_-</c:formatCode>
                <c:ptCount val="1"/>
                <c:pt idx="0">
                  <c:v>76.19</c:v>
                </c:pt>
              </c:numCache>
            </c:numRef>
          </c:val>
        </c:ser>
        <c:ser>
          <c:idx val="1"/>
          <c:order val="1"/>
          <c:tx>
            <c:strRef>
              <c:f>'Indicadores sociales'!$I$3</c:f>
              <c:strCache>
                <c:ptCount val="1"/>
                <c:pt idx="0">
                  <c:v>EUA</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'Indicadores sociales'!$G$5</c:f>
              <c:strCache>
                <c:ptCount val="1"/>
                <c:pt idx="0">
                  <c:v>Esperanza de vida</c:v>
                </c:pt>
              </c:strCache>
            </c:strRef>
          </c:cat>
          <c:val>
            <c:numRef>
              <c:f>'Indicadores sociales'!$I$5</c:f>
              <c:numCache>
                <c:formatCode>_-* #,##0_-;\-* #,##0_-;_-* "-"??_-;_-@_-</c:formatCode>
                <c:ptCount val="1"/>
                <c:pt idx="0">
                  <c:v>79.680000000000007</c:v>
                </c:pt>
              </c:numCache>
            </c:numRef>
          </c:val>
        </c:ser>
        <c:ser>
          <c:idx val="2"/>
          <c:order val="2"/>
          <c:tx>
            <c:strRef>
              <c:f>'Indicadores sociales'!$J$3</c:f>
              <c:strCache>
                <c:ptCount val="1"/>
                <c:pt idx="0">
                  <c:v>UK</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'Indicadores sociales'!$G$5</c:f>
              <c:strCache>
                <c:ptCount val="1"/>
                <c:pt idx="0">
                  <c:v>Esperanza de vida</c:v>
                </c:pt>
              </c:strCache>
            </c:strRef>
          </c:cat>
          <c:val>
            <c:numRef>
              <c:f>'Indicadores sociales'!$J$5</c:f>
              <c:numCache>
                <c:formatCode>_-* #,##0_-;\-* #,##0_-;_-* "-"??_-;_-@_-</c:formatCode>
                <c:ptCount val="1"/>
                <c:pt idx="0">
                  <c:v>81</c:v>
                </c:pt>
              </c:numCache>
            </c:numRef>
          </c:val>
        </c:ser>
        <c:ser>
          <c:idx val="3"/>
          <c:order val="3"/>
          <c:tx>
            <c:strRef>
              <c:f>'Indicadores sociales'!$K$3</c:f>
              <c:strCache>
                <c:ptCount val="1"/>
                <c:pt idx="0">
                  <c:v>CHI</c:v>
                </c:pt>
              </c:strCache>
            </c:strRef>
          </c:tx>
          <c:spPr>
            <a:noFill/>
            <a:ln w="9525" cap="flat" cmpd="sng" algn="ctr">
              <a:solidFill>
                <a:schemeClr val="accent4"/>
              </a:solidFill>
              <a:miter lim="800000"/>
            </a:ln>
            <a:effectLst>
              <a:glow rad="63500">
                <a:schemeClr val="accent4">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'Indicadores sociales'!$G$5</c:f>
              <c:strCache>
                <c:ptCount val="1"/>
                <c:pt idx="0">
                  <c:v>Esperanza de vida</c:v>
                </c:pt>
              </c:strCache>
            </c:strRef>
          </c:cat>
          <c:val>
            <c:numRef>
              <c:f>'Indicadores sociales'!$K$5</c:f>
              <c:numCache>
                <c:formatCode>_-* #,##0_-;\-* #,##0_-;_-* "-"??_-;_-@_-</c:formatCode>
                <c:ptCount val="1"/>
                <c:pt idx="0">
                  <c:v>81</c:v>
                </c:pt>
              </c:numCache>
            </c:numRef>
          </c:val>
        </c:ser>
        <c:dLbls>
          <c:dLblPos val="outEnd"/>
          <c:showLegendKey val="0"/>
          <c:showVal val="1"/>
          <c:showCatName val="0"/>
          <c:showSerName val="0"/>
          <c:showPercent val="0"/>
          <c:showBubbleSize val="0"/>
        </c:dLbls>
        <c:gapWidth val="315"/>
        <c:overlap val="-40"/>
        <c:axId val="341974552"/>
        <c:axId val="341974160"/>
      </c:barChart>
      <c:catAx>
        <c:axId val="341974552"/>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74160"/>
        <c:crosses val="autoZero"/>
        <c:auto val="1"/>
        <c:lblAlgn val="ctr"/>
        <c:lblOffset val="100"/>
        <c:noMultiLvlLbl val="0"/>
      </c:catAx>
      <c:valAx>
        <c:axId val="34197416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74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'Indicadores sociales'!$J$3</c:f>
              <c:strCache>
                <c:ptCount val="1"/>
                <c:pt idx="0">
                  <c:v>UK</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'Indicadores sociales'!$G$8</c:f>
              <c:strCache>
                <c:ptCount val="1"/>
                <c:pt idx="0">
                  <c:v>Tasa de crecimiento anual de población </c:v>
                </c:pt>
              </c:strCache>
            </c:strRef>
          </c:cat>
          <c:val>
            <c:numRef>
              <c:f>'Indicadores sociales'!$J$8</c:f>
              <c:numCache>
                <c:formatCode>0.00%</c:formatCode>
                <c:ptCount val="1"/>
                <c:pt idx="0">
                  <c:v>5.4000000000000003E-3</c:v>
                </c:pt>
              </c:numCache>
            </c:numRef>
          </c:val>
        </c:ser>
        <c:ser>
          <c:idx val="1"/>
          <c:order val="1"/>
          <c:tx>
            <c:strRef>
              <c:f>'Indicadores sociales'!$I$3</c:f>
              <c:strCache>
                <c:ptCount val="1"/>
                <c:pt idx="0">
                  <c:v>EUA</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'Indicadores sociales'!$G$8</c:f>
              <c:strCache>
                <c:ptCount val="1"/>
                <c:pt idx="0">
                  <c:v>Tasa de crecimiento anual de población </c:v>
                </c:pt>
              </c:strCache>
            </c:strRef>
          </c:cat>
          <c:val>
            <c:numRef>
              <c:f>'Indicadores sociales'!$I$8</c:f>
              <c:numCache>
                <c:formatCode>0.00%</c:formatCode>
                <c:ptCount val="1"/>
                <c:pt idx="0">
                  <c:v>7.7999999999999996E-3</c:v>
                </c:pt>
              </c:numCache>
            </c:numRef>
          </c:val>
        </c:ser>
        <c:ser>
          <c:idx val="3"/>
          <c:order val="2"/>
          <c:tx>
            <c:strRef>
              <c:f>'Indicadores sociales'!$K$3</c:f>
              <c:strCache>
                <c:ptCount val="1"/>
                <c:pt idx="0">
                  <c:v>CHI</c:v>
                </c:pt>
              </c:strCache>
            </c:strRef>
          </c:tx>
          <c:spPr>
            <a:noFill/>
            <a:ln w="9525" cap="flat" cmpd="sng" algn="ctr">
              <a:solidFill>
                <a:schemeClr val="accent4"/>
              </a:solidFill>
              <a:miter lim="800000"/>
            </a:ln>
            <a:effectLst>
              <a:glow rad="63500">
                <a:schemeClr val="accent4">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'Indicadores sociales'!$G$8</c:f>
              <c:strCache>
                <c:ptCount val="1"/>
                <c:pt idx="0">
                  <c:v>Tasa de crecimiento anual de población </c:v>
                </c:pt>
              </c:strCache>
            </c:strRef>
          </c:cat>
          <c:val>
            <c:numRef>
              <c:f>'Indicadores sociales'!$K$8</c:f>
              <c:numCache>
                <c:formatCode>0.00%</c:formatCode>
                <c:ptCount val="1"/>
                <c:pt idx="0">
                  <c:v>1.0999999999999999E-2</c:v>
                </c:pt>
              </c:numCache>
            </c:numRef>
          </c:val>
        </c:ser>
        <c:ser>
          <c:idx val="0"/>
          <c:order val="3"/>
          <c:tx>
            <c:strRef>
              <c:f>'Indicadores sociales'!$H$3</c:f>
              <c:strCache>
                <c:ptCount val="1"/>
                <c:pt idx="0">
                  <c:v>ECU</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'Indicadores sociales'!$G$8</c:f>
              <c:strCache>
                <c:ptCount val="1"/>
                <c:pt idx="0">
                  <c:v>Tasa de crecimiento anual de población </c:v>
                </c:pt>
              </c:strCache>
            </c:strRef>
          </c:cat>
          <c:val>
            <c:numRef>
              <c:f>'Indicadores sociales'!$H$8</c:f>
              <c:numCache>
                <c:formatCode>0.00%</c:formatCode>
                <c:ptCount val="1"/>
                <c:pt idx="0">
                  <c:v>1.6E-2</c:v>
                </c:pt>
              </c:numCache>
            </c:numRef>
          </c:val>
        </c:ser>
        <c:dLbls>
          <c:dLblPos val="outEnd"/>
          <c:showLegendKey val="0"/>
          <c:showVal val="1"/>
          <c:showCatName val="0"/>
          <c:showSerName val="0"/>
          <c:showPercent val="0"/>
          <c:showBubbleSize val="0"/>
        </c:dLbls>
        <c:gapWidth val="315"/>
        <c:overlap val="-40"/>
        <c:axId val="341978864"/>
        <c:axId val="341980432"/>
      </c:barChart>
      <c:catAx>
        <c:axId val="34197886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80432"/>
        <c:crosses val="autoZero"/>
        <c:auto val="1"/>
        <c:lblAlgn val="ctr"/>
        <c:lblOffset val="100"/>
        <c:noMultiLvlLbl val="0"/>
      </c:catAx>
      <c:valAx>
        <c:axId val="34198043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78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'Indicadores sociales'!$J$3</c:f>
              <c:strCache>
                <c:ptCount val="1"/>
                <c:pt idx="0">
                  <c:v>UK</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'Indicadores sociales'!$G$6</c:f>
              <c:strCache>
                <c:ptCount val="1"/>
                <c:pt idx="0">
                  <c:v>Coeficiente GINI</c:v>
                </c:pt>
              </c:strCache>
            </c:strRef>
          </c:cat>
          <c:val>
            <c:numRef>
              <c:f>'Indicadores sociales'!$J$6</c:f>
              <c:numCache>
                <c:formatCode>_-* #,##0.00_-;\-* #,##0.00_-;_-* "-"??_-;_-@_-</c:formatCode>
                <c:ptCount val="1"/>
                <c:pt idx="0">
                  <c:v>32.6</c:v>
                </c:pt>
              </c:numCache>
            </c:numRef>
          </c:val>
        </c:ser>
        <c:ser>
          <c:idx val="1"/>
          <c:order val="1"/>
          <c:tx>
            <c:strRef>
              <c:f>'Indicadores sociales'!$I$3</c:f>
              <c:strCache>
                <c:ptCount val="1"/>
                <c:pt idx="0">
                  <c:v>EUA</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'Indicadores sociales'!$G$6</c:f>
              <c:strCache>
                <c:ptCount val="1"/>
                <c:pt idx="0">
                  <c:v>Coeficiente GINI</c:v>
                </c:pt>
              </c:strCache>
            </c:strRef>
          </c:cat>
          <c:val>
            <c:numRef>
              <c:f>'Indicadores sociales'!$I$6</c:f>
              <c:numCache>
                <c:formatCode>_-* #,##0.00_-;\-* #,##0.00_-;_-* "-"??_-;_-@_-</c:formatCode>
                <c:ptCount val="1"/>
                <c:pt idx="0">
                  <c:v>44</c:v>
                </c:pt>
              </c:numCache>
            </c:numRef>
          </c:val>
        </c:ser>
        <c:ser>
          <c:idx val="0"/>
          <c:order val="2"/>
          <c:tx>
            <c:strRef>
              <c:f>'Indicadores sociales'!$H$3</c:f>
              <c:strCache>
                <c:ptCount val="1"/>
                <c:pt idx="0">
                  <c:v>ECU</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'Indicadores sociales'!$G$6</c:f>
              <c:strCache>
                <c:ptCount val="1"/>
                <c:pt idx="0">
                  <c:v>Coeficiente GINI</c:v>
                </c:pt>
              </c:strCache>
            </c:strRef>
          </c:cat>
          <c:val>
            <c:numRef>
              <c:f>'Indicadores sociales'!$H$6</c:f>
              <c:numCache>
                <c:formatCode>_-* #,##0.00_-;\-* #,##0.00_-;_-* "-"??_-;_-@_-</c:formatCode>
                <c:ptCount val="1"/>
                <c:pt idx="0">
                  <c:v>47.13</c:v>
                </c:pt>
              </c:numCache>
            </c:numRef>
          </c:val>
        </c:ser>
        <c:ser>
          <c:idx val="3"/>
          <c:order val="3"/>
          <c:tx>
            <c:strRef>
              <c:f>'Indicadores sociales'!$K$3</c:f>
              <c:strCache>
                <c:ptCount val="1"/>
                <c:pt idx="0">
                  <c:v>CHI</c:v>
                </c:pt>
              </c:strCache>
            </c:strRef>
          </c:tx>
          <c:spPr>
            <a:noFill/>
            <a:ln w="9525" cap="flat" cmpd="sng" algn="ctr">
              <a:solidFill>
                <a:schemeClr val="accent4"/>
              </a:solidFill>
              <a:miter lim="800000"/>
            </a:ln>
            <a:effectLst>
              <a:glow rad="63500">
                <a:schemeClr val="accent4">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'Indicadores sociales'!$G$6</c:f>
              <c:strCache>
                <c:ptCount val="1"/>
                <c:pt idx="0">
                  <c:v>Coeficiente GINI</c:v>
                </c:pt>
              </c:strCache>
            </c:strRef>
          </c:cat>
          <c:val>
            <c:numRef>
              <c:f>'Indicadores sociales'!$K$6</c:f>
              <c:numCache>
                <c:formatCode>_-* #,##0.00_-;\-* #,##0.00_-;_-* "-"??_-;_-@_-</c:formatCode>
                <c:ptCount val="1"/>
                <c:pt idx="0">
                  <c:v>50.5</c:v>
                </c:pt>
              </c:numCache>
            </c:numRef>
          </c:val>
        </c:ser>
        <c:dLbls>
          <c:dLblPos val="outEnd"/>
          <c:showLegendKey val="0"/>
          <c:showVal val="1"/>
          <c:showCatName val="0"/>
          <c:showSerName val="0"/>
          <c:showPercent val="0"/>
          <c:showBubbleSize val="0"/>
        </c:dLbls>
        <c:gapWidth val="315"/>
        <c:overlap val="-40"/>
        <c:axId val="341976512"/>
        <c:axId val="341982000"/>
      </c:barChart>
      <c:catAx>
        <c:axId val="341976512"/>
        <c:scaling>
          <c:orientation val="minMax"/>
        </c:scaling>
        <c:delete val="1"/>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crossAx val="341982000"/>
        <c:crosses val="autoZero"/>
        <c:auto val="1"/>
        <c:lblAlgn val="ctr"/>
        <c:lblOffset val="100"/>
        <c:noMultiLvlLbl val="0"/>
      </c:catAx>
      <c:valAx>
        <c:axId val="34198200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_-* #,##0.00_-;\-* #,##0.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765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'Profund. Seguros'!$V$2</c:f>
              <c:strCache>
                <c:ptCount val="1"/>
                <c:pt idx="0">
                  <c:v>ECU</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'Profund. Seguros'!$U$3:$U$8</c:f>
              <c:numCache>
                <c:formatCode>General</c:formatCode>
                <c:ptCount val="6"/>
                <c:pt idx="0">
                  <c:v>2010</c:v>
                </c:pt>
                <c:pt idx="1">
                  <c:v>2011</c:v>
                </c:pt>
                <c:pt idx="2">
                  <c:v>2012</c:v>
                </c:pt>
                <c:pt idx="3">
                  <c:v>2013</c:v>
                </c:pt>
                <c:pt idx="4">
                  <c:v>2014</c:v>
                </c:pt>
                <c:pt idx="5">
                  <c:v>2015</c:v>
                </c:pt>
              </c:numCache>
            </c:numRef>
          </c:cat>
          <c:val>
            <c:numRef>
              <c:f>'Profund. Seguros'!$V$3:$V$8</c:f>
              <c:numCache>
                <c:formatCode>0.00%</c:formatCode>
                <c:ptCount val="6"/>
                <c:pt idx="0">
                  <c:v>1.5900000000000001E-2</c:v>
                </c:pt>
                <c:pt idx="1">
                  <c:v>1.6899999999999998E-2</c:v>
                </c:pt>
                <c:pt idx="2">
                  <c:v>1.6899999999999998E-2</c:v>
                </c:pt>
                <c:pt idx="3">
                  <c:v>1.7600000000000001E-2</c:v>
                </c:pt>
                <c:pt idx="4">
                  <c:v>1.6799999999999999E-2</c:v>
                </c:pt>
                <c:pt idx="5">
                  <c:v>1.5774353914876284E-2</c:v>
                </c:pt>
              </c:numCache>
            </c:numRef>
          </c:val>
          <c:extLst xmlns:c16r2="http://schemas.microsoft.com/office/drawing/2015/06/chart">
            <c:ext xmlns:c16="http://schemas.microsoft.com/office/drawing/2014/chart" uri="{C3380CC4-5D6E-409C-BE32-E72D297353CC}">
              <c16:uniqueId val="{00000000-4659-4D38-9C81-8573CBB0DC9F}"/>
            </c:ext>
          </c:extLst>
        </c:ser>
        <c:ser>
          <c:idx val="3"/>
          <c:order val="1"/>
          <c:tx>
            <c:strRef>
              <c:f>'Profund. Seguros'!$W$2</c:f>
              <c:strCache>
                <c:ptCount val="1"/>
                <c:pt idx="0">
                  <c:v>CHI</c:v>
                </c:pt>
              </c:strCache>
            </c:strRef>
          </c:tx>
          <c:spPr>
            <a:noFill/>
            <a:ln w="9525" cap="flat" cmpd="sng" algn="ctr">
              <a:solidFill>
                <a:schemeClr val="accent4"/>
              </a:solidFill>
              <a:miter lim="800000"/>
            </a:ln>
            <a:effectLst>
              <a:glow rad="63500">
                <a:schemeClr val="accent4">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'Profund. Seguros'!$U$3:$U$8</c:f>
              <c:numCache>
                <c:formatCode>General</c:formatCode>
                <c:ptCount val="6"/>
                <c:pt idx="0">
                  <c:v>2010</c:v>
                </c:pt>
                <c:pt idx="1">
                  <c:v>2011</c:v>
                </c:pt>
                <c:pt idx="2">
                  <c:v>2012</c:v>
                </c:pt>
                <c:pt idx="3">
                  <c:v>2013</c:v>
                </c:pt>
                <c:pt idx="4">
                  <c:v>2014</c:v>
                </c:pt>
                <c:pt idx="5">
                  <c:v>2015</c:v>
                </c:pt>
              </c:numCache>
            </c:numRef>
          </c:cat>
          <c:val>
            <c:numRef>
              <c:f>'Profund. Seguros'!$W$3:$W$8</c:f>
              <c:numCache>
                <c:formatCode>0.00%</c:formatCode>
                <c:ptCount val="6"/>
                <c:pt idx="0">
                  <c:v>3.7999999999999999E-2</c:v>
                </c:pt>
                <c:pt idx="1">
                  <c:v>4.1000000000000002E-2</c:v>
                </c:pt>
                <c:pt idx="2">
                  <c:v>4.2000000000000003E-2</c:v>
                </c:pt>
                <c:pt idx="3">
                  <c:v>4.2000000000000003E-2</c:v>
                </c:pt>
                <c:pt idx="4">
                  <c:v>4.2000000000000003E-2</c:v>
                </c:pt>
                <c:pt idx="5">
                  <c:v>4.7096795637361369E-2</c:v>
                </c:pt>
              </c:numCache>
            </c:numRef>
          </c:val>
          <c:extLst xmlns:c16r2="http://schemas.microsoft.com/office/drawing/2015/06/chart">
            <c:ext xmlns:c16="http://schemas.microsoft.com/office/drawing/2014/chart" uri="{C3380CC4-5D6E-409C-BE32-E72D297353CC}">
              <c16:uniqueId val="{00000001-4659-4D38-9C81-8573CBB0DC9F}"/>
            </c:ext>
          </c:extLst>
        </c:ser>
        <c:ser>
          <c:idx val="1"/>
          <c:order val="2"/>
          <c:tx>
            <c:strRef>
              <c:f>'Profund. Seguros'!$Y$2</c:f>
              <c:strCache>
                <c:ptCount val="1"/>
                <c:pt idx="0">
                  <c:v>USA</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'Profund. Seguros'!$U$3:$U$8</c:f>
              <c:numCache>
                <c:formatCode>General</c:formatCode>
                <c:ptCount val="6"/>
                <c:pt idx="0">
                  <c:v>2010</c:v>
                </c:pt>
                <c:pt idx="1">
                  <c:v>2011</c:v>
                </c:pt>
                <c:pt idx="2">
                  <c:v>2012</c:v>
                </c:pt>
                <c:pt idx="3">
                  <c:v>2013</c:v>
                </c:pt>
                <c:pt idx="4">
                  <c:v>2014</c:v>
                </c:pt>
                <c:pt idx="5">
                  <c:v>2015</c:v>
                </c:pt>
              </c:numCache>
            </c:numRef>
          </c:cat>
          <c:val>
            <c:numRef>
              <c:f>'Profund. Seguros'!$Y$3:$Y$8</c:f>
              <c:numCache>
                <c:formatCode>0.00%</c:formatCode>
                <c:ptCount val="6"/>
                <c:pt idx="0">
                  <c:v>7.1005457025920871E-2</c:v>
                </c:pt>
                <c:pt idx="1">
                  <c:v>7.0217181156151318E-2</c:v>
                </c:pt>
                <c:pt idx="2">
                  <c:v>6.7624822124605577E-2</c:v>
                </c:pt>
                <c:pt idx="3">
                  <c:v>6.6038946420531291E-2</c:v>
                </c:pt>
                <c:pt idx="4">
                  <c:v>6.874562259601584E-2</c:v>
                </c:pt>
                <c:pt idx="5">
                  <c:v>6.9182872928176792E-2</c:v>
                </c:pt>
              </c:numCache>
            </c:numRef>
          </c:val>
          <c:extLst xmlns:c16r2="http://schemas.microsoft.com/office/drawing/2015/06/chart">
            <c:ext xmlns:c16="http://schemas.microsoft.com/office/drawing/2014/chart" uri="{C3380CC4-5D6E-409C-BE32-E72D297353CC}">
              <c16:uniqueId val="{00000002-4659-4D38-9C81-8573CBB0DC9F}"/>
            </c:ext>
          </c:extLst>
        </c:ser>
        <c:ser>
          <c:idx val="2"/>
          <c:order val="3"/>
          <c:tx>
            <c:strRef>
              <c:f>'Profund. Seguros'!$X$2</c:f>
              <c:strCache>
                <c:ptCount val="1"/>
                <c:pt idx="0">
                  <c:v>UK</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'Profund. Seguros'!$U$3:$U$8</c:f>
              <c:numCache>
                <c:formatCode>General</c:formatCode>
                <c:ptCount val="6"/>
                <c:pt idx="0">
                  <c:v>2010</c:v>
                </c:pt>
                <c:pt idx="1">
                  <c:v>2011</c:v>
                </c:pt>
                <c:pt idx="2">
                  <c:v>2012</c:v>
                </c:pt>
                <c:pt idx="3">
                  <c:v>2013</c:v>
                </c:pt>
                <c:pt idx="4">
                  <c:v>2014</c:v>
                </c:pt>
                <c:pt idx="5">
                  <c:v>2015</c:v>
                </c:pt>
              </c:numCache>
            </c:numRef>
          </c:cat>
          <c:val>
            <c:numRef>
              <c:f>'Profund. Seguros'!$X$3:$X$8</c:f>
              <c:numCache>
                <c:formatCode>0.00%</c:formatCode>
                <c:ptCount val="6"/>
                <c:pt idx="0">
                  <c:v>0.129</c:v>
                </c:pt>
                <c:pt idx="1">
                  <c:v>0.124</c:v>
                </c:pt>
                <c:pt idx="2">
                  <c:v>0.11799999999999999</c:v>
                </c:pt>
                <c:pt idx="3">
                  <c:v>0.113</c:v>
                </c:pt>
                <c:pt idx="4">
                  <c:v>0.115</c:v>
                </c:pt>
                <c:pt idx="5">
                  <c:v>0.106</c:v>
                </c:pt>
              </c:numCache>
            </c:numRef>
          </c:val>
          <c:extLst xmlns:c16r2="http://schemas.microsoft.com/office/drawing/2015/06/chart">
            <c:ext xmlns:c16="http://schemas.microsoft.com/office/drawing/2014/chart" uri="{C3380CC4-5D6E-409C-BE32-E72D297353CC}">
              <c16:uniqueId val="{00000003-4659-4D38-9C81-8573CBB0DC9F}"/>
            </c:ext>
          </c:extLst>
        </c:ser>
        <c:dLbls>
          <c:showLegendKey val="0"/>
          <c:showVal val="1"/>
          <c:showCatName val="0"/>
          <c:showSerName val="0"/>
          <c:showPercent val="0"/>
          <c:showBubbleSize val="0"/>
        </c:dLbls>
        <c:gapWidth val="315"/>
        <c:overlap val="-40"/>
        <c:axId val="341982784"/>
        <c:axId val="341976904"/>
      </c:barChart>
      <c:catAx>
        <c:axId val="34198278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76904"/>
        <c:crosses val="autoZero"/>
        <c:auto val="1"/>
        <c:lblAlgn val="ctr"/>
        <c:lblOffset val="100"/>
        <c:noMultiLvlLbl val="0"/>
      </c:catAx>
      <c:valAx>
        <c:axId val="341976904"/>
        <c:scaling>
          <c:orientation val="minMax"/>
          <c:max val="0.14000000000000001"/>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827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C" sz="1862" b="1" i="0" u="none" strike="noStrike" kern="1200" cap="none" baseline="0" noProof="0">
                <a:solidFill>
                  <a:schemeClr val="lt1">
                    <a:lumMod val="85000"/>
                  </a:schemeClr>
                </a:solidFill>
                <a:latin typeface="+mn-lt"/>
                <a:ea typeface="+mn-ea"/>
                <a:cs typeface="+mn-cs"/>
              </a:defRPr>
            </a:pPr>
            <a:r>
              <a:rPr lang="es-EC" noProof="0" dirty="0" smtClean="0"/>
              <a:t>Variación </a:t>
            </a:r>
            <a:r>
              <a:rPr lang="es-EC" noProof="0" dirty="0"/>
              <a:t>BDP Servicios </a:t>
            </a:r>
            <a:r>
              <a:rPr lang="es-EC" noProof="0" dirty="0" smtClean="0"/>
              <a:t>Recibidos por Seguros</a:t>
            </a:r>
            <a:endParaRPr lang="es-EC" noProof="0" dirty="0"/>
          </a:p>
        </c:rich>
      </c:tx>
      <c:layout>
        <c:manualLayout>
          <c:xMode val="edge"/>
          <c:yMode val="edge"/>
          <c:x val="0.24283342933885027"/>
          <c:y val="1.6126614862499552E-2"/>
        </c:manualLayout>
      </c:layout>
      <c:overlay val="0"/>
      <c:spPr>
        <a:noFill/>
        <a:ln>
          <a:noFill/>
        </a:ln>
        <a:effectLst/>
      </c:spPr>
      <c:txPr>
        <a:bodyPr rot="0" spcFirstLastPara="1" vertOverflow="ellipsis" vert="horz" wrap="square" anchor="ctr" anchorCtr="1"/>
        <a:lstStyle/>
        <a:p>
          <a:pPr>
            <a:defRPr lang="es-EC" sz="1862" b="1" i="0" u="none" strike="noStrike" kern="1200" cap="none" baseline="0" noProof="0">
              <a:solidFill>
                <a:schemeClr val="lt1">
                  <a:lumMod val="85000"/>
                </a:schemeClr>
              </a:solidFill>
              <a:latin typeface="+mn-lt"/>
              <a:ea typeface="+mn-ea"/>
              <a:cs typeface="+mn-cs"/>
            </a:defRPr>
          </a:pPr>
          <a:endParaRPr lang="es-CO"/>
        </a:p>
      </c:txPr>
    </c:title>
    <c:autoTitleDeleted val="0"/>
    <c:plotArea>
      <c:layout/>
      <c:lineChart>
        <c:grouping val="standard"/>
        <c:varyColors val="0"/>
        <c:ser>
          <c:idx val="0"/>
          <c:order val="0"/>
          <c:tx>
            <c:v>Variacion BDP Servicios Recibidos</c:v>
          </c:tx>
          <c:spPr>
            <a:ln w="22225" cap="rnd">
              <a:solidFill>
                <a:schemeClr val="accent2"/>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Hoja1!$A$3:$A$8</c:f>
              <c:numCache>
                <c:formatCode>General</c:formatCode>
                <c:ptCount val="6"/>
                <c:pt idx="0">
                  <c:v>2010</c:v>
                </c:pt>
                <c:pt idx="1">
                  <c:v>2011</c:v>
                </c:pt>
                <c:pt idx="2">
                  <c:v>2012</c:v>
                </c:pt>
                <c:pt idx="3">
                  <c:v>2013</c:v>
                </c:pt>
                <c:pt idx="4">
                  <c:v>2014</c:v>
                </c:pt>
                <c:pt idx="5">
                  <c:v>2015</c:v>
                </c:pt>
              </c:numCache>
            </c:numRef>
          </c:cat>
          <c:val>
            <c:numRef>
              <c:f>Hoja1!$C$3:$C$8</c:f>
              <c:numCache>
                <c:formatCode>0.00%</c:formatCode>
                <c:ptCount val="6"/>
                <c:pt idx="0">
                  <c:v>0.35270000000000001</c:v>
                </c:pt>
                <c:pt idx="1">
                  <c:v>0.3533</c:v>
                </c:pt>
                <c:pt idx="2">
                  <c:v>0.12189999999999999</c:v>
                </c:pt>
                <c:pt idx="3">
                  <c:v>0.27050000000000002</c:v>
                </c:pt>
                <c:pt idx="4">
                  <c:v>-7.22E-2</c:v>
                </c:pt>
                <c:pt idx="5">
                  <c:v>-0.68330000000000002</c:v>
                </c:pt>
              </c:numCache>
            </c:numRef>
          </c:val>
          <c:smooth val="0"/>
        </c:ser>
        <c:dLbls>
          <c:showLegendKey val="0"/>
          <c:showVal val="0"/>
          <c:showCatName val="0"/>
          <c:showSerName val="0"/>
          <c:showPercent val="0"/>
          <c:showBubbleSize val="0"/>
        </c:dLbls>
        <c:smooth val="0"/>
        <c:axId val="341971024"/>
        <c:axId val="341977688"/>
      </c:lineChart>
      <c:catAx>
        <c:axId val="34197102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77688"/>
        <c:crosses val="autoZero"/>
        <c:auto val="1"/>
        <c:lblAlgn val="ctr"/>
        <c:lblOffset val="100"/>
        <c:noMultiLvlLbl val="0"/>
      </c:catAx>
      <c:valAx>
        <c:axId val="34197768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41971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2">
                      <a:shade val="65000"/>
                      <a:tint val="75000"/>
                      <a:shade val="95000"/>
                      <a:satMod val="175000"/>
                    </a:schemeClr>
                  </a:gs>
                  <a:gs pos="12000">
                    <a:schemeClr val="accent2">
                      <a:shade val="65000"/>
                      <a:tint val="90000"/>
                      <a:shade val="90000"/>
                      <a:satMod val="150000"/>
                    </a:schemeClr>
                  </a:gs>
                  <a:gs pos="100000">
                    <a:schemeClr val="accent2">
                      <a:shade val="65000"/>
                      <a:tint val="100000"/>
                      <a:shade val="75000"/>
                      <a:satMod val="150000"/>
                    </a:schemeClr>
                  </a:gs>
                </a:gsLst>
                <a:lin ang="16200000" scaled="1"/>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1-D8E1-4B3E-A6C1-A43499D816F8}"/>
              </c:ext>
            </c:extLst>
          </c:dPt>
          <c:dPt>
            <c:idx val="1"/>
            <c:bubble3D val="0"/>
            <c:spPr>
              <a:gradFill rotWithShape="1">
                <a:gsLst>
                  <a:gs pos="0">
                    <a:schemeClr val="accent2">
                      <a:tint val="75000"/>
                      <a:shade val="95000"/>
                      <a:satMod val="175000"/>
                    </a:schemeClr>
                  </a:gs>
                  <a:gs pos="12000">
                    <a:schemeClr val="accent2">
                      <a:tint val="90000"/>
                      <a:shade val="90000"/>
                      <a:satMod val="150000"/>
                    </a:schemeClr>
                  </a:gs>
                  <a:gs pos="100000">
                    <a:schemeClr val="accent2">
                      <a:tint val="100000"/>
                      <a:shade val="75000"/>
                      <a:satMod val="150000"/>
                    </a:schemeClr>
                  </a:gs>
                </a:gsLst>
                <a:lin ang="16200000" scaled="1"/>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3-D8E1-4B3E-A6C1-A43499D816F8}"/>
              </c:ext>
            </c:extLst>
          </c:dPt>
          <c:dPt>
            <c:idx val="2"/>
            <c:bubble3D val="0"/>
            <c:spPr>
              <a:gradFill rotWithShape="1">
                <a:gsLst>
                  <a:gs pos="0">
                    <a:schemeClr val="accent2">
                      <a:tint val="65000"/>
                      <a:tint val="75000"/>
                      <a:shade val="95000"/>
                      <a:satMod val="175000"/>
                    </a:schemeClr>
                  </a:gs>
                  <a:gs pos="12000">
                    <a:schemeClr val="accent2">
                      <a:tint val="65000"/>
                      <a:tint val="90000"/>
                      <a:shade val="90000"/>
                      <a:satMod val="150000"/>
                    </a:schemeClr>
                  </a:gs>
                  <a:gs pos="100000">
                    <a:schemeClr val="accent2">
                      <a:tint val="65000"/>
                      <a:tint val="100000"/>
                      <a:shade val="75000"/>
                      <a:satMod val="150000"/>
                    </a:schemeClr>
                  </a:gs>
                </a:gsLst>
                <a:lin ang="16200000" scaled="1"/>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5-D8E1-4B3E-A6C1-A43499D816F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'[6_Servicios.xls]gráficas'!$H$4:$H$6</c:f>
              <c:strCache>
                <c:ptCount val="3"/>
                <c:pt idx="0">
                  <c:v>    Transportes</c:v>
                </c:pt>
                <c:pt idx="1">
                  <c:v>      Viajes</c:v>
                </c:pt>
                <c:pt idx="2">
                  <c:v>      Otros servicios</c:v>
                </c:pt>
              </c:strCache>
            </c:strRef>
          </c:cat>
          <c:val>
            <c:numRef>
              <c:f>'[6_Servicios.xls]gráficas'!$J$4:$J$6</c:f>
              <c:numCache>
                <c:formatCode>0%</c:formatCode>
                <c:ptCount val="3"/>
                <c:pt idx="0">
                  <c:v>0.52676462463328344</c:v>
                </c:pt>
                <c:pt idx="1">
                  <c:v>0.18885630029058054</c:v>
                </c:pt>
                <c:pt idx="2">
                  <c:v>0.28437907507613625</c:v>
                </c:pt>
              </c:numCache>
            </c:numRef>
          </c:val>
          <c:extLst xmlns:c16r2="http://schemas.microsoft.com/office/drawing/2015/06/chart">
            <c:ext xmlns:c16="http://schemas.microsoft.com/office/drawing/2014/chart" uri="{C3380CC4-5D6E-409C-BE32-E72D297353CC}">
              <c16:uniqueId val="{00000006-D8E1-4B3E-A6C1-A43499D816F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CO"/>
              <a:t>Participación seguros en otros servicios de la BDP</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330332442400804E-2"/>
          <c:y val="0.17853633381471568"/>
          <c:w val="0.84293297071675233"/>
          <c:h val="0.51521011974487552"/>
        </c:manualLayout>
      </c:layout>
      <c:pie3DChart>
        <c:varyColors val="1"/>
        <c:ser>
          <c:idx val="0"/>
          <c:order val="0"/>
          <c:dPt>
            <c:idx val="0"/>
            <c:bubble3D val="0"/>
            <c:spPr>
              <a:gradFill rotWithShape="1">
                <a:gsLst>
                  <a:gs pos="0">
                    <a:schemeClr val="accent1">
                      <a:tint val="75000"/>
                      <a:shade val="95000"/>
                      <a:satMod val="175000"/>
                    </a:schemeClr>
                  </a:gs>
                  <a:gs pos="12000">
                    <a:schemeClr val="accent1">
                      <a:tint val="90000"/>
                      <a:shade val="90000"/>
                      <a:satMod val="150000"/>
                    </a:schemeClr>
                  </a:gs>
                  <a:gs pos="100000">
                    <a:schemeClr val="accent1">
                      <a:tint val="100000"/>
                      <a:shade val="75000"/>
                      <a:satMod val="150000"/>
                    </a:schemeClr>
                  </a:gs>
                </a:gsLst>
                <a:lin ang="16200000" scaled="1"/>
              </a:gradFill>
              <a:ln>
                <a:noFill/>
              </a:ln>
              <a:effectLst/>
              <a:scene3d>
                <a:camera prst="orthographicFront">
                  <a:rot lat="0" lon="0" rev="0"/>
                </a:camera>
                <a:lightRig rig="freezing" dir="t">
                  <a:rot lat="0" lon="0" rev="6000000"/>
                </a:lightRig>
              </a:scene3d>
              <a:sp3d prstMaterial="dkEdge">
                <a:bevelT w="44450" h="25400"/>
                <a:contourClr>
                  <a:scrgbClr r="0" g="0" b="0">
                    <a:shade val="30000"/>
                  </a:scrgbClr>
                </a:contourClr>
              </a:sp3d>
            </c:spPr>
            <c:extLst xmlns:c16r2="http://schemas.microsoft.com/office/drawing/2015/06/chart">
              <c:ext xmlns:c16="http://schemas.microsoft.com/office/drawing/2014/chart" uri="{C3380CC4-5D6E-409C-BE32-E72D297353CC}">
                <c16:uniqueId val="{00000001-AFC3-4C53-9881-2124C06A9596}"/>
              </c:ext>
            </c:extLst>
          </c:dPt>
          <c:dPt>
            <c:idx val="1"/>
            <c:bubble3D val="0"/>
            <c:spPr>
              <a:gradFill rotWithShape="1">
                <a:gsLst>
                  <a:gs pos="0">
                    <a:schemeClr val="accent3">
                      <a:tint val="75000"/>
                      <a:shade val="95000"/>
                      <a:satMod val="175000"/>
                    </a:schemeClr>
                  </a:gs>
                  <a:gs pos="12000">
                    <a:schemeClr val="accent3">
                      <a:tint val="90000"/>
                      <a:shade val="90000"/>
                      <a:satMod val="150000"/>
                    </a:schemeClr>
                  </a:gs>
                  <a:gs pos="100000">
                    <a:schemeClr val="accent3">
                      <a:tint val="100000"/>
                      <a:shade val="75000"/>
                      <a:satMod val="150000"/>
                    </a:schemeClr>
                  </a:gs>
                </a:gsLst>
                <a:lin ang="16200000" scaled="1"/>
              </a:gradFill>
              <a:ln>
                <a:noFill/>
              </a:ln>
              <a:effectLst/>
              <a:scene3d>
                <a:camera prst="orthographicFront">
                  <a:rot lat="0" lon="0" rev="0"/>
                </a:camera>
                <a:lightRig rig="freezing" dir="t">
                  <a:rot lat="0" lon="0" rev="6000000"/>
                </a:lightRig>
              </a:scene3d>
              <a:sp3d prstMaterial="dkEdge">
                <a:bevelT w="44450" h="25400"/>
                <a:contourClr>
                  <a:scrgbClr r="0" g="0" b="0">
                    <a:shade val="30000"/>
                  </a:scrgbClr>
                </a:contourClr>
              </a:sp3d>
            </c:spPr>
            <c:extLst xmlns:c16r2="http://schemas.microsoft.com/office/drawing/2015/06/chart">
              <c:ext xmlns:c16="http://schemas.microsoft.com/office/drawing/2014/chart" uri="{C3380CC4-5D6E-409C-BE32-E72D297353CC}">
                <c16:uniqueId val="{00000003-AFC3-4C53-9881-2124C06A9596}"/>
              </c:ext>
            </c:extLst>
          </c:dPt>
          <c:dPt>
            <c:idx val="2"/>
            <c:bubble3D val="0"/>
            <c:spPr>
              <a:gradFill rotWithShape="1">
                <a:gsLst>
                  <a:gs pos="0">
                    <a:schemeClr val="accent5">
                      <a:tint val="75000"/>
                      <a:shade val="95000"/>
                      <a:satMod val="175000"/>
                    </a:schemeClr>
                  </a:gs>
                  <a:gs pos="12000">
                    <a:schemeClr val="accent5">
                      <a:tint val="90000"/>
                      <a:shade val="90000"/>
                      <a:satMod val="150000"/>
                    </a:schemeClr>
                  </a:gs>
                  <a:gs pos="100000">
                    <a:schemeClr val="accent5">
                      <a:tint val="100000"/>
                      <a:shade val="75000"/>
                      <a:satMod val="150000"/>
                    </a:schemeClr>
                  </a:gs>
                </a:gsLst>
                <a:lin ang="16200000" scaled="1"/>
              </a:gradFill>
              <a:ln>
                <a:noFill/>
              </a:ln>
              <a:effectLst/>
              <a:scene3d>
                <a:camera prst="orthographicFront">
                  <a:rot lat="0" lon="0" rev="0"/>
                </a:camera>
                <a:lightRig rig="freezing" dir="t">
                  <a:rot lat="0" lon="0" rev="6000000"/>
                </a:lightRig>
              </a:scene3d>
              <a:sp3d prstMaterial="dkEdge">
                <a:bevelT w="44450" h="25400"/>
                <a:contourClr>
                  <a:scrgbClr r="0" g="0" b="0">
                    <a:shade val="30000"/>
                  </a:scrgbClr>
                </a:contourClr>
              </a:sp3d>
            </c:spPr>
            <c:extLst xmlns:c16r2="http://schemas.microsoft.com/office/drawing/2015/06/chart">
              <c:ext xmlns:c16="http://schemas.microsoft.com/office/drawing/2014/chart" uri="{C3380CC4-5D6E-409C-BE32-E72D297353CC}">
                <c16:uniqueId val="{00000005-AFC3-4C53-9881-2124C06A9596}"/>
              </c:ext>
            </c:extLst>
          </c:dPt>
          <c:dPt>
            <c:idx val="3"/>
            <c:bubble3D val="0"/>
            <c:spPr>
              <a:gradFill rotWithShape="1">
                <a:gsLst>
                  <a:gs pos="0">
                    <a:schemeClr val="accent1">
                      <a:lumMod val="60000"/>
                      <a:tint val="75000"/>
                      <a:shade val="95000"/>
                      <a:satMod val="175000"/>
                    </a:schemeClr>
                  </a:gs>
                  <a:gs pos="12000">
                    <a:schemeClr val="accent1">
                      <a:lumMod val="60000"/>
                      <a:tint val="90000"/>
                      <a:shade val="90000"/>
                      <a:satMod val="150000"/>
                    </a:schemeClr>
                  </a:gs>
                  <a:gs pos="100000">
                    <a:schemeClr val="accent1">
                      <a:lumMod val="60000"/>
                      <a:tint val="100000"/>
                      <a:shade val="75000"/>
                      <a:satMod val="150000"/>
                    </a:schemeClr>
                  </a:gs>
                </a:gsLst>
                <a:lin ang="16200000" scaled="1"/>
              </a:gradFill>
              <a:ln>
                <a:noFill/>
              </a:ln>
              <a:effectLst/>
              <a:scene3d>
                <a:camera prst="orthographicFront">
                  <a:rot lat="0" lon="0" rev="0"/>
                </a:camera>
                <a:lightRig rig="freezing" dir="t">
                  <a:rot lat="0" lon="0" rev="6000000"/>
                </a:lightRig>
              </a:scene3d>
              <a:sp3d prstMaterial="dkEdge">
                <a:bevelT w="44450" h="25400"/>
                <a:contourClr>
                  <a:scrgbClr r="0" g="0" b="0">
                    <a:shade val="30000"/>
                  </a:scrgbClr>
                </a:contourClr>
              </a:sp3d>
            </c:spPr>
            <c:extLst xmlns:c16r2="http://schemas.microsoft.com/office/drawing/2015/06/chart">
              <c:ext xmlns:c16="http://schemas.microsoft.com/office/drawing/2014/chart" uri="{C3380CC4-5D6E-409C-BE32-E72D297353CC}">
                <c16:uniqueId val="{00000007-AFC3-4C53-9881-2124C06A9596}"/>
              </c:ext>
            </c:extLst>
          </c:dPt>
          <c:dPt>
            <c:idx val="4"/>
            <c:bubble3D val="0"/>
            <c:spPr>
              <a:gradFill rotWithShape="1">
                <a:gsLst>
                  <a:gs pos="0">
                    <a:schemeClr val="accent3">
                      <a:lumMod val="60000"/>
                      <a:tint val="75000"/>
                      <a:shade val="95000"/>
                      <a:satMod val="175000"/>
                    </a:schemeClr>
                  </a:gs>
                  <a:gs pos="12000">
                    <a:schemeClr val="accent3">
                      <a:lumMod val="60000"/>
                      <a:tint val="90000"/>
                      <a:shade val="90000"/>
                      <a:satMod val="150000"/>
                    </a:schemeClr>
                  </a:gs>
                  <a:gs pos="100000">
                    <a:schemeClr val="accent3">
                      <a:lumMod val="60000"/>
                      <a:tint val="100000"/>
                      <a:shade val="75000"/>
                      <a:satMod val="150000"/>
                    </a:schemeClr>
                  </a:gs>
                </a:gsLst>
                <a:lin ang="16200000" scaled="1"/>
              </a:gradFill>
              <a:ln>
                <a:noFill/>
              </a:ln>
              <a:effectLst/>
              <a:scene3d>
                <a:camera prst="orthographicFront">
                  <a:rot lat="0" lon="0" rev="0"/>
                </a:camera>
                <a:lightRig rig="freezing" dir="t">
                  <a:rot lat="0" lon="0" rev="6000000"/>
                </a:lightRig>
              </a:scene3d>
              <a:sp3d prstMaterial="dkEdge">
                <a:bevelT w="44450" h="25400"/>
                <a:contourClr>
                  <a:scrgbClr r="0" g="0" b="0">
                    <a:shade val="30000"/>
                  </a:scrgbClr>
                </a:contourClr>
              </a:sp3d>
            </c:spPr>
            <c:extLst xmlns:c16r2="http://schemas.microsoft.com/office/drawing/2015/06/chart">
              <c:ext xmlns:c16="http://schemas.microsoft.com/office/drawing/2014/chart" uri="{C3380CC4-5D6E-409C-BE32-E72D297353CC}">
                <c16:uniqueId val="{00000009-AFC3-4C53-9881-2124C06A9596}"/>
              </c:ext>
            </c:extLst>
          </c:dPt>
          <c:dPt>
            <c:idx val="5"/>
            <c:bubble3D val="0"/>
            <c:spPr>
              <a:gradFill rotWithShape="1">
                <a:gsLst>
                  <a:gs pos="0">
                    <a:schemeClr val="accent5">
                      <a:lumMod val="60000"/>
                      <a:tint val="75000"/>
                      <a:shade val="95000"/>
                      <a:satMod val="175000"/>
                    </a:schemeClr>
                  </a:gs>
                  <a:gs pos="12000">
                    <a:schemeClr val="accent5">
                      <a:lumMod val="60000"/>
                      <a:tint val="90000"/>
                      <a:shade val="90000"/>
                      <a:satMod val="150000"/>
                    </a:schemeClr>
                  </a:gs>
                  <a:gs pos="100000">
                    <a:schemeClr val="accent5">
                      <a:lumMod val="60000"/>
                      <a:tint val="100000"/>
                      <a:shade val="75000"/>
                      <a:satMod val="150000"/>
                    </a:schemeClr>
                  </a:gs>
                </a:gsLst>
                <a:lin ang="16200000" scaled="1"/>
              </a:gradFill>
              <a:ln>
                <a:noFill/>
              </a:ln>
              <a:effectLst/>
              <a:scene3d>
                <a:camera prst="orthographicFront">
                  <a:rot lat="0" lon="0" rev="0"/>
                </a:camera>
                <a:lightRig rig="freezing" dir="t">
                  <a:rot lat="0" lon="0" rev="6000000"/>
                </a:lightRig>
              </a:scene3d>
              <a:sp3d prstMaterial="dkEdge">
                <a:bevelT w="44450" h="25400"/>
                <a:contourClr>
                  <a:scrgbClr r="0" g="0" b="0">
                    <a:shade val="30000"/>
                  </a:scrgbClr>
                </a:contourClr>
              </a:sp3d>
            </c:spPr>
            <c:extLst xmlns:c16r2="http://schemas.microsoft.com/office/drawing/2015/06/chart">
              <c:ext xmlns:c16="http://schemas.microsoft.com/office/drawing/2014/chart" uri="{C3380CC4-5D6E-409C-BE32-E72D297353CC}">
                <c16:uniqueId val="{0000000B-AFC3-4C53-9881-2124C06A9596}"/>
              </c:ext>
            </c:extLst>
          </c:dPt>
          <c:dPt>
            <c:idx val="6"/>
            <c:bubble3D val="0"/>
            <c:spPr>
              <a:gradFill rotWithShape="1">
                <a:gsLst>
                  <a:gs pos="0">
                    <a:schemeClr val="accent1">
                      <a:lumMod val="80000"/>
                      <a:lumOff val="20000"/>
                      <a:tint val="75000"/>
                      <a:shade val="95000"/>
                      <a:satMod val="175000"/>
                    </a:schemeClr>
                  </a:gs>
                  <a:gs pos="12000">
                    <a:schemeClr val="accent1">
                      <a:lumMod val="80000"/>
                      <a:lumOff val="20000"/>
                      <a:tint val="90000"/>
                      <a:shade val="90000"/>
                      <a:satMod val="150000"/>
                    </a:schemeClr>
                  </a:gs>
                  <a:gs pos="100000">
                    <a:schemeClr val="accent1">
                      <a:lumMod val="80000"/>
                      <a:lumOff val="20000"/>
                      <a:tint val="100000"/>
                      <a:shade val="75000"/>
                      <a:satMod val="150000"/>
                    </a:schemeClr>
                  </a:gs>
                </a:gsLst>
                <a:lin ang="16200000" scaled="1"/>
              </a:gradFill>
              <a:ln>
                <a:noFill/>
              </a:ln>
              <a:effectLst/>
              <a:scene3d>
                <a:camera prst="orthographicFront">
                  <a:rot lat="0" lon="0" rev="0"/>
                </a:camera>
                <a:lightRig rig="freezing" dir="t">
                  <a:rot lat="0" lon="0" rev="6000000"/>
                </a:lightRig>
              </a:scene3d>
              <a:sp3d prstMaterial="dkEdge">
                <a:bevelT w="44450" h="25400"/>
                <a:contourClr>
                  <a:scrgbClr r="0" g="0" b="0">
                    <a:shade val="30000"/>
                  </a:scrgbClr>
                </a:contourClr>
              </a:sp3d>
            </c:spPr>
            <c:extLst xmlns:c16r2="http://schemas.microsoft.com/office/drawing/2015/06/chart">
              <c:ext xmlns:c16="http://schemas.microsoft.com/office/drawing/2014/chart" uri="{C3380CC4-5D6E-409C-BE32-E72D297353CC}">
                <c16:uniqueId val="{0000000D-AFC3-4C53-9881-2124C06A9596}"/>
              </c:ext>
            </c:extLst>
          </c:dPt>
          <c:dPt>
            <c:idx val="7"/>
            <c:bubble3D val="0"/>
            <c:spPr>
              <a:gradFill rotWithShape="1">
                <a:gsLst>
                  <a:gs pos="0">
                    <a:schemeClr val="accent3">
                      <a:lumMod val="80000"/>
                      <a:lumOff val="20000"/>
                      <a:tint val="75000"/>
                      <a:shade val="95000"/>
                      <a:satMod val="175000"/>
                    </a:schemeClr>
                  </a:gs>
                  <a:gs pos="12000">
                    <a:schemeClr val="accent3">
                      <a:lumMod val="80000"/>
                      <a:lumOff val="20000"/>
                      <a:tint val="90000"/>
                      <a:shade val="90000"/>
                      <a:satMod val="150000"/>
                    </a:schemeClr>
                  </a:gs>
                  <a:gs pos="100000">
                    <a:schemeClr val="accent3">
                      <a:lumMod val="80000"/>
                      <a:lumOff val="20000"/>
                      <a:tint val="100000"/>
                      <a:shade val="75000"/>
                      <a:satMod val="150000"/>
                    </a:schemeClr>
                  </a:gs>
                </a:gsLst>
                <a:lin ang="16200000" scaled="1"/>
              </a:gradFill>
              <a:ln>
                <a:noFill/>
              </a:ln>
              <a:effectLst/>
              <a:scene3d>
                <a:camera prst="orthographicFront">
                  <a:rot lat="0" lon="0" rev="0"/>
                </a:camera>
                <a:lightRig rig="freezing" dir="t">
                  <a:rot lat="0" lon="0" rev="6000000"/>
                </a:lightRig>
              </a:scene3d>
              <a:sp3d prstMaterial="dkEdge">
                <a:bevelT w="44450" h="25400"/>
                <a:contourClr>
                  <a:scrgbClr r="0" g="0" b="0">
                    <a:shade val="30000"/>
                  </a:scrgbClr>
                </a:contourClr>
              </a:sp3d>
            </c:spPr>
            <c:extLst xmlns:c16r2="http://schemas.microsoft.com/office/drawing/2015/06/chart">
              <c:ext xmlns:c16="http://schemas.microsoft.com/office/drawing/2014/chart" uri="{C3380CC4-5D6E-409C-BE32-E72D297353CC}">
                <c16:uniqueId val="{0000000F-AFC3-4C53-9881-2124C06A9596}"/>
              </c:ext>
            </c:extLst>
          </c:dPt>
          <c:dPt>
            <c:idx val="8"/>
            <c:bubble3D val="0"/>
            <c:spPr>
              <a:gradFill rotWithShape="1">
                <a:gsLst>
                  <a:gs pos="0">
                    <a:schemeClr val="accent5">
                      <a:lumMod val="80000"/>
                      <a:lumOff val="20000"/>
                      <a:tint val="75000"/>
                      <a:shade val="95000"/>
                      <a:satMod val="175000"/>
                    </a:schemeClr>
                  </a:gs>
                  <a:gs pos="12000">
                    <a:schemeClr val="accent5">
                      <a:lumMod val="80000"/>
                      <a:lumOff val="20000"/>
                      <a:tint val="90000"/>
                      <a:shade val="90000"/>
                      <a:satMod val="150000"/>
                    </a:schemeClr>
                  </a:gs>
                  <a:gs pos="100000">
                    <a:schemeClr val="accent5">
                      <a:lumMod val="80000"/>
                      <a:lumOff val="20000"/>
                      <a:tint val="100000"/>
                      <a:shade val="75000"/>
                      <a:satMod val="150000"/>
                    </a:schemeClr>
                  </a:gs>
                </a:gsLst>
                <a:lin ang="16200000" scaled="1"/>
              </a:gradFill>
              <a:ln>
                <a:noFill/>
              </a:ln>
              <a:effectLst/>
              <a:scene3d>
                <a:camera prst="orthographicFront">
                  <a:rot lat="0" lon="0" rev="0"/>
                </a:camera>
                <a:lightRig rig="freezing" dir="t">
                  <a:rot lat="0" lon="0" rev="6000000"/>
                </a:lightRig>
              </a:scene3d>
              <a:sp3d prstMaterial="dkEdge">
                <a:bevelT w="44450" h="25400"/>
                <a:contourClr>
                  <a:scrgbClr r="0" g="0" b="0">
                    <a:shade val="30000"/>
                  </a:scrgbClr>
                </a:contourClr>
              </a:sp3d>
            </c:spPr>
            <c:extLst xmlns:c16r2="http://schemas.microsoft.com/office/drawing/2015/06/chart">
              <c:ext xmlns:c16="http://schemas.microsoft.com/office/drawing/2014/chart" uri="{C3380CC4-5D6E-409C-BE32-E72D297353CC}">
                <c16:uniqueId val="{00000011-AFC3-4C53-9881-2124C06A959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'[6_Servicios.xls]gráficas'!$L$3:$L$11</c:f>
              <c:strCache>
                <c:ptCount val="9"/>
                <c:pt idx="0">
                  <c:v>          Servicios de comunicaciones</c:v>
                </c:pt>
                <c:pt idx="1">
                  <c:v>          Servicios de construcción</c:v>
                </c:pt>
                <c:pt idx="2">
                  <c:v>          Servicios de seguros</c:v>
                </c:pt>
                <c:pt idx="3">
                  <c:v>          Servicios financieros</c:v>
                </c:pt>
                <c:pt idx="4">
                  <c:v>          Servicios de informática y de comunicación</c:v>
                </c:pt>
                <c:pt idx="5">
                  <c:v>          Regalías y derechos de licencia</c:v>
                </c:pt>
                <c:pt idx="6">
                  <c:v>          Otros servicios empresariales </c:v>
                </c:pt>
                <c:pt idx="7">
                  <c:v>          Servicios personales,culturales y recreativos</c:v>
                </c:pt>
                <c:pt idx="8">
                  <c:v>          Servicios del gobierno</c:v>
                </c:pt>
              </c:strCache>
            </c:strRef>
          </c:cat>
          <c:val>
            <c:numRef>
              <c:f>'[6_Servicios.xls]gráficas'!$N$3:$N$11</c:f>
              <c:numCache>
                <c:formatCode>0.00%</c:formatCode>
                <c:ptCount val="9"/>
                <c:pt idx="0">
                  <c:v>1.8748147278430424E-2</c:v>
                </c:pt>
                <c:pt idx="1">
                  <c:v>0</c:v>
                </c:pt>
                <c:pt idx="2">
                  <c:v>0.31175434550623438</c:v>
                </c:pt>
                <c:pt idx="3">
                  <c:v>8.8238017314711828E-2</c:v>
                </c:pt>
                <c:pt idx="4">
                  <c:v>0</c:v>
                </c:pt>
                <c:pt idx="5">
                  <c:v>9.0338858658419174E-2</c:v>
                </c:pt>
                <c:pt idx="6">
                  <c:v>0.13764325111282133</c:v>
                </c:pt>
                <c:pt idx="7">
                  <c:v>0.23786832977811959</c:v>
                </c:pt>
                <c:pt idx="8">
                  <c:v>0.1154090503512633</c:v>
                </c:pt>
              </c:numCache>
            </c:numRef>
          </c:val>
          <c:extLst xmlns:c16r2="http://schemas.microsoft.com/office/drawing/2015/06/chart">
            <c:ext xmlns:c16="http://schemas.microsoft.com/office/drawing/2014/chart" uri="{C3380CC4-5D6E-409C-BE32-E72D297353CC}">
              <c16:uniqueId val="{00000012-AFC3-4C53-9881-2124C06A9596}"/>
            </c:ext>
          </c:extLst>
        </c:ser>
        <c:dLbls>
          <c:showLegendKey val="0"/>
          <c:showVal val="0"/>
          <c:showCatName val="0"/>
          <c:showSerName val="0"/>
          <c:showPercent val="0"/>
          <c:showBubbleSize val="0"/>
          <c:showLeaderLines val="1"/>
        </c:dLbls>
      </c:pie3DChart>
      <c:spPr>
        <a:noFill/>
        <a:ln>
          <a:noFill/>
        </a:ln>
        <a:effectLst/>
      </c:spPr>
    </c:plotArea>
    <c:legend>
      <c:legendPos val="b"/>
      <c:legendEntry>
        <c:idx val="2"/>
        <c:txPr>
          <a:bodyPr rot="0" spcFirstLastPara="1" vertOverflow="ellipsis" vert="horz" wrap="square" anchor="ctr" anchorCtr="1"/>
          <a:lstStyle/>
          <a:p>
            <a:pPr>
              <a:defRPr sz="1197" b="0" i="0" u="none" strike="noStrike" kern="1200" baseline="0">
                <a:solidFill>
                  <a:srgbClr val="FF0000"/>
                </a:solidFill>
                <a:latin typeface="+mn-lt"/>
                <a:ea typeface="+mn-ea"/>
                <a:cs typeface="+mn-cs"/>
              </a:defRPr>
            </a:pPr>
            <a:endParaRPr lang="es-CO"/>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CO" dirty="0" smtClean="0"/>
              <a:t>PNE/PIB</a:t>
            </a:r>
            <a:endParaRPr lang="es-CO" dirty="0"/>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CO"/>
        </a:p>
      </c:txPr>
    </c:title>
    <c:autoTitleDeleted val="0"/>
    <c:plotArea>
      <c:layout>
        <c:manualLayout>
          <c:layoutTarget val="inner"/>
          <c:xMode val="edge"/>
          <c:yMode val="edge"/>
          <c:x val="6.8167645710952796E-2"/>
          <c:y val="6.8722176734364093E-2"/>
          <c:w val="0.89796992042661339"/>
          <c:h val="0.85311378762344714"/>
        </c:manualLayout>
      </c:layout>
      <c:barChart>
        <c:barDir val="col"/>
        <c:grouping val="clustered"/>
        <c:varyColors val="0"/>
        <c:ser>
          <c:idx val="0"/>
          <c:order val="0"/>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'Profund. Seguros'!$F$18:$F$24</c:f>
              <c:strCache>
                <c:ptCount val="7"/>
                <c:pt idx="0">
                  <c:v>2009-dic</c:v>
                </c:pt>
                <c:pt idx="1">
                  <c:v>2010-dic</c:v>
                </c:pt>
                <c:pt idx="2">
                  <c:v>2011-dic</c:v>
                </c:pt>
                <c:pt idx="3">
                  <c:v>2012-dic</c:v>
                </c:pt>
                <c:pt idx="4">
                  <c:v>2013-dic</c:v>
                </c:pt>
                <c:pt idx="5">
                  <c:v>2014-dic</c:v>
                </c:pt>
                <c:pt idx="6">
                  <c:v>2015-dic</c:v>
                </c:pt>
              </c:strCache>
            </c:strRef>
          </c:cat>
          <c:val>
            <c:numRef>
              <c:f>'Profund. Seguros'!$I$18:$I$24</c:f>
              <c:numCache>
                <c:formatCode>0.00%</c:formatCode>
                <c:ptCount val="7"/>
                <c:pt idx="0">
                  <c:v>1.5100000000000001E-2</c:v>
                </c:pt>
                <c:pt idx="1">
                  <c:v>1.5900000000000001E-2</c:v>
                </c:pt>
                <c:pt idx="2">
                  <c:v>1.6899999999999998E-2</c:v>
                </c:pt>
                <c:pt idx="3">
                  <c:v>1.6899999999999998E-2</c:v>
                </c:pt>
                <c:pt idx="4">
                  <c:v>1.7600000000000001E-2</c:v>
                </c:pt>
                <c:pt idx="5">
                  <c:v>1.6799999999999999E-2</c:v>
                </c:pt>
                <c:pt idx="6">
                  <c:v>1.5774353914876284E-2</c:v>
                </c:pt>
              </c:numCache>
            </c:numRef>
          </c:val>
        </c:ser>
        <c:dLbls>
          <c:showLegendKey val="0"/>
          <c:showVal val="0"/>
          <c:showCatName val="0"/>
          <c:showSerName val="0"/>
          <c:showPercent val="0"/>
          <c:showBubbleSize val="0"/>
        </c:dLbls>
        <c:gapWidth val="315"/>
        <c:overlap val="-40"/>
        <c:axId val="319543608"/>
        <c:axId val="319542824"/>
      </c:barChart>
      <c:catAx>
        <c:axId val="31954360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19542824"/>
        <c:crosses val="autoZero"/>
        <c:auto val="1"/>
        <c:lblAlgn val="ctr"/>
        <c:lblOffset val="100"/>
        <c:noMultiLvlLbl val="0"/>
      </c:catAx>
      <c:valAx>
        <c:axId val="31954282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19543608"/>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Hoja1!$N$5</c:f>
              <c:strCache>
                <c:ptCount val="1"/>
                <c:pt idx="0">
                  <c:v>Prima Neta Emitida</c:v>
                </c:pt>
              </c:strCache>
            </c:strRef>
          </c:tx>
          <c:spPr>
            <a:gradFill rotWithShape="1">
              <a:gsLst>
                <a:gs pos="0">
                  <a:schemeClr val="accent1">
                    <a:tint val="50000"/>
                    <a:shade val="95000"/>
                    <a:satMod val="300000"/>
                  </a:schemeClr>
                </a:gs>
                <a:gs pos="12000">
                  <a:schemeClr val="accent1">
                    <a:tint val="50000"/>
                    <a:shade val="90000"/>
                    <a:satMod val="250000"/>
                  </a:schemeClr>
                </a:gs>
                <a:gs pos="100000">
                  <a:schemeClr val="accent1">
                    <a:tint val="85000"/>
                    <a:shade val="75000"/>
                    <a:satMod val="1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numRef>
              <c:f>Hoja1!$M$6:$M$11</c:f>
              <c:numCache>
                <c:formatCode>General</c:formatCode>
                <c:ptCount val="6"/>
                <c:pt idx="0">
                  <c:v>2010</c:v>
                </c:pt>
                <c:pt idx="1">
                  <c:v>2011</c:v>
                </c:pt>
                <c:pt idx="2">
                  <c:v>2012</c:v>
                </c:pt>
                <c:pt idx="3">
                  <c:v>2013</c:v>
                </c:pt>
                <c:pt idx="4">
                  <c:v>2014</c:v>
                </c:pt>
                <c:pt idx="5">
                  <c:v>2015</c:v>
                </c:pt>
              </c:numCache>
            </c:numRef>
          </c:cat>
          <c:val>
            <c:numRef>
              <c:f>Hoja1!$N$6:$N$11</c:f>
              <c:numCache>
                <c:formatCode>_(* #,##0.00_);_(* \(#,##0.00\);_(* "-"??_);_(@_)</c:formatCode>
                <c:ptCount val="6"/>
                <c:pt idx="0">
                  <c:v>1107590000</c:v>
                </c:pt>
                <c:pt idx="1">
                  <c:v>1336656000</c:v>
                </c:pt>
                <c:pt idx="2">
                  <c:v>1485000000</c:v>
                </c:pt>
                <c:pt idx="3">
                  <c:v>1659313000</c:v>
                </c:pt>
                <c:pt idx="4">
                  <c:v>1702923000</c:v>
                </c:pt>
                <c:pt idx="5">
                  <c:v>1591187000</c:v>
                </c:pt>
              </c:numCache>
            </c:numRef>
          </c:val>
          <c:extLst xmlns:c16r2="http://schemas.microsoft.com/office/drawing/2015/06/chart">
            <c:ext xmlns:c16="http://schemas.microsoft.com/office/drawing/2014/chart" uri="{C3380CC4-5D6E-409C-BE32-E72D297353CC}">
              <c16:uniqueId val="{00000000-C577-4748-9B72-975D6F1DB0FE}"/>
            </c:ext>
          </c:extLst>
        </c:ser>
        <c:dLbls>
          <c:showLegendKey val="0"/>
          <c:showVal val="0"/>
          <c:showCatName val="0"/>
          <c:showSerName val="0"/>
          <c:showPercent val="0"/>
          <c:showBubbleSize val="0"/>
        </c:dLbls>
        <c:gapWidth val="269"/>
        <c:axId val="341984352"/>
        <c:axId val="341983568"/>
      </c:barChart>
      <c:lineChart>
        <c:grouping val="standard"/>
        <c:varyColors val="0"/>
        <c:ser>
          <c:idx val="1"/>
          <c:order val="1"/>
          <c:tx>
            <c:strRef>
              <c:f>Hoja1!$O$5</c:f>
              <c:strCache>
                <c:ptCount val="1"/>
                <c:pt idx="0">
                  <c:v>Prima Neta Retenida</c:v>
                </c:pt>
              </c:strCache>
            </c:strRef>
          </c:tx>
          <c:spPr>
            <a:ln w="15875" cap="rnd">
              <a:solidFill>
                <a:schemeClr val="accent2"/>
              </a:solidFill>
              <a:round/>
            </a:ln>
            <a:effectLst>
              <a:outerShdw blurRad="40000" dist="20000" dir="5400000" rotWithShape="0">
                <a:srgbClr val="000000">
                  <a:alpha val="38000"/>
                </a:srgbClr>
              </a:outerShdw>
            </a:effectLst>
          </c:spPr>
          <c:marker>
            <c:symbol val="none"/>
          </c:marker>
          <c:cat>
            <c:numRef>
              <c:f>Hoja1!$M$6:$M$11</c:f>
              <c:numCache>
                <c:formatCode>General</c:formatCode>
                <c:ptCount val="6"/>
                <c:pt idx="0">
                  <c:v>2010</c:v>
                </c:pt>
                <c:pt idx="1">
                  <c:v>2011</c:v>
                </c:pt>
                <c:pt idx="2">
                  <c:v>2012</c:v>
                </c:pt>
                <c:pt idx="3">
                  <c:v>2013</c:v>
                </c:pt>
                <c:pt idx="4">
                  <c:v>2014</c:v>
                </c:pt>
                <c:pt idx="5">
                  <c:v>2015</c:v>
                </c:pt>
              </c:numCache>
            </c:numRef>
          </c:cat>
          <c:val>
            <c:numRef>
              <c:f>Hoja1!$O$6:$O$11</c:f>
              <c:numCache>
                <c:formatCode>_(* #,##0.00_);_(* \(#,##0.00\);_(* "-"??_);_(@_)</c:formatCode>
                <c:ptCount val="6"/>
                <c:pt idx="0">
                  <c:v>345180115.66000015</c:v>
                </c:pt>
                <c:pt idx="1">
                  <c:v>408289433.90000021</c:v>
                </c:pt>
                <c:pt idx="2">
                  <c:v>1208000339.3299992</c:v>
                </c:pt>
                <c:pt idx="3">
                  <c:v>1521182367.920002</c:v>
                </c:pt>
                <c:pt idx="4">
                  <c:v>1546132174.1499965</c:v>
                </c:pt>
                <c:pt idx="5">
                  <c:v>1190664962.7000015</c:v>
                </c:pt>
              </c:numCache>
            </c:numRef>
          </c:val>
          <c:smooth val="0"/>
          <c:extLst xmlns:c16r2="http://schemas.microsoft.com/office/drawing/2015/06/chart">
            <c:ext xmlns:c16="http://schemas.microsoft.com/office/drawing/2014/chart" uri="{C3380CC4-5D6E-409C-BE32-E72D297353CC}">
              <c16:uniqueId val="{00000001-C577-4748-9B72-975D6F1DB0FE}"/>
            </c:ext>
          </c:extLst>
        </c:ser>
        <c:dLbls>
          <c:showLegendKey val="0"/>
          <c:showVal val="0"/>
          <c:showCatName val="0"/>
          <c:showSerName val="0"/>
          <c:showPercent val="0"/>
          <c:showBubbleSize val="0"/>
        </c:dLbls>
        <c:marker val="1"/>
        <c:smooth val="0"/>
        <c:axId val="341984352"/>
        <c:axId val="341983568"/>
      </c:lineChart>
      <c:catAx>
        <c:axId val="34198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CO"/>
          </a:p>
        </c:txPr>
        <c:crossAx val="341983568"/>
        <c:crosses val="autoZero"/>
        <c:auto val="1"/>
        <c:lblAlgn val="ctr"/>
        <c:lblOffset val="100"/>
        <c:noMultiLvlLbl val="0"/>
      </c:catAx>
      <c:valAx>
        <c:axId val="341983568"/>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CO"/>
          </a:p>
        </c:txPr>
        <c:crossAx val="341984352"/>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50000"/>
                    <a:lumOff val="50000"/>
                  </a:schemeClr>
                </a:solidFill>
                <a:latin typeface="+mn-lt"/>
                <a:ea typeface="+mn-ea"/>
                <a:cs typeface="+mn-cs"/>
              </a:defRPr>
            </a:pPr>
            <a:endParaRPr lang="es-CO"/>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noFill/>
            <a:ln w="9525" cap="flat" cmpd="sng" algn="ctr">
              <a:solidFill>
                <a:schemeClr val="accent2"/>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trendline>
            <c:spPr>
              <a:ln w="25400" cap="rnd">
                <a:solidFill>
                  <a:schemeClr val="accent1">
                    <a:alpha val="50000"/>
                  </a:schemeClr>
                </a:solidFill>
              </a:ln>
              <a:effectLst/>
            </c:spPr>
            <c:trendlineType val="poly"/>
            <c:order val="2"/>
            <c:dispRSqr val="0"/>
            <c:dispEq val="0"/>
          </c:trendline>
          <c:cat>
            <c:strRef>
              <c:f>'te voy a matar rivera'!$A$3:$A$9</c:f>
              <c:strCache>
                <c:ptCount val="7"/>
                <c:pt idx="0">
                  <c:v>2009-dic</c:v>
                </c:pt>
                <c:pt idx="1">
                  <c:v>2010-dic</c:v>
                </c:pt>
                <c:pt idx="2">
                  <c:v>2011-dic</c:v>
                </c:pt>
                <c:pt idx="3">
                  <c:v>2012-dic</c:v>
                </c:pt>
                <c:pt idx="4">
                  <c:v>2013-dic</c:v>
                </c:pt>
                <c:pt idx="5">
                  <c:v>2014-dic</c:v>
                </c:pt>
                <c:pt idx="6">
                  <c:v>2015-dic</c:v>
                </c:pt>
              </c:strCache>
            </c:strRef>
          </c:cat>
          <c:val>
            <c:numRef>
              <c:f>'te voy a matar rivera'!$G$3:$G$9</c:f>
              <c:numCache>
                <c:formatCode>_-"$"* #,##0.00_-;\-"$"* #,##0.00_-;_-"$"* "-"??_-;_-@_-</c:formatCode>
                <c:ptCount val="7"/>
                <c:pt idx="0">
                  <c:v>67.3</c:v>
                </c:pt>
                <c:pt idx="1">
                  <c:v>73.8</c:v>
                </c:pt>
                <c:pt idx="2">
                  <c:v>87.6</c:v>
                </c:pt>
                <c:pt idx="3">
                  <c:v>95.7</c:v>
                </c:pt>
                <c:pt idx="4">
                  <c:v>105.2</c:v>
                </c:pt>
                <c:pt idx="5">
                  <c:v>106.3</c:v>
                </c:pt>
                <c:pt idx="6">
                  <c:v>96.196541926122961</c:v>
                </c:pt>
              </c:numCache>
            </c:numRef>
          </c:val>
          <c:extLst xmlns:c16r2="http://schemas.microsoft.com/office/drawing/2015/06/chart">
            <c:ext xmlns:c16="http://schemas.microsoft.com/office/drawing/2014/chart" uri="{C3380CC4-5D6E-409C-BE32-E72D297353CC}">
              <c16:uniqueId val="{00000000-EFDF-4847-B47D-7AF2ED5ACAA4}"/>
            </c:ext>
          </c:extLst>
        </c:ser>
        <c:dLbls>
          <c:showLegendKey val="0"/>
          <c:showVal val="0"/>
          <c:showCatName val="0"/>
          <c:showSerName val="0"/>
          <c:showPercent val="0"/>
          <c:showBubbleSize val="0"/>
        </c:dLbls>
        <c:gapWidth val="315"/>
        <c:overlap val="-40"/>
        <c:axId val="319543216"/>
        <c:axId val="319540080"/>
      </c:barChart>
      <c:catAx>
        <c:axId val="31954321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19540080"/>
        <c:crosses val="autoZero"/>
        <c:auto val="1"/>
        <c:lblAlgn val="ctr"/>
        <c:lblOffset val="100"/>
        <c:noMultiLvlLbl val="0"/>
      </c:catAx>
      <c:valAx>
        <c:axId val="31954008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_-&quot;$&quot;* #,##0.00_-;\-&quot;$&quot;* #,##0.0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19543216"/>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38089460050098"/>
          <c:y val="3.4865218935566031E-2"/>
          <c:w val="0.87445949811125057"/>
          <c:h val="0.8088135553893685"/>
        </c:manualLayout>
      </c:layout>
      <c:barChart>
        <c:barDir val="col"/>
        <c:grouping val="clustered"/>
        <c:varyColors val="0"/>
        <c:ser>
          <c:idx val="0"/>
          <c:order val="0"/>
          <c:tx>
            <c:strRef>
              <c:f>'Participación x Ramo'!$H$2</c:f>
              <c:strCache>
                <c:ptCount val="1"/>
                <c:pt idx="0">
                  <c:v>Vida</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trendline>
            <c:spPr>
              <a:ln w="25400" cap="rnd">
                <a:solidFill>
                  <a:schemeClr val="accent1">
                    <a:alpha val="50000"/>
                  </a:schemeClr>
                </a:solidFill>
              </a:ln>
              <a:effectLst/>
            </c:spPr>
            <c:trendlineType val="poly"/>
            <c:order val="2"/>
            <c:dispRSqr val="0"/>
            <c:dispEq val="0"/>
          </c:trendline>
          <c:cat>
            <c:numRef>
              <c:f>'Participación x Ramo'!$G$3:$G$8</c:f>
              <c:numCache>
                <c:formatCode>General</c:formatCode>
                <c:ptCount val="6"/>
                <c:pt idx="0">
                  <c:v>2010</c:v>
                </c:pt>
                <c:pt idx="1">
                  <c:v>2011</c:v>
                </c:pt>
                <c:pt idx="2">
                  <c:v>2012</c:v>
                </c:pt>
                <c:pt idx="3">
                  <c:v>2013</c:v>
                </c:pt>
                <c:pt idx="4">
                  <c:v>2014</c:v>
                </c:pt>
                <c:pt idx="5">
                  <c:v>2015</c:v>
                </c:pt>
              </c:numCache>
            </c:numRef>
          </c:cat>
          <c:val>
            <c:numRef>
              <c:f>'Participación x Ramo'!$H$3:$H$8</c:f>
              <c:numCache>
                <c:formatCode>0.00%</c:formatCode>
                <c:ptCount val="6"/>
                <c:pt idx="0">
                  <c:v>0.22197863993179867</c:v>
                </c:pt>
                <c:pt idx="1">
                  <c:v>0.19531579850839051</c:v>
                </c:pt>
                <c:pt idx="2">
                  <c:v>0.33162991803491843</c:v>
                </c:pt>
                <c:pt idx="3">
                  <c:v>0.35533242372030549</c:v>
                </c:pt>
                <c:pt idx="4">
                  <c:v>0.35035248902230554</c:v>
                </c:pt>
                <c:pt idx="5">
                  <c:v>0.38152691396430233</c:v>
                </c:pt>
              </c:numCache>
            </c:numRef>
          </c:val>
          <c:extLst xmlns:c16r2="http://schemas.microsoft.com/office/drawing/2015/06/chart">
            <c:ext xmlns:c16="http://schemas.microsoft.com/office/drawing/2014/chart" uri="{C3380CC4-5D6E-409C-BE32-E72D297353CC}">
              <c16:uniqueId val="{00000000-1D9A-430E-AE01-06C7C51D02B0}"/>
            </c:ext>
          </c:extLst>
        </c:ser>
        <c:ser>
          <c:idx val="1"/>
          <c:order val="1"/>
          <c:tx>
            <c:strRef>
              <c:f>'Participación x Ramo'!$I$2</c:f>
              <c:strCache>
                <c:ptCount val="1"/>
                <c:pt idx="0">
                  <c:v>Generales</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trendline>
            <c:spPr>
              <a:ln w="25400" cap="rnd">
                <a:solidFill>
                  <a:schemeClr val="accent2">
                    <a:alpha val="50000"/>
                  </a:schemeClr>
                </a:solidFill>
              </a:ln>
              <a:effectLst/>
            </c:spPr>
            <c:trendlineType val="poly"/>
            <c:order val="2"/>
            <c:dispRSqr val="0"/>
            <c:dispEq val="0"/>
          </c:trendline>
          <c:cat>
            <c:numRef>
              <c:f>'Participación x Ramo'!$G$3:$G$8</c:f>
              <c:numCache>
                <c:formatCode>General</c:formatCode>
                <c:ptCount val="6"/>
                <c:pt idx="0">
                  <c:v>2010</c:v>
                </c:pt>
                <c:pt idx="1">
                  <c:v>2011</c:v>
                </c:pt>
                <c:pt idx="2">
                  <c:v>2012</c:v>
                </c:pt>
                <c:pt idx="3">
                  <c:v>2013</c:v>
                </c:pt>
                <c:pt idx="4">
                  <c:v>2014</c:v>
                </c:pt>
                <c:pt idx="5">
                  <c:v>2015</c:v>
                </c:pt>
              </c:numCache>
            </c:numRef>
          </c:cat>
          <c:val>
            <c:numRef>
              <c:f>'Participación x Ramo'!$I$3:$I$8</c:f>
              <c:numCache>
                <c:formatCode>0.00%</c:formatCode>
                <c:ptCount val="6"/>
                <c:pt idx="0">
                  <c:v>0.77802136006820133</c:v>
                </c:pt>
                <c:pt idx="1">
                  <c:v>0.80468420149160946</c:v>
                </c:pt>
                <c:pt idx="2">
                  <c:v>0.66837008196508152</c:v>
                </c:pt>
                <c:pt idx="3">
                  <c:v>0.64466757627969462</c:v>
                </c:pt>
                <c:pt idx="4">
                  <c:v>0.64964751097769446</c:v>
                </c:pt>
                <c:pt idx="5">
                  <c:v>0.61847308603569773</c:v>
                </c:pt>
              </c:numCache>
            </c:numRef>
          </c:val>
          <c:extLst xmlns:c16r2="http://schemas.microsoft.com/office/drawing/2015/06/chart">
            <c:ext xmlns:c16="http://schemas.microsoft.com/office/drawing/2014/chart" uri="{C3380CC4-5D6E-409C-BE32-E72D297353CC}">
              <c16:uniqueId val="{00000001-1D9A-430E-AE01-06C7C51D02B0}"/>
            </c:ext>
          </c:extLst>
        </c:ser>
        <c:dLbls>
          <c:dLblPos val="ctr"/>
          <c:showLegendKey val="0"/>
          <c:showVal val="1"/>
          <c:showCatName val="0"/>
          <c:showSerName val="0"/>
          <c:showPercent val="0"/>
          <c:showBubbleSize val="0"/>
        </c:dLbls>
        <c:gapWidth val="315"/>
        <c:overlap val="-40"/>
        <c:axId val="319540472"/>
        <c:axId val="324620176"/>
      </c:barChart>
      <c:catAx>
        <c:axId val="319540472"/>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24620176"/>
        <c:crosses val="autoZero"/>
        <c:auto val="1"/>
        <c:lblAlgn val="ctr"/>
        <c:lblOffset val="100"/>
        <c:noMultiLvlLbl val="0"/>
      </c:catAx>
      <c:valAx>
        <c:axId val="324620176"/>
        <c:scaling>
          <c:orientation val="minMax"/>
          <c:max val="1"/>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19540472"/>
        <c:crosses val="autoZero"/>
        <c:crossBetween val="between"/>
      </c:valAx>
      <c:spPr>
        <a:noFill/>
        <a:ln>
          <a:noFill/>
        </a:ln>
        <a:effectLst/>
      </c:spPr>
    </c:plotArea>
    <c:legend>
      <c:legendPos val="t"/>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dirty="0" err="1" smtClean="0"/>
              <a:t>Evolución</a:t>
            </a:r>
            <a:r>
              <a:rPr lang="en-US" dirty="0" smtClean="0"/>
              <a:t> PIB </a:t>
            </a:r>
            <a:r>
              <a:rPr lang="en-US" dirty="0"/>
              <a:t>(</a:t>
            </a:r>
            <a:r>
              <a:rPr lang="en-US" dirty="0" err="1"/>
              <a:t>en</a:t>
            </a:r>
            <a:r>
              <a:rPr lang="en-US" dirty="0"/>
              <a:t> </a:t>
            </a:r>
            <a:r>
              <a:rPr lang="en-US" dirty="0" smtClean="0"/>
              <a:t>miles de </a:t>
            </a:r>
            <a:r>
              <a:rPr lang="en-US" dirty="0" err="1" smtClean="0"/>
              <a:t>millones</a:t>
            </a:r>
            <a:r>
              <a:rPr lang="en-US" baseline="0" dirty="0" smtClean="0"/>
              <a:t> de </a:t>
            </a:r>
            <a:r>
              <a:rPr lang="en-US" baseline="0" dirty="0" err="1" smtClean="0"/>
              <a:t>dólares</a:t>
            </a:r>
            <a:r>
              <a:rPr lang="en-US" dirty="0" smtClean="0"/>
              <a:t>)</a:t>
            </a:r>
            <a:endParaRPr lang="en-US" dirty="0"/>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CO"/>
        </a:p>
      </c:txPr>
    </c:title>
    <c:autoTitleDeleted val="0"/>
    <c:plotArea>
      <c:layout/>
      <c:barChart>
        <c:barDir val="col"/>
        <c:grouping val="clustered"/>
        <c:varyColors val="0"/>
        <c:ser>
          <c:idx val="0"/>
          <c:order val="0"/>
          <c:tx>
            <c:v>PIB (en billones)</c:v>
          </c:tx>
          <c:spPr>
            <a:noFill/>
            <a:ln w="9525" cap="flat" cmpd="sng" algn="ctr">
              <a:solidFill>
                <a:schemeClr val="accent2"/>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trendline>
            <c:spPr>
              <a:ln w="25400" cap="rnd">
                <a:solidFill>
                  <a:schemeClr val="accent1">
                    <a:alpha val="50000"/>
                  </a:schemeClr>
                </a:solidFill>
              </a:ln>
              <a:effectLst/>
            </c:spPr>
            <c:trendlineType val="poly"/>
            <c:order val="2"/>
            <c:dispRSqr val="0"/>
            <c:dispEq val="0"/>
          </c:trendline>
          <c:cat>
            <c:strRef>
              <c:f>'Profundicación Seg.'!$M$14:$M$21</c:f>
              <c:strCache>
                <c:ptCount val="8"/>
                <c:pt idx="0">
                  <c:v>2008</c:v>
                </c:pt>
                <c:pt idx="1">
                  <c:v>2009</c:v>
                </c:pt>
                <c:pt idx="2">
                  <c:v>2010</c:v>
                </c:pt>
                <c:pt idx="3">
                  <c:v>2011</c:v>
                </c:pt>
                <c:pt idx="4">
                  <c:v>2012</c:v>
                </c:pt>
                <c:pt idx="5">
                  <c:v>2013</c:v>
                </c:pt>
                <c:pt idx="6">
                  <c:v>2014</c:v>
                </c:pt>
                <c:pt idx="7">
                  <c:v>2015</c:v>
                </c:pt>
              </c:strCache>
            </c:strRef>
          </c:cat>
          <c:val>
            <c:numRef>
              <c:f>'Profundicación Seg.'!$O$14:$O$21</c:f>
              <c:numCache>
                <c:formatCode>_-"$"* #,##0.00_-;\-"$"* #,##0.00_-;_-"$"* "-"??_-;_-@_-</c:formatCode>
                <c:ptCount val="8"/>
                <c:pt idx="0">
                  <c:v>14260</c:v>
                </c:pt>
                <c:pt idx="1">
                  <c:v>14120</c:v>
                </c:pt>
                <c:pt idx="2">
                  <c:v>14660</c:v>
                </c:pt>
                <c:pt idx="3">
                  <c:v>15517</c:v>
                </c:pt>
                <c:pt idx="4">
                  <c:v>16163</c:v>
                </c:pt>
                <c:pt idx="5">
                  <c:v>16768</c:v>
                </c:pt>
                <c:pt idx="6">
                  <c:v>17419</c:v>
                </c:pt>
                <c:pt idx="7">
                  <c:v>18100</c:v>
                </c:pt>
              </c:numCache>
            </c:numRef>
          </c:val>
        </c:ser>
        <c:dLbls>
          <c:showLegendKey val="0"/>
          <c:showVal val="0"/>
          <c:showCatName val="0"/>
          <c:showSerName val="0"/>
          <c:showPercent val="0"/>
          <c:showBubbleSize val="0"/>
        </c:dLbls>
        <c:gapWidth val="150"/>
        <c:axId val="324626056"/>
        <c:axId val="324626448"/>
      </c:barChart>
      <c:catAx>
        <c:axId val="32462605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CO"/>
          </a:p>
        </c:txPr>
        <c:crossAx val="324626448"/>
        <c:crosses val="autoZero"/>
        <c:auto val="1"/>
        <c:lblAlgn val="ctr"/>
        <c:lblOffset val="100"/>
        <c:noMultiLvlLbl val="0"/>
      </c:catAx>
      <c:valAx>
        <c:axId val="32462644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_-&quot;$&quot;* #,##0.00_-;\-&quot;$&quot;* #,##0.0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CO"/>
          </a:p>
        </c:txPr>
        <c:crossAx val="324626056"/>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dirty="0" smtClean="0"/>
              <a:t>PNE (</a:t>
            </a:r>
            <a:r>
              <a:rPr lang="en-US" dirty="0" err="1" smtClean="0"/>
              <a:t>en</a:t>
            </a:r>
            <a:r>
              <a:rPr lang="en-US" dirty="0" smtClean="0"/>
              <a:t> miles de </a:t>
            </a:r>
            <a:r>
              <a:rPr lang="en-US" dirty="0" err="1" smtClean="0"/>
              <a:t>millones</a:t>
            </a:r>
            <a:r>
              <a:rPr lang="en-US" dirty="0" smtClean="0"/>
              <a:t> de </a:t>
            </a:r>
            <a:r>
              <a:rPr lang="en-US" dirty="0" err="1" smtClean="0"/>
              <a:t>dólares</a:t>
            </a:r>
            <a:r>
              <a:rPr lang="en-US" dirty="0" smtClean="0"/>
              <a:t>)</a:t>
            </a:r>
            <a:endParaRPr lang="en-US" dirty="0"/>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CO"/>
        </a:p>
      </c:txPr>
    </c:title>
    <c:autoTitleDeleted val="0"/>
    <c:plotArea>
      <c:layout/>
      <c:barChart>
        <c:barDir val="col"/>
        <c:grouping val="clustered"/>
        <c:varyColors val="0"/>
        <c:ser>
          <c:idx val="1"/>
          <c:order val="0"/>
          <c:tx>
            <c:v>PNE</c:v>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trendline>
            <c:spPr>
              <a:ln w="25400" cap="rnd">
                <a:solidFill>
                  <a:schemeClr val="accent2">
                    <a:alpha val="50000"/>
                  </a:schemeClr>
                </a:solidFill>
              </a:ln>
              <a:effectLst/>
            </c:spPr>
            <c:trendlineType val="poly"/>
            <c:order val="2"/>
            <c:dispRSqr val="0"/>
            <c:dispEq val="0"/>
          </c:trendline>
          <c:cat>
            <c:strRef>
              <c:f>'Profundicación Seg.'!$M$14:$M$21</c:f>
              <c:strCache>
                <c:ptCount val="8"/>
                <c:pt idx="0">
                  <c:v>2008</c:v>
                </c:pt>
                <c:pt idx="1">
                  <c:v>2009</c:v>
                </c:pt>
                <c:pt idx="2">
                  <c:v>2010</c:v>
                </c:pt>
                <c:pt idx="3">
                  <c:v>2011</c:v>
                </c:pt>
                <c:pt idx="4">
                  <c:v>2012</c:v>
                </c:pt>
                <c:pt idx="5">
                  <c:v>2013</c:v>
                </c:pt>
                <c:pt idx="6">
                  <c:v>2014</c:v>
                </c:pt>
                <c:pt idx="7">
                  <c:v>2015</c:v>
                </c:pt>
              </c:strCache>
            </c:strRef>
          </c:cat>
          <c:val>
            <c:numRef>
              <c:f>'Profundicación Seg.'!$N$14:$N$21</c:f>
              <c:numCache>
                <c:formatCode>_-"$"* #,##0.00_-;\-"$"* #,##0.00_-;_-"$"* "-"??_-;_-@_-</c:formatCode>
                <c:ptCount val="8"/>
                <c:pt idx="0">
                  <c:v>1086.9000000000001</c:v>
                </c:pt>
                <c:pt idx="1">
                  <c:v>1000</c:v>
                </c:pt>
                <c:pt idx="2">
                  <c:v>1040.9000000000001</c:v>
                </c:pt>
                <c:pt idx="3">
                  <c:v>1089.5999999999999</c:v>
                </c:pt>
                <c:pt idx="4">
                  <c:v>1093</c:v>
                </c:pt>
                <c:pt idx="5">
                  <c:v>1173.4000000000001</c:v>
                </c:pt>
                <c:pt idx="6">
                  <c:v>1197.5</c:v>
                </c:pt>
                <c:pt idx="7">
                  <c:v>1252.2</c:v>
                </c:pt>
              </c:numCache>
            </c:numRef>
          </c:val>
        </c:ser>
        <c:dLbls>
          <c:showLegendKey val="0"/>
          <c:showVal val="0"/>
          <c:showCatName val="0"/>
          <c:showSerName val="0"/>
          <c:showPercent val="0"/>
          <c:showBubbleSize val="0"/>
        </c:dLbls>
        <c:gapWidth val="150"/>
        <c:axId val="324623704"/>
        <c:axId val="324626840"/>
      </c:barChart>
      <c:catAx>
        <c:axId val="32462370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CO"/>
          </a:p>
        </c:txPr>
        <c:crossAx val="324626840"/>
        <c:crosses val="autoZero"/>
        <c:auto val="1"/>
        <c:lblAlgn val="ctr"/>
        <c:lblOffset val="100"/>
        <c:noMultiLvlLbl val="0"/>
      </c:catAx>
      <c:valAx>
        <c:axId val="32462684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_-&quot;$&quot;* #,##0.00_-;\-&quot;$&quot;* #,##0.0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CO"/>
          </a:p>
        </c:txPr>
        <c:crossAx val="324623704"/>
        <c:crosses val="autoZero"/>
        <c:crossBetween val="between"/>
      </c:valAx>
      <c:spPr>
        <a:noFill/>
        <a:ln>
          <a:noFill/>
        </a:ln>
        <a:effectLst/>
      </c:spPr>
    </c:plotArea>
    <c:legend>
      <c:legendPos val="t"/>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CO" dirty="0" smtClean="0"/>
              <a:t>PNE/PIB</a:t>
            </a:r>
            <a:endParaRPr lang="es-CO" dirty="0"/>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CO"/>
        </a:p>
      </c:txPr>
    </c:title>
    <c:autoTitleDeleted val="0"/>
    <c:plotArea>
      <c:layout/>
      <c:lineChart>
        <c:grouping val="standard"/>
        <c:varyColors val="0"/>
        <c:ser>
          <c:idx val="0"/>
          <c:order val="0"/>
          <c:tx>
            <c:v>% Sobre PIB</c:v>
          </c:tx>
          <c:spPr>
            <a:ln w="22225" cap="rnd">
              <a:solidFill>
                <a:schemeClr val="accent2"/>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'Profundicación Seg.'!$M$14:$M$21</c:f>
              <c:strCache>
                <c:ptCount val="8"/>
                <c:pt idx="0">
                  <c:v>2008</c:v>
                </c:pt>
                <c:pt idx="1">
                  <c:v>2009</c:v>
                </c:pt>
                <c:pt idx="2">
                  <c:v>2010</c:v>
                </c:pt>
                <c:pt idx="3">
                  <c:v>2011</c:v>
                </c:pt>
                <c:pt idx="4">
                  <c:v>2012</c:v>
                </c:pt>
                <c:pt idx="5">
                  <c:v>2013</c:v>
                </c:pt>
                <c:pt idx="6">
                  <c:v>2014</c:v>
                </c:pt>
                <c:pt idx="7">
                  <c:v>2015</c:v>
                </c:pt>
              </c:strCache>
            </c:strRef>
          </c:cat>
          <c:val>
            <c:numRef>
              <c:f>'Profundicación Seg.'!$P$14:$P$21</c:f>
              <c:numCache>
                <c:formatCode>0.00%</c:formatCode>
                <c:ptCount val="8"/>
                <c:pt idx="0">
                  <c:v>7.6220196353436187E-2</c:v>
                </c:pt>
                <c:pt idx="1">
                  <c:v>7.0821529745042494E-2</c:v>
                </c:pt>
                <c:pt idx="2">
                  <c:v>7.1002728512960439E-2</c:v>
                </c:pt>
                <c:pt idx="3">
                  <c:v>7.0219758974028476E-2</c:v>
                </c:pt>
                <c:pt idx="4">
                  <c:v>6.7623584730557448E-2</c:v>
                </c:pt>
                <c:pt idx="5">
                  <c:v>6.9978530534351144E-2</c:v>
                </c:pt>
                <c:pt idx="6">
                  <c:v>6.8746770767552673E-2</c:v>
                </c:pt>
                <c:pt idx="7">
                  <c:v>6.9182320441988951E-2</c:v>
                </c:pt>
              </c:numCache>
            </c:numRef>
          </c:val>
          <c:smooth val="0"/>
        </c:ser>
        <c:dLbls>
          <c:showLegendKey val="0"/>
          <c:showVal val="0"/>
          <c:showCatName val="0"/>
          <c:showSerName val="0"/>
          <c:showPercent val="0"/>
          <c:showBubbleSize val="0"/>
        </c:dLbls>
        <c:smooth val="0"/>
        <c:axId val="324619784"/>
        <c:axId val="324624096"/>
      </c:lineChart>
      <c:catAx>
        <c:axId val="32461978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24624096"/>
        <c:crosses val="autoZero"/>
        <c:auto val="1"/>
        <c:lblAlgn val="ctr"/>
        <c:lblOffset val="100"/>
        <c:noMultiLvlLbl val="0"/>
      </c:catAx>
      <c:valAx>
        <c:axId val="32462409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246197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CO"/>
        </a:p>
      </c:txPr>
    </c:title>
    <c:autoTitleDeleted val="0"/>
    <c:plotArea>
      <c:layout/>
      <c:barChart>
        <c:barDir val="col"/>
        <c:grouping val="clustered"/>
        <c:varyColors val="0"/>
        <c:ser>
          <c:idx val="1"/>
          <c:order val="0"/>
          <c:tx>
            <c:v>PNE per cápita</c:v>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'PIB per capita'!$A$17:$A$23</c:f>
              <c:numCache>
                <c:formatCode>General</c:formatCode>
                <c:ptCount val="7"/>
                <c:pt idx="0">
                  <c:v>2009</c:v>
                </c:pt>
                <c:pt idx="1">
                  <c:v>2010</c:v>
                </c:pt>
                <c:pt idx="2">
                  <c:v>2011</c:v>
                </c:pt>
                <c:pt idx="3">
                  <c:v>2012</c:v>
                </c:pt>
                <c:pt idx="4">
                  <c:v>2013</c:v>
                </c:pt>
                <c:pt idx="5">
                  <c:v>2014</c:v>
                </c:pt>
                <c:pt idx="6">
                  <c:v>2015</c:v>
                </c:pt>
              </c:numCache>
            </c:numRef>
          </c:cat>
          <c:val>
            <c:numRef>
              <c:f>'PIB per capita'!$D$17:$D$23</c:f>
              <c:numCache>
                <c:formatCode>#,##0.00</c:formatCode>
                <c:ptCount val="7"/>
                <c:pt idx="0">
                  <c:v>3259.75</c:v>
                </c:pt>
                <c:pt idx="1">
                  <c:v>3364.83</c:v>
                </c:pt>
                <c:pt idx="2">
                  <c:v>3495.43</c:v>
                </c:pt>
                <c:pt idx="3">
                  <c:v>3479.65</c:v>
                </c:pt>
                <c:pt idx="4">
                  <c:v>3707.45</c:v>
                </c:pt>
                <c:pt idx="5">
                  <c:v>3755.6</c:v>
                </c:pt>
                <c:pt idx="6">
                  <c:v>3893.64</c:v>
                </c:pt>
              </c:numCache>
            </c:numRef>
          </c:val>
        </c:ser>
        <c:dLbls>
          <c:showLegendKey val="0"/>
          <c:showVal val="0"/>
          <c:showCatName val="0"/>
          <c:showSerName val="0"/>
          <c:showPercent val="0"/>
          <c:showBubbleSize val="0"/>
        </c:dLbls>
        <c:gapWidth val="315"/>
        <c:overlap val="-40"/>
        <c:axId val="324620960"/>
        <c:axId val="324625664"/>
      </c:barChart>
      <c:catAx>
        <c:axId val="32462096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24625664"/>
        <c:crosses val="autoZero"/>
        <c:auto val="1"/>
        <c:lblAlgn val="ctr"/>
        <c:lblOffset val="100"/>
        <c:noMultiLvlLbl val="0"/>
      </c:catAx>
      <c:valAx>
        <c:axId val="32462566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crossAx val="3246209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CO"/>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withinLinear" id="15">
  <a:schemeClr val="accent2"/>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9.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s>
</file>

<file path=ppt/diagrams/_rels/data1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E4366-8B6C-4626-8D7E-50F76215F9D0}"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s-EC"/>
        </a:p>
      </dgm:t>
    </dgm:pt>
    <dgm:pt modelId="{1D4E150A-8F6F-42E9-8214-36A56C7BF97C}">
      <dgm:prSet phldrT="[Texto]"/>
      <dgm:spPr/>
      <dgm:t>
        <a:bodyPr/>
        <a:lstStyle/>
        <a:p>
          <a:pPr algn="l"/>
          <a:r>
            <a:rPr lang="es-EC" dirty="0" smtClean="0"/>
            <a:t>Grado de interés por problemas de liquidez, rentabilidad y riesgo. </a:t>
          </a:r>
          <a:endParaRPr lang="es-EC" dirty="0"/>
        </a:p>
      </dgm:t>
    </dgm:pt>
    <dgm:pt modelId="{A16ACE95-828B-4C15-8B55-56C8EB8B21D3}" type="parTrans" cxnId="{BD04D5F3-C111-442F-A24D-A49797B0BA72}">
      <dgm:prSet/>
      <dgm:spPr/>
      <dgm:t>
        <a:bodyPr/>
        <a:lstStyle/>
        <a:p>
          <a:pPr algn="l"/>
          <a:endParaRPr lang="es-EC"/>
        </a:p>
      </dgm:t>
    </dgm:pt>
    <dgm:pt modelId="{F7B07B37-68BD-4A61-86C6-591A06C0945F}" type="sibTrans" cxnId="{BD04D5F3-C111-442F-A24D-A49797B0BA72}">
      <dgm:prSet/>
      <dgm:spPr/>
      <dgm:t>
        <a:bodyPr/>
        <a:lstStyle/>
        <a:p>
          <a:pPr algn="l"/>
          <a:endParaRPr lang="es-EC"/>
        </a:p>
      </dgm:t>
    </dgm:pt>
    <dgm:pt modelId="{F85A6A6F-80A0-424A-9B9A-1EC07DF92B0D}">
      <dgm:prSet phldrT="[Texto]"/>
      <dgm:spPr/>
      <dgm:t>
        <a:bodyPr/>
        <a:lstStyle/>
        <a:p>
          <a:pPr algn="l"/>
          <a:r>
            <a:rPr lang="es-EC" dirty="0" smtClean="0"/>
            <a:t>Necesidad y utilidad que genera el primaje como indicador de desarrollo económico.</a:t>
          </a:r>
          <a:endParaRPr lang="es-EC" dirty="0"/>
        </a:p>
      </dgm:t>
    </dgm:pt>
    <dgm:pt modelId="{6E97720E-DB17-455A-9A4D-23C9D1C392FD}" type="parTrans" cxnId="{4B478A38-FE87-4E5E-BDCF-E6BBD3200756}">
      <dgm:prSet/>
      <dgm:spPr/>
      <dgm:t>
        <a:bodyPr/>
        <a:lstStyle/>
        <a:p>
          <a:pPr algn="l"/>
          <a:endParaRPr lang="es-EC"/>
        </a:p>
      </dgm:t>
    </dgm:pt>
    <dgm:pt modelId="{9A614BFB-66A2-4CD1-8634-1BFE048413AA}" type="sibTrans" cxnId="{4B478A38-FE87-4E5E-BDCF-E6BBD3200756}">
      <dgm:prSet/>
      <dgm:spPr/>
      <dgm:t>
        <a:bodyPr/>
        <a:lstStyle/>
        <a:p>
          <a:pPr algn="l"/>
          <a:endParaRPr lang="es-EC"/>
        </a:p>
      </dgm:t>
    </dgm:pt>
    <dgm:pt modelId="{39FFBD2B-7EE6-4770-AE56-B2757BB89BD4}">
      <dgm:prSet phldrT="[Texto]"/>
      <dgm:spPr/>
      <dgm:t>
        <a:bodyPr/>
        <a:lstStyle/>
        <a:p>
          <a:pPr algn="l"/>
          <a:r>
            <a:rPr lang="es-EC" dirty="0" smtClean="0"/>
            <a:t>Incremento de riesgo y  las empresas no puedan enfrentar siniestros.</a:t>
          </a:r>
          <a:endParaRPr lang="es-EC" dirty="0"/>
        </a:p>
      </dgm:t>
    </dgm:pt>
    <dgm:pt modelId="{A59E3966-AADD-4A84-A160-F8B1805F1972}" type="parTrans" cxnId="{2F2DC008-83FB-4889-B8A3-E5F586B3943C}">
      <dgm:prSet/>
      <dgm:spPr/>
      <dgm:t>
        <a:bodyPr/>
        <a:lstStyle/>
        <a:p>
          <a:pPr algn="l"/>
          <a:endParaRPr lang="es-EC"/>
        </a:p>
      </dgm:t>
    </dgm:pt>
    <dgm:pt modelId="{02C6AA88-95C5-490C-9003-9DB6A370E394}" type="sibTrans" cxnId="{2F2DC008-83FB-4889-B8A3-E5F586B3943C}">
      <dgm:prSet/>
      <dgm:spPr/>
      <dgm:t>
        <a:bodyPr/>
        <a:lstStyle/>
        <a:p>
          <a:pPr algn="l"/>
          <a:endParaRPr lang="es-EC"/>
        </a:p>
      </dgm:t>
    </dgm:pt>
    <dgm:pt modelId="{BA545FC1-1D80-412E-A90D-DF7B886F0615}">
      <dgm:prSet phldrT="[Texto]"/>
      <dgm:spPr/>
      <dgm:t>
        <a:bodyPr/>
        <a:lstStyle/>
        <a:p>
          <a:pPr algn="l"/>
          <a:r>
            <a:rPr lang="es-EC" dirty="0" smtClean="0"/>
            <a:t>Afectación en la economía del limitando la </a:t>
          </a:r>
          <a:r>
            <a:rPr lang="es-EC" smtClean="0"/>
            <a:t>inversión extranjera.</a:t>
          </a:r>
          <a:endParaRPr lang="es-EC" dirty="0"/>
        </a:p>
      </dgm:t>
    </dgm:pt>
    <dgm:pt modelId="{A947A028-9126-4ADD-B56F-A406E9C3A20A}" type="parTrans" cxnId="{E61DCB37-339C-4008-B88F-1387C373B86D}">
      <dgm:prSet/>
      <dgm:spPr/>
      <dgm:t>
        <a:bodyPr/>
        <a:lstStyle/>
        <a:p>
          <a:pPr algn="l"/>
          <a:endParaRPr lang="es-EC"/>
        </a:p>
      </dgm:t>
    </dgm:pt>
    <dgm:pt modelId="{AFA37020-26DF-476D-B3A9-20C4C5E647FD}" type="sibTrans" cxnId="{E61DCB37-339C-4008-B88F-1387C373B86D}">
      <dgm:prSet/>
      <dgm:spPr/>
      <dgm:t>
        <a:bodyPr/>
        <a:lstStyle/>
        <a:p>
          <a:pPr algn="l"/>
          <a:endParaRPr lang="es-EC"/>
        </a:p>
      </dgm:t>
    </dgm:pt>
    <dgm:pt modelId="{B49E915A-37E6-41CB-B1F2-8E527EA0A6E7}">
      <dgm:prSet phldrT="[Texto]"/>
      <dgm:spPr/>
      <dgm:t>
        <a:bodyPr/>
        <a:lstStyle/>
        <a:p>
          <a:pPr algn="l"/>
          <a:r>
            <a:rPr lang="es-EC" dirty="0" smtClean="0"/>
            <a:t>A mayor nivel de primaje, mayor desarrollo económico en los países casos de estudio.</a:t>
          </a:r>
          <a:endParaRPr lang="es-EC" dirty="0"/>
        </a:p>
      </dgm:t>
    </dgm:pt>
    <dgm:pt modelId="{20C8D255-0786-45C5-8A5C-4CE874D0785E}" type="parTrans" cxnId="{5180E7C1-095A-4E3D-8F9D-97F2650BCA63}">
      <dgm:prSet/>
      <dgm:spPr/>
      <dgm:t>
        <a:bodyPr/>
        <a:lstStyle/>
        <a:p>
          <a:pPr algn="l"/>
          <a:endParaRPr lang="es-EC"/>
        </a:p>
      </dgm:t>
    </dgm:pt>
    <dgm:pt modelId="{58705448-E236-45A0-AAC9-7AD7B05C03F4}" type="sibTrans" cxnId="{5180E7C1-095A-4E3D-8F9D-97F2650BCA63}">
      <dgm:prSet/>
      <dgm:spPr/>
      <dgm:t>
        <a:bodyPr/>
        <a:lstStyle/>
        <a:p>
          <a:pPr algn="l"/>
          <a:endParaRPr lang="es-EC"/>
        </a:p>
      </dgm:t>
    </dgm:pt>
    <dgm:pt modelId="{54DEC7EF-DE8A-4DE4-83AC-8402EE0D372D}">
      <dgm:prSet/>
      <dgm:spPr/>
      <dgm:t>
        <a:bodyPr/>
        <a:lstStyle/>
        <a:p>
          <a:pPr algn="l"/>
          <a:r>
            <a:rPr lang="es-EC" dirty="0" smtClean="0"/>
            <a:t>Análisis de manera detenida y profunda del primaje  en el mercado de primas.</a:t>
          </a:r>
          <a:endParaRPr lang="es-EC" dirty="0"/>
        </a:p>
      </dgm:t>
    </dgm:pt>
    <dgm:pt modelId="{2437EC74-7687-4BCC-8A64-5681459AC46A}" type="parTrans" cxnId="{795701E8-5AA2-46ED-9E89-E28B3E2ABBB4}">
      <dgm:prSet/>
      <dgm:spPr/>
      <dgm:t>
        <a:bodyPr/>
        <a:lstStyle/>
        <a:p>
          <a:endParaRPr lang="es-EC"/>
        </a:p>
      </dgm:t>
    </dgm:pt>
    <dgm:pt modelId="{63E76C7D-833E-4A03-A84B-D6B5A4AD0071}" type="sibTrans" cxnId="{795701E8-5AA2-46ED-9E89-E28B3E2ABBB4}">
      <dgm:prSet/>
      <dgm:spPr/>
      <dgm:t>
        <a:bodyPr/>
        <a:lstStyle/>
        <a:p>
          <a:endParaRPr lang="es-EC"/>
        </a:p>
      </dgm:t>
    </dgm:pt>
    <dgm:pt modelId="{D6F7AE24-BFE6-49C0-8DA5-57A9939F53A6}" type="pres">
      <dgm:prSet presAssocID="{C32E4366-8B6C-4626-8D7E-50F76215F9D0}" presName="diagram" presStyleCnt="0">
        <dgm:presLayoutVars>
          <dgm:dir/>
          <dgm:resizeHandles val="exact"/>
        </dgm:presLayoutVars>
      </dgm:prSet>
      <dgm:spPr/>
      <dgm:t>
        <a:bodyPr/>
        <a:lstStyle/>
        <a:p>
          <a:endParaRPr lang="es-EC"/>
        </a:p>
      </dgm:t>
    </dgm:pt>
    <dgm:pt modelId="{A8327AA0-0935-45D8-8C6D-E54EF9564396}" type="pres">
      <dgm:prSet presAssocID="{1D4E150A-8F6F-42E9-8214-36A56C7BF97C}" presName="node" presStyleLbl="node1" presStyleIdx="0" presStyleCnt="6">
        <dgm:presLayoutVars>
          <dgm:bulletEnabled val="1"/>
        </dgm:presLayoutVars>
      </dgm:prSet>
      <dgm:spPr/>
      <dgm:t>
        <a:bodyPr/>
        <a:lstStyle/>
        <a:p>
          <a:endParaRPr lang="es-EC"/>
        </a:p>
      </dgm:t>
    </dgm:pt>
    <dgm:pt modelId="{B76D350C-2A7B-4C06-A546-4F0D7C42332A}" type="pres">
      <dgm:prSet presAssocID="{F7B07B37-68BD-4A61-86C6-591A06C0945F}" presName="sibTrans" presStyleCnt="0"/>
      <dgm:spPr/>
      <dgm:t>
        <a:bodyPr/>
        <a:lstStyle/>
        <a:p>
          <a:endParaRPr lang="es-EC"/>
        </a:p>
      </dgm:t>
    </dgm:pt>
    <dgm:pt modelId="{77210D5F-EC55-4994-AD0A-3AB5D50994F5}" type="pres">
      <dgm:prSet presAssocID="{F85A6A6F-80A0-424A-9B9A-1EC07DF92B0D}" presName="node" presStyleLbl="node1" presStyleIdx="1" presStyleCnt="6">
        <dgm:presLayoutVars>
          <dgm:bulletEnabled val="1"/>
        </dgm:presLayoutVars>
      </dgm:prSet>
      <dgm:spPr/>
      <dgm:t>
        <a:bodyPr/>
        <a:lstStyle/>
        <a:p>
          <a:endParaRPr lang="es-EC"/>
        </a:p>
      </dgm:t>
    </dgm:pt>
    <dgm:pt modelId="{908ACE48-F6E2-4AE5-A6D2-3DA4A0FE533B}" type="pres">
      <dgm:prSet presAssocID="{9A614BFB-66A2-4CD1-8634-1BFE048413AA}" presName="sibTrans" presStyleCnt="0"/>
      <dgm:spPr/>
      <dgm:t>
        <a:bodyPr/>
        <a:lstStyle/>
        <a:p>
          <a:endParaRPr lang="es-EC"/>
        </a:p>
      </dgm:t>
    </dgm:pt>
    <dgm:pt modelId="{6E494703-649E-4C50-8D0F-5095129D5C7B}" type="pres">
      <dgm:prSet presAssocID="{39FFBD2B-7EE6-4770-AE56-B2757BB89BD4}" presName="node" presStyleLbl="node1" presStyleIdx="2" presStyleCnt="6">
        <dgm:presLayoutVars>
          <dgm:bulletEnabled val="1"/>
        </dgm:presLayoutVars>
      </dgm:prSet>
      <dgm:spPr/>
      <dgm:t>
        <a:bodyPr/>
        <a:lstStyle/>
        <a:p>
          <a:endParaRPr lang="es-EC"/>
        </a:p>
      </dgm:t>
    </dgm:pt>
    <dgm:pt modelId="{2A59534C-03E6-4688-8A69-AD157108884C}" type="pres">
      <dgm:prSet presAssocID="{02C6AA88-95C5-490C-9003-9DB6A370E394}" presName="sibTrans" presStyleCnt="0"/>
      <dgm:spPr/>
      <dgm:t>
        <a:bodyPr/>
        <a:lstStyle/>
        <a:p>
          <a:endParaRPr lang="es-EC"/>
        </a:p>
      </dgm:t>
    </dgm:pt>
    <dgm:pt modelId="{4C89A028-CF81-4A8C-A3F5-3EFE379754D8}" type="pres">
      <dgm:prSet presAssocID="{BA545FC1-1D80-412E-A90D-DF7B886F0615}" presName="node" presStyleLbl="node1" presStyleIdx="3" presStyleCnt="6">
        <dgm:presLayoutVars>
          <dgm:bulletEnabled val="1"/>
        </dgm:presLayoutVars>
      </dgm:prSet>
      <dgm:spPr/>
      <dgm:t>
        <a:bodyPr/>
        <a:lstStyle/>
        <a:p>
          <a:endParaRPr lang="es-EC"/>
        </a:p>
      </dgm:t>
    </dgm:pt>
    <dgm:pt modelId="{44806AD7-9902-41B9-8765-507E2A54F1FA}" type="pres">
      <dgm:prSet presAssocID="{AFA37020-26DF-476D-B3A9-20C4C5E647FD}" presName="sibTrans" presStyleCnt="0"/>
      <dgm:spPr/>
      <dgm:t>
        <a:bodyPr/>
        <a:lstStyle/>
        <a:p>
          <a:endParaRPr lang="es-EC"/>
        </a:p>
      </dgm:t>
    </dgm:pt>
    <dgm:pt modelId="{C99FEDCD-0920-43E4-927D-760E6D867E8B}" type="pres">
      <dgm:prSet presAssocID="{54DEC7EF-DE8A-4DE4-83AC-8402EE0D372D}" presName="node" presStyleLbl="node1" presStyleIdx="4" presStyleCnt="6">
        <dgm:presLayoutVars>
          <dgm:bulletEnabled val="1"/>
        </dgm:presLayoutVars>
      </dgm:prSet>
      <dgm:spPr/>
      <dgm:t>
        <a:bodyPr/>
        <a:lstStyle/>
        <a:p>
          <a:endParaRPr lang="es-CO"/>
        </a:p>
      </dgm:t>
    </dgm:pt>
    <dgm:pt modelId="{EF2250E0-2334-464B-8341-81A9EA631C6A}" type="pres">
      <dgm:prSet presAssocID="{63E76C7D-833E-4A03-A84B-D6B5A4AD0071}" presName="sibTrans" presStyleCnt="0"/>
      <dgm:spPr/>
    </dgm:pt>
    <dgm:pt modelId="{39078DE4-6534-46E8-933C-2A99AB52059C}" type="pres">
      <dgm:prSet presAssocID="{B49E915A-37E6-41CB-B1F2-8E527EA0A6E7}" presName="node" presStyleLbl="node1" presStyleIdx="5" presStyleCnt="6">
        <dgm:presLayoutVars>
          <dgm:bulletEnabled val="1"/>
        </dgm:presLayoutVars>
      </dgm:prSet>
      <dgm:spPr/>
      <dgm:t>
        <a:bodyPr/>
        <a:lstStyle/>
        <a:p>
          <a:endParaRPr lang="es-EC"/>
        </a:p>
      </dgm:t>
    </dgm:pt>
  </dgm:ptLst>
  <dgm:cxnLst>
    <dgm:cxn modelId="{AABD48F3-33CB-4F39-95A0-C80CD6DA77DB}" type="presOf" srcId="{C32E4366-8B6C-4626-8D7E-50F76215F9D0}" destId="{D6F7AE24-BFE6-49C0-8DA5-57A9939F53A6}" srcOrd="0" destOrd="0" presId="urn:microsoft.com/office/officeart/2005/8/layout/default"/>
    <dgm:cxn modelId="{C4396CEE-D70A-48C3-91DA-4A93FDCBE0FB}" type="presOf" srcId="{B49E915A-37E6-41CB-B1F2-8E527EA0A6E7}" destId="{39078DE4-6534-46E8-933C-2A99AB52059C}" srcOrd="0" destOrd="0" presId="urn:microsoft.com/office/officeart/2005/8/layout/default"/>
    <dgm:cxn modelId="{4B478A38-FE87-4E5E-BDCF-E6BBD3200756}" srcId="{C32E4366-8B6C-4626-8D7E-50F76215F9D0}" destId="{F85A6A6F-80A0-424A-9B9A-1EC07DF92B0D}" srcOrd="1" destOrd="0" parTransId="{6E97720E-DB17-455A-9A4D-23C9D1C392FD}" sibTransId="{9A614BFB-66A2-4CD1-8634-1BFE048413AA}"/>
    <dgm:cxn modelId="{5180E7C1-095A-4E3D-8F9D-97F2650BCA63}" srcId="{C32E4366-8B6C-4626-8D7E-50F76215F9D0}" destId="{B49E915A-37E6-41CB-B1F2-8E527EA0A6E7}" srcOrd="5" destOrd="0" parTransId="{20C8D255-0786-45C5-8A5C-4CE874D0785E}" sibTransId="{58705448-E236-45A0-AAC9-7AD7B05C03F4}"/>
    <dgm:cxn modelId="{77437785-3017-4D9D-84EC-420C232B17C4}" type="presOf" srcId="{54DEC7EF-DE8A-4DE4-83AC-8402EE0D372D}" destId="{C99FEDCD-0920-43E4-927D-760E6D867E8B}" srcOrd="0" destOrd="0" presId="urn:microsoft.com/office/officeart/2005/8/layout/default"/>
    <dgm:cxn modelId="{A960063F-6FF9-45B4-99CF-071E86E0B02A}" type="presOf" srcId="{1D4E150A-8F6F-42E9-8214-36A56C7BF97C}" destId="{A8327AA0-0935-45D8-8C6D-E54EF9564396}" srcOrd="0" destOrd="0" presId="urn:microsoft.com/office/officeart/2005/8/layout/default"/>
    <dgm:cxn modelId="{F8AE8AAF-2548-4D4B-8042-37FD13F64F5E}" type="presOf" srcId="{39FFBD2B-7EE6-4770-AE56-B2757BB89BD4}" destId="{6E494703-649E-4C50-8D0F-5095129D5C7B}" srcOrd="0" destOrd="0" presId="urn:microsoft.com/office/officeart/2005/8/layout/default"/>
    <dgm:cxn modelId="{2F2DC008-83FB-4889-B8A3-E5F586B3943C}" srcId="{C32E4366-8B6C-4626-8D7E-50F76215F9D0}" destId="{39FFBD2B-7EE6-4770-AE56-B2757BB89BD4}" srcOrd="2" destOrd="0" parTransId="{A59E3966-AADD-4A84-A160-F8B1805F1972}" sibTransId="{02C6AA88-95C5-490C-9003-9DB6A370E394}"/>
    <dgm:cxn modelId="{480B1630-2BF6-4D39-8E2A-6C6C49F4E1B7}" type="presOf" srcId="{F85A6A6F-80A0-424A-9B9A-1EC07DF92B0D}" destId="{77210D5F-EC55-4994-AD0A-3AB5D50994F5}" srcOrd="0" destOrd="0" presId="urn:microsoft.com/office/officeart/2005/8/layout/default"/>
    <dgm:cxn modelId="{E61DCB37-339C-4008-B88F-1387C373B86D}" srcId="{C32E4366-8B6C-4626-8D7E-50F76215F9D0}" destId="{BA545FC1-1D80-412E-A90D-DF7B886F0615}" srcOrd="3" destOrd="0" parTransId="{A947A028-9126-4ADD-B56F-A406E9C3A20A}" sibTransId="{AFA37020-26DF-476D-B3A9-20C4C5E647FD}"/>
    <dgm:cxn modelId="{F81ED07D-3BCC-42A7-BE31-95B68CCD0858}" type="presOf" srcId="{BA545FC1-1D80-412E-A90D-DF7B886F0615}" destId="{4C89A028-CF81-4A8C-A3F5-3EFE379754D8}" srcOrd="0" destOrd="0" presId="urn:microsoft.com/office/officeart/2005/8/layout/default"/>
    <dgm:cxn modelId="{795701E8-5AA2-46ED-9E89-E28B3E2ABBB4}" srcId="{C32E4366-8B6C-4626-8D7E-50F76215F9D0}" destId="{54DEC7EF-DE8A-4DE4-83AC-8402EE0D372D}" srcOrd="4" destOrd="0" parTransId="{2437EC74-7687-4BCC-8A64-5681459AC46A}" sibTransId="{63E76C7D-833E-4A03-A84B-D6B5A4AD0071}"/>
    <dgm:cxn modelId="{BD04D5F3-C111-442F-A24D-A49797B0BA72}" srcId="{C32E4366-8B6C-4626-8D7E-50F76215F9D0}" destId="{1D4E150A-8F6F-42E9-8214-36A56C7BF97C}" srcOrd="0" destOrd="0" parTransId="{A16ACE95-828B-4C15-8B55-56C8EB8B21D3}" sibTransId="{F7B07B37-68BD-4A61-86C6-591A06C0945F}"/>
    <dgm:cxn modelId="{0965FBA2-F293-45DE-9E99-5A33CE824C86}" type="presParOf" srcId="{D6F7AE24-BFE6-49C0-8DA5-57A9939F53A6}" destId="{A8327AA0-0935-45D8-8C6D-E54EF9564396}" srcOrd="0" destOrd="0" presId="urn:microsoft.com/office/officeart/2005/8/layout/default"/>
    <dgm:cxn modelId="{E722DE99-1EEE-42B4-856F-D9CBFB77ED34}" type="presParOf" srcId="{D6F7AE24-BFE6-49C0-8DA5-57A9939F53A6}" destId="{B76D350C-2A7B-4C06-A546-4F0D7C42332A}" srcOrd="1" destOrd="0" presId="urn:microsoft.com/office/officeart/2005/8/layout/default"/>
    <dgm:cxn modelId="{060B66F9-EAE3-4A6F-BF1D-9F7239A38070}" type="presParOf" srcId="{D6F7AE24-BFE6-49C0-8DA5-57A9939F53A6}" destId="{77210D5F-EC55-4994-AD0A-3AB5D50994F5}" srcOrd="2" destOrd="0" presId="urn:microsoft.com/office/officeart/2005/8/layout/default"/>
    <dgm:cxn modelId="{245B5175-A818-4EB7-A9D6-5F51D62AD524}" type="presParOf" srcId="{D6F7AE24-BFE6-49C0-8DA5-57A9939F53A6}" destId="{908ACE48-F6E2-4AE5-A6D2-3DA4A0FE533B}" srcOrd="3" destOrd="0" presId="urn:microsoft.com/office/officeart/2005/8/layout/default"/>
    <dgm:cxn modelId="{2C2AB427-BD26-4CBE-8C05-F915CD9324A9}" type="presParOf" srcId="{D6F7AE24-BFE6-49C0-8DA5-57A9939F53A6}" destId="{6E494703-649E-4C50-8D0F-5095129D5C7B}" srcOrd="4" destOrd="0" presId="urn:microsoft.com/office/officeart/2005/8/layout/default"/>
    <dgm:cxn modelId="{739A923F-40DB-4926-BBB0-4F756FC36165}" type="presParOf" srcId="{D6F7AE24-BFE6-49C0-8DA5-57A9939F53A6}" destId="{2A59534C-03E6-4688-8A69-AD157108884C}" srcOrd="5" destOrd="0" presId="urn:microsoft.com/office/officeart/2005/8/layout/default"/>
    <dgm:cxn modelId="{22F4514A-C85D-4145-9E66-0BFDE1C005EA}" type="presParOf" srcId="{D6F7AE24-BFE6-49C0-8DA5-57A9939F53A6}" destId="{4C89A028-CF81-4A8C-A3F5-3EFE379754D8}" srcOrd="6" destOrd="0" presId="urn:microsoft.com/office/officeart/2005/8/layout/default"/>
    <dgm:cxn modelId="{69B8A4CE-ABD9-4347-833E-751135499E01}" type="presParOf" srcId="{D6F7AE24-BFE6-49C0-8DA5-57A9939F53A6}" destId="{44806AD7-9902-41B9-8765-507E2A54F1FA}" srcOrd="7" destOrd="0" presId="urn:microsoft.com/office/officeart/2005/8/layout/default"/>
    <dgm:cxn modelId="{33B7620B-3921-4CDE-9B2B-C702DD716DDA}" type="presParOf" srcId="{D6F7AE24-BFE6-49C0-8DA5-57A9939F53A6}" destId="{C99FEDCD-0920-43E4-927D-760E6D867E8B}" srcOrd="8" destOrd="0" presId="urn:microsoft.com/office/officeart/2005/8/layout/default"/>
    <dgm:cxn modelId="{ACFA4C0C-D663-44A6-9759-5880D1770A54}" type="presParOf" srcId="{D6F7AE24-BFE6-49C0-8DA5-57A9939F53A6}" destId="{EF2250E0-2334-464B-8341-81A9EA631C6A}" srcOrd="9" destOrd="0" presId="urn:microsoft.com/office/officeart/2005/8/layout/default"/>
    <dgm:cxn modelId="{990AA1FF-52B0-4904-BB76-8E865093A416}" type="presParOf" srcId="{D6F7AE24-BFE6-49C0-8DA5-57A9939F53A6}" destId="{39078DE4-6534-46E8-933C-2A99AB52059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255267-E588-4A80-8D1D-B25E93E33EC9}" type="doc">
      <dgm:prSet loTypeId="urn:microsoft.com/office/officeart/2005/8/layout/vList3" loCatId="list" qsTypeId="urn:microsoft.com/office/officeart/2005/8/quickstyle/simple5" qsCatId="simple" csTypeId="urn:microsoft.com/office/officeart/2005/8/colors/accent2_4" csCatId="accent2" phldr="1"/>
      <dgm:spPr/>
      <dgm:t>
        <a:bodyPr/>
        <a:lstStyle/>
        <a:p>
          <a:endParaRPr lang="es-CO"/>
        </a:p>
      </dgm:t>
    </dgm:pt>
    <dgm:pt modelId="{4E1B1574-6D1C-4F79-BBEF-C7C993BDFB41}">
      <dgm:prSet custT="1"/>
      <dgm:spPr/>
      <dgm:t>
        <a:bodyPr/>
        <a:lstStyle/>
        <a:p>
          <a:pPr algn="just"/>
          <a:r>
            <a:rPr lang="es-EC" sz="1400" dirty="0" smtClean="0"/>
            <a:t>Es recomendable realizar estudios relacionados a la factibilidad, para determinar instrumentos legales que permitan salvaguardar la producción nacional de seguros, y que de esta manera se minimice la salida de divisas por pago de servicios de seguros al extranjero, y la liquidez nacional no se vea incidida.</a:t>
          </a:r>
          <a:endParaRPr lang="es-CO" sz="1400" dirty="0"/>
        </a:p>
      </dgm:t>
    </dgm:pt>
    <dgm:pt modelId="{0281A01C-24E1-4805-998A-0594E9AF1154}" type="parTrans" cxnId="{CF87C8E6-97B9-4798-978C-35C7C83D524D}">
      <dgm:prSet/>
      <dgm:spPr/>
      <dgm:t>
        <a:bodyPr/>
        <a:lstStyle/>
        <a:p>
          <a:pPr algn="just"/>
          <a:endParaRPr lang="es-CO"/>
        </a:p>
      </dgm:t>
    </dgm:pt>
    <dgm:pt modelId="{656239A8-ED4F-42D2-B918-2E0C4CB94C4F}" type="sibTrans" cxnId="{CF87C8E6-97B9-4798-978C-35C7C83D524D}">
      <dgm:prSet/>
      <dgm:spPr/>
      <dgm:t>
        <a:bodyPr/>
        <a:lstStyle/>
        <a:p>
          <a:pPr algn="just"/>
          <a:endParaRPr lang="es-CO"/>
        </a:p>
      </dgm:t>
    </dgm:pt>
    <dgm:pt modelId="{97221676-F0BE-4332-8C8A-D2670A3148A4}">
      <dgm:prSet custT="1"/>
      <dgm:spPr/>
      <dgm:t>
        <a:bodyPr/>
        <a:lstStyle/>
        <a:p>
          <a:pPr algn="just"/>
          <a:r>
            <a:rPr lang="es-EC" sz="1400" dirty="0" smtClean="0"/>
            <a:t>Investigar posibles casos referentes a </a:t>
          </a:r>
          <a:r>
            <a:rPr lang="es-EC" sz="1400" i="1" dirty="0" err="1" smtClean="0"/>
            <a:t>fronting</a:t>
          </a:r>
          <a:r>
            <a:rPr lang="es-EC" sz="1400" dirty="0" smtClean="0"/>
            <a:t> en la industria de seguros en el Ecuador, porque a través de estos también puede existir salida de divisas de forma ilegítima, y a su vez causar decrecimiento de la producción nacional bruta, por tanto detener el crecimiento y desarrollo económico.</a:t>
          </a:r>
          <a:endParaRPr lang="es-CO" sz="1400" dirty="0"/>
        </a:p>
      </dgm:t>
    </dgm:pt>
    <dgm:pt modelId="{A6642828-38C7-49C5-B9A0-6E6F61158F61}" type="parTrans" cxnId="{9F9DC451-1FA4-4C75-A84D-1F31B77CC8B1}">
      <dgm:prSet/>
      <dgm:spPr/>
      <dgm:t>
        <a:bodyPr/>
        <a:lstStyle/>
        <a:p>
          <a:pPr algn="just"/>
          <a:endParaRPr lang="es-EC"/>
        </a:p>
      </dgm:t>
    </dgm:pt>
    <dgm:pt modelId="{50D6E3D3-C06B-456A-BC45-7C004D5D2C25}" type="sibTrans" cxnId="{9F9DC451-1FA4-4C75-A84D-1F31B77CC8B1}">
      <dgm:prSet/>
      <dgm:spPr/>
      <dgm:t>
        <a:bodyPr/>
        <a:lstStyle/>
        <a:p>
          <a:pPr algn="just"/>
          <a:endParaRPr lang="es-EC"/>
        </a:p>
      </dgm:t>
    </dgm:pt>
    <dgm:pt modelId="{A2091896-AAAE-42C4-AC5D-3479AE6D7802}">
      <dgm:prSet custT="1"/>
      <dgm:spPr/>
      <dgm:t>
        <a:bodyPr/>
        <a:lstStyle/>
        <a:p>
          <a:pPr algn="just"/>
          <a:r>
            <a:rPr lang="es-EC" sz="1400" dirty="0" smtClean="0"/>
            <a:t>Profundizar la cultura de seguros, a través de la comunicación de los beneficios que estos productos tienen en caso de ocurrir siniestros, y los periodos de recuperación económica que pueden tener en caso de sufrir un siniestro de mayor escala.</a:t>
          </a:r>
          <a:endParaRPr lang="es-EC" sz="1400" dirty="0"/>
        </a:p>
      </dgm:t>
    </dgm:pt>
    <dgm:pt modelId="{4F17D6ED-F8A9-4D49-9DBA-57EC26280063}" type="parTrans" cxnId="{7C95C561-05AC-44F2-AE87-C0E7F4F718F4}">
      <dgm:prSet/>
      <dgm:spPr/>
      <dgm:t>
        <a:bodyPr/>
        <a:lstStyle/>
        <a:p>
          <a:pPr algn="just"/>
          <a:endParaRPr lang="es-EC"/>
        </a:p>
      </dgm:t>
    </dgm:pt>
    <dgm:pt modelId="{973F61E0-F91B-4655-83D8-5C28B2E52639}" type="sibTrans" cxnId="{7C95C561-05AC-44F2-AE87-C0E7F4F718F4}">
      <dgm:prSet/>
      <dgm:spPr/>
      <dgm:t>
        <a:bodyPr/>
        <a:lstStyle/>
        <a:p>
          <a:pPr algn="just"/>
          <a:endParaRPr lang="es-EC"/>
        </a:p>
      </dgm:t>
    </dgm:pt>
    <dgm:pt modelId="{DACBB977-1930-4C18-973E-CA615682069A}" type="pres">
      <dgm:prSet presAssocID="{74255267-E588-4A80-8D1D-B25E93E33EC9}" presName="linearFlow" presStyleCnt="0">
        <dgm:presLayoutVars>
          <dgm:dir/>
          <dgm:resizeHandles val="exact"/>
        </dgm:presLayoutVars>
      </dgm:prSet>
      <dgm:spPr/>
      <dgm:t>
        <a:bodyPr/>
        <a:lstStyle/>
        <a:p>
          <a:endParaRPr lang="es-EC"/>
        </a:p>
      </dgm:t>
    </dgm:pt>
    <dgm:pt modelId="{853C8E02-FBF0-428E-98F6-7B2431D314C3}" type="pres">
      <dgm:prSet presAssocID="{4E1B1574-6D1C-4F79-BBEF-C7C993BDFB41}" presName="composite" presStyleCnt="0"/>
      <dgm:spPr/>
      <dgm:t>
        <a:bodyPr/>
        <a:lstStyle/>
        <a:p>
          <a:endParaRPr lang="es-CO"/>
        </a:p>
      </dgm:t>
    </dgm:pt>
    <dgm:pt modelId="{28AEBAE2-8455-490B-9E29-55C8838BF642}" type="pres">
      <dgm:prSet presAssocID="{4E1B1574-6D1C-4F79-BBEF-C7C993BDFB41}" presName="imgShp" presStyleLbl="fgImgPlace1" presStyleIdx="0" presStyleCnt="3" custLinFactNeighborX="-22842" custLinFactNeighborY="-6318"/>
      <dgm:spPr>
        <a:blipFill rotWithShape="1">
          <a:blip xmlns:r="http://schemas.openxmlformats.org/officeDocument/2006/relationships" r:embed="rId1"/>
          <a:stretch>
            <a:fillRect/>
          </a:stretch>
        </a:blipFill>
      </dgm:spPr>
      <dgm:t>
        <a:bodyPr/>
        <a:lstStyle/>
        <a:p>
          <a:endParaRPr lang="es-EC"/>
        </a:p>
      </dgm:t>
    </dgm:pt>
    <dgm:pt modelId="{8A161725-294C-40E7-B54B-079C4CD173AC}" type="pres">
      <dgm:prSet presAssocID="{4E1B1574-6D1C-4F79-BBEF-C7C993BDFB41}" presName="txShp" presStyleLbl="node1" presStyleIdx="0" presStyleCnt="3" custScaleX="129500" custLinFactNeighborX="16373" custLinFactNeighborY="2145">
        <dgm:presLayoutVars>
          <dgm:bulletEnabled val="1"/>
        </dgm:presLayoutVars>
      </dgm:prSet>
      <dgm:spPr/>
      <dgm:t>
        <a:bodyPr/>
        <a:lstStyle/>
        <a:p>
          <a:endParaRPr lang="es-EC"/>
        </a:p>
      </dgm:t>
    </dgm:pt>
    <dgm:pt modelId="{4C09037C-0A5A-4C4B-B8D1-63DB85D46F74}" type="pres">
      <dgm:prSet presAssocID="{656239A8-ED4F-42D2-B918-2E0C4CB94C4F}" presName="spacing" presStyleCnt="0"/>
      <dgm:spPr/>
      <dgm:t>
        <a:bodyPr/>
        <a:lstStyle/>
        <a:p>
          <a:endParaRPr lang="es-CO"/>
        </a:p>
      </dgm:t>
    </dgm:pt>
    <dgm:pt modelId="{0147342A-2E75-4B3E-9868-6EB848D9B170}" type="pres">
      <dgm:prSet presAssocID="{97221676-F0BE-4332-8C8A-D2670A3148A4}" presName="composite" presStyleCnt="0"/>
      <dgm:spPr/>
      <dgm:t>
        <a:bodyPr/>
        <a:lstStyle/>
        <a:p>
          <a:endParaRPr lang="es-CO"/>
        </a:p>
      </dgm:t>
    </dgm:pt>
    <dgm:pt modelId="{D5493FF9-BFC4-445E-8243-3CAA4B7EA39A}" type="pres">
      <dgm:prSet presAssocID="{97221676-F0BE-4332-8C8A-D2670A3148A4}" presName="imgShp" presStyleLbl="fgImgPlace1" presStyleIdx="1" presStyleCnt="3" custLinFactNeighborX="-22842" custLinFactNeighborY="-6318"/>
      <dgm:spPr>
        <a:blipFill rotWithShape="1">
          <a:blip xmlns:r="http://schemas.openxmlformats.org/officeDocument/2006/relationships" r:embed="rId2"/>
          <a:stretch>
            <a:fillRect/>
          </a:stretch>
        </a:blipFill>
      </dgm:spPr>
      <dgm:t>
        <a:bodyPr/>
        <a:lstStyle/>
        <a:p>
          <a:endParaRPr lang="es-EC"/>
        </a:p>
      </dgm:t>
    </dgm:pt>
    <dgm:pt modelId="{5CBA09F0-B515-4B44-8F85-A14952BDF4EE}" type="pres">
      <dgm:prSet presAssocID="{97221676-F0BE-4332-8C8A-D2670A3148A4}" presName="txShp" presStyleLbl="node1" presStyleIdx="1" presStyleCnt="3" custScaleX="129500" custLinFactNeighborX="16373" custLinFactNeighborY="2145">
        <dgm:presLayoutVars>
          <dgm:bulletEnabled val="1"/>
        </dgm:presLayoutVars>
      </dgm:prSet>
      <dgm:spPr/>
      <dgm:t>
        <a:bodyPr/>
        <a:lstStyle/>
        <a:p>
          <a:endParaRPr lang="es-CO"/>
        </a:p>
      </dgm:t>
    </dgm:pt>
    <dgm:pt modelId="{BF143A62-D456-4981-B418-8E8779B67AA8}" type="pres">
      <dgm:prSet presAssocID="{50D6E3D3-C06B-456A-BC45-7C004D5D2C25}" presName="spacing" presStyleCnt="0"/>
      <dgm:spPr/>
      <dgm:t>
        <a:bodyPr/>
        <a:lstStyle/>
        <a:p>
          <a:endParaRPr lang="es-CO"/>
        </a:p>
      </dgm:t>
    </dgm:pt>
    <dgm:pt modelId="{5CAFCF3D-ED67-47F2-A354-78042403ECE4}" type="pres">
      <dgm:prSet presAssocID="{A2091896-AAAE-42C4-AC5D-3479AE6D7802}" presName="composite" presStyleCnt="0"/>
      <dgm:spPr/>
      <dgm:t>
        <a:bodyPr/>
        <a:lstStyle/>
        <a:p>
          <a:endParaRPr lang="es-CO"/>
        </a:p>
      </dgm:t>
    </dgm:pt>
    <dgm:pt modelId="{85226307-01C9-4BB3-A5F4-7A6E2E8E0017}" type="pres">
      <dgm:prSet presAssocID="{A2091896-AAAE-42C4-AC5D-3479AE6D7802}" presName="imgShp" presStyleLbl="fgImgPlace1" presStyleIdx="2" presStyleCnt="3" custLinFactNeighborX="-22842" custLinFactNeighborY="-6318"/>
      <dgm:spPr>
        <a:blipFill rotWithShape="1">
          <a:blip xmlns:r="http://schemas.openxmlformats.org/officeDocument/2006/relationships" r:embed="rId3"/>
          <a:stretch>
            <a:fillRect/>
          </a:stretch>
        </a:blipFill>
      </dgm:spPr>
      <dgm:t>
        <a:bodyPr/>
        <a:lstStyle/>
        <a:p>
          <a:endParaRPr lang="es-EC"/>
        </a:p>
      </dgm:t>
    </dgm:pt>
    <dgm:pt modelId="{64374F0B-0DC3-4449-86C6-3F27278307DE}" type="pres">
      <dgm:prSet presAssocID="{A2091896-AAAE-42C4-AC5D-3479AE6D7802}" presName="txShp" presStyleLbl="node1" presStyleIdx="2" presStyleCnt="3" custScaleX="129500" custLinFactNeighborX="16373" custLinFactNeighborY="2145">
        <dgm:presLayoutVars>
          <dgm:bulletEnabled val="1"/>
        </dgm:presLayoutVars>
      </dgm:prSet>
      <dgm:spPr/>
      <dgm:t>
        <a:bodyPr/>
        <a:lstStyle/>
        <a:p>
          <a:endParaRPr lang="es-CO"/>
        </a:p>
      </dgm:t>
    </dgm:pt>
  </dgm:ptLst>
  <dgm:cxnLst>
    <dgm:cxn modelId="{C086FB7F-8D51-4038-9E4B-67E60067AAEF}" type="presOf" srcId="{A2091896-AAAE-42C4-AC5D-3479AE6D7802}" destId="{64374F0B-0DC3-4449-86C6-3F27278307DE}" srcOrd="0" destOrd="0" presId="urn:microsoft.com/office/officeart/2005/8/layout/vList3"/>
    <dgm:cxn modelId="{6511EF65-1C0F-470F-9965-3EACCEF98BC3}" type="presOf" srcId="{4E1B1574-6D1C-4F79-BBEF-C7C993BDFB41}" destId="{8A161725-294C-40E7-B54B-079C4CD173AC}" srcOrd="0" destOrd="0" presId="urn:microsoft.com/office/officeart/2005/8/layout/vList3"/>
    <dgm:cxn modelId="{CF87C8E6-97B9-4798-978C-35C7C83D524D}" srcId="{74255267-E588-4A80-8D1D-B25E93E33EC9}" destId="{4E1B1574-6D1C-4F79-BBEF-C7C993BDFB41}" srcOrd="0" destOrd="0" parTransId="{0281A01C-24E1-4805-998A-0594E9AF1154}" sibTransId="{656239A8-ED4F-42D2-B918-2E0C4CB94C4F}"/>
    <dgm:cxn modelId="{C8A20043-718C-4D9D-9B70-A64F4ADAC1D3}" type="presOf" srcId="{74255267-E588-4A80-8D1D-B25E93E33EC9}" destId="{DACBB977-1930-4C18-973E-CA615682069A}" srcOrd="0" destOrd="0" presId="urn:microsoft.com/office/officeart/2005/8/layout/vList3"/>
    <dgm:cxn modelId="{53D7DAE0-6B20-4E16-93D1-7AE1D9037FC4}" type="presOf" srcId="{97221676-F0BE-4332-8C8A-D2670A3148A4}" destId="{5CBA09F0-B515-4B44-8F85-A14952BDF4EE}" srcOrd="0" destOrd="0" presId="urn:microsoft.com/office/officeart/2005/8/layout/vList3"/>
    <dgm:cxn modelId="{9F9DC451-1FA4-4C75-A84D-1F31B77CC8B1}" srcId="{74255267-E588-4A80-8D1D-B25E93E33EC9}" destId="{97221676-F0BE-4332-8C8A-D2670A3148A4}" srcOrd="1" destOrd="0" parTransId="{A6642828-38C7-49C5-B9A0-6E6F61158F61}" sibTransId="{50D6E3D3-C06B-456A-BC45-7C004D5D2C25}"/>
    <dgm:cxn modelId="{7C95C561-05AC-44F2-AE87-C0E7F4F718F4}" srcId="{74255267-E588-4A80-8D1D-B25E93E33EC9}" destId="{A2091896-AAAE-42C4-AC5D-3479AE6D7802}" srcOrd="2" destOrd="0" parTransId="{4F17D6ED-F8A9-4D49-9DBA-57EC26280063}" sibTransId="{973F61E0-F91B-4655-83D8-5C28B2E52639}"/>
    <dgm:cxn modelId="{8B2A3AE1-AD53-4F27-B63C-51D3E761D267}" type="presParOf" srcId="{DACBB977-1930-4C18-973E-CA615682069A}" destId="{853C8E02-FBF0-428E-98F6-7B2431D314C3}" srcOrd="0" destOrd="0" presId="urn:microsoft.com/office/officeart/2005/8/layout/vList3"/>
    <dgm:cxn modelId="{46510F12-953D-425E-993C-72B4A94CA18C}" type="presParOf" srcId="{853C8E02-FBF0-428E-98F6-7B2431D314C3}" destId="{28AEBAE2-8455-490B-9E29-55C8838BF642}" srcOrd="0" destOrd="0" presId="urn:microsoft.com/office/officeart/2005/8/layout/vList3"/>
    <dgm:cxn modelId="{1D15E50D-EBBE-4E90-91B6-FA1DE13717E1}" type="presParOf" srcId="{853C8E02-FBF0-428E-98F6-7B2431D314C3}" destId="{8A161725-294C-40E7-B54B-079C4CD173AC}" srcOrd="1" destOrd="0" presId="urn:microsoft.com/office/officeart/2005/8/layout/vList3"/>
    <dgm:cxn modelId="{90C579FD-629B-48F2-A9A8-41F970815A3E}" type="presParOf" srcId="{DACBB977-1930-4C18-973E-CA615682069A}" destId="{4C09037C-0A5A-4C4B-B8D1-63DB85D46F74}" srcOrd="1" destOrd="0" presId="urn:microsoft.com/office/officeart/2005/8/layout/vList3"/>
    <dgm:cxn modelId="{8066109A-6B5C-44F7-8A42-BB974B9A13B0}" type="presParOf" srcId="{DACBB977-1930-4C18-973E-CA615682069A}" destId="{0147342A-2E75-4B3E-9868-6EB848D9B170}" srcOrd="2" destOrd="0" presId="urn:microsoft.com/office/officeart/2005/8/layout/vList3"/>
    <dgm:cxn modelId="{3C25320E-9400-4F73-AE1D-2E495CAE844F}" type="presParOf" srcId="{0147342A-2E75-4B3E-9868-6EB848D9B170}" destId="{D5493FF9-BFC4-445E-8243-3CAA4B7EA39A}" srcOrd="0" destOrd="0" presId="urn:microsoft.com/office/officeart/2005/8/layout/vList3"/>
    <dgm:cxn modelId="{6012F91D-7612-4BE4-8AF6-01922B3B3C87}" type="presParOf" srcId="{0147342A-2E75-4B3E-9868-6EB848D9B170}" destId="{5CBA09F0-B515-4B44-8F85-A14952BDF4EE}" srcOrd="1" destOrd="0" presId="urn:microsoft.com/office/officeart/2005/8/layout/vList3"/>
    <dgm:cxn modelId="{52BBA7EA-B397-415F-873C-816D7CB91D8B}" type="presParOf" srcId="{DACBB977-1930-4C18-973E-CA615682069A}" destId="{BF143A62-D456-4981-B418-8E8779B67AA8}" srcOrd="3" destOrd="0" presId="urn:microsoft.com/office/officeart/2005/8/layout/vList3"/>
    <dgm:cxn modelId="{EF0545D5-45D9-4986-9E0A-6409E7898C9D}" type="presParOf" srcId="{DACBB977-1930-4C18-973E-CA615682069A}" destId="{5CAFCF3D-ED67-47F2-A354-78042403ECE4}" srcOrd="4" destOrd="0" presId="urn:microsoft.com/office/officeart/2005/8/layout/vList3"/>
    <dgm:cxn modelId="{818DB2DA-29D8-43C6-8941-BD63A52058F9}" type="presParOf" srcId="{5CAFCF3D-ED67-47F2-A354-78042403ECE4}" destId="{85226307-01C9-4BB3-A5F4-7A6E2E8E0017}" srcOrd="0" destOrd="0" presId="urn:microsoft.com/office/officeart/2005/8/layout/vList3"/>
    <dgm:cxn modelId="{E7BBFD7B-714F-44CE-AEF0-1DEBAB4898AE}" type="presParOf" srcId="{5CAFCF3D-ED67-47F2-A354-78042403ECE4}" destId="{64374F0B-0DC3-4449-86C6-3F27278307D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255267-E588-4A80-8D1D-B25E93E33EC9}" type="doc">
      <dgm:prSet loTypeId="urn:microsoft.com/office/officeart/2005/8/layout/vList3" loCatId="list" qsTypeId="urn:microsoft.com/office/officeart/2005/8/quickstyle/simple5" qsCatId="simple" csTypeId="urn:microsoft.com/office/officeart/2005/8/colors/accent2_4" csCatId="accent2" phldr="1"/>
      <dgm:spPr/>
      <dgm:t>
        <a:bodyPr/>
        <a:lstStyle/>
        <a:p>
          <a:endParaRPr lang="es-CO"/>
        </a:p>
      </dgm:t>
    </dgm:pt>
    <dgm:pt modelId="{0A78B051-9465-4CA9-93C9-0EB12BBA8142}">
      <dgm:prSet custT="1"/>
      <dgm:spPr/>
      <dgm:t>
        <a:bodyPr/>
        <a:lstStyle/>
        <a:p>
          <a:pPr algn="just"/>
          <a:r>
            <a:rPr lang="es-EC" sz="1400" dirty="0" smtClean="0"/>
            <a:t>Se recomienda realizar convenios de cooperación interinstitucionales, entre la Asociación de Aseguradores del Ecuador y los entes públicos, en referencia a la profundización de la cultura de seguros dentro del país, para lograr que la transferencia de riesgos se realice hacia las aseguradoras y reaseguradoras nacionales y así alivianar la carga del Estado en caso de siniestros que puedan suscitarse. </a:t>
          </a:r>
          <a:endParaRPr lang="es-CO" sz="1400" dirty="0"/>
        </a:p>
      </dgm:t>
    </dgm:pt>
    <dgm:pt modelId="{3481CF5F-2952-40FC-9AF2-8113AB30DDE3}" type="parTrans" cxnId="{A43E9033-0FEE-4A8E-A1A8-A3453911735E}">
      <dgm:prSet/>
      <dgm:spPr/>
      <dgm:t>
        <a:bodyPr/>
        <a:lstStyle/>
        <a:p>
          <a:pPr algn="just"/>
          <a:endParaRPr lang="es-EC"/>
        </a:p>
      </dgm:t>
    </dgm:pt>
    <dgm:pt modelId="{5161A2B3-429F-4E20-A4B3-7C8C5EDED949}" type="sibTrans" cxnId="{A43E9033-0FEE-4A8E-A1A8-A3453911735E}">
      <dgm:prSet/>
      <dgm:spPr/>
      <dgm:t>
        <a:bodyPr/>
        <a:lstStyle/>
        <a:p>
          <a:pPr algn="just"/>
          <a:endParaRPr lang="es-EC"/>
        </a:p>
      </dgm:t>
    </dgm:pt>
    <dgm:pt modelId="{670F5F5F-1A0C-4419-809F-D99A4D1C3ECF}">
      <dgm:prSet custT="1"/>
      <dgm:spPr/>
      <dgm:t>
        <a:bodyPr/>
        <a:lstStyle/>
        <a:p>
          <a:pPr algn="just"/>
          <a:r>
            <a:rPr lang="es-EC" sz="1400" dirty="0" smtClean="0"/>
            <a:t>Existen formas de impulsar el crecimiento y desarrollo económico, una de ellas es incentivar a los diferentes sectores de la industria, en este caso de estudio es recomendable motivar, a través de marcos legales y facilidades de adquisición de pólizas de seguros, en la industria aseguradora nacional, y de esta forma contribuir al cambio de la matriz productiva además de lograr que los seguros tenga mayor incidencia en el crecimiento y desarrollo económico del país.</a:t>
          </a:r>
          <a:endParaRPr lang="es-CO" sz="1400" b="0" dirty="0"/>
        </a:p>
      </dgm:t>
    </dgm:pt>
    <dgm:pt modelId="{32154538-385E-403D-B0BB-53CE5820B2ED}" type="parTrans" cxnId="{681F5976-FEB6-4C78-B6EF-D04D59528243}">
      <dgm:prSet/>
      <dgm:spPr/>
      <dgm:t>
        <a:bodyPr/>
        <a:lstStyle/>
        <a:p>
          <a:pPr algn="just"/>
          <a:endParaRPr lang="es-EC"/>
        </a:p>
      </dgm:t>
    </dgm:pt>
    <dgm:pt modelId="{9F7E65E7-533E-40EB-9770-5FE3B625BE82}" type="sibTrans" cxnId="{681F5976-FEB6-4C78-B6EF-D04D59528243}">
      <dgm:prSet/>
      <dgm:spPr/>
      <dgm:t>
        <a:bodyPr/>
        <a:lstStyle/>
        <a:p>
          <a:pPr algn="just"/>
          <a:endParaRPr lang="es-EC"/>
        </a:p>
      </dgm:t>
    </dgm:pt>
    <dgm:pt modelId="{DACBB977-1930-4C18-973E-CA615682069A}" type="pres">
      <dgm:prSet presAssocID="{74255267-E588-4A80-8D1D-B25E93E33EC9}" presName="linearFlow" presStyleCnt="0">
        <dgm:presLayoutVars>
          <dgm:dir/>
          <dgm:resizeHandles val="exact"/>
        </dgm:presLayoutVars>
      </dgm:prSet>
      <dgm:spPr/>
      <dgm:t>
        <a:bodyPr/>
        <a:lstStyle/>
        <a:p>
          <a:endParaRPr lang="es-EC"/>
        </a:p>
      </dgm:t>
    </dgm:pt>
    <dgm:pt modelId="{1F5F5D3F-7E23-434C-839C-263CD17A5345}" type="pres">
      <dgm:prSet presAssocID="{0A78B051-9465-4CA9-93C9-0EB12BBA8142}" presName="composite" presStyleCnt="0"/>
      <dgm:spPr/>
      <dgm:t>
        <a:bodyPr/>
        <a:lstStyle/>
        <a:p>
          <a:endParaRPr lang="es-CO"/>
        </a:p>
      </dgm:t>
    </dgm:pt>
    <dgm:pt modelId="{4349696D-271B-4078-B665-A8FCD8CBD905}" type="pres">
      <dgm:prSet presAssocID="{0A78B051-9465-4CA9-93C9-0EB12BBA8142}" presName="imgShp" presStyleLbl="fgImgPlace1" presStyleIdx="0" presStyleCnt="2" custLinFactNeighborX="-22842" custLinFactNeighborY="-6318"/>
      <dgm:spPr>
        <a:blipFill rotWithShape="1">
          <a:blip xmlns:r="http://schemas.openxmlformats.org/officeDocument/2006/relationships" r:embed="rId1"/>
          <a:stretch>
            <a:fillRect/>
          </a:stretch>
        </a:blipFill>
      </dgm:spPr>
      <dgm:t>
        <a:bodyPr/>
        <a:lstStyle/>
        <a:p>
          <a:endParaRPr lang="es-EC"/>
        </a:p>
      </dgm:t>
    </dgm:pt>
    <dgm:pt modelId="{4AD5961A-C10B-451A-AA7B-3F294520CED9}" type="pres">
      <dgm:prSet presAssocID="{0A78B051-9465-4CA9-93C9-0EB12BBA8142}" presName="txShp" presStyleLbl="node1" presStyleIdx="0" presStyleCnt="2" custScaleX="129500" custLinFactNeighborX="16373" custLinFactNeighborY="2145">
        <dgm:presLayoutVars>
          <dgm:bulletEnabled val="1"/>
        </dgm:presLayoutVars>
      </dgm:prSet>
      <dgm:spPr/>
      <dgm:t>
        <a:bodyPr/>
        <a:lstStyle/>
        <a:p>
          <a:endParaRPr lang="es-CO"/>
        </a:p>
      </dgm:t>
    </dgm:pt>
    <dgm:pt modelId="{EF3C1AD7-B5EE-4871-A4DD-D91CA88AEAB6}" type="pres">
      <dgm:prSet presAssocID="{5161A2B3-429F-4E20-A4B3-7C8C5EDED949}" presName="spacing" presStyleCnt="0"/>
      <dgm:spPr/>
      <dgm:t>
        <a:bodyPr/>
        <a:lstStyle/>
        <a:p>
          <a:endParaRPr lang="es-CO"/>
        </a:p>
      </dgm:t>
    </dgm:pt>
    <dgm:pt modelId="{513FFE22-F574-4E43-A922-6A42719CA5F4}" type="pres">
      <dgm:prSet presAssocID="{670F5F5F-1A0C-4419-809F-D99A4D1C3ECF}" presName="composite" presStyleCnt="0"/>
      <dgm:spPr/>
      <dgm:t>
        <a:bodyPr/>
        <a:lstStyle/>
        <a:p>
          <a:endParaRPr lang="es-CO"/>
        </a:p>
      </dgm:t>
    </dgm:pt>
    <dgm:pt modelId="{E2149547-BB3E-4F90-881A-90EA9882F2D8}" type="pres">
      <dgm:prSet presAssocID="{670F5F5F-1A0C-4419-809F-D99A4D1C3ECF}" presName="imgShp" presStyleLbl="fgImgPlace1" presStyleIdx="1" presStyleCnt="2" custLinFactNeighborX="-22842" custLinFactNeighborY="-6318"/>
      <dgm:spPr>
        <a:blipFill rotWithShape="1">
          <a:blip xmlns:r="http://schemas.openxmlformats.org/officeDocument/2006/relationships" r:embed="rId2"/>
          <a:stretch>
            <a:fillRect/>
          </a:stretch>
        </a:blipFill>
      </dgm:spPr>
      <dgm:t>
        <a:bodyPr/>
        <a:lstStyle/>
        <a:p>
          <a:endParaRPr lang="es-EC"/>
        </a:p>
      </dgm:t>
    </dgm:pt>
    <dgm:pt modelId="{8951DC60-071A-4A03-AA7F-373DBC711DFC}" type="pres">
      <dgm:prSet presAssocID="{670F5F5F-1A0C-4419-809F-D99A4D1C3ECF}" presName="txShp" presStyleLbl="node1" presStyleIdx="1" presStyleCnt="2" custScaleX="129500" custLinFactNeighborX="16373" custLinFactNeighborY="-5035">
        <dgm:presLayoutVars>
          <dgm:bulletEnabled val="1"/>
        </dgm:presLayoutVars>
      </dgm:prSet>
      <dgm:spPr/>
      <dgm:t>
        <a:bodyPr/>
        <a:lstStyle/>
        <a:p>
          <a:endParaRPr lang="es-EC"/>
        </a:p>
      </dgm:t>
    </dgm:pt>
  </dgm:ptLst>
  <dgm:cxnLst>
    <dgm:cxn modelId="{681F5976-FEB6-4C78-B6EF-D04D59528243}" srcId="{74255267-E588-4A80-8D1D-B25E93E33EC9}" destId="{670F5F5F-1A0C-4419-809F-D99A4D1C3ECF}" srcOrd="1" destOrd="0" parTransId="{32154538-385E-403D-B0BB-53CE5820B2ED}" sibTransId="{9F7E65E7-533E-40EB-9770-5FE3B625BE82}"/>
    <dgm:cxn modelId="{A43E9033-0FEE-4A8E-A1A8-A3453911735E}" srcId="{74255267-E588-4A80-8D1D-B25E93E33EC9}" destId="{0A78B051-9465-4CA9-93C9-0EB12BBA8142}" srcOrd="0" destOrd="0" parTransId="{3481CF5F-2952-40FC-9AF2-8113AB30DDE3}" sibTransId="{5161A2B3-429F-4E20-A4B3-7C8C5EDED949}"/>
    <dgm:cxn modelId="{C4C338AD-B0E8-4AC0-9F35-6FE09DF12460}" type="presOf" srcId="{74255267-E588-4A80-8D1D-B25E93E33EC9}" destId="{DACBB977-1930-4C18-973E-CA615682069A}" srcOrd="0" destOrd="0" presId="urn:microsoft.com/office/officeart/2005/8/layout/vList3"/>
    <dgm:cxn modelId="{1FFF95EE-F90A-45D0-9EF0-A85C0C71B11C}" type="presOf" srcId="{0A78B051-9465-4CA9-93C9-0EB12BBA8142}" destId="{4AD5961A-C10B-451A-AA7B-3F294520CED9}" srcOrd="0" destOrd="0" presId="urn:microsoft.com/office/officeart/2005/8/layout/vList3"/>
    <dgm:cxn modelId="{7DAF0D91-439E-474B-9A31-CF4D95129E71}" type="presOf" srcId="{670F5F5F-1A0C-4419-809F-D99A4D1C3ECF}" destId="{8951DC60-071A-4A03-AA7F-373DBC711DFC}" srcOrd="0" destOrd="0" presId="urn:microsoft.com/office/officeart/2005/8/layout/vList3"/>
    <dgm:cxn modelId="{3A8B656A-E307-4547-BEDD-C96E72CD33D9}" type="presParOf" srcId="{DACBB977-1930-4C18-973E-CA615682069A}" destId="{1F5F5D3F-7E23-434C-839C-263CD17A5345}" srcOrd="0" destOrd="0" presId="urn:microsoft.com/office/officeart/2005/8/layout/vList3"/>
    <dgm:cxn modelId="{D44AE69B-3995-498B-AEB8-3DD8CB35C10A}" type="presParOf" srcId="{1F5F5D3F-7E23-434C-839C-263CD17A5345}" destId="{4349696D-271B-4078-B665-A8FCD8CBD905}" srcOrd="0" destOrd="0" presId="urn:microsoft.com/office/officeart/2005/8/layout/vList3"/>
    <dgm:cxn modelId="{F4DC99D2-0CD3-425B-BBC2-EEC210D83EF3}" type="presParOf" srcId="{1F5F5D3F-7E23-434C-839C-263CD17A5345}" destId="{4AD5961A-C10B-451A-AA7B-3F294520CED9}" srcOrd="1" destOrd="0" presId="urn:microsoft.com/office/officeart/2005/8/layout/vList3"/>
    <dgm:cxn modelId="{3D1FAED4-F136-4AC7-8AC6-989CD3016772}" type="presParOf" srcId="{DACBB977-1930-4C18-973E-CA615682069A}" destId="{EF3C1AD7-B5EE-4871-A4DD-D91CA88AEAB6}" srcOrd="1" destOrd="0" presId="urn:microsoft.com/office/officeart/2005/8/layout/vList3"/>
    <dgm:cxn modelId="{EA231274-A632-465E-A928-062DF7259F33}" type="presParOf" srcId="{DACBB977-1930-4C18-973E-CA615682069A}" destId="{513FFE22-F574-4E43-A922-6A42719CA5F4}" srcOrd="2" destOrd="0" presId="urn:microsoft.com/office/officeart/2005/8/layout/vList3"/>
    <dgm:cxn modelId="{25EF230F-ED2E-472D-8AD0-F2561F3A26D5}" type="presParOf" srcId="{513FFE22-F574-4E43-A922-6A42719CA5F4}" destId="{E2149547-BB3E-4F90-881A-90EA9882F2D8}" srcOrd="0" destOrd="0" presId="urn:microsoft.com/office/officeart/2005/8/layout/vList3"/>
    <dgm:cxn modelId="{7E837B67-421D-45FC-AEEC-A052A3D5F8D2}" type="presParOf" srcId="{513FFE22-F574-4E43-A922-6A42719CA5F4}" destId="{8951DC60-071A-4A03-AA7F-373DBC711DF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7B587D-4D97-48B3-A9A3-E6D2E4D7C62C}" type="doc">
      <dgm:prSet loTypeId="urn:microsoft.com/office/officeart/2005/8/layout/default" loCatId="list" qsTypeId="urn:microsoft.com/office/officeart/2005/8/quickstyle/3d1" qsCatId="3D" csTypeId="urn:microsoft.com/office/officeart/2005/8/colors/accent0_3" csCatId="mainScheme" phldr="1"/>
      <dgm:spPr/>
      <dgm:t>
        <a:bodyPr/>
        <a:lstStyle/>
        <a:p>
          <a:endParaRPr lang="es-EC"/>
        </a:p>
      </dgm:t>
    </dgm:pt>
    <dgm:pt modelId="{53BC00AE-A65E-4A1E-B79E-AC2ADF36F20D}">
      <dgm:prSet phldrT="[Texto]"/>
      <dgm:spPr/>
      <dgm:t>
        <a:bodyPr/>
        <a:lstStyle/>
        <a:p>
          <a:pPr algn="l"/>
          <a:r>
            <a:rPr lang="es-EC" dirty="0" smtClean="0"/>
            <a:t>Establecer el rubro por pago de primas de reaseguro.</a:t>
          </a:r>
          <a:endParaRPr lang="es-EC" dirty="0"/>
        </a:p>
      </dgm:t>
    </dgm:pt>
    <dgm:pt modelId="{6CB44ED0-C70E-4BF0-BBCF-BF061CC0C5BA}" type="parTrans" cxnId="{20D08950-92D8-421C-B4E8-7A5EAA251066}">
      <dgm:prSet/>
      <dgm:spPr/>
      <dgm:t>
        <a:bodyPr/>
        <a:lstStyle/>
        <a:p>
          <a:pPr algn="l"/>
          <a:endParaRPr lang="es-EC"/>
        </a:p>
      </dgm:t>
    </dgm:pt>
    <dgm:pt modelId="{158E97B9-823A-4ED7-BA81-9186782DC355}" type="sibTrans" cxnId="{20D08950-92D8-421C-B4E8-7A5EAA251066}">
      <dgm:prSet/>
      <dgm:spPr/>
      <dgm:t>
        <a:bodyPr/>
        <a:lstStyle/>
        <a:p>
          <a:pPr algn="l"/>
          <a:endParaRPr lang="es-EC"/>
        </a:p>
      </dgm:t>
    </dgm:pt>
    <dgm:pt modelId="{54DE95E6-9DEB-4962-AD5E-5E60223ACA86}">
      <dgm:prSet phldrT="[Texto]"/>
      <dgm:spPr/>
      <dgm:t>
        <a:bodyPr/>
        <a:lstStyle/>
        <a:p>
          <a:pPr algn="l"/>
          <a:r>
            <a:rPr lang="es-EC" dirty="0" smtClean="0"/>
            <a:t>Fijar la utilidad del primaje como indicador de desarrollo económico.</a:t>
          </a:r>
          <a:endParaRPr lang="es-EC" dirty="0"/>
        </a:p>
      </dgm:t>
    </dgm:pt>
    <dgm:pt modelId="{7F43E969-A20F-4EFF-A970-4D0400C234BD}" type="parTrans" cxnId="{058C53AD-A6DE-485E-BBFA-8FA08788527D}">
      <dgm:prSet/>
      <dgm:spPr/>
      <dgm:t>
        <a:bodyPr/>
        <a:lstStyle/>
        <a:p>
          <a:pPr algn="l"/>
          <a:endParaRPr lang="es-EC"/>
        </a:p>
      </dgm:t>
    </dgm:pt>
    <dgm:pt modelId="{8981647D-CF8B-4125-B0A8-C7BEA998971A}" type="sibTrans" cxnId="{058C53AD-A6DE-485E-BBFA-8FA08788527D}">
      <dgm:prSet/>
      <dgm:spPr/>
      <dgm:t>
        <a:bodyPr/>
        <a:lstStyle/>
        <a:p>
          <a:pPr algn="l"/>
          <a:endParaRPr lang="es-EC"/>
        </a:p>
      </dgm:t>
    </dgm:pt>
    <dgm:pt modelId="{7F24997E-6C42-494E-94C1-5153E2F445AC}">
      <dgm:prSet phldrT="[Texto]"/>
      <dgm:spPr/>
      <dgm:t>
        <a:bodyPr/>
        <a:lstStyle/>
        <a:p>
          <a:pPr algn="l"/>
          <a:r>
            <a:rPr lang="es-EC" dirty="0" smtClean="0"/>
            <a:t>Sustento a futuras investigaciones e implementación de nuevas normativas en Ecuador.</a:t>
          </a:r>
          <a:endParaRPr lang="es-EC" dirty="0"/>
        </a:p>
      </dgm:t>
    </dgm:pt>
    <dgm:pt modelId="{BADE8086-E9D3-4B27-B64B-9AA7A15BB351}" type="parTrans" cxnId="{7B41B421-47FA-4A50-93C8-32497FFA1A71}">
      <dgm:prSet/>
      <dgm:spPr/>
      <dgm:t>
        <a:bodyPr/>
        <a:lstStyle/>
        <a:p>
          <a:pPr algn="l"/>
          <a:endParaRPr lang="es-EC"/>
        </a:p>
      </dgm:t>
    </dgm:pt>
    <dgm:pt modelId="{B9B05246-2627-4DA9-BD1D-8FCA9D2CDF96}" type="sibTrans" cxnId="{7B41B421-47FA-4A50-93C8-32497FFA1A71}">
      <dgm:prSet/>
      <dgm:spPr/>
      <dgm:t>
        <a:bodyPr/>
        <a:lstStyle/>
        <a:p>
          <a:pPr algn="l"/>
          <a:endParaRPr lang="es-EC"/>
        </a:p>
      </dgm:t>
    </dgm:pt>
    <dgm:pt modelId="{1D049F1A-6557-4DDD-9A3B-1D9DCD69466D}">
      <dgm:prSet phldrT="[Texto]"/>
      <dgm:spPr/>
      <dgm:t>
        <a:bodyPr/>
        <a:lstStyle/>
        <a:p>
          <a:pPr algn="l"/>
          <a:r>
            <a:rPr lang="es-EC" dirty="0" smtClean="0"/>
            <a:t>Iniciativa en profundización de cultura financiera.</a:t>
          </a:r>
          <a:endParaRPr lang="es-EC" dirty="0"/>
        </a:p>
      </dgm:t>
    </dgm:pt>
    <dgm:pt modelId="{EB4EA7EF-CE73-4C63-8C5A-14168A964DE2}" type="parTrans" cxnId="{89022F09-DD04-4E76-A951-7AF0EC4016D5}">
      <dgm:prSet/>
      <dgm:spPr/>
      <dgm:t>
        <a:bodyPr/>
        <a:lstStyle/>
        <a:p>
          <a:pPr algn="l"/>
          <a:endParaRPr lang="es-EC"/>
        </a:p>
      </dgm:t>
    </dgm:pt>
    <dgm:pt modelId="{46491928-90EF-4C4E-816B-FBCF244DFD3B}" type="sibTrans" cxnId="{89022F09-DD04-4E76-A951-7AF0EC4016D5}">
      <dgm:prSet/>
      <dgm:spPr/>
      <dgm:t>
        <a:bodyPr/>
        <a:lstStyle/>
        <a:p>
          <a:pPr algn="l"/>
          <a:endParaRPr lang="es-EC"/>
        </a:p>
      </dgm:t>
    </dgm:pt>
    <dgm:pt modelId="{7516C494-698D-4F1B-913E-EEAFB91EECDF}">
      <dgm:prSet phldrT="[Texto]"/>
      <dgm:spPr/>
      <dgm:t>
        <a:bodyPr/>
        <a:lstStyle/>
        <a:p>
          <a:pPr algn="l"/>
          <a:r>
            <a:rPr lang="es-EC" dirty="0" smtClean="0"/>
            <a:t>Existencia de riesgos por siniestros futuros.</a:t>
          </a:r>
          <a:endParaRPr lang="es-EC" dirty="0"/>
        </a:p>
      </dgm:t>
    </dgm:pt>
    <dgm:pt modelId="{FAEC3B32-EF24-4CEA-AAC1-F3CFC4479BBE}" type="parTrans" cxnId="{C7DD6C21-C889-4CD0-A461-02C7F8E0624A}">
      <dgm:prSet/>
      <dgm:spPr/>
      <dgm:t>
        <a:bodyPr/>
        <a:lstStyle/>
        <a:p>
          <a:pPr algn="l"/>
          <a:endParaRPr lang="es-EC"/>
        </a:p>
      </dgm:t>
    </dgm:pt>
    <dgm:pt modelId="{82F5A727-6D8A-487D-A74D-23BF50843A62}" type="sibTrans" cxnId="{C7DD6C21-C889-4CD0-A461-02C7F8E0624A}">
      <dgm:prSet/>
      <dgm:spPr/>
      <dgm:t>
        <a:bodyPr/>
        <a:lstStyle/>
        <a:p>
          <a:pPr algn="l"/>
          <a:endParaRPr lang="es-EC"/>
        </a:p>
      </dgm:t>
    </dgm:pt>
    <dgm:pt modelId="{21DB504F-F052-4990-BFEF-344B96212F6F}">
      <dgm:prSet phldrT="[Texto]"/>
      <dgm:spPr/>
      <dgm:t>
        <a:bodyPr/>
        <a:lstStyle/>
        <a:p>
          <a:pPr algn="l"/>
          <a:r>
            <a:rPr lang="es-EC" dirty="0" smtClean="0"/>
            <a:t>Decrecimiento de primaje nacional.</a:t>
          </a:r>
          <a:endParaRPr lang="es-EC" dirty="0"/>
        </a:p>
      </dgm:t>
    </dgm:pt>
    <dgm:pt modelId="{ED69A36E-499C-49B7-A13E-3F9EB26647E5}" type="parTrans" cxnId="{4B773176-6F4D-4CC4-93B2-DE0677635189}">
      <dgm:prSet/>
      <dgm:spPr/>
      <dgm:t>
        <a:bodyPr/>
        <a:lstStyle/>
        <a:p>
          <a:pPr algn="l"/>
          <a:endParaRPr lang="es-EC"/>
        </a:p>
      </dgm:t>
    </dgm:pt>
    <dgm:pt modelId="{FCDEC320-D177-4F57-A74E-FCA93D845700}" type="sibTrans" cxnId="{4B773176-6F4D-4CC4-93B2-DE0677635189}">
      <dgm:prSet/>
      <dgm:spPr/>
      <dgm:t>
        <a:bodyPr/>
        <a:lstStyle/>
        <a:p>
          <a:pPr algn="l"/>
          <a:endParaRPr lang="es-EC"/>
        </a:p>
      </dgm:t>
    </dgm:pt>
    <dgm:pt modelId="{19A6B5CF-6A71-4DA8-838E-4E94AEFEE01C}" type="pres">
      <dgm:prSet presAssocID="{EE7B587D-4D97-48B3-A9A3-E6D2E4D7C62C}" presName="diagram" presStyleCnt="0">
        <dgm:presLayoutVars>
          <dgm:dir/>
          <dgm:resizeHandles val="exact"/>
        </dgm:presLayoutVars>
      </dgm:prSet>
      <dgm:spPr/>
      <dgm:t>
        <a:bodyPr/>
        <a:lstStyle/>
        <a:p>
          <a:endParaRPr lang="es-CO"/>
        </a:p>
      </dgm:t>
    </dgm:pt>
    <dgm:pt modelId="{34B76565-D51C-4909-A4A0-FCF73ACFC0C5}" type="pres">
      <dgm:prSet presAssocID="{53BC00AE-A65E-4A1E-B79E-AC2ADF36F20D}" presName="node" presStyleLbl="node1" presStyleIdx="0" presStyleCnt="6">
        <dgm:presLayoutVars>
          <dgm:bulletEnabled val="1"/>
        </dgm:presLayoutVars>
      </dgm:prSet>
      <dgm:spPr/>
      <dgm:t>
        <a:bodyPr/>
        <a:lstStyle/>
        <a:p>
          <a:endParaRPr lang="es-EC"/>
        </a:p>
      </dgm:t>
    </dgm:pt>
    <dgm:pt modelId="{D41D1AF5-5466-4F87-B4C3-253940E10B5E}" type="pres">
      <dgm:prSet presAssocID="{158E97B9-823A-4ED7-BA81-9186782DC355}" presName="sibTrans" presStyleCnt="0"/>
      <dgm:spPr/>
      <dgm:t>
        <a:bodyPr/>
        <a:lstStyle/>
        <a:p>
          <a:endParaRPr lang="es-CO"/>
        </a:p>
      </dgm:t>
    </dgm:pt>
    <dgm:pt modelId="{963BC42B-5B7B-4DFA-9A3C-14B738DC4EE1}" type="pres">
      <dgm:prSet presAssocID="{54DE95E6-9DEB-4962-AD5E-5E60223ACA86}" presName="node" presStyleLbl="node1" presStyleIdx="1" presStyleCnt="6">
        <dgm:presLayoutVars>
          <dgm:bulletEnabled val="1"/>
        </dgm:presLayoutVars>
      </dgm:prSet>
      <dgm:spPr/>
      <dgm:t>
        <a:bodyPr/>
        <a:lstStyle/>
        <a:p>
          <a:endParaRPr lang="es-EC"/>
        </a:p>
      </dgm:t>
    </dgm:pt>
    <dgm:pt modelId="{575D488B-C040-4A3D-9243-09D32F4936F3}" type="pres">
      <dgm:prSet presAssocID="{8981647D-CF8B-4125-B0A8-C7BEA998971A}" presName="sibTrans" presStyleCnt="0"/>
      <dgm:spPr/>
      <dgm:t>
        <a:bodyPr/>
        <a:lstStyle/>
        <a:p>
          <a:endParaRPr lang="es-CO"/>
        </a:p>
      </dgm:t>
    </dgm:pt>
    <dgm:pt modelId="{B56E8099-9C74-4C19-A35F-959C89AC3C32}" type="pres">
      <dgm:prSet presAssocID="{7F24997E-6C42-494E-94C1-5153E2F445AC}" presName="node" presStyleLbl="node1" presStyleIdx="2" presStyleCnt="6">
        <dgm:presLayoutVars>
          <dgm:bulletEnabled val="1"/>
        </dgm:presLayoutVars>
      </dgm:prSet>
      <dgm:spPr/>
      <dgm:t>
        <a:bodyPr/>
        <a:lstStyle/>
        <a:p>
          <a:endParaRPr lang="es-CO"/>
        </a:p>
      </dgm:t>
    </dgm:pt>
    <dgm:pt modelId="{037DFC13-6546-45A8-B7B5-9CDE83AE1C56}" type="pres">
      <dgm:prSet presAssocID="{B9B05246-2627-4DA9-BD1D-8FCA9D2CDF96}" presName="sibTrans" presStyleCnt="0"/>
      <dgm:spPr/>
      <dgm:t>
        <a:bodyPr/>
        <a:lstStyle/>
        <a:p>
          <a:endParaRPr lang="es-CO"/>
        </a:p>
      </dgm:t>
    </dgm:pt>
    <dgm:pt modelId="{391F08F3-87C0-4D7B-81B1-E0F1590A0F2B}" type="pres">
      <dgm:prSet presAssocID="{1D049F1A-6557-4DDD-9A3B-1D9DCD69466D}" presName="node" presStyleLbl="node1" presStyleIdx="3" presStyleCnt="6">
        <dgm:presLayoutVars>
          <dgm:bulletEnabled val="1"/>
        </dgm:presLayoutVars>
      </dgm:prSet>
      <dgm:spPr/>
      <dgm:t>
        <a:bodyPr/>
        <a:lstStyle/>
        <a:p>
          <a:endParaRPr lang="es-EC"/>
        </a:p>
      </dgm:t>
    </dgm:pt>
    <dgm:pt modelId="{97BD2341-CC78-4B4D-9784-5F94A60967A2}" type="pres">
      <dgm:prSet presAssocID="{46491928-90EF-4C4E-816B-FBCF244DFD3B}" presName="sibTrans" presStyleCnt="0"/>
      <dgm:spPr/>
      <dgm:t>
        <a:bodyPr/>
        <a:lstStyle/>
        <a:p>
          <a:endParaRPr lang="es-CO"/>
        </a:p>
      </dgm:t>
    </dgm:pt>
    <dgm:pt modelId="{FDD831E8-A232-411E-A6F0-0699D81A8333}" type="pres">
      <dgm:prSet presAssocID="{7516C494-698D-4F1B-913E-EEAFB91EECDF}" presName="node" presStyleLbl="node1" presStyleIdx="4" presStyleCnt="6">
        <dgm:presLayoutVars>
          <dgm:bulletEnabled val="1"/>
        </dgm:presLayoutVars>
      </dgm:prSet>
      <dgm:spPr/>
      <dgm:t>
        <a:bodyPr/>
        <a:lstStyle/>
        <a:p>
          <a:endParaRPr lang="es-EC"/>
        </a:p>
      </dgm:t>
    </dgm:pt>
    <dgm:pt modelId="{A6236A92-A691-4BFB-AF0B-CB8B9D8C3864}" type="pres">
      <dgm:prSet presAssocID="{82F5A727-6D8A-487D-A74D-23BF50843A62}" presName="sibTrans" presStyleCnt="0"/>
      <dgm:spPr/>
      <dgm:t>
        <a:bodyPr/>
        <a:lstStyle/>
        <a:p>
          <a:endParaRPr lang="es-CO"/>
        </a:p>
      </dgm:t>
    </dgm:pt>
    <dgm:pt modelId="{A95B10D2-8417-4314-8225-D0376F117D04}" type="pres">
      <dgm:prSet presAssocID="{21DB504F-F052-4990-BFEF-344B96212F6F}" presName="node" presStyleLbl="node1" presStyleIdx="5" presStyleCnt="6">
        <dgm:presLayoutVars>
          <dgm:bulletEnabled val="1"/>
        </dgm:presLayoutVars>
      </dgm:prSet>
      <dgm:spPr/>
      <dgm:t>
        <a:bodyPr/>
        <a:lstStyle/>
        <a:p>
          <a:endParaRPr lang="es-EC"/>
        </a:p>
      </dgm:t>
    </dgm:pt>
  </dgm:ptLst>
  <dgm:cxnLst>
    <dgm:cxn modelId="{058C53AD-A6DE-485E-BBFA-8FA08788527D}" srcId="{EE7B587D-4D97-48B3-A9A3-E6D2E4D7C62C}" destId="{54DE95E6-9DEB-4962-AD5E-5E60223ACA86}" srcOrd="1" destOrd="0" parTransId="{7F43E969-A20F-4EFF-A970-4D0400C234BD}" sibTransId="{8981647D-CF8B-4125-B0A8-C7BEA998971A}"/>
    <dgm:cxn modelId="{C7DD6C21-C889-4CD0-A461-02C7F8E0624A}" srcId="{EE7B587D-4D97-48B3-A9A3-E6D2E4D7C62C}" destId="{7516C494-698D-4F1B-913E-EEAFB91EECDF}" srcOrd="4" destOrd="0" parTransId="{FAEC3B32-EF24-4CEA-AAC1-F3CFC4479BBE}" sibTransId="{82F5A727-6D8A-487D-A74D-23BF50843A62}"/>
    <dgm:cxn modelId="{DDEBB2A7-AEEF-480E-8359-B8DB4B0A6CED}" type="presOf" srcId="{53BC00AE-A65E-4A1E-B79E-AC2ADF36F20D}" destId="{34B76565-D51C-4909-A4A0-FCF73ACFC0C5}" srcOrd="0" destOrd="0" presId="urn:microsoft.com/office/officeart/2005/8/layout/default"/>
    <dgm:cxn modelId="{E3EED314-4E86-40BE-B1BF-B06B578249AE}" type="presOf" srcId="{21DB504F-F052-4990-BFEF-344B96212F6F}" destId="{A95B10D2-8417-4314-8225-D0376F117D04}" srcOrd="0" destOrd="0" presId="urn:microsoft.com/office/officeart/2005/8/layout/default"/>
    <dgm:cxn modelId="{7B41B421-47FA-4A50-93C8-32497FFA1A71}" srcId="{EE7B587D-4D97-48B3-A9A3-E6D2E4D7C62C}" destId="{7F24997E-6C42-494E-94C1-5153E2F445AC}" srcOrd="2" destOrd="0" parTransId="{BADE8086-E9D3-4B27-B64B-9AA7A15BB351}" sibTransId="{B9B05246-2627-4DA9-BD1D-8FCA9D2CDF96}"/>
    <dgm:cxn modelId="{4B773176-6F4D-4CC4-93B2-DE0677635189}" srcId="{EE7B587D-4D97-48B3-A9A3-E6D2E4D7C62C}" destId="{21DB504F-F052-4990-BFEF-344B96212F6F}" srcOrd="5" destOrd="0" parTransId="{ED69A36E-499C-49B7-A13E-3F9EB26647E5}" sibTransId="{FCDEC320-D177-4F57-A74E-FCA93D845700}"/>
    <dgm:cxn modelId="{DE842896-6E9B-4DA8-9E5A-6AC55C174263}" type="presOf" srcId="{7516C494-698D-4F1B-913E-EEAFB91EECDF}" destId="{FDD831E8-A232-411E-A6F0-0699D81A8333}" srcOrd="0" destOrd="0" presId="urn:microsoft.com/office/officeart/2005/8/layout/default"/>
    <dgm:cxn modelId="{73966E34-8A77-4C2C-BF33-673D9B10919B}" type="presOf" srcId="{EE7B587D-4D97-48B3-A9A3-E6D2E4D7C62C}" destId="{19A6B5CF-6A71-4DA8-838E-4E94AEFEE01C}" srcOrd="0" destOrd="0" presId="urn:microsoft.com/office/officeart/2005/8/layout/default"/>
    <dgm:cxn modelId="{89022F09-DD04-4E76-A951-7AF0EC4016D5}" srcId="{EE7B587D-4D97-48B3-A9A3-E6D2E4D7C62C}" destId="{1D049F1A-6557-4DDD-9A3B-1D9DCD69466D}" srcOrd="3" destOrd="0" parTransId="{EB4EA7EF-CE73-4C63-8C5A-14168A964DE2}" sibTransId="{46491928-90EF-4C4E-816B-FBCF244DFD3B}"/>
    <dgm:cxn modelId="{4008E267-D279-4E82-88BB-BBA1E193C42E}" type="presOf" srcId="{1D049F1A-6557-4DDD-9A3B-1D9DCD69466D}" destId="{391F08F3-87C0-4D7B-81B1-E0F1590A0F2B}" srcOrd="0" destOrd="0" presId="urn:microsoft.com/office/officeart/2005/8/layout/default"/>
    <dgm:cxn modelId="{20D08950-92D8-421C-B4E8-7A5EAA251066}" srcId="{EE7B587D-4D97-48B3-A9A3-E6D2E4D7C62C}" destId="{53BC00AE-A65E-4A1E-B79E-AC2ADF36F20D}" srcOrd="0" destOrd="0" parTransId="{6CB44ED0-C70E-4BF0-BBCF-BF061CC0C5BA}" sibTransId="{158E97B9-823A-4ED7-BA81-9186782DC355}"/>
    <dgm:cxn modelId="{9C82121C-A0E3-4D25-B1B5-8EF17EB84602}" type="presOf" srcId="{54DE95E6-9DEB-4962-AD5E-5E60223ACA86}" destId="{963BC42B-5B7B-4DFA-9A3C-14B738DC4EE1}" srcOrd="0" destOrd="0" presId="urn:microsoft.com/office/officeart/2005/8/layout/default"/>
    <dgm:cxn modelId="{2FC56228-F653-401F-926F-AA8D1CEFA88D}" type="presOf" srcId="{7F24997E-6C42-494E-94C1-5153E2F445AC}" destId="{B56E8099-9C74-4C19-A35F-959C89AC3C32}" srcOrd="0" destOrd="0" presId="urn:microsoft.com/office/officeart/2005/8/layout/default"/>
    <dgm:cxn modelId="{4F8BAC76-C9B5-4C78-A214-8C51E637820F}" type="presParOf" srcId="{19A6B5CF-6A71-4DA8-838E-4E94AEFEE01C}" destId="{34B76565-D51C-4909-A4A0-FCF73ACFC0C5}" srcOrd="0" destOrd="0" presId="urn:microsoft.com/office/officeart/2005/8/layout/default"/>
    <dgm:cxn modelId="{D0295A10-8947-4E4F-BBD2-1ECE438B4B0B}" type="presParOf" srcId="{19A6B5CF-6A71-4DA8-838E-4E94AEFEE01C}" destId="{D41D1AF5-5466-4F87-B4C3-253940E10B5E}" srcOrd="1" destOrd="0" presId="urn:microsoft.com/office/officeart/2005/8/layout/default"/>
    <dgm:cxn modelId="{662DF231-DF44-4A9D-A6BD-A183398AE459}" type="presParOf" srcId="{19A6B5CF-6A71-4DA8-838E-4E94AEFEE01C}" destId="{963BC42B-5B7B-4DFA-9A3C-14B738DC4EE1}" srcOrd="2" destOrd="0" presId="urn:microsoft.com/office/officeart/2005/8/layout/default"/>
    <dgm:cxn modelId="{42010FA0-D79E-4EDC-BEFA-1079450F5803}" type="presParOf" srcId="{19A6B5CF-6A71-4DA8-838E-4E94AEFEE01C}" destId="{575D488B-C040-4A3D-9243-09D32F4936F3}" srcOrd="3" destOrd="0" presId="urn:microsoft.com/office/officeart/2005/8/layout/default"/>
    <dgm:cxn modelId="{7CB3D439-13C9-4F28-A949-0977ACD0AE8B}" type="presParOf" srcId="{19A6B5CF-6A71-4DA8-838E-4E94AEFEE01C}" destId="{B56E8099-9C74-4C19-A35F-959C89AC3C32}" srcOrd="4" destOrd="0" presId="urn:microsoft.com/office/officeart/2005/8/layout/default"/>
    <dgm:cxn modelId="{DB6A2101-160B-416E-9CBB-FC122356DBEE}" type="presParOf" srcId="{19A6B5CF-6A71-4DA8-838E-4E94AEFEE01C}" destId="{037DFC13-6546-45A8-B7B5-9CDE83AE1C56}" srcOrd="5" destOrd="0" presId="urn:microsoft.com/office/officeart/2005/8/layout/default"/>
    <dgm:cxn modelId="{95340A45-ED7F-45AA-9413-8D009E4178CB}" type="presParOf" srcId="{19A6B5CF-6A71-4DA8-838E-4E94AEFEE01C}" destId="{391F08F3-87C0-4D7B-81B1-E0F1590A0F2B}" srcOrd="6" destOrd="0" presId="urn:microsoft.com/office/officeart/2005/8/layout/default"/>
    <dgm:cxn modelId="{4EFC5254-032D-444B-AF60-C292CF010197}" type="presParOf" srcId="{19A6B5CF-6A71-4DA8-838E-4E94AEFEE01C}" destId="{97BD2341-CC78-4B4D-9784-5F94A60967A2}" srcOrd="7" destOrd="0" presId="urn:microsoft.com/office/officeart/2005/8/layout/default"/>
    <dgm:cxn modelId="{9789AFA5-EE2C-415E-A7F1-9C0F80643C2C}" type="presParOf" srcId="{19A6B5CF-6A71-4DA8-838E-4E94AEFEE01C}" destId="{FDD831E8-A232-411E-A6F0-0699D81A8333}" srcOrd="8" destOrd="0" presId="urn:microsoft.com/office/officeart/2005/8/layout/default"/>
    <dgm:cxn modelId="{8FC60CE1-BE51-44D1-BC04-9E3C18F2261D}" type="presParOf" srcId="{19A6B5CF-6A71-4DA8-838E-4E94AEFEE01C}" destId="{A6236A92-A691-4BFB-AF0B-CB8B9D8C3864}" srcOrd="9" destOrd="0" presId="urn:microsoft.com/office/officeart/2005/8/layout/default"/>
    <dgm:cxn modelId="{03D3D6E0-E17C-4700-9994-A5F515D16E87}" type="presParOf" srcId="{19A6B5CF-6A71-4DA8-838E-4E94AEFEE01C}" destId="{A95B10D2-8417-4314-8225-D0376F117D0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8E09CC-C383-4D96-9938-3A43AA6B0365}" type="doc">
      <dgm:prSet loTypeId="urn:microsoft.com/office/officeart/2005/8/layout/chevron2" loCatId="list" qsTypeId="urn:microsoft.com/office/officeart/2005/8/quickstyle/3d1" qsCatId="3D" csTypeId="urn:microsoft.com/office/officeart/2005/8/colors/accent2_2" csCatId="accent2" phldr="1"/>
      <dgm:spPr/>
      <dgm:t>
        <a:bodyPr/>
        <a:lstStyle/>
        <a:p>
          <a:endParaRPr lang="es-EC"/>
        </a:p>
      </dgm:t>
    </dgm:pt>
    <dgm:pt modelId="{254CFCAE-4BA5-4B1D-BB08-BA39DF87535B}">
      <dgm:prSet phldrT="[Texto]"/>
      <dgm:spPr/>
      <dgm:t>
        <a:bodyPr/>
        <a:lstStyle/>
        <a:p>
          <a:r>
            <a:rPr lang="es-EC" dirty="0" smtClean="0"/>
            <a:t>Generales</a:t>
          </a:r>
          <a:endParaRPr lang="es-EC" dirty="0"/>
        </a:p>
      </dgm:t>
    </dgm:pt>
    <dgm:pt modelId="{6DD191E6-7D23-4621-8CA3-1C62542E1B63}" type="parTrans" cxnId="{DCB78E55-0715-41F9-8D86-091053989A70}">
      <dgm:prSet/>
      <dgm:spPr/>
      <dgm:t>
        <a:bodyPr/>
        <a:lstStyle/>
        <a:p>
          <a:endParaRPr lang="es-EC"/>
        </a:p>
      </dgm:t>
    </dgm:pt>
    <dgm:pt modelId="{893B6ACC-8FF9-4A29-A03B-20DE98D15C69}" type="sibTrans" cxnId="{DCB78E55-0715-41F9-8D86-091053989A70}">
      <dgm:prSet/>
      <dgm:spPr/>
      <dgm:t>
        <a:bodyPr/>
        <a:lstStyle/>
        <a:p>
          <a:endParaRPr lang="es-EC"/>
        </a:p>
      </dgm:t>
    </dgm:pt>
    <dgm:pt modelId="{FC25A36E-1D82-4F27-BB71-685E97AF52E1}">
      <dgm:prSet phldrT="[Texto]" custT="1"/>
      <dgm:spPr/>
      <dgm:t>
        <a:bodyPr/>
        <a:lstStyle/>
        <a:p>
          <a:r>
            <a:rPr lang="es-EC" sz="1800" dirty="0" smtClean="0"/>
            <a:t>Determinar</a:t>
          </a:r>
          <a:r>
            <a:rPr lang="es-EC" sz="1600" dirty="0" smtClean="0"/>
            <a:t> la relación del primaje con el desarrollo económico del Ecuador y comparar el mismo con países extranjeros.</a:t>
          </a:r>
          <a:endParaRPr lang="es-EC" sz="1600" dirty="0"/>
        </a:p>
      </dgm:t>
    </dgm:pt>
    <dgm:pt modelId="{72230DFB-5AAD-4677-BE6D-2AAA4829A54F}" type="parTrans" cxnId="{5118A850-A6BA-409B-8775-BE26D4DA1182}">
      <dgm:prSet/>
      <dgm:spPr/>
      <dgm:t>
        <a:bodyPr/>
        <a:lstStyle/>
        <a:p>
          <a:endParaRPr lang="es-EC"/>
        </a:p>
      </dgm:t>
    </dgm:pt>
    <dgm:pt modelId="{8125DAAD-2E71-4DA6-951B-ABB5C17AEA86}" type="sibTrans" cxnId="{5118A850-A6BA-409B-8775-BE26D4DA1182}">
      <dgm:prSet/>
      <dgm:spPr/>
      <dgm:t>
        <a:bodyPr/>
        <a:lstStyle/>
        <a:p>
          <a:endParaRPr lang="es-EC"/>
        </a:p>
      </dgm:t>
    </dgm:pt>
    <dgm:pt modelId="{9C3E825B-04CA-4D7F-8C54-8513E7B618D2}">
      <dgm:prSet phldrT="[Texto]" custT="1"/>
      <dgm:spPr/>
      <dgm:t>
        <a:bodyPr/>
        <a:lstStyle/>
        <a:p>
          <a:r>
            <a:rPr lang="es-EC" sz="1600" dirty="0" smtClean="0"/>
            <a:t>Determinar la influencia del pago de primas de reaseguro a empresas extranjeras en la cuenta pagos. </a:t>
          </a:r>
          <a:endParaRPr lang="es-EC" sz="1600" dirty="0"/>
        </a:p>
      </dgm:t>
    </dgm:pt>
    <dgm:pt modelId="{394E4D6A-5134-4A2D-A06C-5E5B5C7CE40E}" type="parTrans" cxnId="{B8F4FDC7-8C41-4EDA-BEBA-39C9D99CB866}">
      <dgm:prSet/>
      <dgm:spPr/>
      <dgm:t>
        <a:bodyPr/>
        <a:lstStyle/>
        <a:p>
          <a:endParaRPr lang="es-EC"/>
        </a:p>
      </dgm:t>
    </dgm:pt>
    <dgm:pt modelId="{550A1174-926B-400F-B5A8-C9351FD045EA}" type="sibTrans" cxnId="{B8F4FDC7-8C41-4EDA-BEBA-39C9D99CB866}">
      <dgm:prSet/>
      <dgm:spPr/>
      <dgm:t>
        <a:bodyPr/>
        <a:lstStyle/>
        <a:p>
          <a:endParaRPr lang="es-EC"/>
        </a:p>
      </dgm:t>
    </dgm:pt>
    <dgm:pt modelId="{94D0E954-5BC3-4C3F-B7DF-E67A20B304F5}">
      <dgm:prSet phldrT="[Texto]"/>
      <dgm:spPr/>
      <dgm:t>
        <a:bodyPr/>
        <a:lstStyle/>
        <a:p>
          <a:r>
            <a:rPr lang="es-EC" dirty="0" smtClean="0"/>
            <a:t>Específicos</a:t>
          </a:r>
          <a:endParaRPr lang="es-EC" dirty="0"/>
        </a:p>
      </dgm:t>
    </dgm:pt>
    <dgm:pt modelId="{B2A8CDE7-35EA-4C2A-906B-130B2A44F532}" type="parTrans" cxnId="{6EB93F63-69E1-4CAC-BAE7-CB5EAEDEF807}">
      <dgm:prSet/>
      <dgm:spPr/>
      <dgm:t>
        <a:bodyPr/>
        <a:lstStyle/>
        <a:p>
          <a:endParaRPr lang="es-EC"/>
        </a:p>
      </dgm:t>
    </dgm:pt>
    <dgm:pt modelId="{1DC791EF-3C4E-4D66-A0A6-8E140CF1A0E6}" type="sibTrans" cxnId="{6EB93F63-69E1-4CAC-BAE7-CB5EAEDEF807}">
      <dgm:prSet/>
      <dgm:spPr/>
      <dgm:t>
        <a:bodyPr/>
        <a:lstStyle/>
        <a:p>
          <a:endParaRPr lang="es-EC"/>
        </a:p>
      </dgm:t>
    </dgm:pt>
    <dgm:pt modelId="{0D56D93A-780F-411E-8830-BA9B0BBE14AC}">
      <dgm:prSet phldrT="[Texto]"/>
      <dgm:spPr/>
      <dgm:t>
        <a:bodyPr/>
        <a:lstStyle/>
        <a:p>
          <a:r>
            <a:rPr lang="es-EC" dirty="0" smtClean="0"/>
            <a:t>Establecer los niveles y evolución de los indicadores socioeconómicos de los países casos de estudio.</a:t>
          </a:r>
          <a:endParaRPr lang="es-EC" dirty="0"/>
        </a:p>
      </dgm:t>
    </dgm:pt>
    <dgm:pt modelId="{3E07896D-B7DE-4E18-BDC1-EC4FCF9A513B}" type="parTrans" cxnId="{4D0C675F-6F9A-4893-9649-469514A99F11}">
      <dgm:prSet/>
      <dgm:spPr/>
      <dgm:t>
        <a:bodyPr/>
        <a:lstStyle/>
        <a:p>
          <a:endParaRPr lang="es-EC"/>
        </a:p>
      </dgm:t>
    </dgm:pt>
    <dgm:pt modelId="{4FB3C299-6B3C-45E4-9DE4-B16C83E5C232}" type="sibTrans" cxnId="{4D0C675F-6F9A-4893-9649-469514A99F11}">
      <dgm:prSet/>
      <dgm:spPr/>
      <dgm:t>
        <a:bodyPr/>
        <a:lstStyle/>
        <a:p>
          <a:endParaRPr lang="es-EC"/>
        </a:p>
      </dgm:t>
    </dgm:pt>
    <dgm:pt modelId="{340CB7FF-49E1-4AFC-9AD7-BDA7E17661DF}">
      <dgm:prSet phldrT="[Texto]"/>
      <dgm:spPr/>
      <dgm:t>
        <a:bodyPr/>
        <a:lstStyle/>
        <a:p>
          <a:r>
            <a:rPr lang="es-EC" dirty="0" smtClean="0"/>
            <a:t>Fijar los niveles y evolución del PIB de los países caso de estudio. </a:t>
          </a:r>
          <a:endParaRPr lang="es-EC" dirty="0"/>
        </a:p>
      </dgm:t>
    </dgm:pt>
    <dgm:pt modelId="{69AE4809-35DD-4225-9AAD-C3CE8D206487}" type="parTrans" cxnId="{B8A8F0A6-92FB-4BA0-B5A2-CE67A4E5B724}">
      <dgm:prSet/>
      <dgm:spPr/>
      <dgm:t>
        <a:bodyPr/>
        <a:lstStyle/>
        <a:p>
          <a:endParaRPr lang="es-EC"/>
        </a:p>
      </dgm:t>
    </dgm:pt>
    <dgm:pt modelId="{BB4FDB97-87EE-4BA7-86EB-A83CEB7FF748}" type="sibTrans" cxnId="{B8A8F0A6-92FB-4BA0-B5A2-CE67A4E5B724}">
      <dgm:prSet/>
      <dgm:spPr/>
      <dgm:t>
        <a:bodyPr/>
        <a:lstStyle/>
        <a:p>
          <a:endParaRPr lang="es-EC"/>
        </a:p>
      </dgm:t>
    </dgm:pt>
    <dgm:pt modelId="{8E066FE9-5D61-40DD-A9DC-94319E76D921}">
      <dgm:prSet phldrT="[Texto]"/>
      <dgm:spPr/>
      <dgm:t>
        <a:bodyPr/>
        <a:lstStyle/>
        <a:p>
          <a:r>
            <a:rPr lang="es-EC" dirty="0" smtClean="0"/>
            <a:t>Comprobar los niveles y evolución de aseguramiento de los países caso de estudio.</a:t>
          </a:r>
          <a:endParaRPr lang="es-EC" dirty="0"/>
        </a:p>
      </dgm:t>
    </dgm:pt>
    <dgm:pt modelId="{DFA80C10-C68F-47A1-B7D1-E10D8B52F499}" type="parTrans" cxnId="{71B27267-8878-4389-ADBA-AB7C7575EDB4}">
      <dgm:prSet/>
      <dgm:spPr/>
      <dgm:t>
        <a:bodyPr/>
        <a:lstStyle/>
        <a:p>
          <a:endParaRPr lang="es-EC"/>
        </a:p>
      </dgm:t>
    </dgm:pt>
    <dgm:pt modelId="{992B723B-1832-4161-9D1F-B0BE61142226}" type="sibTrans" cxnId="{71B27267-8878-4389-ADBA-AB7C7575EDB4}">
      <dgm:prSet/>
      <dgm:spPr/>
      <dgm:t>
        <a:bodyPr/>
        <a:lstStyle/>
        <a:p>
          <a:endParaRPr lang="es-EC"/>
        </a:p>
      </dgm:t>
    </dgm:pt>
    <dgm:pt modelId="{7CC14FE2-B410-46D7-B648-BC0171E172BB}">
      <dgm:prSet phldrT="[Texto]"/>
      <dgm:spPr/>
      <dgm:t>
        <a:bodyPr/>
        <a:lstStyle/>
        <a:p>
          <a:r>
            <a:rPr lang="es-EC" dirty="0" smtClean="0"/>
            <a:t>Analizar la profundización de la industria de seguros de Ecuador en comparación con Chile, Estados Unidos de América y Reino Unido.</a:t>
          </a:r>
          <a:endParaRPr lang="es-EC" dirty="0"/>
        </a:p>
      </dgm:t>
    </dgm:pt>
    <dgm:pt modelId="{5D21E25A-9E66-4BC3-8337-71CC73F523B8}" type="parTrans" cxnId="{13665197-584E-4316-9BCE-4373B2A29FD6}">
      <dgm:prSet/>
      <dgm:spPr/>
      <dgm:t>
        <a:bodyPr/>
        <a:lstStyle/>
        <a:p>
          <a:endParaRPr lang="es-EC"/>
        </a:p>
      </dgm:t>
    </dgm:pt>
    <dgm:pt modelId="{5B1D984D-6FAF-473D-9144-56409238E6C6}" type="sibTrans" cxnId="{13665197-584E-4316-9BCE-4373B2A29FD6}">
      <dgm:prSet/>
      <dgm:spPr/>
      <dgm:t>
        <a:bodyPr/>
        <a:lstStyle/>
        <a:p>
          <a:endParaRPr lang="es-EC"/>
        </a:p>
      </dgm:t>
    </dgm:pt>
    <dgm:pt modelId="{1377130A-A2DB-4F73-BD27-DC85B7CFB16D}">
      <dgm:prSet phldrT="[Texto]"/>
      <dgm:spPr/>
      <dgm:t>
        <a:bodyPr/>
        <a:lstStyle/>
        <a:p>
          <a:r>
            <a:rPr lang="es-EC" dirty="0" smtClean="0"/>
            <a:t>Analizar los niveles de primaje del Ecuador respecto a países extranjeros (Estados Unidos de América, Inglaterra y Chile).</a:t>
          </a:r>
          <a:endParaRPr lang="es-EC" dirty="0"/>
        </a:p>
      </dgm:t>
    </dgm:pt>
    <dgm:pt modelId="{2713C09D-D953-41B7-8FAA-1FCF3FD912C4}" type="parTrans" cxnId="{9B25D36A-EB72-415E-B0B2-5D534DF70FEC}">
      <dgm:prSet/>
      <dgm:spPr/>
      <dgm:t>
        <a:bodyPr/>
        <a:lstStyle/>
        <a:p>
          <a:endParaRPr lang="es-EC"/>
        </a:p>
      </dgm:t>
    </dgm:pt>
    <dgm:pt modelId="{768AB38A-2577-4B1A-AA60-D06EC9DD1678}" type="sibTrans" cxnId="{9B25D36A-EB72-415E-B0B2-5D534DF70FEC}">
      <dgm:prSet/>
      <dgm:spPr/>
      <dgm:t>
        <a:bodyPr/>
        <a:lstStyle/>
        <a:p>
          <a:endParaRPr lang="es-EC"/>
        </a:p>
      </dgm:t>
    </dgm:pt>
    <dgm:pt modelId="{434B9D16-1B8D-4D98-8013-F3437CA5BB25}">
      <dgm:prSet phldrT="[Texto]"/>
      <dgm:spPr/>
      <dgm:t>
        <a:bodyPr/>
        <a:lstStyle/>
        <a:p>
          <a:r>
            <a:rPr lang="es-EC" dirty="0" smtClean="0"/>
            <a:t>Determinar la cantidad monetaria pagada por las primas de seguros a empresas extranjeras.</a:t>
          </a:r>
          <a:endParaRPr lang="es-EC" dirty="0"/>
        </a:p>
      </dgm:t>
    </dgm:pt>
    <dgm:pt modelId="{861202AD-16B2-4FAC-BA24-6F867911286B}" type="parTrans" cxnId="{092F019B-DAA2-4C67-9318-6A7B04761CBC}">
      <dgm:prSet/>
      <dgm:spPr/>
      <dgm:t>
        <a:bodyPr/>
        <a:lstStyle/>
        <a:p>
          <a:endParaRPr lang="es-EC"/>
        </a:p>
      </dgm:t>
    </dgm:pt>
    <dgm:pt modelId="{7AE76F75-785E-4131-9D4C-713577FF5646}" type="sibTrans" cxnId="{092F019B-DAA2-4C67-9318-6A7B04761CBC}">
      <dgm:prSet/>
      <dgm:spPr/>
      <dgm:t>
        <a:bodyPr/>
        <a:lstStyle/>
        <a:p>
          <a:endParaRPr lang="es-EC"/>
        </a:p>
      </dgm:t>
    </dgm:pt>
    <dgm:pt modelId="{43C3B4E3-FEF5-4876-AA11-BE180045D385}">
      <dgm:prSet phldrT="[Texto]"/>
      <dgm:spPr/>
      <dgm:t>
        <a:bodyPr/>
        <a:lstStyle/>
        <a:p>
          <a:r>
            <a:rPr lang="es-EC" dirty="0" smtClean="0"/>
            <a:t>Determinar el efecto de la salida de divisas por pago sobre servicio de seguros al extranjero sobre la falta de liquidez de un país dolarizado.</a:t>
          </a:r>
          <a:endParaRPr lang="es-EC" dirty="0"/>
        </a:p>
      </dgm:t>
    </dgm:pt>
    <dgm:pt modelId="{719B6EE9-4DB3-423F-A199-515CAD9D6BC2}" type="parTrans" cxnId="{DFAAC679-78DE-4D8B-B16F-C89ED184A050}">
      <dgm:prSet/>
      <dgm:spPr/>
      <dgm:t>
        <a:bodyPr/>
        <a:lstStyle/>
        <a:p>
          <a:endParaRPr lang="es-EC"/>
        </a:p>
      </dgm:t>
    </dgm:pt>
    <dgm:pt modelId="{5AE167DB-3AC6-4642-AA23-2048194398A6}" type="sibTrans" cxnId="{DFAAC679-78DE-4D8B-B16F-C89ED184A050}">
      <dgm:prSet/>
      <dgm:spPr/>
      <dgm:t>
        <a:bodyPr/>
        <a:lstStyle/>
        <a:p>
          <a:endParaRPr lang="es-EC"/>
        </a:p>
      </dgm:t>
    </dgm:pt>
    <dgm:pt modelId="{93A8167C-9B2D-4099-918E-9C3C47464A25}" type="pres">
      <dgm:prSet presAssocID="{3F8E09CC-C383-4D96-9938-3A43AA6B0365}" presName="linearFlow" presStyleCnt="0">
        <dgm:presLayoutVars>
          <dgm:dir/>
          <dgm:animLvl val="lvl"/>
          <dgm:resizeHandles val="exact"/>
        </dgm:presLayoutVars>
      </dgm:prSet>
      <dgm:spPr/>
      <dgm:t>
        <a:bodyPr/>
        <a:lstStyle/>
        <a:p>
          <a:endParaRPr lang="es-CO"/>
        </a:p>
      </dgm:t>
    </dgm:pt>
    <dgm:pt modelId="{3AC7FD68-2FA3-4582-9DC2-C30C862FCD23}" type="pres">
      <dgm:prSet presAssocID="{254CFCAE-4BA5-4B1D-BB08-BA39DF87535B}" presName="composite" presStyleCnt="0"/>
      <dgm:spPr/>
      <dgm:t>
        <a:bodyPr/>
        <a:lstStyle/>
        <a:p>
          <a:endParaRPr lang="es-CO"/>
        </a:p>
      </dgm:t>
    </dgm:pt>
    <dgm:pt modelId="{0AC39721-0C66-403B-90E1-0D2303597013}" type="pres">
      <dgm:prSet presAssocID="{254CFCAE-4BA5-4B1D-BB08-BA39DF87535B}" presName="parentText" presStyleLbl="alignNode1" presStyleIdx="0" presStyleCnt="2">
        <dgm:presLayoutVars>
          <dgm:chMax val="1"/>
          <dgm:bulletEnabled val="1"/>
        </dgm:presLayoutVars>
      </dgm:prSet>
      <dgm:spPr/>
      <dgm:t>
        <a:bodyPr/>
        <a:lstStyle/>
        <a:p>
          <a:endParaRPr lang="es-CO"/>
        </a:p>
      </dgm:t>
    </dgm:pt>
    <dgm:pt modelId="{29FC7EAC-CFE5-4305-A111-2FA67A037573}" type="pres">
      <dgm:prSet presAssocID="{254CFCAE-4BA5-4B1D-BB08-BA39DF87535B}" presName="descendantText" presStyleLbl="alignAcc1" presStyleIdx="0" presStyleCnt="2">
        <dgm:presLayoutVars>
          <dgm:bulletEnabled val="1"/>
        </dgm:presLayoutVars>
      </dgm:prSet>
      <dgm:spPr/>
      <dgm:t>
        <a:bodyPr/>
        <a:lstStyle/>
        <a:p>
          <a:endParaRPr lang="es-EC"/>
        </a:p>
      </dgm:t>
    </dgm:pt>
    <dgm:pt modelId="{16C3AA27-CB54-452A-9F25-6C08887CB29F}" type="pres">
      <dgm:prSet presAssocID="{893B6ACC-8FF9-4A29-A03B-20DE98D15C69}" presName="sp" presStyleCnt="0"/>
      <dgm:spPr/>
      <dgm:t>
        <a:bodyPr/>
        <a:lstStyle/>
        <a:p>
          <a:endParaRPr lang="es-CO"/>
        </a:p>
      </dgm:t>
    </dgm:pt>
    <dgm:pt modelId="{D3787BA2-A6DC-4BA1-B57D-55259127E6C0}" type="pres">
      <dgm:prSet presAssocID="{94D0E954-5BC3-4C3F-B7DF-E67A20B304F5}" presName="composite" presStyleCnt="0"/>
      <dgm:spPr/>
      <dgm:t>
        <a:bodyPr/>
        <a:lstStyle/>
        <a:p>
          <a:endParaRPr lang="es-CO"/>
        </a:p>
      </dgm:t>
    </dgm:pt>
    <dgm:pt modelId="{902780D0-C675-4D4D-A25A-95FF0C4A8EE2}" type="pres">
      <dgm:prSet presAssocID="{94D0E954-5BC3-4C3F-B7DF-E67A20B304F5}" presName="parentText" presStyleLbl="alignNode1" presStyleIdx="1" presStyleCnt="2">
        <dgm:presLayoutVars>
          <dgm:chMax val="1"/>
          <dgm:bulletEnabled val="1"/>
        </dgm:presLayoutVars>
      </dgm:prSet>
      <dgm:spPr/>
      <dgm:t>
        <a:bodyPr/>
        <a:lstStyle/>
        <a:p>
          <a:endParaRPr lang="es-CO"/>
        </a:p>
      </dgm:t>
    </dgm:pt>
    <dgm:pt modelId="{3C825EC1-3BA6-4DC1-ABF6-DDAD6BC1FE15}" type="pres">
      <dgm:prSet presAssocID="{94D0E954-5BC3-4C3F-B7DF-E67A20B304F5}" presName="descendantText" presStyleLbl="alignAcc1" presStyleIdx="1" presStyleCnt="2" custScaleY="200578">
        <dgm:presLayoutVars>
          <dgm:bulletEnabled val="1"/>
        </dgm:presLayoutVars>
      </dgm:prSet>
      <dgm:spPr/>
      <dgm:t>
        <a:bodyPr/>
        <a:lstStyle/>
        <a:p>
          <a:endParaRPr lang="es-EC"/>
        </a:p>
      </dgm:t>
    </dgm:pt>
  </dgm:ptLst>
  <dgm:cxnLst>
    <dgm:cxn modelId="{AC998553-0E22-431A-9A00-1294F2C43DD6}" type="presOf" srcId="{340CB7FF-49E1-4AFC-9AD7-BDA7E17661DF}" destId="{3C825EC1-3BA6-4DC1-ABF6-DDAD6BC1FE15}" srcOrd="0" destOrd="1" presId="urn:microsoft.com/office/officeart/2005/8/layout/chevron2"/>
    <dgm:cxn modelId="{1EA849B0-CD57-4A75-817F-4D8FA85FE06A}" type="presOf" srcId="{43C3B4E3-FEF5-4876-AA11-BE180045D385}" destId="{3C825EC1-3BA6-4DC1-ABF6-DDAD6BC1FE15}" srcOrd="0" destOrd="6" presId="urn:microsoft.com/office/officeart/2005/8/layout/chevron2"/>
    <dgm:cxn modelId="{4A513EF9-6561-453E-92B6-A40AB47FAA24}" type="presOf" srcId="{1377130A-A2DB-4F73-BD27-DC85B7CFB16D}" destId="{3C825EC1-3BA6-4DC1-ABF6-DDAD6BC1FE15}" srcOrd="0" destOrd="4" presId="urn:microsoft.com/office/officeart/2005/8/layout/chevron2"/>
    <dgm:cxn modelId="{DCB78E55-0715-41F9-8D86-091053989A70}" srcId="{3F8E09CC-C383-4D96-9938-3A43AA6B0365}" destId="{254CFCAE-4BA5-4B1D-BB08-BA39DF87535B}" srcOrd="0" destOrd="0" parTransId="{6DD191E6-7D23-4621-8CA3-1C62542E1B63}" sibTransId="{893B6ACC-8FF9-4A29-A03B-20DE98D15C69}"/>
    <dgm:cxn modelId="{DFAAC679-78DE-4D8B-B16F-C89ED184A050}" srcId="{94D0E954-5BC3-4C3F-B7DF-E67A20B304F5}" destId="{43C3B4E3-FEF5-4876-AA11-BE180045D385}" srcOrd="6" destOrd="0" parTransId="{719B6EE9-4DB3-423F-A199-515CAD9D6BC2}" sibTransId="{5AE167DB-3AC6-4642-AA23-2048194398A6}"/>
    <dgm:cxn modelId="{11D36C2E-524A-400A-A2A6-722203B41945}" type="presOf" srcId="{7CC14FE2-B410-46D7-B648-BC0171E172BB}" destId="{3C825EC1-3BA6-4DC1-ABF6-DDAD6BC1FE15}" srcOrd="0" destOrd="3" presId="urn:microsoft.com/office/officeart/2005/8/layout/chevron2"/>
    <dgm:cxn modelId="{B4BDADBF-DE23-4AEA-BEFF-D55CBE43DFA0}" type="presOf" srcId="{8E066FE9-5D61-40DD-A9DC-94319E76D921}" destId="{3C825EC1-3BA6-4DC1-ABF6-DDAD6BC1FE15}" srcOrd="0" destOrd="2" presId="urn:microsoft.com/office/officeart/2005/8/layout/chevron2"/>
    <dgm:cxn modelId="{B8A8F0A6-92FB-4BA0-B5A2-CE67A4E5B724}" srcId="{94D0E954-5BC3-4C3F-B7DF-E67A20B304F5}" destId="{340CB7FF-49E1-4AFC-9AD7-BDA7E17661DF}" srcOrd="1" destOrd="0" parTransId="{69AE4809-35DD-4225-9AAD-C3CE8D206487}" sibTransId="{BB4FDB97-87EE-4BA7-86EB-A83CEB7FF748}"/>
    <dgm:cxn modelId="{71B27267-8878-4389-ADBA-AB7C7575EDB4}" srcId="{94D0E954-5BC3-4C3F-B7DF-E67A20B304F5}" destId="{8E066FE9-5D61-40DD-A9DC-94319E76D921}" srcOrd="2" destOrd="0" parTransId="{DFA80C10-C68F-47A1-B7D1-E10D8B52F499}" sibTransId="{992B723B-1832-4161-9D1F-B0BE61142226}"/>
    <dgm:cxn modelId="{0D41F867-68BF-4259-A5F0-20EA7D255026}" type="presOf" srcId="{9C3E825B-04CA-4D7F-8C54-8513E7B618D2}" destId="{29FC7EAC-CFE5-4305-A111-2FA67A037573}" srcOrd="0" destOrd="1" presId="urn:microsoft.com/office/officeart/2005/8/layout/chevron2"/>
    <dgm:cxn modelId="{CF79BD9A-2EB5-4201-8D67-702F81A993CF}" type="presOf" srcId="{3F8E09CC-C383-4D96-9938-3A43AA6B0365}" destId="{93A8167C-9B2D-4099-918E-9C3C47464A25}" srcOrd="0" destOrd="0" presId="urn:microsoft.com/office/officeart/2005/8/layout/chevron2"/>
    <dgm:cxn modelId="{5118A850-A6BA-409B-8775-BE26D4DA1182}" srcId="{254CFCAE-4BA5-4B1D-BB08-BA39DF87535B}" destId="{FC25A36E-1D82-4F27-BB71-685E97AF52E1}" srcOrd="0" destOrd="0" parTransId="{72230DFB-5AAD-4677-BE6D-2AAA4829A54F}" sibTransId="{8125DAAD-2E71-4DA6-951B-ABB5C17AEA86}"/>
    <dgm:cxn modelId="{4D0C675F-6F9A-4893-9649-469514A99F11}" srcId="{94D0E954-5BC3-4C3F-B7DF-E67A20B304F5}" destId="{0D56D93A-780F-411E-8830-BA9B0BBE14AC}" srcOrd="0" destOrd="0" parTransId="{3E07896D-B7DE-4E18-BDC1-EC4FCF9A513B}" sibTransId="{4FB3C299-6B3C-45E4-9DE4-B16C83E5C232}"/>
    <dgm:cxn modelId="{4310BB15-F3E8-4111-8C3F-82A9CA37E28D}" type="presOf" srcId="{FC25A36E-1D82-4F27-BB71-685E97AF52E1}" destId="{29FC7EAC-CFE5-4305-A111-2FA67A037573}" srcOrd="0" destOrd="0" presId="urn:microsoft.com/office/officeart/2005/8/layout/chevron2"/>
    <dgm:cxn modelId="{13665197-584E-4316-9BCE-4373B2A29FD6}" srcId="{94D0E954-5BC3-4C3F-B7DF-E67A20B304F5}" destId="{7CC14FE2-B410-46D7-B648-BC0171E172BB}" srcOrd="3" destOrd="0" parTransId="{5D21E25A-9E66-4BC3-8337-71CC73F523B8}" sibTransId="{5B1D984D-6FAF-473D-9144-56409238E6C6}"/>
    <dgm:cxn modelId="{138AD9D0-87E8-448E-805A-0E8CE94ACA40}" type="presOf" srcId="{254CFCAE-4BA5-4B1D-BB08-BA39DF87535B}" destId="{0AC39721-0C66-403B-90E1-0D2303597013}" srcOrd="0" destOrd="0" presId="urn:microsoft.com/office/officeart/2005/8/layout/chevron2"/>
    <dgm:cxn modelId="{9B25D36A-EB72-415E-B0B2-5D534DF70FEC}" srcId="{94D0E954-5BC3-4C3F-B7DF-E67A20B304F5}" destId="{1377130A-A2DB-4F73-BD27-DC85B7CFB16D}" srcOrd="4" destOrd="0" parTransId="{2713C09D-D953-41B7-8FAA-1FCF3FD912C4}" sibTransId="{768AB38A-2577-4B1A-AA60-D06EC9DD1678}"/>
    <dgm:cxn modelId="{2EBC2306-6807-407D-A281-D0E5E50C8B3F}" type="presOf" srcId="{434B9D16-1B8D-4D98-8013-F3437CA5BB25}" destId="{3C825EC1-3BA6-4DC1-ABF6-DDAD6BC1FE15}" srcOrd="0" destOrd="5" presId="urn:microsoft.com/office/officeart/2005/8/layout/chevron2"/>
    <dgm:cxn modelId="{092F019B-DAA2-4C67-9318-6A7B04761CBC}" srcId="{94D0E954-5BC3-4C3F-B7DF-E67A20B304F5}" destId="{434B9D16-1B8D-4D98-8013-F3437CA5BB25}" srcOrd="5" destOrd="0" parTransId="{861202AD-16B2-4FAC-BA24-6F867911286B}" sibTransId="{7AE76F75-785E-4131-9D4C-713577FF5646}"/>
    <dgm:cxn modelId="{13621DE4-06D9-42EC-B657-57832D4EB96A}" type="presOf" srcId="{0D56D93A-780F-411E-8830-BA9B0BBE14AC}" destId="{3C825EC1-3BA6-4DC1-ABF6-DDAD6BC1FE15}" srcOrd="0" destOrd="0" presId="urn:microsoft.com/office/officeart/2005/8/layout/chevron2"/>
    <dgm:cxn modelId="{B8F4FDC7-8C41-4EDA-BEBA-39C9D99CB866}" srcId="{254CFCAE-4BA5-4B1D-BB08-BA39DF87535B}" destId="{9C3E825B-04CA-4D7F-8C54-8513E7B618D2}" srcOrd="1" destOrd="0" parTransId="{394E4D6A-5134-4A2D-A06C-5E5B5C7CE40E}" sibTransId="{550A1174-926B-400F-B5A8-C9351FD045EA}"/>
    <dgm:cxn modelId="{6EB93F63-69E1-4CAC-BAE7-CB5EAEDEF807}" srcId="{3F8E09CC-C383-4D96-9938-3A43AA6B0365}" destId="{94D0E954-5BC3-4C3F-B7DF-E67A20B304F5}" srcOrd="1" destOrd="0" parTransId="{B2A8CDE7-35EA-4C2A-906B-130B2A44F532}" sibTransId="{1DC791EF-3C4E-4D66-A0A6-8E140CF1A0E6}"/>
    <dgm:cxn modelId="{7CB72506-A3F0-443F-A626-5B32454E56E4}" type="presOf" srcId="{94D0E954-5BC3-4C3F-B7DF-E67A20B304F5}" destId="{902780D0-C675-4D4D-A25A-95FF0C4A8EE2}" srcOrd="0" destOrd="0" presId="urn:microsoft.com/office/officeart/2005/8/layout/chevron2"/>
    <dgm:cxn modelId="{8A7BB387-EAF3-4FB9-BA8B-A8031D1BB140}" type="presParOf" srcId="{93A8167C-9B2D-4099-918E-9C3C47464A25}" destId="{3AC7FD68-2FA3-4582-9DC2-C30C862FCD23}" srcOrd="0" destOrd="0" presId="urn:microsoft.com/office/officeart/2005/8/layout/chevron2"/>
    <dgm:cxn modelId="{912B3175-7FD4-434B-A8DA-3669F14D6421}" type="presParOf" srcId="{3AC7FD68-2FA3-4582-9DC2-C30C862FCD23}" destId="{0AC39721-0C66-403B-90E1-0D2303597013}" srcOrd="0" destOrd="0" presId="urn:microsoft.com/office/officeart/2005/8/layout/chevron2"/>
    <dgm:cxn modelId="{4A0A109C-BF69-4D20-ABD9-D05CA3B2360C}" type="presParOf" srcId="{3AC7FD68-2FA3-4582-9DC2-C30C862FCD23}" destId="{29FC7EAC-CFE5-4305-A111-2FA67A037573}" srcOrd="1" destOrd="0" presId="urn:microsoft.com/office/officeart/2005/8/layout/chevron2"/>
    <dgm:cxn modelId="{7D16AA15-4FEA-4ECA-9653-450C716D13A8}" type="presParOf" srcId="{93A8167C-9B2D-4099-918E-9C3C47464A25}" destId="{16C3AA27-CB54-452A-9F25-6C08887CB29F}" srcOrd="1" destOrd="0" presId="urn:microsoft.com/office/officeart/2005/8/layout/chevron2"/>
    <dgm:cxn modelId="{C49635A2-95FC-4F2F-8F0A-D2662C0A239C}" type="presParOf" srcId="{93A8167C-9B2D-4099-918E-9C3C47464A25}" destId="{D3787BA2-A6DC-4BA1-B57D-55259127E6C0}" srcOrd="2" destOrd="0" presId="urn:microsoft.com/office/officeart/2005/8/layout/chevron2"/>
    <dgm:cxn modelId="{C88DCA21-F267-4AE8-AF82-6F8F6E067FB1}" type="presParOf" srcId="{D3787BA2-A6DC-4BA1-B57D-55259127E6C0}" destId="{902780D0-C675-4D4D-A25A-95FF0C4A8EE2}" srcOrd="0" destOrd="0" presId="urn:microsoft.com/office/officeart/2005/8/layout/chevron2"/>
    <dgm:cxn modelId="{677E0716-847E-406F-B83B-9D058961F408}" type="presParOf" srcId="{D3787BA2-A6DC-4BA1-B57D-55259127E6C0}" destId="{3C825EC1-3BA6-4DC1-ABF6-DDAD6BC1FE1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FC172-9C8F-4516-A0D4-04C74F801B8E}" type="doc">
      <dgm:prSet loTypeId="urn:microsoft.com/office/officeart/2011/layout/HexagonRadial" loCatId="cycle" qsTypeId="urn:microsoft.com/office/officeart/2005/8/quickstyle/3d1" qsCatId="3D" csTypeId="urn:microsoft.com/office/officeart/2005/8/colors/accent2_5" csCatId="accent2" phldr="1"/>
      <dgm:spPr/>
      <dgm:t>
        <a:bodyPr/>
        <a:lstStyle/>
        <a:p>
          <a:endParaRPr lang="es-EC"/>
        </a:p>
      </dgm:t>
    </dgm:pt>
    <dgm:pt modelId="{DABBD38D-9D7A-49AF-9AF0-BCB617B63AAC}">
      <dgm:prSet phldrT="[Texto]"/>
      <dgm:spPr/>
      <dgm:t>
        <a:bodyPr/>
        <a:lstStyle/>
        <a:p>
          <a:r>
            <a:rPr lang="es-EC" b="1" dirty="0" smtClean="0"/>
            <a:t>Económica</a:t>
          </a:r>
          <a:endParaRPr lang="es-EC" b="1" dirty="0"/>
        </a:p>
      </dgm:t>
    </dgm:pt>
    <dgm:pt modelId="{2A20CAEC-811F-426B-AE00-821E48D803BD}" type="parTrans" cxnId="{696B9526-9931-4948-999F-9904B9A0C1D2}">
      <dgm:prSet/>
      <dgm:spPr/>
      <dgm:t>
        <a:bodyPr/>
        <a:lstStyle/>
        <a:p>
          <a:endParaRPr lang="es-EC"/>
        </a:p>
      </dgm:t>
    </dgm:pt>
    <dgm:pt modelId="{2333EBB5-A83B-4330-8956-965124379407}" type="sibTrans" cxnId="{696B9526-9931-4948-999F-9904B9A0C1D2}">
      <dgm:prSet/>
      <dgm:spPr/>
      <dgm:t>
        <a:bodyPr/>
        <a:lstStyle/>
        <a:p>
          <a:endParaRPr lang="es-EC"/>
        </a:p>
      </dgm:t>
    </dgm:pt>
    <dgm:pt modelId="{6DF52851-2324-498A-9A87-D0066F1DC267}">
      <dgm:prSet phldrT="[Texto]"/>
      <dgm:spPr/>
      <dgm:t>
        <a:bodyPr/>
        <a:lstStyle/>
        <a:p>
          <a:r>
            <a:rPr lang="es-EC" b="1" dirty="0" smtClean="0"/>
            <a:t>Riesgo</a:t>
          </a:r>
          <a:endParaRPr lang="es-EC" b="1" dirty="0"/>
        </a:p>
      </dgm:t>
    </dgm:pt>
    <dgm:pt modelId="{F1650A7F-A14B-424D-843F-F698AA206AE2}" type="parTrans" cxnId="{F928D4AF-EDD3-405D-80B8-4F6949FF0498}">
      <dgm:prSet/>
      <dgm:spPr/>
      <dgm:t>
        <a:bodyPr/>
        <a:lstStyle/>
        <a:p>
          <a:endParaRPr lang="es-EC"/>
        </a:p>
      </dgm:t>
    </dgm:pt>
    <dgm:pt modelId="{5B450870-E128-4F9A-A216-27CDB6A341BA}" type="sibTrans" cxnId="{F928D4AF-EDD3-405D-80B8-4F6949FF0498}">
      <dgm:prSet/>
      <dgm:spPr/>
      <dgm:t>
        <a:bodyPr/>
        <a:lstStyle/>
        <a:p>
          <a:endParaRPr lang="es-EC"/>
        </a:p>
      </dgm:t>
    </dgm:pt>
    <dgm:pt modelId="{861AD09C-52DF-44DF-8413-AE3BF3ABDDAE}">
      <dgm:prSet phldrT="[Texto]"/>
      <dgm:spPr/>
      <dgm:t>
        <a:bodyPr/>
        <a:lstStyle/>
        <a:p>
          <a:r>
            <a:rPr lang="es-EC" b="1" dirty="0" smtClean="0"/>
            <a:t>Estadística Actuarial</a:t>
          </a:r>
          <a:endParaRPr lang="es-EC" b="1" dirty="0"/>
        </a:p>
      </dgm:t>
    </dgm:pt>
    <dgm:pt modelId="{5EBD9EE2-70AC-4156-AC55-6E61F3B5C8C0}" type="parTrans" cxnId="{4C942FB4-C38D-49EC-BF77-E96B237050B4}">
      <dgm:prSet/>
      <dgm:spPr/>
      <dgm:t>
        <a:bodyPr/>
        <a:lstStyle/>
        <a:p>
          <a:endParaRPr lang="es-EC"/>
        </a:p>
      </dgm:t>
    </dgm:pt>
    <dgm:pt modelId="{59F54D0F-48A5-4400-B8A1-643B48F9DF3C}" type="sibTrans" cxnId="{4C942FB4-C38D-49EC-BF77-E96B237050B4}">
      <dgm:prSet/>
      <dgm:spPr/>
      <dgm:t>
        <a:bodyPr/>
        <a:lstStyle/>
        <a:p>
          <a:endParaRPr lang="es-EC"/>
        </a:p>
      </dgm:t>
    </dgm:pt>
    <dgm:pt modelId="{E3D1E4EC-C0B8-4063-86C0-91A0C108FE45}">
      <dgm:prSet phldrT="[Texto]"/>
      <dgm:spPr/>
      <dgm:t>
        <a:bodyPr/>
        <a:lstStyle/>
        <a:p>
          <a:r>
            <a:rPr lang="es-EC" b="1" dirty="0" smtClean="0"/>
            <a:t>General de Seguros</a:t>
          </a:r>
          <a:endParaRPr lang="es-EC" b="1" dirty="0"/>
        </a:p>
      </dgm:t>
    </dgm:pt>
    <dgm:pt modelId="{A0A42D0F-8842-402B-B049-2C824389422D}" type="parTrans" cxnId="{E43AC0EA-00F7-4706-9E9B-B9F509A3AB15}">
      <dgm:prSet/>
      <dgm:spPr/>
      <dgm:t>
        <a:bodyPr/>
        <a:lstStyle/>
        <a:p>
          <a:endParaRPr lang="es-EC"/>
        </a:p>
      </dgm:t>
    </dgm:pt>
    <dgm:pt modelId="{6C16DD2C-3363-450D-ADEB-5963BDB62DBA}" type="sibTrans" cxnId="{E43AC0EA-00F7-4706-9E9B-B9F509A3AB15}">
      <dgm:prSet/>
      <dgm:spPr/>
      <dgm:t>
        <a:bodyPr/>
        <a:lstStyle/>
        <a:p>
          <a:endParaRPr lang="es-EC"/>
        </a:p>
      </dgm:t>
    </dgm:pt>
    <dgm:pt modelId="{E7751615-498F-4E41-B596-4ADFDE3D74AE}">
      <dgm:prSet phldrT="[Texto]"/>
      <dgm:spPr/>
      <dgm:t>
        <a:bodyPr/>
        <a:lstStyle/>
        <a:p>
          <a:r>
            <a:rPr lang="es-EC" b="1" dirty="0" smtClean="0"/>
            <a:t>Principio de Interés Asegurable</a:t>
          </a:r>
          <a:endParaRPr lang="es-EC" b="1" dirty="0"/>
        </a:p>
      </dgm:t>
    </dgm:pt>
    <dgm:pt modelId="{71F3E5CE-5DED-4636-AA2B-B19605C548C0}" type="parTrans" cxnId="{62B83005-F387-4B9F-876E-688ECAE3676F}">
      <dgm:prSet/>
      <dgm:spPr/>
      <dgm:t>
        <a:bodyPr/>
        <a:lstStyle/>
        <a:p>
          <a:endParaRPr lang="es-EC"/>
        </a:p>
      </dgm:t>
    </dgm:pt>
    <dgm:pt modelId="{27698273-A4B9-4F4F-B8EF-1482C27F6E90}" type="sibTrans" cxnId="{62B83005-F387-4B9F-876E-688ECAE3676F}">
      <dgm:prSet/>
      <dgm:spPr/>
      <dgm:t>
        <a:bodyPr/>
        <a:lstStyle/>
        <a:p>
          <a:endParaRPr lang="es-EC"/>
        </a:p>
      </dgm:t>
    </dgm:pt>
    <dgm:pt modelId="{02B5539E-EBB5-490E-99DE-F98F19C0A3D7}">
      <dgm:prSet phldrT="[Texto]"/>
      <dgm:spPr/>
      <dgm:t>
        <a:bodyPr/>
        <a:lstStyle/>
        <a:p>
          <a:r>
            <a:rPr lang="es-EC" b="1" dirty="0" smtClean="0"/>
            <a:t>Desarrollo Económico</a:t>
          </a:r>
          <a:endParaRPr lang="es-EC" b="1" dirty="0"/>
        </a:p>
      </dgm:t>
    </dgm:pt>
    <dgm:pt modelId="{855BE779-F55D-4D5A-A008-F712A1A9C504}" type="parTrans" cxnId="{DE6F4D17-9839-42F9-9AA4-AAEB7C80CC8D}">
      <dgm:prSet/>
      <dgm:spPr/>
      <dgm:t>
        <a:bodyPr/>
        <a:lstStyle/>
        <a:p>
          <a:endParaRPr lang="es-EC"/>
        </a:p>
      </dgm:t>
    </dgm:pt>
    <dgm:pt modelId="{408A3155-7AB5-4C25-B95F-704A6FA27E33}" type="sibTrans" cxnId="{DE6F4D17-9839-42F9-9AA4-AAEB7C80CC8D}">
      <dgm:prSet/>
      <dgm:spPr/>
      <dgm:t>
        <a:bodyPr/>
        <a:lstStyle/>
        <a:p>
          <a:endParaRPr lang="es-EC"/>
        </a:p>
      </dgm:t>
    </dgm:pt>
    <dgm:pt modelId="{C7742F2E-859C-4D74-A161-91092DD7D7A5}">
      <dgm:prSet phldrT="[Texto]" custT="1"/>
      <dgm:spPr/>
      <dgm:t>
        <a:bodyPr/>
        <a:lstStyle/>
        <a:p>
          <a:r>
            <a:rPr lang="es-EC" sz="2800" b="1" dirty="0" smtClean="0"/>
            <a:t>Teorías</a:t>
          </a:r>
          <a:endParaRPr lang="es-EC" sz="1900" b="1" dirty="0"/>
        </a:p>
      </dgm:t>
    </dgm:pt>
    <dgm:pt modelId="{6A2A834A-7A2F-4DDC-9E61-6855A99C3EDB}" type="parTrans" cxnId="{743652B9-2E63-41DF-A458-0290B0930FC5}">
      <dgm:prSet/>
      <dgm:spPr/>
      <dgm:t>
        <a:bodyPr/>
        <a:lstStyle/>
        <a:p>
          <a:endParaRPr lang="es-EC"/>
        </a:p>
      </dgm:t>
    </dgm:pt>
    <dgm:pt modelId="{D0555F1C-DDC4-4B71-98D4-62497D8D3730}" type="sibTrans" cxnId="{743652B9-2E63-41DF-A458-0290B0930FC5}">
      <dgm:prSet/>
      <dgm:spPr/>
      <dgm:t>
        <a:bodyPr/>
        <a:lstStyle/>
        <a:p>
          <a:endParaRPr lang="es-EC"/>
        </a:p>
      </dgm:t>
    </dgm:pt>
    <dgm:pt modelId="{4296E5CF-C5AD-462D-B0B0-95DCBCD928B7}" type="pres">
      <dgm:prSet presAssocID="{315FC172-9C8F-4516-A0D4-04C74F801B8E}" presName="Name0" presStyleCnt="0">
        <dgm:presLayoutVars>
          <dgm:chMax val="1"/>
          <dgm:chPref val="1"/>
          <dgm:dir/>
          <dgm:animOne val="branch"/>
          <dgm:animLvl val="lvl"/>
        </dgm:presLayoutVars>
      </dgm:prSet>
      <dgm:spPr/>
      <dgm:t>
        <a:bodyPr/>
        <a:lstStyle/>
        <a:p>
          <a:endParaRPr lang="es-CO"/>
        </a:p>
      </dgm:t>
    </dgm:pt>
    <dgm:pt modelId="{443D4A83-FA89-4F1A-8974-69A0E086F72E}" type="pres">
      <dgm:prSet presAssocID="{C7742F2E-859C-4D74-A161-91092DD7D7A5}" presName="Parent" presStyleLbl="node0" presStyleIdx="0" presStyleCnt="1">
        <dgm:presLayoutVars>
          <dgm:chMax val="6"/>
          <dgm:chPref val="6"/>
        </dgm:presLayoutVars>
      </dgm:prSet>
      <dgm:spPr/>
      <dgm:t>
        <a:bodyPr/>
        <a:lstStyle/>
        <a:p>
          <a:endParaRPr lang="es-EC"/>
        </a:p>
      </dgm:t>
    </dgm:pt>
    <dgm:pt modelId="{98ADEB25-9F0D-4276-AC54-0B3C22FC299E}" type="pres">
      <dgm:prSet presAssocID="{DABBD38D-9D7A-49AF-9AF0-BCB617B63AAC}" presName="Accent1" presStyleCnt="0"/>
      <dgm:spPr/>
    </dgm:pt>
    <dgm:pt modelId="{4A0F451A-712F-4B2F-BCA0-C02FC704283C}" type="pres">
      <dgm:prSet presAssocID="{DABBD38D-9D7A-49AF-9AF0-BCB617B63AAC}" presName="Accent" presStyleLbl="bgShp" presStyleIdx="0" presStyleCnt="6"/>
      <dgm:spPr/>
    </dgm:pt>
    <dgm:pt modelId="{50AE38FB-26EE-4098-90CD-83D86F0A4C1B}" type="pres">
      <dgm:prSet presAssocID="{DABBD38D-9D7A-49AF-9AF0-BCB617B63AAC}" presName="Child1" presStyleLbl="node1" presStyleIdx="0" presStyleCnt="6">
        <dgm:presLayoutVars>
          <dgm:chMax val="0"/>
          <dgm:chPref val="0"/>
          <dgm:bulletEnabled val="1"/>
        </dgm:presLayoutVars>
      </dgm:prSet>
      <dgm:spPr/>
      <dgm:t>
        <a:bodyPr/>
        <a:lstStyle/>
        <a:p>
          <a:endParaRPr lang="es-CO"/>
        </a:p>
      </dgm:t>
    </dgm:pt>
    <dgm:pt modelId="{345ADA61-B4A0-4144-A4A4-7352C498B78A}" type="pres">
      <dgm:prSet presAssocID="{02B5539E-EBB5-490E-99DE-F98F19C0A3D7}" presName="Accent2" presStyleCnt="0"/>
      <dgm:spPr/>
    </dgm:pt>
    <dgm:pt modelId="{B0EC9C52-8F9D-41B6-AF1E-33D586452769}" type="pres">
      <dgm:prSet presAssocID="{02B5539E-EBB5-490E-99DE-F98F19C0A3D7}" presName="Accent" presStyleLbl="bgShp" presStyleIdx="1" presStyleCnt="6"/>
      <dgm:spPr/>
    </dgm:pt>
    <dgm:pt modelId="{71DD8C45-EE85-458B-AA31-0FD1E3F6439D}" type="pres">
      <dgm:prSet presAssocID="{02B5539E-EBB5-490E-99DE-F98F19C0A3D7}" presName="Child2" presStyleLbl="node1" presStyleIdx="1" presStyleCnt="6">
        <dgm:presLayoutVars>
          <dgm:chMax val="0"/>
          <dgm:chPref val="0"/>
          <dgm:bulletEnabled val="1"/>
        </dgm:presLayoutVars>
      </dgm:prSet>
      <dgm:spPr/>
      <dgm:t>
        <a:bodyPr/>
        <a:lstStyle/>
        <a:p>
          <a:endParaRPr lang="es-CO"/>
        </a:p>
      </dgm:t>
    </dgm:pt>
    <dgm:pt modelId="{223693FA-D567-4A51-B5BE-ED13CFB9E190}" type="pres">
      <dgm:prSet presAssocID="{6DF52851-2324-498A-9A87-D0066F1DC267}" presName="Accent3" presStyleCnt="0"/>
      <dgm:spPr/>
    </dgm:pt>
    <dgm:pt modelId="{5624BECE-1DA5-4963-AE33-08C24AD04CD6}" type="pres">
      <dgm:prSet presAssocID="{6DF52851-2324-498A-9A87-D0066F1DC267}" presName="Accent" presStyleLbl="bgShp" presStyleIdx="2" presStyleCnt="6"/>
      <dgm:spPr/>
    </dgm:pt>
    <dgm:pt modelId="{EE75C8A0-8FE0-47C8-AA7E-25302F3310C0}" type="pres">
      <dgm:prSet presAssocID="{6DF52851-2324-498A-9A87-D0066F1DC267}" presName="Child3" presStyleLbl="node1" presStyleIdx="2" presStyleCnt="6">
        <dgm:presLayoutVars>
          <dgm:chMax val="0"/>
          <dgm:chPref val="0"/>
          <dgm:bulletEnabled val="1"/>
        </dgm:presLayoutVars>
      </dgm:prSet>
      <dgm:spPr/>
      <dgm:t>
        <a:bodyPr/>
        <a:lstStyle/>
        <a:p>
          <a:endParaRPr lang="es-CO"/>
        </a:p>
      </dgm:t>
    </dgm:pt>
    <dgm:pt modelId="{19B8256C-7290-4DAA-AEAA-1CEBB1DE34FC}" type="pres">
      <dgm:prSet presAssocID="{861AD09C-52DF-44DF-8413-AE3BF3ABDDAE}" presName="Accent4" presStyleCnt="0"/>
      <dgm:spPr/>
    </dgm:pt>
    <dgm:pt modelId="{1DE67AAD-B48C-48FA-8316-4CF596964AF2}" type="pres">
      <dgm:prSet presAssocID="{861AD09C-52DF-44DF-8413-AE3BF3ABDDAE}" presName="Accent" presStyleLbl="bgShp" presStyleIdx="3" presStyleCnt="6"/>
      <dgm:spPr/>
    </dgm:pt>
    <dgm:pt modelId="{3AB1ABE5-8BF3-4DC1-8E61-75B99B81081E}" type="pres">
      <dgm:prSet presAssocID="{861AD09C-52DF-44DF-8413-AE3BF3ABDDAE}" presName="Child4" presStyleLbl="node1" presStyleIdx="3" presStyleCnt="6">
        <dgm:presLayoutVars>
          <dgm:chMax val="0"/>
          <dgm:chPref val="0"/>
          <dgm:bulletEnabled val="1"/>
        </dgm:presLayoutVars>
      </dgm:prSet>
      <dgm:spPr/>
      <dgm:t>
        <a:bodyPr/>
        <a:lstStyle/>
        <a:p>
          <a:endParaRPr lang="es-CO"/>
        </a:p>
      </dgm:t>
    </dgm:pt>
    <dgm:pt modelId="{693C66E0-2AD4-4E65-B811-957666F59CB5}" type="pres">
      <dgm:prSet presAssocID="{E3D1E4EC-C0B8-4063-86C0-91A0C108FE45}" presName="Accent5" presStyleCnt="0"/>
      <dgm:spPr/>
    </dgm:pt>
    <dgm:pt modelId="{5E1F90C1-3381-4364-89FC-504129378610}" type="pres">
      <dgm:prSet presAssocID="{E3D1E4EC-C0B8-4063-86C0-91A0C108FE45}" presName="Accent" presStyleLbl="bgShp" presStyleIdx="4" presStyleCnt="6"/>
      <dgm:spPr/>
    </dgm:pt>
    <dgm:pt modelId="{77ED0074-D007-4A63-BEEB-F0E916560CD8}" type="pres">
      <dgm:prSet presAssocID="{E3D1E4EC-C0B8-4063-86C0-91A0C108FE45}" presName="Child5" presStyleLbl="node1" presStyleIdx="4" presStyleCnt="6">
        <dgm:presLayoutVars>
          <dgm:chMax val="0"/>
          <dgm:chPref val="0"/>
          <dgm:bulletEnabled val="1"/>
        </dgm:presLayoutVars>
      </dgm:prSet>
      <dgm:spPr/>
      <dgm:t>
        <a:bodyPr/>
        <a:lstStyle/>
        <a:p>
          <a:endParaRPr lang="es-CO"/>
        </a:p>
      </dgm:t>
    </dgm:pt>
    <dgm:pt modelId="{FDBBBF02-5206-4335-AAB9-DCF408C6270D}" type="pres">
      <dgm:prSet presAssocID="{E7751615-498F-4E41-B596-4ADFDE3D74AE}" presName="Accent6" presStyleCnt="0"/>
      <dgm:spPr/>
    </dgm:pt>
    <dgm:pt modelId="{9697F541-18AA-4113-AFE6-53CA5F6535FF}" type="pres">
      <dgm:prSet presAssocID="{E7751615-498F-4E41-B596-4ADFDE3D74AE}" presName="Accent" presStyleLbl="bgShp" presStyleIdx="5" presStyleCnt="6"/>
      <dgm:spPr/>
    </dgm:pt>
    <dgm:pt modelId="{A9D523A3-2D41-4C93-8F0D-1B8BBED8F08C}" type="pres">
      <dgm:prSet presAssocID="{E7751615-498F-4E41-B596-4ADFDE3D74AE}" presName="Child6" presStyleLbl="node1" presStyleIdx="5" presStyleCnt="6">
        <dgm:presLayoutVars>
          <dgm:chMax val="0"/>
          <dgm:chPref val="0"/>
          <dgm:bulletEnabled val="1"/>
        </dgm:presLayoutVars>
      </dgm:prSet>
      <dgm:spPr/>
      <dgm:t>
        <a:bodyPr/>
        <a:lstStyle/>
        <a:p>
          <a:endParaRPr lang="es-CO"/>
        </a:p>
      </dgm:t>
    </dgm:pt>
  </dgm:ptLst>
  <dgm:cxnLst>
    <dgm:cxn modelId="{ACA81B7A-AE73-42BC-AF88-DA0002FD89D2}" type="presOf" srcId="{02B5539E-EBB5-490E-99DE-F98F19C0A3D7}" destId="{71DD8C45-EE85-458B-AA31-0FD1E3F6439D}" srcOrd="0" destOrd="0" presId="urn:microsoft.com/office/officeart/2011/layout/HexagonRadial"/>
    <dgm:cxn modelId="{F960A48F-6478-43D3-8C9E-69854500DA65}" type="presOf" srcId="{E7751615-498F-4E41-B596-4ADFDE3D74AE}" destId="{A9D523A3-2D41-4C93-8F0D-1B8BBED8F08C}" srcOrd="0" destOrd="0" presId="urn:microsoft.com/office/officeart/2011/layout/HexagonRadial"/>
    <dgm:cxn modelId="{0261A8C0-DB9C-409B-BEEB-D03E68438C96}" type="presOf" srcId="{DABBD38D-9D7A-49AF-9AF0-BCB617B63AAC}" destId="{50AE38FB-26EE-4098-90CD-83D86F0A4C1B}" srcOrd="0" destOrd="0" presId="urn:microsoft.com/office/officeart/2011/layout/HexagonRadial"/>
    <dgm:cxn modelId="{D743C73B-1BED-4814-859D-5D102C13FB52}" type="presOf" srcId="{E3D1E4EC-C0B8-4063-86C0-91A0C108FE45}" destId="{77ED0074-D007-4A63-BEEB-F0E916560CD8}" srcOrd="0" destOrd="0" presId="urn:microsoft.com/office/officeart/2011/layout/HexagonRadial"/>
    <dgm:cxn modelId="{696B9526-9931-4948-999F-9904B9A0C1D2}" srcId="{C7742F2E-859C-4D74-A161-91092DD7D7A5}" destId="{DABBD38D-9D7A-49AF-9AF0-BCB617B63AAC}" srcOrd="0" destOrd="0" parTransId="{2A20CAEC-811F-426B-AE00-821E48D803BD}" sibTransId="{2333EBB5-A83B-4330-8956-965124379407}"/>
    <dgm:cxn modelId="{E43AC0EA-00F7-4706-9E9B-B9F509A3AB15}" srcId="{C7742F2E-859C-4D74-A161-91092DD7D7A5}" destId="{E3D1E4EC-C0B8-4063-86C0-91A0C108FE45}" srcOrd="4" destOrd="0" parTransId="{A0A42D0F-8842-402B-B049-2C824389422D}" sibTransId="{6C16DD2C-3363-450D-ADEB-5963BDB62DBA}"/>
    <dgm:cxn modelId="{B8CF5744-EFB9-43ED-BCB0-0A7C5B54F95D}" type="presOf" srcId="{6DF52851-2324-498A-9A87-D0066F1DC267}" destId="{EE75C8A0-8FE0-47C8-AA7E-25302F3310C0}" srcOrd="0" destOrd="0" presId="urn:microsoft.com/office/officeart/2011/layout/HexagonRadial"/>
    <dgm:cxn modelId="{F928D4AF-EDD3-405D-80B8-4F6949FF0498}" srcId="{C7742F2E-859C-4D74-A161-91092DD7D7A5}" destId="{6DF52851-2324-498A-9A87-D0066F1DC267}" srcOrd="2" destOrd="0" parTransId="{F1650A7F-A14B-424D-843F-F698AA206AE2}" sibTransId="{5B450870-E128-4F9A-A216-27CDB6A341BA}"/>
    <dgm:cxn modelId="{4C942FB4-C38D-49EC-BF77-E96B237050B4}" srcId="{C7742F2E-859C-4D74-A161-91092DD7D7A5}" destId="{861AD09C-52DF-44DF-8413-AE3BF3ABDDAE}" srcOrd="3" destOrd="0" parTransId="{5EBD9EE2-70AC-4156-AC55-6E61F3B5C8C0}" sibTransId="{59F54D0F-48A5-4400-B8A1-643B48F9DF3C}"/>
    <dgm:cxn modelId="{DD87B820-2B6A-45F7-AA54-FFC491FCB567}" type="presOf" srcId="{861AD09C-52DF-44DF-8413-AE3BF3ABDDAE}" destId="{3AB1ABE5-8BF3-4DC1-8E61-75B99B81081E}" srcOrd="0" destOrd="0" presId="urn:microsoft.com/office/officeart/2011/layout/HexagonRadial"/>
    <dgm:cxn modelId="{FEC754E5-CB24-4E6C-B167-CA5B4628DA0B}" type="presOf" srcId="{C7742F2E-859C-4D74-A161-91092DD7D7A5}" destId="{443D4A83-FA89-4F1A-8974-69A0E086F72E}" srcOrd="0" destOrd="0" presId="urn:microsoft.com/office/officeart/2011/layout/HexagonRadial"/>
    <dgm:cxn modelId="{62B83005-F387-4B9F-876E-688ECAE3676F}" srcId="{C7742F2E-859C-4D74-A161-91092DD7D7A5}" destId="{E7751615-498F-4E41-B596-4ADFDE3D74AE}" srcOrd="5" destOrd="0" parTransId="{71F3E5CE-5DED-4636-AA2B-B19605C548C0}" sibTransId="{27698273-A4B9-4F4F-B8EF-1482C27F6E90}"/>
    <dgm:cxn modelId="{743652B9-2E63-41DF-A458-0290B0930FC5}" srcId="{315FC172-9C8F-4516-A0D4-04C74F801B8E}" destId="{C7742F2E-859C-4D74-A161-91092DD7D7A5}" srcOrd="0" destOrd="0" parTransId="{6A2A834A-7A2F-4DDC-9E61-6855A99C3EDB}" sibTransId="{D0555F1C-DDC4-4B71-98D4-62497D8D3730}"/>
    <dgm:cxn modelId="{DE6F4D17-9839-42F9-9AA4-AAEB7C80CC8D}" srcId="{C7742F2E-859C-4D74-A161-91092DD7D7A5}" destId="{02B5539E-EBB5-490E-99DE-F98F19C0A3D7}" srcOrd="1" destOrd="0" parTransId="{855BE779-F55D-4D5A-A008-F712A1A9C504}" sibTransId="{408A3155-7AB5-4C25-B95F-704A6FA27E33}"/>
    <dgm:cxn modelId="{A0447FBA-B9DF-440D-B314-7D4B7252ABBF}" type="presOf" srcId="{315FC172-9C8F-4516-A0D4-04C74F801B8E}" destId="{4296E5CF-C5AD-462D-B0B0-95DCBCD928B7}" srcOrd="0" destOrd="0" presId="urn:microsoft.com/office/officeart/2011/layout/HexagonRadial"/>
    <dgm:cxn modelId="{289EC3EC-F011-4444-BB82-1869BA87E123}" type="presParOf" srcId="{4296E5CF-C5AD-462D-B0B0-95DCBCD928B7}" destId="{443D4A83-FA89-4F1A-8974-69A0E086F72E}" srcOrd="0" destOrd="0" presId="urn:microsoft.com/office/officeart/2011/layout/HexagonRadial"/>
    <dgm:cxn modelId="{6378E8B4-697E-475E-B5AF-1F78A7AC95F5}" type="presParOf" srcId="{4296E5CF-C5AD-462D-B0B0-95DCBCD928B7}" destId="{98ADEB25-9F0D-4276-AC54-0B3C22FC299E}" srcOrd="1" destOrd="0" presId="urn:microsoft.com/office/officeart/2011/layout/HexagonRadial"/>
    <dgm:cxn modelId="{91FA3114-B9BC-4DF4-B793-10176BD7E623}" type="presParOf" srcId="{98ADEB25-9F0D-4276-AC54-0B3C22FC299E}" destId="{4A0F451A-712F-4B2F-BCA0-C02FC704283C}" srcOrd="0" destOrd="0" presId="urn:microsoft.com/office/officeart/2011/layout/HexagonRadial"/>
    <dgm:cxn modelId="{DA3233C7-BFD2-4A46-94B4-0B1D3313226B}" type="presParOf" srcId="{4296E5CF-C5AD-462D-B0B0-95DCBCD928B7}" destId="{50AE38FB-26EE-4098-90CD-83D86F0A4C1B}" srcOrd="2" destOrd="0" presId="urn:microsoft.com/office/officeart/2011/layout/HexagonRadial"/>
    <dgm:cxn modelId="{2BA001F2-B3DD-4277-A768-723D5BD7E98B}" type="presParOf" srcId="{4296E5CF-C5AD-462D-B0B0-95DCBCD928B7}" destId="{345ADA61-B4A0-4144-A4A4-7352C498B78A}" srcOrd="3" destOrd="0" presId="urn:microsoft.com/office/officeart/2011/layout/HexagonRadial"/>
    <dgm:cxn modelId="{2EF98B6A-4B2D-4D84-A09B-038B5D4088E4}" type="presParOf" srcId="{345ADA61-B4A0-4144-A4A4-7352C498B78A}" destId="{B0EC9C52-8F9D-41B6-AF1E-33D586452769}" srcOrd="0" destOrd="0" presId="urn:microsoft.com/office/officeart/2011/layout/HexagonRadial"/>
    <dgm:cxn modelId="{626AB30C-5717-4DA6-A15E-9828B8723F74}" type="presParOf" srcId="{4296E5CF-C5AD-462D-B0B0-95DCBCD928B7}" destId="{71DD8C45-EE85-458B-AA31-0FD1E3F6439D}" srcOrd="4" destOrd="0" presId="urn:microsoft.com/office/officeart/2011/layout/HexagonRadial"/>
    <dgm:cxn modelId="{A66309AA-81A8-43EE-93DC-2ED60BCDA3D4}" type="presParOf" srcId="{4296E5CF-C5AD-462D-B0B0-95DCBCD928B7}" destId="{223693FA-D567-4A51-B5BE-ED13CFB9E190}" srcOrd="5" destOrd="0" presId="urn:microsoft.com/office/officeart/2011/layout/HexagonRadial"/>
    <dgm:cxn modelId="{E05857D3-CDBC-4EC6-BD19-8BEFCABF376D}" type="presParOf" srcId="{223693FA-D567-4A51-B5BE-ED13CFB9E190}" destId="{5624BECE-1DA5-4963-AE33-08C24AD04CD6}" srcOrd="0" destOrd="0" presId="urn:microsoft.com/office/officeart/2011/layout/HexagonRadial"/>
    <dgm:cxn modelId="{EB5F8C6A-C5BF-4862-9232-97CE2936D544}" type="presParOf" srcId="{4296E5CF-C5AD-462D-B0B0-95DCBCD928B7}" destId="{EE75C8A0-8FE0-47C8-AA7E-25302F3310C0}" srcOrd="6" destOrd="0" presId="urn:microsoft.com/office/officeart/2011/layout/HexagonRadial"/>
    <dgm:cxn modelId="{88781C38-538C-45AA-BF37-75994C6820A2}" type="presParOf" srcId="{4296E5CF-C5AD-462D-B0B0-95DCBCD928B7}" destId="{19B8256C-7290-4DAA-AEAA-1CEBB1DE34FC}" srcOrd="7" destOrd="0" presId="urn:microsoft.com/office/officeart/2011/layout/HexagonRadial"/>
    <dgm:cxn modelId="{C2AFA21D-675A-4D55-B567-8F142C0AE8C2}" type="presParOf" srcId="{19B8256C-7290-4DAA-AEAA-1CEBB1DE34FC}" destId="{1DE67AAD-B48C-48FA-8316-4CF596964AF2}" srcOrd="0" destOrd="0" presId="urn:microsoft.com/office/officeart/2011/layout/HexagonRadial"/>
    <dgm:cxn modelId="{38F38FD0-D53E-4F31-B84F-5C5E83212F99}" type="presParOf" srcId="{4296E5CF-C5AD-462D-B0B0-95DCBCD928B7}" destId="{3AB1ABE5-8BF3-4DC1-8E61-75B99B81081E}" srcOrd="8" destOrd="0" presId="urn:microsoft.com/office/officeart/2011/layout/HexagonRadial"/>
    <dgm:cxn modelId="{EDCD869D-7F69-49EA-ADD4-6909C8FECD1B}" type="presParOf" srcId="{4296E5CF-C5AD-462D-B0B0-95DCBCD928B7}" destId="{693C66E0-2AD4-4E65-B811-957666F59CB5}" srcOrd="9" destOrd="0" presId="urn:microsoft.com/office/officeart/2011/layout/HexagonRadial"/>
    <dgm:cxn modelId="{55297CB8-37A5-4A2A-B365-1D9CBCDB24A8}" type="presParOf" srcId="{693C66E0-2AD4-4E65-B811-957666F59CB5}" destId="{5E1F90C1-3381-4364-89FC-504129378610}" srcOrd="0" destOrd="0" presId="urn:microsoft.com/office/officeart/2011/layout/HexagonRadial"/>
    <dgm:cxn modelId="{D64B1B57-2742-42CC-A5BF-B71140A976EB}" type="presParOf" srcId="{4296E5CF-C5AD-462D-B0B0-95DCBCD928B7}" destId="{77ED0074-D007-4A63-BEEB-F0E916560CD8}" srcOrd="10" destOrd="0" presId="urn:microsoft.com/office/officeart/2011/layout/HexagonRadial"/>
    <dgm:cxn modelId="{6BA2FBE6-659F-4007-96A0-C048E0214737}" type="presParOf" srcId="{4296E5CF-C5AD-462D-B0B0-95DCBCD928B7}" destId="{FDBBBF02-5206-4335-AAB9-DCF408C6270D}" srcOrd="11" destOrd="0" presId="urn:microsoft.com/office/officeart/2011/layout/HexagonRadial"/>
    <dgm:cxn modelId="{8B09F648-BF56-42B2-9877-051392EC6600}" type="presParOf" srcId="{FDBBBF02-5206-4335-AAB9-DCF408C6270D}" destId="{9697F541-18AA-4113-AFE6-53CA5F6535FF}" srcOrd="0" destOrd="0" presId="urn:microsoft.com/office/officeart/2011/layout/HexagonRadial"/>
    <dgm:cxn modelId="{01CFC800-F948-4AF7-8DF3-AB6546393A6D}" type="presParOf" srcId="{4296E5CF-C5AD-462D-B0B0-95DCBCD928B7}" destId="{A9D523A3-2D41-4C93-8F0D-1B8BBED8F08C}" srcOrd="12" destOrd="0" presId="urn:microsoft.com/office/officeart/2011/layout/HexagonRadial"/>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938CD7-6843-4DDB-B34A-874411481DD8}" type="doc">
      <dgm:prSet loTypeId="urn:microsoft.com/office/officeart/2005/8/layout/radial1" loCatId="cycle" qsTypeId="urn:microsoft.com/office/officeart/2005/8/quickstyle/3d1" qsCatId="3D" csTypeId="urn:microsoft.com/office/officeart/2005/8/colors/accent2_5" csCatId="accent2" phldr="1"/>
      <dgm:spPr/>
      <dgm:t>
        <a:bodyPr/>
        <a:lstStyle/>
        <a:p>
          <a:endParaRPr lang="es-EC"/>
        </a:p>
      </dgm:t>
    </dgm:pt>
    <dgm:pt modelId="{01203350-5154-405A-8855-8B77D5BEF15B}">
      <dgm:prSet phldrT="[Texto]" custT="1"/>
      <dgm:spPr/>
      <dgm:t>
        <a:bodyPr/>
        <a:lstStyle/>
        <a:p>
          <a:r>
            <a:rPr lang="es-EC" sz="1600" dirty="0" smtClean="0"/>
            <a:t>Ley General de seguros </a:t>
          </a:r>
          <a:endParaRPr lang="es-EC" sz="1600" dirty="0"/>
        </a:p>
      </dgm:t>
    </dgm:pt>
    <dgm:pt modelId="{7E60D534-F709-4E81-97A4-B0E4E5611330}" type="parTrans" cxnId="{237C31FC-79A8-4CA2-932A-78870DA2F9AF}">
      <dgm:prSet/>
      <dgm:spPr/>
      <dgm:t>
        <a:bodyPr/>
        <a:lstStyle/>
        <a:p>
          <a:endParaRPr lang="es-EC"/>
        </a:p>
      </dgm:t>
    </dgm:pt>
    <dgm:pt modelId="{AFF8E96C-B909-45EF-9403-9675E9D131D1}" type="sibTrans" cxnId="{237C31FC-79A8-4CA2-932A-78870DA2F9AF}">
      <dgm:prSet/>
      <dgm:spPr/>
      <dgm:t>
        <a:bodyPr/>
        <a:lstStyle/>
        <a:p>
          <a:endParaRPr lang="es-EC"/>
        </a:p>
      </dgm:t>
    </dgm:pt>
    <dgm:pt modelId="{43046476-F583-4BF5-95AD-8D1D73C49982}">
      <dgm:prSet phldrT="[Texto]" custT="1"/>
      <dgm:spPr/>
      <dgm:t>
        <a:bodyPr/>
        <a:lstStyle/>
        <a:p>
          <a:r>
            <a:rPr lang="es-EC" sz="1600" dirty="0" smtClean="0"/>
            <a:t>Boletines informativos de empresas privadas</a:t>
          </a:r>
          <a:endParaRPr lang="es-EC" sz="1600" dirty="0"/>
        </a:p>
      </dgm:t>
    </dgm:pt>
    <dgm:pt modelId="{E7931C2D-9D1E-41C9-9EC6-9134FC0783D2}" type="parTrans" cxnId="{DE96E8AB-33FA-4008-BEC0-AE3C236EBA66}">
      <dgm:prSet/>
      <dgm:spPr/>
      <dgm:t>
        <a:bodyPr/>
        <a:lstStyle/>
        <a:p>
          <a:endParaRPr lang="es-EC"/>
        </a:p>
      </dgm:t>
    </dgm:pt>
    <dgm:pt modelId="{1326029C-69A9-4BAA-AC39-674551056777}" type="sibTrans" cxnId="{DE96E8AB-33FA-4008-BEC0-AE3C236EBA66}">
      <dgm:prSet/>
      <dgm:spPr/>
      <dgm:t>
        <a:bodyPr/>
        <a:lstStyle/>
        <a:p>
          <a:endParaRPr lang="es-EC"/>
        </a:p>
      </dgm:t>
    </dgm:pt>
    <dgm:pt modelId="{833013A0-C23B-4AED-B358-4BF468CB6AEF}">
      <dgm:prSet phldrT="[Texto]" custT="1"/>
      <dgm:spPr/>
      <dgm:t>
        <a:bodyPr/>
        <a:lstStyle/>
        <a:p>
          <a:r>
            <a:rPr lang="es-EC" sz="1600" dirty="0" smtClean="0"/>
            <a:t>Resoluciones de la Junta de Regulación Monetaria y Financiera</a:t>
          </a:r>
          <a:endParaRPr lang="es-EC" sz="1600" dirty="0"/>
        </a:p>
      </dgm:t>
    </dgm:pt>
    <dgm:pt modelId="{DF15F88F-B1B2-4946-8471-9AB3D14D344C}" type="parTrans" cxnId="{B7E3B0F0-A83E-406A-9049-AA490819B321}">
      <dgm:prSet/>
      <dgm:spPr/>
      <dgm:t>
        <a:bodyPr/>
        <a:lstStyle/>
        <a:p>
          <a:endParaRPr lang="es-EC"/>
        </a:p>
      </dgm:t>
    </dgm:pt>
    <dgm:pt modelId="{C4E83AE9-7ACC-4745-9869-6AE4150911DE}" type="sibTrans" cxnId="{B7E3B0F0-A83E-406A-9049-AA490819B321}">
      <dgm:prSet/>
      <dgm:spPr/>
      <dgm:t>
        <a:bodyPr/>
        <a:lstStyle/>
        <a:p>
          <a:endParaRPr lang="es-EC"/>
        </a:p>
      </dgm:t>
    </dgm:pt>
    <dgm:pt modelId="{CC8E057D-AA35-48F5-BF06-D4A46720B50A}">
      <dgm:prSet phldrT="[Texto]" custT="1"/>
      <dgm:spPr/>
      <dgm:t>
        <a:bodyPr/>
        <a:lstStyle/>
        <a:p>
          <a:r>
            <a:rPr lang="es-EC" sz="1600" dirty="0" smtClean="0"/>
            <a:t>Informes de Superintendencia de Bancos y Seguros</a:t>
          </a:r>
          <a:endParaRPr lang="es-EC" sz="1600" dirty="0"/>
        </a:p>
      </dgm:t>
    </dgm:pt>
    <dgm:pt modelId="{EE43D25E-D3B1-4AC4-996E-F96CDF5A7D9B}" type="parTrans" cxnId="{5537AD49-9197-4426-9589-59C3CAF98388}">
      <dgm:prSet/>
      <dgm:spPr/>
      <dgm:t>
        <a:bodyPr/>
        <a:lstStyle/>
        <a:p>
          <a:endParaRPr lang="es-EC"/>
        </a:p>
      </dgm:t>
    </dgm:pt>
    <dgm:pt modelId="{D7CD5B20-3E32-4791-81A3-18912D008AE0}" type="sibTrans" cxnId="{5537AD49-9197-4426-9589-59C3CAF98388}">
      <dgm:prSet/>
      <dgm:spPr/>
      <dgm:t>
        <a:bodyPr/>
        <a:lstStyle/>
        <a:p>
          <a:endParaRPr lang="es-EC"/>
        </a:p>
      </dgm:t>
    </dgm:pt>
    <dgm:pt modelId="{4E466646-E9DF-4693-A479-E82F7B23A378}">
      <dgm:prSet phldrT="[Texto]" custT="1"/>
      <dgm:spPr/>
      <dgm:t>
        <a:bodyPr/>
        <a:lstStyle/>
        <a:p>
          <a:r>
            <a:rPr lang="es-EC" sz="1600" dirty="0" smtClean="0"/>
            <a:t>Boletines del Banco Central del Ecuador</a:t>
          </a:r>
          <a:endParaRPr lang="es-EC" sz="1600" dirty="0"/>
        </a:p>
      </dgm:t>
    </dgm:pt>
    <dgm:pt modelId="{BE95581E-E7CF-4E12-BDB0-471650E0173A}" type="parTrans" cxnId="{99128C1F-B790-4C5E-A9A2-8040943880EE}">
      <dgm:prSet/>
      <dgm:spPr/>
      <dgm:t>
        <a:bodyPr/>
        <a:lstStyle/>
        <a:p>
          <a:endParaRPr lang="es-EC"/>
        </a:p>
      </dgm:t>
    </dgm:pt>
    <dgm:pt modelId="{92806D59-5F1C-40DA-9085-E96BC0145537}" type="sibTrans" cxnId="{99128C1F-B790-4C5E-A9A2-8040943880EE}">
      <dgm:prSet/>
      <dgm:spPr/>
      <dgm:t>
        <a:bodyPr/>
        <a:lstStyle/>
        <a:p>
          <a:endParaRPr lang="es-EC"/>
        </a:p>
      </dgm:t>
    </dgm:pt>
    <dgm:pt modelId="{FBC7FF3F-8DCF-4EFA-A2D1-777EE7129E22}">
      <dgm:prSet phldrT="[Texto]" custT="1"/>
      <dgm:spPr/>
      <dgm:t>
        <a:bodyPr/>
        <a:lstStyle/>
        <a:p>
          <a:r>
            <a:rPr lang="es-EC" sz="1400" dirty="0" smtClean="0"/>
            <a:t>Informes de Superintendencia de Compañías, Valores y Seguros</a:t>
          </a:r>
          <a:endParaRPr lang="es-EC" sz="1400" dirty="0"/>
        </a:p>
      </dgm:t>
    </dgm:pt>
    <dgm:pt modelId="{30B72225-C804-457A-BE47-AC80FE2EE810}" type="parTrans" cxnId="{5F6927D6-4017-42ED-B9BE-A70C6BB5D47A}">
      <dgm:prSet/>
      <dgm:spPr/>
      <dgm:t>
        <a:bodyPr/>
        <a:lstStyle/>
        <a:p>
          <a:endParaRPr lang="es-EC"/>
        </a:p>
      </dgm:t>
    </dgm:pt>
    <dgm:pt modelId="{FE86CF3C-4A9B-43A7-B0D8-2312A9828045}" type="sibTrans" cxnId="{5F6927D6-4017-42ED-B9BE-A70C6BB5D47A}">
      <dgm:prSet/>
      <dgm:spPr/>
      <dgm:t>
        <a:bodyPr/>
        <a:lstStyle/>
        <a:p>
          <a:endParaRPr lang="es-EC"/>
        </a:p>
      </dgm:t>
    </dgm:pt>
    <dgm:pt modelId="{BBEDB8BA-255C-45CE-A8F1-8AD56BA0F66D}">
      <dgm:prSet phldrT="[Texto]" custT="1"/>
      <dgm:spPr/>
      <dgm:t>
        <a:bodyPr/>
        <a:lstStyle/>
        <a:p>
          <a:r>
            <a:rPr lang="es-EC" sz="2800" b="1" dirty="0" smtClean="0"/>
            <a:t>Marco Referencial</a:t>
          </a:r>
          <a:endParaRPr lang="es-EC" sz="2800" b="1" dirty="0"/>
        </a:p>
      </dgm:t>
    </dgm:pt>
    <dgm:pt modelId="{4CF60B90-3E8C-495A-8728-F24187C58798}" type="parTrans" cxnId="{D7D1EA91-6F38-47F8-8FF5-340F45C73638}">
      <dgm:prSet/>
      <dgm:spPr/>
      <dgm:t>
        <a:bodyPr/>
        <a:lstStyle/>
        <a:p>
          <a:endParaRPr lang="es-EC"/>
        </a:p>
      </dgm:t>
    </dgm:pt>
    <dgm:pt modelId="{E9B78913-4F6D-4845-8678-AC23E2F25324}" type="sibTrans" cxnId="{D7D1EA91-6F38-47F8-8FF5-340F45C73638}">
      <dgm:prSet/>
      <dgm:spPr/>
      <dgm:t>
        <a:bodyPr/>
        <a:lstStyle/>
        <a:p>
          <a:endParaRPr lang="es-EC"/>
        </a:p>
      </dgm:t>
    </dgm:pt>
    <dgm:pt modelId="{5E665AA3-E34F-418C-A03B-7E767ACED79C}" type="pres">
      <dgm:prSet presAssocID="{7E938CD7-6843-4DDB-B34A-874411481DD8}" presName="cycle" presStyleCnt="0">
        <dgm:presLayoutVars>
          <dgm:chMax val="1"/>
          <dgm:dir/>
          <dgm:animLvl val="ctr"/>
          <dgm:resizeHandles val="exact"/>
        </dgm:presLayoutVars>
      </dgm:prSet>
      <dgm:spPr/>
      <dgm:t>
        <a:bodyPr/>
        <a:lstStyle/>
        <a:p>
          <a:endParaRPr lang="es-CO"/>
        </a:p>
      </dgm:t>
    </dgm:pt>
    <dgm:pt modelId="{A85D5BD5-F6A3-4737-B493-87A521F42DD5}" type="pres">
      <dgm:prSet presAssocID="{BBEDB8BA-255C-45CE-A8F1-8AD56BA0F66D}" presName="centerShape" presStyleLbl="node0" presStyleIdx="0" presStyleCnt="1" custScaleX="154375" custScaleY="90809"/>
      <dgm:spPr/>
      <dgm:t>
        <a:bodyPr/>
        <a:lstStyle/>
        <a:p>
          <a:endParaRPr lang="es-CO"/>
        </a:p>
      </dgm:t>
    </dgm:pt>
    <dgm:pt modelId="{267D2B29-3479-4775-900C-C563E3973C5E}" type="pres">
      <dgm:prSet presAssocID="{7E60D534-F709-4E81-97A4-B0E4E5611330}" presName="Name9" presStyleLbl="parChTrans1D2" presStyleIdx="0" presStyleCnt="6"/>
      <dgm:spPr/>
      <dgm:t>
        <a:bodyPr/>
        <a:lstStyle/>
        <a:p>
          <a:endParaRPr lang="es-CO"/>
        </a:p>
      </dgm:t>
    </dgm:pt>
    <dgm:pt modelId="{6DC4FD15-0006-40A1-BE93-5CF67F10C00A}" type="pres">
      <dgm:prSet presAssocID="{7E60D534-F709-4E81-97A4-B0E4E5611330}" presName="connTx" presStyleLbl="parChTrans1D2" presStyleIdx="0" presStyleCnt="6"/>
      <dgm:spPr/>
      <dgm:t>
        <a:bodyPr/>
        <a:lstStyle/>
        <a:p>
          <a:endParaRPr lang="es-CO"/>
        </a:p>
      </dgm:t>
    </dgm:pt>
    <dgm:pt modelId="{C20D8F43-6A99-44AF-8542-CD749E3FEF8A}" type="pres">
      <dgm:prSet presAssocID="{01203350-5154-405A-8855-8B77D5BEF15B}" presName="node" presStyleLbl="node1" presStyleIdx="0" presStyleCnt="6" custScaleX="125559" custScaleY="86206">
        <dgm:presLayoutVars>
          <dgm:bulletEnabled val="1"/>
        </dgm:presLayoutVars>
      </dgm:prSet>
      <dgm:spPr/>
      <dgm:t>
        <a:bodyPr/>
        <a:lstStyle/>
        <a:p>
          <a:endParaRPr lang="es-CO"/>
        </a:p>
      </dgm:t>
    </dgm:pt>
    <dgm:pt modelId="{5C38CF02-785D-41E2-A56E-BDAD5758C5B6}" type="pres">
      <dgm:prSet presAssocID="{E7931C2D-9D1E-41C9-9EC6-9134FC0783D2}" presName="Name9" presStyleLbl="parChTrans1D2" presStyleIdx="1" presStyleCnt="6"/>
      <dgm:spPr/>
      <dgm:t>
        <a:bodyPr/>
        <a:lstStyle/>
        <a:p>
          <a:endParaRPr lang="es-CO"/>
        </a:p>
      </dgm:t>
    </dgm:pt>
    <dgm:pt modelId="{A9530417-738B-4165-A7DF-B73E0DEC3731}" type="pres">
      <dgm:prSet presAssocID="{E7931C2D-9D1E-41C9-9EC6-9134FC0783D2}" presName="connTx" presStyleLbl="parChTrans1D2" presStyleIdx="1" presStyleCnt="6"/>
      <dgm:spPr/>
      <dgm:t>
        <a:bodyPr/>
        <a:lstStyle/>
        <a:p>
          <a:endParaRPr lang="es-CO"/>
        </a:p>
      </dgm:t>
    </dgm:pt>
    <dgm:pt modelId="{9DE4DAB4-790A-4994-866F-4B34B481C9B3}" type="pres">
      <dgm:prSet presAssocID="{43046476-F583-4BF5-95AD-8D1D73C49982}" presName="node" presStyleLbl="node1" presStyleIdx="1" presStyleCnt="6" custScaleX="125559" custScaleY="86206">
        <dgm:presLayoutVars>
          <dgm:bulletEnabled val="1"/>
        </dgm:presLayoutVars>
      </dgm:prSet>
      <dgm:spPr/>
      <dgm:t>
        <a:bodyPr/>
        <a:lstStyle/>
        <a:p>
          <a:endParaRPr lang="es-CO"/>
        </a:p>
      </dgm:t>
    </dgm:pt>
    <dgm:pt modelId="{59ED2F14-7DC0-4DD3-B128-D8F3D92ECDD7}" type="pres">
      <dgm:prSet presAssocID="{DF15F88F-B1B2-4946-8471-9AB3D14D344C}" presName="Name9" presStyleLbl="parChTrans1D2" presStyleIdx="2" presStyleCnt="6"/>
      <dgm:spPr/>
      <dgm:t>
        <a:bodyPr/>
        <a:lstStyle/>
        <a:p>
          <a:endParaRPr lang="es-CO"/>
        </a:p>
      </dgm:t>
    </dgm:pt>
    <dgm:pt modelId="{7722C944-5A48-4FE2-A980-7CEF8AFB4BE9}" type="pres">
      <dgm:prSet presAssocID="{DF15F88F-B1B2-4946-8471-9AB3D14D344C}" presName="connTx" presStyleLbl="parChTrans1D2" presStyleIdx="2" presStyleCnt="6"/>
      <dgm:spPr/>
      <dgm:t>
        <a:bodyPr/>
        <a:lstStyle/>
        <a:p>
          <a:endParaRPr lang="es-CO"/>
        </a:p>
      </dgm:t>
    </dgm:pt>
    <dgm:pt modelId="{B1A62705-8505-4C77-A232-C31B1C7542BC}" type="pres">
      <dgm:prSet presAssocID="{833013A0-C23B-4AED-B358-4BF468CB6AEF}" presName="node" presStyleLbl="node1" presStyleIdx="2" presStyleCnt="6" custScaleX="125559" custScaleY="86206">
        <dgm:presLayoutVars>
          <dgm:bulletEnabled val="1"/>
        </dgm:presLayoutVars>
      </dgm:prSet>
      <dgm:spPr/>
      <dgm:t>
        <a:bodyPr/>
        <a:lstStyle/>
        <a:p>
          <a:endParaRPr lang="es-CO"/>
        </a:p>
      </dgm:t>
    </dgm:pt>
    <dgm:pt modelId="{D9C671AA-A3D8-457C-B9A7-EA7B0E193A27}" type="pres">
      <dgm:prSet presAssocID="{EE43D25E-D3B1-4AC4-996E-F96CDF5A7D9B}" presName="Name9" presStyleLbl="parChTrans1D2" presStyleIdx="3" presStyleCnt="6"/>
      <dgm:spPr/>
      <dgm:t>
        <a:bodyPr/>
        <a:lstStyle/>
        <a:p>
          <a:endParaRPr lang="es-CO"/>
        </a:p>
      </dgm:t>
    </dgm:pt>
    <dgm:pt modelId="{1BB92E3C-ECE6-4C6E-A185-E03EC2DF67B0}" type="pres">
      <dgm:prSet presAssocID="{EE43D25E-D3B1-4AC4-996E-F96CDF5A7D9B}" presName="connTx" presStyleLbl="parChTrans1D2" presStyleIdx="3" presStyleCnt="6"/>
      <dgm:spPr/>
      <dgm:t>
        <a:bodyPr/>
        <a:lstStyle/>
        <a:p>
          <a:endParaRPr lang="es-CO"/>
        </a:p>
      </dgm:t>
    </dgm:pt>
    <dgm:pt modelId="{6C5099E9-354C-4D7C-83D0-1AC130C26F2C}" type="pres">
      <dgm:prSet presAssocID="{CC8E057D-AA35-48F5-BF06-D4A46720B50A}" presName="node" presStyleLbl="node1" presStyleIdx="3" presStyleCnt="6" custScaleX="136213" custScaleY="86206">
        <dgm:presLayoutVars>
          <dgm:bulletEnabled val="1"/>
        </dgm:presLayoutVars>
      </dgm:prSet>
      <dgm:spPr/>
      <dgm:t>
        <a:bodyPr/>
        <a:lstStyle/>
        <a:p>
          <a:endParaRPr lang="es-CO"/>
        </a:p>
      </dgm:t>
    </dgm:pt>
    <dgm:pt modelId="{4905F6E7-6E7A-4225-A437-E5E657E594A0}" type="pres">
      <dgm:prSet presAssocID="{BE95581E-E7CF-4E12-BDB0-471650E0173A}" presName="Name9" presStyleLbl="parChTrans1D2" presStyleIdx="4" presStyleCnt="6"/>
      <dgm:spPr/>
      <dgm:t>
        <a:bodyPr/>
        <a:lstStyle/>
        <a:p>
          <a:endParaRPr lang="es-CO"/>
        </a:p>
      </dgm:t>
    </dgm:pt>
    <dgm:pt modelId="{E3FDB837-54A5-4CC1-9DCA-22530FF545FE}" type="pres">
      <dgm:prSet presAssocID="{BE95581E-E7CF-4E12-BDB0-471650E0173A}" presName="connTx" presStyleLbl="parChTrans1D2" presStyleIdx="4" presStyleCnt="6"/>
      <dgm:spPr/>
      <dgm:t>
        <a:bodyPr/>
        <a:lstStyle/>
        <a:p>
          <a:endParaRPr lang="es-CO"/>
        </a:p>
      </dgm:t>
    </dgm:pt>
    <dgm:pt modelId="{0033BB87-9590-4AF3-8D40-3BF083D4DAB8}" type="pres">
      <dgm:prSet presAssocID="{4E466646-E9DF-4693-A479-E82F7B23A378}" presName="node" presStyleLbl="node1" presStyleIdx="4" presStyleCnt="6" custScaleX="125559" custScaleY="86206">
        <dgm:presLayoutVars>
          <dgm:bulletEnabled val="1"/>
        </dgm:presLayoutVars>
      </dgm:prSet>
      <dgm:spPr/>
      <dgm:t>
        <a:bodyPr/>
        <a:lstStyle/>
        <a:p>
          <a:endParaRPr lang="es-CO"/>
        </a:p>
      </dgm:t>
    </dgm:pt>
    <dgm:pt modelId="{7269BE83-66EE-45E4-8D8A-F6C598DFF42E}" type="pres">
      <dgm:prSet presAssocID="{30B72225-C804-457A-BE47-AC80FE2EE810}" presName="Name9" presStyleLbl="parChTrans1D2" presStyleIdx="5" presStyleCnt="6"/>
      <dgm:spPr/>
      <dgm:t>
        <a:bodyPr/>
        <a:lstStyle/>
        <a:p>
          <a:endParaRPr lang="es-CO"/>
        </a:p>
      </dgm:t>
    </dgm:pt>
    <dgm:pt modelId="{967D9283-56FD-4B29-92BC-486C524AED63}" type="pres">
      <dgm:prSet presAssocID="{30B72225-C804-457A-BE47-AC80FE2EE810}" presName="connTx" presStyleLbl="parChTrans1D2" presStyleIdx="5" presStyleCnt="6"/>
      <dgm:spPr/>
      <dgm:t>
        <a:bodyPr/>
        <a:lstStyle/>
        <a:p>
          <a:endParaRPr lang="es-CO"/>
        </a:p>
      </dgm:t>
    </dgm:pt>
    <dgm:pt modelId="{C9FC9A86-D2B5-48EA-ADA9-892881E02E31}" type="pres">
      <dgm:prSet presAssocID="{FBC7FF3F-8DCF-4EFA-A2D1-777EE7129E22}" presName="node" presStyleLbl="node1" presStyleIdx="5" presStyleCnt="6" custScaleX="125559" custScaleY="86206">
        <dgm:presLayoutVars>
          <dgm:bulletEnabled val="1"/>
        </dgm:presLayoutVars>
      </dgm:prSet>
      <dgm:spPr/>
      <dgm:t>
        <a:bodyPr/>
        <a:lstStyle/>
        <a:p>
          <a:endParaRPr lang="es-CO"/>
        </a:p>
      </dgm:t>
    </dgm:pt>
  </dgm:ptLst>
  <dgm:cxnLst>
    <dgm:cxn modelId="{D9279524-C544-4857-97F5-9CA0023CD5CA}" type="presOf" srcId="{30B72225-C804-457A-BE47-AC80FE2EE810}" destId="{7269BE83-66EE-45E4-8D8A-F6C598DFF42E}" srcOrd="0" destOrd="0" presId="urn:microsoft.com/office/officeart/2005/8/layout/radial1"/>
    <dgm:cxn modelId="{D7D1EA91-6F38-47F8-8FF5-340F45C73638}" srcId="{7E938CD7-6843-4DDB-B34A-874411481DD8}" destId="{BBEDB8BA-255C-45CE-A8F1-8AD56BA0F66D}" srcOrd="0" destOrd="0" parTransId="{4CF60B90-3E8C-495A-8728-F24187C58798}" sibTransId="{E9B78913-4F6D-4845-8678-AC23E2F25324}"/>
    <dgm:cxn modelId="{DE96E8AB-33FA-4008-BEC0-AE3C236EBA66}" srcId="{BBEDB8BA-255C-45CE-A8F1-8AD56BA0F66D}" destId="{43046476-F583-4BF5-95AD-8D1D73C49982}" srcOrd="1" destOrd="0" parTransId="{E7931C2D-9D1E-41C9-9EC6-9134FC0783D2}" sibTransId="{1326029C-69A9-4BAA-AC39-674551056777}"/>
    <dgm:cxn modelId="{5F6927D6-4017-42ED-B9BE-A70C6BB5D47A}" srcId="{BBEDB8BA-255C-45CE-A8F1-8AD56BA0F66D}" destId="{FBC7FF3F-8DCF-4EFA-A2D1-777EE7129E22}" srcOrd="5" destOrd="0" parTransId="{30B72225-C804-457A-BE47-AC80FE2EE810}" sibTransId="{FE86CF3C-4A9B-43A7-B0D8-2312A9828045}"/>
    <dgm:cxn modelId="{BAB66D11-33D0-4ED0-8E5F-DED322044A05}" type="presOf" srcId="{DF15F88F-B1B2-4946-8471-9AB3D14D344C}" destId="{7722C944-5A48-4FE2-A980-7CEF8AFB4BE9}" srcOrd="1" destOrd="0" presId="urn:microsoft.com/office/officeart/2005/8/layout/radial1"/>
    <dgm:cxn modelId="{9E73103F-398A-4C5A-82F3-10C7D935860F}" type="presOf" srcId="{43046476-F583-4BF5-95AD-8D1D73C49982}" destId="{9DE4DAB4-790A-4994-866F-4B34B481C9B3}" srcOrd="0" destOrd="0" presId="urn:microsoft.com/office/officeart/2005/8/layout/radial1"/>
    <dgm:cxn modelId="{FE4EF27C-76F6-44FE-A7CC-9D9CEB25EAF5}" type="presOf" srcId="{DF15F88F-B1B2-4946-8471-9AB3D14D344C}" destId="{59ED2F14-7DC0-4DD3-B128-D8F3D92ECDD7}" srcOrd="0" destOrd="0" presId="urn:microsoft.com/office/officeart/2005/8/layout/radial1"/>
    <dgm:cxn modelId="{99128C1F-B790-4C5E-A9A2-8040943880EE}" srcId="{BBEDB8BA-255C-45CE-A8F1-8AD56BA0F66D}" destId="{4E466646-E9DF-4693-A479-E82F7B23A378}" srcOrd="4" destOrd="0" parTransId="{BE95581E-E7CF-4E12-BDB0-471650E0173A}" sibTransId="{92806D59-5F1C-40DA-9085-E96BC0145537}"/>
    <dgm:cxn modelId="{B7E3B0F0-A83E-406A-9049-AA490819B321}" srcId="{BBEDB8BA-255C-45CE-A8F1-8AD56BA0F66D}" destId="{833013A0-C23B-4AED-B358-4BF468CB6AEF}" srcOrd="2" destOrd="0" parTransId="{DF15F88F-B1B2-4946-8471-9AB3D14D344C}" sibTransId="{C4E83AE9-7ACC-4745-9869-6AE4150911DE}"/>
    <dgm:cxn modelId="{4F659C0F-8AE8-4406-A359-E70326A57874}" type="presOf" srcId="{CC8E057D-AA35-48F5-BF06-D4A46720B50A}" destId="{6C5099E9-354C-4D7C-83D0-1AC130C26F2C}" srcOrd="0" destOrd="0" presId="urn:microsoft.com/office/officeart/2005/8/layout/radial1"/>
    <dgm:cxn modelId="{247E9D59-C738-4D3E-8169-07799B6E9123}" type="presOf" srcId="{FBC7FF3F-8DCF-4EFA-A2D1-777EE7129E22}" destId="{C9FC9A86-D2B5-48EA-ADA9-892881E02E31}" srcOrd="0" destOrd="0" presId="urn:microsoft.com/office/officeart/2005/8/layout/radial1"/>
    <dgm:cxn modelId="{A2EBD235-364F-4348-B751-D97DBAF3998D}" type="presOf" srcId="{30B72225-C804-457A-BE47-AC80FE2EE810}" destId="{967D9283-56FD-4B29-92BC-486C524AED63}" srcOrd="1" destOrd="0" presId="urn:microsoft.com/office/officeart/2005/8/layout/radial1"/>
    <dgm:cxn modelId="{B2E336CD-CE9E-459F-AFBD-14EE489A27EC}" type="presOf" srcId="{01203350-5154-405A-8855-8B77D5BEF15B}" destId="{C20D8F43-6A99-44AF-8542-CD749E3FEF8A}" srcOrd="0" destOrd="0" presId="urn:microsoft.com/office/officeart/2005/8/layout/radial1"/>
    <dgm:cxn modelId="{1FC84A0A-7972-4365-99A8-13EB8508E3D2}" type="presOf" srcId="{BE95581E-E7CF-4E12-BDB0-471650E0173A}" destId="{E3FDB837-54A5-4CC1-9DCA-22530FF545FE}" srcOrd="1" destOrd="0" presId="urn:microsoft.com/office/officeart/2005/8/layout/radial1"/>
    <dgm:cxn modelId="{A7EC0AA8-7EE8-417A-B69F-6844B2D95788}" type="presOf" srcId="{E7931C2D-9D1E-41C9-9EC6-9134FC0783D2}" destId="{5C38CF02-785D-41E2-A56E-BDAD5758C5B6}" srcOrd="0" destOrd="0" presId="urn:microsoft.com/office/officeart/2005/8/layout/radial1"/>
    <dgm:cxn modelId="{1C59BF86-8F9D-459C-B2CE-F4EF9A4F215B}" type="presOf" srcId="{BBEDB8BA-255C-45CE-A8F1-8AD56BA0F66D}" destId="{A85D5BD5-F6A3-4737-B493-87A521F42DD5}" srcOrd="0" destOrd="0" presId="urn:microsoft.com/office/officeart/2005/8/layout/radial1"/>
    <dgm:cxn modelId="{866C9716-9A81-40B8-ADA6-595D184D204C}" type="presOf" srcId="{7E938CD7-6843-4DDB-B34A-874411481DD8}" destId="{5E665AA3-E34F-418C-A03B-7E767ACED79C}" srcOrd="0" destOrd="0" presId="urn:microsoft.com/office/officeart/2005/8/layout/radial1"/>
    <dgm:cxn modelId="{237C31FC-79A8-4CA2-932A-78870DA2F9AF}" srcId="{BBEDB8BA-255C-45CE-A8F1-8AD56BA0F66D}" destId="{01203350-5154-405A-8855-8B77D5BEF15B}" srcOrd="0" destOrd="0" parTransId="{7E60D534-F709-4E81-97A4-B0E4E5611330}" sibTransId="{AFF8E96C-B909-45EF-9403-9675E9D131D1}"/>
    <dgm:cxn modelId="{2B22EE74-32C9-4F40-83D7-AEDC028B5E58}" type="presOf" srcId="{EE43D25E-D3B1-4AC4-996E-F96CDF5A7D9B}" destId="{D9C671AA-A3D8-457C-B9A7-EA7B0E193A27}" srcOrd="0" destOrd="0" presId="urn:microsoft.com/office/officeart/2005/8/layout/radial1"/>
    <dgm:cxn modelId="{B18FBA34-0551-4849-85BE-ACB6725CD60D}" type="presOf" srcId="{E7931C2D-9D1E-41C9-9EC6-9134FC0783D2}" destId="{A9530417-738B-4165-A7DF-B73E0DEC3731}" srcOrd="1" destOrd="0" presId="urn:microsoft.com/office/officeart/2005/8/layout/radial1"/>
    <dgm:cxn modelId="{61701E3A-636C-4E6E-98E0-5050F69DA173}" type="presOf" srcId="{EE43D25E-D3B1-4AC4-996E-F96CDF5A7D9B}" destId="{1BB92E3C-ECE6-4C6E-A185-E03EC2DF67B0}" srcOrd="1" destOrd="0" presId="urn:microsoft.com/office/officeart/2005/8/layout/radial1"/>
    <dgm:cxn modelId="{B2FD7AD7-286E-410E-A40C-F2819348A0D8}" type="presOf" srcId="{4E466646-E9DF-4693-A479-E82F7B23A378}" destId="{0033BB87-9590-4AF3-8D40-3BF083D4DAB8}" srcOrd="0" destOrd="0" presId="urn:microsoft.com/office/officeart/2005/8/layout/radial1"/>
    <dgm:cxn modelId="{1D9EDFFA-B5C1-46C7-8B55-E045C397F65B}" type="presOf" srcId="{7E60D534-F709-4E81-97A4-B0E4E5611330}" destId="{6DC4FD15-0006-40A1-BE93-5CF67F10C00A}" srcOrd="1" destOrd="0" presId="urn:microsoft.com/office/officeart/2005/8/layout/radial1"/>
    <dgm:cxn modelId="{015B43E5-85B0-4E69-B7AF-5C27D6244CC4}" type="presOf" srcId="{7E60D534-F709-4E81-97A4-B0E4E5611330}" destId="{267D2B29-3479-4775-900C-C563E3973C5E}" srcOrd="0" destOrd="0" presId="urn:microsoft.com/office/officeart/2005/8/layout/radial1"/>
    <dgm:cxn modelId="{D2284DD5-8209-46E7-A245-AA75B89EB7E0}" type="presOf" srcId="{BE95581E-E7CF-4E12-BDB0-471650E0173A}" destId="{4905F6E7-6E7A-4225-A437-E5E657E594A0}" srcOrd="0" destOrd="0" presId="urn:microsoft.com/office/officeart/2005/8/layout/radial1"/>
    <dgm:cxn modelId="{5537AD49-9197-4426-9589-59C3CAF98388}" srcId="{BBEDB8BA-255C-45CE-A8F1-8AD56BA0F66D}" destId="{CC8E057D-AA35-48F5-BF06-D4A46720B50A}" srcOrd="3" destOrd="0" parTransId="{EE43D25E-D3B1-4AC4-996E-F96CDF5A7D9B}" sibTransId="{D7CD5B20-3E32-4791-81A3-18912D008AE0}"/>
    <dgm:cxn modelId="{DD6B2028-966B-4991-8600-34D61612241D}" type="presOf" srcId="{833013A0-C23B-4AED-B358-4BF468CB6AEF}" destId="{B1A62705-8505-4C77-A232-C31B1C7542BC}" srcOrd="0" destOrd="0" presId="urn:microsoft.com/office/officeart/2005/8/layout/radial1"/>
    <dgm:cxn modelId="{2A86BDF8-4CD2-4DF6-9EDA-C27A291AA6DE}" type="presParOf" srcId="{5E665AA3-E34F-418C-A03B-7E767ACED79C}" destId="{A85D5BD5-F6A3-4737-B493-87A521F42DD5}" srcOrd="0" destOrd="0" presId="urn:microsoft.com/office/officeart/2005/8/layout/radial1"/>
    <dgm:cxn modelId="{2F645114-CA1D-4311-BA0B-7DB7E8934E83}" type="presParOf" srcId="{5E665AA3-E34F-418C-A03B-7E767ACED79C}" destId="{267D2B29-3479-4775-900C-C563E3973C5E}" srcOrd="1" destOrd="0" presId="urn:microsoft.com/office/officeart/2005/8/layout/radial1"/>
    <dgm:cxn modelId="{28644FE8-5C1B-4363-925D-46F61A2C22FA}" type="presParOf" srcId="{267D2B29-3479-4775-900C-C563E3973C5E}" destId="{6DC4FD15-0006-40A1-BE93-5CF67F10C00A}" srcOrd="0" destOrd="0" presId="urn:microsoft.com/office/officeart/2005/8/layout/radial1"/>
    <dgm:cxn modelId="{95E1DAD2-B7B4-4FEE-AEC4-426293334CD0}" type="presParOf" srcId="{5E665AA3-E34F-418C-A03B-7E767ACED79C}" destId="{C20D8F43-6A99-44AF-8542-CD749E3FEF8A}" srcOrd="2" destOrd="0" presId="urn:microsoft.com/office/officeart/2005/8/layout/radial1"/>
    <dgm:cxn modelId="{15F00708-49B9-4895-9963-6FB9A050A148}" type="presParOf" srcId="{5E665AA3-E34F-418C-A03B-7E767ACED79C}" destId="{5C38CF02-785D-41E2-A56E-BDAD5758C5B6}" srcOrd="3" destOrd="0" presId="urn:microsoft.com/office/officeart/2005/8/layout/radial1"/>
    <dgm:cxn modelId="{19492626-AC13-4FF3-9C83-ABCBCA25E67B}" type="presParOf" srcId="{5C38CF02-785D-41E2-A56E-BDAD5758C5B6}" destId="{A9530417-738B-4165-A7DF-B73E0DEC3731}" srcOrd="0" destOrd="0" presId="urn:microsoft.com/office/officeart/2005/8/layout/radial1"/>
    <dgm:cxn modelId="{BD5FCCAD-ADF7-479A-AB13-1B63EDA5C573}" type="presParOf" srcId="{5E665AA3-E34F-418C-A03B-7E767ACED79C}" destId="{9DE4DAB4-790A-4994-866F-4B34B481C9B3}" srcOrd="4" destOrd="0" presId="urn:microsoft.com/office/officeart/2005/8/layout/radial1"/>
    <dgm:cxn modelId="{F796699B-8BC7-40B4-AC39-78A294E6B52C}" type="presParOf" srcId="{5E665AA3-E34F-418C-A03B-7E767ACED79C}" destId="{59ED2F14-7DC0-4DD3-B128-D8F3D92ECDD7}" srcOrd="5" destOrd="0" presId="urn:microsoft.com/office/officeart/2005/8/layout/radial1"/>
    <dgm:cxn modelId="{73274F91-A175-42D5-BDB9-11DF882ABEA1}" type="presParOf" srcId="{59ED2F14-7DC0-4DD3-B128-D8F3D92ECDD7}" destId="{7722C944-5A48-4FE2-A980-7CEF8AFB4BE9}" srcOrd="0" destOrd="0" presId="urn:microsoft.com/office/officeart/2005/8/layout/radial1"/>
    <dgm:cxn modelId="{F29AF210-18CD-46A6-AF5D-19B423EAD3A1}" type="presParOf" srcId="{5E665AA3-E34F-418C-A03B-7E767ACED79C}" destId="{B1A62705-8505-4C77-A232-C31B1C7542BC}" srcOrd="6" destOrd="0" presId="urn:microsoft.com/office/officeart/2005/8/layout/radial1"/>
    <dgm:cxn modelId="{2019AEA1-580D-4D39-9183-894E8632082A}" type="presParOf" srcId="{5E665AA3-E34F-418C-A03B-7E767ACED79C}" destId="{D9C671AA-A3D8-457C-B9A7-EA7B0E193A27}" srcOrd="7" destOrd="0" presId="urn:microsoft.com/office/officeart/2005/8/layout/radial1"/>
    <dgm:cxn modelId="{75F7FA08-CFF2-4C50-B5BC-22FE50156F8A}" type="presParOf" srcId="{D9C671AA-A3D8-457C-B9A7-EA7B0E193A27}" destId="{1BB92E3C-ECE6-4C6E-A185-E03EC2DF67B0}" srcOrd="0" destOrd="0" presId="urn:microsoft.com/office/officeart/2005/8/layout/radial1"/>
    <dgm:cxn modelId="{371571B6-A1FC-45C0-9B24-88027166B7D1}" type="presParOf" srcId="{5E665AA3-E34F-418C-A03B-7E767ACED79C}" destId="{6C5099E9-354C-4D7C-83D0-1AC130C26F2C}" srcOrd="8" destOrd="0" presId="urn:microsoft.com/office/officeart/2005/8/layout/radial1"/>
    <dgm:cxn modelId="{50FD3B1A-A8CB-40B1-ABB3-1E26F9F21526}" type="presParOf" srcId="{5E665AA3-E34F-418C-A03B-7E767ACED79C}" destId="{4905F6E7-6E7A-4225-A437-E5E657E594A0}" srcOrd="9" destOrd="0" presId="urn:microsoft.com/office/officeart/2005/8/layout/radial1"/>
    <dgm:cxn modelId="{B1A5F861-3A08-435E-A01E-EB7D1F7D571B}" type="presParOf" srcId="{4905F6E7-6E7A-4225-A437-E5E657E594A0}" destId="{E3FDB837-54A5-4CC1-9DCA-22530FF545FE}" srcOrd="0" destOrd="0" presId="urn:microsoft.com/office/officeart/2005/8/layout/radial1"/>
    <dgm:cxn modelId="{1275E99D-58FE-451E-A378-90E92F4C63F7}" type="presParOf" srcId="{5E665AA3-E34F-418C-A03B-7E767ACED79C}" destId="{0033BB87-9590-4AF3-8D40-3BF083D4DAB8}" srcOrd="10" destOrd="0" presId="urn:microsoft.com/office/officeart/2005/8/layout/radial1"/>
    <dgm:cxn modelId="{FA9CE94E-392C-491D-92A1-31C3817E15E0}" type="presParOf" srcId="{5E665AA3-E34F-418C-A03B-7E767ACED79C}" destId="{7269BE83-66EE-45E4-8D8A-F6C598DFF42E}" srcOrd="11" destOrd="0" presId="urn:microsoft.com/office/officeart/2005/8/layout/radial1"/>
    <dgm:cxn modelId="{8CEFEEBA-CE81-45A0-AB1B-26A0FC4828DA}" type="presParOf" srcId="{7269BE83-66EE-45E4-8D8A-F6C598DFF42E}" destId="{967D9283-56FD-4B29-92BC-486C524AED63}" srcOrd="0" destOrd="0" presId="urn:microsoft.com/office/officeart/2005/8/layout/radial1"/>
    <dgm:cxn modelId="{CA8FF5AC-2ADB-4ED5-8889-E7A1C0A572CE}" type="presParOf" srcId="{5E665AA3-E34F-418C-A03B-7E767ACED79C}" destId="{C9FC9A86-D2B5-48EA-ADA9-892881E02E31}" srcOrd="12"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A44EA2-29AE-4A58-9C50-E14649CD90F0}" type="doc">
      <dgm:prSet loTypeId="urn:microsoft.com/office/officeart/2011/layout/CircleProcess" loCatId="process" qsTypeId="urn:microsoft.com/office/officeart/2005/8/quickstyle/simple5" qsCatId="simple" csTypeId="urn:microsoft.com/office/officeart/2005/8/colors/accent2_5" csCatId="accent2" phldr="1"/>
      <dgm:spPr/>
      <dgm:t>
        <a:bodyPr/>
        <a:lstStyle/>
        <a:p>
          <a:endParaRPr lang="es-EC"/>
        </a:p>
      </dgm:t>
    </dgm:pt>
    <dgm:pt modelId="{6BA080D6-8C06-4B81-B35E-E8F9EF1A6101}">
      <dgm:prSet phldrT="[Texto]"/>
      <dgm:spPr/>
      <dgm:t>
        <a:bodyPr/>
        <a:lstStyle/>
        <a:p>
          <a:r>
            <a:rPr lang="es-EC" dirty="0" smtClean="0"/>
            <a:t>Enfoques</a:t>
          </a:r>
          <a:endParaRPr lang="es-EC" dirty="0"/>
        </a:p>
      </dgm:t>
    </dgm:pt>
    <dgm:pt modelId="{A6D069B2-1C29-4FDE-B5EF-33D8650218E4}" type="parTrans" cxnId="{12ECA341-938C-4EE1-A741-D9EE64D4DA61}">
      <dgm:prSet/>
      <dgm:spPr/>
      <dgm:t>
        <a:bodyPr/>
        <a:lstStyle/>
        <a:p>
          <a:endParaRPr lang="es-EC"/>
        </a:p>
      </dgm:t>
    </dgm:pt>
    <dgm:pt modelId="{ECF320D4-9B79-4ECE-B1D8-D3D69CB44D3C}" type="sibTrans" cxnId="{12ECA341-938C-4EE1-A741-D9EE64D4DA61}">
      <dgm:prSet/>
      <dgm:spPr/>
      <dgm:t>
        <a:bodyPr/>
        <a:lstStyle/>
        <a:p>
          <a:endParaRPr lang="es-EC"/>
        </a:p>
      </dgm:t>
    </dgm:pt>
    <dgm:pt modelId="{6E8EF21C-1E91-4562-851F-C6DCF13137A6}">
      <dgm:prSet phldrT="[Texto]"/>
      <dgm:spPr/>
      <dgm:t>
        <a:bodyPr/>
        <a:lstStyle/>
        <a:p>
          <a:r>
            <a:rPr lang="es-EC" dirty="0" smtClean="0"/>
            <a:t>Tipología</a:t>
          </a:r>
          <a:endParaRPr lang="es-EC" dirty="0"/>
        </a:p>
      </dgm:t>
    </dgm:pt>
    <dgm:pt modelId="{D6CB92BA-75BD-4BD0-B0AC-94CAAF11A45A}" type="parTrans" cxnId="{DF4CC08C-2903-41CB-A8FA-027AABD5F6EE}">
      <dgm:prSet/>
      <dgm:spPr/>
      <dgm:t>
        <a:bodyPr/>
        <a:lstStyle/>
        <a:p>
          <a:endParaRPr lang="es-EC"/>
        </a:p>
      </dgm:t>
    </dgm:pt>
    <dgm:pt modelId="{43B81159-3A92-46CD-B896-5B15468CD8BC}" type="sibTrans" cxnId="{DF4CC08C-2903-41CB-A8FA-027AABD5F6EE}">
      <dgm:prSet/>
      <dgm:spPr/>
      <dgm:t>
        <a:bodyPr/>
        <a:lstStyle/>
        <a:p>
          <a:endParaRPr lang="es-EC"/>
        </a:p>
      </dgm:t>
    </dgm:pt>
    <dgm:pt modelId="{3E45141B-75F3-41EA-9E90-F21C5D42BFE5}">
      <dgm:prSet phldrT="[Texto]"/>
      <dgm:spPr/>
      <dgm:t>
        <a:bodyPr/>
        <a:lstStyle/>
        <a:p>
          <a:r>
            <a:rPr lang="es-EC" dirty="0" smtClean="0"/>
            <a:t>Instrumentos de recolección de información</a:t>
          </a:r>
          <a:endParaRPr lang="es-EC" dirty="0"/>
        </a:p>
      </dgm:t>
    </dgm:pt>
    <dgm:pt modelId="{853C2823-A687-4BC5-A280-0614AA366D5B}" type="parTrans" cxnId="{AD2D46DE-9079-49E3-9D37-E0ACC929130E}">
      <dgm:prSet/>
      <dgm:spPr/>
      <dgm:t>
        <a:bodyPr/>
        <a:lstStyle/>
        <a:p>
          <a:endParaRPr lang="es-EC"/>
        </a:p>
      </dgm:t>
    </dgm:pt>
    <dgm:pt modelId="{26798789-89E4-441C-A73C-139334819236}" type="sibTrans" cxnId="{AD2D46DE-9079-49E3-9D37-E0ACC929130E}">
      <dgm:prSet/>
      <dgm:spPr/>
      <dgm:t>
        <a:bodyPr/>
        <a:lstStyle/>
        <a:p>
          <a:endParaRPr lang="es-EC"/>
        </a:p>
      </dgm:t>
    </dgm:pt>
    <dgm:pt modelId="{59656223-E3AC-492D-B2FA-8240C19F5115}">
      <dgm:prSet phldrT="[Texto]"/>
      <dgm:spPr/>
      <dgm:t>
        <a:bodyPr/>
        <a:lstStyle/>
        <a:p>
          <a:r>
            <a:rPr lang="es-EC" dirty="0" smtClean="0"/>
            <a:t>Procedimiento de recolección de datos</a:t>
          </a:r>
          <a:endParaRPr lang="es-EC" dirty="0"/>
        </a:p>
      </dgm:t>
    </dgm:pt>
    <dgm:pt modelId="{B5DF00EC-466B-4266-A100-C99D707586BA}" type="parTrans" cxnId="{A3DE0ADE-C77A-416B-9FD4-6BBF0F725EBF}">
      <dgm:prSet/>
      <dgm:spPr/>
      <dgm:t>
        <a:bodyPr/>
        <a:lstStyle/>
        <a:p>
          <a:endParaRPr lang="es-EC"/>
        </a:p>
      </dgm:t>
    </dgm:pt>
    <dgm:pt modelId="{FE56FF17-AD24-4D0F-8FD2-83A40ECDA341}" type="sibTrans" cxnId="{A3DE0ADE-C77A-416B-9FD4-6BBF0F725EBF}">
      <dgm:prSet/>
      <dgm:spPr/>
      <dgm:t>
        <a:bodyPr/>
        <a:lstStyle/>
        <a:p>
          <a:endParaRPr lang="es-EC"/>
        </a:p>
      </dgm:t>
    </dgm:pt>
    <dgm:pt modelId="{48E2511F-93A8-44D8-832D-2B48F7D1C8E0}">
      <dgm:prSet phldrT="[Texto]"/>
      <dgm:spPr/>
      <dgm:t>
        <a:bodyPr/>
        <a:lstStyle/>
        <a:p>
          <a:r>
            <a:rPr lang="es-EC" dirty="0" smtClean="0"/>
            <a:t>Procedimiento para tratamiento y análisis de información</a:t>
          </a:r>
          <a:endParaRPr lang="es-EC" dirty="0"/>
        </a:p>
      </dgm:t>
    </dgm:pt>
    <dgm:pt modelId="{9004C4A7-7D52-4718-B6BA-127CB8B12E83}" type="parTrans" cxnId="{07733BA8-218E-4E01-AC9D-B9D005EF704B}">
      <dgm:prSet/>
      <dgm:spPr/>
      <dgm:t>
        <a:bodyPr/>
        <a:lstStyle/>
        <a:p>
          <a:endParaRPr lang="es-EC"/>
        </a:p>
      </dgm:t>
    </dgm:pt>
    <dgm:pt modelId="{04092D82-A244-4757-B7DB-948322FA7106}" type="sibTrans" cxnId="{07733BA8-218E-4E01-AC9D-B9D005EF704B}">
      <dgm:prSet/>
      <dgm:spPr/>
      <dgm:t>
        <a:bodyPr/>
        <a:lstStyle/>
        <a:p>
          <a:endParaRPr lang="es-EC"/>
        </a:p>
      </dgm:t>
    </dgm:pt>
    <dgm:pt modelId="{F4E81149-96CF-41A3-A659-116D9D61828A}" type="pres">
      <dgm:prSet presAssocID="{17A44EA2-29AE-4A58-9C50-E14649CD90F0}" presName="Name0" presStyleCnt="0">
        <dgm:presLayoutVars>
          <dgm:chMax val="11"/>
          <dgm:chPref val="11"/>
          <dgm:dir/>
          <dgm:resizeHandles/>
        </dgm:presLayoutVars>
      </dgm:prSet>
      <dgm:spPr/>
      <dgm:t>
        <a:bodyPr/>
        <a:lstStyle/>
        <a:p>
          <a:endParaRPr lang="es-CO"/>
        </a:p>
      </dgm:t>
    </dgm:pt>
    <dgm:pt modelId="{7D957275-ED88-449F-901D-1BF939E00CE1}" type="pres">
      <dgm:prSet presAssocID="{48E2511F-93A8-44D8-832D-2B48F7D1C8E0}" presName="Accent5" presStyleCnt="0"/>
      <dgm:spPr/>
    </dgm:pt>
    <dgm:pt modelId="{0CDDED04-831C-41F7-B419-D93884876C3A}" type="pres">
      <dgm:prSet presAssocID="{48E2511F-93A8-44D8-832D-2B48F7D1C8E0}" presName="Accent" presStyleLbl="node1" presStyleIdx="0" presStyleCnt="5"/>
      <dgm:spPr/>
    </dgm:pt>
    <dgm:pt modelId="{53EA1FEE-5A6C-404B-BCBB-0CD7FB68E2F3}" type="pres">
      <dgm:prSet presAssocID="{48E2511F-93A8-44D8-832D-2B48F7D1C8E0}" presName="ParentBackground5" presStyleCnt="0"/>
      <dgm:spPr/>
    </dgm:pt>
    <dgm:pt modelId="{49E52B50-B731-414C-918F-C2CAC373C196}" type="pres">
      <dgm:prSet presAssocID="{48E2511F-93A8-44D8-832D-2B48F7D1C8E0}" presName="ParentBackground" presStyleLbl="fgAcc1" presStyleIdx="0" presStyleCnt="5"/>
      <dgm:spPr/>
      <dgm:t>
        <a:bodyPr/>
        <a:lstStyle/>
        <a:p>
          <a:endParaRPr lang="es-EC"/>
        </a:p>
      </dgm:t>
    </dgm:pt>
    <dgm:pt modelId="{2A46FBE9-A810-42F8-A77C-D6CA29B4AD58}" type="pres">
      <dgm:prSet presAssocID="{48E2511F-93A8-44D8-832D-2B48F7D1C8E0}" presName="Parent5" presStyleLbl="revTx" presStyleIdx="0" presStyleCnt="0">
        <dgm:presLayoutVars>
          <dgm:chMax val="1"/>
          <dgm:chPref val="1"/>
          <dgm:bulletEnabled val="1"/>
        </dgm:presLayoutVars>
      </dgm:prSet>
      <dgm:spPr/>
      <dgm:t>
        <a:bodyPr/>
        <a:lstStyle/>
        <a:p>
          <a:endParaRPr lang="es-EC"/>
        </a:p>
      </dgm:t>
    </dgm:pt>
    <dgm:pt modelId="{20D99205-B4C1-45F4-B5C1-A00098B2BD0F}" type="pres">
      <dgm:prSet presAssocID="{59656223-E3AC-492D-B2FA-8240C19F5115}" presName="Accent4" presStyleCnt="0"/>
      <dgm:spPr/>
    </dgm:pt>
    <dgm:pt modelId="{989BF7A9-A5BD-4DF2-B4AF-CFEBC015E584}" type="pres">
      <dgm:prSet presAssocID="{59656223-E3AC-492D-B2FA-8240C19F5115}" presName="Accent" presStyleLbl="node1" presStyleIdx="1" presStyleCnt="5"/>
      <dgm:spPr/>
    </dgm:pt>
    <dgm:pt modelId="{3E5C4ABB-3E0B-4A59-9E04-A256AA24FCF2}" type="pres">
      <dgm:prSet presAssocID="{59656223-E3AC-492D-B2FA-8240C19F5115}" presName="ParentBackground4" presStyleCnt="0"/>
      <dgm:spPr/>
    </dgm:pt>
    <dgm:pt modelId="{54501DDE-89F4-4DA1-B041-CA399B1F89F5}" type="pres">
      <dgm:prSet presAssocID="{59656223-E3AC-492D-B2FA-8240C19F5115}" presName="ParentBackground" presStyleLbl="fgAcc1" presStyleIdx="1" presStyleCnt="5"/>
      <dgm:spPr/>
      <dgm:t>
        <a:bodyPr/>
        <a:lstStyle/>
        <a:p>
          <a:endParaRPr lang="es-EC"/>
        </a:p>
      </dgm:t>
    </dgm:pt>
    <dgm:pt modelId="{0B4E7BB0-73BF-4B07-91FA-71DE31AE6579}" type="pres">
      <dgm:prSet presAssocID="{59656223-E3AC-492D-B2FA-8240C19F5115}" presName="Parent4" presStyleLbl="revTx" presStyleIdx="0" presStyleCnt="0">
        <dgm:presLayoutVars>
          <dgm:chMax val="1"/>
          <dgm:chPref val="1"/>
          <dgm:bulletEnabled val="1"/>
        </dgm:presLayoutVars>
      </dgm:prSet>
      <dgm:spPr/>
      <dgm:t>
        <a:bodyPr/>
        <a:lstStyle/>
        <a:p>
          <a:endParaRPr lang="es-EC"/>
        </a:p>
      </dgm:t>
    </dgm:pt>
    <dgm:pt modelId="{DC60D8BC-7B82-4283-BED0-59445C727218}" type="pres">
      <dgm:prSet presAssocID="{3E45141B-75F3-41EA-9E90-F21C5D42BFE5}" presName="Accent3" presStyleCnt="0"/>
      <dgm:spPr/>
    </dgm:pt>
    <dgm:pt modelId="{DE0A97B4-B9BA-4B0C-A5E4-9ADE77272A3D}" type="pres">
      <dgm:prSet presAssocID="{3E45141B-75F3-41EA-9E90-F21C5D42BFE5}" presName="Accent" presStyleLbl="node1" presStyleIdx="2" presStyleCnt="5"/>
      <dgm:spPr/>
    </dgm:pt>
    <dgm:pt modelId="{612CD3DC-1E2C-44BD-9E88-82B0178E56FE}" type="pres">
      <dgm:prSet presAssocID="{3E45141B-75F3-41EA-9E90-F21C5D42BFE5}" presName="ParentBackground3" presStyleCnt="0"/>
      <dgm:spPr/>
    </dgm:pt>
    <dgm:pt modelId="{9A0B8811-1B38-4AB8-924D-35217182A6BC}" type="pres">
      <dgm:prSet presAssocID="{3E45141B-75F3-41EA-9E90-F21C5D42BFE5}" presName="ParentBackground" presStyleLbl="fgAcc1" presStyleIdx="2" presStyleCnt="5"/>
      <dgm:spPr/>
      <dgm:t>
        <a:bodyPr/>
        <a:lstStyle/>
        <a:p>
          <a:endParaRPr lang="es-CO"/>
        </a:p>
      </dgm:t>
    </dgm:pt>
    <dgm:pt modelId="{61E63C3B-99D3-4E7A-986D-D45AB4A084E4}" type="pres">
      <dgm:prSet presAssocID="{3E45141B-75F3-41EA-9E90-F21C5D42BFE5}" presName="Parent3" presStyleLbl="revTx" presStyleIdx="0" presStyleCnt="0">
        <dgm:presLayoutVars>
          <dgm:chMax val="1"/>
          <dgm:chPref val="1"/>
          <dgm:bulletEnabled val="1"/>
        </dgm:presLayoutVars>
      </dgm:prSet>
      <dgm:spPr/>
      <dgm:t>
        <a:bodyPr/>
        <a:lstStyle/>
        <a:p>
          <a:endParaRPr lang="es-CO"/>
        </a:p>
      </dgm:t>
    </dgm:pt>
    <dgm:pt modelId="{CA9067A7-2E28-4ECA-BCB4-7FE76210362D}" type="pres">
      <dgm:prSet presAssocID="{6E8EF21C-1E91-4562-851F-C6DCF13137A6}" presName="Accent2" presStyleCnt="0"/>
      <dgm:spPr/>
    </dgm:pt>
    <dgm:pt modelId="{D20332F4-1AA8-4E85-9F19-60EA91216F30}" type="pres">
      <dgm:prSet presAssocID="{6E8EF21C-1E91-4562-851F-C6DCF13137A6}" presName="Accent" presStyleLbl="node1" presStyleIdx="3" presStyleCnt="5"/>
      <dgm:spPr/>
    </dgm:pt>
    <dgm:pt modelId="{FCB7E0F5-847C-44AC-A17F-1164B0C2F980}" type="pres">
      <dgm:prSet presAssocID="{6E8EF21C-1E91-4562-851F-C6DCF13137A6}" presName="ParentBackground2" presStyleCnt="0"/>
      <dgm:spPr/>
    </dgm:pt>
    <dgm:pt modelId="{DAFF8529-9189-4EC0-83B9-99788AC3E98D}" type="pres">
      <dgm:prSet presAssocID="{6E8EF21C-1E91-4562-851F-C6DCF13137A6}" presName="ParentBackground" presStyleLbl="fgAcc1" presStyleIdx="3" presStyleCnt="5"/>
      <dgm:spPr/>
      <dgm:t>
        <a:bodyPr/>
        <a:lstStyle/>
        <a:p>
          <a:endParaRPr lang="es-CO"/>
        </a:p>
      </dgm:t>
    </dgm:pt>
    <dgm:pt modelId="{929CD155-CE75-40E6-89AA-F91339777093}" type="pres">
      <dgm:prSet presAssocID="{6E8EF21C-1E91-4562-851F-C6DCF13137A6}" presName="Parent2" presStyleLbl="revTx" presStyleIdx="0" presStyleCnt="0">
        <dgm:presLayoutVars>
          <dgm:chMax val="1"/>
          <dgm:chPref val="1"/>
          <dgm:bulletEnabled val="1"/>
        </dgm:presLayoutVars>
      </dgm:prSet>
      <dgm:spPr/>
      <dgm:t>
        <a:bodyPr/>
        <a:lstStyle/>
        <a:p>
          <a:endParaRPr lang="es-CO"/>
        </a:p>
      </dgm:t>
    </dgm:pt>
    <dgm:pt modelId="{8C0242CE-22A0-4888-9119-14FDEA54B243}" type="pres">
      <dgm:prSet presAssocID="{6BA080D6-8C06-4B81-B35E-E8F9EF1A6101}" presName="Accent1" presStyleCnt="0"/>
      <dgm:spPr/>
    </dgm:pt>
    <dgm:pt modelId="{4AD503D7-9DD3-42C4-A6BE-C0E3E3C57A5E}" type="pres">
      <dgm:prSet presAssocID="{6BA080D6-8C06-4B81-B35E-E8F9EF1A6101}" presName="Accent" presStyleLbl="node1" presStyleIdx="4" presStyleCnt="5"/>
      <dgm:spPr/>
    </dgm:pt>
    <dgm:pt modelId="{E0BFF1E8-C839-487F-8839-DE8205A443F2}" type="pres">
      <dgm:prSet presAssocID="{6BA080D6-8C06-4B81-B35E-E8F9EF1A6101}" presName="ParentBackground1" presStyleCnt="0"/>
      <dgm:spPr/>
    </dgm:pt>
    <dgm:pt modelId="{EA997D73-BA9F-4BFA-947E-74D968FC82C0}" type="pres">
      <dgm:prSet presAssocID="{6BA080D6-8C06-4B81-B35E-E8F9EF1A6101}" presName="ParentBackground" presStyleLbl="fgAcc1" presStyleIdx="4" presStyleCnt="5"/>
      <dgm:spPr/>
      <dgm:t>
        <a:bodyPr/>
        <a:lstStyle/>
        <a:p>
          <a:endParaRPr lang="es-CO"/>
        </a:p>
      </dgm:t>
    </dgm:pt>
    <dgm:pt modelId="{381C651C-D434-48A9-BDC8-CC4EDA0C1996}" type="pres">
      <dgm:prSet presAssocID="{6BA080D6-8C06-4B81-B35E-E8F9EF1A6101}" presName="Parent1" presStyleLbl="revTx" presStyleIdx="0" presStyleCnt="0">
        <dgm:presLayoutVars>
          <dgm:chMax val="1"/>
          <dgm:chPref val="1"/>
          <dgm:bulletEnabled val="1"/>
        </dgm:presLayoutVars>
      </dgm:prSet>
      <dgm:spPr/>
      <dgm:t>
        <a:bodyPr/>
        <a:lstStyle/>
        <a:p>
          <a:endParaRPr lang="es-CO"/>
        </a:p>
      </dgm:t>
    </dgm:pt>
  </dgm:ptLst>
  <dgm:cxnLst>
    <dgm:cxn modelId="{266DCC93-D9D9-4949-857D-0C79242C06FC}" type="presOf" srcId="{6E8EF21C-1E91-4562-851F-C6DCF13137A6}" destId="{DAFF8529-9189-4EC0-83B9-99788AC3E98D}" srcOrd="0" destOrd="0" presId="urn:microsoft.com/office/officeart/2011/layout/CircleProcess"/>
    <dgm:cxn modelId="{A3DE0ADE-C77A-416B-9FD4-6BBF0F725EBF}" srcId="{17A44EA2-29AE-4A58-9C50-E14649CD90F0}" destId="{59656223-E3AC-492D-B2FA-8240C19F5115}" srcOrd="3" destOrd="0" parTransId="{B5DF00EC-466B-4266-A100-C99D707586BA}" sibTransId="{FE56FF17-AD24-4D0F-8FD2-83A40ECDA341}"/>
    <dgm:cxn modelId="{26CF1D3A-08B8-42A3-AF1A-A618EF144C49}" type="presOf" srcId="{3E45141B-75F3-41EA-9E90-F21C5D42BFE5}" destId="{61E63C3B-99D3-4E7A-986D-D45AB4A084E4}" srcOrd="1" destOrd="0" presId="urn:microsoft.com/office/officeart/2011/layout/CircleProcess"/>
    <dgm:cxn modelId="{1BC5ED2B-1ED9-4013-B272-9E7A389E025F}" type="presOf" srcId="{6E8EF21C-1E91-4562-851F-C6DCF13137A6}" destId="{929CD155-CE75-40E6-89AA-F91339777093}" srcOrd="1" destOrd="0" presId="urn:microsoft.com/office/officeart/2011/layout/CircleProcess"/>
    <dgm:cxn modelId="{5FA83753-3CEB-48DB-8303-1E0DC48B58D8}" type="presOf" srcId="{59656223-E3AC-492D-B2FA-8240C19F5115}" destId="{54501DDE-89F4-4DA1-B041-CA399B1F89F5}" srcOrd="0" destOrd="0" presId="urn:microsoft.com/office/officeart/2011/layout/CircleProcess"/>
    <dgm:cxn modelId="{12ECA341-938C-4EE1-A741-D9EE64D4DA61}" srcId="{17A44EA2-29AE-4A58-9C50-E14649CD90F0}" destId="{6BA080D6-8C06-4B81-B35E-E8F9EF1A6101}" srcOrd="0" destOrd="0" parTransId="{A6D069B2-1C29-4FDE-B5EF-33D8650218E4}" sibTransId="{ECF320D4-9B79-4ECE-B1D8-D3D69CB44D3C}"/>
    <dgm:cxn modelId="{07733BA8-218E-4E01-AC9D-B9D005EF704B}" srcId="{17A44EA2-29AE-4A58-9C50-E14649CD90F0}" destId="{48E2511F-93A8-44D8-832D-2B48F7D1C8E0}" srcOrd="4" destOrd="0" parTransId="{9004C4A7-7D52-4718-B6BA-127CB8B12E83}" sibTransId="{04092D82-A244-4757-B7DB-948322FA7106}"/>
    <dgm:cxn modelId="{A50813F0-CDD7-4853-A73B-C989B3694CBD}" type="presOf" srcId="{6BA080D6-8C06-4B81-B35E-E8F9EF1A6101}" destId="{381C651C-D434-48A9-BDC8-CC4EDA0C1996}" srcOrd="1" destOrd="0" presId="urn:microsoft.com/office/officeart/2011/layout/CircleProcess"/>
    <dgm:cxn modelId="{7E53D511-9139-4711-9241-11DDA94386B5}" type="presOf" srcId="{17A44EA2-29AE-4A58-9C50-E14649CD90F0}" destId="{F4E81149-96CF-41A3-A659-116D9D61828A}" srcOrd="0" destOrd="0" presId="urn:microsoft.com/office/officeart/2011/layout/CircleProcess"/>
    <dgm:cxn modelId="{51B89DB2-E862-41AF-9BB6-5B8877812011}" type="presOf" srcId="{48E2511F-93A8-44D8-832D-2B48F7D1C8E0}" destId="{2A46FBE9-A810-42F8-A77C-D6CA29B4AD58}" srcOrd="1" destOrd="0" presId="urn:microsoft.com/office/officeart/2011/layout/CircleProcess"/>
    <dgm:cxn modelId="{A28C835A-B1C9-47DD-8EE3-DB6324EBF5A3}" type="presOf" srcId="{48E2511F-93A8-44D8-832D-2B48F7D1C8E0}" destId="{49E52B50-B731-414C-918F-C2CAC373C196}" srcOrd="0" destOrd="0" presId="urn:microsoft.com/office/officeart/2011/layout/CircleProcess"/>
    <dgm:cxn modelId="{DF4CC08C-2903-41CB-A8FA-027AABD5F6EE}" srcId="{17A44EA2-29AE-4A58-9C50-E14649CD90F0}" destId="{6E8EF21C-1E91-4562-851F-C6DCF13137A6}" srcOrd="1" destOrd="0" parTransId="{D6CB92BA-75BD-4BD0-B0AC-94CAAF11A45A}" sibTransId="{43B81159-3A92-46CD-B896-5B15468CD8BC}"/>
    <dgm:cxn modelId="{AD2D46DE-9079-49E3-9D37-E0ACC929130E}" srcId="{17A44EA2-29AE-4A58-9C50-E14649CD90F0}" destId="{3E45141B-75F3-41EA-9E90-F21C5D42BFE5}" srcOrd="2" destOrd="0" parTransId="{853C2823-A687-4BC5-A280-0614AA366D5B}" sibTransId="{26798789-89E4-441C-A73C-139334819236}"/>
    <dgm:cxn modelId="{3F53E1E7-096C-4965-BCEF-00B287AE5741}" type="presOf" srcId="{6BA080D6-8C06-4B81-B35E-E8F9EF1A6101}" destId="{EA997D73-BA9F-4BFA-947E-74D968FC82C0}" srcOrd="0" destOrd="0" presId="urn:microsoft.com/office/officeart/2011/layout/CircleProcess"/>
    <dgm:cxn modelId="{6C745E45-06DF-46DE-A7DC-8CBD1B37B694}" type="presOf" srcId="{59656223-E3AC-492D-B2FA-8240C19F5115}" destId="{0B4E7BB0-73BF-4B07-91FA-71DE31AE6579}" srcOrd="1" destOrd="0" presId="urn:microsoft.com/office/officeart/2011/layout/CircleProcess"/>
    <dgm:cxn modelId="{6B8E6896-4AB7-4F85-B1F9-CBEEC06490FB}" type="presOf" srcId="{3E45141B-75F3-41EA-9E90-F21C5D42BFE5}" destId="{9A0B8811-1B38-4AB8-924D-35217182A6BC}" srcOrd="0" destOrd="0" presId="urn:microsoft.com/office/officeart/2011/layout/CircleProcess"/>
    <dgm:cxn modelId="{573429A2-842D-442A-A1A6-10FA302318DE}" type="presParOf" srcId="{F4E81149-96CF-41A3-A659-116D9D61828A}" destId="{7D957275-ED88-449F-901D-1BF939E00CE1}" srcOrd="0" destOrd="0" presId="urn:microsoft.com/office/officeart/2011/layout/CircleProcess"/>
    <dgm:cxn modelId="{57B6B338-6B37-4C75-AD1F-A8629333496D}" type="presParOf" srcId="{7D957275-ED88-449F-901D-1BF939E00CE1}" destId="{0CDDED04-831C-41F7-B419-D93884876C3A}" srcOrd="0" destOrd="0" presId="urn:microsoft.com/office/officeart/2011/layout/CircleProcess"/>
    <dgm:cxn modelId="{2B7521B7-35D9-4B54-9A23-4CE57F1A8A04}" type="presParOf" srcId="{F4E81149-96CF-41A3-A659-116D9D61828A}" destId="{53EA1FEE-5A6C-404B-BCBB-0CD7FB68E2F3}" srcOrd="1" destOrd="0" presId="urn:microsoft.com/office/officeart/2011/layout/CircleProcess"/>
    <dgm:cxn modelId="{A73E7529-A083-416B-B521-DBEF92CD4D29}" type="presParOf" srcId="{53EA1FEE-5A6C-404B-BCBB-0CD7FB68E2F3}" destId="{49E52B50-B731-414C-918F-C2CAC373C196}" srcOrd="0" destOrd="0" presId="urn:microsoft.com/office/officeart/2011/layout/CircleProcess"/>
    <dgm:cxn modelId="{4E97D8C9-13CA-4E12-97B2-A9A11F94CFB1}" type="presParOf" srcId="{F4E81149-96CF-41A3-A659-116D9D61828A}" destId="{2A46FBE9-A810-42F8-A77C-D6CA29B4AD58}" srcOrd="2" destOrd="0" presId="urn:microsoft.com/office/officeart/2011/layout/CircleProcess"/>
    <dgm:cxn modelId="{CFC7737D-A0CA-41F1-9860-143B2B8B6B67}" type="presParOf" srcId="{F4E81149-96CF-41A3-A659-116D9D61828A}" destId="{20D99205-B4C1-45F4-B5C1-A00098B2BD0F}" srcOrd="3" destOrd="0" presId="urn:microsoft.com/office/officeart/2011/layout/CircleProcess"/>
    <dgm:cxn modelId="{C2543F39-F7CA-4B37-A5A0-744DA628E6CB}" type="presParOf" srcId="{20D99205-B4C1-45F4-B5C1-A00098B2BD0F}" destId="{989BF7A9-A5BD-4DF2-B4AF-CFEBC015E584}" srcOrd="0" destOrd="0" presId="urn:microsoft.com/office/officeart/2011/layout/CircleProcess"/>
    <dgm:cxn modelId="{CE10EED0-F9E4-4D50-8CEF-9D5D2393AD31}" type="presParOf" srcId="{F4E81149-96CF-41A3-A659-116D9D61828A}" destId="{3E5C4ABB-3E0B-4A59-9E04-A256AA24FCF2}" srcOrd="4" destOrd="0" presId="urn:microsoft.com/office/officeart/2011/layout/CircleProcess"/>
    <dgm:cxn modelId="{4C9FE0E7-2EF7-4DCC-9274-F35AD2B64754}" type="presParOf" srcId="{3E5C4ABB-3E0B-4A59-9E04-A256AA24FCF2}" destId="{54501DDE-89F4-4DA1-B041-CA399B1F89F5}" srcOrd="0" destOrd="0" presId="urn:microsoft.com/office/officeart/2011/layout/CircleProcess"/>
    <dgm:cxn modelId="{AF12AA53-0768-4031-9E06-0D68D5DDDD77}" type="presParOf" srcId="{F4E81149-96CF-41A3-A659-116D9D61828A}" destId="{0B4E7BB0-73BF-4B07-91FA-71DE31AE6579}" srcOrd="5" destOrd="0" presId="urn:microsoft.com/office/officeart/2011/layout/CircleProcess"/>
    <dgm:cxn modelId="{D75A39A8-6458-4FC5-9113-87B32C643CF9}" type="presParOf" srcId="{F4E81149-96CF-41A3-A659-116D9D61828A}" destId="{DC60D8BC-7B82-4283-BED0-59445C727218}" srcOrd="6" destOrd="0" presId="urn:microsoft.com/office/officeart/2011/layout/CircleProcess"/>
    <dgm:cxn modelId="{D419780C-440B-4318-A12F-44B068E9B743}" type="presParOf" srcId="{DC60D8BC-7B82-4283-BED0-59445C727218}" destId="{DE0A97B4-B9BA-4B0C-A5E4-9ADE77272A3D}" srcOrd="0" destOrd="0" presId="urn:microsoft.com/office/officeart/2011/layout/CircleProcess"/>
    <dgm:cxn modelId="{56FC44B6-9BCE-428A-B2E8-20E593A0AA83}" type="presParOf" srcId="{F4E81149-96CF-41A3-A659-116D9D61828A}" destId="{612CD3DC-1E2C-44BD-9E88-82B0178E56FE}" srcOrd="7" destOrd="0" presId="urn:microsoft.com/office/officeart/2011/layout/CircleProcess"/>
    <dgm:cxn modelId="{1B7F267C-AB68-4C6C-B121-E4A1BA03025F}" type="presParOf" srcId="{612CD3DC-1E2C-44BD-9E88-82B0178E56FE}" destId="{9A0B8811-1B38-4AB8-924D-35217182A6BC}" srcOrd="0" destOrd="0" presId="urn:microsoft.com/office/officeart/2011/layout/CircleProcess"/>
    <dgm:cxn modelId="{BA6D03EE-7769-44B9-8915-247BF6357D39}" type="presParOf" srcId="{F4E81149-96CF-41A3-A659-116D9D61828A}" destId="{61E63C3B-99D3-4E7A-986D-D45AB4A084E4}" srcOrd="8" destOrd="0" presId="urn:microsoft.com/office/officeart/2011/layout/CircleProcess"/>
    <dgm:cxn modelId="{49A219CD-3565-4A18-AE81-79D67081AACC}" type="presParOf" srcId="{F4E81149-96CF-41A3-A659-116D9D61828A}" destId="{CA9067A7-2E28-4ECA-BCB4-7FE76210362D}" srcOrd="9" destOrd="0" presId="urn:microsoft.com/office/officeart/2011/layout/CircleProcess"/>
    <dgm:cxn modelId="{3D30B9A2-0E6D-4B39-B105-3F22912423ED}" type="presParOf" srcId="{CA9067A7-2E28-4ECA-BCB4-7FE76210362D}" destId="{D20332F4-1AA8-4E85-9F19-60EA91216F30}" srcOrd="0" destOrd="0" presId="urn:microsoft.com/office/officeart/2011/layout/CircleProcess"/>
    <dgm:cxn modelId="{E041E35C-8D75-4D48-A21E-9C8978FA9063}" type="presParOf" srcId="{F4E81149-96CF-41A3-A659-116D9D61828A}" destId="{FCB7E0F5-847C-44AC-A17F-1164B0C2F980}" srcOrd="10" destOrd="0" presId="urn:microsoft.com/office/officeart/2011/layout/CircleProcess"/>
    <dgm:cxn modelId="{E284ABEE-B4B6-468D-9E58-F59741C046DC}" type="presParOf" srcId="{FCB7E0F5-847C-44AC-A17F-1164B0C2F980}" destId="{DAFF8529-9189-4EC0-83B9-99788AC3E98D}" srcOrd="0" destOrd="0" presId="urn:microsoft.com/office/officeart/2011/layout/CircleProcess"/>
    <dgm:cxn modelId="{CCB0D939-BDFA-4F4F-9A3E-62842FD732F1}" type="presParOf" srcId="{F4E81149-96CF-41A3-A659-116D9D61828A}" destId="{929CD155-CE75-40E6-89AA-F91339777093}" srcOrd="11" destOrd="0" presId="urn:microsoft.com/office/officeart/2011/layout/CircleProcess"/>
    <dgm:cxn modelId="{D6C3EBDE-8153-468C-B758-5642DF1308D1}" type="presParOf" srcId="{F4E81149-96CF-41A3-A659-116D9D61828A}" destId="{8C0242CE-22A0-4888-9119-14FDEA54B243}" srcOrd="12" destOrd="0" presId="urn:microsoft.com/office/officeart/2011/layout/CircleProcess"/>
    <dgm:cxn modelId="{3E4DD74B-D901-424A-AA03-F3D151062FE6}" type="presParOf" srcId="{8C0242CE-22A0-4888-9119-14FDEA54B243}" destId="{4AD503D7-9DD3-42C4-A6BE-C0E3E3C57A5E}" srcOrd="0" destOrd="0" presId="urn:microsoft.com/office/officeart/2011/layout/CircleProcess"/>
    <dgm:cxn modelId="{74F707CD-8728-40F8-BDC8-3D928622423F}" type="presParOf" srcId="{F4E81149-96CF-41A3-A659-116D9D61828A}" destId="{E0BFF1E8-C839-487F-8839-DE8205A443F2}" srcOrd="13" destOrd="0" presId="urn:microsoft.com/office/officeart/2011/layout/CircleProcess"/>
    <dgm:cxn modelId="{BB2568CD-E8D0-4BE4-BE95-1338627D9C24}" type="presParOf" srcId="{E0BFF1E8-C839-487F-8839-DE8205A443F2}" destId="{EA997D73-BA9F-4BFA-947E-74D968FC82C0}" srcOrd="0" destOrd="0" presId="urn:microsoft.com/office/officeart/2011/layout/CircleProcess"/>
    <dgm:cxn modelId="{0CAEBAEA-81D4-45A1-B3BF-99484BDCBE6D}" type="presParOf" srcId="{F4E81149-96CF-41A3-A659-116D9D61828A}" destId="{381C651C-D434-48A9-BDC8-CC4EDA0C1996}" srcOrd="14"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A365AD-FDB8-427B-B039-B8BA48E4B431}" type="doc">
      <dgm:prSet loTypeId="urn:microsoft.com/office/officeart/2005/8/layout/arrow3" loCatId="relationship" qsTypeId="urn:microsoft.com/office/officeart/2005/8/quickstyle/3d1" qsCatId="3D" csTypeId="urn:microsoft.com/office/officeart/2005/8/colors/accent2_5" csCatId="accent2" phldr="1"/>
      <dgm:spPr/>
      <dgm:t>
        <a:bodyPr/>
        <a:lstStyle/>
        <a:p>
          <a:endParaRPr lang="es-EC"/>
        </a:p>
      </dgm:t>
    </dgm:pt>
    <dgm:pt modelId="{A622C798-6036-447F-AD64-AF58D387C763}">
      <dgm:prSet phldrT="[Texto]"/>
      <dgm:spPr/>
      <dgm:t>
        <a:bodyPr/>
        <a:lstStyle/>
        <a:p>
          <a:pPr algn="just"/>
          <a:r>
            <a:rPr lang="es-EC" dirty="0" smtClean="0"/>
            <a:t>H1: El primaje de seguros influye en el desarrollo económico del Ecuador</a:t>
          </a:r>
          <a:endParaRPr lang="es-EC" dirty="0"/>
        </a:p>
      </dgm:t>
    </dgm:pt>
    <dgm:pt modelId="{9C19D53F-A16A-4E50-815D-53A8A4C28A45}" type="parTrans" cxnId="{73807D1F-2786-46F5-9B84-BF5D1BCBE6FB}">
      <dgm:prSet/>
      <dgm:spPr/>
      <dgm:t>
        <a:bodyPr/>
        <a:lstStyle/>
        <a:p>
          <a:endParaRPr lang="es-EC"/>
        </a:p>
      </dgm:t>
    </dgm:pt>
    <dgm:pt modelId="{8EB2E1D1-931E-4458-B52E-5018CBB4FA74}" type="sibTrans" cxnId="{73807D1F-2786-46F5-9B84-BF5D1BCBE6FB}">
      <dgm:prSet/>
      <dgm:spPr/>
      <dgm:t>
        <a:bodyPr/>
        <a:lstStyle/>
        <a:p>
          <a:endParaRPr lang="es-EC"/>
        </a:p>
      </dgm:t>
    </dgm:pt>
    <dgm:pt modelId="{A46BAB60-9102-44F8-B47D-76F849C116B1}">
      <dgm:prSet phldrT="[Texto]"/>
      <dgm:spPr/>
      <dgm:t>
        <a:bodyPr/>
        <a:lstStyle/>
        <a:p>
          <a:pPr algn="just"/>
          <a:r>
            <a:rPr lang="es-EC" dirty="0" smtClean="0"/>
            <a:t>H2: El pago de primas de reaseguros a empresas extranjeras tiene incidencia en la salida de divisas y desarrollo económico del Ecuador</a:t>
          </a:r>
          <a:endParaRPr lang="es-EC" dirty="0"/>
        </a:p>
      </dgm:t>
    </dgm:pt>
    <dgm:pt modelId="{43F83CBC-E6BE-496B-A3EA-111AAF4BFE14}" type="parTrans" cxnId="{CA2DDE8B-80E4-41DF-8C74-EF151E54E286}">
      <dgm:prSet/>
      <dgm:spPr/>
      <dgm:t>
        <a:bodyPr/>
        <a:lstStyle/>
        <a:p>
          <a:endParaRPr lang="es-EC"/>
        </a:p>
      </dgm:t>
    </dgm:pt>
    <dgm:pt modelId="{C5CDD4E4-E972-4D41-9CD2-B3A5B926065B}" type="sibTrans" cxnId="{CA2DDE8B-80E4-41DF-8C74-EF151E54E286}">
      <dgm:prSet/>
      <dgm:spPr/>
      <dgm:t>
        <a:bodyPr/>
        <a:lstStyle/>
        <a:p>
          <a:endParaRPr lang="es-EC"/>
        </a:p>
      </dgm:t>
    </dgm:pt>
    <dgm:pt modelId="{167807CD-0CB5-4BBF-BC06-DA98A681FC2D}" type="pres">
      <dgm:prSet presAssocID="{ACA365AD-FDB8-427B-B039-B8BA48E4B431}" presName="compositeShape" presStyleCnt="0">
        <dgm:presLayoutVars>
          <dgm:chMax val="2"/>
          <dgm:dir/>
          <dgm:resizeHandles val="exact"/>
        </dgm:presLayoutVars>
      </dgm:prSet>
      <dgm:spPr/>
      <dgm:t>
        <a:bodyPr/>
        <a:lstStyle/>
        <a:p>
          <a:endParaRPr lang="es-CO"/>
        </a:p>
      </dgm:t>
    </dgm:pt>
    <dgm:pt modelId="{EB391891-B84E-4CEA-B03F-111B8EA0EE42}" type="pres">
      <dgm:prSet presAssocID="{ACA365AD-FDB8-427B-B039-B8BA48E4B431}" presName="divider" presStyleLbl="fgShp" presStyleIdx="0" presStyleCnt="1"/>
      <dgm:spPr/>
    </dgm:pt>
    <dgm:pt modelId="{7F1865B3-13D3-460C-8DDB-7039977C7278}" type="pres">
      <dgm:prSet presAssocID="{A622C798-6036-447F-AD64-AF58D387C763}" presName="downArrow" presStyleLbl="node1" presStyleIdx="0" presStyleCnt="2"/>
      <dgm:spPr/>
    </dgm:pt>
    <dgm:pt modelId="{B8E63E84-2717-42C2-8CFC-23CE388334A1}" type="pres">
      <dgm:prSet presAssocID="{A622C798-6036-447F-AD64-AF58D387C763}" presName="downArrowText" presStyleLbl="revTx" presStyleIdx="0" presStyleCnt="2" custScaleX="139583">
        <dgm:presLayoutVars>
          <dgm:bulletEnabled val="1"/>
        </dgm:presLayoutVars>
      </dgm:prSet>
      <dgm:spPr/>
      <dgm:t>
        <a:bodyPr/>
        <a:lstStyle/>
        <a:p>
          <a:endParaRPr lang="es-CO"/>
        </a:p>
      </dgm:t>
    </dgm:pt>
    <dgm:pt modelId="{47EA7599-379F-4D2F-B29C-9FC7213A4DA2}" type="pres">
      <dgm:prSet presAssocID="{A46BAB60-9102-44F8-B47D-76F849C116B1}" presName="upArrow" presStyleLbl="node1" presStyleIdx="1" presStyleCnt="2"/>
      <dgm:spPr/>
    </dgm:pt>
    <dgm:pt modelId="{F1810DE9-DC6A-4B6A-BDF9-A8D6942D7796}" type="pres">
      <dgm:prSet presAssocID="{A46BAB60-9102-44F8-B47D-76F849C116B1}" presName="upArrowText" presStyleLbl="revTx" presStyleIdx="1" presStyleCnt="2" custScaleX="155208">
        <dgm:presLayoutVars>
          <dgm:bulletEnabled val="1"/>
        </dgm:presLayoutVars>
      </dgm:prSet>
      <dgm:spPr/>
      <dgm:t>
        <a:bodyPr/>
        <a:lstStyle/>
        <a:p>
          <a:endParaRPr lang="es-EC"/>
        </a:p>
      </dgm:t>
    </dgm:pt>
  </dgm:ptLst>
  <dgm:cxnLst>
    <dgm:cxn modelId="{CA2DDE8B-80E4-41DF-8C74-EF151E54E286}" srcId="{ACA365AD-FDB8-427B-B039-B8BA48E4B431}" destId="{A46BAB60-9102-44F8-B47D-76F849C116B1}" srcOrd="1" destOrd="0" parTransId="{43F83CBC-E6BE-496B-A3EA-111AAF4BFE14}" sibTransId="{C5CDD4E4-E972-4D41-9CD2-B3A5B926065B}"/>
    <dgm:cxn modelId="{A3D46FAB-5E5E-4D5D-84B5-14D2D71CABAA}" type="presOf" srcId="{A622C798-6036-447F-AD64-AF58D387C763}" destId="{B8E63E84-2717-42C2-8CFC-23CE388334A1}" srcOrd="0" destOrd="0" presId="urn:microsoft.com/office/officeart/2005/8/layout/arrow3"/>
    <dgm:cxn modelId="{F872A09C-47AE-4A84-A7F1-C16F7FD2FE42}" type="presOf" srcId="{ACA365AD-FDB8-427B-B039-B8BA48E4B431}" destId="{167807CD-0CB5-4BBF-BC06-DA98A681FC2D}" srcOrd="0" destOrd="0" presId="urn:microsoft.com/office/officeart/2005/8/layout/arrow3"/>
    <dgm:cxn modelId="{73807D1F-2786-46F5-9B84-BF5D1BCBE6FB}" srcId="{ACA365AD-FDB8-427B-B039-B8BA48E4B431}" destId="{A622C798-6036-447F-AD64-AF58D387C763}" srcOrd="0" destOrd="0" parTransId="{9C19D53F-A16A-4E50-815D-53A8A4C28A45}" sibTransId="{8EB2E1D1-931E-4458-B52E-5018CBB4FA74}"/>
    <dgm:cxn modelId="{34E47978-C22D-42B9-A914-811585735A96}" type="presOf" srcId="{A46BAB60-9102-44F8-B47D-76F849C116B1}" destId="{F1810DE9-DC6A-4B6A-BDF9-A8D6942D7796}" srcOrd="0" destOrd="0" presId="urn:microsoft.com/office/officeart/2005/8/layout/arrow3"/>
    <dgm:cxn modelId="{7D9EFA39-92C0-41DF-9B52-523ACFEDFBD9}" type="presParOf" srcId="{167807CD-0CB5-4BBF-BC06-DA98A681FC2D}" destId="{EB391891-B84E-4CEA-B03F-111B8EA0EE42}" srcOrd="0" destOrd="0" presId="urn:microsoft.com/office/officeart/2005/8/layout/arrow3"/>
    <dgm:cxn modelId="{9CD63A9D-1D1D-42B2-A74B-D0D777B8ECC1}" type="presParOf" srcId="{167807CD-0CB5-4BBF-BC06-DA98A681FC2D}" destId="{7F1865B3-13D3-460C-8DDB-7039977C7278}" srcOrd="1" destOrd="0" presId="urn:microsoft.com/office/officeart/2005/8/layout/arrow3"/>
    <dgm:cxn modelId="{D2DDED99-A537-4655-98ED-553D5F19AF5A}" type="presParOf" srcId="{167807CD-0CB5-4BBF-BC06-DA98A681FC2D}" destId="{B8E63E84-2717-42C2-8CFC-23CE388334A1}" srcOrd="2" destOrd="0" presId="urn:microsoft.com/office/officeart/2005/8/layout/arrow3"/>
    <dgm:cxn modelId="{520BFFDC-3B5F-47FB-ADB4-ECCA0A65B436}" type="presParOf" srcId="{167807CD-0CB5-4BBF-BC06-DA98A681FC2D}" destId="{47EA7599-379F-4D2F-B29C-9FC7213A4DA2}" srcOrd="3" destOrd="0" presId="urn:microsoft.com/office/officeart/2005/8/layout/arrow3"/>
    <dgm:cxn modelId="{3DDC31A5-A7DF-4165-B4EE-20E88428E33F}" type="presParOf" srcId="{167807CD-0CB5-4BBF-BC06-DA98A681FC2D}" destId="{F1810DE9-DC6A-4B6A-BDF9-A8D6942D7796}"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255267-E588-4A80-8D1D-B25E93E33EC9}" type="doc">
      <dgm:prSet loTypeId="urn:microsoft.com/office/officeart/2008/layout/VerticalCurvedList" loCatId="list" qsTypeId="urn:microsoft.com/office/officeart/2005/8/quickstyle/simple5" qsCatId="simple" csTypeId="urn:microsoft.com/office/officeart/2005/8/colors/accent2_2" csCatId="accent2" phldr="1"/>
      <dgm:spPr/>
      <dgm:t>
        <a:bodyPr/>
        <a:lstStyle/>
        <a:p>
          <a:endParaRPr lang="es-CO"/>
        </a:p>
      </dgm:t>
    </dgm:pt>
    <dgm:pt modelId="{954E200A-9CD4-49FC-A7B6-6594598350F9}">
      <dgm:prSet/>
      <dgm:spPr/>
      <dgm:t>
        <a:bodyPr/>
        <a:lstStyle/>
        <a:p>
          <a:pPr algn="just"/>
          <a:r>
            <a:rPr lang="es-EC" dirty="0" smtClean="0"/>
            <a:t>El primaje tiene incidencia en los indicadores económicos y sociales de los países,  esto se debe a elevados niveles de primas netas emitidas que demuestran el alto grado de profundización de la industria aseguradora en mercado.</a:t>
          </a:r>
          <a:endParaRPr lang="es-CO" dirty="0"/>
        </a:p>
      </dgm:t>
    </dgm:pt>
    <dgm:pt modelId="{72B18AC3-2930-4F74-ACC2-D16A4557C947}" type="parTrans" cxnId="{58FE374C-ACF8-4E4F-BE09-65686F204A45}">
      <dgm:prSet/>
      <dgm:spPr/>
      <dgm:t>
        <a:bodyPr/>
        <a:lstStyle/>
        <a:p>
          <a:endParaRPr lang="es-CO"/>
        </a:p>
      </dgm:t>
    </dgm:pt>
    <dgm:pt modelId="{71A9A8A3-8787-463F-A7DF-01724BCFB137}" type="sibTrans" cxnId="{58FE374C-ACF8-4E4F-BE09-65686F204A45}">
      <dgm:prSet/>
      <dgm:spPr/>
      <dgm:t>
        <a:bodyPr/>
        <a:lstStyle/>
        <a:p>
          <a:endParaRPr lang="es-CO"/>
        </a:p>
      </dgm:t>
    </dgm:pt>
    <dgm:pt modelId="{8DD1802F-742C-4E39-A5A1-A12C2CE1B796}">
      <dgm:prSet/>
      <dgm:spPr/>
      <dgm:t>
        <a:bodyPr/>
        <a:lstStyle/>
        <a:p>
          <a:pPr algn="just"/>
          <a:r>
            <a:rPr lang="es-EC" dirty="0" smtClean="0"/>
            <a:t>La profundización de la industria de seguros, es el reflejo del primaje interno en relación al producto interno bruto, por tanto si un país cuenta con altos niveles de primaje o una marcada profundización en la industria de seguros, se demuestra que el crecimiento y desarrollo económico es mayor al de países con una cultura de seguros menos desarrollada..  </a:t>
          </a:r>
          <a:endParaRPr lang="es-CO" dirty="0"/>
        </a:p>
      </dgm:t>
    </dgm:pt>
    <dgm:pt modelId="{806A60C2-2275-41D7-BD89-05201BE861D2}" type="parTrans" cxnId="{6EB3AFDD-6744-4F3B-8DF8-9987B520ADBE}">
      <dgm:prSet/>
      <dgm:spPr/>
      <dgm:t>
        <a:bodyPr/>
        <a:lstStyle/>
        <a:p>
          <a:endParaRPr lang="es-EC"/>
        </a:p>
      </dgm:t>
    </dgm:pt>
    <dgm:pt modelId="{1DD07F44-D082-40B7-A5D1-EA0CBFCD8762}" type="sibTrans" cxnId="{6EB3AFDD-6744-4F3B-8DF8-9987B520ADBE}">
      <dgm:prSet/>
      <dgm:spPr/>
      <dgm:t>
        <a:bodyPr/>
        <a:lstStyle/>
        <a:p>
          <a:endParaRPr lang="es-EC"/>
        </a:p>
      </dgm:t>
    </dgm:pt>
    <dgm:pt modelId="{FA9EEB59-5154-4899-8147-2681EA9557DD}">
      <dgm:prSet/>
      <dgm:spPr/>
      <dgm:t>
        <a:bodyPr/>
        <a:lstStyle/>
        <a:p>
          <a:pPr algn="just"/>
          <a:r>
            <a:rPr lang="es-EC" dirty="0" smtClean="0"/>
            <a:t>El crecimiento poblacional no tiene relación directamente proporcional con el aumento de primaje de un país, la industria de seguros no logra profundizarse según el número de habitantes que existen en determinado territorio, sino por la cultura financiera respecto a seguros y la experiencia del mercado.</a:t>
          </a:r>
          <a:endParaRPr lang="es-CO" dirty="0"/>
        </a:p>
      </dgm:t>
    </dgm:pt>
    <dgm:pt modelId="{1C57480F-2EDE-47B1-A727-864DB834631E}" type="parTrans" cxnId="{1796DF0B-D6B6-4E6F-972D-729A3D406C7D}">
      <dgm:prSet/>
      <dgm:spPr/>
      <dgm:t>
        <a:bodyPr/>
        <a:lstStyle/>
        <a:p>
          <a:endParaRPr lang="es-EC"/>
        </a:p>
      </dgm:t>
    </dgm:pt>
    <dgm:pt modelId="{27E97D17-E791-4A57-A27A-C363D176EE45}" type="sibTrans" cxnId="{1796DF0B-D6B6-4E6F-972D-729A3D406C7D}">
      <dgm:prSet/>
      <dgm:spPr/>
      <dgm:t>
        <a:bodyPr/>
        <a:lstStyle/>
        <a:p>
          <a:endParaRPr lang="es-EC"/>
        </a:p>
      </dgm:t>
    </dgm:pt>
    <dgm:pt modelId="{AF0C82B9-A38E-4BA2-9946-44A218864CAC}" type="pres">
      <dgm:prSet presAssocID="{74255267-E588-4A80-8D1D-B25E93E33EC9}" presName="Name0" presStyleCnt="0">
        <dgm:presLayoutVars>
          <dgm:chMax val="7"/>
          <dgm:chPref val="7"/>
          <dgm:dir/>
        </dgm:presLayoutVars>
      </dgm:prSet>
      <dgm:spPr/>
      <dgm:t>
        <a:bodyPr/>
        <a:lstStyle/>
        <a:p>
          <a:endParaRPr lang="es-CO"/>
        </a:p>
      </dgm:t>
    </dgm:pt>
    <dgm:pt modelId="{E2F0F256-07EA-43B1-AA6A-B73F5D63C5A3}" type="pres">
      <dgm:prSet presAssocID="{74255267-E588-4A80-8D1D-B25E93E33EC9}" presName="Name1" presStyleCnt="0"/>
      <dgm:spPr/>
      <dgm:t>
        <a:bodyPr/>
        <a:lstStyle/>
        <a:p>
          <a:endParaRPr lang="es-CO"/>
        </a:p>
      </dgm:t>
    </dgm:pt>
    <dgm:pt modelId="{3CA31C88-A5D6-4661-B5A0-DDB09B3EAB32}" type="pres">
      <dgm:prSet presAssocID="{74255267-E588-4A80-8D1D-B25E93E33EC9}" presName="cycle" presStyleCnt="0"/>
      <dgm:spPr/>
      <dgm:t>
        <a:bodyPr/>
        <a:lstStyle/>
        <a:p>
          <a:endParaRPr lang="es-CO"/>
        </a:p>
      </dgm:t>
    </dgm:pt>
    <dgm:pt modelId="{84455E81-EECF-4FD4-B8EF-A5CCCA5856A7}" type="pres">
      <dgm:prSet presAssocID="{74255267-E588-4A80-8D1D-B25E93E33EC9}" presName="srcNode" presStyleLbl="node1" presStyleIdx="0" presStyleCnt="3"/>
      <dgm:spPr/>
      <dgm:t>
        <a:bodyPr/>
        <a:lstStyle/>
        <a:p>
          <a:endParaRPr lang="es-CO"/>
        </a:p>
      </dgm:t>
    </dgm:pt>
    <dgm:pt modelId="{F67363AE-38B2-4B9F-82BF-2AE26A3A77D6}" type="pres">
      <dgm:prSet presAssocID="{74255267-E588-4A80-8D1D-B25E93E33EC9}" presName="conn" presStyleLbl="parChTrans1D2" presStyleIdx="0" presStyleCnt="1"/>
      <dgm:spPr/>
      <dgm:t>
        <a:bodyPr/>
        <a:lstStyle/>
        <a:p>
          <a:endParaRPr lang="es-CO"/>
        </a:p>
      </dgm:t>
    </dgm:pt>
    <dgm:pt modelId="{F8B428FC-C702-44E5-8E9A-B39E788506A7}" type="pres">
      <dgm:prSet presAssocID="{74255267-E588-4A80-8D1D-B25E93E33EC9}" presName="extraNode" presStyleLbl="node1" presStyleIdx="0" presStyleCnt="3"/>
      <dgm:spPr/>
      <dgm:t>
        <a:bodyPr/>
        <a:lstStyle/>
        <a:p>
          <a:endParaRPr lang="es-CO"/>
        </a:p>
      </dgm:t>
    </dgm:pt>
    <dgm:pt modelId="{12BEC6C3-2CC5-4EE3-9279-C020C483DD63}" type="pres">
      <dgm:prSet presAssocID="{74255267-E588-4A80-8D1D-B25E93E33EC9}" presName="dstNode" presStyleLbl="node1" presStyleIdx="0" presStyleCnt="3"/>
      <dgm:spPr/>
      <dgm:t>
        <a:bodyPr/>
        <a:lstStyle/>
        <a:p>
          <a:endParaRPr lang="es-CO"/>
        </a:p>
      </dgm:t>
    </dgm:pt>
    <dgm:pt modelId="{98969B6B-5A60-44D6-B6B9-65A1AD9C6D5D}" type="pres">
      <dgm:prSet presAssocID="{954E200A-9CD4-49FC-A7B6-6594598350F9}" presName="text_1" presStyleLbl="node1" presStyleIdx="0" presStyleCnt="3">
        <dgm:presLayoutVars>
          <dgm:bulletEnabled val="1"/>
        </dgm:presLayoutVars>
      </dgm:prSet>
      <dgm:spPr/>
      <dgm:t>
        <a:bodyPr/>
        <a:lstStyle/>
        <a:p>
          <a:endParaRPr lang="es-CO"/>
        </a:p>
      </dgm:t>
    </dgm:pt>
    <dgm:pt modelId="{DDA3E27F-713D-4846-818C-63D9E7384A1C}" type="pres">
      <dgm:prSet presAssocID="{954E200A-9CD4-49FC-A7B6-6594598350F9}" presName="accent_1" presStyleCnt="0"/>
      <dgm:spPr/>
      <dgm:t>
        <a:bodyPr/>
        <a:lstStyle/>
        <a:p>
          <a:endParaRPr lang="es-CO"/>
        </a:p>
      </dgm:t>
    </dgm:pt>
    <dgm:pt modelId="{7B01610A-3D0E-433C-915F-DA9D2EE7F8F8}" type="pres">
      <dgm:prSet presAssocID="{954E200A-9CD4-49FC-A7B6-6594598350F9}" presName="accentRepeatNode" presStyleLbl="solidFgAcc1" presStyleIdx="0" presStyleCnt="3"/>
      <dgm:spPr/>
      <dgm:t>
        <a:bodyPr/>
        <a:lstStyle/>
        <a:p>
          <a:endParaRPr lang="es-CO"/>
        </a:p>
      </dgm:t>
    </dgm:pt>
    <dgm:pt modelId="{F91B8C3C-560D-42EE-9455-A1D3ED6B8C14}" type="pres">
      <dgm:prSet presAssocID="{FA9EEB59-5154-4899-8147-2681EA9557DD}" presName="text_2" presStyleLbl="node1" presStyleIdx="1" presStyleCnt="3">
        <dgm:presLayoutVars>
          <dgm:bulletEnabled val="1"/>
        </dgm:presLayoutVars>
      </dgm:prSet>
      <dgm:spPr/>
      <dgm:t>
        <a:bodyPr/>
        <a:lstStyle/>
        <a:p>
          <a:endParaRPr lang="es-CO"/>
        </a:p>
      </dgm:t>
    </dgm:pt>
    <dgm:pt modelId="{40A0E616-62EC-4117-A1C6-7C320417B25B}" type="pres">
      <dgm:prSet presAssocID="{FA9EEB59-5154-4899-8147-2681EA9557DD}" presName="accent_2" presStyleCnt="0"/>
      <dgm:spPr/>
      <dgm:t>
        <a:bodyPr/>
        <a:lstStyle/>
        <a:p>
          <a:endParaRPr lang="es-CO"/>
        </a:p>
      </dgm:t>
    </dgm:pt>
    <dgm:pt modelId="{4F5B6BCF-C5A4-409B-9F07-7365E58A8A96}" type="pres">
      <dgm:prSet presAssocID="{FA9EEB59-5154-4899-8147-2681EA9557DD}" presName="accentRepeatNode" presStyleLbl="solidFgAcc1" presStyleIdx="1" presStyleCnt="3"/>
      <dgm:spPr/>
      <dgm:t>
        <a:bodyPr/>
        <a:lstStyle/>
        <a:p>
          <a:endParaRPr lang="es-CO"/>
        </a:p>
      </dgm:t>
    </dgm:pt>
    <dgm:pt modelId="{8ABFFA9D-D81C-4722-B4FD-301AC26546D6}" type="pres">
      <dgm:prSet presAssocID="{8DD1802F-742C-4E39-A5A1-A12C2CE1B796}" presName="text_3" presStyleLbl="node1" presStyleIdx="2" presStyleCnt="3">
        <dgm:presLayoutVars>
          <dgm:bulletEnabled val="1"/>
        </dgm:presLayoutVars>
      </dgm:prSet>
      <dgm:spPr/>
      <dgm:t>
        <a:bodyPr/>
        <a:lstStyle/>
        <a:p>
          <a:endParaRPr lang="es-EC"/>
        </a:p>
      </dgm:t>
    </dgm:pt>
    <dgm:pt modelId="{A83280B3-E4AB-43A5-AD58-8B2B237544A2}" type="pres">
      <dgm:prSet presAssocID="{8DD1802F-742C-4E39-A5A1-A12C2CE1B796}" presName="accent_3" presStyleCnt="0"/>
      <dgm:spPr/>
      <dgm:t>
        <a:bodyPr/>
        <a:lstStyle/>
        <a:p>
          <a:endParaRPr lang="es-CO"/>
        </a:p>
      </dgm:t>
    </dgm:pt>
    <dgm:pt modelId="{9A632C67-6878-481D-95CC-821FE4C963F8}" type="pres">
      <dgm:prSet presAssocID="{8DD1802F-742C-4E39-A5A1-A12C2CE1B796}" presName="accentRepeatNode" presStyleLbl="solidFgAcc1" presStyleIdx="2" presStyleCnt="3"/>
      <dgm:spPr/>
      <dgm:t>
        <a:bodyPr/>
        <a:lstStyle/>
        <a:p>
          <a:endParaRPr lang="es-CO"/>
        </a:p>
      </dgm:t>
    </dgm:pt>
  </dgm:ptLst>
  <dgm:cxnLst>
    <dgm:cxn modelId="{843A7B27-215C-496A-A47F-071573B4B545}" type="presOf" srcId="{71A9A8A3-8787-463F-A7DF-01724BCFB137}" destId="{F67363AE-38B2-4B9F-82BF-2AE26A3A77D6}" srcOrd="0" destOrd="0" presId="urn:microsoft.com/office/officeart/2008/layout/VerticalCurvedList"/>
    <dgm:cxn modelId="{3661BB20-385C-4F14-AFAE-79539621D07B}" type="presOf" srcId="{74255267-E588-4A80-8D1D-B25E93E33EC9}" destId="{AF0C82B9-A38E-4BA2-9946-44A218864CAC}" srcOrd="0" destOrd="0" presId="urn:microsoft.com/office/officeart/2008/layout/VerticalCurvedList"/>
    <dgm:cxn modelId="{6EB3AFDD-6744-4F3B-8DF8-9987B520ADBE}" srcId="{74255267-E588-4A80-8D1D-B25E93E33EC9}" destId="{8DD1802F-742C-4E39-A5A1-A12C2CE1B796}" srcOrd="2" destOrd="0" parTransId="{806A60C2-2275-41D7-BD89-05201BE861D2}" sibTransId="{1DD07F44-D082-40B7-A5D1-EA0CBFCD8762}"/>
    <dgm:cxn modelId="{58FE374C-ACF8-4E4F-BE09-65686F204A45}" srcId="{74255267-E588-4A80-8D1D-B25E93E33EC9}" destId="{954E200A-9CD4-49FC-A7B6-6594598350F9}" srcOrd="0" destOrd="0" parTransId="{72B18AC3-2930-4F74-ACC2-D16A4557C947}" sibTransId="{71A9A8A3-8787-463F-A7DF-01724BCFB137}"/>
    <dgm:cxn modelId="{05D2C3AC-FDCB-4F96-A6DD-E3A2E252EDE7}" type="presOf" srcId="{954E200A-9CD4-49FC-A7B6-6594598350F9}" destId="{98969B6B-5A60-44D6-B6B9-65A1AD9C6D5D}" srcOrd="0" destOrd="0" presId="urn:microsoft.com/office/officeart/2008/layout/VerticalCurvedList"/>
    <dgm:cxn modelId="{1796DF0B-D6B6-4E6F-972D-729A3D406C7D}" srcId="{74255267-E588-4A80-8D1D-B25E93E33EC9}" destId="{FA9EEB59-5154-4899-8147-2681EA9557DD}" srcOrd="1" destOrd="0" parTransId="{1C57480F-2EDE-47B1-A727-864DB834631E}" sibTransId="{27E97D17-E791-4A57-A27A-C363D176EE45}"/>
    <dgm:cxn modelId="{674B0D19-93F6-4B3E-9723-D7B2B1A11743}" type="presOf" srcId="{FA9EEB59-5154-4899-8147-2681EA9557DD}" destId="{F91B8C3C-560D-42EE-9455-A1D3ED6B8C14}" srcOrd="0" destOrd="0" presId="urn:microsoft.com/office/officeart/2008/layout/VerticalCurvedList"/>
    <dgm:cxn modelId="{20CE895C-E824-4004-BFD9-7C55D18AB947}" type="presOf" srcId="{8DD1802F-742C-4E39-A5A1-A12C2CE1B796}" destId="{8ABFFA9D-D81C-4722-B4FD-301AC26546D6}" srcOrd="0" destOrd="0" presId="urn:microsoft.com/office/officeart/2008/layout/VerticalCurvedList"/>
    <dgm:cxn modelId="{7FFE4B35-4044-42A4-958C-B4DEFF124133}" type="presParOf" srcId="{AF0C82B9-A38E-4BA2-9946-44A218864CAC}" destId="{E2F0F256-07EA-43B1-AA6A-B73F5D63C5A3}" srcOrd="0" destOrd="0" presId="urn:microsoft.com/office/officeart/2008/layout/VerticalCurvedList"/>
    <dgm:cxn modelId="{A5A8C04D-3A4B-4E95-B0C4-938E6E66B544}" type="presParOf" srcId="{E2F0F256-07EA-43B1-AA6A-B73F5D63C5A3}" destId="{3CA31C88-A5D6-4661-B5A0-DDB09B3EAB32}" srcOrd="0" destOrd="0" presId="urn:microsoft.com/office/officeart/2008/layout/VerticalCurvedList"/>
    <dgm:cxn modelId="{767E9D4E-B41A-4EE8-BA46-D3C23DA13B4C}" type="presParOf" srcId="{3CA31C88-A5D6-4661-B5A0-DDB09B3EAB32}" destId="{84455E81-EECF-4FD4-B8EF-A5CCCA5856A7}" srcOrd="0" destOrd="0" presId="urn:microsoft.com/office/officeart/2008/layout/VerticalCurvedList"/>
    <dgm:cxn modelId="{4BA1D269-4E97-48FD-A76B-692A1D9B0557}" type="presParOf" srcId="{3CA31C88-A5D6-4661-B5A0-DDB09B3EAB32}" destId="{F67363AE-38B2-4B9F-82BF-2AE26A3A77D6}" srcOrd="1" destOrd="0" presId="urn:microsoft.com/office/officeart/2008/layout/VerticalCurvedList"/>
    <dgm:cxn modelId="{A3BC7E25-8218-4C87-997D-658465C3279E}" type="presParOf" srcId="{3CA31C88-A5D6-4661-B5A0-DDB09B3EAB32}" destId="{F8B428FC-C702-44E5-8E9A-B39E788506A7}" srcOrd="2" destOrd="0" presId="urn:microsoft.com/office/officeart/2008/layout/VerticalCurvedList"/>
    <dgm:cxn modelId="{F6C2B9E4-FFFA-4044-BD1A-1C3A3BB3BCAE}" type="presParOf" srcId="{3CA31C88-A5D6-4661-B5A0-DDB09B3EAB32}" destId="{12BEC6C3-2CC5-4EE3-9279-C020C483DD63}" srcOrd="3" destOrd="0" presId="urn:microsoft.com/office/officeart/2008/layout/VerticalCurvedList"/>
    <dgm:cxn modelId="{8D6A1DDE-8646-49AE-995D-540442A56EEA}" type="presParOf" srcId="{E2F0F256-07EA-43B1-AA6A-B73F5D63C5A3}" destId="{98969B6B-5A60-44D6-B6B9-65A1AD9C6D5D}" srcOrd="1" destOrd="0" presId="urn:microsoft.com/office/officeart/2008/layout/VerticalCurvedList"/>
    <dgm:cxn modelId="{7BCF3B85-3A43-4BB0-A5BF-4CBC049D4907}" type="presParOf" srcId="{E2F0F256-07EA-43B1-AA6A-B73F5D63C5A3}" destId="{DDA3E27F-713D-4846-818C-63D9E7384A1C}" srcOrd="2" destOrd="0" presId="urn:microsoft.com/office/officeart/2008/layout/VerticalCurvedList"/>
    <dgm:cxn modelId="{958E48F1-7921-4569-945D-A6510FB60020}" type="presParOf" srcId="{DDA3E27F-713D-4846-818C-63D9E7384A1C}" destId="{7B01610A-3D0E-433C-915F-DA9D2EE7F8F8}" srcOrd="0" destOrd="0" presId="urn:microsoft.com/office/officeart/2008/layout/VerticalCurvedList"/>
    <dgm:cxn modelId="{EC5316AE-3A52-42C4-9DCA-2F8D7651E526}" type="presParOf" srcId="{E2F0F256-07EA-43B1-AA6A-B73F5D63C5A3}" destId="{F91B8C3C-560D-42EE-9455-A1D3ED6B8C14}" srcOrd="3" destOrd="0" presId="urn:microsoft.com/office/officeart/2008/layout/VerticalCurvedList"/>
    <dgm:cxn modelId="{3D4DB98B-F295-407B-BA64-4A407DF1514B}" type="presParOf" srcId="{E2F0F256-07EA-43B1-AA6A-B73F5D63C5A3}" destId="{40A0E616-62EC-4117-A1C6-7C320417B25B}" srcOrd="4" destOrd="0" presId="urn:microsoft.com/office/officeart/2008/layout/VerticalCurvedList"/>
    <dgm:cxn modelId="{878694F4-147D-40B4-9A17-235AD5A1F0F5}" type="presParOf" srcId="{40A0E616-62EC-4117-A1C6-7C320417B25B}" destId="{4F5B6BCF-C5A4-409B-9F07-7365E58A8A96}" srcOrd="0" destOrd="0" presId="urn:microsoft.com/office/officeart/2008/layout/VerticalCurvedList"/>
    <dgm:cxn modelId="{08DD3D07-4A7B-4F49-BB62-89A0C41A89C4}" type="presParOf" srcId="{E2F0F256-07EA-43B1-AA6A-B73F5D63C5A3}" destId="{8ABFFA9D-D81C-4722-B4FD-301AC26546D6}" srcOrd="5" destOrd="0" presId="urn:microsoft.com/office/officeart/2008/layout/VerticalCurvedList"/>
    <dgm:cxn modelId="{81CCE1BF-9BF3-4F97-81A0-DE979A7045AD}" type="presParOf" srcId="{E2F0F256-07EA-43B1-AA6A-B73F5D63C5A3}" destId="{A83280B3-E4AB-43A5-AD58-8B2B237544A2}" srcOrd="6" destOrd="0" presId="urn:microsoft.com/office/officeart/2008/layout/VerticalCurvedList"/>
    <dgm:cxn modelId="{EA82727B-8E46-4C6A-9736-AFDC1CBD26F7}" type="presParOf" srcId="{A83280B3-E4AB-43A5-AD58-8B2B237544A2}" destId="{9A632C67-6878-481D-95CC-821FE4C963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774184-84C9-415A-901A-06ACE54B6400}" type="doc">
      <dgm:prSet loTypeId="urn:microsoft.com/office/officeart/2008/layout/VerticalCurvedList" loCatId="list" qsTypeId="urn:microsoft.com/office/officeart/2005/8/quickstyle/simple5" qsCatId="simple" csTypeId="urn:microsoft.com/office/officeart/2005/8/colors/accent2_2" csCatId="accent2" phldr="1"/>
      <dgm:spPr/>
      <dgm:t>
        <a:bodyPr/>
        <a:lstStyle/>
        <a:p>
          <a:endParaRPr lang="es-CO"/>
        </a:p>
      </dgm:t>
    </dgm:pt>
    <dgm:pt modelId="{99D007B5-C967-457D-AD76-35A01B975A6D}">
      <dgm:prSet/>
      <dgm:spPr/>
      <dgm:t>
        <a:bodyPr/>
        <a:lstStyle/>
        <a:p>
          <a:r>
            <a:rPr lang="es-CO" dirty="0" smtClean="0"/>
            <a:t>Los seguros generales en el Ecuador tienen mayor participación en el mercado.</a:t>
          </a:r>
          <a:endParaRPr lang="es-CO" dirty="0"/>
        </a:p>
      </dgm:t>
    </dgm:pt>
    <dgm:pt modelId="{5EDE63CE-29CD-4082-8A08-ADAB771A8E83}" type="parTrans" cxnId="{FE3FEE90-F6FF-4B21-8210-0587E145B8FD}">
      <dgm:prSet/>
      <dgm:spPr/>
      <dgm:t>
        <a:bodyPr/>
        <a:lstStyle/>
        <a:p>
          <a:endParaRPr lang="es-CO"/>
        </a:p>
      </dgm:t>
    </dgm:pt>
    <dgm:pt modelId="{F79FA250-94D1-4198-B04D-CC42CD84E95F}" type="sibTrans" cxnId="{FE3FEE90-F6FF-4B21-8210-0587E145B8FD}">
      <dgm:prSet/>
      <dgm:spPr/>
      <dgm:t>
        <a:bodyPr/>
        <a:lstStyle/>
        <a:p>
          <a:endParaRPr lang="es-CO"/>
        </a:p>
      </dgm:t>
    </dgm:pt>
    <dgm:pt modelId="{AF0FE4DA-2E2B-47DA-9F49-DCD0411C3FEE}">
      <dgm:prSet/>
      <dgm:spPr/>
      <dgm:t>
        <a:bodyPr/>
        <a:lstStyle/>
        <a:p>
          <a:pPr algn="just"/>
          <a:r>
            <a:rPr lang="es-EC" dirty="0" smtClean="0"/>
            <a:t>Los activos de las empresas aseguradoras del Ecuador muestran altos niveles, reflejando de esta manera solvencia y capacidad para responder ante posibles siniestros, sin embargo se debe considerar que muchas de ellas han tenido aumentos de capital y activos debido a la absorción de otras compañías aseguradoras, que por las diferentes regulaciones, no podían seguir operando en el mercado local</a:t>
          </a:r>
          <a:endParaRPr lang="es-EC" dirty="0"/>
        </a:p>
      </dgm:t>
    </dgm:pt>
    <dgm:pt modelId="{6575FF0A-6EAC-4F9B-A78D-8647ECD1FAC5}" type="parTrans" cxnId="{EF85E6C6-1333-4D49-A920-59DF97D4913F}">
      <dgm:prSet/>
      <dgm:spPr/>
      <dgm:t>
        <a:bodyPr/>
        <a:lstStyle/>
        <a:p>
          <a:endParaRPr lang="es-CO"/>
        </a:p>
      </dgm:t>
    </dgm:pt>
    <dgm:pt modelId="{5048A996-B532-42ED-8978-E96383B8D964}" type="sibTrans" cxnId="{EF85E6C6-1333-4D49-A920-59DF97D4913F}">
      <dgm:prSet/>
      <dgm:spPr/>
      <dgm:t>
        <a:bodyPr/>
        <a:lstStyle/>
        <a:p>
          <a:endParaRPr lang="es-CO"/>
        </a:p>
      </dgm:t>
    </dgm:pt>
    <dgm:pt modelId="{60A416D5-258A-4EFB-B329-B1CD0E0C20E7}">
      <dgm:prSet/>
      <dgm:spPr/>
      <dgm:t>
        <a:bodyPr/>
        <a:lstStyle/>
        <a:p>
          <a:pPr algn="just"/>
          <a:r>
            <a:rPr lang="es-EC" dirty="0" smtClean="0"/>
            <a:t>Cuando un sector económico tiene crecimiento, la adquisición de seguros se torna de suma importancia, por tanto la cantidad de primas netas emitidas aumenta, y a su vez tiene mayor incidencia en el PIB, con esto se demuestra que los niveles de primaje pueden ser considerados como un indicador de crecimiento y desarrollo económico de los países.</a:t>
          </a:r>
          <a:endParaRPr lang="es-EC" dirty="0"/>
        </a:p>
      </dgm:t>
    </dgm:pt>
    <dgm:pt modelId="{8D0AF0C5-3E7B-4AA9-BCD2-F2E2D50CBBA4}" type="parTrans" cxnId="{3BAE5560-CF36-4D23-A6C1-6C947A6C526B}">
      <dgm:prSet/>
      <dgm:spPr/>
      <dgm:t>
        <a:bodyPr/>
        <a:lstStyle/>
        <a:p>
          <a:endParaRPr lang="es-CO"/>
        </a:p>
      </dgm:t>
    </dgm:pt>
    <dgm:pt modelId="{AAF59B9E-DE19-4C24-BF02-37DBE5FE67CE}" type="sibTrans" cxnId="{3BAE5560-CF36-4D23-A6C1-6C947A6C526B}">
      <dgm:prSet/>
      <dgm:spPr/>
      <dgm:t>
        <a:bodyPr/>
        <a:lstStyle/>
        <a:p>
          <a:endParaRPr lang="es-CO"/>
        </a:p>
      </dgm:t>
    </dgm:pt>
    <dgm:pt modelId="{B2D48A45-0265-459A-A0F6-9CDB4C9D9FF7}" type="pres">
      <dgm:prSet presAssocID="{57774184-84C9-415A-901A-06ACE54B6400}" presName="Name0" presStyleCnt="0">
        <dgm:presLayoutVars>
          <dgm:chMax val="7"/>
          <dgm:chPref val="7"/>
          <dgm:dir/>
        </dgm:presLayoutVars>
      </dgm:prSet>
      <dgm:spPr/>
      <dgm:t>
        <a:bodyPr/>
        <a:lstStyle/>
        <a:p>
          <a:endParaRPr lang="es-CO"/>
        </a:p>
      </dgm:t>
    </dgm:pt>
    <dgm:pt modelId="{F7425943-800F-4A8B-82AB-78948B99DB27}" type="pres">
      <dgm:prSet presAssocID="{57774184-84C9-415A-901A-06ACE54B6400}" presName="Name1" presStyleCnt="0"/>
      <dgm:spPr/>
      <dgm:t>
        <a:bodyPr/>
        <a:lstStyle/>
        <a:p>
          <a:endParaRPr lang="es-CO"/>
        </a:p>
      </dgm:t>
    </dgm:pt>
    <dgm:pt modelId="{7C9267F4-7F5F-4EF0-AF27-E3F8AA8C7E7C}" type="pres">
      <dgm:prSet presAssocID="{57774184-84C9-415A-901A-06ACE54B6400}" presName="cycle" presStyleCnt="0"/>
      <dgm:spPr/>
      <dgm:t>
        <a:bodyPr/>
        <a:lstStyle/>
        <a:p>
          <a:endParaRPr lang="es-CO"/>
        </a:p>
      </dgm:t>
    </dgm:pt>
    <dgm:pt modelId="{CCAD179D-C524-4486-B1E3-805C0BC6F4A8}" type="pres">
      <dgm:prSet presAssocID="{57774184-84C9-415A-901A-06ACE54B6400}" presName="srcNode" presStyleLbl="node1" presStyleIdx="0" presStyleCnt="3"/>
      <dgm:spPr/>
      <dgm:t>
        <a:bodyPr/>
        <a:lstStyle/>
        <a:p>
          <a:endParaRPr lang="es-CO"/>
        </a:p>
      </dgm:t>
    </dgm:pt>
    <dgm:pt modelId="{5EC46F8E-4B58-4DB9-8BC4-D145088E0447}" type="pres">
      <dgm:prSet presAssocID="{57774184-84C9-415A-901A-06ACE54B6400}" presName="conn" presStyleLbl="parChTrans1D2" presStyleIdx="0" presStyleCnt="1"/>
      <dgm:spPr/>
      <dgm:t>
        <a:bodyPr/>
        <a:lstStyle/>
        <a:p>
          <a:endParaRPr lang="es-CO"/>
        </a:p>
      </dgm:t>
    </dgm:pt>
    <dgm:pt modelId="{1DE37AC3-9A56-4628-A19F-0177DE221776}" type="pres">
      <dgm:prSet presAssocID="{57774184-84C9-415A-901A-06ACE54B6400}" presName="extraNode" presStyleLbl="node1" presStyleIdx="0" presStyleCnt="3"/>
      <dgm:spPr/>
      <dgm:t>
        <a:bodyPr/>
        <a:lstStyle/>
        <a:p>
          <a:endParaRPr lang="es-CO"/>
        </a:p>
      </dgm:t>
    </dgm:pt>
    <dgm:pt modelId="{D20C21E8-DA88-4FD4-A3D5-552D40DF3FDC}" type="pres">
      <dgm:prSet presAssocID="{57774184-84C9-415A-901A-06ACE54B6400}" presName="dstNode" presStyleLbl="node1" presStyleIdx="0" presStyleCnt="3"/>
      <dgm:spPr/>
      <dgm:t>
        <a:bodyPr/>
        <a:lstStyle/>
        <a:p>
          <a:endParaRPr lang="es-CO"/>
        </a:p>
      </dgm:t>
    </dgm:pt>
    <dgm:pt modelId="{7DBF479B-9AD5-4543-812C-75EDCEEC4294}" type="pres">
      <dgm:prSet presAssocID="{99D007B5-C967-457D-AD76-35A01B975A6D}" presName="text_1" presStyleLbl="node1" presStyleIdx="0" presStyleCnt="3">
        <dgm:presLayoutVars>
          <dgm:bulletEnabled val="1"/>
        </dgm:presLayoutVars>
      </dgm:prSet>
      <dgm:spPr/>
      <dgm:t>
        <a:bodyPr/>
        <a:lstStyle/>
        <a:p>
          <a:endParaRPr lang="es-CO"/>
        </a:p>
      </dgm:t>
    </dgm:pt>
    <dgm:pt modelId="{53C77CC8-792B-4DE3-8B0C-FCC7EDDF4EE9}" type="pres">
      <dgm:prSet presAssocID="{99D007B5-C967-457D-AD76-35A01B975A6D}" presName="accent_1" presStyleCnt="0"/>
      <dgm:spPr/>
      <dgm:t>
        <a:bodyPr/>
        <a:lstStyle/>
        <a:p>
          <a:endParaRPr lang="es-CO"/>
        </a:p>
      </dgm:t>
    </dgm:pt>
    <dgm:pt modelId="{1421E43B-EA3C-46E8-92CA-7858AE6E5958}" type="pres">
      <dgm:prSet presAssocID="{99D007B5-C967-457D-AD76-35A01B975A6D}" presName="accentRepeatNode" presStyleLbl="solidFgAcc1" presStyleIdx="0" presStyleCnt="3"/>
      <dgm:spPr/>
      <dgm:t>
        <a:bodyPr/>
        <a:lstStyle/>
        <a:p>
          <a:endParaRPr lang="es-CO"/>
        </a:p>
      </dgm:t>
    </dgm:pt>
    <dgm:pt modelId="{2D37ABAD-8ADC-4B4E-AD28-685FE4847765}" type="pres">
      <dgm:prSet presAssocID="{AF0FE4DA-2E2B-47DA-9F49-DCD0411C3FEE}" presName="text_2" presStyleLbl="node1" presStyleIdx="1" presStyleCnt="3">
        <dgm:presLayoutVars>
          <dgm:bulletEnabled val="1"/>
        </dgm:presLayoutVars>
      </dgm:prSet>
      <dgm:spPr/>
      <dgm:t>
        <a:bodyPr/>
        <a:lstStyle/>
        <a:p>
          <a:endParaRPr lang="es-CO"/>
        </a:p>
      </dgm:t>
    </dgm:pt>
    <dgm:pt modelId="{BEC2218F-D2A9-4337-8DB9-61D8C7BA99BC}" type="pres">
      <dgm:prSet presAssocID="{AF0FE4DA-2E2B-47DA-9F49-DCD0411C3FEE}" presName="accent_2" presStyleCnt="0"/>
      <dgm:spPr/>
      <dgm:t>
        <a:bodyPr/>
        <a:lstStyle/>
        <a:p>
          <a:endParaRPr lang="es-CO"/>
        </a:p>
      </dgm:t>
    </dgm:pt>
    <dgm:pt modelId="{406667C8-994D-44E6-8506-5D1D5FE9CAE9}" type="pres">
      <dgm:prSet presAssocID="{AF0FE4DA-2E2B-47DA-9F49-DCD0411C3FEE}" presName="accentRepeatNode" presStyleLbl="solidFgAcc1" presStyleIdx="1" presStyleCnt="3"/>
      <dgm:spPr/>
      <dgm:t>
        <a:bodyPr/>
        <a:lstStyle/>
        <a:p>
          <a:endParaRPr lang="es-CO"/>
        </a:p>
      </dgm:t>
    </dgm:pt>
    <dgm:pt modelId="{ADF9A8BD-FCD1-4514-BDAD-BB41870F7A69}" type="pres">
      <dgm:prSet presAssocID="{60A416D5-258A-4EFB-B329-B1CD0E0C20E7}" presName="text_3" presStyleLbl="node1" presStyleIdx="2" presStyleCnt="3">
        <dgm:presLayoutVars>
          <dgm:bulletEnabled val="1"/>
        </dgm:presLayoutVars>
      </dgm:prSet>
      <dgm:spPr/>
      <dgm:t>
        <a:bodyPr/>
        <a:lstStyle/>
        <a:p>
          <a:endParaRPr lang="es-CO"/>
        </a:p>
      </dgm:t>
    </dgm:pt>
    <dgm:pt modelId="{DBD3DDF2-9C83-4748-9C2A-AEE5AE4CC9F6}" type="pres">
      <dgm:prSet presAssocID="{60A416D5-258A-4EFB-B329-B1CD0E0C20E7}" presName="accent_3" presStyleCnt="0"/>
      <dgm:spPr/>
      <dgm:t>
        <a:bodyPr/>
        <a:lstStyle/>
        <a:p>
          <a:endParaRPr lang="es-CO"/>
        </a:p>
      </dgm:t>
    </dgm:pt>
    <dgm:pt modelId="{61DAE161-9ABA-4994-B7F7-EA919D95F4D5}" type="pres">
      <dgm:prSet presAssocID="{60A416D5-258A-4EFB-B329-B1CD0E0C20E7}" presName="accentRepeatNode" presStyleLbl="solidFgAcc1" presStyleIdx="2" presStyleCnt="3"/>
      <dgm:spPr/>
      <dgm:t>
        <a:bodyPr/>
        <a:lstStyle/>
        <a:p>
          <a:endParaRPr lang="es-CO"/>
        </a:p>
      </dgm:t>
    </dgm:pt>
  </dgm:ptLst>
  <dgm:cxnLst>
    <dgm:cxn modelId="{ECA74473-2E6F-4114-9EF7-BEABE6268058}" type="presOf" srcId="{57774184-84C9-415A-901A-06ACE54B6400}" destId="{B2D48A45-0265-459A-A0F6-9CDB4C9D9FF7}" srcOrd="0" destOrd="0" presId="urn:microsoft.com/office/officeart/2008/layout/VerticalCurvedList"/>
    <dgm:cxn modelId="{DFA93D4E-B1D7-4AE8-BB6C-90FD0DE4A017}" type="presOf" srcId="{F79FA250-94D1-4198-B04D-CC42CD84E95F}" destId="{5EC46F8E-4B58-4DB9-8BC4-D145088E0447}" srcOrd="0" destOrd="0" presId="urn:microsoft.com/office/officeart/2008/layout/VerticalCurvedList"/>
    <dgm:cxn modelId="{BC20DA6A-9DB4-4396-911C-72BEF5EA60A9}" type="presOf" srcId="{60A416D5-258A-4EFB-B329-B1CD0E0C20E7}" destId="{ADF9A8BD-FCD1-4514-BDAD-BB41870F7A69}" srcOrd="0" destOrd="0" presId="urn:microsoft.com/office/officeart/2008/layout/VerticalCurvedList"/>
    <dgm:cxn modelId="{91F62EF4-F8CF-493F-89BA-E214C77CB9AF}" type="presOf" srcId="{AF0FE4DA-2E2B-47DA-9F49-DCD0411C3FEE}" destId="{2D37ABAD-8ADC-4B4E-AD28-685FE4847765}" srcOrd="0" destOrd="0" presId="urn:microsoft.com/office/officeart/2008/layout/VerticalCurvedList"/>
    <dgm:cxn modelId="{3BAE5560-CF36-4D23-A6C1-6C947A6C526B}" srcId="{57774184-84C9-415A-901A-06ACE54B6400}" destId="{60A416D5-258A-4EFB-B329-B1CD0E0C20E7}" srcOrd="2" destOrd="0" parTransId="{8D0AF0C5-3E7B-4AA9-BCD2-F2E2D50CBBA4}" sibTransId="{AAF59B9E-DE19-4C24-BF02-37DBE5FE67CE}"/>
    <dgm:cxn modelId="{CA3DED9B-4DE5-43B1-9B0A-B93C76DC39B9}" type="presOf" srcId="{99D007B5-C967-457D-AD76-35A01B975A6D}" destId="{7DBF479B-9AD5-4543-812C-75EDCEEC4294}" srcOrd="0" destOrd="0" presId="urn:microsoft.com/office/officeart/2008/layout/VerticalCurvedList"/>
    <dgm:cxn modelId="{EF85E6C6-1333-4D49-A920-59DF97D4913F}" srcId="{57774184-84C9-415A-901A-06ACE54B6400}" destId="{AF0FE4DA-2E2B-47DA-9F49-DCD0411C3FEE}" srcOrd="1" destOrd="0" parTransId="{6575FF0A-6EAC-4F9B-A78D-8647ECD1FAC5}" sibTransId="{5048A996-B532-42ED-8978-E96383B8D964}"/>
    <dgm:cxn modelId="{FE3FEE90-F6FF-4B21-8210-0587E145B8FD}" srcId="{57774184-84C9-415A-901A-06ACE54B6400}" destId="{99D007B5-C967-457D-AD76-35A01B975A6D}" srcOrd="0" destOrd="0" parTransId="{5EDE63CE-29CD-4082-8A08-ADAB771A8E83}" sibTransId="{F79FA250-94D1-4198-B04D-CC42CD84E95F}"/>
    <dgm:cxn modelId="{1DDF192B-9798-47A8-AFEE-E0939749F7F4}" type="presParOf" srcId="{B2D48A45-0265-459A-A0F6-9CDB4C9D9FF7}" destId="{F7425943-800F-4A8B-82AB-78948B99DB27}" srcOrd="0" destOrd="0" presId="urn:microsoft.com/office/officeart/2008/layout/VerticalCurvedList"/>
    <dgm:cxn modelId="{9CD1E573-A463-421B-91FE-14A1F6238667}" type="presParOf" srcId="{F7425943-800F-4A8B-82AB-78948B99DB27}" destId="{7C9267F4-7F5F-4EF0-AF27-E3F8AA8C7E7C}" srcOrd="0" destOrd="0" presId="urn:microsoft.com/office/officeart/2008/layout/VerticalCurvedList"/>
    <dgm:cxn modelId="{65347446-6C6B-499C-B61D-54E741412AE3}" type="presParOf" srcId="{7C9267F4-7F5F-4EF0-AF27-E3F8AA8C7E7C}" destId="{CCAD179D-C524-4486-B1E3-805C0BC6F4A8}" srcOrd="0" destOrd="0" presId="urn:microsoft.com/office/officeart/2008/layout/VerticalCurvedList"/>
    <dgm:cxn modelId="{BD776F5D-1F36-4D11-A719-F2BFACD0C846}" type="presParOf" srcId="{7C9267F4-7F5F-4EF0-AF27-E3F8AA8C7E7C}" destId="{5EC46F8E-4B58-4DB9-8BC4-D145088E0447}" srcOrd="1" destOrd="0" presId="urn:microsoft.com/office/officeart/2008/layout/VerticalCurvedList"/>
    <dgm:cxn modelId="{7640F230-3C42-4517-8D03-1E1F609D246C}" type="presParOf" srcId="{7C9267F4-7F5F-4EF0-AF27-E3F8AA8C7E7C}" destId="{1DE37AC3-9A56-4628-A19F-0177DE221776}" srcOrd="2" destOrd="0" presId="urn:microsoft.com/office/officeart/2008/layout/VerticalCurvedList"/>
    <dgm:cxn modelId="{920E94C9-9A0A-4AE9-B079-5F98E9E97F00}" type="presParOf" srcId="{7C9267F4-7F5F-4EF0-AF27-E3F8AA8C7E7C}" destId="{D20C21E8-DA88-4FD4-A3D5-552D40DF3FDC}" srcOrd="3" destOrd="0" presId="urn:microsoft.com/office/officeart/2008/layout/VerticalCurvedList"/>
    <dgm:cxn modelId="{5C216780-DDAD-45E0-8F27-6EFD995532A1}" type="presParOf" srcId="{F7425943-800F-4A8B-82AB-78948B99DB27}" destId="{7DBF479B-9AD5-4543-812C-75EDCEEC4294}" srcOrd="1" destOrd="0" presId="urn:microsoft.com/office/officeart/2008/layout/VerticalCurvedList"/>
    <dgm:cxn modelId="{C0D437FA-509D-4044-98A0-699EE2AD54C3}" type="presParOf" srcId="{F7425943-800F-4A8B-82AB-78948B99DB27}" destId="{53C77CC8-792B-4DE3-8B0C-FCC7EDDF4EE9}" srcOrd="2" destOrd="0" presId="urn:microsoft.com/office/officeart/2008/layout/VerticalCurvedList"/>
    <dgm:cxn modelId="{AA2917FA-E99E-45DF-865D-FB656D1FCAF9}" type="presParOf" srcId="{53C77CC8-792B-4DE3-8B0C-FCC7EDDF4EE9}" destId="{1421E43B-EA3C-46E8-92CA-7858AE6E5958}" srcOrd="0" destOrd="0" presId="urn:microsoft.com/office/officeart/2008/layout/VerticalCurvedList"/>
    <dgm:cxn modelId="{5B12804F-3258-4EEF-8BDA-FF3A14ED8A1D}" type="presParOf" srcId="{F7425943-800F-4A8B-82AB-78948B99DB27}" destId="{2D37ABAD-8ADC-4B4E-AD28-685FE4847765}" srcOrd="3" destOrd="0" presId="urn:microsoft.com/office/officeart/2008/layout/VerticalCurvedList"/>
    <dgm:cxn modelId="{918AC9FB-1AA1-4FBD-8201-DAFAC1234253}" type="presParOf" srcId="{F7425943-800F-4A8B-82AB-78948B99DB27}" destId="{BEC2218F-D2A9-4337-8DB9-61D8C7BA99BC}" srcOrd="4" destOrd="0" presId="urn:microsoft.com/office/officeart/2008/layout/VerticalCurvedList"/>
    <dgm:cxn modelId="{8C36E54B-40F5-4052-A105-1B6EDE016A05}" type="presParOf" srcId="{BEC2218F-D2A9-4337-8DB9-61D8C7BA99BC}" destId="{406667C8-994D-44E6-8506-5D1D5FE9CAE9}" srcOrd="0" destOrd="0" presId="urn:microsoft.com/office/officeart/2008/layout/VerticalCurvedList"/>
    <dgm:cxn modelId="{783D6514-DF07-4FFE-99F5-5670DC3D48E2}" type="presParOf" srcId="{F7425943-800F-4A8B-82AB-78948B99DB27}" destId="{ADF9A8BD-FCD1-4514-BDAD-BB41870F7A69}" srcOrd="5" destOrd="0" presId="urn:microsoft.com/office/officeart/2008/layout/VerticalCurvedList"/>
    <dgm:cxn modelId="{C0403ED3-5F93-4AAE-A07D-3F31D26DB5FD}" type="presParOf" srcId="{F7425943-800F-4A8B-82AB-78948B99DB27}" destId="{DBD3DDF2-9C83-4748-9C2A-AEE5AE4CC9F6}" srcOrd="6" destOrd="0" presId="urn:microsoft.com/office/officeart/2008/layout/VerticalCurvedList"/>
    <dgm:cxn modelId="{4C9AA3D9-0323-4886-B38A-EA933516397E}" type="presParOf" srcId="{DBD3DDF2-9C83-4748-9C2A-AEE5AE4CC9F6}" destId="{61DAE161-9ABA-4994-B7F7-EA919D95F4D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41591" cy="34484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5676399" y="0"/>
            <a:ext cx="4341591" cy="344845"/>
          </a:xfrm>
          <a:prstGeom prst="rect">
            <a:avLst/>
          </a:prstGeom>
        </p:spPr>
        <p:txBody>
          <a:bodyPr vert="horz" lIns="91440" tIns="45720" rIns="91440" bIns="45720" rtlCol="0"/>
          <a:lstStyle>
            <a:lvl1pPr algn="r">
              <a:defRPr sz="1200"/>
            </a:lvl1pPr>
          </a:lstStyle>
          <a:p>
            <a:fld id="{271C8EE8-D28A-444C-8747-AA256459D97B}" type="datetimeFigureOut">
              <a:rPr lang="es-CO" smtClean="0"/>
              <a:t>15/09/2016</a:t>
            </a:fld>
            <a:endParaRPr lang="es-CO"/>
          </a:p>
        </p:txBody>
      </p:sp>
      <p:sp>
        <p:nvSpPr>
          <p:cNvPr id="4" name="Marcador de pie de página 3"/>
          <p:cNvSpPr>
            <a:spLocks noGrp="1"/>
          </p:cNvSpPr>
          <p:nvPr>
            <p:ph type="ftr" sz="quarter" idx="2"/>
          </p:nvPr>
        </p:nvSpPr>
        <p:spPr>
          <a:xfrm>
            <a:off x="0" y="6543318"/>
            <a:ext cx="4341591" cy="34484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5676399" y="6543318"/>
            <a:ext cx="4341591" cy="344845"/>
          </a:xfrm>
          <a:prstGeom prst="rect">
            <a:avLst/>
          </a:prstGeom>
        </p:spPr>
        <p:txBody>
          <a:bodyPr vert="horz" lIns="91440" tIns="45720" rIns="91440" bIns="45720" rtlCol="0" anchor="b"/>
          <a:lstStyle>
            <a:lvl1pPr algn="r">
              <a:defRPr sz="1200"/>
            </a:lvl1pPr>
          </a:lstStyle>
          <a:p>
            <a:fld id="{B18752CA-3CFF-4C3D-8971-3747985B04F6}" type="slidenum">
              <a:rPr lang="es-CO" smtClean="0"/>
              <a:t>‹Nº›</a:t>
            </a:fld>
            <a:endParaRPr lang="es-CO"/>
          </a:p>
        </p:txBody>
      </p:sp>
    </p:spTree>
    <p:extLst>
      <p:ext uri="{BB962C8B-B14F-4D97-AF65-F5344CB8AC3E}">
        <p14:creationId xmlns:p14="http://schemas.microsoft.com/office/powerpoint/2010/main" val="215526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42131" cy="344408"/>
          </a:xfrm>
          <a:prstGeom prst="rect">
            <a:avLst/>
          </a:prstGeom>
        </p:spPr>
        <p:txBody>
          <a:bodyPr vert="horz" lIns="96616" tIns="48308" rIns="96616" bIns="48308" rtlCol="0"/>
          <a:lstStyle>
            <a:lvl1pPr algn="l">
              <a:defRPr sz="1300"/>
            </a:lvl1pPr>
          </a:lstStyle>
          <a:p>
            <a:endParaRPr lang="es-EC"/>
          </a:p>
        </p:txBody>
      </p:sp>
      <p:sp>
        <p:nvSpPr>
          <p:cNvPr id="3" name="2 Marcador de fecha"/>
          <p:cNvSpPr>
            <a:spLocks noGrp="1"/>
          </p:cNvSpPr>
          <p:nvPr>
            <p:ph type="dt" idx="1"/>
          </p:nvPr>
        </p:nvSpPr>
        <p:spPr>
          <a:xfrm>
            <a:off x="5675851" y="0"/>
            <a:ext cx="4342131" cy="344408"/>
          </a:xfrm>
          <a:prstGeom prst="rect">
            <a:avLst/>
          </a:prstGeom>
        </p:spPr>
        <p:txBody>
          <a:bodyPr vert="horz" lIns="96616" tIns="48308" rIns="96616" bIns="48308" rtlCol="0"/>
          <a:lstStyle>
            <a:lvl1pPr algn="r">
              <a:defRPr sz="1300"/>
            </a:lvl1pPr>
          </a:lstStyle>
          <a:p>
            <a:fld id="{2B073F83-269C-47E7-B936-82D0D4F1FB27}" type="datetimeFigureOut">
              <a:rPr lang="es-EC" smtClean="0"/>
              <a:t>15/09/2016</a:t>
            </a:fld>
            <a:endParaRPr lang="es-EC"/>
          </a:p>
        </p:txBody>
      </p:sp>
      <p:sp>
        <p:nvSpPr>
          <p:cNvPr id="4" name="3 Marcador de imagen de diapositiva"/>
          <p:cNvSpPr>
            <a:spLocks noGrp="1" noRot="1" noChangeAspect="1"/>
          </p:cNvSpPr>
          <p:nvPr>
            <p:ph type="sldImg" idx="2"/>
          </p:nvPr>
        </p:nvSpPr>
        <p:spPr>
          <a:xfrm>
            <a:off x="3287713" y="515938"/>
            <a:ext cx="3444875" cy="2582862"/>
          </a:xfrm>
          <a:prstGeom prst="rect">
            <a:avLst/>
          </a:prstGeom>
          <a:noFill/>
          <a:ln w="12700">
            <a:solidFill>
              <a:prstClr val="black"/>
            </a:solidFill>
          </a:ln>
        </p:spPr>
        <p:txBody>
          <a:bodyPr vert="horz" lIns="96616" tIns="48308" rIns="96616" bIns="48308" rtlCol="0" anchor="ctr"/>
          <a:lstStyle/>
          <a:p>
            <a:endParaRPr lang="es-EC"/>
          </a:p>
        </p:txBody>
      </p:sp>
      <p:sp>
        <p:nvSpPr>
          <p:cNvPr id="5" name="4 Marcador de notas"/>
          <p:cNvSpPr>
            <a:spLocks noGrp="1"/>
          </p:cNvSpPr>
          <p:nvPr>
            <p:ph type="body" sz="quarter" idx="3"/>
          </p:nvPr>
        </p:nvSpPr>
        <p:spPr>
          <a:xfrm>
            <a:off x="1002031" y="3271878"/>
            <a:ext cx="8016239" cy="3099673"/>
          </a:xfrm>
          <a:prstGeom prst="rect">
            <a:avLst/>
          </a:prstGeom>
        </p:spPr>
        <p:txBody>
          <a:bodyPr vert="horz" lIns="96616" tIns="48308" rIns="96616" bIns="4830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6542560"/>
            <a:ext cx="4342131" cy="344408"/>
          </a:xfrm>
          <a:prstGeom prst="rect">
            <a:avLst/>
          </a:prstGeom>
        </p:spPr>
        <p:txBody>
          <a:bodyPr vert="horz" lIns="96616" tIns="48308" rIns="96616" bIns="48308" rtlCol="0" anchor="b"/>
          <a:lstStyle>
            <a:lvl1pPr algn="l">
              <a:defRPr sz="1300"/>
            </a:lvl1pPr>
          </a:lstStyle>
          <a:p>
            <a:endParaRPr lang="es-EC"/>
          </a:p>
        </p:txBody>
      </p:sp>
      <p:sp>
        <p:nvSpPr>
          <p:cNvPr id="7" name="6 Marcador de número de diapositiva"/>
          <p:cNvSpPr>
            <a:spLocks noGrp="1"/>
          </p:cNvSpPr>
          <p:nvPr>
            <p:ph type="sldNum" sz="quarter" idx="5"/>
          </p:nvPr>
        </p:nvSpPr>
        <p:spPr>
          <a:xfrm>
            <a:off x="5675851" y="6542560"/>
            <a:ext cx="4342131" cy="344408"/>
          </a:xfrm>
          <a:prstGeom prst="rect">
            <a:avLst/>
          </a:prstGeom>
        </p:spPr>
        <p:txBody>
          <a:bodyPr vert="horz" lIns="96616" tIns="48308" rIns="96616" bIns="48308" rtlCol="0" anchor="b"/>
          <a:lstStyle>
            <a:lvl1pPr algn="r">
              <a:defRPr sz="1300"/>
            </a:lvl1pPr>
          </a:lstStyle>
          <a:p>
            <a:fld id="{DFA51C35-13A8-4B9D-9B40-5177402E46A6}" type="slidenum">
              <a:rPr lang="es-EC" smtClean="0"/>
              <a:t>‹Nº›</a:t>
            </a:fld>
            <a:endParaRPr lang="es-EC"/>
          </a:p>
        </p:txBody>
      </p:sp>
    </p:spTree>
    <p:extLst>
      <p:ext uri="{BB962C8B-B14F-4D97-AF65-F5344CB8AC3E}">
        <p14:creationId xmlns:p14="http://schemas.microsoft.com/office/powerpoint/2010/main" val="3346730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FA51C35-13A8-4B9D-9B40-5177402E46A6}" type="slidenum">
              <a:rPr lang="es-EC" smtClean="0"/>
              <a:t>4</a:t>
            </a:fld>
            <a:endParaRPr lang="es-EC"/>
          </a:p>
        </p:txBody>
      </p:sp>
    </p:spTree>
    <p:extLst>
      <p:ext uri="{BB962C8B-B14F-4D97-AF65-F5344CB8AC3E}">
        <p14:creationId xmlns:p14="http://schemas.microsoft.com/office/powerpoint/2010/main" val="1056301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FA51C35-13A8-4B9D-9B40-5177402E46A6}" type="slidenum">
              <a:rPr lang="es-EC" smtClean="0"/>
              <a:t>37</a:t>
            </a:fld>
            <a:endParaRPr lang="es-EC"/>
          </a:p>
        </p:txBody>
      </p:sp>
    </p:spTree>
    <p:extLst>
      <p:ext uri="{BB962C8B-B14F-4D97-AF65-F5344CB8AC3E}">
        <p14:creationId xmlns:p14="http://schemas.microsoft.com/office/powerpoint/2010/main" val="67283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Title 15"/>
          <p:cNvSpPr>
            <a:spLocks noGrp="1"/>
          </p:cNvSpPr>
          <p:nvPr>
            <p:ph type="title"/>
          </p:nvPr>
        </p:nvSpPr>
        <p:spPr>
          <a:xfrm>
            <a:off x="2438400" y="1447800"/>
            <a:ext cx="3962400" cy="2133600"/>
          </a:xfrm>
        </p:spPr>
        <p:txBody>
          <a:bodyPr anchor="b"/>
          <a:lstStyle/>
          <a:p>
            <a:r>
              <a:rPr lang="es-ES" smtClean="0"/>
              <a:t>Haga clic para modificar el estilo de título del patrón</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056B3595-7553-4D23-8F9F-339E67E689E5}" type="datetimeFigureOut">
              <a:rPr lang="es-EC" smtClean="0"/>
              <a:t>15/09/2016</a:t>
            </a:fld>
            <a:endParaRPr lang="es-EC"/>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E1855DAA-7901-42C8-A5C0-07E383E5EBB4}" type="slidenum">
              <a:rPr lang="es-EC" smtClean="0"/>
              <a:t>‹Nº›</a:t>
            </a:fld>
            <a:endParaRPr lang="es-EC"/>
          </a:p>
        </p:txBody>
      </p:sp>
      <p:sp>
        <p:nvSpPr>
          <p:cNvPr id="15" name="Footer Placeholder 14"/>
          <p:cNvSpPr>
            <a:spLocks noGrp="1"/>
          </p:cNvSpPr>
          <p:nvPr>
            <p:ph type="ftr" sz="quarter" idx="12"/>
          </p:nvPr>
        </p:nvSpPr>
        <p:spPr>
          <a:xfrm>
            <a:off x="3581400" y="6296248"/>
            <a:ext cx="2820987" cy="152400"/>
          </a:xfrm>
        </p:spPr>
        <p:txBody>
          <a:bodyPr/>
          <a:lstStyle/>
          <a:p>
            <a:endParaRPr lang="es-EC"/>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056B3595-7553-4D23-8F9F-339E67E689E5}" type="datetimeFigureOut">
              <a:rPr lang="es-EC" smtClean="0"/>
              <a:t>15/09/2016</a:t>
            </a:fld>
            <a:endParaRPr lang="es-EC"/>
          </a:p>
        </p:txBody>
      </p:sp>
      <p:sp>
        <p:nvSpPr>
          <p:cNvPr id="14" name="Slide Number Placeholder 13"/>
          <p:cNvSpPr>
            <a:spLocks noGrp="1"/>
          </p:cNvSpPr>
          <p:nvPr>
            <p:ph type="sldNum" sz="quarter" idx="11"/>
          </p:nvPr>
        </p:nvSpPr>
        <p:spPr/>
        <p:txBody>
          <a:bodyPr/>
          <a:lstStyle/>
          <a:p>
            <a:fld id="{E1855DAA-7901-42C8-A5C0-07E383E5EBB4}" type="slidenum">
              <a:rPr lang="es-EC" smtClean="0"/>
              <a:t>‹Nº›</a:t>
            </a:fld>
            <a:endParaRPr lang="es-EC"/>
          </a:p>
        </p:txBody>
      </p:sp>
      <p:sp>
        <p:nvSpPr>
          <p:cNvPr id="15" name="Footer Placeholder 14"/>
          <p:cNvSpPr>
            <a:spLocks noGrp="1"/>
          </p:cNvSpPr>
          <p:nvPr>
            <p:ph type="ftr" sz="quarter" idx="12"/>
          </p:nvPr>
        </p:nvSpPr>
        <p:spPr/>
        <p:txBody>
          <a:bodyPr/>
          <a:lstStyle/>
          <a:p>
            <a:endParaRPr lang="es-EC"/>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056B3595-7553-4D23-8F9F-339E67E689E5}" type="datetimeFigureOut">
              <a:rPr lang="es-EC" smtClean="0"/>
              <a:t>15/09/2016</a:t>
            </a:fld>
            <a:endParaRPr lang="es-EC"/>
          </a:p>
        </p:txBody>
      </p:sp>
      <p:sp>
        <p:nvSpPr>
          <p:cNvPr id="14" name="Slide Number Placeholder 13"/>
          <p:cNvSpPr>
            <a:spLocks noGrp="1"/>
          </p:cNvSpPr>
          <p:nvPr>
            <p:ph type="sldNum" sz="quarter" idx="11"/>
          </p:nvPr>
        </p:nvSpPr>
        <p:spPr/>
        <p:txBody>
          <a:bodyPr/>
          <a:lstStyle/>
          <a:p>
            <a:fld id="{E1855DAA-7901-42C8-A5C0-07E383E5EBB4}" type="slidenum">
              <a:rPr lang="es-EC" smtClean="0"/>
              <a:t>‹Nº›</a:t>
            </a:fld>
            <a:endParaRPr lang="es-EC"/>
          </a:p>
        </p:txBody>
      </p:sp>
      <p:sp>
        <p:nvSpPr>
          <p:cNvPr id="15" name="Footer Placeholder 14"/>
          <p:cNvSpPr>
            <a:spLocks noGrp="1"/>
          </p:cNvSpPr>
          <p:nvPr>
            <p:ph type="ftr" sz="quarter" idx="12"/>
          </p:nvPr>
        </p:nvSpPr>
        <p:spPr/>
        <p:txBody>
          <a:bodyPr/>
          <a:lstStyle/>
          <a:p>
            <a:endParaRPr lang="es-EC"/>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6" name="Title 15"/>
          <p:cNvSpPr>
            <a:spLocks noGrp="1"/>
          </p:cNvSpPr>
          <p:nvPr>
            <p:ph type="title"/>
          </p:nvPr>
        </p:nvSpPr>
        <p:spPr/>
        <p:txBody>
          <a:bodyPr/>
          <a:lstStyle/>
          <a:p>
            <a:r>
              <a:rPr lang="es-ES" smtClean="0"/>
              <a:t>Haga clic para modificar el estilo de título del patrón</a:t>
            </a:r>
            <a:endParaRPr lang="en-US"/>
          </a:p>
        </p:txBody>
      </p:sp>
      <p:sp>
        <p:nvSpPr>
          <p:cNvPr id="10" name="Date Placeholder 9"/>
          <p:cNvSpPr>
            <a:spLocks noGrp="1"/>
          </p:cNvSpPr>
          <p:nvPr>
            <p:ph type="dt" sz="half" idx="10"/>
          </p:nvPr>
        </p:nvSpPr>
        <p:spPr/>
        <p:txBody>
          <a:bodyPr/>
          <a:lstStyle/>
          <a:p>
            <a:fld id="{056B3595-7553-4D23-8F9F-339E67E689E5}" type="datetimeFigureOut">
              <a:rPr lang="es-EC" smtClean="0"/>
              <a:t>15/09/2016</a:t>
            </a:fld>
            <a:endParaRPr lang="es-EC"/>
          </a:p>
        </p:txBody>
      </p:sp>
      <p:sp>
        <p:nvSpPr>
          <p:cNvPr id="11" name="Slide Number Placeholder 10"/>
          <p:cNvSpPr>
            <a:spLocks noGrp="1"/>
          </p:cNvSpPr>
          <p:nvPr>
            <p:ph type="sldNum" sz="quarter" idx="11"/>
          </p:nvPr>
        </p:nvSpPr>
        <p:spPr/>
        <p:txBody>
          <a:bodyPr/>
          <a:lstStyle/>
          <a:p>
            <a:fld id="{E1855DAA-7901-42C8-A5C0-07E383E5EBB4}" type="slidenum">
              <a:rPr lang="es-EC" smtClean="0"/>
              <a:t>‹Nº›</a:t>
            </a:fld>
            <a:endParaRPr lang="es-EC"/>
          </a:p>
        </p:txBody>
      </p:sp>
      <p:sp>
        <p:nvSpPr>
          <p:cNvPr id="12" name="Footer Placeholder 11"/>
          <p:cNvSpPr>
            <a:spLocks noGrp="1"/>
          </p:cNvSpPr>
          <p:nvPr>
            <p:ph type="ftr" sz="quarter" idx="12"/>
          </p:nvPr>
        </p:nvSpPr>
        <p:spPr/>
        <p:txBody>
          <a:bodyPr/>
          <a:lstStyle/>
          <a:p>
            <a:endParaRPr lang="es-EC"/>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056B3595-7553-4D23-8F9F-339E67E689E5}" type="datetimeFigureOut">
              <a:rPr lang="es-EC" smtClean="0"/>
              <a:t>15/09/2016</a:t>
            </a:fld>
            <a:endParaRPr lang="es-EC"/>
          </a:p>
        </p:txBody>
      </p:sp>
      <p:sp>
        <p:nvSpPr>
          <p:cNvPr id="13" name="Slide Number Placeholder 12"/>
          <p:cNvSpPr>
            <a:spLocks noGrp="1"/>
          </p:cNvSpPr>
          <p:nvPr>
            <p:ph type="sldNum" sz="quarter" idx="11"/>
          </p:nvPr>
        </p:nvSpPr>
        <p:spPr>
          <a:xfrm>
            <a:off x="4116388" y="6400800"/>
            <a:ext cx="533400" cy="152400"/>
          </a:xfrm>
        </p:spPr>
        <p:txBody>
          <a:bodyPr/>
          <a:lstStyle/>
          <a:p>
            <a:fld id="{E1855DAA-7901-42C8-A5C0-07E383E5EBB4}" type="slidenum">
              <a:rPr lang="es-EC" smtClean="0"/>
              <a:t>‹Nº›</a:t>
            </a:fld>
            <a:endParaRPr lang="es-EC"/>
          </a:p>
        </p:txBody>
      </p:sp>
      <p:sp>
        <p:nvSpPr>
          <p:cNvPr id="14" name="Footer Placeholder 13"/>
          <p:cNvSpPr>
            <a:spLocks noGrp="1"/>
          </p:cNvSpPr>
          <p:nvPr>
            <p:ph type="ftr" sz="quarter" idx="12"/>
          </p:nvPr>
        </p:nvSpPr>
        <p:spPr>
          <a:xfrm>
            <a:off x="838200" y="6296248"/>
            <a:ext cx="2820987" cy="152400"/>
          </a:xfrm>
        </p:spPr>
        <p:txBody>
          <a:bodyPr/>
          <a:lstStyle/>
          <a:p>
            <a:endParaRPr lang="es-EC"/>
          </a:p>
        </p:txBody>
      </p:sp>
      <p:sp>
        <p:nvSpPr>
          <p:cNvPr id="15" name="Title 14"/>
          <p:cNvSpPr>
            <a:spLocks noGrp="1"/>
          </p:cNvSpPr>
          <p:nvPr>
            <p:ph type="title"/>
          </p:nvPr>
        </p:nvSpPr>
        <p:spPr>
          <a:xfrm>
            <a:off x="457200" y="1828800"/>
            <a:ext cx="3200400" cy="1752600"/>
          </a:xfrm>
        </p:spPr>
        <p:txBody>
          <a:bodyPr anchor="b"/>
          <a:lstStyle/>
          <a:p>
            <a:r>
              <a:rPr lang="es-ES" smtClean="0"/>
              <a:t>Haga clic para modificar el estilo de título del patrón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s-ES"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9" name="Date Placeholder 8"/>
          <p:cNvSpPr>
            <a:spLocks noGrp="1"/>
          </p:cNvSpPr>
          <p:nvPr>
            <p:ph type="dt" sz="half" idx="10"/>
          </p:nvPr>
        </p:nvSpPr>
        <p:spPr/>
        <p:txBody>
          <a:bodyPr/>
          <a:lstStyle/>
          <a:p>
            <a:fld id="{056B3595-7553-4D23-8F9F-339E67E689E5}" type="datetimeFigureOut">
              <a:rPr lang="es-EC" smtClean="0"/>
              <a:t>15/09/2016</a:t>
            </a:fld>
            <a:endParaRPr lang="es-EC"/>
          </a:p>
        </p:txBody>
      </p:sp>
      <p:sp>
        <p:nvSpPr>
          <p:cNvPr id="13" name="Slide Number Placeholder 12"/>
          <p:cNvSpPr>
            <a:spLocks noGrp="1"/>
          </p:cNvSpPr>
          <p:nvPr>
            <p:ph type="sldNum" sz="quarter" idx="11"/>
          </p:nvPr>
        </p:nvSpPr>
        <p:spPr/>
        <p:txBody>
          <a:bodyPr/>
          <a:lstStyle/>
          <a:p>
            <a:fld id="{E1855DAA-7901-42C8-A5C0-07E383E5EBB4}" type="slidenum">
              <a:rPr lang="es-EC" smtClean="0"/>
              <a:t>‹Nº›</a:t>
            </a:fld>
            <a:endParaRPr lang="es-EC"/>
          </a:p>
        </p:txBody>
      </p:sp>
      <p:sp>
        <p:nvSpPr>
          <p:cNvPr id="14" name="Footer Placeholder 13"/>
          <p:cNvSpPr>
            <a:spLocks noGrp="1"/>
          </p:cNvSpPr>
          <p:nvPr>
            <p:ph type="ftr" sz="quarter" idx="12"/>
          </p:nvPr>
        </p:nvSpPr>
        <p:spPr/>
        <p:txBody>
          <a:bodyPr/>
          <a:lstStyle/>
          <a:p>
            <a:endParaRPr lang="es-EC"/>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12" name="Date Placeholder 11"/>
          <p:cNvSpPr>
            <a:spLocks noGrp="1"/>
          </p:cNvSpPr>
          <p:nvPr>
            <p:ph type="dt" sz="half" idx="10"/>
          </p:nvPr>
        </p:nvSpPr>
        <p:spPr/>
        <p:txBody>
          <a:bodyPr/>
          <a:lstStyle/>
          <a:p>
            <a:fld id="{056B3595-7553-4D23-8F9F-339E67E689E5}" type="datetimeFigureOut">
              <a:rPr lang="es-EC" smtClean="0"/>
              <a:t>15/09/2016</a:t>
            </a:fld>
            <a:endParaRPr lang="es-EC"/>
          </a:p>
        </p:txBody>
      </p:sp>
      <p:sp>
        <p:nvSpPr>
          <p:cNvPr id="14" name="Slide Number Placeholder 13"/>
          <p:cNvSpPr>
            <a:spLocks noGrp="1"/>
          </p:cNvSpPr>
          <p:nvPr>
            <p:ph type="sldNum" sz="quarter" idx="11"/>
          </p:nvPr>
        </p:nvSpPr>
        <p:spPr/>
        <p:txBody>
          <a:bodyPr/>
          <a:lstStyle/>
          <a:p>
            <a:fld id="{E1855DAA-7901-42C8-A5C0-07E383E5EBB4}" type="slidenum">
              <a:rPr lang="es-EC" smtClean="0"/>
              <a:t>‹Nº›</a:t>
            </a:fld>
            <a:endParaRPr lang="es-EC"/>
          </a:p>
        </p:txBody>
      </p:sp>
      <p:sp>
        <p:nvSpPr>
          <p:cNvPr id="16" name="Footer Placeholder 15"/>
          <p:cNvSpPr>
            <a:spLocks noGrp="1"/>
          </p:cNvSpPr>
          <p:nvPr>
            <p:ph type="ftr" sz="quarter" idx="12"/>
          </p:nvPr>
        </p:nvSpPr>
        <p:spPr/>
        <p:txBody>
          <a:bodyPr/>
          <a:lstStyle/>
          <a:p>
            <a:endParaRPr lang="es-EC"/>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s-ES" smtClean="0"/>
              <a:t>Haga clic para modificar el estilo de título del patrón</a:t>
            </a:r>
            <a:endParaRPr lang="en-US" dirty="0"/>
          </a:p>
        </p:txBody>
      </p:sp>
      <p:sp>
        <p:nvSpPr>
          <p:cNvPr id="9" name="Date Placeholder 8"/>
          <p:cNvSpPr>
            <a:spLocks noGrp="1"/>
          </p:cNvSpPr>
          <p:nvPr>
            <p:ph type="dt" sz="half" idx="10"/>
          </p:nvPr>
        </p:nvSpPr>
        <p:spPr/>
        <p:txBody>
          <a:bodyPr/>
          <a:lstStyle/>
          <a:p>
            <a:fld id="{056B3595-7553-4D23-8F9F-339E67E689E5}" type="datetimeFigureOut">
              <a:rPr lang="es-EC" smtClean="0"/>
              <a:t>15/09/2016</a:t>
            </a:fld>
            <a:endParaRPr lang="es-EC"/>
          </a:p>
        </p:txBody>
      </p:sp>
      <p:sp>
        <p:nvSpPr>
          <p:cNvPr id="10" name="Slide Number Placeholder 9"/>
          <p:cNvSpPr>
            <a:spLocks noGrp="1"/>
          </p:cNvSpPr>
          <p:nvPr>
            <p:ph type="sldNum" sz="quarter" idx="11"/>
          </p:nvPr>
        </p:nvSpPr>
        <p:spPr/>
        <p:txBody>
          <a:bodyPr/>
          <a:lstStyle/>
          <a:p>
            <a:fld id="{E1855DAA-7901-42C8-A5C0-07E383E5EBB4}" type="slidenum">
              <a:rPr lang="es-EC" smtClean="0"/>
              <a:t>‹Nº›</a:t>
            </a:fld>
            <a:endParaRPr lang="es-EC"/>
          </a:p>
        </p:txBody>
      </p:sp>
      <p:sp>
        <p:nvSpPr>
          <p:cNvPr id="11" name="Footer Placeholder 10"/>
          <p:cNvSpPr>
            <a:spLocks noGrp="1"/>
          </p:cNvSpPr>
          <p:nvPr>
            <p:ph type="ftr" sz="quarter" idx="12"/>
          </p:nvPr>
        </p:nvSpPr>
        <p:spPr/>
        <p:txBody>
          <a:bodyPr/>
          <a:lstStyle/>
          <a:p>
            <a:endParaRPr lang="es-EC"/>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56B3595-7553-4D23-8F9F-339E67E689E5}" type="datetimeFigureOut">
              <a:rPr lang="es-EC" smtClean="0"/>
              <a:t>15/09/2016</a:t>
            </a:fld>
            <a:endParaRPr lang="es-EC"/>
          </a:p>
        </p:txBody>
      </p:sp>
      <p:sp>
        <p:nvSpPr>
          <p:cNvPr id="9" name="Slide Number Placeholder 8"/>
          <p:cNvSpPr>
            <a:spLocks noGrp="1"/>
          </p:cNvSpPr>
          <p:nvPr>
            <p:ph type="sldNum" sz="quarter" idx="11"/>
          </p:nvPr>
        </p:nvSpPr>
        <p:spPr/>
        <p:txBody>
          <a:bodyPr/>
          <a:lstStyle/>
          <a:p>
            <a:fld id="{E1855DAA-7901-42C8-A5C0-07E383E5EBB4}" type="slidenum">
              <a:rPr lang="es-EC" smtClean="0"/>
              <a:t>‹Nº›</a:t>
            </a:fld>
            <a:endParaRPr lang="es-EC"/>
          </a:p>
        </p:txBody>
      </p:sp>
      <p:sp>
        <p:nvSpPr>
          <p:cNvPr id="10" name="Footer Placeholder 9"/>
          <p:cNvSpPr>
            <a:spLocks noGrp="1"/>
          </p:cNvSpPr>
          <p:nvPr>
            <p:ph type="ftr" sz="quarter" idx="12"/>
          </p:nvPr>
        </p:nvSpPr>
        <p:spPr/>
        <p:txBody>
          <a:bodyPr/>
          <a:lstStyle/>
          <a:p>
            <a:endParaRPr lang="es-EC"/>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056B3595-7553-4D23-8F9F-339E67E689E5}" type="datetimeFigureOut">
              <a:rPr lang="es-EC" smtClean="0"/>
              <a:t>15/09/2016</a:t>
            </a:fld>
            <a:endParaRPr lang="es-EC"/>
          </a:p>
        </p:txBody>
      </p:sp>
      <p:sp>
        <p:nvSpPr>
          <p:cNvPr id="16" name="Slide Number Placeholder 15"/>
          <p:cNvSpPr>
            <a:spLocks noGrp="1"/>
          </p:cNvSpPr>
          <p:nvPr>
            <p:ph type="sldNum" sz="quarter" idx="11"/>
          </p:nvPr>
        </p:nvSpPr>
        <p:spPr/>
        <p:txBody>
          <a:bodyPr/>
          <a:lstStyle/>
          <a:p>
            <a:fld id="{E1855DAA-7901-42C8-A5C0-07E383E5EBB4}" type="slidenum">
              <a:rPr lang="es-EC" smtClean="0"/>
              <a:t>‹Nº›</a:t>
            </a:fld>
            <a:endParaRPr lang="es-EC"/>
          </a:p>
        </p:txBody>
      </p:sp>
      <p:sp>
        <p:nvSpPr>
          <p:cNvPr id="17" name="Footer Placeholder 16"/>
          <p:cNvSpPr>
            <a:spLocks noGrp="1"/>
          </p:cNvSpPr>
          <p:nvPr>
            <p:ph type="ftr" sz="quarter" idx="12"/>
          </p:nvPr>
        </p:nvSpPr>
        <p:spPr/>
        <p:txBody>
          <a:bodyPr/>
          <a:lstStyle/>
          <a:p>
            <a:endParaRPr lang="es-EC"/>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Date Placeholder 15"/>
          <p:cNvSpPr>
            <a:spLocks noGrp="1"/>
          </p:cNvSpPr>
          <p:nvPr>
            <p:ph type="dt" sz="half" idx="10"/>
          </p:nvPr>
        </p:nvSpPr>
        <p:spPr/>
        <p:txBody>
          <a:bodyPr/>
          <a:lstStyle/>
          <a:p>
            <a:fld id="{056B3595-7553-4D23-8F9F-339E67E689E5}" type="datetimeFigureOut">
              <a:rPr lang="es-EC" smtClean="0"/>
              <a:t>15/09/2016</a:t>
            </a:fld>
            <a:endParaRPr lang="es-EC"/>
          </a:p>
        </p:txBody>
      </p:sp>
      <p:sp>
        <p:nvSpPr>
          <p:cNvPr id="17" name="Slide Number Placeholder 16"/>
          <p:cNvSpPr>
            <a:spLocks noGrp="1"/>
          </p:cNvSpPr>
          <p:nvPr>
            <p:ph type="sldNum" sz="quarter" idx="11"/>
          </p:nvPr>
        </p:nvSpPr>
        <p:spPr/>
        <p:txBody>
          <a:bodyPr/>
          <a:lstStyle/>
          <a:p>
            <a:fld id="{E1855DAA-7901-42C8-A5C0-07E383E5EBB4}" type="slidenum">
              <a:rPr lang="es-EC" smtClean="0"/>
              <a:t>‹Nº›</a:t>
            </a:fld>
            <a:endParaRPr lang="es-EC"/>
          </a:p>
        </p:txBody>
      </p:sp>
      <p:sp>
        <p:nvSpPr>
          <p:cNvPr id="18" name="Footer Placeholder 17"/>
          <p:cNvSpPr>
            <a:spLocks noGrp="1"/>
          </p:cNvSpPr>
          <p:nvPr>
            <p:ph type="ftr" sz="quarter" idx="12"/>
          </p:nvPr>
        </p:nvSpPr>
        <p:spPr/>
        <p:txBody>
          <a:bodyPr/>
          <a:lstStyle/>
          <a:p>
            <a:endParaRPr lang="es-EC"/>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E1855DAA-7901-42C8-A5C0-07E383E5EBB4}" type="slidenum">
              <a:rPr lang="es-EC" smtClean="0"/>
              <a:t>‹Nº›</a:t>
            </a:fld>
            <a:endParaRPr lang="es-EC"/>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056B3595-7553-4D23-8F9F-339E67E689E5}" type="datetimeFigureOut">
              <a:rPr lang="es-EC" smtClean="0"/>
              <a:t>15/09/2016</a:t>
            </a:fld>
            <a:endParaRPr lang="es-EC"/>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1.jpeg"/><Relationship Id="rId7" Type="http://schemas.openxmlformats.org/officeDocument/2006/relationships/diagramColors" Target="../diagrams/colors6.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33.png"/><Relationship Id="rId4" Type="http://schemas.openxmlformats.org/officeDocument/2006/relationships/diagramData" Target="../diagrams/data6.xml"/><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4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3.png"/><Relationship Id="rId7" Type="http://schemas.openxmlformats.org/officeDocument/2006/relationships/diagramLayout" Target="../diagrams/layout4.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25.png"/><Relationship Id="rId10" Type="http://schemas.microsoft.com/office/2007/relationships/diagramDrawing" Target="../diagrams/drawing4.xml"/><Relationship Id="rId4" Type="http://schemas.openxmlformats.org/officeDocument/2006/relationships/image" Target="../media/image24.png"/><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7.png"/><Relationship Id="rId7" Type="http://schemas.openxmlformats.org/officeDocument/2006/relationships/diagramQuickStyle" Target="../diagrams/quickStyle5.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29.png"/><Relationship Id="rId4" Type="http://schemas.openxmlformats.org/officeDocument/2006/relationships/image" Target="../media/image28.pn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2477" y="4005064"/>
            <a:ext cx="6400800" cy="1368152"/>
          </a:xfrm>
        </p:spPr>
        <p:txBody>
          <a:bodyPr>
            <a:normAutofit/>
          </a:bodyPr>
          <a:lstStyle/>
          <a:p>
            <a:pPr algn="ctr"/>
            <a:r>
              <a:rPr lang="es-EC" sz="2000" dirty="0" smtClean="0"/>
              <a:t>Análisis comparativo del primaje en el Ecuador respecto a países extranjeros y su impacto en el desarrollo económico.</a:t>
            </a:r>
            <a:endParaRPr lang="es-EC" sz="2000" dirty="0"/>
          </a:p>
        </p:txBody>
      </p:sp>
      <p:sp>
        <p:nvSpPr>
          <p:cNvPr id="4" name="2 Subtítulo"/>
          <p:cNvSpPr txBox="1">
            <a:spLocks/>
          </p:cNvSpPr>
          <p:nvPr/>
        </p:nvSpPr>
        <p:spPr>
          <a:xfrm>
            <a:off x="3145516" y="5445224"/>
            <a:ext cx="3672408" cy="8724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s-EC" sz="2000" dirty="0" smtClean="0"/>
              <a:t>Autores:</a:t>
            </a:r>
          </a:p>
          <a:p>
            <a:pPr algn="l"/>
            <a:r>
              <a:rPr lang="es-EC" sz="2000" dirty="0" smtClean="0"/>
              <a:t>Andrea Estefanía Rivera Chiriboga</a:t>
            </a:r>
          </a:p>
          <a:p>
            <a:pPr algn="l"/>
            <a:r>
              <a:rPr lang="es-EC" sz="2000" dirty="0" smtClean="0"/>
              <a:t>Andy Geovanny </a:t>
            </a:r>
            <a:r>
              <a:rPr lang="es-EC" sz="2000" dirty="0" err="1" smtClean="0"/>
              <a:t>Tabárez</a:t>
            </a:r>
            <a:r>
              <a:rPr lang="es-EC" sz="2000" dirty="0" smtClean="0"/>
              <a:t> Astudillo </a:t>
            </a:r>
            <a:endParaRPr lang="es-EC" sz="2000" dirty="0"/>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079"/>
            <a:ext cx="6084168" cy="1884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2 Subtítulo"/>
          <p:cNvSpPr txBox="1">
            <a:spLocks/>
          </p:cNvSpPr>
          <p:nvPr/>
        </p:nvSpPr>
        <p:spPr>
          <a:xfrm>
            <a:off x="165212" y="2069232"/>
            <a:ext cx="6400800" cy="1647800"/>
          </a:xfrm>
          <a:prstGeom prst="rect">
            <a:avLst/>
          </a:prstGeom>
        </p:spPr>
        <p:txBody>
          <a:bodyPr vert="horz" lIns="91440" tIns="45720" rIns="91440" bIns="45720" rtlCol="0" anchor="t">
            <a:normAutofit fontScale="92500" lnSpcReduction="20000"/>
          </a:bodyPr>
          <a:lstStyle>
            <a:lvl1pPr marL="0" indent="0" algn="r" defTabSz="914400" rtl="0" eaLnBrk="1" latinLnBrk="0" hangingPunct="1">
              <a:spcBef>
                <a:spcPct val="20000"/>
              </a:spcBef>
              <a:buClr>
                <a:schemeClr val="tx1">
                  <a:lumMod val="50000"/>
                  <a:lumOff val="50000"/>
                </a:schemeClr>
              </a:buClr>
              <a:buFont typeface="Wingdings" pitchFamily="2" charset="2"/>
              <a:buNone/>
              <a:defRPr sz="1400" kern="1200">
                <a:solidFill>
                  <a:schemeClr val="tx2"/>
                </a:solidFill>
                <a:latin typeface="+mn-lt"/>
                <a:ea typeface="+mn-ea"/>
                <a:cs typeface="+mn-cs"/>
              </a:defRPr>
            </a:lvl1pPr>
            <a:lvl2pPr marL="4572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7pPr>
            <a:lvl8pPr marL="32004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8pPr>
            <a:lvl9pPr marL="36576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9pPr>
          </a:lstStyle>
          <a:p>
            <a:pPr algn="ctr"/>
            <a:r>
              <a:rPr lang="es-EC" sz="2400" dirty="0" smtClean="0"/>
              <a:t>DEPARTAMENTO DE CIENCIAS ECONÓMICAS, ADMINISTRATIVAS Y DE COMERCIO.</a:t>
            </a:r>
          </a:p>
          <a:p>
            <a:endParaRPr lang="es-EC" sz="2400" dirty="0"/>
          </a:p>
          <a:p>
            <a:pPr algn="ctr"/>
            <a:r>
              <a:rPr lang="es-EC" sz="2400" dirty="0" smtClean="0"/>
              <a:t>Trabajo </a:t>
            </a:r>
            <a:r>
              <a:rPr lang="es-EC" sz="2400" smtClean="0"/>
              <a:t>de titulación previo </a:t>
            </a:r>
            <a:r>
              <a:rPr lang="es-EC" sz="2400" dirty="0" smtClean="0"/>
              <a:t>a la obtención del título de Ingenieros en Finanzas y Auditoría CPA.</a:t>
            </a:r>
            <a:endParaRPr lang="es-EC" sz="2400" dirty="0"/>
          </a:p>
        </p:txBody>
      </p:sp>
      <p:sp>
        <p:nvSpPr>
          <p:cNvPr id="12" name="2 Subtítulo"/>
          <p:cNvSpPr txBox="1">
            <a:spLocks/>
          </p:cNvSpPr>
          <p:nvPr/>
        </p:nvSpPr>
        <p:spPr>
          <a:xfrm>
            <a:off x="323528" y="5445224"/>
            <a:ext cx="3672408" cy="8724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s-EC" sz="2000" dirty="0" smtClean="0"/>
              <a:t>Director:</a:t>
            </a:r>
          </a:p>
          <a:p>
            <a:pPr algn="l"/>
            <a:r>
              <a:rPr lang="es-EC" sz="2000" dirty="0" smtClean="0"/>
              <a:t>Ing. Edgar René </a:t>
            </a:r>
          </a:p>
          <a:p>
            <a:pPr algn="l"/>
            <a:r>
              <a:rPr lang="es-EC" sz="2000" dirty="0" smtClean="0"/>
              <a:t>Bueno Arévalo</a:t>
            </a:r>
            <a:endParaRPr lang="es-EC" sz="2000" dirty="0"/>
          </a:p>
        </p:txBody>
      </p:sp>
    </p:spTree>
    <p:extLst>
      <p:ext uri="{BB962C8B-B14F-4D97-AF65-F5344CB8AC3E}">
        <p14:creationId xmlns:p14="http://schemas.microsoft.com/office/powerpoint/2010/main" val="186533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764704"/>
            <a:ext cx="216024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descr="http://bnewsmagazine.com/wp-content/uploads/2015/06/investigacion-de-mercad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9" y="0"/>
            <a:ext cx="3216008" cy="32160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Marcador de contenido"/>
          <p:cNvGraphicFramePr>
            <a:graphicFrameLocks noGrp="1"/>
          </p:cNvGraphicFramePr>
          <p:nvPr>
            <p:ph idx="1"/>
            <p:extLst>
              <p:ext uri="{D42A27DB-BD31-4B8C-83A1-F6EECF244321}">
                <p14:modId xmlns:p14="http://schemas.microsoft.com/office/powerpoint/2010/main" val="3430828476"/>
              </p:ext>
            </p:extLst>
          </p:nvPr>
        </p:nvGraphicFramePr>
        <p:xfrm>
          <a:off x="107504" y="0"/>
          <a:ext cx="864096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1 Título"/>
          <p:cNvSpPr>
            <a:spLocks noGrp="1"/>
          </p:cNvSpPr>
          <p:nvPr>
            <p:ph type="title"/>
          </p:nvPr>
        </p:nvSpPr>
        <p:spPr>
          <a:xfrm>
            <a:off x="2339752" y="5796"/>
            <a:ext cx="6491808" cy="1027584"/>
          </a:xfrm>
        </p:spPr>
        <p:txBody>
          <a:bodyPr>
            <a:normAutofit fontScale="90000"/>
          </a:bodyPr>
          <a:lstStyle/>
          <a:p>
            <a:r>
              <a:rPr lang="es-EC" sz="4400" dirty="0" smtClean="0"/>
              <a:t>Metodología de investigación</a:t>
            </a:r>
            <a:endParaRPr lang="es-EC" sz="4400" dirty="0"/>
          </a:p>
        </p:txBody>
      </p:sp>
      <p:pic>
        <p:nvPicPr>
          <p:cNvPr id="615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2" y="4610394"/>
            <a:ext cx="2910830" cy="218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858526"/>
            <a:ext cx="4966886" cy="196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530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733219052"/>
              </p:ext>
            </p:extLst>
          </p:nvPr>
        </p:nvGraphicFramePr>
        <p:xfrm>
          <a:off x="107504" y="1052736"/>
          <a:ext cx="864096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5724128" y="260648"/>
            <a:ext cx="2819400" cy="595536"/>
          </a:xfrm>
        </p:spPr>
        <p:txBody>
          <a:bodyPr>
            <a:noAutofit/>
          </a:bodyPr>
          <a:lstStyle/>
          <a:p>
            <a:r>
              <a:rPr lang="es-EC" sz="4400" dirty="0" smtClean="0"/>
              <a:t>Hipótesis</a:t>
            </a:r>
            <a:endParaRPr lang="es-EC" sz="4400" dirty="0"/>
          </a:p>
        </p:txBody>
      </p:sp>
    </p:spTree>
    <p:extLst>
      <p:ext uri="{BB962C8B-B14F-4D97-AF65-F5344CB8AC3E}">
        <p14:creationId xmlns:p14="http://schemas.microsoft.com/office/powerpoint/2010/main" val="597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57200"/>
            <a:ext cx="5338936" cy="5714999"/>
          </a:xfrm>
        </p:spPr>
        <p:txBody>
          <a:bodyPr/>
          <a:lstStyle/>
          <a:p>
            <a:endParaRPr lang="es-EC" dirty="0"/>
          </a:p>
        </p:txBody>
      </p:sp>
      <p:sp>
        <p:nvSpPr>
          <p:cNvPr id="3" name="2 Título"/>
          <p:cNvSpPr>
            <a:spLocks noGrp="1"/>
          </p:cNvSpPr>
          <p:nvPr>
            <p:ph type="title"/>
          </p:nvPr>
        </p:nvSpPr>
        <p:spPr>
          <a:xfrm>
            <a:off x="5796136" y="404664"/>
            <a:ext cx="2819400" cy="5715000"/>
          </a:xfrm>
        </p:spPr>
        <p:txBody>
          <a:bodyPr>
            <a:normAutofit/>
          </a:bodyPr>
          <a:lstStyle/>
          <a:p>
            <a:pPr algn="ctr"/>
            <a:r>
              <a:rPr lang="es-EC" sz="4800" dirty="0" smtClean="0"/>
              <a:t>República de Ecuador</a:t>
            </a:r>
            <a:endParaRPr lang="es-EC" sz="4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03" y="1700808"/>
            <a:ext cx="5310361" cy="3096344"/>
          </a:xfrm>
          <a:prstGeom prst="rect">
            <a:avLst/>
          </a:prstGeom>
          <a:noFill/>
          <a:ln>
            <a:noFill/>
          </a:ln>
          <a:effectLst>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348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187624" y="2636912"/>
            <a:ext cx="7283896" cy="1368152"/>
          </a:xfrm>
        </p:spPr>
        <p:txBody>
          <a:bodyPr>
            <a:normAutofit/>
          </a:bodyPr>
          <a:lstStyle/>
          <a:p>
            <a:r>
              <a:rPr lang="es-EC" sz="4400" dirty="0" smtClean="0"/>
              <a:t>Producto Interno Bruto</a:t>
            </a:r>
            <a:endParaRPr lang="es-EC" sz="4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36912"/>
            <a:ext cx="2158438"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48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http://www.definicionabc.com/wp-content/uploads/2013/08/Fluctuaci%C3%B3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1872208" cy="1166835"/>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627784" y="1060089"/>
            <a:ext cx="5472608" cy="8640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dirty="0" smtClean="0"/>
              <a:t>Entre el 2006 al 2014, el nivel de crecimiento promedio del PIB fue de 4,6%, gracias al precio del petróleo.</a:t>
            </a:r>
            <a:endParaRPr lang="es-EC" dirty="0"/>
          </a:p>
        </p:txBody>
      </p:sp>
      <p:sp>
        <p:nvSpPr>
          <p:cNvPr id="8" name="AutoShape 11" descr="data:image/png;base64,iVBORw0KGgoAAAANSUhEUgAAAOEAAADgCAMAAADCMfHtAAACW1BMVEX///8AAAD7sDv4kx/tHnmMxj6VlZXBwcEpquOZhnXHsZl9fX3CJy06tUqsrKwAcb1jY2PX19f4jgBzY1YAo+HDw8MbFGR0dHT3igDj4+P09PSIxDRdXV0AX7bxWiWPj48jtXTZ2dmRfGmgoKD7rCoAabrOzs6EwyrsAG3/AP/r6+u2trZSUlLCqo//+/a9AAD+8uP70a/94cDGvbW73JaXy1bAExz7yJ0Aarqvr68AsGn83cXL5LLSAFNmVETgp6j5oEbXybl+cGQpsTwAopf1mbqZudzp4di/0uj7qRva5fK/BxTsysvm9e3WgINWt+fC4vUwMDCi0Gur2PHz3d760+HycqL5sW/8yIL6voqGz6nP69yu1oGSze7bk5UfHx/7u1/wQgD5p1m84sDc7ctAQED82r/mlat6vgCo03YAVrMofMAAAFX8y4yxo5j0irAAAIT7tEgrLpElIGnS57tWvWP5s3Ntns+o2NOFysT/tv+a0s16yIP1lHsAk0WnwuD/fP8AYTd1wupMt646NnL2ppOurs74us/Pz+JaPxWgcCXvTIzG59aWlK5sx5rEii7OY2ZGSJtVkMn/Yv/zcUoATwD/8P/Vq3MAFSP/yv/718/qAFv4s6PVG20AhyYsBhdSCionGwnYQHBycJWFEUT/gv//3v/0hGf/nf/xZJprXHRcHQDMqX2+hCfgq2BiKwB7UisenmXOlGBgXooILBwZgVJnaaqLjLv3dqpjkXOduKan2axXQS15Dz0AWpZaq3ZXi2yjeFFwrjzyZDdeQhY8Kg5ytYn/xUIAWjafxNzEAAAgAElEQVR4nO2dj19b15Xgr8AgsBKBZBRJT2BZCJ7wE8jiVwSGOjhxACtRjcGOwYYYY+zAEnCZoWA3k7ohbd06bppxm2SapplJpzPd7CTZNjvTbpvOZreddOfP2nPO/fHuk54Eduw4/WxOYpCehPS+75x7zrnn/niMfSlfypfypXwpf0ly6plX3rshHg8yv/FAT+Z+yOk9p9ipjiv4MODxhD0e74M+o3stHc+8cYXd+OlpxgwPyP9q8EThaJpL6EGf3T2Q0x17OjqM06jEOAE2eBoZS3iEhB/0+e1ejFKh40h4mr2ChNZ5zy/+ruHvUIeNktDzgE9715KojbsI2qDRsWfPK3v2dICvSXr+fc/P/s7j8TFLAZ5/0Ge+SwnEa2tr8Z9T4oPw2pWOPfSPMa9nz55/B6ok8yFbY3Nzc5gUPbVd19TUdGIu/2ApKgnBFR1LI6IFD57seKbjPSJp/gUCnuQux5RvnGpqquPSdOILF0oKZ/98EX5FgTDuCAIJcZD7ytPyxGs9UU+cuxzgTNOxE5KPGCc+z9PfWc6+881vvvPNQimh6Qu5YCtBFaaZSVrkYHUntjnpFwvxFgCilMKE4JnUYa3HVVg03ZuOshNknLwBTiFj0xepMX7zk09Qh+/cugtCP4v+4Yg/OgFQTVPyzwxSKGOZXPflB8BTKucKhU/OnvukUNCaHBcrae1ACFdhbS2UQaXN2X9ncDvNZbsvZz93HE3y2ydOzIHz+OY77xRufVJ45yLC1A4WvStQiRAcb9Q0zXwT6cwW1OkJ1p1h2aHPEahYtrlLmCJHA2b6DqmrNp42dQnRsXKEwrnOlbgW/GQ2NJTLweOA98EEj7km5dh/jYjv3OKEtUVpTW0FQh9+UIahn2lyUmyTr8nNQDtMdjZ3Rh8AoGGHL8Yu/vqbnxSYJCRJGNGkelqOEBKBbNvxISJ0fvwUXbqR6m6WbO482fggEKcUoe3XbcI4aSS5A2GYZXraqtpWyxNGhgAQM7sHgDjnzD8WF3VCETLs50A4WEoYZT3TQFjeSlmWAD9vxIS3hHBxabmmP6MR8WTT0gkNFxWyZGi1ar67nKdhTAB+vogJ3yWzmDCVKhSWZjUr5SEjoBNSFqoLdpj8vuhqdpqCg0u0YEZnp3r354YYSIe8XtNJuLg0PDs7mdLbIaTczLC7T5QGNDoAL5FZRhmFdPeIrxN+fojQZY8ma6MOwkKMzbJCje5L44OmN15EyLyX1Pk22qkPkrpkbeTA/M0PABGuezJpOK10ub9/smbDES0cHeF4hUpTNB1grDTzFojJzxWx8OqBA2fhN1XGnL60r79/0RkPHcIJQ+GwIvWH4/xsE0nPID4q6j25IjbfZ8Rbhw8fOHAYELHDXhwtSCoTYsmCZzGMncTHeND0puNeL36iowfsitjZ2NjYDIFpeeM+ER4+e+DwYXb2LMuDGNv2eUwZeGQnwgA/TXRBMvrDI28oCpBpbIt2FcMdsbOxubGx0yos9S0X7gvgrcO32EXjLEDCqThOBp827UgoqJL4WZc0WrBen49br6xEzbkZauf/CY40NzeyjVRNavG+EF48fPhVwDxwWM/YHGfCjLKECawhkvjxjZ0ypyHxJqlSpYkLYmfjSHWwsZENL9WkZplxP9ojwh1AYbLjpAFCUxyCwJYuhwh/I2qjFAXT9PAk/+CEt7R3VIToxybYOnKz2ZhdGoa+SO1gyHcfEAnvwGEsqpFz1wAhWM9kstCXG3QrCMdriSCEVKJ2iPnNeaG4gFsocUNsbjRY3zA8i+JfJO89YQEczWH0pSgOwG3GuqGzCl1yZpmloiwqZLNYXrPkC3ZAREASoxOvTWfgHvOhXDx79px8rBFCAokFB/onpVyvfOwoiXo56y5MR6SMNR2Oyz8KY78SAs494zpli3Y07zwBNjNzuVu9aL30knw4lNvczKliy1jXXi4cb/p4m6scr8ppiMW1Uy8R3rvhqtcOPSXk0LP68Ql5AvzSdudyvCxm/Nvrv0+8/nv+pu5gJAgSqRZVwaN7uy5durRvbxe9eLyqrLS1ZfU6yf0U49BDUh51EIqYIXv43SPVRAjqe+l14xb73evwZCFSLSRyRhDurV9b6yLC3HEiAXFlPK4QsXNsXNnTUSJ7njnFPruUJ6QTUNe3OxKhZlj43etAyH7/+u8AMFitJHhGEJIAYZY0mOvpzq3OH3elFIaKfY7THXtcpeMG+8xSgRDCot3jYdTYjK3bAGeyQBSaSk5oMFg9Ao8ilyVhF+lwHhjm5R9nc+slJtvWjeWaproKgPcEsRIhOzFXdOB2+8BK5vdgotgQhQaDm+BvEFYSGuxoF8sA0XHN+aLbKUJU/KwcHyLeX8KSmLDS0DDA2P9+HRojuywIyXpH4PcQEXYZX33K2MuG2nQEzjjvtNXj8oXyKrwXSiwinGiqIBBD2lvGGbZC0OGMJEQPhLrMccLMU4ee3st6SgkZHdQI4dK8gtNTnqxAuOfKZ4DbXCDCR6U89ayjEFwq/M+2WgbY79DPSCczks1sBrm1opUeffq1TBfBOKyUJLPe5iA83YFW+GQFwD3PfAbCM0hoHfqqkseYM10rEt4o8y0NA6PYgVOE1ZFIULRHhm7m6dfGxri65ku/VLPU+06Yof+Lm1q+rBJl1bploOU6/p7RYkW1sFKSp19jyiBzPT09zgG06Tab0ACC9+4fITiHIPw62qWEjGrCHbGpThb381uj+GuoCJA8jS2CkHK0tmkdUmkRdPhGxyvsvhFmh2ZmhjaHmMwkoQHxF4y5ulIng3EjEIaeoOzL5iJFgHi5orZFaITw8/h6j/3N64rw9KkbpyEb3pGwpD3vRnLYCNnMArQcmYd07fAnPjOZiPr544USwAgE8H2PFxNCToMpDeDMq9PMHpeEe37a8dOfPrMTIXT7a+6icpNdqJ6ZGcFUa0yJe5comgyHqQsYCAfCYarnZ6uLTbQ6CFcsdOSICT3D99/3Wk5P0wMuFHNtIbk2FS1IKhL+z8WlPtYfu3NCZIzkdn4X84d94Tg9SgZMTni5RIHVETSJffuO9LLohx988GG0OFrQU4W4fieEszXDfctL97I4ZaTT2rN02OfjgMwbBljQ5owGGCSJBLHvmD6y70iCmcc9nuNmScTPgINRiNyEd0u4URhm/XdIGJudjPUPiyd9/bHlyWX7RdPvt2cjWDagFK1HEazOXp45c2aG9w7r9+2rB6Oe/+CD+ahLToM+VD5eV4SFr3+8Qzss1Mz2z/bfGSCYdawmleKl5b6lWE0s1me/aCU1xEGuNltUEwxGImSatqztOwKe1kq/+Wa6xEoJEYeDuZAS8eXCE088UdjB0yz218zeIeBiqqYmBSrMLNLQbh8+JWcV9Xqj6FpsxLjPJ6sJCSRVTTA4lMkKgKvXXuCX5g/arD6XnCaj2elxTlh44uEnvr6LeGgwi91JCXU2FuvPwKVJoSwXWAG0CMCh8zQCZOqIPiDkLjYa9oEG7U69/XHHBCGLaoVfES1Wu3sc7mZaPJzmhOeeAMBdEK6t1a/V30HxbTJWw9hyKlaDEgNnXEiBmaqpBkkNMQmIfgGYhGRdmSimQ+wqyrWX3b7DjvjHpxWjbbjciC3/OQDcmXCtd623PtBquX2Rq/QtFaAp1nCJ1fQts8WljZDHgwVLqxnLuohI6wniqMRk1AKXikNnC7I3wa3t5WMoaOB/OKLJH/ZFNUItEna3tYncJsubKa+GV+wfPglv6F0j2T1hoQ8NVaiwJsPArU6y855GFvX5LNaMI/CIaJGRooQhTviwzs51GJR1RSIkFR7Zp0lg8AgnbJvv7lnFrE1oDjr+0kwdJYBKhHgNiquwO8jHD59Ds5wcRjON9aOnSdGseiOKNmoZNKQSTRoKkFNiS+ftUOXYV6UKHYSQuv3BQsI2nlFoPnRdBYx1nfBG+ToNqhB6B5RW7lKHH2Pj7oulMiwzm0oRYA0EjjRozufxpj3NabUYRMGBEn384y9HIL6PyM8yrhYKV+lRvUZ4ZO3xfaRDoS/0oeIPphXWvCOYlOvld/CeBS/h7ZLwY/DPF1l/DUXAxQ0eK2KzNiGKVwcMD6b96YT8+2xuxs71Xj5WOHfsGj4ylRKPpKPxNQMJ26Sqp6tkS1xtk/FimhOaPvhweHr6Fa1MKujgkSjSjPHe3a4AUYUXGUOqGkqEELCmpt+2UnSplg6YLv9hBQgTL/C0v/6IbaMoSCgdTE45mJzyOoIwnA4zmsrA3jgt5RVOePr0G+qLLOwY7K4P5Q19jMNnhJVCNXJ/A8aqPI1RG6gEKFo9lzH7eC0hHqkXT4c0wtW2tm7JJVnnqdZmmHHorxQFOm6yd1tGNPigFw8UqY1CHxHGlmn4j6KF+DoNcHVa+4C9do8Zm8Ze+xVrsLbWrxIPrJfKv2urEg4Ge4bz8gLgI8PrDTkIaWS0QzlRkOu3R232957cLeisCBUy6mMWjuZ5Xo6+64BtbTbi3hLBo+l0r1MYKUlobp7Kv6DQIYqQ2BUmT9tD39MYDmsepBbH1K4gYsdpOjDaMtC+Il6E41T12I0spmp0SZGJi6zNKAaEk5GIRlcxYBe+/fEjTkFTRX21zff0dMsivhqiOS4e8U80HFEuSaOG1A55obQBpEWUiAj8DVZJenI5HMzNZTBxs0X1LKIhL5lZEaCNaJUSogISjoC/7wh9SLcYe6pyl+Ouc9g54RsdKlCsIKGlEVZW3bQYoMxID1Mj/QwHrOVBQQcUNRWBKAkfh66gRsgS9Y/bUi8aY8/xcnTweVU6oLdTykk+meON9zpe4coab2lv2RJvuwEBZIeGOK3KeMMya8OwERMd6Dgt0aJuvfSiGXVK2KaOCsBW1NSabaVlJAPhz30MeL1bf1/AMamxyHkb1+21J6dunK4MaOuwsJSahWQNMFOxjf7YEr2alJOb9TChENc1QrLFer0EWRbSdRi/KLIlPTf/L7K9e/OD/1ATxyTf9fFxxXh6R8IeaPir8A/6TthrXhzuG0b1TVI79Mbj3Ei9YT0OKkR8IsbpH7cJd/jGXUnS8x8fAOCn+C03HYRgoyjCTt8DK93Bl67V10NPsr51hyQ9Dn0J21Y4Ik+eRTvswtyFHlHIL/RjYxYlzagZCpllM8gxPUmQT5KeT38FhB9U3fx+VRURXvzk1x/jKwMNXMibUn6+Q0O0otFAr2VZDidtpr1SJFYgpJ9iZh0se51phHv31gvUDHbaKG2gDIlZfpKkvjoqv3JdPDL2dgFTtBfSjq8+e4qsnhN+gFb6wyr6B4QXPz7L1wO2CML2cXhyhYLIbgKiVXuSz8riU0ATXlvK/EVPjudash3WS0/TlWlNCEIKOVjF4mLbwPh/kb6QoV+y6ltbISN47alDrxlg9UeJ0PMpnM/NqvUfVq0j4dk/37r45z8XE/J8dRfZXFjzW5inGTbgTpUQQdjKo14XEUZ1QkAbTESjJvyWvRECNG7TpYXQYrZCK0HChx569KlTgEiEN6s8pMSqqk9Jh7cKty6W6JB3Ojp2mp+B/YdmmtJqhBp5jmYqI92xEz0mW+E+3hK5DqEvHatZgswvCmT0voQqZXHABsq8xo6yAABKwoceOnSK7SXCX63TBX/3+3wS7q0/gxQTilrHTsPeAHg+YT87SYghAag1PisB3CEzUcRM7XBN5i4YDUntGxuzNCcUdCfMAJqiDtjQMHAba4IGAtqEDz1E45eWRxf8hHN//uQWKyKUhYAdhr09nkuO5500XxKbYto0WNQbwm80TNma/MlBOmXxAs9LdcJMr7gGlBeZyjgHeSFLAcJJ4mF05iBg2Y/R/IGnHuMXTpvImdBPTye8InrGlV2Nr2Rh/Enc+oAWIQg/YbCQchdcAiyR5ObHw+GayEKPIOEf9Lbr0CE2cQ0Q+0BchWv0jlOPciVWFJ3wFdn3r/QHBrcBXaKiR48S8rvLIP2MKk8DdgZST57mCHzghJw4FTVlJDRpfXPeCQhuBkW8+WmcUHeost9YEQGxxbALchVdTbLIRlEaPWrkxTZO/9qbH86vz3/4vn0kiec+VtS3IB2emJuqK/lYKTogM6Ig6oI+ferUqafRdgqzIGrkxDBN1foNjjgwrhVVK7qaTg/3cEaTPR/Qq1EPCpqu9TZZ0P1wTRyj2bHF/cOuTL2V32ZsCmeH1fQXC/zBgAZYTmYpQeZjYSbNgr8EljFDhSzsPbUjsV1xrJTVyMnl2xOsCYxrGxexWPquHGmCccxdanvTBmSsuH+I1CeAEC+Ys1eNnRY4uNW+IyCvOFCdwR5aYGyzWxFizrY7HaLjnGpqOtFksLm5uhP5iRN00H4DwaxXOaTtQzwo0h2nmXZRXjl3YpuWbRUT8n7nVkuLAnwWmt6hR8UTgxpl1EGYloBRluVjW4pQ1lQ7KkQLI4CEqLy6urk5nDg6NUeEKgs1XQAloujWju21Z6fsFVl0Pj+HiO6ELK/17w5p0+cocpDbQSvFqrQdGMFxb0ZoEN4m5MWNClUMbuCccI7V4Sw1Rgs7KUXlrQyDwocuHXJ0OPa4cMaxMQ2XbVylKMD+86Wi2oEtFCCeeg2uaJRHxl76wL6+yRpU4UkB2MwyOIciE3EhZNTpdAFMyuUQU9uguropVneCbdPsUf5CXKiwS7TBDzAX/v4PBSIqEU5rjWKyY6jyxf1/egt/Tygd/vGll/5YjvBpFed57JeRgxVSTFujCRAjZ7q7R7IuhHBdV7Pr8yUf7fWoBR91ExNNU9sT29s0CV8SopclL8OZPhVHb9reBtRMPd8j+vqJ71zYv//C2/zxjoRjY+yrGOcflYStAabVCEw9b2PZBQR0J+zJlhJ6bELQ3hy4m7ltMUldXTgD4yBX4fdVlsgRq/w8qZkA0bbsgPhOiKRFWdz643/+p26lRlo5YuxIvPaUTQj5qdVVeo6OmRErIt4rQoY67HHUeRyXB9+73bRt1E1BlM436R/sxZ7B+0T4gZYIcyWu8TSs6cQJbWK0icn624D4J3o6KxH/qBUpqW0nRW8RO7zPHnqUW2lr/RjEV1uHcpGeHZ6xtHhdqwiDN+14D373rK6WbDaR1AgnTuSbttkExvypExphbUL5me9rhKTEti7eEPPb0IylBDBfjxIiPc/E9BIlD4dchzJJgVgD/YtnuQ5NGlNS7sqvKwH/DlslvOf6lh1Nb5Sv6uuE4EDrpprqtjFI44RDZRymItQAPf+hvCl6mPwJ9ZkWr35E2VsXvsOPZPr0UMHTMCsAiZJXIlpH92p1mqN7j9pVN2VK/I20XtOz+8VPaZtwYhunyc5tk7VhtiVfGjSVoyklfJMTToCZio88xaIcMcHeKvu9FqSiQBiKMsMo+yYSWTOluS0JuSy8iHC4T8pw8d8bNuHc3AS1pTpojnO6Di1bh+9qhL/Sddg0la/j7RAVZxXVPvLXR0dHx/XNgxpDRjRNhLU7qEPoADt3pr0knFxUIhQK0PWZTaVSw4uFxeFYKjVZ/AE+RWhsb08Y4GWgO5CfkBGfLl4AKN6s4kVLWygktu3l7RBdKX3ZqQv7L7woELmnzG+1t7cPDAzAzy0F2WhaJugwbSpC12BtE1osfVL7cqbKSPitsdhkpi+2lJrNLIsiti4nVTtE2d4+oToX6uJZdsC3v+NdFfLhFPlckl4C3I+IhgKE9HNlpWEA/ltZaVEjDbgsH3QIKogT4VB1JFKt+UHTK7v0Cfo2v3N3jSSTdkKIy7FMLNW3OJxKZVyyCVFik61hyl5NRcepo4+OnRPa4YJnqR/y+mDvIAjoMoOAgPhLRCQFtrfczo+3r1xvGV9pz+dvtwxwNQIXFQwGWRjfJ6ZySDWS+zwpkuLznhJpZrKtiwu5OJvCWn1farLgNuRtJX0+t8bgh8M8EfOimXLEH/Lv+FRkbV1+VZ8AyewXcuHH3IOMtzRAH7W9HR6MG/CLjQ+0YP2PhRoty5+EcJim5ZNiwpGY8CcdPL/qoRLAWioghUIh+OelrSxYCnsgixuxlAvHbgRDvl/2DX9481c3RVpaNe+XtTMHIGmR4QKFgYY82Ok4EsK/LZZvGODDmnE+hJ1uRBVmxKw4vkYMvN/JqDEo7CfRWcxnUJ0z5A+nQ95BgbiE1jmZEkO6ThmuWVrS51iKk806Wv6glnrrfQutCwzy1i8vKET6poH2UWh67bcZEbLb7Vst7aPtDfRmXzgcj4fDdH3kOiI+pyrNK0Rx9Cea++RCZVfACmFCDcr2hSguTUJSMdtP85yKpT+VWizUxGKOGeE9uGxOXytASnyzGJEcqV/9lWVAh0KokAC3Wq6z/MpAw+3reWiH+eu3GwZWLEi30N3E5Wgr6lDNvSUzTfKuN1jnILnBS6xZ4J2kJI+caEj42JNU07XYciq1BKGiVIWTsZoY/JSZFElWrdA5Lidl8SrG+0WIe/2OVhhKG2/tJy1eoKqX0UJ5Y3tDS0tLe0M7/MTVX5AzQ8KcaAwLQVMckVY6InSIjlQNMoBVhtBUm8X2PsLB8DhXG1Ixg6S4H4wTE2KTmBmnVDKQ1RbLtc3zYwledNqrrU7iHXy/X+18bFGDwGSUA7JRcir5llE2Pnp74PboOBzBNjgORwxL9pbJY+ZGIiAjYlIVnHg6QQCdJ0uGfqUTJWhPoxx5EK8++dOikiKyxWb7xEy9EkA5TG+PHHXN89Hiqg/3qnKi+EOTJ6PfuSD6TKyhgXNyqnH6ScNpqk+gS8Y2MNln7QyYJdvwBrwOFUodiuDLrnQUDQbTzAv+K+YGKGZGOCrCWI9Z0w/wiGKIIY5TLwpAi4f3rRZDERr6IZZIltu9xsT2F46SVy16RUXBWmigJ4Wn8YqYwU7Tcildljmh+OUCyKcqUSEqFCgq6gMbNs+k5fhu1SKEwm63M0XIWmgw7Tqp1ZtmieJdXZVYdNnQkXZqOxQYEocQ46H0pWavOkQO4UZHUSI/rAhjs+6AfCrkoB+vt+F1MJrqBWYPNtrjJ9fbtyDfvt7QgGn3lniyMkpPEDfJdtoBQt8VhcSrCwV8DRlaiPHkjStPOqummZQkpEEwF0Axzc7il8YI8NJwEnsFTHtBtA998ON6O7rPlgZ0pcKXyidI2IzD8t7zBnPucpm1t/XEEc0k5jeywmV6K0raYk9eefJKUUPcWOLtkAbbe9x2Amjrcf4FuEHLpUuHhKbjOFgpbtCz0oA/R9vpycAKPQGTjdLEA69nkG1G7F0nMt2RTfUBPgoUhj3NpDKg12WrFJTFVGq5L0WLLErWVLsT2uJNooSIDzprRZ+fF+2wheNq7ZDcqw/boNnJWKQ6GBmZyXV352ZGIkFtNUMn96NhT6c4kN4R0f08N/r6cJFMrvwWB2UkKoYuLYxgpdNpjVJfmueHOLQQnrHxZVL0SJlpM0frxK4ESchBY4ZKCctvLZZdLTuRrg20O5lKlVQHigg7cQBcCveuKwRyXURCLR6SJmVzOVO8nk+tKEpSFuq3XY1lKxF3htFmUpDLCYW8blvDZKfnp6fLTxSkCUEQK4eXSvfZiia50JomeBqwxeJs17nexrewuLkCv0mfdPz0TzlipnRFpvoCmbbZ38gRA1YRccjXmA6Fkhg5HGPhBFhhmiAnzLDFpdnZDcp5jK8eOmRvdBL1JwfhP7/cMkgT/j28FzEw0N7SvtKwAj8HKC8dwAj5pJzDVLqoNieruhaf16rNk8CRVK25RwVgLYZNyOIQsXgV1CquXKkAeBz8zGINm11cxIzgoUcfe+zZQ19VhJ1J+M+NkEcN7EVcB64tg6zU2ALW69TjQEIRt7JBh5kGg1lQq2QMxSvt2icnNYWSmKBi1ypU6m2mj0/n+HrcsoBgpcOTG7PDOHyCae1jh4wddSji4kr77faGcVQltcOGgfEBOEKt8PSV0/hhiNINabdYkBkZwQMj1cHqoup8ZnG4r294UYWV3Op623pGhshQMg5GejIselIOydHfZHqqXBlFpCjElpYwXj59CJ+dkpMIov7mJPznRigOGdAhxOAwSoSkvIYBMt3TV65AaM4KkMxQdy6H05Q5QTduxGD7VEi9+mlCaCyVkss/57MQvfHsCDEErdBrCudabnKg674/atkA7x8/VkxYO1jrr3Uh5NtAEWL7FjrVPBCOY3dxq73BbkfdEW0pn64wXpeSahxOaYMCYlh/PrOaWUVCzDRCcYhWofClJCKWn7+VmXdR43q5dxNhshH/A8Is7qREHkZ8/IJaI3S7pX003zAwitULyGx4yFdvOuP+yTyCBPl59RcNIadwOud6jnVne2R/HzL0Wogq52VdqkhMf5r7n1WXQoza8OGxYjmF0zNR4CNHgnDBuQtFc+vmVQkiZOMNkJRSvRRy0oZx9bXoYYIlY2FcuoMqbBSkAuF3SqqxwFZ7ctM9PSIdBk9zCes2ze4B0cSt03kPKOfSsxB2+qy90wmXQ09rnzETDBKhkalWuYl9+uNbNJ8XfOq49jf0lhl3whxtGLJAgFJzG9pSiVQh09PT06OCfsiEkJ/GzrDLJEqx5SF3yi6I8/xtjz36kFOe4oS8gWYjnJCfmozc+i5uuGum43tp86HqoOuSpQwBVuNrNTEbUF8NIt4pe/w8r/Gm3ZYEyy1x41SMsA11Xoxqi+UtZQiNY9foxKuJ0MJNQ5SM0MlCvjTvKGWLJIwTVgddts+nrUOCIwjYJwBjYrxFrgbhvVk9byvvRu1tKumL55V12ptUlCMs8LWwuFZ0htqhkdW3HMBLw1MmHlXtoc4kvyhc0wtFjENn8EP4Jmi2jYpiZ9GBgBPQ3YtquxqjFjNCidO2Pud3IryGZoqEpUYqpuDwdZQI9w//IBPNjCghBiPVmyIQZrLdm9W0aU+EN1ClQlWx7tOV6FRhmeRH33mUNlQX+zagYelh343w6jmaO1O4CtcTCUuNVNoBzxw8nr//2Z49e/5eDkhkZZkUkxkuwknJUCg1Flscnux3HrGVhq4AABS0SURBVMIBCn0iOjjRgHuscOzcHJWXnfQmz2+9DOG1a1yFLwPhTI65GOlQm96YPR4E3PMzTjhUtcqGRkq3Cqm2lxPbjgVSmlSRmS46+4sJZnkMI3SyFLFkQ1W1Pk7ta3S8HKH4DxeLZquZUWqkxTrkM+yIsOc4tXAXxmB1lnHHOyxNMpWa5YUkXLRkG67Nh0406kmY6UulhCGHErHXwxfET03N5VlbZR3y/wxaDrs5w0o9qXRcbayIEHehE2vCihmD8JcntmnLOzFLJdVXoAa4DIn3cmxZrIxc1gnFpHB23lNK6NwCGOeoTaORTuQn8nO8NHW8XDt0EDJMM4NSImKwM1NFWyVlBeEvEPAXQGikQb3z4hQcjOhEJ6YA0pCxIbYsLBYTb3CinBvjh7RSXiECQp/HhZByGiXox3Nt8N1TeZafokGoeWoUTx8qIoQkXNioXNKcvTxki93NmZ9fFU/Aif7iZz/7BY61RH3+1ay9RZRiDNK0QxyH3laEPDBQ3RN7GPwRzasy0sLHMEHoKZ3MjaLtcqy8KctPTBhqb8SfMz4pSwd8jLEXXjiGjC+8XHGvJjuZsQcBDWYGnCW8oQVypZtc23VTNAd0WS1IwQQcHhYWZ2flOhXMAQw+eMjOXbwI5xAw+SRyNy3GNUCuQzY1NyfP7NSN565AZvroIVseosUCV69BRHz5WgVAw97z20koNgeRgnv46mOyUxO4PypHYYIQt7HgEtOyGvioi0+gfP0cKy+Gl26CIxaOQLvpwU3EtwXhjWd+/pUKf1xJvivvffA9OXvl0+9zQkj3juH/eInoH7yeH5ULvcbo2rCNmCLJ1NiARB5Txb+/eeJhkicuVjwXQ9Wxu+en+X7F8vYoV0499/Ofu0/0t+xOrxiA4vs/J3hr+Mfnf4A7SgLg898mwncx2L6LhC9fhXDKrh5jhWOMHSuwY1dx9fko7z3SJGpjioKfIJmMafuxYxSReZwCBMRbZenQfouT1nydnIl34ys/v/Hcc/Sw8CqJfE/SsXk3zu+FX2DpYBG0VfnzjyDiHAA+8vz3kJAmOKwj4bFjL9D/YOcvX8P/r7Hx61vX86hFNU+c9ds5d782EI8eSA532oCAWI4QN2cwy45zXfnKV557Dv4RIW3OflgBOrKFuMH4L1PcrOsHzz+CiAj4yPP/iIQ8OiJhoQBcBS4vH7tWKBj50a2t8dFRsbKfI9IQdZ/EkmqjzZ02SgEffuLjMgzeQdP0auNcmYI+7eYrnPArnBCa81lBWHy7AICK24ReNNJHEPF79OvbTkL4rGPSNRT4Pi/jo1ujoEPHbP9+ymhwhcYk6RMf8U6/C+DDD/9NOcK4afG+U2F4lu8RBdI/u5GpSCgC6UcLCx/V0yM/JkjwQZhEoM0S4SPP089HiJCmpN4sR3h7a3SLORc0FEqm+dtZaSngw18vS1ibxFifmUzpU11jMZpJVZnwfeoNBD/ihHAMR2gsfs8DTiiECD0319dvesoQMmM8z4rXbAy7IvKFtyWAZXVoop/wy/1adMHFkRUJu+RUnwVOaPD1tV5q1Toht1I9HhaOXRXff+6Y8iHOlUWIWHpSNTWpWXfAsu1QyWxKUyLWX/t20iHv3eGPerx5HhAmuFXgz+/phD9wElLP6+Vr1+B/fHTt2tUSwLKI5TRY3peCfZ5ZoHwis9E3WcObYc1kH7f1n3PCZ9wISYVHj+K8u4/I1zgI2f94XjI+/9eME/7rv3JCCPHw/7VjxtVj584du2oce6EUUCAu1sR0vljMvQ1WDvkjGTYCNi9jqprasgE+2XjumRs3nhHxsIjwo2B1MJdIHAXQEeiYeONOQvbdb/81ybd/wDjhrw8c+DURvnANCSGxPXfMMMBe0VCPluweIraeGI5J24qlZC5zZ4C40mYmi1t7LQ8vLmKoyBQWF/smU0tF46JnOeEtnXCGE0JD9CfiUSehUwiQEOG8eX1ACRlpKaJMtOBkoNHE+vukEu4MkLGFy0PBDKZ72PikxGIyZRLzIwoHDr8Kl/oW/BKE9TiEMtNdza3UD3zFhOaa3Z3xePjdTuzpuo7LfBScsFOBeKTM9hpfL/EylbNS1g1nqepYms0TYTZC219DQiN83kVCRE8zojxNrSvhWqs2P6OI0LDsTDFt8CUXuhqxEY7R3gq0h5bxXRD7w4oQdwLES1hd3WeXRRyEucgmVl0OHFaffwvvyYKEazJavO9KuNZqsUCvHHj2eP4NAf9NEEKQorF/zGd9UYQRTJwP0XDvKXwnvv03XwP5jX3CDsRdAOIYniDEXLdfIxwKBnE/0luHtdT91cMi4q+N4ABL9fu1boQI2NtKq+w5oeclAhQ6rA2xQCCRCCQgASRCskuDttSyYRk78vi+NYg9JOL7DSfirgCZqrbiRGKRLSEhaHBoSEApOQe4Imur/+ijLp6YFhMKwHqJqKb7itl4XpzckE4HApYlCEEsbqm2weImvWDE3/1bku/yP6XdNRTibgEFIbdM+7HcNfnAq/p7wUzN4ns8AWE0To5lEHOaXgBca62vV4hRSZiQhIlE2u9PJ6IaIapxjFQphCUer3+893tf+yuSr5EW+QIBibhrQEFFtTuhRCSUsVHeDqkioZHE2TUBujmnDSgRDdzfJqzu06UR+ixtITGaoO1x+Ht/A3Agf/VXv2FiUbJC3D2g3E2mb2m4UKjpt5dRc9mVDi2jViS5zFgjE23VtegUL9YIyEqjUd3FIOFYCeFv8ddvgdAQUyMFIgEau9u4nMofk9jvXILUT1lsP04R2IBAX7Dllt0ONUIL1ZOoFYs0ogY6Gcusdy571QlZQniahGIiF6McjiL83td+i9Hit2ClZtKBSBo8VrnepxNiPzqzRHtFiSIJDR7E+sG5OIS5EDK6lay6ybrR2pow1qJWq06Y7Z7ZPLM5050lQhktEmqXIuFiLGmoKuL/LZjo1/4WH5n6BNeLkMS/cO3arlRIOQ3Wlwt8EKRfI8SyyKsHbMGbsJX08b0siatZ4mogtjdhtBr1jAAppmVngrIuHgnOFE0JVNFCORx8oFYlfhfbIXelApFfyQImfbsDJEKs+xRiroTGYRuQ2mSRCuMGs+LxJFULMrlcd3cGtyzprWdi8yCWWeA39BAj/cHIGccY91iXHvGlNl3P1LQBwUKPHXth94SgxI2NjVQf/JgURcnCEs6CIN2KuwQKQGY4bzVO98lN8yU003gHoFWMGPWsV2iwG/mCkeozM7mZM9X8iWMuxphhtz68I8MYHcL7J/uKS9mmDcheKFytVAwuJqzBqUf0gxwreprC4obsY1yku+i9qj5QG2V2nsN0Lsf3/uylpAZf3IzgwFlOmmY2h8Pc2oxgDukQkSXiyppE1BY8bCpA45ix22bIMjUlc3Mku+2pCuWcViIeblTT7KZ72Cqj0bOEAMQpNkW3XMB7fQQXWIk4bNeqDYtNp22Ju0252J3I+WNiDhmvSbrd2dBxd0MCkbfR5nOFVzPdPZyQJXrxjTNBGvl0Cm7FH+Ra7OM9tlls9/3a8qxE2Oci9s13Wbl91soKzgGcXV6eVfMALV9ns7t0NirLjDbbNZjztGJydX5+XgPCXfdHXL5uJMhvWlZYElazmFmaZCl1PwCjCJBUiL9FXpRIJpN3d8PH/LhYlxzFu2SiEFSjLZ2dnc2dfNOPqPO+22K3EIeg73T9omo+fU2O2Mc2FmsKy31qmdmgk7A2allWtNanVoQm/GI75TvlW8FVEbexRQuo5nAcMomkr1FBRpkVpjstW0V8DkbRpMBGI+4T4rMRmvplE2YmF4cX1U011L7hXOyjOIvftMxAMpTc4a6froDtAw35/MDAgMFCzZxvMCQkKYjxwlmdzXGWKOVD4TdQz/JwkImUncFG8BmNkG0sLfVnWIAvTCSLDCcH/QQpRx6SRGiChUajybvxOiu0u9FW+8BtVouEzbWhkDkYD/tqce5YGA91EkBnY7M90alIaIVrht+mszuoT3LLOPYpRfpuRUgDLhmxHshHhGKzzaimQzzKQHmGN1kycX03km9p2LrO2OjWQIsRB5xmf8hMijXtzcDoa7YJO+0F/UVCTXSIr7JfkB4TYBf47KDgggz2m8HqBZZJUQCOLfFYJAw/Ciz2jtdxny8eiCaiAbotA7OSRtpK7rAhg7tclzss51vGgRA0aGp7RvpDobCD0LUhdtK1zQIKWmdETtCbiWi3ohEzu4ZomUyhr2+4JsbjriG3FhhkdAsiDIkh7lelLyUdeq303enwutz1hROGAcmhnFC62UFY6kxxy7EQDcxfHsoEs+BNyEiHgkE1w4s/RG4wU+GFhrkG7ZZtAqHBIwaS+vWwwSPF7m9soUu+fWV0HEBHG1ry8WawUWdTO2mGfEWEzoBI05IuddJcN9RjFrQU5CiYbdNStezlM6hOAg+qhUDDSJi2vwlaXJzuK+WjW74Ewg5CFjDu9t7HDdLTrDDQYShUtCC+NuRvbob8zAI3JAgDdlIjJpZdaqY7Y43gHFlwNCN4LBKMbGouZhOe44MRx2TouH2l4BkuZuervsMJvN+Lg/DuBVzNipGnPXrjzb6Q1wno6Qx5AW2QkoFOeVp+nNjuC9eauImAIARGnAumCLMzzqmkQ7yH6CC0bYGvW6tVO1BbjgzuM971OI/LIdtXwOHEwc+IPRwaZa3svBlCBwvhUBHWeoTzhDzxJC7yCumTk3B1WoVv05arGfYeGHz9dDjMuOoQNX3vCHFDGb5VNhKKtapRZUEmeNPmJDOchGCgjY1UEuUhhEqmtDnGUKTafV0Fl4iabaltUC6uTxhz7ECYb72gZ3D35M7Va4ZDh0lV0iUduhAqM1aERhJX62NQL7uIkWVVOqBv0CIylTDPscllJn33mjBAhHG5PYNHlqwvhSCXA0LNSpMOwmZJGA2db8Z5g9qNOkslJ23YmTpYghBdDP+O8L0mHDxyJES+1Dzp+GqPLzQIhGnpaYyOPfauf/LkrPMnLVwtmE6HQvzGpGW/R666KPLYfEtcgol7TdNf3I26B4Tm470WEDYPhpw26AmF4oCWoKwcCE/RXV/T8gRP2hNzombU8qaTXuxARC6X+ZrLPOBbJfvs0GSHQdnB9xXJ7vf6Ki+JgGmgDn0h03F5azFYgJFSVt7JjBsdYqOGqOkNFW8RjSEkyWe428ey3Vqr5NOJtV12EjLBwFeLe8BKhXeXzLgI5qWQiWqbxPgg9QZHA68luQ7f66i0caiZxk2gsReoak4Y6e0nvOeoYi7eCMV2bWWrGHfRJyxPCE3OzkzPJ0OhWmqFcPKckL3Cb2LXKsQxQGGk+ToWBBHOhhbLyPiQk+hJ5aSY9Nl8E0FIu0vkM1SiXAkbcRWxN9586VIjdBRDtQKMUS2DPUliAxaNwchB7mpVaeOrtnISUJovJe9i6Ni0zRQkY9E2yvbPu+oxlZM07+PXyi5+KI0d4Ga+WQC84mNXXgG5YbS2BiwUo9dtDIaiXnVkIeMgzOCddVWkvKSt6eeE/H5WP/rRN/D3T35Cl2SzfGC9OzF4Iaq5Me5Pe8Ev+nidBn11GFUo24OlNuO2H5Ui4kIDjXAkqAEyw2P39bhro0LhwYM/Oghw3zj4TwzL5t2V8r+7Em+nVmpTxTbIA6iFqkkl5QiNE2o6fGaEFxQ1QjjgfkMx3t9Elf7zwX9mB78FgD/C45vBivnf3UnIvVyKRzvFrFvDMKKtrWJTJPFI/DWfS823RBZdDJ2w3BpSXYc/+sbBb0jASHWkzF98Nsaku/CJ7xb3MXy/ee3RGkHm67bz23j37kqE9jBdXCTcWjv8ycGD3/oGaBGkfNpwPyUgR+pLpFXsgc7vyM4q6dCOtlz3pv4EIb/1z/8V2uLIvfYyRWL5fHGfsMsfX9gvGpBZlrAeHYe443wTrr8pT6gKF+Lj9XiITgaUePDgN+4vHgiYpY/hwu23aU+2C/tfpMPGmitjK93JQQJO4MbEFdqhSNSE49JzGkZOBqz0WwfvO6E3lPSGIV1668Ivf3nhO/t//CLuZY1NxVWNqECTEWBTnZFvqqvsaYzaxsZay4HrsQHB3bAf3X/CtJlOI+HbFxh7kb19ioESDVJViRrlUVBhU1PdBMPNiSsTprH/IIZ8BODJxkYcViYvCu7m4E/uO+FgPAknkWB/koR/2p/BW4uQtlpLFQj5G5uam8qzCdAirnwqT+i8vZoujeLL3/hJ5Xv/3RvBUdEEbqmnCH9JkxCK1Gg/b2XG1NR2HV/5VClalAX0qC2iPkd5cb+y0v0/ZpwL4wIO1wMU7hcvddqKrqYJLZX2tS1LeLICocv+U/dbTl3YLzzN/gtvGa262gyM/8xWKKVvE2CpBs2WRMLsUHaGCGfgkSBMVAJ8EEp8+0Im80v2nbcY7oesbFPrsakkgCeoJ5poDeIcbeeBIxZiXCYSEQu+BysSetzP4v4Svv32n9768Xdw327D2fpQ9BYpAHlMnOou3tRLEEa9IaeYpvbkjmci3AP58YULEO8vYFpjEypEzasSYd0JIXPlCEuk91djboc/Rzn11oULF97GNZeGzkNpZLSY0BZ3wnG+s0tDnlksYVrQK+n972v/8qARWeZtvqbUcMRB+xYqd0Ao7kw1sMK8ax/Ov580Av8ydrT3X+5ppeKziIOQooUuuL+a/V53wnZxe7EVlq764c22962xo2vf3tv7hSGsryRrzND3xNmJsKsNV++Z7GjXf+t64FaqpELnCTuIuPmIQnQnbFGEa23vej6YDzBjbOyLA8iYe9+JANG5Rml3MTOEmeplF8LL7Ha7vCms+WFbVdvaF8Y8lay1uvcPxez8QNrLt6+IsmzpTi1Y7h6/jjIO/YtQ1/uDZfeTe4BimL0uwivBBtic3L4x4Nj6hMuIuGueLPN+8RRYVoZ41Z4SErVNVYmZQjM0VGHrgZ7vHUvuzCZ2HhJYMFZ32vCWKHHEVuE9rtXfb8niNo84okRdYUUYzTiV6L5Z21+EZIdyuaEMbsWlWiGfCp6p1mZ9Vf/lAkLoO3OmW7dPe7uxGb6dV1DOavvLluIJ4lTDznRvLiwsbHb/JSvwS/lSvpQv5f8b+X9vhREw9XK2J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3" descr="data:image/png;base64,iVBORw0KGgoAAAANSUhEUgAAAOEAAADgCAMAAADCMfHtAAACW1BMVEX///8AAAD7sDv4kx/tHnmMxj6VlZXBwcEpquOZhnXHsZl9fX3CJy06tUqsrKwAcb1jY2PX19f4jgBzY1YAo+HDw8MbFGR0dHT3igDj4+P09PSIxDRdXV0AX7bxWiWPj48jtXTZ2dmRfGmgoKD7rCoAabrOzs6EwyrsAG3/AP/r6+u2trZSUlLCqo//+/a9AAD+8uP70a/94cDGvbW73JaXy1bAExz7yJ0Aarqvr68AsGn83cXL5LLSAFNmVETgp6j5oEbXybl+cGQpsTwAopf1mbqZudzp4di/0uj7qRva5fK/BxTsysvm9e3WgINWt+fC4vUwMDCi0Gur2PHz3d760+HycqL5sW/8yIL6voqGz6nP69yu1oGSze7bk5UfHx/7u1/wQgD5p1m84sDc7ctAQED82r/mlat6vgCo03YAVrMofMAAAFX8y4yxo5j0irAAAIT7tEgrLpElIGnS57tWvWP5s3Ntns+o2NOFysT/tv+a0s16yIP1lHsAk0WnwuD/fP8AYTd1wupMt646NnL2ppOurs74us/Pz+JaPxWgcCXvTIzG59aWlK5sx5rEii7OY2ZGSJtVkMn/Yv/zcUoATwD/8P/Vq3MAFSP/yv/718/qAFv4s6PVG20AhyYsBhdSCionGwnYQHBycJWFEUT/gv//3v/0hGf/nf/xZJprXHRcHQDMqX2+hCfgq2BiKwB7UisenmXOlGBgXooILBwZgVJnaaqLjLv3dqpjkXOduKan2axXQS15Dz0AWpZaq3ZXi2yjeFFwrjzyZDdeQhY8Kg5ytYn/xUIAWjafxNzEAAAgAElEQVR4nO2dj19b15Xgr8AgsBKBZBRJT2BZCJ7wE8jiVwSGOjhxACtRjcGOwYYYY+zAEnCZoWA3k7ohbd06bppxm2SapplJpzPd7CTZNjvTbpvOZreddOfP2nPO/fHuk54Eduw4/WxOYpCehPS+75x7zrnn/niMfSlfypfypXwpf0ly6plX3rshHg8yv/FAT+Z+yOk9p9ipjiv4MODxhD0e74M+o3stHc+8cYXd+OlpxgwPyP9q8EThaJpL6EGf3T2Q0x17OjqM06jEOAE2eBoZS3iEhB/0+e1ejFKh40h4mr2ChNZ5zy/+ruHvUIeNktDzgE9715KojbsI2qDRsWfPK3v2dICvSXr+fc/P/s7j8TFLAZ5/0Ge+SwnEa2tr8Z9T4oPw2pWOPfSPMa9nz55/B6ok8yFbY3Nzc5gUPbVd19TUdGIu/2ApKgnBFR1LI6IFD57seKbjPSJp/gUCnuQux5RvnGpqquPSdOILF0oKZ/98EX5FgTDuCAIJcZD7ytPyxGs9UU+cuxzgTNOxE5KPGCc+z9PfWc6+881vvvPNQimh6Qu5YCtBFaaZSVrkYHUntjnpFwvxFgCilMKE4JnUYa3HVVg03ZuOshNknLwBTiFj0xepMX7zk09Qh+/cugtCP4v+4Yg/OgFQTVPyzwxSKGOZXPflB8BTKucKhU/OnvukUNCaHBcrae1ACFdhbS2UQaXN2X9ncDvNZbsvZz93HE3y2ydOzIHz+OY77xRufVJ45yLC1A4WvStQiRAcb9Q0zXwT6cwW1OkJ1p1h2aHPEahYtrlLmCJHA2b6DqmrNp42dQnRsXKEwrnOlbgW/GQ2NJTLweOA98EEj7km5dh/jYjv3OKEtUVpTW0FQh9+UIahn2lyUmyTr8nNQDtMdjZ3Rh8AoGGHL8Yu/vqbnxSYJCRJGNGkelqOEBKBbNvxISJ0fvwUXbqR6m6WbO482fggEKcUoe3XbcI4aSS5A2GYZXraqtpWyxNGhgAQM7sHgDjnzD8WF3VCETLs50A4WEoYZT3TQFjeSlmWAD9vxIS3hHBxabmmP6MR8WTT0gkNFxWyZGi1ar67nKdhTAB+vogJ3yWzmDCVKhSWZjUr5SEjoBNSFqoLdpj8vuhqdpqCg0u0YEZnp3r354YYSIe8XtNJuLg0PDs7mdLbIaTczLC7T5QGNDoAL5FZRhmFdPeIrxN+fojQZY8ma6MOwkKMzbJCje5L44OmN15EyLyX1Pk22qkPkrpkbeTA/M0PABGuezJpOK10ub9/smbDES0cHeF4hUpTNB1grDTzFojJzxWx8OqBA2fhN1XGnL60r79/0RkPHcIJQ+GwIvWH4/xsE0nPID4q6j25IjbfZ8Rbhw8fOHAYELHDXhwtSCoTYsmCZzGMncTHeND0puNeL36iowfsitjZ2NjYDIFpeeM+ER4+e+DwYXb2LMuDGNv2eUwZeGQnwgA/TXRBMvrDI28oCpBpbIt2FcMdsbOxubGx0yos9S0X7gvgrcO32EXjLEDCqThOBp827UgoqJL4WZc0WrBen49br6xEzbkZauf/CY40NzeyjVRNavG+EF48fPhVwDxwWM/YHGfCjLKECawhkvjxjZ0ypyHxJqlSpYkLYmfjSHWwsZENL9WkZplxP9ojwh1AYbLjpAFCUxyCwJYuhwh/I2qjFAXT9PAk/+CEt7R3VIToxybYOnKz2ZhdGoa+SO1gyHcfEAnvwGEsqpFz1wAhWM9kstCXG3QrCMdriSCEVKJ2iPnNeaG4gFsocUNsbjRY3zA8i+JfJO89YQEczWH0pSgOwG3GuqGzCl1yZpmloiwqZLNYXrPkC3ZAREASoxOvTWfgHvOhXDx79px8rBFCAokFB/onpVyvfOwoiXo56y5MR6SMNR2Oyz8KY78SAs494zpli3Y07zwBNjNzuVu9aL30knw4lNvczKliy1jXXi4cb/p4m6scr8ppiMW1Uy8R3rvhqtcOPSXk0LP68Ql5AvzSdudyvCxm/Nvrv0+8/nv+pu5gJAgSqRZVwaN7uy5durRvbxe9eLyqrLS1ZfU6yf0U49BDUh51EIqYIXv43SPVRAjqe+l14xb73evwZCFSLSRyRhDurV9b6yLC3HEiAXFlPK4QsXNsXNnTUSJ7njnFPruUJ6QTUNe3OxKhZlj43etAyH7/+u8AMFitJHhGEJIAYZY0mOvpzq3OH3elFIaKfY7THXtcpeMG+8xSgRDCot3jYdTYjK3bAGeyQBSaSk5oMFg9Ao8ilyVhF+lwHhjm5R9nc+slJtvWjeWaproKgPcEsRIhOzFXdOB2+8BK5vdgotgQhQaDm+BvEFYSGuxoF8sA0XHN+aLbKUJU/KwcHyLeX8KSmLDS0DDA2P9+HRojuywIyXpH4PcQEXYZX33K2MuG2nQEzjjvtNXj8oXyKrwXSiwinGiqIBBD2lvGGbZC0OGMJEQPhLrMccLMU4ee3st6SgkZHdQI4dK8gtNTnqxAuOfKZ4DbXCDCR6U89ayjEFwq/M+2WgbY79DPSCczks1sBrm1opUeffq1TBfBOKyUJLPe5iA83YFW+GQFwD3PfAbCM0hoHfqqkseYM10rEt4o8y0NA6PYgVOE1ZFIULRHhm7m6dfGxri65ku/VLPU+06Yof+Lm1q+rBJl1bploOU6/p7RYkW1sFKSp19jyiBzPT09zgG06Tab0ACC9+4fITiHIPw62qWEjGrCHbGpThb381uj+GuoCJA8jS2CkHK0tmkdUmkRdPhGxyvsvhFmh2ZmhjaHmMwkoQHxF4y5ulIng3EjEIaeoOzL5iJFgHi5orZFaITw8/h6j/3N64rw9KkbpyEb3pGwpD3vRnLYCNnMArQcmYd07fAnPjOZiPr544USwAgE8H2PFxNCToMpDeDMq9PMHpeEe37a8dOfPrMTIXT7a+6icpNdqJ6ZGcFUa0yJe5comgyHqQsYCAfCYarnZ6uLTbQ6CFcsdOSICT3D99/3Wk5P0wMuFHNtIbk2FS1IKhL+z8WlPtYfu3NCZIzkdn4X84d94Tg9SgZMTni5RIHVETSJffuO9LLohx988GG0OFrQU4W4fieEszXDfctL97I4ZaTT2rN02OfjgMwbBljQ5owGGCSJBLHvmD6y70iCmcc9nuNmScTPgINRiNyEd0u4URhm/XdIGJudjPUPiyd9/bHlyWX7RdPvt2cjWDagFK1HEazOXp45c2aG9w7r9+2rB6Oe/+CD+ahLToM+VD5eV4SFr3+8Qzss1Mz2z/bfGSCYdawmleKl5b6lWE0s1me/aCU1xEGuNltUEwxGImSatqztOwKe1kq/+Wa6xEoJEYeDuZAS8eXCE088UdjB0yz218zeIeBiqqYmBSrMLNLQbh8+JWcV9Xqj6FpsxLjPJ6sJCSRVTTA4lMkKgKvXXuCX5g/arD6XnCaj2elxTlh44uEnvr6LeGgwi91JCXU2FuvPwKVJoSwXWAG0CMCh8zQCZOqIPiDkLjYa9oEG7U69/XHHBCGLaoVfES1Wu3sc7mZaPJzmhOeeAMBdEK6t1a/V30HxbTJWw9hyKlaDEgNnXEiBmaqpBkkNMQmIfgGYhGRdmSimQ+wqyrWX3b7DjvjHpxWjbbjciC3/OQDcmXCtd623PtBquX2Rq/QtFaAp1nCJ1fQts8WljZDHgwVLqxnLuohI6wniqMRk1AKXikNnC7I3wa3t5WMoaOB/OKLJH/ZFNUItEna3tYncJsubKa+GV+wfPglv6F0j2T1hoQ8NVaiwJsPArU6y855GFvX5LNaMI/CIaJGRooQhTviwzs51GJR1RSIkFR7Zp0lg8AgnbJvv7lnFrE1oDjr+0kwdJYBKhHgNiquwO8jHD59Ds5wcRjON9aOnSdGseiOKNmoZNKQSTRoKkFNiS+ftUOXYV6UKHYSQuv3BQsI2nlFoPnRdBYx1nfBG+ToNqhB6B5RW7lKHH2Pj7oulMiwzm0oRYA0EjjRozufxpj3NabUYRMGBEn384y9HIL6PyM8yrhYKV+lRvUZ4ZO3xfaRDoS/0oeIPphXWvCOYlOvld/CeBS/h7ZLwY/DPF1l/DUXAxQ0eK2KzNiGKVwcMD6b96YT8+2xuxs71Xj5WOHfsGj4ylRKPpKPxNQMJ26Sqp6tkS1xtk/FimhOaPvhweHr6Fa1MKujgkSjSjPHe3a4AUYUXGUOqGkqEELCmpt+2UnSplg6YLv9hBQgTL/C0v/6IbaMoSCgdTE45mJzyOoIwnA4zmsrA3jgt5RVOePr0G+qLLOwY7K4P5Q19jMNnhJVCNXJ/A8aqPI1RG6gEKFo9lzH7eC0hHqkXT4c0wtW2tm7JJVnnqdZmmHHorxQFOm6yd1tGNPigFw8UqY1CHxHGlmn4j6KF+DoNcHVa+4C9do8Zm8Ze+xVrsLbWrxIPrJfKv2urEg4Ge4bz8gLgI8PrDTkIaWS0QzlRkOu3R232957cLeisCBUy6mMWjuZ5Xo6+64BtbTbi3hLBo+l0r1MYKUlobp7Kv6DQIYqQ2BUmT9tD39MYDmsepBbH1K4gYsdpOjDaMtC+Il6E41T12I0spmp0SZGJi6zNKAaEk5GIRlcxYBe+/fEjTkFTRX21zff0dMsivhqiOS4e8U80HFEuSaOG1A55obQBpEWUiAj8DVZJenI5HMzNZTBxs0X1LKIhL5lZEaCNaJUSogISjoC/7wh9SLcYe6pyl+Ouc9g54RsdKlCsIKGlEVZW3bQYoMxID1Mj/QwHrOVBQQcUNRWBKAkfh66gRsgS9Y/bUi8aY8/xcnTweVU6oLdTykk+meON9zpe4coab2lv2RJvuwEBZIeGOK3KeMMya8OwERMd6Dgt0aJuvfSiGXVK2KaOCsBW1NSabaVlJAPhz30MeL1bf1/AMamxyHkb1+21J6dunK4MaOuwsJSahWQNMFOxjf7YEr2alJOb9TChENc1QrLFer0EWRbSdRi/KLIlPTf/L7K9e/OD/1ATxyTf9fFxxXh6R8IeaPir8A/6TthrXhzuG0b1TVI79Mbj3Ei9YT0OKkR8IsbpH7cJd/jGXUnS8x8fAOCn+C03HYRgoyjCTt8DK93Bl67V10NPsr51hyQ9Dn0J21Y4Ik+eRTvswtyFHlHIL/RjYxYlzagZCpllM8gxPUmQT5KeT38FhB9U3fx+VRURXvzk1x/jKwMNXMibUn6+Q0O0otFAr2VZDidtpr1SJFYgpJ9iZh0se51phHv31gvUDHbaKG2gDIlZfpKkvjoqv3JdPDL2dgFTtBfSjq8+e4qsnhN+gFb6wyr6B4QXPz7L1wO2CML2cXhyhYLIbgKiVXuSz8riU0ATXlvK/EVPjudash3WS0/TlWlNCEIKOVjF4mLbwPh/kb6QoV+y6ltbISN47alDrxlg9UeJ0PMpnM/NqvUfVq0j4dk/37r45z8XE/J8dRfZXFjzW5inGTbgTpUQQdjKo14XEUZ1QkAbTESjJvyWvRECNG7TpYXQYrZCK0HChx569KlTgEiEN6s8pMSqqk9Jh7cKty6W6JB3Ojp2mp+B/YdmmtJqhBp5jmYqI92xEz0mW+E+3hK5DqEvHatZgswvCmT0voQqZXHABsq8xo6yAABKwoceOnSK7SXCX63TBX/3+3wS7q0/gxQTilrHTsPeAHg+YT87SYghAag1PisB3CEzUcRM7XBN5i4YDUntGxuzNCcUdCfMAJqiDtjQMHAba4IGAtqEDz1E45eWRxf8hHN//uQWKyKUhYAdhr09nkuO5500XxKbYto0WNQbwm80TNma/MlBOmXxAs9LdcJMr7gGlBeZyjgHeSFLAcJJ4mF05iBg2Y/R/IGnHuMXTpvImdBPTye8InrGlV2Nr2Rh/Enc+oAWIQg/YbCQchdcAiyR5ObHw+GayEKPIOEf9Lbr0CE2cQ0Q+0BchWv0jlOPciVWFJ3wFdn3r/QHBrcBXaKiR48S8rvLIP2MKk8DdgZST57mCHzghJw4FTVlJDRpfXPeCQhuBkW8+WmcUHeost9YEQGxxbALchVdTbLIRlEaPWrkxTZO/9qbH86vz3/4vn0kiec+VtS3IB2emJuqK/lYKTogM6Ig6oI+ferUqafRdgqzIGrkxDBN1foNjjgwrhVVK7qaTg/3cEaTPR/Qq1EPCpqu9TZZ0P1wTRyj2bHF/cOuTL2V32ZsCmeH1fQXC/zBgAZYTmYpQeZjYSbNgr8EljFDhSzsPbUjsV1xrJTVyMnl2xOsCYxrGxexWPquHGmCccxdanvTBmSsuH+I1CeAEC+Ys1eNnRY4uNW+IyCvOFCdwR5aYGyzWxFizrY7HaLjnGpqOtFksLm5uhP5iRN00H4DwaxXOaTtQzwo0h2nmXZRXjl3YpuWbRUT8n7nVkuLAnwWmt6hR8UTgxpl1EGYloBRluVjW4pQ1lQ7KkQLI4CEqLy6urk5nDg6NUeEKgs1XQAloujWju21Z6fsFVl0Pj+HiO6ELK/17w5p0+cocpDbQSvFqrQdGMFxb0ZoEN4m5MWNClUMbuCccI7V4Sw1Rgs7KUXlrQyDwocuHXJ0OPa4cMaxMQ2XbVylKMD+86Wi2oEtFCCeeg2uaJRHxl76wL6+yRpU4UkB2MwyOIciE3EhZNTpdAFMyuUQU9uguropVneCbdPsUf5CXKiwS7TBDzAX/v4PBSIqEU5rjWKyY6jyxf1/egt/Tygd/vGll/5YjvBpFed57JeRgxVSTFujCRAjZ7q7R7IuhHBdV7Pr8yUf7fWoBR91ExNNU9sT29s0CV8SopclL8OZPhVHb9reBtRMPd8j+vqJ71zYv//C2/zxjoRjY+yrGOcflYStAabVCEw9b2PZBQR0J+zJlhJ6bELQ3hy4m7ltMUldXTgD4yBX4fdVlsgRq/w8qZkA0bbsgPhOiKRFWdz643/+p26lRlo5YuxIvPaUTQj5qdVVeo6OmRErIt4rQoY67HHUeRyXB9+73bRt1E1BlM436R/sxZ7B+0T4gZYIcyWu8TSs6cQJbWK0icn624D4J3o6KxH/qBUpqW0nRW8RO7zPHnqUW2lr/RjEV1uHcpGeHZ6xtHhdqwiDN+14D373rK6WbDaR1AgnTuSbttkExvypExphbUL5me9rhKTEti7eEPPb0IylBDBfjxIiPc/E9BIlD4dchzJJgVgD/YtnuQ5NGlNS7sqvKwH/DlslvOf6lh1Nb5Sv6uuE4EDrpprqtjFI44RDZRymItQAPf+hvCl6mPwJ9ZkWr35E2VsXvsOPZPr0UMHTMCsAiZJXIlpH92p1mqN7j9pVN2VK/I20XtOz+8VPaZtwYhunyc5tk7VhtiVfGjSVoyklfJMTToCZio88xaIcMcHeKvu9FqSiQBiKMsMo+yYSWTOluS0JuSy8iHC4T8pw8d8bNuHc3AS1pTpojnO6Di1bh+9qhL/Sddg0la/j7RAVZxXVPvLXR0dHx/XNgxpDRjRNhLU7qEPoADt3pr0knFxUIhQK0PWZTaVSw4uFxeFYKjVZ/AE+RWhsb08Y4GWgO5CfkBGfLl4AKN6s4kVLWygktu3l7RBdKX3ZqQv7L7woELmnzG+1t7cPDAzAzy0F2WhaJugwbSpC12BtE1osfVL7cqbKSPitsdhkpi+2lJrNLIsiti4nVTtE2d4+oToX6uJZdsC3v+NdFfLhFPlckl4C3I+IhgKE9HNlpWEA/ltZaVEjDbgsH3QIKogT4VB1JFKt+UHTK7v0Cfo2v3N3jSSTdkKIy7FMLNW3OJxKZVyyCVFik61hyl5NRcepo4+OnRPa4YJnqR/y+mDvIAjoMoOAgPhLRCQFtrfczo+3r1xvGV9pz+dvtwxwNQIXFQwGWRjfJ6ZySDWS+zwpkuLznhJpZrKtiwu5OJvCWn1farLgNuRtJX0+t8bgh8M8EfOimXLEH/Lv+FRkbV1+VZ8AyewXcuHH3IOMtzRAH7W9HR6MG/CLjQ+0YP2PhRoty5+EcJim5ZNiwpGY8CcdPL/qoRLAWioghUIh+OelrSxYCnsgixuxlAvHbgRDvl/2DX9481c3RVpaNe+XtTMHIGmR4QKFgYY82Ok4EsK/LZZvGODDmnE+hJ1uRBVmxKw4vkYMvN/JqDEo7CfRWcxnUJ0z5A+nQ95BgbiE1jmZEkO6ThmuWVrS51iKk806Wv6glnrrfQutCwzy1i8vKET6poH2UWh67bcZEbLb7Vst7aPtDfRmXzgcj4fDdH3kOiI+pyrNK0Rx9Cea++RCZVfACmFCDcr2hSguTUJSMdtP85yKpT+VWizUxGKOGeE9uGxOXytASnyzGJEcqV/9lWVAh0KokAC3Wq6z/MpAw+3reWiH+eu3GwZWLEi30N3E5Wgr6lDNvSUzTfKuN1jnILnBS6xZ4J2kJI+caEj42JNU07XYciq1BKGiVIWTsZoY/JSZFElWrdA5Lidl8SrG+0WIe/2OVhhKG2/tJy1eoKqX0UJ5Y3tDS0tLe0M7/MTVX5AzQ8KcaAwLQVMckVY6InSIjlQNMoBVhtBUm8X2PsLB8DhXG1Ixg6S4H4wTE2KTmBmnVDKQ1RbLtc3zYwledNqrrU7iHXy/X+18bFGDwGSUA7JRcir5llE2Pnp74PboOBzBNjgORwxL9pbJY+ZGIiAjYlIVnHg6QQCdJ0uGfqUTJWhPoxx5EK8++dOikiKyxWb7xEy9EkA5TG+PHHXN89Hiqg/3qnKi+EOTJ6PfuSD6TKyhgXNyqnH6ScNpqk+gS8Y2MNln7QyYJdvwBrwOFUodiuDLrnQUDQbTzAv+K+YGKGZGOCrCWI9Z0w/wiGKIIY5TLwpAi4f3rRZDERr6IZZIltu9xsT2F46SVy16RUXBWmigJ4Wn8YqYwU7Tcildljmh+OUCyKcqUSEqFCgq6gMbNs+k5fhu1SKEwm63M0XIWmgw7Tqp1ZtmieJdXZVYdNnQkXZqOxQYEocQ46H0pWavOkQO4UZHUSI/rAhjs+6AfCrkoB+vt+F1MJrqBWYPNtrjJ9fbtyDfvt7QgGn3lniyMkpPEDfJdtoBQt8VhcSrCwV8DRlaiPHkjStPOqummZQkpEEwF0Axzc7il8YI8NJwEnsFTHtBtA998ON6O7rPlgZ0pcKXyidI2IzD8t7zBnPucpm1t/XEEc0k5jeywmV6K0raYk9eefJKUUPcWOLtkAbbe9x2Amjrcf4FuEHLpUuHhKbjOFgpbtCz0oA/R9vpycAKPQGTjdLEA69nkG1G7F0nMt2RTfUBPgoUhj3NpDKg12WrFJTFVGq5L0WLLErWVLsT2uJNooSIDzprRZ+fF+2wheNq7ZDcqw/boNnJWKQ6GBmZyXV352ZGIkFtNUMn96NhT6c4kN4R0f08N/r6cJFMrvwWB2UkKoYuLYxgpdNpjVJfmueHOLQQnrHxZVL0SJlpM0frxK4ESchBY4ZKCctvLZZdLTuRrg20O5lKlVQHigg7cQBcCveuKwRyXURCLR6SJmVzOVO8nk+tKEpSFuq3XY1lKxF3htFmUpDLCYW8blvDZKfnp6fLTxSkCUEQK4eXSvfZiia50JomeBqwxeJs17nexrewuLkCv0mfdPz0TzlipnRFpvoCmbbZ38gRA1YRccjXmA6Fkhg5HGPhBFhhmiAnzLDFpdnZDcp5jK8eOmRvdBL1JwfhP7/cMkgT/j28FzEw0N7SvtKwAj8HKC8dwAj5pJzDVLqoNieruhaf16rNk8CRVK25RwVgLYZNyOIQsXgV1CquXKkAeBz8zGINm11cxIzgoUcfe+zZQ19VhJ1J+M+NkEcN7EVcB64tg6zU2ALW69TjQEIRt7JBh5kGg1lQq2QMxSvt2icnNYWSmKBi1ypU6m2mj0/n+HrcsoBgpcOTG7PDOHyCae1jh4wddSji4kr77faGcVQltcOGgfEBOEKt8PSV0/hhiNINabdYkBkZwQMj1cHqoup8ZnG4r294UYWV3Op623pGhshQMg5GejIselIOydHfZHqqXBlFpCjElpYwXj59CJ+dkpMIov7mJPznRigOGdAhxOAwSoSkvIYBMt3TV65AaM4KkMxQdy6H05Q5QTduxGD7VEi9+mlCaCyVkss/57MQvfHsCDEErdBrCudabnKg674/atkA7x8/VkxYO1jrr3Uh5NtAEWL7FjrVPBCOY3dxq73BbkfdEW0pn64wXpeSahxOaYMCYlh/PrOaWUVCzDRCcYhWofClJCKWn7+VmXdR43q5dxNhshH/A8Is7qREHkZ8/IJaI3S7pX003zAwitULyGx4yFdvOuP+yTyCBPl59RcNIadwOud6jnVne2R/HzL0Wogq52VdqkhMf5r7n1WXQoza8OGxYjmF0zNR4CNHgnDBuQtFc+vmVQkiZOMNkJRSvRRy0oZx9bXoYYIlY2FcuoMqbBSkAuF3SqqxwFZ7ctM9PSIdBk9zCes2ze4B0cSt03kPKOfSsxB2+qy90wmXQ09rnzETDBKhkalWuYl9+uNbNJ8XfOq49jf0lhl3whxtGLJAgFJzG9pSiVQh09PT06OCfsiEkJ/GzrDLJEqx5SF3yi6I8/xtjz36kFOe4oS8gWYjnJCfmozc+i5uuGum43tp86HqoOuSpQwBVuNrNTEbUF8NIt4pe/w8r/Gm3ZYEyy1x41SMsA11Xoxqi+UtZQiNY9foxKuJ0MJNQ5SM0MlCvjTvKGWLJIwTVgddts+nrUOCIwjYJwBjYrxFrgbhvVk9byvvRu1tKumL55V12ptUlCMs8LWwuFZ0htqhkdW3HMBLw1MmHlXtoc4kvyhc0wtFjENn8EP4Jmi2jYpiZ9GBgBPQ3YtquxqjFjNCidO2Pud3IryGZoqEpUYqpuDwdZQI9w//IBPNjCghBiPVmyIQZrLdm9W0aU+EN1ClQlWx7tOV6FRhmeRH33mUNlQX+zagYelh343w6jmaO1O4CtcTCUuNVNoBzxw8nr//2Z49e/5eDkhkZZkUkxkuwknJUCg1Flscnux3HrGVhq4AABS0SURBVMIBCn0iOjjRgHuscOzcHJWXnfQmz2+9DOG1a1yFLwPhTI65GOlQm96YPR4E3PMzTjhUtcqGRkq3Cqm2lxPbjgVSmlSRmS46+4sJZnkMI3SyFLFkQ1W1Pk7ta3S8HKH4DxeLZquZUWqkxTrkM+yIsOc4tXAXxmB1lnHHOyxNMpWa5YUkXLRkG67Nh0406kmY6UulhCGHErHXwxfET03N5VlbZR3y/wxaDrs5w0o9qXRcbayIEHehE2vCihmD8JcntmnLOzFLJdVXoAa4DIn3cmxZrIxc1gnFpHB23lNK6NwCGOeoTaORTuQn8nO8NHW8XDt0EDJMM4NSImKwM1NFWyVlBeEvEPAXQGikQb3z4hQcjOhEJ6YA0pCxIbYsLBYTb3CinBvjh7RSXiECQp/HhZByGiXox3Nt8N1TeZafokGoeWoUTx8qIoQkXNioXNKcvTxki93NmZ9fFU/Aif7iZz/7BY61RH3+1ay9RZRiDNK0QxyH3laEPDBQ3RN7GPwRzasy0sLHMEHoKZ3MjaLtcqy8KctPTBhqb8SfMz4pSwd8jLEXXjiGjC+8XHGvJjuZsQcBDWYGnCW8oQVypZtc23VTNAd0WS1IwQQcHhYWZ2flOhXMAQw+eMjOXbwI5xAw+SRyNy3GNUCuQzY1NyfP7NSN565AZvroIVseosUCV69BRHz5WgVAw97z20koNgeRgnv46mOyUxO4PypHYYIQt7HgEtOyGvioi0+gfP0cKy+Gl26CIxaOQLvpwU3EtwXhjWd+/pUKf1xJvivvffA9OXvl0+9zQkj3juH/eInoH7yeH5ULvcbo2rCNmCLJ1NiARB5Txb+/eeJhkicuVjwXQ9Wxu+en+X7F8vYoV0499/Ofu0/0t+xOrxiA4vs/J3hr+Mfnf4A7SgLg898mwncx2L6LhC9fhXDKrh5jhWOMHSuwY1dx9fko7z3SJGpjioKfIJmMafuxYxSReZwCBMRbZenQfouT1nydnIl34ys/v/Hcc/Sw8CqJfE/SsXk3zu+FX2DpYBG0VfnzjyDiHAA+8vz3kJAmOKwj4bFjL9D/YOcvX8P/r7Hx61vX86hFNU+c9ds5d782EI8eSA532oCAWI4QN2cwy45zXfnKV557Dv4RIW3OflgBOrKFuMH4L1PcrOsHzz+CiAj4yPP/iIQ8OiJhoQBcBS4vH7tWKBj50a2t8dFRsbKfI9IQdZ/EkmqjzZ02SgEffuLjMgzeQdP0auNcmYI+7eYrnPArnBCa81lBWHy7AICK24ReNNJHEPF79OvbTkL4rGPSNRT4Pi/jo1ujoEPHbP9+ymhwhcYk6RMf8U6/C+DDD/9NOcK4afG+U2F4lu8RBdI/u5GpSCgC6UcLCx/V0yM/JkjwQZhEoM0S4SPP089HiJCmpN4sR3h7a3SLORc0FEqm+dtZaSngw18vS1ibxFifmUzpU11jMZpJVZnwfeoNBD/ihHAMR2gsfs8DTiiECD0319dvesoQMmM8z4rXbAy7IvKFtyWAZXVoop/wy/1adMHFkRUJu+RUnwVOaPD1tV5q1Toht1I9HhaOXRXff+6Y8iHOlUWIWHpSNTWpWXfAsu1QyWxKUyLWX/t20iHv3eGPerx5HhAmuFXgz+/phD9wElLP6+Vr1+B/fHTt2tUSwLKI5TRY3peCfZ5ZoHwis9E3WcObYc1kH7f1n3PCZ9wISYVHj+K8u4/I1zgI2f94XjI+/9eME/7rv3JCCPHw/7VjxtVj584du2oce6EUUCAu1sR0vljMvQ1WDvkjGTYCNi9jqprasgE+2XjumRs3nhHxsIjwo2B1MJdIHAXQEeiYeONOQvbdb/81ybd/wDjhrw8c+DURvnANCSGxPXfMMMBe0VCPluweIraeGI5J24qlZC5zZ4C40mYmi1t7LQ8vLmKoyBQWF/smU0tF46JnOeEtnXCGE0JD9CfiUSehUwiQEOG8eX1ACRlpKaJMtOBkoNHE+vukEu4MkLGFy0PBDKZ72PikxGIyZRLzIwoHDr8Kl/oW/BKE9TiEMtNdza3UD3zFhOaa3Z3xePjdTuzpuo7LfBScsFOBeKTM9hpfL/EylbNS1g1nqepYms0TYTZC219DQiN83kVCRE8zojxNrSvhWqs2P6OI0LDsTDFt8CUXuhqxEY7R3gq0h5bxXRD7w4oQdwLES1hd3WeXRRyEucgmVl0OHFaffwvvyYKEazJavO9KuNZqsUCvHHj2eP4NAf9NEEKQorF/zGd9UYQRTJwP0XDvKXwnvv03XwP5jX3CDsRdAOIYniDEXLdfIxwKBnE/0luHtdT91cMi4q+N4ABL9fu1boQI2NtKq+w5oeclAhQ6rA2xQCCRCCQgASRCskuDttSyYRk78vi+NYg9JOL7DSfirgCZqrbiRGKRLSEhaHBoSEApOQe4Imur/+ijLp6YFhMKwHqJqKb7itl4XpzckE4HApYlCEEsbqm2weImvWDE3/1bku/yP6XdNRTibgEFIbdM+7HcNfnAq/p7wUzN4ns8AWE0To5lEHOaXgBca62vV4hRSZiQhIlE2u9PJ6IaIapxjFQphCUer3+893tf+yuSr5EW+QIBibhrQEFFtTuhRCSUsVHeDqkioZHE2TUBujmnDSgRDdzfJqzu06UR+ixtITGaoO1x+Ht/A3Agf/VXv2FiUbJC3D2g3E2mb2m4UKjpt5dRc9mVDi2jViS5zFgjE23VtegUL9YIyEqjUd3FIOFYCeFv8ddvgdAQUyMFIgEau9u4nMofk9jvXILUT1lsP04R2IBAX7Dllt0ONUIL1ZOoFYs0ogY6Gcusdy571QlZQniahGIiF6McjiL83td+i9Hit2ClZtKBSBo8VrnepxNiPzqzRHtFiSIJDR7E+sG5OIS5EDK6lay6ybrR2pow1qJWq06Y7Z7ZPLM5050lQhktEmqXIuFiLGmoKuL/LZjo1/4WH5n6BNeLkMS/cO3arlRIOQ3Wlwt8EKRfI8SyyKsHbMGbsJX08b0siatZ4mogtjdhtBr1jAAppmVngrIuHgnOFE0JVNFCORx8oFYlfhfbIXelApFfyQImfbsDJEKs+xRiroTGYRuQ2mSRCuMGs+LxJFULMrlcd3cGtyzprWdi8yCWWeA39BAj/cHIGccY91iXHvGlNl3P1LQBwUKPHXth94SgxI2NjVQf/JgURcnCEs6CIN2KuwQKQGY4bzVO98lN8yU003gHoFWMGPWsV2iwG/mCkeozM7mZM9X8iWMuxphhtz68I8MYHcL7J/uKS9mmDcheKFytVAwuJqzBqUf0gxwreprC4obsY1yku+i9qj5QG2V2nsN0Lsf3/uylpAZf3IzgwFlOmmY2h8Pc2oxgDukQkSXiyppE1BY8bCpA45ix22bIMjUlc3Mku+2pCuWcViIeblTT7KZ72Cqj0bOEAMQpNkW3XMB7fQQXWIk4bNeqDYtNp22Ju0252J3I+WNiDhmvSbrd2dBxd0MCkbfR5nOFVzPdPZyQJXrxjTNBGvl0Cm7FH+Ra7OM9tlls9/3a8qxE2Oci9s13Wbl91soKzgGcXV6eVfMALV9ns7t0NirLjDbbNZjztGJydX5+XgPCXfdHXL5uJMhvWlZYElazmFmaZCl1PwCjCJBUiL9FXpRIJpN3d8PH/LhYlxzFu2SiEFSjLZ2dnc2dfNOPqPO+22K3EIeg73T9omo+fU2O2Mc2FmsKy31qmdmgk7A2allWtNanVoQm/GI75TvlW8FVEbexRQuo5nAcMomkr1FBRpkVpjstW0V8DkbRpMBGI+4T4rMRmvplE2YmF4cX1U011L7hXOyjOIvftMxAMpTc4a6froDtAw35/MDAgMFCzZxvMCQkKYjxwlmdzXGWKOVD4TdQz/JwkImUncFG8BmNkG0sLfVnWIAvTCSLDCcH/QQpRx6SRGiChUajybvxOiu0u9FW+8BtVouEzbWhkDkYD/tqce5YGA91EkBnY7M90alIaIVrht+mszuoT3LLOPYpRfpuRUgDLhmxHshHhGKzzaimQzzKQHmGN1kycX03km9p2LrO2OjWQIsRB5xmf8hMijXtzcDoa7YJO+0F/UVCTXSIr7JfkB4TYBf47KDgggz2m8HqBZZJUQCOLfFYJAw/Ciz2jtdxny8eiCaiAbotA7OSRtpK7rAhg7tclzss51vGgRA0aGp7RvpDobCD0LUhdtK1zQIKWmdETtCbiWi3ohEzu4ZomUyhr2+4JsbjriG3FhhkdAsiDIkh7lelLyUdeq303enwutz1hROGAcmhnFC62UFY6kxxy7EQDcxfHsoEs+BNyEiHgkE1w4s/RG4wU+GFhrkG7ZZtAqHBIwaS+vWwwSPF7m9soUu+fWV0HEBHG1ry8WawUWdTO2mGfEWEzoBI05IuddJcN9RjFrQU5CiYbdNStezlM6hOAg+qhUDDSJi2vwlaXJzuK+WjW74Ewg5CFjDu9t7HDdLTrDDQYShUtCC+NuRvbob8zAI3JAgDdlIjJpZdaqY7Y43gHFlwNCN4LBKMbGouZhOe44MRx2TouH2l4BkuZuervsMJvN+Lg/DuBVzNipGnPXrjzb6Q1wno6Qx5AW2QkoFOeVp+nNjuC9eauImAIARGnAumCLMzzqmkQ7yH6CC0bYGvW6tVO1BbjgzuM971OI/LIdtXwOHEwc+IPRwaZa3svBlCBwvhUBHWeoTzhDzxJC7yCumTk3B1WoVv05arGfYeGHz9dDjMuOoQNX3vCHFDGb5VNhKKtapRZUEmeNPmJDOchGCgjY1UEuUhhEqmtDnGUKTafV0Fl4iabaltUC6uTxhz7ECYb72gZ3D35M7Va4ZDh0lV0iUduhAqM1aERhJX62NQL7uIkWVVOqBv0CIylTDPscllJn33mjBAhHG5PYNHlqwvhSCXA0LNSpMOwmZJGA2db8Z5g9qNOkslJ23YmTpYghBdDP+O8L0mHDxyJES+1Dzp+GqPLzQIhGnpaYyOPfauf/LkrPMnLVwtmE6HQvzGpGW/R666KPLYfEtcgol7TdNf3I26B4Tm470WEDYPhpw26AmF4oCWoKwcCE/RXV/T8gRP2hNzombU8qaTXuxARC6X+ZrLPOBbJfvs0GSHQdnB9xXJ7vf6Ki+JgGmgDn0h03F5azFYgJFSVt7JjBsdYqOGqOkNFW8RjSEkyWe428ey3Vqr5NOJtV12EjLBwFeLe8BKhXeXzLgI5qWQiWqbxPgg9QZHA68luQ7f66i0caiZxk2gsReoak4Y6e0nvOeoYi7eCMV2bWWrGHfRJyxPCE3OzkzPJ0OhWmqFcPKckL3Cb2LXKsQxQGGk+ToWBBHOhhbLyPiQk+hJ5aSY9Nl8E0FIu0vkM1SiXAkbcRWxN9586VIjdBRDtQKMUS2DPUliAxaNwchB7mpVaeOrtnISUJovJe9i6Ni0zRQkY9E2yvbPu+oxlZM07+PXyi5+KI0d4Ga+WQC84mNXXgG5YbS2BiwUo9dtDIaiXnVkIeMgzOCddVWkvKSt6eeE/H5WP/rRN/D3T35Cl2SzfGC9OzF4Iaq5Me5Pe8Ev+nidBn11GFUo24OlNuO2H5Ui4kIDjXAkqAEyw2P39bhro0LhwYM/Oghw3zj4TwzL5t2V8r+7Em+nVmpTxTbIA6iFqkkl5QiNE2o6fGaEFxQ1QjjgfkMx3t9Elf7zwX9mB78FgD/C45vBivnf3UnIvVyKRzvFrFvDMKKtrWJTJPFI/DWfS823RBZdDJ2w3BpSXYc/+sbBb0jASHWkzF98Nsaku/CJ7xb3MXy/ee3RGkHm67bz23j37kqE9jBdXCTcWjv8ycGD3/oGaBGkfNpwPyUgR+pLpFXsgc7vyM4q6dCOtlz3pv4EIb/1z/8V2uLIvfYyRWL5fHGfsMsfX9gvGpBZlrAeHYe443wTrr8pT6gKF+Lj9XiITgaUePDgN+4vHgiYpY/hwu23aU+2C/tfpMPGmitjK93JQQJO4MbEFdqhSNSE49JzGkZOBqz0WwfvO6E3lPSGIV1668Ivf3nhO/t//CLuZY1NxVWNqECTEWBTnZFvqqvsaYzaxsZay4HrsQHB3bAf3X/CtJlOI+HbFxh7kb19ioESDVJViRrlUVBhU1PdBMPNiSsTprH/IIZ8BODJxkYcViYvCu7m4E/uO+FgPAknkWB/koR/2p/BW4uQtlpLFQj5G5uam8qzCdAirnwqT+i8vZoujeLL3/hJ5Xv/3RvBUdEEbqmnCH9JkxCK1Gg/b2XG1NR2HV/5VClalAX0qC2iPkd5cb+y0v0/ZpwL4wIO1wMU7hcvddqKrqYJLZX2tS1LeLICocv+U/dbTl3YLzzN/gtvGa262gyM/8xWKKVvE2CpBs2WRMLsUHaGCGfgkSBMVAJ8EEp8+0Im80v2nbcY7oesbFPrsakkgCeoJ5poDeIcbeeBIxZiXCYSEQu+BysSetzP4v4Svv32n9768Xdw327D2fpQ9BYpAHlMnOou3tRLEEa9IaeYpvbkjmci3AP58YULEO8vYFpjEypEzasSYd0JIXPlCEuk91djboc/Rzn11oULF97GNZeGzkNpZLSY0BZ3wnG+s0tDnlksYVrQK+n972v/8qARWeZtvqbUcMRB+xYqd0Ao7kw1sMK8ax/Ov580Av8ydrT3X+5ppeKziIOQooUuuL+a/V53wnZxe7EVlq764c22962xo2vf3tv7hSGsryRrzND3xNmJsKsNV++Z7GjXf+t64FaqpELnCTuIuPmIQnQnbFGEa23vej6YDzBjbOyLA8iYe9+JANG5Rml3MTOEmeplF8LL7Ha7vCms+WFbVdvaF8Y8lay1uvcPxez8QNrLt6+IsmzpTi1Y7h6/jjIO/YtQ1/uDZfeTe4BimL0uwivBBtic3L4x4Nj6hMuIuGueLPN+8RRYVoZ41Z4SErVNVYmZQjM0VGHrgZ7vHUvuzCZ2HhJYMFZ32vCWKHHEVuE9rtXfb8niNo84okRdYUUYzTiV6L5Z21+EZIdyuaEMbsWlWiGfCp6p1mZ9Vf/lAkLoO3OmW7dPe7uxGb6dV1DOavvLluIJ4lTDznRvLiwsbHb/JSvwS/lSvpQv5f8b+X9vhREw9XK2JQ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5" descr="data:image/png;base64,iVBORw0KGgoAAAANSUhEUgAAAOEAAADgCAMAAADCMfHtAAACW1BMVEX///8AAAD7sDv4kx/tHnmMxj6VlZXBwcEpquOZhnXHsZl9fX3CJy06tUqsrKwAcb1jY2PX19f4jgBzY1YAo+HDw8MbFGR0dHT3igDj4+P09PSIxDRdXV0AX7bxWiWPj48jtXTZ2dmRfGmgoKD7rCoAabrOzs6EwyrsAG3/AP/r6+u2trZSUlLCqo//+/a9AAD+8uP70a/94cDGvbW73JaXy1bAExz7yJ0Aarqvr68AsGn83cXL5LLSAFNmVETgp6j5oEbXybl+cGQpsTwAopf1mbqZudzp4di/0uj7qRva5fK/BxTsysvm9e3WgINWt+fC4vUwMDCi0Gur2PHz3d760+HycqL5sW/8yIL6voqGz6nP69yu1oGSze7bk5UfHx/7u1/wQgD5p1m84sDc7ctAQED82r/mlat6vgCo03YAVrMofMAAAFX8y4yxo5j0irAAAIT7tEgrLpElIGnS57tWvWP5s3Ntns+o2NOFysT/tv+a0s16yIP1lHsAk0WnwuD/fP8AYTd1wupMt646NnL2ppOurs74us/Pz+JaPxWgcCXvTIzG59aWlK5sx5rEii7OY2ZGSJtVkMn/Yv/zcUoATwD/8P/Vq3MAFSP/yv/718/qAFv4s6PVG20AhyYsBhdSCionGwnYQHBycJWFEUT/gv//3v/0hGf/nf/xZJprXHRcHQDMqX2+hCfgq2BiKwB7UisenmXOlGBgXooILBwZgVJnaaqLjLv3dqpjkXOduKan2axXQS15Dz0AWpZaq3ZXi2yjeFFwrjzyZDdeQhY8Kg5ytYn/xUIAWjafxNzEAAAgAElEQVR4nO2dj19b15Xgr8AgsBKBZBRJT2BZCJ7wE8jiVwSGOjhxACtRjcGOwYYYY+zAEnCZoWA3k7ohbd06bppxm2SapplJpzPd7CTZNjvTbpvOZreddOfP2nPO/fHuk54Eduw4/WxOYpCehPS+75x7zrnn/niMfSlfypfypXwpf0ly6plX3rshHg8yv/FAT+Z+yOk9p9ipjiv4MODxhD0e74M+o3stHc+8cYXd+OlpxgwPyP9q8EThaJpL6EGf3T2Q0x17OjqM06jEOAE2eBoZS3iEhB/0+e1ejFKh40h4mr2ChNZ5zy/+ruHvUIeNktDzgE9715KojbsI2qDRsWfPK3v2dICvSXr+fc/P/s7j8TFLAZ5/0Ge+SwnEa2tr8Z9T4oPw2pWOPfSPMa9nz55/B6ok8yFbY3Nzc5gUPbVd19TUdGIu/2ApKgnBFR1LI6IFD57seKbjPSJp/gUCnuQux5RvnGpqquPSdOILF0oKZ/98EX5FgTDuCAIJcZD7ytPyxGs9UU+cuxzgTNOxE5KPGCc+z9PfWc6+881vvvPNQimh6Qu5YCtBFaaZSVrkYHUntjnpFwvxFgCilMKE4JnUYa3HVVg03ZuOshNknLwBTiFj0xepMX7zk09Qh+/cugtCP4v+4Yg/OgFQTVPyzwxSKGOZXPflB8BTKucKhU/OnvukUNCaHBcrae1ACFdhbS2UQaXN2X9ncDvNZbsvZz93HE3y2ydOzIHz+OY77xRufVJ45yLC1A4WvStQiRAcb9Q0zXwT6cwW1OkJ1p1h2aHPEahYtrlLmCJHA2b6DqmrNp42dQnRsXKEwrnOlbgW/GQ2NJTLweOA98EEj7km5dh/jYjv3OKEtUVpTW0FQh9+UIahn2lyUmyTr8nNQDtMdjZ3Rh8AoGGHL8Yu/vqbnxSYJCRJGNGkelqOEBKBbNvxISJ0fvwUXbqR6m6WbO482fggEKcUoe3XbcI4aSS5A2GYZXraqtpWyxNGhgAQM7sHgDjnzD8WF3VCETLs50A4WEoYZT3TQFjeSlmWAD9vxIS3hHBxabmmP6MR8WTT0gkNFxWyZGi1ar67nKdhTAB+vogJ3yWzmDCVKhSWZjUr5SEjoBNSFqoLdpj8vuhqdpqCg0u0YEZnp3r354YYSIe8XtNJuLg0PDs7mdLbIaTczLC7T5QGNDoAL5FZRhmFdPeIrxN+fojQZY8ma6MOwkKMzbJCje5L44OmN15EyLyX1Pk22qkPkrpkbeTA/M0PABGuezJpOK10ub9/smbDES0cHeF4hUpTNB1grDTzFojJzxWx8OqBA2fhN1XGnL60r79/0RkPHcIJQ+GwIvWH4/xsE0nPID4q6j25IjbfZ8Rbhw8fOHAYELHDXhwtSCoTYsmCZzGMncTHeND0puNeL36iowfsitjZ2NjYDIFpeeM+ER4+e+DwYXb2LMuDGNv2eUwZeGQnwgA/TXRBMvrDI28oCpBpbIt2FcMdsbOxubGx0yos9S0X7gvgrcO32EXjLEDCqThOBp827UgoqJL4WZc0WrBen49br6xEzbkZauf/CY40NzeyjVRNavG+EF48fPhVwDxwWM/YHGfCjLKECawhkvjxjZ0ypyHxJqlSpYkLYmfjSHWwsZENL9WkZplxP9ojwh1AYbLjpAFCUxyCwJYuhwh/I2qjFAXT9PAk/+CEt7R3VIToxybYOnKz2ZhdGoa+SO1gyHcfEAnvwGEsqpFz1wAhWM9kstCXG3QrCMdriSCEVKJ2iPnNeaG4gFsocUNsbjRY3zA8i+JfJO89YQEczWH0pSgOwG3GuqGzCl1yZpmloiwqZLNYXrPkC3ZAREASoxOvTWfgHvOhXDx79px8rBFCAokFB/onpVyvfOwoiXo56y5MR6SMNR2Oyz8KY78SAs494zpli3Y07zwBNjNzuVu9aL30knw4lNvczKliy1jXXi4cb/p4m6scr8ppiMW1Uy8R3rvhqtcOPSXk0LP68Ql5AvzSdudyvCxm/Nvrv0+8/nv+pu5gJAgSqRZVwaN7uy5durRvbxe9eLyqrLS1ZfU6yf0U49BDUh51EIqYIXv43SPVRAjqe+l14xb73evwZCFSLSRyRhDurV9b6yLC3HEiAXFlPK4QsXNsXNnTUSJ7njnFPruUJ6QTUNe3OxKhZlj43etAyH7/+u8AMFitJHhGEJIAYZY0mOvpzq3OH3elFIaKfY7THXtcpeMG+8xSgRDCot3jYdTYjK3bAGeyQBSaSk5oMFg9Ao8ilyVhF+lwHhjm5R9nc+slJtvWjeWaproKgPcEsRIhOzFXdOB2+8BK5vdgotgQhQaDm+BvEFYSGuxoF8sA0XHN+aLbKUJU/KwcHyLeX8KSmLDS0DDA2P9+HRojuywIyXpH4PcQEXYZX33K2MuG2nQEzjjvtNXj8oXyKrwXSiwinGiqIBBD2lvGGbZC0OGMJEQPhLrMccLMU4ee3st6SgkZHdQI4dK8gtNTnqxAuOfKZ4DbXCDCR6U89ayjEFwq/M+2WgbY79DPSCczks1sBrm1opUeffq1TBfBOKyUJLPe5iA83YFW+GQFwD3PfAbCM0hoHfqqkseYM10rEt4o8y0NA6PYgVOE1ZFIULRHhm7m6dfGxri65ku/VLPU+06Yof+Lm1q+rBJl1bploOU6/p7RYkW1sFKSp19jyiBzPT09zgG06Tab0ACC9+4fITiHIPw62qWEjGrCHbGpThb381uj+GuoCJA8jS2CkHK0tmkdUmkRdPhGxyvsvhFmh2ZmhjaHmMwkoQHxF4y5ulIng3EjEIaeoOzL5iJFgHi5orZFaITw8/h6j/3N64rw9KkbpyEb3pGwpD3vRnLYCNnMArQcmYd07fAnPjOZiPr544USwAgE8H2PFxNCToMpDeDMq9PMHpeEe37a8dOfPrMTIXT7a+6icpNdqJ6ZGcFUa0yJe5comgyHqQsYCAfCYarnZ6uLTbQ6CFcsdOSICT3D99/3Wk5P0wMuFHNtIbk2FS1IKhL+z8WlPtYfu3NCZIzkdn4X84d94Tg9SgZMTni5RIHVETSJffuO9LLohx988GG0OFrQU4W4fieEszXDfctL97I4ZaTT2rN02OfjgMwbBljQ5owGGCSJBLHvmD6y70iCmcc9nuNmScTPgINRiNyEd0u4URhm/XdIGJudjPUPiyd9/bHlyWX7RdPvt2cjWDagFK1HEazOXp45c2aG9w7r9+2rB6Oe/+CD+ahLToM+VD5eV4SFr3+8Qzss1Mz2z/bfGSCYdawmleKl5b6lWE0s1me/aCU1xEGuNltUEwxGImSatqztOwKe1kq/+Wa6xEoJEYeDuZAS8eXCE088UdjB0yz218zeIeBiqqYmBSrMLNLQbh8+JWcV9Xqj6FpsxLjPJ6sJCSRVTTA4lMkKgKvXXuCX5g/arD6XnCaj2elxTlh44uEnvr6LeGgwi91JCXU2FuvPwKVJoSwXWAG0CMCh8zQCZOqIPiDkLjYa9oEG7U69/XHHBCGLaoVfES1Wu3sc7mZaPJzmhOeeAMBdEK6t1a/V30HxbTJWw9hyKlaDEgNnXEiBmaqpBkkNMQmIfgGYhGRdmSimQ+wqyrWX3b7DjvjHpxWjbbjciC3/OQDcmXCtd623PtBquX2Rq/QtFaAp1nCJ1fQts8WljZDHgwVLqxnLuohI6wniqMRk1AKXikNnC7I3wa3t5WMoaOB/OKLJH/ZFNUItEna3tYncJsubKa+GV+wfPglv6F0j2T1hoQ8NVaiwJsPArU6y855GFvX5LNaMI/CIaJGRooQhTviwzs51GJR1RSIkFR7Zp0lg8AgnbJvv7lnFrE1oDjr+0kwdJYBKhHgNiquwO8jHD59Ds5wcRjON9aOnSdGseiOKNmoZNKQSTRoKkFNiS+ftUOXYV6UKHYSQuv3BQsI2nlFoPnRdBYx1nfBG+ToNqhB6B5RW7lKHH2Pj7oulMiwzm0oRYA0EjjRozufxpj3NabUYRMGBEn384y9HIL6PyM8yrhYKV+lRvUZ4ZO3xfaRDoS/0oeIPphXWvCOYlOvld/CeBS/h7ZLwY/DPF1l/DUXAxQ0eK2KzNiGKVwcMD6b96YT8+2xuxs71Xj5WOHfsGj4ylRKPpKPxNQMJ26Sqp6tkS1xtk/FimhOaPvhweHr6Fa1MKujgkSjSjPHe3a4AUYUXGUOqGkqEELCmpt+2UnSplg6YLv9hBQgTL/C0v/6IbaMoSCgdTE45mJzyOoIwnA4zmsrA3jgt5RVOePr0G+qLLOwY7K4P5Q19jMNnhJVCNXJ/A8aqPI1RG6gEKFo9lzH7eC0hHqkXT4c0wtW2tm7JJVnnqdZmmHHorxQFOm6yd1tGNPigFw8UqY1CHxHGlmn4j6KF+DoNcHVa+4C9do8Zm8Ze+xVrsLbWrxIPrJfKv2urEg4Ge4bz8gLgI8PrDTkIaWS0QzlRkOu3R232957cLeisCBUy6mMWjuZ5Xo6+64BtbTbi3hLBo+l0r1MYKUlobp7Kv6DQIYqQ2BUmT9tD39MYDmsepBbH1K4gYsdpOjDaMtC+Il6E41T12I0spmp0SZGJi6zNKAaEk5GIRlcxYBe+/fEjTkFTRX21zff0dMsivhqiOS4e8U80HFEuSaOG1A55obQBpEWUiAj8DVZJenI5HMzNZTBxs0X1LKIhL5lZEaCNaJUSogISjoC/7wh9SLcYe6pyl+Ouc9g54RsdKlCsIKGlEVZW3bQYoMxID1Mj/QwHrOVBQQcUNRWBKAkfh66gRsgS9Y/bUi8aY8/xcnTweVU6oLdTykk+meON9zpe4coab2lv2RJvuwEBZIeGOK3KeMMya8OwERMd6Dgt0aJuvfSiGXVK2KaOCsBW1NSabaVlJAPhz30MeL1bf1/AMamxyHkb1+21J6dunK4MaOuwsJSahWQNMFOxjf7YEr2alJOb9TChENc1QrLFer0EWRbSdRi/KLIlPTf/L7K9e/OD/1ATxyTf9fFxxXh6R8IeaPir8A/6TthrXhzuG0b1TVI79Mbj3Ei9YT0OKkR8IsbpH7cJd/jGXUnS8x8fAOCn+C03HYRgoyjCTt8DK93Bl67V10NPsr51hyQ9Dn0J21Y4Ik+eRTvswtyFHlHIL/RjYxYlzagZCpllM8gxPUmQT5KeT38FhB9U3fx+VRURXvzk1x/jKwMNXMibUn6+Q0O0otFAr2VZDidtpr1SJFYgpJ9iZh0se51phHv31gvUDHbaKG2gDIlZfpKkvjoqv3JdPDL2dgFTtBfSjq8+e4qsnhN+gFb6wyr6B4QXPz7L1wO2CML2cXhyhYLIbgKiVXuSz8riU0ATXlvK/EVPjudash3WS0/TlWlNCEIKOVjF4mLbwPh/kb6QoV+y6ltbISN47alDrxlg9UeJ0PMpnM/NqvUfVq0j4dk/37r45z8XE/J8dRfZXFjzW5inGTbgTpUQQdjKo14XEUZ1QkAbTESjJvyWvRECNG7TpYXQYrZCK0HChx569KlTgEiEN6s8pMSqqk9Jh7cKty6W6JB3Ojp2mp+B/YdmmtJqhBp5jmYqI92xEz0mW+E+3hK5DqEvHatZgswvCmT0voQqZXHABsq8xo6yAABKwoceOnSK7SXCX63TBX/3+3wS7q0/gxQTilrHTsPeAHg+YT87SYghAag1PisB3CEzUcRM7XBN5i4YDUntGxuzNCcUdCfMAJqiDtjQMHAba4IGAtqEDz1E45eWRxf8hHN//uQWKyKUhYAdhr09nkuO5500XxKbYto0WNQbwm80TNma/MlBOmXxAs9LdcJMr7gGlBeZyjgHeSFLAcJJ4mF05iBg2Y/R/IGnHuMXTpvImdBPTye8InrGlV2Nr2Rh/Enc+oAWIQg/YbCQchdcAiyR5ObHw+GayEKPIOEf9Lbr0CE2cQ0Q+0BchWv0jlOPciVWFJ3wFdn3r/QHBrcBXaKiR48S8rvLIP2MKk8DdgZST57mCHzghJw4FTVlJDRpfXPeCQhuBkW8+WmcUHeost9YEQGxxbALchVdTbLIRlEaPWrkxTZO/9qbH86vz3/4vn0kiec+VtS3IB2emJuqK/lYKTogM6Ig6oI+ferUqafRdgqzIGrkxDBN1foNjjgwrhVVK7qaTg/3cEaTPR/Qq1EPCpqu9TZZ0P1wTRyj2bHF/cOuTL2V32ZsCmeH1fQXC/zBgAZYTmYpQeZjYSbNgr8EljFDhSzsPbUjsV1xrJTVyMnl2xOsCYxrGxexWPquHGmCccxdanvTBmSsuH+I1CeAEC+Ys1eNnRY4uNW+IyCvOFCdwR5aYGyzWxFizrY7HaLjnGpqOtFksLm5uhP5iRN00H4DwaxXOaTtQzwo0h2nmXZRXjl3YpuWbRUT8n7nVkuLAnwWmt6hR8UTgxpl1EGYloBRluVjW4pQ1lQ7KkQLI4CEqLy6urk5nDg6NUeEKgs1XQAloujWju21Z6fsFVl0Pj+HiO6ELK/17w5p0+cocpDbQSvFqrQdGMFxb0ZoEN4m5MWNClUMbuCccI7V4Sw1Rgs7KUXlrQyDwocuHXJ0OPa4cMaxMQ2XbVylKMD+86Wi2oEtFCCeeg2uaJRHxl76wL6+yRpU4UkB2MwyOIciE3EhZNTpdAFMyuUQU9uguropVneCbdPsUf5CXKiwS7TBDzAX/v4PBSIqEU5rjWKyY6jyxf1/egt/Tygd/vGll/5YjvBpFed57JeRgxVSTFujCRAjZ7q7R7IuhHBdV7Pr8yUf7fWoBR91ExNNU9sT29s0CV8SopclL8OZPhVHb9reBtRMPd8j+vqJ71zYv//C2/zxjoRjY+yrGOcflYStAabVCEw9b2PZBQR0J+zJlhJ6bELQ3hy4m7ltMUldXTgD4yBX4fdVlsgRq/w8qZkA0bbsgPhOiKRFWdz643/+p26lRlo5YuxIvPaUTQj5qdVVeo6OmRErIt4rQoY67HHUeRyXB9+73bRt1E1BlM436R/sxZ7B+0T4gZYIcyWu8TSs6cQJbWK0icn624D4J3o6KxH/qBUpqW0nRW8RO7zPHnqUW2lr/RjEV1uHcpGeHZ6xtHhdqwiDN+14D373rK6WbDaR1AgnTuSbttkExvypExphbUL5me9rhKTEti7eEPPb0IylBDBfjxIiPc/E9BIlD4dchzJJgVgD/YtnuQ5NGlNS7sqvKwH/DlslvOf6lh1Nb5Sv6uuE4EDrpprqtjFI44RDZRymItQAPf+hvCl6mPwJ9ZkWr35E2VsXvsOPZPr0UMHTMCsAiZJXIlpH92p1mqN7j9pVN2VK/I20XtOz+8VPaZtwYhunyc5tk7VhtiVfGjSVoyklfJMTToCZio88xaIcMcHeKvu9FqSiQBiKMsMo+yYSWTOluS0JuSy8iHC4T8pw8d8bNuHc3AS1pTpojnO6Di1bh+9qhL/Sddg0la/j7RAVZxXVPvLXR0dHx/XNgxpDRjRNhLU7qEPoADt3pr0knFxUIhQK0PWZTaVSw4uFxeFYKjVZ/AE+RWhsb08Y4GWgO5CfkBGfLl4AKN6s4kVLWygktu3l7RBdKX3ZqQv7L7woELmnzG+1t7cPDAzAzy0F2WhaJugwbSpC12BtE1osfVL7cqbKSPitsdhkpi+2lJrNLIsiti4nVTtE2d4+oToX6uJZdsC3v+NdFfLhFPlckl4C3I+IhgKE9HNlpWEA/ltZaVEjDbgsH3QIKogT4VB1JFKt+UHTK7v0Cfo2v3N3jSSTdkKIy7FMLNW3OJxKZVyyCVFik61hyl5NRcepo4+OnRPa4YJnqR/y+mDvIAjoMoOAgPhLRCQFtrfczo+3r1xvGV9pz+dvtwxwNQIXFQwGWRjfJ6ZySDWS+zwpkuLznhJpZrKtiwu5OJvCWn1farLgNuRtJX0+t8bgh8M8EfOimXLEH/Lv+FRkbV1+VZ8AyewXcuHH3IOMtzRAH7W9HR6MG/CLjQ+0YP2PhRoty5+EcJim5ZNiwpGY8CcdPL/qoRLAWioghUIh+OelrSxYCnsgixuxlAvHbgRDvl/2DX9481c3RVpaNe+XtTMHIGmR4QKFgYY82Ok4EsK/LZZvGODDmnE+hJ1uRBVmxKw4vkYMvN/JqDEo7CfRWcxnUJ0z5A+nQ95BgbiE1jmZEkO6ThmuWVrS51iKk806Wv6glnrrfQutCwzy1i8vKET6poH2UWh67bcZEbLb7Vst7aPtDfRmXzgcj4fDdH3kOiI+pyrNK0Rx9Cea++RCZVfACmFCDcr2hSguTUJSMdtP85yKpT+VWizUxGKOGeE9uGxOXytASnyzGJEcqV/9lWVAh0KokAC3Wq6z/MpAw+3reWiH+eu3GwZWLEi30N3E5Wgr6lDNvSUzTfKuN1jnILnBS6xZ4J2kJI+caEj42JNU07XYciq1BKGiVIWTsZoY/JSZFElWrdA5Lidl8SrG+0WIe/2OVhhKG2/tJy1eoKqX0UJ5Y3tDS0tLe0M7/MTVX5AzQ8KcaAwLQVMckVY6InSIjlQNMoBVhtBUm8X2PsLB8DhXG1Ixg6S4H4wTE2KTmBmnVDKQ1RbLtc3zYwledNqrrU7iHXy/X+18bFGDwGSUA7JRcir5llE2Pnp74PboOBzBNjgORwxL9pbJY+ZGIiAjYlIVnHg6QQCdJ0uGfqUTJWhPoxx5EK8++dOikiKyxWb7xEy9EkA5TG+PHHXN89Hiqg/3qnKi+EOTJ6PfuSD6TKyhgXNyqnH6ScNpqk+gS8Y2MNln7QyYJdvwBrwOFUodiuDLrnQUDQbTzAv+K+YGKGZGOCrCWI9Z0w/wiGKIIY5TLwpAi4f3rRZDERr6IZZIltu9xsT2F46SVy16RUXBWmigJ4Wn8YqYwU7Tcildljmh+OUCyKcqUSEqFCgq6gMbNs+k5fhu1SKEwm63M0XIWmgw7Tqp1ZtmieJdXZVYdNnQkXZqOxQYEocQ46H0pWavOkQO4UZHUSI/rAhjs+6AfCrkoB+vt+F1MJrqBWYPNtrjJ9fbtyDfvt7QgGn3lniyMkpPEDfJdtoBQt8VhcSrCwV8DRlaiPHkjStPOqummZQkpEEwF0Axzc7il8YI8NJwEnsFTHtBtA998ON6O7rPlgZ0pcKXyidI2IzD8t7zBnPucpm1t/XEEc0k5jeywmV6K0raYk9eefJKUUPcWOLtkAbbe9x2Amjrcf4FuEHLpUuHhKbjOFgpbtCz0oA/R9vpycAKPQGTjdLEA69nkG1G7F0nMt2RTfUBPgoUhj3NpDKg12WrFJTFVGq5L0WLLErWVLsT2uJNooSIDzprRZ+fF+2wheNq7ZDcqw/boNnJWKQ6GBmZyXV352ZGIkFtNUMn96NhT6c4kN4R0f08N/r6cJFMrvwWB2UkKoYuLYxgpdNpjVJfmueHOLQQnrHxZVL0SJlpM0frxK4ESchBY4ZKCctvLZZdLTuRrg20O5lKlVQHigg7cQBcCveuKwRyXURCLR6SJmVzOVO8nk+tKEpSFuq3XY1lKxF3htFmUpDLCYW8blvDZKfnp6fLTxSkCUEQK4eXSvfZiia50JomeBqwxeJs17nexrewuLkCv0mfdPz0TzlipnRFpvoCmbbZ38gRA1YRccjXmA6Fkhg5HGPhBFhhmiAnzLDFpdnZDcp5jK8eOmRvdBL1JwfhP7/cMkgT/j28FzEw0N7SvtKwAj8HKC8dwAj5pJzDVLqoNieruhaf16rNk8CRVK25RwVgLYZNyOIQsXgV1CquXKkAeBz8zGINm11cxIzgoUcfe+zZQ19VhJ1J+M+NkEcN7EVcB64tg6zU2ALW69TjQEIRt7JBh5kGg1lQq2QMxSvt2icnNYWSmKBi1ypU6m2mj0/n+HrcsoBgpcOTG7PDOHyCae1jh4wddSji4kr77faGcVQltcOGgfEBOEKt8PSV0/hhiNINabdYkBkZwQMj1cHqoup8ZnG4r294UYWV3Op623pGhshQMg5GejIselIOydHfZHqqXBlFpCjElpYwXj59CJ+dkpMIov7mJPznRigOGdAhxOAwSoSkvIYBMt3TV65AaM4KkMxQdy6H05Q5QTduxGD7VEi9+mlCaCyVkss/57MQvfHsCDEErdBrCudabnKg674/atkA7x8/VkxYO1jrr3Uh5NtAEWL7FjrVPBCOY3dxq73BbkfdEW0pn64wXpeSahxOaYMCYlh/PrOaWUVCzDRCcYhWofClJCKWn7+VmXdR43q5dxNhshH/A8Is7qREHkZ8/IJaI3S7pX003zAwitULyGx4yFdvOuP+yTyCBPl59RcNIadwOud6jnVne2R/HzL0Wogq52VdqkhMf5r7n1WXQoza8OGxYjmF0zNR4CNHgnDBuQtFc+vmVQkiZOMNkJRSvRRy0oZx9bXoYYIlY2FcuoMqbBSkAuF3SqqxwFZ7ctM9PSIdBk9zCes2ze4B0cSt03kPKOfSsxB2+qy90wmXQ09rnzETDBKhkalWuYl9+uNbNJ8XfOq49jf0lhl3whxtGLJAgFJzG9pSiVQh09PT06OCfsiEkJ/GzrDLJEqx5SF3yi6I8/xtjz36kFOe4oS8gWYjnJCfmozc+i5uuGum43tp86HqoOuSpQwBVuNrNTEbUF8NIt4pe/w8r/Gm3ZYEyy1x41SMsA11Xoxqi+UtZQiNY9foxKuJ0MJNQ5SM0MlCvjTvKGWLJIwTVgddts+nrUOCIwjYJwBjYrxFrgbhvVk9byvvRu1tKumL55V12ptUlCMs8LWwuFZ0htqhkdW3HMBLw1MmHlXtoc4kvyhc0wtFjENn8EP4Jmi2jYpiZ9GBgBPQ3YtquxqjFjNCidO2Pud3IryGZoqEpUYqpuDwdZQI9w//IBPNjCghBiPVmyIQZrLdm9W0aU+EN1ClQlWx7tOV6FRhmeRH33mUNlQX+zagYelh343w6jmaO1O4CtcTCUuNVNoBzxw8nr//2Z49e/5eDkhkZZkUkxkuwknJUCg1Flscnux3HrGVhq4AABS0SURBVMIBCn0iOjjRgHuscOzcHJWXnfQmz2+9DOG1a1yFLwPhTI65GOlQm96YPR4E3PMzTjhUtcqGRkq3Cqm2lxPbjgVSmlSRmS46+4sJZnkMI3SyFLFkQ1W1Pk7ta3S8HKH4DxeLZquZUWqkxTrkM+yIsOc4tXAXxmB1lnHHOyxNMpWa5YUkXLRkG67Nh0406kmY6UulhCGHErHXwxfET03N5VlbZR3y/wxaDrs5w0o9qXRcbayIEHehE2vCihmD8JcntmnLOzFLJdVXoAa4DIn3cmxZrIxc1gnFpHB23lNK6NwCGOeoTaORTuQn8nO8NHW8XDt0EDJMM4NSImKwM1NFWyVlBeEvEPAXQGikQb3z4hQcjOhEJ6YA0pCxIbYsLBYTb3CinBvjh7RSXiECQp/HhZByGiXox3Nt8N1TeZafokGoeWoUTx8qIoQkXNioXNKcvTxki93NmZ9fFU/Aif7iZz/7BY61RH3+1ay9RZRiDNK0QxyH3laEPDBQ3RN7GPwRzasy0sLHMEHoKZ3MjaLtcqy8KctPTBhqb8SfMz4pSwd8jLEXXjiGjC+8XHGvJjuZsQcBDWYGnCW8oQVypZtc23VTNAd0WS1IwQQcHhYWZ2flOhXMAQw+eMjOXbwI5xAw+SRyNy3GNUCuQzY1NyfP7NSN565AZvroIVseosUCV69BRHz5WgVAw97z20koNgeRgnv46mOyUxO4PypHYYIQt7HgEtOyGvioi0+gfP0cKy+Gl26CIxaOQLvpwU3EtwXhjWd+/pUKf1xJvivvffA9OXvl0+9zQkj3juH/eInoH7yeH5ULvcbo2rCNmCLJ1NiARB5Txb+/eeJhkicuVjwXQ9Wxu+en+X7F8vYoV0499/Ofu0/0t+xOrxiA4vs/J3hr+Mfnf4A7SgLg898mwncx2L6LhC9fhXDKrh5jhWOMHSuwY1dx9fko7z3SJGpjioKfIJmMafuxYxSReZwCBMRbZenQfouT1nydnIl34ys/v/Hcc/Sw8CqJfE/SsXk3zu+FX2DpYBG0VfnzjyDiHAA+8vz3kJAmOKwj4bFjL9D/YOcvX8P/r7Hx61vX86hFNU+c9ds5d782EI8eSA532oCAWI4QN2cwy45zXfnKV557Dv4RIW3OflgBOrKFuMH4L1PcrOsHzz+CiAj4yPP/iIQ8OiJhoQBcBS4vH7tWKBj50a2t8dFRsbKfI9IQdZ/EkmqjzZ02SgEffuLjMgzeQdP0auNcmYI+7eYrnPArnBCa81lBWHy7AICK24ReNNJHEPF79OvbTkL4rGPSNRT4Pi/jo1ujoEPHbP9+ymhwhcYk6RMf8U6/C+DDD/9NOcK4afG+U2F4lu8RBdI/u5GpSCgC6UcLCx/V0yM/JkjwQZhEoM0S4SPP089HiJCmpN4sR3h7a3SLORc0FEqm+dtZaSngw18vS1ibxFifmUzpU11jMZpJVZnwfeoNBD/ihHAMR2gsfs8DTiiECD0319dvesoQMmM8z4rXbAy7IvKFtyWAZXVoop/wy/1adMHFkRUJu+RUnwVOaPD1tV5q1Toht1I9HhaOXRXff+6Y8iHOlUWIWHpSNTWpWXfAsu1QyWxKUyLWX/t20iHv3eGPerx5HhAmuFXgz+/phD9wElLP6+Vr1+B/fHTt2tUSwLKI5TRY3peCfZ5ZoHwis9E3WcObYc1kH7f1n3PCZ9wISYVHj+K8u4/I1zgI2f94XjI+/9eME/7rv3JCCPHw/7VjxtVj584du2oce6EUUCAu1sR0vljMvQ1WDvkjGTYCNi9jqprasgE+2XjumRs3nhHxsIjwo2B1MJdIHAXQEeiYeONOQvbdb/81ybd/wDjhrw8c+DURvnANCSGxPXfMMMBe0VCPluweIraeGI5J24qlZC5zZ4C40mYmi1t7LQ8vLmKoyBQWF/smU0tF46JnOeEtnXCGE0JD9CfiUSehUwiQEOG8eX1ACRlpKaJMtOBkoNHE+vukEu4MkLGFy0PBDKZ72PikxGIyZRLzIwoHDr8Kl/oW/BKE9TiEMtNdza3UD3zFhOaa3Z3xePjdTuzpuo7LfBScsFOBeKTM9hpfL/EylbNS1g1nqepYms0TYTZC219DQiN83kVCRE8zojxNrSvhWqs2P6OI0LDsTDFt8CUXuhqxEY7R3gq0h5bxXRD7w4oQdwLES1hd3WeXRRyEucgmVl0OHFaffwvvyYKEazJavO9KuNZqsUCvHHj2eP4NAf9NEEKQorF/zGd9UYQRTJwP0XDvKXwnvv03XwP5jX3CDsRdAOIYniDEXLdfIxwKBnE/0luHtdT91cMi4q+N4ABL9fu1boQI2NtKq+w5oeclAhQ6rA2xQCCRCCQgASRCskuDttSyYRk78vi+NYg9JOL7DSfirgCZqrbiRGKRLSEhaHBoSEApOQe4Imur/+ijLp6YFhMKwHqJqKb7itl4XpzckE4HApYlCEEsbqm2weImvWDE3/1bku/yP6XdNRTibgEFIbdM+7HcNfnAq/p7wUzN4ns8AWE0To5lEHOaXgBca62vV4hRSZiQhIlE2u9PJ6IaIapxjFQphCUer3+893tf+yuSr5EW+QIBibhrQEFFtTuhRCSUsVHeDqkioZHE2TUBujmnDSgRDdzfJqzu06UR+ixtITGaoO1x+Ht/A3Agf/VXv2FiUbJC3D2g3E2mb2m4UKjpt5dRc9mVDi2jViS5zFgjE23VtegUL9YIyEqjUd3FIOFYCeFv8ddvgdAQUyMFIgEau9u4nMofk9jvXILUT1lsP04R2IBAX7Dllt0ONUIL1ZOoFYs0ogY6Gcusdy571QlZQniahGIiF6McjiL83td+i9Hit2ClZtKBSBo8VrnepxNiPzqzRHtFiSIJDR7E+sG5OIS5EDK6lay6ybrR2pow1qJWq06Y7Z7ZPLM5050lQhktEmqXIuFiLGmoKuL/LZjo1/4WH5n6BNeLkMS/cO3arlRIOQ3Wlwt8EKRfI8SyyKsHbMGbsJX08b0siatZ4mogtjdhtBr1jAAppmVngrIuHgnOFE0JVNFCORx8oFYlfhfbIXelApFfyQImfbsDJEKs+xRiroTGYRuQ2mSRCuMGs+LxJFULMrlcd3cGtyzprWdi8yCWWeA39BAj/cHIGccY91iXHvGlNl3P1LQBwUKPHXth94SgxI2NjVQf/JgURcnCEs6CIN2KuwQKQGY4bzVO98lN8yU003gHoFWMGPWsV2iwG/mCkeozM7mZM9X8iWMuxphhtz68I8MYHcL7J/uKS9mmDcheKFytVAwuJqzBqUf0gxwreprC4obsY1yku+i9qj5QG2V2nsN0Lsf3/uylpAZf3IzgwFlOmmY2h8Pc2oxgDukQkSXiyppE1BY8bCpA45ix22bIMjUlc3Mku+2pCuWcViIeblTT7KZ72Cqj0bOEAMQpNkW3XMB7fQQXWIk4bNeqDYtNp22Ju0252J3I+WNiDhmvSbrd2dBxd0MCkbfR5nOFVzPdPZyQJXrxjTNBGvl0Cm7FH+Ra7OM9tlls9/3a8qxE2Oci9s13Wbl91soKzgGcXV6eVfMALV9ns7t0NirLjDbbNZjztGJydX5+XgPCXfdHXL5uJMhvWlZYElazmFmaZCl1PwCjCJBUiL9FXpRIJpN3d8PH/LhYlxzFu2SiEFSjLZ2dnc2dfNOPqPO+22K3EIeg73T9omo+fU2O2Mc2FmsKy31qmdmgk7A2allWtNanVoQm/GI75TvlW8FVEbexRQuo5nAcMomkr1FBRpkVpjstW0V8DkbRpMBGI+4T4rMRmvplE2YmF4cX1U011L7hXOyjOIvftMxAMpTc4a6froDtAw35/MDAgMFCzZxvMCQkKYjxwlmdzXGWKOVD4TdQz/JwkImUncFG8BmNkG0sLfVnWIAvTCSLDCcH/QQpRx6SRGiChUajybvxOiu0u9FW+8BtVouEzbWhkDkYD/tqce5YGA91EkBnY7M90alIaIVrht+mszuoT3LLOPYpRfpuRUgDLhmxHshHhGKzzaimQzzKQHmGN1kycX03km9p2LrO2OjWQIsRB5xmf8hMijXtzcDoa7YJO+0F/UVCTXSIr7JfkB4TYBf47KDgggz2m8HqBZZJUQCOLfFYJAw/Ciz2jtdxny8eiCaiAbotA7OSRtpK7rAhg7tclzss51vGgRA0aGp7RvpDobCD0LUhdtK1zQIKWmdETtCbiWi3ohEzu4ZomUyhr2+4JsbjriG3FhhkdAsiDIkh7lelLyUdeq303enwutz1hROGAcmhnFC62UFY6kxxy7EQDcxfHsoEs+BNyEiHgkE1w4s/RG4wU+GFhrkG7ZZtAqHBIwaS+vWwwSPF7m9soUu+fWV0HEBHG1ry8WawUWdTO2mGfEWEzoBI05IuddJcN9RjFrQU5CiYbdNStezlM6hOAg+qhUDDSJi2vwlaXJzuK+WjW74Ewg5CFjDu9t7HDdLTrDDQYShUtCC+NuRvbob8zAI3JAgDdlIjJpZdaqY7Y43gHFlwNCN4LBKMbGouZhOe44MRx2TouH2l4BkuZuervsMJvN+Lg/DuBVzNipGnPXrjzb6Q1wno6Qx5AW2QkoFOeVp+nNjuC9eauImAIARGnAumCLMzzqmkQ7yH6CC0bYGvW6tVO1BbjgzuM971OI/LIdtXwOHEwc+IPRwaZa3svBlCBwvhUBHWeoTzhDzxJC7yCumTk3B1WoVv05arGfYeGHz9dDjMuOoQNX3vCHFDGb5VNhKKtapRZUEmeNPmJDOchGCgjY1UEuUhhEqmtDnGUKTafV0Fl4iabaltUC6uTxhz7ECYb72gZ3D35M7Va4ZDh0lV0iUduhAqM1aERhJX62NQL7uIkWVVOqBv0CIylTDPscllJn33mjBAhHG5PYNHlqwvhSCXA0LNSpMOwmZJGA2db8Z5g9qNOkslJ23YmTpYghBdDP+O8L0mHDxyJES+1Dzp+GqPLzQIhGnpaYyOPfauf/LkrPMnLVwtmE6HQvzGpGW/R666KPLYfEtcgol7TdNf3I26B4Tm470WEDYPhpw26AmF4oCWoKwcCE/RXV/T8gRP2hNzombU8qaTXuxARC6X+ZrLPOBbJfvs0GSHQdnB9xXJ7vf6Ki+JgGmgDn0h03F5azFYgJFSVt7JjBsdYqOGqOkNFW8RjSEkyWe428ey3Vqr5NOJtV12EjLBwFeLe8BKhXeXzLgI5qWQiWqbxPgg9QZHA68luQ7f66i0caiZxk2gsReoak4Y6e0nvOeoYi7eCMV2bWWrGHfRJyxPCE3OzkzPJ0OhWmqFcPKckL3Cb2LXKsQxQGGk+ToWBBHOhhbLyPiQk+hJ5aSY9Nl8E0FIu0vkM1SiXAkbcRWxN9586VIjdBRDtQKMUS2DPUliAxaNwchB7mpVaeOrtnISUJovJe9i6Ni0zRQkY9E2yvbPu+oxlZM07+PXyi5+KI0d4Ga+WQC84mNXXgG5YbS2BiwUo9dtDIaiXnVkIeMgzOCddVWkvKSt6eeE/H5WP/rRN/D3T35Cl2SzfGC9OzF4Iaq5Me5Pe8Ev+nidBn11GFUo24OlNuO2H5Ui4kIDjXAkqAEyw2P39bhro0LhwYM/Oghw3zj4TwzL5t2V8r+7Em+nVmpTxTbIA6iFqkkl5QiNE2o6fGaEFxQ1QjjgfkMx3t9Elf7zwX9mB78FgD/C45vBivnf3UnIvVyKRzvFrFvDMKKtrWJTJPFI/DWfS823RBZdDJ2w3BpSXYc/+sbBb0jASHWkzF98Nsaku/CJ7xb3MXy/ee3RGkHm67bz23j37kqE9jBdXCTcWjv8ycGD3/oGaBGkfNpwPyUgR+pLpFXsgc7vyM4q6dCOtlz3pv4EIb/1z/8V2uLIvfYyRWL5fHGfsMsfX9gvGpBZlrAeHYe443wTrr8pT6gKF+Lj9XiITgaUePDgN+4vHgiYpY/hwu23aU+2C/tfpMPGmitjK93JQQJO4MbEFdqhSNSE49JzGkZOBqz0WwfvO6E3lPSGIV1668Ivf3nhO/t//CLuZY1NxVWNqECTEWBTnZFvqqvsaYzaxsZay4HrsQHB3bAf3X/CtJlOI+HbFxh7kb19ioESDVJViRrlUVBhU1PdBMPNiSsTprH/IIZ8BODJxkYcViYvCu7m4E/uO+FgPAknkWB/koR/2p/BW4uQtlpLFQj5G5uam8qzCdAirnwqT+i8vZoujeLL3/hJ5Xv/3RvBUdEEbqmnCH9JkxCK1Gg/b2XG1NR2HV/5VClalAX0qC2iPkd5cb+y0v0/ZpwL4wIO1wMU7hcvddqKrqYJLZX2tS1LeLICocv+U/dbTl3YLzzN/gtvGa262gyM/8xWKKVvE2CpBs2WRMLsUHaGCGfgkSBMVAJ8EEp8+0Im80v2nbcY7oesbFPrsakkgCeoJ5poDeIcbeeBIxZiXCYSEQu+BysSetzP4v4Svv32n9768Xdw327D2fpQ9BYpAHlMnOou3tRLEEa9IaeYpvbkjmci3AP58YULEO8vYFpjEypEzasSYd0JIXPlCEuk91djboc/Rzn11oULF97GNZeGzkNpZLSY0BZ3wnG+s0tDnlksYVrQK+n972v/8qARWeZtvqbUcMRB+xYqd0Ao7kw1sMK8ax/Ov580Av8ydrT3X+5ppeKziIOQooUuuL+a/V53wnZxe7EVlq764c22962xo2vf3tv7hSGsryRrzND3xNmJsKsNV++Z7GjXf+t64FaqpELnCTuIuPmIQnQnbFGEa23vej6YDzBjbOyLA8iYe9+JANG5Rml3MTOEmeplF8LL7Ha7vCms+WFbVdvaF8Y8lay1uvcPxez8QNrLt6+IsmzpTi1Y7h6/jjIO/YtQ1/uDZfeTe4BimL0uwivBBtic3L4x4Nj6hMuIuGueLPN+8RRYVoZ41Z4SErVNVYmZQjM0VGHrgZ7vHUvuzCZ2HhJYMFZ32vCWKHHEVuE9rtXfb8niNo84okRdYUUYzTiV6L5Z21+EZIdyuaEMbsWlWiGfCp6p1mZ9Vf/lAkLoO3OmW7dPe7uxGb6dV1DOavvLluIJ4lTDznRvLiwsbHb/JSvwS/lSvpQv5f8b+X9vhREw9XK2JQ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43" name="Picture 19" descr="http://www.fundacionctic.org/sites/default/files/images/foco-sector-servicios-imag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406" y="2348880"/>
            <a:ext cx="1798985" cy="1166835"/>
          </a:xfrm>
          <a:prstGeom prst="rect">
            <a:avLst/>
          </a:prstGeom>
          <a:noFill/>
          <a:extLst>
            <a:ext uri="{909E8E84-426E-40DD-AFC4-6F175D3DCCD1}">
              <a14:hiddenFill xmlns:a14="http://schemas.microsoft.com/office/drawing/2010/main">
                <a:solidFill>
                  <a:srgbClr val="FFFFFF"/>
                </a:solidFill>
              </a14:hiddenFill>
            </a:ext>
          </a:extLst>
        </p:spPr>
      </p:pic>
      <p:sp>
        <p:nvSpPr>
          <p:cNvPr id="19" name="18 Rectángulo"/>
          <p:cNvSpPr/>
          <p:nvPr/>
        </p:nvSpPr>
        <p:spPr>
          <a:xfrm>
            <a:off x="765175" y="2500249"/>
            <a:ext cx="5472608" cy="8640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dirty="0" smtClean="0"/>
              <a:t>Crecimiento en todos los sectores que conforman el PIB, en especial en servicios.</a:t>
            </a:r>
            <a:endParaRPr lang="es-EC" dirty="0"/>
          </a:p>
        </p:txBody>
      </p:sp>
      <p:pic>
        <p:nvPicPr>
          <p:cNvPr id="1045" name="Picture 21" descr="https://thumbs.dreamstime.com/t/hombres-de-negocios-del-equipo-con-el-grfico-de-sectores-329009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4" y="3861048"/>
            <a:ext cx="1646585" cy="1015466"/>
          </a:xfrm>
          <a:prstGeom prst="rect">
            <a:avLst/>
          </a:prstGeom>
          <a:noFill/>
          <a:extLst>
            <a:ext uri="{909E8E84-426E-40DD-AFC4-6F175D3DCCD1}">
              <a14:hiddenFill xmlns:a14="http://schemas.microsoft.com/office/drawing/2010/main">
                <a:solidFill>
                  <a:srgbClr val="FFFFFF"/>
                </a:solidFill>
              </a14:hiddenFill>
            </a:ext>
          </a:extLst>
        </p:spPr>
      </p:pic>
      <p:sp>
        <p:nvSpPr>
          <p:cNvPr id="21" name="20 Rectángulo"/>
          <p:cNvSpPr/>
          <p:nvPr/>
        </p:nvSpPr>
        <p:spPr>
          <a:xfrm>
            <a:off x="2627784" y="3869475"/>
            <a:ext cx="5472608" cy="8640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dirty="0" smtClean="0"/>
              <a:t>Estructura del PIB similar a la manejada por los Estados Unidos</a:t>
            </a:r>
            <a:endParaRPr lang="es-EC" dirty="0"/>
          </a:p>
        </p:txBody>
      </p:sp>
      <p:sp>
        <p:nvSpPr>
          <p:cNvPr id="22" name="21 Rectángulo"/>
          <p:cNvSpPr/>
          <p:nvPr/>
        </p:nvSpPr>
        <p:spPr>
          <a:xfrm>
            <a:off x="765174" y="5157192"/>
            <a:ext cx="5472608" cy="8640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dirty="0" smtClean="0"/>
              <a:t>Sectores mas representativos para el PIB: consumo de hogares, inversión o formación bruta de capital fijo y exportación de materia prima.</a:t>
            </a:r>
            <a:endParaRPr lang="es-EC" dirty="0"/>
          </a:p>
        </p:txBody>
      </p:sp>
      <p:pic>
        <p:nvPicPr>
          <p:cNvPr id="1047" name="Picture 23" descr="http://www.finanzzas.com/wp-content/uploads/materias-prima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5005822"/>
            <a:ext cx="1798985" cy="1166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431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99592" y="5229200"/>
            <a:ext cx="7200800" cy="369332"/>
          </a:xfrm>
          <a:prstGeom prst="rect">
            <a:avLst/>
          </a:prstGeom>
          <a:noFill/>
        </p:spPr>
        <p:txBody>
          <a:bodyPr wrap="square" rtlCol="0">
            <a:spAutoFit/>
          </a:bodyPr>
          <a:lstStyle/>
          <a:p>
            <a:r>
              <a:rPr lang="es-EC" dirty="0"/>
              <a:t> </a:t>
            </a:r>
            <a:r>
              <a:rPr lang="es-EC" dirty="0" smtClean="0"/>
              <a:t>              </a:t>
            </a:r>
            <a:endParaRPr lang="es-CO" dirty="0"/>
          </a:p>
        </p:txBody>
      </p:sp>
      <p:graphicFrame>
        <p:nvGraphicFramePr>
          <p:cNvPr id="6" name="Gráfico 5"/>
          <p:cNvGraphicFramePr>
            <a:graphicFrameLocks/>
          </p:cNvGraphicFramePr>
          <p:nvPr>
            <p:extLst>
              <p:ext uri="{D42A27DB-BD31-4B8C-83A1-F6EECF244321}">
                <p14:modId xmlns:p14="http://schemas.microsoft.com/office/powerpoint/2010/main" val="4219139420"/>
              </p:ext>
            </p:extLst>
          </p:nvPr>
        </p:nvGraphicFramePr>
        <p:xfrm>
          <a:off x="719572" y="248872"/>
          <a:ext cx="7560840"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p:cNvSpPr txBox="1"/>
          <p:nvPr/>
        </p:nvSpPr>
        <p:spPr>
          <a:xfrm>
            <a:off x="755576" y="5367021"/>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(SBS, 2015)</a:t>
            </a:r>
            <a:endParaRPr lang="es-CO" sz="1200" b="1" dirty="0"/>
          </a:p>
        </p:txBody>
      </p:sp>
    </p:spTree>
    <p:extLst>
      <p:ext uri="{BB962C8B-B14F-4D97-AF65-F5344CB8AC3E}">
        <p14:creationId xmlns:p14="http://schemas.microsoft.com/office/powerpoint/2010/main" val="216815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33669" y="2704052"/>
            <a:ext cx="6912768" cy="1233872"/>
          </a:xfrm>
        </p:spPr>
        <p:txBody>
          <a:bodyPr>
            <a:noAutofit/>
          </a:bodyPr>
          <a:lstStyle/>
          <a:p>
            <a:r>
              <a:rPr lang="es-EC" sz="4400" dirty="0" smtClean="0"/>
              <a:t>Primas netas emitidas</a:t>
            </a:r>
            <a:endParaRPr lang="es-CO" sz="44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386" y="2636912"/>
            <a:ext cx="2158438"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880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59827" y="4941168"/>
            <a:ext cx="8136904" cy="1569660"/>
          </a:xfrm>
          <a:prstGeom prst="rect">
            <a:avLst/>
          </a:prstGeom>
          <a:noFill/>
        </p:spPr>
        <p:txBody>
          <a:bodyPr wrap="square" rtlCol="0">
            <a:spAutoFit/>
          </a:bodyPr>
          <a:lstStyle/>
          <a:p>
            <a:pPr algn="just"/>
            <a:r>
              <a:rPr lang="es-CO" sz="1600" dirty="0" smtClean="0"/>
              <a:t>Se han generado ingresos paulatinos; debido a las captaciones que el país ha obtenido, en el 2009 se ve reflejado un crecimiento por el nivel de aseguramiento dado por las inversiones realizadas por el sector público en el sector de la construcción. Estas construcciones incidían en el comportamiento de los contratistas llevándolos a la adquisición de seguros de ejecución de obra y de buen uso de anticipos; del 2014 al 2015 se refleja una disminución por la crisis que se presentó en el Ecuador debido a la caída del precio del barril de petróleo.</a:t>
            </a:r>
            <a:endParaRPr lang="es-CO" sz="1600" b="1" dirty="0"/>
          </a:p>
        </p:txBody>
      </p:sp>
      <p:graphicFrame>
        <p:nvGraphicFramePr>
          <p:cNvPr id="5" name="Gráfico 4"/>
          <p:cNvGraphicFramePr>
            <a:graphicFrameLocks/>
          </p:cNvGraphicFramePr>
          <p:nvPr>
            <p:extLst>
              <p:ext uri="{D42A27DB-BD31-4B8C-83A1-F6EECF244321}">
                <p14:modId xmlns:p14="http://schemas.microsoft.com/office/powerpoint/2010/main" val="2932965309"/>
              </p:ext>
            </p:extLst>
          </p:nvPr>
        </p:nvGraphicFramePr>
        <p:xfrm>
          <a:off x="955871" y="260648"/>
          <a:ext cx="7344816"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3"/>
          <p:cNvSpPr txBox="1"/>
          <p:nvPr/>
        </p:nvSpPr>
        <p:spPr>
          <a:xfrm>
            <a:off x="971600" y="4221088"/>
            <a:ext cx="7344816" cy="523220"/>
          </a:xfrm>
          <a:prstGeom prst="rect">
            <a:avLst/>
          </a:prstGeom>
          <a:noFill/>
        </p:spPr>
        <p:txBody>
          <a:bodyPr wrap="square" rtlCol="0">
            <a:spAutoFit/>
          </a:bodyPr>
          <a:lstStyle/>
          <a:p>
            <a:pPr algn="just"/>
            <a:r>
              <a:rPr lang="es-CO" sz="1400" b="1" dirty="0" smtClean="0"/>
              <a:t>Elaborado por: </a:t>
            </a:r>
            <a:r>
              <a:rPr lang="es-CO" sz="1400" dirty="0" smtClean="0"/>
              <a:t>Autores</a:t>
            </a:r>
          </a:p>
          <a:p>
            <a:pPr algn="just"/>
            <a:r>
              <a:rPr lang="es-CO" sz="1400" b="1" dirty="0" smtClean="0"/>
              <a:t>Fuente: </a:t>
            </a:r>
            <a:r>
              <a:rPr lang="es-CO" sz="1400" dirty="0" smtClean="0"/>
              <a:t>(SBS, 2015)</a:t>
            </a:r>
            <a:endParaRPr lang="es-CO" sz="1400" b="1" dirty="0"/>
          </a:p>
        </p:txBody>
      </p:sp>
    </p:spTree>
    <p:extLst>
      <p:ext uri="{BB962C8B-B14F-4D97-AF65-F5344CB8AC3E}">
        <p14:creationId xmlns:p14="http://schemas.microsoft.com/office/powerpoint/2010/main" val="7830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627784" y="2780928"/>
            <a:ext cx="6048672" cy="1171600"/>
          </a:xfrm>
        </p:spPr>
        <p:txBody>
          <a:bodyPr>
            <a:noAutofit/>
          </a:bodyPr>
          <a:lstStyle/>
          <a:p>
            <a:r>
              <a:rPr lang="es-EC" sz="4400" dirty="0" smtClean="0"/>
              <a:t>Profundización de la industria aseguradora</a:t>
            </a:r>
            <a:endParaRPr lang="es-CO" sz="4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682652"/>
            <a:ext cx="2158438"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24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23528" y="5068922"/>
            <a:ext cx="8280920" cy="1323439"/>
          </a:xfrm>
          <a:prstGeom prst="rect">
            <a:avLst/>
          </a:prstGeom>
          <a:noFill/>
        </p:spPr>
        <p:txBody>
          <a:bodyPr wrap="square" rtlCol="0">
            <a:spAutoFit/>
          </a:bodyPr>
          <a:lstStyle/>
          <a:p>
            <a:pPr algn="just"/>
            <a:r>
              <a:rPr lang="es-EC" sz="1600" dirty="0" smtClean="0"/>
              <a:t>Nivel de incremento del primaje con relación al PIB, gracias al nivel de profundización en el mercado de seguros, entre el 2011 y 2012 la PNE no tiene variación relevante debido al incremento de aceptación de seguros privados que en años anteriores, en el 2014 se observa un declive a causa de la crisis que el Ecuador estaba atravesando, llevando a la profundización de este mercado a cerrar con 1,58% sobre el PIB en el 2015.</a:t>
            </a:r>
            <a:endParaRPr lang="es-CO" sz="1600" b="1" dirty="0"/>
          </a:p>
        </p:txBody>
      </p:sp>
      <p:graphicFrame>
        <p:nvGraphicFramePr>
          <p:cNvPr id="6" name="Gráfico 5"/>
          <p:cNvGraphicFramePr>
            <a:graphicFrameLocks/>
          </p:cNvGraphicFramePr>
          <p:nvPr>
            <p:extLst>
              <p:ext uri="{D42A27DB-BD31-4B8C-83A1-F6EECF244321}">
                <p14:modId xmlns:p14="http://schemas.microsoft.com/office/powerpoint/2010/main" val="3810544892"/>
              </p:ext>
            </p:extLst>
          </p:nvPr>
        </p:nvGraphicFramePr>
        <p:xfrm>
          <a:off x="755576" y="260648"/>
          <a:ext cx="7632848"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p:cNvSpPr txBox="1"/>
          <p:nvPr/>
        </p:nvSpPr>
        <p:spPr>
          <a:xfrm>
            <a:off x="731057" y="4437112"/>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(SBS, 2015)</a:t>
            </a:r>
            <a:endParaRPr lang="es-CO" sz="1200" b="1" dirty="0"/>
          </a:p>
        </p:txBody>
      </p:sp>
    </p:spTree>
    <p:extLst>
      <p:ext uri="{BB962C8B-B14F-4D97-AF65-F5344CB8AC3E}">
        <p14:creationId xmlns:p14="http://schemas.microsoft.com/office/powerpoint/2010/main" val="324077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168441646"/>
              </p:ext>
            </p:extLst>
          </p:nvPr>
        </p:nvGraphicFramePr>
        <p:xfrm>
          <a:off x="493204" y="106327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6012160" y="0"/>
            <a:ext cx="2819400" cy="1307232"/>
          </a:xfrm>
        </p:spPr>
        <p:txBody>
          <a:bodyPr>
            <a:normAutofit/>
          </a:bodyPr>
          <a:lstStyle/>
          <a:p>
            <a:pPr algn="ctr"/>
            <a:r>
              <a:rPr lang="es-EC" sz="4400" dirty="0" smtClean="0"/>
              <a:t>Resumen </a:t>
            </a:r>
            <a:endParaRPr lang="es-EC" sz="4400" dirty="0"/>
          </a:p>
        </p:txBody>
      </p:sp>
      <p:sp>
        <p:nvSpPr>
          <p:cNvPr id="5" name="4 Rectángulo"/>
          <p:cNvSpPr/>
          <p:nvPr/>
        </p:nvSpPr>
        <p:spPr>
          <a:xfrm>
            <a:off x="683568" y="5589240"/>
            <a:ext cx="7848872"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sz="1600" b="1" dirty="0" smtClean="0"/>
              <a:t>Palabras clave: </a:t>
            </a:r>
            <a:r>
              <a:rPr lang="es-EC" sz="1600" dirty="0" smtClean="0"/>
              <a:t>PIB, primaje, fronting, profundización, seguros, primas de seguros, indicadores sociales y económicos. </a:t>
            </a:r>
            <a:endParaRPr lang="es-EC" sz="1600" b="1" dirty="0"/>
          </a:p>
        </p:txBody>
      </p:sp>
    </p:spTree>
    <p:extLst>
      <p:ext uri="{BB962C8B-B14F-4D97-AF65-F5344CB8AC3E}">
        <p14:creationId xmlns:p14="http://schemas.microsoft.com/office/powerpoint/2010/main" val="46007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67944" y="476672"/>
            <a:ext cx="4708376" cy="955576"/>
          </a:xfrm>
        </p:spPr>
        <p:txBody>
          <a:bodyPr>
            <a:noAutofit/>
          </a:bodyPr>
          <a:lstStyle/>
          <a:p>
            <a:r>
              <a:rPr lang="es-EC" sz="4400" dirty="0" smtClean="0"/>
              <a:t>Primas emitidas per cápita</a:t>
            </a:r>
            <a:endParaRPr lang="es-CO" sz="4400" dirty="0"/>
          </a:p>
        </p:txBody>
      </p:sp>
      <p:graphicFrame>
        <p:nvGraphicFramePr>
          <p:cNvPr id="4" name="Gráfico 3"/>
          <p:cNvGraphicFramePr/>
          <p:nvPr>
            <p:extLst>
              <p:ext uri="{D42A27DB-BD31-4B8C-83A1-F6EECF244321}">
                <p14:modId xmlns:p14="http://schemas.microsoft.com/office/powerpoint/2010/main" val="3443597333"/>
              </p:ext>
            </p:extLst>
          </p:nvPr>
        </p:nvGraphicFramePr>
        <p:xfrm>
          <a:off x="251520" y="1556792"/>
          <a:ext cx="4968552"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5508104" y="2780928"/>
            <a:ext cx="3096344" cy="2308324"/>
          </a:xfrm>
          <a:prstGeom prst="rect">
            <a:avLst/>
          </a:prstGeom>
          <a:noFill/>
        </p:spPr>
        <p:txBody>
          <a:bodyPr wrap="square" rtlCol="0">
            <a:spAutoFit/>
          </a:bodyPr>
          <a:lstStyle/>
          <a:p>
            <a:pPr algn="just"/>
            <a:r>
              <a:rPr lang="es-EC" dirty="0" smtClean="0"/>
              <a:t>Por la renta anual recibida los habitantes invirtieron entre el 1,51% y 1,69% en pólizas según las necesidades de cada habitante; no obstante no refleja una cultura de seguros marcada en comparación con los países caso de estudio </a:t>
            </a:r>
            <a:endParaRPr lang="es-CO"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58438"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adroTexto 3"/>
          <p:cNvSpPr txBox="1"/>
          <p:nvPr/>
        </p:nvSpPr>
        <p:spPr>
          <a:xfrm>
            <a:off x="251520" y="5844218"/>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(SBS, 2015)</a:t>
            </a:r>
            <a:endParaRPr lang="es-CO" sz="1200" b="1" dirty="0"/>
          </a:p>
        </p:txBody>
      </p:sp>
    </p:spTree>
    <p:extLst>
      <p:ext uri="{BB962C8B-B14F-4D97-AF65-F5344CB8AC3E}">
        <p14:creationId xmlns:p14="http://schemas.microsoft.com/office/powerpoint/2010/main" val="117007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339752" y="0"/>
            <a:ext cx="6275040" cy="1603648"/>
          </a:xfrm>
        </p:spPr>
        <p:txBody>
          <a:bodyPr>
            <a:normAutofit/>
          </a:bodyPr>
          <a:lstStyle/>
          <a:p>
            <a:r>
              <a:rPr lang="es-EC" sz="4400" dirty="0" smtClean="0"/>
              <a:t>Diversificación del mercado asegurador</a:t>
            </a:r>
            <a:endParaRPr lang="es-CO" sz="4400" dirty="0"/>
          </a:p>
        </p:txBody>
      </p:sp>
      <p:graphicFrame>
        <p:nvGraphicFramePr>
          <p:cNvPr id="4" name="Gráfico 3"/>
          <p:cNvGraphicFramePr/>
          <p:nvPr>
            <p:extLst>
              <p:ext uri="{D42A27DB-BD31-4B8C-83A1-F6EECF244321}">
                <p14:modId xmlns:p14="http://schemas.microsoft.com/office/powerpoint/2010/main" val="2709121628"/>
              </p:ext>
            </p:extLst>
          </p:nvPr>
        </p:nvGraphicFramePr>
        <p:xfrm>
          <a:off x="3491880" y="1556792"/>
          <a:ext cx="5194920"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179512" y="2348880"/>
            <a:ext cx="2979729" cy="2585323"/>
          </a:xfrm>
          <a:prstGeom prst="rect">
            <a:avLst/>
          </a:prstGeom>
          <a:noFill/>
        </p:spPr>
        <p:txBody>
          <a:bodyPr wrap="square" rtlCol="0">
            <a:spAutoFit/>
          </a:bodyPr>
          <a:lstStyle/>
          <a:p>
            <a:pPr algn="just"/>
            <a:r>
              <a:rPr lang="es-EC" dirty="0" smtClean="0"/>
              <a:t>En el Ecuador existe mayor participación de los seguros comerciales o generales y los de salud y vida, es decir que existe una relación de 60 – 40; este suceso es gracias a que no existen un incentivo en una cultura de seguros de pólizas de vida y salud.</a:t>
            </a:r>
            <a:endParaRPr lang="es-CO"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67"/>
            <a:ext cx="2158438"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adroTexto 3"/>
          <p:cNvSpPr txBox="1"/>
          <p:nvPr/>
        </p:nvSpPr>
        <p:spPr>
          <a:xfrm>
            <a:off x="3491880" y="6021288"/>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(SBS, 2015)</a:t>
            </a:r>
            <a:endParaRPr lang="es-CO" sz="1200" b="1" dirty="0"/>
          </a:p>
        </p:txBody>
      </p:sp>
    </p:spTree>
    <p:extLst>
      <p:ext uri="{BB962C8B-B14F-4D97-AF65-F5344CB8AC3E}">
        <p14:creationId xmlns:p14="http://schemas.microsoft.com/office/powerpoint/2010/main" val="311508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868144" y="476672"/>
            <a:ext cx="2819400" cy="5715000"/>
          </a:xfrm>
        </p:spPr>
        <p:txBody>
          <a:bodyPr>
            <a:normAutofit/>
          </a:bodyPr>
          <a:lstStyle/>
          <a:p>
            <a:pPr algn="ctr"/>
            <a:r>
              <a:rPr lang="es-EC" sz="4800" dirty="0" smtClean="0"/>
              <a:t>Estados Unidos de América</a:t>
            </a:r>
            <a:endParaRPr lang="es-EC" sz="4800"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44824"/>
            <a:ext cx="5266928" cy="3096344"/>
          </a:xfrm>
          <a:prstGeom prst="rect">
            <a:avLst/>
          </a:prstGeom>
          <a:noFill/>
          <a:ln>
            <a:noFill/>
          </a:ln>
          <a:effectLst>
            <a:reflection blurRad="6350" stA="50000" endA="300" endPos="9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7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331640" y="2564904"/>
            <a:ext cx="7283896" cy="1368152"/>
          </a:xfrm>
        </p:spPr>
        <p:txBody>
          <a:bodyPr>
            <a:normAutofit/>
          </a:bodyPr>
          <a:lstStyle/>
          <a:p>
            <a:r>
              <a:rPr lang="es-EC" sz="4400" dirty="0" smtClean="0"/>
              <a:t>Producto Interno Bruto</a:t>
            </a:r>
            <a:endParaRPr lang="es-EC" sz="44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564905"/>
            <a:ext cx="230425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35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55776" y="631540"/>
            <a:ext cx="568863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dirty="0" smtClean="0"/>
              <a:t>Consumo destacado del sector privado ascendiendo al 69,1% de producción interna bruta.</a:t>
            </a:r>
            <a:endParaRPr lang="es-EC" dirty="0"/>
          </a:p>
        </p:txBody>
      </p:sp>
      <p:pic>
        <p:nvPicPr>
          <p:cNvPr id="1028" name="Picture 4" descr="http://www.berg-associates-la.com/portals/0/SECTOR-PRIVA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4851"/>
            <a:ext cx="1512168" cy="1587777"/>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899592" y="2071876"/>
            <a:ext cx="568863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dirty="0" smtClean="0"/>
              <a:t>Inversión y consumo privado asciende a 16,2% e inversión y consumo público asciende a 18,3%.</a:t>
            </a:r>
            <a:endParaRPr lang="es-EC" dirty="0"/>
          </a:p>
        </p:txBody>
      </p:sp>
      <p:pic>
        <p:nvPicPr>
          <p:cNvPr id="1030" name="Picture 6" descr="http://cdn2.hubspot.net/hub/273205/file-1678485445-jpg/ID-100951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735187"/>
            <a:ext cx="1512168" cy="1587777"/>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2555776" y="3573016"/>
            <a:ext cx="568863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dirty="0" smtClean="0"/>
              <a:t>Exportaciones en decrecimiento (13,2%) y mayor nivel de importación (16,8%).</a:t>
            </a:r>
            <a:endParaRPr lang="es-EC" dirty="0"/>
          </a:p>
        </p:txBody>
      </p:sp>
      <p:sp>
        <p:nvSpPr>
          <p:cNvPr id="12" name="11 Rectángulo"/>
          <p:cNvSpPr/>
          <p:nvPr/>
        </p:nvSpPr>
        <p:spPr>
          <a:xfrm>
            <a:off x="899592" y="5085184"/>
            <a:ext cx="568863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dirty="0" smtClean="0"/>
              <a:t>Sectores económicos similares a los del Ecuador.</a:t>
            </a:r>
            <a:endParaRPr lang="es-EC" dirty="0"/>
          </a:p>
        </p:txBody>
      </p:sp>
      <p:pic>
        <p:nvPicPr>
          <p:cNvPr id="1036" name="Picture 12" descr="http://api.ning.com/files/j2iuoAfycFSWQd8FpvmVjxuoxeVA3nBuFpIf6WOK0-tfvsD1m4ZIuYsKbEVfvtN1ycxUiwmpj1TfCY9BhHRUOEmOy-SQkmml/tlccolombiaeeu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236328"/>
            <a:ext cx="1512168" cy="1587776"/>
          </a:xfrm>
          <a:prstGeom prst="rect">
            <a:avLst/>
          </a:prstGeom>
          <a:noFill/>
          <a:extLst>
            <a:ext uri="{909E8E84-426E-40DD-AFC4-6F175D3DCCD1}">
              <a14:hiddenFill xmlns:a14="http://schemas.microsoft.com/office/drawing/2010/main">
                <a:solidFill>
                  <a:srgbClr val="FFFFFF"/>
                </a:solidFill>
              </a14:hiddenFill>
            </a:ext>
          </a:extLst>
        </p:spPr>
      </p:pic>
      <p:pic>
        <p:nvPicPr>
          <p:cNvPr id="15" name="14 Imagen" descr="https://thumbs.dreamstime.com/z/grfico-hexagonal-de-la-plantilla-de-la-presentacin-diagrama-del-grfico-de-sectores-40628924.jpg"/>
          <p:cNvPicPr/>
          <p:nvPr/>
        </p:nvPicPr>
        <p:blipFill rotWithShape="1">
          <a:blip r:embed="rId5" cstate="print">
            <a:extLst>
              <a:ext uri="{28A0092B-C50C-407E-A947-70E740481C1C}">
                <a14:useLocalDpi xmlns:a14="http://schemas.microsoft.com/office/drawing/2010/main" val="0"/>
              </a:ext>
            </a:extLst>
          </a:blip>
          <a:srcRect l="10891" t="18182" r="10297" b="34460"/>
          <a:stretch/>
        </p:blipFill>
        <p:spPr bwMode="auto">
          <a:xfrm>
            <a:off x="6732240" y="4743748"/>
            <a:ext cx="1512168" cy="15972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7842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4235942736"/>
              </p:ext>
            </p:extLst>
          </p:nvPr>
        </p:nvGraphicFramePr>
        <p:xfrm>
          <a:off x="539552" y="908720"/>
          <a:ext cx="7848872"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3"/>
          <p:cNvSpPr txBox="1"/>
          <p:nvPr/>
        </p:nvSpPr>
        <p:spPr>
          <a:xfrm>
            <a:off x="539552" y="6021288"/>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(BEA, 2016)</a:t>
            </a:r>
            <a:endParaRPr lang="es-CO" sz="1200" b="1" dirty="0"/>
          </a:p>
        </p:txBody>
      </p:sp>
    </p:spTree>
    <p:extLst>
      <p:ext uri="{BB962C8B-B14F-4D97-AF65-F5344CB8AC3E}">
        <p14:creationId xmlns:p14="http://schemas.microsoft.com/office/powerpoint/2010/main" val="261549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1763688" y="2980927"/>
            <a:ext cx="6912768" cy="667544"/>
          </a:xfrm>
        </p:spPr>
        <p:txBody>
          <a:bodyPr>
            <a:noAutofit/>
          </a:bodyPr>
          <a:lstStyle/>
          <a:p>
            <a:r>
              <a:rPr lang="es-EC" sz="4400" dirty="0" smtClean="0"/>
              <a:t>Primas netas emitidas</a:t>
            </a:r>
            <a:endParaRPr lang="es-CO" sz="4400"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630623"/>
            <a:ext cx="230425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55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3259298243"/>
              </p:ext>
            </p:extLst>
          </p:nvPr>
        </p:nvGraphicFramePr>
        <p:xfrm>
          <a:off x="323528" y="260648"/>
          <a:ext cx="4968552"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p:cNvSpPr txBox="1"/>
          <p:nvPr/>
        </p:nvSpPr>
        <p:spPr>
          <a:xfrm>
            <a:off x="5796136" y="1988840"/>
            <a:ext cx="2952328" cy="4524315"/>
          </a:xfrm>
          <a:prstGeom prst="rect">
            <a:avLst/>
          </a:prstGeom>
          <a:noFill/>
        </p:spPr>
        <p:txBody>
          <a:bodyPr wrap="square" rtlCol="0">
            <a:spAutoFit/>
          </a:bodyPr>
          <a:lstStyle/>
          <a:p>
            <a:pPr algn="just"/>
            <a:r>
              <a:rPr lang="es-EC" dirty="0" smtClean="0"/>
              <a:t>Estados Unidos de América es el país con mayor participación en el mundo respecto al mercado asegurador, emitiendo el 20% de las primas totales a nivel global. Sus periodos de declive vinieron dados por la recesión económico que tuvo lugar desde el año 2008 al 2015, sin embargo la tendencia para el mercado asegurador fue ascendente, alcanzando cerca de $1.252.200 millones de dólares al cierre del 2015.</a:t>
            </a:r>
            <a:endParaRPr lang="es-CO" dirty="0"/>
          </a:p>
        </p:txBody>
      </p:sp>
      <p:pic>
        <p:nvPicPr>
          <p:cNvPr id="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5555"/>
            <a:ext cx="230425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adroTexto 3"/>
          <p:cNvSpPr txBox="1"/>
          <p:nvPr/>
        </p:nvSpPr>
        <p:spPr>
          <a:xfrm>
            <a:off x="323528" y="5844218"/>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a:t>
            </a:r>
            <a:r>
              <a:rPr lang="es-CO" sz="1200" dirty="0" err="1" smtClean="0"/>
              <a:t>Insurance</a:t>
            </a:r>
            <a:r>
              <a:rPr lang="es-CO" sz="1200" dirty="0" smtClean="0"/>
              <a:t> </a:t>
            </a:r>
            <a:r>
              <a:rPr lang="es-CO" sz="1200" dirty="0" err="1" smtClean="0"/>
              <a:t>Information</a:t>
            </a:r>
            <a:r>
              <a:rPr lang="es-CO" sz="1200" dirty="0" smtClean="0"/>
              <a:t> </a:t>
            </a:r>
            <a:r>
              <a:rPr lang="es-CO" sz="1200" dirty="0" err="1" smtClean="0"/>
              <a:t>Institute</a:t>
            </a:r>
            <a:r>
              <a:rPr lang="es-CO" sz="1200" dirty="0" smtClean="0"/>
              <a:t>, 2016)</a:t>
            </a:r>
            <a:endParaRPr lang="es-CO" sz="1200" b="1" dirty="0"/>
          </a:p>
        </p:txBody>
      </p:sp>
    </p:spTree>
    <p:extLst>
      <p:ext uri="{BB962C8B-B14F-4D97-AF65-F5344CB8AC3E}">
        <p14:creationId xmlns:p14="http://schemas.microsoft.com/office/powerpoint/2010/main" val="412159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3419872" y="2728899"/>
            <a:ext cx="5256584" cy="1171600"/>
          </a:xfrm>
        </p:spPr>
        <p:txBody>
          <a:bodyPr>
            <a:noAutofit/>
          </a:bodyPr>
          <a:lstStyle/>
          <a:p>
            <a:r>
              <a:rPr lang="es-EC" sz="4400" dirty="0" smtClean="0"/>
              <a:t>Profundización de la industria aseguradora</a:t>
            </a:r>
            <a:endParaRPr lang="es-CO" sz="4400"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630623"/>
            <a:ext cx="230425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4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3537268852"/>
              </p:ext>
            </p:extLst>
          </p:nvPr>
        </p:nvGraphicFramePr>
        <p:xfrm>
          <a:off x="611560" y="116632"/>
          <a:ext cx="7992888"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617669" y="5325308"/>
            <a:ext cx="7992888" cy="1200329"/>
          </a:xfrm>
          <a:prstGeom prst="rect">
            <a:avLst/>
          </a:prstGeom>
          <a:noFill/>
        </p:spPr>
        <p:txBody>
          <a:bodyPr wrap="square" rtlCol="0">
            <a:spAutoFit/>
          </a:bodyPr>
          <a:lstStyle/>
          <a:p>
            <a:pPr algn="just"/>
            <a:r>
              <a:rPr lang="es-EC" dirty="0" smtClean="0"/>
              <a:t>Se presentan variaciones crecientes y decrecientes de forma interanual, luego de haber entrado en recesión económica, no solo a nivel de USA, sino mundial, el nivel de profundización de mercado ha sido inferior al cierre del 2015. El crecimiento de la PNE no quiere decir que la profundización del mercado de seguros sea mayor.</a:t>
            </a:r>
            <a:endParaRPr lang="es-CO" b="1" dirty="0"/>
          </a:p>
        </p:txBody>
      </p:sp>
      <p:sp>
        <p:nvSpPr>
          <p:cNvPr id="4" name="CuadroTexto 3"/>
          <p:cNvSpPr txBox="1"/>
          <p:nvPr/>
        </p:nvSpPr>
        <p:spPr>
          <a:xfrm>
            <a:off x="617669" y="4581128"/>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(BEA, 2016)</a:t>
            </a:r>
            <a:endParaRPr lang="es-CO" sz="1200" b="1" dirty="0"/>
          </a:p>
        </p:txBody>
      </p:sp>
    </p:spTree>
    <p:extLst>
      <p:ext uri="{BB962C8B-B14F-4D97-AF65-F5344CB8AC3E}">
        <p14:creationId xmlns:p14="http://schemas.microsoft.com/office/powerpoint/2010/main" val="336563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8144" y="-3748"/>
            <a:ext cx="2819400" cy="1272508"/>
          </a:xfrm>
        </p:spPr>
        <p:txBody>
          <a:bodyPr>
            <a:normAutofit/>
          </a:bodyPr>
          <a:lstStyle/>
          <a:p>
            <a:r>
              <a:rPr lang="es-EC" sz="4400" dirty="0" smtClean="0"/>
              <a:t>Problema</a:t>
            </a:r>
            <a:endParaRPr lang="es-EC" sz="4400" dirty="0"/>
          </a:p>
        </p:txBody>
      </p:sp>
      <p:pic>
        <p:nvPicPr>
          <p:cNvPr id="1026" name="Picture 2" descr="http://www.agenciapulsar.org/wp-content/uploads/2015/04/ecuador-econom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1484784"/>
            <a:ext cx="2592288" cy="2116303"/>
          </a:xfrm>
          <a:prstGeom prst="rect">
            <a:avLst/>
          </a:prstGeom>
          <a:noFill/>
          <a:extLst>
            <a:ext uri="{909E8E84-426E-40DD-AFC4-6F175D3DCCD1}">
              <a14:hiddenFill xmlns:a14="http://schemas.microsoft.com/office/drawing/2010/main">
                <a:solidFill>
                  <a:srgbClr val="FFFFFF"/>
                </a:solidFill>
              </a14:hiddenFill>
            </a:ext>
          </a:extLst>
        </p:spPr>
      </p:pic>
      <p:sp>
        <p:nvSpPr>
          <p:cNvPr id="5" name="4 Flecha derecha"/>
          <p:cNvSpPr/>
          <p:nvPr/>
        </p:nvSpPr>
        <p:spPr>
          <a:xfrm>
            <a:off x="2915817" y="1412776"/>
            <a:ext cx="864096" cy="57606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050" b="1" dirty="0" smtClean="0"/>
              <a:t>2007 - 2014</a:t>
            </a:r>
            <a:endParaRPr lang="es-EC" sz="1050" b="1" dirty="0"/>
          </a:p>
        </p:txBody>
      </p:sp>
      <p:sp>
        <p:nvSpPr>
          <p:cNvPr id="8" name="7 Flecha derecha"/>
          <p:cNvSpPr/>
          <p:nvPr/>
        </p:nvSpPr>
        <p:spPr>
          <a:xfrm>
            <a:off x="2915817" y="2902974"/>
            <a:ext cx="864095" cy="52602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600" dirty="0" smtClean="0"/>
              <a:t>2015</a:t>
            </a:r>
            <a:endParaRPr lang="es-EC" sz="1600" dirty="0"/>
          </a:p>
        </p:txBody>
      </p:sp>
      <p:sp>
        <p:nvSpPr>
          <p:cNvPr id="6" name="5 Rectángulo"/>
          <p:cNvSpPr/>
          <p:nvPr/>
        </p:nvSpPr>
        <p:spPr>
          <a:xfrm>
            <a:off x="3970606" y="1412776"/>
            <a:ext cx="4290392" cy="5760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EC" sz="1400" dirty="0" smtClean="0"/>
              <a:t>Cambio en la Matriz Productiva, reducción de desempleo, desarrollo de la industria, uno de los países con mejores carreteras. </a:t>
            </a:r>
            <a:endParaRPr lang="es-EC" sz="1400" dirty="0"/>
          </a:p>
        </p:txBody>
      </p:sp>
      <p:sp>
        <p:nvSpPr>
          <p:cNvPr id="10" name="9 Rectángulo"/>
          <p:cNvSpPr/>
          <p:nvPr/>
        </p:nvSpPr>
        <p:spPr>
          <a:xfrm>
            <a:off x="3986838" y="2182894"/>
            <a:ext cx="4274159" cy="526026"/>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s-EC" sz="1400" dirty="0" smtClean="0">
                <a:solidFill>
                  <a:schemeClr val="bg1"/>
                </a:solidFill>
              </a:rPr>
              <a:t>Crecimiento económico mas alto en comparación con los 30 años anteriores gracias al PIB no petrolero.</a:t>
            </a:r>
            <a:endParaRPr lang="es-EC" sz="1400" dirty="0">
              <a:solidFill>
                <a:schemeClr val="bg1"/>
              </a:solidFill>
            </a:endParaRPr>
          </a:p>
        </p:txBody>
      </p:sp>
      <p:sp>
        <p:nvSpPr>
          <p:cNvPr id="11" name="10 Rectángulo"/>
          <p:cNvSpPr/>
          <p:nvPr/>
        </p:nvSpPr>
        <p:spPr>
          <a:xfrm>
            <a:off x="3970605" y="2902974"/>
            <a:ext cx="4290391" cy="69811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EC" sz="1600" dirty="0" smtClean="0"/>
              <a:t>Periodo de crisis,  afectó a productores extranjeros, PGE en déficit  lo que afecta a niveles de liquidez.</a:t>
            </a:r>
            <a:endParaRPr lang="es-EC" sz="1600" dirty="0"/>
          </a:p>
        </p:txBody>
      </p:sp>
      <p:sp>
        <p:nvSpPr>
          <p:cNvPr id="9" name="AutoShape 4" descr="data:image/jpeg;base64,/9j/4AAQSkZJRgABAQAAAQABAAD/2wCEAAkGBxMTEhUTExIVFRUXGRkaGBUXFxsYGBUYHxcdFxsYFxsYHyggHh0mHRYYITEiJSkrLi4vFx8zODMsOCgtLysBCgoKDg0OGxAQGy0lICUtLS0tLy0wLS0tLS8tLS0tLS0tLy0tLS0tLS0tLS0tLS0tLS0tLS0tLS0tLS0tLS0tLf/AABEIAO4A1AMBEQACEQEDEQH/xAAbAAEAAgMBAQAAAAAAAAAAAAAABQYDBAcBAv/EAE0QAAIBAwMCBAMEBAgLBgcAAAECAwAEEQUSIQYxE0FRYQcigRQycZEjQlLRFTOTobHB0vAWFzVTVGJygqKz03SSsrTh8SQlNDZDg5T/xAAbAQEAAwEBAQEAAAAAAAAAAAAAAQMEBQIGB//EADQRAAICAgIBAwIEBgEDBQAAAAABAgMEERIhMQUTQSJRFGFxkRUjMlKBoeEzU7EkQsHR8P/aAAwDAQACEQMRAD8A7LQCgFAKAUAoBQCgFAKAUAoBQCgFAKAUAoBQCgFAKAUAoBQCgFAKAUAoBQCgFAKAUAoBQGDULoRRSSlWYRozlVGWbaCcKPMnFQ3o9JbeivdJ9dWt8PkJR/ON8bh+XBHuK8RsTej3OqUPJaKsKhQFf6u6wttPTdK25z92Jfvt+4e54quViT0WwqlPwSWiamtzDHMqsodQ21hhlyM4PvXtPZ4a09G9UnkUAoBQCgFAKAUAoBQCgFAKAUAoBQCgFAKEkN1hPcpau1oYxMCNvifdxn5gM8Zx2zxXmTeuj1DW+yn9OfEOcyLDeW5Rz+svY8d8enB7Ej3rI8nhLUjVLGTjygy/TuJIiVOMjg1sMfg43faepvN0QClXwXTje2eTx+B/HmuQ7Pcv4V/B1F9FG597Oy6WG8Jd/fFddHLZnnk2qW9BmnwDilxpqm+8WYl0dydzclecgHPkMj6Yrk+77V3Gfg6n/Uo+j4O0WMKqgC9sV1kctlK6w+If2WQwQ27SyjHfhRn8Mk8c9vyrK8ncnGJqrxm48pPolegtUvLiFnvY0jfcdgTj5MDG4ZPOc/zcVpg2/JRYop9Fmr0eBQgUAoBQCgFAKAUAoBQCgFAKAUB6BQHLr3rbVbaaQT2kLRhjtZG42Z4yQW8sdwKy22yh2bK6K7FrfZb9N1xbuJdybdyg7c5r1Rf7sd6KbqnXLRS9XtRHeMdvAAC+wxz/AEt+dcnMnOu/nKP0o3U8ZU8E+2XjR9QjeHYvDAdjXUxsqvIjuBhtqlW9MpdzZMkrsflwS2ewHnmuN6jBU2RlU9Sb8I3Y83OLU/Be+mrt5IQX7+vrXep5cFz8/Jzp65PXg2NbufDhds844r1Zy4Pj5IjrfZz6w05prhAxGw859fPH4efvXz/p8FdbL3n9S+DpXzcIJQ8HQr+5S3h+YkcYHmc/3IruX5EKIcpnPrrlY9I5m8Ymu4n2liOG9xluT9GH5Vxse6VuRygnrZ0pRUKHGT7Oj6rqC2tuZAmQqk7RxnAzXYvuVMU/8HOqrdktHOo/iFqdxIotbKMLuGS5JBXPPPy449M/WortlPsvsohDrfZ1dTxWkxigFAKAUAoBQCgFAKAUAoBQCgOZ6j1ZdxarcQNJ+gXZsTaoABRCecZOdzdz5VzcrInXOPF/Pf6G+vHjKrkTWr2Mc9u7gDeV9eM1pvj7lTUX2Z6pcJpsgtFvHhIwoOBjB9PxFcJZGRgr6o9Nm+cK73uL7JNhHcJ44+UkDPPHPvXXum7MZyiu2vBijFRs0za0y3MLmR+I8DDDkAY7t6efPasHpdsKIcJ9PZdkxc3tGteyoZmjkTKP2Yd//bjPtjzq7Ox+MvxEXpo8UzbXt6LD03fKwMS8hOA3rxnn38q3Yd7trUmim6HGWjJ1NIojCtwHOM+nB/dj61OXc6q3JIimHOWiv6VEHm8KJCqREZdvM9/l9ue9c7Bxuc/xEntmi6ziuGjf6hdpioj+aMA5byP+yfPkDkce9ePVb67a/bj29k4sHCXJmn09aRQJNPtB25bv3/A/WteJN14qlJeF/wCCu5crdL5IjqLXXnOwqBuUqFGTkH/2rmPKvzVqEekzZXVXQ9yZYOk7GO1t98gCsASc/iTiu1R/KqSm+zDdL3LG4kF011PdT6sYTJmDwSSm0Y3fL8wOMg/NjGce1U4F87Y7m+9v9i/IojCG0dHromAUAoBQCgFAKAUAoBQCgFAKElB6x0BZbjxQp3EAEjzxwODWPIxY2vbNVOTOtaXggdMjeOYEA7SpVwPXPmK4eFkwotasevg35EPcgtFjke22h0OcMVcAcqfMEHBFdPLqWZUvbfzsw1t0y+pGncSxQW+ImLJlFKsMEAsF4PHbdnkHOO9VV5FtU41TRY642pzRpajP4SNErHDgZ9ge+PoTVWfJfiIqXj5PWNBuDa8nuqXwKIYm34BB291P4d/pV2bW8iClU9pfB5o/lyamtbJr4c6rCymLnxB3J/WGe+fX1rXh3qcOOtNFWVS63v4Zk+JN9GiojE72yQPIAfrE1Obeq4a1tsjFodj39iM6X1QorTM4VMYBbjefYefn29axYFcseLna9J/Bdkaslxgts1LI+OIoWYgB+wOAy84BH4Y71nwZReTJLtPej3kQarTfklrjUYnt3R2EUW9kwqlmbaxA5Ge+3PA+tX3ZNtspUwRXGqNeps+LEwLIrvkAjCAqSzY5OAMntXrDrWFW3a9bZFrd8voITXA088jbThiBGD6AY7eXrXPtujk5K4PpmytezT35LX0T0qlufGP8Yy4PsM5wB9B+VfQUY0avBzrsiVvTLdWkzCgFAKAUAoBQCgFAKAUAoBQEdcQHdmoJK3NpLeIZAcLkEj2zzWHKxK5wk1Fb/wBl9dsk130RUmyGaaRWWVHbfsBwR8gUjzByV9u9c+jL/DxUJRZrnX72mmamsOsyo8C/o3VW2k4IP3hny9PyrRlY1ltkba/hHimyNW4TIUaqXd0lVTsRzyOQVxxxx5+VTCyU042pdFs6Yx4yrb7ZFWkzCKUgje21cZ5C8klR598VXVqNb4+S+1J2R5eC5/CgwhmVmxKTnB/WHlt9QPT8a14c4a0vJkzoz5cn4MnxZkQsql/nHKqO6j/W9Af6qZkoa0/JGDCfLkvBTbq9f7PCrY3IWA5+YocEFh5cjH0FY7dTrSl5RtrilbJx8MkbLVzb7AgUs6KxdgWYbs8DJwO3nmvc7HWlGqK7RRGhT5SsfhknYShIvFkRjGrZxxlnZsfh3avFFFlM5XW/Y8WSjbquBOGVJp45GdIxGjKsecklvPPHkPSs+Re8xJRiyYRVCa35NvQtEOfEcliTkZOcew9K7FGLXWlqK2YrLZP5LlCmABWsoPqgFAKAUAoBQCgFAKAUAoBQEf1Asht5PCco4GQRweDkgHyyOM1my1N1NVvstpcVNcvBTultSuUZ1lZpoycxs75cZ7qSecDyrkY/q0Yx1PbZvvxlLTh0TWmatHciRQrRujMjxvjcpH4cEEYIPvXZqujZHkjFZVKDIbqPRdkW6M5Oex9Kz5uM7oJR8p7LMa1Vz2yn2Osy2rxwtGhjyowwBIQtt+VlPl7+lVV22wkoTNk6arYucRqGlSLNJLFjDFuOM4Y5K4bg1NlFqk5Q+TzXkVOChNeD4k06KNV+0ZDuNwji7lDwCzH5V5B+7k+1Uxrc3pLteX8fsJZDS6fRKabdBDujgVGHZiSzen3gFrSsaW98u/ySMzt2tGHVbvxnzNArn9oFlY/iTupLGk3vl3+aTEbddGidKR8mEEMoLGOTkbR3IYcEcjvjv2rLKt1vUl2/D+P2NMb3Jeejyz0maaYSSAAJgntjavO0BeKujRY5cpkyyKowcIb7B16e6UQ7F2BgwVBjscrkk5NV2SuvTjE9+3VRqT8l86Z0L/8AJIPm/orZh0ezUos519inPaJ3UtYjtWii2GSSUnaikDaoGS7E9lFe78mNMdsiqmVm2VnqnVLmaaMRM8MSjkI5VpJCcAHbj5R+PrXGyfVPd1GvabN9GPGuLc+y76UjiGMSMWcKNzHuTXdpUlWlJ9nMsacm14NqrTwKAUAoBQCgFAKAUAoBQGO5+6aElOm6ey+9SAQcqccg9+KzPGre/pXZarZfch9YDs7sIVBP3yB8zYGBnjy9ya5dnps9PU/0Rrhkx6TRBWPVL20Zi8MSqCdoZiNgP6vY9jnFWUZU4w1JeDRZiQslvejLrEsE6xXITaQADEDwWzkDd3wDzn0FRfb7riq/6n/r8yutOnlF+Cf0jV7fHhynPba7Lycjs2OAR2z2PfitMMqMPotfZnljykuUF0RvVtsFMUy4ZA+CRggBvMe2QPqB616nqNisi+n0/wD4FacouD8+UbEA4rYZWY5Ic+VQNn30xbiRpWOFiDbSScA7ee58gf5/wrHDUrHZJ9LpGmxcYKK8+WbGv6zEqNFCPlIwzKPvf6gJ7A+bfl3zVV2Wrf5dMlv7/wD0eq6XD65ohNOlhs4mnC73YjajHAUfj6DOKpx8hVwaf9W9f8miyuV00vgaj1U94I0aMRqp3FFJPiH9XuBwPTmoy8iyyPCKPdePCpuW9k9oYlLkiFM7SokP3lB8jx288Z8qmHpkuuUtr5RlnkpppImunOnFRy7ctnP19fxrqxorTT4royyslrWy24q4qPKAUAoBQCgFAKAUAoBQHooSUa41C7jnZHl3AE8YG1lJ4xxkf37187fmZONdqfa+Dowqqsh9Pk3f4QcjcjIQpw6eYzzkHyP496sh6lanymuit48fC8mhJ1QqvteNQp/WJ5/dVtfqvKenHol4b49PsrzapZTyNCA/OQrHAVj6Ad/wzWmWTXLprp/JP4aytc18GtLYBTFEPuqCx9yeAT9BWXAqTsnZ+ekMi1ySTI3UZzGcqm7LMMduBj94qhY34i2fetM0u/2q4rXwZ49QIX9JBIFPn+qfqcCvCwbYvVVqPEsiL7lEk7LVoiQoEuSQAMA8nj1q/jn1rcprRS/Yk+kH6htcdpm/AL/aFWcc6S/qSPP8lfBqPrYK/orWUqOxIwo+ozWKfp9s5astX6F6viv6YmGKdpopCybMEDGc8EEg5wP2TUSxPwttbT3tntXe7CS/I3raxWZNj8AMoJHfntj3yuK1ZVMY5UZvw/JTTbJQaXlGzYa3ZRXHhkMdowH4Kgj9Xj8s9q2xy4L46PLxLHHl8k/ZdRBnICAr6qf6+xFZP4tqenHoh4f0+eyRTUpI8ElDu5CY8vx7/Wqpep3J8ktxCx4PrfZpabf3U1yMSEIDlxgbdv7IH9/WpwsnJybuSeonq6uquGvkudd85woBQCgFAKAUAoBQCgBOOTUN6JK1q9tFPyrrn9oEEEVQ5VWLynosSnEjBocaKfDkwx7nOARVW8e5a2no9fXFkTPoULqxE29h97kjH1Pl71SpYtq4prouTureyHsLS3lcGOUM0TAhcYGAc/KONy8ckfjXmaocXFdF274dv5JS4X9Mx9FUf8Of669+nR1jozXvc2QrXixbHZdw3SfT7nIrDXVO6FkYS02zXa1CUeS+Dbl6ph24BLk8bNp59jkYxWCr0vKVi+Pz2e5ZFfE3dFgAAdlAby9v79q2+q5XBRpT7+SnGr23MitP2LAHKA4xx612km69J66Mj/qM8XVMOOWZT+ztP5DaMV8xb6Xlc/v+ezoxyKuP2FrLvW4fbtB8PA8/1+T7nmtuRXKmmtTe2mVVNTm9eNG9pDkGUjv4auM9srIvf8zWv1KKdaf5opoepEfJaW0LeA0ib5DyCMhD5bv2e/HmPrz71Q1x/wBl28iX1onV0aOHaizYZvPPP48eXv2qeeLD+VtFD96b5klc6IhxmUnsCSSfpmruePX9G0irU5dli06OC3QLuVc4+8QMk/jV3uU1/TtI8anLsk6vPAoQKAUAoBQCgFAKAUB8zRBlZWGVYEEeoIwRUSipLTJT09o55dWxt3ZQG2Z4Hevnr/SbFP8AlS6Z0Y5cWvrXZ9JqcxjYPDhc/IQecejf+n/rVz9LfBKMv1K1kfVtohb3Rp5AXK7FbgAeY9CferF6ZGKXF9nuOY15RjsdCUTBg0avHj9GrAsBjjeO+TnufX0wKsnj1uPDl2T+It1trpm/cn52PqoP/Dj+qnp8v/TfpspuX8wgbaT3rhTb+DsuK0bE94EwFUGRzheBn3b8B+6rcKmy2zuT4rz2ZMhxhHx2bVnFMr7jINnmhGc/gfI/nXr1HIxrXqK218//ALyeKK7I+fB9xQeHFtHzYH4E/StuP6vXLUZrRRZiSXaPuw1KOZMhFV1OGG0A58j28/6Qa5vqNdtU9qT4vx2X0OMl47Md1LWOLk/LNaSM+mNhXYf5tQPcl1x/Qa+jz3yqhH7tHLpWpt/bZpPosfiOHKPLLucoCN65YtlfNcE/Ud81b7FUo8Yy7LPxFq1Jro3rHTJYMGRd2R759sH14qmXpcXF99nmWY2/HRLzalJtUNCVTHnyxPt5Y/vxVcvS24ab7PKyNS3o90rR2umBkDCJewbjPtweBXnF9Kly5XPZ7sy0lqCL4B5V3znihAoBQCgFAKAUAoBQA0BS7nXgZGSSAjaSPmPPfvjHnXFt9W9qbjOBujh8oppmWLU1c7PERWHIQgYI9Bnz+tZ6/Ucizcorr9D1KiEdJlX1DVZPFPhSMW88cr+HpXimvKsbtTZbypj9LRXv4M+YO0nhuSW8R2Ay3ngEgnHmfc1tjQ9fzXpnt5Lb1CO0T2oS/Luyp4IypyD5jB/OqcFquyePvfymUXLep6K8kjrgNHIMgEZXGQexGe4NUPCsk3x09G38XXrs3razcOZirEkYXIztHoAD/fNX+zcqfaUOvnTXZlc63Pny/wBH2bibP30//nk/6lZP4c/+3L90WfiF/cv2ZkWSb9tf5CT/AKlR/Dpf9uX7oe+v7l+zNdrcxyeMSRn7wVCAw+pPpn8RWp03un2XX19210VKdanz5f6Pj7YXJCxyHGMnadq57ZPYCs0fT7E0npbNP4qGtolkkMUXcBj+sTgLgFVJP+0SfpWjIStvjVy0or/Znq2ouaW9kNa6YEHixybpVbO9W3ZPmDjz88+5BrRZTLp1PZ7/ABH/ALbFpFo0e9dnDSuQ2eN3A/dWKcMmixWNt7/z+545VTTiicutRXON6ybe4GMD2GP316n6lfVNOxdP40eI48Jp68mxpvU26ZIVhJDHBYH7o9SMdq243qbvsUYw6K7MThDk5ForrmIUAoBQCgFAKAUAoBQCoJKxr2kCRiwPNVW0V2rU1s9wslHwyNsOlY8FnJLHzznH50rqhWuMVomU23tme6toraPiIOTnJJx9e1Zc3LWOlpbbLKavcfko2vutzMvyABV2qgbOTknPHuf5qwe9ZkWL6WjoQ40VvT7CYt3FuyNyocBjkHJJwOO3H9NeczH1YnV0/uRXJ2Vuc+y16ZpJk/SSjcx5zXZopVUFFHNsm5PZNPpEYX7tXaK9mkdET0NRonZmg0aPzWp0Ni60SP8AZqNDZHXumiMFlAXg8+o81PtWXLx/dr14a7T+zLarOMioyD7Szw4J2DcSDgBsYAP4fvrm4GPGe5T8v5OhfOVSTj4+xs9PyJbythAytjCscY/P0yRVdeTbj7bjv/gm6MborsucNjHcfMy7fVR2NdbEyVkQ5a0c66v23ow3fTYLYjO1fbgj8qttortWprZ4jY49plh0LSEgXjlj3Y9zVlVUK1qC0eZzcntkrVh4FAKAUAoBQCgFAKAUAoSRuqMkamSRgqjufx4A45qu22NUeU30eoQc3pEBquuRbB4Tk4yWIDLwB25A7/1VwvUPUYzjGFMvL7N2PiyTbmiCudXa5i8KONtzEfMWzgef9/evcMCyxRlOWw7owk0kSNloiwIZSpdkUnafP611rZe1W5JeEZYrnJRfyUvWZ5bq6Q4VWGAAoOAuc4Oe/c/nXLrlPL+o6LcMeHH7nXNFsyIlDd67UV0clvs3zAKkg8+zCgAtxQBrcUBC9Tptt5AO5GBXi2PKDSPUHqSbOZ6E0ttI52q3ictnzGT2I7dzXFndPEaTSOtLhkx/Qt95oqNb+IM5IBx3we/8xrrOKsr0/lHMT4S6+DXOsmOJFaM5XgsGI+vb2FcW3DtoqcoyNkLI2z00Sum67Eq4mcgg8HDNkfQGrPT/AFKCq43PvZ5vxZOf0ItlnMjoro25WGQR5124TU4qUfBhlFxemZa9nkUAoBQCgFAKAUAoBQGnrM8scErwRiWVVJSMnAdvTNQ/B6jrfZyTXerb+dBHcWnghW3HYrHJAIweTxzXNy42WR4/B0sdU1vkmZ9G0qWeMbsgN35IOM9jUUen1KKco9lV2TLm+L6L7pekqmAAOPOuko66MblsdSXiwxSbyFUKCxwWOCccAe/FczNybIy9mC8o0UVJ/Uyp9JQeNc+MiEIMAbu5wTzxwO4r16fiSoT5Pyesm5T0kdPrpmIUAoBQCgNHVYty4xmoJRzrUUVLh2K/JgdsZXHc4Pcedcj1DEnbJTj8G7HujGPB/JbtNuFdIwpDKyhlOCOCARkH2PoKuwsqVrcJLwVXVKHaPjXNP8RAoUVulFSWmURbT2im6/pckKDAJP7IJJx9a5mT6fXx3XHTN+NlPn9b6NPRusNSgjEFvZiUAkjerA8nOM5HGSavxlZCHEXxpnLls7BZSO0aM67HKqWQHO1iMlc+eDxmt68HOetmapIFAKAUAoBQCgFAKA8k7GgKre6LEx7Hk150ekyUstPAAAGAKnQ2b15J4UTyBdxRScds4Garusddcppb0iYR5SSOXdRdS/aDLb7d0jpsIA2ogZTtJJ5Prxnt5Vw6Y5GXZG6Wkl4Oi+FC4ryXvo2wMUChhzgc4xnjvXfitI5sntk/Xo8igFAKAUB8SpkVAKP1pp++3lUYV2GA2O2a8SW0WwlppkTp/U3hSBNoVxGDsPzKUGFyrDt6c4PtXz7/ABGBJy6cW/8AJ0ONeQvzOgBfEVXxjIBx6e1fQxe4pnMfT0R+oaeshAbyqdDZtaRpUUZJVefep0Rsl6kgUAoBQCgFAKAUAoBQHjCgMH2YZqCTYAqSCl9fdQXMB8KOAmNkGZdpbJJIKjyXGByfWseVK1/RBeTXjwq1ym/8FP6P0ySa8+0bdqhAm08k4YsGOOBjJHGe9ecLHdEOLfzsnJtjOW0djRcACtxkPaECgFAKAUAoCL1W2BHbIqGekcq1iwkS7mljXeGVFCggMm3PA3cEEnPfy865+bjSuS4vwbMa6MG+XyXvoTXri43RzwlAgG2TaU3c9iD5+44q/Hla+rEV5EK1pwZaJIATWkzH3HHihB91IFAKAUAoBQCgPmSQKMsQB6k4H5mgMP26L/Ox/wDfX99CTYBoQKAUAoCF16xSUjcM4qGiUZ9GslReFAokGSdSQKAUAoDRn1q2Rtj3MCv+y0qBvyJzQG8pzyOQfP1oBQGOdMihJX5dNRmO5frXnROydsbVUUBRUog2CKkHlCBQCgMS3KE7Q6lv2QwJ478d6Ay0AoBQCgKh8WhnSrn8Yf8AzEdCUc76F+HkF/ZvM0skcgkdFwFKcKrAsCMnlueRUEkj8DNRl8aa3LExeHvC5yqMHC/L6bg312ihDLXrXxSsLeRosySspKsY1BUMO43MwBx24yOKkEz0/wBYWt5FJLC7fohmRGXDqME5x2IODggkcUBDn4qad4Rk3ycEKE8PDsSCflBOMDHJJA5HrQaJDpfqq21Et4O9XTBaN1AbB4DDBIIzxwePqKgEbq3xQsLeQxAySlTtYxqCoI7gMzDd9MipBYtB6ktruEzwyfIud+75TGQMneD245z2x50BV7r4t6er7FEzjON6oNp9wGYMR9KAuOi6tDdRLNA+9G88EEEd1YHkEehoQV34qay9tYMY2KvKyxKwOCoYFmKkcg7VYA+Wc0JKJ0v8O4rnTGumaQTOJWjwRtGxmUbhjLbihJ57EVBJMfBTUJRHcQTB1jjCSIZAVCA7g4BbgKNoOPLJ9akhkrdfFvT0fYPGkGcb1QbT7jcwYj6UBP3XWFolot7vLQMQoZFJYMTjBU4IIIwQe1AV6++JunIEYGVy43bVQZUZI+bcwAPGcZJxj1qAfPWXW9rJpjGN3zcrIkWFIKuu3cH/AGSNw/pFSNFf+FfWMFvBNFcPIX3STDgv+jSEFuSe/wAjcVAZap/inp6wmUNK3zFRGEw5IUMSASBtAYck9+KA2+o/iFZWbBJC7yYVikaglAwyN5JCg4IOM55HrQaMvS3XdpfP4cRdZMbtki4LAdypBKn8M5qRo570Oo/wguOP17v/AMZqAdpFSBQgUAoCo/Fj/JVx/wDp/wDMR0JRzfo7pzULqykNrdiOIuymHe6b22rnlR5ggfSoBM/BfU4klls2gEczAky5JZ9hwY2B4XbkkbePvfUGfOj6rpunyyx2MVzqE0gCn5VdeCchWC5IJbkhSDgUBF/Cknxb8Y2//Cy5UdgQ3b6ZIoSb/wADNOila6aSJJCqxKN6hsBt+4DPrtH5UIZCdF3Bt7jUWj48O0u9uPLa67fywPyoSWb4H6XC8N0zxo5LLH8yg/JsyVGewO7n8B6UIZi1zo59K069ZbkyCcQxlfD2YHjAEk7znKsy/wC9Qk3ugtKifQrjcikyC4LMQM5UFUOfbaCPehBh+AtySl3H5KYXH4sHU/zRrQG/8c//AKOD/tA/5UlSCwfDVgNLtT5BGz/KNmgIbrrq22uNNuha3CyttQMF3cI8qoe4HBBI+tAUnpbVgmmzWw024nM3iZnjjLLkjavIU/cwDx2NQSa0VtNHot0ksUsY+1QsokRkzlcEqGAz90dqEFk0nS4f8G5ZDEhkKyuXKjduWYqp3YzwFAoDQ6ShVtB1AsqsVeQqSASp8KLlSe3YdvShJ9dEW6HRNTcopcCYByBuA+zrwD3A5P50I+T7+EHTFrdRzy3ESylXCKr8qBt3E47EnI79se9AyS1e60ux1J5x9oubvJ/QIFdEZlwAMgYYLwACSM0BXOm7tpOoI5DCbcvK5MJGCgNsxwwwOSMMeO7UJN/oj/7gn/27v/xmgOzipIFCBQCgKp8U4mbS7hVVmY+FhVBYn9PGeAOaEo5x0h1ddWFs0CafJIS7OHYSAAlVXG0Jzjb6jvUEkh8OOkrt5Z7uZGiLxTLHvBRmllBBfaeQoye45yMdqEEb8Otck02SeBrGaSeTYqoq4YMu4bWz2QlgdwyOM+9AbHw1tJkuL8SxSIzW0w5RgpYOMhSRg89sd6Al/gRayJ9q3xumRDjejLn+MzjcBQMh+gdHeS/vY5I5ESWC6TcyMF+aRQMEjB75+lAY+juoZtHNxBcWkpZyCoUYHiKCvc8Mh4+Zc9u1AbfS3Sl7dafemcy7pVQQJKzjcyP4pYK5+UMVVQfx8qA0dE6sls7CfT3tZvGbxFjO0jb4g2tuU/MSCWIwDnPlQF2+D3T0trbSSTIUedlIRhhhGoIXcD2JLMcd8EVIJj4jaC95YvFGMyqVkjHbcy5yuT5lSwHuRQHNdF61uLKyawa0k8UeIsbMGBXexJ3IVySGY4x34qCTd6P6DnbTbzehjkuEQQo/yn9G3iAsDyu5sDnyGaEGj091fPYWU1ibWdbgl/CbaRsLDBLA8kg5IxnPHbvQEjq9pftobNdmaSaS4jZEYFpEjGAAVAyMkM2PIEZoCV0q2cdNOhRw/hzfJtO7+OYj5cZoCO6H02ZtE1CIROJGaTajKVZv0KYChgM5wR+NAQnSeozR2N7Ym0mzNHO4fYw2kW5G0qV5J2AD3NCS4fBC3dLe4Do6EzAgOpUkeGO24dqkhlUtbqTTNZnlnt5ZQzTbdi5LCR96vGTwTj5Tg8ZI8sVBJl0gXEmvxXEttLDvk3EFWIRWtiqBmxjOCufQkigNzou0kXXp2McgUvdYYowU5c4wxGOaA7CKk8igFAKAUB7mgPKA9zQkq9/1JKmqwWIVDFJEXLENvBAk4BzjHyDy9agFoqQa2p3BjhlkGCUR2APbKqSM+3FARXQ2tyXllFcSKqu5fITIUbXZRjJJ7D1oDQ+IvU01jFC8KRu0kojxJuxgozcbSOcqKA0f4S6g/wBDs/5Q/wDVqAXHTGlMMZnVVmKqZFU5VXx8wU5PGfepINqhIzQHlAe0AoDW1KcxwyyDBKI7DPYlVJGfbigIjoPXZL2yjuZVRXcyAhM7RtkZBjcSeyjzoQyw0B5QkUAoQeUAoBQCgFAKAUAoDm2pCbU9UmtBczQW1qg3eC2x3cgef4kjkEDZ25zQk0bHT5oNftYZZnnCwt4UsnMhjKSkK5H3mDbhn0xUA3NNt5dYubt5Lq4htoJDFFHBJ4e4jOXY4OfJv97HGOQPvpvUJk/hTT55mm+zRuY5HOXKNGeGPc4BQ/7x8sUBL/CP/JVv+Mv/ADnqQyJ+Nz4t7UnyuQfyjc1ARuN8WLH/ADd1/JD+1Ugw9Y6vNc3NlYW0zwLcp4ssi8SCIgsACPunCP289vlnMA+odDu7C9tvs0t1c2spKzrM/ieFyAHzxj72eB+q3fIwBn6EvpZL/VEkld1jlUIrMSEG6ThQeAOB29BUgx2Wozf4QXMXiSNEtruEO47N2IeQvYH5jz/rGgNHQ+kru8je41G7vLeZmbbFHL4aQqOx28jHftjgc881ANfp7rGePRruaSTxpbeUwxSn5t+7wwjN+1gyE89wBQCDpa7WwN99vuWuXgMjxO+6F1ZNzRlD57SRkHAPYCg2R+ma7LbaDarbnbNcTyRI37OZnyw9+wz5bs0BJ9TdO3Gm2/223v7qSWIoZVlk3xygsFPynsMkdyTjPOeakDqvWbqW9037HM0f2mHcFLHYC6n53XsxQEtz5oKgFz6U6fazR1a5muC7bi0pyQcAELknA4zipIJygFAKAUAoBQCgFADQHPOjTs1rVI24Z9jqPVe+R9JFoSfeqzg9R2ajukD7vbKykD8sH61AK78Pej7W6+2LciQyw3DJhZHTC9uQpGfmV+fagJ7SLDT4X1KK0SYSxQOkru5dDlCQFJYnOVPkPumgJP4R/wCSoPxl/wCc9SCL+NP8Raf9qX/lvUA6Q2fegOcav+j6ktXbtJblFP8ArATcfzj/AL1AWnW+pY7a4tbdkd3uWKrs24TBUFnyRx8+eM/dNSCs/Ds//MtXHn4ynHtvloGacd4I+oL6UfN4dkxIHmVWBtv81QD66O0I6pbi81C5mmDs+LdXMcChXK4KKeeQfPtjOe9AVOxh36DqOzkC8Vhjtt/QjI9gDn6UJOsR6gn8FCfI2fZN308Ht+fFCDk6jZpWkTN9yO8k3HyA8ctk/SM0JOm/FO5VNLuST94Io9yZFxj+c/SpIRT4YDHf6AjDDLbAEeh8J+KgHWqkgUAoBQCgFAKAUAoBQFY6m6LiupVuFmmt51G3xoW2sV9G/M8jHfHNCdmPSOgre3uIrkSzvMgbc8jhjMzAgvISMk4bAwRwBUDZ5q3QySXDXMFzcWksn8YYGwJPcg+fH584zzQbN7ROlILW3kgjLnxQ3iyu26SQspUsTjGeT5Y7+pqQbfTmipZ26W8bMyJuwXwW+ZixzgAd29KA1erOmIr+NI5XkQI+8GMgHO0rzuB4wxoCA/xXwf6Zffyw/s0GyT1PoW3mtoIGebdb/wAVcBh4ynOSd2OckA9v1QeCKgbPdD6Ljgn+1S3E91OBtSSds+GMYOweRwTz7n1NSDX1joCOW5e6iurm1kk/jDA+3fwAT6jOBnyyM4zUA2tE6GtrWczxmQs0RiZXYMHDFWZ3JG4uxXkk45PFAR9t8NooyyJd3a2zNlrUS4jb/VJHJU9j5kdzQbJHReiLe2NwFaRobgMGt3IMK7u+1QBzj5ck5wBQEZbfDKFfkN1dvbgki2aT9ED3BIHBwee3cc5oNkta9GWy2H8Htvkh+Y5cjeCXMm4FQACCeOPzqSCJh+G0RaMXF5dXMURykErgxjHYMAORjjy447cVBJPaj01FNd294zOJLcMEVSNhyCPmBGf1j2IqQTVCBQCgFAKAUAoBQCgFAKAUAoBQCgFAKA8kfAJOcDngEn8hzXmUlFNslLb0Rn+ENt/nP+Fv3Vg/iuL/AHf6Nf4DI/tH+EVt/nf+Fv3U/iuL/cPwGR/ablnfRygsjZA7nBA/MitNOVXcnKD6RRZTOt8ZLs8W/jKNIrblXOdgLnjvhVBJPsBzVlN0Lv8ApvZ5srlX1NaK3/jM0r/S1/k5P7FbPwtv2KeaH+M3Sv8ATF/k5P7FPwtv2J5om9G6gt7qNpYJN8a8FyrIvHfBcAHHnjtVM4OH9R6j9T0jZ0/UIp03wyLIuSMqc8jyquMlJbTLrqLKZcbItP8AM2a9FIoBQCgFAKAUAoBQCgFAKAUAoBQCgFAKAUBAa90+JMyRgB/Mdg/7j71xPUPS1Z/Mq6f2+508PPdf0T8f+CI0jp9my8wKRrnIPDNjv+A9/wAq5uJ6bKf129RX7s3ZOfGP01dt/wCj3WNSdx4UUbJEOMBSC34+g9vzpmZU7F7VUWoL8vJGLjwg/csknL9fBo6dPNC+5Fb3G04YehrLj2XUT5wTNV8Kbo8ZNEd1r0HHqCNdWieFdd5ImG1Zj/QH9G7Hzx3H3XpnqvuQ1JP/AD8Hy+ViuqWt7/Qq/RHwyeXNxfq8NvGTmMgiSXaeRgcquRjI5Pl610cjMjBfSUVUynJJE11Trc86i3t7eSG1QBVjWNl3AdtwA4Hov558vmMm+y16Sej7/wBI9OxMRKyycXP9Vpf8/mRXT97eWcviRRy4P30KNtcehGO/oe4qmqVlb2kdD1CrCzIcZzjv4e1tHZdB1hbqMOquhHDI6lWU/Ucj0Irq1z5rZ+f5eLLHs4Np/Zr5JKrDKKAUAoBQCgFAKAUAoBQCgFAKAUAoBQCgFAKA9qNAU0DypB7QDNAM0B5QCgFAKAUAoBQCgFAKAUAoBQCgFAKAUAoBQCgFAKAUAoBQCgFAKAUAoBQCgFAK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20 Flecha derecha"/>
          <p:cNvSpPr/>
          <p:nvPr/>
        </p:nvSpPr>
        <p:spPr>
          <a:xfrm>
            <a:off x="2915817" y="2157875"/>
            <a:ext cx="864096" cy="576064"/>
          </a:xfrm>
          <a:prstGeom prst="rightArrow">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s-EC" sz="1050" b="1" dirty="0" smtClean="0">
                <a:solidFill>
                  <a:schemeClr val="bg1"/>
                </a:solidFill>
              </a:rPr>
              <a:t>2007 - 2013</a:t>
            </a:r>
            <a:endParaRPr lang="es-EC" sz="1050" b="1" dirty="0">
              <a:solidFill>
                <a:schemeClr val="bg1"/>
              </a:solidFill>
            </a:endParaRPr>
          </a:p>
        </p:txBody>
      </p:sp>
      <p:pic>
        <p:nvPicPr>
          <p:cNvPr id="1032" name="Picture 8" descr="https://masivapp.com/ImageFiles/2LKFB3/Boletines%2FFL%2FImagen%20REGULAR%2FSeguros-genera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329" y="4268077"/>
            <a:ext cx="2392854" cy="1905000"/>
          </a:xfrm>
          <a:prstGeom prst="rect">
            <a:avLst/>
          </a:prstGeom>
          <a:noFill/>
          <a:extLst>
            <a:ext uri="{909E8E84-426E-40DD-AFC4-6F175D3DCCD1}">
              <a14:hiddenFill xmlns:a14="http://schemas.microsoft.com/office/drawing/2010/main">
                <a:solidFill>
                  <a:srgbClr val="FFFFFF"/>
                </a:solidFill>
              </a14:hiddenFill>
            </a:ext>
          </a:extLst>
        </p:spPr>
      </p:pic>
      <p:sp>
        <p:nvSpPr>
          <p:cNvPr id="23" name="22 Rectángulo"/>
          <p:cNvSpPr/>
          <p:nvPr/>
        </p:nvSpPr>
        <p:spPr>
          <a:xfrm>
            <a:off x="1196005" y="4005064"/>
            <a:ext cx="4274159" cy="526026"/>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s-EC" sz="1400" dirty="0" smtClean="0">
                <a:solidFill>
                  <a:schemeClr val="bg1"/>
                </a:solidFill>
              </a:rPr>
              <a:t>Industria de seguros favorece al mercado financiero. </a:t>
            </a:r>
            <a:endParaRPr lang="es-EC" sz="1400" dirty="0">
              <a:solidFill>
                <a:schemeClr val="bg1"/>
              </a:solidFill>
            </a:endParaRPr>
          </a:p>
        </p:txBody>
      </p:sp>
      <p:sp>
        <p:nvSpPr>
          <p:cNvPr id="24" name="23 Rectángulo"/>
          <p:cNvSpPr/>
          <p:nvPr/>
        </p:nvSpPr>
        <p:spPr>
          <a:xfrm>
            <a:off x="1196006" y="4634196"/>
            <a:ext cx="4274159" cy="52602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EC" sz="1400" dirty="0" smtClean="0"/>
              <a:t>Inversiones  en base a la captación de riesgos para los diferentes ramos de seguros.</a:t>
            </a:r>
            <a:endParaRPr lang="es-EC" sz="1400" dirty="0"/>
          </a:p>
        </p:txBody>
      </p:sp>
      <p:sp>
        <p:nvSpPr>
          <p:cNvPr id="25" name="24 Rectángulo"/>
          <p:cNvSpPr/>
          <p:nvPr/>
        </p:nvSpPr>
        <p:spPr>
          <a:xfrm>
            <a:off x="1196007" y="5301208"/>
            <a:ext cx="4274159" cy="526026"/>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s-EC" sz="1400" dirty="0" smtClean="0">
                <a:solidFill>
                  <a:schemeClr val="bg1"/>
                </a:solidFill>
              </a:rPr>
              <a:t>Primas netas retenidas &lt; primas netas emitidas (falta de capital de las compañías aseguradoras)</a:t>
            </a:r>
            <a:endParaRPr lang="es-EC" sz="1400" dirty="0">
              <a:solidFill>
                <a:schemeClr val="bg1"/>
              </a:solidFill>
            </a:endParaRPr>
          </a:p>
        </p:txBody>
      </p:sp>
      <p:sp>
        <p:nvSpPr>
          <p:cNvPr id="26" name="25 Rectángulo"/>
          <p:cNvSpPr/>
          <p:nvPr/>
        </p:nvSpPr>
        <p:spPr>
          <a:xfrm>
            <a:off x="1210784" y="5916188"/>
            <a:ext cx="4274159" cy="6811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EC" sz="1400" dirty="0" smtClean="0"/>
              <a:t>Desarrollo de las primas netas emitidas realizadas dentro del sector asegurador, ejecución de primas de reaseguros a empresas extranjeras.</a:t>
            </a:r>
            <a:endParaRPr lang="es-EC" sz="1400" dirty="0"/>
          </a:p>
        </p:txBody>
      </p:sp>
      <p:sp>
        <p:nvSpPr>
          <p:cNvPr id="27" name="26 Flecha derecha"/>
          <p:cNvSpPr/>
          <p:nvPr/>
        </p:nvSpPr>
        <p:spPr>
          <a:xfrm rot="10800000">
            <a:off x="5632359" y="4085017"/>
            <a:ext cx="562632" cy="366119"/>
          </a:xfrm>
          <a:prstGeom prst="rightArrow">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C" sz="1600" dirty="0"/>
          </a:p>
        </p:txBody>
      </p:sp>
      <p:sp>
        <p:nvSpPr>
          <p:cNvPr id="28" name="27 Flecha derecha"/>
          <p:cNvSpPr/>
          <p:nvPr/>
        </p:nvSpPr>
        <p:spPr>
          <a:xfrm rot="10800000">
            <a:off x="5612686" y="4635362"/>
            <a:ext cx="562632" cy="36611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sz="1600" dirty="0"/>
          </a:p>
        </p:txBody>
      </p:sp>
      <p:sp>
        <p:nvSpPr>
          <p:cNvPr id="29" name="28 Flecha derecha"/>
          <p:cNvSpPr/>
          <p:nvPr/>
        </p:nvSpPr>
        <p:spPr>
          <a:xfrm rot="10800000">
            <a:off x="5612686" y="5381161"/>
            <a:ext cx="562632" cy="366119"/>
          </a:xfrm>
          <a:prstGeom prst="rightArrow">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C" sz="1600" dirty="0"/>
          </a:p>
        </p:txBody>
      </p:sp>
      <p:sp>
        <p:nvSpPr>
          <p:cNvPr id="30" name="29 Flecha derecha"/>
          <p:cNvSpPr/>
          <p:nvPr/>
        </p:nvSpPr>
        <p:spPr>
          <a:xfrm rot="10800000">
            <a:off x="5636169" y="6073710"/>
            <a:ext cx="562632" cy="36611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sz="1600" dirty="0"/>
          </a:p>
        </p:txBody>
      </p:sp>
    </p:spTree>
    <p:extLst>
      <p:ext uri="{BB962C8B-B14F-4D97-AF65-F5344CB8AC3E}">
        <p14:creationId xmlns:p14="http://schemas.microsoft.com/office/powerpoint/2010/main" val="220618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6651" y="1988840"/>
            <a:ext cx="2605149" cy="4247317"/>
          </a:xfrm>
          <a:prstGeom prst="rect">
            <a:avLst/>
          </a:prstGeom>
          <a:noFill/>
        </p:spPr>
        <p:txBody>
          <a:bodyPr wrap="square" rtlCol="0">
            <a:spAutoFit/>
          </a:bodyPr>
          <a:lstStyle/>
          <a:p>
            <a:pPr algn="just"/>
            <a:r>
              <a:rPr lang="es-EC" dirty="0" smtClean="0"/>
              <a:t>La PNE per cápita ha experimentado variaciones de forma interanual, sin embargo tienden frecuentemente al crecimiento. La necesidad de asegurar bienes, salud y vida en este país se torna cada vez mayoritaria, denotando así su recuperación económica a través del consumo per cápita en el mercado de seguros.</a:t>
            </a:r>
            <a:endParaRPr lang="es-CO" dirty="0"/>
          </a:p>
        </p:txBody>
      </p:sp>
      <p:sp>
        <p:nvSpPr>
          <p:cNvPr id="6" name="Título 2"/>
          <p:cNvSpPr>
            <a:spLocks noGrp="1"/>
          </p:cNvSpPr>
          <p:nvPr>
            <p:ph type="title"/>
          </p:nvPr>
        </p:nvSpPr>
        <p:spPr>
          <a:xfrm>
            <a:off x="3851920" y="260648"/>
            <a:ext cx="4708376" cy="955576"/>
          </a:xfrm>
        </p:spPr>
        <p:txBody>
          <a:bodyPr>
            <a:noAutofit/>
          </a:bodyPr>
          <a:lstStyle/>
          <a:p>
            <a:r>
              <a:rPr lang="es-EC" sz="4400" dirty="0" smtClean="0"/>
              <a:t>Primas emitidas per cápita</a:t>
            </a:r>
            <a:endParaRPr lang="es-CO" sz="4400" dirty="0"/>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63" y="0"/>
            <a:ext cx="230425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Gráfico 8"/>
          <p:cNvGraphicFramePr>
            <a:graphicFrameLocks/>
          </p:cNvGraphicFramePr>
          <p:nvPr>
            <p:extLst>
              <p:ext uri="{D42A27DB-BD31-4B8C-83A1-F6EECF244321}">
                <p14:modId xmlns:p14="http://schemas.microsoft.com/office/powerpoint/2010/main" val="3822065729"/>
              </p:ext>
            </p:extLst>
          </p:nvPr>
        </p:nvGraphicFramePr>
        <p:xfrm>
          <a:off x="3275856" y="1658058"/>
          <a:ext cx="5472608" cy="4363230"/>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3"/>
          <p:cNvSpPr txBox="1"/>
          <p:nvPr/>
        </p:nvSpPr>
        <p:spPr>
          <a:xfrm>
            <a:off x="3275856" y="6093296"/>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(BM, 2015)</a:t>
            </a:r>
            <a:endParaRPr lang="es-CO" sz="1200" b="1" dirty="0"/>
          </a:p>
        </p:txBody>
      </p:sp>
    </p:spTree>
    <p:extLst>
      <p:ext uri="{BB962C8B-B14F-4D97-AF65-F5344CB8AC3E}">
        <p14:creationId xmlns:p14="http://schemas.microsoft.com/office/powerpoint/2010/main" val="20068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230425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2"/>
          <p:cNvSpPr>
            <a:spLocks noGrp="1"/>
          </p:cNvSpPr>
          <p:nvPr>
            <p:ph type="title"/>
          </p:nvPr>
        </p:nvSpPr>
        <p:spPr>
          <a:xfrm>
            <a:off x="2915816" y="0"/>
            <a:ext cx="5832648" cy="1603648"/>
          </a:xfrm>
        </p:spPr>
        <p:txBody>
          <a:bodyPr>
            <a:normAutofit/>
          </a:bodyPr>
          <a:lstStyle/>
          <a:p>
            <a:r>
              <a:rPr lang="es-EC" sz="4400" dirty="0" smtClean="0"/>
              <a:t>Diversificación del mercado asegurador</a:t>
            </a:r>
            <a:endParaRPr lang="es-CO" sz="4400" dirty="0"/>
          </a:p>
        </p:txBody>
      </p:sp>
      <p:graphicFrame>
        <p:nvGraphicFramePr>
          <p:cNvPr id="6" name="Gráfico 5"/>
          <p:cNvGraphicFramePr/>
          <p:nvPr>
            <p:extLst>
              <p:ext uri="{D42A27DB-BD31-4B8C-83A1-F6EECF244321}">
                <p14:modId xmlns:p14="http://schemas.microsoft.com/office/powerpoint/2010/main" val="2362327510"/>
              </p:ext>
            </p:extLst>
          </p:nvPr>
        </p:nvGraphicFramePr>
        <p:xfrm>
          <a:off x="251520" y="1628801"/>
          <a:ext cx="5616624" cy="4320479"/>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p:cNvSpPr txBox="1"/>
          <p:nvPr/>
        </p:nvSpPr>
        <p:spPr>
          <a:xfrm>
            <a:off x="6025219" y="2492896"/>
            <a:ext cx="2723245" cy="3293209"/>
          </a:xfrm>
          <a:prstGeom prst="rect">
            <a:avLst/>
          </a:prstGeom>
          <a:noFill/>
        </p:spPr>
        <p:txBody>
          <a:bodyPr wrap="square" rtlCol="0">
            <a:spAutoFit/>
          </a:bodyPr>
          <a:lstStyle/>
          <a:p>
            <a:pPr algn="just"/>
            <a:r>
              <a:rPr lang="es-EC" sz="1600" dirty="0" smtClean="0"/>
              <a:t>La adquisición de primas de seguros en el caso de Estados Unidos, refleja una relación de 60 – 40, es decir que la mayor parte de la población adquiere pólizas de seguros de vida mas que comerciales; se debe recalcar que también existe la salud publica, sin embargo, la PEA de USA resguarda las vidas de sus familiares en relación con resguardar sus intereses materiales.</a:t>
            </a:r>
            <a:endParaRPr lang="es-CO" sz="1600" b="1" dirty="0"/>
          </a:p>
        </p:txBody>
      </p:sp>
      <p:sp>
        <p:nvSpPr>
          <p:cNvPr id="8" name="CuadroTexto 3"/>
          <p:cNvSpPr txBox="1"/>
          <p:nvPr/>
        </p:nvSpPr>
        <p:spPr>
          <a:xfrm>
            <a:off x="251520" y="6093296"/>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a:t>
            </a:r>
            <a:r>
              <a:rPr lang="es-CO" sz="1200" dirty="0" err="1" smtClean="0"/>
              <a:t>Insurance</a:t>
            </a:r>
            <a:r>
              <a:rPr lang="es-CO" sz="1200" dirty="0" smtClean="0"/>
              <a:t> </a:t>
            </a:r>
            <a:r>
              <a:rPr lang="es-CO" sz="1200" dirty="0" err="1" smtClean="0"/>
              <a:t>Information</a:t>
            </a:r>
            <a:r>
              <a:rPr lang="es-CO" sz="1200" dirty="0" smtClean="0"/>
              <a:t> </a:t>
            </a:r>
            <a:r>
              <a:rPr lang="es-CO" sz="1200" dirty="0" err="1" smtClean="0"/>
              <a:t>Institute</a:t>
            </a:r>
            <a:r>
              <a:rPr lang="es-CO" sz="1200" dirty="0" smtClean="0"/>
              <a:t>, 2016)</a:t>
            </a:r>
            <a:endParaRPr lang="es-CO" sz="1200" b="1" dirty="0"/>
          </a:p>
        </p:txBody>
      </p:sp>
    </p:spTree>
    <p:extLst>
      <p:ext uri="{BB962C8B-B14F-4D97-AF65-F5344CB8AC3E}">
        <p14:creationId xmlns:p14="http://schemas.microsoft.com/office/powerpoint/2010/main" val="320975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580112" y="476672"/>
            <a:ext cx="2819400" cy="5715000"/>
          </a:xfrm>
        </p:spPr>
        <p:txBody>
          <a:bodyPr>
            <a:normAutofit/>
          </a:bodyPr>
          <a:lstStyle/>
          <a:p>
            <a:pPr algn="ctr"/>
            <a:r>
              <a:rPr lang="es-EC" sz="4800" dirty="0" smtClean="0"/>
              <a:t>Reino Unido</a:t>
            </a:r>
            <a:endParaRPr lang="es-EC" sz="4800"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060848"/>
            <a:ext cx="5266928" cy="2808312"/>
          </a:xfrm>
          <a:prstGeom prst="rect">
            <a:avLst/>
          </a:prstGeom>
          <a:noFill/>
          <a:ln>
            <a:noFill/>
          </a:ln>
          <a:effectLst>
            <a:reflection blurRad="6350" stA="50000" endA="300" endPos="9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45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708920"/>
            <a:ext cx="252028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Título"/>
          <p:cNvSpPr>
            <a:spLocks noGrp="1"/>
          </p:cNvSpPr>
          <p:nvPr>
            <p:ph type="title"/>
          </p:nvPr>
        </p:nvSpPr>
        <p:spPr>
          <a:xfrm>
            <a:off x="1475656" y="2708920"/>
            <a:ext cx="7283896" cy="1368152"/>
          </a:xfrm>
        </p:spPr>
        <p:txBody>
          <a:bodyPr>
            <a:normAutofit/>
          </a:bodyPr>
          <a:lstStyle/>
          <a:p>
            <a:r>
              <a:rPr lang="es-EC" sz="4400" dirty="0" smtClean="0"/>
              <a:t>Producto Interno Bruto</a:t>
            </a:r>
            <a:endParaRPr lang="es-EC" sz="4400" dirty="0"/>
          </a:p>
        </p:txBody>
      </p:sp>
    </p:spTree>
    <p:extLst>
      <p:ext uri="{BB962C8B-B14F-4D97-AF65-F5344CB8AC3E}">
        <p14:creationId xmlns:p14="http://schemas.microsoft.com/office/powerpoint/2010/main" val="52368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mericaeconomia.com/sites/default/files/imagecache/foto_nota/reinounido_crecimiento2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859033"/>
            <a:ext cx="1947862" cy="116205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480953" y="1044014"/>
            <a:ext cx="5904656" cy="792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dirty="0" smtClean="0"/>
              <a:t>El PIB de UK asciende a los 2,9 billones de dólares.</a:t>
            </a:r>
            <a:endParaRPr lang="es-EC" dirty="0"/>
          </a:p>
        </p:txBody>
      </p:sp>
      <p:pic>
        <p:nvPicPr>
          <p:cNvPr id="2052" name="Picture 4" descr="https://encrypted-tbn0.gstatic.com/images?q=tbn:ANd9GcS4ENCRSyVkx6Voeyt36eQcKmZ-JxftuKt7dGcLmuucJc6Gcx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747" y="2348880"/>
            <a:ext cx="1947862" cy="1162050"/>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23529" y="2533861"/>
            <a:ext cx="5904656" cy="792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dirty="0" smtClean="0"/>
              <a:t>Los sectores que conforman el PIB de UK son: agricultura; industria y construcción; manufactura y minería; servicios.</a:t>
            </a:r>
            <a:endParaRPr lang="es-EC" dirty="0"/>
          </a:p>
        </p:txBody>
      </p:sp>
      <p:pic>
        <p:nvPicPr>
          <p:cNvPr id="2058" name="Picture 10" descr="http://kerchak.com/wp-content/uploads/2015/12/Eficiencia-energ%C3%A9tica-Industr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30" y="3789040"/>
            <a:ext cx="1947861" cy="1162050"/>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2459049" y="3974021"/>
            <a:ext cx="5904656" cy="792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dirty="0" smtClean="0"/>
              <a:t>La industria aporta al PIB con el 21%, con el desarrollo tecnológico y la investigación fomentando a la economía.</a:t>
            </a:r>
            <a:endParaRPr lang="es-EC" dirty="0"/>
          </a:p>
        </p:txBody>
      </p:sp>
      <p:pic>
        <p:nvPicPr>
          <p:cNvPr id="2060" name="Picture 12" descr="http://www.xdviral.com/wp-content/uploads/2014/10/seguros-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5844" y="5157192"/>
            <a:ext cx="1947861" cy="1162050"/>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323529" y="5342173"/>
            <a:ext cx="5904656" cy="792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dirty="0" smtClean="0"/>
              <a:t>El sector con mas aporte económico al PIB es el sector servicios, con un porcentaje de 78,40%.</a:t>
            </a:r>
            <a:endParaRPr lang="es-EC" dirty="0"/>
          </a:p>
        </p:txBody>
      </p:sp>
    </p:spTree>
    <p:extLst>
      <p:ext uri="{BB962C8B-B14F-4D97-AF65-F5344CB8AC3E}">
        <p14:creationId xmlns:p14="http://schemas.microsoft.com/office/powerpoint/2010/main" val="925312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2348389983"/>
              </p:ext>
            </p:extLst>
          </p:nvPr>
        </p:nvGraphicFramePr>
        <p:xfrm>
          <a:off x="395536" y="620688"/>
          <a:ext cx="8136904"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3"/>
          <p:cNvSpPr txBox="1"/>
          <p:nvPr/>
        </p:nvSpPr>
        <p:spPr>
          <a:xfrm>
            <a:off x="467544" y="5397853"/>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(BM, 2016)</a:t>
            </a:r>
            <a:endParaRPr lang="es-CO" sz="1200" b="1" dirty="0"/>
          </a:p>
        </p:txBody>
      </p:sp>
    </p:spTree>
    <p:extLst>
      <p:ext uri="{BB962C8B-B14F-4D97-AF65-F5344CB8AC3E}">
        <p14:creationId xmlns:p14="http://schemas.microsoft.com/office/powerpoint/2010/main" val="386299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835696" y="3059224"/>
            <a:ext cx="6912768" cy="667544"/>
          </a:xfrm>
        </p:spPr>
        <p:txBody>
          <a:bodyPr>
            <a:noAutofit/>
          </a:bodyPr>
          <a:lstStyle/>
          <a:p>
            <a:r>
              <a:rPr lang="es-EC" sz="4400" dirty="0" smtClean="0"/>
              <a:t>Primas netas emitidas</a:t>
            </a:r>
            <a:endParaRPr lang="es-CO" sz="4400"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708920"/>
            <a:ext cx="252028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59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2639412873"/>
              </p:ext>
            </p:extLst>
          </p:nvPr>
        </p:nvGraphicFramePr>
        <p:xfrm>
          <a:off x="251520" y="332656"/>
          <a:ext cx="8280920"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p:cNvSpPr txBox="1"/>
          <p:nvPr/>
        </p:nvSpPr>
        <p:spPr>
          <a:xfrm>
            <a:off x="251520" y="5358531"/>
            <a:ext cx="8280920" cy="1200329"/>
          </a:xfrm>
          <a:prstGeom prst="rect">
            <a:avLst/>
          </a:prstGeom>
          <a:noFill/>
        </p:spPr>
        <p:txBody>
          <a:bodyPr wrap="square" rtlCol="0">
            <a:spAutoFit/>
          </a:bodyPr>
          <a:lstStyle/>
          <a:p>
            <a:pPr algn="just"/>
            <a:r>
              <a:rPr lang="es-EC" dirty="0" smtClean="0"/>
              <a:t>Debido a la crisis europea, el primaje en UK desde el 2010 no ha sido constante, en el 2011 se estima un declive equivalente a $1.000 millones de dólares, desde el 2012 se observo un repunte superando así el numero de primas emitidas alcanzadas en el 2011, se observa que la tendencia para los siguientes años fue en ascenso.</a:t>
            </a:r>
            <a:r>
              <a:rPr lang="es-EC" b="1" dirty="0" smtClean="0"/>
              <a:t> </a:t>
            </a:r>
            <a:endParaRPr lang="es-CO" dirty="0"/>
          </a:p>
        </p:txBody>
      </p:sp>
      <p:sp>
        <p:nvSpPr>
          <p:cNvPr id="6" name="CuadroTexto 3"/>
          <p:cNvSpPr txBox="1"/>
          <p:nvPr/>
        </p:nvSpPr>
        <p:spPr>
          <a:xfrm>
            <a:off x="251520" y="4725144"/>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(MAPFRE, 2015)</a:t>
            </a:r>
            <a:endParaRPr lang="es-CO" sz="1200" b="1" dirty="0"/>
          </a:p>
        </p:txBody>
      </p:sp>
    </p:spTree>
    <p:extLst>
      <p:ext uri="{BB962C8B-B14F-4D97-AF65-F5344CB8AC3E}">
        <p14:creationId xmlns:p14="http://schemas.microsoft.com/office/powerpoint/2010/main" val="365787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987824" y="2719746"/>
            <a:ext cx="5688632" cy="1171600"/>
          </a:xfrm>
        </p:spPr>
        <p:txBody>
          <a:bodyPr>
            <a:noAutofit/>
          </a:bodyPr>
          <a:lstStyle/>
          <a:p>
            <a:r>
              <a:rPr lang="es-EC" sz="4400" dirty="0" smtClean="0"/>
              <a:t>Profundización de la industria aseguradora</a:t>
            </a:r>
            <a:endParaRPr lang="es-CO" sz="4400"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564904"/>
            <a:ext cx="252028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88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3283977383"/>
              </p:ext>
            </p:extLst>
          </p:nvPr>
        </p:nvGraphicFramePr>
        <p:xfrm>
          <a:off x="395536" y="260648"/>
          <a:ext cx="8064896"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395536" y="5013176"/>
            <a:ext cx="8064895" cy="1754326"/>
          </a:xfrm>
          <a:prstGeom prst="rect">
            <a:avLst/>
          </a:prstGeom>
          <a:noFill/>
        </p:spPr>
        <p:txBody>
          <a:bodyPr wrap="square" rtlCol="0">
            <a:spAutoFit/>
          </a:bodyPr>
          <a:lstStyle/>
          <a:p>
            <a:pPr algn="just"/>
            <a:r>
              <a:rPr lang="es-EC" dirty="0" smtClean="0"/>
              <a:t>La industria de seguros ha sufrido un declive interanual, el mercado asegurador a perdido participación sobre el PIB, por consecuencia de la crisis que estaba atravesando, su variación oscila entre el 1,50% y 2,30, sin embargo se ubica en la tercera posición a nivel mundial en el mercado de seguros respecto a </a:t>
            </a:r>
            <a:r>
              <a:rPr lang="es-EC" smtClean="0"/>
              <a:t>primas netas </a:t>
            </a:r>
            <a:r>
              <a:rPr lang="es-EC" dirty="0" smtClean="0"/>
              <a:t>emitidas del total global; el primaje cuenta con participación del 10,60% sobre el PIB.</a:t>
            </a:r>
            <a:endParaRPr lang="es-CO" b="1" dirty="0"/>
          </a:p>
        </p:txBody>
      </p:sp>
      <p:sp>
        <p:nvSpPr>
          <p:cNvPr id="6" name="CuadroTexto 3"/>
          <p:cNvSpPr txBox="1"/>
          <p:nvPr/>
        </p:nvSpPr>
        <p:spPr>
          <a:xfrm>
            <a:off x="395536" y="4365104"/>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(MAPFRE, 2015)</a:t>
            </a:r>
            <a:endParaRPr lang="es-CO" sz="1200" b="1" dirty="0"/>
          </a:p>
        </p:txBody>
      </p:sp>
    </p:spTree>
    <p:extLst>
      <p:ext uri="{BB962C8B-B14F-4D97-AF65-F5344CB8AC3E}">
        <p14:creationId xmlns:p14="http://schemas.microsoft.com/office/powerpoint/2010/main" val="342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0375" y="147997"/>
            <a:ext cx="8229600" cy="1143000"/>
          </a:xfrm>
        </p:spPr>
        <p:txBody>
          <a:bodyPr>
            <a:normAutofit/>
          </a:bodyPr>
          <a:lstStyle/>
          <a:p>
            <a:r>
              <a:rPr lang="es-EC" sz="4400" dirty="0" smtClean="0"/>
              <a:t>Historia</a:t>
            </a:r>
            <a:endParaRPr lang="es-EC" sz="4400" dirty="0"/>
          </a:p>
        </p:txBody>
      </p:sp>
      <p:sp>
        <p:nvSpPr>
          <p:cNvPr id="6" name="AutoShape 20" descr="data:image/jpeg;base64,/9j/4AAQSkZJRgABAQAAAQABAAD/2wCEAAkGBxMTEhUTExMWFhUXFyAYGBgYFxcbGxoaICAYGh8YGx8bHSggHR0lIBobITEhJSkrLi4uHh8zODMtNygtLisBCgoKDg0OGxAQGi0lHyUvLS0tLS8tLS0tLy0tLS0tLS0tLS0tLS0tLS0tLS0tLS0tLS0tLS0tLS0tLS0tLS0tLf/AABEIAOcA2wMBIgACEQEDEQH/xAAcAAACAgMBAQAAAAAAAAAAAAAFBgMEAAIHAQj/xABEEAACAQIEAgcFBAgFBAIDAAABAhEDIQAEEjEFQQYTIlFhcYEyQpGhsSNSYsEUM3KCstHh8AckkqLxFUPC0lOzNJPT/8QAGAEAAwEBAAAAAAAAAAAAAAAAAQIDAAT/xAAmEQACAgIDAQACAQUBAAAAAAAAAQIRITEDEkFRImGREzJSceEE/9oADAMBAAIRAxEAPwDlXA8vmKkikpIBuRAA9TgweD50GOrJPdqWfhM4aOjeSCUgAAAOXhe/0ww0tJIt46o2/vYz/TA71pDqP7OWVatSm2mqjKe4iMTJxBe8DHSeK8PpVlPWAGeZ/u2Od1OBsKjJTXWAYB35A3wlwlsf8o6I24k09gT3RfEn6fW95gvhAnHlfKCko1MJO6qb77eG2NV4fUa+hkU7AzqI773j+/HCtRHUpF/g2XzGaqdXRMRuzEwB6etvDHRuGf4dBV1V8xWqEDk2lfhc/PFL/C/JrTpsSQGLn4ABfkeXjjotDPi6sIYHnzHh4csI2k6QH2Oc8U/w3lvsq1RRyBMz8t8KPGej+cyfaYNVpASXvCgbzzXzx3ps2rRHf2ec/wB/kcUs7mkKMGjTG3fIFo5zqAjxwbT2C2cAGZ1CzR4ONQPkdxivXYD9ZSIH3lJ0/I4YOkPARQzFSnSjRMqpmIPuHug2B7oxHw3I656pylRbFDuPDywmE8FcvYDy9Cixgayfw1AD8GQzi3/0inMGpmE80Rv/ACX6Yt5rL0Z018rBG7U/sz3bDsn1XGLkRH+Wzjp3JWDR/qQEf7Bhu3x/yLX1fwQf9FTcZ0j9qgw/hdvpiROB1j7Gcy5/aeoh/wB1OPniNuJV6JPW06NYTdh2gf3kII9RiyOk+WI7WRWe9azjB/P9AuH7PaXR7Pn2KlB/2czR/NwcWB0U4nzFIeeYy/8A/TGmUzvW3ocMqVPFXrMPiBGLXEKGeRNX/S6iDvPXP8lP1waf+KB2X+TKz9Es9PbrZZfPM0//ABnG+a6KdUs5jiFBOcIr1GPkOzOANTpDWuC4p8iEUKfLUZf0nHvDcnXqmaVCrUndgCAfNzb54ZKXxAtfWWv0GnNqlQiLdZCFj+FF1NHiTfFasFkIil3JsokknxAk/E+mGNOjxpj/ADlRaQ36pGl23u0XI8fnivW6RUaH2WTpFJsWWDVcnlq3A8AJ88CrY1mZLgBp9rM1+on/ALVH9b33I29Ti2nSWjSYplqdU1iI601Fq1WjkzVVZVTvja2KdDo/m65msGy1Hczeo4sYAJ1EkHdoA38MXM4lDJ0h1IVqjsFpop1ln2DO2zkE7bTAAGA0/wDhsBHIccziVkV8w1aqRqamgRadJbXchQWPh2R4bYvcS4g/6U1CrmAEqdqi1Wmr0zPtUaqwCNLBgGUiwvMTgJXyDZbLhC4/SM1UCO5Pq0HuAMepPPDV0p4J+l0FZR9pMgi0kgEGeUkEDxIwoGTDggoLq7Jc+3o1aPArqZiB4T3eQK8Ojq19fqcK3AOMuKYy+YDa/ZRlRjP4WgShi4kRykEEBn4YZpKfP6nFONk+RHK+G55lhkClAAXBlSNxJkTAgmQDHLDDkswKsgLpvE6lAnlEEm25ta1pg4T+AZNmop1VJWUmWZ3IOoQCZBnlblb4t/AKTqG00gke0Tp7ZtcRygC1o5DnjTkkgxi2yd+ry6OziqeckX7t2geAAGBvCeFVczUrDrGpUdQJGkCoTpHZ3sPrhgOcLFGrpqOsdVT72EwSPnfYCT4U831larWanXGXyxAFd2Qa9QGgom4MqAJW9+eEg1djy0a5nguSyQ611UdzuSSf2VJJLHwHPbArOuWGuuxy2Xb2Qf8A8ir6boD6t5Yn4fwupTrFw1N2Nkr19btRXuVWPtR7xiLz3YYsrwOhRfrGdq9Yi9SowZh5DZRf3RacGSBFg7o5p6sinReioPYVp1QfeO57RkkH85wbrdIFUKtUFg2zgSs9xIntc7SfPA7N5eqaqFGA1kqQZK6d+V9/Hv3wUy9GpQ3U1VaSXBg0zuTBMwYERJmfDEmyi0TUlq1BqMJR5kCSRtYGdPz3uO4NxbiuVprtXNiVlmAMc4LTz3iYnDKcydMoPatBB3+HzxBRakvWV8yFUsOqDNJAB3HcoMgTadu7ATD+znfRumK5cVCSSSQT+fdhjXoiK8F+yy2SohIeOVxYjzGK/RHhXVhnMEBCATYE8j9Dhn4Q76YBJ02OmLGBaW3PiLd+Gi/QSBI6Kui6SyEbampFj5tqffywMq9G3n9Xl6g8A6fScOlTOss6iyjlqi/cJA03P4oxoXUNrDSsdqO70m/d38sFZ2LlCTU6PaBP6Ks/grX7/eC4t8J6K0Ay1alIE2bS4VtPO8CCfiMOGddTSZlII9mQRzYKRbmJ9DiBgZnkbfSPiCPjgTl10aKvYWpKLDYQNu7wwWpV7GYt/fxwBytYaYJiCbfy+OJszdd7W+V8Kp1oEoG/EuGZWqdb0l6w9kVFADjn7QvyxyvpDwnPCqwGZXq1c6HqV9Bjv0jnysL+uOhVM0b3vIPr7J+c4Wa2VetXrKCqgVPa7TNFthYL5yfLDQnbo3XqrEocAptqfMZ7VzIWRP7z+18MFOEcQFMlOG5VSdjUIv8AvVH7XoIGGih0HoEy6tUPex/JQB8cGMll6aTRpCkAoiREgnlpAAHLn3Wvi1tCiTxDI1UGvNCpmarezQpKzIT+MgFjHoPPEnCei9V2NfNdmsyxTTSNNJdgI2B5QNr8yY6MM2VhFUSdwu/p/c4no1wbNe+xj0P5HA7JAdnIDRNfMsCdQyq9XvI1nf5jT+7h14dmWOXDMVsIImN+0v5Wwv8AG+hNOnmDmKLNSBBcKnshgSY/ZMez54W34+rlqNeiSjiaqOdmmxVuQA0lWjed5OFlq0NH4x9z/C6Tk5gVgsCXYVAog3hip2kSRO99zgrwxAKShfZvG5tJje+2OSZfgeVaqFGZq1EcgJT0wR362kqVAn2bm22OucOnq1jx+pxTjF5E1gQuimTKUVUQSRPLngrmc09A+yNPMjl6Yi4IgKrp3Fo38j6j/jBl8uHRwYuNJ5xI5+l8RcR4yFXM9KcqwJqqSwSFkKb32DAi5vcch3DEnRPI0q/bcsxRSyQSqq8bwN/L5YH1ugoDqy1dUso0MI1c2WZtta2OjcLy1OkqokaFTnvpLMJPda/xw6SWhXKwLwKlTr6tUkCAACQCTPtEcgBJwYzVKnphF1AEAnwAuST4A4scNp9o0QAqiZgAAC7fU377Y2o8MNQlk1GmDYnT2iLSZi28Db6BZSbkFKkQ5PhPvTIUWtEbfPFivl+yys0SCP5HFvLN1cfdvPgRv425g7b42zQUgwJ8Dy8cJJXkMXQtZXiK6bOpaCDftA7SQsAkxvA5C5ws9JqZNSlD6lcsxEtcqR32i+0YBdK3qZXMEqp0lpBk792J+EcTrZyqhcwEUgbmRYkknmB6QPPGp9bKWroeMnl2qZN1pmKh2MbEX58rRj3ovWrhAGCwkqwIMmzQRtfULjztzwd4Vk+qXT34V+NZopWKGSGhwIB7SnSYHO0HAWFTA2mw3UoZop+uBDidUKQFPhG/h88JnSU1MuOsSvILaVmOy0+4pU3963dflhozGbdaM9oAA+1H5RhN4bwg5zNK0ylLc99/54CdMNYGcODlRUFM9YAJ0SC4W1xszQNze2+F+l01qn7Lq0QbTUksO4ESvjueZw552kqKFXYY57keN0MtnK4r09aPABgHTGrkeRkDGVmtUMK0s3HW1sxV6rmMuEQr+KIcso8DPngnw/M16YBSp+l0WE+6KgHesWfxFj44p8O49TnQCDTI7BA7On7vgRtuRgXV4omTzOumSaL9qoovoP318L3H57q3mh6wNOZzAYF1MgieYIIgEEcjIW3icDWqV0zVU0suaqsRfWiKDpU9okyBfeDg0aiVlDpBD3kRDWgMD5GPhirwLNaalUOpJZUEkW1KiDSfM/XBhh2TllHmZTNVRFfMrSXnRysyfBqrdr/Sq+eIqmUWkmqll+wDB0sQRsS5MEsx3JJwTzNELtETEgRpO8EcvCcUMtxNtTJEr+95GSFi/iRh5NsEUb1MyUXVLsoNwdOoeYi48o+uLeV4sjnshh4Ekn0BvF+XhA7tH4ioXTpAUWjCDxniZp1GNEVBTM6tbMF1dygEWHfN5PqkZ3hjuAw9I+PMjoFGpVaHgM0WO9rXYn+gOKHCODCrm6fZW9PUNrqesBWZmBC88QdD69Vg1VSrEEKuozpW5NSBedhFpEdrfBLhXEHPF0lGWmUYBp7NSy3Fu9Wi9wZtOLw3RKf0n4j0fpU6i1KVKG6zR7QiYYmL/hj1wf4ZPVLtz5+Jxpn6U0lgyRUJYAzft3+OJshTIpgefPxOLcUUS5ZCbwmAqGY7I5jyj5DBDOJUYaqdqii0+y4merfvBNwfdO/PVU6NKNIBInSLn1P54LVCqMCCL8uWOdMpWQJwjPUq2YRzrWrThOpcwKZkaiF2mOYw1ZSqo61z7IpAEeENU/MYTc2xObVfswT77U5YBe12H902vN+44YsvWhEHOo2vSdwpKgKfJdIxrpBoL0SFQIfaYHULTpB7R/1EJg/ks0qoACIA28O/y2woUdKszkwHvqJ7iFUX2EEmBzODGWkADlyI2g/38D4YmpNMZxVFmpU+1qeNwPLR+Tf7RiF6M+yxVvdYRv4f+psbjwxpBNanyGll3JkkD+W2L1HKyNRaQRdYEelvqTgp2BqhO4zmVDquaCU4IIfQSjsJKkGToaYOkzsYJ5ScEyFItUqALL1GcFYhTMD/AGkEjn2+/BHjrLpenUAIg3ZdStF7g729bWmCMCei2ZpFGFPRZgWVNRRR2gACyhj2BJkbnGsNDRQqfZTzUlSDyjbCv0qyLVY6uQ69tHA94e76g+OGWiw7Y75nzAX8iMQGmChDd+4mx7/LBasCwctofpmbcUm129qbKoHlacP3R/JrlVblIgD88EqOZCkoVAYbxMnx8Qd5/liHNqHB/v8AvmML1GcrwC+I59p7KawCRJaPyOOf9IuDVKjNUCATeAST9MdJoouozz+pEj6H44pZ+qtwqz3mLeMHBTayD9HJ6FTMZdHAWFMTI2PK+452t9cNHRHh1XMU2qEwGtBjtAefKfPDVlOHq47a6kZT1ikG0ORIteBTJI5W78HaSU8sVoMERT+qayq0zCRBGry3gkDeDN9lo0W4vYo8BqPkq4y9WRRqk9UfuVN9MjkfrHfhpyWlqTuWAUuzu7bKiDtH0mPGBiLj3C1zJ0MdA90ADUCsHWT4StgO7lY6tQNZFpG1Cme3p/79UGerUnamjbm/aH4YKqjN2B6/Fai5iioBC1V11lMgimzBaYYEkBwBq78VeKcRagDUVVZgI7QmO+DNtvHDVkMoKlNq9RwXrMXHlYJA7goEDuMYR+L6vtKbXBUMCdzaLnmZGDgIJp9LXqsEPYkwT5918dU4FlaNUCmaQZQuzXse/wATfHDeE8GrZjMJQoqTUY25BQN2J5Abz+ZGPpXgHCf0eiEJ1NuzREn+gth5cSUlQj5W1TOT9Mug1TLTVy2o0hOpQTqVT3feA7vrir0fzrVc1lqNRVK6XKxcEhGIIE2x2nOISIAmd55DvwpZjhdNaoqqg65DoLC0ob/Lvw6fghnTPMvSo1mS2mk7g23F1sd+1UjC/wBF+N1qmWpu7yxLTZeTsOQ7hgr0m1LRpFwIqJpg72YNflMR8MecF09SsADf+I4eEqYJrAn5GtCDkerH0IHzxdpZsggPOmd+6dj4i0fDFXKZf2h92mD/AKSCT6XwVyKJWWDEqCtRDvewPiLWjvxBqyyZ7lKlVahimpo6TqZ4JUAHaDN9rg2xcy4Zqisw062JE2OlUeLd0nnB23xFl+JUst9m+Yaq2yUaa66gHiFBM+LRGK9LiRq1nlBTKIRpLBnBfsgOV7IN50gmLTvGNKNRBF2w1kXAVJ+7t3AtEeO2DeTSi36p0D81RlJ/fQb+o+GEbi2aP6bQy5kK9IMYJBmXOmRtP5YdOAstSmoKDYe7Mc/7OJaY7ysHlaVrUu6890hTiTMcS6sGwspIt3HHnFyVeiASftAJMzBkQe/fEOdoAgnYz63t8yMbzBlT2BuIZ8VgwnSSJHep5Ed9xtzGB3Qmmo67sBGJhoYFTckskbCF2N7+mN+JUEtqEo/PuP8Af8OLPRjhC0i7KZDd/gHgH5/HGgxpJUF6FUs5dpVesIUGbjQVM+BYE+Sg4kR7kbAz/wA/LEfEG0imZ3f5kOD8zGLFJdRttuPDDkytmQh0guEYDUjalDAc41WK96mR8AceIsrGsMebLsT4X29nY7zjOL1E0IDp0A9YxYAqiLu1xA5D1J5YjqZsdXShCHqfq6ZABgklZHIle0SdueCwIgzCgQlxJAMG8CXkc9g3yxuafYaOSgxH92xDlKD6gajyxDkxO5FonkFAA8p54usp0iPfpsPWNI+ZwryMgbw49W1NHaU1RJ2K1VKQfEEr6AnkYZK6I9ALUUMtlZWEj1nkfrgVQahVy40yyOkSReOYI/Ly7gcA81xTMqCnVHN0gI109Lvp+5Vp+9ce1Anfe+Mn8A19DtSmKQYU8vVqW0hadlUb6Q1R1A3NwTFu7AGpnMxmm/RyBQUL2qVGHKUgNqlUSoDbaKcSdyQDhfyjdfUPV0a9BB7bmtXSnTHOF6yAe5S0Thtr5tMplHFFSNdlLSXqubSSb2F7xtEDDN0ZKwrVzHZBEWpyo/0x/Dhc4hkZqU5BJ0lbfGPlgxl2CwrXCqiwNzpDj5kj4404s7jQ2qArhiq2EDygtYbn5YmtjmdEuHLlswXIAZ0Kj0IMfn6eGH/9KnwtjmHSHiLtqamSDSIcd7d5+Fvjhk6M9IqeYpAg3AuPHBcmmI4WrDtfia6ik9objzvgXWpyKjmwKuR+6v8AUjGvEV1doysC/Zct8FUn+xgFxTiLNppKjhI3bskLOosym416NIU3gMSBaSm9g6rSKHSfM1akEqBSpFKdP8RZNbN4e6I8N8WuBt9gl+/+I4r8apkZBCTOqqrEzedDgAW20gYg4RU+xXfn9Ti8HkWSxQvniaB1VGc1X0oAigwsyXBPZLETvtbuwa47VpaQa1R6dM/9ouqg+H2YLHyBjC10b6HU1Aaq5nuUkLHiRB+eGyhwOikMgorG76QSP3jP1xpNLCBFN7BGRriNNKk2WoH7qgVqx+6gMn95pjw3wVyOX0Pp0hOyp0AyF7WuCd2bsyWO5J8MFctlqNL7QsGdhZyQbdyxaPK2KPCT1j1av3ywX9lUqL8yDid2ilA3pTbilJx7lNfqf/bDP0J4gCgvaAQfQHC10hyxqZ54uQsfEFR82XAngHFkoutKpIm6srFTuRpMGCLc+/CNOrQU1pnW+K8KNYpUSoR1bBjT0rDR+LfbblbxxCzTE+9qAvuR2vpJxtwniggBVqMPkPMsYP7snG3GqJZC1IqlRjYEajqsJUA7xOCmmhWmnQHzeUBYUyIVySGiysLwY22n/nG3BMiadi4IZh2TsBBnQSJNjt4GMR8bzbpTWlRLFqgP2t2FNdix5vUvCIJJMTYHFcvSKNlajAOqBurDTUVABpYnbWDueWoHaDhlGjOVlnNDUQrSvbU3Gx1KDHnqI9J54zMZs0zo0kDfWYCBZ72BHhcHfCvw3MVHlQ1UHXTRHrKNRIY1LgEEiEi5nvODnEM7Wy+VNV4q1VOkaA4DFmAVVhtXOZ9YxqZivxfOJUVRo1JrXtCooQERCtBlkDGbAiedrWOG5VpqVqhL1CDLsNIVVBIpoNTQLCSTJ+QE8F4JUzOYGdro9BRZVdVDMebFtC6hyEyd74c89oVQgiAL+XP5HGk6AslNUlwb7G/P2WkHvgj4Rjyo32aHmNX+1g30XGZSvKk7wWA//Wf5Yp5ir7KC/bqD/VqQfxYRDsi4EgpVGomwaWXwI3HqNJ8lOCmZ4PTq9sgq+4dLHzkb/XFGukVYNjMq+19+14cpEW37wUpUtUmm7Un94LEaucqwK37wBOBRreyvluCKGDVGeqVupqOxVY94BiQpHeZjvwBn9LzK1f8As027FrELcv5EgAeEcycFs5wyvVJWrXBpn2lVApcfdYzta4ETjarTSmUpC3ZLN4L7N/Vh8G7sD/QbIMqO1UJjsWMwIMKpJ7roTONM1m26t3YhKIUkg05ZgAe0STKsTssGLTBJjbgo6xSSI1EO0/6gPixP7sc8adKNIy9QM0AKYFySxFiYmBJsTbn3YK0Z7EvLceRsurE0y4Gl1aoVYEbEAXYEch8d8E+h3HAa3UUmIphSQAqqGIlvEi477+WOd5XJFivdq0n+/lgqmXakRUpMRdo0BtQYe7rXZYM3IsR34vLjXhKM2d0p0RUUiWKkbrUYG95swItexxzLjSHKNWpmhV0tvVFbX2DbdqZIkAAlu1YCbDHQOgrGrlUdqOiRNwBq56hzv34UumNdqOYdg5VYmm0apfnRIJkho28T3DEtYHWWBH4o70FpGoWTrGqhYsmqTAJEkdo79+DvBKc0VPn/ABHCtnJ1tqp9WfuBdOkQIEeV8NHASOoS/wB7+JsW41kSTI+E1UCKSpEDeCfhEx8sEKvF6UW1E90E/TEeQUIL9mBedo78TZjMMR2Vsdi0ifJdz6x64lJjxRRNLrmIUDSfbVhAubuBMgjnFzgrk1TWUpiFpKEgd8gEePtm/hgZVrGlA1fa1DCgcouWI+6vtE+Cjni10Xy5CM+xqMGAO4XshBfnoVCfEnG8N6R5+iBnKzGwssnlISD/AK9B9MLHSDg9KdLk0gzNoqNBWm0z1bxfqzcTfTA5YeHy+utmlYAglZ7o0iR5QQ37pwPNNaqmg6ySLTPaXv2MsuzDewYb4MZUBqwJwWrmsvCdRWcHZlrq1IjvVgo+GoHDdlOM6YWpC1W2TUJA7zBMDxJPkTY894l0KKk6HAB5Ex8DzwDznAszlxqE6e9cZxjJ4dDKTWGrPoLh9KiwXURrAhYsF5dn+Zk4VOI/4YJ1vWZfMVKb69etjrae1N5BM6hOqZgjnjmPBelGbouIqW7muPWNsdC6PdNnqOOtKqGJCHbVEA7nv+hxn3ghaUnhhMdFHp1kepmmrMoML1dNFEgaqh0xHiTPhvgiculUU2NYBFbV2YMmHXfYRqMWOMzFUBtbl2Bg6AFI/aIiWAiYkgd2BOZp5Y1uuqkGppDQD9k4H/dQczESCTFu8Yj/AFL0OuOtjBx7PU6VLVrIix1GQfP+/gcK+YzprINJ919V5uII85BBn/jHPOm/Sls1WIQlaK2UA7xu3rhi6CajSpVAfeNIg8wdWknyPyOHfHLrb9FjJXSG/KU+rQ35n/6hjXM5Nkaq8XFXWvodX1xu1TVSMbx9V0g/CPjgj1oqIr3GoAnwN1I9CpxvA3k1Zb2ErG/hsD6iD64nWgpg2nkecd3jijlbEKbR7Lfh5D8vKPHBA0TJBYlYv2m/ngbNog4rxVKA7V3Psool3PKB+ZsOfcVzM06i0atWoftq0LAPsavs0QTeBrY+JBO+GSlk6aMSqKp5kASfXnhb45mNWZp0RfQwq1CPd0jsIfxXJI8sbYMBrh+W0qVW8sfgJA+X5YE9NK2mgVF9XZb1+psfLDLkqRKjsmANyN4Hdufp9Mc+/wAQuJE1aVJWsO0QGkTsLDsjc7DlgpWzWLvDsoVVu4mdu68+OCPBOj2arOGbSlA1ACtpqAbJYWB2BMfnghwLhBrKoQTqmO6bW8PPDVksgcsCjBRI7ekdkwZDR3gmT3gkX5UcxeoxVc4qUpFlAnugflhX6OOMw1WsySrNoRiNwp5Hu1fMLin0oy2bzD06NKeqqD7SpPswRM+LAqw7yx7sM3DMmlGktFR2ALeW3x2+eJpesd0lgU+lvD9alhd6PP71Inn4oT/pb8OK3BD9ivr/ABHDTxPJ8zzlW8VYEE/CfWMKnB2IoqPP6nFuN2TmjfJ53rKgBCkKoKsYsT3eg3xez2aWmNR7TGyoPaY/QDzwtdH6pq0DUEo4uCIJhVCncRsCcHsrwhB2izM8XZiYHr+Vh4YRxwMmQ8IyJdqlWuQXcQbwFpi7ICeRmC3OSeWDPR7OiqzkbalZeXZYwDHjdo7iMAVf9LqjK0iepBms498D3B+Hv8/ObvDSErVagtrqlEABsqEUwB602+OD4b0u1851efzCkdhuruYADxae4OCUJ8Vxb/R1ZdLLqGrUpuDBuGBFw30M4qBRVr5lWUaoQkb9lkC+t1j1xpkqxo9hyerLfZOTsTc0mJ5HdSecg7zhfAhEArYMfENEnzjfzj44E8ZyQdCtNQDzU2UjntYHnPhfvB4kAem1xby2wNrsIO4HhePLA/Qb9Occc6LFFeqrEAKTHLs737ovhaq12kTygAG4gbCDy/rjrGZprWpNSLDtpqbSYMEwGAPKeXhhH4zwOC1S8EtFoGlQxHmSFnzbHTCX0lJUScO6aNTUBgzRyJkcyShsaZJgAL2QORwJ4jxpncsjML6gdiCRc253IJETvacDa9Aqbj+9sH+gfCadfM6aqK6hbKzEDUdiQN1EGRttvsc4Qj+VA7yeC90V6JdbS6yqrrr/AFURcRuRHrvsMNfC+HNl1FMezqW49AT+eDq5c00JOn2gezsJgGOUAR8MezYzvMX9bf8AP54g59iijRSFb7QdzVB/uIcH4s48lGC+QtU6s+y5lZNtRHaTzMBgP28BNOpmAidOoftI1v4/lg4gWohBEqwkfUEHcHmDhZMKRZqU4t4/2Rjw1thPpgVmOkIo9nMq5iyvFyPGAVJ8Qb8wMRUOOVKtspl4H/zV9h5KN/nhMDUwhxLifVIQINQiFU3jvdh91bGOZ0jngVwnKLSZVYSzNrqFrkkzAJ5737ySeeJOH5YPUZ2c1ApmrVI9uouyqBYIh5DdvK5DNIBJMA+0fAysiTaw0icZs1LQTzGZlYBkc/E45/l6OTq5yRrzNWYKGEopp31W1MAZ8D5YbMtmEYFCQoY9mN43k+hn1wp5VMvlBXKnWXfUzbQhJanQQ7h6hhjGyCTFpMHsEl4OPGukqZdIAEiyqgF/AAYRuE9LK+Yr63SKTdlTFg8gLJ7iZQ/tYkfKEIS7hq9bshhsga0J4CQZxdq8IRaFWko0hBaDsY1GP3gMFJLYX8Q0cLzahVI9hvZn3GuNDfAgeKx93F3MtIGnlYfAH+mFPI53q2BeOrqHRVtZans6/JoHxQ8jg9lM4QzUXNxLUz96meXiy28wfPGBRvxbMDTvuJ/mPkMJnD17AiYloj9o4NdKMyFpVQBdQrDlElr+XL1wL4IB1Cev8RxXh/uYnJpCr0EzP2ZUj2Te1wDZj/pJw4Vck9ZRqquUInqxAEdxI7TQbETyvhKD/omaDbJUHwnY+m3lhv4dxRKVUUqnsP2qTG4B5p58/U92G5PqFgHej+QWhTqVdMAAhR3hb28SYGA+bpvTUACeq0S3JnBGuPDtEz3k9xwzU8+IPaUJG8gjvtaSfAjnhN4pxfrKygdmlUDJS3luye3bcSB2j4ATc4XFUhs3bDjalrtWprqhV1KN2pwQwHiIUjBCiqVFLCHRuRiD4EflyvilwbI6NZV2ZmYv2jqjbsqCfZg+yMTJRElpgneBBPneD6g4m9D+m7ZZEWELKN9IIZR+69h6YWeOcQzKEijoaASSyhQg++xkREevjGGut1iqYAYeZU+tmn5YTXarmq4pFRTy6ODUi/WEeyhaBq2mIgAeWNDLNLRQynFM7SpLmq4D0XOoggatHsiREqkkbX7Q78N2e4ctZQylTKq6x3SD6jUL94Mc7BOkdXr61PLg9gaarg/cBPVofE9pyO4p3YL1chmDlE/RgorUgIBaNS+8g5crAxeLjFHsXzIqcf6OanuQgUBbqWZj2jCgbnb+YxYyPCjlEFRJR5HZa7PNobT7O+wmPHfDV0Vq1M1TFR6TUyDEuCDvBibkWIuMOSUqaiAq+Pj/ADxpTtUxUqdoSM7nKqqo0IxYaiofTtcdpgBMjbfnyxTz+a6qgatJ9QAuQC1vaJiZFgZIk9lpAiQ5VMlT1AIoHfa3O/nvgB0t4VmWo1EoFXlSukzsZkC9ptEmAQLc8TjWh23sSuC8eJrLVMhdckfgMqR8588dFya6ex3dpfFTf5benjjnvC+BMtGSCGYGFO4Ig6SDsdQPlfDX0ezeumKcxUQaqRPvIeXpt4EDBml4CLD1eogXt6YAntEQPEzYYDfpb5ptFElaQs9YSBHdTkCWP3thywRoNSqtenT6we44QsPFdW48sWjSJnX2VHKRceN+yv8AduaUPdENFURFCALST2B94j3vEDl3n0kNxxGek6aiDUISe4e23+0AYIPneullP2K2U3hvFR91RJB5+gOIeIUpRJ9o6qnqQR8tYGMZADNZeoMsVpt29ApDbbWVO/fF8Jeczj0X6t/apubcgfePiTaTubcgAOiCmXonT7RUkepc28ZIOELp1Q1V1rKLV6av+9EMPS2K8STdMXkbJuCcQfMZmioNkhj6QPqRh9y/bar4uSfVA30widDeHVFqa4uVAXz108NnBqzGrVBDKSCYZYJPVNTO/KQbix8bY3JV4BG/S3WyoIKkStZAYt7cXHrdfQ4ql6gXQbtTAqUan3l2gnvvB85wcr0w9FlBurMVPcZ1L/FHqcCKlYNZYBjUsmQTu6HmAd/A4iyqAXHMyaombsAGvuAdUgd/Ijuv34KcD/UJ6/xHCvxXMq7kU5EmYO6n3vAwZ28MM3Bp6lYHfz/EcdHCmiHLnQJ45w3rkVRvBjugEiSTsBY4DJnzSH6Lm11IPYYXIE7g72P997jxPKSippgGVIWBKkGxnkdvUxfHP+kPDGptrvpJ3LljPqAfrh41JULK1kI5jiNFNqtbMACyOYp/vmAWH4djjbh71MwK+ZqHtwKdMiwU2ICjkFOn4nC5RpMTABJOwG5w/ZnLGjlVoAQwpKZ5F6sz66ivoPDBaSBdhforxdsygdSBUWLci4BkHu1L9J5YZso6VV1JYyQyx2kbmCNxePLHJwa2UzDVMvdSfY+8snTEc42I7+d8NmS4rSzX2jJXp1RZmprVDepRSret8QnGtFYuxozp0qWLBVHtOxhQPHvI7sKub4tSWi1fSRQUaaQaxrMbloO4JFvAMTY4q9J8xQoaWrJmK77oKz9mfEE2/wBGEzOcQrZyqDUO2yj2UHco5ee9sNxwxZpS8GTo4tSqTUe7VXLMfKIA7gBb0w/9H6lKsroYYh4k7gLEeh/PAXo/k1C06fMqTHOG/pHxwhU+OVqear9TUKCpUZeXeQpnlyk92B1cm6NaSOs9IuOpl00U5eoR2UHrc8gMUeD8eLU+17QG/wDPxwl8R4Xmstl6tXrNVQvpqmJ0ryZTv7wnz8MGuEuIUeAxKcaSZSDTdDxw2uSkmZN8T/pCoYJEnYYA1M8QtmvhSp8drV88iINSrOruWefxgAeOESb0FpLYx8ZzgOaFONPWrqQ/jXf4qI9MQZHIzqpqdNWixame+m1x8NiOVsT8SyKVFDntvTukdYdDDnKEQR3T6HA7g3HOvcggJmqJIZPvr70TFj7UcjPJhiyzEk8MLVMpTr9msmioPHfxBj5j5Yrt0bU+3VrOg9xqjMvhbn9MHCQ63GNAoHak22k2nCD2VzSkqkgDaO4Df+Xqce8XWwb3YInumJ+gxPkgIZwN9p3jv8zv64r8QzQCRckXIFz59w9YxvTUVOEJCoOXa+s/Q4AZjJq7rTYexWfT+y0t/EGHphX4pxOq9RkpGqmmSVDEW3NlaNrzhq6M09WRDmS6ksnoZKnzK/M4o49VYLTwGRkwgpwP7kH8sbZm2Z1DxU+RZzjXiucUUqdQBmG4CiSZsPW+I69ciozNcjSWAixOu3pI88IzIuUanZqqJ/Vq/wAU0/WMBukNIKNabe3beN2+pPkcScBp1yWNRgyNTIQxBIABUEd4kf1xrxGuBQlttQUHz1qR66fpgUNYq1yNbQIEz4Sbkj1OGngVGaCHz/ibCZlzJYzzj4Wn1w79Hj/l0/e/ibHVxo5pssZw9hSRswEAwbsoiRtgI3COvDEUKAiQe0WYjzKLB8fjghRzwqoqwVYVEDqd1IZWg+im/OxGLGVaKqwBDFyRO4tHoYxKDaKSSJqPRmlTpmrogsVCgj2VJtM89MeuBnEXFVoJgNUZtpEIAoHxIPocGKPGS+WpjTYrJJNzp7I+k+mBFMFlpGLEEE8p1Pe3mR6YpJpCRTKnDODAv23qM28e5HkrfXDJVzSZdSWi3iAY88R185ToIWaB5EkfO/1xzLpTxdqzmCwXe5O3eJ7+/EFfJKkWxBZPekXFDm63ZBLEwPLuHcOZPgO4yW6M8D0jrGsvI+A3PlYjxjAnovkSzqBZn2P3KfvP5xYeJXDnxzM9SJCaaaQFBtrYRopqOagxJ2gHvaKydfiia+sJcCOtqzkQZ0fs2FvMWnuIIxybig/zFcDbrag9NbY6v0MBRQrk6hLMT7zMNRPxJ+WEHg+RSrmq3W3XrHt3nUbd98bjlTZpq6HPo3xQZqiska3Xq3kT21HMc9SySOe2COTSjRMOjoY2FOpUB8VdFYFe6YPeBgXlejMEuhCq0Bl90gG3kw5HcYu1TUpAnTWqqB7tRDt4llc+uEk4jJM0zlMVG0pRqOT/API2hPMgds+Wm/eMBOL8RTJdjsTv1VIBCx76jD2V/CJtuWGKnF+mlQIy0UFGd2MFvLaB88JSks0sSSbkm5Pjh+OF70CUqOidFOnRB01oHdHsgclA5AC0f1wZz+Uy+YfWgh99dOzKRsQRBsDG4wj0+AF8vTZPbaW/d3H5YF8O4vXouQhM935d+B1ttwZrxUjqVDN5mmvbT9IQbOkK58xARj6r5HAnO9KahNY0qBK0U1NrOggEE6oi5MHmdhgblOmb6SXp8xLCSBymBFxHeMMOUy9OotXQ+s1FIcMIdZAswN4+k4VpeoKvwjWhmq8PUrKlKA2mlq7axqI1khhuNhz8cGFqIacdkCI2Ajn/ADxQytPVldK7qpCxytI+GlBgLk67gFW2Nj9PrhG6Hjkp8OammcUFAdRKu5MntQBaI0Wjnz572hx2lkg9B5N5VVg72IPd2gfSMZmckhdHPJr/ALLWb5H44XOm2VjMrUi1VFY/tjssPkPjisUpPIjbjoZeH5/r8ug9kliAB7okkR6Rg5QpB0quYDdnWIM9kk87EEXHrhR6OVDLCIgal7rA4balZUuzlR+rE3U6jpCkfvCDhJLIYvBY/T1V6awdTksD3QpB+oGA3SJZydVfushB7r0z9KjYyvSrUyCQG0iUhhcBlMXG5Grzt3TiTNvqo1JsSiFgRBBINiL3hT8MCOAsT6SQAByw89Gl/wAsn738TYT87l9DkctxGHHo0P8ALJ+9/E2OqGWc0sFJR2gXpEslgy6CYP7RWR3evjjytmtK1KkadNMhRMkbhQY5kljbvxiVy9gTq87x9CDgN0qzwpUTTJ7bwz+AF1X4wfQnZhjmVtnQ6SLPDMzry7Ae62m3MHs7enzxZXM1MushdSm5ViAJ2lWmQbDkZgdwOB3R7KtSoguph+24ESOasJ7hy/lGLWf4tldGp6rOPuKpUnwJJt5WnvGNyW5YNCksgri/Suf1dJVf7zMamnxAayn64FZHI9aHzWZc9WDzJ1Vn7h4Cw7hjfK5P9IPWFOroarKvt1G+6C2572NlE7YYeE5Fa7CrVhctRHZA9k6Z9n8Cwb+8ZJ7sVtRVITbssdHsqyKHYAVKo1t3U6KX0xyGwjvYWtjejUbN1mrvajQnQIszDdvy9fOZ82r1lqU0YI9QB6zEfqqP/bpW98+0e7tcoxJxnM08tkylNSVAVQYt7Sk3NjMcpxJyyPRZy+Y0EkbA6Z9Fp/NljCdlKZp1qzlSStUmP3/6nBfhHH8tVSpTqE09fnJlnNomNIOLPB8vRfMMRU6wwNVxB/GBvfn4nC5jdh3Q3ZZ1amDGkb7bn+f9cAOl/EdFIU0s7EKBYXJjf+4wdzGdWkhYkBQP+Mc4/wCoLms6pZQ1ME9jke+ZxOGR3gB9IMhWk1CvYEXBBGw7vO/rgXTpsTAE469xbLK9MqFULHsgAD4DvwA6PdHQFJPOYPoI+er4Y6Ycv4kJQyXej+fp6aVDQXYUxqjZBCgs3zt44HdHsqjZ7NuQCEYgA/tG/wDtw25JFSiAFCsxloAuBBHx1KfjhU6I+3nGPNn+jn88Insd+Bejw9FylOmBJqKA3xVz/tLfDEuZygbNUapJEUdJ0kqZ1TMjug4uZY9g/hSR4Ext6A4r1j208Vj4sP8A2woaM4Hnyz1qLgDq30z3hlDiQALkDcdzbWwOzUK/Vm2tZU+N1I9GGCGXgV2O2pUJPfCrA/2N8cV+kNCV1jem8j9lhJ/3B/XAeTJ1kjrVQ1OeXn6jb1HpiGhlFr06esSUaN+TCf4gcVKGY+zI7iQfDmPkSPTGcBqaWAJs8geDAz9JwE6GeQyckiFNI3MfERibqlqUkJ5spPwo/mceZx/1Zm+oGPUYr8OrjqlB5VSv+l6Y+i4diIJnMgyRvpY+ulm/LFZqGpaqgiWpye/skj6NHrjWkh0oRFxfvghqf1v641y9Q9YJAghiTfY6HEeFjgBAHHKXsvyP0IBH9+OGTowf8tT/AHv4mwC41TiigO4hfhI/p6DB3own+Wp/vfxNjp4SHJs581ao8BUdiLrANgdr8sU1yFZ8wlOojKWawbnzJnnYHHSMpmNQERBgjC3056x2pJTB1qdcruOQM7gyD8BhISV1Q806DDsEpAVQYWF6zYG1gxIIU+JEfEjC1mOEL1mrqapWZGs6qfmBSBZ/IR6YFZ3pVmXotRqEGd206X8jpIHnInfAWlmHUEKzBTuASAfQWOGXE7sVzWh/rBInMMaVLTBDQtSqo9xUX9XR71WWbnGKvF+lPWL1dBNCINRLAX0xpGkWiYttYCInADo5w5a7OG2AA8tRgn91QzemGqpw0dUEcL1tSoocjdQDAQ+gU278I6i6GTbyS9CWmm1SrLuzkyxaLReNifEi3LHnSZzmKlHLg7ks15sATtg5S6sFtMBZhRB2HZGx7hOKXD8nrzL1DE9WFXfvJbcnwxPcrH8OeNRNOqQeRjBThGZ0VGMx2cMHHeAajrAvN/phb4pwl0Bbl4YpalhiU0V+NcXqu2g1WZRsCZ+e59Tgdk8yUcMvI4idSTg5wXgusNUawQz/AA/zxVqMYiW2x0y3FB1I1I6kgESD8Zxb6PZqaLc9Mx6FmJ9A7fDFPjnEFSgdMExb+mNOjFBkyrOTcgkfs+9849A2OXjXpabL+Yp1L1UutMBWXvW5MeImfG47sA+CVVOXrVE94NO4vH8jgjkONdZTrBVimFZix3ZtIASOQtJO/K2BXBaGjKMkyZqGfAKD+WClUWB7Q05T9U57yg+AP/tiHO26twbAg+g0E/ScUlzkIKf3urPoSoOJK76suhH4x8Eb+mFQS1nF0V0b8Kj4aZPoKhxvmhDKvu1FNP8AeHbT5a8R8a7WhvvAj1brAP4fpiHitU9T1gOwSrPdBhv9pOMEX8whR2Tkw+mx84+mN6Jim1jKMH1RyNj9CDi1naJqvuFdTY8tW9/wsDM+JxOuRZULkGBcod/FZUkMI225YarBZa4rmQU8bOPI3+RnEGXt1yjlWJHmdJ/PEFQh8upB9glDf3SDB+Nxj1HINX8VZR/qWiZ+RxvAehSm32SmTu3+0gj6NjWgOzSM7HQfTUn/AJDFfJNOVYc1qOPT7S3+7GvD632M/drT6E6j/CPjgDIqccqDqyCJIqH4kkz8zhh6KD/K0/Nv42wvdIh2XHMVJ9CBg50Tqxlafm38bYvwEeXYs9DarGlTWSTEyTPM/liTKxX4mwBJVQUN7HSALev93xFms0uWoFl9qIAkDwwS/wAPskVodbpl2JmQJ3t4+M+WCldsDdUiTpD0Lo1WLoxR7SD7LePgfHALOf4eNY0nkc9UW849MdDaqPZqL5G5B8Ntwdx5YH1l7Z0exHvc/KNgPPvtjJtYC0nkUeG5WnkaFYZhwKlQwgEkmFjlykm+2ClCrVzVQV1pMlBFLBmIliuohiOVyRaZti7neEUKranpK7REmSB6TE+mJjVIGkFtO0TAtbAaW2ZN6PMkgA0kQRzxs2VEyrQw25X7x8TiKtnBEGT+9B+KgYip5r8K+elP5fniaiP2CS5wFYqLB5kCx/kcAOIUw6sisWJMm3K/9BgoM4YjcHzj4bYrsRJ7IvY2/lh6FbFvJ9HKZ7TFtPLlg/QFFKTprphjfTrWSApAsb3icSU1ABC6gDyBUj01AkY16khNAB0/G/f588Zq9mWNFTiuSNWmiqoUyhftXC2Mkch9cFaWaSOrDbR7EHSDJBPcAQb+MXmMe06zixJ9IA+YP1GNHqyZvznaL+Q9MLFUGWQHnesooKdFQaMtrNtQBgnn4WO8GOQxYyiDRVAMgIwHmyOD+WL701Kxptv/AHzI8DgRX4VUNQstYqjGWSLHwkGw9MFxsF0w1maVMKJBBAGkxswDLad9/G4GKyMOoTu61vgdA/8ALHmTaodxJG4IUgkbXJ2jyOA+a4z1f2bUqs6zHZsboRpJ39n/AJwOtvAb+h/NVScujbkIp+Sz83ONsqQ1BQdpZD5GV/8AXC9X6VUlp9WUYuE0abb2IvO1gNuW2KNfpC6UzQFM62FjexI7rkkHC/05Mbug0eEVGVIcoR2VcKXBX7jgXGnkdo5zuWyFI0h1bv1hF2MaVHkP7m5wN6PZ7MwxqlUDbKFE7zJ1ao3NoBviwgdSYYupMk6gWnYRtawEDbFGqETB3F82tFnAnTWFhbsuIhvIzt5Rgmcsq1p7TCYFwAWgjVBN4Btjynl+2XZVkJpQMVJkkST3QAByxrWLC+kt+EMv11QPPCuqCtmZWwrLqn7QmdtyW25bHA7J55FpVlZ1UxaSBJhNr9wOB9fjD0Gem9Fm1bMpP8oOBbcMrVm60UxBNlJi3ynGjx3szn8G/iNZWFedigcf35/TBPosCcrTt97+NsJTJnDJfSqhSNKkbd3MnD50KP8Ak6Xm/wDG+K8UepPkdg/L9FqZrCo2qowgwzAqDcbRB2n0wzUeHuBIIAnmT+QxmMwXoyNq2WqTBg89/wCYxBWoFYAg6hvy+G+MxmJKT70Ur8bJTwggABrciQP5+uK2a4UyiJDHcDYRefpjMZheWbjoMFZpR4XIAOnYd/gfDFPM8J0ndSJtv/YxmMwndlHBFihwljEECNt/54nXgR51Pkf5nGYzGlOSQqijw8IIYbFTz5jf47YuJwVTzbx2xmMwsuSRqRsOAr95o9MavwBJPbbw/ryx7jMBckrMkYejk++fhipU6NuZAYeHf/TGYzDuT+mpEa9HKgESJ5Qd/jz9eWNG6PsNyPLn/LHuMxlJtbBSPU6LL4TvsN8SHo+g3J+WPMZjdn9DSMHA1mJMek49p9H7XP0sPzxmMxm3WzUiOtwqmCFlpPj5XtjZeBIb6jE+OPMZhU2/Q4Nf+g0vPyLC3xxG/R9TETvEaj9TjMZgpv6BV8I63AVG23n/AD8Mb8ApdXRCTs9T/wCx8eYzFP8Azybk7F5UqR//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22" descr="data:image/jpeg;base64,/9j/4AAQSkZJRgABAQAAAQABAAD/2wCEAAkGBxMTEhUTExMWFhUXFyAYGBgYFxcbGxoaICAYGh8YGx8bHSggHR0lIBobITEhJSkrLi4uHh8zODMtNygtLisBCgoKDg0OGxAQGi0lHyUvLS0tLS8tLS0tLy0tLS0tLS0tLS0tLS0tLS0tLS0tLS0tLS0tLS0tLS0tLS0tLS0tLf/AABEIAOcA2wMBIgACEQEDEQH/xAAcAAACAgMBAQAAAAAAAAAAAAAFBgMEAAIHAQj/xABEEAACAQIEAgcFBAgFBAIDAAABAhEDIQAEEjEFQQYTIlFhcYEyQpGhsSNSYsEUM3KCstHh8AckkqLxFUPC0lOzNJPT/8QAGAEAAwEBAAAAAAAAAAAAAAAAAQIDAAT/xAAmEQACAgIDAQACAQUBAAAAAAAAAQIRITEDEkFRImGREzJSceEE/9oADAMBAAIRAxEAPwDlXA8vmKkikpIBuRAA9TgweD50GOrJPdqWfhM4aOjeSCUgAAAOXhe/0ww0tJIt46o2/vYz/TA71pDqP7OWVatSm2mqjKe4iMTJxBe8DHSeK8PpVlPWAGeZ/u2Od1OBsKjJTXWAYB35A3wlwlsf8o6I24k09gT3RfEn6fW95gvhAnHlfKCko1MJO6qb77eG2NV4fUa+hkU7AzqI773j+/HCtRHUpF/g2XzGaqdXRMRuzEwB6etvDHRuGf4dBV1V8xWqEDk2lfhc/PFL/C/JrTpsSQGLn4ABfkeXjjotDPi6sIYHnzHh4csI2k6QH2Oc8U/w3lvsq1RRyBMz8t8KPGej+cyfaYNVpASXvCgbzzXzx3ps2rRHf2ec/wB/kcUs7mkKMGjTG3fIFo5zqAjxwbT2C2cAGZ1CzR4ONQPkdxivXYD9ZSIH3lJ0/I4YOkPARQzFSnSjRMqpmIPuHug2B7oxHw3I656pylRbFDuPDywmE8FcvYDy9Cixgayfw1AD8GQzi3/0inMGpmE80Rv/ACX6Yt5rL0Z018rBG7U/sz3bDsn1XGLkRH+Wzjp3JWDR/qQEf7Bhu3x/yLX1fwQf9FTcZ0j9qgw/hdvpiROB1j7Gcy5/aeoh/wB1OPniNuJV6JPW06NYTdh2gf3kII9RiyOk+WI7WRWe9azjB/P9AuH7PaXR7Pn2KlB/2czR/NwcWB0U4nzFIeeYy/8A/TGmUzvW3ocMqVPFXrMPiBGLXEKGeRNX/S6iDvPXP8lP1waf+KB2X+TKz9Es9PbrZZfPM0//ABnG+a6KdUs5jiFBOcIr1GPkOzOANTpDWuC4p8iEUKfLUZf0nHvDcnXqmaVCrUndgCAfNzb54ZKXxAtfWWv0GnNqlQiLdZCFj+FF1NHiTfFasFkIil3JsokknxAk/E+mGNOjxpj/ADlRaQ36pGl23u0XI8fnivW6RUaH2WTpFJsWWDVcnlq3A8AJ88CrY1mZLgBp9rM1+on/ALVH9b33I29Ti2nSWjSYplqdU1iI601Fq1WjkzVVZVTvja2KdDo/m65msGy1Hczeo4sYAJ1EkHdoA38MXM4lDJ0h1IVqjsFpop1ln2DO2zkE7bTAAGA0/wDhsBHIccziVkV8w1aqRqamgRadJbXchQWPh2R4bYvcS4g/6U1CrmAEqdqi1Wmr0zPtUaqwCNLBgGUiwvMTgJXyDZbLhC4/SM1UCO5Pq0HuAMepPPDV0p4J+l0FZR9pMgi0kgEGeUkEDxIwoGTDggoLq7Jc+3o1aPArqZiB4T3eQK8Ojq19fqcK3AOMuKYy+YDa/ZRlRjP4WgShi4kRykEEBn4YZpKfP6nFONk+RHK+G55lhkClAAXBlSNxJkTAgmQDHLDDkswKsgLpvE6lAnlEEm25ta1pg4T+AZNmop1VJWUmWZ3IOoQCZBnlblb4t/AKTqG00gke0Tp7ZtcRygC1o5DnjTkkgxi2yd+ry6OziqeckX7t2geAAGBvCeFVczUrDrGpUdQJGkCoTpHZ3sPrhgOcLFGrpqOsdVT72EwSPnfYCT4U831larWanXGXyxAFd2Qa9QGgom4MqAJW9+eEg1djy0a5nguSyQ611UdzuSSf2VJJLHwHPbArOuWGuuxy2Xb2Qf8A8ir6boD6t5Yn4fwupTrFw1N2Nkr19btRXuVWPtR7xiLz3YYsrwOhRfrGdq9Yi9SowZh5DZRf3RacGSBFg7o5p6sinReioPYVp1QfeO57RkkH85wbrdIFUKtUFg2zgSs9xIntc7SfPA7N5eqaqFGA1kqQZK6d+V9/Hv3wUy9GpQ3U1VaSXBg0zuTBMwYERJmfDEmyi0TUlq1BqMJR5kCSRtYGdPz3uO4NxbiuVprtXNiVlmAMc4LTz3iYnDKcydMoPatBB3+HzxBRakvWV8yFUsOqDNJAB3HcoMgTadu7ATD+znfRumK5cVCSSSQT+fdhjXoiK8F+yy2SohIeOVxYjzGK/RHhXVhnMEBCATYE8j9Dhn4Q76YBJ02OmLGBaW3PiLd+Gi/QSBI6Kui6SyEbampFj5tqffywMq9G3n9Xl6g8A6fScOlTOss6iyjlqi/cJA03P4oxoXUNrDSsdqO70m/d38sFZ2LlCTU6PaBP6Ks/grX7/eC4t8J6K0Ay1alIE2bS4VtPO8CCfiMOGddTSZlII9mQRzYKRbmJ9DiBgZnkbfSPiCPjgTl10aKvYWpKLDYQNu7wwWpV7GYt/fxwBytYaYJiCbfy+OJszdd7W+V8Kp1oEoG/EuGZWqdb0l6w9kVFADjn7QvyxyvpDwnPCqwGZXq1c6HqV9Bjv0jnysL+uOhVM0b3vIPr7J+c4Wa2VetXrKCqgVPa7TNFthYL5yfLDQnbo3XqrEocAptqfMZ7VzIWRP7z+18MFOEcQFMlOG5VSdjUIv8AvVH7XoIGGih0HoEy6tUPex/JQB8cGMll6aTRpCkAoiREgnlpAAHLn3Wvi1tCiTxDI1UGvNCpmarezQpKzIT+MgFjHoPPEnCei9V2NfNdmsyxTTSNNJdgI2B5QNr8yY6MM2VhFUSdwu/p/c4no1wbNe+xj0P5HA7JAdnIDRNfMsCdQyq9XvI1nf5jT+7h14dmWOXDMVsIImN+0v5Wwv8AG+hNOnmDmKLNSBBcKnshgSY/ZMez54W34+rlqNeiSjiaqOdmmxVuQA0lWjed5OFlq0NH4x9z/C6Tk5gVgsCXYVAog3hip2kSRO99zgrwxAKShfZvG5tJje+2OSZfgeVaqFGZq1EcgJT0wR362kqVAn2bm22OucOnq1jx+pxTjF5E1gQuimTKUVUQSRPLngrmc09A+yNPMjl6Yi4IgKrp3Fo38j6j/jBl8uHRwYuNJ5xI5+l8RcR4yFXM9KcqwJqqSwSFkKb32DAi5vcch3DEnRPI0q/bcsxRSyQSqq8bwN/L5YH1ugoDqy1dUso0MI1c2WZtta2OjcLy1OkqokaFTnvpLMJPda/xw6SWhXKwLwKlTr6tUkCAACQCTPtEcgBJwYzVKnphF1AEAnwAuST4A4scNp9o0QAqiZgAAC7fU377Y2o8MNQlk1GmDYnT2iLSZi28Db6BZSbkFKkQ5PhPvTIUWtEbfPFivl+yys0SCP5HFvLN1cfdvPgRv425g7b42zQUgwJ8Dy8cJJXkMXQtZXiK6bOpaCDftA7SQsAkxvA5C5ws9JqZNSlD6lcsxEtcqR32i+0YBdK3qZXMEqp0lpBk792J+EcTrZyqhcwEUgbmRYkknmB6QPPGp9bKWroeMnl2qZN1pmKh2MbEX58rRj3ovWrhAGCwkqwIMmzQRtfULjztzwd4Vk+qXT34V+NZopWKGSGhwIB7SnSYHO0HAWFTA2mw3UoZop+uBDidUKQFPhG/h88JnSU1MuOsSvILaVmOy0+4pU3963dflhozGbdaM9oAA+1H5RhN4bwg5zNK0ylLc99/54CdMNYGcODlRUFM9YAJ0SC4W1xszQNze2+F+l01qn7Lq0QbTUksO4ESvjueZw552kqKFXYY57keN0MtnK4r09aPABgHTGrkeRkDGVmtUMK0s3HW1sxV6rmMuEQr+KIcso8DPngnw/M16YBSp+l0WE+6KgHesWfxFj44p8O49TnQCDTI7BA7On7vgRtuRgXV4omTzOumSaL9qoovoP318L3H57q3mh6wNOZzAYF1MgieYIIgEEcjIW3icDWqV0zVU0suaqsRfWiKDpU9okyBfeDg0aiVlDpBD3kRDWgMD5GPhirwLNaalUOpJZUEkW1KiDSfM/XBhh2TllHmZTNVRFfMrSXnRysyfBqrdr/Sq+eIqmUWkmqll+wDB0sQRsS5MEsx3JJwTzNELtETEgRpO8EcvCcUMtxNtTJEr+95GSFi/iRh5NsEUb1MyUXVLsoNwdOoeYi48o+uLeV4sjnshh4Ekn0BvF+XhA7tH4ioXTpAUWjCDxniZp1GNEVBTM6tbMF1dygEWHfN5PqkZ3hjuAw9I+PMjoFGpVaHgM0WO9rXYn+gOKHCODCrm6fZW9PUNrqesBWZmBC88QdD69Vg1VSrEEKuozpW5NSBedhFpEdrfBLhXEHPF0lGWmUYBp7NSy3Fu9Wi9wZtOLw3RKf0n4j0fpU6i1KVKG6zR7QiYYmL/hj1wf4ZPVLtz5+Jxpn6U0lgyRUJYAzft3+OJshTIpgefPxOLcUUS5ZCbwmAqGY7I5jyj5DBDOJUYaqdqii0+y4merfvBNwfdO/PVU6NKNIBInSLn1P54LVCqMCCL8uWOdMpWQJwjPUq2YRzrWrThOpcwKZkaiF2mOYw1ZSqo61z7IpAEeENU/MYTc2xObVfswT77U5YBe12H902vN+44YsvWhEHOo2vSdwpKgKfJdIxrpBoL0SFQIfaYHULTpB7R/1EJg/ks0qoACIA28O/y2woUdKszkwHvqJ7iFUX2EEmBzODGWkADlyI2g/38D4YmpNMZxVFmpU+1qeNwPLR+Tf7RiF6M+yxVvdYRv4f+psbjwxpBNanyGll3JkkD+W2L1HKyNRaQRdYEelvqTgp2BqhO4zmVDquaCU4IIfQSjsJKkGToaYOkzsYJ5ScEyFItUqALL1GcFYhTMD/AGkEjn2+/BHjrLpenUAIg3ZdStF7g729bWmCMCei2ZpFGFPRZgWVNRRR2gACyhj2BJkbnGsNDRQqfZTzUlSDyjbCv0qyLVY6uQ69tHA94e76g+OGWiw7Y75nzAX8iMQGmChDd+4mx7/LBasCwctofpmbcUm129qbKoHlacP3R/JrlVblIgD88EqOZCkoVAYbxMnx8Qd5/liHNqHB/v8AvmML1GcrwC+I59p7KawCRJaPyOOf9IuDVKjNUCATeAST9MdJoouozz+pEj6H44pZ+qtwqz3mLeMHBTayD9HJ6FTMZdHAWFMTI2PK+452t9cNHRHh1XMU2qEwGtBjtAefKfPDVlOHq47a6kZT1ikG0ORIteBTJI5W78HaSU8sVoMERT+qayq0zCRBGry3gkDeDN9lo0W4vYo8BqPkq4y9WRRqk9UfuVN9MjkfrHfhpyWlqTuWAUuzu7bKiDtH0mPGBiLj3C1zJ0MdA90ADUCsHWT4StgO7lY6tQNZFpG1Cme3p/79UGerUnamjbm/aH4YKqjN2B6/Fai5iioBC1V11lMgimzBaYYEkBwBq78VeKcRagDUVVZgI7QmO+DNtvHDVkMoKlNq9RwXrMXHlYJA7goEDuMYR+L6vtKbXBUMCdzaLnmZGDgIJp9LXqsEPYkwT5918dU4FlaNUCmaQZQuzXse/wATfHDeE8GrZjMJQoqTUY25BQN2J5Abz+ZGPpXgHCf0eiEJ1NuzREn+gth5cSUlQj5W1TOT9Mug1TLTVy2o0hOpQTqVT3feA7vrir0fzrVc1lqNRVK6XKxcEhGIIE2x2nOISIAmd55DvwpZjhdNaoqqg65DoLC0ob/Lvw6fghnTPMvSo1mS2mk7g23F1sd+1UjC/wBF+N1qmWpu7yxLTZeTsOQ7hgr0m1LRpFwIqJpg72YNflMR8MecF09SsADf+I4eEqYJrAn5GtCDkerH0IHzxdpZsggPOmd+6dj4i0fDFXKZf2h92mD/AKSCT6XwVyKJWWDEqCtRDvewPiLWjvxBqyyZ7lKlVahimpo6TqZ4JUAHaDN9rg2xcy4Zqisw062JE2OlUeLd0nnB23xFl+JUst9m+Yaq2yUaa66gHiFBM+LRGK9LiRq1nlBTKIRpLBnBfsgOV7IN50gmLTvGNKNRBF2w1kXAVJ+7t3AtEeO2DeTSi36p0D81RlJ/fQb+o+GEbi2aP6bQy5kK9IMYJBmXOmRtP5YdOAstSmoKDYe7Mc/7OJaY7ysHlaVrUu6890hTiTMcS6sGwspIt3HHnFyVeiASftAJMzBkQe/fEOdoAgnYz63t8yMbzBlT2BuIZ8VgwnSSJHep5Ed9xtzGB3Qmmo67sBGJhoYFTckskbCF2N7+mN+JUEtqEo/PuP8Af8OLPRjhC0i7KZDd/gHgH5/HGgxpJUF6FUs5dpVesIUGbjQVM+BYE+Sg4kR7kbAz/wA/LEfEG0imZ3f5kOD8zGLFJdRttuPDDkytmQh0guEYDUjalDAc41WK96mR8AceIsrGsMebLsT4X29nY7zjOL1E0IDp0A9YxYAqiLu1xA5D1J5YjqZsdXShCHqfq6ZABgklZHIle0SdueCwIgzCgQlxJAMG8CXkc9g3yxuafYaOSgxH92xDlKD6gajyxDkxO5FonkFAA8p54usp0iPfpsPWNI+ZwryMgbw49W1NHaU1RJ2K1VKQfEEr6AnkYZK6I9ALUUMtlZWEj1nkfrgVQahVy40yyOkSReOYI/Ly7gcA81xTMqCnVHN0gI109Lvp+5Vp+9ce1Anfe+Mn8A19DtSmKQYU8vVqW0hadlUb6Q1R1A3NwTFu7AGpnMxmm/RyBQUL2qVGHKUgNqlUSoDbaKcSdyQDhfyjdfUPV0a9BB7bmtXSnTHOF6yAe5S0Thtr5tMplHFFSNdlLSXqubSSb2F7xtEDDN0ZKwrVzHZBEWpyo/0x/Dhc4hkZqU5BJ0lbfGPlgxl2CwrXCqiwNzpDj5kj4404s7jQ2qArhiq2EDygtYbn5YmtjmdEuHLlswXIAZ0Kj0IMfn6eGH/9KnwtjmHSHiLtqamSDSIcd7d5+Fvjhk6M9IqeYpAg3AuPHBcmmI4WrDtfia6ik9objzvgXWpyKjmwKuR+6v8AUjGvEV1doysC/Zct8FUn+xgFxTiLNppKjhI3bskLOosym416NIU3gMSBaSm9g6rSKHSfM1akEqBSpFKdP8RZNbN4e6I8N8WuBt9gl+/+I4r8apkZBCTOqqrEzedDgAW20gYg4RU+xXfn9Ti8HkWSxQvniaB1VGc1X0oAigwsyXBPZLETvtbuwa47VpaQa1R6dM/9ouqg+H2YLHyBjC10b6HU1Aaq5nuUkLHiRB+eGyhwOikMgorG76QSP3jP1xpNLCBFN7BGRriNNKk2WoH7qgVqx+6gMn95pjw3wVyOX0Pp0hOyp0AyF7WuCd2bsyWO5J8MFctlqNL7QsGdhZyQbdyxaPK2KPCT1j1av3ywX9lUqL8yDid2ilA3pTbilJx7lNfqf/bDP0J4gCgvaAQfQHC10hyxqZ54uQsfEFR82XAngHFkoutKpIm6srFTuRpMGCLc+/CNOrQU1pnW+K8KNYpUSoR1bBjT0rDR+LfbblbxxCzTE+9qAvuR2vpJxtwniggBVqMPkPMsYP7snG3GqJZC1IqlRjYEajqsJUA7xOCmmhWmnQHzeUBYUyIVySGiysLwY22n/nG3BMiadi4IZh2TsBBnQSJNjt4GMR8bzbpTWlRLFqgP2t2FNdix5vUvCIJJMTYHFcvSKNlajAOqBurDTUVABpYnbWDueWoHaDhlGjOVlnNDUQrSvbU3Gx1KDHnqI9J54zMZs0zo0kDfWYCBZ72BHhcHfCvw3MVHlQ1UHXTRHrKNRIY1LgEEiEi5nvODnEM7Wy+VNV4q1VOkaA4DFmAVVhtXOZ9YxqZivxfOJUVRo1JrXtCooQERCtBlkDGbAiedrWOG5VpqVqhL1CDLsNIVVBIpoNTQLCSTJ+QE8F4JUzOYGdro9BRZVdVDMebFtC6hyEyd74c89oVQgiAL+XP5HGk6AslNUlwb7G/P2WkHvgj4Rjyo32aHmNX+1g30XGZSvKk7wWA//Wf5Yp5ir7KC/bqD/VqQfxYRDsi4EgpVGomwaWXwI3HqNJ8lOCmZ4PTq9sgq+4dLHzkb/XFGukVYNjMq+19+14cpEW37wUpUtUmm7Un94LEaucqwK37wBOBRreyvluCKGDVGeqVupqOxVY94BiQpHeZjvwBn9LzK1f8As027FrELcv5EgAeEcycFs5wyvVJWrXBpn2lVApcfdYzta4ETjarTSmUpC3ZLN4L7N/Vh8G7sD/QbIMqO1UJjsWMwIMKpJ7roTONM1m26t3YhKIUkg05ZgAe0STKsTssGLTBJjbgo6xSSI1EO0/6gPixP7sc8adKNIy9QM0AKYFySxFiYmBJsTbn3YK0Z7EvLceRsurE0y4Gl1aoVYEbEAXYEch8d8E+h3HAa3UUmIphSQAqqGIlvEi477+WOd5XJFivdq0n+/lgqmXakRUpMRdo0BtQYe7rXZYM3IsR34vLjXhKM2d0p0RUUiWKkbrUYG95swItexxzLjSHKNWpmhV0tvVFbX2DbdqZIkAAlu1YCbDHQOgrGrlUdqOiRNwBq56hzv34UumNdqOYdg5VYmm0apfnRIJkho28T3DEtYHWWBH4o70FpGoWTrGqhYsmqTAJEkdo79+DvBKc0VPn/ABHCtnJ1tqp9WfuBdOkQIEeV8NHASOoS/wB7+JsW41kSTI+E1UCKSpEDeCfhEx8sEKvF6UW1E90E/TEeQUIL9mBedo78TZjMMR2Vsdi0ifJdz6x64lJjxRRNLrmIUDSfbVhAubuBMgjnFzgrk1TWUpiFpKEgd8gEePtm/hgZVrGlA1fa1DCgcouWI+6vtE+Cjni10Xy5CM+xqMGAO4XshBfnoVCfEnG8N6R5+iBnKzGwssnlISD/AK9B9MLHSDg9KdLk0gzNoqNBWm0z1bxfqzcTfTA5YeHy+utmlYAglZ7o0iR5QQ37pwPNNaqmg6ySLTPaXv2MsuzDewYb4MZUBqwJwWrmsvCdRWcHZlrq1IjvVgo+GoHDdlOM6YWpC1W2TUJA7zBMDxJPkTY894l0KKk6HAB5Ex8DzwDznAszlxqE6e9cZxjJ4dDKTWGrPoLh9KiwXURrAhYsF5dn+Zk4VOI/4YJ1vWZfMVKb69etjrae1N5BM6hOqZgjnjmPBelGbouIqW7muPWNsdC6PdNnqOOtKqGJCHbVEA7nv+hxn3ghaUnhhMdFHp1kepmmrMoML1dNFEgaqh0xHiTPhvgiculUU2NYBFbV2YMmHXfYRqMWOMzFUBtbl2Bg6AFI/aIiWAiYkgd2BOZp5Y1uuqkGppDQD9k4H/dQczESCTFu8Yj/AFL0OuOtjBx7PU6VLVrIix1GQfP+/gcK+YzprINJ919V5uII85BBn/jHPOm/Sls1WIQlaK2UA7xu3rhi6CajSpVAfeNIg8wdWknyPyOHfHLrb9FjJXSG/KU+rQ35n/6hjXM5Nkaq8XFXWvodX1xu1TVSMbx9V0g/CPjgj1oqIr3GoAnwN1I9CpxvA3k1Zb2ErG/hsD6iD64nWgpg2nkecd3jijlbEKbR7Lfh5D8vKPHBA0TJBYlYv2m/ngbNog4rxVKA7V3Psool3PKB+ZsOfcVzM06i0atWoftq0LAPsavs0QTeBrY+JBO+GSlk6aMSqKp5kASfXnhb45mNWZp0RfQwq1CPd0jsIfxXJI8sbYMBrh+W0qVW8sfgJA+X5YE9NK2mgVF9XZb1+psfLDLkqRKjsmANyN4Hdufp9Mc+/wAQuJE1aVJWsO0QGkTsLDsjc7DlgpWzWLvDsoVVu4mdu68+OCPBOj2arOGbSlA1ACtpqAbJYWB2BMfnghwLhBrKoQTqmO6bW8PPDVksgcsCjBRI7ekdkwZDR3gmT3gkX5UcxeoxVc4qUpFlAnugflhX6OOMw1WsySrNoRiNwp5Hu1fMLin0oy2bzD06NKeqqD7SpPswRM+LAqw7yx7sM3DMmlGktFR2ALeW3x2+eJpesd0lgU+lvD9alhd6PP71Inn4oT/pb8OK3BD9ivr/ABHDTxPJ8zzlW8VYEE/CfWMKnB2IoqPP6nFuN2TmjfJ53rKgBCkKoKsYsT3eg3xez2aWmNR7TGyoPaY/QDzwtdH6pq0DUEo4uCIJhVCncRsCcHsrwhB2izM8XZiYHr+Vh4YRxwMmQ8IyJdqlWuQXcQbwFpi7ICeRmC3OSeWDPR7OiqzkbalZeXZYwDHjdo7iMAVf9LqjK0iepBms498D3B+Hv8/ObvDSErVagtrqlEABsqEUwB602+OD4b0u1851efzCkdhuruYADxae4OCUJ8Vxb/R1ZdLLqGrUpuDBuGBFw30M4qBRVr5lWUaoQkb9lkC+t1j1xpkqxo9hyerLfZOTsTc0mJ5HdSecg7zhfAhEArYMfENEnzjfzj44E8ZyQdCtNQDzU2UjntYHnPhfvB4kAem1xby2wNrsIO4HhePLA/Qb9Occc6LFFeqrEAKTHLs737ovhaq12kTygAG4gbCDy/rjrGZprWpNSLDtpqbSYMEwGAPKeXhhH4zwOC1S8EtFoGlQxHmSFnzbHTCX0lJUScO6aNTUBgzRyJkcyShsaZJgAL2QORwJ4jxpncsjML6gdiCRc253IJETvacDa9Aqbj+9sH+gfCadfM6aqK6hbKzEDUdiQN1EGRttvsc4Qj+VA7yeC90V6JdbS6yqrrr/AFURcRuRHrvsMNfC+HNl1FMezqW49AT+eDq5c00JOn2gezsJgGOUAR8MezYzvMX9bf8AP54g59iijRSFb7QdzVB/uIcH4s48lGC+QtU6s+y5lZNtRHaTzMBgP28BNOpmAidOoftI1v4/lg4gWohBEqwkfUEHcHmDhZMKRZqU4t4/2Rjw1thPpgVmOkIo9nMq5iyvFyPGAVJ8Qb8wMRUOOVKtspl4H/zV9h5KN/nhMDUwhxLifVIQINQiFU3jvdh91bGOZ0jngVwnKLSZVYSzNrqFrkkzAJ5737ySeeJOH5YPUZ2c1ApmrVI9uouyqBYIh5DdvK5DNIBJMA+0fAysiTaw0icZs1LQTzGZlYBkc/E45/l6OTq5yRrzNWYKGEopp31W1MAZ8D5YbMtmEYFCQoY9mN43k+hn1wp5VMvlBXKnWXfUzbQhJanQQ7h6hhjGyCTFpMHsEl4OPGukqZdIAEiyqgF/AAYRuE9LK+Yr63SKTdlTFg8gLJ7iZQ/tYkfKEIS7hq9bshhsga0J4CQZxdq8IRaFWko0hBaDsY1GP3gMFJLYX8Q0cLzahVI9hvZn3GuNDfAgeKx93F3MtIGnlYfAH+mFPI53q2BeOrqHRVtZans6/JoHxQ8jg9lM4QzUXNxLUz96meXiy28wfPGBRvxbMDTvuJ/mPkMJnD17AiYloj9o4NdKMyFpVQBdQrDlElr+XL1wL4IB1Cev8RxXh/uYnJpCr0EzP2ZUj2Te1wDZj/pJw4Vck9ZRqquUInqxAEdxI7TQbETyvhKD/omaDbJUHwnY+m3lhv4dxRKVUUqnsP2qTG4B5p58/U92G5PqFgHej+QWhTqVdMAAhR3hb28SYGA+bpvTUACeq0S3JnBGuPDtEz3k9xwzU8+IPaUJG8gjvtaSfAjnhN4pxfrKygdmlUDJS3luye3bcSB2j4ATc4XFUhs3bDjalrtWprqhV1KN2pwQwHiIUjBCiqVFLCHRuRiD4EflyvilwbI6NZV2ZmYv2jqjbsqCfZg+yMTJRElpgneBBPneD6g4m9D+m7ZZEWELKN9IIZR+69h6YWeOcQzKEijoaASSyhQg++xkREevjGGut1iqYAYeZU+tmn5YTXarmq4pFRTy6ODUi/WEeyhaBq2mIgAeWNDLNLRQynFM7SpLmq4D0XOoggatHsiREqkkbX7Q78N2e4ctZQylTKq6x3SD6jUL94Mc7BOkdXr61PLg9gaarg/cBPVofE9pyO4p3YL1chmDlE/RgorUgIBaNS+8g5crAxeLjFHsXzIqcf6OanuQgUBbqWZj2jCgbnb+YxYyPCjlEFRJR5HZa7PNobT7O+wmPHfDV0Vq1M1TFR6TUyDEuCDvBibkWIuMOSUqaiAq+Pj/ADxpTtUxUqdoSM7nKqqo0IxYaiofTtcdpgBMjbfnyxTz+a6qgatJ9QAuQC1vaJiZFgZIk9lpAiQ5VMlT1AIoHfa3O/nvgB0t4VmWo1EoFXlSukzsZkC9ptEmAQLc8TjWh23sSuC8eJrLVMhdckfgMqR8588dFya6ex3dpfFTf5benjjnvC+BMtGSCGYGFO4Ig6SDsdQPlfDX0ezeumKcxUQaqRPvIeXpt4EDBml4CLD1eogXt6YAntEQPEzYYDfpb5ptFElaQs9YSBHdTkCWP3thywRoNSqtenT6we44QsPFdW48sWjSJnX2VHKRceN+yv8AduaUPdENFURFCALST2B94j3vEDl3n0kNxxGek6aiDUISe4e23+0AYIPneullP2K2U3hvFR91RJB5+gOIeIUpRJ9o6qnqQR8tYGMZADNZeoMsVpt29ApDbbWVO/fF8Jeczj0X6t/apubcgfePiTaTubcgAOiCmXonT7RUkepc28ZIOELp1Q1V1rKLV6av+9EMPS2K8STdMXkbJuCcQfMZmioNkhj6QPqRh9y/bar4uSfVA30widDeHVFqa4uVAXz108NnBqzGrVBDKSCYZYJPVNTO/KQbix8bY3JV4BG/S3WyoIKkStZAYt7cXHrdfQ4ql6gXQbtTAqUan3l2gnvvB85wcr0w9FlBurMVPcZ1L/FHqcCKlYNZYBjUsmQTu6HmAd/A4iyqAXHMyaombsAGvuAdUgd/Ijuv34KcD/UJ6/xHCvxXMq7kU5EmYO6n3vAwZ28MM3Bp6lYHfz/EcdHCmiHLnQJ45w3rkVRvBjugEiSTsBY4DJnzSH6Lm11IPYYXIE7g72P997jxPKSippgGVIWBKkGxnkdvUxfHP+kPDGptrvpJ3LljPqAfrh41JULK1kI5jiNFNqtbMACyOYp/vmAWH4djjbh71MwK+ZqHtwKdMiwU2ICjkFOn4nC5RpMTABJOwG5w/ZnLGjlVoAQwpKZ5F6sz66ivoPDBaSBdhforxdsygdSBUWLci4BkHu1L9J5YZso6VV1JYyQyx2kbmCNxePLHJwa2UzDVMvdSfY+8snTEc42I7+d8NmS4rSzX2jJXp1RZmprVDepRSret8QnGtFYuxozp0qWLBVHtOxhQPHvI7sKub4tSWi1fSRQUaaQaxrMbloO4JFvAMTY4q9J8xQoaWrJmK77oKz9mfEE2/wBGEzOcQrZyqDUO2yj2UHco5ee9sNxwxZpS8GTo4tSqTUe7VXLMfKIA7gBb0w/9H6lKsroYYh4k7gLEeh/PAXo/k1C06fMqTHOG/pHxwhU+OVqear9TUKCpUZeXeQpnlyk92B1cm6NaSOs9IuOpl00U5eoR2UHrc8gMUeD8eLU+17QG/wDPxwl8R4Xmstl6tXrNVQvpqmJ0ryZTv7wnz8MGuEuIUeAxKcaSZSDTdDxw2uSkmZN8T/pCoYJEnYYA1M8QtmvhSp8drV88iINSrOruWefxgAeOESb0FpLYx8ZzgOaFONPWrqQ/jXf4qI9MQZHIzqpqdNWixame+m1x8NiOVsT8SyKVFDntvTukdYdDDnKEQR3T6HA7g3HOvcggJmqJIZPvr70TFj7UcjPJhiyzEk8MLVMpTr9msmioPHfxBj5j5Yrt0bU+3VrOg9xqjMvhbn9MHCQ63GNAoHak22k2nCD2VzSkqkgDaO4Df+Xqce8XWwb3YInumJ+gxPkgIZwN9p3jv8zv64r8QzQCRckXIFz59w9YxvTUVOEJCoOXa+s/Q4AZjJq7rTYexWfT+y0t/EGHphX4pxOq9RkpGqmmSVDEW3NlaNrzhq6M09WRDmS6ksnoZKnzK/M4o49VYLTwGRkwgpwP7kH8sbZm2Z1DxU+RZzjXiucUUqdQBmG4CiSZsPW+I69ciozNcjSWAixOu3pI88IzIuUanZqqJ/Vq/wAU0/WMBukNIKNabe3beN2+pPkcScBp1yWNRgyNTIQxBIABUEd4kf1xrxGuBQlttQUHz1qR66fpgUNYq1yNbQIEz4Sbkj1OGngVGaCHz/ibCZlzJYzzj4Wn1w79Hj/l0/e/ibHVxo5pssZw9hSRswEAwbsoiRtgI3COvDEUKAiQe0WYjzKLB8fjghRzwqoqwVYVEDqd1IZWg+im/OxGLGVaKqwBDFyRO4tHoYxKDaKSSJqPRmlTpmrogsVCgj2VJtM89MeuBnEXFVoJgNUZtpEIAoHxIPocGKPGS+WpjTYrJJNzp7I+k+mBFMFlpGLEEE8p1Pe3mR6YpJpCRTKnDODAv23qM28e5HkrfXDJVzSZdSWi3iAY88R185ToIWaB5EkfO/1xzLpTxdqzmCwXe5O3eJ7+/EFfJKkWxBZPekXFDm63ZBLEwPLuHcOZPgO4yW6M8D0jrGsvI+A3PlYjxjAnovkSzqBZn2P3KfvP5xYeJXDnxzM9SJCaaaQFBtrYRopqOagxJ2gHvaKydfiia+sJcCOtqzkQZ0fs2FvMWnuIIxybig/zFcDbrag9NbY6v0MBRQrk6hLMT7zMNRPxJ+WEHg+RSrmq3W3XrHt3nUbd98bjlTZpq6HPo3xQZqiska3Xq3kT21HMc9SySOe2COTSjRMOjoY2FOpUB8VdFYFe6YPeBgXlejMEuhCq0Bl90gG3kw5HcYu1TUpAnTWqqB7tRDt4llc+uEk4jJM0zlMVG0pRqOT/API2hPMgds+Wm/eMBOL8RTJdjsTv1VIBCx76jD2V/CJtuWGKnF+mlQIy0UFGd2MFvLaB88JSks0sSSbkm5Pjh+OF70CUqOidFOnRB01oHdHsgclA5AC0f1wZz+Uy+YfWgh99dOzKRsQRBsDG4wj0+AF8vTZPbaW/d3H5YF8O4vXouQhM935d+B1ttwZrxUjqVDN5mmvbT9IQbOkK58xARj6r5HAnO9KahNY0qBK0U1NrOggEE6oi5MHmdhgblOmb6SXp8xLCSBymBFxHeMMOUy9OotXQ+s1FIcMIdZAswN4+k4VpeoKvwjWhmq8PUrKlKA2mlq7axqI1khhuNhz8cGFqIacdkCI2Ajn/ADxQytPVldK7qpCxytI+GlBgLk67gFW2Nj9PrhG6Hjkp8OammcUFAdRKu5MntQBaI0Wjnz572hx2lkg9B5N5VVg72IPd2gfSMZmckhdHPJr/ALLWb5H44XOm2VjMrUi1VFY/tjssPkPjisUpPIjbjoZeH5/r8ug9kliAB7okkR6Rg5QpB0quYDdnWIM9kk87EEXHrhR6OVDLCIgal7rA4balZUuzlR+rE3U6jpCkfvCDhJLIYvBY/T1V6awdTksD3QpB+oGA3SJZydVfushB7r0z9KjYyvSrUyCQG0iUhhcBlMXG5Grzt3TiTNvqo1JsSiFgRBBINiL3hT8MCOAsT6SQAByw89Gl/wAsn738TYT87l9DkctxGHHo0P8ALJ+9/E2OqGWc0sFJR2gXpEslgy6CYP7RWR3evjjytmtK1KkadNMhRMkbhQY5kljbvxiVy9gTq87x9CDgN0qzwpUTTJ7bwz+AF1X4wfQnZhjmVtnQ6SLPDMzry7Ae62m3MHs7enzxZXM1MushdSm5ViAJ2lWmQbDkZgdwOB3R7KtSoguph+24ESOasJ7hy/lGLWf4tldGp6rOPuKpUnwJJt5WnvGNyW5YNCksgri/Suf1dJVf7zMamnxAayn64FZHI9aHzWZc9WDzJ1Vn7h4Cw7hjfK5P9IPWFOroarKvt1G+6C2572NlE7YYeE5Fa7CrVhctRHZA9k6Z9n8Cwb+8ZJ7sVtRVITbssdHsqyKHYAVKo1t3U6KX0xyGwjvYWtjejUbN1mrvajQnQIszDdvy9fOZ82r1lqU0YI9QB6zEfqqP/bpW98+0e7tcoxJxnM08tkylNSVAVQYt7Sk3NjMcpxJyyPRZy+Y0EkbA6Z9Fp/NljCdlKZp1qzlSStUmP3/6nBfhHH8tVSpTqE09fnJlnNomNIOLPB8vRfMMRU6wwNVxB/GBvfn4nC5jdh3Q3ZZ1amDGkb7bn+f9cAOl/EdFIU0s7EKBYXJjf+4wdzGdWkhYkBQP+Mc4/wCoLms6pZQ1ME9jke+ZxOGR3gB9IMhWk1CvYEXBBGw7vO/rgXTpsTAE469xbLK9MqFULHsgAD4DvwA6PdHQFJPOYPoI+er4Y6Ycv4kJQyXej+fp6aVDQXYUxqjZBCgs3zt44HdHsqjZ7NuQCEYgA/tG/wDtw25JFSiAFCsxloAuBBHx1KfjhU6I+3nGPNn+jn88Insd+Bejw9FylOmBJqKA3xVz/tLfDEuZygbNUapJEUdJ0kqZ1TMjug4uZY9g/hSR4Ext6A4r1j208Vj4sP8A2woaM4Hnyz1qLgDq30z3hlDiQALkDcdzbWwOzUK/Vm2tZU+N1I9GGCGXgV2O2pUJPfCrA/2N8cV+kNCV1jem8j9lhJ/3B/XAeTJ1kjrVQ1OeXn6jb1HpiGhlFr06esSUaN+TCf4gcVKGY+zI7iQfDmPkSPTGcBqaWAJs8geDAz9JwE6GeQyckiFNI3MfERibqlqUkJ5spPwo/mceZx/1Zm+oGPUYr8OrjqlB5VSv+l6Y+i4diIJnMgyRvpY+ulm/LFZqGpaqgiWpye/skj6NHrjWkh0oRFxfvghqf1v641y9Q9YJAghiTfY6HEeFjgBAHHKXsvyP0IBH9+OGTowf8tT/AHv4mwC41TiigO4hfhI/p6DB3own+Wp/vfxNjp4SHJs581ao8BUdiLrANgdr8sU1yFZ8wlOojKWawbnzJnnYHHSMpmNQERBgjC3056x2pJTB1qdcruOQM7gyD8BhISV1Q806DDsEpAVQYWF6zYG1gxIIU+JEfEjC1mOEL1mrqapWZGs6qfmBSBZ/IR6YFZ3pVmXotRqEGd206X8jpIHnInfAWlmHUEKzBTuASAfQWOGXE7sVzWh/rBInMMaVLTBDQtSqo9xUX9XR71WWbnGKvF+lPWL1dBNCINRLAX0xpGkWiYttYCInADo5w5a7OG2AA8tRgn91QzemGqpw0dUEcL1tSoocjdQDAQ+gU278I6i6GTbyS9CWmm1SrLuzkyxaLReNifEi3LHnSZzmKlHLg7ks15sATtg5S6sFtMBZhRB2HZGx7hOKXD8nrzL1DE9WFXfvJbcnwxPcrH8OeNRNOqQeRjBThGZ0VGMx2cMHHeAajrAvN/phb4pwl0Bbl4YpalhiU0V+NcXqu2g1WZRsCZ+e59Tgdk8yUcMvI4idSTg5wXgusNUawQz/AA/zxVqMYiW2x0y3FB1I1I6kgESD8Zxb6PZqaLc9Mx6FmJ9A7fDFPjnEFSgdMExb+mNOjFBkyrOTcgkfs+9849A2OXjXpabL+Yp1L1UutMBWXvW5MeImfG47sA+CVVOXrVE94NO4vH8jgjkONdZTrBVimFZix3ZtIASOQtJO/K2BXBaGjKMkyZqGfAKD+WClUWB7Q05T9U57yg+AP/tiHO26twbAg+g0E/ScUlzkIKf3urPoSoOJK76suhH4x8Eb+mFQS1nF0V0b8Kj4aZPoKhxvmhDKvu1FNP8AeHbT5a8R8a7WhvvAj1brAP4fpiHitU9T1gOwSrPdBhv9pOMEX8whR2Tkw+mx84+mN6Jim1jKMH1RyNj9CDi1naJqvuFdTY8tW9/wsDM+JxOuRZULkGBcod/FZUkMI225YarBZa4rmQU8bOPI3+RnEGXt1yjlWJHmdJ/PEFQh8upB9glDf3SDB+Nxj1HINX8VZR/qWiZ+RxvAehSm32SmTu3+0gj6NjWgOzSM7HQfTUn/AJDFfJNOVYc1qOPT7S3+7GvD632M/drT6E6j/CPjgDIqccqDqyCJIqH4kkz8zhh6KD/K0/Nv42wvdIh2XHMVJ9CBg50Tqxlafm38bYvwEeXYs9DarGlTWSTEyTPM/liTKxX4mwBJVQUN7HSALev93xFms0uWoFl9qIAkDwwS/wAPskVodbpl2JmQJ3t4+M+WCldsDdUiTpD0Lo1WLoxR7SD7LePgfHALOf4eNY0nkc9UW849MdDaqPZqL5G5B8Ntwdx5YH1l7Z0exHvc/KNgPPvtjJtYC0nkUeG5WnkaFYZhwKlQwgEkmFjlykm+2ClCrVzVQV1pMlBFLBmIliuohiOVyRaZti7neEUKranpK7REmSB6TE+mJjVIGkFtO0TAtbAaW2ZN6PMkgA0kQRzxs2VEyrQw25X7x8TiKtnBEGT+9B+KgYip5r8K+elP5fniaiP2CS5wFYqLB5kCx/kcAOIUw6sisWJMm3K/9BgoM4YjcHzj4bYrsRJ7IvY2/lh6FbFvJ9HKZ7TFtPLlg/QFFKTprphjfTrWSApAsb3icSU1ABC6gDyBUj01AkY16khNAB0/G/f588Zq9mWNFTiuSNWmiqoUyhftXC2Mkch9cFaWaSOrDbR7EHSDJBPcAQb+MXmMe06zixJ9IA+YP1GNHqyZvznaL+Q9MLFUGWQHnesooKdFQaMtrNtQBgnn4WO8GOQxYyiDRVAMgIwHmyOD+WL701Kxptv/AHzI8DgRX4VUNQstYqjGWSLHwkGw9MFxsF0w1maVMKJBBAGkxswDLad9/G4GKyMOoTu61vgdA/8ALHmTaodxJG4IUgkbXJ2jyOA+a4z1f2bUqs6zHZsboRpJ39n/AJwOtvAb+h/NVScujbkIp+Sz83ONsqQ1BQdpZD5GV/8AXC9X6VUlp9WUYuE0abb2IvO1gNuW2KNfpC6UzQFM62FjexI7rkkHC/05Mbug0eEVGVIcoR2VcKXBX7jgXGnkdo5zuWyFI0h1bv1hF2MaVHkP7m5wN6PZ7MwxqlUDbKFE7zJ1ao3NoBviwgdSYYupMk6gWnYRtawEDbFGqETB3F82tFnAnTWFhbsuIhvIzt5Rgmcsq1p7TCYFwAWgjVBN4Btjynl+2XZVkJpQMVJkkST3QAByxrWLC+kt+EMv11QPPCuqCtmZWwrLqn7QmdtyW25bHA7J55FpVlZ1UxaSBJhNr9wOB9fjD0Gem9Fm1bMpP8oOBbcMrVm60UxBNlJi3ynGjx3szn8G/iNZWFedigcf35/TBPosCcrTt97+NsJTJnDJfSqhSNKkbd3MnD50KP8Ak6Xm/wDG+K8UepPkdg/L9FqZrCo2qowgwzAqDcbRB2n0wzUeHuBIIAnmT+QxmMwXoyNq2WqTBg89/wCYxBWoFYAg6hvy+G+MxmJKT70Ur8bJTwggABrciQP5+uK2a4UyiJDHcDYRefpjMZheWbjoMFZpR4XIAOnYd/gfDFPM8J0ndSJtv/YxmMwndlHBFihwljEECNt/54nXgR51Pkf5nGYzGlOSQqijw8IIYbFTz5jf47YuJwVTzbx2xmMwsuSRqRsOAr95o9MavwBJPbbw/ryx7jMBckrMkYejk++fhipU6NuZAYeHf/TGYzDuT+mpEa9HKgESJ5Qd/jz9eWNG6PsNyPLn/LHuMxlJtbBSPU6LL4TvsN8SHo+g3J+WPMZjdn9DSMHA1mJMek49p9H7XP0sPzxmMxm3WzUiOtwqmCFlpPj5XtjZeBIb6jE+OPMZhU2/Q4Nf+g0vPyLC3xxG/R9TETvEaj9TjMZgpv6BV8I63AVG23n/AD8Mb8ApdXRCTs9T/wCx8eYzFP8Azybk7F5UqR//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cxnSp>
        <p:nvCxnSpPr>
          <p:cNvPr id="5" name="4 Conector recto de flecha"/>
          <p:cNvCxnSpPr/>
          <p:nvPr/>
        </p:nvCxnSpPr>
        <p:spPr>
          <a:xfrm>
            <a:off x="612775" y="3717032"/>
            <a:ext cx="827970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9 Conector recto"/>
          <p:cNvCxnSpPr/>
          <p:nvPr/>
        </p:nvCxnSpPr>
        <p:spPr>
          <a:xfrm>
            <a:off x="612775" y="350100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39" name="38 Conector recto"/>
          <p:cNvCxnSpPr/>
          <p:nvPr/>
        </p:nvCxnSpPr>
        <p:spPr>
          <a:xfrm>
            <a:off x="1979712" y="3761420"/>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40" name="39 Conector recto"/>
          <p:cNvCxnSpPr/>
          <p:nvPr/>
        </p:nvCxnSpPr>
        <p:spPr>
          <a:xfrm>
            <a:off x="4069998" y="3739806"/>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43" name="42 Conector recto"/>
          <p:cNvCxnSpPr/>
          <p:nvPr/>
        </p:nvCxnSpPr>
        <p:spPr>
          <a:xfrm>
            <a:off x="5070996" y="3462923"/>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44" name="43 Conector recto"/>
          <p:cNvCxnSpPr/>
          <p:nvPr/>
        </p:nvCxnSpPr>
        <p:spPr>
          <a:xfrm>
            <a:off x="3131840" y="3490989"/>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45" name="44 Conector recto"/>
          <p:cNvCxnSpPr/>
          <p:nvPr/>
        </p:nvCxnSpPr>
        <p:spPr>
          <a:xfrm>
            <a:off x="5858024" y="3717032"/>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49" name="48 Conector recto"/>
          <p:cNvCxnSpPr/>
          <p:nvPr/>
        </p:nvCxnSpPr>
        <p:spPr>
          <a:xfrm>
            <a:off x="7812360" y="3739806"/>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50" name="49 Conector recto"/>
          <p:cNvCxnSpPr>
            <a:stCxn id="1044" idx="2"/>
          </p:cNvCxnSpPr>
          <p:nvPr/>
        </p:nvCxnSpPr>
        <p:spPr>
          <a:xfrm flipH="1">
            <a:off x="7166033" y="3462923"/>
            <a:ext cx="6540" cy="254110"/>
          </a:xfrm>
          <a:prstGeom prst="line">
            <a:avLst/>
          </a:prstGeom>
        </p:spPr>
        <p:style>
          <a:lnRef idx="2">
            <a:schemeClr val="dk1"/>
          </a:lnRef>
          <a:fillRef idx="0">
            <a:schemeClr val="dk1"/>
          </a:fillRef>
          <a:effectRef idx="1">
            <a:schemeClr val="dk1"/>
          </a:effectRef>
          <a:fontRef idx="minor">
            <a:schemeClr val="tx1"/>
          </a:fontRef>
        </p:style>
      </p:cxnSp>
      <p:pic>
        <p:nvPicPr>
          <p:cNvPr id="1026" name="Picture 2" descr="http://image.slidesharecdn.com/civilizacionesantiguassegunda-130903195950-/95/civilizaciones-antiguas-segunda-1-638.jpg?cb=137823844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401" b="10474"/>
          <a:stretch/>
        </p:blipFill>
        <p:spPr bwMode="auto">
          <a:xfrm>
            <a:off x="155575" y="2178615"/>
            <a:ext cx="1824137" cy="1322394"/>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155575" y="1628800"/>
            <a:ext cx="1824137" cy="504056"/>
          </a:xfrm>
          <a:prstGeom prst="rect">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200" dirty="0" smtClean="0"/>
              <a:t>Edad Antigua; Primeros contratos  en perdidas materiales.</a:t>
            </a:r>
            <a:endParaRPr lang="es-EC" sz="1200" dirty="0"/>
          </a:p>
        </p:txBody>
      </p:sp>
      <p:sp>
        <p:nvSpPr>
          <p:cNvPr id="58" name="57 Rectángulo"/>
          <p:cNvSpPr/>
          <p:nvPr/>
        </p:nvSpPr>
        <p:spPr>
          <a:xfrm>
            <a:off x="1067643" y="3990555"/>
            <a:ext cx="1824137" cy="374549"/>
          </a:xfrm>
          <a:prstGeom prst="rect">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400" dirty="0" smtClean="0"/>
              <a:t>4000  Y 3000 AC.</a:t>
            </a:r>
            <a:endParaRPr lang="es-EC" sz="1400" dirty="0"/>
          </a:p>
        </p:txBody>
      </p:sp>
      <p:pic>
        <p:nvPicPr>
          <p:cNvPr id="1030" name="Picture 6" descr="http://2.bp.blogspot.com/-7yhTu4UKi1s/T_Ro4HEfG9I/AAAAAAAAAGY/egT7r3m1mng/s1600/peregrinos-yendo-a-la-meca-leon-be-belluy-18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643" y="4365105"/>
            <a:ext cx="1824137" cy="1180728"/>
          </a:xfrm>
          <a:prstGeom prst="rect">
            <a:avLst/>
          </a:prstGeom>
          <a:noFill/>
          <a:extLst>
            <a:ext uri="{909E8E84-426E-40DD-AFC4-6F175D3DCCD1}">
              <a14:hiddenFill xmlns:a14="http://schemas.microsoft.com/office/drawing/2010/main">
                <a:solidFill>
                  <a:srgbClr val="FFFFFF"/>
                </a:solidFill>
              </a14:hiddenFill>
            </a:ext>
          </a:extLst>
        </p:spPr>
      </p:pic>
      <p:sp>
        <p:nvSpPr>
          <p:cNvPr id="60" name="59 Rectángulo"/>
          <p:cNvSpPr/>
          <p:nvPr/>
        </p:nvSpPr>
        <p:spPr>
          <a:xfrm>
            <a:off x="1067642" y="5540123"/>
            <a:ext cx="1824137" cy="374549"/>
          </a:xfrm>
          <a:prstGeom prst="rect">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400" dirty="0" smtClean="0"/>
              <a:t>Seguros de vida y préstamos a la gruesa.</a:t>
            </a:r>
            <a:endParaRPr lang="es-EC" sz="1400" dirty="0"/>
          </a:p>
        </p:txBody>
      </p:sp>
      <p:sp>
        <p:nvSpPr>
          <p:cNvPr id="61" name="60 Rectángulo"/>
          <p:cNvSpPr/>
          <p:nvPr/>
        </p:nvSpPr>
        <p:spPr>
          <a:xfrm>
            <a:off x="2219771" y="1628800"/>
            <a:ext cx="1824137" cy="504056"/>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s-EC" sz="1200" dirty="0" smtClean="0">
                <a:solidFill>
                  <a:schemeClr val="bg1"/>
                </a:solidFill>
              </a:rPr>
              <a:t>Edad Media; incremento en actividad comercial; seguros a gran escala.</a:t>
            </a:r>
            <a:endParaRPr lang="es-EC" sz="1200" dirty="0">
              <a:solidFill>
                <a:schemeClr val="bg1"/>
              </a:solidFill>
            </a:endParaRPr>
          </a:p>
        </p:txBody>
      </p:sp>
      <p:pic>
        <p:nvPicPr>
          <p:cNvPr id="1032" name="Picture 8" descr="http://2.bp.blogspot.com/-6GgXg4fuTZw/U4_T5FQH4zI/AAAAAAAAGYk/yGH1kf5PETI/s1600/comercio+europeo+edad+media+puebl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9771" y="2178615"/>
            <a:ext cx="1824137" cy="1322394"/>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0" descr="data:image/jpeg;base64,/9j/4AAQSkZJRgABAQAAAQABAAD/2wCEAAkGBxMTEhITEhMWFRUXFxoYGBgWFxcaGBgYGBgZHxodFhcbHyggGhslHRUYITEhJSorLi4wGB8zODMuNyktLisBCgoKDg0OGxAQGy0mICYtLS0vNTUtLS0tLy8tLS0tLy8vLS0tLS0tLS0tLy8tLS0tLSstLS0tLS0vLS0tLS0tLf/AABEIAM4A9AMBIgACEQEDEQH/xAAbAAEAAwEBAQEAAAAAAAAAAAAABAUGAwIHAf/EAEYQAAIBAgQDBQQGBgkDBQEAAAECEQADBBIhMQVBUQYTImGBIzJxkUJSkqGx0VNicoLB8AcUFjNDk6LC0hUk8WODo7PhNP/EABkBAQADAQEAAAAAAAAAAAAAAAACAwQBBf/EADARAAICAQIEAwcDBQAAAAAAAAABAhEDEiEEMUFREyLwUmFxgZGxwRQyoSMzQtHh/9oADAMBAAIRAxEAPwD7jSlKAUpSgFKUoBSlKAUpSgFKUoBSlKAUpSgFKVT4XifeYtratKLanlBbPBI8oMenqeNpHaLilKV04KUpQClKUApSlAKUpQClKUApSlAKUpQClKUApSlAKUpQClKUApSlAKUpQCqTiHaexbtPczZiGyBRuzEgADyk+9y1+FXdYDG4YsmHtkaI7s0/qMwX79fSs/EZnjVotwwUpUzT3m9jnuSWIkiTHwC7R/JmqTsdcLXbb/Xw7tHLW8NvQgHpC9amcWxsW0V8qKVkljlIGsamfE0EjTSNjWb4LxgWsagW2EtizlKyzFEDJJB8iVBPPU+Qpjfipyfqi6ONvFJpe8+l0r8RgQCDIOoNftbjIKUpQClKUApSlAKV5DiSsiQASJ1AMwSOhg/I16oBSlKAUpSgFKUoBSlKAUpSgFKUoBSlKAUpUDhnFFvNeQCGtOUI6jk3qQ3yoCfSlKAVX3cPatkHIWY+6sliSOgYwInfSJqRfxGuRBmf7lHVzy8hufgCRTcYxxszbtrefEXFnvEtZso5QWItiNYUtA1JnXNx11Oq+hnu1twtie7ZoY27csHIS3muNpljxabsSDDNGWdIfDsPa/rgzZ8ptzLZQ4zFQGGX3RFwNrBjepWNwtzxYlkNp0KAJcZbmZQwIZiv0yzEkSd405deB9nrV/M9w3Dl8OUNlBBCkliPFJI6jasMX/WbPTbX6aly5P4+qJtriVzBXMl65ZNgE/S9pBAym2g2MmGt/FlMSq6rBYxLqh7clTsSrLPmMwEjz2NZ44KxZVRbtpbNxwpcAZsjNB8Z1mG0k86ubOZWK6B9TB0W4PrD6rSdY67GQa1wnqs86UaLClcrV4HTUNzU7/8A6PMaV1qwgKUpQClKqu1GNNrDXWAliMijmWbTT5k+lcbpWdSt0eOz1/vTiL0e9cKL+xbELHqWPqauKq+zWG7vDW06ZgT1IYifuq0rkHcUzsuYpSlSIilKUApSlAKUpQClKUApSlAKUpQFdieLILww6uvfEZspIkLpJy7ncaeYmJE1HZTi1u7iMbbtoV7u5lOYQzsNWdhGks5A8l6QB8/a1/WMfdtJf7p7lu4r3jJVsps3mWxDDK+Uw2ugGnlsuwfCyjYu+YVXxDsBrm8IK+Kdhqx666xWdSlKSLNKps21RHvlyVt6QYZ9wsbheTNy6DnMZT+Zjd2JW31GjP8As81Xz3PKBBMpEAAAAAAgAaAAcgK0FZyVVtKYGm55sxPmdSx0FQ80Hxasxynp5geQEj4yeZrpxS/lNsfrZviFH5kH0qlvYgypnqfU1k4jOobFuOF7kHtfi9Mo/wAS6flbAB/1BandmroWy55sdPgBA/ifgRVD2kWUsvzD3R6sQ3+0VYrcVdJGmnwrE8rjLUupvaX6eMV3bfyJuIuAi2YkKRI3kSJEecR61aIyFU8ea0xBtXVMlG2AzesAneSrb+LPpiF11B8hqdfKveGxWQmIyt7wIkEEQcyn3h8j57q1vDcSoupdTLkxtq0aa22Y5LgGcaiJEjbMh3G8ETImNQQT18a/rj0Dfkfu9aqcLjFfKjMQZ9m8yyttBY+9vAJ1IIVwGIzWuGvkyrCHG45EfWXy/DavTMp0tXlbY7bjYj4g6j1rpXO7ZVtxtsdiPgRqPSuGKc2kd80qqliG6KJ0bSNtzNAS6x/aHEm9irNkHwWwbrCfeM5VJHkxEfvcoq2w3Ebt26bb2TatlM63RcVhcEJIAEMh8cEkcjG4NUPCX7179/k75U20t2yFWI883yFZuJnUK7l2GO9mu4WPY2/NQftan8alVwwA9lb/AGF/AV3rQlSKWKUpXQKUpQClKUApSlAKUpQClKUAqFxF2BtBTAa5laN8uVjoeWqjzqW7gAkkAASSdgB1NY3tN2rSIsXFGQk5tCS0EAW12nVhmYZQYMNsYz5HYq2RP+1s3++YTdttcWxZT3mLZc5VJ0AhJYgancyAXZjiV7u2OIsjuhcZ/ZtIzMZOdecHQSQJB30IicKS4LV5rOFvNirqa3bgUKmcEEq9wxcKyecaQNJmfwXgePtszd/btZlAOhuQAWae7MKrEu2xOw6VVBqKSLXG072NbY4raYTmgdTt8M/uk+QNTQa+a8f4EqPnN27cvsuV2kWxlBnLltgblgTJI1HUVp+B8JbCYQJhrVrvdc2clASC0ZmVSWjQDy5ipQy6m0lyIyhSuz32lxAD21GrBHMfEqB+B/mKpXxQDKpIHiRSTP8AiEBQijVy06DmASJg1OwfCrtxWu4i+Fznvj3aAFREJLXc2gX6OURrOpJPbC9nrTsbl0OwLd4BcuP70R3jKCFDEaDTQA7EkCieGM8jlIkpuMaRmu1eJyYdJBEvduCSCcqqFUkrA1zA6fM71neHf1m8G7tb85xkdFuzlddXYyFIUrBWJOfY8txxXDJZxGDIUJbW4RlAACi5lI0+PeE/CtgDoW+Q/nqf4V2EVqdeti7JOsUF8frb/FGF4dhMSl6O4zqpDI90oj3ASned4snxeKJA5nQBtLy3gL0sDbwqKTIBVrpUknYwn7UcpOsRVrdAW5aJ5K4+LNDfhbb7q9YhiAdJO37zb68oHPpVs20tzMuZmOL8BRkAu3WJaIS2BbUxrmIEtlHvRPlVtgOESzM1y93iNClrrsFlEPuzB3gjY8or94fh894s2uXn1M9OQkGByyfrGbRNLzjkyKR5kFgx+RSo4E2tT+R2brZH5bxghu88LKJYco5FeoPL5b1QdseIzw/G3LZ8KWbpH6zBCR8AND1PkN7rjeCS7adbjZBlIzzGWRG/Tb5DmBXzkWEtYTF2bd1nz2rZa3cae5BfKABvD5+f1Dqdqlkk01HucilVmu43i8nDrdwEhzbQJG5Z0CwPRj9x5Vz4dhBatJbH0VA6SRMn1In1qpXFC+vC7KmVXDW8Q22vs1FuR1zGa0RX+ftVl4mVyrsXwVRLrCDwJ+yPwFda5YU+BP2R+Fda9AyilKUApSlAKUpQClKUApSvLuACSQANSToAPM0B6qLjMctvfVug6EwCTsBPXfYSdKj4jGsxC2wROxjxsOqqdFX9dvgAZFRmslcwSDcG7alLbMIETq90ggZm1gyYBCkCJe4X/W3D4jNkXa2GcL4TMsoPXTUAnLrHu16vYrCYOFW2qGJyWragxyBiB9/KrlEAWB5LrvA0P8aoe12G7zuFHvNcyg9AQAfSdax5Zum0auGjGU1GfIm8H4uMROW1cVZJzsFymOQIMztyjQ1YPcABZjA1Ynoq/wAz86i4u9bwuHdohLaQANzA0A8yT99esTcBWR7sZvIqoBUfaYfI1xOluyORJvVFUrpFHhLJu4lMwOpzEHdVWSqnrJJn9YnyrRXNc6fWeP3cilvnqP3qrOzVubl5zyhQfjqfvFeeP8ZXD3Y1Ny4Ldu2oG73XYE+cZFJHw61Ph1WPU+u5DJ+6ixPtWy/QBlv1iNl+A8JPU6cmFSzr6n7h/DT/AFVyRRbUxsiTPPmST1JiSa8YPFK6BhyXaduoPnoKlrXI5pdWZ7tYjEXC8ZQbeWJmMzqZ8/EdatOzoxBto2IfMWAYLlUZRGkkAa6jTlVR2ix1t2RDJTPbV2gxlUvnI6gGBPU1P4t2qsWgcjC48QoXVZ82GkbedUKUYycrNihknjWOMd7fT4denvLTGHRG6XVPoTkn4Q01+Yu5Cz6/Pb7hFZbsjiLt7CYtR4mBuC3m2zXFmD0GYz+9Xa3xm9csIbttLd0jxKWIOm5ChSNiDGYxI5EE9nkcseopyYXiyvG+hpuDp7PMd2JPy0HzAn1qLxfvVv4W4jgW5uW3SB4y6gp4vowycutWWCt5baKeSqPkBUXjyE2WZfeQi4PIoQfwBrZGNRSMzduzBYjiV29ZxRfObiG22XMwC5ipnKDEBWn8daj3eD3FS9dVYW40iNAxzowzz7xJFwyNAAg3AjYcK4JZd8Xd1m7cgwdCmUQI2ghvwr87fYtbWHt7DNet21HUtIgfASfSs0MLTcpMveROlFetjNf0e2CbXesIJC2k1mLdmFAHTXMPStiV/n7VUnY+2BhrQAgAD5tlc/exq/ddD/P0j+dZnu2ycudE7AGbVv8AYX8BUiovCz7G35KAfiBB+8VKr007RkYpSldApSlAKUqm47jMRYPfW0F6yqnPbUe1nkyHmOo/kGwi5pUHA4vvkD23XKfq+Ij1Ox+K1zxDKSUBLtsZkjp7ghW18oHM9QPT8Ztd6bCOHvZc3dqRIUEAljsoBI311GhkA84a424Yg7/4Vsg7KP8AEcERJ0EH3fdNHc4M/e27FkjD2ye9vtbjvnVdFFy4NBnbTKAQFtsAQIWtEp7wBbfhtDQsumYD6NuNh+sPTqAPFtJLLbJ39pdOrEjcA82G3RdgNIHe5aCi2iiBm/AFpJ5mVmedSLaBQAoAAEADQADkBUfGXAGsg7lzH2H+X/jrXJcgU2KxF0YgC0oY5RodtZJM8t6rOJ27xugGDdbMUCzv9E22+iqtJOx0Mg6VqDbAJcbxH2Q8fjWUxfGCmItOwkIGBjo0/hvXm5Gls2enw0nKXkitl6/k/O1XA8RcRT35uy4QJlCgF2y5gF0O+s7CdatOJP3Vm3GudggHMwLrADzOnwAqVwjiSuhYsIUkz5Gf41S4uzduBbzXSttbmRLYVQU98FmYzJaV0gRt1p5dLkuq+xXkyzko45f4vtXMuuyNrLZcnUtddjvE6DSeXhiol+0Gx2c/QcATER3YmP3rqAeZedhVp2dUCyAJ95tySdWJ3PxqNat57mKYEElrYXeBkAj/AFhtRuAOlbI/2l8EY3+5k3HqTbugbkR9w/OqPhvAlde8ukwdQAY0iZJrQK8iRsSpHwMVTdo7+W3bsLp3rMCOXd21LOPgQAvwY1RKKbtl+LLOMXGPrYoMHww3r+UHwtblH1/uNFkLGjOAOcQQYmtTieB4d0Kmyg5AqoDDYaEa71Rf9US3jswPswBankAABM9Mw3rVWb6OpKMrANBKkETmnl5EfOowUXZo4iWWGh7ra/m+ZUdkuFNh7DK3vG6W9JULPxCg+tQu0+HCsRClWVmhvdJ3OsGGBlgeYZhEKCNJfuZQf2h/tqi7VILoCA8jmI5fVAPUnfymfeFcnUYNL1uZ5Tlkya5c2aqvN22GBU7EEH4Glp5AI5gH516r0TKV3AW9iAfeUlG+K6AHqcuUVkP6QsWLmJw+HkZbQa/cmIB0W3PQgtNa7A+C9eTk3jUfLMT8S4H7prA227+9fxJ1Fx7ipMf3VsFVHwJRqpzyqPxLsK3svOxbA4ZCDM+IEdIKj/660V5dD5T+INUPY5PYoNvZrHqbp/3j51orwkHzj7xH41l07MlJ+Y/eEH2cdGcf6yR9xFTareDP/ej9YN6MoH4qasq2YncEUy5sUpSrCIpSlAKUpQGZ47wO4CbmDfumJ9oNYZdzoux8xrBMawRJ4VxuzlKuBYdR4kaOmhU/TBA0iZ5SNavaoe0XZy1iF8QOknw7rO5A+kJ1Kc9xB3i01uiaaezPPDb5xZLoYsSczDe8VJGRTytKQQT9MgxCznvwKxWDxowTZb4FsNqt60PZXectbGmbrAz6bkeKtZZxUqG0ZSAQ6eJSDsYGonykedIys5KLiSqormGv3b1y6LgFpFC2kAEuysrOXYiQCyBdNwJ6GrLE3swVEbV58QOyj3mB6iQB5sPOpNtAoCgQAIAGwA2iutWRKjiF/wACup0JDfEHl+PzrOXrFqSzhesk6ec6xV/xq2basf8ADJzE/UJ96f1Tv5GetZ3CcNa8WcrOUZgp2A1yysb6GFjfUwYC+TnxzeTSbcWTTG06O+GJkMPCogqu22zMPwHLc6+77OJGS7ZbZ4Kno+hE+WZR8674jhqo4VrpjKjFtAIa4FO8wINVVpc3fs7Bbdu6UHeCDkFstLGRl25jnqBXf02WNcvgPEg7LjhF2/cUJayBJzXWZmD5SoAW3l2JZGljECI1MrYWXKX2RlC5kVgFMrFvTTQcuUcqquDF8PcQuPZ3QPFMgZgCJbn8TH0j5mfx7EBcRYPTRj5NsPxPyrVFtYafNevsUOnP4llb0NxekMPgST+Mj0FUHaC0z3bFxVZ1ttcV1US2S6qqSBziD8xV3i8QENtj+w3rH+4D5mqd7xV210k/LkapzZEieFNO/XYh9xh+8RTYKkgHxElTvMAtI1VtGAOmoFaR7ipbGUAAGAAIA56AVkLN/PduufoSgHOZLEeRBYj1qbiOKkqqKCx3G+m4ltNB5+Rql5VFtIvnGcq1NsteOYuMipqzajoNhJ8h9+1UOG4cli2Etvc94szMwZmYxLGRlmANgNq7W74gEnxcydCenwA6cvma7VVkyuTdEYwrmaXgzzYt6zAykmJJXwzp8Km1S9nb3v2/3h9wPygH96rqvZwz1wTMc1UmjKdvcWbNpnSM7r3SgmMzNKhQesXmf/2xVUMB3dpbSmMtpQG3PuX5OvUifWrDtXd73GYTDj3bQOIfbfVLXwMlj+7THwqOzaBYUnpFs/xuis2Z6sldkXwWmK95F7N3CllCWJVLYk7EnLhpLQOUnQedXGTNaV01JQKASw8auBPUE6+dZ7gy2XTDy4AZATDkAjuzlldjPdA/yK0GNsEwQxVP7zKra6LuTEjTeDvG81XKmVT/AHM58JxhXFm1qcyeI8lYQVAaBIysxrT1kVtLYuBgfEpBeXzNMCRrqTkJHoK1oNaOGl5XHscn3P2lKVpIClKUApSlAeLxYKcoBaNATAJ5SQDA84NZq7jOIM4Is2hbGaVXEGWjSS5tSAN9ACesCDo8Vcyo7dFJ+Qqt4XclAvRUHz3/ABqnLk0tLuTitrKPEYPEXM4u4O06kzk77adiWIkvObXTfaZJhcH4TjcPoEDDQR3oXXyImPUHnvpG35+v4D868zp6Ej4sdKrbd3ZNSpVSMpcxeLsm5euWlAMAEXVzAAkKDp7SRqJ5luURY8N7Q3QFGLtJaZjoBclzpMLajMzCQCqydRprFVHay6Ll5bROVRMCSCcogkH5D7fWs/bwjXENzNcBtswVb6K0ZDoyRlImJDTVa4qpVItXDuUbR9OsL3pzPsDpb+qf/U/XHTYeZ1qDdtC1cBsHU6Nb3Vo5L9VgTv7qzrEicriOIYtFzG5aZJgO75HAJhQDC6kldM8TGnIzsF2mawct3DONAS3hLkTAEJKHUmFBUAA6Vcs+ORS8U4kwKWxHtIDW+7UJyVe+tFSPrGGjN+rsNZgW7C3F4gjiV70yNdZtuBtruRXjD8dW9iL2gKF7JTKwNwDwZ84UkqylJnox5144dcM46ZZTctmEPiYZzMaAsNPoxvsam5JyVMRVRl8vuayyVNhbcAqqBXJEqoQQQBzbTblGvQ01rAxbuqZKBQqMWLMh0aHcklkgW4c7AmdiTK4Nju+wlhgMmfMxB0KAO2nkVgn4WyKuuHJFtTEFvER0zGY9AQvpVjSaK+Rnr+J7zDJOrTlI88uvnEQZ864YHDu6sd8k52OxjcDzI5cgda98awRw93PbgW7xyZTMC4xWMg5GVmADOogb1PbxKyCbK5Cptkxc2OVmMwFJJEqTJK+IQRWCPDapty6F7y1HYw2DxFxrVwoVLl2YnXSWWdVbUnNtyjUiRNn/AEc2C0m+ock3BLAtMFIlmTUiCPe0GwFR0wwW06WyiHdIFk6FMOSIUk7ltuQ+NSv6OLZAUswZjecSFUaZGMaLP0Z970rTGMVkpdvyJScsbk/a/BquL8OTJcFu2oc2nK5Rlh1jLBA6t91ZoWiCYZsoJOtq44KnMwAOVfoIDPVx0itzf962fMj0Kk/iBWMuYMqf7kELIBFu3Ld0SCZZyTIw6Db6Z61ZLFCXNIpU5Lkz3hb72riypkHQaHN74YDXNEW31YQIBmtjhsQtxQ6GVIkEfzvyivj/AGl4mEPdWXuIwYISj2rfukCZt7se7BA1HtJOjawntIGv5btxlW2HBd80s2ZiWBEGdNd6qhGOO1HkTdz3Z9Es8Ofv8Vfuvbtm5cATORIt2hlTQRoTmff6dVd7iCt3kX7TSM6oGUZiRZUofEfFmVvSKyqLOGUzlZ7li33iNDAklrkKRlHgmZ2iaiXLPs0ZnYMSJFy+rECVzCQoXQGRHXnVbeO3tuTWp1uavs7ftG3am/aR4QlAMxBz3VYGGHuq0k1f4VgGCWntsWkeEOubQmPdynQczyrDNhVFxsh8HdOf7y4WDESvgLQBlPSZg761Y9kMJd71jZNsXCTDm2ylUg6EOssYPWoVjk15STT3dm3ZrgXK9pgOqrm9fBMbnU1J4HjAy93IJTaDuvL5bfI86rruBxQI7zG3JIICWktAsZGylNOklgBOpr9t9lM5zYjE4m4QQVUXimQ9Q9oI0nXoNdudaIYtLtMplJNUaWlQ8Jwy3bOZQxaIl7ly4Y+LsTUyrysUpSgFKUoDxdTMpU7EEfOszgLpUGdCIB8ijGa1NUvFuGtJuWxM+8vn1HXzHrvWXiscpJSjzRbiklsztYxwkzyJ+/WvRxagb/RU+k1nO9gwTB5g6H1B1r0X0EnlHoawfqJLZl/hIpu1vA7+JutcsXcuVYyklQx8TAZthMEawJA11rFYu9jcNAuh0DaAlQUfT6LgeMR9VjX0e66mf8TSCgcLJBBUgwYZTJB0Ik61YYMNiUa22HUMVhnv52MGRIRocgkEgAgaGDWvDoyQXf4Fc3KLPladqLrqLL2lvKYhIOuUggw0nSJ3q5HauQhu2bqkNnJFtmzExuwOmgHKIAFRv7Ppg2xFs3GN72+QbTbW05VnC6QZGh8IIB0JAqHaezb7pGw5DOAFym0pYwOYadyPU1VkUYuki+EXJW2W13jWGxJAe5aA/R3CFJ8m73KB6TtvBIqV3dxV9kbi2+WQsbYgLEDVI30qv7i1swxCeQN9x66lBXvBcOw+ebV8C5zAFgv65UVx9oVXafK169xNprnT9e872uM30kB7bhpzAqVbWQc3dZFBMnWG3re8H4xevWxC+IndgF5D3QYka76kaeE1kk4fiD4e8s3eguh8327jXo9AK84fjF62/s7drvLasvdi5mAdvDrmKEjTbw+7pua0YctPnsUZYJrZUb4cHVpN452IiZ92fqnr5gACJAWTMTjd5VwmI78Z2s2nYkSpYZTldCNVJ2JBEGeWtUOH/pKt92e8sMt5SFZZATNzhjqOolfzqHxntyl1FVbTW3PNipBkSVzKYKkASJB02BAI2Oa5mbSyDiMfnu3LNu5dYrn8bOxmEsR4S2R5h9CBGQanSuXYfi1u01u3eZ8wxLEuzsi5e5fxZM2WM+VSYjxVWW8QcRfL3lhgG8QAlUysBleNJ06bxpsKMplYBUZgM/iZSQ0lYJMeLSqPE89+40af6de/8H2riXazBosm8DBU+EM2gYE6gRtNfPu0vahbly4UVVVjmBa1FwqQDo4YhZOHYcm1bQVk8Hgzc0JyLnzMx0CgXCYVTuYAgDXUcqu+JWUZ0UKzqLYXLnRSFFxRL6QSRduE/wDg1J5ehXoopruKuQAsBlKwuW3oAMqwDoBmW2Z/WPKajYZ8beJWy5RREtkTQEAiAqyTB28txV7h7LKpb+rLyYe0Df4YYkmZJm2N/LrV/wBlMQba31urbtzlChCPohlOYmBy08o+ApnJU3S/gnHnVkTB22hBcW6wtqwXPbPjYqcz3CQFzECAo2Ej42BuGGiyQNRAyCJAnQkdB86lXMYPDbg5s2kENIgzqhbLAM+LLtpNQsVjFKlpbKWiVA3Knk+XQQNT1rM9+hdH/R+X7pltNkMyY+hrG89Pzq07CKxuvkAXwn3jmjVNRAWekabTPKs1e4jb1OsnQ7AFZ1ykE9BqQK+h9juDPZBuXBlLqITNnK6k+JsoE6jSDEbmr8EW52ivK6juaDD4YJJ1LH3mOrNHU+p0EAToBXalK9AyClKUApSlAKUpQClKUB+MoO4n414Fhfqr8hXSlAKj4nDAstwAd4gIUno0ZlnkGyr6gHlUilAYXtXh274NasjJfTLduaA5lDqFI3LeLbbQ6jY4t+HG5kOZMye4QjZlMjc5oIlRy5V9H7bYF2t23S5kRbivc84BCkHlqVBPT4AjA4y7YRoclc3iWDcAIPUoN9evOvM4pNT8v2s9LhfNDf70e7fEHQ5biBTyysPH8GMAH9WZqxbGqwi6hI+q6ZlH7TQVHzqDYa2dFvwPq5lAPxNzxGpNrhgnMLdlvhbCj1uaz8qypR6qi2WtHOcO47rDKuaN8PcdLVudmbumhv2RvHrXPh/BsPbdkYZxKgkk5tdCV2yyRPKrQpmEPYFwdFCFB8S2WodiwBef2Be2AAUQSFJCkSBPmRE8tavUnVJ/yZ2t/wDh+4ngFoszWPC6CULGRJC75SJYAtGvODptKHC2abZvXj3lsZgxNwjqsSB6jaNK4L/V87hsPiQNDCi/mBA03IOUSfLxD0/C2FzxOIRIBkxmzax74OkE/dU9TK2kdcN2cgi2biPlHh76wrQDpARmIDRAkchFfp4UwYpltbZgBaVV6EgLME6a+VcBicOHb/u76LAhs1oNp9H3YjxTEToteRjrGYn+u3MsAZy9uZE+GYjnMb6Ckm3zCSOjcPaYhdJOkxsnw61VcQwzBlAyAqJPs1OjXUPMztabntpyBE4421m//raNYbPblvdkaiDEffUO5atOWLX3zHw6Na1EPEyOl1hpptHWuLY6RGwzqloEr/drm8JmT3KnUMOWfl18o74fOisA2YzBJAPiCKG0MiM2avb2kcEs7aiIFtT1GkLodT93QR7w7ARDuomSoW8s6yfGLca665o13iut2gkSGb/uSpeVBO6WpMWzE3MueSQOfONtKjot42RlDm5nEZUhsuQ65UUaSd4r9W9AJDXiI0SX7sdAFZgsiRGm4mRvUa+bbKFZGdZLePIGB93xeJxEAxqdz1qJJL3HXD2cT3lsPdvKC6gg37iyMwmFLidOQFfZUUAAAQBoB0FfMewPCRcvC9bthEtH3+8V5aNVCi2n0SZMmJFfT62cNFqNsoztaqQpSlaSgUpSgFKUoBSlKAUpSgFKUoBSlKA4Y7Crdtvbb3XUqeuo3HnXxPjGFZc9hx7SyxjTcc48jOYdZHSvudZTtt2XOJAu2YF9REHQXF6E8mEmDsZg6airLDUrXNGjh8uh0+TPj+Huj+Y/KrHD3oMgweus/OapeLWHs3SrqUPNWEEH4H8edRhjG0gwOf8APzql47PQUzcYfiT6eMn4tm+4iKssNxNlJIbU78pgQJyxyAFfN7eOfTxjz+7b+edSrePucrg0+AJ0jUAfE6c4+FUvh2d1RfNH0qzxdgxbw5jAJCiSBtJMkxXe3xkhi4AzEAEnmBtyr5snEbv6QaRBnUxvIjcjrIHSpS8VaAM4mes6RHTU8/uqDwzXUacb6H0G3xmGd8i52jMczahRppy9K4txXxM4C5mABPiOg2jWB6Vgf+o3dPaAdY9IiR8fup/1O5HvDcE67gcugB8q54U+404uxsn4iRnIyy2/va/6tPSoNziDBcoC5egzfiZrLLj7ukuDqJ+Hlp0n7vOeN/GXCTDmDyAGg8jG/wCZqawy6jydEaHE8QciNh0AG35VX4niNw7sfkB+FUYxNwR010A389tOX371yIvtsDz8o6akVbHCkRtdidisa51Lt9o1BFs3MxnQaknqf46V4fCXRq23879OldmVFtbEPqZgiRyg8xH41aklyIN70fe+wOHycOwgHO0H/wAzxf7qv6i8Lw/d2bNv6ltF+yoH8KlVoPMbtilKUOClKUApSlAKUpQClKUApSlAKUpQClKUBV8e4BYxaKt9JykMrDRlI6Hp5bVXDsPhPqt8x+VaWlRcYvmiaySjsmZsdicJ9VvmPyr0OxeE+q32q0VK54cOyO+Lk9p/Uz39jMJ9VvtGv3+xuE+o322rQUp4cOyHjZPaf1M//Y3CfUb7bfnQdjcJ+jb7b/nWgpTw4dkPFye0/qUH9jcH+jP23/Og7HYP9Ef8y5/yq/pTw49kPFye0/qUP9jsH+iP+Zc/5U/sdgv0R/zLv/Kr6ld0R7IeLP2n9SiHZDB/of8A5Ln/ACrw/YrAHfDg/F7h/Fq0FKKMV0OeJN9WKUpUiApSlAKUpQClKU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AutoShape 12" descr="data:image/jpeg;base64,/9j/4AAQSkZJRgABAQAAAQABAAD/2wCEAAkGBxMTEhITEhMWFRUXFxoYGBgWFxcaGBgYGBgZHxodFhcbHyggGhslHRUYITEhJSorLi4wGB8zODMuNyktLisBCgoKDg0OGxAQGy0mICYtLS0vNTUtLS0tLy8tLS0tLy8vLS0tLS0tLS0tLy8tLS0tLSstLS0tLS0vLS0tLS0tLf/AABEIAM4A9AMBIgACEQEDEQH/xAAbAAEAAwEBAQEAAAAAAAAAAAAABAUGAwIHAf/EAEYQAAIBAgQDBQQGBgkDBQEAAAECEQADBBIhMQVBUQYTImGBIzJxkUJSkqGx0VNicoLB8AcUFjNDk6LC0hUk8WODo7PhNP/EABkBAQADAQEAAAAAAAAAAAAAAAACAwQBBf/EADARAAICAQIEAwcDBQAAAAAAAAABAhEDEiEEMUFREyLwUmFxgZGxwRQyoSMzQtHh/9oADAMBAAIRAxEAPwD7jSlKAUpSgFKUoBSlKAUpSgFKUoBSlKAUpSgFKVT4XifeYtratKLanlBbPBI8oMenqeNpHaLilKV04KUpQClKUApSlAKUpQClKUApSlAKUpQClKUApSlAKUpQClKUApSlAKUpQCqTiHaexbtPczZiGyBRuzEgADyk+9y1+FXdYDG4YsmHtkaI7s0/qMwX79fSs/EZnjVotwwUpUzT3m9jnuSWIkiTHwC7R/JmqTsdcLXbb/Xw7tHLW8NvQgHpC9amcWxsW0V8qKVkljlIGsamfE0EjTSNjWb4LxgWsagW2EtizlKyzFEDJJB8iVBPPU+Qpjfipyfqi6ONvFJpe8+l0r8RgQCDIOoNftbjIKUpQClKUApSlAKV5DiSsiQASJ1AMwSOhg/I16oBSlKAUpSgFKUoBSlKAUpSgFKUoBSlKAUpUDhnFFvNeQCGtOUI6jk3qQ3yoCfSlKAVX3cPatkHIWY+6sliSOgYwInfSJqRfxGuRBmf7lHVzy8hufgCRTcYxxszbtrefEXFnvEtZso5QWItiNYUtA1JnXNx11Oq+hnu1twtie7ZoY27csHIS3muNpljxabsSDDNGWdIfDsPa/rgzZ8ptzLZQ4zFQGGX3RFwNrBjepWNwtzxYlkNp0KAJcZbmZQwIZiv0yzEkSd405deB9nrV/M9w3Dl8OUNlBBCkliPFJI6jasMX/WbPTbX6aly5P4+qJtriVzBXMl65ZNgE/S9pBAym2g2MmGt/FlMSq6rBYxLqh7clTsSrLPmMwEjz2NZ44KxZVRbtpbNxwpcAZsjNB8Z1mG0k86ubOZWK6B9TB0W4PrD6rSdY67GQa1wnqs86UaLClcrV4HTUNzU7/8A6PMaV1qwgKUpQClKqu1GNNrDXWAliMijmWbTT5k+lcbpWdSt0eOz1/vTiL0e9cKL+xbELHqWPqauKq+zWG7vDW06ZgT1IYifuq0rkHcUzsuYpSlSIilKUApSlAKUpQClKUApSlAKUpQFdieLILww6uvfEZspIkLpJy7ncaeYmJE1HZTi1u7iMbbtoV7u5lOYQzsNWdhGks5A8l6QB8/a1/WMfdtJf7p7lu4r3jJVsps3mWxDDK+Uw2ugGnlsuwfCyjYu+YVXxDsBrm8IK+Kdhqx666xWdSlKSLNKps21RHvlyVt6QYZ9wsbheTNy6DnMZT+Zjd2JW31GjP8As81Xz3PKBBMpEAAAAAAgAaAAcgK0FZyVVtKYGm55sxPmdSx0FQ80Hxasxynp5geQEj4yeZrpxS/lNsfrZviFH5kH0qlvYgypnqfU1k4jOobFuOF7kHtfi9Mo/wAS6flbAB/1BandmroWy55sdPgBA/ifgRVD2kWUsvzD3R6sQ3+0VYrcVdJGmnwrE8rjLUupvaX6eMV3bfyJuIuAi2YkKRI3kSJEecR61aIyFU8ea0xBtXVMlG2AzesAneSrb+LPpiF11B8hqdfKveGxWQmIyt7wIkEEQcyn3h8j57q1vDcSoupdTLkxtq0aa22Y5LgGcaiJEjbMh3G8ETImNQQT18a/rj0Dfkfu9aqcLjFfKjMQZ9m8yyttBY+9vAJ1IIVwGIzWuGvkyrCHG45EfWXy/DavTMp0tXlbY7bjYj4g6j1rpXO7ZVtxtsdiPgRqPSuGKc2kd80qqliG6KJ0bSNtzNAS6x/aHEm9irNkHwWwbrCfeM5VJHkxEfvcoq2w3Ebt26bb2TatlM63RcVhcEJIAEMh8cEkcjG4NUPCX7179/k75U20t2yFWI883yFZuJnUK7l2GO9mu4WPY2/NQftan8alVwwA9lb/AGF/AV3rQlSKWKUpXQKUpQClKUApSlAKUpQClKUAqFxF2BtBTAa5laN8uVjoeWqjzqW7gAkkAASSdgB1NY3tN2rSIsXFGQk5tCS0EAW12nVhmYZQYMNsYz5HYq2RP+1s3++YTdttcWxZT3mLZc5VJ0AhJYgancyAXZjiV7u2OIsjuhcZ/ZtIzMZOdecHQSQJB30IicKS4LV5rOFvNirqa3bgUKmcEEq9wxcKyecaQNJmfwXgePtszd/btZlAOhuQAWae7MKrEu2xOw6VVBqKSLXG072NbY4raYTmgdTt8M/uk+QNTQa+a8f4EqPnN27cvsuV2kWxlBnLltgblgTJI1HUVp+B8JbCYQJhrVrvdc2clASC0ZmVSWjQDy5ipQy6m0lyIyhSuz32lxAD21GrBHMfEqB+B/mKpXxQDKpIHiRSTP8AiEBQijVy06DmASJg1OwfCrtxWu4i+Fznvj3aAFREJLXc2gX6OURrOpJPbC9nrTsbl0OwLd4BcuP70R3jKCFDEaDTQA7EkCieGM8jlIkpuMaRmu1eJyYdJBEvduCSCcqqFUkrA1zA6fM71neHf1m8G7tb85xkdFuzlddXYyFIUrBWJOfY8txxXDJZxGDIUJbW4RlAACi5lI0+PeE/CtgDoW+Q/nqf4V2EVqdeti7JOsUF8frb/FGF4dhMSl6O4zqpDI90oj3ASned4snxeKJA5nQBtLy3gL0sDbwqKTIBVrpUknYwn7UcpOsRVrdAW5aJ5K4+LNDfhbb7q9YhiAdJO37zb68oHPpVs20tzMuZmOL8BRkAu3WJaIS2BbUxrmIEtlHvRPlVtgOESzM1y93iNClrrsFlEPuzB3gjY8or94fh894s2uXn1M9OQkGByyfrGbRNLzjkyKR5kFgx+RSo4E2tT+R2brZH5bxghu88LKJYco5FeoPL5b1QdseIzw/G3LZ8KWbpH6zBCR8AND1PkN7rjeCS7adbjZBlIzzGWRG/Tb5DmBXzkWEtYTF2bd1nz2rZa3cae5BfKABvD5+f1Dqdqlkk01HucilVmu43i8nDrdwEhzbQJG5Z0CwPRj9x5Vz4dhBatJbH0VA6SRMn1In1qpXFC+vC7KmVXDW8Q22vs1FuR1zGa0RX+ftVl4mVyrsXwVRLrCDwJ+yPwFda5YU+BP2R+Fda9AyilKUApSlAKUpQClKUApSvLuACSQANSToAPM0B6qLjMctvfVug6EwCTsBPXfYSdKj4jGsxC2wROxjxsOqqdFX9dvgAZFRmslcwSDcG7alLbMIETq90ggZm1gyYBCkCJe4X/W3D4jNkXa2GcL4TMsoPXTUAnLrHu16vYrCYOFW2qGJyWragxyBiB9/KrlEAWB5LrvA0P8aoe12G7zuFHvNcyg9AQAfSdax5Zum0auGjGU1GfIm8H4uMROW1cVZJzsFymOQIMztyjQ1YPcABZjA1Ynoq/wAz86i4u9bwuHdohLaQANzA0A8yT99esTcBWR7sZvIqoBUfaYfI1xOluyORJvVFUrpFHhLJu4lMwOpzEHdVWSqnrJJn9YnyrRXNc6fWeP3cilvnqP3qrOzVubl5zyhQfjqfvFeeP8ZXD3Y1Ny4Ldu2oG73XYE+cZFJHw61Ph1WPU+u5DJ+6ixPtWy/QBlv1iNl+A8JPU6cmFSzr6n7h/DT/AFVyRRbUxsiTPPmST1JiSa8YPFK6BhyXaduoPnoKlrXI5pdWZ7tYjEXC8ZQbeWJmMzqZ8/EdatOzoxBto2IfMWAYLlUZRGkkAa6jTlVR2ix1t2RDJTPbV2gxlUvnI6gGBPU1P4t2qsWgcjC48QoXVZ82GkbedUKUYycrNihknjWOMd7fT4denvLTGHRG6XVPoTkn4Q01+Yu5Cz6/Pb7hFZbsjiLt7CYtR4mBuC3m2zXFmD0GYz+9Xa3xm9csIbttLd0jxKWIOm5ChSNiDGYxI5EE9nkcseopyYXiyvG+hpuDp7PMd2JPy0HzAn1qLxfvVv4W4jgW5uW3SB4y6gp4vowycutWWCt5baKeSqPkBUXjyE2WZfeQi4PIoQfwBrZGNRSMzduzBYjiV29ZxRfObiG22XMwC5ipnKDEBWn8daj3eD3FS9dVYW40iNAxzowzz7xJFwyNAAg3AjYcK4JZd8Xd1m7cgwdCmUQI2ghvwr87fYtbWHt7DNet21HUtIgfASfSs0MLTcpMveROlFetjNf0e2CbXesIJC2k1mLdmFAHTXMPStiV/n7VUnY+2BhrQAgAD5tlc/exq/ddD/P0j+dZnu2ycudE7AGbVv8AYX8BUiovCz7G35KAfiBB+8VKr007RkYpSldApSlAKUqm47jMRYPfW0F6yqnPbUe1nkyHmOo/kGwi5pUHA4vvkD23XKfq+Ij1Ox+K1zxDKSUBLtsZkjp7ghW18oHM9QPT8Ztd6bCOHvZc3dqRIUEAljsoBI311GhkA84a424Yg7/4Vsg7KP8AEcERJ0EH3fdNHc4M/e27FkjD2ye9vtbjvnVdFFy4NBnbTKAQFtsAQIWtEp7wBbfhtDQsumYD6NuNh+sPTqAPFtJLLbJ39pdOrEjcA82G3RdgNIHe5aCi2iiBm/AFpJ5mVmedSLaBQAoAAEADQADkBUfGXAGsg7lzH2H+X/jrXJcgU2KxF0YgC0oY5RodtZJM8t6rOJ27xugGDdbMUCzv9E22+iqtJOx0Mg6VqDbAJcbxH2Q8fjWUxfGCmItOwkIGBjo0/hvXm5Gls2enw0nKXkitl6/k/O1XA8RcRT35uy4QJlCgF2y5gF0O+s7CdatOJP3Vm3GudggHMwLrADzOnwAqVwjiSuhYsIUkz5Gf41S4uzduBbzXSttbmRLYVQU98FmYzJaV0gRt1p5dLkuq+xXkyzko45f4vtXMuuyNrLZcnUtddjvE6DSeXhiol+0Gx2c/QcATER3YmP3rqAeZedhVp2dUCyAJ95tySdWJ3PxqNat57mKYEElrYXeBkAj/AFhtRuAOlbI/2l8EY3+5k3HqTbugbkR9w/OqPhvAlde8ukwdQAY0iZJrQK8iRsSpHwMVTdo7+W3bsLp3rMCOXd21LOPgQAvwY1RKKbtl+LLOMXGPrYoMHww3r+UHwtblH1/uNFkLGjOAOcQQYmtTieB4d0Kmyg5AqoDDYaEa71Rf9US3jswPswBankAABM9Mw3rVWb6OpKMrANBKkETmnl5EfOowUXZo4iWWGh7ra/m+ZUdkuFNh7DK3vG6W9JULPxCg+tQu0+HCsRClWVmhvdJ3OsGGBlgeYZhEKCNJfuZQf2h/tqi7VILoCA8jmI5fVAPUnfymfeFcnUYNL1uZ5Tlkya5c2aqvN22GBU7EEH4Glp5AI5gH516r0TKV3AW9iAfeUlG+K6AHqcuUVkP6QsWLmJw+HkZbQa/cmIB0W3PQgtNa7A+C9eTk3jUfLMT8S4H7prA227+9fxJ1Fx7ipMf3VsFVHwJRqpzyqPxLsK3svOxbA4ZCDM+IEdIKj/660V5dD5T+INUPY5PYoNvZrHqbp/3j51orwkHzj7xH41l07MlJ+Y/eEH2cdGcf6yR9xFTareDP/ej9YN6MoH4qasq2YncEUy5sUpSrCIpSlAKUpQGZ47wO4CbmDfumJ9oNYZdzoux8xrBMawRJ4VxuzlKuBYdR4kaOmhU/TBA0iZ5SNavaoe0XZy1iF8QOknw7rO5A+kJ1Kc9xB3i01uiaaezPPDb5xZLoYsSczDe8VJGRTytKQQT9MgxCznvwKxWDxowTZb4FsNqt60PZXectbGmbrAz6bkeKtZZxUqG0ZSAQ6eJSDsYGonykedIys5KLiSqormGv3b1y6LgFpFC2kAEuysrOXYiQCyBdNwJ6GrLE3swVEbV58QOyj3mB6iQB5sPOpNtAoCgQAIAGwA2iutWRKjiF/wACup0JDfEHl+PzrOXrFqSzhesk6ec6xV/xq2basf8ADJzE/UJ96f1Tv5GetZ3CcNa8WcrOUZgp2A1yysb6GFjfUwYC+TnxzeTSbcWTTG06O+GJkMPCogqu22zMPwHLc6+77OJGS7ZbZ4Kno+hE+WZR8674jhqo4VrpjKjFtAIa4FO8wINVVpc3fs7Bbdu6UHeCDkFstLGRl25jnqBXf02WNcvgPEg7LjhF2/cUJayBJzXWZmD5SoAW3l2JZGljECI1MrYWXKX2RlC5kVgFMrFvTTQcuUcqquDF8PcQuPZ3QPFMgZgCJbn8TH0j5mfx7EBcRYPTRj5NsPxPyrVFtYafNevsUOnP4llb0NxekMPgST+Mj0FUHaC0z3bFxVZ1ttcV1US2S6qqSBziD8xV3i8QENtj+w3rH+4D5mqd7xV210k/LkapzZEieFNO/XYh9xh+8RTYKkgHxElTvMAtI1VtGAOmoFaR7ipbGUAAGAAIA56AVkLN/PduufoSgHOZLEeRBYj1qbiOKkqqKCx3G+m4ltNB5+Rql5VFtIvnGcq1NsteOYuMipqzajoNhJ8h9+1UOG4cli2Etvc94szMwZmYxLGRlmANgNq7W74gEnxcydCenwA6cvma7VVkyuTdEYwrmaXgzzYt6zAykmJJXwzp8Km1S9nb3v2/3h9wPygH96rqvZwz1wTMc1UmjKdvcWbNpnSM7r3SgmMzNKhQesXmf/2xVUMB3dpbSmMtpQG3PuX5OvUifWrDtXd73GYTDj3bQOIfbfVLXwMlj+7THwqOzaBYUnpFs/xuis2Z6sldkXwWmK95F7N3CllCWJVLYk7EnLhpLQOUnQedXGTNaV01JQKASw8auBPUE6+dZ7gy2XTDy4AZATDkAjuzlldjPdA/yK0GNsEwQxVP7zKra6LuTEjTeDvG81XKmVT/AHM58JxhXFm1qcyeI8lYQVAaBIysxrT1kVtLYuBgfEpBeXzNMCRrqTkJHoK1oNaOGl5XHscn3P2lKVpIClKUApSlAeLxYKcoBaNATAJ5SQDA84NZq7jOIM4Is2hbGaVXEGWjSS5tSAN9ACesCDo8Vcyo7dFJ+Qqt4XclAvRUHz3/ABqnLk0tLuTitrKPEYPEXM4u4O06kzk77adiWIkvObXTfaZJhcH4TjcPoEDDQR3oXXyImPUHnvpG35+v4D868zp6Ej4sdKrbd3ZNSpVSMpcxeLsm5euWlAMAEXVzAAkKDp7SRqJ5luURY8N7Q3QFGLtJaZjoBclzpMLajMzCQCqydRprFVHay6Ll5bROVRMCSCcogkH5D7fWs/bwjXENzNcBtswVb6K0ZDoyRlImJDTVa4qpVItXDuUbR9OsL3pzPsDpb+qf/U/XHTYeZ1qDdtC1cBsHU6Nb3Vo5L9VgTv7qzrEicriOIYtFzG5aZJgO75HAJhQDC6kldM8TGnIzsF2mawct3DONAS3hLkTAEJKHUmFBUAA6Vcs+ORS8U4kwKWxHtIDW+7UJyVe+tFSPrGGjN+rsNZgW7C3F4gjiV70yNdZtuBtruRXjD8dW9iL2gKF7JTKwNwDwZ84UkqylJnox5144dcM46ZZTctmEPiYZzMaAsNPoxvsam5JyVMRVRl8vuayyVNhbcAqqBXJEqoQQQBzbTblGvQ01rAxbuqZKBQqMWLMh0aHcklkgW4c7AmdiTK4Nju+wlhgMmfMxB0KAO2nkVgn4WyKuuHJFtTEFvER0zGY9AQvpVjSaK+Rnr+J7zDJOrTlI88uvnEQZ864YHDu6sd8k52OxjcDzI5cgda98awRw93PbgW7xyZTMC4xWMg5GVmADOogb1PbxKyCbK5Cptkxc2OVmMwFJJEqTJK+IQRWCPDapty6F7y1HYw2DxFxrVwoVLl2YnXSWWdVbUnNtyjUiRNn/AEc2C0m+ock3BLAtMFIlmTUiCPe0GwFR0wwW06WyiHdIFk6FMOSIUk7ltuQ+NSv6OLZAUswZjecSFUaZGMaLP0Z970rTGMVkpdvyJScsbk/a/BquL8OTJcFu2oc2nK5Rlh1jLBA6t91ZoWiCYZsoJOtq44KnMwAOVfoIDPVx0itzf962fMj0Kk/iBWMuYMqf7kELIBFu3Ld0SCZZyTIw6Db6Z61ZLFCXNIpU5Lkz3hb72riypkHQaHN74YDXNEW31YQIBmtjhsQtxQ6GVIkEfzvyivj/AGl4mEPdWXuIwYISj2rfukCZt7se7BA1HtJOjawntIGv5btxlW2HBd80s2ZiWBEGdNd6qhGOO1HkTdz3Z9Es8Ofv8Vfuvbtm5cATORIt2hlTQRoTmff6dVd7iCt3kX7TSM6oGUZiRZUofEfFmVvSKyqLOGUzlZ7li33iNDAklrkKRlHgmZ2iaiXLPs0ZnYMSJFy+rECVzCQoXQGRHXnVbeO3tuTWp1uavs7ftG3am/aR4QlAMxBz3VYGGHuq0k1f4VgGCWntsWkeEOubQmPdynQczyrDNhVFxsh8HdOf7y4WDESvgLQBlPSZg761Y9kMJd71jZNsXCTDm2ylUg6EOssYPWoVjk15STT3dm3ZrgXK9pgOqrm9fBMbnU1J4HjAy93IJTaDuvL5bfI86rruBxQI7zG3JIICWktAsZGylNOklgBOpr9t9lM5zYjE4m4QQVUXimQ9Q9oI0nXoNdudaIYtLtMplJNUaWlQ8Jwy3bOZQxaIl7ly4Y+LsTUyrysUpSgFKUoDxdTMpU7EEfOszgLpUGdCIB8ijGa1NUvFuGtJuWxM+8vn1HXzHrvWXiscpJSjzRbiklsztYxwkzyJ+/WvRxagb/RU+k1nO9gwTB5g6H1B1r0X0EnlHoawfqJLZl/hIpu1vA7+JutcsXcuVYyklQx8TAZthMEawJA11rFYu9jcNAuh0DaAlQUfT6LgeMR9VjX0e66mf8TSCgcLJBBUgwYZTJB0Ik61YYMNiUa22HUMVhnv52MGRIRocgkEgAgaGDWvDoyQXf4Fc3KLPladqLrqLL2lvKYhIOuUggw0nSJ3q5HauQhu2bqkNnJFtmzExuwOmgHKIAFRv7Ppg2xFs3GN72+QbTbW05VnC6QZGh8IIB0JAqHaezb7pGw5DOAFym0pYwOYadyPU1VkUYuki+EXJW2W13jWGxJAe5aA/R3CFJ8m73KB6TtvBIqV3dxV9kbi2+WQsbYgLEDVI30qv7i1swxCeQN9x66lBXvBcOw+ebV8C5zAFgv65UVx9oVXafK169xNprnT9e872uM30kB7bhpzAqVbWQc3dZFBMnWG3re8H4xevWxC+IndgF5D3QYka76kaeE1kk4fiD4e8s3eguh8327jXo9AK84fjF62/s7drvLasvdi5mAdvDrmKEjTbw+7pua0YctPnsUZYJrZUb4cHVpN452IiZ92fqnr5gACJAWTMTjd5VwmI78Z2s2nYkSpYZTldCNVJ2JBEGeWtUOH/pKt92e8sMt5SFZZATNzhjqOolfzqHxntyl1FVbTW3PNipBkSVzKYKkASJB02BAI2Oa5mbSyDiMfnu3LNu5dYrn8bOxmEsR4S2R5h9CBGQanSuXYfi1u01u3eZ8wxLEuzsi5e5fxZM2WM+VSYjxVWW8QcRfL3lhgG8QAlUysBleNJ06bxpsKMplYBUZgM/iZSQ0lYJMeLSqPE89+40af6de/8H2riXazBosm8DBU+EM2gYE6gRtNfPu0vahbly4UVVVjmBa1FwqQDo4YhZOHYcm1bQVk8Hgzc0JyLnzMx0CgXCYVTuYAgDXUcqu+JWUZ0UKzqLYXLnRSFFxRL6QSRduE/wDg1J5ehXoopruKuQAsBlKwuW3oAMqwDoBmW2Z/WPKajYZ8beJWy5RREtkTQEAiAqyTB28txV7h7LKpb+rLyYe0Df4YYkmZJm2N/LrV/wBlMQba31urbtzlChCPohlOYmBy08o+ApnJU3S/gnHnVkTB22hBcW6wtqwXPbPjYqcz3CQFzECAo2Ej42BuGGiyQNRAyCJAnQkdB86lXMYPDbg5s2kENIgzqhbLAM+LLtpNQsVjFKlpbKWiVA3Knk+XQQNT1rM9+hdH/R+X7pltNkMyY+hrG89Pzq07CKxuvkAXwn3jmjVNRAWekabTPKs1e4jb1OsnQ7AFZ1ykE9BqQK+h9juDPZBuXBlLqITNnK6k+JsoE6jSDEbmr8EW52ivK6juaDD4YJJ1LH3mOrNHU+p0EAToBXalK9AyClKUApSlAKUpQClKUB+MoO4n414Fhfqr8hXSlAKj4nDAstwAd4gIUno0ZlnkGyr6gHlUilAYXtXh274NasjJfTLduaA5lDqFI3LeLbbQ6jY4t+HG5kOZMye4QjZlMjc5oIlRy5V9H7bYF2t23S5kRbivc84BCkHlqVBPT4AjA4y7YRoclc3iWDcAIPUoN9evOvM4pNT8v2s9LhfNDf70e7fEHQ5biBTyysPH8GMAH9WZqxbGqwi6hI+q6ZlH7TQVHzqDYa2dFvwPq5lAPxNzxGpNrhgnMLdlvhbCj1uaz8qypR6qi2WtHOcO47rDKuaN8PcdLVudmbumhv2RvHrXPh/BsPbdkYZxKgkk5tdCV2yyRPKrQpmEPYFwdFCFB8S2WodiwBef2Be2AAUQSFJCkSBPmRE8tavUnVJ/yZ2t/wDh+4ngFoszWPC6CULGRJC75SJYAtGvODptKHC2abZvXj3lsZgxNwjqsSB6jaNK4L/V87hsPiQNDCi/mBA03IOUSfLxD0/C2FzxOIRIBkxmzax74OkE/dU9TK2kdcN2cgi2biPlHh76wrQDpARmIDRAkchFfp4UwYpltbZgBaVV6EgLME6a+VcBicOHb/u76LAhs1oNp9H3YjxTEToteRjrGYn+u3MsAZy9uZE+GYjnMb6Ckm3zCSOjcPaYhdJOkxsnw61VcQwzBlAyAqJPs1OjXUPMztabntpyBE4421m//raNYbPblvdkaiDEffUO5atOWLX3zHw6Na1EPEyOl1hpptHWuLY6RGwzqloEr/drm8JmT3KnUMOWfl18o74fOisA2YzBJAPiCKG0MiM2avb2kcEs7aiIFtT1GkLodT93QR7w7ARDuomSoW8s6yfGLca665o13iut2gkSGb/uSpeVBO6WpMWzE3MueSQOfONtKjot42RlDm5nEZUhsuQ65UUaSd4r9W9AJDXiI0SX7sdAFZgsiRGm4mRvUa+bbKFZGdZLePIGB93xeJxEAxqdz1qJJL3HXD2cT3lsPdvKC6gg37iyMwmFLidOQFfZUUAAAQBoB0FfMewPCRcvC9bthEtH3+8V5aNVCi2n0SZMmJFfT62cNFqNsoztaqQpSlaSgUpSgFKUoBSlKAUpSgFKUoBSlKA4Y7Crdtvbb3XUqeuo3HnXxPjGFZc9hx7SyxjTcc48jOYdZHSvudZTtt2XOJAu2YF9REHQXF6E8mEmDsZg6airLDUrXNGjh8uh0+TPj+Huj+Y/KrHD3oMgweus/OapeLWHs3SrqUPNWEEH4H8edRhjG0gwOf8APzql47PQUzcYfiT6eMn4tm+4iKssNxNlJIbU78pgQJyxyAFfN7eOfTxjz+7b+edSrePucrg0+AJ0jUAfE6c4+FUvh2d1RfNH0qzxdgxbw5jAJCiSBtJMkxXe3xkhi4AzEAEnmBtyr5snEbv6QaRBnUxvIjcjrIHSpS8VaAM4mes6RHTU8/uqDwzXUacb6H0G3xmGd8i52jMczahRppy9K4txXxM4C5mABPiOg2jWB6Vgf+o3dPaAdY9IiR8fup/1O5HvDcE67gcugB8q54U+404uxsn4iRnIyy2/va/6tPSoNziDBcoC5egzfiZrLLj7ukuDqJ+Hlp0n7vOeN/GXCTDmDyAGg8jG/wCZqawy6jydEaHE8QciNh0AG35VX4niNw7sfkB+FUYxNwR010A389tOX371yIvtsDz8o6akVbHCkRtdidisa51Lt9o1BFs3MxnQaknqf46V4fCXRq23879OldmVFtbEPqZgiRyg8xH41aklyIN70fe+wOHycOwgHO0H/wAzxf7qv6i8Lw/d2bNv6ltF+yoH8KlVoPMbtilKUOClKUApSlAKUpQClKUApSlAKUpQClKUBV8e4BYxaKt9JykMrDRlI6Hp5bVXDsPhPqt8x+VaWlRcYvmiaySjsmZsdicJ9VvmPyr0OxeE+q32q0VK54cOyO+Lk9p/Uz39jMJ9VvtGv3+xuE+o322rQUp4cOyHjZPaf1M//Y3CfUb7bfnQdjcJ+jb7b/nWgpTw4dkPFye0/qUH9jcH+jP23/Og7HYP9Ef8y5/yq/pTw49kPFye0/qUP9jsH+iP+Zc/5U/sdgv0R/zLv/Kr6ld0R7IeLP2n9SiHZDB/of8A5Ln/ACrw/YrAHfDg/F7h/Fq0FKKMV0OeJN9WKUpUiApSlAKUpQClKU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8" name="Picture 14" descr="http://fc02.deviantart.net/fs70/f/2012/042/3/f/nao_santa_maria_by_tripio-d4pdwf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1" y="4365104"/>
            <a:ext cx="1824136" cy="1175019"/>
          </a:xfrm>
          <a:prstGeom prst="rect">
            <a:avLst/>
          </a:prstGeom>
          <a:noFill/>
          <a:extLst>
            <a:ext uri="{909E8E84-426E-40DD-AFC4-6F175D3DCCD1}">
              <a14:hiddenFill xmlns:a14="http://schemas.microsoft.com/office/drawing/2010/main">
                <a:solidFill>
                  <a:srgbClr val="FFFFFF"/>
                </a:solidFill>
              </a14:hiddenFill>
            </a:ext>
          </a:extLst>
        </p:spPr>
      </p:pic>
      <p:sp>
        <p:nvSpPr>
          <p:cNvPr id="66" name="65 Rectángulo"/>
          <p:cNvSpPr/>
          <p:nvPr/>
        </p:nvSpPr>
        <p:spPr>
          <a:xfrm>
            <a:off x="3131840" y="3990556"/>
            <a:ext cx="1824137" cy="374549"/>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s-EC" sz="1400" dirty="0" smtClean="0">
                <a:solidFill>
                  <a:schemeClr val="bg1"/>
                </a:solidFill>
              </a:rPr>
              <a:t>Seguro de embarcaciones y vidas </a:t>
            </a:r>
            <a:endParaRPr lang="es-EC" sz="1400" dirty="0">
              <a:solidFill>
                <a:schemeClr val="bg1"/>
              </a:solidFill>
            </a:endParaRPr>
          </a:p>
        </p:txBody>
      </p:sp>
      <p:sp>
        <p:nvSpPr>
          <p:cNvPr id="67" name="66 Rectángulo"/>
          <p:cNvSpPr/>
          <p:nvPr/>
        </p:nvSpPr>
        <p:spPr>
          <a:xfrm>
            <a:off x="3131840" y="5540122"/>
            <a:ext cx="1824137" cy="374549"/>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s-EC" sz="1400" dirty="0" smtClean="0">
                <a:solidFill>
                  <a:schemeClr val="bg1"/>
                </a:solidFill>
              </a:rPr>
              <a:t>Piratas vagaban por los mares </a:t>
            </a:r>
            <a:endParaRPr lang="es-EC" sz="1400" dirty="0">
              <a:solidFill>
                <a:schemeClr val="bg1"/>
              </a:solidFill>
            </a:endParaRPr>
          </a:p>
        </p:txBody>
      </p:sp>
      <p:pic>
        <p:nvPicPr>
          <p:cNvPr id="1040" name="Picture 16" descr="http://bligoo.com/media/users/0/33841/images/1Cruzado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968" y="2178615"/>
            <a:ext cx="1574056" cy="1322394"/>
          </a:xfrm>
          <a:prstGeom prst="rect">
            <a:avLst/>
          </a:prstGeom>
          <a:noFill/>
          <a:extLst>
            <a:ext uri="{909E8E84-426E-40DD-AFC4-6F175D3DCCD1}">
              <a14:hiddenFill xmlns:a14="http://schemas.microsoft.com/office/drawing/2010/main">
                <a:solidFill>
                  <a:srgbClr val="FFFFFF"/>
                </a:solidFill>
              </a14:hiddenFill>
            </a:ext>
          </a:extLst>
        </p:spPr>
      </p:pic>
      <p:sp>
        <p:nvSpPr>
          <p:cNvPr id="69" name="68 Rectángulo"/>
          <p:cNvSpPr/>
          <p:nvPr/>
        </p:nvSpPr>
        <p:spPr>
          <a:xfrm>
            <a:off x="4283967" y="1628800"/>
            <a:ext cx="1824137" cy="504056"/>
          </a:xfrm>
          <a:prstGeom prst="rect">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200" dirty="0" smtClean="0"/>
              <a:t>Época de las Cruzadas; evolución préstamo a la gruesa. </a:t>
            </a:r>
            <a:endParaRPr lang="es-EC" sz="1200" dirty="0"/>
          </a:p>
        </p:txBody>
      </p:sp>
      <p:pic>
        <p:nvPicPr>
          <p:cNvPr id="1042" name="Picture 18" descr="https://luisamariaarias.files.wordpress.com/2013/02/universidad-medieva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8437" y="4365105"/>
            <a:ext cx="1824136" cy="1175017"/>
          </a:xfrm>
          <a:prstGeom prst="rect">
            <a:avLst/>
          </a:prstGeom>
          <a:noFill/>
          <a:extLst>
            <a:ext uri="{909E8E84-426E-40DD-AFC4-6F175D3DCCD1}">
              <a14:hiddenFill xmlns:a14="http://schemas.microsoft.com/office/drawing/2010/main">
                <a:solidFill>
                  <a:srgbClr val="FFFFFF"/>
                </a:solidFill>
              </a14:hiddenFill>
            </a:ext>
          </a:extLst>
        </p:spPr>
      </p:pic>
      <p:sp>
        <p:nvSpPr>
          <p:cNvPr id="71" name="70 Rectángulo"/>
          <p:cNvSpPr/>
          <p:nvPr/>
        </p:nvSpPr>
        <p:spPr>
          <a:xfrm>
            <a:off x="5128436" y="3990556"/>
            <a:ext cx="1824137" cy="339823"/>
          </a:xfrm>
          <a:prstGeom prst="rect">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200" dirty="0" smtClean="0"/>
              <a:t>Gremios, asociaciones con fines de lucro.</a:t>
            </a:r>
            <a:endParaRPr lang="es-EC" sz="1200" dirty="0"/>
          </a:p>
        </p:txBody>
      </p:sp>
      <p:sp>
        <p:nvSpPr>
          <p:cNvPr id="72" name="71 Rectángulo"/>
          <p:cNvSpPr/>
          <p:nvPr/>
        </p:nvSpPr>
        <p:spPr>
          <a:xfrm>
            <a:off x="5151032" y="5545833"/>
            <a:ext cx="1824137" cy="374549"/>
          </a:xfrm>
          <a:prstGeom prst="rect">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200" dirty="0" smtClean="0"/>
              <a:t>Protección de  individuos con pérdidas materiales.</a:t>
            </a:r>
            <a:endParaRPr lang="es-EC" sz="1200" dirty="0"/>
          </a:p>
        </p:txBody>
      </p:sp>
      <p:sp>
        <p:nvSpPr>
          <p:cNvPr id="73" name="72 Rectángulo"/>
          <p:cNvSpPr/>
          <p:nvPr/>
        </p:nvSpPr>
        <p:spPr>
          <a:xfrm>
            <a:off x="6260504" y="1628800"/>
            <a:ext cx="1824137" cy="504056"/>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s-EC" sz="1200" dirty="0" smtClean="0">
                <a:solidFill>
                  <a:schemeClr val="bg1"/>
                </a:solidFill>
              </a:rPr>
              <a:t>Edad Moderna; año 1500 primeros seguros de daños, existencia de cajas. </a:t>
            </a:r>
            <a:endParaRPr lang="es-EC" sz="1200" dirty="0">
              <a:solidFill>
                <a:schemeClr val="bg1"/>
              </a:solidFill>
            </a:endParaRPr>
          </a:p>
        </p:txBody>
      </p:sp>
      <p:pic>
        <p:nvPicPr>
          <p:cNvPr id="1044" name="Picture 20" descr="http://1.bp.blogspot.com/_ZLh_WE2Oq9E/Rj4PhbhvLaI/AAAAAAAAAB0/bbDj8VAx-88/s320/abdicacion-carlos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0504" y="2178615"/>
            <a:ext cx="1824137" cy="1284308"/>
          </a:xfrm>
          <a:prstGeom prst="rect">
            <a:avLst/>
          </a:prstGeom>
          <a:noFill/>
          <a:extLst>
            <a:ext uri="{909E8E84-426E-40DD-AFC4-6F175D3DCCD1}">
              <a14:hiddenFill xmlns:a14="http://schemas.microsoft.com/office/drawing/2010/main">
                <a:solidFill>
                  <a:srgbClr val="FFFFFF"/>
                </a:solidFill>
              </a14:hiddenFill>
            </a:ext>
          </a:extLst>
        </p:spPr>
      </p:pic>
      <p:sp>
        <p:nvSpPr>
          <p:cNvPr id="77" name="76 Rectángulo"/>
          <p:cNvSpPr/>
          <p:nvPr/>
        </p:nvSpPr>
        <p:spPr>
          <a:xfrm>
            <a:off x="7070187" y="3990556"/>
            <a:ext cx="1824137" cy="339823"/>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s-EC" sz="1200" dirty="0" smtClean="0">
                <a:solidFill>
                  <a:schemeClr val="bg1"/>
                </a:solidFill>
              </a:rPr>
              <a:t>Seguros ingleses </a:t>
            </a:r>
            <a:endParaRPr lang="es-EC" sz="1200" dirty="0">
              <a:solidFill>
                <a:schemeClr val="bg1"/>
              </a:solidFill>
            </a:endParaRPr>
          </a:p>
        </p:txBody>
      </p:sp>
      <p:sp>
        <p:nvSpPr>
          <p:cNvPr id="78" name="77 Rectángulo"/>
          <p:cNvSpPr/>
          <p:nvPr/>
        </p:nvSpPr>
        <p:spPr>
          <a:xfrm>
            <a:off x="7068343" y="5545833"/>
            <a:ext cx="1824137" cy="374549"/>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s-EC" sz="1200" dirty="0" smtClean="0">
                <a:solidFill>
                  <a:schemeClr val="bg1"/>
                </a:solidFill>
              </a:rPr>
              <a:t>Café-taberna </a:t>
            </a:r>
            <a:r>
              <a:rPr lang="es-EC" sz="1200" dirty="0" err="1" smtClean="0">
                <a:solidFill>
                  <a:schemeClr val="bg1"/>
                </a:solidFill>
              </a:rPr>
              <a:t>Lloyd´s</a:t>
            </a:r>
            <a:endParaRPr lang="es-EC" sz="1200" dirty="0">
              <a:solidFill>
                <a:schemeClr val="bg1"/>
              </a:solidFill>
            </a:endParaRPr>
          </a:p>
        </p:txBody>
      </p:sp>
      <p:pic>
        <p:nvPicPr>
          <p:cNvPr id="1046" name="Picture 22" descr="https://s-media-cache-ak0.pinimg.com/236x/77/0e/c1/770ec1fac86557bddab565809303b24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72031" y="4365105"/>
            <a:ext cx="1822293" cy="116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45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81520" y="313184"/>
            <a:ext cx="4708376" cy="955576"/>
          </a:xfrm>
        </p:spPr>
        <p:txBody>
          <a:bodyPr>
            <a:noAutofit/>
          </a:bodyPr>
          <a:lstStyle/>
          <a:p>
            <a:r>
              <a:rPr lang="es-EC" sz="4400" dirty="0" smtClean="0"/>
              <a:t>Prima emitida per cápita</a:t>
            </a:r>
            <a:endParaRPr lang="es-CO" sz="4400" dirty="0"/>
          </a:p>
        </p:txBody>
      </p:sp>
      <p:graphicFrame>
        <p:nvGraphicFramePr>
          <p:cNvPr id="4" name="Gráfico 3"/>
          <p:cNvGraphicFramePr>
            <a:graphicFrameLocks/>
          </p:cNvGraphicFramePr>
          <p:nvPr>
            <p:extLst>
              <p:ext uri="{D42A27DB-BD31-4B8C-83A1-F6EECF244321}">
                <p14:modId xmlns:p14="http://schemas.microsoft.com/office/powerpoint/2010/main" val="3252835603"/>
              </p:ext>
            </p:extLst>
          </p:nvPr>
        </p:nvGraphicFramePr>
        <p:xfrm>
          <a:off x="251520" y="1556792"/>
          <a:ext cx="4824536" cy="453650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63" y="-27384"/>
            <a:ext cx="252028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uadroTexto 5"/>
          <p:cNvSpPr txBox="1"/>
          <p:nvPr/>
        </p:nvSpPr>
        <p:spPr>
          <a:xfrm>
            <a:off x="5292080" y="2492896"/>
            <a:ext cx="3240360" cy="2308324"/>
          </a:xfrm>
          <a:prstGeom prst="rect">
            <a:avLst/>
          </a:prstGeom>
          <a:noFill/>
        </p:spPr>
        <p:txBody>
          <a:bodyPr wrap="square" rtlCol="0">
            <a:spAutoFit/>
          </a:bodyPr>
          <a:lstStyle/>
          <a:p>
            <a:pPr algn="just"/>
            <a:r>
              <a:rPr lang="es-EC" dirty="0" smtClean="0"/>
              <a:t>La mayor parte de la población de UK, invierte entre $.4500 a $4.900 dólares en primas de seguros, esto es provocado por el aumento poblacional y la necesidad de salvaguardar los bienes o vidas por medio de los diferentes ramos de seguros.</a:t>
            </a:r>
            <a:endParaRPr lang="es-CO" b="1" dirty="0"/>
          </a:p>
        </p:txBody>
      </p:sp>
      <p:sp>
        <p:nvSpPr>
          <p:cNvPr id="7" name="CuadroTexto 3"/>
          <p:cNvSpPr txBox="1"/>
          <p:nvPr/>
        </p:nvSpPr>
        <p:spPr>
          <a:xfrm>
            <a:off x="251520" y="6165304"/>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(MAPFRE, 2015)</a:t>
            </a:r>
            <a:endParaRPr lang="es-CO" sz="1200" b="1" dirty="0"/>
          </a:p>
        </p:txBody>
      </p:sp>
    </p:spTree>
    <p:extLst>
      <p:ext uri="{BB962C8B-B14F-4D97-AF65-F5344CB8AC3E}">
        <p14:creationId xmlns:p14="http://schemas.microsoft.com/office/powerpoint/2010/main" val="369942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516716" y="0"/>
            <a:ext cx="6098075" cy="1603648"/>
          </a:xfrm>
        </p:spPr>
        <p:txBody>
          <a:bodyPr>
            <a:normAutofit/>
          </a:bodyPr>
          <a:lstStyle/>
          <a:p>
            <a:r>
              <a:rPr lang="es-EC" sz="4400" dirty="0" smtClean="0"/>
              <a:t>Diversificación del mercado asegurador</a:t>
            </a:r>
            <a:endParaRPr lang="es-CO" sz="4400" dirty="0"/>
          </a:p>
        </p:txBody>
      </p:sp>
      <p:graphicFrame>
        <p:nvGraphicFramePr>
          <p:cNvPr id="4" name="Gráfico 3"/>
          <p:cNvGraphicFramePr>
            <a:graphicFrameLocks/>
          </p:cNvGraphicFramePr>
          <p:nvPr>
            <p:extLst>
              <p:ext uri="{D42A27DB-BD31-4B8C-83A1-F6EECF244321}">
                <p14:modId xmlns:p14="http://schemas.microsoft.com/office/powerpoint/2010/main" val="328777696"/>
              </p:ext>
            </p:extLst>
          </p:nvPr>
        </p:nvGraphicFramePr>
        <p:xfrm>
          <a:off x="3923928" y="1603648"/>
          <a:ext cx="4824536" cy="427362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63" y="-27384"/>
            <a:ext cx="252028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uadroTexto 5"/>
          <p:cNvSpPr txBox="1"/>
          <p:nvPr/>
        </p:nvSpPr>
        <p:spPr>
          <a:xfrm>
            <a:off x="251520" y="2564904"/>
            <a:ext cx="3312368" cy="2585323"/>
          </a:xfrm>
          <a:prstGeom prst="rect">
            <a:avLst/>
          </a:prstGeom>
          <a:noFill/>
        </p:spPr>
        <p:txBody>
          <a:bodyPr wrap="square" rtlCol="0">
            <a:spAutoFit/>
          </a:bodyPr>
          <a:lstStyle/>
          <a:p>
            <a:pPr algn="just"/>
            <a:r>
              <a:rPr lang="es-EC" dirty="0" smtClean="0"/>
              <a:t>Dentro de UK, la relación de adquisición de seguros de vida con los generales es de 70 – 30 respectivamente, esto se debe a la cultura mas marcada de seguros con la que se maneja, y la importancia con la que cada individuo vela por sus interés personales y materiales.</a:t>
            </a:r>
            <a:endParaRPr lang="es-CO" b="1" dirty="0"/>
          </a:p>
        </p:txBody>
      </p:sp>
      <p:sp>
        <p:nvSpPr>
          <p:cNvPr id="7" name="CuadroTexto 3"/>
          <p:cNvSpPr txBox="1"/>
          <p:nvPr/>
        </p:nvSpPr>
        <p:spPr>
          <a:xfrm>
            <a:off x="3923928" y="6021288"/>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(MAPFRE, 2015)</a:t>
            </a:r>
            <a:endParaRPr lang="es-CO" sz="1200" b="1" dirty="0"/>
          </a:p>
        </p:txBody>
      </p:sp>
    </p:spTree>
    <p:extLst>
      <p:ext uri="{BB962C8B-B14F-4D97-AF65-F5344CB8AC3E}">
        <p14:creationId xmlns:p14="http://schemas.microsoft.com/office/powerpoint/2010/main" val="69233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796136" y="476672"/>
            <a:ext cx="2819400" cy="5715000"/>
          </a:xfrm>
        </p:spPr>
        <p:txBody>
          <a:bodyPr>
            <a:normAutofit/>
          </a:bodyPr>
          <a:lstStyle/>
          <a:p>
            <a:pPr algn="ctr"/>
            <a:r>
              <a:rPr lang="es-EC" sz="4800" dirty="0" smtClean="0"/>
              <a:t>República de Chile</a:t>
            </a:r>
            <a:endParaRPr lang="es-EC" sz="4800"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44824"/>
            <a:ext cx="5051425" cy="3157140"/>
          </a:xfrm>
          <a:prstGeom prst="rect">
            <a:avLst/>
          </a:prstGeom>
          <a:noFill/>
          <a:ln>
            <a:noFill/>
          </a:ln>
          <a:effectLst>
            <a:reflection blurRad="6350" stA="50000" endA="300" endPos="9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8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475656" y="2739318"/>
            <a:ext cx="7283896" cy="1368152"/>
          </a:xfrm>
        </p:spPr>
        <p:txBody>
          <a:bodyPr>
            <a:normAutofit/>
          </a:bodyPr>
          <a:lstStyle/>
          <a:p>
            <a:r>
              <a:rPr lang="es-EC" sz="4400" dirty="0" smtClean="0"/>
              <a:t>Producto Interno Bruto</a:t>
            </a:r>
            <a:endParaRPr lang="es-EC" sz="44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739318"/>
            <a:ext cx="2371404"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37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39752" y="1078204"/>
            <a:ext cx="6120680" cy="7666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dirty="0" smtClean="0"/>
              <a:t>Renta per cápita mas elevada de América Latina. </a:t>
            </a:r>
            <a:endParaRPr lang="es-EC" dirty="0"/>
          </a:p>
        </p:txBody>
      </p:sp>
      <p:pic>
        <p:nvPicPr>
          <p:cNvPr id="3074" name="Picture 2" descr="http://www.americaeconomia.com/sites/default/files/imagecache/foto_nota/din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734113"/>
            <a:ext cx="1800200" cy="1454802"/>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23529" y="2564904"/>
            <a:ext cx="6120680" cy="7666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dirty="0" smtClean="0"/>
              <a:t> Los sectores que mas aportan al PIB son: agropecuario; pesca; minería; manufacturas; electricidad; construcción; comercio; transporte; comunicación y servicios empresariales.</a:t>
            </a:r>
            <a:endParaRPr lang="es-EC" dirty="0"/>
          </a:p>
        </p:txBody>
      </p:sp>
      <p:pic>
        <p:nvPicPr>
          <p:cNvPr id="3076" name="Picture 4" descr="http://1.bp.blogspot.com/-8J8uhuS6s4Q/UaXvhMATeWI/AAAAAAAAACQ/UeUG8KALHdo/s1600/sector+primar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220813"/>
            <a:ext cx="1800200" cy="145480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actualicese.com/tiendaenlinea/wp-content/uploads/2015/07/400x400-Contrindependien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3789040"/>
            <a:ext cx="1800199" cy="1454802"/>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2339752" y="4133131"/>
            <a:ext cx="6120680" cy="7666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dirty="0" smtClean="0"/>
              <a:t>Incremento en servicios personales por dinamismo de salud, privados y públicos.</a:t>
            </a:r>
            <a:endParaRPr lang="es-EC" dirty="0"/>
          </a:p>
        </p:txBody>
      </p:sp>
      <p:pic>
        <p:nvPicPr>
          <p:cNvPr id="3080" name="Picture 8" descr="https://encrypted-tbn3.gstatic.com/images?q=tbn:ANd9GcSW8RzWMClJ8z0gXDdnOC7AuhtuZawSz1K4zzrzVZ-NSyT_9SoDA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566" y="5218940"/>
            <a:ext cx="1800200" cy="1454802"/>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323529" y="5563031"/>
            <a:ext cx="6120680" cy="7666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C" sz="1600" dirty="0" smtClean="0"/>
              <a:t>Los demás sectores que conforman el PIB a partir del 2011 han tenido decremento por las diferentes medidas gubernamentales y nuevas tendencias de países en vías de desarrollo.  </a:t>
            </a:r>
            <a:endParaRPr lang="es-EC" sz="1600" dirty="0"/>
          </a:p>
        </p:txBody>
      </p:sp>
    </p:spTree>
    <p:extLst>
      <p:ext uri="{BB962C8B-B14F-4D97-AF65-F5344CB8AC3E}">
        <p14:creationId xmlns:p14="http://schemas.microsoft.com/office/powerpoint/2010/main" val="7061050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1667477091"/>
              </p:ext>
            </p:extLst>
          </p:nvPr>
        </p:nvGraphicFramePr>
        <p:xfrm>
          <a:off x="539552" y="1124744"/>
          <a:ext cx="7992888"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3"/>
          <p:cNvSpPr txBox="1"/>
          <p:nvPr/>
        </p:nvSpPr>
        <p:spPr>
          <a:xfrm>
            <a:off x="539552" y="5828686"/>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(BC, 2016)</a:t>
            </a:r>
            <a:endParaRPr lang="es-CO" sz="1200" b="1" dirty="0"/>
          </a:p>
        </p:txBody>
      </p:sp>
    </p:spTree>
    <p:extLst>
      <p:ext uri="{BB962C8B-B14F-4D97-AF65-F5344CB8AC3E}">
        <p14:creationId xmlns:p14="http://schemas.microsoft.com/office/powerpoint/2010/main" val="344703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86990" y="3089622"/>
            <a:ext cx="6912768" cy="667544"/>
          </a:xfrm>
        </p:spPr>
        <p:txBody>
          <a:bodyPr>
            <a:noAutofit/>
          </a:bodyPr>
          <a:lstStyle/>
          <a:p>
            <a:r>
              <a:rPr lang="es-EC" sz="4400" dirty="0" smtClean="0"/>
              <a:t>Primas netas emitidas</a:t>
            </a:r>
            <a:endParaRPr lang="es-CO" sz="44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739318"/>
            <a:ext cx="2371404"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65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1146291706"/>
              </p:ext>
            </p:extLst>
          </p:nvPr>
        </p:nvGraphicFramePr>
        <p:xfrm>
          <a:off x="682188" y="260648"/>
          <a:ext cx="7416824"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394156" y="5187748"/>
            <a:ext cx="7992888" cy="1477328"/>
          </a:xfrm>
          <a:prstGeom prst="rect">
            <a:avLst/>
          </a:prstGeom>
          <a:noFill/>
        </p:spPr>
        <p:txBody>
          <a:bodyPr wrap="square" rtlCol="0">
            <a:spAutoFit/>
          </a:bodyPr>
          <a:lstStyle/>
          <a:p>
            <a:pPr algn="just"/>
            <a:r>
              <a:rPr lang="es-EC" dirty="0" smtClean="0"/>
              <a:t>Debido a los desastres naturales ocurridos en Chile, muchas empresas y personas naturales empezaron adquirir pólizas de seguros, como estos desastres estaban ocurriendo de manera continua, la población chilena ha incrementado la adquisición de primas de seguros con el afán de proteger sus intereses, tanto materiales como personales.</a:t>
            </a:r>
            <a:endParaRPr lang="es-CO" b="1" dirty="0"/>
          </a:p>
        </p:txBody>
      </p:sp>
      <p:sp>
        <p:nvSpPr>
          <p:cNvPr id="6" name="CuadroTexto 3"/>
          <p:cNvSpPr txBox="1"/>
          <p:nvPr/>
        </p:nvSpPr>
        <p:spPr>
          <a:xfrm>
            <a:off x="727710" y="4581128"/>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FECU</a:t>
            </a:r>
            <a:endParaRPr lang="es-CO" sz="1200" b="1" dirty="0"/>
          </a:p>
        </p:txBody>
      </p:sp>
    </p:spTree>
    <p:extLst>
      <p:ext uri="{BB962C8B-B14F-4D97-AF65-F5344CB8AC3E}">
        <p14:creationId xmlns:p14="http://schemas.microsoft.com/office/powerpoint/2010/main" val="104541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195736" y="2837594"/>
            <a:ext cx="6336704" cy="1171600"/>
          </a:xfrm>
        </p:spPr>
        <p:txBody>
          <a:bodyPr>
            <a:noAutofit/>
          </a:bodyPr>
          <a:lstStyle/>
          <a:p>
            <a:r>
              <a:rPr lang="es-EC" sz="4400" dirty="0" smtClean="0"/>
              <a:t>Profundización de la industria aseguradora</a:t>
            </a:r>
            <a:endParaRPr lang="es-CO" sz="44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739318"/>
            <a:ext cx="2371404"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8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2824423752"/>
              </p:ext>
            </p:extLst>
          </p:nvPr>
        </p:nvGraphicFramePr>
        <p:xfrm>
          <a:off x="899592" y="332656"/>
          <a:ext cx="7272808"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539552" y="5013176"/>
            <a:ext cx="7920880" cy="1477328"/>
          </a:xfrm>
          <a:prstGeom prst="rect">
            <a:avLst/>
          </a:prstGeom>
          <a:noFill/>
        </p:spPr>
        <p:txBody>
          <a:bodyPr wrap="square" rtlCol="0">
            <a:spAutoFit/>
          </a:bodyPr>
          <a:lstStyle/>
          <a:p>
            <a:pPr algn="just"/>
            <a:r>
              <a:rPr lang="es-EC" dirty="0" smtClean="0"/>
              <a:t>Se observa un declive inicial por los valores arrojados por el PIB, en los siguientes años se observa un crecimiento relevante </a:t>
            </a:r>
            <a:r>
              <a:rPr lang="es-EC" b="1" dirty="0" smtClean="0"/>
              <a:t> </a:t>
            </a:r>
            <a:r>
              <a:rPr lang="es-EC" dirty="0" smtClean="0"/>
              <a:t>con influencia del PIB, durante el 2009 al 2015, el crecimiento por PNE ha tomado capo debido a los siniestros que han ocurrido dentro del país; en cada año se puede reflejar el nivel de importancia que tiene la industria de seguros para el desarrollo económico.</a:t>
            </a:r>
            <a:endParaRPr lang="es-CO" b="1" dirty="0"/>
          </a:p>
        </p:txBody>
      </p:sp>
      <p:sp>
        <p:nvSpPr>
          <p:cNvPr id="6" name="CuadroTexto 3"/>
          <p:cNvSpPr txBox="1"/>
          <p:nvPr/>
        </p:nvSpPr>
        <p:spPr>
          <a:xfrm>
            <a:off x="899592" y="4437112"/>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FECU</a:t>
            </a:r>
            <a:endParaRPr lang="es-CO" sz="1200" b="1" dirty="0"/>
          </a:p>
        </p:txBody>
      </p:sp>
    </p:spTree>
    <p:extLst>
      <p:ext uri="{BB962C8B-B14F-4D97-AF65-F5344CB8AC3E}">
        <p14:creationId xmlns:p14="http://schemas.microsoft.com/office/powerpoint/2010/main" val="338869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de flecha"/>
          <p:cNvCxnSpPr/>
          <p:nvPr/>
        </p:nvCxnSpPr>
        <p:spPr>
          <a:xfrm>
            <a:off x="612774" y="3573016"/>
            <a:ext cx="827970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5 Conector recto"/>
          <p:cNvCxnSpPr/>
          <p:nvPr/>
        </p:nvCxnSpPr>
        <p:spPr>
          <a:xfrm>
            <a:off x="612774" y="3356992"/>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7" name="6 Conector recto"/>
          <p:cNvCxnSpPr/>
          <p:nvPr/>
        </p:nvCxnSpPr>
        <p:spPr>
          <a:xfrm>
            <a:off x="5178126" y="3356991"/>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8" name="7 Conector recto"/>
          <p:cNvCxnSpPr/>
          <p:nvPr/>
        </p:nvCxnSpPr>
        <p:spPr>
          <a:xfrm>
            <a:off x="3635896" y="360711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9" name="8 Conector recto"/>
          <p:cNvCxnSpPr/>
          <p:nvPr/>
        </p:nvCxnSpPr>
        <p:spPr>
          <a:xfrm>
            <a:off x="3071664" y="3356992"/>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1" name="10 Conector recto"/>
          <p:cNvCxnSpPr/>
          <p:nvPr/>
        </p:nvCxnSpPr>
        <p:spPr>
          <a:xfrm>
            <a:off x="7308304" y="3326369"/>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3" name="12 Conector recto"/>
          <p:cNvCxnSpPr/>
          <p:nvPr/>
        </p:nvCxnSpPr>
        <p:spPr>
          <a:xfrm>
            <a:off x="5940152" y="3582589"/>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4" name="13 Conector recto"/>
          <p:cNvCxnSpPr/>
          <p:nvPr/>
        </p:nvCxnSpPr>
        <p:spPr>
          <a:xfrm>
            <a:off x="1604508" y="3607118"/>
            <a:ext cx="0" cy="216024"/>
          </a:xfrm>
          <a:prstGeom prst="line">
            <a:avLst/>
          </a:prstGeom>
        </p:spPr>
        <p:style>
          <a:lnRef idx="2">
            <a:schemeClr val="dk1"/>
          </a:lnRef>
          <a:fillRef idx="0">
            <a:schemeClr val="dk1"/>
          </a:fillRef>
          <a:effectRef idx="1">
            <a:schemeClr val="dk1"/>
          </a:effectRef>
          <a:fontRef idx="minor">
            <a:schemeClr val="tx1"/>
          </a:fontRef>
        </p:style>
      </p:cxnSp>
      <p:sp>
        <p:nvSpPr>
          <p:cNvPr id="2" name="1 Rectángulo"/>
          <p:cNvSpPr/>
          <p:nvPr/>
        </p:nvSpPr>
        <p:spPr>
          <a:xfrm>
            <a:off x="107504" y="1700808"/>
            <a:ext cx="1872208" cy="468052"/>
          </a:xfrm>
          <a:prstGeom prst="rect">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200" dirty="0" smtClean="0"/>
              <a:t>1871 se crea la sociedad </a:t>
            </a:r>
            <a:r>
              <a:rPr lang="es-EC" sz="1200" dirty="0" err="1" smtClean="0"/>
              <a:t>Lloyd´s</a:t>
            </a:r>
            <a:r>
              <a:rPr lang="es-EC" sz="1200" dirty="0" smtClean="0"/>
              <a:t> (mercado de pólizas)</a:t>
            </a:r>
            <a:endParaRPr lang="es-EC" sz="1200" dirty="0"/>
          </a:p>
        </p:txBody>
      </p:sp>
      <p:pic>
        <p:nvPicPr>
          <p:cNvPr id="2052" name="Picture 4" descr="https://encrypted-tbn0.gstatic.com/images?q=tbn:ANd9GcQhARWXhiuVJGe7-GJvMdZENv4saqHBSOYUwRqFXt2DRa5sp4eZ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93980"/>
            <a:ext cx="1872208" cy="1163011"/>
          </a:xfrm>
          <a:prstGeom prst="rect">
            <a:avLst/>
          </a:prstGeom>
          <a:noFill/>
          <a:extLst>
            <a:ext uri="{909E8E84-426E-40DD-AFC4-6F175D3DCCD1}">
              <a14:hiddenFill xmlns:a14="http://schemas.microsoft.com/office/drawing/2010/main">
                <a:solidFill>
                  <a:srgbClr val="FFFFFF"/>
                </a:solidFill>
              </a14:hiddenFill>
            </a:ext>
          </a:extLst>
        </p:spPr>
      </p:pic>
      <p:sp>
        <p:nvSpPr>
          <p:cNvPr id="18" name="17 Rectángulo"/>
          <p:cNvSpPr/>
          <p:nvPr/>
        </p:nvSpPr>
        <p:spPr>
          <a:xfrm>
            <a:off x="668404" y="3782566"/>
            <a:ext cx="1872208" cy="468052"/>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s-EC" sz="1200" dirty="0" smtClean="0">
                <a:solidFill>
                  <a:schemeClr val="bg1"/>
                </a:solidFill>
              </a:rPr>
              <a:t>Monopolizar todos los seguros británicos .</a:t>
            </a:r>
            <a:endParaRPr lang="es-EC" sz="1200" dirty="0">
              <a:solidFill>
                <a:schemeClr val="bg1"/>
              </a:solidFill>
            </a:endParaRPr>
          </a:p>
        </p:txBody>
      </p:sp>
      <p:pic>
        <p:nvPicPr>
          <p:cNvPr id="2054" name="Picture 6" descr="http://de10.com.mx/sites/default/files/styles/detalle_nota/public/field/image/monopolio_mundial_0.jpg?itok=NfeTch1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404" y="4251331"/>
            <a:ext cx="1872208" cy="1227894"/>
          </a:xfrm>
          <a:prstGeom prst="rect">
            <a:avLst/>
          </a:prstGeom>
          <a:noFill/>
          <a:extLst>
            <a:ext uri="{909E8E84-426E-40DD-AFC4-6F175D3DCCD1}">
              <a14:hiddenFill xmlns:a14="http://schemas.microsoft.com/office/drawing/2010/main">
                <a:solidFill>
                  <a:srgbClr val="FFFFFF"/>
                </a:solidFill>
              </a14:hiddenFill>
            </a:ext>
          </a:extLst>
        </p:spPr>
      </p:pic>
      <p:sp>
        <p:nvSpPr>
          <p:cNvPr id="20" name="19 Rectángulo"/>
          <p:cNvSpPr/>
          <p:nvPr/>
        </p:nvSpPr>
        <p:spPr>
          <a:xfrm>
            <a:off x="668404" y="5510956"/>
            <a:ext cx="1872208" cy="468052"/>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s-EC" sz="1200" dirty="0" smtClean="0">
                <a:solidFill>
                  <a:schemeClr val="bg1"/>
                </a:solidFill>
              </a:rPr>
              <a:t>Seguros marítimos en el siglo XX.</a:t>
            </a:r>
            <a:endParaRPr lang="es-EC" sz="1200" dirty="0">
              <a:solidFill>
                <a:schemeClr val="bg1"/>
              </a:solidFill>
            </a:endParaRPr>
          </a:p>
        </p:txBody>
      </p:sp>
      <p:pic>
        <p:nvPicPr>
          <p:cNvPr id="2056" name="Picture 8" descr="http://www.segurosdevidabaratos.xyz/wp-content/uploads/2016/02/seguro-de-vida-para-extranjeros-300x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193980"/>
            <a:ext cx="1872208" cy="1172584"/>
          </a:xfrm>
          <a:prstGeom prst="rect">
            <a:avLst/>
          </a:prstGeom>
          <a:noFill/>
          <a:extLst>
            <a:ext uri="{909E8E84-426E-40DD-AFC4-6F175D3DCCD1}">
              <a14:hiddenFill xmlns:a14="http://schemas.microsoft.com/office/drawing/2010/main">
                <a:solidFill>
                  <a:srgbClr val="FFFFFF"/>
                </a:solidFill>
              </a14:hiddenFill>
            </a:ext>
          </a:extLst>
        </p:spPr>
      </p:pic>
      <p:sp>
        <p:nvSpPr>
          <p:cNvPr id="22" name="21 Rectángulo"/>
          <p:cNvSpPr/>
          <p:nvPr/>
        </p:nvSpPr>
        <p:spPr>
          <a:xfrm>
            <a:off x="2195736" y="1700808"/>
            <a:ext cx="1872208" cy="468052"/>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s-EC" sz="1200" dirty="0" smtClean="0">
                <a:solidFill>
                  <a:schemeClr val="bg1"/>
                </a:solidFill>
              </a:rPr>
              <a:t>1841 el seguro fue introducido a Canadá. </a:t>
            </a:r>
            <a:endParaRPr lang="es-EC" sz="1200" dirty="0">
              <a:solidFill>
                <a:schemeClr val="bg1"/>
              </a:solidFill>
            </a:endParaRPr>
          </a:p>
        </p:txBody>
      </p:sp>
      <p:pic>
        <p:nvPicPr>
          <p:cNvPr id="2058" name="Picture 10" descr="https://s.yimg.com/uu/api/res/1.2/ZTamgk6sajghjrS0GIO.2A--/aD0zNTA7dz00ODU7c209MTthcHBpZD15dGFjaHlvbg--/http:/media.zenfs.com/es-US/blogs/denoticias/20130618_HealthCare-Application-A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0418" y="4291194"/>
            <a:ext cx="1875300" cy="1227894"/>
          </a:xfrm>
          <a:prstGeom prst="rect">
            <a:avLst/>
          </a:prstGeom>
          <a:noFill/>
          <a:extLst>
            <a:ext uri="{909E8E84-426E-40DD-AFC4-6F175D3DCCD1}">
              <a14:hiddenFill xmlns:a14="http://schemas.microsoft.com/office/drawing/2010/main">
                <a:solidFill>
                  <a:srgbClr val="FFFFFF"/>
                </a:solidFill>
              </a14:hiddenFill>
            </a:ext>
          </a:extLst>
        </p:spPr>
      </p:pic>
      <p:sp>
        <p:nvSpPr>
          <p:cNvPr id="24" name="23 Rectángulo"/>
          <p:cNvSpPr/>
          <p:nvPr/>
        </p:nvSpPr>
        <p:spPr>
          <a:xfrm>
            <a:off x="2880418" y="3823142"/>
            <a:ext cx="1872208" cy="468052"/>
          </a:xfrm>
          <a:prstGeom prst="rect">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200" dirty="0" smtClean="0"/>
              <a:t>EEUU seguros de vida provocados por la iglesia.</a:t>
            </a:r>
            <a:endParaRPr lang="es-EC" sz="1200" dirty="0"/>
          </a:p>
        </p:txBody>
      </p:sp>
      <p:sp>
        <p:nvSpPr>
          <p:cNvPr id="25" name="24 Rectángulo"/>
          <p:cNvSpPr/>
          <p:nvPr/>
        </p:nvSpPr>
        <p:spPr>
          <a:xfrm>
            <a:off x="2883510" y="5504800"/>
            <a:ext cx="1872208" cy="468052"/>
          </a:xfrm>
          <a:prstGeom prst="rect">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200" dirty="0" smtClean="0"/>
              <a:t>Establecido de manera sentimental.</a:t>
            </a:r>
            <a:endParaRPr lang="es-EC" sz="1200" dirty="0"/>
          </a:p>
        </p:txBody>
      </p:sp>
      <p:pic>
        <p:nvPicPr>
          <p:cNvPr id="2060" name="Picture 12" descr="http://segurosyseguros.es/wp-content/uploads/2010/09/seguros-aseguradora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8384" y="2178580"/>
            <a:ext cx="1872208" cy="1160244"/>
          </a:xfrm>
          <a:prstGeom prst="rect">
            <a:avLst/>
          </a:prstGeom>
          <a:noFill/>
          <a:extLst>
            <a:ext uri="{909E8E84-426E-40DD-AFC4-6F175D3DCCD1}">
              <a14:hiddenFill xmlns:a14="http://schemas.microsoft.com/office/drawing/2010/main">
                <a:solidFill>
                  <a:srgbClr val="FFFFFF"/>
                </a:solidFill>
              </a14:hiddenFill>
            </a:ext>
          </a:extLst>
        </p:spPr>
      </p:pic>
      <p:sp>
        <p:nvSpPr>
          <p:cNvPr id="27" name="26 Rectángulo"/>
          <p:cNvSpPr/>
          <p:nvPr/>
        </p:nvSpPr>
        <p:spPr>
          <a:xfrm>
            <a:off x="4256233" y="1725928"/>
            <a:ext cx="1872208" cy="468052"/>
          </a:xfrm>
          <a:prstGeom prst="rect">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200" dirty="0" smtClean="0"/>
              <a:t>Nacimiento de ramos de seguros.</a:t>
            </a:r>
            <a:endParaRPr lang="es-EC" sz="1200" dirty="0"/>
          </a:p>
        </p:txBody>
      </p:sp>
      <p:pic>
        <p:nvPicPr>
          <p:cNvPr id="2062" name="Picture 14" descr="http://www.acuna-sahurie.com/wp-content/uploads/2014/08/seguros-y-reasegur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048" y="4340716"/>
            <a:ext cx="1872208" cy="1082022"/>
          </a:xfrm>
          <a:prstGeom prst="rect">
            <a:avLst/>
          </a:prstGeom>
          <a:noFill/>
          <a:extLst>
            <a:ext uri="{909E8E84-426E-40DD-AFC4-6F175D3DCCD1}">
              <a14:hiddenFill xmlns:a14="http://schemas.microsoft.com/office/drawing/2010/main">
                <a:solidFill>
                  <a:srgbClr val="FFFFFF"/>
                </a:solidFill>
              </a14:hiddenFill>
            </a:ext>
          </a:extLst>
        </p:spPr>
      </p:pic>
      <p:sp>
        <p:nvSpPr>
          <p:cNvPr id="29" name="28 Rectángulo"/>
          <p:cNvSpPr/>
          <p:nvPr/>
        </p:nvSpPr>
        <p:spPr>
          <a:xfrm>
            <a:off x="5004048" y="3842601"/>
            <a:ext cx="1872208" cy="468052"/>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s-EC" sz="1200" dirty="0" smtClean="0">
                <a:solidFill>
                  <a:schemeClr val="bg1"/>
                </a:solidFill>
              </a:rPr>
              <a:t>Reaseguros distribuyen el riesgo asumido por reaseguradores.</a:t>
            </a:r>
            <a:endParaRPr lang="es-EC" sz="1200" dirty="0">
              <a:solidFill>
                <a:schemeClr val="bg1"/>
              </a:solidFill>
            </a:endParaRPr>
          </a:p>
        </p:txBody>
      </p:sp>
      <p:sp>
        <p:nvSpPr>
          <p:cNvPr id="30" name="29 Rectángulo"/>
          <p:cNvSpPr/>
          <p:nvPr/>
        </p:nvSpPr>
        <p:spPr>
          <a:xfrm>
            <a:off x="4978183" y="5479225"/>
            <a:ext cx="1872208" cy="468052"/>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s-EC" sz="1200" dirty="0" smtClean="0">
                <a:solidFill>
                  <a:schemeClr val="bg1"/>
                </a:solidFill>
              </a:rPr>
              <a:t>Aceptación de todos los riesgos y tiempo de cuantía.</a:t>
            </a:r>
            <a:endParaRPr lang="es-EC" sz="1200" dirty="0">
              <a:solidFill>
                <a:schemeClr val="bg1"/>
              </a:solidFill>
            </a:endParaRPr>
          </a:p>
        </p:txBody>
      </p:sp>
      <p:pic>
        <p:nvPicPr>
          <p:cNvPr id="2064" name="Picture 16" descr="http://coyunturaeconomica.com/files/coyuntura/polizas-de-seguro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2200" y="2193980"/>
            <a:ext cx="1793126" cy="1129444"/>
          </a:xfrm>
          <a:prstGeom prst="rect">
            <a:avLst/>
          </a:prstGeom>
          <a:noFill/>
          <a:extLst>
            <a:ext uri="{909E8E84-426E-40DD-AFC4-6F175D3DCCD1}">
              <a14:hiddenFill xmlns:a14="http://schemas.microsoft.com/office/drawing/2010/main">
                <a:solidFill>
                  <a:srgbClr val="FFFFFF"/>
                </a:solidFill>
              </a14:hiddenFill>
            </a:ext>
          </a:extLst>
        </p:spPr>
      </p:pic>
      <p:sp>
        <p:nvSpPr>
          <p:cNvPr id="32" name="31 Rectángulo"/>
          <p:cNvSpPr/>
          <p:nvPr/>
        </p:nvSpPr>
        <p:spPr>
          <a:xfrm>
            <a:off x="6293118" y="1700808"/>
            <a:ext cx="1872208" cy="468052"/>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s-EC" sz="1200" dirty="0" smtClean="0">
                <a:solidFill>
                  <a:schemeClr val="bg1"/>
                </a:solidFill>
              </a:rPr>
              <a:t>1959 se constituyeron 1431 empresas de seguros</a:t>
            </a:r>
            <a:endParaRPr lang="es-EC" sz="1200" dirty="0">
              <a:solidFill>
                <a:schemeClr val="bg1"/>
              </a:solidFill>
            </a:endParaRPr>
          </a:p>
        </p:txBody>
      </p:sp>
      <p:cxnSp>
        <p:nvCxnSpPr>
          <p:cNvPr id="33" name="32 Conector recto"/>
          <p:cNvCxnSpPr/>
          <p:nvPr/>
        </p:nvCxnSpPr>
        <p:spPr>
          <a:xfrm>
            <a:off x="7956375" y="3607118"/>
            <a:ext cx="0" cy="216024"/>
          </a:xfrm>
          <a:prstGeom prst="line">
            <a:avLst/>
          </a:prstGeom>
        </p:spPr>
        <p:style>
          <a:lnRef idx="2">
            <a:schemeClr val="dk1"/>
          </a:lnRef>
          <a:fillRef idx="0">
            <a:schemeClr val="dk1"/>
          </a:fillRef>
          <a:effectRef idx="1">
            <a:schemeClr val="dk1"/>
          </a:effectRef>
          <a:fontRef idx="minor">
            <a:schemeClr val="tx1"/>
          </a:fontRef>
        </p:style>
      </p:cxnSp>
      <p:sp>
        <p:nvSpPr>
          <p:cNvPr id="34" name="33 Rectángulo"/>
          <p:cNvSpPr/>
          <p:nvPr/>
        </p:nvSpPr>
        <p:spPr>
          <a:xfrm>
            <a:off x="7020272" y="3849847"/>
            <a:ext cx="1872208" cy="468052"/>
          </a:xfrm>
          <a:prstGeom prst="rect">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200" dirty="0" smtClean="0"/>
              <a:t>Actualmente, muchos países adoptaron cultura de seguros</a:t>
            </a:r>
            <a:endParaRPr lang="es-EC" sz="1200" dirty="0"/>
          </a:p>
        </p:txBody>
      </p:sp>
      <p:sp>
        <p:nvSpPr>
          <p:cNvPr id="3" name="AutoShape 18" descr="data:image/jpeg;base64,/9j/4AAQSkZJRgABAQAAAQABAAD/2wCEAAkGBxISEhIQEhAQFhUVFRUVFRIYFhcVFRUVFRUXFhUWFRYdHSggGBslHRUWITEhJSkrLi4uFx8zODMsNygtLysBCgoKDg0OGxAQGi0iHyUuLTUtMi8tLS0tLi0tLS8tLS0rLS0tLS0tLy0tLystLS0tLS0tLS0tNS0tLS0tLS0tLf/AABEIAOEA4QMBIgACEQEDEQH/xAAcAAEAAQUBAQAAAAAAAAAAAAAABQIDBAYHAQj/xABIEAABAwIDBQUDCAcGBQUAAAABAAIDBBEFITEGEkFRYQcTInGBMkKRFCNSYnKhsbIzNHOCosHRU1RjkuHwFSSDk9IWF0SUwv/EABoBAQACAwEAAAAAAAAAAAAAAAABAgMEBQb/xAAvEQACAQMDBAAEBgIDAAAAAAAAAQIDESEEEjEFE0FRImFxgTNSobHh8DLBBhQV/9oADAMBAAIRAxEAPwDuCIiAIiIAiIgCIiAIiIAitzTsYN572tHNxAHxKhanbPDo7h1dTXGobIHkEcLNubqUmyG0ieRahN2mYY3/AOS532Ypf5tVn/3Sw3+1l/7Un9Fbty9Eb4+zdUWhUHahQNjYJJZi8CzvmnnMdbK+O1TDP7WYf9GT+iduXob4+zdkWq0/aLhb9Kxo+0yRn3uaApmgx6kn/Q1VPJwsyRjjflYG6q4tconciRRLooJCIiAIiIAiIgCIiAIiIAiIgCIiAIij8bxqnpIzNUStjYOJzLj9FjRm53QICQUVje0VLRt3qmdkeVw0m73W+iwXc70C5FtV2tVExMdG0wR6d4bOmd5atj9LnqFzuWZz3F73Oe4+09zi5zvNxzKzRot8mN1PR1/Ge2Rgu2kpnO/xJTut8wwXJHmQtLxPtBxKe96oxtPuRARgeTh4/i5amCm8s8acV4MLnJmRUVDpDvSPe93N7i8/E3VN1baq7rKihVdetVAVwKyIKwvS1eBXGqxVlvdXhiB5FXHBAlgZ2HY5VwfoaqdlvdDyW/5Ddv3LbsI7VqyOwnZFO3ibd1J8W+H+FaLZebqrKlF8osptHdsC7SKGos1zzA8+7LYNJ6SDw/Eg9FuDHAi4NwdDwXy1ZTez21VXREdzKdzjC7xRnyHu+bbLXnpfymWNf2fRaLUNktvqestG75mY5d24+F5/w3cfI2PnqtvWpKLi7M2E08oIiKCQiIgCIiAIiIAiLn/aX2htoQaanLX1ThnfNsDSMnPHF3JvqcsjKTeEQ3Yz9vdvYMObuC0tQ5t2Qg23QdHyn3W8hqbZcSOBY3jU9ZKZ6iUvfnbg1gPusbo1v+zc5rAqKh8j3SSPc97yXOe43c5x1JKpC2YQUTFKTZWFVdUXVN1kuULgKrCthVhSiGXGpdUkoCpK2LoVbVaaVWFdFS6CqwVaBVYKsmQXLrwKm6XUkFwFe3VAK9upIKwV6raqa5SiGero+xHaK6LdgrHF0eQbOblzOAEnFzfrajjfhzgleBypOEZqzLRk4u6PqKKQOAc0gggEEG4IOhB4hVrhmwm3D6JwhlLn07jpq6InVzObebfUZ5Ht1NUMkY2Rjmua4BzXA3BB0IK51Sm4OzN2E1JF1ERYy4REQBEUDtrtNHh9K+ofYu9mKO9jJIfZb5ZEk8ACgIPtP28bh8fcxFrqqQeBuoiYbjvXj0IaOJHIFfPE0znuc97nOc4lznE3c5zjckniSVdxTEZamaSomeXSSO3nO68ABwAFgBwACxbrYjHaYpO5WFWCrYXrishU9uqwrYVQQguBVhWwqiVZEHpKqBVtqrUkMuAqsFWd5XYxcgcyB8TZSnYq0VgqoFe4hF3Mj4ib7ptfS/pwWL8o6FW3IjazK3k3ljCpHX4KtswPEKdyFmZQKK1G5V3VkylipLqlLqbk2LgchKt7yqS5FiprluvZ3toaN4gmcTTPOuvcuPvD6p4j1530clegqsoqasyYtxd0fVDHggEEEHMEZgg6EFVLlPZJtdph87ufydxPAZmInpmW9LjgAurLmzg4uzN2MlJXCIiqWPCV8z9pm1hxCrc5jrwRXjgF8nC/jl/eIy6BvVdb7ZdoTS0JiYbS1JMTbatjteVw/dIbfm8L53WWmvJSb8BFWyIlSFPRtA8QufuCzxg5GJySI0FVxwudoPXgpN8DD7rfhZHFX7XspvMMU1tSgi4ALJbHfyV9rQNFZQRG5mIyl5n0C97gefmshxVsq21EXZQ5Wirjl4xt1UlHjWcVdpx42fbb+YLwqql/SM+238wUSQXJk7SfrU/2z+AUU4KV2k/Wp/2jlFkKi4L+S3ZeEKteWQk8ZIW6H04L01L+a8IVBCXYsXBM76RVTahw4/FWCF6Hc1CkxZGXHVjiPXgsprxa91FkKkq/caKuCJa6AqIa4jQ2V+OqI1z/ABUqqQ4ErFK5rmva4tc0hzXDIhwNwR1BX0TsRtCK6lZNkHjwStHCRutuhBDh0K+bY52kXuPUreuyTHTT1ohc75upG5bgJBcxu9fE394clWvFSjdE03tdjvCKm6LQNo5R2p7IV9dVNmjiD4YogxjA9jXFxJdI6ziPqj9xctxHDnwPMUsLo3j3HsLTbmLjMddF9VqL2h2fp62PuaiPeGrSMnsPNjtQfx4rPTq7VZoxSp3zc+YIxxV3fXdpeynDCLCOdp+kJnk/xEj7lrOMdjrhc0tVvcmTCxP/AFGC38KzxrxMTpSOXFy8AuszHMEqaN/d1ML4yb7pNi19uLHjJ3PW4vnZYjMgsqd+CjVi4CvCVTvKklXuVPSVQ4oSqCVVsk8KvAKmEcVWUSwCgqql/SR/bb+YKkqqk/SR/bb+YKsiy5L+0J/5qo/av/MVGuUhj36zUftpfzuUe5U8F/JbKqCpK9YeCgAhUkK4QqXBLElsqghXCqHKrJDDwXpCtF45j4qXwHBKitkENNE6R+p4NYL23nuOTR954XUAiyvLrteAdisQs6tqHvdxii8DPIvI3neY3dFvWHbDYbAB3dBTXHvOYJH+r33J+Kxuoi6gz5mwjC5qqVsNPG6SR3ut4Di5x0a0czYZhdRwDsbqWFksldFE9pa8MZGZQHNIcPEXN0IGgXXqPDYYiXRQxRl1g4sY1m8Be17DPUrLVXUfglQRRuu5j4f6rxXEWMuEREAREQGFjGEw1UToJ4w9jtQeB4Fp1a4cCM1B0/Z3hbBYUbT1c+R5/icVtKKVJrgiyZqtR2dYW8WNG0dWvkYf4XBQGKdkFK+5gnmiPAOtKz4Gzv4l0lFZTkvJDhF+D58x3s0xCnu5sbZ2D3ojd1usZs7/AC7y0yRpBLSCHA2LSLEHkQdCvrZRmLbPUlUWuqKaGRzfZc5o3h03tbdNFkjXfko6S8HzHkBa4yXjDvGzczyGf4L6fpMBpIhaOkpmfZiY3PnkFIBo4AK71PpFez8z5WFBMdIJj5RvP8ldpcLqN9hNNUABzSXGKQAAEXJO7YBfUqwce/Vqj9jJ+Qqrrt+Ce18z5uxbB6p087m0lW4GaUhwglIIMjrEENsQRxWI7Aaz+5Vn/wBeX/xX0/h7w2CIkgARMJJNgAGC5J4LS9pu0qKK7KUCV39q64hH2eMh8rDqo7r9E9tezhcmEVI9qlqh5wyD8WrBnuw2ddp5O8J+BX0d2c7Wy4h8o71rB3RZuloIuH72RBJ03deq3CWFrgQ5rXA6ggEH0Kjuv0TsPkiNpcQGgku0aBck8gBmStywLsvxCps50badh96U2dbpGPFfo7dXeaHA6WB7pIaWnje/2nsjYxzvMgZrPskqzfAVP2c1wjsbomZ1Ek054je7lnoGHe/iW30Ox+Hw5x0NK02tvd00ut1cQSfiptFicmy6SRhHCKb+7Qf9tn9F7h+FwQb3cQRRb7t5wjY1m876TrDM9VmIoJCIiAIiIAiIgCIiAIiIAiKB2l2tpaEfOyXkIu2Fnikdyy90dTYIWjFydoq7J5YmJYlDTt35pWRt5uIF+g5noFxjGdvq6peHRv8Ak8bTdrGZk20MjyPF5AAeag6mZ8ru8lkfI8++4lx8hfQdAteeoiuMnb0vQa1WzqPav1Ok412nMF20sRf/AIsl2s82s9p3ruqJ2d7QJmTONS50rH2G60NBi+s1uXhzN8ycgtIKt0V+9F+R/BYFWnKV7nR13TtPptM1CN27ZeX/AAfSkTw4Bw0IBHkcwqlqfZ9tEKmAxvI72GzXfWbox49BY9R1C2xbsWmro8rVpSpTcJLKC1Ta7aymiZJTb2/K9pj3GWO4Xi15Do219Nei1rte2nqKaWClie5jJY3OeWndeSHWtvageVitRwTZiolHfuaGRx3fmd0HczIb9M+VxfUhZYwurmCU0nYbRbRVNS80+8XMjduNib4YxuHdaXj33ZDXjpZSuDdnsz43VFT4Gta54Y4eI7oJA3PdGWrvhxXR9mtmqeACZrLyP8Ze6xIL/Ed0aN1115kqXxj9BP8AspPyFXjNJpRMU4SlF7mc+7Hh87iNvpw5eki6YuadkH6XEftw/hIulqK34kvqy2n/AAo/RfsERWKqrZGN57g0dTr5c1hlJRV2Z0m8IvrGnrY2Gzni/LU/Bazie1jA8R724HXs89OZ93z+9XI2NA3iRY531v68Vw9Z1lU8Uo3+b4NuOkfM8ExFiwLrFpDeB4+oUix4IuDcLTKvEw3Jv+voFIbMYuCO6fcOJJaTo6/DoVj6d1OpUqbKzVnw+M+jJW0bjDfFGyoiL0JzwiIgCIiAIiomla1pc4gNAuSTYAcyeCArWFi2LQU0ZlnlbGwcXHU8mjVx6DNaJtP2oxsJioW96/TviD3QP1GjOQ+Vh1K0sYNXV0nfVD3lx9+TUA8GRiwYOmSo5+Fk3aWjxuqvav1+yJzaTtMnmvFRNMTDl3zgDK4fVbpGOpufJaSIrkucS5zjdziS5zjzc45krY8a2W+TQiVji7dPzmd/CdHW4Wz9LqAWlWlO9meq6TS0rp7qSz8+Ql14vLrAdm56vLry6XQo7Pkkdn8XfSTsnZ7ps9v02H2m/wAx1AXfKCrZLGyWNwLHgOaehXziug9lm0e4/wCQyO8LyXQk8H6uZ65kdb81taedntZ5/rmi7kO9BZXP0/gie3f9co/2L/zrbK6qZFh7JJDZop27xsSQCS29hmbX4aeq1Lt3/XKL9i/8622tgikw9kUz9xj6cNc+9t297OF8rjhz0PBdFf4fc8a/xF9H/olcHx+P5IKoF5jbAZTe5cWRtc4hjdAcjfeORsOSxhtzSz0Dp3OMZlbIxsTrGQuALcg29xmM9M81yR+L1rKeXD4543wWcC4NDS6M3ve7d9rTf2SeNr2yUXS07txrb2aB6nmUirPJaT3R+HydV7HH3kxBw0LoSPK0i6auB7PYtUUjzJDIG79t5rs2yW0u0Z2FzmLW5rp+z+3UM5Ecw7mU6AkFjjp4H6ehUVG5SbFOKjFRXg2mpmDGOedGtLj5NFz+C4JiWJSVEjppXEucTYcGg6NaOAC7vXw95FIz6bHN/wAzSP5r56FxkRYjIjkeK5muvheDr9NSvJ+TJa/RbFs/XHc7kOz3iQDyIHs/ArW3MsGn6QuF7HIQQQSCMweIK5FWkpxsdbhm+Q0t8ys2OIBYGC4oJYrm2+3Jw68COh/qsiWdcWanu2vwVblLBuWC1/etsT4m5HryKkVouz9du1DBfJ/gPrp94C3kL2PTa7q0Fu5WDg6yh2qlvDPURF0DVCIiALCxrC46qCSmmBMcgAdY7pyIcCDwzAWaiEp2yjS6nZmkpBG2CFrTZ13e091re045njlpmvG9FMbTax/vf/lc7w3aORsndyt32ufuteMnNu6w3hoR1Vb2wi2Z5bMfaqpfHUucxzh82y/FrhY5PboQoHGcONPL3Z9kjejP1crt9L/AhbltDs98oPeNdZ4FgCSAbAgZjTXjcfisnaPCPlEG6Ld4wbzD9YDTyOY9VhnT3Jo6PT9d/wBaopXw8NHNrpdU55ggggkEHUEZEHqCi0bWPbqaauj1eLxzrZlV4fSTVL+7p43OPE2yaOZOgHmrRi3wYateFNXky1JIBqpfZrZmsrnB0F4mAj/mCS3dIzuwjMuGvh+IVWCYGBNSuls8STwNLTmCx8liD6D712ivcWNDIwGttoBYDyAW1SoK+Tzmu6w2ttI5P20RkT0ALi/dgcx0lvacHC58zrbqtdrcTmqN0F7t1g3W3OTRyaNB+K3XbXAZaoMc17Q+IuLWuF2u3gLgnUaa5rRu+MMgiqYjG7kcmO6tdoR69LroRbirI8zKCk7srpaLiM+BcdL/AO/VZLSBa2ZOhtfr4W+WfH0K9ksRcvBFrAWzHMbuQF+PDS3G9t0nLK+vFx8z/LIcbKuSxkvqBu2cLn8PMjj5a8cxniySE66cBwH9dBmc8lh1MrWC7yOhvn6D+imtntkq2vtZroIeMjh844dG+76/enAJHZrbyelkjp/FO1zmtEObntBOrTmWgDOxuLDgsntEwU09SZWj5qcl7ctHnN7T6+L1PJdD2U2MpaBvzbAZCPFK7N59Vf2mjgqIn08ni3tLascNHA8CFo62VNU7zdja0lSUKmMnEO9JABOQvbpdS1BhjpYC9gu4PPIXFhcXPmo/FMOkp5DHIPsu4ObzH9OCkNn8SDfmXmzXOuDwDjYZ9MguJVb2bqZ6CMrlWDzOimDXAjeG6QfuPx/FbLCwyEC4AJsXHQdVkNowbXaDxzF81mMiAXKq6iLle2SzmoqyNkwjAYobOA3n/TOv7o0Cl1DbP1wcDETm0XH2f9P5hTK9hop050VKmrI83X373vd2ERFtGEIiIDwlWpJgFRUS2CgK+rcpSB7j1QHFluF/vsuUDebUtaWOAMrPEOB3x7bTm3TJ2hyW4YlWSBwcL2F78Rw1CtiaGbd7xo3mkFp5EG4seHkonSk8xLwmlhkzdYddi8UDmNkJbv3s73Ra2RPDVZIK1bbbWHQ+GTI/uqrIjbz8zD20woNcKuOxY+wktoDo19+uTT+71Wpumzs0bx+5dG2WpWS0xhc3wve9paeTrAj71c2j2bp6JkDII8z3m85xu51mZXJubDksMqO53OzpurSo0u3zbj6Go4Rs13lPPWTOu2Atb3IyLnO3dXcBZ3DPqFKdnuJulrAyzWRtil3Y2iwB3HZ+alKVx/4fiQOd5m3IyAs2Ja/2XuHy4XFm93J8N03uVXbZr++TFOvOtCUpv+2JXBaQyS0u40uLJYJHHM7rWPu6590W+Nl1psQcDdaxNisNO3u6djAOgs2/P6xUvstLI6N75A7xOu0nLKw0HALajTlFXkcyc08IprMM6LQNrKykDXQPayc8WDMNPV/unyzVXa7tY+KZlHHI5rNwOl3ciS4+FpIzsAL247wWhwTNcLtIWGtWnBYX3O10nptDUO9Wefy+fv8AwV/8MOtI/eH91kcA8dIpNHeRsfNVYXh9VVyCGCBzCcnOlBYG21Aac3EdOl7XXiuOneXB5e/eFrP3jvC2lnXuFijrGllHRrf8bhKV6c7L1ydN2T7M4KciacmabXedoD9UaN/Hqt+jjDRZoAHILlOznaLLFaOpBlZp3gsJGjrwf9x810rCsWhqWd5DI17eNtQeThqD0K2IVVPg89q+n1tK/jWPa4Mqpi32OZcjeaW3GRFxa4XDqPamqpnuhmtJ3bixwdk4Fp3TZ46jUgrt0tQAuSdp+DWl+WxjwvsJbe68ZNd5OFh5jqtXW6eNWHxK9hoppTcX5I7bLEWzmne3TuybeZBsfwWvgqxvnIX006LOG53ANxvd5kLi9rctbdVzI0+3FRR2UkuDc9k8X7yMxvPjZx4uZwPmNPgpSapXPsDqSyZhvqd0+TsvxsfRbLU1wHFczUaVKpdeTLTgnkn8DrLVMX1nbp/eyXQlybY5j56yMtB3YjvvdwAHsi/Mn+a6yF6DpdN06TT9nG6pt7qS9ZCIi6ZzQiIgMeeO6h6ukWwEKzJCCpBpdXR9FC1WHcRkfuXQJ6G6iqrDTyV1JorY06GrfHkcxy4ehV+rp46oDMtcAQPW1wRxGQ6+Sk6rDtclD1FA5ubfh/qplGM1kmMnF3RIbO0joWhjt2/eXy0sSLKf2lwd1S6EB4aGFxcbXNnC1gOJWq0OJlrmiQE2I89fvUxXY3JKdyMEDkPaPmeCp2MbXwW7mb+SnGoKeClkpWOdd5bvn2nXDm3JzA0GgssWhoI4mDu2tiZb9I4DfcPqjhf/AHdXm7PSyNz48Fdhwmoha49zv7oJa72nAcmsJzKtGnTjwHUm1a5K7O4NEQJTdxubBwsRnkd3gp+sm7uN7w3e3Wl26Mr2GgXMKPamqpy6qfTHuC4RuMl2vLs7BpOhyOW7YaEqE2i2uqau7XO3Iv7JhNiPrnV/4dFh1FVU3k6Gg6ZV1bvHEfLNR2ixE1VXPUkfpHktHJuQb8Gho9FHtYQbtNj9ymZqYOUfNTFvULJQ1FKpHY/1LdQ6TqtLN1YZXtcovUteb7rxnzCvvnJIaARe9nHp09VhUjLuUhKy5DhozXlmRb8FgqUaMZSfo39Nr9dVowgvN7v0uOfqW2tcx2ZJB4/iCsymxWSBxkgkLHgag/cRxHQqNrpzuhjQTI9wa08ugHPMfcp3ZPZJ4xGOnmdGd2L5Q8W7xpaTubjr2zu6/EZdbijpKrLfDBf/ANB6KmtNW+N+fv4OvvqiWgniB+CjK6UOa5jgC0ggg5gg6gqbnoLNFswABfmompozyW2reTzTebo5TtFhjaeQBjiWuBLQdW52sTx81GgromO7OtnsSS1wvuuGevMcVHYRsYSCJWg+I2cCcxlb/ZXOr0JKXwrDOvp9XB0/jeUapR3L2hoJNxYDMm2a3jBtlZZiHTXa36A9o+Z4en3LacB2SiizbGATq7Mk+pz9FtdNTNYMgrQ0cU7zyYavUZtbaeP3LGD4cynjEbGho5DnzPM9VnIi3ODnttu7CIiEBERAEREAVJjCqRAY76Nh4BY0mDRO4KRRLgg5dlqd3tBx9bKRpMMiiFmMA+8rLRTdiwsiIoBre27GmOHfhErGyh7mO9kgNcLE2Njd1xfK49VwSvlfBM9roixpcXMjOdmE+ENdo4DS45L6GxeodYgfBabLTwPa6Gop2SRuN7ey9hta8bvdKrOkprJuaTWz07vE5nBVNfoc+SuvIGqnaHZKCOYuk72SEtf82DaRr/dLXCweByyOntKJkwSZtPJUyfNtay7RJk97tGjd4XJ4+gK0padp4PU0Ot05U254sRkeIsiecgbixaRcWPNZeH0EkxtG2/N2jR5lXKPDIHR0kUB7yqlkbJI5riTEwZuDgMgcxkc736LreFbOk2u0MbwaBYf6LaemWLs4S61JOTjBZ4Oe/wDouYuikp5h30bt4Xb4Lgggg52tbiDfougbG7HPgL56iXvJ5SDJJoLDJrG9B6cMhYLa6PD2RizQFlrMrRVkcqrUlVm5zd2yhkYAsArUtI1yyEUFCNOFDosmGia3gslEuAAiIgCIiAIiIAiIgCIiAIiIAiIgCIiAIiIDGqaUOUDX4NfgtnXhClOxFjn9Rhjxwur9PgL5xuyNG4RYtcAQRysclupp2ngrjWgaBW3CxA7P7I0lJcxQta53tOzJPG1ySQOgyU+AiKl7khERAEREAREQBERAEREAREQBERAEREAREQBERAEREAREQBERAEREAREQBERAEREAREQBERAEREAREQBER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20" descr="data:image/jpeg;base64,/9j/4AAQSkZJRgABAQAAAQABAAD/2wCEAAkGBxISEhIQEhAQFhUVFRUVFRIYFhcVFRUVFRUXFhUWFRYdHSggGBslHRUWITEhJSkrLi4uFx8zODMsNygtLysBCgoKDg0OGxAQGi0iHyUuLTUtMi8tLS0tLi0tLS8tLS0rLS0tLS0tLy0tLystLS0tLS0tLS0tNS0tLS0tLS0tLf/AABEIAOEA4QMBIgACEQEDEQH/xAAcAAEAAQUBAQAAAAAAAAAAAAAABQIDBAYHAQj/xABIEAABAwIDBQUDCAcGBQUAAAABAAIDBBEFITEGEkFRYQcTInGBMkKRFCNSYnKhsbIzNHOCosHRU1RjkuHwFSSDk9IWF0SUwv/EABoBAQACAwEAAAAAAAAAAAAAAAABAgMEBQb/xAAvEQACAQMDBAAEBgIDAAAAAAAAAQIDESEEEjEFE0FRImFxgTNSobHh8DLBBhQV/9oADAMBAAIRAxEAPwDuCIiAIiIAiIgCIiAIiIAitzTsYN572tHNxAHxKhanbPDo7h1dTXGobIHkEcLNubqUmyG0ieRahN2mYY3/AOS532Ypf5tVn/3Sw3+1l/7Un9Fbty9Eb4+zdUWhUHahQNjYJJZi8CzvmnnMdbK+O1TDP7WYf9GT+iduXob4+zdkWq0/aLhb9Kxo+0yRn3uaApmgx6kn/Q1VPJwsyRjjflYG6q4tconciRRLooJCIiAIiIAiIgCIiAIiIAiIgCIiAIij8bxqnpIzNUStjYOJzLj9FjRm53QICQUVje0VLRt3qmdkeVw0m73W+iwXc70C5FtV2tVExMdG0wR6d4bOmd5atj9LnqFzuWZz3F73Oe4+09zi5zvNxzKzRot8mN1PR1/Ge2Rgu2kpnO/xJTut8wwXJHmQtLxPtBxKe96oxtPuRARgeTh4/i5amCm8s8acV4MLnJmRUVDpDvSPe93N7i8/E3VN1baq7rKihVdetVAVwKyIKwvS1eBXGqxVlvdXhiB5FXHBAlgZ2HY5VwfoaqdlvdDyW/5Ddv3LbsI7VqyOwnZFO3ibd1J8W+H+FaLZebqrKlF8osptHdsC7SKGos1zzA8+7LYNJ6SDw/Eg9FuDHAi4NwdDwXy1ZTez21VXREdzKdzjC7xRnyHu+bbLXnpfymWNf2fRaLUNktvqestG75mY5d24+F5/w3cfI2PnqtvWpKLi7M2E08oIiKCQiIgCIiAIiIAiLn/aX2htoQaanLX1ThnfNsDSMnPHF3JvqcsjKTeEQ3Yz9vdvYMObuC0tQ5t2Qg23QdHyn3W8hqbZcSOBY3jU9ZKZ6iUvfnbg1gPusbo1v+zc5rAqKh8j3SSPc97yXOe43c5x1JKpC2YQUTFKTZWFVdUXVN1kuULgKrCthVhSiGXGpdUkoCpK2LoVbVaaVWFdFS6CqwVaBVYKsmQXLrwKm6XUkFwFe3VAK9upIKwV6raqa5SiGero+xHaK6LdgrHF0eQbOblzOAEnFzfrajjfhzgleBypOEZqzLRk4u6PqKKQOAc0gggEEG4IOhB4hVrhmwm3D6JwhlLn07jpq6InVzObebfUZ5Ht1NUMkY2Rjmua4BzXA3BB0IK51Sm4OzN2E1JF1ERYy4REQBEUDtrtNHh9K+ofYu9mKO9jJIfZb5ZEk8ACgIPtP28bh8fcxFrqqQeBuoiYbjvXj0IaOJHIFfPE0znuc97nOc4lznE3c5zjckniSVdxTEZamaSomeXSSO3nO68ABwAFgBwACxbrYjHaYpO5WFWCrYXrishU9uqwrYVQQguBVhWwqiVZEHpKqBVtqrUkMuAqsFWd5XYxcgcyB8TZSnYq0VgqoFe4hF3Mj4ib7ptfS/pwWL8o6FW3IjazK3k3ljCpHX4KtswPEKdyFmZQKK1G5V3VkylipLqlLqbk2LgchKt7yqS5FiprluvZ3toaN4gmcTTPOuvcuPvD6p4j1530clegqsoqasyYtxd0fVDHggEEEHMEZgg6EFVLlPZJtdph87ufydxPAZmInpmW9LjgAurLmzg4uzN2MlJXCIiqWPCV8z9pm1hxCrc5jrwRXjgF8nC/jl/eIy6BvVdb7ZdoTS0JiYbS1JMTbatjteVw/dIbfm8L53WWmvJSb8BFWyIlSFPRtA8QufuCzxg5GJySI0FVxwudoPXgpN8DD7rfhZHFX7XspvMMU1tSgi4ALJbHfyV9rQNFZQRG5mIyl5n0C97gefmshxVsq21EXZQ5Wirjl4xt1UlHjWcVdpx42fbb+YLwqql/SM+238wUSQXJk7SfrU/2z+AUU4KV2k/Wp/2jlFkKi4L+S3ZeEKteWQk8ZIW6H04L01L+a8IVBCXYsXBM76RVTahw4/FWCF6Hc1CkxZGXHVjiPXgsprxa91FkKkq/caKuCJa6AqIa4jQ2V+OqI1z/ABUqqQ4ErFK5rmva4tc0hzXDIhwNwR1BX0TsRtCK6lZNkHjwStHCRutuhBDh0K+bY52kXuPUreuyTHTT1ohc75upG5bgJBcxu9fE394clWvFSjdE03tdjvCKm6LQNo5R2p7IV9dVNmjiD4YogxjA9jXFxJdI6ziPqj9xctxHDnwPMUsLo3j3HsLTbmLjMddF9VqL2h2fp62PuaiPeGrSMnsPNjtQfx4rPTq7VZoxSp3zc+YIxxV3fXdpeynDCLCOdp+kJnk/xEj7lrOMdjrhc0tVvcmTCxP/AFGC38KzxrxMTpSOXFy8AuszHMEqaN/d1ML4yb7pNi19uLHjJ3PW4vnZYjMgsqd+CjVi4CvCVTvKklXuVPSVQ4oSqCVVsk8KvAKmEcVWUSwCgqql/SR/bb+YKkqqk/SR/bb+YKsiy5L+0J/5qo/av/MVGuUhj36zUftpfzuUe5U8F/JbKqCpK9YeCgAhUkK4QqXBLElsqghXCqHKrJDDwXpCtF45j4qXwHBKitkENNE6R+p4NYL23nuOTR954XUAiyvLrteAdisQs6tqHvdxii8DPIvI3neY3dFvWHbDYbAB3dBTXHvOYJH+r33J+Kxuoi6gz5mwjC5qqVsNPG6SR3ut4Di5x0a0czYZhdRwDsbqWFksldFE9pa8MZGZQHNIcPEXN0IGgXXqPDYYiXRQxRl1g4sY1m8Be17DPUrLVXUfglQRRuu5j4f6rxXEWMuEREAREQGFjGEw1UToJ4w9jtQeB4Fp1a4cCM1B0/Z3hbBYUbT1c+R5/icVtKKVJrgiyZqtR2dYW8WNG0dWvkYf4XBQGKdkFK+5gnmiPAOtKz4Gzv4l0lFZTkvJDhF+D58x3s0xCnu5sbZ2D3ojd1usZs7/AC7y0yRpBLSCHA2LSLEHkQdCvrZRmLbPUlUWuqKaGRzfZc5o3h03tbdNFkjXfko6S8HzHkBa4yXjDvGzczyGf4L6fpMBpIhaOkpmfZiY3PnkFIBo4AK71PpFez8z5WFBMdIJj5RvP8ldpcLqN9hNNUABzSXGKQAAEXJO7YBfUqwce/Vqj9jJ+Qqrrt+Ce18z5uxbB6p087m0lW4GaUhwglIIMjrEENsQRxWI7Aaz+5Vn/wBeX/xX0/h7w2CIkgARMJJNgAGC5J4LS9pu0qKK7KUCV39q64hH2eMh8rDqo7r9E9tezhcmEVI9qlqh5wyD8WrBnuw2ddp5O8J+BX0d2c7Wy4h8o71rB3RZuloIuH72RBJ03deq3CWFrgQ5rXA6ggEH0Kjuv0TsPkiNpcQGgku0aBck8gBmStywLsvxCps50badh96U2dbpGPFfo7dXeaHA6WB7pIaWnje/2nsjYxzvMgZrPskqzfAVP2c1wjsbomZ1Ek054je7lnoGHe/iW30Ox+Hw5x0NK02tvd00ut1cQSfiptFicmy6SRhHCKb+7Qf9tn9F7h+FwQb3cQRRb7t5wjY1m876TrDM9VmIoJCIiAIiIAiIgCIiAIiIAiKB2l2tpaEfOyXkIu2Fnikdyy90dTYIWjFydoq7J5YmJYlDTt35pWRt5uIF+g5noFxjGdvq6peHRv8Ak8bTdrGZk20MjyPF5AAeag6mZ8ru8lkfI8++4lx8hfQdAteeoiuMnb0vQa1WzqPav1Ok412nMF20sRf/AIsl2s82s9p3ruqJ2d7QJmTONS50rH2G60NBi+s1uXhzN8ycgtIKt0V+9F+R/BYFWnKV7nR13TtPptM1CN27ZeX/AAfSkTw4Bw0IBHkcwqlqfZ9tEKmAxvI72GzXfWbox49BY9R1C2xbsWmro8rVpSpTcJLKC1Ta7aymiZJTb2/K9pj3GWO4Xi15Do219Nei1rte2nqKaWClie5jJY3OeWndeSHWtvageVitRwTZiolHfuaGRx3fmd0HczIb9M+VxfUhZYwurmCU0nYbRbRVNS80+8XMjduNib4YxuHdaXj33ZDXjpZSuDdnsz43VFT4Gta54Y4eI7oJA3PdGWrvhxXR9mtmqeACZrLyP8Ze6xIL/Ed0aN1115kqXxj9BP8AspPyFXjNJpRMU4SlF7mc+7Hh87iNvpw5eki6YuadkH6XEftw/hIulqK34kvqy2n/AAo/RfsERWKqrZGN57g0dTr5c1hlJRV2Z0m8IvrGnrY2Gzni/LU/Bazie1jA8R724HXs89OZ93z+9XI2NA3iRY531v68Vw9Z1lU8Uo3+b4NuOkfM8ExFiwLrFpDeB4+oUix4IuDcLTKvEw3Jv+voFIbMYuCO6fcOJJaTo6/DoVj6d1OpUqbKzVnw+M+jJW0bjDfFGyoiL0JzwiIgCIiAIiomla1pc4gNAuSTYAcyeCArWFi2LQU0ZlnlbGwcXHU8mjVx6DNaJtP2oxsJioW96/TviD3QP1GjOQ+Vh1K0sYNXV0nfVD3lx9+TUA8GRiwYOmSo5+Fk3aWjxuqvav1+yJzaTtMnmvFRNMTDl3zgDK4fVbpGOpufJaSIrkucS5zjdziS5zjzc45krY8a2W+TQiVji7dPzmd/CdHW4Wz9LqAWlWlO9meq6TS0rp7qSz8+Ql14vLrAdm56vLry6XQo7Pkkdn8XfSTsnZ7ps9v02H2m/wAx1AXfKCrZLGyWNwLHgOaehXziug9lm0e4/wCQyO8LyXQk8H6uZ65kdb81taedntZ5/rmi7kO9BZXP0/gie3f9co/2L/zrbK6qZFh7JJDZop27xsSQCS29hmbX4aeq1Lt3/XKL9i/8622tgikw9kUz9xj6cNc+9t297OF8rjhz0PBdFf4fc8a/xF9H/olcHx+P5IKoF5jbAZTe5cWRtc4hjdAcjfeORsOSxhtzSz0Dp3OMZlbIxsTrGQuALcg29xmM9M81yR+L1rKeXD4543wWcC4NDS6M3ve7d9rTf2SeNr2yUXS07txrb2aB6nmUirPJaT3R+HydV7HH3kxBw0LoSPK0i6auB7PYtUUjzJDIG79t5rs2yW0u0Z2FzmLW5rp+z+3UM5Ecw7mU6AkFjjp4H6ehUVG5SbFOKjFRXg2mpmDGOedGtLj5NFz+C4JiWJSVEjppXEucTYcGg6NaOAC7vXw95FIz6bHN/wAzSP5r56FxkRYjIjkeK5muvheDr9NSvJ+TJa/RbFs/XHc7kOz3iQDyIHs/ArW3MsGn6QuF7HIQQQSCMweIK5FWkpxsdbhm+Q0t8ys2OIBYGC4oJYrm2+3Jw68COh/qsiWdcWanu2vwVblLBuWC1/etsT4m5HryKkVouz9du1DBfJ/gPrp94C3kL2PTa7q0Fu5WDg6yh2qlvDPURF0DVCIiALCxrC46qCSmmBMcgAdY7pyIcCDwzAWaiEp2yjS6nZmkpBG2CFrTZ13e091re045njlpmvG9FMbTax/vf/lc7w3aORsndyt32ufuteMnNu6w3hoR1Vb2wi2Z5bMfaqpfHUucxzh82y/FrhY5PboQoHGcONPL3Z9kjejP1crt9L/AhbltDs98oPeNdZ4FgCSAbAgZjTXjcfisnaPCPlEG6Ld4wbzD9YDTyOY9VhnT3Jo6PT9d/wBaopXw8NHNrpdU55ggggkEHUEZEHqCi0bWPbqaauj1eLxzrZlV4fSTVL+7p43OPE2yaOZOgHmrRi3wYateFNXky1JIBqpfZrZmsrnB0F4mAj/mCS3dIzuwjMuGvh+IVWCYGBNSuls8STwNLTmCx8liD6D712ivcWNDIwGttoBYDyAW1SoK+Tzmu6w2ttI5P20RkT0ALi/dgcx0lvacHC58zrbqtdrcTmqN0F7t1g3W3OTRyaNB+K3XbXAZaoMc17Q+IuLWuF2u3gLgnUaa5rRu+MMgiqYjG7kcmO6tdoR69LroRbirI8zKCk7srpaLiM+BcdL/AO/VZLSBa2ZOhtfr4W+WfH0K9ksRcvBFrAWzHMbuQF+PDS3G9t0nLK+vFx8z/LIcbKuSxkvqBu2cLn8PMjj5a8cxniySE66cBwH9dBmc8lh1MrWC7yOhvn6D+imtntkq2vtZroIeMjh844dG+76/enAJHZrbyelkjp/FO1zmtEObntBOrTmWgDOxuLDgsntEwU09SZWj5qcl7ctHnN7T6+L1PJdD2U2MpaBvzbAZCPFK7N59Vf2mjgqIn08ni3tLascNHA8CFo62VNU7zdja0lSUKmMnEO9JABOQvbpdS1BhjpYC9gu4PPIXFhcXPmo/FMOkp5DHIPsu4ObzH9OCkNn8SDfmXmzXOuDwDjYZ9MguJVb2bqZ6CMrlWDzOimDXAjeG6QfuPx/FbLCwyEC4AJsXHQdVkNowbXaDxzF81mMiAXKq6iLle2SzmoqyNkwjAYobOA3n/TOv7o0Cl1DbP1wcDETm0XH2f9P5hTK9hop050VKmrI83X373vd2ERFtGEIiIDwlWpJgFRUS2CgK+rcpSB7j1QHFluF/vsuUDebUtaWOAMrPEOB3x7bTm3TJ2hyW4YlWSBwcL2F78Rw1CtiaGbd7xo3mkFp5EG4seHkonSk8xLwmlhkzdYddi8UDmNkJbv3s73Ra2RPDVZIK1bbbWHQ+GTI/uqrIjbz8zD20woNcKuOxY+wktoDo19+uTT+71Wpumzs0bx+5dG2WpWS0xhc3wve9paeTrAj71c2j2bp6JkDII8z3m85xu51mZXJubDksMqO53OzpurSo0u3zbj6Go4Rs13lPPWTOu2Atb3IyLnO3dXcBZ3DPqFKdnuJulrAyzWRtil3Y2iwB3HZ+alKVx/4fiQOd5m3IyAs2Ja/2XuHy4XFm93J8N03uVXbZr++TFOvOtCUpv+2JXBaQyS0u40uLJYJHHM7rWPu6590W+Nl1psQcDdaxNisNO3u6djAOgs2/P6xUvstLI6N75A7xOu0nLKw0HALajTlFXkcyc08IprMM6LQNrKykDXQPayc8WDMNPV/unyzVXa7tY+KZlHHI5rNwOl3ciS4+FpIzsAL247wWhwTNcLtIWGtWnBYX3O10nptDUO9Wefy+fv8AwV/8MOtI/eH91kcA8dIpNHeRsfNVYXh9VVyCGCBzCcnOlBYG21Aac3EdOl7XXiuOneXB5e/eFrP3jvC2lnXuFijrGllHRrf8bhKV6c7L1ydN2T7M4KciacmabXedoD9UaN/Hqt+jjDRZoAHILlOznaLLFaOpBlZp3gsJGjrwf9x810rCsWhqWd5DI17eNtQeThqD0K2IVVPg89q+n1tK/jWPa4Mqpi32OZcjeaW3GRFxa4XDqPamqpnuhmtJ3bixwdk4Fp3TZ46jUgrt0tQAuSdp+DWl+WxjwvsJbe68ZNd5OFh5jqtXW6eNWHxK9hoppTcX5I7bLEWzmne3TuybeZBsfwWvgqxvnIX006LOG53ANxvd5kLi9rctbdVzI0+3FRR2UkuDc9k8X7yMxvPjZx4uZwPmNPgpSapXPsDqSyZhvqd0+TsvxsfRbLU1wHFczUaVKpdeTLTgnkn8DrLVMX1nbp/eyXQlybY5j56yMtB3YjvvdwAHsi/Mn+a6yF6DpdN06TT9nG6pt7qS9ZCIi6ZzQiIgMeeO6h6ukWwEKzJCCpBpdXR9FC1WHcRkfuXQJ6G6iqrDTyV1JorY06GrfHkcxy4ehV+rp46oDMtcAQPW1wRxGQ6+Sk6rDtclD1FA5ubfh/qplGM1kmMnF3RIbO0joWhjt2/eXy0sSLKf2lwd1S6EB4aGFxcbXNnC1gOJWq0OJlrmiQE2I89fvUxXY3JKdyMEDkPaPmeCp2MbXwW7mb+SnGoKeClkpWOdd5bvn2nXDm3JzA0GgssWhoI4mDu2tiZb9I4DfcPqjhf/AHdXm7PSyNz48Fdhwmoha49zv7oJa72nAcmsJzKtGnTjwHUm1a5K7O4NEQJTdxubBwsRnkd3gp+sm7uN7w3e3Wl26Mr2GgXMKPamqpy6qfTHuC4RuMl2vLs7BpOhyOW7YaEqE2i2uqau7XO3Iv7JhNiPrnV/4dFh1FVU3k6Gg6ZV1bvHEfLNR2ixE1VXPUkfpHktHJuQb8Gho9FHtYQbtNj9ymZqYOUfNTFvULJQ1FKpHY/1LdQ6TqtLN1YZXtcovUteb7rxnzCvvnJIaARe9nHp09VhUjLuUhKy5DhozXlmRb8FgqUaMZSfo39Nr9dVowgvN7v0uOfqW2tcx2ZJB4/iCsymxWSBxkgkLHgag/cRxHQqNrpzuhjQTI9wa08ugHPMfcp3ZPZJ4xGOnmdGd2L5Q8W7xpaTubjr2zu6/EZdbijpKrLfDBf/ANB6KmtNW+N+fv4OvvqiWgniB+CjK6UOa5jgC0ggg5gg6gqbnoLNFswABfmompozyW2reTzTebo5TtFhjaeQBjiWuBLQdW52sTx81GgromO7OtnsSS1wvuuGevMcVHYRsYSCJWg+I2cCcxlb/ZXOr0JKXwrDOvp9XB0/jeUapR3L2hoJNxYDMm2a3jBtlZZiHTXa36A9o+Z4en3LacB2SiizbGATq7Mk+pz9FtdNTNYMgrQ0cU7zyYavUZtbaeP3LGD4cynjEbGho5DnzPM9VnIi3ODnttu7CIiEBERAEREAVJjCqRAY76Nh4BY0mDRO4KRRLgg5dlqd3tBx9bKRpMMiiFmMA+8rLRTdiwsiIoBre27GmOHfhErGyh7mO9kgNcLE2Njd1xfK49VwSvlfBM9roixpcXMjOdmE+ENdo4DS45L6GxeodYgfBabLTwPa6Gop2SRuN7ey9hta8bvdKrOkprJuaTWz07vE5nBVNfoc+SuvIGqnaHZKCOYuk72SEtf82DaRr/dLXCweByyOntKJkwSZtPJUyfNtay7RJk97tGjd4XJ4+gK0padp4PU0Ot05U254sRkeIsiecgbixaRcWPNZeH0EkxtG2/N2jR5lXKPDIHR0kUB7yqlkbJI5riTEwZuDgMgcxkc736LreFbOk2u0MbwaBYf6LaemWLs4S61JOTjBZ4Oe/wDouYuikp5h30bt4Xb4Lgggg52tbiDfougbG7HPgL56iXvJ5SDJJoLDJrG9B6cMhYLa6PD2RizQFlrMrRVkcqrUlVm5zd2yhkYAsArUtI1yyEUFCNOFDosmGia3gslEuAAiIgCIiAIiIAiIgCIiAIiIAiIgCIiAIiIDGqaUOUDX4NfgtnXhClOxFjn9Rhjxwur9PgL5xuyNG4RYtcAQRysclupp2ngrjWgaBW3CxA7P7I0lJcxQta53tOzJPG1ySQOgyU+AiKl7khERAEREAREQBERAEREAREQBERAEREAREQBERAEREAREQBERAEREAREQBERAEREAREQBERAEREAREQBERA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22" descr="data:image/jpeg;base64,/9j/4AAQSkZJRgABAQAAAQABAAD/2wCEAAkGBxISEhIQEhAQFhUVFRUVFRIYFhcVFRUVFRUXFhUWFRYdHSggGBslHRUWITEhJSkrLi4uFx8zODMsNygtLysBCgoKDg0OGxAQGi0iHyUuLTUtMi8tLS0tLi0tLS8tLS0rLS0tLS0tLy0tLystLS0tLS0tLS0tNS0tLS0tLS0tLf/AABEIAOEA4QMBIgACEQEDEQH/xAAcAAEAAQUBAQAAAAAAAAAAAAAABQIDBAYHAQj/xABIEAABAwIDBQUDCAcGBQUAAAABAAIDBBEFITEGEkFRYQcTInGBMkKRFCNSYnKhsbIzNHOCosHRU1RjkuHwFSSDk9IWF0SUwv/EABoBAQACAwEAAAAAAAAAAAAAAAABAgMEBQb/xAAvEQACAQMDBAAEBgIDAAAAAAAAAQIDESEEEjEFE0FRImFxgTNSobHh8DLBBhQV/9oADAMBAAIRAxEAPwDuCIiAIiIAiIgCIiAIiIAitzTsYN572tHNxAHxKhanbPDo7h1dTXGobIHkEcLNubqUmyG0ieRahN2mYY3/AOS532Ypf5tVn/3Sw3+1l/7Un9Fbty9Eb4+zdUWhUHahQNjYJJZi8CzvmnnMdbK+O1TDP7WYf9GT+iduXob4+zdkWq0/aLhb9Kxo+0yRn3uaApmgx6kn/Q1VPJwsyRjjflYG6q4tconciRRLooJCIiAIiIAiIgCIiAIiIAiIgCIiAIij8bxqnpIzNUStjYOJzLj9FjRm53QICQUVje0VLRt3qmdkeVw0m73W+iwXc70C5FtV2tVExMdG0wR6d4bOmd5atj9LnqFzuWZz3F73Oe4+09zi5zvNxzKzRot8mN1PR1/Ge2Rgu2kpnO/xJTut8wwXJHmQtLxPtBxKe96oxtPuRARgeTh4/i5amCm8s8acV4MLnJmRUVDpDvSPe93N7i8/E3VN1baq7rKihVdetVAVwKyIKwvS1eBXGqxVlvdXhiB5FXHBAlgZ2HY5VwfoaqdlvdDyW/5Ddv3LbsI7VqyOwnZFO3ibd1J8W+H+FaLZebqrKlF8osptHdsC7SKGos1zzA8+7LYNJ6SDw/Eg9FuDHAi4NwdDwXy1ZTez21VXREdzKdzjC7xRnyHu+bbLXnpfymWNf2fRaLUNktvqestG75mY5d24+F5/w3cfI2PnqtvWpKLi7M2E08oIiKCQiIgCIiAIiIAiLn/aX2htoQaanLX1ThnfNsDSMnPHF3JvqcsjKTeEQ3Yz9vdvYMObuC0tQ5t2Qg23QdHyn3W8hqbZcSOBY3jU9ZKZ6iUvfnbg1gPusbo1v+zc5rAqKh8j3SSPc97yXOe43c5x1JKpC2YQUTFKTZWFVdUXVN1kuULgKrCthVhSiGXGpdUkoCpK2LoVbVaaVWFdFS6CqwVaBVYKsmQXLrwKm6XUkFwFe3VAK9upIKwV6raqa5SiGero+xHaK6LdgrHF0eQbOblzOAEnFzfrajjfhzgleBypOEZqzLRk4u6PqKKQOAc0gggEEG4IOhB4hVrhmwm3D6JwhlLn07jpq6InVzObebfUZ5Ht1NUMkY2Rjmua4BzXA3BB0IK51Sm4OzN2E1JF1ERYy4REQBEUDtrtNHh9K+ofYu9mKO9jJIfZb5ZEk8ACgIPtP28bh8fcxFrqqQeBuoiYbjvXj0IaOJHIFfPE0znuc97nOc4lznE3c5zjckniSVdxTEZamaSomeXSSO3nO68ABwAFgBwACxbrYjHaYpO5WFWCrYXrishU9uqwrYVQQguBVhWwqiVZEHpKqBVtqrUkMuAqsFWd5XYxcgcyB8TZSnYq0VgqoFe4hF3Mj4ib7ptfS/pwWL8o6FW3IjazK3k3ljCpHX4KtswPEKdyFmZQKK1G5V3VkylipLqlLqbk2LgchKt7yqS5FiprluvZ3toaN4gmcTTPOuvcuPvD6p4j1530clegqsoqasyYtxd0fVDHggEEEHMEZgg6EFVLlPZJtdph87ufydxPAZmInpmW9LjgAurLmzg4uzN2MlJXCIiqWPCV8z9pm1hxCrc5jrwRXjgF8nC/jl/eIy6BvVdb7ZdoTS0JiYbS1JMTbatjteVw/dIbfm8L53WWmvJSb8BFWyIlSFPRtA8QufuCzxg5GJySI0FVxwudoPXgpN8DD7rfhZHFX7XspvMMU1tSgi4ALJbHfyV9rQNFZQRG5mIyl5n0C97gefmshxVsq21EXZQ5Wirjl4xt1UlHjWcVdpx42fbb+YLwqql/SM+238wUSQXJk7SfrU/2z+AUU4KV2k/Wp/2jlFkKi4L+S3ZeEKteWQk8ZIW6H04L01L+a8IVBCXYsXBM76RVTahw4/FWCF6Hc1CkxZGXHVjiPXgsprxa91FkKkq/caKuCJa6AqIa4jQ2V+OqI1z/ABUqqQ4ErFK5rmva4tc0hzXDIhwNwR1BX0TsRtCK6lZNkHjwStHCRutuhBDh0K+bY52kXuPUreuyTHTT1ohc75upG5bgJBcxu9fE394clWvFSjdE03tdjvCKm6LQNo5R2p7IV9dVNmjiD4YogxjA9jXFxJdI6ziPqj9xctxHDnwPMUsLo3j3HsLTbmLjMddF9VqL2h2fp62PuaiPeGrSMnsPNjtQfx4rPTq7VZoxSp3zc+YIxxV3fXdpeynDCLCOdp+kJnk/xEj7lrOMdjrhc0tVvcmTCxP/AFGC38KzxrxMTpSOXFy8AuszHMEqaN/d1ML4yb7pNi19uLHjJ3PW4vnZYjMgsqd+CjVi4CvCVTvKklXuVPSVQ4oSqCVVsk8KvAKmEcVWUSwCgqql/SR/bb+YKkqqk/SR/bb+YKsiy5L+0J/5qo/av/MVGuUhj36zUftpfzuUe5U8F/JbKqCpK9YeCgAhUkK4QqXBLElsqghXCqHKrJDDwXpCtF45j4qXwHBKitkENNE6R+p4NYL23nuOTR954XUAiyvLrteAdisQs6tqHvdxii8DPIvI3neY3dFvWHbDYbAB3dBTXHvOYJH+r33J+Kxuoi6gz5mwjC5qqVsNPG6SR3ut4Di5x0a0czYZhdRwDsbqWFksldFE9pa8MZGZQHNIcPEXN0IGgXXqPDYYiXRQxRl1g4sY1m8Be17DPUrLVXUfglQRRuu5j4f6rxXEWMuEREAREQGFjGEw1UToJ4w9jtQeB4Fp1a4cCM1B0/Z3hbBYUbT1c+R5/icVtKKVJrgiyZqtR2dYW8WNG0dWvkYf4XBQGKdkFK+5gnmiPAOtKz4Gzv4l0lFZTkvJDhF+D58x3s0xCnu5sbZ2D3ojd1usZs7/AC7y0yRpBLSCHA2LSLEHkQdCvrZRmLbPUlUWuqKaGRzfZc5o3h03tbdNFkjXfko6S8HzHkBa4yXjDvGzczyGf4L6fpMBpIhaOkpmfZiY3PnkFIBo4AK71PpFez8z5WFBMdIJj5RvP8ldpcLqN9hNNUABzSXGKQAAEXJO7YBfUqwce/Vqj9jJ+Qqrrt+Ce18z5uxbB6p087m0lW4GaUhwglIIMjrEENsQRxWI7Aaz+5Vn/wBeX/xX0/h7w2CIkgARMJJNgAGC5J4LS9pu0qKK7KUCV39q64hH2eMh8rDqo7r9E9tezhcmEVI9qlqh5wyD8WrBnuw2ddp5O8J+BX0d2c7Wy4h8o71rB3RZuloIuH72RBJ03deq3CWFrgQ5rXA6ggEH0Kjuv0TsPkiNpcQGgku0aBck8gBmStywLsvxCps50badh96U2dbpGPFfo7dXeaHA6WB7pIaWnje/2nsjYxzvMgZrPskqzfAVP2c1wjsbomZ1Ek054je7lnoGHe/iW30Ox+Hw5x0NK02tvd00ut1cQSfiptFicmy6SRhHCKb+7Qf9tn9F7h+FwQb3cQRRb7t5wjY1m876TrDM9VmIoJCIiAIiIAiIgCIiAIiIAiKB2l2tpaEfOyXkIu2Fnikdyy90dTYIWjFydoq7J5YmJYlDTt35pWRt5uIF+g5noFxjGdvq6peHRv8Ak8bTdrGZk20MjyPF5AAeag6mZ8ru8lkfI8++4lx8hfQdAteeoiuMnb0vQa1WzqPav1Ok412nMF20sRf/AIsl2s82s9p3ruqJ2d7QJmTONS50rH2G60NBi+s1uXhzN8ycgtIKt0V+9F+R/BYFWnKV7nR13TtPptM1CN27ZeX/AAfSkTw4Bw0IBHkcwqlqfZ9tEKmAxvI72GzXfWbox49BY9R1C2xbsWmro8rVpSpTcJLKC1Ta7aymiZJTb2/K9pj3GWO4Xi15Do219Nei1rte2nqKaWClie5jJY3OeWndeSHWtvageVitRwTZiolHfuaGRx3fmd0HczIb9M+VxfUhZYwurmCU0nYbRbRVNS80+8XMjduNib4YxuHdaXj33ZDXjpZSuDdnsz43VFT4Gta54Y4eI7oJA3PdGWrvhxXR9mtmqeACZrLyP8Ze6xIL/Ed0aN1115kqXxj9BP8AspPyFXjNJpRMU4SlF7mc+7Hh87iNvpw5eki6YuadkH6XEftw/hIulqK34kvqy2n/AAo/RfsERWKqrZGN57g0dTr5c1hlJRV2Z0m8IvrGnrY2Gzni/LU/Bazie1jA8R724HXs89OZ93z+9XI2NA3iRY531v68Vw9Z1lU8Uo3+b4NuOkfM8ExFiwLrFpDeB4+oUix4IuDcLTKvEw3Jv+voFIbMYuCO6fcOJJaTo6/DoVj6d1OpUqbKzVnw+M+jJW0bjDfFGyoiL0JzwiIgCIiAIiomla1pc4gNAuSTYAcyeCArWFi2LQU0ZlnlbGwcXHU8mjVx6DNaJtP2oxsJioW96/TviD3QP1GjOQ+Vh1K0sYNXV0nfVD3lx9+TUA8GRiwYOmSo5+Fk3aWjxuqvav1+yJzaTtMnmvFRNMTDl3zgDK4fVbpGOpufJaSIrkucS5zjdziS5zjzc45krY8a2W+TQiVji7dPzmd/CdHW4Wz9LqAWlWlO9meq6TS0rp7qSz8+Ql14vLrAdm56vLry6XQo7Pkkdn8XfSTsnZ7ps9v02H2m/wAx1AXfKCrZLGyWNwLHgOaehXziug9lm0e4/wCQyO8LyXQk8H6uZ65kdb81taedntZ5/rmi7kO9BZXP0/gie3f9co/2L/zrbK6qZFh7JJDZop27xsSQCS29hmbX4aeq1Lt3/XKL9i/8622tgikw9kUz9xj6cNc+9t297OF8rjhz0PBdFf4fc8a/xF9H/olcHx+P5IKoF5jbAZTe5cWRtc4hjdAcjfeORsOSxhtzSz0Dp3OMZlbIxsTrGQuALcg29xmM9M81yR+L1rKeXD4543wWcC4NDS6M3ve7d9rTf2SeNr2yUXS07txrb2aB6nmUirPJaT3R+HydV7HH3kxBw0LoSPK0i6auB7PYtUUjzJDIG79t5rs2yW0u0Z2FzmLW5rp+z+3UM5Ecw7mU6AkFjjp4H6ehUVG5SbFOKjFRXg2mpmDGOedGtLj5NFz+C4JiWJSVEjppXEucTYcGg6NaOAC7vXw95FIz6bHN/wAzSP5r56FxkRYjIjkeK5muvheDr9NSvJ+TJa/RbFs/XHc7kOz3iQDyIHs/ArW3MsGn6QuF7HIQQQSCMweIK5FWkpxsdbhm+Q0t8ys2OIBYGC4oJYrm2+3Jw68COh/qsiWdcWanu2vwVblLBuWC1/etsT4m5HryKkVouz9du1DBfJ/gPrp94C3kL2PTa7q0Fu5WDg6yh2qlvDPURF0DVCIiALCxrC46qCSmmBMcgAdY7pyIcCDwzAWaiEp2yjS6nZmkpBG2CFrTZ13e091re045njlpmvG9FMbTax/vf/lc7w3aORsndyt32ufuteMnNu6w3hoR1Vb2wi2Z5bMfaqpfHUucxzh82y/FrhY5PboQoHGcONPL3Z9kjejP1crt9L/AhbltDs98oPeNdZ4FgCSAbAgZjTXjcfisnaPCPlEG6Ld4wbzD9YDTyOY9VhnT3Jo6PT9d/wBaopXw8NHNrpdU55ggggkEHUEZEHqCi0bWPbqaauj1eLxzrZlV4fSTVL+7p43OPE2yaOZOgHmrRi3wYateFNXky1JIBqpfZrZmsrnB0F4mAj/mCS3dIzuwjMuGvh+IVWCYGBNSuls8STwNLTmCx8liD6D712ivcWNDIwGttoBYDyAW1SoK+Tzmu6w2ttI5P20RkT0ALi/dgcx0lvacHC58zrbqtdrcTmqN0F7t1g3W3OTRyaNB+K3XbXAZaoMc17Q+IuLWuF2u3gLgnUaa5rRu+MMgiqYjG7kcmO6tdoR69LroRbirI8zKCk7srpaLiM+BcdL/AO/VZLSBa2ZOhtfr4W+WfH0K9ksRcvBFrAWzHMbuQF+PDS3G9t0nLK+vFx8z/LIcbKuSxkvqBu2cLn8PMjj5a8cxniySE66cBwH9dBmc8lh1MrWC7yOhvn6D+imtntkq2vtZroIeMjh844dG+76/enAJHZrbyelkjp/FO1zmtEObntBOrTmWgDOxuLDgsntEwU09SZWj5qcl7ctHnN7T6+L1PJdD2U2MpaBvzbAZCPFK7N59Vf2mjgqIn08ni3tLascNHA8CFo62VNU7zdja0lSUKmMnEO9JABOQvbpdS1BhjpYC9gu4PPIXFhcXPmo/FMOkp5DHIPsu4ObzH9OCkNn8SDfmXmzXOuDwDjYZ9MguJVb2bqZ6CMrlWDzOimDXAjeG6QfuPx/FbLCwyEC4AJsXHQdVkNowbXaDxzF81mMiAXKq6iLle2SzmoqyNkwjAYobOA3n/TOv7o0Cl1DbP1wcDETm0XH2f9P5hTK9hop050VKmrI83X373vd2ERFtGEIiIDwlWpJgFRUS2CgK+rcpSB7j1QHFluF/vsuUDebUtaWOAMrPEOB3x7bTm3TJ2hyW4YlWSBwcL2F78Rw1CtiaGbd7xo3mkFp5EG4seHkonSk8xLwmlhkzdYddi8UDmNkJbv3s73Ra2RPDVZIK1bbbWHQ+GTI/uqrIjbz8zD20woNcKuOxY+wktoDo19+uTT+71Wpumzs0bx+5dG2WpWS0xhc3wve9paeTrAj71c2j2bp6JkDII8z3m85xu51mZXJubDksMqO53OzpurSo0u3zbj6Go4Rs13lPPWTOu2Atb3IyLnO3dXcBZ3DPqFKdnuJulrAyzWRtil3Y2iwB3HZ+alKVx/4fiQOd5m3IyAs2Ja/2XuHy4XFm93J8N03uVXbZr++TFOvOtCUpv+2JXBaQyS0u40uLJYJHHM7rWPu6590W+Nl1psQcDdaxNisNO3u6djAOgs2/P6xUvstLI6N75A7xOu0nLKw0HALajTlFXkcyc08IprMM6LQNrKykDXQPayc8WDMNPV/unyzVXa7tY+KZlHHI5rNwOl3ciS4+FpIzsAL247wWhwTNcLtIWGtWnBYX3O10nptDUO9Wefy+fv8AwV/8MOtI/eH91kcA8dIpNHeRsfNVYXh9VVyCGCBzCcnOlBYG21Aac3EdOl7XXiuOneXB5e/eFrP3jvC2lnXuFijrGllHRrf8bhKV6c7L1ydN2T7M4KciacmabXedoD9UaN/Hqt+jjDRZoAHILlOznaLLFaOpBlZp3gsJGjrwf9x810rCsWhqWd5DI17eNtQeThqD0K2IVVPg89q+n1tK/jWPa4Mqpi32OZcjeaW3GRFxa4XDqPamqpnuhmtJ3bixwdk4Fp3TZ46jUgrt0tQAuSdp+DWl+WxjwvsJbe68ZNd5OFh5jqtXW6eNWHxK9hoppTcX5I7bLEWzmne3TuybeZBsfwWvgqxvnIX006LOG53ANxvd5kLi9rctbdVzI0+3FRR2UkuDc9k8X7yMxvPjZx4uZwPmNPgpSapXPsDqSyZhvqd0+TsvxsfRbLU1wHFczUaVKpdeTLTgnkn8DrLVMX1nbp/eyXQlybY5j56yMtB3YjvvdwAHsi/Mn+a6yF6DpdN06TT9nG6pt7qS9ZCIi6ZzQiIgMeeO6h6ukWwEKzJCCpBpdXR9FC1WHcRkfuXQJ6G6iqrDTyV1JorY06GrfHkcxy4ehV+rp46oDMtcAQPW1wRxGQ6+Sk6rDtclD1FA5ubfh/qplGM1kmMnF3RIbO0joWhjt2/eXy0sSLKf2lwd1S6EB4aGFxcbXNnC1gOJWq0OJlrmiQE2I89fvUxXY3JKdyMEDkPaPmeCp2MbXwW7mb+SnGoKeClkpWOdd5bvn2nXDm3JzA0GgssWhoI4mDu2tiZb9I4DfcPqjhf/AHdXm7PSyNz48Fdhwmoha49zv7oJa72nAcmsJzKtGnTjwHUm1a5K7O4NEQJTdxubBwsRnkd3gp+sm7uN7w3e3Wl26Mr2GgXMKPamqpy6qfTHuC4RuMl2vLs7BpOhyOW7YaEqE2i2uqau7XO3Iv7JhNiPrnV/4dFh1FVU3k6Gg6ZV1bvHEfLNR2ixE1VXPUkfpHktHJuQb8Gho9FHtYQbtNj9ymZqYOUfNTFvULJQ1FKpHY/1LdQ6TqtLN1YZXtcovUteb7rxnzCvvnJIaARe9nHp09VhUjLuUhKy5DhozXlmRb8FgqUaMZSfo39Nr9dVowgvN7v0uOfqW2tcx2ZJB4/iCsymxWSBxkgkLHgag/cRxHQqNrpzuhjQTI9wa08ugHPMfcp3ZPZJ4xGOnmdGd2L5Q8W7xpaTubjr2zu6/EZdbijpKrLfDBf/ANB6KmtNW+N+fv4OvvqiWgniB+CjK6UOa5jgC0ggg5gg6gqbnoLNFswABfmompozyW2reTzTebo5TtFhjaeQBjiWuBLQdW52sTx81GgromO7OtnsSS1wvuuGevMcVHYRsYSCJWg+I2cCcxlb/ZXOr0JKXwrDOvp9XB0/jeUapR3L2hoJNxYDMm2a3jBtlZZiHTXa36A9o+Z4en3LacB2SiizbGATq7Mk+pz9FtdNTNYMgrQ0cU7zyYavUZtbaeP3LGD4cynjEbGho5DnzPM9VnIi3ODnttu7CIiEBERAEREAVJjCqRAY76Nh4BY0mDRO4KRRLgg5dlqd3tBx9bKRpMMiiFmMA+8rLRTdiwsiIoBre27GmOHfhErGyh7mO9kgNcLE2Njd1xfK49VwSvlfBM9roixpcXMjOdmE+ENdo4DS45L6GxeodYgfBabLTwPa6Gop2SRuN7ey9hta8bvdKrOkprJuaTWz07vE5nBVNfoc+SuvIGqnaHZKCOYuk72SEtf82DaRr/dLXCweByyOntKJkwSZtPJUyfNtay7RJk97tGjd4XJ4+gK0padp4PU0Ot05U254sRkeIsiecgbixaRcWPNZeH0EkxtG2/N2jR5lXKPDIHR0kUB7yqlkbJI5riTEwZuDgMgcxkc736LreFbOk2u0MbwaBYf6LaemWLs4S61JOTjBZ4Oe/wDouYuikp5h30bt4Xb4Lgggg52tbiDfougbG7HPgL56iXvJ5SDJJoLDJrG9B6cMhYLa6PD2RizQFlrMrRVkcqrUlVm5zd2yhkYAsArUtI1yyEUFCNOFDosmGia3gslEuAAiIgCIiAIiIAiIgCIiAIiIAiIgCIiAIiIDGqaUOUDX4NfgtnXhClOxFjn9Rhjxwur9PgL5xuyNG4RYtcAQRysclupp2ngrjWgaBW3CxA7P7I0lJcxQta53tOzJPG1ySQOgyU+AiKl7khERAEREAREQBERAEREAREQBERAEREAREQBERAEREAREQBERAEREAREQBERAEREAREQBERAEREAREQBERA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6" name="AutoShape 24" descr="data:image/jpeg;base64,/9j/4AAQSkZJRgABAQAAAQABAAD/2wCEAAkGBxISEhIQEhAQFhUVFRUVFRIYFhcVFRUVFRUXFhUWFRYdHSggGBslHRUWITEhJSkrLi4uFx8zODMsNygtLysBCgoKDg0OGxAQGi0iHyUuLTUtMi8tLS0tLi0tLS8tLS0rLS0tLS0tLy0tLystLS0tLS0tLS0tNS0tLS0tLS0tLf/AABEIAOEA4QMBIgACEQEDEQH/xAAcAAEAAQUBAQAAAAAAAAAAAAAABQIDBAYHAQj/xABIEAABAwIDBQUDCAcGBQUAAAABAAIDBBEFITEGEkFRYQcTInGBMkKRFCNSYnKhsbIzNHOCosHRU1RjkuHwFSSDk9IWF0SUwv/EABoBAQACAwEAAAAAAAAAAAAAAAABAgMEBQb/xAAvEQACAQMDBAAEBgIDAAAAAAAAAQIDESEEEjEFE0FRImFxgTNSobHh8DLBBhQV/9oADAMBAAIRAxEAPwDuCIiAIiIAiIgCIiAIiIAitzTsYN572tHNxAHxKhanbPDo7h1dTXGobIHkEcLNubqUmyG0ieRahN2mYY3/AOS532Ypf5tVn/3Sw3+1l/7Un9Fbty9Eb4+zdUWhUHahQNjYJJZi8CzvmnnMdbK+O1TDP7WYf9GT+iduXob4+zdkWq0/aLhb9Kxo+0yRn3uaApmgx6kn/Q1VPJwsyRjjflYG6q4tconciRRLooJCIiAIiIAiIgCIiAIiIAiIgCIiAIij8bxqnpIzNUStjYOJzLj9FjRm53QICQUVje0VLRt3qmdkeVw0m73W+iwXc70C5FtV2tVExMdG0wR6d4bOmd5atj9LnqFzuWZz3F73Oe4+09zi5zvNxzKzRot8mN1PR1/Ge2Rgu2kpnO/xJTut8wwXJHmQtLxPtBxKe96oxtPuRARgeTh4/i5amCm8s8acV4MLnJmRUVDpDvSPe93N7i8/E3VN1baq7rKihVdetVAVwKyIKwvS1eBXGqxVlvdXhiB5FXHBAlgZ2HY5VwfoaqdlvdDyW/5Ddv3LbsI7VqyOwnZFO3ibd1J8W+H+FaLZebqrKlF8osptHdsC7SKGos1zzA8+7LYNJ6SDw/Eg9FuDHAi4NwdDwXy1ZTez21VXREdzKdzjC7xRnyHu+bbLXnpfymWNf2fRaLUNktvqestG75mY5d24+F5/w3cfI2PnqtvWpKLi7M2E08oIiKCQiIgCIiAIiIAiLn/aX2htoQaanLX1ThnfNsDSMnPHF3JvqcsjKTeEQ3Yz9vdvYMObuC0tQ5t2Qg23QdHyn3W8hqbZcSOBY3jU9ZKZ6iUvfnbg1gPusbo1v+zc5rAqKh8j3SSPc97yXOe43c5x1JKpC2YQUTFKTZWFVdUXVN1kuULgKrCthVhSiGXGpdUkoCpK2LoVbVaaVWFdFS6CqwVaBVYKsmQXLrwKm6XUkFwFe3VAK9upIKwV6raqa5SiGero+xHaK6LdgrHF0eQbOblzOAEnFzfrajjfhzgleBypOEZqzLRk4u6PqKKQOAc0gggEEG4IOhB4hVrhmwm3D6JwhlLn07jpq6InVzObebfUZ5Ht1NUMkY2Rjmua4BzXA3BB0IK51Sm4OzN2E1JF1ERYy4REQBEUDtrtNHh9K+ofYu9mKO9jJIfZb5ZEk8ACgIPtP28bh8fcxFrqqQeBuoiYbjvXj0IaOJHIFfPE0znuc97nOc4lznE3c5zjckniSVdxTEZamaSomeXSSO3nO68ABwAFgBwACxbrYjHaYpO5WFWCrYXrishU9uqwrYVQQguBVhWwqiVZEHpKqBVtqrUkMuAqsFWd5XYxcgcyB8TZSnYq0VgqoFe4hF3Mj4ib7ptfS/pwWL8o6FW3IjazK3k3ljCpHX4KtswPEKdyFmZQKK1G5V3VkylipLqlLqbk2LgchKt7yqS5FiprluvZ3toaN4gmcTTPOuvcuPvD6p4j1530clegqsoqasyYtxd0fVDHggEEEHMEZgg6EFVLlPZJtdph87ufydxPAZmInpmW9LjgAurLmzg4uzN2MlJXCIiqWPCV8z9pm1hxCrc5jrwRXjgF8nC/jl/eIy6BvVdb7ZdoTS0JiYbS1JMTbatjteVw/dIbfm8L53WWmvJSb8BFWyIlSFPRtA8QufuCzxg5GJySI0FVxwudoPXgpN8DD7rfhZHFX7XspvMMU1tSgi4ALJbHfyV9rQNFZQRG5mIyl5n0C97gefmshxVsq21EXZQ5Wirjl4xt1UlHjWcVdpx42fbb+YLwqql/SM+238wUSQXJk7SfrU/2z+AUU4KV2k/Wp/2jlFkKi4L+S3ZeEKteWQk8ZIW6H04L01L+a8IVBCXYsXBM76RVTahw4/FWCF6Hc1CkxZGXHVjiPXgsprxa91FkKkq/caKuCJa6AqIa4jQ2V+OqI1z/ABUqqQ4ErFK5rmva4tc0hzXDIhwNwR1BX0TsRtCK6lZNkHjwStHCRutuhBDh0K+bY52kXuPUreuyTHTT1ohc75upG5bgJBcxu9fE394clWvFSjdE03tdjvCKm6LQNo5R2p7IV9dVNmjiD4YogxjA9jXFxJdI6ziPqj9xctxHDnwPMUsLo3j3HsLTbmLjMddF9VqL2h2fp62PuaiPeGrSMnsPNjtQfx4rPTq7VZoxSp3zc+YIxxV3fXdpeynDCLCOdp+kJnk/xEj7lrOMdjrhc0tVvcmTCxP/AFGC38KzxrxMTpSOXFy8AuszHMEqaN/d1ML4yb7pNi19uLHjJ3PW4vnZYjMgsqd+CjVi4CvCVTvKklXuVPSVQ4oSqCVVsk8KvAKmEcVWUSwCgqql/SR/bb+YKkqqk/SR/bb+YKsiy5L+0J/5qo/av/MVGuUhj36zUftpfzuUe5U8F/JbKqCpK9YeCgAhUkK4QqXBLElsqghXCqHKrJDDwXpCtF45j4qXwHBKitkENNE6R+p4NYL23nuOTR954XUAiyvLrteAdisQs6tqHvdxii8DPIvI3neY3dFvWHbDYbAB3dBTXHvOYJH+r33J+Kxuoi6gz5mwjC5qqVsNPG6SR3ut4Di5x0a0czYZhdRwDsbqWFksldFE9pa8MZGZQHNIcPEXN0IGgXXqPDYYiXRQxRl1g4sY1m8Be17DPUrLVXUfglQRRuu5j4f6rxXEWMuEREAREQGFjGEw1UToJ4w9jtQeB4Fp1a4cCM1B0/Z3hbBYUbT1c+R5/icVtKKVJrgiyZqtR2dYW8WNG0dWvkYf4XBQGKdkFK+5gnmiPAOtKz4Gzv4l0lFZTkvJDhF+D58x3s0xCnu5sbZ2D3ojd1usZs7/AC7y0yRpBLSCHA2LSLEHkQdCvrZRmLbPUlUWuqKaGRzfZc5o3h03tbdNFkjXfko6S8HzHkBa4yXjDvGzczyGf4L6fpMBpIhaOkpmfZiY3PnkFIBo4AK71PpFez8z5WFBMdIJj5RvP8ldpcLqN9hNNUABzSXGKQAAEXJO7YBfUqwce/Vqj9jJ+Qqrrt+Ce18z5uxbB6p087m0lW4GaUhwglIIMjrEENsQRxWI7Aaz+5Vn/wBeX/xX0/h7w2CIkgARMJJNgAGC5J4LS9pu0qKK7KUCV39q64hH2eMh8rDqo7r9E9tezhcmEVI9qlqh5wyD8WrBnuw2ddp5O8J+BX0d2c7Wy4h8o71rB3RZuloIuH72RBJ03deq3CWFrgQ5rXA6ggEH0Kjuv0TsPkiNpcQGgku0aBck8gBmStywLsvxCps50badh96U2dbpGPFfo7dXeaHA6WB7pIaWnje/2nsjYxzvMgZrPskqzfAVP2c1wjsbomZ1Ek054je7lnoGHe/iW30Ox+Hw5x0NK02tvd00ut1cQSfiptFicmy6SRhHCKb+7Qf9tn9F7h+FwQb3cQRRb7t5wjY1m876TrDM9VmIoJCIiAIiIAiIgCIiAIiIAiKB2l2tpaEfOyXkIu2Fnikdyy90dTYIWjFydoq7J5YmJYlDTt35pWRt5uIF+g5noFxjGdvq6peHRv8Ak8bTdrGZk20MjyPF5AAeag6mZ8ru8lkfI8++4lx8hfQdAteeoiuMnb0vQa1WzqPav1Ok412nMF20sRf/AIsl2s82s9p3ruqJ2d7QJmTONS50rH2G60NBi+s1uXhzN8ycgtIKt0V+9F+R/BYFWnKV7nR13TtPptM1CN27ZeX/AAfSkTw4Bw0IBHkcwqlqfZ9tEKmAxvI72GzXfWbox49BY9R1C2xbsWmro8rVpSpTcJLKC1Ta7aymiZJTb2/K9pj3GWO4Xi15Do219Nei1rte2nqKaWClie5jJY3OeWndeSHWtvageVitRwTZiolHfuaGRx3fmd0HczIb9M+VxfUhZYwurmCU0nYbRbRVNS80+8XMjduNib4YxuHdaXj33ZDXjpZSuDdnsz43VFT4Gta54Y4eI7oJA3PdGWrvhxXR9mtmqeACZrLyP8Ze6xIL/Ed0aN1115kqXxj9BP8AspPyFXjNJpRMU4SlF7mc+7Hh87iNvpw5eki6YuadkH6XEftw/hIulqK34kvqy2n/AAo/RfsERWKqrZGN57g0dTr5c1hlJRV2Z0m8IvrGnrY2Gzni/LU/Bazie1jA8R724HXs89OZ93z+9XI2NA3iRY531v68Vw9Z1lU8Uo3+b4NuOkfM8ExFiwLrFpDeB4+oUix4IuDcLTKvEw3Jv+voFIbMYuCO6fcOJJaTo6/DoVj6d1OpUqbKzVnw+M+jJW0bjDfFGyoiL0JzwiIgCIiAIiomla1pc4gNAuSTYAcyeCArWFi2LQU0ZlnlbGwcXHU8mjVx6DNaJtP2oxsJioW96/TviD3QP1GjOQ+Vh1K0sYNXV0nfVD3lx9+TUA8GRiwYOmSo5+Fk3aWjxuqvav1+yJzaTtMnmvFRNMTDl3zgDK4fVbpGOpufJaSIrkucS5zjdziS5zjzc45krY8a2W+TQiVji7dPzmd/CdHW4Wz9LqAWlWlO9meq6TS0rp7qSz8+Ql14vLrAdm56vLry6XQo7Pkkdn8XfSTsnZ7ps9v02H2m/wAx1AXfKCrZLGyWNwLHgOaehXziug9lm0e4/wCQyO8LyXQk8H6uZ65kdb81taedntZ5/rmi7kO9BZXP0/gie3f9co/2L/zrbK6qZFh7JJDZop27xsSQCS29hmbX4aeq1Lt3/XKL9i/8622tgikw9kUz9xj6cNc+9t297OF8rjhz0PBdFf4fc8a/xF9H/olcHx+P5IKoF5jbAZTe5cWRtc4hjdAcjfeORsOSxhtzSz0Dp3OMZlbIxsTrGQuALcg29xmM9M81yR+L1rKeXD4543wWcC4NDS6M3ve7d9rTf2SeNr2yUXS07txrb2aB6nmUirPJaT3R+HydV7HH3kxBw0LoSPK0i6auB7PYtUUjzJDIG79t5rs2yW0u0Z2FzmLW5rp+z+3UM5Ecw7mU6AkFjjp4H6ehUVG5SbFOKjFRXg2mpmDGOedGtLj5NFz+C4JiWJSVEjppXEucTYcGg6NaOAC7vXw95FIz6bHN/wAzSP5r56FxkRYjIjkeK5muvheDr9NSvJ+TJa/RbFs/XHc7kOz3iQDyIHs/ArW3MsGn6QuF7HIQQQSCMweIK5FWkpxsdbhm+Q0t8ys2OIBYGC4oJYrm2+3Jw68COh/qsiWdcWanu2vwVblLBuWC1/etsT4m5HryKkVouz9du1DBfJ/gPrp94C3kL2PTa7q0Fu5WDg6yh2qlvDPURF0DVCIiALCxrC46qCSmmBMcgAdY7pyIcCDwzAWaiEp2yjS6nZmkpBG2CFrTZ13e091re045njlpmvG9FMbTax/vf/lc7w3aORsndyt32ufuteMnNu6w3hoR1Vb2wi2Z5bMfaqpfHUucxzh82y/FrhY5PboQoHGcONPL3Z9kjejP1crt9L/AhbltDs98oPeNdZ4FgCSAbAgZjTXjcfisnaPCPlEG6Ld4wbzD9YDTyOY9VhnT3Jo6PT9d/wBaopXw8NHNrpdU55ggggkEHUEZEHqCi0bWPbqaauj1eLxzrZlV4fSTVL+7p43OPE2yaOZOgHmrRi3wYateFNXky1JIBqpfZrZmsrnB0F4mAj/mCS3dIzuwjMuGvh+IVWCYGBNSuls8STwNLTmCx8liD6D712ivcWNDIwGttoBYDyAW1SoK+Tzmu6w2ttI5P20RkT0ALi/dgcx0lvacHC58zrbqtdrcTmqN0F7t1g3W3OTRyaNB+K3XbXAZaoMc17Q+IuLWuF2u3gLgnUaa5rRu+MMgiqYjG7kcmO6tdoR69LroRbirI8zKCk7srpaLiM+BcdL/AO/VZLSBa2ZOhtfr4W+WfH0K9ksRcvBFrAWzHMbuQF+PDS3G9t0nLK+vFx8z/LIcbKuSxkvqBu2cLn8PMjj5a8cxniySE66cBwH9dBmc8lh1MrWC7yOhvn6D+imtntkq2vtZroIeMjh844dG+76/enAJHZrbyelkjp/FO1zmtEObntBOrTmWgDOxuLDgsntEwU09SZWj5qcl7ctHnN7T6+L1PJdD2U2MpaBvzbAZCPFK7N59Vf2mjgqIn08ni3tLascNHA8CFo62VNU7zdja0lSUKmMnEO9JABOQvbpdS1BhjpYC9gu4PPIXFhcXPmo/FMOkp5DHIPsu4ObzH9OCkNn8SDfmXmzXOuDwDjYZ9MguJVb2bqZ6CMrlWDzOimDXAjeG6QfuPx/FbLCwyEC4AJsXHQdVkNowbXaDxzF81mMiAXKq6iLle2SzmoqyNkwjAYobOA3n/TOv7o0Cl1DbP1wcDETm0XH2f9P5hTK9hop050VKmrI83X373vd2ERFtGEIiIDwlWpJgFRUS2CgK+rcpSB7j1QHFluF/vsuUDebUtaWOAMrPEOB3x7bTm3TJ2hyW4YlWSBwcL2F78Rw1CtiaGbd7xo3mkFp5EG4seHkonSk8xLwmlhkzdYddi8UDmNkJbv3s73Ra2RPDVZIK1bbbWHQ+GTI/uqrIjbz8zD20woNcKuOxY+wktoDo19+uTT+71Wpumzs0bx+5dG2WpWS0xhc3wve9paeTrAj71c2j2bp6JkDII8z3m85xu51mZXJubDksMqO53OzpurSo0u3zbj6Go4Rs13lPPWTOu2Atb3IyLnO3dXcBZ3DPqFKdnuJulrAyzWRtil3Y2iwB3HZ+alKVx/4fiQOd5m3IyAs2Ja/2XuHy4XFm93J8N03uVXbZr++TFOvOtCUpv+2JXBaQyS0u40uLJYJHHM7rWPu6590W+Nl1psQcDdaxNisNO3u6djAOgs2/P6xUvstLI6N75A7xOu0nLKw0HALajTlFXkcyc08IprMM6LQNrKykDXQPayc8WDMNPV/unyzVXa7tY+KZlHHI5rNwOl3ciS4+FpIzsAL247wWhwTNcLtIWGtWnBYX3O10nptDUO9Wefy+fv8AwV/8MOtI/eH91kcA8dIpNHeRsfNVYXh9VVyCGCBzCcnOlBYG21Aac3EdOl7XXiuOneXB5e/eFrP3jvC2lnXuFijrGllHRrf8bhKV6c7L1ydN2T7M4KciacmabXedoD9UaN/Hqt+jjDRZoAHILlOznaLLFaOpBlZp3gsJGjrwf9x810rCsWhqWd5DI17eNtQeThqD0K2IVVPg89q+n1tK/jWPa4Mqpi32OZcjeaW3GRFxa4XDqPamqpnuhmtJ3bixwdk4Fp3TZ46jUgrt0tQAuSdp+DWl+WxjwvsJbe68ZNd5OFh5jqtXW6eNWHxK9hoppTcX5I7bLEWzmne3TuybeZBsfwWvgqxvnIX006LOG53ANxvd5kLi9rctbdVzI0+3FRR2UkuDc9k8X7yMxvPjZx4uZwPmNPgpSapXPsDqSyZhvqd0+TsvxsfRbLU1wHFczUaVKpdeTLTgnkn8DrLVMX1nbp/eyXQlybY5j56yMtB3YjvvdwAHsi/Mn+a6yF6DpdN06TT9nG6pt7qS9ZCIi6ZzQiIgMeeO6h6ukWwEKzJCCpBpdXR9FC1WHcRkfuXQJ6G6iqrDTyV1JorY06GrfHkcxy4ehV+rp46oDMtcAQPW1wRxGQ6+Sk6rDtclD1FA5ubfh/qplGM1kmMnF3RIbO0joWhjt2/eXy0sSLKf2lwd1S6EB4aGFxcbXNnC1gOJWq0OJlrmiQE2I89fvUxXY3JKdyMEDkPaPmeCp2MbXwW7mb+SnGoKeClkpWOdd5bvn2nXDm3JzA0GgssWhoI4mDu2tiZb9I4DfcPqjhf/AHdXm7PSyNz48Fdhwmoha49zv7oJa72nAcmsJzKtGnTjwHUm1a5K7O4NEQJTdxubBwsRnkd3gp+sm7uN7w3e3Wl26Mr2GgXMKPamqpy6qfTHuC4RuMl2vLs7BpOhyOW7YaEqE2i2uqau7XO3Iv7JhNiPrnV/4dFh1FVU3k6Gg6ZV1bvHEfLNR2ixE1VXPUkfpHktHJuQb8Gho9FHtYQbtNj9ymZqYOUfNTFvULJQ1FKpHY/1LdQ6TqtLN1YZXtcovUteb7rxnzCvvnJIaARe9nHp09VhUjLuUhKy5DhozXlmRb8FgqUaMZSfo39Nr9dVowgvN7v0uOfqW2tcx2ZJB4/iCsymxWSBxkgkLHgag/cRxHQqNrpzuhjQTI9wa08ugHPMfcp3ZPZJ4xGOnmdGd2L5Q8W7xpaTubjr2zu6/EZdbijpKrLfDBf/ANB6KmtNW+N+fv4OvvqiWgniB+CjK6UOa5jgC0ggg5gg6gqbnoLNFswABfmompozyW2reTzTebo5TtFhjaeQBjiWuBLQdW52sTx81GgromO7OtnsSS1wvuuGevMcVHYRsYSCJWg+I2cCcxlb/ZXOr0JKXwrDOvp9XB0/jeUapR3L2hoJNxYDMm2a3jBtlZZiHTXa36A9o+Z4en3LacB2SiizbGATq7Mk+pz9FtdNTNYMgrQ0cU7zyYavUZtbaeP3LGD4cynjEbGho5DnzPM9VnIi3ODnttu7CIiEBERAEREAVJjCqRAY76Nh4BY0mDRO4KRRLgg5dlqd3tBx9bKRpMMiiFmMA+8rLRTdiwsiIoBre27GmOHfhErGyh7mO9kgNcLE2Njd1xfK49VwSvlfBM9roixpcXMjOdmE+ENdo4DS45L6GxeodYgfBabLTwPa6Gop2SRuN7ey9hta8bvdKrOkprJuaTWz07vE5nBVNfoc+SuvIGqnaHZKCOYuk72SEtf82DaRr/dLXCweByyOntKJkwSZtPJUyfNtay7RJk97tGjd4XJ4+gK0padp4PU0Ot05U254sRkeIsiecgbixaRcWPNZeH0EkxtG2/N2jR5lXKPDIHR0kUB7yqlkbJI5riTEwZuDgMgcxkc736LreFbOk2u0MbwaBYf6LaemWLs4S61JOTjBZ4Oe/wDouYuikp5h30bt4Xb4Lgggg52tbiDfougbG7HPgL56iXvJ5SDJJoLDJrG9B6cMhYLa6PD2RizQFlrMrRVkcqrUlVm5zd2yhkYAsArUtI1yyEUFCNOFDosmGia3gslEuAAiIgCIiAIiIAiIgCIiAIiIAiIgCIiAIiIDGqaUOUDX4NfgtnXhClOxFjn9Rhjxwur9PgL5xuyNG4RYtcAQRysclupp2ngrjWgaBW3CxA7P7I0lJcxQta53tOzJPG1ySQOgyU+AiKl7khERAEREAREQBERAEREAREQBERAEREAREQBERAEREAREQBERAEREAREQBERAEREAREQBERAEREAREQBERAf/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74" name="Picture 26" descr="https://pbs.twimg.com/profile_images/699600985707167745/e-UgMe8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20272" y="4340716"/>
            <a:ext cx="1872208" cy="1052780"/>
          </a:xfrm>
          <a:prstGeom prst="rect">
            <a:avLst/>
          </a:prstGeom>
          <a:noFill/>
          <a:extLst>
            <a:ext uri="{909E8E84-426E-40DD-AFC4-6F175D3DCCD1}">
              <a14:hiddenFill xmlns:a14="http://schemas.microsoft.com/office/drawing/2010/main">
                <a:solidFill>
                  <a:srgbClr val="FFFFFF"/>
                </a:solidFill>
              </a14:hiddenFill>
            </a:ext>
          </a:extLst>
        </p:spPr>
      </p:pic>
      <p:sp>
        <p:nvSpPr>
          <p:cNvPr id="40" name="39 Rectángulo"/>
          <p:cNvSpPr/>
          <p:nvPr/>
        </p:nvSpPr>
        <p:spPr>
          <a:xfrm>
            <a:off x="7020271" y="5473069"/>
            <a:ext cx="1872208" cy="468052"/>
          </a:xfrm>
          <a:prstGeom prst="rect">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200" dirty="0" smtClean="0"/>
              <a:t>Seguros mas adquiridos son de salud y vida</a:t>
            </a:r>
            <a:endParaRPr lang="es-EC" sz="1200" dirty="0"/>
          </a:p>
        </p:txBody>
      </p:sp>
      <p:sp>
        <p:nvSpPr>
          <p:cNvPr id="41" name="1 Título"/>
          <p:cNvSpPr>
            <a:spLocks noGrp="1"/>
          </p:cNvSpPr>
          <p:nvPr>
            <p:ph type="title"/>
          </p:nvPr>
        </p:nvSpPr>
        <p:spPr>
          <a:xfrm>
            <a:off x="460375" y="147997"/>
            <a:ext cx="8229600" cy="1143000"/>
          </a:xfrm>
        </p:spPr>
        <p:txBody>
          <a:bodyPr>
            <a:normAutofit/>
          </a:bodyPr>
          <a:lstStyle/>
          <a:p>
            <a:r>
              <a:rPr lang="es-EC" sz="4400" dirty="0" smtClean="0"/>
              <a:t>Historia</a:t>
            </a:r>
            <a:endParaRPr lang="es-EC" sz="4400" dirty="0"/>
          </a:p>
        </p:txBody>
      </p:sp>
    </p:spTree>
    <p:extLst>
      <p:ext uri="{BB962C8B-B14F-4D97-AF65-F5344CB8AC3E}">
        <p14:creationId xmlns:p14="http://schemas.microsoft.com/office/powerpoint/2010/main" val="72588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995936" y="2780928"/>
            <a:ext cx="4708376" cy="955576"/>
          </a:xfrm>
        </p:spPr>
        <p:txBody>
          <a:bodyPr>
            <a:noAutofit/>
          </a:bodyPr>
          <a:lstStyle/>
          <a:p>
            <a:r>
              <a:rPr lang="es-EC" sz="4400" dirty="0" smtClean="0"/>
              <a:t>Primas emitidas per cápita</a:t>
            </a:r>
            <a:endParaRPr lang="es-CO" sz="44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574640"/>
            <a:ext cx="2371404"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80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755057682"/>
              </p:ext>
            </p:extLst>
          </p:nvPr>
        </p:nvGraphicFramePr>
        <p:xfrm>
          <a:off x="395536" y="260648"/>
          <a:ext cx="8208912"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3"/>
          <p:cNvSpPr txBox="1"/>
          <p:nvPr/>
        </p:nvSpPr>
        <p:spPr>
          <a:xfrm>
            <a:off x="395536" y="5367020"/>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(BM, 2015)</a:t>
            </a:r>
            <a:endParaRPr lang="es-CO" sz="1200" b="1" dirty="0"/>
          </a:p>
        </p:txBody>
      </p:sp>
    </p:spTree>
    <p:extLst>
      <p:ext uri="{BB962C8B-B14F-4D97-AF65-F5344CB8AC3E}">
        <p14:creationId xmlns:p14="http://schemas.microsoft.com/office/powerpoint/2010/main" val="82514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240822585"/>
              </p:ext>
            </p:extLst>
          </p:nvPr>
        </p:nvGraphicFramePr>
        <p:xfrm>
          <a:off x="264396" y="188640"/>
          <a:ext cx="828092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251520" y="5373216"/>
            <a:ext cx="8424936" cy="1200329"/>
          </a:xfrm>
          <a:prstGeom prst="rect">
            <a:avLst/>
          </a:prstGeom>
          <a:noFill/>
        </p:spPr>
        <p:txBody>
          <a:bodyPr wrap="square" rtlCol="0">
            <a:spAutoFit/>
          </a:bodyPr>
          <a:lstStyle/>
          <a:p>
            <a:pPr algn="just"/>
            <a:r>
              <a:rPr lang="es-EC" dirty="0" smtClean="0"/>
              <a:t>De año a año, el primaje per cápita se refleja de manera oscilante, es decir que varia dependiendo de la necesidad de la adquisición de un seguro; por los niveles de crecimiento poblacional el primaje per cápita tiende a incrementarse por el factor denominar menor en las primas netas emitidas totales.</a:t>
            </a:r>
            <a:endParaRPr lang="es-CO" b="1" dirty="0"/>
          </a:p>
        </p:txBody>
      </p:sp>
      <p:sp>
        <p:nvSpPr>
          <p:cNvPr id="6" name="CuadroTexto 3"/>
          <p:cNvSpPr txBox="1"/>
          <p:nvPr/>
        </p:nvSpPr>
        <p:spPr>
          <a:xfrm>
            <a:off x="251520" y="4653136"/>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(BM, 2015)</a:t>
            </a:r>
            <a:endParaRPr lang="es-CO" sz="1200" b="1" dirty="0"/>
          </a:p>
        </p:txBody>
      </p:sp>
    </p:spTree>
    <p:extLst>
      <p:ext uri="{BB962C8B-B14F-4D97-AF65-F5344CB8AC3E}">
        <p14:creationId xmlns:p14="http://schemas.microsoft.com/office/powerpoint/2010/main" val="36792520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3528" y="0"/>
            <a:ext cx="8291264" cy="1603648"/>
          </a:xfrm>
        </p:spPr>
        <p:txBody>
          <a:bodyPr>
            <a:normAutofit/>
          </a:bodyPr>
          <a:lstStyle/>
          <a:p>
            <a:r>
              <a:rPr lang="es-EC" sz="4400" dirty="0" smtClean="0"/>
              <a:t>Diversificación del mercado asegurador</a:t>
            </a:r>
            <a:endParaRPr lang="es-CO" sz="4400" dirty="0"/>
          </a:p>
        </p:txBody>
      </p:sp>
      <p:graphicFrame>
        <p:nvGraphicFramePr>
          <p:cNvPr id="4" name="Gráfico 3"/>
          <p:cNvGraphicFramePr/>
          <p:nvPr>
            <p:extLst>
              <p:ext uri="{D42A27DB-BD31-4B8C-83A1-F6EECF244321}">
                <p14:modId xmlns:p14="http://schemas.microsoft.com/office/powerpoint/2010/main" val="635793349"/>
              </p:ext>
            </p:extLst>
          </p:nvPr>
        </p:nvGraphicFramePr>
        <p:xfrm>
          <a:off x="179512" y="1124744"/>
          <a:ext cx="5400600"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5724128" y="2420888"/>
            <a:ext cx="3096344" cy="3139321"/>
          </a:xfrm>
          <a:prstGeom prst="rect">
            <a:avLst/>
          </a:prstGeom>
          <a:noFill/>
        </p:spPr>
        <p:txBody>
          <a:bodyPr wrap="square" rtlCol="0">
            <a:spAutoFit/>
          </a:bodyPr>
          <a:lstStyle/>
          <a:p>
            <a:pPr algn="just"/>
            <a:r>
              <a:rPr lang="es-EC" dirty="0" smtClean="0"/>
              <a:t>Dentro de los periodo establecidos en la grafica se muestra las variaciones que se presenta entre los seguros de vida y generales, dando como resultado que esta variación sea mínima de periodo a periodo, se mantiene la relación de 70 – 30 o 60 – 40 de los seguros de vida y generales respectivamente. </a:t>
            </a:r>
            <a:endParaRPr lang="es-CO" b="1" dirty="0"/>
          </a:p>
        </p:txBody>
      </p:sp>
      <p:sp>
        <p:nvSpPr>
          <p:cNvPr id="6" name="CuadroTexto 3"/>
          <p:cNvSpPr txBox="1"/>
          <p:nvPr/>
        </p:nvSpPr>
        <p:spPr>
          <a:xfrm>
            <a:off x="179512" y="6021288"/>
            <a:ext cx="4068452"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FECU</a:t>
            </a:r>
            <a:endParaRPr lang="es-CO" sz="1200" b="1" dirty="0"/>
          </a:p>
        </p:txBody>
      </p:sp>
    </p:spTree>
    <p:extLst>
      <p:ext uri="{BB962C8B-B14F-4D97-AF65-F5344CB8AC3E}">
        <p14:creationId xmlns:p14="http://schemas.microsoft.com/office/powerpoint/2010/main" val="329946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076056" y="404664"/>
            <a:ext cx="3581400" cy="955576"/>
          </a:xfrm>
        </p:spPr>
        <p:txBody>
          <a:bodyPr>
            <a:noAutofit/>
          </a:bodyPr>
          <a:lstStyle/>
          <a:p>
            <a:r>
              <a:rPr lang="es-EC" sz="4400" dirty="0" smtClean="0"/>
              <a:t>Análisis comparativo</a:t>
            </a:r>
            <a:endParaRPr lang="es-CO" sz="4400" dirty="0"/>
          </a:p>
        </p:txBody>
      </p:sp>
      <p:sp>
        <p:nvSpPr>
          <p:cNvPr id="6" name="Título 2"/>
          <p:cNvSpPr txBox="1">
            <a:spLocks/>
          </p:cNvSpPr>
          <p:nvPr/>
        </p:nvSpPr>
        <p:spPr>
          <a:xfrm>
            <a:off x="2123728" y="2132856"/>
            <a:ext cx="5040560" cy="955576"/>
          </a:xfrm>
          <a:prstGeom prst="rect">
            <a:avLst/>
          </a:prstGeom>
        </p:spPr>
        <p:txBody>
          <a:bodyPr vert="horz" lIns="91440" tIns="45720" rIns="91440" bIns="45720" rtlCol="0" anchor="ctr">
            <a:no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r>
              <a:rPr lang="es-EC" sz="3200" dirty="0" smtClean="0"/>
              <a:t>Indicadores socioeconómicos</a:t>
            </a:r>
            <a:endParaRPr lang="es-CO" sz="3200" dirty="0"/>
          </a:p>
        </p:txBody>
      </p:sp>
      <p:graphicFrame>
        <p:nvGraphicFramePr>
          <p:cNvPr id="7" name="Tabla 6"/>
          <p:cNvGraphicFramePr>
            <a:graphicFrameLocks noGrp="1"/>
          </p:cNvGraphicFramePr>
          <p:nvPr>
            <p:extLst>
              <p:ext uri="{D42A27DB-BD31-4B8C-83A1-F6EECF244321}">
                <p14:modId xmlns:p14="http://schemas.microsoft.com/office/powerpoint/2010/main" val="2506823561"/>
              </p:ext>
            </p:extLst>
          </p:nvPr>
        </p:nvGraphicFramePr>
        <p:xfrm>
          <a:off x="323528" y="3360540"/>
          <a:ext cx="8333928" cy="3092797"/>
        </p:xfrm>
        <a:graphic>
          <a:graphicData uri="http://schemas.openxmlformats.org/drawingml/2006/table">
            <a:tbl>
              <a:tblPr firstRow="1" firstCol="1" bandRow="1">
                <a:tableStyleId>{21E4AEA4-8DFA-4A89-87EB-49C32662AFE0}</a:tableStyleId>
              </a:tblPr>
              <a:tblGrid>
                <a:gridCol w="3191586"/>
                <a:gridCol w="986490"/>
                <a:gridCol w="1377876"/>
                <a:gridCol w="1333428"/>
                <a:gridCol w="1444548"/>
              </a:tblGrid>
              <a:tr h="501844">
                <a:tc>
                  <a:txBody>
                    <a:bodyPr/>
                    <a:lstStyle/>
                    <a:p>
                      <a:pPr algn="ctr">
                        <a:lnSpc>
                          <a:spcPct val="107000"/>
                        </a:lnSpc>
                        <a:spcAft>
                          <a:spcPts val="0"/>
                        </a:spcAft>
                      </a:pPr>
                      <a:r>
                        <a:rPr lang="es-EC" sz="1800" dirty="0">
                          <a:effectLst/>
                        </a:rPr>
                        <a:t>Indicador</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ctr">
                        <a:lnSpc>
                          <a:spcPct val="107000"/>
                        </a:lnSpc>
                        <a:spcAft>
                          <a:spcPts val="0"/>
                        </a:spcAft>
                      </a:pPr>
                      <a:r>
                        <a:rPr lang="es-EC" sz="1800">
                          <a:effectLst/>
                        </a:rPr>
                        <a:t>ECU</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ctr">
                        <a:lnSpc>
                          <a:spcPct val="107000"/>
                        </a:lnSpc>
                        <a:spcAft>
                          <a:spcPts val="0"/>
                        </a:spcAft>
                      </a:pPr>
                      <a:r>
                        <a:rPr lang="es-EC" sz="1800">
                          <a:effectLst/>
                        </a:rPr>
                        <a:t>EUA</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ctr">
                        <a:lnSpc>
                          <a:spcPct val="107000"/>
                        </a:lnSpc>
                        <a:spcAft>
                          <a:spcPts val="0"/>
                        </a:spcAft>
                      </a:pPr>
                      <a:r>
                        <a:rPr lang="es-EC" sz="1800">
                          <a:effectLst/>
                        </a:rPr>
                        <a:t>UK</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ctr">
                        <a:lnSpc>
                          <a:spcPct val="107000"/>
                        </a:lnSpc>
                        <a:spcAft>
                          <a:spcPts val="0"/>
                        </a:spcAft>
                      </a:pPr>
                      <a:r>
                        <a:rPr lang="es-EC" sz="1800">
                          <a:effectLst/>
                        </a:rPr>
                        <a:t>CHI</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r>
              <a:tr h="676366">
                <a:tc>
                  <a:txBody>
                    <a:bodyPr/>
                    <a:lstStyle/>
                    <a:p>
                      <a:pPr algn="just">
                        <a:lnSpc>
                          <a:spcPct val="107000"/>
                        </a:lnSpc>
                        <a:spcAft>
                          <a:spcPts val="0"/>
                        </a:spcAft>
                      </a:pPr>
                      <a:r>
                        <a:rPr lang="es-EC" sz="1800" dirty="0">
                          <a:effectLst/>
                        </a:rPr>
                        <a:t>Renta per cápita</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r">
                        <a:lnSpc>
                          <a:spcPct val="107000"/>
                        </a:lnSpc>
                        <a:spcAft>
                          <a:spcPts val="0"/>
                        </a:spcAft>
                      </a:pPr>
                      <a:r>
                        <a:rPr lang="es-EC" sz="1800" dirty="0">
                          <a:effectLst/>
                        </a:rPr>
                        <a:t>$6.002</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r">
                        <a:lnSpc>
                          <a:spcPct val="107000"/>
                        </a:lnSpc>
                        <a:spcAft>
                          <a:spcPts val="0"/>
                        </a:spcAft>
                      </a:pPr>
                      <a:r>
                        <a:rPr lang="es-EC" sz="1800">
                          <a:effectLst/>
                        </a:rPr>
                        <a:t>$54.600</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r">
                        <a:lnSpc>
                          <a:spcPct val="107000"/>
                        </a:lnSpc>
                        <a:spcAft>
                          <a:spcPts val="0"/>
                        </a:spcAft>
                      </a:pPr>
                      <a:r>
                        <a:rPr lang="es-EC" sz="1800">
                          <a:effectLst/>
                        </a:rPr>
                        <a:t>$50.566</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r">
                        <a:lnSpc>
                          <a:spcPct val="107000"/>
                        </a:lnSpc>
                        <a:spcAft>
                          <a:spcPts val="0"/>
                        </a:spcAft>
                      </a:pPr>
                      <a:r>
                        <a:rPr lang="es-EC" sz="1800">
                          <a:effectLst/>
                        </a:rPr>
                        <a:t>$15.791</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r>
              <a:tr h="444666">
                <a:tc>
                  <a:txBody>
                    <a:bodyPr/>
                    <a:lstStyle/>
                    <a:p>
                      <a:pPr algn="just">
                        <a:lnSpc>
                          <a:spcPct val="107000"/>
                        </a:lnSpc>
                        <a:spcAft>
                          <a:spcPts val="0"/>
                        </a:spcAft>
                      </a:pPr>
                      <a:r>
                        <a:rPr lang="es-EC" sz="1800" dirty="0">
                          <a:effectLst/>
                        </a:rPr>
                        <a:t>Esperanza de vida</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r">
                        <a:lnSpc>
                          <a:spcPct val="107000"/>
                        </a:lnSpc>
                        <a:spcAft>
                          <a:spcPts val="0"/>
                        </a:spcAft>
                      </a:pPr>
                      <a:r>
                        <a:rPr lang="es-EC" sz="1800" dirty="0" smtClean="0">
                          <a:effectLst/>
                        </a:rPr>
                        <a:t>            76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r">
                        <a:lnSpc>
                          <a:spcPct val="107000"/>
                        </a:lnSpc>
                        <a:spcAft>
                          <a:spcPts val="0"/>
                        </a:spcAft>
                      </a:pPr>
                      <a:r>
                        <a:rPr lang="es-EC" sz="1800" dirty="0">
                          <a:effectLst/>
                        </a:rPr>
                        <a:t>                   80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r">
                        <a:lnSpc>
                          <a:spcPct val="107000"/>
                        </a:lnSpc>
                        <a:spcAft>
                          <a:spcPts val="0"/>
                        </a:spcAft>
                      </a:pPr>
                      <a:r>
                        <a:rPr lang="es-EC" sz="1800" dirty="0">
                          <a:effectLst/>
                        </a:rPr>
                        <a:t>                </a:t>
                      </a:r>
                      <a:r>
                        <a:rPr lang="es-EC" sz="1800" dirty="0" smtClean="0">
                          <a:effectLst/>
                        </a:rPr>
                        <a:t>81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r">
                        <a:lnSpc>
                          <a:spcPct val="107000"/>
                        </a:lnSpc>
                        <a:spcAft>
                          <a:spcPts val="0"/>
                        </a:spcAft>
                      </a:pPr>
                      <a:r>
                        <a:rPr lang="es-EC" sz="1800">
                          <a:effectLst/>
                        </a:rPr>
                        <a:t>                   81 </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r>
              <a:tr h="557516">
                <a:tc>
                  <a:txBody>
                    <a:bodyPr/>
                    <a:lstStyle/>
                    <a:p>
                      <a:pPr algn="just">
                        <a:lnSpc>
                          <a:spcPct val="107000"/>
                        </a:lnSpc>
                        <a:spcAft>
                          <a:spcPts val="0"/>
                        </a:spcAft>
                      </a:pPr>
                      <a:r>
                        <a:rPr lang="es-EC" sz="1800">
                          <a:effectLst/>
                        </a:rPr>
                        <a:t>Tasa de fertilidad</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r">
                        <a:lnSpc>
                          <a:spcPct val="107000"/>
                        </a:lnSpc>
                        <a:spcAft>
                          <a:spcPts val="0"/>
                        </a:spcAft>
                      </a:pPr>
                      <a:r>
                        <a:rPr lang="es-EC" sz="1800" dirty="0">
                          <a:effectLst/>
                        </a:rPr>
                        <a:t>            </a:t>
                      </a:r>
                      <a:r>
                        <a:rPr lang="es-EC" sz="1800" dirty="0" smtClean="0">
                          <a:effectLst/>
                        </a:rPr>
                        <a:t>3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r">
                        <a:lnSpc>
                          <a:spcPct val="107000"/>
                        </a:lnSpc>
                        <a:spcAft>
                          <a:spcPts val="0"/>
                        </a:spcAft>
                      </a:pPr>
                      <a:r>
                        <a:rPr lang="es-EC" sz="1800" dirty="0">
                          <a:effectLst/>
                        </a:rPr>
                        <a:t>                     2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r">
                        <a:lnSpc>
                          <a:spcPct val="107000"/>
                        </a:lnSpc>
                        <a:spcAft>
                          <a:spcPts val="0"/>
                        </a:spcAft>
                      </a:pPr>
                      <a:r>
                        <a:rPr lang="es-EC" sz="1800" dirty="0">
                          <a:effectLst/>
                        </a:rPr>
                        <a:t>                     2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r">
                        <a:lnSpc>
                          <a:spcPct val="107000"/>
                        </a:lnSpc>
                        <a:spcAft>
                          <a:spcPts val="0"/>
                        </a:spcAft>
                      </a:pPr>
                      <a:r>
                        <a:rPr lang="es-EC" sz="1800" dirty="0">
                          <a:effectLst/>
                        </a:rPr>
                        <a:t>                     2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r>
              <a:tr h="912405">
                <a:tc>
                  <a:txBody>
                    <a:bodyPr/>
                    <a:lstStyle/>
                    <a:p>
                      <a:pPr algn="just">
                        <a:lnSpc>
                          <a:spcPct val="107000"/>
                        </a:lnSpc>
                        <a:spcAft>
                          <a:spcPts val="0"/>
                        </a:spcAft>
                      </a:pPr>
                      <a:r>
                        <a:rPr lang="es-EC" sz="1800">
                          <a:effectLst/>
                        </a:rPr>
                        <a:t>Tasa de crecimiento anual de población </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r">
                        <a:lnSpc>
                          <a:spcPct val="107000"/>
                        </a:lnSpc>
                        <a:spcAft>
                          <a:spcPts val="0"/>
                        </a:spcAft>
                      </a:pPr>
                      <a:r>
                        <a:rPr lang="es-EC" sz="1800">
                          <a:effectLst/>
                        </a:rPr>
                        <a:t>1,60%</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r">
                        <a:lnSpc>
                          <a:spcPct val="107000"/>
                        </a:lnSpc>
                        <a:spcAft>
                          <a:spcPts val="0"/>
                        </a:spcAft>
                      </a:pPr>
                      <a:r>
                        <a:rPr lang="es-EC" sz="1800" dirty="0">
                          <a:effectLst/>
                        </a:rPr>
                        <a:t>0,78%</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r">
                        <a:lnSpc>
                          <a:spcPct val="107000"/>
                        </a:lnSpc>
                        <a:spcAft>
                          <a:spcPts val="0"/>
                        </a:spcAft>
                      </a:pPr>
                      <a:r>
                        <a:rPr lang="es-EC" sz="1800" dirty="0">
                          <a:effectLst/>
                        </a:rPr>
                        <a:t>0,54%</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c>
                  <a:txBody>
                    <a:bodyPr/>
                    <a:lstStyle/>
                    <a:p>
                      <a:pPr algn="r">
                        <a:lnSpc>
                          <a:spcPct val="107000"/>
                        </a:lnSpc>
                        <a:spcAft>
                          <a:spcPts val="0"/>
                        </a:spcAft>
                      </a:pPr>
                      <a:r>
                        <a:rPr lang="es-EC" sz="1800" dirty="0">
                          <a:effectLst/>
                        </a:rPr>
                        <a:t>1,10%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58" marR="57558" marT="0" marB="0"/>
                </a:tc>
              </a:tr>
            </a:tbl>
          </a:graphicData>
        </a:graphic>
      </p:graphicFrame>
    </p:spTree>
    <p:extLst>
      <p:ext uri="{BB962C8B-B14F-4D97-AF65-F5344CB8AC3E}">
        <p14:creationId xmlns:p14="http://schemas.microsoft.com/office/powerpoint/2010/main" val="54799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1055733129"/>
              </p:ext>
            </p:extLst>
          </p:nvPr>
        </p:nvGraphicFramePr>
        <p:xfrm>
          <a:off x="91134" y="51194"/>
          <a:ext cx="4303188" cy="3325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a:graphicFrameLocks/>
          </p:cNvGraphicFramePr>
          <p:nvPr>
            <p:extLst>
              <p:ext uri="{D42A27DB-BD31-4B8C-83A1-F6EECF244321}">
                <p14:modId xmlns:p14="http://schemas.microsoft.com/office/powerpoint/2010/main" val="1267878271"/>
              </p:ext>
            </p:extLst>
          </p:nvPr>
        </p:nvGraphicFramePr>
        <p:xfrm>
          <a:off x="4499992" y="3068960"/>
          <a:ext cx="4248472"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p:cNvSpPr txBox="1"/>
          <p:nvPr/>
        </p:nvSpPr>
        <p:spPr>
          <a:xfrm>
            <a:off x="4644008" y="836712"/>
            <a:ext cx="3960440" cy="1754326"/>
          </a:xfrm>
          <a:prstGeom prst="rect">
            <a:avLst/>
          </a:prstGeom>
          <a:noFill/>
        </p:spPr>
        <p:txBody>
          <a:bodyPr wrap="square" rtlCol="0">
            <a:spAutoFit/>
          </a:bodyPr>
          <a:lstStyle/>
          <a:p>
            <a:pPr algn="just"/>
            <a:r>
              <a:rPr lang="es-EC" dirty="0" smtClean="0"/>
              <a:t>USA posee la mayor renta per cápita por habitante, seguido por UK, Chile y Ecuador; da como resultado un desarrollo económico elevado y refleja el nivel de vida que tiene cada habitante en cada país.</a:t>
            </a:r>
            <a:r>
              <a:rPr lang="es-EC" b="1" dirty="0" smtClean="0"/>
              <a:t> </a:t>
            </a:r>
            <a:endParaRPr lang="es-CO" b="1" dirty="0"/>
          </a:p>
        </p:txBody>
      </p:sp>
      <p:sp>
        <p:nvSpPr>
          <p:cNvPr id="7" name="CuadroTexto 6"/>
          <p:cNvSpPr txBox="1"/>
          <p:nvPr/>
        </p:nvSpPr>
        <p:spPr>
          <a:xfrm>
            <a:off x="107504" y="4490536"/>
            <a:ext cx="4303188" cy="1477328"/>
          </a:xfrm>
          <a:prstGeom prst="rect">
            <a:avLst/>
          </a:prstGeom>
          <a:noFill/>
        </p:spPr>
        <p:txBody>
          <a:bodyPr wrap="square" rtlCol="0">
            <a:spAutoFit/>
          </a:bodyPr>
          <a:lstStyle/>
          <a:p>
            <a:pPr algn="just"/>
            <a:r>
              <a:rPr lang="es-EC" dirty="0" smtClean="0"/>
              <a:t>En la gráfica se puede observar la esperanza de vida de cada país analizado, en el caso de USA y UK, los seguros de salud y vida oscilan entre el 60% y 65% del total de sus merados locales.</a:t>
            </a:r>
            <a:endParaRPr lang="es-CO" b="1" dirty="0"/>
          </a:p>
        </p:txBody>
      </p:sp>
      <p:sp>
        <p:nvSpPr>
          <p:cNvPr id="8" name="CuadroTexto 3"/>
          <p:cNvSpPr txBox="1"/>
          <p:nvPr/>
        </p:nvSpPr>
        <p:spPr>
          <a:xfrm>
            <a:off x="107504" y="3429000"/>
            <a:ext cx="4068452" cy="646331"/>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(BM, 2016); Banco Mundial BIRF.AIF; (BM,2014); CIA, </a:t>
            </a:r>
            <a:r>
              <a:rPr lang="es-CO" sz="1200" dirty="0" err="1" smtClean="0"/>
              <a:t>The</a:t>
            </a:r>
            <a:r>
              <a:rPr lang="es-CO" sz="1200" dirty="0" smtClean="0"/>
              <a:t> </a:t>
            </a:r>
            <a:r>
              <a:rPr lang="es-CO" sz="1200" dirty="0" err="1" smtClean="0"/>
              <a:t>World</a:t>
            </a:r>
            <a:r>
              <a:rPr lang="es-CO" sz="1200" dirty="0" smtClean="0"/>
              <a:t> </a:t>
            </a:r>
            <a:r>
              <a:rPr lang="es-CO" sz="1200" dirty="0" err="1" smtClean="0"/>
              <a:t>Factbook</a:t>
            </a:r>
            <a:endParaRPr lang="es-CO" sz="1200" b="1" dirty="0"/>
          </a:p>
        </p:txBody>
      </p:sp>
      <p:sp>
        <p:nvSpPr>
          <p:cNvPr id="9" name="CuadroTexto 3"/>
          <p:cNvSpPr txBox="1"/>
          <p:nvPr/>
        </p:nvSpPr>
        <p:spPr>
          <a:xfrm>
            <a:off x="4514016" y="6093296"/>
            <a:ext cx="4068452" cy="646331"/>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(BM, 2016); Banco Mundial BIRF.AIF; (BM,2014); CIA, </a:t>
            </a:r>
            <a:r>
              <a:rPr lang="es-CO" sz="1200" dirty="0" err="1" smtClean="0"/>
              <a:t>The</a:t>
            </a:r>
            <a:r>
              <a:rPr lang="es-CO" sz="1200" dirty="0" smtClean="0"/>
              <a:t> </a:t>
            </a:r>
            <a:r>
              <a:rPr lang="es-CO" sz="1200" dirty="0" err="1" smtClean="0"/>
              <a:t>World</a:t>
            </a:r>
            <a:r>
              <a:rPr lang="es-CO" sz="1200" dirty="0" smtClean="0"/>
              <a:t> </a:t>
            </a:r>
            <a:r>
              <a:rPr lang="es-CO" sz="1200" dirty="0" err="1" smtClean="0"/>
              <a:t>Factbook</a:t>
            </a:r>
            <a:endParaRPr lang="es-CO" sz="1200" b="1" dirty="0"/>
          </a:p>
        </p:txBody>
      </p:sp>
    </p:spTree>
    <p:extLst>
      <p:ext uri="{BB962C8B-B14F-4D97-AF65-F5344CB8AC3E}">
        <p14:creationId xmlns:p14="http://schemas.microsoft.com/office/powerpoint/2010/main" val="418191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3017457662"/>
              </p:ext>
            </p:extLst>
          </p:nvPr>
        </p:nvGraphicFramePr>
        <p:xfrm>
          <a:off x="3707904" y="404664"/>
          <a:ext cx="4896544"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323528" y="1961835"/>
            <a:ext cx="3096344" cy="2308324"/>
          </a:xfrm>
          <a:prstGeom prst="rect">
            <a:avLst/>
          </a:prstGeom>
          <a:noFill/>
        </p:spPr>
        <p:txBody>
          <a:bodyPr wrap="square" rtlCol="0">
            <a:spAutoFit/>
          </a:bodyPr>
          <a:lstStyle/>
          <a:p>
            <a:pPr algn="just"/>
            <a:r>
              <a:rPr lang="es-EC" dirty="0" smtClean="0"/>
              <a:t>Se puede observar que mientras un país se encuentre superiormente desarrollado, la tasa de crecimiento poblacional es menor; por esta razón el primaje per cápita de USA y UK a través de los años tiende al crecimiento.</a:t>
            </a:r>
            <a:endParaRPr lang="es-CO" b="1" dirty="0"/>
          </a:p>
        </p:txBody>
      </p:sp>
      <p:sp>
        <p:nvSpPr>
          <p:cNvPr id="4" name="CuadroTexto 3"/>
          <p:cNvSpPr txBox="1"/>
          <p:nvPr/>
        </p:nvSpPr>
        <p:spPr>
          <a:xfrm>
            <a:off x="3707904" y="5877272"/>
            <a:ext cx="4068452" cy="646331"/>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(BM, 2016); Banco Mundial BIRF.AIF; (BM,2014); CIA, </a:t>
            </a:r>
            <a:r>
              <a:rPr lang="es-CO" sz="1200" dirty="0" err="1" smtClean="0"/>
              <a:t>The</a:t>
            </a:r>
            <a:r>
              <a:rPr lang="es-CO" sz="1200" dirty="0" smtClean="0"/>
              <a:t> </a:t>
            </a:r>
            <a:r>
              <a:rPr lang="es-CO" sz="1200" dirty="0" err="1" smtClean="0"/>
              <a:t>World</a:t>
            </a:r>
            <a:r>
              <a:rPr lang="es-CO" sz="1200" dirty="0" smtClean="0"/>
              <a:t> </a:t>
            </a:r>
            <a:r>
              <a:rPr lang="es-CO" sz="1200" dirty="0" err="1" smtClean="0"/>
              <a:t>Factbook</a:t>
            </a:r>
            <a:endParaRPr lang="es-CO" sz="1200" b="1" dirty="0"/>
          </a:p>
        </p:txBody>
      </p:sp>
    </p:spTree>
    <p:extLst>
      <p:ext uri="{BB962C8B-B14F-4D97-AF65-F5344CB8AC3E}">
        <p14:creationId xmlns:p14="http://schemas.microsoft.com/office/powerpoint/2010/main" val="43611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892090685"/>
              </p:ext>
            </p:extLst>
          </p:nvPr>
        </p:nvGraphicFramePr>
        <p:xfrm>
          <a:off x="755576" y="404664"/>
          <a:ext cx="7560840"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755576" y="5253300"/>
            <a:ext cx="7560840" cy="923330"/>
          </a:xfrm>
          <a:prstGeom prst="rect">
            <a:avLst/>
          </a:prstGeom>
          <a:noFill/>
        </p:spPr>
        <p:txBody>
          <a:bodyPr wrap="square" rtlCol="0">
            <a:spAutoFit/>
          </a:bodyPr>
          <a:lstStyle/>
          <a:p>
            <a:pPr algn="just"/>
            <a:r>
              <a:rPr lang="es-EC" dirty="0" smtClean="0"/>
              <a:t>En esta grafica se puede observar el índice de GINI, el cual si se realiza referencia a 100, representaría una desigualdad perfecta; sin embargo, se puede notar que los países con mayor índice de desarrollo económico.</a:t>
            </a:r>
            <a:endParaRPr lang="es-CO" b="1" dirty="0"/>
          </a:p>
        </p:txBody>
      </p:sp>
      <p:sp>
        <p:nvSpPr>
          <p:cNvPr id="5" name="CuadroTexto 3"/>
          <p:cNvSpPr txBox="1"/>
          <p:nvPr/>
        </p:nvSpPr>
        <p:spPr>
          <a:xfrm>
            <a:off x="755576" y="4365104"/>
            <a:ext cx="4068452" cy="646331"/>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(BM, 2016); Banco Mundial BIRF.AIF; (BM,2014); CIA, </a:t>
            </a:r>
            <a:r>
              <a:rPr lang="es-CO" sz="1200" dirty="0" err="1" smtClean="0"/>
              <a:t>The</a:t>
            </a:r>
            <a:r>
              <a:rPr lang="es-CO" sz="1200" dirty="0" smtClean="0"/>
              <a:t> </a:t>
            </a:r>
            <a:r>
              <a:rPr lang="es-CO" sz="1200" dirty="0" err="1" smtClean="0"/>
              <a:t>World</a:t>
            </a:r>
            <a:r>
              <a:rPr lang="es-CO" sz="1200" dirty="0" smtClean="0"/>
              <a:t> </a:t>
            </a:r>
            <a:r>
              <a:rPr lang="es-CO" sz="1200" dirty="0" err="1" smtClean="0"/>
              <a:t>Factbook</a:t>
            </a:r>
            <a:endParaRPr lang="es-CO" sz="1200" b="1" dirty="0"/>
          </a:p>
        </p:txBody>
      </p:sp>
    </p:spTree>
    <p:extLst>
      <p:ext uri="{BB962C8B-B14F-4D97-AF65-F5344CB8AC3E}">
        <p14:creationId xmlns:p14="http://schemas.microsoft.com/office/powerpoint/2010/main" val="318761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3528" y="0"/>
            <a:ext cx="8496944" cy="2132856"/>
          </a:xfrm>
        </p:spPr>
        <p:txBody>
          <a:bodyPr>
            <a:normAutofit/>
          </a:bodyPr>
          <a:lstStyle/>
          <a:p>
            <a:r>
              <a:rPr lang="es-EC" sz="4400" dirty="0" smtClean="0"/>
              <a:t>Comparación de niveles de profundización en la industria aseguradora</a:t>
            </a:r>
            <a:endParaRPr lang="es-CO" sz="4400" dirty="0"/>
          </a:p>
        </p:txBody>
      </p:sp>
      <p:graphicFrame>
        <p:nvGraphicFramePr>
          <p:cNvPr id="4" name="Tabla 3"/>
          <p:cNvGraphicFramePr>
            <a:graphicFrameLocks noGrp="1"/>
          </p:cNvGraphicFramePr>
          <p:nvPr>
            <p:extLst>
              <p:ext uri="{D42A27DB-BD31-4B8C-83A1-F6EECF244321}">
                <p14:modId xmlns:p14="http://schemas.microsoft.com/office/powerpoint/2010/main" val="523013854"/>
              </p:ext>
            </p:extLst>
          </p:nvPr>
        </p:nvGraphicFramePr>
        <p:xfrm>
          <a:off x="457200" y="2225946"/>
          <a:ext cx="8147248" cy="3435300"/>
        </p:xfrm>
        <a:graphic>
          <a:graphicData uri="http://schemas.openxmlformats.org/drawingml/2006/table">
            <a:tbl>
              <a:tblPr firstRow="1" firstCol="1" bandRow="1">
                <a:tableStyleId>{21E4AEA4-8DFA-4A89-87EB-49C32662AFE0}</a:tableStyleId>
              </a:tblPr>
              <a:tblGrid>
                <a:gridCol w="959355"/>
                <a:gridCol w="1427253"/>
                <a:gridCol w="1689741"/>
                <a:gridCol w="2183077"/>
                <a:gridCol w="1887822"/>
              </a:tblGrid>
              <a:tr h="305502">
                <a:tc rowSpan="2">
                  <a:txBody>
                    <a:bodyPr/>
                    <a:lstStyle/>
                    <a:p>
                      <a:pPr algn="ctr">
                        <a:lnSpc>
                          <a:spcPct val="107000"/>
                        </a:lnSpc>
                        <a:spcAft>
                          <a:spcPts val="0"/>
                        </a:spcAft>
                      </a:pPr>
                      <a:r>
                        <a:rPr lang="es-EC" sz="1800" dirty="0">
                          <a:effectLst/>
                        </a:rPr>
                        <a:t>Año</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gridSpan="4">
                  <a:txBody>
                    <a:bodyPr/>
                    <a:lstStyle/>
                    <a:p>
                      <a:pPr algn="ctr">
                        <a:lnSpc>
                          <a:spcPct val="107000"/>
                        </a:lnSpc>
                        <a:spcAft>
                          <a:spcPts val="0"/>
                        </a:spcAft>
                      </a:pPr>
                      <a:r>
                        <a:rPr lang="es-EC" sz="1800" dirty="0">
                          <a:effectLst/>
                        </a:rPr>
                        <a:t>Prima </a:t>
                      </a:r>
                      <a:r>
                        <a:rPr lang="es-EC" sz="1800" dirty="0" smtClean="0">
                          <a:effectLst/>
                        </a:rPr>
                        <a:t>Directa (en millones </a:t>
                      </a:r>
                      <a:r>
                        <a:rPr lang="es-EC" sz="1800" baseline="0" dirty="0" smtClean="0">
                          <a:effectLst/>
                        </a:rPr>
                        <a:t>de dólares)</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hMerge="1">
                  <a:txBody>
                    <a:bodyPr/>
                    <a:lstStyle/>
                    <a:p>
                      <a:endParaRPr lang="es-CO"/>
                    </a:p>
                  </a:txBody>
                  <a:tcPr/>
                </a:tc>
                <a:tc hMerge="1">
                  <a:txBody>
                    <a:bodyPr/>
                    <a:lstStyle/>
                    <a:p>
                      <a:endParaRPr lang="es-CO"/>
                    </a:p>
                  </a:txBody>
                  <a:tcPr/>
                </a:tc>
                <a:tc hMerge="1">
                  <a:txBody>
                    <a:bodyPr/>
                    <a:lstStyle/>
                    <a:p>
                      <a:endParaRPr lang="es-CO"/>
                    </a:p>
                  </a:txBody>
                  <a:tcPr/>
                </a:tc>
              </a:tr>
              <a:tr h="319182">
                <a:tc vMerge="1">
                  <a:txBody>
                    <a:bodyPr/>
                    <a:lstStyle/>
                    <a:p>
                      <a:endParaRPr lang="es-CO"/>
                    </a:p>
                  </a:txBody>
                  <a:tcPr/>
                </a:tc>
                <a:tc>
                  <a:txBody>
                    <a:bodyPr/>
                    <a:lstStyle/>
                    <a:p>
                      <a:pPr algn="ctr">
                        <a:lnSpc>
                          <a:spcPct val="107000"/>
                        </a:lnSpc>
                        <a:spcAft>
                          <a:spcPts val="0"/>
                        </a:spcAft>
                      </a:pPr>
                      <a:r>
                        <a:rPr lang="es-EC" sz="1800" dirty="0" smtClean="0">
                          <a:effectLst/>
                        </a:rPr>
                        <a:t>ECU </a:t>
                      </a:r>
                    </a:p>
                  </a:txBody>
                  <a:tcPr marL="52024" marR="52024" marT="0" marB="0"/>
                </a:tc>
                <a:tc>
                  <a:txBody>
                    <a:bodyPr/>
                    <a:lstStyle/>
                    <a:p>
                      <a:pPr algn="ctr">
                        <a:lnSpc>
                          <a:spcPct val="107000"/>
                        </a:lnSpc>
                        <a:spcAft>
                          <a:spcPts val="0"/>
                        </a:spcAft>
                      </a:pPr>
                      <a:r>
                        <a:rPr lang="es-EC" sz="1800" dirty="0" smtClean="0">
                          <a:effectLst/>
                        </a:rPr>
                        <a:t>CHI</a:t>
                      </a:r>
                    </a:p>
                  </a:txBody>
                  <a:tcPr marL="52024" marR="52024" marT="0" marB="0"/>
                </a:tc>
                <a:tc>
                  <a:txBody>
                    <a:bodyPr/>
                    <a:lstStyle/>
                    <a:p>
                      <a:pPr algn="ctr">
                        <a:lnSpc>
                          <a:spcPct val="107000"/>
                        </a:lnSpc>
                        <a:spcAft>
                          <a:spcPts val="0"/>
                        </a:spcAft>
                      </a:pPr>
                      <a:r>
                        <a:rPr lang="es-EC" sz="1800" dirty="0" smtClean="0">
                          <a:effectLst/>
                        </a:rPr>
                        <a:t>UK</a:t>
                      </a:r>
                    </a:p>
                  </a:txBody>
                  <a:tcPr marL="52024" marR="52024" marT="0" marB="0"/>
                </a:tc>
                <a:tc>
                  <a:txBody>
                    <a:bodyPr/>
                    <a:lstStyle/>
                    <a:p>
                      <a:pPr algn="ctr">
                        <a:lnSpc>
                          <a:spcPct val="107000"/>
                        </a:lnSpc>
                        <a:spcAft>
                          <a:spcPts val="0"/>
                        </a:spcAft>
                      </a:pPr>
                      <a:r>
                        <a:rPr lang="es-EC" sz="1800">
                          <a:effectLst/>
                        </a:rPr>
                        <a:t>USA</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r>
              <a:tr h="468436">
                <a:tc>
                  <a:txBody>
                    <a:bodyPr/>
                    <a:lstStyle/>
                    <a:p>
                      <a:pPr algn="ctr">
                        <a:lnSpc>
                          <a:spcPct val="107000"/>
                        </a:lnSpc>
                        <a:spcAft>
                          <a:spcPts val="0"/>
                        </a:spcAft>
                      </a:pPr>
                      <a:r>
                        <a:rPr lang="es-EC" sz="1800">
                          <a:effectLst/>
                        </a:rPr>
                        <a:t>2010</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1.108</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6.003</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309.000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1.040.940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r>
              <a:tr h="468436">
                <a:tc>
                  <a:txBody>
                    <a:bodyPr/>
                    <a:lstStyle/>
                    <a:p>
                      <a:pPr algn="ctr">
                        <a:lnSpc>
                          <a:spcPct val="107000"/>
                        </a:lnSpc>
                        <a:spcAft>
                          <a:spcPts val="0"/>
                        </a:spcAft>
                      </a:pPr>
                      <a:r>
                        <a:rPr lang="es-EC" sz="1800">
                          <a:effectLst/>
                        </a:rPr>
                        <a:t>2011</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1.337</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5.887</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310.000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1.089.560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r>
              <a:tr h="468436">
                <a:tc>
                  <a:txBody>
                    <a:bodyPr/>
                    <a:lstStyle/>
                    <a:p>
                      <a:pPr algn="ctr">
                        <a:lnSpc>
                          <a:spcPct val="107000"/>
                        </a:lnSpc>
                        <a:spcAft>
                          <a:spcPts val="0"/>
                        </a:spcAft>
                      </a:pPr>
                      <a:r>
                        <a:rPr lang="es-EC" sz="1800">
                          <a:effectLst/>
                        </a:rPr>
                        <a:t>2012</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1.485</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7.444</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300.000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1.093.020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r>
              <a:tr h="468436">
                <a:tc>
                  <a:txBody>
                    <a:bodyPr/>
                    <a:lstStyle/>
                    <a:p>
                      <a:pPr algn="ctr">
                        <a:lnSpc>
                          <a:spcPct val="107000"/>
                        </a:lnSpc>
                        <a:spcAft>
                          <a:spcPts val="0"/>
                        </a:spcAft>
                      </a:pPr>
                      <a:r>
                        <a:rPr lang="es-EC" sz="1800">
                          <a:effectLst/>
                        </a:rPr>
                        <a:t>2013</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1.659</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7.527</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311.000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1.173.380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r>
              <a:tr h="468436">
                <a:tc>
                  <a:txBody>
                    <a:bodyPr/>
                    <a:lstStyle/>
                    <a:p>
                      <a:pPr algn="ctr">
                        <a:lnSpc>
                          <a:spcPct val="107000"/>
                        </a:lnSpc>
                        <a:spcAft>
                          <a:spcPts val="0"/>
                        </a:spcAft>
                      </a:pPr>
                      <a:r>
                        <a:rPr lang="es-EC" sz="1800">
                          <a:effectLst/>
                        </a:rPr>
                        <a:t>2014</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1.703</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6.777</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330.000.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1.197.480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r>
              <a:tr h="468436">
                <a:tc>
                  <a:txBody>
                    <a:bodyPr/>
                    <a:lstStyle/>
                    <a:p>
                      <a:pPr algn="ctr">
                        <a:lnSpc>
                          <a:spcPct val="107000"/>
                        </a:lnSpc>
                        <a:spcAft>
                          <a:spcPts val="0"/>
                        </a:spcAft>
                      </a:pPr>
                      <a:r>
                        <a:rPr lang="es-EC" sz="1800">
                          <a:effectLst/>
                        </a:rPr>
                        <a:t>2015</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1.591</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7.130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351.000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c>
                  <a:txBody>
                    <a:bodyPr/>
                    <a:lstStyle/>
                    <a:p>
                      <a:pPr algn="ctr">
                        <a:lnSpc>
                          <a:spcPct val="107000"/>
                        </a:lnSpc>
                        <a:spcAft>
                          <a:spcPts val="0"/>
                        </a:spcAft>
                      </a:pPr>
                      <a:r>
                        <a:rPr lang="es-EC" sz="1800" dirty="0">
                          <a:effectLst/>
                        </a:rPr>
                        <a:t>$</a:t>
                      </a:r>
                      <a:r>
                        <a:rPr lang="es-EC" sz="1800" dirty="0" smtClean="0">
                          <a:effectLst/>
                        </a:rPr>
                        <a:t>1.252.210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024" marR="52024" marT="0" marB="0"/>
                </a:tc>
              </a:tr>
            </a:tbl>
          </a:graphicData>
        </a:graphic>
      </p:graphicFrame>
    </p:spTree>
    <p:extLst>
      <p:ext uri="{BB962C8B-B14F-4D97-AF65-F5344CB8AC3E}">
        <p14:creationId xmlns:p14="http://schemas.microsoft.com/office/powerpoint/2010/main" val="250130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96277398"/>
              </p:ext>
            </p:extLst>
          </p:nvPr>
        </p:nvGraphicFramePr>
        <p:xfrm>
          <a:off x="539552" y="260648"/>
          <a:ext cx="7730108"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539552" y="5661248"/>
            <a:ext cx="7730108" cy="923330"/>
          </a:xfrm>
          <a:prstGeom prst="rect">
            <a:avLst/>
          </a:prstGeom>
          <a:noFill/>
        </p:spPr>
        <p:txBody>
          <a:bodyPr wrap="square" rtlCol="0">
            <a:spAutoFit/>
          </a:bodyPr>
          <a:lstStyle/>
          <a:p>
            <a:pPr algn="just"/>
            <a:r>
              <a:rPr lang="es-EC" dirty="0" smtClean="0"/>
              <a:t>Se realiza una breve comparación del nivel de profundización que tiene la industria de seguros en base al desarrollo económico de un país, y del mismo modo al nivel de vida que cada uno presenta.</a:t>
            </a:r>
            <a:endParaRPr lang="es-CO" b="1" dirty="0"/>
          </a:p>
        </p:txBody>
      </p:sp>
      <p:sp>
        <p:nvSpPr>
          <p:cNvPr id="5" name="CuadroTexto 3"/>
          <p:cNvSpPr txBox="1"/>
          <p:nvPr/>
        </p:nvSpPr>
        <p:spPr>
          <a:xfrm>
            <a:off x="539552" y="4869160"/>
            <a:ext cx="4068452" cy="646331"/>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(BM, 2016); Banco Mundial BIRF.AIF; (BM,2014); CIA, </a:t>
            </a:r>
            <a:r>
              <a:rPr lang="es-CO" sz="1200" dirty="0" err="1" smtClean="0"/>
              <a:t>The</a:t>
            </a:r>
            <a:r>
              <a:rPr lang="es-CO" sz="1200" dirty="0" smtClean="0"/>
              <a:t> </a:t>
            </a:r>
            <a:r>
              <a:rPr lang="es-CO" sz="1200" dirty="0" err="1" smtClean="0"/>
              <a:t>World</a:t>
            </a:r>
            <a:r>
              <a:rPr lang="es-CO" sz="1200" dirty="0" smtClean="0"/>
              <a:t> </a:t>
            </a:r>
            <a:r>
              <a:rPr lang="es-CO" sz="1200" dirty="0" err="1" smtClean="0"/>
              <a:t>Factbook</a:t>
            </a:r>
            <a:endParaRPr lang="es-CO" sz="1200" b="1" dirty="0"/>
          </a:p>
        </p:txBody>
      </p:sp>
    </p:spTree>
    <p:extLst>
      <p:ext uri="{BB962C8B-B14F-4D97-AF65-F5344CB8AC3E}">
        <p14:creationId xmlns:p14="http://schemas.microsoft.com/office/powerpoint/2010/main" val="272020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97160"/>
            <a:ext cx="7067872" cy="1531640"/>
          </a:xfrm>
        </p:spPr>
        <p:txBody>
          <a:bodyPr>
            <a:normAutofit/>
          </a:bodyPr>
          <a:lstStyle/>
          <a:p>
            <a:r>
              <a:rPr lang="es-EC" sz="4400" dirty="0" smtClean="0"/>
              <a:t>Justificación e importancia</a:t>
            </a:r>
            <a:endParaRPr lang="es-EC" sz="4400" dirty="0"/>
          </a:p>
        </p:txBody>
      </p:sp>
      <p:graphicFrame>
        <p:nvGraphicFramePr>
          <p:cNvPr id="4" name="3 Diagrama"/>
          <p:cNvGraphicFramePr/>
          <p:nvPr>
            <p:extLst>
              <p:ext uri="{D42A27DB-BD31-4B8C-83A1-F6EECF244321}">
                <p14:modId xmlns:p14="http://schemas.microsoft.com/office/powerpoint/2010/main" val="1328226271"/>
              </p:ext>
            </p:extLst>
          </p:nvPr>
        </p:nvGraphicFramePr>
        <p:xfrm>
          <a:off x="539552" y="1412776"/>
          <a:ext cx="799288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612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387455299"/>
              </p:ext>
            </p:extLst>
          </p:nvPr>
        </p:nvGraphicFramePr>
        <p:xfrm>
          <a:off x="251520" y="2420888"/>
          <a:ext cx="8568953" cy="3672408"/>
        </p:xfrm>
        <a:graphic>
          <a:graphicData uri="http://schemas.openxmlformats.org/drawingml/2006/table">
            <a:tbl>
              <a:tblPr firstRow="1" firstCol="1" bandRow="1">
                <a:tableStyleId>{21E4AEA4-8DFA-4A89-87EB-49C32662AFE0}</a:tableStyleId>
              </a:tblPr>
              <a:tblGrid>
                <a:gridCol w="1161892"/>
                <a:gridCol w="1960692"/>
                <a:gridCol w="1696937"/>
                <a:gridCol w="904972"/>
                <a:gridCol w="904972"/>
                <a:gridCol w="1164058"/>
                <a:gridCol w="775430"/>
              </a:tblGrid>
              <a:tr h="1023473">
                <a:tc>
                  <a:txBody>
                    <a:bodyPr/>
                    <a:lstStyle/>
                    <a:p>
                      <a:pPr algn="ctr">
                        <a:lnSpc>
                          <a:spcPct val="107000"/>
                        </a:lnSpc>
                        <a:spcAft>
                          <a:spcPts val="0"/>
                        </a:spcAft>
                      </a:pPr>
                      <a:r>
                        <a:rPr lang="es-CO" sz="1400" dirty="0">
                          <a:effectLst/>
                        </a:rPr>
                        <a:t>Países</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a:effectLst/>
                        </a:rPr>
                        <a:t>PIB</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dirty="0" smtClean="0">
                          <a:effectLst/>
                        </a:rPr>
                        <a:t>Primaje</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dirty="0">
                          <a:effectLst/>
                        </a:rPr>
                        <a:t>Población</a:t>
                      </a:r>
                      <a:endParaRPr lang="es-CO" sz="1800" dirty="0">
                        <a:effectLst/>
                      </a:endParaRPr>
                    </a:p>
                    <a:p>
                      <a:pPr algn="ctr">
                        <a:lnSpc>
                          <a:spcPct val="107000"/>
                        </a:lnSpc>
                        <a:spcAft>
                          <a:spcPts val="0"/>
                        </a:spcAft>
                      </a:pPr>
                      <a:r>
                        <a:rPr lang="es-CO" sz="1400" dirty="0">
                          <a:effectLst/>
                        </a:rPr>
                        <a:t>(en miles)</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a:effectLst/>
                        </a:rPr>
                        <a:t>PIB per cápita</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a:effectLst/>
                        </a:rPr>
                        <a:t>Primaje per cápita</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a:effectLst/>
                        </a:rPr>
                        <a:t>Prof. Ind. Seg.</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r>
              <a:tr h="517132">
                <a:tc>
                  <a:txBody>
                    <a:bodyPr/>
                    <a:lstStyle/>
                    <a:p>
                      <a:pPr algn="ctr">
                        <a:lnSpc>
                          <a:spcPct val="107000"/>
                        </a:lnSpc>
                        <a:spcAft>
                          <a:spcPts val="0"/>
                        </a:spcAft>
                      </a:pPr>
                      <a:r>
                        <a:rPr lang="es-CO" sz="1400">
                          <a:effectLst/>
                        </a:rPr>
                        <a:t>Ecuador</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dirty="0">
                          <a:effectLst/>
                        </a:rPr>
                        <a:t>                 </a:t>
                      </a:r>
                      <a:r>
                        <a:rPr lang="es-CO" sz="1400" dirty="0" smtClean="0">
                          <a:effectLst/>
                        </a:rPr>
                        <a:t>100.871.770.000,00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a:effectLst/>
                        </a:rPr>
                        <a:t>                      1.591.678.000,00 </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a:effectLst/>
                        </a:rPr>
                        <a:t>    16.541,00 </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dirty="0">
                          <a:effectLst/>
                        </a:rPr>
                        <a:t>                </a:t>
                      </a:r>
                      <a:r>
                        <a:rPr lang="es-CO" sz="1400" dirty="0" smtClean="0">
                          <a:effectLst/>
                        </a:rPr>
                        <a:t>6.002,00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r">
                        <a:lnSpc>
                          <a:spcPct val="107000"/>
                        </a:lnSpc>
                        <a:spcAft>
                          <a:spcPts val="0"/>
                        </a:spcAft>
                      </a:pPr>
                      <a:r>
                        <a:rPr lang="es-CO" sz="1400" dirty="0">
                          <a:effectLst/>
                        </a:rPr>
                        <a:t>              </a:t>
                      </a:r>
                      <a:endParaRPr lang="es-CO" sz="1400" dirty="0" smtClean="0">
                        <a:effectLst/>
                      </a:endParaRPr>
                    </a:p>
                    <a:p>
                      <a:pPr algn="r">
                        <a:lnSpc>
                          <a:spcPct val="107000"/>
                        </a:lnSpc>
                        <a:spcAft>
                          <a:spcPts val="0"/>
                        </a:spcAft>
                      </a:pPr>
                      <a:r>
                        <a:rPr lang="es-CO" sz="1400" dirty="0" smtClean="0">
                          <a:effectLst/>
                        </a:rPr>
                        <a:t>  96,23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endParaRPr lang="es-CO" sz="1400" dirty="0" smtClean="0">
                        <a:effectLst/>
                      </a:endParaRPr>
                    </a:p>
                    <a:p>
                      <a:pPr algn="ctr">
                        <a:lnSpc>
                          <a:spcPct val="107000"/>
                        </a:lnSpc>
                        <a:spcAft>
                          <a:spcPts val="0"/>
                        </a:spcAft>
                      </a:pPr>
                      <a:r>
                        <a:rPr lang="es-CO" sz="1400" dirty="0" smtClean="0">
                          <a:effectLst/>
                        </a:rPr>
                        <a:t>1,58%</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r>
              <a:tr h="608658">
                <a:tc>
                  <a:txBody>
                    <a:bodyPr/>
                    <a:lstStyle/>
                    <a:p>
                      <a:pPr algn="ctr">
                        <a:lnSpc>
                          <a:spcPct val="107000"/>
                        </a:lnSpc>
                        <a:spcAft>
                          <a:spcPts val="0"/>
                        </a:spcAft>
                      </a:pPr>
                      <a:r>
                        <a:rPr lang="es-CO" sz="1400">
                          <a:effectLst/>
                        </a:rPr>
                        <a:t>Chile</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dirty="0">
                          <a:effectLst/>
                        </a:rPr>
                        <a:t>               221.554.550.000,00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dirty="0">
                          <a:effectLst/>
                        </a:rPr>
                        <a:t>                    10.458.500.000,64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a:effectLst/>
                        </a:rPr>
                        <a:t>    17.948,00 </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a:effectLst/>
                        </a:rPr>
                        <a:t>              12.344,25 </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r">
                        <a:lnSpc>
                          <a:spcPct val="107000"/>
                        </a:lnSpc>
                        <a:spcAft>
                          <a:spcPts val="0"/>
                        </a:spcAft>
                      </a:pPr>
                      <a:r>
                        <a:rPr lang="es-CO" sz="1400" dirty="0">
                          <a:effectLst/>
                        </a:rPr>
                        <a:t>          </a:t>
                      </a:r>
                      <a:endParaRPr lang="es-CO" sz="1400" dirty="0" smtClean="0">
                        <a:effectLst/>
                      </a:endParaRPr>
                    </a:p>
                    <a:p>
                      <a:pPr algn="r">
                        <a:lnSpc>
                          <a:spcPct val="107000"/>
                        </a:lnSpc>
                        <a:spcAft>
                          <a:spcPts val="0"/>
                        </a:spcAft>
                      </a:pPr>
                      <a:r>
                        <a:rPr lang="es-CO" sz="1400" dirty="0" smtClean="0">
                          <a:effectLst/>
                        </a:rPr>
                        <a:t>    582,71</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endParaRPr lang="es-CO" sz="1400" dirty="0" smtClean="0">
                        <a:effectLst/>
                      </a:endParaRPr>
                    </a:p>
                    <a:p>
                      <a:pPr algn="ctr">
                        <a:lnSpc>
                          <a:spcPct val="107000"/>
                        </a:lnSpc>
                        <a:spcAft>
                          <a:spcPts val="0"/>
                        </a:spcAft>
                      </a:pPr>
                      <a:r>
                        <a:rPr lang="es-CO" sz="1400" dirty="0" smtClean="0">
                          <a:effectLst/>
                        </a:rPr>
                        <a:t>4,72</a:t>
                      </a:r>
                      <a:r>
                        <a:rPr lang="es-CO" sz="1400" dirty="0">
                          <a:effectLst/>
                        </a:rPr>
                        <a:t>%</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r>
              <a:tr h="610159">
                <a:tc>
                  <a:txBody>
                    <a:bodyPr/>
                    <a:lstStyle/>
                    <a:p>
                      <a:pPr algn="ctr">
                        <a:lnSpc>
                          <a:spcPct val="107000"/>
                        </a:lnSpc>
                        <a:spcAft>
                          <a:spcPts val="0"/>
                        </a:spcAft>
                      </a:pPr>
                      <a:r>
                        <a:rPr lang="es-CO" sz="1400">
                          <a:effectLst/>
                        </a:rPr>
                        <a:t>UK</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a:effectLst/>
                        </a:rPr>
                        <a:t>            3.311.320.755.000,00 </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dirty="0">
                          <a:effectLst/>
                        </a:rPr>
                        <a:t>                  351.000.000.000,00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dirty="0">
                          <a:effectLst/>
                        </a:rPr>
                        <a:t>    72.776,00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dirty="0">
                          <a:effectLst/>
                        </a:rPr>
                        <a:t>              45.500,18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r">
                        <a:lnSpc>
                          <a:spcPct val="107000"/>
                        </a:lnSpc>
                        <a:spcAft>
                          <a:spcPts val="0"/>
                        </a:spcAft>
                      </a:pPr>
                      <a:r>
                        <a:rPr lang="es-CO" sz="1400" dirty="0">
                          <a:effectLst/>
                        </a:rPr>
                        <a:t>  </a:t>
                      </a:r>
                      <a:r>
                        <a:rPr lang="es-CO" sz="1400" dirty="0" smtClean="0">
                          <a:effectLst/>
                        </a:rPr>
                        <a:t>4.823,00</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endParaRPr lang="es-CO" sz="1400" dirty="0" smtClean="0">
                        <a:effectLst/>
                      </a:endParaRPr>
                    </a:p>
                    <a:p>
                      <a:pPr algn="ctr">
                        <a:lnSpc>
                          <a:spcPct val="107000"/>
                        </a:lnSpc>
                        <a:spcAft>
                          <a:spcPts val="0"/>
                        </a:spcAft>
                      </a:pPr>
                      <a:r>
                        <a:rPr lang="es-CO" sz="1400" dirty="0" smtClean="0">
                          <a:effectLst/>
                        </a:rPr>
                        <a:t>10,60</a:t>
                      </a:r>
                      <a:r>
                        <a:rPr lang="es-CO" sz="1400" dirty="0">
                          <a:effectLst/>
                        </a:rPr>
                        <a:t>%</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r>
              <a:tr h="912986">
                <a:tc>
                  <a:txBody>
                    <a:bodyPr/>
                    <a:lstStyle/>
                    <a:p>
                      <a:pPr algn="ctr">
                        <a:lnSpc>
                          <a:spcPct val="107000"/>
                        </a:lnSpc>
                        <a:spcAft>
                          <a:spcPts val="0"/>
                        </a:spcAft>
                      </a:pPr>
                      <a:r>
                        <a:rPr lang="es-CO" sz="1400">
                          <a:effectLst/>
                        </a:rPr>
                        <a:t>USA</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a:effectLst/>
                        </a:rPr>
                        <a:t>          18.100.000.000.000,00 </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a:effectLst/>
                        </a:rPr>
                        <a:t>               1.252.210.000.000,00 </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EC" sz="1400">
                          <a:effectLst/>
                        </a:rPr>
                        <a:t>  321.601,00 </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r>
                        <a:rPr lang="es-CO" sz="1400">
                          <a:effectLst/>
                        </a:rPr>
                        <a:t>              56.280,92 </a:t>
                      </a:r>
                      <a:endParaRPr lang="es-C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r">
                        <a:lnSpc>
                          <a:spcPct val="107000"/>
                        </a:lnSpc>
                        <a:spcAft>
                          <a:spcPts val="0"/>
                        </a:spcAft>
                      </a:pPr>
                      <a:r>
                        <a:rPr lang="es-CO" sz="1400" dirty="0">
                          <a:effectLst/>
                        </a:rPr>
                        <a:t>       </a:t>
                      </a:r>
                      <a:endParaRPr lang="es-CO" sz="1400" dirty="0" smtClean="0">
                        <a:effectLst/>
                      </a:endParaRPr>
                    </a:p>
                    <a:p>
                      <a:pPr algn="r">
                        <a:lnSpc>
                          <a:spcPct val="107000"/>
                        </a:lnSpc>
                        <a:spcAft>
                          <a:spcPts val="0"/>
                        </a:spcAft>
                      </a:pPr>
                      <a:r>
                        <a:rPr lang="es-CO" sz="1400" dirty="0" smtClean="0">
                          <a:effectLst/>
                        </a:rPr>
                        <a:t>  3.893,68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c>
                  <a:txBody>
                    <a:bodyPr/>
                    <a:lstStyle/>
                    <a:p>
                      <a:pPr algn="ctr">
                        <a:lnSpc>
                          <a:spcPct val="107000"/>
                        </a:lnSpc>
                        <a:spcAft>
                          <a:spcPts val="0"/>
                        </a:spcAft>
                      </a:pPr>
                      <a:endParaRPr lang="es-CO" sz="1400" dirty="0" smtClean="0">
                        <a:effectLst/>
                      </a:endParaRPr>
                    </a:p>
                    <a:p>
                      <a:pPr algn="ctr">
                        <a:lnSpc>
                          <a:spcPct val="107000"/>
                        </a:lnSpc>
                        <a:spcAft>
                          <a:spcPts val="0"/>
                        </a:spcAft>
                      </a:pPr>
                      <a:r>
                        <a:rPr lang="es-CO" sz="1400" dirty="0" smtClean="0">
                          <a:effectLst/>
                        </a:rPr>
                        <a:t>6,92</a:t>
                      </a:r>
                      <a:r>
                        <a:rPr lang="es-CO" sz="1400" dirty="0">
                          <a:effectLst/>
                        </a:rPr>
                        <a:t>%</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104" marR="30104" marT="0" marB="0" anchor="ctr"/>
                </a:tc>
              </a:tr>
            </a:tbl>
          </a:graphicData>
        </a:graphic>
      </p:graphicFrame>
      <p:sp>
        <p:nvSpPr>
          <p:cNvPr id="5" name="Título 2"/>
          <p:cNvSpPr>
            <a:spLocks noGrp="1"/>
          </p:cNvSpPr>
          <p:nvPr>
            <p:ph type="title"/>
          </p:nvPr>
        </p:nvSpPr>
        <p:spPr>
          <a:xfrm>
            <a:off x="2627784" y="0"/>
            <a:ext cx="6192688" cy="2132856"/>
          </a:xfrm>
        </p:spPr>
        <p:txBody>
          <a:bodyPr>
            <a:normAutofit/>
          </a:bodyPr>
          <a:lstStyle/>
          <a:p>
            <a:r>
              <a:rPr lang="es-EC" sz="4400" dirty="0" smtClean="0"/>
              <a:t>Comparación de variables de estudio</a:t>
            </a:r>
            <a:endParaRPr lang="es-CO" sz="4400" dirty="0"/>
          </a:p>
        </p:txBody>
      </p:sp>
    </p:spTree>
    <p:extLst>
      <p:ext uri="{BB962C8B-B14F-4D97-AF65-F5344CB8AC3E}">
        <p14:creationId xmlns:p14="http://schemas.microsoft.com/office/powerpoint/2010/main" val="155235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3069058143"/>
              </p:ext>
            </p:extLst>
          </p:nvPr>
        </p:nvGraphicFramePr>
        <p:xfrm>
          <a:off x="251520" y="2564904"/>
          <a:ext cx="8280920" cy="3456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317963124"/>
              </p:ext>
            </p:extLst>
          </p:nvPr>
        </p:nvGraphicFramePr>
        <p:xfrm>
          <a:off x="251520" y="188640"/>
          <a:ext cx="3600400" cy="2259446"/>
        </p:xfrm>
        <a:graphic>
          <a:graphicData uri="http://schemas.openxmlformats.org/drawingml/2006/table">
            <a:tbl>
              <a:tblPr firstRow="1" firstCol="1" bandRow="1">
                <a:tableStyleId>{21E4AEA4-8DFA-4A89-87EB-49C32662AFE0}</a:tableStyleId>
              </a:tblPr>
              <a:tblGrid>
                <a:gridCol w="978966"/>
                <a:gridCol w="1405034"/>
                <a:gridCol w="1216400"/>
              </a:tblGrid>
              <a:tr h="445326">
                <a:tc>
                  <a:txBody>
                    <a:bodyPr/>
                    <a:lstStyle/>
                    <a:p>
                      <a:pPr algn="ctr">
                        <a:lnSpc>
                          <a:spcPct val="107000"/>
                        </a:lnSpc>
                        <a:spcAft>
                          <a:spcPts val="0"/>
                        </a:spcAft>
                      </a:pPr>
                      <a:r>
                        <a:rPr lang="es-EC" sz="1400" dirty="0">
                          <a:effectLst/>
                        </a:rPr>
                        <a:t>Año</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 (en millones)</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Crecimiento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9160">
                <a:tc>
                  <a:txBody>
                    <a:bodyPr/>
                    <a:lstStyle/>
                    <a:p>
                      <a:pPr algn="ctr">
                        <a:lnSpc>
                          <a:spcPct val="107000"/>
                        </a:lnSpc>
                        <a:spcAft>
                          <a:spcPts val="0"/>
                        </a:spcAft>
                      </a:pPr>
                      <a:r>
                        <a:rPr lang="es-EC" sz="1400">
                          <a:effectLst/>
                        </a:rPr>
                        <a:t>2009</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158,20</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CO" sz="1400">
                        <a:effectLst/>
                        <a:latin typeface="Calibri" panose="020F0502020204030204" pitchFamily="34" charset="0"/>
                      </a:endParaRPr>
                    </a:p>
                  </a:txBody>
                  <a:tcPr marL="68580" marR="68580" marT="0" marB="0"/>
                </a:tc>
              </a:tr>
              <a:tr h="259160">
                <a:tc>
                  <a:txBody>
                    <a:bodyPr/>
                    <a:lstStyle/>
                    <a:p>
                      <a:pPr algn="ctr">
                        <a:lnSpc>
                          <a:spcPct val="107000"/>
                        </a:lnSpc>
                        <a:spcAft>
                          <a:spcPts val="0"/>
                        </a:spcAft>
                      </a:pPr>
                      <a:r>
                        <a:rPr lang="es-EC" sz="1400">
                          <a:effectLst/>
                        </a:rPr>
                        <a:t>2010</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214,00</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35,27%</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9160">
                <a:tc>
                  <a:txBody>
                    <a:bodyPr/>
                    <a:lstStyle/>
                    <a:p>
                      <a:pPr algn="ctr">
                        <a:lnSpc>
                          <a:spcPct val="107000"/>
                        </a:lnSpc>
                        <a:spcAft>
                          <a:spcPts val="0"/>
                        </a:spcAft>
                      </a:pPr>
                      <a:r>
                        <a:rPr lang="es-EC" sz="1400">
                          <a:effectLst/>
                        </a:rPr>
                        <a:t>2011</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289,60</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35,33%</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9160">
                <a:tc>
                  <a:txBody>
                    <a:bodyPr/>
                    <a:lstStyle/>
                    <a:p>
                      <a:pPr algn="ctr">
                        <a:lnSpc>
                          <a:spcPct val="107000"/>
                        </a:lnSpc>
                        <a:spcAft>
                          <a:spcPts val="0"/>
                        </a:spcAft>
                      </a:pPr>
                      <a:r>
                        <a:rPr lang="es-EC" sz="1400">
                          <a:effectLst/>
                        </a:rPr>
                        <a:t>2012</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324,90</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12,19%</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9160">
                <a:tc>
                  <a:txBody>
                    <a:bodyPr/>
                    <a:lstStyle/>
                    <a:p>
                      <a:pPr algn="ctr">
                        <a:lnSpc>
                          <a:spcPct val="107000"/>
                        </a:lnSpc>
                        <a:spcAft>
                          <a:spcPts val="0"/>
                        </a:spcAft>
                      </a:pPr>
                      <a:r>
                        <a:rPr lang="es-EC" sz="1400">
                          <a:effectLst/>
                        </a:rPr>
                        <a:t>2013</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412,80</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27,05%</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9160">
                <a:tc>
                  <a:txBody>
                    <a:bodyPr/>
                    <a:lstStyle/>
                    <a:p>
                      <a:pPr algn="ctr">
                        <a:lnSpc>
                          <a:spcPct val="107000"/>
                        </a:lnSpc>
                        <a:spcAft>
                          <a:spcPts val="0"/>
                        </a:spcAft>
                      </a:pPr>
                      <a:r>
                        <a:rPr lang="es-EC" sz="1400">
                          <a:effectLst/>
                        </a:rPr>
                        <a:t>2014</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383,00</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-7,22%</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9160">
                <a:tc>
                  <a:txBody>
                    <a:bodyPr/>
                    <a:lstStyle/>
                    <a:p>
                      <a:pPr algn="ctr">
                        <a:lnSpc>
                          <a:spcPct val="107000"/>
                        </a:lnSpc>
                        <a:spcAft>
                          <a:spcPts val="0"/>
                        </a:spcAft>
                      </a:pPr>
                      <a:r>
                        <a:rPr lang="es-EC" sz="1400">
                          <a:effectLst/>
                        </a:rPr>
                        <a:t>2015</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121,30</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-68,33%</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Título 2"/>
          <p:cNvSpPr>
            <a:spLocks noGrp="1"/>
          </p:cNvSpPr>
          <p:nvPr>
            <p:ph type="title"/>
          </p:nvPr>
        </p:nvSpPr>
        <p:spPr>
          <a:xfrm>
            <a:off x="4351813" y="790970"/>
            <a:ext cx="4320480" cy="1243608"/>
          </a:xfrm>
        </p:spPr>
        <p:txBody>
          <a:bodyPr>
            <a:noAutofit/>
          </a:bodyPr>
          <a:lstStyle/>
          <a:p>
            <a:r>
              <a:rPr lang="es-EC" sz="4400" dirty="0" smtClean="0"/>
              <a:t>Impacto en Salida de Divisas</a:t>
            </a:r>
            <a:endParaRPr lang="es-CO" sz="4400" dirty="0"/>
          </a:p>
        </p:txBody>
      </p:sp>
      <p:sp>
        <p:nvSpPr>
          <p:cNvPr id="6" name="CuadroTexto 3"/>
          <p:cNvSpPr txBox="1"/>
          <p:nvPr/>
        </p:nvSpPr>
        <p:spPr>
          <a:xfrm>
            <a:off x="251520" y="6021288"/>
            <a:ext cx="8280920"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Banco Central del Ecuador, Ex DIGMER, DAC, empresas aéreas nacionales y extranjeras, empresas privadas.</a:t>
            </a:r>
            <a:endParaRPr lang="es-CO" sz="1200" b="1" dirty="0"/>
          </a:p>
        </p:txBody>
      </p:sp>
    </p:spTree>
    <p:extLst>
      <p:ext uri="{BB962C8B-B14F-4D97-AF65-F5344CB8AC3E}">
        <p14:creationId xmlns:p14="http://schemas.microsoft.com/office/powerpoint/2010/main" val="415479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483768" y="188640"/>
            <a:ext cx="6247928" cy="1531640"/>
          </a:xfrm>
        </p:spPr>
        <p:txBody>
          <a:bodyPr>
            <a:noAutofit/>
          </a:bodyPr>
          <a:lstStyle/>
          <a:p>
            <a:r>
              <a:rPr lang="es-EC" sz="4000" dirty="0" smtClean="0"/>
              <a:t>Participación de otros servicios recibidos en BDP.</a:t>
            </a:r>
            <a:endParaRPr lang="es-CO" sz="4000" dirty="0"/>
          </a:p>
        </p:txBody>
      </p:sp>
      <p:graphicFrame>
        <p:nvGraphicFramePr>
          <p:cNvPr id="5" name="Gráfico 4"/>
          <p:cNvGraphicFramePr/>
          <p:nvPr>
            <p:extLst>
              <p:ext uri="{D42A27DB-BD31-4B8C-83A1-F6EECF244321}">
                <p14:modId xmlns:p14="http://schemas.microsoft.com/office/powerpoint/2010/main" val="1043223771"/>
              </p:ext>
            </p:extLst>
          </p:nvPr>
        </p:nvGraphicFramePr>
        <p:xfrm>
          <a:off x="539552" y="1988840"/>
          <a:ext cx="4248472"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2"/>
          <p:cNvSpPr txBox="1"/>
          <p:nvPr/>
        </p:nvSpPr>
        <p:spPr>
          <a:xfrm>
            <a:off x="5034975" y="2604390"/>
            <a:ext cx="3672408" cy="2585323"/>
          </a:xfrm>
          <a:prstGeom prst="rect">
            <a:avLst/>
          </a:prstGeom>
          <a:noFill/>
        </p:spPr>
        <p:txBody>
          <a:bodyPr wrap="square" rtlCol="0">
            <a:spAutoFit/>
          </a:bodyPr>
          <a:lstStyle/>
          <a:p>
            <a:pPr algn="just"/>
            <a:r>
              <a:rPr lang="es-EC" dirty="0" smtClean="0"/>
              <a:t>Los servicios de transporte son influenciados por el comercio internacional, la contratación de servicio de transporte es elevada, al realizar los fletes es necesario asegurar la mercancía para evitar siniestros generando la contratación de servicios de seguros en el extranjero.</a:t>
            </a:r>
            <a:endParaRPr lang="es-CO" b="1" dirty="0"/>
          </a:p>
        </p:txBody>
      </p:sp>
      <p:sp>
        <p:nvSpPr>
          <p:cNvPr id="6" name="CuadroTexto 3"/>
          <p:cNvSpPr txBox="1"/>
          <p:nvPr/>
        </p:nvSpPr>
        <p:spPr>
          <a:xfrm>
            <a:off x="755576" y="5790455"/>
            <a:ext cx="4140460" cy="646331"/>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Banco Central del Ecuador, Ex DIGMER, DAC, empresas aéreas nacionales y extranjeras, empresas privadas.</a:t>
            </a:r>
            <a:endParaRPr lang="es-CO" sz="1200" b="1" dirty="0"/>
          </a:p>
        </p:txBody>
      </p:sp>
    </p:spTree>
    <p:extLst>
      <p:ext uri="{BB962C8B-B14F-4D97-AF65-F5344CB8AC3E}">
        <p14:creationId xmlns:p14="http://schemas.microsoft.com/office/powerpoint/2010/main" val="114054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05481" y="3140968"/>
            <a:ext cx="4187552" cy="883568"/>
          </a:xfrm>
        </p:spPr>
        <p:txBody>
          <a:bodyPr>
            <a:noAutofit/>
          </a:bodyPr>
          <a:lstStyle/>
          <a:p>
            <a:r>
              <a:rPr lang="es-EC" sz="3200" dirty="0" smtClean="0"/>
              <a:t>Participación de seguros dentro de otros servicios BDP</a:t>
            </a:r>
            <a:endParaRPr lang="es-CO" sz="3200" dirty="0"/>
          </a:p>
        </p:txBody>
      </p:sp>
      <p:graphicFrame>
        <p:nvGraphicFramePr>
          <p:cNvPr id="4" name="Tabla 3"/>
          <p:cNvGraphicFramePr>
            <a:graphicFrameLocks noGrp="1"/>
          </p:cNvGraphicFramePr>
          <p:nvPr>
            <p:extLst>
              <p:ext uri="{D42A27DB-BD31-4B8C-83A1-F6EECF244321}">
                <p14:modId xmlns:p14="http://schemas.microsoft.com/office/powerpoint/2010/main" val="3585728485"/>
              </p:ext>
            </p:extLst>
          </p:nvPr>
        </p:nvGraphicFramePr>
        <p:xfrm>
          <a:off x="140984" y="548681"/>
          <a:ext cx="4464497" cy="5112567"/>
        </p:xfrm>
        <a:graphic>
          <a:graphicData uri="http://schemas.openxmlformats.org/drawingml/2006/table">
            <a:tbl>
              <a:tblPr firstRow="1" firstCol="1" bandRow="1">
                <a:tableStyleId>{21E4AEA4-8DFA-4A89-87EB-49C32662AFE0}</a:tableStyleId>
              </a:tblPr>
              <a:tblGrid>
                <a:gridCol w="2362113"/>
                <a:gridCol w="1118681"/>
                <a:gridCol w="983703"/>
              </a:tblGrid>
              <a:tr h="346287">
                <a:tc>
                  <a:txBody>
                    <a:bodyPr/>
                    <a:lstStyle/>
                    <a:p>
                      <a:pPr algn="ctr">
                        <a:lnSpc>
                          <a:spcPct val="107000"/>
                        </a:lnSpc>
                        <a:spcAft>
                          <a:spcPts val="0"/>
                        </a:spcAft>
                      </a:pPr>
                      <a:r>
                        <a:rPr lang="es-EC" sz="1600" dirty="0">
                          <a:effectLst/>
                        </a:rPr>
                        <a:t>      Otros servicios</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a:effectLst/>
                        </a:rPr>
                        <a:t>     6.106,75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a:effectLst/>
                        </a:rPr>
                        <a:t>100,00%</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23755">
                <a:tc>
                  <a:txBody>
                    <a:bodyPr/>
                    <a:lstStyle/>
                    <a:p>
                      <a:pPr>
                        <a:lnSpc>
                          <a:spcPct val="107000"/>
                        </a:lnSpc>
                        <a:spcAft>
                          <a:spcPts val="0"/>
                        </a:spcAft>
                      </a:pPr>
                      <a:r>
                        <a:rPr lang="es-EC" sz="1600" dirty="0" smtClean="0">
                          <a:effectLst/>
                        </a:rPr>
                        <a:t>Servicios </a:t>
                      </a:r>
                      <a:r>
                        <a:rPr lang="es-EC" sz="1600" dirty="0">
                          <a:effectLst/>
                        </a:rPr>
                        <a:t>de comunicaciones</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dirty="0">
                          <a:effectLst/>
                        </a:rPr>
                        <a:t>        114,49 </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1,87%</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4234">
                <a:tc>
                  <a:txBody>
                    <a:bodyPr/>
                    <a:lstStyle/>
                    <a:p>
                      <a:pPr>
                        <a:lnSpc>
                          <a:spcPct val="107000"/>
                        </a:lnSpc>
                        <a:spcAft>
                          <a:spcPts val="0"/>
                        </a:spcAft>
                      </a:pPr>
                      <a:r>
                        <a:rPr lang="es-EC" sz="1600" dirty="0" smtClean="0">
                          <a:effectLst/>
                        </a:rPr>
                        <a:t>Servicios </a:t>
                      </a:r>
                      <a:r>
                        <a:rPr lang="es-EC" sz="1600" dirty="0">
                          <a:effectLst/>
                        </a:rPr>
                        <a:t>de construcción</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              -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0,00%</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6287">
                <a:tc>
                  <a:txBody>
                    <a:bodyPr/>
                    <a:lstStyle/>
                    <a:p>
                      <a:pPr>
                        <a:lnSpc>
                          <a:spcPct val="107000"/>
                        </a:lnSpc>
                        <a:spcAft>
                          <a:spcPts val="0"/>
                        </a:spcAft>
                      </a:pPr>
                      <a:r>
                        <a:rPr lang="es-EC" sz="1600" dirty="0" smtClean="0">
                          <a:solidFill>
                            <a:srgbClr val="FF0000"/>
                          </a:solidFill>
                          <a:effectLst/>
                        </a:rPr>
                        <a:t>Servicios </a:t>
                      </a:r>
                      <a:r>
                        <a:rPr lang="es-EC" sz="1600" dirty="0">
                          <a:solidFill>
                            <a:srgbClr val="FF0000"/>
                          </a:solidFill>
                          <a:effectLst/>
                        </a:rPr>
                        <a:t>de seguros</a:t>
                      </a:r>
                      <a:endParaRPr lang="es-CO"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dirty="0">
                          <a:solidFill>
                            <a:srgbClr val="FF0000"/>
                          </a:solidFill>
                          <a:effectLst/>
                        </a:rPr>
                        <a:t>     1.903,81 </a:t>
                      </a:r>
                      <a:endParaRPr lang="es-CO"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dirty="0">
                          <a:solidFill>
                            <a:srgbClr val="FF0000"/>
                          </a:solidFill>
                          <a:effectLst/>
                        </a:rPr>
                        <a:t>31,18%</a:t>
                      </a:r>
                      <a:endParaRPr lang="es-CO"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6287">
                <a:tc>
                  <a:txBody>
                    <a:bodyPr/>
                    <a:lstStyle/>
                    <a:p>
                      <a:pPr>
                        <a:lnSpc>
                          <a:spcPct val="107000"/>
                        </a:lnSpc>
                        <a:spcAft>
                          <a:spcPts val="0"/>
                        </a:spcAft>
                      </a:pPr>
                      <a:r>
                        <a:rPr lang="es-EC" sz="1600" dirty="0" smtClean="0">
                          <a:effectLst/>
                        </a:rPr>
                        <a:t>Servicios </a:t>
                      </a:r>
                      <a:r>
                        <a:rPr lang="es-EC" sz="1600" dirty="0">
                          <a:effectLst/>
                        </a:rPr>
                        <a:t>financieros</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dirty="0">
                          <a:effectLst/>
                        </a:rPr>
                        <a:t>        538,85 </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8,82%</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92576">
                <a:tc>
                  <a:txBody>
                    <a:bodyPr/>
                    <a:lstStyle/>
                    <a:p>
                      <a:pPr>
                        <a:lnSpc>
                          <a:spcPct val="107000"/>
                        </a:lnSpc>
                        <a:spcAft>
                          <a:spcPts val="0"/>
                        </a:spcAft>
                      </a:pPr>
                      <a:r>
                        <a:rPr lang="es-EC" sz="1600" dirty="0" smtClean="0">
                          <a:effectLst/>
                        </a:rPr>
                        <a:t>Servicios </a:t>
                      </a:r>
                      <a:r>
                        <a:rPr lang="es-EC" sz="1600" dirty="0">
                          <a:effectLst/>
                        </a:rPr>
                        <a:t>de informática y de comunicación</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dirty="0">
                          <a:effectLst/>
                        </a:rPr>
                        <a:t>              -   </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0,00%</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92576">
                <a:tc>
                  <a:txBody>
                    <a:bodyPr/>
                    <a:lstStyle/>
                    <a:p>
                      <a:pPr>
                        <a:lnSpc>
                          <a:spcPct val="107000"/>
                        </a:lnSpc>
                        <a:spcAft>
                          <a:spcPts val="0"/>
                        </a:spcAft>
                      </a:pPr>
                      <a:r>
                        <a:rPr lang="es-EC" sz="1600" dirty="0" smtClean="0">
                          <a:effectLst/>
                        </a:rPr>
                        <a:t>Regalías </a:t>
                      </a:r>
                      <a:r>
                        <a:rPr lang="es-EC" sz="1600" dirty="0">
                          <a:effectLst/>
                        </a:rPr>
                        <a:t>y derechos de licencia</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dirty="0">
                          <a:effectLst/>
                        </a:rPr>
                        <a:t>        551,68 </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dirty="0">
                          <a:effectLst/>
                        </a:rPr>
                        <a:t>9,03%</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23755">
                <a:tc>
                  <a:txBody>
                    <a:bodyPr/>
                    <a:lstStyle/>
                    <a:p>
                      <a:pPr>
                        <a:lnSpc>
                          <a:spcPct val="107000"/>
                        </a:lnSpc>
                        <a:spcAft>
                          <a:spcPts val="0"/>
                        </a:spcAft>
                      </a:pPr>
                      <a:r>
                        <a:rPr lang="es-EC" sz="1600" dirty="0" smtClean="0">
                          <a:effectLst/>
                        </a:rPr>
                        <a:t>Otros </a:t>
                      </a:r>
                      <a:r>
                        <a:rPr lang="es-EC" sz="1600" dirty="0">
                          <a:effectLst/>
                        </a:rPr>
                        <a:t>servicios empresariales </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dirty="0">
                          <a:effectLst/>
                        </a:rPr>
                        <a:t>        840,55 </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13,76%</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92576">
                <a:tc>
                  <a:txBody>
                    <a:bodyPr/>
                    <a:lstStyle/>
                    <a:p>
                      <a:pPr>
                        <a:lnSpc>
                          <a:spcPct val="107000"/>
                        </a:lnSpc>
                        <a:spcAft>
                          <a:spcPts val="0"/>
                        </a:spcAft>
                      </a:pPr>
                      <a:r>
                        <a:rPr lang="es-EC" sz="1600" dirty="0" smtClean="0">
                          <a:effectLst/>
                        </a:rPr>
                        <a:t>Servicios </a:t>
                      </a:r>
                      <a:r>
                        <a:rPr lang="es-EC" sz="1600" dirty="0">
                          <a:effectLst/>
                        </a:rPr>
                        <a:t>personales, culturales y recreativos</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dirty="0">
                          <a:effectLst/>
                        </a:rPr>
                        <a:t>     1.452,60 </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dirty="0">
                          <a:effectLst/>
                        </a:rPr>
                        <a:t>23,79%</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4234">
                <a:tc>
                  <a:txBody>
                    <a:bodyPr/>
                    <a:lstStyle/>
                    <a:p>
                      <a:pPr>
                        <a:lnSpc>
                          <a:spcPct val="107000"/>
                        </a:lnSpc>
                        <a:spcAft>
                          <a:spcPts val="0"/>
                        </a:spcAft>
                      </a:pPr>
                      <a:r>
                        <a:rPr lang="es-EC" sz="1600" dirty="0" smtClean="0">
                          <a:effectLst/>
                        </a:rPr>
                        <a:t>Servicios </a:t>
                      </a:r>
                      <a:r>
                        <a:rPr lang="es-EC" sz="1600" dirty="0">
                          <a:effectLst/>
                        </a:rPr>
                        <a:t>del gobierno</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dirty="0">
                          <a:effectLst/>
                        </a:rPr>
                        <a:t>        704,77 </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dirty="0">
                          <a:effectLst/>
                        </a:rPr>
                        <a:t>11,54%</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CuadroTexto 3"/>
          <p:cNvSpPr txBox="1"/>
          <p:nvPr/>
        </p:nvSpPr>
        <p:spPr>
          <a:xfrm>
            <a:off x="251520" y="5790455"/>
            <a:ext cx="4392488" cy="646331"/>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Banco Central del Ecuador, Ex DIGMER, DAC, empresas aéreas nacionales y extranjeras, empresas privadas.</a:t>
            </a:r>
            <a:endParaRPr lang="es-CO" sz="1200" b="1" dirty="0"/>
          </a:p>
        </p:txBody>
      </p:sp>
    </p:spTree>
    <p:extLst>
      <p:ext uri="{BB962C8B-B14F-4D97-AF65-F5344CB8AC3E}">
        <p14:creationId xmlns:p14="http://schemas.microsoft.com/office/powerpoint/2010/main" val="337740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730426679"/>
              </p:ext>
            </p:extLst>
          </p:nvPr>
        </p:nvGraphicFramePr>
        <p:xfrm>
          <a:off x="467544" y="476672"/>
          <a:ext cx="8136904"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3"/>
          <p:cNvSpPr txBox="1"/>
          <p:nvPr/>
        </p:nvSpPr>
        <p:spPr>
          <a:xfrm>
            <a:off x="899592" y="5584338"/>
            <a:ext cx="7416824"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Banco Central del Ecuador, Ex DIGMER, DAC, empresas aéreas nacionales y extranjeras, empresas privadas.</a:t>
            </a:r>
            <a:endParaRPr lang="es-CO" sz="1200" b="1" dirty="0"/>
          </a:p>
        </p:txBody>
      </p:sp>
    </p:spTree>
    <p:extLst>
      <p:ext uri="{BB962C8B-B14F-4D97-AF65-F5344CB8AC3E}">
        <p14:creationId xmlns:p14="http://schemas.microsoft.com/office/powerpoint/2010/main" val="16988783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0" y="260648"/>
            <a:ext cx="8640960" cy="996124"/>
          </a:xfrm>
        </p:spPr>
        <p:txBody>
          <a:bodyPr>
            <a:noAutofit/>
          </a:bodyPr>
          <a:lstStyle/>
          <a:p>
            <a:r>
              <a:rPr lang="es-EC" sz="3600" dirty="0" smtClean="0"/>
              <a:t>Incidencia de salida de divisas por servicios de seguros recibidos sobre el PGE</a:t>
            </a:r>
            <a:endParaRPr lang="es-CO" sz="3600" dirty="0"/>
          </a:p>
        </p:txBody>
      </p:sp>
      <p:graphicFrame>
        <p:nvGraphicFramePr>
          <p:cNvPr id="4" name="Tabla 3"/>
          <p:cNvGraphicFramePr>
            <a:graphicFrameLocks noGrp="1"/>
          </p:cNvGraphicFramePr>
          <p:nvPr>
            <p:extLst>
              <p:ext uri="{D42A27DB-BD31-4B8C-83A1-F6EECF244321}">
                <p14:modId xmlns:p14="http://schemas.microsoft.com/office/powerpoint/2010/main" val="3945176471"/>
              </p:ext>
            </p:extLst>
          </p:nvPr>
        </p:nvGraphicFramePr>
        <p:xfrm>
          <a:off x="1763688" y="1772817"/>
          <a:ext cx="6048672" cy="4344978"/>
        </p:xfrm>
        <a:graphic>
          <a:graphicData uri="http://schemas.openxmlformats.org/drawingml/2006/table">
            <a:tbl>
              <a:tblPr firstRow="1" firstCol="1" bandRow="1">
                <a:tableStyleId>{21E4AEA4-8DFA-4A89-87EB-49C32662AFE0}</a:tableStyleId>
              </a:tblPr>
              <a:tblGrid>
                <a:gridCol w="1512168"/>
                <a:gridCol w="1512168"/>
                <a:gridCol w="1512168"/>
                <a:gridCol w="1512168"/>
              </a:tblGrid>
              <a:tr h="250600">
                <a:tc gridSpan="4">
                  <a:txBody>
                    <a:bodyPr/>
                    <a:lstStyle/>
                    <a:p>
                      <a:pPr algn="ctr">
                        <a:lnSpc>
                          <a:spcPct val="107000"/>
                        </a:lnSpc>
                        <a:spcAft>
                          <a:spcPts val="0"/>
                        </a:spcAft>
                      </a:pPr>
                      <a:r>
                        <a:rPr lang="es-EC" sz="1600" dirty="0">
                          <a:effectLst/>
                        </a:rPr>
                        <a:t>           Servicios de seguros </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r>
              <a:tr h="751799">
                <a:tc>
                  <a:txBody>
                    <a:bodyPr/>
                    <a:lstStyle/>
                    <a:p>
                      <a:pPr algn="ctr">
                        <a:lnSpc>
                          <a:spcPct val="107000"/>
                        </a:lnSpc>
                        <a:spcAft>
                          <a:spcPts val="0"/>
                        </a:spcAft>
                      </a:pPr>
                      <a:endParaRPr lang="es-EC" sz="1600" dirty="0" smtClean="0">
                        <a:effectLst/>
                      </a:endParaRPr>
                    </a:p>
                    <a:p>
                      <a:pPr algn="ctr">
                        <a:lnSpc>
                          <a:spcPct val="107000"/>
                        </a:lnSpc>
                        <a:spcAft>
                          <a:spcPts val="0"/>
                        </a:spcAft>
                      </a:pPr>
                      <a:r>
                        <a:rPr lang="es-EC" sz="1600" dirty="0" smtClean="0">
                          <a:effectLst/>
                        </a:rPr>
                        <a:t>Año</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dirty="0" smtClean="0">
                          <a:effectLst/>
                        </a:rPr>
                        <a:t>BDP </a:t>
                      </a:r>
                      <a:r>
                        <a:rPr lang="es-EC" sz="1600" dirty="0" err="1">
                          <a:effectLst/>
                        </a:rPr>
                        <a:t>Serv</a:t>
                      </a:r>
                      <a:r>
                        <a:rPr lang="es-EC" sz="1600" dirty="0">
                          <a:effectLst/>
                        </a:rPr>
                        <a:t>. Seguros </a:t>
                      </a:r>
                      <a:r>
                        <a:rPr lang="es-EC" sz="1600" dirty="0" smtClean="0">
                          <a:effectLst/>
                        </a:rPr>
                        <a:t>Recibidos </a:t>
                      </a:r>
                    </a:p>
                    <a:p>
                      <a:pPr algn="ctr">
                        <a:lnSpc>
                          <a:spcPct val="107000"/>
                        </a:lnSpc>
                        <a:spcAft>
                          <a:spcPts val="0"/>
                        </a:spcAft>
                      </a:pPr>
                      <a:r>
                        <a:rPr lang="es-EC" sz="1600" dirty="0" smtClean="0">
                          <a:effectLst/>
                        </a:rPr>
                        <a:t>(en millones)</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600" dirty="0" smtClean="0">
                        <a:effectLst/>
                      </a:endParaRPr>
                    </a:p>
                    <a:p>
                      <a:pPr algn="ctr">
                        <a:lnSpc>
                          <a:spcPct val="107000"/>
                        </a:lnSpc>
                        <a:spcAft>
                          <a:spcPts val="0"/>
                        </a:spcAft>
                      </a:pPr>
                      <a:r>
                        <a:rPr lang="es-EC" sz="1600" dirty="0" smtClean="0">
                          <a:effectLst/>
                        </a:rPr>
                        <a:t>PGE </a:t>
                      </a:r>
                    </a:p>
                    <a:p>
                      <a:pPr algn="ctr">
                        <a:lnSpc>
                          <a:spcPct val="107000"/>
                        </a:lnSpc>
                        <a:spcAft>
                          <a:spcPts val="0"/>
                        </a:spcAft>
                      </a:pPr>
                      <a:r>
                        <a:rPr lang="es-EC" sz="1600" dirty="0" smtClean="0">
                          <a:effectLst/>
                        </a:rPr>
                        <a:t>(en millones)</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600" dirty="0" smtClean="0">
                        <a:effectLst/>
                      </a:endParaRPr>
                    </a:p>
                    <a:p>
                      <a:pPr algn="ctr">
                        <a:lnSpc>
                          <a:spcPct val="107000"/>
                        </a:lnSpc>
                        <a:spcAft>
                          <a:spcPts val="0"/>
                        </a:spcAft>
                      </a:pPr>
                      <a:r>
                        <a:rPr lang="es-EC" sz="1600" dirty="0" smtClean="0">
                          <a:effectLst/>
                        </a:rPr>
                        <a:t>Incidencia </a:t>
                      </a:r>
                      <a:r>
                        <a:rPr lang="es-EC" sz="1600" dirty="0">
                          <a:effectLst/>
                        </a:rPr>
                        <a:t>%</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7064">
                <a:tc>
                  <a:txBody>
                    <a:bodyPr/>
                    <a:lstStyle/>
                    <a:p>
                      <a:pPr algn="ctr">
                        <a:lnSpc>
                          <a:spcPct val="107000"/>
                        </a:lnSpc>
                        <a:spcAft>
                          <a:spcPts val="0"/>
                        </a:spcAft>
                      </a:pPr>
                      <a:r>
                        <a:rPr lang="es-EC" sz="1600" dirty="0">
                          <a:effectLst/>
                        </a:rPr>
                        <a:t>2009</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158,20</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        22.924,00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0,69%</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7064">
                <a:tc>
                  <a:txBody>
                    <a:bodyPr/>
                    <a:lstStyle/>
                    <a:p>
                      <a:pPr algn="ctr">
                        <a:lnSpc>
                          <a:spcPct val="107000"/>
                        </a:lnSpc>
                        <a:spcAft>
                          <a:spcPts val="0"/>
                        </a:spcAft>
                      </a:pPr>
                      <a:r>
                        <a:rPr lang="es-EC" sz="1600">
                          <a:effectLst/>
                        </a:rPr>
                        <a:t>2010</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214,00</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dirty="0">
                          <a:effectLst/>
                        </a:rPr>
                        <a:t>        21.282,00 </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1,01%</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7064">
                <a:tc>
                  <a:txBody>
                    <a:bodyPr/>
                    <a:lstStyle/>
                    <a:p>
                      <a:pPr algn="ctr">
                        <a:lnSpc>
                          <a:spcPct val="107000"/>
                        </a:lnSpc>
                        <a:spcAft>
                          <a:spcPts val="0"/>
                        </a:spcAft>
                      </a:pPr>
                      <a:r>
                        <a:rPr lang="es-EC" sz="1600">
                          <a:effectLst/>
                        </a:rPr>
                        <a:t>2011</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289,60</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        23.950,00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1,21%</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7064">
                <a:tc>
                  <a:txBody>
                    <a:bodyPr/>
                    <a:lstStyle/>
                    <a:p>
                      <a:pPr algn="ctr">
                        <a:lnSpc>
                          <a:spcPct val="107000"/>
                        </a:lnSpc>
                        <a:spcAft>
                          <a:spcPts val="0"/>
                        </a:spcAft>
                      </a:pPr>
                      <a:r>
                        <a:rPr lang="es-EC" sz="1600">
                          <a:effectLst/>
                        </a:rPr>
                        <a:t>2012</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dirty="0">
                          <a:effectLst/>
                        </a:rPr>
                        <a:t>324,90</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        26.109,00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1,24%</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7064">
                <a:tc>
                  <a:txBody>
                    <a:bodyPr/>
                    <a:lstStyle/>
                    <a:p>
                      <a:pPr algn="ctr">
                        <a:lnSpc>
                          <a:spcPct val="107000"/>
                        </a:lnSpc>
                        <a:spcAft>
                          <a:spcPts val="0"/>
                        </a:spcAft>
                      </a:pPr>
                      <a:r>
                        <a:rPr lang="es-EC" sz="1600">
                          <a:effectLst/>
                        </a:rPr>
                        <a:t>2013</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412,80</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        32.366,00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1,28%</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7064">
                <a:tc>
                  <a:txBody>
                    <a:bodyPr/>
                    <a:lstStyle/>
                    <a:p>
                      <a:pPr algn="ctr">
                        <a:lnSpc>
                          <a:spcPct val="107000"/>
                        </a:lnSpc>
                        <a:spcAft>
                          <a:spcPts val="0"/>
                        </a:spcAft>
                      </a:pPr>
                      <a:r>
                        <a:rPr lang="es-EC" sz="1600">
                          <a:effectLst/>
                        </a:rPr>
                        <a:t>2014</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383,00</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        34.300,00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1,12%</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7064">
                <a:tc>
                  <a:txBody>
                    <a:bodyPr/>
                    <a:lstStyle/>
                    <a:p>
                      <a:pPr algn="ctr">
                        <a:lnSpc>
                          <a:spcPct val="107000"/>
                        </a:lnSpc>
                        <a:spcAft>
                          <a:spcPts val="0"/>
                        </a:spcAft>
                      </a:pPr>
                      <a:r>
                        <a:rPr lang="es-EC" sz="1600">
                          <a:effectLst/>
                        </a:rPr>
                        <a:t>2015</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121,30</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600">
                          <a:effectLst/>
                        </a:rPr>
                        <a:t>        36.317,00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600">
                          <a:effectLst/>
                        </a:rPr>
                        <a:t>0,33%</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0600">
                <a:tc>
                  <a:txBody>
                    <a:bodyPr/>
                    <a:lstStyle/>
                    <a:p>
                      <a:endParaRPr lang="es-CO" sz="1400" dirty="0">
                        <a:effectLst/>
                        <a:latin typeface="Calibri" panose="020F0502020204030204" pitchFamily="34" charset="0"/>
                      </a:endParaRPr>
                    </a:p>
                  </a:txBody>
                  <a:tcPr marL="68580" marR="68580" marT="0" marB="0"/>
                </a:tc>
                <a:tc gridSpan="2">
                  <a:txBody>
                    <a:bodyPr/>
                    <a:lstStyle/>
                    <a:p>
                      <a:pPr algn="ctr">
                        <a:lnSpc>
                          <a:spcPct val="107000"/>
                        </a:lnSpc>
                        <a:spcAft>
                          <a:spcPts val="0"/>
                        </a:spcAft>
                      </a:pPr>
                      <a:r>
                        <a:rPr lang="es-EC" sz="1600">
                          <a:effectLst/>
                        </a:rPr>
                        <a:t> Promedio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algn="r">
                        <a:lnSpc>
                          <a:spcPct val="107000"/>
                        </a:lnSpc>
                        <a:spcAft>
                          <a:spcPts val="0"/>
                        </a:spcAft>
                      </a:pPr>
                      <a:r>
                        <a:rPr lang="es-EC" sz="1600" dirty="0">
                          <a:effectLst/>
                        </a:rPr>
                        <a:t>0,98%</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CuadroTexto 3"/>
          <p:cNvSpPr txBox="1"/>
          <p:nvPr/>
        </p:nvSpPr>
        <p:spPr>
          <a:xfrm>
            <a:off x="1691680" y="6016530"/>
            <a:ext cx="6192688" cy="646331"/>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Banco Central del Ecuador, Ex DIGMER, DAC, empresas aéreas nacionales y extranjeras, empresas privadas.</a:t>
            </a:r>
            <a:endParaRPr lang="es-CO" sz="1200" b="1" dirty="0"/>
          </a:p>
        </p:txBody>
      </p:sp>
    </p:spTree>
    <p:extLst>
      <p:ext uri="{BB962C8B-B14F-4D97-AF65-F5344CB8AC3E}">
        <p14:creationId xmlns:p14="http://schemas.microsoft.com/office/powerpoint/2010/main" val="110771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985" y="457200"/>
            <a:ext cx="8748464" cy="1243608"/>
          </a:xfrm>
        </p:spPr>
        <p:txBody>
          <a:bodyPr>
            <a:noAutofit/>
          </a:bodyPr>
          <a:lstStyle/>
          <a:p>
            <a:r>
              <a:rPr lang="es-EC" dirty="0" smtClean="0"/>
              <a:t>Incidencia de salida de divisas por servicios recibidos de seguros en la industria aseguradora nacional y en el crecimiento económico</a:t>
            </a:r>
            <a:endParaRPr lang="es-CO" dirty="0"/>
          </a:p>
        </p:txBody>
      </p:sp>
      <p:graphicFrame>
        <p:nvGraphicFramePr>
          <p:cNvPr id="4" name="Tabla 3"/>
          <p:cNvGraphicFramePr>
            <a:graphicFrameLocks noGrp="1"/>
          </p:cNvGraphicFramePr>
          <p:nvPr>
            <p:extLst>
              <p:ext uri="{D42A27DB-BD31-4B8C-83A1-F6EECF244321}">
                <p14:modId xmlns:p14="http://schemas.microsoft.com/office/powerpoint/2010/main" val="1452992113"/>
              </p:ext>
            </p:extLst>
          </p:nvPr>
        </p:nvGraphicFramePr>
        <p:xfrm>
          <a:off x="467544" y="2060848"/>
          <a:ext cx="8147249" cy="3920875"/>
        </p:xfrm>
        <a:graphic>
          <a:graphicData uri="http://schemas.openxmlformats.org/drawingml/2006/table">
            <a:tbl>
              <a:tblPr firstRow="1" firstCol="1" bandRow="1">
                <a:tableStyleId>{21E4AEA4-8DFA-4A89-87EB-49C32662AFE0}</a:tableStyleId>
              </a:tblPr>
              <a:tblGrid>
                <a:gridCol w="714370"/>
                <a:gridCol w="1285666"/>
                <a:gridCol w="999515"/>
                <a:gridCol w="897748"/>
                <a:gridCol w="1244355"/>
                <a:gridCol w="1000522"/>
                <a:gridCol w="1148636"/>
                <a:gridCol w="856437"/>
              </a:tblGrid>
              <a:tr h="950684">
                <a:tc>
                  <a:txBody>
                    <a:bodyPr/>
                    <a:lstStyle/>
                    <a:p>
                      <a:pPr algn="ctr">
                        <a:lnSpc>
                          <a:spcPct val="107000"/>
                        </a:lnSpc>
                        <a:spcAft>
                          <a:spcPts val="0"/>
                        </a:spcAft>
                      </a:pPr>
                      <a:r>
                        <a:rPr lang="es-EC" sz="1600" dirty="0">
                          <a:effectLst/>
                        </a:rPr>
                        <a:t>Año</a:t>
                      </a:r>
                      <a:endParaRPr lang="es-C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ctr">
                        <a:lnSpc>
                          <a:spcPct val="107000"/>
                        </a:lnSpc>
                        <a:spcAft>
                          <a:spcPts val="0"/>
                        </a:spcAft>
                      </a:pPr>
                      <a:r>
                        <a:rPr lang="es-EC" sz="1600" dirty="0">
                          <a:effectLst/>
                        </a:rPr>
                        <a:t>BDP </a:t>
                      </a:r>
                      <a:r>
                        <a:rPr lang="es-EC" sz="1600" dirty="0" err="1">
                          <a:effectLst/>
                        </a:rPr>
                        <a:t>Serv</a:t>
                      </a:r>
                      <a:r>
                        <a:rPr lang="es-EC" sz="1600" dirty="0">
                          <a:effectLst/>
                        </a:rPr>
                        <a:t>. Seguros </a:t>
                      </a:r>
                      <a:r>
                        <a:rPr lang="es-EC" sz="1600" dirty="0" smtClean="0">
                          <a:effectLst/>
                        </a:rPr>
                        <a:t>Recibidos (en millones)</a:t>
                      </a:r>
                      <a:endParaRPr lang="es-C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ctr">
                        <a:lnSpc>
                          <a:spcPct val="107000"/>
                        </a:lnSpc>
                        <a:spcAft>
                          <a:spcPts val="0"/>
                        </a:spcAft>
                      </a:pPr>
                      <a:r>
                        <a:rPr lang="es-EC" sz="1600">
                          <a:effectLst/>
                        </a:rPr>
                        <a:t>Prima neta emitida</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ctr">
                        <a:lnSpc>
                          <a:spcPct val="107000"/>
                        </a:lnSpc>
                        <a:spcAft>
                          <a:spcPts val="0"/>
                        </a:spcAft>
                      </a:pPr>
                      <a:r>
                        <a:rPr lang="es-EC" sz="1600">
                          <a:effectLst/>
                        </a:rPr>
                        <a:t> </a:t>
                      </a:r>
                      <a:endParaRPr lang="es-CO" sz="2400">
                        <a:effectLst/>
                      </a:endParaRPr>
                    </a:p>
                    <a:p>
                      <a:pPr algn="ctr">
                        <a:lnSpc>
                          <a:spcPct val="107000"/>
                        </a:lnSpc>
                        <a:spcAft>
                          <a:spcPts val="0"/>
                        </a:spcAft>
                      </a:pPr>
                      <a:r>
                        <a:rPr lang="es-EC" sz="1600">
                          <a:effectLst/>
                        </a:rPr>
                        <a:t>BDP S. + PNE</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ctr">
                        <a:lnSpc>
                          <a:spcPct val="107000"/>
                        </a:lnSpc>
                        <a:spcAft>
                          <a:spcPts val="0"/>
                        </a:spcAft>
                      </a:pPr>
                      <a:r>
                        <a:rPr lang="es-EC" sz="1600" dirty="0">
                          <a:effectLst/>
                        </a:rPr>
                        <a:t> </a:t>
                      </a:r>
                      <a:endParaRPr lang="es-CO" sz="2400" dirty="0">
                        <a:effectLst/>
                      </a:endParaRPr>
                    </a:p>
                    <a:p>
                      <a:pPr algn="ctr">
                        <a:lnSpc>
                          <a:spcPct val="107000"/>
                        </a:lnSpc>
                        <a:spcAft>
                          <a:spcPts val="0"/>
                        </a:spcAft>
                      </a:pPr>
                      <a:r>
                        <a:rPr lang="es-EC" sz="1600" dirty="0" smtClean="0">
                          <a:effectLst/>
                        </a:rPr>
                        <a:t>PIB</a:t>
                      </a:r>
                    </a:p>
                    <a:p>
                      <a:pPr algn="ctr">
                        <a:lnSpc>
                          <a:spcPct val="107000"/>
                        </a:lnSpc>
                        <a:spcAft>
                          <a:spcPts val="0"/>
                        </a:spcAft>
                      </a:pPr>
                      <a:r>
                        <a:rPr lang="es-EC" sz="1600" dirty="0" smtClean="0">
                          <a:effectLst/>
                          <a:latin typeface="Times New Roman" panose="02020603050405020304" pitchFamily="18" charset="0"/>
                          <a:ea typeface="Calibri" panose="020F0502020204030204" pitchFamily="34" charset="0"/>
                          <a:cs typeface="Times New Roman" panose="02020603050405020304" pitchFamily="18" charset="0"/>
                        </a:rPr>
                        <a:t>(en millones)</a:t>
                      </a:r>
                      <a:endParaRPr lang="es-C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ctr">
                        <a:lnSpc>
                          <a:spcPct val="107000"/>
                        </a:lnSpc>
                        <a:spcAft>
                          <a:spcPts val="0"/>
                        </a:spcAft>
                      </a:pPr>
                      <a:r>
                        <a:rPr lang="es-EC" sz="1600">
                          <a:effectLst/>
                        </a:rPr>
                        <a:t>Prof. Sin serv. Externos</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ctr">
                        <a:lnSpc>
                          <a:spcPct val="107000"/>
                        </a:lnSpc>
                        <a:spcAft>
                          <a:spcPts val="0"/>
                        </a:spcAft>
                      </a:pPr>
                      <a:r>
                        <a:rPr lang="es-EC" sz="1600">
                          <a:effectLst/>
                        </a:rPr>
                        <a:t>Prof. Con serv. Externos</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ctr">
                        <a:lnSpc>
                          <a:spcPct val="107000"/>
                        </a:lnSpc>
                        <a:spcAft>
                          <a:spcPts val="0"/>
                        </a:spcAft>
                      </a:pPr>
                      <a:r>
                        <a:rPr lang="es-EC" sz="1600">
                          <a:effectLst/>
                        </a:rPr>
                        <a:t>Crecim.</a:t>
                      </a:r>
                      <a:endParaRPr lang="es-CO" sz="2400">
                        <a:effectLst/>
                      </a:endParaRPr>
                    </a:p>
                    <a:p>
                      <a:pPr algn="ctr">
                        <a:lnSpc>
                          <a:spcPct val="107000"/>
                        </a:lnSpc>
                        <a:spcAft>
                          <a:spcPts val="0"/>
                        </a:spcAft>
                      </a:pPr>
                      <a:r>
                        <a:rPr lang="es-EC" sz="1600">
                          <a:effectLst/>
                        </a:rPr>
                        <a:t> En prof.</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r>
              <a:tr h="336478">
                <a:tc>
                  <a:txBody>
                    <a:bodyPr/>
                    <a:lstStyle/>
                    <a:p>
                      <a:pPr algn="ctr">
                        <a:lnSpc>
                          <a:spcPct val="107000"/>
                        </a:lnSpc>
                        <a:spcAft>
                          <a:spcPts val="0"/>
                        </a:spcAft>
                      </a:pPr>
                      <a:r>
                        <a:rPr lang="es-EC" sz="1600">
                          <a:effectLst/>
                        </a:rPr>
                        <a:t>2009</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158,20</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942,554</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1100,75</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dirty="0">
                          <a:effectLst/>
                        </a:rPr>
                        <a:t>     62.519,69 </a:t>
                      </a:r>
                      <a:endParaRPr lang="es-C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1,76%</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1,51%</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0,25%</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r>
              <a:tr h="336478">
                <a:tc>
                  <a:txBody>
                    <a:bodyPr/>
                    <a:lstStyle/>
                    <a:p>
                      <a:pPr algn="ctr">
                        <a:lnSpc>
                          <a:spcPct val="107000"/>
                        </a:lnSpc>
                        <a:spcAft>
                          <a:spcPts val="0"/>
                        </a:spcAft>
                      </a:pPr>
                      <a:r>
                        <a:rPr lang="es-EC" sz="1600">
                          <a:effectLst/>
                        </a:rPr>
                        <a:t>2010</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214,00</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1107,59</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1321,59</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dirty="0">
                          <a:effectLst/>
                        </a:rPr>
                        <a:t>     69.555,37 </a:t>
                      </a:r>
                      <a:endParaRPr lang="es-C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1,90%</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1,59%</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0,31%</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r>
              <a:tr h="336478">
                <a:tc>
                  <a:txBody>
                    <a:bodyPr/>
                    <a:lstStyle/>
                    <a:p>
                      <a:pPr algn="ctr">
                        <a:lnSpc>
                          <a:spcPct val="107000"/>
                        </a:lnSpc>
                        <a:spcAft>
                          <a:spcPts val="0"/>
                        </a:spcAft>
                      </a:pPr>
                      <a:r>
                        <a:rPr lang="es-EC" sz="1600">
                          <a:effectLst/>
                        </a:rPr>
                        <a:t>2011</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289,60</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1336,656</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1626,26</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dirty="0">
                          <a:effectLst/>
                        </a:rPr>
                        <a:t>     79.276,66 </a:t>
                      </a:r>
                      <a:endParaRPr lang="es-C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2,05%</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1,69%</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0,37%</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r>
              <a:tr h="336478">
                <a:tc>
                  <a:txBody>
                    <a:bodyPr/>
                    <a:lstStyle/>
                    <a:p>
                      <a:pPr algn="ctr">
                        <a:lnSpc>
                          <a:spcPct val="107000"/>
                        </a:lnSpc>
                        <a:spcAft>
                          <a:spcPts val="0"/>
                        </a:spcAft>
                      </a:pPr>
                      <a:r>
                        <a:rPr lang="es-EC" sz="1600">
                          <a:effectLst/>
                        </a:rPr>
                        <a:t>2012</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324,90</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1485</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1809,90</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dirty="0">
                          <a:effectLst/>
                        </a:rPr>
                        <a:t>     87.623,41 </a:t>
                      </a:r>
                      <a:endParaRPr lang="es-C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2,07%</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1,69%</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0,37%</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r>
              <a:tr h="336478">
                <a:tc>
                  <a:txBody>
                    <a:bodyPr/>
                    <a:lstStyle/>
                    <a:p>
                      <a:pPr algn="ctr">
                        <a:lnSpc>
                          <a:spcPct val="107000"/>
                        </a:lnSpc>
                        <a:spcAft>
                          <a:spcPts val="0"/>
                        </a:spcAft>
                      </a:pPr>
                      <a:r>
                        <a:rPr lang="es-EC" sz="1600">
                          <a:effectLst/>
                        </a:rPr>
                        <a:t>2013</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412,80</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1659,313</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2072,11</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dirty="0">
                          <a:effectLst/>
                        </a:rPr>
                        <a:t>     94.472,68 </a:t>
                      </a:r>
                      <a:endParaRPr lang="es-C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2,19%</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1,76%</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0,44%</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r>
              <a:tr h="336478">
                <a:tc>
                  <a:txBody>
                    <a:bodyPr/>
                    <a:lstStyle/>
                    <a:p>
                      <a:pPr algn="ctr">
                        <a:lnSpc>
                          <a:spcPct val="107000"/>
                        </a:lnSpc>
                        <a:spcAft>
                          <a:spcPts val="0"/>
                        </a:spcAft>
                      </a:pPr>
                      <a:r>
                        <a:rPr lang="es-EC" sz="1600">
                          <a:effectLst/>
                        </a:rPr>
                        <a:t>2014</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383,00</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1702,923</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2085,92</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dirty="0">
                          <a:effectLst/>
                        </a:rPr>
                        <a:t>  101.094,16 </a:t>
                      </a:r>
                      <a:endParaRPr lang="es-C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2,06%</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1,68%</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0,38%</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r>
              <a:tr h="336478">
                <a:tc>
                  <a:txBody>
                    <a:bodyPr/>
                    <a:lstStyle/>
                    <a:p>
                      <a:pPr algn="ctr">
                        <a:lnSpc>
                          <a:spcPct val="107000"/>
                        </a:lnSpc>
                        <a:spcAft>
                          <a:spcPts val="0"/>
                        </a:spcAft>
                      </a:pPr>
                      <a:r>
                        <a:rPr lang="es-EC" sz="1600">
                          <a:effectLst/>
                        </a:rPr>
                        <a:t>2015</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121,30</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1591,187</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a:effectLst/>
                        </a:rPr>
                        <a:t>1712,49</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dirty="0">
                          <a:effectLst/>
                        </a:rPr>
                        <a:t>    </a:t>
                      </a:r>
                      <a:r>
                        <a:rPr lang="es-EC" sz="1600" dirty="0" smtClean="0">
                          <a:effectLst/>
                        </a:rPr>
                        <a:t>100.871,77</a:t>
                      </a:r>
                      <a:endParaRPr lang="es-C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dirty="0" smtClean="0">
                          <a:effectLst/>
                        </a:rPr>
                        <a:t>1,70%</a:t>
                      </a:r>
                      <a:endParaRPr lang="es-C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dirty="0" smtClean="0">
                          <a:effectLst/>
                        </a:rPr>
                        <a:t>1,58%</a:t>
                      </a:r>
                      <a:endParaRPr lang="es-C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dirty="0" smtClean="0">
                          <a:effectLst/>
                        </a:rPr>
                        <a:t>0,12%</a:t>
                      </a:r>
                      <a:endParaRPr lang="es-C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r>
              <a:tr h="493716">
                <a:tc>
                  <a:txBody>
                    <a:bodyPr/>
                    <a:lstStyle/>
                    <a:p>
                      <a:endParaRPr lang="es-CO" sz="2000">
                        <a:effectLst/>
                        <a:latin typeface="Calibri" panose="020F0502020204030204" pitchFamily="34" charset="0"/>
                      </a:endParaRPr>
                    </a:p>
                  </a:txBody>
                  <a:tcPr marL="48889" marR="48889" marT="0" marB="0"/>
                </a:tc>
                <a:tc>
                  <a:txBody>
                    <a:bodyPr/>
                    <a:lstStyle/>
                    <a:p>
                      <a:pPr algn="ctr">
                        <a:lnSpc>
                          <a:spcPct val="107000"/>
                        </a:lnSpc>
                        <a:spcAft>
                          <a:spcPts val="0"/>
                        </a:spcAft>
                      </a:pPr>
                      <a:r>
                        <a:rPr lang="es-EC" sz="1600">
                          <a:effectLst/>
                        </a:rPr>
                        <a:t>Sumatorias</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ctr">
                        <a:lnSpc>
                          <a:spcPct val="107000"/>
                        </a:lnSpc>
                        <a:spcAft>
                          <a:spcPts val="0"/>
                        </a:spcAft>
                      </a:pPr>
                      <a:r>
                        <a:rPr lang="es-EC" sz="1600">
                          <a:effectLst/>
                        </a:rPr>
                        <a:t>9825,223</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ctr">
                        <a:lnSpc>
                          <a:spcPct val="107000"/>
                        </a:lnSpc>
                        <a:spcAft>
                          <a:spcPts val="0"/>
                        </a:spcAft>
                      </a:pPr>
                      <a:r>
                        <a:rPr lang="es-EC" sz="1600">
                          <a:effectLst/>
                        </a:rPr>
                        <a:t>11729,02</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nSpc>
                          <a:spcPct val="107000"/>
                        </a:lnSpc>
                        <a:spcAft>
                          <a:spcPts val="0"/>
                        </a:spcAft>
                      </a:pPr>
                      <a:r>
                        <a:rPr lang="es-EC" sz="1600" dirty="0">
                          <a:effectLst/>
                        </a:rPr>
                        <a:t>Valor al extranjero</a:t>
                      </a:r>
                      <a:endParaRPr lang="es-C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dirty="0">
                          <a:effectLst/>
                        </a:rPr>
                        <a:t>-</a:t>
                      </a:r>
                      <a:r>
                        <a:rPr lang="es-EC" sz="1600" dirty="0" smtClean="0">
                          <a:effectLst/>
                        </a:rPr>
                        <a:t>1.903,80</a:t>
                      </a:r>
                      <a:endParaRPr lang="es-C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nSpc>
                          <a:spcPct val="107000"/>
                        </a:lnSpc>
                        <a:spcAft>
                          <a:spcPts val="0"/>
                        </a:spcAft>
                      </a:pPr>
                      <a:r>
                        <a:rPr lang="es-EC" sz="1600">
                          <a:effectLst/>
                        </a:rPr>
                        <a:t>Promedio</a:t>
                      </a:r>
                      <a:endParaRPr lang="es-CO" sz="2400">
                        <a:effectLst/>
                      </a:endParaRPr>
                    </a:p>
                    <a:p>
                      <a:pPr>
                        <a:lnSpc>
                          <a:spcPct val="107000"/>
                        </a:lnSpc>
                        <a:spcAft>
                          <a:spcPts val="0"/>
                        </a:spcAft>
                      </a:pPr>
                      <a:r>
                        <a:rPr lang="es-EC" sz="1600">
                          <a:effectLst/>
                        </a:rPr>
                        <a:t>crecimiento</a:t>
                      </a:r>
                      <a:endParaRPr lang="es-CO"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c>
                  <a:txBody>
                    <a:bodyPr/>
                    <a:lstStyle/>
                    <a:p>
                      <a:pPr algn="r">
                        <a:lnSpc>
                          <a:spcPct val="107000"/>
                        </a:lnSpc>
                        <a:spcAft>
                          <a:spcPts val="0"/>
                        </a:spcAft>
                      </a:pPr>
                      <a:r>
                        <a:rPr lang="es-EC" sz="1600" dirty="0" smtClean="0">
                          <a:effectLst/>
                        </a:rPr>
                        <a:t>0,32%</a:t>
                      </a:r>
                      <a:endParaRPr lang="es-CO"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89" marR="48889" marT="0" marB="0"/>
                </a:tc>
              </a:tr>
            </a:tbl>
          </a:graphicData>
        </a:graphic>
      </p:graphicFrame>
      <p:sp>
        <p:nvSpPr>
          <p:cNvPr id="5" name="CuadroTexto 3"/>
          <p:cNvSpPr txBox="1"/>
          <p:nvPr/>
        </p:nvSpPr>
        <p:spPr>
          <a:xfrm>
            <a:off x="539552" y="6021287"/>
            <a:ext cx="7992888"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 </a:t>
            </a:r>
            <a:r>
              <a:rPr lang="es-CO" sz="1200" dirty="0" smtClean="0"/>
              <a:t>Banco Central del Ecuador, Ex DIGMER, DAC, empresas aéreas nacionales y extranjeras, empresas privadas.</a:t>
            </a:r>
            <a:endParaRPr lang="es-CO" sz="1200" b="1" dirty="0"/>
          </a:p>
        </p:txBody>
      </p:sp>
    </p:spTree>
    <p:extLst>
      <p:ext uri="{BB962C8B-B14F-4D97-AF65-F5344CB8AC3E}">
        <p14:creationId xmlns:p14="http://schemas.microsoft.com/office/powerpoint/2010/main" val="238209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331640" y="188640"/>
            <a:ext cx="7369866" cy="1531640"/>
          </a:xfrm>
        </p:spPr>
        <p:txBody>
          <a:bodyPr>
            <a:noAutofit/>
          </a:bodyPr>
          <a:lstStyle/>
          <a:p>
            <a:r>
              <a:rPr lang="es-EC" sz="4400" dirty="0" smtClean="0"/>
              <a:t>Prima Neta Emitida vs. Prima Neta Retenida (en miles)</a:t>
            </a:r>
            <a:endParaRPr lang="es-CO" sz="4400" dirty="0"/>
          </a:p>
        </p:txBody>
      </p:sp>
      <p:graphicFrame>
        <p:nvGraphicFramePr>
          <p:cNvPr id="4" name="Gráfico 3"/>
          <p:cNvGraphicFramePr/>
          <p:nvPr>
            <p:extLst>
              <p:ext uri="{D42A27DB-BD31-4B8C-83A1-F6EECF244321}">
                <p14:modId xmlns:p14="http://schemas.microsoft.com/office/powerpoint/2010/main" val="318644370"/>
              </p:ext>
            </p:extLst>
          </p:nvPr>
        </p:nvGraphicFramePr>
        <p:xfrm>
          <a:off x="611560" y="1720280"/>
          <a:ext cx="7920880" cy="4012976"/>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3"/>
          <p:cNvSpPr txBox="1"/>
          <p:nvPr/>
        </p:nvSpPr>
        <p:spPr>
          <a:xfrm>
            <a:off x="845329" y="5830668"/>
            <a:ext cx="1899339" cy="461665"/>
          </a:xfrm>
          <a:prstGeom prst="rect">
            <a:avLst/>
          </a:prstGeom>
          <a:noFill/>
        </p:spPr>
        <p:txBody>
          <a:bodyPr wrap="square" rtlCol="0">
            <a:spAutoFit/>
          </a:bodyPr>
          <a:lstStyle/>
          <a:p>
            <a:pPr algn="just"/>
            <a:r>
              <a:rPr lang="es-CO" sz="1200" b="1" dirty="0" smtClean="0"/>
              <a:t>Elaborado por: </a:t>
            </a:r>
            <a:r>
              <a:rPr lang="es-CO" sz="1200" dirty="0" smtClean="0"/>
              <a:t>Autores</a:t>
            </a:r>
            <a:endParaRPr lang="es-CO" sz="1200" b="1" dirty="0" smtClean="0"/>
          </a:p>
          <a:p>
            <a:pPr algn="just"/>
            <a:r>
              <a:rPr lang="es-CO" sz="1200" b="1" dirty="0" smtClean="0"/>
              <a:t>Fuente</a:t>
            </a:r>
            <a:r>
              <a:rPr lang="es-CO" sz="1200" b="1" dirty="0" smtClean="0">
                <a:sym typeface="Wingdings" panose="05000000000000000000" pitchFamily="2" charset="2"/>
              </a:rPr>
              <a:t>: </a:t>
            </a:r>
            <a:r>
              <a:rPr lang="es-CO" sz="1200" dirty="0" smtClean="0">
                <a:sym typeface="Wingdings" panose="05000000000000000000" pitchFamily="2" charset="2"/>
              </a:rPr>
              <a:t>(SCVS, 2016)</a:t>
            </a:r>
            <a:endParaRPr lang="es-CO" sz="1200" b="1" dirty="0"/>
          </a:p>
        </p:txBody>
      </p:sp>
    </p:spTree>
    <p:extLst>
      <p:ext uri="{BB962C8B-B14F-4D97-AF65-F5344CB8AC3E}">
        <p14:creationId xmlns:p14="http://schemas.microsoft.com/office/powerpoint/2010/main" val="234584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83050307"/>
              </p:ext>
            </p:extLst>
          </p:nvPr>
        </p:nvGraphicFramePr>
        <p:xfrm>
          <a:off x="323528" y="1124744"/>
          <a:ext cx="829126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5409443" y="260648"/>
            <a:ext cx="3312368" cy="769441"/>
          </a:xfrm>
          <a:prstGeom prst="rect">
            <a:avLst/>
          </a:prstGeom>
        </p:spPr>
        <p:txBody>
          <a:bodyPr wrap="square">
            <a:spAutoFit/>
          </a:bodyPr>
          <a:lstStyle/>
          <a:p>
            <a:pPr lvl="0"/>
            <a:r>
              <a:rPr lang="es-EC" sz="4400" dirty="0"/>
              <a:t>Conclusiones</a:t>
            </a:r>
            <a:endParaRPr lang="es-CO" sz="4400" dirty="0"/>
          </a:p>
        </p:txBody>
      </p:sp>
    </p:spTree>
    <p:extLst>
      <p:ext uri="{BB962C8B-B14F-4D97-AF65-F5344CB8AC3E}">
        <p14:creationId xmlns:p14="http://schemas.microsoft.com/office/powerpoint/2010/main" val="362561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126272768"/>
              </p:ext>
            </p:extLst>
          </p:nvPr>
        </p:nvGraphicFramePr>
        <p:xfrm>
          <a:off x="323529" y="1124744"/>
          <a:ext cx="839828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ángulo 13"/>
          <p:cNvSpPr/>
          <p:nvPr/>
        </p:nvSpPr>
        <p:spPr>
          <a:xfrm>
            <a:off x="5409443" y="260648"/>
            <a:ext cx="3312368" cy="769441"/>
          </a:xfrm>
          <a:prstGeom prst="rect">
            <a:avLst/>
          </a:prstGeom>
        </p:spPr>
        <p:txBody>
          <a:bodyPr wrap="square">
            <a:spAutoFit/>
          </a:bodyPr>
          <a:lstStyle/>
          <a:p>
            <a:pPr lvl="0"/>
            <a:r>
              <a:rPr lang="es-EC" sz="4400" dirty="0"/>
              <a:t>Conclusiones</a:t>
            </a:r>
            <a:endParaRPr lang="es-CO" sz="4400" dirty="0"/>
          </a:p>
        </p:txBody>
      </p:sp>
    </p:spTree>
    <p:extLst>
      <p:ext uri="{BB962C8B-B14F-4D97-AF65-F5344CB8AC3E}">
        <p14:creationId xmlns:p14="http://schemas.microsoft.com/office/powerpoint/2010/main" val="2270604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83560680"/>
              </p:ext>
            </p:extLst>
          </p:nvPr>
        </p:nvGraphicFramePr>
        <p:xfrm>
          <a:off x="457200" y="1412776"/>
          <a:ext cx="82296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5868144" y="116632"/>
            <a:ext cx="2819400" cy="1027584"/>
          </a:xfrm>
        </p:spPr>
        <p:txBody>
          <a:bodyPr>
            <a:normAutofit/>
          </a:bodyPr>
          <a:lstStyle/>
          <a:p>
            <a:r>
              <a:rPr lang="es-EC" sz="4400" dirty="0" smtClean="0"/>
              <a:t>Objetivos</a:t>
            </a:r>
            <a:endParaRPr lang="es-EC" sz="4400" dirty="0"/>
          </a:p>
        </p:txBody>
      </p:sp>
    </p:spTree>
    <p:extLst>
      <p:ext uri="{BB962C8B-B14F-4D97-AF65-F5344CB8AC3E}">
        <p14:creationId xmlns:p14="http://schemas.microsoft.com/office/powerpoint/2010/main" val="322324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355976" y="260648"/>
            <a:ext cx="4365835" cy="769441"/>
          </a:xfrm>
          <a:prstGeom prst="rect">
            <a:avLst/>
          </a:prstGeom>
        </p:spPr>
        <p:txBody>
          <a:bodyPr wrap="square">
            <a:spAutoFit/>
          </a:bodyPr>
          <a:lstStyle/>
          <a:p>
            <a:pPr lvl="0"/>
            <a:r>
              <a:rPr lang="es-EC" sz="4400" dirty="0" smtClean="0"/>
              <a:t>Recomendaciones </a:t>
            </a:r>
            <a:endParaRPr lang="es-CO" sz="4400" dirty="0"/>
          </a:p>
        </p:txBody>
      </p:sp>
      <p:graphicFrame>
        <p:nvGraphicFramePr>
          <p:cNvPr id="7" name="Marcador de contenido 3"/>
          <p:cNvGraphicFramePr>
            <a:graphicFrameLocks noGrp="1"/>
          </p:cNvGraphicFramePr>
          <p:nvPr>
            <p:ph idx="1"/>
            <p:extLst>
              <p:ext uri="{D42A27DB-BD31-4B8C-83A1-F6EECF244321}">
                <p14:modId xmlns:p14="http://schemas.microsoft.com/office/powerpoint/2010/main" val="2969891992"/>
              </p:ext>
            </p:extLst>
          </p:nvPr>
        </p:nvGraphicFramePr>
        <p:xfrm>
          <a:off x="-756592" y="1318121"/>
          <a:ext cx="9289032" cy="5279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82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355976" y="260648"/>
            <a:ext cx="4365835" cy="769441"/>
          </a:xfrm>
          <a:prstGeom prst="rect">
            <a:avLst/>
          </a:prstGeom>
        </p:spPr>
        <p:txBody>
          <a:bodyPr wrap="square">
            <a:spAutoFit/>
          </a:bodyPr>
          <a:lstStyle/>
          <a:p>
            <a:pPr lvl="0"/>
            <a:r>
              <a:rPr lang="es-EC" sz="4400" dirty="0" smtClean="0"/>
              <a:t>Recomendaciones </a:t>
            </a:r>
            <a:endParaRPr lang="es-CO" sz="4400" dirty="0"/>
          </a:p>
        </p:txBody>
      </p:sp>
      <p:graphicFrame>
        <p:nvGraphicFramePr>
          <p:cNvPr id="7" name="Marcador de contenido 3"/>
          <p:cNvGraphicFramePr>
            <a:graphicFrameLocks noGrp="1"/>
          </p:cNvGraphicFramePr>
          <p:nvPr>
            <p:ph idx="1"/>
            <p:extLst>
              <p:ext uri="{D42A27DB-BD31-4B8C-83A1-F6EECF244321}">
                <p14:modId xmlns:p14="http://schemas.microsoft.com/office/powerpoint/2010/main" val="2781918431"/>
              </p:ext>
            </p:extLst>
          </p:nvPr>
        </p:nvGraphicFramePr>
        <p:xfrm>
          <a:off x="647564" y="1628800"/>
          <a:ext cx="788487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886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uchas gracias por su atención en gif - Imag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7488012" cy="585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8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9" y="27678"/>
            <a:ext cx="2592288" cy="209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699668"/>
            <a:ext cx="2952328" cy="215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182" t="17127" r="1999" b="6982"/>
          <a:stretch/>
        </p:blipFill>
        <p:spPr bwMode="auto">
          <a:xfrm>
            <a:off x="21882" y="5043054"/>
            <a:ext cx="3269673" cy="180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782"/>
            <a:ext cx="26574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3 Marcador de contenido"/>
          <p:cNvGraphicFramePr>
            <a:graphicFrameLocks noGrp="1"/>
          </p:cNvGraphicFramePr>
          <p:nvPr>
            <p:ph idx="1"/>
            <p:extLst>
              <p:ext uri="{D42A27DB-BD31-4B8C-83A1-F6EECF244321}">
                <p14:modId xmlns:p14="http://schemas.microsoft.com/office/powerpoint/2010/main" val="1832814564"/>
              </p:ext>
            </p:extLst>
          </p:nvPr>
        </p:nvGraphicFramePr>
        <p:xfrm>
          <a:off x="179512" y="620688"/>
          <a:ext cx="8686800" cy="54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0257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981" y="5250373"/>
            <a:ext cx="2165534" cy="158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81128"/>
            <a:ext cx="2002507" cy="2252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84467"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7 Marcador de contenido"/>
          <p:cNvGraphicFramePr>
            <a:graphicFrameLocks noGrp="1"/>
          </p:cNvGraphicFramePr>
          <p:nvPr>
            <p:ph idx="1"/>
            <p:extLst>
              <p:ext uri="{D42A27DB-BD31-4B8C-83A1-F6EECF244321}">
                <p14:modId xmlns:p14="http://schemas.microsoft.com/office/powerpoint/2010/main" val="3633937201"/>
              </p:ext>
            </p:extLst>
          </p:nvPr>
        </p:nvGraphicFramePr>
        <p:xfrm>
          <a:off x="0" y="620688"/>
          <a:ext cx="9144000" cy="57606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10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1465" y="0"/>
            <a:ext cx="2272566" cy="118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87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mpuesto">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ues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ues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Composite</Template>
  <TotalTime>2251</TotalTime>
  <Words>4207</Words>
  <Application>Microsoft Office PowerPoint</Application>
  <PresentationFormat>Presentación en pantalla (4:3)</PresentationFormat>
  <Paragraphs>544</Paragraphs>
  <Slides>72</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72</vt:i4>
      </vt:variant>
    </vt:vector>
  </HeadingPairs>
  <TitlesOfParts>
    <vt:vector size="77" baseType="lpstr">
      <vt:lpstr>Arial</vt:lpstr>
      <vt:lpstr>Calibri</vt:lpstr>
      <vt:lpstr>Times New Roman</vt:lpstr>
      <vt:lpstr>Wingdings</vt:lpstr>
      <vt:lpstr>Compuesto</vt:lpstr>
      <vt:lpstr>Presentación de PowerPoint</vt:lpstr>
      <vt:lpstr>Resumen </vt:lpstr>
      <vt:lpstr>Problema</vt:lpstr>
      <vt:lpstr>Historia</vt:lpstr>
      <vt:lpstr>Historia</vt:lpstr>
      <vt:lpstr>Justificación e importancia</vt:lpstr>
      <vt:lpstr>Objetivos</vt:lpstr>
      <vt:lpstr>Presentación de PowerPoint</vt:lpstr>
      <vt:lpstr>Presentación de PowerPoint</vt:lpstr>
      <vt:lpstr>Metodología de investigación</vt:lpstr>
      <vt:lpstr>Hipótesis</vt:lpstr>
      <vt:lpstr>República de Ecuador</vt:lpstr>
      <vt:lpstr>Producto Interno Bruto</vt:lpstr>
      <vt:lpstr>Presentación de PowerPoint</vt:lpstr>
      <vt:lpstr>Presentación de PowerPoint</vt:lpstr>
      <vt:lpstr>Primas netas emitidas</vt:lpstr>
      <vt:lpstr>Presentación de PowerPoint</vt:lpstr>
      <vt:lpstr>Profundización de la industria aseguradora</vt:lpstr>
      <vt:lpstr>Presentación de PowerPoint</vt:lpstr>
      <vt:lpstr>Primas emitidas per cápita</vt:lpstr>
      <vt:lpstr>Diversificación del mercado asegurador</vt:lpstr>
      <vt:lpstr>Estados Unidos de América</vt:lpstr>
      <vt:lpstr>Producto Interno Bruto</vt:lpstr>
      <vt:lpstr>Presentación de PowerPoint</vt:lpstr>
      <vt:lpstr>Presentación de PowerPoint</vt:lpstr>
      <vt:lpstr>Primas netas emitidas</vt:lpstr>
      <vt:lpstr>Presentación de PowerPoint</vt:lpstr>
      <vt:lpstr>Profundización de la industria aseguradora</vt:lpstr>
      <vt:lpstr>Presentación de PowerPoint</vt:lpstr>
      <vt:lpstr>Primas emitidas per cápita</vt:lpstr>
      <vt:lpstr>Diversificación del mercado asegurador</vt:lpstr>
      <vt:lpstr>Reino Unido</vt:lpstr>
      <vt:lpstr>Producto Interno Bruto</vt:lpstr>
      <vt:lpstr>Presentación de PowerPoint</vt:lpstr>
      <vt:lpstr>Presentación de PowerPoint</vt:lpstr>
      <vt:lpstr>Primas netas emitidas</vt:lpstr>
      <vt:lpstr>Presentación de PowerPoint</vt:lpstr>
      <vt:lpstr>Profundización de la industria aseguradora</vt:lpstr>
      <vt:lpstr>Presentación de PowerPoint</vt:lpstr>
      <vt:lpstr>Prima emitida per cápita</vt:lpstr>
      <vt:lpstr>Diversificación del mercado asegurador</vt:lpstr>
      <vt:lpstr>República de Chile</vt:lpstr>
      <vt:lpstr>Producto Interno Bruto</vt:lpstr>
      <vt:lpstr>Presentación de PowerPoint</vt:lpstr>
      <vt:lpstr>Presentación de PowerPoint</vt:lpstr>
      <vt:lpstr>Primas netas emitidas</vt:lpstr>
      <vt:lpstr>Presentación de PowerPoint</vt:lpstr>
      <vt:lpstr>Profundización de la industria aseguradora</vt:lpstr>
      <vt:lpstr>Presentación de PowerPoint</vt:lpstr>
      <vt:lpstr>Primas emitidas per cápita</vt:lpstr>
      <vt:lpstr>Presentación de PowerPoint</vt:lpstr>
      <vt:lpstr>Presentación de PowerPoint</vt:lpstr>
      <vt:lpstr>Diversificación del mercado asegurador</vt:lpstr>
      <vt:lpstr>Análisis comparativo</vt:lpstr>
      <vt:lpstr>Presentación de PowerPoint</vt:lpstr>
      <vt:lpstr>Presentación de PowerPoint</vt:lpstr>
      <vt:lpstr>Presentación de PowerPoint</vt:lpstr>
      <vt:lpstr>Comparación de niveles de profundización en la industria aseguradora</vt:lpstr>
      <vt:lpstr>Presentación de PowerPoint</vt:lpstr>
      <vt:lpstr>Comparación de variables de estudio</vt:lpstr>
      <vt:lpstr>Impacto en Salida de Divisas</vt:lpstr>
      <vt:lpstr>Participación de otros servicios recibidos en BDP.</vt:lpstr>
      <vt:lpstr>Participación de seguros dentro de otros servicios BDP</vt:lpstr>
      <vt:lpstr>Presentación de PowerPoint</vt:lpstr>
      <vt:lpstr>Incidencia de salida de divisas por servicios de seguros recibidos sobre el PGE</vt:lpstr>
      <vt:lpstr>Incidencia de salida de divisas por servicios recibidos de seguros en la industria aseguradora nacional y en el crecimiento económico</vt:lpstr>
      <vt:lpstr>Prima Neta Emitida vs. Prima Neta Retenida (en miles)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comparativo del primaje en el Ecuador respecto a países extranjeros y su impacto en el desarrollo económico.</dc:title>
  <dc:creator>Andytef</dc:creator>
  <cp:lastModifiedBy>Andy Tabárez</cp:lastModifiedBy>
  <cp:revision>164</cp:revision>
  <cp:lastPrinted>2016-08-26T04:07:52Z</cp:lastPrinted>
  <dcterms:created xsi:type="dcterms:W3CDTF">2016-08-08T14:20:21Z</dcterms:created>
  <dcterms:modified xsi:type="dcterms:W3CDTF">2016-09-15T20:25:04Z</dcterms:modified>
</cp:coreProperties>
</file>