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FF00D4-EDFD-47FE-9FA6-808EE5DBACAF}">
  <a:tblStyle styleId="{5AFF00D4-EDFD-47FE-9FA6-808EE5DBACAF}"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DF2E7"/>
          </a:solidFill>
        </a:fill>
      </a:tcStyle>
    </a:wholeTbl>
    <a:band1H>
      <a:tcStyle>
        <a:tcBdr/>
        <a:fill>
          <a:solidFill>
            <a:srgbClr val="DAE5CC"/>
          </a:solidFill>
        </a:fill>
      </a:tcStyle>
    </a:band1H>
    <a:band1V>
      <a:tcStyle>
        <a:tcBdr/>
        <a:fill>
          <a:solidFill>
            <a:srgbClr val="DAE5CC"/>
          </a:solidFill>
        </a:fill>
      </a:tcStyle>
    </a:band1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orbel"/>
          <a:ea typeface="Corbel"/>
          <a:cs typeface="Corbe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8828373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554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78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60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9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24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63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0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03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21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22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4420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10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903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587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56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798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6" name="Shape 4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792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965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4620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0635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20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257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424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9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479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629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1952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830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548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917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7182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8" name="Shape 5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51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8930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574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5" name="Shape 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667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1" name="Shape 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947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0" name="Shape 5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8663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9" name="Shape 5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6042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539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082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86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0945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51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463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2" name="Shape 6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806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8" name="Shape 6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896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46" name="Shape 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423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53" name="Shape 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450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61" name="Shape 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733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69" name="Shape 6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00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9463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1" name="Shape 6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975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242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61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991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7" name="Shape 6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729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3" name="Shape 7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8966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8" name="Shape 7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88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11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877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8"/>
        <p:cNvGrpSpPr/>
        <p:nvPr/>
      </p:nvGrpSpPr>
      <p:grpSpPr>
        <a:xfrm>
          <a:off x="0" y="0"/>
          <a:ext cx="0" cy="0"/>
          <a:chOff x="0" y="0"/>
          <a:chExt cx="0" cy="0"/>
        </a:xfrm>
      </p:grpSpPr>
      <p:grpSp>
        <p:nvGrpSpPr>
          <p:cNvPr id="19" name="Shape 19"/>
          <p:cNvGrpSpPr/>
          <p:nvPr/>
        </p:nvGrpSpPr>
        <p:grpSpPr>
          <a:xfrm>
            <a:off x="203200" y="0"/>
            <a:ext cx="3778250" cy="6858001"/>
            <a:chOff x="203200" y="0"/>
            <a:chExt cx="3778250" cy="6858001"/>
          </a:xfrm>
        </p:grpSpPr>
        <p:sp>
          <p:nvSpPr>
            <p:cNvPr id="20" name="Shape 20"/>
            <p:cNvSpPr/>
            <p:nvPr/>
          </p:nvSpPr>
          <p:spPr>
            <a:xfrm>
              <a:off x="641350" y="0"/>
              <a:ext cx="1365250" cy="3971924"/>
            </a:xfrm>
            <a:custGeom>
              <a:avLst/>
              <a:gdLst/>
              <a:ahLst/>
              <a:cxnLst/>
              <a:rect l="0" t="0" r="0" b="0"/>
              <a:pathLst>
                <a:path w="120000" h="120000" extrusionOk="0">
                  <a:moveTo>
                    <a:pt x="0" y="117266"/>
                  </a:moveTo>
                  <a:lnTo>
                    <a:pt x="31813" y="120000"/>
                  </a:lnTo>
                  <a:lnTo>
                    <a:pt x="120000" y="0"/>
                  </a:lnTo>
                  <a:lnTo>
                    <a:pt x="86511" y="0"/>
                  </a:lnTo>
                  <a:lnTo>
                    <a:pt x="0" y="117266"/>
                  </a:lnTo>
                  <a:close/>
                </a:path>
              </a:pathLst>
            </a:custGeom>
            <a:solidFill>
              <a:schemeClr val="accent1"/>
            </a:solidFill>
            <a:ln>
              <a:noFill/>
            </a:ln>
          </p:spPr>
        </p:sp>
        <p:sp>
          <p:nvSpPr>
            <p:cNvPr id="21" name="Shape 21"/>
            <p:cNvSpPr/>
            <p:nvPr/>
          </p:nvSpPr>
          <p:spPr>
            <a:xfrm>
              <a:off x="203200" y="0"/>
              <a:ext cx="1336675" cy="3862388"/>
            </a:xfrm>
            <a:custGeom>
              <a:avLst/>
              <a:gdLst/>
              <a:ahLst/>
              <a:cxnLst/>
              <a:rect l="0" t="0" r="0" b="0"/>
              <a:pathLst>
                <a:path w="120000" h="120000" extrusionOk="0">
                  <a:moveTo>
                    <a:pt x="120000" y="0"/>
                  </a:moveTo>
                  <a:lnTo>
                    <a:pt x="85795" y="0"/>
                  </a:lnTo>
                  <a:lnTo>
                    <a:pt x="0" y="117188"/>
                  </a:lnTo>
                  <a:lnTo>
                    <a:pt x="32494" y="120000"/>
                  </a:lnTo>
                  <a:lnTo>
                    <a:pt x="120000" y="0"/>
                  </a:lnTo>
                  <a:close/>
                </a:path>
              </a:pathLst>
            </a:custGeom>
            <a:solidFill>
              <a:srgbClr val="595959"/>
            </a:solidFill>
            <a:ln>
              <a:noFill/>
            </a:ln>
          </p:spPr>
        </p:sp>
        <p:sp>
          <p:nvSpPr>
            <p:cNvPr id="22" name="Shape 22"/>
            <p:cNvSpPr/>
            <p:nvPr/>
          </p:nvSpPr>
          <p:spPr>
            <a:xfrm>
              <a:off x="207962" y="3776662"/>
              <a:ext cx="1936749" cy="3081338"/>
            </a:xfrm>
            <a:custGeom>
              <a:avLst/>
              <a:gdLst/>
              <a:ahLst/>
              <a:cxnLst/>
              <a:rect l="0" t="0" r="0" b="0"/>
              <a:pathLst>
                <a:path w="120000" h="120000" extrusionOk="0">
                  <a:moveTo>
                    <a:pt x="0" y="0"/>
                  </a:moveTo>
                  <a:lnTo>
                    <a:pt x="114688" y="120000"/>
                  </a:lnTo>
                  <a:lnTo>
                    <a:pt x="120000" y="120000"/>
                  </a:lnTo>
                  <a:lnTo>
                    <a:pt x="0" y="0"/>
                  </a:lnTo>
                  <a:close/>
                </a:path>
              </a:pathLst>
            </a:custGeom>
            <a:solidFill>
              <a:srgbClr val="262626"/>
            </a:solidFill>
            <a:ln>
              <a:noFill/>
            </a:ln>
          </p:spPr>
        </p:sp>
        <p:sp>
          <p:nvSpPr>
            <p:cNvPr id="23" name="Shape 23"/>
            <p:cNvSpPr/>
            <p:nvPr/>
          </p:nvSpPr>
          <p:spPr>
            <a:xfrm>
              <a:off x="646112" y="3886200"/>
              <a:ext cx="2373312" cy="2971799"/>
            </a:xfrm>
            <a:custGeom>
              <a:avLst/>
              <a:gdLst/>
              <a:ahLst/>
              <a:cxnLst/>
              <a:rect l="0" t="0" r="0" b="0"/>
              <a:pathLst>
                <a:path w="120000" h="120000" extrusionOk="0">
                  <a:moveTo>
                    <a:pt x="120000" y="120000"/>
                  </a:moveTo>
                  <a:lnTo>
                    <a:pt x="0" y="0"/>
                  </a:lnTo>
                  <a:lnTo>
                    <a:pt x="115745" y="120000"/>
                  </a:lnTo>
                  <a:lnTo>
                    <a:pt x="120000" y="120000"/>
                  </a:lnTo>
                  <a:close/>
                </a:path>
              </a:pathLst>
            </a:custGeom>
            <a:solidFill>
              <a:srgbClr val="455A19"/>
            </a:solidFill>
            <a:ln>
              <a:noFill/>
            </a:ln>
          </p:spPr>
        </p:sp>
        <p:sp>
          <p:nvSpPr>
            <p:cNvPr id="24" name="Shape 24"/>
            <p:cNvSpPr/>
            <p:nvPr/>
          </p:nvSpPr>
          <p:spPr>
            <a:xfrm>
              <a:off x="641350" y="3881437"/>
              <a:ext cx="3340100" cy="2976563"/>
            </a:xfrm>
            <a:custGeom>
              <a:avLst/>
              <a:gdLst/>
              <a:ahLst/>
              <a:cxnLst/>
              <a:rect l="0" t="0" r="0" b="0"/>
              <a:pathLst>
                <a:path w="120000" h="120000" extrusionOk="0">
                  <a:moveTo>
                    <a:pt x="0" y="0"/>
                  </a:moveTo>
                  <a:lnTo>
                    <a:pt x="171" y="192"/>
                  </a:lnTo>
                  <a:lnTo>
                    <a:pt x="85437" y="120000"/>
                  </a:lnTo>
                  <a:lnTo>
                    <a:pt x="120000" y="120000"/>
                  </a:lnTo>
                  <a:lnTo>
                    <a:pt x="13003" y="3648"/>
                  </a:lnTo>
                  <a:lnTo>
                    <a:pt x="0" y="0"/>
                  </a:lnTo>
                  <a:close/>
                </a:path>
              </a:pathLst>
            </a:custGeom>
            <a:solidFill>
              <a:srgbClr val="688726"/>
            </a:solidFill>
            <a:ln>
              <a:noFill/>
            </a:ln>
          </p:spPr>
        </p:sp>
        <p:sp>
          <p:nvSpPr>
            <p:cNvPr id="25" name="Shape 25"/>
            <p:cNvSpPr/>
            <p:nvPr/>
          </p:nvSpPr>
          <p:spPr>
            <a:xfrm>
              <a:off x="203200" y="3771900"/>
              <a:ext cx="2660649" cy="3086099"/>
            </a:xfrm>
            <a:custGeom>
              <a:avLst/>
              <a:gdLst/>
              <a:ahLst/>
              <a:cxnLst/>
              <a:rect l="0" t="0" r="0" b="0"/>
              <a:pathLst>
                <a:path w="120000" h="120000" extrusionOk="0">
                  <a:moveTo>
                    <a:pt x="120000" y="120000"/>
                  </a:moveTo>
                  <a:lnTo>
                    <a:pt x="18902" y="6851"/>
                  </a:lnTo>
                  <a:lnTo>
                    <a:pt x="16109" y="3703"/>
                  </a:lnTo>
                  <a:lnTo>
                    <a:pt x="16324" y="3703"/>
                  </a:lnTo>
                  <a:lnTo>
                    <a:pt x="18902" y="6851"/>
                  </a:lnTo>
                  <a:lnTo>
                    <a:pt x="16754" y="4259"/>
                  </a:lnTo>
                  <a:lnTo>
                    <a:pt x="16324" y="3518"/>
                  </a:lnTo>
                  <a:lnTo>
                    <a:pt x="15894" y="3333"/>
                  </a:lnTo>
                  <a:lnTo>
                    <a:pt x="0" y="0"/>
                  </a:lnTo>
                  <a:lnTo>
                    <a:pt x="214" y="185"/>
                  </a:lnTo>
                  <a:lnTo>
                    <a:pt x="87565" y="120000"/>
                  </a:lnTo>
                  <a:lnTo>
                    <a:pt x="120000" y="120000"/>
                  </a:lnTo>
                  <a:close/>
                </a:path>
              </a:pathLst>
            </a:custGeom>
            <a:solidFill>
              <a:srgbClr val="3F3F3F"/>
            </a:solidFill>
            <a:ln>
              <a:noFill/>
            </a:ln>
          </p:spPr>
        </p:sp>
      </p:grpSp>
      <p:sp>
        <p:nvSpPr>
          <p:cNvPr id="26" name="Shape 26"/>
          <p:cNvSpPr txBox="1">
            <a:spLocks noGrp="1"/>
          </p:cNvSpPr>
          <p:nvPr>
            <p:ph type="ctrTitle"/>
          </p:nvPr>
        </p:nvSpPr>
        <p:spPr>
          <a:xfrm>
            <a:off x="1739673" y="914400"/>
            <a:ext cx="6947127" cy="3488266"/>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5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7" name="Shape 27"/>
          <p:cNvSpPr txBox="1">
            <a:spLocks noGrp="1"/>
          </p:cNvSpPr>
          <p:nvPr>
            <p:ph type="subTitle" idx="1"/>
          </p:nvPr>
        </p:nvSpPr>
        <p:spPr>
          <a:xfrm>
            <a:off x="2924238" y="4402666"/>
            <a:ext cx="5762562" cy="1364531"/>
          </a:xfrm>
          <a:prstGeom prst="rect">
            <a:avLst/>
          </a:prstGeom>
          <a:noFill/>
          <a:ln>
            <a:noFill/>
          </a:ln>
        </p:spPr>
        <p:txBody>
          <a:bodyPr lIns="91425" tIns="91425" rIns="91425" bIns="91425" anchor="t" anchorCtr="0"/>
          <a:lstStyle>
            <a:lvl1pPr marL="0" marR="0" lvl="0" indent="0" algn="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ctr" rtl="0">
              <a:spcBef>
                <a:spcPts val="400"/>
              </a:spcBef>
              <a:spcAft>
                <a:spcPts val="600"/>
              </a:spcAft>
              <a:buClr>
                <a:srgbClr val="688726"/>
              </a:buClr>
              <a:buFont typeface="Arial"/>
              <a:buNone/>
              <a:defRPr sz="2000" b="0" i="0" u="none" strike="noStrike" cap="none">
                <a:solidFill>
                  <a:srgbClr val="888888"/>
                </a:solidFill>
                <a:latin typeface="Calibri"/>
                <a:ea typeface="Calibri"/>
                <a:cs typeface="Calibri"/>
                <a:sym typeface="Calibri"/>
              </a:defRPr>
            </a:lvl2pPr>
            <a:lvl3pPr marL="914400" marR="0" lvl="2" indent="0" algn="ctr"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3pPr>
            <a:lvl4pPr marL="1371600" marR="0" lvl="3" indent="0" algn="ctr"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4pPr>
            <a:lvl5pPr marL="1828800" marR="0" lvl="4"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7325772" y="6117335"/>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623732" y="6117335"/>
            <a:ext cx="3609437"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275320" y="6117335"/>
            <a:ext cx="41148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u="none" strike="noStrike" cap="none">
                <a:solidFill>
                  <a:schemeClr val="dk1"/>
                </a:solidFill>
                <a:latin typeface="Calibri"/>
                <a:ea typeface="Calibri"/>
                <a:cs typeface="Calibri"/>
                <a:sym typeface="Calibri"/>
              </a:rPr>
              <a:t>‹Nº›</a:t>
            </a:fld>
            <a:endParaRPr lang="es-ES" sz="1000" b="0" i="0" u="none" strike="noStrike" cap="none">
              <a:solidFill>
                <a:schemeClr val="dk1"/>
              </a:solidFill>
              <a:latin typeface="Calibri"/>
              <a:ea typeface="Calibri"/>
              <a:cs typeface="Calibri"/>
              <a:sym typeface="Calibri"/>
            </a:endParaRPr>
          </a:p>
        </p:txBody>
      </p:sp>
      <p:sp>
        <p:nvSpPr>
          <p:cNvPr id="31" name="Shape 31"/>
          <p:cNvSpPr/>
          <p:nvPr/>
        </p:nvSpPr>
        <p:spPr>
          <a:xfrm>
            <a:off x="203200" y="3771900"/>
            <a:ext cx="361950" cy="90487"/>
          </a:xfrm>
          <a:custGeom>
            <a:avLst/>
            <a:gdLst/>
            <a:ahLst/>
            <a:cxnLst/>
            <a:rect l="0" t="0" r="0" b="0"/>
            <a:pathLst>
              <a:path w="120000" h="120000" extrusionOk="0">
                <a:moveTo>
                  <a:pt x="119999" y="119999"/>
                </a:moveTo>
                <a:lnTo>
                  <a:pt x="0" y="0"/>
                </a:lnTo>
                <a:lnTo>
                  <a:pt x="116842" y="113684"/>
                </a:lnTo>
                <a:lnTo>
                  <a:pt x="119999" y="119999"/>
                </a:lnTo>
                <a:close/>
              </a:path>
            </a:pathLst>
          </a:custGeom>
          <a:solidFill>
            <a:srgbClr val="29ABE2"/>
          </a:solidFill>
          <a:ln>
            <a:noFill/>
          </a:ln>
        </p:spPr>
      </p:sp>
      <p:sp>
        <p:nvSpPr>
          <p:cNvPr id="32" name="Shape 32"/>
          <p:cNvSpPr/>
          <p:nvPr/>
        </p:nvSpPr>
        <p:spPr>
          <a:xfrm>
            <a:off x="560387" y="3867150"/>
            <a:ext cx="61913" cy="80962"/>
          </a:xfrm>
          <a:custGeom>
            <a:avLst/>
            <a:gdLst/>
            <a:ahLst/>
            <a:cxnLst/>
            <a:rect l="0" t="0" r="0" b="0"/>
            <a:pathLst>
              <a:path w="120000" h="120000" extrusionOk="0">
                <a:moveTo>
                  <a:pt x="0" y="0"/>
                </a:moveTo>
                <a:lnTo>
                  <a:pt x="120000" y="120000"/>
                </a:lnTo>
                <a:lnTo>
                  <a:pt x="9230" y="0"/>
                </a:lnTo>
                <a:lnTo>
                  <a:pt x="0" y="0"/>
                </a:lnTo>
                <a:close/>
              </a:path>
            </a:pathLst>
          </a:custGeom>
          <a:solidFill>
            <a:srgbClr val="29ABE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112332" y="1752599"/>
            <a:ext cx="4070678" cy="13715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5" name="Shape 85"/>
          <p:cNvSpPr>
            <a:spLocks noGrp="1"/>
          </p:cNvSpPr>
          <p:nvPr>
            <p:ph type="pic" idx="2"/>
          </p:nvPr>
        </p:nvSpPr>
        <p:spPr>
          <a:xfrm>
            <a:off x="5697494" y="914400"/>
            <a:ext cx="2461370" cy="4572000"/>
          </a:xfrm>
          <a:prstGeom prst="roundRect">
            <a:avLst>
              <a:gd name="adj" fmla="val 42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1"/>
          </p:nvPr>
        </p:nvSpPr>
        <p:spPr>
          <a:xfrm>
            <a:off x="1112332" y="3124199"/>
            <a:ext cx="4070678" cy="1828800"/>
          </a:xfrm>
          <a:prstGeom prst="rect">
            <a:avLst/>
          </a:prstGeom>
          <a:noFill/>
          <a:ln>
            <a:noFill/>
          </a:ln>
        </p:spPr>
        <p:txBody>
          <a:bodyPr lIns="91425" tIns="91425" rIns="91425" bIns="91425" anchor="ctr" anchorCtr="0"/>
          <a:lstStyle>
            <a:lvl1pPr marL="0" marR="0" lvl="0" indent="0" algn="ct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113523" y="4732864"/>
            <a:ext cx="7515990" cy="56673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2" name="Shape 92"/>
          <p:cNvSpPr>
            <a:spLocks noGrp="1"/>
          </p:cNvSpPr>
          <p:nvPr>
            <p:ph type="pic" idx="2"/>
          </p:nvPr>
        </p:nvSpPr>
        <p:spPr>
          <a:xfrm>
            <a:off x="1789975" y="932112"/>
            <a:ext cx="6171064" cy="3164975"/>
          </a:xfrm>
          <a:prstGeom prst="roundRect">
            <a:avLst>
              <a:gd name="adj" fmla="val 43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1"/>
          </p:nvPr>
        </p:nvSpPr>
        <p:spPr>
          <a:xfrm>
            <a:off x="1113523" y="5299603"/>
            <a:ext cx="7515990" cy="493711"/>
          </a:xfrm>
          <a:prstGeom prst="rect">
            <a:avLst/>
          </a:prstGeom>
          <a:noFill/>
          <a:ln>
            <a:noFill/>
          </a:ln>
        </p:spPr>
        <p:txBody>
          <a:bodyPr lIns="91425" tIns="91425" rIns="91425" bIns="91425" anchor="ctr" anchorCtr="0"/>
          <a:lstStyle>
            <a:lvl1pPr marL="0" marR="0" lvl="0" indent="0" algn="ctr" rtl="0">
              <a:spcBef>
                <a:spcPts val="280"/>
              </a:spcBef>
              <a:spcAft>
                <a:spcPts val="600"/>
              </a:spcAft>
              <a:buClr>
                <a:srgbClr val="688726"/>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ita con descripción">
    <p:spTree>
      <p:nvGrpSpPr>
        <p:cNvPr id="1" name="Shape 97"/>
        <p:cNvGrpSpPr/>
        <p:nvPr/>
      </p:nvGrpSpPr>
      <p:grpSpPr>
        <a:xfrm>
          <a:off x="0" y="0"/>
          <a:ext cx="0" cy="0"/>
          <a:chOff x="0" y="0"/>
          <a:chExt cx="0" cy="0"/>
        </a:xfrm>
      </p:grpSpPr>
      <p:sp>
        <p:nvSpPr>
          <p:cNvPr id="98" name="Shape 98"/>
          <p:cNvSpPr txBox="1"/>
          <p:nvPr/>
        </p:nvSpPr>
        <p:spPr>
          <a:xfrm>
            <a:off x="969420" y="863023"/>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8000" b="0" cap="none">
                <a:solidFill>
                  <a:schemeClr val="dk1"/>
                </a:solidFill>
                <a:latin typeface="Calibri"/>
                <a:ea typeface="Calibri"/>
                <a:cs typeface="Calibri"/>
                <a:sym typeface="Calibri"/>
              </a:rPr>
              <a:t>“</a:t>
            </a:r>
          </a:p>
        </p:txBody>
      </p:sp>
      <p:sp>
        <p:nvSpPr>
          <p:cNvPr id="99" name="Shape 99"/>
          <p:cNvSpPr txBox="1"/>
          <p:nvPr/>
        </p:nvSpPr>
        <p:spPr>
          <a:xfrm>
            <a:off x="8172196" y="2819399"/>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dk1"/>
              </a:buClr>
              <a:buSzPct val="25000"/>
              <a:buFont typeface="Calibri"/>
              <a:buNone/>
            </a:pPr>
            <a:r>
              <a:rPr lang="es-ES" sz="8000" b="0" cap="none">
                <a:solidFill>
                  <a:schemeClr val="dk1"/>
                </a:solidFill>
                <a:latin typeface="Calibri"/>
                <a:ea typeface="Calibri"/>
                <a:cs typeface="Calibri"/>
                <a:sym typeface="Calibri"/>
              </a:rPr>
              <a:t>”</a:t>
            </a:r>
          </a:p>
        </p:txBody>
      </p:sp>
      <p:sp>
        <p:nvSpPr>
          <p:cNvPr id="100" name="Shape 100"/>
          <p:cNvSpPr txBox="1">
            <a:spLocks noGrp="1"/>
          </p:cNvSpPr>
          <p:nvPr>
            <p:ph type="title"/>
          </p:nvPr>
        </p:nvSpPr>
        <p:spPr>
          <a:xfrm>
            <a:off x="1426741" y="685800"/>
            <a:ext cx="6974114"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1" name="Shape 101"/>
          <p:cNvSpPr txBox="1">
            <a:spLocks noGrp="1"/>
          </p:cNvSpPr>
          <p:nvPr>
            <p:ph type="body" idx="1"/>
          </p:nvPr>
        </p:nvSpPr>
        <p:spPr>
          <a:xfrm>
            <a:off x="1598234" y="3428998"/>
            <a:ext cx="6631128" cy="381000"/>
          </a:xfrm>
          <a:prstGeom prst="rect">
            <a:avLst/>
          </a:prstGeom>
          <a:noFill/>
          <a:ln>
            <a:noFill/>
          </a:ln>
        </p:spPr>
        <p:txBody>
          <a:bodyPr lIns="91425" tIns="91425" rIns="91425" bIns="91425" anchor="ctr" anchorCtr="0"/>
          <a:lstStyle>
            <a:lvl1pPr marL="0" marR="0" lvl="0"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1113523" y="4343400"/>
            <a:ext cx="7515990" cy="1447800"/>
          </a:xfrm>
          <a:prstGeom prst="rect">
            <a:avLst/>
          </a:prstGeom>
          <a:noFill/>
          <a:ln>
            <a:noFill/>
          </a:ln>
        </p:spPr>
        <p:txBody>
          <a:bodyPr lIns="91425" tIns="91425" rIns="91425" bIns="91425" anchor="ctr" anchorCtr="0"/>
          <a:lstStyle>
            <a:lvl1pPr marL="0" marR="0" lvl="0" indent="0" algn="ct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arjeta de nombre">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113525" y="3308580"/>
            <a:ext cx="7515988" cy="1468800"/>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8" name="Shape 108"/>
          <p:cNvSpPr txBox="1">
            <a:spLocks noGrp="1"/>
          </p:cNvSpPr>
          <p:nvPr>
            <p:ph type="body" idx="1"/>
          </p:nvPr>
        </p:nvSpPr>
        <p:spPr>
          <a:xfrm>
            <a:off x="1113524" y="4777380"/>
            <a:ext cx="7515990" cy="860399"/>
          </a:xfrm>
          <a:prstGeom prst="rect">
            <a:avLst/>
          </a:prstGeom>
          <a:noFill/>
          <a:ln>
            <a:noFill/>
          </a:ln>
        </p:spPr>
        <p:txBody>
          <a:bodyPr lIns="91425" tIns="91425" rIns="91425" bIns="91425" anchor="t" anchorCtr="0"/>
          <a:lstStyle>
            <a:lvl1pPr marL="0" marR="0" lvl="0" indent="0" algn="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itar la tarjeta de nombre">
    <p:spTree>
      <p:nvGrpSpPr>
        <p:cNvPr id="1" name="Shape 112"/>
        <p:cNvGrpSpPr/>
        <p:nvPr/>
      </p:nvGrpSpPr>
      <p:grpSpPr>
        <a:xfrm>
          <a:off x="0" y="0"/>
          <a:ext cx="0" cy="0"/>
          <a:chOff x="0" y="0"/>
          <a:chExt cx="0" cy="0"/>
        </a:xfrm>
      </p:grpSpPr>
      <p:sp>
        <p:nvSpPr>
          <p:cNvPr id="113" name="Shape 113"/>
          <p:cNvSpPr txBox="1"/>
          <p:nvPr/>
        </p:nvSpPr>
        <p:spPr>
          <a:xfrm>
            <a:off x="969420" y="863023"/>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8000" b="0" cap="none">
                <a:solidFill>
                  <a:schemeClr val="dk1"/>
                </a:solidFill>
                <a:latin typeface="Calibri"/>
                <a:ea typeface="Calibri"/>
                <a:cs typeface="Calibri"/>
                <a:sym typeface="Calibri"/>
              </a:rPr>
              <a:t>“</a:t>
            </a:r>
          </a:p>
        </p:txBody>
      </p:sp>
      <p:sp>
        <p:nvSpPr>
          <p:cNvPr id="114" name="Shape 114"/>
          <p:cNvSpPr txBox="1"/>
          <p:nvPr/>
        </p:nvSpPr>
        <p:spPr>
          <a:xfrm>
            <a:off x="8172196" y="2819399"/>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dk1"/>
              </a:buClr>
              <a:buSzPct val="25000"/>
              <a:buFont typeface="Calibri"/>
              <a:buNone/>
            </a:pPr>
            <a:r>
              <a:rPr lang="es-ES" sz="8000" b="0" cap="none">
                <a:solidFill>
                  <a:schemeClr val="dk1"/>
                </a:solidFill>
                <a:latin typeface="Calibri"/>
                <a:ea typeface="Calibri"/>
                <a:cs typeface="Calibri"/>
                <a:sym typeface="Calibri"/>
              </a:rPr>
              <a:t>”</a:t>
            </a:r>
          </a:p>
        </p:txBody>
      </p:sp>
      <p:sp>
        <p:nvSpPr>
          <p:cNvPr id="115" name="Shape 115"/>
          <p:cNvSpPr txBox="1">
            <a:spLocks noGrp="1"/>
          </p:cNvSpPr>
          <p:nvPr>
            <p:ph type="title"/>
          </p:nvPr>
        </p:nvSpPr>
        <p:spPr>
          <a:xfrm>
            <a:off x="1426741" y="685800"/>
            <a:ext cx="6974114"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6" name="Shape 116"/>
          <p:cNvSpPr txBox="1">
            <a:spLocks noGrp="1"/>
          </p:cNvSpPr>
          <p:nvPr>
            <p:ph type="body" idx="1"/>
          </p:nvPr>
        </p:nvSpPr>
        <p:spPr>
          <a:xfrm>
            <a:off x="1113525" y="3886200"/>
            <a:ext cx="7515990" cy="889000"/>
          </a:xfrm>
          <a:prstGeom prst="rect">
            <a:avLst/>
          </a:prstGeom>
          <a:noFill/>
          <a:ln>
            <a:noFill/>
          </a:ln>
        </p:spPr>
        <p:txBody>
          <a:bodyPr lIns="91425" tIns="91425" rIns="91425" bIns="91425" anchor="b" anchorCtr="0"/>
          <a:lstStyle>
            <a:lvl1pPr marL="285750" marR="0" lvl="0" indent="-285750" algn="r" rtl="0">
              <a:spcBef>
                <a:spcPts val="480"/>
              </a:spcBef>
              <a:spcAft>
                <a:spcPts val="600"/>
              </a:spcAft>
              <a:buClr>
                <a:srgbClr val="688726"/>
              </a:buClr>
              <a:buFont typeface="Arial"/>
              <a:buNone/>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1113524" y="4775200"/>
            <a:ext cx="7515990" cy="1016000"/>
          </a:xfrm>
          <a:prstGeom prst="rect">
            <a:avLst/>
          </a:prstGeom>
          <a:noFill/>
          <a:ln>
            <a:noFill/>
          </a:ln>
        </p:spPr>
        <p:txBody>
          <a:bodyPr lIns="91425" tIns="91425" rIns="91425" bIns="91425" anchor="t" anchorCtr="0"/>
          <a:lstStyle>
            <a:lvl1pPr marL="0" marR="0" lvl="0" indent="0" algn="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Verdadero o falso">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113525" y="685800"/>
            <a:ext cx="7515990" cy="2727325"/>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3" name="Shape 123"/>
          <p:cNvSpPr txBox="1">
            <a:spLocks noGrp="1"/>
          </p:cNvSpPr>
          <p:nvPr>
            <p:ph type="body" idx="1"/>
          </p:nvPr>
        </p:nvSpPr>
        <p:spPr>
          <a:xfrm>
            <a:off x="1113524" y="3505200"/>
            <a:ext cx="7515991" cy="838199"/>
          </a:xfrm>
          <a:prstGeom prst="rect">
            <a:avLst/>
          </a:prstGeom>
          <a:noFill/>
          <a:ln>
            <a:noFill/>
          </a:ln>
        </p:spPr>
        <p:txBody>
          <a:bodyPr lIns="91425" tIns="91425" rIns="91425" bIns="91425" anchor="b" anchorCtr="0"/>
          <a:lstStyle>
            <a:lvl1pPr marL="285750" marR="0" lvl="0" indent="-285750" algn="l" rtl="0">
              <a:spcBef>
                <a:spcPts val="560"/>
              </a:spcBef>
              <a:spcAft>
                <a:spcPts val="600"/>
              </a:spcAft>
              <a:buClr>
                <a:srgbClr val="688726"/>
              </a:buClr>
              <a:buFont typeface="Arial"/>
              <a:buNone/>
              <a:defRPr sz="28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1113524" y="4343400"/>
            <a:ext cx="7515991" cy="1447800"/>
          </a:xfrm>
          <a:prstGeom prst="rect">
            <a:avLst/>
          </a:prstGeom>
          <a:noFill/>
          <a:ln>
            <a:noFill/>
          </a:ln>
        </p:spPr>
        <p:txBody>
          <a:bodyPr lIns="91425" tIns="91425" rIns="91425" bIns="91425" anchor="t" anchorCtr="0"/>
          <a:lstStyle>
            <a:lvl1pPr marL="0" marR="0" lvl="0"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5" name="Shape 125"/>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0" name="Shape 130"/>
          <p:cNvSpPr txBox="1">
            <a:spLocks noGrp="1"/>
          </p:cNvSpPr>
          <p:nvPr>
            <p:ph type="body" idx="1"/>
          </p:nvPr>
        </p:nvSpPr>
        <p:spPr>
          <a:xfrm rot="5400000">
            <a:off x="3155969" y="493164"/>
            <a:ext cx="3356994" cy="7704666"/>
          </a:xfrm>
          <a:prstGeom prst="rect">
            <a:avLst/>
          </a:prstGeom>
          <a:noFill/>
          <a:ln>
            <a:noFill/>
          </a:ln>
        </p:spPr>
        <p:txBody>
          <a:bodyPr lIns="91425" tIns="91425" rIns="91425" bIns="91425" anchor="t"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rot="5400000">
            <a:off x="5412754" y="2574438"/>
            <a:ext cx="5105399" cy="1328122"/>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6" name="Shape 136"/>
          <p:cNvSpPr txBox="1">
            <a:spLocks noGrp="1"/>
          </p:cNvSpPr>
          <p:nvPr>
            <p:ph type="body" idx="1"/>
          </p:nvPr>
        </p:nvSpPr>
        <p:spPr>
          <a:xfrm rot="5400000">
            <a:off x="1569010" y="230313"/>
            <a:ext cx="5105399" cy="6016372"/>
          </a:xfrm>
          <a:prstGeom prst="rect">
            <a:avLst/>
          </a:prstGeom>
          <a:noFill/>
          <a:ln>
            <a:noFill/>
          </a:ln>
        </p:spPr>
        <p:txBody>
          <a:bodyPr lIns="91425" tIns="91425" rIns="91425" bIns="91425" anchor="t"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5" name="Shape 155"/>
          <p:cNvSpPr txBox="1">
            <a:spLocks noGrp="1"/>
          </p:cNvSpPr>
          <p:nvPr>
            <p:ph type="body" idx="1"/>
          </p:nvPr>
        </p:nvSpPr>
        <p:spPr>
          <a:xfrm>
            <a:off x="982133" y="2667000"/>
            <a:ext cx="7704666" cy="3332816"/>
          </a:xfrm>
          <a:prstGeom prst="rect">
            <a:avLst/>
          </a:prstGeom>
          <a:noFill/>
          <a:ln>
            <a:noFill/>
          </a:ln>
        </p:spPr>
        <p:txBody>
          <a:bodyPr lIns="91425" tIns="91425" rIns="91425" bIns="91425" anchor="ctr"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7344328" y="6108173"/>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1972647" y="6108173"/>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8258967" y="6108173"/>
            <a:ext cx="42783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113524" y="685800"/>
            <a:ext cx="7515990" cy="3048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1" name="Shape 161"/>
          <p:cNvSpPr txBox="1">
            <a:spLocks noGrp="1"/>
          </p:cNvSpPr>
          <p:nvPr>
            <p:ph type="body" idx="1"/>
          </p:nvPr>
        </p:nvSpPr>
        <p:spPr>
          <a:xfrm>
            <a:off x="1113524" y="4343400"/>
            <a:ext cx="7515991" cy="1447800"/>
          </a:xfrm>
          <a:prstGeom prst="rect">
            <a:avLst/>
          </a:prstGeom>
          <a:noFill/>
          <a:ln>
            <a:noFill/>
          </a:ln>
        </p:spPr>
        <p:txBody>
          <a:bodyPr lIns="91425" tIns="91425" rIns="91425" bIns="91425" anchor="ctr" anchorCtr="0"/>
          <a:lstStyle>
            <a:lvl1pPr marL="0" marR="0" lvl="0" indent="0" algn="ct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5" name="Shape 35"/>
          <p:cNvSpPr txBox="1">
            <a:spLocks noGrp="1"/>
          </p:cNvSpPr>
          <p:nvPr>
            <p:ph type="body" idx="1"/>
          </p:nvPr>
        </p:nvSpPr>
        <p:spPr>
          <a:xfrm>
            <a:off x="982133" y="2667000"/>
            <a:ext cx="7704666" cy="3332816"/>
          </a:xfrm>
          <a:prstGeom prst="rect">
            <a:avLst/>
          </a:prstGeom>
          <a:noFill/>
          <a:ln>
            <a:noFill/>
          </a:ln>
        </p:spPr>
        <p:txBody>
          <a:bodyPr lIns="91425" tIns="91425" rIns="91425" bIns="91425" anchor="ctr"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7344328" y="6108173"/>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1972647" y="6108173"/>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8258967" y="6108173"/>
            <a:ext cx="42783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u="none" strike="noStrike" cap="none">
                <a:solidFill>
                  <a:schemeClr val="dk1"/>
                </a:solidFill>
                <a:latin typeface="Calibri"/>
                <a:ea typeface="Calibri"/>
                <a:cs typeface="Calibri"/>
                <a:sym typeface="Calibri"/>
              </a:rPr>
              <a:t>‹Nº›</a:t>
            </a:fld>
            <a:endParaRPr lang="es-ES" sz="10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65"/>
        <p:cNvGrpSpPr/>
        <p:nvPr/>
      </p:nvGrpSpPr>
      <p:grpSpPr>
        <a:xfrm>
          <a:off x="0" y="0"/>
          <a:ext cx="0" cy="0"/>
          <a:chOff x="0" y="0"/>
          <a:chExt cx="0" cy="0"/>
        </a:xfrm>
      </p:grpSpPr>
      <p:grpSp>
        <p:nvGrpSpPr>
          <p:cNvPr id="166" name="Shape 166"/>
          <p:cNvGrpSpPr/>
          <p:nvPr/>
        </p:nvGrpSpPr>
        <p:grpSpPr>
          <a:xfrm>
            <a:off x="203200" y="0"/>
            <a:ext cx="3778250" cy="6858001"/>
            <a:chOff x="203200" y="0"/>
            <a:chExt cx="3778250" cy="6858001"/>
          </a:xfrm>
        </p:grpSpPr>
        <p:sp>
          <p:nvSpPr>
            <p:cNvPr id="167" name="Shape 167"/>
            <p:cNvSpPr/>
            <p:nvPr/>
          </p:nvSpPr>
          <p:spPr>
            <a:xfrm>
              <a:off x="641350" y="0"/>
              <a:ext cx="1365250" cy="3971924"/>
            </a:xfrm>
            <a:custGeom>
              <a:avLst/>
              <a:gdLst/>
              <a:ahLst/>
              <a:cxnLst/>
              <a:rect l="0" t="0" r="0" b="0"/>
              <a:pathLst>
                <a:path w="120000" h="120000" extrusionOk="0">
                  <a:moveTo>
                    <a:pt x="0" y="117266"/>
                  </a:moveTo>
                  <a:lnTo>
                    <a:pt x="31813" y="120000"/>
                  </a:lnTo>
                  <a:lnTo>
                    <a:pt x="120000" y="0"/>
                  </a:lnTo>
                  <a:lnTo>
                    <a:pt x="86511" y="0"/>
                  </a:lnTo>
                  <a:lnTo>
                    <a:pt x="0" y="117266"/>
                  </a:lnTo>
                  <a:close/>
                </a:path>
              </a:pathLst>
            </a:custGeom>
            <a:solidFill>
              <a:schemeClr val="accent1"/>
            </a:solidFill>
            <a:ln>
              <a:noFill/>
            </a:ln>
          </p:spPr>
        </p:sp>
        <p:sp>
          <p:nvSpPr>
            <p:cNvPr id="168" name="Shape 168"/>
            <p:cNvSpPr/>
            <p:nvPr/>
          </p:nvSpPr>
          <p:spPr>
            <a:xfrm>
              <a:off x="203200" y="0"/>
              <a:ext cx="1336675" cy="3862388"/>
            </a:xfrm>
            <a:custGeom>
              <a:avLst/>
              <a:gdLst/>
              <a:ahLst/>
              <a:cxnLst/>
              <a:rect l="0" t="0" r="0" b="0"/>
              <a:pathLst>
                <a:path w="120000" h="120000" extrusionOk="0">
                  <a:moveTo>
                    <a:pt x="120000" y="0"/>
                  </a:moveTo>
                  <a:lnTo>
                    <a:pt x="85795" y="0"/>
                  </a:lnTo>
                  <a:lnTo>
                    <a:pt x="0" y="117188"/>
                  </a:lnTo>
                  <a:lnTo>
                    <a:pt x="32494" y="120000"/>
                  </a:lnTo>
                  <a:lnTo>
                    <a:pt x="120000" y="0"/>
                  </a:lnTo>
                  <a:close/>
                </a:path>
              </a:pathLst>
            </a:custGeom>
            <a:solidFill>
              <a:srgbClr val="595959"/>
            </a:solidFill>
            <a:ln>
              <a:noFill/>
            </a:ln>
          </p:spPr>
        </p:sp>
        <p:sp>
          <p:nvSpPr>
            <p:cNvPr id="169" name="Shape 169"/>
            <p:cNvSpPr/>
            <p:nvPr/>
          </p:nvSpPr>
          <p:spPr>
            <a:xfrm>
              <a:off x="207962" y="3776662"/>
              <a:ext cx="1936749" cy="3081338"/>
            </a:xfrm>
            <a:custGeom>
              <a:avLst/>
              <a:gdLst/>
              <a:ahLst/>
              <a:cxnLst/>
              <a:rect l="0" t="0" r="0" b="0"/>
              <a:pathLst>
                <a:path w="120000" h="120000" extrusionOk="0">
                  <a:moveTo>
                    <a:pt x="0" y="0"/>
                  </a:moveTo>
                  <a:lnTo>
                    <a:pt x="114688" y="120000"/>
                  </a:lnTo>
                  <a:lnTo>
                    <a:pt x="120000" y="120000"/>
                  </a:lnTo>
                  <a:lnTo>
                    <a:pt x="0" y="0"/>
                  </a:lnTo>
                  <a:close/>
                </a:path>
              </a:pathLst>
            </a:custGeom>
            <a:solidFill>
              <a:srgbClr val="262626"/>
            </a:solidFill>
            <a:ln>
              <a:noFill/>
            </a:ln>
          </p:spPr>
        </p:sp>
        <p:sp>
          <p:nvSpPr>
            <p:cNvPr id="170" name="Shape 170"/>
            <p:cNvSpPr/>
            <p:nvPr/>
          </p:nvSpPr>
          <p:spPr>
            <a:xfrm>
              <a:off x="646112" y="3886200"/>
              <a:ext cx="2373312" cy="2971799"/>
            </a:xfrm>
            <a:custGeom>
              <a:avLst/>
              <a:gdLst/>
              <a:ahLst/>
              <a:cxnLst/>
              <a:rect l="0" t="0" r="0" b="0"/>
              <a:pathLst>
                <a:path w="120000" h="120000" extrusionOk="0">
                  <a:moveTo>
                    <a:pt x="120000" y="120000"/>
                  </a:moveTo>
                  <a:lnTo>
                    <a:pt x="0" y="0"/>
                  </a:lnTo>
                  <a:lnTo>
                    <a:pt x="115745" y="120000"/>
                  </a:lnTo>
                  <a:lnTo>
                    <a:pt x="120000" y="120000"/>
                  </a:lnTo>
                  <a:close/>
                </a:path>
              </a:pathLst>
            </a:custGeom>
            <a:solidFill>
              <a:srgbClr val="455A19"/>
            </a:solidFill>
            <a:ln>
              <a:noFill/>
            </a:ln>
          </p:spPr>
        </p:sp>
        <p:sp>
          <p:nvSpPr>
            <p:cNvPr id="171" name="Shape 171"/>
            <p:cNvSpPr/>
            <p:nvPr/>
          </p:nvSpPr>
          <p:spPr>
            <a:xfrm>
              <a:off x="641350" y="3881437"/>
              <a:ext cx="3340100" cy="2976563"/>
            </a:xfrm>
            <a:custGeom>
              <a:avLst/>
              <a:gdLst/>
              <a:ahLst/>
              <a:cxnLst/>
              <a:rect l="0" t="0" r="0" b="0"/>
              <a:pathLst>
                <a:path w="120000" h="120000" extrusionOk="0">
                  <a:moveTo>
                    <a:pt x="0" y="0"/>
                  </a:moveTo>
                  <a:lnTo>
                    <a:pt x="171" y="192"/>
                  </a:lnTo>
                  <a:lnTo>
                    <a:pt x="85437" y="120000"/>
                  </a:lnTo>
                  <a:lnTo>
                    <a:pt x="120000" y="120000"/>
                  </a:lnTo>
                  <a:lnTo>
                    <a:pt x="13003" y="3648"/>
                  </a:lnTo>
                  <a:lnTo>
                    <a:pt x="0" y="0"/>
                  </a:lnTo>
                  <a:close/>
                </a:path>
              </a:pathLst>
            </a:custGeom>
            <a:solidFill>
              <a:srgbClr val="688726"/>
            </a:solidFill>
            <a:ln>
              <a:noFill/>
            </a:ln>
          </p:spPr>
        </p:sp>
        <p:sp>
          <p:nvSpPr>
            <p:cNvPr id="172" name="Shape 172"/>
            <p:cNvSpPr/>
            <p:nvPr/>
          </p:nvSpPr>
          <p:spPr>
            <a:xfrm>
              <a:off x="203200" y="3771900"/>
              <a:ext cx="2660649" cy="3086099"/>
            </a:xfrm>
            <a:custGeom>
              <a:avLst/>
              <a:gdLst/>
              <a:ahLst/>
              <a:cxnLst/>
              <a:rect l="0" t="0" r="0" b="0"/>
              <a:pathLst>
                <a:path w="120000" h="120000" extrusionOk="0">
                  <a:moveTo>
                    <a:pt x="120000" y="120000"/>
                  </a:moveTo>
                  <a:lnTo>
                    <a:pt x="18902" y="6851"/>
                  </a:lnTo>
                  <a:lnTo>
                    <a:pt x="16109" y="3703"/>
                  </a:lnTo>
                  <a:lnTo>
                    <a:pt x="16324" y="3703"/>
                  </a:lnTo>
                  <a:lnTo>
                    <a:pt x="18902" y="6851"/>
                  </a:lnTo>
                  <a:lnTo>
                    <a:pt x="16754" y="4259"/>
                  </a:lnTo>
                  <a:lnTo>
                    <a:pt x="16324" y="3518"/>
                  </a:lnTo>
                  <a:lnTo>
                    <a:pt x="15894" y="3333"/>
                  </a:lnTo>
                  <a:lnTo>
                    <a:pt x="0" y="0"/>
                  </a:lnTo>
                  <a:lnTo>
                    <a:pt x="214" y="185"/>
                  </a:lnTo>
                  <a:lnTo>
                    <a:pt x="87565" y="120000"/>
                  </a:lnTo>
                  <a:lnTo>
                    <a:pt x="120000" y="120000"/>
                  </a:lnTo>
                  <a:close/>
                </a:path>
              </a:pathLst>
            </a:custGeom>
            <a:solidFill>
              <a:srgbClr val="3F3F3F"/>
            </a:solidFill>
            <a:ln>
              <a:noFill/>
            </a:ln>
          </p:spPr>
        </p:sp>
      </p:grpSp>
      <p:sp>
        <p:nvSpPr>
          <p:cNvPr id="173" name="Shape 173"/>
          <p:cNvSpPr txBox="1">
            <a:spLocks noGrp="1"/>
          </p:cNvSpPr>
          <p:nvPr>
            <p:ph type="ctrTitle"/>
          </p:nvPr>
        </p:nvSpPr>
        <p:spPr>
          <a:xfrm>
            <a:off x="1739673" y="914400"/>
            <a:ext cx="6947127" cy="3488266"/>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5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74" name="Shape 174"/>
          <p:cNvSpPr txBox="1">
            <a:spLocks noGrp="1"/>
          </p:cNvSpPr>
          <p:nvPr>
            <p:ph type="subTitle" idx="1"/>
          </p:nvPr>
        </p:nvSpPr>
        <p:spPr>
          <a:xfrm>
            <a:off x="2924238" y="4402666"/>
            <a:ext cx="5762562" cy="1364531"/>
          </a:xfrm>
          <a:prstGeom prst="rect">
            <a:avLst/>
          </a:prstGeom>
          <a:noFill/>
          <a:ln>
            <a:noFill/>
          </a:ln>
        </p:spPr>
        <p:txBody>
          <a:bodyPr lIns="91425" tIns="91425" rIns="91425" bIns="91425" anchor="t" anchorCtr="0"/>
          <a:lstStyle>
            <a:lvl1pPr marL="0" marR="0" lvl="0" indent="0" algn="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ctr" rtl="0">
              <a:spcBef>
                <a:spcPts val="400"/>
              </a:spcBef>
              <a:spcAft>
                <a:spcPts val="600"/>
              </a:spcAft>
              <a:buClr>
                <a:srgbClr val="688726"/>
              </a:buClr>
              <a:buFont typeface="Arial"/>
              <a:buNone/>
              <a:defRPr sz="2000" b="0" i="0" u="none" strike="noStrike" cap="none">
                <a:solidFill>
                  <a:srgbClr val="888888"/>
                </a:solidFill>
                <a:latin typeface="Calibri"/>
                <a:ea typeface="Calibri"/>
                <a:cs typeface="Calibri"/>
                <a:sym typeface="Calibri"/>
              </a:defRPr>
            </a:lvl2pPr>
            <a:lvl3pPr marL="914400" marR="0" lvl="2" indent="0" algn="ctr"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3pPr>
            <a:lvl4pPr marL="1371600" marR="0" lvl="3" indent="0" algn="ctr"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4pPr>
            <a:lvl5pPr marL="1828800" marR="0" lvl="4"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ctr"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5" name="Shape 175"/>
          <p:cNvSpPr txBox="1">
            <a:spLocks noGrp="1"/>
          </p:cNvSpPr>
          <p:nvPr>
            <p:ph type="dt" idx="10"/>
          </p:nvPr>
        </p:nvSpPr>
        <p:spPr>
          <a:xfrm>
            <a:off x="7325772" y="6117335"/>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ftr" idx="11"/>
          </p:nvPr>
        </p:nvSpPr>
        <p:spPr>
          <a:xfrm>
            <a:off x="3623732" y="6117335"/>
            <a:ext cx="360943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sldNum" idx="12"/>
          </p:nvPr>
        </p:nvSpPr>
        <p:spPr>
          <a:xfrm>
            <a:off x="8275320" y="6117335"/>
            <a:ext cx="41148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
        <p:nvSpPr>
          <p:cNvPr id="178" name="Shape 178"/>
          <p:cNvSpPr/>
          <p:nvPr/>
        </p:nvSpPr>
        <p:spPr>
          <a:xfrm>
            <a:off x="203200" y="3771900"/>
            <a:ext cx="361950" cy="90487"/>
          </a:xfrm>
          <a:custGeom>
            <a:avLst/>
            <a:gdLst/>
            <a:ahLst/>
            <a:cxnLst/>
            <a:rect l="0" t="0" r="0" b="0"/>
            <a:pathLst>
              <a:path w="120000" h="120000" extrusionOk="0">
                <a:moveTo>
                  <a:pt x="119999" y="119999"/>
                </a:moveTo>
                <a:lnTo>
                  <a:pt x="0" y="0"/>
                </a:lnTo>
                <a:lnTo>
                  <a:pt x="116842" y="113684"/>
                </a:lnTo>
                <a:lnTo>
                  <a:pt x="119999" y="119999"/>
                </a:lnTo>
                <a:close/>
              </a:path>
            </a:pathLst>
          </a:custGeom>
          <a:solidFill>
            <a:srgbClr val="29ABE2"/>
          </a:solidFill>
          <a:ln>
            <a:noFill/>
          </a:ln>
        </p:spPr>
      </p:sp>
      <p:sp>
        <p:nvSpPr>
          <p:cNvPr id="179" name="Shape 179"/>
          <p:cNvSpPr/>
          <p:nvPr/>
        </p:nvSpPr>
        <p:spPr>
          <a:xfrm>
            <a:off x="560387" y="3867150"/>
            <a:ext cx="61913" cy="80962"/>
          </a:xfrm>
          <a:custGeom>
            <a:avLst/>
            <a:gdLst/>
            <a:ahLst/>
            <a:cxnLst/>
            <a:rect l="0" t="0" r="0" b="0"/>
            <a:pathLst>
              <a:path w="120000" h="120000" extrusionOk="0">
                <a:moveTo>
                  <a:pt x="0" y="0"/>
                </a:moveTo>
                <a:lnTo>
                  <a:pt x="120000" y="120000"/>
                </a:lnTo>
                <a:lnTo>
                  <a:pt x="9230" y="0"/>
                </a:lnTo>
                <a:lnTo>
                  <a:pt x="0" y="0"/>
                </a:lnTo>
                <a:close/>
              </a:path>
            </a:pathLst>
          </a:custGeom>
          <a:solidFill>
            <a:srgbClr val="29ABE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1986994" y="2666998"/>
            <a:ext cx="6699804" cy="2360071"/>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82" name="Shape 182"/>
          <p:cNvSpPr txBox="1">
            <a:spLocks noGrp="1"/>
          </p:cNvSpPr>
          <p:nvPr>
            <p:ph type="body" idx="1"/>
          </p:nvPr>
        </p:nvSpPr>
        <p:spPr>
          <a:xfrm>
            <a:off x="1986998" y="5027069"/>
            <a:ext cx="6699801" cy="860399"/>
          </a:xfrm>
          <a:prstGeom prst="rect">
            <a:avLst/>
          </a:prstGeom>
          <a:noFill/>
          <a:ln>
            <a:noFill/>
          </a:ln>
        </p:spPr>
        <p:txBody>
          <a:bodyPr lIns="91425" tIns="91425" rIns="91425" bIns="91425" anchor="t" anchorCtr="0"/>
          <a:lstStyle>
            <a:lvl1pPr marL="0" marR="0" lvl="0" indent="0" algn="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982133" y="685800"/>
            <a:ext cx="7704666" cy="1752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88" name="Shape 188"/>
          <p:cNvSpPr txBox="1">
            <a:spLocks noGrp="1"/>
          </p:cNvSpPr>
          <p:nvPr>
            <p:ph type="body" idx="1"/>
          </p:nvPr>
        </p:nvSpPr>
        <p:spPr>
          <a:xfrm>
            <a:off x="982133" y="2667000"/>
            <a:ext cx="3739895" cy="3368673"/>
          </a:xfrm>
          <a:prstGeom prst="rect">
            <a:avLst/>
          </a:prstGeom>
          <a:noFill/>
          <a:ln>
            <a:noFill/>
          </a:ln>
        </p:spPr>
        <p:txBody>
          <a:bodyPr lIns="91425" tIns="91425" rIns="91425" bIns="91425" anchor="ctr"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body" idx="2"/>
          </p:nvPr>
        </p:nvSpPr>
        <p:spPr>
          <a:xfrm>
            <a:off x="4946903" y="2667000"/>
            <a:ext cx="3739895" cy="3346823"/>
          </a:xfrm>
          <a:prstGeom prst="rect">
            <a:avLst/>
          </a:prstGeom>
          <a:noFill/>
          <a:ln>
            <a:noFill/>
          </a:ln>
        </p:spPr>
        <p:txBody>
          <a:bodyPr lIns="91425" tIns="91425" rIns="91425" bIns="91425" anchor="ctr"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95" name="Shape 195"/>
          <p:cNvSpPr txBox="1">
            <a:spLocks noGrp="1"/>
          </p:cNvSpPr>
          <p:nvPr>
            <p:ph type="body" idx="1"/>
          </p:nvPr>
        </p:nvSpPr>
        <p:spPr>
          <a:xfrm>
            <a:off x="1329480" y="2658533"/>
            <a:ext cx="3456290" cy="576262"/>
          </a:xfrm>
          <a:prstGeom prst="rect">
            <a:avLst/>
          </a:prstGeom>
          <a:noFill/>
          <a:ln>
            <a:noFill/>
          </a:ln>
        </p:spPr>
        <p:txBody>
          <a:bodyPr lIns="91425" tIns="91425" rIns="91425" bIns="91425" anchor="b" anchorCtr="0"/>
          <a:lstStyle>
            <a:lvl1pPr marL="0" marR="0" lvl="0" indent="0" algn="l" rtl="0">
              <a:spcBef>
                <a:spcPts val="560"/>
              </a:spcBef>
              <a:spcAft>
                <a:spcPts val="600"/>
              </a:spcAft>
              <a:buClr>
                <a:srgbClr val="688726"/>
              </a:buClr>
              <a:buFont typeface="Arial"/>
              <a:buNone/>
              <a:defRPr sz="2800" b="0" i="0" u="none" strike="noStrike" cap="none">
                <a:solidFill>
                  <a:srgbClr val="688726"/>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body" idx="2"/>
          </p:nvPr>
        </p:nvSpPr>
        <p:spPr>
          <a:xfrm>
            <a:off x="1113523" y="3335335"/>
            <a:ext cx="3672248" cy="2665259"/>
          </a:xfrm>
          <a:prstGeom prst="rect">
            <a:avLst/>
          </a:prstGeom>
          <a:noFill/>
          <a:ln>
            <a:noFill/>
          </a:ln>
        </p:spPr>
        <p:txBody>
          <a:bodyPr lIns="91425" tIns="91425" rIns="91425" bIns="91425" anchor="t"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body" idx="3"/>
          </p:nvPr>
        </p:nvSpPr>
        <p:spPr>
          <a:xfrm>
            <a:off x="5161710" y="2667000"/>
            <a:ext cx="3467805" cy="576262"/>
          </a:xfrm>
          <a:prstGeom prst="rect">
            <a:avLst/>
          </a:prstGeom>
          <a:noFill/>
          <a:ln>
            <a:noFill/>
          </a:ln>
        </p:spPr>
        <p:txBody>
          <a:bodyPr lIns="91425" tIns="91425" rIns="91425" bIns="91425" anchor="b" anchorCtr="0"/>
          <a:lstStyle>
            <a:lvl1pPr marL="0" marR="0" lvl="0" indent="0" algn="l" rtl="0">
              <a:spcBef>
                <a:spcPts val="560"/>
              </a:spcBef>
              <a:spcAft>
                <a:spcPts val="600"/>
              </a:spcAft>
              <a:buClr>
                <a:srgbClr val="688726"/>
              </a:buClr>
              <a:buFont typeface="Arial"/>
              <a:buNone/>
              <a:defRPr sz="2800" b="0" i="0" u="none" strike="noStrike" cap="none">
                <a:solidFill>
                  <a:srgbClr val="688726"/>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body" idx="4"/>
          </p:nvPr>
        </p:nvSpPr>
        <p:spPr>
          <a:xfrm>
            <a:off x="4957266" y="3335335"/>
            <a:ext cx="3672248" cy="2665259"/>
          </a:xfrm>
          <a:prstGeom prst="rect">
            <a:avLst/>
          </a:prstGeom>
          <a:noFill/>
          <a:ln>
            <a:noFill/>
          </a:ln>
        </p:spPr>
        <p:txBody>
          <a:bodyPr lIns="91425" tIns="91425" rIns="91425" bIns="91425" anchor="t"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04" name="Shape 204"/>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207"/>
        <p:cNvGrpSpPr/>
        <p:nvPr/>
      </p:nvGrpSpPr>
      <p:grpSpPr>
        <a:xfrm>
          <a:off x="0" y="0"/>
          <a:ext cx="0" cy="0"/>
          <a:chOff x="0" y="0"/>
          <a:chExt cx="0" cy="0"/>
        </a:xfrm>
      </p:grpSpPr>
      <p:sp>
        <p:nvSpPr>
          <p:cNvPr id="208" name="Shape 208"/>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113524" y="1600200"/>
            <a:ext cx="2662533" cy="13715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13" name="Shape 213"/>
          <p:cNvSpPr txBox="1">
            <a:spLocks noGrp="1"/>
          </p:cNvSpPr>
          <p:nvPr>
            <p:ph type="body" idx="1"/>
          </p:nvPr>
        </p:nvSpPr>
        <p:spPr>
          <a:xfrm>
            <a:off x="3947553" y="685800"/>
            <a:ext cx="4681962" cy="5105401"/>
          </a:xfrm>
          <a:prstGeom prst="rect">
            <a:avLst/>
          </a:prstGeom>
          <a:noFill/>
          <a:ln>
            <a:noFill/>
          </a:ln>
        </p:spPr>
        <p:txBody>
          <a:bodyPr lIns="91425" tIns="91425" rIns="91425" bIns="91425" anchor="ctr" anchorCtr="0"/>
          <a:lstStyle>
            <a:lvl1pPr marL="285750" marR="0" lvl="0"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1pPr>
            <a:lvl2pPr marL="742950" marR="0" lvl="1"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2pPr>
            <a:lvl3pPr marL="1200150" marR="0" lvl="2"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3pPr>
            <a:lvl4pPr marL="1543050" marR="0" lvl="3" indent="-425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2"/>
          </p:nvPr>
        </p:nvSpPr>
        <p:spPr>
          <a:xfrm>
            <a:off x="1113524" y="2971800"/>
            <a:ext cx="2662533" cy="1828800"/>
          </a:xfrm>
          <a:prstGeom prst="rect">
            <a:avLst/>
          </a:prstGeom>
          <a:noFill/>
          <a:ln>
            <a:noFill/>
          </a:ln>
        </p:spPr>
        <p:txBody>
          <a:bodyPr lIns="91425" tIns="91425" rIns="91425" bIns="91425" anchor="ctr"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1112332" y="1752599"/>
            <a:ext cx="4070678" cy="13715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20" name="Shape 220"/>
          <p:cNvSpPr>
            <a:spLocks noGrp="1"/>
          </p:cNvSpPr>
          <p:nvPr>
            <p:ph type="pic" idx="2"/>
          </p:nvPr>
        </p:nvSpPr>
        <p:spPr>
          <a:xfrm>
            <a:off x="5697494" y="914400"/>
            <a:ext cx="2461370" cy="4572000"/>
          </a:xfrm>
          <a:prstGeom prst="roundRect">
            <a:avLst>
              <a:gd name="adj" fmla="val 42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a:off x="1112332" y="3124199"/>
            <a:ext cx="4070678" cy="1828800"/>
          </a:xfrm>
          <a:prstGeom prst="rect">
            <a:avLst/>
          </a:prstGeom>
          <a:noFill/>
          <a:ln>
            <a:noFill/>
          </a:ln>
        </p:spPr>
        <p:txBody>
          <a:bodyPr lIns="91425" tIns="91425" rIns="91425" bIns="91425" anchor="ctr" anchorCtr="0"/>
          <a:lstStyle>
            <a:lvl1pPr marL="0" marR="0" lvl="0" indent="0" algn="ct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113523" y="4732864"/>
            <a:ext cx="7515990" cy="56673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27" name="Shape 227"/>
          <p:cNvSpPr>
            <a:spLocks noGrp="1"/>
          </p:cNvSpPr>
          <p:nvPr>
            <p:ph type="pic" idx="2"/>
          </p:nvPr>
        </p:nvSpPr>
        <p:spPr>
          <a:xfrm>
            <a:off x="1789975" y="932112"/>
            <a:ext cx="6171064" cy="3164975"/>
          </a:xfrm>
          <a:prstGeom prst="roundRect">
            <a:avLst>
              <a:gd name="adj" fmla="val 43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body" idx="1"/>
          </p:nvPr>
        </p:nvSpPr>
        <p:spPr>
          <a:xfrm>
            <a:off x="1113523" y="5299603"/>
            <a:ext cx="7515990" cy="493711"/>
          </a:xfrm>
          <a:prstGeom prst="rect">
            <a:avLst/>
          </a:prstGeom>
          <a:noFill/>
          <a:ln>
            <a:noFill/>
          </a:ln>
        </p:spPr>
        <p:txBody>
          <a:bodyPr lIns="91425" tIns="91425" rIns="91425" bIns="91425" anchor="ctr" anchorCtr="0"/>
          <a:lstStyle>
            <a:lvl1pPr marL="0" marR="0" lvl="0" indent="0" algn="ctr" rtl="0">
              <a:spcBef>
                <a:spcPts val="280"/>
              </a:spcBef>
              <a:spcAft>
                <a:spcPts val="600"/>
              </a:spcAft>
              <a:buClr>
                <a:srgbClr val="688726"/>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ita con descripción">
    <p:spTree>
      <p:nvGrpSpPr>
        <p:cNvPr id="1" name="Shape 232"/>
        <p:cNvGrpSpPr/>
        <p:nvPr/>
      </p:nvGrpSpPr>
      <p:grpSpPr>
        <a:xfrm>
          <a:off x="0" y="0"/>
          <a:ext cx="0" cy="0"/>
          <a:chOff x="0" y="0"/>
          <a:chExt cx="0" cy="0"/>
        </a:xfrm>
      </p:grpSpPr>
      <p:sp>
        <p:nvSpPr>
          <p:cNvPr id="233" name="Shape 233"/>
          <p:cNvSpPr txBox="1"/>
          <p:nvPr/>
        </p:nvSpPr>
        <p:spPr>
          <a:xfrm>
            <a:off x="969420" y="863023"/>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Calibri"/>
              <a:buNone/>
            </a:pPr>
            <a:r>
              <a:rPr lang="es-ES" sz="8000" b="0" cap="none">
                <a:solidFill>
                  <a:srgbClr val="000000"/>
                </a:solidFill>
                <a:latin typeface="Calibri"/>
                <a:ea typeface="Calibri"/>
                <a:cs typeface="Calibri"/>
                <a:sym typeface="Calibri"/>
              </a:rPr>
              <a:t>“</a:t>
            </a:r>
          </a:p>
        </p:txBody>
      </p:sp>
      <p:sp>
        <p:nvSpPr>
          <p:cNvPr id="234" name="Shape 234"/>
          <p:cNvSpPr txBox="1"/>
          <p:nvPr/>
        </p:nvSpPr>
        <p:spPr>
          <a:xfrm>
            <a:off x="8172196" y="2819399"/>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rgbClr val="000000"/>
              </a:buClr>
              <a:buSzPct val="25000"/>
              <a:buFont typeface="Calibri"/>
              <a:buNone/>
            </a:pPr>
            <a:r>
              <a:rPr lang="es-ES" sz="8000" b="0" cap="none">
                <a:solidFill>
                  <a:srgbClr val="000000"/>
                </a:solidFill>
                <a:latin typeface="Calibri"/>
                <a:ea typeface="Calibri"/>
                <a:cs typeface="Calibri"/>
                <a:sym typeface="Calibri"/>
              </a:rPr>
              <a:t>”</a:t>
            </a:r>
          </a:p>
        </p:txBody>
      </p:sp>
      <p:sp>
        <p:nvSpPr>
          <p:cNvPr id="235" name="Shape 235"/>
          <p:cNvSpPr txBox="1">
            <a:spLocks noGrp="1"/>
          </p:cNvSpPr>
          <p:nvPr>
            <p:ph type="title"/>
          </p:nvPr>
        </p:nvSpPr>
        <p:spPr>
          <a:xfrm>
            <a:off x="1426741" y="685800"/>
            <a:ext cx="6974114"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36" name="Shape 236"/>
          <p:cNvSpPr txBox="1">
            <a:spLocks noGrp="1"/>
          </p:cNvSpPr>
          <p:nvPr>
            <p:ph type="body" idx="1"/>
          </p:nvPr>
        </p:nvSpPr>
        <p:spPr>
          <a:xfrm>
            <a:off x="1598234" y="3428998"/>
            <a:ext cx="6631128" cy="381000"/>
          </a:xfrm>
          <a:prstGeom prst="rect">
            <a:avLst/>
          </a:prstGeom>
          <a:noFill/>
          <a:ln>
            <a:noFill/>
          </a:ln>
        </p:spPr>
        <p:txBody>
          <a:bodyPr lIns="91425" tIns="91425" rIns="91425" bIns="91425" anchor="ctr" anchorCtr="0"/>
          <a:lstStyle>
            <a:lvl1pPr marL="0" marR="0" lvl="0"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2"/>
          </p:nvPr>
        </p:nvSpPr>
        <p:spPr>
          <a:xfrm>
            <a:off x="1113523" y="4343400"/>
            <a:ext cx="7515990" cy="1447800"/>
          </a:xfrm>
          <a:prstGeom prst="rect">
            <a:avLst/>
          </a:prstGeom>
          <a:noFill/>
          <a:ln>
            <a:noFill/>
          </a:ln>
        </p:spPr>
        <p:txBody>
          <a:bodyPr lIns="91425" tIns="91425" rIns="91425" bIns="91425" anchor="ctr" anchorCtr="0"/>
          <a:lstStyle>
            <a:lvl1pPr marL="0" marR="0" lvl="0" indent="0" algn="ct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38" name="Shape 238"/>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113524" y="685800"/>
            <a:ext cx="7515990" cy="3048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1" name="Shape 41"/>
          <p:cNvSpPr txBox="1">
            <a:spLocks noGrp="1"/>
          </p:cNvSpPr>
          <p:nvPr>
            <p:ph type="body" idx="1"/>
          </p:nvPr>
        </p:nvSpPr>
        <p:spPr>
          <a:xfrm>
            <a:off x="1113524" y="4343400"/>
            <a:ext cx="7515991" cy="1447800"/>
          </a:xfrm>
          <a:prstGeom prst="rect">
            <a:avLst/>
          </a:prstGeom>
          <a:noFill/>
          <a:ln>
            <a:noFill/>
          </a:ln>
        </p:spPr>
        <p:txBody>
          <a:bodyPr lIns="91425" tIns="91425" rIns="91425" bIns="91425" anchor="ctr" anchorCtr="0"/>
          <a:lstStyle>
            <a:lvl1pPr marL="0" marR="0" lvl="0" indent="0" algn="ct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arjeta de nombre">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1113525" y="3308580"/>
            <a:ext cx="7515988" cy="1468800"/>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43" name="Shape 243"/>
          <p:cNvSpPr txBox="1">
            <a:spLocks noGrp="1"/>
          </p:cNvSpPr>
          <p:nvPr>
            <p:ph type="body" idx="1"/>
          </p:nvPr>
        </p:nvSpPr>
        <p:spPr>
          <a:xfrm>
            <a:off x="1113524" y="4777380"/>
            <a:ext cx="7515990" cy="860399"/>
          </a:xfrm>
          <a:prstGeom prst="rect">
            <a:avLst/>
          </a:prstGeom>
          <a:noFill/>
          <a:ln>
            <a:noFill/>
          </a:ln>
        </p:spPr>
        <p:txBody>
          <a:bodyPr lIns="91425" tIns="91425" rIns="91425" bIns="91425" anchor="t" anchorCtr="0"/>
          <a:lstStyle>
            <a:lvl1pPr marL="0" marR="0" lvl="0" indent="0" algn="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itar la tarjeta de nombre">
    <p:spTree>
      <p:nvGrpSpPr>
        <p:cNvPr id="1" name="Shape 247"/>
        <p:cNvGrpSpPr/>
        <p:nvPr/>
      </p:nvGrpSpPr>
      <p:grpSpPr>
        <a:xfrm>
          <a:off x="0" y="0"/>
          <a:ext cx="0" cy="0"/>
          <a:chOff x="0" y="0"/>
          <a:chExt cx="0" cy="0"/>
        </a:xfrm>
      </p:grpSpPr>
      <p:sp>
        <p:nvSpPr>
          <p:cNvPr id="248" name="Shape 248"/>
          <p:cNvSpPr txBox="1"/>
          <p:nvPr/>
        </p:nvSpPr>
        <p:spPr>
          <a:xfrm>
            <a:off x="969420" y="863023"/>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Calibri"/>
              <a:buNone/>
            </a:pPr>
            <a:r>
              <a:rPr lang="es-ES" sz="8000" b="0" cap="none">
                <a:solidFill>
                  <a:srgbClr val="000000"/>
                </a:solidFill>
                <a:latin typeface="Calibri"/>
                <a:ea typeface="Calibri"/>
                <a:cs typeface="Calibri"/>
                <a:sym typeface="Calibri"/>
              </a:rPr>
              <a:t>“</a:t>
            </a:r>
          </a:p>
        </p:txBody>
      </p:sp>
      <p:sp>
        <p:nvSpPr>
          <p:cNvPr id="249" name="Shape 249"/>
          <p:cNvSpPr txBox="1"/>
          <p:nvPr/>
        </p:nvSpPr>
        <p:spPr>
          <a:xfrm>
            <a:off x="8172196" y="2819399"/>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rgbClr val="000000"/>
              </a:buClr>
              <a:buSzPct val="25000"/>
              <a:buFont typeface="Calibri"/>
              <a:buNone/>
            </a:pPr>
            <a:r>
              <a:rPr lang="es-ES" sz="8000" b="0" cap="none">
                <a:solidFill>
                  <a:srgbClr val="000000"/>
                </a:solidFill>
                <a:latin typeface="Calibri"/>
                <a:ea typeface="Calibri"/>
                <a:cs typeface="Calibri"/>
                <a:sym typeface="Calibri"/>
              </a:rPr>
              <a:t>”</a:t>
            </a:r>
          </a:p>
        </p:txBody>
      </p:sp>
      <p:sp>
        <p:nvSpPr>
          <p:cNvPr id="250" name="Shape 250"/>
          <p:cNvSpPr txBox="1">
            <a:spLocks noGrp="1"/>
          </p:cNvSpPr>
          <p:nvPr>
            <p:ph type="title"/>
          </p:nvPr>
        </p:nvSpPr>
        <p:spPr>
          <a:xfrm>
            <a:off x="1426741" y="685800"/>
            <a:ext cx="6974114"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51" name="Shape 251"/>
          <p:cNvSpPr txBox="1">
            <a:spLocks noGrp="1"/>
          </p:cNvSpPr>
          <p:nvPr>
            <p:ph type="body" idx="1"/>
          </p:nvPr>
        </p:nvSpPr>
        <p:spPr>
          <a:xfrm>
            <a:off x="1113525" y="3886200"/>
            <a:ext cx="7515990" cy="889000"/>
          </a:xfrm>
          <a:prstGeom prst="rect">
            <a:avLst/>
          </a:prstGeom>
          <a:noFill/>
          <a:ln>
            <a:noFill/>
          </a:ln>
        </p:spPr>
        <p:txBody>
          <a:bodyPr lIns="91425" tIns="91425" rIns="91425" bIns="91425" anchor="b" anchorCtr="0"/>
          <a:lstStyle>
            <a:lvl1pPr marL="285750" marR="0" lvl="0" indent="-285750" algn="r" rtl="0">
              <a:spcBef>
                <a:spcPts val="480"/>
              </a:spcBef>
              <a:spcAft>
                <a:spcPts val="600"/>
              </a:spcAft>
              <a:buClr>
                <a:srgbClr val="688726"/>
              </a:buClr>
              <a:buFont typeface="Arial"/>
              <a:buNone/>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body" idx="2"/>
          </p:nvPr>
        </p:nvSpPr>
        <p:spPr>
          <a:xfrm>
            <a:off x="1113524" y="4775200"/>
            <a:ext cx="7515990" cy="1016000"/>
          </a:xfrm>
          <a:prstGeom prst="rect">
            <a:avLst/>
          </a:prstGeom>
          <a:noFill/>
          <a:ln>
            <a:noFill/>
          </a:ln>
        </p:spPr>
        <p:txBody>
          <a:bodyPr lIns="91425" tIns="91425" rIns="91425" bIns="91425" anchor="t" anchorCtr="0"/>
          <a:lstStyle>
            <a:lvl1pPr marL="0" marR="0" lvl="0" indent="0" algn="r"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3" name="Shape 253"/>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Verdadero o falso">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113525" y="685800"/>
            <a:ext cx="7515990" cy="2727325"/>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58" name="Shape 258"/>
          <p:cNvSpPr txBox="1">
            <a:spLocks noGrp="1"/>
          </p:cNvSpPr>
          <p:nvPr>
            <p:ph type="body" idx="1"/>
          </p:nvPr>
        </p:nvSpPr>
        <p:spPr>
          <a:xfrm>
            <a:off x="1113524" y="3505200"/>
            <a:ext cx="7515991" cy="838199"/>
          </a:xfrm>
          <a:prstGeom prst="rect">
            <a:avLst/>
          </a:prstGeom>
          <a:noFill/>
          <a:ln>
            <a:noFill/>
          </a:ln>
        </p:spPr>
        <p:txBody>
          <a:bodyPr lIns="91425" tIns="91425" rIns="91425" bIns="91425" anchor="b" anchorCtr="0"/>
          <a:lstStyle>
            <a:lvl1pPr marL="285750" marR="0" lvl="0" indent="-285750" algn="l" rtl="0">
              <a:spcBef>
                <a:spcPts val="560"/>
              </a:spcBef>
              <a:spcAft>
                <a:spcPts val="600"/>
              </a:spcAft>
              <a:buClr>
                <a:srgbClr val="688726"/>
              </a:buClr>
              <a:buFont typeface="Arial"/>
              <a:buNone/>
              <a:defRPr sz="28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2"/>
          </p:nvPr>
        </p:nvSpPr>
        <p:spPr>
          <a:xfrm>
            <a:off x="1113524" y="4343400"/>
            <a:ext cx="7515991" cy="1447800"/>
          </a:xfrm>
          <a:prstGeom prst="rect">
            <a:avLst/>
          </a:prstGeom>
          <a:noFill/>
          <a:ln>
            <a:noFill/>
          </a:ln>
        </p:spPr>
        <p:txBody>
          <a:bodyPr lIns="91425" tIns="91425" rIns="91425" bIns="91425" anchor="t" anchorCtr="0"/>
          <a:lstStyle>
            <a:lvl1pPr marL="0" marR="0" lvl="0" indent="0" algn="l" rtl="0">
              <a:spcBef>
                <a:spcPts val="360"/>
              </a:spcBef>
              <a:spcAft>
                <a:spcPts val="600"/>
              </a:spcAft>
              <a:buClr>
                <a:srgbClr val="688726"/>
              </a:buClr>
              <a:buFont typeface="Arial"/>
              <a:buNone/>
              <a:defRPr sz="18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65" name="Shape 265"/>
          <p:cNvSpPr txBox="1">
            <a:spLocks noGrp="1"/>
          </p:cNvSpPr>
          <p:nvPr>
            <p:ph type="body" idx="1"/>
          </p:nvPr>
        </p:nvSpPr>
        <p:spPr>
          <a:xfrm rot="5400000">
            <a:off x="3155969" y="493164"/>
            <a:ext cx="3356994" cy="7704666"/>
          </a:xfrm>
          <a:prstGeom prst="rect">
            <a:avLst/>
          </a:prstGeom>
          <a:noFill/>
          <a:ln>
            <a:noFill/>
          </a:ln>
        </p:spPr>
        <p:txBody>
          <a:bodyPr lIns="91425" tIns="91425" rIns="91425" bIns="91425" anchor="t"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rot="5400000">
            <a:off x="5412754" y="2574438"/>
            <a:ext cx="5105399" cy="1328122"/>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71" name="Shape 271"/>
          <p:cNvSpPr txBox="1">
            <a:spLocks noGrp="1"/>
          </p:cNvSpPr>
          <p:nvPr>
            <p:ph type="body" idx="1"/>
          </p:nvPr>
        </p:nvSpPr>
        <p:spPr>
          <a:xfrm rot="5400000">
            <a:off x="1569010" y="230313"/>
            <a:ext cx="5105399" cy="6016372"/>
          </a:xfrm>
          <a:prstGeom prst="rect">
            <a:avLst/>
          </a:prstGeom>
          <a:noFill/>
          <a:ln>
            <a:noFill/>
          </a:ln>
        </p:spPr>
        <p:txBody>
          <a:bodyPr lIns="91425" tIns="91425" rIns="91425" bIns="91425" anchor="t"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7" name="Shape 47"/>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986994" y="2666998"/>
            <a:ext cx="6699804" cy="2360071"/>
          </a:xfrm>
          <a:prstGeom prst="rect">
            <a:avLst/>
          </a:prstGeom>
          <a:noFill/>
          <a:ln>
            <a:noFill/>
          </a:ln>
        </p:spPr>
        <p:txBody>
          <a:bodyPr lIns="91425" tIns="91425" rIns="91425" bIns="91425" anchor="b" anchorCtr="0"/>
          <a:lstStyle>
            <a:lvl1pPr marL="0" marR="0" lvl="0" indent="0" algn="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1986998" y="5027069"/>
            <a:ext cx="6699801" cy="860399"/>
          </a:xfrm>
          <a:prstGeom prst="rect">
            <a:avLst/>
          </a:prstGeom>
          <a:noFill/>
          <a:ln>
            <a:noFill/>
          </a:ln>
        </p:spPr>
        <p:txBody>
          <a:bodyPr lIns="91425" tIns="91425" rIns="91425" bIns="91425" anchor="t" anchorCtr="0"/>
          <a:lstStyle>
            <a:lvl1pPr marL="0" marR="0" lvl="0" indent="0" algn="r" rtl="0">
              <a:spcBef>
                <a:spcPts val="400"/>
              </a:spcBef>
              <a:spcAft>
                <a:spcPts val="600"/>
              </a:spcAft>
              <a:buClr>
                <a:srgbClr val="688726"/>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360"/>
              </a:spcBef>
              <a:spcAft>
                <a:spcPts val="600"/>
              </a:spcAft>
              <a:buClr>
                <a:srgbClr val="688726"/>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600"/>
              </a:spcAft>
              <a:buClr>
                <a:srgbClr val="688726"/>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spcAft>
                <a:spcPts val="600"/>
              </a:spcAft>
              <a:buClr>
                <a:srgbClr val="688726"/>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982133" y="685800"/>
            <a:ext cx="7704666" cy="1752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2" name="Shape 62"/>
          <p:cNvSpPr txBox="1">
            <a:spLocks noGrp="1"/>
          </p:cNvSpPr>
          <p:nvPr>
            <p:ph type="body" idx="1"/>
          </p:nvPr>
        </p:nvSpPr>
        <p:spPr>
          <a:xfrm>
            <a:off x="982133" y="2667000"/>
            <a:ext cx="3739895" cy="3368673"/>
          </a:xfrm>
          <a:prstGeom prst="rect">
            <a:avLst/>
          </a:prstGeom>
          <a:noFill/>
          <a:ln>
            <a:noFill/>
          </a:ln>
        </p:spPr>
        <p:txBody>
          <a:bodyPr lIns="91425" tIns="91425" rIns="91425" bIns="91425" anchor="ctr"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4946903" y="2667000"/>
            <a:ext cx="3739895" cy="3346823"/>
          </a:xfrm>
          <a:prstGeom prst="rect">
            <a:avLst/>
          </a:prstGeom>
          <a:noFill/>
          <a:ln>
            <a:noFill/>
          </a:ln>
        </p:spPr>
        <p:txBody>
          <a:bodyPr lIns="91425" tIns="91425" rIns="91425" bIns="91425" anchor="ctr"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9" name="Shape 69"/>
          <p:cNvSpPr txBox="1">
            <a:spLocks noGrp="1"/>
          </p:cNvSpPr>
          <p:nvPr>
            <p:ph type="body" idx="1"/>
          </p:nvPr>
        </p:nvSpPr>
        <p:spPr>
          <a:xfrm>
            <a:off x="1329480" y="2658533"/>
            <a:ext cx="3456290" cy="576262"/>
          </a:xfrm>
          <a:prstGeom prst="rect">
            <a:avLst/>
          </a:prstGeom>
          <a:noFill/>
          <a:ln>
            <a:noFill/>
          </a:ln>
        </p:spPr>
        <p:txBody>
          <a:bodyPr lIns="91425" tIns="91425" rIns="91425" bIns="91425" anchor="b" anchorCtr="0"/>
          <a:lstStyle>
            <a:lvl1pPr marL="0" marR="0" lvl="0" indent="0" algn="l" rtl="0">
              <a:spcBef>
                <a:spcPts val="560"/>
              </a:spcBef>
              <a:spcAft>
                <a:spcPts val="600"/>
              </a:spcAft>
              <a:buClr>
                <a:srgbClr val="688726"/>
              </a:buClr>
              <a:buFont typeface="Arial"/>
              <a:buNone/>
              <a:defRPr sz="2800" b="0" i="0" u="none" strike="noStrike" cap="none">
                <a:solidFill>
                  <a:srgbClr val="688726"/>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1113523" y="3335335"/>
            <a:ext cx="3672248" cy="2665259"/>
          </a:xfrm>
          <a:prstGeom prst="rect">
            <a:avLst/>
          </a:prstGeom>
          <a:noFill/>
          <a:ln>
            <a:noFill/>
          </a:ln>
        </p:spPr>
        <p:txBody>
          <a:bodyPr lIns="91425" tIns="91425" rIns="91425" bIns="91425" anchor="t"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5161710" y="2667000"/>
            <a:ext cx="3467805" cy="576262"/>
          </a:xfrm>
          <a:prstGeom prst="rect">
            <a:avLst/>
          </a:prstGeom>
          <a:noFill/>
          <a:ln>
            <a:noFill/>
          </a:ln>
        </p:spPr>
        <p:txBody>
          <a:bodyPr lIns="91425" tIns="91425" rIns="91425" bIns="91425" anchor="b" anchorCtr="0"/>
          <a:lstStyle>
            <a:lvl1pPr marL="0" marR="0" lvl="0" indent="0" algn="l" rtl="0">
              <a:spcBef>
                <a:spcPts val="560"/>
              </a:spcBef>
              <a:spcAft>
                <a:spcPts val="600"/>
              </a:spcAft>
              <a:buClr>
                <a:srgbClr val="688726"/>
              </a:buClr>
              <a:buFont typeface="Arial"/>
              <a:buNone/>
              <a:defRPr sz="2800" b="0" i="0" u="none" strike="noStrike" cap="none">
                <a:solidFill>
                  <a:srgbClr val="688726"/>
                </a:solidFill>
                <a:latin typeface="Calibri"/>
                <a:ea typeface="Calibri"/>
                <a:cs typeface="Calibri"/>
                <a:sym typeface="Calibri"/>
              </a:defRPr>
            </a:lvl1pPr>
            <a:lvl2pPr marL="457200" marR="0" lvl="1" indent="0" algn="l" rtl="0">
              <a:spcBef>
                <a:spcPts val="400"/>
              </a:spcBef>
              <a:spcAft>
                <a:spcPts val="600"/>
              </a:spcAft>
              <a:buClr>
                <a:srgbClr val="688726"/>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600"/>
              </a:spcAft>
              <a:buClr>
                <a:srgbClr val="688726"/>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spcAft>
                <a:spcPts val="600"/>
              </a:spcAft>
              <a:buClr>
                <a:srgbClr val="688726"/>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4"/>
          </p:nvPr>
        </p:nvSpPr>
        <p:spPr>
          <a:xfrm>
            <a:off x="4957266" y="3335335"/>
            <a:ext cx="3672248" cy="2665259"/>
          </a:xfrm>
          <a:prstGeom prst="rect">
            <a:avLst/>
          </a:prstGeom>
          <a:noFill/>
          <a:ln>
            <a:noFill/>
          </a:ln>
        </p:spPr>
        <p:txBody>
          <a:bodyPr lIns="91425" tIns="91425" rIns="91425" bIns="91425" anchor="t" anchorCtr="0"/>
          <a:lstStyle>
            <a:lvl1pPr marL="285750" marR="0" lvl="0"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1pPr>
            <a:lvl2pPr marL="742950" marR="0" lvl="1"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2pPr>
            <a:lvl3pPr marL="1200150" marR="0" lvl="2" indent="-1568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3pPr>
            <a:lvl4pPr marL="1543050" marR="0" lvl="3"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4pPr>
            <a:lvl5pPr marL="2000250" marR="0" lvl="4" indent="-6096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5pPr>
            <a:lvl6pPr marL="2514600" marR="0" lvl="5"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6pPr>
            <a:lvl7pPr marL="2971800" marR="0" lvl="6" indent="-118110"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7pPr>
            <a:lvl8pPr marL="3429000" marR="0" lvl="7"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8pPr>
            <a:lvl9pPr marL="3886200" marR="0" lvl="8" indent="-118109" algn="l" rtl="0">
              <a:spcBef>
                <a:spcPts val="240"/>
              </a:spcBef>
              <a:spcAft>
                <a:spcPts val="600"/>
              </a:spcAft>
              <a:buClr>
                <a:srgbClr val="688726"/>
              </a:buClr>
              <a:buSzPct val="145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1113524" y="1600200"/>
            <a:ext cx="2662533" cy="13715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3947553" y="685800"/>
            <a:ext cx="4681962" cy="5105401"/>
          </a:xfrm>
          <a:prstGeom prst="rect">
            <a:avLst/>
          </a:prstGeom>
          <a:noFill/>
          <a:ln>
            <a:noFill/>
          </a:ln>
        </p:spPr>
        <p:txBody>
          <a:bodyPr lIns="91425" tIns="91425" rIns="91425" bIns="91425" anchor="ctr" anchorCtr="0"/>
          <a:lstStyle>
            <a:lvl1pPr marL="285750" marR="0" lvl="0"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1pPr>
            <a:lvl2pPr marL="742950" marR="0" lvl="1" indent="-120015"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2pPr>
            <a:lvl3pPr marL="1200150" marR="0" lvl="2" indent="-1384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3pPr>
            <a:lvl4pPr marL="1543050" marR="0" lvl="3" indent="-42544"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2"/>
          </p:nvPr>
        </p:nvSpPr>
        <p:spPr>
          <a:xfrm>
            <a:off x="1113524" y="2971800"/>
            <a:ext cx="2662533" cy="1828800"/>
          </a:xfrm>
          <a:prstGeom prst="rect">
            <a:avLst/>
          </a:prstGeom>
          <a:noFill/>
          <a:ln>
            <a:noFill/>
          </a:ln>
        </p:spPr>
        <p:txBody>
          <a:bodyPr lIns="91425" tIns="91425" rIns="91425" bIns="91425" anchor="ctr" anchorCtr="0"/>
          <a:lstStyle>
            <a:lvl1pPr marL="0" marR="0" lvl="0" indent="0" algn="ctr" rtl="0">
              <a:spcBef>
                <a:spcPts val="320"/>
              </a:spcBef>
              <a:spcAft>
                <a:spcPts val="600"/>
              </a:spcAft>
              <a:buClr>
                <a:srgbClr val="688726"/>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spcBef>
                <a:spcPts val="240"/>
              </a:spcBef>
              <a:spcAft>
                <a:spcPts val="600"/>
              </a:spcAft>
              <a:buClr>
                <a:srgbClr val="688726"/>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600"/>
              </a:spcAft>
              <a:buClr>
                <a:srgbClr val="688726"/>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spcAft>
                <a:spcPts val="600"/>
              </a:spcAft>
              <a:buClr>
                <a:srgbClr val="688726"/>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chemeClr val="dk1"/>
                </a:solidFill>
                <a:latin typeface="Calibri"/>
                <a:ea typeface="Calibri"/>
                <a:cs typeface="Calibri"/>
                <a:sym typeface="Calibri"/>
              </a:rPr>
              <a:t>‹Nº›</a:t>
            </a:fld>
            <a:endParaRPr lang="es-ES" sz="1000" b="0" i="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5"/>
        <p:cNvGrpSpPr/>
        <p:nvPr/>
      </p:nvGrpSpPr>
      <p:grpSpPr>
        <a:xfrm>
          <a:off x="0" y="0"/>
          <a:ext cx="0" cy="0"/>
          <a:chOff x="0" y="0"/>
          <a:chExt cx="0" cy="0"/>
        </a:xfrm>
      </p:grpSpPr>
      <p:grpSp>
        <p:nvGrpSpPr>
          <p:cNvPr id="6" name="Shape 6"/>
          <p:cNvGrpSpPr/>
          <p:nvPr/>
        </p:nvGrpSpPr>
        <p:grpSpPr>
          <a:xfrm>
            <a:off x="0" y="0"/>
            <a:ext cx="2132013" cy="6858000"/>
            <a:chOff x="0" y="0"/>
            <a:chExt cx="2132013" cy="6858000"/>
          </a:xfrm>
        </p:grpSpPr>
        <p:sp>
          <p:nvSpPr>
            <p:cNvPr id="7" name="Shape 7"/>
            <p:cNvSpPr/>
            <p:nvPr/>
          </p:nvSpPr>
          <p:spPr>
            <a:xfrm>
              <a:off x="0" y="0"/>
              <a:ext cx="1073150" cy="5291137"/>
            </a:xfrm>
            <a:custGeom>
              <a:avLst/>
              <a:gdLst/>
              <a:ahLst/>
              <a:cxnLst/>
              <a:rect l="0" t="0" r="0" b="0"/>
              <a:pathLst>
                <a:path w="120000" h="120000" extrusionOk="0">
                  <a:moveTo>
                    <a:pt x="0" y="112763"/>
                  </a:moveTo>
                  <a:lnTo>
                    <a:pt x="0" y="119243"/>
                  </a:lnTo>
                  <a:lnTo>
                    <a:pt x="22366" y="120000"/>
                  </a:lnTo>
                  <a:lnTo>
                    <a:pt x="120000" y="0"/>
                  </a:lnTo>
                  <a:lnTo>
                    <a:pt x="91242" y="0"/>
                  </a:lnTo>
                  <a:lnTo>
                    <a:pt x="0" y="112763"/>
                  </a:lnTo>
                  <a:close/>
                </a:path>
              </a:pathLst>
            </a:custGeom>
            <a:solidFill>
              <a:schemeClr val="accent1"/>
            </a:solidFill>
            <a:ln>
              <a:noFill/>
            </a:ln>
          </p:spPr>
        </p:sp>
        <p:sp>
          <p:nvSpPr>
            <p:cNvPr id="8" name="Shape 8"/>
            <p:cNvSpPr/>
            <p:nvPr/>
          </p:nvSpPr>
          <p:spPr>
            <a:xfrm>
              <a:off x="0" y="0"/>
              <a:ext cx="758825" cy="4624387"/>
            </a:xfrm>
            <a:custGeom>
              <a:avLst/>
              <a:gdLst/>
              <a:ahLst/>
              <a:cxnLst/>
              <a:rect l="0" t="0" r="0" b="0"/>
              <a:pathLst>
                <a:path w="120000" h="120000" extrusionOk="0">
                  <a:moveTo>
                    <a:pt x="120000" y="0"/>
                  </a:moveTo>
                  <a:lnTo>
                    <a:pt x="79832" y="0"/>
                  </a:lnTo>
                  <a:lnTo>
                    <a:pt x="0" y="79835"/>
                  </a:lnTo>
                  <a:lnTo>
                    <a:pt x="0" y="119999"/>
                  </a:lnTo>
                  <a:lnTo>
                    <a:pt x="120000" y="0"/>
                  </a:lnTo>
                  <a:close/>
                </a:path>
              </a:pathLst>
            </a:custGeom>
            <a:solidFill>
              <a:srgbClr val="595959"/>
            </a:solidFill>
            <a:ln>
              <a:noFill/>
            </a:ln>
          </p:spPr>
        </p:sp>
        <p:sp>
          <p:nvSpPr>
            <p:cNvPr id="9" name="Shape 9"/>
            <p:cNvSpPr/>
            <p:nvPr/>
          </p:nvSpPr>
          <p:spPr>
            <a:xfrm>
              <a:off x="0" y="5662612"/>
              <a:ext cx="906462" cy="1195387"/>
            </a:xfrm>
            <a:custGeom>
              <a:avLst/>
              <a:gdLst/>
              <a:ahLst/>
              <a:cxnLst/>
              <a:rect l="0" t="0" r="0" b="0"/>
              <a:pathLst>
                <a:path w="120000" h="120000" extrusionOk="0">
                  <a:moveTo>
                    <a:pt x="0" y="0"/>
                  </a:moveTo>
                  <a:lnTo>
                    <a:pt x="0" y="1912"/>
                  </a:lnTo>
                  <a:lnTo>
                    <a:pt x="113064" y="120000"/>
                  </a:lnTo>
                  <a:lnTo>
                    <a:pt x="120000" y="120000"/>
                  </a:lnTo>
                  <a:lnTo>
                    <a:pt x="0" y="0"/>
                  </a:lnTo>
                  <a:close/>
                </a:path>
              </a:pathLst>
            </a:custGeom>
            <a:solidFill>
              <a:srgbClr val="262626"/>
            </a:solidFill>
            <a:ln>
              <a:noFill/>
            </a:ln>
          </p:spPr>
        </p:sp>
        <p:sp>
          <p:nvSpPr>
            <p:cNvPr id="10" name="Shape 10"/>
            <p:cNvSpPr/>
            <p:nvPr/>
          </p:nvSpPr>
          <p:spPr>
            <a:xfrm>
              <a:off x="0" y="5295900"/>
              <a:ext cx="1487488" cy="1562099"/>
            </a:xfrm>
            <a:custGeom>
              <a:avLst/>
              <a:gdLst/>
              <a:ahLst/>
              <a:cxnLst/>
              <a:rect l="0" t="0" r="0" b="0"/>
              <a:pathLst>
                <a:path w="120000" h="120000" extrusionOk="0">
                  <a:moveTo>
                    <a:pt x="0" y="0"/>
                  </a:moveTo>
                  <a:lnTo>
                    <a:pt x="0" y="365"/>
                  </a:lnTo>
                  <a:lnTo>
                    <a:pt x="115389" y="120000"/>
                  </a:lnTo>
                  <a:lnTo>
                    <a:pt x="120000" y="120000"/>
                  </a:lnTo>
                  <a:lnTo>
                    <a:pt x="0" y="0"/>
                  </a:lnTo>
                  <a:close/>
                </a:path>
              </a:pathLst>
            </a:custGeom>
            <a:solidFill>
              <a:srgbClr val="455A19"/>
            </a:solidFill>
            <a:ln>
              <a:noFill/>
            </a:ln>
          </p:spPr>
        </p:sp>
        <p:sp>
          <p:nvSpPr>
            <p:cNvPr id="11" name="Shape 11"/>
            <p:cNvSpPr/>
            <p:nvPr/>
          </p:nvSpPr>
          <p:spPr>
            <a:xfrm>
              <a:off x="0" y="5257800"/>
              <a:ext cx="2132013" cy="1600199"/>
            </a:xfrm>
            <a:custGeom>
              <a:avLst/>
              <a:gdLst/>
              <a:ahLst/>
              <a:cxnLst/>
              <a:rect l="0" t="0" r="0" b="0"/>
              <a:pathLst>
                <a:path w="120000" h="120000" extrusionOk="0">
                  <a:moveTo>
                    <a:pt x="0" y="2857"/>
                  </a:moveTo>
                  <a:lnTo>
                    <a:pt x="83723" y="120000"/>
                  </a:lnTo>
                  <a:lnTo>
                    <a:pt x="120000" y="120000"/>
                  </a:lnTo>
                  <a:lnTo>
                    <a:pt x="11258" y="2500"/>
                  </a:lnTo>
                  <a:lnTo>
                    <a:pt x="0" y="0"/>
                  </a:lnTo>
                  <a:lnTo>
                    <a:pt x="0" y="2857"/>
                  </a:lnTo>
                  <a:close/>
                </a:path>
              </a:pathLst>
            </a:custGeom>
            <a:solidFill>
              <a:srgbClr val="688726"/>
            </a:solidFill>
            <a:ln>
              <a:noFill/>
            </a:ln>
          </p:spPr>
        </p:sp>
        <p:sp>
          <p:nvSpPr>
            <p:cNvPr id="12" name="Shape 12"/>
            <p:cNvSpPr/>
            <p:nvPr/>
          </p:nvSpPr>
          <p:spPr>
            <a:xfrm>
              <a:off x="0" y="5357812"/>
              <a:ext cx="1377950" cy="1500187"/>
            </a:xfrm>
            <a:custGeom>
              <a:avLst/>
              <a:gdLst/>
              <a:ahLst/>
              <a:cxnLst/>
              <a:rect l="0" t="0" r="0" b="0"/>
              <a:pathLst>
                <a:path w="120000" h="120000" extrusionOk="0">
                  <a:moveTo>
                    <a:pt x="0" y="24380"/>
                  </a:moveTo>
                  <a:lnTo>
                    <a:pt x="78940" y="120000"/>
                  </a:lnTo>
                  <a:lnTo>
                    <a:pt x="120000" y="120000"/>
                  </a:lnTo>
                  <a:lnTo>
                    <a:pt x="0" y="0"/>
                  </a:lnTo>
                  <a:lnTo>
                    <a:pt x="0" y="24380"/>
                  </a:lnTo>
                  <a:close/>
                </a:path>
              </a:pathLst>
            </a:custGeom>
            <a:solidFill>
              <a:srgbClr val="3F3F3F"/>
            </a:solidFill>
            <a:ln>
              <a:noFill/>
            </a:ln>
          </p:spPr>
        </p:sp>
      </p:grpSp>
      <p:sp>
        <p:nvSpPr>
          <p:cNvPr id="13" name="Shape 13"/>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4" name="Shape 14"/>
          <p:cNvSpPr txBox="1">
            <a:spLocks noGrp="1"/>
          </p:cNvSpPr>
          <p:nvPr>
            <p:ph type="body" idx="1"/>
          </p:nvPr>
        </p:nvSpPr>
        <p:spPr>
          <a:xfrm>
            <a:off x="982133" y="2667000"/>
            <a:ext cx="7704666" cy="3356994"/>
          </a:xfrm>
          <a:prstGeom prst="rect">
            <a:avLst/>
          </a:prstGeom>
          <a:noFill/>
          <a:ln>
            <a:noFill/>
          </a:ln>
        </p:spPr>
        <p:txBody>
          <a:bodyPr lIns="91425" tIns="91425" rIns="91425" bIns="91425" anchor="ctr"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u="none" strike="noStrike" cap="none">
                <a:solidFill>
                  <a:schemeClr val="dk1"/>
                </a:solidFill>
                <a:latin typeface="Calibri"/>
                <a:ea typeface="Calibri"/>
                <a:cs typeface="Calibri"/>
                <a:sym typeface="Calibri"/>
              </a:rPr>
              <a:t>‹Nº›</a:t>
            </a:fld>
            <a:endParaRPr lang="es-ES" sz="10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140"/>
        <p:cNvGrpSpPr/>
        <p:nvPr/>
      </p:nvGrpSpPr>
      <p:grpSpPr>
        <a:xfrm>
          <a:off x="0" y="0"/>
          <a:ext cx="0" cy="0"/>
          <a:chOff x="0" y="0"/>
          <a:chExt cx="0" cy="0"/>
        </a:xfrm>
      </p:grpSpPr>
      <p:grpSp>
        <p:nvGrpSpPr>
          <p:cNvPr id="141" name="Shape 141"/>
          <p:cNvGrpSpPr/>
          <p:nvPr/>
        </p:nvGrpSpPr>
        <p:grpSpPr>
          <a:xfrm>
            <a:off x="0" y="0"/>
            <a:ext cx="2132013" cy="6858000"/>
            <a:chOff x="0" y="0"/>
            <a:chExt cx="2132013" cy="6858000"/>
          </a:xfrm>
        </p:grpSpPr>
        <p:sp>
          <p:nvSpPr>
            <p:cNvPr id="142" name="Shape 142"/>
            <p:cNvSpPr/>
            <p:nvPr/>
          </p:nvSpPr>
          <p:spPr>
            <a:xfrm>
              <a:off x="0" y="0"/>
              <a:ext cx="1073150" cy="5291137"/>
            </a:xfrm>
            <a:custGeom>
              <a:avLst/>
              <a:gdLst/>
              <a:ahLst/>
              <a:cxnLst/>
              <a:rect l="0" t="0" r="0" b="0"/>
              <a:pathLst>
                <a:path w="120000" h="120000" extrusionOk="0">
                  <a:moveTo>
                    <a:pt x="0" y="112763"/>
                  </a:moveTo>
                  <a:lnTo>
                    <a:pt x="0" y="119243"/>
                  </a:lnTo>
                  <a:lnTo>
                    <a:pt x="22366" y="120000"/>
                  </a:lnTo>
                  <a:lnTo>
                    <a:pt x="120000" y="0"/>
                  </a:lnTo>
                  <a:lnTo>
                    <a:pt x="91242" y="0"/>
                  </a:lnTo>
                  <a:lnTo>
                    <a:pt x="0" y="112763"/>
                  </a:lnTo>
                  <a:close/>
                </a:path>
              </a:pathLst>
            </a:custGeom>
            <a:solidFill>
              <a:schemeClr val="accent1"/>
            </a:solidFill>
            <a:ln>
              <a:noFill/>
            </a:ln>
          </p:spPr>
        </p:sp>
        <p:sp>
          <p:nvSpPr>
            <p:cNvPr id="143" name="Shape 143"/>
            <p:cNvSpPr/>
            <p:nvPr/>
          </p:nvSpPr>
          <p:spPr>
            <a:xfrm>
              <a:off x="0" y="0"/>
              <a:ext cx="758825" cy="4624387"/>
            </a:xfrm>
            <a:custGeom>
              <a:avLst/>
              <a:gdLst/>
              <a:ahLst/>
              <a:cxnLst/>
              <a:rect l="0" t="0" r="0" b="0"/>
              <a:pathLst>
                <a:path w="120000" h="120000" extrusionOk="0">
                  <a:moveTo>
                    <a:pt x="120000" y="0"/>
                  </a:moveTo>
                  <a:lnTo>
                    <a:pt x="79832" y="0"/>
                  </a:lnTo>
                  <a:lnTo>
                    <a:pt x="0" y="79835"/>
                  </a:lnTo>
                  <a:lnTo>
                    <a:pt x="0" y="119999"/>
                  </a:lnTo>
                  <a:lnTo>
                    <a:pt x="120000" y="0"/>
                  </a:lnTo>
                  <a:close/>
                </a:path>
              </a:pathLst>
            </a:custGeom>
            <a:solidFill>
              <a:srgbClr val="595959"/>
            </a:solidFill>
            <a:ln>
              <a:noFill/>
            </a:ln>
          </p:spPr>
        </p:sp>
        <p:sp>
          <p:nvSpPr>
            <p:cNvPr id="144" name="Shape 144"/>
            <p:cNvSpPr/>
            <p:nvPr/>
          </p:nvSpPr>
          <p:spPr>
            <a:xfrm>
              <a:off x="0" y="5662612"/>
              <a:ext cx="906462" cy="1195387"/>
            </a:xfrm>
            <a:custGeom>
              <a:avLst/>
              <a:gdLst/>
              <a:ahLst/>
              <a:cxnLst/>
              <a:rect l="0" t="0" r="0" b="0"/>
              <a:pathLst>
                <a:path w="120000" h="120000" extrusionOk="0">
                  <a:moveTo>
                    <a:pt x="0" y="0"/>
                  </a:moveTo>
                  <a:lnTo>
                    <a:pt x="0" y="1912"/>
                  </a:lnTo>
                  <a:lnTo>
                    <a:pt x="113064" y="120000"/>
                  </a:lnTo>
                  <a:lnTo>
                    <a:pt x="120000" y="120000"/>
                  </a:lnTo>
                  <a:lnTo>
                    <a:pt x="0" y="0"/>
                  </a:lnTo>
                  <a:close/>
                </a:path>
              </a:pathLst>
            </a:custGeom>
            <a:solidFill>
              <a:srgbClr val="262626"/>
            </a:solidFill>
            <a:ln>
              <a:noFill/>
            </a:ln>
          </p:spPr>
        </p:sp>
        <p:sp>
          <p:nvSpPr>
            <p:cNvPr id="145" name="Shape 145"/>
            <p:cNvSpPr/>
            <p:nvPr/>
          </p:nvSpPr>
          <p:spPr>
            <a:xfrm>
              <a:off x="0" y="5295900"/>
              <a:ext cx="1487488" cy="1562099"/>
            </a:xfrm>
            <a:custGeom>
              <a:avLst/>
              <a:gdLst/>
              <a:ahLst/>
              <a:cxnLst/>
              <a:rect l="0" t="0" r="0" b="0"/>
              <a:pathLst>
                <a:path w="120000" h="120000" extrusionOk="0">
                  <a:moveTo>
                    <a:pt x="0" y="0"/>
                  </a:moveTo>
                  <a:lnTo>
                    <a:pt x="0" y="365"/>
                  </a:lnTo>
                  <a:lnTo>
                    <a:pt x="115389" y="120000"/>
                  </a:lnTo>
                  <a:lnTo>
                    <a:pt x="120000" y="120000"/>
                  </a:lnTo>
                  <a:lnTo>
                    <a:pt x="0" y="0"/>
                  </a:lnTo>
                  <a:close/>
                </a:path>
              </a:pathLst>
            </a:custGeom>
            <a:solidFill>
              <a:srgbClr val="455A19"/>
            </a:solidFill>
            <a:ln>
              <a:noFill/>
            </a:ln>
          </p:spPr>
        </p:sp>
        <p:sp>
          <p:nvSpPr>
            <p:cNvPr id="146" name="Shape 146"/>
            <p:cNvSpPr/>
            <p:nvPr/>
          </p:nvSpPr>
          <p:spPr>
            <a:xfrm>
              <a:off x="0" y="5257800"/>
              <a:ext cx="2132013" cy="1600199"/>
            </a:xfrm>
            <a:custGeom>
              <a:avLst/>
              <a:gdLst/>
              <a:ahLst/>
              <a:cxnLst/>
              <a:rect l="0" t="0" r="0" b="0"/>
              <a:pathLst>
                <a:path w="120000" h="120000" extrusionOk="0">
                  <a:moveTo>
                    <a:pt x="0" y="2857"/>
                  </a:moveTo>
                  <a:lnTo>
                    <a:pt x="83723" y="120000"/>
                  </a:lnTo>
                  <a:lnTo>
                    <a:pt x="120000" y="120000"/>
                  </a:lnTo>
                  <a:lnTo>
                    <a:pt x="11258" y="2500"/>
                  </a:lnTo>
                  <a:lnTo>
                    <a:pt x="0" y="0"/>
                  </a:lnTo>
                  <a:lnTo>
                    <a:pt x="0" y="2857"/>
                  </a:lnTo>
                  <a:close/>
                </a:path>
              </a:pathLst>
            </a:custGeom>
            <a:solidFill>
              <a:srgbClr val="688726"/>
            </a:solidFill>
            <a:ln>
              <a:noFill/>
            </a:ln>
          </p:spPr>
        </p:sp>
        <p:sp>
          <p:nvSpPr>
            <p:cNvPr id="147" name="Shape 147"/>
            <p:cNvSpPr/>
            <p:nvPr/>
          </p:nvSpPr>
          <p:spPr>
            <a:xfrm>
              <a:off x="0" y="5357812"/>
              <a:ext cx="1377950" cy="1500187"/>
            </a:xfrm>
            <a:custGeom>
              <a:avLst/>
              <a:gdLst/>
              <a:ahLst/>
              <a:cxnLst/>
              <a:rect l="0" t="0" r="0" b="0"/>
              <a:pathLst>
                <a:path w="120000" h="120000" extrusionOk="0">
                  <a:moveTo>
                    <a:pt x="0" y="24380"/>
                  </a:moveTo>
                  <a:lnTo>
                    <a:pt x="78940" y="120000"/>
                  </a:lnTo>
                  <a:lnTo>
                    <a:pt x="120000" y="120000"/>
                  </a:lnTo>
                  <a:lnTo>
                    <a:pt x="0" y="0"/>
                  </a:lnTo>
                  <a:lnTo>
                    <a:pt x="0" y="24380"/>
                  </a:lnTo>
                  <a:close/>
                </a:path>
              </a:pathLst>
            </a:custGeom>
            <a:solidFill>
              <a:srgbClr val="3F3F3F"/>
            </a:solidFill>
            <a:ln>
              <a:noFill/>
            </a:ln>
          </p:spPr>
        </p:sp>
      </p:grpSp>
      <p:sp>
        <p:nvSpPr>
          <p:cNvPr id="148" name="Shape 148"/>
          <p:cNvSpPr txBox="1">
            <a:spLocks noGrp="1"/>
          </p:cNvSpPr>
          <p:nvPr>
            <p:ph type="title"/>
          </p:nvPr>
        </p:nvSpPr>
        <p:spPr>
          <a:xfrm>
            <a:off x="982133" y="457200"/>
            <a:ext cx="7704666" cy="1981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49" name="Shape 149"/>
          <p:cNvSpPr txBox="1">
            <a:spLocks noGrp="1"/>
          </p:cNvSpPr>
          <p:nvPr>
            <p:ph type="body" idx="1"/>
          </p:nvPr>
        </p:nvSpPr>
        <p:spPr>
          <a:xfrm>
            <a:off x="982133" y="2667000"/>
            <a:ext cx="7704666" cy="3356994"/>
          </a:xfrm>
          <a:prstGeom prst="rect">
            <a:avLst/>
          </a:prstGeom>
          <a:noFill/>
          <a:ln>
            <a:noFill/>
          </a:ln>
        </p:spPr>
        <p:txBody>
          <a:bodyPr lIns="91425" tIns="91425" rIns="91425" bIns="91425" anchor="ctr" anchorCtr="0"/>
          <a:lstStyle>
            <a:lvl1pPr marL="285750" marR="0" lvl="0" indent="-64770" algn="l" rtl="0">
              <a:spcBef>
                <a:spcPts val="480"/>
              </a:spcBef>
              <a:spcAft>
                <a:spcPts val="600"/>
              </a:spcAft>
              <a:buClr>
                <a:srgbClr val="688726"/>
              </a:buClr>
              <a:buSzPct val="145000"/>
              <a:buFont typeface="Arial"/>
              <a:buChar char="•"/>
              <a:defRPr sz="2400" b="0" i="0" u="none" strike="noStrike" cap="none">
                <a:solidFill>
                  <a:schemeClr val="dk1"/>
                </a:solidFill>
                <a:latin typeface="Calibri"/>
                <a:ea typeface="Calibri"/>
                <a:cs typeface="Calibri"/>
                <a:sym typeface="Calibri"/>
              </a:defRPr>
            </a:lvl1pPr>
            <a:lvl2pPr marL="742950" marR="0" lvl="1" indent="-101600" algn="l" rtl="0">
              <a:spcBef>
                <a:spcPts val="400"/>
              </a:spcBef>
              <a:spcAft>
                <a:spcPts val="600"/>
              </a:spcAft>
              <a:buClr>
                <a:srgbClr val="688726"/>
              </a:buClr>
              <a:buSzPct val="145000"/>
              <a:buFont typeface="Arial"/>
              <a:buChar char="•"/>
              <a:defRPr sz="2000" b="0" i="0" u="none" strike="noStrike" cap="none">
                <a:solidFill>
                  <a:schemeClr val="dk1"/>
                </a:solidFill>
                <a:latin typeface="Calibri"/>
                <a:ea typeface="Calibri"/>
                <a:cs typeface="Calibri"/>
                <a:sym typeface="Calibri"/>
              </a:defRPr>
            </a:lvl2pPr>
            <a:lvl3pPr marL="1200150" marR="0" lvl="2" indent="-120014" algn="l" rtl="0">
              <a:spcBef>
                <a:spcPts val="360"/>
              </a:spcBef>
              <a:spcAft>
                <a:spcPts val="600"/>
              </a:spcAft>
              <a:buClr>
                <a:srgbClr val="688726"/>
              </a:buClr>
              <a:buSzPct val="145000"/>
              <a:buFont typeface="Arial"/>
              <a:buChar char="•"/>
              <a:defRPr sz="1800" b="0" i="0" u="none" strike="noStrike" cap="none">
                <a:solidFill>
                  <a:schemeClr val="dk1"/>
                </a:solidFill>
                <a:latin typeface="Calibri"/>
                <a:ea typeface="Calibri"/>
                <a:cs typeface="Calibri"/>
                <a:sym typeface="Calibri"/>
              </a:defRPr>
            </a:lvl3pPr>
            <a:lvl4pPr marL="1543050" marR="0" lvl="3" indent="-24130" algn="l" rtl="0">
              <a:spcBef>
                <a:spcPts val="320"/>
              </a:spcBef>
              <a:spcAft>
                <a:spcPts val="600"/>
              </a:spcAft>
              <a:buClr>
                <a:srgbClr val="688726"/>
              </a:buClr>
              <a:buSzPct val="145000"/>
              <a:buFont typeface="Arial"/>
              <a:buChar char="•"/>
              <a:defRPr sz="1600" b="0" i="0" u="none" strike="noStrike" cap="none">
                <a:solidFill>
                  <a:schemeClr val="dk1"/>
                </a:solidFill>
                <a:latin typeface="Calibri"/>
                <a:ea typeface="Calibri"/>
                <a:cs typeface="Calibri"/>
                <a:sym typeface="Calibri"/>
              </a:defRPr>
            </a:lvl4pPr>
            <a:lvl5pPr marL="2000250" marR="0" lvl="4" indent="-4254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5pPr>
            <a:lvl6pPr marL="2514600" marR="0" lvl="5"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6pPr>
            <a:lvl7pPr marL="2971800" marR="0" lvl="6"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7pPr>
            <a:lvl8pPr marL="3429000" marR="0" lvl="7"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8pPr>
            <a:lvl9pPr marL="3886200" marR="0" lvl="8" indent="-99695" algn="l" rtl="0">
              <a:spcBef>
                <a:spcPts val="280"/>
              </a:spcBef>
              <a:spcAft>
                <a:spcPts val="600"/>
              </a:spcAft>
              <a:buClr>
                <a:srgbClr val="688726"/>
              </a:buClr>
              <a:buSzPct val="145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7358678" y="6116069"/>
            <a:ext cx="857472"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1986997" y="6116069"/>
            <a:ext cx="5314517"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8273317" y="6116069"/>
            <a:ext cx="41348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ES" sz="1000" b="0" i="0">
                <a:solidFill>
                  <a:srgbClr val="000000"/>
                </a:solidFill>
                <a:latin typeface="Calibri"/>
                <a:ea typeface="Calibri"/>
                <a:cs typeface="Calibri"/>
                <a:sym typeface="Calibri"/>
              </a:rPr>
              <a:t>‹Nº›</a:t>
            </a:fld>
            <a:endParaRPr lang="es-ES" sz="1000" b="0" i="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5.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ctrTitle"/>
          </p:nvPr>
        </p:nvSpPr>
        <p:spPr>
          <a:xfrm>
            <a:off x="1269023" y="910876"/>
            <a:ext cx="7575204" cy="1363866"/>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Calibri"/>
              <a:buNone/>
            </a:pPr>
            <a:r>
              <a:rPr lang="es-ES" sz="3240" b="1" i="0" u="none" strike="noStrike" cap="none">
                <a:solidFill>
                  <a:schemeClr val="dk1"/>
                </a:solidFill>
                <a:latin typeface="Calibri"/>
                <a:ea typeface="Calibri"/>
                <a:cs typeface="Calibri"/>
                <a:sym typeface="Calibri"/>
              </a:rPr>
              <a:t>UNIVERSIDAD DE LAS FUERZAS ARMADAS - ESPE</a:t>
            </a:r>
          </a:p>
        </p:txBody>
      </p:sp>
      <p:sp>
        <p:nvSpPr>
          <p:cNvPr id="280" name="Shape 280"/>
          <p:cNvSpPr txBox="1">
            <a:spLocks noGrp="1"/>
          </p:cNvSpPr>
          <p:nvPr>
            <p:ph type="subTitle" idx="1"/>
          </p:nvPr>
        </p:nvSpPr>
        <p:spPr>
          <a:xfrm>
            <a:off x="2001090" y="2275580"/>
            <a:ext cx="7114726" cy="254778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688726"/>
              </a:buClr>
              <a:buSzPct val="25000"/>
              <a:buFont typeface="Arial"/>
              <a:buNone/>
            </a:pPr>
            <a:r>
              <a:rPr lang="es-ES" sz="2000" b="0" i="0" u="none" strike="noStrike" cap="none" dirty="0">
                <a:solidFill>
                  <a:schemeClr val="dk1"/>
                </a:solidFill>
                <a:latin typeface="Calibri"/>
                <a:ea typeface="Calibri"/>
                <a:cs typeface="Calibri"/>
                <a:sym typeface="Calibri"/>
              </a:rPr>
              <a:t>EXPOSICIÓN DEL PROYECTO DE TITULACIÓN</a:t>
            </a:r>
          </a:p>
          <a:p>
            <a:pPr marL="0" marR="0" lvl="0" indent="0" algn="l" rtl="0">
              <a:spcBef>
                <a:spcPts val="1000"/>
              </a:spcBef>
              <a:spcAft>
                <a:spcPts val="0"/>
              </a:spcAft>
              <a:buClr>
                <a:srgbClr val="688726"/>
              </a:buClr>
              <a:buSzPct val="25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spcBef>
                <a:spcPts val="1000"/>
              </a:spcBef>
              <a:spcAft>
                <a:spcPts val="0"/>
              </a:spcAft>
              <a:buClr>
                <a:srgbClr val="688726"/>
              </a:buClr>
              <a:buSzPct val="25000"/>
              <a:buFont typeface="Arial"/>
              <a:buNone/>
            </a:pPr>
            <a:r>
              <a:rPr lang="es-ES" sz="2000" b="0" i="0" u="none" strike="noStrike" cap="none" dirty="0">
                <a:solidFill>
                  <a:schemeClr val="dk1"/>
                </a:solidFill>
                <a:latin typeface="Calibri"/>
                <a:ea typeface="Calibri"/>
                <a:cs typeface="Calibri"/>
                <a:sym typeface="Calibri"/>
              </a:rPr>
              <a:t>“DISEÑO Y ESTUDIO EXPERIMENTAL DE UN SISTEMA MODULAR PARA CONFORMACIÓN DE MUEBLES DE OFICINA A BASE DE CARTÓN CORRUGADO”</a:t>
            </a:r>
          </a:p>
          <a:p>
            <a:pPr marL="0" marR="0" lvl="0" indent="0" algn="l" rtl="0">
              <a:spcBef>
                <a:spcPts val="1000"/>
              </a:spcBef>
              <a:spcAft>
                <a:spcPts val="0"/>
              </a:spcAft>
              <a:buClr>
                <a:srgbClr val="688726"/>
              </a:buClr>
              <a:buSzPct val="25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spcBef>
                <a:spcPts val="1000"/>
              </a:spcBef>
              <a:spcAft>
                <a:spcPts val="0"/>
              </a:spcAft>
              <a:buClr>
                <a:srgbClr val="688726"/>
              </a:buClr>
              <a:buSzPct val="25000"/>
              <a:buFont typeface="Arial"/>
              <a:buNone/>
            </a:pPr>
            <a:r>
              <a:rPr lang="es-ES" sz="2000" b="0" i="0" u="none" strike="noStrike" cap="none" dirty="0">
                <a:solidFill>
                  <a:schemeClr val="dk1"/>
                </a:solidFill>
                <a:latin typeface="Calibri"/>
                <a:ea typeface="Calibri"/>
                <a:cs typeface="Calibri"/>
                <a:sym typeface="Calibri"/>
              </a:rPr>
              <a:t>     Autores:</a:t>
            </a:r>
          </a:p>
          <a:p>
            <a:pPr marL="600075" marR="0" lvl="1" indent="-257175" algn="l" rtl="0">
              <a:spcBef>
                <a:spcPts val="1000"/>
              </a:spcBef>
              <a:spcAft>
                <a:spcPts val="0"/>
              </a:spcAft>
              <a:buClr>
                <a:srgbClr val="688726"/>
              </a:buClr>
              <a:buSzPct val="145000"/>
              <a:buFont typeface="Arial"/>
              <a:buChar char="•"/>
            </a:pPr>
            <a:r>
              <a:rPr lang="es-ES" sz="2000" b="0" i="0" u="none" strike="noStrike" cap="none" dirty="0">
                <a:solidFill>
                  <a:srgbClr val="888888"/>
                </a:solidFill>
                <a:latin typeface="Calibri"/>
                <a:ea typeface="Calibri"/>
                <a:cs typeface="Calibri"/>
                <a:sym typeface="Calibri"/>
              </a:rPr>
              <a:t> Renato Martin </a:t>
            </a:r>
            <a:r>
              <a:rPr lang="es-ES" sz="2000" b="0" i="0" u="none" strike="noStrike" cap="none" dirty="0" err="1">
                <a:solidFill>
                  <a:srgbClr val="888888"/>
                </a:solidFill>
                <a:latin typeface="Calibri"/>
                <a:ea typeface="Calibri"/>
                <a:cs typeface="Calibri"/>
                <a:sym typeface="Calibri"/>
              </a:rPr>
              <a:t>Egas</a:t>
            </a:r>
            <a:r>
              <a:rPr lang="es-ES" sz="2000" b="0" i="0" u="none" strike="noStrike" cap="none" dirty="0">
                <a:solidFill>
                  <a:srgbClr val="888888"/>
                </a:solidFill>
                <a:latin typeface="Calibri"/>
                <a:ea typeface="Calibri"/>
                <a:cs typeface="Calibri"/>
                <a:sym typeface="Calibri"/>
              </a:rPr>
              <a:t> Castillo</a:t>
            </a:r>
          </a:p>
          <a:p>
            <a:pPr marL="600075" marR="0" lvl="1" indent="-257175" algn="l" rtl="0">
              <a:spcBef>
                <a:spcPts val="1000"/>
              </a:spcBef>
              <a:spcAft>
                <a:spcPts val="0"/>
              </a:spcAft>
              <a:buClr>
                <a:srgbClr val="688726"/>
              </a:buClr>
              <a:buSzPct val="145000"/>
              <a:buFont typeface="Arial"/>
              <a:buChar char="•"/>
            </a:pPr>
            <a:r>
              <a:rPr lang="es-ES" sz="2000" b="0" i="0" u="none" strike="noStrike" cap="none" dirty="0">
                <a:solidFill>
                  <a:srgbClr val="888888"/>
                </a:solidFill>
                <a:latin typeface="Calibri"/>
                <a:ea typeface="Calibri"/>
                <a:cs typeface="Calibri"/>
                <a:sym typeface="Calibri"/>
              </a:rPr>
              <a:t> José Carlos Pérez Ipiales</a:t>
            </a:r>
          </a:p>
        </p:txBody>
      </p:sp>
      <p:pic>
        <p:nvPicPr>
          <p:cNvPr id="281" name="Shape 281"/>
          <p:cNvPicPr preferRelativeResize="0"/>
          <p:nvPr/>
        </p:nvPicPr>
        <p:blipFill rotWithShape="1">
          <a:blip r:embed="rId3">
            <a:alphaModFix/>
          </a:blip>
          <a:srcRect/>
          <a:stretch/>
        </p:blipFill>
        <p:spPr>
          <a:xfrm>
            <a:off x="3110785" y="107605"/>
            <a:ext cx="3614889" cy="1100879"/>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995259" y="181516"/>
            <a:ext cx="7370264" cy="81200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1" i="0" u="none" strike="noStrike" cap="none">
                <a:solidFill>
                  <a:schemeClr val="dk1"/>
                </a:solidFill>
                <a:latin typeface="Calibri"/>
                <a:ea typeface="Calibri"/>
                <a:cs typeface="Calibri"/>
                <a:sym typeface="Calibri"/>
              </a:rPr>
              <a:t>Propiedades del Cartón Corrugado</a:t>
            </a:r>
            <a:r>
              <a:rPr lang="es-ES" sz="3600" b="0" i="0" u="none" strike="noStrike" cap="none">
                <a:solidFill>
                  <a:schemeClr val="dk1"/>
                </a:solidFill>
                <a:latin typeface="Calibri"/>
                <a:ea typeface="Calibri"/>
                <a:cs typeface="Calibri"/>
                <a:sym typeface="Calibri"/>
              </a:rPr>
              <a:t/>
            </a:r>
            <a:br>
              <a:rPr lang="es-ES" sz="3600" b="0" i="0" u="none" strike="noStrike" cap="none">
                <a:solidFill>
                  <a:schemeClr val="dk1"/>
                </a:solidFill>
                <a:latin typeface="Calibri"/>
                <a:ea typeface="Calibri"/>
                <a:cs typeface="Calibri"/>
                <a:sym typeface="Calibri"/>
              </a:rPr>
            </a:br>
            <a:endParaRPr lang="es-ES" sz="3600" b="0" i="0" u="none" strike="noStrike" cap="none">
              <a:solidFill>
                <a:schemeClr val="dk1"/>
              </a:solidFill>
              <a:latin typeface="Calibri"/>
              <a:ea typeface="Calibri"/>
              <a:cs typeface="Calibri"/>
              <a:sym typeface="Calibri"/>
            </a:endParaRPr>
          </a:p>
        </p:txBody>
      </p:sp>
      <p:sp>
        <p:nvSpPr>
          <p:cNvPr id="340" name="Shape 340"/>
          <p:cNvSpPr/>
          <p:nvPr/>
        </p:nvSpPr>
        <p:spPr>
          <a:xfrm>
            <a:off x="1549020" y="1405425"/>
            <a:ext cx="714460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1800">
                <a:solidFill>
                  <a:schemeClr val="dk1"/>
                </a:solidFill>
                <a:latin typeface="Arial"/>
                <a:ea typeface="Arial"/>
                <a:cs typeface="Arial"/>
                <a:sym typeface="Arial"/>
              </a:rPr>
              <a:t>Es un material ortotrópico y, en el mismo, encontramos al menos 3 ejes principales en los que varía su comportamiento</a:t>
            </a:r>
          </a:p>
        </p:txBody>
      </p:sp>
      <p:pic>
        <p:nvPicPr>
          <p:cNvPr id="341" name="Shape 341"/>
          <p:cNvPicPr preferRelativeResize="0"/>
          <p:nvPr/>
        </p:nvPicPr>
        <p:blipFill rotWithShape="1">
          <a:blip r:embed="rId3">
            <a:alphaModFix/>
          </a:blip>
          <a:srcRect/>
          <a:stretch/>
        </p:blipFill>
        <p:spPr>
          <a:xfrm>
            <a:off x="2060961" y="2187939"/>
            <a:ext cx="5421663" cy="34272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1310749" y="-551329"/>
            <a:ext cx="7273693" cy="207987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Propiedades físicas</a:t>
            </a:r>
          </a:p>
        </p:txBody>
      </p:sp>
      <p:sp>
        <p:nvSpPr>
          <p:cNvPr id="347" name="Shape 347"/>
          <p:cNvSpPr txBox="1">
            <a:spLocks noGrp="1"/>
          </p:cNvSpPr>
          <p:nvPr>
            <p:ph type="body" idx="1"/>
          </p:nvPr>
        </p:nvSpPr>
        <p:spPr>
          <a:xfrm>
            <a:off x="1189600" y="628727"/>
            <a:ext cx="7515991" cy="4495800"/>
          </a:xfrm>
          <a:prstGeom prst="rect">
            <a:avLst/>
          </a:prstGeom>
          <a:noFill/>
          <a:ln>
            <a:noFill/>
          </a:ln>
        </p:spPr>
        <p:txBody>
          <a:bodyPr lIns="91425" tIns="45700" rIns="91425" bIns="45700" anchor="ctr" anchorCtr="0">
            <a:noAutofit/>
          </a:bodyPr>
          <a:lstStyle/>
          <a:p>
            <a:pPr marL="342900" marR="0" lvl="0" indent="-342900" algn="just" rtl="0">
              <a:spcBef>
                <a:spcPts val="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Gramaje</a:t>
            </a:r>
          </a:p>
          <a:p>
            <a:pPr marL="342900" marR="0" lvl="0" indent="-342900" algn="just" rtl="0">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Calibre</a:t>
            </a:r>
          </a:p>
          <a:p>
            <a:pPr marL="342900" marR="0" lvl="0" indent="-342900" algn="just" rtl="0">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Resistencia a la Humedad</a:t>
            </a:r>
          </a:p>
          <a:p>
            <a:pPr marL="342900" marR="0" lvl="0" indent="-342900" algn="just" rtl="0">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Permeabilidad al aire y líquidos</a:t>
            </a:r>
          </a:p>
          <a:p>
            <a:pPr marL="342900" marR="0" lvl="0" indent="-342900" algn="just" rtl="0">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Permeabilidad al aire</a:t>
            </a:r>
          </a:p>
          <a:p>
            <a:pPr marL="342900" marR="0" lvl="0" indent="-342900" algn="just" rtl="0">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Permeabilidad al agua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381109" y="292598"/>
            <a:ext cx="7050212" cy="95564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000" b="1" i="0" u="none" strike="noStrike" cap="none">
                <a:solidFill>
                  <a:schemeClr val="dk1"/>
                </a:solidFill>
                <a:latin typeface="Calibri"/>
                <a:ea typeface="Calibri"/>
                <a:cs typeface="Calibri"/>
                <a:sym typeface="Calibri"/>
              </a:rPr>
              <a:t>Propiedades Mecánicas</a:t>
            </a:r>
          </a:p>
        </p:txBody>
      </p:sp>
      <p:sp>
        <p:nvSpPr>
          <p:cNvPr id="353" name="Shape 353"/>
          <p:cNvSpPr/>
          <p:nvPr/>
        </p:nvSpPr>
        <p:spPr>
          <a:xfrm>
            <a:off x="0" y="1248240"/>
            <a:ext cx="8710016" cy="3108542"/>
          </a:xfrm>
          <a:prstGeom prst="rect">
            <a:avLst/>
          </a:prstGeom>
          <a:noFill/>
          <a:ln>
            <a:noFill/>
          </a:ln>
        </p:spPr>
        <p:txBody>
          <a:bodyPr lIns="91425" tIns="45700" rIns="91425" bIns="45700" anchor="t" anchorCtr="0">
            <a:noAutofit/>
          </a:bodyPr>
          <a:lstStyle/>
          <a:p>
            <a:pPr marL="1371600" marR="0" lvl="3" indent="0" algn="just" rtl="0">
              <a:spcBef>
                <a:spcPts val="0"/>
              </a:spcBef>
              <a:spcAft>
                <a:spcPts val="0"/>
              </a:spcAft>
              <a:buSzPct val="25000"/>
              <a:buNone/>
            </a:pPr>
            <a:r>
              <a:rPr lang="es-ES" sz="2400" b="1" i="0" u="none" strike="noStrike" cap="none">
                <a:solidFill>
                  <a:schemeClr val="dk1"/>
                </a:solidFill>
                <a:latin typeface="Calibri"/>
                <a:ea typeface="Calibri"/>
                <a:cs typeface="Calibri"/>
                <a:sym typeface="Calibri"/>
              </a:rPr>
              <a:t>Resistencia al Aplastamiento Plano </a:t>
            </a:r>
          </a:p>
          <a:p>
            <a:pPr marL="1371600" marR="0" lvl="3" indent="0" algn="just" rtl="0">
              <a:spcBef>
                <a:spcPts val="800"/>
              </a:spcBef>
              <a:spcAft>
                <a:spcPts val="0"/>
              </a:spcAft>
              <a:buSzPct val="25000"/>
              <a:buNone/>
            </a:pPr>
            <a:r>
              <a:rPr lang="es-ES" sz="2000" b="0" i="0" u="none" strike="noStrike" cap="none">
                <a:solidFill>
                  <a:schemeClr val="dk1"/>
                </a:solidFill>
                <a:latin typeface="Calibri"/>
                <a:ea typeface="Calibri"/>
                <a:cs typeface="Calibri"/>
                <a:sym typeface="Calibri"/>
              </a:rPr>
              <a:t>Esta propiedad mecánica hace referencia a la capacidad del cartón corrugado para soportar una fuerza compresiva, aplicada en un área determinada y en dirección perpendicular al plano en el que se encuentra dispuesto, sin que su estructura sufra el colapso.</a:t>
            </a:r>
          </a:p>
          <a:p>
            <a:pPr marL="1371600" marR="0" lvl="3" indent="0" algn="just" rtl="0">
              <a:spcBef>
                <a:spcPts val="800"/>
              </a:spcBef>
              <a:spcAft>
                <a:spcPts val="0"/>
              </a:spcAft>
              <a:buSzPct val="25000"/>
              <a:buNone/>
            </a:pPr>
            <a:r>
              <a:rPr lang="es-ES" sz="2000" b="0" i="0" u="none" strike="noStrike" cap="none">
                <a:solidFill>
                  <a:schemeClr val="dk1"/>
                </a:solidFill>
                <a:latin typeface="Calibri"/>
                <a:ea typeface="Calibri"/>
                <a:cs typeface="Calibri"/>
                <a:sym typeface="Calibri"/>
              </a:rPr>
              <a:t>La norma que nos ayudará a encontrar los valores de esta propiedad correspondientes a los distintos tipos de cartón corrugado es la NTE INEN-ISO 3035:2013 vigente en el país.</a:t>
            </a:r>
          </a:p>
          <a:p>
            <a:pPr marL="1371600" marR="0" lvl="3" indent="0" algn="just" rtl="0">
              <a:spcBef>
                <a:spcPts val="800"/>
              </a:spcBef>
              <a:spcAft>
                <a:spcPts val="0"/>
              </a:spcAft>
              <a:buNone/>
            </a:pPr>
            <a:endParaRPr sz="1200" b="0" i="0" u="none" strike="noStrike" cap="none">
              <a:solidFill>
                <a:schemeClr val="dk1"/>
              </a:solidFill>
              <a:latin typeface="Arial"/>
              <a:ea typeface="Arial"/>
              <a:cs typeface="Arial"/>
              <a:sym typeface="Arial"/>
            </a:endParaRPr>
          </a:p>
        </p:txBody>
      </p:sp>
      <p:pic>
        <p:nvPicPr>
          <p:cNvPr id="354" name="Shape 354" descr="http://www.zwick.es/uploads/pics/FCT-Flachstauchversuch_600x300_09.jpg"/>
          <p:cNvPicPr preferRelativeResize="0"/>
          <p:nvPr/>
        </p:nvPicPr>
        <p:blipFill rotWithShape="1">
          <a:blip r:embed="rId3">
            <a:alphaModFix/>
          </a:blip>
          <a:srcRect t="16901" b="8919"/>
          <a:stretch/>
        </p:blipFill>
        <p:spPr>
          <a:xfrm>
            <a:off x="2470061" y="4438296"/>
            <a:ext cx="5090672" cy="204718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body" idx="4294967295"/>
          </p:nvPr>
        </p:nvSpPr>
        <p:spPr>
          <a:xfrm>
            <a:off x="1628775" y="322262"/>
            <a:ext cx="7515224" cy="4984749"/>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a:p>
            <a:pPr marL="1257300" marR="0" lvl="2" indent="-342900" algn="l" rtl="0">
              <a:spcBef>
                <a:spcPts val="960"/>
              </a:spcBef>
              <a:spcAft>
                <a:spcPts val="0"/>
              </a:spcAft>
              <a:buClr>
                <a:srgbClr val="688726"/>
              </a:buClr>
              <a:buSzPct val="145000"/>
              <a:buFont typeface="Arial"/>
              <a:buNone/>
            </a:pPr>
            <a:endParaRPr sz="1800" b="0" i="0" u="none" strike="noStrike" cap="none">
              <a:solidFill>
                <a:schemeClr val="dk1"/>
              </a:solidFill>
              <a:latin typeface="Calibri"/>
              <a:ea typeface="Calibri"/>
              <a:cs typeface="Calibri"/>
              <a:sym typeface="Calibri"/>
            </a:endParaRPr>
          </a:p>
        </p:txBody>
      </p:sp>
      <p:sp>
        <p:nvSpPr>
          <p:cNvPr id="360" name="Shape 360"/>
          <p:cNvSpPr/>
          <p:nvPr/>
        </p:nvSpPr>
        <p:spPr>
          <a:xfrm>
            <a:off x="0" y="552204"/>
            <a:ext cx="8710016" cy="3108542"/>
          </a:xfrm>
          <a:prstGeom prst="rect">
            <a:avLst/>
          </a:prstGeom>
          <a:noFill/>
          <a:ln>
            <a:noFill/>
          </a:ln>
        </p:spPr>
        <p:txBody>
          <a:bodyPr lIns="91425" tIns="45700" rIns="91425" bIns="45700" anchor="t" anchorCtr="0">
            <a:noAutofit/>
          </a:bodyPr>
          <a:lstStyle/>
          <a:p>
            <a:pPr marL="1371600" marR="0" lvl="3" indent="0" algn="just" rtl="0">
              <a:spcBef>
                <a:spcPts val="0"/>
              </a:spcBef>
              <a:spcAft>
                <a:spcPts val="0"/>
              </a:spcAft>
              <a:buSzPct val="25000"/>
              <a:buNone/>
            </a:pPr>
            <a:r>
              <a:rPr lang="es-ES" sz="2400" b="1" i="0" u="none" strike="noStrike" cap="none" dirty="0">
                <a:solidFill>
                  <a:schemeClr val="dk1"/>
                </a:solidFill>
                <a:latin typeface="Calibri"/>
                <a:ea typeface="Calibri"/>
                <a:cs typeface="Calibri"/>
                <a:sym typeface="Calibri"/>
              </a:rPr>
              <a:t>Resistencia al </a:t>
            </a:r>
            <a:r>
              <a:rPr lang="es-ES" sz="2400" b="1" i="0" u="none" strike="noStrike" cap="none" dirty="0" smtClean="0">
                <a:solidFill>
                  <a:schemeClr val="dk1"/>
                </a:solidFill>
                <a:latin typeface="Calibri"/>
                <a:ea typeface="Calibri"/>
                <a:cs typeface="Calibri"/>
                <a:sym typeface="Calibri"/>
              </a:rPr>
              <a:t>Compresión de Borde</a:t>
            </a:r>
            <a:endParaRPr lang="es-ES" sz="2400" b="1" i="0" u="none" strike="noStrike" cap="none" dirty="0">
              <a:solidFill>
                <a:schemeClr val="dk1"/>
              </a:solidFill>
              <a:latin typeface="Calibri"/>
              <a:ea typeface="Calibri"/>
              <a:cs typeface="Calibri"/>
              <a:sym typeface="Calibri"/>
            </a:endParaRPr>
          </a:p>
          <a:p>
            <a:pPr marL="1371600" marR="0" lvl="3" indent="0" algn="just" rtl="0">
              <a:spcBef>
                <a:spcPts val="800"/>
              </a:spcBef>
              <a:spcAft>
                <a:spcPts val="0"/>
              </a:spcAft>
              <a:buSzPct val="25000"/>
              <a:buNone/>
            </a:pPr>
            <a:r>
              <a:rPr lang="es-ES" sz="2000" b="0" i="0" u="none" strike="noStrike" cap="none" dirty="0">
                <a:solidFill>
                  <a:schemeClr val="dk1"/>
                </a:solidFill>
                <a:latin typeface="Calibri"/>
                <a:ea typeface="Calibri"/>
                <a:cs typeface="Calibri"/>
                <a:sym typeface="Calibri"/>
              </a:rPr>
              <a:t>Esta propiedad del cartón corrugado determina la máxima fuerza por unidad de longitud que es capaz de soportar, sin que se provoque su colapso, cuando es sometido a cargas de compresión que son paralelas a la dirección de las flautas. </a:t>
            </a:r>
          </a:p>
          <a:p>
            <a:pPr marL="1371600" marR="0" lvl="3" indent="0" algn="just" rtl="0">
              <a:spcBef>
                <a:spcPts val="800"/>
              </a:spcBef>
              <a:spcAft>
                <a:spcPts val="0"/>
              </a:spcAft>
              <a:buSzPct val="25000"/>
              <a:buNone/>
            </a:pPr>
            <a:r>
              <a:rPr lang="es-ES" sz="2000" b="0" i="0" u="none" strike="noStrike" cap="none" dirty="0">
                <a:solidFill>
                  <a:schemeClr val="dk1"/>
                </a:solidFill>
                <a:latin typeface="Calibri"/>
                <a:ea typeface="Calibri"/>
                <a:cs typeface="Calibri"/>
                <a:sym typeface="Calibri"/>
              </a:rPr>
              <a:t>Para determinar la resistencia a la compresión en los bordes del cartón corrugado basándose en la normativa técnica ecuatoriana se puede utilizar el método denominado sin impregnación de parafina descrito en la norma NTE INEN – ISO – 3037:2013.</a:t>
            </a:r>
          </a:p>
        </p:txBody>
      </p:sp>
      <p:pic>
        <p:nvPicPr>
          <p:cNvPr id="361" name="Shape 361"/>
          <p:cNvPicPr preferRelativeResize="0"/>
          <p:nvPr/>
        </p:nvPicPr>
        <p:blipFill rotWithShape="1">
          <a:blip r:embed="rId3">
            <a:alphaModFix/>
          </a:blip>
          <a:srcRect b="3434"/>
          <a:stretch/>
        </p:blipFill>
        <p:spPr>
          <a:xfrm>
            <a:off x="3329696" y="3986221"/>
            <a:ext cx="3016510" cy="240093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p:nvPr/>
        </p:nvSpPr>
        <p:spPr>
          <a:xfrm>
            <a:off x="1205425" y="508475"/>
            <a:ext cx="7714445" cy="6001642"/>
          </a:xfrm>
          <a:prstGeom prst="rect">
            <a:avLst/>
          </a:prstGeom>
          <a:noFill/>
          <a:ln>
            <a:noFill/>
          </a:ln>
        </p:spPr>
        <p:txBody>
          <a:bodyPr lIns="91425" tIns="45700" rIns="91425" bIns="45700" anchor="t" anchorCtr="0">
            <a:noAutofit/>
          </a:bodyPr>
          <a:lstStyle/>
          <a:p>
            <a:pPr marL="0" marR="0" lvl="0" indent="241300" algn="just" rtl="0">
              <a:spcBef>
                <a:spcPts val="0"/>
              </a:spcBef>
              <a:buSzPct val="25000"/>
              <a:buNone/>
            </a:pPr>
            <a:r>
              <a:rPr lang="es-ES" sz="2400" b="1">
                <a:solidFill>
                  <a:schemeClr val="dk1"/>
                </a:solidFill>
                <a:latin typeface="Calibri"/>
                <a:ea typeface="Calibri"/>
                <a:cs typeface="Calibri"/>
                <a:sym typeface="Calibri"/>
              </a:rPr>
              <a:t>Resistencia a la tracción y otras propiedades elásticas</a:t>
            </a:r>
          </a:p>
          <a:p>
            <a:pPr marL="0" marR="0" lvl="0" indent="241300" algn="just" rtl="0">
              <a:spcBef>
                <a:spcPts val="0"/>
              </a:spcBef>
              <a:buNone/>
            </a:pPr>
            <a:endParaRPr sz="2400">
              <a:solidFill>
                <a:schemeClr val="dk1"/>
              </a:solidFill>
              <a:latin typeface="Calibri"/>
              <a:ea typeface="Calibri"/>
              <a:cs typeface="Calibri"/>
              <a:sym typeface="Calibri"/>
            </a:endParaRPr>
          </a:p>
          <a:p>
            <a:pPr marL="0" marR="0" lvl="0" indent="241300" algn="just" rtl="0">
              <a:spcBef>
                <a:spcPts val="0"/>
              </a:spcBef>
              <a:buSzPct val="25000"/>
              <a:buNone/>
            </a:pPr>
            <a:r>
              <a:rPr lang="es-ES" sz="2400">
                <a:solidFill>
                  <a:schemeClr val="dk1"/>
                </a:solidFill>
                <a:latin typeface="Calibri"/>
                <a:ea typeface="Calibri"/>
                <a:cs typeface="Calibri"/>
                <a:sym typeface="Calibri"/>
              </a:rPr>
              <a:t>El cartón corrugado si es sometido a esfuerzos de tracción presenta un comportamiento distinto en las dos direcciones principales, es decir tanto en la dirección de la máquina MD como en la transversal CD.</a:t>
            </a:r>
          </a:p>
          <a:p>
            <a:pPr marL="0" marR="0" lvl="0" indent="241300" algn="just" rtl="0">
              <a:spcBef>
                <a:spcPts val="0"/>
              </a:spcBef>
              <a:buSzPct val="25000"/>
              <a:buNone/>
            </a:pPr>
            <a:r>
              <a:rPr lang="es-ES" sz="2400">
                <a:solidFill>
                  <a:schemeClr val="dk1"/>
                </a:solidFill>
                <a:latin typeface="Calibri"/>
                <a:ea typeface="Calibri"/>
                <a:cs typeface="Calibri"/>
                <a:sym typeface="Calibri"/>
              </a:rPr>
              <a:t>Para cuantificar las propiedades de este material ante esfuerzos de tracción se utilizará la norma NTE INEN ISO 1924 - parte 3, que nos permitirá obtener, los valores correspondientes a:</a:t>
            </a:r>
          </a:p>
          <a:p>
            <a:pPr marL="0" marR="0" lvl="0" indent="241300" algn="just"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s-ES" sz="2400" b="1">
                <a:solidFill>
                  <a:schemeClr val="dk1"/>
                </a:solidFill>
                <a:latin typeface="Calibri"/>
                <a:ea typeface="Calibri"/>
                <a:cs typeface="Calibri"/>
                <a:sym typeface="Calibri"/>
              </a:rPr>
              <a:t>	-</a:t>
            </a:r>
            <a:r>
              <a:rPr lang="es-ES" sz="2400">
                <a:solidFill>
                  <a:schemeClr val="dk1"/>
                </a:solidFill>
                <a:latin typeface="Calibri"/>
                <a:ea typeface="Calibri"/>
                <a:cs typeface="Calibri"/>
                <a:sym typeface="Calibri"/>
              </a:rPr>
              <a:t>Resistencia a la tracción</a:t>
            </a:r>
          </a:p>
          <a:p>
            <a:pPr marL="0" marR="0" lvl="0" indent="0" algn="l" rtl="0">
              <a:spcBef>
                <a:spcPts val="0"/>
              </a:spcBef>
              <a:buSzPct val="25000"/>
              <a:buNone/>
            </a:pPr>
            <a:r>
              <a:rPr lang="es-ES" sz="2400">
                <a:solidFill>
                  <a:schemeClr val="dk1"/>
                </a:solidFill>
                <a:latin typeface="Calibri"/>
                <a:ea typeface="Calibri"/>
                <a:cs typeface="Calibri"/>
                <a:sym typeface="Calibri"/>
              </a:rPr>
              <a:t>	-Rigidez a la tracción</a:t>
            </a:r>
          </a:p>
          <a:p>
            <a:pPr marL="0" marR="0" lvl="0" indent="0" algn="l" rtl="0">
              <a:spcBef>
                <a:spcPts val="0"/>
              </a:spcBef>
              <a:buSzPct val="25000"/>
              <a:buNone/>
            </a:pPr>
            <a:r>
              <a:rPr lang="es-ES" sz="2400">
                <a:solidFill>
                  <a:schemeClr val="dk1"/>
                </a:solidFill>
                <a:latin typeface="Calibri"/>
                <a:ea typeface="Calibri"/>
                <a:cs typeface="Calibri"/>
                <a:sym typeface="Calibri"/>
              </a:rPr>
              <a:t>	-Módulo de Elasticidad</a:t>
            </a:r>
          </a:p>
          <a:p>
            <a:pPr marL="0" marR="0" lvl="0" indent="0" algn="l" rtl="0">
              <a:spcBef>
                <a:spcPts val="0"/>
              </a:spcBef>
              <a:buSzPct val="25000"/>
              <a:buNone/>
            </a:pPr>
            <a:r>
              <a:rPr lang="es-ES" sz="2400">
                <a:solidFill>
                  <a:schemeClr val="dk1"/>
                </a:solidFill>
                <a:latin typeface="Calibri"/>
                <a:ea typeface="Calibri"/>
                <a:cs typeface="Calibri"/>
                <a:sym typeface="Calibri"/>
              </a:rPr>
              <a:t>	-Elongación</a:t>
            </a:r>
          </a:p>
          <a:p>
            <a:pPr marL="0" marR="0" lvl="0" indent="0" algn="l" rtl="0">
              <a:spcBef>
                <a:spcPts val="0"/>
              </a:spcBef>
              <a:buSzPct val="25000"/>
              <a:buNone/>
            </a:pPr>
            <a:r>
              <a:rPr lang="es-ES" sz="2400">
                <a:solidFill>
                  <a:schemeClr val="dk1"/>
                </a:solidFill>
                <a:latin typeface="Calibri"/>
                <a:ea typeface="Calibri"/>
                <a:cs typeface="Calibri"/>
                <a:sym typeface="Calibri"/>
              </a:rPr>
              <a:t>	-Energía Absorbida por Tracción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982133" y="77271"/>
            <a:ext cx="7233819" cy="85077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Flexión</a:t>
            </a:r>
          </a:p>
        </p:txBody>
      </p:sp>
      <p:sp>
        <p:nvSpPr>
          <p:cNvPr id="372" name="Shape 372"/>
          <p:cNvSpPr txBox="1">
            <a:spLocks noGrp="1"/>
          </p:cNvSpPr>
          <p:nvPr>
            <p:ph type="body" idx="1"/>
          </p:nvPr>
        </p:nvSpPr>
        <p:spPr>
          <a:xfrm>
            <a:off x="1077667" y="928048"/>
            <a:ext cx="7704666" cy="2614412"/>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Para cuantificar las propiedades de flexión de este material, se  lo puede considerar como una estructura sándwich compuesta con el fin de utilizar la norma ASTM C393 que describe 3 tipos de ensayos: De carga en un solo punto en el centro del claro,  y de carga en dos puntos tanto a un cuarto de distancia del apoyo como a un tercio de la misma.</a:t>
            </a:r>
          </a:p>
          <a:p>
            <a:pPr marL="0" marR="0" lvl="0" indent="0" algn="l" rtl="0">
              <a:spcBef>
                <a:spcPts val="1040"/>
              </a:spcBef>
              <a:spcAft>
                <a:spcPts val="0"/>
              </a:spcAft>
              <a:buClr>
                <a:srgbClr val="688726"/>
              </a:buClr>
              <a:buSzPct val="25000"/>
              <a:buFont typeface="Arial"/>
              <a:buNone/>
            </a:pPr>
            <a:endParaRPr sz="2200" b="0" i="0" u="none" strike="noStrike" cap="none">
              <a:solidFill>
                <a:schemeClr val="dk1"/>
              </a:solidFill>
              <a:latin typeface="Calibri"/>
              <a:ea typeface="Calibri"/>
              <a:cs typeface="Calibri"/>
              <a:sym typeface="Calibri"/>
            </a:endParaRPr>
          </a:p>
        </p:txBody>
      </p:sp>
      <p:pic>
        <p:nvPicPr>
          <p:cNvPr id="373" name="Shape 373"/>
          <p:cNvPicPr preferRelativeResize="0"/>
          <p:nvPr/>
        </p:nvPicPr>
        <p:blipFill rotWithShape="1">
          <a:blip r:embed="rId3">
            <a:alphaModFix/>
          </a:blip>
          <a:srcRect t="3524"/>
          <a:stretch/>
        </p:blipFill>
        <p:spPr>
          <a:xfrm>
            <a:off x="2299707" y="3021635"/>
            <a:ext cx="4598669" cy="274319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943495" y="-354167"/>
            <a:ext cx="7704666" cy="19811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000" b="1" i="0" u="none" strike="noStrike" cap="none">
                <a:solidFill>
                  <a:schemeClr val="dk1"/>
                </a:solidFill>
                <a:latin typeface="Calibri"/>
                <a:ea typeface="Calibri"/>
                <a:cs typeface="Calibri"/>
                <a:sym typeface="Calibri"/>
              </a:rPr>
              <a:t>Diseño Modular</a:t>
            </a:r>
          </a:p>
        </p:txBody>
      </p:sp>
      <p:sp>
        <p:nvSpPr>
          <p:cNvPr id="379" name="Shape 379"/>
          <p:cNvSpPr/>
          <p:nvPr/>
        </p:nvSpPr>
        <p:spPr>
          <a:xfrm>
            <a:off x="943495" y="956116"/>
            <a:ext cx="7472148" cy="2446824"/>
          </a:xfrm>
          <a:prstGeom prst="rect">
            <a:avLst/>
          </a:prstGeom>
          <a:noFill/>
          <a:ln>
            <a:noFill/>
          </a:ln>
        </p:spPr>
        <p:txBody>
          <a:bodyPr lIns="91425" tIns="45700" rIns="91425" bIns="45700" anchor="t" anchorCtr="0">
            <a:noAutofit/>
          </a:bodyPr>
          <a:lstStyle/>
          <a:p>
            <a:pPr marL="0" marR="0" lvl="0" indent="0" algn="just" rtl="0">
              <a:lnSpc>
                <a:spcPct val="150000"/>
              </a:lnSpc>
              <a:spcBef>
                <a:spcPts val="0"/>
              </a:spcBef>
              <a:buSzPct val="25000"/>
              <a:buNone/>
            </a:pPr>
            <a:r>
              <a:rPr lang="es-ES" sz="1800">
                <a:solidFill>
                  <a:schemeClr val="dk1"/>
                </a:solidFill>
                <a:latin typeface="Arial"/>
                <a:ea typeface="Arial"/>
                <a:cs typeface="Arial"/>
                <a:sym typeface="Arial"/>
              </a:rPr>
              <a:t>Es una técnica de diseño utilizada para desarrollar productos complejos empleando componentes más pequeños. Para efectuar un diseño modular adecuado es importante el análisis que se debe llevar a cabo sobre la función del producto  en aras de descomponerla  en otras sub funciones para las que cada módulo deba ser diseñado.</a:t>
            </a:r>
          </a:p>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380" name="Shape 380"/>
          <p:cNvPicPr preferRelativeResize="0"/>
          <p:nvPr/>
        </p:nvPicPr>
        <p:blipFill rotWithShape="1">
          <a:blip r:embed="rId3">
            <a:alphaModFix/>
          </a:blip>
          <a:srcRect/>
          <a:stretch/>
        </p:blipFill>
        <p:spPr>
          <a:xfrm>
            <a:off x="1650193" y="3312787"/>
            <a:ext cx="6291269" cy="301577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832007" y="421945"/>
            <a:ext cx="7704666" cy="89392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Muebles</a:t>
            </a:r>
          </a:p>
        </p:txBody>
      </p:sp>
      <p:sp>
        <p:nvSpPr>
          <p:cNvPr id="386" name="Shape 386"/>
          <p:cNvSpPr txBox="1">
            <a:spLocks noGrp="1"/>
          </p:cNvSpPr>
          <p:nvPr>
            <p:ph type="body" idx="1"/>
          </p:nvPr>
        </p:nvSpPr>
        <p:spPr>
          <a:xfrm>
            <a:off x="982130" y="-500049"/>
            <a:ext cx="7704666" cy="5098576"/>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Un mueble es una estructura concebida para facilitar la ejecución de ciertas actividades humanas habituales y que decora el interior de lugares como casas, oficinas u otros.</a:t>
            </a:r>
          </a:p>
        </p:txBody>
      </p:sp>
      <p:pic>
        <p:nvPicPr>
          <p:cNvPr id="387" name="Shape 387"/>
          <p:cNvPicPr preferRelativeResize="0"/>
          <p:nvPr/>
        </p:nvPicPr>
        <p:blipFill rotWithShape="1">
          <a:blip r:embed="rId3">
            <a:alphaModFix/>
          </a:blip>
          <a:srcRect l="1955" r="2793"/>
          <a:stretch/>
        </p:blipFill>
        <p:spPr>
          <a:xfrm>
            <a:off x="695458" y="2904030"/>
            <a:ext cx="5267460" cy="3702832"/>
          </a:xfrm>
          <a:prstGeom prst="rect">
            <a:avLst/>
          </a:prstGeom>
          <a:noFill/>
          <a:ln>
            <a:noFill/>
          </a:ln>
        </p:spPr>
      </p:pic>
      <p:pic>
        <p:nvPicPr>
          <p:cNvPr id="388" name="Shape 388" descr="http://ecokraft.weebly.com/uploads/7/0/7/4/7074040/2602739_orig.jpg"/>
          <p:cNvPicPr preferRelativeResize="0"/>
          <p:nvPr/>
        </p:nvPicPr>
        <p:blipFill rotWithShape="1">
          <a:blip r:embed="rId4">
            <a:alphaModFix/>
          </a:blip>
          <a:srcRect l="43782" r="2310"/>
          <a:stretch/>
        </p:blipFill>
        <p:spPr>
          <a:xfrm>
            <a:off x="6059507" y="2904030"/>
            <a:ext cx="2627290" cy="36576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982133" y="262444"/>
            <a:ext cx="7704666" cy="856443"/>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000" b="1" i="0" u="none" strike="noStrike" cap="none">
                <a:solidFill>
                  <a:schemeClr val="dk1"/>
                </a:solidFill>
                <a:latin typeface="Calibri"/>
                <a:ea typeface="Calibri"/>
                <a:cs typeface="Calibri"/>
                <a:sym typeface="Calibri"/>
              </a:rPr>
              <a:t>Técnicas de uso de cartón </a:t>
            </a:r>
          </a:p>
        </p:txBody>
      </p:sp>
      <p:sp>
        <p:nvSpPr>
          <p:cNvPr id="394" name="Shape 394"/>
          <p:cNvSpPr txBox="1">
            <a:spLocks noGrp="1"/>
          </p:cNvSpPr>
          <p:nvPr>
            <p:ph type="body" idx="1"/>
          </p:nvPr>
        </p:nvSpPr>
        <p:spPr>
          <a:xfrm>
            <a:off x="1302662" y="1184855"/>
            <a:ext cx="8284215" cy="3991376"/>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rgbClr val="688726"/>
              </a:buClr>
              <a:buSzPct val="145000"/>
              <a:buFont typeface="Arial"/>
              <a:buChar char="•"/>
            </a:pPr>
            <a:r>
              <a:rPr lang="es-ES" sz="2200" b="0" i="0" u="none" strike="noStrike" cap="none">
                <a:solidFill>
                  <a:schemeClr val="dk1"/>
                </a:solidFill>
                <a:latin typeface="Calibri"/>
                <a:ea typeface="Calibri"/>
                <a:cs typeface="Calibri"/>
                <a:sym typeface="Calibri"/>
              </a:rPr>
              <a:t>Apilamiento</a:t>
            </a:r>
          </a:p>
          <a:p>
            <a:pPr marL="285750" marR="0" lvl="0" indent="-285750" algn="l" rtl="0">
              <a:spcBef>
                <a:spcPts val="1040"/>
              </a:spcBef>
              <a:spcAft>
                <a:spcPts val="0"/>
              </a:spcAft>
              <a:buClr>
                <a:srgbClr val="688726"/>
              </a:buClr>
              <a:buSzPct val="145000"/>
              <a:buFont typeface="Arial"/>
              <a:buChar char="•"/>
            </a:pPr>
            <a:r>
              <a:rPr lang="es-ES" sz="2200" b="0" i="0" u="none" strike="noStrike" cap="none">
                <a:solidFill>
                  <a:schemeClr val="dk1"/>
                </a:solidFill>
                <a:latin typeface="Calibri"/>
                <a:ea typeface="Calibri"/>
                <a:cs typeface="Calibri"/>
                <a:sym typeface="Calibri"/>
              </a:rPr>
              <a:t>Mallado</a:t>
            </a:r>
          </a:p>
          <a:p>
            <a:pPr marL="285750" marR="0" lvl="0" indent="-285750" algn="l" rtl="0">
              <a:spcBef>
                <a:spcPts val="1040"/>
              </a:spcBef>
              <a:spcAft>
                <a:spcPts val="0"/>
              </a:spcAft>
              <a:buClr>
                <a:srgbClr val="688726"/>
              </a:buClr>
              <a:buSzPct val="145000"/>
              <a:buFont typeface="Arial"/>
              <a:buChar char="•"/>
            </a:pPr>
            <a:r>
              <a:rPr lang="es-ES" sz="2200" b="0" i="0" u="none" strike="noStrike" cap="none">
                <a:solidFill>
                  <a:schemeClr val="dk1"/>
                </a:solidFill>
                <a:latin typeface="Calibri"/>
                <a:ea typeface="Calibri"/>
                <a:cs typeface="Calibri"/>
                <a:sym typeface="Calibri"/>
              </a:rPr>
              <a:t>Doblado</a:t>
            </a:r>
          </a:p>
          <a:p>
            <a:pPr marL="0" marR="0" lvl="0" indent="0" algn="l" rtl="0">
              <a:spcBef>
                <a:spcPts val="1040"/>
              </a:spcBef>
              <a:spcAft>
                <a:spcPts val="0"/>
              </a:spcAft>
              <a:buClr>
                <a:srgbClr val="688726"/>
              </a:buClr>
              <a:buSzPct val="25000"/>
              <a:buFont typeface="Arial"/>
              <a:buNone/>
            </a:pPr>
            <a:endParaRPr sz="2200" b="0" i="0" u="none" strike="noStrike" cap="none">
              <a:solidFill>
                <a:schemeClr val="dk1"/>
              </a:solidFill>
              <a:latin typeface="Calibri"/>
              <a:ea typeface="Calibri"/>
              <a:cs typeface="Calibri"/>
              <a:sym typeface="Calibri"/>
            </a:endParaRPr>
          </a:p>
          <a:p>
            <a:pPr marL="0" marR="0" lvl="0" indent="0" algn="l" rtl="0">
              <a:spcBef>
                <a:spcPts val="1040"/>
              </a:spcBef>
              <a:spcAft>
                <a:spcPts val="0"/>
              </a:spcAft>
              <a:buClr>
                <a:srgbClr val="688726"/>
              </a:buClr>
              <a:buSzPct val="25000"/>
              <a:buFont typeface="Arial"/>
              <a:buNone/>
            </a:pPr>
            <a:endParaRPr sz="2200" b="0" i="0" u="none" strike="noStrike" cap="none">
              <a:solidFill>
                <a:schemeClr val="dk1"/>
              </a:solidFill>
              <a:latin typeface="Calibri"/>
              <a:ea typeface="Calibri"/>
              <a:cs typeface="Calibri"/>
              <a:sym typeface="Calibri"/>
            </a:endParaRPr>
          </a:p>
        </p:txBody>
      </p:sp>
      <p:pic>
        <p:nvPicPr>
          <p:cNvPr id="395" name="Shape 395"/>
          <p:cNvPicPr preferRelativeResize="0"/>
          <p:nvPr/>
        </p:nvPicPr>
        <p:blipFill rotWithShape="1">
          <a:blip r:embed="rId3">
            <a:alphaModFix/>
          </a:blip>
          <a:srcRect/>
          <a:stretch/>
        </p:blipFill>
        <p:spPr>
          <a:xfrm>
            <a:off x="4612639" y="1052920"/>
            <a:ext cx="4074159" cy="1976754"/>
          </a:xfrm>
          <a:prstGeom prst="rect">
            <a:avLst/>
          </a:prstGeom>
          <a:noFill/>
          <a:ln>
            <a:noFill/>
          </a:ln>
        </p:spPr>
      </p:pic>
      <p:pic>
        <p:nvPicPr>
          <p:cNvPr id="396" name="Shape 396"/>
          <p:cNvPicPr preferRelativeResize="0"/>
          <p:nvPr/>
        </p:nvPicPr>
        <p:blipFill rotWithShape="1">
          <a:blip r:embed="rId4">
            <a:alphaModFix/>
          </a:blip>
          <a:srcRect/>
          <a:stretch/>
        </p:blipFill>
        <p:spPr>
          <a:xfrm>
            <a:off x="3640964" y="3303998"/>
            <a:ext cx="5400039" cy="1984374"/>
          </a:xfrm>
          <a:prstGeom prst="rect">
            <a:avLst/>
          </a:prstGeom>
          <a:noFill/>
          <a:ln>
            <a:noFill/>
          </a:ln>
        </p:spPr>
      </p:pic>
      <p:pic>
        <p:nvPicPr>
          <p:cNvPr id="397" name="Shape 397"/>
          <p:cNvPicPr preferRelativeResize="0"/>
          <p:nvPr/>
        </p:nvPicPr>
        <p:blipFill rotWithShape="1">
          <a:blip r:embed="rId5">
            <a:alphaModFix/>
          </a:blip>
          <a:srcRect/>
          <a:stretch/>
        </p:blipFill>
        <p:spPr>
          <a:xfrm>
            <a:off x="575604" y="4586592"/>
            <a:ext cx="3232784" cy="191261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982132" y="601368"/>
            <a:ext cx="7704666" cy="856443"/>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2880" b="1" i="0" u="none" strike="noStrike" cap="none">
                <a:solidFill>
                  <a:schemeClr val="dk1"/>
                </a:solidFill>
                <a:latin typeface="Calibri"/>
                <a:ea typeface="Calibri"/>
                <a:cs typeface="Calibri"/>
                <a:sym typeface="Calibri"/>
              </a:rPr>
              <a:t>Tubos de cartón</a:t>
            </a:r>
            <a:r>
              <a:rPr lang="es-ES" sz="2880" b="0" i="0" u="none" strike="noStrike" cap="none">
                <a:solidFill>
                  <a:schemeClr val="dk1"/>
                </a:solidFill>
                <a:latin typeface="Calibri"/>
                <a:ea typeface="Calibri"/>
                <a:cs typeface="Calibri"/>
                <a:sym typeface="Calibri"/>
              </a:rPr>
              <a:t/>
            </a:r>
            <a:br>
              <a:rPr lang="es-ES" sz="2880" b="0" i="0" u="none" strike="noStrike" cap="none">
                <a:solidFill>
                  <a:schemeClr val="dk1"/>
                </a:solidFill>
                <a:latin typeface="Calibri"/>
                <a:ea typeface="Calibri"/>
                <a:cs typeface="Calibri"/>
                <a:sym typeface="Calibri"/>
              </a:rPr>
            </a:br>
            <a:endParaRPr lang="es-ES" sz="288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body" idx="1"/>
          </p:nvPr>
        </p:nvSpPr>
        <p:spPr>
          <a:xfrm>
            <a:off x="644060" y="214136"/>
            <a:ext cx="8380808" cy="3332816"/>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Estos tubos se obtienen mediante el enrollado, en forma espiral, de múltiples capas de cartón alrededor de un eje y que son unidas, por lo general, mediante adhesivos hechos a base de almidones o PVA.</a:t>
            </a:r>
          </a:p>
        </p:txBody>
      </p:sp>
      <p:pic>
        <p:nvPicPr>
          <p:cNvPr id="404" name="Shape 404" descr="http://www.industriasomega.com/uploads/content/2014/04/tubos_carton__1396466766.jpg"/>
          <p:cNvPicPr preferRelativeResize="0"/>
          <p:nvPr/>
        </p:nvPicPr>
        <p:blipFill rotWithShape="1">
          <a:blip r:embed="rId3">
            <a:alphaModFix/>
          </a:blip>
          <a:srcRect/>
          <a:stretch/>
        </p:blipFill>
        <p:spPr>
          <a:xfrm>
            <a:off x="5579444" y="2768403"/>
            <a:ext cx="3107354" cy="2492062"/>
          </a:xfrm>
          <a:prstGeom prst="rect">
            <a:avLst/>
          </a:prstGeom>
          <a:noFill/>
          <a:ln>
            <a:noFill/>
          </a:ln>
        </p:spPr>
      </p:pic>
      <p:pic>
        <p:nvPicPr>
          <p:cNvPr id="405" name="Shape 405"/>
          <p:cNvPicPr preferRelativeResize="0"/>
          <p:nvPr/>
        </p:nvPicPr>
        <p:blipFill rotWithShape="1">
          <a:blip r:embed="rId4">
            <a:alphaModFix/>
          </a:blip>
          <a:srcRect l="7651" r="4326"/>
          <a:stretch/>
        </p:blipFill>
        <p:spPr>
          <a:xfrm>
            <a:off x="888641" y="2688152"/>
            <a:ext cx="4250028" cy="2652563"/>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982133" y="457200"/>
            <a:ext cx="7704666" cy="1981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Introducción</a:t>
            </a:r>
          </a:p>
        </p:txBody>
      </p:sp>
      <p:sp>
        <p:nvSpPr>
          <p:cNvPr id="287" name="Shape 287"/>
          <p:cNvSpPr txBox="1">
            <a:spLocks noGrp="1"/>
          </p:cNvSpPr>
          <p:nvPr>
            <p:ph type="body" idx="1"/>
          </p:nvPr>
        </p:nvSpPr>
        <p:spPr>
          <a:xfrm>
            <a:off x="850007" y="2113208"/>
            <a:ext cx="7984899" cy="3332816"/>
          </a:xfrm>
          <a:prstGeom prst="rect">
            <a:avLst/>
          </a:prstGeom>
          <a:noFill/>
          <a:ln>
            <a:noFill/>
          </a:ln>
        </p:spPr>
        <p:txBody>
          <a:bodyPr lIns="91425" tIns="45700" rIns="91425" bIns="45700" anchor="ctr" anchorCtr="0">
            <a:noAutofit/>
          </a:bodyPr>
          <a:lstStyle/>
          <a:p>
            <a:pPr marL="285750" marR="0" lvl="0" indent="-285750" algn="just" rtl="0">
              <a:lnSpc>
                <a:spcPct val="90000"/>
              </a:lnSpc>
              <a:spcBef>
                <a:spcPts val="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Oliver Long, en el año de 1874, al añadirle al papel corrugado, inventado 18 años antes,  primeramente una cara de papel liso y luego otra más, obtuvo la patente por la invención de lo que hoy conocemos como cartón corrugado, material líder en la industria del embalaje. </a:t>
            </a:r>
          </a:p>
          <a:p>
            <a:pPr marL="285750" marR="0" lvl="0" indent="-285750" algn="just" rtl="0">
              <a:lnSpc>
                <a:spcPct val="90000"/>
              </a:lnSpc>
              <a:spcBef>
                <a:spcPts val="108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Dentro de los nuevos enfoques que se le ha dado al cartón corrugado se encuentra su uso, como material base, en estructuras de índole mobiliaria, iniciativa que vio su inicio en el año de 1968 y que ha repercutido en países de primer mundo pero que no ha tenido mayor atención en países en vías de desarrollo como el nuestro.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956374" y="719943"/>
            <a:ext cx="7704666" cy="94659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0" i="0" u="none" strike="noStrike" cap="none">
                <a:solidFill>
                  <a:schemeClr val="dk1"/>
                </a:solidFill>
                <a:latin typeface="Calibri"/>
                <a:ea typeface="Calibri"/>
                <a:cs typeface="Calibri"/>
                <a:sym typeface="Calibri"/>
              </a:rPr>
              <a:t>Tipos de Cartón Corrugado a estudiar</a:t>
            </a:r>
            <a:r>
              <a:rPr lang="es-ES" sz="3600" b="1" i="0" u="none" strike="noStrike" cap="none">
                <a:solidFill>
                  <a:schemeClr val="dk1"/>
                </a:solidFill>
                <a:latin typeface="Calibri"/>
                <a:ea typeface="Calibri"/>
                <a:cs typeface="Calibri"/>
                <a:sym typeface="Calibri"/>
              </a:rPr>
              <a:t/>
            </a:r>
            <a:br>
              <a:rPr lang="es-ES" sz="3600" b="1" i="0" u="none" strike="noStrike" cap="none">
                <a:solidFill>
                  <a:schemeClr val="dk1"/>
                </a:solidFill>
                <a:latin typeface="Calibri"/>
                <a:ea typeface="Calibri"/>
                <a:cs typeface="Calibri"/>
                <a:sym typeface="Calibri"/>
              </a:rPr>
            </a:br>
            <a:endParaRPr lang="es-ES" sz="3600" b="1" i="0" u="none" strike="noStrike" cap="none">
              <a:solidFill>
                <a:schemeClr val="dk1"/>
              </a:solidFill>
              <a:latin typeface="Calibri"/>
              <a:ea typeface="Calibri"/>
              <a:cs typeface="Calibri"/>
              <a:sym typeface="Calibri"/>
            </a:endParaRPr>
          </a:p>
        </p:txBody>
      </p:sp>
      <p:sp>
        <p:nvSpPr>
          <p:cNvPr id="411" name="Shape 411"/>
          <p:cNvSpPr txBox="1"/>
          <p:nvPr/>
        </p:nvSpPr>
        <p:spPr>
          <a:xfrm>
            <a:off x="956375" y="1068945"/>
            <a:ext cx="7704666" cy="946595"/>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000" b="1" cap="none">
              <a:solidFill>
                <a:schemeClr val="dk1"/>
              </a:solidFill>
              <a:latin typeface="Calibri"/>
              <a:ea typeface="Calibri"/>
              <a:cs typeface="Calibri"/>
              <a:sym typeface="Calibri"/>
            </a:endParaRPr>
          </a:p>
        </p:txBody>
      </p:sp>
      <p:pic>
        <p:nvPicPr>
          <p:cNvPr id="412" name="Shape 412"/>
          <p:cNvPicPr preferRelativeResize="0"/>
          <p:nvPr/>
        </p:nvPicPr>
        <p:blipFill rotWithShape="1">
          <a:blip r:embed="rId3">
            <a:alphaModFix/>
          </a:blip>
          <a:srcRect/>
          <a:stretch/>
        </p:blipFill>
        <p:spPr>
          <a:xfrm>
            <a:off x="866775" y="2238375"/>
            <a:ext cx="7410449" cy="238124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2865451" y="220716"/>
            <a:ext cx="7704666" cy="66326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000" b="1" i="0" u="none" strike="noStrike" cap="none">
                <a:solidFill>
                  <a:schemeClr val="dk1"/>
                </a:solidFill>
                <a:latin typeface="Calibri"/>
                <a:ea typeface="Calibri"/>
                <a:cs typeface="Calibri"/>
                <a:sym typeface="Calibri"/>
              </a:rPr>
              <a:t>Silla de oficina</a:t>
            </a:r>
          </a:p>
        </p:txBody>
      </p:sp>
      <p:pic>
        <p:nvPicPr>
          <p:cNvPr id="418" name="Shape 418"/>
          <p:cNvPicPr preferRelativeResize="0"/>
          <p:nvPr/>
        </p:nvPicPr>
        <p:blipFill rotWithShape="1">
          <a:blip r:embed="rId3">
            <a:alphaModFix/>
          </a:blip>
          <a:srcRect t="9399"/>
          <a:stretch/>
        </p:blipFill>
        <p:spPr>
          <a:xfrm>
            <a:off x="0" y="1134108"/>
            <a:ext cx="4095417" cy="4893205"/>
          </a:xfrm>
          <a:prstGeom prst="rect">
            <a:avLst/>
          </a:prstGeom>
          <a:noFill/>
          <a:ln>
            <a:noFill/>
          </a:ln>
        </p:spPr>
      </p:pic>
      <p:graphicFrame>
        <p:nvGraphicFramePr>
          <p:cNvPr id="419" name="Shape 419"/>
          <p:cNvGraphicFramePr/>
          <p:nvPr/>
        </p:nvGraphicFramePr>
        <p:xfrm>
          <a:off x="4095417" y="1134108"/>
          <a:ext cx="4919775" cy="4893175"/>
        </p:xfrm>
        <a:graphic>
          <a:graphicData uri="http://schemas.openxmlformats.org/drawingml/2006/table">
            <a:tbl>
              <a:tblPr firstRow="1" firstCol="1" bandRow="1">
                <a:noFill/>
                <a:tableStyleId>{5AFF00D4-EDFD-47FE-9FA6-808EE5DBACAF}</a:tableStyleId>
              </a:tblPr>
              <a:tblGrid>
                <a:gridCol w="2647900"/>
                <a:gridCol w="1010025"/>
                <a:gridCol w="1261850"/>
              </a:tblGrid>
              <a:tr h="246550">
                <a:tc>
                  <a:txBody>
                    <a:bodyPr/>
                    <a:lstStyle/>
                    <a:p>
                      <a:pPr marL="0" marR="0" lvl="0" indent="0" algn="ctr" rtl="0">
                        <a:lnSpc>
                          <a:spcPct val="150000"/>
                        </a:lnSpc>
                        <a:spcBef>
                          <a:spcPts val="0"/>
                        </a:spcBef>
                        <a:spcAft>
                          <a:spcPts val="0"/>
                        </a:spcAft>
                        <a:buSzPct val="25000"/>
                        <a:buNone/>
                      </a:pPr>
                      <a:r>
                        <a:rPr lang="es-ES" sz="900" u="none" strike="noStrike" cap="none"/>
                        <a:t>Denominación</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Gráfico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Rango(mm)</a:t>
                      </a:r>
                    </a:p>
                  </a:txBody>
                  <a:tcPr marL="34825" marR="34825" marT="0" marB="0" anchor="ctr"/>
                </a:tc>
              </a:tr>
              <a:tr h="326300">
                <a:tc>
                  <a:txBody>
                    <a:bodyPr/>
                    <a:lstStyle/>
                    <a:p>
                      <a:pPr marL="0" marR="0" lvl="0" indent="0" algn="ctr" rtl="0">
                        <a:lnSpc>
                          <a:spcPct val="150000"/>
                        </a:lnSpc>
                        <a:spcBef>
                          <a:spcPts val="0"/>
                        </a:spcBef>
                        <a:spcAft>
                          <a:spcPts val="0"/>
                        </a:spcAft>
                        <a:buSzPct val="25000"/>
                        <a:buNone/>
                      </a:pPr>
                      <a:r>
                        <a:rPr lang="es-ES" sz="900" u="none" strike="noStrike" cap="none"/>
                        <a:t>Altura del asiento comprimido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A</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420-490</a:t>
                      </a:r>
                    </a:p>
                  </a:txBody>
                  <a:tcPr marL="34825" marR="34825" marT="0" marB="0" anchor="ctr"/>
                </a:tc>
              </a:tr>
              <a:tr h="469875">
                <a:tc>
                  <a:txBody>
                    <a:bodyPr/>
                    <a:lstStyle/>
                    <a:p>
                      <a:pPr marL="0" marR="0" lvl="0" indent="0" algn="ctr" rtl="0">
                        <a:lnSpc>
                          <a:spcPct val="150000"/>
                        </a:lnSpc>
                        <a:spcBef>
                          <a:spcPts val="0"/>
                        </a:spcBef>
                        <a:spcAft>
                          <a:spcPts val="0"/>
                        </a:spcAft>
                        <a:buSzPct val="25000"/>
                        <a:buNone/>
                      </a:pPr>
                      <a:r>
                        <a:rPr lang="es-ES" sz="900" u="none" strike="noStrike" cap="none"/>
                        <a:t>Límite mínimo y máximo del asiento comprimido con regulación de altura</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A`</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400-510</a:t>
                      </a:r>
                    </a:p>
                  </a:txBody>
                  <a:tcPr marL="34825" marR="34825" marT="0" marB="0" anchor="ctr"/>
                </a:tc>
              </a:tr>
              <a:tr h="250175">
                <a:tc>
                  <a:txBody>
                    <a:bodyPr/>
                    <a:lstStyle/>
                    <a:p>
                      <a:pPr marL="0" marR="0" lvl="0" indent="0" algn="ctr" rtl="0">
                        <a:lnSpc>
                          <a:spcPct val="150000"/>
                        </a:lnSpc>
                        <a:spcBef>
                          <a:spcPts val="0"/>
                        </a:spcBef>
                        <a:spcAft>
                          <a:spcPts val="0"/>
                        </a:spcAft>
                        <a:buSzPct val="25000"/>
                        <a:buNone/>
                      </a:pPr>
                      <a:r>
                        <a:rPr lang="es-ES" sz="900" u="none" strike="noStrike" cap="none"/>
                        <a:t>Profundidad útil del asiento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B</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380-450</a:t>
                      </a:r>
                    </a:p>
                  </a:txBody>
                  <a:tcPr marL="34825" marR="34825" marT="0" marB="0" anchor="ctr"/>
                </a:tc>
              </a:tr>
              <a:tr h="271925">
                <a:tc>
                  <a:txBody>
                    <a:bodyPr/>
                    <a:lstStyle/>
                    <a:p>
                      <a:pPr marL="0" marR="0" lvl="0" indent="0" algn="ctr" rtl="0">
                        <a:lnSpc>
                          <a:spcPct val="150000"/>
                        </a:lnSpc>
                        <a:spcBef>
                          <a:spcPts val="0"/>
                        </a:spcBef>
                        <a:spcAft>
                          <a:spcPts val="0"/>
                        </a:spcAft>
                        <a:buSzPct val="25000"/>
                        <a:buNone/>
                      </a:pPr>
                      <a:r>
                        <a:rPr lang="es-ES" sz="900" u="none" strike="noStrike" cap="none"/>
                        <a:t>Ancho del asiento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C</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400 mínimo</a:t>
                      </a:r>
                    </a:p>
                  </a:txBody>
                  <a:tcPr marL="34825" marR="34825" marT="0" marB="0" anchor="ctr"/>
                </a:tc>
              </a:tr>
              <a:tr h="271925">
                <a:tc>
                  <a:txBody>
                    <a:bodyPr/>
                    <a:lstStyle/>
                    <a:p>
                      <a:pPr marL="0" marR="0" lvl="0" indent="0" algn="ctr" rtl="0">
                        <a:lnSpc>
                          <a:spcPct val="150000"/>
                        </a:lnSpc>
                        <a:spcBef>
                          <a:spcPts val="0"/>
                        </a:spcBef>
                        <a:spcAft>
                          <a:spcPts val="0"/>
                        </a:spcAft>
                        <a:buSzPct val="25000"/>
                        <a:buNone/>
                      </a:pPr>
                      <a:r>
                        <a:rPr lang="es-ES" sz="900" u="none" strike="noStrike" cap="none"/>
                        <a:t>Altura del espaldar</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D</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160 mínimo</a:t>
                      </a:r>
                    </a:p>
                  </a:txBody>
                  <a:tcPr marL="34825" marR="34825" marT="0" marB="0" anchor="ctr"/>
                </a:tc>
              </a:tr>
              <a:tr h="469875">
                <a:tc>
                  <a:txBody>
                    <a:bodyPr/>
                    <a:lstStyle/>
                    <a:p>
                      <a:pPr marL="0" marR="0" lvl="0" indent="0" algn="ctr" rtl="0">
                        <a:lnSpc>
                          <a:spcPct val="150000"/>
                        </a:lnSpc>
                        <a:spcBef>
                          <a:spcPts val="0"/>
                        </a:spcBef>
                        <a:spcAft>
                          <a:spcPts val="0"/>
                        </a:spcAft>
                        <a:buSzPct val="25000"/>
                        <a:buNone/>
                      </a:pPr>
                      <a:r>
                        <a:rPr lang="es-ES" sz="900" u="none" strike="noStrike" cap="none"/>
                        <a:t>Altura libre entre asiento comprimido y espaldar</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E</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180 máximo</a:t>
                      </a:r>
                    </a:p>
                  </a:txBody>
                  <a:tcPr marL="34825" marR="34825" marT="0" marB="0" anchor="ctr"/>
                </a:tc>
              </a:tr>
              <a:tr h="469875">
                <a:tc>
                  <a:txBody>
                    <a:bodyPr/>
                    <a:lstStyle/>
                    <a:p>
                      <a:pPr marL="0" marR="0" lvl="0" indent="0" algn="ctr" rtl="0">
                        <a:lnSpc>
                          <a:spcPct val="150000"/>
                        </a:lnSpc>
                        <a:spcBef>
                          <a:spcPts val="0"/>
                        </a:spcBef>
                        <a:spcAft>
                          <a:spcPts val="0"/>
                        </a:spcAft>
                        <a:buSzPct val="25000"/>
                        <a:buNone/>
                      </a:pPr>
                      <a:r>
                        <a:rPr lang="es-ES" sz="900" u="none" strike="noStrike" cap="none"/>
                        <a:t>Altura del punto más alto del espaldar con relación al asiento comprimido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F</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300-420</a:t>
                      </a:r>
                    </a:p>
                  </a:txBody>
                  <a:tcPr marL="34825" marR="34825" marT="0" marB="0" anchor="ctr"/>
                </a:tc>
              </a:tr>
              <a:tr h="234950">
                <a:tc>
                  <a:txBody>
                    <a:bodyPr/>
                    <a:lstStyle/>
                    <a:p>
                      <a:pPr marL="0" marR="0" lvl="0" indent="0" algn="ctr" rtl="0">
                        <a:lnSpc>
                          <a:spcPct val="150000"/>
                        </a:lnSpc>
                        <a:spcBef>
                          <a:spcPts val="0"/>
                        </a:spcBef>
                        <a:spcAft>
                          <a:spcPts val="0"/>
                        </a:spcAft>
                        <a:buSzPct val="25000"/>
                        <a:buNone/>
                      </a:pPr>
                      <a:r>
                        <a:rPr lang="es-ES" sz="900" u="none" strike="noStrike" cap="none"/>
                        <a:t>Ancho del espaldar</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G</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320 mínimo</a:t>
                      </a:r>
                    </a:p>
                  </a:txBody>
                  <a:tcPr marL="34825" marR="34825" marT="0" marB="0" anchor="ctr"/>
                </a:tc>
              </a:tr>
              <a:tr h="511225">
                <a:tc>
                  <a:txBody>
                    <a:bodyPr/>
                    <a:lstStyle/>
                    <a:p>
                      <a:pPr marL="0" marR="0" lvl="0" indent="0" algn="ctr" rtl="0">
                        <a:lnSpc>
                          <a:spcPct val="150000"/>
                        </a:lnSpc>
                        <a:spcBef>
                          <a:spcPts val="0"/>
                        </a:spcBef>
                        <a:spcAft>
                          <a:spcPts val="0"/>
                        </a:spcAft>
                        <a:buSzPct val="25000"/>
                        <a:buNone/>
                      </a:pPr>
                      <a:r>
                        <a:rPr lang="es-ES" sz="900" u="none" strike="noStrike" cap="none"/>
                        <a:t>Altura del brazo con respecto al asiento comprimido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H</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175-255</a:t>
                      </a:r>
                    </a:p>
                  </a:txBody>
                  <a:tcPr marL="34825" marR="34825" marT="0" marB="0" anchor="ctr"/>
                </a:tc>
              </a:tr>
              <a:tr h="424200">
                <a:tc>
                  <a:txBody>
                    <a:bodyPr/>
                    <a:lstStyle/>
                    <a:p>
                      <a:pPr marL="0" marR="0" lvl="0" indent="0" algn="ctr" rtl="0">
                        <a:lnSpc>
                          <a:spcPct val="150000"/>
                        </a:lnSpc>
                        <a:spcBef>
                          <a:spcPts val="0"/>
                        </a:spcBef>
                        <a:spcAft>
                          <a:spcPts val="0"/>
                        </a:spcAft>
                        <a:buSzPct val="25000"/>
                        <a:buNone/>
                      </a:pPr>
                      <a:r>
                        <a:rPr lang="es-ES" sz="900" u="none" strike="noStrike" cap="none"/>
                        <a:t>Distancia interior en los brazos</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I</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450 mínimo</a:t>
                      </a:r>
                    </a:p>
                  </a:txBody>
                  <a:tcPr marL="34825" marR="34825" marT="0" marB="0" anchor="ctr"/>
                </a:tc>
              </a:tr>
              <a:tr h="500350">
                <a:tc>
                  <a:txBody>
                    <a:bodyPr/>
                    <a:lstStyle/>
                    <a:p>
                      <a:pPr marL="0" marR="0" lvl="0" indent="0" algn="ctr" rtl="0">
                        <a:lnSpc>
                          <a:spcPct val="150000"/>
                        </a:lnSpc>
                        <a:spcBef>
                          <a:spcPts val="0"/>
                        </a:spcBef>
                        <a:spcAft>
                          <a:spcPts val="0"/>
                        </a:spcAft>
                        <a:buSzPct val="25000"/>
                        <a:buNone/>
                      </a:pPr>
                      <a:r>
                        <a:rPr lang="es-ES" sz="900" u="none" strike="noStrike" cap="none"/>
                        <a:t>Inclinación del asiento con relación al plano Horizontal</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α</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0-5 Grados</a:t>
                      </a:r>
                    </a:p>
                  </a:txBody>
                  <a:tcPr marL="34825" marR="34825" marT="0" marB="0" anchor="ctr"/>
                </a:tc>
              </a:tr>
              <a:tr h="445950">
                <a:tc>
                  <a:txBody>
                    <a:bodyPr/>
                    <a:lstStyle/>
                    <a:p>
                      <a:pPr marL="0" marR="0" lvl="0" indent="0" algn="ctr" rtl="0">
                        <a:lnSpc>
                          <a:spcPct val="150000"/>
                        </a:lnSpc>
                        <a:spcBef>
                          <a:spcPts val="0"/>
                        </a:spcBef>
                        <a:spcAft>
                          <a:spcPts val="0"/>
                        </a:spcAft>
                        <a:buSzPct val="25000"/>
                        <a:buNone/>
                      </a:pPr>
                      <a:r>
                        <a:rPr lang="es-ES" sz="900" u="none" strike="noStrike" cap="none"/>
                        <a:t>Inclinación del espaldar con relación al asiento</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β</a:t>
                      </a:r>
                    </a:p>
                  </a:txBody>
                  <a:tcPr marL="34825" marR="34825" marT="0" marB="0" anchor="ctr"/>
                </a:tc>
                <a:tc>
                  <a:txBody>
                    <a:bodyPr/>
                    <a:lstStyle/>
                    <a:p>
                      <a:pPr marL="0" marR="0" lvl="0" indent="0" algn="ctr" rtl="0">
                        <a:lnSpc>
                          <a:spcPct val="150000"/>
                        </a:lnSpc>
                        <a:spcBef>
                          <a:spcPts val="0"/>
                        </a:spcBef>
                        <a:spcAft>
                          <a:spcPts val="0"/>
                        </a:spcAft>
                        <a:buSzPct val="25000"/>
                        <a:buNone/>
                      </a:pPr>
                      <a:r>
                        <a:rPr lang="es-ES" sz="900" u="none" strike="noStrike" cap="none"/>
                        <a:t>95-105 Grados</a:t>
                      </a:r>
                    </a:p>
                  </a:txBody>
                  <a:tcPr marL="34825" marR="34825" marT="0" marB="0" anchor="ct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1052196" y="-160031"/>
            <a:ext cx="7704666" cy="124511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Escritorio de oficina</a:t>
            </a:r>
          </a:p>
        </p:txBody>
      </p:sp>
      <p:pic>
        <p:nvPicPr>
          <p:cNvPr id="425" name="Shape 425"/>
          <p:cNvPicPr preferRelativeResize="0"/>
          <p:nvPr/>
        </p:nvPicPr>
        <p:blipFill rotWithShape="1">
          <a:blip r:embed="rId3">
            <a:alphaModFix/>
          </a:blip>
          <a:srcRect l="8109" t="4046" r="14449" b="2311"/>
          <a:stretch/>
        </p:blipFill>
        <p:spPr>
          <a:xfrm>
            <a:off x="-53083" y="1653766"/>
            <a:ext cx="3773923" cy="4425061"/>
          </a:xfrm>
          <a:prstGeom prst="rect">
            <a:avLst/>
          </a:prstGeom>
          <a:noFill/>
          <a:ln>
            <a:noFill/>
          </a:ln>
        </p:spPr>
      </p:pic>
      <p:pic>
        <p:nvPicPr>
          <p:cNvPr id="426" name="Shape 426"/>
          <p:cNvPicPr preferRelativeResize="0"/>
          <p:nvPr/>
        </p:nvPicPr>
        <p:blipFill rotWithShape="1">
          <a:blip r:embed="rId4">
            <a:alphaModFix/>
          </a:blip>
          <a:srcRect l="3712" r="5896" b="8046"/>
          <a:stretch/>
        </p:blipFill>
        <p:spPr>
          <a:xfrm>
            <a:off x="3720839" y="3204769"/>
            <a:ext cx="5318974" cy="3440729"/>
          </a:xfrm>
          <a:prstGeom prst="rect">
            <a:avLst/>
          </a:prstGeom>
          <a:noFill/>
          <a:ln>
            <a:noFill/>
          </a:ln>
        </p:spPr>
      </p:pic>
      <p:pic>
        <p:nvPicPr>
          <p:cNvPr id="427" name="Shape 427"/>
          <p:cNvPicPr preferRelativeResize="0"/>
          <p:nvPr/>
        </p:nvPicPr>
        <p:blipFill rotWithShape="1">
          <a:blip r:embed="rId5">
            <a:alphaModFix/>
          </a:blip>
          <a:srcRect t="3000"/>
          <a:stretch/>
        </p:blipFill>
        <p:spPr>
          <a:xfrm>
            <a:off x="3720839" y="881033"/>
            <a:ext cx="5036024" cy="270069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974444" y="592414"/>
            <a:ext cx="7233819" cy="64826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1" i="0" u="none" strike="noStrike" cap="none">
                <a:solidFill>
                  <a:schemeClr val="dk1"/>
                </a:solidFill>
                <a:latin typeface="Calibri"/>
                <a:ea typeface="Calibri"/>
                <a:cs typeface="Calibri"/>
                <a:sym typeface="Calibri"/>
              </a:rPr>
              <a:t>Estante de almacenamiento</a:t>
            </a:r>
          </a:p>
        </p:txBody>
      </p:sp>
      <p:pic>
        <p:nvPicPr>
          <p:cNvPr id="433" name="Shape 433"/>
          <p:cNvPicPr preferRelativeResize="0"/>
          <p:nvPr/>
        </p:nvPicPr>
        <p:blipFill rotWithShape="1">
          <a:blip r:embed="rId3">
            <a:alphaModFix/>
          </a:blip>
          <a:srcRect t="6294"/>
          <a:stretch/>
        </p:blipFill>
        <p:spPr>
          <a:xfrm>
            <a:off x="499777" y="1633200"/>
            <a:ext cx="3118782" cy="4054648"/>
          </a:xfrm>
          <a:prstGeom prst="rect">
            <a:avLst/>
          </a:prstGeom>
          <a:noFill/>
          <a:ln>
            <a:noFill/>
          </a:ln>
        </p:spPr>
      </p:pic>
      <p:pic>
        <p:nvPicPr>
          <p:cNvPr id="434" name="Shape 434"/>
          <p:cNvPicPr preferRelativeResize="0"/>
          <p:nvPr/>
        </p:nvPicPr>
        <p:blipFill rotWithShape="1">
          <a:blip r:embed="rId4">
            <a:alphaModFix/>
          </a:blip>
          <a:srcRect t="14225"/>
          <a:stretch/>
        </p:blipFill>
        <p:spPr>
          <a:xfrm>
            <a:off x="3618560" y="2603400"/>
            <a:ext cx="5369755" cy="2380724"/>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979017" y="210428"/>
            <a:ext cx="7629524" cy="55259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1" i="0" u="none" strike="noStrike" cap="none">
                <a:solidFill>
                  <a:schemeClr val="dk1"/>
                </a:solidFill>
                <a:latin typeface="Calibri"/>
                <a:ea typeface="Calibri"/>
                <a:cs typeface="Calibri"/>
                <a:sym typeface="Calibri"/>
              </a:rPr>
              <a:t>Aplastamiento plano</a:t>
            </a:r>
            <a:r>
              <a:rPr lang="es-ES" sz="3600" b="0" i="0" u="none" strike="noStrike" cap="none">
                <a:solidFill>
                  <a:schemeClr val="dk1"/>
                </a:solidFill>
                <a:latin typeface="Calibri"/>
                <a:ea typeface="Calibri"/>
                <a:cs typeface="Calibri"/>
                <a:sym typeface="Calibri"/>
              </a:rPr>
              <a:t/>
            </a:r>
            <a:br>
              <a:rPr lang="es-ES" sz="3600" b="0" i="0" u="none" strike="noStrike" cap="none">
                <a:solidFill>
                  <a:schemeClr val="dk1"/>
                </a:solidFill>
                <a:latin typeface="Calibri"/>
                <a:ea typeface="Calibri"/>
                <a:cs typeface="Calibri"/>
                <a:sym typeface="Calibri"/>
              </a:rPr>
            </a:br>
            <a:endParaRPr lang="es-ES" sz="3600" b="0" i="0" u="none" strike="noStrike" cap="none">
              <a:solidFill>
                <a:schemeClr val="dk1"/>
              </a:solidFill>
              <a:latin typeface="Calibri"/>
              <a:ea typeface="Calibri"/>
              <a:cs typeface="Calibri"/>
              <a:sym typeface="Calibri"/>
            </a:endParaRPr>
          </a:p>
        </p:txBody>
      </p:sp>
      <p:sp>
        <p:nvSpPr>
          <p:cNvPr id="440" name="Shape 440"/>
          <p:cNvSpPr/>
          <p:nvPr/>
        </p:nvSpPr>
        <p:spPr>
          <a:xfrm>
            <a:off x="900248" y="958175"/>
            <a:ext cx="7929852" cy="92332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800">
                <a:solidFill>
                  <a:schemeClr val="dk1"/>
                </a:solidFill>
                <a:latin typeface="Arial"/>
                <a:ea typeface="Arial"/>
                <a:cs typeface="Arial"/>
                <a:sym typeface="Arial"/>
              </a:rPr>
              <a:t>El equipo utilizado fue la “Máquina Universal de Ensayos INSTRON 1130”. El ensayo se realizó bajo una temperatura de 21</a:t>
            </a:r>
            <a:r>
              <a:rPr lang="es-ES" sz="1800" baseline="30000">
                <a:solidFill>
                  <a:schemeClr val="dk1"/>
                </a:solidFill>
                <a:latin typeface="Arial"/>
                <a:ea typeface="Arial"/>
                <a:cs typeface="Arial"/>
                <a:sym typeface="Arial"/>
              </a:rPr>
              <a:t>o</a:t>
            </a:r>
            <a:r>
              <a:rPr lang="es-ES" sz="1800">
                <a:solidFill>
                  <a:schemeClr val="dk1"/>
                </a:solidFill>
                <a:latin typeface="Arial"/>
                <a:ea typeface="Arial"/>
                <a:cs typeface="Arial"/>
                <a:sym typeface="Arial"/>
              </a:rPr>
              <a:t> C y a una humedad relativa de 56% teniendo como referencia normativa a NTE INEN-ISO 3035</a:t>
            </a:r>
          </a:p>
        </p:txBody>
      </p:sp>
      <p:pic>
        <p:nvPicPr>
          <p:cNvPr id="441" name="Shape 441" descr="C:\Users\PC\Documents\renato\espe reno\tesis\tesis\fotos\DSC_0187.JPG"/>
          <p:cNvPicPr preferRelativeResize="0"/>
          <p:nvPr/>
        </p:nvPicPr>
        <p:blipFill rotWithShape="1">
          <a:blip r:embed="rId3">
            <a:alphaModFix/>
          </a:blip>
          <a:srcRect l="15164" r="12287"/>
          <a:stretch/>
        </p:blipFill>
        <p:spPr>
          <a:xfrm>
            <a:off x="489397" y="4494726"/>
            <a:ext cx="2947269" cy="1996224"/>
          </a:xfrm>
          <a:prstGeom prst="rect">
            <a:avLst/>
          </a:prstGeom>
          <a:noFill/>
          <a:ln>
            <a:noFill/>
          </a:ln>
        </p:spPr>
      </p:pic>
      <p:pic>
        <p:nvPicPr>
          <p:cNvPr id="442" name="Shape 442"/>
          <p:cNvPicPr preferRelativeResize="0"/>
          <p:nvPr/>
        </p:nvPicPr>
        <p:blipFill rotWithShape="1">
          <a:blip r:embed="rId4">
            <a:alphaModFix/>
          </a:blip>
          <a:srcRect/>
          <a:stretch/>
        </p:blipFill>
        <p:spPr>
          <a:xfrm>
            <a:off x="3631842" y="2137892"/>
            <a:ext cx="5396247" cy="4108361"/>
          </a:xfrm>
          <a:prstGeom prst="rect">
            <a:avLst/>
          </a:prstGeom>
          <a:noFill/>
          <a:ln>
            <a:noFill/>
          </a:ln>
        </p:spPr>
      </p:pic>
      <p:pic>
        <p:nvPicPr>
          <p:cNvPr id="443" name="Shape 443"/>
          <p:cNvPicPr preferRelativeResize="0"/>
          <p:nvPr/>
        </p:nvPicPr>
        <p:blipFill rotWithShape="1">
          <a:blip r:embed="rId5">
            <a:alphaModFix/>
          </a:blip>
          <a:srcRect l="10705" r="44974"/>
          <a:stretch/>
        </p:blipFill>
        <p:spPr>
          <a:xfrm rot="5400000">
            <a:off x="801958" y="1675871"/>
            <a:ext cx="2322148" cy="294726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Shape 448"/>
          <p:cNvPicPr preferRelativeResize="0"/>
          <p:nvPr/>
        </p:nvPicPr>
        <p:blipFill rotWithShape="1">
          <a:blip r:embed="rId3">
            <a:alphaModFix/>
          </a:blip>
          <a:srcRect/>
          <a:stretch/>
        </p:blipFill>
        <p:spPr>
          <a:xfrm>
            <a:off x="1015687" y="887166"/>
            <a:ext cx="7141206" cy="47409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722827" y="0"/>
            <a:ext cx="7302057" cy="109864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Ensayo de compresión de borde</a:t>
            </a:r>
          </a:p>
        </p:txBody>
      </p:sp>
      <p:sp>
        <p:nvSpPr>
          <p:cNvPr id="454" name="Shape 454"/>
          <p:cNvSpPr/>
          <p:nvPr/>
        </p:nvSpPr>
        <p:spPr>
          <a:xfrm>
            <a:off x="502275" y="1098644"/>
            <a:ext cx="886788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1800">
                <a:solidFill>
                  <a:schemeClr val="dk1"/>
                </a:solidFill>
                <a:latin typeface="Calibri"/>
                <a:ea typeface="Calibri"/>
                <a:cs typeface="Calibri"/>
                <a:sym typeface="Calibri"/>
              </a:rPr>
              <a:t>Se utilizo el mismo equipo que en el ensayo anterior con mordazas  adaptadas para este ensayo</a:t>
            </a:r>
          </a:p>
        </p:txBody>
      </p:sp>
      <p:pic>
        <p:nvPicPr>
          <p:cNvPr id="455" name="Shape 455" descr="C:\Users\PC\Documents\renato\espe reno\tesis\tesis\fotos\DSC_0193.JPG"/>
          <p:cNvPicPr preferRelativeResize="0"/>
          <p:nvPr/>
        </p:nvPicPr>
        <p:blipFill rotWithShape="1">
          <a:blip r:embed="rId3">
            <a:alphaModFix/>
          </a:blip>
          <a:srcRect l="16445" t="18636" r="25869" b="9436"/>
          <a:stretch/>
        </p:blipFill>
        <p:spPr>
          <a:xfrm>
            <a:off x="502275" y="2114022"/>
            <a:ext cx="3065173" cy="2236632"/>
          </a:xfrm>
          <a:prstGeom prst="rect">
            <a:avLst/>
          </a:prstGeom>
          <a:noFill/>
          <a:ln>
            <a:noFill/>
          </a:ln>
        </p:spPr>
      </p:pic>
      <p:pic>
        <p:nvPicPr>
          <p:cNvPr id="456" name="Shape 456" descr="C:\Users\PC\Documents\renato\espe reno\tesis\tesis\ensayos-INEN\fotos\DSC_0193.JPG"/>
          <p:cNvPicPr preferRelativeResize="0"/>
          <p:nvPr/>
        </p:nvPicPr>
        <p:blipFill rotWithShape="1">
          <a:blip r:embed="rId4">
            <a:alphaModFix/>
          </a:blip>
          <a:srcRect l="14851" t="32046" r="15528" b="-1053"/>
          <a:stretch/>
        </p:blipFill>
        <p:spPr>
          <a:xfrm>
            <a:off x="502275" y="4588442"/>
            <a:ext cx="2614410" cy="1685925"/>
          </a:xfrm>
          <a:prstGeom prst="rect">
            <a:avLst/>
          </a:prstGeom>
          <a:noFill/>
          <a:ln>
            <a:noFill/>
          </a:ln>
        </p:spPr>
      </p:pic>
      <p:pic>
        <p:nvPicPr>
          <p:cNvPr id="457" name="Shape 457"/>
          <p:cNvPicPr preferRelativeResize="0"/>
          <p:nvPr/>
        </p:nvPicPr>
        <p:blipFill rotWithShape="1">
          <a:blip r:embed="rId5">
            <a:alphaModFix/>
          </a:blip>
          <a:srcRect/>
          <a:stretch/>
        </p:blipFill>
        <p:spPr>
          <a:xfrm>
            <a:off x="3736751" y="2114022"/>
            <a:ext cx="4838700" cy="355282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Shape 462" descr="C:\Users\PC\Documents\renato\espe reno\tesis\tesis\fotos\DSC_0195.JPG"/>
          <p:cNvPicPr preferRelativeResize="0"/>
          <p:nvPr/>
        </p:nvPicPr>
        <p:blipFill rotWithShape="1">
          <a:blip r:embed="rId3">
            <a:alphaModFix/>
          </a:blip>
          <a:srcRect b="16087"/>
          <a:stretch/>
        </p:blipFill>
        <p:spPr>
          <a:xfrm>
            <a:off x="837621" y="4697403"/>
            <a:ext cx="3570604" cy="1685925"/>
          </a:xfrm>
          <a:prstGeom prst="rect">
            <a:avLst/>
          </a:prstGeom>
          <a:noFill/>
          <a:ln>
            <a:noFill/>
          </a:ln>
        </p:spPr>
      </p:pic>
      <p:pic>
        <p:nvPicPr>
          <p:cNvPr id="463" name="Shape 463"/>
          <p:cNvPicPr preferRelativeResize="0"/>
          <p:nvPr/>
        </p:nvPicPr>
        <p:blipFill rotWithShape="1">
          <a:blip r:embed="rId4">
            <a:alphaModFix/>
          </a:blip>
          <a:srcRect/>
          <a:stretch/>
        </p:blipFill>
        <p:spPr>
          <a:xfrm>
            <a:off x="837621" y="536016"/>
            <a:ext cx="6753225" cy="3648074"/>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804712" y="0"/>
            <a:ext cx="7452183" cy="8734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Ensayo de tracción </a:t>
            </a:r>
          </a:p>
        </p:txBody>
      </p:sp>
      <p:sp>
        <p:nvSpPr>
          <p:cNvPr id="469" name="Shape 469"/>
          <p:cNvSpPr/>
          <p:nvPr/>
        </p:nvSpPr>
        <p:spPr>
          <a:xfrm>
            <a:off x="804712" y="682949"/>
            <a:ext cx="8093627" cy="1918473"/>
          </a:xfrm>
          <a:prstGeom prst="rect">
            <a:avLst/>
          </a:prstGeom>
          <a:noFill/>
          <a:ln>
            <a:noFill/>
          </a:ln>
        </p:spPr>
        <p:txBody>
          <a:bodyPr lIns="91425" tIns="45700" rIns="91425" bIns="45700" anchor="t" anchorCtr="0">
            <a:noAutofit/>
          </a:bodyPr>
          <a:lstStyle/>
          <a:p>
            <a:pPr marL="914400" marR="0" lvl="2" indent="0" algn="just" rtl="0">
              <a:lnSpc>
                <a:spcPct val="300000"/>
              </a:lnSpc>
              <a:spcBef>
                <a:spcPts val="0"/>
              </a:spcBef>
              <a:spcAft>
                <a:spcPts val="0"/>
              </a:spcAft>
              <a:buSzPct val="25000"/>
              <a:buNone/>
            </a:pPr>
            <a:r>
              <a:rPr lang="es-ES" sz="1600" b="1" i="0" u="none" strike="noStrike" cap="none">
                <a:solidFill>
                  <a:schemeClr val="dk1"/>
                </a:solidFill>
                <a:latin typeface="Calibri"/>
                <a:ea typeface="Calibri"/>
                <a:cs typeface="Calibri"/>
                <a:sym typeface="Calibri"/>
              </a:rPr>
              <a:t>Equipamiento </a:t>
            </a:r>
          </a:p>
          <a:p>
            <a:pPr marL="342900" marR="0" lvl="0" indent="-342900" algn="just" rtl="0">
              <a:spcBef>
                <a:spcPts val="0"/>
              </a:spcBef>
              <a:spcAft>
                <a:spcPts val="0"/>
              </a:spcAft>
              <a:buClr>
                <a:schemeClr val="dk1"/>
              </a:buClr>
              <a:buSzPct val="100000"/>
              <a:buFont typeface="Noto Sans Symbols"/>
              <a:buChar char="∙"/>
            </a:pPr>
            <a:r>
              <a:rPr lang="es-ES" sz="1600">
                <a:solidFill>
                  <a:schemeClr val="dk1"/>
                </a:solidFill>
                <a:latin typeface="Calibri"/>
                <a:ea typeface="Calibri"/>
                <a:cs typeface="Calibri"/>
                <a:sym typeface="Calibri"/>
              </a:rPr>
              <a:t>Máquina Universal de Ensayos INSTRON 1130 (mordazas de tracción)</a:t>
            </a:r>
          </a:p>
          <a:p>
            <a:pPr marL="342900" marR="0" lvl="0" indent="-342900" algn="just" rtl="0">
              <a:spcBef>
                <a:spcPts val="0"/>
              </a:spcBef>
              <a:spcAft>
                <a:spcPts val="0"/>
              </a:spcAft>
              <a:buClr>
                <a:schemeClr val="dk1"/>
              </a:buClr>
              <a:buSzPct val="100000"/>
              <a:buFont typeface="Noto Sans Symbols"/>
              <a:buChar char="∙"/>
            </a:pPr>
            <a:r>
              <a:rPr lang="es-ES" sz="1600">
                <a:solidFill>
                  <a:schemeClr val="dk1"/>
                </a:solidFill>
                <a:latin typeface="Calibri"/>
                <a:ea typeface="Calibri"/>
                <a:cs typeface="Calibri"/>
                <a:sym typeface="Calibri"/>
              </a:rPr>
              <a:t>Probetas de cartón corrugado B125 con dimensionamiento 200 x 50 mm</a:t>
            </a:r>
          </a:p>
          <a:p>
            <a:pPr marL="342900" marR="0" lvl="0" indent="-342900" algn="just" rtl="0">
              <a:spcBef>
                <a:spcPts val="0"/>
              </a:spcBef>
              <a:spcAft>
                <a:spcPts val="0"/>
              </a:spcAft>
              <a:buClr>
                <a:schemeClr val="dk1"/>
              </a:buClr>
              <a:buSzPct val="100000"/>
              <a:buFont typeface="Noto Sans Symbols"/>
              <a:buChar char="∙"/>
            </a:pPr>
            <a:r>
              <a:rPr lang="es-ES" sz="1600">
                <a:solidFill>
                  <a:schemeClr val="dk1"/>
                </a:solidFill>
                <a:latin typeface="Calibri"/>
                <a:ea typeface="Calibri"/>
                <a:cs typeface="Calibri"/>
                <a:sym typeface="Calibri"/>
              </a:rPr>
              <a:t>Pie de rey</a:t>
            </a:r>
          </a:p>
          <a:p>
            <a:pPr marL="0" marR="0" lvl="0" indent="0" algn="just" rtl="0">
              <a:spcBef>
                <a:spcPts val="800"/>
              </a:spcBef>
              <a:buSzPct val="25000"/>
              <a:buNone/>
            </a:pPr>
            <a:r>
              <a:rPr lang="es-ES" sz="1600" b="1">
                <a:solidFill>
                  <a:schemeClr val="dk1"/>
                </a:solidFill>
                <a:latin typeface="Calibri"/>
                <a:ea typeface="Calibri"/>
                <a:cs typeface="Calibri"/>
                <a:sym typeface="Calibri"/>
              </a:rPr>
              <a:t>		</a:t>
            </a:r>
          </a:p>
        </p:txBody>
      </p:sp>
      <p:pic>
        <p:nvPicPr>
          <p:cNvPr id="470" name="Shape 470" descr="C:\Users\PC\Documents\renato\espe reno\tesis\tesis\fotos\DSC_0170.JPG"/>
          <p:cNvPicPr preferRelativeResize="0"/>
          <p:nvPr/>
        </p:nvPicPr>
        <p:blipFill rotWithShape="1">
          <a:blip r:embed="rId3">
            <a:alphaModFix/>
          </a:blip>
          <a:srcRect r="16184"/>
          <a:stretch/>
        </p:blipFill>
        <p:spPr>
          <a:xfrm rot="5400000">
            <a:off x="512987" y="3157386"/>
            <a:ext cx="3101094" cy="2233168"/>
          </a:xfrm>
          <a:prstGeom prst="rect">
            <a:avLst/>
          </a:prstGeom>
          <a:noFill/>
          <a:ln>
            <a:noFill/>
          </a:ln>
        </p:spPr>
      </p:pic>
      <p:pic>
        <p:nvPicPr>
          <p:cNvPr id="471" name="Shape 471"/>
          <p:cNvPicPr preferRelativeResize="0"/>
          <p:nvPr/>
        </p:nvPicPr>
        <p:blipFill rotWithShape="1">
          <a:blip r:embed="rId4">
            <a:alphaModFix/>
          </a:blip>
          <a:srcRect/>
          <a:stretch/>
        </p:blipFill>
        <p:spPr>
          <a:xfrm>
            <a:off x="3381755" y="2723423"/>
            <a:ext cx="5400675" cy="2600324"/>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995012" y="315534"/>
            <a:ext cx="7704666" cy="81780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Sentido transversal</a:t>
            </a:r>
          </a:p>
        </p:txBody>
      </p:sp>
      <p:pic>
        <p:nvPicPr>
          <p:cNvPr id="477" name="Shape 477"/>
          <p:cNvPicPr preferRelativeResize="0"/>
          <p:nvPr/>
        </p:nvPicPr>
        <p:blipFill rotWithShape="1">
          <a:blip r:embed="rId3">
            <a:alphaModFix/>
          </a:blip>
          <a:srcRect r="27602"/>
          <a:stretch/>
        </p:blipFill>
        <p:spPr>
          <a:xfrm>
            <a:off x="5864108" y="1533570"/>
            <a:ext cx="3073829" cy="4229244"/>
          </a:xfrm>
          <a:prstGeom prst="rect">
            <a:avLst/>
          </a:prstGeom>
          <a:noFill/>
          <a:ln>
            <a:noFill/>
          </a:ln>
        </p:spPr>
      </p:pic>
      <p:pic>
        <p:nvPicPr>
          <p:cNvPr id="478" name="Shape 478"/>
          <p:cNvPicPr preferRelativeResize="0"/>
          <p:nvPr/>
        </p:nvPicPr>
        <p:blipFill rotWithShape="1">
          <a:blip r:embed="rId4">
            <a:alphaModFix/>
          </a:blip>
          <a:srcRect/>
          <a:stretch/>
        </p:blipFill>
        <p:spPr>
          <a:xfrm>
            <a:off x="720608" y="1533570"/>
            <a:ext cx="5143499" cy="422924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982130" y="238260"/>
            <a:ext cx="7704666" cy="1981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DEFINICIÓN DEL PROBLEMA</a:t>
            </a:r>
          </a:p>
        </p:txBody>
      </p:sp>
      <p:sp>
        <p:nvSpPr>
          <p:cNvPr id="293" name="Shape 293"/>
          <p:cNvSpPr txBox="1">
            <a:spLocks noGrp="1"/>
          </p:cNvSpPr>
          <p:nvPr>
            <p:ph type="body" idx="1"/>
          </p:nvPr>
        </p:nvSpPr>
        <p:spPr>
          <a:xfrm>
            <a:off x="756329" y="1866341"/>
            <a:ext cx="8156272" cy="4157942"/>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400" b="0" i="0" u="none" strike="noStrike" cap="none" dirty="0">
                <a:solidFill>
                  <a:schemeClr val="dk1"/>
                </a:solidFill>
                <a:latin typeface="Calibri"/>
                <a:ea typeface="Calibri"/>
                <a:cs typeface="Calibri"/>
                <a:sym typeface="Calibri"/>
              </a:rPr>
              <a:t>El presente proyecto plantea </a:t>
            </a:r>
            <a:r>
              <a:rPr lang="es-ES" dirty="0" smtClean="0"/>
              <a:t>la</a:t>
            </a:r>
            <a:r>
              <a:rPr lang="es-ES" sz="2400" b="0" i="0" u="none" strike="noStrike" cap="none" dirty="0" smtClean="0">
                <a:solidFill>
                  <a:schemeClr val="dk1"/>
                </a:solidFill>
                <a:latin typeface="Calibri"/>
                <a:ea typeface="Calibri"/>
                <a:cs typeface="Calibri"/>
                <a:sym typeface="Calibri"/>
              </a:rPr>
              <a:t> </a:t>
            </a:r>
            <a:r>
              <a:rPr lang="es-ES" sz="2400" b="0" i="0" u="none" strike="noStrike" cap="none" dirty="0">
                <a:solidFill>
                  <a:schemeClr val="dk1"/>
                </a:solidFill>
                <a:latin typeface="Calibri"/>
                <a:ea typeface="Calibri"/>
                <a:cs typeface="Calibri"/>
                <a:sym typeface="Calibri"/>
              </a:rPr>
              <a:t>utilización del cartón corrugado con el fin de crear muebles de oficina que tengan características satisfactorias y adecuadas para su normal funcionamiento, como lo son un escritorio de oficina, una silla y un estante de almacenamiento. Con ello se podrá comprobar si existe la posibilidad de utilizar materiales alternativos inclusive más livianos como el mencionado, que además puede ser reciclado al 100% y que es, asimismo, completamente biodegradable.</a:t>
            </a:r>
          </a:p>
          <a:p>
            <a:pPr marL="285750" marR="0" lvl="0" indent="-285750" algn="just" rtl="0">
              <a:spcBef>
                <a:spcPts val="1080"/>
              </a:spcBef>
              <a:spcAft>
                <a:spcPts val="0"/>
              </a:spcAft>
              <a:buClr>
                <a:srgbClr val="688726"/>
              </a:buClr>
              <a:buSzPct val="145000"/>
              <a:buFont typeface="Arial"/>
              <a:buNone/>
            </a:pPr>
            <a:endParaRPr sz="2400" b="0" i="0" u="none" strike="noStrike" cap="none" dirty="0">
              <a:solidFill>
                <a:schemeClr val="dk1"/>
              </a:solidFill>
              <a:latin typeface="Calibri"/>
              <a:ea typeface="Calibri"/>
              <a:cs typeface="Calibri"/>
              <a:sym typeface="Calibri"/>
            </a:endParaRPr>
          </a:p>
          <a:p>
            <a:pPr marL="285750" marR="0" lvl="0" indent="-285750" algn="just" rtl="0">
              <a:spcBef>
                <a:spcPts val="1000"/>
              </a:spcBef>
              <a:spcAft>
                <a:spcPts val="0"/>
              </a:spcAft>
              <a:buClr>
                <a:srgbClr val="688726"/>
              </a:buClr>
              <a:buSzPct val="1450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rotWithShape="1">
          <a:blip r:embed="rId3">
            <a:alphaModFix/>
          </a:blip>
          <a:srcRect t="21793" b="25072"/>
          <a:stretch/>
        </p:blipFill>
        <p:spPr>
          <a:xfrm>
            <a:off x="4676460" y="5422005"/>
            <a:ext cx="4222839" cy="1262129"/>
          </a:xfrm>
          <a:prstGeom prst="rect">
            <a:avLst/>
          </a:prstGeom>
          <a:noFill/>
          <a:ln>
            <a:noFill/>
          </a:ln>
        </p:spPr>
      </p:pic>
      <p:pic>
        <p:nvPicPr>
          <p:cNvPr id="484" name="Shape 484"/>
          <p:cNvPicPr preferRelativeResize="0"/>
          <p:nvPr/>
        </p:nvPicPr>
        <p:blipFill rotWithShape="1">
          <a:blip r:embed="rId4">
            <a:alphaModFix/>
          </a:blip>
          <a:srcRect/>
          <a:stretch/>
        </p:blipFill>
        <p:spPr>
          <a:xfrm>
            <a:off x="741339" y="314727"/>
            <a:ext cx="5600699" cy="491489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982133" y="307076"/>
            <a:ext cx="7697841" cy="104405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En el sentido de la máquina</a:t>
            </a:r>
          </a:p>
        </p:txBody>
      </p:sp>
      <p:pic>
        <p:nvPicPr>
          <p:cNvPr id="490" name="Shape 490"/>
          <p:cNvPicPr preferRelativeResize="0"/>
          <p:nvPr/>
        </p:nvPicPr>
        <p:blipFill rotWithShape="1">
          <a:blip r:embed="rId3">
            <a:alphaModFix/>
          </a:blip>
          <a:srcRect/>
          <a:stretch/>
        </p:blipFill>
        <p:spPr>
          <a:xfrm>
            <a:off x="6089176" y="1351129"/>
            <a:ext cx="2590800" cy="4676775"/>
          </a:xfrm>
          <a:prstGeom prst="rect">
            <a:avLst/>
          </a:prstGeom>
          <a:noFill/>
          <a:ln>
            <a:noFill/>
          </a:ln>
        </p:spPr>
      </p:pic>
      <p:pic>
        <p:nvPicPr>
          <p:cNvPr id="491" name="Shape 491"/>
          <p:cNvPicPr preferRelativeResize="0"/>
          <p:nvPr/>
        </p:nvPicPr>
        <p:blipFill rotWithShape="1">
          <a:blip r:embed="rId4">
            <a:alphaModFix/>
          </a:blip>
          <a:srcRect/>
          <a:stretch/>
        </p:blipFill>
        <p:spPr>
          <a:xfrm>
            <a:off x="631350" y="1417803"/>
            <a:ext cx="5457825" cy="4610101"/>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Shape 496" descr="C:\Users\PC\Documents\renato\espe reno\tesis\tesis\fotos\DSC_0171.JPG"/>
          <p:cNvPicPr preferRelativeResize="0"/>
          <p:nvPr/>
        </p:nvPicPr>
        <p:blipFill rotWithShape="1">
          <a:blip r:embed="rId3">
            <a:alphaModFix/>
          </a:blip>
          <a:srcRect l="16471" t="19065" r="5400" b="10601"/>
          <a:stretch/>
        </p:blipFill>
        <p:spPr>
          <a:xfrm rot="5400000">
            <a:off x="5632397" y="3239043"/>
            <a:ext cx="4099701" cy="2717441"/>
          </a:xfrm>
          <a:prstGeom prst="rect">
            <a:avLst/>
          </a:prstGeom>
          <a:noFill/>
          <a:ln>
            <a:noFill/>
          </a:ln>
        </p:spPr>
      </p:pic>
      <p:pic>
        <p:nvPicPr>
          <p:cNvPr id="497" name="Shape 497"/>
          <p:cNvPicPr preferRelativeResize="0"/>
          <p:nvPr/>
        </p:nvPicPr>
        <p:blipFill rotWithShape="1">
          <a:blip r:embed="rId4">
            <a:alphaModFix/>
          </a:blip>
          <a:srcRect/>
          <a:stretch/>
        </p:blipFill>
        <p:spPr>
          <a:xfrm>
            <a:off x="108127" y="210556"/>
            <a:ext cx="6031233" cy="4631899"/>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p:nvPr/>
        </p:nvSpPr>
        <p:spPr>
          <a:xfrm>
            <a:off x="1062508" y="334851"/>
            <a:ext cx="7746642"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3000" b="1">
                <a:solidFill>
                  <a:srgbClr val="000000"/>
                </a:solidFill>
                <a:latin typeface="Calibri"/>
                <a:ea typeface="Calibri"/>
                <a:cs typeface="Calibri"/>
                <a:sym typeface="Calibri"/>
              </a:rPr>
              <a:t>Ensayo de Flexión</a:t>
            </a:r>
          </a:p>
        </p:txBody>
      </p:sp>
      <p:pic>
        <p:nvPicPr>
          <p:cNvPr id="503" name="Shape 503"/>
          <p:cNvPicPr preferRelativeResize="0"/>
          <p:nvPr/>
        </p:nvPicPr>
        <p:blipFill rotWithShape="1">
          <a:blip r:embed="rId3">
            <a:alphaModFix/>
          </a:blip>
          <a:srcRect/>
          <a:stretch/>
        </p:blipFill>
        <p:spPr>
          <a:xfrm>
            <a:off x="1393848" y="1550370"/>
            <a:ext cx="2562225" cy="1819274"/>
          </a:xfrm>
          <a:prstGeom prst="rect">
            <a:avLst/>
          </a:prstGeom>
          <a:noFill/>
          <a:ln>
            <a:noFill/>
          </a:ln>
        </p:spPr>
      </p:pic>
      <p:pic>
        <p:nvPicPr>
          <p:cNvPr id="504" name="Shape 504"/>
          <p:cNvPicPr preferRelativeResize="0"/>
          <p:nvPr/>
        </p:nvPicPr>
        <p:blipFill rotWithShape="1">
          <a:blip r:embed="rId4">
            <a:alphaModFix/>
          </a:blip>
          <a:srcRect/>
          <a:stretch/>
        </p:blipFill>
        <p:spPr>
          <a:xfrm>
            <a:off x="4604271" y="1550370"/>
            <a:ext cx="3215896" cy="1819274"/>
          </a:xfrm>
          <a:prstGeom prst="rect">
            <a:avLst/>
          </a:prstGeom>
          <a:noFill/>
          <a:ln>
            <a:noFill/>
          </a:ln>
        </p:spPr>
      </p:pic>
      <p:pic>
        <p:nvPicPr>
          <p:cNvPr id="505" name="Shape 505"/>
          <p:cNvPicPr preferRelativeResize="0"/>
          <p:nvPr/>
        </p:nvPicPr>
        <p:blipFill rotWithShape="1">
          <a:blip r:embed="rId5">
            <a:alphaModFix/>
          </a:blip>
          <a:srcRect/>
          <a:stretch/>
        </p:blipFill>
        <p:spPr>
          <a:xfrm>
            <a:off x="1231708" y="3782273"/>
            <a:ext cx="2724362" cy="1881547"/>
          </a:xfrm>
          <a:prstGeom prst="rect">
            <a:avLst/>
          </a:prstGeom>
          <a:noFill/>
          <a:ln>
            <a:noFill/>
          </a:ln>
        </p:spPr>
      </p:pic>
      <p:pic>
        <p:nvPicPr>
          <p:cNvPr id="506" name="Shape 506"/>
          <p:cNvPicPr preferRelativeResize="0"/>
          <p:nvPr/>
        </p:nvPicPr>
        <p:blipFill rotWithShape="1">
          <a:blip r:embed="rId6">
            <a:alphaModFix/>
          </a:blip>
          <a:srcRect/>
          <a:stretch/>
        </p:blipFill>
        <p:spPr>
          <a:xfrm>
            <a:off x="4604271" y="3773701"/>
            <a:ext cx="3215896" cy="189011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736474" y="-129652"/>
            <a:ext cx="7704666" cy="19811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000" b="1" i="0" u="none" strike="noStrike" cap="none">
                <a:solidFill>
                  <a:schemeClr val="dk1"/>
                </a:solidFill>
                <a:latin typeface="Calibri"/>
                <a:ea typeface="Calibri"/>
                <a:cs typeface="Calibri"/>
                <a:sym typeface="Calibri"/>
              </a:rPr>
              <a:t>Aplicador de Fuerza</a:t>
            </a:r>
          </a:p>
        </p:txBody>
      </p:sp>
      <p:sp>
        <p:nvSpPr>
          <p:cNvPr id="512" name="Shape 512"/>
          <p:cNvSpPr/>
          <p:nvPr/>
        </p:nvSpPr>
        <p:spPr>
          <a:xfrm>
            <a:off x="736474" y="1256816"/>
            <a:ext cx="8243752" cy="1754325"/>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800">
                <a:solidFill>
                  <a:schemeClr val="dk1"/>
                </a:solidFill>
                <a:latin typeface="Arial"/>
                <a:ea typeface="Arial"/>
                <a:cs typeface="Arial"/>
                <a:sym typeface="Arial"/>
              </a:rPr>
              <a:t>Es necesario el diseño de una pieza que sea capaz de aplicar una fuerza y adaptarla a la máquina de ensayos universal MTS TK/T5002 del laboratorio de Mecánica de Materiales ubicada en la Universidad de las Fuerzas Armadas ESPE, Sangolquí, y de esta manera dar cumplimiento con la norma (ASTM C393 - Standard Test for Flexural Propeties of Sandwich Contructions) con el objetivo primordial de encontrar la rigidez a la flexión.</a:t>
            </a:r>
          </a:p>
        </p:txBody>
      </p:sp>
      <p:pic>
        <p:nvPicPr>
          <p:cNvPr id="513" name="Shape 513"/>
          <p:cNvPicPr preferRelativeResize="0"/>
          <p:nvPr/>
        </p:nvPicPr>
        <p:blipFill rotWithShape="1">
          <a:blip r:embed="rId3">
            <a:alphaModFix/>
          </a:blip>
          <a:srcRect/>
          <a:stretch/>
        </p:blipFill>
        <p:spPr>
          <a:xfrm>
            <a:off x="840048" y="3372751"/>
            <a:ext cx="4133849" cy="2241549"/>
          </a:xfrm>
          <a:prstGeom prst="rect">
            <a:avLst/>
          </a:prstGeom>
          <a:noFill/>
          <a:ln>
            <a:noFill/>
          </a:ln>
        </p:spPr>
      </p:pic>
      <p:pic>
        <p:nvPicPr>
          <p:cNvPr id="514" name="Shape 514"/>
          <p:cNvPicPr preferRelativeResize="0"/>
          <p:nvPr/>
        </p:nvPicPr>
        <p:blipFill rotWithShape="1">
          <a:blip r:embed="rId4">
            <a:alphaModFix/>
          </a:blip>
          <a:srcRect/>
          <a:stretch/>
        </p:blipFill>
        <p:spPr>
          <a:xfrm>
            <a:off x="4973896" y="3372751"/>
            <a:ext cx="3467242" cy="2241549"/>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p:nvPr/>
        </p:nvSpPr>
        <p:spPr>
          <a:xfrm>
            <a:off x="1146412" y="93286"/>
            <a:ext cx="7746642" cy="1046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3200" b="1">
                <a:solidFill>
                  <a:schemeClr val="dk1"/>
                </a:solidFill>
                <a:latin typeface="Calibri"/>
                <a:ea typeface="Calibri"/>
                <a:cs typeface="Calibri"/>
                <a:sym typeface="Calibri"/>
              </a:rPr>
              <a:t>Realización de ensayos</a:t>
            </a:r>
          </a:p>
          <a:p>
            <a:pPr marL="0" marR="0" lvl="0" indent="0" algn="l" rtl="0">
              <a:spcBef>
                <a:spcPts val="0"/>
              </a:spcBef>
              <a:buNone/>
            </a:pPr>
            <a:endParaRPr sz="3000">
              <a:solidFill>
                <a:schemeClr val="dk1"/>
              </a:solidFill>
              <a:latin typeface="Calibri"/>
              <a:ea typeface="Calibri"/>
              <a:cs typeface="Calibri"/>
              <a:sym typeface="Calibri"/>
            </a:endParaRPr>
          </a:p>
        </p:txBody>
      </p:sp>
      <p:sp>
        <p:nvSpPr>
          <p:cNvPr id="520" name="Shape 520"/>
          <p:cNvSpPr/>
          <p:nvPr/>
        </p:nvSpPr>
        <p:spPr>
          <a:xfrm>
            <a:off x="725350" y="752983"/>
            <a:ext cx="8167704" cy="230832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Material: Cartón Corrugado</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Tipo: Doble pared DP 350, Simple Pared C250, C200, B125</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Maquina: Máquina de Ensayos Universal MTS TK/T5002</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Norma: ASTM-C93-Standard Test for Flexural Propeties of Sandwich Contructions</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Fecha: Viernes, 29 de Abril del 2016</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Lugar: ESPE- Sangolquí- Lab. Mecánica de Materiales</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Ambiente: 53% de humedad – 20.8 </a:t>
            </a:r>
            <a:r>
              <a:rPr lang="es-ES" sz="1600" baseline="30000">
                <a:solidFill>
                  <a:schemeClr val="dk1"/>
                </a:solidFill>
                <a:latin typeface="Arial"/>
                <a:ea typeface="Arial"/>
                <a:cs typeface="Arial"/>
                <a:sym typeface="Arial"/>
              </a:rPr>
              <a:t>o </a:t>
            </a:r>
            <a:r>
              <a:rPr lang="es-ES" sz="1600">
                <a:solidFill>
                  <a:schemeClr val="dk1"/>
                </a:solidFill>
                <a:latin typeface="Arial"/>
                <a:ea typeface="Arial"/>
                <a:cs typeface="Arial"/>
                <a:sym typeface="Arial"/>
              </a:rPr>
              <a:t>C - 10:06 min</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Velocidad de avance : 2 mm/min</a:t>
            </a:r>
          </a:p>
          <a:p>
            <a:pPr marL="342900" marR="0" lvl="0" indent="-342900" algn="l" rtl="0">
              <a:spcBef>
                <a:spcPts val="0"/>
              </a:spcBef>
              <a:spcAft>
                <a:spcPts val="0"/>
              </a:spcAft>
              <a:buClr>
                <a:schemeClr val="dk1"/>
              </a:buClr>
              <a:buSzPct val="100000"/>
              <a:buFont typeface="Noto Sans Symbols"/>
              <a:buChar char="∙"/>
            </a:pPr>
            <a:r>
              <a:rPr lang="es-ES" sz="1600">
                <a:solidFill>
                  <a:schemeClr val="dk1"/>
                </a:solidFill>
                <a:latin typeface="Arial"/>
                <a:ea typeface="Arial"/>
                <a:cs typeface="Arial"/>
                <a:sym typeface="Arial"/>
              </a:rPr>
              <a:t>No aplica acondicionamiento de muestra</a:t>
            </a:r>
          </a:p>
        </p:txBody>
      </p:sp>
      <p:pic>
        <p:nvPicPr>
          <p:cNvPr id="521" name="Shape 521" descr="C:\Users\PC\Documents\renato\espe reno\tesis\tesis\ENSAYOS_FLEXION\fotos\DSC_0193.JPG"/>
          <p:cNvPicPr preferRelativeResize="0"/>
          <p:nvPr/>
        </p:nvPicPr>
        <p:blipFill rotWithShape="1">
          <a:blip r:embed="rId3">
            <a:alphaModFix/>
          </a:blip>
          <a:srcRect/>
          <a:stretch/>
        </p:blipFill>
        <p:spPr>
          <a:xfrm rot="5400000">
            <a:off x="1131542" y="3866613"/>
            <a:ext cx="3561715" cy="2003425"/>
          </a:xfrm>
          <a:prstGeom prst="rect">
            <a:avLst/>
          </a:prstGeom>
          <a:noFill/>
          <a:ln>
            <a:noFill/>
          </a:ln>
        </p:spPr>
      </p:pic>
      <p:pic>
        <p:nvPicPr>
          <p:cNvPr id="522" name="Shape 522" descr="C:\Users\PC\Documents\renato\espe reno\tesis\tesis\ENSAYOS_FLEXION\fotos\DSC_0208_1.JPG"/>
          <p:cNvPicPr preferRelativeResize="0"/>
          <p:nvPr/>
        </p:nvPicPr>
        <p:blipFill rotWithShape="1">
          <a:blip r:embed="rId4">
            <a:alphaModFix/>
          </a:blip>
          <a:srcRect l="33337" t="-314" r="22559" b="313"/>
          <a:stretch/>
        </p:blipFill>
        <p:spPr>
          <a:xfrm rot="5400000">
            <a:off x="5092171" y="3331615"/>
            <a:ext cx="2354517" cy="2692036"/>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descr="C:\Users\PC\Documents\renato\espe reno\tesis\tesis\ENSAYOS_FLEXION\fotos\DSC_0210_2.JPG"/>
          <p:cNvPicPr preferRelativeResize="0"/>
          <p:nvPr/>
        </p:nvPicPr>
        <p:blipFill rotWithShape="1">
          <a:blip r:embed="rId3">
            <a:alphaModFix/>
          </a:blip>
          <a:srcRect/>
          <a:stretch/>
        </p:blipFill>
        <p:spPr>
          <a:xfrm>
            <a:off x="1262559" y="529370"/>
            <a:ext cx="3752849" cy="2473136"/>
          </a:xfrm>
          <a:prstGeom prst="rect">
            <a:avLst/>
          </a:prstGeom>
          <a:noFill/>
          <a:ln>
            <a:noFill/>
          </a:ln>
        </p:spPr>
      </p:pic>
      <p:pic>
        <p:nvPicPr>
          <p:cNvPr id="528" name="Shape 528" descr="C:\Users\PC\Documents\renato\espe reno\tesis\tesis\ENSAYOS_FLEXION\fotos\DSC_0211_2.JPG"/>
          <p:cNvPicPr preferRelativeResize="0"/>
          <p:nvPr/>
        </p:nvPicPr>
        <p:blipFill rotWithShape="1">
          <a:blip r:embed="rId4">
            <a:alphaModFix/>
          </a:blip>
          <a:srcRect l="21867" r="15020"/>
          <a:stretch/>
        </p:blipFill>
        <p:spPr>
          <a:xfrm rot="5400000">
            <a:off x="5512494" y="2114205"/>
            <a:ext cx="3020748" cy="3068552"/>
          </a:xfrm>
          <a:prstGeom prst="rect">
            <a:avLst/>
          </a:prstGeom>
          <a:noFill/>
          <a:ln>
            <a:noFill/>
          </a:ln>
        </p:spPr>
      </p:pic>
      <p:pic>
        <p:nvPicPr>
          <p:cNvPr id="529" name="Shape 529" descr="C:\Users\PC\Documents\renato\espe reno\tesis\tesis\ENSAYOS_FLEXION\fotos\DSC_0207.JPG"/>
          <p:cNvPicPr preferRelativeResize="0"/>
          <p:nvPr/>
        </p:nvPicPr>
        <p:blipFill rotWithShape="1">
          <a:blip r:embed="rId5">
            <a:alphaModFix/>
          </a:blip>
          <a:srcRect/>
          <a:stretch/>
        </p:blipFill>
        <p:spPr>
          <a:xfrm>
            <a:off x="1262559" y="4317357"/>
            <a:ext cx="3752849" cy="211074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p:nvPr/>
        </p:nvSpPr>
        <p:spPr>
          <a:xfrm>
            <a:off x="652979" y="212473"/>
            <a:ext cx="7907627" cy="1867177"/>
          </a:xfrm>
          <a:prstGeom prst="rect">
            <a:avLst/>
          </a:prstGeom>
          <a:noFill/>
          <a:ln>
            <a:noFill/>
          </a:ln>
        </p:spPr>
        <p:txBody>
          <a:bodyPr lIns="91425" tIns="45700" rIns="91425" bIns="45700" anchor="t" anchorCtr="0">
            <a:noAutofit/>
          </a:bodyPr>
          <a:lstStyle/>
          <a:p>
            <a:pPr marL="0" marR="0" lvl="0" indent="0" algn="just" rtl="0">
              <a:lnSpc>
                <a:spcPct val="150000"/>
              </a:lnSpc>
              <a:spcBef>
                <a:spcPts val="0"/>
              </a:spcBef>
              <a:spcAft>
                <a:spcPts val="0"/>
              </a:spcAft>
              <a:buSzPct val="25000"/>
              <a:buNone/>
            </a:pPr>
            <a:r>
              <a:rPr lang="es-ES" sz="2400" b="1">
                <a:solidFill>
                  <a:schemeClr val="dk1"/>
                </a:solidFill>
                <a:latin typeface="Calibri"/>
                <a:ea typeface="Calibri"/>
                <a:cs typeface="Calibri"/>
                <a:sym typeface="Calibri"/>
              </a:rPr>
              <a:t>Resultados</a:t>
            </a:r>
          </a:p>
          <a:p>
            <a:pPr marL="0" marR="0" lvl="0" indent="0" algn="just" rtl="0">
              <a:lnSpc>
                <a:spcPct val="150000"/>
              </a:lnSpc>
              <a:spcBef>
                <a:spcPts val="800"/>
              </a:spcBef>
              <a:spcAft>
                <a:spcPts val="0"/>
              </a:spcAft>
              <a:buNone/>
            </a:pPr>
            <a:endParaRPr sz="2200">
              <a:solidFill>
                <a:schemeClr val="dk1"/>
              </a:solidFill>
              <a:latin typeface="Calibri"/>
              <a:ea typeface="Calibri"/>
              <a:cs typeface="Calibri"/>
              <a:sym typeface="Calibri"/>
            </a:endParaRPr>
          </a:p>
          <a:p>
            <a:pPr marL="457200" marR="0" lvl="0" indent="-457200" algn="just" rtl="0">
              <a:lnSpc>
                <a:spcPct val="150000"/>
              </a:lnSpc>
              <a:spcBef>
                <a:spcPts val="800"/>
              </a:spcBef>
              <a:spcAft>
                <a:spcPts val="0"/>
              </a:spcAft>
              <a:buClr>
                <a:schemeClr val="dk1"/>
              </a:buClr>
              <a:buFont typeface="Calibri"/>
              <a:buNone/>
            </a:pPr>
            <a:endParaRPr sz="2200">
              <a:solidFill>
                <a:schemeClr val="dk1"/>
              </a:solidFill>
              <a:latin typeface="Calibri"/>
              <a:ea typeface="Calibri"/>
              <a:cs typeface="Calibri"/>
              <a:sym typeface="Calibri"/>
            </a:endParaRPr>
          </a:p>
        </p:txBody>
      </p:sp>
      <p:pic>
        <p:nvPicPr>
          <p:cNvPr id="535" name="Shape 535"/>
          <p:cNvPicPr preferRelativeResize="0"/>
          <p:nvPr/>
        </p:nvPicPr>
        <p:blipFill rotWithShape="1">
          <a:blip r:embed="rId3">
            <a:alphaModFix/>
          </a:blip>
          <a:srcRect/>
          <a:stretch/>
        </p:blipFill>
        <p:spPr>
          <a:xfrm>
            <a:off x="1159170" y="742010"/>
            <a:ext cx="6278861" cy="2343150"/>
          </a:xfrm>
          <a:prstGeom prst="rect">
            <a:avLst/>
          </a:prstGeom>
          <a:noFill/>
          <a:ln>
            <a:noFill/>
          </a:ln>
        </p:spPr>
      </p:pic>
      <p:pic>
        <p:nvPicPr>
          <p:cNvPr id="536" name="Shape 536"/>
          <p:cNvPicPr preferRelativeResize="0"/>
          <p:nvPr/>
        </p:nvPicPr>
        <p:blipFill rotWithShape="1">
          <a:blip r:embed="rId4">
            <a:alphaModFix/>
          </a:blip>
          <a:srcRect/>
          <a:stretch/>
        </p:blipFill>
        <p:spPr>
          <a:xfrm>
            <a:off x="1159170" y="3085159"/>
            <a:ext cx="6278861" cy="3576118"/>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aphicFrame>
        <p:nvGraphicFramePr>
          <p:cNvPr id="541" name="Shape 541"/>
          <p:cNvGraphicFramePr/>
          <p:nvPr/>
        </p:nvGraphicFramePr>
        <p:xfrm>
          <a:off x="1197736" y="708337"/>
          <a:ext cx="6890200" cy="5854400"/>
        </p:xfrm>
        <a:graphic>
          <a:graphicData uri="http://schemas.openxmlformats.org/drawingml/2006/table">
            <a:tbl>
              <a:tblPr firstRow="1" bandRow="1">
                <a:noFill/>
                <a:tableStyleId>{5AFF00D4-EDFD-47FE-9FA6-808EE5DBACAF}</a:tableStyleId>
              </a:tblPr>
              <a:tblGrid>
                <a:gridCol w="3445100"/>
                <a:gridCol w="3445100"/>
              </a:tblGrid>
              <a:tr h="441475">
                <a:tc>
                  <a:txBody>
                    <a:bodyPr/>
                    <a:lstStyle/>
                    <a:p>
                      <a:pPr marL="0" marR="0" lvl="0" indent="0" algn="ctr" rtl="0">
                        <a:spcBef>
                          <a:spcPts val="0"/>
                        </a:spcBef>
                        <a:buSzPct val="25000"/>
                        <a:buNone/>
                      </a:pPr>
                      <a:r>
                        <a:rPr lang="es-ES" sz="1800" u="none" strike="noStrike" cap="none"/>
                        <a:t>Mueble</a:t>
                      </a:r>
                    </a:p>
                  </a:txBody>
                  <a:tcPr marL="91450" marR="91450" marT="45725" marB="45725"/>
                </a:tc>
                <a:tc>
                  <a:txBody>
                    <a:bodyPr/>
                    <a:lstStyle/>
                    <a:p>
                      <a:pPr marL="0" marR="0" lvl="0" indent="0" algn="ctr" rtl="0">
                        <a:spcBef>
                          <a:spcPts val="0"/>
                        </a:spcBef>
                        <a:buSzPct val="25000"/>
                        <a:buNone/>
                      </a:pPr>
                      <a:r>
                        <a:rPr lang="es-ES" sz="1800" u="none" strike="noStrike" cap="none"/>
                        <a:t>Partes constituyentes</a:t>
                      </a:r>
                    </a:p>
                  </a:txBody>
                  <a:tcPr marL="91450" marR="91450" marT="45725" marB="45725"/>
                </a:tc>
              </a:tr>
              <a:tr h="1503225">
                <a:tc>
                  <a:txBody>
                    <a:bodyPr/>
                    <a:lstStyle/>
                    <a:p>
                      <a:pPr marL="0" marR="0" lvl="0" indent="0" algn="l" rtl="0">
                        <a:spcBef>
                          <a:spcPts val="0"/>
                        </a:spcBef>
                        <a:buSzPct val="25000"/>
                        <a:buNone/>
                      </a:pPr>
                      <a:endParaRPr sz="1800"/>
                    </a:p>
                  </a:txBody>
                  <a:tcPr marL="91450" marR="91450" marT="45725" marB="45725"/>
                </a:tc>
                <a:tc>
                  <a:txBody>
                    <a:bodyPr/>
                    <a:lstStyle/>
                    <a:p>
                      <a:pPr marL="285750" marR="0" lvl="0" indent="-285750" algn="l" rtl="0">
                        <a:spcBef>
                          <a:spcPts val="0"/>
                        </a:spcBef>
                        <a:buClr>
                          <a:schemeClr val="dk1"/>
                        </a:buClr>
                        <a:buSzPct val="100000"/>
                        <a:buFont typeface="Arial"/>
                        <a:buChar char="•"/>
                      </a:pPr>
                      <a:r>
                        <a:rPr lang="es-ES" sz="1800"/>
                        <a:t>Espaldar</a:t>
                      </a:r>
                    </a:p>
                    <a:p>
                      <a:pPr marL="285750" marR="0" lvl="0" indent="-285750" algn="l" rtl="0">
                        <a:spcBef>
                          <a:spcPts val="0"/>
                        </a:spcBef>
                        <a:buClr>
                          <a:schemeClr val="dk1"/>
                        </a:buClr>
                        <a:buSzPct val="100000"/>
                        <a:buFont typeface="Arial"/>
                        <a:buChar char="•"/>
                      </a:pPr>
                      <a:r>
                        <a:rPr lang="es-ES" sz="1800"/>
                        <a:t>Asiento</a:t>
                      </a:r>
                    </a:p>
                    <a:p>
                      <a:pPr marL="285750" marR="0" lvl="0" indent="-285750" algn="l" rtl="0">
                        <a:spcBef>
                          <a:spcPts val="0"/>
                        </a:spcBef>
                        <a:buClr>
                          <a:schemeClr val="dk1"/>
                        </a:buClr>
                        <a:buSzPct val="100000"/>
                        <a:buFont typeface="Arial"/>
                        <a:buChar char="•"/>
                      </a:pPr>
                      <a:r>
                        <a:rPr lang="es-ES" sz="1800"/>
                        <a:t>Estructura de soporte</a:t>
                      </a:r>
                    </a:p>
                  </a:txBody>
                  <a:tcPr marL="91450" marR="91450" marT="45725" marB="45725"/>
                </a:tc>
              </a:tr>
              <a:tr h="2125025">
                <a:tc>
                  <a:txBody>
                    <a:bodyPr/>
                    <a:lstStyle/>
                    <a:p>
                      <a:pPr marL="0" marR="0" lvl="0" indent="0" algn="l" rtl="0">
                        <a:spcBef>
                          <a:spcPts val="0"/>
                        </a:spcBef>
                        <a:buSzPct val="25000"/>
                        <a:buNone/>
                      </a:pPr>
                      <a:endParaRPr sz="1800"/>
                    </a:p>
                  </a:txBody>
                  <a:tcPr marL="91450" marR="91450" marT="45725" marB="45725"/>
                </a:tc>
                <a:tc>
                  <a:txBody>
                    <a:bodyPr/>
                    <a:lstStyle/>
                    <a:p>
                      <a:pPr marL="285750" marR="0" lvl="0" indent="-285750" algn="l" rtl="0">
                        <a:spcBef>
                          <a:spcPts val="0"/>
                        </a:spcBef>
                        <a:buClr>
                          <a:schemeClr val="dk1"/>
                        </a:buClr>
                        <a:buSzPct val="100000"/>
                        <a:buFont typeface="Arial"/>
                        <a:buChar char="•"/>
                      </a:pPr>
                      <a:r>
                        <a:rPr lang="es-ES" sz="1800"/>
                        <a:t>Superficie de trabajo</a:t>
                      </a:r>
                    </a:p>
                    <a:p>
                      <a:pPr marL="285750" marR="0" lvl="0" indent="-285750" algn="l" rtl="0">
                        <a:spcBef>
                          <a:spcPts val="0"/>
                        </a:spcBef>
                        <a:buClr>
                          <a:schemeClr val="dk1"/>
                        </a:buClr>
                        <a:buSzPct val="100000"/>
                        <a:buFont typeface="Arial"/>
                        <a:buChar char="•"/>
                      </a:pPr>
                      <a:r>
                        <a:rPr lang="es-ES" sz="1800"/>
                        <a:t>Bloque de compartimientos</a:t>
                      </a:r>
                    </a:p>
                    <a:p>
                      <a:pPr marL="285750" marR="0" lvl="0" indent="-285750" algn="l" rtl="0">
                        <a:spcBef>
                          <a:spcPts val="0"/>
                        </a:spcBef>
                        <a:buClr>
                          <a:schemeClr val="dk1"/>
                        </a:buClr>
                        <a:buSzPct val="100000"/>
                        <a:buFont typeface="Arial"/>
                        <a:buChar char="•"/>
                      </a:pPr>
                      <a:r>
                        <a:rPr lang="es-ES" sz="1800"/>
                        <a:t>Estructura de soporte</a:t>
                      </a:r>
                    </a:p>
                  </a:txBody>
                  <a:tcPr marL="91450" marR="91450" marT="45725" marB="45725"/>
                </a:tc>
              </a:tr>
              <a:tr h="1784675">
                <a:tc>
                  <a:txBody>
                    <a:bodyPr/>
                    <a:lstStyle/>
                    <a:p>
                      <a:pPr marL="0" marR="0" lvl="0" indent="0" algn="l" rtl="0">
                        <a:spcBef>
                          <a:spcPts val="0"/>
                        </a:spcBef>
                        <a:buSzPct val="25000"/>
                        <a:buNone/>
                      </a:pPr>
                      <a:endParaRPr sz="1800"/>
                    </a:p>
                  </a:txBody>
                  <a:tcPr marL="91450" marR="91450" marT="45725" marB="45725"/>
                </a:tc>
                <a:tc>
                  <a:txBody>
                    <a:bodyPr/>
                    <a:lstStyle/>
                    <a:p>
                      <a:pPr marL="285750" marR="0" lvl="0" indent="-285750" algn="l" rtl="0">
                        <a:spcBef>
                          <a:spcPts val="0"/>
                        </a:spcBef>
                        <a:buClr>
                          <a:schemeClr val="dk1"/>
                        </a:buClr>
                        <a:buSzPct val="100000"/>
                        <a:buFont typeface="Arial"/>
                        <a:buChar char="•"/>
                      </a:pPr>
                      <a:r>
                        <a:rPr lang="es-ES" sz="1800"/>
                        <a:t>Compartimentos</a:t>
                      </a:r>
                    </a:p>
                  </a:txBody>
                  <a:tcPr marL="91450" marR="91450" marT="45725" marB="45725"/>
                </a:tc>
              </a:tr>
            </a:tbl>
          </a:graphicData>
        </a:graphic>
      </p:graphicFrame>
      <p:pic>
        <p:nvPicPr>
          <p:cNvPr id="542" name="Shape 542" descr="http://thumbs.buscape.com.br/silla-para-escritorio/neumobel-us-3003-fija-sin-brazo_200x200-PU84068_1.jpg"/>
          <p:cNvPicPr preferRelativeResize="0"/>
          <p:nvPr/>
        </p:nvPicPr>
        <p:blipFill rotWithShape="1">
          <a:blip r:embed="rId3">
            <a:alphaModFix/>
          </a:blip>
          <a:srcRect t="11295" b="15014"/>
          <a:stretch/>
        </p:blipFill>
        <p:spPr>
          <a:xfrm>
            <a:off x="1847884" y="1133341"/>
            <a:ext cx="2188871" cy="1545465"/>
          </a:xfrm>
          <a:prstGeom prst="rect">
            <a:avLst/>
          </a:prstGeom>
          <a:noFill/>
          <a:ln>
            <a:noFill/>
          </a:ln>
        </p:spPr>
      </p:pic>
      <p:pic>
        <p:nvPicPr>
          <p:cNvPr id="543" name="Shape 543" descr="http://d3x51c5k5oexq.cloudfront.net/partner/PF517-2092142239-235x194.jpg"/>
          <p:cNvPicPr preferRelativeResize="0"/>
          <p:nvPr/>
        </p:nvPicPr>
        <p:blipFill rotWithShape="1">
          <a:blip r:embed="rId4">
            <a:alphaModFix/>
          </a:blip>
          <a:srcRect t="4640" b="7542"/>
          <a:stretch/>
        </p:blipFill>
        <p:spPr>
          <a:xfrm>
            <a:off x="1847884" y="4771621"/>
            <a:ext cx="2336081" cy="1693571"/>
          </a:xfrm>
          <a:prstGeom prst="rect">
            <a:avLst/>
          </a:prstGeom>
          <a:noFill/>
          <a:ln>
            <a:noFill/>
          </a:ln>
        </p:spPr>
      </p:pic>
      <p:pic>
        <p:nvPicPr>
          <p:cNvPr id="544" name="Shape 544"/>
          <p:cNvPicPr preferRelativeResize="0"/>
          <p:nvPr/>
        </p:nvPicPr>
        <p:blipFill rotWithShape="1">
          <a:blip r:embed="rId5">
            <a:alphaModFix/>
          </a:blip>
          <a:srcRect b="4156"/>
          <a:stretch/>
        </p:blipFill>
        <p:spPr>
          <a:xfrm>
            <a:off x="1532586" y="2715243"/>
            <a:ext cx="3009296" cy="1997476"/>
          </a:xfrm>
          <a:prstGeom prst="rect">
            <a:avLst/>
          </a:prstGeom>
          <a:noFill/>
          <a:ln>
            <a:noFill/>
          </a:ln>
        </p:spPr>
      </p:pic>
      <p:sp>
        <p:nvSpPr>
          <p:cNvPr id="545" name="Shape 545"/>
          <p:cNvSpPr/>
          <p:nvPr/>
        </p:nvSpPr>
        <p:spPr>
          <a:xfrm>
            <a:off x="1348199" y="124889"/>
            <a:ext cx="6224578"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ES" sz="2800" b="1">
                <a:solidFill>
                  <a:schemeClr val="dk1"/>
                </a:solidFill>
                <a:latin typeface="Calibri"/>
                <a:ea typeface="Calibri"/>
                <a:cs typeface="Calibri"/>
                <a:sym typeface="Calibri"/>
              </a:rPr>
              <a:t>Descomposición Modular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950326" y="128789"/>
            <a:ext cx="7572966" cy="902642"/>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Material</a:t>
            </a:r>
          </a:p>
        </p:txBody>
      </p:sp>
      <p:sp>
        <p:nvSpPr>
          <p:cNvPr id="551" name="Shape 551"/>
          <p:cNvSpPr txBox="1">
            <a:spLocks noGrp="1"/>
          </p:cNvSpPr>
          <p:nvPr>
            <p:ph type="body" idx="1"/>
          </p:nvPr>
        </p:nvSpPr>
        <p:spPr>
          <a:xfrm>
            <a:off x="950470" y="-115909"/>
            <a:ext cx="7572823" cy="4744735"/>
          </a:xfrm>
          <a:prstGeom prst="rect">
            <a:avLst/>
          </a:prstGeom>
          <a:noFill/>
          <a:ln>
            <a:noFill/>
          </a:ln>
        </p:spPr>
        <p:txBody>
          <a:bodyPr lIns="91425" tIns="45700" rIns="91425" bIns="45700" anchor="ctr" anchorCtr="0">
            <a:noAutofit/>
          </a:bodyPr>
          <a:lstStyle/>
          <a:p>
            <a:pPr marL="0" marR="0" lvl="0" indent="0" algn="just"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El material que fue seleccionado, de entre los diferentes tipos de cartón corrugado, es el de doble pared pues aunque no permite ahorrar material ya que su relación peso – calibre no es la menor de todas, su espesor, superior al de los demás tipos, nos permitirá usar una menor cantidad de láminas para cada tipo de estructura lo que, a su vez, se traduce en un menor uso de adhesivos y en una menor cantidad de cortes que se deban efectuar, algo muy importante debido a su costo en especial al ser efectuado mediante láser.</a:t>
            </a:r>
          </a:p>
        </p:txBody>
      </p:sp>
      <p:pic>
        <p:nvPicPr>
          <p:cNvPr id="552" name="Shape 552"/>
          <p:cNvPicPr preferRelativeResize="0"/>
          <p:nvPr/>
        </p:nvPicPr>
        <p:blipFill rotWithShape="1">
          <a:blip r:embed="rId3">
            <a:alphaModFix/>
          </a:blip>
          <a:srcRect/>
          <a:stretch/>
        </p:blipFill>
        <p:spPr>
          <a:xfrm>
            <a:off x="2135783" y="3599896"/>
            <a:ext cx="4857445" cy="304053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1113233" y="1080136"/>
            <a:ext cx="7514034" cy="131444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OBJETIVO GENERAL</a:t>
            </a:r>
          </a:p>
        </p:txBody>
      </p:sp>
      <p:sp>
        <p:nvSpPr>
          <p:cNvPr id="299" name="Shape 299"/>
          <p:cNvSpPr txBox="1">
            <a:spLocks noGrp="1"/>
          </p:cNvSpPr>
          <p:nvPr>
            <p:ph type="body" idx="1"/>
          </p:nvPr>
        </p:nvSpPr>
        <p:spPr>
          <a:xfrm>
            <a:off x="916008" y="2394584"/>
            <a:ext cx="7959049" cy="3181462"/>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Realizar un estudio experimental sobre las propiedades del cartón corrugado y efectuar el diseño de módulos y elementos que puedan conformar muebles de oficina como una silla, un escritorio y un estante de almacenamiento  con las características adecuadas para su normal funcionamiento y posteriormente construirlos.</a:t>
            </a:r>
          </a:p>
          <a:p>
            <a:pPr marL="0" marR="0" lvl="0" indent="0" algn="l" rtl="0">
              <a:spcBef>
                <a:spcPts val="1080"/>
              </a:spcBef>
              <a:spcAft>
                <a:spcPts val="0"/>
              </a:spcAft>
              <a:buClr>
                <a:srgbClr val="688726"/>
              </a:buClr>
              <a:buSzPct val="250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929403" y="260718"/>
            <a:ext cx="7630115" cy="85016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Silla</a:t>
            </a:r>
          </a:p>
        </p:txBody>
      </p:sp>
      <p:sp>
        <p:nvSpPr>
          <p:cNvPr id="558" name="Shape 558"/>
          <p:cNvSpPr txBox="1">
            <a:spLocks noGrp="1"/>
          </p:cNvSpPr>
          <p:nvPr>
            <p:ph type="body" idx="1"/>
          </p:nvPr>
        </p:nvSpPr>
        <p:spPr>
          <a:xfrm>
            <a:off x="929403" y="264130"/>
            <a:ext cx="7573114" cy="3997318"/>
          </a:xfrm>
          <a:prstGeom prst="rect">
            <a:avLst/>
          </a:prstGeom>
          <a:noFill/>
          <a:ln>
            <a:noFill/>
          </a:ln>
        </p:spPr>
        <p:txBody>
          <a:bodyPr lIns="91425" tIns="45700" rIns="91425" bIns="45700" anchor="ctr" anchorCtr="0">
            <a:noAutofit/>
          </a:bodyPr>
          <a:lstStyle/>
          <a:p>
            <a:pPr marL="0" marR="0" lvl="0" indent="0" algn="just"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Para la silla de oficina se plantea una estructura ensamblable en forma de malla hecha de láminas de cartón corrugado con ranuras para su acoplamiento. Los 3 tipos de módulos son:</a:t>
            </a:r>
          </a:p>
          <a:p>
            <a:pPr marL="0" marR="0" lvl="0" indent="0" algn="l"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a:p>
            <a:pPr marL="0" marR="0" lvl="0" indent="0" algn="l"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a:p>
            <a:pPr marL="0" marR="0" lvl="0" indent="0" algn="l"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p:txBody>
      </p:sp>
      <p:graphicFrame>
        <p:nvGraphicFramePr>
          <p:cNvPr id="559" name="Shape 559"/>
          <p:cNvGraphicFramePr/>
          <p:nvPr/>
        </p:nvGraphicFramePr>
        <p:xfrm>
          <a:off x="204717" y="2279176"/>
          <a:ext cx="8802825" cy="4148925"/>
        </p:xfrm>
        <a:graphic>
          <a:graphicData uri="http://schemas.openxmlformats.org/drawingml/2006/table">
            <a:tbl>
              <a:tblPr firstRow="1" bandRow="1">
                <a:noFill/>
                <a:tableStyleId>{5AFF00D4-EDFD-47FE-9FA6-808EE5DBACAF}</a:tableStyleId>
              </a:tblPr>
              <a:tblGrid>
                <a:gridCol w="2934275"/>
                <a:gridCol w="2934275"/>
                <a:gridCol w="2934275"/>
              </a:tblGrid>
              <a:tr h="768100">
                <a:tc>
                  <a:txBody>
                    <a:bodyPr/>
                    <a:lstStyle/>
                    <a:p>
                      <a:pPr marL="0" marR="0" lvl="0" indent="0" algn="ctr" rtl="0">
                        <a:spcBef>
                          <a:spcPts val="0"/>
                        </a:spcBef>
                        <a:buSzPct val="25000"/>
                        <a:buNone/>
                      </a:pPr>
                      <a:r>
                        <a:rPr lang="es-ES" sz="1800"/>
                        <a:t>Doble Lámina</a:t>
                      </a:r>
                    </a:p>
                  </a:txBody>
                  <a:tcPr marL="91450" marR="91450" marT="45725" marB="45725"/>
                </a:tc>
                <a:tc>
                  <a:txBody>
                    <a:bodyPr/>
                    <a:lstStyle/>
                    <a:p>
                      <a:pPr marL="0" marR="0" lvl="0" indent="0" algn="ctr" rtl="0">
                        <a:spcBef>
                          <a:spcPts val="0"/>
                        </a:spcBef>
                        <a:buSzPct val="25000"/>
                        <a:buNone/>
                      </a:pPr>
                      <a:r>
                        <a:rPr lang="es-ES" sz="1800"/>
                        <a:t>Doble Lámina con tubo</a:t>
                      </a:r>
                    </a:p>
                  </a:txBody>
                  <a:tcPr marL="91450" marR="91450" marT="45725" marB="45725"/>
                </a:tc>
                <a:tc>
                  <a:txBody>
                    <a:bodyPr/>
                    <a:lstStyle/>
                    <a:p>
                      <a:pPr marL="0" marR="0" lvl="0" indent="0" algn="ctr" rtl="0">
                        <a:spcBef>
                          <a:spcPts val="0"/>
                        </a:spcBef>
                        <a:buSzPct val="25000"/>
                        <a:buNone/>
                      </a:pPr>
                      <a:r>
                        <a:rPr lang="es-ES" sz="1800"/>
                        <a:t>Triple Lámina</a:t>
                      </a:r>
                    </a:p>
                  </a:txBody>
                  <a:tcPr marL="91450" marR="91450" marT="45725" marB="45725"/>
                </a:tc>
              </a:tr>
              <a:tr h="338082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pic>
        <p:nvPicPr>
          <p:cNvPr id="560" name="Shape 560"/>
          <p:cNvPicPr preferRelativeResize="0"/>
          <p:nvPr/>
        </p:nvPicPr>
        <p:blipFill rotWithShape="1">
          <a:blip r:embed="rId3">
            <a:alphaModFix/>
          </a:blip>
          <a:srcRect/>
          <a:stretch/>
        </p:blipFill>
        <p:spPr>
          <a:xfrm>
            <a:off x="204717" y="3515746"/>
            <a:ext cx="2906972" cy="2505671"/>
          </a:xfrm>
          <a:prstGeom prst="rect">
            <a:avLst/>
          </a:prstGeom>
          <a:noFill/>
          <a:ln>
            <a:noFill/>
          </a:ln>
        </p:spPr>
      </p:pic>
      <p:pic>
        <p:nvPicPr>
          <p:cNvPr id="561" name="Shape 561"/>
          <p:cNvPicPr preferRelativeResize="0"/>
          <p:nvPr/>
        </p:nvPicPr>
        <p:blipFill rotWithShape="1">
          <a:blip r:embed="rId4">
            <a:alphaModFix/>
          </a:blip>
          <a:srcRect/>
          <a:stretch/>
        </p:blipFill>
        <p:spPr>
          <a:xfrm>
            <a:off x="6100548" y="3512989"/>
            <a:ext cx="2906972" cy="2505671"/>
          </a:xfrm>
          <a:prstGeom prst="rect">
            <a:avLst/>
          </a:prstGeom>
          <a:noFill/>
          <a:ln>
            <a:noFill/>
          </a:ln>
        </p:spPr>
      </p:pic>
      <p:pic>
        <p:nvPicPr>
          <p:cNvPr id="562" name="Shape 562"/>
          <p:cNvPicPr preferRelativeResize="0"/>
          <p:nvPr/>
        </p:nvPicPr>
        <p:blipFill rotWithShape="1">
          <a:blip r:embed="rId5">
            <a:alphaModFix/>
          </a:blip>
          <a:srcRect/>
          <a:stretch/>
        </p:blipFill>
        <p:spPr>
          <a:xfrm>
            <a:off x="3111689" y="3253967"/>
            <a:ext cx="2988858" cy="3023713"/>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descr="C:\Users\José\Documents\Ingeniería Mecánica ESPE\Tesis\Fotos\jose\DSC_0238.JPG"/>
          <p:cNvPicPr preferRelativeResize="0"/>
          <p:nvPr/>
        </p:nvPicPr>
        <p:blipFill rotWithShape="1">
          <a:blip r:embed="rId3">
            <a:alphaModFix/>
          </a:blip>
          <a:srcRect t="17316" b="15407"/>
          <a:stretch/>
        </p:blipFill>
        <p:spPr>
          <a:xfrm>
            <a:off x="964219" y="441333"/>
            <a:ext cx="3389417" cy="4117019"/>
          </a:xfrm>
          <a:prstGeom prst="rect">
            <a:avLst/>
          </a:prstGeom>
          <a:noFill/>
          <a:ln>
            <a:noFill/>
          </a:ln>
        </p:spPr>
      </p:pic>
      <p:pic>
        <p:nvPicPr>
          <p:cNvPr id="568" name="Shape 568" descr="C:\Users\José\Documents\Ingeniería Mecánica ESPE\Tesis\Fotos\jose\DSC_0243.JPG"/>
          <p:cNvPicPr preferRelativeResize="0"/>
          <p:nvPr/>
        </p:nvPicPr>
        <p:blipFill rotWithShape="1">
          <a:blip r:embed="rId4">
            <a:alphaModFix/>
          </a:blip>
          <a:srcRect t="23895" b="16565"/>
          <a:stretch/>
        </p:blipFill>
        <p:spPr>
          <a:xfrm>
            <a:off x="4708476" y="2055296"/>
            <a:ext cx="3623027" cy="423632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p:nvPr/>
        </p:nvSpPr>
        <p:spPr>
          <a:xfrm>
            <a:off x="1085505" y="1138175"/>
            <a:ext cx="7533562" cy="132343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2000">
                <a:solidFill>
                  <a:schemeClr val="dk1"/>
                </a:solidFill>
                <a:latin typeface="Calibri"/>
                <a:ea typeface="Calibri"/>
                <a:cs typeface="Calibri"/>
                <a:sym typeface="Calibri"/>
              </a:rPr>
              <a:t>Se han planteado 3 tipos diferentes de módulos; como referencia para el dimensionamiento también podemos citar que las paredes de estructuras de cartón similares, hechas por la empresa Vitra y que corresponden a mesas bajas, tienen un espesor de 60 mm.</a:t>
            </a:r>
          </a:p>
        </p:txBody>
      </p:sp>
      <p:sp>
        <p:nvSpPr>
          <p:cNvPr id="574" name="Shape 574"/>
          <p:cNvSpPr txBox="1">
            <a:spLocks noGrp="1"/>
          </p:cNvSpPr>
          <p:nvPr>
            <p:ph type="title"/>
          </p:nvPr>
        </p:nvSpPr>
        <p:spPr>
          <a:xfrm>
            <a:off x="1037229" y="288014"/>
            <a:ext cx="7630115" cy="85016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Estantes</a:t>
            </a:r>
          </a:p>
        </p:txBody>
      </p:sp>
      <p:pic>
        <p:nvPicPr>
          <p:cNvPr id="575" name="Shape 575"/>
          <p:cNvPicPr preferRelativeResize="0"/>
          <p:nvPr/>
        </p:nvPicPr>
        <p:blipFill rotWithShape="1">
          <a:blip r:embed="rId3">
            <a:alphaModFix/>
          </a:blip>
          <a:srcRect/>
          <a:stretch/>
        </p:blipFill>
        <p:spPr>
          <a:xfrm>
            <a:off x="715258" y="3067535"/>
            <a:ext cx="3987620" cy="2998413"/>
          </a:xfrm>
          <a:prstGeom prst="rect">
            <a:avLst/>
          </a:prstGeom>
          <a:noFill/>
          <a:ln>
            <a:noFill/>
          </a:ln>
        </p:spPr>
      </p:pic>
      <p:pic>
        <p:nvPicPr>
          <p:cNvPr id="576" name="Shape 576"/>
          <p:cNvPicPr preferRelativeResize="0"/>
          <p:nvPr/>
        </p:nvPicPr>
        <p:blipFill rotWithShape="1">
          <a:blip r:embed="rId4">
            <a:alphaModFix/>
          </a:blip>
          <a:srcRect/>
          <a:stretch/>
        </p:blipFill>
        <p:spPr>
          <a:xfrm>
            <a:off x="5098783" y="4812923"/>
            <a:ext cx="2737787" cy="1914393"/>
          </a:xfrm>
          <a:prstGeom prst="rect">
            <a:avLst/>
          </a:prstGeom>
          <a:noFill/>
          <a:ln>
            <a:noFill/>
          </a:ln>
        </p:spPr>
      </p:pic>
      <p:pic>
        <p:nvPicPr>
          <p:cNvPr id="577" name="Shape 577" descr="https://scontent-mia1-1.xx.fbcdn.net/v/t34.0-12/14054801_1195048777225320_1670694509_n.jpg?oh=fb0a4247cdba429acc2232acbe7a04d2&amp;oe=57B7BE4D"/>
          <p:cNvPicPr preferRelativeResize="0"/>
          <p:nvPr/>
        </p:nvPicPr>
        <p:blipFill rotWithShape="1">
          <a:blip r:embed="rId5">
            <a:alphaModFix/>
          </a:blip>
          <a:srcRect l="19792" r="10091"/>
          <a:stretch/>
        </p:blipFill>
        <p:spPr>
          <a:xfrm>
            <a:off x="5098783" y="2474178"/>
            <a:ext cx="2691684" cy="2159399"/>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946099" y="249839"/>
            <a:ext cx="7515990" cy="97922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Vigas de cartón</a:t>
            </a:r>
          </a:p>
        </p:txBody>
      </p:sp>
      <p:sp>
        <p:nvSpPr>
          <p:cNvPr id="583" name="Shape 583"/>
          <p:cNvSpPr txBox="1">
            <a:spLocks noGrp="1"/>
          </p:cNvSpPr>
          <p:nvPr>
            <p:ph type="body" idx="1"/>
          </p:nvPr>
        </p:nvSpPr>
        <p:spPr>
          <a:xfrm>
            <a:off x="1113523" y="200756"/>
            <a:ext cx="7515991" cy="3784978"/>
          </a:xfrm>
          <a:prstGeom prst="rect">
            <a:avLst/>
          </a:prstGeom>
          <a:noFill/>
          <a:ln>
            <a:noFill/>
          </a:ln>
        </p:spPr>
        <p:txBody>
          <a:bodyPr lIns="91425" tIns="45700" rIns="91425" bIns="45700" anchor="ctr" anchorCtr="0">
            <a:noAutofit/>
          </a:bodyPr>
          <a:lstStyle/>
          <a:p>
            <a:pPr marL="0" marR="0" lvl="0" indent="0" algn="just"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El largo y ancho de las vigas será constante y tendrá un valor de 744 mm y 100.95 mm respectivamente, y corresponderá a 15 láminas de cartón corrugado unidas una a lado de otra; finalmente, solo procederemos a variar su alto en 3 dimensiones diferentes: 100, 80 y 60 mm.</a:t>
            </a:r>
          </a:p>
          <a:p>
            <a:pPr marL="0" marR="0" lvl="0" indent="0" algn="ctr"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p:txBody>
      </p:sp>
      <p:pic>
        <p:nvPicPr>
          <p:cNvPr id="584" name="Shape 584"/>
          <p:cNvPicPr preferRelativeResize="0"/>
          <p:nvPr/>
        </p:nvPicPr>
        <p:blipFill rotWithShape="1">
          <a:blip r:embed="rId3">
            <a:alphaModFix/>
          </a:blip>
          <a:srcRect/>
          <a:stretch/>
        </p:blipFill>
        <p:spPr>
          <a:xfrm>
            <a:off x="1453501" y="2799808"/>
            <a:ext cx="6836033" cy="1396526"/>
          </a:xfrm>
          <a:prstGeom prst="rect">
            <a:avLst/>
          </a:prstGeom>
          <a:noFill/>
          <a:ln>
            <a:noFill/>
          </a:ln>
        </p:spPr>
      </p:pic>
      <p:sp>
        <p:nvSpPr>
          <p:cNvPr id="585" name="Shape 585"/>
          <p:cNvSpPr/>
          <p:nvPr/>
        </p:nvSpPr>
        <p:spPr>
          <a:xfrm>
            <a:off x="3430333" y="4478719"/>
            <a:ext cx="3678803"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3200" b="1">
                <a:solidFill>
                  <a:schemeClr val="dk1"/>
                </a:solidFill>
                <a:latin typeface="Calibri"/>
                <a:ea typeface="Calibri"/>
                <a:cs typeface="Calibri"/>
                <a:sym typeface="Calibri"/>
              </a:rPr>
              <a:t>Tubos de cartón</a:t>
            </a:r>
          </a:p>
        </p:txBody>
      </p:sp>
      <p:sp>
        <p:nvSpPr>
          <p:cNvPr id="586" name="Shape 586"/>
          <p:cNvSpPr/>
          <p:nvPr/>
        </p:nvSpPr>
        <p:spPr>
          <a:xfrm>
            <a:off x="1144333" y="5094812"/>
            <a:ext cx="7317755" cy="92332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800">
                <a:solidFill>
                  <a:schemeClr val="dk1"/>
                </a:solidFill>
                <a:latin typeface="Calibri"/>
                <a:ea typeface="Calibri"/>
                <a:cs typeface="Calibri"/>
                <a:sym typeface="Calibri"/>
              </a:rPr>
              <a:t>Los tubos que en el presente trabajo se utilizan tienen como dimensiones iniciales un diámetro interno de 3 pulgadas, 3 mm de espesor de pared y 110 cm de largo.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1113525" y="808629"/>
            <a:ext cx="7515990" cy="692624"/>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Ensayos a Módulos</a:t>
            </a:r>
          </a:p>
        </p:txBody>
      </p:sp>
      <p:sp>
        <p:nvSpPr>
          <p:cNvPr id="592" name="Shape 592"/>
          <p:cNvSpPr txBox="1">
            <a:spLocks noGrp="1"/>
          </p:cNvSpPr>
          <p:nvPr>
            <p:ph type="body" idx="1"/>
          </p:nvPr>
        </p:nvSpPr>
        <p:spPr>
          <a:xfrm>
            <a:off x="1113524" y="631208"/>
            <a:ext cx="7515991" cy="5428396"/>
          </a:xfrm>
          <a:prstGeom prst="rect">
            <a:avLst/>
          </a:prstGeom>
          <a:noFill/>
          <a:ln>
            <a:noFill/>
          </a:ln>
        </p:spPr>
        <p:txBody>
          <a:bodyPr lIns="91425" tIns="45700" rIns="91425" bIns="45700" anchor="ctr" anchorCtr="0">
            <a:noAutofit/>
          </a:bodyPr>
          <a:lstStyle/>
          <a:p>
            <a:pPr marL="0" marR="0" lvl="0" indent="0" algn="just"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Una vez definidos y dimensionados los respectivos módulos que pudiesen utilizarse en la conformación de los muebles, se procede a llevar a cabo la experimentación en aras de verificar la resistencia mecánica de cada módulo en relación a la función que deberá cumplir dentro del sistema global del mobiliario. </a:t>
            </a:r>
          </a:p>
          <a:p>
            <a:pPr marL="0" marR="0" lvl="0" indent="0" algn="just" rtl="0">
              <a:spcBef>
                <a:spcPts val="100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Se ha visto la necesidad de construir y experimentar en 3 módulos idénticos de cada ejemplar para poder generar un valor más real y práctico.</a:t>
            </a:r>
          </a:p>
          <a:p>
            <a:pPr marL="0" marR="0" lvl="0" indent="0" algn="l"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113524" y="685800"/>
            <a:ext cx="7515990" cy="77451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Experimentación a módulos de estante</a:t>
            </a:r>
          </a:p>
        </p:txBody>
      </p:sp>
      <p:sp>
        <p:nvSpPr>
          <p:cNvPr id="598" name="Shape 598"/>
          <p:cNvSpPr txBox="1">
            <a:spLocks noGrp="1"/>
          </p:cNvSpPr>
          <p:nvPr>
            <p:ph type="body" idx="1"/>
          </p:nvPr>
        </p:nvSpPr>
        <p:spPr>
          <a:xfrm>
            <a:off x="1113524" y="1351128"/>
            <a:ext cx="7515991" cy="273978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El experimento se lo llevo a cabo en las instalaciones del laboratorio de resistencia mecánica del Instituto Ecuatoriano De Normalización. El equipo utilizado fue la máquina de compresión CO702D –Tester Sangyo y las condiciones ambientales a las que se llevaron los ensayos fueron de una temperatura de 21,8 </a:t>
            </a:r>
            <a:r>
              <a:rPr lang="es-ES" sz="2000" b="0" i="0" u="none" strike="noStrike" cap="none" baseline="30000">
                <a:solidFill>
                  <a:schemeClr val="dk1"/>
                </a:solidFill>
                <a:latin typeface="Calibri"/>
                <a:ea typeface="Calibri"/>
                <a:cs typeface="Calibri"/>
                <a:sym typeface="Calibri"/>
              </a:rPr>
              <a:t>o</a:t>
            </a:r>
            <a:r>
              <a:rPr lang="es-ES" sz="2000" b="0" i="0" u="none" strike="noStrike" cap="none">
                <a:solidFill>
                  <a:schemeClr val="dk1"/>
                </a:solidFill>
                <a:latin typeface="Calibri"/>
                <a:ea typeface="Calibri"/>
                <a:cs typeface="Calibri"/>
                <a:sym typeface="Calibri"/>
              </a:rPr>
              <a:t>C y una humedad relativa de 50,4%.</a:t>
            </a:r>
          </a:p>
          <a:p>
            <a:pPr marL="0" marR="0" lvl="0" indent="0" algn="ctr"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785099" y="3618096"/>
            <a:ext cx="2197540" cy="2960466"/>
          </a:xfrm>
          <a:prstGeom prst="rect">
            <a:avLst/>
          </a:prstGeom>
          <a:noFill/>
          <a:ln>
            <a:noFill/>
          </a:ln>
        </p:spPr>
      </p:pic>
      <p:pic>
        <p:nvPicPr>
          <p:cNvPr id="600" name="Shape 600"/>
          <p:cNvPicPr preferRelativeResize="0"/>
          <p:nvPr/>
        </p:nvPicPr>
        <p:blipFill rotWithShape="1">
          <a:blip r:embed="rId4">
            <a:alphaModFix/>
          </a:blip>
          <a:srcRect b="18901"/>
          <a:stretch/>
        </p:blipFill>
        <p:spPr>
          <a:xfrm>
            <a:off x="3473228" y="3370460"/>
            <a:ext cx="2457329" cy="2960466"/>
          </a:xfrm>
          <a:prstGeom prst="rect">
            <a:avLst/>
          </a:prstGeom>
          <a:noFill/>
          <a:ln>
            <a:noFill/>
          </a:ln>
        </p:spPr>
      </p:pic>
      <p:pic>
        <p:nvPicPr>
          <p:cNvPr id="601" name="Shape 601"/>
          <p:cNvPicPr preferRelativeResize="0"/>
          <p:nvPr/>
        </p:nvPicPr>
        <p:blipFill rotWithShape="1">
          <a:blip r:embed="rId5">
            <a:alphaModFix/>
          </a:blip>
          <a:srcRect/>
          <a:stretch/>
        </p:blipFill>
        <p:spPr>
          <a:xfrm rot="5400000">
            <a:off x="5753122" y="3897356"/>
            <a:ext cx="3053830" cy="1717778"/>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1113524" y="685800"/>
            <a:ext cx="7515990" cy="102016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Resultados</a:t>
            </a:r>
          </a:p>
        </p:txBody>
      </p:sp>
      <p:pic>
        <p:nvPicPr>
          <p:cNvPr id="607" name="Shape 607"/>
          <p:cNvPicPr preferRelativeResize="0"/>
          <p:nvPr/>
        </p:nvPicPr>
        <p:blipFill rotWithShape="1">
          <a:blip r:embed="rId3">
            <a:alphaModFix/>
          </a:blip>
          <a:srcRect/>
          <a:stretch/>
        </p:blipFill>
        <p:spPr>
          <a:xfrm>
            <a:off x="1635466" y="1705969"/>
            <a:ext cx="6472103" cy="4212751"/>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992733" y="76767"/>
            <a:ext cx="7515990" cy="85639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Ensayos a módulos de silla</a:t>
            </a:r>
          </a:p>
        </p:txBody>
      </p:sp>
      <p:sp>
        <p:nvSpPr>
          <p:cNvPr id="613" name="Shape 613"/>
          <p:cNvSpPr txBox="1">
            <a:spLocks noGrp="1"/>
          </p:cNvSpPr>
          <p:nvPr>
            <p:ph type="body" idx="1"/>
          </p:nvPr>
        </p:nvSpPr>
        <p:spPr>
          <a:xfrm>
            <a:off x="840569" y="254188"/>
            <a:ext cx="7515991" cy="2985447"/>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Para los módulos de silla se procede a realizar un ensayo de compresión de forma que podamos conocer la magnitud de la carga que estos podrían soportar. El ensayo se lo lleva a cabo de igual manera que el realizado sobre los estantes, es decir, en las mismas instalaciones, día, temperatura ambiente, humedad e igual equipo.</a:t>
            </a:r>
          </a:p>
        </p:txBody>
      </p:sp>
      <p:pic>
        <p:nvPicPr>
          <p:cNvPr id="614" name="Shape 614"/>
          <p:cNvPicPr preferRelativeResize="0"/>
          <p:nvPr/>
        </p:nvPicPr>
        <p:blipFill rotWithShape="1">
          <a:blip r:embed="rId3">
            <a:alphaModFix/>
          </a:blip>
          <a:srcRect t="16215" b="18001"/>
          <a:stretch/>
        </p:blipFill>
        <p:spPr>
          <a:xfrm>
            <a:off x="840569" y="2860914"/>
            <a:ext cx="2869584" cy="3084393"/>
          </a:xfrm>
          <a:prstGeom prst="rect">
            <a:avLst/>
          </a:prstGeom>
          <a:noFill/>
          <a:ln>
            <a:noFill/>
          </a:ln>
        </p:spPr>
      </p:pic>
      <p:pic>
        <p:nvPicPr>
          <p:cNvPr id="615" name="Shape 615"/>
          <p:cNvPicPr preferRelativeResize="0"/>
          <p:nvPr/>
        </p:nvPicPr>
        <p:blipFill rotWithShape="1">
          <a:blip r:embed="rId4">
            <a:alphaModFix/>
          </a:blip>
          <a:srcRect/>
          <a:stretch/>
        </p:blipFill>
        <p:spPr>
          <a:xfrm>
            <a:off x="4014057" y="3239635"/>
            <a:ext cx="4494665" cy="252825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1113524" y="685800"/>
            <a:ext cx="7515990" cy="910987"/>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Resultados</a:t>
            </a:r>
          </a:p>
        </p:txBody>
      </p:sp>
      <p:pic>
        <p:nvPicPr>
          <p:cNvPr id="621" name="Shape 621"/>
          <p:cNvPicPr preferRelativeResize="0"/>
          <p:nvPr/>
        </p:nvPicPr>
        <p:blipFill rotWithShape="1">
          <a:blip r:embed="rId3">
            <a:alphaModFix/>
          </a:blip>
          <a:srcRect/>
          <a:stretch/>
        </p:blipFill>
        <p:spPr>
          <a:xfrm>
            <a:off x="1797451" y="1878841"/>
            <a:ext cx="5968123" cy="4495762"/>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936104" y="204713"/>
            <a:ext cx="7484566" cy="97922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Ensayos a tubos de cartón</a:t>
            </a:r>
          </a:p>
        </p:txBody>
      </p:sp>
      <p:sp>
        <p:nvSpPr>
          <p:cNvPr id="627" name="Shape 627"/>
          <p:cNvSpPr txBox="1">
            <a:spLocks noGrp="1"/>
          </p:cNvSpPr>
          <p:nvPr>
            <p:ph type="body" idx="1"/>
          </p:nvPr>
        </p:nvSpPr>
        <p:spPr>
          <a:xfrm>
            <a:off x="1113521" y="522929"/>
            <a:ext cx="7515991" cy="3389193"/>
          </a:xfrm>
          <a:prstGeom prst="rect">
            <a:avLst/>
          </a:prstGeom>
          <a:noFill/>
          <a:ln>
            <a:noFill/>
          </a:ln>
        </p:spPr>
        <p:txBody>
          <a:bodyPr lIns="91425" tIns="45700" rIns="91425" bIns="45700" anchor="ctr" anchorCtr="0">
            <a:noAutofit/>
          </a:bodyPr>
          <a:lstStyle/>
          <a:p>
            <a:pPr marL="0" marR="0" lvl="0" indent="0" algn="just" rtl="0">
              <a:spcBef>
                <a:spcPts val="0"/>
              </a:spcBef>
              <a:spcAft>
                <a:spcPts val="0"/>
              </a:spcAft>
              <a:buClr>
                <a:srgbClr val="688726"/>
              </a:buClr>
              <a:buSzPct val="25000"/>
              <a:buFont typeface="Arial"/>
              <a:buNone/>
            </a:pPr>
            <a:r>
              <a:rPr lang="es-ES" sz="2000" b="0" i="0" u="none" strike="noStrike" cap="none">
                <a:solidFill>
                  <a:schemeClr val="dk1"/>
                </a:solidFill>
                <a:latin typeface="Calibri"/>
                <a:ea typeface="Calibri"/>
                <a:cs typeface="Calibri"/>
                <a:sym typeface="Calibri"/>
              </a:rPr>
              <a:t>Los tubos de cartón también han sido sometidos a pruebas de compresión, para lo cual las probetas a analizar tienen 680 mm de largo, la cual es la medida final que tendrán en el escritorio (altura seguida de forma que el escritorio cumpla con la altura designada por la norma NTE INEN 1641</a:t>
            </a:r>
            <a:r>
              <a:rPr lang="es-ES" sz="2000" b="1" i="0" u="none" strike="noStrike" cap="none">
                <a:solidFill>
                  <a:schemeClr val="dk1"/>
                </a:solidFill>
                <a:latin typeface="Calibri"/>
                <a:ea typeface="Calibri"/>
                <a:cs typeface="Calibri"/>
                <a:sym typeface="Calibri"/>
              </a:rPr>
              <a:t>)</a:t>
            </a:r>
            <a:r>
              <a:rPr lang="es-ES" sz="2000" b="0" i="0" u="none" strike="noStrike" cap="none">
                <a:solidFill>
                  <a:schemeClr val="dk1"/>
                </a:solidFill>
                <a:latin typeface="Calibri"/>
                <a:ea typeface="Calibri"/>
                <a:cs typeface="Calibri"/>
                <a:sym typeface="Calibri"/>
              </a:rPr>
              <a:t>, y con ello se solventará, al mismo tiempo, el análisis de pandeo del elemento.</a:t>
            </a:r>
          </a:p>
          <a:p>
            <a:pPr marL="0" marR="0" lvl="0" indent="0" algn="l" rtl="0">
              <a:spcBef>
                <a:spcPts val="1000"/>
              </a:spcBef>
              <a:spcAft>
                <a:spcPts val="0"/>
              </a:spcAft>
              <a:buClr>
                <a:srgbClr val="688726"/>
              </a:buClr>
              <a:buSzPct val="25000"/>
              <a:buFont typeface="Arial"/>
              <a:buNone/>
            </a:pPr>
            <a:endParaRPr sz="2000" b="0" i="0" u="none" strike="noStrike" cap="none">
              <a:solidFill>
                <a:schemeClr val="dk1"/>
              </a:solidFill>
              <a:latin typeface="Calibri"/>
              <a:ea typeface="Calibri"/>
              <a:cs typeface="Calibri"/>
              <a:sym typeface="Calibri"/>
            </a:endParaRPr>
          </a:p>
        </p:txBody>
      </p:sp>
      <p:pic>
        <p:nvPicPr>
          <p:cNvPr id="628" name="Shape 628"/>
          <p:cNvPicPr preferRelativeResize="0"/>
          <p:nvPr/>
        </p:nvPicPr>
        <p:blipFill rotWithShape="1">
          <a:blip r:embed="rId3">
            <a:alphaModFix/>
          </a:blip>
          <a:srcRect/>
          <a:stretch/>
        </p:blipFill>
        <p:spPr>
          <a:xfrm rot="10800000">
            <a:off x="4871516" y="3246798"/>
            <a:ext cx="1952362" cy="2992272"/>
          </a:xfrm>
          <a:prstGeom prst="rect">
            <a:avLst/>
          </a:prstGeom>
          <a:noFill/>
          <a:ln>
            <a:noFill/>
          </a:ln>
        </p:spPr>
      </p:pic>
      <p:pic>
        <p:nvPicPr>
          <p:cNvPr id="629" name="Shape 629"/>
          <p:cNvPicPr preferRelativeResize="0"/>
          <p:nvPr/>
        </p:nvPicPr>
        <p:blipFill rotWithShape="1">
          <a:blip r:embed="rId4">
            <a:alphaModFix/>
          </a:blip>
          <a:srcRect/>
          <a:stretch/>
        </p:blipFill>
        <p:spPr>
          <a:xfrm rot="5400000">
            <a:off x="1603519" y="3901358"/>
            <a:ext cx="2992272" cy="168315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p:nvPr/>
        </p:nvSpPr>
        <p:spPr>
          <a:xfrm>
            <a:off x="997363" y="467958"/>
            <a:ext cx="7514034" cy="1314448"/>
          </a:xfrm>
          <a:prstGeom prst="rect">
            <a:avLst/>
          </a:prstGeom>
          <a:noFill/>
          <a:ln>
            <a:noFill/>
          </a:ln>
        </p:spPr>
        <p:txBody>
          <a:bodyPr lIns="68575" tIns="34275" rIns="68575" bIns="34275"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OBJETIVOS ESPECÍFICOS</a:t>
            </a:r>
          </a:p>
        </p:txBody>
      </p:sp>
      <p:sp>
        <p:nvSpPr>
          <p:cNvPr id="305" name="Shape 305"/>
          <p:cNvSpPr/>
          <p:nvPr/>
        </p:nvSpPr>
        <p:spPr>
          <a:xfrm>
            <a:off x="870512" y="1580030"/>
            <a:ext cx="7968687" cy="2646878"/>
          </a:xfrm>
          <a:prstGeom prst="rect">
            <a:avLst/>
          </a:prstGeom>
          <a:noFill/>
          <a:ln>
            <a:noFill/>
          </a:ln>
        </p:spPr>
        <p:txBody>
          <a:bodyPr lIns="91425" tIns="45700" rIns="91425" bIns="45700" anchor="t" anchorCtr="0">
            <a:noAutofit/>
          </a:bodyPr>
          <a:lstStyle/>
          <a:p>
            <a:pPr marL="285750" marR="0" lvl="0" indent="-285750" algn="just" rtl="0">
              <a:spcBef>
                <a:spcPts val="0"/>
              </a:spcBef>
              <a:buClr>
                <a:schemeClr val="dk1"/>
              </a:buClr>
              <a:buFont typeface="Arial"/>
              <a:buNone/>
            </a:pPr>
            <a:endParaRPr sz="22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p:txBody>
      </p:sp>
      <p:sp>
        <p:nvSpPr>
          <p:cNvPr id="306" name="Shape 306"/>
          <p:cNvSpPr txBox="1">
            <a:spLocks noGrp="1"/>
          </p:cNvSpPr>
          <p:nvPr>
            <p:ph type="body" idx="1"/>
          </p:nvPr>
        </p:nvSpPr>
        <p:spPr>
          <a:xfrm>
            <a:off x="902046" y="2040732"/>
            <a:ext cx="7704666" cy="3332816"/>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Determinar las propiedades mecánicas más importantes del cartón corrugado que se comercializa en el país bajo las normas INEN que rigen nuestro territorio.</a:t>
            </a:r>
          </a:p>
          <a:p>
            <a:pPr marL="285750" marR="0" lvl="0" indent="-285750" algn="just" rtl="0">
              <a:spcBef>
                <a:spcPts val="100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   Diseñar y determinar experimentalmente la mejor geometría de los módulos y elementos que conformarán los muebles.</a:t>
            </a:r>
          </a:p>
          <a:p>
            <a:pPr marL="285750" marR="0" lvl="0" indent="-285750" algn="just" rtl="0">
              <a:spcBef>
                <a:spcPts val="1000"/>
              </a:spcBef>
              <a:spcAft>
                <a:spcPts val="0"/>
              </a:spcAft>
              <a:buClr>
                <a:srgbClr val="688726"/>
              </a:buClr>
              <a:buSzPct val="145000"/>
              <a:buFont typeface="Arial"/>
              <a:buChar char="•"/>
            </a:pPr>
            <a:r>
              <a:rPr lang="es-ES" sz="2000" b="0" i="0" u="none" strike="noStrike" cap="none">
                <a:solidFill>
                  <a:schemeClr val="dk1"/>
                </a:solidFill>
                <a:latin typeface="Calibri"/>
                <a:ea typeface="Calibri"/>
                <a:cs typeface="Calibri"/>
                <a:sym typeface="Calibri"/>
              </a:rPr>
              <a:t>   Diseñar y construir muebles de oficina mediante los módulos y elementos seleccionados.</a:t>
            </a:r>
          </a:p>
          <a:p>
            <a:pPr marL="285750" marR="0" lvl="0" indent="-285750" algn="l" rtl="0">
              <a:spcBef>
                <a:spcPts val="108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1113523" y="1040641"/>
            <a:ext cx="7515990" cy="70627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s-ES" sz="3200" b="1" i="0" u="none" strike="noStrike" cap="none">
                <a:solidFill>
                  <a:schemeClr val="dk1"/>
                </a:solidFill>
                <a:latin typeface="Calibri"/>
                <a:ea typeface="Calibri"/>
                <a:cs typeface="Calibri"/>
                <a:sym typeface="Calibri"/>
              </a:rPr>
              <a:t>Resultados</a:t>
            </a:r>
          </a:p>
        </p:txBody>
      </p:sp>
      <p:pic>
        <p:nvPicPr>
          <p:cNvPr id="635" name="Shape 635"/>
          <p:cNvPicPr preferRelativeResize="0"/>
          <p:nvPr/>
        </p:nvPicPr>
        <p:blipFill rotWithShape="1">
          <a:blip r:embed="rId3">
            <a:alphaModFix/>
          </a:blip>
          <a:srcRect/>
          <a:stretch/>
        </p:blipFill>
        <p:spPr>
          <a:xfrm>
            <a:off x="1113523" y="2251880"/>
            <a:ext cx="7496968" cy="2784144"/>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982133" y="457200"/>
            <a:ext cx="7424888" cy="90757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Ensayo a vigas </a:t>
            </a:r>
          </a:p>
        </p:txBody>
      </p:sp>
      <p:sp>
        <p:nvSpPr>
          <p:cNvPr id="641" name="Shape 641"/>
          <p:cNvSpPr txBox="1">
            <a:spLocks noGrp="1"/>
          </p:cNvSpPr>
          <p:nvPr>
            <p:ph type="body" idx="1"/>
          </p:nvPr>
        </p:nvSpPr>
        <p:spPr>
          <a:xfrm>
            <a:off x="791064" y="1050876"/>
            <a:ext cx="8093627" cy="3202025"/>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1800" b="0" i="0" u="none" strike="noStrike" cap="none">
                <a:solidFill>
                  <a:schemeClr val="dk1"/>
                </a:solidFill>
                <a:latin typeface="Calibri"/>
                <a:ea typeface="Calibri"/>
                <a:cs typeface="Calibri"/>
                <a:sym typeface="Calibri"/>
              </a:rPr>
              <a:t>El ensayo se lo lleva a cabo en el Laboratorio de Mecánica de Materiales de la Universidad  de las Fuerzas Armadas ´´ESPE´´, en la máquina de ensayos universal. El total de ensayos a realizarse será de nueve, correspondientes a tres por cada tipo de viga en el que se ha variado su espesor como se indicó previamente.</a:t>
            </a:r>
          </a:p>
          <a:p>
            <a:pPr marL="285750" marR="0" lvl="0" indent="-285750" algn="l" rtl="0">
              <a:spcBef>
                <a:spcPts val="108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p:txBody>
      </p:sp>
      <p:pic>
        <p:nvPicPr>
          <p:cNvPr id="642" name="Shape 642"/>
          <p:cNvPicPr preferRelativeResize="0"/>
          <p:nvPr/>
        </p:nvPicPr>
        <p:blipFill rotWithShape="1">
          <a:blip r:embed="rId3">
            <a:alphaModFix/>
          </a:blip>
          <a:srcRect/>
          <a:stretch/>
        </p:blipFill>
        <p:spPr>
          <a:xfrm>
            <a:off x="1058369" y="3434069"/>
            <a:ext cx="3648195" cy="2134217"/>
          </a:xfrm>
          <a:prstGeom prst="rect">
            <a:avLst/>
          </a:prstGeom>
          <a:noFill/>
          <a:ln>
            <a:noFill/>
          </a:ln>
        </p:spPr>
      </p:pic>
      <p:pic>
        <p:nvPicPr>
          <p:cNvPr id="643" name="Shape 643"/>
          <p:cNvPicPr preferRelativeResize="0"/>
          <p:nvPr/>
        </p:nvPicPr>
        <p:blipFill rotWithShape="1">
          <a:blip r:embed="rId4">
            <a:alphaModFix/>
          </a:blip>
          <a:srcRect/>
          <a:stretch/>
        </p:blipFill>
        <p:spPr>
          <a:xfrm>
            <a:off x="4706564" y="3434069"/>
            <a:ext cx="3794163" cy="2134217"/>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876871" y="186743"/>
            <a:ext cx="7165580" cy="89392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Resultados</a:t>
            </a:r>
          </a:p>
        </p:txBody>
      </p:sp>
      <p:pic>
        <p:nvPicPr>
          <p:cNvPr id="649" name="Shape 649"/>
          <p:cNvPicPr preferRelativeResize="0">
            <a:picLocks noGrp="1"/>
          </p:cNvPicPr>
          <p:nvPr>
            <p:ph type="body" idx="1"/>
          </p:nvPr>
        </p:nvPicPr>
        <p:blipFill rotWithShape="1">
          <a:blip r:embed="rId3">
            <a:alphaModFix/>
          </a:blip>
          <a:srcRect/>
          <a:stretch/>
        </p:blipFill>
        <p:spPr>
          <a:xfrm>
            <a:off x="1819980" y="1080670"/>
            <a:ext cx="5519440" cy="2466343"/>
          </a:xfrm>
          <a:prstGeom prst="rect">
            <a:avLst/>
          </a:prstGeom>
          <a:noFill/>
          <a:ln>
            <a:noFill/>
          </a:ln>
        </p:spPr>
      </p:pic>
      <p:pic>
        <p:nvPicPr>
          <p:cNvPr id="650" name="Shape 650"/>
          <p:cNvPicPr preferRelativeResize="0"/>
          <p:nvPr/>
        </p:nvPicPr>
        <p:blipFill rotWithShape="1">
          <a:blip r:embed="rId4">
            <a:alphaModFix/>
          </a:blip>
          <a:srcRect/>
          <a:stretch/>
        </p:blipFill>
        <p:spPr>
          <a:xfrm>
            <a:off x="2245185" y="3799519"/>
            <a:ext cx="4428951" cy="2720456"/>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719414" y="225188"/>
            <a:ext cx="7179227" cy="83933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Silla</a:t>
            </a:r>
          </a:p>
        </p:txBody>
      </p:sp>
      <p:sp>
        <p:nvSpPr>
          <p:cNvPr id="656" name="Shape 656"/>
          <p:cNvSpPr txBox="1">
            <a:spLocks noGrp="1"/>
          </p:cNvSpPr>
          <p:nvPr>
            <p:ph type="body" idx="1"/>
          </p:nvPr>
        </p:nvSpPr>
        <p:spPr>
          <a:xfrm>
            <a:off x="719414" y="876869"/>
            <a:ext cx="8056094" cy="2166582"/>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1800" b="0" i="0" u="none" strike="noStrike" cap="none">
                <a:solidFill>
                  <a:schemeClr val="dk1"/>
                </a:solidFill>
                <a:latin typeface="Calibri"/>
                <a:ea typeface="Calibri"/>
                <a:cs typeface="Calibri"/>
                <a:sym typeface="Calibri"/>
              </a:rPr>
              <a:t>En el caso de la silla, se ha procedido a seleccionar el mallado hecho con 2 láminas ranuradas por cada pared cuya resistencia en la zona del asiento, la cual fue aislada inicialmente para ser testeada, ha sido obtenida experimentalmente soportando en promedio 2008,33 kg. Se ha tomado como referencia a Kiki Carton (2012) para dar el dimensionamiento del espaldar.</a:t>
            </a:r>
          </a:p>
        </p:txBody>
      </p:sp>
      <p:pic>
        <p:nvPicPr>
          <p:cNvPr id="657" name="Shape 657" descr="C:\Users\PC\Documents\renato\espe reno\tesis\tesis\muebles\silla\1.jpg"/>
          <p:cNvPicPr preferRelativeResize="0"/>
          <p:nvPr/>
        </p:nvPicPr>
        <p:blipFill rotWithShape="1">
          <a:blip r:embed="rId3">
            <a:alphaModFix/>
          </a:blip>
          <a:srcRect/>
          <a:stretch/>
        </p:blipFill>
        <p:spPr>
          <a:xfrm>
            <a:off x="1357008" y="3390819"/>
            <a:ext cx="3160400" cy="2832558"/>
          </a:xfrm>
          <a:prstGeom prst="rect">
            <a:avLst/>
          </a:prstGeom>
          <a:noFill/>
          <a:ln>
            <a:noFill/>
          </a:ln>
        </p:spPr>
      </p:pic>
      <p:pic>
        <p:nvPicPr>
          <p:cNvPr id="658" name="Shape 658" descr="C:\Users\PC\Documents\renato\espe reno\tesis\tesis\muebles\fotos\DSC_0107.JPG"/>
          <p:cNvPicPr preferRelativeResize="0"/>
          <p:nvPr/>
        </p:nvPicPr>
        <p:blipFill rotWithShape="1">
          <a:blip r:embed="rId4">
            <a:alphaModFix/>
          </a:blip>
          <a:srcRect r="8629"/>
          <a:stretch/>
        </p:blipFill>
        <p:spPr>
          <a:xfrm rot="5400000">
            <a:off x="4805051" y="3627641"/>
            <a:ext cx="3640174" cy="2358915"/>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982133" y="457200"/>
            <a:ext cx="7206524" cy="79839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Estante de Almacenamiento</a:t>
            </a:r>
          </a:p>
        </p:txBody>
      </p:sp>
      <p:sp>
        <p:nvSpPr>
          <p:cNvPr id="664" name="Shape 664"/>
          <p:cNvSpPr txBox="1">
            <a:spLocks noGrp="1"/>
          </p:cNvSpPr>
          <p:nvPr>
            <p:ph type="body" idx="1"/>
          </p:nvPr>
        </p:nvSpPr>
        <p:spPr>
          <a:xfrm>
            <a:off x="982133" y="1220337"/>
            <a:ext cx="7820671" cy="2123363"/>
          </a:xfrm>
          <a:prstGeom prst="rect">
            <a:avLst/>
          </a:prstGeom>
          <a:noFill/>
          <a:ln>
            <a:noFill/>
          </a:ln>
        </p:spPr>
        <p:txBody>
          <a:bodyPr lIns="91425" tIns="45700" rIns="91425" bIns="45700" anchor="ctr" anchorCtr="0">
            <a:noAutofit/>
          </a:bodyPr>
          <a:lstStyle/>
          <a:p>
            <a:pPr marL="285750" marR="0" lvl="0" indent="-285750" algn="just" rtl="0">
              <a:spcBef>
                <a:spcPts val="0"/>
              </a:spcBef>
              <a:spcAft>
                <a:spcPts val="0"/>
              </a:spcAft>
              <a:buClr>
                <a:srgbClr val="688726"/>
              </a:buClr>
              <a:buSzPct val="145000"/>
              <a:buFont typeface="Arial"/>
              <a:buChar char="•"/>
            </a:pPr>
            <a:r>
              <a:rPr lang="es-ES" sz="1800" b="0" i="0" u="none" strike="noStrike" cap="none">
                <a:solidFill>
                  <a:schemeClr val="dk1"/>
                </a:solidFill>
                <a:latin typeface="Calibri"/>
                <a:ea typeface="Calibri"/>
                <a:cs typeface="Calibri"/>
                <a:sym typeface="Calibri"/>
              </a:rPr>
              <a:t>Para realizar el diseño del estante de almacenamiento se ha procedido a seleccionar, de entre los módulos planteados, a aquel de menor pero suficiente resistencia, es decir, al estante que, sometido a una carga de compresión, soportó 1583 kg en promedio y cuyas medidas exteriores son de 390 mm por cada lado y en el cual cada pared tiene el espesor de 30 mm.</a:t>
            </a:r>
          </a:p>
          <a:p>
            <a:pPr marL="285750" marR="0" lvl="0" indent="-285750" algn="just" rtl="0">
              <a:spcBef>
                <a:spcPts val="960"/>
              </a:spcBef>
              <a:spcAft>
                <a:spcPts val="0"/>
              </a:spcAft>
              <a:buClr>
                <a:srgbClr val="688726"/>
              </a:buClr>
              <a:buSzPct val="145000"/>
              <a:buFont typeface="Arial"/>
              <a:buNone/>
            </a:pPr>
            <a:endParaRPr sz="1800" b="0" i="0" u="none" strike="noStrike" cap="none">
              <a:solidFill>
                <a:schemeClr val="dk1"/>
              </a:solidFill>
              <a:latin typeface="Calibri"/>
              <a:ea typeface="Calibri"/>
              <a:cs typeface="Calibri"/>
              <a:sym typeface="Calibri"/>
            </a:endParaRPr>
          </a:p>
        </p:txBody>
      </p:sp>
      <p:pic>
        <p:nvPicPr>
          <p:cNvPr id="665" name="Shape 665" descr="C:\Users\PC\Documents\renato\espe reno\tesis\tesis\muebles\estante\1.jpg"/>
          <p:cNvPicPr preferRelativeResize="0"/>
          <p:nvPr/>
        </p:nvPicPr>
        <p:blipFill rotWithShape="1">
          <a:blip r:embed="rId3">
            <a:alphaModFix/>
          </a:blip>
          <a:srcRect/>
          <a:stretch/>
        </p:blipFill>
        <p:spPr>
          <a:xfrm>
            <a:off x="1882349" y="2903125"/>
            <a:ext cx="2349499" cy="3426460"/>
          </a:xfrm>
          <a:prstGeom prst="rect">
            <a:avLst/>
          </a:prstGeom>
          <a:noFill/>
          <a:ln>
            <a:noFill/>
          </a:ln>
        </p:spPr>
      </p:pic>
      <p:pic>
        <p:nvPicPr>
          <p:cNvPr id="666" name="Shape 666"/>
          <p:cNvPicPr preferRelativeResize="0"/>
          <p:nvPr/>
        </p:nvPicPr>
        <p:blipFill rotWithShape="1">
          <a:blip r:embed="rId4">
            <a:alphaModFix/>
          </a:blip>
          <a:srcRect/>
          <a:stretch/>
        </p:blipFill>
        <p:spPr>
          <a:xfrm>
            <a:off x="5678180" y="2903125"/>
            <a:ext cx="1691612" cy="342646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982133" y="170597"/>
            <a:ext cx="7274763" cy="70285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0" i="0" u="none" strike="noStrike" cap="none">
                <a:solidFill>
                  <a:schemeClr val="dk1"/>
                </a:solidFill>
                <a:latin typeface="Calibri"/>
                <a:ea typeface="Calibri"/>
                <a:cs typeface="Calibri"/>
                <a:sym typeface="Calibri"/>
              </a:rPr>
              <a:t>Escritorio</a:t>
            </a:r>
          </a:p>
        </p:txBody>
      </p:sp>
      <p:sp>
        <p:nvSpPr>
          <p:cNvPr id="672" name="Shape 672"/>
          <p:cNvSpPr txBox="1">
            <a:spLocks noGrp="1"/>
          </p:cNvSpPr>
          <p:nvPr>
            <p:ph type="body" idx="1"/>
          </p:nvPr>
        </p:nvSpPr>
        <p:spPr>
          <a:xfrm>
            <a:off x="975308" y="1179394"/>
            <a:ext cx="7704666" cy="5125872"/>
          </a:xfrm>
          <a:prstGeom prst="rect">
            <a:avLst/>
          </a:prstGeom>
          <a:noFill/>
          <a:ln>
            <a:noFill/>
          </a:ln>
        </p:spPr>
        <p:txBody>
          <a:bodyPr lIns="91425" tIns="45700" rIns="91425" bIns="45700" anchor="ctr" anchorCtr="0">
            <a:noAutofit/>
          </a:bodyPr>
          <a:lstStyle/>
          <a:p>
            <a:pPr marL="285750" marR="0" lvl="0" indent="-285750" algn="just" rtl="0">
              <a:lnSpc>
                <a:spcPct val="90000"/>
              </a:lnSpc>
              <a:spcBef>
                <a:spcPts val="0"/>
              </a:spcBef>
              <a:spcAft>
                <a:spcPts val="0"/>
              </a:spcAft>
              <a:buClr>
                <a:srgbClr val="688726"/>
              </a:buClr>
              <a:buSzPct val="147900"/>
              <a:buFont typeface="Arial"/>
              <a:buChar char="•"/>
            </a:pPr>
            <a:r>
              <a:rPr lang="es-ES" sz="2040" b="0" i="0" u="none" strike="noStrike" cap="none">
                <a:solidFill>
                  <a:schemeClr val="dk1"/>
                </a:solidFill>
                <a:latin typeface="Calibri"/>
                <a:ea typeface="Calibri"/>
                <a:cs typeface="Calibri"/>
                <a:sym typeface="Calibri"/>
              </a:rPr>
              <a:t>El escritorio tipo C que se ha planteado diseñar consta de 2 zonas que difieren tanto en su funcionalidad como en los elementos que los conformarán, y son: la zona de trabajo que permite que el usuario pueda sentarse y acomodar sus piernas  y el bloque de estantes de almacenamiento, cada una de ellas presenta una resistencia diferente, la cual se encuentra relacionada con el tipo de elementos que las conforman. Al existir dos estantes de almacenamiento una tras otro la resistencia del bloque de ellos asciende a un valor de 3 toneladas aproximadamente. Por otro lado, la zona de trabajo consta de 4 vigas, cada una de ellas con una resistencia de 155 kg en flexión y con una carga única en el centro, es decir, esta zona tendría una resistencia máxima de 620 kg.</a:t>
            </a:r>
          </a:p>
          <a:p>
            <a:pPr marL="285750" marR="0" lvl="0" indent="-285750" algn="just" rtl="0">
              <a:lnSpc>
                <a:spcPct val="90000"/>
              </a:lnSpc>
              <a:spcBef>
                <a:spcPts val="1008"/>
              </a:spcBef>
              <a:spcAft>
                <a:spcPts val="0"/>
              </a:spcAft>
              <a:buClr>
                <a:srgbClr val="688726"/>
              </a:buClr>
              <a:buSzPct val="147900"/>
              <a:buFont typeface="Arial"/>
              <a:buChar char="•"/>
            </a:pPr>
            <a:r>
              <a:rPr lang="es-ES" sz="2040" b="0" i="0" u="none" strike="noStrike" cap="none">
                <a:solidFill>
                  <a:schemeClr val="dk1"/>
                </a:solidFill>
                <a:latin typeface="Calibri"/>
                <a:ea typeface="Calibri"/>
                <a:cs typeface="Calibri"/>
                <a:sym typeface="Calibri"/>
              </a:rPr>
              <a:t>En consecuencia, la carga que puede soportar el escritorio es la menor de las dos zonas y de esta manera si utilizamos el factor de seguridad que va relacionado con el creep, previamente mencionado, entonces podrá soportar continuamente 62 kg en total.</a:t>
            </a:r>
          </a:p>
          <a:p>
            <a:pPr marL="285750" marR="0" lvl="0" indent="-285750" algn="l" rtl="0">
              <a:lnSpc>
                <a:spcPct val="90000"/>
              </a:lnSpc>
              <a:spcBef>
                <a:spcPts val="1008"/>
              </a:spcBef>
              <a:spcAft>
                <a:spcPts val="0"/>
              </a:spcAft>
              <a:buClr>
                <a:srgbClr val="688726"/>
              </a:buClr>
              <a:buSzPct val="147900"/>
              <a:buFont typeface="Arial"/>
              <a:buNone/>
            </a:pPr>
            <a:endParaRPr sz="204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Shape 677" descr="https://scontent-mia1-1.xx.fbcdn.net/v/t34.0-12/13563691_10207920317860677_2061805999_n.jpg?oh=5fa4e4d2ef41c06e7adf602963ac7d66&amp;oe=577C8A7A"/>
          <p:cNvPicPr preferRelativeResize="0"/>
          <p:nvPr/>
        </p:nvPicPr>
        <p:blipFill rotWithShape="1">
          <a:blip r:embed="rId3">
            <a:alphaModFix/>
          </a:blip>
          <a:srcRect b="1426"/>
          <a:stretch/>
        </p:blipFill>
        <p:spPr>
          <a:xfrm>
            <a:off x="181069" y="141509"/>
            <a:ext cx="4578349" cy="3463290"/>
          </a:xfrm>
          <a:prstGeom prst="rect">
            <a:avLst/>
          </a:prstGeom>
          <a:noFill/>
          <a:ln>
            <a:noFill/>
          </a:ln>
        </p:spPr>
      </p:pic>
      <p:pic>
        <p:nvPicPr>
          <p:cNvPr id="678" name="Shape 678"/>
          <p:cNvPicPr preferRelativeResize="0"/>
          <p:nvPr/>
        </p:nvPicPr>
        <p:blipFill rotWithShape="1">
          <a:blip r:embed="rId4">
            <a:alphaModFix/>
          </a:blip>
          <a:srcRect/>
          <a:stretch/>
        </p:blipFill>
        <p:spPr>
          <a:xfrm>
            <a:off x="3509607" y="3604800"/>
            <a:ext cx="5375086" cy="3055307"/>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Shape 683"/>
          <p:cNvPicPr preferRelativeResize="0"/>
          <p:nvPr/>
        </p:nvPicPr>
        <p:blipFill rotWithShape="1">
          <a:blip r:embed="rId3">
            <a:alphaModFix/>
          </a:blip>
          <a:srcRect/>
          <a:stretch/>
        </p:blipFill>
        <p:spPr>
          <a:xfrm>
            <a:off x="620831" y="848719"/>
            <a:ext cx="8100088" cy="497887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982133" y="457200"/>
            <a:ext cx="7192876" cy="62097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1" i="0" u="none" strike="noStrike" cap="none">
                <a:solidFill>
                  <a:schemeClr val="dk1"/>
                </a:solidFill>
                <a:latin typeface="Calibri"/>
                <a:ea typeface="Calibri"/>
                <a:cs typeface="Calibri"/>
                <a:sym typeface="Calibri"/>
              </a:rPr>
              <a:t>Conclusiones</a:t>
            </a:r>
          </a:p>
        </p:txBody>
      </p:sp>
      <p:sp>
        <p:nvSpPr>
          <p:cNvPr id="689" name="Shape 689"/>
          <p:cNvSpPr txBox="1">
            <a:spLocks noGrp="1"/>
          </p:cNvSpPr>
          <p:nvPr>
            <p:ph type="body" idx="1"/>
          </p:nvPr>
        </p:nvSpPr>
        <p:spPr>
          <a:xfrm>
            <a:off x="726237" y="1261280"/>
            <a:ext cx="8417761" cy="5152397"/>
          </a:xfrm>
          <a:prstGeom prst="rect">
            <a:avLst/>
          </a:prstGeom>
          <a:noFill/>
          <a:ln>
            <a:noFill/>
          </a:ln>
        </p:spPr>
        <p:txBody>
          <a:bodyPr lIns="91425" tIns="45700" rIns="91425" bIns="45700" anchor="ctr" anchorCtr="0">
            <a:noAutofit/>
          </a:bodyPr>
          <a:lstStyle/>
          <a:p>
            <a:pPr marL="285750" marR="0" lvl="0" indent="-285750" algn="just" rtl="0">
              <a:lnSpc>
                <a:spcPct val="80000"/>
              </a:lnSpc>
              <a:spcBef>
                <a:spcPts val="0"/>
              </a:spcBef>
              <a:spcAft>
                <a:spcPts val="0"/>
              </a:spcAft>
              <a:buClr>
                <a:srgbClr val="688726"/>
              </a:buClr>
              <a:buSzPct val="143208"/>
              <a:buFont typeface="Arial"/>
              <a:buChar char="•"/>
            </a:pPr>
            <a:r>
              <a:rPr lang="es-ES" sz="1679" b="0" i="0" u="none" strike="noStrike" cap="none">
                <a:solidFill>
                  <a:schemeClr val="dk1"/>
                </a:solidFill>
                <a:latin typeface="Calibri"/>
                <a:ea typeface="Calibri"/>
                <a:cs typeface="Calibri"/>
                <a:sym typeface="Calibri"/>
              </a:rPr>
              <a:t>El cartón corrugado es un material con el que, aunque  cada lámina individualmente no sea apta para conformar ningún tipo de estructuras, al ser unido con otras más y al tener disposiciones geométricas y formas adecuadas, lograría conformarlas y brindarles una resistencia lo suficientemente elevada como para generar los tipos de muebles presentados en el presente trabajo  y otros tipos más como por ejemplo mesas, sofás, etc. Además, debido a los resultados obtenidos que nos muestran la gran resistencia de las estructuras planteadas con valores en resistencia a la compresión estática de hasta 5 toneladas, podemos decir que este material puede ser utilizado en una multitud de otras aplicaciones siempre y cuando se planteen diseños adecuados con respecto a sus características y disposiciones más ventajosas.</a:t>
            </a:r>
          </a:p>
          <a:p>
            <a:pPr marL="285750" marR="0" lvl="0" indent="-285750" algn="just" rtl="0">
              <a:lnSpc>
                <a:spcPct val="80000"/>
              </a:lnSpc>
              <a:spcBef>
                <a:spcPts val="936"/>
              </a:spcBef>
              <a:spcAft>
                <a:spcPts val="0"/>
              </a:spcAft>
              <a:buClr>
                <a:srgbClr val="688726"/>
              </a:buClr>
              <a:buSzPct val="143208"/>
              <a:buFont typeface="Arial"/>
              <a:buChar char="•"/>
            </a:pPr>
            <a:r>
              <a:rPr lang="es-ES" sz="1679" b="0" i="0" u="none" strike="noStrike" cap="none">
                <a:solidFill>
                  <a:schemeClr val="dk1"/>
                </a:solidFill>
                <a:latin typeface="Calibri"/>
                <a:ea typeface="Calibri"/>
                <a:cs typeface="Calibri"/>
                <a:sym typeface="Calibri"/>
              </a:rPr>
              <a:t>De las tres técnicas principales que se utilizan en la construcción de estructuras de cartón corrugado: apilamiento, mallado y doblado;  se determina que, de entre las dos primeras en mención, la de mayor dificultad por el número de cortes necesarios, costo y la forma de unión de las láminas es la técnica de apilamiento ya que necesita una alta precisión en el corte y en el pegado de unión, a su vez cabe mencionar que es la técnica que más material  necesita, sin embargo, una gran ventaja es que mediante ella se pueden generar y construir estructuras más sólidas con incontables formas y geometrías que pudiesen alcanzar una alta resistencia mecánica. Por otro lado, al realizar estructuras con la técnica de mallado, también se puede lograr que el producto final tenga una alta resistencia, además utilizamos relativamente mucho menos material que la técnica de apilado aunque  en el corte se necesita alta precisión en particular en la zona de los ranurados para que no presente problemas la unión de las láminas ni su normal funcionamiento.</a:t>
            </a:r>
          </a:p>
          <a:p>
            <a:pPr marL="285750" marR="0" lvl="0" indent="-285750" algn="just" rtl="0">
              <a:lnSpc>
                <a:spcPct val="80000"/>
              </a:lnSpc>
              <a:spcBef>
                <a:spcPts val="936"/>
              </a:spcBef>
              <a:spcAft>
                <a:spcPts val="0"/>
              </a:spcAft>
              <a:buClr>
                <a:srgbClr val="688726"/>
              </a:buClr>
              <a:buSzPct val="143294"/>
              <a:buFont typeface="Arial"/>
              <a:buNone/>
            </a:pPr>
            <a:endParaRPr sz="1679"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p:nvPr/>
        </p:nvSpPr>
        <p:spPr>
          <a:xfrm>
            <a:off x="320721" y="336353"/>
            <a:ext cx="8550323" cy="5109091"/>
          </a:xfrm>
          <a:prstGeom prst="rect">
            <a:avLst/>
          </a:prstGeom>
          <a:noFill/>
          <a:ln>
            <a:noFill/>
          </a:ln>
        </p:spPr>
        <p:txBody>
          <a:bodyPr lIns="91425" tIns="45700" rIns="91425" bIns="45700" anchor="t" anchorCtr="0">
            <a:noAutofit/>
          </a:bodyPr>
          <a:lstStyle/>
          <a:p>
            <a:pPr marL="0" marR="0" lvl="0" indent="0" algn="just" rtl="0">
              <a:spcBef>
                <a:spcPts val="0"/>
              </a:spcBef>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Font typeface="Arial"/>
              <a:buNone/>
            </a:pPr>
            <a:endParaRPr sz="1800">
              <a:solidFill>
                <a:schemeClr val="dk1"/>
              </a:solidFill>
              <a:latin typeface="Calibri"/>
              <a:ea typeface="Calibri"/>
              <a:cs typeface="Calibri"/>
              <a:sym typeface="Calibri"/>
            </a:endParaRPr>
          </a:p>
          <a:p>
            <a:pPr marL="285750" marR="0" lvl="0" indent="-285750" algn="just" rtl="0">
              <a:spcBef>
                <a:spcPts val="0"/>
              </a:spcBef>
              <a:buClr>
                <a:schemeClr val="dk1"/>
              </a:buClr>
              <a:buSzPct val="100000"/>
              <a:buFont typeface="Arial"/>
              <a:buChar char="•"/>
            </a:pPr>
            <a:r>
              <a:rPr lang="es-ES" sz="2000">
                <a:solidFill>
                  <a:schemeClr val="dk1"/>
                </a:solidFill>
                <a:latin typeface="Calibri"/>
                <a:ea typeface="Calibri"/>
                <a:cs typeface="Calibri"/>
                <a:sym typeface="Calibri"/>
              </a:rPr>
              <a:t>La geometría del cartón corrugado, tomando en cuenta la forma de las flautas y el número de éstas y de liners, permite que sea un material con buena resistencia en especial ante dos tipos de cargas, tanto de aplastamiento plano como de compresión de borde, siendo esta última característica la que mejor se puede aprovechar para la construcción de estructuras como muebles puesto que cuando este material se encuentra expuesto a presiones o agresiones mecánicas de impacto en pequeñas áreas, no tiene buena respuesta si la zona que los soporta es la superficie de las láminas puesto que su interior no es sólido y es hueco entre cada cresta de flautas.</a:t>
            </a:r>
          </a:p>
          <a:p>
            <a:pPr marL="0" marR="0" lvl="0" indent="0" algn="just" rtl="0">
              <a:spcBef>
                <a:spcPts val="0"/>
              </a:spcBef>
              <a:buSzPct val="25000"/>
              <a:buNone/>
            </a:pPr>
            <a:r>
              <a:rPr lang="es-ES" sz="2000" b="1">
                <a:solidFill>
                  <a:schemeClr val="dk1"/>
                </a:solidFill>
                <a:latin typeface="Calibri"/>
                <a:ea typeface="Calibri"/>
                <a:cs typeface="Calibri"/>
                <a:sym typeface="Calibri"/>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299552" y="-135228"/>
            <a:ext cx="7704666" cy="1981199"/>
          </a:xfrm>
          <a:prstGeom prst="rect">
            <a:avLst/>
          </a:prstGeom>
          <a:noFill/>
          <a:ln>
            <a:noFill/>
          </a:ln>
        </p:spPr>
        <p:txBody>
          <a:bodyPr lIns="91425" tIns="45700" rIns="91425" bIns="45700" anchor="ctr" anchorCtr="0">
            <a:noAutofit/>
          </a:bodyPr>
          <a:lstStyle/>
          <a:p>
            <a:pPr marL="0" marR="0" lvl="2" indent="0" algn="ctr" rtl="0">
              <a:spcBef>
                <a:spcPts val="0"/>
              </a:spcBef>
              <a:buSzPct val="25000"/>
              <a:buNone/>
            </a:pPr>
            <a:r>
              <a:rPr lang="es-ES" sz="2400" b="1" i="0" u="none" strike="noStrike" cap="none">
                <a:solidFill>
                  <a:schemeClr val="dk2"/>
                </a:solidFill>
              </a:rPr>
              <a:t>Cartón corrugado</a:t>
            </a:r>
          </a:p>
        </p:txBody>
      </p:sp>
      <p:pic>
        <p:nvPicPr>
          <p:cNvPr id="312" name="Shape 312"/>
          <p:cNvPicPr preferRelativeResize="0">
            <a:picLocks noGrp="1"/>
          </p:cNvPicPr>
          <p:nvPr>
            <p:ph type="body" idx="1"/>
          </p:nvPr>
        </p:nvPicPr>
        <p:blipFill rotWithShape="1">
          <a:blip r:embed="rId3">
            <a:alphaModFix/>
          </a:blip>
          <a:srcRect t="6513" b="9961"/>
          <a:stretch/>
        </p:blipFill>
        <p:spPr>
          <a:xfrm>
            <a:off x="940158" y="3463780"/>
            <a:ext cx="3381847" cy="2362564"/>
          </a:xfrm>
          <a:prstGeom prst="rect">
            <a:avLst/>
          </a:prstGeom>
          <a:noFill/>
          <a:ln>
            <a:noFill/>
          </a:ln>
        </p:spPr>
      </p:pic>
      <p:pic>
        <p:nvPicPr>
          <p:cNvPr id="313" name="Shape 313"/>
          <p:cNvPicPr preferRelativeResize="0"/>
          <p:nvPr/>
        </p:nvPicPr>
        <p:blipFill rotWithShape="1">
          <a:blip r:embed="rId4">
            <a:alphaModFix/>
          </a:blip>
          <a:srcRect/>
          <a:stretch/>
        </p:blipFill>
        <p:spPr>
          <a:xfrm>
            <a:off x="4724860" y="3644569"/>
            <a:ext cx="3576954" cy="2279039"/>
          </a:xfrm>
          <a:prstGeom prst="rect">
            <a:avLst/>
          </a:prstGeom>
          <a:noFill/>
          <a:ln>
            <a:noFill/>
          </a:ln>
        </p:spPr>
      </p:pic>
      <p:sp>
        <p:nvSpPr>
          <p:cNvPr id="314" name="Shape 314"/>
          <p:cNvSpPr txBox="1"/>
          <p:nvPr/>
        </p:nvSpPr>
        <p:spPr>
          <a:xfrm>
            <a:off x="940158" y="1390917"/>
            <a:ext cx="7469746" cy="2031325"/>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s-ES" sz="1800" b="0" i="0" u="none" strike="noStrike" cap="none">
                <a:solidFill>
                  <a:schemeClr val="dk1"/>
                </a:solidFill>
                <a:latin typeface="Calibri"/>
                <a:ea typeface="Calibri"/>
                <a:cs typeface="Calibri"/>
                <a:sym typeface="Calibri"/>
              </a:rPr>
              <a:t>El cartón corrugado es un tipo de material cuya estructura está formada por capas exteriores de papel liso (liners) adheridas a las crestas de un nervio central hecho de papel ondulado también llamado flauta. Este es un material liviano, hueco y no macizo basado en la celulosa, cuya resistencia se basa en la disposición y trabajo en conjunto de sus componentes, así como también en las propiedades inherentes a su geometría y materia prima. </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982133" y="457200"/>
            <a:ext cx="7288410" cy="41625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3600" b="1" i="0" u="none" strike="noStrike" cap="none">
                <a:solidFill>
                  <a:schemeClr val="dk1"/>
                </a:solidFill>
                <a:latin typeface="Calibri"/>
                <a:ea typeface="Calibri"/>
                <a:cs typeface="Calibri"/>
                <a:sym typeface="Calibri"/>
              </a:rPr>
              <a:t>Recomendaciones</a:t>
            </a:r>
          </a:p>
        </p:txBody>
      </p:sp>
      <p:sp>
        <p:nvSpPr>
          <p:cNvPr id="700" name="Shape 700"/>
          <p:cNvSpPr txBox="1">
            <a:spLocks noGrp="1"/>
          </p:cNvSpPr>
          <p:nvPr>
            <p:ph type="body" idx="1"/>
          </p:nvPr>
        </p:nvSpPr>
        <p:spPr>
          <a:xfrm>
            <a:off x="466931" y="1793541"/>
            <a:ext cx="8318816" cy="4143234"/>
          </a:xfrm>
          <a:prstGeom prst="rect">
            <a:avLst/>
          </a:prstGeom>
          <a:noFill/>
          <a:ln>
            <a:noFill/>
          </a:ln>
        </p:spPr>
        <p:txBody>
          <a:bodyPr lIns="91425" tIns="45700" rIns="91425" bIns="45700" anchor="ctr" anchorCtr="0">
            <a:noAutofit/>
          </a:bodyPr>
          <a:lstStyle/>
          <a:p>
            <a:pPr marL="285750" marR="0" lvl="0" indent="-285750" algn="just" rtl="0">
              <a:lnSpc>
                <a:spcPct val="80000"/>
              </a:lnSpc>
              <a:spcBef>
                <a:spcPts val="0"/>
              </a:spcBef>
              <a:spcAft>
                <a:spcPts val="0"/>
              </a:spcAft>
              <a:buClr>
                <a:srgbClr val="688726"/>
              </a:buClr>
              <a:buSzPct val="141947"/>
              <a:buFont typeface="Arial"/>
              <a:buChar char="•"/>
            </a:pPr>
            <a:r>
              <a:rPr lang="es-ES" sz="1860" b="0" i="0" u="none" strike="noStrike" cap="none">
                <a:solidFill>
                  <a:schemeClr val="dk1"/>
                </a:solidFill>
                <a:latin typeface="Calibri"/>
                <a:ea typeface="Calibri"/>
                <a:cs typeface="Calibri"/>
                <a:sym typeface="Calibri"/>
              </a:rPr>
              <a:t>Al trabajar con cartón corrugado se recomienda	darle cuidados especiales  a su manipulación y almacenamiento ya que debe encontrarse en óptimas condiciones para poder formar parte de estructuras como las planteadas; de esta manera, se deberá evitar que las láminas sean colocadas en disposición vertical por tiempo prolongado pues podría deformarlas, se deberán evitar golpes o agresiones de cualquier índole sobre el material, sobre todo en los bordes, y también se deberá cuidar que no sea expuesto a humedades muy altas y contacto con líquidos.</a:t>
            </a:r>
          </a:p>
          <a:p>
            <a:pPr marL="0" marR="0" lvl="0" indent="0" algn="just" rtl="0">
              <a:lnSpc>
                <a:spcPct val="80000"/>
              </a:lnSpc>
              <a:spcBef>
                <a:spcPts val="972"/>
              </a:spcBef>
              <a:spcAft>
                <a:spcPts val="0"/>
              </a:spcAft>
              <a:buClr>
                <a:srgbClr val="688726"/>
              </a:buClr>
              <a:buSzPct val="25000"/>
              <a:buFont typeface="Arial"/>
              <a:buNone/>
            </a:pPr>
            <a:endParaRPr sz="1860" b="0" i="0" u="none" strike="noStrike" cap="none">
              <a:solidFill>
                <a:schemeClr val="dk1"/>
              </a:solidFill>
              <a:latin typeface="Calibri"/>
              <a:ea typeface="Calibri"/>
              <a:cs typeface="Calibri"/>
              <a:sym typeface="Calibri"/>
            </a:endParaRPr>
          </a:p>
          <a:p>
            <a:pPr marL="285750" marR="0" lvl="0" indent="-285750" algn="just" rtl="0">
              <a:lnSpc>
                <a:spcPct val="80000"/>
              </a:lnSpc>
              <a:spcBef>
                <a:spcPts val="972"/>
              </a:spcBef>
              <a:spcAft>
                <a:spcPts val="0"/>
              </a:spcAft>
              <a:buClr>
                <a:srgbClr val="688726"/>
              </a:buClr>
              <a:buSzPct val="141947"/>
              <a:buFont typeface="Arial"/>
              <a:buChar char="•"/>
            </a:pPr>
            <a:r>
              <a:rPr lang="es-ES" sz="1860" b="0" i="0" u="none" strike="noStrike" cap="none">
                <a:solidFill>
                  <a:schemeClr val="dk1"/>
                </a:solidFill>
                <a:latin typeface="Calibri"/>
                <a:ea typeface="Calibri"/>
                <a:cs typeface="Calibri"/>
                <a:sym typeface="Calibri"/>
              </a:rPr>
              <a:t>Al conformar mobiliarios con cartón corrugado, desde un punto de vista industrial y comercial, se recomienda optimizar el proceso de conformado de cada una de las láminas a usarse ya que el costo del corte es relativamente elevado cuando se manufacturan pocos ejemplares; de esta manera, en el presente trabajo se construyeron, a penas, un mueble de cada tipo por lo cual el corte y manufactura no solo acarreó gran dificultad sino que además fue relativamente costoso.</a:t>
            </a:r>
          </a:p>
          <a:p>
            <a:pPr marL="0" marR="0" lvl="0" indent="0" algn="l" rtl="0">
              <a:lnSpc>
                <a:spcPct val="80000"/>
              </a:lnSpc>
              <a:spcBef>
                <a:spcPts val="972"/>
              </a:spcBef>
              <a:spcAft>
                <a:spcPts val="0"/>
              </a:spcAft>
              <a:buClr>
                <a:srgbClr val="688726"/>
              </a:buClr>
              <a:buSzPct val="25000"/>
              <a:buFont typeface="Arial"/>
              <a:buNone/>
            </a:pPr>
            <a:endParaRPr sz="1860" b="0" i="0" u="none" strike="noStrike" cap="none">
              <a:solidFill>
                <a:schemeClr val="dk1"/>
              </a:solidFill>
              <a:latin typeface="Calibri"/>
              <a:ea typeface="Calibri"/>
              <a:cs typeface="Calibri"/>
              <a:sym typeface="Calibri"/>
            </a:endParaRPr>
          </a:p>
          <a:p>
            <a:pPr marL="285750" marR="0" lvl="0" indent="-285750" algn="l" rtl="0">
              <a:lnSpc>
                <a:spcPct val="80000"/>
              </a:lnSpc>
              <a:spcBef>
                <a:spcPts val="972"/>
              </a:spcBef>
              <a:spcAft>
                <a:spcPts val="0"/>
              </a:spcAft>
              <a:buClr>
                <a:srgbClr val="688726"/>
              </a:buClr>
              <a:buSzPct val="141947"/>
              <a:buFont typeface="Arial"/>
              <a:buNone/>
            </a:pPr>
            <a:endParaRPr sz="186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p:nvPr/>
        </p:nvSpPr>
        <p:spPr>
          <a:xfrm>
            <a:off x="989462" y="447554"/>
            <a:ext cx="7854286"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1800">
                <a:solidFill>
                  <a:schemeClr val="dk1"/>
                </a:solidFill>
                <a:latin typeface="Calibri"/>
                <a:ea typeface="Calibri"/>
                <a:cs typeface="Calibri"/>
                <a:sym typeface="Calibri"/>
              </a:rPr>
              <a:t>En estructuras de cartón corrugado, es importante intentar disminuir, al máximo, el número de uniones que deban hacerse en cuanto a los diferentes elementos que las conformen en aras de que pueda ser más fácil de ensamblar y sea menos propensa a sufrir daños en estas zonas.</a:t>
            </a:r>
          </a:p>
          <a:p>
            <a:pPr marL="0" marR="0" lvl="0" indent="0" algn="l" rtl="0">
              <a:spcBef>
                <a:spcPts val="0"/>
              </a:spcBef>
              <a:buSzPct val="25000"/>
              <a:buNone/>
            </a:pPr>
            <a:r>
              <a:rPr lang="es-ES" sz="1800">
                <a:solidFill>
                  <a:schemeClr val="dk1"/>
                </a:solidFill>
                <a:latin typeface="Calibri"/>
                <a:ea typeface="Calibri"/>
                <a:cs typeface="Calibri"/>
                <a:sym typeface="Calibri"/>
              </a:rPr>
              <a:t> </a:t>
            </a:r>
          </a:p>
          <a:p>
            <a:pPr marL="0" marR="0" lvl="0" indent="0" algn="l" rtl="0">
              <a:spcBef>
                <a:spcPts val="0"/>
              </a:spcBef>
              <a:buSzPct val="25000"/>
              <a:buNone/>
            </a:pPr>
            <a:r>
              <a:rPr lang="es-ES" sz="1800">
                <a:solidFill>
                  <a:schemeClr val="dk1"/>
                </a:solidFill>
                <a:latin typeface="Calibri"/>
                <a:ea typeface="Calibri"/>
                <a:cs typeface="Calibri"/>
                <a:sym typeface="Calibri"/>
              </a:rPr>
              <a:t>Los cortes de las láminas de cartón corrugado se deberán efectuar con una alta precisión para lo cual se recomienda el tipo de corte láser que, además, no daña el material dando un corte limpio y permite disminuir la manipulación del mismo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010494" y="2179750"/>
            <a:ext cx="7515990" cy="248240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s-ES" sz="4000" b="1" i="0" u="none" strike="noStrike" cap="none">
                <a:solidFill>
                  <a:schemeClr val="dk1"/>
                </a:solidFill>
                <a:latin typeface="Calibri"/>
                <a:ea typeface="Calibri"/>
                <a:cs typeface="Calibri"/>
                <a:sym typeface="Calibri"/>
              </a:rPr>
              <a:t>GRACIAS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aphicFrame>
        <p:nvGraphicFramePr>
          <p:cNvPr id="319" name="Shape 319"/>
          <p:cNvGraphicFramePr/>
          <p:nvPr/>
        </p:nvGraphicFramePr>
        <p:xfrm>
          <a:off x="1532050" y="836187"/>
          <a:ext cx="5705500" cy="5372075"/>
        </p:xfrm>
        <a:graphic>
          <a:graphicData uri="http://schemas.openxmlformats.org/drawingml/2006/table">
            <a:tbl>
              <a:tblPr firstRow="1" firstCol="1" bandRow="1">
                <a:noFill/>
                <a:tableStyleId>{5AFF00D4-EDFD-47FE-9FA6-808EE5DBACAF}</a:tableStyleId>
              </a:tblPr>
              <a:tblGrid>
                <a:gridCol w="995925"/>
                <a:gridCol w="792500"/>
                <a:gridCol w="830550"/>
                <a:gridCol w="774925"/>
                <a:gridCol w="1195675"/>
                <a:gridCol w="1115925"/>
              </a:tblGrid>
              <a:tr h="805825">
                <a:tc>
                  <a:txBody>
                    <a:bodyPr/>
                    <a:lstStyle/>
                    <a:p>
                      <a:pPr marL="43815" marR="0" lvl="0" indent="-5715" algn="ctr" rtl="0">
                        <a:lnSpc>
                          <a:spcPct val="150000"/>
                        </a:lnSpc>
                        <a:spcBef>
                          <a:spcPts val="0"/>
                        </a:spcBef>
                        <a:spcAft>
                          <a:spcPts val="0"/>
                        </a:spcAft>
                        <a:buSzPct val="25000"/>
                        <a:buNone/>
                      </a:pPr>
                      <a:r>
                        <a:rPr lang="es-ES" sz="1100" u="none" strike="noStrike" cap="none"/>
                        <a:t>Perfil del Ondulado</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Calibre (mm)</a:t>
                      </a:r>
                    </a:p>
                  </a:txBody>
                  <a:tcPr marL="67300" marR="67300" marT="0" marB="0"/>
                </a:tc>
                <a:tc>
                  <a:txBody>
                    <a:bodyPr/>
                    <a:lstStyle/>
                    <a:p>
                      <a:pPr marL="21590" marR="0" lvl="0" indent="-8890" algn="ctr" rtl="0">
                        <a:lnSpc>
                          <a:spcPct val="150000"/>
                        </a:lnSpc>
                        <a:spcBef>
                          <a:spcPts val="0"/>
                        </a:spcBef>
                        <a:spcAft>
                          <a:spcPts val="0"/>
                        </a:spcAft>
                        <a:buSzPct val="25000"/>
                        <a:buNone/>
                      </a:pPr>
                      <a:r>
                        <a:rPr lang="es-ES" sz="1100" u="none" strike="noStrike" cap="none"/>
                        <a:t>Altura de la Onda (mm)</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Paso (mm)</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Número de Ondas por metro</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Coeficiente Ondulación teórico</a:t>
                      </a:r>
                    </a:p>
                  </a:txBody>
                  <a:tcPr marL="67300" marR="67300" marT="0" marB="0"/>
                </a:tc>
              </a:tr>
              <a:tr h="537200">
                <a:tc>
                  <a:txBody>
                    <a:bodyPr/>
                    <a:lstStyle/>
                    <a:p>
                      <a:pPr marL="43815" marR="0" lvl="0" indent="-5715" algn="ctr" rtl="0">
                        <a:lnSpc>
                          <a:spcPct val="150000"/>
                        </a:lnSpc>
                        <a:spcBef>
                          <a:spcPts val="0"/>
                        </a:spcBef>
                        <a:spcAft>
                          <a:spcPts val="0"/>
                        </a:spcAft>
                        <a:buSzPct val="25000"/>
                        <a:buNone/>
                      </a:pPr>
                      <a:r>
                        <a:rPr lang="es-ES" sz="1100" u="none" strike="noStrike" cap="none"/>
                        <a:t>Onda muy grande (K)</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6,1 a 7</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6</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11,7</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90</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1,5</a:t>
                      </a:r>
                    </a:p>
                  </a:txBody>
                  <a:tcPr marL="67300" marR="67300" marT="0" marB="0"/>
                </a:tc>
              </a:tr>
              <a:tr h="537200">
                <a:tc>
                  <a:txBody>
                    <a:bodyPr/>
                    <a:lstStyle/>
                    <a:p>
                      <a:pPr marL="43815" marR="0" lvl="0" indent="-5715" algn="ctr" rtl="0">
                        <a:lnSpc>
                          <a:spcPct val="150000"/>
                        </a:lnSpc>
                        <a:spcBef>
                          <a:spcPts val="0"/>
                        </a:spcBef>
                        <a:spcAft>
                          <a:spcPts val="0"/>
                        </a:spcAft>
                        <a:buSzPct val="25000"/>
                        <a:buNone/>
                      </a:pPr>
                      <a:r>
                        <a:rPr lang="es-ES" sz="1100" u="none" strike="noStrike" cap="none"/>
                        <a:t>Onda grande (A)</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4,5 a 5,8</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4,4 a 4,8</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8,1 a 9,5</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123 a 105</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1,48 a 1,6</a:t>
                      </a:r>
                    </a:p>
                  </a:txBody>
                  <a:tcPr marL="67300" marR="67300" marT="0" marB="0"/>
                </a:tc>
              </a:tr>
              <a:tr h="805825">
                <a:tc>
                  <a:txBody>
                    <a:bodyPr/>
                    <a:lstStyle/>
                    <a:p>
                      <a:pPr marL="43815" marR="0" lvl="0" indent="-5715" algn="ctr" rtl="0">
                        <a:lnSpc>
                          <a:spcPct val="150000"/>
                        </a:lnSpc>
                        <a:spcBef>
                          <a:spcPts val="0"/>
                        </a:spcBef>
                        <a:spcAft>
                          <a:spcPts val="0"/>
                        </a:spcAft>
                        <a:buSzPct val="25000"/>
                        <a:buNone/>
                      </a:pPr>
                      <a:r>
                        <a:rPr lang="es-ES" sz="1100" u="none" strike="noStrike" cap="none"/>
                        <a:t>Onda mediana (C)</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3,6 a 5</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3,5 a 4</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7 a 8,1</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143 a 123</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1,39 a 1,5</a:t>
                      </a:r>
                    </a:p>
                  </a:txBody>
                  <a:tcPr marL="67300" marR="67300" marT="0" marB="0"/>
                </a:tc>
              </a:tr>
              <a:tr h="805825">
                <a:tc>
                  <a:txBody>
                    <a:bodyPr/>
                    <a:lstStyle/>
                    <a:p>
                      <a:pPr marL="43815" marR="0" lvl="0" indent="-5715" algn="ctr" rtl="0">
                        <a:lnSpc>
                          <a:spcPct val="150000"/>
                        </a:lnSpc>
                        <a:spcBef>
                          <a:spcPts val="0"/>
                        </a:spcBef>
                        <a:spcAft>
                          <a:spcPts val="0"/>
                        </a:spcAft>
                        <a:buSzPct val="25000"/>
                        <a:buNone/>
                      </a:pPr>
                      <a:r>
                        <a:rPr lang="es-ES" sz="1100" u="none" strike="noStrike" cap="none"/>
                        <a:t>Onda pequeña (B)</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2,6 a 3,8</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2,4 a 2,8</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6 a 6,8</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167 a 147</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1,3 a 1,51</a:t>
                      </a:r>
                    </a:p>
                  </a:txBody>
                  <a:tcPr marL="67300" marR="67300" marT="0" marB="0"/>
                </a:tc>
              </a:tr>
              <a:tr h="537200">
                <a:tc>
                  <a:txBody>
                    <a:bodyPr/>
                    <a:lstStyle/>
                    <a:p>
                      <a:pPr marL="43815" marR="0" lvl="0" indent="-5715" algn="ctr" rtl="0">
                        <a:lnSpc>
                          <a:spcPct val="150000"/>
                        </a:lnSpc>
                        <a:spcBef>
                          <a:spcPts val="0"/>
                        </a:spcBef>
                        <a:spcAft>
                          <a:spcPts val="0"/>
                        </a:spcAft>
                        <a:buSzPct val="25000"/>
                        <a:buNone/>
                      </a:pPr>
                      <a:r>
                        <a:rPr lang="es-ES" sz="1100" u="none" strike="noStrike" cap="none"/>
                        <a:t>Microcanal (E)</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1,2 a 2</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1,1 a 1,4</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3 a 4,2</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333 a 238</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1,17 a 1,43</a:t>
                      </a:r>
                    </a:p>
                  </a:txBody>
                  <a:tcPr marL="67300" marR="67300" marT="0" marB="0"/>
                </a:tc>
              </a:tr>
              <a:tr h="537200">
                <a:tc>
                  <a:txBody>
                    <a:bodyPr/>
                    <a:lstStyle/>
                    <a:p>
                      <a:pPr marL="43815" marR="0" lvl="0" indent="-5715" algn="ctr" rtl="0">
                        <a:lnSpc>
                          <a:spcPct val="150000"/>
                        </a:lnSpc>
                        <a:spcBef>
                          <a:spcPts val="0"/>
                        </a:spcBef>
                        <a:spcAft>
                          <a:spcPts val="0"/>
                        </a:spcAft>
                        <a:buSzPct val="25000"/>
                        <a:buNone/>
                      </a:pPr>
                      <a:r>
                        <a:rPr lang="es-ES" sz="1100" u="none" strike="noStrike" cap="none"/>
                        <a:t>Minimicro canal F</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0,9 a 1,4</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0,75</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2,4 a 2,7</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416 a 370</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1,2 a 1,4</a:t>
                      </a:r>
                    </a:p>
                  </a:txBody>
                  <a:tcPr marL="67300" marR="67300" marT="0" marB="0"/>
                </a:tc>
              </a:tr>
              <a:tr h="537200">
                <a:tc>
                  <a:txBody>
                    <a:bodyPr/>
                    <a:lstStyle/>
                    <a:p>
                      <a:pPr marL="43815" marR="0" lvl="0" indent="-5715" algn="ctr" rtl="0">
                        <a:lnSpc>
                          <a:spcPct val="150000"/>
                        </a:lnSpc>
                        <a:spcBef>
                          <a:spcPts val="0"/>
                        </a:spcBef>
                        <a:spcAft>
                          <a:spcPts val="0"/>
                        </a:spcAft>
                        <a:buSzPct val="25000"/>
                        <a:buNone/>
                      </a:pPr>
                      <a:r>
                        <a:rPr lang="es-ES" sz="1100" u="none" strike="noStrike" cap="none"/>
                        <a:t>Canal G</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1 a 1,1</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0,5 a 0,65</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1,8</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555</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1,24 a 1,26</a:t>
                      </a:r>
                    </a:p>
                  </a:txBody>
                  <a:tcPr marL="67300" marR="67300" marT="0" marB="0"/>
                </a:tc>
              </a:tr>
              <a:tr h="268600">
                <a:tc>
                  <a:txBody>
                    <a:bodyPr/>
                    <a:lstStyle/>
                    <a:p>
                      <a:pPr marL="43815" marR="0" lvl="0" indent="-5715" algn="ctr" rtl="0">
                        <a:lnSpc>
                          <a:spcPct val="150000"/>
                        </a:lnSpc>
                        <a:spcBef>
                          <a:spcPts val="0"/>
                        </a:spcBef>
                        <a:spcAft>
                          <a:spcPts val="0"/>
                        </a:spcAft>
                        <a:buSzPct val="25000"/>
                        <a:buNone/>
                      </a:pPr>
                      <a:r>
                        <a:rPr lang="es-ES" sz="1100" u="none" strike="noStrike" cap="none"/>
                        <a:t>Canal N</a:t>
                      </a:r>
                    </a:p>
                  </a:txBody>
                  <a:tcPr marL="67300" marR="67300" marT="0" marB="0"/>
                </a:tc>
                <a:tc>
                  <a:txBody>
                    <a:bodyPr/>
                    <a:lstStyle/>
                    <a:p>
                      <a:pPr marL="29844" marR="0" lvl="0" indent="-4444" algn="ctr" rtl="0">
                        <a:lnSpc>
                          <a:spcPct val="150000"/>
                        </a:lnSpc>
                        <a:spcBef>
                          <a:spcPts val="0"/>
                        </a:spcBef>
                        <a:spcAft>
                          <a:spcPts val="0"/>
                        </a:spcAft>
                        <a:buSzPct val="25000"/>
                        <a:buNone/>
                      </a:pPr>
                      <a:r>
                        <a:rPr lang="es-ES" sz="1100" u="none" strike="noStrike" cap="none"/>
                        <a:t>0,5 a 0,8</a:t>
                      </a:r>
                    </a:p>
                  </a:txBody>
                  <a:tcPr marL="67300" marR="67300" marT="0" marB="0"/>
                </a:tc>
                <a:tc>
                  <a:txBody>
                    <a:bodyPr/>
                    <a:lstStyle/>
                    <a:p>
                      <a:pPr marL="21590" marR="0" lvl="0" indent="3809" algn="ctr" rtl="0">
                        <a:lnSpc>
                          <a:spcPct val="150000"/>
                        </a:lnSpc>
                        <a:spcBef>
                          <a:spcPts val="0"/>
                        </a:spcBef>
                        <a:spcAft>
                          <a:spcPts val="0"/>
                        </a:spcAft>
                        <a:buSzPct val="25000"/>
                        <a:buNone/>
                      </a:pPr>
                      <a:r>
                        <a:rPr lang="es-ES" sz="1100" u="none" strike="noStrike" cap="none"/>
                        <a:t>0,42</a:t>
                      </a:r>
                    </a:p>
                  </a:txBody>
                  <a:tcPr marL="67300" marR="67300" marT="0" marB="0"/>
                </a:tc>
                <a:tc>
                  <a:txBody>
                    <a:bodyPr/>
                    <a:lstStyle/>
                    <a:p>
                      <a:pPr marL="20955" marR="0" lvl="0" indent="-8255" algn="ctr" rtl="0">
                        <a:lnSpc>
                          <a:spcPct val="150000"/>
                        </a:lnSpc>
                        <a:spcBef>
                          <a:spcPts val="0"/>
                        </a:spcBef>
                        <a:spcAft>
                          <a:spcPts val="0"/>
                        </a:spcAft>
                        <a:buSzPct val="25000"/>
                        <a:buNone/>
                      </a:pPr>
                      <a:r>
                        <a:rPr lang="es-ES" sz="1100" u="none" strike="noStrike" cap="none"/>
                        <a:t>1,8</a:t>
                      </a:r>
                    </a:p>
                  </a:txBody>
                  <a:tcPr marL="67300" marR="67300" marT="0" marB="0"/>
                </a:tc>
                <a:tc>
                  <a:txBody>
                    <a:bodyPr/>
                    <a:lstStyle/>
                    <a:p>
                      <a:pPr marL="0" marR="0" lvl="0" indent="0" algn="ctr" rtl="0">
                        <a:lnSpc>
                          <a:spcPct val="150000"/>
                        </a:lnSpc>
                        <a:spcBef>
                          <a:spcPts val="0"/>
                        </a:spcBef>
                        <a:spcAft>
                          <a:spcPts val="0"/>
                        </a:spcAft>
                        <a:buSzPct val="25000"/>
                        <a:buNone/>
                      </a:pPr>
                      <a:r>
                        <a:rPr lang="es-ES" sz="1100" u="none" strike="noStrike" cap="none"/>
                        <a:t>555</a:t>
                      </a:r>
                    </a:p>
                  </a:txBody>
                  <a:tcPr marL="67300" marR="67300" marT="0" marB="0"/>
                </a:tc>
                <a:tc>
                  <a:txBody>
                    <a:bodyPr/>
                    <a:lstStyle/>
                    <a:p>
                      <a:pPr marL="21590" marR="0" lvl="0" indent="16510" algn="ctr" rtl="0">
                        <a:lnSpc>
                          <a:spcPct val="150000"/>
                        </a:lnSpc>
                        <a:spcBef>
                          <a:spcPts val="0"/>
                        </a:spcBef>
                        <a:spcAft>
                          <a:spcPts val="0"/>
                        </a:spcAft>
                        <a:buSzPct val="25000"/>
                        <a:buNone/>
                      </a:pPr>
                      <a:r>
                        <a:rPr lang="es-ES" sz="1100" u="none" strike="noStrike" cap="none"/>
                        <a:t>1,13 a 1,15</a:t>
                      </a:r>
                    </a:p>
                  </a:txBody>
                  <a:tcPr marL="67300" marR="67300" marT="0" marB="0"/>
                </a:tc>
              </a:tr>
            </a:tbl>
          </a:graphicData>
        </a:graphic>
      </p:graphicFrame>
      <p:sp>
        <p:nvSpPr>
          <p:cNvPr id="320" name="Shape 320"/>
          <p:cNvSpPr/>
          <p:nvPr/>
        </p:nvSpPr>
        <p:spPr>
          <a:xfrm>
            <a:off x="1146220" y="450708"/>
            <a:ext cx="3982499" cy="276998"/>
          </a:xfrm>
          <a:prstGeom prst="rect">
            <a:avLst/>
          </a:prstGeom>
          <a:noFill/>
          <a:ln>
            <a:noFill/>
          </a:ln>
        </p:spPr>
        <p:txBody>
          <a:bodyPr lIns="91425" tIns="45700" rIns="91425" bIns="45700" anchor="ctr" anchorCtr="0">
            <a:noAutofit/>
          </a:bodyPr>
          <a:lstStyle/>
          <a:p>
            <a:pPr marL="0" marR="0" lvl="0" indent="12700" algn="l" rtl="0">
              <a:lnSpc>
                <a:spcPct val="100000"/>
              </a:lnSpc>
              <a:spcBef>
                <a:spcPts val="0"/>
              </a:spcBef>
              <a:spcAft>
                <a:spcPts val="0"/>
              </a:spcAft>
              <a:buClr>
                <a:schemeClr val="dk1"/>
              </a:buClr>
              <a:buSzPct val="25000"/>
              <a:buFont typeface="Arial"/>
              <a:buNone/>
            </a:pPr>
            <a:r>
              <a:rPr lang="es-ES" sz="1200" b="1" i="0" u="none" strike="noStrike" cap="none">
                <a:solidFill>
                  <a:schemeClr val="dk1"/>
                </a:solidFill>
                <a:latin typeface="Arial"/>
                <a:ea typeface="Arial"/>
                <a:cs typeface="Arial"/>
                <a:sym typeface="Arial"/>
              </a:rPr>
              <a:t>Clasificación de las Flautas en el Cartón Corrugado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909965" y="-141667"/>
            <a:ext cx="7704666" cy="1981199"/>
          </a:xfrm>
          <a:prstGeom prst="rect">
            <a:avLst/>
          </a:prstGeom>
          <a:noFill/>
          <a:ln>
            <a:noFill/>
          </a:ln>
        </p:spPr>
        <p:txBody>
          <a:bodyPr lIns="91425" tIns="45700" rIns="91425" bIns="45700" anchor="ctr" anchorCtr="0">
            <a:noAutofit/>
          </a:bodyPr>
          <a:lstStyle/>
          <a:p>
            <a:pPr marL="0" marR="0" lvl="2" indent="0" algn="ctr" rtl="0">
              <a:spcBef>
                <a:spcPts val="0"/>
              </a:spcBef>
              <a:buSzPct val="25000"/>
              <a:buNone/>
            </a:pPr>
            <a:r>
              <a:rPr lang="es-ES" sz="2400" b="1" i="0" u="none" strike="noStrike" cap="none">
                <a:solidFill>
                  <a:schemeClr val="dk2"/>
                </a:solidFill>
              </a:rPr>
              <a:t>Manufactura del cartón</a:t>
            </a:r>
          </a:p>
        </p:txBody>
      </p:sp>
      <p:pic>
        <p:nvPicPr>
          <p:cNvPr id="326" name="Shape 326"/>
          <p:cNvPicPr preferRelativeResize="0">
            <a:picLocks noGrp="1"/>
          </p:cNvPicPr>
          <p:nvPr>
            <p:ph type="body" idx="1"/>
          </p:nvPr>
        </p:nvPicPr>
        <p:blipFill rotWithShape="1">
          <a:blip r:embed="rId3">
            <a:alphaModFix/>
          </a:blip>
          <a:srcRect l="3232" t="9541" r="4943" b="9395"/>
          <a:stretch/>
        </p:blipFill>
        <p:spPr>
          <a:xfrm>
            <a:off x="1423788" y="1508192"/>
            <a:ext cx="6677021" cy="440321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1113234" y="231550"/>
            <a:ext cx="6811566" cy="772210"/>
          </a:xfrm>
          <a:prstGeom prst="rect">
            <a:avLst/>
          </a:prstGeom>
          <a:noFill/>
          <a:ln>
            <a:noFill/>
          </a:ln>
        </p:spPr>
        <p:txBody>
          <a:bodyPr lIns="91425" tIns="45700" rIns="91425" bIns="45700" anchor="ctr" anchorCtr="0">
            <a:noAutofit/>
          </a:bodyPr>
          <a:lstStyle/>
          <a:p>
            <a:pPr marL="0" marR="0" lvl="2" indent="0" algn="ctr" rtl="0">
              <a:spcBef>
                <a:spcPts val="0"/>
              </a:spcBef>
              <a:buSzPct val="25000"/>
              <a:buNone/>
            </a:pPr>
            <a:r>
              <a:rPr lang="es-ES" sz="1800" b="1" i="0" u="none" strike="noStrike" cap="none">
                <a:solidFill>
                  <a:schemeClr val="dk2"/>
                </a:solidFill>
              </a:rPr>
              <a:t>Cartón Corrugado y Medio Ambiente</a:t>
            </a:r>
          </a:p>
        </p:txBody>
      </p:sp>
      <p:sp>
        <p:nvSpPr>
          <p:cNvPr id="332" name="Shape 332"/>
          <p:cNvSpPr txBox="1">
            <a:spLocks noGrp="1"/>
          </p:cNvSpPr>
          <p:nvPr>
            <p:ph type="body" idx="1"/>
          </p:nvPr>
        </p:nvSpPr>
        <p:spPr>
          <a:xfrm>
            <a:off x="784843" y="218139"/>
            <a:ext cx="7728898" cy="4203394"/>
          </a:xfrm>
          <a:prstGeom prst="rect">
            <a:avLst/>
          </a:prstGeom>
          <a:noFill/>
          <a:ln>
            <a:noFill/>
          </a:ln>
        </p:spPr>
        <p:txBody>
          <a:bodyPr lIns="91425" tIns="45700" rIns="91425" bIns="45700" anchor="ctr" anchorCtr="0">
            <a:noAutofit/>
          </a:bodyPr>
          <a:lstStyle/>
          <a:p>
            <a:pPr marL="342900" marR="0" lvl="0" indent="-342900" algn="ctr" rtl="0">
              <a:spcBef>
                <a:spcPts val="0"/>
              </a:spcBef>
              <a:spcAft>
                <a:spcPts val="0"/>
              </a:spcAft>
              <a:buClr>
                <a:srgbClr val="688726"/>
              </a:buClr>
              <a:buSzPct val="145000"/>
              <a:buFont typeface="Arial"/>
              <a:buChar char="•"/>
            </a:pPr>
            <a:r>
              <a:rPr lang="es-ES" sz="2400" b="0" i="0" u="none" strike="noStrike" cap="none">
                <a:solidFill>
                  <a:schemeClr val="dk1"/>
                </a:solidFill>
                <a:latin typeface="Calibri"/>
                <a:ea typeface="Calibri"/>
                <a:cs typeface="Calibri"/>
                <a:sym typeface="Calibri"/>
              </a:rPr>
              <a:t>El cartón corrugado es un material 100% reciclable y 100% biodegradable</a:t>
            </a:r>
          </a:p>
          <a:p>
            <a:pPr marL="342900" marR="0" lvl="0" indent="-342900" algn="just" rtl="0">
              <a:spcBef>
                <a:spcPts val="108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a:p>
            <a:pPr marL="342900" marR="0" lvl="0" indent="-342900" algn="just" rtl="0">
              <a:spcBef>
                <a:spcPts val="108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a:p>
            <a:pPr marL="342900" marR="0" lvl="0" indent="-342900" algn="just" rtl="0">
              <a:spcBef>
                <a:spcPts val="1080"/>
              </a:spcBef>
              <a:spcAft>
                <a:spcPts val="0"/>
              </a:spcAft>
              <a:buClr>
                <a:srgbClr val="688726"/>
              </a:buClr>
              <a:buSzPct val="145000"/>
              <a:buFont typeface="Arial"/>
              <a:buNone/>
            </a:pPr>
            <a:endParaRPr sz="2400" b="0" i="0" u="none" strike="noStrike" cap="none">
              <a:solidFill>
                <a:schemeClr val="dk1"/>
              </a:solidFill>
              <a:latin typeface="Calibri"/>
              <a:ea typeface="Calibri"/>
              <a:cs typeface="Calibri"/>
              <a:sym typeface="Calibri"/>
            </a:endParaRPr>
          </a:p>
        </p:txBody>
      </p:sp>
      <p:pic>
        <p:nvPicPr>
          <p:cNvPr id="333" name="Shape 333"/>
          <p:cNvPicPr preferRelativeResize="0"/>
          <p:nvPr/>
        </p:nvPicPr>
        <p:blipFill rotWithShape="1">
          <a:blip r:embed="rId3">
            <a:alphaModFix/>
          </a:blip>
          <a:srcRect/>
          <a:stretch/>
        </p:blipFill>
        <p:spPr>
          <a:xfrm>
            <a:off x="1676400" y="1958858"/>
            <a:ext cx="6248399" cy="3343274"/>
          </a:xfrm>
          <a:prstGeom prst="rect">
            <a:avLst/>
          </a:prstGeom>
          <a:noFill/>
          <a:ln>
            <a:noFill/>
          </a:ln>
        </p:spPr>
      </p:pic>
      <p:sp>
        <p:nvSpPr>
          <p:cNvPr id="334" name="Shape 334"/>
          <p:cNvSpPr txBox="1"/>
          <p:nvPr/>
        </p:nvSpPr>
        <p:spPr>
          <a:xfrm>
            <a:off x="1113234" y="5537785"/>
            <a:ext cx="7400505"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ES" sz="2400">
                <a:solidFill>
                  <a:schemeClr val="dk1"/>
                </a:solidFill>
                <a:latin typeface="Calibri"/>
                <a:ea typeface="Calibri"/>
                <a:cs typeface="Calibri"/>
                <a:sym typeface="Calibri"/>
              </a:rPr>
              <a:t>Para el 2050 en los océanos habrá más plástico que peces (en peso)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llax">
  <a:themeElements>
    <a:clrScheme name="Parallax">
      <a:dk1>
        <a:srgbClr val="000000"/>
      </a:dk1>
      <a:lt1>
        <a:srgbClr val="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3029</Words>
  <Application>Microsoft Office PowerPoint</Application>
  <PresentationFormat>Presentación en pantalla (4:3)</PresentationFormat>
  <Paragraphs>260</Paragraphs>
  <Slides>62</Slides>
  <Notes>62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62</vt:i4>
      </vt:variant>
    </vt:vector>
  </HeadingPairs>
  <TitlesOfParts>
    <vt:vector size="68" baseType="lpstr">
      <vt:lpstr>Arial</vt:lpstr>
      <vt:lpstr>Calibri</vt:lpstr>
      <vt:lpstr>Corbel</vt:lpstr>
      <vt:lpstr>Noto Sans Symbols</vt:lpstr>
      <vt:lpstr>Parallax</vt:lpstr>
      <vt:lpstr>1_Parallax</vt:lpstr>
      <vt:lpstr>UNIVERSIDAD DE LAS FUERZAS ARMADAS - ESPE</vt:lpstr>
      <vt:lpstr>Introducción</vt:lpstr>
      <vt:lpstr>DEFINICIÓN DEL PROBLEMA</vt:lpstr>
      <vt:lpstr>OBJETIVO GENERAL</vt:lpstr>
      <vt:lpstr>Presentación de PowerPoint</vt:lpstr>
      <vt:lpstr>Cartón corrugado</vt:lpstr>
      <vt:lpstr>Presentación de PowerPoint</vt:lpstr>
      <vt:lpstr>Manufactura del cartón</vt:lpstr>
      <vt:lpstr>Cartón Corrugado y Medio Ambiente</vt:lpstr>
      <vt:lpstr>Propiedades del Cartón Corrugado </vt:lpstr>
      <vt:lpstr>Propiedades físicas</vt:lpstr>
      <vt:lpstr>Propiedades Mecánicas</vt:lpstr>
      <vt:lpstr>Presentación de PowerPoint</vt:lpstr>
      <vt:lpstr>Presentación de PowerPoint</vt:lpstr>
      <vt:lpstr>Flexión</vt:lpstr>
      <vt:lpstr>Diseño Modular</vt:lpstr>
      <vt:lpstr>Muebles</vt:lpstr>
      <vt:lpstr>Técnicas de uso de cartón </vt:lpstr>
      <vt:lpstr>Tubos de cartón </vt:lpstr>
      <vt:lpstr>Tipos de Cartón Corrugado a estudiar </vt:lpstr>
      <vt:lpstr>Silla de oficina</vt:lpstr>
      <vt:lpstr>Escritorio de oficina</vt:lpstr>
      <vt:lpstr>Estante de almacenamiento</vt:lpstr>
      <vt:lpstr>Aplastamiento plano </vt:lpstr>
      <vt:lpstr>Presentación de PowerPoint</vt:lpstr>
      <vt:lpstr>Ensayo de compresión de borde</vt:lpstr>
      <vt:lpstr>Presentación de PowerPoint</vt:lpstr>
      <vt:lpstr>Ensayo de tracción </vt:lpstr>
      <vt:lpstr>Sentido transversal</vt:lpstr>
      <vt:lpstr>Presentación de PowerPoint</vt:lpstr>
      <vt:lpstr>En el sentido de la máquina</vt:lpstr>
      <vt:lpstr>Presentación de PowerPoint</vt:lpstr>
      <vt:lpstr>Presentación de PowerPoint</vt:lpstr>
      <vt:lpstr>Aplicador de Fuerza</vt:lpstr>
      <vt:lpstr>Presentación de PowerPoint</vt:lpstr>
      <vt:lpstr>Presentación de PowerPoint</vt:lpstr>
      <vt:lpstr>Presentación de PowerPoint</vt:lpstr>
      <vt:lpstr>Presentación de PowerPoint</vt:lpstr>
      <vt:lpstr>Material</vt:lpstr>
      <vt:lpstr>Silla</vt:lpstr>
      <vt:lpstr>Presentación de PowerPoint</vt:lpstr>
      <vt:lpstr>Estantes</vt:lpstr>
      <vt:lpstr>Vigas de cartón</vt:lpstr>
      <vt:lpstr>Ensayos a Módulos</vt:lpstr>
      <vt:lpstr>Experimentación a módulos de estante</vt:lpstr>
      <vt:lpstr>Resultados</vt:lpstr>
      <vt:lpstr>Ensayos a módulos de silla</vt:lpstr>
      <vt:lpstr>Resultados</vt:lpstr>
      <vt:lpstr>Ensayos a tubos de cartón</vt:lpstr>
      <vt:lpstr>Resultados</vt:lpstr>
      <vt:lpstr>Ensayo a vigas </vt:lpstr>
      <vt:lpstr>Resultados</vt:lpstr>
      <vt:lpstr>Silla</vt:lpstr>
      <vt:lpstr>Estante de Almacenamiento</vt:lpstr>
      <vt:lpstr>Escritorio</vt:lpstr>
      <vt:lpstr>Presentación de PowerPoint</vt:lpstr>
      <vt:lpstr>Presentación de PowerPoint</vt:lpstr>
      <vt:lpstr>Conclusiones</vt:lpstr>
      <vt:lpstr>Presentación de PowerPoint</vt:lpstr>
      <vt:lpstr>Recomendaciones</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 ESPE</dc:title>
  <dc:creator>PC</dc:creator>
  <cp:lastModifiedBy>PC</cp:lastModifiedBy>
  <cp:revision>5</cp:revision>
  <dcterms:modified xsi:type="dcterms:W3CDTF">2016-08-19T14:02:41Z</dcterms:modified>
</cp:coreProperties>
</file>