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4">
  <p:sldMasterIdLst>
    <p:sldMasterId id="2147483660" r:id="rId1"/>
  </p:sldMasterIdLst>
  <p:handoutMasterIdLst>
    <p:handoutMasterId r:id="rId69"/>
  </p:handoutMasterIdLst>
  <p:sldIdLst>
    <p:sldId id="272" r:id="rId2"/>
    <p:sldId id="412" r:id="rId3"/>
    <p:sldId id="413" r:id="rId4"/>
    <p:sldId id="414" r:id="rId5"/>
    <p:sldId id="415" r:id="rId6"/>
    <p:sldId id="481" r:id="rId7"/>
    <p:sldId id="482" r:id="rId8"/>
    <p:sldId id="483" r:id="rId9"/>
    <p:sldId id="484" r:id="rId10"/>
    <p:sldId id="416" r:id="rId11"/>
    <p:sldId id="417" r:id="rId12"/>
    <p:sldId id="418" r:id="rId13"/>
    <p:sldId id="419" r:id="rId14"/>
    <p:sldId id="420" r:id="rId15"/>
    <p:sldId id="421" r:id="rId16"/>
    <p:sldId id="422" r:id="rId17"/>
    <p:sldId id="423" r:id="rId18"/>
    <p:sldId id="424" r:id="rId19"/>
    <p:sldId id="425" r:id="rId20"/>
    <p:sldId id="450" r:id="rId21"/>
    <p:sldId id="426" r:id="rId22"/>
    <p:sldId id="451" r:id="rId23"/>
    <p:sldId id="452" r:id="rId24"/>
    <p:sldId id="453" r:id="rId25"/>
    <p:sldId id="454" r:id="rId26"/>
    <p:sldId id="455" r:id="rId27"/>
    <p:sldId id="456" r:id="rId28"/>
    <p:sldId id="457" r:id="rId29"/>
    <p:sldId id="458" r:id="rId30"/>
    <p:sldId id="459" r:id="rId31"/>
    <p:sldId id="460" r:id="rId32"/>
    <p:sldId id="461" r:id="rId33"/>
    <p:sldId id="462" r:id="rId34"/>
    <p:sldId id="427" r:id="rId35"/>
    <p:sldId id="463" r:id="rId36"/>
    <p:sldId id="464" r:id="rId37"/>
    <p:sldId id="465" r:id="rId38"/>
    <p:sldId id="466" r:id="rId39"/>
    <p:sldId id="467" r:id="rId40"/>
    <p:sldId id="468" r:id="rId41"/>
    <p:sldId id="469" r:id="rId42"/>
    <p:sldId id="470" r:id="rId43"/>
    <p:sldId id="471" r:id="rId44"/>
    <p:sldId id="485" r:id="rId45"/>
    <p:sldId id="486" r:id="rId46"/>
    <p:sldId id="487" r:id="rId47"/>
    <p:sldId id="488" r:id="rId48"/>
    <p:sldId id="489" r:id="rId49"/>
    <p:sldId id="490" r:id="rId50"/>
    <p:sldId id="491" r:id="rId51"/>
    <p:sldId id="492" r:id="rId52"/>
    <p:sldId id="493" r:id="rId53"/>
    <p:sldId id="472" r:id="rId54"/>
    <p:sldId id="473" r:id="rId55"/>
    <p:sldId id="474" r:id="rId56"/>
    <p:sldId id="475" r:id="rId57"/>
    <p:sldId id="476" r:id="rId58"/>
    <p:sldId id="477" r:id="rId59"/>
    <p:sldId id="478" r:id="rId60"/>
    <p:sldId id="479" r:id="rId61"/>
    <p:sldId id="480" r:id="rId62"/>
    <p:sldId id="494" r:id="rId63"/>
    <p:sldId id="495" r:id="rId64"/>
    <p:sldId id="496" r:id="rId65"/>
    <p:sldId id="497" r:id="rId66"/>
    <p:sldId id="498" r:id="rId67"/>
    <p:sldId id="499" r:id="rId6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586"/>
    <a:srgbClr val="FF9900"/>
    <a:srgbClr val="FFCC66"/>
    <a:srgbClr val="FFFF99"/>
    <a:srgbClr val="0000CC"/>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4660"/>
  </p:normalViewPr>
  <p:slideViewPr>
    <p:cSldViewPr>
      <p:cViewPr>
        <p:scale>
          <a:sx n="70" d="100"/>
          <a:sy n="70" d="100"/>
        </p:scale>
        <p:origin x="-159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14"/>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CC056B-22DC-428D-82C0-E76A3DC306A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EC"/>
        </a:p>
      </dgm:t>
    </dgm:pt>
    <dgm:pt modelId="{AD761141-6F16-4A90-A3B4-29F267F570A7}">
      <dgm:prSet phldrT="[Texto]"/>
      <dgm:spPr/>
      <dgm:t>
        <a:bodyPr/>
        <a:lstStyle/>
        <a:p>
          <a:r>
            <a:rPr lang="es-EC" dirty="0" smtClean="0"/>
            <a:t>Origen de las vibraciones en maquinas</a:t>
          </a:r>
          <a:endParaRPr lang="es-EC" dirty="0"/>
        </a:p>
      </dgm:t>
    </dgm:pt>
    <dgm:pt modelId="{34EED60F-098F-4BF1-9EDE-CBECD8C1187A}" type="parTrans" cxnId="{11A4BDD3-709C-4D74-B14F-D17A0DC52D97}">
      <dgm:prSet/>
      <dgm:spPr/>
      <dgm:t>
        <a:bodyPr/>
        <a:lstStyle/>
        <a:p>
          <a:endParaRPr lang="es-EC"/>
        </a:p>
      </dgm:t>
    </dgm:pt>
    <dgm:pt modelId="{B3C795EF-6AE7-42B0-B359-9C67EBD64C7B}" type="sibTrans" cxnId="{11A4BDD3-709C-4D74-B14F-D17A0DC52D97}">
      <dgm:prSet/>
      <dgm:spPr/>
      <dgm:t>
        <a:bodyPr/>
        <a:lstStyle/>
        <a:p>
          <a:endParaRPr lang="es-EC"/>
        </a:p>
      </dgm:t>
    </dgm:pt>
    <dgm:pt modelId="{C3FD3B2C-A439-465B-8158-1E5F3ED83302}">
      <dgm:prSet phldrT="[Texto]"/>
      <dgm:spPr/>
      <dgm:t>
        <a:bodyPr/>
        <a:lstStyle/>
        <a:p>
          <a:r>
            <a:rPr lang="es-EC" dirty="0" smtClean="0"/>
            <a:t>Frecuencias generadas</a:t>
          </a:r>
          <a:endParaRPr lang="es-EC" dirty="0"/>
        </a:p>
      </dgm:t>
    </dgm:pt>
    <dgm:pt modelId="{3D79CB84-6256-4A91-9074-3707C0C2939F}" type="parTrans" cxnId="{8EC365C1-494E-4E13-81BB-431D95E63A66}">
      <dgm:prSet/>
      <dgm:spPr/>
      <dgm:t>
        <a:bodyPr/>
        <a:lstStyle/>
        <a:p>
          <a:endParaRPr lang="es-EC"/>
        </a:p>
      </dgm:t>
    </dgm:pt>
    <dgm:pt modelId="{294B0136-7B22-4DB1-BD4C-0AD1A47C90E7}" type="sibTrans" cxnId="{8EC365C1-494E-4E13-81BB-431D95E63A66}">
      <dgm:prSet/>
      <dgm:spPr/>
      <dgm:t>
        <a:bodyPr/>
        <a:lstStyle/>
        <a:p>
          <a:endParaRPr lang="es-EC"/>
        </a:p>
      </dgm:t>
    </dgm:pt>
    <dgm:pt modelId="{07CE6641-5058-4657-B2B4-68F0607FF097}">
      <dgm:prSet phldrT="[Texto]"/>
      <dgm:spPr/>
      <dgm:t>
        <a:bodyPr/>
        <a:lstStyle/>
        <a:p>
          <a:r>
            <a:rPr lang="es-EC" dirty="0" smtClean="0"/>
            <a:t>Frecuencias excitadas</a:t>
          </a:r>
          <a:endParaRPr lang="es-EC" dirty="0"/>
        </a:p>
      </dgm:t>
    </dgm:pt>
    <dgm:pt modelId="{52E22A7C-F12F-4563-9FD3-851DAE17BE6D}" type="parTrans" cxnId="{68D0BBC5-8D4A-44A6-992C-A50F15AC9E35}">
      <dgm:prSet/>
      <dgm:spPr/>
      <dgm:t>
        <a:bodyPr/>
        <a:lstStyle/>
        <a:p>
          <a:endParaRPr lang="es-EC"/>
        </a:p>
      </dgm:t>
    </dgm:pt>
    <dgm:pt modelId="{2B5A7CFD-60A2-49FC-88A3-BAF96DD93204}" type="sibTrans" cxnId="{68D0BBC5-8D4A-44A6-992C-A50F15AC9E35}">
      <dgm:prSet/>
      <dgm:spPr/>
      <dgm:t>
        <a:bodyPr/>
        <a:lstStyle/>
        <a:p>
          <a:endParaRPr lang="es-EC"/>
        </a:p>
      </dgm:t>
    </dgm:pt>
    <dgm:pt modelId="{BB60EC38-3C4B-4B89-8159-EDE69FBB9A7B}">
      <dgm:prSet phldrT="[Texto]"/>
      <dgm:spPr/>
      <dgm:t>
        <a:bodyPr/>
        <a:lstStyle/>
        <a:p>
          <a:r>
            <a:rPr lang="es-EC" dirty="0" smtClean="0"/>
            <a:t>Frecuencias producidas por fenómenos electrónicos</a:t>
          </a:r>
          <a:endParaRPr lang="es-EC" dirty="0"/>
        </a:p>
      </dgm:t>
    </dgm:pt>
    <dgm:pt modelId="{6BFAD165-6418-4329-BB56-B63A9D3091C1}" type="parTrans" cxnId="{1031689B-3463-4891-ADF4-33FB1B4C1191}">
      <dgm:prSet/>
      <dgm:spPr/>
      <dgm:t>
        <a:bodyPr/>
        <a:lstStyle/>
        <a:p>
          <a:endParaRPr lang="es-EC"/>
        </a:p>
      </dgm:t>
    </dgm:pt>
    <dgm:pt modelId="{39D18316-95C8-4633-98E7-54B541EABA23}" type="sibTrans" cxnId="{1031689B-3463-4891-ADF4-33FB1B4C1191}">
      <dgm:prSet/>
      <dgm:spPr/>
      <dgm:t>
        <a:bodyPr/>
        <a:lstStyle/>
        <a:p>
          <a:endParaRPr lang="es-EC"/>
        </a:p>
      </dgm:t>
    </dgm:pt>
    <dgm:pt modelId="{6C33E62E-894D-4802-86ED-138DCCEA9458}" type="pres">
      <dgm:prSet presAssocID="{7DCC056B-22DC-428D-82C0-E76A3DC306A8}" presName="vert0" presStyleCnt="0">
        <dgm:presLayoutVars>
          <dgm:dir/>
          <dgm:animOne val="branch"/>
          <dgm:animLvl val="lvl"/>
        </dgm:presLayoutVars>
      </dgm:prSet>
      <dgm:spPr/>
      <dgm:t>
        <a:bodyPr/>
        <a:lstStyle/>
        <a:p>
          <a:endParaRPr lang="es-EC"/>
        </a:p>
      </dgm:t>
    </dgm:pt>
    <dgm:pt modelId="{05E53A49-BF25-4E72-A943-4444C4DEABCC}" type="pres">
      <dgm:prSet presAssocID="{AD761141-6F16-4A90-A3B4-29F267F570A7}" presName="thickLine" presStyleLbl="alignNode1" presStyleIdx="0" presStyleCnt="1"/>
      <dgm:spPr/>
    </dgm:pt>
    <dgm:pt modelId="{20EAEA53-CF74-405B-B61D-73EA69E04D26}" type="pres">
      <dgm:prSet presAssocID="{AD761141-6F16-4A90-A3B4-29F267F570A7}" presName="horz1" presStyleCnt="0"/>
      <dgm:spPr/>
    </dgm:pt>
    <dgm:pt modelId="{A57667B8-5D49-4641-8583-9EB43B1F0666}" type="pres">
      <dgm:prSet presAssocID="{AD761141-6F16-4A90-A3B4-29F267F570A7}" presName="tx1" presStyleLbl="revTx" presStyleIdx="0" presStyleCnt="4"/>
      <dgm:spPr/>
      <dgm:t>
        <a:bodyPr/>
        <a:lstStyle/>
        <a:p>
          <a:endParaRPr lang="es-EC"/>
        </a:p>
      </dgm:t>
    </dgm:pt>
    <dgm:pt modelId="{7B27306C-6EB9-4343-A6D6-41B156E5C1F6}" type="pres">
      <dgm:prSet presAssocID="{AD761141-6F16-4A90-A3B4-29F267F570A7}" presName="vert1" presStyleCnt="0"/>
      <dgm:spPr/>
    </dgm:pt>
    <dgm:pt modelId="{B5FBE303-37D0-4CD4-8A56-4AE63FA5C4D5}" type="pres">
      <dgm:prSet presAssocID="{C3FD3B2C-A439-465B-8158-1E5F3ED83302}" presName="vertSpace2a" presStyleCnt="0"/>
      <dgm:spPr/>
    </dgm:pt>
    <dgm:pt modelId="{E7E765FB-371E-4215-A9C5-B71E5D27CFA3}" type="pres">
      <dgm:prSet presAssocID="{C3FD3B2C-A439-465B-8158-1E5F3ED83302}" presName="horz2" presStyleCnt="0"/>
      <dgm:spPr/>
    </dgm:pt>
    <dgm:pt modelId="{77120B07-4649-4FAE-AB03-7B4BB156CD20}" type="pres">
      <dgm:prSet presAssocID="{C3FD3B2C-A439-465B-8158-1E5F3ED83302}" presName="horzSpace2" presStyleCnt="0"/>
      <dgm:spPr/>
    </dgm:pt>
    <dgm:pt modelId="{834EFDA0-DFFB-4D56-8EDC-FB4996DDC19E}" type="pres">
      <dgm:prSet presAssocID="{C3FD3B2C-A439-465B-8158-1E5F3ED83302}" presName="tx2" presStyleLbl="revTx" presStyleIdx="1" presStyleCnt="4"/>
      <dgm:spPr/>
      <dgm:t>
        <a:bodyPr/>
        <a:lstStyle/>
        <a:p>
          <a:endParaRPr lang="es-EC"/>
        </a:p>
      </dgm:t>
    </dgm:pt>
    <dgm:pt modelId="{E0BB293D-C970-4685-8455-C3361F193A77}" type="pres">
      <dgm:prSet presAssocID="{C3FD3B2C-A439-465B-8158-1E5F3ED83302}" presName="vert2" presStyleCnt="0"/>
      <dgm:spPr/>
    </dgm:pt>
    <dgm:pt modelId="{85E71A0E-D129-46FA-8F92-92E7DA25D5B5}" type="pres">
      <dgm:prSet presAssocID="{C3FD3B2C-A439-465B-8158-1E5F3ED83302}" presName="thinLine2b" presStyleLbl="callout" presStyleIdx="0" presStyleCnt="3"/>
      <dgm:spPr/>
    </dgm:pt>
    <dgm:pt modelId="{87C3902F-C260-432F-8B6E-33DC252D0F19}" type="pres">
      <dgm:prSet presAssocID="{C3FD3B2C-A439-465B-8158-1E5F3ED83302}" presName="vertSpace2b" presStyleCnt="0"/>
      <dgm:spPr/>
    </dgm:pt>
    <dgm:pt modelId="{B4B75EC7-466C-4383-AE9C-34840C67A099}" type="pres">
      <dgm:prSet presAssocID="{07CE6641-5058-4657-B2B4-68F0607FF097}" presName="horz2" presStyleCnt="0"/>
      <dgm:spPr/>
    </dgm:pt>
    <dgm:pt modelId="{F634088D-BB21-4F22-AE45-354EC64B43E4}" type="pres">
      <dgm:prSet presAssocID="{07CE6641-5058-4657-B2B4-68F0607FF097}" presName="horzSpace2" presStyleCnt="0"/>
      <dgm:spPr/>
    </dgm:pt>
    <dgm:pt modelId="{9280469C-6DC8-438C-9268-378E6645EA65}" type="pres">
      <dgm:prSet presAssocID="{07CE6641-5058-4657-B2B4-68F0607FF097}" presName="tx2" presStyleLbl="revTx" presStyleIdx="2" presStyleCnt="4"/>
      <dgm:spPr/>
      <dgm:t>
        <a:bodyPr/>
        <a:lstStyle/>
        <a:p>
          <a:endParaRPr lang="es-EC"/>
        </a:p>
      </dgm:t>
    </dgm:pt>
    <dgm:pt modelId="{55BA5E7D-C96B-45D4-AD55-539BB3FE0DA3}" type="pres">
      <dgm:prSet presAssocID="{07CE6641-5058-4657-B2B4-68F0607FF097}" presName="vert2" presStyleCnt="0"/>
      <dgm:spPr/>
    </dgm:pt>
    <dgm:pt modelId="{9DBC154D-297F-46DB-9E46-B29F97DB9536}" type="pres">
      <dgm:prSet presAssocID="{07CE6641-5058-4657-B2B4-68F0607FF097}" presName="thinLine2b" presStyleLbl="callout" presStyleIdx="1" presStyleCnt="3"/>
      <dgm:spPr/>
    </dgm:pt>
    <dgm:pt modelId="{A9B85FDD-E76C-4771-844E-BBD1D2EED2B1}" type="pres">
      <dgm:prSet presAssocID="{07CE6641-5058-4657-B2B4-68F0607FF097}" presName="vertSpace2b" presStyleCnt="0"/>
      <dgm:spPr/>
    </dgm:pt>
    <dgm:pt modelId="{3B320E6F-06CC-4407-BA4B-655068174F0C}" type="pres">
      <dgm:prSet presAssocID="{BB60EC38-3C4B-4B89-8159-EDE69FBB9A7B}" presName="horz2" presStyleCnt="0"/>
      <dgm:spPr/>
    </dgm:pt>
    <dgm:pt modelId="{0C8DD9F2-3557-4CC1-8069-12FE484337CF}" type="pres">
      <dgm:prSet presAssocID="{BB60EC38-3C4B-4B89-8159-EDE69FBB9A7B}" presName="horzSpace2" presStyleCnt="0"/>
      <dgm:spPr/>
    </dgm:pt>
    <dgm:pt modelId="{7BB2D49F-5644-467E-AE5C-C6562F615E30}" type="pres">
      <dgm:prSet presAssocID="{BB60EC38-3C4B-4B89-8159-EDE69FBB9A7B}" presName="tx2" presStyleLbl="revTx" presStyleIdx="3" presStyleCnt="4"/>
      <dgm:spPr/>
      <dgm:t>
        <a:bodyPr/>
        <a:lstStyle/>
        <a:p>
          <a:endParaRPr lang="es-EC"/>
        </a:p>
      </dgm:t>
    </dgm:pt>
    <dgm:pt modelId="{D15D7B64-F328-467C-BB78-7A100BA2CBAF}" type="pres">
      <dgm:prSet presAssocID="{BB60EC38-3C4B-4B89-8159-EDE69FBB9A7B}" presName="vert2" presStyleCnt="0"/>
      <dgm:spPr/>
    </dgm:pt>
    <dgm:pt modelId="{A068F767-CD76-4A0D-B7DA-E8B9E04D83AF}" type="pres">
      <dgm:prSet presAssocID="{BB60EC38-3C4B-4B89-8159-EDE69FBB9A7B}" presName="thinLine2b" presStyleLbl="callout" presStyleIdx="2" presStyleCnt="3"/>
      <dgm:spPr/>
    </dgm:pt>
    <dgm:pt modelId="{2955E873-9CA1-4EF2-84F5-6D6911660AD5}" type="pres">
      <dgm:prSet presAssocID="{BB60EC38-3C4B-4B89-8159-EDE69FBB9A7B}" presName="vertSpace2b" presStyleCnt="0"/>
      <dgm:spPr/>
    </dgm:pt>
  </dgm:ptLst>
  <dgm:cxnLst>
    <dgm:cxn modelId="{1031689B-3463-4891-ADF4-33FB1B4C1191}" srcId="{AD761141-6F16-4A90-A3B4-29F267F570A7}" destId="{BB60EC38-3C4B-4B89-8159-EDE69FBB9A7B}" srcOrd="2" destOrd="0" parTransId="{6BFAD165-6418-4329-BB56-B63A9D3091C1}" sibTransId="{39D18316-95C8-4633-98E7-54B541EABA23}"/>
    <dgm:cxn modelId="{FEF9C73F-DE48-4E3F-8821-EE062C04306D}" type="presOf" srcId="{AD761141-6F16-4A90-A3B4-29F267F570A7}" destId="{A57667B8-5D49-4641-8583-9EB43B1F0666}" srcOrd="0" destOrd="0" presId="urn:microsoft.com/office/officeart/2008/layout/LinedList"/>
    <dgm:cxn modelId="{8B49326E-7589-49FE-BFAE-F0B85ADEB1BD}" type="presOf" srcId="{07CE6641-5058-4657-B2B4-68F0607FF097}" destId="{9280469C-6DC8-438C-9268-378E6645EA65}" srcOrd="0" destOrd="0" presId="urn:microsoft.com/office/officeart/2008/layout/LinedList"/>
    <dgm:cxn modelId="{8EC365C1-494E-4E13-81BB-431D95E63A66}" srcId="{AD761141-6F16-4A90-A3B4-29F267F570A7}" destId="{C3FD3B2C-A439-465B-8158-1E5F3ED83302}" srcOrd="0" destOrd="0" parTransId="{3D79CB84-6256-4A91-9074-3707C0C2939F}" sibTransId="{294B0136-7B22-4DB1-BD4C-0AD1A47C90E7}"/>
    <dgm:cxn modelId="{68D0BBC5-8D4A-44A6-992C-A50F15AC9E35}" srcId="{AD761141-6F16-4A90-A3B4-29F267F570A7}" destId="{07CE6641-5058-4657-B2B4-68F0607FF097}" srcOrd="1" destOrd="0" parTransId="{52E22A7C-F12F-4563-9FD3-851DAE17BE6D}" sibTransId="{2B5A7CFD-60A2-49FC-88A3-BAF96DD93204}"/>
    <dgm:cxn modelId="{77C925E8-C319-4FA9-8443-84BB2337EFC2}" type="presOf" srcId="{BB60EC38-3C4B-4B89-8159-EDE69FBB9A7B}" destId="{7BB2D49F-5644-467E-AE5C-C6562F615E30}" srcOrd="0" destOrd="0" presId="urn:microsoft.com/office/officeart/2008/layout/LinedList"/>
    <dgm:cxn modelId="{F88BC5FC-2935-465B-AC84-23E2DDDEB0BA}" type="presOf" srcId="{C3FD3B2C-A439-465B-8158-1E5F3ED83302}" destId="{834EFDA0-DFFB-4D56-8EDC-FB4996DDC19E}" srcOrd="0" destOrd="0" presId="urn:microsoft.com/office/officeart/2008/layout/LinedList"/>
    <dgm:cxn modelId="{11A4BDD3-709C-4D74-B14F-D17A0DC52D97}" srcId="{7DCC056B-22DC-428D-82C0-E76A3DC306A8}" destId="{AD761141-6F16-4A90-A3B4-29F267F570A7}" srcOrd="0" destOrd="0" parTransId="{34EED60F-098F-4BF1-9EDE-CBECD8C1187A}" sibTransId="{B3C795EF-6AE7-42B0-B359-9C67EBD64C7B}"/>
    <dgm:cxn modelId="{AF353707-6B02-4A27-9DA4-A82023BA89AF}" type="presOf" srcId="{7DCC056B-22DC-428D-82C0-E76A3DC306A8}" destId="{6C33E62E-894D-4802-86ED-138DCCEA9458}" srcOrd="0" destOrd="0" presId="urn:microsoft.com/office/officeart/2008/layout/LinedList"/>
    <dgm:cxn modelId="{C1C732B3-5D54-4779-BC43-AFAA8FBE7AC8}" type="presParOf" srcId="{6C33E62E-894D-4802-86ED-138DCCEA9458}" destId="{05E53A49-BF25-4E72-A943-4444C4DEABCC}" srcOrd="0" destOrd="0" presId="urn:microsoft.com/office/officeart/2008/layout/LinedList"/>
    <dgm:cxn modelId="{4F7DC7C5-C792-46B7-9FBC-9166FAD37740}" type="presParOf" srcId="{6C33E62E-894D-4802-86ED-138DCCEA9458}" destId="{20EAEA53-CF74-405B-B61D-73EA69E04D26}" srcOrd="1" destOrd="0" presId="urn:microsoft.com/office/officeart/2008/layout/LinedList"/>
    <dgm:cxn modelId="{23A1A15A-92E0-4A61-838F-304AA8EC3019}" type="presParOf" srcId="{20EAEA53-CF74-405B-B61D-73EA69E04D26}" destId="{A57667B8-5D49-4641-8583-9EB43B1F0666}" srcOrd="0" destOrd="0" presId="urn:microsoft.com/office/officeart/2008/layout/LinedList"/>
    <dgm:cxn modelId="{341E1E35-9CD2-46B5-9728-B9F99BFD4A7E}" type="presParOf" srcId="{20EAEA53-CF74-405B-B61D-73EA69E04D26}" destId="{7B27306C-6EB9-4343-A6D6-41B156E5C1F6}" srcOrd="1" destOrd="0" presId="urn:microsoft.com/office/officeart/2008/layout/LinedList"/>
    <dgm:cxn modelId="{35DAF68B-A276-4CFB-9756-A55D1836D2B7}" type="presParOf" srcId="{7B27306C-6EB9-4343-A6D6-41B156E5C1F6}" destId="{B5FBE303-37D0-4CD4-8A56-4AE63FA5C4D5}" srcOrd="0" destOrd="0" presId="urn:microsoft.com/office/officeart/2008/layout/LinedList"/>
    <dgm:cxn modelId="{9199A009-2559-4E37-B86C-5488BBA14440}" type="presParOf" srcId="{7B27306C-6EB9-4343-A6D6-41B156E5C1F6}" destId="{E7E765FB-371E-4215-A9C5-B71E5D27CFA3}" srcOrd="1" destOrd="0" presId="urn:microsoft.com/office/officeart/2008/layout/LinedList"/>
    <dgm:cxn modelId="{8F02D7BE-6DCD-4D61-BF65-0A987FDD8B44}" type="presParOf" srcId="{E7E765FB-371E-4215-A9C5-B71E5D27CFA3}" destId="{77120B07-4649-4FAE-AB03-7B4BB156CD20}" srcOrd="0" destOrd="0" presId="urn:microsoft.com/office/officeart/2008/layout/LinedList"/>
    <dgm:cxn modelId="{A51059A0-3F7D-4867-BAD6-CD7C1E3E9BDA}" type="presParOf" srcId="{E7E765FB-371E-4215-A9C5-B71E5D27CFA3}" destId="{834EFDA0-DFFB-4D56-8EDC-FB4996DDC19E}" srcOrd="1" destOrd="0" presId="urn:microsoft.com/office/officeart/2008/layout/LinedList"/>
    <dgm:cxn modelId="{F7064828-35AE-417E-9B6A-1D1A7FFE7F48}" type="presParOf" srcId="{E7E765FB-371E-4215-A9C5-B71E5D27CFA3}" destId="{E0BB293D-C970-4685-8455-C3361F193A77}" srcOrd="2" destOrd="0" presId="urn:microsoft.com/office/officeart/2008/layout/LinedList"/>
    <dgm:cxn modelId="{B207F582-735D-490E-B806-7E50ED7E10A7}" type="presParOf" srcId="{7B27306C-6EB9-4343-A6D6-41B156E5C1F6}" destId="{85E71A0E-D129-46FA-8F92-92E7DA25D5B5}" srcOrd="2" destOrd="0" presId="urn:microsoft.com/office/officeart/2008/layout/LinedList"/>
    <dgm:cxn modelId="{407549ED-1A6B-4065-BF49-30EA7EA7CB92}" type="presParOf" srcId="{7B27306C-6EB9-4343-A6D6-41B156E5C1F6}" destId="{87C3902F-C260-432F-8B6E-33DC252D0F19}" srcOrd="3" destOrd="0" presId="urn:microsoft.com/office/officeart/2008/layout/LinedList"/>
    <dgm:cxn modelId="{B4756554-A589-4735-B91E-977ED4FEC608}" type="presParOf" srcId="{7B27306C-6EB9-4343-A6D6-41B156E5C1F6}" destId="{B4B75EC7-466C-4383-AE9C-34840C67A099}" srcOrd="4" destOrd="0" presId="urn:microsoft.com/office/officeart/2008/layout/LinedList"/>
    <dgm:cxn modelId="{3FAFE051-4885-4493-9451-24D3927DC404}" type="presParOf" srcId="{B4B75EC7-466C-4383-AE9C-34840C67A099}" destId="{F634088D-BB21-4F22-AE45-354EC64B43E4}" srcOrd="0" destOrd="0" presId="urn:microsoft.com/office/officeart/2008/layout/LinedList"/>
    <dgm:cxn modelId="{62C8DAB1-9FAA-4E60-A576-98EEBFFA5161}" type="presParOf" srcId="{B4B75EC7-466C-4383-AE9C-34840C67A099}" destId="{9280469C-6DC8-438C-9268-378E6645EA65}" srcOrd="1" destOrd="0" presId="urn:microsoft.com/office/officeart/2008/layout/LinedList"/>
    <dgm:cxn modelId="{803BF37D-B34E-4DEA-B62A-3AC011030DB0}" type="presParOf" srcId="{B4B75EC7-466C-4383-AE9C-34840C67A099}" destId="{55BA5E7D-C96B-45D4-AD55-539BB3FE0DA3}" srcOrd="2" destOrd="0" presId="urn:microsoft.com/office/officeart/2008/layout/LinedList"/>
    <dgm:cxn modelId="{5ACAABD1-AC53-48EB-8601-F51E67CD5F95}" type="presParOf" srcId="{7B27306C-6EB9-4343-A6D6-41B156E5C1F6}" destId="{9DBC154D-297F-46DB-9E46-B29F97DB9536}" srcOrd="5" destOrd="0" presId="urn:microsoft.com/office/officeart/2008/layout/LinedList"/>
    <dgm:cxn modelId="{23CFC839-E599-49F7-B61A-206A51FD035C}" type="presParOf" srcId="{7B27306C-6EB9-4343-A6D6-41B156E5C1F6}" destId="{A9B85FDD-E76C-4771-844E-BBD1D2EED2B1}" srcOrd="6" destOrd="0" presId="urn:microsoft.com/office/officeart/2008/layout/LinedList"/>
    <dgm:cxn modelId="{98FB841A-02AF-45AE-8BD4-1B970E61F6E3}" type="presParOf" srcId="{7B27306C-6EB9-4343-A6D6-41B156E5C1F6}" destId="{3B320E6F-06CC-4407-BA4B-655068174F0C}" srcOrd="7" destOrd="0" presId="urn:microsoft.com/office/officeart/2008/layout/LinedList"/>
    <dgm:cxn modelId="{947EEB9F-7364-4047-88BF-3F7A268C69DD}" type="presParOf" srcId="{3B320E6F-06CC-4407-BA4B-655068174F0C}" destId="{0C8DD9F2-3557-4CC1-8069-12FE484337CF}" srcOrd="0" destOrd="0" presId="urn:microsoft.com/office/officeart/2008/layout/LinedList"/>
    <dgm:cxn modelId="{2CC97C38-A5D0-4B43-9A59-7B909437BEAB}" type="presParOf" srcId="{3B320E6F-06CC-4407-BA4B-655068174F0C}" destId="{7BB2D49F-5644-467E-AE5C-C6562F615E30}" srcOrd="1" destOrd="0" presId="urn:microsoft.com/office/officeart/2008/layout/LinedList"/>
    <dgm:cxn modelId="{AD3D21DD-1C40-413F-866B-3F2C9ACBA716}" type="presParOf" srcId="{3B320E6F-06CC-4407-BA4B-655068174F0C}" destId="{D15D7B64-F328-467C-BB78-7A100BA2CBAF}" srcOrd="2" destOrd="0" presId="urn:microsoft.com/office/officeart/2008/layout/LinedList"/>
    <dgm:cxn modelId="{3D4362D9-AB84-483A-83AC-A85F15CCCB10}" type="presParOf" srcId="{7B27306C-6EB9-4343-A6D6-41B156E5C1F6}" destId="{A068F767-CD76-4A0D-B7DA-E8B9E04D83AF}" srcOrd="8" destOrd="0" presId="urn:microsoft.com/office/officeart/2008/layout/LinedList"/>
    <dgm:cxn modelId="{60889B57-3ABA-4140-AFA1-97F816DBA1B2}" type="presParOf" srcId="{7B27306C-6EB9-4343-A6D6-41B156E5C1F6}" destId="{2955E873-9CA1-4EF2-84F5-6D6911660AD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53A49-BF25-4E72-A943-4444C4DEABCC}">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7667B8-5D49-4641-8583-9EB43B1F0666}">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C" sz="2200" kern="1200" dirty="0" smtClean="0"/>
            <a:t>Origen de las vibraciones en maquinas</a:t>
          </a:r>
          <a:endParaRPr lang="es-EC" sz="2200" kern="1200" dirty="0"/>
        </a:p>
      </dsp:txBody>
      <dsp:txXfrm>
        <a:off x="0" y="0"/>
        <a:ext cx="1645920" cy="4525963"/>
      </dsp:txXfrm>
    </dsp:sp>
    <dsp:sp modelId="{834EFDA0-DFFB-4D56-8EDC-FB4996DDC19E}">
      <dsp:nvSpPr>
        <dsp:cNvPr id="0" name=""/>
        <dsp:cNvSpPr/>
      </dsp:nvSpPr>
      <dsp:spPr>
        <a:xfrm>
          <a:off x="1769364" y="70718"/>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C" sz="3900" kern="1200" dirty="0" smtClean="0"/>
            <a:t>Frecuencias generadas</a:t>
          </a:r>
          <a:endParaRPr lang="es-EC" sz="3900" kern="1200" dirty="0"/>
        </a:p>
      </dsp:txBody>
      <dsp:txXfrm>
        <a:off x="1769364" y="70718"/>
        <a:ext cx="6460236" cy="1414363"/>
      </dsp:txXfrm>
    </dsp:sp>
    <dsp:sp modelId="{85E71A0E-D129-46FA-8F92-92E7DA25D5B5}">
      <dsp:nvSpPr>
        <dsp:cNvPr id="0" name=""/>
        <dsp:cNvSpPr/>
      </dsp:nvSpPr>
      <dsp:spPr>
        <a:xfrm>
          <a:off x="1645920" y="148508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80469C-6DC8-438C-9268-378E6645EA65}">
      <dsp:nvSpPr>
        <dsp:cNvPr id="0" name=""/>
        <dsp:cNvSpPr/>
      </dsp:nvSpPr>
      <dsp:spPr>
        <a:xfrm>
          <a:off x="1769364" y="1555799"/>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C" sz="3900" kern="1200" dirty="0" smtClean="0"/>
            <a:t>Frecuencias excitadas</a:t>
          </a:r>
          <a:endParaRPr lang="es-EC" sz="3900" kern="1200" dirty="0"/>
        </a:p>
      </dsp:txBody>
      <dsp:txXfrm>
        <a:off x="1769364" y="1555799"/>
        <a:ext cx="6460236" cy="1414363"/>
      </dsp:txXfrm>
    </dsp:sp>
    <dsp:sp modelId="{9DBC154D-297F-46DB-9E46-B29F97DB9536}">
      <dsp:nvSpPr>
        <dsp:cNvPr id="0" name=""/>
        <dsp:cNvSpPr/>
      </dsp:nvSpPr>
      <dsp:spPr>
        <a:xfrm>
          <a:off x="1645920" y="297016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2D49F-5644-467E-AE5C-C6562F615E30}">
      <dsp:nvSpPr>
        <dsp:cNvPr id="0" name=""/>
        <dsp:cNvSpPr/>
      </dsp:nvSpPr>
      <dsp:spPr>
        <a:xfrm>
          <a:off x="1769364" y="3040881"/>
          <a:ext cx="6460236" cy="141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lvl="0" algn="l" defTabSz="1733550">
            <a:lnSpc>
              <a:spcPct val="90000"/>
            </a:lnSpc>
            <a:spcBef>
              <a:spcPct val="0"/>
            </a:spcBef>
            <a:spcAft>
              <a:spcPct val="35000"/>
            </a:spcAft>
          </a:pPr>
          <a:r>
            <a:rPr lang="es-EC" sz="3900" kern="1200" dirty="0" smtClean="0"/>
            <a:t>Frecuencias producidas por fenómenos electrónicos</a:t>
          </a:r>
          <a:endParaRPr lang="es-EC" sz="3900" kern="1200" dirty="0"/>
        </a:p>
      </dsp:txBody>
      <dsp:txXfrm>
        <a:off x="1769364" y="3040881"/>
        <a:ext cx="6460236" cy="1414363"/>
      </dsp:txXfrm>
    </dsp:sp>
    <dsp:sp modelId="{A068F767-CD76-4A0D-B7DA-E8B9E04D83AF}">
      <dsp:nvSpPr>
        <dsp:cNvPr id="0" name=""/>
        <dsp:cNvSpPr/>
      </dsp:nvSpPr>
      <dsp:spPr>
        <a:xfrm>
          <a:off x="1645920" y="445524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09/09/2016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extLst>
      <p:ext uri="{BB962C8B-B14F-4D97-AF65-F5344CB8AC3E}">
        <p14:creationId xmlns:p14="http://schemas.microsoft.com/office/powerpoint/2010/main" val="18594532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205"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28750" y="1644650"/>
            <a:ext cx="7286625" cy="1928813"/>
          </a:xfrm>
          <a:prstGeom prst="rect">
            <a:avLst/>
          </a:prstGeom>
          <a:noFill/>
          <a:ln w="9525">
            <a:noFill/>
            <a:miter lim="800000"/>
            <a:headEnd/>
            <a:tailEnd/>
          </a:ln>
        </p:spPr>
        <p:txBody>
          <a:bodyPr/>
          <a:lstStyle/>
          <a:p>
            <a:pPr algn="just"/>
            <a:r>
              <a:rPr lang="es-EC" sz="2400" b="1" dirty="0"/>
              <a:t>DISEÑO DE RESISTENCIA, RIGIDEZ Y PROCESO CONSTRUCTIVO DE UN VENTILADOR CENTRÍFUGO DE 300 MM DE DIÁMETRO DE ROTOR, A PARTIR DE UN DISEÑO AERODINÁMICO PREVIO</a:t>
            </a:r>
            <a:endParaRPr lang="es-EC" sz="2400" dirty="0"/>
          </a:p>
        </p:txBody>
      </p:sp>
      <p:sp>
        <p:nvSpPr>
          <p:cNvPr id="8195" name="Rectangle 2"/>
          <p:cNvSpPr txBox="1">
            <a:spLocks noChangeArrowheads="1"/>
          </p:cNvSpPr>
          <p:nvPr/>
        </p:nvSpPr>
        <p:spPr bwMode="auto">
          <a:xfrm>
            <a:off x="1476375" y="3573463"/>
            <a:ext cx="7286625" cy="2087785"/>
          </a:xfrm>
          <a:prstGeom prst="rect">
            <a:avLst/>
          </a:prstGeom>
          <a:noFill/>
          <a:ln w="9525">
            <a:noFill/>
            <a:miter lim="800000"/>
            <a:headEnd/>
            <a:tailEnd/>
          </a:ln>
        </p:spPr>
        <p:txBody>
          <a:bodyPr/>
          <a:lstStyle/>
          <a:p>
            <a:pPr algn="ctr" eaLnBrk="0" hangingPunct="0"/>
            <a:r>
              <a:rPr lang="es-ES_tradnl" sz="2000" b="1" dirty="0">
                <a:solidFill>
                  <a:srgbClr val="000000"/>
                </a:solidFill>
                <a:latin typeface="Calibri" pitchFamily="34" charset="0"/>
              </a:rPr>
              <a:t>Proyecto de </a:t>
            </a:r>
            <a:r>
              <a:rPr lang="es-ES_tradnl" sz="2000" b="1" dirty="0" smtClean="0">
                <a:solidFill>
                  <a:srgbClr val="000000"/>
                </a:solidFill>
                <a:latin typeface="Calibri" pitchFamily="34" charset="0"/>
              </a:rPr>
              <a:t>Investigación previo </a:t>
            </a:r>
            <a:r>
              <a:rPr lang="es-ES_tradnl" sz="2000" b="1" dirty="0">
                <a:solidFill>
                  <a:srgbClr val="000000"/>
                </a:solidFill>
                <a:latin typeface="Calibri" pitchFamily="34" charset="0"/>
              </a:rPr>
              <a:t>a la obtención del título de:</a:t>
            </a:r>
          </a:p>
          <a:p>
            <a:pPr algn="ctr" eaLnBrk="0" hangingPunct="0"/>
            <a:endParaRPr lang="es-ES_tradnl" sz="2000" b="1" dirty="0">
              <a:solidFill>
                <a:srgbClr val="000000"/>
              </a:solidFill>
              <a:latin typeface="Calibri" pitchFamily="34" charset="0"/>
            </a:endParaRPr>
          </a:p>
          <a:p>
            <a:pPr algn="ctr" eaLnBrk="0" hangingPunct="0"/>
            <a:r>
              <a:rPr lang="es-ES_tradnl" sz="2000" b="1" dirty="0">
                <a:solidFill>
                  <a:srgbClr val="000000"/>
                </a:solidFill>
                <a:latin typeface="Calibri" pitchFamily="34" charset="0"/>
              </a:rPr>
              <a:t>Ingeniero </a:t>
            </a:r>
            <a:r>
              <a:rPr lang="es-ES_tradnl" sz="2000" b="1" dirty="0" smtClean="0">
                <a:solidFill>
                  <a:srgbClr val="000000"/>
                </a:solidFill>
                <a:latin typeface="Calibri" pitchFamily="34" charset="0"/>
              </a:rPr>
              <a:t>Mecánico</a:t>
            </a:r>
            <a:endParaRPr lang="es-ES_tradnl" sz="2000" b="1" dirty="0">
              <a:solidFill>
                <a:srgbClr val="000000"/>
              </a:solidFill>
              <a:latin typeface="Calibri" pitchFamily="34" charset="0"/>
            </a:endParaRPr>
          </a:p>
          <a:p>
            <a:pPr algn="ctr" eaLnBrk="0" hangingPunct="0"/>
            <a:r>
              <a:rPr lang="es-ES_tradnl" sz="2000" b="1" dirty="0" smtClean="0">
                <a:solidFill>
                  <a:srgbClr val="000000"/>
                </a:solidFill>
                <a:latin typeface="Calibri" pitchFamily="34" charset="0"/>
              </a:rPr>
              <a:t>Autores:</a:t>
            </a:r>
          </a:p>
          <a:p>
            <a:pPr algn="ctr" eaLnBrk="0" hangingPunct="0"/>
            <a:r>
              <a:rPr lang="es-ES_tradnl" sz="2000" b="1" dirty="0" smtClean="0">
                <a:solidFill>
                  <a:srgbClr val="000000"/>
                </a:solidFill>
                <a:latin typeface="Calibri" pitchFamily="34" charset="0"/>
              </a:rPr>
              <a:t>Sarzosa Zuleta Brian Alejandro</a:t>
            </a:r>
          </a:p>
          <a:p>
            <a:pPr algn="ctr" eaLnBrk="0" hangingPunct="0"/>
            <a:r>
              <a:rPr lang="es-ES_tradnl" sz="2000" b="1" dirty="0" smtClean="0">
                <a:solidFill>
                  <a:srgbClr val="000000"/>
                </a:solidFill>
                <a:latin typeface="Calibri" pitchFamily="34" charset="0"/>
              </a:rPr>
              <a:t>Herrera Morejón Christian Xavier</a:t>
            </a:r>
            <a:endParaRPr lang="es-ES_tradnl" sz="2000" b="1"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Selección de la Alternativa</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12376805"/>
              </p:ext>
            </p:extLst>
          </p:nvPr>
        </p:nvGraphicFramePr>
        <p:xfrm>
          <a:off x="1115616" y="1797969"/>
          <a:ext cx="7272808" cy="3684632"/>
        </p:xfrm>
        <a:graphic>
          <a:graphicData uri="http://schemas.openxmlformats.org/drawingml/2006/table">
            <a:tbl>
              <a:tblPr firstRow="1" firstCol="1" bandRow="1">
                <a:tableStyleId>{9D7B26C5-4107-4FEC-AEDC-1716B250A1EF}</a:tableStyleId>
              </a:tblPr>
              <a:tblGrid>
                <a:gridCol w="1437838"/>
                <a:gridCol w="5834970"/>
              </a:tblGrid>
              <a:tr h="1215752">
                <a:tc>
                  <a:txBody>
                    <a:bodyPr/>
                    <a:lstStyle/>
                    <a:p>
                      <a:pPr indent="252095" algn="ctr">
                        <a:lnSpc>
                          <a:spcPct val="150000"/>
                        </a:lnSpc>
                        <a:spcAft>
                          <a:spcPts val="0"/>
                        </a:spcAft>
                      </a:pPr>
                      <a:r>
                        <a:rPr lang="es-EC" sz="2000" dirty="0">
                          <a:effectLst/>
                        </a:rPr>
                        <a:t>3</a:t>
                      </a:r>
                      <a:endParaRPr lang="es-EC" sz="1100" dirty="0">
                        <a:solidFill>
                          <a:srgbClr val="000000"/>
                        </a:solidFill>
                        <a:effectLst/>
                        <a:latin typeface="Calibri"/>
                        <a:ea typeface="Calibri"/>
                        <a:cs typeface="Times New Roman"/>
                      </a:endParaRPr>
                    </a:p>
                  </a:txBody>
                  <a:tcPr marL="68580" marR="68580" marT="0" marB="0" anchor="ctr"/>
                </a:tc>
                <a:tc>
                  <a:txBody>
                    <a:bodyPr/>
                    <a:lstStyle/>
                    <a:p>
                      <a:pPr indent="252095" algn="just">
                        <a:lnSpc>
                          <a:spcPct val="150000"/>
                        </a:lnSpc>
                        <a:spcAft>
                          <a:spcPts val="0"/>
                        </a:spcAft>
                      </a:pPr>
                      <a:r>
                        <a:rPr lang="es-EC" sz="1800" b="0" dirty="0">
                          <a:effectLst/>
                        </a:rPr>
                        <a:t>Disponibilidad; fácil de conseguir. </a:t>
                      </a:r>
                    </a:p>
                    <a:p>
                      <a:pPr indent="252095" algn="just">
                        <a:lnSpc>
                          <a:spcPct val="150000"/>
                        </a:lnSpc>
                        <a:spcAft>
                          <a:spcPts val="0"/>
                        </a:spcAft>
                      </a:pPr>
                      <a:r>
                        <a:rPr lang="es-EC" sz="1800" b="0" dirty="0">
                          <a:effectLst/>
                        </a:rPr>
                        <a:t>Manufactura; fácil de construir.</a:t>
                      </a:r>
                    </a:p>
                    <a:p>
                      <a:pPr indent="252095" algn="just">
                        <a:lnSpc>
                          <a:spcPct val="150000"/>
                        </a:lnSpc>
                        <a:spcAft>
                          <a:spcPts val="0"/>
                        </a:spcAft>
                      </a:pPr>
                      <a:r>
                        <a:rPr lang="es-EC" sz="1800" b="0" dirty="0">
                          <a:effectLst/>
                        </a:rPr>
                        <a:t>Costo; económico. </a:t>
                      </a:r>
                      <a:endParaRPr lang="es-EC" sz="1800" b="0" dirty="0">
                        <a:solidFill>
                          <a:srgbClr val="000000"/>
                        </a:solidFill>
                        <a:effectLst/>
                        <a:latin typeface="Calibri"/>
                        <a:ea typeface="Calibri"/>
                        <a:cs typeface="Times New Roman"/>
                      </a:endParaRPr>
                    </a:p>
                  </a:txBody>
                  <a:tcPr marL="68580" marR="68580" marT="0" marB="0"/>
                </a:tc>
              </a:tr>
              <a:tr h="1215752">
                <a:tc>
                  <a:txBody>
                    <a:bodyPr/>
                    <a:lstStyle/>
                    <a:p>
                      <a:pPr indent="252095" algn="ctr">
                        <a:lnSpc>
                          <a:spcPct val="150000"/>
                        </a:lnSpc>
                        <a:spcAft>
                          <a:spcPts val="0"/>
                        </a:spcAft>
                      </a:pPr>
                      <a:r>
                        <a:rPr lang="es-EC" sz="2000">
                          <a:effectLst/>
                        </a:rPr>
                        <a:t>2</a:t>
                      </a:r>
                      <a:endParaRPr lang="es-EC" sz="1100">
                        <a:solidFill>
                          <a:srgbClr val="000000"/>
                        </a:solidFill>
                        <a:effectLst/>
                        <a:latin typeface="Calibri"/>
                        <a:ea typeface="Calibri"/>
                        <a:cs typeface="Times New Roman"/>
                      </a:endParaRPr>
                    </a:p>
                  </a:txBody>
                  <a:tcPr marL="68580" marR="68580" marT="0" marB="0" anchor="ctr"/>
                </a:tc>
                <a:tc>
                  <a:txBody>
                    <a:bodyPr/>
                    <a:lstStyle/>
                    <a:p>
                      <a:pPr indent="252095" algn="just">
                        <a:lnSpc>
                          <a:spcPct val="150000"/>
                        </a:lnSpc>
                        <a:spcAft>
                          <a:spcPts val="0"/>
                        </a:spcAft>
                      </a:pPr>
                      <a:r>
                        <a:rPr lang="es-EC" sz="1600" dirty="0">
                          <a:effectLst/>
                        </a:rPr>
                        <a:t>Disponibilidad; medianamente difícil de conseguir. </a:t>
                      </a:r>
                    </a:p>
                    <a:p>
                      <a:pPr indent="252095" algn="just">
                        <a:lnSpc>
                          <a:spcPct val="150000"/>
                        </a:lnSpc>
                        <a:spcAft>
                          <a:spcPts val="0"/>
                        </a:spcAft>
                      </a:pPr>
                      <a:r>
                        <a:rPr lang="es-EC" sz="1600" dirty="0">
                          <a:effectLst/>
                        </a:rPr>
                        <a:t>Manufactura; medianamente difícil de construir.</a:t>
                      </a:r>
                    </a:p>
                    <a:p>
                      <a:pPr indent="252095" algn="just">
                        <a:lnSpc>
                          <a:spcPct val="150000"/>
                        </a:lnSpc>
                        <a:spcAft>
                          <a:spcPts val="0"/>
                        </a:spcAft>
                      </a:pPr>
                      <a:r>
                        <a:rPr lang="es-EC" sz="1600" dirty="0">
                          <a:effectLst/>
                        </a:rPr>
                        <a:t>Costo; medianamente económico.</a:t>
                      </a:r>
                      <a:endParaRPr lang="es-EC" sz="1600" dirty="0">
                        <a:solidFill>
                          <a:srgbClr val="000000"/>
                        </a:solidFill>
                        <a:effectLst/>
                        <a:latin typeface="Calibri"/>
                        <a:ea typeface="Calibri"/>
                        <a:cs typeface="Times New Roman"/>
                      </a:endParaRPr>
                    </a:p>
                  </a:txBody>
                  <a:tcPr marL="68580" marR="68580" marT="0" marB="0"/>
                </a:tc>
              </a:tr>
              <a:tr h="1215752">
                <a:tc>
                  <a:txBody>
                    <a:bodyPr/>
                    <a:lstStyle/>
                    <a:p>
                      <a:pPr indent="252095" algn="ctr">
                        <a:lnSpc>
                          <a:spcPct val="150000"/>
                        </a:lnSpc>
                        <a:spcAft>
                          <a:spcPts val="0"/>
                        </a:spcAft>
                      </a:pPr>
                      <a:r>
                        <a:rPr lang="es-EC" sz="2000">
                          <a:effectLst/>
                        </a:rPr>
                        <a:t>1</a:t>
                      </a:r>
                      <a:endParaRPr lang="es-EC" sz="1100">
                        <a:solidFill>
                          <a:srgbClr val="000000"/>
                        </a:solidFill>
                        <a:effectLst/>
                        <a:latin typeface="Calibri"/>
                        <a:ea typeface="Calibri"/>
                        <a:cs typeface="Times New Roman"/>
                      </a:endParaRPr>
                    </a:p>
                  </a:txBody>
                  <a:tcPr marL="68580" marR="68580" marT="0" marB="0" anchor="ctr"/>
                </a:tc>
                <a:tc>
                  <a:txBody>
                    <a:bodyPr/>
                    <a:lstStyle/>
                    <a:p>
                      <a:pPr indent="252095" algn="just">
                        <a:lnSpc>
                          <a:spcPct val="150000"/>
                        </a:lnSpc>
                        <a:spcAft>
                          <a:spcPts val="0"/>
                        </a:spcAft>
                      </a:pPr>
                      <a:r>
                        <a:rPr lang="es-EC" sz="1800" dirty="0">
                          <a:effectLst/>
                        </a:rPr>
                        <a:t>No disponible; difícil de conseguir.</a:t>
                      </a:r>
                    </a:p>
                    <a:p>
                      <a:pPr indent="252095" algn="just">
                        <a:lnSpc>
                          <a:spcPct val="150000"/>
                        </a:lnSpc>
                        <a:spcAft>
                          <a:spcPts val="0"/>
                        </a:spcAft>
                      </a:pPr>
                      <a:r>
                        <a:rPr lang="es-EC" sz="1800" dirty="0">
                          <a:effectLst/>
                        </a:rPr>
                        <a:t>Manufactura; difícil de construir.</a:t>
                      </a:r>
                    </a:p>
                    <a:p>
                      <a:pPr indent="252095" algn="just">
                        <a:lnSpc>
                          <a:spcPct val="150000"/>
                        </a:lnSpc>
                        <a:spcAft>
                          <a:spcPts val="0"/>
                        </a:spcAft>
                      </a:pPr>
                      <a:r>
                        <a:rPr lang="es-EC" sz="1800" dirty="0">
                          <a:effectLst/>
                        </a:rPr>
                        <a:t>Costo; costoso. </a:t>
                      </a:r>
                      <a:endParaRPr lang="es-EC" sz="1800" dirty="0">
                        <a:solidFill>
                          <a:srgbClr val="000000"/>
                        </a:solidFill>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755576" y="1340768"/>
            <a:ext cx="547260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Tabla 1. </a:t>
            </a:r>
            <a:r>
              <a:rPr kumimoji="0" lang="es-EC" altLang="es-EC" sz="1200" b="1"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Ponderación de parámetros elegidos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Ponderación de parámetros elegidos</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16484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913285268"/>
              </p:ext>
            </p:extLst>
          </p:nvPr>
        </p:nvGraphicFramePr>
        <p:xfrm>
          <a:off x="1331640" y="1462882"/>
          <a:ext cx="7272807" cy="4649548"/>
        </p:xfrm>
        <a:graphic>
          <a:graphicData uri="http://schemas.openxmlformats.org/drawingml/2006/table">
            <a:tbl>
              <a:tblPr firstRow="1" firstCol="1" bandRow="1">
                <a:tableStyleId>{9D7B26C5-4107-4FEC-AEDC-1716B250A1EF}</a:tableStyleId>
              </a:tblPr>
              <a:tblGrid>
                <a:gridCol w="1296144"/>
                <a:gridCol w="1365060"/>
                <a:gridCol w="855726"/>
                <a:gridCol w="1345698"/>
                <a:gridCol w="1462152"/>
                <a:gridCol w="948027"/>
              </a:tblGrid>
              <a:tr h="452596">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Costo</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Manufactura</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Disponibilidad</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Suma</a:t>
                      </a:r>
                      <a:endParaRPr lang="es-EC" sz="1050">
                        <a:solidFill>
                          <a:srgbClr val="000000"/>
                        </a:solidFill>
                        <a:effectLst/>
                        <a:latin typeface="Times New Roman"/>
                        <a:ea typeface="Calibri"/>
                        <a:cs typeface="Times New Roman"/>
                      </a:endParaRPr>
                    </a:p>
                  </a:txBody>
                  <a:tcPr marL="56575" marR="56575" marT="0" marB="0" anchor="ctr"/>
                </a:tc>
              </a:tr>
              <a:tr h="678894">
                <a:tc>
                  <a:txBody>
                    <a:bodyPr/>
                    <a:lstStyle/>
                    <a:p>
                      <a:pPr indent="252095" algn="ctr">
                        <a:lnSpc>
                          <a:spcPct val="150000"/>
                        </a:lnSpc>
                        <a:spcAft>
                          <a:spcPts val="0"/>
                        </a:spcAft>
                      </a:pPr>
                      <a:r>
                        <a:rPr lang="es-EC" sz="1050" dirty="0">
                          <a:effectLst/>
                        </a:rPr>
                        <a:t>Sistema motriz</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Accionamiento D</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2</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2</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2</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6</a:t>
                      </a:r>
                      <a:endParaRPr lang="es-EC" sz="1050">
                        <a:solidFill>
                          <a:srgbClr val="000000"/>
                        </a:solidFill>
                        <a:effectLst/>
                        <a:latin typeface="Times New Roman"/>
                        <a:ea typeface="Calibri"/>
                        <a:cs typeface="Times New Roman"/>
                      </a:endParaRPr>
                    </a:p>
                  </a:txBody>
                  <a:tcPr marL="56575" marR="56575" marT="0" marB="0" anchor="ctr"/>
                </a:tc>
              </a:tr>
              <a:tr h="452596">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Accionamiento TVM</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3</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8</a:t>
                      </a:r>
                      <a:endParaRPr lang="es-EC" sz="1050" dirty="0">
                        <a:solidFill>
                          <a:srgbClr val="000000"/>
                        </a:solidFill>
                        <a:effectLst/>
                        <a:latin typeface="Times New Roman"/>
                        <a:ea typeface="Calibri"/>
                        <a:cs typeface="Times New Roman"/>
                      </a:endParaRPr>
                    </a:p>
                  </a:txBody>
                  <a:tcPr marL="56575" marR="56575" marT="0" marB="0" anchor="ctr"/>
                </a:tc>
              </a:tr>
              <a:tr h="452596">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Accionamiento M</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2</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8</a:t>
                      </a:r>
                      <a:endParaRPr lang="es-EC" sz="1050">
                        <a:solidFill>
                          <a:srgbClr val="000000"/>
                        </a:solidFill>
                        <a:effectLst/>
                        <a:latin typeface="Times New Roman"/>
                        <a:ea typeface="Calibri"/>
                        <a:cs typeface="Times New Roman"/>
                      </a:endParaRPr>
                    </a:p>
                  </a:txBody>
                  <a:tcPr marL="56575" marR="56575" marT="0" marB="0" anchor="ctr"/>
                </a:tc>
              </a:tr>
              <a:tr h="678894">
                <a:tc>
                  <a:txBody>
                    <a:bodyPr/>
                    <a:lstStyle/>
                    <a:p>
                      <a:pPr indent="252095" algn="ctr">
                        <a:lnSpc>
                          <a:spcPct val="150000"/>
                        </a:lnSpc>
                        <a:spcAft>
                          <a:spcPts val="0"/>
                        </a:spcAft>
                      </a:pPr>
                      <a:r>
                        <a:rPr lang="es-EC" sz="1050" dirty="0">
                          <a:effectLst/>
                        </a:rPr>
                        <a:t>Variación de la velocidad</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Poleas escalonadas</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3</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9</a:t>
                      </a:r>
                      <a:endParaRPr lang="es-EC" sz="1050">
                        <a:solidFill>
                          <a:srgbClr val="000000"/>
                        </a:solidFill>
                        <a:effectLst/>
                        <a:latin typeface="Times New Roman"/>
                        <a:ea typeface="Calibri"/>
                        <a:cs typeface="Times New Roman"/>
                      </a:endParaRPr>
                    </a:p>
                  </a:txBody>
                  <a:tcPr marL="56575" marR="56575" marT="0" marB="0" anchor="ctr"/>
                </a:tc>
              </a:tr>
              <a:tr h="452596">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Variador de frecuencia</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1</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1</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1</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3</a:t>
                      </a:r>
                      <a:endParaRPr lang="es-EC" sz="1050">
                        <a:solidFill>
                          <a:srgbClr val="000000"/>
                        </a:solidFill>
                        <a:effectLst/>
                        <a:latin typeface="Times New Roman"/>
                        <a:ea typeface="Calibri"/>
                        <a:cs typeface="Times New Roman"/>
                      </a:endParaRPr>
                    </a:p>
                  </a:txBody>
                  <a:tcPr marL="56575" marR="56575" marT="0" marB="0" anchor="ctr"/>
                </a:tc>
              </a:tr>
              <a:tr h="226298">
                <a:tc>
                  <a:txBody>
                    <a:bodyPr/>
                    <a:lstStyle/>
                    <a:p>
                      <a:pPr indent="252095" algn="ctr">
                        <a:lnSpc>
                          <a:spcPct val="150000"/>
                        </a:lnSpc>
                        <a:spcAft>
                          <a:spcPts val="0"/>
                        </a:spcAft>
                      </a:pPr>
                      <a:r>
                        <a:rPr lang="es-EC" sz="1050" dirty="0">
                          <a:effectLst/>
                        </a:rPr>
                        <a:t> </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Engranes</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2</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6</a:t>
                      </a:r>
                      <a:endParaRPr lang="es-EC" sz="1050">
                        <a:solidFill>
                          <a:srgbClr val="000000"/>
                        </a:solidFill>
                        <a:effectLst/>
                        <a:latin typeface="Times New Roman"/>
                        <a:ea typeface="Calibri"/>
                        <a:cs typeface="Times New Roman"/>
                      </a:endParaRPr>
                    </a:p>
                  </a:txBody>
                  <a:tcPr marL="56575" marR="56575" marT="0" marB="0" anchor="ctr"/>
                </a:tc>
              </a:tr>
              <a:tr h="678894">
                <a:tc>
                  <a:txBody>
                    <a:bodyPr/>
                    <a:lstStyle/>
                    <a:p>
                      <a:pPr indent="252095" algn="ctr">
                        <a:lnSpc>
                          <a:spcPct val="150000"/>
                        </a:lnSpc>
                        <a:spcAft>
                          <a:spcPts val="0"/>
                        </a:spcAft>
                      </a:pPr>
                      <a:r>
                        <a:rPr lang="es-EC" sz="1050" dirty="0">
                          <a:effectLst/>
                        </a:rPr>
                        <a:t>Orientación descarga</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GD90</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1</a:t>
                      </a:r>
                      <a:endParaRPr lang="es-EC" sz="1050" dirty="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5</a:t>
                      </a:r>
                      <a:endParaRPr lang="es-EC" sz="1050" dirty="0">
                        <a:solidFill>
                          <a:srgbClr val="000000"/>
                        </a:solidFill>
                        <a:effectLst/>
                        <a:latin typeface="Times New Roman"/>
                        <a:ea typeface="Calibri"/>
                        <a:cs typeface="Times New Roman"/>
                      </a:endParaRPr>
                    </a:p>
                  </a:txBody>
                  <a:tcPr marL="56575" marR="56575" marT="0" marB="0" anchor="ctr"/>
                </a:tc>
              </a:tr>
              <a:tr h="452596">
                <a:tc>
                  <a:txBody>
                    <a:bodyPr/>
                    <a:lstStyle/>
                    <a:p>
                      <a:pPr indent="252095" algn="ctr">
                        <a:lnSpc>
                          <a:spcPct val="150000"/>
                        </a:lnSpc>
                        <a:spcAft>
                          <a:spcPts val="0"/>
                        </a:spcAft>
                      </a:pPr>
                      <a:r>
                        <a:rPr lang="es-EC" sz="1050">
                          <a:effectLst/>
                        </a:rPr>
                        <a:t> </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GD 90/180/270/360</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a:effectLst/>
                        </a:rPr>
                        <a:t>2</a:t>
                      </a:r>
                      <a:endParaRPr lang="es-EC" sz="1050">
                        <a:solidFill>
                          <a:srgbClr val="000000"/>
                        </a:solidFill>
                        <a:effectLst/>
                        <a:latin typeface="Times New Roman"/>
                        <a:ea typeface="Calibri"/>
                        <a:cs typeface="Times New Roman"/>
                      </a:endParaRPr>
                    </a:p>
                  </a:txBody>
                  <a:tcPr marL="56575" marR="56575" marT="0" marB="0" anchor="ctr"/>
                </a:tc>
                <a:tc>
                  <a:txBody>
                    <a:bodyPr/>
                    <a:lstStyle/>
                    <a:p>
                      <a:pPr indent="252095" algn="ctr">
                        <a:lnSpc>
                          <a:spcPct val="150000"/>
                        </a:lnSpc>
                        <a:spcAft>
                          <a:spcPts val="0"/>
                        </a:spcAft>
                      </a:pPr>
                      <a:r>
                        <a:rPr lang="es-EC" sz="1050" dirty="0">
                          <a:effectLst/>
                        </a:rPr>
                        <a:t>6</a:t>
                      </a:r>
                      <a:endParaRPr lang="es-EC" sz="1050" dirty="0">
                        <a:solidFill>
                          <a:srgbClr val="000000"/>
                        </a:solidFill>
                        <a:effectLst/>
                        <a:latin typeface="Times New Roman"/>
                        <a:ea typeface="Calibri"/>
                        <a:cs typeface="Times New Roman"/>
                      </a:endParaRPr>
                    </a:p>
                  </a:txBody>
                  <a:tcPr marL="56575" marR="56575" marT="0" marB="0" anchor="ctr"/>
                </a:tc>
              </a:tr>
            </a:tbl>
          </a:graphicData>
        </a:graphic>
      </p:graphicFrame>
      <p:sp>
        <p:nvSpPr>
          <p:cNvPr id="4" name="Rectangle 1"/>
          <p:cNvSpPr>
            <a:spLocks noChangeArrowheads="1"/>
          </p:cNvSpPr>
          <p:nvPr/>
        </p:nvSpPr>
        <p:spPr bwMode="auto">
          <a:xfrm>
            <a:off x="971600" y="90872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t>
            </a:r>
            <a:r>
              <a:rPr kumimoji="0" lang="es-EC" altLang="es-EC" sz="1200" b="1" i="0" u="none" strike="noStrike" cap="none" normalizeH="0" baseline="0" dirty="0" smtClean="0" bmk="">
                <a:ln>
                  <a:noFill/>
                </a:ln>
                <a:solidFill>
                  <a:schemeClr val="tx1"/>
                </a:solidFill>
                <a:effectLst/>
                <a:latin typeface="Arial" pitchFamily="34" charset="0"/>
                <a:ea typeface="Calibri" pitchFamily="34" charset="0"/>
                <a:cs typeface="Times New Roman" pitchFamily="18" charset="0"/>
              </a:rPr>
              <a:t>abla </a:t>
            </a:r>
            <a:r>
              <a:rPr kumimoji="0" lang="es-EC" altLang="es-EC" sz="1200" b="1" i="0" u="none" strike="noStrike" cap="none" normalizeH="0" baseline="0" dirty="0" smtClean="0" bmk="_Toc458386250">
                <a:ln>
                  <a:noFill/>
                </a:ln>
                <a:solidFill>
                  <a:schemeClr val="tx1"/>
                </a:solidFill>
                <a:effectLst/>
                <a:latin typeface="Arial" pitchFamily="34" charset="0"/>
                <a:ea typeface="Calibri" pitchFamily="34" charset="0"/>
                <a:cs typeface="Times New Roman" pitchFamily="18" charset="0"/>
              </a:rPr>
              <a:t>2</a:t>
            </a: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s-EC" altLang="es-EC" sz="1200" b="1" i="0" u="none" strike="noStrike" cap="none" normalizeH="0" baseline="0" dirty="0" smtClean="0">
                <a:ln>
                  <a:noFill/>
                </a:ln>
                <a:solidFill>
                  <a:srgbClr val="FFFFFF"/>
                </a:solidFill>
                <a:effectLst/>
                <a:latin typeface="Arial" pitchFamily="34" charset="0"/>
                <a:ea typeface="Calibri" pitchFamily="34" charset="0"/>
                <a:cs typeface="Times New Roman" pitchFamily="18" charset="0"/>
              </a:rPr>
              <a:t>Matriz de decisión</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Matriz de decisión</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048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Diseño Aerodinámico previo</a:t>
            </a:r>
            <a:endParaRPr lang="es-EC" dirty="0">
              <a:solidFill>
                <a:schemeClr val="tx1"/>
              </a:solidFill>
            </a:endParaRPr>
          </a:p>
        </p:txBody>
      </p:sp>
      <p:sp>
        <p:nvSpPr>
          <p:cNvPr id="3" name="Marcador de contenido 2"/>
          <p:cNvSpPr>
            <a:spLocks noGrp="1"/>
          </p:cNvSpPr>
          <p:nvPr>
            <p:ph idx="1"/>
          </p:nvPr>
        </p:nvSpPr>
        <p:spPr>
          <a:xfrm>
            <a:off x="457200" y="1052736"/>
            <a:ext cx="8229600" cy="5073427"/>
          </a:xfrm>
        </p:spPr>
        <p:txBody>
          <a:bodyPr/>
          <a:lstStyle/>
          <a:p>
            <a:pPr lvl="1"/>
            <a:endParaRPr lang="es-EC" dirty="0">
              <a:solidFill>
                <a:schemeClr val="tx1"/>
              </a:solidFill>
            </a:endParaRPr>
          </a:p>
          <a:p>
            <a:pPr marL="457200" lvl="1" indent="0">
              <a:buNone/>
            </a:pPr>
            <a:r>
              <a:rPr lang="es-EC" dirty="0">
                <a:solidFill>
                  <a:schemeClr val="tx1"/>
                </a:solidFill>
              </a:rPr>
              <a:t> </a:t>
            </a:r>
          </a:p>
          <a:p>
            <a:pPr marL="457200" lvl="1" indent="0">
              <a:buNone/>
            </a:pPr>
            <a:endParaRPr lang="es-EC" dirty="0" smtClean="0">
              <a:solidFill>
                <a:schemeClr val="tx1"/>
              </a:solidFill>
            </a:endParaRPr>
          </a:p>
          <a:p>
            <a:pPr marL="457200" lvl="1" indent="0">
              <a:buNone/>
            </a:pPr>
            <a:endParaRPr lang="es-EC" dirty="0">
              <a:solidFill>
                <a:schemeClr val="tx1"/>
              </a:solidFill>
            </a:endParaRPr>
          </a:p>
          <a:p>
            <a:pPr marL="457200" lvl="1" indent="0">
              <a:buNone/>
            </a:pPr>
            <a:endParaRPr lang="es-EC" dirty="0" smtClean="0">
              <a:solidFill>
                <a:schemeClr val="tx1"/>
              </a:solidFill>
            </a:endParaRPr>
          </a:p>
          <a:p>
            <a:pPr marL="457200" lvl="1" indent="0">
              <a:buNone/>
            </a:pPr>
            <a:endParaRPr lang="es-EC" dirty="0">
              <a:solidFill>
                <a:schemeClr val="tx1"/>
              </a:solidFill>
            </a:endParaRPr>
          </a:p>
          <a:p>
            <a:pPr marL="457200" lvl="1" indent="0">
              <a:buNone/>
            </a:pPr>
            <a:endParaRPr lang="es-EC" dirty="0" smtClean="0">
              <a:solidFill>
                <a:schemeClr val="tx1"/>
              </a:solidFill>
            </a:endParaRPr>
          </a:p>
          <a:p>
            <a:pPr marL="457200" lvl="1" indent="0">
              <a:buNone/>
            </a:pPr>
            <a:endParaRPr lang="es-EC" sz="1600" dirty="0" smtClean="0">
              <a:solidFill>
                <a:schemeClr val="tx1"/>
              </a:solidFill>
            </a:endParaRPr>
          </a:p>
          <a:p>
            <a:pPr marL="457200" lvl="1" indent="0">
              <a:buNone/>
            </a:pPr>
            <a:endParaRPr lang="es-EC" sz="1600" dirty="0" smtClean="0">
              <a:solidFill>
                <a:schemeClr val="tx1"/>
              </a:solidFill>
            </a:endParaRPr>
          </a:p>
          <a:p>
            <a:pPr marL="457200" lvl="1" indent="0">
              <a:buNone/>
            </a:pPr>
            <a:endParaRPr lang="es-EC" sz="1600" dirty="0" smtClean="0">
              <a:solidFill>
                <a:schemeClr val="tx1"/>
              </a:solidFill>
            </a:endParaRPr>
          </a:p>
          <a:p>
            <a:pPr marL="457200" lvl="1" indent="0">
              <a:buNone/>
            </a:pPr>
            <a:endParaRPr lang="es-EC" sz="1600" dirty="0" smtClean="0">
              <a:solidFill>
                <a:schemeClr val="tx1"/>
              </a:solidFill>
            </a:endParaRPr>
          </a:p>
          <a:p>
            <a:pPr marL="457200" lvl="1" indent="0">
              <a:buNone/>
            </a:pPr>
            <a:endParaRPr lang="es-EC" sz="1600" dirty="0">
              <a:solidFill>
                <a:schemeClr val="tx1"/>
              </a:solidFill>
            </a:endParaRPr>
          </a:p>
          <a:p>
            <a:pPr marL="457200" lvl="1" indent="0">
              <a:buNone/>
            </a:pPr>
            <a:r>
              <a:rPr lang="es-EC" sz="1600" dirty="0" smtClean="0">
                <a:solidFill>
                  <a:schemeClr val="tx1"/>
                </a:solidFill>
              </a:rPr>
              <a:t>Parámetros </a:t>
            </a:r>
            <a:r>
              <a:rPr lang="es-EC" sz="1600" dirty="0">
                <a:solidFill>
                  <a:schemeClr val="tx1"/>
                </a:solidFill>
              </a:rPr>
              <a:t>del diseño aerodinámico previo</a:t>
            </a:r>
          </a:p>
          <a:p>
            <a:pPr marL="457200" lvl="1" indent="0">
              <a:buNone/>
            </a:pPr>
            <a:r>
              <a:rPr lang="es-EC" sz="1600" dirty="0">
                <a:solidFill>
                  <a:schemeClr val="tx1"/>
                </a:solidFill>
              </a:rPr>
              <a:t>Fuente: (</a:t>
            </a:r>
            <a:r>
              <a:rPr lang="es-EC" sz="1600" dirty="0" err="1">
                <a:solidFill>
                  <a:schemeClr val="tx1"/>
                </a:solidFill>
              </a:rPr>
              <a:t>Lopez</a:t>
            </a:r>
            <a:r>
              <a:rPr lang="es-EC" sz="1600" dirty="0">
                <a:solidFill>
                  <a:schemeClr val="tx1"/>
                </a:solidFill>
              </a:rPr>
              <a:t>, </a:t>
            </a:r>
            <a:r>
              <a:rPr lang="es-EC" sz="1600" dirty="0" err="1">
                <a:solidFill>
                  <a:schemeClr val="tx1"/>
                </a:solidFill>
              </a:rPr>
              <a:t>InvenCenty</a:t>
            </a:r>
            <a:r>
              <a:rPr lang="es-EC" sz="1600" dirty="0">
                <a:solidFill>
                  <a:schemeClr val="tx1"/>
                </a:solidFill>
              </a:rPr>
              <a:t>, 2015)</a:t>
            </a:r>
          </a:p>
          <a:p>
            <a:pPr marL="457200" lvl="1" indent="0">
              <a:buNone/>
            </a:pPr>
            <a:endParaRPr lang="es-EC" dirty="0" smtClean="0">
              <a:solidFill>
                <a:schemeClr val="tx1"/>
              </a:solidFill>
            </a:endParaRPr>
          </a:p>
          <a:p>
            <a:pPr lvl="1"/>
            <a:endParaRPr lang="es-EC" dirty="0">
              <a:solidFill>
                <a:schemeClr val="tx1"/>
              </a:solidFill>
            </a:endParaRPr>
          </a:p>
        </p:txBody>
      </p:sp>
      <p:pic>
        <p:nvPicPr>
          <p:cNvPr id="4" name="3 Imagen"/>
          <p:cNvPicPr/>
          <p:nvPr/>
        </p:nvPicPr>
        <p:blipFill>
          <a:blip r:embed="rId2"/>
          <a:stretch>
            <a:fillRect/>
          </a:stretch>
        </p:blipFill>
        <p:spPr>
          <a:xfrm>
            <a:off x="1042179" y="1124744"/>
            <a:ext cx="6984776" cy="4320480"/>
          </a:xfrm>
          <a:prstGeom prst="rect">
            <a:avLst/>
          </a:prstGeom>
        </p:spPr>
      </p:pic>
    </p:spTree>
    <p:extLst>
      <p:ext uri="{BB962C8B-B14F-4D97-AF65-F5344CB8AC3E}">
        <p14:creationId xmlns:p14="http://schemas.microsoft.com/office/powerpoint/2010/main" val="3013654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C" b="1" dirty="0" smtClean="0">
                <a:solidFill>
                  <a:schemeClr val="tx1"/>
                </a:solidFill>
              </a:rPr>
              <a:t>Determinación del torque y potencia requeridos.</a:t>
            </a:r>
            <a:r>
              <a:rPr lang="es-ES" dirty="0">
                <a:solidFill>
                  <a:schemeClr val="tx1"/>
                </a:solidFill>
              </a:rPr>
              <a:t/>
            </a:r>
            <a:br>
              <a:rPr lang="es-ES" dirty="0">
                <a:solidFill>
                  <a:schemeClr val="tx1"/>
                </a:solidFill>
              </a:rPr>
            </a:br>
            <a:r>
              <a:rPr lang="es-EC" b="1" dirty="0">
                <a:solidFill>
                  <a:schemeClr val="tx1"/>
                </a:solidFill>
              </a:rPr>
              <a:t/>
            </a:r>
            <a:br>
              <a:rPr lang="es-EC" b="1" dirty="0">
                <a:solidFill>
                  <a:schemeClr val="tx1"/>
                </a:solidFill>
              </a:rPr>
            </a:br>
            <a:endParaRPr lang="es-EC" dirty="0">
              <a:solidFill>
                <a:schemeClr val="tx1"/>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80905972"/>
              </p:ext>
            </p:extLst>
          </p:nvPr>
        </p:nvGraphicFramePr>
        <p:xfrm>
          <a:off x="1524000" y="1397000"/>
          <a:ext cx="6096000" cy="138176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s-EC" dirty="0" smtClean="0"/>
                        <a:t>Parámetro</a:t>
                      </a:r>
                      <a:endParaRPr lang="es-EC" dirty="0"/>
                    </a:p>
                  </a:txBody>
                  <a:tcPr/>
                </a:tc>
                <a:tc>
                  <a:txBody>
                    <a:bodyPr/>
                    <a:lstStyle/>
                    <a:p>
                      <a:pPr algn="ctr"/>
                      <a:r>
                        <a:rPr lang="es-EC" dirty="0" smtClean="0"/>
                        <a:t>Valor</a:t>
                      </a:r>
                      <a:endParaRPr lang="es-EC" dirty="0"/>
                    </a:p>
                  </a:txBody>
                  <a:tcPr/>
                </a:tc>
              </a:tr>
              <a:tr h="370840">
                <a:tc>
                  <a:txBody>
                    <a:bodyPr/>
                    <a:lstStyle/>
                    <a:p>
                      <a:r>
                        <a:rPr lang="es-EC" dirty="0" smtClean="0"/>
                        <a:t>Torque generado</a:t>
                      </a:r>
                      <a:r>
                        <a:rPr lang="es-EC" baseline="0" dirty="0" smtClean="0"/>
                        <a:t> por el fluido</a:t>
                      </a:r>
                      <a:endParaRPr lang="es-EC" dirty="0"/>
                    </a:p>
                  </a:txBody>
                  <a:tcPr/>
                </a:tc>
                <a:tc>
                  <a:txBody>
                    <a:bodyPr/>
                    <a:lstStyle/>
                    <a:p>
                      <a:pPr algn="ctr"/>
                      <a:r>
                        <a:rPr lang="es-EC" dirty="0" smtClean="0"/>
                        <a:t>0,68 N-m</a:t>
                      </a:r>
                      <a:endParaRPr lang="es-EC" dirty="0"/>
                    </a:p>
                  </a:txBody>
                  <a:tcPr/>
                </a:tc>
              </a:tr>
              <a:tr h="370840">
                <a:tc>
                  <a:txBody>
                    <a:bodyPr/>
                    <a:lstStyle/>
                    <a:p>
                      <a:r>
                        <a:rPr lang="es-EC" dirty="0" smtClean="0"/>
                        <a:t>Torque</a:t>
                      </a:r>
                      <a:r>
                        <a:rPr lang="es-EC" baseline="0" dirty="0" smtClean="0"/>
                        <a:t> mecánico</a:t>
                      </a:r>
                      <a:endParaRPr lang="es-EC" dirty="0"/>
                    </a:p>
                  </a:txBody>
                  <a:tcPr/>
                </a:tc>
                <a:tc>
                  <a:txBody>
                    <a:bodyPr/>
                    <a:lstStyle/>
                    <a:p>
                      <a:pPr algn="ctr"/>
                      <a:r>
                        <a:rPr lang="es-EC" dirty="0" smtClean="0"/>
                        <a:t>4,71 N-m</a:t>
                      </a:r>
                      <a:endParaRPr lang="es-EC" dirty="0"/>
                    </a:p>
                  </a:txBody>
                  <a:tcPr/>
                </a:tc>
              </a:tr>
            </a:tbl>
          </a:graphicData>
        </a:graphic>
      </p:graphicFrame>
      <p:graphicFrame>
        <p:nvGraphicFramePr>
          <p:cNvPr id="10" name="9 Marcador de contenido"/>
          <p:cNvGraphicFramePr>
            <a:graphicFrameLocks noGrp="1"/>
          </p:cNvGraphicFramePr>
          <p:nvPr>
            <p:ph idx="1"/>
            <p:extLst>
              <p:ext uri="{D42A27DB-BD31-4B8C-83A1-F6EECF244321}">
                <p14:modId xmlns:p14="http://schemas.microsoft.com/office/powerpoint/2010/main" val="2876817229"/>
              </p:ext>
            </p:extLst>
          </p:nvPr>
        </p:nvGraphicFramePr>
        <p:xfrm>
          <a:off x="1547664" y="3429000"/>
          <a:ext cx="6120680" cy="1381760"/>
        </p:xfrm>
        <a:graphic>
          <a:graphicData uri="http://schemas.openxmlformats.org/drawingml/2006/table">
            <a:tbl>
              <a:tblPr firstRow="1" bandRow="1">
                <a:tableStyleId>{9D7B26C5-4107-4FEC-AEDC-1716B250A1EF}</a:tableStyleId>
              </a:tblPr>
              <a:tblGrid>
                <a:gridCol w="3060340"/>
                <a:gridCol w="3060340"/>
              </a:tblGrid>
              <a:tr h="370840">
                <a:tc>
                  <a:txBody>
                    <a:bodyPr/>
                    <a:lstStyle/>
                    <a:p>
                      <a:pPr algn="ctr"/>
                      <a:r>
                        <a:rPr lang="es-EC" dirty="0" smtClean="0"/>
                        <a:t>Parámetro</a:t>
                      </a:r>
                      <a:r>
                        <a:rPr lang="es-EC" baseline="0" dirty="0" smtClean="0"/>
                        <a:t> obtenido</a:t>
                      </a:r>
                      <a:endParaRPr lang="es-EC" dirty="0"/>
                    </a:p>
                  </a:txBody>
                  <a:tcPr/>
                </a:tc>
                <a:tc>
                  <a:txBody>
                    <a:bodyPr/>
                    <a:lstStyle/>
                    <a:p>
                      <a:pPr algn="ctr"/>
                      <a:r>
                        <a:rPr lang="es-EC" dirty="0" smtClean="0"/>
                        <a:t>Valor</a:t>
                      </a:r>
                      <a:endParaRPr lang="es-EC" dirty="0"/>
                    </a:p>
                  </a:txBody>
                  <a:tcPr/>
                </a:tc>
              </a:tr>
              <a:tr h="370840">
                <a:tc>
                  <a:txBody>
                    <a:bodyPr/>
                    <a:lstStyle/>
                    <a:p>
                      <a:r>
                        <a:rPr lang="es-EC" dirty="0" smtClean="0"/>
                        <a:t>Potencia requerida</a:t>
                      </a:r>
                      <a:endParaRPr lang="es-EC" dirty="0"/>
                    </a:p>
                  </a:txBody>
                  <a:tcPr/>
                </a:tc>
                <a:tc>
                  <a:txBody>
                    <a:bodyPr/>
                    <a:lstStyle/>
                    <a:p>
                      <a:pPr algn="ctr"/>
                      <a:r>
                        <a:rPr lang="es-EC" dirty="0" smtClean="0"/>
                        <a:t>0,93 [</a:t>
                      </a:r>
                      <a:r>
                        <a:rPr lang="es-EC" dirty="0" err="1" smtClean="0"/>
                        <a:t>Kw</a:t>
                      </a:r>
                      <a:r>
                        <a:rPr lang="es-EC" dirty="0" smtClean="0"/>
                        <a:t>] (1,24 [Hp])</a:t>
                      </a:r>
                      <a:endParaRPr lang="es-EC" dirty="0"/>
                    </a:p>
                  </a:txBody>
                  <a:tcPr/>
                </a:tc>
              </a:tr>
              <a:tr h="370840">
                <a:tc>
                  <a:txBody>
                    <a:bodyPr/>
                    <a:lstStyle/>
                    <a:p>
                      <a:r>
                        <a:rPr lang="es-EC" dirty="0" smtClean="0"/>
                        <a:t>Potencia real del motor eléctrico</a:t>
                      </a:r>
                      <a:r>
                        <a:rPr lang="es-EC" baseline="0" dirty="0" smtClean="0"/>
                        <a:t> </a:t>
                      </a:r>
                      <a:endParaRPr lang="es-EC" dirty="0"/>
                    </a:p>
                  </a:txBody>
                  <a:tcPr/>
                </a:tc>
                <a:tc>
                  <a:txBody>
                    <a:bodyPr/>
                    <a:lstStyle/>
                    <a:p>
                      <a:pPr algn="ctr"/>
                      <a:r>
                        <a:rPr lang="es-EC" dirty="0" smtClean="0"/>
                        <a:t>1,2 [</a:t>
                      </a:r>
                      <a:r>
                        <a:rPr lang="es-EC" dirty="0" err="1" smtClean="0"/>
                        <a:t>Kw</a:t>
                      </a:r>
                      <a:r>
                        <a:rPr lang="es-EC" dirty="0" smtClean="0"/>
                        <a:t>] (1,5 [Hp])</a:t>
                      </a:r>
                      <a:endParaRPr lang="es-EC" dirty="0"/>
                    </a:p>
                  </a:txBody>
                  <a:tcPr/>
                </a:tc>
              </a:tr>
            </a:tbl>
          </a:graphicData>
        </a:graphic>
      </p:graphicFrame>
    </p:spTree>
    <p:extLst>
      <p:ext uri="{BB962C8B-B14F-4D97-AF65-F5344CB8AC3E}">
        <p14:creationId xmlns:p14="http://schemas.microsoft.com/office/powerpoint/2010/main" val="406689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9" y="380005"/>
            <a:ext cx="8229600" cy="1143000"/>
          </a:xfrm>
        </p:spPr>
        <p:txBody>
          <a:bodyPr>
            <a:normAutofit/>
          </a:bodyPr>
          <a:lstStyle/>
          <a:p>
            <a:r>
              <a:rPr lang="es-EC" dirty="0" smtClean="0">
                <a:solidFill>
                  <a:schemeClr val="tx1"/>
                </a:solidFill>
              </a:rPr>
              <a:t>Diseño del alabe del rotor</a:t>
            </a:r>
            <a:endParaRPr lang="es-EC" sz="2025" dirty="0">
              <a:solidFill>
                <a:schemeClr val="tx1"/>
              </a:solidFill>
            </a:endParaRPr>
          </a:p>
        </p:txBody>
      </p:sp>
      <p:sp>
        <p:nvSpPr>
          <p:cNvPr id="3" name="Marcador de contenido 2"/>
          <p:cNvSpPr>
            <a:spLocks noGrp="1"/>
          </p:cNvSpPr>
          <p:nvPr>
            <p:ph idx="1"/>
          </p:nvPr>
        </p:nvSpPr>
        <p:spPr>
          <a:xfrm>
            <a:off x="508001" y="1268761"/>
            <a:ext cx="7952431" cy="4521438"/>
          </a:xfrm>
        </p:spPr>
        <p:txBody>
          <a:bodyPr>
            <a:normAutofit/>
          </a:bodyPr>
          <a:lstStyle/>
          <a:p>
            <a:pPr marL="0" lvl="2" indent="0">
              <a:buNone/>
            </a:pPr>
            <a:endParaRPr lang="es-EC" b="1" dirty="0"/>
          </a:p>
          <a:p>
            <a:pPr marL="0" indent="0">
              <a:buNone/>
            </a:pPr>
            <a:endParaRPr lang="es-EC" dirty="0"/>
          </a:p>
        </p:txBody>
      </p:sp>
      <mc:AlternateContent xmlns:mc="http://schemas.openxmlformats.org/markup-compatibility/2006" xmlns:a14="http://schemas.microsoft.com/office/drawing/2010/main">
        <mc:Choice Requires="a14">
          <p:sp>
            <p:nvSpPr>
              <p:cNvPr id="5" name="4 Rectángulo"/>
              <p:cNvSpPr/>
              <p:nvPr/>
            </p:nvSpPr>
            <p:spPr>
              <a:xfrm>
                <a:off x="1187624" y="1988840"/>
                <a:ext cx="5832648" cy="496931"/>
              </a:xfrm>
              <a:prstGeom prst="rect">
                <a:avLst/>
              </a:prstGeom>
            </p:spPr>
            <p:txBody>
              <a:bodyPr wrap="square">
                <a:spAutoFit/>
              </a:bodyPr>
              <a:lstStyle/>
              <a:p>
                <a14:m>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𝑚𝑎𝑥</m:t>
                        </m:r>
                      </m:sub>
                    </m:sSub>
                    <m:r>
                      <a:rPr lang="es-EC" i="1">
                        <a:latin typeface="Cambria Math"/>
                      </a:rPr>
                      <m:t>=17.407</m:t>
                    </m:r>
                    <m:f>
                      <m:fPr>
                        <m:ctrlPr>
                          <a:rPr lang="es-EC" i="1">
                            <a:latin typeface="Cambria Math"/>
                          </a:rPr>
                        </m:ctrlPr>
                      </m:fPr>
                      <m:num>
                        <m:r>
                          <a:rPr lang="es-EC" i="1">
                            <a:latin typeface="Cambria Math"/>
                          </a:rPr>
                          <m:t>𝐾𝑔𝑓</m:t>
                        </m:r>
                      </m:num>
                      <m:den>
                        <m:sSup>
                          <m:sSupPr>
                            <m:ctrlPr>
                              <a:rPr lang="es-EC" i="1">
                                <a:latin typeface="Cambria Math"/>
                              </a:rPr>
                            </m:ctrlPr>
                          </m:sSupPr>
                          <m:e>
                            <m:r>
                              <a:rPr lang="es-EC" i="1">
                                <a:latin typeface="Cambria Math"/>
                              </a:rPr>
                              <m:t>𝑚</m:t>
                            </m:r>
                          </m:e>
                          <m:sup>
                            <m:r>
                              <a:rPr lang="es-EC" i="1">
                                <a:latin typeface="Cambria Math"/>
                              </a:rPr>
                              <m:t>2</m:t>
                            </m:r>
                          </m:sup>
                        </m:sSup>
                      </m:den>
                    </m:f>
                  </m:oMath>
                </a14:m>
                <a:r>
                  <a:rPr lang="es-EC" dirty="0"/>
                  <a:t>, (</a:t>
                </a:r>
                <a:r>
                  <a:rPr lang="es-EC" dirty="0" err="1"/>
                  <a:t>Lopez</a:t>
                </a:r>
                <a:r>
                  <a:rPr lang="es-EC" dirty="0"/>
                  <a:t>, </a:t>
                </a:r>
                <a:r>
                  <a:rPr lang="es-EC" dirty="0" err="1"/>
                  <a:t>InvenCenty</a:t>
                </a:r>
                <a:r>
                  <a:rPr lang="es-EC" dirty="0"/>
                  <a:t>, 2015)</a:t>
                </a:r>
              </a:p>
            </p:txBody>
          </p:sp>
        </mc:Choice>
        <mc:Fallback xmlns="">
          <p:sp>
            <p:nvSpPr>
              <p:cNvPr id="5" name="4 Rectángulo"/>
              <p:cNvSpPr>
                <a:spLocks noRot="1" noChangeAspect="1" noMove="1" noResize="1" noEditPoints="1" noAdjustHandles="1" noChangeArrowheads="1" noChangeShapeType="1" noTextEdit="1"/>
              </p:cNvSpPr>
              <p:nvPr/>
            </p:nvSpPr>
            <p:spPr>
              <a:xfrm>
                <a:off x="1187624" y="1988840"/>
                <a:ext cx="5832648" cy="496931"/>
              </a:xfrm>
              <a:prstGeom prst="rect">
                <a:avLst/>
              </a:prstGeom>
              <a:blipFill rotWithShape="1">
                <a:blip r:embed="rId2"/>
                <a:stretch>
                  <a:fillRect b="-6098"/>
                </a:stretch>
              </a:blipFill>
            </p:spPr>
            <p:txBody>
              <a:bodyPr/>
              <a:lstStyle/>
              <a:p>
                <a:r>
                  <a:rPr lang="es-EC">
                    <a:noFill/>
                  </a:rPr>
                  <a:t> </a:t>
                </a:r>
              </a:p>
            </p:txBody>
          </p:sp>
        </mc:Fallback>
      </mc:AlternateContent>
      <p:sp>
        <p:nvSpPr>
          <p:cNvPr id="6" name="5 CuadroTexto"/>
          <p:cNvSpPr txBox="1"/>
          <p:nvPr/>
        </p:nvSpPr>
        <p:spPr>
          <a:xfrm>
            <a:off x="899592" y="1340768"/>
            <a:ext cx="7632848" cy="369332"/>
          </a:xfrm>
          <a:prstGeom prst="rect">
            <a:avLst/>
          </a:prstGeom>
          <a:noFill/>
        </p:spPr>
        <p:txBody>
          <a:bodyPr wrap="square" rtlCol="0">
            <a:spAutoFit/>
          </a:bodyPr>
          <a:lstStyle/>
          <a:p>
            <a:r>
              <a:rPr lang="es-EC" b="1" dirty="0" smtClean="0"/>
              <a:t>Diseño a resistencia:</a:t>
            </a:r>
            <a:endParaRPr lang="es-EC" b="1" dirty="0"/>
          </a:p>
        </p:txBody>
      </p:sp>
      <mc:AlternateContent xmlns:mc="http://schemas.openxmlformats.org/markup-compatibility/2006" xmlns:a14="http://schemas.microsoft.com/office/drawing/2010/main">
        <mc:Choice Requires="a14">
          <p:sp>
            <p:nvSpPr>
              <p:cNvPr id="7" name="6 Rectángulo"/>
              <p:cNvSpPr/>
              <p:nvPr/>
            </p:nvSpPr>
            <p:spPr>
              <a:xfrm>
                <a:off x="1187624" y="2667302"/>
                <a:ext cx="7344816" cy="496931"/>
              </a:xfrm>
              <a:prstGeom prst="rect">
                <a:avLst/>
              </a:prstGeom>
            </p:spPr>
            <p:txBody>
              <a:bodyPr wrap="square">
                <a:spAutoFit/>
              </a:bodyPr>
              <a:lstStyle/>
              <a:p>
                <a14:m>
                  <m:oMath xmlns:m="http://schemas.openxmlformats.org/officeDocument/2006/math">
                    <m:sSub>
                      <m:sSubPr>
                        <m:ctrlPr>
                          <a:rPr lang="es-EC" i="1">
                            <a:latin typeface="Cambria Math"/>
                          </a:rPr>
                        </m:ctrlPr>
                      </m:sSubPr>
                      <m:e>
                        <m:r>
                          <a:rPr lang="es-EC" i="1">
                            <a:latin typeface="Cambria Math"/>
                          </a:rPr>
                          <m:t>𝑊</m:t>
                        </m:r>
                      </m:e>
                      <m:sub>
                        <m:r>
                          <a:rPr lang="es-EC" i="1">
                            <a:latin typeface="Cambria Math"/>
                          </a:rPr>
                          <m:t>𝑟</m:t>
                        </m:r>
                      </m:sub>
                    </m:sSub>
                    <m:r>
                      <a:rPr lang="es-EC" i="1">
                        <a:latin typeface="Cambria Math"/>
                      </a:rPr>
                      <m:t>=0,653</m:t>
                    </m:r>
                    <m:f>
                      <m:fPr>
                        <m:ctrlPr>
                          <a:rPr lang="es-EC" i="1">
                            <a:latin typeface="Cambria Math"/>
                          </a:rPr>
                        </m:ctrlPr>
                      </m:fPr>
                      <m:num>
                        <m:r>
                          <a:rPr lang="es-EC" i="1">
                            <a:latin typeface="Cambria Math"/>
                          </a:rPr>
                          <m:t>𝐾𝑔𝑓</m:t>
                        </m:r>
                      </m:num>
                      <m:den>
                        <m:r>
                          <a:rPr lang="es-EC" i="1">
                            <a:latin typeface="Cambria Math"/>
                          </a:rPr>
                          <m:t>𝑚</m:t>
                        </m:r>
                      </m:den>
                    </m:f>
                    <m:r>
                      <a:rPr lang="es-EC" i="1">
                        <a:latin typeface="Cambria Math"/>
                      </a:rPr>
                      <m:t>−→</m:t>
                    </m:r>
                  </m:oMath>
                </a14:m>
                <a:r>
                  <a:rPr lang="es-EC" dirty="0"/>
                  <a:t>Carga distribuida resultante perpendicular al alabe.</a:t>
                </a:r>
              </a:p>
            </p:txBody>
          </p:sp>
        </mc:Choice>
        <mc:Fallback xmlns="">
          <p:sp>
            <p:nvSpPr>
              <p:cNvPr id="7" name="6 Rectángulo"/>
              <p:cNvSpPr>
                <a:spLocks noRot="1" noChangeAspect="1" noMove="1" noResize="1" noEditPoints="1" noAdjustHandles="1" noChangeArrowheads="1" noChangeShapeType="1" noTextEdit="1"/>
              </p:cNvSpPr>
              <p:nvPr/>
            </p:nvSpPr>
            <p:spPr>
              <a:xfrm>
                <a:off x="1187624" y="2667302"/>
                <a:ext cx="7344816" cy="496931"/>
              </a:xfrm>
              <a:prstGeom prst="rect">
                <a:avLst/>
              </a:prstGeom>
              <a:blipFill rotWithShape="1">
                <a:blip r:embed="rId3"/>
                <a:stretch>
                  <a:fillRect b="-7407"/>
                </a:stretch>
              </a:blipFill>
            </p:spPr>
            <p:txBody>
              <a:bodyPr/>
              <a:lstStyle/>
              <a:p>
                <a:r>
                  <a:rPr lang="es-EC">
                    <a:noFill/>
                  </a:rPr>
                  <a:t> </a:t>
                </a:r>
              </a:p>
            </p:txBody>
          </p:sp>
        </mc:Fallback>
      </mc:AlternateContent>
      <p:pic>
        <p:nvPicPr>
          <p:cNvPr id="8" name="7 Imagen"/>
          <p:cNvPicPr/>
          <p:nvPr/>
        </p:nvPicPr>
        <p:blipFill rotWithShape="1">
          <a:blip r:embed="rId4"/>
          <a:srcRect l="32128" t="29546" r="28443" b="37987"/>
          <a:stretch/>
        </p:blipFill>
        <p:spPr bwMode="auto">
          <a:xfrm>
            <a:off x="2602172" y="3356992"/>
            <a:ext cx="3914043" cy="237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2207" y="836712"/>
            <a:ext cx="8276257" cy="638033"/>
          </a:xfrm>
        </p:spPr>
        <p:txBody>
          <a:bodyPr>
            <a:normAutofit/>
          </a:bodyPr>
          <a:lstStyle/>
          <a:p>
            <a:endParaRPr lang="es-EC" sz="2025" b="0" dirty="0">
              <a:solidFill>
                <a:schemeClr val="tx1"/>
              </a:solidFill>
            </a:endParaRPr>
          </a:p>
        </p:txBody>
      </p:sp>
      <p:sp>
        <p:nvSpPr>
          <p:cNvPr id="3" name="Marcador de contenido 2"/>
          <p:cNvSpPr>
            <a:spLocks noGrp="1"/>
          </p:cNvSpPr>
          <p:nvPr>
            <p:ph idx="1"/>
          </p:nvPr>
        </p:nvSpPr>
        <p:spPr>
          <a:xfrm>
            <a:off x="4427984" y="1844824"/>
            <a:ext cx="3816424" cy="3899847"/>
          </a:xfrm>
        </p:spPr>
        <p:txBody>
          <a:bodyPr>
            <a:normAutofit/>
          </a:bodyPr>
          <a:lstStyle/>
          <a:p>
            <a:r>
              <a:rPr lang="es-EC" dirty="0" smtClean="0">
                <a:solidFill>
                  <a:schemeClr val="tx1"/>
                </a:solidFill>
              </a:rPr>
              <a:t>Material ASTM A 36</a:t>
            </a:r>
            <a:endParaRPr lang="es-EC" dirty="0">
              <a:solidFill>
                <a:schemeClr val="tx1"/>
              </a:solidFill>
            </a:endParaRPr>
          </a:p>
        </p:txBody>
      </p:sp>
      <p:pic>
        <p:nvPicPr>
          <p:cNvPr id="5" name="4 Imagen"/>
          <p:cNvPicPr/>
          <p:nvPr/>
        </p:nvPicPr>
        <p:blipFill rotWithShape="1">
          <a:blip r:embed="rId2"/>
          <a:srcRect l="29389" t="20130" r="43412" b="15584"/>
          <a:stretch/>
        </p:blipFill>
        <p:spPr bwMode="auto">
          <a:xfrm>
            <a:off x="755576" y="836712"/>
            <a:ext cx="3096344" cy="4554119"/>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6" name="5 Tabla"/>
              <p:cNvGraphicFramePr>
                <a:graphicFrameLocks noGrp="1"/>
              </p:cNvGraphicFramePr>
              <p:nvPr>
                <p:extLst>
                  <p:ext uri="{D42A27DB-BD31-4B8C-83A1-F6EECF244321}">
                    <p14:modId xmlns:p14="http://schemas.microsoft.com/office/powerpoint/2010/main" val="1146088525"/>
                  </p:ext>
                </p:extLst>
              </p:nvPr>
            </p:nvGraphicFramePr>
            <p:xfrm>
              <a:off x="4139952" y="3356992"/>
              <a:ext cx="4680520" cy="2304255"/>
            </p:xfrm>
            <a:graphic>
              <a:graphicData uri="http://schemas.openxmlformats.org/drawingml/2006/table">
                <a:tbl>
                  <a:tblPr firstRow="1" bandRow="1">
                    <a:tableStyleId>{9D7B26C5-4107-4FEC-AEDC-1716B250A1EF}</a:tableStyleId>
                  </a:tblPr>
                  <a:tblGrid>
                    <a:gridCol w="2340260"/>
                    <a:gridCol w="2340260"/>
                  </a:tblGrid>
                  <a:tr h="768085">
                    <a:tc>
                      <a:txBody>
                        <a:bodyPr/>
                        <a:lstStyle/>
                        <a:p>
                          <a:pPr algn="ctr"/>
                          <a:r>
                            <a:rPr lang="es-EC" dirty="0" smtClean="0"/>
                            <a:t>Esfuerzos</a:t>
                          </a:r>
                          <a:endParaRPr lang="es-EC" dirty="0"/>
                        </a:p>
                      </a:txBody>
                      <a:tcPr/>
                    </a:tc>
                    <a:tc>
                      <a:txBody>
                        <a:bodyPr/>
                        <a:lstStyle/>
                        <a:p>
                          <a:pPr algn="ctr"/>
                          <a:r>
                            <a:rPr lang="es-EC" dirty="0" smtClean="0"/>
                            <a:t>Espesor</a:t>
                          </a:r>
                          <a:r>
                            <a:rPr lang="es-EC" baseline="0" dirty="0" smtClean="0"/>
                            <a:t> obtenido</a:t>
                          </a:r>
                          <a:endParaRPr lang="es-EC" dirty="0"/>
                        </a:p>
                      </a:txBody>
                      <a:tcPr/>
                    </a:tc>
                  </a:tr>
                  <a:tr h="768085">
                    <a:tc>
                      <a:txBody>
                        <a:bodyPr/>
                        <a:lstStyle/>
                        <a:p>
                          <a:pPr algn="ctr"/>
                          <a:r>
                            <a:rPr lang="es-EC" dirty="0" smtClean="0"/>
                            <a:t>Flexión</a:t>
                          </a:r>
                          <a:endParaRPr lang="es-EC" dirty="0"/>
                        </a:p>
                      </a:txBody>
                      <a:tcPr/>
                    </a:tc>
                    <a:tc>
                      <a:txBody>
                        <a:bodyPr/>
                        <a:lstStyle/>
                        <a:p>
                          <a:pPr algn="ctr"/>
                          <a:r>
                            <a:rPr lang="es-EC" dirty="0" smtClean="0"/>
                            <a:t>t=0,038</a:t>
                          </a:r>
                          <a:r>
                            <a:rPr lang="es-EC" baseline="0" dirty="0" smtClean="0"/>
                            <a:t> mm</a:t>
                          </a:r>
                          <a:endParaRPr lang="es-EC" dirty="0"/>
                        </a:p>
                      </a:txBody>
                      <a:tcPr/>
                    </a:tc>
                  </a:tr>
                  <a:tr h="768085">
                    <a:tc>
                      <a:txBody>
                        <a:bodyPr/>
                        <a:lstStyle/>
                        <a:p>
                          <a:pPr algn="ctr"/>
                          <a:r>
                            <a:rPr lang="es-EC" dirty="0" smtClean="0"/>
                            <a:t>Cortante</a:t>
                          </a:r>
                          <a:endParaRPr lang="es-EC" dirty="0"/>
                        </a:p>
                      </a:txBody>
                      <a:tcPr/>
                    </a:tc>
                    <a:tc>
                      <a:txBody>
                        <a:bodyPr/>
                        <a:lstStyle/>
                        <a:p>
                          <a:pPr algn="ctr"/>
                          <a:r>
                            <a:rPr lang="es-EC" dirty="0" smtClean="0"/>
                            <a:t>t=</a:t>
                          </a:r>
                          <a14:m>
                            <m:oMath xmlns:m="http://schemas.openxmlformats.org/officeDocument/2006/math">
                              <m:r>
                                <a:rPr lang="es-EC" sz="1800" i="1" kern="1200" smtClean="0">
                                  <a:solidFill>
                                    <a:schemeClr val="tx1"/>
                                  </a:solidFill>
                                  <a:effectLst/>
                                  <a:latin typeface="Cambria Math"/>
                                  <a:ea typeface="+mn-ea"/>
                                  <a:cs typeface="+mn-cs"/>
                                </a:rPr>
                                <m:t>7.258∗</m:t>
                              </m:r>
                              <m:sSup>
                                <m:sSupPr>
                                  <m:ctrlPr>
                                    <a:rPr lang="es-EC" sz="1800" i="1" kern="1200">
                                      <a:solidFill>
                                        <a:schemeClr val="tx1"/>
                                      </a:solidFill>
                                      <a:effectLst/>
                                      <a:latin typeface="Cambria Math"/>
                                      <a:ea typeface="+mn-ea"/>
                                      <a:cs typeface="+mn-cs"/>
                                    </a:rPr>
                                  </m:ctrlPr>
                                </m:sSupPr>
                                <m:e>
                                  <m:r>
                                    <a:rPr lang="es-EC" sz="1800" i="1" kern="1200">
                                      <a:solidFill>
                                        <a:schemeClr val="tx1"/>
                                      </a:solidFill>
                                      <a:effectLst/>
                                      <a:latin typeface="Cambria Math"/>
                                      <a:ea typeface="+mn-ea"/>
                                      <a:cs typeface="+mn-cs"/>
                                    </a:rPr>
                                    <m:t>10</m:t>
                                  </m:r>
                                </m:e>
                                <m:sup>
                                  <m:r>
                                    <a:rPr lang="es-EC" sz="1800" i="1" kern="1200">
                                      <a:solidFill>
                                        <a:schemeClr val="tx1"/>
                                      </a:solidFill>
                                      <a:effectLst/>
                                      <a:latin typeface="Cambria Math"/>
                                      <a:ea typeface="+mn-ea"/>
                                      <a:cs typeface="+mn-cs"/>
                                    </a:rPr>
                                    <m:t>−5</m:t>
                                  </m:r>
                                </m:sup>
                              </m:sSup>
                              <m:r>
                                <a:rPr lang="es-EC" sz="1800" i="1" kern="1200">
                                  <a:solidFill>
                                    <a:schemeClr val="tx1"/>
                                  </a:solidFill>
                                  <a:effectLst/>
                                  <a:latin typeface="Cambria Math"/>
                                  <a:ea typeface="+mn-ea"/>
                                  <a:cs typeface="+mn-cs"/>
                                </a:rPr>
                                <m:t>𝑚𝑚</m:t>
                              </m:r>
                            </m:oMath>
                          </a14:m>
                          <a:endParaRPr lang="es-EC" dirty="0"/>
                        </a:p>
                      </a:txBody>
                      <a:tcPr/>
                    </a:tc>
                  </a:tr>
                </a:tbl>
              </a:graphicData>
            </a:graphic>
          </p:graphicFrame>
        </mc:Choice>
        <mc:Fallback xmlns="">
          <p:graphicFrame>
            <p:nvGraphicFramePr>
              <p:cNvPr id="6" name="5 Tabla"/>
              <p:cNvGraphicFramePr>
                <a:graphicFrameLocks noGrp="1"/>
              </p:cNvGraphicFramePr>
              <p:nvPr>
                <p:extLst>
                  <p:ext uri="{D42A27DB-BD31-4B8C-83A1-F6EECF244321}">
                    <p14:modId xmlns:p14="http://schemas.microsoft.com/office/powerpoint/2010/main" val="1146088525"/>
                  </p:ext>
                </p:extLst>
              </p:nvPr>
            </p:nvGraphicFramePr>
            <p:xfrm>
              <a:off x="4139952" y="3356992"/>
              <a:ext cx="4680520" cy="2304255"/>
            </p:xfrm>
            <a:graphic>
              <a:graphicData uri="http://schemas.openxmlformats.org/drawingml/2006/table">
                <a:tbl>
                  <a:tblPr firstRow="1" bandRow="1">
                    <a:tableStyleId>{9D7B26C5-4107-4FEC-AEDC-1716B250A1EF}</a:tableStyleId>
                  </a:tblPr>
                  <a:tblGrid>
                    <a:gridCol w="2340260"/>
                    <a:gridCol w="2340260"/>
                  </a:tblGrid>
                  <a:tr h="768085">
                    <a:tc>
                      <a:txBody>
                        <a:bodyPr/>
                        <a:lstStyle/>
                        <a:p>
                          <a:pPr algn="ctr"/>
                          <a:r>
                            <a:rPr lang="es-EC" dirty="0" smtClean="0"/>
                            <a:t>Esfuerzos</a:t>
                          </a:r>
                          <a:endParaRPr lang="es-EC" dirty="0"/>
                        </a:p>
                      </a:txBody>
                      <a:tcPr/>
                    </a:tc>
                    <a:tc>
                      <a:txBody>
                        <a:bodyPr/>
                        <a:lstStyle/>
                        <a:p>
                          <a:pPr algn="ctr"/>
                          <a:r>
                            <a:rPr lang="es-EC" dirty="0" smtClean="0"/>
                            <a:t>Espesor</a:t>
                          </a:r>
                          <a:r>
                            <a:rPr lang="es-EC" baseline="0" dirty="0" smtClean="0"/>
                            <a:t> obtenido</a:t>
                          </a:r>
                          <a:endParaRPr lang="es-EC" dirty="0"/>
                        </a:p>
                      </a:txBody>
                      <a:tcPr/>
                    </a:tc>
                  </a:tr>
                  <a:tr h="768085">
                    <a:tc>
                      <a:txBody>
                        <a:bodyPr/>
                        <a:lstStyle/>
                        <a:p>
                          <a:pPr algn="ctr"/>
                          <a:r>
                            <a:rPr lang="es-EC" dirty="0" smtClean="0"/>
                            <a:t>Flexión</a:t>
                          </a:r>
                          <a:endParaRPr lang="es-EC" dirty="0"/>
                        </a:p>
                      </a:txBody>
                      <a:tcPr/>
                    </a:tc>
                    <a:tc>
                      <a:txBody>
                        <a:bodyPr/>
                        <a:lstStyle/>
                        <a:p>
                          <a:pPr algn="ctr"/>
                          <a:r>
                            <a:rPr lang="es-EC" dirty="0" smtClean="0"/>
                            <a:t>t=0,038</a:t>
                          </a:r>
                          <a:r>
                            <a:rPr lang="es-EC" baseline="0" dirty="0" smtClean="0"/>
                            <a:t> mm</a:t>
                          </a:r>
                          <a:endParaRPr lang="es-EC" dirty="0"/>
                        </a:p>
                      </a:txBody>
                      <a:tcPr/>
                    </a:tc>
                  </a:tr>
                  <a:tr h="768085">
                    <a:tc>
                      <a:txBody>
                        <a:bodyPr/>
                        <a:lstStyle/>
                        <a:p>
                          <a:pPr algn="ctr"/>
                          <a:r>
                            <a:rPr lang="es-EC" dirty="0" smtClean="0"/>
                            <a:t>Cortante</a:t>
                          </a:r>
                          <a:endParaRPr lang="es-EC" dirty="0"/>
                        </a:p>
                      </a:txBody>
                      <a:tcPr/>
                    </a:tc>
                    <a:tc>
                      <a:txBody>
                        <a:bodyPr/>
                        <a:lstStyle/>
                        <a:p>
                          <a:endParaRPr lang="es-EC"/>
                        </a:p>
                      </a:txBody>
                      <a:tcPr>
                        <a:blipFill rotWithShape="1">
                          <a:blip r:embed="rId3"/>
                          <a:stretch>
                            <a:fillRect l="-100000" t="-203968"/>
                          </a:stretch>
                        </a:blipFill>
                      </a:tcPr>
                    </a:tc>
                  </a:tr>
                </a:tbl>
              </a:graphicData>
            </a:graphic>
          </p:graphicFrame>
        </mc:Fallback>
      </mc:AlternateContent>
    </p:spTree>
    <p:extLst>
      <p:ext uri="{BB962C8B-B14F-4D97-AF65-F5344CB8AC3E}">
        <p14:creationId xmlns:p14="http://schemas.microsoft.com/office/powerpoint/2010/main" val="1439516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C" sz="1800" b="1" dirty="0" smtClean="0">
                <a:solidFill>
                  <a:schemeClr val="tx1"/>
                </a:solidFill>
              </a:rPr>
              <a:t>Diseño a rigidez:</a:t>
            </a:r>
          </a:p>
          <a:p>
            <a:pPr marL="0" indent="0">
              <a:buNone/>
            </a:pPr>
            <a:endParaRPr lang="es-EC" sz="1800" b="1" dirty="0" smtClean="0">
              <a:solidFill>
                <a:schemeClr val="tx1"/>
              </a:solidFill>
            </a:endParaRPr>
          </a:p>
          <a:p>
            <a:pPr marL="0" indent="0">
              <a:buNone/>
            </a:pPr>
            <a:endParaRPr lang="es-EC" dirty="0" smtClean="0">
              <a:solidFill>
                <a:schemeClr val="tx1"/>
              </a:solidFill>
            </a:endParaRPr>
          </a:p>
          <a:p>
            <a:endParaRPr lang="es-EC" dirty="0" smtClean="0"/>
          </a:p>
          <a:p>
            <a:endParaRPr lang="es-EC" dirty="0"/>
          </a:p>
          <a:p>
            <a:endParaRPr lang="es-EC" dirty="0"/>
          </a:p>
          <a:p>
            <a:endParaRPr lang="es-EC" dirty="0" smtClean="0"/>
          </a:p>
          <a:p>
            <a:endParaRPr lang="es-EC" dirty="0"/>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2856"/>
            <a:ext cx="8228061" cy="91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1138885707"/>
                  </p:ext>
                </p:extLst>
              </p:nvPr>
            </p:nvGraphicFramePr>
            <p:xfrm>
              <a:off x="1763688" y="3861048"/>
              <a:ext cx="6096000" cy="111252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s-EC" dirty="0" smtClean="0"/>
                            <a:t>Espesor</a:t>
                          </a:r>
                          <a:endParaRPr lang="es-EC" dirty="0"/>
                        </a:p>
                      </a:txBody>
                      <a:tcPr/>
                    </a:tc>
                    <a:tc>
                      <a:txBody>
                        <a:bodyPr/>
                        <a:lstStyle/>
                        <a:p>
                          <a:pPr algn="ctr"/>
                          <a:r>
                            <a:rPr lang="es-EC" dirty="0" smtClean="0"/>
                            <a:t>Deformación máxima</a:t>
                          </a:r>
                          <a:endParaRPr lang="es-EC" dirty="0"/>
                        </a:p>
                      </a:txBody>
                      <a:tcPr/>
                    </a:tc>
                  </a:tr>
                  <a:tr h="370840">
                    <a:tc>
                      <a:txBody>
                        <a:bodyPr/>
                        <a:lstStyle/>
                        <a:p>
                          <a:pPr algn="ctr"/>
                          <a:r>
                            <a:rPr lang="es-EC" dirty="0" smtClean="0"/>
                            <a:t>t=0,038 mm</a:t>
                          </a:r>
                          <a:endParaRPr lang="es-EC" dirty="0"/>
                        </a:p>
                      </a:txBody>
                      <a:tcPr/>
                    </a:tc>
                    <a:tc>
                      <a:txBody>
                        <a:bodyPr/>
                        <a:lstStyle/>
                        <a:p>
                          <a:pPr algn="ctr"/>
                          <a:r>
                            <a:rPr lang="es-EC" dirty="0" smtClean="0"/>
                            <a:t>y=2,6</a:t>
                          </a:r>
                          <a:r>
                            <a:rPr lang="es-EC" baseline="0" dirty="0" smtClean="0"/>
                            <a:t> mm</a:t>
                          </a:r>
                          <a:endParaRPr lang="es-EC" dirty="0"/>
                        </a:p>
                      </a:txBody>
                      <a:tcPr/>
                    </a:tc>
                  </a:tr>
                  <a:tr h="370840">
                    <a:tc>
                      <a:txBody>
                        <a:bodyPr/>
                        <a:lstStyle/>
                        <a:p>
                          <a:pPr algn="ctr"/>
                          <a:r>
                            <a:rPr lang="es-EC" dirty="0" smtClean="0"/>
                            <a:t>t=2 mm</a:t>
                          </a:r>
                          <a:endParaRPr lang="es-EC" dirty="0"/>
                        </a:p>
                      </a:txBody>
                      <a:tcPr/>
                    </a:tc>
                    <a:tc>
                      <a:txBody>
                        <a:bodyPr/>
                        <a:lstStyle/>
                        <a:p>
                          <a:pPr algn="ctr"/>
                          <a:r>
                            <a:rPr lang="es-EC" dirty="0" smtClean="0"/>
                            <a:t>y=</a:t>
                          </a:r>
                          <a14:m>
                            <m:oMath xmlns:m="http://schemas.openxmlformats.org/officeDocument/2006/math">
                              <m:r>
                                <a:rPr lang="es-EC" sz="1800" i="1" kern="1200" smtClean="0">
                                  <a:solidFill>
                                    <a:schemeClr val="tx1"/>
                                  </a:solidFill>
                                  <a:effectLst/>
                                  <a:latin typeface="Cambria Math"/>
                                  <a:ea typeface="+mn-ea"/>
                                  <a:cs typeface="+mn-cs"/>
                                </a:rPr>
                                <m:t>=1,773∗10^−5 </m:t>
                              </m:r>
                              <m:r>
                                <a:rPr lang="es-EC" sz="1800" i="1" kern="1200" smtClean="0">
                                  <a:solidFill>
                                    <a:schemeClr val="tx1"/>
                                  </a:solidFill>
                                  <a:effectLst/>
                                  <a:latin typeface="Cambria Math"/>
                                  <a:ea typeface="+mn-ea"/>
                                  <a:cs typeface="+mn-cs"/>
                                </a:rPr>
                                <m:t>𝑚𝑚</m:t>
                              </m:r>
                            </m:oMath>
                          </a14:m>
                          <a:endParaRPr lang="es-EC" dirty="0"/>
                        </a:p>
                      </a:txBody>
                      <a:tcP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1138885707"/>
                  </p:ext>
                </p:extLst>
              </p:nvPr>
            </p:nvGraphicFramePr>
            <p:xfrm>
              <a:off x="1763688" y="3861048"/>
              <a:ext cx="6096000" cy="111252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s-EC" dirty="0" smtClean="0"/>
                            <a:t>Espesor</a:t>
                          </a:r>
                          <a:endParaRPr lang="es-EC" dirty="0"/>
                        </a:p>
                      </a:txBody>
                      <a:tcPr/>
                    </a:tc>
                    <a:tc>
                      <a:txBody>
                        <a:bodyPr/>
                        <a:lstStyle/>
                        <a:p>
                          <a:pPr algn="ctr"/>
                          <a:r>
                            <a:rPr lang="es-EC" dirty="0" smtClean="0"/>
                            <a:t>Deformación máxima</a:t>
                          </a:r>
                          <a:endParaRPr lang="es-EC" dirty="0"/>
                        </a:p>
                      </a:txBody>
                      <a:tcPr/>
                    </a:tc>
                  </a:tr>
                  <a:tr h="370840">
                    <a:tc>
                      <a:txBody>
                        <a:bodyPr/>
                        <a:lstStyle/>
                        <a:p>
                          <a:pPr algn="ctr"/>
                          <a:r>
                            <a:rPr lang="es-EC" dirty="0" smtClean="0"/>
                            <a:t>t=0,038 mm</a:t>
                          </a:r>
                          <a:endParaRPr lang="es-EC" dirty="0"/>
                        </a:p>
                      </a:txBody>
                      <a:tcPr/>
                    </a:tc>
                    <a:tc>
                      <a:txBody>
                        <a:bodyPr/>
                        <a:lstStyle/>
                        <a:p>
                          <a:pPr algn="ctr"/>
                          <a:r>
                            <a:rPr lang="es-EC" dirty="0" smtClean="0"/>
                            <a:t>y=2,6</a:t>
                          </a:r>
                          <a:r>
                            <a:rPr lang="es-EC" baseline="0" dirty="0" smtClean="0"/>
                            <a:t> mm</a:t>
                          </a:r>
                          <a:endParaRPr lang="es-EC" dirty="0"/>
                        </a:p>
                      </a:txBody>
                      <a:tcPr/>
                    </a:tc>
                  </a:tr>
                  <a:tr h="370840">
                    <a:tc>
                      <a:txBody>
                        <a:bodyPr/>
                        <a:lstStyle/>
                        <a:p>
                          <a:pPr algn="ctr"/>
                          <a:r>
                            <a:rPr lang="es-EC" dirty="0" smtClean="0"/>
                            <a:t>t=2 mm</a:t>
                          </a:r>
                          <a:endParaRPr lang="es-EC" dirty="0"/>
                        </a:p>
                      </a:txBody>
                      <a:tcPr/>
                    </a:tc>
                    <a:tc>
                      <a:txBody>
                        <a:bodyPr/>
                        <a:lstStyle/>
                        <a:p>
                          <a:endParaRPr lang="es-EC"/>
                        </a:p>
                      </a:txBody>
                      <a:tcPr>
                        <a:blipFill rotWithShape="1">
                          <a:blip r:embed="rId3"/>
                          <a:stretch>
                            <a:fillRect l="-100000" t="-208197" r="-200"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12" name="11 Rectángulo"/>
              <p:cNvSpPr/>
              <p:nvPr/>
            </p:nvSpPr>
            <p:spPr>
              <a:xfrm>
                <a:off x="1763688" y="2907704"/>
                <a:ext cx="6102424" cy="7400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𝐼</m:t>
                      </m:r>
                      <m:r>
                        <a:rPr lang="es-EC" i="1">
                          <a:latin typeface="Cambria Math"/>
                        </a:rPr>
                        <m:t>=</m:t>
                      </m:r>
                      <m:f>
                        <m:fPr>
                          <m:ctrlPr>
                            <a:rPr lang="es-EC" i="1">
                              <a:latin typeface="Cambria Math"/>
                            </a:rPr>
                          </m:ctrlPr>
                        </m:fPr>
                        <m:num>
                          <m:r>
                            <a:rPr lang="es-EC" i="1">
                              <a:latin typeface="Cambria Math"/>
                            </a:rPr>
                            <m:t>𝑏</m:t>
                          </m:r>
                          <m:r>
                            <a:rPr lang="es-EC" i="1">
                              <a:latin typeface="Cambria Math"/>
                            </a:rPr>
                            <m:t>∗</m:t>
                          </m:r>
                          <m:sSup>
                            <m:sSupPr>
                              <m:ctrlPr>
                                <a:rPr lang="es-EC" i="1">
                                  <a:latin typeface="Cambria Math"/>
                                </a:rPr>
                              </m:ctrlPr>
                            </m:sSupPr>
                            <m:e>
                              <m:r>
                                <a:rPr lang="es-EC" i="1">
                                  <a:latin typeface="Cambria Math"/>
                                </a:rPr>
                                <m:t>h</m:t>
                              </m:r>
                            </m:e>
                            <m:sup>
                              <m:r>
                                <a:rPr lang="es-EC" i="1">
                                  <a:latin typeface="Cambria Math"/>
                                </a:rPr>
                                <m:t>3</m:t>
                              </m:r>
                            </m:sup>
                          </m:sSup>
                        </m:num>
                        <m:den>
                          <m:r>
                            <a:rPr lang="es-EC" i="1">
                              <a:latin typeface="Cambria Math"/>
                            </a:rPr>
                            <m:t>12</m:t>
                          </m:r>
                        </m:den>
                      </m:f>
                      <m:r>
                        <a:rPr lang="es-EC" i="1">
                          <a:latin typeface="Cambria Math"/>
                        </a:rPr>
                        <m:t>=</m:t>
                      </m:r>
                      <m:f>
                        <m:fPr>
                          <m:ctrlPr>
                            <a:rPr lang="es-EC" i="1">
                              <a:latin typeface="Cambria Math"/>
                            </a:rPr>
                          </m:ctrlPr>
                        </m:fPr>
                        <m:num>
                          <m:r>
                            <a:rPr lang="es-EC" i="1">
                              <a:latin typeface="Cambria Math"/>
                            </a:rPr>
                            <m:t>0,053</m:t>
                          </m:r>
                          <m:r>
                            <a:rPr lang="es-EC" i="1">
                              <a:latin typeface="Cambria Math"/>
                            </a:rPr>
                            <m:t>𝑚</m:t>
                          </m:r>
                          <m:r>
                            <a:rPr lang="es-EC" i="1">
                              <a:latin typeface="Cambria Math"/>
                            </a:rPr>
                            <m:t>∗</m:t>
                          </m:r>
                          <m:sSup>
                            <m:sSupPr>
                              <m:ctrlPr>
                                <a:rPr lang="es-EC" i="1">
                                  <a:latin typeface="Cambria Math"/>
                                </a:rPr>
                              </m:ctrlPr>
                            </m:sSupPr>
                            <m:e>
                              <m:d>
                                <m:dPr>
                                  <m:ctrlPr>
                                    <a:rPr lang="es-EC" i="1">
                                      <a:latin typeface="Cambria Math"/>
                                    </a:rPr>
                                  </m:ctrlPr>
                                </m:dPr>
                                <m:e>
                                  <m:r>
                                    <a:rPr lang="es-EC" i="1">
                                      <a:latin typeface="Cambria Math"/>
                                    </a:rPr>
                                    <m:t>3∗</m:t>
                                  </m:r>
                                  <m:sSup>
                                    <m:sSupPr>
                                      <m:ctrlPr>
                                        <a:rPr lang="es-EC" i="1">
                                          <a:latin typeface="Cambria Math"/>
                                        </a:rPr>
                                      </m:ctrlPr>
                                    </m:sSupPr>
                                    <m:e>
                                      <m:r>
                                        <a:rPr lang="es-EC" i="1">
                                          <a:latin typeface="Cambria Math"/>
                                        </a:rPr>
                                        <m:t>10</m:t>
                                      </m:r>
                                    </m:e>
                                    <m:sup>
                                      <m:r>
                                        <a:rPr lang="es-EC" i="1">
                                          <a:latin typeface="Cambria Math"/>
                                        </a:rPr>
                                        <m:t>−5</m:t>
                                      </m:r>
                                    </m:sup>
                                  </m:sSup>
                                  <m:r>
                                    <a:rPr lang="es-EC" i="1">
                                      <a:latin typeface="Cambria Math"/>
                                    </a:rPr>
                                    <m:t>𝑚</m:t>
                                  </m:r>
                                </m:e>
                              </m:d>
                            </m:e>
                            <m:sup>
                              <m:r>
                                <a:rPr lang="es-EC" i="1">
                                  <a:latin typeface="Cambria Math"/>
                                </a:rPr>
                                <m:t>3</m:t>
                              </m:r>
                            </m:sup>
                          </m:sSup>
                        </m:num>
                        <m:den>
                          <m:r>
                            <a:rPr lang="es-EC" i="1">
                              <a:latin typeface="Cambria Math"/>
                            </a:rPr>
                            <m:t>12</m:t>
                          </m:r>
                        </m:den>
                      </m:f>
                      <m:r>
                        <a:rPr lang="es-EC" i="1">
                          <a:latin typeface="Cambria Math"/>
                        </a:rPr>
                        <m:t>=1.19∗</m:t>
                      </m:r>
                      <m:sSup>
                        <m:sSupPr>
                          <m:ctrlPr>
                            <a:rPr lang="es-EC" i="1">
                              <a:latin typeface="Cambria Math"/>
                            </a:rPr>
                          </m:ctrlPr>
                        </m:sSupPr>
                        <m:e>
                          <m:r>
                            <a:rPr lang="es-EC" i="1">
                              <a:latin typeface="Cambria Math"/>
                            </a:rPr>
                            <m:t>10</m:t>
                          </m:r>
                        </m:e>
                        <m:sup>
                          <m:r>
                            <a:rPr lang="es-EC" i="1">
                              <a:latin typeface="Cambria Math"/>
                            </a:rPr>
                            <m:t>−16</m:t>
                          </m:r>
                        </m:sup>
                      </m:sSup>
                      <m:r>
                        <a:rPr lang="es-EC" i="1">
                          <a:latin typeface="Cambria Math"/>
                        </a:rPr>
                        <m:t> </m:t>
                      </m:r>
                      <m:sSup>
                        <m:sSupPr>
                          <m:ctrlPr>
                            <a:rPr lang="es-EC" i="1">
                              <a:latin typeface="Cambria Math"/>
                            </a:rPr>
                          </m:ctrlPr>
                        </m:sSupPr>
                        <m:e>
                          <m:r>
                            <a:rPr lang="es-EC" i="1">
                              <a:latin typeface="Cambria Math"/>
                            </a:rPr>
                            <m:t>𝑚</m:t>
                          </m:r>
                        </m:e>
                        <m:sup>
                          <m:r>
                            <a:rPr lang="es-EC" i="1">
                              <a:latin typeface="Cambria Math"/>
                            </a:rPr>
                            <m:t>4</m:t>
                          </m:r>
                        </m:sup>
                      </m:sSup>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1763688" y="2907704"/>
                <a:ext cx="6102424" cy="740074"/>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8714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MECANISMO DE TRANSMISIÓN</a:t>
            </a:r>
            <a:endParaRPr lang="es-EC"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21454848"/>
              </p:ext>
            </p:extLst>
          </p:nvPr>
        </p:nvGraphicFramePr>
        <p:xfrm>
          <a:off x="467544" y="2132856"/>
          <a:ext cx="8229600" cy="175260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Producto</a:t>
                      </a:r>
                      <a:endParaRPr lang="es-EC" dirty="0"/>
                    </a:p>
                  </a:txBody>
                  <a:tcPr/>
                </a:tc>
                <a:tc>
                  <a:txBody>
                    <a:bodyPr/>
                    <a:lstStyle/>
                    <a:p>
                      <a:pPr algn="ctr"/>
                      <a:r>
                        <a:rPr lang="es-EC" dirty="0" smtClean="0"/>
                        <a:t>Especificaciones</a:t>
                      </a:r>
                      <a:endParaRPr lang="es-EC" dirty="0"/>
                    </a:p>
                  </a:txBody>
                  <a:tcPr/>
                </a:tc>
              </a:tr>
              <a:tr h="370840">
                <a:tc>
                  <a:txBody>
                    <a:bodyPr/>
                    <a:lstStyle/>
                    <a:p>
                      <a:r>
                        <a:rPr lang="es-EC" dirty="0" smtClean="0"/>
                        <a:t>Motor eléctrico</a:t>
                      </a:r>
                      <a:endParaRPr lang="es-EC" dirty="0"/>
                    </a:p>
                  </a:txBody>
                  <a:tcPr/>
                </a:tc>
                <a:tc>
                  <a:txBody>
                    <a:bodyPr/>
                    <a:lstStyle/>
                    <a:p>
                      <a:r>
                        <a:rPr lang="es-EC" dirty="0" smtClean="0"/>
                        <a:t>WEG, 1,5 HP, 1750 RPM, MONOFÁSICO,</a:t>
                      </a:r>
                      <a:r>
                        <a:rPr lang="es-EC" baseline="0" dirty="0" smtClean="0"/>
                        <a:t> 110 V.</a:t>
                      </a:r>
                      <a:endParaRPr lang="es-EC" dirty="0"/>
                    </a:p>
                  </a:txBody>
                  <a:tcPr/>
                </a:tc>
              </a:tr>
              <a:tr h="370840">
                <a:tc>
                  <a:txBody>
                    <a:bodyPr/>
                    <a:lstStyle/>
                    <a:p>
                      <a:r>
                        <a:rPr lang="es-EC" dirty="0" smtClean="0"/>
                        <a:t>Poleas</a:t>
                      </a:r>
                      <a:endParaRPr lang="es-EC" dirty="0"/>
                    </a:p>
                  </a:txBody>
                  <a:tcPr/>
                </a:tc>
                <a:tc>
                  <a:txBody>
                    <a:bodyPr/>
                    <a:lstStyle/>
                    <a:p>
                      <a:r>
                        <a:rPr lang="es-EC" dirty="0" smtClean="0"/>
                        <a:t>4” y 4,6”.</a:t>
                      </a:r>
                      <a:endParaRPr lang="es-EC" dirty="0"/>
                    </a:p>
                  </a:txBody>
                  <a:tcPr/>
                </a:tc>
              </a:tr>
              <a:tr h="370840">
                <a:tc>
                  <a:txBody>
                    <a:bodyPr/>
                    <a:lstStyle/>
                    <a:p>
                      <a:r>
                        <a:rPr lang="es-EC" dirty="0" smtClean="0"/>
                        <a:t>Bandas</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SKF PHG-A32 (CC=376 a 418 mm)</a:t>
                      </a:r>
                    </a:p>
                  </a:txBody>
                  <a:tcPr/>
                </a:tc>
              </a:tr>
            </a:tbl>
          </a:graphicData>
        </a:graphic>
      </p:graphicFrame>
      <p:sp>
        <p:nvSpPr>
          <p:cNvPr id="8" name="CuadroTexto 7"/>
          <p:cNvSpPr txBox="1"/>
          <p:nvPr/>
        </p:nvSpPr>
        <p:spPr>
          <a:xfrm>
            <a:off x="4336227" y="4493955"/>
            <a:ext cx="3456384" cy="369332"/>
          </a:xfrm>
          <a:prstGeom prst="rect">
            <a:avLst/>
          </a:prstGeom>
          <a:noFill/>
        </p:spPr>
        <p:txBody>
          <a:bodyPr wrap="square" rtlCol="0">
            <a:spAutoFit/>
          </a:bodyPr>
          <a:lstStyle/>
          <a:p>
            <a:endParaRPr lang="es-EC" dirty="0"/>
          </a:p>
        </p:txBody>
      </p:sp>
      <p:sp>
        <p:nvSpPr>
          <p:cNvPr id="9" name="8 CuadroTexto"/>
          <p:cNvSpPr txBox="1"/>
          <p:nvPr/>
        </p:nvSpPr>
        <p:spPr>
          <a:xfrm>
            <a:off x="467544" y="1124744"/>
            <a:ext cx="4176464" cy="369332"/>
          </a:xfrm>
          <a:prstGeom prst="rect">
            <a:avLst/>
          </a:prstGeom>
          <a:noFill/>
        </p:spPr>
        <p:txBody>
          <a:bodyPr wrap="square" rtlCol="0">
            <a:spAutoFit/>
          </a:bodyPr>
          <a:lstStyle/>
          <a:p>
            <a:r>
              <a:rPr lang="es-EC" b="1" dirty="0" smtClean="0"/>
              <a:t>Selección de componentes:</a:t>
            </a:r>
            <a:endParaRPr lang="es-EC" b="1" dirty="0"/>
          </a:p>
        </p:txBody>
      </p:sp>
    </p:spTree>
    <p:extLst>
      <p:ext uri="{BB962C8B-B14F-4D97-AF65-F5344CB8AC3E}">
        <p14:creationId xmlns:p14="http://schemas.microsoft.com/office/powerpoint/2010/main" val="2031692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txBox="1">
            <a:spLocks noGrp="1"/>
          </p:cNvSpPr>
          <p:nvPr>
            <p:ph idx="1"/>
          </p:nvPr>
        </p:nvSpPr>
        <p:spPr>
          <a:xfrm>
            <a:off x="323528" y="548680"/>
            <a:ext cx="8229600" cy="461665"/>
          </a:xfrm>
          <a:prstGeom prst="rect">
            <a:avLst/>
          </a:prstGeom>
          <a:noFill/>
        </p:spPr>
        <p:txBody>
          <a:bodyPr wrap="square" rtlCol="0">
            <a:spAutoFit/>
          </a:bodyPr>
          <a:lstStyle/>
          <a:p>
            <a:pPr marL="0" indent="0">
              <a:buNone/>
            </a:pPr>
            <a:r>
              <a:rPr lang="es-EC" b="1" dirty="0" smtClean="0">
                <a:solidFill>
                  <a:schemeClr val="tx1"/>
                </a:solidFill>
              </a:rPr>
              <a:t>Diseño del eje por resistencia:</a:t>
            </a:r>
            <a:r>
              <a:rPr lang="es-EC" b="1" dirty="0" smtClean="0"/>
              <a:t> </a:t>
            </a:r>
            <a:r>
              <a:rPr lang="es-EC" b="1" dirty="0"/>
              <a:t>cilíndricos </a:t>
            </a:r>
            <a:r>
              <a:rPr lang="es-EC" dirty="0"/>
              <a:t>parabólicos</a:t>
            </a:r>
          </a:p>
        </p:txBody>
      </p:sp>
      <p:pic>
        <p:nvPicPr>
          <p:cNvPr id="56339"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929" y="1196752"/>
            <a:ext cx="505347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6" name="15 Tabla"/>
          <p:cNvGraphicFramePr>
            <a:graphicFrameLocks noGrp="1"/>
          </p:cNvGraphicFramePr>
          <p:nvPr>
            <p:extLst>
              <p:ext uri="{D42A27DB-BD31-4B8C-83A1-F6EECF244321}">
                <p14:modId xmlns:p14="http://schemas.microsoft.com/office/powerpoint/2010/main" val="777412086"/>
              </p:ext>
            </p:extLst>
          </p:nvPr>
        </p:nvGraphicFramePr>
        <p:xfrm>
          <a:off x="1475656" y="3717032"/>
          <a:ext cx="6096000" cy="222504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s-EC" dirty="0" smtClean="0"/>
                        <a:t>Cargas</a:t>
                      </a:r>
                      <a:endParaRPr lang="es-EC" dirty="0"/>
                    </a:p>
                  </a:txBody>
                  <a:tcPr/>
                </a:tc>
                <a:tc>
                  <a:txBody>
                    <a:bodyPr/>
                    <a:lstStyle/>
                    <a:p>
                      <a:pPr algn="ctr"/>
                      <a:r>
                        <a:rPr lang="es-EC" dirty="0" smtClean="0"/>
                        <a:t>Valor</a:t>
                      </a:r>
                      <a:endParaRPr lang="es-EC" dirty="0"/>
                    </a:p>
                  </a:txBody>
                  <a:tcPr/>
                </a:tc>
              </a:tr>
              <a:tr h="370840">
                <a:tc>
                  <a:txBody>
                    <a:bodyPr/>
                    <a:lstStyle/>
                    <a:p>
                      <a:r>
                        <a:rPr lang="es-EC" dirty="0" smtClean="0"/>
                        <a:t>Fuerza</a:t>
                      </a:r>
                      <a:r>
                        <a:rPr lang="es-EC" baseline="0" dirty="0" smtClean="0"/>
                        <a:t> centrifuga</a:t>
                      </a:r>
                      <a:endParaRPr lang="es-EC" dirty="0"/>
                    </a:p>
                  </a:txBody>
                  <a:tcPr/>
                </a:tc>
                <a:tc>
                  <a:txBody>
                    <a:bodyPr/>
                    <a:lstStyle/>
                    <a:p>
                      <a:r>
                        <a:rPr lang="es-EC" dirty="0" smtClean="0"/>
                        <a:t>295,57 N</a:t>
                      </a:r>
                      <a:endParaRPr lang="es-EC" dirty="0"/>
                    </a:p>
                  </a:txBody>
                  <a:tcPr/>
                </a:tc>
              </a:tr>
              <a:tr h="370840">
                <a:tc>
                  <a:txBody>
                    <a:bodyPr/>
                    <a:lstStyle/>
                    <a:p>
                      <a:r>
                        <a:rPr lang="es-EC" dirty="0" smtClean="0"/>
                        <a:t>Fuerza de poleas-eje</a:t>
                      </a:r>
                      <a:endParaRPr lang="es-EC" dirty="0"/>
                    </a:p>
                  </a:txBody>
                  <a:tcPr/>
                </a:tc>
                <a:tc>
                  <a:txBody>
                    <a:bodyPr/>
                    <a:lstStyle/>
                    <a:p>
                      <a:r>
                        <a:rPr lang="es-EC" dirty="0" smtClean="0"/>
                        <a:t>-181,04 N</a:t>
                      </a:r>
                      <a:endParaRPr lang="es-EC" dirty="0"/>
                    </a:p>
                  </a:txBody>
                  <a:tcPr/>
                </a:tc>
              </a:tr>
              <a:tr h="370840">
                <a:tc>
                  <a:txBody>
                    <a:bodyPr/>
                    <a:lstStyle/>
                    <a:p>
                      <a:r>
                        <a:rPr lang="es-EC" dirty="0" smtClean="0"/>
                        <a:t>Peso del rotor</a:t>
                      </a:r>
                      <a:endParaRPr lang="es-EC" dirty="0"/>
                    </a:p>
                  </a:txBody>
                  <a:tcPr/>
                </a:tc>
                <a:tc>
                  <a:txBody>
                    <a:bodyPr/>
                    <a:lstStyle/>
                    <a:p>
                      <a:r>
                        <a:rPr lang="es-EC" dirty="0" smtClean="0"/>
                        <a:t>-44,1 N</a:t>
                      </a:r>
                      <a:endParaRPr lang="es-EC" dirty="0"/>
                    </a:p>
                  </a:txBody>
                  <a:tcPr/>
                </a:tc>
              </a:tr>
              <a:tr h="370840">
                <a:tc>
                  <a:txBody>
                    <a:bodyPr/>
                    <a:lstStyle/>
                    <a:p>
                      <a:r>
                        <a:rPr lang="es-EC" dirty="0" smtClean="0"/>
                        <a:t>Reacción</a:t>
                      </a:r>
                      <a:r>
                        <a:rPr lang="es-EC" baseline="0" dirty="0" smtClean="0"/>
                        <a:t> en B</a:t>
                      </a:r>
                      <a:endParaRPr lang="es-EC" dirty="0"/>
                    </a:p>
                  </a:txBody>
                  <a:tcPr/>
                </a:tc>
                <a:tc>
                  <a:txBody>
                    <a:bodyPr/>
                    <a:lstStyle/>
                    <a:p>
                      <a:r>
                        <a:rPr lang="es-EC" dirty="0" smtClean="0"/>
                        <a:t>-304,6 N</a:t>
                      </a:r>
                      <a:endParaRPr lang="es-EC" dirty="0"/>
                    </a:p>
                  </a:txBody>
                  <a:tcPr/>
                </a:tc>
              </a:tr>
              <a:tr h="370840">
                <a:tc>
                  <a:txBody>
                    <a:bodyPr/>
                    <a:lstStyle/>
                    <a:p>
                      <a:r>
                        <a:rPr lang="es-EC" dirty="0" smtClean="0"/>
                        <a:t>Reacción en C</a:t>
                      </a:r>
                      <a:endParaRPr lang="es-EC" dirty="0"/>
                    </a:p>
                  </a:txBody>
                  <a:tcPr/>
                </a:tc>
                <a:tc>
                  <a:txBody>
                    <a:bodyPr/>
                    <a:lstStyle/>
                    <a:p>
                      <a:r>
                        <a:rPr lang="es-EC" dirty="0" smtClean="0"/>
                        <a:t>236 N</a:t>
                      </a:r>
                      <a:endParaRPr lang="es-EC" dirty="0"/>
                    </a:p>
                  </a:txBody>
                  <a:tcPr/>
                </a:tc>
              </a:tr>
            </a:tbl>
          </a:graphicData>
        </a:graphic>
      </p:graphicFrame>
    </p:spTree>
    <p:extLst>
      <p:ext uri="{BB962C8B-B14F-4D97-AF65-F5344CB8AC3E}">
        <p14:creationId xmlns:p14="http://schemas.microsoft.com/office/powerpoint/2010/main" val="4285342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2321712"/>
            <a:ext cx="1540985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C"/>
          </a:p>
        </p:txBody>
      </p:sp>
      <p:sp>
        <p:nvSpPr>
          <p:cNvPr id="7" name="Marcador de contenido 6"/>
          <p:cNvSpPr txBox="1">
            <a:spLocks noGrp="1"/>
          </p:cNvSpPr>
          <p:nvPr>
            <p:ph idx="1"/>
          </p:nvPr>
        </p:nvSpPr>
        <p:spPr>
          <a:prstGeom prst="rect">
            <a:avLst/>
          </a:prstGeom>
          <a:noFill/>
        </p:spPr>
        <p:txBody>
          <a:bodyPr wrap="square" rtlCol="0">
            <a:spAutoFit/>
          </a:bodyPr>
          <a:lstStyle/>
          <a:p>
            <a:r>
              <a:rPr lang="es-EC" dirty="0"/>
              <a:t>Montaje de concentradores </a:t>
            </a:r>
            <a:r>
              <a:rPr lang="es-EC" dirty="0" smtClean="0"/>
              <a:t>cilíndricos </a:t>
            </a:r>
            <a:r>
              <a:rPr lang="es-EC" dirty="0"/>
              <a:t>parabólicos</a:t>
            </a:r>
          </a:p>
        </p:txBody>
      </p:sp>
      <p:pic>
        <p:nvPicPr>
          <p:cNvPr id="11" name="10 Imagen"/>
          <p:cNvPicPr/>
          <p:nvPr/>
        </p:nvPicPr>
        <p:blipFill rotWithShape="1">
          <a:blip r:embed="rId2"/>
          <a:srcRect r="1277"/>
          <a:stretch/>
        </p:blipFill>
        <p:spPr bwMode="auto">
          <a:xfrm>
            <a:off x="519308" y="226880"/>
            <a:ext cx="5312817" cy="5838462"/>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6372200" y="1916832"/>
            <a:ext cx="2160240" cy="369332"/>
          </a:xfrm>
          <a:prstGeom prst="rect">
            <a:avLst/>
          </a:prstGeom>
          <a:noFill/>
        </p:spPr>
        <p:txBody>
          <a:bodyPr wrap="square" rtlCol="0">
            <a:spAutoFit/>
          </a:bodyPr>
          <a:lstStyle/>
          <a:p>
            <a:r>
              <a:rPr lang="es-EC" b="1" dirty="0" smtClean="0"/>
              <a:t>Sección critica B</a:t>
            </a:r>
            <a:endParaRPr lang="es-EC" b="1" dirty="0"/>
          </a:p>
        </p:txBody>
      </p:sp>
      <mc:AlternateContent xmlns:mc="http://schemas.openxmlformats.org/markup-compatibility/2006" xmlns:a14="http://schemas.microsoft.com/office/drawing/2010/main">
        <mc:Choice Requires="a14">
          <p:sp>
            <p:nvSpPr>
              <p:cNvPr id="12" name="11 Rectángulo"/>
              <p:cNvSpPr/>
              <p:nvPr/>
            </p:nvSpPr>
            <p:spPr>
              <a:xfrm>
                <a:off x="6261128" y="2345174"/>
                <a:ext cx="238238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𝑀𝑚𝑎𝑥</m:t>
                      </m:r>
                      <m:r>
                        <a:rPr lang="es-EC" i="1">
                          <a:latin typeface="Cambria Math"/>
                        </a:rPr>
                        <m:t>=15,72 </m:t>
                      </m:r>
                      <m:r>
                        <a:rPr lang="es-EC" i="1">
                          <a:latin typeface="Cambria Math"/>
                        </a:rPr>
                        <m:t>𝑁</m:t>
                      </m:r>
                      <m:r>
                        <a:rPr lang="es-EC" i="1">
                          <a:latin typeface="Cambria Math"/>
                        </a:rPr>
                        <m:t>∗</m:t>
                      </m:r>
                      <m:r>
                        <a:rPr lang="es-EC" i="1">
                          <a:latin typeface="Cambria Math"/>
                        </a:rPr>
                        <m:t>𝑚</m:t>
                      </m:r>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6261128" y="2345174"/>
                <a:ext cx="2382383" cy="36933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53779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001" y="1314451"/>
            <a:ext cx="6447501" cy="499310"/>
          </a:xfrm>
        </p:spPr>
        <p:txBody>
          <a:bodyPr>
            <a:normAutofit/>
          </a:bodyPr>
          <a:lstStyle/>
          <a:p>
            <a:r>
              <a:rPr lang="es-ES" sz="2400" dirty="0">
                <a:solidFill>
                  <a:schemeClr val="tx1"/>
                </a:solidFill>
              </a:rPr>
              <a:t>DEFINICIÓN DEL PROBLEMA</a:t>
            </a:r>
            <a:endParaRPr lang="es-EC" sz="2400" dirty="0">
              <a:solidFill>
                <a:schemeClr val="tx1"/>
              </a:solidFill>
            </a:endParaRPr>
          </a:p>
        </p:txBody>
      </p:sp>
      <p:sp>
        <p:nvSpPr>
          <p:cNvPr id="3" name="Marcador de contenido 2"/>
          <p:cNvSpPr>
            <a:spLocks noGrp="1"/>
          </p:cNvSpPr>
          <p:nvPr>
            <p:ph idx="1"/>
          </p:nvPr>
        </p:nvSpPr>
        <p:spPr/>
        <p:txBody>
          <a:bodyPr/>
          <a:lstStyle/>
          <a:p>
            <a:pPr algn="just"/>
            <a:endParaRPr lang="es-ES" dirty="0" smtClean="0">
              <a:solidFill>
                <a:schemeClr val="tx1"/>
              </a:solidFill>
            </a:endParaRPr>
          </a:p>
          <a:p>
            <a:pPr algn="just"/>
            <a:r>
              <a:rPr lang="es-EC" sz="2600" kern="1200" dirty="0">
                <a:solidFill>
                  <a:prstClr val="black"/>
                </a:solidFill>
                <a:latin typeface="Constantia"/>
              </a:rPr>
              <a:t>En el Ecuador existe bajo incentivo en el desarrollo de nuevas tecnologías de construcción. Por lo que las empresas </a:t>
            </a:r>
            <a:r>
              <a:rPr lang="es-EC" sz="2600" kern="1200" dirty="0" smtClean="0">
                <a:solidFill>
                  <a:prstClr val="black"/>
                </a:solidFill>
                <a:latin typeface="Constantia"/>
              </a:rPr>
              <a:t>ecuatorianas importan </a:t>
            </a:r>
            <a:r>
              <a:rPr lang="es-EC" sz="2600" kern="1200" dirty="0">
                <a:solidFill>
                  <a:prstClr val="black"/>
                </a:solidFill>
                <a:latin typeface="Constantia"/>
              </a:rPr>
              <a:t>equipos en este caso de ventilación, pero no se dedican a la investigación y construcción nacional de los mismos.</a:t>
            </a:r>
            <a:endParaRPr lang="es-EC" dirty="0">
              <a:solidFill>
                <a:schemeClr val="tx1"/>
              </a:solidFill>
            </a:endParaRPr>
          </a:p>
        </p:txBody>
      </p:sp>
    </p:spTree>
    <p:extLst>
      <p:ext uri="{BB962C8B-B14F-4D97-AF65-F5344CB8AC3E}">
        <p14:creationId xmlns:p14="http://schemas.microsoft.com/office/powerpoint/2010/main" val="2212989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605624579"/>
              </p:ext>
            </p:extLst>
          </p:nvPr>
        </p:nvGraphicFramePr>
        <p:xfrm>
          <a:off x="611560" y="3140968"/>
          <a:ext cx="8229600" cy="111252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Diámetro</a:t>
                      </a:r>
                      <a:r>
                        <a:rPr lang="es-EC" baseline="0" dirty="0" smtClean="0"/>
                        <a:t> del Eje</a:t>
                      </a:r>
                      <a:endParaRPr lang="es-EC" dirty="0"/>
                    </a:p>
                  </a:txBody>
                  <a:tcPr/>
                </a:tc>
                <a:tc>
                  <a:txBody>
                    <a:bodyPr/>
                    <a:lstStyle/>
                    <a:p>
                      <a:pPr algn="ctr"/>
                      <a:r>
                        <a:rPr lang="es-EC" dirty="0" smtClean="0"/>
                        <a:t>Valor</a:t>
                      </a:r>
                      <a:endParaRPr lang="es-EC" dirty="0"/>
                    </a:p>
                  </a:txBody>
                  <a:tcPr/>
                </a:tc>
              </a:tr>
              <a:tr h="370840">
                <a:tc>
                  <a:txBody>
                    <a:bodyPr/>
                    <a:lstStyle/>
                    <a:p>
                      <a:pPr algn="ctr"/>
                      <a:r>
                        <a:rPr lang="es-EC" dirty="0" smtClean="0"/>
                        <a:t>Diámetro sección</a:t>
                      </a:r>
                      <a:r>
                        <a:rPr lang="es-EC" baseline="0" dirty="0" smtClean="0"/>
                        <a:t> B y C</a:t>
                      </a:r>
                      <a:endParaRPr lang="es-EC" dirty="0"/>
                    </a:p>
                  </a:txBody>
                  <a:tcPr/>
                </a:tc>
                <a:tc>
                  <a:txBody>
                    <a:bodyPr/>
                    <a:lstStyle/>
                    <a:p>
                      <a:pPr algn="ctr"/>
                      <a:r>
                        <a:rPr lang="es-EC" dirty="0" smtClean="0"/>
                        <a:t>31,25 mm (1 ¼” )</a:t>
                      </a:r>
                      <a:endParaRPr lang="es-EC" dirty="0"/>
                    </a:p>
                  </a:txBody>
                  <a:tcPr/>
                </a:tc>
              </a:tr>
              <a:tr h="370840">
                <a:tc>
                  <a:txBody>
                    <a:bodyPr/>
                    <a:lstStyle/>
                    <a:p>
                      <a:pPr algn="ctr"/>
                      <a:r>
                        <a:rPr lang="es-EC" dirty="0" smtClean="0"/>
                        <a:t>Diámetro</a:t>
                      </a:r>
                      <a:r>
                        <a:rPr lang="es-EC" baseline="0" dirty="0" smtClean="0"/>
                        <a:t> sección A y D</a:t>
                      </a:r>
                      <a:endParaRPr lang="es-EC" dirty="0"/>
                    </a:p>
                  </a:txBody>
                  <a:tcPr/>
                </a:tc>
                <a:tc>
                  <a:txBody>
                    <a:bodyPr/>
                    <a:lstStyle/>
                    <a:p>
                      <a:pPr algn="ctr"/>
                      <a:r>
                        <a:rPr lang="es-EC" dirty="0" smtClean="0"/>
                        <a:t>25,4 mm (1”)</a:t>
                      </a:r>
                      <a:endParaRPr lang="es-EC" dirty="0"/>
                    </a:p>
                  </a:txBody>
                  <a:tcPr/>
                </a:tc>
              </a:tr>
            </a:tbl>
          </a:graphicData>
        </a:graphic>
      </p:graphicFrame>
      <mc:AlternateContent xmlns:mc="http://schemas.openxmlformats.org/markup-compatibility/2006" xmlns:a14="http://schemas.microsoft.com/office/drawing/2010/main">
        <mc:Choice Requires="a14">
          <p:sp>
            <p:nvSpPr>
              <p:cNvPr id="4" name="3 Rectángulo"/>
              <p:cNvSpPr/>
              <p:nvPr/>
            </p:nvSpPr>
            <p:spPr>
              <a:xfrm>
                <a:off x="467544" y="548680"/>
                <a:ext cx="8208912" cy="2308324"/>
              </a:xfrm>
              <a:prstGeom prst="rect">
                <a:avLst/>
              </a:prstGeom>
            </p:spPr>
            <p:txBody>
              <a:bodyPr wrap="square">
                <a:spAutoFit/>
              </a:bodyPr>
              <a:lstStyle/>
              <a:p>
                <a:pPr lvl="4"/>
                <a:r>
                  <a:rPr lang="es-EC" b="1" dirty="0" smtClean="0"/>
                  <a:t>Selección </a:t>
                </a:r>
                <a:r>
                  <a:rPr lang="es-EC" b="1" dirty="0"/>
                  <a:t>del </a:t>
                </a:r>
                <a:r>
                  <a:rPr lang="es-EC" b="1" dirty="0" smtClean="0"/>
                  <a:t>material</a:t>
                </a:r>
              </a:p>
              <a:p>
                <a:pPr lvl="4"/>
                <a:endParaRPr lang="es-EC" b="1" dirty="0"/>
              </a:p>
              <a:p>
                <a:pPr algn="just"/>
                <a:r>
                  <a:rPr lang="es-EC" dirty="0"/>
                  <a:t>Se selecciona un acero AISI-SAE 1018, de medio-bajo carbono 0,18% el cual tiene como ventajas su fácil maquinabilidad y soldabilidad. Y es utilizado en componentes de maquinaria por su baja resistencia mecánica y alta tenacidad. (SUMITEC)</a:t>
                </a:r>
              </a:p>
              <a:p>
                <a:pPr/>
                <a14:m>
                  <m:oMathPara xmlns:m="http://schemas.openxmlformats.org/officeDocument/2006/math">
                    <m:oMathParaPr>
                      <m:jc m:val="centerGroup"/>
                    </m:oMathParaPr>
                    <m:oMath xmlns:m="http://schemas.openxmlformats.org/officeDocument/2006/math">
                      <m:r>
                        <a:rPr lang="es-EC" i="1">
                          <a:latin typeface="Cambria Math"/>
                        </a:rPr>
                        <m:t>𝑆𝑦</m:t>
                      </m:r>
                      <m:r>
                        <a:rPr lang="es-EC" i="1">
                          <a:latin typeface="Cambria Math"/>
                        </a:rPr>
                        <m:t>=370 </m:t>
                      </m:r>
                      <m:r>
                        <a:rPr lang="es-EC" i="1">
                          <a:latin typeface="Cambria Math"/>
                        </a:rPr>
                        <m:t>𝑀𝑃𝑎</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𝑆𝑢</m:t>
                      </m:r>
                      <m:r>
                        <a:rPr lang="es-EC" i="1">
                          <a:latin typeface="Cambria Math"/>
                        </a:rPr>
                        <m:t>=440 </m:t>
                      </m:r>
                      <m:r>
                        <a:rPr lang="es-EC" i="1">
                          <a:latin typeface="Cambria Math"/>
                        </a:rPr>
                        <m:t>𝑀𝑃𝑎</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67544" y="548680"/>
                <a:ext cx="8208912" cy="2308324"/>
              </a:xfrm>
              <a:prstGeom prst="rect">
                <a:avLst/>
              </a:prstGeom>
              <a:blipFill rotWithShape="1">
                <a:blip r:embed="rId2"/>
                <a:stretch>
                  <a:fillRect l="-669" t="-1319" r="-594"/>
                </a:stretch>
              </a:blipFill>
            </p:spPr>
            <p:txBody>
              <a:bodyPr/>
              <a:lstStyle/>
              <a:p>
                <a:r>
                  <a:rPr lang="es-EC">
                    <a:noFill/>
                  </a:rPr>
                  <a:t> </a:t>
                </a:r>
              </a:p>
            </p:txBody>
          </p:sp>
        </mc:Fallback>
      </mc:AlternateContent>
      <p:pic>
        <p:nvPicPr>
          <p:cNvPr id="6" name="5 Imagen"/>
          <p:cNvPicPr/>
          <p:nvPr/>
        </p:nvPicPr>
        <p:blipFill rotWithShape="1">
          <a:blip r:embed="rId3"/>
          <a:srcRect l="19167" t="32142" r="26070" b="24027"/>
          <a:stretch/>
        </p:blipFill>
        <p:spPr bwMode="auto">
          <a:xfrm>
            <a:off x="2699792" y="4437112"/>
            <a:ext cx="3667125" cy="1649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7903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9"/>
          <p:cNvSpPr txBox="1">
            <a:spLocks noGrp="1"/>
          </p:cNvSpPr>
          <p:nvPr>
            <p:ph idx="1"/>
          </p:nvPr>
        </p:nvSpPr>
        <p:spPr>
          <a:xfrm>
            <a:off x="457200" y="1600200"/>
            <a:ext cx="8229600" cy="461665"/>
          </a:xfrm>
          <a:prstGeom prst="rect">
            <a:avLst/>
          </a:prstGeom>
          <a:noFill/>
        </p:spPr>
        <p:txBody>
          <a:bodyPr wrap="square" rtlCol="0">
            <a:spAutoFit/>
          </a:bodyPr>
          <a:lstStyle/>
          <a:p>
            <a:pPr marL="0" indent="0">
              <a:buNone/>
            </a:pPr>
            <a:r>
              <a:rPr lang="es-EC" dirty="0" smtClean="0"/>
              <a:t>el </a:t>
            </a:r>
            <a:r>
              <a:rPr lang="es-EC" dirty="0"/>
              <a:t>caldero</a:t>
            </a:r>
          </a:p>
        </p:txBody>
      </p:sp>
      <p:sp>
        <p:nvSpPr>
          <p:cNvPr id="3" name="2 CuadroTexto"/>
          <p:cNvSpPr txBox="1"/>
          <p:nvPr/>
        </p:nvSpPr>
        <p:spPr>
          <a:xfrm>
            <a:off x="508000" y="980728"/>
            <a:ext cx="4712072" cy="369332"/>
          </a:xfrm>
          <a:prstGeom prst="rect">
            <a:avLst/>
          </a:prstGeom>
          <a:noFill/>
        </p:spPr>
        <p:txBody>
          <a:bodyPr wrap="square" rtlCol="0">
            <a:spAutoFit/>
          </a:bodyPr>
          <a:lstStyle/>
          <a:p>
            <a:r>
              <a:rPr lang="es-EC" b="1" dirty="0" smtClean="0"/>
              <a:t>Selección de rodamientos:</a:t>
            </a:r>
            <a:endParaRPr lang="es-EC" b="1" dirty="0"/>
          </a:p>
        </p:txBody>
      </p:sp>
      <p:graphicFrame>
        <p:nvGraphicFramePr>
          <p:cNvPr id="5" name="4 Tabla"/>
          <p:cNvGraphicFramePr>
            <a:graphicFrameLocks noGrp="1"/>
          </p:cNvGraphicFramePr>
          <p:nvPr>
            <p:extLst>
              <p:ext uri="{D42A27DB-BD31-4B8C-83A1-F6EECF244321}">
                <p14:modId xmlns:p14="http://schemas.microsoft.com/office/powerpoint/2010/main" val="1924286763"/>
              </p:ext>
            </p:extLst>
          </p:nvPr>
        </p:nvGraphicFramePr>
        <p:xfrm>
          <a:off x="1524000" y="1397000"/>
          <a:ext cx="6096000" cy="741680"/>
        </p:xfrm>
        <a:graphic>
          <a:graphicData uri="http://schemas.openxmlformats.org/drawingml/2006/table">
            <a:tbl>
              <a:tblPr firstRow="1" bandRow="1">
                <a:tableStyleId>{9D7B26C5-4107-4FEC-AEDC-1716B250A1EF}</a:tableStyleId>
              </a:tblPr>
              <a:tblGrid>
                <a:gridCol w="3048000"/>
                <a:gridCol w="3048000"/>
              </a:tblGrid>
              <a:tr h="370840">
                <a:tc>
                  <a:txBody>
                    <a:bodyPr/>
                    <a:lstStyle/>
                    <a:p>
                      <a:pPr algn="ctr"/>
                      <a:r>
                        <a:rPr lang="es-EC" dirty="0" smtClean="0"/>
                        <a:t>Fuerza axial</a:t>
                      </a:r>
                      <a:endParaRPr lang="es-EC" dirty="0"/>
                    </a:p>
                  </a:txBody>
                  <a:tcPr/>
                </a:tc>
                <a:tc>
                  <a:txBody>
                    <a:bodyPr/>
                    <a:lstStyle/>
                    <a:p>
                      <a:pPr algn="ctr"/>
                      <a:r>
                        <a:rPr lang="es-EC" dirty="0" smtClean="0"/>
                        <a:t>Fuerza radial</a:t>
                      </a:r>
                      <a:endParaRPr lang="es-EC" dirty="0"/>
                    </a:p>
                  </a:txBody>
                  <a:tcPr/>
                </a:tc>
              </a:tr>
              <a:tr h="370840">
                <a:tc>
                  <a:txBody>
                    <a:bodyPr/>
                    <a:lstStyle/>
                    <a:p>
                      <a:pPr algn="ctr"/>
                      <a:r>
                        <a:rPr lang="es-EC" dirty="0" smtClean="0"/>
                        <a:t>0,008 N</a:t>
                      </a:r>
                      <a:endParaRPr lang="es-EC" dirty="0"/>
                    </a:p>
                  </a:txBody>
                  <a:tcPr/>
                </a:tc>
                <a:tc>
                  <a:txBody>
                    <a:bodyPr/>
                    <a:lstStyle/>
                    <a:p>
                      <a:pPr algn="ctr"/>
                      <a:r>
                        <a:rPr lang="es-EC" dirty="0" smtClean="0"/>
                        <a:t>306,4 N</a:t>
                      </a:r>
                      <a:endParaRPr lang="es-EC" dirty="0"/>
                    </a:p>
                  </a:txBody>
                  <a:tcPr/>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3307666" y="2554145"/>
                <a:ext cx="2483437" cy="8748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𝐶</m:t>
                      </m:r>
                      <m:r>
                        <a:rPr lang="es-EC" i="1">
                          <a:latin typeface="Cambria Math"/>
                        </a:rPr>
                        <m:t>=</m:t>
                      </m:r>
                      <m:sSub>
                        <m:sSubPr>
                          <m:ctrlPr>
                            <a:rPr lang="es-EC" i="1">
                              <a:latin typeface="Cambria Math"/>
                            </a:rPr>
                          </m:ctrlPr>
                        </m:sSubPr>
                        <m:e>
                          <m:r>
                            <a:rPr lang="es-EC" i="1">
                              <a:latin typeface="Cambria Math"/>
                            </a:rPr>
                            <m:t>𝐹</m:t>
                          </m:r>
                        </m:e>
                        <m:sub>
                          <m:r>
                            <a:rPr lang="es-EC" i="1">
                              <a:latin typeface="Cambria Math"/>
                            </a:rPr>
                            <m:t>𝑟</m:t>
                          </m:r>
                        </m:sub>
                      </m:sSub>
                      <m:sSup>
                        <m:sSupPr>
                          <m:ctrlPr>
                            <a:rPr lang="es-EC" i="1">
                              <a:latin typeface="Cambria Math"/>
                            </a:rPr>
                          </m:ctrlPr>
                        </m:sSupPr>
                        <m:e>
                          <m:d>
                            <m:dPr>
                              <m:ctrlPr>
                                <a:rPr lang="es-EC" i="1">
                                  <a:latin typeface="Cambria Math"/>
                                </a:rPr>
                              </m:ctrlPr>
                            </m:dPr>
                            <m:e>
                              <m:f>
                                <m:fPr>
                                  <m:ctrlPr>
                                    <a:rPr lang="es-EC" i="1">
                                      <a:latin typeface="Cambria Math"/>
                                    </a:rPr>
                                  </m:ctrlPr>
                                </m:fPr>
                                <m:num>
                                  <m:sSub>
                                    <m:sSubPr>
                                      <m:ctrlPr>
                                        <a:rPr lang="es-EC" i="1">
                                          <a:latin typeface="Cambria Math"/>
                                        </a:rPr>
                                      </m:ctrlPr>
                                    </m:sSubPr>
                                    <m:e>
                                      <m:r>
                                        <a:rPr lang="es-EC" i="1">
                                          <a:latin typeface="Cambria Math"/>
                                        </a:rPr>
                                        <m:t>𝐿</m:t>
                                      </m:r>
                                    </m:e>
                                    <m:sub>
                                      <m:r>
                                        <a:rPr lang="es-EC" i="1">
                                          <a:latin typeface="Cambria Math"/>
                                        </a:rPr>
                                        <m:t>𝑑</m:t>
                                      </m:r>
                                    </m:sub>
                                  </m:sSub>
                                  <m:r>
                                    <a:rPr lang="es-EC" i="1">
                                      <a:latin typeface="Cambria Math"/>
                                    </a:rPr>
                                    <m:t>∗</m:t>
                                  </m:r>
                                  <m:sSub>
                                    <m:sSubPr>
                                      <m:ctrlPr>
                                        <a:rPr lang="es-EC" i="1">
                                          <a:latin typeface="Cambria Math"/>
                                        </a:rPr>
                                      </m:ctrlPr>
                                    </m:sSubPr>
                                    <m:e>
                                      <m:r>
                                        <a:rPr lang="es-EC" i="1">
                                          <a:latin typeface="Cambria Math"/>
                                        </a:rPr>
                                        <m:t>𝑛</m:t>
                                      </m:r>
                                    </m:e>
                                    <m:sub>
                                      <m:r>
                                        <a:rPr lang="es-EC" i="1">
                                          <a:latin typeface="Cambria Math"/>
                                        </a:rPr>
                                        <m:t>𝑑</m:t>
                                      </m:r>
                                    </m:sub>
                                  </m:sSub>
                                  <m:r>
                                    <a:rPr lang="es-EC" i="1">
                                      <a:latin typeface="Cambria Math"/>
                                    </a:rPr>
                                    <m:t>∗60</m:t>
                                  </m:r>
                                </m:num>
                                <m:den>
                                  <m:sSub>
                                    <m:sSubPr>
                                      <m:ctrlPr>
                                        <a:rPr lang="es-EC" i="1">
                                          <a:latin typeface="Cambria Math"/>
                                        </a:rPr>
                                      </m:ctrlPr>
                                    </m:sSubPr>
                                    <m:e>
                                      <m:r>
                                        <a:rPr lang="es-EC" i="1">
                                          <a:latin typeface="Cambria Math"/>
                                        </a:rPr>
                                        <m:t>𝐿</m:t>
                                      </m:r>
                                    </m:e>
                                    <m:sub>
                                      <m:r>
                                        <a:rPr lang="es-EC" i="1">
                                          <a:latin typeface="Cambria Math"/>
                                        </a:rPr>
                                        <m:t>𝑅</m:t>
                                      </m:r>
                                    </m:sub>
                                  </m:sSub>
                                </m:den>
                              </m:f>
                            </m:e>
                          </m:d>
                        </m:e>
                        <m:sup>
                          <m:f>
                            <m:fPr>
                              <m:ctrlPr>
                                <a:rPr lang="es-EC" i="1">
                                  <a:latin typeface="Cambria Math"/>
                                </a:rPr>
                              </m:ctrlPr>
                            </m:fPr>
                            <m:num>
                              <m:r>
                                <a:rPr lang="es-EC" i="1">
                                  <a:latin typeface="Cambria Math"/>
                                </a:rPr>
                                <m:t>1</m:t>
                              </m:r>
                            </m:num>
                            <m:den>
                              <m:r>
                                <a:rPr lang="es-EC" i="1">
                                  <a:latin typeface="Cambria Math"/>
                                </a:rPr>
                                <m:t>𝑎</m:t>
                              </m:r>
                            </m:den>
                          </m:f>
                        </m:sup>
                      </m:sSup>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307666" y="2554145"/>
                <a:ext cx="2483437" cy="874855"/>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2411760" y="3633520"/>
                <a:ext cx="15023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𝐶</m:t>
                      </m:r>
                      <m:r>
                        <a:rPr lang="es-EC" i="1">
                          <a:latin typeface="Cambria Math"/>
                        </a:rPr>
                        <m:t>=5,46 </m:t>
                      </m:r>
                      <m:r>
                        <a:rPr lang="es-EC" i="1">
                          <a:latin typeface="Cambria Math"/>
                        </a:rPr>
                        <m:t>𝐾𝑁</m:t>
                      </m:r>
                    </m:oMath>
                  </m:oMathPara>
                </a14:m>
                <a:endParaRPr lang="es-EC" dirty="0"/>
              </a:p>
            </p:txBody>
          </p:sp>
        </mc:Choice>
        <mc:Fallback xmlns="">
          <p:sp>
            <p:nvSpPr>
              <p:cNvPr id="12" name="11 Rectángulo"/>
              <p:cNvSpPr>
                <a:spLocks noRot="1" noChangeAspect="1" noMove="1" noResize="1" noEditPoints="1" noAdjustHandles="1" noChangeArrowheads="1" noChangeShapeType="1" noTextEdit="1"/>
              </p:cNvSpPr>
              <p:nvPr/>
            </p:nvSpPr>
            <p:spPr>
              <a:xfrm>
                <a:off x="2411760" y="3633520"/>
                <a:ext cx="1502334" cy="369332"/>
              </a:xfrm>
              <a:prstGeom prst="rect">
                <a:avLst/>
              </a:prstGeom>
              <a:blipFill rotWithShape="1">
                <a:blip r:embed="rId3"/>
                <a:stretch>
                  <a:fillRect/>
                </a:stretch>
              </a:blipFill>
            </p:spPr>
            <p:txBody>
              <a:bodyPr/>
              <a:lstStyle/>
              <a:p>
                <a:r>
                  <a:rPr lang="es-EC">
                    <a:noFill/>
                  </a:rPr>
                  <a:t> </a:t>
                </a:r>
              </a:p>
            </p:txBody>
          </p:sp>
        </mc:Fallback>
      </mc:AlternateContent>
      <p:sp>
        <p:nvSpPr>
          <p:cNvPr id="13" name="12 Rectángulo"/>
          <p:cNvSpPr/>
          <p:nvPr/>
        </p:nvSpPr>
        <p:spPr>
          <a:xfrm>
            <a:off x="751166" y="4077072"/>
            <a:ext cx="7997297" cy="1477328"/>
          </a:xfrm>
          <a:prstGeom prst="rect">
            <a:avLst/>
          </a:prstGeom>
        </p:spPr>
        <p:txBody>
          <a:bodyPr wrap="square">
            <a:spAutoFit/>
          </a:bodyPr>
          <a:lstStyle/>
          <a:p>
            <a:r>
              <a:rPr lang="es-EC" dirty="0"/>
              <a:t>La designación de la unidad de rodamiento rígido de bolas seleccionado es YAR 206-104-2F.</a:t>
            </a:r>
          </a:p>
          <a:p>
            <a:r>
              <a:rPr lang="es-EC" dirty="0"/>
              <a:t>Para la unidad de rodamiento seleccionada es la P80, correspondiente al rodamiento YAR 206-104-2F. Esta unidad será fijada en la estructura. (SKF, 2015)</a:t>
            </a:r>
          </a:p>
        </p:txBody>
      </p:sp>
      <mc:AlternateContent xmlns:mc="http://schemas.openxmlformats.org/markup-compatibility/2006" xmlns:a14="http://schemas.microsoft.com/office/drawing/2010/main">
        <mc:Choice Requires="a14">
          <p:sp>
            <p:nvSpPr>
              <p:cNvPr id="14" name="13 Rectángulo"/>
              <p:cNvSpPr/>
              <p:nvPr/>
            </p:nvSpPr>
            <p:spPr>
              <a:xfrm>
                <a:off x="5199528" y="3633520"/>
                <a:ext cx="1725088"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m:t>
                          </m:r>
                        </m:e>
                        <m:sub>
                          <m:r>
                            <a:rPr lang="es-EC" i="1">
                              <a:latin typeface="Cambria Math"/>
                            </a:rPr>
                            <m:t>𝑠𝑘𝑓</m:t>
                          </m:r>
                        </m:sub>
                      </m:sSub>
                      <m:r>
                        <a:rPr lang="es-EC" i="1">
                          <a:latin typeface="Cambria Math"/>
                        </a:rPr>
                        <m:t>=19,5</m:t>
                      </m:r>
                      <m:r>
                        <a:rPr lang="es-EC" i="1">
                          <a:latin typeface="Cambria Math"/>
                        </a:rPr>
                        <m:t>𝐾𝑁</m:t>
                      </m:r>
                    </m:oMath>
                  </m:oMathPara>
                </a14:m>
                <a:endParaRPr lang="es-EC" dirty="0"/>
              </a:p>
            </p:txBody>
          </p:sp>
        </mc:Choice>
        <mc:Fallback xmlns="">
          <p:sp>
            <p:nvSpPr>
              <p:cNvPr id="14" name="13 Rectángulo"/>
              <p:cNvSpPr>
                <a:spLocks noRot="1" noChangeAspect="1" noMove="1" noResize="1" noEditPoints="1" noAdjustHandles="1" noChangeArrowheads="1" noChangeShapeType="1" noTextEdit="1"/>
              </p:cNvSpPr>
              <p:nvPr/>
            </p:nvSpPr>
            <p:spPr>
              <a:xfrm>
                <a:off x="5199528" y="3633520"/>
                <a:ext cx="1725088" cy="395558"/>
              </a:xfrm>
              <a:prstGeom prst="rect">
                <a:avLst/>
              </a:prstGeom>
              <a:blipFill rotWithShape="1">
                <a:blip r:embed="rId4"/>
                <a:stretch>
                  <a:fillRect b="-9231"/>
                </a:stretch>
              </a:blipFill>
            </p:spPr>
            <p:txBody>
              <a:bodyPr/>
              <a:lstStyle/>
              <a:p>
                <a:r>
                  <a:rPr lang="es-EC">
                    <a:noFill/>
                  </a:rPr>
                  <a:t> </a:t>
                </a:r>
              </a:p>
            </p:txBody>
          </p:sp>
        </mc:Fallback>
      </mc:AlternateContent>
      <p:pic>
        <p:nvPicPr>
          <p:cNvPr id="51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80" y="2019799"/>
            <a:ext cx="2307980" cy="205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756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5"/>
          <p:cNvSpPr txBox="1">
            <a:spLocks/>
          </p:cNvSpPr>
          <p:nvPr/>
        </p:nvSpPr>
        <p:spPr>
          <a:xfrm>
            <a:off x="323528" y="548680"/>
            <a:ext cx="8229600" cy="461665"/>
          </a:xfrm>
          <a:prstGeom prst="rect">
            <a:avLst/>
          </a:prstGeom>
          <a:noFill/>
        </p:spPr>
        <p:txBody>
          <a:bodyPr wrap="square" rtlCol="0">
            <a:spAutoFit/>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FontTx/>
              <a:buNone/>
            </a:pPr>
            <a:r>
              <a:rPr lang="es-EC" b="1" kern="0" dirty="0" smtClean="0">
                <a:solidFill>
                  <a:schemeClr val="tx1"/>
                </a:solidFill>
              </a:rPr>
              <a:t>Diseño del eje por rigidez:</a:t>
            </a:r>
            <a:r>
              <a:rPr lang="es-EC" b="1" kern="0" dirty="0" smtClean="0"/>
              <a:t> cilíndricos </a:t>
            </a:r>
            <a:r>
              <a:rPr lang="es-EC" kern="0" dirty="0" smtClean="0"/>
              <a:t>parabólicos</a:t>
            </a:r>
            <a:endParaRPr lang="es-EC" kern="0" dirty="0"/>
          </a:p>
        </p:txBody>
      </p:sp>
      <mc:AlternateContent xmlns:mc="http://schemas.openxmlformats.org/markup-compatibility/2006" xmlns:a14="http://schemas.microsoft.com/office/drawing/2010/main">
        <mc:Choice Requires="a14">
          <p:sp>
            <p:nvSpPr>
              <p:cNvPr id="5" name="4 Rectángulo"/>
              <p:cNvSpPr/>
              <p:nvPr/>
            </p:nvSpPr>
            <p:spPr>
              <a:xfrm>
                <a:off x="476511" y="1268760"/>
                <a:ext cx="8208912" cy="3530197"/>
              </a:xfrm>
              <a:prstGeom prst="rect">
                <a:avLst/>
              </a:prstGeom>
            </p:spPr>
            <p:txBody>
              <a:bodyPr wrap="square">
                <a:spAutoFit/>
              </a:bodyPr>
              <a:lstStyle/>
              <a:p>
                <a:pPr lvl="2"/>
                <a:r>
                  <a:rPr lang="es-EC" b="1" dirty="0"/>
                  <a:t>Deflexiones y pendientes en el </a:t>
                </a:r>
                <a:r>
                  <a:rPr lang="es-EC" b="1" dirty="0" smtClean="0"/>
                  <a:t>eje</a:t>
                </a:r>
              </a:p>
              <a:p>
                <a:pPr lvl="2"/>
                <a:endParaRPr lang="es-EC" b="1" dirty="0"/>
              </a:p>
              <a:p>
                <a:r>
                  <a:rPr lang="es-EC" dirty="0"/>
                  <a:t>Las deflexiones en el eje se obtienen mediante un software, tomando en cuenta el módulo de Young, la Inercia geométrica del eje y las cargas aplicadas.</a:t>
                </a:r>
              </a:p>
              <a:p>
                <a:pPr algn="ctr"/>
                <a:endParaRPr lang="es-EC" i="1" dirty="0" smtClean="0"/>
              </a:p>
              <a:p>
                <a:pPr algn="ctr"/>
                <a14:m>
                  <m:oMath xmlns:m="http://schemas.openxmlformats.org/officeDocument/2006/math">
                    <m:r>
                      <a:rPr lang="es-EC" i="1">
                        <a:latin typeface="Cambria Math"/>
                      </a:rPr>
                      <m:t>𝐸</m:t>
                    </m:r>
                    <m:r>
                      <a:rPr lang="es-EC" i="1">
                        <a:latin typeface="Cambria Math"/>
                      </a:rPr>
                      <m:t>=210000</m:t>
                    </m:r>
                    <m:r>
                      <a:rPr lang="es-EC" i="1">
                        <a:latin typeface="Cambria Math"/>
                      </a:rPr>
                      <m:t>𝑀𝑃𝑎</m:t>
                    </m:r>
                  </m:oMath>
                </a14:m>
                <a:r>
                  <a:rPr lang="es-EC" dirty="0"/>
                  <a:t>, (</a:t>
                </a:r>
                <a:r>
                  <a:rPr lang="es-EC" dirty="0" err="1"/>
                  <a:t>Ingemecánica</a:t>
                </a:r>
                <a:r>
                  <a:rPr lang="es-EC" dirty="0"/>
                  <a:t>)</a:t>
                </a:r>
              </a:p>
              <a:p>
                <a:endParaRPr lang="es-EC" i="1" dirty="0" smtClean="0"/>
              </a:p>
              <a:p>
                <a:pPr/>
                <a14:m>
                  <m:oMathPara xmlns:m="http://schemas.openxmlformats.org/officeDocument/2006/math">
                    <m:oMathParaPr>
                      <m:jc m:val="centerGroup"/>
                    </m:oMathParaPr>
                    <m:oMath xmlns:m="http://schemas.openxmlformats.org/officeDocument/2006/math">
                      <m:r>
                        <a:rPr lang="es-EC" i="1">
                          <a:latin typeface="Cambria Math"/>
                        </a:rPr>
                        <m:t>𝐼</m:t>
                      </m:r>
                      <m:r>
                        <a:rPr lang="es-EC" i="1">
                          <a:latin typeface="Cambria Math"/>
                        </a:rPr>
                        <m:t>=</m:t>
                      </m:r>
                      <m:f>
                        <m:fPr>
                          <m:ctrlPr>
                            <a:rPr lang="es-EC" i="1">
                              <a:latin typeface="Cambria Math"/>
                            </a:rPr>
                          </m:ctrlPr>
                        </m:fPr>
                        <m:num>
                          <m:r>
                            <a:rPr lang="es-EC" i="1">
                              <a:latin typeface="Cambria Math"/>
                            </a:rPr>
                            <m:t>𝜋</m:t>
                          </m:r>
                        </m:num>
                        <m:den>
                          <m:r>
                            <a:rPr lang="es-EC" i="1">
                              <a:latin typeface="Cambria Math"/>
                            </a:rPr>
                            <m:t>64</m:t>
                          </m:r>
                        </m:den>
                      </m:f>
                      <m:sSup>
                        <m:sSupPr>
                          <m:ctrlPr>
                            <a:rPr lang="es-EC" i="1">
                              <a:latin typeface="Cambria Math"/>
                            </a:rPr>
                          </m:ctrlPr>
                        </m:sSupPr>
                        <m:e>
                          <m:r>
                            <a:rPr lang="es-EC" i="1">
                              <a:latin typeface="Cambria Math"/>
                            </a:rPr>
                            <m:t>𝑑</m:t>
                          </m:r>
                        </m:e>
                        <m:sup>
                          <m:r>
                            <a:rPr lang="es-EC" i="1">
                              <a:latin typeface="Cambria Math"/>
                            </a:rPr>
                            <m:t>4</m:t>
                          </m:r>
                        </m:sup>
                      </m:sSup>
                    </m:oMath>
                  </m:oMathPara>
                </a14:m>
                <a:endParaRPr lang="es-EC" dirty="0"/>
              </a:p>
              <a:p>
                <a:endParaRPr lang="es-EC" i="1" dirty="0" smtClean="0"/>
              </a:p>
              <a:p>
                <a:pPr/>
                <a14:m>
                  <m:oMathPara xmlns:m="http://schemas.openxmlformats.org/officeDocument/2006/math">
                    <m:oMathParaPr>
                      <m:jc m:val="centerGroup"/>
                    </m:oMathParaPr>
                    <m:oMath xmlns:m="http://schemas.openxmlformats.org/officeDocument/2006/math">
                      <m:r>
                        <a:rPr lang="es-EC" i="1">
                          <a:latin typeface="Cambria Math"/>
                        </a:rPr>
                        <m:t>𝐼</m:t>
                      </m:r>
                      <m:r>
                        <a:rPr lang="es-EC" i="1">
                          <a:latin typeface="Cambria Math"/>
                        </a:rPr>
                        <m:t>=</m:t>
                      </m:r>
                      <m:f>
                        <m:fPr>
                          <m:ctrlPr>
                            <a:rPr lang="es-EC" i="1">
                              <a:latin typeface="Cambria Math"/>
                            </a:rPr>
                          </m:ctrlPr>
                        </m:fPr>
                        <m:num>
                          <m:r>
                            <a:rPr lang="es-EC" i="1">
                              <a:latin typeface="Cambria Math"/>
                            </a:rPr>
                            <m:t>𝜋</m:t>
                          </m:r>
                        </m:num>
                        <m:den>
                          <m:r>
                            <a:rPr lang="es-EC" i="1">
                              <a:latin typeface="Cambria Math"/>
                            </a:rPr>
                            <m:t>64</m:t>
                          </m:r>
                        </m:den>
                      </m:f>
                      <m:sSup>
                        <m:sSupPr>
                          <m:ctrlPr>
                            <a:rPr lang="es-EC" i="1">
                              <a:latin typeface="Cambria Math"/>
                            </a:rPr>
                          </m:ctrlPr>
                        </m:sSupPr>
                        <m:e>
                          <m:d>
                            <m:dPr>
                              <m:ctrlPr>
                                <a:rPr lang="es-EC" i="1">
                                  <a:latin typeface="Cambria Math"/>
                                </a:rPr>
                              </m:ctrlPr>
                            </m:dPr>
                            <m:e>
                              <m:r>
                                <a:rPr lang="es-EC" i="1">
                                  <a:latin typeface="Cambria Math"/>
                                </a:rPr>
                                <m:t>0,0254</m:t>
                              </m:r>
                              <m:r>
                                <a:rPr lang="es-EC" i="1">
                                  <a:latin typeface="Cambria Math"/>
                                </a:rPr>
                                <m:t>𝑚</m:t>
                              </m:r>
                            </m:e>
                          </m:d>
                        </m:e>
                        <m:sup>
                          <m:r>
                            <a:rPr lang="es-EC" i="1">
                              <a:latin typeface="Cambria Math"/>
                            </a:rPr>
                            <m:t>4</m:t>
                          </m:r>
                        </m:sup>
                      </m:sSup>
                      <m:r>
                        <a:rPr lang="es-EC" i="1">
                          <a:latin typeface="Cambria Math"/>
                        </a:rPr>
                        <m:t>=2.04∗</m:t>
                      </m:r>
                      <m:sSup>
                        <m:sSupPr>
                          <m:ctrlPr>
                            <a:rPr lang="es-EC" i="1">
                              <a:latin typeface="Cambria Math"/>
                            </a:rPr>
                          </m:ctrlPr>
                        </m:sSupPr>
                        <m:e>
                          <m:r>
                            <a:rPr lang="es-EC" i="1">
                              <a:latin typeface="Cambria Math"/>
                            </a:rPr>
                            <m:t>10</m:t>
                          </m:r>
                        </m:e>
                        <m:sup>
                          <m:r>
                            <a:rPr lang="es-EC" i="1">
                              <a:latin typeface="Cambria Math"/>
                            </a:rPr>
                            <m:t>−8</m:t>
                          </m:r>
                        </m:sup>
                      </m:sSup>
                      <m:r>
                        <a:rPr lang="es-EC" i="1">
                          <a:latin typeface="Cambria Math"/>
                        </a:rPr>
                        <m:t> </m:t>
                      </m:r>
                      <m:sSup>
                        <m:sSupPr>
                          <m:ctrlPr>
                            <a:rPr lang="es-EC" i="1">
                              <a:latin typeface="Cambria Math"/>
                            </a:rPr>
                          </m:ctrlPr>
                        </m:sSupPr>
                        <m:e>
                          <m:r>
                            <a:rPr lang="es-EC" i="1">
                              <a:latin typeface="Cambria Math"/>
                            </a:rPr>
                            <m:t>𝑚</m:t>
                          </m:r>
                        </m:e>
                        <m:sup>
                          <m:r>
                            <a:rPr lang="es-EC" i="1">
                              <a:latin typeface="Cambria Math"/>
                            </a:rPr>
                            <m:t>4</m:t>
                          </m:r>
                        </m:sup>
                      </m:sSup>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76511" y="1268760"/>
                <a:ext cx="8208912" cy="3530197"/>
              </a:xfrm>
              <a:prstGeom prst="rect">
                <a:avLst/>
              </a:prstGeom>
              <a:blipFill rotWithShape="1">
                <a:blip r:embed="rId2"/>
                <a:stretch>
                  <a:fillRect l="-594" t="-864"/>
                </a:stretch>
              </a:blipFill>
            </p:spPr>
            <p:txBody>
              <a:bodyPr/>
              <a:lstStyle/>
              <a:p>
                <a:r>
                  <a:rPr lang="es-EC">
                    <a:noFill/>
                  </a:rPr>
                  <a:t> </a:t>
                </a:r>
              </a:p>
            </p:txBody>
          </p:sp>
        </mc:Fallback>
      </mc:AlternateContent>
    </p:spTree>
    <p:extLst>
      <p:ext uri="{BB962C8B-B14F-4D97-AF65-F5344CB8AC3E}">
        <p14:creationId xmlns:p14="http://schemas.microsoft.com/office/powerpoint/2010/main" val="336546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7345" name="Imagen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8600"/>
            <a:ext cx="5219700" cy="52292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619672" y="5491845"/>
            <a:ext cx="34230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59198490">
                <a:ln>
                  <a:noFill/>
                </a:ln>
                <a:solidFill>
                  <a:schemeClr val="tx1"/>
                </a:solidFill>
                <a:effectLst/>
                <a:latin typeface="Arial" pitchFamily="34" charset="0"/>
                <a:ea typeface="Calibri" pitchFamily="34" charset="0"/>
                <a:cs typeface="Times New Roman" pitchFamily="18" charset="0"/>
              </a:rPr>
              <a:t>Deflexiones y pendientes reales en el eje</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Fuente: (</a:t>
            </a:r>
            <a:r>
              <a:rPr kumimoji="0" lang="es-EC" altLang="es-EC"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MDSolid</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4.0, 2015)</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5042724" y="2420888"/>
                <a:ext cx="4572000" cy="157940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𝛿</m:t>
                          </m:r>
                        </m:e>
                        <m:sub>
                          <m:r>
                            <a:rPr lang="es-EC" i="1">
                              <a:latin typeface="Cambria Math"/>
                            </a:rPr>
                            <m:t>𝑣𝑒𝑛𝑡</m:t>
                          </m:r>
                        </m:sub>
                      </m:sSub>
                      <m:r>
                        <a:rPr lang="es-EC" i="1">
                          <a:latin typeface="Cambria Math"/>
                        </a:rPr>
                        <m:t>=0.029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𝛿</m:t>
                          </m:r>
                        </m:e>
                        <m:sub>
                          <m:r>
                            <a:rPr lang="es-EC" i="1">
                              <a:latin typeface="Cambria Math"/>
                            </a:rPr>
                            <m:t>𝑒𝑗𝑒</m:t>
                          </m:r>
                        </m:sub>
                      </m:sSub>
                      <m:r>
                        <a:rPr lang="es-EC" i="1">
                          <a:latin typeface="Cambria Math"/>
                        </a:rPr>
                        <m:t>=0.025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𝛿</m:t>
                          </m:r>
                        </m:e>
                        <m:sub>
                          <m:r>
                            <a:rPr lang="es-EC" i="1">
                              <a:latin typeface="Cambria Math"/>
                            </a:rPr>
                            <m:t>𝑝𝑜𝑙𝑒𝑎</m:t>
                          </m:r>
                        </m:sub>
                      </m:sSub>
                      <m:r>
                        <a:rPr lang="es-EC" i="1">
                          <a:latin typeface="Cambria Math"/>
                        </a:rPr>
                        <m:t>=0.0074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𝜃</m:t>
                          </m:r>
                        </m:e>
                        <m:sub>
                          <m:r>
                            <a:rPr lang="es-EC" i="1">
                              <a:latin typeface="Cambria Math"/>
                            </a:rPr>
                            <m:t>𝑟𝑜𝑑𝑎𝑚</m:t>
                          </m:r>
                          <m:r>
                            <a:rPr lang="es-EC" i="1">
                              <a:latin typeface="Cambria Math"/>
                            </a:rPr>
                            <m:t>1</m:t>
                          </m:r>
                        </m:sub>
                      </m:sSub>
                      <m:r>
                        <a:rPr lang="es-EC" i="1">
                          <a:latin typeface="Cambria Math"/>
                        </a:rPr>
                        <m:t>=391,837∗</m:t>
                      </m:r>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𝑟𝑎𝑑</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𝜃</m:t>
                          </m:r>
                        </m:e>
                        <m:sub>
                          <m:r>
                            <a:rPr lang="es-EC" i="1">
                              <a:latin typeface="Cambria Math"/>
                            </a:rPr>
                            <m:t>𝑟𝑜𝑑𝑎𝑚</m:t>
                          </m:r>
                          <m:r>
                            <a:rPr lang="es-EC" i="1">
                              <a:latin typeface="Cambria Math"/>
                            </a:rPr>
                            <m:t>2</m:t>
                          </m:r>
                        </m:sub>
                      </m:sSub>
                      <m:r>
                        <a:rPr lang="es-EC" i="1">
                          <a:latin typeface="Cambria Math"/>
                        </a:rPr>
                        <m:t>=94,62∗</m:t>
                      </m:r>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𝑟𝑎𝑑</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5042724" y="2420888"/>
                <a:ext cx="4572000" cy="1579407"/>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17514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9393" name="Imagen 77"/>
          <p:cNvPicPr>
            <a:picLocks noChangeAspect="1" noChangeArrowheads="1"/>
          </p:cNvPicPr>
          <p:nvPr/>
        </p:nvPicPr>
        <p:blipFill>
          <a:blip r:embed="rId2">
            <a:extLst>
              <a:ext uri="{28A0092B-C50C-407E-A947-70E740481C1C}">
                <a14:useLocalDpi xmlns:a14="http://schemas.microsoft.com/office/drawing/2010/main" val="0"/>
              </a:ext>
            </a:extLst>
          </a:blip>
          <a:srcRect l="30302" t="19154" r="24062" b="27922"/>
          <a:stretch>
            <a:fillRect/>
          </a:stretch>
        </p:blipFill>
        <p:spPr bwMode="auto">
          <a:xfrm>
            <a:off x="2971800" y="836712"/>
            <a:ext cx="3200400" cy="20859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022376" y="2998143"/>
            <a:ext cx="3099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59198491">
                <a:ln>
                  <a:noFill/>
                </a:ln>
                <a:solidFill>
                  <a:schemeClr val="tx1"/>
                </a:solidFill>
                <a:effectLst/>
                <a:latin typeface="Arial" pitchFamily="34" charset="0"/>
                <a:ea typeface="Calibri" pitchFamily="34" charset="0"/>
                <a:cs typeface="Times New Roman" pitchFamily="18" charset="0"/>
              </a:rPr>
              <a:t>Pendientes y deflexiones permitidas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Fuente: (</a:t>
            </a:r>
            <a:r>
              <a:rPr kumimoji="0" lang="es-EC" altLang="es-EC"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Shigley</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2012)</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6 Conector recto"/>
          <p:cNvCxnSpPr/>
          <p:nvPr/>
        </p:nvCxnSpPr>
        <p:spPr>
          <a:xfrm>
            <a:off x="2971800" y="1628800"/>
            <a:ext cx="3149822"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8 Rectángulo"/>
              <p:cNvSpPr/>
              <p:nvPr/>
            </p:nvSpPr>
            <p:spPr>
              <a:xfrm>
                <a:off x="2286000" y="3789040"/>
                <a:ext cx="4572000" cy="1477328"/>
              </a:xfrm>
              <a:prstGeom prst="rect">
                <a:avLst/>
              </a:prstGeom>
            </p:spPr>
            <p:txBody>
              <a:bodyPr>
                <a:spAutoFit/>
              </a:bodyPr>
              <a:lstStyle/>
              <a:p>
                <a:pPr algn="just"/>
                <a:r>
                  <a:rPr lang="es-EC" dirty="0"/>
                  <a:t>Por lo tanto las pendientes en los rodamientos cumplen bajo este valor</a:t>
                </a:r>
                <a:r>
                  <a:rPr lang="es-EC" dirty="0" smtClean="0"/>
                  <a:t>.</a:t>
                </a:r>
              </a:p>
              <a:p>
                <a:pPr algn="just"/>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𝜃</m:t>
                          </m:r>
                        </m:e>
                        <m:sub>
                          <m:r>
                            <a:rPr lang="es-EC" i="1">
                              <a:latin typeface="Cambria Math"/>
                            </a:rPr>
                            <m:t>𝑟𝑜𝑑𝑎𝑚</m:t>
                          </m:r>
                          <m:r>
                            <a:rPr lang="es-EC" i="1">
                              <a:latin typeface="Cambria Math"/>
                            </a:rPr>
                            <m:t>1</m:t>
                          </m:r>
                        </m:sub>
                      </m:sSub>
                      <m:r>
                        <a:rPr lang="es-EC" i="1">
                          <a:latin typeface="Cambria Math"/>
                        </a:rPr>
                        <m:t>=0,000392 </m:t>
                      </m:r>
                      <m:r>
                        <a:rPr lang="es-EC" i="1">
                          <a:latin typeface="Cambria Math"/>
                        </a:rPr>
                        <m:t>𝑟𝑎𝑑</m:t>
                      </m:r>
                      <m:r>
                        <a:rPr lang="es-EC" i="1">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𝜃</m:t>
                          </m:r>
                        </m:e>
                        <m:sub>
                          <m:r>
                            <a:rPr lang="es-EC" i="1">
                              <a:latin typeface="Cambria Math"/>
                            </a:rPr>
                            <m:t>𝑟𝑜𝑑𝑎𝑚</m:t>
                          </m:r>
                          <m:r>
                            <a:rPr lang="es-EC" i="1">
                              <a:latin typeface="Cambria Math"/>
                            </a:rPr>
                            <m:t>2</m:t>
                          </m:r>
                        </m:sub>
                      </m:sSub>
                      <m:r>
                        <a:rPr lang="es-EC" i="1">
                          <a:latin typeface="Cambria Math"/>
                        </a:rPr>
                        <m:t>=0,000094 </m:t>
                      </m:r>
                      <m:r>
                        <a:rPr lang="es-EC" i="1">
                          <a:latin typeface="Cambria Math"/>
                        </a:rPr>
                        <m:t>𝑟𝑎𝑑</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2286000" y="3789040"/>
                <a:ext cx="4572000" cy="1477328"/>
              </a:xfrm>
              <a:prstGeom prst="rect">
                <a:avLst/>
              </a:prstGeom>
              <a:blipFill rotWithShape="1">
                <a:blip r:embed="rId3"/>
                <a:stretch>
                  <a:fillRect l="-1067" t="-2066" r="-1067"/>
                </a:stretch>
              </a:blipFill>
            </p:spPr>
            <p:txBody>
              <a:bodyPr/>
              <a:lstStyle/>
              <a:p>
                <a:r>
                  <a:rPr lang="es-EC">
                    <a:noFill/>
                  </a:rPr>
                  <a:t> </a:t>
                </a:r>
              </a:p>
            </p:txBody>
          </p:sp>
        </mc:Fallback>
      </mc:AlternateContent>
    </p:spTree>
    <p:extLst>
      <p:ext uri="{BB962C8B-B14F-4D97-AF65-F5344CB8AC3E}">
        <p14:creationId xmlns:p14="http://schemas.microsoft.com/office/powerpoint/2010/main" val="232848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764704"/>
                <a:ext cx="8064896" cy="4921604"/>
              </a:xfrm>
              <a:prstGeom prst="rect">
                <a:avLst/>
              </a:prstGeom>
            </p:spPr>
            <p:txBody>
              <a:bodyPr wrap="square">
                <a:spAutoFit/>
              </a:bodyPr>
              <a:lstStyle/>
              <a:p>
                <a:pPr lvl="2"/>
                <a:r>
                  <a:rPr lang="es-EC" b="1" dirty="0"/>
                  <a:t>Rigidez </a:t>
                </a:r>
                <a:r>
                  <a:rPr lang="es-EC" b="1" dirty="0" smtClean="0"/>
                  <a:t>torsional</a:t>
                </a:r>
              </a:p>
              <a:p>
                <a:pPr lvl="2"/>
                <a:endParaRPr lang="es-EC" b="1" dirty="0"/>
              </a:p>
              <a:p>
                <a:r>
                  <a:rPr lang="es-EC" dirty="0"/>
                  <a:t>Primero se verificara la sección de 31,75 mm de diámetro, y longitud de 520 </a:t>
                </a:r>
                <a:r>
                  <a:rPr lang="es-EC" dirty="0" err="1"/>
                  <a:t>mm.</a:t>
                </a:r>
                <a:endParaRPr lang="es-EC" dirty="0"/>
              </a:p>
              <a:p>
                <a:endParaRPr lang="es-EC" i="1" dirty="0" smtClean="0"/>
              </a:p>
              <a:p>
                <a:pPr/>
                <a14:m>
                  <m:oMathPara xmlns:m="http://schemas.openxmlformats.org/officeDocument/2006/math">
                    <m:oMathParaPr>
                      <m:jc m:val="centerGroup"/>
                    </m:oMathParaPr>
                    <m:oMath xmlns:m="http://schemas.openxmlformats.org/officeDocument/2006/math">
                      <m:r>
                        <a:rPr lang="es-EC" i="1">
                          <a:latin typeface="Cambria Math"/>
                        </a:rPr>
                        <m:t>𝜃</m:t>
                      </m:r>
                      <m:r>
                        <a:rPr lang="es-EC" i="1">
                          <a:latin typeface="Cambria Math"/>
                        </a:rPr>
                        <m:t>=</m:t>
                      </m:r>
                      <m:f>
                        <m:fPr>
                          <m:ctrlPr>
                            <a:rPr lang="es-EC" i="1">
                              <a:latin typeface="Cambria Math"/>
                            </a:rPr>
                          </m:ctrlPr>
                        </m:fPr>
                        <m:num>
                          <m:r>
                            <a:rPr lang="es-EC" i="1">
                              <a:latin typeface="Cambria Math"/>
                            </a:rPr>
                            <m:t>𝑇𝐿</m:t>
                          </m:r>
                        </m:num>
                        <m:den>
                          <m:r>
                            <a:rPr lang="es-EC" i="1">
                              <a:latin typeface="Cambria Math"/>
                            </a:rPr>
                            <m:t>𝐺𝐽</m:t>
                          </m:r>
                        </m:den>
                      </m:f>
                    </m:oMath>
                  </m:oMathPara>
                </a14:m>
                <a:endParaRPr lang="es-EC" dirty="0"/>
              </a:p>
              <a:p>
                <a:endParaRPr lang="es-EC" i="1" dirty="0" smtClean="0"/>
              </a:p>
              <a:p>
                <a:pPr algn="ctr"/>
                <a14:m>
                  <m:oMath xmlns:m="http://schemas.openxmlformats.org/officeDocument/2006/math">
                    <m:r>
                      <a:rPr lang="es-EC" i="1">
                        <a:latin typeface="Cambria Math"/>
                      </a:rPr>
                      <m:t>𝐺</m:t>
                    </m:r>
                    <m:r>
                      <a:rPr lang="es-EC" i="1">
                        <a:latin typeface="Cambria Math"/>
                      </a:rPr>
                      <m:t>=81000 </m:t>
                    </m:r>
                    <m:r>
                      <a:rPr lang="es-EC" i="1">
                        <a:latin typeface="Cambria Math"/>
                      </a:rPr>
                      <m:t>𝑀𝑃𝑎</m:t>
                    </m:r>
                  </m:oMath>
                </a14:m>
                <a:r>
                  <a:rPr lang="es-EC" dirty="0"/>
                  <a:t>, (</a:t>
                </a:r>
                <a:r>
                  <a:rPr lang="es-EC" dirty="0" err="1"/>
                  <a:t>Ingemecánica</a:t>
                </a:r>
                <a:r>
                  <a:rPr lang="es-EC" dirty="0" smtClean="0"/>
                  <a:t>)</a:t>
                </a:r>
              </a:p>
              <a:p>
                <a:pPr algn="ctr"/>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𝐽</m:t>
                      </m:r>
                      <m:r>
                        <a:rPr lang="es-EC" i="1">
                          <a:latin typeface="Cambria Math"/>
                        </a:rPr>
                        <m:t>=</m:t>
                      </m:r>
                      <m:f>
                        <m:fPr>
                          <m:ctrlPr>
                            <a:rPr lang="es-EC" i="1">
                              <a:latin typeface="Cambria Math"/>
                            </a:rPr>
                          </m:ctrlPr>
                        </m:fPr>
                        <m:num>
                          <m:r>
                            <a:rPr lang="es-EC" i="1">
                              <a:latin typeface="Cambria Math"/>
                            </a:rPr>
                            <m:t>𝜋</m:t>
                          </m:r>
                        </m:num>
                        <m:den>
                          <m:r>
                            <a:rPr lang="es-EC" i="1">
                              <a:latin typeface="Cambria Math"/>
                            </a:rPr>
                            <m:t>32</m:t>
                          </m:r>
                        </m:den>
                      </m:f>
                      <m:sSup>
                        <m:sSupPr>
                          <m:ctrlPr>
                            <a:rPr lang="es-EC" i="1">
                              <a:latin typeface="Cambria Math"/>
                            </a:rPr>
                          </m:ctrlPr>
                        </m:sSupPr>
                        <m:e>
                          <m:r>
                            <a:rPr lang="es-EC" i="1">
                              <a:latin typeface="Cambria Math"/>
                            </a:rPr>
                            <m:t>𝑑</m:t>
                          </m:r>
                        </m:e>
                        <m:sup>
                          <m:r>
                            <a:rPr lang="es-EC" i="1">
                              <a:latin typeface="Cambria Math"/>
                            </a:rPr>
                            <m:t>4</m:t>
                          </m:r>
                        </m:sup>
                      </m:sSup>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𝐽</m:t>
                      </m:r>
                      <m:r>
                        <a:rPr lang="es-EC" i="1">
                          <a:latin typeface="Cambria Math"/>
                        </a:rPr>
                        <m:t>=</m:t>
                      </m:r>
                      <m:f>
                        <m:fPr>
                          <m:ctrlPr>
                            <a:rPr lang="es-EC" i="1">
                              <a:latin typeface="Cambria Math"/>
                            </a:rPr>
                          </m:ctrlPr>
                        </m:fPr>
                        <m:num>
                          <m:r>
                            <a:rPr lang="es-EC" i="1">
                              <a:latin typeface="Cambria Math"/>
                            </a:rPr>
                            <m:t>𝜋</m:t>
                          </m:r>
                        </m:num>
                        <m:den>
                          <m:r>
                            <a:rPr lang="es-EC" i="1">
                              <a:latin typeface="Cambria Math"/>
                            </a:rPr>
                            <m:t>32</m:t>
                          </m:r>
                        </m:den>
                      </m:f>
                      <m:sSup>
                        <m:sSupPr>
                          <m:ctrlPr>
                            <a:rPr lang="es-EC" i="1">
                              <a:latin typeface="Cambria Math"/>
                            </a:rPr>
                          </m:ctrlPr>
                        </m:sSupPr>
                        <m:e>
                          <m:d>
                            <m:dPr>
                              <m:ctrlPr>
                                <a:rPr lang="es-EC" i="1">
                                  <a:latin typeface="Cambria Math"/>
                                </a:rPr>
                              </m:ctrlPr>
                            </m:dPr>
                            <m:e>
                              <m:r>
                                <a:rPr lang="es-EC" i="1">
                                  <a:latin typeface="Cambria Math"/>
                                </a:rPr>
                                <m:t>0,03175 </m:t>
                              </m:r>
                              <m:r>
                                <a:rPr lang="es-EC" i="1">
                                  <a:latin typeface="Cambria Math"/>
                                </a:rPr>
                                <m:t>𝑚</m:t>
                              </m:r>
                            </m:e>
                          </m:d>
                        </m:e>
                        <m:sup>
                          <m:r>
                            <a:rPr lang="es-EC" i="1">
                              <a:latin typeface="Cambria Math"/>
                            </a:rPr>
                            <m:t>4</m:t>
                          </m:r>
                        </m:sup>
                      </m:sSup>
                      <m:r>
                        <a:rPr lang="es-EC" i="1">
                          <a:latin typeface="Cambria Math"/>
                        </a:rPr>
                        <m:t>=9,97 </m:t>
                      </m:r>
                      <m:r>
                        <a:rPr lang="es-EC" i="1">
                          <a:latin typeface="Cambria Math"/>
                        </a:rPr>
                        <m:t>𝑥</m:t>
                      </m:r>
                      <m:r>
                        <a:rPr lang="es-EC" i="1">
                          <a:latin typeface="Cambria Math"/>
                        </a:rPr>
                        <m:t> </m:t>
                      </m:r>
                      <m:sSup>
                        <m:sSupPr>
                          <m:ctrlPr>
                            <a:rPr lang="es-EC" i="1">
                              <a:latin typeface="Cambria Math"/>
                            </a:rPr>
                          </m:ctrlPr>
                        </m:sSupPr>
                        <m:e>
                          <m:r>
                            <a:rPr lang="es-EC" i="1">
                              <a:latin typeface="Cambria Math"/>
                            </a:rPr>
                            <m:t>10</m:t>
                          </m:r>
                        </m:e>
                        <m:sup>
                          <m:r>
                            <a:rPr lang="es-EC" i="1">
                              <a:latin typeface="Cambria Math"/>
                            </a:rPr>
                            <m:t>−8</m:t>
                          </m:r>
                        </m:sup>
                      </m:sSup>
                      <m:r>
                        <a:rPr lang="es-EC" i="1">
                          <a:latin typeface="Cambria Math"/>
                        </a:rPr>
                        <m:t> </m:t>
                      </m:r>
                      <m:sSup>
                        <m:sSupPr>
                          <m:ctrlPr>
                            <a:rPr lang="es-EC" i="1">
                              <a:latin typeface="Cambria Math"/>
                            </a:rPr>
                          </m:ctrlPr>
                        </m:sSupPr>
                        <m:e>
                          <m:r>
                            <a:rPr lang="es-EC" i="1">
                              <a:latin typeface="Cambria Math"/>
                            </a:rPr>
                            <m:t>𝑚</m:t>
                          </m:r>
                        </m:e>
                        <m:sup>
                          <m:r>
                            <a:rPr lang="es-EC" i="1">
                              <a:latin typeface="Cambria Math"/>
                            </a:rPr>
                            <m:t>4</m:t>
                          </m:r>
                        </m:sup>
                      </m:sSup>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𝜃</m:t>
                      </m:r>
                      <m:r>
                        <a:rPr lang="es-EC" i="1">
                          <a:latin typeface="Cambria Math"/>
                        </a:rPr>
                        <m:t>=0,0004585 </m:t>
                      </m:r>
                      <m:r>
                        <a:rPr lang="es-EC" i="1">
                          <a:latin typeface="Cambria Math"/>
                        </a:rPr>
                        <m:t>𝑟𝑎𝑑</m:t>
                      </m:r>
                    </m:oMath>
                  </m:oMathPara>
                </a14:m>
                <a:endParaRPr lang="es-EC" dirty="0"/>
              </a:p>
              <a:p>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764704"/>
                <a:ext cx="8064896" cy="4921604"/>
              </a:xfrm>
              <a:prstGeom prst="rect">
                <a:avLst/>
              </a:prstGeom>
              <a:blipFill rotWithShape="1">
                <a:blip r:embed="rId2"/>
                <a:stretch>
                  <a:fillRect l="-681" t="-619"/>
                </a:stretch>
              </a:blipFill>
            </p:spPr>
            <p:txBody>
              <a:bodyPr/>
              <a:lstStyle/>
              <a:p>
                <a:r>
                  <a:rPr lang="es-EC">
                    <a:noFill/>
                  </a:rPr>
                  <a:t> </a:t>
                </a:r>
              </a:p>
            </p:txBody>
          </p:sp>
        </mc:Fallback>
      </mc:AlternateContent>
    </p:spTree>
    <p:extLst>
      <p:ext uri="{BB962C8B-B14F-4D97-AF65-F5344CB8AC3E}">
        <p14:creationId xmlns:p14="http://schemas.microsoft.com/office/powerpoint/2010/main" val="696083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692697"/>
                <a:ext cx="8136904" cy="3642407"/>
              </a:xfrm>
              <a:prstGeom prst="rect">
                <a:avLst/>
              </a:prstGeom>
            </p:spPr>
            <p:txBody>
              <a:bodyPr wrap="square">
                <a:spAutoFit/>
              </a:bodyPr>
              <a:lstStyle/>
              <a:p>
                <a:r>
                  <a:rPr lang="es-EC" dirty="0"/>
                  <a:t>Tomando en cuenta la recomendación ASME, los valores máximos son: (</a:t>
                </a:r>
                <a:r>
                  <a:rPr lang="es-EC" dirty="0" err="1"/>
                  <a:t>Aimone</a:t>
                </a:r>
                <a:r>
                  <a:rPr lang="es-EC" dirty="0"/>
                  <a:t>, 2010</a:t>
                </a:r>
                <a:r>
                  <a:rPr lang="es-EC" dirty="0" smtClean="0"/>
                  <a:t>)</a:t>
                </a:r>
              </a:p>
              <a:p>
                <a:endParaRPr lang="es-EC" dirty="0"/>
              </a:p>
              <a:p>
                <a:pPr marL="285750" lvl="0" indent="-285750">
                  <a:buFont typeface="Arial" panose="020B0604020202020204" pitchFamily="34" charset="0"/>
                  <a:buChar char="•"/>
                </a:pPr>
                <a:r>
                  <a:rPr lang="es-EC" dirty="0"/>
                  <a:t>Ejes de máquinas herramientas: </a:t>
                </a:r>
                <a14:m>
                  <m:oMath xmlns:m="http://schemas.openxmlformats.org/officeDocument/2006/math">
                    <m:r>
                      <a:rPr lang="es-EC" i="1">
                        <a:latin typeface="Cambria Math"/>
                      </a:rPr>
                      <m:t>𝜃</m:t>
                    </m:r>
                    <m:r>
                      <a:rPr lang="es-EC" i="1">
                        <a:latin typeface="Cambria Math"/>
                      </a:rPr>
                      <m:t>≤0.0044</m:t>
                    </m:r>
                    <m:f>
                      <m:fPr>
                        <m:ctrlPr>
                          <a:rPr lang="es-EC" i="1">
                            <a:latin typeface="Cambria Math"/>
                          </a:rPr>
                        </m:ctrlPr>
                      </m:fPr>
                      <m:num>
                        <m:r>
                          <a:rPr lang="es-EC" i="1">
                            <a:latin typeface="Cambria Math"/>
                          </a:rPr>
                          <m:t>𝑟𝑎𝑑</m:t>
                        </m:r>
                      </m:num>
                      <m:den>
                        <m:r>
                          <a:rPr lang="es-EC" i="1">
                            <a:latin typeface="Cambria Math"/>
                          </a:rPr>
                          <m:t>𝑚</m:t>
                        </m:r>
                      </m:den>
                    </m:f>
                    <m:r>
                      <a:rPr lang="es-EC" i="1">
                        <a:latin typeface="Cambria Math"/>
                      </a:rPr>
                      <m:t>.</m:t>
                    </m:r>
                  </m:oMath>
                </a14:m>
                <a:endParaRPr lang="es-EC" dirty="0"/>
              </a:p>
              <a:p>
                <a:pPr marL="285750" lvl="0" indent="-285750">
                  <a:buFont typeface="Arial" panose="020B0604020202020204" pitchFamily="34" charset="0"/>
                  <a:buChar char="•"/>
                </a:pPr>
                <a:r>
                  <a:rPr lang="es-EC" dirty="0"/>
                  <a:t>Ejes de transmisión: </a:t>
                </a:r>
                <a14:m>
                  <m:oMath xmlns:m="http://schemas.openxmlformats.org/officeDocument/2006/math">
                    <m:r>
                      <a:rPr lang="es-EC" i="1">
                        <a:latin typeface="Cambria Math"/>
                      </a:rPr>
                      <m:t>𝜃</m:t>
                    </m:r>
                    <m:r>
                      <a:rPr lang="es-EC" i="1">
                        <a:latin typeface="Cambria Math"/>
                      </a:rPr>
                      <m:t>≤0.0560</m:t>
                    </m:r>
                    <m:f>
                      <m:fPr>
                        <m:ctrlPr>
                          <a:rPr lang="es-EC" i="1">
                            <a:latin typeface="Cambria Math"/>
                          </a:rPr>
                        </m:ctrlPr>
                      </m:fPr>
                      <m:num>
                        <m:r>
                          <a:rPr lang="es-EC" i="1">
                            <a:latin typeface="Cambria Math"/>
                          </a:rPr>
                          <m:t>𝑟𝑎𝑑</m:t>
                        </m:r>
                      </m:num>
                      <m:den>
                        <m:r>
                          <a:rPr lang="es-EC" i="1">
                            <a:latin typeface="Cambria Math"/>
                          </a:rPr>
                          <m:t>𝑚</m:t>
                        </m:r>
                      </m:den>
                    </m:f>
                    <m:r>
                      <a:rPr lang="es-EC" i="1">
                        <a:latin typeface="Cambria Math"/>
                      </a:rPr>
                      <m:t>.</m:t>
                    </m:r>
                  </m:oMath>
                </a14:m>
                <a:endParaRPr lang="es-EC" dirty="0" smtClean="0"/>
              </a:p>
              <a:p>
                <a:pPr lvl="0"/>
                <a:endParaRPr lang="es-EC" dirty="0"/>
              </a:p>
              <a:p>
                <a:r>
                  <a:rPr lang="es-EC" dirty="0"/>
                  <a:t>La aplicación del eje en este caso será para transmisión por lo tanto, el máximo permitido será: </a:t>
                </a:r>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𝜃</m:t>
                      </m:r>
                      <m:r>
                        <a:rPr lang="es-EC" i="1">
                          <a:latin typeface="Cambria Math"/>
                        </a:rPr>
                        <m:t>≤0.0560</m:t>
                      </m:r>
                      <m:f>
                        <m:fPr>
                          <m:ctrlPr>
                            <a:rPr lang="es-EC" i="1">
                              <a:latin typeface="Cambria Math"/>
                            </a:rPr>
                          </m:ctrlPr>
                        </m:fPr>
                        <m:num>
                          <m:r>
                            <a:rPr lang="es-EC" i="1">
                              <a:latin typeface="Cambria Math"/>
                            </a:rPr>
                            <m:t>𝑟𝑎𝑑</m:t>
                          </m:r>
                        </m:num>
                        <m:den>
                          <m:r>
                            <a:rPr lang="es-EC" i="1">
                              <a:latin typeface="Cambria Math"/>
                            </a:rPr>
                            <m:t>𝑚</m:t>
                          </m:r>
                        </m:den>
                      </m:f>
                      <m:r>
                        <a:rPr lang="es-EC" i="1">
                          <a:latin typeface="Cambria Math"/>
                        </a:rPr>
                        <m:t>∗0,520 </m:t>
                      </m:r>
                      <m:r>
                        <a:rPr lang="es-EC" i="1">
                          <a:latin typeface="Cambria Math"/>
                        </a:rPr>
                        <m:t>𝑚</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𝜃</m:t>
                      </m:r>
                      <m:r>
                        <a:rPr lang="es-EC" i="1">
                          <a:latin typeface="Cambria Math"/>
                        </a:rPr>
                        <m:t>≤0.029 </m:t>
                      </m:r>
                      <m:r>
                        <a:rPr lang="es-EC" i="1">
                          <a:latin typeface="Cambria Math"/>
                        </a:rPr>
                        <m:t>𝑟𝑎𝑑</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692697"/>
                <a:ext cx="8136904" cy="3642407"/>
              </a:xfrm>
              <a:prstGeom prst="rect">
                <a:avLst/>
              </a:prstGeom>
              <a:blipFill rotWithShape="1">
                <a:blip r:embed="rId2"/>
                <a:stretch>
                  <a:fillRect l="-675" t="-8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264992281"/>
                  </p:ext>
                </p:extLst>
              </p:nvPr>
            </p:nvGraphicFramePr>
            <p:xfrm>
              <a:off x="755575" y="4509120"/>
              <a:ext cx="7776864" cy="1112520"/>
            </p:xfrm>
            <a:graphic>
              <a:graphicData uri="http://schemas.openxmlformats.org/drawingml/2006/table">
                <a:tbl>
                  <a:tblPr firstRow="1" bandRow="1">
                    <a:tableStyleId>{9D7B26C5-4107-4FEC-AEDC-1716B250A1EF}</a:tableStyleId>
                  </a:tblPr>
                  <a:tblGrid>
                    <a:gridCol w="2592288"/>
                    <a:gridCol w="2304257"/>
                    <a:gridCol w="2880319"/>
                  </a:tblGrid>
                  <a:tr h="370840">
                    <a:tc>
                      <a:txBody>
                        <a:bodyPr/>
                        <a:lstStyle/>
                        <a:p>
                          <a:pPr algn="ctr"/>
                          <a:r>
                            <a:rPr lang="es-EC" dirty="0" smtClean="0"/>
                            <a:t>Rigidez torsional</a:t>
                          </a:r>
                          <a:endParaRPr lang="es-EC" dirty="0"/>
                        </a:p>
                      </a:txBody>
                      <a:tcPr/>
                    </a:tc>
                    <a:tc>
                      <a:txBody>
                        <a:bodyPr/>
                        <a:lstStyle/>
                        <a:p>
                          <a:pPr algn="ctr"/>
                          <a:r>
                            <a:rPr lang="es-EC" dirty="0" smtClean="0"/>
                            <a:t>Valor admisible</a:t>
                          </a:r>
                          <a:endParaRPr lang="es-EC" dirty="0"/>
                        </a:p>
                      </a:txBody>
                      <a:tcPr/>
                    </a:tc>
                    <a:tc>
                      <a:txBody>
                        <a:bodyPr/>
                        <a:lstStyle/>
                        <a:p>
                          <a:pPr algn="ctr"/>
                          <a:r>
                            <a:rPr lang="es-EC" dirty="0" smtClean="0"/>
                            <a:t>Sección</a:t>
                          </a:r>
                          <a:endParaRPr lang="es-EC"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i="1" smtClean="0">
                                    <a:latin typeface="Cambria Math"/>
                                  </a:rPr>
                                  <m:t>𝜃</m:t>
                                </m:r>
                                <m:r>
                                  <a:rPr lang="es-EC" i="1" smtClean="0">
                                    <a:latin typeface="Cambria Math"/>
                                  </a:rPr>
                                  <m:t>=0,0004585 </m:t>
                                </m:r>
                                <m:r>
                                  <a:rPr lang="es-EC" i="1" smtClean="0">
                                    <a:latin typeface="Cambria Math"/>
                                  </a:rPr>
                                  <m:t>𝑟𝑎𝑑</m:t>
                                </m:r>
                              </m:oMath>
                            </m:oMathPara>
                          </a14:m>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i="1" smtClean="0">
                                    <a:latin typeface="Cambria Math"/>
                                  </a:rPr>
                                  <m:t>𝜃</m:t>
                                </m:r>
                                <m:r>
                                  <a:rPr lang="es-EC" i="1" smtClean="0">
                                    <a:latin typeface="Cambria Math"/>
                                  </a:rPr>
                                  <m:t>≤0.029 </m:t>
                                </m:r>
                                <m:r>
                                  <a:rPr lang="es-EC" i="1" smtClean="0">
                                    <a:latin typeface="Cambria Math"/>
                                  </a:rPr>
                                  <m:t>𝑟𝑎𝑑</m:t>
                                </m:r>
                              </m:oMath>
                            </m:oMathPara>
                          </a14:m>
                          <a:endParaRPr lang="es-EC" dirty="0"/>
                        </a:p>
                      </a:txBody>
                      <a:tcPr/>
                    </a:tc>
                    <a:tc>
                      <a:txBody>
                        <a:bodyPr/>
                        <a:lstStyle/>
                        <a:p>
                          <a:pPr algn="ctr"/>
                          <a:r>
                            <a:rPr lang="es-EC" dirty="0" smtClean="0"/>
                            <a:t>D=31,75</a:t>
                          </a:r>
                          <a:r>
                            <a:rPr lang="es-EC" baseline="0" dirty="0" smtClean="0"/>
                            <a:t> mm, L=520 mm</a:t>
                          </a:r>
                          <a:endParaRPr lang="es-EC"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𝜃</m:t>
                                </m:r>
                                <m:r>
                                  <a:rPr lang="es-EC" sz="1800" i="1" kern="1200" smtClean="0">
                                    <a:solidFill>
                                      <a:schemeClr val="tx1"/>
                                    </a:solidFill>
                                    <a:effectLst/>
                                    <a:latin typeface="Cambria Math"/>
                                    <a:ea typeface="+mn-ea"/>
                                    <a:cs typeface="+mn-cs"/>
                                  </a:rPr>
                                  <m:t>=0,000107 </m:t>
                                </m:r>
                                <m:r>
                                  <a:rPr lang="es-EC" sz="1800" i="1" kern="1200" smtClean="0">
                                    <a:solidFill>
                                      <a:schemeClr val="tx1"/>
                                    </a:solidFill>
                                    <a:effectLst/>
                                    <a:latin typeface="Cambria Math"/>
                                    <a:ea typeface="+mn-ea"/>
                                    <a:cs typeface="+mn-cs"/>
                                  </a:rPr>
                                  <m:t>𝑟𝑎𝑑</m:t>
                                </m:r>
                              </m:oMath>
                            </m:oMathPara>
                          </a14:m>
                          <a:endParaRPr lang="es-EC" sz="1800" kern="1200" dirty="0">
                            <a:solidFill>
                              <a:schemeClr val="tx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𝜃</m:t>
                                </m:r>
                                <m:r>
                                  <a:rPr lang="es-EC" sz="1800" i="1" kern="1200" smtClean="0">
                                    <a:solidFill>
                                      <a:schemeClr val="tx1"/>
                                    </a:solidFill>
                                    <a:effectLst/>
                                    <a:latin typeface="Cambria Math"/>
                                    <a:ea typeface="+mn-ea"/>
                                    <a:cs typeface="+mn-cs"/>
                                  </a:rPr>
                                  <m:t>≤0.0028 </m:t>
                                </m:r>
                                <m:r>
                                  <a:rPr lang="es-EC" sz="1800" i="1" kern="1200" smtClean="0">
                                    <a:solidFill>
                                      <a:schemeClr val="tx1"/>
                                    </a:solidFill>
                                    <a:effectLst/>
                                    <a:latin typeface="Cambria Math"/>
                                    <a:ea typeface="+mn-ea"/>
                                    <a:cs typeface="+mn-cs"/>
                                  </a:rPr>
                                  <m:t>𝑟𝑎𝑑</m:t>
                                </m:r>
                              </m:oMath>
                            </m:oMathPara>
                          </a14:m>
                          <a:endParaRPr lang="es-EC" dirty="0"/>
                        </a:p>
                      </a:txBody>
                      <a:tcPr/>
                    </a:tc>
                    <a:tc>
                      <a:txBody>
                        <a:bodyPr/>
                        <a:lstStyle/>
                        <a:p>
                          <a:pPr algn="ctr"/>
                          <a:r>
                            <a:rPr lang="es-EC" dirty="0" smtClean="0"/>
                            <a:t>D=25,4 mm, L=50 mm</a:t>
                          </a:r>
                          <a:endParaRPr lang="es-EC" dirty="0"/>
                        </a:p>
                      </a:txBody>
                      <a:tcPr/>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264992281"/>
                  </p:ext>
                </p:extLst>
              </p:nvPr>
            </p:nvGraphicFramePr>
            <p:xfrm>
              <a:off x="755575" y="4509120"/>
              <a:ext cx="7776864" cy="1112520"/>
            </p:xfrm>
            <a:graphic>
              <a:graphicData uri="http://schemas.openxmlformats.org/drawingml/2006/table">
                <a:tbl>
                  <a:tblPr firstRow="1" bandRow="1">
                    <a:tableStyleId>{9D7B26C5-4107-4FEC-AEDC-1716B250A1EF}</a:tableStyleId>
                  </a:tblPr>
                  <a:tblGrid>
                    <a:gridCol w="2592288"/>
                    <a:gridCol w="2304257"/>
                    <a:gridCol w="2880319"/>
                  </a:tblGrid>
                  <a:tr h="370840">
                    <a:tc>
                      <a:txBody>
                        <a:bodyPr/>
                        <a:lstStyle/>
                        <a:p>
                          <a:pPr algn="ctr"/>
                          <a:r>
                            <a:rPr lang="es-EC" dirty="0" smtClean="0"/>
                            <a:t>Rigidez torsional</a:t>
                          </a:r>
                          <a:endParaRPr lang="es-EC" dirty="0"/>
                        </a:p>
                      </a:txBody>
                      <a:tcPr/>
                    </a:tc>
                    <a:tc>
                      <a:txBody>
                        <a:bodyPr/>
                        <a:lstStyle/>
                        <a:p>
                          <a:pPr algn="ctr"/>
                          <a:r>
                            <a:rPr lang="es-EC" dirty="0" smtClean="0"/>
                            <a:t>Valor admisible</a:t>
                          </a:r>
                          <a:endParaRPr lang="es-EC" dirty="0"/>
                        </a:p>
                      </a:txBody>
                      <a:tcPr/>
                    </a:tc>
                    <a:tc>
                      <a:txBody>
                        <a:bodyPr/>
                        <a:lstStyle/>
                        <a:p>
                          <a:pPr algn="ctr"/>
                          <a:r>
                            <a:rPr lang="es-EC" dirty="0" smtClean="0"/>
                            <a:t>Sección</a:t>
                          </a:r>
                          <a:endParaRPr lang="es-EC" dirty="0"/>
                        </a:p>
                      </a:txBody>
                      <a:tcPr/>
                    </a:tc>
                  </a:tr>
                  <a:tr h="370840">
                    <a:tc>
                      <a:txBody>
                        <a:bodyPr/>
                        <a:lstStyle/>
                        <a:p>
                          <a:endParaRPr lang="es-EC"/>
                        </a:p>
                      </a:txBody>
                      <a:tcPr>
                        <a:blipFill rotWithShape="1">
                          <a:blip r:embed="rId3"/>
                          <a:stretch>
                            <a:fillRect l="-235" t="-110000" r="-200235" b="-126667"/>
                          </a:stretch>
                        </a:blipFill>
                      </a:tcPr>
                    </a:tc>
                    <a:tc>
                      <a:txBody>
                        <a:bodyPr/>
                        <a:lstStyle/>
                        <a:p>
                          <a:endParaRPr lang="es-EC"/>
                        </a:p>
                      </a:txBody>
                      <a:tcPr>
                        <a:blipFill rotWithShape="1">
                          <a:blip r:embed="rId3"/>
                          <a:stretch>
                            <a:fillRect l="-112698" t="-110000" r="-125132" b="-126667"/>
                          </a:stretch>
                        </a:blipFill>
                      </a:tcPr>
                    </a:tc>
                    <a:tc>
                      <a:txBody>
                        <a:bodyPr/>
                        <a:lstStyle/>
                        <a:p>
                          <a:pPr algn="ctr"/>
                          <a:r>
                            <a:rPr lang="es-EC" dirty="0" smtClean="0"/>
                            <a:t>D=31,75</a:t>
                          </a:r>
                          <a:r>
                            <a:rPr lang="es-EC" baseline="0" dirty="0" smtClean="0"/>
                            <a:t> mm, L=520 mm</a:t>
                          </a:r>
                          <a:endParaRPr lang="es-EC" dirty="0"/>
                        </a:p>
                      </a:txBody>
                      <a:tcPr/>
                    </a:tc>
                  </a:tr>
                  <a:tr h="370840">
                    <a:tc>
                      <a:txBody>
                        <a:bodyPr/>
                        <a:lstStyle/>
                        <a:p>
                          <a:endParaRPr lang="es-EC"/>
                        </a:p>
                      </a:txBody>
                      <a:tcPr>
                        <a:blipFill rotWithShape="1">
                          <a:blip r:embed="rId3"/>
                          <a:stretch>
                            <a:fillRect l="-235" t="-206557" r="-200235" b="-24590"/>
                          </a:stretch>
                        </a:blipFill>
                      </a:tcPr>
                    </a:tc>
                    <a:tc>
                      <a:txBody>
                        <a:bodyPr/>
                        <a:lstStyle/>
                        <a:p>
                          <a:endParaRPr lang="es-EC"/>
                        </a:p>
                      </a:txBody>
                      <a:tcPr>
                        <a:blipFill rotWithShape="1">
                          <a:blip r:embed="rId3"/>
                          <a:stretch>
                            <a:fillRect l="-112698" t="-206557" r="-125132" b="-24590"/>
                          </a:stretch>
                        </a:blipFill>
                      </a:tcPr>
                    </a:tc>
                    <a:tc>
                      <a:txBody>
                        <a:bodyPr/>
                        <a:lstStyle/>
                        <a:p>
                          <a:pPr algn="ctr"/>
                          <a:r>
                            <a:rPr lang="es-EC" dirty="0" smtClean="0"/>
                            <a:t>D=25,4 mm, L=50 mm</a:t>
                          </a:r>
                          <a:endParaRPr lang="es-EC" dirty="0"/>
                        </a:p>
                      </a:txBody>
                      <a:tcPr/>
                    </a:tc>
                  </a:tr>
                </a:tbl>
              </a:graphicData>
            </a:graphic>
          </p:graphicFrame>
        </mc:Fallback>
      </mc:AlternateContent>
    </p:spTree>
    <p:extLst>
      <p:ext uri="{BB962C8B-B14F-4D97-AF65-F5344CB8AC3E}">
        <p14:creationId xmlns:p14="http://schemas.microsoft.com/office/powerpoint/2010/main" val="3540981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692697"/>
                <a:ext cx="8136904" cy="4216732"/>
              </a:xfrm>
              <a:prstGeom prst="rect">
                <a:avLst/>
              </a:prstGeom>
            </p:spPr>
            <p:txBody>
              <a:bodyPr wrap="square">
                <a:spAutoFit/>
              </a:bodyPr>
              <a:lstStyle/>
              <a:p>
                <a:pPr lvl="2"/>
                <a:r>
                  <a:rPr lang="es-EC" b="1" dirty="0"/>
                  <a:t>Vibración </a:t>
                </a:r>
                <a:r>
                  <a:rPr lang="es-EC" b="1" dirty="0" smtClean="0"/>
                  <a:t>lateral</a:t>
                </a:r>
              </a:p>
              <a:p>
                <a:pPr lvl="2"/>
                <a:endParaRPr lang="es-EC" b="1" dirty="0"/>
              </a:p>
              <a:p>
                <a:r>
                  <a:rPr lang="es-EC" dirty="0"/>
                  <a:t>Como un método aproximado se utiliza el método de </a:t>
                </a:r>
                <a:r>
                  <a:rPr lang="es-EC" dirty="0" err="1"/>
                  <a:t>Rayleigh</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𝑊</m:t>
                          </m:r>
                        </m:e>
                        <m:sub>
                          <m:r>
                            <a:rPr lang="es-EC" i="1">
                              <a:latin typeface="Cambria Math"/>
                            </a:rPr>
                            <m:t>𝑛</m:t>
                          </m:r>
                        </m:sub>
                      </m:sSub>
                      <m:r>
                        <a:rPr lang="es-EC" i="1">
                          <a:latin typeface="Cambria Math"/>
                        </a:rPr>
                        <m:t>=</m:t>
                      </m:r>
                      <m:rad>
                        <m:radPr>
                          <m:degHide m:val="on"/>
                          <m:ctrlPr>
                            <a:rPr lang="es-EC" i="1">
                              <a:latin typeface="Cambria Math"/>
                            </a:rPr>
                          </m:ctrlPr>
                        </m:radPr>
                        <m:deg/>
                        <m:e>
                          <m:f>
                            <m:fPr>
                              <m:ctrlPr>
                                <a:rPr lang="es-EC" i="1">
                                  <a:latin typeface="Cambria Math"/>
                                </a:rPr>
                              </m:ctrlPr>
                            </m:fPr>
                            <m:num>
                              <m:r>
                                <a:rPr lang="es-EC" i="1">
                                  <a:latin typeface="Cambria Math"/>
                                </a:rPr>
                                <m:t>𝑔</m:t>
                              </m:r>
                              <m:r>
                                <a:rPr lang="es-EC" i="1">
                                  <a:latin typeface="Cambria Math"/>
                                </a:rPr>
                                <m:t>∗</m:t>
                              </m:r>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𝑛</m:t>
                                  </m:r>
                                </m:sup>
                                <m:e>
                                  <m:sSub>
                                    <m:sSubPr>
                                      <m:ctrlPr>
                                        <a:rPr lang="es-EC" i="1">
                                          <a:latin typeface="Cambria Math"/>
                                        </a:rPr>
                                      </m:ctrlPr>
                                    </m:sSubPr>
                                    <m:e>
                                      <m:r>
                                        <a:rPr lang="es-EC" i="1">
                                          <a:latin typeface="Cambria Math"/>
                                        </a:rPr>
                                        <m:t>𝑊</m:t>
                                      </m:r>
                                    </m:e>
                                    <m:sub>
                                      <m:r>
                                        <a:rPr lang="es-EC" i="1">
                                          <a:latin typeface="Cambria Math"/>
                                        </a:rPr>
                                        <m:t>𝑖</m:t>
                                      </m:r>
                                    </m:sub>
                                  </m:sSub>
                                  <m:sSub>
                                    <m:sSubPr>
                                      <m:ctrlPr>
                                        <a:rPr lang="es-EC" i="1">
                                          <a:latin typeface="Cambria Math"/>
                                        </a:rPr>
                                      </m:ctrlPr>
                                    </m:sSubPr>
                                    <m:e>
                                      <m:r>
                                        <a:rPr lang="es-EC" i="1">
                                          <a:latin typeface="Cambria Math"/>
                                        </a:rPr>
                                        <m:t>𝛿</m:t>
                                      </m:r>
                                    </m:e>
                                    <m:sub>
                                      <m:r>
                                        <a:rPr lang="es-EC" i="1">
                                          <a:latin typeface="Cambria Math"/>
                                        </a:rPr>
                                        <m:t>𝑖</m:t>
                                      </m:r>
                                    </m:sub>
                                  </m:sSub>
                                </m:e>
                              </m:nary>
                            </m:num>
                            <m:den>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𝑛</m:t>
                                  </m:r>
                                </m:sup>
                                <m:e>
                                  <m:sSub>
                                    <m:sSubPr>
                                      <m:ctrlPr>
                                        <a:rPr lang="es-EC" i="1">
                                          <a:latin typeface="Cambria Math"/>
                                        </a:rPr>
                                      </m:ctrlPr>
                                    </m:sSubPr>
                                    <m:e>
                                      <m:r>
                                        <a:rPr lang="es-EC" i="1">
                                          <a:latin typeface="Cambria Math"/>
                                        </a:rPr>
                                        <m:t>𝑊</m:t>
                                      </m:r>
                                    </m:e>
                                    <m:sub>
                                      <m:r>
                                        <a:rPr lang="es-EC" i="1">
                                          <a:latin typeface="Cambria Math"/>
                                        </a:rPr>
                                        <m:t>𝑖</m:t>
                                      </m:r>
                                    </m:sub>
                                  </m:sSub>
                                  <m:sSubSup>
                                    <m:sSubSupPr>
                                      <m:ctrlPr>
                                        <a:rPr lang="es-EC" i="1">
                                          <a:latin typeface="Cambria Math"/>
                                        </a:rPr>
                                      </m:ctrlPr>
                                    </m:sSubSupPr>
                                    <m:e>
                                      <m:r>
                                        <a:rPr lang="es-EC" i="1">
                                          <a:latin typeface="Cambria Math"/>
                                        </a:rPr>
                                        <m:t>𝛿</m:t>
                                      </m:r>
                                    </m:e>
                                    <m:sub>
                                      <m:r>
                                        <a:rPr lang="es-EC" i="1">
                                          <a:latin typeface="Cambria Math"/>
                                        </a:rPr>
                                        <m:t>𝑖</m:t>
                                      </m:r>
                                    </m:sub>
                                    <m:sup>
                                      <m:r>
                                        <a:rPr lang="es-EC" i="1">
                                          <a:latin typeface="Cambria Math"/>
                                        </a:rPr>
                                        <m:t>2</m:t>
                                      </m:r>
                                    </m:sup>
                                  </m:sSubSup>
                                </m:e>
                              </m:nary>
                            </m:den>
                          </m:f>
                        </m:e>
                      </m:rad>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𝑝𝑜𝑙𝑒𝑎</m:t>
                          </m:r>
                        </m:sub>
                      </m:sSub>
                      <m:r>
                        <a:rPr lang="es-EC" i="1">
                          <a:latin typeface="Cambria Math"/>
                        </a:rPr>
                        <m:t>=4.8</m:t>
                      </m:r>
                      <m:r>
                        <a:rPr lang="en-US" i="1">
                          <a:latin typeface="Cambria Math"/>
                        </a:rPr>
                        <m:t>𝑙𝑏</m:t>
                      </m:r>
                      <m:r>
                        <a:rPr lang="es-EC" i="1">
                          <a:latin typeface="Cambria Math"/>
                        </a:rPr>
                        <m:t>∗</m:t>
                      </m:r>
                      <m:f>
                        <m:fPr>
                          <m:ctrlPr>
                            <a:rPr lang="es-EC" i="1">
                              <a:latin typeface="Cambria Math"/>
                            </a:rPr>
                          </m:ctrlPr>
                        </m:fPr>
                        <m:num>
                          <m:r>
                            <a:rPr lang="es-EC" i="1">
                              <a:latin typeface="Cambria Math"/>
                            </a:rPr>
                            <m:t>1 </m:t>
                          </m:r>
                          <m:r>
                            <a:rPr lang="en-US" i="1">
                              <a:latin typeface="Cambria Math"/>
                            </a:rPr>
                            <m:t>𝑘𝑔</m:t>
                          </m:r>
                        </m:num>
                        <m:den>
                          <m:r>
                            <a:rPr lang="es-EC" i="1">
                              <a:latin typeface="Cambria Math"/>
                            </a:rPr>
                            <m:t>2.2 </m:t>
                          </m:r>
                          <m:r>
                            <a:rPr lang="en-US" i="1">
                              <a:latin typeface="Cambria Math"/>
                            </a:rPr>
                            <m:t>𝑙𝑏</m:t>
                          </m:r>
                        </m:den>
                      </m:f>
                      <m:r>
                        <a:rPr lang="es-EC" i="1">
                          <a:latin typeface="Cambria Math"/>
                        </a:rPr>
                        <m:t>∗9.8</m:t>
                      </m:r>
                      <m:f>
                        <m:fPr>
                          <m:ctrlPr>
                            <a:rPr lang="es-EC" i="1">
                              <a:latin typeface="Cambria Math"/>
                            </a:rPr>
                          </m:ctrlPr>
                        </m:fPr>
                        <m:num>
                          <m:r>
                            <a:rPr lang="es-EC" i="1">
                              <a:latin typeface="Cambria Math"/>
                            </a:rPr>
                            <m:t>𝑚</m:t>
                          </m:r>
                        </m:num>
                        <m:den>
                          <m:sSup>
                            <m:sSupPr>
                              <m:ctrlPr>
                                <a:rPr lang="es-EC" i="1">
                                  <a:latin typeface="Cambria Math"/>
                                </a:rPr>
                              </m:ctrlPr>
                            </m:sSupPr>
                            <m:e>
                              <m:r>
                                <a:rPr lang="es-EC" i="1">
                                  <a:latin typeface="Cambria Math"/>
                                </a:rPr>
                                <m:t>𝑠</m:t>
                              </m:r>
                            </m:e>
                            <m:sup>
                              <m:r>
                                <a:rPr lang="es-EC" i="1">
                                  <a:latin typeface="Cambria Math"/>
                                </a:rPr>
                                <m:t>2</m:t>
                              </m:r>
                            </m:sup>
                          </m:sSup>
                        </m:den>
                      </m:f>
                      <m:r>
                        <a:rPr lang="es-EC" i="1">
                          <a:latin typeface="Cambria Math"/>
                        </a:rPr>
                        <m:t>=21,35 </m:t>
                      </m:r>
                      <m:r>
                        <a:rPr lang="es-EC" i="1">
                          <a:latin typeface="Cambria Math"/>
                        </a:rPr>
                        <m:t>𝑁</m:t>
                      </m:r>
                    </m:oMath>
                  </m:oMathPara>
                </a14:m>
                <a:endParaRPr lang="es-EC" dirty="0" smtClean="0"/>
              </a:p>
              <a:p>
                <a:endParaRPr lang="es-EC" dirty="0"/>
              </a:p>
              <a:p>
                <a:pPr algn="ctr"/>
                <a14:m>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𝑣𝑒𝑛𝑡𝑖𝑙𝑎𝑑𝑜𝑟</m:t>
                        </m:r>
                      </m:sub>
                    </m:sSub>
                    <m:r>
                      <a:rPr lang="es-EC" i="1">
                        <a:latin typeface="Cambria Math"/>
                      </a:rPr>
                      <m:t>=4.5 </m:t>
                    </m:r>
                    <m:r>
                      <a:rPr lang="es-EC" i="1">
                        <a:latin typeface="Cambria Math"/>
                      </a:rPr>
                      <m:t>𝐾𝑔</m:t>
                    </m:r>
                    <m:r>
                      <a:rPr lang="es-EC" i="1">
                        <a:latin typeface="Cambria Math"/>
                      </a:rPr>
                      <m:t>∗9.8</m:t>
                    </m:r>
                    <m:f>
                      <m:fPr>
                        <m:ctrlPr>
                          <a:rPr lang="es-EC" i="1">
                            <a:latin typeface="Cambria Math"/>
                          </a:rPr>
                        </m:ctrlPr>
                      </m:fPr>
                      <m:num>
                        <m:r>
                          <a:rPr lang="es-EC" i="1">
                            <a:latin typeface="Cambria Math"/>
                          </a:rPr>
                          <m:t>𝑚</m:t>
                        </m:r>
                      </m:num>
                      <m:den>
                        <m:sSup>
                          <m:sSupPr>
                            <m:ctrlPr>
                              <a:rPr lang="es-EC" i="1">
                                <a:latin typeface="Cambria Math"/>
                              </a:rPr>
                            </m:ctrlPr>
                          </m:sSupPr>
                          <m:e>
                            <m:r>
                              <a:rPr lang="es-EC" i="1">
                                <a:latin typeface="Cambria Math"/>
                              </a:rPr>
                              <m:t>𝑠</m:t>
                            </m:r>
                          </m:e>
                          <m:sup>
                            <m:r>
                              <a:rPr lang="es-EC" i="1">
                                <a:latin typeface="Cambria Math"/>
                              </a:rPr>
                              <m:t>2</m:t>
                            </m:r>
                          </m:sup>
                        </m:sSup>
                      </m:den>
                    </m:f>
                    <m:r>
                      <a:rPr lang="es-EC" i="1">
                        <a:latin typeface="Cambria Math"/>
                      </a:rPr>
                      <m:t>=44,13 </m:t>
                    </m:r>
                    <m:r>
                      <a:rPr lang="es-EC" i="1">
                        <a:latin typeface="Cambria Math"/>
                      </a:rPr>
                      <m:t>𝑁</m:t>
                    </m:r>
                  </m:oMath>
                </a14:m>
                <a:r>
                  <a:rPr lang="es-EC" dirty="0"/>
                  <a:t>, (CAD, 2013</a:t>
                </a:r>
                <a:r>
                  <a:rPr lang="es-EC" dirty="0" smtClean="0"/>
                  <a:t>)</a:t>
                </a:r>
              </a:p>
              <a:p>
                <a:pPr algn="ctr"/>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𝑒𝑗𝑒</m:t>
                          </m:r>
                        </m:sub>
                      </m:sSub>
                      <m:r>
                        <a:rPr lang="es-EC" i="1">
                          <a:latin typeface="Cambria Math"/>
                        </a:rPr>
                        <m:t>=3,2 </m:t>
                      </m:r>
                      <m:r>
                        <a:rPr lang="es-EC" i="1">
                          <a:latin typeface="Cambria Math"/>
                        </a:rPr>
                        <m:t>𝐾𝑔</m:t>
                      </m:r>
                      <m:r>
                        <a:rPr lang="es-EC" i="1">
                          <a:latin typeface="Cambria Math"/>
                        </a:rPr>
                        <m:t>∗9.8</m:t>
                      </m:r>
                      <m:f>
                        <m:fPr>
                          <m:ctrlPr>
                            <a:rPr lang="es-EC" i="1">
                              <a:latin typeface="Cambria Math"/>
                            </a:rPr>
                          </m:ctrlPr>
                        </m:fPr>
                        <m:num>
                          <m:r>
                            <a:rPr lang="es-EC" i="1">
                              <a:latin typeface="Cambria Math"/>
                            </a:rPr>
                            <m:t>𝑚</m:t>
                          </m:r>
                        </m:num>
                        <m:den>
                          <m:sSup>
                            <m:sSupPr>
                              <m:ctrlPr>
                                <a:rPr lang="es-EC" i="1">
                                  <a:latin typeface="Cambria Math"/>
                                </a:rPr>
                              </m:ctrlPr>
                            </m:sSupPr>
                            <m:e>
                              <m:r>
                                <a:rPr lang="es-EC" i="1">
                                  <a:latin typeface="Cambria Math"/>
                                </a:rPr>
                                <m:t>𝑠</m:t>
                              </m:r>
                            </m:e>
                            <m:sup>
                              <m:r>
                                <a:rPr lang="es-EC" i="1">
                                  <a:latin typeface="Cambria Math"/>
                                </a:rPr>
                                <m:t>2</m:t>
                              </m:r>
                            </m:sup>
                          </m:sSup>
                        </m:den>
                      </m:f>
                      <m:r>
                        <a:rPr lang="es-EC" i="1">
                          <a:latin typeface="Cambria Math"/>
                        </a:rPr>
                        <m:t>=31,36 </m:t>
                      </m:r>
                      <m:r>
                        <a:rPr lang="es-EC" i="1">
                          <a:latin typeface="Cambria Math"/>
                        </a:rPr>
                        <m:t>𝑁</m:t>
                      </m:r>
                      <m:r>
                        <a:rPr lang="es-EC" i="1">
                          <a:latin typeface="Cambria Math"/>
                        </a:rPr>
                        <m:t>,</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692697"/>
                <a:ext cx="8136904" cy="4216732"/>
              </a:xfrm>
              <a:prstGeom prst="rect">
                <a:avLst/>
              </a:prstGeom>
              <a:blipFill rotWithShape="1">
                <a:blip r:embed="rId2"/>
                <a:stretch>
                  <a:fillRect l="-675" t="-72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1331640" y="4909429"/>
                <a:ext cx="6840760" cy="9106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𝑛</m:t>
                          </m:r>
                        </m:sub>
                      </m:sSub>
                      <m:r>
                        <a:rPr lang="es-EC" i="1">
                          <a:latin typeface="Cambria Math"/>
                        </a:rPr>
                        <m:t>=</m:t>
                      </m:r>
                      <m:rad>
                        <m:radPr>
                          <m:degHide m:val="on"/>
                          <m:ctrlPr>
                            <a:rPr lang="es-EC" i="1">
                              <a:latin typeface="Cambria Math"/>
                            </a:rPr>
                          </m:ctrlPr>
                        </m:radPr>
                        <m:deg/>
                        <m:e>
                          <m:f>
                            <m:fPr>
                              <m:ctrlPr>
                                <a:rPr lang="es-EC" i="1">
                                  <a:latin typeface="Cambria Math"/>
                                </a:rPr>
                              </m:ctrlPr>
                            </m:fPr>
                            <m:num>
                              <m:r>
                                <a:rPr lang="es-EC" i="1">
                                  <a:latin typeface="Cambria Math"/>
                                </a:rPr>
                                <m:t>𝑔</m:t>
                              </m:r>
                              <m:r>
                                <a:rPr lang="es-EC" i="1">
                                  <a:latin typeface="Cambria Math"/>
                                </a:rPr>
                                <m:t>∗</m:t>
                              </m:r>
                              <m:d>
                                <m:dPr>
                                  <m:ctrlPr>
                                    <a:rPr lang="es-EC" i="1">
                                      <a:latin typeface="Cambria Math"/>
                                    </a:rPr>
                                  </m:ctrlPr>
                                </m:dPr>
                                <m:e>
                                  <m:sSub>
                                    <m:sSubPr>
                                      <m:ctrlPr>
                                        <a:rPr lang="es-EC" i="1">
                                          <a:latin typeface="Cambria Math"/>
                                        </a:rPr>
                                      </m:ctrlPr>
                                    </m:sSubPr>
                                    <m:e>
                                      <m:r>
                                        <a:rPr lang="es-EC" i="1">
                                          <a:latin typeface="Cambria Math"/>
                                        </a:rPr>
                                        <m:t>𝑤</m:t>
                                      </m:r>
                                    </m:e>
                                    <m:sub>
                                      <m:r>
                                        <a:rPr lang="es-EC" i="1">
                                          <a:latin typeface="Cambria Math"/>
                                        </a:rPr>
                                        <m:t>𝑝𝑜𝑙𝑒𝑎</m:t>
                                      </m:r>
                                    </m:sub>
                                  </m:sSub>
                                  <m:r>
                                    <a:rPr lang="es-EC" i="1">
                                      <a:latin typeface="Cambria Math"/>
                                    </a:rPr>
                                    <m:t>∗</m:t>
                                  </m:r>
                                  <m:sSub>
                                    <m:sSubPr>
                                      <m:ctrlPr>
                                        <a:rPr lang="es-EC" i="1">
                                          <a:latin typeface="Cambria Math"/>
                                        </a:rPr>
                                      </m:ctrlPr>
                                    </m:sSubPr>
                                    <m:e>
                                      <m:r>
                                        <a:rPr lang="es-EC" i="1">
                                          <a:latin typeface="Cambria Math"/>
                                        </a:rPr>
                                        <m:t>𝛿</m:t>
                                      </m:r>
                                    </m:e>
                                    <m:sub>
                                      <m:r>
                                        <a:rPr lang="es-EC" i="1">
                                          <a:latin typeface="Cambria Math"/>
                                        </a:rPr>
                                        <m:t>𝑝𝑜𝑙𝑒𝑎</m:t>
                                      </m:r>
                                    </m:sub>
                                  </m:sSub>
                                  <m:r>
                                    <a:rPr lang="es-EC" i="1">
                                      <a:latin typeface="Cambria Math"/>
                                    </a:rPr>
                                    <m:t>+</m:t>
                                  </m:r>
                                  <m:sSub>
                                    <m:sSubPr>
                                      <m:ctrlPr>
                                        <a:rPr lang="es-EC" i="1">
                                          <a:latin typeface="Cambria Math"/>
                                        </a:rPr>
                                      </m:ctrlPr>
                                    </m:sSubPr>
                                    <m:e>
                                      <m:r>
                                        <a:rPr lang="es-EC" i="1">
                                          <a:latin typeface="Cambria Math"/>
                                        </a:rPr>
                                        <m:t>𝑤</m:t>
                                      </m:r>
                                    </m:e>
                                    <m:sub>
                                      <m:r>
                                        <a:rPr lang="es-EC" i="1">
                                          <a:latin typeface="Cambria Math"/>
                                        </a:rPr>
                                        <m:t>𝑣𝑒𝑛𝑡𝑖𝑙𝑎𝑑𝑜𝑟</m:t>
                                      </m:r>
                                    </m:sub>
                                  </m:sSub>
                                  <m:r>
                                    <a:rPr lang="es-EC" i="1">
                                      <a:latin typeface="Cambria Math"/>
                                    </a:rPr>
                                    <m:t>∗</m:t>
                                  </m:r>
                                  <m:sSub>
                                    <m:sSubPr>
                                      <m:ctrlPr>
                                        <a:rPr lang="es-EC" i="1">
                                          <a:latin typeface="Cambria Math"/>
                                        </a:rPr>
                                      </m:ctrlPr>
                                    </m:sSubPr>
                                    <m:e>
                                      <m:r>
                                        <a:rPr lang="es-EC" i="1">
                                          <a:latin typeface="Cambria Math"/>
                                        </a:rPr>
                                        <m:t>𝛿</m:t>
                                      </m:r>
                                    </m:e>
                                    <m:sub>
                                      <m:r>
                                        <a:rPr lang="es-EC" i="1">
                                          <a:latin typeface="Cambria Math"/>
                                        </a:rPr>
                                        <m:t>𝑣𝑒𝑛𝑡</m:t>
                                      </m:r>
                                    </m:sub>
                                  </m:sSub>
                                  <m:r>
                                    <a:rPr lang="es-EC" i="1">
                                      <a:latin typeface="Cambria Math"/>
                                    </a:rPr>
                                    <m:t>+</m:t>
                                  </m:r>
                                  <m:sSub>
                                    <m:sSubPr>
                                      <m:ctrlPr>
                                        <a:rPr lang="es-EC" i="1">
                                          <a:latin typeface="Cambria Math"/>
                                        </a:rPr>
                                      </m:ctrlPr>
                                    </m:sSubPr>
                                    <m:e>
                                      <m:r>
                                        <a:rPr lang="es-EC" i="1">
                                          <a:latin typeface="Cambria Math"/>
                                        </a:rPr>
                                        <m:t>𝑤</m:t>
                                      </m:r>
                                    </m:e>
                                    <m:sub>
                                      <m:r>
                                        <a:rPr lang="es-EC" i="1">
                                          <a:latin typeface="Cambria Math"/>
                                        </a:rPr>
                                        <m:t>𝑒𝑗𝑒</m:t>
                                      </m:r>
                                    </m:sub>
                                  </m:sSub>
                                  <m:r>
                                    <a:rPr lang="es-EC" i="1">
                                      <a:latin typeface="Cambria Math"/>
                                    </a:rPr>
                                    <m:t>∗</m:t>
                                  </m:r>
                                  <m:sSub>
                                    <m:sSubPr>
                                      <m:ctrlPr>
                                        <a:rPr lang="es-EC" i="1">
                                          <a:latin typeface="Cambria Math"/>
                                        </a:rPr>
                                      </m:ctrlPr>
                                    </m:sSubPr>
                                    <m:e>
                                      <m:r>
                                        <a:rPr lang="es-EC" i="1">
                                          <a:latin typeface="Cambria Math"/>
                                        </a:rPr>
                                        <m:t>𝛿</m:t>
                                      </m:r>
                                    </m:e>
                                    <m:sub>
                                      <m:r>
                                        <a:rPr lang="es-EC" i="1">
                                          <a:latin typeface="Cambria Math"/>
                                        </a:rPr>
                                        <m:t>𝑒𝑗𝑒</m:t>
                                      </m:r>
                                    </m:sub>
                                  </m:sSub>
                                </m:e>
                              </m:d>
                            </m:num>
                            <m:den>
                              <m:sSub>
                                <m:sSubPr>
                                  <m:ctrlPr>
                                    <a:rPr lang="es-EC" i="1">
                                      <a:latin typeface="Cambria Math"/>
                                    </a:rPr>
                                  </m:ctrlPr>
                                </m:sSubPr>
                                <m:e>
                                  <m:r>
                                    <a:rPr lang="es-EC" i="1">
                                      <a:latin typeface="Cambria Math"/>
                                    </a:rPr>
                                    <m:t>𝑤</m:t>
                                  </m:r>
                                </m:e>
                                <m:sub>
                                  <m:r>
                                    <a:rPr lang="es-EC" i="1">
                                      <a:latin typeface="Cambria Math"/>
                                    </a:rPr>
                                    <m:t>𝑝𝑜𝑙𝑒𝑎</m:t>
                                  </m:r>
                                </m:sub>
                              </m:sSub>
                              <m:r>
                                <a:rPr lang="es-EC" i="1">
                                  <a:latin typeface="Cambria Math"/>
                                </a:rPr>
                                <m:t>∗</m:t>
                              </m:r>
                              <m:sSubSup>
                                <m:sSubSupPr>
                                  <m:ctrlPr>
                                    <a:rPr lang="es-EC" i="1">
                                      <a:latin typeface="Cambria Math"/>
                                    </a:rPr>
                                  </m:ctrlPr>
                                </m:sSubSupPr>
                                <m:e>
                                  <m:r>
                                    <a:rPr lang="es-EC" i="1">
                                      <a:latin typeface="Cambria Math"/>
                                    </a:rPr>
                                    <m:t>𝛿</m:t>
                                  </m:r>
                                </m:e>
                                <m:sub>
                                  <m:r>
                                    <a:rPr lang="es-EC" i="1">
                                      <a:latin typeface="Cambria Math"/>
                                    </a:rPr>
                                    <m:t>𝑝𝑜𝑙𝑒𝑎</m:t>
                                  </m:r>
                                </m:sub>
                                <m:sup>
                                  <m:r>
                                    <a:rPr lang="es-EC" i="1">
                                      <a:latin typeface="Cambria Math"/>
                                    </a:rPr>
                                    <m:t>2</m:t>
                                  </m:r>
                                </m:sup>
                              </m:sSubSup>
                              <m:r>
                                <a:rPr lang="es-EC" i="1">
                                  <a:latin typeface="Cambria Math"/>
                                </a:rPr>
                                <m:t>+</m:t>
                              </m:r>
                              <m:sSub>
                                <m:sSubPr>
                                  <m:ctrlPr>
                                    <a:rPr lang="es-EC" i="1">
                                      <a:latin typeface="Cambria Math"/>
                                    </a:rPr>
                                  </m:ctrlPr>
                                </m:sSubPr>
                                <m:e>
                                  <m:r>
                                    <a:rPr lang="es-EC" i="1">
                                      <a:latin typeface="Cambria Math"/>
                                    </a:rPr>
                                    <m:t>𝑤</m:t>
                                  </m:r>
                                </m:e>
                                <m:sub>
                                  <m:r>
                                    <a:rPr lang="es-EC" i="1">
                                      <a:latin typeface="Cambria Math"/>
                                    </a:rPr>
                                    <m:t>𝑣𝑒𝑛𝑡𝑖𝑙𝑎𝑑𝑜𝑟</m:t>
                                  </m:r>
                                </m:sub>
                              </m:sSub>
                              <m:r>
                                <a:rPr lang="es-EC" i="1">
                                  <a:latin typeface="Cambria Math"/>
                                </a:rPr>
                                <m:t>∗</m:t>
                              </m:r>
                              <m:sSubSup>
                                <m:sSubSupPr>
                                  <m:ctrlPr>
                                    <a:rPr lang="es-EC" i="1">
                                      <a:latin typeface="Cambria Math"/>
                                    </a:rPr>
                                  </m:ctrlPr>
                                </m:sSubSupPr>
                                <m:e>
                                  <m:r>
                                    <a:rPr lang="es-EC" i="1">
                                      <a:latin typeface="Cambria Math"/>
                                    </a:rPr>
                                    <m:t>𝛿</m:t>
                                  </m:r>
                                </m:e>
                                <m:sub>
                                  <m:r>
                                    <a:rPr lang="es-EC" i="1">
                                      <a:latin typeface="Cambria Math"/>
                                    </a:rPr>
                                    <m:t>𝑣𝑒𝑛𝑡</m:t>
                                  </m:r>
                                </m:sub>
                                <m:sup>
                                  <m:r>
                                    <a:rPr lang="es-EC" i="1">
                                      <a:latin typeface="Cambria Math"/>
                                    </a:rPr>
                                    <m:t>2</m:t>
                                  </m:r>
                                </m:sup>
                              </m:sSubSup>
                              <m:r>
                                <a:rPr lang="es-EC" i="1">
                                  <a:latin typeface="Cambria Math"/>
                                </a:rPr>
                                <m:t>+</m:t>
                              </m:r>
                              <m:sSub>
                                <m:sSubPr>
                                  <m:ctrlPr>
                                    <a:rPr lang="es-EC" i="1">
                                      <a:latin typeface="Cambria Math"/>
                                    </a:rPr>
                                  </m:ctrlPr>
                                </m:sSubPr>
                                <m:e>
                                  <m:r>
                                    <a:rPr lang="es-EC" i="1">
                                      <a:latin typeface="Cambria Math"/>
                                    </a:rPr>
                                    <m:t>𝑤</m:t>
                                  </m:r>
                                </m:e>
                                <m:sub>
                                  <m:r>
                                    <a:rPr lang="es-EC" i="1">
                                      <a:latin typeface="Cambria Math"/>
                                    </a:rPr>
                                    <m:t>𝑒𝑗𝑒</m:t>
                                  </m:r>
                                </m:sub>
                              </m:sSub>
                              <m:r>
                                <a:rPr lang="es-EC" i="1">
                                  <a:latin typeface="Cambria Math"/>
                                </a:rPr>
                                <m:t>∗</m:t>
                              </m:r>
                              <m:sSubSup>
                                <m:sSubSupPr>
                                  <m:ctrlPr>
                                    <a:rPr lang="es-EC" i="1">
                                      <a:latin typeface="Cambria Math"/>
                                    </a:rPr>
                                  </m:ctrlPr>
                                </m:sSubSupPr>
                                <m:e>
                                  <m:r>
                                    <a:rPr lang="es-EC" i="1">
                                      <a:latin typeface="Cambria Math"/>
                                    </a:rPr>
                                    <m:t>𝛿</m:t>
                                  </m:r>
                                </m:e>
                                <m:sub>
                                  <m:r>
                                    <a:rPr lang="es-EC" i="1">
                                      <a:latin typeface="Cambria Math"/>
                                    </a:rPr>
                                    <m:t>𝑒𝑗𝑒</m:t>
                                  </m:r>
                                </m:sub>
                                <m:sup>
                                  <m:r>
                                    <a:rPr lang="es-EC" i="1">
                                      <a:latin typeface="Cambria Math"/>
                                    </a:rPr>
                                    <m:t>2</m:t>
                                  </m:r>
                                </m:sup>
                              </m:sSubSup>
                            </m:den>
                          </m:f>
                        </m:e>
                      </m:rad>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331640" y="4909429"/>
                <a:ext cx="6840760" cy="910699"/>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193901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764704"/>
                <a:ext cx="8136904" cy="37473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𝑛</m:t>
                          </m:r>
                        </m:sub>
                      </m:sSub>
                      <m:r>
                        <a:rPr lang="es-EC" i="1">
                          <a:latin typeface="Cambria Math"/>
                        </a:rPr>
                        <m:t>=5859 </m:t>
                      </m:r>
                      <m:r>
                        <a:rPr lang="es-EC" i="1">
                          <a:latin typeface="Cambria Math"/>
                        </a:rPr>
                        <m:t>𝑟𝑝𝑚</m:t>
                      </m:r>
                    </m:oMath>
                  </m:oMathPara>
                </a14:m>
                <a:endParaRPr lang="es-EC" dirty="0" smtClean="0"/>
              </a:p>
              <a:p>
                <a:endParaRPr lang="es-EC" dirty="0"/>
              </a:p>
              <a:p>
                <a:r>
                  <a:rPr lang="es-EC" dirty="0"/>
                  <a:t>A continuación se compara la frecuencia crítica de cabeceo con la frecuencia forzada</a:t>
                </a:r>
                <a:r>
                  <a:rPr lang="es-EC" dirty="0" smtClean="0"/>
                  <a:t>.</a:t>
                </a:r>
              </a:p>
              <a:p>
                <a:endParaRPr lang="es-EC" dirty="0"/>
              </a:p>
              <a:p>
                <a:pPr/>
                <a14:m>
                  <m:oMathPara xmlns:m="http://schemas.openxmlformats.org/officeDocument/2006/math">
                    <m:oMathParaPr>
                      <m:jc m:val="centerGroup"/>
                    </m:oMathParaPr>
                    <m:oMath xmlns:m="http://schemas.openxmlformats.org/officeDocument/2006/math">
                      <m:f>
                        <m:fPr>
                          <m:ctrlPr>
                            <a:rPr lang="es-EC" i="1">
                              <a:latin typeface="Cambria Math"/>
                            </a:rPr>
                          </m:ctrlPr>
                        </m:fPr>
                        <m:num>
                          <m:sSub>
                            <m:sSubPr>
                              <m:ctrlPr>
                                <a:rPr lang="es-EC" i="1">
                                  <a:latin typeface="Cambria Math"/>
                                </a:rPr>
                              </m:ctrlPr>
                            </m:sSubPr>
                            <m:e>
                              <m:r>
                                <a:rPr lang="es-EC" i="1">
                                  <a:latin typeface="Cambria Math"/>
                                </a:rPr>
                                <m:t>𝑤</m:t>
                              </m:r>
                            </m:e>
                            <m:sub>
                              <m:r>
                                <a:rPr lang="es-EC" i="1">
                                  <a:latin typeface="Cambria Math"/>
                                </a:rPr>
                                <m:t>𝑛</m:t>
                              </m:r>
                            </m:sub>
                          </m:sSub>
                        </m:num>
                        <m:den>
                          <m:sSub>
                            <m:sSubPr>
                              <m:ctrlPr>
                                <a:rPr lang="es-EC" i="1">
                                  <a:latin typeface="Cambria Math"/>
                                </a:rPr>
                              </m:ctrlPr>
                            </m:sSubPr>
                            <m:e>
                              <m:r>
                                <a:rPr lang="es-EC" i="1">
                                  <a:latin typeface="Cambria Math"/>
                                </a:rPr>
                                <m:t>𝑤</m:t>
                              </m:r>
                            </m:e>
                            <m:sub>
                              <m:r>
                                <a:rPr lang="es-EC" i="1">
                                  <a:latin typeface="Cambria Math"/>
                                </a:rPr>
                                <m:t>𝑓</m:t>
                              </m:r>
                            </m:sub>
                          </m:sSub>
                        </m:den>
                      </m:f>
                      <m:r>
                        <a:rPr lang="es-EC" i="1">
                          <a:latin typeface="Cambria Math"/>
                        </a:rPr>
                        <m:t>=</m:t>
                      </m:r>
                      <m:f>
                        <m:fPr>
                          <m:ctrlPr>
                            <a:rPr lang="es-EC" i="1">
                              <a:latin typeface="Cambria Math"/>
                            </a:rPr>
                          </m:ctrlPr>
                        </m:fPr>
                        <m:num>
                          <m:r>
                            <a:rPr lang="es-EC" i="1">
                              <a:latin typeface="Cambria Math"/>
                            </a:rPr>
                            <m:t>5859 </m:t>
                          </m:r>
                          <m:r>
                            <a:rPr lang="es-EC" i="1">
                              <a:latin typeface="Cambria Math"/>
                            </a:rPr>
                            <m:t>𝑟𝑝𝑚</m:t>
                          </m:r>
                        </m:num>
                        <m:den>
                          <m:r>
                            <a:rPr lang="es-EC" i="1">
                              <a:latin typeface="Cambria Math"/>
                            </a:rPr>
                            <m:t>1500 </m:t>
                          </m:r>
                          <m:r>
                            <a:rPr lang="es-EC" i="1">
                              <a:latin typeface="Cambria Math"/>
                            </a:rPr>
                            <m:t>𝑟𝑝𝑚</m:t>
                          </m:r>
                        </m:den>
                      </m:f>
                      <m:r>
                        <a:rPr lang="es-EC" i="1">
                          <a:latin typeface="Cambria Math"/>
                        </a:rPr>
                        <m:t>=4</m:t>
                      </m:r>
                    </m:oMath>
                  </m:oMathPara>
                </a14:m>
                <a:endParaRPr lang="es-EC" dirty="0" smtClean="0"/>
              </a:p>
              <a:p>
                <a:endParaRPr lang="es-EC" dirty="0"/>
              </a:p>
              <a:p>
                <a:r>
                  <a:rPr lang="es-EC" dirty="0"/>
                  <a:t>Lo cual indica que la frecuencia natural o crítica del eje está alejada 4 veces de la frecuencia de funcionamiento</a:t>
                </a:r>
                <a:r>
                  <a:rPr lang="es-EC" dirty="0" smtClean="0"/>
                  <a:t>.</a:t>
                </a:r>
              </a:p>
              <a:p>
                <a:endParaRPr lang="es-EC" dirty="0"/>
              </a:p>
              <a:p>
                <a:r>
                  <a:rPr lang="es-EC" i="1" dirty="0"/>
                  <a:t>“Cuanto mayor sea este margen será mejor, aunque es deseable un factor de por lo menos 3 o 4”. </a:t>
                </a:r>
                <a:r>
                  <a:rPr lang="es-EC" dirty="0"/>
                  <a:t>(Norton R. , 2011)</a:t>
                </a:r>
              </a:p>
            </p:txBody>
          </p:sp>
        </mc:Choice>
        <mc:Fallback xmlns="">
          <p:sp>
            <p:nvSpPr>
              <p:cNvPr id="4" name="3 Rectángulo"/>
              <p:cNvSpPr>
                <a:spLocks noRot="1" noChangeAspect="1" noMove="1" noResize="1" noEditPoints="1" noAdjustHandles="1" noChangeArrowheads="1" noChangeShapeType="1" noTextEdit="1"/>
              </p:cNvSpPr>
              <p:nvPr/>
            </p:nvSpPr>
            <p:spPr>
              <a:xfrm>
                <a:off x="539552" y="764704"/>
                <a:ext cx="8136904" cy="3747373"/>
              </a:xfrm>
              <a:prstGeom prst="rect">
                <a:avLst/>
              </a:prstGeom>
              <a:blipFill rotWithShape="1">
                <a:blip r:embed="rId2"/>
                <a:stretch>
                  <a:fillRect l="-675" r="-300" b="-1626"/>
                </a:stretch>
              </a:blipFill>
            </p:spPr>
            <p:txBody>
              <a:bodyPr/>
              <a:lstStyle/>
              <a:p>
                <a:r>
                  <a:rPr lang="es-EC">
                    <a:noFill/>
                  </a:rPr>
                  <a:t> </a:t>
                </a:r>
              </a:p>
            </p:txBody>
          </p:sp>
        </mc:Fallback>
      </mc:AlternateContent>
    </p:spTree>
    <p:extLst>
      <p:ext uri="{BB962C8B-B14F-4D97-AF65-F5344CB8AC3E}">
        <p14:creationId xmlns:p14="http://schemas.microsoft.com/office/powerpoint/2010/main" val="3820435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4 Marcador de contenido"/>
              <p:cNvGraphicFramePr>
                <a:graphicFrameLocks noGrp="1"/>
              </p:cNvGraphicFramePr>
              <p:nvPr>
                <p:ph idx="1"/>
                <p:extLst>
                  <p:ext uri="{D42A27DB-BD31-4B8C-83A1-F6EECF244321}">
                    <p14:modId xmlns:p14="http://schemas.microsoft.com/office/powerpoint/2010/main" val="948219170"/>
                  </p:ext>
                </p:extLst>
              </p:nvPr>
            </p:nvGraphicFramePr>
            <p:xfrm>
              <a:off x="452448" y="3284984"/>
              <a:ext cx="8229600" cy="2185735"/>
            </p:xfrm>
            <a:graphic>
              <a:graphicData uri="http://schemas.openxmlformats.org/drawingml/2006/table">
                <a:tbl>
                  <a:tblPr firstRow="1" bandRow="1">
                    <a:tableStyleId>{9D7B26C5-4107-4FEC-AEDC-1716B250A1EF}</a:tableStyleId>
                  </a:tblPr>
                  <a:tblGrid>
                    <a:gridCol w="2743200"/>
                    <a:gridCol w="2528480"/>
                    <a:gridCol w="2957920"/>
                  </a:tblGrid>
                  <a:tr h="370840">
                    <a:tc>
                      <a:txBody>
                        <a:bodyPr/>
                        <a:lstStyle/>
                        <a:p>
                          <a:r>
                            <a:rPr lang="es-EC" dirty="0" smtClean="0"/>
                            <a:t>Constante de rigidez</a:t>
                          </a:r>
                          <a:endParaRPr lang="es-EC" dirty="0"/>
                        </a:p>
                      </a:txBody>
                      <a:tcPr/>
                    </a:tc>
                    <a:tc>
                      <a:txBody>
                        <a:bodyPr/>
                        <a:lstStyle/>
                        <a:p>
                          <a:r>
                            <a:rPr lang="es-EC" dirty="0" smtClean="0"/>
                            <a:t>Valor</a:t>
                          </a:r>
                          <a:endParaRPr lang="es-EC" dirty="0"/>
                        </a:p>
                      </a:txBody>
                      <a:tcPr/>
                    </a:tc>
                    <a:tc>
                      <a:txBody>
                        <a:bodyPr/>
                        <a:lstStyle/>
                        <a:p>
                          <a:r>
                            <a:rPr lang="es-EC" dirty="0" smtClean="0"/>
                            <a:t>Sección</a:t>
                          </a:r>
                          <a:endParaRPr lang="es-EC" dirty="0"/>
                        </a:p>
                      </a:txBody>
                      <a:tcPr/>
                    </a:tc>
                  </a:tr>
                  <a:tr h="370840">
                    <a:tc>
                      <a:txBody>
                        <a:bodyPr/>
                        <a:lstStyle/>
                        <a:p>
                          <a:pPr algn="ctr"/>
                          <a:r>
                            <a:rPr lang="es-EC" dirty="0" smtClean="0"/>
                            <a:t>Kt1</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66200</m:t>
                                </m:r>
                                <m:f>
                                  <m:fPr>
                                    <m:ctrlPr>
                                      <a:rPr lang="es-EC" sz="1800" i="1" kern="1200">
                                        <a:solidFill>
                                          <a:schemeClr val="tx1"/>
                                        </a:solidFill>
                                        <a:effectLst/>
                                        <a:latin typeface="Cambria Math"/>
                                        <a:ea typeface="+mn-ea"/>
                                        <a:cs typeface="+mn-cs"/>
                                      </a:rPr>
                                    </m:ctrlPr>
                                  </m:fPr>
                                  <m:num>
                                    <m:r>
                                      <a:rPr lang="es-EC" sz="1800" i="1" kern="1200">
                                        <a:solidFill>
                                          <a:schemeClr val="tx1"/>
                                        </a:solidFill>
                                        <a:effectLst/>
                                        <a:latin typeface="Cambria Math"/>
                                        <a:ea typeface="+mn-ea"/>
                                        <a:cs typeface="+mn-cs"/>
                                      </a:rPr>
                                      <m:t>𝑁</m:t>
                                    </m:r>
                                    <m:r>
                                      <a:rPr lang="es-EC" sz="1800" i="1" kern="1200">
                                        <a:solidFill>
                                          <a:schemeClr val="tx1"/>
                                        </a:solidFill>
                                        <a:effectLst/>
                                        <a:latin typeface="Cambria Math"/>
                                        <a:ea typeface="+mn-ea"/>
                                        <a:cs typeface="+mn-cs"/>
                                      </a:rPr>
                                      <m:t>∗</m:t>
                                    </m:r>
                                    <m:r>
                                      <a:rPr lang="es-EC" sz="1800" i="1" kern="1200">
                                        <a:solidFill>
                                          <a:schemeClr val="tx1"/>
                                        </a:solidFill>
                                        <a:effectLst/>
                                        <a:latin typeface="Cambria Math"/>
                                        <a:ea typeface="+mn-ea"/>
                                        <a:cs typeface="+mn-cs"/>
                                      </a:rPr>
                                      <m:t>𝑚</m:t>
                                    </m:r>
                                  </m:num>
                                  <m:den>
                                    <m:r>
                                      <a:rPr lang="es-EC" sz="1800" i="1" kern="1200">
                                        <a:solidFill>
                                          <a:schemeClr val="tx1"/>
                                        </a:solidFill>
                                        <a:effectLst/>
                                        <a:latin typeface="Cambria Math"/>
                                        <a:ea typeface="+mn-ea"/>
                                        <a:cs typeface="+mn-cs"/>
                                      </a:rPr>
                                      <m:t>𝑟𝑎𝑑</m:t>
                                    </m:r>
                                  </m:den>
                                </m:f>
                              </m:oMath>
                            </m:oMathPara>
                          </a14:m>
                          <a:endParaRPr lang="es-EC" dirty="0"/>
                        </a:p>
                      </a:txBody>
                      <a:tcPr/>
                    </a:tc>
                    <a:tc>
                      <a:txBody>
                        <a:bodyPr/>
                        <a:lstStyle/>
                        <a:p>
                          <a:r>
                            <a:rPr lang="es-EC" dirty="0" smtClean="0"/>
                            <a:t>D=25,4 mm y L=50 mm</a:t>
                          </a:r>
                          <a:endParaRPr lang="es-EC" dirty="0"/>
                        </a:p>
                      </a:txBody>
                      <a:tcPr/>
                    </a:tc>
                  </a:tr>
                  <a:tr h="370840">
                    <a:tc>
                      <a:txBody>
                        <a:bodyPr/>
                        <a:lstStyle/>
                        <a:p>
                          <a:pPr algn="ctr"/>
                          <a:r>
                            <a:rPr lang="es-EC" dirty="0" smtClean="0"/>
                            <a:t>Kt2</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15540</m:t>
                                </m:r>
                                <m:f>
                                  <m:fPr>
                                    <m:ctrlPr>
                                      <a:rPr lang="es-EC" sz="1800" i="1" kern="1200">
                                        <a:solidFill>
                                          <a:schemeClr val="tx1"/>
                                        </a:solidFill>
                                        <a:effectLst/>
                                        <a:latin typeface="Cambria Math"/>
                                        <a:ea typeface="+mn-ea"/>
                                        <a:cs typeface="+mn-cs"/>
                                      </a:rPr>
                                    </m:ctrlPr>
                                  </m:fPr>
                                  <m:num>
                                    <m:r>
                                      <a:rPr lang="es-EC" sz="1800" i="1" kern="1200">
                                        <a:solidFill>
                                          <a:schemeClr val="tx1"/>
                                        </a:solidFill>
                                        <a:effectLst/>
                                        <a:latin typeface="Cambria Math"/>
                                        <a:ea typeface="+mn-ea"/>
                                        <a:cs typeface="+mn-cs"/>
                                      </a:rPr>
                                      <m:t>𝑁</m:t>
                                    </m:r>
                                    <m:r>
                                      <a:rPr lang="es-EC" sz="1800" i="1" kern="1200">
                                        <a:solidFill>
                                          <a:schemeClr val="tx1"/>
                                        </a:solidFill>
                                        <a:effectLst/>
                                        <a:latin typeface="Cambria Math"/>
                                        <a:ea typeface="+mn-ea"/>
                                        <a:cs typeface="+mn-cs"/>
                                      </a:rPr>
                                      <m:t>∗</m:t>
                                    </m:r>
                                    <m:r>
                                      <a:rPr lang="es-EC" sz="1800" i="1" kern="1200">
                                        <a:solidFill>
                                          <a:schemeClr val="tx1"/>
                                        </a:solidFill>
                                        <a:effectLst/>
                                        <a:latin typeface="Cambria Math"/>
                                        <a:ea typeface="+mn-ea"/>
                                        <a:cs typeface="+mn-cs"/>
                                      </a:rPr>
                                      <m:t>𝑚</m:t>
                                    </m:r>
                                  </m:num>
                                  <m:den>
                                    <m:r>
                                      <a:rPr lang="es-EC" sz="1800" i="1" kern="1200">
                                        <a:solidFill>
                                          <a:schemeClr val="tx1"/>
                                        </a:solidFill>
                                        <a:effectLst/>
                                        <a:latin typeface="Cambria Math"/>
                                        <a:ea typeface="+mn-ea"/>
                                        <a:cs typeface="+mn-cs"/>
                                      </a:rPr>
                                      <m:t>𝑟𝑎𝑑</m:t>
                                    </m:r>
                                  </m:den>
                                </m:f>
                              </m:oMath>
                            </m:oMathPara>
                          </a14:m>
                          <a:endParaRPr lang="es-EC" dirty="0"/>
                        </a:p>
                      </a:txBody>
                      <a:tcPr/>
                    </a:tc>
                    <a:tc>
                      <a:txBody>
                        <a:bodyPr/>
                        <a:lstStyle/>
                        <a:p>
                          <a:r>
                            <a:rPr lang="es-EC" dirty="0" smtClean="0"/>
                            <a:t>D=31,75 mm y L=</a:t>
                          </a:r>
                          <a:r>
                            <a:rPr lang="es-EC" baseline="0" dirty="0" smtClean="0"/>
                            <a:t> 520 mm</a:t>
                          </a:r>
                          <a:endParaRPr lang="es-EC" dirty="0"/>
                        </a:p>
                      </a:txBody>
                      <a:tcPr/>
                    </a:tc>
                  </a:tr>
                  <a:tr h="370840">
                    <a:tc>
                      <a:txBody>
                        <a:bodyPr/>
                        <a:lstStyle/>
                        <a:p>
                          <a:pPr algn="ctr"/>
                          <a:r>
                            <a:rPr lang="es-EC" dirty="0" smtClean="0"/>
                            <a:t>Kt3</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110331</m:t>
                                </m:r>
                                <m:f>
                                  <m:fPr>
                                    <m:ctrlPr>
                                      <a:rPr lang="es-EC" sz="1800" i="1" kern="1200">
                                        <a:solidFill>
                                          <a:schemeClr val="tx1"/>
                                        </a:solidFill>
                                        <a:effectLst/>
                                        <a:latin typeface="Cambria Math"/>
                                        <a:ea typeface="+mn-ea"/>
                                        <a:cs typeface="+mn-cs"/>
                                      </a:rPr>
                                    </m:ctrlPr>
                                  </m:fPr>
                                  <m:num>
                                    <m:r>
                                      <a:rPr lang="es-EC" sz="1800" i="1" kern="1200">
                                        <a:solidFill>
                                          <a:schemeClr val="tx1"/>
                                        </a:solidFill>
                                        <a:effectLst/>
                                        <a:latin typeface="Cambria Math"/>
                                        <a:ea typeface="+mn-ea"/>
                                        <a:cs typeface="+mn-cs"/>
                                      </a:rPr>
                                      <m:t>𝑁</m:t>
                                    </m:r>
                                    <m:r>
                                      <a:rPr lang="es-EC" sz="1800" i="1" kern="1200">
                                        <a:solidFill>
                                          <a:schemeClr val="tx1"/>
                                        </a:solidFill>
                                        <a:effectLst/>
                                        <a:latin typeface="Cambria Math"/>
                                        <a:ea typeface="+mn-ea"/>
                                        <a:cs typeface="+mn-cs"/>
                                      </a:rPr>
                                      <m:t>∗</m:t>
                                    </m:r>
                                    <m:r>
                                      <a:rPr lang="es-EC" sz="1800" i="1" kern="1200">
                                        <a:solidFill>
                                          <a:schemeClr val="tx1"/>
                                        </a:solidFill>
                                        <a:effectLst/>
                                        <a:latin typeface="Cambria Math"/>
                                        <a:ea typeface="+mn-ea"/>
                                        <a:cs typeface="+mn-cs"/>
                                      </a:rPr>
                                      <m:t>𝑚</m:t>
                                    </m:r>
                                  </m:num>
                                  <m:den>
                                    <m:r>
                                      <a:rPr lang="es-EC" sz="1800" i="1" kern="1200">
                                        <a:solidFill>
                                          <a:schemeClr val="tx1"/>
                                        </a:solidFill>
                                        <a:effectLst/>
                                        <a:latin typeface="Cambria Math"/>
                                        <a:ea typeface="+mn-ea"/>
                                        <a:cs typeface="+mn-cs"/>
                                      </a:rPr>
                                      <m:t>𝑟𝑎𝑑</m:t>
                                    </m:r>
                                  </m:den>
                                </m:f>
                              </m:oMath>
                            </m:oMathPara>
                          </a14:m>
                          <a:endParaRPr lang="es-EC" dirty="0"/>
                        </a:p>
                      </a:txBody>
                      <a:tcPr/>
                    </a:tc>
                    <a:tc>
                      <a:txBody>
                        <a:bodyPr/>
                        <a:lstStyle/>
                        <a:p>
                          <a:r>
                            <a:rPr lang="es-EC" dirty="0" smtClean="0"/>
                            <a:t>D=25,4</a:t>
                          </a:r>
                          <a:r>
                            <a:rPr lang="es-EC" baseline="0" dirty="0" smtClean="0"/>
                            <a:t> mm y L=30 mm</a:t>
                          </a:r>
                          <a:endParaRPr lang="es-EC" dirty="0"/>
                        </a:p>
                      </a:txBody>
                      <a:tcPr/>
                    </a:tc>
                  </a:tr>
                </a:tbl>
              </a:graphicData>
            </a:graphic>
          </p:graphicFrame>
        </mc:Choice>
        <mc:Fallback xmlns="">
          <p:graphicFrame>
            <p:nvGraphicFramePr>
              <p:cNvPr id="5" name="4 Marcador de contenido"/>
              <p:cNvGraphicFramePr>
                <a:graphicFrameLocks noGrp="1"/>
              </p:cNvGraphicFramePr>
              <p:nvPr>
                <p:ph idx="1"/>
                <p:extLst>
                  <p:ext uri="{D42A27DB-BD31-4B8C-83A1-F6EECF244321}">
                    <p14:modId xmlns:p14="http://schemas.microsoft.com/office/powerpoint/2010/main" val="948219170"/>
                  </p:ext>
                </p:extLst>
              </p:nvPr>
            </p:nvGraphicFramePr>
            <p:xfrm>
              <a:off x="452448" y="3284984"/>
              <a:ext cx="8229600" cy="2185735"/>
            </p:xfrm>
            <a:graphic>
              <a:graphicData uri="http://schemas.openxmlformats.org/drawingml/2006/table">
                <a:tbl>
                  <a:tblPr firstRow="1" bandRow="1">
                    <a:tableStyleId>{9D7B26C5-4107-4FEC-AEDC-1716B250A1EF}</a:tableStyleId>
                  </a:tblPr>
                  <a:tblGrid>
                    <a:gridCol w="2743200"/>
                    <a:gridCol w="2528480"/>
                    <a:gridCol w="2957920"/>
                  </a:tblGrid>
                  <a:tr h="370840">
                    <a:tc>
                      <a:txBody>
                        <a:bodyPr/>
                        <a:lstStyle/>
                        <a:p>
                          <a:r>
                            <a:rPr lang="es-EC" dirty="0" smtClean="0"/>
                            <a:t>Constante de rigidez</a:t>
                          </a:r>
                          <a:endParaRPr lang="es-EC" dirty="0"/>
                        </a:p>
                      </a:txBody>
                      <a:tcPr/>
                    </a:tc>
                    <a:tc>
                      <a:txBody>
                        <a:bodyPr/>
                        <a:lstStyle/>
                        <a:p>
                          <a:r>
                            <a:rPr lang="es-EC" dirty="0" smtClean="0"/>
                            <a:t>Valor</a:t>
                          </a:r>
                          <a:endParaRPr lang="es-EC" dirty="0"/>
                        </a:p>
                      </a:txBody>
                      <a:tcPr/>
                    </a:tc>
                    <a:tc>
                      <a:txBody>
                        <a:bodyPr/>
                        <a:lstStyle/>
                        <a:p>
                          <a:r>
                            <a:rPr lang="es-EC" dirty="0" smtClean="0"/>
                            <a:t>Sección</a:t>
                          </a:r>
                          <a:endParaRPr lang="es-EC" dirty="0"/>
                        </a:p>
                      </a:txBody>
                      <a:tcPr/>
                    </a:tc>
                  </a:tr>
                  <a:tr h="604965">
                    <a:tc>
                      <a:txBody>
                        <a:bodyPr/>
                        <a:lstStyle/>
                        <a:p>
                          <a:pPr algn="ctr"/>
                          <a:r>
                            <a:rPr lang="es-EC" dirty="0" smtClean="0"/>
                            <a:t>Kt1</a:t>
                          </a:r>
                          <a:endParaRPr lang="es-EC" dirty="0"/>
                        </a:p>
                      </a:txBody>
                      <a:tcPr/>
                    </a:tc>
                    <a:tc>
                      <a:txBody>
                        <a:bodyPr/>
                        <a:lstStyle/>
                        <a:p>
                          <a:endParaRPr lang="es-EC"/>
                        </a:p>
                      </a:txBody>
                      <a:tcPr>
                        <a:blipFill rotWithShape="1">
                          <a:blip r:embed="rId2"/>
                          <a:stretch>
                            <a:fillRect l="-108434" t="-66667" r="-117108" b="-201010"/>
                          </a:stretch>
                        </a:blipFill>
                      </a:tcPr>
                    </a:tc>
                    <a:tc>
                      <a:txBody>
                        <a:bodyPr/>
                        <a:lstStyle/>
                        <a:p>
                          <a:r>
                            <a:rPr lang="es-EC" dirty="0" smtClean="0"/>
                            <a:t>D=25,4 mm y L=50 mm</a:t>
                          </a:r>
                          <a:endParaRPr lang="es-EC" dirty="0"/>
                        </a:p>
                      </a:txBody>
                      <a:tcPr/>
                    </a:tc>
                  </a:tr>
                  <a:tr h="604965">
                    <a:tc>
                      <a:txBody>
                        <a:bodyPr/>
                        <a:lstStyle/>
                        <a:p>
                          <a:pPr algn="ctr"/>
                          <a:r>
                            <a:rPr lang="es-EC" dirty="0" smtClean="0"/>
                            <a:t>Kt2</a:t>
                          </a:r>
                          <a:endParaRPr lang="es-EC" dirty="0"/>
                        </a:p>
                      </a:txBody>
                      <a:tcPr/>
                    </a:tc>
                    <a:tc>
                      <a:txBody>
                        <a:bodyPr/>
                        <a:lstStyle/>
                        <a:p>
                          <a:endParaRPr lang="es-EC"/>
                        </a:p>
                      </a:txBody>
                      <a:tcPr>
                        <a:blipFill rotWithShape="1">
                          <a:blip r:embed="rId2"/>
                          <a:stretch>
                            <a:fillRect l="-108434" t="-166667" r="-117108" b="-101010"/>
                          </a:stretch>
                        </a:blipFill>
                      </a:tcPr>
                    </a:tc>
                    <a:tc>
                      <a:txBody>
                        <a:bodyPr/>
                        <a:lstStyle/>
                        <a:p>
                          <a:r>
                            <a:rPr lang="es-EC" dirty="0" smtClean="0"/>
                            <a:t>D=31,75 mm y L=</a:t>
                          </a:r>
                          <a:r>
                            <a:rPr lang="es-EC" baseline="0" dirty="0" smtClean="0"/>
                            <a:t> 520 mm</a:t>
                          </a:r>
                          <a:endParaRPr lang="es-EC" dirty="0"/>
                        </a:p>
                      </a:txBody>
                      <a:tcPr/>
                    </a:tc>
                  </a:tr>
                  <a:tr h="604965">
                    <a:tc>
                      <a:txBody>
                        <a:bodyPr/>
                        <a:lstStyle/>
                        <a:p>
                          <a:pPr algn="ctr"/>
                          <a:r>
                            <a:rPr lang="es-EC" dirty="0" smtClean="0"/>
                            <a:t>Kt3</a:t>
                          </a:r>
                          <a:endParaRPr lang="es-EC" dirty="0"/>
                        </a:p>
                      </a:txBody>
                      <a:tcPr/>
                    </a:tc>
                    <a:tc>
                      <a:txBody>
                        <a:bodyPr/>
                        <a:lstStyle/>
                        <a:p>
                          <a:endParaRPr lang="es-EC"/>
                        </a:p>
                      </a:txBody>
                      <a:tcPr>
                        <a:blipFill rotWithShape="1">
                          <a:blip r:embed="rId2"/>
                          <a:stretch>
                            <a:fillRect l="-108434" t="-266667" r="-117108" b="-1010"/>
                          </a:stretch>
                        </a:blipFill>
                      </a:tcPr>
                    </a:tc>
                    <a:tc>
                      <a:txBody>
                        <a:bodyPr/>
                        <a:lstStyle/>
                        <a:p>
                          <a:r>
                            <a:rPr lang="es-EC" dirty="0" smtClean="0"/>
                            <a:t>D=25,4</a:t>
                          </a:r>
                          <a:r>
                            <a:rPr lang="es-EC" baseline="0" dirty="0" smtClean="0"/>
                            <a:t> mm y L=30 mm</a:t>
                          </a:r>
                          <a:endParaRPr lang="es-EC" dirty="0"/>
                        </a:p>
                      </a:txBody>
                      <a:tcPr/>
                    </a:tc>
                  </a:tr>
                </a:tbl>
              </a:graphicData>
            </a:graphic>
          </p:graphicFrame>
        </mc:Fallback>
      </mc:AlternateContent>
      <mc:AlternateContent xmlns:mc="http://schemas.openxmlformats.org/markup-compatibility/2006" xmlns:a14="http://schemas.microsoft.com/office/drawing/2010/main">
        <mc:Choice Requires="a14">
          <p:sp>
            <p:nvSpPr>
              <p:cNvPr id="4" name="3 Rectángulo"/>
              <p:cNvSpPr/>
              <p:nvPr/>
            </p:nvSpPr>
            <p:spPr>
              <a:xfrm>
                <a:off x="395536" y="764704"/>
                <a:ext cx="8280920" cy="2341282"/>
              </a:xfrm>
              <a:prstGeom prst="rect">
                <a:avLst/>
              </a:prstGeom>
            </p:spPr>
            <p:txBody>
              <a:bodyPr wrap="square">
                <a:spAutoFit/>
              </a:bodyPr>
              <a:lstStyle/>
              <a:p>
                <a:pPr lvl="2"/>
                <a:r>
                  <a:rPr lang="es-EC" b="1" dirty="0"/>
                  <a:t>Vibración torsional </a:t>
                </a:r>
                <a:endParaRPr lang="es-EC" b="1" dirty="0" smtClean="0"/>
              </a:p>
              <a:p>
                <a:pPr lvl="2"/>
                <a:endParaRPr lang="es-EC" b="1" dirty="0"/>
              </a:p>
              <a:p>
                <a:r>
                  <a:rPr lang="es-EC" dirty="0"/>
                  <a:t>Para un eje escalonado se requiere una constante efectiva de resorte para las secciones combinadas de los escalones.  La constante de resorte de cualquier sección es: </a:t>
                </a:r>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𝐾</m:t>
                          </m:r>
                        </m:e>
                        <m:sub>
                          <m:r>
                            <a:rPr lang="es-EC" i="1">
                              <a:latin typeface="Cambria Math"/>
                            </a:rPr>
                            <m:t>𝑡</m:t>
                          </m:r>
                        </m:sub>
                      </m:sSub>
                      <m:r>
                        <a:rPr lang="es-EC" i="1">
                          <a:latin typeface="Cambria Math"/>
                        </a:rPr>
                        <m:t>=</m:t>
                      </m:r>
                      <m:f>
                        <m:fPr>
                          <m:ctrlPr>
                            <a:rPr lang="es-EC" i="1">
                              <a:latin typeface="Cambria Math"/>
                            </a:rPr>
                          </m:ctrlPr>
                        </m:fPr>
                        <m:num>
                          <m:r>
                            <a:rPr lang="es-EC" i="1">
                              <a:latin typeface="Cambria Math"/>
                            </a:rPr>
                            <m:t>𝐺𝐽</m:t>
                          </m:r>
                        </m:num>
                        <m:den>
                          <m:r>
                            <a:rPr lang="es-EC" i="1">
                              <a:latin typeface="Cambria Math"/>
                            </a:rPr>
                            <m:t>𝑙</m:t>
                          </m:r>
                        </m:den>
                      </m:f>
                      <m:r>
                        <a:rPr lang="es-EC" i="1">
                          <a:latin typeface="Cambria Math"/>
                        </a:rPr>
                        <m:t>=</m:t>
                      </m:r>
                      <m:f>
                        <m:fPr>
                          <m:ctrlPr>
                            <a:rPr lang="es-EC" i="1">
                              <a:latin typeface="Cambria Math"/>
                            </a:rPr>
                          </m:ctrlPr>
                        </m:fPr>
                        <m:num>
                          <m:r>
                            <a:rPr lang="es-EC" i="1">
                              <a:latin typeface="Cambria Math"/>
                            </a:rPr>
                            <m:t>𝐺</m:t>
                          </m:r>
                          <m:r>
                            <a:rPr lang="es-EC" i="1">
                              <a:latin typeface="Cambria Math"/>
                            </a:rPr>
                            <m:t>𝜋</m:t>
                          </m:r>
                          <m:sSup>
                            <m:sSupPr>
                              <m:ctrlPr>
                                <a:rPr lang="es-EC" i="1">
                                  <a:latin typeface="Cambria Math"/>
                                </a:rPr>
                              </m:ctrlPr>
                            </m:sSupPr>
                            <m:e>
                              <m:r>
                                <a:rPr lang="es-EC" i="1">
                                  <a:latin typeface="Cambria Math"/>
                                </a:rPr>
                                <m:t>𝑑</m:t>
                              </m:r>
                            </m:e>
                            <m:sup>
                              <m:r>
                                <a:rPr lang="es-EC" i="1">
                                  <a:latin typeface="Cambria Math"/>
                                </a:rPr>
                                <m:t>4</m:t>
                              </m:r>
                            </m:sup>
                          </m:sSup>
                        </m:num>
                        <m:den>
                          <m:r>
                            <a:rPr lang="es-EC" i="1">
                              <a:latin typeface="Cambria Math"/>
                            </a:rPr>
                            <m:t>32</m:t>
                          </m:r>
                          <m:r>
                            <a:rPr lang="es-EC" i="1">
                              <a:latin typeface="Cambria Math"/>
                            </a:rPr>
                            <m:t>𝑙</m:t>
                          </m:r>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764704"/>
                <a:ext cx="8280920" cy="2341282"/>
              </a:xfrm>
              <a:prstGeom prst="rect">
                <a:avLst/>
              </a:prstGeom>
              <a:blipFill rotWithShape="1">
                <a:blip r:embed="rId3"/>
                <a:stretch>
                  <a:fillRect l="-663" t="-1299"/>
                </a:stretch>
              </a:blipFill>
            </p:spPr>
            <p:txBody>
              <a:bodyPr/>
              <a:lstStyle/>
              <a:p>
                <a:r>
                  <a:rPr lang="es-EC">
                    <a:noFill/>
                  </a:rPr>
                  <a:t> </a:t>
                </a:r>
              </a:p>
            </p:txBody>
          </p:sp>
        </mc:Fallback>
      </mc:AlternateContent>
    </p:spTree>
    <p:extLst>
      <p:ext uri="{BB962C8B-B14F-4D97-AF65-F5344CB8AC3E}">
        <p14:creationId xmlns:p14="http://schemas.microsoft.com/office/powerpoint/2010/main" val="3204403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EC" sz="2400" dirty="0">
                <a:solidFill>
                  <a:schemeClr val="tx1"/>
                </a:solidFill>
              </a:rPr>
              <a:t>OBJETIVOS</a:t>
            </a:r>
          </a:p>
        </p:txBody>
      </p:sp>
      <p:sp>
        <p:nvSpPr>
          <p:cNvPr id="3" name="Marcador de contenido 2"/>
          <p:cNvSpPr>
            <a:spLocks noGrp="1"/>
          </p:cNvSpPr>
          <p:nvPr>
            <p:ph idx="1"/>
          </p:nvPr>
        </p:nvSpPr>
        <p:spPr/>
        <p:txBody>
          <a:bodyPr>
            <a:normAutofit fontScale="70000" lnSpcReduction="20000"/>
          </a:bodyPr>
          <a:lstStyle/>
          <a:p>
            <a:pPr marL="0" indent="0" algn="just">
              <a:buNone/>
            </a:pPr>
            <a:r>
              <a:rPr lang="es-ES" b="1" dirty="0" smtClean="0">
                <a:solidFill>
                  <a:schemeClr val="tx1"/>
                </a:solidFill>
              </a:rPr>
              <a:t>General</a:t>
            </a:r>
          </a:p>
          <a:p>
            <a:pPr marL="0" indent="0" algn="just">
              <a:buNone/>
            </a:pPr>
            <a:r>
              <a:rPr lang="es-EC" dirty="0">
                <a:solidFill>
                  <a:schemeClr val="tx1"/>
                </a:solidFill>
              </a:rPr>
              <a:t>Diseñar y construir un ventilador centrifugo de 300 mm de rotor, a partir de un diseño aerodinámico </a:t>
            </a:r>
            <a:r>
              <a:rPr lang="es-EC" dirty="0" smtClean="0">
                <a:solidFill>
                  <a:schemeClr val="tx1"/>
                </a:solidFill>
              </a:rPr>
              <a:t>previo</a:t>
            </a:r>
            <a:r>
              <a:rPr lang="es-MX" dirty="0" smtClean="0">
                <a:solidFill>
                  <a:schemeClr val="tx1"/>
                </a:solidFill>
              </a:rPr>
              <a:t>.</a:t>
            </a:r>
            <a:endParaRPr lang="es-EC" dirty="0" smtClean="0">
              <a:solidFill>
                <a:schemeClr val="tx1"/>
              </a:solidFill>
            </a:endParaRPr>
          </a:p>
          <a:p>
            <a:pPr algn="just"/>
            <a:endParaRPr lang="es-EC" b="1" dirty="0">
              <a:solidFill>
                <a:schemeClr val="tx1"/>
              </a:solidFill>
            </a:endParaRPr>
          </a:p>
          <a:p>
            <a:pPr marL="0" indent="0" algn="just">
              <a:buNone/>
            </a:pPr>
            <a:r>
              <a:rPr lang="es-EC" b="1" dirty="0" smtClean="0">
                <a:solidFill>
                  <a:schemeClr val="tx1"/>
                </a:solidFill>
              </a:rPr>
              <a:t>Específicos</a:t>
            </a:r>
            <a:endParaRPr lang="es-EC" b="1" dirty="0">
              <a:solidFill>
                <a:schemeClr val="tx1"/>
              </a:solidFill>
            </a:endParaRPr>
          </a:p>
          <a:p>
            <a:pPr lvl="0" algn="just">
              <a:buFont typeface="Arial" panose="020B0604020202020204" pitchFamily="34" charset="0"/>
              <a:buChar char="•"/>
            </a:pPr>
            <a:r>
              <a:rPr lang="es-EC" dirty="0">
                <a:solidFill>
                  <a:schemeClr val="tx1"/>
                </a:solidFill>
              </a:rPr>
              <a:t>a.	Dimensionar los parámetros del ventilador centrífugo, basado en el estudio aerodinámico previo.</a:t>
            </a:r>
          </a:p>
          <a:p>
            <a:pPr lvl="0" algn="just">
              <a:buFont typeface="Arial" panose="020B0604020202020204" pitchFamily="34" charset="0"/>
              <a:buChar char="•"/>
            </a:pPr>
            <a:r>
              <a:rPr lang="es-EC" dirty="0">
                <a:solidFill>
                  <a:schemeClr val="tx1"/>
                </a:solidFill>
              </a:rPr>
              <a:t>b.	Fundamentar teóricamente el diseño del ventilador centrífugo.</a:t>
            </a:r>
          </a:p>
          <a:p>
            <a:pPr lvl="0" algn="just">
              <a:buFont typeface="Arial" panose="020B0604020202020204" pitchFamily="34" charset="0"/>
              <a:buChar char="•"/>
            </a:pPr>
            <a:r>
              <a:rPr lang="es-EC" dirty="0">
                <a:solidFill>
                  <a:schemeClr val="tx1"/>
                </a:solidFill>
              </a:rPr>
              <a:t>c.	Análisis y selección de alternativas del tipo de alabe del ventilador.</a:t>
            </a:r>
          </a:p>
          <a:p>
            <a:pPr lvl="0" algn="just">
              <a:buFont typeface="Arial" panose="020B0604020202020204" pitchFamily="34" charset="0"/>
              <a:buChar char="•"/>
            </a:pPr>
            <a:r>
              <a:rPr lang="es-EC" dirty="0">
                <a:solidFill>
                  <a:schemeClr val="tx1"/>
                </a:solidFill>
              </a:rPr>
              <a:t>d.	Analizar la resistencia y la rigidez del ventilador.</a:t>
            </a:r>
          </a:p>
          <a:p>
            <a:pPr lvl="0" algn="just">
              <a:buFont typeface="Arial" panose="020B0604020202020204" pitchFamily="34" charset="0"/>
              <a:buChar char="•"/>
            </a:pPr>
            <a:r>
              <a:rPr lang="es-EC" dirty="0">
                <a:solidFill>
                  <a:schemeClr val="tx1"/>
                </a:solidFill>
              </a:rPr>
              <a:t>e.	Diseñar el sistema motriz y de transmisión del ventilador.</a:t>
            </a:r>
          </a:p>
          <a:p>
            <a:pPr lvl="0" algn="just">
              <a:buFont typeface="Arial" panose="020B0604020202020204" pitchFamily="34" charset="0"/>
              <a:buChar char="•"/>
            </a:pPr>
            <a:r>
              <a:rPr lang="es-EC" dirty="0">
                <a:solidFill>
                  <a:schemeClr val="tx1"/>
                </a:solidFill>
              </a:rPr>
              <a:t>f.	Realizar las hojas de procesos para la construcción del ventilador.</a:t>
            </a:r>
          </a:p>
          <a:p>
            <a:pPr lvl="0" algn="just">
              <a:buFont typeface="Arial" panose="020B0604020202020204" pitchFamily="34" charset="0"/>
              <a:buChar char="•"/>
            </a:pPr>
            <a:r>
              <a:rPr lang="es-EC" dirty="0">
                <a:solidFill>
                  <a:schemeClr val="tx1"/>
                </a:solidFill>
              </a:rPr>
              <a:t>g.	Construir el ventilador centrífugo.</a:t>
            </a:r>
          </a:p>
          <a:p>
            <a:pPr lvl="0" algn="just">
              <a:buFont typeface="Arial" panose="020B0604020202020204" pitchFamily="34" charset="0"/>
              <a:buChar char="•"/>
            </a:pPr>
            <a:r>
              <a:rPr lang="es-EC" dirty="0">
                <a:solidFill>
                  <a:schemeClr val="tx1"/>
                </a:solidFill>
              </a:rPr>
              <a:t>h.	Montar el sistema motriz y de transmisión.</a:t>
            </a:r>
          </a:p>
          <a:p>
            <a:pPr lvl="0" algn="just">
              <a:buFont typeface="Arial" panose="020B0604020202020204" pitchFamily="34" charset="0"/>
              <a:buChar char="•"/>
            </a:pPr>
            <a:r>
              <a:rPr lang="es-EC" dirty="0">
                <a:solidFill>
                  <a:schemeClr val="tx1"/>
                </a:solidFill>
              </a:rPr>
              <a:t>i.	Realizar el balanceo estático y dinámico del rotor del ventilador.</a:t>
            </a:r>
          </a:p>
          <a:p>
            <a:pPr lvl="0" algn="just">
              <a:buFont typeface="Arial" panose="020B0604020202020204" pitchFamily="34" charset="0"/>
              <a:buChar char="•"/>
            </a:pPr>
            <a:r>
              <a:rPr lang="es-EC" dirty="0">
                <a:solidFill>
                  <a:schemeClr val="tx1"/>
                </a:solidFill>
              </a:rPr>
              <a:t>j.	Realizar las pruebas de </a:t>
            </a:r>
            <a:r>
              <a:rPr lang="es-EC" dirty="0" smtClean="0">
                <a:solidFill>
                  <a:schemeClr val="tx1"/>
                </a:solidFill>
              </a:rPr>
              <a:t>funcionamiento.</a:t>
            </a:r>
            <a:r>
              <a:rPr lang="es-ES" dirty="0" smtClean="0"/>
              <a:t>l área de calentamiento y recurso solar.</a:t>
            </a:r>
            <a:endParaRPr lang="es-EC" dirty="0" smtClean="0"/>
          </a:p>
          <a:p>
            <a:pPr>
              <a:buFont typeface="Arial" panose="020B0604020202020204" pitchFamily="34" charset="0"/>
              <a:buChar char="•"/>
            </a:pPr>
            <a:endParaRPr lang="es-ES" dirty="0" smtClean="0"/>
          </a:p>
          <a:p>
            <a:pPr marL="0" indent="0">
              <a:buNone/>
            </a:pPr>
            <a:endParaRPr lang="es-EC" b="1" dirty="0" smtClean="0"/>
          </a:p>
          <a:p>
            <a:pPr marL="0" indent="0">
              <a:buNone/>
            </a:pPr>
            <a:endParaRPr lang="es-EC" dirty="0"/>
          </a:p>
        </p:txBody>
      </p:sp>
    </p:spTree>
    <p:extLst>
      <p:ext uri="{BB962C8B-B14F-4D97-AF65-F5344CB8AC3E}">
        <p14:creationId xmlns:p14="http://schemas.microsoft.com/office/powerpoint/2010/main" val="1462322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dirty="0" smtClean="0"/>
          </a:p>
          <a:p>
            <a:endParaRPr lang="es-EC" dirty="0"/>
          </a:p>
        </p:txBody>
      </p:sp>
      <mc:AlternateContent xmlns:mc="http://schemas.openxmlformats.org/markup-compatibility/2006" xmlns:a14="http://schemas.microsoft.com/office/drawing/2010/main">
        <mc:Choice Requires="a14">
          <p:sp>
            <p:nvSpPr>
              <p:cNvPr id="4" name="3 Rectángulo"/>
              <p:cNvSpPr/>
              <p:nvPr/>
            </p:nvSpPr>
            <p:spPr>
              <a:xfrm>
                <a:off x="395536" y="764704"/>
                <a:ext cx="8208912" cy="1554080"/>
              </a:xfrm>
              <a:prstGeom prst="rect">
                <a:avLst/>
              </a:prstGeom>
            </p:spPr>
            <p:txBody>
              <a:bodyPr wrap="square">
                <a:spAutoFit/>
              </a:bodyPr>
              <a:lstStyle/>
              <a:p>
                <a:r>
                  <a:rPr lang="es-EC" dirty="0"/>
                  <a:t>A continuación se suma como resortes en serie, las constantes de la siguiente manera</a:t>
                </a:r>
                <a:r>
                  <a:rPr lang="es-EC" dirty="0" smtClean="0"/>
                  <a:t>:</a:t>
                </a:r>
              </a:p>
              <a:p>
                <a:endParaRPr lang="es-EC" dirty="0"/>
              </a:p>
              <a:p>
                <a:pPr/>
                <a14:m>
                  <m:oMathPara xmlns:m="http://schemas.openxmlformats.org/officeDocument/2006/math">
                    <m:oMathParaPr>
                      <m:jc m:val="centerGroup"/>
                    </m:oMathParaPr>
                    <m:oMath xmlns:m="http://schemas.openxmlformats.org/officeDocument/2006/math">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𝐾</m:t>
                              </m:r>
                            </m:e>
                            <m:sub>
                              <m:sSub>
                                <m:sSubPr>
                                  <m:ctrlPr>
                                    <a:rPr lang="es-EC" i="1">
                                      <a:latin typeface="Cambria Math"/>
                                    </a:rPr>
                                  </m:ctrlPr>
                                </m:sSubPr>
                                <m:e>
                                  <m:r>
                                    <a:rPr lang="es-EC" i="1">
                                      <a:latin typeface="Cambria Math"/>
                                    </a:rPr>
                                    <m:t>𝑡</m:t>
                                  </m:r>
                                </m:e>
                                <m:sub>
                                  <m:r>
                                    <a:rPr lang="es-EC" i="1">
                                      <a:latin typeface="Cambria Math"/>
                                    </a:rPr>
                                    <m:t>𝑒𝑓𝑒</m:t>
                                  </m:r>
                                </m:sub>
                              </m:sSub>
                            </m:sub>
                          </m:sSub>
                        </m:den>
                      </m:f>
                      <m:r>
                        <a:rPr lang="es-EC" i="1">
                          <a:latin typeface="Cambria Math"/>
                        </a:rPr>
                        <m:t>=</m:t>
                      </m:r>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𝐾</m:t>
                              </m:r>
                            </m:e>
                            <m:sub>
                              <m:r>
                                <a:rPr lang="es-EC" i="1">
                                  <a:latin typeface="Cambria Math"/>
                                </a:rPr>
                                <m:t>𝑡</m:t>
                              </m:r>
                              <m:r>
                                <a:rPr lang="es-EC" i="1">
                                  <a:latin typeface="Cambria Math"/>
                                </a:rPr>
                                <m:t>1</m:t>
                              </m:r>
                            </m:sub>
                          </m:sSub>
                        </m:den>
                      </m:f>
                      <m:r>
                        <a:rPr lang="es-EC" i="1">
                          <a:latin typeface="Cambria Math"/>
                        </a:rPr>
                        <m:t>+</m:t>
                      </m:r>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𝐾</m:t>
                              </m:r>
                            </m:e>
                            <m:sub>
                              <m:r>
                                <a:rPr lang="es-EC" i="1">
                                  <a:latin typeface="Cambria Math"/>
                                </a:rPr>
                                <m:t>𝑡</m:t>
                              </m:r>
                              <m:r>
                                <a:rPr lang="es-EC" i="1">
                                  <a:latin typeface="Cambria Math"/>
                                </a:rPr>
                                <m:t>2</m:t>
                              </m:r>
                            </m:sub>
                          </m:sSub>
                        </m:den>
                      </m:f>
                      <m:r>
                        <a:rPr lang="es-EC" i="1">
                          <a:latin typeface="Cambria Math"/>
                        </a:rPr>
                        <m:t>+</m:t>
                      </m:r>
                      <m:f>
                        <m:fPr>
                          <m:ctrlPr>
                            <a:rPr lang="es-EC" i="1">
                              <a:latin typeface="Cambria Math"/>
                            </a:rPr>
                          </m:ctrlPr>
                        </m:fPr>
                        <m:num>
                          <m:r>
                            <a:rPr lang="es-EC" i="1">
                              <a:latin typeface="Cambria Math"/>
                            </a:rPr>
                            <m:t>1</m:t>
                          </m:r>
                        </m:num>
                        <m:den>
                          <m:sSub>
                            <m:sSubPr>
                              <m:ctrlPr>
                                <a:rPr lang="es-EC" i="1">
                                  <a:latin typeface="Cambria Math"/>
                                </a:rPr>
                              </m:ctrlPr>
                            </m:sSubPr>
                            <m:e>
                              <m:r>
                                <a:rPr lang="es-EC" i="1">
                                  <a:latin typeface="Cambria Math"/>
                                </a:rPr>
                                <m:t>𝐾</m:t>
                              </m:r>
                            </m:e>
                            <m:sub>
                              <m:r>
                                <a:rPr lang="es-EC" i="1">
                                  <a:latin typeface="Cambria Math"/>
                                </a:rPr>
                                <m:t>𝑡</m:t>
                              </m:r>
                              <m:r>
                                <a:rPr lang="es-EC" i="1">
                                  <a:latin typeface="Cambria Math"/>
                                </a:rPr>
                                <m:t>3</m:t>
                              </m:r>
                            </m:sub>
                          </m:sSub>
                        </m:den>
                      </m:f>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764704"/>
                <a:ext cx="8208912" cy="1554080"/>
              </a:xfrm>
              <a:prstGeom prst="rect">
                <a:avLst/>
              </a:prstGeom>
              <a:blipFill rotWithShape="1">
                <a:blip r:embed="rId2"/>
                <a:stretch>
                  <a:fillRect l="-669" t="-1961" r="-14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367053" y="2551861"/>
                <a:ext cx="2265877"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𝐾</m:t>
                          </m:r>
                        </m:e>
                        <m:sub>
                          <m:sSub>
                            <m:sSubPr>
                              <m:ctrlPr>
                                <a:rPr lang="es-EC" i="1">
                                  <a:latin typeface="Cambria Math"/>
                                </a:rPr>
                              </m:ctrlPr>
                            </m:sSubPr>
                            <m:e>
                              <m:r>
                                <a:rPr lang="es-EC" i="1">
                                  <a:latin typeface="Cambria Math"/>
                                </a:rPr>
                                <m:t>𝑡</m:t>
                              </m:r>
                            </m:e>
                            <m:sub>
                              <m:r>
                                <a:rPr lang="es-EC" i="1">
                                  <a:latin typeface="Cambria Math"/>
                                </a:rPr>
                                <m:t>𝑒𝑓𝑒</m:t>
                              </m:r>
                            </m:sub>
                          </m:sSub>
                        </m:sub>
                      </m:sSub>
                      <m:r>
                        <a:rPr lang="es-EC" i="1">
                          <a:latin typeface="Cambria Math"/>
                        </a:rPr>
                        <m:t>=11300</m:t>
                      </m:r>
                      <m:f>
                        <m:fPr>
                          <m:ctrlPr>
                            <a:rPr lang="es-EC" i="1">
                              <a:latin typeface="Cambria Math"/>
                            </a:rPr>
                          </m:ctrlPr>
                        </m:fPr>
                        <m:num>
                          <m:r>
                            <a:rPr lang="es-EC" i="1">
                              <a:latin typeface="Cambria Math"/>
                            </a:rPr>
                            <m:t>𝑁</m:t>
                          </m:r>
                          <m:r>
                            <a:rPr lang="es-EC" i="1">
                              <a:latin typeface="Cambria Math"/>
                            </a:rPr>
                            <m:t>∗</m:t>
                          </m:r>
                          <m:r>
                            <a:rPr lang="es-EC" i="1">
                              <a:latin typeface="Cambria Math"/>
                            </a:rPr>
                            <m:t>𝑚</m:t>
                          </m:r>
                        </m:num>
                        <m:den>
                          <m:r>
                            <a:rPr lang="es-EC" i="1">
                              <a:latin typeface="Cambria Math"/>
                            </a:rPr>
                            <m:t>𝑟𝑎𝑑</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3367053" y="2551861"/>
                <a:ext cx="2265877" cy="610873"/>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95536" y="3429000"/>
                <a:ext cx="8352928" cy="2629374"/>
              </a:xfrm>
              <a:prstGeom prst="rect">
                <a:avLst/>
              </a:prstGeom>
            </p:spPr>
            <p:txBody>
              <a:bodyPr wrap="square">
                <a:spAutoFit/>
              </a:bodyPr>
              <a:lstStyle/>
              <a:p>
                <a:r>
                  <a:rPr lang="es-EC" dirty="0" smtClean="0"/>
                  <a:t>A continuación se calcula la frecuencia torsional crítica:</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𝑛</m:t>
                          </m:r>
                        </m:sub>
                      </m:sSub>
                      <m:r>
                        <a:rPr lang="es-EC" i="1">
                          <a:latin typeface="Cambria Math"/>
                        </a:rPr>
                        <m:t>=</m:t>
                      </m:r>
                      <m:rad>
                        <m:radPr>
                          <m:degHide m:val="on"/>
                          <m:ctrlPr>
                            <a:rPr lang="es-EC" i="1">
                              <a:latin typeface="Cambria Math"/>
                            </a:rPr>
                          </m:ctrlPr>
                        </m:radPr>
                        <m:deg/>
                        <m:e>
                          <m:sSub>
                            <m:sSubPr>
                              <m:ctrlPr>
                                <a:rPr lang="es-EC" i="1">
                                  <a:latin typeface="Cambria Math"/>
                                </a:rPr>
                              </m:ctrlPr>
                            </m:sSubPr>
                            <m:e>
                              <m:r>
                                <a:rPr lang="es-EC" i="1">
                                  <a:latin typeface="Cambria Math"/>
                                </a:rPr>
                                <m:t>𝐾</m:t>
                              </m:r>
                            </m:e>
                            <m:sub>
                              <m:sSub>
                                <m:sSubPr>
                                  <m:ctrlPr>
                                    <a:rPr lang="es-EC" i="1">
                                      <a:latin typeface="Cambria Math"/>
                                    </a:rPr>
                                  </m:ctrlPr>
                                </m:sSubPr>
                                <m:e>
                                  <m:r>
                                    <a:rPr lang="es-EC" i="1">
                                      <a:latin typeface="Cambria Math"/>
                                    </a:rPr>
                                    <m:t>𝑡</m:t>
                                  </m:r>
                                </m:e>
                                <m:sub>
                                  <m:r>
                                    <a:rPr lang="es-EC" i="1">
                                      <a:latin typeface="Cambria Math"/>
                                    </a:rPr>
                                    <m:t>𝑒𝑓𝑒</m:t>
                                  </m:r>
                                </m:sub>
                              </m:sSub>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𝐼</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𝐼</m:t>
                                  </m:r>
                                </m:e>
                                <m:sub>
                                  <m:r>
                                    <a:rPr lang="es-EC" i="1">
                                      <a:latin typeface="Cambria Math"/>
                                    </a:rPr>
                                    <m:t>2</m:t>
                                  </m:r>
                                </m:sub>
                              </m:sSub>
                            </m:num>
                            <m:den>
                              <m:sSub>
                                <m:sSubPr>
                                  <m:ctrlPr>
                                    <a:rPr lang="es-EC" i="1">
                                      <a:latin typeface="Cambria Math"/>
                                    </a:rPr>
                                  </m:ctrlPr>
                                </m:sSubPr>
                                <m:e>
                                  <m:r>
                                    <a:rPr lang="es-EC" i="1">
                                      <a:latin typeface="Cambria Math"/>
                                    </a:rPr>
                                    <m:t>𝐼</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𝐼</m:t>
                                  </m:r>
                                </m:e>
                                <m:sub>
                                  <m:r>
                                    <a:rPr lang="es-EC" i="1">
                                      <a:latin typeface="Cambria Math"/>
                                    </a:rPr>
                                    <m:t>2</m:t>
                                  </m:r>
                                </m:sub>
                              </m:sSub>
                            </m:den>
                          </m:f>
                        </m:e>
                      </m:rad>
                    </m:oMath>
                  </m:oMathPara>
                </a14:m>
                <a:endParaRPr lang="es-EC" dirty="0" smtClean="0"/>
              </a:p>
              <a:p>
                <a:endParaRPr lang="es-EC" dirty="0"/>
              </a:p>
              <a:p>
                <a:r>
                  <a:rPr lang="es-EC" dirty="0"/>
                  <a:t>En donde las inercias de masa son las siguientes</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𝐼</m:t>
                          </m:r>
                        </m:e>
                        <m:sub>
                          <m:r>
                            <a:rPr lang="es-EC" i="1">
                              <a:latin typeface="Cambria Math"/>
                            </a:rPr>
                            <m:t>1</m:t>
                          </m:r>
                        </m:sub>
                      </m:sSub>
                      <m:r>
                        <a:rPr lang="es-EC" i="1">
                          <a:latin typeface="Cambria Math"/>
                        </a:rPr>
                        <m:t>=</m:t>
                      </m:r>
                      <m:sSub>
                        <m:sSubPr>
                          <m:ctrlPr>
                            <a:rPr lang="es-EC" i="1">
                              <a:latin typeface="Cambria Math"/>
                            </a:rPr>
                          </m:ctrlPr>
                        </m:sSubPr>
                        <m:e>
                          <m:r>
                            <a:rPr lang="es-EC" i="1">
                              <a:latin typeface="Cambria Math"/>
                            </a:rPr>
                            <m:t>𝐼</m:t>
                          </m:r>
                        </m:e>
                        <m:sub>
                          <m:r>
                            <a:rPr lang="es-EC" i="1">
                              <a:latin typeface="Cambria Math"/>
                            </a:rPr>
                            <m:t>𝑣𝑒𝑛𝑡𝑖𝑙𝑎𝑑𝑜𝑟</m:t>
                          </m:r>
                        </m:sub>
                      </m:sSub>
                      <m:r>
                        <a:rPr lang="es-EC" i="1">
                          <a:latin typeface="Cambria Math"/>
                        </a:rPr>
                        <m:t>=0,06 </m:t>
                      </m:r>
                      <m:r>
                        <a:rPr lang="es-EC" i="1">
                          <a:latin typeface="Cambria Math"/>
                        </a:rPr>
                        <m:t>𝐾𝑔</m:t>
                      </m:r>
                      <m:r>
                        <a:rPr lang="es-EC" i="1">
                          <a:latin typeface="Cambria Math"/>
                        </a:rPr>
                        <m:t>∗</m:t>
                      </m:r>
                      <m:sSup>
                        <m:sSupPr>
                          <m:ctrlPr>
                            <a:rPr lang="es-EC" i="1">
                              <a:latin typeface="Cambria Math"/>
                            </a:rPr>
                          </m:ctrlPr>
                        </m:sSupPr>
                        <m:e>
                          <m:r>
                            <a:rPr lang="es-EC" i="1">
                              <a:latin typeface="Cambria Math"/>
                            </a:rPr>
                            <m:t>𝑚</m:t>
                          </m:r>
                        </m:e>
                        <m:sup>
                          <m:r>
                            <a:rPr lang="es-EC" i="1">
                              <a:latin typeface="Cambria Math"/>
                            </a:rPr>
                            <m:t>2</m:t>
                          </m:r>
                        </m:sup>
                      </m:sSup>
                      <m:r>
                        <a:rPr lang="es-EC" i="1">
                          <a:latin typeface="Cambria Math"/>
                        </a:rPr>
                        <m:t>, </m:t>
                      </m:r>
                      <m:sSub>
                        <m:sSubPr>
                          <m:ctrlPr>
                            <a:rPr lang="es-EC" i="1">
                              <a:latin typeface="Cambria Math"/>
                            </a:rPr>
                          </m:ctrlPr>
                        </m:sSubPr>
                        <m:e>
                          <m:r>
                            <a:rPr lang="es-EC" b="0" i="1" smtClean="0">
                              <a:latin typeface="Cambria Math"/>
                            </a:rPr>
                            <m:t>       </m:t>
                          </m:r>
                          <m:r>
                            <a:rPr lang="es-EC" i="1">
                              <a:latin typeface="Cambria Math"/>
                            </a:rPr>
                            <m:t>𝐼</m:t>
                          </m:r>
                        </m:e>
                        <m:sub>
                          <m:r>
                            <a:rPr lang="es-EC" i="1">
                              <a:latin typeface="Cambria Math"/>
                            </a:rPr>
                            <m:t>2</m:t>
                          </m:r>
                        </m:sub>
                      </m:sSub>
                      <m:r>
                        <a:rPr lang="es-EC" i="1">
                          <a:latin typeface="Cambria Math"/>
                        </a:rPr>
                        <m:t>=</m:t>
                      </m:r>
                      <m:sSub>
                        <m:sSubPr>
                          <m:ctrlPr>
                            <a:rPr lang="es-EC" i="1">
                              <a:latin typeface="Cambria Math"/>
                            </a:rPr>
                          </m:ctrlPr>
                        </m:sSubPr>
                        <m:e>
                          <m:r>
                            <a:rPr lang="es-EC" i="1">
                              <a:latin typeface="Cambria Math"/>
                            </a:rPr>
                            <m:t>𝐼</m:t>
                          </m:r>
                        </m:e>
                        <m:sub>
                          <m:r>
                            <a:rPr lang="es-EC" i="1">
                              <a:latin typeface="Cambria Math"/>
                            </a:rPr>
                            <m:t>𝑝𝑜𝑙𝑒𝑎</m:t>
                          </m:r>
                        </m:sub>
                      </m:sSub>
                      <m:r>
                        <a:rPr lang="es-EC" i="1">
                          <a:latin typeface="Cambria Math"/>
                        </a:rPr>
                        <m:t>=4,709∗</m:t>
                      </m:r>
                      <m:sSup>
                        <m:sSupPr>
                          <m:ctrlPr>
                            <a:rPr lang="es-EC" i="1">
                              <a:latin typeface="Cambria Math"/>
                            </a:rPr>
                          </m:ctrlPr>
                        </m:sSupPr>
                        <m:e>
                          <m:r>
                            <a:rPr lang="es-EC" i="1">
                              <a:latin typeface="Cambria Math"/>
                            </a:rPr>
                            <m:t>10</m:t>
                          </m:r>
                        </m:e>
                        <m:sup>
                          <m:r>
                            <a:rPr lang="es-EC" i="1">
                              <a:latin typeface="Cambria Math"/>
                            </a:rPr>
                            <m:t>−3</m:t>
                          </m:r>
                        </m:sup>
                      </m:sSup>
                      <m:r>
                        <a:rPr lang="es-EC" i="1">
                          <a:latin typeface="Cambria Math"/>
                        </a:rPr>
                        <m:t> </m:t>
                      </m:r>
                      <m:r>
                        <a:rPr lang="es-EC" i="1">
                          <a:latin typeface="Cambria Math"/>
                        </a:rPr>
                        <m:t>𝐾𝑔</m:t>
                      </m:r>
                      <m:r>
                        <a:rPr lang="es-EC" i="1">
                          <a:latin typeface="Cambria Math"/>
                        </a:rPr>
                        <m:t>∗</m:t>
                      </m:r>
                      <m:sSup>
                        <m:sSupPr>
                          <m:ctrlPr>
                            <a:rPr lang="es-EC" i="1">
                              <a:latin typeface="Cambria Math"/>
                            </a:rPr>
                          </m:ctrlPr>
                        </m:sSupPr>
                        <m:e>
                          <m:r>
                            <a:rPr lang="es-EC" i="1">
                              <a:latin typeface="Cambria Math"/>
                            </a:rPr>
                            <m:t>𝑚</m:t>
                          </m:r>
                        </m:e>
                        <m:sup>
                          <m:r>
                            <a:rPr lang="es-EC" i="1">
                              <a:latin typeface="Cambria Math"/>
                            </a:rPr>
                            <m:t>2</m:t>
                          </m:r>
                        </m:sup>
                      </m:sSup>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95536" y="3429000"/>
                <a:ext cx="8352928" cy="2629374"/>
              </a:xfrm>
              <a:prstGeom prst="rect">
                <a:avLst/>
              </a:prstGeom>
              <a:blipFill rotWithShape="1">
                <a:blip r:embed="rId4"/>
                <a:stretch>
                  <a:fillRect l="-657" t="-1160" b="-464"/>
                </a:stretch>
              </a:blipFill>
            </p:spPr>
            <p:txBody>
              <a:bodyPr/>
              <a:lstStyle/>
              <a:p>
                <a:r>
                  <a:rPr lang="es-EC">
                    <a:noFill/>
                  </a:rPr>
                  <a:t> </a:t>
                </a:r>
              </a:p>
            </p:txBody>
          </p:sp>
        </mc:Fallback>
      </mc:AlternateContent>
    </p:spTree>
    <p:extLst>
      <p:ext uri="{BB962C8B-B14F-4D97-AF65-F5344CB8AC3E}">
        <p14:creationId xmlns:p14="http://schemas.microsoft.com/office/powerpoint/2010/main" val="294870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467544" y="836712"/>
                <a:ext cx="8208912" cy="26393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𝑤</m:t>
                          </m:r>
                        </m:e>
                        <m:sub>
                          <m:r>
                            <a:rPr lang="es-EC" i="1">
                              <a:latin typeface="Cambria Math"/>
                            </a:rPr>
                            <m:t>𝑛</m:t>
                          </m:r>
                        </m:sub>
                      </m:sSub>
                      <m:r>
                        <a:rPr lang="es-EC" i="1">
                          <a:latin typeface="Cambria Math"/>
                        </a:rPr>
                        <m:t>=15360 </m:t>
                      </m:r>
                      <m:r>
                        <a:rPr lang="es-EC" i="1">
                          <a:latin typeface="Cambria Math"/>
                        </a:rPr>
                        <m:t>𝑟𝑝𝑚</m:t>
                      </m:r>
                    </m:oMath>
                  </m:oMathPara>
                </a14:m>
                <a:endParaRPr lang="es-EC" dirty="0" smtClean="0"/>
              </a:p>
              <a:p>
                <a:endParaRPr lang="es-EC" dirty="0"/>
              </a:p>
              <a:p>
                <a:r>
                  <a:rPr lang="es-EC" dirty="0"/>
                  <a:t>Con este valor de frecuencia torsional crítica se compara con la frecuencia forzada</a:t>
                </a:r>
                <a:r>
                  <a:rPr lang="es-EC" dirty="0" smtClean="0"/>
                  <a:t>.</a:t>
                </a:r>
              </a:p>
              <a:p>
                <a:endParaRPr lang="es-EC" dirty="0"/>
              </a:p>
              <a:p>
                <a:pPr/>
                <a14:m>
                  <m:oMathPara xmlns:m="http://schemas.openxmlformats.org/officeDocument/2006/math">
                    <m:oMathParaPr>
                      <m:jc m:val="centerGroup"/>
                    </m:oMathParaPr>
                    <m:oMath xmlns:m="http://schemas.openxmlformats.org/officeDocument/2006/math">
                      <m:f>
                        <m:fPr>
                          <m:ctrlPr>
                            <a:rPr lang="es-EC" i="1">
                              <a:latin typeface="Cambria Math"/>
                            </a:rPr>
                          </m:ctrlPr>
                        </m:fPr>
                        <m:num>
                          <m:sSub>
                            <m:sSubPr>
                              <m:ctrlPr>
                                <a:rPr lang="es-EC" i="1">
                                  <a:latin typeface="Cambria Math"/>
                                </a:rPr>
                              </m:ctrlPr>
                            </m:sSubPr>
                            <m:e>
                              <m:r>
                                <a:rPr lang="es-EC" i="1">
                                  <a:latin typeface="Cambria Math"/>
                                </a:rPr>
                                <m:t>𝑤</m:t>
                              </m:r>
                            </m:e>
                            <m:sub>
                              <m:r>
                                <a:rPr lang="es-EC" i="1">
                                  <a:latin typeface="Cambria Math"/>
                                </a:rPr>
                                <m:t>𝑛</m:t>
                              </m:r>
                            </m:sub>
                          </m:sSub>
                        </m:num>
                        <m:den>
                          <m:sSub>
                            <m:sSubPr>
                              <m:ctrlPr>
                                <a:rPr lang="es-EC" i="1">
                                  <a:latin typeface="Cambria Math"/>
                                </a:rPr>
                              </m:ctrlPr>
                            </m:sSubPr>
                            <m:e>
                              <m:r>
                                <a:rPr lang="es-EC" i="1">
                                  <a:latin typeface="Cambria Math"/>
                                </a:rPr>
                                <m:t>𝑤</m:t>
                              </m:r>
                            </m:e>
                            <m:sub>
                              <m:r>
                                <a:rPr lang="es-EC" i="1">
                                  <a:latin typeface="Cambria Math"/>
                                </a:rPr>
                                <m:t>𝑓</m:t>
                              </m:r>
                            </m:sub>
                          </m:sSub>
                        </m:den>
                      </m:f>
                      <m:r>
                        <a:rPr lang="es-EC" i="1">
                          <a:latin typeface="Cambria Math"/>
                        </a:rPr>
                        <m:t>=</m:t>
                      </m:r>
                      <m:f>
                        <m:fPr>
                          <m:ctrlPr>
                            <a:rPr lang="es-EC" i="1">
                              <a:latin typeface="Cambria Math"/>
                            </a:rPr>
                          </m:ctrlPr>
                        </m:fPr>
                        <m:num>
                          <m:r>
                            <a:rPr lang="es-EC" i="1">
                              <a:latin typeface="Cambria Math"/>
                            </a:rPr>
                            <m:t>15360 </m:t>
                          </m:r>
                          <m:r>
                            <a:rPr lang="es-EC" i="1">
                              <a:latin typeface="Cambria Math"/>
                            </a:rPr>
                            <m:t>𝑟𝑝𝑚</m:t>
                          </m:r>
                        </m:num>
                        <m:den>
                          <m:r>
                            <a:rPr lang="es-EC" i="1">
                              <a:latin typeface="Cambria Math"/>
                            </a:rPr>
                            <m:t>1500 </m:t>
                          </m:r>
                          <m:r>
                            <a:rPr lang="es-EC" i="1">
                              <a:latin typeface="Cambria Math"/>
                            </a:rPr>
                            <m:t>𝑟𝑝𝑚</m:t>
                          </m:r>
                        </m:den>
                      </m:f>
                      <m:r>
                        <a:rPr lang="es-EC" i="1">
                          <a:latin typeface="Cambria Math"/>
                        </a:rPr>
                        <m:t>=10,24</m:t>
                      </m:r>
                    </m:oMath>
                  </m:oMathPara>
                </a14:m>
                <a:endParaRPr lang="es-EC" dirty="0" smtClean="0"/>
              </a:p>
              <a:p>
                <a:endParaRPr lang="es-EC" dirty="0"/>
              </a:p>
              <a:p>
                <a:r>
                  <a:rPr lang="es-EC" dirty="0"/>
                  <a:t> Por lo tanto este es un margen aceptable para el funcionamiento del sistema</a:t>
                </a:r>
              </a:p>
            </p:txBody>
          </p:sp>
        </mc:Choice>
        <mc:Fallback xmlns="">
          <p:sp>
            <p:nvSpPr>
              <p:cNvPr id="4" name="3 Rectángulo"/>
              <p:cNvSpPr>
                <a:spLocks noRot="1" noChangeAspect="1" noMove="1" noResize="1" noEditPoints="1" noAdjustHandles="1" noChangeArrowheads="1" noChangeShapeType="1" noTextEdit="1"/>
              </p:cNvSpPr>
              <p:nvPr/>
            </p:nvSpPr>
            <p:spPr>
              <a:xfrm>
                <a:off x="467544" y="836712"/>
                <a:ext cx="8208912" cy="2639377"/>
              </a:xfrm>
              <a:prstGeom prst="rect">
                <a:avLst/>
              </a:prstGeom>
              <a:blipFill rotWithShape="1">
                <a:blip r:embed="rId2"/>
                <a:stretch>
                  <a:fillRect l="-669" b="-2771"/>
                </a:stretch>
              </a:blipFill>
            </p:spPr>
            <p:txBody>
              <a:bodyPr/>
              <a:lstStyle/>
              <a:p>
                <a:r>
                  <a:rPr lang="es-EC">
                    <a:noFill/>
                  </a:rPr>
                  <a:t> </a:t>
                </a:r>
              </a:p>
            </p:txBody>
          </p:sp>
        </mc:Fallback>
      </mc:AlternateContent>
    </p:spTree>
    <p:extLst>
      <p:ext uri="{BB962C8B-B14F-4D97-AF65-F5344CB8AC3E}">
        <p14:creationId xmlns:p14="http://schemas.microsoft.com/office/powerpoint/2010/main" val="2367726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67106"/>
            <a:ext cx="6632440" cy="86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57056" tIns="304704" rIns="91440" bIns="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914400" marR="0" lvl="2" indent="0" algn="l" defTabSz="914400" rtl="0" eaLnBrk="1" fontAlgn="base" latinLnBrk="0" hangingPunct="1">
              <a:lnSpc>
                <a:spcPct val="100000"/>
              </a:lnSpc>
              <a:spcBef>
                <a:spcPct val="0"/>
              </a:spcBef>
              <a:spcAft>
                <a:spcPct val="0"/>
              </a:spcAft>
              <a:buClrTx/>
              <a:buSzTx/>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a:t>
            </a:r>
            <a:r>
              <a:rPr kumimoji="0" lang="es-EC" alt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nálisis Modal por simulación elemento finitos</a:t>
            </a:r>
            <a:endPar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7" name="Imagen 85"/>
          <p:cNvPicPr>
            <a:picLocks noChangeAspect="1" noChangeArrowheads="1"/>
          </p:cNvPicPr>
          <p:nvPr/>
        </p:nvPicPr>
        <p:blipFill>
          <a:blip r:embed="rId2">
            <a:extLst>
              <a:ext uri="{28A0092B-C50C-407E-A947-70E740481C1C}">
                <a14:useLocalDpi xmlns:a14="http://schemas.microsoft.com/office/drawing/2010/main" val="0"/>
              </a:ext>
            </a:extLst>
          </a:blip>
          <a:srcRect b="4871"/>
          <a:stretch>
            <a:fillRect/>
          </a:stretch>
        </p:blipFill>
        <p:spPr bwMode="auto">
          <a:xfrm>
            <a:off x="410960" y="1382616"/>
            <a:ext cx="6655585" cy="35585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10960" y="4149080"/>
            <a:ext cx="705678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es-EC" altLang="es-EC" sz="1200" b="1" i="0" u="none" strike="noStrike" cap="none" normalizeH="0" baseline="0" dirty="0" smtClean="0" bmk="_Toc459198492">
              <a:ln>
                <a:noFill/>
              </a:ln>
              <a:solidFill>
                <a:schemeClr val="tx1"/>
              </a:solidFill>
              <a:effectLst/>
              <a:latin typeface="Arial" pitchFamily="34" charset="0"/>
              <a:ea typeface="Calibri" pitchFamily="34" charset="0"/>
              <a:cs typeface="Times New Roman" pitchFamily="18" charset="0"/>
            </a:endParaRPr>
          </a:p>
          <a:p>
            <a:pPr marL="0" marR="0" lvl="0" indent="252413" algn="just" defTabSz="914400" rtl="0" eaLnBrk="1" fontAlgn="base" latinLnBrk="0" hangingPunct="1">
              <a:lnSpc>
                <a:spcPct val="100000"/>
              </a:lnSpc>
              <a:spcBef>
                <a:spcPct val="0"/>
              </a:spcBef>
              <a:spcAft>
                <a:spcPct val="0"/>
              </a:spcAft>
              <a:buClrTx/>
              <a:buSzTx/>
              <a:buFontTx/>
              <a:buNone/>
              <a:tabLst/>
            </a:pPr>
            <a:endParaRPr lang="es-EC" altLang="es-EC" sz="1200" b="1" dirty="0" bmk="_Toc459198492">
              <a:ea typeface="Calibri" pitchFamily="34" charset="0"/>
              <a:cs typeface="Times New Roman" pitchFamily="18" charset="0"/>
            </a:endParaRP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es-EC" altLang="es-EC" sz="1200" b="1" i="0" u="none" strike="noStrike" cap="none" normalizeH="0" baseline="0" dirty="0" smtClean="0" bmk="_Toc459198492">
              <a:ln>
                <a:noFill/>
              </a:ln>
              <a:solidFill>
                <a:schemeClr val="tx1"/>
              </a:solidFill>
              <a:effectLst/>
              <a:latin typeface="Arial" pitchFamily="34" charset="0"/>
              <a:ea typeface="Calibri" pitchFamily="34" charset="0"/>
              <a:cs typeface="Times New Roman" pitchFamily="18" charset="0"/>
            </a:endParaRPr>
          </a:p>
          <a:p>
            <a:pPr marL="0" marR="0" lvl="0" indent="252413" algn="just" defTabSz="914400" rtl="0" eaLnBrk="1" fontAlgn="base" latinLnBrk="0" hangingPunct="1">
              <a:lnSpc>
                <a:spcPct val="100000"/>
              </a:lnSpc>
              <a:spcBef>
                <a:spcPct val="0"/>
              </a:spcBef>
              <a:spcAft>
                <a:spcPct val="0"/>
              </a:spcAft>
              <a:buClrTx/>
              <a:buSzTx/>
              <a:buFontTx/>
              <a:buNone/>
              <a:tabLst/>
            </a:pPr>
            <a:endParaRPr lang="es-EC" altLang="es-EC" sz="1200" b="1" dirty="0" bmk="_Toc459198492">
              <a:ea typeface="Calibri" pitchFamily="34" charset="0"/>
              <a:cs typeface="Times New Roman" pitchFamily="18" charset="0"/>
            </a:endParaRPr>
          </a:p>
          <a:p>
            <a:pPr marL="0" marR="0" lvl="0" indent="252413" algn="just" defTabSz="914400" rtl="0" eaLnBrk="1" fontAlgn="base" latinLnBrk="0" hangingPunct="1">
              <a:lnSpc>
                <a:spcPct val="100000"/>
              </a:lnSpc>
              <a:spcBef>
                <a:spcPct val="0"/>
              </a:spcBef>
              <a:spcAft>
                <a:spcPct val="0"/>
              </a:spcAft>
              <a:buClrTx/>
              <a:buSzTx/>
              <a:buFontTx/>
              <a:buNone/>
              <a:tabLst/>
            </a:pPr>
            <a:endParaRPr kumimoji="0" lang="es-EC" altLang="es-EC" sz="1200" b="1" i="0" u="none" strike="noStrike" cap="none" normalizeH="0" baseline="0" dirty="0" smtClean="0" bmk="_Toc459198492">
              <a:ln>
                <a:noFill/>
              </a:ln>
              <a:solidFill>
                <a:schemeClr val="tx1"/>
              </a:solidFill>
              <a:effectLst/>
              <a:latin typeface="Arial" pitchFamily="34" charset="0"/>
              <a:ea typeface="Calibri" pitchFamily="34" charset="0"/>
              <a:cs typeface="Times New Roman" pitchFamily="18" charset="0"/>
            </a:endParaRPr>
          </a:p>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59198492">
                <a:ln>
                  <a:noFill/>
                </a:ln>
                <a:solidFill>
                  <a:schemeClr val="tx1"/>
                </a:solidFill>
                <a:effectLst/>
                <a:latin typeface="Arial" pitchFamily="34" charset="0"/>
                <a:ea typeface="Calibri" pitchFamily="34" charset="0"/>
                <a:cs typeface="Times New Roman" pitchFamily="18" charset="0"/>
              </a:rPr>
              <a:t>Análisis Modal por simulación de elementos finitos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Fuente: (CAD, 2013)</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7267145" y="2671752"/>
            <a:ext cx="4572000" cy="2308324"/>
          </a:xfrm>
          <a:prstGeom prst="rect">
            <a:avLst/>
          </a:prstGeom>
        </p:spPr>
        <p:txBody>
          <a:bodyPr>
            <a:spAutoFit/>
          </a:bodyPr>
          <a:lstStyle/>
          <a:p>
            <a:pPr algn="just"/>
            <a:r>
              <a:rPr lang="es-EC" dirty="0"/>
              <a:t>Los modos </a:t>
            </a:r>
            <a:endParaRPr lang="es-EC" dirty="0" smtClean="0"/>
          </a:p>
          <a:p>
            <a:pPr algn="just"/>
            <a:r>
              <a:rPr lang="es-EC" dirty="0" smtClean="0"/>
              <a:t>de </a:t>
            </a:r>
            <a:r>
              <a:rPr lang="es-EC" dirty="0"/>
              <a:t>vibración </a:t>
            </a:r>
            <a:endParaRPr lang="es-EC" dirty="0" smtClean="0"/>
          </a:p>
          <a:p>
            <a:pPr algn="just"/>
            <a:r>
              <a:rPr lang="es-EC" dirty="0" smtClean="0"/>
              <a:t>son</a:t>
            </a:r>
            <a:r>
              <a:rPr lang="es-EC" dirty="0"/>
              <a:t>:</a:t>
            </a:r>
          </a:p>
          <a:p>
            <a:pPr lvl="0"/>
            <a:endParaRPr lang="es-EC" dirty="0" smtClean="0"/>
          </a:p>
          <a:p>
            <a:pPr marL="285750" lvl="0" indent="-285750">
              <a:buFont typeface="Arial" panose="020B0604020202020204" pitchFamily="34" charset="0"/>
              <a:buChar char="•"/>
            </a:pPr>
            <a:r>
              <a:rPr lang="es-EC" dirty="0" smtClean="0"/>
              <a:t>126,58 </a:t>
            </a:r>
            <a:r>
              <a:rPr lang="es-EC" dirty="0"/>
              <a:t>Hz</a:t>
            </a:r>
          </a:p>
          <a:p>
            <a:pPr marL="285750" lvl="0" indent="-285750">
              <a:buFont typeface="Arial" panose="020B0604020202020204" pitchFamily="34" charset="0"/>
              <a:buChar char="•"/>
            </a:pPr>
            <a:r>
              <a:rPr lang="es-EC" dirty="0"/>
              <a:t>164,3 Hz</a:t>
            </a:r>
          </a:p>
          <a:p>
            <a:pPr marL="285750" lvl="0" indent="-285750">
              <a:buFont typeface="Arial" panose="020B0604020202020204" pitchFamily="34" charset="0"/>
              <a:buChar char="•"/>
            </a:pPr>
            <a:r>
              <a:rPr lang="es-EC" dirty="0"/>
              <a:t>306,39 Hz</a:t>
            </a:r>
          </a:p>
          <a:p>
            <a:pPr marL="285750" lvl="0" indent="-285750">
              <a:buFont typeface="Arial" panose="020B0604020202020204" pitchFamily="34" charset="0"/>
              <a:buChar char="•"/>
            </a:pPr>
            <a:r>
              <a:rPr lang="es-EC" dirty="0"/>
              <a:t>388,19 Hz</a:t>
            </a:r>
          </a:p>
        </p:txBody>
      </p:sp>
    </p:spTree>
    <p:extLst>
      <p:ext uri="{BB962C8B-B14F-4D97-AF65-F5344CB8AC3E}">
        <p14:creationId xmlns:p14="http://schemas.microsoft.com/office/powerpoint/2010/main" val="1799037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467544" y="764704"/>
                <a:ext cx="8208912" cy="3747373"/>
              </a:xfrm>
              <a:prstGeom prst="rect">
                <a:avLst/>
              </a:prstGeom>
            </p:spPr>
            <p:txBody>
              <a:bodyPr wrap="square">
                <a:spAutoFit/>
              </a:bodyPr>
              <a:lstStyle/>
              <a:p>
                <a:r>
                  <a:rPr lang="es-EC" dirty="0"/>
                  <a:t>La primera frecuencia obtenida indica la primera frecuencia crítica, por lo tanto transformando esta frecuencia a RPM</a:t>
                </a:r>
                <a:r>
                  <a:rPr lang="es-EC" dirty="0" smtClean="0"/>
                  <a:t>:</a:t>
                </a:r>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126,58 </m:t>
                      </m:r>
                      <m:r>
                        <a:rPr lang="es-EC" i="1">
                          <a:latin typeface="Cambria Math"/>
                        </a:rPr>
                        <m:t>𝐻𝑧</m:t>
                      </m:r>
                      <m:r>
                        <a:rPr lang="es-EC" i="1">
                          <a:latin typeface="Cambria Math"/>
                        </a:rPr>
                        <m:t>=7594,8 </m:t>
                      </m:r>
                      <m:r>
                        <a:rPr lang="es-EC" i="1">
                          <a:latin typeface="Cambria Math"/>
                        </a:rPr>
                        <m:t>𝑅𝑃𝑀</m:t>
                      </m:r>
                    </m:oMath>
                  </m:oMathPara>
                </a14:m>
                <a:endParaRPr lang="es-EC" dirty="0" smtClean="0"/>
              </a:p>
              <a:p>
                <a:endParaRPr lang="es-EC" dirty="0"/>
              </a:p>
              <a:p>
                <a:r>
                  <a:rPr lang="es-EC" dirty="0"/>
                  <a:t>Comparamos la frecuencia crítica con la frecuencia forzada</a:t>
                </a:r>
                <a:r>
                  <a:rPr lang="es-EC" dirty="0" smtClean="0"/>
                  <a:t>:</a:t>
                </a:r>
              </a:p>
              <a:p>
                <a:endParaRPr lang="es-EC" dirty="0"/>
              </a:p>
              <a:p>
                <a:pPr/>
                <a14:m>
                  <m:oMathPara xmlns:m="http://schemas.openxmlformats.org/officeDocument/2006/math">
                    <m:oMathParaPr>
                      <m:jc m:val="centerGroup"/>
                    </m:oMathParaPr>
                    <m:oMath xmlns:m="http://schemas.openxmlformats.org/officeDocument/2006/math">
                      <m:f>
                        <m:fPr>
                          <m:ctrlPr>
                            <a:rPr lang="es-EC" i="1">
                              <a:latin typeface="Cambria Math"/>
                            </a:rPr>
                          </m:ctrlPr>
                        </m:fPr>
                        <m:num>
                          <m:sSub>
                            <m:sSubPr>
                              <m:ctrlPr>
                                <a:rPr lang="es-EC" i="1">
                                  <a:latin typeface="Cambria Math"/>
                                </a:rPr>
                              </m:ctrlPr>
                            </m:sSubPr>
                            <m:e>
                              <m:r>
                                <a:rPr lang="es-EC" i="1">
                                  <a:latin typeface="Cambria Math"/>
                                </a:rPr>
                                <m:t>𝑤</m:t>
                              </m:r>
                            </m:e>
                            <m:sub>
                              <m:r>
                                <a:rPr lang="es-EC" i="1">
                                  <a:latin typeface="Cambria Math"/>
                                </a:rPr>
                                <m:t>𝑛</m:t>
                              </m:r>
                            </m:sub>
                          </m:sSub>
                        </m:num>
                        <m:den>
                          <m:sSub>
                            <m:sSubPr>
                              <m:ctrlPr>
                                <a:rPr lang="es-EC" i="1">
                                  <a:latin typeface="Cambria Math"/>
                                </a:rPr>
                              </m:ctrlPr>
                            </m:sSubPr>
                            <m:e>
                              <m:r>
                                <a:rPr lang="es-EC" i="1">
                                  <a:latin typeface="Cambria Math"/>
                                </a:rPr>
                                <m:t>𝑤</m:t>
                              </m:r>
                            </m:e>
                            <m:sub>
                              <m:r>
                                <a:rPr lang="es-EC" i="1">
                                  <a:latin typeface="Cambria Math"/>
                                </a:rPr>
                                <m:t>𝑓</m:t>
                              </m:r>
                            </m:sub>
                          </m:sSub>
                        </m:den>
                      </m:f>
                      <m:r>
                        <a:rPr lang="es-EC" i="1">
                          <a:latin typeface="Cambria Math"/>
                        </a:rPr>
                        <m:t>=</m:t>
                      </m:r>
                      <m:f>
                        <m:fPr>
                          <m:ctrlPr>
                            <a:rPr lang="es-EC" i="1">
                              <a:latin typeface="Cambria Math"/>
                            </a:rPr>
                          </m:ctrlPr>
                        </m:fPr>
                        <m:num>
                          <m:r>
                            <a:rPr lang="es-EC" i="1">
                              <a:latin typeface="Cambria Math"/>
                            </a:rPr>
                            <m:t>7594,8 </m:t>
                          </m:r>
                          <m:r>
                            <a:rPr lang="es-EC" i="1">
                              <a:latin typeface="Cambria Math"/>
                            </a:rPr>
                            <m:t>𝑟𝑝𝑚</m:t>
                          </m:r>
                        </m:num>
                        <m:den>
                          <m:r>
                            <a:rPr lang="es-EC" i="1">
                              <a:latin typeface="Cambria Math"/>
                            </a:rPr>
                            <m:t>1500 </m:t>
                          </m:r>
                          <m:r>
                            <a:rPr lang="es-EC" i="1">
                              <a:latin typeface="Cambria Math"/>
                            </a:rPr>
                            <m:t>𝑟𝑝𝑚</m:t>
                          </m:r>
                        </m:den>
                      </m:f>
                      <m:r>
                        <a:rPr lang="es-EC" i="1">
                          <a:latin typeface="Cambria Math"/>
                        </a:rPr>
                        <m:t>=5</m:t>
                      </m:r>
                    </m:oMath>
                  </m:oMathPara>
                </a14:m>
                <a:endParaRPr lang="es-EC" dirty="0" smtClean="0"/>
              </a:p>
              <a:p>
                <a:endParaRPr lang="es-EC" dirty="0"/>
              </a:p>
              <a:p>
                <a:r>
                  <a:rPr lang="es-EC" dirty="0"/>
                  <a:t>Lo cual indica que la frecuencia natural o crítica del eje está alejada 5 veces de la frecuencia de funcionamiento, y de esta manera se comprueba lo calculado previamente.</a:t>
                </a:r>
              </a:p>
            </p:txBody>
          </p:sp>
        </mc:Choice>
        <mc:Fallback xmlns="">
          <p:sp>
            <p:nvSpPr>
              <p:cNvPr id="4" name="3 Rectángulo"/>
              <p:cNvSpPr>
                <a:spLocks noRot="1" noChangeAspect="1" noMove="1" noResize="1" noEditPoints="1" noAdjustHandles="1" noChangeArrowheads="1" noChangeShapeType="1" noTextEdit="1"/>
              </p:cNvSpPr>
              <p:nvPr/>
            </p:nvSpPr>
            <p:spPr>
              <a:xfrm>
                <a:off x="467544" y="764704"/>
                <a:ext cx="8208912" cy="3747373"/>
              </a:xfrm>
              <a:prstGeom prst="rect">
                <a:avLst/>
              </a:prstGeom>
              <a:blipFill rotWithShape="1">
                <a:blip r:embed="rId2"/>
                <a:stretch>
                  <a:fillRect l="-669" t="-813" r="-520" b="-1626"/>
                </a:stretch>
              </a:blipFill>
            </p:spPr>
            <p:txBody>
              <a:bodyPr/>
              <a:lstStyle/>
              <a:p>
                <a:r>
                  <a:rPr lang="es-EC">
                    <a:noFill/>
                  </a:rPr>
                  <a:t> </a:t>
                </a:r>
              </a:p>
            </p:txBody>
          </p:sp>
        </mc:Fallback>
      </mc:AlternateContent>
    </p:spTree>
    <p:extLst>
      <p:ext uri="{BB962C8B-B14F-4D97-AF65-F5344CB8AC3E}">
        <p14:creationId xmlns:p14="http://schemas.microsoft.com/office/powerpoint/2010/main" val="4178337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08000" y="2321712"/>
            <a:ext cx="16802165"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C"/>
          </a:p>
        </p:txBody>
      </p:sp>
      <p:sp>
        <p:nvSpPr>
          <p:cNvPr id="7" name="6 CuadroTexto"/>
          <p:cNvSpPr txBox="1"/>
          <p:nvPr/>
        </p:nvSpPr>
        <p:spPr>
          <a:xfrm>
            <a:off x="823168" y="980728"/>
            <a:ext cx="3604815" cy="369332"/>
          </a:xfrm>
          <a:prstGeom prst="rect">
            <a:avLst/>
          </a:prstGeom>
          <a:noFill/>
        </p:spPr>
        <p:txBody>
          <a:bodyPr wrap="square" rtlCol="0">
            <a:spAutoFit/>
          </a:bodyPr>
          <a:lstStyle/>
          <a:p>
            <a:r>
              <a:rPr lang="es-EC" b="1" dirty="0" smtClean="0"/>
              <a:t>Diseño de chavetas y ranuras:</a:t>
            </a:r>
            <a:endParaRPr lang="es-EC" b="1" dirty="0"/>
          </a:p>
        </p:txBody>
      </p:sp>
      <mc:AlternateContent xmlns:mc="http://schemas.openxmlformats.org/markup-compatibility/2006" xmlns:a14="http://schemas.microsoft.com/office/drawing/2010/main">
        <mc:Choice Requires="a14">
          <p:sp>
            <p:nvSpPr>
              <p:cNvPr id="10" name="9 Rectángulo"/>
              <p:cNvSpPr/>
              <p:nvPr/>
            </p:nvSpPr>
            <p:spPr>
              <a:xfrm>
                <a:off x="823168" y="1412776"/>
                <a:ext cx="7853288" cy="1779718"/>
              </a:xfrm>
              <a:prstGeom prst="rect">
                <a:avLst/>
              </a:prstGeom>
            </p:spPr>
            <p:txBody>
              <a:bodyPr wrap="square">
                <a:spAutoFit/>
              </a:bodyPr>
              <a:lstStyle/>
              <a:p>
                <a:pPr algn="just"/>
                <a:r>
                  <a:rPr lang="es-EC" dirty="0"/>
                  <a:t>Se selecciona como material AISI SAE 1010 ya que debe tener menor resistencia que el eje o la polea, de bajo contenido de carbono y con las siguientes propiedades mecánicas: (AZO </a:t>
                </a:r>
                <a:r>
                  <a:rPr lang="es-EC" dirty="0" err="1"/>
                  <a:t>Materials</a:t>
                </a:r>
                <a:r>
                  <a:rPr lang="es-EC" dirty="0"/>
                  <a:t>, 2013</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𝑢𝑡</m:t>
                          </m:r>
                        </m:sub>
                      </m:sSub>
                      <m:r>
                        <a:rPr lang="es-EC" i="1">
                          <a:latin typeface="Cambria Math"/>
                        </a:rPr>
                        <m:t>=365 </m:t>
                      </m:r>
                      <m:r>
                        <a:rPr lang="es-EC" i="1">
                          <a:latin typeface="Cambria Math"/>
                        </a:rPr>
                        <m:t>𝑀𝑃𝑎</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𝑦</m:t>
                          </m:r>
                        </m:sub>
                      </m:sSub>
                      <m:r>
                        <a:rPr lang="es-EC" i="1">
                          <a:latin typeface="Cambria Math"/>
                        </a:rPr>
                        <m:t>=305 </m:t>
                      </m:r>
                      <m:r>
                        <a:rPr lang="es-EC" i="1">
                          <a:latin typeface="Cambria Math"/>
                        </a:rPr>
                        <m:t>𝑀𝑃𝑎</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823168" y="1412776"/>
                <a:ext cx="7853288" cy="1779718"/>
              </a:xfrm>
              <a:prstGeom prst="rect">
                <a:avLst/>
              </a:prstGeom>
              <a:blipFill rotWithShape="1">
                <a:blip r:embed="rId2"/>
                <a:stretch>
                  <a:fillRect l="-621" t="-1712" r="-69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11" name="10 Tabla"/>
              <p:cNvGraphicFramePr>
                <a:graphicFrameLocks noGrp="1"/>
              </p:cNvGraphicFramePr>
              <p:nvPr>
                <p:extLst>
                  <p:ext uri="{D42A27DB-BD31-4B8C-83A1-F6EECF244321}">
                    <p14:modId xmlns:p14="http://schemas.microsoft.com/office/powerpoint/2010/main" val="1046034449"/>
                  </p:ext>
                </p:extLst>
              </p:nvPr>
            </p:nvGraphicFramePr>
            <p:xfrm>
              <a:off x="823168" y="3223201"/>
              <a:ext cx="7709272" cy="2748280"/>
            </p:xfrm>
            <a:graphic>
              <a:graphicData uri="http://schemas.openxmlformats.org/drawingml/2006/table">
                <a:tbl>
                  <a:tblPr firstRow="1" bandRow="1">
                    <a:tableStyleId>{9D7B26C5-4107-4FEC-AEDC-1716B250A1EF}</a:tableStyleId>
                  </a:tblPr>
                  <a:tblGrid>
                    <a:gridCol w="2236664"/>
                    <a:gridCol w="5472608"/>
                  </a:tblGrid>
                  <a:tr h="370840">
                    <a:tc>
                      <a:txBody>
                        <a:bodyPr/>
                        <a:lstStyle/>
                        <a:p>
                          <a:pPr algn="ctr"/>
                          <a:r>
                            <a:rPr lang="es-EC" dirty="0" smtClean="0"/>
                            <a:t>Chaveta</a:t>
                          </a:r>
                          <a:endParaRPr lang="es-EC" dirty="0"/>
                        </a:p>
                      </a:txBody>
                      <a:tcPr/>
                    </a:tc>
                    <a:tc>
                      <a:txBody>
                        <a:bodyPr/>
                        <a:lstStyle/>
                        <a:p>
                          <a:pPr algn="ctr"/>
                          <a:r>
                            <a:rPr lang="es-EC" dirty="0" smtClean="0"/>
                            <a:t>Especificaciones</a:t>
                          </a:r>
                          <a:endParaRPr lang="es-EC" dirty="0"/>
                        </a:p>
                      </a:txBody>
                      <a:tcPr/>
                    </a:tc>
                  </a:tr>
                  <a:tr h="370840">
                    <a:tc>
                      <a:txBody>
                        <a:bodyPr/>
                        <a:lstStyle/>
                        <a:p>
                          <a:pPr algn="ctr"/>
                          <a:r>
                            <a:rPr lang="es-EC" dirty="0" smtClean="0"/>
                            <a:t>Sección A</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𝐿</m:t>
                                </m:r>
                                <m:r>
                                  <a:rPr lang="es-EC" sz="1800" i="1" kern="1200" smtClean="0">
                                    <a:solidFill>
                                      <a:schemeClr val="tx1"/>
                                    </a:solidFill>
                                    <a:effectLst/>
                                    <a:latin typeface="Cambria Math"/>
                                    <a:ea typeface="+mn-ea"/>
                                    <a:cs typeface="+mn-cs"/>
                                  </a:rPr>
                                  <m:t>=38 </m:t>
                                </m:r>
                                <m:r>
                                  <a:rPr lang="es-EC" sz="1800" i="1" kern="1200" smtClean="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𝑤</m:t>
                                </m:r>
                                <m:r>
                                  <a:rPr lang="es-EC" sz="1800" i="1" kern="1200">
                                    <a:solidFill>
                                      <a:schemeClr val="tx1"/>
                                    </a:solidFill>
                                    <a:effectLst/>
                                    <a:latin typeface="Cambria Math"/>
                                    <a:ea typeface="+mn-ea"/>
                                    <a:cs typeface="+mn-cs"/>
                                  </a:rPr>
                                  <m:t>=6,35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h</m:t>
                                </m:r>
                                <m:r>
                                  <a:rPr lang="es-EC" sz="1800" i="1" kern="1200">
                                    <a:solidFill>
                                      <a:schemeClr val="tx1"/>
                                    </a:solidFill>
                                    <a:effectLst/>
                                    <a:latin typeface="Cambria Math"/>
                                    <a:ea typeface="+mn-ea"/>
                                    <a:cs typeface="+mn-cs"/>
                                  </a:rPr>
                                  <m:t>=4,76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𝑝𝑟𝑜𝑓𝑢𝑛𝑑𝑖𝑑𝑎𝑑</m:t>
                                </m:r>
                                <m:r>
                                  <a:rPr lang="es-EC" sz="1800" i="1" kern="1200">
                                    <a:solidFill>
                                      <a:schemeClr val="tx1"/>
                                    </a:solidFill>
                                    <a:effectLst/>
                                    <a:latin typeface="Cambria Math"/>
                                    <a:ea typeface="+mn-ea"/>
                                    <a:cs typeface="+mn-cs"/>
                                  </a:rPr>
                                  <m:t> </m:t>
                                </m:r>
                                <m:r>
                                  <a:rPr lang="es-EC" sz="1800" i="1" kern="1200">
                                    <a:solidFill>
                                      <a:schemeClr val="tx1"/>
                                    </a:solidFill>
                                    <a:effectLst/>
                                    <a:latin typeface="Cambria Math"/>
                                    <a:ea typeface="+mn-ea"/>
                                    <a:cs typeface="+mn-cs"/>
                                  </a:rPr>
                                  <m:t>𝑑𝑒𝑙</m:t>
                                </m:r>
                                <m:r>
                                  <a:rPr lang="es-EC" sz="1800" i="1" kern="1200">
                                    <a:solidFill>
                                      <a:schemeClr val="tx1"/>
                                    </a:solidFill>
                                    <a:effectLst/>
                                    <a:latin typeface="Cambria Math"/>
                                    <a:ea typeface="+mn-ea"/>
                                    <a:cs typeface="+mn-cs"/>
                                  </a:rPr>
                                  <m:t> </m:t>
                                </m:r>
                                <m:r>
                                  <a:rPr lang="es-EC" sz="1800" i="1" kern="1200">
                                    <a:solidFill>
                                      <a:schemeClr val="tx1"/>
                                    </a:solidFill>
                                    <a:effectLst/>
                                    <a:latin typeface="Cambria Math"/>
                                    <a:ea typeface="+mn-ea"/>
                                    <a:cs typeface="+mn-cs"/>
                                  </a:rPr>
                                  <m:t>𝑐𝑢</m:t>
                                </m:r>
                                <m:r>
                                  <a:rPr lang="es-EC" sz="1800" i="1" kern="1200">
                                    <a:solidFill>
                                      <a:schemeClr val="tx1"/>
                                    </a:solidFill>
                                    <a:effectLst/>
                                    <a:latin typeface="Cambria Math"/>
                                    <a:ea typeface="+mn-ea"/>
                                    <a:cs typeface="+mn-cs"/>
                                  </a:rPr>
                                  <m:t>ñ</m:t>
                                </m:r>
                                <m:r>
                                  <a:rPr lang="es-EC" sz="1800" i="1" kern="1200">
                                    <a:solidFill>
                                      <a:schemeClr val="tx1"/>
                                    </a:solidFill>
                                    <a:effectLst/>
                                    <a:latin typeface="Cambria Math"/>
                                    <a:ea typeface="+mn-ea"/>
                                    <a:cs typeface="+mn-cs"/>
                                  </a:rPr>
                                  <m:t>𝑒𝑟𝑜</m:t>
                                </m:r>
                                <m:r>
                                  <a:rPr lang="es-EC" sz="1800" i="1" kern="1200">
                                    <a:solidFill>
                                      <a:schemeClr val="tx1"/>
                                    </a:solidFill>
                                    <a:effectLst/>
                                    <a:latin typeface="Cambria Math"/>
                                    <a:ea typeface="+mn-ea"/>
                                    <a:cs typeface="+mn-cs"/>
                                  </a:rPr>
                                  <m:t>=2,38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txBody>
                      <a:tcPr/>
                    </a:tc>
                  </a:tr>
                  <a:tr h="370840">
                    <a:tc>
                      <a:txBody>
                        <a:bodyPr/>
                        <a:lstStyle/>
                        <a:p>
                          <a:pPr algn="ctr"/>
                          <a:r>
                            <a:rPr lang="es-EC" dirty="0" smtClean="0"/>
                            <a:t>Sección D</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𝐿</m:t>
                                </m:r>
                                <m:r>
                                  <a:rPr lang="es-EC" sz="1800" i="1" kern="1200" smtClean="0">
                                    <a:solidFill>
                                      <a:schemeClr val="tx1"/>
                                    </a:solidFill>
                                    <a:effectLst/>
                                    <a:latin typeface="Cambria Math"/>
                                    <a:ea typeface="+mn-ea"/>
                                    <a:cs typeface="+mn-cs"/>
                                  </a:rPr>
                                  <m:t>=38 </m:t>
                                </m:r>
                                <m:r>
                                  <a:rPr lang="es-EC" sz="1800" i="1" kern="1200" smtClean="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𝑤</m:t>
                                </m:r>
                                <m:r>
                                  <a:rPr lang="es-EC" sz="1800" i="1" kern="1200">
                                    <a:solidFill>
                                      <a:schemeClr val="tx1"/>
                                    </a:solidFill>
                                    <a:effectLst/>
                                    <a:latin typeface="Cambria Math"/>
                                    <a:ea typeface="+mn-ea"/>
                                    <a:cs typeface="+mn-cs"/>
                                  </a:rPr>
                                  <m:t>=6,35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h</m:t>
                                </m:r>
                                <m:r>
                                  <a:rPr lang="es-EC" sz="1800" i="1" kern="1200">
                                    <a:solidFill>
                                      <a:schemeClr val="tx1"/>
                                    </a:solidFill>
                                    <a:effectLst/>
                                    <a:latin typeface="Cambria Math"/>
                                    <a:ea typeface="+mn-ea"/>
                                    <a:cs typeface="+mn-cs"/>
                                  </a:rPr>
                                  <m:t>=4,76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r>
                                  <a:rPr lang="es-EC" sz="1800" i="1" kern="1200">
                                    <a:solidFill>
                                      <a:schemeClr val="tx1"/>
                                    </a:solidFill>
                                    <a:effectLst/>
                                    <a:latin typeface="Cambria Math"/>
                                    <a:ea typeface="+mn-ea"/>
                                    <a:cs typeface="+mn-cs"/>
                                  </a:rPr>
                                  <m:t>𝑝𝑟𝑜𝑓𝑢𝑛𝑑</m:t>
                                </m:r>
                                <m:r>
                                  <a:rPr lang="es-EC" sz="1800" b="0" i="1" kern="1200" smtClean="0">
                                    <a:solidFill>
                                      <a:schemeClr val="tx1"/>
                                    </a:solidFill>
                                    <a:effectLst/>
                                    <a:latin typeface="Cambria Math"/>
                                    <a:ea typeface="+mn-ea"/>
                                    <a:cs typeface="+mn-cs"/>
                                  </a:rPr>
                                  <m:t>𝑖𝑑𝑎𝑑</m:t>
                                </m:r>
                                <m:r>
                                  <a:rPr lang="es-EC" sz="1800" i="1" kern="1200">
                                    <a:solidFill>
                                      <a:schemeClr val="tx1"/>
                                    </a:solidFill>
                                    <a:effectLst/>
                                    <a:latin typeface="Cambria Math"/>
                                    <a:ea typeface="+mn-ea"/>
                                    <a:cs typeface="+mn-cs"/>
                                  </a:rPr>
                                  <m:t>𝑑𝑒𝑙</m:t>
                                </m:r>
                                <m:r>
                                  <a:rPr lang="es-EC" sz="1800" i="1" kern="1200">
                                    <a:solidFill>
                                      <a:schemeClr val="tx1"/>
                                    </a:solidFill>
                                    <a:effectLst/>
                                    <a:latin typeface="Cambria Math"/>
                                    <a:ea typeface="+mn-ea"/>
                                    <a:cs typeface="+mn-cs"/>
                                  </a:rPr>
                                  <m:t> </m:t>
                                </m:r>
                                <m:r>
                                  <a:rPr lang="es-EC" sz="1800" i="1" kern="1200">
                                    <a:solidFill>
                                      <a:schemeClr val="tx1"/>
                                    </a:solidFill>
                                    <a:effectLst/>
                                    <a:latin typeface="Cambria Math"/>
                                    <a:ea typeface="+mn-ea"/>
                                    <a:cs typeface="+mn-cs"/>
                                  </a:rPr>
                                  <m:t>𝑐𝑢</m:t>
                                </m:r>
                                <m:r>
                                  <a:rPr lang="es-EC" sz="1800" i="1" kern="1200">
                                    <a:solidFill>
                                      <a:schemeClr val="tx1"/>
                                    </a:solidFill>
                                    <a:effectLst/>
                                    <a:latin typeface="Cambria Math"/>
                                    <a:ea typeface="+mn-ea"/>
                                    <a:cs typeface="+mn-cs"/>
                                  </a:rPr>
                                  <m:t>ñ</m:t>
                                </m:r>
                                <m:r>
                                  <a:rPr lang="es-EC" sz="1800" i="1" kern="1200">
                                    <a:solidFill>
                                      <a:schemeClr val="tx1"/>
                                    </a:solidFill>
                                    <a:effectLst/>
                                    <a:latin typeface="Cambria Math"/>
                                    <a:ea typeface="+mn-ea"/>
                                    <a:cs typeface="+mn-cs"/>
                                  </a:rPr>
                                  <m:t>𝑒𝑟𝑜</m:t>
                                </m:r>
                                <m:r>
                                  <a:rPr lang="es-EC" sz="1800" i="1" kern="1200">
                                    <a:solidFill>
                                      <a:schemeClr val="tx1"/>
                                    </a:solidFill>
                                    <a:effectLst/>
                                    <a:latin typeface="Cambria Math"/>
                                    <a:ea typeface="+mn-ea"/>
                                    <a:cs typeface="+mn-cs"/>
                                  </a:rPr>
                                  <m:t>=2,38 </m:t>
                                </m:r>
                                <m:r>
                                  <a:rPr lang="es-EC" sz="1800" i="1" kern="1200">
                                    <a:solidFill>
                                      <a:schemeClr val="tx1"/>
                                    </a:solidFill>
                                    <a:effectLst/>
                                    <a:latin typeface="Cambria Math"/>
                                    <a:ea typeface="+mn-ea"/>
                                    <a:cs typeface="+mn-cs"/>
                                  </a:rPr>
                                  <m:t>𝑚𝑚</m:t>
                                </m:r>
                              </m:oMath>
                            </m:oMathPara>
                          </a14:m>
                          <a:endParaRPr lang="es-EC" sz="1800" kern="1200" dirty="0">
                            <a:solidFill>
                              <a:schemeClr val="tx1"/>
                            </a:solidFill>
                            <a:effectLst/>
                            <a:latin typeface="+mn-lt"/>
                            <a:ea typeface="+mn-ea"/>
                            <a:cs typeface="+mn-cs"/>
                          </a:endParaRPr>
                        </a:p>
                      </a:txBody>
                      <a:tcPr/>
                    </a:tc>
                  </a:tr>
                </a:tbl>
              </a:graphicData>
            </a:graphic>
          </p:graphicFrame>
        </mc:Choice>
        <mc:Fallback xmlns="">
          <p:graphicFrame>
            <p:nvGraphicFramePr>
              <p:cNvPr id="11" name="10 Tabla"/>
              <p:cNvGraphicFramePr>
                <a:graphicFrameLocks noGrp="1"/>
              </p:cNvGraphicFramePr>
              <p:nvPr>
                <p:extLst>
                  <p:ext uri="{D42A27DB-BD31-4B8C-83A1-F6EECF244321}">
                    <p14:modId xmlns:p14="http://schemas.microsoft.com/office/powerpoint/2010/main" val="1046034449"/>
                  </p:ext>
                </p:extLst>
              </p:nvPr>
            </p:nvGraphicFramePr>
            <p:xfrm>
              <a:off x="823168" y="3223201"/>
              <a:ext cx="7709272" cy="2748280"/>
            </p:xfrm>
            <a:graphic>
              <a:graphicData uri="http://schemas.openxmlformats.org/drawingml/2006/table">
                <a:tbl>
                  <a:tblPr firstRow="1" bandRow="1">
                    <a:tableStyleId>{9D7B26C5-4107-4FEC-AEDC-1716B250A1EF}</a:tableStyleId>
                  </a:tblPr>
                  <a:tblGrid>
                    <a:gridCol w="2236664"/>
                    <a:gridCol w="5472608"/>
                  </a:tblGrid>
                  <a:tr h="370840">
                    <a:tc>
                      <a:txBody>
                        <a:bodyPr/>
                        <a:lstStyle/>
                        <a:p>
                          <a:pPr algn="ctr"/>
                          <a:r>
                            <a:rPr lang="es-EC" dirty="0" smtClean="0"/>
                            <a:t>Chaveta</a:t>
                          </a:r>
                          <a:endParaRPr lang="es-EC" dirty="0"/>
                        </a:p>
                      </a:txBody>
                      <a:tcPr/>
                    </a:tc>
                    <a:tc>
                      <a:txBody>
                        <a:bodyPr/>
                        <a:lstStyle/>
                        <a:p>
                          <a:pPr algn="ctr"/>
                          <a:r>
                            <a:rPr lang="es-EC" dirty="0" smtClean="0"/>
                            <a:t>Especificaciones</a:t>
                          </a:r>
                          <a:endParaRPr lang="es-EC" dirty="0"/>
                        </a:p>
                      </a:txBody>
                      <a:tcPr/>
                    </a:tc>
                  </a:tr>
                  <a:tr h="1188720">
                    <a:tc>
                      <a:txBody>
                        <a:bodyPr/>
                        <a:lstStyle/>
                        <a:p>
                          <a:pPr algn="ctr"/>
                          <a:r>
                            <a:rPr lang="es-EC" dirty="0" smtClean="0"/>
                            <a:t>Sección A</a:t>
                          </a:r>
                          <a:endParaRPr lang="es-EC" dirty="0"/>
                        </a:p>
                      </a:txBody>
                      <a:tcPr/>
                    </a:tc>
                    <a:tc>
                      <a:txBody>
                        <a:bodyPr/>
                        <a:lstStyle/>
                        <a:p>
                          <a:endParaRPr lang="es-EC"/>
                        </a:p>
                      </a:txBody>
                      <a:tcPr>
                        <a:blipFill rotWithShape="1">
                          <a:blip r:embed="rId3"/>
                          <a:stretch>
                            <a:fillRect l="-40869" t="-33846" b="-104615"/>
                          </a:stretch>
                        </a:blipFill>
                      </a:tcPr>
                    </a:tc>
                  </a:tr>
                  <a:tr h="1188720">
                    <a:tc>
                      <a:txBody>
                        <a:bodyPr/>
                        <a:lstStyle/>
                        <a:p>
                          <a:pPr algn="ctr"/>
                          <a:r>
                            <a:rPr lang="es-EC" dirty="0" smtClean="0"/>
                            <a:t>Sección D</a:t>
                          </a:r>
                          <a:endParaRPr lang="es-EC" dirty="0"/>
                        </a:p>
                      </a:txBody>
                      <a:tcPr/>
                    </a:tc>
                    <a:tc>
                      <a:txBody>
                        <a:bodyPr/>
                        <a:lstStyle/>
                        <a:p>
                          <a:endParaRPr lang="es-EC"/>
                        </a:p>
                      </a:txBody>
                      <a:tcPr>
                        <a:blipFill rotWithShape="1">
                          <a:blip r:embed="rId3"/>
                          <a:stretch>
                            <a:fillRect l="-40869" t="-133846" b="-4615"/>
                          </a:stretch>
                        </a:blipFill>
                      </a:tcPr>
                    </a:tc>
                  </a:tr>
                </a:tbl>
              </a:graphicData>
            </a:graphic>
          </p:graphicFrame>
        </mc:Fallback>
      </mc:AlternateContent>
    </p:spTree>
    <p:extLst>
      <p:ext uri="{BB962C8B-B14F-4D97-AF65-F5344CB8AC3E}">
        <p14:creationId xmlns:p14="http://schemas.microsoft.com/office/powerpoint/2010/main" val="38022824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6552" y="908720"/>
            <a:ext cx="6840760" cy="369332"/>
          </a:xfrm>
          <a:prstGeom prst="rect">
            <a:avLst/>
          </a:prstGeom>
        </p:spPr>
        <p:txBody>
          <a:bodyPr wrap="square">
            <a:spAutoFit/>
          </a:bodyPr>
          <a:lstStyle/>
          <a:p>
            <a:pPr lvl="2"/>
            <a:r>
              <a:rPr lang="es-EC" b="1" dirty="0"/>
              <a:t>Esfuerzo en ajustes por interferencia</a:t>
            </a:r>
          </a:p>
        </p:txBody>
      </p:sp>
      <p:sp>
        <p:nvSpPr>
          <p:cNvPr id="5" name="4 Rectángulo"/>
          <p:cNvSpPr/>
          <p:nvPr/>
        </p:nvSpPr>
        <p:spPr>
          <a:xfrm>
            <a:off x="-108520" y="1412776"/>
            <a:ext cx="2787943" cy="369332"/>
          </a:xfrm>
          <a:prstGeom prst="rect">
            <a:avLst/>
          </a:prstGeom>
        </p:spPr>
        <p:txBody>
          <a:bodyPr wrap="none">
            <a:spAutoFit/>
          </a:bodyPr>
          <a:lstStyle/>
          <a:p>
            <a:pPr lvl="3"/>
            <a:r>
              <a:rPr lang="es-EC" b="1" dirty="0"/>
              <a:t>Polea y Eje</a:t>
            </a: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18014"/>
            <a:ext cx="57054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271834" y="5447039"/>
            <a:ext cx="5828558" cy="646331"/>
          </a:xfrm>
          <a:prstGeom prst="rect">
            <a:avLst/>
          </a:prstGeom>
        </p:spPr>
        <p:txBody>
          <a:bodyPr wrap="square">
            <a:spAutoFit/>
          </a:bodyPr>
          <a:lstStyle/>
          <a:p>
            <a:r>
              <a:rPr lang="es-EC" b="1" dirty="0"/>
              <a:t>Ajustes de agujero base y eje base entre polea y eje</a:t>
            </a:r>
          </a:p>
          <a:p>
            <a:r>
              <a:rPr lang="es-EC" dirty="0"/>
              <a:t>Fuente: (Balboa, 1967)</a:t>
            </a:r>
          </a:p>
        </p:txBody>
      </p:sp>
    </p:spTree>
    <p:extLst>
      <p:ext uri="{BB962C8B-B14F-4D97-AF65-F5344CB8AC3E}">
        <p14:creationId xmlns:p14="http://schemas.microsoft.com/office/powerpoint/2010/main" val="272672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539552" y="1052736"/>
                <a:ext cx="8136904" cy="2694905"/>
              </a:xfrm>
              <a:prstGeom prst="rect">
                <a:avLst/>
              </a:prstGeom>
            </p:spPr>
            <p:txBody>
              <a:bodyPr wrap="square">
                <a:spAutoFit/>
              </a:bodyPr>
              <a:lstStyle/>
              <a:p>
                <a:r>
                  <a:rPr lang="es-EC" dirty="0"/>
                  <a:t>Por lo tanto con este tipo de ajuste K7/h6 tiene los siguientes limites</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𝐷</m:t>
                          </m:r>
                        </m:e>
                        <m:sub>
                          <m:r>
                            <a:rPr lang="es-EC" i="1">
                              <a:latin typeface="Cambria Math"/>
                            </a:rPr>
                            <m:t>𝑒𝑗𝑒</m:t>
                          </m:r>
                        </m:sub>
                      </m:sSub>
                      <m:r>
                        <a:rPr lang="es-EC" i="1">
                          <a:latin typeface="Cambria Math"/>
                        </a:rPr>
                        <m:t> </m:t>
                      </m:r>
                      <m:sSubSup>
                        <m:sSubSupPr>
                          <m:ctrlPr>
                            <a:rPr lang="es-EC" i="1">
                              <a:latin typeface="Cambria Math"/>
                            </a:rPr>
                          </m:ctrlPr>
                        </m:sSubSupPr>
                        <m:e>
                          <m:r>
                            <a:rPr lang="es-EC" i="1">
                              <a:latin typeface="Cambria Math"/>
                            </a:rPr>
                            <m:t>31,75 </m:t>
                          </m:r>
                          <m:r>
                            <a:rPr lang="es-EC" i="1">
                              <a:latin typeface="Cambria Math"/>
                            </a:rPr>
                            <m:t>𝑚𝑚</m:t>
                          </m:r>
                        </m:e>
                        <m:sub>
                          <m:r>
                            <a:rPr lang="es-EC" i="1">
                              <a:latin typeface="Cambria Math"/>
                            </a:rPr>
                            <m:t>−0,013</m:t>
                          </m:r>
                          <m:r>
                            <a:rPr lang="es-EC" i="1">
                              <a:latin typeface="Cambria Math"/>
                            </a:rPr>
                            <m:t>𝑚𝑚</m:t>
                          </m:r>
                        </m:sub>
                        <m:sup>
                          <m:r>
                            <a:rPr lang="es-EC" i="1">
                              <a:latin typeface="Cambria Math"/>
                            </a:rPr>
                            <m:t>0</m:t>
                          </m:r>
                        </m:sup>
                      </m:sSubSup>
                      <m:r>
                        <a:rPr lang="es-EC" i="1">
                          <a:latin typeface="Cambria Math"/>
                        </a:rPr>
                        <m:t> </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𝐷</m:t>
                          </m:r>
                        </m:e>
                        <m:sub>
                          <m:r>
                            <a:rPr lang="es-EC" i="1">
                              <a:latin typeface="Cambria Math"/>
                            </a:rPr>
                            <m:t>𝑖</m:t>
                          </m:r>
                        </m:sub>
                      </m:sSub>
                      <m:r>
                        <a:rPr lang="es-EC" i="1">
                          <a:latin typeface="Cambria Math"/>
                        </a:rPr>
                        <m:t>𝑝𝑜𝑙𝑒𝑎</m:t>
                      </m:r>
                      <m:r>
                        <a:rPr lang="es-EC" i="1">
                          <a:latin typeface="Cambria Math"/>
                        </a:rPr>
                        <m:t>=</m:t>
                      </m:r>
                      <m:sSubSup>
                        <m:sSubSupPr>
                          <m:ctrlPr>
                            <a:rPr lang="es-EC" i="1">
                              <a:latin typeface="Cambria Math"/>
                            </a:rPr>
                          </m:ctrlPr>
                        </m:sSubSupPr>
                        <m:e>
                          <m:r>
                            <a:rPr lang="es-EC" i="1">
                              <a:latin typeface="Cambria Math"/>
                            </a:rPr>
                            <m:t>31,75 </m:t>
                          </m:r>
                          <m:r>
                            <a:rPr lang="es-EC" i="1">
                              <a:latin typeface="Cambria Math"/>
                            </a:rPr>
                            <m:t>𝑚𝑚</m:t>
                          </m:r>
                        </m:e>
                        <m:sub>
                          <m:r>
                            <a:rPr lang="es-EC" i="1">
                              <a:latin typeface="Cambria Math"/>
                            </a:rPr>
                            <m:t>−0,015 </m:t>
                          </m:r>
                          <m:r>
                            <a:rPr lang="es-EC" i="1">
                              <a:latin typeface="Cambria Math"/>
                            </a:rPr>
                            <m:t>𝑚𝑚</m:t>
                          </m:r>
                        </m:sub>
                        <m:sup>
                          <m:r>
                            <a:rPr lang="es-EC" i="1">
                              <a:latin typeface="Cambria Math"/>
                            </a:rPr>
                            <m:t>0.006 </m:t>
                          </m:r>
                          <m:r>
                            <a:rPr lang="es-EC" i="1">
                              <a:latin typeface="Cambria Math"/>
                            </a:rPr>
                            <m:t>𝑚𝑚</m:t>
                          </m:r>
                        </m:sup>
                      </m:sSubSup>
                    </m:oMath>
                  </m:oMathPara>
                </a14:m>
                <a:endParaRPr lang="es-EC" dirty="0" smtClean="0"/>
              </a:p>
              <a:p>
                <a:endParaRPr lang="es-EC" dirty="0"/>
              </a:p>
              <a:p>
                <a:r>
                  <a:rPr lang="es-EC" dirty="0"/>
                  <a:t>La interferencia </a:t>
                </a:r>
                <a:r>
                  <a:rPr lang="es-EC" dirty="0" smtClean="0"/>
                  <a:t>máxima </a:t>
                </a:r>
                <a:r>
                  <a:rPr lang="es-EC" dirty="0"/>
                  <a:t>entre estos limites es</a:t>
                </a:r>
                <a:r>
                  <a:rPr lang="es-EC" dirty="0" smtClean="0"/>
                  <a:t>:</a:t>
                </a:r>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m:t>
                      </m:r>
                      <m:r>
                        <a:rPr lang="es-EC" i="1">
                          <a:latin typeface="Cambria Math"/>
                        </a:rPr>
                        <m:t>𝑟</m:t>
                      </m:r>
                      <m:r>
                        <a:rPr lang="es-EC" i="1">
                          <a:latin typeface="Cambria Math"/>
                        </a:rPr>
                        <m:t>=</m:t>
                      </m:r>
                      <m:f>
                        <m:fPr>
                          <m:ctrlPr>
                            <a:rPr lang="es-EC" i="1">
                              <a:latin typeface="Cambria Math"/>
                            </a:rPr>
                          </m:ctrlPr>
                        </m:fPr>
                        <m:num>
                          <m:r>
                            <a:rPr lang="es-EC" i="1">
                              <a:latin typeface="Cambria Math"/>
                            </a:rPr>
                            <m:t>31,75</m:t>
                          </m:r>
                          <m:r>
                            <a:rPr lang="es-EC" i="1">
                              <a:latin typeface="Cambria Math"/>
                            </a:rPr>
                            <m:t>𝑚𝑚</m:t>
                          </m:r>
                          <m:r>
                            <a:rPr lang="es-EC" i="1">
                              <a:latin typeface="Cambria Math"/>
                            </a:rPr>
                            <m:t>−31,735</m:t>
                          </m:r>
                          <m:r>
                            <a:rPr lang="es-EC" i="1">
                              <a:latin typeface="Cambria Math"/>
                            </a:rPr>
                            <m:t>𝑚𝑚</m:t>
                          </m:r>
                        </m:num>
                        <m:den>
                          <m:r>
                            <a:rPr lang="es-EC" i="1">
                              <a:latin typeface="Cambria Math"/>
                            </a:rPr>
                            <m:t>2</m:t>
                          </m:r>
                        </m:den>
                      </m:f>
                      <m:r>
                        <a:rPr lang="es-EC" i="1">
                          <a:latin typeface="Cambria Math"/>
                        </a:rPr>
                        <m:t>=0,0075 </m:t>
                      </m:r>
                      <m:r>
                        <a:rPr lang="es-EC" i="1">
                          <a:latin typeface="Cambria Math"/>
                        </a:rPr>
                        <m:t>𝑚𝑚</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539552" y="1052736"/>
                <a:ext cx="8136904" cy="2694905"/>
              </a:xfrm>
              <a:prstGeom prst="rect">
                <a:avLst/>
              </a:prstGeom>
              <a:blipFill rotWithShape="1">
                <a:blip r:embed="rId2"/>
                <a:stretch>
                  <a:fillRect l="-675" t="-113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539552" y="3747642"/>
                <a:ext cx="8136904" cy="1576137"/>
              </a:xfrm>
              <a:prstGeom prst="rect">
                <a:avLst/>
              </a:prstGeom>
            </p:spPr>
            <p:txBody>
              <a:bodyPr wrap="square">
                <a:spAutoFit/>
              </a:bodyPr>
              <a:lstStyle/>
              <a:p>
                <a:r>
                  <a:rPr lang="es-EC" dirty="0"/>
                  <a:t>La presión que ejerce este ajuste se la determina de la siguiente ecuación</a:t>
                </a:r>
                <a:r>
                  <a:rPr lang="es-EC" dirty="0" smtClean="0"/>
                  <a:t>:</a:t>
                </a:r>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𝑝</m:t>
                      </m:r>
                      <m:r>
                        <a:rPr lang="es-EC" i="1">
                          <a:latin typeface="Cambria Math"/>
                        </a:rPr>
                        <m:t>=</m:t>
                      </m:r>
                      <m:f>
                        <m:fPr>
                          <m:ctrlPr>
                            <a:rPr lang="es-EC" i="1">
                              <a:latin typeface="Cambria Math"/>
                            </a:rPr>
                          </m:ctrlPr>
                        </m:fPr>
                        <m:num>
                          <m:r>
                            <a:rPr lang="es-EC" i="1">
                              <a:latin typeface="Cambria Math"/>
                            </a:rPr>
                            <m:t>0,5</m:t>
                          </m:r>
                          <m:r>
                            <a:rPr lang="es-EC" i="1">
                              <a:latin typeface="Cambria Math"/>
                            </a:rPr>
                            <m:t>𝛿</m:t>
                          </m:r>
                        </m:num>
                        <m:den>
                          <m:f>
                            <m:fPr>
                              <m:ctrlPr>
                                <a:rPr lang="es-EC" i="1">
                                  <a:latin typeface="Cambria Math"/>
                                </a:rPr>
                              </m:ctrlPr>
                            </m:fPr>
                            <m:num>
                              <m:r>
                                <a:rPr lang="es-EC" i="1">
                                  <a:latin typeface="Cambria Math"/>
                                </a:rPr>
                                <m:t>𝑟</m:t>
                              </m:r>
                            </m:num>
                            <m:den>
                              <m:sSub>
                                <m:sSubPr>
                                  <m:ctrlPr>
                                    <a:rPr lang="es-EC" i="1">
                                      <a:latin typeface="Cambria Math"/>
                                    </a:rPr>
                                  </m:ctrlPr>
                                </m:sSubPr>
                                <m:e>
                                  <m:r>
                                    <a:rPr lang="es-EC" i="1">
                                      <a:latin typeface="Cambria Math"/>
                                    </a:rPr>
                                    <m:t>𝐸</m:t>
                                  </m:r>
                                </m:e>
                                <m:sub>
                                  <m:r>
                                    <a:rPr lang="es-EC" i="1">
                                      <a:latin typeface="Cambria Math"/>
                                    </a:rPr>
                                    <m:t>𝑜</m:t>
                                  </m:r>
                                </m:sub>
                              </m:sSub>
                            </m:den>
                          </m:f>
                          <m:d>
                            <m:dPr>
                              <m:ctrlPr>
                                <a:rPr lang="es-EC" i="1">
                                  <a:latin typeface="Cambria Math"/>
                                </a:rPr>
                              </m:ctrlPr>
                            </m:dPr>
                            <m:e>
                              <m:f>
                                <m:fPr>
                                  <m:ctrlPr>
                                    <a:rPr lang="es-EC" i="1">
                                      <a:latin typeface="Cambria Math"/>
                                    </a:rPr>
                                  </m:ctrlPr>
                                </m:fPr>
                                <m:num>
                                  <m:sSubSup>
                                    <m:sSubSupPr>
                                      <m:ctrlPr>
                                        <a:rPr lang="es-EC" i="1">
                                          <a:latin typeface="Cambria Math"/>
                                        </a:rPr>
                                      </m:ctrlPr>
                                    </m:sSubSupPr>
                                    <m:e>
                                      <m:r>
                                        <a:rPr lang="es-EC" i="1">
                                          <a:latin typeface="Cambria Math"/>
                                        </a:rPr>
                                        <m:t>𝑟</m:t>
                                      </m:r>
                                    </m:e>
                                    <m:sub>
                                      <m:r>
                                        <a:rPr lang="es-EC" i="1">
                                          <a:latin typeface="Cambria Math"/>
                                        </a:rPr>
                                        <m:t>𝑜</m:t>
                                      </m:r>
                                    </m:sub>
                                    <m:sup>
                                      <m:r>
                                        <a:rPr lang="es-EC" i="1">
                                          <a:latin typeface="Cambria Math"/>
                                        </a:rPr>
                                        <m:t>2</m:t>
                                      </m:r>
                                    </m:sup>
                                  </m:sSubSup>
                                  <m:r>
                                    <a:rPr lang="es-EC" i="1">
                                      <a:latin typeface="Cambria Math"/>
                                    </a:rPr>
                                    <m:t>+</m:t>
                                  </m:r>
                                  <m:sSup>
                                    <m:sSupPr>
                                      <m:ctrlPr>
                                        <a:rPr lang="es-EC" i="1">
                                          <a:latin typeface="Cambria Math"/>
                                        </a:rPr>
                                      </m:ctrlPr>
                                    </m:sSupPr>
                                    <m:e>
                                      <m:r>
                                        <a:rPr lang="es-EC" i="1">
                                          <a:latin typeface="Cambria Math"/>
                                        </a:rPr>
                                        <m:t>𝑟</m:t>
                                      </m:r>
                                    </m:e>
                                    <m:sup>
                                      <m:r>
                                        <a:rPr lang="es-EC" i="1">
                                          <a:latin typeface="Cambria Math"/>
                                        </a:rPr>
                                        <m:t>2</m:t>
                                      </m:r>
                                    </m:sup>
                                  </m:sSup>
                                </m:num>
                                <m:den>
                                  <m:sSubSup>
                                    <m:sSubSupPr>
                                      <m:ctrlPr>
                                        <a:rPr lang="es-EC" i="1">
                                          <a:latin typeface="Cambria Math"/>
                                        </a:rPr>
                                      </m:ctrlPr>
                                    </m:sSubSupPr>
                                    <m:e>
                                      <m:r>
                                        <a:rPr lang="es-EC" i="1">
                                          <a:latin typeface="Cambria Math"/>
                                        </a:rPr>
                                        <m:t>𝑟</m:t>
                                      </m:r>
                                    </m:e>
                                    <m:sub>
                                      <m:r>
                                        <a:rPr lang="es-EC" i="1">
                                          <a:latin typeface="Cambria Math"/>
                                        </a:rPr>
                                        <m:t>𝑜</m:t>
                                      </m:r>
                                    </m:sub>
                                    <m:sup>
                                      <m:r>
                                        <a:rPr lang="es-EC" i="1">
                                          <a:latin typeface="Cambria Math"/>
                                        </a:rPr>
                                        <m:t>2</m:t>
                                      </m:r>
                                    </m:sup>
                                  </m:sSubSup>
                                  <m:r>
                                    <a:rPr lang="es-EC" i="1">
                                      <a:latin typeface="Cambria Math"/>
                                    </a:rPr>
                                    <m:t>−</m:t>
                                  </m:r>
                                  <m:sSup>
                                    <m:sSupPr>
                                      <m:ctrlPr>
                                        <a:rPr lang="es-EC" i="1">
                                          <a:latin typeface="Cambria Math"/>
                                        </a:rPr>
                                      </m:ctrlPr>
                                    </m:sSupPr>
                                    <m:e>
                                      <m:r>
                                        <a:rPr lang="es-EC" i="1">
                                          <a:latin typeface="Cambria Math"/>
                                        </a:rPr>
                                        <m:t>𝑟</m:t>
                                      </m:r>
                                    </m:e>
                                    <m:sup>
                                      <m:r>
                                        <a:rPr lang="es-EC" i="1">
                                          <a:latin typeface="Cambria Math"/>
                                        </a:rPr>
                                        <m:t>2</m:t>
                                      </m:r>
                                    </m:sup>
                                  </m:sSup>
                                </m:den>
                              </m:f>
                              <m:r>
                                <a:rPr lang="es-EC" i="1">
                                  <a:latin typeface="Cambria Math"/>
                                </a:rPr>
                                <m:t>+</m:t>
                              </m:r>
                              <m:sSub>
                                <m:sSubPr>
                                  <m:ctrlPr>
                                    <a:rPr lang="es-EC" i="1">
                                      <a:latin typeface="Cambria Math"/>
                                    </a:rPr>
                                  </m:ctrlPr>
                                </m:sSubPr>
                                <m:e>
                                  <m:r>
                                    <a:rPr lang="es-EC" i="1">
                                      <a:latin typeface="Cambria Math"/>
                                    </a:rPr>
                                    <m:t>𝜈</m:t>
                                  </m:r>
                                </m:e>
                                <m:sub>
                                  <m:r>
                                    <a:rPr lang="es-EC" i="1">
                                      <a:latin typeface="Cambria Math"/>
                                    </a:rPr>
                                    <m:t>𝑜</m:t>
                                  </m:r>
                                </m:sub>
                              </m:sSub>
                            </m:e>
                          </m:d>
                          <m:r>
                            <a:rPr lang="es-EC" i="1">
                              <a:latin typeface="Cambria Math"/>
                            </a:rPr>
                            <m:t>+</m:t>
                          </m:r>
                          <m:f>
                            <m:fPr>
                              <m:ctrlPr>
                                <a:rPr lang="es-EC" i="1">
                                  <a:latin typeface="Cambria Math"/>
                                </a:rPr>
                              </m:ctrlPr>
                            </m:fPr>
                            <m:num>
                              <m:r>
                                <a:rPr lang="es-EC" i="1">
                                  <a:latin typeface="Cambria Math"/>
                                </a:rPr>
                                <m:t>𝑟</m:t>
                              </m:r>
                            </m:num>
                            <m:den>
                              <m:sSub>
                                <m:sSubPr>
                                  <m:ctrlPr>
                                    <a:rPr lang="es-EC" i="1">
                                      <a:latin typeface="Cambria Math"/>
                                    </a:rPr>
                                  </m:ctrlPr>
                                </m:sSubPr>
                                <m:e>
                                  <m:r>
                                    <a:rPr lang="es-EC" i="1">
                                      <a:latin typeface="Cambria Math"/>
                                    </a:rPr>
                                    <m:t>𝐸</m:t>
                                  </m:r>
                                </m:e>
                                <m:sub>
                                  <m:r>
                                    <a:rPr lang="es-EC" i="1">
                                      <a:latin typeface="Cambria Math"/>
                                    </a:rPr>
                                    <m:t>𝑖</m:t>
                                  </m:r>
                                </m:sub>
                              </m:sSub>
                            </m:den>
                          </m:f>
                          <m:d>
                            <m:dPr>
                              <m:ctrlPr>
                                <a:rPr lang="es-EC" i="1">
                                  <a:latin typeface="Cambria Math"/>
                                </a:rPr>
                              </m:ctrlPr>
                            </m:dPr>
                            <m:e>
                              <m:f>
                                <m:fPr>
                                  <m:ctrlPr>
                                    <a:rPr lang="es-EC" i="1">
                                      <a:latin typeface="Cambria Math"/>
                                    </a:rPr>
                                  </m:ctrlPr>
                                </m:fPr>
                                <m:num>
                                  <m:sSup>
                                    <m:sSupPr>
                                      <m:ctrlPr>
                                        <a:rPr lang="es-EC" i="1">
                                          <a:latin typeface="Cambria Math"/>
                                        </a:rPr>
                                      </m:ctrlPr>
                                    </m:sSupPr>
                                    <m:e>
                                      <m:r>
                                        <a:rPr lang="es-EC" i="1">
                                          <a:latin typeface="Cambria Math"/>
                                        </a:rPr>
                                        <m:t>𝑟</m:t>
                                      </m:r>
                                    </m:e>
                                    <m:sup>
                                      <m:r>
                                        <a:rPr lang="es-EC" i="1">
                                          <a:latin typeface="Cambria Math"/>
                                        </a:rPr>
                                        <m:t>2</m:t>
                                      </m:r>
                                    </m:sup>
                                  </m:sSup>
                                  <m:r>
                                    <a:rPr lang="es-EC" i="1">
                                      <a:latin typeface="Cambria Math"/>
                                    </a:rPr>
                                    <m:t>+</m:t>
                                  </m:r>
                                  <m:sSubSup>
                                    <m:sSubSupPr>
                                      <m:ctrlPr>
                                        <a:rPr lang="es-EC" i="1">
                                          <a:latin typeface="Cambria Math"/>
                                        </a:rPr>
                                      </m:ctrlPr>
                                    </m:sSubSupPr>
                                    <m:e>
                                      <m:r>
                                        <a:rPr lang="es-EC" i="1">
                                          <a:latin typeface="Cambria Math"/>
                                        </a:rPr>
                                        <m:t>𝑟</m:t>
                                      </m:r>
                                    </m:e>
                                    <m:sub>
                                      <m:r>
                                        <a:rPr lang="es-EC" i="1">
                                          <a:latin typeface="Cambria Math"/>
                                        </a:rPr>
                                        <m:t>𝑖</m:t>
                                      </m:r>
                                    </m:sub>
                                    <m:sup>
                                      <m:r>
                                        <a:rPr lang="es-EC" i="1">
                                          <a:latin typeface="Cambria Math"/>
                                        </a:rPr>
                                        <m:t>2</m:t>
                                      </m:r>
                                    </m:sup>
                                  </m:sSubSup>
                                </m:num>
                                <m:den>
                                  <m:sSup>
                                    <m:sSupPr>
                                      <m:ctrlPr>
                                        <a:rPr lang="es-EC" i="1">
                                          <a:latin typeface="Cambria Math"/>
                                        </a:rPr>
                                      </m:ctrlPr>
                                    </m:sSupPr>
                                    <m:e>
                                      <m:r>
                                        <a:rPr lang="es-EC" i="1">
                                          <a:latin typeface="Cambria Math"/>
                                        </a:rPr>
                                        <m:t>𝑟</m:t>
                                      </m:r>
                                    </m:e>
                                    <m:sup>
                                      <m:r>
                                        <a:rPr lang="es-EC" i="1">
                                          <a:latin typeface="Cambria Math"/>
                                        </a:rPr>
                                        <m:t>2</m:t>
                                      </m:r>
                                    </m:sup>
                                  </m:sSup>
                                  <m:r>
                                    <a:rPr lang="es-EC" i="1">
                                      <a:latin typeface="Cambria Math"/>
                                    </a:rPr>
                                    <m:t>−</m:t>
                                  </m:r>
                                  <m:sSubSup>
                                    <m:sSubSupPr>
                                      <m:ctrlPr>
                                        <a:rPr lang="es-EC" i="1">
                                          <a:latin typeface="Cambria Math"/>
                                        </a:rPr>
                                      </m:ctrlPr>
                                    </m:sSubSupPr>
                                    <m:e>
                                      <m:r>
                                        <a:rPr lang="es-EC" i="1">
                                          <a:latin typeface="Cambria Math"/>
                                        </a:rPr>
                                        <m:t>𝑟</m:t>
                                      </m:r>
                                    </m:e>
                                    <m:sub>
                                      <m:r>
                                        <a:rPr lang="es-EC" i="1">
                                          <a:latin typeface="Cambria Math"/>
                                        </a:rPr>
                                        <m:t>𝑖</m:t>
                                      </m:r>
                                    </m:sub>
                                    <m:sup>
                                      <m:r>
                                        <a:rPr lang="es-EC" i="1">
                                          <a:latin typeface="Cambria Math"/>
                                        </a:rPr>
                                        <m:t>2</m:t>
                                      </m:r>
                                    </m:sup>
                                  </m:sSubSup>
                                </m:den>
                              </m:f>
                              <m:r>
                                <a:rPr lang="es-EC" i="1">
                                  <a:latin typeface="Cambria Math"/>
                                </a:rPr>
                                <m:t>−</m:t>
                              </m:r>
                              <m:sSub>
                                <m:sSubPr>
                                  <m:ctrlPr>
                                    <a:rPr lang="es-EC" i="1">
                                      <a:latin typeface="Cambria Math"/>
                                    </a:rPr>
                                  </m:ctrlPr>
                                </m:sSubPr>
                                <m:e>
                                  <m:r>
                                    <a:rPr lang="es-EC" i="1">
                                      <a:latin typeface="Cambria Math"/>
                                    </a:rPr>
                                    <m:t>𝜈</m:t>
                                  </m:r>
                                </m:e>
                                <m:sub>
                                  <m:r>
                                    <a:rPr lang="es-EC" i="1">
                                      <a:latin typeface="Cambria Math"/>
                                    </a:rPr>
                                    <m:t>𝑖</m:t>
                                  </m:r>
                                </m:sub>
                              </m:sSub>
                            </m:e>
                          </m:d>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539552" y="3747642"/>
                <a:ext cx="8136904" cy="1576137"/>
              </a:xfrm>
              <a:prstGeom prst="rect">
                <a:avLst/>
              </a:prstGeom>
              <a:blipFill rotWithShape="1">
                <a:blip r:embed="rId3"/>
                <a:stretch>
                  <a:fillRect l="-675" t="-193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3628471" y="5517232"/>
                <a:ext cx="18870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𝑝</m:t>
                      </m:r>
                      <m:r>
                        <a:rPr lang="es-EC" i="1">
                          <a:latin typeface="Cambria Math"/>
                        </a:rPr>
                        <m:t>=15,838 </m:t>
                      </m:r>
                      <m:r>
                        <a:rPr lang="es-EC" i="1">
                          <a:latin typeface="Cambria Math"/>
                        </a:rPr>
                        <m:t>𝑀𝑃𝑎</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3628471" y="5517232"/>
                <a:ext cx="1887055" cy="369332"/>
              </a:xfrm>
              <a:prstGeom prst="rect">
                <a:avLst/>
              </a:prstGeom>
              <a:blipFill rotWithShape="1">
                <a:blip r:embed="rId4"/>
                <a:stretch>
                  <a:fillRect b="-6557"/>
                </a:stretch>
              </a:blipFill>
            </p:spPr>
            <p:txBody>
              <a:bodyPr/>
              <a:lstStyle/>
              <a:p>
                <a:r>
                  <a:rPr lang="es-EC">
                    <a:noFill/>
                  </a:rPr>
                  <a:t> </a:t>
                </a:r>
              </a:p>
            </p:txBody>
          </p:sp>
        </mc:Fallback>
      </mc:AlternateContent>
    </p:spTree>
    <p:extLst>
      <p:ext uri="{BB962C8B-B14F-4D97-AF65-F5344CB8AC3E}">
        <p14:creationId xmlns:p14="http://schemas.microsoft.com/office/powerpoint/2010/main" val="3648206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3 Marcador de contenido"/>
              <p:cNvGraphicFramePr>
                <a:graphicFrameLocks noGrp="1"/>
              </p:cNvGraphicFramePr>
              <p:nvPr>
                <p:ph idx="1"/>
                <p:extLst>
                  <p:ext uri="{D42A27DB-BD31-4B8C-83A1-F6EECF244321}">
                    <p14:modId xmlns:p14="http://schemas.microsoft.com/office/powerpoint/2010/main" val="792484722"/>
                  </p:ext>
                </p:extLst>
              </p:nvPr>
            </p:nvGraphicFramePr>
            <p:xfrm>
              <a:off x="457200" y="1600200"/>
              <a:ext cx="8229600" cy="111252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Esfuerzos</a:t>
                          </a:r>
                          <a:endParaRPr lang="es-EC" dirty="0"/>
                        </a:p>
                      </a:txBody>
                      <a:tcPr/>
                    </a:tc>
                    <a:tc>
                      <a:txBody>
                        <a:bodyPr/>
                        <a:lstStyle/>
                        <a:p>
                          <a:pPr algn="ctr"/>
                          <a:r>
                            <a:rPr lang="es-EC" dirty="0" smtClean="0"/>
                            <a:t>Valor</a:t>
                          </a:r>
                          <a:endParaRPr lang="es-EC" dirty="0"/>
                        </a:p>
                      </a:txBody>
                      <a:tcPr/>
                    </a:tc>
                  </a:tr>
                  <a:tr h="370840">
                    <a:tc>
                      <a:txBody>
                        <a:bodyPr/>
                        <a:lstStyle/>
                        <a:p>
                          <a:r>
                            <a:rPr lang="es-EC" dirty="0" smtClean="0"/>
                            <a:t>Tangenciales       </a:t>
                          </a:r>
                          <a14:m>
                            <m:oMath xmlns:m="http://schemas.openxmlformats.org/officeDocument/2006/math">
                              <m:sSub>
                                <m:sSubPr>
                                  <m:ctrlPr>
                                    <a:rPr lang="es-EC" b="0" i="1" smtClean="0">
                                      <a:latin typeface="Cambria Math"/>
                                      <a:ea typeface="Cambria Math"/>
                                    </a:rPr>
                                  </m:ctrlPr>
                                </m:sSubPr>
                                <m:e>
                                  <m:r>
                                    <a:rPr lang="es-EC" i="1" smtClean="0">
                                      <a:latin typeface="Cambria Math"/>
                                      <a:ea typeface="Cambria Math"/>
                                    </a:rPr>
                                    <m:t>𝜎</m:t>
                                  </m:r>
                                </m:e>
                                <m:sub>
                                  <m:r>
                                    <a:rPr lang="es-EC" b="0" i="1" smtClean="0">
                                      <a:latin typeface="Cambria Math"/>
                                      <a:ea typeface="Cambria Math"/>
                                    </a:rPr>
                                    <m:t>𝑡</m:t>
                                  </m:r>
                                </m:sub>
                              </m:sSub>
                            </m:oMath>
                          </a14:m>
                          <a:endParaRPr lang="es-EC" dirty="0"/>
                        </a:p>
                      </a:txBody>
                      <a:tcPr/>
                    </a:tc>
                    <a:tc>
                      <a:txBody>
                        <a:bodyPr/>
                        <a:lstStyle/>
                        <a:p>
                          <a:pPr algn="ctr"/>
                          <a:r>
                            <a:rPr lang="es-EC" dirty="0" smtClean="0"/>
                            <a:t>-15,838</a:t>
                          </a:r>
                          <a:r>
                            <a:rPr lang="es-EC" baseline="0" dirty="0" smtClean="0"/>
                            <a:t> </a:t>
                          </a:r>
                          <a:r>
                            <a:rPr lang="es-EC" baseline="0" dirty="0" err="1" smtClean="0"/>
                            <a:t>MPa</a:t>
                          </a:r>
                          <a:endParaRPr lang="es-EC"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Radiales              </a:t>
                          </a:r>
                          <a14:m>
                            <m:oMath xmlns:m="http://schemas.openxmlformats.org/officeDocument/2006/math">
                              <m:sSub>
                                <m:sSubPr>
                                  <m:ctrlPr>
                                    <a:rPr lang="es-EC" b="0" i="1" smtClean="0">
                                      <a:latin typeface="Cambria Math"/>
                                      <a:ea typeface="Cambria Math"/>
                                    </a:rPr>
                                  </m:ctrlPr>
                                </m:sSubPr>
                                <m:e>
                                  <m:r>
                                    <a:rPr lang="es-EC" i="1" smtClean="0">
                                      <a:latin typeface="Cambria Math"/>
                                      <a:ea typeface="Cambria Math"/>
                                    </a:rPr>
                                    <m:t>𝜎</m:t>
                                  </m:r>
                                </m:e>
                                <m:sub>
                                  <m:r>
                                    <a:rPr lang="es-EC" b="0" i="1" smtClean="0">
                                      <a:latin typeface="Cambria Math"/>
                                      <a:ea typeface="Cambria Math"/>
                                    </a:rPr>
                                    <m:t>𝑟</m:t>
                                  </m:r>
                                </m:sub>
                              </m:sSub>
                            </m:oMath>
                          </a14:m>
                          <a:endParaRPr lang="es-EC" dirty="0"/>
                        </a:p>
                      </a:txBody>
                      <a:tcPr/>
                    </a:tc>
                    <a:tc>
                      <a:txBody>
                        <a:bodyPr/>
                        <a:lstStyle/>
                        <a:p>
                          <a:pPr algn="ctr"/>
                          <a:r>
                            <a:rPr lang="es-EC" dirty="0" smtClean="0"/>
                            <a:t>-</a:t>
                          </a:r>
                          <a:r>
                            <a:rPr lang="es-EC" baseline="0" dirty="0" smtClean="0"/>
                            <a:t>15,838 </a:t>
                          </a:r>
                          <a:r>
                            <a:rPr lang="es-EC" baseline="0" dirty="0" err="1" smtClean="0"/>
                            <a:t>MPa</a:t>
                          </a:r>
                          <a:endParaRPr lang="es-EC" dirty="0"/>
                        </a:p>
                      </a:txBody>
                      <a:tcPr/>
                    </a:tc>
                  </a:tr>
                </a:tbl>
              </a:graphicData>
            </a:graphic>
          </p:graphicFrame>
        </mc:Choice>
        <mc:Fallback xmlns="">
          <p:graphicFrame>
            <p:nvGraphicFramePr>
              <p:cNvPr id="4" name="3 Marcador de contenido"/>
              <p:cNvGraphicFramePr>
                <a:graphicFrameLocks noGrp="1"/>
              </p:cNvGraphicFramePr>
              <p:nvPr>
                <p:ph idx="1"/>
                <p:extLst>
                  <p:ext uri="{D42A27DB-BD31-4B8C-83A1-F6EECF244321}">
                    <p14:modId xmlns:p14="http://schemas.microsoft.com/office/powerpoint/2010/main" val="792484722"/>
                  </p:ext>
                </p:extLst>
              </p:nvPr>
            </p:nvGraphicFramePr>
            <p:xfrm>
              <a:off x="457200" y="1600200"/>
              <a:ext cx="8229600" cy="111252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Esfuerzos</a:t>
                          </a:r>
                          <a:endParaRPr lang="es-EC" dirty="0"/>
                        </a:p>
                      </a:txBody>
                      <a:tcPr/>
                    </a:tc>
                    <a:tc>
                      <a:txBody>
                        <a:bodyPr/>
                        <a:lstStyle/>
                        <a:p>
                          <a:pPr algn="ctr"/>
                          <a:r>
                            <a:rPr lang="es-EC" dirty="0" smtClean="0"/>
                            <a:t>Valor</a:t>
                          </a:r>
                          <a:endParaRPr lang="es-EC" dirty="0"/>
                        </a:p>
                      </a:txBody>
                      <a:tcPr/>
                    </a:tc>
                  </a:tr>
                  <a:tr h="370840">
                    <a:tc>
                      <a:txBody>
                        <a:bodyPr/>
                        <a:lstStyle/>
                        <a:p>
                          <a:endParaRPr lang="es-EC"/>
                        </a:p>
                      </a:txBody>
                      <a:tcPr>
                        <a:blipFill rotWithShape="1">
                          <a:blip r:embed="rId2"/>
                          <a:stretch>
                            <a:fillRect t="-110000" r="-100000" b="-126667"/>
                          </a:stretch>
                        </a:blipFill>
                      </a:tcPr>
                    </a:tc>
                    <a:tc>
                      <a:txBody>
                        <a:bodyPr/>
                        <a:lstStyle/>
                        <a:p>
                          <a:pPr algn="ctr"/>
                          <a:r>
                            <a:rPr lang="es-EC" dirty="0" smtClean="0"/>
                            <a:t>-15,838</a:t>
                          </a:r>
                          <a:r>
                            <a:rPr lang="es-EC" baseline="0" dirty="0" smtClean="0"/>
                            <a:t> </a:t>
                          </a:r>
                          <a:r>
                            <a:rPr lang="es-EC" baseline="0" dirty="0" err="1" smtClean="0"/>
                            <a:t>MPa</a:t>
                          </a:r>
                          <a:endParaRPr lang="es-EC" dirty="0"/>
                        </a:p>
                      </a:txBody>
                      <a:tcPr/>
                    </a:tc>
                  </a:tr>
                  <a:tr h="370840">
                    <a:tc>
                      <a:txBody>
                        <a:bodyPr/>
                        <a:lstStyle/>
                        <a:p>
                          <a:endParaRPr lang="es-EC"/>
                        </a:p>
                      </a:txBody>
                      <a:tcPr>
                        <a:blipFill rotWithShape="1">
                          <a:blip r:embed="rId2"/>
                          <a:stretch>
                            <a:fillRect t="-206557" r="-100000" b="-24590"/>
                          </a:stretch>
                        </a:blipFill>
                      </a:tcPr>
                    </a:tc>
                    <a:tc>
                      <a:txBody>
                        <a:bodyPr/>
                        <a:lstStyle/>
                        <a:p>
                          <a:pPr algn="ctr"/>
                          <a:r>
                            <a:rPr lang="es-EC" dirty="0" smtClean="0"/>
                            <a:t>-</a:t>
                          </a:r>
                          <a:r>
                            <a:rPr lang="es-EC" baseline="0" dirty="0" smtClean="0"/>
                            <a:t>15,838 </a:t>
                          </a:r>
                          <a:r>
                            <a:rPr lang="es-EC" baseline="0" dirty="0" err="1" smtClean="0"/>
                            <a:t>MPa</a:t>
                          </a:r>
                          <a:endParaRPr lang="es-EC" dirty="0"/>
                        </a:p>
                      </a:txBody>
                      <a:tcPr/>
                    </a:tc>
                  </a:tr>
                </a:tbl>
              </a:graphicData>
            </a:graphic>
          </p:graphicFrame>
        </mc:Fallback>
      </mc:AlternateContent>
      <p:sp>
        <p:nvSpPr>
          <p:cNvPr id="5" name="4 CuadroTexto"/>
          <p:cNvSpPr txBox="1"/>
          <p:nvPr/>
        </p:nvSpPr>
        <p:spPr>
          <a:xfrm>
            <a:off x="467544" y="908720"/>
            <a:ext cx="3600400" cy="369332"/>
          </a:xfrm>
          <a:prstGeom prst="rect">
            <a:avLst/>
          </a:prstGeom>
          <a:noFill/>
        </p:spPr>
        <p:txBody>
          <a:bodyPr wrap="square" rtlCol="0">
            <a:spAutoFit/>
          </a:bodyPr>
          <a:lstStyle/>
          <a:p>
            <a:r>
              <a:rPr lang="es-EC" dirty="0" smtClean="0"/>
              <a:t>En el eje:</a:t>
            </a:r>
            <a:endParaRPr lang="es-EC" dirty="0"/>
          </a:p>
        </p:txBody>
      </p:sp>
      <p:sp>
        <p:nvSpPr>
          <p:cNvPr id="6" name="5 CuadroTexto"/>
          <p:cNvSpPr txBox="1"/>
          <p:nvPr/>
        </p:nvSpPr>
        <p:spPr>
          <a:xfrm>
            <a:off x="467544" y="3068960"/>
            <a:ext cx="3600400" cy="369332"/>
          </a:xfrm>
          <a:prstGeom prst="rect">
            <a:avLst/>
          </a:prstGeom>
          <a:noFill/>
        </p:spPr>
        <p:txBody>
          <a:bodyPr wrap="square" rtlCol="0">
            <a:spAutoFit/>
          </a:bodyPr>
          <a:lstStyle/>
          <a:p>
            <a:r>
              <a:rPr lang="es-EC" dirty="0" smtClean="0"/>
              <a:t>En la polea:</a:t>
            </a:r>
            <a:endParaRPr lang="es-EC" dirty="0"/>
          </a:p>
        </p:txBody>
      </p:sp>
      <mc:AlternateContent xmlns:mc="http://schemas.openxmlformats.org/markup-compatibility/2006" xmlns:a14="http://schemas.microsoft.com/office/drawing/2010/main">
        <mc:Choice Requires="a14">
          <p:graphicFrame>
            <p:nvGraphicFramePr>
              <p:cNvPr id="7" name="3 Marcador de contenido"/>
              <p:cNvGraphicFramePr>
                <a:graphicFrameLocks/>
              </p:cNvGraphicFramePr>
              <p:nvPr>
                <p:extLst>
                  <p:ext uri="{D42A27DB-BD31-4B8C-83A1-F6EECF244321}">
                    <p14:modId xmlns:p14="http://schemas.microsoft.com/office/powerpoint/2010/main" val="2012005370"/>
                  </p:ext>
                </p:extLst>
              </p:nvPr>
            </p:nvGraphicFramePr>
            <p:xfrm>
              <a:off x="500431" y="3461068"/>
              <a:ext cx="8229600" cy="111252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Esfuerzos</a:t>
                          </a:r>
                          <a:endParaRPr lang="es-EC" dirty="0"/>
                        </a:p>
                      </a:txBody>
                      <a:tcPr/>
                    </a:tc>
                    <a:tc>
                      <a:txBody>
                        <a:bodyPr/>
                        <a:lstStyle/>
                        <a:p>
                          <a:pPr algn="ctr"/>
                          <a:r>
                            <a:rPr lang="es-EC" dirty="0" smtClean="0"/>
                            <a:t>Valor</a:t>
                          </a:r>
                          <a:endParaRPr lang="es-EC" dirty="0"/>
                        </a:p>
                      </a:txBody>
                      <a:tcPr/>
                    </a:tc>
                  </a:tr>
                  <a:tr h="370840">
                    <a:tc>
                      <a:txBody>
                        <a:bodyPr/>
                        <a:lstStyle/>
                        <a:p>
                          <a:r>
                            <a:rPr lang="es-EC" dirty="0" smtClean="0"/>
                            <a:t>Tangenciales       </a:t>
                          </a:r>
                          <a14:m>
                            <m:oMath xmlns:m="http://schemas.openxmlformats.org/officeDocument/2006/math">
                              <m:sSub>
                                <m:sSubPr>
                                  <m:ctrlPr>
                                    <a:rPr lang="es-EC" b="0" i="1" smtClean="0">
                                      <a:latin typeface="Cambria Math"/>
                                      <a:ea typeface="Cambria Math"/>
                                    </a:rPr>
                                  </m:ctrlPr>
                                </m:sSubPr>
                                <m:e>
                                  <m:r>
                                    <a:rPr lang="es-EC" i="1" smtClean="0">
                                      <a:latin typeface="Cambria Math"/>
                                      <a:ea typeface="Cambria Math"/>
                                    </a:rPr>
                                    <m:t>𝜎</m:t>
                                  </m:r>
                                </m:e>
                                <m:sub>
                                  <m:r>
                                    <a:rPr lang="es-EC" b="0" i="1" smtClean="0">
                                      <a:latin typeface="Cambria Math"/>
                                      <a:ea typeface="Cambria Math"/>
                                    </a:rPr>
                                    <m:t>𝑡</m:t>
                                  </m:r>
                                </m:sub>
                              </m:sSub>
                            </m:oMath>
                          </a14:m>
                          <a:endParaRPr lang="es-EC" dirty="0"/>
                        </a:p>
                      </a:txBody>
                      <a:tcPr/>
                    </a:tc>
                    <a:tc>
                      <a:txBody>
                        <a:bodyPr/>
                        <a:lstStyle/>
                        <a:p>
                          <a:pPr algn="ctr"/>
                          <a:r>
                            <a:rPr lang="es-EC" dirty="0" smtClean="0"/>
                            <a:t>24,04 </a:t>
                          </a:r>
                          <a:r>
                            <a:rPr lang="es-EC" dirty="0" err="1" smtClean="0"/>
                            <a:t>Mpa</a:t>
                          </a:r>
                          <a:endParaRPr lang="es-EC"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Radiales              </a:t>
                          </a:r>
                          <a14:m>
                            <m:oMath xmlns:m="http://schemas.openxmlformats.org/officeDocument/2006/math">
                              <m:sSub>
                                <m:sSubPr>
                                  <m:ctrlPr>
                                    <a:rPr lang="es-EC" b="0" i="1" smtClean="0">
                                      <a:latin typeface="Cambria Math"/>
                                      <a:ea typeface="Cambria Math"/>
                                    </a:rPr>
                                  </m:ctrlPr>
                                </m:sSubPr>
                                <m:e>
                                  <m:r>
                                    <a:rPr lang="es-EC" i="1" smtClean="0">
                                      <a:latin typeface="Cambria Math"/>
                                      <a:ea typeface="Cambria Math"/>
                                    </a:rPr>
                                    <m:t>𝜎</m:t>
                                  </m:r>
                                </m:e>
                                <m:sub>
                                  <m:r>
                                    <a:rPr lang="es-EC" b="0" i="1" smtClean="0">
                                      <a:latin typeface="Cambria Math"/>
                                      <a:ea typeface="Cambria Math"/>
                                    </a:rPr>
                                    <m:t>𝑟</m:t>
                                  </m:r>
                                </m:sub>
                              </m:sSub>
                            </m:oMath>
                          </a14:m>
                          <a:endParaRPr lang="es-EC" dirty="0"/>
                        </a:p>
                      </a:txBody>
                      <a:tcPr/>
                    </a:tc>
                    <a:tc>
                      <a:txBody>
                        <a:bodyPr/>
                        <a:lstStyle/>
                        <a:p>
                          <a:pPr algn="ctr"/>
                          <a:r>
                            <a:rPr lang="es-EC" dirty="0" smtClean="0"/>
                            <a:t>-15,838 </a:t>
                          </a:r>
                          <a:r>
                            <a:rPr lang="es-EC" dirty="0" err="1" smtClean="0"/>
                            <a:t>MPa</a:t>
                          </a:r>
                          <a:endParaRPr lang="es-EC" dirty="0"/>
                        </a:p>
                      </a:txBody>
                      <a:tcPr/>
                    </a:tc>
                  </a:tr>
                </a:tbl>
              </a:graphicData>
            </a:graphic>
          </p:graphicFrame>
        </mc:Choice>
        <mc:Fallback xmlns="">
          <p:graphicFrame>
            <p:nvGraphicFramePr>
              <p:cNvPr id="7" name="3 Marcador de contenido"/>
              <p:cNvGraphicFramePr>
                <a:graphicFrameLocks/>
              </p:cNvGraphicFramePr>
              <p:nvPr>
                <p:extLst>
                  <p:ext uri="{D42A27DB-BD31-4B8C-83A1-F6EECF244321}">
                    <p14:modId xmlns:p14="http://schemas.microsoft.com/office/powerpoint/2010/main" val="2012005370"/>
                  </p:ext>
                </p:extLst>
              </p:nvPr>
            </p:nvGraphicFramePr>
            <p:xfrm>
              <a:off x="500431" y="3461068"/>
              <a:ext cx="8229600" cy="111252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Esfuerzos</a:t>
                          </a:r>
                          <a:endParaRPr lang="es-EC" dirty="0"/>
                        </a:p>
                      </a:txBody>
                      <a:tcPr/>
                    </a:tc>
                    <a:tc>
                      <a:txBody>
                        <a:bodyPr/>
                        <a:lstStyle/>
                        <a:p>
                          <a:pPr algn="ctr"/>
                          <a:r>
                            <a:rPr lang="es-EC" dirty="0" smtClean="0"/>
                            <a:t>Valor</a:t>
                          </a:r>
                          <a:endParaRPr lang="es-EC" dirty="0"/>
                        </a:p>
                      </a:txBody>
                      <a:tcPr/>
                    </a:tc>
                  </a:tr>
                  <a:tr h="370840">
                    <a:tc>
                      <a:txBody>
                        <a:bodyPr/>
                        <a:lstStyle/>
                        <a:p>
                          <a:endParaRPr lang="es-EC"/>
                        </a:p>
                      </a:txBody>
                      <a:tcPr>
                        <a:blipFill rotWithShape="1">
                          <a:blip r:embed="rId3"/>
                          <a:stretch>
                            <a:fillRect t="-110000" r="-100148" b="-126667"/>
                          </a:stretch>
                        </a:blipFill>
                      </a:tcPr>
                    </a:tc>
                    <a:tc>
                      <a:txBody>
                        <a:bodyPr/>
                        <a:lstStyle/>
                        <a:p>
                          <a:pPr algn="ctr"/>
                          <a:r>
                            <a:rPr lang="es-EC" dirty="0" smtClean="0"/>
                            <a:t>24,04 </a:t>
                          </a:r>
                          <a:r>
                            <a:rPr lang="es-EC" dirty="0" err="1" smtClean="0"/>
                            <a:t>Mpa</a:t>
                          </a:r>
                          <a:endParaRPr lang="es-EC" dirty="0"/>
                        </a:p>
                      </a:txBody>
                      <a:tcPr/>
                    </a:tc>
                  </a:tr>
                  <a:tr h="370840">
                    <a:tc>
                      <a:txBody>
                        <a:bodyPr/>
                        <a:lstStyle/>
                        <a:p>
                          <a:endParaRPr lang="es-EC"/>
                        </a:p>
                      </a:txBody>
                      <a:tcPr>
                        <a:blipFill rotWithShape="1">
                          <a:blip r:embed="rId3"/>
                          <a:stretch>
                            <a:fillRect t="-206557" r="-100148" b="-24590"/>
                          </a:stretch>
                        </a:blipFill>
                      </a:tcPr>
                    </a:tc>
                    <a:tc>
                      <a:txBody>
                        <a:bodyPr/>
                        <a:lstStyle/>
                        <a:p>
                          <a:pPr algn="ctr"/>
                          <a:r>
                            <a:rPr lang="es-EC" dirty="0" smtClean="0"/>
                            <a:t>-15,838 </a:t>
                          </a:r>
                          <a:r>
                            <a:rPr lang="es-EC" dirty="0" err="1" smtClean="0"/>
                            <a:t>MPa</a:t>
                          </a:r>
                          <a:endParaRPr lang="es-EC" dirty="0"/>
                        </a:p>
                      </a:txBody>
                      <a:tcPr/>
                    </a:tc>
                  </a:tr>
                </a:tbl>
              </a:graphicData>
            </a:graphic>
          </p:graphicFrame>
        </mc:Fallback>
      </mc:AlternateContent>
      <mc:AlternateContent xmlns:mc="http://schemas.openxmlformats.org/markup-compatibility/2006" xmlns:a14="http://schemas.microsoft.com/office/drawing/2010/main">
        <mc:Choice Requires="a14">
          <p:sp>
            <p:nvSpPr>
              <p:cNvPr id="8" name="7 Rectángulo"/>
              <p:cNvSpPr/>
              <p:nvPr/>
            </p:nvSpPr>
            <p:spPr>
              <a:xfrm>
                <a:off x="2051720" y="4725144"/>
                <a:ext cx="5904656" cy="948721"/>
              </a:xfrm>
              <a:prstGeom prst="rect">
                <a:avLst/>
              </a:prstGeom>
            </p:spPr>
            <p:txBody>
              <a:bodyPr wrap="square">
                <a:spAutoFit/>
              </a:bodyPr>
              <a:lstStyle/>
              <a:p>
                <a14:m>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𝑦</m:t>
                        </m:r>
                      </m:sub>
                    </m:sSub>
                    <m:r>
                      <a:rPr lang="es-EC" i="1">
                        <a:latin typeface="Cambria Math"/>
                      </a:rPr>
                      <m:t>=370 </m:t>
                    </m:r>
                    <m:r>
                      <a:rPr lang="es-EC" i="1">
                        <a:latin typeface="Cambria Math"/>
                      </a:rPr>
                      <m:t>𝑀𝑃𝑎</m:t>
                    </m:r>
                  </m:oMath>
                </a14:m>
                <a:r>
                  <a:rPr lang="es-EC" dirty="0"/>
                  <a:t>, AISI 1018 CD, (</a:t>
                </a:r>
                <a:r>
                  <a:rPr lang="es-EC" dirty="0" err="1"/>
                  <a:t>Ingemecánica</a:t>
                </a:r>
                <a:r>
                  <a:rPr lang="es-EC" dirty="0"/>
                  <a:t>)</a:t>
                </a:r>
              </a:p>
              <a:p>
                <a14:m>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𝑢</m:t>
                        </m:r>
                      </m:sub>
                    </m:sSub>
                    <m:r>
                      <a:rPr lang="es-EC" i="1">
                        <a:latin typeface="Cambria Math"/>
                      </a:rPr>
                      <m:t>=159 </m:t>
                    </m:r>
                    <m:r>
                      <a:rPr lang="es-EC" i="1">
                        <a:latin typeface="Cambria Math"/>
                      </a:rPr>
                      <m:t>𝑀𝑃𝑎</m:t>
                    </m:r>
                  </m:oMath>
                </a14:m>
                <a:r>
                  <a:rPr lang="es-EC" dirty="0"/>
                  <a:t>, </a:t>
                </a:r>
                <a:r>
                  <a:rPr lang="es-EC" dirty="0" err="1"/>
                  <a:t>Aleacion</a:t>
                </a:r>
                <a:r>
                  <a:rPr lang="es-EC" dirty="0"/>
                  <a:t> de Aluminio Fundido 43 (</a:t>
                </a:r>
                <a:r>
                  <a:rPr lang="es-EC" dirty="0" err="1"/>
                  <a:t>Ingemecánica</a:t>
                </a:r>
                <a:r>
                  <a:rPr lang="es-EC" dirty="0"/>
                  <a:t>)</a:t>
                </a:r>
              </a:p>
            </p:txBody>
          </p:sp>
        </mc:Choice>
        <mc:Fallback xmlns="">
          <p:sp>
            <p:nvSpPr>
              <p:cNvPr id="8" name="7 Rectángulo"/>
              <p:cNvSpPr>
                <a:spLocks noRot="1" noChangeAspect="1" noMove="1" noResize="1" noEditPoints="1" noAdjustHandles="1" noChangeArrowheads="1" noChangeShapeType="1" noTextEdit="1"/>
              </p:cNvSpPr>
              <p:nvPr/>
            </p:nvSpPr>
            <p:spPr>
              <a:xfrm>
                <a:off x="2051720" y="4725144"/>
                <a:ext cx="5904656" cy="948721"/>
              </a:xfrm>
              <a:prstGeom prst="rect">
                <a:avLst/>
              </a:prstGeom>
              <a:blipFill rotWithShape="1">
                <a:blip r:embed="rId4"/>
                <a:stretch>
                  <a:fillRect l="-930" t="-3205" b="-9615"/>
                </a:stretch>
              </a:blipFill>
            </p:spPr>
            <p:txBody>
              <a:bodyPr/>
              <a:lstStyle/>
              <a:p>
                <a:r>
                  <a:rPr lang="es-EC">
                    <a:noFill/>
                  </a:rPr>
                  <a:t> </a:t>
                </a:r>
              </a:p>
            </p:txBody>
          </p:sp>
        </mc:Fallback>
      </mc:AlternateContent>
    </p:spTree>
    <p:extLst>
      <p:ext uri="{BB962C8B-B14F-4D97-AF65-F5344CB8AC3E}">
        <p14:creationId xmlns:p14="http://schemas.microsoft.com/office/powerpoint/2010/main" val="42885518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5 Marcador de contenido"/>
              <p:cNvGraphicFramePr>
                <a:graphicFrameLocks noGrp="1"/>
              </p:cNvGraphicFramePr>
              <p:nvPr>
                <p:ph idx="1"/>
                <p:extLst>
                  <p:ext uri="{D42A27DB-BD31-4B8C-83A1-F6EECF244321}">
                    <p14:modId xmlns:p14="http://schemas.microsoft.com/office/powerpoint/2010/main" val="229824045"/>
                  </p:ext>
                </p:extLst>
              </p:nvPr>
            </p:nvGraphicFramePr>
            <p:xfrm>
              <a:off x="435496" y="3244334"/>
              <a:ext cx="8229600" cy="259588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Parámetro</a:t>
                          </a:r>
                          <a:endParaRPr lang="es-EC" dirty="0"/>
                        </a:p>
                      </a:txBody>
                      <a:tcPr/>
                    </a:tc>
                    <a:tc>
                      <a:txBody>
                        <a:bodyPr/>
                        <a:lstStyle/>
                        <a:p>
                          <a:pPr algn="ctr"/>
                          <a:r>
                            <a:rPr lang="es-EC" dirty="0" smtClean="0"/>
                            <a:t>Valor</a:t>
                          </a:r>
                          <a:endParaRPr lang="es-EC"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𝑝</m:t>
                                </m:r>
                              </m:oMath>
                            </m:oMathPara>
                          </a14:m>
                          <a:endParaRPr lang="es-EC" sz="1800" kern="1200" dirty="0">
                            <a:solidFill>
                              <a:schemeClr val="tx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17,558 </m:t>
                                </m:r>
                                <m:r>
                                  <a:rPr lang="es-EC" sz="1800" i="1" kern="1200" smtClean="0">
                                    <a:solidFill>
                                      <a:schemeClr val="tx1"/>
                                    </a:solidFill>
                                    <a:effectLst/>
                                    <a:latin typeface="Cambria Math"/>
                                    <a:ea typeface="+mn-ea"/>
                                    <a:cs typeface="+mn-cs"/>
                                  </a:rPr>
                                  <m:t>𝑀𝑃𝑎</m:t>
                                </m:r>
                              </m:oMath>
                            </m:oMathPara>
                          </a14:m>
                          <a:endParaRPr lang="es-EC" dirty="0"/>
                        </a:p>
                      </a:txBody>
                      <a:tcPr/>
                    </a:tc>
                  </a:tr>
                  <a:tr h="370840">
                    <a:tc>
                      <a:txBody>
                        <a:bodyPr/>
                        <a:lstStyle/>
                        <a:p>
                          <a:pPr algn="ctr"/>
                          <a14:m>
                            <m:oMath xmlns:m="http://schemas.openxmlformats.org/officeDocument/2006/math">
                              <m:sSub>
                                <m:sSubPr>
                                  <m:ctrlPr>
                                    <a:rPr lang="es-EC" sz="1800" i="1" kern="1200" smtClean="0">
                                      <a:solidFill>
                                        <a:schemeClr val="tx1"/>
                                      </a:solidFill>
                                      <a:effectLst/>
                                      <a:latin typeface="Cambria Math"/>
                                      <a:ea typeface="+mn-ea"/>
                                      <a:cs typeface="+mn-cs"/>
                                    </a:rPr>
                                  </m:ctrlPr>
                                </m:sSubPr>
                                <m:e>
                                  <m:r>
                                    <a:rPr lang="es-EC" sz="1800" i="1" kern="1200">
                                      <a:solidFill>
                                        <a:schemeClr val="tx1"/>
                                      </a:solidFill>
                                      <a:effectLst/>
                                      <a:latin typeface="Cambria Math"/>
                                      <a:ea typeface="+mn-ea"/>
                                      <a:cs typeface="+mn-cs"/>
                                    </a:rPr>
                                    <m:t>𝜎</m:t>
                                  </m:r>
                                </m:e>
                                <m:sub>
                                  <m:r>
                                    <a:rPr lang="es-EC" sz="1800" i="1" kern="1200">
                                      <a:solidFill>
                                        <a:schemeClr val="tx1"/>
                                      </a:solidFill>
                                      <a:effectLst/>
                                      <a:latin typeface="Cambria Math"/>
                                      <a:ea typeface="+mn-ea"/>
                                      <a:cs typeface="+mn-cs"/>
                                    </a:rPr>
                                    <m:t>𝑡</m:t>
                                  </m:r>
                                </m:sub>
                              </m:sSub>
                            </m:oMath>
                          </a14:m>
                          <a:r>
                            <a:rPr lang="es-EC" dirty="0" smtClean="0"/>
                            <a:t> Eje</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−17,558 </m:t>
                                </m:r>
                                <m:r>
                                  <a:rPr lang="es-EC" sz="1800" i="1" kern="1200" smtClean="0">
                                    <a:solidFill>
                                      <a:schemeClr val="tx1"/>
                                    </a:solidFill>
                                    <a:effectLst/>
                                    <a:latin typeface="Cambria Math"/>
                                    <a:ea typeface="+mn-ea"/>
                                    <a:cs typeface="+mn-cs"/>
                                  </a:rPr>
                                  <m:t>𝑀𝑃𝑎</m:t>
                                </m:r>
                              </m:oMath>
                            </m:oMathPara>
                          </a14:m>
                          <a:endParaRPr lang="es-EC" dirty="0"/>
                        </a:p>
                      </a:txBody>
                      <a:tcPr/>
                    </a:tc>
                  </a:tr>
                  <a:tr h="370840">
                    <a:tc>
                      <a:txBody>
                        <a:bodyPr/>
                        <a:lstStyle/>
                        <a:p>
                          <a:pPr algn="ctr"/>
                          <a14:m>
                            <m:oMath xmlns:m="http://schemas.openxmlformats.org/officeDocument/2006/math">
                              <m:sSub>
                                <m:sSubPr>
                                  <m:ctrlPr>
                                    <a:rPr lang="es-EC" sz="1800" i="1" kern="1200" smtClean="0">
                                      <a:solidFill>
                                        <a:schemeClr val="tx1"/>
                                      </a:solidFill>
                                      <a:effectLst/>
                                      <a:latin typeface="Cambria Math"/>
                                      <a:ea typeface="+mn-ea"/>
                                      <a:cs typeface="+mn-cs"/>
                                    </a:rPr>
                                  </m:ctrlPr>
                                </m:sSubPr>
                                <m:e>
                                  <m:r>
                                    <a:rPr lang="es-EC" sz="1800" i="1" kern="1200">
                                      <a:solidFill>
                                        <a:schemeClr val="tx1"/>
                                      </a:solidFill>
                                      <a:effectLst/>
                                      <a:latin typeface="Cambria Math"/>
                                      <a:ea typeface="+mn-ea"/>
                                      <a:cs typeface="+mn-cs"/>
                                    </a:rPr>
                                    <m:t>𝜎</m:t>
                                  </m:r>
                                </m:e>
                                <m:sub>
                                  <m:r>
                                    <a:rPr lang="es-EC" sz="1800" i="1" kern="1200">
                                      <a:solidFill>
                                        <a:schemeClr val="tx1"/>
                                      </a:solidFill>
                                      <a:effectLst/>
                                      <a:latin typeface="Cambria Math"/>
                                      <a:ea typeface="+mn-ea"/>
                                      <a:cs typeface="+mn-cs"/>
                                    </a:rPr>
                                    <m:t>𝑟</m:t>
                                  </m:r>
                                </m:sub>
                              </m:sSub>
                            </m:oMath>
                          </a14:m>
                          <a:r>
                            <a:rPr lang="es-EC" dirty="0" smtClean="0"/>
                            <a:t> Eje</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−17,558 </m:t>
                                </m:r>
                                <m:r>
                                  <a:rPr lang="es-EC" sz="1800" i="1" kern="1200" smtClean="0">
                                    <a:solidFill>
                                      <a:schemeClr val="tx1"/>
                                    </a:solidFill>
                                    <a:effectLst/>
                                    <a:latin typeface="Cambria Math"/>
                                    <a:ea typeface="+mn-ea"/>
                                    <a:cs typeface="+mn-cs"/>
                                  </a:rPr>
                                  <m:t>𝑀𝑃𝑎</m:t>
                                </m:r>
                              </m:oMath>
                            </m:oMathPara>
                          </a14:m>
                          <a:endParaRPr lang="es-EC" dirty="0"/>
                        </a:p>
                      </a:txBody>
                      <a:tcPr/>
                    </a:tc>
                  </a:tr>
                  <a:tr h="370840">
                    <a:tc>
                      <a:txBody>
                        <a:bodyPr/>
                        <a:lstStyle/>
                        <a:p>
                          <a:pPr algn="ctr"/>
                          <a14:m>
                            <m:oMath xmlns:m="http://schemas.openxmlformats.org/officeDocument/2006/math">
                              <m:sSub>
                                <m:sSubPr>
                                  <m:ctrlPr>
                                    <a:rPr lang="es-EC" sz="1800" i="1" kern="1200" smtClean="0">
                                      <a:solidFill>
                                        <a:schemeClr val="tx1"/>
                                      </a:solidFill>
                                      <a:effectLst/>
                                      <a:latin typeface="Cambria Math"/>
                                      <a:ea typeface="+mn-ea"/>
                                      <a:cs typeface="+mn-cs"/>
                                    </a:rPr>
                                  </m:ctrlPr>
                                </m:sSubPr>
                                <m:e>
                                  <m:r>
                                    <a:rPr lang="es-EC" sz="1800" i="1" kern="1200">
                                      <a:solidFill>
                                        <a:schemeClr val="tx1"/>
                                      </a:solidFill>
                                      <a:effectLst/>
                                      <a:latin typeface="Cambria Math"/>
                                      <a:ea typeface="+mn-ea"/>
                                      <a:cs typeface="+mn-cs"/>
                                    </a:rPr>
                                    <m:t>𝜎</m:t>
                                  </m:r>
                                </m:e>
                                <m:sub>
                                  <m:r>
                                    <a:rPr lang="es-EC" sz="1800" i="1" kern="1200">
                                      <a:solidFill>
                                        <a:schemeClr val="tx1"/>
                                      </a:solidFill>
                                      <a:effectLst/>
                                      <a:latin typeface="Cambria Math"/>
                                      <a:ea typeface="+mn-ea"/>
                                      <a:cs typeface="+mn-cs"/>
                                    </a:rPr>
                                    <m:t>𝑡</m:t>
                                  </m:r>
                                </m:sub>
                              </m:sSub>
                            </m:oMath>
                          </a14:m>
                          <a:r>
                            <a:rPr lang="es-EC" dirty="0" smtClean="0"/>
                            <a:t> Acople</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106,458 </m:t>
                                </m:r>
                                <m:r>
                                  <a:rPr lang="es-EC" sz="1800" i="1" kern="1200" smtClean="0">
                                    <a:solidFill>
                                      <a:schemeClr val="tx1"/>
                                    </a:solidFill>
                                    <a:effectLst/>
                                    <a:latin typeface="Cambria Math"/>
                                    <a:ea typeface="+mn-ea"/>
                                    <a:cs typeface="+mn-cs"/>
                                  </a:rPr>
                                  <m:t>𝑀𝑃𝑎</m:t>
                                </m:r>
                              </m:oMath>
                            </m:oMathPara>
                          </a14:m>
                          <a:endParaRPr lang="es-EC"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s-EC" sz="1800" i="1" kern="1200" smtClean="0">
                                      <a:solidFill>
                                        <a:schemeClr val="tx1"/>
                                      </a:solidFill>
                                      <a:effectLst/>
                                      <a:latin typeface="Cambria Math"/>
                                      <a:ea typeface="+mn-ea"/>
                                      <a:cs typeface="+mn-cs"/>
                                    </a:rPr>
                                  </m:ctrlPr>
                                </m:sSubPr>
                                <m:e>
                                  <m:r>
                                    <a:rPr lang="es-EC" sz="1800" i="1" kern="1200">
                                      <a:solidFill>
                                        <a:schemeClr val="tx1"/>
                                      </a:solidFill>
                                      <a:effectLst/>
                                      <a:latin typeface="Cambria Math"/>
                                      <a:ea typeface="+mn-ea"/>
                                      <a:cs typeface="+mn-cs"/>
                                    </a:rPr>
                                    <m:t>𝜎</m:t>
                                  </m:r>
                                </m:e>
                                <m:sub>
                                  <m:r>
                                    <a:rPr lang="es-EC" sz="1800" i="1" kern="1200">
                                      <a:solidFill>
                                        <a:schemeClr val="tx1"/>
                                      </a:solidFill>
                                      <a:effectLst/>
                                      <a:latin typeface="Cambria Math"/>
                                      <a:ea typeface="+mn-ea"/>
                                      <a:cs typeface="+mn-cs"/>
                                    </a:rPr>
                                    <m:t>𝑟</m:t>
                                  </m:r>
                                </m:sub>
                              </m:sSub>
                            </m:oMath>
                          </a14:m>
                          <a:r>
                            <a:rPr lang="es-EC" dirty="0" smtClean="0"/>
                            <a:t> Acople</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−17,558 </m:t>
                                </m:r>
                                <m:r>
                                  <a:rPr lang="es-EC" sz="1800" i="1" kern="1200" smtClean="0">
                                    <a:solidFill>
                                      <a:schemeClr val="tx1"/>
                                    </a:solidFill>
                                    <a:effectLst/>
                                    <a:latin typeface="Cambria Math"/>
                                    <a:ea typeface="+mn-ea"/>
                                    <a:cs typeface="+mn-cs"/>
                                  </a:rPr>
                                  <m:t>𝑀𝑃𝑎</m:t>
                                </m:r>
                              </m:oMath>
                            </m:oMathPara>
                          </a14:m>
                          <a:endParaRPr lang="es-EC"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C" sz="1800" i="1" kern="1200" smtClean="0">
                                    <a:solidFill>
                                      <a:schemeClr val="tx1"/>
                                    </a:solidFill>
                                    <a:effectLst/>
                                    <a:latin typeface="Cambria Math"/>
                                    <a:ea typeface="+mn-ea"/>
                                    <a:cs typeface="+mn-cs"/>
                                  </a:rPr>
                                  <m:t>𝐾𝑡</m:t>
                                </m:r>
                              </m:oMath>
                            </m:oMathPara>
                          </a14:m>
                          <a:endParaRPr lang="es-EC"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2,4</a:t>
                          </a:r>
                          <a:endParaRPr lang="es-EC" dirty="0"/>
                        </a:p>
                      </a:txBody>
                      <a:tcPr/>
                    </a:tc>
                  </a:tr>
                </a:tbl>
              </a:graphicData>
            </a:graphic>
          </p:graphicFrame>
        </mc:Choice>
        <mc:Fallback xmlns="">
          <p:graphicFrame>
            <p:nvGraphicFramePr>
              <p:cNvPr id="6" name="5 Marcador de contenido"/>
              <p:cNvGraphicFramePr>
                <a:graphicFrameLocks noGrp="1"/>
              </p:cNvGraphicFramePr>
              <p:nvPr>
                <p:ph idx="1"/>
                <p:extLst>
                  <p:ext uri="{D42A27DB-BD31-4B8C-83A1-F6EECF244321}">
                    <p14:modId xmlns:p14="http://schemas.microsoft.com/office/powerpoint/2010/main" val="229824045"/>
                  </p:ext>
                </p:extLst>
              </p:nvPr>
            </p:nvGraphicFramePr>
            <p:xfrm>
              <a:off x="435496" y="3244334"/>
              <a:ext cx="8229600" cy="2595880"/>
            </p:xfrm>
            <a:graphic>
              <a:graphicData uri="http://schemas.openxmlformats.org/drawingml/2006/table">
                <a:tbl>
                  <a:tblPr firstRow="1" bandRow="1">
                    <a:tableStyleId>{9D7B26C5-4107-4FEC-AEDC-1716B250A1EF}</a:tableStyleId>
                  </a:tblPr>
                  <a:tblGrid>
                    <a:gridCol w="4114800"/>
                    <a:gridCol w="4114800"/>
                  </a:tblGrid>
                  <a:tr h="370840">
                    <a:tc>
                      <a:txBody>
                        <a:bodyPr/>
                        <a:lstStyle/>
                        <a:p>
                          <a:pPr algn="ctr"/>
                          <a:r>
                            <a:rPr lang="es-EC" dirty="0" smtClean="0"/>
                            <a:t>Parámetro</a:t>
                          </a:r>
                          <a:endParaRPr lang="es-EC" dirty="0"/>
                        </a:p>
                      </a:txBody>
                      <a:tcPr/>
                    </a:tc>
                    <a:tc>
                      <a:txBody>
                        <a:bodyPr/>
                        <a:lstStyle/>
                        <a:p>
                          <a:pPr algn="ctr"/>
                          <a:r>
                            <a:rPr lang="es-EC" dirty="0" smtClean="0"/>
                            <a:t>Valor</a:t>
                          </a:r>
                          <a:endParaRPr lang="es-EC" dirty="0"/>
                        </a:p>
                      </a:txBody>
                      <a:tcPr/>
                    </a:tc>
                  </a:tr>
                  <a:tr h="370840">
                    <a:tc>
                      <a:txBody>
                        <a:bodyPr/>
                        <a:lstStyle/>
                        <a:p>
                          <a:endParaRPr lang="es-EC"/>
                        </a:p>
                      </a:txBody>
                      <a:tcPr>
                        <a:blipFill rotWithShape="1">
                          <a:blip r:embed="rId2"/>
                          <a:stretch>
                            <a:fillRect t="-108197" r="-100148" b="-522951"/>
                          </a:stretch>
                        </a:blipFill>
                      </a:tcPr>
                    </a:tc>
                    <a:tc>
                      <a:txBody>
                        <a:bodyPr/>
                        <a:lstStyle/>
                        <a:p>
                          <a:endParaRPr lang="es-EC"/>
                        </a:p>
                      </a:txBody>
                      <a:tcPr>
                        <a:blipFill rotWithShape="1">
                          <a:blip r:embed="rId2"/>
                          <a:stretch>
                            <a:fillRect l="-100000" t="-108197" r="-148" b="-522951"/>
                          </a:stretch>
                        </a:blipFill>
                      </a:tcPr>
                    </a:tc>
                  </a:tr>
                  <a:tr h="370840">
                    <a:tc>
                      <a:txBody>
                        <a:bodyPr/>
                        <a:lstStyle/>
                        <a:p>
                          <a:endParaRPr lang="es-EC"/>
                        </a:p>
                      </a:txBody>
                      <a:tcPr>
                        <a:blipFill rotWithShape="1">
                          <a:blip r:embed="rId2"/>
                          <a:stretch>
                            <a:fillRect t="-208197" r="-100148" b="-422951"/>
                          </a:stretch>
                        </a:blipFill>
                      </a:tcPr>
                    </a:tc>
                    <a:tc>
                      <a:txBody>
                        <a:bodyPr/>
                        <a:lstStyle/>
                        <a:p>
                          <a:endParaRPr lang="es-EC"/>
                        </a:p>
                      </a:txBody>
                      <a:tcPr>
                        <a:blipFill rotWithShape="1">
                          <a:blip r:embed="rId2"/>
                          <a:stretch>
                            <a:fillRect l="-100000" t="-208197" r="-148" b="-422951"/>
                          </a:stretch>
                        </a:blipFill>
                      </a:tcPr>
                    </a:tc>
                  </a:tr>
                  <a:tr h="370840">
                    <a:tc>
                      <a:txBody>
                        <a:bodyPr/>
                        <a:lstStyle/>
                        <a:p>
                          <a:endParaRPr lang="es-EC"/>
                        </a:p>
                      </a:txBody>
                      <a:tcPr>
                        <a:blipFill rotWithShape="1">
                          <a:blip r:embed="rId2"/>
                          <a:stretch>
                            <a:fillRect t="-313333" r="-100148" b="-330000"/>
                          </a:stretch>
                        </a:blipFill>
                      </a:tcPr>
                    </a:tc>
                    <a:tc>
                      <a:txBody>
                        <a:bodyPr/>
                        <a:lstStyle/>
                        <a:p>
                          <a:endParaRPr lang="es-EC"/>
                        </a:p>
                      </a:txBody>
                      <a:tcPr>
                        <a:blipFill rotWithShape="1">
                          <a:blip r:embed="rId2"/>
                          <a:stretch>
                            <a:fillRect l="-100000" t="-313333" r="-148" b="-330000"/>
                          </a:stretch>
                        </a:blipFill>
                      </a:tcPr>
                    </a:tc>
                  </a:tr>
                  <a:tr h="370840">
                    <a:tc>
                      <a:txBody>
                        <a:bodyPr/>
                        <a:lstStyle/>
                        <a:p>
                          <a:endParaRPr lang="es-EC"/>
                        </a:p>
                      </a:txBody>
                      <a:tcPr>
                        <a:blipFill rotWithShape="1">
                          <a:blip r:embed="rId2"/>
                          <a:stretch>
                            <a:fillRect t="-406557" r="-100148" b="-224590"/>
                          </a:stretch>
                        </a:blipFill>
                      </a:tcPr>
                    </a:tc>
                    <a:tc>
                      <a:txBody>
                        <a:bodyPr/>
                        <a:lstStyle/>
                        <a:p>
                          <a:endParaRPr lang="es-EC"/>
                        </a:p>
                      </a:txBody>
                      <a:tcPr>
                        <a:blipFill rotWithShape="1">
                          <a:blip r:embed="rId2"/>
                          <a:stretch>
                            <a:fillRect l="-100000" t="-406557" r="-148" b="-224590"/>
                          </a:stretch>
                        </a:blipFill>
                      </a:tcPr>
                    </a:tc>
                  </a:tr>
                  <a:tr h="370840">
                    <a:tc>
                      <a:txBody>
                        <a:bodyPr/>
                        <a:lstStyle/>
                        <a:p>
                          <a:endParaRPr lang="es-EC"/>
                        </a:p>
                      </a:txBody>
                      <a:tcPr>
                        <a:blipFill rotWithShape="1">
                          <a:blip r:embed="rId2"/>
                          <a:stretch>
                            <a:fillRect t="-506557" r="-100148" b="-124590"/>
                          </a:stretch>
                        </a:blipFill>
                      </a:tcPr>
                    </a:tc>
                    <a:tc>
                      <a:txBody>
                        <a:bodyPr/>
                        <a:lstStyle/>
                        <a:p>
                          <a:endParaRPr lang="es-EC"/>
                        </a:p>
                      </a:txBody>
                      <a:tcPr>
                        <a:blipFill rotWithShape="1">
                          <a:blip r:embed="rId2"/>
                          <a:stretch>
                            <a:fillRect l="-100000" t="-506557" r="-148" b="-124590"/>
                          </a:stretch>
                        </a:blipFill>
                      </a:tcPr>
                    </a:tc>
                  </a:tr>
                  <a:tr h="370840">
                    <a:tc>
                      <a:txBody>
                        <a:bodyPr/>
                        <a:lstStyle/>
                        <a:p>
                          <a:endParaRPr lang="es-EC"/>
                        </a:p>
                      </a:txBody>
                      <a:tcPr>
                        <a:blipFill rotWithShape="1">
                          <a:blip r:embed="rId2"/>
                          <a:stretch>
                            <a:fillRect t="-606557" r="-100148" b="-2459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dirty="0" smtClean="0"/>
                            <a:t>2,4</a:t>
                          </a:r>
                          <a:endParaRPr lang="es-EC" dirty="0"/>
                        </a:p>
                      </a:txBody>
                      <a:tcPr/>
                    </a:tc>
                  </a:tr>
                </a:tbl>
              </a:graphicData>
            </a:graphic>
          </p:graphicFrame>
        </mc:Fallback>
      </mc:AlternateContent>
      <mc:AlternateContent xmlns:mc="http://schemas.openxmlformats.org/markup-compatibility/2006" xmlns:a14="http://schemas.microsoft.com/office/drawing/2010/main">
        <mc:Choice Requires="a14">
          <p:sp>
            <p:nvSpPr>
              <p:cNvPr id="4" name="3 Rectángulo"/>
              <p:cNvSpPr/>
              <p:nvPr/>
            </p:nvSpPr>
            <p:spPr>
              <a:xfrm>
                <a:off x="2264296" y="836712"/>
                <a:ext cx="4572000" cy="197387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𝑠</m:t>
                          </m:r>
                        </m:sub>
                      </m:sSub>
                      <m:r>
                        <a:rPr lang="es-EC" i="1">
                          <a:latin typeface="Cambria Math"/>
                        </a:rPr>
                        <m:t>𝑒𝑗𝑒</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m:t>
                              </m:r>
                              <m:r>
                                <a:rPr lang="es-EC" i="1">
                                  <a:latin typeface="Cambria Math"/>
                                </a:rPr>
                                <m:t>𝑆</m:t>
                              </m:r>
                            </m:e>
                            <m:sub>
                              <m:r>
                                <a:rPr lang="es-EC" i="1">
                                  <a:latin typeface="Cambria Math"/>
                                </a:rPr>
                                <m:t>𝑦</m:t>
                              </m:r>
                            </m:sub>
                          </m:sSub>
                        </m:num>
                        <m:den>
                          <m:r>
                            <a:rPr lang="es-EC" i="1">
                              <a:latin typeface="Cambria Math"/>
                            </a:rPr>
                            <m:t>𝐾𝑡</m:t>
                          </m:r>
                          <m:r>
                            <a:rPr lang="es-EC" i="1">
                              <a:latin typeface="Cambria Math"/>
                            </a:rPr>
                            <m:t>∗</m:t>
                          </m:r>
                          <m:sSub>
                            <m:sSubPr>
                              <m:ctrlPr>
                                <a:rPr lang="es-EC" i="1">
                                  <a:latin typeface="Cambria Math"/>
                                </a:rPr>
                              </m:ctrlPr>
                            </m:sSubPr>
                            <m:e>
                              <m:r>
                                <a:rPr lang="es-EC" i="1">
                                  <a:latin typeface="Cambria Math"/>
                                </a:rPr>
                                <m:t>𝜎</m:t>
                              </m:r>
                            </m:e>
                            <m:sub>
                              <m:sSub>
                                <m:sSubPr>
                                  <m:ctrlPr>
                                    <a:rPr lang="es-EC" i="1">
                                      <a:latin typeface="Cambria Math"/>
                                    </a:rPr>
                                  </m:ctrlPr>
                                </m:sSubPr>
                                <m:e>
                                  <m:r>
                                    <a:rPr lang="es-EC" i="1">
                                      <a:latin typeface="Cambria Math"/>
                                    </a:rPr>
                                    <m:t>𝑡</m:t>
                                  </m:r>
                                </m:e>
                                <m:sub>
                                  <m:r>
                                    <a:rPr lang="es-EC" i="1">
                                      <a:latin typeface="Cambria Math"/>
                                    </a:rPr>
                                    <m:t>𝑒𝑗𝑒</m:t>
                                  </m:r>
                                </m:sub>
                              </m:sSub>
                            </m:sub>
                          </m:sSub>
                        </m:den>
                      </m:f>
                      <m:r>
                        <a:rPr lang="es-EC" i="1">
                          <a:latin typeface="Cambria Math"/>
                        </a:rPr>
                        <m:t>=</m:t>
                      </m:r>
                      <m:f>
                        <m:fPr>
                          <m:ctrlPr>
                            <a:rPr lang="es-EC" i="1">
                              <a:latin typeface="Cambria Math"/>
                            </a:rPr>
                          </m:ctrlPr>
                        </m:fPr>
                        <m:num>
                          <m:r>
                            <a:rPr lang="es-EC" i="1">
                              <a:latin typeface="Cambria Math"/>
                            </a:rPr>
                            <m:t>−370 </m:t>
                          </m:r>
                          <m:r>
                            <a:rPr lang="es-EC" i="1">
                              <a:latin typeface="Cambria Math"/>
                            </a:rPr>
                            <m:t>𝑀𝑃𝑎</m:t>
                          </m:r>
                        </m:num>
                        <m:den>
                          <m:r>
                            <a:rPr lang="es-EC" i="1">
                              <a:latin typeface="Cambria Math"/>
                            </a:rPr>
                            <m:t>2,4∗−15,838 </m:t>
                          </m:r>
                          <m:r>
                            <a:rPr lang="es-EC" i="1">
                              <a:latin typeface="Cambria Math"/>
                            </a:rPr>
                            <m:t>𝑀𝑃𝑎</m:t>
                          </m:r>
                        </m:den>
                      </m:f>
                      <m:r>
                        <a:rPr lang="es-EC" i="1">
                          <a:latin typeface="Cambria Math"/>
                        </a:rPr>
                        <m:t>=9,734</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𝑠</m:t>
                          </m:r>
                        </m:sub>
                      </m:sSub>
                      <m:r>
                        <a:rPr lang="es-EC" i="1">
                          <a:latin typeface="Cambria Math"/>
                        </a:rPr>
                        <m:t>𝑝𝑜𝑙𝑒𝑎</m:t>
                      </m:r>
                      <m:r>
                        <a:rPr lang="es-EC" i="1">
                          <a:latin typeface="Cambria Math"/>
                        </a:rPr>
                        <m:t>=</m:t>
                      </m:r>
                      <m:f>
                        <m:fPr>
                          <m:ctrlPr>
                            <a:rPr lang="es-EC" i="1">
                              <a:latin typeface="Cambria Math"/>
                            </a:rPr>
                          </m:ctrlPr>
                        </m:fPr>
                        <m:num>
                          <m:sSub>
                            <m:sSubPr>
                              <m:ctrlPr>
                                <a:rPr lang="es-EC" i="1">
                                  <a:latin typeface="Cambria Math"/>
                                </a:rPr>
                              </m:ctrlPr>
                            </m:sSubPr>
                            <m:e>
                              <m:sSub>
                                <m:sSubPr>
                                  <m:ctrlPr>
                                    <a:rPr lang="es-EC" i="1">
                                      <a:latin typeface="Cambria Math"/>
                                    </a:rPr>
                                  </m:ctrlPr>
                                </m:sSubPr>
                                <m:e>
                                  <m:r>
                                    <a:rPr lang="es-EC" i="1">
                                      <a:latin typeface="Cambria Math"/>
                                    </a:rPr>
                                    <m:t>𝑆</m:t>
                                  </m:r>
                                </m:e>
                                <m:sub>
                                  <m:r>
                                    <a:rPr lang="es-EC" i="1">
                                      <a:latin typeface="Cambria Math"/>
                                    </a:rPr>
                                    <m:t>𝑢</m:t>
                                  </m:r>
                                </m:sub>
                              </m:sSub>
                            </m:e>
                            <m:sub>
                              <m:r>
                                <a:rPr lang="es-EC" i="1">
                                  <a:latin typeface="Cambria Math"/>
                                </a:rPr>
                                <m:t>𝑝𝑜𝑙𝑒𝑎</m:t>
                              </m:r>
                            </m:sub>
                          </m:sSub>
                        </m:num>
                        <m:den>
                          <m:r>
                            <a:rPr lang="es-EC" i="1">
                              <a:latin typeface="Cambria Math"/>
                            </a:rPr>
                            <m:t>𝐾𝑡</m:t>
                          </m:r>
                          <m:r>
                            <a:rPr lang="es-EC" i="1">
                              <a:latin typeface="Cambria Math"/>
                            </a:rPr>
                            <m:t>∗</m:t>
                          </m:r>
                          <m:sSub>
                            <m:sSubPr>
                              <m:ctrlPr>
                                <a:rPr lang="es-EC" i="1">
                                  <a:latin typeface="Cambria Math"/>
                                </a:rPr>
                              </m:ctrlPr>
                            </m:sSubPr>
                            <m:e>
                              <m:sSub>
                                <m:sSubPr>
                                  <m:ctrlPr>
                                    <a:rPr lang="es-EC" i="1">
                                      <a:latin typeface="Cambria Math"/>
                                    </a:rPr>
                                  </m:ctrlPr>
                                </m:sSubPr>
                                <m:e>
                                  <m:r>
                                    <a:rPr lang="es-EC" i="1">
                                      <a:latin typeface="Cambria Math"/>
                                    </a:rPr>
                                    <m:t>𝜎</m:t>
                                  </m:r>
                                </m:e>
                                <m:sub>
                                  <m:r>
                                    <a:rPr lang="es-EC" i="1">
                                      <a:latin typeface="Cambria Math"/>
                                    </a:rPr>
                                    <m:t>𝑡</m:t>
                                  </m:r>
                                </m:sub>
                              </m:sSub>
                            </m:e>
                            <m:sub>
                              <m:r>
                                <a:rPr lang="es-EC" i="1">
                                  <a:latin typeface="Cambria Math"/>
                                </a:rPr>
                                <m:t>𝑝𝑜𝑙𝑒𝑎</m:t>
                              </m:r>
                            </m:sub>
                          </m:sSub>
                        </m:den>
                      </m:f>
                      <m:r>
                        <a:rPr lang="es-EC" i="1">
                          <a:latin typeface="Cambria Math"/>
                        </a:rPr>
                        <m:t>=</m:t>
                      </m:r>
                      <m:f>
                        <m:fPr>
                          <m:ctrlPr>
                            <a:rPr lang="es-EC" i="1">
                              <a:latin typeface="Cambria Math"/>
                            </a:rPr>
                          </m:ctrlPr>
                        </m:fPr>
                        <m:num>
                          <m:r>
                            <a:rPr lang="es-EC" i="1">
                              <a:latin typeface="Cambria Math"/>
                            </a:rPr>
                            <m:t>159 </m:t>
                          </m:r>
                          <m:r>
                            <a:rPr lang="es-EC" i="1">
                              <a:latin typeface="Cambria Math"/>
                            </a:rPr>
                            <m:t>𝑀𝑃𝑎</m:t>
                          </m:r>
                        </m:num>
                        <m:den>
                          <m:r>
                            <a:rPr lang="es-EC" i="1">
                              <a:latin typeface="Cambria Math"/>
                            </a:rPr>
                            <m:t>2,4∗24,04 </m:t>
                          </m:r>
                          <m:r>
                            <a:rPr lang="es-EC" i="1">
                              <a:latin typeface="Cambria Math"/>
                            </a:rPr>
                            <m:t>𝑀𝑃𝑎</m:t>
                          </m:r>
                        </m:den>
                      </m:f>
                      <m:r>
                        <a:rPr lang="es-EC" i="1">
                          <a:latin typeface="Cambria Math"/>
                        </a:rPr>
                        <m:t>=2,76</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2264296" y="836712"/>
                <a:ext cx="4572000" cy="1973874"/>
              </a:xfrm>
              <a:prstGeom prst="rect">
                <a:avLst/>
              </a:prstGeom>
              <a:blipFill rotWithShape="1">
                <a:blip r:embed="rId3"/>
                <a:stretch>
                  <a:fillRect/>
                </a:stretch>
              </a:blipFill>
            </p:spPr>
            <p:txBody>
              <a:bodyPr/>
              <a:lstStyle/>
              <a:p>
                <a:r>
                  <a:rPr lang="es-EC">
                    <a:noFill/>
                  </a:rPr>
                  <a:t> </a:t>
                </a:r>
              </a:p>
            </p:txBody>
          </p:sp>
        </mc:Fallback>
      </mc:AlternateContent>
      <p:sp>
        <p:nvSpPr>
          <p:cNvPr id="5" name="4 Rectángulo"/>
          <p:cNvSpPr/>
          <p:nvPr/>
        </p:nvSpPr>
        <p:spPr>
          <a:xfrm>
            <a:off x="0" y="2875002"/>
            <a:ext cx="2941831" cy="369332"/>
          </a:xfrm>
          <a:prstGeom prst="rect">
            <a:avLst/>
          </a:prstGeom>
        </p:spPr>
        <p:txBody>
          <a:bodyPr wrap="none">
            <a:spAutoFit/>
          </a:bodyPr>
          <a:lstStyle/>
          <a:p>
            <a:pPr lvl="3"/>
            <a:r>
              <a:rPr lang="es-EC" b="1" dirty="0" smtClean="0"/>
              <a:t>Acople y Eje</a:t>
            </a:r>
            <a:endParaRPr lang="es-EC" b="1" dirty="0"/>
          </a:p>
        </p:txBody>
      </p:sp>
    </p:spTree>
    <p:extLst>
      <p:ext uri="{BB962C8B-B14F-4D97-AF65-F5344CB8AC3E}">
        <p14:creationId xmlns:p14="http://schemas.microsoft.com/office/powerpoint/2010/main" val="1349971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467544" y="764704"/>
                <a:ext cx="8208912" cy="2830262"/>
              </a:xfrm>
              <a:prstGeom prst="rect">
                <a:avLst/>
              </a:prstGeom>
            </p:spPr>
            <p:txBody>
              <a:bodyPr wrap="square">
                <a:spAutoFit/>
              </a:bodyPr>
              <a:lstStyle/>
              <a:p>
                <a:pPr algn="ctr"/>
                <a14:m>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𝑦</m:t>
                        </m:r>
                      </m:sub>
                    </m:sSub>
                    <m:r>
                      <a:rPr lang="es-EC" i="1">
                        <a:latin typeface="Cambria Math"/>
                      </a:rPr>
                      <m:t>=370 </m:t>
                    </m:r>
                    <m:r>
                      <a:rPr lang="es-EC" i="1">
                        <a:latin typeface="Cambria Math"/>
                      </a:rPr>
                      <m:t>𝑀𝑃𝑎</m:t>
                    </m:r>
                  </m:oMath>
                </a14:m>
                <a:r>
                  <a:rPr lang="es-EC" dirty="0"/>
                  <a:t>, AISI 1018 CD, (</a:t>
                </a:r>
                <a:r>
                  <a:rPr lang="es-EC" dirty="0" err="1"/>
                  <a:t>Ingemecánica</a:t>
                </a:r>
                <a:r>
                  <a:rPr lang="es-EC" dirty="0" smtClean="0"/>
                  <a:t>)</a:t>
                </a:r>
              </a:p>
              <a:p>
                <a:endParaRPr lang="es-EC" dirty="0"/>
              </a:p>
              <a:p>
                <a:pPr algn="ctr"/>
                <a14:m>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𝑢</m:t>
                        </m:r>
                      </m:sub>
                    </m:sSub>
                    <m:r>
                      <a:rPr lang="es-EC" i="1">
                        <a:latin typeface="Cambria Math"/>
                      </a:rPr>
                      <m:t>=440 </m:t>
                    </m:r>
                    <m:r>
                      <a:rPr lang="es-EC" i="1">
                        <a:latin typeface="Cambria Math"/>
                      </a:rPr>
                      <m:t>𝑀𝑃𝑎</m:t>
                    </m:r>
                  </m:oMath>
                </a14:m>
                <a:r>
                  <a:rPr lang="es-EC" dirty="0"/>
                  <a:t>, AISI 1018 CD  (</a:t>
                </a:r>
                <a:r>
                  <a:rPr lang="es-EC" dirty="0" err="1"/>
                  <a:t>Ingemecánica</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𝑠</m:t>
                          </m:r>
                        </m:sub>
                      </m:sSub>
                      <m:r>
                        <a:rPr lang="es-EC" i="1">
                          <a:latin typeface="Cambria Math"/>
                        </a:rPr>
                        <m:t>𝑒𝑗𝑒</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m:t>
                              </m:r>
                              <m:r>
                                <a:rPr lang="es-EC" i="1">
                                  <a:latin typeface="Cambria Math"/>
                                </a:rPr>
                                <m:t>𝑆</m:t>
                              </m:r>
                            </m:e>
                            <m:sub>
                              <m:r>
                                <a:rPr lang="es-EC" i="1">
                                  <a:latin typeface="Cambria Math"/>
                                </a:rPr>
                                <m:t>𝑦</m:t>
                              </m:r>
                            </m:sub>
                          </m:sSub>
                        </m:num>
                        <m:den>
                          <m:r>
                            <a:rPr lang="es-EC" i="1">
                              <a:latin typeface="Cambria Math"/>
                            </a:rPr>
                            <m:t>𝐾𝑡</m:t>
                          </m:r>
                          <m:r>
                            <a:rPr lang="es-EC" i="1">
                              <a:latin typeface="Cambria Math"/>
                            </a:rPr>
                            <m:t>∗</m:t>
                          </m:r>
                          <m:sSub>
                            <m:sSubPr>
                              <m:ctrlPr>
                                <a:rPr lang="es-EC" i="1">
                                  <a:latin typeface="Cambria Math"/>
                                </a:rPr>
                              </m:ctrlPr>
                            </m:sSubPr>
                            <m:e>
                              <m:r>
                                <a:rPr lang="es-EC" i="1">
                                  <a:latin typeface="Cambria Math"/>
                                </a:rPr>
                                <m:t>𝜎</m:t>
                              </m:r>
                            </m:e>
                            <m:sub>
                              <m:sSub>
                                <m:sSubPr>
                                  <m:ctrlPr>
                                    <a:rPr lang="es-EC" i="1">
                                      <a:latin typeface="Cambria Math"/>
                                    </a:rPr>
                                  </m:ctrlPr>
                                </m:sSubPr>
                                <m:e>
                                  <m:r>
                                    <a:rPr lang="es-EC" i="1">
                                      <a:latin typeface="Cambria Math"/>
                                    </a:rPr>
                                    <m:t>𝑡</m:t>
                                  </m:r>
                                </m:e>
                                <m:sub>
                                  <m:r>
                                    <a:rPr lang="es-EC" i="1">
                                      <a:latin typeface="Cambria Math"/>
                                    </a:rPr>
                                    <m:t>𝑒𝑗𝑒</m:t>
                                  </m:r>
                                </m:sub>
                              </m:sSub>
                            </m:sub>
                          </m:sSub>
                        </m:den>
                      </m:f>
                      <m:r>
                        <a:rPr lang="es-EC" i="1">
                          <a:latin typeface="Cambria Math"/>
                        </a:rPr>
                        <m:t>=</m:t>
                      </m:r>
                      <m:f>
                        <m:fPr>
                          <m:ctrlPr>
                            <a:rPr lang="es-EC" i="1">
                              <a:latin typeface="Cambria Math"/>
                            </a:rPr>
                          </m:ctrlPr>
                        </m:fPr>
                        <m:num>
                          <m:r>
                            <a:rPr lang="es-EC" i="1">
                              <a:latin typeface="Cambria Math"/>
                            </a:rPr>
                            <m:t>−370 </m:t>
                          </m:r>
                          <m:r>
                            <a:rPr lang="es-EC" i="1">
                              <a:latin typeface="Cambria Math"/>
                            </a:rPr>
                            <m:t>𝑀𝑃𝑎</m:t>
                          </m:r>
                        </m:num>
                        <m:den>
                          <m:r>
                            <a:rPr lang="es-EC" i="1">
                              <a:latin typeface="Cambria Math"/>
                            </a:rPr>
                            <m:t>2,4∗−17,558 </m:t>
                          </m:r>
                          <m:r>
                            <a:rPr lang="es-EC" i="1">
                              <a:latin typeface="Cambria Math"/>
                            </a:rPr>
                            <m:t>𝑀𝑃𝑎</m:t>
                          </m:r>
                        </m:den>
                      </m:f>
                      <m:r>
                        <a:rPr lang="es-EC" i="1">
                          <a:latin typeface="Cambria Math"/>
                        </a:rPr>
                        <m:t>=8,78</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𝑁</m:t>
                          </m:r>
                        </m:e>
                        <m:sub>
                          <m:r>
                            <a:rPr lang="es-EC" i="1">
                              <a:latin typeface="Cambria Math"/>
                            </a:rPr>
                            <m:t>𝑠</m:t>
                          </m:r>
                        </m:sub>
                      </m:sSub>
                      <m:r>
                        <a:rPr lang="es-EC" i="1">
                          <a:latin typeface="Cambria Math"/>
                        </a:rPr>
                        <m:t>𝑝𝑜𝑙𝑒𝑎</m:t>
                      </m:r>
                      <m:r>
                        <a:rPr lang="es-EC" i="1">
                          <a:latin typeface="Cambria Math"/>
                        </a:rPr>
                        <m:t>=</m:t>
                      </m:r>
                      <m:f>
                        <m:fPr>
                          <m:ctrlPr>
                            <a:rPr lang="es-EC" i="1">
                              <a:latin typeface="Cambria Math"/>
                            </a:rPr>
                          </m:ctrlPr>
                        </m:fPr>
                        <m:num>
                          <m:sSub>
                            <m:sSubPr>
                              <m:ctrlPr>
                                <a:rPr lang="es-EC" i="1">
                                  <a:latin typeface="Cambria Math"/>
                                </a:rPr>
                              </m:ctrlPr>
                            </m:sSubPr>
                            <m:e>
                              <m:sSub>
                                <m:sSubPr>
                                  <m:ctrlPr>
                                    <a:rPr lang="es-EC" i="1">
                                      <a:latin typeface="Cambria Math"/>
                                    </a:rPr>
                                  </m:ctrlPr>
                                </m:sSubPr>
                                <m:e>
                                  <m:r>
                                    <a:rPr lang="es-EC" i="1">
                                      <a:latin typeface="Cambria Math"/>
                                    </a:rPr>
                                    <m:t>𝑆</m:t>
                                  </m:r>
                                </m:e>
                                <m:sub>
                                  <m:r>
                                    <a:rPr lang="es-EC" i="1">
                                      <a:latin typeface="Cambria Math"/>
                                    </a:rPr>
                                    <m:t>𝑢</m:t>
                                  </m:r>
                                </m:sub>
                              </m:sSub>
                            </m:e>
                            <m:sub>
                              <m:r>
                                <a:rPr lang="es-EC" i="1">
                                  <a:latin typeface="Cambria Math"/>
                                </a:rPr>
                                <m:t>𝑎𝑐𝑜𝑝𝑙𝑒</m:t>
                              </m:r>
                            </m:sub>
                          </m:sSub>
                        </m:num>
                        <m:den>
                          <m:r>
                            <a:rPr lang="es-EC" i="1">
                              <a:latin typeface="Cambria Math"/>
                            </a:rPr>
                            <m:t>𝐾𝑡</m:t>
                          </m:r>
                          <m:r>
                            <a:rPr lang="es-EC" i="1">
                              <a:latin typeface="Cambria Math"/>
                            </a:rPr>
                            <m:t>∗</m:t>
                          </m:r>
                          <m:sSub>
                            <m:sSubPr>
                              <m:ctrlPr>
                                <a:rPr lang="es-EC" i="1">
                                  <a:latin typeface="Cambria Math"/>
                                </a:rPr>
                              </m:ctrlPr>
                            </m:sSubPr>
                            <m:e>
                              <m:sSub>
                                <m:sSubPr>
                                  <m:ctrlPr>
                                    <a:rPr lang="es-EC" i="1">
                                      <a:latin typeface="Cambria Math"/>
                                    </a:rPr>
                                  </m:ctrlPr>
                                </m:sSubPr>
                                <m:e>
                                  <m:r>
                                    <a:rPr lang="es-EC" i="1">
                                      <a:latin typeface="Cambria Math"/>
                                    </a:rPr>
                                    <m:t>𝜎</m:t>
                                  </m:r>
                                </m:e>
                                <m:sub>
                                  <m:r>
                                    <a:rPr lang="es-EC" i="1">
                                      <a:latin typeface="Cambria Math"/>
                                    </a:rPr>
                                    <m:t>𝑡</m:t>
                                  </m:r>
                                </m:sub>
                              </m:sSub>
                            </m:e>
                            <m:sub>
                              <m:r>
                                <a:rPr lang="es-EC" i="1">
                                  <a:latin typeface="Cambria Math"/>
                                </a:rPr>
                                <m:t>𝑎𝑐𝑜𝑝𝑙𝑒</m:t>
                              </m:r>
                            </m:sub>
                          </m:sSub>
                        </m:den>
                      </m:f>
                      <m:r>
                        <a:rPr lang="es-EC" i="1">
                          <a:latin typeface="Cambria Math"/>
                        </a:rPr>
                        <m:t>=</m:t>
                      </m:r>
                      <m:f>
                        <m:fPr>
                          <m:ctrlPr>
                            <a:rPr lang="es-EC" i="1">
                              <a:latin typeface="Cambria Math"/>
                            </a:rPr>
                          </m:ctrlPr>
                        </m:fPr>
                        <m:num>
                          <m:r>
                            <a:rPr lang="es-EC" i="1">
                              <a:latin typeface="Cambria Math"/>
                            </a:rPr>
                            <m:t>440 </m:t>
                          </m:r>
                          <m:r>
                            <a:rPr lang="es-EC" i="1">
                              <a:latin typeface="Cambria Math"/>
                            </a:rPr>
                            <m:t>𝑀𝑃𝑎</m:t>
                          </m:r>
                        </m:num>
                        <m:den>
                          <m:r>
                            <a:rPr lang="es-EC" i="1">
                              <a:latin typeface="Cambria Math"/>
                            </a:rPr>
                            <m:t>2,4∗106,458 </m:t>
                          </m:r>
                          <m:r>
                            <a:rPr lang="es-EC" i="1">
                              <a:latin typeface="Cambria Math"/>
                            </a:rPr>
                            <m:t>𝑀𝑃𝑎</m:t>
                          </m:r>
                        </m:den>
                      </m:f>
                      <m:r>
                        <a:rPr lang="es-EC" i="1">
                          <a:latin typeface="Cambria Math"/>
                        </a:rPr>
                        <m:t>=1,7</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67544" y="764704"/>
                <a:ext cx="8208912" cy="2830262"/>
              </a:xfrm>
              <a:prstGeom prst="rect">
                <a:avLst/>
              </a:prstGeom>
              <a:blipFill rotWithShape="1">
                <a:blip r:embed="rId2"/>
                <a:stretch>
                  <a:fillRect t="-1075"/>
                </a:stretch>
              </a:blipFill>
            </p:spPr>
            <p:txBody>
              <a:bodyPr/>
              <a:lstStyle/>
              <a:p>
                <a:r>
                  <a:rPr lang="es-EC">
                    <a:noFill/>
                  </a:rPr>
                  <a:t> </a:t>
                </a:r>
              </a:p>
            </p:txBody>
          </p:sp>
        </mc:Fallback>
      </mc:AlternateContent>
    </p:spTree>
    <p:extLst>
      <p:ext uri="{BB962C8B-B14F-4D97-AF65-F5344CB8AC3E}">
        <p14:creationId xmlns:p14="http://schemas.microsoft.com/office/powerpoint/2010/main" val="654626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2400" dirty="0">
                <a:solidFill>
                  <a:schemeClr val="tx1"/>
                </a:solidFill>
              </a:rPr>
              <a:t>ALCANCE</a:t>
            </a:r>
          </a:p>
        </p:txBody>
      </p:sp>
      <p:sp>
        <p:nvSpPr>
          <p:cNvPr id="3" name="Marcador de contenido 2"/>
          <p:cNvSpPr>
            <a:spLocks noGrp="1"/>
          </p:cNvSpPr>
          <p:nvPr>
            <p:ph idx="1"/>
          </p:nvPr>
        </p:nvSpPr>
        <p:spPr/>
        <p:txBody>
          <a:bodyPr/>
          <a:lstStyle/>
          <a:p>
            <a:pPr algn="just">
              <a:buFontTx/>
              <a:buChar char="-"/>
            </a:pPr>
            <a:r>
              <a:rPr lang="es-EC" dirty="0" smtClean="0">
                <a:solidFill>
                  <a:schemeClr val="tx1"/>
                </a:solidFill>
              </a:rPr>
              <a:t>Obtener </a:t>
            </a:r>
            <a:r>
              <a:rPr lang="es-EC" dirty="0">
                <a:solidFill>
                  <a:schemeClr val="tx1"/>
                </a:solidFill>
              </a:rPr>
              <a:t>un ventilador centrífugo, mediante la construcción y diseño del mismo, con el fin de innovar y mejorar la eficiencia a un ventilador con parámetros únicos, basados en un diseño aerodinámico previo. </a:t>
            </a:r>
            <a:endParaRPr lang="es-EC" dirty="0" smtClean="0">
              <a:solidFill>
                <a:schemeClr val="tx1"/>
              </a:solidFill>
            </a:endParaRPr>
          </a:p>
          <a:p>
            <a:pPr algn="just">
              <a:buFontTx/>
              <a:buChar char="-"/>
            </a:pPr>
            <a:r>
              <a:rPr lang="es-EC" dirty="0">
                <a:solidFill>
                  <a:schemeClr val="tx1"/>
                </a:solidFill>
              </a:rPr>
              <a:t>R</a:t>
            </a:r>
            <a:r>
              <a:rPr lang="es-EC" dirty="0" smtClean="0">
                <a:solidFill>
                  <a:schemeClr val="tx1"/>
                </a:solidFill>
              </a:rPr>
              <a:t>ealizar las hojas </a:t>
            </a:r>
            <a:r>
              <a:rPr lang="es-EC" dirty="0">
                <a:solidFill>
                  <a:schemeClr val="tx1"/>
                </a:solidFill>
              </a:rPr>
              <a:t>de procesos, el montaje del sistema motriz y de transmisión, así como las bases del ventilador para la correcta puesta en marcha y el debido funcionamiento del mismo.</a:t>
            </a:r>
          </a:p>
        </p:txBody>
      </p:sp>
    </p:spTree>
    <p:extLst>
      <p:ext uri="{BB962C8B-B14F-4D97-AF65-F5344CB8AC3E}">
        <p14:creationId xmlns:p14="http://schemas.microsoft.com/office/powerpoint/2010/main" val="894842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Diseño de los elementos de la estructura</a:t>
            </a:r>
            <a:endParaRPr lang="es-EC" dirty="0">
              <a:solidFill>
                <a:schemeClr val="tx1"/>
              </a:solidFill>
            </a:endParaRPr>
          </a:p>
        </p:txBody>
      </p:sp>
      <p:pic>
        <p:nvPicPr>
          <p:cNvPr id="4" name="3 Imagen"/>
          <p:cNvPicPr/>
          <p:nvPr/>
        </p:nvPicPr>
        <p:blipFill>
          <a:blip r:embed="rId2"/>
          <a:stretch>
            <a:fillRect/>
          </a:stretch>
        </p:blipFill>
        <p:spPr>
          <a:xfrm>
            <a:off x="3644373" y="908720"/>
            <a:ext cx="1914525" cy="2008505"/>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467544" y="3140968"/>
                <a:ext cx="8208912" cy="1502719"/>
              </a:xfrm>
              <a:prstGeom prst="rect">
                <a:avLst/>
              </a:prstGeom>
            </p:spPr>
            <p:txBody>
              <a:bodyPr wrap="square">
                <a:spAutoFit/>
              </a:bodyPr>
              <a:lstStyle/>
              <a:p>
                <a:r>
                  <a:rPr lang="es-EC" dirty="0"/>
                  <a:t>Tomando en cuenta un material estándar comercial, se utilizara el acero ASTM A 36, el cual tiene las siguientes propiedades: (</a:t>
                </a:r>
                <a:r>
                  <a:rPr lang="es-EC" dirty="0" err="1"/>
                  <a:t>Ingemecánica</a:t>
                </a:r>
                <a:r>
                  <a:rPr lang="es-EC" dirty="0" smtClean="0"/>
                  <a:t>)</a:t>
                </a:r>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𝑦</m:t>
                          </m:r>
                        </m:sub>
                      </m:sSub>
                      <m:r>
                        <a:rPr lang="es-EC" i="1">
                          <a:latin typeface="Cambria Math"/>
                        </a:rPr>
                        <m:t>=250 </m:t>
                      </m:r>
                      <m:r>
                        <a:rPr lang="es-EC" i="1">
                          <a:latin typeface="Cambria Math"/>
                        </a:rPr>
                        <m:t>𝑀𝑃𝑎</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𝑢</m:t>
                          </m:r>
                        </m:sub>
                      </m:sSub>
                      <m:r>
                        <a:rPr lang="es-EC" i="1">
                          <a:latin typeface="Cambria Math"/>
                        </a:rPr>
                        <m:t>=400 </m:t>
                      </m:r>
                      <m:r>
                        <a:rPr lang="es-EC" i="1">
                          <a:latin typeface="Cambria Math"/>
                        </a:rPr>
                        <m:t>𝑀𝑃𝑎</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67544" y="3140968"/>
                <a:ext cx="8208912" cy="1502719"/>
              </a:xfrm>
              <a:prstGeom prst="rect">
                <a:avLst/>
              </a:prstGeom>
              <a:blipFill rotWithShape="1">
                <a:blip r:embed="rId3"/>
                <a:stretch>
                  <a:fillRect l="-669" t="-2024" r="-66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2315635" y="4797152"/>
                <a:ext cx="4572000" cy="12003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𝑚𝑎𝑥</m:t>
                          </m:r>
                          <m:r>
                            <a:rPr lang="es-EC" i="1">
                              <a:latin typeface="Cambria Math"/>
                            </a:rPr>
                            <m:t>1</m:t>
                          </m:r>
                        </m:sub>
                      </m:sSub>
                      <m:r>
                        <a:rPr lang="es-EC" i="1">
                          <a:latin typeface="Cambria Math"/>
                        </a:rPr>
                        <m:t>=306,4 </m:t>
                      </m:r>
                      <m:r>
                        <a:rPr lang="es-EC" i="1">
                          <a:latin typeface="Cambria Math"/>
                        </a:rPr>
                        <m:t>𝑁</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𝑚𝑖𝑛</m:t>
                          </m:r>
                          <m:r>
                            <a:rPr lang="es-EC" i="1">
                              <a:latin typeface="Cambria Math"/>
                            </a:rPr>
                            <m:t>1</m:t>
                          </m:r>
                        </m:sub>
                      </m:sSub>
                      <m:r>
                        <a:rPr lang="es-EC" i="1">
                          <a:latin typeface="Cambria Math"/>
                        </a:rPr>
                        <m:t>=−306,4 </m:t>
                      </m:r>
                      <m:r>
                        <a:rPr lang="es-EC" i="1">
                          <a:latin typeface="Cambria Math"/>
                        </a:rPr>
                        <m:t>𝑁</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𝑚𝑎𝑥</m:t>
                          </m:r>
                          <m:r>
                            <a:rPr lang="es-EC" i="1">
                              <a:latin typeface="Cambria Math"/>
                            </a:rPr>
                            <m:t>2</m:t>
                          </m:r>
                        </m:sub>
                      </m:sSub>
                      <m:r>
                        <a:rPr lang="es-EC" i="1">
                          <a:latin typeface="Cambria Math"/>
                        </a:rPr>
                        <m:t>=236 </m:t>
                      </m:r>
                      <m:r>
                        <a:rPr lang="es-EC" i="1">
                          <a:latin typeface="Cambria Math"/>
                        </a:rPr>
                        <m:t>𝑁</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𝐹</m:t>
                          </m:r>
                        </m:e>
                        <m:sub>
                          <m:r>
                            <a:rPr lang="es-EC" i="1">
                              <a:latin typeface="Cambria Math"/>
                            </a:rPr>
                            <m:t>𝑚𝑖𝑛</m:t>
                          </m:r>
                          <m:r>
                            <a:rPr lang="es-EC" i="1">
                              <a:latin typeface="Cambria Math"/>
                            </a:rPr>
                            <m:t>2</m:t>
                          </m:r>
                        </m:sub>
                      </m:sSub>
                      <m:r>
                        <a:rPr lang="es-EC" i="1">
                          <a:latin typeface="Cambria Math"/>
                        </a:rPr>
                        <m:t>=−236 </m:t>
                      </m:r>
                      <m:r>
                        <a:rPr lang="es-EC" i="1">
                          <a:latin typeface="Cambria Math"/>
                        </a:rPr>
                        <m:t>𝑁</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2315635" y="4797152"/>
                <a:ext cx="4572000" cy="1200329"/>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31709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3345615" y="692696"/>
            <a:ext cx="2457450" cy="2281696"/>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2286000" y="2967335"/>
                <a:ext cx="4572000" cy="923330"/>
              </a:xfrm>
              <a:prstGeom prst="rect">
                <a:avLst/>
              </a:prstGeom>
            </p:spPr>
            <p:txBody>
              <a:bodyPr>
                <a:spAutoFit/>
              </a:bodyPr>
              <a:lstStyle/>
              <a:p>
                <a:r>
                  <a:rPr lang="es-EC" dirty="0"/>
                  <a:t>Los rangos de las cargas dinámicas serán:</a:t>
                </a:r>
              </a:p>
              <a:p>
                <a:pPr/>
                <a14:m>
                  <m:oMathPara xmlns:m="http://schemas.openxmlformats.org/officeDocument/2006/math">
                    <m:oMathParaPr>
                      <m:jc m:val="centerGroup"/>
                    </m:oMathParaPr>
                    <m:oMath xmlns:m="http://schemas.openxmlformats.org/officeDocument/2006/math">
                      <m:r>
                        <a:rPr lang="es-EC" i="1">
                          <a:latin typeface="Cambria Math"/>
                        </a:rPr>
                        <m:t>153 </m:t>
                      </m:r>
                      <m:r>
                        <a:rPr lang="es-EC" i="1">
                          <a:latin typeface="Cambria Math"/>
                        </a:rPr>
                        <m:t>𝑁</m:t>
                      </m:r>
                      <m:r>
                        <a:rPr lang="es-EC" i="1">
                          <a:latin typeface="Cambria Math"/>
                        </a:rPr>
                        <m:t> </m:t>
                      </m:r>
                      <m:r>
                        <a:rPr lang="es-EC" i="1">
                          <a:latin typeface="Cambria Math"/>
                        </a:rPr>
                        <m:t>𝑦</m:t>
                      </m:r>
                      <m:r>
                        <a:rPr lang="es-EC" i="1">
                          <a:latin typeface="Cambria Math"/>
                        </a:rPr>
                        <m:t>−153 </m:t>
                      </m:r>
                      <m:r>
                        <a:rPr lang="es-EC" i="1">
                          <a:latin typeface="Cambria Math"/>
                        </a:rPr>
                        <m:t>𝑁</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118 </m:t>
                      </m:r>
                      <m:r>
                        <a:rPr lang="es-EC" i="1">
                          <a:latin typeface="Cambria Math"/>
                        </a:rPr>
                        <m:t>𝑁</m:t>
                      </m:r>
                      <m:r>
                        <a:rPr lang="es-EC" i="1">
                          <a:latin typeface="Cambria Math"/>
                        </a:rPr>
                        <m:t> </m:t>
                      </m:r>
                      <m:r>
                        <a:rPr lang="es-EC" i="1">
                          <a:latin typeface="Cambria Math"/>
                        </a:rPr>
                        <m:t>𝑦</m:t>
                      </m:r>
                      <m:r>
                        <a:rPr lang="es-EC" i="1">
                          <a:latin typeface="Cambria Math"/>
                        </a:rPr>
                        <m:t>−118 </m:t>
                      </m:r>
                      <m:r>
                        <a:rPr lang="es-EC" i="1">
                          <a:latin typeface="Cambria Math"/>
                        </a:rPr>
                        <m:t>𝑁</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286000" y="2967335"/>
                <a:ext cx="4572000" cy="923330"/>
              </a:xfrm>
              <a:prstGeom prst="rect">
                <a:avLst/>
              </a:prstGeom>
              <a:blipFill rotWithShape="1">
                <a:blip r:embed="rId3"/>
                <a:stretch>
                  <a:fillRect l="-1067" t="-3311" r="-133" b="-2649"/>
                </a:stretch>
              </a:blipFill>
            </p:spPr>
            <p:txBody>
              <a:bodyPr/>
              <a:lstStyle/>
              <a:p>
                <a:r>
                  <a:rPr lang="es-EC">
                    <a:noFill/>
                  </a:rPr>
                  <a:t> </a:t>
                </a:r>
              </a:p>
            </p:txBody>
          </p:sp>
        </mc:Fallback>
      </mc:AlternateContent>
      <p:sp>
        <p:nvSpPr>
          <p:cNvPr id="6" name="5 Rectángulo"/>
          <p:cNvSpPr/>
          <p:nvPr/>
        </p:nvSpPr>
        <p:spPr>
          <a:xfrm>
            <a:off x="467544" y="4077072"/>
            <a:ext cx="8208912" cy="1477328"/>
          </a:xfrm>
          <a:prstGeom prst="rect">
            <a:avLst/>
          </a:prstGeom>
        </p:spPr>
        <p:txBody>
          <a:bodyPr wrap="square">
            <a:spAutoFit/>
          </a:bodyPr>
          <a:lstStyle/>
          <a:p>
            <a:pPr lvl="2"/>
            <a:r>
              <a:rPr lang="es-EC" b="1" dirty="0"/>
              <a:t>Diseño de cada elemento a </a:t>
            </a:r>
            <a:r>
              <a:rPr lang="es-EC" b="1" dirty="0" smtClean="0"/>
              <a:t>compresión</a:t>
            </a:r>
          </a:p>
          <a:p>
            <a:pPr lvl="2"/>
            <a:endParaRPr lang="es-EC" b="1" dirty="0"/>
          </a:p>
          <a:p>
            <a:r>
              <a:rPr lang="es-EC" dirty="0"/>
              <a:t>Al tener elementos cortos en longitud, la única forma de falla es a flexión bajo la carga a compresión, tomando en cuenta la ecuación de Euler por el método LRFD:</a:t>
            </a:r>
          </a:p>
        </p:txBody>
      </p:sp>
      <mc:AlternateContent xmlns:mc="http://schemas.openxmlformats.org/markup-compatibility/2006" xmlns:a14="http://schemas.microsoft.com/office/drawing/2010/main">
        <mc:Choice Requires="a14">
          <p:sp>
            <p:nvSpPr>
              <p:cNvPr id="7" name="6 Rectángulo"/>
              <p:cNvSpPr/>
              <p:nvPr/>
            </p:nvSpPr>
            <p:spPr>
              <a:xfrm>
                <a:off x="3820961" y="5554400"/>
                <a:ext cx="1502078"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m:t>
                      </m:r>
                      <m:sSub>
                        <m:sSubPr>
                          <m:ctrlPr>
                            <a:rPr lang="es-EC" i="1">
                              <a:latin typeface="Cambria Math"/>
                            </a:rPr>
                          </m:ctrlPr>
                        </m:sSubPr>
                        <m:e>
                          <m:r>
                            <a:rPr lang="es-EC" i="1">
                              <a:latin typeface="Cambria Math"/>
                            </a:rPr>
                            <m:t>∅</m:t>
                          </m:r>
                        </m:e>
                        <m:sub>
                          <m:r>
                            <a:rPr lang="es-EC" i="1">
                              <a:latin typeface="Cambria Math"/>
                            </a:rPr>
                            <m:t>𝑐</m:t>
                          </m:r>
                        </m:sub>
                      </m:sSub>
                      <m:sSub>
                        <m:sSubPr>
                          <m:ctrlPr>
                            <a:rPr lang="es-EC" i="1">
                              <a:latin typeface="Cambria Math"/>
                            </a:rPr>
                          </m:ctrlPr>
                        </m:sSubPr>
                        <m:e>
                          <m:r>
                            <a:rPr lang="es-EC" i="1">
                              <a:latin typeface="Cambria Math"/>
                            </a:rPr>
                            <m:t>𝑆</m:t>
                          </m:r>
                        </m:e>
                        <m:sub>
                          <m:r>
                            <a:rPr lang="es-EC" i="1">
                              <a:latin typeface="Cambria Math"/>
                            </a:rPr>
                            <m:t>𝑒</m:t>
                          </m:r>
                        </m:sub>
                      </m:sSub>
                      <m:sSub>
                        <m:sSubPr>
                          <m:ctrlPr>
                            <a:rPr lang="es-EC" i="1">
                              <a:latin typeface="Cambria Math"/>
                            </a:rPr>
                          </m:ctrlPr>
                        </m:sSubPr>
                        <m:e>
                          <m:r>
                            <a:rPr lang="es-EC" i="1">
                              <a:latin typeface="Cambria Math"/>
                            </a:rPr>
                            <m:t>𝐴</m:t>
                          </m:r>
                        </m:e>
                        <m:sub>
                          <m:r>
                            <a:rPr lang="es-EC" i="1">
                              <a:latin typeface="Cambria Math"/>
                            </a:rPr>
                            <m:t>𝑔</m:t>
                          </m:r>
                        </m:sub>
                      </m:sSub>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3820961" y="5554400"/>
                <a:ext cx="1502078" cy="395558"/>
              </a:xfrm>
              <a:prstGeom prst="rect">
                <a:avLst/>
              </a:prstGeom>
              <a:blipFill rotWithShape="1">
                <a:blip r:embed="rId4"/>
                <a:stretch>
                  <a:fillRect b="-3077"/>
                </a:stretch>
              </a:blipFill>
            </p:spPr>
            <p:txBody>
              <a:bodyPr/>
              <a:lstStyle/>
              <a:p>
                <a:r>
                  <a:rPr lang="es-EC">
                    <a:noFill/>
                  </a:rPr>
                  <a:t> </a:t>
                </a:r>
              </a:p>
            </p:txBody>
          </p:sp>
        </mc:Fallback>
      </mc:AlternateContent>
    </p:spTree>
    <p:extLst>
      <p:ext uri="{BB962C8B-B14F-4D97-AF65-F5344CB8AC3E}">
        <p14:creationId xmlns:p14="http://schemas.microsoft.com/office/powerpoint/2010/main" val="3945940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467544" y="764704"/>
                <a:ext cx="8208912" cy="14308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𝑎</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𝑚𝑎𝑥</m:t>
                          </m:r>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𝑚𝑖𝑛</m:t>
                          </m:r>
                        </m:num>
                        <m:den>
                          <m:r>
                            <a:rPr lang="es-EC" i="1">
                              <a:latin typeface="Cambria Math"/>
                            </a:rPr>
                            <m:t>2</m:t>
                          </m:r>
                        </m:den>
                      </m:f>
                      <m:r>
                        <a:rPr lang="es-EC" i="1">
                          <a:latin typeface="Cambria Math"/>
                        </a:rPr>
                        <m:t>=</m:t>
                      </m:r>
                      <m:f>
                        <m:fPr>
                          <m:ctrlPr>
                            <a:rPr lang="es-EC" i="1">
                              <a:latin typeface="Cambria Math"/>
                            </a:rPr>
                          </m:ctrlPr>
                        </m:fPr>
                        <m:num>
                          <m:r>
                            <a:rPr lang="es-EC" i="1">
                              <a:latin typeface="Cambria Math"/>
                            </a:rPr>
                            <m:t>97,5 </m:t>
                          </m:r>
                          <m:r>
                            <a:rPr lang="es-EC" i="1">
                              <a:latin typeface="Cambria Math"/>
                            </a:rPr>
                            <m:t>𝑁</m:t>
                          </m:r>
                          <m:r>
                            <a:rPr lang="es-EC" i="1">
                              <a:latin typeface="Cambria Math"/>
                            </a:rPr>
                            <m:t>−(−97,5 </m:t>
                          </m:r>
                          <m:r>
                            <a:rPr lang="es-EC" i="1">
                              <a:latin typeface="Cambria Math"/>
                            </a:rPr>
                            <m:t>𝑁</m:t>
                          </m:r>
                          <m:r>
                            <a:rPr lang="es-EC" i="1">
                              <a:latin typeface="Cambria Math"/>
                            </a:rPr>
                            <m:t>)</m:t>
                          </m:r>
                        </m:num>
                        <m:den>
                          <m:r>
                            <a:rPr lang="es-EC" i="1">
                              <a:latin typeface="Cambria Math"/>
                            </a:rPr>
                            <m:t>2</m:t>
                          </m:r>
                        </m:den>
                      </m:f>
                      <m:r>
                        <a:rPr lang="es-EC" i="1">
                          <a:latin typeface="Cambria Math"/>
                        </a:rPr>
                        <m:t>=97,5 </m:t>
                      </m:r>
                      <m:r>
                        <a:rPr lang="es-EC" i="1">
                          <a:latin typeface="Cambria Math"/>
                        </a:rPr>
                        <m:t>𝑁</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𝑚</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𝑚𝑎𝑥</m:t>
                          </m:r>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𝑚𝑖𝑛</m:t>
                          </m:r>
                        </m:num>
                        <m:den>
                          <m:r>
                            <a:rPr lang="es-EC" i="1">
                              <a:latin typeface="Cambria Math"/>
                            </a:rPr>
                            <m:t>2</m:t>
                          </m:r>
                        </m:den>
                      </m:f>
                      <m:r>
                        <a:rPr lang="es-EC" i="1">
                          <a:latin typeface="Cambria Math"/>
                        </a:rPr>
                        <m:t>=</m:t>
                      </m:r>
                      <m:f>
                        <m:fPr>
                          <m:ctrlPr>
                            <a:rPr lang="es-EC" i="1">
                              <a:latin typeface="Cambria Math"/>
                            </a:rPr>
                          </m:ctrlPr>
                        </m:fPr>
                        <m:num>
                          <m:r>
                            <a:rPr lang="es-EC" i="1">
                              <a:latin typeface="Cambria Math"/>
                            </a:rPr>
                            <m:t>97,5 </m:t>
                          </m:r>
                          <m:r>
                            <a:rPr lang="es-EC" i="1">
                              <a:latin typeface="Cambria Math"/>
                            </a:rPr>
                            <m:t>𝑁</m:t>
                          </m:r>
                          <m:r>
                            <a:rPr lang="es-EC" i="1">
                              <a:latin typeface="Cambria Math"/>
                            </a:rPr>
                            <m:t>+</m:t>
                          </m:r>
                          <m:d>
                            <m:dPr>
                              <m:ctrlPr>
                                <a:rPr lang="es-EC" i="1">
                                  <a:latin typeface="Cambria Math"/>
                                </a:rPr>
                              </m:ctrlPr>
                            </m:dPr>
                            <m:e>
                              <m:r>
                                <a:rPr lang="es-EC" i="1">
                                  <a:latin typeface="Cambria Math"/>
                                </a:rPr>
                                <m:t>−97,5 </m:t>
                              </m:r>
                              <m:r>
                                <a:rPr lang="es-EC" i="1">
                                  <a:latin typeface="Cambria Math"/>
                                </a:rPr>
                                <m:t>𝑁</m:t>
                              </m:r>
                            </m:e>
                          </m:d>
                        </m:num>
                        <m:den>
                          <m:r>
                            <a:rPr lang="es-EC" i="1">
                              <a:latin typeface="Cambria Math"/>
                            </a:rPr>
                            <m:t>2</m:t>
                          </m:r>
                        </m:den>
                      </m:f>
                      <m:r>
                        <a:rPr lang="es-EC" i="1">
                          <a:latin typeface="Cambria Math"/>
                        </a:rPr>
                        <m:t>=0 </m:t>
                      </m:r>
                      <m:r>
                        <a:rPr lang="es-EC" i="1">
                          <a:latin typeface="Cambria Math"/>
                        </a:rPr>
                        <m:t>𝑁</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67544" y="764704"/>
                <a:ext cx="8208912" cy="1430841"/>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67544" y="2420888"/>
                <a:ext cx="8208912" cy="18072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𝑆</m:t>
                          </m:r>
                        </m:e>
                        <m:sub>
                          <m:r>
                            <a:rPr lang="es-EC" i="1">
                              <a:latin typeface="Cambria Math"/>
                            </a:rPr>
                            <m:t>𝑒</m:t>
                          </m:r>
                        </m:sub>
                      </m:sSub>
                      <m:r>
                        <a:rPr lang="es-EC" i="1">
                          <a:latin typeface="Cambria Math"/>
                        </a:rPr>
                        <m:t>=0.5 </m:t>
                      </m:r>
                      <m:sSub>
                        <m:sSubPr>
                          <m:ctrlPr>
                            <a:rPr lang="es-EC" i="1">
                              <a:latin typeface="Cambria Math"/>
                            </a:rPr>
                          </m:ctrlPr>
                        </m:sSubPr>
                        <m:e>
                          <m:r>
                            <a:rPr lang="es-EC" i="1">
                              <a:latin typeface="Cambria Math"/>
                            </a:rPr>
                            <m:t>𝑆</m:t>
                          </m:r>
                        </m:e>
                        <m:sub>
                          <m:r>
                            <a:rPr lang="es-EC" i="1">
                              <a:latin typeface="Cambria Math"/>
                            </a:rPr>
                            <m:t>𝑦</m:t>
                          </m:r>
                        </m:sub>
                      </m:sSub>
                      <m:r>
                        <a:rPr lang="es-EC" i="1">
                          <a:latin typeface="Cambria Math"/>
                        </a:rPr>
                        <m:t>=0.5 </m:t>
                      </m:r>
                      <m:d>
                        <m:dPr>
                          <m:ctrlPr>
                            <a:rPr lang="es-EC" i="1">
                              <a:latin typeface="Cambria Math"/>
                            </a:rPr>
                          </m:ctrlPr>
                        </m:dPr>
                        <m:e>
                          <m:r>
                            <a:rPr lang="es-EC" i="1">
                              <a:latin typeface="Cambria Math"/>
                            </a:rPr>
                            <m:t>250 </m:t>
                          </m:r>
                          <m:r>
                            <a:rPr lang="es-EC" i="1">
                              <a:latin typeface="Cambria Math"/>
                            </a:rPr>
                            <m:t>𝑀𝑃𝑎</m:t>
                          </m:r>
                        </m:e>
                      </m:d>
                      <m:r>
                        <a:rPr lang="es-EC" i="1">
                          <a:latin typeface="Cambria Math"/>
                        </a:rPr>
                        <m:t>=125 </m:t>
                      </m:r>
                      <m:r>
                        <a:rPr lang="es-EC" i="1">
                          <a:latin typeface="Cambria Math"/>
                        </a:rPr>
                        <m:t>𝑀𝑃𝑎</m:t>
                      </m:r>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𝑛</m:t>
                          </m:r>
                        </m:sub>
                      </m:sSub>
                      <m:r>
                        <a:rPr lang="es-EC" i="1">
                          <a:latin typeface="Cambria Math"/>
                        </a:rPr>
                        <m:t>=</m:t>
                      </m:r>
                      <m:sSub>
                        <m:sSubPr>
                          <m:ctrlPr>
                            <a:rPr lang="es-EC" i="1">
                              <a:latin typeface="Cambria Math"/>
                            </a:rPr>
                          </m:ctrlPr>
                        </m:sSubPr>
                        <m:e>
                          <m:r>
                            <a:rPr lang="es-EC" i="1">
                              <a:latin typeface="Cambria Math"/>
                            </a:rPr>
                            <m:t>𝑃</m:t>
                          </m:r>
                        </m:e>
                        <m:sub>
                          <m:r>
                            <a:rPr lang="es-EC" i="1">
                              <a:latin typeface="Cambria Math"/>
                            </a:rPr>
                            <m:t>𝑎</m:t>
                          </m:r>
                        </m:sub>
                      </m:sSub>
                    </m:oMath>
                  </m:oMathPara>
                </a14:m>
                <a:endParaRPr lang="es-EC" dirty="0" smtClean="0"/>
              </a:p>
              <a:p>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𝐴</m:t>
                          </m:r>
                        </m:e>
                        <m:sub>
                          <m:r>
                            <a:rPr lang="es-EC" i="1">
                              <a:latin typeface="Cambria Math"/>
                            </a:rPr>
                            <m:t>𝑔</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𝑛</m:t>
                              </m:r>
                            </m:sub>
                          </m:sSub>
                        </m:num>
                        <m:den>
                          <m:sSub>
                            <m:sSubPr>
                              <m:ctrlPr>
                                <a:rPr lang="es-EC" i="1">
                                  <a:latin typeface="Cambria Math"/>
                                </a:rPr>
                              </m:ctrlPr>
                            </m:sSubPr>
                            <m:e>
                              <m:r>
                                <a:rPr lang="es-EC" i="1">
                                  <a:latin typeface="Cambria Math"/>
                                </a:rPr>
                                <m:t>∅</m:t>
                              </m:r>
                            </m:e>
                            <m:sub>
                              <m:r>
                                <a:rPr lang="es-EC" i="1">
                                  <a:latin typeface="Cambria Math"/>
                                </a:rPr>
                                <m:t>𝑐</m:t>
                              </m:r>
                            </m:sub>
                          </m:sSub>
                          <m:sSub>
                            <m:sSubPr>
                              <m:ctrlPr>
                                <a:rPr lang="es-EC" i="1">
                                  <a:latin typeface="Cambria Math"/>
                                </a:rPr>
                              </m:ctrlPr>
                            </m:sSubPr>
                            <m:e>
                              <m:r>
                                <a:rPr lang="es-EC" i="1">
                                  <a:latin typeface="Cambria Math"/>
                                </a:rPr>
                                <m:t>𝑆</m:t>
                              </m:r>
                            </m:e>
                            <m:sub>
                              <m:r>
                                <a:rPr lang="es-EC" i="1">
                                  <a:latin typeface="Cambria Math"/>
                                </a:rPr>
                                <m:t>𝑒</m:t>
                              </m:r>
                            </m:sub>
                          </m:sSub>
                        </m:den>
                      </m:f>
                      <m:r>
                        <a:rPr lang="es-EC" i="1">
                          <a:latin typeface="Cambria Math"/>
                        </a:rPr>
                        <m:t>=</m:t>
                      </m:r>
                      <m:f>
                        <m:fPr>
                          <m:ctrlPr>
                            <a:rPr lang="es-EC" i="1">
                              <a:latin typeface="Cambria Math"/>
                            </a:rPr>
                          </m:ctrlPr>
                        </m:fPr>
                        <m:num>
                          <m:r>
                            <a:rPr lang="es-EC" i="1">
                              <a:latin typeface="Cambria Math"/>
                            </a:rPr>
                            <m:t>153 </m:t>
                          </m:r>
                          <m:r>
                            <a:rPr lang="es-EC" i="1">
                              <a:latin typeface="Cambria Math"/>
                            </a:rPr>
                            <m:t>𝑁</m:t>
                          </m:r>
                        </m:num>
                        <m:den>
                          <m:r>
                            <a:rPr lang="es-EC" i="1">
                              <a:latin typeface="Cambria Math"/>
                            </a:rPr>
                            <m:t>0,9∗125 </m:t>
                          </m:r>
                          <m:r>
                            <a:rPr lang="es-EC" i="1">
                              <a:latin typeface="Cambria Math"/>
                            </a:rPr>
                            <m:t>𝑀𝑃𝑎</m:t>
                          </m:r>
                        </m:den>
                      </m:f>
                      <m:r>
                        <a:rPr lang="es-EC" i="1">
                          <a:latin typeface="Cambria Math"/>
                        </a:rPr>
                        <m:t>=1,36∗</m:t>
                      </m:r>
                      <m:sSup>
                        <m:sSupPr>
                          <m:ctrlPr>
                            <a:rPr lang="es-EC" i="1">
                              <a:latin typeface="Cambria Math"/>
                            </a:rPr>
                          </m:ctrlPr>
                        </m:sSupPr>
                        <m:e>
                          <m:r>
                            <a:rPr lang="es-EC" i="1">
                              <a:latin typeface="Cambria Math"/>
                            </a:rPr>
                            <m:t>10</m:t>
                          </m:r>
                        </m:e>
                        <m:sup>
                          <m:r>
                            <a:rPr lang="es-EC" i="1">
                              <a:latin typeface="Cambria Math"/>
                            </a:rPr>
                            <m:t>−6</m:t>
                          </m:r>
                        </m:sup>
                      </m:sSup>
                      <m:r>
                        <a:rPr lang="es-EC" i="1">
                          <a:latin typeface="Cambria Math"/>
                        </a:rPr>
                        <m:t> </m:t>
                      </m:r>
                      <m:sSup>
                        <m:sSupPr>
                          <m:ctrlPr>
                            <a:rPr lang="es-EC" i="1">
                              <a:latin typeface="Cambria Math"/>
                            </a:rPr>
                          </m:ctrlPr>
                        </m:sSupPr>
                        <m:e>
                          <m:r>
                            <a:rPr lang="es-EC" i="1">
                              <a:latin typeface="Cambria Math"/>
                            </a:rPr>
                            <m:t>𝑚</m:t>
                          </m:r>
                        </m:e>
                        <m:sup>
                          <m:r>
                            <a:rPr lang="es-EC" i="1">
                              <a:latin typeface="Cambria Math"/>
                            </a:rPr>
                            <m:t>2</m:t>
                          </m:r>
                        </m:sup>
                      </m:sSup>
                      <m:r>
                        <a:rPr lang="es-EC" i="1">
                          <a:latin typeface="Cambria Math"/>
                        </a:rPr>
                        <m:t>=0,0136 </m:t>
                      </m:r>
                      <m:r>
                        <a:rPr lang="es-EC" i="1">
                          <a:latin typeface="Cambria Math"/>
                        </a:rPr>
                        <m:t>𝑐</m:t>
                      </m:r>
                      <m:sSup>
                        <m:sSupPr>
                          <m:ctrlPr>
                            <a:rPr lang="es-EC" i="1">
                              <a:latin typeface="Cambria Math"/>
                            </a:rPr>
                          </m:ctrlPr>
                        </m:sSupPr>
                        <m:e>
                          <m:r>
                            <a:rPr lang="es-EC" i="1">
                              <a:latin typeface="Cambria Math"/>
                            </a:rPr>
                            <m:t>𝑚</m:t>
                          </m:r>
                        </m:e>
                        <m:sup>
                          <m:r>
                            <a:rPr lang="es-EC" i="1">
                              <a:latin typeface="Cambria Math"/>
                            </a:rPr>
                            <m:t>2</m:t>
                          </m:r>
                        </m:sup>
                      </m:sSup>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67544" y="2420888"/>
                <a:ext cx="8208912" cy="1807226"/>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895673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3 Rectángulo"/>
              <p:cNvSpPr/>
              <p:nvPr/>
            </p:nvSpPr>
            <p:spPr>
              <a:xfrm>
                <a:off x="467544" y="764704"/>
                <a:ext cx="8208912" cy="3145541"/>
              </a:xfrm>
              <a:prstGeom prst="rect">
                <a:avLst/>
              </a:prstGeom>
            </p:spPr>
            <p:txBody>
              <a:bodyPr wrap="square">
                <a:spAutoFit/>
              </a:bodyPr>
              <a:lstStyle/>
              <a:p>
                <a:r>
                  <a:rPr lang="es-EC" dirty="0" smtClean="0"/>
                  <a:t>Tomando en cuenta el stock de producto de la empresa DIPAC, se toma como perfil angular el L 30x2 mm:</a:t>
                </a:r>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𝐴</m:t>
                      </m:r>
                      <m:r>
                        <a:rPr lang="es-EC" i="1">
                          <a:latin typeface="Cambria Math"/>
                        </a:rPr>
                        <m:t>=1,13 </m:t>
                      </m:r>
                      <m:r>
                        <a:rPr lang="es-EC" i="1">
                          <a:latin typeface="Cambria Math"/>
                        </a:rPr>
                        <m:t>𝑐</m:t>
                      </m:r>
                      <m:sSup>
                        <m:sSupPr>
                          <m:ctrlPr>
                            <a:rPr lang="es-EC" i="1">
                              <a:latin typeface="Cambria Math"/>
                            </a:rPr>
                          </m:ctrlPr>
                        </m:sSupPr>
                        <m:e>
                          <m:r>
                            <a:rPr lang="es-EC" i="1">
                              <a:latin typeface="Cambria Math"/>
                            </a:rPr>
                            <m:t>𝑚</m:t>
                          </m:r>
                        </m:e>
                        <m:sup>
                          <m:r>
                            <a:rPr lang="es-EC" i="1">
                              <a:latin typeface="Cambria Math"/>
                            </a:rPr>
                            <m:t>2</m:t>
                          </m:r>
                        </m:sup>
                      </m:sSup>
                    </m:oMath>
                  </m:oMathPara>
                </a14:m>
                <a:endParaRPr lang="es-EC" dirty="0" smtClean="0"/>
              </a:p>
              <a:p>
                <a:endParaRPr lang="es-EC" dirty="0"/>
              </a:p>
              <a:p>
                <a:r>
                  <a:rPr lang="es-EC" dirty="0"/>
                  <a:t>Por lo tanto el perfil angular seleccionado cumple con la carga a la cual va a ser sometido cada pata de la estructura, se necesitara 4 ángulos de las siguientes dimensiones</a:t>
                </a:r>
                <a:r>
                  <a:rPr lang="es-EC" dirty="0" smtClean="0"/>
                  <a:t>:</a:t>
                </a:r>
              </a:p>
              <a:p>
                <a:endParaRPr lang="es-EC" dirty="0"/>
              </a:p>
              <a:p>
                <a:pPr/>
                <a14:m>
                  <m:oMathPara xmlns:m="http://schemas.openxmlformats.org/officeDocument/2006/math">
                    <m:oMathParaPr>
                      <m:jc m:val="centerGroup"/>
                    </m:oMathParaPr>
                    <m:oMath xmlns:m="http://schemas.openxmlformats.org/officeDocument/2006/math">
                      <m:r>
                        <a:rPr lang="es-EC" i="1">
                          <a:latin typeface="Cambria Math"/>
                        </a:rPr>
                        <m:t>4 </m:t>
                      </m:r>
                      <m:r>
                        <a:rPr lang="es-EC" i="1">
                          <a:latin typeface="Cambria Math"/>
                        </a:rPr>
                        <m:t>𝐿</m:t>
                      </m:r>
                      <m:r>
                        <a:rPr lang="es-EC" i="1">
                          <a:latin typeface="Cambria Math"/>
                        </a:rPr>
                        <m:t> 30</m:t>
                      </m:r>
                      <m:r>
                        <a:rPr lang="es-EC" i="1">
                          <a:latin typeface="Cambria Math"/>
                        </a:rPr>
                        <m:t>𝑥</m:t>
                      </m:r>
                      <m:r>
                        <a:rPr lang="es-EC" b="0" i="1" smtClean="0">
                          <a:latin typeface="Cambria Math"/>
                        </a:rPr>
                        <m:t>5</m:t>
                      </m:r>
                      <m:r>
                        <a:rPr lang="es-EC" i="1">
                          <a:latin typeface="Cambria Math"/>
                        </a:rPr>
                        <m:t>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𝐿𝑜𝑛𝑔𝑖𝑡𝑢𝑑</m:t>
                      </m:r>
                      <m:r>
                        <a:rPr lang="es-EC" i="1">
                          <a:latin typeface="Cambria Math"/>
                        </a:rPr>
                        <m:t>=325 </m:t>
                      </m:r>
                      <m:r>
                        <a:rPr lang="es-EC" i="1">
                          <a:latin typeface="Cambria Math"/>
                        </a:rPr>
                        <m:t>𝑚𝑚</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467544" y="764704"/>
                <a:ext cx="8208912" cy="3145541"/>
              </a:xfrm>
              <a:prstGeom prst="rect">
                <a:avLst/>
              </a:prstGeom>
              <a:blipFill rotWithShape="1">
                <a:blip r:embed="rId2"/>
                <a:stretch>
                  <a:fillRect l="-669" t="-969" r="-297" b="-77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2286000" y="4221088"/>
                <a:ext cx="4572000" cy="1200329"/>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smtClean="0">
                          <a:latin typeface="Cambria Math"/>
                        </a:rPr>
                        <m:t>2 </m:t>
                      </m:r>
                      <m:r>
                        <a:rPr lang="es-EC" i="1" smtClean="0">
                          <a:latin typeface="Cambria Math"/>
                        </a:rPr>
                        <m:t>𝐿</m:t>
                      </m:r>
                      <m:r>
                        <a:rPr lang="es-EC" i="1" smtClean="0">
                          <a:latin typeface="Cambria Math"/>
                        </a:rPr>
                        <m:t> 30</m:t>
                      </m:r>
                      <m:r>
                        <a:rPr lang="es-EC" i="1" smtClean="0">
                          <a:latin typeface="Cambria Math"/>
                        </a:rPr>
                        <m:t>𝑥</m:t>
                      </m:r>
                      <m:r>
                        <a:rPr lang="es-EC" b="0" i="1" smtClean="0">
                          <a:latin typeface="Cambria Math"/>
                        </a:rPr>
                        <m:t>5</m:t>
                      </m:r>
                      <m:r>
                        <a:rPr lang="es-EC" i="1">
                          <a:latin typeface="Cambria Math"/>
                        </a:rPr>
                        <m:t>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𝐿𝑜𝑛𝑔𝑖𝑡𝑢𝑑</m:t>
                      </m:r>
                      <m:r>
                        <a:rPr lang="es-EC" i="1">
                          <a:latin typeface="Cambria Math"/>
                        </a:rPr>
                        <m:t>=505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2 </m:t>
                      </m:r>
                      <m:r>
                        <a:rPr lang="es-EC" i="1">
                          <a:latin typeface="Cambria Math"/>
                        </a:rPr>
                        <m:t>𝐿</m:t>
                      </m:r>
                      <m:r>
                        <a:rPr lang="es-EC" i="1">
                          <a:latin typeface="Cambria Math"/>
                        </a:rPr>
                        <m:t> 30</m:t>
                      </m:r>
                      <m:r>
                        <a:rPr lang="es-EC" i="1">
                          <a:latin typeface="Cambria Math"/>
                        </a:rPr>
                        <m:t>𝑥</m:t>
                      </m:r>
                      <m:r>
                        <a:rPr lang="es-EC" b="0" i="1" smtClean="0">
                          <a:latin typeface="Cambria Math"/>
                        </a:rPr>
                        <m:t>5</m:t>
                      </m:r>
                      <m:r>
                        <a:rPr lang="es-EC" i="1">
                          <a:latin typeface="Cambria Math"/>
                        </a:rPr>
                        <m:t> </m:t>
                      </m:r>
                      <m:r>
                        <a:rPr lang="es-EC" i="1">
                          <a:latin typeface="Cambria Math"/>
                        </a:rPr>
                        <m:t>𝑚𝑚</m:t>
                      </m:r>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𝐿𝑜𝑛𝑔𝑖𝑡𝑢𝑑</m:t>
                      </m:r>
                      <m:r>
                        <a:rPr lang="es-EC" i="1">
                          <a:latin typeface="Cambria Math"/>
                        </a:rPr>
                        <m:t>=370 </m:t>
                      </m:r>
                      <m:r>
                        <a:rPr lang="es-EC" i="1">
                          <a:latin typeface="Cambria Math"/>
                        </a:rPr>
                        <m:t>𝑚𝑚</m:t>
                      </m:r>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2286000" y="4221088"/>
                <a:ext cx="4572000" cy="1200329"/>
              </a:xfrm>
              <a:prstGeom prst="rect">
                <a:avLst/>
              </a:prstGeom>
              <a:blipFill rotWithShape="1">
                <a:blip r:embed="rId3"/>
                <a:stretch>
                  <a:fillRect b="-3553"/>
                </a:stretch>
              </a:blipFill>
            </p:spPr>
            <p:txBody>
              <a:bodyPr/>
              <a:lstStyle/>
              <a:p>
                <a:r>
                  <a:rPr lang="es-EC">
                    <a:noFill/>
                  </a:rPr>
                  <a:t> </a:t>
                </a:r>
              </a:p>
            </p:txBody>
          </p:sp>
        </mc:Fallback>
      </mc:AlternateContent>
      <p:sp>
        <p:nvSpPr>
          <p:cNvPr id="6" name="5 CuadroTexto"/>
          <p:cNvSpPr txBox="1"/>
          <p:nvPr/>
        </p:nvSpPr>
        <p:spPr>
          <a:xfrm>
            <a:off x="6588224" y="4632933"/>
            <a:ext cx="3713123" cy="369332"/>
          </a:xfrm>
          <a:prstGeom prst="rect">
            <a:avLst/>
          </a:prstGeom>
          <a:noFill/>
        </p:spPr>
        <p:txBody>
          <a:bodyPr wrap="square" rtlCol="0">
            <a:spAutoFit/>
          </a:bodyPr>
          <a:lstStyle/>
          <a:p>
            <a:r>
              <a:rPr lang="es-EC" b="1" dirty="0" smtClean="0"/>
              <a:t>Transversales</a:t>
            </a:r>
            <a:endParaRPr lang="es-EC" b="1" dirty="0"/>
          </a:p>
        </p:txBody>
      </p:sp>
      <p:sp>
        <p:nvSpPr>
          <p:cNvPr id="7" name="6 CuadroTexto"/>
          <p:cNvSpPr txBox="1"/>
          <p:nvPr/>
        </p:nvSpPr>
        <p:spPr>
          <a:xfrm>
            <a:off x="6588223" y="3540913"/>
            <a:ext cx="3713123" cy="369332"/>
          </a:xfrm>
          <a:prstGeom prst="rect">
            <a:avLst/>
          </a:prstGeom>
          <a:noFill/>
        </p:spPr>
        <p:txBody>
          <a:bodyPr wrap="square" rtlCol="0">
            <a:spAutoFit/>
          </a:bodyPr>
          <a:lstStyle/>
          <a:p>
            <a:r>
              <a:rPr lang="es-EC" b="1" dirty="0" smtClean="0"/>
              <a:t>Verticales</a:t>
            </a:r>
            <a:endParaRPr lang="es-EC" b="1" dirty="0"/>
          </a:p>
        </p:txBody>
      </p:sp>
    </p:spTree>
    <p:extLst>
      <p:ext uri="{BB962C8B-B14F-4D97-AF65-F5344CB8AC3E}">
        <p14:creationId xmlns:p14="http://schemas.microsoft.com/office/powerpoint/2010/main" val="723408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CONSTRUCCIÓN</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96658"/>
            <a:ext cx="8229600" cy="720174"/>
          </a:xfrm>
        </p:spPr>
        <p:txBody>
          <a:bodyPr/>
          <a:lstStyle/>
          <a:p>
            <a:pPr algn="just"/>
            <a:r>
              <a:rPr lang="es-EC" sz="2000" dirty="0" smtClean="0">
                <a:solidFill>
                  <a:schemeClr val="tx1"/>
                </a:solidFill>
              </a:rPr>
              <a:t>En la construcción la parte de mayor complejidad y en la que se debe tener más cuidado es el rotor.</a:t>
            </a:r>
          </a:p>
          <a:p>
            <a:pPr algn="just"/>
            <a:r>
              <a:rPr lang="es-EC" sz="2000" dirty="0" smtClean="0">
                <a:solidFill>
                  <a:schemeClr val="tx1"/>
                </a:solidFill>
              </a:rPr>
              <a:t>El rotor consta de tres partes esenciales:</a:t>
            </a:r>
          </a:p>
          <a:p>
            <a:pPr marL="0" indent="0" algn="just">
              <a:buNone/>
            </a:pPr>
            <a:r>
              <a:rPr lang="es-EC" sz="2000" dirty="0">
                <a:solidFill>
                  <a:schemeClr val="tx1"/>
                </a:solidFill>
              </a:rPr>
              <a:t>	</a:t>
            </a:r>
            <a:r>
              <a:rPr lang="es-EC" sz="2000" dirty="0" smtClean="0">
                <a:solidFill>
                  <a:schemeClr val="tx1"/>
                </a:solidFill>
              </a:rPr>
              <a:t>1) Cono </a:t>
            </a:r>
            <a:r>
              <a:rPr lang="es-EC" sz="2000" dirty="0">
                <a:solidFill>
                  <a:schemeClr val="tx1"/>
                </a:solidFill>
              </a:rPr>
              <a:t>del rotor</a:t>
            </a:r>
          </a:p>
          <a:p>
            <a:pPr marL="0" indent="0" algn="just">
              <a:buNone/>
            </a:pPr>
            <a:r>
              <a:rPr lang="es-EC" sz="2000" dirty="0">
                <a:solidFill>
                  <a:schemeClr val="tx1"/>
                </a:solidFill>
              </a:rPr>
              <a:t>	</a:t>
            </a:r>
            <a:r>
              <a:rPr lang="es-EC" sz="2000" dirty="0" smtClean="0">
                <a:solidFill>
                  <a:schemeClr val="tx1"/>
                </a:solidFill>
              </a:rPr>
              <a:t>2) Plato </a:t>
            </a:r>
            <a:r>
              <a:rPr lang="es-EC" sz="2000" dirty="0">
                <a:solidFill>
                  <a:schemeClr val="tx1"/>
                </a:solidFill>
              </a:rPr>
              <a:t>del rotor</a:t>
            </a:r>
          </a:p>
          <a:p>
            <a:pPr marL="0" indent="0" algn="just">
              <a:buNone/>
            </a:pPr>
            <a:r>
              <a:rPr lang="es-EC" sz="2000" dirty="0">
                <a:solidFill>
                  <a:schemeClr val="tx1"/>
                </a:solidFill>
              </a:rPr>
              <a:t>	</a:t>
            </a:r>
            <a:r>
              <a:rPr lang="es-EC" sz="2000" dirty="0" smtClean="0">
                <a:solidFill>
                  <a:schemeClr val="tx1"/>
                </a:solidFill>
              </a:rPr>
              <a:t>3) Álabes</a:t>
            </a:r>
            <a:endParaRPr lang="es-EC" sz="2000" dirty="0">
              <a:solidFill>
                <a:schemeClr val="tx1"/>
              </a:solidFill>
            </a:endParaRPr>
          </a:p>
          <a:p>
            <a:pPr marL="0" indent="0" algn="just">
              <a:buNone/>
            </a:pPr>
            <a:endParaRPr lang="es-EC" sz="2000" dirty="0" smtClean="0">
              <a:solidFill>
                <a:schemeClr val="tx1"/>
              </a:solidFill>
            </a:endParaRPr>
          </a:p>
          <a:p>
            <a:pPr algn="just"/>
            <a:endParaRPr lang="es-EC" sz="2000" dirty="0">
              <a:solidFill>
                <a:schemeClr val="tx1"/>
              </a:solidFill>
            </a:endParaRP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356" y="2484639"/>
            <a:ext cx="302433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26533"/>
            <a:ext cx="3869519" cy="161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401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CONSTRUCCIÓN DEL CONO DEL ROTOR</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720174"/>
          </a:xfrm>
        </p:spPr>
        <p:txBody>
          <a:bodyPr/>
          <a:lstStyle/>
          <a:p>
            <a:pPr algn="just"/>
            <a:r>
              <a:rPr lang="es-EC" sz="2000" dirty="0" smtClean="0">
                <a:solidFill>
                  <a:schemeClr val="tx1"/>
                </a:solidFill>
              </a:rPr>
              <a:t>El cono del rotor se lo hace con el proceso de rolado, que consiste en el doblado de un metal, mediante rodillos que aplican presión y asi dar la forma circular deseada.</a:t>
            </a:r>
          </a:p>
          <a:p>
            <a:pPr algn="just"/>
            <a:r>
              <a:rPr lang="es-EC" sz="2000" dirty="0" smtClean="0">
                <a:solidFill>
                  <a:schemeClr val="tx1"/>
                </a:solidFill>
              </a:rPr>
              <a:t>Debido a la inexactitud de este tipo de proceso, se debe escoger una plancha gruesa con el fin de tornear la cara interna del cono y obtener el ángulo deseado (30°) para que los álabes tengan apoyo.</a:t>
            </a:r>
            <a:endParaRPr lang="es-EC" sz="2000" dirty="0">
              <a:solidFill>
                <a:schemeClr val="tx1"/>
              </a:solidFill>
            </a:endParaRPr>
          </a:p>
          <a:p>
            <a:pPr marL="0" indent="0" algn="just">
              <a:buNone/>
            </a:pPr>
            <a:endParaRPr lang="es-EC" sz="2000" dirty="0" smtClean="0">
              <a:solidFill>
                <a:schemeClr val="tx1"/>
              </a:solidFill>
            </a:endParaRPr>
          </a:p>
          <a:p>
            <a:pPr algn="just"/>
            <a:endParaRPr lang="es-EC" sz="2000" dirty="0">
              <a:solidFill>
                <a:schemeClr val="tx1"/>
              </a:solidFill>
            </a:endParaRPr>
          </a:p>
        </p:txBody>
      </p:sp>
      <p:pic>
        <p:nvPicPr>
          <p:cNvPr id="51202" name="Picture 2" descr="C:\Users\christian\Dropbox\TESIS\normas apa\IMG-20160306-WA00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704" t="38485" r="1155" b="22388"/>
          <a:stretch/>
        </p:blipFill>
        <p:spPr bwMode="auto">
          <a:xfrm rot="10800000" flipV="1">
            <a:off x="2987824" y="3645024"/>
            <a:ext cx="3312368" cy="210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573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CONSTRUCCIÓN DEL PLATO DEL ROTOR</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064896" cy="288032"/>
          </a:xfrm>
        </p:spPr>
        <p:txBody>
          <a:bodyPr/>
          <a:lstStyle/>
          <a:p>
            <a:pPr algn="just"/>
            <a:r>
              <a:rPr lang="es-EC" sz="2000" dirty="0" smtClean="0">
                <a:solidFill>
                  <a:schemeClr val="tx1"/>
                </a:solidFill>
              </a:rPr>
              <a:t>El plato de rotor se lo obtiene mediante corte por plasma del material, seguido de un torneado interno y externo del mismo.</a:t>
            </a:r>
          </a:p>
          <a:p>
            <a:pPr algn="just"/>
            <a:r>
              <a:rPr lang="es-EC" sz="2000" dirty="0" smtClean="0">
                <a:solidFill>
                  <a:schemeClr val="tx1"/>
                </a:solidFill>
              </a:rPr>
              <a:t>Las planchas metálicas no son perfectas y tienen ondulaciones que a simple vista no se diferencia sin embargo a altas revoluciones resulta mas vidente y para evitar estas imperfecciones se debe rectificar las caras del plato del rotor.</a:t>
            </a:r>
          </a:p>
          <a:p>
            <a:pPr algn="just"/>
            <a:r>
              <a:rPr lang="es-EC" sz="2000" dirty="0" smtClean="0">
                <a:solidFill>
                  <a:schemeClr val="tx1"/>
                </a:solidFill>
              </a:rPr>
              <a:t>Trazar líneas guías (12) en donde se van a soldar los álabes</a:t>
            </a:r>
            <a:endParaRPr lang="es-EC" sz="2000" dirty="0">
              <a:solidFill>
                <a:schemeClr val="tx1"/>
              </a:solidFill>
            </a:endParaRPr>
          </a:p>
          <a:p>
            <a:pPr marL="0" indent="0" algn="just">
              <a:buNone/>
            </a:pPr>
            <a:endParaRPr lang="es-EC" sz="2000" dirty="0" smtClean="0">
              <a:solidFill>
                <a:schemeClr val="tx1"/>
              </a:solidFill>
            </a:endParaRPr>
          </a:p>
          <a:p>
            <a:pPr algn="just"/>
            <a:endParaRPr lang="es-EC" sz="2000" dirty="0">
              <a:solidFill>
                <a:schemeClr val="tx1"/>
              </a:solidFill>
            </a:endParaRPr>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914010"/>
            <a:ext cx="2959726" cy="223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640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CONSTRUCCIÓN DE LOS ÁLABES DEL ROTOR</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720174"/>
          </a:xfrm>
        </p:spPr>
        <p:txBody>
          <a:bodyPr/>
          <a:lstStyle/>
          <a:p>
            <a:pPr algn="just"/>
            <a:r>
              <a:rPr lang="es-EC" sz="2000" dirty="0" smtClean="0">
                <a:solidFill>
                  <a:schemeClr val="tx1"/>
                </a:solidFill>
              </a:rPr>
              <a:t>Los alabes deben ser cortados con cizalladora</a:t>
            </a:r>
          </a:p>
          <a:p>
            <a:pPr algn="just"/>
            <a:r>
              <a:rPr lang="es-EC" sz="2000" dirty="0" smtClean="0">
                <a:solidFill>
                  <a:schemeClr val="tx1"/>
                </a:solidFill>
              </a:rPr>
              <a:t>Para un mejor acabado es necesario fresar el perfil de los 12 álabes en conjunto, para que su geometría y peso sean iguales.</a:t>
            </a:r>
            <a:endParaRPr lang="es-EC" sz="2000" dirty="0">
              <a:solidFill>
                <a:schemeClr val="tx1"/>
              </a:solidFill>
            </a:endParaRPr>
          </a:p>
          <a:p>
            <a:pPr marL="0" indent="0" algn="just">
              <a:buNone/>
            </a:pPr>
            <a:endParaRPr lang="es-EC" sz="2000" dirty="0" smtClean="0">
              <a:solidFill>
                <a:schemeClr val="tx1"/>
              </a:solidFill>
            </a:endParaRPr>
          </a:p>
          <a:p>
            <a:pPr algn="just"/>
            <a:endParaRPr lang="es-EC" sz="2000" dirty="0">
              <a:solidFill>
                <a:schemeClr val="tx1"/>
              </a:solidFill>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52936"/>
            <a:ext cx="3894559" cy="280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5824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SOLDADURA DEL ROTOR</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720174"/>
          </a:xfrm>
        </p:spPr>
        <p:txBody>
          <a:bodyPr/>
          <a:lstStyle/>
          <a:p>
            <a:pPr algn="just"/>
            <a:r>
              <a:rPr lang="es-EC" sz="2000" dirty="0" smtClean="0">
                <a:solidFill>
                  <a:schemeClr val="tx1"/>
                </a:solidFill>
              </a:rPr>
              <a:t>Para garantizar que el rotor funcione correctamente, es necesario un proceso de soldadura adecuado y un correcto orden en la soldadura.</a:t>
            </a:r>
            <a:endParaRPr lang="es-EC" sz="2000" dirty="0">
              <a:solidFill>
                <a:schemeClr val="tx1"/>
              </a:solidFill>
            </a:endParaRPr>
          </a:p>
          <a:p>
            <a:pPr marL="0" indent="0" algn="just">
              <a:buNone/>
            </a:pPr>
            <a:endParaRPr lang="es-EC" sz="2000" dirty="0" smtClean="0">
              <a:solidFill>
                <a:schemeClr val="tx1"/>
              </a:solidFill>
            </a:endParaRPr>
          </a:p>
          <a:p>
            <a:pPr algn="just"/>
            <a:endParaRPr lang="es-EC" sz="2000" dirty="0">
              <a:solidFill>
                <a:schemeClr val="tx1"/>
              </a:solidFill>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482" y="2697957"/>
            <a:ext cx="3275426" cy="214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823" y="2487414"/>
            <a:ext cx="3600400" cy="256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262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SOLDADURA DEL ROTOR</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720174"/>
          </a:xfrm>
        </p:spPr>
        <p:txBody>
          <a:bodyPr/>
          <a:lstStyle/>
          <a:p>
            <a:pPr algn="just"/>
            <a:r>
              <a:rPr lang="es-EC" sz="2000" dirty="0" smtClean="0">
                <a:solidFill>
                  <a:schemeClr val="tx1"/>
                </a:solidFill>
              </a:rPr>
              <a:t>Parámetros de soldadura TIG:</a:t>
            </a:r>
          </a:p>
          <a:p>
            <a:pPr marL="0" indent="0" algn="just">
              <a:buNone/>
            </a:pPr>
            <a:r>
              <a:rPr lang="es-EC" sz="2000" dirty="0" smtClean="0">
                <a:solidFill>
                  <a:schemeClr val="tx1"/>
                </a:solidFill>
              </a:rPr>
              <a:t>Electrodo </a:t>
            </a:r>
            <a:r>
              <a:rPr lang="es-EC" sz="2000" dirty="0">
                <a:solidFill>
                  <a:schemeClr val="tx1"/>
                </a:solidFill>
              </a:rPr>
              <a:t>de Torio 2%, 1.6mm diámetro, caudal del gas argón: 20L/min, Voltaje: 12V, Amperaje: 75 A, material de </a:t>
            </a:r>
            <a:r>
              <a:rPr lang="es-EC" sz="2000" dirty="0" smtClean="0">
                <a:solidFill>
                  <a:schemeClr val="tx1"/>
                </a:solidFill>
              </a:rPr>
              <a:t>aporte: ER70S6, correcto enfriamiento debido al calor aportado y al espesor del material.</a:t>
            </a:r>
          </a:p>
          <a:p>
            <a:pPr algn="just"/>
            <a:endParaRPr lang="es-EC" sz="2000" dirty="0">
              <a:solidFill>
                <a:schemeClr val="tx1"/>
              </a:solidFill>
            </a:endParaRPr>
          </a:p>
        </p:txBody>
      </p:sp>
      <p:pic>
        <p:nvPicPr>
          <p:cNvPr id="7" name="6 Imagen"/>
          <p:cNvPicPr/>
          <p:nvPr/>
        </p:nvPicPr>
        <p:blipFill>
          <a:blip r:embed="rId2"/>
          <a:stretch>
            <a:fillRect/>
          </a:stretch>
        </p:blipFill>
        <p:spPr>
          <a:xfrm>
            <a:off x="1043608" y="3140968"/>
            <a:ext cx="3254698" cy="2568236"/>
          </a:xfrm>
          <a:prstGeom prst="rect">
            <a:avLst/>
          </a:prstGeom>
        </p:spPr>
      </p:pic>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66699"/>
            <a:ext cx="2665443" cy="2543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54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solidFill>
                  <a:schemeClr val="tx1"/>
                </a:solidFill>
              </a:rPr>
              <a:t>JUSTIFICACIÓN E IMPORTANCIA DE LA INVESTIGACIÓN</a:t>
            </a:r>
            <a:endParaRPr lang="es-EC" sz="2400" dirty="0">
              <a:solidFill>
                <a:schemeClr val="tx1"/>
              </a:solidFill>
            </a:endParaRPr>
          </a:p>
        </p:txBody>
      </p:sp>
      <p:sp>
        <p:nvSpPr>
          <p:cNvPr id="3" name="Marcador de contenido 2"/>
          <p:cNvSpPr>
            <a:spLocks noGrp="1"/>
          </p:cNvSpPr>
          <p:nvPr>
            <p:ph idx="1"/>
          </p:nvPr>
        </p:nvSpPr>
        <p:spPr/>
        <p:txBody>
          <a:bodyPr/>
          <a:lstStyle/>
          <a:p>
            <a:pPr marL="0" indent="0" algn="just">
              <a:buNone/>
            </a:pPr>
            <a:r>
              <a:rPr lang="es-MX" dirty="0">
                <a:solidFill>
                  <a:schemeClr val="tx1"/>
                </a:solidFill>
              </a:rPr>
              <a:t>El proyecto está destinado a aportar en la línea de Investigación de </a:t>
            </a:r>
            <a:r>
              <a:rPr lang="es-MX" dirty="0" smtClean="0">
                <a:solidFill>
                  <a:schemeClr val="tx1"/>
                </a:solidFill>
              </a:rPr>
              <a:t>materiales y técnicas de producción de </a:t>
            </a:r>
            <a:r>
              <a:rPr lang="es-MX" dirty="0">
                <a:solidFill>
                  <a:schemeClr val="tx1"/>
                </a:solidFill>
              </a:rPr>
              <a:t>la Universidad de las Fuerzas </a:t>
            </a:r>
            <a:r>
              <a:rPr lang="es-MX" dirty="0" smtClean="0">
                <a:solidFill>
                  <a:schemeClr val="tx1"/>
                </a:solidFill>
              </a:rPr>
              <a:t>Armadas-ESPE y </a:t>
            </a:r>
            <a:r>
              <a:rPr lang="es-MX" dirty="0">
                <a:solidFill>
                  <a:schemeClr val="tx1"/>
                </a:solidFill>
              </a:rPr>
              <a:t>al cambio de la matriz </a:t>
            </a:r>
            <a:r>
              <a:rPr lang="es-MX" dirty="0" smtClean="0">
                <a:solidFill>
                  <a:schemeClr val="tx1"/>
                </a:solidFill>
              </a:rPr>
              <a:t>productiva </a:t>
            </a:r>
            <a:r>
              <a:rPr lang="es-MX" dirty="0">
                <a:solidFill>
                  <a:schemeClr val="tx1"/>
                </a:solidFill>
              </a:rPr>
              <a:t>del </a:t>
            </a:r>
            <a:r>
              <a:rPr lang="es-MX" dirty="0" smtClean="0">
                <a:solidFill>
                  <a:schemeClr val="tx1"/>
                </a:solidFill>
              </a:rPr>
              <a:t>país.</a:t>
            </a:r>
            <a:endParaRPr lang="es-EC" dirty="0">
              <a:solidFill>
                <a:schemeClr val="tx1"/>
              </a:solidFill>
            </a:endParaRPr>
          </a:p>
          <a:p>
            <a:pPr marL="0" indent="0" algn="just">
              <a:buNone/>
            </a:pPr>
            <a:r>
              <a:rPr lang="es-EC" dirty="0">
                <a:solidFill>
                  <a:schemeClr val="tx1"/>
                </a:solidFill>
              </a:rPr>
              <a:t>Se propone dar solución al problema mediante la realización del proceso constructivo de este tipo de ventiladores, para así incentivar la producción nacional y a la investigación en busca de mejorar la eficiencia de este tipo de equipos</a:t>
            </a:r>
            <a:r>
              <a:rPr lang="es-EC" dirty="0" smtClean="0">
                <a:solidFill>
                  <a:schemeClr val="tx1"/>
                </a:solidFill>
              </a:rPr>
              <a:t>.</a:t>
            </a:r>
          </a:p>
          <a:p>
            <a:pPr marL="0" indent="0" algn="just">
              <a:buNone/>
            </a:pPr>
            <a:r>
              <a:rPr lang="es-EC" dirty="0" smtClean="0">
                <a:solidFill>
                  <a:schemeClr val="tx1"/>
                </a:solidFill>
              </a:rPr>
              <a:t>Dar </a:t>
            </a:r>
            <a:r>
              <a:rPr lang="es-EC" dirty="0">
                <a:solidFill>
                  <a:schemeClr val="tx1"/>
                </a:solidFill>
              </a:rPr>
              <a:t>incentivo a la producción del mismo, ya que a nivel nacional no se construye este tipo de ventiladores que es de origen </a:t>
            </a:r>
            <a:r>
              <a:rPr lang="es-EC" dirty="0" smtClean="0">
                <a:solidFill>
                  <a:schemeClr val="tx1"/>
                </a:solidFill>
              </a:rPr>
              <a:t>ruso.</a:t>
            </a:r>
            <a:endParaRPr lang="es-EC" dirty="0">
              <a:solidFill>
                <a:schemeClr val="tx1"/>
              </a:solidFill>
            </a:endParaRPr>
          </a:p>
        </p:txBody>
      </p:sp>
    </p:spTree>
    <p:extLst>
      <p:ext uri="{BB962C8B-B14F-4D97-AF65-F5344CB8AC3E}">
        <p14:creationId xmlns:p14="http://schemas.microsoft.com/office/powerpoint/2010/main" val="2008637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CONSTRUCCIÓN DEL CARACOL</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412776"/>
            <a:ext cx="8229600" cy="720174"/>
          </a:xfrm>
        </p:spPr>
        <p:txBody>
          <a:bodyPr/>
          <a:lstStyle/>
          <a:p>
            <a:pPr algn="just"/>
            <a:r>
              <a:rPr lang="es-EC" sz="2000" dirty="0" smtClean="0">
                <a:solidFill>
                  <a:schemeClr val="tx1"/>
                </a:solidFill>
              </a:rPr>
              <a:t>La construcción del caracol se necesita del proceso de rolado para la cara lateral del mismo, asi como la de medición de los radios partiendo de un centro marcado</a:t>
            </a:r>
          </a:p>
          <a:p>
            <a:pPr algn="just"/>
            <a:r>
              <a:rPr lang="es-EC" sz="2000" dirty="0">
                <a:solidFill>
                  <a:schemeClr val="tx1"/>
                </a:solidFill>
              </a:rPr>
              <a:t>Parámetros de soldadura.- Diámetro del alambre: 1mm, Tipo de alambre ER70S6, Amperaje: 150 A, Voltaje: 20/22V, Gas: CO2, caudal gas: 20L/min</a:t>
            </a:r>
            <a:endParaRPr lang="es-EC" sz="2000" dirty="0" smtClean="0">
              <a:solidFill>
                <a:schemeClr val="tx1"/>
              </a:solidFill>
            </a:endParaRPr>
          </a:p>
          <a:p>
            <a:pPr algn="just"/>
            <a:endParaRPr lang="es-EC" sz="2000" dirty="0">
              <a:solidFill>
                <a:schemeClr val="tx1"/>
              </a:solidFill>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04753" y="3284984"/>
            <a:ext cx="2470398" cy="297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18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ALINEACIÓN DEL EJE</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lvl="0" algn="just"/>
            <a:r>
              <a:rPr lang="es-EC" sz="2000" dirty="0">
                <a:solidFill>
                  <a:schemeClr val="tx1"/>
                </a:solidFill>
              </a:rPr>
              <a:t>Verificar que los rodamientos y el eje se encuentren en sus posiciones de funcionamiento.</a:t>
            </a:r>
          </a:p>
          <a:p>
            <a:pPr lvl="0" algn="just"/>
            <a:r>
              <a:rPr lang="es-EC" sz="2000" dirty="0">
                <a:solidFill>
                  <a:schemeClr val="tx1"/>
                </a:solidFill>
              </a:rPr>
              <a:t>Realizar la verificación de circularidad del eje usando un reloj comparador en cualquier sección del eje. Verificar cada 90 grados de giro del eje que el cero del reloj se </a:t>
            </a:r>
            <a:r>
              <a:rPr lang="es-EC" sz="2000" dirty="0" smtClean="0">
                <a:solidFill>
                  <a:schemeClr val="tx1"/>
                </a:solidFill>
              </a:rPr>
              <a:t>mantenga.</a:t>
            </a:r>
            <a:endParaRPr lang="es-EC" sz="2000" dirty="0">
              <a:solidFill>
                <a:schemeClr val="tx1"/>
              </a:solidFill>
            </a:endParaRPr>
          </a:p>
          <a:p>
            <a:pPr lvl="0" algn="just"/>
            <a:r>
              <a:rPr lang="es-EC" sz="2000" dirty="0" smtClean="0">
                <a:solidFill>
                  <a:schemeClr val="tx1"/>
                </a:solidFill>
              </a:rPr>
              <a:t>Verificar </a:t>
            </a:r>
            <a:r>
              <a:rPr lang="es-EC" sz="2000" dirty="0">
                <a:solidFill>
                  <a:schemeClr val="tx1"/>
                </a:solidFill>
              </a:rPr>
              <a:t>la cilindricidad en cada sección y cada 90 grados de giro del eje, usar el reloj comparador y tomar nota de la variación en cada sección.</a:t>
            </a:r>
          </a:p>
          <a:p>
            <a:pPr lvl="0" algn="just"/>
            <a:r>
              <a:rPr lang="es-EC" sz="2000" dirty="0">
                <a:solidFill>
                  <a:schemeClr val="tx1"/>
                </a:solidFill>
              </a:rPr>
              <a:t>Realizar ajustes en las bases de los rodamientos de manera que la variación de la sección 1 y 7 sean cercanas, lo cual indica que el eje está alineado.</a:t>
            </a:r>
          </a:p>
          <a:p>
            <a:pPr lvl="0" algn="just"/>
            <a:r>
              <a:rPr lang="es-EC" sz="2000" dirty="0">
                <a:solidFill>
                  <a:schemeClr val="tx1"/>
                </a:solidFill>
              </a:rPr>
              <a:t>Verificar distancias iguales entre filo de las chumaceras con respecto a </a:t>
            </a:r>
            <a:r>
              <a:rPr lang="es-EC" sz="2000" dirty="0" smtClean="0">
                <a:solidFill>
                  <a:schemeClr val="tx1"/>
                </a:solidFill>
              </a:rPr>
              <a:t>la estructura.</a:t>
            </a:r>
            <a:endParaRPr lang="es-EC" sz="2000" dirty="0">
              <a:solidFill>
                <a:schemeClr val="tx1"/>
              </a:solidFill>
            </a:endParaRPr>
          </a:p>
          <a:p>
            <a:pPr algn="just"/>
            <a:endParaRPr lang="es-EC" sz="2000" dirty="0">
              <a:solidFill>
                <a:schemeClr val="tx1"/>
              </a:solidFill>
            </a:endParaRPr>
          </a:p>
        </p:txBody>
      </p:sp>
    </p:spTree>
    <p:extLst>
      <p:ext uri="{BB962C8B-B14F-4D97-AF65-F5344CB8AC3E}">
        <p14:creationId xmlns:p14="http://schemas.microsoft.com/office/powerpoint/2010/main" val="21905346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ALINEACIÓN DE POLEAS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lvl="0"/>
            <a:r>
              <a:rPr lang="es-EC" sz="2000" dirty="0">
                <a:solidFill>
                  <a:schemeClr val="tx1"/>
                </a:solidFill>
              </a:rPr>
              <a:t>Verificar distancias iniciales entre la banda y una referencia fija, en este caso la estructura.</a:t>
            </a:r>
          </a:p>
          <a:p>
            <a:pPr lvl="0"/>
            <a:r>
              <a:rPr lang="es-EC" sz="2000" dirty="0">
                <a:solidFill>
                  <a:schemeClr val="tx1"/>
                </a:solidFill>
              </a:rPr>
              <a:t>Manipular una de las poleas para realizar la alineación de la banda con respecto de la polea fija.</a:t>
            </a:r>
          </a:p>
          <a:p>
            <a:pPr lvl="0"/>
            <a:r>
              <a:rPr lang="es-EC" sz="2000" dirty="0">
                <a:solidFill>
                  <a:schemeClr val="tx1"/>
                </a:solidFill>
              </a:rPr>
              <a:t>Utilizar una regla de ingeniero para medir las distancias entre cada polea y de esta manera poder alinear la banda.</a:t>
            </a:r>
          </a:p>
          <a:p>
            <a:r>
              <a:rPr lang="es-EC" sz="2000" dirty="0">
                <a:solidFill>
                  <a:schemeClr val="tx1"/>
                </a:solidFill>
              </a:rPr>
              <a:t>Verificar que la medida de la polea fija sea igual a la de la polea móvil con referencia a la banda.</a:t>
            </a:r>
          </a:p>
        </p:txBody>
      </p:sp>
    </p:spTree>
    <p:extLst>
      <p:ext uri="{BB962C8B-B14F-4D97-AF65-F5344CB8AC3E}">
        <p14:creationId xmlns:p14="http://schemas.microsoft.com/office/powerpoint/2010/main" val="2252200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solidFill>
                  <a:schemeClr val="tx1"/>
                </a:solidFill>
              </a:rPr>
              <a:t>Balanceo Estático y Dinámico</a:t>
            </a:r>
            <a:endParaRPr lang="es-EC"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0175570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460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908720"/>
            <a:ext cx="3916457" cy="369332"/>
          </a:xfrm>
          <a:prstGeom prst="rect">
            <a:avLst/>
          </a:prstGeom>
        </p:spPr>
        <p:txBody>
          <a:bodyPr wrap="none">
            <a:spAutoFit/>
          </a:bodyPr>
          <a:lstStyle/>
          <a:p>
            <a:r>
              <a:rPr lang="es-EC" b="1" dirty="0"/>
              <a:t>Análisis en el dominio del </a:t>
            </a:r>
            <a:r>
              <a:rPr lang="es-EC" b="1" dirty="0" smtClean="0"/>
              <a:t>tiempo:</a:t>
            </a:r>
            <a:endParaRPr lang="es-EC" b="1" dirty="0"/>
          </a:p>
        </p:txBody>
      </p:sp>
      <p:pic>
        <p:nvPicPr>
          <p:cNvPr id="53249" name="Imagen 18"/>
          <p:cNvPicPr>
            <a:picLocks noChangeAspect="1" noChangeArrowheads="1"/>
          </p:cNvPicPr>
          <p:nvPr/>
        </p:nvPicPr>
        <p:blipFill>
          <a:blip r:embed="rId2">
            <a:extLst>
              <a:ext uri="{28A0092B-C50C-407E-A947-70E740481C1C}">
                <a14:useLocalDpi xmlns:a14="http://schemas.microsoft.com/office/drawing/2010/main" val="0"/>
              </a:ext>
            </a:extLst>
          </a:blip>
          <a:srcRect l="48373" t="41559" r="23880" b="25974"/>
          <a:stretch>
            <a:fillRect/>
          </a:stretch>
        </p:blipFill>
        <p:spPr bwMode="auto">
          <a:xfrm>
            <a:off x="3230207" y="1386494"/>
            <a:ext cx="2600325"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699792" y="3369668"/>
            <a:ext cx="33765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59198500">
                <a:ln>
                  <a:noFill/>
                </a:ln>
                <a:solidFill>
                  <a:schemeClr val="tx1"/>
                </a:solidFill>
                <a:effectLst/>
                <a:latin typeface="Arial" pitchFamily="34" charset="0"/>
                <a:ea typeface="Calibri" pitchFamily="34" charset="0"/>
                <a:cs typeface="Times New Roman" pitchFamily="18" charset="0"/>
              </a:rPr>
              <a:t>Parámetro característico velocidad RMS</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Fuente: (Barriga, 2009)</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7" name="6 Rectángulo"/>
              <p:cNvSpPr/>
              <p:nvPr/>
            </p:nvSpPr>
            <p:spPr>
              <a:xfrm>
                <a:off x="3302678" y="3862501"/>
                <a:ext cx="2538644" cy="656013"/>
              </a:xfrm>
              <a:prstGeom prst="rect">
                <a:avLst/>
              </a:prstGeom>
            </p:spPr>
            <p:txBody>
              <a:bodyPr wrap="none">
                <a:spAutoFit/>
              </a:bodyPr>
              <a:lstStyle/>
              <a:p>
                <a14:m>
                  <m:oMath xmlns:m="http://schemas.openxmlformats.org/officeDocument/2006/math">
                    <m:sSub>
                      <m:sSubPr>
                        <m:ctrlPr>
                          <a:rPr lang="es-EC" i="1">
                            <a:latin typeface="Cambria Math"/>
                          </a:rPr>
                        </m:ctrlPr>
                      </m:sSubPr>
                      <m:e>
                        <m:r>
                          <a:rPr lang="es-EC" i="1">
                            <a:latin typeface="Cambria Math"/>
                          </a:rPr>
                          <m:t>𝑌</m:t>
                        </m:r>
                      </m:e>
                      <m:sub>
                        <m:r>
                          <a:rPr lang="es-EC" i="1">
                            <a:latin typeface="Cambria Math"/>
                          </a:rPr>
                          <m:t>𝑅𝑀𝑆</m:t>
                        </m:r>
                      </m:sub>
                    </m:sSub>
                    <m:r>
                      <a:rPr lang="es-EC" i="1">
                        <a:latin typeface="Cambria Math"/>
                      </a:rPr>
                      <m:t>=</m:t>
                    </m:r>
                    <m:rad>
                      <m:radPr>
                        <m:degHide m:val="on"/>
                        <m:ctrlPr>
                          <a:rPr lang="es-EC" i="1">
                            <a:latin typeface="Cambria Math"/>
                          </a:rPr>
                        </m:ctrlPr>
                      </m:radPr>
                      <m:deg/>
                      <m:e>
                        <m:f>
                          <m:fPr>
                            <m:ctrlPr>
                              <a:rPr lang="es-EC" i="1">
                                <a:latin typeface="Cambria Math"/>
                              </a:rPr>
                            </m:ctrlPr>
                          </m:fPr>
                          <m:num>
                            <m:sSubSup>
                              <m:sSubSupPr>
                                <m:ctrlPr>
                                  <a:rPr lang="es-EC" i="1">
                                    <a:latin typeface="Cambria Math"/>
                                  </a:rPr>
                                </m:ctrlPr>
                              </m:sSubSupPr>
                              <m:e>
                                <m:r>
                                  <a:rPr lang="es-EC" i="1">
                                    <a:latin typeface="Cambria Math"/>
                                  </a:rPr>
                                  <m:t>𝑦</m:t>
                                </m:r>
                              </m:e>
                              <m:sub>
                                <m:r>
                                  <a:rPr lang="es-EC" i="1">
                                    <a:latin typeface="Cambria Math"/>
                                  </a:rPr>
                                  <m:t>1</m:t>
                                </m:r>
                              </m:sub>
                              <m:sup>
                                <m:r>
                                  <a:rPr lang="es-EC" i="1">
                                    <a:latin typeface="Cambria Math"/>
                                  </a:rPr>
                                  <m:t>2</m:t>
                                </m:r>
                              </m:sup>
                            </m:sSubSup>
                            <m:r>
                              <a:rPr lang="es-EC" i="1">
                                <a:latin typeface="Cambria Math"/>
                              </a:rPr>
                              <m:t>+</m:t>
                            </m:r>
                            <m:sSubSup>
                              <m:sSubSupPr>
                                <m:ctrlPr>
                                  <a:rPr lang="es-EC" i="1">
                                    <a:latin typeface="Cambria Math"/>
                                  </a:rPr>
                                </m:ctrlPr>
                              </m:sSubSupPr>
                              <m:e>
                                <m:r>
                                  <a:rPr lang="es-EC" i="1">
                                    <a:latin typeface="Cambria Math"/>
                                  </a:rPr>
                                  <m:t>𝑦</m:t>
                                </m:r>
                              </m:e>
                              <m:sub>
                                <m:r>
                                  <a:rPr lang="es-EC" i="1">
                                    <a:latin typeface="Cambria Math"/>
                                  </a:rPr>
                                  <m:t>2</m:t>
                                </m:r>
                              </m:sub>
                              <m:sup>
                                <m:r>
                                  <a:rPr lang="es-EC" i="1">
                                    <a:latin typeface="Cambria Math"/>
                                  </a:rPr>
                                  <m:t>2</m:t>
                                </m:r>
                              </m:sup>
                            </m:sSubSup>
                            <m:r>
                              <a:rPr lang="es-EC" i="1">
                                <a:latin typeface="Cambria Math"/>
                              </a:rPr>
                              <m:t>+</m:t>
                            </m:r>
                            <m:sSubSup>
                              <m:sSubSupPr>
                                <m:ctrlPr>
                                  <a:rPr lang="es-EC" i="1">
                                    <a:latin typeface="Cambria Math"/>
                                  </a:rPr>
                                </m:ctrlPr>
                              </m:sSubSupPr>
                              <m:e>
                                <m:r>
                                  <a:rPr lang="es-EC" i="1">
                                    <a:latin typeface="Cambria Math"/>
                                  </a:rPr>
                                  <m:t>𝑦</m:t>
                                </m:r>
                              </m:e>
                              <m:sub>
                                <m:r>
                                  <a:rPr lang="es-EC" i="1">
                                    <a:latin typeface="Cambria Math"/>
                                  </a:rPr>
                                  <m:t>3</m:t>
                                </m:r>
                              </m:sub>
                              <m:sup>
                                <m:r>
                                  <a:rPr lang="es-EC" i="1">
                                    <a:latin typeface="Cambria Math"/>
                                  </a:rPr>
                                  <m:t>2</m:t>
                                </m:r>
                              </m:sup>
                            </m:sSubSup>
                            <m:r>
                              <a:rPr lang="es-EC" i="1">
                                <a:latin typeface="Cambria Math"/>
                              </a:rPr>
                              <m:t>+…</m:t>
                            </m:r>
                            <m:sSubSup>
                              <m:sSubSupPr>
                                <m:ctrlPr>
                                  <a:rPr lang="es-EC" i="1">
                                    <a:latin typeface="Cambria Math"/>
                                  </a:rPr>
                                </m:ctrlPr>
                              </m:sSubSupPr>
                              <m:e>
                                <m:r>
                                  <a:rPr lang="es-EC" i="1">
                                    <a:latin typeface="Cambria Math"/>
                                  </a:rPr>
                                  <m:t>𝑦</m:t>
                                </m:r>
                              </m:e>
                              <m:sub>
                                <m:r>
                                  <a:rPr lang="es-EC" i="1">
                                    <a:latin typeface="Cambria Math"/>
                                  </a:rPr>
                                  <m:t>𝑁</m:t>
                                </m:r>
                              </m:sub>
                              <m:sup>
                                <m:r>
                                  <a:rPr lang="es-EC" i="1">
                                    <a:latin typeface="Cambria Math"/>
                                  </a:rPr>
                                  <m:t>2</m:t>
                                </m:r>
                              </m:sup>
                            </m:sSubSup>
                          </m:num>
                          <m:den>
                            <m:r>
                              <a:rPr lang="es-EC" i="1">
                                <a:latin typeface="Cambria Math"/>
                              </a:rPr>
                              <m:t>𝑁</m:t>
                            </m:r>
                          </m:den>
                        </m:f>
                      </m:e>
                    </m:rad>
                  </m:oMath>
                </a14:m>
                <a:r>
                  <a:rPr lang="es-EC" dirty="0"/>
                  <a:t>, </a:t>
                </a:r>
              </a:p>
            </p:txBody>
          </p:sp>
        </mc:Choice>
        <mc:Fallback xmlns="">
          <p:sp>
            <p:nvSpPr>
              <p:cNvPr id="7" name="6 Rectángulo"/>
              <p:cNvSpPr>
                <a:spLocks noRot="1" noChangeAspect="1" noMove="1" noResize="1" noEditPoints="1" noAdjustHandles="1" noChangeArrowheads="1" noChangeShapeType="1" noTextEdit="1"/>
              </p:cNvSpPr>
              <p:nvPr/>
            </p:nvSpPr>
            <p:spPr>
              <a:xfrm>
                <a:off x="3302678" y="3862501"/>
                <a:ext cx="2538644" cy="656013"/>
              </a:xfrm>
              <a:prstGeom prst="rect">
                <a:avLst/>
              </a:prstGeom>
              <a:blipFill rotWithShape="1">
                <a:blip r:embed="rId3"/>
                <a:stretch>
                  <a:fillRect r="-1202" b="-935"/>
                </a:stretch>
              </a:blipFill>
            </p:spPr>
            <p:txBody>
              <a:bodyPr/>
              <a:lstStyle/>
              <a:p>
                <a:r>
                  <a:rPr lang="es-EC">
                    <a:noFill/>
                  </a:rPr>
                  <a:t> </a:t>
                </a:r>
              </a:p>
            </p:txBody>
          </p:sp>
        </mc:Fallback>
      </mc:AlternateContent>
      <p:sp>
        <p:nvSpPr>
          <p:cNvPr id="8" name="7 Rectángulo"/>
          <p:cNvSpPr/>
          <p:nvPr/>
        </p:nvSpPr>
        <p:spPr>
          <a:xfrm>
            <a:off x="611560" y="4574832"/>
            <a:ext cx="8064896" cy="1200329"/>
          </a:xfrm>
          <a:prstGeom prst="rect">
            <a:avLst/>
          </a:prstGeom>
        </p:spPr>
        <p:txBody>
          <a:bodyPr wrap="square">
            <a:spAutoFit/>
          </a:bodyPr>
          <a:lstStyle/>
          <a:p>
            <a:pPr lvl="1"/>
            <a:r>
              <a:rPr lang="es-EC" b="1" dirty="0"/>
              <a:t>Unidades de </a:t>
            </a:r>
            <a:r>
              <a:rPr lang="es-EC" b="1" dirty="0" smtClean="0"/>
              <a:t>medición</a:t>
            </a:r>
          </a:p>
          <a:p>
            <a:pPr lvl="1"/>
            <a:endParaRPr lang="es-EC" b="1" dirty="0"/>
          </a:p>
          <a:p>
            <a:r>
              <a:rPr lang="es-EC" dirty="0"/>
              <a:t>Según la norma ISO 1000 las unidades empleadas para cuantificar los niveles de vibraciones son las siguientes: (Barriga, 2009)</a:t>
            </a:r>
          </a:p>
        </p:txBody>
      </p:sp>
    </p:spTree>
    <p:extLst>
      <p:ext uri="{BB962C8B-B14F-4D97-AF65-F5344CB8AC3E}">
        <p14:creationId xmlns:p14="http://schemas.microsoft.com/office/powerpoint/2010/main" val="4790214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52831114"/>
              </p:ext>
            </p:extLst>
          </p:nvPr>
        </p:nvGraphicFramePr>
        <p:xfrm>
          <a:off x="2771800" y="836712"/>
          <a:ext cx="3539490" cy="1097280"/>
        </p:xfrm>
        <a:graphic>
          <a:graphicData uri="http://schemas.openxmlformats.org/drawingml/2006/table">
            <a:tbl>
              <a:tblPr firstRow="1" firstCol="1" bandRow="1">
                <a:tableStyleId>{9D7B26C5-4107-4FEC-AEDC-1716B250A1EF}</a:tableStyleId>
              </a:tblPr>
              <a:tblGrid>
                <a:gridCol w="1584176"/>
                <a:gridCol w="1955314"/>
              </a:tblGrid>
              <a:tr h="0">
                <a:tc>
                  <a:txBody>
                    <a:bodyPr/>
                    <a:lstStyle/>
                    <a:p>
                      <a:pPr indent="252095" algn="ctr">
                        <a:lnSpc>
                          <a:spcPct val="150000"/>
                        </a:lnSpc>
                        <a:spcAft>
                          <a:spcPts val="1000"/>
                        </a:spcAft>
                      </a:pPr>
                      <a:r>
                        <a:rPr lang="es-EC" sz="1200" dirty="0">
                          <a:effectLst/>
                        </a:rPr>
                        <a:t>MAGNITUD</a:t>
                      </a:r>
                      <a:endParaRPr lang="es-EC" sz="1200" dirty="0">
                        <a:effectLst/>
                        <a:latin typeface="Times New Roman"/>
                        <a:ea typeface="Calibri"/>
                        <a:cs typeface="Times New Roman"/>
                      </a:endParaRPr>
                    </a:p>
                  </a:txBody>
                  <a:tcPr marL="68580" marR="68580" marT="0" marB="0"/>
                </a:tc>
                <a:tc>
                  <a:txBody>
                    <a:bodyPr/>
                    <a:lstStyle/>
                    <a:p>
                      <a:pPr indent="252095" algn="ctr">
                        <a:lnSpc>
                          <a:spcPct val="150000"/>
                        </a:lnSpc>
                        <a:spcAft>
                          <a:spcPts val="1000"/>
                        </a:spcAft>
                      </a:pPr>
                      <a:r>
                        <a:rPr lang="es-EC" sz="1200">
                          <a:effectLst/>
                        </a:rPr>
                        <a:t>UNIDADES</a:t>
                      </a:r>
                      <a:endParaRPr lang="es-EC" sz="1200">
                        <a:effectLst/>
                        <a:latin typeface="Times New Roman"/>
                        <a:ea typeface="Calibri"/>
                        <a:cs typeface="Times New Roman"/>
                      </a:endParaRPr>
                    </a:p>
                  </a:txBody>
                  <a:tcPr marL="68580" marR="68580" marT="0" marB="0"/>
                </a:tc>
              </a:tr>
              <a:tr h="0">
                <a:tc>
                  <a:txBody>
                    <a:bodyPr/>
                    <a:lstStyle/>
                    <a:p>
                      <a:pPr indent="252095" algn="ctr">
                        <a:lnSpc>
                          <a:spcPct val="150000"/>
                        </a:lnSpc>
                        <a:spcAft>
                          <a:spcPts val="1000"/>
                        </a:spcAft>
                      </a:pPr>
                      <a:r>
                        <a:rPr lang="es-EC" sz="1200">
                          <a:effectLst/>
                        </a:rPr>
                        <a:t>Desplazamiento</a:t>
                      </a:r>
                      <a:endParaRPr lang="es-EC" sz="1200">
                        <a:effectLst/>
                        <a:latin typeface="Times New Roman"/>
                        <a:ea typeface="Calibri"/>
                        <a:cs typeface="Times New Roman"/>
                      </a:endParaRPr>
                    </a:p>
                  </a:txBody>
                  <a:tcPr marL="68580" marR="68580" marT="0" marB="0"/>
                </a:tc>
                <a:tc>
                  <a:txBody>
                    <a:bodyPr/>
                    <a:lstStyle/>
                    <a:p>
                      <a:pPr indent="252095" algn="ctr">
                        <a:lnSpc>
                          <a:spcPct val="150000"/>
                        </a:lnSpc>
                        <a:spcAft>
                          <a:spcPts val="1000"/>
                        </a:spcAft>
                      </a:pPr>
                      <a:r>
                        <a:rPr lang="es-EC" sz="1200" dirty="0">
                          <a:effectLst/>
                        </a:rPr>
                        <a:t>m, mm, </a:t>
                      </a:r>
                      <a:r>
                        <a:rPr lang="es-EC" sz="1200" dirty="0" err="1">
                          <a:effectLst/>
                        </a:rPr>
                        <a:t>μm</a:t>
                      </a:r>
                      <a:endParaRPr lang="es-EC" sz="1200" dirty="0">
                        <a:effectLst/>
                        <a:latin typeface="Times New Roman"/>
                        <a:ea typeface="Calibri"/>
                        <a:cs typeface="Times New Roman"/>
                      </a:endParaRPr>
                    </a:p>
                  </a:txBody>
                  <a:tcPr marL="68580" marR="68580" marT="0" marB="0"/>
                </a:tc>
              </a:tr>
              <a:tr h="0">
                <a:tc>
                  <a:txBody>
                    <a:bodyPr/>
                    <a:lstStyle/>
                    <a:p>
                      <a:pPr indent="252095" algn="ctr">
                        <a:lnSpc>
                          <a:spcPct val="150000"/>
                        </a:lnSpc>
                        <a:spcAft>
                          <a:spcPts val="1000"/>
                        </a:spcAft>
                      </a:pPr>
                      <a:r>
                        <a:rPr lang="es-EC" sz="1200">
                          <a:effectLst/>
                        </a:rPr>
                        <a:t>Velocidad</a:t>
                      </a:r>
                      <a:endParaRPr lang="es-EC" sz="1200">
                        <a:effectLst/>
                        <a:latin typeface="Times New Roman"/>
                        <a:ea typeface="Calibri"/>
                        <a:cs typeface="Times New Roman"/>
                      </a:endParaRPr>
                    </a:p>
                  </a:txBody>
                  <a:tcPr marL="68580" marR="68580" marT="0" marB="0"/>
                </a:tc>
                <a:tc>
                  <a:txBody>
                    <a:bodyPr/>
                    <a:lstStyle/>
                    <a:p>
                      <a:pPr indent="252095" algn="ctr">
                        <a:lnSpc>
                          <a:spcPct val="150000"/>
                        </a:lnSpc>
                        <a:spcAft>
                          <a:spcPts val="1000"/>
                        </a:spcAft>
                      </a:pPr>
                      <a:r>
                        <a:rPr lang="es-EC" sz="1200">
                          <a:effectLst/>
                        </a:rPr>
                        <a:t>m/s, mm/s</a:t>
                      </a:r>
                      <a:endParaRPr lang="es-EC" sz="1200">
                        <a:effectLst/>
                        <a:latin typeface="Times New Roman"/>
                        <a:ea typeface="Calibri"/>
                        <a:cs typeface="Times New Roman"/>
                      </a:endParaRPr>
                    </a:p>
                  </a:txBody>
                  <a:tcPr marL="68580" marR="68580" marT="0" marB="0"/>
                </a:tc>
              </a:tr>
              <a:tr h="0">
                <a:tc>
                  <a:txBody>
                    <a:bodyPr/>
                    <a:lstStyle/>
                    <a:p>
                      <a:pPr indent="252095" algn="ctr">
                        <a:lnSpc>
                          <a:spcPct val="150000"/>
                        </a:lnSpc>
                        <a:spcAft>
                          <a:spcPts val="1000"/>
                        </a:spcAft>
                      </a:pPr>
                      <a:r>
                        <a:rPr lang="es-EC" sz="1200">
                          <a:effectLst/>
                        </a:rPr>
                        <a:t>Aceleración</a:t>
                      </a:r>
                      <a:endParaRPr lang="es-EC" sz="1200">
                        <a:effectLst/>
                        <a:latin typeface="Times New Roman"/>
                        <a:ea typeface="Calibri"/>
                        <a:cs typeface="Times New Roman"/>
                      </a:endParaRPr>
                    </a:p>
                  </a:txBody>
                  <a:tcPr marL="68580" marR="68580" marT="0" marB="0"/>
                </a:tc>
                <a:tc>
                  <a:txBody>
                    <a:bodyPr/>
                    <a:lstStyle/>
                    <a:p>
                      <a:pPr indent="252095" algn="ctr">
                        <a:lnSpc>
                          <a:spcPct val="150000"/>
                        </a:lnSpc>
                        <a:spcAft>
                          <a:spcPts val="1000"/>
                        </a:spcAft>
                      </a:pPr>
                      <a:r>
                        <a:rPr lang="es-EC" sz="1200" dirty="0">
                          <a:effectLst/>
                        </a:rPr>
                        <a:t>m/s2, </a:t>
                      </a:r>
                      <a:r>
                        <a:rPr lang="es-EC" sz="1200" dirty="0" err="1">
                          <a:effectLst/>
                        </a:rPr>
                        <a:t>G`s</a:t>
                      </a:r>
                      <a:r>
                        <a:rPr lang="es-EC" sz="1200" dirty="0">
                          <a:effectLst/>
                        </a:rPr>
                        <a:t> (9,809 m/s2)</a:t>
                      </a:r>
                      <a:endParaRPr lang="es-EC" sz="1200" dirty="0">
                        <a:effectLst/>
                        <a:latin typeface="Times New Roman"/>
                        <a:ea typeface="Calibri"/>
                        <a:cs typeface="Times New Roman"/>
                      </a:endParaRPr>
                    </a:p>
                  </a:txBody>
                  <a:tcPr marL="68580" marR="68580" marT="0" marB="0"/>
                </a:tc>
              </a:tr>
            </a:tbl>
          </a:graphicData>
        </a:graphic>
      </p:graphicFrame>
      <p:sp>
        <p:nvSpPr>
          <p:cNvPr id="5" name="4 Rectángulo"/>
          <p:cNvSpPr/>
          <p:nvPr/>
        </p:nvSpPr>
        <p:spPr>
          <a:xfrm>
            <a:off x="395536" y="2132856"/>
            <a:ext cx="8280920" cy="1200329"/>
          </a:xfrm>
          <a:prstGeom prst="rect">
            <a:avLst/>
          </a:prstGeom>
        </p:spPr>
        <p:txBody>
          <a:bodyPr wrap="square">
            <a:spAutoFit/>
          </a:bodyPr>
          <a:lstStyle/>
          <a:p>
            <a:pPr lvl="2"/>
            <a:r>
              <a:rPr lang="es-EC" b="1" dirty="0"/>
              <a:t>NORMA ISO </a:t>
            </a:r>
            <a:r>
              <a:rPr lang="es-EC" b="1" dirty="0" smtClean="0"/>
              <a:t>10816-1995</a:t>
            </a:r>
          </a:p>
          <a:p>
            <a:pPr lvl="2"/>
            <a:endParaRPr lang="es-EC" b="1" dirty="0"/>
          </a:p>
          <a:p>
            <a:pPr algn="just"/>
            <a:r>
              <a:rPr lang="es-EC" dirty="0"/>
              <a:t>Vibración mecánica.- Evaluación de la vibración en una maquina mediante medidas en partes no rotativas.</a:t>
            </a:r>
          </a:p>
        </p:txBody>
      </p:sp>
      <p:sp>
        <p:nvSpPr>
          <p:cNvPr id="6" name="5 Rectángulo"/>
          <p:cNvSpPr/>
          <p:nvPr/>
        </p:nvSpPr>
        <p:spPr>
          <a:xfrm>
            <a:off x="395536" y="3573016"/>
            <a:ext cx="8280920" cy="1200329"/>
          </a:xfrm>
          <a:prstGeom prst="rect">
            <a:avLst/>
          </a:prstGeom>
        </p:spPr>
        <p:txBody>
          <a:bodyPr wrap="square">
            <a:spAutoFit/>
          </a:bodyPr>
          <a:lstStyle/>
          <a:p>
            <a:pPr algn="just"/>
            <a:r>
              <a:rPr lang="es-EC" dirty="0"/>
              <a:t>Las mediciones deben realizarse cuando el rotor y los descansos principales han alcanzado sus temperaturas estacionarias de trabajo y con la máquina funcionando bajo condiciones nominales o específicas (por ejemplo de velocidad, voltaje, flujo, presión y carga). (Ingeniería, 2013)</a:t>
            </a:r>
          </a:p>
        </p:txBody>
      </p:sp>
    </p:spTree>
    <p:extLst>
      <p:ext uri="{BB962C8B-B14F-4D97-AF65-F5344CB8AC3E}">
        <p14:creationId xmlns:p14="http://schemas.microsoft.com/office/powerpoint/2010/main" val="16914055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5297" name="Imagen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764704"/>
            <a:ext cx="6912768" cy="3876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3155425" y="4793308"/>
            <a:ext cx="28331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bmk="_Toc459198502">
                <a:ln>
                  <a:noFill/>
                </a:ln>
                <a:solidFill>
                  <a:schemeClr val="tx1"/>
                </a:solidFill>
                <a:effectLst/>
                <a:latin typeface="Arial" pitchFamily="34" charset="0"/>
                <a:ea typeface="Calibri" pitchFamily="34" charset="0"/>
                <a:cs typeface="Times New Roman" pitchFamily="18" charset="0"/>
              </a:rPr>
              <a:t>Severidad vibración ISO-108-16</a:t>
            </a:r>
            <a:endParaRPr kumimoji="0" lang="es-EC" altLang="es-EC" sz="800" b="0" i="0" u="none" strike="noStrike" cap="none" normalizeH="0" baseline="0" dirty="0" smtClean="0">
              <a:ln>
                <a:noFill/>
              </a:ln>
              <a:solidFill>
                <a:schemeClr val="tx1"/>
              </a:solidFill>
              <a:effectLst/>
              <a:latin typeface="Arial" pitchFamily="34" charset="0"/>
              <a:cs typeface="Arial" pitchFamily="34" charset="0"/>
            </a:endParaRPr>
          </a:p>
          <a:p>
            <a:pPr marL="0" marR="0" lvl="0" indent="252413"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Fuente: (Ingeniería, 2013)</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7119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79176303"/>
              </p:ext>
            </p:extLst>
          </p:nvPr>
        </p:nvGraphicFramePr>
        <p:xfrm>
          <a:off x="1907704" y="1772816"/>
          <a:ext cx="5309870" cy="1645920"/>
        </p:xfrm>
        <a:graphic>
          <a:graphicData uri="http://schemas.openxmlformats.org/drawingml/2006/table">
            <a:tbl>
              <a:tblPr firstRow="1" firstCol="1" bandRow="1">
                <a:tableStyleId>{9D7B26C5-4107-4FEC-AEDC-1716B250A1EF}</a:tableStyleId>
              </a:tblPr>
              <a:tblGrid>
                <a:gridCol w="2654935"/>
                <a:gridCol w="2654935"/>
              </a:tblGrid>
              <a:tr h="0">
                <a:tc>
                  <a:txBody>
                    <a:bodyPr/>
                    <a:lstStyle/>
                    <a:p>
                      <a:pPr indent="252095" algn="ctr">
                        <a:lnSpc>
                          <a:spcPct val="150000"/>
                        </a:lnSpc>
                        <a:spcAft>
                          <a:spcPts val="0"/>
                        </a:spcAft>
                      </a:pPr>
                      <a:r>
                        <a:rPr lang="es-EC" sz="1200" dirty="0">
                          <a:effectLst/>
                        </a:rPr>
                        <a:t>Revoluciones</a:t>
                      </a:r>
                      <a:endParaRPr lang="es-EC" sz="1200" dirty="0">
                        <a:solidFill>
                          <a:srgbClr val="000000"/>
                        </a:solidFill>
                        <a:effectLst/>
                        <a:latin typeface="Times New Roman"/>
                        <a:ea typeface="Calibri"/>
                        <a:cs typeface="Times New Roman"/>
                      </a:endParaRPr>
                    </a:p>
                  </a:txBody>
                  <a:tcPr marL="68580" marR="68580" marT="0" marB="0"/>
                </a:tc>
                <a:tc>
                  <a:txBody>
                    <a:bodyPr/>
                    <a:lstStyle/>
                    <a:p>
                      <a:pPr indent="252095" algn="just">
                        <a:lnSpc>
                          <a:spcPct val="150000"/>
                        </a:lnSpc>
                        <a:spcAft>
                          <a:spcPts val="0"/>
                        </a:spcAft>
                      </a:pPr>
                      <a:r>
                        <a:rPr lang="es-EC" sz="1200">
                          <a:effectLst/>
                        </a:rPr>
                        <a:t>Mediciones con el equipo IDEAR ADQ 1600</a:t>
                      </a:r>
                      <a:endParaRPr lang="es-EC" sz="1200">
                        <a:solidFill>
                          <a:srgbClr val="000000"/>
                        </a:solidFill>
                        <a:effectLst/>
                        <a:latin typeface="Times New Roman"/>
                        <a:ea typeface="Calibri"/>
                        <a:cs typeface="Times New Roman"/>
                      </a:endParaRPr>
                    </a:p>
                  </a:txBody>
                  <a:tcPr marL="68580" marR="68580" marT="0" marB="0"/>
                </a:tc>
              </a:tr>
              <a:tr h="0">
                <a:tc>
                  <a:txBody>
                    <a:bodyPr/>
                    <a:lstStyle/>
                    <a:p>
                      <a:pPr indent="252095" algn="ctr">
                        <a:lnSpc>
                          <a:spcPct val="150000"/>
                        </a:lnSpc>
                        <a:spcAft>
                          <a:spcPts val="0"/>
                        </a:spcAft>
                      </a:pPr>
                      <a:r>
                        <a:rPr lang="es-EC" sz="1200">
                          <a:effectLst/>
                        </a:rPr>
                        <a:t>RPM</a:t>
                      </a:r>
                      <a:endParaRPr lang="es-EC" sz="1200">
                        <a:solidFill>
                          <a:srgbClr val="000000"/>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200">
                          <a:effectLst/>
                        </a:rPr>
                        <a:t>Velocidad RMS (mm/s) INICIAL</a:t>
                      </a:r>
                      <a:endParaRPr lang="es-EC" sz="1200">
                        <a:solidFill>
                          <a:srgbClr val="000000"/>
                        </a:solidFill>
                        <a:effectLst/>
                        <a:latin typeface="Times New Roman"/>
                        <a:ea typeface="Calibri"/>
                        <a:cs typeface="Times New Roman"/>
                      </a:endParaRPr>
                    </a:p>
                  </a:txBody>
                  <a:tcPr marL="68580" marR="68580" marT="0" marB="0"/>
                </a:tc>
              </a:tr>
              <a:tr h="0">
                <a:tc rowSpan="3">
                  <a:txBody>
                    <a:bodyPr/>
                    <a:lstStyle/>
                    <a:p>
                      <a:pPr indent="252095" algn="ctr">
                        <a:lnSpc>
                          <a:spcPct val="150000"/>
                        </a:lnSpc>
                        <a:spcAft>
                          <a:spcPts val="0"/>
                        </a:spcAft>
                      </a:pPr>
                      <a:r>
                        <a:rPr lang="es-EC" sz="1200">
                          <a:effectLst/>
                        </a:rPr>
                        <a:t>1516</a:t>
                      </a:r>
                      <a:endParaRPr lang="es-EC" sz="1200">
                        <a:solidFill>
                          <a:srgbClr val="000000"/>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200">
                          <a:effectLst/>
                        </a:rPr>
                        <a:t>11,5</a:t>
                      </a:r>
                      <a:endParaRPr lang="es-EC" sz="1200">
                        <a:solidFill>
                          <a:srgbClr val="000000"/>
                        </a:solidFill>
                        <a:effectLst/>
                        <a:latin typeface="Times New Roman"/>
                        <a:ea typeface="Calibri"/>
                        <a:cs typeface="Times New Roman"/>
                      </a:endParaRPr>
                    </a:p>
                  </a:txBody>
                  <a:tcPr marL="68580" marR="68580" marT="0" marB="0"/>
                </a:tc>
              </a:tr>
              <a:tr h="0">
                <a:tc vMerge="1">
                  <a:txBody>
                    <a:bodyPr/>
                    <a:lstStyle/>
                    <a:p>
                      <a:endParaRPr lang="es-EC"/>
                    </a:p>
                  </a:txBody>
                  <a:tcPr/>
                </a:tc>
                <a:tc>
                  <a:txBody>
                    <a:bodyPr/>
                    <a:lstStyle/>
                    <a:p>
                      <a:pPr indent="252095" algn="ctr">
                        <a:lnSpc>
                          <a:spcPct val="150000"/>
                        </a:lnSpc>
                        <a:spcAft>
                          <a:spcPts val="0"/>
                        </a:spcAft>
                      </a:pPr>
                      <a:r>
                        <a:rPr lang="es-EC" sz="1200">
                          <a:effectLst/>
                        </a:rPr>
                        <a:t>Velocidad RMS (mm/s) FINAL</a:t>
                      </a:r>
                      <a:endParaRPr lang="es-EC" sz="1200">
                        <a:solidFill>
                          <a:srgbClr val="000000"/>
                        </a:solidFill>
                        <a:effectLst/>
                        <a:latin typeface="Times New Roman"/>
                        <a:ea typeface="Calibri"/>
                        <a:cs typeface="Times New Roman"/>
                      </a:endParaRPr>
                    </a:p>
                  </a:txBody>
                  <a:tcPr marL="68580" marR="68580" marT="0" marB="0"/>
                </a:tc>
              </a:tr>
              <a:tr h="0">
                <a:tc vMerge="1">
                  <a:txBody>
                    <a:bodyPr/>
                    <a:lstStyle/>
                    <a:p>
                      <a:endParaRPr lang="es-EC"/>
                    </a:p>
                  </a:txBody>
                  <a:tcPr/>
                </a:tc>
                <a:tc>
                  <a:txBody>
                    <a:bodyPr/>
                    <a:lstStyle/>
                    <a:p>
                      <a:pPr indent="252095" algn="ctr">
                        <a:lnSpc>
                          <a:spcPct val="150000"/>
                        </a:lnSpc>
                        <a:spcAft>
                          <a:spcPts val="0"/>
                        </a:spcAft>
                      </a:pPr>
                      <a:r>
                        <a:rPr lang="es-EC" sz="1200" dirty="0">
                          <a:effectLst/>
                        </a:rPr>
                        <a:t>1.9</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202372" y="759187"/>
            <a:ext cx="7568666" cy="76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304704" rIns="91440" bIns="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457200" marR="0" lvl="1" indent="0" algn="just" defTabSz="914400" rtl="0" eaLnBrk="1" fontAlgn="base" latinLnBrk="0" hangingPunct="1">
              <a:lnSpc>
                <a:spcPct val="100000"/>
              </a:lnSpc>
              <a:spcBef>
                <a:spcPct val="0"/>
              </a:spcBef>
              <a:spcAft>
                <a:spcPct val="0"/>
              </a:spcAft>
              <a:buClrTx/>
              <a:buSzTx/>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Resultados obtenidos en los rodamientos de las chumaceras</a:t>
            </a:r>
          </a:p>
          <a:p>
            <a:pPr marL="0" marR="0" lvl="0" indent="252413" algn="just" defTabSz="914400" rtl="0" eaLnBrk="0" fontAlgn="base" latinLnBrk="0" hangingPunct="0">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Mediciones de RMS del rodamiento 1</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6524522"/>
              </p:ext>
            </p:extLst>
          </p:nvPr>
        </p:nvGraphicFramePr>
        <p:xfrm>
          <a:off x="1929919" y="4005064"/>
          <a:ext cx="5309870" cy="1645920"/>
        </p:xfrm>
        <a:graphic>
          <a:graphicData uri="http://schemas.openxmlformats.org/drawingml/2006/table">
            <a:tbl>
              <a:tblPr firstRow="1" firstCol="1" bandRow="1">
                <a:tableStyleId>{9D7B26C5-4107-4FEC-AEDC-1716B250A1EF}</a:tableStyleId>
              </a:tblPr>
              <a:tblGrid>
                <a:gridCol w="2654935"/>
                <a:gridCol w="2654935"/>
              </a:tblGrid>
              <a:tr h="0">
                <a:tc>
                  <a:txBody>
                    <a:bodyPr/>
                    <a:lstStyle/>
                    <a:p>
                      <a:pPr indent="252095" algn="ctr">
                        <a:lnSpc>
                          <a:spcPct val="150000"/>
                        </a:lnSpc>
                        <a:spcAft>
                          <a:spcPts val="0"/>
                        </a:spcAft>
                      </a:pPr>
                      <a:r>
                        <a:rPr lang="es-EC" sz="1200" dirty="0">
                          <a:effectLst/>
                        </a:rPr>
                        <a:t>Revoluciones</a:t>
                      </a:r>
                      <a:endParaRPr lang="es-EC" sz="1200" dirty="0">
                        <a:solidFill>
                          <a:srgbClr val="000000"/>
                        </a:solidFill>
                        <a:effectLst/>
                        <a:latin typeface="Times New Roman"/>
                        <a:ea typeface="Calibri"/>
                        <a:cs typeface="Times New Roman"/>
                      </a:endParaRPr>
                    </a:p>
                  </a:txBody>
                  <a:tcPr marL="68580" marR="68580" marT="0" marB="0"/>
                </a:tc>
                <a:tc>
                  <a:txBody>
                    <a:bodyPr/>
                    <a:lstStyle/>
                    <a:p>
                      <a:pPr indent="252095" algn="just">
                        <a:lnSpc>
                          <a:spcPct val="150000"/>
                        </a:lnSpc>
                        <a:spcAft>
                          <a:spcPts val="0"/>
                        </a:spcAft>
                      </a:pPr>
                      <a:r>
                        <a:rPr lang="es-EC" sz="1200" dirty="0">
                          <a:effectLst/>
                        </a:rPr>
                        <a:t>Mediciones con el equipo IDEAR ADQ 1600</a:t>
                      </a:r>
                      <a:endParaRPr lang="es-EC" sz="1200" dirty="0">
                        <a:solidFill>
                          <a:srgbClr val="000000"/>
                        </a:solidFill>
                        <a:effectLst/>
                        <a:latin typeface="Times New Roman"/>
                        <a:ea typeface="Calibri"/>
                        <a:cs typeface="Times New Roman"/>
                      </a:endParaRPr>
                    </a:p>
                  </a:txBody>
                  <a:tcPr marL="68580" marR="68580" marT="0" marB="0"/>
                </a:tc>
              </a:tr>
              <a:tr h="0">
                <a:tc>
                  <a:txBody>
                    <a:bodyPr/>
                    <a:lstStyle/>
                    <a:p>
                      <a:pPr indent="252095" algn="ctr">
                        <a:lnSpc>
                          <a:spcPct val="150000"/>
                        </a:lnSpc>
                        <a:spcAft>
                          <a:spcPts val="0"/>
                        </a:spcAft>
                      </a:pPr>
                      <a:r>
                        <a:rPr lang="es-EC" sz="1200">
                          <a:effectLst/>
                        </a:rPr>
                        <a:t>RPM</a:t>
                      </a:r>
                      <a:endParaRPr lang="es-EC" sz="1200">
                        <a:solidFill>
                          <a:srgbClr val="000000"/>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200">
                          <a:effectLst/>
                        </a:rPr>
                        <a:t>Velocidad RMS (mm/s) INICIAL</a:t>
                      </a:r>
                      <a:endParaRPr lang="es-EC" sz="1200">
                        <a:solidFill>
                          <a:srgbClr val="000000"/>
                        </a:solidFill>
                        <a:effectLst/>
                        <a:latin typeface="Times New Roman"/>
                        <a:ea typeface="Calibri"/>
                        <a:cs typeface="Times New Roman"/>
                      </a:endParaRPr>
                    </a:p>
                  </a:txBody>
                  <a:tcPr marL="68580" marR="68580" marT="0" marB="0"/>
                </a:tc>
              </a:tr>
              <a:tr h="0">
                <a:tc rowSpan="3">
                  <a:txBody>
                    <a:bodyPr/>
                    <a:lstStyle/>
                    <a:p>
                      <a:pPr indent="252095" algn="ctr">
                        <a:lnSpc>
                          <a:spcPct val="150000"/>
                        </a:lnSpc>
                        <a:spcAft>
                          <a:spcPts val="0"/>
                        </a:spcAft>
                      </a:pPr>
                      <a:r>
                        <a:rPr lang="es-EC" sz="1200">
                          <a:effectLst/>
                        </a:rPr>
                        <a:t>1516</a:t>
                      </a:r>
                      <a:endParaRPr lang="es-EC" sz="1200">
                        <a:solidFill>
                          <a:srgbClr val="000000"/>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200">
                          <a:effectLst/>
                        </a:rPr>
                        <a:t>13,6</a:t>
                      </a:r>
                      <a:endParaRPr lang="es-EC" sz="1200">
                        <a:solidFill>
                          <a:srgbClr val="000000"/>
                        </a:solidFill>
                        <a:effectLst/>
                        <a:latin typeface="Times New Roman"/>
                        <a:ea typeface="Calibri"/>
                        <a:cs typeface="Times New Roman"/>
                      </a:endParaRPr>
                    </a:p>
                  </a:txBody>
                  <a:tcPr marL="68580" marR="68580" marT="0" marB="0"/>
                </a:tc>
              </a:tr>
              <a:tr h="0">
                <a:tc vMerge="1">
                  <a:txBody>
                    <a:bodyPr/>
                    <a:lstStyle/>
                    <a:p>
                      <a:endParaRPr lang="es-EC"/>
                    </a:p>
                  </a:txBody>
                  <a:tcPr/>
                </a:tc>
                <a:tc>
                  <a:txBody>
                    <a:bodyPr/>
                    <a:lstStyle/>
                    <a:p>
                      <a:pPr indent="252095" algn="ctr">
                        <a:lnSpc>
                          <a:spcPct val="150000"/>
                        </a:lnSpc>
                        <a:spcAft>
                          <a:spcPts val="0"/>
                        </a:spcAft>
                      </a:pPr>
                      <a:r>
                        <a:rPr lang="es-EC" sz="1200">
                          <a:effectLst/>
                        </a:rPr>
                        <a:t>Velocidad RMS (mm/s) FINAL</a:t>
                      </a:r>
                      <a:endParaRPr lang="es-EC" sz="1200">
                        <a:solidFill>
                          <a:srgbClr val="000000"/>
                        </a:solidFill>
                        <a:effectLst/>
                        <a:latin typeface="Times New Roman"/>
                        <a:ea typeface="Calibri"/>
                        <a:cs typeface="Times New Roman"/>
                      </a:endParaRPr>
                    </a:p>
                  </a:txBody>
                  <a:tcPr marL="68580" marR="68580" marT="0" marB="0"/>
                </a:tc>
              </a:tr>
              <a:tr h="0">
                <a:tc vMerge="1">
                  <a:txBody>
                    <a:bodyPr/>
                    <a:lstStyle/>
                    <a:p>
                      <a:endParaRPr lang="es-EC"/>
                    </a:p>
                  </a:txBody>
                  <a:tcPr/>
                </a:tc>
                <a:tc>
                  <a:txBody>
                    <a:bodyPr/>
                    <a:lstStyle/>
                    <a:p>
                      <a:pPr indent="252095" algn="ctr">
                        <a:lnSpc>
                          <a:spcPct val="150000"/>
                        </a:lnSpc>
                        <a:spcAft>
                          <a:spcPts val="0"/>
                        </a:spcAft>
                      </a:pPr>
                      <a:r>
                        <a:rPr lang="es-EC" sz="1200" dirty="0">
                          <a:effectLst/>
                        </a:rPr>
                        <a:t>1.8</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
        <p:nvSpPr>
          <p:cNvPr id="7" name="Rectangle 2"/>
          <p:cNvSpPr>
            <a:spLocks noChangeArrowheads="1"/>
          </p:cNvSpPr>
          <p:nvPr/>
        </p:nvSpPr>
        <p:spPr bwMode="auto">
          <a:xfrm>
            <a:off x="539552" y="35211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52413" algn="just"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Mediciones de RMS del rodamiento 2</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8742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17" y="764704"/>
            <a:ext cx="55245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39552" y="4826675"/>
            <a:ext cx="8136904" cy="1200329"/>
          </a:xfrm>
          <a:prstGeom prst="rect">
            <a:avLst/>
          </a:prstGeom>
        </p:spPr>
        <p:txBody>
          <a:bodyPr wrap="square">
            <a:spAutoFit/>
          </a:bodyPr>
          <a:lstStyle/>
          <a:p>
            <a:pPr algn="just"/>
            <a:r>
              <a:rPr lang="es-EC" dirty="0"/>
              <a:t>Tomando en cuenta la norma ISO 10816 y el tipo de máquina, el ventilador estaría dentro del grupo 3, por tener el motor separado, soporte flexible, además que su funcionamiento es similar al de una bomba centrifuga y por lo tanto se encuentra en la zona A en condición de maquina </a:t>
            </a:r>
            <a:r>
              <a:rPr lang="es-EC" dirty="0" smtClean="0"/>
              <a:t>nueva.</a:t>
            </a:r>
            <a:endParaRPr lang="es-EC" dirty="0"/>
          </a:p>
        </p:txBody>
      </p:sp>
    </p:spTree>
    <p:extLst>
      <p:ext uri="{BB962C8B-B14F-4D97-AF65-F5344CB8AC3E}">
        <p14:creationId xmlns:p14="http://schemas.microsoft.com/office/powerpoint/2010/main" val="23605606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692696"/>
            <a:ext cx="8280920" cy="646331"/>
          </a:xfrm>
          <a:prstGeom prst="rect">
            <a:avLst/>
          </a:prstGeom>
        </p:spPr>
        <p:txBody>
          <a:bodyPr wrap="square">
            <a:spAutoFit/>
          </a:bodyPr>
          <a:lstStyle/>
          <a:p>
            <a:pPr lvl="1"/>
            <a:r>
              <a:rPr lang="es-EC" b="1" dirty="0"/>
              <a:t>Recomendación para evaluación de vibraciones mecánicas de máquinas ISO 1940/1</a:t>
            </a:r>
          </a:p>
        </p:txBody>
      </p:sp>
      <p:pic>
        <p:nvPicPr>
          <p:cNvPr id="5" name="4 Imagen"/>
          <p:cNvPicPr/>
          <p:nvPr/>
        </p:nvPicPr>
        <p:blipFill rotWithShape="1">
          <a:blip r:embed="rId2"/>
          <a:srcRect l="47096" t="22078" r="24792" b="8766"/>
          <a:stretch/>
        </p:blipFill>
        <p:spPr bwMode="auto">
          <a:xfrm>
            <a:off x="2509850" y="1362196"/>
            <a:ext cx="4196308" cy="4371060"/>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259632" y="5657671"/>
            <a:ext cx="6984776" cy="461665"/>
          </a:xfrm>
          <a:prstGeom prst="rect">
            <a:avLst/>
          </a:prstGeom>
        </p:spPr>
        <p:txBody>
          <a:bodyPr wrap="square">
            <a:spAutoFit/>
          </a:bodyPr>
          <a:lstStyle/>
          <a:p>
            <a:r>
              <a:rPr lang="es-EC" sz="1200" b="1" dirty="0"/>
              <a:t>Calidad del grupo de balanceo para varios grupos de rotores rígidos, según ISO 1940/1</a:t>
            </a:r>
          </a:p>
          <a:p>
            <a:r>
              <a:rPr lang="es-EC" sz="1200" dirty="0"/>
              <a:t>Fuente: (Barriga, 2009)</a:t>
            </a:r>
          </a:p>
        </p:txBody>
      </p:sp>
    </p:spTree>
    <p:extLst>
      <p:ext uri="{BB962C8B-B14F-4D97-AF65-F5344CB8AC3E}">
        <p14:creationId xmlns:p14="http://schemas.microsoft.com/office/powerpoint/2010/main" val="1892752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solidFill>
                  <a:schemeClr val="tx1"/>
                </a:solidFill>
              </a:rPr>
              <a:t>VENTILADOR CENTRÍFUGO</a:t>
            </a:r>
            <a:endParaRPr lang="es-EC" dirty="0">
              <a:solidFill>
                <a:schemeClr val="tx1"/>
              </a:solidFill>
            </a:endParaRPr>
          </a:p>
        </p:txBody>
      </p:sp>
      <p:sp>
        <p:nvSpPr>
          <p:cNvPr id="3" name="Marcador de contenido 2"/>
          <p:cNvSpPr>
            <a:spLocks noGrp="1"/>
          </p:cNvSpPr>
          <p:nvPr>
            <p:ph idx="1"/>
          </p:nvPr>
        </p:nvSpPr>
        <p:spPr>
          <a:xfrm>
            <a:off x="467544" y="1124744"/>
            <a:ext cx="8229600" cy="2620888"/>
          </a:xfrm>
        </p:spPr>
        <p:txBody>
          <a:bodyPr/>
          <a:lstStyle/>
          <a:p>
            <a:pPr algn="just"/>
            <a:r>
              <a:rPr lang="es-EC" sz="2000" dirty="0">
                <a:solidFill>
                  <a:schemeClr val="tx1"/>
                </a:solidFill>
              </a:rPr>
              <a:t>Un ventilador es una máquina de fluido concebida para producir una corriente de aire. C</a:t>
            </a:r>
            <a:r>
              <a:rPr lang="es-EC" sz="2000" dirty="0" smtClean="0">
                <a:solidFill>
                  <a:schemeClr val="tx1"/>
                </a:solidFill>
              </a:rPr>
              <a:t>onsiste en un rodete </a:t>
            </a:r>
            <a:r>
              <a:rPr lang="es-EC" sz="2000" dirty="0">
                <a:solidFill>
                  <a:schemeClr val="tx1"/>
                </a:solidFill>
              </a:rPr>
              <a:t>con aspas que giran produciendo una diferencia de presiones. </a:t>
            </a:r>
            <a:r>
              <a:rPr lang="es-EC" sz="2000" dirty="0" smtClean="0">
                <a:solidFill>
                  <a:schemeClr val="tx1"/>
                </a:solidFill>
              </a:rPr>
              <a:t>El aire entra de manera axial y sale de manera radial. Entre </a:t>
            </a:r>
            <a:r>
              <a:rPr lang="es-EC" sz="2000" dirty="0">
                <a:solidFill>
                  <a:schemeClr val="tx1"/>
                </a:solidFill>
              </a:rPr>
              <a:t>sus aplicaciones, destacan las de hacer circular y renovar el aire en un lugar cerrado para proporcionar oxígeno suficiente a los ocupantes y eliminar olores, principalmente en lugares cerrados; así como la de disminuir la resistencia de transmisión de calor por convección</a:t>
            </a:r>
            <a:r>
              <a:rPr lang="es-EC" sz="2000" dirty="0" smtClean="0">
                <a:solidFill>
                  <a:schemeClr val="tx1"/>
                </a:solidFill>
              </a:rPr>
              <a:t>.</a:t>
            </a:r>
            <a:endParaRPr lang="es-EC" sz="2000" dirty="0">
              <a:solidFill>
                <a:schemeClr val="tx1"/>
              </a:solidFill>
            </a:endParaRPr>
          </a:p>
        </p:txBody>
      </p:sp>
      <p:pic>
        <p:nvPicPr>
          <p:cNvPr id="53250" name="Picture 2" descr="Resultado de imagen para ventilador centrifu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645024"/>
            <a:ext cx="2419655" cy="255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1943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764704"/>
            <a:ext cx="8136904" cy="5355312"/>
          </a:xfrm>
          <a:prstGeom prst="rect">
            <a:avLst/>
          </a:prstGeom>
        </p:spPr>
        <p:txBody>
          <a:bodyPr wrap="square">
            <a:spAutoFit/>
          </a:bodyPr>
          <a:lstStyle/>
          <a:p>
            <a:pPr lvl="1"/>
            <a:r>
              <a:rPr lang="es-EC" b="1" dirty="0"/>
              <a:t>Prueba de funcionamiento mecánico </a:t>
            </a:r>
            <a:r>
              <a:rPr lang="es-EC" b="1" dirty="0" smtClean="0"/>
              <a:t>inicial</a:t>
            </a:r>
          </a:p>
          <a:p>
            <a:pPr lvl="1" algn="just"/>
            <a:endParaRPr lang="es-EC" b="1" dirty="0"/>
          </a:p>
          <a:p>
            <a:pPr algn="just"/>
            <a:r>
              <a:rPr lang="es-EC" dirty="0"/>
              <a:t>Al poner en marcha el equipo por primera vez, se tuvo los siguientes problemas</a:t>
            </a:r>
            <a:r>
              <a:rPr lang="es-EC" dirty="0" smtClean="0"/>
              <a:t>:</a:t>
            </a:r>
          </a:p>
          <a:p>
            <a:pPr algn="just"/>
            <a:endParaRPr lang="es-EC" dirty="0"/>
          </a:p>
          <a:p>
            <a:pPr marL="285750" lvl="0" indent="-285750" algn="just">
              <a:buFont typeface="Arial" panose="020B0604020202020204" pitchFamily="34" charset="0"/>
              <a:buChar char="•"/>
            </a:pPr>
            <a:r>
              <a:rPr lang="es-EC" dirty="0"/>
              <a:t>Mala alineación de las bandas, lo cual generaba cargas axiales innecesarias</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Mala alineación del eje, lo cual se notaba al tener un movimiento excéntrico que producía ruido en el funcionamiento</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Velocidad RMS en las chumaceras de los rodamientos fuera del rango aceptable de la norma ISO 108-16 (Rodamiento 1 = 11,5 mm/s y Rodamiento 2 = 13,6 mm/s</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Mal ajuste de la banda, producía mayor esfuerzo para el motor en el arranque</a:t>
            </a:r>
            <a:r>
              <a:rPr lang="es-EC" dirty="0" smtClean="0"/>
              <a:t>.</a:t>
            </a:r>
          </a:p>
          <a:p>
            <a:pPr marL="285750" lvl="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C" dirty="0"/>
              <a:t>Cabeceo de las poleas.</a:t>
            </a:r>
          </a:p>
        </p:txBody>
      </p:sp>
    </p:spTree>
    <p:extLst>
      <p:ext uri="{BB962C8B-B14F-4D97-AF65-F5344CB8AC3E}">
        <p14:creationId xmlns:p14="http://schemas.microsoft.com/office/powerpoint/2010/main" val="4103885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764704"/>
            <a:ext cx="8208912" cy="5355312"/>
          </a:xfrm>
          <a:prstGeom prst="rect">
            <a:avLst/>
          </a:prstGeom>
        </p:spPr>
        <p:txBody>
          <a:bodyPr wrap="square">
            <a:spAutoFit/>
          </a:bodyPr>
          <a:lstStyle/>
          <a:p>
            <a:pPr lvl="1"/>
            <a:r>
              <a:rPr lang="es-EC" b="1" dirty="0"/>
              <a:t>Prueba de funcionamiento mecánico </a:t>
            </a:r>
            <a:r>
              <a:rPr lang="es-EC" b="1" dirty="0" smtClean="0"/>
              <a:t>final</a:t>
            </a:r>
          </a:p>
          <a:p>
            <a:pPr lvl="1"/>
            <a:endParaRPr lang="es-EC" b="1" dirty="0"/>
          </a:p>
          <a:p>
            <a:pPr algn="just"/>
            <a:r>
              <a:rPr lang="es-EC" dirty="0"/>
              <a:t>Con respecto a los problemas iniciales se tomaron las siguientes acciones correctivas:</a:t>
            </a:r>
          </a:p>
          <a:p>
            <a:pPr marL="285750" lvl="0" indent="-285750" algn="just">
              <a:buFont typeface="Arial" panose="020B0604020202020204" pitchFamily="34" charset="0"/>
              <a:buChar char="•"/>
            </a:pPr>
            <a:r>
              <a:rPr lang="es-EC" dirty="0"/>
              <a:t>Se realizó el protocolo de alineación de bandas descrito en el capítulo previo, lo que mejoro el funcionamiento disminuyendo las cargas axiales y de esta manera alargando la vida de los rodamientos.</a:t>
            </a:r>
          </a:p>
          <a:p>
            <a:pPr marL="285750" lvl="0" indent="-285750" algn="just">
              <a:buFont typeface="Arial" panose="020B0604020202020204" pitchFamily="34" charset="0"/>
              <a:buChar char="•"/>
            </a:pPr>
            <a:r>
              <a:rPr lang="es-EC" dirty="0"/>
              <a:t>Se realizó el protocolo de alineación del eje descrito en el capítulo previo, lo que mejoró el funcionamiento disminuyendo el ruido generado por la excentricidad del eje.</a:t>
            </a:r>
          </a:p>
          <a:p>
            <a:pPr marL="285750" lvl="0" indent="-285750" algn="just">
              <a:buFont typeface="Arial" panose="020B0604020202020204" pitchFamily="34" charset="0"/>
              <a:buChar char="•"/>
            </a:pPr>
            <a:r>
              <a:rPr lang="es-EC" dirty="0"/>
              <a:t>Se realizó el balanceo estático y dinámico del rotor del ventilador descrito previamente, quedando los valores de velocidad RMS dentro del rango aceptable de la norma ISO 108-16 (Rodamiento 1 = 1,9 mm/s y Rodamiento 2 = 1,8 mm/s). Además que se redujo el nivel de vibración colocando cauchos como amortiguadores en las patas de la estructura.</a:t>
            </a:r>
          </a:p>
          <a:p>
            <a:pPr marL="285750" lvl="0" indent="-285750" algn="just">
              <a:buFont typeface="Arial" panose="020B0604020202020204" pitchFamily="34" charset="0"/>
              <a:buChar char="•"/>
            </a:pPr>
            <a:r>
              <a:rPr lang="es-EC" dirty="0"/>
              <a:t>Se ajustó la banda dejando un desplazamiento del lado flojo de aproximadamente 1”. De esta manera el arranque del motor fue más suave.</a:t>
            </a:r>
          </a:p>
          <a:p>
            <a:pPr marL="285750" indent="-285750" algn="just">
              <a:buFont typeface="Arial" panose="020B0604020202020204" pitchFamily="34" charset="0"/>
              <a:buChar char="•"/>
            </a:pPr>
            <a:r>
              <a:rPr lang="es-EC" dirty="0"/>
              <a:t> Se realizó el rectificado de las poleas, lo cual mejoro la uniformidad de giro de las mismas y disminuyo el cabeceo.</a:t>
            </a:r>
          </a:p>
        </p:txBody>
      </p:sp>
    </p:spTree>
    <p:extLst>
      <p:ext uri="{BB962C8B-B14F-4D97-AF65-F5344CB8AC3E}">
        <p14:creationId xmlns:p14="http://schemas.microsoft.com/office/powerpoint/2010/main" val="1228892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ANÁLISIS ECONÓMICO</a:t>
            </a:r>
            <a:br>
              <a:rPr lang="es-EC" dirty="0" smtClean="0">
                <a:solidFill>
                  <a:schemeClr val="tx1"/>
                </a:solidFill>
              </a:rPr>
            </a:br>
            <a:r>
              <a:rPr lang="es-EC" dirty="0" smtClean="0">
                <a:solidFill>
                  <a:schemeClr val="tx1"/>
                </a:solidFill>
              </a:rPr>
              <a:t>Costos directos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graphicFrame>
        <p:nvGraphicFramePr>
          <p:cNvPr id="3" name="2 Tabla"/>
          <p:cNvGraphicFramePr>
            <a:graphicFrameLocks noGrp="1"/>
          </p:cNvGraphicFramePr>
          <p:nvPr>
            <p:extLst>
              <p:ext uri="{D42A27DB-BD31-4B8C-83A1-F6EECF244321}">
                <p14:modId xmlns:p14="http://schemas.microsoft.com/office/powerpoint/2010/main" val="2314364808"/>
              </p:ext>
            </p:extLst>
          </p:nvPr>
        </p:nvGraphicFramePr>
        <p:xfrm>
          <a:off x="323528" y="1340772"/>
          <a:ext cx="8424935" cy="4808965"/>
        </p:xfrm>
        <a:graphic>
          <a:graphicData uri="http://schemas.openxmlformats.org/drawingml/2006/table">
            <a:tbl>
              <a:tblPr firstRow="1" firstCol="1" bandRow="1">
                <a:tableStyleId>{0E3FDE45-AF77-4B5C-9715-49D594BDF05E}</a:tableStyleId>
              </a:tblPr>
              <a:tblGrid>
                <a:gridCol w="2105982"/>
                <a:gridCol w="2105982"/>
                <a:gridCol w="2105982"/>
                <a:gridCol w="2106989"/>
              </a:tblGrid>
              <a:tr h="301817">
                <a:tc>
                  <a:txBody>
                    <a:bodyPr/>
                    <a:lstStyle/>
                    <a:p>
                      <a:pPr indent="252095" algn="ctr">
                        <a:lnSpc>
                          <a:spcPct val="150000"/>
                        </a:lnSpc>
                        <a:spcAft>
                          <a:spcPts val="0"/>
                        </a:spcAft>
                      </a:pPr>
                      <a:r>
                        <a:rPr lang="es-EC" sz="1400" dirty="0">
                          <a:effectLst/>
                        </a:rPr>
                        <a:t>Descripción</a:t>
                      </a:r>
                      <a:endParaRPr lang="es-EC" sz="1400" dirty="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USD/ Semana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Semana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Total</a:t>
                      </a:r>
                      <a:endParaRPr lang="es-EC" sz="1400">
                        <a:solidFill>
                          <a:srgbClr val="365F91"/>
                        </a:solidFill>
                        <a:effectLst/>
                        <a:latin typeface="Times New Roman"/>
                        <a:ea typeface="Calibri"/>
                        <a:cs typeface="Times New Roman"/>
                      </a:endParaRPr>
                    </a:p>
                  </a:txBody>
                  <a:tcPr marL="66558" marR="66558" marT="0" marB="0"/>
                </a:tc>
              </a:tr>
              <a:tr h="384821">
                <a:tc>
                  <a:txBody>
                    <a:bodyPr/>
                    <a:lstStyle/>
                    <a:p>
                      <a:pPr indent="252095" algn="just">
                        <a:lnSpc>
                          <a:spcPct val="150000"/>
                        </a:lnSpc>
                        <a:spcAft>
                          <a:spcPts val="0"/>
                        </a:spcAft>
                      </a:pPr>
                      <a:r>
                        <a:rPr lang="es-EC" sz="1400">
                          <a:effectLst/>
                        </a:rPr>
                        <a:t>Útiles de oficina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5</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7</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35</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Internet </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10</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20</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200</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Impresiones</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5</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10</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Materia Prima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31.70</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10</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317</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Tornero </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147</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182</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Fresadora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dirty="0">
                          <a:effectLst/>
                        </a:rPr>
                        <a:t>60</a:t>
                      </a:r>
                      <a:endParaRPr lang="es-EC" sz="1400" dirty="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dirty="0">
                          <a:effectLst/>
                        </a:rPr>
                        <a:t>60</a:t>
                      </a:r>
                      <a:endParaRPr lang="es-EC" sz="1400" dirty="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Rectificadora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dirty="0">
                          <a:effectLst/>
                        </a:rPr>
                        <a:t>40</a:t>
                      </a:r>
                      <a:endParaRPr lang="es-EC" sz="1400" dirty="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40</a:t>
                      </a:r>
                      <a:endParaRPr lang="es-EC" sz="1400">
                        <a:solidFill>
                          <a:srgbClr val="365F91"/>
                        </a:solidFill>
                        <a:effectLst/>
                        <a:latin typeface="Times New Roman"/>
                        <a:ea typeface="Calibri"/>
                        <a:cs typeface="Times New Roman"/>
                      </a:endParaRPr>
                    </a:p>
                  </a:txBody>
                  <a:tcPr marL="66558" marR="66558" marT="0" marB="0"/>
                </a:tc>
              </a:tr>
              <a:tr h="518883">
                <a:tc>
                  <a:txBody>
                    <a:bodyPr/>
                    <a:lstStyle/>
                    <a:p>
                      <a:pPr indent="252095" algn="just">
                        <a:lnSpc>
                          <a:spcPct val="150000"/>
                        </a:lnSpc>
                        <a:spcAft>
                          <a:spcPts val="0"/>
                        </a:spcAft>
                      </a:pPr>
                      <a:r>
                        <a:rPr lang="es-EC" sz="1400">
                          <a:effectLst/>
                        </a:rPr>
                        <a:t>Corte Oxiacetilénico</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19</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19</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Roladora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10</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20</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Soldadura</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36</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2</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72</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Balanceo</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114</a:t>
                      </a:r>
                      <a:endParaRPr lang="es-EC" sz="1400">
                        <a:solidFill>
                          <a:srgbClr val="365F91"/>
                        </a:solidFill>
                        <a:effectLst/>
                        <a:latin typeface="Times New Roman"/>
                        <a:ea typeface="Calibri"/>
                        <a:cs typeface="Times New Roman"/>
                      </a:endParaRPr>
                    </a:p>
                  </a:txBody>
                  <a:tcPr marL="66558" marR="66558" marT="0" marB="0"/>
                </a:tc>
              </a:tr>
              <a:tr h="384821">
                <a:tc>
                  <a:txBody>
                    <a:bodyPr/>
                    <a:lstStyle/>
                    <a:p>
                      <a:pPr indent="252095" algn="just">
                        <a:lnSpc>
                          <a:spcPct val="150000"/>
                        </a:lnSpc>
                        <a:spcAft>
                          <a:spcPts val="0"/>
                        </a:spcAft>
                      </a:pPr>
                      <a:r>
                        <a:rPr lang="es-EC" sz="1400">
                          <a:effectLst/>
                        </a:rPr>
                        <a:t>Motor Eléctrico</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112</a:t>
                      </a:r>
                      <a:endParaRPr lang="es-EC" sz="1400">
                        <a:solidFill>
                          <a:srgbClr val="365F91"/>
                        </a:solidFill>
                        <a:effectLst/>
                        <a:latin typeface="Times New Roman"/>
                        <a:ea typeface="Calibri"/>
                        <a:cs typeface="Times New Roman"/>
                      </a:endParaRPr>
                    </a:p>
                  </a:txBody>
                  <a:tcPr marL="66558" marR="66558" marT="0" marB="0"/>
                </a:tc>
              </a:tr>
              <a:tr h="301817">
                <a:tc>
                  <a:txBody>
                    <a:bodyPr/>
                    <a:lstStyle/>
                    <a:p>
                      <a:pPr indent="252095" algn="just">
                        <a:lnSpc>
                          <a:spcPct val="150000"/>
                        </a:lnSpc>
                        <a:spcAft>
                          <a:spcPts val="0"/>
                        </a:spcAft>
                      </a:pPr>
                      <a:r>
                        <a:rPr lang="es-EC" sz="1400">
                          <a:effectLst/>
                        </a:rPr>
                        <a:t> </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 </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a:effectLst/>
                        </a:rPr>
                        <a:t>TOTAL USD</a:t>
                      </a:r>
                      <a:endParaRPr lang="es-EC" sz="1400">
                        <a:solidFill>
                          <a:srgbClr val="365F91"/>
                        </a:solidFill>
                        <a:effectLst/>
                        <a:latin typeface="Times New Roman"/>
                        <a:ea typeface="Calibri"/>
                        <a:cs typeface="Times New Roman"/>
                      </a:endParaRPr>
                    </a:p>
                  </a:txBody>
                  <a:tcPr marL="66558" marR="66558" marT="0" marB="0"/>
                </a:tc>
                <a:tc>
                  <a:txBody>
                    <a:bodyPr/>
                    <a:lstStyle/>
                    <a:p>
                      <a:pPr indent="252095" algn="ctr">
                        <a:lnSpc>
                          <a:spcPct val="150000"/>
                        </a:lnSpc>
                        <a:spcAft>
                          <a:spcPts val="0"/>
                        </a:spcAft>
                      </a:pPr>
                      <a:r>
                        <a:rPr lang="es-EC" sz="1400" dirty="0">
                          <a:effectLst/>
                        </a:rPr>
                        <a:t>1181</a:t>
                      </a:r>
                      <a:endParaRPr lang="es-EC" sz="1400" dirty="0">
                        <a:solidFill>
                          <a:srgbClr val="365F91"/>
                        </a:solidFill>
                        <a:effectLst/>
                        <a:latin typeface="Times New Roman"/>
                        <a:ea typeface="Calibri"/>
                        <a:cs typeface="Times New Roman"/>
                      </a:endParaRPr>
                    </a:p>
                  </a:txBody>
                  <a:tcPr marL="66558" marR="66558" marT="0" marB="0"/>
                </a:tc>
              </a:tr>
            </a:tbl>
          </a:graphicData>
        </a:graphic>
      </p:graphicFrame>
    </p:spTree>
    <p:extLst>
      <p:ext uri="{BB962C8B-B14F-4D97-AF65-F5344CB8AC3E}">
        <p14:creationId xmlns:p14="http://schemas.microsoft.com/office/powerpoint/2010/main" val="30383399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ANÁLISIS ECONÓMICO</a:t>
            </a:r>
            <a:br>
              <a:rPr lang="es-EC" dirty="0" smtClean="0">
                <a:solidFill>
                  <a:schemeClr val="tx1"/>
                </a:solidFill>
              </a:rPr>
            </a:br>
            <a:r>
              <a:rPr lang="es-EC" dirty="0" smtClean="0">
                <a:solidFill>
                  <a:schemeClr val="tx1"/>
                </a:solidFill>
              </a:rPr>
              <a:t>Costos indirectos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graphicFrame>
        <p:nvGraphicFramePr>
          <p:cNvPr id="4" name="3 Tabla"/>
          <p:cNvGraphicFramePr>
            <a:graphicFrameLocks noGrp="1"/>
          </p:cNvGraphicFramePr>
          <p:nvPr>
            <p:extLst>
              <p:ext uri="{D42A27DB-BD31-4B8C-83A1-F6EECF244321}">
                <p14:modId xmlns:p14="http://schemas.microsoft.com/office/powerpoint/2010/main" val="4152891679"/>
              </p:ext>
            </p:extLst>
          </p:nvPr>
        </p:nvGraphicFramePr>
        <p:xfrm>
          <a:off x="1547664" y="1916832"/>
          <a:ext cx="6038994" cy="2636242"/>
        </p:xfrm>
        <a:graphic>
          <a:graphicData uri="http://schemas.openxmlformats.org/drawingml/2006/table">
            <a:tbl>
              <a:tblPr firstRow="1" firstCol="1" bandRow="1">
                <a:tableStyleId>{69CF1AB2-1976-4502-BF36-3FF5EA218861}</a:tableStyleId>
              </a:tblPr>
              <a:tblGrid>
                <a:gridCol w="1509568"/>
                <a:gridCol w="1509568"/>
                <a:gridCol w="1509568"/>
                <a:gridCol w="1510290"/>
              </a:tblGrid>
              <a:tr h="376606">
                <a:tc>
                  <a:txBody>
                    <a:bodyPr/>
                    <a:lstStyle/>
                    <a:p>
                      <a:pPr indent="252095" algn="just">
                        <a:lnSpc>
                          <a:spcPct val="150000"/>
                        </a:lnSpc>
                        <a:spcAft>
                          <a:spcPts val="0"/>
                        </a:spcAft>
                      </a:pPr>
                      <a:r>
                        <a:rPr lang="es-EC" sz="1400">
                          <a:effectLst/>
                        </a:rPr>
                        <a:t>Descripción </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just">
                        <a:lnSpc>
                          <a:spcPct val="150000"/>
                        </a:lnSpc>
                        <a:spcAft>
                          <a:spcPts val="0"/>
                        </a:spcAft>
                      </a:pPr>
                      <a:r>
                        <a:rPr lang="es-EC" sz="1400">
                          <a:effectLst/>
                        </a:rPr>
                        <a:t>USD/Semana</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just">
                        <a:lnSpc>
                          <a:spcPct val="150000"/>
                        </a:lnSpc>
                        <a:spcAft>
                          <a:spcPts val="0"/>
                        </a:spcAft>
                      </a:pPr>
                      <a:r>
                        <a:rPr lang="es-EC" sz="1400">
                          <a:effectLst/>
                        </a:rPr>
                        <a:t>Semana</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just">
                        <a:lnSpc>
                          <a:spcPct val="150000"/>
                        </a:lnSpc>
                        <a:spcAft>
                          <a:spcPts val="0"/>
                        </a:spcAft>
                      </a:pPr>
                      <a:r>
                        <a:rPr lang="es-EC" sz="1400">
                          <a:effectLst/>
                        </a:rPr>
                        <a:t>Total</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Agua</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1</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Luz</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1</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Saldo celular</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3</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144</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Alimentación</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3</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144</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Combustible</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5</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48</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240</a:t>
                      </a:r>
                      <a:endParaRPr lang="es-EC" sz="1400">
                        <a:solidFill>
                          <a:srgbClr val="365F91"/>
                        </a:solidFill>
                        <a:effectLst/>
                        <a:latin typeface="Times New Roman"/>
                        <a:ea typeface="Calibri"/>
                        <a:cs typeface="Times New Roman"/>
                      </a:endParaRPr>
                    </a:p>
                  </a:txBody>
                  <a:tcPr marL="68580" marR="68580" marT="0" marB="0"/>
                </a:tc>
              </a:tr>
              <a:tr h="376606">
                <a:tc>
                  <a:txBody>
                    <a:bodyPr/>
                    <a:lstStyle/>
                    <a:p>
                      <a:pPr indent="252095" algn="just">
                        <a:lnSpc>
                          <a:spcPct val="150000"/>
                        </a:lnSpc>
                        <a:spcAft>
                          <a:spcPts val="0"/>
                        </a:spcAft>
                      </a:pPr>
                      <a:r>
                        <a:rPr lang="es-EC" sz="1400">
                          <a:effectLst/>
                        </a:rPr>
                        <a:t> </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 </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a:effectLst/>
                        </a:rPr>
                        <a:t>TOTAL USD</a:t>
                      </a:r>
                      <a:endParaRPr lang="es-EC" sz="1400">
                        <a:solidFill>
                          <a:srgbClr val="365F91"/>
                        </a:solidFill>
                        <a:effectLst/>
                        <a:latin typeface="Times New Roman"/>
                        <a:ea typeface="Calibri"/>
                        <a:cs typeface="Times New Roman"/>
                      </a:endParaRPr>
                    </a:p>
                  </a:txBody>
                  <a:tcPr marL="68580" marR="68580" marT="0" marB="0"/>
                </a:tc>
                <a:tc>
                  <a:txBody>
                    <a:bodyPr/>
                    <a:lstStyle/>
                    <a:p>
                      <a:pPr indent="252095" algn="ctr">
                        <a:lnSpc>
                          <a:spcPct val="150000"/>
                        </a:lnSpc>
                        <a:spcAft>
                          <a:spcPts val="0"/>
                        </a:spcAft>
                      </a:pPr>
                      <a:r>
                        <a:rPr lang="es-EC" sz="1400" dirty="0">
                          <a:effectLst/>
                        </a:rPr>
                        <a:t>624</a:t>
                      </a:r>
                      <a:endParaRPr lang="es-EC" sz="1400" dirty="0">
                        <a:solidFill>
                          <a:srgbClr val="365F91"/>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1541505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CONCLUSIONES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lvl="0" algn="just"/>
            <a:r>
              <a:rPr lang="es-EC" sz="2000" dirty="0" smtClean="0">
                <a:solidFill>
                  <a:schemeClr val="tx1"/>
                </a:solidFill>
              </a:rPr>
              <a:t>La </a:t>
            </a:r>
            <a:r>
              <a:rPr lang="es-EC" sz="2000" dirty="0">
                <a:solidFill>
                  <a:schemeClr val="tx1"/>
                </a:solidFill>
              </a:rPr>
              <a:t>mayor complicación en la construcción del ventilador es la construcción del rotor, ya que se debe evitar cualquier tipo de deformaciones que se dan por la soldadura de los alabes al plato y del cono a los alabes. </a:t>
            </a:r>
            <a:endParaRPr lang="es-EC" sz="2000" dirty="0" smtClean="0">
              <a:solidFill>
                <a:schemeClr val="tx1"/>
              </a:solidFill>
            </a:endParaRPr>
          </a:p>
          <a:p>
            <a:pPr algn="just"/>
            <a:r>
              <a:rPr lang="es-EC" sz="2000" dirty="0">
                <a:solidFill>
                  <a:schemeClr val="tx1"/>
                </a:solidFill>
              </a:rPr>
              <a:t>El ventilador centrífugo al no tener esfuerzos de gran magnitud, hace que el diseño a resistencia mecánica de como resultado espesores de chapa muy delgados. Por lo que el problema principalmente se basa en la rigidez, con lo que se procede a obtener las velocidades críticas, coeficientes de rigidez lateral y torsional. De esta manera se verifica que los espesores y diámetros de ejes sean aptos para el buen diseño del equipo</a:t>
            </a:r>
            <a:r>
              <a:rPr lang="es-EC" sz="2000" dirty="0" smtClean="0">
                <a:solidFill>
                  <a:schemeClr val="tx1"/>
                </a:solidFill>
              </a:rPr>
              <a:t>.</a:t>
            </a:r>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1778209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CONCLUSIONES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algn="just"/>
            <a:r>
              <a:rPr lang="es-EC" sz="2000" dirty="0" smtClean="0">
                <a:solidFill>
                  <a:schemeClr val="tx1"/>
                </a:solidFill>
              </a:rPr>
              <a:t>La </a:t>
            </a:r>
            <a:r>
              <a:rPr lang="es-EC" sz="2000" dirty="0">
                <a:solidFill>
                  <a:schemeClr val="tx1"/>
                </a:solidFill>
              </a:rPr>
              <a:t>alineación del eje se mejoró, ya que inicio con un valor de 0.06 mm de variación en uno de los extremos y de 0.17 mm de variación en el extremo opuesto. Después de realizar la alineación se verifico que en un extremo tenga 0.06 mm de variación y que el extremo opuesto tenga la misma variación. De esta manera se minimiza las vibraciones del equipo, se prolonga la vida útil del mismo y de todos sus elementos.</a:t>
            </a:r>
          </a:p>
          <a:p>
            <a:pPr algn="just"/>
            <a:r>
              <a:rPr lang="es-EC" sz="2000" dirty="0" smtClean="0">
                <a:solidFill>
                  <a:schemeClr val="tx1"/>
                </a:solidFill>
              </a:rPr>
              <a:t>El </a:t>
            </a:r>
            <a:r>
              <a:rPr lang="es-EC" sz="2000" dirty="0">
                <a:solidFill>
                  <a:schemeClr val="tx1"/>
                </a:solidFill>
              </a:rPr>
              <a:t>balanceo estático y dinámico se realizó con el equipo IDEAR ADQ 1600, se soldó una masa de 25 gramos aproximadamente en la cara posterior del rotor a 53° de la masa de prueba previamente colocada</a:t>
            </a:r>
            <a:r>
              <a:rPr lang="es-EC" sz="2000" dirty="0" smtClean="0">
                <a:solidFill>
                  <a:schemeClr val="tx1"/>
                </a:solidFill>
              </a:rPr>
              <a:t>.</a:t>
            </a:r>
            <a:endParaRPr lang="es-EC" sz="2000" dirty="0">
              <a:solidFill>
                <a:schemeClr val="tx1"/>
              </a:solidFill>
            </a:endParaRPr>
          </a:p>
          <a:p>
            <a:pPr lvl="0"/>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1389907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RECOMENDACIONES</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11" name="Marcador de contenido 2"/>
          <p:cNvSpPr>
            <a:spLocks noGrp="1"/>
          </p:cNvSpPr>
          <p:nvPr>
            <p:ph idx="1"/>
          </p:nvPr>
        </p:nvSpPr>
        <p:spPr>
          <a:xfrm>
            <a:off x="467544" y="1124744"/>
            <a:ext cx="8229600" cy="720174"/>
          </a:xfrm>
        </p:spPr>
        <p:txBody>
          <a:bodyPr/>
          <a:lstStyle/>
          <a:p>
            <a:pPr lvl="0" algn="just"/>
            <a:r>
              <a:rPr lang="es-EC" sz="2000" dirty="0">
                <a:solidFill>
                  <a:schemeClr val="tx1"/>
                </a:solidFill>
              </a:rPr>
              <a:t>Realizar los procesos de construcción con personal capacitado que tenga una gran experiencia por la complejidad y la precisión que se </a:t>
            </a:r>
            <a:r>
              <a:rPr lang="es-EC" sz="2000" dirty="0" smtClean="0">
                <a:solidFill>
                  <a:schemeClr val="tx1"/>
                </a:solidFill>
              </a:rPr>
              <a:t>requiere.</a:t>
            </a:r>
            <a:endParaRPr lang="es-EC" sz="2000" dirty="0">
              <a:solidFill>
                <a:schemeClr val="tx1"/>
              </a:solidFill>
            </a:endParaRPr>
          </a:p>
          <a:p>
            <a:pPr lvl="0" algn="just"/>
            <a:r>
              <a:rPr lang="es-EC" sz="2000" dirty="0" smtClean="0">
                <a:solidFill>
                  <a:schemeClr val="tx1"/>
                </a:solidFill>
              </a:rPr>
              <a:t>Soldar </a:t>
            </a:r>
            <a:r>
              <a:rPr lang="es-EC" sz="2000" dirty="0">
                <a:solidFill>
                  <a:schemeClr val="tx1"/>
                </a:solidFill>
              </a:rPr>
              <a:t>los alabes al disco, después se debe verificar el ángulo que presentan y de las medidas realizar el rolado del cono, el cono puede ser impreso a tamaño real en papel o en impresión 3D con el fin de tener un molde y minimizar costos.</a:t>
            </a:r>
          </a:p>
          <a:p>
            <a:pPr lvl="0" algn="just"/>
            <a:r>
              <a:rPr lang="es-EC" sz="2000" dirty="0">
                <a:solidFill>
                  <a:schemeClr val="tx1"/>
                </a:solidFill>
              </a:rPr>
              <a:t>Obviar los cálculos a resistencia en los álabes ya que el aire no produce un mayor esfuerzo en ventiladores de este tamaño, concentrarse en los niveles de vibraciones que pueden presentarse y en realizar un correcto balanceo del mismo.</a:t>
            </a:r>
            <a:endParaRPr lang="es-EC" sz="2000" dirty="0">
              <a:solidFill>
                <a:schemeClr val="tx1"/>
              </a:solidFill>
            </a:endParaRPr>
          </a:p>
          <a:p>
            <a:pPr lvl="0"/>
            <a:endParaRPr lang="es-EC" sz="2000" dirty="0">
              <a:solidFill>
                <a:schemeClr val="tx1"/>
              </a:solidFill>
            </a:endParaRPr>
          </a:p>
        </p:txBody>
      </p:sp>
    </p:spTree>
    <p:extLst>
      <p:ext uri="{BB962C8B-B14F-4D97-AF65-F5344CB8AC3E}">
        <p14:creationId xmlns:p14="http://schemas.microsoft.com/office/powerpoint/2010/main" val="22447307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36912"/>
            <a:ext cx="8229600" cy="3489251"/>
          </a:xfrm>
        </p:spPr>
        <p:txBody>
          <a:bodyPr/>
          <a:lstStyle/>
          <a:p>
            <a:pPr marL="0" indent="0" algn="ctr">
              <a:buNone/>
            </a:pPr>
            <a:r>
              <a:rPr lang="es-EC"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GRACIAS</a:t>
            </a:r>
            <a:endParaRPr lang="es-EC"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17691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ELEMENTOS MECÁNICOS DEL VENTILADOR CENTRÍFUGO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5" name="Marcador de contenido 2"/>
          <p:cNvSpPr>
            <a:spLocks noGrp="1"/>
          </p:cNvSpPr>
          <p:nvPr>
            <p:ph idx="1"/>
          </p:nvPr>
        </p:nvSpPr>
        <p:spPr>
          <a:xfrm>
            <a:off x="467544" y="1556792"/>
            <a:ext cx="8229600" cy="2620888"/>
          </a:xfrm>
        </p:spPr>
        <p:txBody>
          <a:bodyPr/>
          <a:lstStyle/>
          <a:p>
            <a:pPr algn="just"/>
            <a:r>
              <a:rPr lang="es-EC" sz="2000" dirty="0" smtClean="0">
                <a:solidFill>
                  <a:schemeClr val="tx1"/>
                </a:solidFill>
              </a:rPr>
              <a:t>Álabes.- permite re direccionar la corriente.</a:t>
            </a:r>
          </a:p>
          <a:p>
            <a:pPr algn="just"/>
            <a:r>
              <a:rPr lang="es-EC" sz="2000" dirty="0" smtClean="0">
                <a:solidFill>
                  <a:schemeClr val="tx1"/>
                </a:solidFill>
              </a:rPr>
              <a:t>Eje.- transmite el movimiento.</a:t>
            </a:r>
          </a:p>
          <a:p>
            <a:pPr algn="just"/>
            <a:r>
              <a:rPr lang="es-EC" sz="2000" dirty="0" smtClean="0">
                <a:solidFill>
                  <a:schemeClr val="tx1"/>
                </a:solidFill>
              </a:rPr>
              <a:t>Rotor.- corazón de toda turbomáquina.</a:t>
            </a:r>
          </a:p>
          <a:p>
            <a:pPr algn="just"/>
            <a:r>
              <a:rPr lang="es-EC" sz="2000" dirty="0" smtClean="0">
                <a:solidFill>
                  <a:schemeClr val="tx1"/>
                </a:solidFill>
              </a:rPr>
              <a:t>Cojinetes.- permite el movimiento del eje.</a:t>
            </a:r>
          </a:p>
          <a:p>
            <a:pPr algn="just"/>
            <a:r>
              <a:rPr lang="es-EC" sz="2000" dirty="0" smtClean="0">
                <a:solidFill>
                  <a:schemeClr val="tx1"/>
                </a:solidFill>
              </a:rPr>
              <a:t>Cámara espiral (caracol).- distribuye el fluido de manera uniforme.</a:t>
            </a:r>
          </a:p>
          <a:p>
            <a:pPr algn="just"/>
            <a:r>
              <a:rPr lang="es-EC" sz="2000" dirty="0" smtClean="0">
                <a:solidFill>
                  <a:schemeClr val="tx1"/>
                </a:solidFill>
              </a:rPr>
              <a:t>Motor eléctrico.- transformar energía eléctrica en mecánica, genera movimiento.</a:t>
            </a:r>
          </a:p>
          <a:p>
            <a:pPr algn="just"/>
            <a:r>
              <a:rPr lang="es-EC" sz="2000" dirty="0" smtClean="0">
                <a:solidFill>
                  <a:schemeClr val="tx1"/>
                </a:solidFill>
              </a:rPr>
              <a:t>Estructura.- permite mantener estable todo el sistema.</a:t>
            </a:r>
          </a:p>
          <a:p>
            <a:pPr algn="just"/>
            <a:r>
              <a:rPr lang="es-EC" sz="2000" dirty="0" smtClean="0">
                <a:solidFill>
                  <a:schemeClr val="tx1"/>
                </a:solidFill>
              </a:rPr>
              <a:t>Acople.- permite unir el eje con el rotor.</a:t>
            </a:r>
          </a:p>
          <a:p>
            <a:pPr algn="just"/>
            <a:r>
              <a:rPr lang="es-EC" sz="2000" dirty="0" smtClean="0">
                <a:solidFill>
                  <a:schemeClr val="tx1"/>
                </a:solidFill>
              </a:rPr>
              <a:t>Mecanismo de transmisión.- transformar el movimiento</a:t>
            </a:r>
          </a:p>
          <a:p>
            <a:pPr algn="just"/>
            <a:endParaRPr lang="es-EC" sz="2000" dirty="0" smtClean="0">
              <a:solidFill>
                <a:schemeClr val="tx1"/>
              </a:solidFill>
            </a:endParaRPr>
          </a:p>
          <a:p>
            <a:pPr algn="just"/>
            <a:endParaRPr lang="es-EC" sz="2000" dirty="0" smtClean="0">
              <a:solidFill>
                <a:schemeClr val="tx1"/>
              </a:solidFill>
            </a:endParaRPr>
          </a:p>
          <a:p>
            <a:pPr algn="just"/>
            <a:endParaRPr lang="es-EC" sz="2000" dirty="0">
              <a:solidFill>
                <a:schemeClr val="tx1"/>
              </a:solidFill>
            </a:endParaRPr>
          </a:p>
        </p:txBody>
      </p:sp>
    </p:spTree>
    <p:extLst>
      <p:ext uri="{BB962C8B-B14F-4D97-AF65-F5344CB8AC3E}">
        <p14:creationId xmlns:p14="http://schemas.microsoft.com/office/powerpoint/2010/main" val="3009156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ELEMENTOS MECÁNICOS DEL VENTILADOR CENTRÍFUGO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61206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370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dirty="0" smtClean="0">
                <a:solidFill>
                  <a:schemeClr val="tx1"/>
                </a:solidFill>
              </a:rPr>
              <a:t>SELECCIÓN DEL MOTOR ELÉCTRICO</a:t>
            </a:r>
            <a:endParaRPr lang="es-EC" dirty="0">
              <a:solidFill>
                <a:schemeClr val="tx1"/>
              </a:solidFill>
            </a:endParaRPr>
          </a:p>
        </p:txBody>
      </p:sp>
      <p:sp>
        <p:nvSpPr>
          <p:cNvPr id="8" name="Marcador de contenido 2"/>
          <p:cNvSpPr txBox="1">
            <a:spLocks/>
          </p:cNvSpPr>
          <p:nvPr/>
        </p:nvSpPr>
        <p:spPr>
          <a:xfrm>
            <a:off x="702481" y="2507102"/>
            <a:ext cx="6447501" cy="291058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s-EC" sz="1350" dirty="0"/>
          </a:p>
        </p:txBody>
      </p:sp>
      <p:sp>
        <p:nvSpPr>
          <p:cNvPr id="5" name="Marcador de contenido 2"/>
          <p:cNvSpPr>
            <a:spLocks noGrp="1"/>
          </p:cNvSpPr>
          <p:nvPr>
            <p:ph idx="1"/>
          </p:nvPr>
        </p:nvSpPr>
        <p:spPr>
          <a:xfrm>
            <a:off x="467544" y="1196658"/>
            <a:ext cx="8229600" cy="1440254"/>
          </a:xfrm>
        </p:spPr>
        <p:txBody>
          <a:bodyPr/>
          <a:lstStyle/>
          <a:p>
            <a:pPr algn="just"/>
            <a:r>
              <a:rPr lang="es-EC" sz="2000" dirty="0" smtClean="0">
                <a:solidFill>
                  <a:schemeClr val="tx1"/>
                </a:solidFill>
              </a:rPr>
              <a:t>Para seleccionar un motor eléctrico adecuado es necesario considerar la velocidad de giro (RPM) y su potencia (kW, hp), con el fin de romper la inercia del rotor del ventilador y que funcione correctamente.</a:t>
            </a:r>
          </a:p>
          <a:p>
            <a:pPr algn="just"/>
            <a:endParaRPr lang="es-EC" sz="2000" dirty="0" smtClean="0">
              <a:solidFill>
                <a:schemeClr val="tx1"/>
              </a:solidFill>
            </a:endParaRPr>
          </a:p>
          <a:p>
            <a:pPr algn="just"/>
            <a:endParaRPr lang="es-EC" sz="2000" dirty="0" smtClean="0">
              <a:solidFill>
                <a:schemeClr val="tx1"/>
              </a:solidFill>
            </a:endParaRPr>
          </a:p>
          <a:p>
            <a:pPr algn="just"/>
            <a:endParaRPr lang="es-EC" sz="2000" dirty="0">
              <a:solidFill>
                <a:schemeClr val="tx1"/>
              </a:solidFill>
            </a:endParaRPr>
          </a:p>
        </p:txBody>
      </p:sp>
      <mc:AlternateContent xmlns:mc="http://schemas.openxmlformats.org/markup-compatibility/2006" xmlns:a14="http://schemas.microsoft.com/office/drawing/2010/main">
        <mc:Choice Requires="a14">
          <p:sp>
            <p:nvSpPr>
              <p:cNvPr id="3" name="2 Rectángulo"/>
              <p:cNvSpPr/>
              <p:nvPr/>
            </p:nvSpPr>
            <p:spPr>
              <a:xfrm>
                <a:off x="875465" y="2708920"/>
                <a:ext cx="1499000" cy="5785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𝛼</m:t>
                      </m:r>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𝜔</m:t>
                              </m:r>
                            </m:e>
                            <m:sub>
                              <m:r>
                                <a:rPr lang="es-EC" i="1">
                                  <a:latin typeface="Cambria Math"/>
                                </a:rPr>
                                <m:t>𝑓</m:t>
                              </m:r>
                            </m:sub>
                          </m:sSub>
                          <m:r>
                            <a:rPr lang="es-EC" i="1">
                              <a:latin typeface="Cambria Math"/>
                            </a:rPr>
                            <m:t>−</m:t>
                          </m:r>
                          <m:sSub>
                            <m:sSubPr>
                              <m:ctrlPr>
                                <a:rPr lang="es-EC" i="1">
                                  <a:latin typeface="Cambria Math"/>
                                </a:rPr>
                              </m:ctrlPr>
                            </m:sSubPr>
                            <m:e>
                              <m:r>
                                <a:rPr lang="es-EC" i="1">
                                  <a:latin typeface="Cambria Math"/>
                                </a:rPr>
                                <m:t>𝜔</m:t>
                              </m:r>
                            </m:e>
                            <m:sub>
                              <m:r>
                                <a:rPr lang="es-EC" i="1">
                                  <a:latin typeface="Cambria Math"/>
                                </a:rPr>
                                <m:t>𝑜</m:t>
                              </m:r>
                            </m:sub>
                          </m:sSub>
                        </m:num>
                        <m:den>
                          <m:r>
                            <a:rPr lang="es-EC" i="1">
                              <a:latin typeface="Cambria Math"/>
                            </a:rPr>
                            <m:t>𝑡</m:t>
                          </m:r>
                        </m:den>
                      </m:f>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875465" y="2708920"/>
                <a:ext cx="1499000" cy="578556"/>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864217" y="3440737"/>
                <a:ext cx="14496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0" i="1" smtClean="0">
                          <a:latin typeface="Cambria Math"/>
                        </a:rPr>
                        <m:t>𝑇</m:t>
                      </m:r>
                      <m:r>
                        <a:rPr lang="es-EC" i="1">
                          <a:latin typeface="Cambria Math"/>
                        </a:rPr>
                        <m:t>=</m:t>
                      </m:r>
                      <m:sSub>
                        <m:sSubPr>
                          <m:ctrlPr>
                            <a:rPr lang="es-EC" i="1">
                              <a:latin typeface="Cambria Math"/>
                            </a:rPr>
                          </m:ctrlPr>
                        </m:sSubPr>
                        <m:e>
                          <m:r>
                            <a:rPr lang="es-EC" i="1">
                              <a:latin typeface="Cambria Math"/>
                            </a:rPr>
                            <m:t>𝐼</m:t>
                          </m:r>
                        </m:e>
                        <m:sub>
                          <m:r>
                            <a:rPr lang="es-EC" i="1">
                              <a:latin typeface="Cambria Math"/>
                            </a:rPr>
                            <m:t>𝑥</m:t>
                          </m:r>
                          <m:r>
                            <a:rPr lang="es-EC" i="1">
                              <a:latin typeface="Cambria Math"/>
                            </a:rPr>
                            <m:t>−</m:t>
                          </m:r>
                          <m:r>
                            <a:rPr lang="es-EC" i="1">
                              <a:latin typeface="Cambria Math"/>
                            </a:rPr>
                            <m:t>𝑥</m:t>
                          </m:r>
                        </m:sub>
                      </m:sSub>
                      <m:r>
                        <a:rPr lang="es-EC" i="1">
                          <a:latin typeface="Cambria Math"/>
                        </a:rPr>
                        <m:t>∗</m:t>
                      </m:r>
                      <m:r>
                        <a:rPr lang="es-EC" i="1">
                          <a:latin typeface="Cambria Math"/>
                        </a:rPr>
                        <m:t>𝛼</m:t>
                      </m:r>
                    </m:oMath>
                  </m:oMathPara>
                </a14:m>
                <a:endParaRPr lang="es-EC" dirty="0"/>
              </a:p>
            </p:txBody>
          </p:sp>
        </mc:Choice>
        <mc:Fallback xmlns="">
          <p:sp>
            <p:nvSpPr>
              <p:cNvPr id="4" name="3 Rectángulo"/>
              <p:cNvSpPr>
                <a:spLocks noRot="1" noChangeAspect="1" noMove="1" noResize="1" noEditPoints="1" noAdjustHandles="1" noChangeArrowheads="1" noChangeShapeType="1" noTextEdit="1"/>
              </p:cNvSpPr>
              <p:nvPr/>
            </p:nvSpPr>
            <p:spPr>
              <a:xfrm>
                <a:off x="864217" y="3440737"/>
                <a:ext cx="1449628" cy="369332"/>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897588" y="3962392"/>
                <a:ext cx="132459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𝑃</m:t>
                          </m:r>
                        </m:e>
                        <m:sub>
                          <m:r>
                            <a:rPr lang="es-EC" i="1">
                              <a:latin typeface="Cambria Math"/>
                            </a:rPr>
                            <m:t>𝑑</m:t>
                          </m:r>
                        </m:sub>
                      </m:sSub>
                      <m:r>
                        <a:rPr lang="es-EC" i="1">
                          <a:latin typeface="Cambria Math"/>
                        </a:rPr>
                        <m:t>=</m:t>
                      </m:r>
                      <m:r>
                        <a:rPr lang="es-EC" b="0" i="1" smtClean="0">
                          <a:latin typeface="Cambria Math"/>
                        </a:rPr>
                        <m:t>𝑇</m:t>
                      </m:r>
                      <m:r>
                        <a:rPr lang="es-EC" i="1">
                          <a:latin typeface="Cambria Math"/>
                        </a:rPr>
                        <m:t>∗</m:t>
                      </m:r>
                      <m:r>
                        <a:rPr lang="es-EC" i="1">
                          <a:latin typeface="Cambria Math"/>
                        </a:rPr>
                        <m:t>𝜔</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897588" y="3962392"/>
                <a:ext cx="1324593" cy="369332"/>
              </a:xfrm>
              <a:prstGeom prst="rect">
                <a:avLst/>
              </a:prstGeom>
              <a:blipFill rotWithShape="1">
                <a:blip r:embed="rId4"/>
                <a:stretch>
                  <a:fillRect b="-163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897588" y="4509120"/>
                <a:ext cx="1032527"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𝑟</m:t>
                          </m:r>
                        </m:sub>
                      </m:sSub>
                      <m:r>
                        <a:rPr lang="es-EC" i="1">
                          <a:latin typeface="Cambria Math"/>
                        </a:rPr>
                        <m:t>=</m:t>
                      </m:r>
                      <m:f>
                        <m:fPr>
                          <m:ctrlPr>
                            <a:rPr lang="es-EC" i="1">
                              <a:latin typeface="Cambria Math"/>
                            </a:rPr>
                          </m:ctrlPr>
                        </m:fPr>
                        <m:num>
                          <m:sSub>
                            <m:sSubPr>
                              <m:ctrlPr>
                                <a:rPr lang="es-EC" i="1">
                                  <a:latin typeface="Cambria Math"/>
                                </a:rPr>
                              </m:ctrlPr>
                            </m:sSubPr>
                            <m:e>
                              <m:r>
                                <a:rPr lang="es-EC" i="1">
                                  <a:latin typeface="Cambria Math"/>
                                </a:rPr>
                                <m:t>𝑃</m:t>
                              </m:r>
                            </m:e>
                            <m:sub>
                              <m:r>
                                <a:rPr lang="es-EC" i="1">
                                  <a:latin typeface="Cambria Math"/>
                                </a:rPr>
                                <m:t>𝑑</m:t>
                              </m:r>
                            </m:sub>
                          </m:sSub>
                        </m:num>
                        <m:den>
                          <m:r>
                            <a:rPr lang="es-EC" i="1">
                              <a:latin typeface="Cambria Math"/>
                            </a:rPr>
                            <m:t>𝜀</m:t>
                          </m:r>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897588" y="4509120"/>
                <a:ext cx="1032527" cy="610873"/>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2555776" y="2535699"/>
                <a:ext cx="6372200" cy="3165547"/>
              </a:xfrm>
              <a:prstGeom prst="rect">
                <a:avLst/>
              </a:prstGeom>
            </p:spPr>
            <p:txBody>
              <a:bodyPr wrap="square">
                <a:spAutoFit/>
              </a:bodyPr>
              <a:lstStyle/>
              <a:p>
                <a:pPr algn="just"/>
                <a14:m>
                  <m:oMath xmlns:m="http://schemas.openxmlformats.org/officeDocument/2006/math">
                    <m:r>
                      <a:rPr lang="es-EC" i="1">
                        <a:latin typeface="Cambria Math"/>
                      </a:rPr>
                      <m:t>𝛼</m:t>
                    </m:r>
                  </m:oMath>
                </a14:m>
                <a:r>
                  <a:rPr lang="es-EC" dirty="0"/>
                  <a:t> = Aceleración angular que presenta el ventilador [rad/s2]</a:t>
                </a:r>
              </a:p>
              <a:p>
                <a:pPr algn="just"/>
                <a14:m>
                  <m:oMath xmlns:m="http://schemas.openxmlformats.org/officeDocument/2006/math">
                    <m:sSub>
                      <m:sSubPr>
                        <m:ctrlPr>
                          <a:rPr lang="es-EC" i="1">
                            <a:latin typeface="Cambria Math"/>
                          </a:rPr>
                        </m:ctrlPr>
                      </m:sSubPr>
                      <m:e>
                        <m:r>
                          <a:rPr lang="es-EC" i="1">
                            <a:latin typeface="Cambria Math"/>
                          </a:rPr>
                          <m:t>𝜔</m:t>
                        </m:r>
                      </m:e>
                      <m:sub>
                        <m:r>
                          <a:rPr lang="es-EC" i="1">
                            <a:latin typeface="Cambria Math"/>
                          </a:rPr>
                          <m:t>𝑓</m:t>
                        </m:r>
                      </m:sub>
                    </m:sSub>
                  </m:oMath>
                </a14:m>
                <a:r>
                  <a:rPr lang="es-EC" dirty="0"/>
                  <a:t> = Velocidad angular final del ventilador centrífugo [rad/s]</a:t>
                </a:r>
              </a:p>
              <a:p>
                <a:pPr algn="just"/>
                <a14:m>
                  <m:oMath xmlns:m="http://schemas.openxmlformats.org/officeDocument/2006/math">
                    <m:sSub>
                      <m:sSubPr>
                        <m:ctrlPr>
                          <a:rPr lang="es-EC" i="1">
                            <a:latin typeface="Cambria Math"/>
                          </a:rPr>
                        </m:ctrlPr>
                      </m:sSubPr>
                      <m:e>
                        <m:r>
                          <a:rPr lang="es-EC" i="1">
                            <a:latin typeface="Cambria Math"/>
                          </a:rPr>
                          <m:t>𝜔</m:t>
                        </m:r>
                      </m:e>
                      <m:sub>
                        <m:r>
                          <a:rPr lang="es-EC" i="1">
                            <a:latin typeface="Cambria Math"/>
                          </a:rPr>
                          <m:t>𝑜</m:t>
                        </m:r>
                      </m:sub>
                    </m:sSub>
                  </m:oMath>
                </a14:m>
                <a:r>
                  <a:rPr lang="es-EC" dirty="0"/>
                  <a:t>= Velocidad angular inicial del ventilador centrífugo [rad/s]</a:t>
                </a:r>
              </a:p>
              <a:p>
                <a:pPr algn="just"/>
                <a14:m>
                  <m:oMath xmlns:m="http://schemas.openxmlformats.org/officeDocument/2006/math">
                    <m:r>
                      <a:rPr lang="es-EC" i="1">
                        <a:latin typeface="Cambria Math"/>
                      </a:rPr>
                      <m:t>𝑡</m:t>
                    </m:r>
                  </m:oMath>
                </a14:m>
                <a:r>
                  <a:rPr lang="es-EC" dirty="0"/>
                  <a:t> = Tiempo promedio en el cual el motor alcanza su máxima velocidad [s</a:t>
                </a:r>
                <a:r>
                  <a:rPr lang="es-EC" dirty="0" smtClean="0"/>
                  <a:t>]</a:t>
                </a:r>
              </a:p>
              <a:p>
                <a:pPr algn="just"/>
                <a14:m>
                  <m:oMath xmlns:m="http://schemas.openxmlformats.org/officeDocument/2006/math">
                    <m:r>
                      <a:rPr lang="es-EC" i="1">
                        <a:latin typeface="Cambria Math"/>
                      </a:rPr>
                      <m:t>𝑇</m:t>
                    </m:r>
                    <m:r>
                      <a:rPr lang="es-EC" i="1">
                        <a:latin typeface="Cambria Math"/>
                      </a:rPr>
                      <m:t> </m:t>
                    </m:r>
                  </m:oMath>
                </a14:m>
                <a:r>
                  <a:rPr lang="es-EC" dirty="0" smtClean="0"/>
                  <a:t>= </a:t>
                </a:r>
                <a:r>
                  <a:rPr lang="es-EC" dirty="0"/>
                  <a:t>Torque necesario para </a:t>
                </a:r>
                <a:r>
                  <a:rPr lang="es-EC" dirty="0" smtClean="0"/>
                  <a:t>vencer la inercia [N*m</a:t>
                </a:r>
                <a:r>
                  <a:rPr lang="es-EC" dirty="0"/>
                  <a:t>]</a:t>
                </a:r>
              </a:p>
              <a:p>
                <a:pPr algn="just"/>
                <a14:m>
                  <m:oMath xmlns:m="http://schemas.openxmlformats.org/officeDocument/2006/math">
                    <m:sSub>
                      <m:sSubPr>
                        <m:ctrlPr>
                          <a:rPr lang="es-EC" i="1">
                            <a:latin typeface="Cambria Math"/>
                          </a:rPr>
                        </m:ctrlPr>
                      </m:sSubPr>
                      <m:e>
                        <m:r>
                          <a:rPr lang="es-EC" i="1">
                            <a:latin typeface="Cambria Math"/>
                          </a:rPr>
                          <m:t>𝐼</m:t>
                        </m:r>
                      </m:e>
                      <m:sub>
                        <m:r>
                          <a:rPr lang="es-EC" i="1">
                            <a:latin typeface="Cambria Math"/>
                          </a:rPr>
                          <m:t>𝑥</m:t>
                        </m:r>
                        <m:r>
                          <a:rPr lang="es-EC" i="1">
                            <a:latin typeface="Cambria Math"/>
                          </a:rPr>
                          <m:t>−</m:t>
                        </m:r>
                        <m:r>
                          <a:rPr lang="es-EC" i="1">
                            <a:latin typeface="Cambria Math"/>
                          </a:rPr>
                          <m:t>𝑥</m:t>
                        </m:r>
                      </m:sub>
                    </m:sSub>
                  </m:oMath>
                </a14:m>
                <a:r>
                  <a:rPr lang="es-EC" dirty="0"/>
                  <a:t> = Inercia del ventilador centrifugo con respecto al eje de giro [kg*m2</a:t>
                </a:r>
                <a:r>
                  <a:rPr lang="es-EC" dirty="0" smtClean="0"/>
                  <a:t>]</a:t>
                </a:r>
              </a:p>
              <a:p>
                <a:pPr algn="just"/>
                <a14:m>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𝑑</m:t>
                        </m:r>
                      </m:sub>
                    </m:sSub>
                  </m:oMath>
                </a14:m>
                <a:r>
                  <a:rPr lang="es-EC" dirty="0"/>
                  <a:t> = Potencia de diseño [</a:t>
                </a:r>
                <a:r>
                  <a:rPr lang="es-EC" dirty="0" smtClean="0"/>
                  <a:t>kW, hp]</a:t>
                </a:r>
                <a:endParaRPr lang="es-EC" dirty="0"/>
              </a:p>
              <a:p>
                <a:pPr algn="just"/>
                <a14:m>
                  <m:oMath xmlns:m="http://schemas.openxmlformats.org/officeDocument/2006/math">
                    <m:sSub>
                      <m:sSubPr>
                        <m:ctrlPr>
                          <a:rPr lang="es-EC" i="1">
                            <a:latin typeface="Cambria Math"/>
                          </a:rPr>
                        </m:ctrlPr>
                      </m:sSubPr>
                      <m:e>
                        <m:r>
                          <a:rPr lang="es-EC" i="1">
                            <a:latin typeface="Cambria Math"/>
                          </a:rPr>
                          <m:t>𝑃</m:t>
                        </m:r>
                      </m:e>
                      <m:sub>
                        <m:r>
                          <a:rPr lang="es-EC" i="1">
                            <a:latin typeface="Cambria Math"/>
                          </a:rPr>
                          <m:t>𝑟</m:t>
                        </m:r>
                      </m:sub>
                    </m:sSub>
                  </m:oMath>
                </a14:m>
                <a:r>
                  <a:rPr lang="es-EC" dirty="0"/>
                  <a:t> = Potencia requerida por el motor eléctrico [</a:t>
                </a:r>
                <a:r>
                  <a:rPr lang="es-EC" dirty="0" smtClean="0"/>
                  <a:t>kW, hp]</a:t>
                </a:r>
                <a:endParaRPr lang="es-EC" dirty="0"/>
              </a:p>
              <a:p>
                <a:pPr algn="just"/>
                <a14:m>
                  <m:oMath xmlns:m="http://schemas.openxmlformats.org/officeDocument/2006/math">
                    <m:r>
                      <a:rPr lang="es-EC" i="1">
                        <a:latin typeface="Cambria Math"/>
                      </a:rPr>
                      <m:t>𝜀</m:t>
                    </m:r>
                  </m:oMath>
                </a14:m>
                <a:r>
                  <a:rPr lang="es-EC" dirty="0"/>
                  <a:t> = Eficiencia que presenta el motor eléctrico</a:t>
                </a:r>
                <a:r>
                  <a:rPr lang="es-EC" dirty="0" smtClean="0"/>
                  <a:t>.</a:t>
                </a:r>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2555776" y="2535699"/>
                <a:ext cx="6372200" cy="3165547"/>
              </a:xfrm>
              <a:prstGeom prst="rect">
                <a:avLst/>
              </a:prstGeom>
              <a:blipFill rotWithShape="1">
                <a:blip r:embed="rId6"/>
                <a:stretch>
                  <a:fillRect l="-765" t="-963" r="-765" b="-2312"/>
                </a:stretch>
              </a:blipFill>
            </p:spPr>
            <p:txBody>
              <a:bodyPr/>
              <a:lstStyle/>
              <a:p>
                <a:r>
                  <a:rPr lang="es-EC">
                    <a:noFill/>
                  </a:rPr>
                  <a:t> </a:t>
                </a:r>
              </a:p>
            </p:txBody>
          </p:sp>
        </mc:Fallback>
      </mc:AlternateContent>
    </p:spTree>
    <p:extLst>
      <p:ext uri="{BB962C8B-B14F-4D97-AF65-F5344CB8AC3E}">
        <p14:creationId xmlns:p14="http://schemas.microsoft.com/office/powerpoint/2010/main" val="12131346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4144</TotalTime>
  <Words>4977</Words>
  <Application>Microsoft Office PowerPoint</Application>
  <PresentationFormat>Presentación en pantalla (4:3)</PresentationFormat>
  <Paragraphs>682</Paragraphs>
  <Slides>67</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67</vt:i4>
      </vt:variant>
    </vt:vector>
  </HeadingPairs>
  <TitlesOfParts>
    <vt:vector size="69" baseType="lpstr">
      <vt:lpstr>Diseño predeterminado</vt:lpstr>
      <vt:lpstr>CorelDRAW</vt:lpstr>
      <vt:lpstr>Presentación de PowerPoint</vt:lpstr>
      <vt:lpstr>DEFINICIÓN DEL PROBLEMA</vt:lpstr>
      <vt:lpstr>OBJETIVOS</vt:lpstr>
      <vt:lpstr>ALCANCE</vt:lpstr>
      <vt:lpstr>JUSTIFICACIÓN E IMPORTANCIA DE LA INVESTIGACIÓN</vt:lpstr>
      <vt:lpstr>VENTILADOR CENTRÍFUGO</vt:lpstr>
      <vt:lpstr>ELEMENTOS MECÁNICOS DEL VENTILADOR CENTRÍFUGO</vt:lpstr>
      <vt:lpstr>ELEMENTOS MECÁNICOS DEL VENTILADOR CENTRÍFUGO</vt:lpstr>
      <vt:lpstr>SELECCIÓN DEL MOTOR ELÉCTRICO</vt:lpstr>
      <vt:lpstr>Selección de la Alternativa</vt:lpstr>
      <vt:lpstr>Presentación de PowerPoint</vt:lpstr>
      <vt:lpstr>Diseño Aerodinámico previo</vt:lpstr>
      <vt:lpstr>Determinación del torque y potencia requeridos.  </vt:lpstr>
      <vt:lpstr>Diseño del alabe del rotor</vt:lpstr>
      <vt:lpstr>Presentación de PowerPoint</vt:lpstr>
      <vt:lpstr>Presentación de PowerPoint</vt:lpstr>
      <vt:lpstr>MECANISMO DE TRANSMISIÓN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 de los elementos de la estructura</vt:lpstr>
      <vt:lpstr>Presentación de PowerPoint</vt:lpstr>
      <vt:lpstr>Presentación de PowerPoint</vt:lpstr>
      <vt:lpstr>Presentación de PowerPoint</vt:lpstr>
      <vt:lpstr>CONSTRUCCIÓN</vt:lpstr>
      <vt:lpstr>CONSTRUCCIÓN DEL CONO DEL ROTOR</vt:lpstr>
      <vt:lpstr>CONSTRUCCIÓN DEL PLATO DEL ROTOR</vt:lpstr>
      <vt:lpstr>CONSTRUCCIÓN DE LOS ÁLABES DEL ROTOR</vt:lpstr>
      <vt:lpstr>SOLDADURA DEL ROTOR</vt:lpstr>
      <vt:lpstr>SOLDADURA DEL ROTOR</vt:lpstr>
      <vt:lpstr>CONSTRUCCIÓN DEL CARACOL</vt:lpstr>
      <vt:lpstr>ALINEACIÓN DEL EJE</vt:lpstr>
      <vt:lpstr>ALINEACIÓN DE POLEAS</vt:lpstr>
      <vt:lpstr>Balanceo Estático y Dinámico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ECONÓMICO Costos directos</vt:lpstr>
      <vt:lpstr>ANÁLISIS ECONÓMICO Costos indirectos</vt:lpstr>
      <vt:lpstr>CONCLUSIONES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christian</cp:lastModifiedBy>
  <cp:revision>329</cp:revision>
  <dcterms:created xsi:type="dcterms:W3CDTF">2008-12-02T19:52:52Z</dcterms:created>
  <dcterms:modified xsi:type="dcterms:W3CDTF">2016-09-09T15:17:50Z</dcterms:modified>
</cp:coreProperties>
</file>