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60" r:id="rId4"/>
    <p:sldId id="262" r:id="rId5"/>
    <p:sldId id="352" r:id="rId6"/>
    <p:sldId id="353" r:id="rId7"/>
    <p:sldId id="356" r:id="rId8"/>
    <p:sldId id="355" r:id="rId9"/>
    <p:sldId id="302" r:id="rId10"/>
    <p:sldId id="357" r:id="rId11"/>
    <p:sldId id="263" r:id="rId12"/>
    <p:sldId id="331" r:id="rId13"/>
    <p:sldId id="332" r:id="rId14"/>
    <p:sldId id="333" r:id="rId15"/>
    <p:sldId id="358" r:id="rId16"/>
    <p:sldId id="359" r:id="rId17"/>
    <p:sldId id="360" r:id="rId18"/>
    <p:sldId id="361" r:id="rId19"/>
    <p:sldId id="334" r:id="rId20"/>
    <p:sldId id="335" r:id="rId21"/>
    <p:sldId id="336" r:id="rId22"/>
    <p:sldId id="267" r:id="rId23"/>
    <p:sldId id="303" r:id="rId24"/>
    <p:sldId id="337" r:id="rId25"/>
    <p:sldId id="338" r:id="rId26"/>
    <p:sldId id="304" r:id="rId27"/>
    <p:sldId id="339" r:id="rId28"/>
    <p:sldId id="340" r:id="rId29"/>
    <p:sldId id="342" r:id="rId30"/>
    <p:sldId id="305" r:id="rId31"/>
    <p:sldId id="341" r:id="rId32"/>
    <p:sldId id="297" r:id="rId33"/>
    <p:sldId id="343" r:id="rId34"/>
    <p:sldId id="344" r:id="rId35"/>
    <p:sldId id="345" r:id="rId36"/>
    <p:sldId id="346" r:id="rId37"/>
    <p:sldId id="347" r:id="rId38"/>
    <p:sldId id="348" r:id="rId3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duardo" initials="JE" lastIdx="1" clrIdx="0">
    <p:extLst>
      <p:ext uri="{19B8F6BF-5375-455C-9EA6-DF929625EA0E}">
        <p15:presenceInfo xmlns:p15="http://schemas.microsoft.com/office/powerpoint/2012/main" userId="Jorge Edu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80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0C6279-7A89-4AB1-934E-484CAB0DD267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0A5A42-008D-42D1-A9BC-26326CDDED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A </a:t>
            </a:r>
            <a:r>
              <a:rPr lang="en-US" dirty="0" err="1"/>
              <a:t>continuación</a:t>
            </a:r>
            <a:r>
              <a:rPr lang="en-US" dirty="0"/>
              <a:t> la </a:t>
            </a:r>
            <a:r>
              <a:rPr lang="en-US" dirty="0" err="1"/>
              <a:t>exposición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de </a:t>
            </a:r>
            <a:r>
              <a:rPr lang="en-US" dirty="0" err="1"/>
              <a:t>grado</a:t>
            </a:r>
            <a:r>
              <a:rPr lang="en-US" dirty="0"/>
              <a:t> </a:t>
            </a:r>
            <a:r>
              <a:rPr lang="en-US" dirty="0" err="1"/>
              <a:t>previo</a:t>
            </a:r>
            <a:r>
              <a:rPr lang="en-US" dirty="0"/>
              <a:t> a la </a:t>
            </a:r>
            <a:r>
              <a:rPr lang="en-US" dirty="0" err="1"/>
              <a:t>obtención</a:t>
            </a:r>
            <a:r>
              <a:rPr lang="en-US" dirty="0"/>
              <a:t> de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A03F0-E139-424C-AADB-3BC173AA58DB}" type="slidenum">
              <a:rPr lang="es-EC"/>
              <a:pPr>
                <a:spcBef>
                  <a:spcPct val="0"/>
                </a:spcBef>
              </a:pPr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76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414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109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11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8619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649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9978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1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044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467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674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7203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711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734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718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938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467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0824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244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4477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9565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258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819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6AE9AC-03FA-4440-AAAB-06329349787F}" type="slidenum">
              <a:rPr lang="es-EC"/>
              <a:pPr algn="r" eaLnBrk="1" hangingPunct="1">
                <a:spcBef>
                  <a:spcPct val="0"/>
                </a:spcBef>
              </a:pPr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9578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8786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6443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8299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5080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742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642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555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631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01982-3BF0-4E78-844D-638EECC735A1}" type="slidenum">
              <a:rPr lang="es-EC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521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913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FB110-5E44-402F-A938-0C9EFDD77A90}" type="slidenum">
              <a:rPr lang="es-EC"/>
              <a:pPr>
                <a:spcBef>
                  <a:spcPct val="0"/>
                </a:spcBef>
              </a:pPr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59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6804-B7F0-4D0A-9A65-9C7D323DC6CE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CE59-605C-4B47-8711-92A13752BB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4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A557-06CE-490F-809D-154F6F9AAD20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6452-3B86-43F8-A786-06D0C3CDB7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FCBF-2B61-4098-B06C-049E55A710C3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2E12-6C49-4967-8A3A-8B66CCA909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12D7-261B-4D6A-9C34-DF7BD93CFF05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502B-CC2F-4EF2-B294-405F5892C9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3126-7538-4111-BFC5-738D9C33B911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2D0E-C086-4791-B17B-FE13F72CC6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0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7952-A4BB-4CB8-BED0-0A346E7895B2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0A08-ED0B-4087-9766-46BE7F4E72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4E2A-454F-460A-8F2E-979A1C5735DE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9E1E-F44F-40A0-B34A-FD9598A0D8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4BA5-275E-4B99-9063-2A1F872DE489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1D3F0-7C1A-4169-85A0-EFC983EEE5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8C3C-1217-47D3-82FB-FD2BBE526BB4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DDA2-0441-45DC-8F78-85A6E773B3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562B-F12F-49C9-97D7-E00A7331D339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EE9E-22CA-4852-839F-62B32B69F6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0BAF-3438-4C0C-8E53-598A329E5EBD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7F95-D234-4C36-AEF2-8E10646F24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6A8F4A-958B-4842-816A-FA302A36A147}" type="datetimeFigureOut">
              <a:rPr lang="es-ES"/>
              <a:pPr>
                <a:defRPr/>
              </a:pPr>
              <a:t>18/09/2016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DA6300-B97E-4CE0-B00F-6C4A6A5BD9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7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10" Type="http://schemas.openxmlformats.org/officeDocument/2006/relationships/image" Target="../media/image19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2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-72148"/>
            <a:ext cx="9399640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39200" cy="5153025"/>
          </a:xfrm>
        </p:spPr>
        <p:txBody>
          <a:bodyPr/>
          <a:lstStyle/>
          <a:p>
            <a:br>
              <a:rPr lang="es-EC" sz="1800" dirty="0"/>
            </a:br>
            <a:r>
              <a:rPr lang="es-EC" sz="1800" b="1" dirty="0"/>
              <a:t> </a:t>
            </a:r>
            <a:br>
              <a:rPr lang="es-EC" sz="1800" dirty="0"/>
            </a:br>
            <a:br>
              <a:rPr lang="es-EC" sz="1800" dirty="0"/>
            </a:br>
            <a:r>
              <a:rPr lang="es-EC" sz="1800" dirty="0"/>
              <a:t> </a:t>
            </a:r>
            <a:br>
              <a:rPr lang="es-EC" sz="1800" dirty="0"/>
            </a:br>
            <a:r>
              <a:rPr lang="es-EC" sz="2000" b="1" dirty="0"/>
              <a:t>TÍTULO DEL PROYECTO</a:t>
            </a:r>
            <a:br>
              <a:rPr lang="es-EC" sz="2000" dirty="0"/>
            </a:br>
            <a:r>
              <a:rPr lang="es-EC" sz="2000" b="1" dirty="0"/>
              <a:t> </a:t>
            </a:r>
            <a:br>
              <a:rPr lang="es-EC" sz="2000" dirty="0"/>
            </a:br>
            <a:r>
              <a:rPr lang="es-EC" sz="2000" b="1" dirty="0"/>
              <a:t> “INGENIERÍA CONCEPTUAL, BÁSICA Y</a:t>
            </a:r>
            <a:br>
              <a:rPr lang="es-EC" sz="2000" b="1" dirty="0"/>
            </a:br>
            <a:r>
              <a:rPr lang="es-EC" sz="2000" b="1" dirty="0"/>
              <a:t>DE DETALLE DE UN BANCO DE PRUEBAS PARA</a:t>
            </a:r>
            <a:br>
              <a:rPr lang="es-EC" sz="2000" b="1" dirty="0"/>
            </a:br>
            <a:r>
              <a:rPr lang="es-EC" sz="2000" b="1" dirty="0"/>
              <a:t>BOMBAS CENTRIFUGAS BAJO LA NORMA BS EN </a:t>
            </a:r>
            <a:br>
              <a:rPr lang="es-EC" sz="2000" b="1" dirty="0"/>
            </a:br>
            <a:r>
              <a:rPr lang="es-EC" sz="2000" b="1" dirty="0"/>
              <a:t>ISO 9906:2012 PARA EL LABORATORIO DE</a:t>
            </a:r>
            <a:br>
              <a:rPr lang="es-EC" sz="2000" b="1" dirty="0"/>
            </a:br>
            <a:r>
              <a:rPr lang="es-EC" sz="2000" b="1" dirty="0"/>
              <a:t>FLUIDOS.” </a:t>
            </a:r>
            <a:br>
              <a:rPr lang="es-EC" sz="2000" dirty="0"/>
            </a:br>
            <a:r>
              <a:rPr lang="es-EC" sz="2000" dirty="0"/>
              <a:t> </a:t>
            </a:r>
            <a:br>
              <a:rPr lang="es-EC" sz="2000" dirty="0"/>
            </a:br>
            <a:r>
              <a:rPr lang="es-EC" sz="2000" b="1" dirty="0"/>
              <a:t>PROYECTO PREVIO A LA OBTENCIÓN DEL TÍTULO DE INGENIERO MECÁNICO</a:t>
            </a:r>
            <a:br>
              <a:rPr lang="es-EC" sz="2000" dirty="0"/>
            </a:br>
            <a:r>
              <a:rPr lang="es-EC" sz="2000" dirty="0"/>
              <a:t>  </a:t>
            </a:r>
            <a:br>
              <a:rPr lang="es-EC" sz="2000" dirty="0"/>
            </a:br>
            <a:r>
              <a:rPr lang="es-EC" sz="2000" b="1" dirty="0"/>
              <a:t>VANESSA SOLEDAD POZO</a:t>
            </a:r>
            <a:br>
              <a:rPr lang="es-EC" sz="2000" dirty="0"/>
            </a:br>
            <a:r>
              <a:rPr lang="es-EC" sz="2000" b="1" dirty="0"/>
              <a:t> </a:t>
            </a:r>
            <a:br>
              <a:rPr lang="es-EC" sz="2000" dirty="0"/>
            </a:br>
            <a:r>
              <a:rPr lang="es-EC" sz="2000" b="1" dirty="0"/>
              <a:t> </a:t>
            </a:r>
            <a:br>
              <a:rPr lang="es-EC" sz="2000" dirty="0"/>
            </a:br>
            <a:r>
              <a:rPr lang="es-EC" sz="2000" b="1" dirty="0"/>
              <a:t>DIRECTOR: Ing. Oswaldo Mariño</a:t>
            </a:r>
            <a:br>
              <a:rPr lang="es-EC" sz="2000" dirty="0"/>
            </a:br>
            <a:r>
              <a:rPr lang="es-EC" sz="2000" b="1" dirty="0" err="1"/>
              <a:t>Sangolquí</a:t>
            </a:r>
            <a:r>
              <a:rPr lang="es-EC" sz="2000" b="1" dirty="0"/>
              <a:t>, 2016 – Septiembre</a:t>
            </a:r>
            <a:br>
              <a:rPr lang="es-EC" sz="2000" dirty="0"/>
            </a:br>
            <a:br>
              <a:rPr lang="es-EC" sz="1800" b="1" dirty="0"/>
            </a:br>
            <a:endParaRPr lang="es-EC" sz="1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996" y="476595"/>
            <a:ext cx="8229600" cy="1143000"/>
          </a:xfrm>
        </p:spPr>
        <p:txBody>
          <a:bodyPr/>
          <a:lstStyle/>
          <a:p>
            <a:r>
              <a:rPr lang="es-EC" dirty="0"/>
              <a:t>CRITERIOS DE ACEPTACIÓN DE PARA BOMBAS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/>
              <a:t>SUCCIÓN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127" y="2545953"/>
            <a:ext cx="4200370" cy="3209132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/>
              <a:t>DESCARGA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97388" y="2498390"/>
            <a:ext cx="4249208" cy="3186906"/>
          </a:xfrm>
          <a:prstGeom prst="rect">
            <a:avLst/>
          </a:prstGeom>
        </p:spPr>
      </p:pic>
      <p:pic>
        <p:nvPicPr>
          <p:cNvPr id="9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0027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-762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28600" y="87380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ts val="1200"/>
              <a:tabLst>
                <a:tab pos="457200" algn="l"/>
              </a:tabLst>
            </a:pPr>
            <a:r>
              <a:rPr lang="es-ES" sz="2400" b="1" dirty="0">
                <a:latin typeface="+mj-lt"/>
              </a:rPr>
              <a:t>TEORIA DEL IMPULSOR: ECUACION DE EULER</a:t>
            </a:r>
            <a:endParaRPr lang="es-EC" sz="2400" b="1" dirty="0">
              <a:latin typeface="+mj-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88720" y="1370521"/>
            <a:ext cx="6819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dirty="0">
                <a:effectLst/>
                <a:latin typeface="+mn-lt"/>
                <a:ea typeface="Times New Roman" panose="02020603050405020304" pitchFamily="18" charset="0"/>
              </a:rPr>
              <a:t>El </a:t>
            </a:r>
            <a:r>
              <a:rPr lang="es-EC" sz="2000" b="1" i="1" dirty="0">
                <a:effectLst/>
                <a:latin typeface="+mn-lt"/>
                <a:ea typeface="Times New Roman" panose="02020603050405020304" pitchFamily="18" charset="0"/>
              </a:rPr>
              <a:t>triángulo de velocidades </a:t>
            </a:r>
            <a:r>
              <a:rPr lang="es-EC" sz="2000" dirty="0">
                <a:effectLst/>
                <a:latin typeface="+mn-lt"/>
                <a:ea typeface="Times New Roman" panose="02020603050405020304" pitchFamily="18" charset="0"/>
              </a:rPr>
              <a:t>determina la geometr</a:t>
            </a:r>
            <a:r>
              <a:rPr lang="es-EC" sz="2000" dirty="0">
                <a:latin typeface="+mn-lt"/>
                <a:ea typeface="Times New Roman" panose="02020603050405020304" pitchFamily="18" charset="0"/>
              </a:rPr>
              <a:t>ía del flujo en entrada y salida.</a:t>
            </a:r>
            <a:endParaRPr lang="es-EC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495801" y="3066243"/>
                <a:ext cx="3002150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𝐻𝑖</m:t>
                    </m:r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𝑢𝑡𝑖𝑙</m:t>
                        </m:r>
                      </m:sub>
                    </m:sSub>
                    <m:r>
                      <a:rPr lang="es-E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s-EC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C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C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𝐶𝑢</m:t>
                                </m:r>
                              </m:e>
                              <m:sub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E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C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EC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𝐶𝑢</m:t>
                                </m:r>
                              </m:e>
                              <m:sub>
                                <m:r>
                                  <a:rPr lang="es-E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s-E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s-ES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3066243"/>
                <a:ext cx="3002150" cy="536942"/>
              </a:xfrm>
              <a:prstGeom prst="rect">
                <a:avLst/>
              </a:prstGeom>
              <a:blipFill>
                <a:blip r:embed="rId4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/>
          <p:cNvSpPr txBox="1"/>
          <p:nvPr/>
        </p:nvSpPr>
        <p:spPr>
          <a:xfrm>
            <a:off x="7525955" y="3365420"/>
            <a:ext cx="119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+mn-lt"/>
              </a:rPr>
              <a:t>Función de altura</a:t>
            </a:r>
            <a:r>
              <a:rPr lang="es-EC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4625497" y="2209684"/>
                <a:ext cx="253181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s-EC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2−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97" y="2209684"/>
                <a:ext cx="2531811" cy="338554"/>
              </a:xfrm>
              <a:prstGeom prst="rect">
                <a:avLst/>
              </a:prstGeom>
              <a:blipFill>
                <a:blip r:embed="rId5"/>
                <a:stretch>
                  <a:fillRect t="-107143" r="-9157" b="-1696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/>
          <p:cNvSpPr txBox="1"/>
          <p:nvPr/>
        </p:nvSpPr>
        <p:spPr>
          <a:xfrm>
            <a:off x="7132906" y="2187807"/>
            <a:ext cx="124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+mn-lt"/>
              </a:rPr>
              <a:t>Momento Hidráulico</a:t>
            </a:r>
            <a:endParaRPr lang="es-EC" sz="1200" dirty="0"/>
          </a:p>
        </p:txBody>
      </p:sp>
      <p:sp>
        <p:nvSpPr>
          <p:cNvPr id="2" name="Rectángulo 1"/>
          <p:cNvSpPr/>
          <p:nvPr/>
        </p:nvSpPr>
        <p:spPr>
          <a:xfrm>
            <a:off x="4625497" y="3748673"/>
            <a:ext cx="4572000" cy="243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300" i="1" dirty="0">
                <a:ea typeface="Times New Roman" panose="02020603050405020304" pitchFamily="18" charset="0"/>
              </a:rPr>
              <a:t>U: </a:t>
            </a:r>
            <a:r>
              <a:rPr lang="es-ES" sz="1300" dirty="0">
                <a:ea typeface="Times New Roman" panose="02020603050405020304" pitchFamily="18" charset="0"/>
              </a:rPr>
              <a:t>velocidad periférico o circunferencial del impulsor; centrifuga</a:t>
            </a:r>
            <a:endParaRPr lang="es-EC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300" i="1" dirty="0">
                <a:ea typeface="Times New Roman" panose="02020603050405020304" pitchFamily="18" charset="0"/>
              </a:rPr>
              <a:t>Cr</a:t>
            </a:r>
            <a:r>
              <a:rPr lang="es-ES" sz="1300" dirty="0">
                <a:ea typeface="Times New Roman" panose="02020603050405020304" pitchFamily="18" charset="0"/>
              </a:rPr>
              <a:t>: velocidad relativa del flujo;</a:t>
            </a:r>
            <a:endParaRPr lang="es-EC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00100" algn="l"/>
              </a:tabLst>
            </a:pPr>
            <a:r>
              <a:rPr lang="es-ES" sz="1300" i="1" dirty="0">
                <a:ea typeface="Times New Roman" panose="02020603050405020304" pitchFamily="18" charset="0"/>
              </a:rPr>
              <a:t>C</a:t>
            </a:r>
            <a:r>
              <a:rPr lang="es-ES" sz="1300" dirty="0">
                <a:ea typeface="Times New Roman" panose="02020603050405020304" pitchFamily="18" charset="0"/>
              </a:rPr>
              <a:t>: velocidad absoluta del flujo.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00100" algn="l"/>
              </a:tabLst>
            </a:pPr>
            <a:r>
              <a:rPr lang="el-GR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s-EC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Angulo de la turbulencia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00100" algn="l"/>
              </a:tabLst>
            </a:pPr>
            <a:r>
              <a:rPr lang="el-GR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s-ES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Angulo del alabe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00100" algn="l"/>
              </a:tabLst>
            </a:pPr>
            <a:r>
              <a:rPr lang="es-ES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Cm y Cu1 </a:t>
            </a:r>
            <a:r>
              <a:rPr lang="es-ES" sz="1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comp.</a:t>
            </a:r>
            <a:r>
              <a:rPr lang="es-ES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s-ES" sz="1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vel</a:t>
            </a:r>
            <a:r>
              <a:rPr lang="es-ES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abs</a:t>
            </a:r>
            <a:r>
              <a:rPr lang="es-ES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00100" algn="l"/>
              </a:tabLst>
            </a:pPr>
            <a:endParaRPr lang="es-EC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7" y="2669233"/>
            <a:ext cx="4450980" cy="2932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78565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-762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28600" y="873809"/>
            <a:ext cx="6858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ts val="1200"/>
              <a:tabLst>
                <a:tab pos="457200" algn="l"/>
              </a:tabLst>
            </a:pPr>
            <a:r>
              <a:rPr lang="es-ES" sz="2400" b="1" dirty="0">
                <a:latin typeface="+mj-lt"/>
              </a:rPr>
              <a:t>FACTOR DE DESLIZAMIENTO </a:t>
            </a:r>
            <a:endParaRPr lang="es-EC" sz="2400" b="1" dirty="0">
              <a:latin typeface="+mj-lt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5261"/>
            <a:ext cx="4676457" cy="249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09275"/>
            <a:ext cx="3989864" cy="2353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54892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-762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28600" y="873809"/>
            <a:ext cx="6858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ts val="1200"/>
              <a:tabLst>
                <a:tab pos="457200" algn="l"/>
              </a:tabLst>
            </a:pPr>
            <a:r>
              <a:rPr lang="es-ES" sz="2400" b="1" dirty="0">
                <a:latin typeface="+mj-lt"/>
              </a:rPr>
              <a:t>ENERGÍAS DINÁMICAS Y ESTÁTICAS</a:t>
            </a:r>
            <a:endParaRPr lang="es-EC" sz="2400" b="1" dirty="0">
              <a:latin typeface="+mj-lt"/>
            </a:endParaRPr>
          </a:p>
        </p:txBody>
      </p:sp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2193925" y="1578451"/>
            <a:ext cx="4892675" cy="37303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00200" y="523966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Evolución de la velocidad media en el interior de una bomba centrífuga.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8757255"/>
      </p:ext>
    </p:extLst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-762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28600" y="873809"/>
            <a:ext cx="6858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ts val="1200"/>
              <a:tabLst>
                <a:tab pos="457200" algn="l"/>
              </a:tabLst>
            </a:pPr>
            <a:r>
              <a:rPr lang="es-ES" sz="2400" b="1" dirty="0">
                <a:latin typeface="+mj-lt"/>
              </a:rPr>
              <a:t>ENERGÍAS DINÁMICAS Y ESTÁTICAS</a:t>
            </a:r>
            <a:endParaRPr lang="es-EC" sz="2400" b="1" dirty="0">
              <a:latin typeface="+mj-lt"/>
            </a:endParaRPr>
          </a:p>
        </p:txBody>
      </p:sp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09800" y="1828800"/>
            <a:ext cx="5209540" cy="29956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09600" y="4936291"/>
            <a:ext cx="7519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7580" marR="46990" indent="234315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de energías total, estática y cinética en la bomba centrifuga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3769"/>
      </p:ext>
    </p:extLst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438400"/>
            <a:ext cx="811688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MATRIZ</a:t>
            </a:r>
            <a:r>
              <a:rPr kumimoji="0" lang="es-EC" sz="32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DECISIÓN</a:t>
            </a:r>
            <a:endParaRPr kumimoji="0" lang="es-EC" sz="32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3639"/>
      </p:ext>
    </p:extLst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438400"/>
            <a:ext cx="811688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MATRIZ</a:t>
            </a:r>
            <a:r>
              <a:rPr kumimoji="0" lang="es-EC" sz="32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DECISIÓN</a:t>
            </a:r>
            <a:endParaRPr kumimoji="0" lang="es-EC" sz="32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22789"/>
      </p:ext>
    </p:extLst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438400"/>
            <a:ext cx="811688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SELECCIÓN DE INSTRUMENTOS</a:t>
            </a:r>
            <a:r>
              <a:rPr kumimoji="0" lang="es-EC" sz="32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MECÁNICOS</a:t>
            </a:r>
            <a:endParaRPr kumimoji="0" lang="es-EC" sz="32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43625"/>
      </p:ext>
    </p:extLst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548" y="762000"/>
            <a:ext cx="4580903" cy="21288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424" y="3048000"/>
            <a:ext cx="2343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7562"/>
      </p:ext>
    </p:extLst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-762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28600" y="873809"/>
            <a:ext cx="6858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ts val="1200"/>
              <a:tabLst>
                <a:tab pos="457200" algn="l"/>
              </a:tabLst>
            </a:pPr>
            <a:r>
              <a:rPr lang="es-ES" sz="2400" b="1" dirty="0">
                <a:latin typeface="+mj-lt"/>
              </a:rPr>
              <a:t>CURVAS CARACTERÍSTICAS </a:t>
            </a:r>
            <a:endParaRPr lang="es-EC" sz="2400" b="1" dirty="0">
              <a:latin typeface="+mj-lt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1600200"/>
            <a:ext cx="5974080" cy="433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27253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81204" y="889843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+mn-lt"/>
              </a:rPr>
              <a:t>DEFINICIÓN DEL PROBLEMA</a:t>
            </a:r>
            <a:endParaRPr lang="es-EC" sz="1600" b="1" dirty="0">
              <a:latin typeface="+mn-lt"/>
            </a:endParaRPr>
          </a:p>
          <a:p>
            <a:r>
              <a:rPr lang="es-EC" dirty="0"/>
              <a:t>El uso de bombas centrífugas a nivel doméstico e industrial día a día va en incremento </a:t>
            </a:r>
          </a:p>
          <a:p>
            <a:endParaRPr lang="es-MX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latin typeface="+mn-lt"/>
                <a:ea typeface="Calibri" panose="020F0502020204030204" pitchFamily="34" charset="0"/>
              </a:rPr>
              <a:t>ALCANCE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Se realizó </a:t>
            </a:r>
            <a:r>
              <a:rPr lang="es-MX" sz="1600" dirty="0">
                <a:latin typeface="+mn-lt"/>
                <a:ea typeface="Calibri" panose="020F0502020204030204" pitchFamily="34" charset="0"/>
              </a:rPr>
              <a:t>la ingeniería Básica, conceptual y de detalle del banco de pruebas</a:t>
            </a:r>
            <a:r>
              <a:rPr lang="es-EC" sz="1600" dirty="0"/>
              <a:t>, para cuantificar el desempeño hidráulico de bombas </a:t>
            </a:r>
            <a:r>
              <a:rPr lang="es-EC" sz="1600" dirty="0" err="1"/>
              <a:t>rotodinámicas</a:t>
            </a:r>
            <a:r>
              <a:rPr lang="es-EC" sz="1600" dirty="0"/>
              <a:t> de una etapa con entrada de potencia menor a 10 KW, el ,mismo que cumplió la normativa de la ISO 9906 </a:t>
            </a: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y la automatización de sus instrumentos de medición con el fin de minimizar el margen de error de lectura y realizar las curvas de operación en un ordenador por medio de </a:t>
            </a:r>
            <a:r>
              <a:rPr lang="es-MX" sz="1600" dirty="0">
                <a:latin typeface="+mn-lt"/>
                <a:ea typeface="Calibri" panose="020F0502020204030204" pitchFamily="34" charset="0"/>
              </a:rPr>
              <a:t>TIA PORTAL </a:t>
            </a: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, con varias </a:t>
            </a:r>
            <a:r>
              <a:rPr lang="es-MX" sz="1600" dirty="0">
                <a:latin typeface="+mn-lt"/>
                <a:ea typeface="Calibri" panose="020F0502020204030204" pitchFamily="34" charset="0"/>
              </a:rPr>
              <a:t>Guías de prácticas </a:t>
            </a:r>
            <a:endParaRPr lang="es-EC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/>
          </a:p>
          <a:p>
            <a:pPr eaLnBrk="1" hangingPunct="1">
              <a:buFont typeface="Arial" panose="020B0604020202020204" pitchFamily="34" charset="0"/>
              <a:buNone/>
            </a:pPr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00081"/>
              </p:ext>
            </p:extLst>
          </p:nvPr>
        </p:nvGraphicFramePr>
        <p:xfrm>
          <a:off x="2010418" y="967180"/>
          <a:ext cx="5096184" cy="321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2" name="Hoja de cálculo" r:id="rId5" imgW="6172198" imgH="3876786" progId="Excel.Sheet.12">
                  <p:embed/>
                </p:oleObj>
              </mc:Choice>
              <mc:Fallback>
                <p:oleObj name="Hoja de cálculo" r:id="rId5" imgW="6172198" imgH="3876786" progId="Excel.Sheet.12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418" y="967180"/>
                        <a:ext cx="5096184" cy="3216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12645"/>
              </p:ext>
            </p:extLst>
          </p:nvPr>
        </p:nvGraphicFramePr>
        <p:xfrm>
          <a:off x="-3771900" y="605381"/>
          <a:ext cx="2667000" cy="176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3" name="Hoja de cálculo" r:id="rId7" imgW="5128164" imgH="3383232" progId="Excel.Sheet.12">
                  <p:embed/>
                </p:oleObj>
              </mc:Choice>
              <mc:Fallback>
                <p:oleObj name="Hoja de cálculo" r:id="rId7" imgW="5128164" imgH="3383232" progId="Excel.Sheet.12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71900" y="605381"/>
                        <a:ext cx="2667000" cy="1761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60590"/>
              </p:ext>
            </p:extLst>
          </p:nvPr>
        </p:nvGraphicFramePr>
        <p:xfrm>
          <a:off x="-2286000" y="3092450"/>
          <a:ext cx="578231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4" name="Hoja de cálculo" r:id="rId9" imgW="6362552" imgH="4198829" progId="Excel.Sheet.12">
                  <p:embed/>
                </p:oleObj>
              </mc:Choice>
              <mc:Fallback>
                <p:oleObj name="Hoja de cálculo" r:id="rId9" imgW="6362552" imgH="4198829" progId="Excel.Sheet.12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0" y="3092450"/>
                        <a:ext cx="5782318" cy="381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699429"/>
      </p:ext>
    </p:extLst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7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36477" t="6223" b="48601"/>
          <a:stretch/>
        </p:blipFill>
        <p:spPr>
          <a:xfrm>
            <a:off x="3635918" y="2590799"/>
            <a:ext cx="4794573" cy="28194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41169"/>
            <a:ext cx="7772400" cy="1063831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La </a:t>
            </a:r>
            <a:r>
              <a:rPr lang="en-US" sz="2800" dirty="0" err="1">
                <a:solidFill>
                  <a:schemeClr val="tx1"/>
                </a:solidFill>
              </a:rPr>
              <a:t>bomba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eficiente</a:t>
            </a:r>
            <a:r>
              <a:rPr lang="en-US" sz="2800" dirty="0">
                <a:solidFill>
                  <a:schemeClr val="tx1"/>
                </a:solidFill>
              </a:rPr>
              <a:t> a 3.000 rpm y 50% v</a:t>
            </a:r>
            <a:r>
              <a:rPr lang="es-EC" sz="2800" dirty="0" err="1">
                <a:solidFill>
                  <a:schemeClr val="tx1"/>
                </a:solidFill>
              </a:rPr>
              <a:t>álvula</a:t>
            </a:r>
            <a:r>
              <a:rPr lang="es-EC" sz="2800" dirty="0">
                <a:solidFill>
                  <a:schemeClr val="tx1"/>
                </a:solidFill>
              </a:rPr>
              <a:t> abierta.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Imagen 18"/>
          <p:cNvPicPr>
            <a:picLocks noChangeAspect="1"/>
          </p:cNvPicPr>
          <p:nvPr/>
        </p:nvPicPr>
        <p:blipFill rotWithShape="1">
          <a:blip r:embed="rId4"/>
          <a:srcRect l="7451" t="21538" r="69951" b="55609"/>
          <a:stretch/>
        </p:blipFill>
        <p:spPr>
          <a:xfrm>
            <a:off x="676892" y="2590799"/>
            <a:ext cx="2142507" cy="17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1563"/>
      </p:ext>
    </p:extLst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61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838200" y="2056924"/>
            <a:ext cx="7239000" cy="762476"/>
          </a:xfrm>
        </p:spPr>
        <p:txBody>
          <a:bodyPr/>
          <a:lstStyle/>
          <a:p>
            <a:pPr marL="0" indent="0">
              <a:buNone/>
            </a:pPr>
            <a:r>
              <a:rPr lang="es-ES" sz="1800" i="1" dirty="0"/>
              <a:t>"Altura Neta Positiva de Aspiración disponible " </a:t>
            </a:r>
            <a:r>
              <a:rPr lang="es-ES" sz="1800" b="1" i="1" dirty="0"/>
              <a:t>(</a:t>
            </a:r>
            <a:r>
              <a:rPr lang="es-ES" sz="1800" b="1" i="1" dirty="0" err="1"/>
              <a:t>NPSHd</a:t>
            </a:r>
            <a:r>
              <a:rPr lang="es-ES" sz="1800" b="1" i="1" dirty="0"/>
              <a:t>)</a:t>
            </a:r>
            <a:endParaRPr lang="es-EC" sz="1800" dirty="0"/>
          </a:p>
        </p:txBody>
      </p:sp>
      <p:sp>
        <p:nvSpPr>
          <p:cNvPr id="4" name="Rectángulo 3"/>
          <p:cNvSpPr/>
          <p:nvPr/>
        </p:nvSpPr>
        <p:spPr>
          <a:xfrm>
            <a:off x="838200" y="1415534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i="1" dirty="0">
                <a:effectLst/>
                <a:latin typeface="+mn-lt"/>
                <a:ea typeface="Times New Roman" panose="02020603050405020304" pitchFamily="18" charset="0"/>
              </a:rPr>
              <a:t>"Altura Neta Positiva de Aspiración requerida" </a:t>
            </a:r>
            <a:r>
              <a:rPr lang="es-ES" b="1" i="1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es-ES" b="1" i="1" dirty="0" err="1">
                <a:effectLst/>
                <a:latin typeface="+mn-lt"/>
                <a:ea typeface="Times New Roman" panose="02020603050405020304" pitchFamily="18" charset="0"/>
              </a:rPr>
              <a:t>NPSHr</a:t>
            </a:r>
            <a:r>
              <a:rPr lang="es-ES" b="1" i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endParaRPr lang="es-EC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175" y="2819400"/>
            <a:ext cx="4183649" cy="3023896"/>
          </a:xfrm>
          <a:prstGeom prst="rect">
            <a:avLst/>
          </a:prstGeom>
        </p:spPr>
      </p:pic>
      <p:sp>
        <p:nvSpPr>
          <p:cNvPr id="8" name="Rectangle 11"/>
          <p:cNvSpPr txBox="1">
            <a:spLocks/>
          </p:cNvSpPr>
          <p:nvPr/>
        </p:nvSpPr>
        <p:spPr bwMode="auto">
          <a:xfrm>
            <a:off x="838200" y="766319"/>
            <a:ext cx="1447800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anose="020B0604020202020204" pitchFamily="34" charset="0"/>
              <a:buNone/>
            </a:pPr>
            <a:r>
              <a:rPr lang="es-EC" b="1" dirty="0"/>
              <a:t>NPSH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sz="1400" dirty="0"/>
          </a:p>
        </p:txBody>
      </p:sp>
      <p:sp>
        <p:nvSpPr>
          <p:cNvPr id="3" name="Rectángulo 2"/>
          <p:cNvSpPr/>
          <p:nvPr/>
        </p:nvSpPr>
        <p:spPr>
          <a:xfrm>
            <a:off x="6663824" y="3777350"/>
            <a:ext cx="188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NPSHA </a:t>
            </a:r>
            <a:r>
              <a:rPr lang="es-ES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s-ES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NPSHR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1970599"/>
      </p:ext>
    </p:extLst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748" y="669120"/>
            <a:ext cx="8229600" cy="1143000"/>
          </a:xfrm>
        </p:spPr>
        <p:txBody>
          <a:bodyPr/>
          <a:lstStyle/>
          <a:p>
            <a:r>
              <a:rPr lang="es-EC" b="1" dirty="0"/>
              <a:t>PARÁMETROS PARA LA CONSTRUCCIÓN DEL BANCO DE PRUEBAS </a:t>
            </a:r>
            <a:endParaRPr lang="en-US" b="1" dirty="0"/>
          </a:p>
        </p:txBody>
      </p:sp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1447800" y="2206625"/>
            <a:ext cx="6981825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4505"/>
      </p:ext>
    </p:extLst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1012"/>
            <a:ext cx="8229600" cy="1143000"/>
          </a:xfrm>
        </p:spPr>
        <p:txBody>
          <a:bodyPr/>
          <a:lstStyle/>
          <a:p>
            <a:r>
              <a:rPr lang="es-EC" b="1" dirty="0"/>
              <a:t>PARÁMETROS PARA LA CONSTRUCCIÓN DEL BANCO DE PRUEBAS </a:t>
            </a:r>
            <a:endParaRPr lang="en-US" b="1" dirty="0"/>
          </a:p>
        </p:txBody>
      </p: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881063" y="2733820"/>
            <a:ext cx="2714625" cy="263842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5181600" y="2879712"/>
            <a:ext cx="3219768" cy="23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7445"/>
      </p:ext>
    </p:extLst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748" y="669120"/>
            <a:ext cx="8229600" cy="1143000"/>
          </a:xfrm>
        </p:spPr>
        <p:txBody>
          <a:bodyPr/>
          <a:lstStyle/>
          <a:p>
            <a:r>
              <a:rPr lang="es-EC" b="1" dirty="0"/>
              <a:t>PARÁMETROS PARA LA CONSTRUCCIÓN DEL BANCO DE PRUEBAS </a:t>
            </a:r>
            <a:endParaRPr lang="en-US" b="1" dirty="0"/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871" y="2624932"/>
            <a:ext cx="4724400" cy="2476498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702361" y="2503465"/>
            <a:ext cx="1963836" cy="2451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031819" y="5096288"/>
                <a:ext cx="13049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≥2.5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9" y="5096288"/>
                <a:ext cx="13049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12681"/>
      </p:ext>
    </p:extLst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PASOS PARA REALIZAR LA PRUEBA EN EL BANCO DE PRUEBAS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714501"/>
            <a:ext cx="2509838" cy="38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0534"/>
      </p:ext>
    </p:extLst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PASOS PARA REALIZAR LA PRUEBA EN EL BANCO DE PRUEBAS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133600"/>
            <a:ext cx="2719387" cy="26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23214"/>
      </p:ext>
    </p:extLst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91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321116"/>
            <a:ext cx="8229600" cy="1143000"/>
          </a:xfrm>
        </p:spPr>
        <p:txBody>
          <a:bodyPr/>
          <a:lstStyle/>
          <a:p>
            <a:r>
              <a:rPr lang="es-EC" dirty="0"/>
              <a:t>INSTRUMENTACIÓN</a:t>
            </a:r>
          </a:p>
        </p:txBody>
      </p:sp>
    </p:spTree>
    <p:extLst>
      <p:ext uri="{BB962C8B-B14F-4D97-AF65-F5344CB8AC3E}">
        <p14:creationId xmlns:p14="http://schemas.microsoft.com/office/powerpoint/2010/main" val="3808125782"/>
      </p:ext>
    </p:extLst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91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82372"/>
            <a:ext cx="8229600" cy="1143000"/>
          </a:xfrm>
        </p:spPr>
        <p:txBody>
          <a:bodyPr/>
          <a:lstStyle/>
          <a:p>
            <a:r>
              <a:rPr lang="es-EC" dirty="0"/>
              <a:t>PERIODOS DE CALIBRACIÓN DE LOS INSTRUMENTOS </a:t>
            </a:r>
          </a:p>
        </p:txBody>
      </p:sp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325372"/>
            <a:ext cx="6267450" cy="48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7141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914400" lvl="2" indent="0">
              <a:lnSpc>
                <a:spcPct val="200000"/>
              </a:lnSpc>
              <a:buNone/>
            </a:pPr>
            <a:r>
              <a:rPr lang="es-EC" b="1" dirty="0"/>
              <a:t>OBJETIVO GENERAL</a:t>
            </a:r>
            <a:endParaRPr lang="es-EC" dirty="0"/>
          </a:p>
          <a:p>
            <a:r>
              <a:rPr lang="es-EC" sz="2400" dirty="0"/>
              <a:t>Desarrollar la Ingeniería Conceptual, Básica y de Detalle de un banco de pruebas para bombas centrifugas bajo la norma BS EN ISO 9906:2012 para el laboratorio de fluidos. </a:t>
            </a:r>
          </a:p>
          <a:p>
            <a:pPr marL="914400" lvl="2" indent="0" algn="just">
              <a:lnSpc>
                <a:spcPct val="200000"/>
              </a:lnSpc>
              <a:buNone/>
            </a:pPr>
            <a:r>
              <a:rPr lang="es-EC" b="1" dirty="0"/>
              <a:t>OBJETIVOS ESPECÍFICOS</a:t>
            </a:r>
            <a:endParaRPr lang="es-EC" dirty="0"/>
          </a:p>
          <a:p>
            <a:r>
              <a:rPr lang="es-EC" sz="2400" dirty="0"/>
              <a:t>Identificar las variables que influyen en el proceso del comportamiento   de las bombas centrifugas.</a:t>
            </a:r>
          </a:p>
          <a:p>
            <a:r>
              <a:rPr lang="es-EC" sz="2400" dirty="0"/>
              <a:t>Determinar las condiciones de operación que se requieren según la norma BS EN ISO 9906:2012.</a:t>
            </a:r>
          </a:p>
          <a:p>
            <a:r>
              <a:rPr lang="es-EC" sz="2400" dirty="0"/>
              <a:t>Seleccionar materiales e instrumentos más adecuados para el diseño del banco de pruebas</a:t>
            </a:r>
          </a:p>
          <a:p>
            <a:pPr lvl="0" algn="just"/>
            <a:endParaRPr lang="es-EC" sz="1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SENSOR DE PRESIÓN</a:t>
            </a:r>
            <a:endParaRPr lang="en-US" b="1" dirty="0"/>
          </a:p>
        </p:txBody>
      </p:sp>
      <p:sp>
        <p:nvSpPr>
          <p:cNvPr id="9219" name="Rectangle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56593"/>
            <a:ext cx="754094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2665"/>
      </p:ext>
    </p:extLst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MATRIZ DE DECISIÓN PARA SENSOR DE PRESIÓN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4" y="1403570"/>
            <a:ext cx="7636243" cy="2404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11" y="3807571"/>
            <a:ext cx="6553200" cy="26862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11" y="737381"/>
            <a:ext cx="1612989" cy="23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/>
          </a:p>
          <a:p>
            <a:pPr eaLnBrk="1" hangingPunct="1">
              <a:buFont typeface="Arial" panose="020B0604020202020204" pitchFamily="34" charset="0"/>
              <a:buNone/>
            </a:pPr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33400" y="23211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dirty="0"/>
              <a:t>ADQUISICION DE DATOS </a:t>
            </a:r>
          </a:p>
        </p:txBody>
      </p:sp>
    </p:spTree>
    <p:extLst>
      <p:ext uri="{BB962C8B-B14F-4D97-AF65-F5344CB8AC3E}">
        <p14:creationId xmlns:p14="http://schemas.microsoft.com/office/powerpoint/2010/main" val="2378589501"/>
      </p:ext>
    </p:extLst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/>
          </a:p>
          <a:p>
            <a:pPr eaLnBrk="1" hangingPunct="1">
              <a:buFont typeface="Arial" panose="020B0604020202020204" pitchFamily="34" charset="0"/>
              <a:buNone/>
            </a:pPr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438836"/>
            <a:ext cx="6196926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5040"/>
      </p:ext>
    </p:extLst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dirty="0"/>
              <a:t>PROGRAMACIÓN EN PLC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524000"/>
            <a:ext cx="2814637" cy="43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13927"/>
      </p:ext>
    </p:extLst>
  </p:cSld>
  <p:clrMapOvr>
    <a:masterClrMapping/>
  </p:clrMapOvr>
  <p:transition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85800"/>
            <a:ext cx="6485526" cy="5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7974"/>
      </p:ext>
    </p:extLst>
  </p:cSld>
  <p:clrMapOvr>
    <a:masterClrMapping/>
  </p:clrMapOvr>
  <p:transition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62708"/>
            <a:ext cx="5915025" cy="50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7838"/>
      </p:ext>
    </p:extLst>
  </p:cSld>
  <p:clrMapOvr>
    <a:masterClrMapping/>
  </p:clrMapOvr>
  <p:transition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33400"/>
            <a:ext cx="4305300" cy="50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0601"/>
      </p:ext>
    </p:extLst>
  </p:cSld>
  <p:clrMapOvr>
    <a:masterClrMapping/>
  </p:clrMapOvr>
  <p:transition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  <a:p>
            <a:pPr eaLnBrk="1" hangingPunct="1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92918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dirty="0"/>
              <a:t>PANTALLA TENTATIVA DE ADQUISICION DE DATOS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929606"/>
            <a:ext cx="64865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6371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6068" y="1008965"/>
            <a:ext cx="81168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BANCO DE PRUEBAS PARA BOMBAS CENTRÍFUGAS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C" sz="1200" dirty="0">
              <a:solidFill>
                <a:srgbClr val="33333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C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br>
              <a:rPr kumimoji="0" 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09" y="1709299"/>
            <a:ext cx="7617001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2926"/>
      </p:ext>
    </p:extLst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2077079"/>
            <a:ext cx="811688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NORMA</a:t>
            </a:r>
            <a:r>
              <a:rPr kumimoji="0" lang="es-EC" sz="32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BS EN ISO 9906:2012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s-EC" sz="3200" b="1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CRITERIOS DE ACEPTACIÓN</a:t>
            </a:r>
            <a:endParaRPr kumimoji="0" lang="es-EC" sz="32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12760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2" y="457200"/>
            <a:ext cx="8722196" cy="61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192179"/>
            <a:ext cx="811688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C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PERIODO</a:t>
            </a:r>
            <a:r>
              <a:rPr kumimoji="0" lang="es-EC" sz="32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CALIBRACIÓN DE L0S INSTRUMENTOS</a:t>
            </a:r>
            <a:endParaRPr kumimoji="0" lang="es-EC" sz="32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C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09711"/>
      </p:ext>
    </p:ext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7248525" cy="55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ORMATOPRESENT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820079"/>
            <a:ext cx="6931501" cy="48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9033"/>
      </p:ext>
    </p:extLst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20353</TotalTime>
  <Words>498</Words>
  <Application>Microsoft Office PowerPoint</Application>
  <PresentationFormat>Presentación en pantalla (4:3)</PresentationFormat>
  <Paragraphs>98</Paragraphs>
  <Slides>38</Slides>
  <Notes>34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Office Theme</vt:lpstr>
      <vt:lpstr>Hoja de cálculo</vt:lpstr>
      <vt:lpstr>      TÍTULO DEL PROYECTO    “INGENIERÍA CONCEPTUAL, BÁSICA Y DE DETALLE DE UN BANCO DE PRUEBAS PARA BOMBAS CENTRIFUGAS BAJO LA NORMA BS EN  ISO 9906:2012 PARA EL LABORATORIO DE FLUIDOS.”    PROYECTO PREVIO A LA OBTENCIÓN DEL TÍTULO DE INGENIERO MECÁNICO    VANESSA SOLEDAD POZO     DIRECTOR: Ing. Oswaldo Mariño Sangolquí, 2016 – Septiembre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ACEPTACIÓN DE PARA BOMBAS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PARÁMETROS PARA LA CONSTRUCCIÓN DEL BANCO DE PRUEBAS </vt:lpstr>
      <vt:lpstr>PARÁMETROS PARA LA CONSTRUCCIÓN DEL BANCO DE PRUEBAS </vt:lpstr>
      <vt:lpstr>PARÁMETROS PARA LA CONSTRUCCIÓN DEL BANCO DE PRUEBAS </vt:lpstr>
      <vt:lpstr>PASOS PARA REALIZAR LA PRUEBA EN EL BANCO DE PRUEBAS </vt:lpstr>
      <vt:lpstr>PASOS PARA REALIZAR LA PRUEBA EN EL BANCO DE PRUEBAS </vt:lpstr>
      <vt:lpstr>INSTRUMENTACIÓN</vt:lpstr>
      <vt:lpstr>PERIODOS DE CALIBRACIÓN DE LOS INSTRUMENTOS </vt:lpstr>
      <vt:lpstr>SENSOR DE PRESIÓN</vt:lpstr>
      <vt:lpstr>MATRIZ DE DECISIÓN PARA SENSOR DE PRESIÓN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 una Compactadora Hidráulica de chatarra CON CAPACIDAD DE 70 TONELADAS, de MOVIMIENTO ANGULAR, para la empresa “Recicladora Mejía”  Carlos Alberto rivera rosas Oscar David Mejía Zambrano   Director: Ing. Fernando Montenegro Codirector: Ing. Carlos SuntaxI………….</dc:title>
  <dc:creator>Charly</dc:creator>
  <cp:lastModifiedBy>Jorge Eduardo</cp:lastModifiedBy>
  <cp:revision>168</cp:revision>
  <dcterms:created xsi:type="dcterms:W3CDTF">2009-11-10T19:49:23Z</dcterms:created>
  <dcterms:modified xsi:type="dcterms:W3CDTF">2016-09-19T02:13:46Z</dcterms:modified>
</cp:coreProperties>
</file>