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Lst>
  <p:sldSz cy="5143500" cx="9144000"/>
  <p:notesSz cx="6858000" cy="9144000"/>
  <p:embeddedFontLst>
    <p:embeddedFont>
      <p:font typeface="Amatic SC"/>
      <p:regular r:id="rId96"/>
      <p:bold r:id="rId97"/>
    </p:embeddedFont>
    <p:embeddedFont>
      <p:font typeface="Source Code Pro"/>
      <p:regular r:id="rId98"/>
      <p:bold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9D85F0C-4A4C-4C1C-BBE4-E221A0C064AC}">
  <a:tblStyle styleId="{99D85F0C-4A4C-4C1C-BBE4-E221A0C064AC}"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300D67DA-9278-4363-A62C-20F5B26EC3DD}"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font" Target="fonts/AmaticSC-bold.fntdata"/><Relationship Id="rId96" Type="http://schemas.openxmlformats.org/officeDocument/2006/relationships/font" Target="fonts/AmaticSC-regular.fntdata"/><Relationship Id="rId11" Type="http://schemas.openxmlformats.org/officeDocument/2006/relationships/slide" Target="slides/slide6.xml"/><Relationship Id="rId99" Type="http://schemas.openxmlformats.org/officeDocument/2006/relationships/font" Target="fonts/SourceCodePro-bold.fntdata"/><Relationship Id="rId10" Type="http://schemas.openxmlformats.org/officeDocument/2006/relationships/slide" Target="slides/slide5.xml"/><Relationship Id="rId98" Type="http://schemas.openxmlformats.org/officeDocument/2006/relationships/font" Target="fonts/SourceCodePro-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4" name="Shape 4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1" name="Shape 4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4" name="Shape 4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1" name="Shape 5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0" name="Shape 5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4" name="Shape 5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1" name="Shape 5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1" name="Shape 5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8" name="Shape 5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6" name="Shape 5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2" name="Shape 5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9" name="Shape 5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6" name="Shape 5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3" name="Shape 5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9" name="Shape 599"/>
        <p:cNvGrpSpPr/>
        <p:nvPr/>
      </p:nvGrpSpPr>
      <p:grpSpPr>
        <a:xfrm>
          <a:off x="0" y="0"/>
          <a:ext cx="0" cy="0"/>
          <a:chOff x="0" y="0"/>
          <a:chExt cx="0" cy="0"/>
        </a:xfrm>
      </p:grpSpPr>
      <p:sp>
        <p:nvSpPr>
          <p:cNvPr id="600" name="Shape 6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1" name="Shape 6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8" name="Shape 6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6" name="Shape 6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4" name="Shape 6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2" name="Shape 6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0" name="Shape 6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8" name="Shape 6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5" name="Shape 6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2" name="Shape 6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7" name="Shape 667"/>
        <p:cNvGrpSpPr/>
        <p:nvPr/>
      </p:nvGrpSpPr>
      <p:grpSpPr>
        <a:xfrm>
          <a:off x="0" y="0"/>
          <a:ext cx="0" cy="0"/>
          <a:chOff x="0" y="0"/>
          <a:chExt cx="0" cy="0"/>
        </a:xfrm>
      </p:grpSpPr>
      <p:sp>
        <p:nvSpPr>
          <p:cNvPr id="668" name="Shape 6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9" name="Shape 6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8" name="Shape 6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5" name="Shape 685"/>
        <p:cNvGrpSpPr/>
        <p:nvPr/>
      </p:nvGrpSpPr>
      <p:grpSpPr>
        <a:xfrm>
          <a:off x="0" y="0"/>
          <a:ext cx="0" cy="0"/>
          <a:chOff x="0" y="0"/>
          <a:chExt cx="0" cy="0"/>
        </a:xfrm>
      </p:grpSpPr>
      <p:sp>
        <p:nvSpPr>
          <p:cNvPr id="686" name="Shape 6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7" name="Shape 6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5" name="Shape 6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1" name="Shape 701"/>
        <p:cNvGrpSpPr/>
        <p:nvPr/>
      </p:nvGrpSpPr>
      <p:grpSpPr>
        <a:xfrm>
          <a:off x="0" y="0"/>
          <a:ext cx="0" cy="0"/>
          <a:chOff x="0" y="0"/>
          <a:chExt cx="0" cy="0"/>
        </a:xfrm>
      </p:grpSpPr>
      <p:sp>
        <p:nvSpPr>
          <p:cNvPr id="702" name="Shape 7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3" name="Shape 7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0" name="Shape 7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5" name="Shape 715"/>
        <p:cNvGrpSpPr/>
        <p:nvPr/>
      </p:nvGrpSpPr>
      <p:grpSpPr>
        <a:xfrm>
          <a:off x="0" y="0"/>
          <a:ext cx="0" cy="0"/>
          <a:chOff x="0" y="0"/>
          <a:chExt cx="0" cy="0"/>
        </a:xfrm>
      </p:grpSpPr>
      <p:sp>
        <p:nvSpPr>
          <p:cNvPr id="716" name="Shape 7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7" name="Shape 7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4" name="Shape 7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1" name="Shape 7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6" name="Shape 736"/>
        <p:cNvGrpSpPr/>
        <p:nvPr/>
      </p:nvGrpSpPr>
      <p:grpSpPr>
        <a:xfrm>
          <a:off x="0" y="0"/>
          <a:ext cx="0" cy="0"/>
          <a:chOff x="0" y="0"/>
          <a:chExt cx="0" cy="0"/>
        </a:xfrm>
      </p:grpSpPr>
      <p:sp>
        <p:nvSpPr>
          <p:cNvPr id="737" name="Shape 7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8" name="Shape 7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3" name="Shape 743"/>
        <p:cNvGrpSpPr/>
        <p:nvPr/>
      </p:nvGrpSpPr>
      <p:grpSpPr>
        <a:xfrm>
          <a:off x="0" y="0"/>
          <a:ext cx="0" cy="0"/>
          <a:chOff x="0" y="0"/>
          <a:chExt cx="0" cy="0"/>
        </a:xfrm>
      </p:grpSpPr>
      <p:sp>
        <p:nvSpPr>
          <p:cNvPr id="744" name="Shape 7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5" name="Shape 7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0" name="Shape 750"/>
        <p:cNvGrpSpPr/>
        <p:nvPr/>
      </p:nvGrpSpPr>
      <p:grpSpPr>
        <a:xfrm>
          <a:off x="0" y="0"/>
          <a:ext cx="0" cy="0"/>
          <a:chOff x="0" y="0"/>
          <a:chExt cx="0" cy="0"/>
        </a:xfrm>
      </p:grpSpPr>
      <p:sp>
        <p:nvSpPr>
          <p:cNvPr id="751" name="Shape 7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2" name="Shape 7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7" name="Shape 757"/>
        <p:cNvGrpSpPr/>
        <p:nvPr/>
      </p:nvGrpSpPr>
      <p:grpSpPr>
        <a:xfrm>
          <a:off x="0" y="0"/>
          <a:ext cx="0" cy="0"/>
          <a:chOff x="0" y="0"/>
          <a:chExt cx="0" cy="0"/>
        </a:xfrm>
      </p:grpSpPr>
      <p:sp>
        <p:nvSpPr>
          <p:cNvPr id="758" name="Shape 7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9" name="Shape 7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0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0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0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06.jpg"/><Relationship Id="rId4"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06.jp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0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06.jpg"/><Relationship Id="rId4" Type="http://schemas.openxmlformats.org/officeDocument/2006/relationships/image" Target="../media/image0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06.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jpg"/><Relationship Id="rId4" Type="http://schemas.openxmlformats.org/officeDocument/2006/relationships/hyperlink" Target="https://es.wikipedia.org/wiki/Campesino" TargetMode="External"/><Relationship Id="rId9" Type="http://schemas.openxmlformats.org/officeDocument/2006/relationships/image" Target="../media/image04.png"/><Relationship Id="rId5" Type="http://schemas.openxmlformats.org/officeDocument/2006/relationships/hyperlink" Target="https://es.wikipedia.org/wiki/Ind%C3%ADgena" TargetMode="External"/><Relationship Id="rId6" Type="http://schemas.openxmlformats.org/officeDocument/2006/relationships/hyperlink" Target="https://es.wikipedia.org/wiki/Mestizo" TargetMode="External"/><Relationship Id="rId7" Type="http://schemas.openxmlformats.org/officeDocument/2006/relationships/hyperlink" Target="https://es.wikipedia.org/wiki/Afroamericano" TargetMode="External"/><Relationship Id="rId8" Type="http://schemas.openxmlformats.org/officeDocument/2006/relationships/hyperlink" Target="https://es.wikipedia.org/wiki/Recurso_natura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06.jpg"/><Relationship Id="rId4" Type="http://schemas.openxmlformats.org/officeDocument/2006/relationships/image" Target="../media/image10.png"/><Relationship Id="rId5" Type="http://schemas.openxmlformats.org/officeDocument/2006/relationships/image" Target="../media/image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06.jpg"/><Relationship Id="rId4" Type="http://schemas.openxmlformats.org/officeDocument/2006/relationships/image" Target="../media/image12.png"/><Relationship Id="rId5"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06.jpg"/><Relationship Id="rId4" Type="http://schemas.openxmlformats.org/officeDocument/2006/relationships/image" Target="../media/image15.png"/><Relationship Id="rId5"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06.jp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06.jp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06.jp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06.jp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06.jp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06.jp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06.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jpg"/><Relationship Id="rId4" Type="http://schemas.openxmlformats.org/officeDocument/2006/relationships/image" Target="../media/image0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06.jp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06.jp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06.jp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06.jp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06.jp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06.jp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06.jp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06.jp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06.jp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06.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06.jp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06.jp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0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0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0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0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0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06.jp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0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0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06.jp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0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0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06.jpg"/><Relationship Id="rId4" Type="http://schemas.openxmlformats.org/officeDocument/2006/relationships/image" Target="../media/image36.png"/><Relationship Id="rId5"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0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0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0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00.jp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00.jpg"/><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00.jpg"/><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00.jpg"/><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00.jpg"/><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00.jpg"/><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0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00.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0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00.jpg"/><Relationship Id="rId4" Type="http://schemas.openxmlformats.org/officeDocument/2006/relationships/image" Target="../media/image44.png"/><Relationship Id="rId5" Type="http://schemas.openxmlformats.org/officeDocument/2006/relationships/image" Target="../media/image4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00.jpg"/><Relationship Id="rId4" Type="http://schemas.openxmlformats.org/officeDocument/2006/relationships/image" Target="../media/image44.png"/><Relationship Id="rId5"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jpg"/><Relationship Id="rId4" Type="http://schemas.openxmlformats.org/officeDocument/2006/relationships/image" Target="../media/image0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00.jpg"/><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00.jpg"/><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00.jpg"/><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00.jpg"/><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00.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00.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00.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0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00.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2082349"/>
            <a:ext cx="8520600" cy="1676700"/>
          </a:xfrm>
          <a:prstGeom prst="rect">
            <a:avLst/>
          </a:prstGeom>
        </p:spPr>
        <p:txBody>
          <a:bodyPr anchorCtr="0" anchor="ctr" bIns="91425" lIns="91425" rIns="91425" tIns="91425">
            <a:noAutofit/>
          </a:bodyPr>
          <a:lstStyle/>
          <a:p>
            <a:pPr lvl="0">
              <a:spcBef>
                <a:spcPts val="0"/>
              </a:spcBef>
              <a:buNone/>
            </a:pPr>
            <a:r>
              <a:rPr lang="es" sz="3000"/>
              <a:t>Tema: Identificación de los factores críticos de éxito para el posicionamiento de los centros de turismo comunitario en la provincia de Imbabura </a:t>
            </a:r>
          </a:p>
        </p:txBody>
      </p:sp>
      <p:sp>
        <p:nvSpPr>
          <p:cNvPr id="57" name="Shape 57"/>
          <p:cNvSpPr txBox="1"/>
          <p:nvPr>
            <p:ph idx="1" type="subTitle"/>
          </p:nvPr>
        </p:nvSpPr>
        <p:spPr>
          <a:xfrm>
            <a:off x="311700" y="4140943"/>
            <a:ext cx="8520600" cy="792600"/>
          </a:xfrm>
          <a:prstGeom prst="rect">
            <a:avLst/>
          </a:prstGeom>
        </p:spPr>
        <p:txBody>
          <a:bodyPr anchorCtr="0" anchor="ctr" bIns="91425" lIns="91425" rIns="91425" tIns="91425">
            <a:noAutofit/>
          </a:bodyPr>
          <a:lstStyle/>
          <a:p>
            <a:pPr lvl="0">
              <a:spcBef>
                <a:spcPts val="0"/>
              </a:spcBef>
              <a:buNone/>
            </a:pPr>
            <a:r>
              <a:rPr lang="es">
                <a:solidFill>
                  <a:srgbClr val="FFFFFF"/>
                </a:solidFill>
              </a:rPr>
              <a:t>Autor: Andrés Mancero </a:t>
            </a:r>
          </a:p>
        </p:txBody>
      </p:sp>
      <p:pic>
        <p:nvPicPr>
          <p:cNvPr id="58" name="Shape 58"/>
          <p:cNvPicPr preferRelativeResize="0"/>
          <p:nvPr/>
        </p:nvPicPr>
        <p:blipFill>
          <a:blip r:embed="rId3">
            <a:alphaModFix/>
          </a:blip>
          <a:stretch>
            <a:fillRect/>
          </a:stretch>
        </p:blipFill>
        <p:spPr>
          <a:xfrm>
            <a:off x="1328725" y="110662"/>
            <a:ext cx="6486525" cy="212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type="title"/>
          </p:nvPr>
        </p:nvSpPr>
        <p:spPr>
          <a:xfrm>
            <a:off x="304800" y="807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Oportunidades</a:t>
            </a:r>
          </a:p>
        </p:txBody>
      </p:sp>
      <p:cxnSp>
        <p:nvCxnSpPr>
          <p:cNvPr id="130" name="Shape 130"/>
          <p:cNvCxnSpPr/>
          <p:nvPr/>
        </p:nvCxnSpPr>
        <p:spPr>
          <a:xfrm flipH="1" rot="10800000">
            <a:off x="383024" y="9040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31" name="Shape 131"/>
          <p:cNvGraphicFramePr/>
          <p:nvPr/>
        </p:nvGraphicFramePr>
        <p:xfrm>
          <a:off x="308725" y="950300"/>
          <a:ext cx="3000000" cy="3000000"/>
        </p:xfrm>
        <a:graphic>
          <a:graphicData uri="http://schemas.openxmlformats.org/drawingml/2006/table">
            <a:tbl>
              <a:tblPr>
                <a:noFill/>
                <a:tableStyleId>{300D67DA-9278-4363-A62C-20F5B26EC3DD}</a:tableStyleId>
              </a:tblPr>
              <a:tblGrid>
                <a:gridCol w="783875"/>
                <a:gridCol w="2661075"/>
                <a:gridCol w="917975"/>
                <a:gridCol w="1031425"/>
                <a:gridCol w="90765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Oportunidades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O1</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Estabilidad política</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O2</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Planificación turística del Ecuador</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14325">
                <a:tc>
                  <a:txBody>
                    <a:bodyPr>
                      <a:noAutofit/>
                    </a:bodyPr>
                    <a:lstStyle/>
                    <a:p>
                      <a:pPr lvl="0" rtl="0" algn="just">
                        <a:lnSpc>
                          <a:spcPct val="115000"/>
                        </a:lnSpc>
                        <a:spcBef>
                          <a:spcPts val="0"/>
                        </a:spcBef>
                        <a:buNone/>
                      </a:pPr>
                      <a:r>
                        <a:rPr b="1" lang="es" sz="1100"/>
                        <a:t>O3</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Plan del buen vivir</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O4</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Tiempo familiar compartido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O5</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Plan de desarrollo turístico 2020</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O6</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Turistas extranjeros en Ecuador</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Shape 136"/>
          <p:cNvSpPr txBox="1"/>
          <p:nvPr>
            <p:ph type="title"/>
          </p:nvPr>
        </p:nvSpPr>
        <p:spPr>
          <a:xfrm>
            <a:off x="15240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Oportunidades</a:t>
            </a:r>
          </a:p>
        </p:txBody>
      </p:sp>
      <p:cxnSp>
        <p:nvCxnSpPr>
          <p:cNvPr id="137" name="Shape 137"/>
          <p:cNvCxnSpPr/>
          <p:nvPr/>
        </p:nvCxnSpPr>
        <p:spPr>
          <a:xfrm flipH="1" rot="10800000">
            <a:off x="230624" y="6754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38" name="Shape 138"/>
          <p:cNvGraphicFramePr/>
          <p:nvPr/>
        </p:nvGraphicFramePr>
        <p:xfrm>
          <a:off x="156325" y="721700"/>
          <a:ext cx="3000000" cy="3000000"/>
        </p:xfrm>
        <a:graphic>
          <a:graphicData uri="http://schemas.openxmlformats.org/drawingml/2006/table">
            <a:tbl>
              <a:tblPr>
                <a:noFill/>
                <a:tableStyleId>{300D67DA-9278-4363-A62C-20F5B26EC3DD}</a:tableStyleId>
              </a:tblPr>
              <a:tblGrid>
                <a:gridCol w="783875"/>
                <a:gridCol w="2661075"/>
                <a:gridCol w="917975"/>
                <a:gridCol w="1031425"/>
                <a:gridCol w="90765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Oportunidades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indent="0" lvl="0" marL="0" marR="0" rtl="0" algn="just">
                        <a:lnSpc>
                          <a:spcPct val="115000"/>
                        </a:lnSpc>
                        <a:spcBef>
                          <a:spcPts val="0"/>
                        </a:spcBef>
                        <a:spcAft>
                          <a:spcPts val="0"/>
                        </a:spcAft>
                        <a:buNone/>
                      </a:pPr>
                      <a:r>
                        <a:rPr lang="es"/>
                        <a:t>O7</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Ingresos nacionales por el turismo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b="1" lang="es" sz="1100"/>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FFFFFF"/>
                    </a:solidFill>
                  </a:tcPr>
                </a:tc>
              </a:tr>
              <a:tr h="190500">
                <a:tc>
                  <a:txBody>
                    <a:bodyPr>
                      <a:noAutofit/>
                    </a:bodyPr>
                    <a:lstStyle/>
                    <a:p>
                      <a:pPr lvl="0" rtl="0" algn="just">
                        <a:lnSpc>
                          <a:spcPct val="115000"/>
                        </a:lnSpc>
                        <a:spcBef>
                          <a:spcPts val="0"/>
                        </a:spcBef>
                        <a:buNone/>
                      </a:pPr>
                      <a:r>
                        <a:rPr b="1" lang="es" sz="1100"/>
                        <a:t>O8</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Porcentaje del PIB turismo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14325">
                <a:tc>
                  <a:txBody>
                    <a:bodyPr>
                      <a:noAutofit/>
                    </a:bodyPr>
                    <a:lstStyle/>
                    <a:p>
                      <a:pPr lvl="0" rtl="0" algn="just">
                        <a:lnSpc>
                          <a:spcPct val="115000"/>
                        </a:lnSpc>
                        <a:spcBef>
                          <a:spcPts val="0"/>
                        </a:spcBef>
                        <a:buNone/>
                      </a:pPr>
                      <a:r>
                        <a:rPr b="1" lang="es" sz="1100"/>
                        <a:t>O9</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Tasas de interés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O10</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Ley de protección al consumidor</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O11</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Leyes para conformar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O12</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Marketing hotelero digital</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Shape 143"/>
          <p:cNvSpPr txBox="1"/>
          <p:nvPr>
            <p:ph type="title"/>
          </p:nvPr>
        </p:nvSpPr>
        <p:spPr>
          <a:xfrm>
            <a:off x="152400" y="45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Oportunidades</a:t>
            </a:r>
          </a:p>
        </p:txBody>
      </p:sp>
      <p:cxnSp>
        <p:nvCxnSpPr>
          <p:cNvPr id="144" name="Shape 144"/>
          <p:cNvCxnSpPr/>
          <p:nvPr/>
        </p:nvCxnSpPr>
        <p:spPr>
          <a:xfrm flipH="1" rot="10800000">
            <a:off x="230624" y="8278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45" name="Shape 145"/>
          <p:cNvGraphicFramePr/>
          <p:nvPr/>
        </p:nvGraphicFramePr>
        <p:xfrm>
          <a:off x="156325" y="1029700"/>
          <a:ext cx="3000000" cy="3000000"/>
        </p:xfrm>
        <a:graphic>
          <a:graphicData uri="http://schemas.openxmlformats.org/drawingml/2006/table">
            <a:tbl>
              <a:tblPr>
                <a:noFill/>
                <a:tableStyleId>{300D67DA-9278-4363-A62C-20F5B26EC3DD}</a:tableStyleId>
              </a:tblPr>
              <a:tblGrid>
                <a:gridCol w="783875"/>
                <a:gridCol w="2661075"/>
                <a:gridCol w="917975"/>
                <a:gridCol w="1031425"/>
                <a:gridCol w="907650"/>
              </a:tblGrid>
              <a:tr h="365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Oportunidades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42145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421450">
                <a:tc>
                  <a:txBody>
                    <a:bodyPr>
                      <a:noAutofit/>
                    </a:bodyPr>
                    <a:lstStyle/>
                    <a:p>
                      <a:pPr indent="0" lvl="0" marL="0" marR="0" rtl="0" algn="just">
                        <a:lnSpc>
                          <a:spcPct val="115000"/>
                        </a:lnSpc>
                        <a:spcBef>
                          <a:spcPts val="0"/>
                        </a:spcBef>
                        <a:spcAft>
                          <a:spcPts val="0"/>
                        </a:spcAft>
                        <a:buNone/>
                      </a:pPr>
                      <a:r>
                        <a:rPr lang="es"/>
                        <a:t>O14</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Clientes – turistas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b="1" lang="es" sz="1100"/>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663875">
                <a:tc>
                  <a:txBody>
                    <a:bodyPr>
                      <a:noAutofit/>
                    </a:bodyPr>
                    <a:lstStyle/>
                    <a:p>
                      <a:pPr lvl="0" rtl="0" algn="just">
                        <a:lnSpc>
                          <a:spcPct val="115000"/>
                        </a:lnSpc>
                        <a:spcBef>
                          <a:spcPts val="0"/>
                        </a:spcBef>
                        <a:buNone/>
                      </a:pPr>
                      <a:r>
                        <a:rPr b="1" lang="es" sz="1100"/>
                        <a:t>O15</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Transporte hacia la provincia de Imbabura</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421450">
                <a:tc>
                  <a:txBody>
                    <a:bodyPr>
                      <a:noAutofit/>
                    </a:bodyPr>
                    <a:lstStyle/>
                    <a:p>
                      <a:pPr lvl="0" rtl="0" algn="just">
                        <a:lnSpc>
                          <a:spcPct val="115000"/>
                        </a:lnSpc>
                        <a:spcBef>
                          <a:spcPts val="0"/>
                        </a:spcBef>
                        <a:buNone/>
                      </a:pPr>
                      <a:r>
                        <a:rPr b="1" lang="es" sz="1100"/>
                        <a:t>O16</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Atractivos Naturales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421450">
                <a:tc>
                  <a:txBody>
                    <a:bodyPr>
                      <a:noAutofit/>
                    </a:bodyPr>
                    <a:lstStyle/>
                    <a:p>
                      <a:pPr lvl="0" rtl="0" algn="just">
                        <a:lnSpc>
                          <a:spcPct val="115000"/>
                        </a:lnSpc>
                        <a:spcBef>
                          <a:spcPts val="0"/>
                        </a:spcBef>
                        <a:buNone/>
                      </a:pPr>
                      <a:r>
                        <a:rPr b="1" lang="es" sz="1100"/>
                        <a:t>O17</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Atracciones turísticas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906325">
                <a:tc>
                  <a:txBody>
                    <a:bodyPr>
                      <a:noAutofit/>
                    </a:bodyPr>
                    <a:lstStyle/>
                    <a:p>
                      <a:pPr lvl="0" rtl="0" algn="just">
                        <a:lnSpc>
                          <a:spcPct val="115000"/>
                        </a:lnSpc>
                        <a:spcBef>
                          <a:spcPts val="0"/>
                        </a:spcBef>
                        <a:buNone/>
                      </a:pPr>
                      <a:r>
                        <a:rPr b="1" lang="es" sz="1100"/>
                        <a:t>O18</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Deportes extremos en Imbabura</a:t>
                      </a:r>
                    </a:p>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Shape 150"/>
          <p:cNvSpPr txBox="1"/>
          <p:nvPr>
            <p:ph type="title"/>
          </p:nvPr>
        </p:nvSpPr>
        <p:spPr>
          <a:xfrm>
            <a:off x="304800" y="1569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Amenazas</a:t>
            </a:r>
          </a:p>
        </p:txBody>
      </p:sp>
      <p:cxnSp>
        <p:nvCxnSpPr>
          <p:cNvPr id="151" name="Shape 151"/>
          <p:cNvCxnSpPr/>
          <p:nvPr/>
        </p:nvCxnSpPr>
        <p:spPr>
          <a:xfrm flipH="1" rot="10800000">
            <a:off x="383024" y="9802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52" name="Shape 152"/>
          <p:cNvGraphicFramePr/>
          <p:nvPr/>
        </p:nvGraphicFramePr>
        <p:xfrm>
          <a:off x="381000" y="1066800"/>
          <a:ext cx="3000000" cy="3000000"/>
        </p:xfrm>
        <a:graphic>
          <a:graphicData uri="http://schemas.openxmlformats.org/drawingml/2006/table">
            <a:tbl>
              <a:tblPr>
                <a:noFill/>
                <a:tableStyleId>{300D67DA-9278-4363-A62C-20F5B26EC3DD}</a:tableStyleId>
              </a:tblPr>
              <a:tblGrid>
                <a:gridCol w="723900"/>
                <a:gridCol w="2457450"/>
                <a:gridCol w="847725"/>
                <a:gridCol w="952500"/>
                <a:gridCol w="83820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Amenazas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A1</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Riesgo país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gn="just">
                        <a:lnSpc>
                          <a:spcPct val="115000"/>
                        </a:lnSpc>
                        <a:spcBef>
                          <a:spcPts val="0"/>
                        </a:spcBef>
                        <a:buNone/>
                      </a:pPr>
                      <a:r>
                        <a:rPr b="1" lang="es" sz="1100"/>
                        <a:t>A2</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Poder de negociación con los clientes turistas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A3</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Intermediarios – Agencias de viajes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A4</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Servicios sustitutos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A5</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Amenaza de nuevos competidores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Shape 157"/>
          <p:cNvSpPr txBox="1"/>
          <p:nvPr>
            <p:ph type="title"/>
          </p:nvPr>
        </p:nvSpPr>
        <p:spPr>
          <a:xfrm>
            <a:off x="304800" y="45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Amenazas</a:t>
            </a:r>
          </a:p>
        </p:txBody>
      </p:sp>
      <p:cxnSp>
        <p:nvCxnSpPr>
          <p:cNvPr id="158" name="Shape 158"/>
          <p:cNvCxnSpPr/>
          <p:nvPr/>
        </p:nvCxnSpPr>
        <p:spPr>
          <a:xfrm flipH="1" rot="10800000">
            <a:off x="383024" y="8278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59" name="Shape 159"/>
          <p:cNvGraphicFramePr/>
          <p:nvPr/>
        </p:nvGraphicFramePr>
        <p:xfrm>
          <a:off x="381000" y="914400"/>
          <a:ext cx="3000000" cy="3000000"/>
        </p:xfrm>
        <a:graphic>
          <a:graphicData uri="http://schemas.openxmlformats.org/drawingml/2006/table">
            <a:tbl>
              <a:tblPr>
                <a:noFill/>
                <a:tableStyleId>{300D67DA-9278-4363-A62C-20F5B26EC3DD}</a:tableStyleId>
              </a:tblPr>
              <a:tblGrid>
                <a:gridCol w="723900"/>
                <a:gridCol w="2457450"/>
                <a:gridCol w="847725"/>
                <a:gridCol w="952500"/>
                <a:gridCol w="83820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Amenazas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indent="0" lvl="0" marL="0" marR="0" rtl="0" algn="just">
                        <a:lnSpc>
                          <a:spcPct val="115000"/>
                        </a:lnSpc>
                        <a:spcBef>
                          <a:spcPts val="0"/>
                        </a:spcBef>
                        <a:spcAft>
                          <a:spcPts val="0"/>
                        </a:spcAft>
                        <a:buNone/>
                      </a:pPr>
                      <a:r>
                        <a:rPr lang="es"/>
                        <a:t>A6</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Competidores Actuales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0" lvl="0" marL="0" marR="0" rtl="0" algn="just">
                        <a:lnSpc>
                          <a:spcPct val="115000"/>
                        </a:lnSpc>
                        <a:spcBef>
                          <a:spcPts val="0"/>
                        </a:spcBef>
                        <a:spcAft>
                          <a:spcPts val="0"/>
                        </a:spcAft>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gn="just">
                        <a:lnSpc>
                          <a:spcPct val="115000"/>
                        </a:lnSpc>
                        <a:spcBef>
                          <a:spcPts val="0"/>
                        </a:spcBef>
                        <a:buNone/>
                      </a:pPr>
                      <a:r>
                        <a:rPr b="1" lang="es" sz="1100"/>
                        <a:t>A7</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Desempleo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A8</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Inflación</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A9</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Asociaciones y organismos que intervienen en los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A10</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Paquetes Turísticos para la provincia de Imbabura</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04800" y="3093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fortalezas</a:t>
            </a:r>
          </a:p>
        </p:txBody>
      </p:sp>
      <p:cxnSp>
        <p:nvCxnSpPr>
          <p:cNvPr id="165" name="Shape 165"/>
          <p:cNvCxnSpPr/>
          <p:nvPr/>
        </p:nvCxnSpPr>
        <p:spPr>
          <a:xfrm flipH="1" rot="10800000">
            <a:off x="383024" y="11326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66" name="Shape 166"/>
          <p:cNvGraphicFramePr/>
          <p:nvPr/>
        </p:nvGraphicFramePr>
        <p:xfrm>
          <a:off x="381000" y="1524000"/>
          <a:ext cx="3000000" cy="3000000"/>
        </p:xfrm>
        <a:graphic>
          <a:graphicData uri="http://schemas.openxmlformats.org/drawingml/2006/table">
            <a:tbl>
              <a:tblPr>
                <a:noFill/>
                <a:tableStyleId>{300D67DA-9278-4363-A62C-20F5B26EC3DD}</a:tableStyleId>
              </a:tblPr>
              <a:tblGrid>
                <a:gridCol w="723900"/>
                <a:gridCol w="2457450"/>
                <a:gridCol w="847725"/>
                <a:gridCol w="952500"/>
                <a:gridCol w="83820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Fortalezas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gn="just">
                        <a:lnSpc>
                          <a:spcPct val="115000"/>
                        </a:lnSpc>
                        <a:spcBef>
                          <a:spcPts val="0"/>
                        </a:spcBef>
                        <a:buNone/>
                      </a:pPr>
                      <a:r>
                        <a:rPr b="1" lang="es" sz="1100"/>
                        <a:t>F1</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Infraestructura de los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F3</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Alimentación</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F4</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Convivencia Comunitaria Cultural</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F5</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Oferta de paquetes turísticos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Shape 171"/>
          <p:cNvSpPr txBox="1"/>
          <p:nvPr>
            <p:ph type="title"/>
          </p:nvPr>
        </p:nvSpPr>
        <p:spPr>
          <a:xfrm>
            <a:off x="228600" y="-716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Matriz de impacto debilidades</a:t>
            </a:r>
          </a:p>
        </p:txBody>
      </p:sp>
      <p:cxnSp>
        <p:nvCxnSpPr>
          <p:cNvPr id="172" name="Shape 172"/>
          <p:cNvCxnSpPr/>
          <p:nvPr/>
        </p:nvCxnSpPr>
        <p:spPr>
          <a:xfrm flipH="1" rot="10800000">
            <a:off x="306824" y="7516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73" name="Shape 173"/>
          <p:cNvGraphicFramePr/>
          <p:nvPr/>
        </p:nvGraphicFramePr>
        <p:xfrm>
          <a:off x="304800" y="914400"/>
          <a:ext cx="3000000" cy="3000000"/>
        </p:xfrm>
        <a:graphic>
          <a:graphicData uri="http://schemas.openxmlformats.org/drawingml/2006/table">
            <a:tbl>
              <a:tblPr>
                <a:noFill/>
                <a:tableStyleId>{300D67DA-9278-4363-A62C-20F5B26EC3DD}</a:tableStyleId>
              </a:tblPr>
              <a:tblGrid>
                <a:gridCol w="723900"/>
                <a:gridCol w="2457450"/>
                <a:gridCol w="847725"/>
                <a:gridCol w="952500"/>
                <a:gridCol w="838200"/>
              </a:tblGrid>
              <a:tr h="190500">
                <a:tc rowSpan="2">
                  <a:txBody>
                    <a:bodyPr>
                      <a:noAutofit/>
                    </a:bodyPr>
                    <a:lstStyle/>
                    <a:p>
                      <a:pPr lvl="0" rtl="0">
                        <a:lnSpc>
                          <a:spcPct val="115000"/>
                        </a:lnSpc>
                        <a:spcBef>
                          <a:spcPts val="0"/>
                        </a:spcBef>
                        <a:buNone/>
                      </a:pPr>
                      <a:r>
                        <a:rPr b="1" lang="es" sz="1100">
                          <a:solidFill>
                            <a:srgbClr val="FFFFFF"/>
                          </a:solidFill>
                        </a:rPr>
                        <a:t>Código</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rowSpan="2">
                  <a:txBody>
                    <a:bodyPr>
                      <a:noAutofit/>
                    </a:bodyPr>
                    <a:lstStyle/>
                    <a:p>
                      <a:pPr lvl="0" rtl="0" algn="ctr">
                        <a:lnSpc>
                          <a:spcPct val="115000"/>
                        </a:lnSpc>
                        <a:spcBef>
                          <a:spcPts val="0"/>
                        </a:spcBef>
                        <a:buNone/>
                      </a:pPr>
                      <a:r>
                        <a:rPr b="1" lang="es" sz="1100">
                          <a:solidFill>
                            <a:srgbClr val="FFFFFF"/>
                          </a:solidFill>
                        </a:rPr>
                        <a:t>Debilidades</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gridSpan="3">
                  <a:txBody>
                    <a:bodyPr>
                      <a:noAutofit/>
                    </a:bodyPr>
                    <a:lstStyle/>
                    <a:p>
                      <a:pPr lvl="0" rtl="0" algn="ctr">
                        <a:lnSpc>
                          <a:spcPct val="115000"/>
                        </a:lnSpc>
                        <a:spcBef>
                          <a:spcPts val="0"/>
                        </a:spcBef>
                        <a:buNone/>
                      </a:pPr>
                      <a:r>
                        <a:rPr b="1" lang="es" sz="1100">
                          <a:solidFill>
                            <a:srgbClr val="FFFFFF"/>
                          </a:solidFill>
                        </a:rPr>
                        <a:t>Impacto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c hMerge="1"/>
              </a:tr>
              <a:tr h="190500">
                <a:tc vMerge="1"/>
                <a:tc vMerge="1"/>
                <a:tc>
                  <a:txBody>
                    <a:bodyPr>
                      <a:noAutofit/>
                    </a:bodyPr>
                    <a:lstStyle/>
                    <a:p>
                      <a:pPr lvl="0" rtl="0">
                        <a:lnSpc>
                          <a:spcPct val="115000"/>
                        </a:lnSpc>
                        <a:spcBef>
                          <a:spcPts val="0"/>
                        </a:spcBef>
                        <a:buNone/>
                      </a:pPr>
                      <a:r>
                        <a:rPr lang="es"/>
                        <a:t>Alto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Medio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Bajo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gn="just">
                        <a:lnSpc>
                          <a:spcPct val="115000"/>
                        </a:lnSpc>
                        <a:spcBef>
                          <a:spcPts val="0"/>
                        </a:spcBef>
                        <a:buNone/>
                      </a:pPr>
                      <a:r>
                        <a:rPr b="1" lang="es" sz="1100"/>
                        <a:t>D1</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Personal calificado en los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gn="just">
                        <a:lnSpc>
                          <a:spcPct val="115000"/>
                        </a:lnSpc>
                        <a:spcBef>
                          <a:spcPts val="0"/>
                        </a:spcBef>
                        <a:buNone/>
                      </a:pPr>
                      <a:r>
                        <a:rPr b="1" lang="es" sz="1100"/>
                        <a:t>D2</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Trasporte a los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90500">
                <a:tc>
                  <a:txBody>
                    <a:bodyPr>
                      <a:noAutofit/>
                    </a:bodyPr>
                    <a:lstStyle/>
                    <a:p>
                      <a:pPr lvl="0" rtl="0" algn="just">
                        <a:lnSpc>
                          <a:spcPct val="115000"/>
                        </a:lnSpc>
                        <a:spcBef>
                          <a:spcPts val="0"/>
                        </a:spcBef>
                        <a:buNone/>
                      </a:pPr>
                      <a:r>
                        <a:rPr b="1" lang="es" sz="1100"/>
                        <a:t>D3</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Comunidades  y Organización</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71475">
                <a:tc>
                  <a:txBody>
                    <a:bodyPr>
                      <a:noAutofit/>
                    </a:bodyPr>
                    <a:lstStyle/>
                    <a:p>
                      <a:pPr lvl="0" rtl="0">
                        <a:lnSpc>
                          <a:spcPct val="115000"/>
                        </a:lnSpc>
                        <a:spcBef>
                          <a:spcPts val="0"/>
                        </a:spcBef>
                        <a:buNone/>
                      </a:pPr>
                      <a:r>
                        <a:rPr b="1" lang="es" sz="1100"/>
                        <a:t>D4</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just">
                        <a:lnSpc>
                          <a:spcPct val="115000"/>
                        </a:lnSpc>
                        <a:spcBef>
                          <a:spcPts val="0"/>
                        </a:spcBef>
                        <a:buNone/>
                      </a:pPr>
                      <a:r>
                        <a:rPr lang="es"/>
                        <a:t>Alojamiento en centros de turismo comunitario</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 </a:t>
                      </a:r>
                    </a:p>
                  </a:txBody>
                  <a:tcPr marT="91425" marB="91425" marR="68575" marL="68575">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a:t>X</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Shape 178"/>
          <p:cNvSpPr txBox="1"/>
          <p:nvPr>
            <p:ph type="title"/>
          </p:nvPr>
        </p:nvSpPr>
        <p:spPr>
          <a:xfrm>
            <a:off x="228600" y="-716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 Investigación de Mercados</a:t>
            </a:r>
          </a:p>
        </p:txBody>
      </p:sp>
      <p:cxnSp>
        <p:nvCxnSpPr>
          <p:cNvPr id="179" name="Shape 179"/>
          <p:cNvCxnSpPr/>
          <p:nvPr/>
        </p:nvCxnSpPr>
        <p:spPr>
          <a:xfrm flipH="1" rot="10800000">
            <a:off x="306824" y="751650"/>
            <a:ext cx="6128400" cy="18300"/>
          </a:xfrm>
          <a:prstGeom prst="straightConnector1">
            <a:avLst/>
          </a:prstGeom>
          <a:noFill/>
          <a:ln cap="flat" cmpd="sng" w="28575">
            <a:solidFill>
              <a:srgbClr val="FFFF00"/>
            </a:solidFill>
            <a:prstDash val="dashDot"/>
            <a:round/>
            <a:headEnd len="lg" w="lg" type="none"/>
            <a:tailEnd len="lg" w="lg" type="diamond"/>
          </a:ln>
        </p:spPr>
      </p:cxnSp>
      <p:pic>
        <p:nvPicPr>
          <p:cNvPr id="180" name="Shape 180"/>
          <p:cNvPicPr preferRelativeResize="0"/>
          <p:nvPr/>
        </p:nvPicPr>
        <p:blipFill>
          <a:blip r:embed="rId4">
            <a:alphaModFix/>
          </a:blip>
          <a:stretch>
            <a:fillRect/>
          </a:stretch>
        </p:blipFill>
        <p:spPr>
          <a:xfrm>
            <a:off x="447675" y="928700"/>
            <a:ext cx="5987550" cy="4214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Shape 185"/>
          <p:cNvSpPr txBox="1"/>
          <p:nvPr>
            <p:ph type="title"/>
          </p:nvPr>
        </p:nvSpPr>
        <p:spPr>
          <a:xfrm>
            <a:off x="363837" y="462775"/>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 teorias de soporte</a:t>
            </a:r>
          </a:p>
        </p:txBody>
      </p:sp>
      <p:cxnSp>
        <p:nvCxnSpPr>
          <p:cNvPr id="186" name="Shape 186"/>
          <p:cNvCxnSpPr/>
          <p:nvPr/>
        </p:nvCxnSpPr>
        <p:spPr>
          <a:xfrm flipH="1" rot="10800000">
            <a:off x="435162" y="1226375"/>
            <a:ext cx="6128400" cy="18300"/>
          </a:xfrm>
          <a:prstGeom prst="straightConnector1">
            <a:avLst/>
          </a:prstGeom>
          <a:noFill/>
          <a:ln cap="flat" cmpd="sng" w="28575">
            <a:solidFill>
              <a:srgbClr val="FFFF00"/>
            </a:solidFill>
            <a:prstDash val="dashDot"/>
            <a:round/>
            <a:headEnd len="lg" w="lg" type="none"/>
            <a:tailEnd len="lg" w="lg" type="diamond"/>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Shape 191"/>
          <p:cNvSpPr txBox="1"/>
          <p:nvPr>
            <p:ph type="title"/>
          </p:nvPr>
        </p:nvSpPr>
        <p:spPr>
          <a:xfrm>
            <a:off x="363837" y="817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objetivos específicos</a:t>
            </a:r>
          </a:p>
        </p:txBody>
      </p:sp>
      <p:cxnSp>
        <p:nvCxnSpPr>
          <p:cNvPr id="192" name="Shape 192"/>
          <p:cNvCxnSpPr/>
          <p:nvPr/>
        </p:nvCxnSpPr>
        <p:spPr>
          <a:xfrm flipH="1" rot="10800000">
            <a:off x="435162" y="8453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193" name="Shape 193"/>
          <p:cNvSpPr txBox="1"/>
          <p:nvPr/>
        </p:nvSpPr>
        <p:spPr>
          <a:xfrm>
            <a:off x="-45125" y="1978400"/>
            <a:ext cx="7034400" cy="2022300"/>
          </a:xfrm>
          <a:prstGeom prst="rect">
            <a:avLst/>
          </a:prstGeom>
          <a:noFill/>
          <a:ln>
            <a:noFill/>
          </a:ln>
        </p:spPr>
        <p:txBody>
          <a:bodyPr anchorCtr="0" anchor="ctr" bIns="91425" lIns="91425" rIns="91425" tIns="91425">
            <a:noAutofit/>
          </a:bodyPr>
          <a:lstStyle/>
          <a:p>
            <a:pPr indent="-228600" lvl="0" marL="457200" rtl="0">
              <a:lnSpc>
                <a:spcPct val="200000"/>
              </a:lnSpc>
              <a:spcBef>
                <a:spcPts val="0"/>
              </a:spcBef>
              <a:buNone/>
            </a:pPr>
            <a:r>
              <a:rPr lang="es" sz="1100">
                <a:solidFill>
                  <a:srgbClr val="FFFFFF"/>
                </a:solidFill>
                <a:latin typeface="Source Code Pro"/>
                <a:ea typeface="Source Code Pro"/>
                <a:cs typeface="Source Code Pro"/>
                <a:sym typeface="Source Code Pro"/>
              </a:rPr>
              <a:t>·Determinar las características de turistas y los clientes potenciales que podrían visitar los centros de turismo comunitario en la provincia de Imbabura.       </a:t>
            </a:r>
          </a:p>
          <a:p>
            <a:pPr indent="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·Determinar si los clientes están dispuestos a contratar servicios complementarios de los centros de turismo comunitarios.       </a:t>
            </a:r>
          </a:p>
          <a:p>
            <a:pPr indent="-22860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·Determinar cuáles son los factores críticos de éxito para los centros de turismo comunitario en la provincia de Imbabura</a:t>
            </a:r>
          </a:p>
          <a:p>
            <a:pPr indent="-22860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·Determinar por qué medios de comunicación le gustaría saber de los servicios de los centros de turismo comunitario.</a:t>
            </a:r>
          </a:p>
          <a:p>
            <a:pPr indent="-228600" lvl="0" marL="457200" rtl="0">
              <a:lnSpc>
                <a:spcPct val="200000"/>
              </a:lnSpc>
              <a:spcBef>
                <a:spcPts val="0"/>
              </a:spcBef>
              <a:buNone/>
            </a:pPr>
            <a:r>
              <a:t/>
            </a:r>
            <a:endParaRPr sz="1100">
              <a:solidFill>
                <a:srgbClr val="FFFFFF"/>
              </a:solidFill>
              <a:latin typeface="Source Code Pro"/>
              <a:ea typeface="Source Code Pro"/>
              <a:cs typeface="Source Code Pro"/>
              <a:sym typeface="Source Code Pro"/>
            </a:endParaRPr>
          </a:p>
          <a:p>
            <a:pPr lvl="0" rtl="0">
              <a:spcBef>
                <a:spcPts val="0"/>
              </a:spcBef>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Shape 63"/>
          <p:cNvSpPr txBox="1"/>
          <p:nvPr>
            <p:ph type="title"/>
          </p:nvPr>
        </p:nvSpPr>
        <p:spPr>
          <a:xfrm>
            <a:off x="311700" y="-88150"/>
            <a:ext cx="8520600" cy="801000"/>
          </a:xfrm>
          <a:prstGeom prst="rect">
            <a:avLst/>
          </a:prstGeom>
        </p:spPr>
        <p:txBody>
          <a:bodyPr anchorCtr="0" anchor="t" bIns="91425" lIns="91425" rIns="91425" tIns="91425">
            <a:noAutofit/>
          </a:bodyPr>
          <a:lstStyle/>
          <a:p>
            <a:pPr lvl="0">
              <a:spcBef>
                <a:spcPts val="0"/>
              </a:spcBef>
              <a:buNone/>
            </a:pPr>
            <a:r>
              <a:rPr lang="es">
                <a:solidFill>
                  <a:srgbClr val="FFFFFF"/>
                </a:solidFill>
              </a:rPr>
              <a:t>Introducción</a:t>
            </a:r>
            <a:r>
              <a:rPr lang="es"/>
              <a:t> </a:t>
            </a:r>
          </a:p>
        </p:txBody>
      </p:sp>
      <p:sp>
        <p:nvSpPr>
          <p:cNvPr id="64" name="Shape 64"/>
          <p:cNvSpPr txBox="1"/>
          <p:nvPr>
            <p:ph idx="1" type="body"/>
          </p:nvPr>
        </p:nvSpPr>
        <p:spPr>
          <a:xfrm>
            <a:off x="311700" y="847675"/>
            <a:ext cx="6291000" cy="3340200"/>
          </a:xfrm>
          <a:prstGeom prst="rect">
            <a:avLst/>
          </a:prstGeom>
        </p:spPr>
        <p:txBody>
          <a:bodyPr anchorCtr="0" anchor="t" bIns="91425" lIns="91425" rIns="91425" tIns="91425">
            <a:noAutofit/>
          </a:bodyPr>
          <a:lstStyle/>
          <a:p>
            <a:pPr indent="-228600" lvl="0" marL="457200" rtl="0" algn="just">
              <a:spcBef>
                <a:spcPts val="0"/>
              </a:spcBef>
              <a:buClr>
                <a:srgbClr val="FFFFFF"/>
              </a:buClr>
            </a:pPr>
            <a:r>
              <a:rPr lang="es">
                <a:solidFill>
                  <a:srgbClr val="FFFFFF"/>
                </a:solidFill>
              </a:rPr>
              <a:t>El turismo representa para Ecuador la tercera actividad en importancia económica. Implica un promedio de 700.000 visitantes extranjeros por año.</a:t>
            </a:r>
          </a:p>
          <a:p>
            <a:pPr indent="-228600" lvl="0" marL="457200" rtl="0" algn="just">
              <a:spcBef>
                <a:spcPts val="0"/>
              </a:spcBef>
              <a:buClr>
                <a:srgbClr val="FFFFFF"/>
              </a:buClr>
            </a:pPr>
            <a:r>
              <a:rPr lang="es">
                <a:solidFill>
                  <a:srgbClr val="FFFFFF"/>
                </a:solidFill>
              </a:rPr>
              <a:t>Por cada empleo directo que se genera en turismo se crean entre 3 y 6 puestos de empleo indirecto. De hecho, el turismo se constituye así en una estrategia relevante para la superación de la pobreza.</a:t>
            </a:r>
          </a:p>
          <a:p>
            <a:pPr indent="-228600" lvl="0" marL="457200" algn="just">
              <a:spcBef>
                <a:spcPts val="0"/>
              </a:spcBef>
              <a:buClr>
                <a:srgbClr val="FFFFFF"/>
              </a:buClr>
            </a:pPr>
            <a:r>
              <a:rPr lang="es">
                <a:solidFill>
                  <a:srgbClr val="FFFFFF"/>
                </a:solidFill>
              </a:rPr>
              <a:t>Cambio de la matriz productiva hacia y el desarrollo sostenible del país. </a:t>
            </a:r>
          </a:p>
        </p:txBody>
      </p:sp>
      <p:cxnSp>
        <p:nvCxnSpPr>
          <p:cNvPr id="65" name="Shape 65"/>
          <p:cNvCxnSpPr/>
          <p:nvPr/>
        </p:nvCxnSpPr>
        <p:spPr>
          <a:xfrm flipH="1" rot="10800000">
            <a:off x="383024" y="751650"/>
            <a:ext cx="6128400" cy="18300"/>
          </a:xfrm>
          <a:prstGeom prst="straightConnector1">
            <a:avLst/>
          </a:prstGeom>
          <a:noFill/>
          <a:ln cap="flat" cmpd="sng" w="28575">
            <a:solidFill>
              <a:srgbClr val="FFFF00"/>
            </a:solidFill>
            <a:prstDash val="dashDot"/>
            <a:round/>
            <a:headEnd len="lg" w="lg" type="none"/>
            <a:tailEnd len="lg" w="lg" type="diamond"/>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Shape 198"/>
          <p:cNvSpPr txBox="1"/>
          <p:nvPr>
            <p:ph type="title"/>
          </p:nvPr>
        </p:nvSpPr>
        <p:spPr>
          <a:xfrm>
            <a:off x="363837" y="817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hipótesis:</a:t>
            </a:r>
          </a:p>
        </p:txBody>
      </p:sp>
      <p:cxnSp>
        <p:nvCxnSpPr>
          <p:cNvPr id="199" name="Shape 199"/>
          <p:cNvCxnSpPr/>
          <p:nvPr/>
        </p:nvCxnSpPr>
        <p:spPr>
          <a:xfrm flipH="1" rot="10800000">
            <a:off x="435162" y="8453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00" name="Shape 200"/>
          <p:cNvSpPr txBox="1"/>
          <p:nvPr/>
        </p:nvSpPr>
        <p:spPr>
          <a:xfrm>
            <a:off x="-45125" y="1802725"/>
            <a:ext cx="7034400" cy="2198100"/>
          </a:xfrm>
          <a:prstGeom prst="rect">
            <a:avLst/>
          </a:prstGeom>
          <a:noFill/>
          <a:ln>
            <a:noFill/>
          </a:ln>
        </p:spPr>
        <p:txBody>
          <a:bodyPr anchorCtr="0" anchor="ctr" bIns="91425" lIns="91425" rIns="91425" tIns="91425">
            <a:noAutofit/>
          </a:bodyPr>
          <a:lstStyle/>
          <a:p>
            <a:pPr indent="-228600" lvl="0" marL="457200" rtl="0" algn="just">
              <a:lnSpc>
                <a:spcPct val="115000"/>
              </a:lnSpc>
              <a:spcBef>
                <a:spcPts val="1800"/>
              </a:spcBef>
              <a:spcAft>
                <a:spcPts val="1200"/>
              </a:spcAft>
              <a:buNone/>
            </a:pPr>
            <a:r>
              <a:rPr lang="es" sz="700">
                <a:latin typeface="Times New Roman"/>
                <a:ea typeface="Times New Roman"/>
                <a:cs typeface="Times New Roman"/>
                <a:sym typeface="Times New Roman"/>
              </a:rPr>
              <a:t>  </a:t>
            </a:r>
            <a:r>
              <a:rPr lang="es" sz="1100">
                <a:solidFill>
                  <a:srgbClr val="FFFFFF"/>
                </a:solidFill>
                <a:latin typeface="Source Code Pro"/>
                <a:ea typeface="Source Code Pro"/>
                <a:cs typeface="Source Code Pro"/>
                <a:sym typeface="Source Code Pro"/>
              </a:rPr>
              <a:t> Más del 35% de los turistas que visitan los centros de turismo comunitario lo hacen por los servicios complementarios que ofrecen a los usuarios.</a:t>
            </a:r>
          </a:p>
          <a:p>
            <a:pPr indent="-22860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·Más del 20% de los turistas que han visitado los centros de turismo comunitario considera que la ubicación es importantes para utilizar los servicios de los centros de turismo comunitario.</a:t>
            </a:r>
          </a:p>
          <a:p>
            <a:pPr indent="-22860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·Más del 80% de los turista que han visitado los centros d e turismo comunitario desearía ser informado de los centros de turismo comunitario por medio del internet</a:t>
            </a:r>
          </a:p>
          <a:p>
            <a:pPr indent="-228600" lvl="0" marL="45720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·Más del 20% de los turistas que realizan turismo cultural han visitado alguna vez un centro de turismo comunitario</a:t>
            </a:r>
          </a:p>
          <a:p>
            <a:pPr indent="-228600" lvl="0" marL="457200" rtl="0">
              <a:lnSpc>
                <a:spcPct val="200000"/>
              </a:lnSpc>
              <a:spcBef>
                <a:spcPts val="0"/>
              </a:spcBef>
              <a:buNone/>
            </a:pPr>
            <a:r>
              <a:t/>
            </a:r>
            <a:endParaRPr sz="1100">
              <a:solidFill>
                <a:srgbClr val="FFFFFF"/>
              </a:solidFill>
              <a:latin typeface="Source Code Pro"/>
              <a:ea typeface="Source Code Pro"/>
              <a:cs typeface="Source Code Pro"/>
              <a:sym typeface="Source Code Pro"/>
            </a:endParaRPr>
          </a:p>
          <a:p>
            <a:pPr lvl="0" rtl="0">
              <a:spcBef>
                <a:spcPts val="0"/>
              </a:spcBef>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Shape 205"/>
          <p:cNvSpPr txBox="1"/>
          <p:nvPr>
            <p:ph type="title"/>
          </p:nvPr>
        </p:nvSpPr>
        <p:spPr>
          <a:xfrm>
            <a:off x="363837" y="817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investigación Exploratoria</a:t>
            </a:r>
          </a:p>
        </p:txBody>
      </p:sp>
      <p:cxnSp>
        <p:nvCxnSpPr>
          <p:cNvPr id="206" name="Shape 206"/>
          <p:cNvCxnSpPr/>
          <p:nvPr/>
        </p:nvCxnSpPr>
        <p:spPr>
          <a:xfrm flipH="1" rot="10800000">
            <a:off x="435162" y="8453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07" name="Shape 207"/>
          <p:cNvSpPr txBox="1"/>
          <p:nvPr/>
        </p:nvSpPr>
        <p:spPr>
          <a:xfrm>
            <a:off x="-45125" y="1453450"/>
            <a:ext cx="6608700" cy="3066600"/>
          </a:xfrm>
          <a:prstGeom prst="rect">
            <a:avLst/>
          </a:prstGeom>
          <a:noFill/>
          <a:ln>
            <a:noFill/>
          </a:ln>
        </p:spPr>
        <p:txBody>
          <a:bodyPr anchorCtr="0" anchor="ctr" bIns="91425" lIns="91425" rIns="91425" tIns="91425">
            <a:noAutofit/>
          </a:bodyPr>
          <a:lstStyle/>
          <a:p>
            <a:pPr indent="-228600" lvl="0" marL="457200" rtl="0" algn="just">
              <a:lnSpc>
                <a:spcPct val="115000"/>
              </a:lnSpc>
              <a:spcBef>
                <a:spcPts val="1800"/>
              </a:spcBef>
              <a:spcAft>
                <a:spcPts val="1200"/>
              </a:spcAft>
              <a:buNone/>
            </a:pPr>
            <a:r>
              <a:rPr lang="es" sz="700">
                <a:latin typeface="Times New Roman"/>
                <a:ea typeface="Times New Roman"/>
                <a:cs typeface="Times New Roman"/>
                <a:sym typeface="Times New Roman"/>
              </a:rPr>
              <a:t> </a:t>
            </a:r>
            <a:r>
              <a:rPr lang="es" sz="1100">
                <a:solidFill>
                  <a:srgbClr val="FFFFFF"/>
                </a:solidFill>
                <a:latin typeface="Source Code Pro"/>
                <a:ea typeface="Source Code Pro"/>
                <a:cs typeface="Source Code Pro"/>
                <a:sym typeface="Source Code Pro"/>
              </a:rPr>
              <a:t>Recolección de datos secundarios:</a:t>
            </a:r>
          </a:p>
          <a:p>
            <a:pPr indent="-228600" lvl="0" marL="457200" marR="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 Conocer el nivel de aceptación de los servicios turísticos de los centros de turismo comunitario.</a:t>
            </a:r>
          </a:p>
          <a:p>
            <a:pPr indent="-228600" lvl="0" marL="457200" marR="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 Determinar el número de ventas que tiene los centros de turismo comunitario en épocas turísticas.</a:t>
            </a:r>
          </a:p>
          <a:p>
            <a:pPr indent="-228600" lvl="0" marL="457200" marR="0" rtl="0" algn="just">
              <a:lnSpc>
                <a:spcPct val="115000"/>
              </a:lnSpc>
              <a:spcBef>
                <a:spcPts val="1800"/>
              </a:spcBef>
              <a:spcAft>
                <a:spcPts val="1200"/>
              </a:spcAft>
              <a:buNone/>
            </a:pPr>
            <a:r>
              <a:rPr lang="es" sz="1100">
                <a:solidFill>
                  <a:schemeClr val="lt1"/>
                </a:solidFill>
                <a:latin typeface="Source Code Pro"/>
                <a:ea typeface="Source Code Pro"/>
                <a:cs typeface="Source Code Pro"/>
                <a:sym typeface="Source Code Pro"/>
              </a:rPr>
              <a:t>· </a:t>
            </a:r>
            <a:r>
              <a:rPr lang="es" sz="1100">
                <a:solidFill>
                  <a:srgbClr val="FFFFFF"/>
                </a:solidFill>
                <a:latin typeface="Source Code Pro"/>
                <a:ea typeface="Source Code Pro"/>
                <a:cs typeface="Source Code Pro"/>
                <a:sym typeface="Source Code Pro"/>
              </a:rPr>
              <a:t>Identificar los principales de los problemas de los centros de turismo comunitario.</a:t>
            </a:r>
          </a:p>
          <a:p>
            <a:pPr indent="-228600" lvl="0" marL="457200" marR="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Recolección de datos primarios acerca de opiniones de las falencias         </a:t>
            </a:r>
            <a:r>
              <a:rPr lang="es" sz="1100">
                <a:solidFill>
                  <a:schemeClr val="lt1"/>
                </a:solidFill>
                <a:latin typeface="Source Code Pro"/>
                <a:ea typeface="Source Code Pro"/>
                <a:cs typeface="Source Code Pro"/>
                <a:sym typeface="Source Code Pro"/>
              </a:rPr>
              <a:t>·</a:t>
            </a:r>
            <a:r>
              <a:rPr lang="es" sz="1100">
                <a:solidFill>
                  <a:srgbClr val="FFFFFF"/>
                </a:solidFill>
                <a:latin typeface="Source Code Pro"/>
                <a:ea typeface="Source Code Pro"/>
                <a:cs typeface="Source Code Pro"/>
                <a:sym typeface="Source Code Pro"/>
              </a:rPr>
              <a:t>Entrevista al experto externo</a:t>
            </a:r>
          </a:p>
          <a:p>
            <a:pPr indent="-228600" lvl="0" marL="457200" marR="0" rtl="0" algn="just">
              <a:lnSpc>
                <a:spcPct val="115000"/>
              </a:lnSpc>
              <a:spcBef>
                <a:spcPts val="1800"/>
              </a:spcBef>
              <a:spcAft>
                <a:spcPts val="1200"/>
              </a:spcAft>
              <a:buNone/>
            </a:pPr>
            <a:r>
              <a:rPr lang="es" sz="1100">
                <a:solidFill>
                  <a:srgbClr val="FFFFFF"/>
                </a:solidFill>
                <a:latin typeface="Source Code Pro"/>
                <a:ea typeface="Source Code Pro"/>
                <a:cs typeface="Source Code Pro"/>
                <a:sym typeface="Source Code Pro"/>
              </a:rPr>
              <a:t>·  Entrevista a experto interno</a:t>
            </a:r>
          </a:p>
          <a:p>
            <a:pPr indent="-228600" lvl="0" marL="457200" marR="0" rtl="0" algn="just">
              <a:lnSpc>
                <a:spcPct val="115000"/>
              </a:lnSpc>
              <a:spcBef>
                <a:spcPts val="1800"/>
              </a:spcBef>
              <a:spcAft>
                <a:spcPts val="1200"/>
              </a:spcAft>
              <a:buNone/>
            </a:pPr>
            <a:r>
              <a:t/>
            </a:r>
            <a:endParaRPr sz="1100">
              <a:solidFill>
                <a:srgbClr val="FFFFFF"/>
              </a:solidFill>
              <a:latin typeface="Source Code Pro"/>
              <a:ea typeface="Source Code Pro"/>
              <a:cs typeface="Source Code Pro"/>
              <a:sym typeface="Source Code Pro"/>
            </a:endParaRPr>
          </a:p>
          <a:p>
            <a:pPr indent="-228600" lvl="0" marL="457200" rtl="0">
              <a:lnSpc>
                <a:spcPct val="200000"/>
              </a:lnSpc>
              <a:spcBef>
                <a:spcPts val="0"/>
              </a:spcBef>
              <a:buNone/>
            </a:pPr>
            <a:r>
              <a:t/>
            </a:r>
            <a:endParaRPr sz="1100">
              <a:solidFill>
                <a:srgbClr val="FFFFFF"/>
              </a:solidFill>
              <a:latin typeface="Source Code Pro"/>
              <a:ea typeface="Source Code Pro"/>
              <a:cs typeface="Source Code Pro"/>
              <a:sym typeface="Source Code Pro"/>
            </a:endParaRPr>
          </a:p>
          <a:p>
            <a:pPr lvl="0" rtl="0">
              <a:spcBef>
                <a:spcPts val="0"/>
              </a:spcBef>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Shape 212"/>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investigación Descriptiva</a:t>
            </a:r>
          </a:p>
        </p:txBody>
      </p:sp>
      <p:cxnSp>
        <p:nvCxnSpPr>
          <p:cNvPr id="213" name="Shape 213"/>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14" name="Shape 214"/>
          <p:cNvSpPr txBox="1"/>
          <p:nvPr/>
        </p:nvSpPr>
        <p:spPr>
          <a:xfrm>
            <a:off x="435175" y="1605850"/>
            <a:ext cx="6128400" cy="3066600"/>
          </a:xfrm>
          <a:prstGeom prst="rect">
            <a:avLst/>
          </a:prstGeom>
          <a:noFill/>
          <a:ln>
            <a:noFill/>
          </a:ln>
        </p:spPr>
        <p:txBody>
          <a:bodyPr anchorCtr="0" anchor="ctr" bIns="91425" lIns="91425" rIns="91425" tIns="91425">
            <a:noAutofit/>
          </a:bodyPr>
          <a:lstStyle/>
          <a:p>
            <a:pPr indent="-228600" lvl="0" marL="457200" rtl="0" algn="just">
              <a:lnSpc>
                <a:spcPct val="115000"/>
              </a:lnSpc>
              <a:spcBef>
                <a:spcPts val="1800"/>
              </a:spcBef>
              <a:spcAft>
                <a:spcPts val="1200"/>
              </a:spcAft>
              <a:buNone/>
            </a:pPr>
            <a:r>
              <a:t/>
            </a:r>
            <a:endParaRPr sz="11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La investigación de mercados se puede aplicar la investigación descriptiva qué nos permite comprobar hipótesis planteadas inicialmente sobre las cuales podremos trabajar en nuestra investigación.</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El objetivo principal de la investigación descriptiva consiste en llegar a conocer las situaciones costumbres ideología y actividades predominantes a través de la descripción exacta de actividades objetos procesos y cultuales, se recolectan la siguiente información en base a lo de hipótesis y objetivo. </a:t>
            </a:r>
          </a:p>
          <a:p>
            <a:pPr indent="-228600" lvl="0" marL="457200" marR="0" rtl="0" algn="just">
              <a:lnSpc>
                <a:spcPct val="115000"/>
              </a:lnSpc>
              <a:spcBef>
                <a:spcPts val="1800"/>
              </a:spcBef>
              <a:spcAft>
                <a:spcPts val="1200"/>
              </a:spcAft>
              <a:buNone/>
            </a:pPr>
            <a:r>
              <a:t/>
            </a:r>
            <a:endParaRPr sz="1100">
              <a:solidFill>
                <a:srgbClr val="FFFFFF"/>
              </a:solidFill>
              <a:latin typeface="Source Code Pro"/>
              <a:ea typeface="Source Code Pro"/>
              <a:cs typeface="Source Code Pro"/>
              <a:sym typeface="Source Code Pro"/>
            </a:endParaRPr>
          </a:p>
          <a:p>
            <a:pPr indent="-228600" lvl="0" marL="457200" marR="0" rtl="0" algn="just">
              <a:lnSpc>
                <a:spcPct val="115000"/>
              </a:lnSpc>
              <a:spcBef>
                <a:spcPts val="1800"/>
              </a:spcBef>
              <a:spcAft>
                <a:spcPts val="1200"/>
              </a:spcAft>
              <a:buNone/>
            </a:pPr>
            <a:r>
              <a:t/>
            </a:r>
            <a:endParaRPr sz="1100">
              <a:solidFill>
                <a:srgbClr val="FFFFFF"/>
              </a:solidFill>
              <a:latin typeface="Source Code Pro"/>
              <a:ea typeface="Source Code Pro"/>
              <a:cs typeface="Source Code Pro"/>
              <a:sym typeface="Source Code Pro"/>
            </a:endParaRPr>
          </a:p>
          <a:p>
            <a:pPr indent="-228600" lvl="0" marL="457200" rtl="0">
              <a:lnSpc>
                <a:spcPct val="200000"/>
              </a:lnSpc>
              <a:spcBef>
                <a:spcPts val="0"/>
              </a:spcBef>
              <a:buNone/>
            </a:pPr>
            <a:r>
              <a:t/>
            </a:r>
            <a:endParaRPr sz="1100">
              <a:solidFill>
                <a:srgbClr val="FFFFFF"/>
              </a:solidFill>
              <a:latin typeface="Source Code Pro"/>
              <a:ea typeface="Source Code Pro"/>
              <a:cs typeface="Source Code Pro"/>
              <a:sym typeface="Source Code Pro"/>
            </a:endParaRPr>
          </a:p>
          <a:p>
            <a:pPr lvl="0" rtl="0">
              <a:spcBef>
                <a:spcPts val="0"/>
              </a:spcBef>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Shape 219"/>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Cálculo de la oferta </a:t>
            </a:r>
          </a:p>
          <a:p>
            <a:pPr indent="0" lvl="0" marL="0" marR="0" rtl="0" algn="l">
              <a:lnSpc>
                <a:spcPct val="100000"/>
              </a:lnSpc>
              <a:spcBef>
                <a:spcPts val="0"/>
              </a:spcBef>
              <a:spcAft>
                <a:spcPts val="0"/>
              </a:spcAft>
              <a:buNone/>
            </a:pPr>
            <a:r>
              <a:t/>
            </a:r>
            <a:endParaRPr>
              <a:solidFill>
                <a:srgbClr val="FFFFFF"/>
              </a:solidFill>
            </a:endParaRPr>
          </a:p>
        </p:txBody>
      </p:sp>
      <p:cxnSp>
        <p:nvCxnSpPr>
          <p:cNvPr id="220" name="Shape 220"/>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Shape 225"/>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Cálculo de la demanda</a:t>
            </a:r>
          </a:p>
          <a:p>
            <a:pPr indent="0" lvl="0" marL="0" marR="0" rtl="0" algn="l">
              <a:lnSpc>
                <a:spcPct val="100000"/>
              </a:lnSpc>
              <a:spcBef>
                <a:spcPts val="0"/>
              </a:spcBef>
              <a:spcAft>
                <a:spcPts val="0"/>
              </a:spcAft>
              <a:buNone/>
            </a:pPr>
            <a:r>
              <a:t/>
            </a:r>
            <a:endParaRPr>
              <a:solidFill>
                <a:srgbClr val="FFFFFF"/>
              </a:solidFill>
            </a:endParaRPr>
          </a:p>
        </p:txBody>
      </p:sp>
      <p:cxnSp>
        <p:nvCxnSpPr>
          <p:cNvPr id="226" name="Shape 226"/>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Shape 231"/>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Encuestas Estructurada </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232" name="Shape 232"/>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33" name="Shape 233"/>
          <p:cNvSpPr txBox="1"/>
          <p:nvPr/>
        </p:nvSpPr>
        <p:spPr>
          <a:xfrm>
            <a:off x="435175" y="744375"/>
            <a:ext cx="5994000" cy="39072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La encuesta consiste en preguntas direccionadas a responder las hipótesis planteadas de inicialmente en la investigación se plantea una pregunta filtro directamente asociada a la investigación de Mercado que permita conocer el éxito o el fracaso del proyecto investigado.</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indent="-304800" lvl="0" marL="457200" rtl="0" algn="just">
              <a:lnSpc>
                <a:spcPct val="115000"/>
              </a:lnSpc>
              <a:spcBef>
                <a:spcPts val="0"/>
              </a:spcBef>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Encuestas Presenciales</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indent="-304800" lvl="0" marL="457200" rtl="0" algn="just">
              <a:lnSpc>
                <a:spcPct val="115000"/>
              </a:lnSpc>
              <a:spcBef>
                <a:spcPts val="0"/>
              </a:spcBef>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Encuestas Estructurada E-mailing:</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Shape 238"/>
          <p:cNvSpPr txBox="1"/>
          <p:nvPr>
            <p:ph type="title"/>
          </p:nvPr>
        </p:nvSpPr>
        <p:spPr>
          <a:xfrm>
            <a:off x="228600" y="-716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 Resultados de la encuesta piloto:</a:t>
            </a:r>
          </a:p>
        </p:txBody>
      </p:sp>
      <p:cxnSp>
        <p:nvCxnSpPr>
          <p:cNvPr id="239" name="Shape 239"/>
          <p:cNvCxnSpPr/>
          <p:nvPr/>
        </p:nvCxnSpPr>
        <p:spPr>
          <a:xfrm flipH="1" rot="10800000">
            <a:off x="306824" y="751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40" name="Shape 240"/>
          <p:cNvSpPr txBox="1"/>
          <p:nvPr/>
        </p:nvSpPr>
        <p:spPr>
          <a:xfrm>
            <a:off x="306825" y="480450"/>
            <a:ext cx="2907900" cy="39792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t/>
            </a:r>
            <a:endParaRPr>
              <a:latin typeface="Source Code Pro"/>
              <a:ea typeface="Source Code Pro"/>
              <a:cs typeface="Source Code Pro"/>
              <a:sym typeface="Source Code Pro"/>
            </a:endParaRPr>
          </a:p>
          <a:p>
            <a:pPr lvl="0" rtl="0" algn="just">
              <a:lnSpc>
                <a:spcPct val="115000"/>
              </a:lnSpc>
              <a:spcBef>
                <a:spcPts val="0"/>
              </a:spcBef>
              <a:buNone/>
            </a:pPr>
            <a:r>
              <a:rPr lang="es">
                <a:latin typeface="Source Code Pro"/>
                <a:ea typeface="Source Code Pro"/>
                <a:cs typeface="Source Code Pro"/>
                <a:sym typeface="Source Code Pro"/>
              </a:rPr>
              <a:t>La pregunta filtro realizada en la encuesta piloto nos permitió determinar que el 50% de los encuestados “Si han visitados los centros de turismo comunitario” mientras que el 50% no a visitados este lugar turístico, más adelante estos valores no permitirán determinar “p” y “q” en el cálculo de la fórmula</a:t>
            </a:r>
            <a:r>
              <a:rPr lang="es">
                <a:solidFill>
                  <a:srgbClr val="FFFFFF"/>
                </a:solidFill>
                <a:latin typeface="Source Code Pro"/>
                <a:ea typeface="Source Code Pro"/>
                <a:cs typeface="Source Code Pro"/>
                <a:sym typeface="Source Code Pro"/>
              </a:rPr>
              <a:t> </a:t>
            </a:r>
            <a:r>
              <a:rPr lang="es" sz="1200">
                <a:solidFill>
                  <a:srgbClr val="FFFFFF"/>
                </a:solidFill>
                <a:latin typeface="Source Code Pro"/>
                <a:ea typeface="Source Code Pro"/>
                <a:cs typeface="Source Code Pro"/>
                <a:sym typeface="Source Code Pro"/>
              </a:rPr>
              <a:t>poblacional.</a:t>
            </a:r>
          </a:p>
        </p:txBody>
      </p:sp>
      <p:pic>
        <p:nvPicPr>
          <p:cNvPr id="241" name="Shape 241"/>
          <p:cNvPicPr preferRelativeResize="0"/>
          <p:nvPr/>
        </p:nvPicPr>
        <p:blipFill rotWithShape="1">
          <a:blip r:embed="rId4">
            <a:alphaModFix/>
          </a:blip>
          <a:srcRect b="0" l="20691" r="25565" t="26492"/>
          <a:stretch/>
        </p:blipFill>
        <p:spPr>
          <a:xfrm>
            <a:off x="3214725" y="948875"/>
            <a:ext cx="3220500" cy="3510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Shape 246"/>
          <p:cNvSpPr txBox="1"/>
          <p:nvPr>
            <p:ph type="title"/>
          </p:nvPr>
        </p:nvSpPr>
        <p:spPr>
          <a:xfrm>
            <a:off x="228600" y="-716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 Muestreo estadístico</a:t>
            </a:r>
          </a:p>
        </p:txBody>
      </p:sp>
      <p:cxnSp>
        <p:nvCxnSpPr>
          <p:cNvPr id="247" name="Shape 247"/>
          <p:cNvCxnSpPr/>
          <p:nvPr/>
        </p:nvCxnSpPr>
        <p:spPr>
          <a:xfrm flipH="1" rot="10800000">
            <a:off x="306824" y="751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48" name="Shape 248"/>
          <p:cNvSpPr txBox="1"/>
          <p:nvPr/>
        </p:nvSpPr>
        <p:spPr>
          <a:xfrm>
            <a:off x="306824" y="492525"/>
            <a:ext cx="6128400" cy="46509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es">
                <a:latin typeface="Source Code Pro"/>
                <a:ea typeface="Source Code Pro"/>
                <a:cs typeface="Source Code Pro"/>
                <a:sym typeface="Source Code Pro"/>
              </a:rPr>
              <a:t>Para el cálculo de  la muestra poblacional se tomará en cuenta la siguiente fórmula que nos permitirá calcular la demanda en los centros de turismo comunitario en la provincia de Imbabura.</a:t>
            </a:r>
          </a:p>
          <a:p>
            <a:pPr indent="-228600" lvl="0" marL="457200" rtl="0" algn="just">
              <a:lnSpc>
                <a:spcPct val="115000"/>
              </a:lnSpc>
              <a:spcBef>
                <a:spcPts val="0"/>
              </a:spcBef>
              <a:buFont typeface="Source Code Pro"/>
              <a:buChar char="●"/>
            </a:pPr>
            <a:r>
              <a:rPr lang="es">
                <a:latin typeface="Source Code Pro"/>
                <a:ea typeface="Source Code Pro"/>
                <a:cs typeface="Source Code Pro"/>
                <a:sym typeface="Source Code Pro"/>
              </a:rPr>
              <a:t>En total se calcula que visitaran 252235,025 clientes extranjeros los centros de turismo comunitario en la provincia de Imbabura para este año 2016.</a:t>
            </a:r>
          </a:p>
          <a:p>
            <a:pPr indent="-228600" lvl="0" marL="457200" marR="0" rtl="0" algn="just">
              <a:lnSpc>
                <a:spcPct val="115000"/>
              </a:lnSpc>
              <a:spcBef>
                <a:spcPts val="0"/>
              </a:spcBef>
              <a:spcAft>
                <a:spcPts val="0"/>
              </a:spcAft>
              <a:buFont typeface="Source Code Pro"/>
              <a:buChar char="●"/>
            </a:pPr>
            <a:r>
              <a:rPr lang="es">
                <a:latin typeface="Source Code Pro"/>
                <a:ea typeface="Source Code Pro"/>
                <a:cs typeface="Source Code Pro"/>
                <a:sym typeface="Source Code Pro"/>
              </a:rPr>
              <a:t>El total de turistas nacionales que podría que visitaran los centros de turismo comunitario es de 284.215 clientes potenciales.</a:t>
            </a:r>
          </a:p>
          <a:p>
            <a:pPr lvl="0" rtl="0" algn="just">
              <a:lnSpc>
                <a:spcPct val="115000"/>
              </a:lnSpc>
              <a:spcBef>
                <a:spcPts val="0"/>
              </a:spcBef>
              <a:buNone/>
            </a:pPr>
            <a:r>
              <a:rPr lang="es">
                <a:latin typeface="Source Code Pro"/>
                <a:ea typeface="Source Code Pro"/>
                <a:cs typeface="Source Code Pro"/>
                <a:sym typeface="Source Code Pro"/>
              </a:rPr>
              <a:t>Sumando los dos resultados turistas nacionales y extranjeros que visitaran los centros de turismo comunitario en este año será un aproximado de 536.450.</a:t>
            </a:r>
          </a:p>
          <a:p>
            <a:pPr lvl="0" rtl="0" algn="just">
              <a:lnSpc>
                <a:spcPct val="115000"/>
              </a:lnSpc>
              <a:spcBef>
                <a:spcPts val="0"/>
              </a:spcBef>
              <a:buNone/>
            </a:pPr>
            <a:r>
              <a:t/>
            </a:r>
            <a:endParaRPr>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Shape 253"/>
          <p:cNvSpPr txBox="1"/>
          <p:nvPr>
            <p:ph type="title"/>
          </p:nvPr>
        </p:nvSpPr>
        <p:spPr>
          <a:xfrm>
            <a:off x="228600" y="-716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 Muestreo estadístico</a:t>
            </a:r>
          </a:p>
        </p:txBody>
      </p:sp>
      <p:cxnSp>
        <p:nvCxnSpPr>
          <p:cNvPr id="254" name="Shape 254"/>
          <p:cNvCxnSpPr/>
          <p:nvPr/>
        </p:nvCxnSpPr>
        <p:spPr>
          <a:xfrm flipH="1" rot="10800000">
            <a:off x="306824" y="751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55" name="Shape 255"/>
          <p:cNvSpPr txBox="1"/>
          <p:nvPr/>
        </p:nvSpPr>
        <p:spPr>
          <a:xfrm>
            <a:off x="306824" y="575450"/>
            <a:ext cx="6128400" cy="7482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t/>
            </a:r>
            <a:endParaRPr>
              <a:latin typeface="Source Code Pro"/>
              <a:ea typeface="Source Code Pro"/>
              <a:cs typeface="Source Code Pro"/>
              <a:sym typeface="Source Code Pro"/>
            </a:endParaRPr>
          </a:p>
          <a:p>
            <a:pPr lvl="0" rtl="0" algn="just">
              <a:lnSpc>
                <a:spcPct val="115000"/>
              </a:lnSpc>
              <a:spcBef>
                <a:spcPts val="0"/>
              </a:spcBef>
              <a:buNone/>
            </a:pPr>
            <a:r>
              <a:t/>
            </a:r>
            <a:endParaRPr>
              <a:latin typeface="Source Code Pro"/>
              <a:ea typeface="Source Code Pro"/>
              <a:cs typeface="Source Code Pro"/>
              <a:sym typeface="Source Code Pro"/>
            </a:endParaRPr>
          </a:p>
          <a:p>
            <a:pPr lvl="0" rtl="0" algn="just">
              <a:lnSpc>
                <a:spcPct val="115000"/>
              </a:lnSpc>
              <a:spcBef>
                <a:spcPts val="0"/>
              </a:spcBef>
              <a:buNone/>
            </a:pPr>
            <a:r>
              <a:rPr lang="es">
                <a:latin typeface="Source Code Pro"/>
                <a:ea typeface="Source Code Pro"/>
                <a:cs typeface="Source Code Pro"/>
                <a:sym typeface="Source Code Pro"/>
              </a:rPr>
              <a:t>Se toma en cuenta la siguiente fórmula y los siguientes datos para el cálculo poblacional:</a:t>
            </a:r>
          </a:p>
        </p:txBody>
      </p:sp>
      <p:pic>
        <p:nvPicPr>
          <p:cNvPr id="256" name="Shape 256"/>
          <p:cNvPicPr preferRelativeResize="0"/>
          <p:nvPr/>
        </p:nvPicPr>
        <p:blipFill>
          <a:blip r:embed="rId4">
            <a:alphaModFix/>
          </a:blip>
          <a:stretch>
            <a:fillRect/>
          </a:stretch>
        </p:blipFill>
        <p:spPr>
          <a:xfrm>
            <a:off x="764012" y="1979687"/>
            <a:ext cx="2352675" cy="1019175"/>
          </a:xfrm>
          <a:prstGeom prst="rect">
            <a:avLst/>
          </a:prstGeom>
          <a:noFill/>
          <a:ln>
            <a:noFill/>
          </a:ln>
        </p:spPr>
      </p:pic>
      <p:graphicFrame>
        <p:nvGraphicFramePr>
          <p:cNvPr id="257" name="Shape 257"/>
          <p:cNvGraphicFramePr/>
          <p:nvPr/>
        </p:nvGraphicFramePr>
        <p:xfrm>
          <a:off x="4178300" y="1829750"/>
          <a:ext cx="3000000" cy="3000000"/>
        </p:xfrm>
        <a:graphic>
          <a:graphicData uri="http://schemas.openxmlformats.org/drawingml/2006/table">
            <a:tbl>
              <a:tblPr>
                <a:noFill/>
                <a:tableStyleId>{300D67DA-9278-4363-A62C-20F5B26EC3DD}</a:tableStyleId>
              </a:tblPr>
              <a:tblGrid>
                <a:gridCol w="1100950"/>
                <a:gridCol w="1155975"/>
              </a:tblGrid>
              <a:tr h="512075">
                <a:tc gridSpan="2">
                  <a:txBody>
                    <a:bodyPr>
                      <a:noAutofit/>
                    </a:bodyPr>
                    <a:lstStyle/>
                    <a:p>
                      <a:pPr lvl="0" rtl="0" algn="ctr">
                        <a:lnSpc>
                          <a:spcPct val="115000"/>
                        </a:lnSpc>
                        <a:spcBef>
                          <a:spcPts val="0"/>
                        </a:spcBef>
                        <a:buNone/>
                      </a:pPr>
                      <a:r>
                        <a:rPr b="1" lang="es" sz="1100"/>
                        <a:t>TAMAÑO DE LA MUESTRA</a:t>
                      </a:r>
                    </a:p>
                    <a:p>
                      <a:pPr lvl="0" rtl="0" algn="ctr">
                        <a:lnSpc>
                          <a:spcPct val="115000"/>
                        </a:lnSpc>
                        <a:spcBef>
                          <a:spcPts val="0"/>
                        </a:spcBef>
                        <a:buNone/>
                      </a:pPr>
                      <a:r>
                        <a:rPr b="1" lang="es" sz="1100"/>
                        <a:t> </a:t>
                      </a:r>
                    </a:p>
                  </a:txBody>
                  <a:tcPr marT="91425" marB="91425" marR="68575" marL="68575">
                    <a:lnL cap="flat" cmpd="sng" w="12700">
                      <a:solidFill>
                        <a:srgbClr val="4F81BD"/>
                      </a:solidFill>
                      <a:prstDash val="solid"/>
                      <a:round/>
                      <a:headEnd len="med" w="med" type="none"/>
                      <a:tailEnd len="med" w="med" type="none"/>
                    </a:lnL>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hMerge="1"/>
              </a:tr>
              <a:tr h="321450">
                <a:tc>
                  <a:txBody>
                    <a:bodyPr>
                      <a:noAutofit/>
                    </a:bodyPr>
                    <a:lstStyle/>
                    <a:p>
                      <a:pPr lvl="0" rtl="0" algn="ctr">
                        <a:lnSpc>
                          <a:spcPct val="115000"/>
                        </a:lnSpc>
                        <a:spcBef>
                          <a:spcPts val="0"/>
                        </a:spcBef>
                        <a:buNone/>
                      </a:pPr>
                      <a:r>
                        <a:rPr b="1" lang="es" sz="1100"/>
                        <a:t>N=</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r">
                        <a:lnSpc>
                          <a:spcPct val="115000"/>
                        </a:lnSpc>
                        <a:spcBef>
                          <a:spcPts val="0"/>
                        </a:spcBef>
                        <a:buNone/>
                      </a:pPr>
                      <a:r>
                        <a:rPr lang="es"/>
                        <a:t>536449,474</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21450">
                <a:tc>
                  <a:txBody>
                    <a:bodyPr>
                      <a:noAutofit/>
                    </a:bodyPr>
                    <a:lstStyle/>
                    <a:p>
                      <a:pPr lvl="0" rtl="0" algn="ctr">
                        <a:lnSpc>
                          <a:spcPct val="115000"/>
                        </a:lnSpc>
                        <a:spcBef>
                          <a:spcPts val="0"/>
                        </a:spcBef>
                        <a:buNone/>
                      </a:pPr>
                      <a:r>
                        <a:rPr b="1" lang="es" sz="1100"/>
                        <a:t>Z=</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r">
                        <a:lnSpc>
                          <a:spcPct val="115000"/>
                        </a:lnSpc>
                        <a:spcBef>
                          <a:spcPts val="0"/>
                        </a:spcBef>
                        <a:buNone/>
                      </a:pPr>
                      <a:r>
                        <a:rPr lang="es"/>
                        <a:t>1,96</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21450">
                <a:tc>
                  <a:txBody>
                    <a:bodyPr>
                      <a:noAutofit/>
                    </a:bodyPr>
                    <a:lstStyle/>
                    <a:p>
                      <a:pPr lvl="0" rtl="0" algn="ctr">
                        <a:lnSpc>
                          <a:spcPct val="115000"/>
                        </a:lnSpc>
                        <a:spcBef>
                          <a:spcPts val="0"/>
                        </a:spcBef>
                        <a:buNone/>
                      </a:pPr>
                      <a:r>
                        <a:rPr b="1" lang="es" sz="1100"/>
                        <a:t>P=</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r">
                        <a:lnSpc>
                          <a:spcPct val="115000"/>
                        </a:lnSpc>
                        <a:spcBef>
                          <a:spcPts val="0"/>
                        </a:spcBef>
                        <a:buNone/>
                      </a:pPr>
                      <a:r>
                        <a:rPr lang="es"/>
                        <a:t>0,5</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21450">
                <a:tc>
                  <a:txBody>
                    <a:bodyPr>
                      <a:noAutofit/>
                    </a:bodyPr>
                    <a:lstStyle/>
                    <a:p>
                      <a:pPr lvl="0" rtl="0" algn="ctr">
                        <a:lnSpc>
                          <a:spcPct val="115000"/>
                        </a:lnSpc>
                        <a:spcBef>
                          <a:spcPts val="0"/>
                        </a:spcBef>
                        <a:buNone/>
                      </a:pPr>
                      <a:r>
                        <a:rPr b="1" lang="es" sz="1100"/>
                        <a:t>Q=</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r">
                        <a:lnSpc>
                          <a:spcPct val="115000"/>
                        </a:lnSpc>
                        <a:spcBef>
                          <a:spcPts val="0"/>
                        </a:spcBef>
                        <a:buNone/>
                      </a:pPr>
                      <a:r>
                        <a:rPr lang="es"/>
                        <a:t>0,5</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321450">
                <a:tc>
                  <a:txBody>
                    <a:bodyPr>
                      <a:noAutofit/>
                    </a:bodyPr>
                    <a:lstStyle/>
                    <a:p>
                      <a:pPr lvl="0" rtl="0" algn="ctr">
                        <a:lnSpc>
                          <a:spcPct val="115000"/>
                        </a:lnSpc>
                        <a:spcBef>
                          <a:spcPts val="0"/>
                        </a:spcBef>
                        <a:buNone/>
                      </a:pPr>
                      <a:r>
                        <a:rPr b="1" lang="es" sz="1100"/>
                        <a:t>E=</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gn="r">
                        <a:lnSpc>
                          <a:spcPct val="115000"/>
                        </a:lnSpc>
                        <a:spcBef>
                          <a:spcPts val="0"/>
                        </a:spcBef>
                        <a:buNone/>
                      </a:pPr>
                      <a:r>
                        <a:rPr lang="es"/>
                        <a:t>0,05</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
        <p:nvSpPr>
          <p:cNvPr id="258" name="Shape 258"/>
          <p:cNvSpPr txBox="1"/>
          <p:nvPr/>
        </p:nvSpPr>
        <p:spPr>
          <a:xfrm>
            <a:off x="428300" y="2581175"/>
            <a:ext cx="3000000" cy="27165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a:latin typeface="Source Code Pro"/>
                <a:ea typeface="Source Code Pro"/>
                <a:cs typeface="Source Code Pro"/>
                <a:sym typeface="Source Code Pro"/>
              </a:rPr>
              <a:t>El total es de 384 encuestas.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Shape 263"/>
          <p:cNvSpPr txBox="1"/>
          <p:nvPr>
            <p:ph type="title"/>
          </p:nvPr>
        </p:nvSpPr>
        <p:spPr>
          <a:xfrm>
            <a:off x="228600" y="18333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análisis de resultados</a:t>
            </a:r>
          </a:p>
        </p:txBody>
      </p:sp>
      <p:cxnSp>
        <p:nvCxnSpPr>
          <p:cNvPr id="264" name="Shape 264"/>
          <p:cNvCxnSpPr/>
          <p:nvPr/>
        </p:nvCxnSpPr>
        <p:spPr>
          <a:xfrm flipH="1" rot="10800000">
            <a:off x="306824" y="2656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265" name="Shape 265"/>
          <p:cNvSpPr txBox="1"/>
          <p:nvPr/>
        </p:nvSpPr>
        <p:spPr>
          <a:xfrm>
            <a:off x="306824" y="2480450"/>
            <a:ext cx="6128400" cy="7482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t/>
            </a:r>
            <a:endParaRPr>
              <a:latin typeface="Source Code Pro"/>
              <a:ea typeface="Source Code Pro"/>
              <a:cs typeface="Source Code Pro"/>
              <a:sym typeface="Source Code Pro"/>
            </a:endParaRPr>
          </a:p>
          <a:p>
            <a:pPr lvl="0" rtl="0" algn="just">
              <a:lnSpc>
                <a:spcPct val="115000"/>
              </a:lnSpc>
              <a:spcBef>
                <a:spcPts val="0"/>
              </a:spcBef>
              <a:buNone/>
            </a:pPr>
            <a:r>
              <a:t/>
            </a:r>
            <a:endParaRPr>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b="1" lang="es" sz="4200">
                <a:solidFill>
                  <a:srgbClr val="B45F06"/>
                </a:solidFill>
                <a:latin typeface="Amatic SC"/>
                <a:ea typeface="Amatic SC"/>
                <a:cs typeface="Amatic SC"/>
                <a:sym typeface="Amatic SC"/>
              </a:rPr>
              <a:t>análisis univariado</a:t>
            </a:r>
          </a:p>
        </p:txBody>
      </p:sp>
      <p:pic>
        <p:nvPicPr>
          <p:cNvPr id="266" name="Shape 266"/>
          <p:cNvPicPr preferRelativeResize="0"/>
          <p:nvPr/>
        </p:nvPicPr>
        <p:blipFill>
          <a:blip r:embed="rId4">
            <a:alphaModFix amt="32000"/>
          </a:blip>
          <a:stretch>
            <a:fillRect/>
          </a:stretch>
        </p:blipFill>
        <p:spPr>
          <a:xfrm>
            <a:off x="85575" y="0"/>
            <a:ext cx="648897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Shape 70"/>
          <p:cNvSpPr txBox="1"/>
          <p:nvPr>
            <p:ph type="title"/>
          </p:nvPr>
        </p:nvSpPr>
        <p:spPr>
          <a:xfrm>
            <a:off x="311700" y="140450"/>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El turismo comunitario </a:t>
            </a:r>
          </a:p>
        </p:txBody>
      </p:sp>
      <p:sp>
        <p:nvSpPr>
          <p:cNvPr id="71" name="Shape 71"/>
          <p:cNvSpPr txBox="1"/>
          <p:nvPr>
            <p:ph idx="1" type="body"/>
          </p:nvPr>
        </p:nvSpPr>
        <p:spPr>
          <a:xfrm>
            <a:off x="311700" y="1076275"/>
            <a:ext cx="6272700" cy="3340200"/>
          </a:xfrm>
          <a:prstGeom prst="rect">
            <a:avLst/>
          </a:prstGeom>
        </p:spPr>
        <p:txBody>
          <a:bodyPr anchorCtr="0" anchor="t" bIns="91425" lIns="91425" rIns="91425" tIns="91425">
            <a:noAutofit/>
          </a:bodyPr>
          <a:lstStyle/>
          <a:p>
            <a:pPr indent="-228600" lvl="0" marL="457200" rtl="0" algn="just">
              <a:spcBef>
                <a:spcPts val="0"/>
              </a:spcBef>
              <a:buClr>
                <a:srgbClr val="FFFFFF"/>
              </a:buClr>
            </a:pPr>
            <a:r>
              <a:rPr lang="es">
                <a:solidFill>
                  <a:srgbClr val="FFFFFF"/>
                </a:solidFill>
              </a:rPr>
              <a:t>El turismo comunitario ayuda a las a las comunidades a dar a conocer la cultura de milenarias de sus pueblos. </a:t>
            </a:r>
          </a:p>
          <a:p>
            <a:pPr indent="-228600" lvl="0" marL="457200" rtl="0" algn="just">
              <a:spcBef>
                <a:spcPts val="0"/>
              </a:spcBef>
              <a:buClr>
                <a:srgbClr val="FFFFFF"/>
              </a:buClr>
            </a:pPr>
            <a:r>
              <a:rPr lang="es">
                <a:solidFill>
                  <a:srgbClr val="FFFFFF"/>
                </a:solidFill>
              </a:rPr>
              <a:t>Surge como una alternativa económica de las comunidades rurales,</a:t>
            </a:r>
            <a:r>
              <a:rPr lang="es">
                <a:solidFill>
                  <a:srgbClr val="FFFFFF"/>
                </a:solidFill>
                <a:hlinkClick r:id="rId4"/>
              </a:rPr>
              <a:t> campesinas</a:t>
            </a:r>
            <a:r>
              <a:rPr lang="es">
                <a:solidFill>
                  <a:srgbClr val="FFFFFF"/>
                </a:solidFill>
              </a:rPr>
              <a:t>,</a:t>
            </a:r>
            <a:r>
              <a:rPr lang="es">
                <a:solidFill>
                  <a:srgbClr val="FFFFFF"/>
                </a:solidFill>
                <a:hlinkClick r:id="rId5"/>
              </a:rPr>
              <a:t> indígenas</a:t>
            </a:r>
            <a:r>
              <a:rPr lang="es">
                <a:solidFill>
                  <a:srgbClr val="FFFFFF"/>
                </a:solidFill>
              </a:rPr>
              <a:t>,</a:t>
            </a:r>
            <a:r>
              <a:rPr lang="es">
                <a:solidFill>
                  <a:srgbClr val="FFFFFF"/>
                </a:solidFill>
                <a:hlinkClick r:id="rId6"/>
              </a:rPr>
              <a:t> "mestizas"</a:t>
            </a:r>
            <a:r>
              <a:rPr lang="es">
                <a:solidFill>
                  <a:srgbClr val="FFFFFF"/>
                </a:solidFill>
              </a:rPr>
              <a:t> o</a:t>
            </a:r>
            <a:r>
              <a:rPr lang="es">
                <a:solidFill>
                  <a:srgbClr val="FFFFFF"/>
                </a:solidFill>
                <a:hlinkClick r:id="rId7"/>
              </a:rPr>
              <a:t> afrodescendientes</a:t>
            </a:r>
            <a:r>
              <a:rPr lang="es">
                <a:solidFill>
                  <a:srgbClr val="FFFFFF"/>
                </a:solidFill>
              </a:rPr>
              <a:t> propias de un país, </a:t>
            </a:r>
          </a:p>
          <a:p>
            <a:pPr indent="-228600" lvl="0" marL="457200" rtl="0" algn="just">
              <a:spcBef>
                <a:spcPts val="0"/>
              </a:spcBef>
              <a:buClr>
                <a:srgbClr val="FFFFFF"/>
              </a:buClr>
            </a:pPr>
            <a:r>
              <a:rPr lang="es">
                <a:solidFill>
                  <a:srgbClr val="FFFFFF"/>
                </a:solidFill>
              </a:rPr>
              <a:t>Para generar ingresos complementarios a las actividades económicas diarias y defender y revalorizar los recursos culturales y</a:t>
            </a:r>
            <a:r>
              <a:rPr lang="es">
                <a:solidFill>
                  <a:srgbClr val="FFFFFF"/>
                </a:solidFill>
                <a:hlinkClick r:id="rId8"/>
              </a:rPr>
              <a:t> naturales</a:t>
            </a:r>
            <a:r>
              <a:rPr lang="es">
                <a:solidFill>
                  <a:srgbClr val="FFFFFF"/>
                </a:solidFill>
              </a:rPr>
              <a:t> locales.</a:t>
            </a:r>
          </a:p>
        </p:txBody>
      </p:sp>
      <p:pic>
        <p:nvPicPr>
          <p:cNvPr id="72" name="Shape 72"/>
          <p:cNvPicPr preferRelativeResize="0"/>
          <p:nvPr/>
        </p:nvPicPr>
        <p:blipFill rotWithShape="1">
          <a:blip r:embed="rId9">
            <a:alphaModFix/>
          </a:blip>
          <a:srcRect b="11457" l="0" r="0" t="0"/>
          <a:stretch/>
        </p:blipFill>
        <p:spPr>
          <a:xfrm>
            <a:off x="5141475" y="-103300"/>
            <a:ext cx="1006349" cy="968549"/>
          </a:xfrm>
          <a:prstGeom prst="rect">
            <a:avLst/>
          </a:prstGeom>
          <a:noFill/>
          <a:ln>
            <a:noFill/>
          </a:ln>
        </p:spPr>
      </p:pic>
      <p:cxnSp>
        <p:nvCxnSpPr>
          <p:cNvPr id="73" name="Shape 73"/>
          <p:cNvCxnSpPr/>
          <p:nvPr/>
        </p:nvCxnSpPr>
        <p:spPr>
          <a:xfrm flipH="1" rot="10800000">
            <a:off x="383024" y="980250"/>
            <a:ext cx="6128400" cy="18300"/>
          </a:xfrm>
          <a:prstGeom prst="straightConnector1">
            <a:avLst/>
          </a:prstGeom>
          <a:noFill/>
          <a:ln cap="flat" cmpd="sng" w="28575">
            <a:solidFill>
              <a:srgbClr val="FFFF00"/>
            </a:solidFill>
            <a:prstDash val="dashDot"/>
            <a:round/>
            <a:headEnd len="lg" w="lg" type="none"/>
            <a:tailEnd len="lg" w="lg" type="diamond"/>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Shape 271"/>
          <p:cNvSpPr txBox="1"/>
          <p:nvPr>
            <p:ph type="title"/>
          </p:nvPr>
        </p:nvSpPr>
        <p:spPr>
          <a:xfrm>
            <a:off x="228600" y="807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Nacionalidad</a:t>
            </a:r>
          </a:p>
        </p:txBody>
      </p:sp>
      <p:cxnSp>
        <p:nvCxnSpPr>
          <p:cNvPr id="272" name="Shape 272"/>
          <p:cNvCxnSpPr/>
          <p:nvPr/>
        </p:nvCxnSpPr>
        <p:spPr>
          <a:xfrm flipH="1">
            <a:off x="5171325" y="7950"/>
            <a:ext cx="12300" cy="3165599"/>
          </a:xfrm>
          <a:prstGeom prst="straightConnector1">
            <a:avLst/>
          </a:prstGeom>
          <a:noFill/>
          <a:ln cap="flat" cmpd="sng" w="28575">
            <a:solidFill>
              <a:srgbClr val="FFFF00"/>
            </a:solidFill>
            <a:prstDash val="dashDot"/>
            <a:round/>
            <a:headEnd len="lg" w="lg" type="none"/>
            <a:tailEnd len="lg" w="lg" type="diamond"/>
          </a:ln>
        </p:spPr>
      </p:cxnSp>
      <p:pic>
        <p:nvPicPr>
          <p:cNvPr id="273" name="Shape 273"/>
          <p:cNvPicPr preferRelativeResize="0"/>
          <p:nvPr/>
        </p:nvPicPr>
        <p:blipFill>
          <a:blip r:embed="rId4">
            <a:alphaModFix/>
          </a:blip>
          <a:stretch>
            <a:fillRect/>
          </a:stretch>
        </p:blipFill>
        <p:spPr>
          <a:xfrm>
            <a:off x="228587" y="918225"/>
            <a:ext cx="4676775" cy="2324100"/>
          </a:xfrm>
          <a:prstGeom prst="rect">
            <a:avLst/>
          </a:prstGeom>
          <a:noFill/>
          <a:ln>
            <a:noFill/>
          </a:ln>
        </p:spPr>
      </p:pic>
      <p:pic>
        <p:nvPicPr>
          <p:cNvPr id="274" name="Shape 274"/>
          <p:cNvPicPr preferRelativeResize="0"/>
          <p:nvPr/>
        </p:nvPicPr>
        <p:blipFill rotWithShape="1">
          <a:blip r:embed="rId5">
            <a:alphaModFix/>
          </a:blip>
          <a:srcRect b="16254" l="12318" r="9915" t="0"/>
          <a:stretch/>
        </p:blipFill>
        <p:spPr>
          <a:xfrm>
            <a:off x="5514500" y="-40825"/>
            <a:ext cx="3629499" cy="3126925"/>
          </a:xfrm>
          <a:prstGeom prst="rect">
            <a:avLst/>
          </a:prstGeom>
          <a:noFill/>
          <a:ln>
            <a:noFill/>
          </a:ln>
        </p:spPr>
      </p:pic>
      <p:sp>
        <p:nvSpPr>
          <p:cNvPr id="275" name="Shape 275"/>
          <p:cNvSpPr txBox="1"/>
          <p:nvPr/>
        </p:nvSpPr>
        <p:spPr>
          <a:xfrm>
            <a:off x="228600" y="1627500"/>
            <a:ext cx="7175400" cy="4089300"/>
          </a:xfrm>
          <a:prstGeom prst="rect">
            <a:avLst/>
          </a:prstGeom>
          <a:noFill/>
          <a:ln>
            <a:noFill/>
          </a:ln>
        </p:spPr>
        <p:txBody>
          <a:bodyPr anchorCtr="0" anchor="ctr" bIns="91425" lIns="91425" rIns="91425" tIns="91425">
            <a:noAutofit/>
          </a:bodyPr>
          <a:lstStyle/>
          <a:p>
            <a:pPr lvl="0" rtl="0">
              <a:spcBef>
                <a:spcPts val="0"/>
              </a:spcBef>
              <a:buNone/>
            </a:pPr>
            <a:r>
              <a:rPr lang="es">
                <a:latin typeface="Source Code Pro"/>
                <a:ea typeface="Source Code Pro"/>
                <a:cs typeface="Source Code Pro"/>
                <a:sym typeface="Source Code Pro"/>
              </a:rPr>
              <a:t>La mayor cantidad de turistas entrevistados para este estudio son extranjeros con un  58,1%; En los estadísticos obtenidos podemos analizar que la mayoría de turistas que visita los centros de turismo comunitario en la provincia de Imbabura son extranjeros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Shape 280"/>
          <p:cNvSpPr txBox="1"/>
          <p:nvPr>
            <p:ph type="title"/>
          </p:nvPr>
        </p:nvSpPr>
        <p:spPr>
          <a:xfrm>
            <a:off x="228600" y="2331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Género</a:t>
            </a:r>
          </a:p>
        </p:txBody>
      </p:sp>
      <p:cxnSp>
        <p:nvCxnSpPr>
          <p:cNvPr id="281" name="Shape 281"/>
          <p:cNvCxnSpPr/>
          <p:nvPr/>
        </p:nvCxnSpPr>
        <p:spPr>
          <a:xfrm flipH="1">
            <a:off x="5171325" y="160350"/>
            <a:ext cx="12300" cy="3165600"/>
          </a:xfrm>
          <a:prstGeom prst="straightConnector1">
            <a:avLst/>
          </a:prstGeom>
          <a:noFill/>
          <a:ln cap="flat" cmpd="sng" w="28575">
            <a:solidFill>
              <a:srgbClr val="FFFF00"/>
            </a:solidFill>
            <a:prstDash val="dashDot"/>
            <a:round/>
            <a:headEnd len="lg" w="lg" type="none"/>
            <a:tailEnd len="lg" w="lg" type="diamond"/>
          </a:ln>
        </p:spPr>
      </p:cxnSp>
      <p:sp>
        <p:nvSpPr>
          <p:cNvPr id="282" name="Shape 282"/>
          <p:cNvSpPr txBox="1"/>
          <p:nvPr/>
        </p:nvSpPr>
        <p:spPr>
          <a:xfrm>
            <a:off x="228600" y="1779900"/>
            <a:ext cx="7175400" cy="4089300"/>
          </a:xfrm>
          <a:prstGeom prst="rect">
            <a:avLst/>
          </a:prstGeom>
          <a:noFill/>
          <a:ln>
            <a:noFill/>
          </a:ln>
        </p:spPr>
        <p:txBody>
          <a:bodyPr anchorCtr="0" anchor="ctr" bIns="91425" lIns="91425" rIns="91425" tIns="91425">
            <a:noAutofit/>
          </a:bodyPr>
          <a:lstStyle/>
          <a:p>
            <a:pPr lvl="0">
              <a:spcBef>
                <a:spcPts val="0"/>
              </a:spcBef>
              <a:buNone/>
            </a:pPr>
            <a:r>
              <a:t/>
            </a:r>
            <a:endParaRPr>
              <a:latin typeface="Source Code Pro"/>
              <a:ea typeface="Source Code Pro"/>
              <a:cs typeface="Source Code Pro"/>
              <a:sym typeface="Source Code Pro"/>
            </a:endParaRPr>
          </a:p>
          <a:p>
            <a:pPr lvl="0" rtl="0">
              <a:spcBef>
                <a:spcPts val="0"/>
              </a:spcBef>
              <a:buNone/>
            </a:pPr>
            <a:r>
              <a:rPr lang="es">
                <a:latin typeface="Source Code Pro"/>
                <a:ea typeface="Source Code Pro"/>
                <a:cs typeface="Source Code Pro"/>
                <a:sym typeface="Source Code Pro"/>
              </a:rPr>
              <a:t>De la muestra obtenida de los centros de turismo comunitario que el 53.4% de los encuestados son  de género masculino</a:t>
            </a:r>
          </a:p>
        </p:txBody>
      </p:sp>
      <p:pic>
        <p:nvPicPr>
          <p:cNvPr id="283" name="Shape 283"/>
          <p:cNvPicPr preferRelativeResize="0"/>
          <p:nvPr/>
        </p:nvPicPr>
        <p:blipFill>
          <a:blip r:embed="rId4">
            <a:alphaModFix/>
          </a:blip>
          <a:stretch>
            <a:fillRect/>
          </a:stretch>
        </p:blipFill>
        <p:spPr>
          <a:xfrm>
            <a:off x="152400" y="985837"/>
            <a:ext cx="4876800" cy="2562225"/>
          </a:xfrm>
          <a:prstGeom prst="rect">
            <a:avLst/>
          </a:prstGeom>
          <a:noFill/>
          <a:ln>
            <a:noFill/>
          </a:ln>
        </p:spPr>
      </p:pic>
      <p:pic>
        <p:nvPicPr>
          <p:cNvPr id="284" name="Shape 284"/>
          <p:cNvPicPr preferRelativeResize="0"/>
          <p:nvPr/>
        </p:nvPicPr>
        <p:blipFill rotWithShape="1">
          <a:blip r:embed="rId5">
            <a:alphaModFix/>
          </a:blip>
          <a:srcRect b="16051" l="11843" r="6816" t="0"/>
          <a:stretch/>
        </p:blipFill>
        <p:spPr>
          <a:xfrm>
            <a:off x="5552325" y="0"/>
            <a:ext cx="3594974" cy="3325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Shape 289"/>
          <p:cNvSpPr txBox="1"/>
          <p:nvPr>
            <p:ph type="title"/>
          </p:nvPr>
        </p:nvSpPr>
        <p:spPr>
          <a:xfrm>
            <a:off x="228600" y="2331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Edad</a:t>
            </a:r>
          </a:p>
        </p:txBody>
      </p:sp>
      <p:cxnSp>
        <p:nvCxnSpPr>
          <p:cNvPr id="290" name="Shape 290"/>
          <p:cNvCxnSpPr/>
          <p:nvPr/>
        </p:nvCxnSpPr>
        <p:spPr>
          <a:xfrm flipH="1">
            <a:off x="5171325" y="160350"/>
            <a:ext cx="12300" cy="3165600"/>
          </a:xfrm>
          <a:prstGeom prst="straightConnector1">
            <a:avLst/>
          </a:prstGeom>
          <a:noFill/>
          <a:ln cap="flat" cmpd="sng" w="28575">
            <a:solidFill>
              <a:srgbClr val="FFFF00"/>
            </a:solidFill>
            <a:prstDash val="dashDot"/>
            <a:round/>
            <a:headEnd len="lg" w="lg" type="none"/>
            <a:tailEnd len="lg" w="lg" type="diamond"/>
          </a:ln>
        </p:spPr>
      </p:cxnSp>
      <p:sp>
        <p:nvSpPr>
          <p:cNvPr id="291" name="Shape 291"/>
          <p:cNvSpPr txBox="1"/>
          <p:nvPr/>
        </p:nvSpPr>
        <p:spPr>
          <a:xfrm>
            <a:off x="228600" y="1779900"/>
            <a:ext cx="7175400" cy="4089300"/>
          </a:xfrm>
          <a:prstGeom prst="rect">
            <a:avLst/>
          </a:prstGeom>
          <a:noFill/>
          <a:ln>
            <a:noFill/>
          </a:ln>
        </p:spPr>
        <p:txBody>
          <a:bodyPr anchorCtr="0" anchor="ctr" bIns="91425" lIns="91425" rIns="91425" tIns="91425">
            <a:noAutofit/>
          </a:bodyPr>
          <a:lstStyle/>
          <a:p>
            <a:pPr lvl="0" rtl="0">
              <a:spcBef>
                <a:spcPts val="0"/>
              </a:spcBef>
              <a:buNone/>
            </a:pPr>
            <a:r>
              <a:t/>
            </a:r>
            <a:endParaRPr>
              <a:latin typeface="Source Code Pro"/>
              <a:ea typeface="Source Code Pro"/>
              <a:cs typeface="Source Code Pro"/>
              <a:sym typeface="Source Code Pro"/>
            </a:endParaRPr>
          </a:p>
          <a:p>
            <a:pPr lvl="0" rtl="0">
              <a:spcBef>
                <a:spcPts val="0"/>
              </a:spcBef>
              <a:buNone/>
            </a:pPr>
            <a:r>
              <a:rPr lang="es">
                <a:latin typeface="Source Code Pro"/>
                <a:ea typeface="Source Code Pro"/>
                <a:cs typeface="Source Code Pro"/>
                <a:sym typeface="Source Code Pro"/>
              </a:rPr>
              <a:t>En la muestra obtenida podemos observar que un 44.3% de los encuestados fueron de 41 a 60 años</a:t>
            </a:r>
          </a:p>
        </p:txBody>
      </p:sp>
      <p:pic>
        <p:nvPicPr>
          <p:cNvPr id="292" name="Shape 292"/>
          <p:cNvPicPr preferRelativeResize="0"/>
          <p:nvPr/>
        </p:nvPicPr>
        <p:blipFill>
          <a:blip r:embed="rId4">
            <a:alphaModFix/>
          </a:blip>
          <a:stretch>
            <a:fillRect/>
          </a:stretch>
        </p:blipFill>
        <p:spPr>
          <a:xfrm>
            <a:off x="333375" y="1009650"/>
            <a:ext cx="4514850" cy="2362200"/>
          </a:xfrm>
          <a:prstGeom prst="rect">
            <a:avLst/>
          </a:prstGeom>
          <a:noFill/>
          <a:ln>
            <a:noFill/>
          </a:ln>
        </p:spPr>
      </p:pic>
      <p:pic>
        <p:nvPicPr>
          <p:cNvPr id="293" name="Shape 293"/>
          <p:cNvPicPr preferRelativeResize="0"/>
          <p:nvPr/>
        </p:nvPicPr>
        <p:blipFill>
          <a:blip r:embed="rId5">
            <a:alphaModFix/>
          </a:blip>
          <a:stretch>
            <a:fillRect/>
          </a:stretch>
        </p:blipFill>
        <p:spPr>
          <a:xfrm>
            <a:off x="5324675" y="233150"/>
            <a:ext cx="3819324" cy="30809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Shape 298"/>
          <p:cNvSpPr txBox="1"/>
          <p:nvPr>
            <p:ph type="title"/>
          </p:nvPr>
        </p:nvSpPr>
        <p:spPr>
          <a:xfrm>
            <a:off x="22860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Gasto de turismo al año</a:t>
            </a:r>
          </a:p>
        </p:txBody>
      </p:sp>
      <p:cxnSp>
        <p:nvCxnSpPr>
          <p:cNvPr id="299" name="Shape 299"/>
          <p:cNvCxnSpPr/>
          <p:nvPr/>
        </p:nvCxnSpPr>
        <p:spPr>
          <a:xfrm>
            <a:off x="5703475" y="37875"/>
            <a:ext cx="20700" cy="4382100"/>
          </a:xfrm>
          <a:prstGeom prst="straightConnector1">
            <a:avLst/>
          </a:prstGeom>
          <a:noFill/>
          <a:ln cap="flat" cmpd="sng" w="28575">
            <a:solidFill>
              <a:srgbClr val="FFFF00"/>
            </a:solidFill>
            <a:prstDash val="dashDot"/>
            <a:round/>
            <a:headEnd len="lg" w="lg" type="none"/>
            <a:tailEnd len="lg" w="lg" type="diamond"/>
          </a:ln>
        </p:spPr>
      </p:cxnSp>
      <p:sp>
        <p:nvSpPr>
          <p:cNvPr id="300" name="Shape 300"/>
          <p:cNvSpPr txBox="1"/>
          <p:nvPr/>
        </p:nvSpPr>
        <p:spPr>
          <a:xfrm>
            <a:off x="152400" y="3309050"/>
            <a:ext cx="5758500" cy="1615800"/>
          </a:xfrm>
          <a:prstGeom prst="rect">
            <a:avLst/>
          </a:prstGeom>
          <a:noFill/>
          <a:ln>
            <a:noFill/>
          </a:ln>
        </p:spPr>
        <p:txBody>
          <a:bodyPr anchorCtr="0" anchor="ctr" bIns="91425" lIns="91425" rIns="91425" tIns="91425">
            <a:noAutofit/>
          </a:bodyPr>
          <a:lstStyle/>
          <a:p>
            <a:pPr lvl="0" rtl="0">
              <a:spcBef>
                <a:spcPts val="0"/>
              </a:spcBef>
              <a:buNone/>
            </a:pPr>
            <a:r>
              <a:rPr lang="es">
                <a:latin typeface="Source Code Pro"/>
                <a:ea typeface="Source Code Pro"/>
                <a:cs typeface="Source Code Pro"/>
                <a:sym typeface="Source Code Pro"/>
              </a:rPr>
              <a:t>Un 48% de los turistas entrevistados aseguran que gastan  aproximadamente 501 a 1500 dólares.</a:t>
            </a:r>
          </a:p>
        </p:txBody>
      </p:sp>
      <p:graphicFrame>
        <p:nvGraphicFramePr>
          <p:cNvPr id="301" name="Shape 301"/>
          <p:cNvGraphicFramePr/>
          <p:nvPr/>
        </p:nvGraphicFramePr>
        <p:xfrm>
          <a:off x="152400" y="457200"/>
          <a:ext cx="3000000" cy="3000000"/>
        </p:xfrm>
        <a:graphic>
          <a:graphicData uri="http://schemas.openxmlformats.org/drawingml/2006/table">
            <a:tbl>
              <a:tblPr>
                <a:noFill/>
                <a:tableStyleId>{300D67DA-9278-4363-A62C-20F5B26EC3DD}</a:tableStyleId>
              </a:tblPr>
              <a:tblGrid>
                <a:gridCol w="523875"/>
                <a:gridCol w="1381125"/>
                <a:gridCol w="800100"/>
                <a:gridCol w="771525"/>
                <a:gridCol w="933450"/>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5">
                  <a:txBody>
                    <a:bodyPr>
                      <a:noAutofit/>
                    </a:bodyPr>
                    <a:lstStyle/>
                    <a:p>
                      <a:pPr indent="0" lvl="0" marL="38100" marR="38100" rtl="0">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nSpc>
                          <a:spcPct val="145454"/>
                        </a:lnSpc>
                        <a:spcBef>
                          <a:spcPts val="0"/>
                        </a:spcBef>
                        <a:buNone/>
                      </a:pPr>
                      <a:r>
                        <a:rPr lang="es" sz="900"/>
                        <a:t>De 0 a 100 dólares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4,9</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nSpc>
                          <a:spcPct val="145454"/>
                        </a:lnSpc>
                        <a:spcBef>
                          <a:spcPts val="0"/>
                        </a:spcBef>
                        <a:buNone/>
                      </a:pPr>
                      <a:r>
                        <a:rPr lang="es" sz="900"/>
                        <a:t>De 101 a 500 dólares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122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31,8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31,8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36,7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nSpc>
                          <a:spcPct val="145454"/>
                        </a:lnSpc>
                        <a:spcBef>
                          <a:spcPts val="0"/>
                        </a:spcBef>
                        <a:buNone/>
                      </a:pPr>
                      <a:r>
                        <a:rPr lang="es" sz="900"/>
                        <a:t>De 501 a 1500 dólares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186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48,4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48,4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85,2</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nSpc>
                          <a:spcPct val="145454"/>
                        </a:lnSpc>
                        <a:spcBef>
                          <a:spcPts val="0"/>
                        </a:spcBef>
                        <a:buNone/>
                      </a:pPr>
                      <a:r>
                        <a:rPr lang="es" sz="900"/>
                        <a:t>más de 1501 dólares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14,8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14,8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vMerge="1"/>
                <a:tc>
                  <a:txBody>
                    <a:bodyPr>
                      <a:noAutofit/>
                    </a:bodyPr>
                    <a:lstStyle/>
                    <a:p>
                      <a:pPr indent="0" lvl="0" marL="38100" marR="38100" rtl="0">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02" name="Shape 302"/>
          <p:cNvPicPr preferRelativeResize="0"/>
          <p:nvPr/>
        </p:nvPicPr>
        <p:blipFill>
          <a:blip r:embed="rId4">
            <a:alphaModFix/>
          </a:blip>
          <a:stretch>
            <a:fillRect/>
          </a:stretch>
        </p:blipFill>
        <p:spPr>
          <a:xfrm>
            <a:off x="5783400" y="0"/>
            <a:ext cx="3208199" cy="41914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Shape 307"/>
          <p:cNvSpPr txBox="1"/>
          <p:nvPr>
            <p:ph type="title"/>
          </p:nvPr>
        </p:nvSpPr>
        <p:spPr>
          <a:xfrm>
            <a:off x="228600" y="2331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Viajes al año</a:t>
            </a:r>
          </a:p>
        </p:txBody>
      </p:sp>
      <p:cxnSp>
        <p:nvCxnSpPr>
          <p:cNvPr id="308" name="Shape 308"/>
          <p:cNvCxnSpPr/>
          <p:nvPr/>
        </p:nvCxnSpPr>
        <p:spPr>
          <a:xfrm>
            <a:off x="5717025" y="160350"/>
            <a:ext cx="7200" cy="3782400"/>
          </a:xfrm>
          <a:prstGeom prst="straightConnector1">
            <a:avLst/>
          </a:prstGeom>
          <a:noFill/>
          <a:ln cap="flat" cmpd="sng" w="28575">
            <a:solidFill>
              <a:srgbClr val="FFFF00"/>
            </a:solidFill>
            <a:prstDash val="dashDot"/>
            <a:round/>
            <a:headEnd len="lg" w="lg" type="none"/>
            <a:tailEnd len="lg" w="lg" type="diamond"/>
          </a:ln>
        </p:spPr>
      </p:cxnSp>
      <p:sp>
        <p:nvSpPr>
          <p:cNvPr id="309" name="Shape 309"/>
          <p:cNvSpPr txBox="1"/>
          <p:nvPr/>
        </p:nvSpPr>
        <p:spPr>
          <a:xfrm>
            <a:off x="152400" y="3537650"/>
            <a:ext cx="7832400" cy="1615800"/>
          </a:xfrm>
          <a:prstGeom prst="rect">
            <a:avLst/>
          </a:prstGeom>
          <a:noFill/>
          <a:ln>
            <a:noFill/>
          </a:ln>
        </p:spPr>
        <p:txBody>
          <a:bodyPr anchorCtr="0" anchor="ctr" bIns="91425" lIns="91425" rIns="91425" tIns="91425">
            <a:noAutofit/>
          </a:bodyPr>
          <a:lstStyle/>
          <a:p>
            <a:pPr lvl="0" rtl="0">
              <a:spcBef>
                <a:spcPts val="0"/>
              </a:spcBef>
              <a:buNone/>
            </a:pPr>
            <a:r>
              <a:rPr lang="es" sz="1200">
                <a:latin typeface="Times New Roman"/>
                <a:ea typeface="Times New Roman"/>
                <a:cs typeface="Times New Roman"/>
                <a:sym typeface="Times New Roman"/>
              </a:rPr>
              <a:t> </a:t>
            </a:r>
            <a:r>
              <a:rPr lang="es">
                <a:latin typeface="Source Code Pro"/>
                <a:ea typeface="Source Code Pro"/>
                <a:cs typeface="Source Code Pro"/>
                <a:sym typeface="Source Code Pro"/>
              </a:rPr>
              <a:t>De la muestra obtenida  se encontró que un 37% de los turistas encuestados viajan de  4 a 5 veces por año.</a:t>
            </a:r>
          </a:p>
        </p:txBody>
      </p:sp>
      <p:graphicFrame>
        <p:nvGraphicFramePr>
          <p:cNvPr id="310" name="Shape 310"/>
          <p:cNvGraphicFramePr/>
          <p:nvPr/>
        </p:nvGraphicFramePr>
        <p:xfrm>
          <a:off x="152400" y="914400"/>
          <a:ext cx="3000000" cy="3000000"/>
        </p:xfrm>
        <a:graphic>
          <a:graphicData uri="http://schemas.openxmlformats.org/drawingml/2006/table">
            <a:tbl>
              <a:tblPr>
                <a:noFill/>
                <a:tableStyleId>{300D67DA-9278-4363-A62C-20F5B26EC3DD}</a:tableStyleId>
              </a:tblPr>
              <a:tblGrid>
                <a:gridCol w="523875"/>
                <a:gridCol w="1504950"/>
                <a:gridCol w="800100"/>
                <a:gridCol w="771525"/>
                <a:gridCol w="933450"/>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4">
                  <a:txBody>
                    <a:bodyPr>
                      <a:noAutofit/>
                    </a:bodyPr>
                    <a:lstStyle/>
                    <a:p>
                      <a:pPr indent="0" lvl="0" marL="38100" marR="38100" rtl="0">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nSpc>
                          <a:spcPct val="145454"/>
                        </a:lnSpc>
                        <a:spcBef>
                          <a:spcPts val="0"/>
                        </a:spcBef>
                        <a:buNone/>
                      </a:pPr>
                      <a:r>
                        <a:rPr lang="es" sz="900"/>
                        <a:t>De 1 a 3 veces por año</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72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18,8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18,8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18,8</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nSpc>
                          <a:spcPct val="145454"/>
                        </a:lnSpc>
                        <a:spcBef>
                          <a:spcPts val="0"/>
                        </a:spcBef>
                        <a:buNone/>
                      </a:pPr>
                      <a:r>
                        <a:rPr lang="es" sz="900"/>
                        <a:t>de 4 a 5 veces por año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142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55,7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nSpc>
                          <a:spcPct val="145454"/>
                        </a:lnSpc>
                        <a:spcBef>
                          <a:spcPts val="0"/>
                        </a:spcBef>
                        <a:buNone/>
                      </a:pPr>
                      <a:r>
                        <a:rPr lang="es" sz="900"/>
                        <a:t>De 5 a 10 veces por año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136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35,4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35,4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91,1</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nSpc>
                          <a:spcPct val="145454"/>
                        </a:lnSpc>
                        <a:spcBef>
                          <a:spcPts val="0"/>
                        </a:spcBef>
                        <a:buNone/>
                      </a:pPr>
                      <a:r>
                        <a:rPr lang="es" sz="900"/>
                        <a:t>más de 11 veces por año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311" name="Shape 311"/>
          <p:cNvPicPr preferRelativeResize="0"/>
          <p:nvPr/>
        </p:nvPicPr>
        <p:blipFill>
          <a:blip r:embed="rId4">
            <a:alphaModFix/>
          </a:blip>
          <a:stretch>
            <a:fillRect/>
          </a:stretch>
        </p:blipFill>
        <p:spPr>
          <a:xfrm>
            <a:off x="5811975" y="160350"/>
            <a:ext cx="3332024" cy="40310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Shape 316"/>
          <p:cNvSpPr txBox="1"/>
          <p:nvPr>
            <p:ph type="title"/>
          </p:nvPr>
        </p:nvSpPr>
        <p:spPr>
          <a:xfrm>
            <a:off x="228600" y="2331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¿A visitado algún CTc en imbabura?</a:t>
            </a:r>
          </a:p>
        </p:txBody>
      </p:sp>
      <p:cxnSp>
        <p:nvCxnSpPr>
          <p:cNvPr id="317" name="Shape 317"/>
          <p:cNvCxnSpPr/>
          <p:nvPr/>
        </p:nvCxnSpPr>
        <p:spPr>
          <a:xfrm>
            <a:off x="5717025" y="160350"/>
            <a:ext cx="7200" cy="4031100"/>
          </a:xfrm>
          <a:prstGeom prst="straightConnector1">
            <a:avLst/>
          </a:prstGeom>
          <a:noFill/>
          <a:ln cap="flat" cmpd="sng" w="28575">
            <a:solidFill>
              <a:srgbClr val="FFFF00"/>
            </a:solidFill>
            <a:prstDash val="dashDot"/>
            <a:round/>
            <a:headEnd len="lg" w="lg" type="none"/>
            <a:tailEnd len="lg" w="lg" type="diamond"/>
          </a:ln>
        </p:spPr>
      </p:cxnSp>
      <p:sp>
        <p:nvSpPr>
          <p:cNvPr id="318" name="Shape 318"/>
          <p:cNvSpPr txBox="1"/>
          <p:nvPr/>
        </p:nvSpPr>
        <p:spPr>
          <a:xfrm>
            <a:off x="152400" y="3613850"/>
            <a:ext cx="7396800" cy="1615800"/>
          </a:xfrm>
          <a:prstGeom prst="rect">
            <a:avLst/>
          </a:prstGeom>
          <a:noFill/>
          <a:ln>
            <a:noFill/>
          </a:ln>
        </p:spPr>
        <p:txBody>
          <a:bodyPr anchorCtr="0" anchor="ctr" bIns="91425" lIns="91425" rIns="91425" tIns="91425">
            <a:noAutofit/>
          </a:bodyPr>
          <a:lstStyle/>
          <a:p>
            <a:pPr lvl="0" rtl="0">
              <a:spcBef>
                <a:spcPts val="0"/>
              </a:spcBef>
              <a:buNone/>
            </a:pPr>
            <a:r>
              <a:rPr lang="es">
                <a:latin typeface="Source Code Pro"/>
                <a:ea typeface="Source Code Pro"/>
                <a:cs typeface="Source Code Pro"/>
                <a:sym typeface="Source Code Pro"/>
              </a:rPr>
              <a:t> </a:t>
            </a:r>
            <a:r>
              <a:rPr lang="es">
                <a:latin typeface="Source Code Pro"/>
                <a:ea typeface="Source Code Pro"/>
                <a:cs typeface="Source Code Pro"/>
                <a:sym typeface="Source Code Pro"/>
              </a:rPr>
              <a:t>El 54% de los clientes potenciales ha visitados un centro de turismo comunitario</a:t>
            </a:r>
          </a:p>
        </p:txBody>
      </p:sp>
      <p:graphicFrame>
        <p:nvGraphicFramePr>
          <p:cNvPr id="319" name="Shape 319"/>
          <p:cNvGraphicFramePr/>
          <p:nvPr/>
        </p:nvGraphicFramePr>
        <p:xfrm>
          <a:off x="533400" y="838200"/>
          <a:ext cx="3000000" cy="3000000"/>
        </p:xfrm>
        <a:graphic>
          <a:graphicData uri="http://schemas.openxmlformats.org/drawingml/2006/table">
            <a:tbl>
              <a:tblPr>
                <a:noFill/>
                <a:tableStyleId>{300D67DA-9278-4363-A62C-20F5B26EC3DD}</a:tableStyleId>
              </a:tblPr>
              <a:tblGrid>
                <a:gridCol w="666750"/>
                <a:gridCol w="628650"/>
                <a:gridCol w="790575"/>
                <a:gridCol w="762000"/>
                <a:gridCol w="923925"/>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3">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Si</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209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54,4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54,7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54,7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No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173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45,1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45,3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382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99,5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20" name="Shape 320"/>
          <p:cNvPicPr preferRelativeResize="0"/>
          <p:nvPr/>
        </p:nvPicPr>
        <p:blipFill>
          <a:blip r:embed="rId4">
            <a:alphaModFix/>
          </a:blip>
          <a:stretch>
            <a:fillRect/>
          </a:stretch>
        </p:blipFill>
        <p:spPr>
          <a:xfrm>
            <a:off x="5910875" y="0"/>
            <a:ext cx="3271225" cy="40136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Shape 325"/>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¿Por qué motivo no ha visitado un ctc?</a:t>
            </a:r>
          </a:p>
        </p:txBody>
      </p:sp>
      <p:cxnSp>
        <p:nvCxnSpPr>
          <p:cNvPr id="326" name="Shape 326"/>
          <p:cNvCxnSpPr/>
          <p:nvPr/>
        </p:nvCxnSpPr>
        <p:spPr>
          <a:xfrm>
            <a:off x="5717025" y="160350"/>
            <a:ext cx="27900" cy="49701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327" name="Shape 327"/>
          <p:cNvGraphicFramePr/>
          <p:nvPr/>
        </p:nvGraphicFramePr>
        <p:xfrm>
          <a:off x="152400" y="533400"/>
          <a:ext cx="3000000" cy="3000000"/>
        </p:xfrm>
        <a:graphic>
          <a:graphicData uri="http://schemas.openxmlformats.org/drawingml/2006/table">
            <a:tbl>
              <a:tblPr>
                <a:noFill/>
                <a:tableStyleId>{300D67DA-9278-4363-A62C-20F5B26EC3DD}</a:tableStyleId>
              </a:tblPr>
              <a:tblGrid>
                <a:gridCol w="1543050"/>
                <a:gridCol w="647700"/>
                <a:gridCol w="657225"/>
                <a:gridCol w="657225"/>
                <a:gridCol w="657225"/>
                <a:gridCol w="942975"/>
              </a:tblGrid>
              <a:tr h="300875">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58050">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N</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Mínimo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Máximo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Media</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Desviación estándar</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615225">
                <a:tc>
                  <a:txBody>
                    <a:bodyPr>
                      <a:noAutofit/>
                    </a:bodyPr>
                    <a:lstStyle/>
                    <a:p>
                      <a:pPr indent="0" lvl="0" marL="38100" marR="38100" rtl="0" algn="ctr">
                        <a:lnSpc>
                          <a:spcPct val="145454"/>
                        </a:lnSpc>
                        <a:spcBef>
                          <a:spcPts val="0"/>
                        </a:spcBef>
                        <a:buNone/>
                      </a:pPr>
                      <a:r>
                        <a:rPr lang="es" sz="900"/>
                        <a:t>¿Por qué motivo no ha visitado los centros de turismo en Imbabura?</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1,0000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,00000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615225">
                <a:tc>
                  <a:txBody>
                    <a:bodyPr>
                      <a:noAutofit/>
                    </a:bodyPr>
                    <a:lstStyle/>
                    <a:p>
                      <a:pPr indent="0" lvl="0" marL="38100" marR="38100" rtl="0" algn="ctr">
                        <a:lnSpc>
                          <a:spcPct val="145454"/>
                        </a:lnSpc>
                        <a:spcBef>
                          <a:spcPts val="0"/>
                        </a:spcBef>
                        <a:buNone/>
                      </a:pPr>
                      <a:r>
                        <a:rPr lang="es" sz="900"/>
                        <a:t>¿Por qué motivo no ha visitado los centros de turismo en Imbabura?</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3,0000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,00000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615225">
                <a:tc>
                  <a:txBody>
                    <a:bodyPr>
                      <a:noAutofit/>
                    </a:bodyPr>
                    <a:lstStyle/>
                    <a:p>
                      <a:pPr indent="0" lvl="0" marL="38100" marR="38100" rtl="0" algn="ctr">
                        <a:lnSpc>
                          <a:spcPct val="145454"/>
                        </a:lnSpc>
                        <a:spcBef>
                          <a:spcPts val="0"/>
                        </a:spcBef>
                        <a:buNone/>
                      </a:pPr>
                      <a:r>
                        <a:rPr lang="es" sz="900"/>
                        <a:t>¿Por qué motivo no ha visitado los centros de turismo en Imbabura?</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2,0000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,00000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615225">
                <a:tc>
                  <a:txBody>
                    <a:bodyPr>
                      <a:noAutofit/>
                    </a:bodyPr>
                    <a:lstStyle/>
                    <a:p>
                      <a:pPr indent="0" lvl="0" marL="38100" marR="38100" rtl="0" algn="ctr">
                        <a:lnSpc>
                          <a:spcPct val="145454"/>
                        </a:lnSpc>
                        <a:spcBef>
                          <a:spcPts val="0"/>
                        </a:spcBef>
                        <a:buNone/>
                      </a:pPr>
                      <a:r>
                        <a:rPr lang="es" sz="900"/>
                        <a:t>¿Por qué motivo no ha visitado los centros de turismo en Imbabura?</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4,0000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,00000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328" name="Shape 328"/>
          <p:cNvPicPr preferRelativeResize="0"/>
          <p:nvPr/>
        </p:nvPicPr>
        <p:blipFill>
          <a:blip r:embed="rId4">
            <a:alphaModFix/>
          </a:blip>
          <a:stretch>
            <a:fillRect/>
          </a:stretch>
        </p:blipFill>
        <p:spPr>
          <a:xfrm>
            <a:off x="5910875" y="0"/>
            <a:ext cx="3233124" cy="3180924"/>
          </a:xfrm>
          <a:prstGeom prst="rect">
            <a:avLst/>
          </a:prstGeom>
          <a:noFill/>
          <a:ln>
            <a:noFill/>
          </a:ln>
        </p:spPr>
      </p:pic>
      <p:sp>
        <p:nvSpPr>
          <p:cNvPr id="329" name="Shape 329"/>
          <p:cNvSpPr/>
          <p:nvPr/>
        </p:nvSpPr>
        <p:spPr>
          <a:xfrm>
            <a:off x="5911000" y="3180925"/>
            <a:ext cx="3233100" cy="19494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En el análisis realizado podemos destacar que un 36% de los clientes potenciales afirma que no ha visitado los centros de turismo comunitario por que no sabían que existían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Shape 334"/>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¿Con qué personas visitan los ctc’s</a:t>
            </a:r>
          </a:p>
        </p:txBody>
      </p:sp>
      <p:cxnSp>
        <p:nvCxnSpPr>
          <p:cNvPr id="335" name="Shape 335"/>
          <p:cNvCxnSpPr/>
          <p:nvPr/>
        </p:nvCxnSpPr>
        <p:spPr>
          <a:xfrm>
            <a:off x="52598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36" name="Shape 336"/>
          <p:cNvSpPr/>
          <p:nvPr/>
        </p:nvSpPr>
        <p:spPr>
          <a:xfrm>
            <a:off x="5413575" y="3086100"/>
            <a:ext cx="3730500" cy="19494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Según el análisis realizado en la investigación  el 41% de los clientes potenciales que respondieron que han visitado los centros de turismo comunitario con amigos</a:t>
            </a:r>
          </a:p>
        </p:txBody>
      </p:sp>
      <p:graphicFrame>
        <p:nvGraphicFramePr>
          <p:cNvPr id="337" name="Shape 337"/>
          <p:cNvGraphicFramePr/>
          <p:nvPr/>
        </p:nvGraphicFramePr>
        <p:xfrm>
          <a:off x="304800" y="457200"/>
          <a:ext cx="3000000" cy="3000000"/>
        </p:xfrm>
        <a:graphic>
          <a:graphicData uri="http://schemas.openxmlformats.org/drawingml/2006/table">
            <a:tbl>
              <a:tblPr>
                <a:noFill/>
                <a:tableStyleId>{300D67DA-9278-4363-A62C-20F5B26EC3DD}</a:tableStyleId>
              </a:tblPr>
              <a:tblGrid>
                <a:gridCol w="666750"/>
                <a:gridCol w="628650"/>
                <a:gridCol w="790575"/>
                <a:gridCol w="762000"/>
                <a:gridCol w="923925"/>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5">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Amigos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87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22,7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41,4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41,4</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Familia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81</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21,1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38,6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Pareja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15,7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95,7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Solo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210</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54,7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174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45,3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38" name="Shape 338"/>
          <p:cNvPicPr preferRelativeResize="0"/>
          <p:nvPr/>
        </p:nvPicPr>
        <p:blipFill>
          <a:blip r:embed="rId4">
            <a:alphaModFix/>
          </a:blip>
          <a:stretch>
            <a:fillRect/>
          </a:stretch>
        </p:blipFill>
        <p:spPr>
          <a:xfrm>
            <a:off x="5413575" y="0"/>
            <a:ext cx="3730424" cy="3086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Shape 343"/>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¿Con qué personas visitan los ctc’s</a:t>
            </a:r>
          </a:p>
        </p:txBody>
      </p:sp>
      <p:cxnSp>
        <p:nvCxnSpPr>
          <p:cNvPr id="344" name="Shape 344"/>
          <p:cNvCxnSpPr/>
          <p:nvPr/>
        </p:nvCxnSpPr>
        <p:spPr>
          <a:xfrm>
            <a:off x="52598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45" name="Shape 345"/>
          <p:cNvSpPr/>
          <p:nvPr/>
        </p:nvSpPr>
        <p:spPr>
          <a:xfrm>
            <a:off x="5413575" y="3086100"/>
            <a:ext cx="3730500" cy="19494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Según el análisis realizado en la investigación  el 41% de los clientes potenciales que respondieron que han visitado los centros de turismo comunitario con amigos</a:t>
            </a:r>
          </a:p>
        </p:txBody>
      </p:sp>
      <p:graphicFrame>
        <p:nvGraphicFramePr>
          <p:cNvPr id="346" name="Shape 346"/>
          <p:cNvGraphicFramePr/>
          <p:nvPr/>
        </p:nvGraphicFramePr>
        <p:xfrm>
          <a:off x="304800" y="457200"/>
          <a:ext cx="3000000" cy="3000000"/>
        </p:xfrm>
        <a:graphic>
          <a:graphicData uri="http://schemas.openxmlformats.org/drawingml/2006/table">
            <a:tbl>
              <a:tblPr>
                <a:noFill/>
                <a:tableStyleId>{300D67DA-9278-4363-A62C-20F5B26EC3DD}</a:tableStyleId>
              </a:tblPr>
              <a:tblGrid>
                <a:gridCol w="666750"/>
                <a:gridCol w="628650"/>
                <a:gridCol w="790575"/>
                <a:gridCol w="762000"/>
                <a:gridCol w="923925"/>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5">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Amigos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87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22,7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41,4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41,4</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Familia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81</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21,1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38,6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Pareja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15,7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95,7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Solo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210</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54,7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174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45,3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47" name="Shape 347"/>
          <p:cNvPicPr preferRelativeResize="0"/>
          <p:nvPr/>
        </p:nvPicPr>
        <p:blipFill>
          <a:blip r:embed="rId4">
            <a:alphaModFix/>
          </a:blip>
          <a:stretch>
            <a:fillRect/>
          </a:stretch>
        </p:blipFill>
        <p:spPr>
          <a:xfrm>
            <a:off x="5413575" y="0"/>
            <a:ext cx="3730424" cy="3086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Shape 352"/>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¿Con cuántas personas visita los ctc’s?</a:t>
            </a:r>
          </a:p>
        </p:txBody>
      </p:sp>
      <p:cxnSp>
        <p:nvCxnSpPr>
          <p:cNvPr id="353" name="Shape 353"/>
          <p:cNvCxnSpPr/>
          <p:nvPr/>
        </p:nvCxnSpPr>
        <p:spPr>
          <a:xfrm>
            <a:off x="56408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54" name="Shape 354"/>
          <p:cNvSpPr/>
          <p:nvPr/>
        </p:nvSpPr>
        <p:spPr>
          <a:xfrm>
            <a:off x="5756475" y="3599025"/>
            <a:ext cx="3387600" cy="12078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El 55% de los clientes potenciales respondió que ellos prefieren viajar en grupos de hasta 4 personas.</a:t>
            </a:r>
          </a:p>
        </p:txBody>
      </p:sp>
      <p:graphicFrame>
        <p:nvGraphicFramePr>
          <p:cNvPr id="355" name="Shape 355"/>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76275"/>
                <a:gridCol w="1285875"/>
                <a:gridCol w="800100"/>
                <a:gridCol w="762000"/>
                <a:gridCol w="933450"/>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5">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De 1 a 4 personas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114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29,7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54,5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54,5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De 5 a 10 personas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75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19,5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35,9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90,4</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De 11 a 20 personas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96,7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Más de 21 personas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209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54,4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175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45,6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56" name="Shape 356"/>
          <p:cNvPicPr preferRelativeResize="0"/>
          <p:nvPr/>
        </p:nvPicPr>
        <p:blipFill>
          <a:blip r:embed="rId4">
            <a:alphaModFix/>
          </a:blip>
          <a:stretch>
            <a:fillRect/>
          </a:stretch>
        </p:blipFill>
        <p:spPr>
          <a:xfrm>
            <a:off x="5756475" y="7950"/>
            <a:ext cx="3387649" cy="3614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11950"/>
            <a:ext cx="8520600" cy="801000"/>
          </a:xfrm>
          <a:prstGeom prst="rect">
            <a:avLst/>
          </a:prstGeom>
        </p:spPr>
        <p:txBody>
          <a:bodyPr anchorCtr="0" anchor="t" bIns="91425" lIns="91425" rIns="91425" tIns="91425">
            <a:noAutofit/>
          </a:bodyPr>
          <a:lstStyle/>
          <a:p>
            <a:pPr lvl="0">
              <a:spcBef>
                <a:spcPts val="0"/>
              </a:spcBef>
              <a:buNone/>
            </a:pPr>
            <a:r>
              <a:rPr lang="es">
                <a:solidFill>
                  <a:srgbClr val="38761D"/>
                </a:solidFill>
              </a:rPr>
              <a:t>Descripción del problema</a:t>
            </a:r>
          </a:p>
          <a:p>
            <a:pPr lvl="0" rtl="0">
              <a:spcBef>
                <a:spcPts val="0"/>
              </a:spcBef>
              <a:buNone/>
            </a:pPr>
            <a:r>
              <a:t/>
            </a:r>
            <a:endParaRPr>
              <a:solidFill>
                <a:srgbClr val="FFFFFF"/>
              </a:solidFill>
            </a:endParaRPr>
          </a:p>
        </p:txBody>
      </p:sp>
      <p:cxnSp>
        <p:nvCxnSpPr>
          <p:cNvPr id="79" name="Shape 79"/>
          <p:cNvCxnSpPr/>
          <p:nvPr/>
        </p:nvCxnSpPr>
        <p:spPr>
          <a:xfrm flipH="1" rot="10800000">
            <a:off x="383024" y="675450"/>
            <a:ext cx="6128400" cy="18300"/>
          </a:xfrm>
          <a:prstGeom prst="straightConnector1">
            <a:avLst/>
          </a:prstGeom>
          <a:noFill/>
          <a:ln cap="flat" cmpd="sng" w="28575">
            <a:solidFill>
              <a:srgbClr val="FFFF00"/>
            </a:solidFill>
            <a:prstDash val="dashDot"/>
            <a:round/>
            <a:headEnd len="lg" w="lg" type="none"/>
            <a:tailEnd len="lg" w="lg" type="diamond"/>
          </a:ln>
        </p:spPr>
      </p:cxnSp>
      <p:pic>
        <p:nvPicPr>
          <p:cNvPr id="80" name="Shape 80"/>
          <p:cNvPicPr preferRelativeResize="0"/>
          <p:nvPr/>
        </p:nvPicPr>
        <p:blipFill>
          <a:blip r:embed="rId4">
            <a:alphaModFix/>
          </a:blip>
          <a:stretch>
            <a:fillRect/>
          </a:stretch>
        </p:blipFill>
        <p:spPr>
          <a:xfrm>
            <a:off x="713731" y="789050"/>
            <a:ext cx="5310294" cy="4354450"/>
          </a:xfrm>
          <a:prstGeom prst="rect">
            <a:avLst/>
          </a:prstGeom>
          <a:noFill/>
          <a:ln>
            <a:noFill/>
          </a:ln>
        </p:spPr>
      </p:pic>
      <p:sp>
        <p:nvSpPr>
          <p:cNvPr id="81" name="Shape 81"/>
          <p:cNvSpPr txBox="1"/>
          <p:nvPr/>
        </p:nvSpPr>
        <p:spPr>
          <a:xfrm>
            <a:off x="2298175" y="1716375"/>
            <a:ext cx="948300" cy="437700"/>
          </a:xfrm>
          <a:prstGeom prst="rect">
            <a:avLst/>
          </a:prstGeom>
          <a:solidFill>
            <a:srgbClr val="38761D"/>
          </a:solidFill>
          <a:ln>
            <a:noFill/>
          </a:ln>
        </p:spPr>
        <p:txBody>
          <a:bodyPr anchorCtr="0" anchor="t" bIns="91425" lIns="91425" rIns="91425" tIns="91425">
            <a:noAutofit/>
          </a:bodyPr>
          <a:lstStyle/>
          <a:p>
            <a:pPr lvl="0">
              <a:spcBef>
                <a:spcPts val="0"/>
              </a:spcBef>
              <a:buNone/>
            </a:pPr>
            <a:r>
              <a:rPr lang="es" sz="800">
                <a:solidFill>
                  <a:srgbClr val="FFFFFF"/>
                </a:solidFill>
              </a:rPr>
              <a:t>No existe buena dirección</a:t>
            </a:r>
          </a:p>
        </p:txBody>
      </p:sp>
      <p:sp>
        <p:nvSpPr>
          <p:cNvPr id="82" name="Shape 82"/>
          <p:cNvSpPr txBox="1"/>
          <p:nvPr/>
        </p:nvSpPr>
        <p:spPr>
          <a:xfrm>
            <a:off x="1003175" y="2154075"/>
            <a:ext cx="1119000" cy="6201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Falta de métodos integrativos para unir a los representantes</a:t>
            </a:r>
          </a:p>
        </p:txBody>
      </p:sp>
      <p:sp>
        <p:nvSpPr>
          <p:cNvPr id="83" name="Shape 83"/>
          <p:cNvSpPr txBox="1"/>
          <p:nvPr/>
        </p:nvSpPr>
        <p:spPr>
          <a:xfrm>
            <a:off x="2596475" y="2261700"/>
            <a:ext cx="1119000" cy="6201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No existe presupuesto para elaborar un plan de MKT</a:t>
            </a:r>
          </a:p>
        </p:txBody>
      </p:sp>
      <p:sp>
        <p:nvSpPr>
          <p:cNvPr id="84" name="Shape 84"/>
          <p:cNvSpPr txBox="1"/>
          <p:nvPr/>
        </p:nvSpPr>
        <p:spPr>
          <a:xfrm>
            <a:off x="3909725" y="1716375"/>
            <a:ext cx="1119000" cy="5454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No dan importancia a la elaboración de un plan de MTK</a:t>
            </a:r>
          </a:p>
        </p:txBody>
      </p:sp>
      <p:sp>
        <p:nvSpPr>
          <p:cNvPr id="85" name="Shape 85"/>
          <p:cNvSpPr txBox="1"/>
          <p:nvPr/>
        </p:nvSpPr>
        <p:spPr>
          <a:xfrm>
            <a:off x="1003175" y="3544950"/>
            <a:ext cx="1119000" cy="6201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Integrantes de Ctc’s poco capacitados en temas turisticos</a:t>
            </a:r>
          </a:p>
        </p:txBody>
      </p:sp>
      <p:sp>
        <p:nvSpPr>
          <p:cNvPr id="86" name="Shape 86"/>
          <p:cNvSpPr txBox="1"/>
          <p:nvPr/>
        </p:nvSpPr>
        <p:spPr>
          <a:xfrm>
            <a:off x="2669450" y="3176700"/>
            <a:ext cx="1119000" cy="6201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Infraestrucctura deficiente para alojamiento</a:t>
            </a:r>
          </a:p>
        </p:txBody>
      </p:sp>
      <p:sp>
        <p:nvSpPr>
          <p:cNvPr id="87" name="Shape 87"/>
          <p:cNvSpPr txBox="1"/>
          <p:nvPr/>
        </p:nvSpPr>
        <p:spPr>
          <a:xfrm>
            <a:off x="4012500" y="3620950"/>
            <a:ext cx="1295100" cy="6201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Falta de campañas turisticas que den a conocer los beneficios de los Ctc’s</a:t>
            </a:r>
          </a:p>
        </p:txBody>
      </p:sp>
      <p:sp>
        <p:nvSpPr>
          <p:cNvPr id="88" name="Shape 88"/>
          <p:cNvSpPr txBox="1"/>
          <p:nvPr/>
        </p:nvSpPr>
        <p:spPr>
          <a:xfrm>
            <a:off x="2298175" y="3982450"/>
            <a:ext cx="1295100" cy="437700"/>
          </a:xfrm>
          <a:prstGeom prst="rect">
            <a:avLst/>
          </a:prstGeom>
          <a:solidFill>
            <a:srgbClr val="38761D"/>
          </a:solidFill>
          <a:ln>
            <a:noFill/>
          </a:ln>
        </p:spPr>
        <p:txBody>
          <a:bodyPr anchorCtr="0" anchor="t" bIns="91425" lIns="91425" rIns="91425" tIns="91425">
            <a:noAutofit/>
          </a:bodyPr>
          <a:lstStyle/>
          <a:p>
            <a:pPr lvl="0" rtl="0">
              <a:spcBef>
                <a:spcPts val="0"/>
              </a:spcBef>
              <a:buNone/>
            </a:pPr>
            <a:r>
              <a:rPr lang="es" sz="800">
                <a:solidFill>
                  <a:srgbClr val="FFFFFF"/>
                </a:solidFill>
              </a:rPr>
              <a:t>Desconocimiento del potencial turísticos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60" name="Shape 360"/>
        <p:cNvGrpSpPr/>
        <p:nvPr/>
      </p:nvGrpSpPr>
      <p:grpSpPr>
        <a:xfrm>
          <a:off x="0" y="0"/>
          <a:ext cx="0" cy="0"/>
          <a:chOff x="0" y="0"/>
          <a:chExt cx="0" cy="0"/>
        </a:xfrm>
      </p:grpSpPr>
      <p:sp>
        <p:nvSpPr>
          <p:cNvPr id="361" name="Shape 361"/>
          <p:cNvSpPr txBox="1"/>
          <p:nvPr>
            <p:ph type="title"/>
          </p:nvPr>
        </p:nvSpPr>
        <p:spPr>
          <a:xfrm>
            <a:off x="0" y="3855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Servicios Adicionales</a:t>
            </a:r>
          </a:p>
        </p:txBody>
      </p:sp>
      <p:cxnSp>
        <p:nvCxnSpPr>
          <p:cNvPr id="362" name="Shape 362"/>
          <p:cNvCxnSpPr/>
          <p:nvPr/>
        </p:nvCxnSpPr>
        <p:spPr>
          <a:xfrm>
            <a:off x="49550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63" name="Shape 363"/>
          <p:cNvSpPr/>
          <p:nvPr/>
        </p:nvSpPr>
        <p:spPr>
          <a:xfrm>
            <a:off x="5146875" y="3751275"/>
            <a:ext cx="4014900" cy="9438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De la muestra obtenida se determinó que el 95,8% de los turistas consideran que estarían dispuestos a contratar servicios adicionales</a:t>
            </a:r>
          </a:p>
        </p:txBody>
      </p:sp>
      <p:graphicFrame>
        <p:nvGraphicFramePr>
          <p:cNvPr id="364" name="Shape 364"/>
          <p:cNvGraphicFramePr/>
          <p:nvPr/>
        </p:nvGraphicFramePr>
        <p:xfrm>
          <a:off x="152400" y="1066800"/>
          <a:ext cx="3000000" cy="3000000"/>
        </p:xfrm>
        <a:graphic>
          <a:graphicData uri="http://schemas.openxmlformats.org/drawingml/2006/table">
            <a:tbl>
              <a:tblPr>
                <a:noFill/>
                <a:tableStyleId>{300D67DA-9278-4363-A62C-20F5B26EC3DD}</a:tableStyleId>
              </a:tblPr>
              <a:tblGrid>
                <a:gridCol w="666750"/>
                <a:gridCol w="628650"/>
                <a:gridCol w="790575"/>
                <a:gridCol w="762000"/>
                <a:gridCol w="923925"/>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3">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Si</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206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53,6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95,8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95,8</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No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215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56,0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169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44,0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365" name="Shape 365"/>
          <p:cNvPicPr preferRelativeResize="0"/>
          <p:nvPr/>
        </p:nvPicPr>
        <p:blipFill>
          <a:blip r:embed="rId4">
            <a:alphaModFix/>
          </a:blip>
          <a:stretch>
            <a:fillRect/>
          </a:stretch>
        </p:blipFill>
        <p:spPr>
          <a:xfrm>
            <a:off x="5146873" y="7950"/>
            <a:ext cx="4014850" cy="3743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Shape 370"/>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Tipo de servicios Adicionales</a:t>
            </a:r>
          </a:p>
        </p:txBody>
      </p:sp>
      <p:cxnSp>
        <p:nvCxnSpPr>
          <p:cNvPr id="371" name="Shape 371"/>
          <p:cNvCxnSpPr/>
          <p:nvPr/>
        </p:nvCxnSpPr>
        <p:spPr>
          <a:xfrm>
            <a:off x="49550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72" name="Shape 372"/>
          <p:cNvSpPr/>
          <p:nvPr/>
        </p:nvSpPr>
        <p:spPr>
          <a:xfrm>
            <a:off x="5146875" y="3352500"/>
            <a:ext cx="4014900" cy="16257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En las encuestas realizadas en los centros de turismo comunitario es importante destacar que los clientes desearían contratar servicio de transporte con un 15%</a:t>
            </a:r>
          </a:p>
        </p:txBody>
      </p:sp>
      <p:graphicFrame>
        <p:nvGraphicFramePr>
          <p:cNvPr id="373" name="Shape 373"/>
          <p:cNvGraphicFramePr/>
          <p:nvPr/>
        </p:nvGraphicFramePr>
        <p:xfrm>
          <a:off x="108150" y="524150"/>
          <a:ext cx="3000000" cy="3000000"/>
        </p:xfrm>
        <a:graphic>
          <a:graphicData uri="http://schemas.openxmlformats.org/drawingml/2006/table">
            <a:tbl>
              <a:tblPr>
                <a:noFill/>
                <a:tableStyleId>{300D67DA-9278-4363-A62C-20F5B26EC3DD}</a:tableStyleId>
              </a:tblPr>
              <a:tblGrid>
                <a:gridCol w="953000"/>
                <a:gridCol w="747450"/>
                <a:gridCol w="747450"/>
                <a:gridCol w="747450"/>
                <a:gridCol w="747450"/>
                <a:gridCol w="850225"/>
              </a:tblGrid>
              <a:tr h="274200">
                <a:tc>
                  <a:txBody>
                    <a:bodyPr>
                      <a:noAutofit/>
                    </a:bodyPr>
                    <a:lstStyle/>
                    <a:p>
                      <a:pPr lvl="0" rtl="0" algn="ctr">
                        <a:lnSpc>
                          <a:spcPct val="115000"/>
                        </a:lnSpc>
                        <a:spcBef>
                          <a:spcPts val="0"/>
                        </a:spcBef>
                        <a:buNone/>
                      </a:pPr>
                      <a:r>
                        <a:rPr lang="es" sz="6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s" sz="600"/>
                        <a:t>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s" sz="600"/>
                        <a:t>Mínimo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s" sz="600"/>
                        <a:t>Máximo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s" sz="600"/>
                        <a:t>Suma</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s" sz="600"/>
                        <a:t>Porcentaje</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Transporte</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140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140,00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14,7991543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94100">
                <a:tc>
                  <a:txBody>
                    <a:bodyPr>
                      <a:noAutofit/>
                    </a:bodyPr>
                    <a:lstStyle/>
                    <a:p>
                      <a:pPr lvl="0" rtl="0" algn="ctr">
                        <a:lnSpc>
                          <a:spcPct val="115000"/>
                        </a:lnSpc>
                        <a:spcBef>
                          <a:spcPts val="0"/>
                        </a:spcBef>
                        <a:buNone/>
                      </a:pPr>
                      <a:r>
                        <a:rPr lang="es" sz="600"/>
                        <a:t>Deportes extremos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160,00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8,45665962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Alimentación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3,00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3,00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225,00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7,92811839</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Cabalgatas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4,00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4,00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308,00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8,13953488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94100">
                <a:tc>
                  <a:txBody>
                    <a:bodyPr>
                      <a:noAutofit/>
                    </a:bodyPr>
                    <a:lstStyle/>
                    <a:p>
                      <a:pPr lvl="0" rtl="0" algn="ctr">
                        <a:lnSpc>
                          <a:spcPct val="115000"/>
                        </a:lnSpc>
                        <a:spcBef>
                          <a:spcPts val="0"/>
                        </a:spcBef>
                        <a:buNone/>
                      </a:pPr>
                      <a:r>
                        <a:rPr lang="es" sz="600"/>
                        <a:t>Paseos Guiados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96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5,00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5,00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480,00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10,1479915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94100">
                <a:tc>
                  <a:txBody>
                    <a:bodyPr>
                      <a:noAutofit/>
                    </a:bodyPr>
                    <a:lstStyle/>
                    <a:p>
                      <a:pPr lvl="0" rtl="0" algn="ctr">
                        <a:lnSpc>
                          <a:spcPct val="115000"/>
                        </a:lnSpc>
                        <a:spcBef>
                          <a:spcPts val="0"/>
                        </a:spcBef>
                        <a:buNone/>
                      </a:pPr>
                      <a:r>
                        <a:rPr lang="es" sz="600"/>
                        <a:t>Actividades de Granja</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6,00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6,00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498,00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8,77378436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Alojamiento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497,00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7,50528541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723975">
                <a:tc>
                  <a:txBody>
                    <a:bodyPr>
                      <a:noAutofit/>
                    </a:bodyPr>
                    <a:lstStyle/>
                    <a:p>
                      <a:pPr lvl="0" rtl="0" algn="ctr">
                        <a:lnSpc>
                          <a:spcPct val="115000"/>
                        </a:lnSpc>
                        <a:spcBef>
                          <a:spcPts val="0"/>
                        </a:spcBef>
                        <a:buNone/>
                      </a:pPr>
                      <a:r>
                        <a:rPr lang="es" sz="600"/>
                        <a:t>Visitas guiadas a lugares turísticos de Imbabura</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113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904,00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11,9450317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Camping</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9,00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9,00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720,00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8,45665962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Senderismo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730,00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7,7167019</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Ciclismo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52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11,00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11,00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572,00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5,49682875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200">
                <a:tc>
                  <a:txBody>
                    <a:bodyPr>
                      <a:noAutofit/>
                    </a:bodyPr>
                    <a:lstStyle/>
                    <a:p>
                      <a:pPr lvl="0" rtl="0" algn="ctr">
                        <a:lnSpc>
                          <a:spcPct val="115000"/>
                        </a:lnSpc>
                        <a:spcBef>
                          <a:spcPts val="0"/>
                        </a:spcBef>
                        <a:buNone/>
                      </a:pPr>
                      <a:r>
                        <a:rPr lang="es" sz="600"/>
                        <a:t>Otros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12,00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72,00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r">
                        <a:lnSpc>
                          <a:spcPct val="115000"/>
                        </a:lnSpc>
                        <a:spcBef>
                          <a:spcPts val="0"/>
                        </a:spcBef>
                        <a:buNone/>
                      </a:pPr>
                      <a:r>
                        <a:rPr lang="es" sz="600"/>
                        <a:t>0,63424947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pic>
        <p:nvPicPr>
          <p:cNvPr id="374" name="Shape 374"/>
          <p:cNvPicPr preferRelativeResize="0"/>
          <p:nvPr/>
        </p:nvPicPr>
        <p:blipFill>
          <a:blip r:embed="rId4">
            <a:alphaModFix/>
          </a:blip>
          <a:stretch>
            <a:fillRect/>
          </a:stretch>
        </p:blipFill>
        <p:spPr>
          <a:xfrm>
            <a:off x="5146875" y="0"/>
            <a:ext cx="3997124" cy="3371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Shape 379"/>
          <p:cNvSpPr txBox="1"/>
          <p:nvPr>
            <p:ph type="title"/>
          </p:nvPr>
        </p:nvSpPr>
        <p:spPr>
          <a:xfrm>
            <a:off x="0" y="3093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Otros servicios adicionales</a:t>
            </a:r>
          </a:p>
        </p:txBody>
      </p:sp>
      <p:cxnSp>
        <p:nvCxnSpPr>
          <p:cNvPr id="380" name="Shape 380"/>
          <p:cNvCxnSpPr/>
          <p:nvPr/>
        </p:nvCxnSpPr>
        <p:spPr>
          <a:xfrm>
            <a:off x="43454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81" name="Shape 381"/>
          <p:cNvSpPr/>
          <p:nvPr/>
        </p:nvSpPr>
        <p:spPr>
          <a:xfrm>
            <a:off x="4562475" y="2875475"/>
            <a:ext cx="4581600" cy="16257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Entre los servicios adicionales que los clientes que han visitado los centros de turismo comunitario desean que se incremente las reservas en línea con el 35%</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382" name="Shape 382"/>
          <p:cNvGraphicFramePr/>
          <p:nvPr/>
        </p:nvGraphicFramePr>
        <p:xfrm>
          <a:off x="152400" y="1600200"/>
          <a:ext cx="3000000" cy="3000000"/>
        </p:xfrm>
        <a:graphic>
          <a:graphicData uri="http://schemas.openxmlformats.org/drawingml/2006/table">
            <a:tbl>
              <a:tblPr>
                <a:noFill/>
                <a:tableStyleId>{300D67DA-9278-4363-A62C-20F5B26EC3DD}</a:tableStyleId>
              </a:tblPr>
              <a:tblGrid>
                <a:gridCol w="1724675"/>
                <a:gridCol w="1061350"/>
                <a:gridCol w="1074600"/>
              </a:tblGrid>
              <a:tr h="190500">
                <a:tc>
                  <a:txBody>
                    <a:bodyPr>
                      <a:noAutofit/>
                    </a:bodyPr>
                    <a:lstStyle/>
                    <a:p>
                      <a:pPr indent="0" lvl="0" marL="38100" rtl="0" algn="ctr">
                        <a:lnSpc>
                          <a:spcPct val="115000"/>
                        </a:lnSpc>
                        <a:spcBef>
                          <a:spcPts val="0"/>
                        </a:spcBef>
                        <a:buNone/>
                      </a:pPr>
                      <a:r>
                        <a:rPr lang="es" sz="1100">
                          <a:latin typeface="Calibri"/>
                          <a:ea typeface="Calibri"/>
                          <a:cs typeface="Calibri"/>
                          <a:sym typeface="Calibri"/>
                        </a:rPr>
                        <a:t>Otros</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1100">
                          <a:latin typeface="Calibri"/>
                          <a:ea typeface="Calibri"/>
                          <a:cs typeface="Calibri"/>
                          <a:sym typeface="Calibri"/>
                        </a:rPr>
                        <a:t>N</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1100">
                          <a:latin typeface="Calibri"/>
                          <a:ea typeface="Calibri"/>
                          <a:cs typeface="Calibri"/>
                          <a:sym typeface="Calibri"/>
                        </a:rPr>
                        <a:t>Porcentaje</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90500">
                <a:tc>
                  <a:txBody>
                    <a:bodyPr>
                      <a:noAutofit/>
                    </a:bodyPr>
                    <a:lstStyle/>
                    <a:p>
                      <a:pPr indent="88900" lvl="0" marL="38100" rtl="0" algn="ctr">
                        <a:lnSpc>
                          <a:spcPct val="115000"/>
                        </a:lnSpc>
                        <a:spcBef>
                          <a:spcPts val="0"/>
                        </a:spcBef>
                        <a:buNone/>
                      </a:pPr>
                      <a:r>
                        <a:rPr lang="es" sz="1000"/>
                        <a:t>Reservas online</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35,2941176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85750">
                <a:tc>
                  <a:txBody>
                    <a:bodyPr>
                      <a:noAutofit/>
                    </a:bodyPr>
                    <a:lstStyle/>
                    <a:p>
                      <a:pPr indent="88900" lvl="0" marL="38100" rtl="0" algn="ctr">
                        <a:lnSpc>
                          <a:spcPct val="115000"/>
                        </a:lnSpc>
                        <a:spcBef>
                          <a:spcPts val="0"/>
                        </a:spcBef>
                        <a:buNone/>
                      </a:pPr>
                      <a:r>
                        <a:rPr lang="es" sz="1000"/>
                        <a:t>Limpias shamanicas</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29,4117647</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90500">
                <a:tc>
                  <a:txBody>
                    <a:bodyPr>
                      <a:noAutofit/>
                    </a:bodyPr>
                    <a:lstStyle/>
                    <a:p>
                      <a:pPr indent="88900" lvl="0" marL="38100" rtl="0" algn="ctr">
                        <a:lnSpc>
                          <a:spcPct val="115000"/>
                        </a:lnSpc>
                        <a:spcBef>
                          <a:spcPts val="0"/>
                        </a:spcBef>
                        <a:buNone/>
                      </a:pPr>
                      <a:r>
                        <a:rPr lang="es" sz="1000"/>
                        <a:t>Servicio de spa</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11,7647059</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90500">
                <a:tc>
                  <a:txBody>
                    <a:bodyPr>
                      <a:noAutofit/>
                    </a:bodyPr>
                    <a:lstStyle/>
                    <a:p>
                      <a:pPr indent="88900" lvl="0" marL="38100" rtl="0" algn="ctr">
                        <a:lnSpc>
                          <a:spcPct val="115000"/>
                        </a:lnSpc>
                        <a:spcBef>
                          <a:spcPts val="0"/>
                        </a:spcBef>
                        <a:buNone/>
                      </a:pPr>
                      <a:r>
                        <a:rPr lang="es" sz="1000"/>
                        <a:t>Museos culturales</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4</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23,5294118</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90500">
                <a:tc>
                  <a:txBody>
                    <a:bodyPr>
                      <a:noAutofit/>
                    </a:bodyPr>
                    <a:lstStyle/>
                    <a:p>
                      <a:pPr indent="88900" lvl="0" marL="38100" rtl="0" algn="ctr">
                        <a:lnSpc>
                          <a:spcPct val="115000"/>
                        </a:lnSpc>
                        <a:spcBef>
                          <a:spcPts val="0"/>
                        </a:spcBef>
                        <a:buNone/>
                      </a:pPr>
                      <a:r>
                        <a:rPr lang="es" sz="1000"/>
                        <a:t>Total</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17</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pic>
        <p:nvPicPr>
          <p:cNvPr id="383" name="Shape 383"/>
          <p:cNvPicPr preferRelativeResize="0"/>
          <p:nvPr/>
        </p:nvPicPr>
        <p:blipFill>
          <a:blip r:embed="rId4">
            <a:alphaModFix/>
          </a:blip>
          <a:stretch>
            <a:fillRect/>
          </a:stretch>
        </p:blipFill>
        <p:spPr>
          <a:xfrm>
            <a:off x="4562462" y="-12"/>
            <a:ext cx="4581525" cy="2752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Shape 388"/>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Factores críticos positivos</a:t>
            </a:r>
          </a:p>
        </p:txBody>
      </p:sp>
      <p:cxnSp>
        <p:nvCxnSpPr>
          <p:cNvPr id="389" name="Shape 389"/>
          <p:cNvCxnSpPr/>
          <p:nvPr/>
        </p:nvCxnSpPr>
        <p:spPr>
          <a:xfrm>
            <a:off x="58694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90" name="Shape 390"/>
          <p:cNvSpPr/>
          <p:nvPr/>
        </p:nvSpPr>
        <p:spPr>
          <a:xfrm>
            <a:off x="5966025" y="3124200"/>
            <a:ext cx="3177900" cy="15501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u="sng">
                <a:solidFill>
                  <a:srgbClr val="FFFFFF"/>
                </a:solidFill>
                <a:latin typeface="Source Code Pro"/>
                <a:ea typeface="Source Code Pro"/>
                <a:cs typeface="Source Code Pro"/>
                <a:sym typeface="Source Code Pro"/>
              </a:rPr>
              <a:t>Un </a:t>
            </a:r>
            <a:r>
              <a:rPr lang="es">
                <a:solidFill>
                  <a:srgbClr val="FFFFFF"/>
                </a:solidFill>
                <a:latin typeface="Source Code Pro"/>
                <a:ea typeface="Source Code Pro"/>
                <a:cs typeface="Source Code Pro"/>
                <a:sym typeface="Source Code Pro"/>
              </a:rPr>
              <a:t>factor positivo para visitar los centros de turismo comunitario en la provincia de Imbabura es la atención cálida de los comuneros con un 14%</a:t>
            </a:r>
            <a:r>
              <a:rPr lang="es" sz="1200">
                <a:latin typeface="Times New Roman"/>
                <a:ea typeface="Times New Roman"/>
                <a:cs typeface="Times New Roman"/>
                <a:sym typeface="Times New Roman"/>
              </a:rPr>
              <a:t>, </a:t>
            </a:r>
          </a:p>
        </p:txBody>
      </p:sp>
      <p:graphicFrame>
        <p:nvGraphicFramePr>
          <p:cNvPr id="391" name="Shape 391"/>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76275"/>
                <a:gridCol w="1533525"/>
                <a:gridCol w="800100"/>
                <a:gridCol w="762000"/>
                <a:gridCol w="933450"/>
                <a:gridCol w="942975"/>
              </a:tblGrid>
              <a:tr h="279650">
                <a:tc gridSpan="6">
                  <a:txBody>
                    <a:bodyPr>
                      <a:noAutofit/>
                    </a:bodyPr>
                    <a:lstStyle/>
                    <a:p>
                      <a:pPr indent="0" lvl="0" marL="38100" marR="38100" rtl="0">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5750">
                <a:tc gridSpan="2">
                  <a:txBody>
                    <a:bodyPr>
                      <a:noAutofit/>
                    </a:bodyPr>
                    <a:lstStyle/>
                    <a:p>
                      <a:pPr lvl="0" rtl="0">
                        <a:lnSpc>
                          <a:spcPct val="115000"/>
                        </a:lnSpc>
                        <a:spcBef>
                          <a:spcPts val="0"/>
                        </a:spcBef>
                        <a:buNone/>
                      </a:pPr>
                      <a:r>
                        <a:rPr lang="es" sz="600"/>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6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79650">
                <a:tc rowSpan="8">
                  <a:txBody>
                    <a:bodyPr>
                      <a:noAutofit/>
                    </a:bodyPr>
                    <a:lstStyle/>
                    <a:p>
                      <a:pPr indent="0" lvl="0" marL="38100" marR="38100" rtl="0">
                        <a:lnSpc>
                          <a:spcPct val="145454"/>
                        </a:lnSpc>
                        <a:spcBef>
                          <a:spcPts val="0"/>
                        </a:spcBef>
                        <a:buNone/>
                      </a:pPr>
                      <a:r>
                        <a:rPr lang="es" sz="6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nSpc>
                          <a:spcPct val="145454"/>
                        </a:lnSpc>
                        <a:spcBef>
                          <a:spcPts val="0"/>
                        </a:spcBef>
                        <a:buNone/>
                      </a:pPr>
                      <a:r>
                        <a:rPr lang="es" sz="600"/>
                        <a:t>Atención al cliente</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53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13,8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23,7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23,7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571850">
                <a:tc vMerge="1"/>
                <a:tc>
                  <a:txBody>
                    <a:bodyPr>
                      <a:noAutofit/>
                    </a:bodyPr>
                    <a:lstStyle/>
                    <a:p>
                      <a:pPr indent="0" lvl="0" marL="38100" marR="38100" rtl="0">
                        <a:lnSpc>
                          <a:spcPct val="145454"/>
                        </a:lnSpc>
                        <a:spcBef>
                          <a:spcPts val="0"/>
                        </a:spcBef>
                        <a:buNone/>
                      </a:pPr>
                      <a:r>
                        <a:rPr lang="es" sz="600"/>
                        <a:t>La ubicación de los centros de turismo comunitario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49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12,8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21,9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45,5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425750">
                <a:tc vMerge="1"/>
                <a:tc>
                  <a:txBody>
                    <a:bodyPr>
                      <a:noAutofit/>
                    </a:bodyPr>
                    <a:lstStyle/>
                    <a:p>
                      <a:pPr indent="0" lvl="0" marL="38100" marR="38100" rtl="0">
                        <a:lnSpc>
                          <a:spcPct val="145454"/>
                        </a:lnSpc>
                        <a:spcBef>
                          <a:spcPts val="0"/>
                        </a:spcBef>
                        <a:buNone/>
                      </a:pPr>
                      <a:r>
                        <a:rPr lang="es" sz="600"/>
                        <a:t>Que los centros de turismo sean ecológicos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56,3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Las instalaciones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11,2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67,4</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Limpieza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11,6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79,0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717950">
                <a:tc vMerge="1"/>
                <a:tc>
                  <a:txBody>
                    <a:bodyPr>
                      <a:noAutofit/>
                    </a:bodyPr>
                    <a:lstStyle/>
                    <a:p>
                      <a:pPr indent="0" lvl="0" marL="38100" marR="38100" rtl="0">
                        <a:lnSpc>
                          <a:spcPct val="145454"/>
                        </a:lnSpc>
                        <a:spcBef>
                          <a:spcPts val="0"/>
                        </a:spcBef>
                        <a:buNone/>
                      </a:pPr>
                      <a:r>
                        <a:rPr lang="es" sz="600"/>
                        <a:t>El personal capacitado que atienden a los turistas en los centros de turismo comunitario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14,3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93,3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Otros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314425">
                <a:tc vMerge="1"/>
                <a:tc>
                  <a:txBody>
                    <a:bodyPr>
                      <a:noAutofit/>
                    </a:bodyPr>
                    <a:lstStyle/>
                    <a:p>
                      <a:pPr indent="0" lvl="0" marL="38100" marR="38100" rtl="0">
                        <a:lnSpc>
                          <a:spcPct val="145454"/>
                        </a:lnSpc>
                        <a:spcBef>
                          <a:spcPts val="0"/>
                        </a:spcBef>
                        <a:buNone/>
                      </a:pPr>
                      <a:r>
                        <a:rPr lang="es" sz="6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224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58,3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nSpc>
                          <a:spcPct val="115000"/>
                        </a:lnSpc>
                        <a:spcBef>
                          <a:spcPts val="0"/>
                        </a:spcBef>
                        <a:buNone/>
                      </a:pPr>
                      <a:r>
                        <a:rPr lang="es" sz="600"/>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392" name="Shape 392"/>
          <p:cNvPicPr preferRelativeResize="0"/>
          <p:nvPr/>
        </p:nvPicPr>
        <p:blipFill>
          <a:blip r:embed="rId4">
            <a:alphaModFix/>
          </a:blip>
          <a:stretch>
            <a:fillRect/>
          </a:stretch>
        </p:blipFill>
        <p:spPr>
          <a:xfrm>
            <a:off x="5966021" y="76200"/>
            <a:ext cx="3177974" cy="3124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96" name="Shape 396"/>
        <p:cNvGrpSpPr/>
        <p:nvPr/>
      </p:nvGrpSpPr>
      <p:grpSpPr>
        <a:xfrm>
          <a:off x="0" y="0"/>
          <a:ext cx="0" cy="0"/>
          <a:chOff x="0" y="0"/>
          <a:chExt cx="0" cy="0"/>
        </a:xfrm>
      </p:grpSpPr>
      <p:sp>
        <p:nvSpPr>
          <p:cNvPr id="397" name="Shape 397"/>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Factores críticos positivos</a:t>
            </a:r>
          </a:p>
        </p:txBody>
      </p:sp>
      <p:cxnSp>
        <p:nvCxnSpPr>
          <p:cNvPr id="398" name="Shape 398"/>
          <p:cNvCxnSpPr/>
          <p:nvPr/>
        </p:nvCxnSpPr>
        <p:spPr>
          <a:xfrm>
            <a:off x="58694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399" name="Shape 399"/>
          <p:cNvSpPr/>
          <p:nvPr/>
        </p:nvSpPr>
        <p:spPr>
          <a:xfrm>
            <a:off x="5966025" y="3276600"/>
            <a:ext cx="3177900" cy="15501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u="sng">
                <a:solidFill>
                  <a:srgbClr val="FFFFFF"/>
                </a:solidFill>
                <a:latin typeface="Source Code Pro"/>
                <a:ea typeface="Source Code Pro"/>
                <a:cs typeface="Source Code Pro"/>
                <a:sym typeface="Source Code Pro"/>
              </a:rPr>
              <a:t>Un </a:t>
            </a:r>
            <a:r>
              <a:rPr lang="es">
                <a:solidFill>
                  <a:srgbClr val="FFFFFF"/>
                </a:solidFill>
                <a:latin typeface="Source Code Pro"/>
                <a:ea typeface="Source Code Pro"/>
                <a:cs typeface="Source Code Pro"/>
                <a:sym typeface="Source Code Pro"/>
              </a:rPr>
              <a:t>factor positivo para visitar los centros de turismo comunitario en la provincia de Imbabura es la atención cálida de los comuneros con un 14%</a:t>
            </a:r>
            <a:r>
              <a:rPr lang="es" sz="1200">
                <a:latin typeface="Times New Roman"/>
                <a:ea typeface="Times New Roman"/>
                <a:cs typeface="Times New Roman"/>
                <a:sym typeface="Times New Roman"/>
              </a:rPr>
              <a:t>, </a:t>
            </a:r>
          </a:p>
        </p:txBody>
      </p:sp>
      <p:graphicFrame>
        <p:nvGraphicFramePr>
          <p:cNvPr id="400" name="Shape 400"/>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76275"/>
                <a:gridCol w="1533525"/>
                <a:gridCol w="800100"/>
                <a:gridCol w="762000"/>
                <a:gridCol w="933450"/>
                <a:gridCol w="942975"/>
              </a:tblGrid>
              <a:tr h="279650">
                <a:tc gridSpan="6">
                  <a:txBody>
                    <a:bodyPr>
                      <a:noAutofit/>
                    </a:bodyPr>
                    <a:lstStyle/>
                    <a:p>
                      <a:pPr indent="0" lvl="0" marL="38100" marR="38100" rtl="0">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5750">
                <a:tc gridSpan="2">
                  <a:txBody>
                    <a:bodyPr>
                      <a:noAutofit/>
                    </a:bodyPr>
                    <a:lstStyle/>
                    <a:p>
                      <a:pPr lvl="0" rtl="0">
                        <a:lnSpc>
                          <a:spcPct val="115000"/>
                        </a:lnSpc>
                        <a:spcBef>
                          <a:spcPts val="0"/>
                        </a:spcBef>
                        <a:buNone/>
                      </a:pPr>
                      <a:r>
                        <a:rPr lang="es" sz="600"/>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6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79650">
                <a:tc rowSpan="8">
                  <a:txBody>
                    <a:bodyPr>
                      <a:noAutofit/>
                    </a:bodyPr>
                    <a:lstStyle/>
                    <a:p>
                      <a:pPr indent="0" lvl="0" marL="38100" marR="38100" rtl="0">
                        <a:lnSpc>
                          <a:spcPct val="145454"/>
                        </a:lnSpc>
                        <a:spcBef>
                          <a:spcPts val="0"/>
                        </a:spcBef>
                        <a:buNone/>
                      </a:pPr>
                      <a:r>
                        <a:rPr lang="es" sz="6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nSpc>
                          <a:spcPct val="145454"/>
                        </a:lnSpc>
                        <a:spcBef>
                          <a:spcPts val="0"/>
                        </a:spcBef>
                        <a:buNone/>
                      </a:pPr>
                      <a:r>
                        <a:rPr lang="es" sz="600"/>
                        <a:t>Atención al cliente</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53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13,8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23,7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23,7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571850">
                <a:tc vMerge="1"/>
                <a:tc>
                  <a:txBody>
                    <a:bodyPr>
                      <a:noAutofit/>
                    </a:bodyPr>
                    <a:lstStyle/>
                    <a:p>
                      <a:pPr indent="0" lvl="0" marL="38100" marR="38100" rtl="0">
                        <a:lnSpc>
                          <a:spcPct val="145454"/>
                        </a:lnSpc>
                        <a:spcBef>
                          <a:spcPts val="0"/>
                        </a:spcBef>
                        <a:buNone/>
                      </a:pPr>
                      <a:r>
                        <a:rPr lang="es" sz="600"/>
                        <a:t>La ubicación de los centros de turismo comunitario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49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12,8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21,9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45,5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425750">
                <a:tc vMerge="1"/>
                <a:tc>
                  <a:txBody>
                    <a:bodyPr>
                      <a:noAutofit/>
                    </a:bodyPr>
                    <a:lstStyle/>
                    <a:p>
                      <a:pPr indent="0" lvl="0" marL="38100" marR="38100" rtl="0">
                        <a:lnSpc>
                          <a:spcPct val="145454"/>
                        </a:lnSpc>
                        <a:spcBef>
                          <a:spcPts val="0"/>
                        </a:spcBef>
                        <a:buNone/>
                      </a:pPr>
                      <a:r>
                        <a:rPr lang="es" sz="600"/>
                        <a:t>Que los centros de turismo sean ecológicos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56,3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Las instalaciones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11,2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67,4</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Limpieza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11,6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79,0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717950">
                <a:tc vMerge="1"/>
                <a:tc>
                  <a:txBody>
                    <a:bodyPr>
                      <a:noAutofit/>
                    </a:bodyPr>
                    <a:lstStyle/>
                    <a:p>
                      <a:pPr indent="0" lvl="0" marL="38100" marR="38100" rtl="0">
                        <a:lnSpc>
                          <a:spcPct val="145454"/>
                        </a:lnSpc>
                        <a:spcBef>
                          <a:spcPts val="0"/>
                        </a:spcBef>
                        <a:buNone/>
                      </a:pPr>
                      <a:r>
                        <a:rPr lang="es" sz="600"/>
                        <a:t>El personal capacitado que atienden a los turistas en los centros de turismo comunitario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14,3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93,3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79650">
                <a:tc vMerge="1"/>
                <a:tc>
                  <a:txBody>
                    <a:bodyPr>
                      <a:noAutofit/>
                    </a:bodyPr>
                    <a:lstStyle/>
                    <a:p>
                      <a:pPr indent="0" lvl="0" marL="38100" marR="38100" rtl="0">
                        <a:lnSpc>
                          <a:spcPct val="145454"/>
                        </a:lnSpc>
                        <a:spcBef>
                          <a:spcPts val="0"/>
                        </a:spcBef>
                        <a:buNone/>
                      </a:pPr>
                      <a:r>
                        <a:rPr lang="es" sz="600"/>
                        <a:t>Otros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6,7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314425">
                <a:tc vMerge="1"/>
                <a:tc>
                  <a:txBody>
                    <a:bodyPr>
                      <a:noAutofit/>
                    </a:bodyPr>
                    <a:lstStyle/>
                    <a:p>
                      <a:pPr indent="0" lvl="0" marL="38100" marR="38100" rtl="0">
                        <a:lnSpc>
                          <a:spcPct val="145454"/>
                        </a:lnSpc>
                        <a:spcBef>
                          <a:spcPts val="0"/>
                        </a:spcBef>
                        <a:buNone/>
                      </a:pPr>
                      <a:r>
                        <a:rPr lang="es" sz="6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224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58,3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nSpc>
                          <a:spcPct val="115000"/>
                        </a:lnSpc>
                        <a:spcBef>
                          <a:spcPts val="0"/>
                        </a:spcBef>
                        <a:buNone/>
                      </a:pPr>
                      <a:r>
                        <a:rPr lang="es" sz="600"/>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401" name="Shape 401"/>
          <p:cNvPicPr preferRelativeResize="0"/>
          <p:nvPr/>
        </p:nvPicPr>
        <p:blipFill>
          <a:blip r:embed="rId4">
            <a:alphaModFix/>
          </a:blip>
          <a:stretch>
            <a:fillRect/>
          </a:stretch>
        </p:blipFill>
        <p:spPr>
          <a:xfrm>
            <a:off x="5966021" y="76200"/>
            <a:ext cx="3177974" cy="3124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Shape 406"/>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Factores críticos negativos</a:t>
            </a:r>
          </a:p>
        </p:txBody>
      </p:sp>
      <p:cxnSp>
        <p:nvCxnSpPr>
          <p:cNvPr id="407" name="Shape 407"/>
          <p:cNvCxnSpPr/>
          <p:nvPr/>
        </p:nvCxnSpPr>
        <p:spPr>
          <a:xfrm>
            <a:off x="48788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08" name="Shape 408"/>
          <p:cNvSpPr/>
          <p:nvPr/>
        </p:nvSpPr>
        <p:spPr>
          <a:xfrm>
            <a:off x="5051625" y="3276600"/>
            <a:ext cx="4092300" cy="15501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Según el estudio realizado para los clientes es importante mejorar la atención al turista 25%,</a:t>
            </a:r>
            <a:r>
              <a:rPr lang="es" sz="1200">
                <a:latin typeface="Times New Roman"/>
                <a:ea typeface="Times New Roman"/>
                <a:cs typeface="Times New Roman"/>
                <a:sym typeface="Times New Roman"/>
              </a:rPr>
              <a:t> </a:t>
            </a:r>
            <a:r>
              <a:rPr lang="es" sz="1200">
                <a:latin typeface="Times New Roman"/>
                <a:ea typeface="Times New Roman"/>
                <a:cs typeface="Times New Roman"/>
                <a:sym typeface="Times New Roman"/>
              </a:rPr>
              <a:t> </a:t>
            </a:r>
          </a:p>
        </p:txBody>
      </p:sp>
      <p:graphicFrame>
        <p:nvGraphicFramePr>
          <p:cNvPr id="409" name="Shape 409"/>
          <p:cNvGraphicFramePr/>
          <p:nvPr/>
        </p:nvGraphicFramePr>
        <p:xfrm>
          <a:off x="152400" y="533400"/>
          <a:ext cx="3000000" cy="3000000"/>
        </p:xfrm>
        <a:graphic>
          <a:graphicData uri="http://schemas.openxmlformats.org/drawingml/2006/table">
            <a:tbl>
              <a:tblPr>
                <a:noFill/>
                <a:tableStyleId>{300D67DA-9278-4363-A62C-20F5B26EC3DD}</a:tableStyleId>
              </a:tblPr>
              <a:tblGrid>
                <a:gridCol w="762000"/>
                <a:gridCol w="762000"/>
                <a:gridCol w="762000"/>
                <a:gridCol w="762000"/>
                <a:gridCol w="762000"/>
                <a:gridCol w="771525"/>
              </a:tblGrid>
              <a:tr h="333375">
                <a:tc>
                  <a:txBody>
                    <a:bodyPr>
                      <a:noAutofit/>
                    </a:bodyPr>
                    <a:lstStyle/>
                    <a:p>
                      <a:pPr indent="0" lvl="0" marL="38100" rtl="0" algn="ctr">
                        <a:lnSpc>
                          <a:spcPct val="115000"/>
                        </a:lnSpc>
                        <a:spcBef>
                          <a:spcPts val="0"/>
                        </a:spcBef>
                        <a:buNone/>
                      </a:pPr>
                      <a:r>
                        <a:rPr lang="es" sz="900"/>
                        <a:t> </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N</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Mínimo</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Máximo</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Suma</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1100">
                          <a:latin typeface="Calibri"/>
                          <a:ea typeface="Calibri"/>
                          <a:cs typeface="Calibri"/>
                          <a:sym typeface="Calibri"/>
                        </a:rPr>
                        <a:t>Porcentaje</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14325">
                <a:tc>
                  <a:txBody>
                    <a:bodyPr>
                      <a:noAutofit/>
                    </a:bodyPr>
                    <a:lstStyle/>
                    <a:p>
                      <a:pPr indent="0" lvl="0" marL="38100" rtl="0" algn="ctr">
                        <a:lnSpc>
                          <a:spcPct val="115000"/>
                        </a:lnSpc>
                        <a:spcBef>
                          <a:spcPts val="0"/>
                        </a:spcBef>
                        <a:buNone/>
                      </a:pPr>
                      <a:r>
                        <a:rPr lang="es" sz="900"/>
                        <a:t>Atención al Turista</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c>
                  <a:txBody>
                    <a:bodyPr>
                      <a:noAutofit/>
                    </a:bodyPr>
                    <a:lstStyle/>
                    <a:p>
                      <a:pPr indent="0" lvl="0" marL="38100" rtl="0" algn="r">
                        <a:lnSpc>
                          <a:spcPct val="115000"/>
                        </a:lnSpc>
                        <a:spcBef>
                          <a:spcPts val="0"/>
                        </a:spcBef>
                        <a:buNone/>
                      </a:pPr>
                      <a:r>
                        <a:rPr lang="es" sz="900"/>
                        <a:t>111</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c>
                  <a:txBody>
                    <a:bodyPr>
                      <a:noAutofit/>
                    </a:bodyPr>
                    <a:lstStyle/>
                    <a:p>
                      <a:pPr indent="0" lvl="0" marL="38100" rtl="0" algn="r">
                        <a:lnSpc>
                          <a:spcPct val="115000"/>
                        </a:lnSpc>
                        <a:spcBef>
                          <a:spcPts val="0"/>
                        </a:spcBef>
                        <a:buNone/>
                      </a:pPr>
                      <a:r>
                        <a:rPr lang="es" sz="900"/>
                        <a:t>1,00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c>
                  <a:txBody>
                    <a:bodyPr>
                      <a:noAutofit/>
                    </a:bodyPr>
                    <a:lstStyle/>
                    <a:p>
                      <a:pPr indent="0" lvl="0" marL="38100" rtl="0" algn="r">
                        <a:lnSpc>
                          <a:spcPct val="115000"/>
                        </a:lnSpc>
                        <a:spcBef>
                          <a:spcPts val="0"/>
                        </a:spcBef>
                        <a:buNone/>
                      </a:pPr>
                      <a:r>
                        <a:rPr lang="es" sz="900"/>
                        <a:t>1,00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c>
                  <a:txBody>
                    <a:bodyPr>
                      <a:noAutofit/>
                    </a:bodyPr>
                    <a:lstStyle/>
                    <a:p>
                      <a:pPr indent="0" lvl="0" marL="38100" rtl="0" algn="r">
                        <a:lnSpc>
                          <a:spcPct val="115000"/>
                        </a:lnSpc>
                        <a:spcBef>
                          <a:spcPts val="0"/>
                        </a:spcBef>
                        <a:buNone/>
                      </a:pPr>
                      <a:r>
                        <a:rPr lang="es" sz="900"/>
                        <a:t>111,00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tcPr>
                </a:tc>
              </a:tr>
              <a:tr h="762000">
                <a:tc>
                  <a:txBody>
                    <a:bodyPr>
                      <a:noAutofit/>
                    </a:bodyPr>
                    <a:lstStyle/>
                    <a:p>
                      <a:pPr indent="0" lvl="0" marL="38100" rtl="0" algn="ctr">
                        <a:lnSpc>
                          <a:spcPct val="115000"/>
                        </a:lnSpc>
                        <a:spcBef>
                          <a:spcPts val="0"/>
                        </a:spcBef>
                        <a:buNone/>
                      </a:pPr>
                      <a:r>
                        <a:rPr lang="es" sz="900"/>
                        <a:t>Transporte hacia los centros de turismo comunitario</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97</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2,00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2,00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194,00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21,8468468</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r>
              <a:tr h="457200">
                <a:tc>
                  <a:txBody>
                    <a:bodyPr>
                      <a:noAutofit/>
                    </a:bodyPr>
                    <a:lstStyle/>
                    <a:p>
                      <a:pPr indent="0" lvl="0" marL="38100" rtl="0" algn="ctr">
                        <a:lnSpc>
                          <a:spcPct val="115000"/>
                        </a:lnSpc>
                        <a:spcBef>
                          <a:spcPts val="0"/>
                        </a:spcBef>
                        <a:buNone/>
                      </a:pPr>
                      <a:r>
                        <a:rPr lang="es" sz="900"/>
                        <a:t>Mejorar las instalaciones</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66</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3,00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3,00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198,00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14,8648649</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r>
              <a:tr h="304800">
                <a:tc>
                  <a:txBody>
                    <a:bodyPr>
                      <a:noAutofit/>
                    </a:bodyPr>
                    <a:lstStyle/>
                    <a:p>
                      <a:pPr indent="0" lvl="0" marL="38100" rtl="0" algn="ctr">
                        <a:lnSpc>
                          <a:spcPct val="115000"/>
                        </a:lnSpc>
                        <a:spcBef>
                          <a:spcPts val="0"/>
                        </a:spcBef>
                        <a:buNone/>
                      </a:pPr>
                      <a:r>
                        <a:rPr lang="es" sz="900"/>
                        <a:t>Mejorar la Limpieza</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77</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4,00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4,00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308,00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17,3423423</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r>
              <a:tr h="457200">
                <a:tc>
                  <a:txBody>
                    <a:bodyPr>
                      <a:noAutofit/>
                    </a:bodyPr>
                    <a:lstStyle/>
                    <a:p>
                      <a:pPr indent="0" lvl="0" marL="38100" rtl="0" algn="ctr">
                        <a:lnSpc>
                          <a:spcPct val="115000"/>
                        </a:lnSpc>
                        <a:spcBef>
                          <a:spcPts val="0"/>
                        </a:spcBef>
                        <a:buNone/>
                      </a:pPr>
                      <a:r>
                        <a:rPr lang="es" sz="900"/>
                        <a:t>Personal más capacitado</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91</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5,00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5,00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900"/>
                        <a:t>455,00</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20,4954955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tcPr>
                </a:tc>
              </a:tr>
              <a:tr h="314325">
                <a:tc>
                  <a:txBody>
                    <a:bodyPr>
                      <a:noAutofit/>
                    </a:bodyPr>
                    <a:lstStyle/>
                    <a:p>
                      <a:pPr indent="0" lvl="0" marL="38100" rtl="0" algn="ctr">
                        <a:lnSpc>
                          <a:spcPct val="115000"/>
                        </a:lnSpc>
                        <a:spcBef>
                          <a:spcPts val="0"/>
                        </a:spcBef>
                        <a:buNone/>
                      </a:pPr>
                      <a:r>
                        <a:rPr lang="es" sz="900"/>
                        <a:t>N válido (por lista)</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900"/>
                        <a:t>2</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 </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 </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c>
                  <a:txBody>
                    <a:bodyPr>
                      <a:noAutofit/>
                    </a:bodyPr>
                    <a:lstStyle/>
                    <a:p>
                      <a:pPr indent="0" lvl="0" marL="38100" rtl="0" algn="ctr">
                        <a:lnSpc>
                          <a:spcPct val="115000"/>
                        </a:lnSpc>
                        <a:spcBef>
                          <a:spcPts val="0"/>
                        </a:spcBef>
                        <a:buNone/>
                      </a:pPr>
                      <a:r>
                        <a:rPr lang="es" sz="900"/>
                        <a:t> </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0,45045045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tcPr>
                </a:tc>
              </a:tr>
            </a:tbl>
          </a:graphicData>
        </a:graphic>
      </p:graphicFrame>
      <p:pic>
        <p:nvPicPr>
          <p:cNvPr id="410" name="Shape 410"/>
          <p:cNvPicPr preferRelativeResize="0"/>
          <p:nvPr/>
        </p:nvPicPr>
        <p:blipFill>
          <a:blip r:embed="rId4">
            <a:alphaModFix/>
          </a:blip>
          <a:stretch>
            <a:fillRect/>
          </a:stretch>
        </p:blipFill>
        <p:spPr>
          <a:xfrm>
            <a:off x="5051625" y="7950"/>
            <a:ext cx="4092299" cy="30918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Shape 415"/>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Percepción de precios</a:t>
            </a:r>
          </a:p>
        </p:txBody>
      </p:sp>
      <p:cxnSp>
        <p:nvCxnSpPr>
          <p:cNvPr id="416" name="Shape 416"/>
          <p:cNvCxnSpPr/>
          <p:nvPr/>
        </p:nvCxnSpPr>
        <p:spPr>
          <a:xfrm>
            <a:off x="59456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17" name="Shape 417"/>
          <p:cNvSpPr/>
          <p:nvPr/>
        </p:nvSpPr>
        <p:spPr>
          <a:xfrm>
            <a:off x="6118425" y="3456200"/>
            <a:ext cx="3025500" cy="15024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El 35% de los turistas indican que los precios son económicos en comparación a otro tipo de servicios  </a:t>
            </a:r>
          </a:p>
        </p:txBody>
      </p:sp>
      <p:graphicFrame>
        <p:nvGraphicFramePr>
          <p:cNvPr id="418" name="Shape 418"/>
          <p:cNvGraphicFramePr/>
          <p:nvPr/>
        </p:nvGraphicFramePr>
        <p:xfrm>
          <a:off x="152400" y="476225"/>
          <a:ext cx="3000000" cy="3000000"/>
        </p:xfrm>
        <a:graphic>
          <a:graphicData uri="http://schemas.openxmlformats.org/drawingml/2006/table">
            <a:tbl>
              <a:tblPr>
                <a:noFill/>
                <a:tableStyleId>{300D67DA-9278-4363-A62C-20F5B26EC3DD}</a:tableStyleId>
              </a:tblPr>
              <a:tblGrid>
                <a:gridCol w="676275"/>
                <a:gridCol w="1533525"/>
                <a:gridCol w="800100"/>
                <a:gridCol w="762000"/>
                <a:gridCol w="933450"/>
                <a:gridCol w="942975"/>
              </a:tblGrid>
              <a:tr h="346100">
                <a:tc gridSpan="6">
                  <a:txBody>
                    <a:bodyPr>
                      <a:noAutofit/>
                    </a:bodyPr>
                    <a:lstStyle/>
                    <a:p>
                      <a:pPr indent="0" lvl="0" marL="38100" marR="38100" rtl="0" algn="ctr">
                        <a:lnSpc>
                          <a:spcPct val="145454"/>
                        </a:lnSpc>
                        <a:spcBef>
                          <a:spcPts val="0"/>
                        </a:spcBef>
                        <a:buNone/>
                      </a:pPr>
                      <a:r>
                        <a:rPr lang="es" sz="6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526925">
                <a:tc gridSpan="2">
                  <a:txBody>
                    <a:bodyPr>
                      <a:noAutofit/>
                    </a:bodyPr>
                    <a:lstStyle/>
                    <a:p>
                      <a:pPr lvl="0" rtl="0" algn="ctr">
                        <a:lnSpc>
                          <a:spcPct val="115000"/>
                        </a:lnSpc>
                        <a:spcBef>
                          <a:spcPts val="0"/>
                        </a:spcBef>
                        <a:buNone/>
                      </a:pPr>
                      <a:r>
                        <a:rPr lang="es" sz="600"/>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6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6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888550">
                <a:tc rowSpan="4">
                  <a:txBody>
                    <a:bodyPr>
                      <a:noAutofit/>
                    </a:bodyPr>
                    <a:lstStyle/>
                    <a:p>
                      <a:pPr indent="0" lvl="0" marL="38100" marR="38100" rtl="0" algn="ctr">
                        <a:lnSpc>
                          <a:spcPct val="145454"/>
                        </a:lnSpc>
                        <a:spcBef>
                          <a:spcPts val="0"/>
                        </a:spcBef>
                        <a:buNone/>
                      </a:pPr>
                      <a:r>
                        <a:rPr lang="es" sz="6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600"/>
                        <a:t>Barato en comparación a otros servicios de alojamiento y servicios similares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135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35,2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63,1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600"/>
                        <a:t>63,1</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346100">
                <a:tc vMerge="1"/>
                <a:tc>
                  <a:txBody>
                    <a:bodyPr>
                      <a:noAutofit/>
                    </a:bodyPr>
                    <a:lstStyle/>
                    <a:p>
                      <a:pPr indent="0" lvl="0" marL="38100" marR="38100" rtl="0" algn="ctr">
                        <a:lnSpc>
                          <a:spcPct val="145454"/>
                        </a:lnSpc>
                        <a:spcBef>
                          <a:spcPts val="0"/>
                        </a:spcBef>
                        <a:buNone/>
                      </a:pPr>
                      <a:r>
                        <a:rPr lang="es" sz="600"/>
                        <a:t>El precio es regular</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72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18,8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33,6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96,7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1069350">
                <a:tc vMerge="1"/>
                <a:tc>
                  <a:txBody>
                    <a:bodyPr>
                      <a:noAutofit/>
                    </a:bodyPr>
                    <a:lstStyle/>
                    <a:p>
                      <a:pPr indent="0" lvl="0" marL="38100" marR="38100" rtl="0" algn="ctr">
                        <a:lnSpc>
                          <a:spcPct val="145454"/>
                        </a:lnSpc>
                        <a:spcBef>
                          <a:spcPts val="0"/>
                        </a:spcBef>
                        <a:buNone/>
                      </a:pPr>
                      <a:r>
                        <a:rPr lang="es" sz="600"/>
                        <a:t>Me parece que el precio es muy caro en comparación a otros servicios similares de alojamiento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3,3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389150">
                <a:tc vMerge="1"/>
                <a:tc>
                  <a:txBody>
                    <a:bodyPr>
                      <a:noAutofit/>
                    </a:bodyPr>
                    <a:lstStyle/>
                    <a:p>
                      <a:pPr indent="0" lvl="0" marL="38100" marR="38100" rtl="0" algn="ctr">
                        <a:lnSpc>
                          <a:spcPct val="145454"/>
                        </a:lnSpc>
                        <a:spcBef>
                          <a:spcPts val="0"/>
                        </a:spcBef>
                        <a:buNone/>
                      </a:pPr>
                      <a:r>
                        <a:rPr lang="es" sz="6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214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55,7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6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sz="600"/>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419" name="Shape 419"/>
          <p:cNvPicPr preferRelativeResize="0"/>
          <p:nvPr/>
        </p:nvPicPr>
        <p:blipFill>
          <a:blip r:embed="rId4">
            <a:alphaModFix/>
          </a:blip>
          <a:stretch>
            <a:fillRect/>
          </a:stretch>
        </p:blipFill>
        <p:spPr>
          <a:xfrm>
            <a:off x="6118425" y="7950"/>
            <a:ext cx="3025500" cy="34482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Shape 424"/>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¿Cuánto estaría dispuesto a pagar?</a:t>
            </a:r>
          </a:p>
        </p:txBody>
      </p:sp>
      <p:cxnSp>
        <p:nvCxnSpPr>
          <p:cNvPr id="425" name="Shape 425"/>
          <p:cNvCxnSpPr/>
          <p:nvPr/>
        </p:nvCxnSpPr>
        <p:spPr>
          <a:xfrm>
            <a:off x="59456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26" name="Shape 426"/>
          <p:cNvSpPr/>
          <p:nvPr/>
        </p:nvSpPr>
        <p:spPr>
          <a:xfrm>
            <a:off x="6118425" y="2956550"/>
            <a:ext cx="3025500" cy="2002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El 47% de los clientes potenciales entrevistados consideran que estarían dispuestos a pagar entre 200 a 250 dólares por un paquete turístico en los ctc’s</a:t>
            </a:r>
          </a:p>
        </p:txBody>
      </p:sp>
      <p:graphicFrame>
        <p:nvGraphicFramePr>
          <p:cNvPr id="427" name="Shape 427"/>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76275"/>
                <a:gridCol w="1533525"/>
                <a:gridCol w="800100"/>
                <a:gridCol w="762000"/>
                <a:gridCol w="933450"/>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6">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De 200 a 250 dólares</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181</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47,1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48,0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48,0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De 251 a 400 dólares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34,4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35,0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83,0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De 401 a 600 dólares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91,5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De 601 dólares en adelante</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94,7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600075">
                <a:tc vMerge="1"/>
                <a:tc>
                  <a:txBody>
                    <a:bodyPr>
                      <a:noAutofit/>
                    </a:bodyPr>
                    <a:lstStyle/>
                    <a:p>
                      <a:pPr indent="0" lvl="0" marL="38100" marR="38100" rtl="0" algn="ctr">
                        <a:lnSpc>
                          <a:spcPct val="145454"/>
                        </a:lnSpc>
                        <a:spcBef>
                          <a:spcPts val="0"/>
                        </a:spcBef>
                        <a:buNone/>
                      </a:pPr>
                      <a:r>
                        <a:rPr lang="es" sz="900"/>
                        <a:t>No estaría dispuesto a contratar servicios en los ctc's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20</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377</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98,2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428" name="Shape 428"/>
          <p:cNvPicPr preferRelativeResize="0"/>
          <p:nvPr/>
        </p:nvPicPr>
        <p:blipFill>
          <a:blip r:embed="rId4">
            <a:alphaModFix/>
          </a:blip>
          <a:stretch>
            <a:fillRect/>
          </a:stretch>
        </p:blipFill>
        <p:spPr>
          <a:xfrm>
            <a:off x="6118425" y="7949"/>
            <a:ext cx="3025499" cy="30504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Shape 433"/>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Tipo de turismo que practica</a:t>
            </a:r>
          </a:p>
        </p:txBody>
      </p:sp>
      <p:cxnSp>
        <p:nvCxnSpPr>
          <p:cNvPr id="434" name="Shape 434"/>
          <p:cNvCxnSpPr/>
          <p:nvPr/>
        </p:nvCxnSpPr>
        <p:spPr>
          <a:xfrm>
            <a:off x="59456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35" name="Shape 435"/>
          <p:cNvSpPr/>
          <p:nvPr/>
        </p:nvSpPr>
        <p:spPr>
          <a:xfrm>
            <a:off x="6118425" y="2727950"/>
            <a:ext cx="3025500" cy="2002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De la muestra obtenida los turistas prefieren realizar un turismo de diversión, por turismo de diversión se refiere a que ellos prefieren visitar parques temáticos, parques de diversiones etc. con un 30%</a:t>
            </a:r>
          </a:p>
        </p:txBody>
      </p:sp>
      <p:graphicFrame>
        <p:nvGraphicFramePr>
          <p:cNvPr id="436" name="Shape 436"/>
          <p:cNvGraphicFramePr/>
          <p:nvPr/>
        </p:nvGraphicFramePr>
        <p:xfrm>
          <a:off x="152400" y="609600"/>
          <a:ext cx="3000000" cy="3000000"/>
        </p:xfrm>
        <a:graphic>
          <a:graphicData uri="http://schemas.openxmlformats.org/drawingml/2006/table">
            <a:tbl>
              <a:tblPr>
                <a:noFill/>
                <a:tableStyleId>{300D67DA-9278-4363-A62C-20F5B26EC3DD}</a:tableStyleId>
              </a:tblPr>
              <a:tblGrid>
                <a:gridCol w="676275"/>
                <a:gridCol w="1362075"/>
                <a:gridCol w="800100"/>
                <a:gridCol w="762000"/>
                <a:gridCol w="933450"/>
                <a:gridCol w="942975"/>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7">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Turismo cultural</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62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16,1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16,2</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16,2</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Turismo de diversión</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118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30,7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30,9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47,1</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Turismo de naturaleza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27,6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27,7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74,9</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Turismo rural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56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14,6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14,7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89,5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Turismo de salud</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3,9</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93,5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Turismo religioso</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25</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382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99,5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bl>
          </a:graphicData>
        </a:graphic>
      </p:graphicFrame>
      <p:pic>
        <p:nvPicPr>
          <p:cNvPr id="437" name="Shape 437"/>
          <p:cNvPicPr preferRelativeResize="0"/>
          <p:nvPr/>
        </p:nvPicPr>
        <p:blipFill>
          <a:blip r:embed="rId4">
            <a:alphaModFix/>
          </a:blip>
          <a:stretch>
            <a:fillRect/>
          </a:stretch>
        </p:blipFill>
        <p:spPr>
          <a:xfrm>
            <a:off x="6118425" y="7949"/>
            <a:ext cx="3025499" cy="2741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id="442" name="Shape 442"/>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Medios de comunicación</a:t>
            </a:r>
          </a:p>
        </p:txBody>
      </p:sp>
      <p:cxnSp>
        <p:nvCxnSpPr>
          <p:cNvPr id="443" name="Shape 443"/>
          <p:cNvCxnSpPr/>
          <p:nvPr/>
        </p:nvCxnSpPr>
        <p:spPr>
          <a:xfrm>
            <a:off x="51074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44" name="Shape 444"/>
          <p:cNvSpPr/>
          <p:nvPr/>
        </p:nvSpPr>
        <p:spPr>
          <a:xfrm>
            <a:off x="5280225" y="3239400"/>
            <a:ext cx="3863700" cy="13590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En la investigación realizada se determinó que los clientes prefieren que se les envié  información turística por medio internet con un 88%</a:t>
            </a:r>
          </a:p>
        </p:txBody>
      </p:sp>
      <p:graphicFrame>
        <p:nvGraphicFramePr>
          <p:cNvPr id="445" name="Shape 445"/>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76275"/>
                <a:gridCol w="723900"/>
                <a:gridCol w="790575"/>
                <a:gridCol w="762000"/>
                <a:gridCol w="923925"/>
                <a:gridCol w="933450"/>
              </a:tblGrid>
              <a:tr h="209550">
                <a:tc gridSpan="6">
                  <a:txBody>
                    <a:bodyPr>
                      <a:noAutofit/>
                    </a:bodyPr>
                    <a:lstStyle/>
                    <a:p>
                      <a:pPr indent="0" lvl="0" marL="38100" marR="38100" rtl="0" algn="ctr">
                        <a:lnSpc>
                          <a:spcPct val="145454"/>
                        </a:lnSpc>
                        <a:spcBef>
                          <a:spcPts val="0"/>
                        </a:spcBef>
                        <a:buNone/>
                      </a:pPr>
                      <a:r>
                        <a:rPr lang="es" sz="900"/>
                        <a:t> </a:t>
                      </a:r>
                    </a:p>
                  </a:txBody>
                  <a:tcPr marT="91425" marB="91425" marR="91425" marL="91425">
                    <a:lnB cap="flat" cmpd="sng" w="28575">
                      <a:solidFill>
                        <a:srgbClr val="000000"/>
                      </a:solidFill>
                      <a:prstDash val="solid"/>
                      <a:round/>
                      <a:headEnd len="med" w="med" type="none"/>
                      <a:tailEnd len="med" w="med" type="none"/>
                    </a:lnB>
                    <a:solidFill>
                      <a:srgbClr val="FFFFFF"/>
                    </a:solidFill>
                  </a:tcPr>
                </a:tc>
                <a:tc hMerge="1"/>
                <a:tc hMerge="1"/>
                <a:tc hMerge="1"/>
                <a:tc hMerge="1"/>
                <a:tc hMerge="1"/>
              </a:tr>
              <a:tr h="428625">
                <a:tc gridSpan="2">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ctr">
                        <a:lnSpc>
                          <a:spcPct val="145454"/>
                        </a:lnSpc>
                        <a:spcBef>
                          <a:spcPts val="0"/>
                        </a:spcBef>
                        <a:buNone/>
                      </a:pPr>
                      <a:r>
                        <a:rPr lang="es" sz="900"/>
                        <a:t>Frecuencia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válido</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Porcentaje acumulado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219075">
                <a:tc rowSpan="5">
                  <a:txBody>
                    <a:bodyPr>
                      <a:noAutofit/>
                    </a:bodyPr>
                    <a:lstStyle/>
                    <a:p>
                      <a:pPr indent="0" lvl="0" marL="38100" marR="38100" rtl="0" algn="ctr">
                        <a:lnSpc>
                          <a:spcPct val="145454"/>
                        </a:lnSpc>
                        <a:spcBef>
                          <a:spcPts val="0"/>
                        </a:spcBef>
                        <a:buNone/>
                      </a:pPr>
                      <a:r>
                        <a:rPr lang="es" sz="900"/>
                        <a:t>Válido</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ctr">
                        <a:lnSpc>
                          <a:spcPct val="145454"/>
                        </a:lnSpc>
                        <a:spcBef>
                          <a:spcPts val="0"/>
                        </a:spcBef>
                        <a:buNone/>
                      </a:pPr>
                      <a:r>
                        <a:rPr lang="es" sz="900"/>
                        <a:t>Radio</a:t>
                      </a:r>
                    </a:p>
                  </a:txBody>
                  <a:tcPr marT="91425" marB="91425" marR="91425" marL="91425">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2,1</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Televisión</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7,3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7,4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Internet</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339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88,3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89,7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99,2</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Otros</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vMerge="1"/>
                <a:tc>
                  <a:txBody>
                    <a:bodyPr>
                      <a:noAutofit/>
                    </a:bodyPr>
                    <a:lstStyle/>
                    <a:p>
                      <a:pPr indent="0" lvl="0" marL="38100" marR="38100" rtl="0" algn="ctr">
                        <a:lnSpc>
                          <a:spcPct val="145454"/>
                        </a:lnSpc>
                        <a:spcBef>
                          <a:spcPts val="0"/>
                        </a:spcBef>
                        <a:buNone/>
                      </a:pPr>
                      <a:r>
                        <a:rPr lang="es" sz="900"/>
                        <a:t>Total</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98,4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0025">
                <a:tc>
                  <a:txBody>
                    <a:bodyPr>
                      <a:noAutofit/>
                    </a:bodyPr>
                    <a:lstStyle/>
                    <a:p>
                      <a:pPr indent="0" lvl="0" marL="38100" marR="38100" rtl="0" algn="ctr">
                        <a:lnSpc>
                          <a:spcPct val="145454"/>
                        </a:lnSpc>
                        <a:spcBef>
                          <a:spcPts val="0"/>
                        </a:spcBef>
                        <a:buNone/>
                      </a:pPr>
                      <a:r>
                        <a:rPr lang="es" sz="900"/>
                        <a:t>Perdidos</a:t>
                      </a:r>
                    </a:p>
                  </a:txBody>
                  <a:tcPr marT="91425" marB="91425" marR="91425" marL="91425">
                    <a:lnL cap="flat" cmpd="sng" w="28575">
                      <a:solidFill>
                        <a:srgbClr val="000000"/>
                      </a:solidFill>
                      <a:prstDash val="solid"/>
                      <a:round/>
                      <a:headEnd len="med" w="med" type="none"/>
                      <a:tailEnd len="med" w="med" type="none"/>
                    </a:lnL>
                    <a:solidFill>
                      <a:srgbClr val="FFFFFF"/>
                    </a:solidFill>
                  </a:tcPr>
                </a:tc>
                <a:tc>
                  <a:txBody>
                    <a:bodyPr>
                      <a:noAutofit/>
                    </a:bodyPr>
                    <a:lstStyle/>
                    <a:p>
                      <a:pPr indent="0" lvl="0" marL="38100" marR="38100" rtl="0" algn="ctr">
                        <a:lnSpc>
                          <a:spcPct val="145454"/>
                        </a:lnSpc>
                        <a:spcBef>
                          <a:spcPts val="0"/>
                        </a:spcBef>
                        <a:buNone/>
                      </a:pPr>
                      <a:r>
                        <a:rPr lang="es" sz="900"/>
                        <a:t>Sistema</a:t>
                      </a:r>
                    </a:p>
                  </a:txBody>
                  <a:tcPr marT="91425" marB="91425" marR="91425" marL="91425">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209550">
                <a:tc gridSpan="2">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hMerge="1"/>
                <a:tc>
                  <a:txBody>
                    <a:bodyPr>
                      <a:noAutofit/>
                    </a:bodyPr>
                    <a:lstStyle/>
                    <a:p>
                      <a:pPr indent="0" lvl="0" marL="38100" marR="38100" rtl="0" algn="r">
                        <a:lnSpc>
                          <a:spcPct val="145454"/>
                        </a:lnSpc>
                        <a:spcBef>
                          <a:spcPts val="0"/>
                        </a:spcBef>
                        <a:buNone/>
                      </a:pPr>
                      <a:r>
                        <a:rPr lang="es" sz="900"/>
                        <a:t>384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100,0</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pic>
        <p:nvPicPr>
          <p:cNvPr id="446" name="Shape 446"/>
          <p:cNvPicPr preferRelativeResize="0"/>
          <p:nvPr/>
        </p:nvPicPr>
        <p:blipFill>
          <a:blip r:embed="rId4">
            <a:alphaModFix/>
          </a:blip>
          <a:stretch>
            <a:fillRect/>
          </a:stretch>
        </p:blipFill>
        <p:spPr>
          <a:xfrm>
            <a:off x="5280225" y="7950"/>
            <a:ext cx="3863699" cy="30967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Ctc’s en la provincia de imbabura </a:t>
            </a:r>
          </a:p>
        </p:txBody>
      </p:sp>
      <p:cxnSp>
        <p:nvCxnSpPr>
          <p:cNvPr id="94" name="Shape 94"/>
          <p:cNvCxnSpPr/>
          <p:nvPr/>
        </p:nvCxnSpPr>
        <p:spPr>
          <a:xfrm flipH="1" rot="10800000">
            <a:off x="383024" y="11326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95" name="Shape 95"/>
          <p:cNvGraphicFramePr/>
          <p:nvPr/>
        </p:nvGraphicFramePr>
        <p:xfrm>
          <a:off x="222925" y="1487925"/>
          <a:ext cx="3000000" cy="3000000"/>
        </p:xfrm>
        <a:graphic>
          <a:graphicData uri="http://schemas.openxmlformats.org/drawingml/2006/table">
            <a:tbl>
              <a:tblPr>
                <a:noFill/>
                <a:tableStyleId>{99D85F0C-4A4C-4C1C-BBE4-E221A0C064AC}</a:tableStyleId>
              </a:tblPr>
              <a:tblGrid>
                <a:gridCol w="2142500"/>
                <a:gridCol w="2142500"/>
                <a:gridCol w="2142500"/>
              </a:tblGrid>
              <a:tr h="912675">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Agato</a:t>
                      </a:r>
                    </a:p>
                  </a:txBody>
                  <a:tcPr marT="91425" marB="91425" marR="91425" marL="91425"/>
                </a:tc>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Ubicado a 3.5 kilómetros de Otavalo</a:t>
                      </a:r>
                    </a:p>
                  </a:txBody>
                  <a:tcPr marT="91425" marB="91425" marR="91425" marL="91425"/>
                </a:tc>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caminatas, excursiones, a la cascada de Peguche, etc. </a:t>
                      </a:r>
                    </a:p>
                  </a:txBody>
                  <a:tcPr marT="91425" marB="91425" marR="91425" marL="91425"/>
                </a:tc>
              </a:tr>
              <a:tr h="912675">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Mandurriacos</a:t>
                      </a:r>
                    </a:p>
                  </a:txBody>
                  <a:tcPr marT="91425" marB="91425" marR="91425" marL="91425"/>
                </a:tc>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vía Calacalí/Nanegalito a 4 horas de la vía Otavalo/Cotacachi. </a:t>
                      </a:r>
                    </a:p>
                  </a:txBody>
                  <a:tcPr marT="91425" marB="91425" marR="91425" marL="91425"/>
                </a:tc>
                <a:tc>
                  <a:txBody>
                    <a:bodyPr>
                      <a:noAutofit/>
                    </a:bodyPr>
                    <a:lstStyle/>
                    <a:p>
                      <a:pPr lv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Tours de 1 a 3 días: caminata o excursiones al bosque húmedo Tropical prima, etc.</a:t>
                      </a:r>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50" name="Shape 450"/>
        <p:cNvGrpSpPr/>
        <p:nvPr/>
      </p:nvGrpSpPr>
      <p:grpSpPr>
        <a:xfrm>
          <a:off x="0" y="0"/>
          <a:ext cx="0" cy="0"/>
          <a:chOff x="0" y="0"/>
          <a:chExt cx="0" cy="0"/>
        </a:xfrm>
      </p:grpSpPr>
      <p:sp>
        <p:nvSpPr>
          <p:cNvPr id="451" name="Shape 451"/>
          <p:cNvSpPr txBox="1"/>
          <p:nvPr>
            <p:ph type="title"/>
          </p:nvPr>
        </p:nvSpPr>
        <p:spPr>
          <a:xfrm>
            <a:off x="0" y="-1478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Redes sociales</a:t>
            </a:r>
          </a:p>
        </p:txBody>
      </p:sp>
      <p:cxnSp>
        <p:nvCxnSpPr>
          <p:cNvPr id="452" name="Shape 452"/>
          <p:cNvCxnSpPr/>
          <p:nvPr/>
        </p:nvCxnSpPr>
        <p:spPr>
          <a:xfrm>
            <a:off x="5107425" y="7950"/>
            <a:ext cx="27900" cy="4970100"/>
          </a:xfrm>
          <a:prstGeom prst="straightConnector1">
            <a:avLst/>
          </a:prstGeom>
          <a:noFill/>
          <a:ln cap="flat" cmpd="sng" w="28575">
            <a:solidFill>
              <a:srgbClr val="FFFF00"/>
            </a:solidFill>
            <a:prstDash val="dashDot"/>
            <a:round/>
            <a:headEnd len="lg" w="lg" type="none"/>
            <a:tailEnd len="lg" w="lg" type="diamond"/>
          </a:ln>
        </p:spPr>
      </p:cxnSp>
      <p:sp>
        <p:nvSpPr>
          <p:cNvPr id="453" name="Shape 453"/>
          <p:cNvSpPr/>
          <p:nvPr/>
        </p:nvSpPr>
        <p:spPr>
          <a:xfrm>
            <a:off x="5280225" y="3239400"/>
            <a:ext cx="3863700" cy="13590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Los turistas entrevistados aseguran que la red social más utilizada por ellos es el Facebook con un 41%.</a:t>
            </a:r>
          </a:p>
        </p:txBody>
      </p:sp>
      <p:graphicFrame>
        <p:nvGraphicFramePr>
          <p:cNvPr id="454" name="Shape 454"/>
          <p:cNvGraphicFramePr/>
          <p:nvPr/>
        </p:nvGraphicFramePr>
        <p:xfrm>
          <a:off x="152400" y="457200"/>
          <a:ext cx="3000000" cy="3000000"/>
        </p:xfrm>
        <a:graphic>
          <a:graphicData uri="http://schemas.openxmlformats.org/drawingml/2006/table">
            <a:tbl>
              <a:tblPr>
                <a:noFill/>
                <a:tableStyleId>{300D67DA-9278-4363-A62C-20F5B26EC3DD}</a:tableStyleId>
              </a:tblPr>
              <a:tblGrid>
                <a:gridCol w="696050"/>
                <a:gridCol w="589600"/>
                <a:gridCol w="638725"/>
                <a:gridCol w="638725"/>
                <a:gridCol w="646900"/>
                <a:gridCol w="622350"/>
                <a:gridCol w="720600"/>
              </a:tblGrid>
              <a:tr h="323850">
                <a:tc>
                  <a:txBody>
                    <a:bodyPr>
                      <a:noAutofit/>
                    </a:bodyPr>
                    <a:lstStyle/>
                    <a:p>
                      <a:pPr indent="0" lvl="0" marL="38100" rtl="0" algn="ctr">
                        <a:lnSpc>
                          <a:spcPct val="115000"/>
                        </a:lnSpc>
                        <a:spcBef>
                          <a:spcPts val="0"/>
                        </a:spcBef>
                        <a:buNone/>
                      </a:pPr>
                      <a:r>
                        <a:rPr lang="es"/>
                        <a:t> </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rPr lang="es" sz="900"/>
                        <a:t>N</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rPr lang="es" sz="900"/>
                        <a:t>Mínimo</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rPr lang="es" sz="900"/>
                        <a:t>Máximo</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rPr lang="es" sz="900"/>
                        <a:t>Suma</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38100" rtl="0" algn="ctr">
                        <a:lnSpc>
                          <a:spcPct val="115000"/>
                        </a:lnSpc>
                        <a:spcBef>
                          <a:spcPts val="0"/>
                        </a:spcBef>
                        <a:buNone/>
                      </a:pPr>
                      <a:r>
                        <a:rPr lang="es" sz="1100">
                          <a:latin typeface="Calibri"/>
                          <a:ea typeface="Calibri"/>
                          <a:cs typeface="Calibri"/>
                          <a:sym typeface="Calibri"/>
                        </a:rPr>
                        <a:t>Porcentaje</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19050">
                      <a:solidFill>
                        <a:srgbClr val="000000"/>
                      </a:solidFill>
                      <a:prstDash val="solid"/>
                      <a:round/>
                      <a:headEnd len="med" w="med" type="none"/>
                      <a:tailEnd len="med" w="med" type="none"/>
                    </a:lnB>
                    <a:solidFill>
                      <a:srgbClr val="FFFFFF"/>
                    </a:solidFill>
                  </a:tcPr>
                </a:tc>
              </a:tr>
              <a:tr h="200025">
                <a:tc>
                  <a:txBody>
                    <a:bodyPr>
                      <a:noAutofit/>
                    </a:bodyPr>
                    <a:lstStyle/>
                    <a:p>
                      <a:pPr indent="0" lvl="0" marL="38100" rtl="0" algn="ctr">
                        <a:lnSpc>
                          <a:spcPct val="115000"/>
                        </a:lnSpc>
                        <a:spcBef>
                          <a:spcPts val="0"/>
                        </a:spcBef>
                        <a:buNone/>
                      </a:pPr>
                      <a:r>
                        <a:rPr lang="es" sz="900"/>
                        <a:t>Facebook</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rPr lang="es" sz="900"/>
                        <a:t>354</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rPr lang="es" sz="900"/>
                        <a:t>1</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rPr lang="es" sz="900"/>
                        <a:t>1</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rPr lang="es" sz="900"/>
                        <a:t>354</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41,1149826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solidFill>
                      <a:srgbClr val="FFFFFF"/>
                    </a:solidFill>
                  </a:tcPr>
                </a:tc>
              </a:tr>
              <a:tr h="190500">
                <a:tc>
                  <a:txBody>
                    <a:bodyPr>
                      <a:noAutofit/>
                    </a:bodyPr>
                    <a:lstStyle/>
                    <a:p>
                      <a:pPr indent="0" lvl="0" marL="38100" rtl="0" algn="ctr">
                        <a:lnSpc>
                          <a:spcPct val="115000"/>
                        </a:lnSpc>
                        <a:spcBef>
                          <a:spcPts val="0"/>
                        </a:spcBef>
                        <a:buNone/>
                      </a:pPr>
                      <a:r>
                        <a:rPr lang="es" sz="900"/>
                        <a:t>Youtube</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79</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2</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2</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158</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9,17537747</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r>
              <a:tr h="190500">
                <a:tc>
                  <a:txBody>
                    <a:bodyPr>
                      <a:noAutofit/>
                    </a:bodyPr>
                    <a:lstStyle/>
                    <a:p>
                      <a:pPr indent="0" lvl="0" marL="38100" rtl="0" algn="ctr">
                        <a:lnSpc>
                          <a:spcPct val="115000"/>
                        </a:lnSpc>
                        <a:spcBef>
                          <a:spcPts val="0"/>
                        </a:spcBef>
                        <a:buNone/>
                      </a:pPr>
                      <a:r>
                        <a:rPr lang="es" sz="900"/>
                        <a:t>Twitter</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86</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3</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3</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258</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9,9883856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r>
              <a:tr h="190500">
                <a:tc>
                  <a:txBody>
                    <a:bodyPr>
                      <a:noAutofit/>
                    </a:bodyPr>
                    <a:lstStyle/>
                    <a:p>
                      <a:pPr indent="0" lvl="0" marL="38100" rtl="0" algn="ctr">
                        <a:lnSpc>
                          <a:spcPct val="115000"/>
                        </a:lnSpc>
                        <a:spcBef>
                          <a:spcPts val="0"/>
                        </a:spcBef>
                        <a:buNone/>
                      </a:pPr>
                      <a:r>
                        <a:rPr lang="es" sz="900"/>
                        <a:t>Instagram</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183</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4</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4</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732</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21,2543554</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r>
              <a:tr h="190500">
                <a:tc>
                  <a:txBody>
                    <a:bodyPr>
                      <a:noAutofit/>
                    </a:bodyPr>
                    <a:lstStyle/>
                    <a:p>
                      <a:pPr indent="0" lvl="0" marL="38100" rtl="0" algn="ctr">
                        <a:lnSpc>
                          <a:spcPct val="115000"/>
                        </a:lnSpc>
                        <a:spcBef>
                          <a:spcPts val="0"/>
                        </a:spcBef>
                        <a:buNone/>
                      </a:pPr>
                      <a:r>
                        <a:rPr lang="es" sz="900"/>
                        <a:t>Google plus</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153</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765</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17,7700348</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r>
              <a:tr h="190500">
                <a:tc>
                  <a:txBody>
                    <a:bodyPr>
                      <a:noAutofit/>
                    </a:bodyPr>
                    <a:lstStyle/>
                    <a:p>
                      <a:pPr indent="0" lvl="0" marL="38100" rtl="0" algn="ctr">
                        <a:lnSpc>
                          <a:spcPct val="115000"/>
                        </a:lnSpc>
                        <a:spcBef>
                          <a:spcPts val="0"/>
                        </a:spcBef>
                        <a:buNone/>
                      </a:pPr>
                      <a:r>
                        <a:rPr lang="es" sz="900"/>
                        <a:t>TripAdvisor</a:t>
                      </a:r>
                    </a:p>
                  </a:txBody>
                  <a:tcPr marT="91425" marB="91425" marR="44450" marL="44450">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6</a:t>
                      </a:r>
                    </a:p>
                  </a:txBody>
                  <a:tcPr marT="91425" marB="91425" marR="44450" marL="44450">
                    <a:lnL cap="flat" cmpd="sng" w="1905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t/>
                      </a:r>
                      <a:endParaRPr sz="900"/>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900"/>
                        <a:t>36</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rtl="0" algn="r">
                        <a:lnSpc>
                          <a:spcPct val="115000"/>
                        </a:lnSpc>
                        <a:spcBef>
                          <a:spcPts val="0"/>
                        </a:spcBef>
                        <a:buNone/>
                      </a:pPr>
                      <a:r>
                        <a:rPr lang="es" sz="1100">
                          <a:latin typeface="Calibri"/>
                          <a:ea typeface="Calibri"/>
                          <a:cs typeface="Calibri"/>
                          <a:sym typeface="Calibri"/>
                        </a:rPr>
                        <a:t>0,69686411</a:t>
                      </a:r>
                    </a:p>
                  </a:txBody>
                  <a:tcPr marT="91425" marB="91425" marR="44450" marL="44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r>
            </a:tbl>
          </a:graphicData>
        </a:graphic>
      </p:graphicFrame>
      <p:pic>
        <p:nvPicPr>
          <p:cNvPr id="455" name="Shape 455"/>
          <p:cNvPicPr preferRelativeResize="0"/>
          <p:nvPr/>
        </p:nvPicPr>
        <p:blipFill rotWithShape="1">
          <a:blip r:embed="rId4">
            <a:alphaModFix/>
          </a:blip>
          <a:srcRect b="0" l="11047" r="0" t="0"/>
          <a:stretch/>
        </p:blipFill>
        <p:spPr>
          <a:xfrm>
            <a:off x="5253049" y="7950"/>
            <a:ext cx="3890949" cy="31164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59" name="Shape 459"/>
        <p:cNvGrpSpPr/>
        <p:nvPr/>
      </p:nvGrpSpPr>
      <p:grpSpPr>
        <a:xfrm>
          <a:off x="0" y="0"/>
          <a:ext cx="0" cy="0"/>
          <a:chOff x="0" y="0"/>
          <a:chExt cx="0" cy="0"/>
        </a:xfrm>
      </p:grpSpPr>
      <p:sp>
        <p:nvSpPr>
          <p:cNvPr id="460" name="Shape 460"/>
          <p:cNvSpPr txBox="1"/>
          <p:nvPr>
            <p:ph type="title"/>
          </p:nvPr>
        </p:nvSpPr>
        <p:spPr>
          <a:xfrm>
            <a:off x="228600" y="18333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análisis de resultados</a:t>
            </a:r>
          </a:p>
        </p:txBody>
      </p:sp>
      <p:cxnSp>
        <p:nvCxnSpPr>
          <p:cNvPr id="461" name="Shape 461"/>
          <p:cNvCxnSpPr/>
          <p:nvPr/>
        </p:nvCxnSpPr>
        <p:spPr>
          <a:xfrm flipH="1" rot="10800000">
            <a:off x="306824" y="2656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462" name="Shape 462"/>
          <p:cNvSpPr txBox="1"/>
          <p:nvPr/>
        </p:nvSpPr>
        <p:spPr>
          <a:xfrm>
            <a:off x="306824" y="2480450"/>
            <a:ext cx="6128400" cy="7482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t/>
            </a:r>
            <a:endParaRPr>
              <a:latin typeface="Source Code Pro"/>
              <a:ea typeface="Source Code Pro"/>
              <a:cs typeface="Source Code Pro"/>
              <a:sym typeface="Source Code Pro"/>
            </a:endParaRPr>
          </a:p>
          <a:p>
            <a:pPr lvl="0" rtl="0" algn="just">
              <a:lnSpc>
                <a:spcPct val="115000"/>
              </a:lnSpc>
              <a:spcBef>
                <a:spcPts val="0"/>
              </a:spcBef>
              <a:buNone/>
            </a:pPr>
            <a:r>
              <a:t/>
            </a:r>
            <a:endParaRPr>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b="1" lang="es" sz="4200">
                <a:solidFill>
                  <a:srgbClr val="B45F06"/>
                </a:solidFill>
                <a:latin typeface="Amatic SC"/>
                <a:ea typeface="Amatic SC"/>
                <a:cs typeface="Amatic SC"/>
                <a:sym typeface="Amatic SC"/>
              </a:rPr>
              <a:t>análisis bivariado</a:t>
            </a:r>
          </a:p>
        </p:txBody>
      </p:sp>
      <p:pic>
        <p:nvPicPr>
          <p:cNvPr id="463" name="Shape 463"/>
          <p:cNvPicPr preferRelativeResize="0"/>
          <p:nvPr/>
        </p:nvPicPr>
        <p:blipFill>
          <a:blip r:embed="rId4">
            <a:alphaModFix amt="32000"/>
          </a:blip>
          <a:stretch>
            <a:fillRect/>
          </a:stretch>
        </p:blipFill>
        <p:spPr>
          <a:xfrm>
            <a:off x="85575" y="0"/>
            <a:ext cx="6488975"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67" name="Shape 467"/>
        <p:cNvGrpSpPr/>
        <p:nvPr/>
      </p:nvGrpSpPr>
      <p:grpSpPr>
        <a:xfrm>
          <a:off x="0" y="0"/>
          <a:ext cx="0" cy="0"/>
          <a:chOff x="0" y="0"/>
          <a:chExt cx="0" cy="0"/>
        </a:xfrm>
      </p:grpSpPr>
      <p:sp>
        <p:nvSpPr>
          <p:cNvPr id="468" name="Shape 468"/>
          <p:cNvSpPr txBox="1"/>
          <p:nvPr>
            <p:ph type="title"/>
          </p:nvPr>
        </p:nvSpPr>
        <p:spPr>
          <a:xfrm>
            <a:off x="0" y="309350"/>
            <a:ext cx="6699000" cy="748200"/>
          </a:xfrm>
          <a:prstGeom prst="rect">
            <a:avLst/>
          </a:prstGeom>
        </p:spPr>
        <p:txBody>
          <a:bodyPr anchorCtr="0" anchor="t" bIns="91425" lIns="91425" rIns="91425" tIns="91425">
            <a:noAutofit/>
          </a:bodyPr>
          <a:lstStyle/>
          <a:p>
            <a:pPr lvl="0">
              <a:spcBef>
                <a:spcPts val="0"/>
              </a:spcBef>
              <a:buNone/>
            </a:pPr>
            <a:r>
              <a:rPr lang="es" sz="4200">
                <a:solidFill>
                  <a:srgbClr val="B45F06"/>
                </a:solidFill>
              </a:rPr>
              <a:t>Correlaciones</a:t>
            </a:r>
          </a:p>
          <a:p>
            <a:pPr lvl="0" rtl="0">
              <a:spcBef>
                <a:spcPts val="0"/>
              </a:spcBef>
              <a:buNone/>
            </a:pPr>
            <a:r>
              <a:t/>
            </a:r>
            <a:endParaRPr sz="4200">
              <a:solidFill>
                <a:srgbClr val="B45F06"/>
              </a:solidFill>
            </a:endParaRPr>
          </a:p>
        </p:txBody>
      </p:sp>
      <p:cxnSp>
        <p:nvCxnSpPr>
          <p:cNvPr id="469" name="Shape 469"/>
          <p:cNvCxnSpPr/>
          <p:nvPr/>
        </p:nvCxnSpPr>
        <p:spPr>
          <a:xfrm>
            <a:off x="186675" y="1362350"/>
            <a:ext cx="5164200" cy="16800"/>
          </a:xfrm>
          <a:prstGeom prst="straightConnector1">
            <a:avLst/>
          </a:prstGeom>
          <a:noFill/>
          <a:ln cap="flat" cmpd="sng" w="28575">
            <a:solidFill>
              <a:srgbClr val="FFFF00"/>
            </a:solidFill>
            <a:prstDash val="dashDot"/>
            <a:round/>
            <a:headEnd len="lg" w="lg" type="none"/>
            <a:tailEnd len="lg" w="lg" type="diamond"/>
          </a:ln>
        </p:spPr>
      </p:cxnSp>
      <p:sp>
        <p:nvSpPr>
          <p:cNvPr id="470" name="Shape 470"/>
          <p:cNvSpPr/>
          <p:nvPr/>
        </p:nvSpPr>
        <p:spPr>
          <a:xfrm>
            <a:off x="5454575" y="4550"/>
            <a:ext cx="3689400" cy="14286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V1: ¿Ha visitado los centros de Turismo comunitaria?</a:t>
            </a: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V2: ¿Estaría dispuesto a contratar servicios adicionales en los centros de turismo comunitario?</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471" name="Shape 471"/>
          <p:cNvGraphicFramePr/>
          <p:nvPr/>
        </p:nvGraphicFramePr>
        <p:xfrm>
          <a:off x="152400" y="1500309"/>
          <a:ext cx="3000000" cy="3000000"/>
        </p:xfrm>
        <a:graphic>
          <a:graphicData uri="http://schemas.openxmlformats.org/drawingml/2006/table">
            <a:tbl>
              <a:tblPr>
                <a:noFill/>
                <a:tableStyleId>{300D67DA-9278-4363-A62C-20F5B26EC3DD}</a:tableStyleId>
              </a:tblPr>
              <a:tblGrid>
                <a:gridCol w="4007125"/>
                <a:gridCol w="2448825"/>
                <a:gridCol w="2473525"/>
              </a:tblGrid>
              <a:tr h="664400">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¿Ha visitado alguna vez un centro de turismo comunitario en la provincia de Imbabura?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¿Estaría dispuesto a contratar servicios adicionales en los centros de turismo comunitario?</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324925">
                <a:tc rowSpan="3">
                  <a:txBody>
                    <a:bodyPr>
                      <a:noAutofit/>
                    </a:bodyPr>
                    <a:lstStyle/>
                    <a:p>
                      <a:pPr indent="0" lvl="0" marL="38100" marR="38100" rtl="0" algn="ctr">
                        <a:lnSpc>
                          <a:spcPct val="145454"/>
                        </a:lnSpc>
                        <a:spcBef>
                          <a:spcPts val="0"/>
                        </a:spcBef>
                        <a:buNone/>
                      </a:pPr>
                      <a:r>
                        <a:rPr lang="es" sz="900"/>
                        <a:t>¿Ha visitado alguna vez un centro de turismo comunitario en la provincia de Imbabura?</a:t>
                      </a:r>
                    </a:p>
                  </a:txBody>
                  <a:tcPr marT="91425" marB="91425" marR="91425" marL="91425">
                    <a:lnL cap="flat" cmpd="sng" w="28575">
                      <a:solidFill>
                        <a:srgbClr val="000000"/>
                      </a:solidFill>
                      <a:prstDash val="solid"/>
                      <a:round/>
                      <a:headEnd len="med" w="med" type="none"/>
                      <a:tailEnd len="med" w="med" type="none"/>
                    </a:lnL>
                    <a:lnT cap="flat" cmpd="sng" w="2857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1</a:t>
                      </a:r>
                    </a:p>
                  </a:txBody>
                  <a:tcPr marT="91425" marB="91425" marR="91425" marL="91425">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,354</a:t>
                      </a:r>
                      <a:r>
                        <a:rPr baseline="30000" lang="es" sz="900"/>
                        <a:t>**</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365325">
                <a:tc vMerge="1"/>
                <a:tc>
                  <a:txBody>
                    <a:bodyPr>
                      <a:noAutofit/>
                    </a:bodyPr>
                    <a:lstStyle/>
                    <a:p>
                      <a:pPr lvl="0" rtl="0" algn="ctr">
                        <a:lnSpc>
                          <a:spcPct val="115000"/>
                        </a:lnSpc>
                        <a:spcBef>
                          <a:spcPts val="0"/>
                        </a:spcBef>
                        <a:buNone/>
                      </a:pPr>
                      <a:r>
                        <a:rPr lang="es"/>
                        <a:t> </a:t>
                      </a:r>
                    </a:p>
                  </a:txBody>
                  <a:tcPr marT="91425" marB="91425" marR="91425" marL="91425">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324925">
                <a:tc vMerge="1"/>
                <a:tc>
                  <a:txBody>
                    <a:bodyPr>
                      <a:noAutofit/>
                    </a:bodyPr>
                    <a:lstStyle/>
                    <a:p>
                      <a:pPr indent="0" lvl="0" marL="38100" marR="38100" rtl="0" algn="r">
                        <a:lnSpc>
                          <a:spcPct val="145454"/>
                        </a:lnSpc>
                        <a:spcBef>
                          <a:spcPts val="0"/>
                        </a:spcBef>
                        <a:buNone/>
                      </a:pPr>
                      <a:r>
                        <a:rPr lang="es" sz="900"/>
                        <a:t>384</a:t>
                      </a:r>
                    </a:p>
                  </a:txBody>
                  <a:tcPr marT="91425" marB="91425" marR="91425" marL="91425">
                    <a:lnR cap="flat" cmpd="sng" w="12700">
                      <a:solidFill>
                        <a:srgbClr val="000000"/>
                      </a:solidFill>
                      <a:prstDash val="solid"/>
                      <a:round/>
                      <a:headEnd len="med" w="med" type="none"/>
                      <a:tailEnd len="med" w="med" type="none"/>
                    </a:lnR>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215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12700">
                      <a:solidFill>
                        <a:srgbClr val="000000"/>
                      </a:solidFill>
                      <a:prstDash val="solid"/>
                      <a:round/>
                      <a:headEnd len="med" w="med" type="none"/>
                      <a:tailEnd len="med" w="med" type="none"/>
                    </a:lnB>
                    <a:solidFill>
                      <a:srgbClr val="FFFFFF"/>
                    </a:solidFill>
                  </a:tcPr>
                </a:tc>
              </a:tr>
              <a:tr h="324925">
                <a:tc rowSpan="3">
                  <a:txBody>
                    <a:bodyPr>
                      <a:noAutofit/>
                    </a:bodyPr>
                    <a:lstStyle/>
                    <a:p>
                      <a:pPr indent="0" lvl="0" marL="38100" marR="38100" rtl="0" algn="ctr">
                        <a:lnSpc>
                          <a:spcPct val="145454"/>
                        </a:lnSpc>
                        <a:spcBef>
                          <a:spcPts val="0"/>
                        </a:spcBef>
                        <a:buNone/>
                      </a:pPr>
                      <a:r>
                        <a:rPr lang="es" sz="900"/>
                        <a:t>¿Estaría dispuesto a contratar servicios adicionales en los centros de turismo comunitario?</a:t>
                      </a:r>
                    </a:p>
                  </a:txBody>
                  <a:tcPr marT="91425" marB="91425" marR="91425" marL="91425">
                    <a:lnL cap="flat" cmpd="sng" w="28575">
                      <a:solidFill>
                        <a:srgbClr val="000000"/>
                      </a:solidFill>
                      <a:prstDash val="solid"/>
                      <a:round/>
                      <a:headEnd len="med" w="med" type="none"/>
                      <a:tailEnd len="med" w="med" type="none"/>
                    </a:lnL>
                    <a:lnT cap="flat" cmpd="sng" w="12700">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,354</a:t>
                      </a:r>
                      <a:r>
                        <a:rPr baseline="30000" lang="es" sz="900"/>
                        <a:t>**</a:t>
                      </a:r>
                    </a:p>
                  </a:txBody>
                  <a:tcPr marT="91425" marB="91425" marR="91425" marL="91425">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solidFill>
                      <a:srgbClr val="FFFFFF"/>
                    </a:solidFill>
                  </a:tcPr>
                </a:tc>
              </a:tr>
              <a:tr h="365325">
                <a:tc vMerge="1"/>
                <a:tc>
                  <a:txBody>
                    <a:bodyPr>
                      <a:noAutofit/>
                    </a:bodyPr>
                    <a:lstStyle/>
                    <a:p>
                      <a:pPr indent="0" lvl="0" marL="38100" marR="38100" rtl="0" algn="r">
                        <a:lnSpc>
                          <a:spcPct val="145454"/>
                        </a:lnSpc>
                        <a:spcBef>
                          <a:spcPts val="0"/>
                        </a:spcBef>
                        <a:buNone/>
                      </a:pPr>
                      <a:r>
                        <a:rPr lang="es" sz="900"/>
                        <a:t>,000</a:t>
                      </a:r>
                    </a:p>
                  </a:txBody>
                  <a:tcPr marT="91425" marB="91425" marR="91425" marL="91425">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324925">
                <a:tc vMerge="1"/>
                <a:tc>
                  <a:txBody>
                    <a:bodyPr>
                      <a:noAutofit/>
                    </a:bodyPr>
                    <a:lstStyle/>
                    <a:p>
                      <a:pPr indent="0" lvl="0" marL="38100" marR="38100" rtl="0" algn="r">
                        <a:lnSpc>
                          <a:spcPct val="145454"/>
                        </a:lnSpc>
                        <a:spcBef>
                          <a:spcPts val="0"/>
                        </a:spcBef>
                        <a:buNone/>
                      </a:pPr>
                      <a:r>
                        <a:rPr lang="es" sz="900"/>
                        <a:t>215</a:t>
                      </a:r>
                    </a:p>
                  </a:txBody>
                  <a:tcPr marT="91425" marB="91425" marR="91425" marL="91425">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215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r h="271575">
                <a:tc gridSpan="3">
                  <a:txBody>
                    <a:bodyPr>
                      <a:noAutofit/>
                    </a:bodyPr>
                    <a:lstStyle/>
                    <a:p>
                      <a:pPr indent="0" lvl="0" marL="38100" marR="38100" rtl="0" algn="ctr">
                        <a:lnSpc>
                          <a:spcPct val="145454"/>
                        </a:lnSpc>
                        <a:spcBef>
                          <a:spcPts val="0"/>
                        </a:spcBef>
                        <a:buNone/>
                      </a:pPr>
                      <a:r>
                        <a:t/>
                      </a:r>
                      <a:endParaRPr sz="900"/>
                    </a:p>
                  </a:txBody>
                  <a:tcPr marT="91425" marB="91425" marR="91425" marL="91425">
                    <a:lnT cap="flat" cmpd="sng" w="28575">
                      <a:solidFill>
                        <a:srgbClr val="000000"/>
                      </a:solidFill>
                      <a:prstDash val="solid"/>
                      <a:round/>
                      <a:headEnd len="med" w="med" type="none"/>
                      <a:tailEnd len="med" w="med" type="none"/>
                    </a:lnT>
                    <a:solidFill>
                      <a:srgbClr val="FFFFFF"/>
                    </a:solidFill>
                  </a:tcPr>
                </a:tc>
                <a:tc hMerge="1"/>
                <a:tc hMerge="1"/>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75" name="Shape 475"/>
        <p:cNvGrpSpPr/>
        <p:nvPr/>
      </p:nvGrpSpPr>
      <p:grpSpPr>
        <a:xfrm>
          <a:off x="0" y="0"/>
          <a:ext cx="0" cy="0"/>
          <a:chOff x="0" y="0"/>
          <a:chExt cx="0" cy="0"/>
        </a:xfrm>
      </p:grpSpPr>
      <p:sp>
        <p:nvSpPr>
          <p:cNvPr id="476" name="Shape 476"/>
          <p:cNvSpPr txBox="1"/>
          <p:nvPr>
            <p:ph type="title"/>
          </p:nvPr>
        </p:nvSpPr>
        <p:spPr>
          <a:xfrm>
            <a:off x="304800" y="309350"/>
            <a:ext cx="66990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Chi cuadrado</a:t>
            </a:r>
          </a:p>
          <a:p>
            <a:pPr lvl="0" rtl="0">
              <a:spcBef>
                <a:spcPts val="0"/>
              </a:spcBef>
              <a:buNone/>
            </a:pPr>
            <a:r>
              <a:t/>
            </a:r>
            <a:endParaRPr sz="4200">
              <a:solidFill>
                <a:srgbClr val="B45F06"/>
              </a:solidFill>
            </a:endParaRPr>
          </a:p>
        </p:txBody>
      </p:sp>
      <p:cxnSp>
        <p:nvCxnSpPr>
          <p:cNvPr id="477" name="Shape 477"/>
          <p:cNvCxnSpPr/>
          <p:nvPr/>
        </p:nvCxnSpPr>
        <p:spPr>
          <a:xfrm>
            <a:off x="186675" y="1438550"/>
            <a:ext cx="3961200" cy="32400"/>
          </a:xfrm>
          <a:prstGeom prst="straightConnector1">
            <a:avLst/>
          </a:prstGeom>
          <a:noFill/>
          <a:ln cap="flat" cmpd="sng" w="28575">
            <a:solidFill>
              <a:srgbClr val="FFFF00"/>
            </a:solidFill>
            <a:prstDash val="dashDot"/>
            <a:round/>
            <a:headEnd len="lg" w="lg" type="none"/>
            <a:tailEnd len="lg" w="lg" type="diamond"/>
          </a:ln>
        </p:spPr>
      </p:cxnSp>
      <p:sp>
        <p:nvSpPr>
          <p:cNvPr id="478" name="Shape 478"/>
          <p:cNvSpPr/>
          <p:nvPr/>
        </p:nvSpPr>
        <p:spPr>
          <a:xfrm>
            <a:off x="4355375" y="4550"/>
            <a:ext cx="4788600" cy="15420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V1: ¿Ha visitado alguna vez un centro de turismo comunitario en la provincia de Imbabura?</a:t>
            </a: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V2: ¿Qué motivos considera importantes al momento de visitar los centros de turismo comunitario en la provincia de Imbabura?</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479" name="Shape 479"/>
          <p:cNvGraphicFramePr/>
          <p:nvPr/>
        </p:nvGraphicFramePr>
        <p:xfrm>
          <a:off x="4355375" y="1710800"/>
          <a:ext cx="3000000" cy="3000000"/>
        </p:xfrm>
        <a:graphic>
          <a:graphicData uri="http://schemas.openxmlformats.org/drawingml/2006/table">
            <a:tbl>
              <a:tblPr>
                <a:noFill/>
                <a:tableStyleId>{300D67DA-9278-4363-A62C-20F5B26EC3DD}</a:tableStyleId>
              </a:tblPr>
              <a:tblGrid>
                <a:gridCol w="1894875"/>
                <a:gridCol w="813750"/>
                <a:gridCol w="790500"/>
                <a:gridCol w="1150875"/>
              </a:tblGrid>
              <a:tr h="973000">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Valor</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gl</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Sig. asintótica (2 caras)</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724425">
                <a:tc>
                  <a:txBody>
                    <a:bodyPr>
                      <a:noAutofit/>
                    </a:bodyPr>
                    <a:lstStyle/>
                    <a:p>
                      <a:pPr indent="0" lvl="0" marL="38100" marR="38100" rtl="0" algn="ctr">
                        <a:lnSpc>
                          <a:spcPct val="145454"/>
                        </a:lnSpc>
                        <a:spcBef>
                          <a:spcPts val="0"/>
                        </a:spcBef>
                        <a:buNone/>
                      </a:pPr>
                      <a:r>
                        <a:rPr lang="es" sz="900"/>
                        <a:t>Chi-cuadrado de Pearson</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8,921</a:t>
                      </a:r>
                      <a:r>
                        <a:rPr baseline="30000" lang="es" sz="900"/>
                        <a:t>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,178</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475825">
                <a:tc>
                  <a:txBody>
                    <a:bodyPr>
                      <a:noAutofit/>
                    </a:bodyPr>
                    <a:lstStyle/>
                    <a:p>
                      <a:pPr indent="0" lvl="0" marL="38100" marR="38100" rtl="0" algn="ctr">
                        <a:lnSpc>
                          <a:spcPct val="145454"/>
                        </a:lnSpc>
                        <a:spcBef>
                          <a:spcPts val="0"/>
                        </a:spcBef>
                        <a:buNone/>
                      </a:pPr>
                      <a:r>
                        <a:rPr lang="es" sz="900"/>
                        <a:t>Razón de verosimilitud</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9,126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,167</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724425">
                <a:tc>
                  <a:txBody>
                    <a:bodyPr>
                      <a:noAutofit/>
                    </a:bodyPr>
                    <a:lstStyle/>
                    <a:p>
                      <a:pPr indent="0" lvl="0" marL="38100" marR="38100" rtl="0" algn="ctr">
                        <a:lnSpc>
                          <a:spcPct val="145454"/>
                        </a:lnSpc>
                        <a:spcBef>
                          <a:spcPts val="0"/>
                        </a:spcBef>
                        <a:buNone/>
                      </a:pPr>
                      <a:r>
                        <a:rPr lang="es" sz="900"/>
                        <a:t>Asociación lineal por lineal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,966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,326</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535025">
                <a:tc>
                  <a:txBody>
                    <a:bodyPr>
                      <a:noAutofit/>
                    </a:bodyPr>
                    <a:lstStyle/>
                    <a:p>
                      <a:pPr indent="0" lvl="0" marL="38100" marR="38100" rtl="0" algn="ctr">
                        <a:lnSpc>
                          <a:spcPct val="145454"/>
                        </a:lnSpc>
                        <a:spcBef>
                          <a:spcPts val="0"/>
                        </a:spcBef>
                        <a:buNone/>
                      </a:pPr>
                      <a:r>
                        <a:rPr lang="es" sz="900"/>
                        <a:t>N de casos válidos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224</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sp>
        <p:nvSpPr>
          <p:cNvPr id="480" name="Shape 480"/>
          <p:cNvSpPr/>
          <p:nvPr/>
        </p:nvSpPr>
        <p:spPr>
          <a:xfrm>
            <a:off x="262875" y="1710800"/>
            <a:ext cx="3961200" cy="32967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Según el análisis obtenido tenemos un coeficiente de chi cuadrado de 0,178 lo que nos indica que debemos aceptar H0 las variables no tienen relación entre sí, independientemente que los turistas hayan visitado los centros de turismo comunitario los turistas opinan sobre lo que consideran importante, el 65% de los turistas que han visitado estos lugares consideran que el factor crítico lugar es importante.</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Shape 485"/>
          <p:cNvSpPr txBox="1"/>
          <p:nvPr>
            <p:ph type="title"/>
          </p:nvPr>
        </p:nvSpPr>
        <p:spPr>
          <a:xfrm>
            <a:off x="304800" y="309350"/>
            <a:ext cx="66990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Chi cuadrado</a:t>
            </a:r>
          </a:p>
          <a:p>
            <a:pPr lvl="0" rtl="0">
              <a:spcBef>
                <a:spcPts val="0"/>
              </a:spcBef>
              <a:buNone/>
            </a:pPr>
            <a:r>
              <a:t/>
            </a:r>
            <a:endParaRPr sz="4200">
              <a:solidFill>
                <a:srgbClr val="B45F06"/>
              </a:solidFill>
            </a:endParaRPr>
          </a:p>
        </p:txBody>
      </p:sp>
      <p:cxnSp>
        <p:nvCxnSpPr>
          <p:cNvPr id="486" name="Shape 486"/>
          <p:cNvCxnSpPr/>
          <p:nvPr/>
        </p:nvCxnSpPr>
        <p:spPr>
          <a:xfrm>
            <a:off x="186675" y="1057550"/>
            <a:ext cx="3961200" cy="32400"/>
          </a:xfrm>
          <a:prstGeom prst="straightConnector1">
            <a:avLst/>
          </a:prstGeom>
          <a:noFill/>
          <a:ln cap="flat" cmpd="sng" w="28575">
            <a:solidFill>
              <a:srgbClr val="FFFF00"/>
            </a:solidFill>
            <a:prstDash val="dashDot"/>
            <a:round/>
            <a:headEnd len="lg" w="lg" type="none"/>
            <a:tailEnd len="lg" w="lg" type="diamond"/>
          </a:ln>
        </p:spPr>
      </p:cxnSp>
      <p:sp>
        <p:nvSpPr>
          <p:cNvPr id="487" name="Shape 487"/>
          <p:cNvSpPr/>
          <p:nvPr/>
        </p:nvSpPr>
        <p:spPr>
          <a:xfrm>
            <a:off x="4355375" y="4550"/>
            <a:ext cx="4788600" cy="15420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V1: ¿Ha visitado alguna vez un centro de turismo comunitario en la provincia de Imbabura?</a:t>
            </a: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V2: ¿Por qué medios le interesaría conocer noticias de los centros de turismo comunitario?</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sp>
        <p:nvSpPr>
          <p:cNvPr id="488" name="Shape 488"/>
          <p:cNvSpPr/>
          <p:nvPr/>
        </p:nvSpPr>
        <p:spPr>
          <a:xfrm>
            <a:off x="262875" y="1233375"/>
            <a:ext cx="3961200" cy="37740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Encontramos un chi cuadrado de un valor de ,073 superior al rango aceptable de ,005 por lo que podemos observar que no existe relación entre estas dos variables es decir que independientemente de que los turistas hayan visitado o no los centros de turismo comunitario en la provincia de Imbabura, los clientes potenciales prefieren conocer más de los servicios turísticos vía internet. 50,26% de los turistas que han visitado un centro de turismo comunitario desean tener noticias de los mismos vía internet</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489" name="Shape 489"/>
          <p:cNvGraphicFramePr/>
          <p:nvPr/>
        </p:nvGraphicFramePr>
        <p:xfrm>
          <a:off x="4355375" y="1666400"/>
          <a:ext cx="3000000" cy="3000000"/>
        </p:xfrm>
        <a:graphic>
          <a:graphicData uri="http://schemas.openxmlformats.org/drawingml/2006/table">
            <a:tbl>
              <a:tblPr>
                <a:noFill/>
                <a:tableStyleId>{300D67DA-9278-4363-A62C-20F5B26EC3DD}</a:tableStyleId>
              </a:tblPr>
              <a:tblGrid>
                <a:gridCol w="1945575"/>
                <a:gridCol w="835525"/>
                <a:gridCol w="811650"/>
                <a:gridCol w="1181675"/>
              </a:tblGrid>
              <a:tr h="936125">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Valor</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gl</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Sig. asintótica (2 caras)</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696950">
                <a:tc>
                  <a:txBody>
                    <a:bodyPr>
                      <a:noAutofit/>
                    </a:bodyPr>
                    <a:lstStyle/>
                    <a:p>
                      <a:pPr indent="0" lvl="0" marL="38100" marR="38100" rtl="0" algn="ctr">
                        <a:lnSpc>
                          <a:spcPct val="145454"/>
                        </a:lnSpc>
                        <a:spcBef>
                          <a:spcPts val="0"/>
                        </a:spcBef>
                        <a:buNone/>
                      </a:pPr>
                      <a:r>
                        <a:rPr lang="es" sz="900"/>
                        <a:t>Chi-cuadrado de Pearson</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6,957</a:t>
                      </a:r>
                      <a:r>
                        <a:rPr baseline="30000" lang="es" sz="900"/>
                        <a:t>a</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,073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457800">
                <a:tc>
                  <a:txBody>
                    <a:bodyPr>
                      <a:noAutofit/>
                    </a:bodyPr>
                    <a:lstStyle/>
                    <a:p>
                      <a:pPr indent="0" lvl="0" marL="38100" marR="38100" rtl="0" algn="ctr">
                        <a:lnSpc>
                          <a:spcPct val="145454"/>
                        </a:lnSpc>
                        <a:spcBef>
                          <a:spcPts val="0"/>
                        </a:spcBef>
                        <a:buNone/>
                      </a:pPr>
                      <a:r>
                        <a:rPr lang="es" sz="900"/>
                        <a:t>Razón de verosimilitud</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8,160</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,043</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696950">
                <a:tc>
                  <a:txBody>
                    <a:bodyPr>
                      <a:noAutofit/>
                    </a:bodyPr>
                    <a:lstStyle/>
                    <a:p>
                      <a:pPr indent="0" lvl="0" marL="38100" marR="38100" rtl="0" algn="ctr">
                        <a:lnSpc>
                          <a:spcPct val="145454"/>
                        </a:lnSpc>
                        <a:spcBef>
                          <a:spcPts val="0"/>
                        </a:spcBef>
                        <a:buNone/>
                      </a:pPr>
                      <a:r>
                        <a:rPr lang="es" sz="900"/>
                        <a:t>Asociación lineal por lineal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1,296</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,255</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514750">
                <a:tc>
                  <a:txBody>
                    <a:bodyPr>
                      <a:noAutofit/>
                    </a:bodyPr>
                    <a:lstStyle/>
                    <a:p>
                      <a:pPr indent="0" lvl="0" marL="38100" marR="38100" rtl="0" algn="ctr">
                        <a:lnSpc>
                          <a:spcPct val="145454"/>
                        </a:lnSpc>
                        <a:spcBef>
                          <a:spcPts val="0"/>
                        </a:spcBef>
                        <a:buNone/>
                      </a:pPr>
                      <a:r>
                        <a:rPr lang="es" sz="900"/>
                        <a:t>N de casos válidos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378</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93" name="Shape 493"/>
        <p:cNvGrpSpPr/>
        <p:nvPr/>
      </p:nvGrpSpPr>
      <p:grpSpPr>
        <a:xfrm>
          <a:off x="0" y="0"/>
          <a:ext cx="0" cy="0"/>
          <a:chOff x="0" y="0"/>
          <a:chExt cx="0" cy="0"/>
        </a:xfrm>
      </p:grpSpPr>
      <p:sp>
        <p:nvSpPr>
          <p:cNvPr id="494" name="Shape 494"/>
          <p:cNvSpPr txBox="1"/>
          <p:nvPr>
            <p:ph type="title"/>
          </p:nvPr>
        </p:nvSpPr>
        <p:spPr>
          <a:xfrm>
            <a:off x="304800" y="309350"/>
            <a:ext cx="66990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Anovas de dos factores</a:t>
            </a:r>
          </a:p>
          <a:p>
            <a:pPr lvl="0" rtl="0">
              <a:spcBef>
                <a:spcPts val="0"/>
              </a:spcBef>
              <a:buNone/>
            </a:pPr>
            <a:r>
              <a:t/>
            </a:r>
            <a:endParaRPr sz="4200">
              <a:solidFill>
                <a:srgbClr val="B45F06"/>
              </a:solidFill>
            </a:endParaRPr>
          </a:p>
        </p:txBody>
      </p:sp>
      <p:cxnSp>
        <p:nvCxnSpPr>
          <p:cNvPr id="495" name="Shape 495"/>
          <p:cNvCxnSpPr/>
          <p:nvPr/>
        </p:nvCxnSpPr>
        <p:spPr>
          <a:xfrm>
            <a:off x="186675" y="1057550"/>
            <a:ext cx="8959500" cy="38100"/>
          </a:xfrm>
          <a:prstGeom prst="straightConnector1">
            <a:avLst/>
          </a:prstGeom>
          <a:noFill/>
          <a:ln cap="flat" cmpd="sng" w="28575">
            <a:solidFill>
              <a:srgbClr val="FFFF00"/>
            </a:solidFill>
            <a:prstDash val="dashDot"/>
            <a:round/>
            <a:headEnd len="lg" w="lg" type="none"/>
            <a:tailEnd len="lg" w="lg" type="diamond"/>
          </a:ln>
        </p:spPr>
      </p:cxnSp>
      <p:sp>
        <p:nvSpPr>
          <p:cNvPr id="496" name="Shape 496"/>
          <p:cNvSpPr/>
          <p:nvPr/>
        </p:nvSpPr>
        <p:spPr>
          <a:xfrm>
            <a:off x="4355375" y="156950"/>
            <a:ext cx="4788600" cy="748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V1: ¿Qué tipo de turismo realiza? V2: ¿Ha visitado alguna vez un centro de turismo comunitario en la provincia de Imbabura?</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sp>
        <p:nvSpPr>
          <p:cNvPr id="497" name="Shape 497"/>
          <p:cNvSpPr/>
          <p:nvPr/>
        </p:nvSpPr>
        <p:spPr>
          <a:xfrm>
            <a:off x="373200" y="3827100"/>
            <a:ext cx="8727600" cy="748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rPr lang="es">
                <a:solidFill>
                  <a:srgbClr val="FFFFFF"/>
                </a:solidFill>
                <a:latin typeface="Source Code Pro"/>
                <a:ea typeface="Source Code Pro"/>
                <a:cs typeface="Source Code Pro"/>
                <a:sym typeface="Source Code Pro"/>
              </a:rPr>
              <a:t>El nivel de significancia es de 0,000 por lo tanto se acepta H1, existe relación entre estas dos variables.</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498" name="Shape 498"/>
          <p:cNvGraphicFramePr/>
          <p:nvPr/>
        </p:nvGraphicFramePr>
        <p:xfrm>
          <a:off x="373200" y="1165900"/>
          <a:ext cx="3000000" cy="3000000"/>
        </p:xfrm>
        <a:graphic>
          <a:graphicData uri="http://schemas.openxmlformats.org/drawingml/2006/table">
            <a:tbl>
              <a:tblPr>
                <a:noFill/>
                <a:tableStyleId>{300D67DA-9278-4363-A62C-20F5B26EC3DD}</a:tableStyleId>
              </a:tblPr>
              <a:tblGrid>
                <a:gridCol w="1963700"/>
                <a:gridCol w="1661600"/>
                <a:gridCol w="1141325"/>
                <a:gridCol w="1644850"/>
                <a:gridCol w="1158100"/>
                <a:gridCol w="1158100"/>
              </a:tblGrid>
              <a:tr h="763075">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Suma de cuadrados</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gl</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Media cuadrática</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F</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Sig.</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501225">
                <a:tc>
                  <a:txBody>
                    <a:bodyPr>
                      <a:noAutofit/>
                    </a:bodyPr>
                    <a:lstStyle/>
                    <a:p>
                      <a:pPr indent="0" lvl="0" marL="38100" marR="38100" rtl="0" algn="ctr">
                        <a:lnSpc>
                          <a:spcPct val="145454"/>
                        </a:lnSpc>
                        <a:spcBef>
                          <a:spcPts val="0"/>
                        </a:spcBef>
                        <a:buNone/>
                      </a:pPr>
                      <a:r>
                        <a:rPr lang="es" sz="900"/>
                        <a:t>Entre grupos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7,019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1,404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6,024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763075">
                <a:tc>
                  <a:txBody>
                    <a:bodyPr>
                      <a:noAutofit/>
                    </a:bodyPr>
                    <a:lstStyle/>
                    <a:p>
                      <a:pPr indent="0" lvl="0" marL="38100" marR="38100" rtl="0" algn="ctr">
                        <a:lnSpc>
                          <a:spcPct val="145454"/>
                        </a:lnSpc>
                        <a:spcBef>
                          <a:spcPts val="0"/>
                        </a:spcBef>
                        <a:buNone/>
                      </a:pPr>
                      <a:r>
                        <a:rPr lang="es" sz="900"/>
                        <a:t>Dentro de grupos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87,632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,233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563575">
                <a:tc>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94,652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381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02" name="Shape 502"/>
        <p:cNvGrpSpPr/>
        <p:nvPr/>
      </p:nvGrpSpPr>
      <p:grpSpPr>
        <a:xfrm>
          <a:off x="0" y="0"/>
          <a:ext cx="0" cy="0"/>
          <a:chOff x="0" y="0"/>
          <a:chExt cx="0" cy="0"/>
        </a:xfrm>
      </p:grpSpPr>
      <p:sp>
        <p:nvSpPr>
          <p:cNvPr id="503" name="Shape 503"/>
          <p:cNvSpPr txBox="1"/>
          <p:nvPr>
            <p:ph type="title"/>
          </p:nvPr>
        </p:nvSpPr>
        <p:spPr>
          <a:xfrm>
            <a:off x="304800" y="309350"/>
            <a:ext cx="66990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Anovas de dos factores</a:t>
            </a:r>
          </a:p>
          <a:p>
            <a:pPr lvl="0" rtl="0">
              <a:spcBef>
                <a:spcPts val="0"/>
              </a:spcBef>
              <a:buNone/>
            </a:pPr>
            <a:r>
              <a:t/>
            </a:r>
            <a:endParaRPr sz="4200">
              <a:solidFill>
                <a:srgbClr val="B45F06"/>
              </a:solidFill>
            </a:endParaRPr>
          </a:p>
        </p:txBody>
      </p:sp>
      <p:cxnSp>
        <p:nvCxnSpPr>
          <p:cNvPr id="504" name="Shape 504"/>
          <p:cNvCxnSpPr/>
          <p:nvPr/>
        </p:nvCxnSpPr>
        <p:spPr>
          <a:xfrm>
            <a:off x="186675" y="1057550"/>
            <a:ext cx="8959500" cy="38100"/>
          </a:xfrm>
          <a:prstGeom prst="straightConnector1">
            <a:avLst/>
          </a:prstGeom>
          <a:noFill/>
          <a:ln cap="flat" cmpd="sng" w="28575">
            <a:solidFill>
              <a:srgbClr val="FFFF00"/>
            </a:solidFill>
            <a:prstDash val="dashDot"/>
            <a:round/>
            <a:headEnd len="lg" w="lg" type="none"/>
            <a:tailEnd len="lg" w="lg" type="diamond"/>
          </a:ln>
        </p:spPr>
      </p:cxnSp>
      <p:sp>
        <p:nvSpPr>
          <p:cNvPr id="505" name="Shape 505"/>
          <p:cNvSpPr/>
          <p:nvPr/>
        </p:nvSpPr>
        <p:spPr>
          <a:xfrm>
            <a:off x="4355375" y="156950"/>
            <a:ext cx="4788600" cy="748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rPr lang="es">
                <a:solidFill>
                  <a:srgbClr val="FFFFFF"/>
                </a:solidFill>
                <a:latin typeface="Source Code Pro"/>
                <a:ea typeface="Source Code Pro"/>
                <a:cs typeface="Source Code Pro"/>
                <a:sym typeface="Source Code Pro"/>
              </a:rPr>
              <a:t>V1: ¿Qué tipo de turismo realiza? V2: ¿Ha visitado alguna vez un centro de turismo comunitario en la provincia de Imbabura?</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sp>
        <p:nvSpPr>
          <p:cNvPr id="506" name="Shape 506"/>
          <p:cNvSpPr/>
          <p:nvPr/>
        </p:nvSpPr>
        <p:spPr>
          <a:xfrm>
            <a:off x="373200" y="3827100"/>
            <a:ext cx="8727600" cy="748200"/>
          </a:xfrm>
          <a:prstGeom prst="rect">
            <a:avLst/>
          </a:prstGeom>
          <a:solidFill>
            <a:srgbClr val="999999"/>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t/>
            </a:r>
            <a:endParaRPr>
              <a:solidFill>
                <a:srgbClr val="FFFFFF"/>
              </a:solidFill>
              <a:latin typeface="Source Code Pro"/>
              <a:ea typeface="Source Code Pro"/>
              <a:cs typeface="Source Code Pro"/>
              <a:sym typeface="Source Code Pro"/>
            </a:endParaRPr>
          </a:p>
          <a:p>
            <a:pPr lvl="0" rtl="0">
              <a:lnSpc>
                <a:spcPct val="115000"/>
              </a:lnSpc>
              <a:spcBef>
                <a:spcPts val="0"/>
              </a:spcBef>
              <a:buNone/>
            </a:pPr>
            <a:r>
              <a:rPr lang="es">
                <a:solidFill>
                  <a:srgbClr val="FFFFFF"/>
                </a:solidFill>
                <a:latin typeface="Source Code Pro"/>
                <a:ea typeface="Source Code Pro"/>
                <a:cs typeface="Source Code Pro"/>
                <a:sym typeface="Source Code Pro"/>
              </a:rPr>
              <a:t>El nivel de significancia es de 0,000 por lo tanto se acepta H1, existe relación entre estas dos variables.</a:t>
            </a: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None/>
            </a:pPr>
            <a:r>
              <a:t/>
            </a:r>
            <a:endParaRPr>
              <a:solidFill>
                <a:srgbClr val="FFFFFF"/>
              </a:solidFill>
              <a:latin typeface="Source Code Pro"/>
              <a:ea typeface="Source Code Pro"/>
              <a:cs typeface="Source Code Pro"/>
              <a:sym typeface="Source Code Pro"/>
            </a:endParaRPr>
          </a:p>
        </p:txBody>
      </p:sp>
      <p:graphicFrame>
        <p:nvGraphicFramePr>
          <p:cNvPr id="507" name="Shape 507"/>
          <p:cNvGraphicFramePr/>
          <p:nvPr/>
        </p:nvGraphicFramePr>
        <p:xfrm>
          <a:off x="373200" y="1165900"/>
          <a:ext cx="3000000" cy="3000000"/>
        </p:xfrm>
        <a:graphic>
          <a:graphicData uri="http://schemas.openxmlformats.org/drawingml/2006/table">
            <a:tbl>
              <a:tblPr>
                <a:noFill/>
                <a:tableStyleId>{300D67DA-9278-4363-A62C-20F5B26EC3DD}</a:tableStyleId>
              </a:tblPr>
              <a:tblGrid>
                <a:gridCol w="1963700"/>
                <a:gridCol w="1661600"/>
                <a:gridCol w="1141325"/>
                <a:gridCol w="1644850"/>
                <a:gridCol w="1158100"/>
                <a:gridCol w="1158100"/>
              </a:tblGrid>
              <a:tr h="763075">
                <a:tc>
                  <a:txBody>
                    <a:bodyPr>
                      <a:noAutofit/>
                    </a:bodyPr>
                    <a:lstStyle/>
                    <a:p>
                      <a:pPr lvl="0" rtl="0" algn="ctr">
                        <a:lnSpc>
                          <a:spcPct val="115000"/>
                        </a:lnSpc>
                        <a:spcBef>
                          <a:spcPts val="0"/>
                        </a:spcBef>
                        <a:buNone/>
                      </a:pPr>
                      <a:r>
                        <a:rPr lang="es"/>
                        <a:t> </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Suma de cuadrados</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gl</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Media cuadrática</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F</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ctr">
                        <a:lnSpc>
                          <a:spcPct val="145454"/>
                        </a:lnSpc>
                        <a:spcBef>
                          <a:spcPts val="0"/>
                        </a:spcBef>
                        <a:buNone/>
                      </a:pPr>
                      <a:r>
                        <a:rPr lang="es" sz="900"/>
                        <a:t>Sig.</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solidFill>
                      <a:srgbClr val="FFFFFF"/>
                    </a:solidFill>
                  </a:tcPr>
                </a:tc>
              </a:tr>
              <a:tr h="501225">
                <a:tc>
                  <a:txBody>
                    <a:bodyPr>
                      <a:noAutofit/>
                    </a:bodyPr>
                    <a:lstStyle/>
                    <a:p>
                      <a:pPr indent="0" lvl="0" marL="38100" marR="38100" rtl="0" algn="ctr">
                        <a:lnSpc>
                          <a:spcPct val="145454"/>
                        </a:lnSpc>
                        <a:spcBef>
                          <a:spcPts val="0"/>
                        </a:spcBef>
                        <a:buNone/>
                      </a:pPr>
                      <a:r>
                        <a:rPr lang="es" sz="900"/>
                        <a:t>Entre grupos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7,019</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5</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1,404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6,024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c>
                  <a:txBody>
                    <a:bodyPr>
                      <a:noAutofit/>
                    </a:bodyPr>
                    <a:lstStyle/>
                    <a:p>
                      <a:pPr indent="0" lvl="0" marL="38100" marR="38100" rtl="0" algn="r">
                        <a:lnSpc>
                          <a:spcPct val="145454"/>
                        </a:lnSpc>
                        <a:spcBef>
                          <a:spcPts val="0"/>
                        </a:spcBef>
                        <a:buNone/>
                      </a:pPr>
                      <a:r>
                        <a:rPr lang="es" sz="900"/>
                        <a:t>,000</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solidFill>
                      <a:srgbClr val="FFFFFF"/>
                    </a:solidFill>
                  </a:tcPr>
                </a:tc>
              </a:tr>
              <a:tr h="763075">
                <a:tc>
                  <a:txBody>
                    <a:bodyPr>
                      <a:noAutofit/>
                    </a:bodyPr>
                    <a:lstStyle/>
                    <a:p>
                      <a:pPr indent="0" lvl="0" marL="38100" marR="38100" rtl="0" algn="ctr">
                        <a:lnSpc>
                          <a:spcPct val="145454"/>
                        </a:lnSpc>
                        <a:spcBef>
                          <a:spcPts val="0"/>
                        </a:spcBef>
                        <a:buNone/>
                      </a:pPr>
                      <a:r>
                        <a:rPr lang="es" sz="900"/>
                        <a:t>Dentro de grupos</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87,632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376</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indent="0" lvl="0" marL="38100" marR="38100" rtl="0" algn="r">
                        <a:lnSpc>
                          <a:spcPct val="145454"/>
                        </a:lnSpc>
                        <a:spcBef>
                          <a:spcPts val="0"/>
                        </a:spcBef>
                        <a:buNone/>
                      </a:pPr>
                      <a:r>
                        <a:rPr lang="es" sz="900"/>
                        <a:t>,233</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solidFill>
                      <a:srgbClr val="FFFFFF"/>
                    </a:solidFill>
                  </a:tcPr>
                </a:tc>
              </a:tr>
              <a:tr h="563575">
                <a:tc>
                  <a:txBody>
                    <a:bodyPr>
                      <a:noAutofit/>
                    </a:bodyPr>
                    <a:lstStyle/>
                    <a:p>
                      <a:pPr indent="0" lvl="0" marL="38100" marR="38100" rtl="0" algn="ctr">
                        <a:lnSpc>
                          <a:spcPct val="145454"/>
                        </a:lnSpc>
                        <a:spcBef>
                          <a:spcPts val="0"/>
                        </a:spcBef>
                        <a:buNone/>
                      </a:pPr>
                      <a:r>
                        <a:rPr lang="es" sz="900"/>
                        <a:t>Total</a:t>
                      </a:r>
                    </a:p>
                  </a:txBody>
                  <a:tcPr marT="91425" marB="91425" marR="91425" marL="91425">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94,652</a:t>
                      </a:r>
                    </a:p>
                  </a:txBody>
                  <a:tcPr marT="91425" marB="91425" marR="91425" marL="91425">
                    <a:lnL cap="flat" cmpd="sng" w="2857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indent="0" lvl="0" marL="38100" marR="38100" rtl="0" algn="r">
                        <a:lnSpc>
                          <a:spcPct val="145454"/>
                        </a:lnSpc>
                        <a:spcBef>
                          <a:spcPts val="0"/>
                        </a:spcBef>
                        <a:buNone/>
                      </a:pPr>
                      <a:r>
                        <a:rPr lang="es" sz="900"/>
                        <a:t>381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s"/>
                        <a:t> </a:t>
                      </a:r>
                    </a:p>
                  </a:txBody>
                  <a:tcPr marT="91425" marB="91425" marR="91425" marL="91425">
                    <a:lnL cap="flat" cmpd="sng" w="12700">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B cap="flat" cmpd="sng" w="28575">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11" name="Shape 511"/>
        <p:cNvGrpSpPr/>
        <p:nvPr/>
      </p:nvGrpSpPr>
      <p:grpSpPr>
        <a:xfrm>
          <a:off x="0" y="0"/>
          <a:ext cx="0" cy="0"/>
          <a:chOff x="0" y="0"/>
          <a:chExt cx="0" cy="0"/>
        </a:xfrm>
      </p:grpSpPr>
      <p:sp>
        <p:nvSpPr>
          <p:cNvPr id="512" name="Shape 512"/>
          <p:cNvSpPr txBox="1"/>
          <p:nvPr>
            <p:ph type="title"/>
          </p:nvPr>
        </p:nvSpPr>
        <p:spPr>
          <a:xfrm>
            <a:off x="304800" y="309350"/>
            <a:ext cx="8537700" cy="748200"/>
          </a:xfrm>
          <a:prstGeom prst="rect">
            <a:avLst/>
          </a:prstGeom>
        </p:spPr>
        <p:txBody>
          <a:bodyPr anchorCtr="0" anchor="t" bIns="91425" lIns="91425" rIns="91425" tIns="91425">
            <a:noAutofit/>
          </a:bodyPr>
          <a:lstStyle/>
          <a:p>
            <a:pPr lvl="0" rtl="0">
              <a:spcBef>
                <a:spcPts val="0"/>
              </a:spcBef>
              <a:buNone/>
            </a:pPr>
            <a:r>
              <a:rPr lang="es" sz="4200">
                <a:solidFill>
                  <a:srgbClr val="B45F06"/>
                </a:solidFill>
              </a:rPr>
              <a:t>Plan de comunicación</a:t>
            </a:r>
          </a:p>
          <a:p>
            <a:pPr lvl="0" rtl="0">
              <a:spcBef>
                <a:spcPts val="0"/>
              </a:spcBef>
              <a:buNone/>
            </a:pPr>
            <a:r>
              <a:t/>
            </a:r>
            <a:endParaRPr sz="4200">
              <a:solidFill>
                <a:srgbClr val="B45F06"/>
              </a:solidFill>
            </a:endParaRPr>
          </a:p>
        </p:txBody>
      </p:sp>
      <p:cxnSp>
        <p:nvCxnSpPr>
          <p:cNvPr id="513" name="Shape 513"/>
          <p:cNvCxnSpPr/>
          <p:nvPr/>
        </p:nvCxnSpPr>
        <p:spPr>
          <a:xfrm>
            <a:off x="186675" y="1057550"/>
            <a:ext cx="6221999" cy="23100"/>
          </a:xfrm>
          <a:prstGeom prst="straightConnector1">
            <a:avLst/>
          </a:prstGeom>
          <a:noFill/>
          <a:ln cap="flat" cmpd="sng" w="28575">
            <a:solidFill>
              <a:srgbClr val="FFFF00"/>
            </a:solidFill>
            <a:prstDash val="dashDot"/>
            <a:round/>
            <a:headEnd len="lg" w="lg" type="none"/>
            <a:tailEnd len="lg" w="lg" type="diamond"/>
          </a:ln>
        </p:spPr>
      </p:cxnSp>
      <p:pic>
        <p:nvPicPr>
          <p:cNvPr id="514" name="Shape 514"/>
          <p:cNvPicPr preferRelativeResize="0"/>
          <p:nvPr/>
        </p:nvPicPr>
        <p:blipFill>
          <a:blip r:embed="rId4">
            <a:alphaModFix/>
          </a:blip>
          <a:stretch>
            <a:fillRect/>
          </a:stretch>
        </p:blipFill>
        <p:spPr>
          <a:xfrm>
            <a:off x="304800" y="1184300"/>
            <a:ext cx="6311225" cy="375302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Shape 519"/>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Introducción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20" name="Shape 520"/>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21" name="Shape 521"/>
          <p:cNvSpPr txBox="1"/>
          <p:nvPr/>
        </p:nvSpPr>
        <p:spPr>
          <a:xfrm>
            <a:off x="165575" y="1225775"/>
            <a:ext cx="6398100" cy="36918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Las acciones comunicacionales en el mundo empresarial e institucional relacionadas al campo del alojamiento turístico apuntan a la búsqueda de un posicionamiento en el mercado, a la consolidación de la marca, a la construcción de la imagen de acuerdo al segmento objetivo y a la comunicación informativa permanente.</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Es por eso que es necesario implementar un plan de comunicación que permita dar a conocer a los clientes potenciales los servicio que ofrecemos, según la investigación de mercados un 36% de los turistas entrevistados que no habían visitado un centro de turismo comunitario comentaron que no lo habían hecho por que no sabían que existían.</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25" name="Shape 525"/>
        <p:cNvGrpSpPr/>
        <p:nvPr/>
      </p:nvGrpSpPr>
      <p:grpSpPr>
        <a:xfrm>
          <a:off x="0" y="0"/>
          <a:ext cx="0" cy="0"/>
          <a:chOff x="0" y="0"/>
          <a:chExt cx="0" cy="0"/>
        </a:xfrm>
      </p:grpSpPr>
      <p:sp>
        <p:nvSpPr>
          <p:cNvPr id="526" name="Shape 526"/>
          <p:cNvSpPr txBox="1"/>
          <p:nvPr>
            <p:ph type="title"/>
          </p:nvPr>
        </p:nvSpPr>
        <p:spPr>
          <a:xfrm>
            <a:off x="363837" y="23417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Introducción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27" name="Shape 527"/>
          <p:cNvCxnSpPr/>
          <p:nvPr/>
        </p:nvCxnSpPr>
        <p:spPr>
          <a:xfrm flipH="1" rot="10800000">
            <a:off x="435162" y="9977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28" name="Shape 528"/>
          <p:cNvSpPr txBox="1"/>
          <p:nvPr/>
        </p:nvSpPr>
        <p:spPr>
          <a:xfrm>
            <a:off x="165575" y="1225775"/>
            <a:ext cx="6398100" cy="36918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Las acciones comunicacionales en el mundo empresarial e institucional relacionadas al campo del alojamiento turístico apuntan a la búsqueda de un posicionamiento en el mercado, a la consolidación de la marca, a la construcción de la imagen de acuerdo al segmento objetivo y a la comunicación informativa permanente.</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Es por eso que es necesario implementar un plan de comunicación que permita dar a conocer a los clientes potenciales los servicio que ofrecemos, según la investigación de mercados un 36% de los turistas entrevistados que no habían visitado un centro de turismo comunitario comentaron que no lo habían hecho por que no sabían que existían.</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Shape 100"/>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Ctc’s en la provincia de imbabura </a:t>
            </a:r>
          </a:p>
        </p:txBody>
      </p:sp>
      <p:cxnSp>
        <p:nvCxnSpPr>
          <p:cNvPr id="101" name="Shape 101"/>
          <p:cNvCxnSpPr/>
          <p:nvPr/>
        </p:nvCxnSpPr>
        <p:spPr>
          <a:xfrm flipH="1" rot="10800000">
            <a:off x="383024" y="11326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02" name="Shape 102"/>
          <p:cNvGraphicFramePr/>
          <p:nvPr/>
        </p:nvGraphicFramePr>
        <p:xfrm>
          <a:off x="222925" y="1335525"/>
          <a:ext cx="3000000" cy="3000000"/>
        </p:xfrm>
        <a:graphic>
          <a:graphicData uri="http://schemas.openxmlformats.org/drawingml/2006/table">
            <a:tbl>
              <a:tblPr>
                <a:noFill/>
                <a:tableStyleId>{99D85F0C-4A4C-4C1C-BBE4-E221A0C064AC}</a:tableStyleId>
              </a:tblPr>
              <a:tblGrid>
                <a:gridCol w="2142500"/>
                <a:gridCol w="2142500"/>
                <a:gridCol w="2142500"/>
              </a:tblGrid>
              <a:tr h="912675">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Runa Tupari Native Travel</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Oficina en Otavalo: calle sucre y Quiroga</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Tours de 1 a 4 días, convivencias más largas que incluye visitas al lago Cuicocha reserva ecológica Cotacachi-Cayapas </a:t>
                      </a:r>
                    </a:p>
                  </a:txBody>
                  <a:tcPr marT="91425" marB="91425" marR="91425" marL="91425"/>
                </a:tc>
              </a:tr>
              <a:tr h="912675">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Sumak Pacha </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Comunidad Pijal, parroquia González Suárez, cantón Cayambe </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Pesca deportiva, caminatas de ríos y cascadas; bosques de sitio sagrado</a:t>
                      </a:r>
                    </a:p>
                  </a:txBody>
                  <a:tcPr marT="91425" marB="91425" marR="91425" marL="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2" name="Shape 532"/>
        <p:cNvGrpSpPr/>
        <p:nvPr/>
      </p:nvGrpSpPr>
      <p:grpSpPr>
        <a:xfrm>
          <a:off x="0" y="0"/>
          <a:ext cx="0" cy="0"/>
          <a:chOff x="0" y="0"/>
          <a:chExt cx="0" cy="0"/>
        </a:xfrm>
      </p:grpSpPr>
      <p:sp>
        <p:nvSpPr>
          <p:cNvPr id="533" name="Shape 533"/>
          <p:cNvSpPr txBox="1"/>
          <p:nvPr>
            <p:ph type="title"/>
          </p:nvPr>
        </p:nvSpPr>
        <p:spPr>
          <a:xfrm>
            <a:off x="287637" y="-223025"/>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Objetivo General</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34" name="Shape 534"/>
          <p:cNvCxnSpPr/>
          <p:nvPr/>
        </p:nvCxnSpPr>
        <p:spPr>
          <a:xfrm flipH="1" rot="10800000">
            <a:off x="358962" y="540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35" name="Shape 535"/>
          <p:cNvSpPr txBox="1"/>
          <p:nvPr/>
        </p:nvSpPr>
        <p:spPr>
          <a:xfrm>
            <a:off x="89375" y="768575"/>
            <a:ext cx="6398099" cy="1680000"/>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es" sz="1200">
                <a:solidFill>
                  <a:srgbClr val="FFFFFF"/>
                </a:solidFill>
                <a:latin typeface="Source Code Pro"/>
                <a:ea typeface="Source Code Pro"/>
                <a:cs typeface="Source Code Pro"/>
                <a:sym typeface="Source Code Pro"/>
              </a:rPr>
              <a:t>Dar a conocer a los clientes potenciales a nivel mundial sobre las ventajas competitivas de los servicios de los centros de turismo comunitario en la provincia de Imbabura. Trasmitir los factores críticos positivos para plantear un sistema para posicionar los Ctc´s a los clientes potenciales</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latin typeface="Times New Roman"/>
              <a:ea typeface="Times New Roman"/>
              <a:cs typeface="Times New Roman"/>
              <a:sym typeface="Times New Roman"/>
            </a:endParaRPr>
          </a:p>
        </p:txBody>
      </p:sp>
      <p:sp>
        <p:nvSpPr>
          <p:cNvPr id="536" name="Shape 536"/>
          <p:cNvSpPr txBox="1"/>
          <p:nvPr>
            <p:ph type="title"/>
          </p:nvPr>
        </p:nvSpPr>
        <p:spPr>
          <a:xfrm>
            <a:off x="311687" y="1664300"/>
            <a:ext cx="85206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Objetivos Específicos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37" name="Shape 537"/>
          <p:cNvCxnSpPr/>
          <p:nvPr/>
        </p:nvCxnSpPr>
        <p:spPr>
          <a:xfrm flipH="1" rot="10800000">
            <a:off x="383012" y="242790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38" name="Shape 538"/>
          <p:cNvSpPr txBox="1"/>
          <p:nvPr/>
        </p:nvSpPr>
        <p:spPr>
          <a:xfrm>
            <a:off x="13175" y="2349325"/>
            <a:ext cx="9144000" cy="2794200"/>
          </a:xfrm>
          <a:prstGeom prst="rect">
            <a:avLst/>
          </a:prstGeom>
          <a:solidFill>
            <a:srgbClr val="666666"/>
          </a:solid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100"/>
              <a:t>·</a:t>
            </a:r>
            <a:r>
              <a:rPr lang="es" sz="700">
                <a:latin typeface="Times New Roman"/>
                <a:ea typeface="Times New Roman"/>
                <a:cs typeface="Times New Roman"/>
                <a:sym typeface="Times New Roman"/>
              </a:rPr>
              <a:t>     </a:t>
            </a:r>
            <a:r>
              <a:rPr lang="es" sz="1200">
                <a:solidFill>
                  <a:srgbClr val="FFFFFF"/>
                </a:solidFill>
                <a:latin typeface="Source Code Pro"/>
                <a:ea typeface="Source Code Pro"/>
                <a:cs typeface="Source Code Pro"/>
                <a:sym typeface="Source Code Pro"/>
              </a:rPr>
              <a:t>    </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Estructurar un plan de comunicación vía internet que permita dar a conocer nuestros servicios.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Organizar un organigrama provisional que permita organizar a los integrantes de los centros de turismo comunitario en la provincia de Imababura</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Dar a conocer los servicios adicionales que ofrecen los centros de turismo comunitario a los clientes.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Posicionar a los centros de turismo comunitario como el destino preferido por los clientes potenciales que prefieren el turismo rural.</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Elaborar un presupuesto del plan de comunicación </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Estar mencionados en una página especializada en turismo que sea extranjera</a:t>
            </a: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solidFill>
                <a:srgbClr val="FFFFFF"/>
              </a:solidFill>
              <a:latin typeface="Source Code Pro"/>
              <a:ea typeface="Source Code Pro"/>
              <a:cs typeface="Source Code Pro"/>
              <a:sym typeface="Source Code Pro"/>
            </a:endParaRPr>
          </a:p>
          <a:p>
            <a:pPr lvl="0" rtl="0" algn="just">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42" name="Shape 542"/>
        <p:cNvGrpSpPr/>
        <p:nvPr/>
      </p:nvGrpSpPr>
      <p:grpSpPr>
        <a:xfrm>
          <a:off x="0" y="0"/>
          <a:ext cx="0" cy="0"/>
          <a:chOff x="0" y="0"/>
          <a:chExt cx="0" cy="0"/>
        </a:xfrm>
      </p:grpSpPr>
      <p:sp>
        <p:nvSpPr>
          <p:cNvPr id="543" name="Shape 543"/>
          <p:cNvSpPr txBox="1"/>
          <p:nvPr>
            <p:ph type="title"/>
          </p:nvPr>
        </p:nvSpPr>
        <p:spPr>
          <a:xfrm>
            <a:off x="304800" y="-147850"/>
            <a:ext cx="8537700" cy="7482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sz="4200">
                <a:solidFill>
                  <a:srgbClr val="B45F06"/>
                </a:solidFill>
              </a:rPr>
              <a:t>plan de acciones para su consecución</a:t>
            </a:r>
          </a:p>
          <a:p>
            <a:pPr indent="0" lvl="0" marL="0" marR="0" rtl="0" algn="l">
              <a:lnSpc>
                <a:spcPct val="100000"/>
              </a:lnSpc>
              <a:spcBef>
                <a:spcPts val="0"/>
              </a:spcBef>
              <a:spcAft>
                <a:spcPts val="0"/>
              </a:spcAft>
              <a:buNone/>
            </a:pPr>
            <a:r>
              <a:t/>
            </a:r>
            <a:endParaRPr sz="4200">
              <a:solidFill>
                <a:srgbClr val="B45F06"/>
              </a:solidFill>
            </a:endParaRPr>
          </a:p>
        </p:txBody>
      </p:sp>
      <p:cxnSp>
        <p:nvCxnSpPr>
          <p:cNvPr id="544" name="Shape 544"/>
          <p:cNvCxnSpPr/>
          <p:nvPr/>
        </p:nvCxnSpPr>
        <p:spPr>
          <a:xfrm>
            <a:off x="186675" y="524150"/>
            <a:ext cx="6221999" cy="23100"/>
          </a:xfrm>
          <a:prstGeom prst="straightConnector1">
            <a:avLst/>
          </a:prstGeom>
          <a:noFill/>
          <a:ln cap="flat" cmpd="sng" w="28575">
            <a:solidFill>
              <a:srgbClr val="FFFF00"/>
            </a:solidFill>
            <a:prstDash val="dashDot"/>
            <a:round/>
            <a:headEnd len="lg" w="lg" type="none"/>
            <a:tailEnd len="lg" w="lg" type="diamond"/>
          </a:ln>
        </p:spPr>
      </p:cxnSp>
      <p:pic>
        <p:nvPicPr>
          <p:cNvPr id="545" name="Shape 545"/>
          <p:cNvPicPr preferRelativeResize="0"/>
          <p:nvPr/>
        </p:nvPicPr>
        <p:blipFill>
          <a:blip r:embed="rId4">
            <a:alphaModFix/>
          </a:blip>
          <a:stretch>
            <a:fillRect/>
          </a:stretch>
        </p:blipFill>
        <p:spPr>
          <a:xfrm>
            <a:off x="381000" y="543950"/>
            <a:ext cx="5486400" cy="429474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49" name="Shape 549"/>
        <p:cNvGrpSpPr/>
        <p:nvPr/>
      </p:nvGrpSpPr>
      <p:grpSpPr>
        <a:xfrm>
          <a:off x="0" y="0"/>
          <a:ext cx="0" cy="0"/>
          <a:chOff x="0" y="0"/>
          <a:chExt cx="0" cy="0"/>
        </a:xfrm>
      </p:grpSpPr>
      <p:sp>
        <p:nvSpPr>
          <p:cNvPr id="550" name="Shape 550"/>
          <p:cNvSpPr txBox="1"/>
          <p:nvPr>
            <p:ph type="title"/>
          </p:nvPr>
        </p:nvSpPr>
        <p:spPr>
          <a:xfrm>
            <a:off x="287646" y="3865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 Asociación de centros de turismo comunitario en la provincia de Imbabura: </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51" name="Shape 551"/>
          <p:cNvCxnSpPr/>
          <p:nvPr/>
        </p:nvCxnSpPr>
        <p:spPr>
          <a:xfrm flipH="1" rot="10800000">
            <a:off x="358962" y="11501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52" name="Shape 552"/>
          <p:cNvSpPr txBox="1"/>
          <p:nvPr/>
        </p:nvSpPr>
        <p:spPr>
          <a:xfrm>
            <a:off x="359049" y="1888250"/>
            <a:ext cx="6128400" cy="929700"/>
          </a:xfrm>
          <a:prstGeom prst="rect">
            <a:avLst/>
          </a:prstGeom>
          <a:noFill/>
          <a:ln>
            <a:noFill/>
          </a:ln>
        </p:spPr>
        <p:txBody>
          <a:bodyPr anchorCtr="0" anchor="ctr" bIns="91425" lIns="91425" rIns="91425" tIns="91425">
            <a:noAutofit/>
          </a:bodyPr>
          <a:lstStyle/>
          <a:p>
            <a:pPr lvl="0" rtl="0">
              <a:spcBef>
                <a:spcPts val="0"/>
              </a:spcBef>
              <a:buNone/>
            </a:pPr>
            <a:r>
              <a:rPr lang="es" sz="1200">
                <a:solidFill>
                  <a:srgbClr val="FFFFFF"/>
                </a:solidFill>
                <a:latin typeface="Source Code Pro"/>
                <a:ea typeface="Source Code Pro"/>
                <a:cs typeface="Source Code Pro"/>
                <a:sym typeface="Source Code Pro"/>
              </a:rPr>
              <a:t>La ACTCPI (Asociación de centros de turismo comunitario en la provincia de Imbabura) está conformado por los siguientes centros: Peribuela, Palauco, Nueva América, Junín, Agato, Runa Tupari, San clemente, Mandurriacos, Sumak Pacha Pijal.</a:t>
            </a:r>
          </a:p>
        </p:txBody>
      </p:sp>
      <p:sp>
        <p:nvSpPr>
          <p:cNvPr id="553" name="Shape 553"/>
          <p:cNvSpPr txBox="1"/>
          <p:nvPr/>
        </p:nvSpPr>
        <p:spPr>
          <a:xfrm>
            <a:off x="359049" y="2963250"/>
            <a:ext cx="6128400" cy="1451700"/>
          </a:xfrm>
          <a:prstGeom prst="rect">
            <a:avLst/>
          </a:prstGeom>
          <a:noFill/>
          <a:ln>
            <a:noFill/>
          </a:ln>
        </p:spPr>
        <p:txBody>
          <a:bodyPr anchorCtr="0" anchor="ctr" bIns="91425" lIns="91425" rIns="91425" tIns="91425">
            <a:noAutofit/>
          </a:bodyPr>
          <a:lstStyle/>
          <a:p>
            <a:pPr lvl="0" rtl="0">
              <a:spcBef>
                <a:spcPts val="0"/>
              </a:spcBef>
              <a:buNone/>
            </a:pPr>
            <a:r>
              <a:rPr lang="es" sz="1200">
                <a:solidFill>
                  <a:srgbClr val="FFFFFF"/>
                </a:solidFill>
                <a:latin typeface="Source Code Pro"/>
                <a:ea typeface="Source Code Pro"/>
                <a:cs typeface="Source Code Pro"/>
                <a:sym typeface="Source Code Pro"/>
              </a:rPr>
              <a:t>La directiva de la ACTCPI Estará conformada por un representante elegido democráticamente de cada uno de los centros de turismo comunitario, estos representantes escogerán democráticamente  a un presidente quien tomara las decisiones importantes respecto a los Ctc’s en la provincia de Imbabura. Además de un secretario y un tesorero.</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Shape 558"/>
          <p:cNvSpPr txBox="1"/>
          <p:nvPr>
            <p:ph type="title"/>
          </p:nvPr>
        </p:nvSpPr>
        <p:spPr>
          <a:xfrm>
            <a:off x="287646" y="3865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Marca </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59" name="Shape 559"/>
          <p:cNvCxnSpPr/>
          <p:nvPr/>
        </p:nvCxnSpPr>
        <p:spPr>
          <a:xfrm flipH="1" rot="10800000">
            <a:off x="358962" y="11501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60" name="Shape 560"/>
          <p:cNvSpPr txBox="1"/>
          <p:nvPr/>
        </p:nvSpPr>
        <p:spPr>
          <a:xfrm>
            <a:off x="359049" y="1888250"/>
            <a:ext cx="6128400" cy="929700"/>
          </a:xfrm>
          <a:prstGeom prst="rect">
            <a:avLst/>
          </a:prstGeom>
          <a:noFill/>
          <a:ln>
            <a:noFill/>
          </a:ln>
        </p:spPr>
        <p:txBody>
          <a:bodyPr anchorCtr="0" anchor="ctr" bIns="91425" lIns="91425" rIns="91425" tIns="91425">
            <a:noAutofit/>
          </a:bodyPr>
          <a:lstStyle/>
          <a:p>
            <a:pPr lvl="0">
              <a:spcBef>
                <a:spcPts val="0"/>
              </a:spcBef>
              <a:buNone/>
            </a:pPr>
            <a:r>
              <a:t/>
            </a:r>
            <a:endParaRPr sz="1200">
              <a:solidFill>
                <a:srgbClr val="FFFFFF"/>
              </a:solidFill>
              <a:latin typeface="Source Code Pro"/>
              <a:ea typeface="Source Code Pro"/>
              <a:cs typeface="Source Code Pro"/>
              <a:sym typeface="Source Code Pro"/>
            </a:endParaRPr>
          </a:p>
          <a:p>
            <a:pPr lvl="0">
              <a:spcBef>
                <a:spcPts val="0"/>
              </a:spcBef>
              <a:buNone/>
            </a:pPr>
            <a:r>
              <a:t/>
            </a:r>
            <a:endParaRPr sz="1200">
              <a:solidFill>
                <a:srgbClr val="FFFFFF"/>
              </a:solidFill>
              <a:latin typeface="Source Code Pro"/>
              <a:ea typeface="Source Code Pro"/>
              <a:cs typeface="Source Code Pro"/>
              <a:sym typeface="Source Code Pro"/>
            </a:endParaRPr>
          </a:p>
          <a:p>
            <a:pPr lvl="0">
              <a:spcBef>
                <a:spcPts val="0"/>
              </a:spcBef>
              <a:buNone/>
            </a:pPr>
            <a:r>
              <a:rPr lang="es" sz="1200">
                <a:solidFill>
                  <a:srgbClr val="FFFFFF"/>
                </a:solidFill>
                <a:latin typeface="Source Code Pro"/>
                <a:ea typeface="Source Code Pro"/>
                <a:cs typeface="Source Code Pro"/>
                <a:sym typeface="Source Code Pro"/>
              </a:rPr>
              <a:t>Se decidió Escoger como marca Suni Runa Lodge, Es identificada la provincia de Imbabura como la provincia de los lagos por esta razón se Introdujo este nombre en quichua por ser centros de turismo comunitario, Suni tiene significado de lago, Runa Hombre, pues es un servicio muy humano y representa también la calidez que tienen los comuneros al recibir a los turistas.</a:t>
            </a:r>
          </a:p>
          <a:p>
            <a:pPr lvl="0">
              <a:spcBef>
                <a:spcPts val="0"/>
              </a:spcBef>
              <a:buNone/>
            </a:pPr>
            <a:r>
              <a:rPr lang="es" sz="1200">
                <a:solidFill>
                  <a:srgbClr val="FFFFFF"/>
                </a:solidFill>
                <a:latin typeface="Source Code Pro"/>
                <a:ea typeface="Source Code Pro"/>
                <a:cs typeface="Source Code Pro"/>
                <a:sym typeface="Source Code Pro"/>
              </a:rPr>
              <a:t>Nombre: Asociación de centros de turismo comunitario en la provincia de Imbabura (ACTCPI)</a:t>
            </a:r>
          </a:p>
          <a:p>
            <a:pPr lvl="0">
              <a:spcBef>
                <a:spcPts val="0"/>
              </a:spcBef>
              <a:buNone/>
            </a:pPr>
            <a:r>
              <a:t/>
            </a:r>
            <a:endParaRPr sz="1200">
              <a:solidFill>
                <a:srgbClr val="FFFFFF"/>
              </a:solidFill>
              <a:latin typeface="Source Code Pro"/>
              <a:ea typeface="Source Code Pro"/>
              <a:cs typeface="Source Code Pro"/>
              <a:sym typeface="Source Code Pro"/>
            </a:endParaRPr>
          </a:p>
          <a:p>
            <a:pPr lvl="0">
              <a:spcBef>
                <a:spcPts val="0"/>
              </a:spcBef>
              <a:buNone/>
            </a:pPr>
            <a:r>
              <a:t/>
            </a:r>
            <a:endParaRPr sz="1200">
              <a:solidFill>
                <a:srgbClr val="FFFFFF"/>
              </a:solidFill>
              <a:latin typeface="Source Code Pro"/>
              <a:ea typeface="Source Code Pro"/>
              <a:cs typeface="Source Code Pro"/>
              <a:sym typeface="Source Code Pro"/>
            </a:endParaRPr>
          </a:p>
          <a:p>
            <a:pPr lvl="0">
              <a:spcBef>
                <a:spcPts val="0"/>
              </a:spcBef>
              <a:buNone/>
            </a:pPr>
            <a:r>
              <a:rPr lang="es" sz="1200">
                <a:solidFill>
                  <a:srgbClr val="FFFFFF"/>
                </a:solidFill>
                <a:latin typeface="Source Code Pro"/>
                <a:ea typeface="Source Code Pro"/>
                <a:cs typeface="Source Code Pro"/>
                <a:sym typeface="Source Code Pro"/>
              </a:rPr>
              <a:t>Marca Comercial: Suni Runa Lodge</a:t>
            </a:r>
          </a:p>
          <a:p>
            <a:pPr lvl="0" rtl="0">
              <a:spcBef>
                <a:spcPts val="0"/>
              </a:spcBef>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64" name="Shape 564"/>
        <p:cNvGrpSpPr/>
        <p:nvPr/>
      </p:nvGrpSpPr>
      <p:grpSpPr>
        <a:xfrm>
          <a:off x="0" y="0"/>
          <a:ext cx="0" cy="0"/>
          <a:chOff x="0" y="0"/>
          <a:chExt cx="0" cy="0"/>
        </a:xfrm>
      </p:grpSpPr>
      <p:sp>
        <p:nvSpPr>
          <p:cNvPr id="565" name="Shape 565"/>
          <p:cNvSpPr txBox="1"/>
          <p:nvPr>
            <p:ph type="title"/>
          </p:nvPr>
        </p:nvSpPr>
        <p:spPr>
          <a:xfrm>
            <a:off x="304800" y="309350"/>
            <a:ext cx="8537700" cy="7482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sz="4200">
                <a:solidFill>
                  <a:srgbClr val="B45F06"/>
                </a:solidFill>
              </a:rPr>
              <a:t>Logotipo: </a:t>
            </a:r>
          </a:p>
          <a:p>
            <a:pPr indent="0" lvl="0" marL="0" marR="0" rtl="0" algn="l">
              <a:lnSpc>
                <a:spcPct val="100000"/>
              </a:lnSpc>
              <a:spcBef>
                <a:spcPts val="0"/>
              </a:spcBef>
              <a:spcAft>
                <a:spcPts val="0"/>
              </a:spcAft>
              <a:buNone/>
            </a:pPr>
            <a:r>
              <a:t/>
            </a:r>
            <a:endParaRPr sz="4200">
              <a:solidFill>
                <a:srgbClr val="B45F06"/>
              </a:solidFill>
            </a:endParaRPr>
          </a:p>
        </p:txBody>
      </p:sp>
      <p:cxnSp>
        <p:nvCxnSpPr>
          <p:cNvPr id="566" name="Shape 566"/>
          <p:cNvCxnSpPr/>
          <p:nvPr/>
        </p:nvCxnSpPr>
        <p:spPr>
          <a:xfrm>
            <a:off x="186675" y="981350"/>
            <a:ext cx="6221999" cy="23100"/>
          </a:xfrm>
          <a:prstGeom prst="straightConnector1">
            <a:avLst/>
          </a:prstGeom>
          <a:noFill/>
          <a:ln cap="flat" cmpd="sng" w="28575">
            <a:solidFill>
              <a:srgbClr val="FFFF00"/>
            </a:solidFill>
            <a:prstDash val="dashDot"/>
            <a:round/>
            <a:headEnd len="lg" w="lg" type="none"/>
            <a:tailEnd len="lg" w="lg" type="diamond"/>
          </a:ln>
        </p:spPr>
      </p:cxnSp>
      <p:pic>
        <p:nvPicPr>
          <p:cNvPr id="567" name="Shape 567"/>
          <p:cNvPicPr preferRelativeResize="0"/>
          <p:nvPr/>
        </p:nvPicPr>
        <p:blipFill>
          <a:blip r:embed="rId4">
            <a:alphaModFix/>
          </a:blip>
          <a:stretch>
            <a:fillRect/>
          </a:stretch>
        </p:blipFill>
        <p:spPr>
          <a:xfrm>
            <a:off x="567675" y="1262050"/>
            <a:ext cx="2647950" cy="2009775"/>
          </a:xfrm>
          <a:prstGeom prst="rect">
            <a:avLst/>
          </a:prstGeom>
          <a:noFill/>
          <a:ln>
            <a:noFill/>
          </a:ln>
        </p:spPr>
      </p:pic>
      <p:pic>
        <p:nvPicPr>
          <p:cNvPr id="568" name="Shape 568"/>
          <p:cNvPicPr preferRelativeResize="0"/>
          <p:nvPr/>
        </p:nvPicPr>
        <p:blipFill>
          <a:blip r:embed="rId5">
            <a:alphaModFix/>
          </a:blip>
          <a:stretch>
            <a:fillRect/>
          </a:stretch>
        </p:blipFill>
        <p:spPr>
          <a:xfrm>
            <a:off x="3894050" y="1262050"/>
            <a:ext cx="2381250" cy="1809750"/>
          </a:xfrm>
          <a:prstGeom prst="rect">
            <a:avLst/>
          </a:prstGeom>
          <a:noFill/>
          <a:ln>
            <a:noFill/>
          </a:ln>
        </p:spPr>
      </p:pic>
      <p:sp>
        <p:nvSpPr>
          <p:cNvPr id="569" name="Shape 569"/>
          <p:cNvSpPr txBox="1"/>
          <p:nvPr/>
        </p:nvSpPr>
        <p:spPr>
          <a:xfrm>
            <a:off x="304800" y="3133725"/>
            <a:ext cx="7196700" cy="20097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s" sz="1200">
                <a:latin typeface="Source Code Pro"/>
                <a:ea typeface="Source Code Pro"/>
                <a:cs typeface="Source Code Pro"/>
                <a:sym typeface="Source Code Pro"/>
              </a:rPr>
              <a:t>El logotipo está enfocado más a que el turista puede ir a visitar un lugar tranquilo en la naturaleza, con un tipo de hacienda en el fondo que representa los centros de turismo comunitario en la provincia de Imbabura, con olas del lago San Pablo.</a:t>
            </a:r>
          </a:p>
          <a:p>
            <a:pPr indent="0" lvl="0" marL="0" marR="0" rtl="0" algn="l">
              <a:lnSpc>
                <a:spcPct val="100000"/>
              </a:lnSpc>
              <a:spcBef>
                <a:spcPts val="0"/>
              </a:spcBef>
              <a:spcAft>
                <a:spcPts val="0"/>
              </a:spcAft>
              <a:buNone/>
            </a:pPr>
            <a:r>
              <a:rPr lang="es" sz="1200">
                <a:latin typeface="Source Code Pro"/>
                <a:ea typeface="Source Code Pro"/>
                <a:cs typeface="Source Code Pro"/>
                <a:sym typeface="Source Code Pro"/>
              </a:rPr>
              <a:t>Se escogieron los colores verde y azul por estas razones para enfatizar más en un turismo ecológico por el agua de los lagos y verde por la naturaleza.</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73" name="Shape 573"/>
        <p:cNvGrpSpPr/>
        <p:nvPr/>
      </p:nvGrpSpPr>
      <p:grpSpPr>
        <a:xfrm>
          <a:off x="0" y="0"/>
          <a:ext cx="0" cy="0"/>
          <a:chOff x="0" y="0"/>
          <a:chExt cx="0" cy="0"/>
        </a:xfrm>
      </p:grpSpPr>
      <p:sp>
        <p:nvSpPr>
          <p:cNvPr id="574" name="Shape 574"/>
          <p:cNvSpPr txBox="1"/>
          <p:nvPr>
            <p:ph type="title"/>
          </p:nvPr>
        </p:nvSpPr>
        <p:spPr>
          <a:xfrm>
            <a:off x="287646" y="3865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Definición de público objetivo: </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75" name="Shape 575"/>
          <p:cNvCxnSpPr/>
          <p:nvPr/>
        </p:nvCxnSpPr>
        <p:spPr>
          <a:xfrm flipH="1" rot="10800000">
            <a:off x="358962" y="1150175"/>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576" name="Shape 576"/>
          <p:cNvGraphicFramePr/>
          <p:nvPr/>
        </p:nvGraphicFramePr>
        <p:xfrm>
          <a:off x="328700" y="1430025"/>
          <a:ext cx="3000000" cy="3000000"/>
        </p:xfrm>
        <a:graphic>
          <a:graphicData uri="http://schemas.openxmlformats.org/drawingml/2006/table">
            <a:tbl>
              <a:tblPr>
                <a:noFill/>
                <a:tableStyleId>{300D67DA-9278-4363-A62C-20F5B26EC3DD}</a:tableStyleId>
              </a:tblPr>
              <a:tblGrid>
                <a:gridCol w="2015025"/>
                <a:gridCol w="4899950"/>
              </a:tblGrid>
              <a:tr h="248025">
                <a:tc>
                  <a:txBody>
                    <a:bodyPr>
                      <a:noAutofit/>
                    </a:bodyPr>
                    <a:lstStyle/>
                    <a:p>
                      <a:pPr lvl="0" rtl="0">
                        <a:lnSpc>
                          <a:spcPct val="115000"/>
                        </a:lnSpc>
                        <a:spcBef>
                          <a:spcPts val="0"/>
                        </a:spcBef>
                        <a:buNone/>
                      </a:pPr>
                      <a:r>
                        <a:rPr b="1" lang="es" sz="1000">
                          <a:solidFill>
                            <a:srgbClr val="FFFFFF"/>
                          </a:solidFill>
                        </a:rPr>
                        <a:t>Tipos de Segmentación</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a:txBody>
                    <a:bodyPr>
                      <a:noAutofit/>
                    </a:bodyPr>
                    <a:lstStyle/>
                    <a:p>
                      <a:pPr lvl="0" rtl="0">
                        <a:lnSpc>
                          <a:spcPct val="115000"/>
                        </a:lnSpc>
                        <a:spcBef>
                          <a:spcPts val="0"/>
                        </a:spcBef>
                        <a:buNone/>
                      </a:pPr>
                      <a:r>
                        <a:rPr b="1" lang="es" sz="1000">
                          <a:solidFill>
                            <a:srgbClr val="FFFFFF"/>
                          </a:solidFill>
                        </a:rPr>
                        <a:t>Características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r>
              <a:tr h="592950">
                <a:tc>
                  <a:txBody>
                    <a:bodyPr>
                      <a:noAutofit/>
                    </a:bodyPr>
                    <a:lstStyle/>
                    <a:p>
                      <a:pPr lvl="0" rtl="0">
                        <a:lnSpc>
                          <a:spcPct val="115000"/>
                        </a:lnSpc>
                        <a:spcBef>
                          <a:spcPts val="0"/>
                        </a:spcBef>
                        <a:buNone/>
                      </a:pPr>
                      <a:r>
                        <a:rPr b="1" lang="es" sz="1000">
                          <a:solidFill>
                            <a:srgbClr val="FFFFFF"/>
                          </a:solidFill>
                        </a:rPr>
                        <a:t>Geográficos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sz="1000">
                          <a:solidFill>
                            <a:srgbClr val="FFFFFF"/>
                          </a:solidFill>
                        </a:rPr>
                        <a:t>Los clientes potenciales pueden ser nacionales o extranjeros, se utilizará internet para llegar más clientes potenciales en diferentes países.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372600">
                <a:tc>
                  <a:txBody>
                    <a:bodyPr>
                      <a:noAutofit/>
                    </a:bodyPr>
                    <a:lstStyle/>
                    <a:p>
                      <a:pPr lvl="0" rtl="0">
                        <a:lnSpc>
                          <a:spcPct val="115000"/>
                        </a:lnSpc>
                        <a:spcBef>
                          <a:spcPts val="0"/>
                        </a:spcBef>
                        <a:buNone/>
                      </a:pPr>
                      <a:r>
                        <a:rPr b="1" lang="es" sz="1000">
                          <a:solidFill>
                            <a:srgbClr val="FFFFFF"/>
                          </a:solidFill>
                        </a:rPr>
                        <a:t>Demográficos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Nacionalidad: Extranjeros</a:t>
                      </a:r>
                    </a:p>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Género: Masculino</a:t>
                      </a:r>
                    </a:p>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Edad: entre 41 y 60 años</a:t>
                      </a:r>
                    </a:p>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Gasto en turismo: 501 a 1500 dólares al año</a:t>
                      </a:r>
                    </a:p>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Realiza sus viajes acompañado con amigos y en grupos pequeños de 1 a 4 personas</a:t>
                      </a:r>
                    </a:p>
                    <a:p>
                      <a:pPr indent="-228600" lvl="0" rtl="0">
                        <a:lnSpc>
                          <a:spcPct val="115000"/>
                        </a:lnSpc>
                        <a:spcBef>
                          <a:spcPts val="0"/>
                        </a:spcBef>
                        <a:buNone/>
                      </a:pPr>
                      <a:r>
                        <a:rPr lang="es" sz="1000">
                          <a:solidFill>
                            <a:srgbClr val="FFFFFF"/>
                          </a:solidFill>
                        </a:rPr>
                        <a:t>·</a:t>
                      </a:r>
                      <a:r>
                        <a:rPr lang="es" sz="1000">
                          <a:solidFill>
                            <a:srgbClr val="FFFFFF"/>
                          </a:solidFill>
                          <a:latin typeface="Times New Roman"/>
                          <a:ea typeface="Times New Roman"/>
                          <a:cs typeface="Times New Roman"/>
                          <a:sym typeface="Times New Roman"/>
                        </a:rPr>
                        <a:t>         </a:t>
                      </a:r>
                      <a:r>
                        <a:rPr lang="es" sz="1000">
                          <a:solidFill>
                            <a:srgbClr val="FFFFFF"/>
                          </a:solidFill>
                        </a:rPr>
                        <a:t>Utilizan el internet para hacer sus reservas en hoteles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592950">
                <a:tc>
                  <a:txBody>
                    <a:bodyPr>
                      <a:noAutofit/>
                    </a:bodyPr>
                    <a:lstStyle/>
                    <a:p>
                      <a:pPr lvl="0" rtl="0">
                        <a:lnSpc>
                          <a:spcPct val="115000"/>
                        </a:lnSpc>
                        <a:spcBef>
                          <a:spcPts val="0"/>
                        </a:spcBef>
                        <a:buNone/>
                      </a:pPr>
                      <a:r>
                        <a:rPr b="1" lang="es" sz="1000">
                          <a:solidFill>
                            <a:srgbClr val="FFFFFF"/>
                          </a:solidFill>
                        </a:rPr>
                        <a:t>Psicográfica</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sz="1000">
                          <a:solidFill>
                            <a:srgbClr val="FFFFFF"/>
                          </a:solidFill>
                        </a:rPr>
                        <a:t>El cliente potencial al que nos dirigimos es aventurero, le gusta salir a lugares alejados y estar en la naturaleza</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434350">
                <a:tc>
                  <a:txBody>
                    <a:bodyPr>
                      <a:noAutofit/>
                    </a:bodyPr>
                    <a:lstStyle/>
                    <a:p>
                      <a:pPr lvl="0" rtl="0">
                        <a:lnSpc>
                          <a:spcPct val="115000"/>
                        </a:lnSpc>
                        <a:spcBef>
                          <a:spcPts val="0"/>
                        </a:spcBef>
                        <a:buNone/>
                      </a:pPr>
                      <a:r>
                        <a:rPr b="1" lang="es" sz="1000">
                          <a:solidFill>
                            <a:srgbClr val="FFFFFF"/>
                          </a:solidFill>
                        </a:rPr>
                        <a:t>Conductual</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lvl="0" rtl="0">
                        <a:lnSpc>
                          <a:spcPct val="115000"/>
                        </a:lnSpc>
                        <a:spcBef>
                          <a:spcPts val="0"/>
                        </a:spcBef>
                        <a:buNone/>
                      </a:pPr>
                      <a:r>
                        <a:rPr lang="es" sz="1000">
                          <a:solidFill>
                            <a:srgbClr val="FFFFFF"/>
                          </a:solidFill>
                        </a:rPr>
                        <a:t>El usuario es sensible a la calidad más no al precio, utiliza el servicio pocas veces al año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0" name="Shape 580"/>
        <p:cNvGrpSpPr/>
        <p:nvPr/>
      </p:nvGrpSpPr>
      <p:grpSpPr>
        <a:xfrm>
          <a:off x="0" y="0"/>
          <a:ext cx="0" cy="0"/>
          <a:chOff x="0" y="0"/>
          <a:chExt cx="0" cy="0"/>
        </a:xfrm>
      </p:grpSpPr>
      <p:sp>
        <p:nvSpPr>
          <p:cNvPr id="581" name="Shape 581"/>
          <p:cNvSpPr txBox="1"/>
          <p:nvPr>
            <p:ph type="title"/>
          </p:nvPr>
        </p:nvSpPr>
        <p:spPr>
          <a:xfrm>
            <a:off x="135246" y="55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Estrategia de marketing de comunicación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82" name="Shape 582"/>
          <p:cNvCxnSpPr/>
          <p:nvPr/>
        </p:nvCxnSpPr>
        <p:spPr>
          <a:xfrm flipH="1" rot="10800000">
            <a:off x="206562" y="769175"/>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583" name="Shape 583"/>
          <p:cNvGraphicFramePr/>
          <p:nvPr/>
        </p:nvGraphicFramePr>
        <p:xfrm>
          <a:off x="309575" y="940525"/>
          <a:ext cx="3000000" cy="3000000"/>
        </p:xfrm>
        <a:graphic>
          <a:graphicData uri="http://schemas.openxmlformats.org/drawingml/2006/table">
            <a:tbl>
              <a:tblPr>
                <a:noFill/>
                <a:tableStyleId>{300D67DA-9278-4363-A62C-20F5B26EC3DD}</a:tableStyleId>
              </a:tblPr>
              <a:tblGrid>
                <a:gridCol w="3312225"/>
                <a:gridCol w="3263500"/>
              </a:tblGrid>
              <a:tr h="342900">
                <a:tc>
                  <a:txBody>
                    <a:bodyPr>
                      <a:noAutofit/>
                    </a:bodyPr>
                    <a:lstStyle/>
                    <a:p>
                      <a:pPr lvl="0" rtl="0">
                        <a:lnSpc>
                          <a:spcPct val="115000"/>
                        </a:lnSpc>
                        <a:spcBef>
                          <a:spcPts val="1200"/>
                        </a:spcBef>
                        <a:buNone/>
                      </a:pPr>
                      <a:r>
                        <a:rPr b="1" lang="es" sz="1100">
                          <a:solidFill>
                            <a:srgbClr val="FFFFFF"/>
                          </a:solidFill>
                        </a:rPr>
                        <a:t>Objetivos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a:txBody>
                    <a:bodyPr>
                      <a:noAutofit/>
                    </a:bodyPr>
                    <a:lstStyle/>
                    <a:p>
                      <a:pPr lvl="0" rtl="0">
                        <a:lnSpc>
                          <a:spcPct val="115000"/>
                        </a:lnSpc>
                        <a:spcBef>
                          <a:spcPts val="0"/>
                        </a:spcBef>
                        <a:buNone/>
                      </a:pPr>
                      <a:r>
                        <a:rPr b="1" lang="es" sz="1100">
                          <a:solidFill>
                            <a:srgbClr val="FFFFFF"/>
                          </a:solidFill>
                        </a:rPr>
                        <a:t>Estrategias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r>
              <a:tr h="1219200">
                <a:tc>
                  <a:txBody>
                    <a:bodyPr>
                      <a:noAutofit/>
                    </a:bodyPr>
                    <a:lstStyle/>
                    <a:p>
                      <a:pPr indent="-228600" lvl="0" marL="0" marR="0" rtl="0" algn="l">
                        <a:lnSpc>
                          <a:spcPct val="115000"/>
                        </a:lnSpc>
                        <a:spcBef>
                          <a:spcPts val="0"/>
                        </a:spcBef>
                        <a:spcAft>
                          <a:spcPts val="0"/>
                        </a:spcAft>
                        <a:buNone/>
                      </a:pPr>
                      <a:r>
                        <a:rPr lang="es" sz="1000">
                          <a:solidFill>
                            <a:srgbClr val="FFFFFF"/>
                          </a:solidFill>
                        </a:rPr>
                        <a:t>Estructurar un plan de comunicación vía internet que permita dar a conocer nuestros servicios.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marL="0" marR="0" rtl="0" algn="l">
                        <a:lnSpc>
                          <a:spcPct val="115000"/>
                        </a:lnSpc>
                        <a:spcBef>
                          <a:spcPts val="0"/>
                        </a:spcBef>
                        <a:spcAft>
                          <a:spcPts val="0"/>
                        </a:spcAft>
                        <a:buNone/>
                      </a:pPr>
                      <a:r>
                        <a:rPr lang="es" sz="1000">
                          <a:solidFill>
                            <a:srgbClr val="FFFFFF"/>
                          </a:solidFill>
                        </a:rPr>
                        <a:t>-          Crear Redes Sociales para la Asociación de Centros de Turismo Comunitario En la Provincia de Imbabura.</a:t>
                      </a:r>
                    </a:p>
                    <a:p>
                      <a:pPr indent="-228600" lvl="0" marL="0" marR="0" rtl="0" algn="l">
                        <a:lnSpc>
                          <a:spcPct val="115000"/>
                        </a:lnSpc>
                        <a:spcBef>
                          <a:spcPts val="0"/>
                        </a:spcBef>
                        <a:spcAft>
                          <a:spcPts val="0"/>
                        </a:spcAft>
                        <a:buNone/>
                      </a:pPr>
                      <a:r>
                        <a:rPr lang="es" sz="1000">
                          <a:solidFill>
                            <a:srgbClr val="FFFFFF"/>
                          </a:solidFill>
                        </a:rPr>
                        <a:t>-          Crear una página web</a:t>
                      </a:r>
                    </a:p>
                    <a:p>
                      <a:pPr indent="-228600" lvl="0" marL="0" marR="0" rtl="0" algn="l">
                        <a:lnSpc>
                          <a:spcPct val="115000"/>
                        </a:lnSpc>
                        <a:spcBef>
                          <a:spcPts val="0"/>
                        </a:spcBef>
                        <a:spcAft>
                          <a:spcPts val="0"/>
                        </a:spcAft>
                        <a:buNone/>
                      </a:pPr>
                      <a:r>
                        <a:rPr lang="es" sz="1000">
                          <a:solidFill>
                            <a:srgbClr val="FFFFFF"/>
                          </a:solidFill>
                        </a:rPr>
                        <a:t>-          Contratar un motor de reservas en línea</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714375">
                <a:tc>
                  <a:txBody>
                    <a:bodyPr>
                      <a:noAutofit/>
                    </a:bodyPr>
                    <a:lstStyle/>
                    <a:p>
                      <a:pPr indent="-228600" lvl="0" marL="0" marR="0" rtl="0" algn="l">
                        <a:lnSpc>
                          <a:spcPct val="115000"/>
                        </a:lnSpc>
                        <a:spcBef>
                          <a:spcPts val="0"/>
                        </a:spcBef>
                        <a:spcAft>
                          <a:spcPts val="0"/>
                        </a:spcAft>
                        <a:buNone/>
                      </a:pPr>
                      <a:r>
                        <a:rPr lang="es" sz="1000">
                          <a:solidFill>
                            <a:srgbClr val="FFFFFF"/>
                          </a:solidFill>
                        </a:rPr>
                        <a:t>Dar a conocer los servicios adicionales que ofrecen los centros de turismo comunitario a los clientes.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marL="0" marR="0" rtl="0" algn="l">
                        <a:lnSpc>
                          <a:spcPct val="115000"/>
                        </a:lnSpc>
                        <a:spcBef>
                          <a:spcPts val="0"/>
                        </a:spcBef>
                        <a:spcAft>
                          <a:spcPts val="0"/>
                        </a:spcAft>
                        <a:buNone/>
                      </a:pPr>
                      <a:r>
                        <a:rPr lang="es" sz="1000">
                          <a:solidFill>
                            <a:srgbClr val="FFFFFF"/>
                          </a:solidFill>
                        </a:rPr>
                        <a:t>-          Crear un blog en la página web que permita dar a conocer sobre los servicios adicionales que ofrecemos a los clientes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257300">
                <a:tc>
                  <a:txBody>
                    <a:bodyPr>
                      <a:noAutofit/>
                    </a:bodyPr>
                    <a:lstStyle/>
                    <a:p>
                      <a:pPr indent="-228600" lvl="0" marL="0" marR="0" rtl="0" algn="l">
                        <a:lnSpc>
                          <a:spcPct val="115000"/>
                        </a:lnSpc>
                        <a:spcBef>
                          <a:spcPts val="0"/>
                        </a:spcBef>
                        <a:spcAft>
                          <a:spcPts val="0"/>
                        </a:spcAft>
                        <a:buNone/>
                      </a:pPr>
                      <a:r>
                        <a:rPr lang="es" sz="1000">
                          <a:solidFill>
                            <a:srgbClr val="FFFFFF"/>
                          </a:solidFill>
                        </a:rPr>
                        <a:t>Posicionar a los centros de turismo comunitario como el destino preferido por los clientes potenciales que prefieren el turismo rural.</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marL="0" marR="0" rtl="0" algn="l">
                        <a:lnSpc>
                          <a:spcPct val="115000"/>
                        </a:lnSpc>
                        <a:spcBef>
                          <a:spcPts val="0"/>
                        </a:spcBef>
                        <a:spcAft>
                          <a:spcPts val="0"/>
                        </a:spcAft>
                        <a:buNone/>
                      </a:pPr>
                      <a:r>
                        <a:rPr lang="es" sz="1000">
                          <a:solidFill>
                            <a:srgbClr val="FFFFFF"/>
                          </a:solidFill>
                        </a:rPr>
                        <a:t>-          Contratar un paquete de posicionamiento de Google AdWords‎, que nos permita mejorar las visitas de los clientes potenciales a nuestra página web.</a:t>
                      </a:r>
                    </a:p>
                    <a:p>
                      <a:pPr indent="-228600" lvl="0" marL="0" marR="0" rtl="0" algn="l">
                        <a:lnSpc>
                          <a:spcPct val="115000"/>
                        </a:lnSpc>
                        <a:spcBef>
                          <a:spcPts val="0"/>
                        </a:spcBef>
                        <a:spcAft>
                          <a:spcPts val="0"/>
                        </a:spcAft>
                        <a:buNone/>
                      </a:pPr>
                      <a:r>
                        <a:rPr lang="es" sz="1000">
                          <a:solidFill>
                            <a:srgbClr val="FFFFFF"/>
                          </a:solidFill>
                        </a:rPr>
                        <a:t>-          Mejorar el posicionamiento haciendo uso constante en las redes sociales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7" name="Shape 587"/>
        <p:cNvGrpSpPr/>
        <p:nvPr/>
      </p:nvGrpSpPr>
      <p:grpSpPr>
        <a:xfrm>
          <a:off x="0" y="0"/>
          <a:ext cx="0" cy="0"/>
          <a:chOff x="0" y="0"/>
          <a:chExt cx="0" cy="0"/>
        </a:xfrm>
      </p:grpSpPr>
      <p:sp>
        <p:nvSpPr>
          <p:cNvPr id="588" name="Shape 588"/>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Estrategia de marketing de comunicación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89" name="Shape 589"/>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590" name="Shape 590"/>
          <p:cNvGraphicFramePr/>
          <p:nvPr/>
        </p:nvGraphicFramePr>
        <p:xfrm>
          <a:off x="450000" y="1417525"/>
          <a:ext cx="3000000" cy="3000000"/>
        </p:xfrm>
        <a:graphic>
          <a:graphicData uri="http://schemas.openxmlformats.org/drawingml/2006/table">
            <a:tbl>
              <a:tblPr>
                <a:noFill/>
                <a:tableStyleId>{300D67DA-9278-4363-A62C-20F5B26EC3DD}</a:tableStyleId>
              </a:tblPr>
              <a:tblGrid>
                <a:gridCol w="2907050"/>
                <a:gridCol w="3191650"/>
              </a:tblGrid>
              <a:tr h="821825">
                <a:tc>
                  <a:txBody>
                    <a:bodyPr>
                      <a:noAutofit/>
                    </a:bodyPr>
                    <a:lstStyle/>
                    <a:p>
                      <a:pPr lvl="0" rtl="0">
                        <a:lnSpc>
                          <a:spcPct val="115000"/>
                        </a:lnSpc>
                        <a:spcBef>
                          <a:spcPts val="1200"/>
                        </a:spcBef>
                        <a:buNone/>
                      </a:pPr>
                      <a:r>
                        <a:rPr b="1" lang="es" sz="1100">
                          <a:solidFill>
                            <a:srgbClr val="FFFFFF"/>
                          </a:solidFill>
                        </a:rPr>
                        <a:t>Objetivos</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c>
                  <a:txBody>
                    <a:bodyPr>
                      <a:noAutofit/>
                    </a:bodyPr>
                    <a:lstStyle/>
                    <a:p>
                      <a:pPr lvl="0" rtl="0">
                        <a:lnSpc>
                          <a:spcPct val="115000"/>
                        </a:lnSpc>
                        <a:spcBef>
                          <a:spcPts val="0"/>
                        </a:spcBef>
                        <a:buNone/>
                      </a:pPr>
                      <a:r>
                        <a:rPr b="1" lang="es" sz="1100">
                          <a:solidFill>
                            <a:srgbClr val="FFFFFF"/>
                          </a:solidFill>
                        </a:rPr>
                        <a:t>Estrategias</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solidFill>
                      <a:srgbClr val="4F81BD"/>
                    </a:solidFill>
                  </a:tcPr>
                </a:tc>
              </a:tr>
              <a:tr h="1089825">
                <a:tc>
                  <a:txBody>
                    <a:bodyPr>
                      <a:noAutofit/>
                    </a:bodyPr>
                    <a:lstStyle/>
                    <a:p>
                      <a:pPr indent="-228600" lvl="0" marL="0" marR="0" rtl="0" algn="l">
                        <a:lnSpc>
                          <a:spcPct val="115000"/>
                        </a:lnSpc>
                        <a:spcBef>
                          <a:spcPts val="0"/>
                        </a:spcBef>
                        <a:spcAft>
                          <a:spcPts val="0"/>
                        </a:spcAft>
                        <a:buNone/>
                      </a:pPr>
                      <a:r>
                        <a:rPr lang="es" sz="1000">
                          <a:solidFill>
                            <a:srgbClr val="FFFFFF"/>
                          </a:solidFill>
                        </a:rPr>
                        <a:t>Elaborar un presupuesto del plan de comunicación.</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marL="0" marR="0" rtl="0" algn="l">
                        <a:lnSpc>
                          <a:spcPct val="115000"/>
                        </a:lnSpc>
                        <a:spcBef>
                          <a:spcPts val="0"/>
                        </a:spcBef>
                        <a:spcAft>
                          <a:spcPts val="0"/>
                        </a:spcAft>
                        <a:buNone/>
                      </a:pPr>
                      <a:r>
                        <a:rPr lang="es" sz="1000">
                          <a:solidFill>
                            <a:srgbClr val="FFFFFF"/>
                          </a:solidFill>
                        </a:rPr>
                        <a:t>-          Realizar un presupuesto adaptado a las necesidades y servicios que requieren los centros de turismo comunitario</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r h="1116675">
                <a:tc>
                  <a:txBody>
                    <a:bodyPr>
                      <a:noAutofit/>
                    </a:bodyPr>
                    <a:lstStyle/>
                    <a:p>
                      <a:pPr indent="-228600" lvl="0" marL="0" marR="0" rtl="0" algn="l">
                        <a:lnSpc>
                          <a:spcPct val="115000"/>
                        </a:lnSpc>
                        <a:spcBef>
                          <a:spcPts val="0"/>
                        </a:spcBef>
                        <a:spcAft>
                          <a:spcPts val="0"/>
                        </a:spcAft>
                        <a:buNone/>
                      </a:pPr>
                      <a:r>
                        <a:rPr lang="es" sz="1000">
                          <a:solidFill>
                            <a:srgbClr val="FFFFFF"/>
                          </a:solidFill>
                        </a:rPr>
                        <a:t>Estar mencionados en una página especializada en turismo que sea extranjera</a:t>
                      </a:r>
                    </a:p>
                  </a:txBody>
                  <a:tcPr marT="91425" marB="91425" marR="68575" marL="68575">
                    <a:lnL cap="flat" cmpd="sng" w="12700">
                      <a:solidFill>
                        <a:srgbClr val="4F81BD"/>
                      </a:solidFill>
                      <a:prstDash val="solid"/>
                      <a:round/>
                      <a:headEnd len="med" w="med" type="none"/>
                      <a:tailEnd len="med" w="med" type="none"/>
                    </a:lnL>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c>
                  <a:txBody>
                    <a:bodyPr>
                      <a:noAutofit/>
                    </a:bodyPr>
                    <a:lstStyle/>
                    <a:p>
                      <a:pPr indent="-228600" lvl="0" marL="0" marR="0" rtl="0" algn="l">
                        <a:lnSpc>
                          <a:spcPct val="115000"/>
                        </a:lnSpc>
                        <a:spcBef>
                          <a:spcPts val="0"/>
                        </a:spcBef>
                        <a:spcAft>
                          <a:spcPts val="0"/>
                        </a:spcAft>
                        <a:buNone/>
                      </a:pPr>
                      <a:r>
                        <a:rPr lang="es" sz="1000">
                          <a:solidFill>
                            <a:srgbClr val="FFFFFF"/>
                          </a:solidFill>
                        </a:rPr>
                        <a:t>-          Buscar páginas especializadas en turismo que permitan posicionar la marca a nivel mundial</a:t>
                      </a:r>
                    </a:p>
                  </a:txBody>
                  <a:tcPr marT="91425" marB="91425" marR="68575" marL="68575">
                    <a:lnR cap="flat" cmpd="sng" w="12700">
                      <a:solidFill>
                        <a:srgbClr val="4F81BD"/>
                      </a:solidFill>
                      <a:prstDash val="solid"/>
                      <a:round/>
                      <a:headEnd len="med" w="med" type="none"/>
                      <a:tailEnd len="med" w="med" type="none"/>
                    </a:lnR>
                    <a:lnT cap="flat" cmpd="sng" w="12700">
                      <a:solidFill>
                        <a:srgbClr val="4F81BD"/>
                      </a:solidFill>
                      <a:prstDash val="solid"/>
                      <a:round/>
                      <a:headEnd len="med" w="med" type="none"/>
                      <a:tailEnd len="med" w="med" type="none"/>
                    </a:lnT>
                    <a:lnB cap="flat" cmpd="sng" w="12700">
                      <a:solidFill>
                        <a:srgbClr val="4F81BD"/>
                      </a:solidFill>
                      <a:prstDash val="solid"/>
                      <a:round/>
                      <a:headEnd len="med" w="med" type="none"/>
                      <a:tailEnd len="med" w="med" type="none"/>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94" name="Shape 594"/>
        <p:cNvGrpSpPr/>
        <p:nvPr/>
      </p:nvGrpSpPr>
      <p:grpSpPr>
        <a:xfrm>
          <a:off x="0" y="0"/>
          <a:ext cx="0" cy="0"/>
          <a:chOff x="0" y="0"/>
          <a:chExt cx="0" cy="0"/>
        </a:xfrm>
      </p:grpSpPr>
      <p:sp>
        <p:nvSpPr>
          <p:cNvPr id="595" name="Shape 595"/>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Creación de Marketing en línea</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596" name="Shape 596"/>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597" name="Shape 597"/>
          <p:cNvSpPr txBox="1"/>
          <p:nvPr/>
        </p:nvSpPr>
        <p:spPr>
          <a:xfrm>
            <a:off x="282899" y="271750"/>
            <a:ext cx="6128400" cy="27282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En el mundo globalizado en el que vivimos es importante tener en cuenta que una buena campaña de marketing nos permitirá mejorar las ventas a nivel mundial es importante tener en cuenta los siguientes aspectos que nos van a permitir mejorar también el posicionamiento de marca en línea.</a:t>
            </a:r>
          </a:p>
        </p:txBody>
      </p:sp>
      <p:pic>
        <p:nvPicPr>
          <p:cNvPr id="598" name="Shape 598"/>
          <p:cNvPicPr preferRelativeResize="0"/>
          <p:nvPr/>
        </p:nvPicPr>
        <p:blipFill rotWithShape="1">
          <a:blip r:embed="rId4">
            <a:alphaModFix/>
          </a:blip>
          <a:srcRect b="9125" l="19057" r="24693" t="11033"/>
          <a:stretch/>
        </p:blipFill>
        <p:spPr>
          <a:xfrm>
            <a:off x="440050" y="2247199"/>
            <a:ext cx="5971125" cy="27281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02" name="Shape 602"/>
        <p:cNvGrpSpPr/>
        <p:nvPr/>
      </p:nvGrpSpPr>
      <p:grpSpPr>
        <a:xfrm>
          <a:off x="0" y="0"/>
          <a:ext cx="0" cy="0"/>
          <a:chOff x="0" y="0"/>
          <a:chExt cx="0" cy="0"/>
        </a:xfrm>
      </p:grpSpPr>
      <p:sp>
        <p:nvSpPr>
          <p:cNvPr id="603" name="Shape 603"/>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Creación de la página web</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04" name="Shape 604"/>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05" name="Shape 605"/>
          <p:cNvSpPr txBox="1"/>
          <p:nvPr/>
        </p:nvSpPr>
        <p:spPr>
          <a:xfrm>
            <a:off x="282774" y="1122075"/>
            <a:ext cx="6128400" cy="37332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La creación de una página web para Suni Runa Lodge  es indispensable para que los turistas conozcan los servicios que ofrecemos por esta razón recomendamos  incluir información de las habitaciones así también de los precios.</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Idiomas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Reservas en línea</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Fotografía</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Noticias e información adicional</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Google Maps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Redes Sociales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Contacto</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Ctc’s en la provincia de imbabura </a:t>
            </a:r>
          </a:p>
        </p:txBody>
      </p:sp>
      <p:cxnSp>
        <p:nvCxnSpPr>
          <p:cNvPr id="108" name="Shape 108"/>
          <p:cNvCxnSpPr/>
          <p:nvPr/>
        </p:nvCxnSpPr>
        <p:spPr>
          <a:xfrm flipH="1" rot="10800000">
            <a:off x="383024" y="1132650"/>
            <a:ext cx="6128400" cy="18300"/>
          </a:xfrm>
          <a:prstGeom prst="straightConnector1">
            <a:avLst/>
          </a:prstGeom>
          <a:noFill/>
          <a:ln cap="flat" cmpd="sng" w="28575">
            <a:solidFill>
              <a:srgbClr val="FFFF00"/>
            </a:solidFill>
            <a:prstDash val="dashDot"/>
            <a:round/>
            <a:headEnd len="lg" w="lg" type="none"/>
            <a:tailEnd len="lg" w="lg" type="diamond"/>
          </a:ln>
        </p:spPr>
      </p:cxnSp>
      <p:graphicFrame>
        <p:nvGraphicFramePr>
          <p:cNvPr id="109" name="Shape 109"/>
          <p:cNvGraphicFramePr/>
          <p:nvPr/>
        </p:nvGraphicFramePr>
        <p:xfrm>
          <a:off x="222925" y="2173725"/>
          <a:ext cx="3000000" cy="3000000"/>
        </p:xfrm>
        <a:graphic>
          <a:graphicData uri="http://schemas.openxmlformats.org/drawingml/2006/table">
            <a:tbl>
              <a:tblPr>
                <a:noFill/>
                <a:tableStyleId>{99D85F0C-4A4C-4C1C-BBE4-E221A0C064AC}</a:tableStyleId>
              </a:tblPr>
              <a:tblGrid>
                <a:gridCol w="2142500"/>
                <a:gridCol w="2142500"/>
                <a:gridCol w="2142500"/>
              </a:tblGrid>
              <a:tr h="912675">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San clemente. </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Ubicado en las faldas de Imbabura a 30 minutos de Ibarra </a:t>
                      </a:r>
                    </a:p>
                  </a:txBody>
                  <a:tcPr marT="91425" marB="91425" marR="91425" marL="91425"/>
                </a:tc>
                <a:tc>
                  <a:txBody>
                    <a:bodyPr>
                      <a:noAutofit/>
                    </a:bodyPr>
                    <a:lstStyle/>
                    <a:p>
                      <a:pPr indent="0" lvl="0" marL="0" marR="0" rtl="0" algn="just">
                        <a:lnSpc>
                          <a:spcPct val="115000"/>
                        </a:lnSpc>
                        <a:spcBef>
                          <a:spcPts val="0"/>
                        </a:spcBef>
                        <a:spcAft>
                          <a:spcPts val="1600"/>
                        </a:spcAft>
                        <a:buNone/>
                      </a:pPr>
                      <a:r>
                        <a:rPr lang="es">
                          <a:solidFill>
                            <a:srgbClr val="FFFFFF"/>
                          </a:solidFill>
                          <a:latin typeface="Source Code Pro"/>
                          <a:ea typeface="Source Code Pro"/>
                          <a:cs typeface="Source Code Pro"/>
                          <a:sym typeface="Source Code Pro"/>
                        </a:rPr>
                        <a:t>Se ofrece servicios de alojamiento con nativas del sector guianza ascenso al volcán Imbabura.</a:t>
                      </a:r>
                    </a:p>
                  </a:txBody>
                  <a:tcPr marT="91425" marB="91425" marR="91425" marL="91425"/>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09" name="Shape 609"/>
        <p:cNvGrpSpPr/>
        <p:nvPr/>
      </p:nvGrpSpPr>
      <p:grpSpPr>
        <a:xfrm>
          <a:off x="0" y="0"/>
          <a:ext cx="0" cy="0"/>
          <a:chOff x="0" y="0"/>
          <a:chExt cx="0" cy="0"/>
        </a:xfrm>
      </p:grpSpPr>
      <p:sp>
        <p:nvSpPr>
          <p:cNvPr id="610" name="Shape 610"/>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Creación de la página web</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11" name="Shape 611"/>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12" name="Shape 612"/>
          <p:cNvSpPr txBox="1"/>
          <p:nvPr/>
        </p:nvSpPr>
        <p:spPr>
          <a:xfrm>
            <a:off x="282774" y="1122075"/>
            <a:ext cx="6128400" cy="37332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La creación de una página web para Suni Runa Lodge  es indispensable para que los turistas conozcan los servicios que ofrecemos por esta razón recomendamos  incluir información de las habitaciones así también de los precios.</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Idiomas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Reservas en línea</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Fotografía</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Noticias e información adicional</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Google Maps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Redes Sociales</a:t>
            </a: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Contacto</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13" name="Shape 613"/>
          <p:cNvPicPr preferRelativeResize="0"/>
          <p:nvPr/>
        </p:nvPicPr>
        <p:blipFill>
          <a:blip r:embed="rId4">
            <a:alphaModFix/>
          </a:blip>
          <a:stretch>
            <a:fillRect/>
          </a:stretch>
        </p:blipFill>
        <p:spPr>
          <a:xfrm>
            <a:off x="4000950" y="2452999"/>
            <a:ext cx="2269725" cy="173352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17" name="Shape 617"/>
        <p:cNvGrpSpPr/>
        <p:nvPr/>
      </p:nvGrpSpPr>
      <p:grpSpPr>
        <a:xfrm>
          <a:off x="0" y="0"/>
          <a:ext cx="0" cy="0"/>
          <a:chOff x="0" y="0"/>
          <a:chExt cx="0" cy="0"/>
        </a:xfrm>
      </p:grpSpPr>
      <p:sp>
        <p:nvSpPr>
          <p:cNvPr id="618" name="Shape 618"/>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Motor de reservas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19" name="Shape 619"/>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20" name="Shape 620"/>
          <p:cNvSpPr txBox="1"/>
          <p:nvPr/>
        </p:nvSpPr>
        <p:spPr>
          <a:xfrm>
            <a:off x="282774" y="1122075"/>
            <a:ext cx="6128400" cy="13482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 En el mercado turístico existen varios motores de reserva especializados para venta de servicios en línea, </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21" name="Shape 621"/>
          <p:cNvPicPr preferRelativeResize="0"/>
          <p:nvPr/>
        </p:nvPicPr>
        <p:blipFill>
          <a:blip r:embed="rId4">
            <a:alphaModFix/>
          </a:blip>
          <a:stretch>
            <a:fillRect/>
          </a:stretch>
        </p:blipFill>
        <p:spPr>
          <a:xfrm>
            <a:off x="1362075" y="1980000"/>
            <a:ext cx="3545149" cy="250627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25" name="Shape 625"/>
        <p:cNvGrpSpPr/>
        <p:nvPr/>
      </p:nvGrpSpPr>
      <p:grpSpPr>
        <a:xfrm>
          <a:off x="0" y="0"/>
          <a:ext cx="0" cy="0"/>
          <a:chOff x="0" y="0"/>
          <a:chExt cx="0" cy="0"/>
        </a:xfrm>
      </p:grpSpPr>
      <p:sp>
        <p:nvSpPr>
          <p:cNvPr id="626" name="Shape 626"/>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Redes Sociales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27" name="Shape 627"/>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28" name="Shape 628"/>
          <p:cNvSpPr txBox="1"/>
          <p:nvPr/>
        </p:nvSpPr>
        <p:spPr>
          <a:xfrm>
            <a:off x="282774" y="1122075"/>
            <a:ext cx="6128400" cy="21156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En las redes sociales se puede compartir información entre turistas que ya han visitado los centros de turismo comunitario los mismos que pueden dar buenas referencias de nuestros servicios, también se puede compartir fotografías se puede compartir videos que motivar al cliente a visitarnos.  Entre las redes sociales que destacamos para el turismo son las siguientes:</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29" name="Shape 629"/>
          <p:cNvPicPr preferRelativeResize="0"/>
          <p:nvPr/>
        </p:nvPicPr>
        <p:blipFill>
          <a:blip r:embed="rId4">
            <a:alphaModFix/>
          </a:blip>
          <a:stretch>
            <a:fillRect/>
          </a:stretch>
        </p:blipFill>
        <p:spPr>
          <a:xfrm>
            <a:off x="282775" y="2667000"/>
            <a:ext cx="6128400" cy="23812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33" name="Shape 633"/>
        <p:cNvGrpSpPr/>
        <p:nvPr/>
      </p:nvGrpSpPr>
      <p:grpSpPr>
        <a:xfrm>
          <a:off x="0" y="0"/>
          <a:ext cx="0" cy="0"/>
          <a:chOff x="0" y="0"/>
          <a:chExt cx="0" cy="0"/>
        </a:xfrm>
      </p:grpSpPr>
      <p:sp>
        <p:nvSpPr>
          <p:cNvPr id="634" name="Shape 634"/>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Online Travel Agency (OTA’s) </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35" name="Shape 635"/>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36" name="Shape 636"/>
          <p:cNvSpPr txBox="1"/>
          <p:nvPr/>
        </p:nvSpPr>
        <p:spPr>
          <a:xfrm>
            <a:off x="282774" y="1122075"/>
            <a:ext cx="6128400" cy="21156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A nivel mundial existen varias agencia de turismo en línea, tener presencia en estas agencia de viaje nos podrá mejorar el posicionamiento de Suni Runa Lodge, la ventaja de tener publicaciones en las Ota’s</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37" name="Shape 637"/>
          <p:cNvPicPr preferRelativeResize="0"/>
          <p:nvPr/>
        </p:nvPicPr>
        <p:blipFill>
          <a:blip r:embed="rId4">
            <a:alphaModFix/>
          </a:blip>
          <a:stretch>
            <a:fillRect/>
          </a:stretch>
        </p:blipFill>
        <p:spPr>
          <a:xfrm>
            <a:off x="1477855" y="2312905"/>
            <a:ext cx="3738249" cy="253324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41" name="Shape 641"/>
        <p:cNvGrpSpPr/>
        <p:nvPr/>
      </p:nvGrpSpPr>
      <p:grpSpPr>
        <a:xfrm>
          <a:off x="0" y="0"/>
          <a:ext cx="0" cy="0"/>
          <a:chOff x="0" y="0"/>
          <a:chExt cx="0" cy="0"/>
        </a:xfrm>
      </p:grpSpPr>
      <p:sp>
        <p:nvSpPr>
          <p:cNvPr id="642" name="Shape 642"/>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Posicionamiento en línea</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43" name="Shape 643"/>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44" name="Shape 644"/>
          <p:cNvSpPr txBox="1"/>
          <p:nvPr/>
        </p:nvSpPr>
        <p:spPr>
          <a:xfrm>
            <a:off x="282774" y="1122075"/>
            <a:ext cx="6128400" cy="21156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Todas las empresas necesitan una web, y todas las webs necesitan estar visibles en los buscadores. Esta es la realidad que ha hecho que cada vez más personas se interesen en descubrir qué es el SEO y cómo pueden empezar a posicionar la página web en Google. </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45" name="Shape 645"/>
          <p:cNvPicPr preferRelativeResize="0"/>
          <p:nvPr/>
        </p:nvPicPr>
        <p:blipFill>
          <a:blip r:embed="rId4">
            <a:alphaModFix/>
          </a:blip>
          <a:stretch>
            <a:fillRect/>
          </a:stretch>
        </p:blipFill>
        <p:spPr>
          <a:xfrm>
            <a:off x="229450" y="2396725"/>
            <a:ext cx="6128400" cy="25181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49" name="Shape 649"/>
        <p:cNvGrpSpPr/>
        <p:nvPr/>
      </p:nvGrpSpPr>
      <p:grpSpPr>
        <a:xfrm>
          <a:off x="0" y="0"/>
          <a:ext cx="0" cy="0"/>
          <a:chOff x="0" y="0"/>
          <a:chExt cx="0" cy="0"/>
        </a:xfrm>
      </p:grpSpPr>
      <p:sp>
        <p:nvSpPr>
          <p:cNvPr id="650" name="Shape 650"/>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Plan de comunicación “Como en casa”</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51" name="Shape 651"/>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52" name="Shape 652"/>
          <p:cNvSpPr txBox="1"/>
          <p:nvPr/>
        </p:nvSpPr>
        <p:spPr>
          <a:xfrm>
            <a:off x="282774" y="1122075"/>
            <a:ext cx="6128400" cy="34842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Con este plan de comunicación pretendemos motivar a los turistas dar a conocer que en los Ctc’s tienen una atención cálida, que va a ser tratado como si perteneciera a la gran familia de los Centros de turismo comunitario en la provincia de Imbabura.</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Marketing de boca a boca:</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Elaborar vídeo Promocional</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Crear comunicación Inmediata:</a:t>
            </a: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6" name="Shape 656"/>
        <p:cNvGrpSpPr/>
        <p:nvPr/>
      </p:nvGrpSpPr>
      <p:grpSpPr>
        <a:xfrm>
          <a:off x="0" y="0"/>
          <a:ext cx="0" cy="0"/>
          <a:chOff x="0" y="0"/>
          <a:chExt cx="0" cy="0"/>
        </a:xfrm>
      </p:grpSpPr>
      <p:sp>
        <p:nvSpPr>
          <p:cNvPr id="657" name="Shape 657"/>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La ubicación de los centros de turismo comunitario</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58" name="Shape 658"/>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59" name="Shape 659"/>
          <p:cNvSpPr txBox="1"/>
          <p:nvPr/>
        </p:nvSpPr>
        <p:spPr>
          <a:xfrm>
            <a:off x="282774" y="3216800"/>
            <a:ext cx="6128400" cy="13893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Es importante destacar la belleza de los paisajes de la provincia de Imbabura, debemos destacar estas ventajas para motivar a que los clientes nos visiten.</a:t>
            </a:r>
          </a:p>
          <a:p>
            <a:pPr indent="-6985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69850" lvl="0" marL="0" marR="0" rtl="0" algn="just">
              <a:lnSpc>
                <a:spcPct val="115000"/>
              </a:lnSpc>
              <a:spcBef>
                <a:spcPts val="0"/>
              </a:spcBef>
              <a:spcAft>
                <a:spcPts val="0"/>
              </a:spcAft>
              <a:buSzPct val="91666"/>
              <a:buNone/>
            </a:pPr>
            <a:r>
              <a:rPr lang="es" sz="1200">
                <a:solidFill>
                  <a:srgbClr val="FFFFFF"/>
                </a:solidFill>
                <a:latin typeface="Source Code Pro"/>
                <a:ea typeface="Source Code Pro"/>
                <a:cs typeface="Source Code Pro"/>
                <a:sym typeface="Source Code Pro"/>
              </a:rPr>
              <a:t>·  Fotografía Profesional:</a:t>
            </a:r>
          </a:p>
          <a:p>
            <a:pPr indent="-69850" lvl="0" marL="0" marR="0" rtl="0" algn="just">
              <a:lnSpc>
                <a:spcPct val="115000"/>
              </a:lnSpc>
              <a:spcBef>
                <a:spcPts val="0"/>
              </a:spcBef>
              <a:spcAft>
                <a:spcPts val="0"/>
              </a:spcAft>
              <a:buClr>
                <a:srgbClr val="000000"/>
              </a:buClr>
              <a:buSzPct val="91666"/>
              <a:buFont typeface="Arial"/>
              <a:buNone/>
            </a:pPr>
            <a:r>
              <a:rPr lang="es" sz="1200">
                <a:solidFill>
                  <a:srgbClr val="FFFFFF"/>
                </a:solidFill>
                <a:latin typeface="Source Code Pro"/>
                <a:ea typeface="Source Code Pro"/>
                <a:cs typeface="Source Code Pro"/>
                <a:sym typeface="Source Code Pro"/>
              </a:rPr>
              <a:t>Publicar Fotografía profesional, de los centros de turismo comunitario y también de los lugares representativos de la provincia de Imbabura, esto permitirá a los clientes potenciales apreciar la belleza de la provincia.</a:t>
            </a:r>
          </a:p>
          <a:p>
            <a:pPr indent="-6985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69850" lvl="0" marL="0" marR="0" rtl="0" algn="just">
              <a:lnSpc>
                <a:spcPct val="115000"/>
              </a:lnSpc>
              <a:spcBef>
                <a:spcPts val="0"/>
              </a:spcBef>
              <a:spcAft>
                <a:spcPts val="0"/>
              </a:spcAft>
              <a:buSzPct val="91666"/>
              <a:buNone/>
            </a:pPr>
            <a:r>
              <a:rPr lang="es" sz="1200">
                <a:solidFill>
                  <a:srgbClr val="FFFFFF"/>
                </a:solidFill>
                <a:latin typeface="Source Code Pro"/>
                <a:ea typeface="Source Code Pro"/>
                <a:cs typeface="Source Code Pro"/>
                <a:sym typeface="Source Code Pro"/>
              </a:rPr>
              <a:t>·  Promover deportes extremos:</a:t>
            </a:r>
          </a:p>
          <a:p>
            <a:pPr lv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La provincia de Imbabura tiene la capacidad turística para elaborar deportes extremos para atraer a un segmento aventurero por los que se puede promover competencias estas actividades en los Ctc’s</a:t>
            </a: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63" name="Shape 663"/>
        <p:cNvGrpSpPr/>
        <p:nvPr/>
      </p:nvGrpSpPr>
      <p:grpSpPr>
        <a:xfrm>
          <a:off x="0" y="0"/>
          <a:ext cx="0" cy="0"/>
          <a:chOff x="0" y="0"/>
          <a:chExt cx="0" cy="0"/>
        </a:xfrm>
      </p:grpSpPr>
      <p:sp>
        <p:nvSpPr>
          <p:cNvPr id="664" name="Shape 664"/>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Centros de turismo sean ecológicos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65" name="Shape 665"/>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66" name="Shape 666"/>
          <p:cNvSpPr txBox="1"/>
          <p:nvPr/>
        </p:nvSpPr>
        <p:spPr>
          <a:xfrm>
            <a:off x="282774" y="1744275"/>
            <a:ext cx="6128400" cy="28620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Esto es una ventaja de los centros de turismo comunitario pues encuentran en lugares apartados y en la naturaleza.  La mayoría de los centros de turismo comunitario están hechos de manera ecológica respetando la naturaleza y aún más cuando algunos servicios de los centros de turismo comunitario promueven la siembra y actividades de Granja. </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Página Web</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Redes Sociales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Blog</a:t>
            </a: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70" name="Shape 670"/>
        <p:cNvGrpSpPr/>
        <p:nvPr/>
      </p:nvGrpSpPr>
      <p:grpSpPr>
        <a:xfrm>
          <a:off x="0" y="0"/>
          <a:ext cx="0" cy="0"/>
          <a:chOff x="0" y="0"/>
          <a:chExt cx="0" cy="0"/>
        </a:xfrm>
      </p:grpSpPr>
      <p:sp>
        <p:nvSpPr>
          <p:cNvPr id="671" name="Shape 671"/>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Las instalaciones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72" name="Shape 672"/>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73" name="Shape 673"/>
          <p:cNvSpPr txBox="1"/>
          <p:nvPr/>
        </p:nvSpPr>
        <p:spPr>
          <a:xfrm>
            <a:off x="282774" y="666250"/>
            <a:ext cx="6128400" cy="35673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Se recomienda un poco invertir en las instalaciones renovarlas para un cliente potencial que no esté dispuesto a visitar un hotel de lujo sino más un hotel ecológico que le llame la atención </a:t>
            </a: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74" name="Shape 674"/>
          <p:cNvPicPr preferRelativeResize="0"/>
          <p:nvPr/>
        </p:nvPicPr>
        <p:blipFill>
          <a:blip r:embed="rId4">
            <a:alphaModFix/>
          </a:blip>
          <a:stretch>
            <a:fillRect/>
          </a:stretch>
        </p:blipFill>
        <p:spPr>
          <a:xfrm>
            <a:off x="338900" y="2091825"/>
            <a:ext cx="3812474" cy="2859350"/>
          </a:xfrm>
          <a:prstGeom prst="rect">
            <a:avLst/>
          </a:prstGeom>
          <a:noFill/>
          <a:ln>
            <a:noFill/>
          </a:ln>
        </p:spPr>
      </p:pic>
      <p:pic>
        <p:nvPicPr>
          <p:cNvPr id="675" name="Shape 675"/>
          <p:cNvPicPr preferRelativeResize="0"/>
          <p:nvPr/>
        </p:nvPicPr>
        <p:blipFill>
          <a:blip r:embed="rId5">
            <a:alphaModFix/>
          </a:blip>
          <a:stretch>
            <a:fillRect/>
          </a:stretch>
        </p:blipFill>
        <p:spPr>
          <a:xfrm>
            <a:off x="4299781" y="2091825"/>
            <a:ext cx="3812474" cy="285567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79" name="Shape 679"/>
        <p:cNvGrpSpPr/>
        <p:nvPr/>
      </p:nvGrpSpPr>
      <p:grpSpPr>
        <a:xfrm>
          <a:off x="0" y="0"/>
          <a:ext cx="0" cy="0"/>
          <a:chOff x="0" y="0"/>
          <a:chExt cx="0" cy="0"/>
        </a:xfrm>
      </p:grpSpPr>
      <p:sp>
        <p:nvSpPr>
          <p:cNvPr id="680" name="Shape 680"/>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Las instalaciones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81" name="Shape 681"/>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82" name="Shape 682"/>
          <p:cNvSpPr txBox="1"/>
          <p:nvPr/>
        </p:nvSpPr>
        <p:spPr>
          <a:xfrm>
            <a:off x="282774" y="666250"/>
            <a:ext cx="6128400" cy="35673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Se recomienda un poco invertir en las instalaciones renovarlas para un cliente potencial que no esté dispuesto a visitar un hotel de lujo sino más un hotel ecológico que le llame la atención </a:t>
            </a: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83" name="Shape 683"/>
          <p:cNvPicPr preferRelativeResize="0"/>
          <p:nvPr/>
        </p:nvPicPr>
        <p:blipFill>
          <a:blip r:embed="rId4">
            <a:alphaModFix/>
          </a:blip>
          <a:stretch>
            <a:fillRect/>
          </a:stretch>
        </p:blipFill>
        <p:spPr>
          <a:xfrm>
            <a:off x="338900" y="2091825"/>
            <a:ext cx="3812474" cy="2859350"/>
          </a:xfrm>
          <a:prstGeom prst="rect">
            <a:avLst/>
          </a:prstGeom>
          <a:noFill/>
          <a:ln>
            <a:noFill/>
          </a:ln>
        </p:spPr>
      </p:pic>
      <p:pic>
        <p:nvPicPr>
          <p:cNvPr id="684" name="Shape 684"/>
          <p:cNvPicPr preferRelativeResize="0"/>
          <p:nvPr/>
        </p:nvPicPr>
        <p:blipFill>
          <a:blip r:embed="rId5">
            <a:alphaModFix/>
          </a:blip>
          <a:stretch>
            <a:fillRect/>
          </a:stretch>
        </p:blipFill>
        <p:spPr>
          <a:xfrm>
            <a:off x="4299781" y="2091825"/>
            <a:ext cx="3812474" cy="2855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Shape 114"/>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Objetivo General </a:t>
            </a:r>
          </a:p>
        </p:txBody>
      </p:sp>
      <p:cxnSp>
        <p:nvCxnSpPr>
          <p:cNvPr id="115" name="Shape 115"/>
          <p:cNvCxnSpPr/>
          <p:nvPr/>
        </p:nvCxnSpPr>
        <p:spPr>
          <a:xfrm flipH="1" rot="10800000">
            <a:off x="383024" y="1132650"/>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116" name="Shape 116"/>
          <p:cNvSpPr txBox="1"/>
          <p:nvPr/>
        </p:nvSpPr>
        <p:spPr>
          <a:xfrm>
            <a:off x="207424" y="417300"/>
            <a:ext cx="6303900" cy="2198100"/>
          </a:xfrm>
          <a:prstGeom prst="rect">
            <a:avLst/>
          </a:prstGeom>
          <a:noFill/>
          <a:ln>
            <a:noFill/>
          </a:ln>
        </p:spPr>
        <p:txBody>
          <a:bodyPr anchorCtr="0" anchor="ctr" bIns="91425" lIns="91425" rIns="91425" tIns="91425">
            <a:noAutofit/>
          </a:bodyPr>
          <a:lstStyle/>
          <a:p>
            <a:pPr lvl="0" rtl="0">
              <a:spcBef>
                <a:spcPts val="0"/>
              </a:spcBef>
              <a:buNone/>
            </a:pPr>
            <a:r>
              <a:rPr lang="es">
                <a:solidFill>
                  <a:srgbClr val="FFFFFF"/>
                </a:solidFill>
                <a:latin typeface="Source Code Pro"/>
                <a:ea typeface="Source Code Pro"/>
                <a:cs typeface="Source Code Pro"/>
                <a:sym typeface="Source Code Pro"/>
              </a:rPr>
              <a:t>Identificación de los factores críticos de éxito para el posicionamiento para los centros de turismo comunitarios en la provincia de Imbabura</a:t>
            </a:r>
          </a:p>
        </p:txBody>
      </p:sp>
      <p:pic>
        <p:nvPicPr>
          <p:cNvPr id="117" name="Shape 117"/>
          <p:cNvPicPr preferRelativeResize="0"/>
          <p:nvPr/>
        </p:nvPicPr>
        <p:blipFill>
          <a:blip r:embed="rId4">
            <a:alphaModFix/>
          </a:blip>
          <a:stretch>
            <a:fillRect/>
          </a:stretch>
        </p:blipFill>
        <p:spPr>
          <a:xfrm>
            <a:off x="383025" y="2098725"/>
            <a:ext cx="6128400" cy="289439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88" name="Shape 688"/>
        <p:cNvGrpSpPr/>
        <p:nvPr/>
      </p:nvGrpSpPr>
      <p:grpSpPr>
        <a:xfrm>
          <a:off x="0" y="0"/>
          <a:ext cx="0" cy="0"/>
          <a:chOff x="0" y="0"/>
          <a:chExt cx="0" cy="0"/>
        </a:xfrm>
      </p:grpSpPr>
      <p:sp>
        <p:nvSpPr>
          <p:cNvPr id="689" name="Shape 689"/>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Limpieza</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90" name="Shape 690"/>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91" name="Shape 691"/>
          <p:cNvSpPr txBox="1"/>
          <p:nvPr/>
        </p:nvSpPr>
        <p:spPr>
          <a:xfrm>
            <a:off x="282774" y="666250"/>
            <a:ext cx="6128400" cy="35673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Reforzar la limpieza de los centros de turismo comunitario es importante por lo que sugerimos personal especializado en este aspecto,  debido a que éste es un factor que ya viene predeterminado en el servicio sugerimos utilizar el marketing de boca a boca dar su opinión de que los centros de turismo comunitario manejan una buena limpieza en sus instalaciones.</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692" name="Shape 692"/>
          <p:cNvPicPr preferRelativeResize="0"/>
          <p:nvPr/>
        </p:nvPicPr>
        <p:blipFill>
          <a:blip r:embed="rId4">
            <a:alphaModFix/>
          </a:blip>
          <a:stretch>
            <a:fillRect/>
          </a:stretch>
        </p:blipFill>
        <p:spPr>
          <a:xfrm>
            <a:off x="282773" y="2392150"/>
            <a:ext cx="6128400" cy="27513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96" name="Shape 696"/>
        <p:cNvGrpSpPr/>
        <p:nvPr/>
      </p:nvGrpSpPr>
      <p:grpSpPr>
        <a:xfrm>
          <a:off x="0" y="0"/>
          <a:ext cx="0" cy="0"/>
          <a:chOff x="0" y="0"/>
          <a:chExt cx="0" cy="0"/>
        </a:xfrm>
      </p:grpSpPr>
      <p:sp>
        <p:nvSpPr>
          <p:cNvPr id="697" name="Shape 697"/>
          <p:cNvSpPr txBox="1"/>
          <p:nvPr>
            <p:ph type="title"/>
          </p:nvPr>
        </p:nvSpPr>
        <p:spPr>
          <a:xfrm>
            <a:off x="211446" y="157975"/>
            <a:ext cx="62868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El personal en a los turistas en los centros de turismo comunitario</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698" name="Shape 698"/>
          <p:cNvCxnSpPr/>
          <p:nvPr/>
        </p:nvCxnSpPr>
        <p:spPr>
          <a:xfrm flipH="1" rot="10800000">
            <a:off x="282762" y="9215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699" name="Shape 699"/>
          <p:cNvSpPr txBox="1"/>
          <p:nvPr/>
        </p:nvSpPr>
        <p:spPr>
          <a:xfrm>
            <a:off x="282774" y="354700"/>
            <a:ext cx="6128400" cy="49986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rPr lang="es" sz="1200">
                <a:solidFill>
                  <a:srgbClr val="FFFFFF"/>
                </a:solidFill>
                <a:latin typeface="Source Code Pro"/>
                <a:ea typeface="Source Code Pro"/>
                <a:cs typeface="Source Code Pro"/>
                <a:sym typeface="Source Code Pro"/>
              </a:rPr>
              <a:t>Un factor importante en los centros de turismo comunitario es que los comuneros no están capacitados para recibir a los turistas extranjeros,  por varios aspectos  la principal barrera que encuentran los turistas de los comuneros es el idioma  </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228600" lvl="0" rtl="0">
              <a:lnSpc>
                <a:spcPct val="115000"/>
              </a:lnSpc>
              <a:spcBef>
                <a:spcPts val="0"/>
              </a:spcBef>
              <a:buNone/>
            </a:pPr>
            <a:r>
              <a:t/>
            </a:r>
            <a:endParaRPr b="1" sz="1100"/>
          </a:p>
          <a:p>
            <a:pPr indent="0" lvl="0" marL="0" marR="0" rtl="0" algn="just">
              <a:lnSpc>
                <a:spcPct val="115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pic>
        <p:nvPicPr>
          <p:cNvPr id="700" name="Shape 700"/>
          <p:cNvPicPr preferRelativeResize="0"/>
          <p:nvPr/>
        </p:nvPicPr>
        <p:blipFill>
          <a:blip r:embed="rId4">
            <a:alphaModFix/>
          </a:blip>
          <a:stretch>
            <a:fillRect/>
          </a:stretch>
        </p:blipFill>
        <p:spPr>
          <a:xfrm>
            <a:off x="282775" y="2519200"/>
            <a:ext cx="6128399" cy="26243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04" name="Shape 704"/>
        <p:cNvGrpSpPr/>
        <p:nvPr/>
      </p:nvGrpSpPr>
      <p:grpSpPr>
        <a:xfrm>
          <a:off x="0" y="0"/>
          <a:ext cx="0" cy="0"/>
          <a:chOff x="0" y="0"/>
          <a:chExt cx="0" cy="0"/>
        </a:xfrm>
      </p:grpSpPr>
      <p:sp>
        <p:nvSpPr>
          <p:cNvPr id="705" name="Shape 705"/>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Planificación y presupuesto del plan de comunicación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06" name="Shape 706"/>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pic>
        <p:nvPicPr>
          <p:cNvPr id="707" name="Shape 707"/>
          <p:cNvPicPr preferRelativeResize="0"/>
          <p:nvPr/>
        </p:nvPicPr>
        <p:blipFill rotWithShape="1">
          <a:blip r:embed="rId4">
            <a:alphaModFix/>
          </a:blip>
          <a:srcRect b="12155" l="33471" r="9077" t="27726"/>
          <a:stretch/>
        </p:blipFill>
        <p:spPr>
          <a:xfrm>
            <a:off x="211450" y="990879"/>
            <a:ext cx="6716357" cy="41178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11" name="Shape 711"/>
        <p:cNvGrpSpPr/>
        <p:nvPr/>
      </p:nvGrpSpPr>
      <p:grpSpPr>
        <a:xfrm>
          <a:off x="0" y="0"/>
          <a:ext cx="0" cy="0"/>
          <a:chOff x="0" y="0"/>
          <a:chExt cx="0" cy="0"/>
        </a:xfrm>
      </p:grpSpPr>
      <p:sp>
        <p:nvSpPr>
          <p:cNvPr id="712" name="Shape 712"/>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Planificación y presupuesto del plan de comunicación</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13" name="Shape 713"/>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pic>
        <p:nvPicPr>
          <p:cNvPr id="714" name="Shape 714"/>
          <p:cNvPicPr preferRelativeResize="0"/>
          <p:nvPr/>
        </p:nvPicPr>
        <p:blipFill rotWithShape="1">
          <a:blip r:embed="rId4">
            <a:alphaModFix/>
          </a:blip>
          <a:srcRect b="20259" l="32799" r="8133" t="31756"/>
          <a:stretch/>
        </p:blipFill>
        <p:spPr>
          <a:xfrm>
            <a:off x="282775" y="1059850"/>
            <a:ext cx="7805800" cy="37155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18" name="Shape 718"/>
        <p:cNvGrpSpPr/>
        <p:nvPr/>
      </p:nvGrpSpPr>
      <p:grpSpPr>
        <a:xfrm>
          <a:off x="0" y="0"/>
          <a:ext cx="0" cy="0"/>
          <a:chOff x="0" y="0"/>
          <a:chExt cx="0" cy="0"/>
        </a:xfrm>
      </p:grpSpPr>
      <p:sp>
        <p:nvSpPr>
          <p:cNvPr id="719" name="Shape 719"/>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Conclusiones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20" name="Shape 720"/>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21" name="Shape 721"/>
          <p:cNvSpPr txBox="1"/>
          <p:nvPr/>
        </p:nvSpPr>
        <p:spPr>
          <a:xfrm>
            <a:off x="282775" y="1840425"/>
            <a:ext cx="7204200" cy="2765700"/>
          </a:xfrm>
          <a:prstGeom prst="rect">
            <a:avLst/>
          </a:prstGeom>
          <a:noFill/>
          <a:ln>
            <a:noFill/>
          </a:ln>
        </p:spPr>
        <p:txBody>
          <a:bodyPr anchorCtr="0" anchor="ctr" bIns="91425" lIns="91425" rIns="91425" tIns="91425">
            <a:noAutofit/>
          </a:bodyPr>
          <a:lstStyle/>
          <a:p>
            <a:pPr indent="0" lvl="0" marL="0" marR="0" rtl="0" algn="just">
              <a:lnSpc>
                <a:spcPct val="115000"/>
              </a:lnSpc>
              <a:spcBef>
                <a:spcPts val="0"/>
              </a:spcBef>
              <a:spcAft>
                <a:spcPts val="0"/>
              </a:spcAft>
              <a:buNone/>
            </a:pPr>
            <a:r>
              <a:t/>
            </a:r>
            <a:endParaRPr b="1" sz="1100"/>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Apoyados en la nueva matriz productiva, el Ecuador es un país potencial en turismo que se debe aprovechar y vender productos turísticos innovadores a los clientes potenciales nacionales e internacionales que visitan nuestro país y buscan nuevas experiencias.</a:t>
            </a:r>
          </a:p>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Los centros de turismo comunitario tienen un flujo constante clientes. Definidos en segmentos, el principal segmento al que estamos enfocados es: extranjeros edades comprendidas entre 41 y 60 años, ellos gastan aproximadamente de 501 a $1500 al año por turismo y realizan viajes en grupos pequeños de 1 a 4 personas ellos prefieren realizar este viaje entre amigos. Utilizan internet para hacer la mayoría de reservas en los hoteles a los que visitan.</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25" name="Shape 725"/>
        <p:cNvGrpSpPr/>
        <p:nvPr/>
      </p:nvGrpSpPr>
      <p:grpSpPr>
        <a:xfrm>
          <a:off x="0" y="0"/>
          <a:ext cx="0" cy="0"/>
          <a:chOff x="0" y="0"/>
          <a:chExt cx="0" cy="0"/>
        </a:xfrm>
      </p:grpSpPr>
      <p:sp>
        <p:nvSpPr>
          <p:cNvPr id="726" name="Shape 726"/>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Conclusiones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27" name="Shape 727"/>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28" name="Shape 728"/>
          <p:cNvSpPr txBox="1"/>
          <p:nvPr/>
        </p:nvSpPr>
        <p:spPr>
          <a:xfrm>
            <a:off x="282775" y="2034625"/>
            <a:ext cx="7162800" cy="2571600"/>
          </a:xfrm>
          <a:prstGeom prst="rect">
            <a:avLst/>
          </a:prstGeom>
          <a:noFill/>
          <a:ln>
            <a:noFill/>
          </a:ln>
        </p:spPr>
        <p:txBody>
          <a:bodyPr anchorCtr="0" anchor="ctr" bIns="91425" lIns="91425" rIns="91425" tIns="91425">
            <a:noAutofit/>
          </a:bodyPr>
          <a:lstStyle/>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Turistas consideran que los factores críticos de éxito son importantes Al momento de visitar un centro de turismo comunitario en la provincia de Imbabura. Consideran que el factor más importante es el trato que tienen los comuneros hacia los turistas, ellos consideran que los atienden de una manera cálida.</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La ubicación alejada que tienen los centros de turismo comunitario a las grandes ciudades es otro factor importante también influyen para visitarlos pues las personas buscan des estresarse en un lugar tranquilo donde ellos puedan descansar. </a:t>
            </a:r>
            <a:r>
              <a:rPr lang="es" sz="1200"/>
              <a:t>·</a:t>
            </a:r>
            <a:r>
              <a:rPr lang="es" sz="700">
                <a:latin typeface="Times New Roman"/>
                <a:ea typeface="Times New Roman"/>
                <a:cs typeface="Times New Roman"/>
                <a:sym typeface="Times New Roman"/>
              </a:rPr>
              <a:t>        </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Es importante destacar que los turistas consideran que se debería mejorar los factores críticos de capacitación de los comuneros sobre todo en capacitarlos para que ellos hablen el idioma ingles y de la presentación de algunos servicios como es del hospedaje y el restaurante.</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32" name="Shape 732"/>
        <p:cNvGrpSpPr/>
        <p:nvPr/>
      </p:nvGrpSpPr>
      <p:grpSpPr>
        <a:xfrm>
          <a:off x="0" y="0"/>
          <a:ext cx="0" cy="0"/>
          <a:chOff x="0" y="0"/>
          <a:chExt cx="0" cy="0"/>
        </a:xfrm>
      </p:grpSpPr>
      <p:sp>
        <p:nvSpPr>
          <p:cNvPr id="733" name="Shape 733"/>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Conclusiones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34" name="Shape 734"/>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35" name="Shape 735"/>
          <p:cNvSpPr txBox="1"/>
          <p:nvPr/>
        </p:nvSpPr>
        <p:spPr>
          <a:xfrm>
            <a:off x="282775" y="2034625"/>
            <a:ext cx="6996900" cy="2571600"/>
          </a:xfrm>
          <a:prstGeom prst="rect">
            <a:avLst/>
          </a:prstGeom>
          <a:noFill/>
          <a:ln>
            <a:noFill/>
          </a:ln>
        </p:spPr>
        <p:txBody>
          <a:bodyPr anchorCtr="0" anchor="ctr" bIns="91425" lIns="91425" rIns="91425" tIns="91425">
            <a:noAutofit/>
          </a:bodyPr>
          <a:lstStyle/>
          <a:p>
            <a:pPr indent="-304800" lvl="0" marL="457200" marR="0" rtl="0" algn="just">
              <a:lnSpc>
                <a:spcPct val="115000"/>
              </a:lnSpc>
              <a:spcBef>
                <a:spcPts val="0"/>
              </a:spcBef>
              <a:spcAft>
                <a:spcPts val="0"/>
              </a:spcAft>
              <a:buClr>
                <a:srgbClr val="FFFFFF"/>
              </a:buClr>
              <a:buSzPct val="171428"/>
              <a:buFont typeface="Source Code Pro"/>
              <a:buChar char="-"/>
            </a:pPr>
            <a:r>
              <a:rPr lang="es" sz="700">
                <a:latin typeface="Times New Roman"/>
                <a:ea typeface="Times New Roman"/>
                <a:cs typeface="Times New Roman"/>
                <a:sym typeface="Times New Roman"/>
              </a:rPr>
              <a:t> </a:t>
            </a:r>
            <a:r>
              <a:rPr lang="es" sz="1200">
                <a:solidFill>
                  <a:srgbClr val="FFFFFF"/>
                </a:solidFill>
                <a:latin typeface="Source Code Pro"/>
                <a:ea typeface="Source Code Pro"/>
                <a:cs typeface="Source Code Pro"/>
                <a:sym typeface="Source Code Pro"/>
              </a:rPr>
              <a:t>El transporte es un factor crítico de éxito que se debe mejorar Pues para el turista es difícil acceder a estos lugares sin un transporte adecuado.</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Atraer la demanda a los centros de turismo comunitario se debería incrementar la oferta de productos y servicios complementarios según se pudo determinar en la investigación de mercados un 95,8% de los turistas demanda al servicios adicionales complementarios actualmente no se realizan por desconocimiento o falta de la oferta.</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De acuerdo al perfil indicado del segmento de Mercado se recomienda elaborar más paquetes turísticos que motiven a los turistas a visitar a los centros de turismo comunitario en la provincia de Imbabura.</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Se recomienda mejorar la calidad de los servicios de los centros de turismo comunitario para de esta manera poder subir los precios de los servicios pues se demostró en la investigación de mercado que los clientes potenciales no son sensibles al precio, sino la calidad.</a:t>
            </a: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39" name="Shape 739"/>
        <p:cNvGrpSpPr/>
        <p:nvPr/>
      </p:nvGrpSpPr>
      <p:grpSpPr>
        <a:xfrm>
          <a:off x="0" y="0"/>
          <a:ext cx="0" cy="0"/>
          <a:chOff x="0" y="0"/>
          <a:chExt cx="0" cy="0"/>
        </a:xfrm>
      </p:grpSpPr>
      <p:sp>
        <p:nvSpPr>
          <p:cNvPr id="740" name="Shape 740"/>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Conclusiones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41" name="Shape 741"/>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42" name="Shape 742"/>
          <p:cNvSpPr txBox="1"/>
          <p:nvPr/>
        </p:nvSpPr>
        <p:spPr>
          <a:xfrm>
            <a:off x="282775" y="2034625"/>
            <a:ext cx="6996900" cy="2571600"/>
          </a:xfrm>
          <a:prstGeom prst="rect">
            <a:avLst/>
          </a:prstGeom>
          <a:noFill/>
          <a:ln>
            <a:noFill/>
          </a:ln>
        </p:spPr>
        <p:txBody>
          <a:bodyPr anchorCtr="0" anchor="ctr" bIns="91425" lIns="91425" rIns="91425" tIns="91425">
            <a:noAutofit/>
          </a:bodyPr>
          <a:lstStyle/>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Plan de comunicación sugerido permitirá vender los servicios de los centros de turismo comunitario a nivel mundial a bajo costo y con ventas directas sin depender totalmente de agencias turísticas.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Una mejor organización en los centros de turismo comunitario con ACTCPI (Asociación de centros de turismo comunitario en la provincia de Imbabura) que permita tomar las decisiones importantes de los organismos que se encuentran ubicados en la provincia de Imbabura permitirá mejorar la competitividad de estos a nivel mundial mayor capacidad de inversión.</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Según el estudio realizado no existe demanda insatisfecha para productos turísticos de la provincia de Imbabura por este motivo se recomienda al gobierno seccional y al Ministerio de Turismo aplicar más campañas publicitarias que den a conocer la provincia de Imbabura como potencial turístico y motivar a los clientes potenciales qué visiten este lugar.</a:t>
            </a:r>
          </a:p>
          <a:p>
            <a:pPr indent="-273050" lvl="0" marL="457200" marR="0" rtl="0" algn="just">
              <a:lnSpc>
                <a:spcPct val="115000"/>
              </a:lnSpc>
              <a:spcBef>
                <a:spcPts val="0"/>
              </a:spcBef>
              <a:spcAft>
                <a:spcPts val="0"/>
              </a:spcAft>
              <a:buFont typeface="Times New Roman"/>
              <a:buChar char="-"/>
            </a:pPr>
            <a:r>
              <a:t/>
            </a:r>
            <a:endParaRPr sz="7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46" name="Shape 746"/>
        <p:cNvGrpSpPr/>
        <p:nvPr/>
      </p:nvGrpSpPr>
      <p:grpSpPr>
        <a:xfrm>
          <a:off x="0" y="0"/>
          <a:ext cx="0" cy="0"/>
          <a:chOff x="0" y="0"/>
          <a:chExt cx="0" cy="0"/>
        </a:xfrm>
      </p:grpSpPr>
      <p:sp>
        <p:nvSpPr>
          <p:cNvPr id="747" name="Shape 747"/>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Recomendaciones: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48" name="Shape 748"/>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49" name="Shape 749"/>
          <p:cNvSpPr txBox="1"/>
          <p:nvPr/>
        </p:nvSpPr>
        <p:spPr>
          <a:xfrm>
            <a:off x="282775" y="2034625"/>
            <a:ext cx="6996900" cy="3007200"/>
          </a:xfrm>
          <a:prstGeom prst="rect">
            <a:avLst/>
          </a:prstGeom>
          <a:noFill/>
          <a:ln>
            <a:noFill/>
          </a:ln>
        </p:spPr>
        <p:txBody>
          <a:bodyPr anchorCtr="0" anchor="ctr" bIns="91425" lIns="91425" rIns="91425" tIns="91425">
            <a:noAutofit/>
          </a:bodyPr>
          <a:lstStyle/>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Se recomienda implementar el plan de comunicación para atraer a los clientes potenciales con los factores críticos de éxito que positivos.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Se recomienda invertir más en las instalaciones de los centros de turismo comunitario como una mayor inversión se podrá o subir los precios de mejorar los ingresos.</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Se recomienda organizar capacitaciones constantes para los comuneros Pues de esto permitirá mejorar la competitividad entre los centros de turismo comunitario a nivel nacional y a nivel internacional</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Una vez que esté conformada la asamblea comunitaria se deberá realizar los cambios de los centros de turismo comunitario así como comisiones de cada uno con equidad para obtener beneficios máximos de cada uno</a:t>
            </a: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Qué es un proyecto comunitario es necesario lograr beneficios de entidades financieras públicas que permitan utilizar el financiamiento de inversión para ofertantes turísticos a tasas de interés bajo</a:t>
            </a:r>
          </a:p>
          <a:p>
            <a:pPr indent="-273050" lvl="0" marL="457200" marR="0" rtl="0" algn="just">
              <a:lnSpc>
                <a:spcPct val="115000"/>
              </a:lnSpc>
              <a:spcBef>
                <a:spcPts val="0"/>
              </a:spcBef>
              <a:spcAft>
                <a:spcPts val="0"/>
              </a:spcAft>
              <a:buFont typeface="Times New Roman"/>
              <a:buChar char="-"/>
            </a:pPr>
            <a:r>
              <a:t/>
            </a:r>
            <a:endParaRPr sz="7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53" name="Shape 753"/>
        <p:cNvGrpSpPr/>
        <p:nvPr/>
      </p:nvGrpSpPr>
      <p:grpSpPr>
        <a:xfrm>
          <a:off x="0" y="0"/>
          <a:ext cx="0" cy="0"/>
          <a:chOff x="0" y="0"/>
          <a:chExt cx="0" cy="0"/>
        </a:xfrm>
      </p:grpSpPr>
      <p:sp>
        <p:nvSpPr>
          <p:cNvPr id="754" name="Shape 754"/>
          <p:cNvSpPr txBox="1"/>
          <p:nvPr>
            <p:ph type="title"/>
          </p:nvPr>
        </p:nvSpPr>
        <p:spPr>
          <a:xfrm>
            <a:off x="211450" y="157975"/>
            <a:ext cx="8105100" cy="8010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solidFill>
                  <a:srgbClr val="FFFFFF"/>
                </a:solidFill>
              </a:rPr>
              <a:t>Recomendaciones:</a:t>
            </a: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a:p>
            <a:pPr indent="0" lvl="0" marL="0" marR="0" rtl="0" algn="l">
              <a:lnSpc>
                <a:spcPct val="100000"/>
              </a:lnSpc>
              <a:spcBef>
                <a:spcPts val="0"/>
              </a:spcBef>
              <a:spcAft>
                <a:spcPts val="0"/>
              </a:spcAft>
              <a:buNone/>
            </a:pPr>
            <a:r>
              <a:t/>
            </a:r>
            <a:endParaRPr>
              <a:solidFill>
                <a:srgbClr val="FFFFFF"/>
              </a:solidFill>
            </a:endParaRPr>
          </a:p>
        </p:txBody>
      </p:sp>
      <p:cxnSp>
        <p:nvCxnSpPr>
          <p:cNvPr id="755" name="Shape 755"/>
          <p:cNvCxnSpPr/>
          <p:nvPr/>
        </p:nvCxnSpPr>
        <p:spPr>
          <a:xfrm flipH="1" rot="10800000">
            <a:off x="282762" y="914675"/>
            <a:ext cx="8365800" cy="25200"/>
          </a:xfrm>
          <a:prstGeom prst="straightConnector1">
            <a:avLst/>
          </a:prstGeom>
          <a:noFill/>
          <a:ln cap="flat" cmpd="sng" w="28575">
            <a:solidFill>
              <a:srgbClr val="FFFF00"/>
            </a:solidFill>
            <a:prstDash val="dashDot"/>
            <a:round/>
            <a:headEnd len="lg" w="lg" type="none"/>
            <a:tailEnd len="lg" w="lg" type="diamond"/>
          </a:ln>
        </p:spPr>
      </p:cxnSp>
      <p:sp>
        <p:nvSpPr>
          <p:cNvPr id="756" name="Shape 756"/>
          <p:cNvSpPr txBox="1"/>
          <p:nvPr/>
        </p:nvSpPr>
        <p:spPr>
          <a:xfrm>
            <a:off x="282775" y="2034625"/>
            <a:ext cx="6996900" cy="3007200"/>
          </a:xfrm>
          <a:prstGeom prst="rect">
            <a:avLst/>
          </a:prstGeom>
          <a:noFill/>
          <a:ln>
            <a:noFill/>
          </a:ln>
        </p:spPr>
        <p:txBody>
          <a:bodyPr anchorCtr="0" anchor="ctr" bIns="91425" lIns="91425" rIns="91425" tIns="91425">
            <a:noAutofit/>
          </a:bodyPr>
          <a:lstStyle/>
          <a:p>
            <a:pPr lv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304800" lvl="0" marL="457200" marR="0" rtl="0" algn="just">
              <a:lnSpc>
                <a:spcPct val="115000"/>
              </a:lnSpc>
              <a:spcBef>
                <a:spcPts val="0"/>
              </a:spcBef>
              <a:spcAft>
                <a:spcPts val="0"/>
              </a:spcAft>
              <a:buClr>
                <a:srgbClr val="FFFFFF"/>
              </a:buClr>
              <a:buSzPct val="100000"/>
              <a:buFont typeface="Source Code Pro"/>
              <a:buChar char="-"/>
            </a:pPr>
            <a:r>
              <a:rPr lang="es" sz="1200">
                <a:solidFill>
                  <a:srgbClr val="FFFFFF"/>
                </a:solidFill>
                <a:latin typeface="Source Code Pro"/>
                <a:ea typeface="Source Code Pro"/>
                <a:cs typeface="Source Code Pro"/>
                <a:sym typeface="Source Code Pro"/>
              </a:rPr>
              <a:t>Hay que evitar la actividad turística que crezca en forma espontánea y desordenada hay que planificar el desarrollo para que la comunidad atracción de oportunamente ante las de eventualidades es necesario que este proyecto se solicite con autoridades parroquiales para que estén conscientes del crecimiento que se puede generar en la actividad turística entonces también podría prever planificar la provisión de recursos de demanda la población y visitantes al futuro</a:t>
            </a:r>
            <a:br>
              <a:rPr lang="es" sz="1200">
                <a:solidFill>
                  <a:srgbClr val="FFFFFF"/>
                </a:solidFill>
                <a:latin typeface="Source Code Pro"/>
                <a:ea typeface="Source Code Pro"/>
                <a:cs typeface="Source Code Pro"/>
                <a:sym typeface="Source Code Pro"/>
              </a:rPr>
            </a:br>
            <a:r>
              <a:rPr lang="es" sz="1200">
                <a:solidFill>
                  <a:srgbClr val="FFFFFF"/>
                </a:solidFill>
                <a:latin typeface="Source Code Pro"/>
                <a:ea typeface="Source Code Pro"/>
                <a:cs typeface="Source Code Pro"/>
                <a:sym typeface="Source Code Pro"/>
              </a:rPr>
              <a:t>La ayuda y voluntad de todos los comuneros de los centros de turismo comunitario en la provincia de Imbabura ayudar al crecimiento de los mismos</a:t>
            </a:r>
            <a:br>
              <a:rPr lang="es" sz="1200">
                <a:solidFill>
                  <a:srgbClr val="FFFFFF"/>
                </a:solidFill>
                <a:latin typeface="Source Code Pro"/>
                <a:ea typeface="Source Code Pro"/>
                <a:cs typeface="Source Code Pro"/>
                <a:sym typeface="Source Code Pro"/>
              </a:rPr>
            </a:br>
          </a:p>
          <a:p>
            <a:pPr indent="-273050" lvl="0" marL="457200" marR="0" rtl="0" algn="just">
              <a:lnSpc>
                <a:spcPct val="115000"/>
              </a:lnSpc>
              <a:spcBef>
                <a:spcPts val="0"/>
              </a:spcBef>
              <a:spcAft>
                <a:spcPts val="0"/>
              </a:spcAft>
              <a:buFont typeface="Times New Roman"/>
              <a:buChar char="-"/>
            </a:pPr>
            <a:r>
              <a:t/>
            </a:r>
            <a:endParaRPr sz="700">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b="1" sz="1100"/>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a:p>
            <a:pPr indent="0" lvl="0" marL="0" marR="0" rtl="0" algn="just">
              <a:lnSpc>
                <a:spcPct val="115000"/>
              </a:lnSpc>
              <a:spcBef>
                <a:spcPts val="0"/>
              </a:spcBef>
              <a:spcAft>
                <a:spcPts val="0"/>
              </a:spcAft>
              <a:buNone/>
            </a:pPr>
            <a:r>
              <a:t/>
            </a:r>
            <a:endParaRPr sz="1200">
              <a:solidFill>
                <a:srgbClr val="FFFFFF"/>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type="title"/>
          </p:nvPr>
        </p:nvSpPr>
        <p:spPr>
          <a:xfrm>
            <a:off x="363837" y="81775"/>
            <a:ext cx="8520600" cy="801000"/>
          </a:xfrm>
          <a:prstGeom prst="rect">
            <a:avLst/>
          </a:prstGeom>
        </p:spPr>
        <p:txBody>
          <a:bodyPr anchorCtr="0" anchor="t" bIns="91425" lIns="91425" rIns="91425" tIns="91425">
            <a:noAutofit/>
          </a:bodyPr>
          <a:lstStyle/>
          <a:p>
            <a:pPr lvl="0" rtl="0">
              <a:spcBef>
                <a:spcPts val="0"/>
              </a:spcBef>
              <a:buNone/>
            </a:pPr>
            <a:r>
              <a:rPr lang="es">
                <a:solidFill>
                  <a:srgbClr val="FFFFFF"/>
                </a:solidFill>
              </a:rPr>
              <a:t>Objetivos Específicos</a:t>
            </a:r>
          </a:p>
        </p:txBody>
      </p:sp>
      <p:cxnSp>
        <p:nvCxnSpPr>
          <p:cNvPr id="123" name="Shape 123"/>
          <p:cNvCxnSpPr/>
          <p:nvPr/>
        </p:nvCxnSpPr>
        <p:spPr>
          <a:xfrm flipH="1" rot="10800000">
            <a:off x="435162" y="845375"/>
            <a:ext cx="6128400" cy="18300"/>
          </a:xfrm>
          <a:prstGeom prst="straightConnector1">
            <a:avLst/>
          </a:prstGeom>
          <a:noFill/>
          <a:ln cap="flat" cmpd="sng" w="28575">
            <a:solidFill>
              <a:srgbClr val="FFFF00"/>
            </a:solidFill>
            <a:prstDash val="dashDot"/>
            <a:round/>
            <a:headEnd len="lg" w="lg" type="none"/>
            <a:tailEnd len="lg" w="lg" type="diamond"/>
          </a:ln>
        </p:spPr>
      </p:cxnSp>
      <p:sp>
        <p:nvSpPr>
          <p:cNvPr id="124" name="Shape 124"/>
          <p:cNvSpPr txBox="1"/>
          <p:nvPr/>
        </p:nvSpPr>
        <p:spPr>
          <a:xfrm>
            <a:off x="-45125" y="1802725"/>
            <a:ext cx="7034400" cy="2198100"/>
          </a:xfrm>
          <a:prstGeom prst="rect">
            <a:avLst/>
          </a:prstGeom>
          <a:noFill/>
          <a:ln>
            <a:noFill/>
          </a:ln>
        </p:spPr>
        <p:txBody>
          <a:bodyPr anchorCtr="0" anchor="ctr" bIns="91425" lIns="91425" rIns="91425" tIns="91425">
            <a:noAutofit/>
          </a:bodyPr>
          <a:lstStyle/>
          <a:p>
            <a:pPr indent="-228600" lvl="0" marL="457200" rtl="0">
              <a:lnSpc>
                <a:spcPct val="200000"/>
              </a:lnSpc>
              <a:spcBef>
                <a:spcPts val="0"/>
              </a:spcBef>
              <a:buNone/>
            </a:pPr>
            <a:r>
              <a:rPr lang="es" sz="1100">
                <a:solidFill>
                  <a:srgbClr val="FFFFFF"/>
                </a:solidFill>
                <a:latin typeface="Source Code Pro"/>
                <a:ea typeface="Source Code Pro"/>
                <a:cs typeface="Source Code Pro"/>
                <a:sym typeface="Source Code Pro"/>
              </a:rPr>
              <a:t>·  Establecer el marco teórico que sustente la elaboración de un análisis regional de los centros de turismo comunitario en la Provincia de Imbabura.</a:t>
            </a:r>
          </a:p>
          <a:p>
            <a:pPr indent="-228600" lvl="0" marL="457200" rtl="0">
              <a:lnSpc>
                <a:spcPct val="200000"/>
              </a:lnSpc>
              <a:spcBef>
                <a:spcPts val="0"/>
              </a:spcBef>
              <a:buNone/>
            </a:pPr>
            <a:r>
              <a:rPr lang="es" sz="1100">
                <a:solidFill>
                  <a:srgbClr val="FFFFFF"/>
                </a:solidFill>
                <a:latin typeface="Source Code Pro"/>
                <a:ea typeface="Source Code Pro"/>
                <a:cs typeface="Source Code Pro"/>
                <a:sym typeface="Source Code Pro"/>
              </a:rPr>
              <a:t>·  Realizar un análisis de la oferta y demanda turística mediante una investigación de campo que permita conocer la situación del turismo comunitario en la Provincia de Imbabura.</a:t>
            </a:r>
          </a:p>
          <a:p>
            <a:pPr indent="-228600" lvl="0" marL="457200" rtl="0">
              <a:lnSpc>
                <a:spcPct val="200000"/>
              </a:lnSpc>
              <a:spcBef>
                <a:spcPts val="0"/>
              </a:spcBef>
              <a:buNone/>
            </a:pPr>
            <a:r>
              <a:rPr lang="es" sz="1100">
                <a:solidFill>
                  <a:srgbClr val="FFFFFF"/>
                </a:solidFill>
                <a:latin typeface="Source Code Pro"/>
                <a:ea typeface="Source Code Pro"/>
                <a:cs typeface="Source Code Pro"/>
                <a:sym typeface="Source Code Pro"/>
              </a:rPr>
              <a:t>·  Establecer un diagnóstico a través de un análisis de los factores externos e internos de la Provincia de Imbabura que identifique la situación de la localidad como producto turístico.</a:t>
            </a:r>
          </a:p>
          <a:p>
            <a:pPr indent="-228600" lvl="0" marL="457200" rtl="0">
              <a:lnSpc>
                <a:spcPct val="200000"/>
              </a:lnSpc>
              <a:spcBef>
                <a:spcPts val="0"/>
              </a:spcBef>
              <a:buNone/>
            </a:pPr>
            <a:r>
              <a:rPr lang="es" sz="1100">
                <a:solidFill>
                  <a:srgbClr val="FFFFFF"/>
                </a:solidFill>
                <a:latin typeface="Source Code Pro"/>
                <a:ea typeface="Source Code Pro"/>
                <a:cs typeface="Source Code Pro"/>
                <a:sym typeface="Source Code Pro"/>
              </a:rPr>
              <a:t>·  Desarrollar una propuesta mercadológica mediante el establecimiento de estrategias enfocadas en el turismo comunitario que permita posicionar el destino turístico en la mente del consumidor. </a:t>
            </a:r>
          </a:p>
          <a:p>
            <a:pPr lvl="0" rtl="0">
              <a:spcBef>
                <a:spcPts val="0"/>
              </a:spcBef>
              <a:buNone/>
            </a:pPr>
            <a:r>
              <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0" name="Shape 760"/>
        <p:cNvGrpSpPr/>
        <p:nvPr/>
      </p:nvGrpSpPr>
      <p:grpSpPr>
        <a:xfrm>
          <a:off x="0" y="0"/>
          <a:ext cx="0" cy="0"/>
          <a:chOff x="0" y="0"/>
          <a:chExt cx="0" cy="0"/>
        </a:xfrm>
      </p:grpSpPr>
      <p:sp>
        <p:nvSpPr>
          <p:cNvPr id="761" name="Shape 76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762" name="Shape 76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id="763" name="Shape 76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