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5" r:id="rId1"/>
  </p:sldMasterIdLst>
  <p:notesMasterIdLst>
    <p:notesMasterId r:id="rId29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61" r:id="rId10"/>
    <p:sldId id="262" r:id="rId11"/>
    <p:sldId id="264" r:id="rId12"/>
    <p:sldId id="266" r:id="rId13"/>
    <p:sldId id="268" r:id="rId14"/>
    <p:sldId id="269" r:id="rId15"/>
    <p:sldId id="271" r:id="rId16"/>
    <p:sldId id="272" r:id="rId17"/>
    <p:sldId id="275" r:id="rId18"/>
    <p:sldId id="297" r:id="rId19"/>
    <p:sldId id="276" r:id="rId20"/>
    <p:sldId id="277" r:id="rId21"/>
    <p:sldId id="278" r:id="rId22"/>
    <p:sldId id="279" r:id="rId23"/>
    <p:sldId id="281" r:id="rId24"/>
    <p:sldId id="283" r:id="rId25"/>
    <p:sldId id="284" r:id="rId26"/>
    <p:sldId id="286" r:id="rId27"/>
    <p:sldId id="287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47384-E145-4003-BA1E-76A93574080B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6968907D-27C6-41FC-9913-BA183A73497E}">
      <dgm:prSet phldrT="[Texto]"/>
      <dgm:spPr/>
      <dgm:t>
        <a:bodyPr/>
        <a:lstStyle/>
        <a:p>
          <a:r>
            <a:rPr lang="es-ES" dirty="0" smtClean="0"/>
            <a:t>Fuente DC</a:t>
          </a:r>
          <a:endParaRPr lang="es-EC" dirty="0"/>
        </a:p>
      </dgm:t>
    </dgm:pt>
    <dgm:pt modelId="{0B17E045-CC50-46B6-BF52-34D689DA0CE4}" type="parTrans" cxnId="{A5698212-C587-45CA-A768-D9692552F781}">
      <dgm:prSet/>
      <dgm:spPr/>
      <dgm:t>
        <a:bodyPr/>
        <a:lstStyle/>
        <a:p>
          <a:endParaRPr lang="es-EC"/>
        </a:p>
      </dgm:t>
    </dgm:pt>
    <dgm:pt modelId="{11900121-5FB8-4B21-BB84-B2EDB5A40CBE}" type="sibTrans" cxnId="{A5698212-C587-45CA-A768-D9692552F781}">
      <dgm:prSet/>
      <dgm:spPr/>
      <dgm:t>
        <a:bodyPr/>
        <a:lstStyle/>
        <a:p>
          <a:endParaRPr lang="es-EC"/>
        </a:p>
      </dgm:t>
    </dgm:pt>
    <dgm:pt modelId="{942E741D-B364-44D5-A69A-6663B6121043}">
      <dgm:prSet phldrT="[Texto]"/>
      <dgm:spPr/>
      <dgm:t>
        <a:bodyPr/>
        <a:lstStyle/>
        <a:p>
          <a:r>
            <a:rPr lang="es-ES" dirty="0" smtClean="0"/>
            <a:t>Estabilizador de voltaje</a:t>
          </a:r>
          <a:endParaRPr lang="es-EC" dirty="0"/>
        </a:p>
      </dgm:t>
    </dgm:pt>
    <dgm:pt modelId="{433A8418-136D-407D-84DB-297EDD28DD59}" type="parTrans" cxnId="{87400490-6CCE-4AFE-AEC5-4130FC8F0321}">
      <dgm:prSet/>
      <dgm:spPr/>
      <dgm:t>
        <a:bodyPr/>
        <a:lstStyle/>
        <a:p>
          <a:endParaRPr lang="es-EC"/>
        </a:p>
      </dgm:t>
    </dgm:pt>
    <dgm:pt modelId="{A4D5166D-C843-4940-BDB3-1DD56039F22D}" type="sibTrans" cxnId="{87400490-6CCE-4AFE-AEC5-4130FC8F0321}">
      <dgm:prSet/>
      <dgm:spPr/>
      <dgm:t>
        <a:bodyPr/>
        <a:lstStyle/>
        <a:p>
          <a:endParaRPr lang="es-EC"/>
        </a:p>
      </dgm:t>
    </dgm:pt>
    <dgm:pt modelId="{AB487976-2E0B-47E4-9EFB-38F694E8BA77}">
      <dgm:prSet phldrT="[Texto]"/>
      <dgm:spPr/>
      <dgm:t>
        <a:bodyPr/>
        <a:lstStyle/>
        <a:p>
          <a:r>
            <a:rPr lang="es-ES" dirty="0" smtClean="0"/>
            <a:t>Sensores</a:t>
          </a:r>
          <a:endParaRPr lang="es-EC" dirty="0"/>
        </a:p>
      </dgm:t>
    </dgm:pt>
    <dgm:pt modelId="{0CE85180-D1D2-43EA-909D-376CF9EF1E3C}" type="parTrans" cxnId="{3FB9F478-30D7-4FC1-B540-9FD8AA93D638}">
      <dgm:prSet/>
      <dgm:spPr/>
      <dgm:t>
        <a:bodyPr/>
        <a:lstStyle/>
        <a:p>
          <a:endParaRPr lang="es-EC"/>
        </a:p>
      </dgm:t>
    </dgm:pt>
    <dgm:pt modelId="{9D9E63F4-0823-4BF5-967F-C6931F0518A2}" type="sibTrans" cxnId="{3FB9F478-30D7-4FC1-B540-9FD8AA93D638}">
      <dgm:prSet/>
      <dgm:spPr/>
      <dgm:t>
        <a:bodyPr/>
        <a:lstStyle/>
        <a:p>
          <a:endParaRPr lang="es-EC"/>
        </a:p>
      </dgm:t>
    </dgm:pt>
    <dgm:pt modelId="{F7BCDD62-7335-4E94-BBE1-DDD85886AF25}">
      <dgm:prSet phldrT="[Texto]"/>
      <dgm:spPr/>
      <dgm:t>
        <a:bodyPr/>
        <a:lstStyle/>
        <a:p>
          <a:r>
            <a:rPr lang="es-ES" dirty="0" smtClean="0"/>
            <a:t>Tarjeta de adquisición de datos DAQ</a:t>
          </a:r>
          <a:endParaRPr lang="es-EC" dirty="0"/>
        </a:p>
      </dgm:t>
    </dgm:pt>
    <dgm:pt modelId="{38857F72-9B73-4CCC-931A-1716E52F1F1F}" type="parTrans" cxnId="{2E32A107-B8DA-4A25-89DA-252FE2B84D0D}">
      <dgm:prSet/>
      <dgm:spPr/>
      <dgm:t>
        <a:bodyPr/>
        <a:lstStyle/>
        <a:p>
          <a:endParaRPr lang="es-EC"/>
        </a:p>
      </dgm:t>
    </dgm:pt>
    <dgm:pt modelId="{04D06AE4-2789-40C4-83E9-466A1E9BDF71}" type="sibTrans" cxnId="{2E32A107-B8DA-4A25-89DA-252FE2B84D0D}">
      <dgm:prSet/>
      <dgm:spPr/>
      <dgm:t>
        <a:bodyPr/>
        <a:lstStyle/>
        <a:p>
          <a:endParaRPr lang="es-EC"/>
        </a:p>
      </dgm:t>
    </dgm:pt>
    <dgm:pt modelId="{9BB35883-A656-4715-AA45-017B3C1AF6C4}">
      <dgm:prSet phldrT="[Texto]"/>
      <dgm:spPr/>
      <dgm:t>
        <a:bodyPr/>
        <a:lstStyle/>
        <a:p>
          <a:r>
            <a:rPr lang="es-ES" dirty="0" smtClean="0"/>
            <a:t>PC</a:t>
          </a:r>
          <a:endParaRPr lang="es-EC" dirty="0"/>
        </a:p>
      </dgm:t>
    </dgm:pt>
    <dgm:pt modelId="{CD9BF28D-D4FF-4164-8F6B-A988D9FDC91C}" type="parTrans" cxnId="{9A184B91-2FD5-45B5-A972-2268F6033DE0}">
      <dgm:prSet/>
      <dgm:spPr/>
      <dgm:t>
        <a:bodyPr/>
        <a:lstStyle/>
        <a:p>
          <a:endParaRPr lang="es-EC"/>
        </a:p>
      </dgm:t>
    </dgm:pt>
    <dgm:pt modelId="{47B968E9-F843-4385-A2B7-7B01452A852C}" type="sibTrans" cxnId="{9A184B91-2FD5-45B5-A972-2268F6033DE0}">
      <dgm:prSet/>
      <dgm:spPr/>
      <dgm:t>
        <a:bodyPr/>
        <a:lstStyle/>
        <a:p>
          <a:endParaRPr lang="es-EC"/>
        </a:p>
      </dgm:t>
    </dgm:pt>
    <dgm:pt modelId="{7BAF854A-5C48-44E1-9A5D-81902F9CB774}">
      <dgm:prSet phldrT="[Texto]"/>
      <dgm:spPr/>
      <dgm:t>
        <a:bodyPr/>
        <a:lstStyle/>
        <a:p>
          <a:r>
            <a:rPr lang="es-ES" dirty="0" err="1" smtClean="0"/>
            <a:t>Kuka</a:t>
          </a:r>
          <a:r>
            <a:rPr lang="es-ES" dirty="0" smtClean="0"/>
            <a:t> KR16</a:t>
          </a:r>
          <a:endParaRPr lang="es-EC" dirty="0"/>
        </a:p>
      </dgm:t>
    </dgm:pt>
    <dgm:pt modelId="{070919A7-81F4-4EF3-B562-B3424F01F863}" type="parTrans" cxnId="{5ED9DC4E-1CBC-4EB8-968A-7BEDF4644E46}">
      <dgm:prSet/>
      <dgm:spPr/>
      <dgm:t>
        <a:bodyPr/>
        <a:lstStyle/>
        <a:p>
          <a:endParaRPr lang="es-EC"/>
        </a:p>
      </dgm:t>
    </dgm:pt>
    <dgm:pt modelId="{A20AAC8E-F55D-4B10-91A6-C6E1C0D7FBF5}" type="sibTrans" cxnId="{5ED9DC4E-1CBC-4EB8-968A-7BEDF4644E46}">
      <dgm:prSet/>
      <dgm:spPr/>
      <dgm:t>
        <a:bodyPr/>
        <a:lstStyle/>
        <a:p>
          <a:endParaRPr lang="es-EC"/>
        </a:p>
      </dgm:t>
    </dgm:pt>
    <dgm:pt modelId="{3A9F66EF-BF6E-424C-B2FC-2B9AF644FD62}" type="pres">
      <dgm:prSet presAssocID="{C9047384-E145-4003-BA1E-76A9357408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E8E383-BCB8-4DAE-8E5F-7C31EF7BDBAD}" type="pres">
      <dgm:prSet presAssocID="{6968907D-27C6-41FC-9913-BA183A7349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41D4D0-CFC7-4D52-8376-5DB3BE26D99C}" type="pres">
      <dgm:prSet presAssocID="{11900121-5FB8-4B21-BB84-B2EDB5A40CBE}" presName="sibTrans" presStyleLbl="sibTrans2D1" presStyleIdx="0" presStyleCnt="5"/>
      <dgm:spPr/>
      <dgm:t>
        <a:bodyPr/>
        <a:lstStyle/>
        <a:p>
          <a:endParaRPr lang="es-EC"/>
        </a:p>
      </dgm:t>
    </dgm:pt>
    <dgm:pt modelId="{1C2CEE57-F4BF-4A42-9B91-38B5C1F4E41D}" type="pres">
      <dgm:prSet presAssocID="{11900121-5FB8-4B21-BB84-B2EDB5A40CBE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FA600D4A-D07F-4B8D-AB58-888D4D3B3655}" type="pres">
      <dgm:prSet presAssocID="{942E741D-B364-44D5-A69A-6663B612104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EA46AC-E0D1-488F-AC19-C4D28B227650}" type="pres">
      <dgm:prSet presAssocID="{A4D5166D-C843-4940-BDB3-1DD56039F22D}" presName="sibTrans" presStyleLbl="sibTrans2D1" presStyleIdx="1" presStyleCnt="5"/>
      <dgm:spPr/>
      <dgm:t>
        <a:bodyPr/>
        <a:lstStyle/>
        <a:p>
          <a:endParaRPr lang="es-EC"/>
        </a:p>
      </dgm:t>
    </dgm:pt>
    <dgm:pt modelId="{3B032C0D-1D73-47E9-9ECE-9CD244F46766}" type="pres">
      <dgm:prSet presAssocID="{A4D5166D-C843-4940-BDB3-1DD56039F22D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830B7938-8BC4-4A58-A951-CC657AF33362}" type="pres">
      <dgm:prSet presAssocID="{AB487976-2E0B-47E4-9EFB-38F694E8BA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C9D1B2-47CA-47B6-AF10-BA8365632461}" type="pres">
      <dgm:prSet presAssocID="{9D9E63F4-0823-4BF5-967F-C6931F0518A2}" presName="sibTrans" presStyleLbl="sibTrans2D1" presStyleIdx="2" presStyleCnt="5"/>
      <dgm:spPr/>
      <dgm:t>
        <a:bodyPr/>
        <a:lstStyle/>
        <a:p>
          <a:endParaRPr lang="es-EC"/>
        </a:p>
      </dgm:t>
    </dgm:pt>
    <dgm:pt modelId="{C65A49A7-85E1-4407-AA45-8DC53C752A0E}" type="pres">
      <dgm:prSet presAssocID="{9D9E63F4-0823-4BF5-967F-C6931F0518A2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C1B61B4-2F9A-48D6-92DD-AC2CE44A7478}" type="pres">
      <dgm:prSet presAssocID="{F7BCDD62-7335-4E94-BBE1-DDD85886AF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915D6-E3D3-4EE0-B1A4-954068A883B9}" type="pres">
      <dgm:prSet presAssocID="{04D06AE4-2789-40C4-83E9-466A1E9BDF71}" presName="sibTrans" presStyleLbl="sibTrans2D1" presStyleIdx="3" presStyleCnt="5"/>
      <dgm:spPr/>
      <dgm:t>
        <a:bodyPr/>
        <a:lstStyle/>
        <a:p>
          <a:endParaRPr lang="es-EC"/>
        </a:p>
      </dgm:t>
    </dgm:pt>
    <dgm:pt modelId="{D2DF635F-CCE5-47DB-87C8-B868149FCCA8}" type="pres">
      <dgm:prSet presAssocID="{04D06AE4-2789-40C4-83E9-466A1E9BDF71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37916DF9-B567-4830-862D-ED1B73A8FF00}" type="pres">
      <dgm:prSet presAssocID="{9BB35883-A656-4715-AA45-017B3C1AF6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46FD50-AF29-4C5F-9DD9-0B3076CCAD19}" type="pres">
      <dgm:prSet presAssocID="{47B968E9-F843-4385-A2B7-7B01452A852C}" presName="sibTrans" presStyleLbl="sibTrans2D1" presStyleIdx="4" presStyleCnt="5"/>
      <dgm:spPr/>
      <dgm:t>
        <a:bodyPr/>
        <a:lstStyle/>
        <a:p>
          <a:endParaRPr lang="es-EC"/>
        </a:p>
      </dgm:t>
    </dgm:pt>
    <dgm:pt modelId="{731EE6FF-1EAD-4A7B-B3FE-C2911368D19C}" type="pres">
      <dgm:prSet presAssocID="{47B968E9-F843-4385-A2B7-7B01452A852C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17850491-D728-43C5-947D-FCEC5D59E0B7}" type="pres">
      <dgm:prSet presAssocID="{7BAF854A-5C48-44E1-9A5D-81902F9CB7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B9F478-30D7-4FC1-B540-9FD8AA93D638}" srcId="{C9047384-E145-4003-BA1E-76A93574080B}" destId="{AB487976-2E0B-47E4-9EFB-38F694E8BA77}" srcOrd="2" destOrd="0" parTransId="{0CE85180-D1D2-43EA-909D-376CF9EF1E3C}" sibTransId="{9D9E63F4-0823-4BF5-967F-C6931F0518A2}"/>
    <dgm:cxn modelId="{ED6DDF75-A72F-4B9C-9384-6396FBCFF3FE}" type="presOf" srcId="{7BAF854A-5C48-44E1-9A5D-81902F9CB774}" destId="{17850491-D728-43C5-947D-FCEC5D59E0B7}" srcOrd="0" destOrd="0" presId="urn:microsoft.com/office/officeart/2005/8/layout/process5"/>
    <dgm:cxn modelId="{88B4E9A9-B7D5-4C53-A4DE-6109FC50DCB7}" type="presOf" srcId="{11900121-5FB8-4B21-BB84-B2EDB5A40CBE}" destId="{1C2CEE57-F4BF-4A42-9B91-38B5C1F4E41D}" srcOrd="1" destOrd="0" presId="urn:microsoft.com/office/officeart/2005/8/layout/process5"/>
    <dgm:cxn modelId="{71CA0374-9467-4DED-A873-34B180B37A20}" type="presOf" srcId="{9D9E63F4-0823-4BF5-967F-C6931F0518A2}" destId="{C65A49A7-85E1-4407-AA45-8DC53C752A0E}" srcOrd="1" destOrd="0" presId="urn:microsoft.com/office/officeart/2005/8/layout/process5"/>
    <dgm:cxn modelId="{453D35D3-E69A-4E65-8CD7-644C0A497F2A}" type="presOf" srcId="{11900121-5FB8-4B21-BB84-B2EDB5A40CBE}" destId="{CC41D4D0-CFC7-4D52-8376-5DB3BE26D99C}" srcOrd="0" destOrd="0" presId="urn:microsoft.com/office/officeart/2005/8/layout/process5"/>
    <dgm:cxn modelId="{01D1969D-CF13-47CC-A45C-2C3172DEB9CB}" type="presOf" srcId="{9BB35883-A656-4715-AA45-017B3C1AF6C4}" destId="{37916DF9-B567-4830-862D-ED1B73A8FF00}" srcOrd="0" destOrd="0" presId="urn:microsoft.com/office/officeart/2005/8/layout/process5"/>
    <dgm:cxn modelId="{A5698212-C587-45CA-A768-D9692552F781}" srcId="{C9047384-E145-4003-BA1E-76A93574080B}" destId="{6968907D-27C6-41FC-9913-BA183A73497E}" srcOrd="0" destOrd="0" parTransId="{0B17E045-CC50-46B6-BF52-34D689DA0CE4}" sibTransId="{11900121-5FB8-4B21-BB84-B2EDB5A40CBE}"/>
    <dgm:cxn modelId="{20A70073-3613-4DD5-9629-6D927FE83C0C}" type="presOf" srcId="{9D9E63F4-0823-4BF5-967F-C6931F0518A2}" destId="{5CC9D1B2-47CA-47B6-AF10-BA8365632461}" srcOrd="0" destOrd="0" presId="urn:microsoft.com/office/officeart/2005/8/layout/process5"/>
    <dgm:cxn modelId="{6878746C-F2FC-47E3-A80F-2F26F4F1BF44}" type="presOf" srcId="{942E741D-B364-44D5-A69A-6663B6121043}" destId="{FA600D4A-D07F-4B8D-AB58-888D4D3B3655}" srcOrd="0" destOrd="0" presId="urn:microsoft.com/office/officeart/2005/8/layout/process5"/>
    <dgm:cxn modelId="{4F8BFA9A-8B16-4BCF-9B3E-CB93E160BE5F}" type="presOf" srcId="{F7BCDD62-7335-4E94-BBE1-DDD85886AF25}" destId="{4C1B61B4-2F9A-48D6-92DD-AC2CE44A7478}" srcOrd="0" destOrd="0" presId="urn:microsoft.com/office/officeart/2005/8/layout/process5"/>
    <dgm:cxn modelId="{666592C4-E646-4DEB-991D-2A34DA209C6E}" type="presOf" srcId="{6968907D-27C6-41FC-9913-BA183A73497E}" destId="{5FE8E383-BCB8-4DAE-8E5F-7C31EF7BDBAD}" srcOrd="0" destOrd="0" presId="urn:microsoft.com/office/officeart/2005/8/layout/process5"/>
    <dgm:cxn modelId="{A37DB464-A4F5-43C7-93BF-92AD777F52EA}" type="presOf" srcId="{A4D5166D-C843-4940-BDB3-1DD56039F22D}" destId="{3B032C0D-1D73-47E9-9ECE-9CD244F46766}" srcOrd="1" destOrd="0" presId="urn:microsoft.com/office/officeart/2005/8/layout/process5"/>
    <dgm:cxn modelId="{9224C495-8797-4B1E-A8D5-A0576EB268CC}" type="presOf" srcId="{47B968E9-F843-4385-A2B7-7B01452A852C}" destId="{731EE6FF-1EAD-4A7B-B3FE-C2911368D19C}" srcOrd="1" destOrd="0" presId="urn:microsoft.com/office/officeart/2005/8/layout/process5"/>
    <dgm:cxn modelId="{794F0318-6F9D-41F4-B800-8D032AA44833}" type="presOf" srcId="{AB487976-2E0B-47E4-9EFB-38F694E8BA77}" destId="{830B7938-8BC4-4A58-A951-CC657AF33362}" srcOrd="0" destOrd="0" presId="urn:microsoft.com/office/officeart/2005/8/layout/process5"/>
    <dgm:cxn modelId="{9A184B91-2FD5-45B5-A972-2268F6033DE0}" srcId="{C9047384-E145-4003-BA1E-76A93574080B}" destId="{9BB35883-A656-4715-AA45-017B3C1AF6C4}" srcOrd="4" destOrd="0" parTransId="{CD9BF28D-D4FF-4164-8F6B-A988D9FDC91C}" sibTransId="{47B968E9-F843-4385-A2B7-7B01452A852C}"/>
    <dgm:cxn modelId="{2E32A107-B8DA-4A25-89DA-252FE2B84D0D}" srcId="{C9047384-E145-4003-BA1E-76A93574080B}" destId="{F7BCDD62-7335-4E94-BBE1-DDD85886AF25}" srcOrd="3" destOrd="0" parTransId="{38857F72-9B73-4CCC-931A-1716E52F1F1F}" sibTransId="{04D06AE4-2789-40C4-83E9-466A1E9BDF71}"/>
    <dgm:cxn modelId="{149BDAC5-6275-44AE-9914-FBB751A1CE08}" type="presOf" srcId="{04D06AE4-2789-40C4-83E9-466A1E9BDF71}" destId="{9FF915D6-E3D3-4EE0-B1A4-954068A883B9}" srcOrd="0" destOrd="0" presId="urn:microsoft.com/office/officeart/2005/8/layout/process5"/>
    <dgm:cxn modelId="{FED39821-C2F7-42FE-AC16-DD0602E5CE26}" type="presOf" srcId="{A4D5166D-C843-4940-BDB3-1DD56039F22D}" destId="{C1EA46AC-E0D1-488F-AC19-C4D28B227650}" srcOrd="0" destOrd="0" presId="urn:microsoft.com/office/officeart/2005/8/layout/process5"/>
    <dgm:cxn modelId="{8FE38C19-ACBB-4500-A874-2FFD8FC8C260}" type="presOf" srcId="{C9047384-E145-4003-BA1E-76A93574080B}" destId="{3A9F66EF-BF6E-424C-B2FC-2B9AF644FD62}" srcOrd="0" destOrd="0" presId="urn:microsoft.com/office/officeart/2005/8/layout/process5"/>
    <dgm:cxn modelId="{0299A087-32D7-43F7-9149-02801F559125}" type="presOf" srcId="{47B968E9-F843-4385-A2B7-7B01452A852C}" destId="{6846FD50-AF29-4C5F-9DD9-0B3076CCAD19}" srcOrd="0" destOrd="0" presId="urn:microsoft.com/office/officeart/2005/8/layout/process5"/>
    <dgm:cxn modelId="{5ED9DC4E-1CBC-4EB8-968A-7BEDF4644E46}" srcId="{C9047384-E145-4003-BA1E-76A93574080B}" destId="{7BAF854A-5C48-44E1-9A5D-81902F9CB774}" srcOrd="5" destOrd="0" parTransId="{070919A7-81F4-4EF3-B562-B3424F01F863}" sibTransId="{A20AAC8E-F55D-4B10-91A6-C6E1C0D7FBF5}"/>
    <dgm:cxn modelId="{31C3055A-9399-4C9B-B343-7EDB5EB16EEB}" type="presOf" srcId="{04D06AE4-2789-40C4-83E9-466A1E9BDF71}" destId="{D2DF635F-CCE5-47DB-87C8-B868149FCCA8}" srcOrd="1" destOrd="0" presId="urn:microsoft.com/office/officeart/2005/8/layout/process5"/>
    <dgm:cxn modelId="{87400490-6CCE-4AFE-AEC5-4130FC8F0321}" srcId="{C9047384-E145-4003-BA1E-76A93574080B}" destId="{942E741D-B364-44D5-A69A-6663B6121043}" srcOrd="1" destOrd="0" parTransId="{433A8418-136D-407D-84DB-297EDD28DD59}" sibTransId="{A4D5166D-C843-4940-BDB3-1DD56039F22D}"/>
    <dgm:cxn modelId="{BA1912BF-8509-4FB5-AC26-60931A08967B}" type="presParOf" srcId="{3A9F66EF-BF6E-424C-B2FC-2B9AF644FD62}" destId="{5FE8E383-BCB8-4DAE-8E5F-7C31EF7BDBAD}" srcOrd="0" destOrd="0" presId="urn:microsoft.com/office/officeart/2005/8/layout/process5"/>
    <dgm:cxn modelId="{844A89B8-510C-4F75-9680-F543CEFA4E89}" type="presParOf" srcId="{3A9F66EF-BF6E-424C-B2FC-2B9AF644FD62}" destId="{CC41D4D0-CFC7-4D52-8376-5DB3BE26D99C}" srcOrd="1" destOrd="0" presId="urn:microsoft.com/office/officeart/2005/8/layout/process5"/>
    <dgm:cxn modelId="{313E1B21-92FD-4B0F-992D-E404646F013A}" type="presParOf" srcId="{CC41D4D0-CFC7-4D52-8376-5DB3BE26D99C}" destId="{1C2CEE57-F4BF-4A42-9B91-38B5C1F4E41D}" srcOrd="0" destOrd="0" presId="urn:microsoft.com/office/officeart/2005/8/layout/process5"/>
    <dgm:cxn modelId="{C885EDFD-67F4-4626-A612-EBF676D1E6F5}" type="presParOf" srcId="{3A9F66EF-BF6E-424C-B2FC-2B9AF644FD62}" destId="{FA600D4A-D07F-4B8D-AB58-888D4D3B3655}" srcOrd="2" destOrd="0" presId="urn:microsoft.com/office/officeart/2005/8/layout/process5"/>
    <dgm:cxn modelId="{1222BCB2-F5E1-4F9F-B129-B63AF85D5620}" type="presParOf" srcId="{3A9F66EF-BF6E-424C-B2FC-2B9AF644FD62}" destId="{C1EA46AC-E0D1-488F-AC19-C4D28B227650}" srcOrd="3" destOrd="0" presId="urn:microsoft.com/office/officeart/2005/8/layout/process5"/>
    <dgm:cxn modelId="{F154529B-CCBF-4605-BD47-01D04B2F0509}" type="presParOf" srcId="{C1EA46AC-E0D1-488F-AC19-C4D28B227650}" destId="{3B032C0D-1D73-47E9-9ECE-9CD244F46766}" srcOrd="0" destOrd="0" presId="urn:microsoft.com/office/officeart/2005/8/layout/process5"/>
    <dgm:cxn modelId="{2DA4BB12-F187-44B1-97B5-CE7D9479299C}" type="presParOf" srcId="{3A9F66EF-BF6E-424C-B2FC-2B9AF644FD62}" destId="{830B7938-8BC4-4A58-A951-CC657AF33362}" srcOrd="4" destOrd="0" presId="urn:microsoft.com/office/officeart/2005/8/layout/process5"/>
    <dgm:cxn modelId="{08AB1C01-4A10-4D40-B114-98158A1C60BD}" type="presParOf" srcId="{3A9F66EF-BF6E-424C-B2FC-2B9AF644FD62}" destId="{5CC9D1B2-47CA-47B6-AF10-BA8365632461}" srcOrd="5" destOrd="0" presId="urn:microsoft.com/office/officeart/2005/8/layout/process5"/>
    <dgm:cxn modelId="{B96C3531-4A6F-4D85-B1D8-0AE328B47719}" type="presParOf" srcId="{5CC9D1B2-47CA-47B6-AF10-BA8365632461}" destId="{C65A49A7-85E1-4407-AA45-8DC53C752A0E}" srcOrd="0" destOrd="0" presId="urn:microsoft.com/office/officeart/2005/8/layout/process5"/>
    <dgm:cxn modelId="{BA7C0A44-AFE0-435F-81D1-E6BDE1A4AE70}" type="presParOf" srcId="{3A9F66EF-BF6E-424C-B2FC-2B9AF644FD62}" destId="{4C1B61B4-2F9A-48D6-92DD-AC2CE44A7478}" srcOrd="6" destOrd="0" presId="urn:microsoft.com/office/officeart/2005/8/layout/process5"/>
    <dgm:cxn modelId="{78A18EA8-7030-4A71-A674-5E6BE1289BC2}" type="presParOf" srcId="{3A9F66EF-BF6E-424C-B2FC-2B9AF644FD62}" destId="{9FF915D6-E3D3-4EE0-B1A4-954068A883B9}" srcOrd="7" destOrd="0" presId="urn:microsoft.com/office/officeart/2005/8/layout/process5"/>
    <dgm:cxn modelId="{8BCA3D48-FEA0-4D8E-9497-71013185ACF9}" type="presParOf" srcId="{9FF915D6-E3D3-4EE0-B1A4-954068A883B9}" destId="{D2DF635F-CCE5-47DB-87C8-B868149FCCA8}" srcOrd="0" destOrd="0" presId="urn:microsoft.com/office/officeart/2005/8/layout/process5"/>
    <dgm:cxn modelId="{869B78EC-0B8E-43A2-A19F-01FC0F67F9C4}" type="presParOf" srcId="{3A9F66EF-BF6E-424C-B2FC-2B9AF644FD62}" destId="{37916DF9-B567-4830-862D-ED1B73A8FF00}" srcOrd="8" destOrd="0" presId="urn:microsoft.com/office/officeart/2005/8/layout/process5"/>
    <dgm:cxn modelId="{011C6770-11FC-4B31-8B5A-6433849F447B}" type="presParOf" srcId="{3A9F66EF-BF6E-424C-B2FC-2B9AF644FD62}" destId="{6846FD50-AF29-4C5F-9DD9-0B3076CCAD19}" srcOrd="9" destOrd="0" presId="urn:microsoft.com/office/officeart/2005/8/layout/process5"/>
    <dgm:cxn modelId="{F77B1C8F-1F5C-4279-9828-AD103A894212}" type="presParOf" srcId="{6846FD50-AF29-4C5F-9DD9-0B3076CCAD19}" destId="{731EE6FF-1EAD-4A7B-B3FE-C2911368D19C}" srcOrd="0" destOrd="0" presId="urn:microsoft.com/office/officeart/2005/8/layout/process5"/>
    <dgm:cxn modelId="{AFD6461B-8199-4D70-B689-2371EBD14A2A}" type="presParOf" srcId="{3A9F66EF-BF6E-424C-B2FC-2B9AF644FD62}" destId="{17850491-D728-43C5-947D-FCEC5D59E0B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8E383-BCB8-4DAE-8E5F-7C31EF7BDBAD}">
      <dsp:nvSpPr>
        <dsp:cNvPr id="0" name=""/>
        <dsp:cNvSpPr/>
      </dsp:nvSpPr>
      <dsp:spPr>
        <a:xfrm>
          <a:off x="6970" y="776228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Fuente DC</a:t>
          </a:r>
          <a:endParaRPr lang="es-EC" sz="2400" kern="1200" dirty="0"/>
        </a:p>
      </dsp:txBody>
      <dsp:txXfrm>
        <a:off x="43582" y="812840"/>
        <a:ext cx="2010177" cy="1176816"/>
      </dsp:txXfrm>
    </dsp:sp>
    <dsp:sp modelId="{CC41D4D0-CFC7-4D52-8376-5DB3BE26D99C}">
      <dsp:nvSpPr>
        <dsp:cNvPr id="0" name=""/>
        <dsp:cNvSpPr/>
      </dsp:nvSpPr>
      <dsp:spPr>
        <a:xfrm>
          <a:off x="2273711" y="1142907"/>
          <a:ext cx="441681" cy="516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2273711" y="1246244"/>
        <a:ext cx="309177" cy="310009"/>
      </dsp:txXfrm>
    </dsp:sp>
    <dsp:sp modelId="{FA600D4A-D07F-4B8D-AB58-888D4D3B3655}">
      <dsp:nvSpPr>
        <dsp:cNvPr id="0" name=""/>
        <dsp:cNvSpPr/>
      </dsp:nvSpPr>
      <dsp:spPr>
        <a:xfrm>
          <a:off x="2923732" y="776228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Estabilizador de voltaje</a:t>
          </a:r>
          <a:endParaRPr lang="es-EC" sz="2400" kern="1200" dirty="0"/>
        </a:p>
      </dsp:txBody>
      <dsp:txXfrm>
        <a:off x="2960344" y="812840"/>
        <a:ext cx="2010177" cy="1176816"/>
      </dsp:txXfrm>
    </dsp:sp>
    <dsp:sp modelId="{C1EA46AC-E0D1-488F-AC19-C4D28B227650}">
      <dsp:nvSpPr>
        <dsp:cNvPr id="0" name=""/>
        <dsp:cNvSpPr/>
      </dsp:nvSpPr>
      <dsp:spPr>
        <a:xfrm>
          <a:off x="5190472" y="1142907"/>
          <a:ext cx="441681" cy="516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190472" y="1246244"/>
        <a:ext cx="309177" cy="310009"/>
      </dsp:txXfrm>
    </dsp:sp>
    <dsp:sp modelId="{830B7938-8BC4-4A58-A951-CC657AF33362}">
      <dsp:nvSpPr>
        <dsp:cNvPr id="0" name=""/>
        <dsp:cNvSpPr/>
      </dsp:nvSpPr>
      <dsp:spPr>
        <a:xfrm>
          <a:off x="5840494" y="776228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Sensores</a:t>
          </a:r>
          <a:endParaRPr lang="es-EC" sz="2400" kern="1200" dirty="0"/>
        </a:p>
      </dsp:txBody>
      <dsp:txXfrm>
        <a:off x="5877106" y="812840"/>
        <a:ext cx="2010177" cy="1176816"/>
      </dsp:txXfrm>
    </dsp:sp>
    <dsp:sp modelId="{5CC9D1B2-47CA-47B6-AF10-BA8365632461}">
      <dsp:nvSpPr>
        <dsp:cNvPr id="0" name=""/>
        <dsp:cNvSpPr/>
      </dsp:nvSpPr>
      <dsp:spPr>
        <a:xfrm rot="5400000">
          <a:off x="6661354" y="2172107"/>
          <a:ext cx="441681" cy="516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-5400000">
        <a:off x="6727190" y="2209608"/>
        <a:ext cx="310009" cy="309177"/>
      </dsp:txXfrm>
    </dsp:sp>
    <dsp:sp modelId="{4C1B61B4-2F9A-48D6-92DD-AC2CE44A7478}">
      <dsp:nvSpPr>
        <dsp:cNvPr id="0" name=""/>
        <dsp:cNvSpPr/>
      </dsp:nvSpPr>
      <dsp:spPr>
        <a:xfrm>
          <a:off x="5840494" y="2859630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Tarjeta de adquisición de datos DAQ</a:t>
          </a:r>
          <a:endParaRPr lang="es-EC" sz="2400" kern="1200" dirty="0"/>
        </a:p>
      </dsp:txBody>
      <dsp:txXfrm>
        <a:off x="5877106" y="2896242"/>
        <a:ext cx="2010177" cy="1176816"/>
      </dsp:txXfrm>
    </dsp:sp>
    <dsp:sp modelId="{9FF915D6-E3D3-4EE0-B1A4-954068A883B9}">
      <dsp:nvSpPr>
        <dsp:cNvPr id="0" name=""/>
        <dsp:cNvSpPr/>
      </dsp:nvSpPr>
      <dsp:spPr>
        <a:xfrm rot="10800000">
          <a:off x="5215473" y="3226308"/>
          <a:ext cx="441681" cy="516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5347977" y="3329645"/>
        <a:ext cx="309177" cy="310009"/>
      </dsp:txXfrm>
    </dsp:sp>
    <dsp:sp modelId="{37916DF9-B567-4830-862D-ED1B73A8FF00}">
      <dsp:nvSpPr>
        <dsp:cNvPr id="0" name=""/>
        <dsp:cNvSpPr/>
      </dsp:nvSpPr>
      <dsp:spPr>
        <a:xfrm>
          <a:off x="2923732" y="2859630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PC</a:t>
          </a:r>
          <a:endParaRPr lang="es-EC" sz="2400" kern="1200" dirty="0"/>
        </a:p>
      </dsp:txBody>
      <dsp:txXfrm>
        <a:off x="2960344" y="2896242"/>
        <a:ext cx="2010177" cy="1176816"/>
      </dsp:txXfrm>
    </dsp:sp>
    <dsp:sp modelId="{6846FD50-AF29-4C5F-9DD9-0B3076CCAD19}">
      <dsp:nvSpPr>
        <dsp:cNvPr id="0" name=""/>
        <dsp:cNvSpPr/>
      </dsp:nvSpPr>
      <dsp:spPr>
        <a:xfrm rot="10800000">
          <a:off x="2298711" y="3226308"/>
          <a:ext cx="441681" cy="5166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 rot="10800000">
        <a:off x="2431215" y="3329645"/>
        <a:ext cx="309177" cy="310009"/>
      </dsp:txXfrm>
    </dsp:sp>
    <dsp:sp modelId="{17850491-D728-43C5-947D-FCEC5D59E0B7}">
      <dsp:nvSpPr>
        <dsp:cNvPr id="0" name=""/>
        <dsp:cNvSpPr/>
      </dsp:nvSpPr>
      <dsp:spPr>
        <a:xfrm>
          <a:off x="6970" y="2859630"/>
          <a:ext cx="2083401" cy="12500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Kuka</a:t>
          </a:r>
          <a:r>
            <a:rPr lang="es-ES" sz="2400" kern="1200" dirty="0" smtClean="0"/>
            <a:t> KR16</a:t>
          </a:r>
          <a:endParaRPr lang="es-EC" sz="2400" kern="1200" dirty="0"/>
        </a:p>
      </dsp:txBody>
      <dsp:txXfrm>
        <a:off x="43582" y="2896242"/>
        <a:ext cx="2010177" cy="117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D4AC-77D4-4D5B-8B92-7F2DD9342AB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23DE-A66D-4C94-A4DE-8AD8A289E39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311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 industrial es un Manipulador multifuncional reprogramable capaz de mover objetos 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mayoría de las empresas que realizan producción en serie emplean este tipo de dispositivos cuando se requiere de precisión milimétrica y velocidad para ejecutar una tarea</a:t>
            </a:r>
          </a:p>
          <a:p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wlady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09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16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9349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17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Explicar todos los coeficientes q no</a:t>
            </a:r>
            <a:r>
              <a:rPr lang="es-ES" baseline="0" dirty="0" smtClean="0"/>
              <a:t> necesitan cálculos para ser hallados</a:t>
            </a:r>
          </a:p>
          <a:p>
            <a:r>
              <a:rPr lang="es-ES" baseline="0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57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544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8391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7489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26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69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Hablar de la resolución del dispositivo háptico de  acuerdo a los bits de la </a:t>
            </a:r>
            <a:r>
              <a:rPr lang="es-ES" dirty="0" err="1" smtClean="0"/>
              <a:t>daq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917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Robot industrial de configuración antropomórfica</a:t>
            </a:r>
            <a:endParaRPr lang="es-ES" baseline="0" dirty="0" smtClean="0"/>
          </a:p>
          <a:p>
            <a:r>
              <a:rPr lang="es-ES" baseline="0" dirty="0" smtClean="0"/>
              <a:t>Componentes: manipulador, controlador, </a:t>
            </a:r>
            <a:r>
              <a:rPr lang="es-ES" baseline="0" dirty="0" err="1" smtClean="0"/>
              <a:t>teach</a:t>
            </a:r>
            <a:r>
              <a:rPr lang="es-ES" baseline="0" dirty="0" smtClean="0"/>
              <a:t> pendant, cables</a:t>
            </a:r>
          </a:p>
          <a:p>
            <a:r>
              <a:rPr lang="es-ES" baseline="0" dirty="0" err="1" smtClean="0"/>
              <a:t>Caracteristicas</a:t>
            </a:r>
            <a:r>
              <a:rPr lang="es-ES" baseline="0" dirty="0" smtClean="0"/>
              <a:t>: +-0.05mm, 15.44m3, cc 16kg, </a:t>
            </a:r>
            <a:r>
              <a:rPr lang="es-ES" baseline="0" dirty="0" err="1" smtClean="0"/>
              <a:t>krl</a:t>
            </a:r>
            <a:endParaRPr lang="es-ES" baseline="0" dirty="0" smtClean="0"/>
          </a:p>
          <a:p>
            <a:r>
              <a:rPr lang="es-ES" baseline="0" dirty="0" err="1" smtClean="0"/>
              <a:t>mijin</a:t>
            </a: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985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9887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Iso</a:t>
            </a:r>
            <a:r>
              <a:rPr lang="es-ES" dirty="0" smtClean="0"/>
              <a:t> 9283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439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término háptico está relacionado con el concepto de sentir o tocar.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comprende la percepción de estímulos mecánicos, eléctricos, térmicos o químicos, los cuales provienen del entorno en el que la persona se desenvuelve.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 err="1" smtClean="0"/>
              <a:t>wlady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534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 en manipular un robot industrial a distancia para evitar la presencia de una persona en ambientes peligrosos o entornos inaccesibles para un humano. En el campo de la teleoperación se dice que el humano realiza la función del maestro mediante alguna herramienta de control y el robot industrial es un dispositivo esclavo, ya que ejecuta los movimientos que determina el maestro.</a:t>
            </a:r>
          </a:p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758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funcionamiento del proyecto</a:t>
            </a:r>
            <a:r>
              <a:rPr lang="es-ES" baseline="0" dirty="0" smtClean="0"/>
              <a:t> se basa en los diagramas</a:t>
            </a:r>
          </a:p>
          <a:p>
            <a:r>
              <a:rPr lang="es-ES" baseline="0" dirty="0" smtClean="0"/>
              <a:t>Debido a </a:t>
            </a:r>
            <a:r>
              <a:rPr lang="es-ES" baseline="0" dirty="0" err="1" smtClean="0"/>
              <a:t>estp</a:t>
            </a:r>
            <a:r>
              <a:rPr lang="es-ES" baseline="0" dirty="0" smtClean="0"/>
              <a:t> las consideraciones del diseño </a:t>
            </a:r>
            <a:r>
              <a:rPr lang="es-ES" baseline="0" dirty="0" err="1" smtClean="0"/>
              <a:t>mecanico</a:t>
            </a:r>
            <a:endParaRPr lang="es-ES" baseline="0" dirty="0" smtClean="0"/>
          </a:p>
          <a:p>
            <a:r>
              <a:rPr lang="es-ES" baseline="0" dirty="0" smtClean="0"/>
              <a:t>yo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714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Introduccion</a:t>
            </a:r>
            <a:r>
              <a:rPr lang="es-ES" baseline="0" dirty="0" smtClean="0"/>
              <a:t> de la escala elegida comparando dispositivos comerciales</a:t>
            </a:r>
          </a:p>
          <a:p>
            <a:r>
              <a:rPr lang="es-ES" baseline="0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945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mijin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906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Explicar los componentes de la cadena cinemática y consideraciones para el análisis. Explicar</a:t>
            </a:r>
            <a:r>
              <a:rPr lang="es-ES" baseline="0" dirty="0" smtClean="0"/>
              <a:t> cada formula</a:t>
            </a:r>
          </a:p>
          <a:p>
            <a:r>
              <a:rPr lang="es-ES" baseline="0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50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Hablar de las consideraciones iniciales como tipo de material diámetro </a:t>
            </a:r>
            <a:r>
              <a:rPr lang="es-ES" dirty="0" err="1" smtClean="0"/>
              <a:t>minimo</a:t>
            </a:r>
            <a:r>
              <a:rPr lang="es-ES" dirty="0" smtClean="0"/>
              <a:t> </a:t>
            </a:r>
            <a:r>
              <a:rPr lang="es-ES" dirty="0" err="1" smtClean="0"/>
              <a:t>etc</a:t>
            </a:r>
            <a:endParaRPr lang="es-ES" dirty="0" smtClean="0"/>
          </a:p>
          <a:p>
            <a:r>
              <a:rPr lang="es-ES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23DE-A66D-4C94-A4DE-8AD8A289E396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85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050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5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024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95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333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78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401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9363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108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55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471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38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872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746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502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177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815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6CA0-5F29-4A7B-8C17-FCE0ABAFF26B}" type="datetimeFigureOut">
              <a:rPr lang="es-EC" smtClean="0"/>
              <a:t>15/08/2016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EEE7-2D94-417A-A0F7-CF4B2C26AD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2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png"/><Relationship Id="rId10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image" Target="../media/image280.png"/><Relationship Id="rId5" Type="http://schemas.openxmlformats.org/officeDocument/2006/relationships/image" Target="../media/image25.wmf"/><Relationship Id="rId10" Type="http://schemas.openxmlformats.org/officeDocument/2006/relationships/image" Target="../media/image27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0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32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2" y="2033304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DISEÑO </a:t>
            </a:r>
            <a:r>
              <a:rPr lang="es-EC" dirty="0"/>
              <a:t>E IMPLEMENTACION DE UN DISPOSITIVO HÁPTICO PARA EL MANIPULADOR ROBÓTICO INDUSTRIAL KUKA KR16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2" y="4420904"/>
            <a:ext cx="8791575" cy="1655762"/>
          </a:xfrm>
        </p:spPr>
        <p:txBody>
          <a:bodyPr>
            <a:normAutofit/>
          </a:bodyPr>
          <a:lstStyle/>
          <a:p>
            <a:r>
              <a:rPr lang="es-ES" dirty="0" err="1" smtClean="0"/>
              <a:t>Angel</a:t>
            </a:r>
            <a:r>
              <a:rPr lang="es-ES" dirty="0" smtClean="0"/>
              <a:t> Chavez	</a:t>
            </a:r>
          </a:p>
          <a:p>
            <a:r>
              <a:rPr lang="es-ES" dirty="0" smtClean="0"/>
              <a:t>David Aguiar</a:t>
            </a:r>
            <a:endParaRPr lang="es-EC" dirty="0"/>
          </a:p>
        </p:txBody>
      </p:sp>
      <p:pic>
        <p:nvPicPr>
          <p:cNvPr id="4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44" y="496105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87516"/>
            <a:ext cx="9905998" cy="1478570"/>
          </a:xfrm>
        </p:spPr>
        <p:txBody>
          <a:bodyPr/>
          <a:lstStyle/>
          <a:p>
            <a:r>
              <a:rPr lang="es-ES" dirty="0" smtClean="0"/>
              <a:t>Análisis del eje 1</a:t>
            </a:r>
            <a:endParaRPr lang="es-EC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7546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530572" y="5378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1" name="Imagen 20"/>
          <p:cNvPicPr/>
          <p:nvPr/>
        </p:nvPicPr>
        <p:blipFill rotWithShape="1">
          <a:blip r:embed="rId4"/>
          <a:srcRect l="38689" t="29988" r="12866" b="19852"/>
          <a:stretch/>
        </p:blipFill>
        <p:spPr bwMode="auto">
          <a:xfrm>
            <a:off x="7303887" y="3800742"/>
            <a:ext cx="3791409" cy="2467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8662322" y="3112215"/>
                <a:ext cx="2432974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0.5(200</m:t>
                              </m:r>
                            </m:e>
                          </m:d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28.72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=3.48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322" y="3112215"/>
                <a:ext cx="2432974" cy="6298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370198" y="2335462"/>
                <a:ext cx="1776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=57.04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98" y="2335462"/>
                <a:ext cx="177651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370198" y="2795548"/>
                <a:ext cx="16187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=3.39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98" y="2795548"/>
                <a:ext cx="161871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370198" y="3225030"/>
                <a:ext cx="2094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=28.72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198" y="3225030"/>
                <a:ext cx="209429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6919415" y="1875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6562980" y="1715291"/>
            <a:ext cx="14134492" cy="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79373"/>
              </p:ext>
            </p:extLst>
          </p:nvPr>
        </p:nvGraphicFramePr>
        <p:xfrm>
          <a:off x="778637" y="1177553"/>
          <a:ext cx="5545658" cy="509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9" imgW="1657350" imgH="1524000" progId="AutoCAD.Drawing.19">
                  <p:embed/>
                </p:oleObj>
              </mc:Choice>
              <mc:Fallback>
                <p:oleObj r:id="rId9" imgW="1657350" imgH="1524000" progId="AutoCAD.Drawing.19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37" y="1177553"/>
                        <a:ext cx="5545658" cy="5090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547" y="79721"/>
            <a:ext cx="9905998" cy="1478570"/>
          </a:xfrm>
        </p:spPr>
        <p:txBody>
          <a:bodyPr/>
          <a:lstStyle/>
          <a:p>
            <a:r>
              <a:rPr lang="es-ES" dirty="0" smtClean="0"/>
              <a:t>Análisis del eje 2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4"/>
          <a:srcRect l="25570" t="18306" r="28595" b="24293"/>
          <a:stretch/>
        </p:blipFill>
        <p:spPr bwMode="auto">
          <a:xfrm>
            <a:off x="6783356" y="3326528"/>
            <a:ext cx="4054596" cy="306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83356" y="1690688"/>
            <a:ext cx="144301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437793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5946546" y="1322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6414868" y="2641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537437"/>
              </p:ext>
            </p:extLst>
          </p:nvPr>
        </p:nvGraphicFramePr>
        <p:xfrm>
          <a:off x="745489" y="1148858"/>
          <a:ext cx="5883585" cy="483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5" imgW="2343150" imgH="2219325" progId="AutoCAD.Drawing.19">
                  <p:embed/>
                </p:oleObj>
              </mc:Choice>
              <mc:Fallback>
                <p:oleObj r:id="rId5" imgW="2343150" imgH="2219325" progId="AutoCAD.Drawing.19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89" y="1148858"/>
                        <a:ext cx="5883585" cy="4833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188314" y="2795673"/>
                <a:ext cx="20942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=14.33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14" y="2795673"/>
                <a:ext cx="209429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6188314" y="1890654"/>
                <a:ext cx="17765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=28.29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14" y="1890654"/>
                <a:ext cx="177651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174037" y="2351031"/>
                <a:ext cx="16187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=2.35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037" y="2351031"/>
                <a:ext cx="161871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8466571" y="2608530"/>
                <a:ext cx="2432974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0.5(200</m:t>
                              </m:r>
                            </m:e>
                          </m:d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18.8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=5.32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71" y="2608530"/>
                <a:ext cx="2432974" cy="6298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la </a:t>
            </a:r>
            <a:br>
              <a:rPr lang="es-ES" dirty="0" smtClean="0"/>
            </a:br>
            <a:r>
              <a:rPr lang="es-ES" dirty="0" smtClean="0"/>
              <a:t>columna giratoria</a:t>
            </a:r>
            <a:endParaRPr lang="es-EC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200" y="23474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24192"/>
              </p:ext>
            </p:extLst>
          </p:nvPr>
        </p:nvGraphicFramePr>
        <p:xfrm>
          <a:off x="553470" y="2097088"/>
          <a:ext cx="5130681" cy="399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r:id="rId4" imgW="2428875" imgH="1724025" progId="AutoCAD.Drawing.19">
                  <p:embed/>
                </p:oleObj>
              </mc:Choice>
              <mc:Fallback>
                <p:oleObj r:id="rId4" imgW="2428875" imgH="1724025" progId="AutoCAD.Drawing.1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0" y="2097088"/>
                        <a:ext cx="5130681" cy="3998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11" y="1594054"/>
            <a:ext cx="13620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43" y="1728290"/>
            <a:ext cx="1619250" cy="12382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422914" y="3685015"/>
                <a:ext cx="1239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=2∗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14" y="3685015"/>
                <a:ext cx="123957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410404" y="4461566"/>
                <a:ext cx="191873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404" y="4461566"/>
                <a:ext cx="1918730" cy="5647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483911" y="5532172"/>
                <a:ext cx="1856085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11" y="5532172"/>
                <a:ext cx="1856085" cy="5629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8613136" y="3685015"/>
                <a:ext cx="3578864" cy="991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den>
                                  </m:f>
                                </m:e>
                              </m:rad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36" y="3685015"/>
                <a:ext cx="3578864" cy="9910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8613136" y="4841670"/>
                <a:ext cx="2107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=12.13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136" y="4841670"/>
                <a:ext cx="21073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8674409" y="5707289"/>
                <a:ext cx="1250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𝐹𝑆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=8.24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409" y="5707289"/>
                <a:ext cx="125034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engranes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3418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79514"/>
              </p:ext>
            </p:extLst>
          </p:nvPr>
        </p:nvGraphicFramePr>
        <p:xfrm>
          <a:off x="839382" y="1856041"/>
          <a:ext cx="5387644" cy="285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r:id="rId4" imgW="1924174" imgH="1019241" progId="AutoCAD.Drawing.19">
                  <p:embed/>
                </p:oleObj>
              </mc:Choice>
              <mc:Fallback>
                <p:oleObj r:id="rId4" imgW="1924174" imgH="1019241" progId="AutoCAD.Drawing.1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82" y="1856041"/>
                        <a:ext cx="5387644" cy="2855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577003" y="4754609"/>
                <a:ext cx="6096000" cy="10618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>
                  <a:lnSpc>
                    <a:spcPct val="150000"/>
                  </a:lnSpc>
                </a:pPr>
                <a:r>
                  <a:rPr lang="es-MX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Módulo:       </a:t>
                </a:r>
                <a14:m>
                  <m:oMath xmlns:m="http://schemas.openxmlformats.org/officeDocument/2006/math">
                    <m:r>
                      <a:rPr lang="es-MX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MX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s-MX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</m:t>
                    </m:r>
                  </m:oMath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MX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Numero de dientes: </a:t>
                </a:r>
                <a14:m>
                  <m:oMath xmlns:m="http://schemas.openxmlformats.org/officeDocument/2006/math">
                    <m:r>
                      <a:rPr lang="es-MX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s-MX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22</m:t>
                    </m:r>
                  </m:oMath>
                </a14:m>
                <a:endParaRPr lang="es-ES" b="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MX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Numero de dientes: </a:t>
                </a:r>
                <a:r>
                  <a:rPr lang="es-MX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∗3=66</m:t>
                    </m:r>
                  </m:oMath>
                </a14:m>
                <a:endParaRPr lang="es-ES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03" y="4754609"/>
                <a:ext cx="6096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900" b="-86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6886824" y="4711786"/>
                <a:ext cx="2122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MX" i="1">
                          <a:latin typeface="Cambria Math" panose="02040503050406030204" pitchFamily="18" charset="0"/>
                        </a:rPr>
                        <m:t>=14.709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24" y="4711786"/>
                <a:ext cx="212231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886824" y="5265783"/>
                <a:ext cx="2907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=34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24" y="5265783"/>
                <a:ext cx="290771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643" y="1995828"/>
            <a:ext cx="2459900" cy="2511552"/>
          </a:xfrm>
          <a:prstGeom prst="rect">
            <a:avLst/>
          </a:prstGeom>
        </p:spPr>
      </p:pic>
      <p:pic>
        <p:nvPicPr>
          <p:cNvPr id="9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esfuerzo </a:t>
            </a:r>
            <a:r>
              <a:rPr lang="es-MX" dirty="0"/>
              <a:t>flector en la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raíz </a:t>
            </a:r>
            <a:r>
              <a:rPr lang="es-MX" dirty="0"/>
              <a:t>del diente del engrane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den>
                    </m:f>
                  </m:oMath>
                </a14:m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432.62 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5.33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0.004</m:t>
                            </m:r>
                          </m:e>
                        </m:d>
                        <m:r>
                          <a:rPr lang="es-MX" i="1">
                            <a:latin typeface="Cambria Math" panose="02040503050406030204" pitchFamily="18" charset="0"/>
                          </a:rPr>
                          <m:t>∗(0.5)</m:t>
                        </m:r>
                      </m:den>
                    </m:f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s-MX" i="1">
                            <a:latin typeface="Cambria Math" panose="02040503050406030204" pitchFamily="18" charset="0"/>
                          </a:rPr>
                          <m:t>∗(1)</m:t>
                        </m:r>
                      </m:num>
                      <m:den>
                        <m:r>
                          <a:rPr lang="es-MX" i="1">
                            <a:latin typeface="Cambria Math" panose="02040503050406030204" pitchFamily="18" charset="0"/>
                          </a:rPr>
                          <m:t>0.265</m:t>
                        </m:r>
                      </m:den>
                    </m:f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=6.53 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s-EC" dirty="0"/>
              </a:p>
              <a:p>
                <a:endParaRPr lang="es-EC" dirty="0"/>
              </a:p>
              <a:p>
                <a:endParaRPr lang="es-EC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estático de los </a:t>
            </a:r>
            <a:br>
              <a:rPr lang="es-ES" dirty="0" smtClean="0"/>
            </a:br>
            <a:r>
              <a:rPr lang="es-ES" dirty="0" smtClean="0"/>
              <a:t>eslabones</a:t>
            </a:r>
            <a:endParaRPr lang="es-EC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6708" y="2991364"/>
            <a:ext cx="4865343" cy="2057957"/>
          </a:xfrm>
          <a:prstGeom prst="rect">
            <a:avLst/>
          </a:prstGeom>
        </p:spPr>
      </p:pic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3384" y="3330137"/>
            <a:ext cx="4484027" cy="1391988"/>
          </a:xfrm>
          <a:prstGeom prst="rect">
            <a:avLst/>
          </a:prstGeom>
        </p:spPr>
      </p:pic>
      <p:pic>
        <p:nvPicPr>
          <p:cNvPr id="5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Eslabónes</a:t>
            </a:r>
            <a:endParaRPr lang="es-EC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8" y="1705970"/>
            <a:ext cx="3499810" cy="393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5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88" y="1705970"/>
            <a:ext cx="3431227" cy="393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6"/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39" y="1705970"/>
            <a:ext cx="3316101" cy="393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Ensamble Cadena </a:t>
            </a:r>
            <a:r>
              <a:rPr lang="es-ES" dirty="0" smtClean="0"/>
              <a:t>cinemática</a:t>
            </a:r>
            <a:endParaRPr lang="es-EC" dirty="0"/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446671"/>
            <a:ext cx="4878387" cy="314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 descr="C:\Users\Wladimir\Desktop\fotos\IMG-20160606-WA0004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/>
          <a:stretch/>
        </p:blipFill>
        <p:spPr bwMode="auto">
          <a:xfrm>
            <a:off x="6172200" y="2511493"/>
            <a:ext cx="4875213" cy="3017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Diseño eléctrico y electrónico</a:t>
            </a:r>
            <a:endParaRPr lang="es-EC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Diseño eléctrico y </a:t>
            </a:r>
            <a:br>
              <a:rPr lang="es-ES" dirty="0" smtClean="0"/>
            </a:br>
            <a:r>
              <a:rPr lang="es-ES" dirty="0" smtClean="0"/>
              <a:t>electrónico</a:t>
            </a:r>
            <a:br>
              <a:rPr lang="es-ES" dirty="0" smtClean="0"/>
            </a:br>
            <a:endParaRPr lang="es-EC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5908197"/>
              </p:ext>
            </p:extLst>
          </p:nvPr>
        </p:nvGraphicFramePr>
        <p:xfrm>
          <a:off x="2345898" y="1351128"/>
          <a:ext cx="7930866" cy="488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Robots industriales</a:t>
            </a:r>
            <a:endParaRPr lang="es-EC" dirty="0"/>
          </a:p>
        </p:txBody>
      </p:sp>
      <p:pic>
        <p:nvPicPr>
          <p:cNvPr id="10242" name="Picture 2" descr="http://www.infoplc.net/media/k2/items/cache/3c0d8cf54cb82cf184aecdcc7fa155f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74" y="2097088"/>
            <a:ext cx="6540676" cy="39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Potenciómetro </a:t>
            </a:r>
            <a:br>
              <a:rPr lang="es-ES" dirty="0" smtClean="0"/>
            </a:br>
            <a:r>
              <a:rPr lang="es-ES" dirty="0" smtClean="0"/>
              <a:t>lineal BOURNS </a:t>
            </a:r>
            <a:r>
              <a:rPr lang="es-MX" dirty="0"/>
              <a:t>3540-1-202L</a:t>
            </a:r>
            <a:r>
              <a:rPr lang="es-ES" dirty="0" smtClean="0"/>
              <a:t> </a:t>
            </a:r>
            <a:endParaRPr lang="es-EC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182048"/>
              </p:ext>
            </p:extLst>
          </p:nvPr>
        </p:nvGraphicFramePr>
        <p:xfrm>
          <a:off x="1364776" y="2097090"/>
          <a:ext cx="4133074" cy="3681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509"/>
                <a:gridCol w="1633565"/>
              </a:tblGrid>
              <a:tr h="368141">
                <a:tc>
                  <a:txBody>
                    <a:bodyPr/>
                    <a:lstStyle/>
                    <a:p>
                      <a:pPr marL="82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Característica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Magnitud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Rango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2K ±5% ohm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Resolución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0.021 ohm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Linealidad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±0.25%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Potencia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2W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Características mecánicas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Vueltas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36814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Diámetro vástago 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6.342 mm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  <a:tr h="736282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Torque (mínimo para que gire)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0.49 N.cm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0" marB="0"/>
                </a:tc>
              </a:tr>
            </a:tbl>
          </a:graphicData>
        </a:graphic>
      </p:graphicFrame>
      <p:pic>
        <p:nvPicPr>
          <p:cNvPr id="9" name="Marcador de contenido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1" y="2415654"/>
            <a:ext cx="4828571" cy="322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Tarjeta de adquisición </a:t>
            </a:r>
            <a:br>
              <a:rPr lang="es-ES" dirty="0" smtClean="0"/>
            </a:br>
            <a:r>
              <a:rPr lang="es-ES" dirty="0" smtClean="0"/>
              <a:t>de datos </a:t>
            </a:r>
            <a:r>
              <a:rPr lang="es-ES" dirty="0" err="1" smtClean="0"/>
              <a:t>Daq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947189"/>
              </p:ext>
            </p:extLst>
          </p:nvPr>
        </p:nvGraphicFramePr>
        <p:xfrm>
          <a:off x="1474439" y="2560741"/>
          <a:ext cx="5363089" cy="3553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829"/>
                <a:gridCol w="1890260"/>
              </a:tblGrid>
              <a:tr h="7106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  <a:effectLst/>
                        </a:rPr>
                        <a:t>Canales de un terminal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chemeClr val="bg1"/>
                          </a:solidFill>
                          <a:effectLst/>
                        </a:rPr>
                        <a:t>Resolución </a:t>
                      </a:r>
                      <a:endParaRPr lang="es-EC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12 bits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chemeClr val="bg1"/>
                          </a:solidFill>
                          <a:effectLst/>
                        </a:rPr>
                        <a:t>Rango de voltaje (máximo)</a:t>
                      </a:r>
                      <a:endParaRPr lang="es-EC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-10 a 10 V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chemeClr val="bg1"/>
                          </a:solidFill>
                          <a:effectLst/>
                        </a:rPr>
                        <a:t>Rango de voltaje (mínimo)</a:t>
                      </a:r>
                      <a:endParaRPr lang="es-EC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-1 a 1 V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691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bg1"/>
                          </a:solidFill>
                          <a:effectLst/>
                        </a:rPr>
                        <a:t>Memoria interna</a:t>
                      </a:r>
                      <a:endParaRPr lang="es-EC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512 </a:t>
                      </a:r>
                      <a:r>
                        <a:rPr lang="es-MX" sz="2000" dirty="0" smtClean="0">
                          <a:effectLst/>
                        </a:rPr>
                        <a:t>B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Marcador de contenido 5" descr="USB-6008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96" y="2970177"/>
            <a:ext cx="3492915" cy="26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638" y="756494"/>
            <a:ext cx="9905998" cy="1478570"/>
          </a:xfrm>
        </p:spPr>
        <p:txBody>
          <a:bodyPr/>
          <a:lstStyle/>
          <a:p>
            <a:r>
              <a:rPr lang="es-ES" dirty="0" smtClean="0"/>
              <a:t>Diseño del software</a:t>
            </a:r>
            <a:endParaRPr lang="es-EC" dirty="0"/>
          </a:p>
        </p:txBody>
      </p:sp>
      <p:grpSp>
        <p:nvGrpSpPr>
          <p:cNvPr id="4" name="Grupo 3"/>
          <p:cNvGrpSpPr/>
          <p:nvPr/>
        </p:nvGrpSpPr>
        <p:grpSpPr>
          <a:xfrm>
            <a:off x="3480179" y="618518"/>
            <a:ext cx="7192371" cy="5986998"/>
            <a:chOff x="0" y="0"/>
            <a:chExt cx="2933700" cy="6858001"/>
          </a:xfrm>
        </p:grpSpPr>
        <p:sp>
          <p:nvSpPr>
            <p:cNvPr id="6" name="Elipse 5"/>
            <p:cNvSpPr/>
            <p:nvPr/>
          </p:nvSpPr>
          <p:spPr>
            <a:xfrm>
              <a:off x="1905000" y="0"/>
              <a:ext cx="809626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MX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Inicio</a:t>
              </a:r>
              <a:endParaRPr lang="es-EC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1657350" y="819150"/>
              <a:ext cx="127635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Selección de puerto serial</a:t>
              </a:r>
              <a:endParaRPr lang="es-EC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2314575" y="381000"/>
              <a:ext cx="0" cy="409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1714500" y="1714500"/>
              <a:ext cx="11811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Ejecutar programa</a:t>
              </a:r>
              <a:endParaRPr lang="es-EC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>
              <a:off x="2324100" y="1390650"/>
              <a:ext cx="0" cy="333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ángulo 10"/>
            <p:cNvSpPr/>
            <p:nvPr/>
          </p:nvSpPr>
          <p:spPr>
            <a:xfrm>
              <a:off x="1704975" y="2571750"/>
              <a:ext cx="11811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Adquisición de datos</a:t>
              </a:r>
              <a:endParaRPr lang="es-EC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2314575" y="2247900"/>
              <a:ext cx="0" cy="333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ángulo 12"/>
            <p:cNvSpPr/>
            <p:nvPr/>
          </p:nvSpPr>
          <p:spPr>
            <a:xfrm>
              <a:off x="1685925" y="3476625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Procesamiento de datos</a:t>
              </a:r>
              <a:endParaRPr lang="es-EC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2314575" y="308610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1152525" y="2809875"/>
              <a:ext cx="552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0" y="2552700"/>
              <a:ext cx="11811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Señales de sensores</a:t>
              </a:r>
              <a:endParaRPr lang="es-EC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685925" y="4448175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Definir cadena de datos</a:t>
              </a:r>
              <a:endParaRPr lang="es-EC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2314575" y="405765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1666875" y="5419725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Enviar cadena</a:t>
              </a:r>
              <a:endParaRPr lang="es-EC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Conector recto de flecha 19"/>
            <p:cNvCxnSpPr/>
            <p:nvPr/>
          </p:nvCxnSpPr>
          <p:spPr>
            <a:xfrm>
              <a:off x="2295525" y="502920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1885950" y="6400800"/>
              <a:ext cx="809626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</a:t>
              </a:r>
              <a:endParaRPr lang="es-EC" sz="16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Conector recto de flecha 21"/>
            <p:cNvCxnSpPr/>
            <p:nvPr/>
          </p:nvCxnSpPr>
          <p:spPr>
            <a:xfrm>
              <a:off x="2305050" y="6010275"/>
              <a:ext cx="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92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PROGRAMACIÓN DEL ROBOT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INDUSTRIAL </a:t>
            </a:r>
            <a:r>
              <a:rPr lang="es-EC" dirty="0"/>
              <a:t>KUKA KR16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6" name="Grupo 5"/>
          <p:cNvGrpSpPr/>
          <p:nvPr/>
        </p:nvGrpSpPr>
        <p:grpSpPr>
          <a:xfrm>
            <a:off x="3698861" y="109182"/>
            <a:ext cx="7041927" cy="6639636"/>
            <a:chOff x="0" y="0"/>
            <a:chExt cx="3686175" cy="8162926"/>
          </a:xfrm>
        </p:grpSpPr>
        <p:sp>
          <p:nvSpPr>
            <p:cNvPr id="7" name="Elipse 6"/>
            <p:cNvSpPr/>
            <p:nvPr/>
          </p:nvSpPr>
          <p:spPr>
            <a:xfrm>
              <a:off x="2400300" y="0"/>
              <a:ext cx="809626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MX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Inicio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2809875" y="466725"/>
              <a:ext cx="0" cy="409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2209800" y="904875"/>
              <a:ext cx="1181100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Programa</a:t>
              </a:r>
              <a:endPara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90750" y="1809750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Declaración de variables. </a:t>
              </a:r>
              <a:endPara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Conector recto de flecha 10"/>
            <p:cNvCxnSpPr/>
            <p:nvPr/>
          </p:nvCxnSpPr>
          <p:spPr>
            <a:xfrm>
              <a:off x="2819400" y="1419225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/>
            <p:cNvSpPr/>
            <p:nvPr/>
          </p:nvSpPr>
          <p:spPr>
            <a:xfrm>
              <a:off x="0" y="3743325"/>
              <a:ext cx="172402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Cadena de caracteres desde la PC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943100" y="2781300"/>
              <a:ext cx="1743075" cy="571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Apertura del puerto de comunicación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>
              <a:off x="2819400" y="2390775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2800350" y="3362325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/>
            <p:cNvSpPr/>
            <p:nvPr/>
          </p:nvSpPr>
          <p:spPr>
            <a:xfrm>
              <a:off x="2438400" y="7705725"/>
              <a:ext cx="809626" cy="457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181225" y="3752850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Lectura de datos (ángulo). 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>
              <a:off x="1724025" y="4029075"/>
              <a:ext cx="485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2800350" y="436245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ángulo 19"/>
            <p:cNvSpPr/>
            <p:nvPr/>
          </p:nvSpPr>
          <p:spPr>
            <a:xfrm>
              <a:off x="1933575" y="4752975"/>
              <a:ext cx="17430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Asignación de ángulos a eslabones </a:t>
              </a:r>
              <a:endParaRPr lang="es-EC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Conector recto de flecha 20"/>
            <p:cNvCxnSpPr/>
            <p:nvPr/>
          </p:nvCxnSpPr>
          <p:spPr>
            <a:xfrm>
              <a:off x="2819400" y="533400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ángulo 21"/>
            <p:cNvSpPr/>
            <p:nvPr/>
          </p:nvSpPr>
          <p:spPr>
            <a:xfrm>
              <a:off x="2200275" y="5724525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Mover eslabón 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>
              <a:off x="2819400" y="6343650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/>
            <p:cNvSpPr/>
            <p:nvPr/>
          </p:nvSpPr>
          <p:spPr>
            <a:xfrm>
              <a:off x="2200275" y="6724650"/>
              <a:ext cx="1247775" cy="590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28600" algn="ctr">
                <a:lnSpc>
                  <a:spcPct val="150000"/>
                </a:lnSpc>
                <a:spcAft>
                  <a:spcPts val="0"/>
                </a:spcAft>
              </a:pPr>
              <a:r>
                <a:rPr lang="es-ES" sz="14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Cerrar puerto. </a:t>
              </a:r>
              <a:endParaRPr lang="es-EC" sz="14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>
              <a:off x="2838450" y="7324725"/>
              <a:ext cx="0" cy="375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0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PRUEBAS Y Resultados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43660"/>
              </p:ext>
            </p:extLst>
          </p:nvPr>
        </p:nvGraphicFramePr>
        <p:xfrm>
          <a:off x="2788609" y="2584599"/>
          <a:ext cx="6611605" cy="2151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23"/>
                <a:gridCol w="3317882"/>
              </a:tblGrid>
              <a:tr h="5377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Eslabón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Resolución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0.1º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0.1º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94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0.1º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Exactitud y </a:t>
            </a:r>
            <a:r>
              <a:rPr lang="es-ES" dirty="0" err="1" smtClean="0"/>
              <a:t>repetibilidad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39329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𝐸𝑥𝑎𝑐𝑡𝑖𝑡𝑢𝑑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𝑝𝑜𝑠𝑖𝑐𝑖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acc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acc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𝐸𝑥𝑎𝑐𝑡𝑖𝑡𝑢𝑑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𝑝𝑜𝑠𝑖𝑐𝑖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=0.626°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̿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es-MX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=±2.432</m:t>
                    </m:r>
                    <m:r>
                      <m:rPr>
                        <m:nor/>
                      </m:rPr>
                      <a:rPr lang="es-MX"/>
                      <m:t>									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3932949"/>
              </a:xfrm>
              <a:blipFill rotWithShape="0">
                <a:blip r:embed="rId3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Conclusiones y recomendaciones</a:t>
            </a:r>
            <a:endParaRPr lang="es-EC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86748"/>
          </a:xfrm>
        </p:spPr>
        <p:txBody>
          <a:bodyPr>
            <a:normAutofit/>
          </a:bodyPr>
          <a:lstStyle/>
          <a:p>
            <a:pPr algn="ctr"/>
            <a:r>
              <a:rPr lang="es-ES" sz="9600" b="1" dirty="0" smtClean="0"/>
              <a:t>gracias</a:t>
            </a:r>
            <a:endParaRPr lang="es-EC" sz="9600" b="1" dirty="0"/>
          </a:p>
        </p:txBody>
      </p:sp>
      <p:pic>
        <p:nvPicPr>
          <p:cNvPr id="3" name="Picture 4" descr="http://mercadotecnia.espe.edu.ec/wp-content/uploads/tmp/LOGO-PRINCIPAL-ESP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5" y="256452"/>
            <a:ext cx="4947932" cy="12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Robot KUKA KR 16</a:t>
            </a:r>
            <a:endParaRPr lang="es-EC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2075" y="2076450"/>
            <a:ext cx="3675336" cy="304146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/>
          <a:stretch>
            <a:fillRect/>
          </a:stretch>
        </p:blipFill>
        <p:spPr>
          <a:xfrm>
            <a:off x="1276604" y="2076450"/>
            <a:ext cx="4428160" cy="30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Háptica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2478" y="2097088"/>
            <a:ext cx="4723867" cy="41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teleoperación</a:t>
            </a:r>
            <a:endParaRPr lang="es-EC" dirty="0"/>
          </a:p>
        </p:txBody>
      </p:sp>
      <p:pic>
        <p:nvPicPr>
          <p:cNvPr id="11266" name="Picture 2" descr="http://www.monografias.com/trabajos93/inteligencia-artificial-aplicada-robotica/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50" y="2097088"/>
            <a:ext cx="4882724" cy="37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 de Funcionamiento 	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 descr="C:\Users\Wladimir\Pictures\Camera Roll\maestro esclav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2633662"/>
            <a:ext cx="9906000" cy="298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Mecánico</a:t>
            </a:r>
            <a:endParaRPr lang="es-EC" dirty="0"/>
          </a:p>
        </p:txBody>
      </p:sp>
      <p:pic>
        <p:nvPicPr>
          <p:cNvPr id="4" name="Marcador de contenido 3" descr="D:\12650327_10207295350439751_576262903_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73" y="2097088"/>
            <a:ext cx="5073011" cy="45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66361" y="34386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Mecánico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458" y="2345022"/>
          <a:ext cx="7722899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4" imgW="11963400" imgH="5486400" progId="AutoCAD.Drawing.19">
                  <p:embed/>
                </p:oleObj>
              </mc:Choice>
              <mc:Fallback>
                <p:oleObj r:id="rId4" imgW="11963400" imgH="5486400" progId="AutoCAD.Drawing.1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58" y="2345022"/>
                        <a:ext cx="7722899" cy="3541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68" y="2568065"/>
            <a:ext cx="2849880" cy="309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0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estático de la cadena cinemática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03" y="3718819"/>
            <a:ext cx="10515600" cy="4351338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82603" y="18931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94897"/>
              </p:ext>
            </p:extLst>
          </p:nvPr>
        </p:nvGraphicFramePr>
        <p:xfrm>
          <a:off x="322821" y="1658294"/>
          <a:ext cx="7241275" cy="371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4" imgW="2076450" imgH="1133475" progId="AutoCAD.Drawing.19">
                  <p:embed/>
                </p:oleObj>
              </mc:Choice>
              <mc:Fallback>
                <p:oleObj r:id="rId4" imgW="2076450" imgH="1133475" progId="AutoCAD.Drawing.19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21" y="1658294"/>
                        <a:ext cx="7241275" cy="37160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591868" y="1659822"/>
                <a:ext cx="5600131" cy="956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EC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Esfuerzo último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=400 </m:t>
                    </m:r>
                    <m:r>
                      <a:rPr lang="es-MX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𝑀𝑃𝑎</m:t>
                    </m:r>
                  </m:oMath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MX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Esfuerzo de fluencia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=200 </m:t>
                    </m:r>
                    <m:r>
                      <a:rPr lang="es-MX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𝑀𝑃𝑎</m:t>
                    </m:r>
                  </m:oMath>
                </a14:m>
                <a:endParaRPr lang="es-EC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68" y="1659822"/>
                <a:ext cx="5600131" cy="956224"/>
              </a:xfrm>
              <a:prstGeom prst="rect">
                <a:avLst/>
              </a:prstGeom>
              <a:blipFill rotWithShape="0">
                <a:blip r:embed="rId6"/>
                <a:stretch>
                  <a:fillRect b="-127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7770970" y="3718819"/>
                <a:ext cx="2919324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𝐸𝑠𝑓𝑢𝑒𝑟𝑧𝑜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𝑐𝑜𝑟𝑡𝑎𝑛𝑡𝑒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70" y="3718819"/>
                <a:ext cx="2919324" cy="6117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770970" y="2860611"/>
                <a:ext cx="3612656" cy="628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𝐸𝑠𝑓𝑢𝑒𝑟𝑧𝑜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𝑓𝑙𝑒𝑐𝑡𝑜𝑟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70" y="2860611"/>
                <a:ext cx="3612656" cy="6280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8357824" y="4441670"/>
                <a:ext cx="2160400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num>
                                    <m:den>
                                      <m:r>
                                        <a:rPr lang="es-EC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24" y="4441670"/>
                <a:ext cx="2160400" cy="9106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8357824" y="5716852"/>
                <a:ext cx="1543499" cy="716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𝐹𝑆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0.5(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24" y="5716852"/>
                <a:ext cx="1543499" cy="7167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10423</TotalTime>
  <Words>572</Words>
  <Application>Microsoft Office PowerPoint</Application>
  <PresentationFormat>Panorámica</PresentationFormat>
  <Paragraphs>176</Paragraphs>
  <Slides>27</Slides>
  <Notes>21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Trebuchet MS</vt:lpstr>
      <vt:lpstr>Tw Cen MT</vt:lpstr>
      <vt:lpstr>Circuito</vt:lpstr>
      <vt:lpstr>AutoCAD.Drawing.19</vt:lpstr>
      <vt:lpstr>  DISEÑO E IMPLEMENTACION DE UN DISPOSITIVO HÁPTICO PARA EL MANIPULADOR ROBÓTICO INDUSTRIAL KUKA KR16</vt:lpstr>
      <vt:lpstr>Robots industriales</vt:lpstr>
      <vt:lpstr>Robot KUKA KR 16</vt:lpstr>
      <vt:lpstr>Háptica</vt:lpstr>
      <vt:lpstr>teleoperación</vt:lpstr>
      <vt:lpstr>Diagrama de Funcionamiento  </vt:lpstr>
      <vt:lpstr>Diseño Mecánico</vt:lpstr>
      <vt:lpstr>Diseño Mecánico</vt:lpstr>
      <vt:lpstr>Análisis estático de la cadena cinemática</vt:lpstr>
      <vt:lpstr>Análisis del eje 1</vt:lpstr>
      <vt:lpstr>Análisis del eje 2</vt:lpstr>
      <vt:lpstr>Análisis de la  columna giratoria</vt:lpstr>
      <vt:lpstr>Diseño de engranes</vt:lpstr>
      <vt:lpstr>esfuerzo flector en la  raíz del diente del engrane</vt:lpstr>
      <vt:lpstr>Análisis estático de los  eslabones</vt:lpstr>
      <vt:lpstr>Eslabónes</vt:lpstr>
      <vt:lpstr>Ensamble Cadena cinemática</vt:lpstr>
      <vt:lpstr>Diseño eléctrico y electrónico</vt:lpstr>
      <vt:lpstr>Diseño eléctrico y  electrónico </vt:lpstr>
      <vt:lpstr>Potenciómetro  lineal BOURNS 3540-1-202L </vt:lpstr>
      <vt:lpstr>Tarjeta de adquisición  de datos Daq</vt:lpstr>
      <vt:lpstr>Diseño del software</vt:lpstr>
      <vt:lpstr>PROGRAMACIÓN DEL ROBOT  INDUSTRIAL KUKA KR16</vt:lpstr>
      <vt:lpstr>PRUEBAS Y Resultados</vt:lpstr>
      <vt:lpstr>Exactitud y repetibilidad</vt:lpstr>
      <vt:lpstr>Conclusiones y recomendaciones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Wlady Chavez</dc:creator>
  <cp:lastModifiedBy>Wlady Chavez</cp:lastModifiedBy>
  <cp:revision>53</cp:revision>
  <dcterms:created xsi:type="dcterms:W3CDTF">2016-07-17T20:56:23Z</dcterms:created>
  <dcterms:modified xsi:type="dcterms:W3CDTF">2016-08-16T02:09:46Z</dcterms:modified>
</cp:coreProperties>
</file>