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301" r:id="rId3"/>
    <p:sldId id="300" r:id="rId4"/>
    <p:sldId id="258" r:id="rId5"/>
    <p:sldId id="257" r:id="rId6"/>
    <p:sldId id="316" r:id="rId7"/>
    <p:sldId id="260" r:id="rId8"/>
    <p:sldId id="265" r:id="rId9"/>
    <p:sldId id="320" r:id="rId10"/>
    <p:sldId id="302" r:id="rId11"/>
    <p:sldId id="322" r:id="rId12"/>
    <p:sldId id="321" r:id="rId13"/>
    <p:sldId id="304" r:id="rId14"/>
    <p:sldId id="269" r:id="rId15"/>
    <p:sldId id="270" r:id="rId16"/>
    <p:sldId id="267" r:id="rId17"/>
    <p:sldId id="264" r:id="rId18"/>
    <p:sldId id="268" r:id="rId19"/>
    <p:sldId id="272" r:id="rId20"/>
    <p:sldId id="273" r:id="rId21"/>
    <p:sldId id="306" r:id="rId22"/>
    <p:sldId id="307" r:id="rId23"/>
    <p:sldId id="305" r:id="rId24"/>
    <p:sldId id="274" r:id="rId25"/>
    <p:sldId id="275" r:id="rId26"/>
    <p:sldId id="276" r:id="rId27"/>
    <p:sldId id="277" r:id="rId28"/>
    <p:sldId id="308" r:id="rId29"/>
    <p:sldId id="280" r:id="rId30"/>
    <p:sldId id="278" r:id="rId31"/>
    <p:sldId id="279" r:id="rId32"/>
    <p:sldId id="312" r:id="rId33"/>
    <p:sldId id="311" r:id="rId34"/>
    <p:sldId id="283" r:id="rId35"/>
    <p:sldId id="285" r:id="rId36"/>
    <p:sldId id="284" r:id="rId37"/>
    <p:sldId id="286" r:id="rId38"/>
    <p:sldId id="287" r:id="rId39"/>
    <p:sldId id="323" r:id="rId40"/>
    <p:sldId id="289" r:id="rId41"/>
    <p:sldId id="290" r:id="rId42"/>
    <p:sldId id="291" r:id="rId43"/>
    <p:sldId id="292" r:id="rId44"/>
    <p:sldId id="293" r:id="rId45"/>
    <p:sldId id="294" r:id="rId46"/>
    <p:sldId id="317" r:id="rId47"/>
    <p:sldId id="318" r:id="rId48"/>
    <p:sldId id="319" r:id="rId4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5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err="1"/>
              <a:t>Sistemas</a:t>
            </a:r>
            <a:r>
              <a:rPr lang="en-US" b="1" dirty="0"/>
              <a:t> de </a:t>
            </a:r>
            <a:r>
              <a:rPr lang="en-US" b="1" dirty="0" err="1"/>
              <a:t>dosificación</a:t>
            </a:r>
            <a:endParaRPr lang="en-US" b="1" dirty="0"/>
          </a:p>
          <a:p>
            <a:pPr>
              <a:defRPr/>
            </a:pPr>
            <a:r>
              <a:rPr lang="en-US" b="1" dirty="0"/>
              <a:t>Peso </a:t>
            </a:r>
            <a:r>
              <a:rPr lang="en-US" b="1" dirty="0" err="1"/>
              <a:t>promedio</a:t>
            </a:r>
            <a:r>
              <a:rPr lang="en-US" b="1" baseline="0" dirty="0"/>
              <a:t> </a:t>
            </a:r>
            <a:r>
              <a:rPr lang="en-US" b="1" baseline="0" dirty="0" err="1"/>
              <a:t>vs</a:t>
            </a:r>
            <a:r>
              <a:rPr lang="en-US" b="1" baseline="0" dirty="0"/>
              <a:t> </a:t>
            </a:r>
            <a:r>
              <a:rPr lang="en-US" b="1" baseline="0" dirty="0" err="1"/>
              <a:t>Tiempo</a:t>
            </a:r>
            <a:endParaRPr lang="en-US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Hoja1!$I$8</c:f>
              <c:strCache>
                <c:ptCount val="1"/>
                <c:pt idx="0">
                  <c:v>Prom Peso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0.16690385502246058"/>
                  <c:y val="-0.263238021015291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/>
                      <a:t>g= 33,412</a:t>
                    </a:r>
                    <a:r>
                      <a:rPr lang="es-ES" sz="1200" b="1" i="0" u="none" strike="noStrike" baseline="0" dirty="0">
                        <a:effectLst/>
                      </a:rPr>
                      <a:t>×</a:t>
                    </a:r>
                    <a:r>
                      <a:rPr lang="en-US" sz="1200" b="1" baseline="0" dirty="0"/>
                      <a:t>t - 13,253</a:t>
                    </a:r>
                    <a:endParaRPr lang="en-US" sz="1200" b="1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</c:trendlineLbl>
          </c:trendline>
          <c:xVal>
            <c:numRef>
              <c:f>Hoja1!$C$9:$C$14</c:f>
              <c:numCache>
                <c:formatCode>General</c:formatCode>
                <c:ptCount val="6"/>
                <c:pt idx="0">
                  <c:v>10</c:v>
                </c:pt>
                <c:pt idx="1">
                  <c:v>15</c:v>
                </c:pt>
                <c:pt idx="2">
                  <c:v>20</c:v>
                </c:pt>
                <c:pt idx="3">
                  <c:v>25</c:v>
                </c:pt>
                <c:pt idx="4">
                  <c:v>30</c:v>
                </c:pt>
                <c:pt idx="5">
                  <c:v>35</c:v>
                </c:pt>
              </c:numCache>
            </c:numRef>
          </c:xVal>
          <c:yVal>
            <c:numRef>
              <c:f>Hoja1!$I$9:$I$14</c:f>
              <c:numCache>
                <c:formatCode>0.0</c:formatCode>
                <c:ptCount val="6"/>
                <c:pt idx="0">
                  <c:v>333.3</c:v>
                </c:pt>
                <c:pt idx="1">
                  <c:v>481.4</c:v>
                </c:pt>
                <c:pt idx="2">
                  <c:v>662.1</c:v>
                </c:pt>
                <c:pt idx="3">
                  <c:v>802.7</c:v>
                </c:pt>
                <c:pt idx="4">
                  <c:v>970.4</c:v>
                </c:pt>
                <c:pt idx="5">
                  <c:v>1181.2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3991920"/>
        <c:axId val="304091216"/>
      </c:scatterChart>
      <c:valAx>
        <c:axId val="3039919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04091216"/>
        <c:crosses val="autoZero"/>
        <c:crossBetween val="midCat"/>
      </c:valAx>
      <c:valAx>
        <c:axId val="304091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039919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04"/>
          <a:stretch/>
        </p:blipFill>
        <p:spPr>
          <a:xfrm>
            <a:off x="10838567" y="182662"/>
            <a:ext cx="1353433" cy="1260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5" t="6894" r="8922"/>
          <a:stretch/>
        </p:blipFill>
        <p:spPr>
          <a:xfrm>
            <a:off x="28584" y="182662"/>
            <a:ext cx="1282701" cy="1080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5E54-A994-40DD-8910-39E27C9DA302}" type="datetimeFigureOut">
              <a:rPr lang="es-ES" smtClean="0"/>
              <a:t>23/08/2016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A4375-9260-479B-B6DC-93BF85B20543}" type="slidenum">
              <a:rPr lang="es-ES" smtClean="0"/>
              <a:t>‹Nº›</a:t>
            </a:fld>
            <a:endParaRPr lang="es-E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629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5E54-A994-40DD-8910-39E27C9DA302}" type="datetimeFigureOut">
              <a:rPr lang="es-ES" smtClean="0"/>
              <a:t>23/08/2016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A4375-9260-479B-B6DC-93BF85B205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8529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5E54-A994-40DD-8910-39E27C9DA302}" type="datetimeFigureOut">
              <a:rPr lang="es-ES" smtClean="0"/>
              <a:t>23/08/2016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A4375-9260-479B-B6DC-93BF85B205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1307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5E54-A994-40DD-8910-39E27C9DA302}" type="datetimeFigureOut">
              <a:rPr lang="es-ES" smtClean="0"/>
              <a:t>23/08/2016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A4375-9260-479B-B6DC-93BF85B205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2857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5E54-A994-40DD-8910-39E27C9DA302}" type="datetimeFigureOut">
              <a:rPr lang="es-ES" smtClean="0"/>
              <a:t>23/08/2016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A4375-9260-479B-B6DC-93BF85B20543}" type="slidenum">
              <a:rPr lang="es-ES" smtClean="0"/>
              <a:t>‹Nº›</a:t>
            </a:fld>
            <a:endParaRPr lang="es-E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707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5E54-A994-40DD-8910-39E27C9DA302}" type="datetimeFigureOut">
              <a:rPr lang="es-ES" smtClean="0"/>
              <a:t>23/08/2016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A4375-9260-479B-B6DC-93BF85B205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7583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5E54-A994-40DD-8910-39E27C9DA302}" type="datetimeFigureOut">
              <a:rPr lang="es-ES" smtClean="0"/>
              <a:t>23/08/2016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A4375-9260-479B-B6DC-93BF85B205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3289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5E54-A994-40DD-8910-39E27C9DA302}" type="datetimeFigureOut">
              <a:rPr lang="es-ES" smtClean="0"/>
              <a:t>23/08/2016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A4375-9260-479B-B6DC-93BF85B205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9265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5E54-A994-40DD-8910-39E27C9DA302}" type="datetimeFigureOut">
              <a:rPr lang="es-ES" smtClean="0"/>
              <a:t>23/08/2016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A4375-9260-479B-B6DC-93BF85B205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0524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3FE5E54-A994-40DD-8910-39E27C9DA302}" type="datetimeFigureOut">
              <a:rPr lang="es-ES" smtClean="0"/>
              <a:t>23/08/2016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6AA4375-9260-479B-B6DC-93BF85B205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6210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5E54-A994-40DD-8910-39E27C9DA302}" type="datetimeFigureOut">
              <a:rPr lang="es-ES" smtClean="0"/>
              <a:t>23/08/2016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A4375-9260-479B-B6DC-93BF85B205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2749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3FE5E54-A994-40DD-8910-39E27C9DA302}" type="datetimeFigureOut">
              <a:rPr lang="es-ES" smtClean="0"/>
              <a:t>23/08/2016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6AA4375-9260-479B-B6DC-93BF85B20543}" type="slidenum">
              <a:rPr lang="es-ES" smtClean="0"/>
              <a:t>‹Nº›</a:t>
            </a:fld>
            <a:endParaRPr lang="es-E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5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0.png"/><Relationship Id="rId7" Type="http://schemas.openxmlformats.org/officeDocument/2006/relationships/image" Target="../media/image30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5" Type="http://schemas.openxmlformats.org/officeDocument/2006/relationships/image" Target="../media/image280.png"/><Relationship Id="rId4" Type="http://schemas.openxmlformats.org/officeDocument/2006/relationships/image" Target="../media/image270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ANEXOS/OTROS/Videos/Simulaci&#243;n/Simulacion%20del%20Proceso/SImulaci&#243;n%20del%20proceso.mp4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66800" y="1584102"/>
            <a:ext cx="10058400" cy="1569033"/>
          </a:xfrm>
        </p:spPr>
        <p:txBody>
          <a:bodyPr>
            <a:noAutofit/>
          </a:bodyPr>
          <a:lstStyle/>
          <a:p>
            <a:pPr algn="ctr"/>
            <a:r>
              <a:rPr lang="es-MX" sz="3600" b="1" dirty="0"/>
              <a:t>“MODERNIZACIÓN DE UNA PRENSA ELECTROMECÁNICA PARA FABRICAR DULCES DE MANÍ EN LA EMPRESA AGROINDUSTRIA LCM CIA. LTDA</a:t>
            </a:r>
            <a:r>
              <a:rPr lang="es-MX" sz="3600" b="1" dirty="0" smtClean="0"/>
              <a:t>.”</a:t>
            </a:r>
            <a:endParaRPr lang="es-ES" sz="3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99753" y="3974882"/>
            <a:ext cx="9144000" cy="1655762"/>
          </a:xfrm>
        </p:spPr>
        <p:txBody>
          <a:bodyPr/>
          <a:lstStyle/>
          <a:p>
            <a:pPr algn="l"/>
            <a:r>
              <a:rPr lang="es-ES" b="1" dirty="0" smtClean="0"/>
              <a:t>Autores</a:t>
            </a:r>
            <a:r>
              <a:rPr lang="en-US" b="1" dirty="0" smtClean="0"/>
              <a:t>: </a:t>
            </a:r>
            <a:r>
              <a:rPr lang="en-US" dirty="0" err="1" smtClean="0"/>
              <a:t>Hualpa</a:t>
            </a:r>
            <a:r>
              <a:rPr lang="en-US" dirty="0" smtClean="0"/>
              <a:t> </a:t>
            </a:r>
            <a:r>
              <a:rPr lang="en-US" dirty="0" err="1" smtClean="0"/>
              <a:t>Vivanco</a:t>
            </a:r>
            <a:r>
              <a:rPr lang="en-US" dirty="0" smtClean="0"/>
              <a:t> Mario Fernando</a:t>
            </a:r>
          </a:p>
          <a:p>
            <a:pPr algn="l"/>
            <a:r>
              <a:rPr lang="en-US" dirty="0" smtClean="0"/>
              <a:t>                </a:t>
            </a:r>
            <a:r>
              <a:rPr lang="en-US" dirty="0" smtClean="0"/>
              <a:t>Vallejo </a:t>
            </a:r>
            <a:r>
              <a:rPr lang="en-US" dirty="0" err="1" smtClean="0"/>
              <a:t>Rodr</a:t>
            </a:r>
            <a:r>
              <a:rPr lang="es-ES" dirty="0" smtClean="0"/>
              <a:t>í</a:t>
            </a:r>
            <a:r>
              <a:rPr lang="en-US" dirty="0" err="1" smtClean="0"/>
              <a:t>guez</a:t>
            </a:r>
            <a:r>
              <a:rPr lang="en-US" dirty="0" smtClean="0"/>
              <a:t> Jonathan </a:t>
            </a:r>
            <a:r>
              <a:rPr lang="en-US" dirty="0" smtClean="0"/>
              <a:t>David</a:t>
            </a:r>
          </a:p>
          <a:p>
            <a:pPr algn="l"/>
            <a:r>
              <a:rPr lang="en-US" b="1" dirty="0" smtClean="0"/>
              <a:t>Director: </a:t>
            </a:r>
            <a:r>
              <a:rPr lang="en-US" dirty="0" err="1" smtClean="0"/>
              <a:t>Ing</a:t>
            </a:r>
            <a:r>
              <a:rPr lang="en-US" dirty="0" smtClean="0"/>
              <a:t>. Segura </a:t>
            </a:r>
            <a:r>
              <a:rPr lang="en-US" dirty="0" err="1" smtClean="0"/>
              <a:t>sangucho</a:t>
            </a:r>
            <a:r>
              <a:rPr lang="en-US" dirty="0" smtClean="0"/>
              <a:t> </a:t>
            </a:r>
            <a:r>
              <a:rPr lang="en-US" dirty="0" err="1" smtClean="0"/>
              <a:t>luis</a:t>
            </a:r>
            <a:r>
              <a:rPr lang="en-US" dirty="0" smtClean="0"/>
              <a:t> </a:t>
            </a:r>
            <a:r>
              <a:rPr lang="en-US" dirty="0" err="1" smtClean="0"/>
              <a:t>javier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665" y="3153135"/>
            <a:ext cx="1993535" cy="271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13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850006"/>
            <a:ext cx="10058400" cy="887354"/>
          </a:xfrm>
        </p:spPr>
        <p:txBody>
          <a:bodyPr/>
          <a:lstStyle/>
          <a:p>
            <a:r>
              <a:rPr lang="es-ES" dirty="0" smtClean="0"/>
              <a:t>Diseño del Tornillo Transportador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1097280" y="2213707"/>
                <a:ext cx="6096000" cy="92333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buFont typeface="Arial" panose="020B0604020202020204" pitchFamily="34" charset="0"/>
                  <a:buChar char="•"/>
                </a:pPr>
                <a:r>
                  <a:rPr lang="es-ES" dirty="0" smtClean="0"/>
                  <a:t>Metodología CEMA 2002</a:t>
                </a:r>
              </a:p>
              <a:p>
                <a:pPr algn="just">
                  <a:buFont typeface="Arial" panose="020B0604020202020204" pitchFamily="34" charset="0"/>
                  <a:buChar char="•"/>
                </a:pPr>
                <a:r>
                  <a:rPr lang="es-ES" i="1" dirty="0"/>
                  <a:t>Transportadores y </a:t>
                </a:r>
                <a:r>
                  <a:rPr lang="es-ES" i="1" dirty="0" smtClean="0"/>
                  <a:t>elevadores</a:t>
                </a:r>
                <a:r>
                  <a:rPr lang="es-ES" dirty="0" smtClean="0"/>
                  <a:t> (</a:t>
                </a:r>
                <a:r>
                  <a:rPr lang="es-ES" dirty="0" err="1" smtClean="0"/>
                  <a:t>Miravete</a:t>
                </a:r>
                <a:r>
                  <a:rPr lang="es-ES" dirty="0" smtClean="0"/>
                  <a:t> Antonio, 2004)</a:t>
                </a:r>
              </a:p>
              <a:p>
                <a:pPr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s-ES" i="1">
                        <a:latin typeface="Cambria Math" panose="02040503050406030204" pitchFamily="18" charset="0"/>
                      </a:rPr>
                      <m:t>𝑇𝑖𝑒𝑚𝑝𝑜</m:t>
                    </m:r>
                    <m:r>
                      <a:rPr lang="es-ES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𝑑𝑒</m:t>
                    </m:r>
                    <m:r>
                      <a:rPr lang="es-ES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𝑝𝑟𝑜𝑑𝑢𝑐𝑐𝑖</m:t>
                    </m:r>
                    <m:r>
                      <a:rPr lang="es-ES">
                        <a:latin typeface="Cambria Math" panose="02040503050406030204" pitchFamily="18" charset="0"/>
                      </a:rPr>
                      <m:t>ó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>
                        <a:latin typeface="Cambria Math" panose="02040503050406030204" pitchFamily="18" charset="0"/>
                      </a:rPr>
                      <m:t>55 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seg</m:t>
                    </m:r>
                  </m:oMath>
                </a14:m>
                <a:r>
                  <a:rPr lang="es-ES" dirty="0" smtClean="0"/>
                  <a:t>/ciclo</a:t>
                </a:r>
                <a:endParaRPr lang="es-ES" dirty="0"/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0" y="2213707"/>
                <a:ext cx="6096000" cy="923330"/>
              </a:xfrm>
              <a:prstGeom prst="rect">
                <a:avLst/>
              </a:prstGeom>
              <a:blipFill rotWithShape="0">
                <a:blip r:embed="rId2"/>
                <a:stretch>
                  <a:fillRect l="-600" t="-3289" b="-921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a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06292350"/>
                  </p:ext>
                </p:extLst>
              </p:nvPr>
            </p:nvGraphicFramePr>
            <p:xfrm>
              <a:off x="2678644" y="3482140"/>
              <a:ext cx="6722774" cy="2562827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361387"/>
                    <a:gridCol w="3361387"/>
                  </a:tblGrid>
                  <a:tr h="368267">
                    <a:tc gridSpan="2"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Par</a:t>
                          </a:r>
                          <a:r>
                            <a:rPr lang="es-ES" sz="1600" dirty="0" err="1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ámetros</a:t>
                          </a:r>
                          <a:r>
                            <a:rPr lang="es-ES" sz="1600" baseline="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de </a:t>
                          </a:r>
                          <a:r>
                            <a:rPr lang="es-ES" sz="1600" baseline="0" dirty="0" err="1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Diseñ</a:t>
                          </a:r>
                          <a:r>
                            <a:rPr lang="en-US" sz="1600" baseline="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o</a:t>
                          </a:r>
                          <a:endParaRPr lang="es-ES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</a:tr>
                  <a:tr h="322047">
                    <a:tc>
                      <a:txBody>
                        <a:bodyPr/>
                        <a:lstStyle/>
                        <a:p>
                          <a:pPr indent="252095"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>
                              <a:effectLst/>
                            </a:rPr>
                            <a:t>Material dosificado</a:t>
                          </a:r>
                          <a:endParaRPr lang="es-ES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52095"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>
                              <a:effectLst/>
                            </a:rPr>
                            <a:t>Mezcla de maní y azúcar impalpable</a:t>
                          </a:r>
                          <a:endParaRPr lang="es-ES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22047">
                    <a:tc>
                      <a:txBody>
                        <a:bodyPr/>
                        <a:lstStyle/>
                        <a:p>
                          <a:pPr indent="252095"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Requerimiento de producción</a:t>
                          </a:r>
                          <a:endParaRPr lang="es-ES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52095"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600">
                                    <a:effectLst/>
                                    <a:latin typeface="Cambria Math" panose="02040503050406030204" pitchFamily="18" charset="0"/>
                                  </a:rPr>
                                  <m:t>32 [</m:t>
                                </m:r>
                                <m:r>
                                  <a:rPr lang="es-ES" sz="1600">
                                    <a:effectLst/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s-ES" sz="160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s-ES" sz="1600">
                                    <a:effectLst/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s-ES" sz="1600">
                                    <a:effectLst/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s-ES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22047">
                    <a:tc>
                      <a:txBody>
                        <a:bodyPr/>
                        <a:lstStyle/>
                        <a:p>
                          <a:pPr indent="252095"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>
                              <a:effectLst/>
                            </a:rPr>
                            <a:t>Masa dosificada</a:t>
                          </a:r>
                          <a:endParaRPr lang="es-ES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52095"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600">
                                    <a:effectLst/>
                                    <a:latin typeface="Cambria Math" panose="02040503050406030204" pitchFamily="18" charset="0"/>
                                  </a:rPr>
                                  <m:t>480 [</m:t>
                                </m:r>
                                <m:r>
                                  <a:rPr lang="es-ES" sz="1600">
                                    <a:effectLst/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s-ES" sz="1600">
                                    <a:effectLst/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s-ES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22047">
                    <a:tc>
                      <a:txBody>
                        <a:bodyPr/>
                        <a:lstStyle/>
                        <a:p>
                          <a:pPr indent="252095"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Densidad de la mezcla</a:t>
                          </a:r>
                          <a:endParaRPr lang="es-ES" sz="16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52095"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6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s-ES" sz="16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,86</m:t>
                                </m:r>
                                <m:r>
                                  <a:rPr lang="es-ES" sz="16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a:rPr lang="es-ES" sz="16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s-ES" sz="16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p>
                                  <m:sSupPr>
                                    <m:ctrlPr>
                                      <a:rPr lang="es-ES" sz="16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" sz="16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𝑐𝑚</m:t>
                                    </m:r>
                                  </m:e>
                                  <m:sup>
                                    <m:r>
                                      <a:rPr lang="es-ES" sz="16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s-ES" sz="16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s-ES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22047">
                    <a:tc>
                      <a:txBody>
                        <a:bodyPr/>
                        <a:lstStyle/>
                        <a:p>
                          <a:pPr indent="252095"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>
                              <a:effectLst/>
                              <a:latin typeface="+mn-lt"/>
                            </a:rPr>
                            <a:t>Tiempo de dosificación</a:t>
                          </a:r>
                          <a:endParaRPr lang="es-ES" sz="16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52095"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600">
                                    <a:effectLst/>
                                    <a:latin typeface="Cambria Math" panose="02040503050406030204" pitchFamily="18" charset="0"/>
                                  </a:rPr>
                                  <m:t>15 [</m:t>
                                </m:r>
                                <m:r>
                                  <a:rPr lang="es-ES" sz="1600">
                                    <a:effectLst/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s-ES" sz="1600">
                                    <a:effectLst/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s-ES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22047">
                    <a:tc>
                      <a:txBody>
                        <a:bodyPr/>
                        <a:lstStyle/>
                        <a:p>
                          <a:pPr indent="252095"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>
                              <a:effectLst/>
                            </a:rPr>
                            <a:t>Material del transportador</a:t>
                          </a:r>
                          <a:endParaRPr lang="es-ES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>
                              <a:effectLst/>
                            </a:rPr>
                            <a:t>Acero Inoxidable AISI 304</a:t>
                          </a:r>
                          <a:endParaRPr lang="es-ES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a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06292350"/>
                  </p:ext>
                </p:extLst>
              </p:nvPr>
            </p:nvGraphicFramePr>
            <p:xfrm>
              <a:off x="2678644" y="3482140"/>
              <a:ext cx="6722774" cy="2562827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361387"/>
                    <a:gridCol w="3361387"/>
                  </a:tblGrid>
                  <a:tr h="368267">
                    <a:tc gridSpan="2"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Par</a:t>
                          </a:r>
                          <a:r>
                            <a:rPr lang="es-ES" sz="1600" dirty="0" err="1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ámetros</a:t>
                          </a:r>
                          <a:r>
                            <a:rPr lang="es-ES" sz="1600" baseline="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de </a:t>
                          </a:r>
                          <a:r>
                            <a:rPr lang="es-ES" sz="1600" baseline="0" dirty="0" err="1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Diseñ</a:t>
                          </a:r>
                          <a:r>
                            <a:rPr lang="en-US" sz="1600" baseline="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o</a:t>
                          </a:r>
                          <a:endParaRPr lang="es-ES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indent="252095"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>
                              <a:effectLst/>
                            </a:rPr>
                            <a:t>Material dosificado</a:t>
                          </a:r>
                          <a:endParaRPr lang="es-ES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52095"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>
                              <a:effectLst/>
                            </a:rPr>
                            <a:t>Mezcla de maní y azúcar impalpable</a:t>
                          </a:r>
                          <a:endParaRPr lang="es-ES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indent="252095"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</a:rPr>
                            <a:t>Requerimiento de producción</a:t>
                          </a:r>
                          <a:endParaRPr lang="es-ES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100181" t="-203333" r="-725" b="-423333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indent="252095"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>
                              <a:effectLst/>
                            </a:rPr>
                            <a:t>Masa dosificada</a:t>
                          </a:r>
                          <a:endParaRPr lang="es-ES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100181" t="-303333" r="-725" b="-323333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indent="252095"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 smtClean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Densidad de la mezcla</a:t>
                          </a:r>
                          <a:endParaRPr lang="es-ES" sz="16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100181" t="-403333" r="-725" b="-223333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indent="252095"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>
                              <a:effectLst/>
                              <a:latin typeface="+mn-lt"/>
                            </a:rPr>
                            <a:t>Tiempo de dosificación</a:t>
                          </a:r>
                          <a:endParaRPr lang="es-ES" sz="16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100181" t="-503333" r="-725" b="-123333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indent="252095"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>
                              <a:effectLst/>
                            </a:rPr>
                            <a:t>Material del transportador</a:t>
                          </a:r>
                          <a:endParaRPr lang="es-ES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600" dirty="0">
                              <a:effectLst/>
                            </a:rPr>
                            <a:t>Acero Inoxidable AISI 304</a:t>
                          </a:r>
                          <a:endParaRPr lang="es-ES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28939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097280" y="850006"/>
            <a:ext cx="10058400" cy="887354"/>
          </a:xfrm>
        </p:spPr>
        <p:txBody>
          <a:bodyPr/>
          <a:lstStyle/>
          <a:p>
            <a:r>
              <a:rPr lang="es-ES" dirty="0" smtClean="0"/>
              <a:t>Diseño del Tornillo Transportador</a:t>
            </a:r>
            <a:endParaRPr lang="es-E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ángulo 5"/>
              <p:cNvSpPr/>
              <p:nvPr/>
            </p:nvSpPr>
            <p:spPr>
              <a:xfrm>
                <a:off x="1178199" y="2082972"/>
                <a:ext cx="3027174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s-ES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a:rPr lang="es-ES" i="0">
                              <a:latin typeface="Cambria Math" panose="02040503050406030204" pitchFamily="18" charset="0"/>
                            </a:rPr>
                            <m:t>3</m:t>
                          </m:r>
                        </m:deg>
                        <m:e>
                          <m:f>
                            <m:f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i="0">
                                  <a:latin typeface="Cambria Math" panose="02040503050406030204" pitchFamily="18" charset="0"/>
                                </a:rPr>
                                <m:t>4×</m:t>
                              </m:r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num>
                            <m:den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s-ES" i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s-ES" i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s-ES" i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s-ES" i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s-ES" i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s-ES" dirty="0"/>
              </a:p>
            </p:txBody>
          </p:sp>
        </mc:Choice>
        <mc:Fallback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199" y="2082972"/>
                <a:ext cx="3027174" cy="91069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ángulo 6"/>
              <p:cNvSpPr/>
              <p:nvPr/>
            </p:nvSpPr>
            <p:spPr>
              <a:xfrm>
                <a:off x="7074879" y="5947410"/>
                <a:ext cx="458638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400" b="1" i="1"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s-ES" sz="2400" b="1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2400" b="1" i="0">
                          <a:latin typeface="Cambria Math" panose="02040503050406030204" pitchFamily="18" charset="0"/>
                        </a:rPr>
                        <m:t>𝟐𝟓</m:t>
                      </m:r>
                      <m:r>
                        <a:rPr lang="es-ES" sz="2400" b="1" i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ES" sz="2400" b="1" i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s-ES" sz="2400" b="1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2400" b="1" i="1">
                          <a:latin typeface="Cambria Math" panose="02040503050406030204" pitchFamily="18" charset="0"/>
                        </a:rPr>
                        <m:t>𝒎𝒎</m:t>
                      </m:r>
                      <m:r>
                        <a:rPr lang="es-ES" sz="2400" b="1" i="0">
                          <a:latin typeface="Cambria Math" panose="02040503050406030204" pitchFamily="18" charset="0"/>
                        </a:rPr>
                        <m:t> →</m:t>
                      </m:r>
                      <m:r>
                        <a:rPr lang="es-ES" sz="2400" b="1" i="1">
                          <a:latin typeface="Cambria Math" panose="02040503050406030204" pitchFamily="18" charset="0"/>
                        </a:rPr>
                        <m:t>𝑫</m:t>
                      </m:r>
                      <m:r>
                        <a:rPr lang="es-ES" sz="2400" b="1" i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s-ES" sz="2400" b="1" i="0">
                          <a:latin typeface="Cambria Math" panose="02040503050406030204" pitchFamily="18" charset="0"/>
                        </a:rPr>
                        <m:t>𝟓𝟎</m:t>
                      </m:r>
                      <m:r>
                        <a:rPr lang="es-ES" sz="2400" b="1" i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ES" sz="2400" b="1" i="0"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s-ES" sz="2400" b="1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2400" b="1" i="1">
                          <a:latin typeface="Cambria Math" panose="02040503050406030204" pitchFamily="18" charset="0"/>
                        </a:rPr>
                        <m:t>𝒎𝒎</m:t>
                      </m:r>
                    </m:oMath>
                  </m:oMathPara>
                </a14:m>
                <a:endParaRPr lang="es-ES" sz="2400" b="1" dirty="0"/>
              </a:p>
            </p:txBody>
          </p:sp>
        </mc:Choice>
        <mc:Fallback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4879" y="5947410"/>
                <a:ext cx="4586384" cy="4616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3" name="Tabla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58555361"/>
                  </p:ext>
                </p:extLst>
              </p:nvPr>
            </p:nvGraphicFramePr>
            <p:xfrm>
              <a:off x="521605" y="3033968"/>
              <a:ext cx="6004417" cy="3134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64992"/>
                    <a:gridCol w="2047741"/>
                    <a:gridCol w="2691684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Par</a:t>
                          </a:r>
                          <a:r>
                            <a:rPr lang="es-ES" dirty="0" smtClean="0"/>
                            <a:t>á</a:t>
                          </a:r>
                          <a:r>
                            <a:rPr lang="en-US" dirty="0" smtClean="0"/>
                            <a:t>metro</a:t>
                          </a:r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Descripción</a:t>
                          </a:r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Valor</a:t>
                          </a:r>
                          <a:endParaRPr lang="es-E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oMath>
                            </m:oMathPara>
                          </a14:m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" dirty="0" smtClean="0"/>
                            <a:t>Coeficiente de relleno</a:t>
                          </a:r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0,4 (cargas no abrasivas)</a:t>
                          </a:r>
                          <a:endParaRPr lang="es-E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oMath>
                            </m:oMathPara>
                          </a14:m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" dirty="0" smtClean="0"/>
                            <a:t>Constante material</a:t>
                          </a:r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0,5</a:t>
                          </a:r>
                          <a:r>
                            <a:rPr lang="es-ES" baseline="0" dirty="0" smtClean="0"/>
                            <a:t> [1/</a:t>
                          </a:r>
                          <a:r>
                            <a:rPr lang="es-ES" baseline="0" dirty="0" err="1" smtClean="0"/>
                            <a:t>rev</a:t>
                          </a:r>
                          <a:r>
                            <a:rPr lang="en-US" baseline="0" dirty="0" smtClean="0"/>
                            <a:t>] (</a:t>
                          </a:r>
                          <a:r>
                            <a:rPr lang="en-US" baseline="0" dirty="0" err="1" smtClean="0"/>
                            <a:t>carga</a:t>
                          </a:r>
                          <a:r>
                            <a:rPr lang="en-US" baseline="0" dirty="0" smtClean="0"/>
                            <a:t> </a:t>
                          </a:r>
                          <a:r>
                            <a:rPr lang="en-US" baseline="0" dirty="0" err="1" smtClean="0"/>
                            <a:t>ligera</a:t>
                          </a:r>
                          <a:r>
                            <a:rPr lang="en-US" baseline="0" dirty="0" smtClean="0"/>
                            <a:t>)</a:t>
                          </a:r>
                          <a:endParaRPr lang="es-E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oMath>
                            </m:oMathPara>
                          </a14:m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" dirty="0" smtClean="0"/>
                            <a:t>Velocidad </a:t>
                          </a:r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120 rpm (material</a:t>
                          </a:r>
                          <a:r>
                            <a:rPr lang="en-US" baseline="0" dirty="0" smtClean="0"/>
                            <a:t> </a:t>
                          </a:r>
                          <a:r>
                            <a:rPr lang="en-US" baseline="0" dirty="0" err="1" smtClean="0"/>
                            <a:t>ligero</a:t>
                          </a:r>
                          <a:r>
                            <a:rPr lang="en-US" baseline="0" dirty="0" smtClean="0"/>
                            <a:t>)</a:t>
                          </a:r>
                          <a:endParaRPr lang="es-E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oMath>
                            </m:oMathPara>
                          </a14:m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" dirty="0" smtClean="0"/>
                            <a:t>Densidad</a:t>
                          </a:r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8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s-ES" sz="18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,86</m:t>
                                </m:r>
                                <m:r>
                                  <a:rPr lang="es-ES" sz="18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a:rPr lang="es-ES" sz="18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s-ES" sz="18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p>
                                  <m:sSupPr>
                                    <m:ctrlPr>
                                      <a:rPr lang="es-ES" sz="18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" sz="18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𝑐𝑚</m:t>
                                    </m:r>
                                  </m:e>
                                  <m:sup>
                                    <m:r>
                                      <a:rPr lang="es-ES" sz="18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s-ES" sz="18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s-E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oMath>
                            </m:oMathPara>
                          </a14:m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" dirty="0" smtClean="0"/>
                            <a:t>Coeficiente</a:t>
                          </a:r>
                          <a:r>
                            <a:rPr lang="es-ES" baseline="0" dirty="0" smtClean="0"/>
                            <a:t> disminución</a:t>
                          </a:r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</a:t>
                          </a:r>
                          <a:r>
                            <a:rPr lang="en-US" baseline="0" dirty="0" smtClean="0"/>
                            <a:t> (</a:t>
                          </a:r>
                          <a:r>
                            <a:rPr lang="en-US" baseline="0" dirty="0" err="1" smtClean="0"/>
                            <a:t>Tornillo</a:t>
                          </a:r>
                          <a:r>
                            <a:rPr lang="en-US" baseline="0" dirty="0" smtClean="0"/>
                            <a:t> vertical</a:t>
                          </a:r>
                          <a:r>
                            <a:rPr lang="es-ES" baseline="0" dirty="0" smtClean="0"/>
                            <a:t>)</a:t>
                          </a:r>
                          <a:endParaRPr lang="es-E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oMath>
                            </m:oMathPara>
                          </a14:m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ES" dirty="0" smtClean="0"/>
                            <a:t>Flujo</a:t>
                          </a:r>
                          <a:r>
                            <a:rPr lang="es-ES" baseline="0" dirty="0" smtClean="0"/>
                            <a:t> másico</a:t>
                          </a:r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8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32 [</m:t>
                                </m:r>
                                <m:r>
                                  <a:rPr lang="es-ES" sz="18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s-ES" sz="18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s-ES" sz="18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s-ES" sz="18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s-ES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13" name="Tabla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58555361"/>
                  </p:ext>
                </p:extLst>
              </p:nvPr>
            </p:nvGraphicFramePr>
            <p:xfrm>
              <a:off x="521605" y="3033968"/>
              <a:ext cx="6004417" cy="3134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64992"/>
                    <a:gridCol w="2047741"/>
                    <a:gridCol w="2691684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Par</a:t>
                          </a:r>
                          <a:r>
                            <a:rPr lang="es-ES" dirty="0" smtClean="0"/>
                            <a:t>á</a:t>
                          </a:r>
                          <a:r>
                            <a:rPr lang="en-US" dirty="0" smtClean="0"/>
                            <a:t>metro</a:t>
                          </a:r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Descripción</a:t>
                          </a:r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Valor</a:t>
                          </a:r>
                          <a:endParaRPr lang="es-ES" dirty="0"/>
                        </a:p>
                      </a:txBody>
                      <a:tcPr/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481" t="-62857" r="-375962" b="-34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s-ES" dirty="0" smtClean="0"/>
                            <a:t>Coeficiente de relleno</a:t>
                          </a:r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0,4 (cargas no abrasivas)</a:t>
                          </a:r>
                          <a:endParaRPr lang="es-E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481" t="-280328" r="-375962" b="-4967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s-ES" dirty="0" smtClean="0"/>
                            <a:t>Constante material</a:t>
                          </a:r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0,5</a:t>
                          </a:r>
                          <a:r>
                            <a:rPr lang="es-ES" baseline="0" dirty="0" smtClean="0"/>
                            <a:t> [1/</a:t>
                          </a:r>
                          <a:r>
                            <a:rPr lang="es-ES" baseline="0" dirty="0" err="1" smtClean="0"/>
                            <a:t>rev</a:t>
                          </a:r>
                          <a:r>
                            <a:rPr lang="en-US" baseline="0" dirty="0" smtClean="0"/>
                            <a:t>] (</a:t>
                          </a:r>
                          <a:r>
                            <a:rPr lang="en-US" baseline="0" dirty="0" err="1" smtClean="0"/>
                            <a:t>carga</a:t>
                          </a:r>
                          <a:r>
                            <a:rPr lang="en-US" baseline="0" dirty="0" smtClean="0"/>
                            <a:t> </a:t>
                          </a:r>
                          <a:r>
                            <a:rPr lang="en-US" baseline="0" dirty="0" err="1" smtClean="0"/>
                            <a:t>ligera</a:t>
                          </a:r>
                          <a:r>
                            <a:rPr lang="en-US" baseline="0" dirty="0" smtClean="0"/>
                            <a:t>)</a:t>
                          </a:r>
                          <a:endParaRPr lang="es-E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481" t="-380328" r="-375962" b="-3967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s-ES" dirty="0" smtClean="0"/>
                            <a:t>Velocidad </a:t>
                          </a:r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120 rpm (material</a:t>
                          </a:r>
                          <a:r>
                            <a:rPr lang="en-US" baseline="0" dirty="0" smtClean="0"/>
                            <a:t> </a:t>
                          </a:r>
                          <a:r>
                            <a:rPr lang="en-US" baseline="0" dirty="0" err="1" smtClean="0"/>
                            <a:t>ligero</a:t>
                          </a:r>
                          <a:r>
                            <a:rPr lang="en-US" baseline="0" dirty="0" smtClean="0"/>
                            <a:t>)</a:t>
                          </a:r>
                          <a:endParaRPr lang="es-E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481" t="-480328" r="-375962" b="-2967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s-ES" dirty="0" smtClean="0"/>
                            <a:t>Densidad</a:t>
                          </a:r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23303" t="-480328" r="-905" b="-296721"/>
                          </a:stretch>
                        </a:blipFill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481" t="-337143" r="-375962" b="-723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s-ES" dirty="0" smtClean="0"/>
                            <a:t>Coeficiente</a:t>
                          </a:r>
                          <a:r>
                            <a:rPr lang="es-ES" baseline="0" dirty="0" smtClean="0"/>
                            <a:t> disminución</a:t>
                          </a:r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</a:t>
                          </a:r>
                          <a:r>
                            <a:rPr lang="en-US" baseline="0" dirty="0" smtClean="0"/>
                            <a:t> (</a:t>
                          </a:r>
                          <a:r>
                            <a:rPr lang="en-US" baseline="0" dirty="0" err="1" smtClean="0"/>
                            <a:t>Tornillo</a:t>
                          </a:r>
                          <a:r>
                            <a:rPr lang="en-US" baseline="0" dirty="0" smtClean="0"/>
                            <a:t> vertical</a:t>
                          </a:r>
                          <a:r>
                            <a:rPr lang="es-ES" baseline="0" dirty="0" smtClean="0"/>
                            <a:t>)</a:t>
                          </a:r>
                          <a:endParaRPr lang="es-E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481" t="-752459" r="-375962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s-ES" dirty="0" smtClean="0"/>
                            <a:t>Flujo</a:t>
                          </a:r>
                          <a:r>
                            <a:rPr lang="es-ES" baseline="0" dirty="0" smtClean="0"/>
                            <a:t> másico</a:t>
                          </a:r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23303" t="-752459" r="-905" b="-2459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8008" y="1737360"/>
            <a:ext cx="2130246" cy="4210050"/>
          </a:xfrm>
          <a:prstGeom prst="rect">
            <a:avLst/>
          </a:prstGeom>
        </p:spPr>
      </p:pic>
      <p:pic>
        <p:nvPicPr>
          <p:cNvPr id="4" name="Imagen 3"/>
          <p:cNvPicPr/>
          <p:nvPr/>
        </p:nvPicPr>
        <p:blipFill>
          <a:blip r:embed="rId6"/>
          <a:stretch>
            <a:fillRect/>
          </a:stretch>
        </p:blipFill>
        <p:spPr>
          <a:xfrm>
            <a:off x="6684134" y="1737360"/>
            <a:ext cx="5367875" cy="395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6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9529" y="-137478"/>
            <a:ext cx="10058400" cy="1450757"/>
          </a:xfrm>
        </p:spPr>
        <p:txBody>
          <a:bodyPr/>
          <a:lstStyle/>
          <a:p>
            <a:r>
              <a:rPr lang="es-ES" dirty="0" smtClean="0"/>
              <a:t>Diseño Tolva</a:t>
            </a:r>
            <a:endParaRPr lang="es-ES" dirty="0"/>
          </a:p>
        </p:txBody>
      </p:sp>
      <p:pic>
        <p:nvPicPr>
          <p:cNvPr id="5" name="Imagen 4"/>
          <p:cNvPicPr/>
          <p:nvPr/>
        </p:nvPicPr>
        <p:blipFill>
          <a:blip r:embed="rId2"/>
          <a:stretch>
            <a:fillRect/>
          </a:stretch>
        </p:blipFill>
        <p:spPr>
          <a:xfrm>
            <a:off x="3123028" y="1826874"/>
            <a:ext cx="3460652" cy="4194098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306788" y="2119438"/>
            <a:ext cx="28898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 smtClean="0"/>
              <a:t>Requerimiento de Diseño</a:t>
            </a:r>
            <a:endParaRPr lang="es-ES" sz="20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0" name="Tabla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84267194"/>
                  </p:ext>
                </p:extLst>
              </p:nvPr>
            </p:nvGraphicFramePr>
            <p:xfrm>
              <a:off x="6977006" y="2873036"/>
              <a:ext cx="4845827" cy="210177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28768"/>
                    <a:gridCol w="1089668"/>
                    <a:gridCol w="1155355"/>
                    <a:gridCol w="1172036"/>
                  </a:tblGrid>
                  <a:tr h="91894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600" dirty="0" smtClean="0">
                              <a:latin typeface="+mj-lt"/>
                            </a:rPr>
                            <a:t>Parámetro dimensional</a:t>
                          </a:r>
                        </a:p>
                        <a:p>
                          <a:pPr algn="ctr"/>
                          <a:endParaRPr lang="es-ES" sz="1600" dirty="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S" sz="1600" dirty="0" smtClean="0">
                              <a:effectLst/>
                              <a:latin typeface="+mj-lt"/>
                            </a:rPr>
                            <a:t>Valor </a:t>
                          </a:r>
                          <a14:m>
                            <m:oMath xmlns:m="http://schemas.openxmlformats.org/officeDocument/2006/math">
                              <m:r>
                                <a:rPr lang="es-ES" sz="1600">
                                  <a:effectLst/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s-ES" sz="1600">
                                  <a:effectLst/>
                                  <a:latin typeface="Cambria Math" panose="02040503050406030204" pitchFamily="18" charset="0"/>
                                </a:rPr>
                                <m:t>𝒎𝒎</m:t>
                              </m:r>
                              <m:r>
                                <a:rPr lang="es-ES" sz="1600">
                                  <a:effectLst/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endParaRPr lang="es-ES" sz="16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s-ES" sz="1600" dirty="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S" sz="1600" dirty="0" smtClean="0">
                              <a:effectLst/>
                              <a:latin typeface="+mj-lt"/>
                            </a:rPr>
                            <a:t>Volumen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s-ES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s-ES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p>
                                  <m:r>
                                    <a:rPr lang="es-ES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  <m:r>
                                <a:rPr lang="es-ES" sz="1600">
                                  <a:effectLst/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endParaRPr lang="es-ES" sz="16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s-ES" sz="1600" dirty="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S" sz="1600" dirty="0" smtClean="0">
                              <a:effectLst/>
                              <a:latin typeface="+mj-lt"/>
                            </a:rPr>
                            <a:t>Ángulo θ [°]</a:t>
                          </a:r>
                          <a:endParaRPr lang="es-ES" sz="1600" dirty="0" smtClean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s-ES" sz="1600" dirty="0">
                            <a:latin typeface="+mj-lt"/>
                          </a:endParaRPr>
                        </a:p>
                      </a:txBody>
                      <a:tcPr anchor="ctr"/>
                    </a:tc>
                  </a:tr>
                  <a:tr h="394275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600">
                                    <a:effectLst/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</m:oMath>
                            </m:oMathPara>
                          </a14:m>
                          <a:endParaRPr lang="es-ES" sz="16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600">
                                    <a:effectLst/>
                                    <a:latin typeface="Cambria Math" panose="02040503050406030204" pitchFamily="18" charset="0"/>
                                  </a:rPr>
                                  <m:t>630 </m:t>
                                </m:r>
                              </m:oMath>
                            </m:oMathPara>
                          </a14:m>
                          <a:endParaRPr lang="es-ES" sz="16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 rowSpan="3"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0,07</m:t>
                                </m:r>
                                <m:r>
                                  <a:rPr lang="es-ES" sz="16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s-ES" sz="16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 rowSpan="3"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600">
                                    <a:effectLst/>
                                    <a:latin typeface="Cambria Math" panose="02040503050406030204" pitchFamily="18" charset="0"/>
                                  </a:rPr>
                                  <m:t>65,11</m:t>
                                </m:r>
                              </m:oMath>
                            </m:oMathPara>
                          </a14:m>
                          <a:endParaRPr lang="es-ES" sz="16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</a:tr>
                  <a:tr h="394275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600">
                                    <a:effectLst/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</m:oMath>
                            </m:oMathPara>
                          </a14:m>
                          <a:endParaRPr lang="es-ES" sz="16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600">
                                    <a:effectLst/>
                                    <a:latin typeface="Cambria Math" panose="02040503050406030204" pitchFamily="18" charset="0"/>
                                  </a:rPr>
                                  <m:t>54,78</m:t>
                                </m:r>
                              </m:oMath>
                            </m:oMathPara>
                          </a14:m>
                          <a:endParaRPr lang="es-ES" sz="16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 v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</a:tr>
                  <a:tr h="394275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600">
                                    <a:effectLst/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</m:oMath>
                            </m:oMathPara>
                          </a14:m>
                          <a:endParaRPr lang="es-ES" sz="16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600">
                                    <a:effectLst/>
                                    <a:latin typeface="Cambria Math" panose="02040503050406030204" pitchFamily="18" charset="0"/>
                                  </a:rPr>
                                  <m:t>620</m:t>
                                </m:r>
                              </m:oMath>
                            </m:oMathPara>
                          </a14:m>
                          <a:endParaRPr lang="es-ES" sz="16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 v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10" name="Tabla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84267194"/>
                  </p:ext>
                </p:extLst>
              </p:nvPr>
            </p:nvGraphicFramePr>
            <p:xfrm>
              <a:off x="6977006" y="2873036"/>
              <a:ext cx="4845827" cy="210177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28768"/>
                    <a:gridCol w="1089668"/>
                    <a:gridCol w="1155355"/>
                    <a:gridCol w="1172036"/>
                  </a:tblGrid>
                  <a:tr h="91894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600" dirty="0" smtClean="0">
                              <a:latin typeface="+mj-lt"/>
                            </a:rPr>
                            <a:t>Parámetro dimensional</a:t>
                          </a:r>
                        </a:p>
                        <a:p>
                          <a:pPr algn="ctr"/>
                          <a:endParaRPr lang="es-ES" sz="1600" dirty="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131844" t="-662" r="-215642" b="-1304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219577" t="-662" r="-104233" b="-1304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S" sz="1600" dirty="0" smtClean="0">
                              <a:effectLst/>
                              <a:latin typeface="+mj-lt"/>
                            </a:rPr>
                            <a:t>Ángulo θ [°]</a:t>
                          </a:r>
                          <a:endParaRPr lang="es-ES" sz="1600" dirty="0" smtClean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s-ES" sz="1600" dirty="0">
                            <a:latin typeface="+mj-lt"/>
                          </a:endParaRPr>
                        </a:p>
                      </a:txBody>
                      <a:tcPr anchor="ctr"/>
                    </a:tc>
                  </a:tr>
                  <a:tr h="394275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0" marR="0" marT="0" marB="0" anchor="ctr">
                        <a:blipFill rotWithShape="0">
                          <a:blip r:embed="rId3"/>
                          <a:stretch>
                            <a:fillRect l="-426" t="-233846" r="-240426" b="-2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0" marR="0" marT="0" marB="0" anchor="ctr">
                        <a:blipFill rotWithShape="0">
                          <a:blip r:embed="rId3"/>
                          <a:stretch>
                            <a:fillRect l="-131844" t="-233846" r="-215642" b="-203077"/>
                          </a:stretch>
                        </a:blipFill>
                      </a:tcPr>
                    </a:tc>
                    <a:tc rowSpan="3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0" marR="0" marT="0" marB="0" anchor="ctr">
                        <a:blipFill rotWithShape="0">
                          <a:blip r:embed="rId3"/>
                          <a:stretch>
                            <a:fillRect l="-219577" t="-77949" r="-104233" b="-1026"/>
                          </a:stretch>
                        </a:blipFill>
                      </a:tcPr>
                    </a:tc>
                    <a:tc rowSpan="3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0" marR="0" marT="0" marB="0" anchor="ctr">
                        <a:blipFill rotWithShape="0">
                          <a:blip r:embed="rId3"/>
                          <a:stretch>
                            <a:fillRect l="-312953" t="-77949" r="-2073" b="-1026"/>
                          </a:stretch>
                        </a:blipFill>
                      </a:tcPr>
                    </a:tc>
                  </a:tr>
                  <a:tr h="394275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0" marR="0" marT="0" marB="0" anchor="ctr">
                        <a:blipFill rotWithShape="0">
                          <a:blip r:embed="rId3"/>
                          <a:stretch>
                            <a:fillRect l="-426" t="-333846" r="-240426" b="-1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0" marR="0" marT="0" marB="0" anchor="ctr">
                        <a:blipFill rotWithShape="0">
                          <a:blip r:embed="rId3"/>
                          <a:stretch>
                            <a:fillRect l="-131844" t="-333846" r="-215642" b="-103077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</a:tr>
                  <a:tr h="394275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0" marR="0" marT="0" marB="0" anchor="ctr">
                        <a:blipFill rotWithShape="0">
                          <a:blip r:embed="rId3"/>
                          <a:stretch>
                            <a:fillRect l="-426" t="-433846" r="-240426" b="-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0" marR="0" marT="0" marB="0" anchor="ctr">
                        <a:blipFill rotWithShape="0">
                          <a:blip r:embed="rId3"/>
                          <a:stretch>
                            <a:fillRect l="-131844" t="-433846" r="-215642" b="-3077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ángulo 10"/>
              <p:cNvSpPr/>
              <p:nvPr/>
            </p:nvSpPr>
            <p:spPr>
              <a:xfrm>
                <a:off x="471760" y="2812112"/>
                <a:ext cx="2559950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dirty="0"/>
                  <a:t>Capacidad </a:t>
                </a:r>
                <a:r>
                  <a:rPr lang="en-US" dirty="0"/>
                  <a:t>= </a:t>
                </a:r>
                <a14:m>
                  <m:oMath xmlns:m="http://schemas.openxmlformats.org/officeDocument/2006/math">
                    <m:r>
                      <a:rPr lang="es-ES">
                        <a:latin typeface="Cambria Math" panose="02040503050406030204" pitchFamily="18" charset="0"/>
                      </a:rPr>
                      <m:t>50 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𝑘𝑔</m:t>
                    </m:r>
                  </m:oMath>
                </a14:m>
                <a:endParaRPr lang="es-E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dirty="0" smtClean="0"/>
                  <a:t>Ángulo </a:t>
                </a:r>
                <a:r>
                  <a:rPr lang="en-US" dirty="0"/>
                  <a:t>=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65</m:t>
                    </m:r>
                    <m:r>
                      <m:rPr>
                        <m:nor/>
                      </m:rPr>
                      <a:rPr lang="es-ES" dirty="0"/>
                      <m:t>°</m:t>
                    </m:r>
                    <m:r>
                      <m:rPr>
                        <m:nor/>
                      </m:rPr>
                      <a:rPr lang="es-ES" b="0" i="0" dirty="0" smtClean="0"/>
                      <m:t>  </m:t>
                    </m:r>
                  </m:oMath>
                </a14:m>
                <a:endParaRPr lang="es-ES" b="0" i="0" dirty="0" smtClean="0"/>
              </a:p>
              <a:p>
                <a:r>
                  <a:rPr lang="es-ES" b="0" dirty="0" smtClean="0"/>
                  <a:t>     Manual para Tolvas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s-ES" b="0" i="0" dirty="0" smtClean="0"/>
                        <m:t>     (</m:t>
                      </m:r>
                      <m:r>
                        <m:rPr>
                          <m:nor/>
                        </m:rPr>
                        <a:rPr lang="es-ES" b="0" i="0" dirty="0" smtClean="0"/>
                        <m:t>Jos</m:t>
                      </m:r>
                      <m:r>
                        <m:rPr>
                          <m:nor/>
                        </m:rPr>
                        <a:rPr lang="es-ES" b="0" i="0" dirty="0" smtClean="0"/>
                        <m:t>é </m:t>
                      </m:r>
                      <m:r>
                        <m:rPr>
                          <m:nor/>
                        </m:rPr>
                        <a:rPr lang="es-ES" b="0" i="0" dirty="0" smtClean="0"/>
                        <m:t>Gomez</m:t>
                      </m:r>
                      <m:r>
                        <m:rPr>
                          <m:nor/>
                        </m:rPr>
                        <a:rPr lang="es-ES" b="0" i="0" dirty="0" smtClean="0"/>
                        <m:t>,1995)</m:t>
                      </m:r>
                    </m:oMath>
                  </m:oMathPara>
                </a14:m>
                <a:endParaRPr lang="es-ES" dirty="0" smtClean="0"/>
              </a:p>
            </p:txBody>
          </p:sp>
        </mc:Choice>
        <mc:Fallback>
          <p:sp>
            <p:nvSpPr>
              <p:cNvPr id="11" name="Rectá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760" y="2812112"/>
                <a:ext cx="2559950" cy="1200329"/>
              </a:xfrm>
              <a:prstGeom prst="rect">
                <a:avLst/>
              </a:prstGeom>
              <a:blipFill rotWithShape="0">
                <a:blip r:embed="rId4"/>
                <a:stretch>
                  <a:fillRect l="-1429" t="-2538" b="-253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789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/>
          <p:nvPr/>
        </p:nvPicPr>
        <p:blipFill rotWithShape="1">
          <a:blip r:embed="rId2"/>
          <a:srcRect l="17073"/>
          <a:stretch/>
        </p:blipFill>
        <p:spPr>
          <a:xfrm>
            <a:off x="6111241" y="1885071"/>
            <a:ext cx="5547310" cy="4037427"/>
          </a:xfrm>
          <a:prstGeom prst="rect">
            <a:avLst/>
          </a:prstGeom>
        </p:spPr>
      </p:pic>
      <p:pic>
        <p:nvPicPr>
          <p:cNvPr id="4" name="Imagen 3"/>
          <p:cNvPicPr/>
          <p:nvPr/>
        </p:nvPicPr>
        <p:blipFill rotWithShape="1">
          <a:blip r:embed="rId2"/>
          <a:srcRect l="17073" t="4646" r="33717" b="12311"/>
          <a:stretch/>
        </p:blipFill>
        <p:spPr>
          <a:xfrm>
            <a:off x="6089396" y="1885071"/>
            <a:ext cx="4812444" cy="4053840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>
          <a:blip r:embed="rId3"/>
          <a:stretch>
            <a:fillRect/>
          </a:stretch>
        </p:blipFill>
        <p:spPr>
          <a:xfrm>
            <a:off x="1090218" y="1885071"/>
            <a:ext cx="4410250" cy="4037427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969529" y="463639"/>
            <a:ext cx="10058400" cy="849640"/>
          </a:xfrm>
        </p:spPr>
        <p:txBody>
          <a:bodyPr/>
          <a:lstStyle/>
          <a:p>
            <a:r>
              <a:rPr lang="es-ES" dirty="0"/>
              <a:t>Diseño Tolva</a:t>
            </a:r>
          </a:p>
        </p:txBody>
      </p:sp>
      <p:sp>
        <p:nvSpPr>
          <p:cNvPr id="7" name="Rectángulo 6"/>
          <p:cNvSpPr/>
          <p:nvPr/>
        </p:nvSpPr>
        <p:spPr>
          <a:xfrm>
            <a:off x="7162751" y="5917809"/>
            <a:ext cx="449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 smtClean="0"/>
              <a:t>Factor de seguridad= 27</a:t>
            </a:r>
          </a:p>
        </p:txBody>
      </p:sp>
      <p:pic>
        <p:nvPicPr>
          <p:cNvPr id="9" name="Imagen 8"/>
          <p:cNvPicPr/>
          <p:nvPr/>
        </p:nvPicPr>
        <p:blipFill rotWithShape="1">
          <a:blip r:embed="rId2"/>
          <a:srcRect l="89065"/>
          <a:stretch/>
        </p:blipFill>
        <p:spPr>
          <a:xfrm>
            <a:off x="10914460" y="1901484"/>
            <a:ext cx="731471" cy="40374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ángulo 10"/>
              <p:cNvSpPr/>
              <p:nvPr/>
            </p:nvSpPr>
            <p:spPr>
              <a:xfrm>
                <a:off x="2421514" y="5938911"/>
                <a:ext cx="174765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𝐶𝑎𝑟𝑔𝑎</m:t>
                      </m:r>
                      <m:r>
                        <a:rPr lang="es-ES" i="0">
                          <a:latin typeface="Cambria Math" panose="02040503050406030204" pitchFamily="18" charset="0"/>
                        </a:rPr>
                        <m:t>=490</m:t>
                      </m:r>
                      <m:r>
                        <a:rPr lang="es-ES" i="1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1" name="Rectá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1514" y="5938911"/>
                <a:ext cx="1747658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456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6837" y="183148"/>
            <a:ext cx="10515600" cy="1325563"/>
          </a:xfrm>
        </p:spPr>
        <p:txBody>
          <a:bodyPr/>
          <a:lstStyle/>
          <a:p>
            <a:pPr algn="ctr"/>
            <a:r>
              <a:rPr lang="es-ES" dirty="0" smtClean="0"/>
              <a:t>Raspador-Agitador-Eje</a:t>
            </a:r>
            <a:endParaRPr lang="es-ES" dirty="0"/>
          </a:p>
        </p:txBody>
      </p:sp>
      <p:pic>
        <p:nvPicPr>
          <p:cNvPr id="5" name="Imagen 4"/>
          <p:cNvPicPr/>
          <p:nvPr/>
        </p:nvPicPr>
        <p:blipFill rotWithShape="1">
          <a:blip r:embed="rId2"/>
          <a:srcRect t="4923" r="13178" b="3981"/>
          <a:stretch/>
        </p:blipFill>
        <p:spPr bwMode="auto">
          <a:xfrm>
            <a:off x="8224898" y="2123717"/>
            <a:ext cx="1774651" cy="34222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/>
          <p:nvPr/>
        </p:nvPicPr>
        <p:blipFill>
          <a:blip r:embed="rId3"/>
          <a:stretch>
            <a:fillRect/>
          </a:stretch>
        </p:blipFill>
        <p:spPr>
          <a:xfrm>
            <a:off x="5842873" y="1976274"/>
            <a:ext cx="2109515" cy="37051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/>
              <p:cNvSpPr/>
              <p:nvPr/>
            </p:nvSpPr>
            <p:spPr>
              <a:xfrm>
                <a:off x="6552243" y="5545943"/>
                <a:ext cx="151939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400" b="1" i="1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s-ES" sz="2400" b="1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2400" b="1" i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s-ES" sz="2400" b="1" i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ES" sz="2400" b="1" i="0">
                          <a:latin typeface="Cambria Math" panose="02040503050406030204" pitchFamily="18" charset="0"/>
                        </a:rPr>
                        <m:t>𝟎𝟕</m:t>
                      </m:r>
                    </m:oMath>
                  </m:oMathPara>
                </a14:m>
                <a:endParaRPr lang="es-ES" sz="2400" b="1" dirty="0"/>
              </a:p>
            </p:txBody>
          </p:sp>
        </mc:Choice>
        <mc:Fallback xmlns=""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2243" y="5545943"/>
                <a:ext cx="1519390" cy="4616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/>
              <p:cNvSpPr/>
              <p:nvPr/>
            </p:nvSpPr>
            <p:spPr>
              <a:xfrm>
                <a:off x="8224898" y="5508720"/>
                <a:ext cx="151939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400" b="1" i="1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s-ES" sz="2400" b="1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2400" b="1" i="0"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s-ES" sz="2400" b="1" i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ES" sz="2400" b="1" i="0">
                          <a:latin typeface="Cambria Math" panose="02040503050406030204" pitchFamily="18" charset="0"/>
                        </a:rPr>
                        <m:t>𝟔𝟑</m:t>
                      </m:r>
                    </m:oMath>
                  </m:oMathPara>
                </a14:m>
                <a:endParaRPr lang="es-ES" sz="2400" b="1" dirty="0"/>
              </a:p>
            </p:txBody>
          </p:sp>
        </mc:Choice>
        <mc:Fallback xmlns="">
          <p:sp>
            <p:nvSpPr>
              <p:cNvPr id="8" name="Rectá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4898" y="5508720"/>
                <a:ext cx="1519390" cy="461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n 9"/>
          <p:cNvPicPr/>
          <p:nvPr/>
        </p:nvPicPr>
        <p:blipFill rotWithShape="1">
          <a:blip r:embed="rId2"/>
          <a:srcRect l="22927" t="4923" r="60918" b="3981"/>
          <a:stretch/>
        </p:blipFill>
        <p:spPr bwMode="auto">
          <a:xfrm>
            <a:off x="10145825" y="2086494"/>
            <a:ext cx="330200" cy="34222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ángulo 10"/>
              <p:cNvSpPr/>
              <p:nvPr/>
            </p:nvSpPr>
            <p:spPr>
              <a:xfrm>
                <a:off x="9938587" y="5508720"/>
                <a:ext cx="122123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400" b="1" i="1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s-ES" sz="2400" b="1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2400" b="1" i="0">
                          <a:latin typeface="Cambria Math" panose="02040503050406030204" pitchFamily="18" charset="0"/>
                        </a:rPr>
                        <m:t>𝟐𝟖</m:t>
                      </m:r>
                    </m:oMath>
                  </m:oMathPara>
                </a14:m>
                <a:endParaRPr lang="es-ES" sz="2400" b="1" dirty="0"/>
              </a:p>
            </p:txBody>
          </p:sp>
        </mc:Choice>
        <mc:Fallback xmlns="">
          <p:sp>
            <p:nvSpPr>
              <p:cNvPr id="11" name="Rectá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8587" y="5508720"/>
                <a:ext cx="1221232" cy="4616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/>
              <p:cNvSpPr/>
              <p:nvPr/>
            </p:nvSpPr>
            <p:spPr>
              <a:xfrm>
                <a:off x="10458133" y="3502721"/>
                <a:ext cx="160172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1" i="1"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s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es-ES" b="0" i="0">
                          <a:latin typeface="Cambria Math" panose="02040503050406030204" pitchFamily="18" charset="0"/>
                        </a:rPr>
                        <m:t>8,36 </m:t>
                      </m:r>
                      <m:r>
                        <a:rPr lang="es-ES" b="1" i="1">
                          <a:latin typeface="Cambria Math" panose="02040503050406030204" pitchFamily="18" charset="0"/>
                        </a:rPr>
                        <m:t>𝒎𝒎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2" name="Rectá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8133" y="3502721"/>
                <a:ext cx="1601721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agen 13"/>
          <p:cNvPicPr/>
          <p:nvPr/>
        </p:nvPicPr>
        <p:blipFill>
          <a:blip r:embed="rId8"/>
          <a:stretch>
            <a:fillRect/>
          </a:stretch>
        </p:blipFill>
        <p:spPr>
          <a:xfrm>
            <a:off x="213360" y="2176180"/>
            <a:ext cx="5687292" cy="41138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4150208" y="4918815"/>
                <a:ext cx="2308647" cy="11798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252095" algn="just">
                  <a:lnSpc>
                    <a:spcPct val="150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1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s-ES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𝑭</m:t>
                          </m:r>
                        </m:e>
                        <m:sub>
                          <m:r>
                            <a:rPr lang="es-ES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sub>
                      </m:sSub>
                      <m:r>
                        <a:rPr lang="es-ES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</m:t>
                      </m:r>
                      <m:r>
                        <a:rPr lang="es-ES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𝟓𝟐</m:t>
                      </m:r>
                      <m:r>
                        <a:rPr lang="es-ES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s-ES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𝟐𝟑</m:t>
                      </m:r>
                      <m:r>
                        <a:rPr lang="es-ES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s-ES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𝑵</m:t>
                      </m:r>
                    </m:oMath>
                  </m:oMathPara>
                </a14:m>
                <a:endParaRPr lang="es-ES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52095" algn="just">
                  <a:lnSpc>
                    <a:spcPct val="150000"/>
                  </a:lnSpc>
                  <a:spcAft>
                    <a:spcPts val="1000"/>
                  </a:spcAft>
                  <a:tabLst>
                    <a:tab pos="77660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   </m:t>
                          </m:r>
                          <m:r>
                            <a:rPr lang="es-ES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𝑭</m:t>
                          </m:r>
                        </m:e>
                        <m:sub>
                          <m:r>
                            <a:rPr lang="es-ES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b>
                      </m:sSub>
                      <m:r>
                        <a:rPr lang="es-ES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</m:t>
                      </m:r>
                      <m:r>
                        <a:rPr lang="es-ES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𝟑𝟖</m:t>
                      </m:r>
                      <m:r>
                        <a:rPr lang="es-ES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s-ES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𝟐𝟐</m:t>
                      </m:r>
                      <m:r>
                        <a:rPr lang="es-ES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s-ES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𝑵</m:t>
                      </m:r>
                      <m:r>
                        <a:rPr lang="es-ES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      </m:t>
                      </m:r>
                    </m:oMath>
                  </m:oMathPara>
                </a14:m>
                <a:endParaRPr lang="es-ES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0208" y="4918815"/>
                <a:ext cx="2308647" cy="117981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729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Cálculo de la Potencia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1162577" y="1904931"/>
                <a:ext cx="18773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1" i="1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s-ES" b="1" i="1">
                              <a:latin typeface="Cambria Math" panose="02040503050406030204" pitchFamily="18" charset="0"/>
                            </a:rPr>
                            <m:t>𝑻</m:t>
                          </m:r>
                        </m:sub>
                      </m:sSub>
                      <m:r>
                        <a:rPr lang="es-ES" b="1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1" i="0">
                          <a:latin typeface="Cambria Math" panose="02040503050406030204" pitchFamily="18" charset="0"/>
                        </a:rPr>
                        <m:t>𝟏𝟖</m:t>
                      </m:r>
                      <m:r>
                        <a:rPr lang="es-ES" b="1" i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ES" b="1" i="0">
                          <a:latin typeface="Cambria Math" panose="02040503050406030204" pitchFamily="18" charset="0"/>
                        </a:rPr>
                        <m:t>𝟑𝟏</m:t>
                      </m:r>
                      <m:r>
                        <a:rPr lang="es-ES" b="1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b="1" i="1">
                          <a:latin typeface="Cambria Math" panose="02040503050406030204" pitchFamily="18" charset="0"/>
                        </a:rPr>
                        <m:t>𝑵𝒎</m:t>
                      </m:r>
                    </m:oMath>
                  </m:oMathPara>
                </a14:m>
                <a:endParaRPr lang="es-ES" b="1" dirty="0"/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2577" y="1904931"/>
                <a:ext cx="1877373" cy="36933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4816297" y="2281842"/>
                <a:ext cx="158889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s-ES" b="1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1" i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s-ES" b="1" i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ES" b="1" i="0">
                          <a:latin typeface="Cambria Math" panose="02040503050406030204" pitchFamily="18" charset="0"/>
                        </a:rPr>
                        <m:t>𝟑𝟏</m:t>
                      </m:r>
                      <m:r>
                        <a:rPr lang="es-ES" b="1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b="1" i="1">
                          <a:latin typeface="Cambria Math" panose="02040503050406030204" pitchFamily="18" charset="0"/>
                        </a:rPr>
                        <m:t>𝑯</m:t>
                      </m:r>
                      <m:r>
                        <a:rPr lang="es-ES" b="1" i="1" smtClean="0">
                          <a:latin typeface="Cambria Math" panose="02040503050406030204" pitchFamily="18" charset="0"/>
                        </a:rPr>
                        <m:t>𝑷</m:t>
                      </m:r>
                    </m:oMath>
                  </m:oMathPara>
                </a14:m>
                <a:endParaRPr lang="es-ES" b="1" dirty="0"/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6297" y="2281842"/>
                <a:ext cx="1588897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/>
              <p:cNvSpPr/>
              <p:nvPr/>
            </p:nvSpPr>
            <p:spPr>
              <a:xfrm>
                <a:off x="1186307" y="2530362"/>
                <a:ext cx="15183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b="1" dirty="0" smtClean="0"/>
                  <a:t>w</a:t>
                </a:r>
                <a14:m>
                  <m:oMath xmlns:m="http://schemas.openxmlformats.org/officeDocument/2006/math">
                    <m:r>
                      <a:rPr lang="es-ES" b="1" i="0"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b="1" i="0" smtClean="0">
                        <a:latin typeface="Cambria Math" panose="02040503050406030204" pitchFamily="18" charset="0"/>
                      </a:rPr>
                      <m:t>𝟏𝟐𝟎</m:t>
                    </m:r>
                    <m:r>
                      <a:rPr lang="es-ES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b="1" i="0" smtClean="0">
                        <a:latin typeface="Cambria Math" panose="02040503050406030204" pitchFamily="18" charset="0"/>
                      </a:rPr>
                      <m:t>𝐫𝐩𝐦</m:t>
                    </m:r>
                  </m:oMath>
                </a14:m>
                <a:endParaRPr lang="es-ES" b="1" dirty="0"/>
              </a:p>
            </p:txBody>
          </p:sp>
        </mc:Choice>
        <mc:Fallback xmlns=""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6307" y="2530362"/>
                <a:ext cx="1518364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3614" t="-8197" b="-2459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onector recto de flecha 8"/>
          <p:cNvCxnSpPr/>
          <p:nvPr/>
        </p:nvCxnSpPr>
        <p:spPr>
          <a:xfrm>
            <a:off x="3039950" y="2515804"/>
            <a:ext cx="1428690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/>
          <p:cNvPicPr/>
          <p:nvPr/>
        </p:nvPicPr>
        <p:blipFill>
          <a:blip r:embed="rId5"/>
          <a:stretch>
            <a:fillRect/>
          </a:stretch>
        </p:blipFill>
        <p:spPr>
          <a:xfrm>
            <a:off x="1945489" y="3173373"/>
            <a:ext cx="8236161" cy="2693995"/>
          </a:xfrm>
          <a:prstGeom prst="rect">
            <a:avLst/>
          </a:prstGeom>
        </p:spPr>
      </p:pic>
      <p:cxnSp>
        <p:nvCxnSpPr>
          <p:cNvPr id="12" name="Conector recto de flecha 11"/>
          <p:cNvCxnSpPr/>
          <p:nvPr/>
        </p:nvCxnSpPr>
        <p:spPr>
          <a:xfrm>
            <a:off x="6632236" y="2455366"/>
            <a:ext cx="1428690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ángulo 12"/>
              <p:cNvSpPr/>
              <p:nvPr/>
            </p:nvSpPr>
            <p:spPr>
              <a:xfrm>
                <a:off x="8287968" y="2274263"/>
                <a:ext cx="25587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1" i="1" smtClean="0">
                          <a:latin typeface="Cambria Math" panose="02040503050406030204" pitchFamily="18" charset="0"/>
                        </a:rPr>
                        <m:t>𝑷𝒄𝒐𝒎𝒆𝒓𝒄</m:t>
                      </m:r>
                      <m:r>
                        <a:rPr lang="es-ES" b="1" i="0" smtClean="0">
                          <a:latin typeface="Cambria Math" panose="02040503050406030204" pitchFamily="18" charset="0"/>
                        </a:rPr>
                        <m:t>𝐢𝐚𝐥</m:t>
                      </m:r>
                      <m:r>
                        <a:rPr lang="es-ES" b="1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1" i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s-ES" b="1" i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ES" b="1" i="0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s-ES" b="1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b="1" i="1">
                          <a:latin typeface="Cambria Math" panose="02040503050406030204" pitchFamily="18" charset="0"/>
                        </a:rPr>
                        <m:t>𝑯</m:t>
                      </m:r>
                      <m:r>
                        <a:rPr lang="es-ES" b="1" i="1" smtClean="0">
                          <a:latin typeface="Cambria Math" panose="02040503050406030204" pitchFamily="18" charset="0"/>
                        </a:rPr>
                        <m:t>𝑷</m:t>
                      </m:r>
                    </m:oMath>
                  </m:oMathPara>
                </a14:m>
                <a:endParaRPr lang="es-ES" b="1" dirty="0"/>
              </a:p>
            </p:txBody>
          </p:sp>
        </mc:Choice>
        <mc:Fallback xmlns="">
          <p:sp>
            <p:nvSpPr>
              <p:cNvPr id="13" name="Rectángu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7968" y="2274263"/>
                <a:ext cx="2558714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742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Diseño Estructura</a:t>
            </a:r>
            <a:endParaRPr lang="es-ES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86" y="2146300"/>
            <a:ext cx="4848513" cy="34404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968086" y="1368028"/>
                <a:ext cx="153112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1" i="1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s-ES" b="1" i="1">
                              <a:latin typeface="Cambria Math" panose="02040503050406030204" pitchFamily="18" charset="0"/>
                            </a:rPr>
                            <m:t>𝒅</m:t>
                          </m:r>
                        </m:sub>
                      </m:sSub>
                      <m:r>
                        <a:rPr lang="es-ES" b="1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1" i="0">
                          <a:latin typeface="Cambria Math" panose="02040503050406030204" pitchFamily="18" charset="0"/>
                        </a:rPr>
                        <m:t>𝟏𝟏𝟔𝟏</m:t>
                      </m:r>
                      <m:r>
                        <a:rPr lang="es-ES" b="1" i="1">
                          <a:latin typeface="Cambria Math" panose="02040503050406030204" pitchFamily="18" charset="0"/>
                        </a:rPr>
                        <m:t>𝑵</m:t>
                      </m:r>
                    </m:oMath>
                  </m:oMathPara>
                </a14:m>
                <a:endParaRPr lang="es-ES" b="1" dirty="0"/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086" y="1368028"/>
                <a:ext cx="1531125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n 5"/>
          <p:cNvPicPr/>
          <p:nvPr/>
        </p:nvPicPr>
        <p:blipFill>
          <a:blip r:embed="rId4"/>
          <a:stretch>
            <a:fillRect/>
          </a:stretch>
        </p:blipFill>
        <p:spPr>
          <a:xfrm>
            <a:off x="6121400" y="2146300"/>
            <a:ext cx="5461000" cy="318420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6969114" y="5477838"/>
            <a:ext cx="449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 smtClean="0"/>
              <a:t>Factor de seguridad= 28</a:t>
            </a:r>
          </a:p>
        </p:txBody>
      </p:sp>
    </p:spTree>
    <p:extLst>
      <p:ext uri="{BB962C8B-B14F-4D97-AF65-F5344CB8AC3E}">
        <p14:creationId xmlns:p14="http://schemas.microsoft.com/office/powerpoint/2010/main" val="187857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Tabla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3133515"/>
                  </p:ext>
                </p:extLst>
              </p:nvPr>
            </p:nvGraphicFramePr>
            <p:xfrm>
              <a:off x="5427892" y="2825754"/>
              <a:ext cx="6220156" cy="202263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935410"/>
                    <a:gridCol w="1107959"/>
                    <a:gridCol w="1823994"/>
                    <a:gridCol w="1352793"/>
                  </a:tblGrid>
                  <a:tr h="399893"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effectLst/>
                            </a:rPr>
                            <a:t> </a:t>
                          </a:r>
                          <a:endParaRPr lang="es-ES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effectLst/>
                            </a:rPr>
                            <a:t>Unidad</a:t>
                          </a:r>
                          <a:endParaRPr lang="es-ES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effectLst/>
                            </a:rPr>
                            <a:t>Requerimiento</a:t>
                          </a:r>
                          <a:endParaRPr lang="es-ES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effectLst/>
                            </a:rPr>
                            <a:t>Resultado</a:t>
                          </a:r>
                          <a:endParaRPr lang="es-ES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9893"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 smtClean="0">
                              <a:effectLst/>
                            </a:rPr>
                            <a:t>Masa dosificada </a:t>
                          </a:r>
                          <a:endParaRPr lang="es-ES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s-ES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480</m:t>
                                </m:r>
                              </m:oMath>
                            </m:oMathPara>
                          </a14:m>
                          <a:endParaRPr lang="es-ES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>
                              <a:effectLst/>
                            </a:rPr>
                            <a:t>480</a:t>
                          </a:r>
                          <a:endParaRPr lang="es-ES" sz="18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799786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effectLst/>
                            </a:rPr>
                            <a:t>Tiempo de dosificación</a:t>
                          </a:r>
                          <a:endParaRPr lang="es-ES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s-ES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oMath>
                            </m:oMathPara>
                          </a14:m>
                          <a:endParaRPr lang="es-ES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effectLst/>
                            </a:rPr>
                            <a:t>13,6</a:t>
                          </a:r>
                          <a:endParaRPr lang="es-ES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9893"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effectLst/>
                            </a:rPr>
                            <a:t>Flujo Másico </a:t>
                          </a:r>
                          <a:endParaRPr lang="es-ES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s-ES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32</m:t>
                                </m:r>
                              </m:oMath>
                            </m:oMathPara>
                          </a14:m>
                          <a:endParaRPr lang="es-ES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effectLst/>
                            </a:rPr>
                            <a:t>35,4</a:t>
                          </a:r>
                          <a:endParaRPr lang="es-ES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4" name="Tabla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3133515"/>
                  </p:ext>
                </p:extLst>
              </p:nvPr>
            </p:nvGraphicFramePr>
            <p:xfrm>
              <a:off x="5427892" y="2825754"/>
              <a:ext cx="6220156" cy="202263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935410"/>
                    <a:gridCol w="1107959"/>
                    <a:gridCol w="1823994"/>
                    <a:gridCol w="1352793"/>
                  </a:tblGrid>
                  <a:tr h="399893"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effectLst/>
                            </a:rPr>
                            <a:t> </a:t>
                          </a:r>
                          <a:endParaRPr lang="es-ES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effectLst/>
                            </a:rPr>
                            <a:t>Unidad</a:t>
                          </a:r>
                          <a:endParaRPr lang="es-ES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effectLst/>
                            </a:rPr>
                            <a:t>Requerimiento</a:t>
                          </a:r>
                          <a:endParaRPr lang="es-ES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effectLst/>
                            </a:rPr>
                            <a:t>Resultado</a:t>
                          </a:r>
                          <a:endParaRPr lang="es-ES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411480"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 smtClean="0">
                              <a:effectLst/>
                            </a:rPr>
                            <a:t>Masa dosificada </a:t>
                          </a:r>
                          <a:endParaRPr lang="es-ES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 anchor="ctr">
                        <a:blipFill rotWithShape="0">
                          <a:blip r:embed="rId2"/>
                          <a:stretch>
                            <a:fillRect l="-175275" t="-98529" r="-288462" b="-3220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 anchor="ctr">
                        <a:blipFill rotWithShape="0">
                          <a:blip r:embed="rId2"/>
                          <a:stretch>
                            <a:fillRect l="-167559" t="-98529" r="-75585" b="-3220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>
                              <a:effectLst/>
                            </a:rPr>
                            <a:t>480</a:t>
                          </a:r>
                          <a:endParaRPr lang="es-ES" sz="18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799786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effectLst/>
                            </a:rPr>
                            <a:t>Tiempo de dosificación</a:t>
                          </a:r>
                          <a:endParaRPr lang="es-ES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 anchor="ctr">
                        <a:blipFill rotWithShape="0">
                          <a:blip r:embed="rId2"/>
                          <a:stretch>
                            <a:fillRect l="-175275" t="-103053" r="-288462" b="-671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 anchor="ctr">
                        <a:blipFill rotWithShape="0">
                          <a:blip r:embed="rId2"/>
                          <a:stretch>
                            <a:fillRect l="-167559" t="-103053" r="-75585" b="-671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effectLst/>
                            </a:rPr>
                            <a:t>13,6</a:t>
                          </a:r>
                          <a:endParaRPr lang="es-ES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411480"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effectLst/>
                            </a:rPr>
                            <a:t>Flujo Másico </a:t>
                          </a:r>
                          <a:endParaRPr lang="es-ES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 anchor="ctr">
                        <a:blipFill rotWithShape="0">
                          <a:blip r:embed="rId2"/>
                          <a:stretch>
                            <a:fillRect l="-175275" t="-391176" r="-288462" b="-29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 anchor="ctr">
                        <a:blipFill rotWithShape="0">
                          <a:blip r:embed="rId2"/>
                          <a:stretch>
                            <a:fillRect l="-167559" t="-391176" r="-75585" b="-29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effectLst/>
                            </a:rPr>
                            <a:t>35,4</a:t>
                          </a:r>
                          <a:endParaRPr lang="es-ES" sz="18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  <p:pic>
        <p:nvPicPr>
          <p:cNvPr id="5" name="Imagen 4"/>
          <p:cNvPicPr/>
          <p:nvPr/>
        </p:nvPicPr>
        <p:blipFill rotWithShape="1">
          <a:blip r:embed="rId3"/>
          <a:srcRect l="1274" t="3417" r="4646"/>
          <a:stretch/>
        </p:blipFill>
        <p:spPr bwMode="auto">
          <a:xfrm>
            <a:off x="89318" y="1809931"/>
            <a:ext cx="5050972" cy="42570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126308" y="359174"/>
            <a:ext cx="10058400" cy="1450757"/>
          </a:xfrm>
        </p:spPr>
        <p:txBody>
          <a:bodyPr/>
          <a:lstStyle/>
          <a:p>
            <a:pPr algn="ctr"/>
            <a:r>
              <a:rPr lang="es-ES" dirty="0" smtClean="0"/>
              <a:t>Ensamble y Resultados</a:t>
            </a:r>
            <a:br>
              <a:rPr lang="es-ES" dirty="0" smtClean="0"/>
            </a:br>
            <a:r>
              <a:rPr lang="es-ES" dirty="0" smtClean="0"/>
              <a:t> Sistema Dosificación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3174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Ensamble y Resultados</a:t>
            </a:r>
            <a:br>
              <a:rPr lang="es-ES" dirty="0"/>
            </a:br>
            <a:r>
              <a:rPr lang="es-ES" dirty="0"/>
              <a:t> Sistema Dosificación</a:t>
            </a:r>
          </a:p>
        </p:txBody>
      </p:sp>
      <p:pic>
        <p:nvPicPr>
          <p:cNvPr id="4" name="Imagen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" r="6436"/>
          <a:stretch/>
        </p:blipFill>
        <p:spPr bwMode="auto">
          <a:xfrm>
            <a:off x="374422" y="1815920"/>
            <a:ext cx="6271079" cy="44709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1053643"/>
              </p:ext>
            </p:extLst>
          </p:nvPr>
        </p:nvGraphicFramePr>
        <p:xfrm>
          <a:off x="7076048" y="583212"/>
          <a:ext cx="4732689" cy="3485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65231"/>
                <a:gridCol w="1567458"/>
              </a:tblGrid>
              <a:tr h="182880">
                <a:tc gridSpan="2"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SISTEMA DOSIFICACIÓN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Material a utilizar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AISI 304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288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Espesor de plancha para la tolva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2 mm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338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Espesor de placa     </a:t>
                      </a:r>
                      <a:r>
                        <a:rPr lang="es-CO" sz="1400" dirty="0" smtClean="0">
                          <a:effectLst/>
                        </a:rPr>
                        <a:t>raspador-agitador</a:t>
                      </a:r>
                    </a:p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Norma NTE INEN 222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6 mm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288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Diámetro del eje del </a:t>
                      </a:r>
                      <a:r>
                        <a:rPr lang="es-CO" sz="1400" dirty="0" smtClean="0">
                          <a:effectLst/>
                        </a:rPr>
                        <a:t>sistema</a:t>
                      </a:r>
                    </a:p>
                    <a:p>
                      <a:pPr marL="0" marR="0" indent="252095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Norma ASTM A276</a:t>
                      </a:r>
                      <a:endParaRPr lang="es-ES" sz="14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 smtClean="0">
                          <a:effectLst/>
                        </a:rPr>
                        <a:t>25,4 mm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288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Paso del tornillo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 smtClean="0">
                          <a:effectLst/>
                        </a:rPr>
                        <a:t>25,4 </a:t>
                      </a:r>
                      <a:r>
                        <a:rPr lang="es-CO" sz="1400" dirty="0">
                          <a:effectLst/>
                        </a:rPr>
                        <a:t>mm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288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D ext tornillo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 smtClean="0">
                          <a:effectLst/>
                        </a:rPr>
                        <a:t>50,8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288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Tubo para estructura de </a:t>
                      </a:r>
                      <a:r>
                        <a:rPr lang="es-CO" sz="1400" dirty="0" smtClean="0">
                          <a:effectLst/>
                        </a:rPr>
                        <a:t>soporte</a:t>
                      </a:r>
                    </a:p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Norma</a:t>
                      </a:r>
                      <a:r>
                        <a:rPr lang="es-CO" sz="14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ASTM A500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50x50x2mm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0045068"/>
              </p:ext>
            </p:extLst>
          </p:nvPr>
        </p:nvGraphicFramePr>
        <p:xfrm>
          <a:off x="7581210" y="4373468"/>
          <a:ext cx="3835400" cy="1427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0200"/>
                <a:gridCol w="2235200"/>
              </a:tblGrid>
              <a:tr h="247173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Elemento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Factor de Seguridad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7173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Tolva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27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7173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Estructura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28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7173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Raspador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5,07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7173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Agitador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9,63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348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1400" y="28760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ES" sz="5000" b="1" dirty="0" smtClean="0"/>
              <a:t>Diseño del Sistema </a:t>
            </a:r>
            <a:r>
              <a:rPr lang="es-ES" sz="5000" b="1" dirty="0" smtClean="0"/>
              <a:t/>
            </a:r>
            <a:br>
              <a:rPr lang="es-ES" sz="5000" b="1" dirty="0" smtClean="0"/>
            </a:br>
            <a:r>
              <a:rPr lang="es-ES" sz="5000" b="1" dirty="0" smtClean="0"/>
              <a:t>de </a:t>
            </a:r>
            <a:r>
              <a:rPr lang="es-ES" sz="5000" b="1" dirty="0" smtClean="0"/>
              <a:t>Distribución</a:t>
            </a:r>
            <a:endParaRPr lang="es-ES" sz="5000" b="1" dirty="0"/>
          </a:p>
        </p:txBody>
      </p:sp>
    </p:spTree>
    <p:extLst>
      <p:ext uri="{BB962C8B-B14F-4D97-AF65-F5344CB8AC3E}">
        <p14:creationId xmlns:p14="http://schemas.microsoft.com/office/powerpoint/2010/main" val="70674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Objetivo General 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algn="just"/>
            <a:endParaRPr lang="es-ES" sz="4400" dirty="0" smtClean="0"/>
          </a:p>
          <a:p>
            <a:pPr lvl="1" algn="just"/>
            <a:r>
              <a:rPr lang="es-ES" sz="4400" dirty="0" smtClean="0"/>
              <a:t>Modernizar </a:t>
            </a:r>
            <a:r>
              <a:rPr lang="es-ES" sz="4400" dirty="0"/>
              <a:t>una prensa electromecánica para fabricar dulces de maní en la empresa Agroindustria LCM.</a:t>
            </a: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4291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573927"/>
            <a:ext cx="10058400" cy="700723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Diseño General</a:t>
            </a:r>
            <a:endParaRPr lang="es-ES" dirty="0"/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4437" t="5488" r="2600" b="5867"/>
          <a:stretch/>
        </p:blipFill>
        <p:spPr bwMode="auto">
          <a:xfrm>
            <a:off x="510745" y="2194376"/>
            <a:ext cx="5736771" cy="33173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 rotWithShape="1">
          <a:blip r:embed="rId3"/>
          <a:srcRect l="2274" t="11909" r="1277"/>
          <a:stretch/>
        </p:blipFill>
        <p:spPr bwMode="auto">
          <a:xfrm>
            <a:off x="6247516" y="2411638"/>
            <a:ext cx="5224846" cy="28828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3068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75" y="3111500"/>
            <a:ext cx="5456637" cy="3154362"/>
          </a:xfrm>
          <a:prstGeom prst="rect">
            <a:avLst/>
          </a:prstGeom>
        </p:spPr>
      </p:pic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714375" y="726327"/>
            <a:ext cx="10058400" cy="700723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Selección del Pistón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ángulo 13"/>
              <p:cNvSpPr/>
              <p:nvPr/>
            </p:nvSpPr>
            <p:spPr>
              <a:xfrm>
                <a:off x="498475" y="1866343"/>
                <a:ext cx="3854132" cy="15109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dirty="0" smtClean="0"/>
                  <a:t>Parámetros de selección</a:t>
                </a:r>
                <a:r>
                  <a:rPr lang="en-US" dirty="0" smtClean="0"/>
                  <a:t>:</a:t>
                </a:r>
                <a:endParaRPr lang="es-ES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dirty="0" smtClean="0"/>
                  <a:t>Peso a distribuir</a:t>
                </a:r>
                <a14:m>
                  <m:oMath xmlns:m="http://schemas.openxmlformats.org/officeDocument/2006/math">
                    <m:r>
                      <a:rPr lang="es-ES" i="0">
                        <a:latin typeface="Cambria Math" panose="02040503050406030204" pitchFamily="18" charset="0"/>
                      </a:rPr>
                      <m:t>=2 </m:t>
                    </m:r>
                    <m:acc>
                      <m:accPr>
                        <m:chr m:val="⃗"/>
                        <m:ctrlPr>
                          <a:rPr lang="es-E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i="1">
                            <a:latin typeface="Cambria Math" panose="02040503050406030204" pitchFamily="18" charset="0"/>
                          </a:rPr>
                          <m:t>𝐾𝑔</m:t>
                        </m:r>
                      </m:e>
                    </m:acc>
                    <m:r>
                      <a:rPr lang="es-ES" i="0">
                        <a:latin typeface="Cambria Math" panose="02040503050406030204" pitchFamily="18" charset="0"/>
                      </a:rPr>
                      <m:t>=19,6 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s-ES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ea typeface="Adobe Heiti Std R" panose="020B0400000000000000" pitchFamily="34" charset="-128"/>
                  </a:rPr>
                  <a:t>Fuerza </a:t>
                </a:r>
                <a:r>
                  <a:rPr lang="en-US" dirty="0" err="1">
                    <a:ea typeface="Adobe Heiti Std R" panose="020B0400000000000000" pitchFamily="34" charset="-128"/>
                  </a:rPr>
                  <a:t>necesaria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del</m:t>
                    </m:r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s-ES">
                        <a:latin typeface="Cambria Math" panose="02040503050406030204" pitchFamily="18" charset="0"/>
                      </a:rPr>
                      <m:t>Pist</m:t>
                    </m:r>
                    <m:r>
                      <a:rPr lang="es-ES">
                        <a:latin typeface="Cambria Math" panose="02040503050406030204" pitchFamily="18" charset="0"/>
                      </a:rPr>
                      <m:t>ó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=15 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err="1" smtClean="0">
                    <a:ea typeface="Adobe Heiti Std R" panose="020B0400000000000000" pitchFamily="34" charset="-128"/>
                  </a:rPr>
                  <a:t>Presi</a:t>
                </a:r>
                <a:r>
                  <a:rPr lang="es-ES" dirty="0" err="1" smtClean="0">
                    <a:ea typeface="Adobe Heiti Std R" panose="020B0400000000000000" pitchFamily="34" charset="-128"/>
                  </a:rPr>
                  <a:t>ón</a:t>
                </a:r>
                <a:r>
                  <a:rPr lang="es-ES" dirty="0" smtClean="0">
                    <a:ea typeface="Adobe Heiti Std R" panose="020B0400000000000000" pitchFamily="34" charset="-128"/>
                  </a:rPr>
                  <a:t> necesaria</a:t>
                </a:r>
                <a:r>
                  <a:rPr lang="en-US" dirty="0" smtClean="0">
                    <a:ea typeface="Adobe Heiti Std R" panose="020B0400000000000000" pitchFamily="34" charset="-128"/>
                  </a:rPr>
                  <a:t>= 3 bar</a:t>
                </a:r>
                <a:endParaRPr lang="es-ES" dirty="0">
                  <a:ea typeface="Adobe Heiti Std R" panose="020B0400000000000000" pitchFamily="34" charset="-128"/>
                </a:endParaRPr>
              </a:p>
              <a:p>
                <a:endParaRPr lang="es-ES" dirty="0"/>
              </a:p>
            </p:txBody>
          </p:sp>
        </mc:Choice>
        <mc:Fallback xmlns="">
          <p:sp>
            <p:nvSpPr>
              <p:cNvPr id="14" name="Rectá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475" y="1866343"/>
                <a:ext cx="3854132" cy="1510926"/>
              </a:xfrm>
              <a:prstGeom prst="rect">
                <a:avLst/>
              </a:prstGeom>
              <a:blipFill rotWithShape="0">
                <a:blip r:embed="rId4"/>
                <a:stretch>
                  <a:fillRect l="-1424" t="-201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ángulo 15"/>
          <p:cNvSpPr/>
          <p:nvPr/>
        </p:nvSpPr>
        <p:spPr>
          <a:xfrm>
            <a:off x="6307695" y="5315139"/>
            <a:ext cx="53721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Pistón seleccionado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: </a:t>
            </a:r>
            <a:r>
              <a:rPr lang="es-ES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DSBC-32-400-PPVA-N3</a:t>
            </a:r>
            <a:endParaRPr lang="es-ES" sz="2000" dirty="0"/>
          </a:p>
        </p:txBody>
      </p:sp>
      <p:pic>
        <p:nvPicPr>
          <p:cNvPr id="10242" name="Picture 2" descr="https://scontent-mia1-1.xx.fbcdn.net/v/t34.0-12/14111574_1758336704423113_1510253479_n.png?oh=d1ce3248650b5601817acd713e7d5fb9&amp;oe=57BDF8A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243" y="3163015"/>
            <a:ext cx="5645080" cy="192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74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2"/>
          <a:stretch>
            <a:fillRect/>
          </a:stretch>
        </p:blipFill>
        <p:spPr>
          <a:xfrm>
            <a:off x="5782970" y="1727468"/>
            <a:ext cx="6104229" cy="426296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Simulador</a:t>
            </a:r>
            <a:r>
              <a:rPr lang="en-US" dirty="0" smtClean="0"/>
              <a:t> - Sistema </a:t>
            </a:r>
            <a:r>
              <a:rPr lang="en-US" dirty="0" err="1" smtClean="0"/>
              <a:t>Neum</a:t>
            </a:r>
            <a:r>
              <a:rPr lang="es-ES" dirty="0" smtClean="0"/>
              <a:t>ático</a:t>
            </a:r>
            <a:endParaRPr lang="es-ES" dirty="0"/>
          </a:p>
        </p:txBody>
      </p:sp>
      <p:pic>
        <p:nvPicPr>
          <p:cNvPr id="4" name="Imagen 3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1778984"/>
            <a:ext cx="5909945" cy="4262966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9897" y="5997580"/>
            <a:ext cx="5861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Fuente: Software On-Line de Ingeniería (FESTO, 2016)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/>
              <p:cNvSpPr/>
              <p:nvPr/>
            </p:nvSpPr>
            <p:spPr>
              <a:xfrm>
                <a:off x="6967748" y="5720581"/>
                <a:ext cx="366145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dirty="0" smtClean="0">
                    <a:ea typeface="Times New Roman" panose="02020603050405020304" pitchFamily="18" charset="0"/>
                    <a:cs typeface="Arial" panose="020B0604020202020204" pitchFamily="34" charset="0"/>
                  </a:rPr>
                  <a:t>Consumo de aire</a:t>
                </a:r>
                <a:r>
                  <a:rPr lang="en-US" dirty="0" smtClean="0"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s-E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35,85 [</m:t>
                    </m:r>
                    <m:r>
                      <a:rPr lang="es-E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𝑙</m:t>
                    </m:r>
                    <m:r>
                      <a:rPr lang="es-E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a:rPr lang="es-E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𝑚𝑖𝑛</m:t>
                    </m:r>
                    <m:r>
                      <a:rPr lang="es-E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]</m:t>
                    </m:r>
                  </m:oMath>
                </a14:m>
                <a:endParaRPr lang="es-ES" dirty="0" smtClean="0">
                  <a:effectLst/>
                  <a:ea typeface="Times New Roman" panose="02020603050405020304" pitchFamily="18" charset="0"/>
                </a:endParaRPr>
              </a:p>
              <a:p>
                <a:r>
                  <a:rPr lang="es-ES" dirty="0" smtClean="0">
                    <a:ea typeface="Times New Roman" panose="02020603050405020304" pitchFamily="18" charset="0"/>
                  </a:rPr>
                  <a:t>Disponible - compresor: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648</m:t>
                    </m:r>
                    <m:r>
                      <a:rPr lang="es-E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[</m:t>
                    </m:r>
                    <m:r>
                      <a:rPr lang="es-E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𝑙</m:t>
                    </m:r>
                    <m:r>
                      <a:rPr lang="es-E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a:rPr lang="es-E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𝑚𝑖𝑛</m:t>
                    </m:r>
                    <m:r>
                      <a:rPr lang="es-E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]</m:t>
                    </m:r>
                  </m:oMath>
                </a14:m>
                <a:endParaRPr lang="es-ES" dirty="0"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r>
                  <a:rPr lang="es-ES" dirty="0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s-ES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endParaRPr lang="es-ES" dirty="0"/>
              </a:p>
            </p:txBody>
          </p:sp>
        </mc:Choice>
        <mc:Fallback xmlns="">
          <p:sp>
            <p:nvSpPr>
              <p:cNvPr id="8" name="Rectá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7748" y="5720581"/>
                <a:ext cx="3661452" cy="923330"/>
              </a:xfrm>
              <a:prstGeom prst="rect">
                <a:avLst/>
              </a:prstGeom>
              <a:blipFill rotWithShape="0">
                <a:blip r:embed="rId4"/>
                <a:stretch>
                  <a:fillRect l="-1331" t="-328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846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Componentes del Sistema Neumático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57" y="1933573"/>
            <a:ext cx="5397500" cy="40481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9CA0A1"/>
              </a:clrFrom>
              <a:clrTo>
                <a:srgbClr val="9CA0A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141"/>
          <a:stretch/>
        </p:blipFill>
        <p:spPr>
          <a:xfrm>
            <a:off x="5380395" y="1933573"/>
            <a:ext cx="605486" cy="1172409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 rotWithShape="1">
          <a:blip r:embed="rId5"/>
          <a:srcRect t="10059" r="29341" b="8270"/>
          <a:stretch/>
        </p:blipFill>
        <p:spPr>
          <a:xfrm>
            <a:off x="6400844" y="1933573"/>
            <a:ext cx="5177262" cy="4048125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5809598" y="5993245"/>
            <a:ext cx="6359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2095" algn="ctr">
              <a:spcAft>
                <a:spcPts val="1000"/>
              </a:spcAft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Fuente: Software On-Line de Ingeniería (FESTO, 2016)</a:t>
            </a:r>
            <a:endParaRPr lang="es-E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76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259"/>
            <a:ext cx="5888310" cy="461205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408366"/>
              </p:ext>
            </p:extLst>
          </p:nvPr>
        </p:nvGraphicFramePr>
        <p:xfrm>
          <a:off x="6000851" y="746619"/>
          <a:ext cx="6041571" cy="3246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5537"/>
                <a:gridCol w="2123806"/>
                <a:gridCol w="2772228"/>
              </a:tblGrid>
              <a:tr h="19812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Cantidad</a:t>
                      </a:r>
                      <a:endParaRPr lang="es-E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Tipo</a:t>
                      </a:r>
                      <a:endParaRPr lang="es-E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Denominación</a:t>
                      </a:r>
                      <a:endParaRPr lang="es-E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812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1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DSC-32-400-PPVA-N3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Cilindro normalizado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812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2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GRLA-1/8-QS-8-D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Válvula de </a:t>
                      </a:r>
                      <a:r>
                        <a:rPr lang="es-CO" sz="1400" dirty="0" smtClean="0">
                          <a:effectLst/>
                        </a:rPr>
                        <a:t>estrangulación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812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2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PUN-8X1,25-BL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Tubo </a:t>
                      </a:r>
                      <a:r>
                        <a:rPr lang="es-CO" sz="1400" dirty="0" smtClean="0">
                          <a:effectLst/>
                        </a:rPr>
                        <a:t>flexible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812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2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QS-1/4-8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Racor rápido roscado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812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1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MFH-5-1/4-B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Electroválvula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812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2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U-1/4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Silenciador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812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2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QS-1/4-8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Racor rápido roscado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812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1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50x50x2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Tubo cuadrado AISI 304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812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1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350x50x12 mm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Placa de </a:t>
                      </a:r>
                      <a:r>
                        <a:rPr lang="es-CO" sz="1400" dirty="0" err="1">
                          <a:effectLst/>
                        </a:rPr>
                        <a:t>duralón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261495"/>
              </p:ext>
            </p:extLst>
          </p:nvPr>
        </p:nvGraphicFramePr>
        <p:xfrm>
          <a:off x="6014919" y="4162770"/>
          <a:ext cx="6042433" cy="1291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2226"/>
                <a:gridCol w="1439691"/>
                <a:gridCol w="1209693"/>
                <a:gridCol w="1140823"/>
              </a:tblGrid>
              <a:tr h="19812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Parámetros</a:t>
                      </a:r>
                      <a:endParaRPr lang="es-E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Calculado</a:t>
                      </a:r>
                      <a:endParaRPr lang="es-E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Simulado</a:t>
                      </a:r>
                      <a:endParaRPr lang="es-E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</a:rPr>
                        <a:t>Error (%)</a:t>
                      </a:r>
                      <a:endParaRPr lang="es-E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812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Consumo de aire (l/min)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35,85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35,89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0,1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88620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Tiempo posicionamiento del </a:t>
                      </a:r>
                      <a:r>
                        <a:rPr lang="es-CO" sz="1400" dirty="0" smtClean="0">
                          <a:effectLst/>
                        </a:rPr>
                        <a:t>    pistón </a:t>
                      </a:r>
                      <a:r>
                        <a:rPr lang="es-CO" sz="1400" dirty="0">
                          <a:effectLst/>
                        </a:rPr>
                        <a:t>(s)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4,5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4,724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5,0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981708" y="536366"/>
            <a:ext cx="10515600" cy="758893"/>
          </a:xfrm>
        </p:spPr>
        <p:txBody>
          <a:bodyPr>
            <a:normAutofit fontScale="90000"/>
          </a:bodyPr>
          <a:lstStyle/>
          <a:p>
            <a:r>
              <a:rPr lang="es-ES" dirty="0"/>
              <a:t>Ensamble y Resultados</a:t>
            </a:r>
            <a:br>
              <a:rPr lang="es-ES" dirty="0"/>
            </a:br>
            <a:r>
              <a:rPr lang="es-ES" dirty="0"/>
              <a:t> Sistema </a:t>
            </a:r>
            <a:r>
              <a:rPr lang="es-ES" dirty="0" smtClean="0"/>
              <a:t>Distribución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9410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80549" y="285583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s-ES" sz="5000" b="1" dirty="0" smtClean="0"/>
              <a:t>Diseño del Sistema de </a:t>
            </a:r>
            <a:r>
              <a:rPr lang="es-ES" sz="5000" b="1" dirty="0" smtClean="0"/>
              <a:t/>
            </a:r>
            <a:br>
              <a:rPr lang="es-ES" sz="5000" b="1" dirty="0" smtClean="0"/>
            </a:br>
            <a:r>
              <a:rPr lang="es-ES" sz="5000" b="1" dirty="0" smtClean="0"/>
              <a:t>Control</a:t>
            </a:r>
            <a:endParaRPr lang="es-ES" sz="5000" b="1" dirty="0"/>
          </a:p>
        </p:txBody>
      </p:sp>
    </p:spTree>
    <p:extLst>
      <p:ext uri="{BB962C8B-B14F-4D97-AF65-F5344CB8AC3E}">
        <p14:creationId xmlns:p14="http://schemas.microsoft.com/office/powerpoint/2010/main" val="139656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Distribución Física y Requerimientos</a:t>
            </a:r>
            <a:endParaRPr lang="es-ES" dirty="0"/>
          </a:p>
        </p:txBody>
      </p:sp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1119822" y="1875835"/>
            <a:ext cx="4976178" cy="4321765"/>
          </a:xfrm>
          <a:prstGeom prst="rect">
            <a:avLst/>
          </a:prstGeom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5482088"/>
              </p:ext>
            </p:extLst>
          </p:nvPr>
        </p:nvGraphicFramePr>
        <p:xfrm>
          <a:off x="7167904" y="2006249"/>
          <a:ext cx="3959641" cy="19431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96845"/>
                <a:gridCol w="1262796"/>
              </a:tblGrid>
              <a:tr h="0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</a:rPr>
                        <a:t>Descripción</a:t>
                      </a:r>
                      <a:endParaRPr lang="es-E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#</a:t>
                      </a:r>
                      <a:r>
                        <a:rPr lang="es-ES" sz="1500" dirty="0">
                          <a:effectLst/>
                        </a:rPr>
                        <a:t> Entradas</a:t>
                      </a:r>
                      <a:endParaRPr lang="es-E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Sensores magnéticos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Sensores inductivos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Paro de emergencia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Fallo motor (guarda motores)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2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Total</a:t>
                      </a:r>
                      <a:endParaRPr lang="es-E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es-ES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545574"/>
              </p:ext>
            </p:extLst>
          </p:nvPr>
        </p:nvGraphicFramePr>
        <p:xfrm>
          <a:off x="7181078" y="4082633"/>
          <a:ext cx="3867785" cy="20193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96845"/>
                <a:gridCol w="1170940"/>
              </a:tblGrid>
              <a:tr h="0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</a:rPr>
                        <a:t>Descripción</a:t>
                      </a:r>
                      <a:endParaRPr lang="es-E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</a:rPr>
                        <a:t># Salidas</a:t>
                      </a:r>
                      <a:endParaRPr lang="es-E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Motor dosificación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Motor placa superior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Motor matriz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Electroválvula monoestable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Lámpara de Emergencia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Total</a:t>
                      </a:r>
                      <a:endParaRPr lang="es-E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es-ES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895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-282693"/>
            <a:ext cx="10515600" cy="1325563"/>
          </a:xfrm>
        </p:spPr>
        <p:txBody>
          <a:bodyPr/>
          <a:lstStyle/>
          <a:p>
            <a:pPr algn="ctr"/>
            <a:r>
              <a:rPr lang="es-ES" dirty="0" smtClean="0"/>
              <a:t>Descripción del Proceso</a:t>
            </a:r>
            <a:endParaRPr lang="es-ES" dirty="0"/>
          </a:p>
        </p:txBody>
      </p:sp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609600" y="1182688"/>
            <a:ext cx="2523490" cy="2339975"/>
          </a:xfrm>
          <a:prstGeom prst="rect">
            <a:avLst/>
          </a:prstGeom>
        </p:spPr>
      </p:pic>
      <p:cxnSp>
        <p:nvCxnSpPr>
          <p:cNvPr id="6" name="Conector recto de flecha 5"/>
          <p:cNvCxnSpPr/>
          <p:nvPr/>
        </p:nvCxnSpPr>
        <p:spPr>
          <a:xfrm flipV="1">
            <a:off x="3176662" y="2352675"/>
            <a:ext cx="887367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 flipV="1">
            <a:off x="6710270" y="2290076"/>
            <a:ext cx="887367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/>
          <p:cNvPicPr/>
          <p:nvPr/>
        </p:nvPicPr>
        <p:blipFill>
          <a:blip r:embed="rId3"/>
          <a:stretch>
            <a:fillRect/>
          </a:stretch>
        </p:blipFill>
        <p:spPr>
          <a:xfrm>
            <a:off x="4145280" y="1139143"/>
            <a:ext cx="2489200" cy="2339975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>
          <a:blip r:embed="rId4"/>
          <a:stretch>
            <a:fillRect/>
          </a:stretch>
        </p:blipFill>
        <p:spPr>
          <a:xfrm>
            <a:off x="7655470" y="1139143"/>
            <a:ext cx="4036060" cy="2339975"/>
          </a:xfrm>
          <a:prstGeom prst="rect">
            <a:avLst/>
          </a:prstGeom>
        </p:spPr>
      </p:pic>
      <p:cxnSp>
        <p:nvCxnSpPr>
          <p:cNvPr id="13" name="Conector recto de flecha 12"/>
          <p:cNvCxnSpPr/>
          <p:nvPr/>
        </p:nvCxnSpPr>
        <p:spPr>
          <a:xfrm>
            <a:off x="9724300" y="3479118"/>
            <a:ext cx="0" cy="64293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/>
          <p:cNvPicPr/>
          <p:nvPr/>
        </p:nvPicPr>
        <p:blipFill>
          <a:blip r:embed="rId5"/>
          <a:stretch>
            <a:fillRect/>
          </a:stretch>
        </p:blipFill>
        <p:spPr>
          <a:xfrm flipH="1">
            <a:off x="7640034" y="4093032"/>
            <a:ext cx="4064196" cy="2082800"/>
          </a:xfrm>
          <a:prstGeom prst="rect">
            <a:avLst/>
          </a:prstGeom>
        </p:spPr>
      </p:pic>
      <p:cxnSp>
        <p:nvCxnSpPr>
          <p:cNvPr id="16" name="Conector recto de flecha 15"/>
          <p:cNvCxnSpPr/>
          <p:nvPr/>
        </p:nvCxnSpPr>
        <p:spPr>
          <a:xfrm flipH="1">
            <a:off x="6724338" y="5249227"/>
            <a:ext cx="902996" cy="1070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/>
          <p:cNvPicPr/>
          <p:nvPr/>
        </p:nvPicPr>
        <p:blipFill rotWithShape="1">
          <a:blip r:embed="rId6"/>
          <a:srcRect l="52427" t="2206" b="2961"/>
          <a:stretch/>
        </p:blipFill>
        <p:spPr bwMode="auto">
          <a:xfrm flipH="1">
            <a:off x="4185940" y="4018737"/>
            <a:ext cx="2537030" cy="22313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3" name="Conector recto de flecha 22"/>
          <p:cNvCxnSpPr/>
          <p:nvPr/>
        </p:nvCxnSpPr>
        <p:spPr>
          <a:xfrm flipH="1">
            <a:off x="3238500" y="5388164"/>
            <a:ext cx="944880" cy="60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n 23"/>
          <p:cNvPicPr/>
          <p:nvPr/>
        </p:nvPicPr>
        <p:blipFill rotWithShape="1">
          <a:blip r:embed="rId7"/>
          <a:srcRect r="53741"/>
          <a:stretch/>
        </p:blipFill>
        <p:spPr>
          <a:xfrm flipH="1">
            <a:off x="468920" y="4016197"/>
            <a:ext cx="2697376" cy="215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4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Esquema</a:t>
            </a:r>
            <a:r>
              <a:rPr lang="en-US" dirty="0" smtClean="0"/>
              <a:t> de Control</a:t>
            </a:r>
            <a:endParaRPr lang="es-E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ángulo 3"/>
              <p:cNvSpPr/>
              <p:nvPr/>
            </p:nvSpPr>
            <p:spPr>
              <a:xfrm>
                <a:off x="362337" y="5537062"/>
                <a:ext cx="7444602" cy="7101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indent="252095" algn="ctr">
                  <a:spcAft>
                    <a:spcPts val="1000"/>
                  </a:spcAft>
                </a:pPr>
                <a:r>
                  <a:rPr lang="es-ES" dirty="0" smtClean="0">
                    <a:ea typeface="Calibri" panose="020F0502020204030204" pitchFamily="34" charset="0"/>
                    <a:cs typeface="Arial" panose="020B0604020202020204" pitchFamily="34" charset="0"/>
                  </a:rPr>
                  <a:t>GRAFCET </a:t>
                </a:r>
                <a:r>
                  <a:rPr lang="en-US" dirty="0" smtClean="0">
                    <a:ea typeface="Calibri" panose="020F050202020403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 </a:t>
                </a:r>
                <a:r>
                  <a:rPr lang="en-US" dirty="0" smtClean="0">
                    <a:ea typeface="Calibri" panose="020F050202020403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PROGRAMACI</a:t>
                </a:r>
                <a:r>
                  <a:rPr lang="es-ES" dirty="0" smtClean="0">
                    <a:ea typeface="Calibri" panose="020F050202020403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ÓN</a:t>
                </a:r>
                <a:r>
                  <a:rPr lang="en-US" dirty="0" smtClean="0">
                    <a:ea typeface="Calibri" panose="020F050202020403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en-US" dirty="0" smtClean="0">
                    <a:ea typeface="Calibri" panose="020F050202020403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KOP </a:t>
                </a:r>
                <a:r>
                  <a:rPr lang="en-US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</m:ctrlPr>
                          </m:eqArrPr>
                          <m:e>
                            <m:r>
                              <m:rPr>
                                <m:nor/>
                              </m:rPr>
                              <a:rPr lang="en-US" b="0" i="0" smtClean="0"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SIEMENS</m:t>
                            </m:r>
                            <m:r>
                              <m:rPr>
                                <m:nor/>
                              </m:rPr>
                              <a:rPr lang="en-US" b="0" i="0" smtClean="0"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b="0" i="0" smtClean="0"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KTP</m:t>
                            </m:r>
                            <m:r>
                              <m:rPr>
                                <m:nor/>
                              </m:rPr>
                              <a:rPr lang="es-ES" b="0" i="0" smtClean="0"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−400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lang="en-US" dirty="0">
                                <a:ea typeface="Calibri" panose="020F0502020204030204" pitchFamily="34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PLC</m:t>
                            </m:r>
                            <m:r>
                              <m:rPr>
                                <m:nor/>
                              </m:rPr>
                              <a:rPr lang="en-US" dirty="0">
                                <a:ea typeface="Calibri" panose="020F0502020204030204" pitchFamily="34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dirty="0">
                                <a:ea typeface="Calibri" panose="020F0502020204030204" pitchFamily="34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SIEMENS</m:t>
                            </m:r>
                            <m:r>
                              <m:rPr>
                                <m:nor/>
                              </m:rPr>
                              <a:rPr lang="en-US" dirty="0">
                                <a:ea typeface="Calibri" panose="020F0502020204030204" pitchFamily="34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dirty="0">
                                <a:ea typeface="Calibri" panose="020F0502020204030204" pitchFamily="34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S</m:t>
                            </m:r>
                            <m:r>
                              <m:rPr>
                                <m:nor/>
                              </m:rPr>
                              <a:rPr lang="en-US" dirty="0">
                                <a:ea typeface="Calibri" panose="020F0502020204030204" pitchFamily="34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7 1200 </m:t>
                            </m:r>
                            <m:r>
                              <m:rPr>
                                <m:nor/>
                              </m:rPr>
                              <a:rPr lang="en-US" dirty="0">
                                <a:ea typeface="Calibri" panose="020F0502020204030204" pitchFamily="34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CPU</m:t>
                            </m:r>
                            <m:r>
                              <m:rPr>
                                <m:nor/>
                              </m:rPr>
                              <a:rPr lang="en-US" dirty="0">
                                <a:ea typeface="Calibri" panose="020F0502020204030204" pitchFamily="34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 1214</m:t>
                            </m:r>
                            <m:r>
                              <m:rPr>
                                <m:nor/>
                              </m:rPr>
                              <a:rPr lang="en-US" dirty="0">
                                <a:ea typeface="Calibri" panose="020F0502020204030204" pitchFamily="34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C</m:t>
                            </m:r>
                            <m:r>
                              <m:rPr>
                                <m:nor/>
                              </m:rPr>
                              <a:rPr lang="es-ES" dirty="0"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eqArr>
                      </m:e>
                    </m:d>
                  </m:oMath>
                </a14:m>
                <a:endParaRPr lang="es-ES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á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37" y="5537062"/>
                <a:ext cx="7444602" cy="71019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" y="2159139"/>
            <a:ext cx="4067175" cy="2990850"/>
          </a:xfrm>
          <a:prstGeom prst="rect">
            <a:avLst/>
          </a:prstGeom>
        </p:spPr>
      </p:pic>
      <p:cxnSp>
        <p:nvCxnSpPr>
          <p:cNvPr id="7" name="Conector recto de flecha 6"/>
          <p:cNvCxnSpPr/>
          <p:nvPr/>
        </p:nvCxnSpPr>
        <p:spPr>
          <a:xfrm>
            <a:off x="4113665" y="3848100"/>
            <a:ext cx="5461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8" name="Picture 4" descr="http://4.bp.blogspot.com/-N5FXgMpPPUs/UaCEAhcR_OI/AAAAAAAABp4/wTioyTUU2ac/s1600/ramas+en+segmento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8" t="433" r="1444" b="30477"/>
          <a:stretch/>
        </p:blipFill>
        <p:spPr bwMode="auto">
          <a:xfrm>
            <a:off x="4630737" y="2404587"/>
            <a:ext cx="3803455" cy="274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www.hmkdirect.com/images/products_shop/p_st70_xx_04846j.jpg/rs-285x255.jpg/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237" y="2440126"/>
            <a:ext cx="2714625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ector recto de flecha 12"/>
          <p:cNvCxnSpPr/>
          <p:nvPr/>
        </p:nvCxnSpPr>
        <p:spPr>
          <a:xfrm>
            <a:off x="8683137" y="3848100"/>
            <a:ext cx="5461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 flipV="1">
            <a:off x="10609581" y="1864519"/>
            <a:ext cx="1269" cy="48907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76" name="Picture 12" descr="http://www.conrad.com/medias/global/ce/1000_1999/1900/1970/1978/197854_BB_00_FB.EPS_10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873" y="0"/>
            <a:ext cx="1667351" cy="166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/>
          <p:cNvPicPr/>
          <p:nvPr/>
        </p:nvPicPr>
        <p:blipFill rotWithShape="1">
          <a:blip r:embed="rId7"/>
          <a:srcRect l="33002" t="22554" r="21107" b="37793"/>
          <a:stretch/>
        </p:blipFill>
        <p:spPr>
          <a:xfrm>
            <a:off x="8941409" y="4990027"/>
            <a:ext cx="3038232" cy="130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4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5884"/>
          </a:xfrm>
        </p:spPr>
        <p:txBody>
          <a:bodyPr>
            <a:normAutofit/>
          </a:bodyPr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es-ES" sz="2800" b="1" dirty="0" smtClean="0"/>
              <a:t> HMI</a:t>
            </a:r>
            <a:endParaRPr lang="es-ES" dirty="0"/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t="2155"/>
          <a:stretch/>
        </p:blipFill>
        <p:spPr bwMode="auto">
          <a:xfrm>
            <a:off x="512590" y="2630658"/>
            <a:ext cx="5030079" cy="22924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690" y="1774385"/>
            <a:ext cx="5557910" cy="4487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179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Objetivos Específicos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2281828"/>
            <a:ext cx="10058400" cy="5108859"/>
          </a:xfrm>
        </p:spPr>
        <p:txBody>
          <a:bodyPr>
            <a:normAutofit/>
          </a:bodyPr>
          <a:lstStyle/>
          <a:p>
            <a:pPr lvl="1" algn="just"/>
            <a:r>
              <a:rPr lang="es-EC" sz="4000" dirty="0" smtClean="0"/>
              <a:t>Automatizar </a:t>
            </a:r>
            <a:r>
              <a:rPr lang="es-EC" sz="4000" dirty="0"/>
              <a:t>el proceso de prensado </a:t>
            </a:r>
            <a:r>
              <a:rPr lang="es-EC" sz="4000" dirty="0" smtClean="0"/>
              <a:t>e </a:t>
            </a:r>
            <a:r>
              <a:rPr lang="es-EC" sz="4000" dirty="0"/>
              <a:t>implementar una interfaz Hombre-Máquina, para el monitoreo y control</a:t>
            </a:r>
            <a:r>
              <a:rPr lang="es-EC" sz="4000" dirty="0" smtClean="0"/>
              <a:t>.</a:t>
            </a:r>
          </a:p>
          <a:p>
            <a:pPr lvl="1" algn="just"/>
            <a:r>
              <a:rPr lang="es-EC" sz="4000" dirty="0"/>
              <a:t>Evaluar las modificaciones físicas que se deben realizar a la prensa, mediante software </a:t>
            </a:r>
            <a:r>
              <a:rPr lang="es-EC" sz="4000" dirty="0" smtClean="0"/>
              <a:t>especializado.</a:t>
            </a:r>
            <a:endParaRPr lang="es-ES" sz="40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546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-7401"/>
            <a:ext cx="10058400" cy="1450757"/>
          </a:xfrm>
        </p:spPr>
        <p:txBody>
          <a:bodyPr/>
          <a:lstStyle/>
          <a:p>
            <a:pPr algn="ctr"/>
            <a:r>
              <a:rPr lang="es-ES" dirty="0" smtClean="0"/>
              <a:t>Distribución de Pantallas</a:t>
            </a:r>
            <a:endParaRPr lang="es-ES" dirty="0"/>
          </a:p>
        </p:txBody>
      </p:sp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337624" y="1733642"/>
            <a:ext cx="5525307" cy="443694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747804" y="2613284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buFont typeface="+mj-lt"/>
              <a:buAutoNum type="arabicPeriod"/>
            </a:pPr>
            <a:r>
              <a:rPr lang="es-EC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Logo de la Empresa.</a:t>
            </a:r>
            <a:endParaRPr lang="es-ES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s-EC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Línea de Alarmas.</a:t>
            </a:r>
            <a:endParaRPr lang="es-ES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s-EC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Hora y Fecha del Sistema.</a:t>
            </a:r>
            <a:endParaRPr lang="es-ES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s-EC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Título de la ventana.</a:t>
            </a:r>
            <a:endParaRPr lang="es-ES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s-EC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Contenido de la Ventana.</a:t>
            </a:r>
            <a:endParaRPr lang="es-ES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s-EC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Barra de </a:t>
            </a:r>
            <a:r>
              <a:rPr lang="es-EC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Íconos </a:t>
            </a:r>
            <a:r>
              <a:rPr lang="es-EC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gráficos.</a:t>
            </a:r>
            <a:endParaRPr lang="es-ES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s-EC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Teclas de acceso </a:t>
            </a:r>
            <a:r>
              <a:rPr lang="es-EC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rápido</a:t>
            </a:r>
            <a:r>
              <a:rPr lang="es-EC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s-E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09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Ventana Home- Administración</a:t>
            </a:r>
            <a:endParaRPr lang="es-ES" dirty="0"/>
          </a:p>
        </p:txBody>
      </p:sp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778848" y="1927231"/>
            <a:ext cx="5040000" cy="4320000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" t="3545" r="3881" b="2199"/>
          <a:stretch/>
        </p:blipFill>
        <p:spPr bwMode="auto">
          <a:xfrm>
            <a:off x="6361610" y="1927231"/>
            <a:ext cx="504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610" y="1927232"/>
            <a:ext cx="5040000" cy="430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Ventana Proceso Manual-Automático</a:t>
            </a:r>
            <a:endParaRPr lang="es-ES" dirty="0"/>
          </a:p>
        </p:txBody>
      </p:sp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778848" y="1927231"/>
            <a:ext cx="5040000" cy="4320000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" t="3545" r="3881" b="2199"/>
          <a:stretch/>
        </p:blipFill>
        <p:spPr bwMode="auto">
          <a:xfrm>
            <a:off x="6361610" y="1927231"/>
            <a:ext cx="504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314" name="Picture 2" descr="https://fbcdn-sphotos-c-a.akamaihd.net/hphotos-ak-xtp1/v/t34.0-12/14081072_10206719084247043_1604517485_n.jpg?oh=ee50f3c89e07132c9f44ef9558dd0d12&amp;oe=57BA4376&amp;__gda__=1471897395_9019542a612af6923653d4d01f88d4f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610" y="1927230"/>
            <a:ext cx="5040000" cy="431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fbcdn-sphotos-c-a.akamaihd.net/hphotos-ak-xaf1/v/t34.0-12/14017738_10206719064126540_141620588_n.png?oh=6a2a23b588183926e81e9a941d6de740&amp;oe=57BB9096&amp;__gda__=1471833287_2493e2a7be37928d4f3e43b4bc7a9ba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47" y="1927230"/>
            <a:ext cx="5040000" cy="42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09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Ventana Paro de Emergencia-Alarmas</a:t>
            </a:r>
            <a:endParaRPr lang="es-ES" dirty="0"/>
          </a:p>
        </p:txBody>
      </p:sp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778848" y="1927231"/>
            <a:ext cx="5040000" cy="4320000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" t="3545" r="3881" b="2199"/>
          <a:stretch/>
        </p:blipFill>
        <p:spPr bwMode="auto">
          <a:xfrm>
            <a:off x="6361610" y="1927231"/>
            <a:ext cx="504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Marcador de contenido 5"/>
          <p:cNvPicPr>
            <a:picLocks noGrp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78848" y="1927231"/>
            <a:ext cx="5040000" cy="4320000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5"/>
          <a:stretch>
            <a:fillRect/>
          </a:stretch>
        </p:blipFill>
        <p:spPr>
          <a:xfrm>
            <a:off x="6361610" y="1927231"/>
            <a:ext cx="504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6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-126509"/>
            <a:ext cx="10058400" cy="1450757"/>
          </a:xfrm>
        </p:spPr>
        <p:txBody>
          <a:bodyPr/>
          <a:lstStyle/>
          <a:p>
            <a:r>
              <a:rPr lang="es-ES" dirty="0"/>
              <a:t>E</a:t>
            </a:r>
            <a:r>
              <a:rPr lang="es-ES" dirty="0" smtClean="0"/>
              <a:t>lementos </a:t>
            </a:r>
            <a:r>
              <a:rPr lang="es-ES" dirty="0"/>
              <a:t>eléctricos</a:t>
            </a:r>
          </a:p>
        </p:txBody>
      </p:sp>
      <p:pic>
        <p:nvPicPr>
          <p:cNvPr id="8" name="Imagen 7"/>
          <p:cNvPicPr/>
          <p:nvPr/>
        </p:nvPicPr>
        <p:blipFill>
          <a:blip r:embed="rId2"/>
          <a:stretch>
            <a:fillRect/>
          </a:stretch>
        </p:blipFill>
        <p:spPr>
          <a:xfrm>
            <a:off x="279546" y="4013290"/>
            <a:ext cx="6022780" cy="188320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956" y="4013290"/>
            <a:ext cx="5162550" cy="191452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7748" y="1767174"/>
            <a:ext cx="5406965" cy="152730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915" y="1640562"/>
            <a:ext cx="4662806" cy="221505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6281681" y="3207105"/>
            <a:ext cx="310668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2095" algn="ctr">
              <a:lnSpc>
                <a:spcPct val="150000"/>
              </a:lnSpc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</a:t>
            </a:r>
            <a:r>
              <a:rPr lang="es-ES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(Schneider, 2016)</a:t>
            </a:r>
            <a:endParaRPr lang="es-E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-58084" y="5800254"/>
            <a:ext cx="394018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2095" algn="just">
              <a:lnSpc>
                <a:spcPct val="150000"/>
              </a:lnSpc>
              <a:spcAft>
                <a:spcPts val="2000"/>
              </a:spcAft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Fuente: (Schneider Electric, 2012)</a:t>
            </a:r>
            <a:endParaRPr lang="es-E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6348936" y="5859793"/>
            <a:ext cx="394018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2095">
              <a:lnSpc>
                <a:spcPct val="150000"/>
              </a:lnSpc>
              <a:spcAft>
                <a:spcPts val="2000"/>
              </a:spcAft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Fuente: (Schneider Electric, 2016)</a:t>
            </a:r>
            <a:endParaRPr lang="es-E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9956" y="3748737"/>
            <a:ext cx="2748409" cy="2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68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76601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s-ES" sz="5000" b="1" cap="all" dirty="0"/>
              <a:t>Implementación y Pruebas de Funcionamiento</a:t>
            </a:r>
            <a:endParaRPr lang="es-ES" sz="5000" dirty="0"/>
          </a:p>
        </p:txBody>
      </p:sp>
    </p:spTree>
    <p:extLst>
      <p:ext uri="{BB962C8B-B14F-4D97-AF65-F5344CB8AC3E}">
        <p14:creationId xmlns:p14="http://schemas.microsoft.com/office/powerpoint/2010/main" val="102083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s-ES" b="1" cap="all" dirty="0" smtClean="0"/>
              <a:t>Sistema de dosificación</a:t>
            </a:r>
            <a:endParaRPr lang="es-ES" dirty="0"/>
          </a:p>
        </p:txBody>
      </p:sp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799771"/>
            <a:ext cx="4198597" cy="203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/>
          <p:nvPr/>
        </p:nvPicPr>
        <p:blipFill>
          <a:blip r:embed="rId3"/>
          <a:stretch>
            <a:fillRect/>
          </a:stretch>
        </p:blipFill>
        <p:spPr>
          <a:xfrm rot="16200000">
            <a:off x="895362" y="4366078"/>
            <a:ext cx="2204720" cy="1259840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 rotWithShape="1">
          <a:blip r:embed="rId4"/>
          <a:srcRect r="638"/>
          <a:stretch/>
        </p:blipFill>
        <p:spPr bwMode="auto">
          <a:xfrm>
            <a:off x="3166648" y="3902528"/>
            <a:ext cx="1360170" cy="21958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 rotWithShape="1">
          <a:blip r:embed="rId5"/>
          <a:srcRect l="7388" t="3272" r="4515" b="2116"/>
          <a:stretch/>
        </p:blipFill>
        <p:spPr bwMode="auto">
          <a:xfrm>
            <a:off x="6126480" y="1799771"/>
            <a:ext cx="5646057" cy="44371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969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15"/>
          <a:stretch/>
        </p:blipFill>
        <p:spPr bwMode="auto">
          <a:xfrm>
            <a:off x="7112556" y="525753"/>
            <a:ext cx="3616067" cy="555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0" b="636"/>
          <a:stretch/>
        </p:blipFill>
        <p:spPr bwMode="auto">
          <a:xfrm>
            <a:off x="1463040" y="525753"/>
            <a:ext cx="3988861" cy="5523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14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8251" y="126610"/>
            <a:ext cx="10058400" cy="845846"/>
          </a:xfrm>
        </p:spPr>
        <p:txBody>
          <a:bodyPr/>
          <a:lstStyle/>
          <a:p>
            <a:r>
              <a:rPr lang="es-ES" dirty="0" smtClean="0"/>
              <a:t>Pruebas</a:t>
            </a:r>
            <a:endParaRPr lang="es-ES" dirty="0"/>
          </a:p>
        </p:txBody>
      </p:sp>
      <p:pic>
        <p:nvPicPr>
          <p:cNvPr id="5" name="Imagen 4"/>
          <p:cNvPicPr/>
          <p:nvPr/>
        </p:nvPicPr>
        <p:blipFill>
          <a:blip r:embed="rId2"/>
          <a:stretch>
            <a:fillRect/>
          </a:stretch>
        </p:blipFill>
        <p:spPr>
          <a:xfrm>
            <a:off x="838200" y="1085777"/>
            <a:ext cx="3869690" cy="4042410"/>
          </a:xfrm>
          <a:prstGeom prst="rect">
            <a:avLst/>
          </a:prstGeom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668320"/>
              </p:ext>
            </p:extLst>
          </p:nvPr>
        </p:nvGraphicFramePr>
        <p:xfrm>
          <a:off x="4872953" y="441220"/>
          <a:ext cx="7030992" cy="27136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5964"/>
                <a:gridCol w="1001485"/>
                <a:gridCol w="870857"/>
                <a:gridCol w="972236"/>
                <a:gridCol w="783993"/>
                <a:gridCol w="769257"/>
                <a:gridCol w="783318"/>
                <a:gridCol w="943882"/>
              </a:tblGrid>
              <a:tr h="190500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Tiempo (s)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Peso 1</a:t>
                      </a:r>
                    </a:p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(g)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Peso 2</a:t>
                      </a:r>
                    </a:p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(g)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Peso 3</a:t>
                      </a:r>
                    </a:p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(g)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Peso 4</a:t>
                      </a:r>
                    </a:p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(g)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Peso 5</a:t>
                      </a:r>
                    </a:p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(g)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Prom Peso (g)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Flujo másico (g/s)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338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330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339,5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330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329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333,3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33,3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15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482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483,5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480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483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478,5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481,4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32,1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20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668,5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668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668,5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652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653,5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662,1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33,1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25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808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794,5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804,5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798,5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808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802,7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32,1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30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972,5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975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960,5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978,5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965,5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970,4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32,3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35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1230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1235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1242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1233,5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965,5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1181,2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33,7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4223946093"/>
              </p:ext>
            </p:extLst>
          </p:nvPr>
        </p:nvGraphicFramePr>
        <p:xfrm>
          <a:off x="5997526" y="3366062"/>
          <a:ext cx="4975274" cy="2976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ángulo 2"/>
          <p:cNvSpPr/>
          <p:nvPr/>
        </p:nvSpPr>
        <p:spPr>
          <a:xfrm>
            <a:off x="5764270" y="3510365"/>
            <a:ext cx="775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2095">
              <a:lnSpc>
                <a:spcPct val="150000"/>
              </a:lnSpc>
            </a:pPr>
            <a:r>
              <a:rPr lang="en-US" sz="1200" dirty="0" smtClean="0"/>
              <a:t>W [g]</a:t>
            </a:r>
            <a:endParaRPr lang="es-ES" sz="1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0593006" y="5985106"/>
            <a:ext cx="714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2095">
              <a:lnSpc>
                <a:spcPct val="150000"/>
              </a:lnSpc>
            </a:pPr>
            <a:r>
              <a:rPr lang="en-US" sz="1200" dirty="0" smtClean="0"/>
              <a:t> t [s]</a:t>
            </a:r>
            <a:endParaRPr lang="es-ES" sz="1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67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1794" y="-352025"/>
            <a:ext cx="10058400" cy="1450757"/>
          </a:xfrm>
        </p:spPr>
        <p:txBody>
          <a:bodyPr/>
          <a:lstStyle/>
          <a:p>
            <a:r>
              <a:rPr lang="es-ES" dirty="0" smtClean="0"/>
              <a:t>Limitaciones </a:t>
            </a:r>
            <a:r>
              <a:rPr lang="es-ES" dirty="0"/>
              <a:t>del sistema de dosificación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ángulo 3"/>
              <p:cNvSpPr/>
              <p:nvPr/>
            </p:nvSpPr>
            <p:spPr>
              <a:xfrm>
                <a:off x="972423" y="2826217"/>
                <a:ext cx="4646859" cy="17424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252095">
                  <a:lnSpc>
                    <a:spcPct val="150000"/>
                  </a:lnSpc>
                </a:pPr>
                <a:r>
                  <a:rPr lang="en-US" sz="2400" b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Densidad </a:t>
                </a:r>
                <a:r>
                  <a:rPr lang="en-US" sz="2400" b="1" dirty="0" err="1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Funcional</a:t>
                </a:r>
                <a:r>
                  <a:rPr lang="en-US" sz="2400" b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s-ES" sz="240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s-ES" sz="2400" b="1"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sz="2400" b="1" i="1">
                        <a:latin typeface="Cambria Math" panose="02040503050406030204" pitchFamily="18" charset="0"/>
                      </a:rPr>
                      <m:t>𝟖𝟔</m:t>
                    </m:r>
                    <m:r>
                      <a:rPr lang="es-ES" sz="2400" b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s-ES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s-ES" sz="24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sz="2400" b="1" i="1">
                                <a:latin typeface="Cambria Math" panose="02040503050406030204" pitchFamily="18" charset="0"/>
                              </a:rPr>
                              <m:t>𝒈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s-ES" sz="2400" b="1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ES" sz="2400" b="1" i="1">
                                    <a:latin typeface="Cambria Math" panose="02040503050406030204" pitchFamily="18" charset="0"/>
                                  </a:rPr>
                                  <m:t>𝒄𝒎</m:t>
                                </m:r>
                              </m:e>
                              <m:sup>
                                <m:r>
                                  <a:rPr lang="es-ES" sz="2400" b="1" i="1"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en-US" sz="2400" b="1" dirty="0" smtClean="0"/>
              </a:p>
              <a:p>
                <a:pPr indent="252095">
                  <a:lnSpc>
                    <a:spcPct val="150000"/>
                  </a:lnSpc>
                </a:pPr>
                <a:r>
                  <a:rPr lang="en-US" sz="2400" b="1" dirty="0" err="1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Densidad</a:t>
                </a:r>
                <a:r>
                  <a:rPr lang="en-US" sz="2400" b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 L</a:t>
                </a:r>
                <a:r>
                  <a:rPr lang="es-ES" sz="2400" b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Í</a:t>
                </a:r>
                <a:r>
                  <a:rPr lang="en-US" sz="2400" b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mite: </a:t>
                </a:r>
                <a14:m>
                  <m:oMath xmlns:m="http://schemas.openxmlformats.org/officeDocument/2006/math">
                    <m:r>
                      <a:rPr lang="es-ES" sz="240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s-ES" sz="2400" b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𝟗</m:t>
                    </m:r>
                    <m:r>
                      <a:rPr lang="es-ES" sz="2400" b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s-ES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s-ES" sz="24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sz="2400" b="1" i="1">
                                <a:latin typeface="Cambria Math" panose="02040503050406030204" pitchFamily="18" charset="0"/>
                              </a:rPr>
                              <m:t>𝒈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s-ES" sz="2400" b="1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ES" sz="2400" b="1" i="1">
                                    <a:latin typeface="Cambria Math" panose="02040503050406030204" pitchFamily="18" charset="0"/>
                                  </a:rPr>
                                  <m:t>𝒄𝒎</m:t>
                                </m:r>
                              </m:e>
                              <m:sup>
                                <m:r>
                                  <a:rPr lang="es-ES" sz="2400" b="1" i="1"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es-ES" sz="1400" b="1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á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423" y="2826217"/>
                <a:ext cx="4646859" cy="174240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749" y="2167592"/>
            <a:ext cx="3812190" cy="353437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7749" y="2167592"/>
            <a:ext cx="3812190" cy="354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6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161" y="-447674"/>
            <a:ext cx="10515600" cy="1325563"/>
          </a:xfrm>
        </p:spPr>
        <p:txBody>
          <a:bodyPr/>
          <a:lstStyle/>
          <a:p>
            <a:pPr algn="ctr"/>
            <a:r>
              <a:rPr lang="es-ES" b="1" dirty="0" smtClean="0"/>
              <a:t>Condiciones Iniciales</a:t>
            </a:r>
            <a:endParaRPr lang="es-ES" b="1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" y="1024867"/>
            <a:ext cx="3222625" cy="5219700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85"/>
          <a:stretch/>
        </p:blipFill>
        <p:spPr bwMode="auto">
          <a:xfrm>
            <a:off x="4243546" y="1024866"/>
            <a:ext cx="3592830" cy="25196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https://fbcdn-sphotos-c-a.akamaihd.net/hphotos-ak-xfl1/v/t34.0-12/13933422_10206624855051372_1878689960_n.jpg?oh=f315049960d00146a0bb6abf8d8a49c6&amp;oe=57A7ED2E&amp;__gda__=1470629386_35f189d8937951c295fb7da9840a863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/>
          <a:stretch/>
        </p:blipFill>
        <p:spPr bwMode="auto">
          <a:xfrm>
            <a:off x="4243546" y="3724567"/>
            <a:ext cx="3592800" cy="252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 rotWithShape="1">
          <a:blip r:embed="rId5"/>
          <a:srcRect b="2437"/>
          <a:stretch/>
        </p:blipFill>
        <p:spPr>
          <a:xfrm>
            <a:off x="8640263" y="1024866"/>
            <a:ext cx="3222000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2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Implementación del sistema de Distribución</a:t>
            </a:r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2820" r="1890"/>
          <a:stretch/>
        </p:blipFill>
        <p:spPr bwMode="auto">
          <a:xfrm>
            <a:off x="680476" y="2476353"/>
            <a:ext cx="5987610" cy="28975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>
          <a:blip r:embed="rId3"/>
          <a:stretch>
            <a:fillRect/>
          </a:stretch>
        </p:blipFill>
        <p:spPr>
          <a:xfrm>
            <a:off x="7005100" y="2214661"/>
            <a:ext cx="4657017" cy="315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62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Pruebas </a:t>
            </a:r>
            <a:r>
              <a:rPr lang="es-ES" dirty="0"/>
              <a:t>de Funcionamiento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75"/>
          <a:stretch/>
        </p:blipFill>
        <p:spPr bwMode="auto">
          <a:xfrm>
            <a:off x="6109287" y="1845435"/>
            <a:ext cx="4943278" cy="43724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580600"/>
              </p:ext>
            </p:extLst>
          </p:nvPr>
        </p:nvGraphicFramePr>
        <p:xfrm>
          <a:off x="933719" y="2419350"/>
          <a:ext cx="4579816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9157"/>
                <a:gridCol w="263065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Tiempo de Ciclo </a:t>
                      </a:r>
                    </a:p>
                    <a:p>
                      <a:pPr algn="ctr"/>
                      <a:r>
                        <a:rPr lang="es-ES" sz="2000" dirty="0" smtClean="0"/>
                        <a:t>(s)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Porcentaje de llenado</a:t>
                      </a:r>
                    </a:p>
                    <a:p>
                      <a:pPr algn="ctr"/>
                      <a:r>
                        <a:rPr lang="es-ES" sz="2000" dirty="0" smtClean="0"/>
                        <a:t>de la matriz</a:t>
                      </a:r>
                      <a:endParaRPr lang="es-E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2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70%</a:t>
                      </a:r>
                      <a:endParaRPr lang="es-E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2,5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88%</a:t>
                      </a:r>
                      <a:endParaRPr lang="es-E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3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95%</a:t>
                      </a:r>
                      <a:endParaRPr lang="es-E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es-E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>
                          <a:solidFill>
                            <a:schemeClr val="bg1"/>
                          </a:solidFill>
                        </a:rPr>
                        <a:t>100%</a:t>
                      </a:r>
                      <a:endParaRPr lang="es-E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5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100%</a:t>
                      </a:r>
                      <a:endParaRPr lang="es-E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675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Implementación </a:t>
            </a:r>
            <a:r>
              <a:rPr lang="es-ES" dirty="0"/>
              <a:t>del Sistema de Control</a:t>
            </a:r>
          </a:p>
        </p:txBody>
      </p:sp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1307684" y="1789601"/>
            <a:ext cx="3981768" cy="4400184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43"/>
          <a:stretch/>
        </p:blipFill>
        <p:spPr bwMode="auto">
          <a:xfrm>
            <a:off x="5960537" y="1815318"/>
            <a:ext cx="2499678" cy="178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780" y="3753925"/>
            <a:ext cx="4787900" cy="2435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0" r="247"/>
          <a:stretch/>
        </p:blipFill>
        <p:spPr bwMode="auto">
          <a:xfrm>
            <a:off x="9258300" y="1831534"/>
            <a:ext cx="2572067" cy="17837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Conector recto de flecha 7"/>
          <p:cNvCxnSpPr/>
          <p:nvPr/>
        </p:nvCxnSpPr>
        <p:spPr>
          <a:xfrm flipV="1">
            <a:off x="8523715" y="2707174"/>
            <a:ext cx="671085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26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8736" y="-270486"/>
            <a:ext cx="10515600" cy="1325563"/>
          </a:xfrm>
        </p:spPr>
        <p:txBody>
          <a:bodyPr/>
          <a:lstStyle/>
          <a:p>
            <a:r>
              <a:rPr lang="es-ES" dirty="0" smtClean="0"/>
              <a:t>Ensamble y </a:t>
            </a:r>
            <a:r>
              <a:rPr lang="es-ES" dirty="0" smtClean="0"/>
              <a:t>Resultados</a:t>
            </a:r>
            <a:endParaRPr lang="es-ES" dirty="0"/>
          </a:p>
        </p:txBody>
      </p:sp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1222326" y="1111349"/>
            <a:ext cx="3771705" cy="5191044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209551"/>
              </p:ext>
            </p:extLst>
          </p:nvPr>
        </p:nvGraphicFramePr>
        <p:xfrm>
          <a:off x="6655019" y="279836"/>
          <a:ext cx="4696265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2037"/>
                <a:gridCol w="1294228"/>
              </a:tblGrid>
              <a:tr h="370840">
                <a:tc gridSpan="2"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Parámetros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Densidad de la mezcla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0,86 g/cm</a:t>
                      </a:r>
                      <a:r>
                        <a:rPr lang="es-ES" sz="1400" baseline="30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Tiempo de dosificación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s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Tiempo de ciclo del pistón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s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Accionamiento Pistón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veces</a:t>
                      </a:r>
                    </a:p>
                  </a:txBody>
                  <a:tcPr marL="68580" marR="68580" marT="0" marB="0"/>
                </a:tc>
              </a:tr>
              <a:tr h="370840">
                <a:tc gridSpan="2"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Resultados de la Modernización</a:t>
                      </a:r>
                      <a:endParaRPr lang="es-ES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Flujo másico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32,1 g/s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indent="25209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Ciclo de trabajo de la máquina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 s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063264"/>
              </p:ext>
            </p:extLst>
          </p:nvPr>
        </p:nvGraphicFramePr>
        <p:xfrm>
          <a:off x="5888114" y="3489245"/>
          <a:ext cx="6181969" cy="261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7766"/>
                <a:gridCol w="1448972"/>
                <a:gridCol w="1589650"/>
                <a:gridCol w="1575581"/>
              </a:tblGrid>
              <a:tr h="370840">
                <a:tc>
                  <a:txBody>
                    <a:bodyPr/>
                    <a:lstStyle/>
                    <a:p>
                      <a:endParaRPr lang="es-E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Calculado</a:t>
                      </a:r>
                    </a:p>
                    <a:p>
                      <a:pPr algn="ctr"/>
                      <a:r>
                        <a:rPr lang="es-E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(g/s)</a:t>
                      </a:r>
                      <a:endParaRPr lang="es-E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</a:t>
                      </a:r>
                    </a:p>
                    <a:p>
                      <a:pPr algn="ctr"/>
                      <a:r>
                        <a:rPr lang="es-E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(g/s)</a:t>
                      </a:r>
                      <a:endParaRPr lang="es-E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Error</a:t>
                      </a:r>
                    </a:p>
                    <a:p>
                      <a:pPr algn="ctr"/>
                      <a:r>
                        <a:rPr lang="es-E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  <a:endParaRPr lang="es-E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Flujo másico</a:t>
                      </a:r>
                      <a:endParaRPr lang="es-E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35,4</a:t>
                      </a:r>
                      <a:endParaRPr lang="es-E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32,1</a:t>
                      </a:r>
                      <a:endParaRPr lang="es-E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9,32</a:t>
                      </a:r>
                      <a:endParaRPr lang="es-E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endParaRPr lang="es-E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endParaRPr lang="es-ES" sz="15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 Máximo</a:t>
                      </a:r>
                    </a:p>
                    <a:p>
                      <a:pPr algn="ctr"/>
                      <a:r>
                        <a:rPr lang="es-ES" sz="15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(s)</a:t>
                      </a:r>
                      <a:endParaRPr lang="es-ES" sz="15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 Obtenido</a:t>
                      </a:r>
                    </a:p>
                    <a:p>
                      <a:pPr algn="ctr"/>
                      <a:r>
                        <a:rPr lang="es-ES" sz="15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(s)</a:t>
                      </a:r>
                      <a:endParaRPr lang="es-ES" sz="15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Tiempo Optimizado</a:t>
                      </a:r>
                    </a:p>
                    <a:p>
                      <a:pPr algn="ctr"/>
                      <a:r>
                        <a:rPr lang="es-ES" sz="15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(s)</a:t>
                      </a:r>
                      <a:endParaRPr lang="es-ES" sz="15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E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Tiempo de Ciclo </a:t>
                      </a:r>
                    </a:p>
                    <a:p>
                      <a:pPr algn="just"/>
                      <a:r>
                        <a:rPr lang="es-E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trabajo</a:t>
                      </a:r>
                      <a:endParaRPr lang="es-E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s-E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es-E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s-E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275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3569034" y="4600136"/>
            <a:ext cx="1620000" cy="1620000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742360" y="0"/>
            <a:ext cx="10515600" cy="1325563"/>
          </a:xfrm>
        </p:spPr>
        <p:txBody>
          <a:bodyPr/>
          <a:lstStyle/>
          <a:p>
            <a:pPr algn="ctr"/>
            <a:r>
              <a:rPr lang="es-ES" dirty="0" smtClean="0"/>
              <a:t>Rendimiento de la Máquina</a:t>
            </a:r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4" t="17436" r="28211" b="33333"/>
          <a:stretch/>
        </p:blipFill>
        <p:spPr>
          <a:xfrm>
            <a:off x="6752492" y="4471005"/>
            <a:ext cx="1620000" cy="187826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68" y="1857051"/>
            <a:ext cx="115824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0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Pérdidas</a:t>
            </a:r>
            <a:endParaRPr lang="es-ES" dirty="0"/>
          </a:p>
        </p:txBody>
      </p:sp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1097280" y="767169"/>
            <a:ext cx="3302952" cy="2257199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>
          <a:blip r:embed="rId3"/>
          <a:stretch>
            <a:fillRect/>
          </a:stretch>
        </p:blipFill>
        <p:spPr>
          <a:xfrm>
            <a:off x="8473122" y="767168"/>
            <a:ext cx="3316107" cy="2257199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366" y="3346525"/>
            <a:ext cx="4283756" cy="2379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323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93420"/>
            <a:ext cx="10058400" cy="1450757"/>
          </a:xfrm>
        </p:spPr>
        <p:txBody>
          <a:bodyPr/>
          <a:lstStyle/>
          <a:p>
            <a:r>
              <a:rPr lang="es-ES" dirty="0"/>
              <a:t>Conclusiones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1704066"/>
            <a:ext cx="10058400" cy="4795208"/>
          </a:xfrm>
        </p:spPr>
        <p:txBody>
          <a:bodyPr>
            <a:no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s-EC" sz="2800" dirty="0"/>
              <a:t>Se modernizó </a:t>
            </a:r>
            <a:r>
              <a:rPr lang="es-EC" sz="2800" dirty="0" smtClean="0"/>
              <a:t>la prensa electromecánica mediante </a:t>
            </a:r>
            <a:r>
              <a:rPr lang="es-EC" sz="2800" dirty="0"/>
              <a:t>la implementación de un sistema automático de dosificación y </a:t>
            </a:r>
            <a:r>
              <a:rPr lang="es-EC" sz="2800" dirty="0" smtClean="0"/>
              <a:t>distribución.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es-EC" sz="2800" dirty="0"/>
              <a:t>Para el control y monitoreo, la máquina cuenta con una </a:t>
            </a:r>
            <a:r>
              <a:rPr lang="es-EC" sz="2800" dirty="0" smtClean="0"/>
              <a:t>HMI, donde </a:t>
            </a:r>
            <a:r>
              <a:rPr lang="es-EC" sz="2800" dirty="0"/>
              <a:t>se puede desarrollar tanto un proceso manual como automático e ingresar los distintos parámetros necesarios para el desarrollo del proceso</a:t>
            </a:r>
            <a:r>
              <a:rPr lang="es-EC" sz="2800" dirty="0" smtClean="0"/>
              <a:t>.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es-EC" sz="2800" dirty="0"/>
              <a:t>Tras la culminación de este proyecto, se implementó un proceso que </a:t>
            </a:r>
            <a:r>
              <a:rPr lang="es-EC" sz="2800" dirty="0" smtClean="0"/>
              <a:t>ofrece </a:t>
            </a:r>
            <a:r>
              <a:rPr lang="es-EC" sz="2800" dirty="0"/>
              <a:t>24 dulces cada 37 (s). Es decir se optimizó alrededor de 34 % del </a:t>
            </a:r>
            <a:r>
              <a:rPr lang="es-EC" sz="2800" dirty="0" smtClean="0"/>
              <a:t>tiempo.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392679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Recomendaciones</a:t>
            </a:r>
            <a:endParaRPr lang="es-E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2342272"/>
                <a:ext cx="10058400" cy="4515728"/>
              </a:xfrm>
            </p:spPr>
            <p:txBody>
              <a:bodyPr>
                <a:normAutofit fontScale="92500"/>
              </a:bodyPr>
              <a:lstStyle/>
              <a:p>
                <a:pPr lvl="0" algn="just">
                  <a:buFont typeface="Arial" panose="020B0604020202020204" pitchFamily="34" charset="0"/>
                  <a:buChar char="•"/>
                </a:pPr>
                <a:r>
                  <a:rPr lang="es-EC" sz="3300" dirty="0"/>
                  <a:t>Se recomienda que la planta continúe con el proceso de modernización, comenzando por la implementación de un sistema de orientación y distribución de los dulces, hacia la máquina empaquetadora “</a:t>
                </a:r>
                <a:r>
                  <a:rPr lang="es-EC" sz="3300" dirty="0" err="1"/>
                  <a:t>Flow</a:t>
                </a:r>
                <a:r>
                  <a:rPr lang="es-EC" sz="3300" dirty="0"/>
                  <a:t> Pack”.</a:t>
                </a:r>
              </a:p>
              <a:p>
                <a:pPr lvl="0" algn="just">
                  <a:buFont typeface="Arial" panose="020B0604020202020204" pitchFamily="34" charset="0"/>
                  <a:buChar char="•"/>
                </a:pPr>
                <a:r>
                  <a:rPr lang="es-EC" sz="3300" dirty="0"/>
                  <a:t>La presión </a:t>
                </a:r>
                <a:r>
                  <a:rPr lang="es-EC" sz="3300" dirty="0"/>
                  <a:t>en la entrada del </a:t>
                </a:r>
                <a:r>
                  <a:rPr lang="es-EC" sz="3300" dirty="0"/>
                  <a:t>regulador, debe ser de </a:t>
                </a:r>
                <a14:m>
                  <m:oMath xmlns:m="http://schemas.openxmlformats.org/officeDocument/2006/math">
                    <m:r>
                      <a:rPr lang="es-EC" sz="3300" i="1"/>
                      <m:t>3,5</m:t>
                    </m:r>
                  </m:oMath>
                </a14:m>
                <a:r>
                  <a:rPr lang="es-EC" sz="3300" dirty="0"/>
                  <a:t> a </a:t>
                </a:r>
                <a14:m>
                  <m:oMath xmlns:m="http://schemas.openxmlformats.org/officeDocument/2006/math">
                    <m:r>
                      <a:rPr lang="es-EC" sz="3300" i="1"/>
                      <m:t>6 </m:t>
                    </m:r>
                    <m:r>
                      <a:rPr lang="es-EC" sz="3300" i="1"/>
                      <m:t>𝑏𝑎𝑟</m:t>
                    </m:r>
                  </m:oMath>
                </a14:m>
                <a:r>
                  <a:rPr lang="es-EC" sz="3300" dirty="0"/>
                  <a:t>.</a:t>
                </a:r>
              </a:p>
              <a:p>
                <a:pPr lvl="0" algn="just">
                  <a:buFont typeface="Arial" panose="020B0604020202020204" pitchFamily="34" charset="0"/>
                  <a:buChar char="•"/>
                </a:pPr>
                <a:r>
                  <a:rPr lang="es-ES" sz="3300" dirty="0"/>
                  <a:t>Trabajar con una mezcla cuya densidad no supere 0,9 </a:t>
                </a:r>
                <a:r>
                  <a:rPr lang="es-ES" sz="3300" dirty="0" smtClean="0"/>
                  <a:t>g/</a:t>
                </a:r>
                <a:r>
                  <a:rPr lang="es-ES" sz="3600" dirty="0"/>
                  <a:t>cm</a:t>
                </a:r>
                <a:r>
                  <a:rPr lang="es-ES" sz="3600" baseline="30000" dirty="0"/>
                  <a:t>3</a:t>
                </a:r>
                <a:r>
                  <a:rPr lang="es-ES" sz="3300" dirty="0" smtClean="0"/>
                  <a:t>.</a:t>
                </a:r>
                <a:endParaRPr lang="es-ES" sz="3300" dirty="0"/>
              </a:p>
              <a:p>
                <a:pPr lvl="0" algn="just">
                  <a:buFont typeface="Arial" panose="020B0604020202020204" pitchFamily="34" charset="0"/>
                  <a:buChar char="•"/>
                </a:pPr>
                <a:endParaRPr lang="es-EC" sz="2800" dirty="0" smtClean="0"/>
              </a:p>
              <a:p>
                <a:pPr lvl="0" algn="just">
                  <a:buFont typeface="Arial" panose="020B0604020202020204" pitchFamily="34" charset="0"/>
                  <a:buChar char="•"/>
                </a:pPr>
                <a:endParaRPr lang="es-ES" sz="2800" dirty="0" smtClean="0"/>
              </a:p>
              <a:p>
                <a:endParaRPr lang="es-ES" dirty="0"/>
              </a:p>
            </p:txBody>
          </p:sp>
        </mc:Choice>
        <mc:Fallback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2342272"/>
                <a:ext cx="10058400" cy="4515728"/>
              </a:xfrm>
              <a:blipFill rotWithShape="0">
                <a:blip r:embed="rId2"/>
                <a:stretch>
                  <a:fillRect l="-2242" t="-2699" r="-236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681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42544" y="2832554"/>
            <a:ext cx="10515600" cy="1325563"/>
          </a:xfrm>
        </p:spPr>
        <p:txBody>
          <a:bodyPr/>
          <a:lstStyle/>
          <a:p>
            <a:r>
              <a:rPr lang="es-ES" dirty="0" smtClean="0"/>
              <a:t>GRACIAS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64" y="1739898"/>
            <a:ext cx="2397579" cy="319677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1" t="8677" r="12751" b="15132"/>
          <a:stretch/>
        </p:blipFill>
        <p:spPr>
          <a:xfrm>
            <a:off x="7932058" y="725713"/>
            <a:ext cx="3701142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6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4" r="2330"/>
          <a:stretch/>
        </p:blipFill>
        <p:spPr bwMode="auto">
          <a:xfrm>
            <a:off x="1773319" y="604664"/>
            <a:ext cx="8345713" cy="57199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916976" y="128789"/>
            <a:ext cx="10058400" cy="848718"/>
          </a:xfrm>
        </p:spPr>
        <p:txBody>
          <a:bodyPr/>
          <a:lstStyle/>
          <a:p>
            <a:pPr algn="ctr"/>
            <a:r>
              <a:rPr lang="es-ES" b="1" dirty="0" smtClean="0"/>
              <a:t>Planteamiento General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420511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Simulación General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208" y="1957588"/>
            <a:ext cx="3137031" cy="4275116"/>
          </a:xfrm>
          <a:prstGeom prst="rect">
            <a:avLst/>
          </a:prstGeom>
        </p:spPr>
      </p:pic>
      <p:cxnSp>
        <p:nvCxnSpPr>
          <p:cNvPr id="7" name="Conector recto de flecha 6"/>
          <p:cNvCxnSpPr/>
          <p:nvPr/>
        </p:nvCxnSpPr>
        <p:spPr>
          <a:xfrm>
            <a:off x="3039414" y="2163651"/>
            <a:ext cx="2060620" cy="4121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>
            <a:off x="3039414" y="4095146"/>
            <a:ext cx="2060620" cy="4121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 flipH="1">
            <a:off x="6701406" y="3778970"/>
            <a:ext cx="1850627" cy="13606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>
            <a:off x="3039414" y="3292187"/>
            <a:ext cx="1624207" cy="3766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1434904" y="1832546"/>
            <a:ext cx="1969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Sistema de Dosificación</a:t>
            </a:r>
            <a:endParaRPr lang="es-ES" sz="2400" b="1" dirty="0"/>
          </a:p>
        </p:txBody>
      </p:sp>
      <p:sp>
        <p:nvSpPr>
          <p:cNvPr id="17" name="CuadroTexto 16"/>
          <p:cNvSpPr txBox="1"/>
          <p:nvPr/>
        </p:nvSpPr>
        <p:spPr>
          <a:xfrm>
            <a:off x="1420836" y="2863841"/>
            <a:ext cx="1969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Tablero</a:t>
            </a:r>
          </a:p>
          <a:p>
            <a:r>
              <a:rPr lang="es-ES" sz="2400" b="1" dirty="0" smtClean="0"/>
              <a:t>Eléctrico </a:t>
            </a:r>
            <a:endParaRPr lang="es-ES" sz="2400" b="1" dirty="0"/>
          </a:p>
        </p:txBody>
      </p:sp>
      <p:sp>
        <p:nvSpPr>
          <p:cNvPr id="18" name="CuadroTexto 17"/>
          <p:cNvSpPr txBox="1"/>
          <p:nvPr/>
        </p:nvSpPr>
        <p:spPr>
          <a:xfrm>
            <a:off x="1420835" y="3721864"/>
            <a:ext cx="1969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Sistema de Distribución</a:t>
            </a:r>
            <a:endParaRPr lang="es-ES" sz="2400" b="1" dirty="0"/>
          </a:p>
        </p:txBody>
      </p:sp>
      <p:sp>
        <p:nvSpPr>
          <p:cNvPr id="19" name="CuadroTexto 18"/>
          <p:cNvSpPr txBox="1"/>
          <p:nvPr/>
        </p:nvSpPr>
        <p:spPr>
          <a:xfrm>
            <a:off x="8534495" y="3292187"/>
            <a:ext cx="2491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Prensa Electromecánica</a:t>
            </a:r>
            <a:endParaRPr lang="es-ES" sz="2400" b="1" dirty="0"/>
          </a:p>
        </p:txBody>
      </p:sp>
      <p:pic>
        <p:nvPicPr>
          <p:cNvPr id="11266" name="Picture 2" descr="http://www.bomberosriobamba.gob.ec/cbr2014/images/bomberos/Play_icon1.pn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024" y="4937641"/>
            <a:ext cx="1017468" cy="101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66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629" y="2021270"/>
            <a:ext cx="2241474" cy="176359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s-ES" dirty="0" smtClean="0"/>
              <a:t>Norma técnica de buenas prácticas de manufactura para alimentos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1118389"/>
            <a:ext cx="10058400" cy="5120640"/>
          </a:xfrm>
        </p:spPr>
        <p:txBody>
          <a:bodyPr>
            <a:normAutofit/>
          </a:bodyPr>
          <a:lstStyle/>
          <a:p>
            <a:pPr algn="just">
              <a:buFont typeface="Arial" panose="020B0604020202020204" pitchFamily="34" charset="0"/>
              <a:buChar char="•"/>
            </a:pPr>
            <a:endParaRPr lang="es-ES" sz="2800" b="1" dirty="0" smtClean="0"/>
          </a:p>
        </p:txBody>
      </p:sp>
      <p:pic>
        <p:nvPicPr>
          <p:cNvPr id="10242" name="Picture 2" descr="http://www.acrymaquetas.com/Productos2/MaterialesT%C3%B3xic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404" y="1913749"/>
            <a:ext cx="23050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4"/>
          <a:srcRect b="53744"/>
          <a:stretch/>
        </p:blipFill>
        <p:spPr>
          <a:xfrm>
            <a:off x="1997612" y="3957138"/>
            <a:ext cx="7258928" cy="226782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736333" y="6456576"/>
            <a:ext cx="29192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2095">
              <a:spcAft>
                <a:spcPts val="2000"/>
              </a:spcAft>
            </a:pPr>
            <a:r>
              <a:rPr lang="es-ES_tradnl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</a:t>
            </a:r>
            <a:r>
              <a:rPr lang="es-ES_tradnl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(FESTO, 2013)</a:t>
            </a:r>
            <a:endParaRPr lang="es-E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10" descr="http://www.tesisgalicia.es/%5Cgaleria_inf%5Ci1072_1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133" y="1913749"/>
            <a:ext cx="1980677" cy="177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23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31894" y="275995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s-ES" sz="5000" b="1" dirty="0" smtClean="0"/>
              <a:t>Diseño del Sistema  Mecánico </a:t>
            </a:r>
            <a:br>
              <a:rPr lang="es-ES" sz="5000" b="1" dirty="0" smtClean="0"/>
            </a:br>
            <a:r>
              <a:rPr lang="es-ES" sz="5000" b="1" dirty="0" smtClean="0"/>
              <a:t>de Dosificación</a:t>
            </a:r>
            <a:endParaRPr lang="es-ES" sz="5000" b="1" dirty="0"/>
          </a:p>
        </p:txBody>
      </p:sp>
    </p:spTree>
    <p:extLst>
      <p:ext uri="{BB962C8B-B14F-4D97-AF65-F5344CB8AC3E}">
        <p14:creationId xmlns:p14="http://schemas.microsoft.com/office/powerpoint/2010/main" val="100125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2"/>
          <a:stretch>
            <a:fillRect/>
          </a:stretch>
        </p:blipFill>
        <p:spPr>
          <a:xfrm>
            <a:off x="826824" y="2136284"/>
            <a:ext cx="3524250" cy="3239770"/>
          </a:xfrm>
          <a:prstGeom prst="rect">
            <a:avLst/>
          </a:prstGeom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26824" y="489399"/>
            <a:ext cx="10058400" cy="861597"/>
          </a:xfrm>
        </p:spPr>
        <p:txBody>
          <a:bodyPr>
            <a:normAutofit/>
          </a:bodyPr>
          <a:lstStyle/>
          <a:p>
            <a:r>
              <a:rPr lang="es-ES" sz="4400" dirty="0" smtClean="0"/>
              <a:t>Pruebas de Conceptos</a:t>
            </a:r>
            <a:endParaRPr lang="es-ES" sz="4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930" y="2383764"/>
            <a:ext cx="7573640" cy="274480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930" y="2383764"/>
            <a:ext cx="7573640" cy="283360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1930" y="2396643"/>
            <a:ext cx="7573640" cy="281930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1930" y="2395226"/>
            <a:ext cx="7573640" cy="286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45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ción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647</TotalTime>
  <Words>1160</Words>
  <Application>Microsoft Office PowerPoint</Application>
  <PresentationFormat>Panorámica</PresentationFormat>
  <Paragraphs>386</Paragraphs>
  <Slides>48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56" baseType="lpstr">
      <vt:lpstr>Adobe Heiti Std R</vt:lpstr>
      <vt:lpstr>Arial</vt:lpstr>
      <vt:lpstr>Calibri</vt:lpstr>
      <vt:lpstr>Calibri Light</vt:lpstr>
      <vt:lpstr>Cambria Math</vt:lpstr>
      <vt:lpstr>Times New Roman</vt:lpstr>
      <vt:lpstr>Wingdings</vt:lpstr>
      <vt:lpstr>Retrospección</vt:lpstr>
      <vt:lpstr>“MODERNIZACIÓN DE UNA PRENSA ELECTROMECÁNICA PARA FABRICAR DULCES DE MANÍ EN LA EMPRESA AGROINDUSTRIA LCM CIA. LTDA.”</vt:lpstr>
      <vt:lpstr>Objetivo General </vt:lpstr>
      <vt:lpstr>Objetivos Específicos</vt:lpstr>
      <vt:lpstr>Condiciones Iniciales</vt:lpstr>
      <vt:lpstr>Planteamiento General</vt:lpstr>
      <vt:lpstr>Simulación General</vt:lpstr>
      <vt:lpstr>Norma técnica de buenas prácticas de manufactura para alimentos</vt:lpstr>
      <vt:lpstr>Diseño del Sistema  Mecánico  de Dosificación</vt:lpstr>
      <vt:lpstr>Pruebas de Conceptos</vt:lpstr>
      <vt:lpstr>Diseño del Tornillo Transportador</vt:lpstr>
      <vt:lpstr>Diseño del Tornillo Transportador</vt:lpstr>
      <vt:lpstr>Diseño Tolva</vt:lpstr>
      <vt:lpstr>Diseño Tolva</vt:lpstr>
      <vt:lpstr>Raspador-Agitador-Eje</vt:lpstr>
      <vt:lpstr>Cálculo de la Potencia</vt:lpstr>
      <vt:lpstr>Diseño Estructura</vt:lpstr>
      <vt:lpstr>Ensamble y Resultados  Sistema Dosificación</vt:lpstr>
      <vt:lpstr>Ensamble y Resultados  Sistema Dosificación</vt:lpstr>
      <vt:lpstr>Diseño del Sistema  de Distribución</vt:lpstr>
      <vt:lpstr>Diseño General</vt:lpstr>
      <vt:lpstr>Selección del Pistón</vt:lpstr>
      <vt:lpstr>Simulador - Sistema Neumático</vt:lpstr>
      <vt:lpstr>Componentes del Sistema Neumático</vt:lpstr>
      <vt:lpstr>Ensamble y Resultados  Sistema Distribución</vt:lpstr>
      <vt:lpstr>Diseño del Sistema de  Control</vt:lpstr>
      <vt:lpstr>Distribución Física y Requerimientos</vt:lpstr>
      <vt:lpstr>Descripción del Proceso</vt:lpstr>
      <vt:lpstr>Esquema de Control</vt:lpstr>
      <vt:lpstr> HMI</vt:lpstr>
      <vt:lpstr>Distribución de Pantallas</vt:lpstr>
      <vt:lpstr>Ventana Home- Administración</vt:lpstr>
      <vt:lpstr>Ventana Proceso Manual-Automático</vt:lpstr>
      <vt:lpstr>Ventana Paro de Emergencia-Alarmas</vt:lpstr>
      <vt:lpstr>Elementos eléctricos</vt:lpstr>
      <vt:lpstr>Implementación y Pruebas de Funcionamiento</vt:lpstr>
      <vt:lpstr>Sistema de dosificación</vt:lpstr>
      <vt:lpstr>Presentación de PowerPoint</vt:lpstr>
      <vt:lpstr>Pruebas</vt:lpstr>
      <vt:lpstr>Limitaciones del sistema de dosificación</vt:lpstr>
      <vt:lpstr>Implementación del sistema de Distribución</vt:lpstr>
      <vt:lpstr>Pruebas de Funcionamiento</vt:lpstr>
      <vt:lpstr>Implementación del Sistema de Control</vt:lpstr>
      <vt:lpstr>Ensamble y Resultados</vt:lpstr>
      <vt:lpstr>Rendimiento de la Máquina</vt:lpstr>
      <vt:lpstr>Pérdidas</vt:lpstr>
      <vt:lpstr>Conclusiones</vt:lpstr>
      <vt:lpstr>Recomendaciones</vt:lpstr>
      <vt:lpstr>GRACIAS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“MODERNIZACIÓN DE UNA PRENSA ELECTROMECÁNICA PARA FABRICAR DULCES DE MANÍ EN LA EMPRESA AGROINDUSTRIA LCM CIA. LTDA.”</dc:title>
  <dc:creator>LUIS</dc:creator>
  <cp:lastModifiedBy>LUIS</cp:lastModifiedBy>
  <cp:revision>113</cp:revision>
  <dcterms:created xsi:type="dcterms:W3CDTF">2016-08-19T22:29:01Z</dcterms:created>
  <dcterms:modified xsi:type="dcterms:W3CDTF">2016-08-23T16:00:01Z</dcterms:modified>
</cp:coreProperties>
</file>