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94" r:id="rId10"/>
    <p:sldId id="295" r:id="rId11"/>
    <p:sldId id="263" r:id="rId12"/>
    <p:sldId id="283" r:id="rId13"/>
    <p:sldId id="297" r:id="rId14"/>
    <p:sldId id="307" r:id="rId15"/>
    <p:sldId id="306" r:id="rId16"/>
    <p:sldId id="308" r:id="rId17"/>
    <p:sldId id="309" r:id="rId18"/>
    <p:sldId id="310" r:id="rId19"/>
    <p:sldId id="299" r:id="rId20"/>
    <p:sldId id="305" r:id="rId21"/>
    <p:sldId id="312" r:id="rId22"/>
    <p:sldId id="298" r:id="rId23"/>
    <p:sldId id="300" r:id="rId24"/>
    <p:sldId id="313" r:id="rId25"/>
    <p:sldId id="311" r:id="rId26"/>
    <p:sldId id="314" r:id="rId27"/>
    <p:sldId id="270" r:id="rId28"/>
    <p:sldId id="268" r:id="rId29"/>
    <p:sldId id="317" r:id="rId30"/>
    <p:sldId id="318" r:id="rId31"/>
    <p:sldId id="319" r:id="rId32"/>
    <p:sldId id="320" r:id="rId33"/>
    <p:sldId id="269" r:id="rId34"/>
    <p:sldId id="321" r:id="rId35"/>
    <p:sldId id="322" r:id="rId36"/>
    <p:sldId id="324" r:id="rId37"/>
    <p:sldId id="323" r:id="rId38"/>
    <p:sldId id="325" r:id="rId39"/>
    <p:sldId id="326" r:id="rId40"/>
    <p:sldId id="327" r:id="rId41"/>
    <p:sldId id="315" r:id="rId42"/>
    <p:sldId id="316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10" d="100"/>
          <a:sy n="110" d="100"/>
        </p:scale>
        <p:origin x="16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9046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7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95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65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67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12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16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3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5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31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3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00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20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99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98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6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847CFC-816F-41D0-AAC0-9BF4FEBC753E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95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424936" cy="2952328"/>
          </a:xfrm>
        </p:spPr>
        <p:txBody>
          <a:bodyPr>
            <a:normAutofit/>
          </a:bodyPr>
          <a:lstStyle/>
          <a:p>
            <a:r>
              <a:rPr lang="es-EC" dirty="0"/>
              <a:t>“DISEÑO Y CONSTRUCCIÓN DE UN PROTOTIPO DE PRÓTESIS DE PIERNA PARA AMPUTACIÓN TRANSFEMORAL (ARRIBA DE LA RODILLA)”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" y="836712"/>
            <a:ext cx="9144000" cy="15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7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Rehabilitación psicológica previa a la colocación de una prótesis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689992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Uso de la plasticidad neuronal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50" y="3356992"/>
            <a:ext cx="3888432" cy="3151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30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704667" cy="1981200"/>
          </a:xfrm>
        </p:spPr>
        <p:txBody>
          <a:bodyPr>
            <a:normAutofit fontScale="90000"/>
          </a:bodyPr>
          <a:lstStyle/>
          <a:p>
            <a:r>
              <a:rPr lang="es-EC" sz="6600" dirty="0"/>
              <a:t>DISEÑO DE LA PRÓTESIS</a:t>
            </a:r>
          </a:p>
        </p:txBody>
      </p:sp>
    </p:spTree>
    <p:extLst>
      <p:ext uri="{BB962C8B-B14F-4D97-AF65-F5344CB8AC3E}">
        <p14:creationId xmlns:p14="http://schemas.microsoft.com/office/powerpoint/2010/main" val="235744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188640"/>
            <a:ext cx="7982166" cy="1099591"/>
          </a:xfrm>
        </p:spPr>
        <p:txBody>
          <a:bodyPr/>
          <a:lstStyle/>
          <a:p>
            <a:r>
              <a:rPr lang="es-EC" dirty="0"/>
              <a:t>Análisis QFD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772816"/>
            <a:ext cx="7704667" cy="5184576"/>
          </a:xfrm>
        </p:spPr>
        <p:txBody>
          <a:bodyPr>
            <a:normAutofit/>
          </a:bodyPr>
          <a:lstStyle/>
          <a:p>
            <a:r>
              <a:rPr lang="es-EC" dirty="0"/>
              <a:t>Resultados para la prótesis:</a:t>
            </a:r>
          </a:p>
          <a:p>
            <a:pPr marL="0" indent="0">
              <a:buNone/>
            </a:pPr>
            <a:endParaRPr lang="es-EC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C" dirty="0"/>
              <a:t>La prótesis se fabricará con acero inoxidable AISI 304 y en caso de partes livianas con aluminio 7075-T6.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C" dirty="0"/>
              <a:t>El mecanismo que se usará para la prótesis tendrá un resorte, tanto para el pie como la rodilla.</a:t>
            </a:r>
          </a:p>
          <a:p>
            <a:pPr marL="457200" lvl="0" indent="-457200" algn="just">
              <a:buFont typeface="+mj-lt"/>
              <a:buAutoNum type="arabicPeriod"/>
            </a:pPr>
            <a:endParaRPr lang="es-EC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C" dirty="0"/>
              <a:t>La prótesis será desarrollada sin recubrimiento.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09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982166" cy="1099591"/>
          </a:xfrm>
        </p:spPr>
        <p:txBody>
          <a:bodyPr>
            <a:normAutofit fontScale="90000"/>
          </a:bodyPr>
          <a:lstStyle/>
          <a:p>
            <a:r>
              <a:rPr lang="es-EC" dirty="0"/>
              <a:t>DISEÑO MECÁNICO DE LA PRÓTESIS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5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Condiciones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2" y="2276872"/>
            <a:ext cx="7704667" cy="3332816"/>
          </a:xfrm>
        </p:spPr>
        <p:txBody>
          <a:bodyPr/>
          <a:lstStyle/>
          <a:p>
            <a:r>
              <a:rPr lang="es-EC" dirty="0"/>
              <a:t>La masa máxima de un paciente que utilice la prótesis será de 80Kg.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/>
              <a:t>La prótesis tendrá una garantía de 2 años.</a:t>
            </a:r>
          </a:p>
          <a:p>
            <a:endParaRPr lang="es-EC" dirty="0"/>
          </a:p>
          <a:p>
            <a:r>
              <a:rPr lang="es-EC" dirty="0"/>
              <a:t>La prótesis podrá ser usada por pacientes con movilidad tipo 1 (8 horas al día).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0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83343"/>
              </p:ext>
            </p:extLst>
          </p:nvPr>
        </p:nvGraphicFramePr>
        <p:xfrm>
          <a:off x="1115616" y="1628800"/>
          <a:ext cx="7776864" cy="4553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544">
                  <a:extLst>
                    <a:ext uri="{9D8B030D-6E8A-4147-A177-3AD203B41FA5}">
                      <a16:colId xmlns:a16="http://schemas.microsoft.com/office/drawing/2014/main" xmlns="" val="775234373"/>
                    </a:ext>
                  </a:extLst>
                </a:gridCol>
                <a:gridCol w="2347987">
                  <a:extLst>
                    <a:ext uri="{9D8B030D-6E8A-4147-A177-3AD203B41FA5}">
                      <a16:colId xmlns:a16="http://schemas.microsoft.com/office/drawing/2014/main" xmlns="" val="1307213564"/>
                    </a:ext>
                  </a:extLst>
                </a:gridCol>
                <a:gridCol w="2347987">
                  <a:extLst>
                    <a:ext uri="{9D8B030D-6E8A-4147-A177-3AD203B41FA5}">
                      <a16:colId xmlns:a16="http://schemas.microsoft.com/office/drawing/2014/main" xmlns="" val="2143988040"/>
                    </a:ext>
                  </a:extLst>
                </a:gridCol>
                <a:gridCol w="1028346">
                  <a:extLst>
                    <a:ext uri="{9D8B030D-6E8A-4147-A177-3AD203B41FA5}">
                      <a16:colId xmlns:a16="http://schemas.microsoft.com/office/drawing/2014/main" xmlns="" val="3730840061"/>
                    </a:ext>
                  </a:extLst>
                </a:gridCol>
              </a:tblGrid>
              <a:tr h="103026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Componente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Factor de seguridad calculado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Factor de seguridad simulado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Error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extLst>
                  <a:ext uri="{0D108BD9-81ED-4DB2-BD59-A6C34878D82A}">
                    <a16:rowId xmlns:a16="http://schemas.microsoft.com/office/drawing/2014/main" xmlns="" val="4109191924"/>
                  </a:ext>
                </a:extLst>
              </a:tr>
              <a:tr h="68684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Eje principal de movimiento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1,82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4,21%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829344"/>
                  </a:ext>
                </a:extLst>
              </a:tr>
              <a:tr h="103026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Resorte impulsor de rodilla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1,28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1,54%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5372132"/>
                  </a:ext>
                </a:extLst>
              </a:tr>
              <a:tr h="103026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Adaptador estándar superior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4,58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1,77%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98369"/>
                  </a:ext>
                </a:extLst>
              </a:tr>
              <a:tr h="68684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Adaptador estándar inferior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5,9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6,02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2,03%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9" marR="6456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213347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87624" y="4046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TABLA  DE FACTORES DE SEGURIDAD PARA LOS ELEMENTOS DE LA RODILLA EN BASE A LA TEORÍA DE ENERGÍA DE DISTORSIÓN MÁXIMA (VON MISES)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2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74371" y="8367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TABLA  DE FACTORES DE SEGURIDAD PARA LOS ELEMENTOS DEL PIE EN BASE A LA TEORÍA DE ENERGÍA DE DISTORSIÓN MÁXIMA (VON MISES)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59861"/>
              </p:ext>
            </p:extLst>
          </p:nvPr>
        </p:nvGraphicFramePr>
        <p:xfrm>
          <a:off x="1187624" y="2204864"/>
          <a:ext cx="7704856" cy="3159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402">
                  <a:extLst>
                    <a:ext uri="{9D8B030D-6E8A-4147-A177-3AD203B41FA5}">
                      <a16:colId xmlns:a16="http://schemas.microsoft.com/office/drawing/2014/main" xmlns="" val="694725409"/>
                    </a:ext>
                  </a:extLst>
                </a:gridCol>
                <a:gridCol w="2337459">
                  <a:extLst>
                    <a:ext uri="{9D8B030D-6E8A-4147-A177-3AD203B41FA5}">
                      <a16:colId xmlns:a16="http://schemas.microsoft.com/office/drawing/2014/main" xmlns="" val="3811038138"/>
                    </a:ext>
                  </a:extLst>
                </a:gridCol>
                <a:gridCol w="2196823">
                  <a:extLst>
                    <a:ext uri="{9D8B030D-6E8A-4147-A177-3AD203B41FA5}">
                      <a16:colId xmlns:a16="http://schemas.microsoft.com/office/drawing/2014/main" xmlns="" val="564351603"/>
                    </a:ext>
                  </a:extLst>
                </a:gridCol>
                <a:gridCol w="1250172">
                  <a:extLst>
                    <a:ext uri="{9D8B030D-6E8A-4147-A177-3AD203B41FA5}">
                      <a16:colId xmlns:a16="http://schemas.microsoft.com/office/drawing/2014/main" xmlns="" val="1117514996"/>
                    </a:ext>
                  </a:extLst>
                </a:gridCol>
              </a:tblGrid>
              <a:tr h="84009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Componente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Factor de seguridad calculado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Factor de seguridad simulado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Error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xmlns="" val="414755114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Eslabón del pie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1,29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0,76%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5089196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Resorte del pie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1,52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1,33%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47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18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a la fatiga (Criterio Goodman)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139952" y="2636912"/>
                <a:ext cx="931922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636912"/>
                <a:ext cx="931922" cy="6108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698357" y="3446404"/>
                <a:ext cx="1815112" cy="646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9,835∗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357" y="3446404"/>
                <a:ext cx="1815112" cy="646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445673" y="4305746"/>
                <a:ext cx="5760640" cy="619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=1,6391∗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𝑚𝑖𝑛𝑢𝑡𝑜𝑠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960 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𝑚𝑖𝑛𝑢𝑡𝑜𝑠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=1707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673" y="4305746"/>
                <a:ext cx="5760640" cy="619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1979712" y="5138221"/>
            <a:ext cx="6707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Concluyendo con el diseño a la fatiga, el eje principal de la rodilla va a tener una 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garantía de 4 años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después de los cuales tendrá que ser reemplazado.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7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982166" cy="1099591"/>
          </a:xfrm>
        </p:spPr>
        <p:txBody>
          <a:bodyPr/>
          <a:lstStyle/>
          <a:p>
            <a:r>
              <a:rPr lang="es-EC" dirty="0"/>
              <a:t>Diseño de los resortes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69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174510"/>
              </p:ext>
            </p:extLst>
          </p:nvPr>
        </p:nvGraphicFramePr>
        <p:xfrm>
          <a:off x="1331640" y="1052736"/>
          <a:ext cx="7488833" cy="499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3667">
                  <a:extLst>
                    <a:ext uri="{9D8B030D-6E8A-4147-A177-3AD203B41FA5}">
                      <a16:colId xmlns:a16="http://schemas.microsoft.com/office/drawing/2014/main" xmlns="" val="1007862628"/>
                    </a:ext>
                  </a:extLst>
                </a:gridCol>
                <a:gridCol w="1057546">
                  <a:extLst>
                    <a:ext uri="{9D8B030D-6E8A-4147-A177-3AD203B41FA5}">
                      <a16:colId xmlns:a16="http://schemas.microsoft.com/office/drawing/2014/main" xmlns="" val="2415566813"/>
                    </a:ext>
                  </a:extLst>
                </a:gridCol>
                <a:gridCol w="1214405">
                  <a:extLst>
                    <a:ext uri="{9D8B030D-6E8A-4147-A177-3AD203B41FA5}">
                      <a16:colId xmlns:a16="http://schemas.microsoft.com/office/drawing/2014/main" xmlns="" val="1989158005"/>
                    </a:ext>
                  </a:extLst>
                </a:gridCol>
                <a:gridCol w="1214405">
                  <a:extLst>
                    <a:ext uri="{9D8B030D-6E8A-4147-A177-3AD203B41FA5}">
                      <a16:colId xmlns:a16="http://schemas.microsoft.com/office/drawing/2014/main" xmlns="" val="3570310452"/>
                    </a:ext>
                  </a:extLst>
                </a:gridCol>
                <a:gridCol w="1214405">
                  <a:extLst>
                    <a:ext uri="{9D8B030D-6E8A-4147-A177-3AD203B41FA5}">
                      <a16:colId xmlns:a16="http://schemas.microsoft.com/office/drawing/2014/main" xmlns="" val="810537129"/>
                    </a:ext>
                  </a:extLst>
                </a:gridCol>
                <a:gridCol w="1214405">
                  <a:extLst>
                    <a:ext uri="{9D8B030D-6E8A-4147-A177-3AD203B41FA5}">
                      <a16:colId xmlns:a16="http://schemas.microsoft.com/office/drawing/2014/main" xmlns="" val="3486847010"/>
                    </a:ext>
                  </a:extLst>
                </a:gridCol>
              </a:tblGrid>
              <a:tr h="48005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Parámetros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 = 1,0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 = 1,2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 = 1,5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 = 2,0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 = 2,5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1803211920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 (mm)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2,50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2298608019"/>
                  </a:ext>
                </a:extLst>
              </a:tr>
              <a:tr h="4800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 (mm)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11,20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11,40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11,70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12,20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12,70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748537845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11,2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7,8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5,08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376249712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 (mm)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12,2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12,6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13,2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14,2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15,2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2023012077"/>
                  </a:ext>
                </a:extLst>
              </a:tr>
              <a:tr h="4800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Na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7,88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17,79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49,58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107,30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1033763049"/>
                  </a:ext>
                </a:extLst>
              </a:tr>
              <a:tr h="4800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9,88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19,79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51,58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109,30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527454876"/>
                  </a:ext>
                </a:extLst>
              </a:tr>
              <a:tr h="4800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Ls (mm)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11,85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29,68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103,16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273,26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31792915"/>
                  </a:ext>
                </a:extLst>
              </a:tr>
              <a:tr h="4800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 (mm)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42,81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48,65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66,48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139,96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310,06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1638846725"/>
                  </a:ext>
                </a:extLst>
              </a:tr>
              <a:tr h="4800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Locr (mm)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58,91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59,96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67,74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64,17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66,80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840720280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0,34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0,57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1,25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2,28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4,09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33" marR="46633" marT="0" marB="0"/>
                </a:tc>
                <a:extLst>
                  <a:ext uri="{0D108BD9-81ED-4DB2-BD59-A6C34878D82A}">
                    <a16:rowId xmlns:a16="http://schemas.microsoft.com/office/drawing/2014/main" xmlns="" val="3870717937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87624" y="4046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TABLA DE ITERACIÓN PARA RESORTE DE LA RODILLA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4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9673" y="914400"/>
            <a:ext cx="6947127" cy="4098775"/>
          </a:xfrm>
        </p:spPr>
        <p:txBody>
          <a:bodyPr>
            <a:normAutofit/>
          </a:bodyPr>
          <a:lstStyle/>
          <a:p>
            <a:pPr algn="ctr"/>
            <a:r>
              <a:rPr lang="es-EC" sz="3600" dirty="0"/>
              <a:t>Autores:</a:t>
            </a:r>
            <a:r>
              <a:rPr lang="es-EC" sz="4400" dirty="0"/>
              <a:t/>
            </a:r>
            <a:br>
              <a:rPr lang="es-EC" sz="4400" dirty="0"/>
            </a:br>
            <a:r>
              <a:rPr lang="es-EC" sz="4400" dirty="0"/>
              <a:t>Christian Barros</a:t>
            </a:r>
            <a:br>
              <a:rPr lang="es-EC" sz="4400" dirty="0"/>
            </a:br>
            <a:r>
              <a:rPr lang="es-EC" sz="4400" dirty="0"/>
              <a:t>Paul López</a:t>
            </a:r>
            <a:br>
              <a:rPr lang="es-EC" sz="4400" dirty="0"/>
            </a:br>
            <a:r>
              <a:rPr lang="es-EC" sz="4400" dirty="0"/>
              <a:t/>
            </a:r>
            <a:br>
              <a:rPr lang="es-EC" sz="4400" dirty="0"/>
            </a:br>
            <a:r>
              <a:rPr lang="es-EC" sz="3600" dirty="0"/>
              <a:t>Tutora:</a:t>
            </a:r>
            <a:r>
              <a:rPr lang="es-EC" sz="4400" dirty="0"/>
              <a:t/>
            </a:r>
            <a:br>
              <a:rPr lang="es-EC" sz="4400" dirty="0"/>
            </a:br>
            <a:r>
              <a:rPr lang="es-EC" sz="4400" dirty="0"/>
              <a:t>Ing. Johanna Tobar</a:t>
            </a:r>
          </a:p>
        </p:txBody>
      </p:sp>
    </p:spTree>
    <p:extLst>
      <p:ext uri="{BB962C8B-B14F-4D97-AF65-F5344CB8AC3E}">
        <p14:creationId xmlns:p14="http://schemas.microsoft.com/office/powerpoint/2010/main" val="358135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459358"/>
                  </p:ext>
                </p:extLst>
              </p:nvPr>
            </p:nvGraphicFramePr>
            <p:xfrm>
              <a:off x="1475656" y="1700808"/>
              <a:ext cx="7200800" cy="41804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57704">
                      <a:extLst>
                        <a:ext uri="{9D8B030D-6E8A-4147-A177-3AD203B41FA5}">
                          <a16:colId xmlns:a16="http://schemas.microsoft.com/office/drawing/2014/main" xmlns="" val="1604522478"/>
                        </a:ext>
                      </a:extLst>
                    </a:gridCol>
                    <a:gridCol w="1907084">
                      <a:extLst>
                        <a:ext uri="{9D8B030D-6E8A-4147-A177-3AD203B41FA5}">
                          <a16:colId xmlns:a16="http://schemas.microsoft.com/office/drawing/2014/main" xmlns="" val="2072998906"/>
                        </a:ext>
                      </a:extLst>
                    </a:gridCol>
                    <a:gridCol w="2836012">
                      <a:extLst>
                        <a:ext uri="{9D8B030D-6E8A-4147-A177-3AD203B41FA5}">
                          <a16:colId xmlns:a16="http://schemas.microsoft.com/office/drawing/2014/main" xmlns="" val="1932048483"/>
                        </a:ext>
                      </a:extLst>
                    </a:gridCol>
                  </a:tblGrid>
                  <a:tr h="545008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 dirty="0">
                              <a:effectLst/>
                            </a:rPr>
                            <a:t>Parámetro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>
                              <a:effectLst/>
                            </a:rPr>
                            <a:t>Valor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>
                              <a:effectLst/>
                            </a:rPr>
                            <a:t>Condición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extLst>
                      <a:ext uri="{0D108BD9-81ED-4DB2-BD59-A6C34878D82A}">
                        <a16:rowId xmlns:a16="http://schemas.microsoft.com/office/drawing/2014/main" xmlns="" val="1233351753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7,8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4≤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≤12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1376188015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18 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𝑒𝑠𝑝𝑖𝑟𝑎𝑠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3≤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𝑁𝑎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≤18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1523903045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𝑳𝒔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29,68 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𝐿𝑠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≥27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2631669639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𝑳𝒐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66,48 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𝐿𝑜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≤78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842710703"/>
                      </a:ext>
                    </a:extLst>
                  </a:tr>
                  <a:tr h="69692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𝑳𝒐𝒄𝒓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67,74 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𝐿𝑜𝑐𝑟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≥66,48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2773541206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1,25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≥1,2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590640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459358"/>
                  </p:ext>
                </p:extLst>
              </p:nvPr>
            </p:nvGraphicFramePr>
            <p:xfrm>
              <a:off x="1475656" y="1700808"/>
              <a:ext cx="7200800" cy="41412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57704">
                      <a:extLst>
                        <a:ext uri="{9D8B030D-6E8A-4147-A177-3AD203B41FA5}">
                          <a16:colId xmlns:a16="http://schemas.microsoft.com/office/drawing/2014/main" val="1604522478"/>
                        </a:ext>
                      </a:extLst>
                    </a:gridCol>
                    <a:gridCol w="1907084">
                      <a:extLst>
                        <a:ext uri="{9D8B030D-6E8A-4147-A177-3AD203B41FA5}">
                          <a16:colId xmlns:a16="http://schemas.microsoft.com/office/drawing/2014/main" val="2072998906"/>
                        </a:ext>
                      </a:extLst>
                    </a:gridCol>
                    <a:gridCol w="2836012">
                      <a:extLst>
                        <a:ext uri="{9D8B030D-6E8A-4147-A177-3AD203B41FA5}">
                          <a16:colId xmlns:a16="http://schemas.microsoft.com/office/drawing/2014/main" val="1932048483"/>
                        </a:ext>
                      </a:extLst>
                    </a:gridCol>
                  </a:tblGrid>
                  <a:tr h="545008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 dirty="0">
                              <a:effectLst/>
                            </a:rPr>
                            <a:t>Parámetro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>
                              <a:effectLst/>
                            </a:rPr>
                            <a:t>Valor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>
                              <a:effectLst/>
                            </a:rPr>
                            <a:t>Condición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233351753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48" t="-91919" r="-194293" b="-4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9073" t="-91919" r="-150160" b="-4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3863" t="-91919" r="-858" b="-498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6188015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48" t="-191919" r="-194293" b="-3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9073" t="-191919" r="-150160" b="-3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3863" t="-191919" r="-858" b="-398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903045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48" t="-291919" r="-194293" b="-2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9073" t="-291919" r="-150160" b="-2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3863" t="-291919" r="-858" b="-298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669639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48" t="-391919" r="-194293" b="-1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9073" t="-391919" r="-150160" b="-1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3863" t="-391919" r="-858" b="-198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2710703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48" t="-507292" r="-194293" b="-105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9073" t="-507292" r="-150160" b="-105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3863" t="-507292" r="-858" b="-105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541206"/>
                      </a:ext>
                    </a:extLst>
                  </a:tr>
                  <a:tr h="6024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48" t="-588889" r="-194293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9073" t="-588889" r="-150160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3863" t="-588889" r="-858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6404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uadroTexto 4"/>
          <p:cNvSpPr txBox="1"/>
          <p:nvPr/>
        </p:nvSpPr>
        <p:spPr>
          <a:xfrm>
            <a:off x="1315570" y="6926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TABLA DE CONDICIONES PARA EL RESORTE DE LA RODILLA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00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15570" y="9087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TABLA DE DIMENSIONES DEL RESORTE DE LA RODILLA</a:t>
            </a:r>
            <a:endParaRPr lang="en-U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73508"/>
              </p:ext>
            </p:extLst>
          </p:nvPr>
        </p:nvGraphicFramePr>
        <p:xfrm>
          <a:off x="1315570" y="1988833"/>
          <a:ext cx="7072854" cy="3456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8892">
                  <a:extLst>
                    <a:ext uri="{9D8B030D-6E8A-4147-A177-3AD203B41FA5}">
                      <a16:colId xmlns:a16="http://schemas.microsoft.com/office/drawing/2014/main" xmlns="" val="956190323"/>
                    </a:ext>
                  </a:extLst>
                </a:gridCol>
                <a:gridCol w="2513962">
                  <a:extLst>
                    <a:ext uri="{9D8B030D-6E8A-4147-A177-3AD203B41FA5}">
                      <a16:colId xmlns:a16="http://schemas.microsoft.com/office/drawing/2014/main" xmlns="" val="1071404147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Parámetro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</a:rPr>
                        <a:t>Dimensión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9760187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Diámetro del alambre (d)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</a:rPr>
                        <a:t>1,5 mm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2413871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Diámetro interior (Di)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10,2 mm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8648511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</a:rPr>
                        <a:t>Diámetro exterior (De)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13,2 mm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362416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</a:rPr>
                        <a:t>Longitud libre (Lo)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78 mm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8230157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</a:rPr>
                        <a:t>Número de espiras (Nt)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20 espiras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4822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6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7495"/>
              </p:ext>
            </p:extLst>
          </p:nvPr>
        </p:nvGraphicFramePr>
        <p:xfrm>
          <a:off x="971600" y="1052736"/>
          <a:ext cx="7992890" cy="5328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501">
                  <a:extLst>
                    <a:ext uri="{9D8B030D-6E8A-4147-A177-3AD203B41FA5}">
                      <a16:colId xmlns:a16="http://schemas.microsoft.com/office/drawing/2014/main" xmlns="" val="2135027058"/>
                    </a:ext>
                  </a:extLst>
                </a:gridCol>
                <a:gridCol w="886879">
                  <a:extLst>
                    <a:ext uri="{9D8B030D-6E8A-4147-A177-3AD203B41FA5}">
                      <a16:colId xmlns:a16="http://schemas.microsoft.com/office/drawing/2014/main" xmlns="" val="2472229417"/>
                    </a:ext>
                  </a:extLst>
                </a:gridCol>
                <a:gridCol w="998513">
                  <a:extLst>
                    <a:ext uri="{9D8B030D-6E8A-4147-A177-3AD203B41FA5}">
                      <a16:colId xmlns:a16="http://schemas.microsoft.com/office/drawing/2014/main" xmlns="" val="1301755427"/>
                    </a:ext>
                  </a:extLst>
                </a:gridCol>
                <a:gridCol w="977554">
                  <a:extLst>
                    <a:ext uri="{9D8B030D-6E8A-4147-A177-3AD203B41FA5}">
                      <a16:colId xmlns:a16="http://schemas.microsoft.com/office/drawing/2014/main" xmlns="" val="1184249809"/>
                    </a:ext>
                  </a:extLst>
                </a:gridCol>
                <a:gridCol w="988033">
                  <a:extLst>
                    <a:ext uri="{9D8B030D-6E8A-4147-A177-3AD203B41FA5}">
                      <a16:colId xmlns:a16="http://schemas.microsoft.com/office/drawing/2014/main" xmlns="" val="1941348417"/>
                    </a:ext>
                  </a:extLst>
                </a:gridCol>
                <a:gridCol w="1113807">
                  <a:extLst>
                    <a:ext uri="{9D8B030D-6E8A-4147-A177-3AD203B41FA5}">
                      <a16:colId xmlns:a16="http://schemas.microsoft.com/office/drawing/2014/main" xmlns="" val="1678585636"/>
                    </a:ext>
                  </a:extLst>
                </a:gridCol>
                <a:gridCol w="1162603">
                  <a:extLst>
                    <a:ext uri="{9D8B030D-6E8A-4147-A177-3AD203B41FA5}">
                      <a16:colId xmlns:a16="http://schemas.microsoft.com/office/drawing/2014/main" xmlns="" val="411110279"/>
                    </a:ext>
                  </a:extLst>
                </a:gridCol>
              </a:tblGrid>
              <a:tr h="52160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Parámetros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d=3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d=3,5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d=4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d=4,5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d=5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d=5,5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1461098678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 (mm)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3,00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3,50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4,00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4,50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highlight>
                            <a:srgbClr val="FFFF00"/>
                          </a:highlight>
                        </a:rPr>
                        <a:t>5,00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5,50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2228625569"/>
                  </a:ext>
                </a:extLst>
              </a:tr>
              <a:tr h="1117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 (mm)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28,5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29,5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30,5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1302151514"/>
                  </a:ext>
                </a:extLst>
              </a:tr>
              <a:tr h="9712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9,50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8,29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7,38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6,67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highlight>
                            <a:srgbClr val="FFFF00"/>
                          </a:highlight>
                        </a:rPr>
                        <a:t>6,10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5,64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3762688383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DE (mm)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31,5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32,5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33,5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34,5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35,5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36,5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108730195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Na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4086674472"/>
                  </a:ext>
                </a:extLst>
              </a:tr>
              <a:tr h="24633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96002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Ls</a:t>
                      </a:r>
                      <a:r>
                        <a:rPr lang="es-EC" sz="2000" dirty="0">
                          <a:effectLst/>
                        </a:rPr>
                        <a:t> (mm)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10,5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22,5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highlight>
                            <a:srgbClr val="FFFF00"/>
                          </a:highlight>
                        </a:rPr>
                        <a:t>30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38,5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2829029357"/>
                  </a:ext>
                </a:extLst>
              </a:tr>
              <a:tr h="9939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Lo (mm)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33,5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45,5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highlight>
                            <a:srgbClr val="FFFF00"/>
                          </a:highlight>
                        </a:rPr>
                        <a:t>53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61,5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2979141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Locrit</a:t>
                      </a:r>
                      <a:r>
                        <a:rPr lang="es-EC" sz="2000" dirty="0">
                          <a:effectLst/>
                        </a:rPr>
                        <a:t> (mm)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152,54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155,17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157,8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highlight>
                            <a:srgbClr val="FFFF00"/>
                          </a:highlight>
                        </a:rPr>
                        <a:t>160,43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163,06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2563689108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0,16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0,67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highlight>
                            <a:srgbClr val="FFFF00"/>
                          </a:highlight>
                        </a:rPr>
                        <a:t>1,8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2,23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30764" marB="30764" anchor="ctr"/>
                </a:tc>
                <a:extLst>
                  <a:ext uri="{0D108BD9-81ED-4DB2-BD59-A6C34878D82A}">
                    <a16:rowId xmlns:a16="http://schemas.microsoft.com/office/drawing/2014/main" xmlns="" val="416180844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87624" y="4046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TABLA DE ITERACIÓN PARA RESORTE DEL 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86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566845"/>
                  </p:ext>
                </p:extLst>
              </p:nvPr>
            </p:nvGraphicFramePr>
            <p:xfrm>
              <a:off x="1691680" y="1556792"/>
              <a:ext cx="6696744" cy="44644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45669">
                      <a:extLst>
                        <a:ext uri="{9D8B030D-6E8A-4147-A177-3AD203B41FA5}">
                          <a16:colId xmlns:a16="http://schemas.microsoft.com/office/drawing/2014/main" xmlns="" val="1421133830"/>
                        </a:ext>
                      </a:extLst>
                    </a:gridCol>
                    <a:gridCol w="1823433">
                      <a:extLst>
                        <a:ext uri="{9D8B030D-6E8A-4147-A177-3AD203B41FA5}">
                          <a16:colId xmlns:a16="http://schemas.microsoft.com/office/drawing/2014/main" xmlns="" val="2569407083"/>
                        </a:ext>
                      </a:extLst>
                    </a:gridCol>
                    <a:gridCol w="2627642">
                      <a:extLst>
                        <a:ext uri="{9D8B030D-6E8A-4147-A177-3AD203B41FA5}">
                          <a16:colId xmlns:a16="http://schemas.microsoft.com/office/drawing/2014/main" xmlns="" val="718458544"/>
                        </a:ext>
                      </a:extLst>
                    </a:gridCol>
                  </a:tblGrid>
                  <a:tr h="58497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 dirty="0">
                              <a:effectLst/>
                            </a:rPr>
                            <a:t>Parámetro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>
                              <a:effectLst/>
                            </a:rPr>
                            <a:t>Valor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>
                              <a:effectLst/>
                            </a:rPr>
                            <a:t>Condición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extLst>
                      <a:ext uri="{0D108BD9-81ED-4DB2-BD59-A6C34878D82A}">
                        <a16:rowId xmlns:a16="http://schemas.microsoft.com/office/drawing/2014/main" xmlns="" val="1450600632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6,1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4≤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≤12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1489989398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𝑒𝑠𝑝𝑖𝑟𝑎𝑠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3≤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𝑁𝑎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1526351295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𝐋𝐬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30 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𝐿𝑠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≥30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257936070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𝐋𝐨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𝐿𝑜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≤60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2386471881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𝐋𝐨𝐜𝐫𝐢𝐭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160,43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𝐿𝑜𝑐𝑟𝑖𝑡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≥53</m:t>
                                </m:r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3656693631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1,8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tc>
                      <a:txBody>
                        <a:bodyPr/>
                        <a:lstStyle/>
                        <a:p>
                          <a:pPr indent="18034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MX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s-MX" sz="2400">
                                    <a:effectLst/>
                                    <a:latin typeface="Cambria Math" panose="02040503050406030204" pitchFamily="18" charset="0"/>
                                  </a:rPr>
                                  <m:t>≥1,2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/>
                    </a:tc>
                    <a:extLst>
                      <a:ext uri="{0D108BD9-81ED-4DB2-BD59-A6C34878D82A}">
                        <a16:rowId xmlns:a16="http://schemas.microsoft.com/office/drawing/2014/main" xmlns="" val="3320039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566845"/>
                  </p:ext>
                </p:extLst>
              </p:nvPr>
            </p:nvGraphicFramePr>
            <p:xfrm>
              <a:off x="1691680" y="1556792"/>
              <a:ext cx="6696744" cy="44644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45669">
                      <a:extLst>
                        <a:ext uri="{9D8B030D-6E8A-4147-A177-3AD203B41FA5}">
                          <a16:colId xmlns:a16="http://schemas.microsoft.com/office/drawing/2014/main" val="1421133830"/>
                        </a:ext>
                      </a:extLst>
                    </a:gridCol>
                    <a:gridCol w="1823433">
                      <a:extLst>
                        <a:ext uri="{9D8B030D-6E8A-4147-A177-3AD203B41FA5}">
                          <a16:colId xmlns:a16="http://schemas.microsoft.com/office/drawing/2014/main" val="2569407083"/>
                        </a:ext>
                      </a:extLst>
                    </a:gridCol>
                    <a:gridCol w="2627642">
                      <a:extLst>
                        <a:ext uri="{9D8B030D-6E8A-4147-A177-3AD203B41FA5}">
                          <a16:colId xmlns:a16="http://schemas.microsoft.com/office/drawing/2014/main" val="718458544"/>
                        </a:ext>
                      </a:extLst>
                    </a:gridCol>
                  </a:tblGrid>
                  <a:tr h="58497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 dirty="0">
                              <a:effectLst/>
                            </a:rPr>
                            <a:t>Parámetro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>
                              <a:effectLst/>
                            </a:rPr>
                            <a:t>Valor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2400">
                              <a:effectLst/>
                            </a:rPr>
                            <a:t>Condición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450600632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71" t="-91509" r="-199187" b="-5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3746" t="-91509" r="-145819" b="-5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4861" t="-91509" r="-926" b="-502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989398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71" t="-191509" r="-199187" b="-4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3746" t="-191509" r="-145819" b="-4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4861" t="-191509" r="-926" b="-402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6351295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71" t="-288785" r="-199187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3746" t="-288785" r="-145819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4861" t="-288785" r="-926" b="-299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936070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71" t="-392453" r="-199187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3746" t="-392453" r="-145819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4861" t="-392453" r="-926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6471881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71" t="-492453" r="-199187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3746" t="-492453" r="-145819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4861" t="-492453" r="-926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693631"/>
                      </a:ext>
                    </a:extLst>
                  </a:tr>
                  <a:tr h="646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271" t="-592453" r="-199187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23746" t="-592453" r="-145819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17780" marB="17780">
                        <a:blipFill>
                          <a:blip r:embed="rId2"/>
                          <a:stretch>
                            <a:fillRect l="-154861" t="-592453" r="-926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00391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uadroTexto 4"/>
          <p:cNvSpPr txBox="1"/>
          <p:nvPr/>
        </p:nvSpPr>
        <p:spPr>
          <a:xfrm>
            <a:off x="1547664" y="6926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TABLA DE CONDICIONES PARA EL RESORTE DEL 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5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47664" y="6926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TABLA DE DIMENSIONES DEL RESORTE DEL PIE</a:t>
            </a:r>
            <a:endParaRPr lang="en-U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22376"/>
              </p:ext>
            </p:extLst>
          </p:nvPr>
        </p:nvGraphicFramePr>
        <p:xfrm>
          <a:off x="1547664" y="1916829"/>
          <a:ext cx="6984776" cy="381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2120">
                  <a:extLst>
                    <a:ext uri="{9D8B030D-6E8A-4147-A177-3AD203B41FA5}">
                      <a16:colId xmlns:a16="http://schemas.microsoft.com/office/drawing/2014/main" xmlns="" val="1332324644"/>
                    </a:ext>
                  </a:extLst>
                </a:gridCol>
                <a:gridCol w="2482656">
                  <a:extLst>
                    <a:ext uri="{9D8B030D-6E8A-4147-A177-3AD203B41FA5}">
                      <a16:colId xmlns:a16="http://schemas.microsoft.com/office/drawing/2014/main" xmlns="" val="1369322428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Parámetro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Dimensión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6885177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Diámetro del alambre (d)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5 mm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0811514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Diámetro interior (Di)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25,5 mm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7676034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Diámetro exterior (De)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35,5 mm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4656477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Longitud libre (Lo)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60 mm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59902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Número de espiras (Nt)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6 espiras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316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358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704667" cy="1981200"/>
          </a:xfrm>
        </p:spPr>
        <p:txBody>
          <a:bodyPr>
            <a:normAutofit fontScale="90000"/>
          </a:bodyPr>
          <a:lstStyle/>
          <a:p>
            <a:r>
              <a:rPr lang="es-EC" sz="6600" dirty="0"/>
              <a:t>DISEÑO DEL MÓDULO DE REHABILITACIÓN</a:t>
            </a:r>
          </a:p>
        </p:txBody>
      </p:sp>
    </p:spTree>
    <p:extLst>
      <p:ext uri="{BB962C8B-B14F-4D97-AF65-F5344CB8AC3E}">
        <p14:creationId xmlns:p14="http://schemas.microsoft.com/office/powerpoint/2010/main" val="1312786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260648"/>
            <a:ext cx="7982166" cy="1099591"/>
          </a:xfrm>
        </p:spPr>
        <p:txBody>
          <a:bodyPr/>
          <a:lstStyle/>
          <a:p>
            <a:r>
              <a:rPr lang="es-EC" dirty="0"/>
              <a:t>Análisis QFD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705214"/>
            <a:ext cx="7704667" cy="5184576"/>
          </a:xfrm>
        </p:spPr>
        <p:txBody>
          <a:bodyPr>
            <a:normAutofit/>
          </a:bodyPr>
          <a:lstStyle/>
          <a:p>
            <a:r>
              <a:rPr lang="es-EC" dirty="0"/>
              <a:t>Resultados para el módulo de rehabilitación:</a:t>
            </a:r>
          </a:p>
          <a:p>
            <a:pPr marL="0" indent="0">
              <a:buNone/>
            </a:pPr>
            <a:endParaRPr lang="es-EC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C" dirty="0"/>
              <a:t>Para el HMI (interfaz humano-máquina) se seleccionó una pantalla táctil con resolución de 320x240px.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C" dirty="0"/>
              <a:t>El sensor a utilizar serán los electrodos superficiales EMG, para evitar dañar al paciente y que le resulta más cómodo.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C" dirty="0"/>
              <a:t>El actuador que se eligió es un Servomotor DC.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6740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5" y="1772816"/>
            <a:ext cx="8631544" cy="14401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ángulo 3"/>
          <p:cNvSpPr/>
          <p:nvPr/>
        </p:nvSpPr>
        <p:spPr>
          <a:xfrm>
            <a:off x="1331640" y="3789040"/>
            <a:ext cx="70671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consideró un sistema de control de 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lazo abierto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dado que no se requiere retroalimentación, además la exactitud de la salida depende solo de la calibración del controlador y en un ambiente médico no existen perturbaciones importantes que puedan afectar al sistema.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82133" y="260648"/>
            <a:ext cx="7982166" cy="1099591"/>
          </a:xfrm>
        </p:spPr>
        <p:txBody>
          <a:bodyPr/>
          <a:lstStyle/>
          <a:p>
            <a:r>
              <a:rPr lang="es-EC" dirty="0"/>
              <a:t>Sistema de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9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3" y="836712"/>
            <a:ext cx="7704667" cy="1440160"/>
          </a:xfrm>
        </p:spPr>
        <p:txBody>
          <a:bodyPr/>
          <a:lstStyle/>
          <a:p>
            <a:pPr algn="just"/>
            <a:r>
              <a:rPr lang="es-EC" dirty="0"/>
              <a:t>Rango de las señales </a:t>
            </a:r>
            <a:r>
              <a:rPr lang="es-EC" dirty="0" err="1"/>
              <a:t>mioeléctricas</a:t>
            </a:r>
            <a:r>
              <a:rPr lang="es-EC" dirty="0"/>
              <a:t>.</a:t>
            </a:r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16" y="2276872"/>
            <a:ext cx="7707484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2774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82133" y="260648"/>
            <a:ext cx="7982166" cy="1099591"/>
          </a:xfrm>
        </p:spPr>
        <p:txBody>
          <a:bodyPr/>
          <a:lstStyle/>
          <a:p>
            <a:r>
              <a:rPr lang="es-EC" dirty="0"/>
              <a:t>Acondicionamiento de la señal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3" y="1700808"/>
            <a:ext cx="7704667" cy="545976"/>
          </a:xfrm>
        </p:spPr>
        <p:txBody>
          <a:bodyPr/>
          <a:lstStyle/>
          <a:p>
            <a:r>
              <a:rPr lang="es-EC" dirty="0"/>
              <a:t>Etapa de filtrado y amplificación</a:t>
            </a:r>
            <a:endParaRPr lang="en-US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93664"/>
            <a:ext cx="4320480" cy="3352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372200" y="3190527"/>
                <a:ext cx="22036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𝐺𝑎𝑛𝑎𝑛𝑐𝑖𝑎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=206,83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190527"/>
                <a:ext cx="22036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6372200" y="4077072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Filtro pasa banda interno </a:t>
            </a:r>
          </a:p>
          <a:p>
            <a:r>
              <a:rPr lang="es-EC" dirty="0"/>
              <a:t>De 40 a 160Hz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-243408"/>
            <a:ext cx="7704667" cy="1981200"/>
          </a:xfrm>
        </p:spPr>
        <p:txBody>
          <a:bodyPr/>
          <a:lstStyle/>
          <a:p>
            <a:r>
              <a:rPr lang="es-EC" dirty="0"/>
              <a:t>Antecedentes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39619"/>
            <a:ext cx="3528391" cy="114877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68396" y="1466977"/>
            <a:ext cx="2909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/>
              <a:t>Discapacidades en el Ecuador.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87" y="2942481"/>
            <a:ext cx="1171575" cy="15906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924740" y="3214598"/>
            <a:ext cx="4363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/>
              <a:t>Costos de prótesis elevados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15015" y="5054553"/>
            <a:ext cx="3819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/>
              <a:t>Impacto psicológico y rechazo de prótesis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69160"/>
            <a:ext cx="2398018" cy="16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4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0531" y="692696"/>
            <a:ext cx="7704667" cy="720080"/>
          </a:xfrm>
        </p:spPr>
        <p:txBody>
          <a:bodyPr/>
          <a:lstStyle/>
          <a:p>
            <a:r>
              <a:rPr lang="es-EC" dirty="0"/>
              <a:t>Etapa de rectificación de onda completa</a:t>
            </a:r>
            <a:endParaRPr lang="en-US" dirty="0"/>
          </a:p>
        </p:txBody>
      </p:sp>
      <p:pic>
        <p:nvPicPr>
          <p:cNvPr id="4" name="Imagen 3" descr="C:\Users\seto1\OneDrive\Documentos\ESPE\Tesis\Escrito\imagenes extra\rectifi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63284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811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3" y="1052736"/>
            <a:ext cx="7704667" cy="648072"/>
          </a:xfrm>
        </p:spPr>
        <p:txBody>
          <a:bodyPr/>
          <a:lstStyle/>
          <a:p>
            <a:r>
              <a:rPr lang="es-EC" dirty="0"/>
              <a:t>Etapa de integración</a:t>
            </a:r>
            <a:endParaRPr lang="en-US" dirty="0"/>
          </a:p>
        </p:txBody>
      </p:sp>
      <p:pic>
        <p:nvPicPr>
          <p:cNvPr id="4" name="Imagen 3" descr="C:\Users\seto1\OneDrive\Documentos\ESPE\Tesis\Escrito\imagenes extra\Linealizac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9137"/>
            <a:ext cx="4793948" cy="388825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660232" y="2852936"/>
                <a:ext cx="1091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852936"/>
                <a:ext cx="109190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622127" y="3582308"/>
                <a:ext cx="3168111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13=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(20)(1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27" y="3582308"/>
                <a:ext cx="3168111" cy="661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963112" y="4700147"/>
                <a:ext cx="4180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13=79577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𝑜h𝑚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=79,57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𝐾𝑜h𝑚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12" y="4700147"/>
                <a:ext cx="41808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750571" y="5483510"/>
                <a:ext cx="2605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13≈80,6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𝐾𝑜h𝑚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71" y="5483510"/>
                <a:ext cx="26059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88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3" y="1052736"/>
            <a:ext cx="7704667" cy="648072"/>
          </a:xfrm>
        </p:spPr>
        <p:txBody>
          <a:bodyPr/>
          <a:lstStyle/>
          <a:p>
            <a:r>
              <a:rPr lang="es-EC" dirty="0"/>
              <a:t>Etapa de amplificación extra</a:t>
            </a:r>
            <a:endParaRPr lang="en-US" dirty="0"/>
          </a:p>
        </p:txBody>
      </p:sp>
      <p:pic>
        <p:nvPicPr>
          <p:cNvPr id="9" name="Imagen 8" descr="C:\Users\Christian\OneDrive\Tesis (1)\Escrito\imagenes extra\Etapa4Musc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16" y="1844824"/>
            <a:ext cx="4857899" cy="2880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3673987" y="5085184"/>
                <a:ext cx="2320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𝑅𝑣𝑎𝑟𝑖𝑎𝑏𝑙𝑒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𝐺𝑥𝑅𝑒𝑛𝑡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87" y="5085184"/>
                <a:ext cx="23209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945069" y="5630192"/>
                <a:ext cx="37787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𝑅𝑣𝑎𝑟𝑖𝑎𝑏𝑙𝑒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𝑘𝑜h𝑚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𝑘𝑜h𝑚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69" y="5630192"/>
                <a:ext cx="3778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05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4" y="1829533"/>
            <a:ext cx="2940303" cy="15124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9552" y="3626116"/>
            <a:ext cx="430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Controlador ATMEGA 2560</a:t>
            </a:r>
          </a:p>
        </p:txBody>
      </p:sp>
      <p:sp>
        <p:nvSpPr>
          <p:cNvPr id="6" name="Más 5"/>
          <p:cNvSpPr/>
          <p:nvPr/>
        </p:nvSpPr>
        <p:spPr>
          <a:xfrm>
            <a:off x="3275856" y="4547066"/>
            <a:ext cx="1039421" cy="10081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49" y="3501008"/>
            <a:ext cx="4012850" cy="310022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543601" y="3087692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TOUCHSCREEN HMI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82133" y="260648"/>
            <a:ext cx="7982166" cy="1099591"/>
          </a:xfrm>
        </p:spPr>
        <p:txBody>
          <a:bodyPr/>
          <a:lstStyle/>
          <a:p>
            <a:r>
              <a:rPr lang="es-EC" dirty="0"/>
              <a:t>Control y configuración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5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82133" y="260648"/>
            <a:ext cx="7982166" cy="1099591"/>
          </a:xfrm>
        </p:spPr>
        <p:txBody>
          <a:bodyPr>
            <a:normAutofit fontScale="90000"/>
          </a:bodyPr>
          <a:lstStyle/>
          <a:p>
            <a:r>
              <a:rPr lang="es-EC" dirty="0"/>
              <a:t>Diseño de los componentes mecánicos</a:t>
            </a:r>
            <a:endParaRPr lang="en-US" dirty="0"/>
          </a:p>
        </p:txBody>
      </p:sp>
      <p:pic>
        <p:nvPicPr>
          <p:cNvPr id="10" name="Imagen 9" descr="engran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3818027" cy="327675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</p:spPr>
      </p:pic>
      <p:sp>
        <p:nvSpPr>
          <p:cNvPr id="4" name="CuadroTexto 3"/>
          <p:cNvSpPr txBox="1"/>
          <p:nvPr/>
        </p:nvSpPr>
        <p:spPr>
          <a:xfrm>
            <a:off x="6012160" y="2852936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Relación de transmisión de 2:1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491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Christian\OneDrive\Tesis (1)\Escrito\imagenes extra\momento del modul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196752"/>
            <a:ext cx="712879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043702" y="404664"/>
            <a:ext cx="7704667" cy="648072"/>
          </a:xfrm>
        </p:spPr>
        <p:txBody>
          <a:bodyPr/>
          <a:lstStyle/>
          <a:p>
            <a:r>
              <a:rPr lang="es-EC" dirty="0"/>
              <a:t>Selección del servomotor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568261" y="4149080"/>
                <a:ext cx="13406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=1,52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1" y="4149080"/>
                <a:ext cx="13406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0" y="4333746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1803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=1,52(30)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=45,6 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33746"/>
                <a:ext cx="4572000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191210" y="3892406"/>
                <a:ext cx="4572000" cy="20692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18034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𝑇𝑚𝑖𝑛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𝑇𝑚𝑖𝑛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45,6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𝑇𝑚𝑖𝑛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=22,8 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10" y="3892406"/>
                <a:ext cx="4572000" cy="20692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084168" y="4742382"/>
                <a:ext cx="2126159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𝑠𝑒𝑟𝑣𝑜</m:t>
                      </m:r>
                      <m:r>
                        <a:rPr lang="en-US" i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=32 </m:t>
                      </m:r>
                      <m:r>
                        <a:rPr lang="en-US" i="1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742382"/>
                <a:ext cx="21261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972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424936" cy="1981200"/>
          </a:xfrm>
        </p:spPr>
        <p:txBody>
          <a:bodyPr/>
          <a:lstStyle/>
          <a:p>
            <a:r>
              <a:rPr lang="es-EC" dirty="0"/>
              <a:t>CONSTRUCCIÓN DE COMPONENTES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75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Parámetros de maquinado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3" y="2060848"/>
            <a:ext cx="7704667" cy="473968"/>
          </a:xfrm>
        </p:spPr>
        <p:txBody>
          <a:bodyPr/>
          <a:lstStyle/>
          <a:p>
            <a:r>
              <a:rPr lang="es-EC" dirty="0"/>
              <a:t>Torneado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71113"/>
              </p:ext>
            </p:extLst>
          </p:nvPr>
        </p:nvGraphicFramePr>
        <p:xfrm>
          <a:off x="1115616" y="2708919"/>
          <a:ext cx="7571184" cy="3411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999">
                  <a:extLst>
                    <a:ext uri="{9D8B030D-6E8A-4147-A177-3AD203B41FA5}">
                      <a16:colId xmlns:a16="http://schemas.microsoft.com/office/drawing/2014/main" xmlns="" val="2092391779"/>
                    </a:ext>
                  </a:extLst>
                </a:gridCol>
                <a:gridCol w="1765775">
                  <a:extLst>
                    <a:ext uri="{9D8B030D-6E8A-4147-A177-3AD203B41FA5}">
                      <a16:colId xmlns:a16="http://schemas.microsoft.com/office/drawing/2014/main" xmlns="" val="79528906"/>
                    </a:ext>
                  </a:extLst>
                </a:gridCol>
                <a:gridCol w="1765775">
                  <a:extLst>
                    <a:ext uri="{9D8B030D-6E8A-4147-A177-3AD203B41FA5}">
                      <a16:colId xmlns:a16="http://schemas.microsoft.com/office/drawing/2014/main" xmlns="" val="853253717"/>
                    </a:ext>
                  </a:extLst>
                </a:gridCol>
                <a:gridCol w="1571197">
                  <a:extLst>
                    <a:ext uri="{9D8B030D-6E8A-4147-A177-3AD203B41FA5}">
                      <a16:colId xmlns:a16="http://schemas.microsoft.com/office/drawing/2014/main" xmlns="" val="3013091905"/>
                    </a:ext>
                  </a:extLst>
                </a:gridCol>
                <a:gridCol w="260438">
                  <a:extLst>
                    <a:ext uri="{9D8B030D-6E8A-4147-A177-3AD203B41FA5}">
                      <a16:colId xmlns:a16="http://schemas.microsoft.com/office/drawing/2014/main" xmlns="" val="2235509846"/>
                    </a:ext>
                  </a:extLst>
                </a:gridCol>
              </a:tblGrid>
              <a:tr h="329930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Material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Proceso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Parámetros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021953"/>
                  </a:ext>
                </a:extLst>
              </a:tr>
              <a:tr h="1069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Avance</a:t>
                      </a:r>
                      <a:endParaRPr lang="en-US" sz="20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(mm/vuelta)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 de corte</a:t>
                      </a:r>
                      <a:endParaRPr lang="en-US" sz="20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(m/min)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67390596"/>
                  </a:ext>
                </a:extLst>
              </a:tr>
              <a:tr h="329930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Acero Inoxidable AISI 304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Desbaste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3,2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19198649"/>
                  </a:ext>
                </a:extLst>
              </a:tr>
              <a:tr h="739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Afinado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68957025"/>
                  </a:ext>
                </a:extLst>
              </a:tr>
              <a:tr h="329930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Aluminio</a:t>
                      </a:r>
                      <a:endParaRPr lang="en-US" sz="20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7075-T6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Desbaste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3,2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96892329"/>
                  </a:ext>
                </a:extLst>
              </a:tr>
              <a:tr h="369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Afinado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55807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770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/>
          <a:lstStyle/>
          <a:p>
            <a:r>
              <a:rPr lang="es-EC" dirty="0"/>
              <a:t>Parámetros de maquinado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2" y="1571836"/>
            <a:ext cx="7704667" cy="473968"/>
          </a:xfrm>
        </p:spPr>
        <p:txBody>
          <a:bodyPr/>
          <a:lstStyle/>
          <a:p>
            <a:r>
              <a:rPr lang="es-EC" dirty="0"/>
              <a:t>Fresado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70542"/>
              </p:ext>
            </p:extLst>
          </p:nvPr>
        </p:nvGraphicFramePr>
        <p:xfrm>
          <a:off x="1125959" y="2071238"/>
          <a:ext cx="7560840" cy="3850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684">
                  <a:extLst>
                    <a:ext uri="{9D8B030D-6E8A-4147-A177-3AD203B41FA5}">
                      <a16:colId xmlns:a16="http://schemas.microsoft.com/office/drawing/2014/main" xmlns="" val="1235110329"/>
                    </a:ext>
                  </a:extLst>
                </a:gridCol>
                <a:gridCol w="1382175">
                  <a:extLst>
                    <a:ext uri="{9D8B030D-6E8A-4147-A177-3AD203B41FA5}">
                      <a16:colId xmlns:a16="http://schemas.microsoft.com/office/drawing/2014/main" xmlns="" val="3282951583"/>
                    </a:ext>
                  </a:extLst>
                </a:gridCol>
                <a:gridCol w="1382175">
                  <a:extLst>
                    <a:ext uri="{9D8B030D-6E8A-4147-A177-3AD203B41FA5}">
                      <a16:colId xmlns:a16="http://schemas.microsoft.com/office/drawing/2014/main" xmlns="" val="4019511563"/>
                    </a:ext>
                  </a:extLst>
                </a:gridCol>
                <a:gridCol w="1498903">
                  <a:extLst>
                    <a:ext uri="{9D8B030D-6E8A-4147-A177-3AD203B41FA5}">
                      <a16:colId xmlns:a16="http://schemas.microsoft.com/office/drawing/2014/main" xmlns="" val="26591577"/>
                    </a:ext>
                  </a:extLst>
                </a:gridCol>
                <a:gridCol w="1498903">
                  <a:extLst>
                    <a:ext uri="{9D8B030D-6E8A-4147-A177-3AD203B41FA5}">
                      <a16:colId xmlns:a16="http://schemas.microsoft.com/office/drawing/2014/main" xmlns="" val="1064724710"/>
                    </a:ext>
                  </a:extLst>
                </a:gridCol>
              </a:tblGrid>
              <a:tr h="340902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Material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Proceso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Parámetros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299332"/>
                  </a:ext>
                </a:extLst>
              </a:tr>
              <a:tr h="106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Desplazamiento</a:t>
                      </a:r>
                      <a:endParaRPr lang="en-US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(mm/min)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 de corte</a:t>
                      </a:r>
                      <a:endParaRPr lang="en-US" sz="20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(m/min)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Profundidad de pasada (mm)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6416111"/>
                  </a:ext>
                </a:extLst>
              </a:tr>
              <a:tr h="340902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Acero Inoxidable AISI 304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Desbaste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192768"/>
                  </a:ext>
                </a:extLst>
              </a:tr>
              <a:tr h="737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Afinado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12524693"/>
                  </a:ext>
                </a:extLst>
              </a:tr>
              <a:tr h="340902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Aluminio</a:t>
                      </a:r>
                      <a:endParaRPr lang="en-US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7075-T6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Desbaste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180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1677997"/>
                  </a:ext>
                </a:extLst>
              </a:tr>
              <a:tr h="3689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Afinado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43602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613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1559"/>
          </a:xfrm>
        </p:spPr>
        <p:txBody>
          <a:bodyPr/>
          <a:lstStyle/>
          <a:p>
            <a:r>
              <a:rPr lang="es-EC" dirty="0"/>
              <a:t>Parámetros de maquinado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1" y="1063097"/>
            <a:ext cx="7704667" cy="3816424"/>
          </a:xfrm>
        </p:spPr>
        <p:txBody>
          <a:bodyPr>
            <a:normAutofit/>
          </a:bodyPr>
          <a:lstStyle/>
          <a:p>
            <a:r>
              <a:rPr lang="es-EC" dirty="0"/>
              <a:t>Taladrado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  <a:p>
            <a:r>
              <a:rPr lang="es-EC" dirty="0"/>
              <a:t>Avellanado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8528"/>
              </p:ext>
            </p:extLst>
          </p:nvPr>
        </p:nvGraphicFramePr>
        <p:xfrm>
          <a:off x="1954145" y="1988840"/>
          <a:ext cx="5760641" cy="1964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0776">
                  <a:extLst>
                    <a:ext uri="{9D8B030D-6E8A-4147-A177-3AD203B41FA5}">
                      <a16:colId xmlns:a16="http://schemas.microsoft.com/office/drawing/2014/main" xmlns="" val="2596968105"/>
                    </a:ext>
                  </a:extLst>
                </a:gridCol>
                <a:gridCol w="1407763">
                  <a:extLst>
                    <a:ext uri="{9D8B030D-6E8A-4147-A177-3AD203B41FA5}">
                      <a16:colId xmlns:a16="http://schemas.microsoft.com/office/drawing/2014/main" xmlns="" val="537830163"/>
                    </a:ext>
                  </a:extLst>
                </a:gridCol>
                <a:gridCol w="1582102">
                  <a:extLst>
                    <a:ext uri="{9D8B030D-6E8A-4147-A177-3AD203B41FA5}">
                      <a16:colId xmlns:a16="http://schemas.microsoft.com/office/drawing/2014/main" xmlns="" val="1742774019"/>
                    </a:ext>
                  </a:extLst>
                </a:gridCol>
              </a:tblGrid>
              <a:tr h="99053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Material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 de corte</a:t>
                      </a:r>
                      <a:endParaRPr lang="en-US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(m/min)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Avance</a:t>
                      </a:r>
                      <a:endParaRPr lang="en-US" sz="16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(mm/vuelta)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071076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Acero inoxidable AISI 304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02537031"/>
                  </a:ext>
                </a:extLst>
              </a:tr>
              <a:tr h="3056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Aluminio 7075-T6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0,15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28173035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866153"/>
              </p:ext>
            </p:extLst>
          </p:nvPr>
        </p:nvGraphicFramePr>
        <p:xfrm>
          <a:off x="1954144" y="4546610"/>
          <a:ext cx="6074239" cy="1990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229">
                  <a:extLst>
                    <a:ext uri="{9D8B030D-6E8A-4147-A177-3AD203B41FA5}">
                      <a16:colId xmlns:a16="http://schemas.microsoft.com/office/drawing/2014/main" xmlns="" val="3095870469"/>
                    </a:ext>
                  </a:extLst>
                </a:gridCol>
                <a:gridCol w="1126007">
                  <a:extLst>
                    <a:ext uri="{9D8B030D-6E8A-4147-A177-3AD203B41FA5}">
                      <a16:colId xmlns:a16="http://schemas.microsoft.com/office/drawing/2014/main" xmlns="" val="45103839"/>
                    </a:ext>
                  </a:extLst>
                </a:gridCol>
                <a:gridCol w="1346917">
                  <a:extLst>
                    <a:ext uri="{9D8B030D-6E8A-4147-A177-3AD203B41FA5}">
                      <a16:colId xmlns:a16="http://schemas.microsoft.com/office/drawing/2014/main" xmlns="" val="3678566395"/>
                    </a:ext>
                  </a:extLst>
                </a:gridCol>
                <a:gridCol w="1915086">
                  <a:extLst>
                    <a:ext uri="{9D8B030D-6E8A-4147-A177-3AD203B41FA5}">
                      <a16:colId xmlns:a16="http://schemas.microsoft.com/office/drawing/2014/main" xmlns="" val="497038098"/>
                    </a:ext>
                  </a:extLst>
                </a:gridCol>
              </a:tblGrid>
              <a:tr h="79149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Material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 de corte</a:t>
                      </a:r>
                      <a:endParaRPr lang="en-US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(m/min)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Avance</a:t>
                      </a:r>
                      <a:endParaRPr lang="en-US" sz="14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(mm/vuelta)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Herramienta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6702402"/>
                  </a:ext>
                </a:extLst>
              </a:tr>
              <a:tr h="79149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Acero inoxidable AISI 304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Avellanador 10 mm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52290495"/>
                  </a:ext>
                </a:extLst>
              </a:tr>
              <a:tr h="39574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Aluminio 7075-T6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0,25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Escariador 10 mm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5051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188640"/>
            <a:ext cx="7704667" cy="1981200"/>
          </a:xfrm>
        </p:spPr>
        <p:txBody>
          <a:bodyPr/>
          <a:lstStyle/>
          <a:p>
            <a:r>
              <a:rPr lang="es-EC" dirty="0"/>
              <a:t>Discapacidades en el Ecuador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2836616"/>
            <a:ext cx="3312368" cy="28155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68152" y="3275246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1%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05557" y="297198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4%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23316" y="2651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12%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12368" y="2651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12%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61694" y="496645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49%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30747" y="4291008"/>
            <a:ext cx="59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22%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54" y="2427366"/>
            <a:ext cx="368254" cy="3682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56" y="3022508"/>
            <a:ext cx="380952" cy="3809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8" y="3618472"/>
            <a:ext cx="368254" cy="3682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86" y="4177933"/>
            <a:ext cx="368254" cy="3809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86" y="4763570"/>
            <a:ext cx="368254" cy="3682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8" y="5352304"/>
            <a:ext cx="380952" cy="38095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5490378" y="23840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Discapacidad FÍSICA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486434" y="2985013"/>
            <a:ext cx="293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Discapacidad INTELECTUAL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486434" y="3617394"/>
            <a:ext cx="308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Discapacidad de LENGUAJE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486434" y="4177933"/>
            <a:ext cx="319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Discapacidad PSICO-SOCIAL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486434" y="4751893"/>
            <a:ext cx="308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Discapacidad VISUAL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486434" y="5352304"/>
            <a:ext cx="319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Discapacidad AUDITIVA</a:t>
            </a:r>
          </a:p>
        </p:txBody>
      </p:sp>
    </p:spTree>
    <p:extLst>
      <p:ext uri="{BB962C8B-B14F-4D97-AF65-F5344CB8AC3E}">
        <p14:creationId xmlns:p14="http://schemas.microsoft.com/office/powerpoint/2010/main" val="2215631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1559"/>
          </a:xfrm>
        </p:spPr>
        <p:txBody>
          <a:bodyPr/>
          <a:lstStyle/>
          <a:p>
            <a:r>
              <a:rPr lang="es-EC" dirty="0"/>
              <a:t>Parámetros de maquinado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1" y="1063097"/>
            <a:ext cx="7704667" cy="13577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r>
              <a:rPr lang="es-EC" dirty="0"/>
              <a:t>Impresión 3D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46177"/>
              </p:ext>
            </p:extLst>
          </p:nvPr>
        </p:nvGraphicFramePr>
        <p:xfrm>
          <a:off x="1403648" y="2636912"/>
          <a:ext cx="6912768" cy="244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992">
                  <a:extLst>
                    <a:ext uri="{9D8B030D-6E8A-4147-A177-3AD203B41FA5}">
                      <a16:colId xmlns:a16="http://schemas.microsoft.com/office/drawing/2014/main" xmlns="" val="308160682"/>
                    </a:ext>
                  </a:extLst>
                </a:gridCol>
                <a:gridCol w="2006761">
                  <a:extLst>
                    <a:ext uri="{9D8B030D-6E8A-4147-A177-3AD203B41FA5}">
                      <a16:colId xmlns:a16="http://schemas.microsoft.com/office/drawing/2014/main" xmlns="" val="3903044853"/>
                    </a:ext>
                  </a:extLst>
                </a:gridCol>
                <a:gridCol w="2390015">
                  <a:extLst>
                    <a:ext uri="{9D8B030D-6E8A-4147-A177-3AD203B41FA5}">
                      <a16:colId xmlns:a16="http://schemas.microsoft.com/office/drawing/2014/main" xmlns="" val="1166370764"/>
                    </a:ext>
                  </a:extLst>
                </a:gridCol>
              </a:tblGrid>
              <a:tr h="12599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Material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Temperatura de extrusión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Temperatura de cama térmica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60297613"/>
                  </a:ext>
                </a:extLst>
              </a:tr>
              <a:tr h="59415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Plástico ABS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230° 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105° 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04781676"/>
                  </a:ext>
                </a:extLst>
              </a:tr>
              <a:tr h="59415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Poliuretano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225° C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40° 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9054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556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273" y="258513"/>
            <a:ext cx="7704667" cy="1529681"/>
          </a:xfrm>
        </p:spPr>
        <p:txBody>
          <a:bodyPr/>
          <a:lstStyle/>
          <a:p>
            <a:r>
              <a:rPr lang="es-EC" dirty="0"/>
              <a:t>Costo de Prótesis Ecuatoriana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41759" y="2204864"/>
            <a:ext cx="119028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</a:rPr>
              <a:t>$300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79912" y="5108923"/>
            <a:ext cx="119028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</a:rPr>
              <a:t>$200</a:t>
            </a:r>
          </a:p>
        </p:txBody>
      </p:sp>
      <p:cxnSp>
        <p:nvCxnSpPr>
          <p:cNvPr id="8" name="Conector recto de flecha 7"/>
          <p:cNvCxnSpPr>
            <a:stCxn id="6" idx="3"/>
          </p:cNvCxnSpPr>
          <p:nvPr/>
        </p:nvCxnSpPr>
        <p:spPr>
          <a:xfrm>
            <a:off x="4932040" y="2528030"/>
            <a:ext cx="1440160" cy="147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7" idx="3"/>
          </p:cNvCxnSpPr>
          <p:nvPr/>
        </p:nvCxnSpPr>
        <p:spPr>
          <a:xfrm flipV="1">
            <a:off x="4970193" y="4005064"/>
            <a:ext cx="1402007" cy="142702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ás 9"/>
          <p:cNvSpPr/>
          <p:nvPr/>
        </p:nvSpPr>
        <p:spPr>
          <a:xfrm>
            <a:off x="4015012" y="3663016"/>
            <a:ext cx="720080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Igual que 10"/>
          <p:cNvSpPr/>
          <p:nvPr/>
        </p:nvSpPr>
        <p:spPr>
          <a:xfrm>
            <a:off x="6266337" y="3663016"/>
            <a:ext cx="1296144" cy="65298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513659" y="3681898"/>
            <a:ext cx="119028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</a:rPr>
              <a:t>$500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95" y="1807284"/>
            <a:ext cx="1507049" cy="2197779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54" y="4421733"/>
            <a:ext cx="1945068" cy="1932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509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Costo Total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"/>
          <a:stretch/>
        </p:blipFill>
        <p:spPr>
          <a:xfrm>
            <a:off x="5868144" y="1844824"/>
            <a:ext cx="2232248" cy="44644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06311" y="265518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/>
              <a:t>Con instalación y accesorios</a:t>
            </a:r>
            <a:endParaRPr lang="en-US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299691" y="4725144"/>
            <a:ext cx="3488333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C" sz="4400" dirty="0">
                <a:solidFill>
                  <a:schemeClr val="bg1"/>
                </a:solidFill>
              </a:rPr>
              <a:t>$900 a $1100</a:t>
            </a:r>
          </a:p>
        </p:txBody>
      </p:sp>
    </p:spTree>
    <p:extLst>
      <p:ext uri="{BB962C8B-B14F-4D97-AF65-F5344CB8AC3E}">
        <p14:creationId xmlns:p14="http://schemas.microsoft.com/office/powerpoint/2010/main" val="304444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Amputación Transfemoral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07483" y="3717032"/>
            <a:ext cx="4453963" cy="2426800"/>
          </a:xfrm>
        </p:spPr>
        <p:txBody>
          <a:bodyPr/>
          <a:lstStyle/>
          <a:p>
            <a:r>
              <a:rPr lang="es-EC" dirty="0"/>
              <a:t>Las </a:t>
            </a:r>
            <a:r>
              <a:rPr lang="es-EC" b="1" dirty="0"/>
              <a:t>principales causas</a:t>
            </a:r>
            <a:r>
              <a:rPr lang="es-EC" dirty="0"/>
              <a:t> son: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/>
              <a:t>Accidentes industriales.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/>
              <a:t>Accidentes de tránsito.</a:t>
            </a:r>
          </a:p>
          <a:p>
            <a:pPr marL="457200" indent="-457200">
              <a:buFont typeface="+mj-lt"/>
              <a:buAutoNum type="arabicPeriod"/>
            </a:pPr>
            <a:r>
              <a:rPr lang="es-EC" b="1" dirty="0"/>
              <a:t>Diabetes mellitus.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738121" y="2503393"/>
            <a:ext cx="619268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</a:rPr>
              <a:t>Existen 600 casos en pichincha</a:t>
            </a:r>
          </a:p>
        </p:txBody>
      </p:sp>
    </p:spTree>
    <p:extLst>
      <p:ext uri="{BB962C8B-B14F-4D97-AF65-F5344CB8AC3E}">
        <p14:creationId xmlns:p14="http://schemas.microsoft.com/office/powerpoint/2010/main" val="260760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Tipos de amputaciones del miembro inferior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89672"/>
            <a:ext cx="2269826" cy="476832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860032" y="213285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/>
              <a:t>Desarticulaci</a:t>
            </a:r>
            <a:r>
              <a:rPr lang="es-EC" sz="2400" dirty="0" err="1"/>
              <a:t>ón</a:t>
            </a:r>
            <a:r>
              <a:rPr lang="es-EC" sz="2400" dirty="0"/>
              <a:t> de cadera</a:t>
            </a:r>
            <a:endParaRPr lang="en-U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887266" y="3543399"/>
            <a:ext cx="350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/>
              <a:t>Amputaci</a:t>
            </a:r>
            <a:r>
              <a:rPr lang="es-EC" sz="2400" dirty="0" err="1"/>
              <a:t>ón</a:t>
            </a:r>
            <a:r>
              <a:rPr lang="es-EC" sz="2400" dirty="0"/>
              <a:t> transfemoral</a:t>
            </a:r>
            <a:endParaRPr lang="en-U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887266" y="4398203"/>
            <a:ext cx="350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/>
              <a:t>Desarticulaci</a:t>
            </a:r>
            <a:r>
              <a:rPr lang="es-EC" sz="2400" dirty="0" err="1"/>
              <a:t>ón</a:t>
            </a:r>
            <a:r>
              <a:rPr lang="es-EC" sz="2400" dirty="0"/>
              <a:t> de rodilla</a:t>
            </a:r>
            <a:endParaRPr lang="en-U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860032" y="5157446"/>
            <a:ext cx="328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s-EC" sz="2400" dirty="0"/>
              <a:t> Amputación </a:t>
            </a:r>
            <a:r>
              <a:rPr lang="en-US" sz="2400" dirty="0"/>
              <a:t>transtibial</a:t>
            </a:r>
            <a:endParaRPr lang="es-EC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860032" y="60212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s-EC" sz="2400" dirty="0"/>
              <a:t> Desarticulación de tobillo</a:t>
            </a:r>
          </a:p>
        </p:txBody>
      </p:sp>
    </p:spTree>
    <p:extLst>
      <p:ext uri="{BB962C8B-B14F-4D97-AF65-F5344CB8AC3E}">
        <p14:creationId xmlns:p14="http://schemas.microsoft.com/office/powerpoint/2010/main" val="17367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21807" cy="1412109"/>
          </a:xfrm>
        </p:spPr>
        <p:txBody>
          <a:bodyPr/>
          <a:lstStyle/>
          <a:p>
            <a:r>
              <a:rPr lang="es-EC" dirty="0"/>
              <a:t>Costos de Prótesis Comerciales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31" r="22868"/>
          <a:stretch/>
        </p:blipFill>
        <p:spPr>
          <a:xfrm>
            <a:off x="1752000" y="1881542"/>
            <a:ext cx="1872209" cy="1939306"/>
          </a:xfrm>
          <a:prstGeom prst="rect">
            <a:avLst/>
          </a:prstGeom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05" r="24832"/>
          <a:stretch/>
        </p:blipFill>
        <p:spPr>
          <a:xfrm>
            <a:off x="2117469" y="4455104"/>
            <a:ext cx="1512168" cy="1989954"/>
          </a:xfrm>
          <a:prstGeom prst="rect">
            <a:avLst/>
          </a:prstGeom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3741759" y="2204864"/>
            <a:ext cx="119028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</a:rPr>
              <a:t>$450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79912" y="5108923"/>
            <a:ext cx="136815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</a:rPr>
              <a:t>$600</a:t>
            </a:r>
          </a:p>
        </p:txBody>
      </p:sp>
      <p:cxnSp>
        <p:nvCxnSpPr>
          <p:cNvPr id="11" name="Conector recto de flecha 10"/>
          <p:cNvCxnSpPr>
            <a:stCxn id="8" idx="3"/>
          </p:cNvCxnSpPr>
          <p:nvPr/>
        </p:nvCxnSpPr>
        <p:spPr>
          <a:xfrm>
            <a:off x="4932040" y="2528030"/>
            <a:ext cx="1440160" cy="147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9" idx="3"/>
          </p:cNvCxnSpPr>
          <p:nvPr/>
        </p:nvCxnSpPr>
        <p:spPr>
          <a:xfrm flipV="1">
            <a:off x="5148064" y="4005066"/>
            <a:ext cx="1224136" cy="142702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ás 13"/>
          <p:cNvSpPr/>
          <p:nvPr/>
        </p:nvSpPr>
        <p:spPr>
          <a:xfrm>
            <a:off x="4015012" y="3663016"/>
            <a:ext cx="720080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Igual que 14"/>
          <p:cNvSpPr/>
          <p:nvPr/>
        </p:nvSpPr>
        <p:spPr>
          <a:xfrm>
            <a:off x="6266337" y="3663016"/>
            <a:ext cx="1296144" cy="65298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513659" y="3681898"/>
            <a:ext cx="138311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</a:rPr>
              <a:t>$1050</a:t>
            </a:r>
          </a:p>
        </p:txBody>
      </p:sp>
    </p:spTree>
    <p:extLst>
      <p:ext uri="{BB962C8B-B14F-4D97-AF65-F5344CB8AC3E}">
        <p14:creationId xmlns:p14="http://schemas.microsoft.com/office/powerpoint/2010/main" val="396927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Costo Total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59391"/>
            <a:ext cx="2789130" cy="44135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99691" y="4725144"/>
            <a:ext cx="377636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C" sz="4400" dirty="0">
                <a:solidFill>
                  <a:schemeClr val="bg1"/>
                </a:solidFill>
              </a:rPr>
              <a:t>$2500 a $11000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06311" y="265518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/>
              <a:t>Con instalación y accesorios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834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Impacto psicológico y rechazo de prótesis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3" y="2667000"/>
            <a:ext cx="6182155" cy="3498304"/>
          </a:xfrm>
        </p:spPr>
        <p:txBody>
          <a:bodyPr>
            <a:normAutofit/>
          </a:bodyPr>
          <a:lstStyle/>
          <a:p>
            <a:r>
              <a:rPr lang="es-EC" dirty="0"/>
              <a:t>Dolor en miembro fantasma</a:t>
            </a:r>
          </a:p>
          <a:p>
            <a:endParaRPr lang="es-EC" dirty="0"/>
          </a:p>
          <a:p>
            <a:r>
              <a:rPr lang="es-EC" dirty="0"/>
              <a:t>Dolor del miembro residual</a:t>
            </a:r>
          </a:p>
          <a:p>
            <a:endParaRPr lang="es-EC" dirty="0"/>
          </a:p>
          <a:p>
            <a:r>
              <a:rPr lang="es-EC" dirty="0"/>
              <a:t>Restricción de actividades cotidianas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10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1255</Words>
  <Application>Microsoft Office PowerPoint</Application>
  <PresentationFormat>Presentación en pantalla (4:3)</PresentationFormat>
  <Paragraphs>468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Corbel</vt:lpstr>
      <vt:lpstr>Times New Roman</vt:lpstr>
      <vt:lpstr>Parallax</vt:lpstr>
      <vt:lpstr>“DISEÑO Y CONSTRUCCIÓN DE UN PROTOTIPO DE PRÓTESIS DE PIERNA PARA AMPUTACIÓN TRANSFEMORAL (ARRIBA DE LA RODILLA)”</vt:lpstr>
      <vt:lpstr>Autores: Christian Barros Paul López  Tutora: Ing. Johanna Tobar</vt:lpstr>
      <vt:lpstr>Antecedentes</vt:lpstr>
      <vt:lpstr>Discapacidades en el Ecuador</vt:lpstr>
      <vt:lpstr>Amputación Transfemoral</vt:lpstr>
      <vt:lpstr>Tipos de amputaciones del miembro inferior</vt:lpstr>
      <vt:lpstr>Costos de Prótesis Comerciales</vt:lpstr>
      <vt:lpstr>Costo Total</vt:lpstr>
      <vt:lpstr>Impacto psicológico y rechazo de prótesis</vt:lpstr>
      <vt:lpstr>Rehabilitación psicológica previa a la colocación de una prótesis </vt:lpstr>
      <vt:lpstr>DISEÑO DE LA PRÓTESIS</vt:lpstr>
      <vt:lpstr>Análisis QFD</vt:lpstr>
      <vt:lpstr>DISEÑO MECÁNICO DE LA PRÓTESIS</vt:lpstr>
      <vt:lpstr>Condiciones</vt:lpstr>
      <vt:lpstr>Presentación de PowerPoint</vt:lpstr>
      <vt:lpstr>Presentación de PowerPoint</vt:lpstr>
      <vt:lpstr>Análisis a la fatiga (Criterio Goodman) </vt:lpstr>
      <vt:lpstr>Diseño de los resortes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DISEÑO DEL MÓDULO DE REHABILITACIÓN</vt:lpstr>
      <vt:lpstr>Análisis QFD</vt:lpstr>
      <vt:lpstr>Sistema de control</vt:lpstr>
      <vt:lpstr>Presentación de PowerPoint</vt:lpstr>
      <vt:lpstr>Acondicionamiento de la señal</vt:lpstr>
      <vt:lpstr>Presentación de PowerPoint</vt:lpstr>
      <vt:lpstr>Presentación de PowerPoint</vt:lpstr>
      <vt:lpstr>Presentación de PowerPoint</vt:lpstr>
      <vt:lpstr>Control y configuración </vt:lpstr>
      <vt:lpstr>Diseño de los componentes mecánicos</vt:lpstr>
      <vt:lpstr>Presentación de PowerPoint</vt:lpstr>
      <vt:lpstr>CONSTRUCCIÓN DE COMPONENTES </vt:lpstr>
      <vt:lpstr>Parámetros de maquinado</vt:lpstr>
      <vt:lpstr>Parámetros de maquinado</vt:lpstr>
      <vt:lpstr>Parámetros de maquinado</vt:lpstr>
      <vt:lpstr>Parámetros de maquinado</vt:lpstr>
      <vt:lpstr>Costo de Prótesis Ecuatoriana</vt:lpstr>
      <vt:lpstr>Costo Total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PRÓTESIS DE BAJO COSTO PARA AMPUTACION TRANSFEMORAL CON MÓDULO DE REHABILITACIÓN</dc:title>
  <dc:creator>Christian-PC</dc:creator>
  <cp:lastModifiedBy>almacen mantilla</cp:lastModifiedBy>
  <cp:revision>91</cp:revision>
  <dcterms:created xsi:type="dcterms:W3CDTF">2016-06-17T04:51:13Z</dcterms:created>
  <dcterms:modified xsi:type="dcterms:W3CDTF">2016-09-16T16:11:53Z</dcterms:modified>
</cp:coreProperties>
</file>