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1.xml" ContentType="application/vnd.openxmlformats-officedocument.presentationml.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77" r:id="rId23"/>
    <p:sldId id="278" r:id="rId24"/>
    <p:sldId id="279" r:id="rId25"/>
    <p:sldId id="280" r:id="rId26"/>
    <p:sldId id="281" r:id="rId27"/>
    <p:sldId id="282" r:id="rId28"/>
    <p:sldId id="284"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27008F01-9084-4FEA-88F0-9A04C0DBF5E6}">
          <p14:sldIdLst/>
        </p14:section>
        <p14:section name="Sección predeterminada" id="{E8323887-6FA0-4B9D-B933-84F61923660E}">
          <p14:sldIdLst>
            <p14:sldId id="256"/>
            <p14:sldId id="257"/>
            <p14:sldId id="258"/>
            <p14:sldId id="259"/>
            <p14:sldId id="260"/>
            <p14:sldId id="261"/>
            <p14:sldId id="262"/>
            <p14:sldId id="263"/>
            <p14:sldId id="264"/>
            <p14:sldId id="265"/>
            <p14:sldId id="266"/>
            <p14:sldId id="267"/>
            <p14:sldId id="268"/>
            <p14:sldId id="269"/>
            <p14:sldId id="270"/>
            <p14:sldId id="271"/>
            <p14:sldId id="273"/>
            <p14:sldId id="272"/>
            <p14:sldId id="274"/>
            <p14:sldId id="275"/>
            <p14:sldId id="276"/>
            <p14:sldId id="277"/>
            <p14:sldId id="278"/>
            <p14:sldId id="279"/>
            <p14:sldId id="280"/>
            <p14:sldId id="281"/>
            <p14:sldId id="282"/>
            <p14:sldId id="284"/>
            <p14:sldId id="286"/>
            <p14:sldId id="287"/>
            <p14:sldId id="288"/>
            <p14:sldId id="289"/>
            <p14:sldId id="290"/>
            <p14:sldId id="291"/>
            <p14:sldId id="292"/>
            <p14:sldId id="293"/>
            <p14:sldId id="294"/>
            <p14:sldId id="295"/>
            <p14:sldId id="296"/>
            <p14:sldId id="297"/>
            <p14:sldId id="298"/>
            <p14:sldId id="299"/>
            <p14:sldId id="300"/>
          </p14:sldIdLst>
        </p14:section>
        <p14:section name="Sección sin título" id="{40C8593F-CF10-46E7-A9A6-9793E05CB46C}">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LTRA15" initials="U" lastIdx="1" clrIdx="0">
    <p:extLst>
      <p:ext uri="{19B8F6BF-5375-455C-9EA6-DF929625EA0E}">
        <p15:presenceInfo xmlns:p15="http://schemas.microsoft.com/office/powerpoint/2012/main" userId="ULTRA1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86" autoAdjust="0"/>
    <p:restoredTop sz="94660"/>
  </p:normalViewPr>
  <p:slideViewPr>
    <p:cSldViewPr snapToGrid="0">
      <p:cViewPr varScale="1">
        <p:scale>
          <a:sx n="74" d="100"/>
          <a:sy n="74" d="100"/>
        </p:scale>
        <p:origin x="6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LTRA15\Desktop\barrio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LTRA15\Desktop\barri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LTRA15\Desktop\barri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LTRA15\Desktop\barrio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LTRA15\Desktop\barrio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s-EC" sz="1800" b="1" i="0" u="none" strike="noStrike" baseline="0">
                <a:effectLst/>
              </a:rPr>
              <a:t>Porcentaje de edificaciones patrimoniales en barrios de Quito</a:t>
            </a:r>
            <a:endParaRPr lang="en-US"/>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EC"/>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9420677166444106"/>
          <c:w val="1"/>
          <c:h val="0.60088261712902102"/>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6"/>
            <c:bubble3D val="0"/>
            <c:spPr>
              <a:solidFill>
                <a:schemeClr val="accent1">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7"/>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8"/>
            <c:bubble3D val="0"/>
            <c:spPr>
              <a:solidFill>
                <a:schemeClr val="accent3">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9"/>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0"/>
            <c:bubble3D val="0"/>
            <c:spPr>
              <a:solidFill>
                <a:schemeClr val="accent5">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1"/>
            <c:bubble3D val="0"/>
            <c:spPr>
              <a:solidFill>
                <a:schemeClr val="accent6">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2"/>
            <c:bubble3D val="0"/>
            <c:spPr>
              <a:solidFill>
                <a:schemeClr val="accent1">
                  <a:lumMod val="80000"/>
                  <a:lumOff val="2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3"/>
            <c:bubble3D val="0"/>
            <c:spPr>
              <a:solidFill>
                <a:schemeClr val="accent2">
                  <a:lumMod val="80000"/>
                  <a:lumOff val="2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4"/>
            <c:bubble3D val="0"/>
            <c:spPr>
              <a:solidFill>
                <a:schemeClr val="accent3">
                  <a:lumMod val="80000"/>
                  <a:lumOff val="2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5"/>
            <c:bubble3D val="0"/>
            <c:spPr>
              <a:solidFill>
                <a:schemeClr val="accent4">
                  <a:lumMod val="80000"/>
                  <a:lumOff val="2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Hoja1!$A$5:$A$20</c:f>
              <c:strCache>
                <c:ptCount val="16"/>
                <c:pt idx="0">
                  <c:v>LA RECOLETA</c:v>
                </c:pt>
                <c:pt idx="1">
                  <c:v>LA CHILENA</c:v>
                </c:pt>
                <c:pt idx="2">
                  <c:v>SAN MARCOS</c:v>
                </c:pt>
                <c:pt idx="3">
                  <c:v>LA ALAMEDA</c:v>
                </c:pt>
                <c:pt idx="4">
                  <c:v>EL TEJAR</c:v>
                </c:pt>
                <c:pt idx="5">
                  <c:v>LA TOLA</c:v>
                </c:pt>
                <c:pt idx="6">
                  <c:v>YAVIRAC</c:v>
                </c:pt>
                <c:pt idx="7">
                  <c:v>AGUARICO</c:v>
                </c:pt>
                <c:pt idx="8">
                  <c:v>SAN ROQUE</c:v>
                </c:pt>
                <c:pt idx="9">
                  <c:v>EL PLACER</c:v>
                </c:pt>
                <c:pt idx="10">
                  <c:v>SAN DIEGO</c:v>
                </c:pt>
                <c:pt idx="11">
                  <c:v>SAN JUAN</c:v>
                </c:pt>
                <c:pt idx="12">
                  <c:v>SAN SEBASTIAN</c:v>
                </c:pt>
                <c:pt idx="13">
                  <c:v>LA LOMA</c:v>
                </c:pt>
                <c:pt idx="14">
                  <c:v>SAN BLAS</c:v>
                </c:pt>
                <c:pt idx="15">
                  <c:v>GONZALEZ SUAREZ</c:v>
                </c:pt>
              </c:strCache>
            </c:strRef>
          </c:cat>
          <c:val>
            <c:numRef>
              <c:f>Hoja1!$G$5:$G$20</c:f>
              <c:numCache>
                <c:formatCode>General</c:formatCode>
                <c:ptCount val="16"/>
                <c:pt idx="0">
                  <c:v>74</c:v>
                </c:pt>
                <c:pt idx="1">
                  <c:v>80</c:v>
                </c:pt>
                <c:pt idx="2">
                  <c:v>205</c:v>
                </c:pt>
                <c:pt idx="3">
                  <c:v>198</c:v>
                </c:pt>
                <c:pt idx="4">
                  <c:v>227</c:v>
                </c:pt>
                <c:pt idx="5">
                  <c:v>256</c:v>
                </c:pt>
                <c:pt idx="6">
                  <c:v>102</c:v>
                </c:pt>
                <c:pt idx="7">
                  <c:v>359</c:v>
                </c:pt>
                <c:pt idx="8">
                  <c:v>198</c:v>
                </c:pt>
                <c:pt idx="9">
                  <c:v>94</c:v>
                </c:pt>
                <c:pt idx="10">
                  <c:v>153</c:v>
                </c:pt>
                <c:pt idx="11">
                  <c:v>105</c:v>
                </c:pt>
                <c:pt idx="12">
                  <c:v>246</c:v>
                </c:pt>
                <c:pt idx="13">
                  <c:v>451</c:v>
                </c:pt>
                <c:pt idx="14">
                  <c:v>300</c:v>
                </c:pt>
                <c:pt idx="15">
                  <c:v>359</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sz="1100"/>
              <a:t>Porcentaje de Inmuebles Patrimoniales Urbanos del D.M.Q Actualizados en 2012 </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EC"/>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141732283464566E-3"/>
          <c:y val="0.12047244094488187"/>
          <c:w val="0.95759055118110237"/>
          <c:h val="0.63669814437530969"/>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6"/>
            <c:bubble3D val="0"/>
            <c:spPr>
              <a:solidFill>
                <a:schemeClr val="accent1">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7"/>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8"/>
            <c:bubble3D val="0"/>
            <c:spPr>
              <a:solidFill>
                <a:schemeClr val="accent3">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9"/>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0"/>
            <c:bubble3D val="0"/>
            <c:spPr>
              <a:solidFill>
                <a:schemeClr val="accent5">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1"/>
            <c:bubble3D val="0"/>
            <c:spPr>
              <a:solidFill>
                <a:schemeClr val="accent6">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2"/>
            <c:bubble3D val="0"/>
            <c:spPr>
              <a:solidFill>
                <a:schemeClr val="accent1">
                  <a:lumMod val="80000"/>
                  <a:lumOff val="2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3"/>
            <c:bubble3D val="0"/>
            <c:spPr>
              <a:solidFill>
                <a:schemeClr val="accent2">
                  <a:lumMod val="80000"/>
                  <a:lumOff val="2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4"/>
            <c:bubble3D val="0"/>
            <c:spPr>
              <a:solidFill>
                <a:schemeClr val="accent3">
                  <a:lumMod val="80000"/>
                  <a:lumOff val="2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Hoja2!$C$3:$C$17</c:f>
              <c:strCache>
                <c:ptCount val="15"/>
                <c:pt idx="0">
                  <c:v>AMÉRICA</c:v>
                </c:pt>
                <c:pt idx="1">
                  <c:v>SAN JUAN</c:v>
                </c:pt>
                <c:pt idx="2">
                  <c:v>BELISARIO QUEVEDO BAJO</c:v>
                </c:pt>
                <c:pt idx="3">
                  <c:v>CHIMBACALLE</c:v>
                </c:pt>
                <c:pt idx="4">
                  <c:v>COLÓN</c:v>
                </c:pt>
                <c:pt idx="5">
                  <c:v>EL EJIDO</c:v>
                </c:pt>
                <c:pt idx="6">
                  <c:v>LA ALAMEDA</c:v>
                </c:pt>
                <c:pt idx="7">
                  <c:v>LA FLORESTA</c:v>
                </c:pt>
                <c:pt idx="8">
                  <c:v>MANUEL LARREA</c:v>
                </c:pt>
                <c:pt idx="9">
                  <c:v>MARISCAL SUCRE</c:v>
                </c:pt>
                <c:pt idx="10">
                  <c:v>SANTA CLARA DE SAN MILLAN</c:v>
                </c:pt>
                <c:pt idx="11">
                  <c:v>UNIVERSITARIO</c:v>
                </c:pt>
                <c:pt idx="12">
                  <c:v>6 DE DICIEMBRE-LA PAZ Y EL BATAN</c:v>
                </c:pt>
                <c:pt idx="13">
                  <c:v>VILLAFLORA</c:v>
                </c:pt>
                <c:pt idx="14">
                  <c:v>MAGDALENA</c:v>
                </c:pt>
              </c:strCache>
            </c:strRef>
          </c:cat>
          <c:val>
            <c:numRef>
              <c:f>Hoja2!$D$3:$D$17</c:f>
              <c:numCache>
                <c:formatCode>General</c:formatCode>
                <c:ptCount val="15"/>
                <c:pt idx="0">
                  <c:v>28</c:v>
                </c:pt>
                <c:pt idx="1">
                  <c:v>32</c:v>
                </c:pt>
                <c:pt idx="2">
                  <c:v>36</c:v>
                </c:pt>
                <c:pt idx="3">
                  <c:v>13</c:v>
                </c:pt>
                <c:pt idx="4">
                  <c:v>14</c:v>
                </c:pt>
                <c:pt idx="5">
                  <c:v>17</c:v>
                </c:pt>
                <c:pt idx="6">
                  <c:v>18</c:v>
                </c:pt>
                <c:pt idx="7">
                  <c:v>10</c:v>
                </c:pt>
                <c:pt idx="8">
                  <c:v>45</c:v>
                </c:pt>
                <c:pt idx="9">
                  <c:v>190</c:v>
                </c:pt>
                <c:pt idx="10">
                  <c:v>10</c:v>
                </c:pt>
                <c:pt idx="11">
                  <c:v>18</c:v>
                </c:pt>
                <c:pt idx="12">
                  <c:v>8</c:v>
                </c:pt>
                <c:pt idx="13">
                  <c:v>1</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4.7968700787401578E-2"/>
          <c:y val="0.70823054897858051"/>
          <c:w val="0.93930856925327078"/>
          <c:h val="0.29015805089581193"/>
        </c:manualLayout>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sz="1100" b="1" i="0" baseline="0">
                <a:effectLst/>
              </a:rPr>
              <a:t>Porcentaje de Inmuebles Patrimoniales Urbanos del D.M.Q Preseleccionados en 2014</a:t>
            </a:r>
            <a:endParaRPr lang="en-US" sz="1100">
              <a:effectLst/>
            </a:endParaRP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EC"/>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31115459882583E-2"/>
          <c:y val="0.12123505154936358"/>
          <c:w val="0.94781474233529028"/>
          <c:h val="0.6543426717459328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6"/>
            <c:bubble3D val="0"/>
            <c:spPr>
              <a:solidFill>
                <a:schemeClr val="accent1">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7"/>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8"/>
            <c:bubble3D val="0"/>
            <c:spPr>
              <a:solidFill>
                <a:schemeClr val="accent3">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9"/>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0"/>
            <c:bubble3D val="0"/>
            <c:spPr>
              <a:solidFill>
                <a:schemeClr val="accent5">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1"/>
            <c:bubble3D val="0"/>
            <c:spPr>
              <a:solidFill>
                <a:schemeClr val="accent6">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2"/>
            <c:bubble3D val="0"/>
            <c:spPr>
              <a:solidFill>
                <a:schemeClr val="accent1">
                  <a:lumMod val="80000"/>
                  <a:lumOff val="2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3"/>
            <c:bubble3D val="0"/>
            <c:spPr>
              <a:solidFill>
                <a:schemeClr val="accent2">
                  <a:lumMod val="80000"/>
                  <a:lumOff val="2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4"/>
            <c:bubble3D val="0"/>
            <c:spPr>
              <a:solidFill>
                <a:schemeClr val="accent3">
                  <a:lumMod val="80000"/>
                  <a:lumOff val="2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dLbl>
              <c:idx val="10"/>
              <c:layout>
                <c:manualLayout>
                  <c:x val="5.1312079140792333E-2"/>
                  <c:y val="6.5189874329959166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s-EC"/>
                </a:p>
              </c:txPr>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Hoja2!$C$3:$C$17</c:f>
              <c:strCache>
                <c:ptCount val="15"/>
                <c:pt idx="0">
                  <c:v>AMÉRICA</c:v>
                </c:pt>
                <c:pt idx="1">
                  <c:v>SAN JUAN</c:v>
                </c:pt>
                <c:pt idx="2">
                  <c:v>BELISARIO QUEVEDO BAJO</c:v>
                </c:pt>
                <c:pt idx="3">
                  <c:v>CHIMBACALLE</c:v>
                </c:pt>
                <c:pt idx="4">
                  <c:v>COLÓN</c:v>
                </c:pt>
                <c:pt idx="5">
                  <c:v>EL EJIDO</c:v>
                </c:pt>
                <c:pt idx="6">
                  <c:v>LA ALAMEDA</c:v>
                </c:pt>
                <c:pt idx="7">
                  <c:v>LA FLORESTA</c:v>
                </c:pt>
                <c:pt idx="8">
                  <c:v>MANUEL LARREA</c:v>
                </c:pt>
                <c:pt idx="9">
                  <c:v>MARISCAL SUCRE</c:v>
                </c:pt>
                <c:pt idx="10">
                  <c:v>SANTA CLARA DE SAN MILLAN</c:v>
                </c:pt>
                <c:pt idx="11">
                  <c:v>UNIVERSITARIO</c:v>
                </c:pt>
                <c:pt idx="12">
                  <c:v>6 DE DICIEMBRE-LA PAZ Y EL BATAN</c:v>
                </c:pt>
                <c:pt idx="13">
                  <c:v>VILLAFLORA</c:v>
                </c:pt>
                <c:pt idx="14">
                  <c:v>MAGDALENA</c:v>
                </c:pt>
              </c:strCache>
            </c:strRef>
          </c:cat>
          <c:val>
            <c:numRef>
              <c:f>Hoja2!$E$3:$E$17</c:f>
              <c:numCache>
                <c:formatCode>General</c:formatCode>
                <c:ptCount val="15"/>
                <c:pt idx="0">
                  <c:v>53</c:v>
                </c:pt>
                <c:pt idx="2">
                  <c:v>101</c:v>
                </c:pt>
                <c:pt idx="3">
                  <c:v>229</c:v>
                </c:pt>
                <c:pt idx="4">
                  <c:v>63</c:v>
                </c:pt>
                <c:pt idx="5">
                  <c:v>20</c:v>
                </c:pt>
                <c:pt idx="7">
                  <c:v>290</c:v>
                </c:pt>
                <c:pt idx="8">
                  <c:v>95</c:v>
                </c:pt>
                <c:pt idx="9">
                  <c:v>453</c:v>
                </c:pt>
                <c:pt idx="10">
                  <c:v>43</c:v>
                </c:pt>
                <c:pt idx="11">
                  <c:v>9</c:v>
                </c:pt>
                <c:pt idx="12">
                  <c:v>6</c:v>
                </c:pt>
                <c:pt idx="13">
                  <c:v>23</c:v>
                </c:pt>
                <c:pt idx="14">
                  <c:v>107</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11549193337134225"/>
          <c:y val="0.71633479917152032"/>
          <c:w val="0.80168332067628612"/>
          <c:h val="0.28215057328360266"/>
        </c:manualLayout>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sz="1200" b="1" i="0" baseline="0">
                <a:effectLst/>
              </a:rPr>
              <a:t>Inmuebles Patrimoniales en Parroquias Rurales del D.M.Q Zona Los Chillos 2012 </a:t>
            </a:r>
            <a:endParaRPr lang="en-US" sz="1200">
              <a:effectLst/>
            </a:endParaRP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EC"/>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Hoja3!$B$17:$B$22</c:f>
              <c:strCache>
                <c:ptCount val="6"/>
                <c:pt idx="0">
                  <c:v>Conocoto</c:v>
                </c:pt>
                <c:pt idx="1">
                  <c:v>Guangopolo</c:v>
                </c:pt>
                <c:pt idx="2">
                  <c:v>Pintag</c:v>
                </c:pt>
                <c:pt idx="3">
                  <c:v>Alangasi</c:v>
                </c:pt>
                <c:pt idx="4">
                  <c:v>La Merced</c:v>
                </c:pt>
                <c:pt idx="5">
                  <c:v>Amaguaña</c:v>
                </c:pt>
              </c:strCache>
            </c:strRef>
          </c:cat>
          <c:val>
            <c:numRef>
              <c:f>Hoja3!$C$17:$C$22</c:f>
              <c:numCache>
                <c:formatCode>General</c:formatCode>
                <c:ptCount val="6"/>
                <c:pt idx="0">
                  <c:v>15</c:v>
                </c:pt>
                <c:pt idx="1">
                  <c:v>23</c:v>
                </c:pt>
                <c:pt idx="2">
                  <c:v>6</c:v>
                </c:pt>
                <c:pt idx="3">
                  <c:v>8</c:v>
                </c:pt>
                <c:pt idx="4">
                  <c:v>7</c:v>
                </c:pt>
                <c:pt idx="5">
                  <c:v>9</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sz="1200" b="1" i="0" baseline="0">
                <a:effectLst/>
              </a:rPr>
              <a:t>Inmuebles Patrimoniales en Parroquias Rurales del D.M.Q Zona Los Chillos estudio 2014 </a:t>
            </a:r>
            <a:endParaRPr lang="en-US" sz="1200">
              <a:effectLst/>
            </a:endParaRP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EC"/>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906209614203088E-2"/>
          <c:y val="0.16067477437572086"/>
          <c:w val="0.97309379038579691"/>
          <c:h val="0.75425374578061177"/>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Hoja3!$B$17:$B$22</c:f>
              <c:strCache>
                <c:ptCount val="6"/>
                <c:pt idx="0">
                  <c:v>Conocoto</c:v>
                </c:pt>
                <c:pt idx="1">
                  <c:v>Guangopolo</c:v>
                </c:pt>
                <c:pt idx="2">
                  <c:v>Pintag</c:v>
                </c:pt>
                <c:pt idx="3">
                  <c:v>Alangasi</c:v>
                </c:pt>
                <c:pt idx="4">
                  <c:v>La Merced</c:v>
                </c:pt>
                <c:pt idx="5">
                  <c:v>Amaguaña</c:v>
                </c:pt>
              </c:strCache>
            </c:strRef>
          </c:cat>
          <c:val>
            <c:numRef>
              <c:f>Hoja3!$D$17:$D$22</c:f>
              <c:numCache>
                <c:formatCode>General</c:formatCode>
                <c:ptCount val="6"/>
                <c:pt idx="0">
                  <c:v>63</c:v>
                </c:pt>
                <c:pt idx="1">
                  <c:v>27</c:v>
                </c:pt>
                <c:pt idx="2">
                  <c:v>47</c:v>
                </c:pt>
                <c:pt idx="3">
                  <c:v>24</c:v>
                </c:pt>
                <c:pt idx="4">
                  <c:v>25</c:v>
                </c:pt>
                <c:pt idx="5">
                  <c:v>35</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6-08-17T15:52:36.516" idx="1">
    <p:pos x="10" y="10"/>
    <p:text>rubros, especificaciones costos,</p:text>
    <p:extLst>
      <p:ext uri="{C676402C-5697-4E1C-873F-D02D1690AC5C}">
        <p15:threadingInfo xmlns:p15="http://schemas.microsoft.com/office/powerpoint/2012/main" timeZoneBias="300"/>
      </p:ext>
    </p:extLst>
  </p:cm>
</p:cmLst>
</file>

<file path=ppt/diagrams/_rels/data2.xml.rels><?xml version="1.0" encoding="UTF-8" standalone="yes"?>
<Relationships xmlns="http://schemas.openxmlformats.org/package/2006/relationships"><Relationship Id="rId3" Type="http://schemas.openxmlformats.org/officeDocument/2006/relationships/hyperlink" Target="file:///C:\Users\ULTRA15\RESPALDOS\respaldo\Tesis\Tesis\capitulos\presentacion\carrizo.pptx" TargetMode="External"/><Relationship Id="rId2" Type="http://schemas.openxmlformats.org/officeDocument/2006/relationships/hyperlink" Target="file:///C:\Users\ULTRA15\RESPALDOS\respaldo\Tesis\Tesis\capitulos\presentacion\madera.pptx" TargetMode="External"/><Relationship Id="rId1" Type="http://schemas.openxmlformats.org/officeDocument/2006/relationships/hyperlink" Target="file:///C:\Users\ULTRA15\RESPALDOS\respaldo\Tesis\Tesis\capitulos\presentacion\construcion%20de%20tierra.pptx" TargetMode="External"/><Relationship Id="rId4" Type="http://schemas.openxmlformats.org/officeDocument/2006/relationships/hyperlink" Target="file:///C:\Users\ULTRA15\RESPALDOS\respaldo\Tesis\Tesis\capitulos\presentacion\teja.pptx"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file:///C:\Users\ULTRA15\RESPALDOS\respaldo\Tesis\Tesis\capitulos\presentacion\carrizo.pptx" TargetMode="External"/><Relationship Id="rId2" Type="http://schemas.openxmlformats.org/officeDocument/2006/relationships/hyperlink" Target="file:///C:\Users\ULTRA15\RESPALDOS\respaldo\Tesis\Tesis\capitulos\presentacion\madera.pptx" TargetMode="External"/><Relationship Id="rId1" Type="http://schemas.openxmlformats.org/officeDocument/2006/relationships/hyperlink" Target="file:///C:\Users\ULTRA15\RESPALDOS\respaldo\Tesis\Tesis\capitulos\presentacion\construcion%20de%20tierra.pptx" TargetMode="External"/><Relationship Id="rId4" Type="http://schemas.openxmlformats.org/officeDocument/2006/relationships/hyperlink" Target="file:///C:\Users\ULTRA15\RESPALDOS\respaldo\Tesis\Tesis\capitulos\presentacion\teja.ppt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1E687B-E894-4336-B4C4-D9FBFA31C62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14261D7A-2FF3-444D-86B6-89F3976919ED}">
      <dgm:prSet phldrT="[Texto]" phldr="1"/>
      <dgm:spPr/>
      <dgm:t>
        <a:bodyPr/>
        <a:lstStyle/>
        <a:p>
          <a:endParaRPr lang="es-EC" dirty="0"/>
        </a:p>
      </dgm:t>
    </dgm:pt>
    <dgm:pt modelId="{044EE4D4-9ECC-4EA7-9BA0-8671975DCBFF}" type="parTrans" cxnId="{64CC5598-6801-4245-9F9D-A9A76D8C74F8}">
      <dgm:prSet/>
      <dgm:spPr/>
      <dgm:t>
        <a:bodyPr/>
        <a:lstStyle/>
        <a:p>
          <a:endParaRPr lang="es-EC"/>
        </a:p>
      </dgm:t>
    </dgm:pt>
    <dgm:pt modelId="{DC49D20A-2DC2-40A2-B9BD-175252CE8AA2}" type="sibTrans" cxnId="{64CC5598-6801-4245-9F9D-A9A76D8C74F8}">
      <dgm:prSet/>
      <dgm:spPr/>
      <dgm:t>
        <a:bodyPr/>
        <a:lstStyle/>
        <a:p>
          <a:endParaRPr lang="es-EC"/>
        </a:p>
      </dgm:t>
    </dgm:pt>
    <dgm:pt modelId="{A7451D3F-E94F-4368-8B7B-EE34B4D7FECE}">
      <dgm:prSet phldrT="[Texto]"/>
      <dgm:spPr/>
      <dgm:t>
        <a:bodyPr/>
        <a:lstStyle/>
        <a:p>
          <a:r>
            <a:rPr lang="es-ES" b="1" dirty="0" smtClean="0"/>
            <a:t>AFECTACIONES SOBRE LA ACCIÓN DE LA NATURALEZA </a:t>
          </a:r>
          <a:endParaRPr lang="es-EC" dirty="0"/>
        </a:p>
      </dgm:t>
    </dgm:pt>
    <dgm:pt modelId="{642A5C23-F99D-4253-A44C-77FD736B6B7F}" type="parTrans" cxnId="{AC007985-1A32-41DA-8CF5-8609F68C4BC1}">
      <dgm:prSet/>
      <dgm:spPr/>
      <dgm:t>
        <a:bodyPr/>
        <a:lstStyle/>
        <a:p>
          <a:endParaRPr lang="es-EC"/>
        </a:p>
      </dgm:t>
    </dgm:pt>
    <dgm:pt modelId="{C7171B5A-3E17-48F6-8DAB-3BF5C22FC691}" type="sibTrans" cxnId="{AC007985-1A32-41DA-8CF5-8609F68C4BC1}">
      <dgm:prSet/>
      <dgm:spPr/>
      <dgm:t>
        <a:bodyPr/>
        <a:lstStyle/>
        <a:p>
          <a:endParaRPr lang="es-EC"/>
        </a:p>
      </dgm:t>
    </dgm:pt>
    <dgm:pt modelId="{03A8188A-164B-46F9-885F-4971AB023BEF}">
      <dgm:prSet phldrT="[Texto]" phldr="1"/>
      <dgm:spPr/>
      <dgm:t>
        <a:bodyPr/>
        <a:lstStyle/>
        <a:p>
          <a:endParaRPr lang="es-EC"/>
        </a:p>
      </dgm:t>
    </dgm:pt>
    <dgm:pt modelId="{DB260B96-817A-461C-9704-C7C8C73272CD}" type="parTrans" cxnId="{D5A1B231-9F6E-463C-8658-F7EF44DB21CD}">
      <dgm:prSet/>
      <dgm:spPr/>
      <dgm:t>
        <a:bodyPr/>
        <a:lstStyle/>
        <a:p>
          <a:endParaRPr lang="es-EC"/>
        </a:p>
      </dgm:t>
    </dgm:pt>
    <dgm:pt modelId="{4ABB792D-0118-47DF-9F4D-DB091D803872}" type="sibTrans" cxnId="{D5A1B231-9F6E-463C-8658-F7EF44DB21CD}">
      <dgm:prSet/>
      <dgm:spPr/>
      <dgm:t>
        <a:bodyPr/>
        <a:lstStyle/>
        <a:p>
          <a:endParaRPr lang="es-EC"/>
        </a:p>
      </dgm:t>
    </dgm:pt>
    <dgm:pt modelId="{14434839-1CC9-4C54-88CF-715A1FA1019A}">
      <dgm:prSet phldrT="[Texto]"/>
      <dgm:spPr/>
      <dgm:t>
        <a:bodyPr/>
        <a:lstStyle/>
        <a:p>
          <a:r>
            <a:rPr lang="es-ES" b="1" dirty="0" smtClean="0"/>
            <a:t>AFECTACIONES SOBRE LA ACCIÓN DEL TIEMPO </a:t>
          </a:r>
          <a:endParaRPr lang="es-EC" dirty="0"/>
        </a:p>
      </dgm:t>
    </dgm:pt>
    <dgm:pt modelId="{7B33FE6F-B2E9-4623-8F35-044E88D24C92}" type="parTrans" cxnId="{E0EB283A-6BA0-43ED-B33D-309C1C9EC71B}">
      <dgm:prSet/>
      <dgm:spPr/>
      <dgm:t>
        <a:bodyPr/>
        <a:lstStyle/>
        <a:p>
          <a:endParaRPr lang="es-EC"/>
        </a:p>
      </dgm:t>
    </dgm:pt>
    <dgm:pt modelId="{583BCC21-62EE-41B5-A176-76415D87BBAB}" type="sibTrans" cxnId="{E0EB283A-6BA0-43ED-B33D-309C1C9EC71B}">
      <dgm:prSet/>
      <dgm:spPr/>
      <dgm:t>
        <a:bodyPr/>
        <a:lstStyle/>
        <a:p>
          <a:endParaRPr lang="es-EC"/>
        </a:p>
      </dgm:t>
    </dgm:pt>
    <dgm:pt modelId="{F46FB674-C2EB-44A3-8740-EB1FAD25E090}">
      <dgm:prSet phldrT="[Texto]" phldr="1"/>
      <dgm:spPr/>
      <dgm:t>
        <a:bodyPr/>
        <a:lstStyle/>
        <a:p>
          <a:endParaRPr lang="es-EC"/>
        </a:p>
      </dgm:t>
    </dgm:pt>
    <dgm:pt modelId="{281E0617-E6C1-4400-AB43-5BCBD8D2A303}" type="parTrans" cxnId="{AC576043-F911-422C-90CA-7A4B9F411975}">
      <dgm:prSet/>
      <dgm:spPr/>
      <dgm:t>
        <a:bodyPr/>
        <a:lstStyle/>
        <a:p>
          <a:endParaRPr lang="es-EC"/>
        </a:p>
      </dgm:t>
    </dgm:pt>
    <dgm:pt modelId="{1D95F368-9595-4C5B-BB85-2BC14FBABB1A}" type="sibTrans" cxnId="{AC576043-F911-422C-90CA-7A4B9F411975}">
      <dgm:prSet/>
      <dgm:spPr/>
      <dgm:t>
        <a:bodyPr/>
        <a:lstStyle/>
        <a:p>
          <a:endParaRPr lang="es-EC"/>
        </a:p>
      </dgm:t>
    </dgm:pt>
    <dgm:pt modelId="{2B9F9F35-8742-42C0-AECF-A231B4C4BA73}">
      <dgm:prSet phldrT="[Texto]"/>
      <dgm:spPr/>
      <dgm:t>
        <a:bodyPr/>
        <a:lstStyle/>
        <a:p>
          <a:r>
            <a:rPr lang="es-ES" b="1" dirty="0" smtClean="0"/>
            <a:t>AFECTACIONES SOBRE LA ACCIÓN DEL HOMBRE </a:t>
          </a:r>
          <a:endParaRPr lang="es-EC" dirty="0"/>
        </a:p>
      </dgm:t>
    </dgm:pt>
    <dgm:pt modelId="{FB054465-A443-4273-BB98-E5A9E1782AB8}" type="parTrans" cxnId="{4EC0A9D1-8474-43F2-80D2-6BA74D91A3E8}">
      <dgm:prSet/>
      <dgm:spPr/>
      <dgm:t>
        <a:bodyPr/>
        <a:lstStyle/>
        <a:p>
          <a:endParaRPr lang="es-EC"/>
        </a:p>
      </dgm:t>
    </dgm:pt>
    <dgm:pt modelId="{3E018319-2C74-4606-BC93-B9051112A817}" type="sibTrans" cxnId="{4EC0A9D1-8474-43F2-80D2-6BA74D91A3E8}">
      <dgm:prSet/>
      <dgm:spPr/>
      <dgm:t>
        <a:bodyPr/>
        <a:lstStyle/>
        <a:p>
          <a:endParaRPr lang="es-EC"/>
        </a:p>
      </dgm:t>
    </dgm:pt>
    <dgm:pt modelId="{3DA29EFB-3DF4-49B4-94A3-5F265A388C03}" type="pres">
      <dgm:prSet presAssocID="{A11E687B-E894-4336-B4C4-D9FBFA31C62E}" presName="linearFlow" presStyleCnt="0">
        <dgm:presLayoutVars>
          <dgm:dir/>
          <dgm:animLvl val="lvl"/>
          <dgm:resizeHandles val="exact"/>
        </dgm:presLayoutVars>
      </dgm:prSet>
      <dgm:spPr/>
      <dgm:t>
        <a:bodyPr/>
        <a:lstStyle/>
        <a:p>
          <a:endParaRPr lang="es-EC"/>
        </a:p>
      </dgm:t>
    </dgm:pt>
    <dgm:pt modelId="{E7C17E2F-76BE-4B76-AC32-795E0E1C046E}" type="pres">
      <dgm:prSet presAssocID="{14261D7A-2FF3-444D-86B6-89F3976919ED}" presName="composite" presStyleCnt="0"/>
      <dgm:spPr/>
    </dgm:pt>
    <dgm:pt modelId="{44997909-ECD1-4B6F-960D-FECCC1476767}" type="pres">
      <dgm:prSet presAssocID="{14261D7A-2FF3-444D-86B6-89F3976919ED}" presName="parentText" presStyleLbl="alignNode1" presStyleIdx="0" presStyleCnt="3">
        <dgm:presLayoutVars>
          <dgm:chMax val="1"/>
          <dgm:bulletEnabled val="1"/>
        </dgm:presLayoutVars>
      </dgm:prSet>
      <dgm:spPr/>
      <dgm:t>
        <a:bodyPr/>
        <a:lstStyle/>
        <a:p>
          <a:endParaRPr lang="es-EC"/>
        </a:p>
      </dgm:t>
    </dgm:pt>
    <dgm:pt modelId="{5C989028-E576-4E88-8CBD-211E72912061}" type="pres">
      <dgm:prSet presAssocID="{14261D7A-2FF3-444D-86B6-89F3976919ED}" presName="descendantText" presStyleLbl="alignAcc1" presStyleIdx="0" presStyleCnt="3">
        <dgm:presLayoutVars>
          <dgm:bulletEnabled val="1"/>
        </dgm:presLayoutVars>
      </dgm:prSet>
      <dgm:spPr/>
      <dgm:t>
        <a:bodyPr/>
        <a:lstStyle/>
        <a:p>
          <a:endParaRPr lang="es-EC"/>
        </a:p>
      </dgm:t>
    </dgm:pt>
    <dgm:pt modelId="{EEB1C669-D259-419B-9D49-D79249ED8D2B}" type="pres">
      <dgm:prSet presAssocID="{DC49D20A-2DC2-40A2-B9BD-175252CE8AA2}" presName="sp" presStyleCnt="0"/>
      <dgm:spPr/>
    </dgm:pt>
    <dgm:pt modelId="{9E431A7A-878C-4EFC-86FC-66E14D889C90}" type="pres">
      <dgm:prSet presAssocID="{03A8188A-164B-46F9-885F-4971AB023BEF}" presName="composite" presStyleCnt="0"/>
      <dgm:spPr/>
    </dgm:pt>
    <dgm:pt modelId="{C5C2768A-5398-4E67-9C70-F95EF9F86B76}" type="pres">
      <dgm:prSet presAssocID="{03A8188A-164B-46F9-885F-4971AB023BEF}" presName="parentText" presStyleLbl="alignNode1" presStyleIdx="1" presStyleCnt="3">
        <dgm:presLayoutVars>
          <dgm:chMax val="1"/>
          <dgm:bulletEnabled val="1"/>
        </dgm:presLayoutVars>
      </dgm:prSet>
      <dgm:spPr/>
      <dgm:t>
        <a:bodyPr/>
        <a:lstStyle/>
        <a:p>
          <a:endParaRPr lang="es-EC"/>
        </a:p>
      </dgm:t>
    </dgm:pt>
    <dgm:pt modelId="{95228856-FD09-49D3-993B-9488364A270C}" type="pres">
      <dgm:prSet presAssocID="{03A8188A-164B-46F9-885F-4971AB023BEF}" presName="descendantText" presStyleLbl="alignAcc1" presStyleIdx="1" presStyleCnt="3" custLinFactNeighborY="0">
        <dgm:presLayoutVars>
          <dgm:bulletEnabled val="1"/>
        </dgm:presLayoutVars>
      </dgm:prSet>
      <dgm:spPr/>
      <dgm:t>
        <a:bodyPr/>
        <a:lstStyle/>
        <a:p>
          <a:endParaRPr lang="es-EC"/>
        </a:p>
      </dgm:t>
    </dgm:pt>
    <dgm:pt modelId="{143734A2-6FA0-4A87-84DC-E595B7086AE9}" type="pres">
      <dgm:prSet presAssocID="{4ABB792D-0118-47DF-9F4D-DB091D803872}" presName="sp" presStyleCnt="0"/>
      <dgm:spPr/>
    </dgm:pt>
    <dgm:pt modelId="{2BE979D3-6377-4803-9D5F-E59A50D11D21}" type="pres">
      <dgm:prSet presAssocID="{F46FB674-C2EB-44A3-8740-EB1FAD25E090}" presName="composite" presStyleCnt="0"/>
      <dgm:spPr/>
    </dgm:pt>
    <dgm:pt modelId="{5058D460-57CB-41FB-9698-4975D36BB9A8}" type="pres">
      <dgm:prSet presAssocID="{F46FB674-C2EB-44A3-8740-EB1FAD25E090}" presName="parentText" presStyleLbl="alignNode1" presStyleIdx="2" presStyleCnt="3">
        <dgm:presLayoutVars>
          <dgm:chMax val="1"/>
          <dgm:bulletEnabled val="1"/>
        </dgm:presLayoutVars>
      </dgm:prSet>
      <dgm:spPr/>
      <dgm:t>
        <a:bodyPr/>
        <a:lstStyle/>
        <a:p>
          <a:endParaRPr lang="es-EC"/>
        </a:p>
      </dgm:t>
    </dgm:pt>
    <dgm:pt modelId="{8D301CC0-6DD3-4D30-9CB6-F1EEA196FC49}" type="pres">
      <dgm:prSet presAssocID="{F46FB674-C2EB-44A3-8740-EB1FAD25E090}" presName="descendantText" presStyleLbl="alignAcc1" presStyleIdx="2" presStyleCnt="3">
        <dgm:presLayoutVars>
          <dgm:bulletEnabled val="1"/>
        </dgm:presLayoutVars>
      </dgm:prSet>
      <dgm:spPr/>
      <dgm:t>
        <a:bodyPr/>
        <a:lstStyle/>
        <a:p>
          <a:endParaRPr lang="es-EC"/>
        </a:p>
      </dgm:t>
    </dgm:pt>
  </dgm:ptLst>
  <dgm:cxnLst>
    <dgm:cxn modelId="{044F95BC-6BE6-498A-86E3-71B5FEA97B7C}" type="presOf" srcId="{F46FB674-C2EB-44A3-8740-EB1FAD25E090}" destId="{5058D460-57CB-41FB-9698-4975D36BB9A8}" srcOrd="0" destOrd="0" presId="urn:microsoft.com/office/officeart/2005/8/layout/chevron2"/>
    <dgm:cxn modelId="{D187A1D2-3229-4F68-96E9-4764291EEB4C}" type="presOf" srcId="{14261D7A-2FF3-444D-86B6-89F3976919ED}" destId="{44997909-ECD1-4B6F-960D-FECCC1476767}" srcOrd="0" destOrd="0" presId="urn:microsoft.com/office/officeart/2005/8/layout/chevron2"/>
    <dgm:cxn modelId="{6CF09827-C343-4F27-BA42-0B0D5A8F4F8B}" type="presOf" srcId="{03A8188A-164B-46F9-885F-4971AB023BEF}" destId="{C5C2768A-5398-4E67-9C70-F95EF9F86B76}" srcOrd="0" destOrd="0" presId="urn:microsoft.com/office/officeart/2005/8/layout/chevron2"/>
    <dgm:cxn modelId="{7BAE7534-27C3-4DE0-BA0E-EB2328326ABE}" type="presOf" srcId="{A7451D3F-E94F-4368-8B7B-EE34B4D7FECE}" destId="{5C989028-E576-4E88-8CBD-211E72912061}" srcOrd="0" destOrd="0" presId="urn:microsoft.com/office/officeart/2005/8/layout/chevron2"/>
    <dgm:cxn modelId="{AC576043-F911-422C-90CA-7A4B9F411975}" srcId="{A11E687B-E894-4336-B4C4-D9FBFA31C62E}" destId="{F46FB674-C2EB-44A3-8740-EB1FAD25E090}" srcOrd="2" destOrd="0" parTransId="{281E0617-E6C1-4400-AB43-5BCBD8D2A303}" sibTransId="{1D95F368-9595-4C5B-BB85-2BC14FBABB1A}"/>
    <dgm:cxn modelId="{D5A1B231-9F6E-463C-8658-F7EF44DB21CD}" srcId="{A11E687B-E894-4336-B4C4-D9FBFA31C62E}" destId="{03A8188A-164B-46F9-885F-4971AB023BEF}" srcOrd="1" destOrd="0" parTransId="{DB260B96-817A-461C-9704-C7C8C73272CD}" sibTransId="{4ABB792D-0118-47DF-9F4D-DB091D803872}"/>
    <dgm:cxn modelId="{F8045F6B-4830-4A45-B20C-A3F64AACD5FA}" type="presOf" srcId="{2B9F9F35-8742-42C0-AECF-A231B4C4BA73}" destId="{8D301CC0-6DD3-4D30-9CB6-F1EEA196FC49}" srcOrd="0" destOrd="0" presId="urn:microsoft.com/office/officeart/2005/8/layout/chevron2"/>
    <dgm:cxn modelId="{4EC0A9D1-8474-43F2-80D2-6BA74D91A3E8}" srcId="{F46FB674-C2EB-44A3-8740-EB1FAD25E090}" destId="{2B9F9F35-8742-42C0-AECF-A231B4C4BA73}" srcOrd="0" destOrd="0" parTransId="{FB054465-A443-4273-BB98-E5A9E1782AB8}" sibTransId="{3E018319-2C74-4606-BC93-B9051112A817}"/>
    <dgm:cxn modelId="{AC007985-1A32-41DA-8CF5-8609F68C4BC1}" srcId="{14261D7A-2FF3-444D-86B6-89F3976919ED}" destId="{A7451D3F-E94F-4368-8B7B-EE34B4D7FECE}" srcOrd="0" destOrd="0" parTransId="{642A5C23-F99D-4253-A44C-77FD736B6B7F}" sibTransId="{C7171B5A-3E17-48F6-8DAB-3BF5C22FC691}"/>
    <dgm:cxn modelId="{2854D2D2-7FAF-497C-B29C-9ADF96C1DB0D}" type="presOf" srcId="{14434839-1CC9-4C54-88CF-715A1FA1019A}" destId="{95228856-FD09-49D3-993B-9488364A270C}" srcOrd="0" destOrd="0" presId="urn:microsoft.com/office/officeart/2005/8/layout/chevron2"/>
    <dgm:cxn modelId="{E0EB283A-6BA0-43ED-B33D-309C1C9EC71B}" srcId="{03A8188A-164B-46F9-885F-4971AB023BEF}" destId="{14434839-1CC9-4C54-88CF-715A1FA1019A}" srcOrd="0" destOrd="0" parTransId="{7B33FE6F-B2E9-4623-8F35-044E88D24C92}" sibTransId="{583BCC21-62EE-41B5-A176-76415D87BBAB}"/>
    <dgm:cxn modelId="{04E97A9C-4377-4E3E-961F-ADE124E6EEC5}" type="presOf" srcId="{A11E687B-E894-4336-B4C4-D9FBFA31C62E}" destId="{3DA29EFB-3DF4-49B4-94A3-5F265A388C03}" srcOrd="0" destOrd="0" presId="urn:microsoft.com/office/officeart/2005/8/layout/chevron2"/>
    <dgm:cxn modelId="{64CC5598-6801-4245-9F9D-A9A76D8C74F8}" srcId="{A11E687B-E894-4336-B4C4-D9FBFA31C62E}" destId="{14261D7A-2FF3-444D-86B6-89F3976919ED}" srcOrd="0" destOrd="0" parTransId="{044EE4D4-9ECC-4EA7-9BA0-8671975DCBFF}" sibTransId="{DC49D20A-2DC2-40A2-B9BD-175252CE8AA2}"/>
    <dgm:cxn modelId="{B155685E-726F-483E-B5FB-21F187DFDBCB}" type="presParOf" srcId="{3DA29EFB-3DF4-49B4-94A3-5F265A388C03}" destId="{E7C17E2F-76BE-4B76-AC32-795E0E1C046E}" srcOrd="0" destOrd="0" presId="urn:microsoft.com/office/officeart/2005/8/layout/chevron2"/>
    <dgm:cxn modelId="{7816A426-BB4F-4813-BDEF-E5B6C47E3F07}" type="presParOf" srcId="{E7C17E2F-76BE-4B76-AC32-795E0E1C046E}" destId="{44997909-ECD1-4B6F-960D-FECCC1476767}" srcOrd="0" destOrd="0" presId="urn:microsoft.com/office/officeart/2005/8/layout/chevron2"/>
    <dgm:cxn modelId="{375CE426-3B72-4F35-980C-C1E7FE244B9C}" type="presParOf" srcId="{E7C17E2F-76BE-4B76-AC32-795E0E1C046E}" destId="{5C989028-E576-4E88-8CBD-211E72912061}" srcOrd="1" destOrd="0" presId="urn:microsoft.com/office/officeart/2005/8/layout/chevron2"/>
    <dgm:cxn modelId="{90961F28-7850-444A-ADEB-B5565A2050EF}" type="presParOf" srcId="{3DA29EFB-3DF4-49B4-94A3-5F265A388C03}" destId="{EEB1C669-D259-419B-9D49-D79249ED8D2B}" srcOrd="1" destOrd="0" presId="urn:microsoft.com/office/officeart/2005/8/layout/chevron2"/>
    <dgm:cxn modelId="{3DA28C74-851A-4377-AEE6-0202CF91F301}" type="presParOf" srcId="{3DA29EFB-3DF4-49B4-94A3-5F265A388C03}" destId="{9E431A7A-878C-4EFC-86FC-66E14D889C90}" srcOrd="2" destOrd="0" presId="urn:microsoft.com/office/officeart/2005/8/layout/chevron2"/>
    <dgm:cxn modelId="{FA666F11-491D-485E-8756-E140712AF66A}" type="presParOf" srcId="{9E431A7A-878C-4EFC-86FC-66E14D889C90}" destId="{C5C2768A-5398-4E67-9C70-F95EF9F86B76}" srcOrd="0" destOrd="0" presId="urn:microsoft.com/office/officeart/2005/8/layout/chevron2"/>
    <dgm:cxn modelId="{ABA19F57-ACAE-4D71-92F9-F695F36B3FAA}" type="presParOf" srcId="{9E431A7A-878C-4EFC-86FC-66E14D889C90}" destId="{95228856-FD09-49D3-993B-9488364A270C}" srcOrd="1" destOrd="0" presId="urn:microsoft.com/office/officeart/2005/8/layout/chevron2"/>
    <dgm:cxn modelId="{68966C43-E94E-4953-836E-BB1694BE29E0}" type="presParOf" srcId="{3DA29EFB-3DF4-49B4-94A3-5F265A388C03}" destId="{143734A2-6FA0-4A87-84DC-E595B7086AE9}" srcOrd="3" destOrd="0" presId="urn:microsoft.com/office/officeart/2005/8/layout/chevron2"/>
    <dgm:cxn modelId="{5F733CFE-118F-4FAD-8169-E99FFCC9A861}" type="presParOf" srcId="{3DA29EFB-3DF4-49B4-94A3-5F265A388C03}" destId="{2BE979D3-6377-4803-9D5F-E59A50D11D21}" srcOrd="4" destOrd="0" presId="urn:microsoft.com/office/officeart/2005/8/layout/chevron2"/>
    <dgm:cxn modelId="{DDC8AA50-7E19-4B81-897E-3330BA8FDE34}" type="presParOf" srcId="{2BE979D3-6377-4803-9D5F-E59A50D11D21}" destId="{5058D460-57CB-41FB-9698-4975D36BB9A8}" srcOrd="0" destOrd="0" presId="urn:microsoft.com/office/officeart/2005/8/layout/chevron2"/>
    <dgm:cxn modelId="{AEBB2178-FE89-4F27-BC45-F1ABD34EDDE2}" type="presParOf" srcId="{2BE979D3-6377-4803-9D5F-E59A50D11D21}" destId="{8D301CC0-6DD3-4D30-9CB6-F1EEA196FC4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CB9261-A34D-4676-9163-45C2E69BE903}"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es-EC"/>
        </a:p>
      </dgm:t>
    </dgm:pt>
    <dgm:pt modelId="{23CA2BEF-E851-4323-B889-6C89C685D67F}">
      <dgm:prSet phldrT="[Texto]"/>
      <dgm:spPr/>
      <dgm:t>
        <a:bodyPr/>
        <a:lstStyle/>
        <a:p>
          <a:r>
            <a:rPr lang="es-ES" dirty="0" smtClean="0"/>
            <a:t>La tipología edilicia colonial y republicana de los monumentos del patrimonio histórico, caracterizado por su gran cantidad y solido aspecto físico, incluye como materiales constitutivos entrañables a </a:t>
          </a:r>
          <a:r>
            <a:rPr lang="es-EC" dirty="0" smtClean="0"/>
            <a:t>(FONSAL, 2003)</a:t>
          </a:r>
          <a:endParaRPr lang="es-EC" dirty="0"/>
        </a:p>
      </dgm:t>
    </dgm:pt>
    <dgm:pt modelId="{70DE0E44-411B-4076-8F48-BC01E02C6247}" type="parTrans" cxnId="{DF9ABF80-057B-4E55-B1DE-7B130631C34C}">
      <dgm:prSet/>
      <dgm:spPr/>
      <dgm:t>
        <a:bodyPr/>
        <a:lstStyle/>
        <a:p>
          <a:endParaRPr lang="es-EC"/>
        </a:p>
      </dgm:t>
    </dgm:pt>
    <dgm:pt modelId="{62FF3453-7907-4D90-A950-B5B3016CADBD}" type="sibTrans" cxnId="{DF9ABF80-057B-4E55-B1DE-7B130631C34C}">
      <dgm:prSet/>
      <dgm:spPr/>
      <dgm:t>
        <a:bodyPr/>
        <a:lstStyle/>
        <a:p>
          <a:endParaRPr lang="es-EC"/>
        </a:p>
      </dgm:t>
    </dgm:pt>
    <dgm:pt modelId="{F27254C4-8B67-4334-A05D-BC2BDFFDDCA6}">
      <dgm:prSet phldrT="[Texto]"/>
      <dgm:spPr/>
      <dgm:t>
        <a:bodyPr/>
        <a:lstStyle/>
        <a:p>
          <a:r>
            <a:rPr lang="es-ES" dirty="0" smtClean="0">
              <a:hlinkClick xmlns:r="http://schemas.openxmlformats.org/officeDocument/2006/relationships" r:id="rId1" action="ppaction://hlinkpres?slideindex=1&amp;slidetitle="/>
            </a:rPr>
            <a:t>Tierra en forma de tapial y adobe, mampostería de piedra y ladrillo cerámico para la obra muraría</a:t>
          </a:r>
          <a:endParaRPr lang="es-EC" dirty="0"/>
        </a:p>
      </dgm:t>
    </dgm:pt>
    <dgm:pt modelId="{04EE9751-BA97-4819-AA8F-92986FE78883}" type="parTrans" cxnId="{952DFF82-1A3C-4CFA-AE98-61D8C7FCC2CF}">
      <dgm:prSet/>
      <dgm:spPr/>
      <dgm:t>
        <a:bodyPr/>
        <a:lstStyle/>
        <a:p>
          <a:endParaRPr lang="es-EC"/>
        </a:p>
      </dgm:t>
    </dgm:pt>
    <dgm:pt modelId="{3BBF784E-C0E8-47E7-965B-0C9C4F7D3FDD}" type="sibTrans" cxnId="{952DFF82-1A3C-4CFA-AE98-61D8C7FCC2CF}">
      <dgm:prSet/>
      <dgm:spPr/>
      <dgm:t>
        <a:bodyPr/>
        <a:lstStyle/>
        <a:p>
          <a:endParaRPr lang="es-EC"/>
        </a:p>
      </dgm:t>
    </dgm:pt>
    <dgm:pt modelId="{3E93F758-118B-48C2-808B-131BD16FB662}">
      <dgm:prSet phldrT="[Texto]"/>
      <dgm:spPr/>
      <dgm:t>
        <a:bodyPr/>
        <a:lstStyle/>
        <a:p>
          <a:r>
            <a:rPr lang="es-EC" dirty="0" smtClean="0">
              <a:hlinkClick xmlns:r="http://schemas.openxmlformats.org/officeDocument/2006/relationships" r:id="rId2" action="ppaction://hlinkpres?slideindex=1&amp;slidetitle="/>
            </a:rPr>
            <a:t>Madera nativa en vigas y entablados, cerchas de cubiertas y pilares.</a:t>
          </a:r>
          <a:endParaRPr lang="es-EC" dirty="0"/>
        </a:p>
      </dgm:t>
    </dgm:pt>
    <dgm:pt modelId="{BA23AEAA-AB5F-4622-B2AD-A61C17B1B940}" type="parTrans" cxnId="{15A1D50F-6355-4F2D-8EB7-395701929BBE}">
      <dgm:prSet/>
      <dgm:spPr/>
      <dgm:t>
        <a:bodyPr/>
        <a:lstStyle/>
        <a:p>
          <a:endParaRPr lang="es-EC"/>
        </a:p>
      </dgm:t>
    </dgm:pt>
    <dgm:pt modelId="{908BA3FA-4B46-432A-871C-B8DBEFDA3386}" type="sibTrans" cxnId="{15A1D50F-6355-4F2D-8EB7-395701929BBE}">
      <dgm:prSet/>
      <dgm:spPr/>
      <dgm:t>
        <a:bodyPr/>
        <a:lstStyle/>
        <a:p>
          <a:endParaRPr lang="es-EC"/>
        </a:p>
      </dgm:t>
    </dgm:pt>
    <dgm:pt modelId="{BB0103EF-93CB-4985-A260-9B500742379A}">
      <dgm:prSet phldrT="[Texto]"/>
      <dgm:spPr/>
      <dgm:t>
        <a:bodyPr/>
        <a:lstStyle/>
        <a:p>
          <a:r>
            <a:rPr lang="es-EC" dirty="0" smtClean="0">
              <a:hlinkClick xmlns:r="http://schemas.openxmlformats.org/officeDocument/2006/relationships" r:id="rId3" action="ppaction://hlinkpres?slideindex=1&amp;slidetitle="/>
            </a:rPr>
            <a:t>Bahareque con estructura entramada de carrizo y barro para tabiquerías y cielorrasos.`</a:t>
          </a:r>
          <a:endParaRPr lang="es-EC" dirty="0"/>
        </a:p>
      </dgm:t>
    </dgm:pt>
    <dgm:pt modelId="{ABE90A8A-03CE-445C-9DCB-49979B15C1F3}" type="parTrans" cxnId="{606F4E01-D653-4B62-B754-7511AEEFA477}">
      <dgm:prSet/>
      <dgm:spPr/>
      <dgm:t>
        <a:bodyPr/>
        <a:lstStyle/>
        <a:p>
          <a:endParaRPr lang="es-EC"/>
        </a:p>
      </dgm:t>
    </dgm:pt>
    <dgm:pt modelId="{7A53A05C-53E0-4F89-82BE-62C43E995FC5}" type="sibTrans" cxnId="{606F4E01-D653-4B62-B754-7511AEEFA477}">
      <dgm:prSet/>
      <dgm:spPr/>
      <dgm:t>
        <a:bodyPr/>
        <a:lstStyle/>
        <a:p>
          <a:endParaRPr lang="es-EC"/>
        </a:p>
      </dgm:t>
    </dgm:pt>
    <dgm:pt modelId="{30A3E6E8-464C-4F39-B682-E37628133A2F}">
      <dgm:prSet phldrT="[Texto]"/>
      <dgm:spPr/>
      <dgm:t>
        <a:bodyPr/>
        <a:lstStyle/>
        <a:p>
          <a:r>
            <a:rPr lang="es-EC" dirty="0" smtClean="0">
              <a:hlinkClick xmlns:r="http://schemas.openxmlformats.org/officeDocument/2006/relationships" r:id="rId4" action="ppaction://hlinkpres?slideindex=1&amp;slidetitle="/>
            </a:rPr>
            <a:t>Cerámica en forma de baldosa y teja para recubrimientos y entechados</a:t>
          </a:r>
          <a:r>
            <a:rPr lang="es-EC" dirty="0" smtClean="0"/>
            <a:t>. </a:t>
          </a:r>
          <a:endParaRPr lang="es-EC" dirty="0"/>
        </a:p>
      </dgm:t>
    </dgm:pt>
    <dgm:pt modelId="{8E95709A-C3F8-46E5-9EE1-03805AE18B67}" type="parTrans" cxnId="{9342BBD3-766F-4EF5-A840-797134F3013B}">
      <dgm:prSet/>
      <dgm:spPr/>
      <dgm:t>
        <a:bodyPr/>
        <a:lstStyle/>
        <a:p>
          <a:endParaRPr lang="es-EC"/>
        </a:p>
      </dgm:t>
    </dgm:pt>
    <dgm:pt modelId="{ED8284FC-B077-4687-B014-2C881C856C86}" type="sibTrans" cxnId="{9342BBD3-766F-4EF5-A840-797134F3013B}">
      <dgm:prSet/>
      <dgm:spPr/>
      <dgm:t>
        <a:bodyPr/>
        <a:lstStyle/>
        <a:p>
          <a:endParaRPr lang="es-EC"/>
        </a:p>
      </dgm:t>
    </dgm:pt>
    <dgm:pt modelId="{55495BAF-F997-4CD0-A6A8-FB7B1646A96B}" type="pres">
      <dgm:prSet presAssocID="{FCCB9261-A34D-4676-9163-45C2E69BE903}" presName="composite" presStyleCnt="0">
        <dgm:presLayoutVars>
          <dgm:chMax val="1"/>
          <dgm:dir/>
          <dgm:resizeHandles val="exact"/>
        </dgm:presLayoutVars>
      </dgm:prSet>
      <dgm:spPr/>
      <dgm:t>
        <a:bodyPr/>
        <a:lstStyle/>
        <a:p>
          <a:endParaRPr lang="es-EC"/>
        </a:p>
      </dgm:t>
    </dgm:pt>
    <dgm:pt modelId="{7AA55DC0-3A6B-44F7-BA35-D1EB2CF7D5BC}" type="pres">
      <dgm:prSet presAssocID="{23CA2BEF-E851-4323-B889-6C89C685D67F}" presName="roof" presStyleLbl="dkBgShp" presStyleIdx="0" presStyleCnt="2"/>
      <dgm:spPr/>
      <dgm:t>
        <a:bodyPr/>
        <a:lstStyle/>
        <a:p>
          <a:endParaRPr lang="es-EC"/>
        </a:p>
      </dgm:t>
    </dgm:pt>
    <dgm:pt modelId="{20152E25-19F6-4E8F-8DFD-1AEBCF4B7401}" type="pres">
      <dgm:prSet presAssocID="{23CA2BEF-E851-4323-B889-6C89C685D67F}" presName="pillars" presStyleCnt="0"/>
      <dgm:spPr/>
      <dgm:t>
        <a:bodyPr/>
        <a:lstStyle/>
        <a:p>
          <a:endParaRPr lang="es-EC"/>
        </a:p>
      </dgm:t>
    </dgm:pt>
    <dgm:pt modelId="{A0E5DEBA-0D55-435B-9390-87B013F9F7E2}" type="pres">
      <dgm:prSet presAssocID="{23CA2BEF-E851-4323-B889-6C89C685D67F}" presName="pillar1" presStyleLbl="node1" presStyleIdx="0" presStyleCnt="4">
        <dgm:presLayoutVars>
          <dgm:bulletEnabled val="1"/>
        </dgm:presLayoutVars>
      </dgm:prSet>
      <dgm:spPr/>
      <dgm:t>
        <a:bodyPr/>
        <a:lstStyle/>
        <a:p>
          <a:endParaRPr lang="es-EC"/>
        </a:p>
      </dgm:t>
    </dgm:pt>
    <dgm:pt modelId="{FDDE02A7-C4CB-4611-820E-EBC951802A53}" type="pres">
      <dgm:prSet presAssocID="{3E93F758-118B-48C2-808B-131BD16FB662}" presName="pillarX" presStyleLbl="node1" presStyleIdx="1" presStyleCnt="4">
        <dgm:presLayoutVars>
          <dgm:bulletEnabled val="1"/>
        </dgm:presLayoutVars>
      </dgm:prSet>
      <dgm:spPr/>
      <dgm:t>
        <a:bodyPr/>
        <a:lstStyle/>
        <a:p>
          <a:endParaRPr lang="es-EC"/>
        </a:p>
      </dgm:t>
    </dgm:pt>
    <dgm:pt modelId="{BCD1EFB1-A302-4CE9-A7A8-EAC0F15515E4}" type="pres">
      <dgm:prSet presAssocID="{BB0103EF-93CB-4985-A260-9B500742379A}" presName="pillarX" presStyleLbl="node1" presStyleIdx="2" presStyleCnt="4">
        <dgm:presLayoutVars>
          <dgm:bulletEnabled val="1"/>
        </dgm:presLayoutVars>
      </dgm:prSet>
      <dgm:spPr/>
      <dgm:t>
        <a:bodyPr/>
        <a:lstStyle/>
        <a:p>
          <a:endParaRPr lang="es-EC"/>
        </a:p>
      </dgm:t>
    </dgm:pt>
    <dgm:pt modelId="{C28C712C-E233-4784-8657-38EF71269CBF}" type="pres">
      <dgm:prSet presAssocID="{30A3E6E8-464C-4F39-B682-E37628133A2F}" presName="pillarX" presStyleLbl="node1" presStyleIdx="3" presStyleCnt="4">
        <dgm:presLayoutVars>
          <dgm:bulletEnabled val="1"/>
        </dgm:presLayoutVars>
      </dgm:prSet>
      <dgm:spPr/>
      <dgm:t>
        <a:bodyPr/>
        <a:lstStyle/>
        <a:p>
          <a:endParaRPr lang="es-EC"/>
        </a:p>
      </dgm:t>
    </dgm:pt>
    <dgm:pt modelId="{8D2841F3-B9F1-42DF-98C7-833D3F31D704}" type="pres">
      <dgm:prSet presAssocID="{23CA2BEF-E851-4323-B889-6C89C685D67F}" presName="base" presStyleLbl="dkBgShp" presStyleIdx="1" presStyleCnt="2"/>
      <dgm:spPr/>
      <dgm:t>
        <a:bodyPr/>
        <a:lstStyle/>
        <a:p>
          <a:endParaRPr lang="es-EC"/>
        </a:p>
      </dgm:t>
    </dgm:pt>
  </dgm:ptLst>
  <dgm:cxnLst>
    <dgm:cxn modelId="{DF9ABF80-057B-4E55-B1DE-7B130631C34C}" srcId="{FCCB9261-A34D-4676-9163-45C2E69BE903}" destId="{23CA2BEF-E851-4323-B889-6C89C685D67F}" srcOrd="0" destOrd="0" parTransId="{70DE0E44-411B-4076-8F48-BC01E02C6247}" sibTransId="{62FF3453-7907-4D90-A950-B5B3016CADBD}"/>
    <dgm:cxn modelId="{60B9548C-CD12-40F7-B3DF-23DDBAC40B7B}" type="presOf" srcId="{F27254C4-8B67-4334-A05D-BC2BDFFDDCA6}" destId="{A0E5DEBA-0D55-435B-9390-87B013F9F7E2}" srcOrd="0" destOrd="0" presId="urn:microsoft.com/office/officeart/2005/8/layout/hList3"/>
    <dgm:cxn modelId="{952DFF82-1A3C-4CFA-AE98-61D8C7FCC2CF}" srcId="{23CA2BEF-E851-4323-B889-6C89C685D67F}" destId="{F27254C4-8B67-4334-A05D-BC2BDFFDDCA6}" srcOrd="0" destOrd="0" parTransId="{04EE9751-BA97-4819-AA8F-92986FE78883}" sibTransId="{3BBF784E-C0E8-47E7-965B-0C9C4F7D3FDD}"/>
    <dgm:cxn modelId="{15A1D50F-6355-4F2D-8EB7-395701929BBE}" srcId="{23CA2BEF-E851-4323-B889-6C89C685D67F}" destId="{3E93F758-118B-48C2-808B-131BD16FB662}" srcOrd="1" destOrd="0" parTransId="{BA23AEAA-AB5F-4622-B2AD-A61C17B1B940}" sibTransId="{908BA3FA-4B46-432A-871C-B8DBEFDA3386}"/>
    <dgm:cxn modelId="{8E2A736D-0AD9-452D-8523-FE2D7EC867BE}" type="presOf" srcId="{3E93F758-118B-48C2-808B-131BD16FB662}" destId="{FDDE02A7-C4CB-4611-820E-EBC951802A53}" srcOrd="0" destOrd="0" presId="urn:microsoft.com/office/officeart/2005/8/layout/hList3"/>
    <dgm:cxn modelId="{7C23EB5A-F012-429E-9C39-45BFDCC00929}" type="presOf" srcId="{30A3E6E8-464C-4F39-B682-E37628133A2F}" destId="{C28C712C-E233-4784-8657-38EF71269CBF}" srcOrd="0" destOrd="0" presId="urn:microsoft.com/office/officeart/2005/8/layout/hList3"/>
    <dgm:cxn modelId="{9342BBD3-766F-4EF5-A840-797134F3013B}" srcId="{23CA2BEF-E851-4323-B889-6C89C685D67F}" destId="{30A3E6E8-464C-4F39-B682-E37628133A2F}" srcOrd="3" destOrd="0" parTransId="{8E95709A-C3F8-46E5-9EE1-03805AE18B67}" sibTransId="{ED8284FC-B077-4687-B014-2C881C856C86}"/>
    <dgm:cxn modelId="{E87EEA59-2299-4BFC-8122-6F0A336221EF}" type="presOf" srcId="{23CA2BEF-E851-4323-B889-6C89C685D67F}" destId="{7AA55DC0-3A6B-44F7-BA35-D1EB2CF7D5BC}" srcOrd="0" destOrd="0" presId="urn:microsoft.com/office/officeart/2005/8/layout/hList3"/>
    <dgm:cxn modelId="{606F4E01-D653-4B62-B754-7511AEEFA477}" srcId="{23CA2BEF-E851-4323-B889-6C89C685D67F}" destId="{BB0103EF-93CB-4985-A260-9B500742379A}" srcOrd="2" destOrd="0" parTransId="{ABE90A8A-03CE-445C-9DCB-49979B15C1F3}" sibTransId="{7A53A05C-53E0-4F89-82BE-62C43E995FC5}"/>
    <dgm:cxn modelId="{A256DF41-0B86-4632-B2C3-C751319982D0}" type="presOf" srcId="{BB0103EF-93CB-4985-A260-9B500742379A}" destId="{BCD1EFB1-A302-4CE9-A7A8-EAC0F15515E4}" srcOrd="0" destOrd="0" presId="urn:microsoft.com/office/officeart/2005/8/layout/hList3"/>
    <dgm:cxn modelId="{186FC18E-369D-432E-BDC6-780C177F510F}" type="presOf" srcId="{FCCB9261-A34D-4676-9163-45C2E69BE903}" destId="{55495BAF-F997-4CD0-A6A8-FB7B1646A96B}" srcOrd="0" destOrd="0" presId="urn:microsoft.com/office/officeart/2005/8/layout/hList3"/>
    <dgm:cxn modelId="{A90EF74E-96B7-4200-B620-B4025EDA8915}" type="presParOf" srcId="{55495BAF-F997-4CD0-A6A8-FB7B1646A96B}" destId="{7AA55DC0-3A6B-44F7-BA35-D1EB2CF7D5BC}" srcOrd="0" destOrd="0" presId="urn:microsoft.com/office/officeart/2005/8/layout/hList3"/>
    <dgm:cxn modelId="{3F9BB31E-6B9D-4425-81F5-1A3E7F1DC55C}" type="presParOf" srcId="{55495BAF-F997-4CD0-A6A8-FB7B1646A96B}" destId="{20152E25-19F6-4E8F-8DFD-1AEBCF4B7401}" srcOrd="1" destOrd="0" presId="urn:microsoft.com/office/officeart/2005/8/layout/hList3"/>
    <dgm:cxn modelId="{128502E7-8A91-4AA6-BEBF-E162E310DCE2}" type="presParOf" srcId="{20152E25-19F6-4E8F-8DFD-1AEBCF4B7401}" destId="{A0E5DEBA-0D55-435B-9390-87B013F9F7E2}" srcOrd="0" destOrd="0" presId="urn:microsoft.com/office/officeart/2005/8/layout/hList3"/>
    <dgm:cxn modelId="{1FA951DE-E911-4F48-A857-FAB1D8B8A91A}" type="presParOf" srcId="{20152E25-19F6-4E8F-8DFD-1AEBCF4B7401}" destId="{FDDE02A7-C4CB-4611-820E-EBC951802A53}" srcOrd="1" destOrd="0" presId="urn:microsoft.com/office/officeart/2005/8/layout/hList3"/>
    <dgm:cxn modelId="{06F79646-EC46-40BD-815E-13D77597EFB2}" type="presParOf" srcId="{20152E25-19F6-4E8F-8DFD-1AEBCF4B7401}" destId="{BCD1EFB1-A302-4CE9-A7A8-EAC0F15515E4}" srcOrd="2" destOrd="0" presId="urn:microsoft.com/office/officeart/2005/8/layout/hList3"/>
    <dgm:cxn modelId="{C2897301-7069-4692-B427-D79AF3D84586}" type="presParOf" srcId="{20152E25-19F6-4E8F-8DFD-1AEBCF4B7401}" destId="{C28C712C-E233-4784-8657-38EF71269CBF}" srcOrd="3" destOrd="0" presId="urn:microsoft.com/office/officeart/2005/8/layout/hList3"/>
    <dgm:cxn modelId="{0A491B51-3E19-4605-A482-BC2CE213B57F}" type="presParOf" srcId="{55495BAF-F997-4CD0-A6A8-FB7B1646A96B}" destId="{8D2841F3-B9F1-42DF-98C7-833D3F31D70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823062-696B-4989-AB75-91269C380E9E}"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C"/>
        </a:p>
      </dgm:t>
    </dgm:pt>
    <dgm:pt modelId="{ABDA1FFD-34CF-4134-88B2-03E8EEDE89A1}">
      <dgm:prSet phldrT="[Texto]"/>
      <dgm:spPr/>
      <dgm:t>
        <a:bodyPr/>
        <a:lstStyle/>
        <a:p>
          <a:r>
            <a:rPr lang="es-EC" b="1" i="1" dirty="0" smtClean="0"/>
            <a:t>Arquitectura</a:t>
          </a:r>
          <a:r>
            <a:rPr lang="es-EC" dirty="0" smtClean="0"/>
            <a:t>. A más de del estilo arquitectónico, la repartición de espacios, usos la historia del inmueble son parte del valor cultural del edificio patrimonial, en lo cual hay que tener </a:t>
          </a:r>
          <a:r>
            <a:rPr lang="es-EC" b="1" dirty="0" smtClean="0"/>
            <a:t>especial cuidado de no alterar de una manera notoria y en lo posible mínima la morfología del inmueble.</a:t>
          </a:r>
          <a:endParaRPr lang="es-EC" b="1" dirty="0"/>
        </a:p>
      </dgm:t>
    </dgm:pt>
    <dgm:pt modelId="{36CD3CC3-FCBB-47F2-9431-7EC7134517B8}" type="parTrans" cxnId="{0B24D620-8DF3-4977-B9E5-51BFB69AE003}">
      <dgm:prSet/>
      <dgm:spPr/>
      <dgm:t>
        <a:bodyPr/>
        <a:lstStyle/>
        <a:p>
          <a:endParaRPr lang="es-EC"/>
        </a:p>
      </dgm:t>
    </dgm:pt>
    <dgm:pt modelId="{36FBF4BB-DF6B-4E38-A0B9-2C2CBD64DD0B}" type="sibTrans" cxnId="{0B24D620-8DF3-4977-B9E5-51BFB69AE003}">
      <dgm:prSet/>
      <dgm:spPr/>
      <dgm:t>
        <a:bodyPr/>
        <a:lstStyle/>
        <a:p>
          <a:endParaRPr lang="es-EC"/>
        </a:p>
      </dgm:t>
    </dgm:pt>
    <dgm:pt modelId="{378FAF41-C9BB-4722-9609-E1ECAC5641D0}">
      <dgm:prSet phldrT="[Texto]"/>
      <dgm:spPr/>
      <dgm:t>
        <a:bodyPr/>
        <a:lstStyle/>
        <a:p>
          <a:r>
            <a:rPr lang="es-EC" b="1" i="1" dirty="0" smtClean="0"/>
            <a:t>Arte</a:t>
          </a:r>
          <a:r>
            <a:rPr lang="es-EC" dirty="0" smtClean="0"/>
            <a:t>. El valor artístico habita tanto en la arquitectura, como en cada uno del resto de elementos los cuales proporcionan identidad a la edificación (Peña, 2010).</a:t>
          </a:r>
          <a:endParaRPr lang="es-EC" dirty="0"/>
        </a:p>
      </dgm:t>
    </dgm:pt>
    <dgm:pt modelId="{048D6DE5-D329-41FC-9A71-F9A91A4E6422}" type="parTrans" cxnId="{6C000A59-7253-416C-8646-07406B54FFEB}">
      <dgm:prSet/>
      <dgm:spPr/>
      <dgm:t>
        <a:bodyPr/>
        <a:lstStyle/>
        <a:p>
          <a:endParaRPr lang="es-EC"/>
        </a:p>
      </dgm:t>
    </dgm:pt>
    <dgm:pt modelId="{1056944F-75EC-44E5-BBF4-28A306670D3C}" type="sibTrans" cxnId="{6C000A59-7253-416C-8646-07406B54FFEB}">
      <dgm:prSet/>
      <dgm:spPr/>
      <dgm:t>
        <a:bodyPr/>
        <a:lstStyle/>
        <a:p>
          <a:endParaRPr lang="es-EC"/>
        </a:p>
      </dgm:t>
    </dgm:pt>
    <dgm:pt modelId="{31631665-1467-4026-820B-C02B6C7BCACE}">
      <dgm:prSet phldrT="[Texto]"/>
      <dgm:spPr/>
      <dgm:t>
        <a:bodyPr/>
        <a:lstStyle/>
        <a:p>
          <a:r>
            <a:rPr lang="es-EC" b="1" i="1" dirty="0" smtClean="0"/>
            <a:t>Ingeniería</a:t>
          </a:r>
          <a:r>
            <a:rPr lang="es-EC" dirty="0" smtClean="0"/>
            <a:t>. La concepción estructural de un edificio histórico forma también parte de su valor cultural. Ésta muestra en forma tangible las antiguas técnicas de construcción y los materiales usados. constituyen sin duda alguna un documento histórico y un legado vivo de las habilidades de los antiguos constructores  (Peña, 2010)</a:t>
          </a:r>
          <a:endParaRPr lang="es-EC" dirty="0"/>
        </a:p>
      </dgm:t>
    </dgm:pt>
    <dgm:pt modelId="{5F67A366-AAD9-456B-B371-AC56F45DE91E}" type="parTrans" cxnId="{5A71DB42-01CC-4801-A656-D5899BBA1A17}">
      <dgm:prSet/>
      <dgm:spPr/>
      <dgm:t>
        <a:bodyPr/>
        <a:lstStyle/>
        <a:p>
          <a:endParaRPr lang="es-EC"/>
        </a:p>
      </dgm:t>
    </dgm:pt>
    <dgm:pt modelId="{2D1574E9-5F61-4ADF-9555-44296A87B13A}" type="sibTrans" cxnId="{5A71DB42-01CC-4801-A656-D5899BBA1A17}">
      <dgm:prSet/>
      <dgm:spPr/>
      <dgm:t>
        <a:bodyPr/>
        <a:lstStyle/>
        <a:p>
          <a:endParaRPr lang="es-EC"/>
        </a:p>
      </dgm:t>
    </dgm:pt>
    <dgm:pt modelId="{1AF813A8-8493-47E2-A122-11B233607799}" type="pres">
      <dgm:prSet presAssocID="{20823062-696B-4989-AB75-91269C380E9E}" presName="Name0" presStyleCnt="0">
        <dgm:presLayoutVars>
          <dgm:chMax val="7"/>
          <dgm:chPref val="7"/>
          <dgm:dir/>
        </dgm:presLayoutVars>
      </dgm:prSet>
      <dgm:spPr/>
      <dgm:t>
        <a:bodyPr/>
        <a:lstStyle/>
        <a:p>
          <a:endParaRPr lang="es-EC"/>
        </a:p>
      </dgm:t>
    </dgm:pt>
    <dgm:pt modelId="{A08BC296-3826-4E53-9272-C3A9C44D0EB4}" type="pres">
      <dgm:prSet presAssocID="{20823062-696B-4989-AB75-91269C380E9E}" presName="Name1" presStyleCnt="0"/>
      <dgm:spPr/>
      <dgm:t>
        <a:bodyPr/>
        <a:lstStyle/>
        <a:p>
          <a:endParaRPr lang="es-EC"/>
        </a:p>
      </dgm:t>
    </dgm:pt>
    <dgm:pt modelId="{DEDA33FA-FD88-49A8-B17E-4724B4DEE457}" type="pres">
      <dgm:prSet presAssocID="{20823062-696B-4989-AB75-91269C380E9E}" presName="cycle" presStyleCnt="0"/>
      <dgm:spPr/>
      <dgm:t>
        <a:bodyPr/>
        <a:lstStyle/>
        <a:p>
          <a:endParaRPr lang="es-EC"/>
        </a:p>
      </dgm:t>
    </dgm:pt>
    <dgm:pt modelId="{2FD3E570-BCCC-4780-8E52-CD2EF6B76586}" type="pres">
      <dgm:prSet presAssocID="{20823062-696B-4989-AB75-91269C380E9E}" presName="srcNode" presStyleLbl="node1" presStyleIdx="0" presStyleCnt="3"/>
      <dgm:spPr/>
      <dgm:t>
        <a:bodyPr/>
        <a:lstStyle/>
        <a:p>
          <a:endParaRPr lang="es-EC"/>
        </a:p>
      </dgm:t>
    </dgm:pt>
    <dgm:pt modelId="{8EBDB5DB-FEE6-4DB7-835F-4998967CEBBF}" type="pres">
      <dgm:prSet presAssocID="{20823062-696B-4989-AB75-91269C380E9E}" presName="conn" presStyleLbl="parChTrans1D2" presStyleIdx="0" presStyleCnt="1"/>
      <dgm:spPr/>
      <dgm:t>
        <a:bodyPr/>
        <a:lstStyle/>
        <a:p>
          <a:endParaRPr lang="es-EC"/>
        </a:p>
      </dgm:t>
    </dgm:pt>
    <dgm:pt modelId="{853105CC-074C-4249-A478-DB5402F5A3C4}" type="pres">
      <dgm:prSet presAssocID="{20823062-696B-4989-AB75-91269C380E9E}" presName="extraNode" presStyleLbl="node1" presStyleIdx="0" presStyleCnt="3"/>
      <dgm:spPr/>
      <dgm:t>
        <a:bodyPr/>
        <a:lstStyle/>
        <a:p>
          <a:endParaRPr lang="es-EC"/>
        </a:p>
      </dgm:t>
    </dgm:pt>
    <dgm:pt modelId="{625674E8-ACF2-495D-A482-F6104072C63E}" type="pres">
      <dgm:prSet presAssocID="{20823062-696B-4989-AB75-91269C380E9E}" presName="dstNode" presStyleLbl="node1" presStyleIdx="0" presStyleCnt="3"/>
      <dgm:spPr/>
      <dgm:t>
        <a:bodyPr/>
        <a:lstStyle/>
        <a:p>
          <a:endParaRPr lang="es-EC"/>
        </a:p>
      </dgm:t>
    </dgm:pt>
    <dgm:pt modelId="{8F7AD6E3-2E88-40AC-90D3-A65E4EC6054D}" type="pres">
      <dgm:prSet presAssocID="{ABDA1FFD-34CF-4134-88B2-03E8EEDE89A1}" presName="text_1" presStyleLbl="node1" presStyleIdx="0" presStyleCnt="3">
        <dgm:presLayoutVars>
          <dgm:bulletEnabled val="1"/>
        </dgm:presLayoutVars>
      </dgm:prSet>
      <dgm:spPr/>
      <dgm:t>
        <a:bodyPr/>
        <a:lstStyle/>
        <a:p>
          <a:endParaRPr lang="es-EC"/>
        </a:p>
      </dgm:t>
    </dgm:pt>
    <dgm:pt modelId="{C45CD2B5-C627-4852-9A5A-4F1FF3EA2021}" type="pres">
      <dgm:prSet presAssocID="{ABDA1FFD-34CF-4134-88B2-03E8EEDE89A1}" presName="accent_1" presStyleCnt="0"/>
      <dgm:spPr/>
      <dgm:t>
        <a:bodyPr/>
        <a:lstStyle/>
        <a:p>
          <a:endParaRPr lang="es-EC"/>
        </a:p>
      </dgm:t>
    </dgm:pt>
    <dgm:pt modelId="{5BB8C61B-927F-4CF4-975D-BB3D83DACC98}" type="pres">
      <dgm:prSet presAssocID="{ABDA1FFD-34CF-4134-88B2-03E8EEDE89A1}" presName="accentRepeatNode" presStyleLbl="solidFgAcc1" presStyleIdx="0" presStyleCnt="3"/>
      <dgm:spPr/>
      <dgm:t>
        <a:bodyPr/>
        <a:lstStyle/>
        <a:p>
          <a:endParaRPr lang="es-EC"/>
        </a:p>
      </dgm:t>
    </dgm:pt>
    <dgm:pt modelId="{EC05EAF7-92AD-4A6D-9547-EC0EB93FF5F4}" type="pres">
      <dgm:prSet presAssocID="{378FAF41-C9BB-4722-9609-E1ECAC5641D0}" presName="text_2" presStyleLbl="node1" presStyleIdx="1" presStyleCnt="3">
        <dgm:presLayoutVars>
          <dgm:bulletEnabled val="1"/>
        </dgm:presLayoutVars>
      </dgm:prSet>
      <dgm:spPr/>
      <dgm:t>
        <a:bodyPr/>
        <a:lstStyle/>
        <a:p>
          <a:endParaRPr lang="es-EC"/>
        </a:p>
      </dgm:t>
    </dgm:pt>
    <dgm:pt modelId="{9ACD2F37-0D04-41AD-A7D7-F3E606BD4035}" type="pres">
      <dgm:prSet presAssocID="{378FAF41-C9BB-4722-9609-E1ECAC5641D0}" presName="accent_2" presStyleCnt="0"/>
      <dgm:spPr/>
      <dgm:t>
        <a:bodyPr/>
        <a:lstStyle/>
        <a:p>
          <a:endParaRPr lang="es-EC"/>
        </a:p>
      </dgm:t>
    </dgm:pt>
    <dgm:pt modelId="{0F854F7A-8F34-4E7A-B3EA-E665ABB3DBBB}" type="pres">
      <dgm:prSet presAssocID="{378FAF41-C9BB-4722-9609-E1ECAC5641D0}" presName="accentRepeatNode" presStyleLbl="solidFgAcc1" presStyleIdx="1" presStyleCnt="3"/>
      <dgm:spPr/>
      <dgm:t>
        <a:bodyPr/>
        <a:lstStyle/>
        <a:p>
          <a:endParaRPr lang="es-EC"/>
        </a:p>
      </dgm:t>
    </dgm:pt>
    <dgm:pt modelId="{10DABED6-BA0C-4770-A7A2-A23744439479}" type="pres">
      <dgm:prSet presAssocID="{31631665-1467-4026-820B-C02B6C7BCACE}" presName="text_3" presStyleLbl="node1" presStyleIdx="2" presStyleCnt="3">
        <dgm:presLayoutVars>
          <dgm:bulletEnabled val="1"/>
        </dgm:presLayoutVars>
      </dgm:prSet>
      <dgm:spPr/>
      <dgm:t>
        <a:bodyPr/>
        <a:lstStyle/>
        <a:p>
          <a:endParaRPr lang="es-EC"/>
        </a:p>
      </dgm:t>
    </dgm:pt>
    <dgm:pt modelId="{2D816662-EFA5-4304-8F7B-3767641558FD}" type="pres">
      <dgm:prSet presAssocID="{31631665-1467-4026-820B-C02B6C7BCACE}" presName="accent_3" presStyleCnt="0"/>
      <dgm:spPr/>
      <dgm:t>
        <a:bodyPr/>
        <a:lstStyle/>
        <a:p>
          <a:endParaRPr lang="es-EC"/>
        </a:p>
      </dgm:t>
    </dgm:pt>
    <dgm:pt modelId="{F20EC176-210F-460E-ADFF-F043AB00DB0A}" type="pres">
      <dgm:prSet presAssocID="{31631665-1467-4026-820B-C02B6C7BCACE}" presName="accentRepeatNode" presStyleLbl="solidFgAcc1" presStyleIdx="2" presStyleCnt="3"/>
      <dgm:spPr/>
      <dgm:t>
        <a:bodyPr/>
        <a:lstStyle/>
        <a:p>
          <a:endParaRPr lang="es-EC"/>
        </a:p>
      </dgm:t>
    </dgm:pt>
  </dgm:ptLst>
  <dgm:cxnLst>
    <dgm:cxn modelId="{9124BB3A-78B1-4140-A9B5-0F533364D4F7}" type="presOf" srcId="{378FAF41-C9BB-4722-9609-E1ECAC5641D0}" destId="{EC05EAF7-92AD-4A6D-9547-EC0EB93FF5F4}" srcOrd="0" destOrd="0" presId="urn:microsoft.com/office/officeart/2008/layout/VerticalCurvedList"/>
    <dgm:cxn modelId="{0B24D620-8DF3-4977-B9E5-51BFB69AE003}" srcId="{20823062-696B-4989-AB75-91269C380E9E}" destId="{ABDA1FFD-34CF-4134-88B2-03E8EEDE89A1}" srcOrd="0" destOrd="0" parTransId="{36CD3CC3-FCBB-47F2-9431-7EC7134517B8}" sibTransId="{36FBF4BB-DF6B-4E38-A0B9-2C2CBD64DD0B}"/>
    <dgm:cxn modelId="{5A71DB42-01CC-4801-A656-D5899BBA1A17}" srcId="{20823062-696B-4989-AB75-91269C380E9E}" destId="{31631665-1467-4026-820B-C02B6C7BCACE}" srcOrd="2" destOrd="0" parTransId="{5F67A366-AAD9-456B-B371-AC56F45DE91E}" sibTransId="{2D1574E9-5F61-4ADF-9555-44296A87B13A}"/>
    <dgm:cxn modelId="{A792BC92-9803-4582-8801-05DCF8551B26}" type="presOf" srcId="{31631665-1467-4026-820B-C02B6C7BCACE}" destId="{10DABED6-BA0C-4770-A7A2-A23744439479}" srcOrd="0" destOrd="0" presId="urn:microsoft.com/office/officeart/2008/layout/VerticalCurvedList"/>
    <dgm:cxn modelId="{EA0A7CA5-B1DA-49B5-92DC-0BBCD5588826}" type="presOf" srcId="{20823062-696B-4989-AB75-91269C380E9E}" destId="{1AF813A8-8493-47E2-A122-11B233607799}" srcOrd="0" destOrd="0" presId="urn:microsoft.com/office/officeart/2008/layout/VerticalCurvedList"/>
    <dgm:cxn modelId="{6C000A59-7253-416C-8646-07406B54FFEB}" srcId="{20823062-696B-4989-AB75-91269C380E9E}" destId="{378FAF41-C9BB-4722-9609-E1ECAC5641D0}" srcOrd="1" destOrd="0" parTransId="{048D6DE5-D329-41FC-9A71-F9A91A4E6422}" sibTransId="{1056944F-75EC-44E5-BBF4-28A306670D3C}"/>
    <dgm:cxn modelId="{57BEF010-8F74-4B04-9CC9-BEA733556431}" type="presOf" srcId="{ABDA1FFD-34CF-4134-88B2-03E8EEDE89A1}" destId="{8F7AD6E3-2E88-40AC-90D3-A65E4EC6054D}" srcOrd="0" destOrd="0" presId="urn:microsoft.com/office/officeart/2008/layout/VerticalCurvedList"/>
    <dgm:cxn modelId="{13840C75-4699-406B-B10E-32E359907B06}" type="presOf" srcId="{36FBF4BB-DF6B-4E38-A0B9-2C2CBD64DD0B}" destId="{8EBDB5DB-FEE6-4DB7-835F-4998967CEBBF}" srcOrd="0" destOrd="0" presId="urn:microsoft.com/office/officeart/2008/layout/VerticalCurvedList"/>
    <dgm:cxn modelId="{FE5038B4-121A-4FC2-9185-06E8A02C38B1}" type="presParOf" srcId="{1AF813A8-8493-47E2-A122-11B233607799}" destId="{A08BC296-3826-4E53-9272-C3A9C44D0EB4}" srcOrd="0" destOrd="0" presId="urn:microsoft.com/office/officeart/2008/layout/VerticalCurvedList"/>
    <dgm:cxn modelId="{E533F0D3-0F4B-4479-BB33-945BB1705ADF}" type="presParOf" srcId="{A08BC296-3826-4E53-9272-C3A9C44D0EB4}" destId="{DEDA33FA-FD88-49A8-B17E-4724B4DEE457}" srcOrd="0" destOrd="0" presId="urn:microsoft.com/office/officeart/2008/layout/VerticalCurvedList"/>
    <dgm:cxn modelId="{84DCB160-6929-4E96-8EC3-B80B8C19B824}" type="presParOf" srcId="{DEDA33FA-FD88-49A8-B17E-4724B4DEE457}" destId="{2FD3E570-BCCC-4780-8E52-CD2EF6B76586}" srcOrd="0" destOrd="0" presId="urn:microsoft.com/office/officeart/2008/layout/VerticalCurvedList"/>
    <dgm:cxn modelId="{8AFB6ED0-5274-4B7E-9684-1E18EC36C337}" type="presParOf" srcId="{DEDA33FA-FD88-49A8-B17E-4724B4DEE457}" destId="{8EBDB5DB-FEE6-4DB7-835F-4998967CEBBF}" srcOrd="1" destOrd="0" presId="urn:microsoft.com/office/officeart/2008/layout/VerticalCurvedList"/>
    <dgm:cxn modelId="{DE6AB225-00C8-49E8-A48B-159F6AD84BAA}" type="presParOf" srcId="{DEDA33FA-FD88-49A8-B17E-4724B4DEE457}" destId="{853105CC-074C-4249-A478-DB5402F5A3C4}" srcOrd="2" destOrd="0" presId="urn:microsoft.com/office/officeart/2008/layout/VerticalCurvedList"/>
    <dgm:cxn modelId="{8BEC31B7-986F-4004-A104-D9D7DACA7A01}" type="presParOf" srcId="{DEDA33FA-FD88-49A8-B17E-4724B4DEE457}" destId="{625674E8-ACF2-495D-A482-F6104072C63E}" srcOrd="3" destOrd="0" presId="urn:microsoft.com/office/officeart/2008/layout/VerticalCurvedList"/>
    <dgm:cxn modelId="{AFA808CE-60AE-4357-9465-16D26DEC3629}" type="presParOf" srcId="{A08BC296-3826-4E53-9272-C3A9C44D0EB4}" destId="{8F7AD6E3-2E88-40AC-90D3-A65E4EC6054D}" srcOrd="1" destOrd="0" presId="urn:microsoft.com/office/officeart/2008/layout/VerticalCurvedList"/>
    <dgm:cxn modelId="{62558F55-4EC3-4C1C-8E2C-CADF785D8182}" type="presParOf" srcId="{A08BC296-3826-4E53-9272-C3A9C44D0EB4}" destId="{C45CD2B5-C627-4852-9A5A-4F1FF3EA2021}" srcOrd="2" destOrd="0" presId="urn:microsoft.com/office/officeart/2008/layout/VerticalCurvedList"/>
    <dgm:cxn modelId="{6C074C5E-6901-46EF-B26C-B879D32BEE4E}" type="presParOf" srcId="{C45CD2B5-C627-4852-9A5A-4F1FF3EA2021}" destId="{5BB8C61B-927F-4CF4-975D-BB3D83DACC98}" srcOrd="0" destOrd="0" presId="urn:microsoft.com/office/officeart/2008/layout/VerticalCurvedList"/>
    <dgm:cxn modelId="{C43A1355-9C9C-40EC-A6C3-37AA27A86E4B}" type="presParOf" srcId="{A08BC296-3826-4E53-9272-C3A9C44D0EB4}" destId="{EC05EAF7-92AD-4A6D-9547-EC0EB93FF5F4}" srcOrd="3" destOrd="0" presId="urn:microsoft.com/office/officeart/2008/layout/VerticalCurvedList"/>
    <dgm:cxn modelId="{B8345C77-2A5F-40D2-96D7-4D1F85AE8A67}" type="presParOf" srcId="{A08BC296-3826-4E53-9272-C3A9C44D0EB4}" destId="{9ACD2F37-0D04-41AD-A7D7-F3E606BD4035}" srcOrd="4" destOrd="0" presId="urn:microsoft.com/office/officeart/2008/layout/VerticalCurvedList"/>
    <dgm:cxn modelId="{CAF53810-6E2E-4B98-AC5F-F9E4280C8270}" type="presParOf" srcId="{9ACD2F37-0D04-41AD-A7D7-F3E606BD4035}" destId="{0F854F7A-8F34-4E7A-B3EA-E665ABB3DBBB}" srcOrd="0" destOrd="0" presId="urn:microsoft.com/office/officeart/2008/layout/VerticalCurvedList"/>
    <dgm:cxn modelId="{0909A2E0-7525-4338-B711-DC7E9D26D586}" type="presParOf" srcId="{A08BC296-3826-4E53-9272-C3A9C44D0EB4}" destId="{10DABED6-BA0C-4770-A7A2-A23744439479}" srcOrd="5" destOrd="0" presId="urn:microsoft.com/office/officeart/2008/layout/VerticalCurvedList"/>
    <dgm:cxn modelId="{84FF7670-A2E1-403E-8746-53B08957970D}" type="presParOf" srcId="{A08BC296-3826-4E53-9272-C3A9C44D0EB4}" destId="{2D816662-EFA5-4304-8F7B-3767641558FD}" srcOrd="6" destOrd="0" presId="urn:microsoft.com/office/officeart/2008/layout/VerticalCurvedList"/>
    <dgm:cxn modelId="{6AF9133F-90CE-4E46-9ABC-B7A8EEF66452}" type="presParOf" srcId="{2D816662-EFA5-4304-8F7B-3767641558FD}" destId="{F20EC176-210F-460E-ADFF-F043AB00DB0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2183F4-6564-4E0C-9F4C-8336D690AD14}"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C"/>
        </a:p>
      </dgm:t>
    </dgm:pt>
    <dgm:pt modelId="{D1268B7E-C5F0-44FA-B293-FD23F82EA1D1}">
      <dgm:prSet phldrT="[Texto]"/>
      <dgm:spPr/>
      <dgm:t>
        <a:bodyPr/>
        <a:lstStyle/>
        <a:p>
          <a:r>
            <a:rPr lang="es-EC" b="1" i="1" dirty="0" smtClean="0"/>
            <a:t>Mínima alteración o impacto</a:t>
          </a:r>
          <a:r>
            <a:rPr lang="es-EC" dirty="0" smtClean="0"/>
            <a:t>. Las intervenciones que causen la mínima alteración o impacto al sistema original deberían preferirse, siempre y cuando provean un nivel de seguridad adecuado  (Peña, 2010).</a:t>
          </a:r>
          <a:endParaRPr lang="es-EC" dirty="0"/>
        </a:p>
      </dgm:t>
    </dgm:pt>
    <dgm:pt modelId="{86D38480-53B9-4054-841A-92BA569031D2}" type="parTrans" cxnId="{174EACA5-32B9-489F-A3E2-15013CFCDCAF}">
      <dgm:prSet/>
      <dgm:spPr/>
      <dgm:t>
        <a:bodyPr/>
        <a:lstStyle/>
        <a:p>
          <a:endParaRPr lang="es-EC"/>
        </a:p>
      </dgm:t>
    </dgm:pt>
    <dgm:pt modelId="{CD99262A-C2A2-403F-A149-9CA1C4847864}" type="sibTrans" cxnId="{174EACA5-32B9-489F-A3E2-15013CFCDCAF}">
      <dgm:prSet/>
      <dgm:spPr/>
      <dgm:t>
        <a:bodyPr/>
        <a:lstStyle/>
        <a:p>
          <a:endParaRPr lang="es-EC"/>
        </a:p>
      </dgm:t>
    </dgm:pt>
    <dgm:pt modelId="{47FAC36B-6C99-485B-90F8-C791A8D21057}">
      <dgm:prSet phldrT="[Texto]"/>
      <dgm:spPr/>
      <dgm:t>
        <a:bodyPr/>
        <a:lstStyle/>
        <a:p>
          <a:r>
            <a:rPr lang="es-EC" b="1" i="1" dirty="0" smtClean="0"/>
            <a:t>Seguridad estructural</a:t>
          </a:r>
          <a:r>
            <a:rPr lang="es-EC" dirty="0" smtClean="0"/>
            <a:t>. En el caso de monumentos valiosos, las intervenciones deben considerar las pérdidas artísticas o culturales que el edificio puede experimentar en caso de daño estructural  (Peña, 2010).</a:t>
          </a:r>
          <a:endParaRPr lang="es-EC" dirty="0"/>
        </a:p>
      </dgm:t>
    </dgm:pt>
    <dgm:pt modelId="{50E364A0-4B15-4FC2-A714-9956967A15A4}" type="parTrans" cxnId="{4614FFC4-4162-4B28-ACB4-D01A840E8DEB}">
      <dgm:prSet/>
      <dgm:spPr/>
      <dgm:t>
        <a:bodyPr/>
        <a:lstStyle/>
        <a:p>
          <a:endParaRPr lang="es-EC"/>
        </a:p>
      </dgm:t>
    </dgm:pt>
    <dgm:pt modelId="{BED5BBDF-94F2-48BD-AEC4-069DF4813B34}" type="sibTrans" cxnId="{4614FFC4-4162-4B28-ACB4-D01A840E8DEB}">
      <dgm:prSet/>
      <dgm:spPr/>
      <dgm:t>
        <a:bodyPr/>
        <a:lstStyle/>
        <a:p>
          <a:endParaRPr lang="es-EC"/>
        </a:p>
      </dgm:t>
    </dgm:pt>
    <dgm:pt modelId="{2AFBC1EF-E380-4D80-9BF5-0CC1F6978B59}">
      <dgm:prSet phldrT="[Texto]"/>
      <dgm:spPr/>
      <dgm:t>
        <a:bodyPr/>
        <a:lstStyle/>
        <a:p>
          <a:r>
            <a:rPr lang="es-EC" b="1" i="1" dirty="0" smtClean="0"/>
            <a:t>Reversibilidad y remoción</a:t>
          </a:r>
          <a:r>
            <a:rPr lang="es-EC" dirty="0" smtClean="0"/>
            <a:t>. Siempre que sea posible, las medidas adoptadas deben ser reversibles. Es decir, que al desmantelarlas, el material original o la estructura regresan al estado en que estaba antes, sin sufrir daño o deterioro permanente.</a:t>
          </a:r>
          <a:endParaRPr lang="es-EC" dirty="0"/>
        </a:p>
      </dgm:t>
    </dgm:pt>
    <dgm:pt modelId="{818D5632-1BD7-42FF-8735-3C774839028A}" type="parTrans" cxnId="{02F1F73B-7EA1-443F-BBBB-E4975C42B9AE}">
      <dgm:prSet/>
      <dgm:spPr/>
      <dgm:t>
        <a:bodyPr/>
        <a:lstStyle/>
        <a:p>
          <a:endParaRPr lang="es-EC"/>
        </a:p>
      </dgm:t>
    </dgm:pt>
    <dgm:pt modelId="{F715461F-9B3A-4584-95C1-0D7BC851FE4B}" type="sibTrans" cxnId="{02F1F73B-7EA1-443F-BBBB-E4975C42B9AE}">
      <dgm:prSet/>
      <dgm:spPr/>
      <dgm:t>
        <a:bodyPr/>
        <a:lstStyle/>
        <a:p>
          <a:endParaRPr lang="es-EC"/>
        </a:p>
      </dgm:t>
    </dgm:pt>
    <dgm:pt modelId="{68D969B9-F9F8-4572-B6B2-511A6389D36C}" type="pres">
      <dgm:prSet presAssocID="{852183F4-6564-4E0C-9F4C-8336D690AD14}" presName="Name0" presStyleCnt="0">
        <dgm:presLayoutVars>
          <dgm:chMax val="7"/>
          <dgm:chPref val="7"/>
          <dgm:dir/>
        </dgm:presLayoutVars>
      </dgm:prSet>
      <dgm:spPr/>
      <dgm:t>
        <a:bodyPr/>
        <a:lstStyle/>
        <a:p>
          <a:endParaRPr lang="es-EC"/>
        </a:p>
      </dgm:t>
    </dgm:pt>
    <dgm:pt modelId="{CB755128-D40F-4AEC-8608-1C80A31D6C33}" type="pres">
      <dgm:prSet presAssocID="{852183F4-6564-4E0C-9F4C-8336D690AD14}" presName="Name1" presStyleCnt="0"/>
      <dgm:spPr/>
      <dgm:t>
        <a:bodyPr/>
        <a:lstStyle/>
        <a:p>
          <a:endParaRPr lang="es-EC"/>
        </a:p>
      </dgm:t>
    </dgm:pt>
    <dgm:pt modelId="{F5A2C68A-40F8-4524-8FA1-60FF5DE1A35E}" type="pres">
      <dgm:prSet presAssocID="{852183F4-6564-4E0C-9F4C-8336D690AD14}" presName="cycle" presStyleCnt="0"/>
      <dgm:spPr/>
      <dgm:t>
        <a:bodyPr/>
        <a:lstStyle/>
        <a:p>
          <a:endParaRPr lang="es-EC"/>
        </a:p>
      </dgm:t>
    </dgm:pt>
    <dgm:pt modelId="{AE1B59E5-C7BD-4E3C-87A0-DD7D3FDFD126}" type="pres">
      <dgm:prSet presAssocID="{852183F4-6564-4E0C-9F4C-8336D690AD14}" presName="srcNode" presStyleLbl="node1" presStyleIdx="0" presStyleCnt="3"/>
      <dgm:spPr/>
      <dgm:t>
        <a:bodyPr/>
        <a:lstStyle/>
        <a:p>
          <a:endParaRPr lang="es-EC"/>
        </a:p>
      </dgm:t>
    </dgm:pt>
    <dgm:pt modelId="{9A0BC014-EC69-4E80-A06A-82C3E25E4633}" type="pres">
      <dgm:prSet presAssocID="{852183F4-6564-4E0C-9F4C-8336D690AD14}" presName="conn" presStyleLbl="parChTrans1D2" presStyleIdx="0" presStyleCnt="1"/>
      <dgm:spPr/>
      <dgm:t>
        <a:bodyPr/>
        <a:lstStyle/>
        <a:p>
          <a:endParaRPr lang="es-EC"/>
        </a:p>
      </dgm:t>
    </dgm:pt>
    <dgm:pt modelId="{65000ECC-E543-422D-97D8-FF038F8F969B}" type="pres">
      <dgm:prSet presAssocID="{852183F4-6564-4E0C-9F4C-8336D690AD14}" presName="extraNode" presStyleLbl="node1" presStyleIdx="0" presStyleCnt="3"/>
      <dgm:spPr/>
      <dgm:t>
        <a:bodyPr/>
        <a:lstStyle/>
        <a:p>
          <a:endParaRPr lang="es-EC"/>
        </a:p>
      </dgm:t>
    </dgm:pt>
    <dgm:pt modelId="{EB608E2D-B6F0-4E2B-9962-9402E7091142}" type="pres">
      <dgm:prSet presAssocID="{852183F4-6564-4E0C-9F4C-8336D690AD14}" presName="dstNode" presStyleLbl="node1" presStyleIdx="0" presStyleCnt="3"/>
      <dgm:spPr/>
      <dgm:t>
        <a:bodyPr/>
        <a:lstStyle/>
        <a:p>
          <a:endParaRPr lang="es-EC"/>
        </a:p>
      </dgm:t>
    </dgm:pt>
    <dgm:pt modelId="{2980C313-3FB9-4C66-8F27-18520CFC1B37}" type="pres">
      <dgm:prSet presAssocID="{D1268B7E-C5F0-44FA-B293-FD23F82EA1D1}" presName="text_1" presStyleLbl="node1" presStyleIdx="0" presStyleCnt="3">
        <dgm:presLayoutVars>
          <dgm:bulletEnabled val="1"/>
        </dgm:presLayoutVars>
      </dgm:prSet>
      <dgm:spPr/>
      <dgm:t>
        <a:bodyPr/>
        <a:lstStyle/>
        <a:p>
          <a:endParaRPr lang="es-EC"/>
        </a:p>
      </dgm:t>
    </dgm:pt>
    <dgm:pt modelId="{5FA9F498-27F6-4DB3-AE4B-0CD35A1B35DE}" type="pres">
      <dgm:prSet presAssocID="{D1268B7E-C5F0-44FA-B293-FD23F82EA1D1}" presName="accent_1" presStyleCnt="0"/>
      <dgm:spPr/>
      <dgm:t>
        <a:bodyPr/>
        <a:lstStyle/>
        <a:p>
          <a:endParaRPr lang="es-EC"/>
        </a:p>
      </dgm:t>
    </dgm:pt>
    <dgm:pt modelId="{F2D9B988-D605-4BA9-9960-121469CB2B81}" type="pres">
      <dgm:prSet presAssocID="{D1268B7E-C5F0-44FA-B293-FD23F82EA1D1}" presName="accentRepeatNode" presStyleLbl="solidFgAcc1" presStyleIdx="0" presStyleCnt="3"/>
      <dgm:spPr/>
      <dgm:t>
        <a:bodyPr/>
        <a:lstStyle/>
        <a:p>
          <a:endParaRPr lang="es-EC"/>
        </a:p>
      </dgm:t>
    </dgm:pt>
    <dgm:pt modelId="{F6211B73-4D8B-448A-9BF1-4CC07F5828E5}" type="pres">
      <dgm:prSet presAssocID="{47FAC36B-6C99-485B-90F8-C791A8D21057}" presName="text_2" presStyleLbl="node1" presStyleIdx="1" presStyleCnt="3">
        <dgm:presLayoutVars>
          <dgm:bulletEnabled val="1"/>
        </dgm:presLayoutVars>
      </dgm:prSet>
      <dgm:spPr/>
      <dgm:t>
        <a:bodyPr/>
        <a:lstStyle/>
        <a:p>
          <a:endParaRPr lang="es-EC"/>
        </a:p>
      </dgm:t>
    </dgm:pt>
    <dgm:pt modelId="{03EC2E3F-C69A-4D06-B668-B9C061DFE9EE}" type="pres">
      <dgm:prSet presAssocID="{47FAC36B-6C99-485B-90F8-C791A8D21057}" presName="accent_2" presStyleCnt="0"/>
      <dgm:spPr/>
      <dgm:t>
        <a:bodyPr/>
        <a:lstStyle/>
        <a:p>
          <a:endParaRPr lang="es-EC"/>
        </a:p>
      </dgm:t>
    </dgm:pt>
    <dgm:pt modelId="{548A1128-2B8A-4491-9ABE-EDDCEF615F0C}" type="pres">
      <dgm:prSet presAssocID="{47FAC36B-6C99-485B-90F8-C791A8D21057}" presName="accentRepeatNode" presStyleLbl="solidFgAcc1" presStyleIdx="1" presStyleCnt="3"/>
      <dgm:spPr/>
      <dgm:t>
        <a:bodyPr/>
        <a:lstStyle/>
        <a:p>
          <a:endParaRPr lang="es-EC"/>
        </a:p>
      </dgm:t>
    </dgm:pt>
    <dgm:pt modelId="{C8BC825F-8904-4616-ACAA-6CA62A997222}" type="pres">
      <dgm:prSet presAssocID="{2AFBC1EF-E380-4D80-9BF5-0CC1F6978B59}" presName="text_3" presStyleLbl="node1" presStyleIdx="2" presStyleCnt="3">
        <dgm:presLayoutVars>
          <dgm:bulletEnabled val="1"/>
        </dgm:presLayoutVars>
      </dgm:prSet>
      <dgm:spPr/>
      <dgm:t>
        <a:bodyPr/>
        <a:lstStyle/>
        <a:p>
          <a:endParaRPr lang="es-EC"/>
        </a:p>
      </dgm:t>
    </dgm:pt>
    <dgm:pt modelId="{4E80664B-9D05-4AD1-9BF1-D947F7D68E20}" type="pres">
      <dgm:prSet presAssocID="{2AFBC1EF-E380-4D80-9BF5-0CC1F6978B59}" presName="accent_3" presStyleCnt="0"/>
      <dgm:spPr/>
      <dgm:t>
        <a:bodyPr/>
        <a:lstStyle/>
        <a:p>
          <a:endParaRPr lang="es-EC"/>
        </a:p>
      </dgm:t>
    </dgm:pt>
    <dgm:pt modelId="{0D5B666B-139D-4621-BDAA-7A6681DA0E42}" type="pres">
      <dgm:prSet presAssocID="{2AFBC1EF-E380-4D80-9BF5-0CC1F6978B59}" presName="accentRepeatNode" presStyleLbl="solidFgAcc1" presStyleIdx="2" presStyleCnt="3"/>
      <dgm:spPr/>
      <dgm:t>
        <a:bodyPr/>
        <a:lstStyle/>
        <a:p>
          <a:endParaRPr lang="es-EC"/>
        </a:p>
      </dgm:t>
    </dgm:pt>
  </dgm:ptLst>
  <dgm:cxnLst>
    <dgm:cxn modelId="{3F412696-C1DD-4B52-94A7-DFDFB7BDFEBE}" type="presOf" srcId="{D1268B7E-C5F0-44FA-B293-FD23F82EA1D1}" destId="{2980C313-3FB9-4C66-8F27-18520CFC1B37}" srcOrd="0" destOrd="0" presId="urn:microsoft.com/office/officeart/2008/layout/VerticalCurvedList"/>
    <dgm:cxn modelId="{A74F773C-7CC2-4DBD-99F5-A250DA05B865}" type="presOf" srcId="{CD99262A-C2A2-403F-A149-9CA1C4847864}" destId="{9A0BC014-EC69-4E80-A06A-82C3E25E4633}" srcOrd="0" destOrd="0" presId="urn:microsoft.com/office/officeart/2008/layout/VerticalCurvedList"/>
    <dgm:cxn modelId="{C538CC5B-DAB9-4B9B-BA0D-16A5661E1E4E}" type="presOf" srcId="{852183F4-6564-4E0C-9F4C-8336D690AD14}" destId="{68D969B9-F9F8-4572-B6B2-511A6389D36C}" srcOrd="0" destOrd="0" presId="urn:microsoft.com/office/officeart/2008/layout/VerticalCurvedList"/>
    <dgm:cxn modelId="{769A07BE-8EA0-4471-8DB0-F2DDF31EAEB3}" type="presOf" srcId="{47FAC36B-6C99-485B-90F8-C791A8D21057}" destId="{F6211B73-4D8B-448A-9BF1-4CC07F5828E5}" srcOrd="0" destOrd="0" presId="urn:microsoft.com/office/officeart/2008/layout/VerticalCurvedList"/>
    <dgm:cxn modelId="{4614FFC4-4162-4B28-ACB4-D01A840E8DEB}" srcId="{852183F4-6564-4E0C-9F4C-8336D690AD14}" destId="{47FAC36B-6C99-485B-90F8-C791A8D21057}" srcOrd="1" destOrd="0" parTransId="{50E364A0-4B15-4FC2-A714-9956967A15A4}" sibTransId="{BED5BBDF-94F2-48BD-AEC4-069DF4813B34}"/>
    <dgm:cxn modelId="{9BD15654-0B78-4DFC-88D9-0FD8C69AD0F0}" type="presOf" srcId="{2AFBC1EF-E380-4D80-9BF5-0CC1F6978B59}" destId="{C8BC825F-8904-4616-ACAA-6CA62A997222}" srcOrd="0" destOrd="0" presId="urn:microsoft.com/office/officeart/2008/layout/VerticalCurvedList"/>
    <dgm:cxn modelId="{174EACA5-32B9-489F-A3E2-15013CFCDCAF}" srcId="{852183F4-6564-4E0C-9F4C-8336D690AD14}" destId="{D1268B7E-C5F0-44FA-B293-FD23F82EA1D1}" srcOrd="0" destOrd="0" parTransId="{86D38480-53B9-4054-841A-92BA569031D2}" sibTransId="{CD99262A-C2A2-403F-A149-9CA1C4847864}"/>
    <dgm:cxn modelId="{02F1F73B-7EA1-443F-BBBB-E4975C42B9AE}" srcId="{852183F4-6564-4E0C-9F4C-8336D690AD14}" destId="{2AFBC1EF-E380-4D80-9BF5-0CC1F6978B59}" srcOrd="2" destOrd="0" parTransId="{818D5632-1BD7-42FF-8735-3C774839028A}" sibTransId="{F715461F-9B3A-4584-95C1-0D7BC851FE4B}"/>
    <dgm:cxn modelId="{25C2533A-6E64-48C0-9180-09937B491733}" type="presParOf" srcId="{68D969B9-F9F8-4572-B6B2-511A6389D36C}" destId="{CB755128-D40F-4AEC-8608-1C80A31D6C33}" srcOrd="0" destOrd="0" presId="urn:microsoft.com/office/officeart/2008/layout/VerticalCurvedList"/>
    <dgm:cxn modelId="{136A8411-5DEA-4F62-998F-853E7BF5426C}" type="presParOf" srcId="{CB755128-D40F-4AEC-8608-1C80A31D6C33}" destId="{F5A2C68A-40F8-4524-8FA1-60FF5DE1A35E}" srcOrd="0" destOrd="0" presId="urn:microsoft.com/office/officeart/2008/layout/VerticalCurvedList"/>
    <dgm:cxn modelId="{A5E93FB3-3425-4E21-B30A-4DA3C810411D}" type="presParOf" srcId="{F5A2C68A-40F8-4524-8FA1-60FF5DE1A35E}" destId="{AE1B59E5-C7BD-4E3C-87A0-DD7D3FDFD126}" srcOrd="0" destOrd="0" presId="urn:microsoft.com/office/officeart/2008/layout/VerticalCurvedList"/>
    <dgm:cxn modelId="{9F33AD90-56B5-4EDA-81D0-D42C4C9A4211}" type="presParOf" srcId="{F5A2C68A-40F8-4524-8FA1-60FF5DE1A35E}" destId="{9A0BC014-EC69-4E80-A06A-82C3E25E4633}" srcOrd="1" destOrd="0" presId="urn:microsoft.com/office/officeart/2008/layout/VerticalCurvedList"/>
    <dgm:cxn modelId="{E84933CE-697D-4BCA-853C-552A4C4410C6}" type="presParOf" srcId="{F5A2C68A-40F8-4524-8FA1-60FF5DE1A35E}" destId="{65000ECC-E543-422D-97D8-FF038F8F969B}" srcOrd="2" destOrd="0" presId="urn:microsoft.com/office/officeart/2008/layout/VerticalCurvedList"/>
    <dgm:cxn modelId="{14D6BBD2-0894-43AF-B575-CB268EA1B75C}" type="presParOf" srcId="{F5A2C68A-40F8-4524-8FA1-60FF5DE1A35E}" destId="{EB608E2D-B6F0-4E2B-9962-9402E7091142}" srcOrd="3" destOrd="0" presId="urn:microsoft.com/office/officeart/2008/layout/VerticalCurvedList"/>
    <dgm:cxn modelId="{4C79CE5F-BDDB-4561-A5BB-E4CC17FFAF6C}" type="presParOf" srcId="{CB755128-D40F-4AEC-8608-1C80A31D6C33}" destId="{2980C313-3FB9-4C66-8F27-18520CFC1B37}" srcOrd="1" destOrd="0" presId="urn:microsoft.com/office/officeart/2008/layout/VerticalCurvedList"/>
    <dgm:cxn modelId="{33F36D04-10E7-417A-8E46-EFB805AE4D18}" type="presParOf" srcId="{CB755128-D40F-4AEC-8608-1C80A31D6C33}" destId="{5FA9F498-27F6-4DB3-AE4B-0CD35A1B35DE}" srcOrd="2" destOrd="0" presId="urn:microsoft.com/office/officeart/2008/layout/VerticalCurvedList"/>
    <dgm:cxn modelId="{445C18F5-F3BA-42E7-AFDD-524E2EE7D10C}" type="presParOf" srcId="{5FA9F498-27F6-4DB3-AE4B-0CD35A1B35DE}" destId="{F2D9B988-D605-4BA9-9960-121469CB2B81}" srcOrd="0" destOrd="0" presId="urn:microsoft.com/office/officeart/2008/layout/VerticalCurvedList"/>
    <dgm:cxn modelId="{501E5D24-EF96-4F76-BC16-B979D1C2072F}" type="presParOf" srcId="{CB755128-D40F-4AEC-8608-1C80A31D6C33}" destId="{F6211B73-4D8B-448A-9BF1-4CC07F5828E5}" srcOrd="3" destOrd="0" presId="urn:microsoft.com/office/officeart/2008/layout/VerticalCurvedList"/>
    <dgm:cxn modelId="{989FA920-4571-4B6A-88C8-C2382A47FF29}" type="presParOf" srcId="{CB755128-D40F-4AEC-8608-1C80A31D6C33}" destId="{03EC2E3F-C69A-4D06-B668-B9C061DFE9EE}" srcOrd="4" destOrd="0" presId="urn:microsoft.com/office/officeart/2008/layout/VerticalCurvedList"/>
    <dgm:cxn modelId="{DD63B2A7-F7E2-41F0-83FE-C67A90684832}" type="presParOf" srcId="{03EC2E3F-C69A-4D06-B668-B9C061DFE9EE}" destId="{548A1128-2B8A-4491-9ABE-EDDCEF615F0C}" srcOrd="0" destOrd="0" presId="urn:microsoft.com/office/officeart/2008/layout/VerticalCurvedList"/>
    <dgm:cxn modelId="{80F16BA1-56FB-4828-8BDE-70EBAD63DAC5}" type="presParOf" srcId="{CB755128-D40F-4AEC-8608-1C80A31D6C33}" destId="{C8BC825F-8904-4616-ACAA-6CA62A997222}" srcOrd="5" destOrd="0" presId="urn:microsoft.com/office/officeart/2008/layout/VerticalCurvedList"/>
    <dgm:cxn modelId="{4CCEC02B-D474-49BF-A082-31EAB4ED1F55}" type="presParOf" srcId="{CB755128-D40F-4AEC-8608-1C80A31D6C33}" destId="{4E80664B-9D05-4AD1-9BF1-D947F7D68E20}" srcOrd="6" destOrd="0" presId="urn:microsoft.com/office/officeart/2008/layout/VerticalCurvedList"/>
    <dgm:cxn modelId="{658294C0-91AE-470C-8290-D8D842F8F7D7}" type="presParOf" srcId="{4E80664B-9D05-4AD1-9BF1-D947F7D68E20}" destId="{0D5B666B-139D-4621-BDAA-7A6681DA0E4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8E44A6-CCAF-4BA3-832B-9F4EAA82D1D1}" type="doc">
      <dgm:prSet loTypeId="urn:microsoft.com/office/officeart/2005/8/layout/process1" loCatId="process" qsTypeId="urn:microsoft.com/office/officeart/2005/8/quickstyle/3d7" qsCatId="3D" csTypeId="urn:microsoft.com/office/officeart/2005/8/colors/accent1_2" csCatId="accent1" phldr="1"/>
      <dgm:spPr/>
      <dgm:t>
        <a:bodyPr/>
        <a:lstStyle/>
        <a:p>
          <a:endParaRPr lang="es-EC"/>
        </a:p>
      </dgm:t>
    </dgm:pt>
    <dgm:pt modelId="{F40C0495-831D-4030-9C09-2CD6E9B64ED4}">
      <dgm:prSet phldrT="[Texto]"/>
      <dgm:spPr/>
      <dgm:t>
        <a:bodyPr/>
        <a:lstStyle/>
        <a:p>
          <a:r>
            <a:rPr lang="es-ES" b="1" dirty="0" smtClean="0"/>
            <a:t>IDENTIFICACIÓN DE LOS DAÑOS </a:t>
          </a:r>
          <a:endParaRPr lang="es-EC" dirty="0"/>
        </a:p>
      </dgm:t>
    </dgm:pt>
    <dgm:pt modelId="{A382B0CD-0EC7-4C03-B5E9-2C27108DEE70}" type="parTrans" cxnId="{D5221714-D51A-499A-BA20-B3C15B892A3F}">
      <dgm:prSet/>
      <dgm:spPr/>
      <dgm:t>
        <a:bodyPr/>
        <a:lstStyle/>
        <a:p>
          <a:endParaRPr lang="es-EC"/>
        </a:p>
      </dgm:t>
    </dgm:pt>
    <dgm:pt modelId="{B92F5438-29F2-46F4-8364-765600A9D3B7}" type="sibTrans" cxnId="{D5221714-D51A-499A-BA20-B3C15B892A3F}">
      <dgm:prSet/>
      <dgm:spPr/>
      <dgm:t>
        <a:bodyPr/>
        <a:lstStyle/>
        <a:p>
          <a:endParaRPr lang="es-EC"/>
        </a:p>
      </dgm:t>
    </dgm:pt>
    <dgm:pt modelId="{FF26B07F-04CC-4724-A480-DA39FA68FCFA}">
      <dgm:prSet phldrT="[Texto]"/>
      <dgm:spPr/>
      <dgm:t>
        <a:bodyPr/>
        <a:lstStyle/>
        <a:p>
          <a:r>
            <a:rPr lang="es-ES" b="1" dirty="0" smtClean="0"/>
            <a:t>DIAGNÓSTICO DE LOS DAÑOS </a:t>
          </a:r>
          <a:endParaRPr lang="es-EC" dirty="0"/>
        </a:p>
      </dgm:t>
    </dgm:pt>
    <dgm:pt modelId="{0C1A75BF-E198-460F-B5EC-B422E0C6DF45}" type="parTrans" cxnId="{3705E5AB-4C59-4162-A0B6-500D1CB3F813}">
      <dgm:prSet/>
      <dgm:spPr/>
      <dgm:t>
        <a:bodyPr/>
        <a:lstStyle/>
        <a:p>
          <a:endParaRPr lang="es-EC"/>
        </a:p>
      </dgm:t>
    </dgm:pt>
    <dgm:pt modelId="{9F1858AB-6BB9-4C3B-9B44-F23774355ECE}" type="sibTrans" cxnId="{3705E5AB-4C59-4162-A0B6-500D1CB3F813}">
      <dgm:prSet/>
      <dgm:spPr/>
      <dgm:t>
        <a:bodyPr/>
        <a:lstStyle/>
        <a:p>
          <a:endParaRPr lang="es-EC"/>
        </a:p>
      </dgm:t>
    </dgm:pt>
    <dgm:pt modelId="{25EC8D60-B613-4E81-915B-56A8B6D162CA}">
      <dgm:prSet phldrT="[Texto]"/>
      <dgm:spPr/>
      <dgm:t>
        <a:bodyPr/>
        <a:lstStyle/>
        <a:p>
          <a:r>
            <a:rPr lang="es-ES" b="1" dirty="0" smtClean="0"/>
            <a:t>TRATAMIENTO DE LOS DAÑOS</a:t>
          </a:r>
          <a:endParaRPr lang="es-EC" dirty="0"/>
        </a:p>
      </dgm:t>
    </dgm:pt>
    <dgm:pt modelId="{03DB5EA9-C281-4D8E-B897-81C2242A2AF8}" type="parTrans" cxnId="{B71F01B6-4693-4621-89DA-D402AA7B1801}">
      <dgm:prSet/>
      <dgm:spPr/>
      <dgm:t>
        <a:bodyPr/>
        <a:lstStyle/>
        <a:p>
          <a:endParaRPr lang="es-EC"/>
        </a:p>
      </dgm:t>
    </dgm:pt>
    <dgm:pt modelId="{76B21CA0-4794-4BBC-8ED3-A722BBE6157A}" type="sibTrans" cxnId="{B71F01B6-4693-4621-89DA-D402AA7B1801}">
      <dgm:prSet/>
      <dgm:spPr/>
      <dgm:t>
        <a:bodyPr/>
        <a:lstStyle/>
        <a:p>
          <a:endParaRPr lang="es-EC"/>
        </a:p>
      </dgm:t>
    </dgm:pt>
    <dgm:pt modelId="{DAEA994C-2333-4275-8490-7F653DDB4277}">
      <dgm:prSet/>
      <dgm:spPr/>
      <dgm:t>
        <a:bodyPr/>
        <a:lstStyle/>
        <a:p>
          <a:r>
            <a:rPr lang="es-ES" b="1" smtClean="0"/>
            <a:t>CONTROL Y SEGUIMIENTO DE LOS DAÑOS</a:t>
          </a:r>
          <a:endParaRPr lang="es-EC"/>
        </a:p>
      </dgm:t>
    </dgm:pt>
    <dgm:pt modelId="{AE1CB1AF-EE96-4F6D-8F14-4D2873BB55B2}" type="parTrans" cxnId="{7459A012-E404-4F01-B6C7-B76F33E08A4A}">
      <dgm:prSet/>
      <dgm:spPr/>
      <dgm:t>
        <a:bodyPr/>
        <a:lstStyle/>
        <a:p>
          <a:endParaRPr lang="es-EC"/>
        </a:p>
      </dgm:t>
    </dgm:pt>
    <dgm:pt modelId="{C0C8D055-14A3-400E-89ED-B465733B2799}" type="sibTrans" cxnId="{7459A012-E404-4F01-B6C7-B76F33E08A4A}">
      <dgm:prSet/>
      <dgm:spPr/>
      <dgm:t>
        <a:bodyPr/>
        <a:lstStyle/>
        <a:p>
          <a:endParaRPr lang="es-EC"/>
        </a:p>
      </dgm:t>
    </dgm:pt>
    <dgm:pt modelId="{1C717E24-20ED-4472-80D7-D8F55DB07E99}" type="pres">
      <dgm:prSet presAssocID="{5D8E44A6-CCAF-4BA3-832B-9F4EAA82D1D1}" presName="Name0" presStyleCnt="0">
        <dgm:presLayoutVars>
          <dgm:dir/>
          <dgm:resizeHandles val="exact"/>
        </dgm:presLayoutVars>
      </dgm:prSet>
      <dgm:spPr/>
      <dgm:t>
        <a:bodyPr/>
        <a:lstStyle/>
        <a:p>
          <a:endParaRPr lang="es-EC"/>
        </a:p>
      </dgm:t>
    </dgm:pt>
    <dgm:pt modelId="{0C4B8272-61B5-4532-9BBC-EF82269FEF0F}" type="pres">
      <dgm:prSet presAssocID="{F40C0495-831D-4030-9C09-2CD6E9B64ED4}" presName="node" presStyleLbl="node1" presStyleIdx="0" presStyleCnt="4">
        <dgm:presLayoutVars>
          <dgm:bulletEnabled val="1"/>
        </dgm:presLayoutVars>
      </dgm:prSet>
      <dgm:spPr/>
      <dgm:t>
        <a:bodyPr/>
        <a:lstStyle/>
        <a:p>
          <a:endParaRPr lang="es-EC"/>
        </a:p>
      </dgm:t>
    </dgm:pt>
    <dgm:pt modelId="{F1A07FBE-E1D8-4631-85B5-EE0C28C0E16E}" type="pres">
      <dgm:prSet presAssocID="{B92F5438-29F2-46F4-8364-765600A9D3B7}" presName="sibTrans" presStyleLbl="sibTrans2D1" presStyleIdx="0" presStyleCnt="3"/>
      <dgm:spPr/>
      <dgm:t>
        <a:bodyPr/>
        <a:lstStyle/>
        <a:p>
          <a:endParaRPr lang="es-EC"/>
        </a:p>
      </dgm:t>
    </dgm:pt>
    <dgm:pt modelId="{86C20348-C9CA-4289-9587-CD7A720A5385}" type="pres">
      <dgm:prSet presAssocID="{B92F5438-29F2-46F4-8364-765600A9D3B7}" presName="connectorText" presStyleLbl="sibTrans2D1" presStyleIdx="0" presStyleCnt="3"/>
      <dgm:spPr/>
      <dgm:t>
        <a:bodyPr/>
        <a:lstStyle/>
        <a:p>
          <a:endParaRPr lang="es-EC"/>
        </a:p>
      </dgm:t>
    </dgm:pt>
    <dgm:pt modelId="{5FF3DB44-0A01-4674-8D7E-889CBCB3064D}" type="pres">
      <dgm:prSet presAssocID="{FF26B07F-04CC-4724-A480-DA39FA68FCFA}" presName="node" presStyleLbl="node1" presStyleIdx="1" presStyleCnt="4">
        <dgm:presLayoutVars>
          <dgm:bulletEnabled val="1"/>
        </dgm:presLayoutVars>
      </dgm:prSet>
      <dgm:spPr/>
      <dgm:t>
        <a:bodyPr/>
        <a:lstStyle/>
        <a:p>
          <a:endParaRPr lang="es-EC"/>
        </a:p>
      </dgm:t>
    </dgm:pt>
    <dgm:pt modelId="{4DC97F8E-AAE4-4089-81D1-ECBD2F759AB2}" type="pres">
      <dgm:prSet presAssocID="{9F1858AB-6BB9-4C3B-9B44-F23774355ECE}" presName="sibTrans" presStyleLbl="sibTrans2D1" presStyleIdx="1" presStyleCnt="3"/>
      <dgm:spPr/>
      <dgm:t>
        <a:bodyPr/>
        <a:lstStyle/>
        <a:p>
          <a:endParaRPr lang="es-EC"/>
        </a:p>
      </dgm:t>
    </dgm:pt>
    <dgm:pt modelId="{9EC187B1-6626-42D2-AA4D-808EDCAC19C5}" type="pres">
      <dgm:prSet presAssocID="{9F1858AB-6BB9-4C3B-9B44-F23774355ECE}" presName="connectorText" presStyleLbl="sibTrans2D1" presStyleIdx="1" presStyleCnt="3"/>
      <dgm:spPr/>
      <dgm:t>
        <a:bodyPr/>
        <a:lstStyle/>
        <a:p>
          <a:endParaRPr lang="es-EC"/>
        </a:p>
      </dgm:t>
    </dgm:pt>
    <dgm:pt modelId="{5F708161-D85E-49F9-9CB0-0E2D52E97F1B}" type="pres">
      <dgm:prSet presAssocID="{25EC8D60-B613-4E81-915B-56A8B6D162CA}" presName="node" presStyleLbl="node1" presStyleIdx="2" presStyleCnt="4">
        <dgm:presLayoutVars>
          <dgm:bulletEnabled val="1"/>
        </dgm:presLayoutVars>
      </dgm:prSet>
      <dgm:spPr/>
      <dgm:t>
        <a:bodyPr/>
        <a:lstStyle/>
        <a:p>
          <a:endParaRPr lang="es-EC"/>
        </a:p>
      </dgm:t>
    </dgm:pt>
    <dgm:pt modelId="{1F815C83-5A2C-47AE-8A67-17618D484FE8}" type="pres">
      <dgm:prSet presAssocID="{76B21CA0-4794-4BBC-8ED3-A722BBE6157A}" presName="sibTrans" presStyleLbl="sibTrans2D1" presStyleIdx="2" presStyleCnt="3"/>
      <dgm:spPr/>
      <dgm:t>
        <a:bodyPr/>
        <a:lstStyle/>
        <a:p>
          <a:endParaRPr lang="es-EC"/>
        </a:p>
      </dgm:t>
    </dgm:pt>
    <dgm:pt modelId="{A17435C8-FD86-4929-81B1-36190635C75F}" type="pres">
      <dgm:prSet presAssocID="{76B21CA0-4794-4BBC-8ED3-A722BBE6157A}" presName="connectorText" presStyleLbl="sibTrans2D1" presStyleIdx="2" presStyleCnt="3"/>
      <dgm:spPr/>
      <dgm:t>
        <a:bodyPr/>
        <a:lstStyle/>
        <a:p>
          <a:endParaRPr lang="es-EC"/>
        </a:p>
      </dgm:t>
    </dgm:pt>
    <dgm:pt modelId="{7B7D3618-8D3C-455A-8385-E820168E8320}" type="pres">
      <dgm:prSet presAssocID="{DAEA994C-2333-4275-8490-7F653DDB4277}" presName="node" presStyleLbl="node1" presStyleIdx="3" presStyleCnt="4">
        <dgm:presLayoutVars>
          <dgm:bulletEnabled val="1"/>
        </dgm:presLayoutVars>
      </dgm:prSet>
      <dgm:spPr/>
      <dgm:t>
        <a:bodyPr/>
        <a:lstStyle/>
        <a:p>
          <a:endParaRPr lang="es-EC"/>
        </a:p>
      </dgm:t>
    </dgm:pt>
  </dgm:ptLst>
  <dgm:cxnLst>
    <dgm:cxn modelId="{6F8E395A-B284-4056-A860-6961E5F60E9D}" type="presOf" srcId="{F40C0495-831D-4030-9C09-2CD6E9B64ED4}" destId="{0C4B8272-61B5-4532-9BBC-EF82269FEF0F}" srcOrd="0" destOrd="0" presId="urn:microsoft.com/office/officeart/2005/8/layout/process1"/>
    <dgm:cxn modelId="{DCDA5E82-E565-4D54-B649-D4642F077897}" type="presOf" srcId="{25EC8D60-B613-4E81-915B-56A8B6D162CA}" destId="{5F708161-D85E-49F9-9CB0-0E2D52E97F1B}" srcOrd="0" destOrd="0" presId="urn:microsoft.com/office/officeart/2005/8/layout/process1"/>
    <dgm:cxn modelId="{B71F01B6-4693-4621-89DA-D402AA7B1801}" srcId="{5D8E44A6-CCAF-4BA3-832B-9F4EAA82D1D1}" destId="{25EC8D60-B613-4E81-915B-56A8B6D162CA}" srcOrd="2" destOrd="0" parTransId="{03DB5EA9-C281-4D8E-B897-81C2242A2AF8}" sibTransId="{76B21CA0-4794-4BBC-8ED3-A722BBE6157A}"/>
    <dgm:cxn modelId="{C4ADC9A3-7A8C-4B88-B0A4-3A0022934AAD}" type="presOf" srcId="{9F1858AB-6BB9-4C3B-9B44-F23774355ECE}" destId="{4DC97F8E-AAE4-4089-81D1-ECBD2F759AB2}" srcOrd="0" destOrd="0" presId="urn:microsoft.com/office/officeart/2005/8/layout/process1"/>
    <dgm:cxn modelId="{E01D19B5-E119-4449-8744-54A76F61DBD4}" type="presOf" srcId="{76B21CA0-4794-4BBC-8ED3-A722BBE6157A}" destId="{A17435C8-FD86-4929-81B1-36190635C75F}" srcOrd="1" destOrd="0" presId="urn:microsoft.com/office/officeart/2005/8/layout/process1"/>
    <dgm:cxn modelId="{EACA404E-A486-4F14-882A-24D4BD80E0A2}" type="presOf" srcId="{9F1858AB-6BB9-4C3B-9B44-F23774355ECE}" destId="{9EC187B1-6626-42D2-AA4D-808EDCAC19C5}" srcOrd="1" destOrd="0" presId="urn:microsoft.com/office/officeart/2005/8/layout/process1"/>
    <dgm:cxn modelId="{408FC9B4-A331-4E43-8253-F39122F77DA3}" type="presOf" srcId="{DAEA994C-2333-4275-8490-7F653DDB4277}" destId="{7B7D3618-8D3C-455A-8385-E820168E8320}" srcOrd="0" destOrd="0" presId="urn:microsoft.com/office/officeart/2005/8/layout/process1"/>
    <dgm:cxn modelId="{3705E5AB-4C59-4162-A0B6-500D1CB3F813}" srcId="{5D8E44A6-CCAF-4BA3-832B-9F4EAA82D1D1}" destId="{FF26B07F-04CC-4724-A480-DA39FA68FCFA}" srcOrd="1" destOrd="0" parTransId="{0C1A75BF-E198-460F-B5EC-B422E0C6DF45}" sibTransId="{9F1858AB-6BB9-4C3B-9B44-F23774355ECE}"/>
    <dgm:cxn modelId="{0B617C3C-88A1-4256-9117-9792493E15A6}" type="presOf" srcId="{5D8E44A6-CCAF-4BA3-832B-9F4EAA82D1D1}" destId="{1C717E24-20ED-4472-80D7-D8F55DB07E99}" srcOrd="0" destOrd="0" presId="urn:microsoft.com/office/officeart/2005/8/layout/process1"/>
    <dgm:cxn modelId="{E5C17F60-0820-4B46-A608-F08F0A38CD9C}" type="presOf" srcId="{76B21CA0-4794-4BBC-8ED3-A722BBE6157A}" destId="{1F815C83-5A2C-47AE-8A67-17618D484FE8}" srcOrd="0" destOrd="0" presId="urn:microsoft.com/office/officeart/2005/8/layout/process1"/>
    <dgm:cxn modelId="{7459A012-E404-4F01-B6C7-B76F33E08A4A}" srcId="{5D8E44A6-CCAF-4BA3-832B-9F4EAA82D1D1}" destId="{DAEA994C-2333-4275-8490-7F653DDB4277}" srcOrd="3" destOrd="0" parTransId="{AE1CB1AF-EE96-4F6D-8F14-4D2873BB55B2}" sibTransId="{C0C8D055-14A3-400E-89ED-B465733B2799}"/>
    <dgm:cxn modelId="{CE393E78-2D92-45D5-8975-764EE2E29DDA}" type="presOf" srcId="{FF26B07F-04CC-4724-A480-DA39FA68FCFA}" destId="{5FF3DB44-0A01-4674-8D7E-889CBCB3064D}" srcOrd="0" destOrd="0" presId="urn:microsoft.com/office/officeart/2005/8/layout/process1"/>
    <dgm:cxn modelId="{24CFDFA0-6000-434B-8CE9-653438BE1BBD}" type="presOf" srcId="{B92F5438-29F2-46F4-8364-765600A9D3B7}" destId="{F1A07FBE-E1D8-4631-85B5-EE0C28C0E16E}" srcOrd="0" destOrd="0" presId="urn:microsoft.com/office/officeart/2005/8/layout/process1"/>
    <dgm:cxn modelId="{D5221714-D51A-499A-BA20-B3C15B892A3F}" srcId="{5D8E44A6-CCAF-4BA3-832B-9F4EAA82D1D1}" destId="{F40C0495-831D-4030-9C09-2CD6E9B64ED4}" srcOrd="0" destOrd="0" parTransId="{A382B0CD-0EC7-4C03-B5E9-2C27108DEE70}" sibTransId="{B92F5438-29F2-46F4-8364-765600A9D3B7}"/>
    <dgm:cxn modelId="{6B4FB884-31CD-4908-B1AF-9EC4BC414842}" type="presOf" srcId="{B92F5438-29F2-46F4-8364-765600A9D3B7}" destId="{86C20348-C9CA-4289-9587-CD7A720A5385}" srcOrd="1" destOrd="0" presId="urn:microsoft.com/office/officeart/2005/8/layout/process1"/>
    <dgm:cxn modelId="{E40CBBDC-B208-4D5E-BCC7-9DCE299DAAE6}" type="presParOf" srcId="{1C717E24-20ED-4472-80D7-D8F55DB07E99}" destId="{0C4B8272-61B5-4532-9BBC-EF82269FEF0F}" srcOrd="0" destOrd="0" presId="urn:microsoft.com/office/officeart/2005/8/layout/process1"/>
    <dgm:cxn modelId="{77000817-9840-4273-89B2-3E9833394B6B}" type="presParOf" srcId="{1C717E24-20ED-4472-80D7-D8F55DB07E99}" destId="{F1A07FBE-E1D8-4631-85B5-EE0C28C0E16E}" srcOrd="1" destOrd="0" presId="urn:microsoft.com/office/officeart/2005/8/layout/process1"/>
    <dgm:cxn modelId="{42709478-6CE6-4EF5-AF99-9708ECC22AAC}" type="presParOf" srcId="{F1A07FBE-E1D8-4631-85B5-EE0C28C0E16E}" destId="{86C20348-C9CA-4289-9587-CD7A720A5385}" srcOrd="0" destOrd="0" presId="urn:microsoft.com/office/officeart/2005/8/layout/process1"/>
    <dgm:cxn modelId="{9EEAFE7C-CCBF-4983-A823-E6B3FB642FFF}" type="presParOf" srcId="{1C717E24-20ED-4472-80D7-D8F55DB07E99}" destId="{5FF3DB44-0A01-4674-8D7E-889CBCB3064D}" srcOrd="2" destOrd="0" presId="urn:microsoft.com/office/officeart/2005/8/layout/process1"/>
    <dgm:cxn modelId="{0981E69F-23F3-446C-AFDC-0D654D7E9C74}" type="presParOf" srcId="{1C717E24-20ED-4472-80D7-D8F55DB07E99}" destId="{4DC97F8E-AAE4-4089-81D1-ECBD2F759AB2}" srcOrd="3" destOrd="0" presId="urn:microsoft.com/office/officeart/2005/8/layout/process1"/>
    <dgm:cxn modelId="{3D7579B2-9AED-400B-9730-FC058FAD428F}" type="presParOf" srcId="{4DC97F8E-AAE4-4089-81D1-ECBD2F759AB2}" destId="{9EC187B1-6626-42D2-AA4D-808EDCAC19C5}" srcOrd="0" destOrd="0" presId="urn:microsoft.com/office/officeart/2005/8/layout/process1"/>
    <dgm:cxn modelId="{E2680DA6-B6A2-477E-B270-1675CB00B76D}" type="presParOf" srcId="{1C717E24-20ED-4472-80D7-D8F55DB07E99}" destId="{5F708161-D85E-49F9-9CB0-0E2D52E97F1B}" srcOrd="4" destOrd="0" presId="urn:microsoft.com/office/officeart/2005/8/layout/process1"/>
    <dgm:cxn modelId="{07215F36-5AE5-4D13-B6DA-3979DAC29015}" type="presParOf" srcId="{1C717E24-20ED-4472-80D7-D8F55DB07E99}" destId="{1F815C83-5A2C-47AE-8A67-17618D484FE8}" srcOrd="5" destOrd="0" presId="urn:microsoft.com/office/officeart/2005/8/layout/process1"/>
    <dgm:cxn modelId="{6BE643FA-D34C-4D1B-8816-9109AEBD2B6F}" type="presParOf" srcId="{1F815C83-5A2C-47AE-8A67-17618D484FE8}" destId="{A17435C8-FD86-4929-81B1-36190635C75F}" srcOrd="0" destOrd="0" presId="urn:microsoft.com/office/officeart/2005/8/layout/process1"/>
    <dgm:cxn modelId="{92CFBCF1-2B2A-448B-8CEC-CEC4102AB6B9}" type="presParOf" srcId="{1C717E24-20ED-4472-80D7-D8F55DB07E99}" destId="{7B7D3618-8D3C-455A-8385-E820168E832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257C36-8CF8-49C1-A3C8-6BE8DC2E0B16}"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C"/>
        </a:p>
      </dgm:t>
    </dgm:pt>
    <dgm:pt modelId="{4A8E5769-4D84-4A3B-911F-040E1A30077A}">
      <dgm:prSet phldrT="[Texto]"/>
      <dgm:spPr/>
      <dgm:t>
        <a:bodyPr/>
        <a:lstStyle/>
        <a:p>
          <a:r>
            <a:rPr lang="es-ES" b="1" dirty="0" smtClean="0"/>
            <a:t>HISTORIA DEL INMUEBLE</a:t>
          </a:r>
          <a:endParaRPr lang="es-EC" dirty="0"/>
        </a:p>
      </dgm:t>
    </dgm:pt>
    <dgm:pt modelId="{128F3993-75C9-4154-8F0B-40D1567A7CD1}" type="parTrans" cxnId="{207B4E5C-922F-47E0-901E-D0B9BB3996B6}">
      <dgm:prSet/>
      <dgm:spPr/>
      <dgm:t>
        <a:bodyPr/>
        <a:lstStyle/>
        <a:p>
          <a:endParaRPr lang="es-EC"/>
        </a:p>
      </dgm:t>
    </dgm:pt>
    <dgm:pt modelId="{AC439FFF-974D-4727-9CF6-E7DD3BB229D5}" type="sibTrans" cxnId="{207B4E5C-922F-47E0-901E-D0B9BB3996B6}">
      <dgm:prSet/>
      <dgm:spPr/>
      <dgm:t>
        <a:bodyPr/>
        <a:lstStyle/>
        <a:p>
          <a:endParaRPr lang="es-EC"/>
        </a:p>
      </dgm:t>
    </dgm:pt>
    <dgm:pt modelId="{38C73396-6B32-46A4-8C98-F6DE4F554865}">
      <dgm:prSet phldrT="[Texto]"/>
      <dgm:spPr/>
      <dgm:t>
        <a:bodyPr/>
        <a:lstStyle/>
        <a:p>
          <a:r>
            <a:rPr lang="es-ES" b="1" dirty="0" smtClean="0"/>
            <a:t>OCUPACIÓN PREVIA DEL INMUEBLE </a:t>
          </a:r>
          <a:endParaRPr lang="es-EC" dirty="0"/>
        </a:p>
      </dgm:t>
    </dgm:pt>
    <dgm:pt modelId="{A6CEAD69-0BFB-48B8-ABA0-18C816C9588D}" type="parTrans" cxnId="{58D76BBD-AC97-45C8-BD0B-70A2AE0CC24B}">
      <dgm:prSet/>
      <dgm:spPr/>
      <dgm:t>
        <a:bodyPr/>
        <a:lstStyle/>
        <a:p>
          <a:endParaRPr lang="es-EC"/>
        </a:p>
      </dgm:t>
    </dgm:pt>
    <dgm:pt modelId="{138FCD0E-405F-4414-B594-C20EA8F9C77F}" type="sibTrans" cxnId="{58D76BBD-AC97-45C8-BD0B-70A2AE0CC24B}">
      <dgm:prSet/>
      <dgm:spPr/>
      <dgm:t>
        <a:bodyPr/>
        <a:lstStyle/>
        <a:p>
          <a:endParaRPr lang="es-EC"/>
        </a:p>
      </dgm:t>
    </dgm:pt>
    <dgm:pt modelId="{7C7FE1A1-5C3F-487B-9CB7-D4F59CA791F2}">
      <dgm:prSet phldrT="[Texto]"/>
      <dgm:spPr/>
      <dgm:t>
        <a:bodyPr/>
        <a:lstStyle/>
        <a:p>
          <a:r>
            <a:rPr lang="es-ES" b="1" dirty="0" smtClean="0"/>
            <a:t>OCUPACIÓN QUE TENDRÁ EL INMUEBLE  </a:t>
          </a:r>
          <a:endParaRPr lang="es-EC" dirty="0"/>
        </a:p>
      </dgm:t>
    </dgm:pt>
    <dgm:pt modelId="{F8E02420-0840-44C6-AE50-1B6AB6CB4E31}" type="parTrans" cxnId="{052ADD2C-F4FD-40F6-A9A0-BB6DB0F5DEA3}">
      <dgm:prSet/>
      <dgm:spPr/>
      <dgm:t>
        <a:bodyPr/>
        <a:lstStyle/>
        <a:p>
          <a:endParaRPr lang="es-EC"/>
        </a:p>
      </dgm:t>
    </dgm:pt>
    <dgm:pt modelId="{51B288E6-091A-46E6-814E-2FF36FBCFD64}" type="sibTrans" cxnId="{052ADD2C-F4FD-40F6-A9A0-BB6DB0F5DEA3}">
      <dgm:prSet/>
      <dgm:spPr/>
      <dgm:t>
        <a:bodyPr/>
        <a:lstStyle/>
        <a:p>
          <a:endParaRPr lang="es-EC"/>
        </a:p>
      </dgm:t>
    </dgm:pt>
    <dgm:pt modelId="{2EE092F1-7C2E-40DA-BB31-C346F9F29B06}" type="pres">
      <dgm:prSet presAssocID="{04257C36-8CF8-49C1-A3C8-6BE8DC2E0B16}" presName="Name0" presStyleCnt="0">
        <dgm:presLayoutVars>
          <dgm:chMax val="7"/>
          <dgm:chPref val="7"/>
          <dgm:dir/>
        </dgm:presLayoutVars>
      </dgm:prSet>
      <dgm:spPr/>
    </dgm:pt>
    <dgm:pt modelId="{C3C50EF0-6BA8-4E1D-9A3A-30E5ABDF37E3}" type="pres">
      <dgm:prSet presAssocID="{04257C36-8CF8-49C1-A3C8-6BE8DC2E0B16}" presName="Name1" presStyleCnt="0"/>
      <dgm:spPr/>
    </dgm:pt>
    <dgm:pt modelId="{802BBFFD-2D64-4E27-9981-D885C412B1B8}" type="pres">
      <dgm:prSet presAssocID="{04257C36-8CF8-49C1-A3C8-6BE8DC2E0B16}" presName="cycle" presStyleCnt="0"/>
      <dgm:spPr/>
    </dgm:pt>
    <dgm:pt modelId="{35329F6A-D132-4A6E-9064-90EC191B08F0}" type="pres">
      <dgm:prSet presAssocID="{04257C36-8CF8-49C1-A3C8-6BE8DC2E0B16}" presName="srcNode" presStyleLbl="node1" presStyleIdx="0" presStyleCnt="3"/>
      <dgm:spPr/>
    </dgm:pt>
    <dgm:pt modelId="{053B896D-E750-4833-A9CC-F55526B01F9B}" type="pres">
      <dgm:prSet presAssocID="{04257C36-8CF8-49C1-A3C8-6BE8DC2E0B16}" presName="conn" presStyleLbl="parChTrans1D2" presStyleIdx="0" presStyleCnt="1"/>
      <dgm:spPr/>
    </dgm:pt>
    <dgm:pt modelId="{5A0ABB4F-9A47-4BEB-B160-CCB419A584A8}" type="pres">
      <dgm:prSet presAssocID="{04257C36-8CF8-49C1-A3C8-6BE8DC2E0B16}" presName="extraNode" presStyleLbl="node1" presStyleIdx="0" presStyleCnt="3"/>
      <dgm:spPr/>
    </dgm:pt>
    <dgm:pt modelId="{06987481-A135-4489-A1F1-74C21BBDD39E}" type="pres">
      <dgm:prSet presAssocID="{04257C36-8CF8-49C1-A3C8-6BE8DC2E0B16}" presName="dstNode" presStyleLbl="node1" presStyleIdx="0" presStyleCnt="3"/>
      <dgm:spPr/>
    </dgm:pt>
    <dgm:pt modelId="{4557F429-BDE6-47E4-8254-3D4B300808CC}" type="pres">
      <dgm:prSet presAssocID="{4A8E5769-4D84-4A3B-911F-040E1A30077A}" presName="text_1" presStyleLbl="node1" presStyleIdx="0" presStyleCnt="3">
        <dgm:presLayoutVars>
          <dgm:bulletEnabled val="1"/>
        </dgm:presLayoutVars>
      </dgm:prSet>
      <dgm:spPr/>
      <dgm:t>
        <a:bodyPr/>
        <a:lstStyle/>
        <a:p>
          <a:endParaRPr lang="es-EC"/>
        </a:p>
      </dgm:t>
    </dgm:pt>
    <dgm:pt modelId="{59D0697F-D00A-4272-9154-7527A0131844}" type="pres">
      <dgm:prSet presAssocID="{4A8E5769-4D84-4A3B-911F-040E1A30077A}" presName="accent_1" presStyleCnt="0"/>
      <dgm:spPr/>
    </dgm:pt>
    <dgm:pt modelId="{3244BB26-2775-4782-8E6C-647803B05B31}" type="pres">
      <dgm:prSet presAssocID="{4A8E5769-4D84-4A3B-911F-040E1A30077A}" presName="accentRepeatNode" presStyleLbl="solidFgAcc1" presStyleIdx="0" presStyleCnt="3"/>
      <dgm:spPr/>
    </dgm:pt>
    <dgm:pt modelId="{BE45174B-0E23-464B-AB4F-4FA971E98133}" type="pres">
      <dgm:prSet presAssocID="{38C73396-6B32-46A4-8C98-F6DE4F554865}" presName="text_2" presStyleLbl="node1" presStyleIdx="1" presStyleCnt="3">
        <dgm:presLayoutVars>
          <dgm:bulletEnabled val="1"/>
        </dgm:presLayoutVars>
      </dgm:prSet>
      <dgm:spPr/>
      <dgm:t>
        <a:bodyPr/>
        <a:lstStyle/>
        <a:p>
          <a:endParaRPr lang="es-EC"/>
        </a:p>
      </dgm:t>
    </dgm:pt>
    <dgm:pt modelId="{DDFF3405-3A34-4D80-989B-A55A525F0EEC}" type="pres">
      <dgm:prSet presAssocID="{38C73396-6B32-46A4-8C98-F6DE4F554865}" presName="accent_2" presStyleCnt="0"/>
      <dgm:spPr/>
    </dgm:pt>
    <dgm:pt modelId="{02943778-56A7-43DE-BEDC-0EEC3AC253AE}" type="pres">
      <dgm:prSet presAssocID="{38C73396-6B32-46A4-8C98-F6DE4F554865}" presName="accentRepeatNode" presStyleLbl="solidFgAcc1" presStyleIdx="1" presStyleCnt="3"/>
      <dgm:spPr/>
    </dgm:pt>
    <dgm:pt modelId="{DC760129-25E5-4FF1-BEC6-7DD5C3326357}" type="pres">
      <dgm:prSet presAssocID="{7C7FE1A1-5C3F-487B-9CB7-D4F59CA791F2}" presName="text_3" presStyleLbl="node1" presStyleIdx="2" presStyleCnt="3">
        <dgm:presLayoutVars>
          <dgm:bulletEnabled val="1"/>
        </dgm:presLayoutVars>
      </dgm:prSet>
      <dgm:spPr/>
      <dgm:t>
        <a:bodyPr/>
        <a:lstStyle/>
        <a:p>
          <a:endParaRPr lang="es-EC"/>
        </a:p>
      </dgm:t>
    </dgm:pt>
    <dgm:pt modelId="{B374665F-E52D-4599-8BCD-708C9CD89B4F}" type="pres">
      <dgm:prSet presAssocID="{7C7FE1A1-5C3F-487B-9CB7-D4F59CA791F2}" presName="accent_3" presStyleCnt="0"/>
      <dgm:spPr/>
    </dgm:pt>
    <dgm:pt modelId="{F1F4246B-3B5B-4314-811B-42CD4C4EACE8}" type="pres">
      <dgm:prSet presAssocID="{7C7FE1A1-5C3F-487B-9CB7-D4F59CA791F2}" presName="accentRepeatNode" presStyleLbl="solidFgAcc1" presStyleIdx="2" presStyleCnt="3"/>
      <dgm:spPr/>
    </dgm:pt>
  </dgm:ptLst>
  <dgm:cxnLst>
    <dgm:cxn modelId="{207B4E5C-922F-47E0-901E-D0B9BB3996B6}" srcId="{04257C36-8CF8-49C1-A3C8-6BE8DC2E0B16}" destId="{4A8E5769-4D84-4A3B-911F-040E1A30077A}" srcOrd="0" destOrd="0" parTransId="{128F3993-75C9-4154-8F0B-40D1567A7CD1}" sibTransId="{AC439FFF-974D-4727-9CF6-E7DD3BB229D5}"/>
    <dgm:cxn modelId="{21BABBC8-94E4-49B1-93CE-371D65D5EA3B}" type="presOf" srcId="{4A8E5769-4D84-4A3B-911F-040E1A30077A}" destId="{4557F429-BDE6-47E4-8254-3D4B300808CC}" srcOrd="0" destOrd="0" presId="urn:microsoft.com/office/officeart/2008/layout/VerticalCurvedList"/>
    <dgm:cxn modelId="{EC6E0E31-79F0-44CC-8CD0-B5E36CA944D9}" type="presOf" srcId="{7C7FE1A1-5C3F-487B-9CB7-D4F59CA791F2}" destId="{DC760129-25E5-4FF1-BEC6-7DD5C3326357}" srcOrd="0" destOrd="0" presId="urn:microsoft.com/office/officeart/2008/layout/VerticalCurvedList"/>
    <dgm:cxn modelId="{58D76BBD-AC97-45C8-BD0B-70A2AE0CC24B}" srcId="{04257C36-8CF8-49C1-A3C8-6BE8DC2E0B16}" destId="{38C73396-6B32-46A4-8C98-F6DE4F554865}" srcOrd="1" destOrd="0" parTransId="{A6CEAD69-0BFB-48B8-ABA0-18C816C9588D}" sibTransId="{138FCD0E-405F-4414-B594-C20EA8F9C77F}"/>
    <dgm:cxn modelId="{27319021-768F-4B0C-BAD6-6CA3B3C0E04E}" type="presOf" srcId="{AC439FFF-974D-4727-9CF6-E7DD3BB229D5}" destId="{053B896D-E750-4833-A9CC-F55526B01F9B}" srcOrd="0" destOrd="0" presId="urn:microsoft.com/office/officeart/2008/layout/VerticalCurvedList"/>
    <dgm:cxn modelId="{052ADD2C-F4FD-40F6-A9A0-BB6DB0F5DEA3}" srcId="{04257C36-8CF8-49C1-A3C8-6BE8DC2E0B16}" destId="{7C7FE1A1-5C3F-487B-9CB7-D4F59CA791F2}" srcOrd="2" destOrd="0" parTransId="{F8E02420-0840-44C6-AE50-1B6AB6CB4E31}" sibTransId="{51B288E6-091A-46E6-814E-2FF36FBCFD64}"/>
    <dgm:cxn modelId="{B62C8872-C041-426F-97DF-31360A9CB54A}" type="presOf" srcId="{38C73396-6B32-46A4-8C98-F6DE4F554865}" destId="{BE45174B-0E23-464B-AB4F-4FA971E98133}" srcOrd="0" destOrd="0" presId="urn:microsoft.com/office/officeart/2008/layout/VerticalCurvedList"/>
    <dgm:cxn modelId="{25D60E0A-19AA-45F8-85A7-26F0738371EC}" type="presOf" srcId="{04257C36-8CF8-49C1-A3C8-6BE8DC2E0B16}" destId="{2EE092F1-7C2E-40DA-BB31-C346F9F29B06}" srcOrd="0" destOrd="0" presId="urn:microsoft.com/office/officeart/2008/layout/VerticalCurvedList"/>
    <dgm:cxn modelId="{C1A74DDD-6761-4DDC-9A2C-B1562137C887}" type="presParOf" srcId="{2EE092F1-7C2E-40DA-BB31-C346F9F29B06}" destId="{C3C50EF0-6BA8-4E1D-9A3A-30E5ABDF37E3}" srcOrd="0" destOrd="0" presId="urn:microsoft.com/office/officeart/2008/layout/VerticalCurvedList"/>
    <dgm:cxn modelId="{EC12F55D-1BAB-4F91-BD61-65843A59F6E2}" type="presParOf" srcId="{C3C50EF0-6BA8-4E1D-9A3A-30E5ABDF37E3}" destId="{802BBFFD-2D64-4E27-9981-D885C412B1B8}" srcOrd="0" destOrd="0" presId="urn:microsoft.com/office/officeart/2008/layout/VerticalCurvedList"/>
    <dgm:cxn modelId="{3868A34F-AD9B-40F0-A92A-6BF8317BD459}" type="presParOf" srcId="{802BBFFD-2D64-4E27-9981-D885C412B1B8}" destId="{35329F6A-D132-4A6E-9064-90EC191B08F0}" srcOrd="0" destOrd="0" presId="urn:microsoft.com/office/officeart/2008/layout/VerticalCurvedList"/>
    <dgm:cxn modelId="{8295A56B-0CAB-4B9B-A18B-51C2105FC70F}" type="presParOf" srcId="{802BBFFD-2D64-4E27-9981-D885C412B1B8}" destId="{053B896D-E750-4833-A9CC-F55526B01F9B}" srcOrd="1" destOrd="0" presId="urn:microsoft.com/office/officeart/2008/layout/VerticalCurvedList"/>
    <dgm:cxn modelId="{28A85065-6609-4E3C-8043-6B16DD0324ED}" type="presParOf" srcId="{802BBFFD-2D64-4E27-9981-D885C412B1B8}" destId="{5A0ABB4F-9A47-4BEB-B160-CCB419A584A8}" srcOrd="2" destOrd="0" presId="urn:microsoft.com/office/officeart/2008/layout/VerticalCurvedList"/>
    <dgm:cxn modelId="{EE20A70F-C21C-4E67-8129-649EF2DC88D6}" type="presParOf" srcId="{802BBFFD-2D64-4E27-9981-D885C412B1B8}" destId="{06987481-A135-4489-A1F1-74C21BBDD39E}" srcOrd="3" destOrd="0" presId="urn:microsoft.com/office/officeart/2008/layout/VerticalCurvedList"/>
    <dgm:cxn modelId="{26FE135C-B1D8-4CFF-ACFA-8EA706BF5320}" type="presParOf" srcId="{C3C50EF0-6BA8-4E1D-9A3A-30E5ABDF37E3}" destId="{4557F429-BDE6-47E4-8254-3D4B300808CC}" srcOrd="1" destOrd="0" presId="urn:microsoft.com/office/officeart/2008/layout/VerticalCurvedList"/>
    <dgm:cxn modelId="{8C2226E4-3781-48D7-AB95-70410F292CC1}" type="presParOf" srcId="{C3C50EF0-6BA8-4E1D-9A3A-30E5ABDF37E3}" destId="{59D0697F-D00A-4272-9154-7527A0131844}" srcOrd="2" destOrd="0" presId="urn:microsoft.com/office/officeart/2008/layout/VerticalCurvedList"/>
    <dgm:cxn modelId="{A0F82223-F5C2-4D86-B387-5331A0ED0A81}" type="presParOf" srcId="{59D0697F-D00A-4272-9154-7527A0131844}" destId="{3244BB26-2775-4782-8E6C-647803B05B31}" srcOrd="0" destOrd="0" presId="urn:microsoft.com/office/officeart/2008/layout/VerticalCurvedList"/>
    <dgm:cxn modelId="{26E867EA-3060-4D71-B0BB-7E9E87C6F168}" type="presParOf" srcId="{C3C50EF0-6BA8-4E1D-9A3A-30E5ABDF37E3}" destId="{BE45174B-0E23-464B-AB4F-4FA971E98133}" srcOrd="3" destOrd="0" presId="urn:microsoft.com/office/officeart/2008/layout/VerticalCurvedList"/>
    <dgm:cxn modelId="{2329D7FB-6DBF-4CDA-99D4-15E43FCF9E50}" type="presParOf" srcId="{C3C50EF0-6BA8-4E1D-9A3A-30E5ABDF37E3}" destId="{DDFF3405-3A34-4D80-989B-A55A525F0EEC}" srcOrd="4" destOrd="0" presId="urn:microsoft.com/office/officeart/2008/layout/VerticalCurvedList"/>
    <dgm:cxn modelId="{38A4ABA2-DE03-4B1D-8E77-54B54676F656}" type="presParOf" srcId="{DDFF3405-3A34-4D80-989B-A55A525F0EEC}" destId="{02943778-56A7-43DE-BEDC-0EEC3AC253AE}" srcOrd="0" destOrd="0" presId="urn:microsoft.com/office/officeart/2008/layout/VerticalCurvedList"/>
    <dgm:cxn modelId="{45473C4D-07AF-4A91-86B6-F0D534C14D04}" type="presParOf" srcId="{C3C50EF0-6BA8-4E1D-9A3A-30E5ABDF37E3}" destId="{DC760129-25E5-4FF1-BEC6-7DD5C3326357}" srcOrd="5" destOrd="0" presId="urn:microsoft.com/office/officeart/2008/layout/VerticalCurvedList"/>
    <dgm:cxn modelId="{43574484-9D4F-4189-803E-76AADED17CBD}" type="presParOf" srcId="{C3C50EF0-6BA8-4E1D-9A3A-30E5ABDF37E3}" destId="{B374665F-E52D-4599-8BCD-708C9CD89B4F}" srcOrd="6" destOrd="0" presId="urn:microsoft.com/office/officeart/2008/layout/VerticalCurvedList"/>
    <dgm:cxn modelId="{D6F77D7C-3F17-4383-962A-39B390555CEF}" type="presParOf" srcId="{B374665F-E52D-4599-8BCD-708C9CD89B4F}" destId="{F1F4246B-3B5B-4314-811B-42CD4C4EACE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97909-ECD1-4B6F-960D-FECCC1476767}">
      <dsp:nvSpPr>
        <dsp:cNvPr id="0" name=""/>
        <dsp:cNvSpPr/>
      </dsp:nvSpPr>
      <dsp:spPr>
        <a:xfrm rot="5400000">
          <a:off x="-213497" y="215670"/>
          <a:ext cx="1423319" cy="996323"/>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s-EC" sz="2300" kern="1200" dirty="0"/>
        </a:p>
      </dsp:txBody>
      <dsp:txXfrm rot="-5400000">
        <a:off x="2" y="500334"/>
        <a:ext cx="996323" cy="426996"/>
      </dsp:txXfrm>
    </dsp:sp>
    <dsp:sp modelId="{5C989028-E576-4E88-8CBD-211E72912061}">
      <dsp:nvSpPr>
        <dsp:cNvPr id="0" name=""/>
        <dsp:cNvSpPr/>
      </dsp:nvSpPr>
      <dsp:spPr>
        <a:xfrm rot="5400000">
          <a:off x="4333738" y="-3335242"/>
          <a:ext cx="925157" cy="7599988"/>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s-ES" sz="3000" b="1" kern="1200" dirty="0" smtClean="0"/>
            <a:t>AFECTACIONES SOBRE LA ACCIÓN DE LA NATURALEZA </a:t>
          </a:r>
          <a:endParaRPr lang="es-EC" sz="3000" kern="1200" dirty="0"/>
        </a:p>
      </dsp:txBody>
      <dsp:txXfrm rot="-5400000">
        <a:off x="996323" y="47335"/>
        <a:ext cx="7554826" cy="834833"/>
      </dsp:txXfrm>
    </dsp:sp>
    <dsp:sp modelId="{C5C2768A-5398-4E67-9C70-F95EF9F86B76}">
      <dsp:nvSpPr>
        <dsp:cNvPr id="0" name=""/>
        <dsp:cNvSpPr/>
      </dsp:nvSpPr>
      <dsp:spPr>
        <a:xfrm rot="5400000">
          <a:off x="-213497" y="1442556"/>
          <a:ext cx="1423319" cy="996323"/>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s-EC" sz="2300" kern="1200"/>
        </a:p>
      </dsp:txBody>
      <dsp:txXfrm rot="-5400000">
        <a:off x="2" y="1727220"/>
        <a:ext cx="996323" cy="426996"/>
      </dsp:txXfrm>
    </dsp:sp>
    <dsp:sp modelId="{95228856-FD09-49D3-993B-9488364A270C}">
      <dsp:nvSpPr>
        <dsp:cNvPr id="0" name=""/>
        <dsp:cNvSpPr/>
      </dsp:nvSpPr>
      <dsp:spPr>
        <a:xfrm rot="5400000">
          <a:off x="4333738" y="-2108356"/>
          <a:ext cx="925157" cy="7599988"/>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s-ES" sz="3000" b="1" kern="1200" dirty="0" smtClean="0"/>
            <a:t>AFECTACIONES SOBRE LA ACCIÓN DEL TIEMPO </a:t>
          </a:r>
          <a:endParaRPr lang="es-EC" sz="3000" kern="1200" dirty="0"/>
        </a:p>
      </dsp:txBody>
      <dsp:txXfrm rot="-5400000">
        <a:off x="996323" y="1274221"/>
        <a:ext cx="7554826" cy="834833"/>
      </dsp:txXfrm>
    </dsp:sp>
    <dsp:sp modelId="{5058D460-57CB-41FB-9698-4975D36BB9A8}">
      <dsp:nvSpPr>
        <dsp:cNvPr id="0" name=""/>
        <dsp:cNvSpPr/>
      </dsp:nvSpPr>
      <dsp:spPr>
        <a:xfrm rot="5400000">
          <a:off x="-213497" y="2669443"/>
          <a:ext cx="1423319" cy="996323"/>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s-EC" sz="2300" kern="1200"/>
        </a:p>
      </dsp:txBody>
      <dsp:txXfrm rot="-5400000">
        <a:off x="2" y="2954107"/>
        <a:ext cx="996323" cy="426996"/>
      </dsp:txXfrm>
    </dsp:sp>
    <dsp:sp modelId="{8D301CC0-6DD3-4D30-9CB6-F1EEA196FC49}">
      <dsp:nvSpPr>
        <dsp:cNvPr id="0" name=""/>
        <dsp:cNvSpPr/>
      </dsp:nvSpPr>
      <dsp:spPr>
        <a:xfrm rot="5400000">
          <a:off x="4333738" y="-881470"/>
          <a:ext cx="925157" cy="7599988"/>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s-ES" sz="3000" b="1" kern="1200" dirty="0" smtClean="0"/>
            <a:t>AFECTACIONES SOBRE LA ACCIÓN DEL HOMBRE </a:t>
          </a:r>
          <a:endParaRPr lang="es-EC" sz="3000" kern="1200" dirty="0"/>
        </a:p>
      </dsp:txBody>
      <dsp:txXfrm rot="-5400000">
        <a:off x="996323" y="2501107"/>
        <a:ext cx="7554826" cy="8348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55DC0-3A6B-44F7-BA35-D1EB2CF7D5BC}">
      <dsp:nvSpPr>
        <dsp:cNvPr id="0" name=""/>
        <dsp:cNvSpPr/>
      </dsp:nvSpPr>
      <dsp:spPr>
        <a:xfrm>
          <a:off x="0" y="0"/>
          <a:ext cx="8596312" cy="1164431"/>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La tipología edilicia colonial y republicana de los monumentos del patrimonio histórico, caracterizado por su gran cantidad y solido aspecto físico, incluye como materiales constitutivos entrañables a </a:t>
          </a:r>
          <a:r>
            <a:rPr lang="es-EC" sz="1900" kern="1200" dirty="0" smtClean="0"/>
            <a:t>(FONSAL, 2003)</a:t>
          </a:r>
          <a:endParaRPr lang="es-EC" sz="1900" kern="1200" dirty="0"/>
        </a:p>
      </dsp:txBody>
      <dsp:txXfrm>
        <a:off x="0" y="0"/>
        <a:ext cx="8596312" cy="1164431"/>
      </dsp:txXfrm>
    </dsp:sp>
    <dsp:sp modelId="{A0E5DEBA-0D55-435B-9390-87B013F9F7E2}">
      <dsp:nvSpPr>
        <dsp:cNvPr id="0" name=""/>
        <dsp:cNvSpPr/>
      </dsp:nvSpPr>
      <dsp:spPr>
        <a:xfrm>
          <a:off x="0" y="1164431"/>
          <a:ext cx="2149077" cy="2445305"/>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hlinkClick xmlns:r="http://schemas.openxmlformats.org/officeDocument/2006/relationships" r:id="rId1" action="ppaction://hlinkpres?slideindex=1&amp;slidetitle="/>
            </a:rPr>
            <a:t>Tierra en forma de tapial y adobe, mampostería de piedra y ladrillo cerámico para la obra muraría</a:t>
          </a:r>
          <a:endParaRPr lang="es-EC" sz="2100" kern="1200" dirty="0"/>
        </a:p>
      </dsp:txBody>
      <dsp:txXfrm>
        <a:off x="0" y="1164431"/>
        <a:ext cx="2149077" cy="2445305"/>
      </dsp:txXfrm>
    </dsp:sp>
    <dsp:sp modelId="{FDDE02A7-C4CB-4611-820E-EBC951802A53}">
      <dsp:nvSpPr>
        <dsp:cNvPr id="0" name=""/>
        <dsp:cNvSpPr/>
      </dsp:nvSpPr>
      <dsp:spPr>
        <a:xfrm>
          <a:off x="2149078" y="1164431"/>
          <a:ext cx="2149077" cy="2445305"/>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hlinkClick xmlns:r="http://schemas.openxmlformats.org/officeDocument/2006/relationships" r:id="rId2" action="ppaction://hlinkpres?slideindex=1&amp;slidetitle="/>
            </a:rPr>
            <a:t>Madera nativa en vigas y entablados, cerchas de cubiertas y pilares.</a:t>
          </a:r>
          <a:endParaRPr lang="es-EC" sz="2100" kern="1200" dirty="0"/>
        </a:p>
      </dsp:txBody>
      <dsp:txXfrm>
        <a:off x="2149078" y="1164431"/>
        <a:ext cx="2149077" cy="2445305"/>
      </dsp:txXfrm>
    </dsp:sp>
    <dsp:sp modelId="{BCD1EFB1-A302-4CE9-A7A8-EAC0F15515E4}">
      <dsp:nvSpPr>
        <dsp:cNvPr id="0" name=""/>
        <dsp:cNvSpPr/>
      </dsp:nvSpPr>
      <dsp:spPr>
        <a:xfrm>
          <a:off x="4298156" y="1164431"/>
          <a:ext cx="2149077" cy="2445305"/>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hlinkClick xmlns:r="http://schemas.openxmlformats.org/officeDocument/2006/relationships" r:id="rId3" action="ppaction://hlinkpres?slideindex=1&amp;slidetitle="/>
            </a:rPr>
            <a:t>Bahareque con estructura entramada de carrizo y barro para tabiquerías y cielorrasos.`</a:t>
          </a:r>
          <a:endParaRPr lang="es-EC" sz="2100" kern="1200" dirty="0"/>
        </a:p>
      </dsp:txBody>
      <dsp:txXfrm>
        <a:off x="4298156" y="1164431"/>
        <a:ext cx="2149077" cy="2445305"/>
      </dsp:txXfrm>
    </dsp:sp>
    <dsp:sp modelId="{C28C712C-E233-4784-8657-38EF71269CBF}">
      <dsp:nvSpPr>
        <dsp:cNvPr id="0" name=""/>
        <dsp:cNvSpPr/>
      </dsp:nvSpPr>
      <dsp:spPr>
        <a:xfrm>
          <a:off x="6447234" y="1164431"/>
          <a:ext cx="2149077" cy="2445305"/>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hlinkClick xmlns:r="http://schemas.openxmlformats.org/officeDocument/2006/relationships" r:id="rId4" action="ppaction://hlinkpres?slideindex=1&amp;slidetitle="/>
            </a:rPr>
            <a:t>Cerámica en forma de baldosa y teja para recubrimientos y entechados</a:t>
          </a:r>
          <a:r>
            <a:rPr lang="es-EC" sz="2100" kern="1200" dirty="0" smtClean="0"/>
            <a:t>. </a:t>
          </a:r>
          <a:endParaRPr lang="es-EC" sz="2100" kern="1200" dirty="0"/>
        </a:p>
      </dsp:txBody>
      <dsp:txXfrm>
        <a:off x="6447234" y="1164431"/>
        <a:ext cx="2149077" cy="2445305"/>
      </dsp:txXfrm>
    </dsp:sp>
    <dsp:sp modelId="{8D2841F3-B9F1-42DF-98C7-833D3F31D704}">
      <dsp:nvSpPr>
        <dsp:cNvPr id="0" name=""/>
        <dsp:cNvSpPr/>
      </dsp:nvSpPr>
      <dsp:spPr>
        <a:xfrm>
          <a:off x="0" y="3609736"/>
          <a:ext cx="8596312" cy="271700"/>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DB5DB-FEE6-4DB7-835F-4998967CEBBF}">
      <dsp:nvSpPr>
        <dsp:cNvPr id="0" name=""/>
        <dsp:cNvSpPr/>
      </dsp:nvSpPr>
      <dsp:spPr>
        <a:xfrm>
          <a:off x="-4981729" y="-763302"/>
          <a:ext cx="5933012" cy="5933012"/>
        </a:xfrm>
        <a:prstGeom prst="blockArc">
          <a:avLst>
            <a:gd name="adj1" fmla="val 18900000"/>
            <a:gd name="adj2" fmla="val 2700000"/>
            <a:gd name="adj3" fmla="val 364"/>
          </a:avLst>
        </a:pr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7AD6E3-2E88-40AC-90D3-A65E4EC6054D}">
      <dsp:nvSpPr>
        <dsp:cNvPr id="0" name=""/>
        <dsp:cNvSpPr/>
      </dsp:nvSpPr>
      <dsp:spPr>
        <a:xfrm>
          <a:off x="611823" y="440640"/>
          <a:ext cx="8308874" cy="881281"/>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9517" tIns="38100" rIns="38100" bIns="38100" numCol="1" spcCol="1270" anchor="ctr" anchorCtr="0">
          <a:noAutofit/>
        </a:bodyPr>
        <a:lstStyle/>
        <a:p>
          <a:pPr lvl="0" algn="l" defTabSz="666750">
            <a:lnSpc>
              <a:spcPct val="90000"/>
            </a:lnSpc>
            <a:spcBef>
              <a:spcPct val="0"/>
            </a:spcBef>
            <a:spcAft>
              <a:spcPct val="35000"/>
            </a:spcAft>
          </a:pPr>
          <a:r>
            <a:rPr lang="es-EC" sz="1500" b="1" i="1" kern="1200" dirty="0" smtClean="0"/>
            <a:t>Arquitectura</a:t>
          </a:r>
          <a:r>
            <a:rPr lang="es-EC" sz="1500" kern="1200" dirty="0" smtClean="0"/>
            <a:t>. A más de del estilo arquitectónico, la repartición de espacios, usos la historia del inmueble son parte del valor cultural del edificio patrimonial, en lo cual hay que tener </a:t>
          </a:r>
          <a:r>
            <a:rPr lang="es-EC" sz="1500" b="1" kern="1200" dirty="0" smtClean="0"/>
            <a:t>especial cuidado de no alterar de una manera notoria y en lo posible mínima la morfología del inmueble.</a:t>
          </a:r>
          <a:endParaRPr lang="es-EC" sz="1500" b="1" kern="1200" dirty="0"/>
        </a:p>
      </dsp:txBody>
      <dsp:txXfrm>
        <a:off x="611823" y="440640"/>
        <a:ext cx="8308874" cy="881281"/>
      </dsp:txXfrm>
    </dsp:sp>
    <dsp:sp modelId="{5BB8C61B-927F-4CF4-975D-BB3D83DACC98}">
      <dsp:nvSpPr>
        <dsp:cNvPr id="0" name=""/>
        <dsp:cNvSpPr/>
      </dsp:nvSpPr>
      <dsp:spPr>
        <a:xfrm>
          <a:off x="61022" y="330480"/>
          <a:ext cx="1101602" cy="1101602"/>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05EAF7-92AD-4A6D-9547-EC0EB93FF5F4}">
      <dsp:nvSpPr>
        <dsp:cNvPr id="0" name=""/>
        <dsp:cNvSpPr/>
      </dsp:nvSpPr>
      <dsp:spPr>
        <a:xfrm>
          <a:off x="932169" y="1762563"/>
          <a:ext cx="7988528" cy="881281"/>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9517" tIns="38100" rIns="38100" bIns="38100" numCol="1" spcCol="1270" anchor="ctr" anchorCtr="0">
          <a:noAutofit/>
        </a:bodyPr>
        <a:lstStyle/>
        <a:p>
          <a:pPr lvl="0" algn="l" defTabSz="666750">
            <a:lnSpc>
              <a:spcPct val="90000"/>
            </a:lnSpc>
            <a:spcBef>
              <a:spcPct val="0"/>
            </a:spcBef>
            <a:spcAft>
              <a:spcPct val="35000"/>
            </a:spcAft>
          </a:pPr>
          <a:r>
            <a:rPr lang="es-EC" sz="1500" b="1" i="1" kern="1200" dirty="0" smtClean="0"/>
            <a:t>Arte</a:t>
          </a:r>
          <a:r>
            <a:rPr lang="es-EC" sz="1500" kern="1200" dirty="0" smtClean="0"/>
            <a:t>. El valor artístico habita tanto en la arquitectura, como en cada uno del resto de elementos los cuales proporcionan identidad a la edificación (Peña, 2010).</a:t>
          </a:r>
          <a:endParaRPr lang="es-EC" sz="1500" kern="1200" dirty="0"/>
        </a:p>
      </dsp:txBody>
      <dsp:txXfrm>
        <a:off x="932169" y="1762563"/>
        <a:ext cx="7988528" cy="881281"/>
      </dsp:txXfrm>
    </dsp:sp>
    <dsp:sp modelId="{0F854F7A-8F34-4E7A-B3EA-E665ABB3DBBB}">
      <dsp:nvSpPr>
        <dsp:cNvPr id="0" name=""/>
        <dsp:cNvSpPr/>
      </dsp:nvSpPr>
      <dsp:spPr>
        <a:xfrm>
          <a:off x="381368" y="1652403"/>
          <a:ext cx="1101602" cy="1101602"/>
        </a:xfrm>
        <a:prstGeom prst="ellipse">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DABED6-BA0C-4770-A7A2-A23744439479}">
      <dsp:nvSpPr>
        <dsp:cNvPr id="0" name=""/>
        <dsp:cNvSpPr/>
      </dsp:nvSpPr>
      <dsp:spPr>
        <a:xfrm>
          <a:off x="611823" y="3084485"/>
          <a:ext cx="8308874" cy="881281"/>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9517" tIns="38100" rIns="38100" bIns="38100" numCol="1" spcCol="1270" anchor="ctr" anchorCtr="0">
          <a:noAutofit/>
        </a:bodyPr>
        <a:lstStyle/>
        <a:p>
          <a:pPr lvl="0" algn="l" defTabSz="666750">
            <a:lnSpc>
              <a:spcPct val="90000"/>
            </a:lnSpc>
            <a:spcBef>
              <a:spcPct val="0"/>
            </a:spcBef>
            <a:spcAft>
              <a:spcPct val="35000"/>
            </a:spcAft>
          </a:pPr>
          <a:r>
            <a:rPr lang="es-EC" sz="1500" b="1" i="1" kern="1200" dirty="0" smtClean="0"/>
            <a:t>Ingeniería</a:t>
          </a:r>
          <a:r>
            <a:rPr lang="es-EC" sz="1500" kern="1200" dirty="0" smtClean="0"/>
            <a:t>. La concepción estructural de un edificio histórico forma también parte de su valor cultural. Ésta muestra en forma tangible las antiguas técnicas de construcción y los materiales usados. constituyen sin duda alguna un documento histórico y un legado vivo de las habilidades de los antiguos constructores  (Peña, 2010)</a:t>
          </a:r>
          <a:endParaRPr lang="es-EC" sz="1500" kern="1200" dirty="0"/>
        </a:p>
      </dsp:txBody>
      <dsp:txXfrm>
        <a:off x="611823" y="3084485"/>
        <a:ext cx="8308874" cy="881281"/>
      </dsp:txXfrm>
    </dsp:sp>
    <dsp:sp modelId="{F20EC176-210F-460E-ADFF-F043AB00DB0A}">
      <dsp:nvSpPr>
        <dsp:cNvPr id="0" name=""/>
        <dsp:cNvSpPr/>
      </dsp:nvSpPr>
      <dsp:spPr>
        <a:xfrm>
          <a:off x="61022" y="2974325"/>
          <a:ext cx="1101602" cy="1101602"/>
        </a:xfrm>
        <a:prstGeom prst="ellipse">
          <a:avLst/>
        </a:prstGeom>
        <a:solidFill>
          <a:schemeClr val="lt1">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BC014-EC69-4E80-A06A-82C3E25E4633}">
      <dsp:nvSpPr>
        <dsp:cNvPr id="0" name=""/>
        <dsp:cNvSpPr/>
      </dsp:nvSpPr>
      <dsp:spPr>
        <a:xfrm>
          <a:off x="-4720844" y="-723640"/>
          <a:ext cx="5623099" cy="5623099"/>
        </a:xfrm>
        <a:prstGeom prst="blockArc">
          <a:avLst>
            <a:gd name="adj1" fmla="val 18900000"/>
            <a:gd name="adj2" fmla="val 2700000"/>
            <a:gd name="adj3" fmla="val 384"/>
          </a:avLst>
        </a:pr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80C313-3FB9-4C66-8F27-18520CFC1B37}">
      <dsp:nvSpPr>
        <dsp:cNvPr id="0" name=""/>
        <dsp:cNvSpPr/>
      </dsp:nvSpPr>
      <dsp:spPr>
        <a:xfrm>
          <a:off x="580277" y="417581"/>
          <a:ext cx="8228152" cy="83516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2911" tIns="38100" rIns="38100" bIns="38100" numCol="1" spcCol="1270" anchor="ctr" anchorCtr="0">
          <a:noAutofit/>
        </a:bodyPr>
        <a:lstStyle/>
        <a:p>
          <a:pPr lvl="0" algn="l" defTabSz="666750">
            <a:lnSpc>
              <a:spcPct val="90000"/>
            </a:lnSpc>
            <a:spcBef>
              <a:spcPct val="0"/>
            </a:spcBef>
            <a:spcAft>
              <a:spcPct val="35000"/>
            </a:spcAft>
          </a:pPr>
          <a:r>
            <a:rPr lang="es-EC" sz="1500" b="1" i="1" kern="1200" dirty="0" smtClean="0"/>
            <a:t>Mínima alteración o impacto</a:t>
          </a:r>
          <a:r>
            <a:rPr lang="es-EC" sz="1500" kern="1200" dirty="0" smtClean="0"/>
            <a:t>. Las intervenciones que causen la mínima alteración o impacto al sistema original deberían preferirse, siempre y cuando provean un nivel de seguridad adecuado  (Peña, 2010).</a:t>
          </a:r>
          <a:endParaRPr lang="es-EC" sz="1500" kern="1200" dirty="0"/>
        </a:p>
      </dsp:txBody>
      <dsp:txXfrm>
        <a:off x="580277" y="417581"/>
        <a:ext cx="8228152" cy="835163"/>
      </dsp:txXfrm>
    </dsp:sp>
    <dsp:sp modelId="{F2D9B988-D605-4BA9-9960-121469CB2B81}">
      <dsp:nvSpPr>
        <dsp:cNvPr id="0" name=""/>
        <dsp:cNvSpPr/>
      </dsp:nvSpPr>
      <dsp:spPr>
        <a:xfrm>
          <a:off x="58299" y="313186"/>
          <a:ext cx="1043954" cy="1043954"/>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211B73-4D8B-448A-9BF1-4CC07F5828E5}">
      <dsp:nvSpPr>
        <dsp:cNvPr id="0" name=""/>
        <dsp:cNvSpPr/>
      </dsp:nvSpPr>
      <dsp:spPr>
        <a:xfrm>
          <a:off x="883859" y="1670327"/>
          <a:ext cx="7924570" cy="835163"/>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2911" tIns="38100" rIns="38100" bIns="38100" numCol="1" spcCol="1270" anchor="ctr" anchorCtr="0">
          <a:noAutofit/>
        </a:bodyPr>
        <a:lstStyle/>
        <a:p>
          <a:pPr lvl="0" algn="l" defTabSz="666750">
            <a:lnSpc>
              <a:spcPct val="90000"/>
            </a:lnSpc>
            <a:spcBef>
              <a:spcPct val="0"/>
            </a:spcBef>
            <a:spcAft>
              <a:spcPct val="35000"/>
            </a:spcAft>
          </a:pPr>
          <a:r>
            <a:rPr lang="es-EC" sz="1500" b="1" i="1" kern="1200" dirty="0" smtClean="0"/>
            <a:t>Seguridad estructural</a:t>
          </a:r>
          <a:r>
            <a:rPr lang="es-EC" sz="1500" kern="1200" dirty="0" smtClean="0"/>
            <a:t>. En el caso de monumentos valiosos, las intervenciones deben considerar las pérdidas artísticas o culturales que el edificio puede experimentar en caso de daño estructural  (Peña, 2010).</a:t>
          </a:r>
          <a:endParaRPr lang="es-EC" sz="1500" kern="1200" dirty="0"/>
        </a:p>
      </dsp:txBody>
      <dsp:txXfrm>
        <a:off x="883859" y="1670327"/>
        <a:ext cx="7924570" cy="835163"/>
      </dsp:txXfrm>
    </dsp:sp>
    <dsp:sp modelId="{548A1128-2B8A-4491-9ABE-EDDCEF615F0C}">
      <dsp:nvSpPr>
        <dsp:cNvPr id="0" name=""/>
        <dsp:cNvSpPr/>
      </dsp:nvSpPr>
      <dsp:spPr>
        <a:xfrm>
          <a:off x="361881" y="1565931"/>
          <a:ext cx="1043954" cy="1043954"/>
        </a:xfrm>
        <a:prstGeom prst="ellipse">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BC825F-8904-4616-ACAA-6CA62A997222}">
      <dsp:nvSpPr>
        <dsp:cNvPr id="0" name=""/>
        <dsp:cNvSpPr/>
      </dsp:nvSpPr>
      <dsp:spPr>
        <a:xfrm>
          <a:off x="580277" y="2923072"/>
          <a:ext cx="8228152" cy="835163"/>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2911" tIns="38100" rIns="38100" bIns="38100" numCol="1" spcCol="1270" anchor="ctr" anchorCtr="0">
          <a:noAutofit/>
        </a:bodyPr>
        <a:lstStyle/>
        <a:p>
          <a:pPr lvl="0" algn="l" defTabSz="666750">
            <a:lnSpc>
              <a:spcPct val="90000"/>
            </a:lnSpc>
            <a:spcBef>
              <a:spcPct val="0"/>
            </a:spcBef>
            <a:spcAft>
              <a:spcPct val="35000"/>
            </a:spcAft>
          </a:pPr>
          <a:r>
            <a:rPr lang="es-EC" sz="1500" b="1" i="1" kern="1200" dirty="0" smtClean="0"/>
            <a:t>Reversibilidad y remoción</a:t>
          </a:r>
          <a:r>
            <a:rPr lang="es-EC" sz="1500" kern="1200" dirty="0" smtClean="0"/>
            <a:t>. Siempre que sea posible, las medidas adoptadas deben ser reversibles. Es decir, que al desmantelarlas, el material original o la estructura regresan al estado en que estaba antes, sin sufrir daño o deterioro permanente.</a:t>
          </a:r>
          <a:endParaRPr lang="es-EC" sz="1500" kern="1200" dirty="0"/>
        </a:p>
      </dsp:txBody>
      <dsp:txXfrm>
        <a:off x="580277" y="2923072"/>
        <a:ext cx="8228152" cy="835163"/>
      </dsp:txXfrm>
    </dsp:sp>
    <dsp:sp modelId="{0D5B666B-139D-4621-BDAA-7A6681DA0E42}">
      <dsp:nvSpPr>
        <dsp:cNvPr id="0" name=""/>
        <dsp:cNvSpPr/>
      </dsp:nvSpPr>
      <dsp:spPr>
        <a:xfrm>
          <a:off x="58299" y="2818677"/>
          <a:ext cx="1043954" cy="1043954"/>
        </a:xfrm>
        <a:prstGeom prst="ellipse">
          <a:avLst/>
        </a:prstGeom>
        <a:solidFill>
          <a:schemeClr val="lt1">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B8272-61B5-4532-9BBC-EF82269FEF0F}">
      <dsp:nvSpPr>
        <dsp:cNvPr id="0" name=""/>
        <dsp:cNvSpPr/>
      </dsp:nvSpPr>
      <dsp:spPr>
        <a:xfrm>
          <a:off x="4558" y="1901547"/>
          <a:ext cx="1992902" cy="1195741"/>
        </a:xfrm>
        <a:prstGeom prst="roundRect">
          <a:avLst>
            <a:gd name="adj" fmla="val 1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IDENTIFICACIÓN DE LOS DAÑOS </a:t>
          </a:r>
          <a:endParaRPr lang="es-EC" sz="1800" kern="1200" dirty="0"/>
        </a:p>
      </dsp:txBody>
      <dsp:txXfrm>
        <a:off x="39580" y="1936569"/>
        <a:ext cx="1922858" cy="1125697"/>
      </dsp:txXfrm>
    </dsp:sp>
    <dsp:sp modelId="{F1A07FBE-E1D8-4631-85B5-EE0C28C0E16E}">
      <dsp:nvSpPr>
        <dsp:cNvPr id="0" name=""/>
        <dsp:cNvSpPr/>
      </dsp:nvSpPr>
      <dsp:spPr>
        <a:xfrm>
          <a:off x="2196751" y="2252298"/>
          <a:ext cx="422495" cy="49423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2196751" y="2351146"/>
        <a:ext cx="295747" cy="296543"/>
      </dsp:txXfrm>
    </dsp:sp>
    <dsp:sp modelId="{5FF3DB44-0A01-4674-8D7E-889CBCB3064D}">
      <dsp:nvSpPr>
        <dsp:cNvPr id="0" name=""/>
        <dsp:cNvSpPr/>
      </dsp:nvSpPr>
      <dsp:spPr>
        <a:xfrm>
          <a:off x="2794622" y="1901547"/>
          <a:ext cx="1992902" cy="1195741"/>
        </a:xfrm>
        <a:prstGeom prst="roundRect">
          <a:avLst>
            <a:gd name="adj" fmla="val 1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DIAGNÓSTICO DE LOS DAÑOS </a:t>
          </a:r>
          <a:endParaRPr lang="es-EC" sz="1800" kern="1200" dirty="0"/>
        </a:p>
      </dsp:txBody>
      <dsp:txXfrm>
        <a:off x="2829644" y="1936569"/>
        <a:ext cx="1922858" cy="1125697"/>
      </dsp:txXfrm>
    </dsp:sp>
    <dsp:sp modelId="{4DC97F8E-AAE4-4089-81D1-ECBD2F759AB2}">
      <dsp:nvSpPr>
        <dsp:cNvPr id="0" name=""/>
        <dsp:cNvSpPr/>
      </dsp:nvSpPr>
      <dsp:spPr>
        <a:xfrm>
          <a:off x="4986815" y="2252298"/>
          <a:ext cx="422495" cy="49423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4986815" y="2351146"/>
        <a:ext cx="295747" cy="296543"/>
      </dsp:txXfrm>
    </dsp:sp>
    <dsp:sp modelId="{5F708161-D85E-49F9-9CB0-0E2D52E97F1B}">
      <dsp:nvSpPr>
        <dsp:cNvPr id="0" name=""/>
        <dsp:cNvSpPr/>
      </dsp:nvSpPr>
      <dsp:spPr>
        <a:xfrm>
          <a:off x="5584686" y="1901547"/>
          <a:ext cx="1992902" cy="1195741"/>
        </a:xfrm>
        <a:prstGeom prst="roundRect">
          <a:avLst>
            <a:gd name="adj" fmla="val 1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TRATAMIENTO DE LOS DAÑOS</a:t>
          </a:r>
          <a:endParaRPr lang="es-EC" sz="1800" kern="1200" dirty="0"/>
        </a:p>
      </dsp:txBody>
      <dsp:txXfrm>
        <a:off x="5619708" y="1936569"/>
        <a:ext cx="1922858" cy="1125697"/>
      </dsp:txXfrm>
    </dsp:sp>
    <dsp:sp modelId="{1F815C83-5A2C-47AE-8A67-17618D484FE8}">
      <dsp:nvSpPr>
        <dsp:cNvPr id="0" name=""/>
        <dsp:cNvSpPr/>
      </dsp:nvSpPr>
      <dsp:spPr>
        <a:xfrm>
          <a:off x="7776879" y="2252298"/>
          <a:ext cx="422495" cy="49423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7776879" y="2351146"/>
        <a:ext cx="295747" cy="296543"/>
      </dsp:txXfrm>
    </dsp:sp>
    <dsp:sp modelId="{7B7D3618-8D3C-455A-8385-E820168E8320}">
      <dsp:nvSpPr>
        <dsp:cNvPr id="0" name=""/>
        <dsp:cNvSpPr/>
      </dsp:nvSpPr>
      <dsp:spPr>
        <a:xfrm>
          <a:off x="8374750" y="1901547"/>
          <a:ext cx="1992902" cy="1195741"/>
        </a:xfrm>
        <a:prstGeom prst="roundRect">
          <a:avLst>
            <a:gd name="adj" fmla="val 1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smtClean="0"/>
            <a:t>CONTROL Y SEGUIMIENTO DE LOS DAÑOS</a:t>
          </a:r>
          <a:endParaRPr lang="es-EC" sz="1800" kern="1200"/>
        </a:p>
      </dsp:txBody>
      <dsp:txXfrm>
        <a:off x="8409772" y="1936569"/>
        <a:ext cx="1922858" cy="11256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B896D-E750-4833-A9CC-F55526B01F9B}">
      <dsp:nvSpPr>
        <dsp:cNvPr id="0" name=""/>
        <dsp:cNvSpPr/>
      </dsp:nvSpPr>
      <dsp:spPr>
        <a:xfrm>
          <a:off x="-4387787" y="-673007"/>
          <a:ext cx="5227451" cy="5227451"/>
        </a:xfrm>
        <a:prstGeom prst="blockArc">
          <a:avLst>
            <a:gd name="adj1" fmla="val 18900000"/>
            <a:gd name="adj2" fmla="val 2700000"/>
            <a:gd name="adj3" fmla="val 413"/>
          </a:avLst>
        </a:pr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57F429-BDE6-47E4-8254-3D4B300808CC}">
      <dsp:nvSpPr>
        <dsp:cNvPr id="0" name=""/>
        <dsp:cNvSpPr/>
      </dsp:nvSpPr>
      <dsp:spPr>
        <a:xfrm>
          <a:off x="540004" y="388143"/>
          <a:ext cx="8004004" cy="77628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6178" tIns="78740" rIns="78740" bIns="78740" numCol="1" spcCol="1270" anchor="ctr" anchorCtr="0">
          <a:noAutofit/>
        </a:bodyPr>
        <a:lstStyle/>
        <a:p>
          <a:pPr lvl="0" algn="l" defTabSz="1377950">
            <a:lnSpc>
              <a:spcPct val="90000"/>
            </a:lnSpc>
            <a:spcBef>
              <a:spcPct val="0"/>
            </a:spcBef>
            <a:spcAft>
              <a:spcPct val="35000"/>
            </a:spcAft>
          </a:pPr>
          <a:r>
            <a:rPr lang="es-ES" sz="3100" b="1" kern="1200" dirty="0" smtClean="0"/>
            <a:t>HISTORIA DEL INMUEBLE</a:t>
          </a:r>
          <a:endParaRPr lang="es-EC" sz="3100" kern="1200" dirty="0"/>
        </a:p>
      </dsp:txBody>
      <dsp:txXfrm>
        <a:off x="540004" y="388143"/>
        <a:ext cx="8004004" cy="776287"/>
      </dsp:txXfrm>
    </dsp:sp>
    <dsp:sp modelId="{3244BB26-2775-4782-8E6C-647803B05B31}">
      <dsp:nvSpPr>
        <dsp:cNvPr id="0" name=""/>
        <dsp:cNvSpPr/>
      </dsp:nvSpPr>
      <dsp:spPr>
        <a:xfrm>
          <a:off x="54824" y="291107"/>
          <a:ext cx="970359" cy="970359"/>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45174B-0E23-464B-AB4F-4FA971E98133}">
      <dsp:nvSpPr>
        <dsp:cNvPr id="0" name=""/>
        <dsp:cNvSpPr/>
      </dsp:nvSpPr>
      <dsp:spPr>
        <a:xfrm>
          <a:off x="822184" y="1552574"/>
          <a:ext cx="7721824" cy="77628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6178" tIns="78740" rIns="78740" bIns="78740" numCol="1" spcCol="1270" anchor="ctr" anchorCtr="0">
          <a:noAutofit/>
        </a:bodyPr>
        <a:lstStyle/>
        <a:p>
          <a:pPr lvl="0" algn="l" defTabSz="1377950">
            <a:lnSpc>
              <a:spcPct val="90000"/>
            </a:lnSpc>
            <a:spcBef>
              <a:spcPct val="0"/>
            </a:spcBef>
            <a:spcAft>
              <a:spcPct val="35000"/>
            </a:spcAft>
          </a:pPr>
          <a:r>
            <a:rPr lang="es-ES" sz="3100" b="1" kern="1200" dirty="0" smtClean="0"/>
            <a:t>OCUPACIÓN PREVIA DEL INMUEBLE </a:t>
          </a:r>
          <a:endParaRPr lang="es-EC" sz="3100" kern="1200" dirty="0"/>
        </a:p>
      </dsp:txBody>
      <dsp:txXfrm>
        <a:off x="822184" y="1552574"/>
        <a:ext cx="7721824" cy="776287"/>
      </dsp:txXfrm>
    </dsp:sp>
    <dsp:sp modelId="{02943778-56A7-43DE-BEDC-0EEC3AC253AE}">
      <dsp:nvSpPr>
        <dsp:cNvPr id="0" name=""/>
        <dsp:cNvSpPr/>
      </dsp:nvSpPr>
      <dsp:spPr>
        <a:xfrm>
          <a:off x="337004" y="1455538"/>
          <a:ext cx="970359" cy="970359"/>
        </a:xfrm>
        <a:prstGeom prst="ellipse">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760129-25E5-4FF1-BEC6-7DD5C3326357}">
      <dsp:nvSpPr>
        <dsp:cNvPr id="0" name=""/>
        <dsp:cNvSpPr/>
      </dsp:nvSpPr>
      <dsp:spPr>
        <a:xfrm>
          <a:off x="540004" y="2717005"/>
          <a:ext cx="8004004" cy="77628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6178" tIns="78740" rIns="78740" bIns="78740" numCol="1" spcCol="1270" anchor="ctr" anchorCtr="0">
          <a:noAutofit/>
        </a:bodyPr>
        <a:lstStyle/>
        <a:p>
          <a:pPr lvl="0" algn="l" defTabSz="1377950">
            <a:lnSpc>
              <a:spcPct val="90000"/>
            </a:lnSpc>
            <a:spcBef>
              <a:spcPct val="0"/>
            </a:spcBef>
            <a:spcAft>
              <a:spcPct val="35000"/>
            </a:spcAft>
          </a:pPr>
          <a:r>
            <a:rPr lang="es-ES" sz="3100" b="1" kern="1200" dirty="0" smtClean="0"/>
            <a:t>OCUPACIÓN QUE TENDRÁ EL INMUEBLE  </a:t>
          </a:r>
          <a:endParaRPr lang="es-EC" sz="3100" kern="1200" dirty="0"/>
        </a:p>
      </dsp:txBody>
      <dsp:txXfrm>
        <a:off x="540004" y="2717005"/>
        <a:ext cx="8004004" cy="776287"/>
      </dsp:txXfrm>
    </dsp:sp>
    <dsp:sp modelId="{F1F4246B-3B5B-4314-811B-42CD4C4EACE8}">
      <dsp:nvSpPr>
        <dsp:cNvPr id="0" name=""/>
        <dsp:cNvSpPr/>
      </dsp:nvSpPr>
      <dsp:spPr>
        <a:xfrm>
          <a:off x="54824" y="2619969"/>
          <a:ext cx="970359" cy="970359"/>
        </a:xfrm>
        <a:prstGeom prst="ellipse">
          <a:avLst/>
        </a:prstGeom>
        <a:solidFill>
          <a:schemeClr val="lt1">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8/19/2016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8/19/2016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file:///C:\Users\ULTRA15\RESPALDOS\respaldo\Tesis\Tesis\capitulos\presentacion\ficha.ppt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22977" y="3052294"/>
            <a:ext cx="7766936" cy="2015973"/>
          </a:xfrm>
        </p:spPr>
        <p:txBody>
          <a:bodyPr/>
          <a:lstStyle/>
          <a:p>
            <a:pPr algn="l"/>
            <a:r>
              <a:rPr lang="es-ES" sz="2000" b="1" dirty="0" smtClean="0"/>
              <a:t/>
            </a:r>
            <a:br>
              <a:rPr lang="es-ES" sz="2000" b="1" dirty="0" smtClean="0"/>
            </a:br>
            <a:r>
              <a:rPr lang="es-ES" sz="2000" b="1" dirty="0"/>
              <a:t/>
            </a:r>
            <a:br>
              <a:rPr lang="es-ES" sz="2000" b="1" dirty="0"/>
            </a:br>
            <a:r>
              <a:rPr lang="es-ES" sz="2000" b="1" dirty="0" smtClean="0"/>
              <a:t/>
            </a:r>
            <a:br>
              <a:rPr lang="es-ES" sz="2000" b="1" dirty="0" smtClean="0"/>
            </a:br>
            <a:r>
              <a:rPr lang="es-ES" sz="2000" b="1" dirty="0" smtClean="0"/>
              <a:t/>
            </a:r>
            <a:br>
              <a:rPr lang="es-ES" sz="2000" b="1" dirty="0" smtClean="0"/>
            </a:br>
            <a:r>
              <a:rPr lang="es-ES" sz="2000" b="1" dirty="0"/>
              <a:t/>
            </a:r>
            <a:br>
              <a:rPr lang="es-ES" sz="2000" b="1" dirty="0"/>
            </a:br>
            <a:r>
              <a:rPr lang="es-ES" sz="2000" b="1" dirty="0" smtClean="0"/>
              <a:t/>
            </a:r>
            <a:br>
              <a:rPr lang="es-ES" sz="2000" b="1" dirty="0" smtClean="0"/>
            </a:br>
            <a:r>
              <a:rPr lang="es-ES" sz="2000" b="1" dirty="0"/>
              <a:t/>
            </a:r>
            <a:br>
              <a:rPr lang="es-ES" sz="2000" b="1" dirty="0"/>
            </a:br>
            <a:r>
              <a:rPr lang="es-ES" sz="2000" b="1" dirty="0" smtClean="0"/>
              <a:t/>
            </a:r>
            <a:br>
              <a:rPr lang="es-ES" sz="2000" b="1" dirty="0" smtClean="0"/>
            </a:br>
            <a:r>
              <a:rPr lang="es-ES" sz="2000" b="1" dirty="0"/>
              <a:t/>
            </a:r>
            <a:br>
              <a:rPr lang="es-ES" sz="2000" b="1" dirty="0"/>
            </a:br>
            <a:r>
              <a:rPr lang="es-ES" sz="2000" b="1" dirty="0" smtClean="0"/>
              <a:t/>
            </a:r>
            <a:br>
              <a:rPr lang="es-ES" sz="2000" b="1" dirty="0" smtClean="0"/>
            </a:br>
            <a:r>
              <a:rPr lang="es-ES" sz="2000" b="1" dirty="0"/>
              <a:t/>
            </a:r>
            <a:br>
              <a:rPr lang="es-ES" sz="2000" b="1" dirty="0"/>
            </a:br>
            <a:r>
              <a:rPr lang="es-ES" sz="2500" b="1" dirty="0" smtClean="0"/>
              <a:t>PARÁMETROS </a:t>
            </a:r>
            <a:r>
              <a:rPr lang="es-ES" sz="2500" b="1" dirty="0"/>
              <a:t>PARA LA ELABORACIÓN DEL MANUAL DE FISCALIZACIÓN PARA EDIFICACIONES   PATRIMONIALES EN LA CIUDAD DE QUITO</a:t>
            </a:r>
            <a:r>
              <a:rPr lang="es-ES" sz="2000" b="1" dirty="0" smtClean="0"/>
              <a:t>.</a:t>
            </a:r>
            <a:r>
              <a:rPr lang="es-EC" dirty="0"/>
              <a:t/>
            </a:r>
            <a:br>
              <a:rPr lang="es-EC" dirty="0"/>
            </a:br>
            <a:endParaRPr lang="es-EC" dirty="0"/>
          </a:p>
        </p:txBody>
      </p:sp>
      <p:sp>
        <p:nvSpPr>
          <p:cNvPr id="3" name="Subtítulo 2"/>
          <p:cNvSpPr>
            <a:spLocks noGrp="1"/>
          </p:cNvSpPr>
          <p:nvPr>
            <p:ph type="subTitle" idx="1"/>
          </p:nvPr>
        </p:nvSpPr>
        <p:spPr>
          <a:xfrm>
            <a:off x="1507067" y="4656143"/>
            <a:ext cx="7766936" cy="1096899"/>
          </a:xfrm>
        </p:spPr>
        <p:txBody>
          <a:bodyPr/>
          <a:lstStyle/>
          <a:p>
            <a:r>
              <a:rPr lang="es-EC" dirty="0" smtClean="0"/>
              <a:t>Cristian Delgado. </a:t>
            </a:r>
          </a:p>
          <a:p>
            <a:r>
              <a:rPr lang="es-EC" dirty="0" smtClean="0"/>
              <a:t>Ing. Carolina Robalino.</a:t>
            </a:r>
            <a:endParaRPr lang="es-EC" dirty="0"/>
          </a:p>
        </p:txBody>
      </p:sp>
      <p:pic>
        <p:nvPicPr>
          <p:cNvPr id="4" name="Imagen 3" descr="http://blogs.espe.edu.ec/wp-content/uploads/2013/09/Logo-RP-UFA-ESPE.jpg"/>
          <p:cNvPicPr/>
          <p:nvPr/>
        </p:nvPicPr>
        <p:blipFill rotWithShape="1">
          <a:blip r:embed="rId2">
            <a:extLst>
              <a:ext uri="{28A0092B-C50C-407E-A947-70E740481C1C}">
                <a14:useLocalDpi xmlns:a14="http://schemas.microsoft.com/office/drawing/2010/main" val="0"/>
              </a:ext>
            </a:extLst>
          </a:blip>
          <a:srcRect b="13639"/>
          <a:stretch/>
        </p:blipFill>
        <p:spPr bwMode="auto">
          <a:xfrm>
            <a:off x="2280287" y="617377"/>
            <a:ext cx="6452316" cy="20871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5718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1" algn="l" defTabSz="457200" rtl="0">
              <a:spcBef>
                <a:spcPct val="0"/>
              </a:spcBef>
            </a:pPr>
            <a:r>
              <a:rPr lang="es-ES" sz="3600" kern="1200" dirty="0">
                <a:solidFill>
                  <a:schemeClr val="accent1"/>
                </a:solidFill>
                <a:latin typeface="Arial" panose="020B0604020202020204" pitchFamily="34" charset="0"/>
                <a:ea typeface="+mj-ea"/>
                <a:cs typeface="Arial" panose="020B0604020202020204" pitchFamily="34" charset="0"/>
              </a:rPr>
              <a:t>INVENTARIO</a:t>
            </a:r>
            <a:r>
              <a:rPr lang="es-ES" b="1" dirty="0"/>
              <a:t> </a:t>
            </a:r>
            <a:r>
              <a:rPr lang="es-ES" sz="2000" b="1" dirty="0"/>
              <a:t>	</a:t>
            </a:r>
            <a:r>
              <a:rPr lang="es-EC" sz="2000" b="1" dirty="0"/>
              <a:t/>
            </a:r>
            <a:br>
              <a:rPr lang="es-EC" sz="2000" b="1" dirty="0"/>
            </a:br>
            <a:endParaRPr lang="es-EC" dirty="0"/>
          </a:p>
        </p:txBody>
      </p:sp>
      <p:sp>
        <p:nvSpPr>
          <p:cNvPr id="3" name="Marcador de contenido 2"/>
          <p:cNvSpPr>
            <a:spLocks noGrp="1"/>
          </p:cNvSpPr>
          <p:nvPr>
            <p:ph idx="1"/>
          </p:nvPr>
        </p:nvSpPr>
        <p:spPr/>
        <p:txBody>
          <a:bodyPr/>
          <a:lstStyle/>
          <a:p>
            <a:pPr algn="just"/>
            <a:r>
              <a:rPr lang="es-ES" dirty="0"/>
              <a:t>Es el instrumento de planificación y gestión que contiene el registro, reconocimiento, evaluación física y registro de intervenciones de los bienes patrimoniales, e información sobre las características urbanas, ambientales, culturales, arquitectónicas, constructivas, de ocupación, y uso, así como de su estado de conservación (CONCEJO METROPOLITANO DE QUITO, </a:t>
            </a:r>
            <a:r>
              <a:rPr lang="es-ES" dirty="0" smtClean="0"/>
              <a:t>2008)</a:t>
            </a:r>
          </a:p>
          <a:p>
            <a:pPr algn="just"/>
            <a:r>
              <a:rPr lang="es-ES" dirty="0" smtClean="0">
                <a:hlinkClick r:id="rId2" action="ppaction://hlinkpres?slideindex=1&amp;slidetitle="/>
              </a:rPr>
              <a:t>Fichas de Registro de Inmuebles patrimoniales </a:t>
            </a:r>
            <a:endParaRPr lang="es-EC" dirty="0"/>
          </a:p>
        </p:txBody>
      </p:sp>
    </p:spTree>
    <p:extLst>
      <p:ext uri="{BB962C8B-B14F-4D97-AF65-F5344CB8AC3E}">
        <p14:creationId xmlns:p14="http://schemas.microsoft.com/office/powerpoint/2010/main" val="2046787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Actualización Inventario Continuo Núcleo Central Antiguo 1990 </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39954918"/>
              </p:ext>
            </p:extLst>
          </p:nvPr>
        </p:nvGraphicFramePr>
        <p:xfrm>
          <a:off x="2833354" y="1930400"/>
          <a:ext cx="4893970" cy="4697414"/>
        </p:xfrm>
        <a:graphic>
          <a:graphicData uri="http://schemas.openxmlformats.org/drawingml/2006/table">
            <a:tbl>
              <a:tblPr firstRow="1" firstCol="1" bandRow="1">
                <a:tableStyleId>{5C22544A-7EE6-4342-B048-85BDC9FD1C3A}</a:tableStyleId>
              </a:tblPr>
              <a:tblGrid>
                <a:gridCol w="1063000"/>
                <a:gridCol w="394347"/>
                <a:gridCol w="564634"/>
                <a:gridCol w="527361"/>
                <a:gridCol w="585722"/>
                <a:gridCol w="586302"/>
                <a:gridCol w="586302"/>
                <a:gridCol w="586302"/>
              </a:tblGrid>
              <a:tr h="409550">
                <a:tc rowSpan="2">
                  <a:txBody>
                    <a:bodyPr/>
                    <a:lstStyle/>
                    <a:p>
                      <a:pPr algn="ctr">
                        <a:lnSpc>
                          <a:spcPct val="150000"/>
                        </a:lnSpc>
                        <a:spcAft>
                          <a:spcPts val="1000"/>
                        </a:spcAft>
                      </a:pPr>
                      <a:r>
                        <a:rPr lang="es-MX" sz="700" dirty="0">
                          <a:effectLst/>
                        </a:rPr>
                        <a:t> </a:t>
                      </a:r>
                      <a:endParaRPr lang="es-EC" sz="700" dirty="0">
                        <a:effectLst/>
                      </a:endParaRPr>
                    </a:p>
                    <a:p>
                      <a:pPr algn="ctr">
                        <a:lnSpc>
                          <a:spcPct val="150000"/>
                        </a:lnSpc>
                        <a:spcAft>
                          <a:spcPts val="1000"/>
                        </a:spcAft>
                      </a:pPr>
                      <a:r>
                        <a:rPr lang="es-MX" sz="700" dirty="0">
                          <a:effectLst/>
                        </a:rPr>
                        <a:t> </a:t>
                      </a:r>
                      <a:endParaRPr lang="es-EC" sz="700" dirty="0">
                        <a:effectLst/>
                      </a:endParaRPr>
                    </a:p>
                    <a:p>
                      <a:pPr algn="ctr">
                        <a:lnSpc>
                          <a:spcPct val="150000"/>
                        </a:lnSpc>
                        <a:spcAft>
                          <a:spcPts val="1000"/>
                        </a:spcAft>
                      </a:pPr>
                      <a:r>
                        <a:rPr lang="es-MX" sz="700" dirty="0">
                          <a:effectLst/>
                        </a:rPr>
                        <a:t>BARRIOS</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rowSpan="2">
                  <a:txBody>
                    <a:bodyPr/>
                    <a:lstStyle/>
                    <a:p>
                      <a:pPr marL="71755" marR="71755" algn="ctr">
                        <a:lnSpc>
                          <a:spcPct val="150000"/>
                        </a:lnSpc>
                        <a:spcAft>
                          <a:spcPts val="1000"/>
                        </a:spcAft>
                      </a:pPr>
                      <a:r>
                        <a:rPr lang="es-MX" sz="700">
                          <a:effectLst/>
                        </a:rPr>
                        <a:t>MANZANAS</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vert="vert270"/>
                </a:tc>
                <a:tc rowSpan="2">
                  <a:txBody>
                    <a:bodyPr/>
                    <a:lstStyle/>
                    <a:p>
                      <a:pPr marL="71755" marR="71755" algn="ctr">
                        <a:lnSpc>
                          <a:spcPct val="150000"/>
                        </a:lnSpc>
                        <a:spcAft>
                          <a:spcPts val="1000"/>
                        </a:spcAft>
                      </a:pPr>
                      <a:r>
                        <a:rPr lang="es-MX" sz="700" dirty="0">
                          <a:effectLst/>
                        </a:rPr>
                        <a:t>INMUEBLES PROTEGIDOS INVENTARIO 1990</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vert="vert270"/>
                </a:tc>
                <a:tc gridSpan="4">
                  <a:txBody>
                    <a:bodyPr/>
                    <a:lstStyle/>
                    <a:p>
                      <a:pPr algn="ctr">
                        <a:lnSpc>
                          <a:spcPct val="150000"/>
                        </a:lnSpc>
                        <a:spcAft>
                          <a:spcPts val="1000"/>
                        </a:spcAft>
                      </a:pPr>
                      <a:r>
                        <a:rPr lang="es-MX" sz="700">
                          <a:effectLst/>
                        </a:rPr>
                        <a:t>ACTUALIZACIÓN INVENTARIO ANTIGUO 1990</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marL="71755" marR="71755" algn="ctr">
                        <a:lnSpc>
                          <a:spcPct val="150000"/>
                        </a:lnSpc>
                        <a:spcAft>
                          <a:spcPts val="1000"/>
                        </a:spcAft>
                      </a:pPr>
                      <a:r>
                        <a:rPr lang="es-MX" sz="500" dirty="0">
                          <a:effectLst/>
                        </a:rPr>
                        <a:t>DIFERENCIA DE LA ACTUALIZACIÓN</a:t>
                      </a:r>
                      <a:endParaRPr lang="es-EC" sz="700" dirty="0">
                        <a:effectLst/>
                      </a:endParaRPr>
                    </a:p>
                    <a:p>
                      <a:pPr marL="71755" marR="71755" algn="ctr">
                        <a:lnSpc>
                          <a:spcPct val="150000"/>
                        </a:lnSpc>
                        <a:spcAft>
                          <a:spcPts val="1000"/>
                        </a:spcAft>
                      </a:pPr>
                      <a:r>
                        <a:rPr lang="es-MX" sz="700" dirty="0">
                          <a:effectLst/>
                        </a:rPr>
                        <a:t> </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vert="vert270"/>
                </a:tc>
              </a:tr>
              <a:tr h="601914">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71755" marR="71755" algn="ctr">
                        <a:lnSpc>
                          <a:spcPct val="150000"/>
                        </a:lnSpc>
                        <a:spcAft>
                          <a:spcPts val="1000"/>
                        </a:spcAft>
                      </a:pPr>
                      <a:r>
                        <a:rPr lang="es-MX" sz="700">
                          <a:effectLst/>
                        </a:rPr>
                        <a:t>ABSOLUTA</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vert="vert270"/>
                </a:tc>
                <a:tc>
                  <a:txBody>
                    <a:bodyPr/>
                    <a:lstStyle/>
                    <a:p>
                      <a:pPr marL="71755" marR="71755" algn="ctr">
                        <a:lnSpc>
                          <a:spcPct val="150000"/>
                        </a:lnSpc>
                        <a:spcAft>
                          <a:spcPts val="1000"/>
                        </a:spcAft>
                      </a:pPr>
                      <a:r>
                        <a:rPr lang="es-MX" sz="700">
                          <a:effectLst/>
                        </a:rPr>
                        <a:t>PARCIAL</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vert="vert270"/>
                </a:tc>
                <a:tc>
                  <a:txBody>
                    <a:bodyPr/>
                    <a:lstStyle/>
                    <a:p>
                      <a:pPr marL="71755" marR="71755" algn="ctr">
                        <a:lnSpc>
                          <a:spcPct val="150000"/>
                        </a:lnSpc>
                        <a:spcAft>
                          <a:spcPts val="1000"/>
                        </a:spcAft>
                      </a:pPr>
                      <a:r>
                        <a:rPr lang="es-MX" sz="500">
                          <a:effectLst/>
                        </a:rPr>
                        <a:t>SIN PROTECCIÓN</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vert="vert270"/>
                </a:tc>
                <a:tc>
                  <a:txBody>
                    <a:bodyPr/>
                    <a:lstStyle/>
                    <a:p>
                      <a:pPr marL="71755" marR="71755" algn="ctr">
                        <a:lnSpc>
                          <a:spcPct val="150000"/>
                        </a:lnSpc>
                        <a:spcAft>
                          <a:spcPts val="1000"/>
                        </a:spcAft>
                      </a:pPr>
                      <a:r>
                        <a:rPr lang="es-MX" sz="500">
                          <a:effectLst/>
                        </a:rPr>
                        <a:t>TOTAL VALORADO 2014</a:t>
                      </a:r>
                      <a:endParaRPr lang="es-EC" sz="700">
                        <a:effectLst/>
                      </a:endParaRPr>
                    </a:p>
                    <a:p>
                      <a:pPr marL="71755" marR="71755" algn="ctr">
                        <a:lnSpc>
                          <a:spcPct val="150000"/>
                        </a:lnSpc>
                        <a:spcAft>
                          <a:spcPts val="1000"/>
                        </a:spcAft>
                      </a:pPr>
                      <a:r>
                        <a:rPr lang="es-MX" sz="5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vert="vert270"/>
                </a:tc>
                <a:tc vMerge="1">
                  <a:txBody>
                    <a:bodyPr/>
                    <a:lstStyle/>
                    <a:p>
                      <a:endParaRPr lang="es-EC"/>
                    </a:p>
                  </a:txBody>
                  <a:tcPr/>
                </a:tc>
              </a:tr>
              <a:tr h="204775">
                <a:tc>
                  <a:txBody>
                    <a:bodyPr/>
                    <a:lstStyle/>
                    <a:p>
                      <a:pPr algn="ctr">
                        <a:lnSpc>
                          <a:spcPct val="150000"/>
                        </a:lnSpc>
                        <a:spcAft>
                          <a:spcPts val="1000"/>
                        </a:spcAft>
                      </a:pPr>
                      <a:r>
                        <a:rPr lang="es-MX" sz="700">
                          <a:effectLst/>
                        </a:rPr>
                        <a:t>LA RECOLETA</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78</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6</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63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74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r>
              <a:tr h="204775">
                <a:tc>
                  <a:txBody>
                    <a:bodyPr/>
                    <a:lstStyle/>
                    <a:p>
                      <a:pPr algn="ctr">
                        <a:lnSpc>
                          <a:spcPct val="150000"/>
                        </a:lnSpc>
                        <a:spcAft>
                          <a:spcPts val="1000"/>
                        </a:spcAft>
                      </a:pPr>
                      <a:r>
                        <a:rPr lang="es-MX" sz="700">
                          <a:effectLst/>
                        </a:rPr>
                        <a:t>LA CHILENA</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7</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116</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0</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74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6</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80</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36</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r>
              <a:tr h="204775">
                <a:tc>
                  <a:txBody>
                    <a:bodyPr/>
                    <a:lstStyle/>
                    <a:p>
                      <a:pPr algn="ctr">
                        <a:lnSpc>
                          <a:spcPct val="150000"/>
                        </a:lnSpc>
                        <a:spcAft>
                          <a:spcPts val="1000"/>
                        </a:spcAft>
                      </a:pPr>
                      <a:r>
                        <a:rPr lang="es-MX" sz="700">
                          <a:effectLst/>
                        </a:rPr>
                        <a:t>SAN MARCOS</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281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170</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20</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205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76</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r>
              <a:tr h="204775">
                <a:tc>
                  <a:txBody>
                    <a:bodyPr/>
                    <a:lstStyle/>
                    <a:p>
                      <a:pPr algn="ctr">
                        <a:lnSpc>
                          <a:spcPct val="150000"/>
                        </a:lnSpc>
                        <a:spcAft>
                          <a:spcPts val="1000"/>
                        </a:spcAft>
                      </a:pPr>
                      <a:r>
                        <a:rPr lang="es-MX" sz="700">
                          <a:effectLst/>
                        </a:rPr>
                        <a:t>LA ALAMEDA</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18</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328</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178</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19</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198</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130</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r>
              <a:tr h="204775">
                <a:tc>
                  <a:txBody>
                    <a:bodyPr/>
                    <a:lstStyle/>
                    <a:p>
                      <a:pPr algn="ctr">
                        <a:lnSpc>
                          <a:spcPct val="150000"/>
                        </a:lnSpc>
                        <a:spcAft>
                          <a:spcPts val="1000"/>
                        </a:spcAft>
                      </a:pPr>
                      <a:r>
                        <a:rPr lang="es-MX" sz="700">
                          <a:effectLst/>
                        </a:rPr>
                        <a:t>EL TEJAR</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23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351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190</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36</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227</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124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r>
              <a:tr h="204775">
                <a:tc>
                  <a:txBody>
                    <a:bodyPr/>
                    <a:lstStyle/>
                    <a:p>
                      <a:pPr algn="ctr">
                        <a:lnSpc>
                          <a:spcPct val="150000"/>
                        </a:lnSpc>
                        <a:spcAft>
                          <a:spcPts val="1000"/>
                        </a:spcAft>
                      </a:pPr>
                      <a:r>
                        <a:rPr lang="es-MX" sz="700">
                          <a:effectLst/>
                        </a:rPr>
                        <a:t>LA TOLA</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9</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257</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219</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36</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256</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r>
              <a:tr h="204775">
                <a:tc>
                  <a:txBody>
                    <a:bodyPr/>
                    <a:lstStyle/>
                    <a:p>
                      <a:pPr algn="ctr">
                        <a:lnSpc>
                          <a:spcPct val="150000"/>
                        </a:lnSpc>
                        <a:spcAft>
                          <a:spcPts val="1000"/>
                        </a:spcAft>
                      </a:pPr>
                      <a:r>
                        <a:rPr lang="es-MX" sz="700">
                          <a:effectLst/>
                        </a:rPr>
                        <a:t>YAVIRAC</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192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0</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84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18</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102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90</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r>
              <a:tr h="204775">
                <a:tc>
                  <a:txBody>
                    <a:bodyPr/>
                    <a:lstStyle/>
                    <a:p>
                      <a:pPr algn="ctr">
                        <a:lnSpc>
                          <a:spcPct val="150000"/>
                        </a:lnSpc>
                        <a:spcAft>
                          <a:spcPts val="1000"/>
                        </a:spcAft>
                      </a:pPr>
                      <a:r>
                        <a:rPr lang="es-MX" sz="700">
                          <a:effectLst/>
                        </a:rPr>
                        <a:t>AGUARICO</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44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600</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308</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47</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359</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241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r>
              <a:tr h="204775">
                <a:tc>
                  <a:txBody>
                    <a:bodyPr/>
                    <a:lstStyle/>
                    <a:p>
                      <a:pPr algn="ctr">
                        <a:lnSpc>
                          <a:spcPct val="150000"/>
                        </a:lnSpc>
                        <a:spcAft>
                          <a:spcPts val="1000"/>
                        </a:spcAft>
                      </a:pPr>
                      <a:r>
                        <a:rPr lang="es-MX" sz="700">
                          <a:effectLst/>
                        </a:rPr>
                        <a:t>SAN ROQUE</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230</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6</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188</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198</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32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r>
              <a:tr h="204775">
                <a:tc>
                  <a:txBody>
                    <a:bodyPr/>
                    <a:lstStyle/>
                    <a:p>
                      <a:pPr algn="ctr">
                        <a:lnSpc>
                          <a:spcPct val="150000"/>
                        </a:lnSpc>
                        <a:spcAft>
                          <a:spcPts val="1000"/>
                        </a:spcAft>
                      </a:pPr>
                      <a:r>
                        <a:rPr lang="es-MX" sz="700">
                          <a:effectLst/>
                        </a:rPr>
                        <a:t>EL PLACER</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133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86</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6</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94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39</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r>
              <a:tr h="204775">
                <a:tc>
                  <a:txBody>
                    <a:bodyPr/>
                    <a:lstStyle/>
                    <a:p>
                      <a:pPr algn="ctr">
                        <a:lnSpc>
                          <a:spcPct val="150000"/>
                        </a:lnSpc>
                        <a:spcAft>
                          <a:spcPts val="1000"/>
                        </a:spcAft>
                      </a:pPr>
                      <a:r>
                        <a:rPr lang="es-MX" sz="700">
                          <a:effectLst/>
                        </a:rPr>
                        <a:t>SAN DIEGO</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199</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142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9</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153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46</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r>
              <a:tr h="204775">
                <a:tc>
                  <a:txBody>
                    <a:bodyPr/>
                    <a:lstStyle/>
                    <a:p>
                      <a:pPr algn="ctr">
                        <a:lnSpc>
                          <a:spcPct val="150000"/>
                        </a:lnSpc>
                        <a:spcAft>
                          <a:spcPts val="1000"/>
                        </a:spcAft>
                      </a:pPr>
                      <a:r>
                        <a:rPr lang="es-MX" sz="700">
                          <a:effectLst/>
                        </a:rPr>
                        <a:t>SAN JUAN</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10</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155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99</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105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50</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r>
              <a:tr h="204775">
                <a:tc>
                  <a:txBody>
                    <a:bodyPr/>
                    <a:lstStyle/>
                    <a:p>
                      <a:pPr algn="ctr">
                        <a:lnSpc>
                          <a:spcPct val="150000"/>
                        </a:lnSpc>
                        <a:spcAft>
                          <a:spcPts val="1000"/>
                        </a:spcAft>
                      </a:pPr>
                      <a:r>
                        <a:rPr lang="es-MX" sz="700">
                          <a:effectLst/>
                        </a:rPr>
                        <a:t>SAN SEBASTIAN</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17</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332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214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19</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246</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86</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r>
              <a:tr h="204775">
                <a:tc>
                  <a:txBody>
                    <a:bodyPr/>
                    <a:lstStyle/>
                    <a:p>
                      <a:pPr algn="ctr">
                        <a:lnSpc>
                          <a:spcPct val="150000"/>
                        </a:lnSpc>
                        <a:spcAft>
                          <a:spcPts val="1000"/>
                        </a:spcAft>
                      </a:pPr>
                      <a:r>
                        <a:rPr lang="es-MX" sz="700">
                          <a:effectLst/>
                        </a:rPr>
                        <a:t>LA LOMA</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31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554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10</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413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28</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451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103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r>
              <a:tr h="204775">
                <a:tc>
                  <a:txBody>
                    <a:bodyPr/>
                    <a:lstStyle/>
                    <a:p>
                      <a:pPr algn="ctr">
                        <a:lnSpc>
                          <a:spcPct val="150000"/>
                        </a:lnSpc>
                        <a:spcAft>
                          <a:spcPts val="1000"/>
                        </a:spcAft>
                      </a:pPr>
                      <a:r>
                        <a:rPr lang="es-MX" sz="700">
                          <a:effectLst/>
                        </a:rPr>
                        <a:t>SAN BLAS</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31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588</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6</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265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29</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300</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288</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r>
              <a:tr h="409550">
                <a:tc>
                  <a:txBody>
                    <a:bodyPr/>
                    <a:lstStyle/>
                    <a:p>
                      <a:pPr algn="ctr">
                        <a:lnSpc>
                          <a:spcPct val="150000"/>
                        </a:lnSpc>
                        <a:spcAft>
                          <a:spcPts val="1000"/>
                        </a:spcAft>
                      </a:pPr>
                      <a:r>
                        <a:rPr lang="es-MX" sz="700">
                          <a:effectLst/>
                        </a:rPr>
                        <a:t>GONZALEZ SUAREZ</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57</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605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35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320</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359</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346</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r>
              <a:tr h="204775">
                <a:tc>
                  <a:txBody>
                    <a:bodyPr/>
                    <a:lstStyle/>
                    <a:p>
                      <a:pPr algn="ctr">
                        <a:lnSpc>
                          <a:spcPct val="150000"/>
                        </a:lnSpc>
                        <a:spcAft>
                          <a:spcPts val="1000"/>
                        </a:spcAft>
                      </a:pPr>
                      <a:r>
                        <a:rPr lang="es-MX" sz="700">
                          <a:effectLst/>
                        </a:rPr>
                        <a:t>TOTAL</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303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4999</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105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3013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289</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a:effectLst/>
                        </a:rPr>
                        <a:t>3407</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c>
                  <a:txBody>
                    <a:bodyPr/>
                    <a:lstStyle/>
                    <a:p>
                      <a:pPr algn="ctr">
                        <a:lnSpc>
                          <a:spcPct val="150000"/>
                        </a:lnSpc>
                        <a:spcAft>
                          <a:spcPts val="1000"/>
                        </a:spcAft>
                      </a:pPr>
                      <a:r>
                        <a:rPr lang="es-MX" sz="700" dirty="0">
                          <a:effectLst/>
                        </a:rPr>
                        <a:t>1592</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147" marR="46147" marT="0" marB="0"/>
                </a:tc>
              </a:tr>
            </a:tbl>
          </a:graphicData>
        </a:graphic>
      </p:graphicFrame>
    </p:spTree>
    <p:extLst>
      <p:ext uri="{BB962C8B-B14F-4D97-AF65-F5344CB8AC3E}">
        <p14:creationId xmlns:p14="http://schemas.microsoft.com/office/powerpoint/2010/main" val="999102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126696380"/>
              </p:ext>
            </p:extLst>
          </p:nvPr>
        </p:nvGraphicFramePr>
        <p:xfrm>
          <a:off x="422031" y="464233"/>
          <a:ext cx="8918917" cy="58802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7121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4272" y="295723"/>
            <a:ext cx="8596668" cy="1320800"/>
          </a:xfrm>
        </p:spPr>
        <p:txBody>
          <a:bodyPr/>
          <a:lstStyle/>
          <a:p>
            <a:r>
              <a:rPr lang="es-MX" b="1" dirty="0"/>
              <a:t>INVENTARIO SELECTIVO ÁREA URBANA: </a:t>
            </a:r>
            <a:endParaRPr lang="es-EC" dirty="0"/>
          </a:p>
        </p:txBody>
      </p:sp>
      <p:pic>
        <p:nvPicPr>
          <p:cNvPr id="11" name="Marcador de contenido 10"/>
          <p:cNvPicPr>
            <a:picLocks noGrp="1" noChangeAspect="1"/>
          </p:cNvPicPr>
          <p:nvPr>
            <p:ph idx="1"/>
          </p:nvPr>
        </p:nvPicPr>
        <p:blipFill>
          <a:blip r:embed="rId2"/>
          <a:stretch>
            <a:fillRect/>
          </a:stretch>
        </p:blipFill>
        <p:spPr>
          <a:xfrm>
            <a:off x="2922898" y="1147962"/>
            <a:ext cx="4975625" cy="5712047"/>
          </a:xfrm>
          <a:prstGeom prst="rect">
            <a:avLst/>
          </a:prstGeom>
        </p:spPr>
      </p:pic>
    </p:spTree>
    <p:extLst>
      <p:ext uri="{BB962C8B-B14F-4D97-AF65-F5344CB8AC3E}">
        <p14:creationId xmlns:p14="http://schemas.microsoft.com/office/powerpoint/2010/main" val="2375648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a:t>INVENTARIO SELECTIVO ÁREA URBANA: </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85989840"/>
              </p:ext>
            </p:extLst>
          </p:nvPr>
        </p:nvGraphicFramePr>
        <p:xfrm>
          <a:off x="677863" y="2160588"/>
          <a:ext cx="5186909" cy="42559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2920265500"/>
              </p:ext>
            </p:extLst>
          </p:nvPr>
        </p:nvGraphicFramePr>
        <p:xfrm>
          <a:off x="5774942" y="2175641"/>
          <a:ext cx="5260920" cy="4240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6219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b="1" dirty="0"/>
              <a:t>Actualización Inventario  Parroquias Rurales Patrimoniales 1990 </a:t>
            </a:r>
            <a:r>
              <a:rPr lang="es-MX" b="1" dirty="0" smtClean="0"/>
              <a:t>(Zona </a:t>
            </a:r>
            <a:r>
              <a:rPr lang="es-MX" b="1" dirty="0"/>
              <a:t>L</a:t>
            </a:r>
            <a:r>
              <a:rPr lang="es-MX" b="1" dirty="0" smtClean="0"/>
              <a:t>os Chillos)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83599375"/>
              </p:ext>
            </p:extLst>
          </p:nvPr>
        </p:nvGraphicFramePr>
        <p:xfrm>
          <a:off x="2159874" y="2263986"/>
          <a:ext cx="6148553" cy="3458897"/>
        </p:xfrm>
        <a:graphic>
          <a:graphicData uri="http://schemas.openxmlformats.org/drawingml/2006/table">
            <a:tbl>
              <a:tblPr firstRow="1" firstCol="1" bandRow="1">
                <a:tableStyleId>{5C22544A-7EE6-4342-B048-85BDC9FD1C3A}</a:tableStyleId>
              </a:tblPr>
              <a:tblGrid>
                <a:gridCol w="572796"/>
                <a:gridCol w="2383398"/>
                <a:gridCol w="1566940"/>
                <a:gridCol w="1625419"/>
              </a:tblGrid>
              <a:tr h="603873">
                <a:tc>
                  <a:txBody>
                    <a:bodyPr/>
                    <a:lstStyle/>
                    <a:p>
                      <a:pPr marL="457200" algn="just">
                        <a:lnSpc>
                          <a:spcPct val="150000"/>
                        </a:lnSpc>
                        <a:spcAft>
                          <a:spcPts val="0"/>
                        </a:spcAft>
                      </a:pPr>
                      <a:r>
                        <a:rPr lang="es-MX" sz="1100" dirty="0">
                          <a:effectLst/>
                        </a:rPr>
                        <a:t>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s-MX" sz="1100">
                          <a:effectLst/>
                        </a:rPr>
                        <a:t>PARROQUIAS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457200" algn="ctr">
                        <a:lnSpc>
                          <a:spcPct val="150000"/>
                        </a:lnSpc>
                        <a:spcAft>
                          <a:spcPts val="0"/>
                        </a:spcAft>
                      </a:pPr>
                      <a:r>
                        <a:rPr lang="es-MX" sz="1000">
                          <a:effectLst/>
                        </a:rPr>
                        <a:t>INMUEBLES PATRIMONIALES 1990 ACTUALIZADOS 2012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457200" algn="ctr">
                        <a:lnSpc>
                          <a:spcPct val="150000"/>
                        </a:lnSpc>
                        <a:spcAft>
                          <a:spcPts val="0"/>
                        </a:spcAft>
                      </a:pPr>
                      <a:r>
                        <a:rPr lang="es-MX" sz="1000" dirty="0">
                          <a:effectLst/>
                        </a:rPr>
                        <a:t>INMUEBLES PRESELECCIONADOS REGISTRADOS Y EN ESTUDIO 2014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54800">
                <a:tc gridSpan="2">
                  <a:txBody>
                    <a:bodyPr/>
                    <a:lstStyle/>
                    <a:p>
                      <a:pPr marL="457200" algn="ctr">
                        <a:lnSpc>
                          <a:spcPct val="150000"/>
                        </a:lnSpc>
                        <a:spcAft>
                          <a:spcPts val="0"/>
                        </a:spcAft>
                      </a:pPr>
                      <a:endParaRPr lang="es-MX" sz="1000" dirty="0" smtClean="0">
                        <a:effectLst/>
                      </a:endParaRPr>
                    </a:p>
                    <a:p>
                      <a:pPr marL="457200" algn="ctr">
                        <a:lnSpc>
                          <a:spcPct val="150000"/>
                        </a:lnSpc>
                        <a:spcAft>
                          <a:spcPts val="0"/>
                        </a:spcAft>
                      </a:pPr>
                      <a:endParaRPr lang="es-MX" sz="1000" dirty="0" smtClean="0">
                        <a:effectLst/>
                      </a:endParaRPr>
                    </a:p>
                    <a:p>
                      <a:pPr marL="457200" algn="ctr">
                        <a:lnSpc>
                          <a:spcPct val="150000"/>
                        </a:lnSpc>
                        <a:spcAft>
                          <a:spcPts val="0"/>
                        </a:spcAft>
                      </a:pPr>
                      <a:r>
                        <a:rPr lang="es-MX" sz="10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LOS CHILLOS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vMerge="1">
                  <a:txBody>
                    <a:bodyPr/>
                    <a:lstStyle/>
                    <a:p>
                      <a:endParaRPr lang="es-EC"/>
                    </a:p>
                  </a:txBody>
                  <a:tcPr/>
                </a:tc>
                <a:tc vMerge="1">
                  <a:txBody>
                    <a:bodyPr/>
                    <a:lstStyle/>
                    <a:p>
                      <a:endParaRPr lang="es-EC"/>
                    </a:p>
                  </a:txBody>
                  <a:tcPr/>
                </a:tc>
              </a:tr>
              <a:tr h="264119">
                <a:tc>
                  <a:txBody>
                    <a:bodyPr/>
                    <a:lstStyle/>
                    <a:p>
                      <a:pPr marL="457200" algn="just">
                        <a:lnSpc>
                          <a:spcPct val="150000"/>
                        </a:lnSpc>
                        <a:spcAft>
                          <a:spcPts val="0"/>
                        </a:spcAft>
                      </a:pPr>
                      <a:r>
                        <a:rPr lang="es-MX" sz="11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50000"/>
                        </a:lnSpc>
                        <a:spcAft>
                          <a:spcPts val="0"/>
                        </a:spcAft>
                      </a:pPr>
                      <a:r>
                        <a:rPr lang="es-MX" sz="11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Conocoto</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s-MX"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15</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s-MX"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63</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7221">
                <a:tc>
                  <a:txBody>
                    <a:bodyPr/>
                    <a:lstStyle/>
                    <a:p>
                      <a:pPr marL="457200" algn="just">
                        <a:lnSpc>
                          <a:spcPct val="150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50000"/>
                        </a:lnSpc>
                        <a:spcAft>
                          <a:spcPts val="0"/>
                        </a:spcAft>
                      </a:pPr>
                      <a:r>
                        <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Guangopolo</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23</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27</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7221">
                <a:tc>
                  <a:txBody>
                    <a:bodyPr/>
                    <a:lstStyle/>
                    <a:p>
                      <a:pPr marL="457200" algn="just">
                        <a:lnSpc>
                          <a:spcPct val="150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50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Pintag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7221">
                <a:tc>
                  <a:txBody>
                    <a:bodyPr/>
                    <a:lstStyle/>
                    <a:p>
                      <a:pPr marL="457200" algn="just">
                        <a:lnSpc>
                          <a:spcPct val="150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50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Alangasi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24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7221">
                <a:tc>
                  <a:txBody>
                    <a:bodyPr/>
                    <a:lstStyle/>
                    <a:p>
                      <a:pPr marL="457200" algn="just">
                        <a:lnSpc>
                          <a:spcPct val="150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50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La Merced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7221">
                <a:tc>
                  <a:txBody>
                    <a:bodyPr/>
                    <a:lstStyle/>
                    <a:p>
                      <a:pPr marL="457200" algn="just">
                        <a:lnSpc>
                          <a:spcPct val="150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50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Amaguaña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35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238147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b="1" dirty="0"/>
              <a:t>Actualización Inventario  Parroquias Rurales Patrimoniales 1990 (Zona Los Chillos)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53425124"/>
              </p:ext>
            </p:extLst>
          </p:nvPr>
        </p:nvGraphicFramePr>
        <p:xfrm>
          <a:off x="677863" y="2160588"/>
          <a:ext cx="4304040" cy="38933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1875352724"/>
              </p:ext>
            </p:extLst>
          </p:nvPr>
        </p:nvGraphicFramePr>
        <p:xfrm>
          <a:off x="5029201" y="2175641"/>
          <a:ext cx="4776951" cy="38783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3049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lvl="1" algn="l" defTabSz="457200" rtl="0">
              <a:spcBef>
                <a:spcPct val="0"/>
              </a:spcBef>
            </a:pPr>
            <a:r>
              <a:rPr lang="es-ES" sz="3200" b="1" kern="1200" dirty="0">
                <a:solidFill>
                  <a:schemeClr val="accent1"/>
                </a:solidFill>
                <a:latin typeface="+mj-lt"/>
                <a:ea typeface="+mj-ea"/>
                <a:cs typeface="+mj-cs"/>
              </a:rPr>
              <a:t>ANÁLISIS DEL ESTADO DE EDIFICACIONES PATRIMONIALES </a:t>
            </a:r>
            <a:r>
              <a:rPr lang="es-EC" sz="3200" b="1" kern="1200" dirty="0">
                <a:solidFill>
                  <a:schemeClr val="accent1"/>
                </a:solidFill>
                <a:latin typeface="+mj-lt"/>
                <a:ea typeface="+mj-ea"/>
                <a:cs typeface="+mj-cs"/>
              </a:rPr>
              <a:t/>
            </a:r>
            <a:br>
              <a:rPr lang="es-EC" sz="3200" b="1" kern="1200" dirty="0">
                <a:solidFill>
                  <a:schemeClr val="accent1"/>
                </a:solidFill>
                <a:latin typeface="+mj-lt"/>
                <a:ea typeface="+mj-ea"/>
                <a:cs typeface="+mj-cs"/>
              </a:rPr>
            </a:br>
            <a:endParaRPr lang="es-EC" sz="3200" b="1" kern="1200" dirty="0">
              <a:solidFill>
                <a:schemeClr val="accent1"/>
              </a:solidFill>
              <a:latin typeface="+mj-lt"/>
              <a:ea typeface="+mj-ea"/>
              <a:cs typeface="+mj-cs"/>
            </a:endParaRPr>
          </a:p>
        </p:txBody>
      </p:sp>
      <p:sp>
        <p:nvSpPr>
          <p:cNvPr id="3" name="Marcador de contenido 2"/>
          <p:cNvSpPr>
            <a:spLocks noGrp="1"/>
          </p:cNvSpPr>
          <p:nvPr>
            <p:ph idx="1"/>
          </p:nvPr>
        </p:nvSpPr>
        <p:spPr>
          <a:xfrm>
            <a:off x="677335" y="2160589"/>
            <a:ext cx="5362858" cy="2694745"/>
          </a:xfrm>
        </p:spPr>
        <p:txBody>
          <a:bodyPr/>
          <a:lstStyle/>
          <a:p>
            <a:pPr algn="just"/>
            <a:r>
              <a:rPr lang="es-EC" dirty="0"/>
              <a:t>Con el fin de conservar y restaurar el patrimonio edificado de la ciudad de Quito es preciso tener una idea previa de cuál es el daño que se procederá a remediar; el Instituto Metropolitano del Patrimonio es el encargado de realizar las respectivas indagaciones tanto históricas, ocupacionales, y de afectación que tiene el inmueble el cual va a ser reparado. </a:t>
            </a:r>
          </a:p>
          <a:p>
            <a:endParaRPr lang="es-EC"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304" y="4497946"/>
            <a:ext cx="3872151" cy="232329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428" y="1270000"/>
            <a:ext cx="2913200" cy="485533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0758" y="4502172"/>
            <a:ext cx="3805937" cy="22835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56800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TIPOS DE AFECTACIONES QUE TIENE UN INMUEBLE </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50874754"/>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5468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1" algn="l" defTabSz="457200" rtl="0">
              <a:spcBef>
                <a:spcPct val="0"/>
              </a:spcBef>
            </a:pPr>
            <a:r>
              <a:rPr lang="es-ES" sz="3600" kern="1200" dirty="0">
                <a:solidFill>
                  <a:schemeClr val="accent1"/>
                </a:solidFill>
                <a:latin typeface="+mj-lt"/>
                <a:ea typeface="+mj-ea"/>
                <a:cs typeface="+mj-cs"/>
              </a:rPr>
              <a:t>MATERIALES QUE CONFORMAN LAS EDIFICACIONES PATRIMONIALES</a:t>
            </a:r>
            <a:r>
              <a:rPr lang="es-ES" b="1" dirty="0"/>
              <a:t> </a:t>
            </a:r>
            <a:r>
              <a:rPr lang="es-EC" sz="2000" b="1" dirty="0"/>
              <a:t/>
            </a:r>
            <a:br>
              <a:rPr lang="es-EC" sz="2000" b="1" dirty="0"/>
            </a:b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59516978"/>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2522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latin typeface="Arial" panose="020B0604020202020204" pitchFamily="34" charset="0"/>
                <a:cs typeface="Arial" panose="020B0604020202020204" pitchFamily="34" charset="0"/>
              </a:rPr>
              <a:t>ANTECEDENTES </a:t>
            </a:r>
            <a:r>
              <a:rPr lang="es-EC" dirty="0" smtClean="0">
                <a:latin typeface="Arial" panose="020B0604020202020204" pitchFamily="34" charset="0"/>
                <a:cs typeface="Arial" panose="020B0604020202020204" pitchFamily="34" charset="0"/>
              </a:rPr>
              <a:t>DEL </a:t>
            </a:r>
            <a:r>
              <a:rPr lang="es-EC" dirty="0">
                <a:latin typeface="Arial" panose="020B0604020202020204" pitchFamily="34" charset="0"/>
                <a:cs typeface="Arial" panose="020B0604020202020204" pitchFamily="34" charset="0"/>
              </a:rPr>
              <a:t>PROYECTO</a:t>
            </a:r>
          </a:p>
        </p:txBody>
      </p:sp>
      <p:sp>
        <p:nvSpPr>
          <p:cNvPr id="3" name="Marcador de contenido 2"/>
          <p:cNvSpPr>
            <a:spLocks noGrp="1"/>
          </p:cNvSpPr>
          <p:nvPr>
            <p:ph idx="1"/>
          </p:nvPr>
        </p:nvSpPr>
        <p:spPr>
          <a:xfrm>
            <a:off x="677334" y="1698580"/>
            <a:ext cx="8596668" cy="3880773"/>
          </a:xfrm>
        </p:spPr>
        <p:txBody>
          <a:bodyPr/>
          <a:lstStyle/>
          <a:p>
            <a:pPr algn="just"/>
            <a:r>
              <a:rPr lang="es-ES" dirty="0"/>
              <a:t>La ciudad de Quito, </a:t>
            </a:r>
            <a:r>
              <a:rPr lang="es-ES" dirty="0" smtClean="0"/>
              <a:t>nombrada </a:t>
            </a:r>
            <a:r>
              <a:rPr lang="es-EC" dirty="0" smtClean="0"/>
              <a:t>en 1978 </a:t>
            </a:r>
            <a:r>
              <a:rPr lang="es-EC" dirty="0"/>
              <a:t>como </a:t>
            </a:r>
            <a:r>
              <a:rPr lang="es-EC" b="1" dirty="0"/>
              <a:t>“PATRIMONIO CULTURAL DE LA </a:t>
            </a:r>
            <a:r>
              <a:rPr lang="es-EC" b="1" dirty="0" smtClean="0"/>
              <a:t>HUMANIDAD” fue </a:t>
            </a:r>
            <a:r>
              <a:rPr lang="es-ES" dirty="0" smtClean="0"/>
              <a:t>edificada </a:t>
            </a:r>
            <a:r>
              <a:rPr lang="es-ES" dirty="0"/>
              <a:t>en un área delimitada desde los inicios de la fundación española en 1470 hasta la segunda década del siglo XX, comprende aproximadamente 308 manzanas. En esta zona se construyeron, a través de los siglos, un número muy significativo de edificios de interés arquitectónico e histórico representativos de la arquitectura colonial (civil y religiosa</a:t>
            </a:r>
            <a:r>
              <a:rPr lang="es-ES" dirty="0" smtClean="0"/>
              <a:t>)</a:t>
            </a:r>
          </a:p>
          <a:p>
            <a:pPr algn="just"/>
            <a:endParaRPr lang="es-EC" dirty="0"/>
          </a:p>
        </p:txBody>
      </p:sp>
      <p:pic>
        <p:nvPicPr>
          <p:cNvPr id="4" name="5 Imagen" descr="DSC00004.JPG"/>
          <p:cNvPicPr>
            <a:picLocks noChangeAspect="1"/>
          </p:cNvPicPr>
          <p:nvPr/>
        </p:nvPicPr>
        <p:blipFill>
          <a:blip r:embed="rId2" cstate="print">
            <a:extLst>
              <a:ext uri="{28A0092B-C50C-407E-A947-70E740481C1C}">
                <a14:useLocalDpi xmlns:a14="http://schemas.microsoft.com/office/drawing/2010/main" val="0"/>
              </a:ext>
            </a:extLst>
          </a:blip>
          <a:srcRect l="3790" t="21234" r="21129" b="34619"/>
          <a:stretch>
            <a:fillRect/>
          </a:stretch>
        </p:blipFill>
        <p:spPr bwMode="auto">
          <a:xfrm>
            <a:off x="1159099" y="3535935"/>
            <a:ext cx="8114903" cy="2683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8 Rectángulo"/>
          <p:cNvSpPr>
            <a:spLocks noChangeArrowheads="1"/>
          </p:cNvSpPr>
          <p:nvPr/>
        </p:nvSpPr>
        <p:spPr bwMode="auto">
          <a:xfrm>
            <a:off x="4341961" y="6329779"/>
            <a:ext cx="4932041"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C" sz="1600" dirty="0">
                <a:latin typeface="Arial" pitchFamily="34" charset="0"/>
                <a:cs typeface="Arial" pitchFamily="34" charset="0"/>
              </a:rPr>
              <a:t>Vista General del Centro Histórico - Fuente: D.I.P</a:t>
            </a:r>
          </a:p>
        </p:txBody>
      </p:sp>
    </p:spTree>
    <p:extLst>
      <p:ext uri="{BB962C8B-B14F-4D97-AF65-F5344CB8AC3E}">
        <p14:creationId xmlns:p14="http://schemas.microsoft.com/office/powerpoint/2010/main" val="109697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PRINCIPIO DE CONSERVACIÓN DE EDIFICACIONES PATRIMONIALES</a:t>
            </a:r>
            <a:endParaRPr lang="es-EC" dirty="0"/>
          </a:p>
        </p:txBody>
      </p:sp>
      <p:sp>
        <p:nvSpPr>
          <p:cNvPr id="3" name="Marcador de contenido 2"/>
          <p:cNvSpPr>
            <a:spLocks noGrp="1"/>
          </p:cNvSpPr>
          <p:nvPr>
            <p:ph idx="1"/>
          </p:nvPr>
        </p:nvSpPr>
        <p:spPr>
          <a:xfrm>
            <a:off x="677334" y="2160590"/>
            <a:ext cx="8596668" cy="2308380"/>
          </a:xfrm>
        </p:spPr>
        <p:txBody>
          <a:bodyPr/>
          <a:lstStyle/>
          <a:p>
            <a:pPr algn="just"/>
            <a:r>
              <a:rPr lang="es-ES" dirty="0"/>
              <a:t>Tomando en cuenta que debido a los daño estructurales de una edificación histórica puede tener consecuencias no sólo a nivel de pérdidas humanas o costos, sino también a nivel cultural y </a:t>
            </a:r>
            <a:r>
              <a:rPr lang="es-ES" dirty="0" smtClean="0"/>
              <a:t>patrimonial.</a:t>
            </a:r>
            <a:r>
              <a:rPr lang="es-ES" dirty="0"/>
              <a:t> Por esta razón al intervenir una estructura histórica, se debe cuidar más allá de solo evitar las grandes fallas estructurales y pérdidas humanas. Se debe buscar, sobre todo, la salvaguarda de los valores intrínsecos del inmueble. Al referirse a valores intrínsecos de una estructura patrimonial se hace referencia a todo cuanto se pudiese perder, sea tangible o </a:t>
            </a:r>
            <a:r>
              <a:rPr lang="es-ES" dirty="0" smtClean="0"/>
              <a:t>intangible.</a:t>
            </a:r>
            <a:r>
              <a:rPr lang="es-ES" dirty="0"/>
              <a:t> </a:t>
            </a:r>
            <a:r>
              <a:rPr lang="es-EC" dirty="0"/>
              <a:t>(Mondragón &amp; </a:t>
            </a:r>
            <a:r>
              <a:rPr lang="es-EC" dirty="0" err="1"/>
              <a:t>Lourenço</a:t>
            </a:r>
            <a:r>
              <a:rPr lang="es-EC" dirty="0"/>
              <a:t>, 2012)</a:t>
            </a:r>
            <a:r>
              <a:rPr lang="es-ES" dirty="0"/>
              <a:t>.</a:t>
            </a:r>
            <a:endParaRPr lang="es-EC" dirty="0"/>
          </a:p>
        </p:txBody>
      </p:sp>
    </p:spTree>
    <p:extLst>
      <p:ext uri="{BB962C8B-B14F-4D97-AF65-F5344CB8AC3E}">
        <p14:creationId xmlns:p14="http://schemas.microsoft.com/office/powerpoint/2010/main" val="817303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 puede clasificar así:</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56038909"/>
              </p:ext>
            </p:extLst>
          </p:nvPr>
        </p:nvGraphicFramePr>
        <p:xfrm>
          <a:off x="677863" y="1635618"/>
          <a:ext cx="8981292" cy="4406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894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419030228"/>
              </p:ext>
            </p:extLst>
          </p:nvPr>
        </p:nvGraphicFramePr>
        <p:xfrm>
          <a:off x="845288" y="1619675"/>
          <a:ext cx="8865382" cy="417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38409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1" algn="l" defTabSz="457200" rtl="0">
              <a:spcBef>
                <a:spcPct val="0"/>
              </a:spcBef>
            </a:pPr>
            <a:r>
              <a:rPr lang="es-ES" sz="3600" kern="1200" dirty="0">
                <a:solidFill>
                  <a:schemeClr val="accent1"/>
                </a:solidFill>
                <a:latin typeface="+mj-lt"/>
                <a:ea typeface="+mj-ea"/>
                <a:cs typeface="+mj-cs"/>
              </a:rPr>
              <a:t>PASOS PARA EVALUAR EL ESTADO DE UNA EDIFICACIÓN PATRIMONIAL.</a:t>
            </a:r>
            <a:r>
              <a:rPr lang="es-EC" sz="2000" b="1" dirty="0"/>
              <a:t/>
            </a:r>
            <a:br>
              <a:rPr lang="es-EC" sz="2000" b="1" dirty="0"/>
            </a:br>
            <a:endParaRPr lang="es-EC"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890506842"/>
              </p:ext>
            </p:extLst>
          </p:nvPr>
        </p:nvGraphicFramePr>
        <p:xfrm>
          <a:off x="-571389" y="1275009"/>
          <a:ext cx="10372211" cy="4998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5927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1" algn="l" defTabSz="457200" rtl="0">
              <a:spcBef>
                <a:spcPct val="0"/>
              </a:spcBef>
            </a:pPr>
            <a:r>
              <a:rPr lang="es-ES" sz="3200" kern="1200" dirty="0">
                <a:solidFill>
                  <a:schemeClr val="accent1"/>
                </a:solidFill>
                <a:latin typeface="+mj-lt"/>
                <a:ea typeface="+mj-ea"/>
                <a:cs typeface="+mj-cs"/>
              </a:rPr>
              <a:t>MÉTODOS PARA EVALUAR EL ESTADO DE UNA EDIFICACIÓN PATRIMONIAL.</a:t>
            </a:r>
            <a:r>
              <a:rPr lang="es-EC" sz="2000" b="1" dirty="0"/>
              <a:t/>
            </a:r>
            <a:br>
              <a:rPr lang="es-EC" sz="2000" b="1" dirty="0"/>
            </a:br>
            <a:endParaRPr lang="es-EC" dirty="0"/>
          </a:p>
        </p:txBody>
      </p:sp>
      <p:sp>
        <p:nvSpPr>
          <p:cNvPr id="3" name="Marcador de contenido 2"/>
          <p:cNvSpPr>
            <a:spLocks noGrp="1"/>
          </p:cNvSpPr>
          <p:nvPr>
            <p:ph idx="1"/>
          </p:nvPr>
        </p:nvSpPr>
        <p:spPr>
          <a:xfrm>
            <a:off x="677334" y="2160589"/>
            <a:ext cx="4577246" cy="3905360"/>
          </a:xfrm>
        </p:spPr>
        <p:txBody>
          <a:bodyPr/>
          <a:lstStyle/>
          <a:p>
            <a:pPr marL="342900" lvl="2" indent="-342900"/>
            <a:r>
              <a:rPr lang="es-ES" sz="2000" b="1" dirty="0"/>
              <a:t>PENETRÓMETRO PILODYN</a:t>
            </a:r>
            <a:endParaRPr lang="es-EC" sz="2000" dirty="0"/>
          </a:p>
          <a:p>
            <a:pPr marL="0" indent="0" algn="just">
              <a:buNone/>
            </a:pPr>
            <a:r>
              <a:rPr lang="es-EC" dirty="0"/>
              <a:t>Este es un aparato de ensayo no destructivo para el control de dureza de la madera. Con </a:t>
            </a:r>
            <a:r>
              <a:rPr lang="es-EC" dirty="0" err="1"/>
              <a:t>Pilodyn</a:t>
            </a:r>
            <a:r>
              <a:rPr lang="es-EC" dirty="0"/>
              <a:t> se puede determinar la densidad de la madera viva o en postes y vigas a través de un método rápido y no destructivo. El procedimiento de cortar y medir el crecimiento de los anillos anuales del núcleo radial en árboles </a:t>
            </a:r>
            <a:r>
              <a:rPr lang="es-EC" dirty="0" smtClean="0"/>
              <a:t>vivos.</a:t>
            </a:r>
            <a:endParaRPr lang="es-EC" dirty="0"/>
          </a:p>
        </p:txBody>
      </p:sp>
      <p:pic>
        <p:nvPicPr>
          <p:cNvPr id="4" name="Imagen 3" descr="http://www.dagasl.es/pilodyn.jpg"/>
          <p:cNvPicPr/>
          <p:nvPr/>
        </p:nvPicPr>
        <p:blipFill>
          <a:blip r:embed="rId2">
            <a:extLst>
              <a:ext uri="{28A0092B-C50C-407E-A947-70E740481C1C}">
                <a14:useLocalDpi xmlns:a14="http://schemas.microsoft.com/office/drawing/2010/main" val="0"/>
              </a:ext>
            </a:extLst>
          </a:blip>
          <a:srcRect/>
          <a:stretch>
            <a:fillRect/>
          </a:stretch>
        </p:blipFill>
        <p:spPr bwMode="auto">
          <a:xfrm>
            <a:off x="5254580" y="2160589"/>
            <a:ext cx="4019422" cy="2907581"/>
          </a:xfrm>
          <a:prstGeom prst="rect">
            <a:avLst/>
          </a:prstGeom>
          <a:noFill/>
          <a:ln>
            <a:noFill/>
          </a:ln>
        </p:spPr>
      </p:pic>
    </p:spTree>
    <p:extLst>
      <p:ext uri="{BB962C8B-B14F-4D97-AF65-F5344CB8AC3E}">
        <p14:creationId xmlns:p14="http://schemas.microsoft.com/office/powerpoint/2010/main" val="2141306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03091" y="1794639"/>
            <a:ext cx="3971939" cy="3880773"/>
          </a:xfrm>
        </p:spPr>
        <p:txBody>
          <a:bodyPr/>
          <a:lstStyle/>
          <a:p>
            <a:pPr marL="342900" lvl="2" indent="-342900"/>
            <a:r>
              <a:rPr lang="es-ES" sz="2000" b="1" dirty="0"/>
              <a:t>ENSAYO DE GATOS PLANOS</a:t>
            </a:r>
          </a:p>
          <a:p>
            <a:pPr marL="0" lvl="2" indent="0" algn="just">
              <a:buNone/>
            </a:pPr>
            <a:r>
              <a:rPr lang="es-ES" sz="1800" dirty="0"/>
              <a:t>Este ensayo se utiliza para evaluar algunas propiedades mecánicas y </a:t>
            </a:r>
            <a:r>
              <a:rPr lang="es-ES" sz="1800" dirty="0" err="1"/>
              <a:t>deformabilidad</a:t>
            </a:r>
            <a:r>
              <a:rPr lang="es-ES" sz="1800" dirty="0"/>
              <a:t> de los materiales como el estado tensional superficial en roca, concreto y mampostería además  requiere solamente la remoción de una porción de  mortero de las juntas de una fábrica pétrea o de  ladrillo  </a:t>
            </a:r>
            <a:r>
              <a:rPr lang="es-EC" sz="1800" dirty="0"/>
              <a:t>(</a:t>
            </a:r>
            <a:r>
              <a:rPr lang="es-EC" sz="1800" dirty="0" err="1"/>
              <a:t>Lombillo</a:t>
            </a:r>
            <a:r>
              <a:rPr lang="es-EC" sz="1800" dirty="0"/>
              <a:t>, Villegas, </a:t>
            </a:r>
            <a:r>
              <a:rPr lang="es-EC" sz="1800" dirty="0" err="1"/>
              <a:t>Silio</a:t>
            </a:r>
            <a:r>
              <a:rPr lang="es-EC" sz="1800" dirty="0"/>
              <a:t>, </a:t>
            </a:r>
            <a:r>
              <a:rPr lang="es-EC" sz="1800" dirty="0" err="1"/>
              <a:t>Hoppe</a:t>
            </a:r>
            <a:r>
              <a:rPr lang="es-EC" sz="1800" dirty="0"/>
              <a:t>, &amp; GTED-UC, 2007)</a:t>
            </a:r>
            <a:r>
              <a:rPr lang="es-ES" sz="1800" dirty="0"/>
              <a:t>. </a:t>
            </a:r>
            <a:endParaRPr lang="es-EC" sz="1800" dirty="0"/>
          </a:p>
          <a:p>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4997003" y="1794639"/>
            <a:ext cx="4473794" cy="3514823"/>
          </a:xfrm>
          <a:prstGeom prst="rect">
            <a:avLst/>
          </a:prstGeom>
          <a:noFill/>
          <a:ln>
            <a:noFill/>
          </a:ln>
        </p:spPr>
      </p:pic>
    </p:spTree>
    <p:extLst>
      <p:ext uri="{BB962C8B-B14F-4D97-AF65-F5344CB8AC3E}">
        <p14:creationId xmlns:p14="http://schemas.microsoft.com/office/powerpoint/2010/main" val="3383612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FISCALIZACIÓN</a:t>
            </a:r>
            <a:endParaRPr lang="es-EC" dirty="0"/>
          </a:p>
        </p:txBody>
      </p:sp>
      <p:sp>
        <p:nvSpPr>
          <p:cNvPr id="3" name="Marcador de contenido 2"/>
          <p:cNvSpPr>
            <a:spLocks noGrp="1"/>
          </p:cNvSpPr>
          <p:nvPr>
            <p:ph idx="1"/>
          </p:nvPr>
        </p:nvSpPr>
        <p:spPr>
          <a:xfrm>
            <a:off x="677334" y="1774223"/>
            <a:ext cx="8596668" cy="3880773"/>
          </a:xfrm>
        </p:spPr>
        <p:txBody>
          <a:bodyPr/>
          <a:lstStyle/>
          <a:p>
            <a:r>
              <a:rPr lang="es-ES" sz="2200" b="1" dirty="0" smtClean="0"/>
              <a:t>Concepto</a:t>
            </a:r>
          </a:p>
          <a:p>
            <a:pPr marL="0" indent="0" algn="just">
              <a:buNone/>
            </a:pPr>
            <a:r>
              <a:rPr lang="es-ES" dirty="0" smtClean="0"/>
              <a:t>Es </a:t>
            </a:r>
            <a:r>
              <a:rPr lang="es-ES" dirty="0"/>
              <a:t>dar la aprobación después de haber sido examinado el inmueble, y la supervisión tiene por objetivos básicos el vigilar el tiempo, costo, y calidad con la cual se realiza la obra</a:t>
            </a:r>
            <a:r>
              <a:rPr lang="es-EC" dirty="0"/>
              <a:t> (González &amp; Oliver</a:t>
            </a:r>
            <a:r>
              <a:rPr lang="es-EC" dirty="0" smtClean="0"/>
              <a:t>)</a:t>
            </a:r>
          </a:p>
          <a:p>
            <a:pPr marL="0" indent="0" algn="just">
              <a:buNone/>
            </a:pPr>
            <a:r>
              <a:rPr lang="es-ES" dirty="0"/>
              <a:t>En Quito actualmente el IMP (instituto Metropolitano </a:t>
            </a:r>
            <a:r>
              <a:rPr lang="es-ES" dirty="0" smtClean="0"/>
              <a:t>de </a:t>
            </a:r>
            <a:r>
              <a:rPr lang="es-ES" dirty="0"/>
              <a:t>Patrimonio) es el encargado de la preservación, y por el mismo motivo, la fiscalización de las edificaciones patrimoniales.</a:t>
            </a:r>
            <a:endParaRPr lang="es-EC" dirty="0"/>
          </a:p>
          <a:p>
            <a:pPr marL="0" indent="0" algn="just">
              <a:buNone/>
            </a:pPr>
            <a:r>
              <a:rPr lang="es-ES" dirty="0"/>
              <a:t>Se debe entender que la Fiscalización de Edificaciones patrimoniales es muy diferente a la de un edificio cualquiera, se debe señalar que la principal diferencia radica en el hecho que los rubros son completamente diferentes, además que es absolutamente necesario que la persona que realiza esta actividad tenga experiencia en el tema</a:t>
            </a:r>
            <a:endParaRPr lang="es-EC" dirty="0"/>
          </a:p>
        </p:txBody>
      </p:sp>
    </p:spTree>
    <p:extLst>
      <p:ext uri="{BB962C8B-B14F-4D97-AF65-F5344CB8AC3E}">
        <p14:creationId xmlns:p14="http://schemas.microsoft.com/office/powerpoint/2010/main" val="2255719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lvl="1" algn="l" defTabSz="457200" rtl="0">
              <a:spcBef>
                <a:spcPct val="0"/>
              </a:spcBef>
            </a:pPr>
            <a:r>
              <a:rPr lang="es-ES" sz="3600" kern="1200" dirty="0">
                <a:solidFill>
                  <a:schemeClr val="accent1"/>
                </a:solidFill>
                <a:latin typeface="+mj-lt"/>
                <a:ea typeface="+mj-ea"/>
                <a:cs typeface="+mj-cs"/>
              </a:rPr>
              <a:t>EVALUACIÓN DE PATOLOGÍAS DE EDIFICACIONES PATRIMONIALES</a:t>
            </a:r>
            <a:r>
              <a:rPr lang="es-EC" sz="3600" kern="1200" dirty="0">
                <a:solidFill>
                  <a:schemeClr val="accent1"/>
                </a:solidFill>
                <a:latin typeface="+mj-lt"/>
                <a:ea typeface="+mj-ea"/>
                <a:cs typeface="+mj-cs"/>
              </a:rPr>
              <a:t/>
            </a:r>
            <a:br>
              <a:rPr lang="es-EC" sz="3600" kern="1200" dirty="0">
                <a:solidFill>
                  <a:schemeClr val="accent1"/>
                </a:solidFill>
                <a:latin typeface="+mj-lt"/>
                <a:ea typeface="+mj-ea"/>
                <a:cs typeface="+mj-cs"/>
              </a:rPr>
            </a:br>
            <a:endParaRPr lang="es-EC" sz="3600" kern="1200" dirty="0">
              <a:solidFill>
                <a:schemeClr val="accent1"/>
              </a:solidFill>
              <a:latin typeface="+mj-lt"/>
              <a:ea typeface="+mj-ea"/>
              <a:cs typeface="+mj-cs"/>
            </a:endParaRPr>
          </a:p>
        </p:txBody>
      </p:sp>
      <p:sp>
        <p:nvSpPr>
          <p:cNvPr id="3" name="Marcador de contenido 2"/>
          <p:cNvSpPr>
            <a:spLocks noGrp="1"/>
          </p:cNvSpPr>
          <p:nvPr>
            <p:ph idx="1"/>
          </p:nvPr>
        </p:nvSpPr>
        <p:spPr/>
        <p:txBody>
          <a:bodyPr/>
          <a:lstStyle/>
          <a:p>
            <a:pPr algn="just"/>
            <a:r>
              <a:rPr lang="es-ES" dirty="0"/>
              <a:t>Como parte de la investigación se ha realizado visitas a inmuebles Patrimoniales los cuales se están en proceso de rehabilitación, de los cuales se ha podido extraer las patologías que se mostraran a continuación, además se incluye las posibles causas y los daños que puede generar a la estructura.</a:t>
            </a:r>
            <a:endParaRPr lang="es-EC" dirty="0"/>
          </a:p>
          <a:p>
            <a:endParaRPr lang="es-EC" dirty="0"/>
          </a:p>
        </p:txBody>
      </p:sp>
    </p:spTree>
    <p:extLst>
      <p:ext uri="{BB962C8B-B14F-4D97-AF65-F5344CB8AC3E}">
        <p14:creationId xmlns:p14="http://schemas.microsoft.com/office/powerpoint/2010/main" val="8482368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7" name="Marcador de contenido 6"/>
          <p:cNvSpPr>
            <a:spLocks noGrp="1"/>
          </p:cNvSpPr>
          <p:nvPr>
            <p:ph idx="1"/>
          </p:nvPr>
        </p:nvSpPr>
        <p:spPr/>
        <p:txBody>
          <a:bodyPr/>
          <a:lstStyle/>
          <a:p>
            <a:endParaRPr lang="es-EC" dirty="0"/>
          </a:p>
        </p:txBody>
      </p:sp>
      <p:graphicFrame>
        <p:nvGraphicFramePr>
          <p:cNvPr id="11" name="Marcador de contenido 4"/>
          <p:cNvGraphicFramePr>
            <a:graphicFrameLocks/>
          </p:cNvGraphicFramePr>
          <p:nvPr>
            <p:extLst>
              <p:ext uri="{D42A27DB-BD31-4B8C-83A1-F6EECF244321}">
                <p14:modId xmlns:p14="http://schemas.microsoft.com/office/powerpoint/2010/main" val="463562437"/>
              </p:ext>
            </p:extLst>
          </p:nvPr>
        </p:nvGraphicFramePr>
        <p:xfrm>
          <a:off x="677334" y="1930400"/>
          <a:ext cx="8997582" cy="3471940"/>
        </p:xfrm>
        <a:graphic>
          <a:graphicData uri="http://schemas.openxmlformats.org/drawingml/2006/table">
            <a:tbl>
              <a:tblPr firstRow="1" firstCol="1" bandRow="1">
                <a:tableStyleId>{5C22544A-7EE6-4342-B048-85BDC9FD1C3A}</a:tableStyleId>
              </a:tblPr>
              <a:tblGrid>
                <a:gridCol w="2249049"/>
                <a:gridCol w="2249049"/>
                <a:gridCol w="2249742"/>
                <a:gridCol w="2249742"/>
              </a:tblGrid>
              <a:tr h="228482">
                <a:tc>
                  <a:txBody>
                    <a:bodyPr/>
                    <a:lstStyle/>
                    <a:p>
                      <a:pPr algn="ctr">
                        <a:lnSpc>
                          <a:spcPct val="115000"/>
                        </a:lnSpc>
                        <a:spcAft>
                          <a:spcPts val="1000"/>
                        </a:spcAft>
                      </a:pPr>
                      <a:r>
                        <a:rPr lang="es-ES" sz="1200" dirty="0">
                          <a:effectLst/>
                        </a:rPr>
                        <a:t>Patología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200">
                          <a:effectLst/>
                        </a:rPr>
                        <a:t>Foto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200" dirty="0" smtClean="0">
                          <a:effectLst/>
                        </a:rPr>
                        <a:t>Causa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200">
                          <a:effectLst/>
                        </a:rPr>
                        <a:t>Daños que provoca</a:t>
                      </a:r>
                      <a:r>
                        <a:rPr lang="es-ES"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43458">
                <a:tc>
                  <a:txBody>
                    <a:bodyPr/>
                    <a:lstStyle/>
                    <a:p>
                      <a:pPr algn="ctr">
                        <a:lnSpc>
                          <a:spcPct val="115000"/>
                        </a:lnSpc>
                        <a:spcAft>
                          <a:spcPts val="1000"/>
                        </a:spcAft>
                      </a:pPr>
                      <a:r>
                        <a:rPr lang="es-ES" sz="1100" dirty="0">
                          <a:effectLst/>
                        </a:rPr>
                        <a:t> </a:t>
                      </a:r>
                      <a:endParaRPr lang="es-EC" sz="1100" dirty="0">
                        <a:effectLst/>
                      </a:endParaRPr>
                    </a:p>
                    <a:p>
                      <a:pPr algn="ctr">
                        <a:lnSpc>
                          <a:spcPct val="115000"/>
                        </a:lnSpc>
                        <a:spcAft>
                          <a:spcPts val="1000"/>
                        </a:spcAft>
                      </a:pPr>
                      <a:r>
                        <a:rPr lang="es-ES" sz="1100" dirty="0">
                          <a:effectLst/>
                        </a:rPr>
                        <a:t> </a:t>
                      </a:r>
                      <a:endParaRPr lang="es-EC" sz="1100" dirty="0">
                        <a:effectLst/>
                      </a:endParaRPr>
                    </a:p>
                    <a:p>
                      <a:pPr algn="ctr">
                        <a:lnSpc>
                          <a:spcPct val="115000"/>
                        </a:lnSpc>
                        <a:spcAft>
                          <a:spcPts val="1000"/>
                        </a:spcAft>
                      </a:pPr>
                      <a:r>
                        <a:rPr lang="es-ES" sz="1100" dirty="0">
                          <a:effectLst/>
                        </a:rPr>
                        <a:t> </a:t>
                      </a:r>
                      <a:endParaRPr lang="es-EC" sz="1100" dirty="0">
                        <a:effectLst/>
                      </a:endParaRPr>
                    </a:p>
                    <a:p>
                      <a:pPr algn="ctr">
                        <a:lnSpc>
                          <a:spcPct val="115000"/>
                        </a:lnSpc>
                        <a:spcAft>
                          <a:spcPts val="1000"/>
                        </a:spcAft>
                      </a:pPr>
                      <a:r>
                        <a:rPr lang="es-ES" sz="1100" dirty="0">
                          <a:effectLst/>
                        </a:rPr>
                        <a:t> </a:t>
                      </a:r>
                      <a:endParaRPr lang="es-EC" sz="1100" dirty="0">
                        <a:effectLst/>
                      </a:endParaRPr>
                    </a:p>
                    <a:p>
                      <a:pPr algn="ctr">
                        <a:lnSpc>
                          <a:spcPct val="115000"/>
                        </a:lnSpc>
                        <a:spcAft>
                          <a:spcPts val="1000"/>
                        </a:spcAft>
                      </a:pPr>
                      <a:r>
                        <a:rPr lang="es-ES" sz="1100" dirty="0">
                          <a:effectLst/>
                        </a:rPr>
                        <a:t>Grietas verticales entre muros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100">
                          <a:effectLst/>
                        </a:rPr>
                        <a:t> </a:t>
                      </a:r>
                      <a:endParaRPr lang="es-EC" sz="1200">
                        <a:effectLst/>
                      </a:endParaRPr>
                    </a:p>
                    <a:p>
                      <a:pPr marL="342900" lvl="0" indent="-342900">
                        <a:spcAft>
                          <a:spcPts val="0"/>
                        </a:spcAft>
                        <a:buFont typeface="Symbol" panose="05050102010706020507" pitchFamily="18" charset="2"/>
                        <a:buChar char=""/>
                      </a:pPr>
                      <a:r>
                        <a:rPr lang="es-EC" sz="1100">
                          <a:effectLst/>
                        </a:rPr>
                        <a:t>Asentamiento diferencial del terreno </a:t>
                      </a:r>
                      <a:endParaRPr lang="es-EC" sz="1200">
                        <a:effectLst/>
                      </a:endParaRPr>
                    </a:p>
                    <a:p>
                      <a:pPr marL="342900" lvl="0" indent="-342900">
                        <a:spcAft>
                          <a:spcPts val="0"/>
                        </a:spcAft>
                        <a:buFont typeface="Symbol" panose="05050102010706020507" pitchFamily="18" charset="2"/>
                        <a:buChar char=""/>
                      </a:pPr>
                      <a:r>
                        <a:rPr lang="es-EC" sz="1100">
                          <a:effectLst/>
                        </a:rPr>
                        <a:t>Desprendimiento de revestimientos o soporte del muro a causa del deterioro del basamento por ataque de plagas y/o presencia de plantas entre otros.</a:t>
                      </a:r>
                      <a:endParaRPr lang="es-EC" sz="1200">
                        <a:effectLst/>
                      </a:endParaRPr>
                    </a:p>
                    <a:p>
                      <a:pPr marL="342900" lvl="0" indent="-342900">
                        <a:lnSpc>
                          <a:spcPct val="115000"/>
                        </a:lnSpc>
                        <a:spcAft>
                          <a:spcPts val="0"/>
                        </a:spcAft>
                        <a:buFont typeface="Symbol" panose="05050102010706020507" pitchFamily="18" charset="2"/>
                        <a:buChar char=""/>
                      </a:pPr>
                      <a:r>
                        <a:rPr lang="es-ES" sz="1100">
                          <a:effectLst/>
                        </a:rPr>
                        <a:t>cambio de rigidez </a:t>
                      </a:r>
                      <a:endParaRPr lang="es-EC" sz="1100">
                        <a:effectLst/>
                      </a:endParaRPr>
                    </a:p>
                    <a:p>
                      <a:pPr marL="342900" lvl="0" indent="-342900">
                        <a:lnSpc>
                          <a:spcPct val="115000"/>
                        </a:lnSpc>
                        <a:spcAft>
                          <a:spcPts val="0"/>
                        </a:spcAft>
                        <a:buFont typeface="Symbol" panose="05050102010706020507" pitchFamily="18" charset="2"/>
                        <a:buChar char=""/>
                      </a:pPr>
                      <a:r>
                        <a:rPr lang="es-ES" sz="1100">
                          <a:effectLst/>
                        </a:rPr>
                        <a:t>exceso de carga en el muro</a:t>
                      </a:r>
                      <a:endParaRPr lang="es-EC" sz="1100">
                        <a:effectLst/>
                      </a:endParaRPr>
                    </a:p>
                    <a:p>
                      <a:pPr marL="342900" lvl="0" indent="-342900">
                        <a:lnSpc>
                          <a:spcPct val="115000"/>
                        </a:lnSpc>
                        <a:spcAft>
                          <a:spcPts val="0"/>
                        </a:spcAft>
                        <a:buFont typeface="Symbol" panose="05050102010706020507" pitchFamily="18" charset="2"/>
                        <a:buChar char=""/>
                      </a:pPr>
                      <a:r>
                        <a:rPr lang="es-ES" sz="1100">
                          <a:effectLst/>
                        </a:rPr>
                        <a:t>Filtraciones de Humedad </a:t>
                      </a:r>
                      <a:endParaRPr lang="es-EC" sz="1100">
                        <a:effectLst/>
                      </a:endParaRPr>
                    </a:p>
                    <a:p>
                      <a:pPr>
                        <a:spcAft>
                          <a:spcPts val="0"/>
                        </a:spcAft>
                      </a:pPr>
                      <a:r>
                        <a:rPr lang="es-EC" sz="1000">
                          <a:effectLst/>
                        </a:rPr>
                        <a:t> </a:t>
                      </a:r>
                      <a:endParaRPr lang="es-EC" sz="1200">
                        <a:effectLst/>
                      </a:endParaRPr>
                    </a:p>
                    <a:p>
                      <a:pPr>
                        <a:lnSpc>
                          <a:spcPct val="115000"/>
                        </a:lnSpc>
                        <a:spcAft>
                          <a:spcPts val="1000"/>
                        </a:spcAft>
                      </a:pPr>
                      <a:r>
                        <a:rPr lang="es-ES"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01295">
                        <a:spcAft>
                          <a:spcPts val="0"/>
                        </a:spcAft>
                      </a:pPr>
                      <a:r>
                        <a:rPr lang="es-EC" sz="1200" dirty="0">
                          <a:effectLst/>
                        </a:rPr>
                        <a:t> </a:t>
                      </a:r>
                    </a:p>
                    <a:p>
                      <a:pPr marL="342900" lvl="0" indent="-342900">
                        <a:spcAft>
                          <a:spcPts val="0"/>
                        </a:spcAft>
                        <a:buFont typeface="Symbol" panose="05050102010706020507" pitchFamily="18" charset="2"/>
                        <a:buChar char=""/>
                      </a:pPr>
                      <a:r>
                        <a:rPr lang="es-EC" sz="1100" dirty="0">
                          <a:effectLst/>
                        </a:rPr>
                        <a:t>Provoca el asentamiento tensiones y deformaciones de los materiales que no puede resistir sin fisurarse </a:t>
                      </a:r>
                      <a:endParaRPr lang="es-EC" sz="1200" dirty="0">
                        <a:effectLst/>
                      </a:endParaRPr>
                    </a:p>
                    <a:p>
                      <a:pPr marL="342900" lvl="0" indent="-342900">
                        <a:spcAft>
                          <a:spcPts val="0"/>
                        </a:spcAft>
                        <a:buFont typeface="Symbol" panose="05050102010706020507" pitchFamily="18" charset="2"/>
                        <a:buChar char=""/>
                      </a:pPr>
                      <a:r>
                        <a:rPr lang="es-EC" sz="1100" dirty="0">
                          <a:effectLst/>
                        </a:rPr>
                        <a:t>Alteración en las vigas que estos muros sostienen.</a:t>
                      </a:r>
                      <a:endParaRPr lang="es-EC" sz="1200" dirty="0">
                        <a:effectLst/>
                      </a:endParaRPr>
                    </a:p>
                    <a:p>
                      <a:pPr>
                        <a:lnSpc>
                          <a:spcPct val="115000"/>
                        </a:lnSpc>
                        <a:spcAft>
                          <a:spcPts val="1000"/>
                        </a:spcAft>
                      </a:pPr>
                      <a:r>
                        <a:rPr lang="es-ES"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7" name="Imagen 16" descr="C:\Users\ULTRA15\RESPALDOS\respaldo\Tesis\fotos\salidas imp\2\20151207_1042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5708" y="2160589"/>
            <a:ext cx="2026142" cy="3090284"/>
          </a:xfrm>
          <a:prstGeom prst="rect">
            <a:avLst/>
          </a:prstGeom>
          <a:noFill/>
          <a:ln>
            <a:noFill/>
          </a:ln>
        </p:spPr>
      </p:pic>
    </p:spTree>
    <p:extLst>
      <p:ext uri="{BB962C8B-B14F-4D97-AF65-F5344CB8AC3E}">
        <p14:creationId xmlns:p14="http://schemas.microsoft.com/office/powerpoint/2010/main" val="36644621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42811007"/>
              </p:ext>
            </p:extLst>
          </p:nvPr>
        </p:nvGraphicFramePr>
        <p:xfrm>
          <a:off x="677334" y="1930400"/>
          <a:ext cx="9179841" cy="3404381"/>
        </p:xfrm>
        <a:graphic>
          <a:graphicData uri="http://schemas.openxmlformats.org/drawingml/2006/table">
            <a:tbl>
              <a:tblPr firstRow="1" firstCol="1" bandRow="1">
                <a:tableStyleId>{5C22544A-7EE6-4342-B048-85BDC9FD1C3A}</a:tableStyleId>
              </a:tblPr>
              <a:tblGrid>
                <a:gridCol w="1550589"/>
                <a:gridCol w="3038624"/>
                <a:gridCol w="2295314"/>
                <a:gridCol w="2295314"/>
              </a:tblGrid>
              <a:tr h="290716">
                <a:tc>
                  <a:txBody>
                    <a:bodyPr/>
                    <a:lstStyle/>
                    <a:p>
                      <a:pPr algn="ctr">
                        <a:lnSpc>
                          <a:spcPct val="115000"/>
                        </a:lnSpc>
                        <a:spcAft>
                          <a:spcPts val="1000"/>
                        </a:spcAft>
                      </a:pPr>
                      <a:r>
                        <a:rPr lang="es-ES" sz="1200" dirty="0">
                          <a:effectLst/>
                        </a:rPr>
                        <a:t>Patología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200">
                          <a:effectLst/>
                        </a:rPr>
                        <a:t>Foto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200">
                          <a:effectLst/>
                        </a:rPr>
                        <a:t>causa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200">
                          <a:effectLst/>
                        </a:rPr>
                        <a:t>Daños que provoca</a:t>
                      </a:r>
                      <a:r>
                        <a:rPr lang="es-ES"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13665">
                <a:tc>
                  <a:txBody>
                    <a:bodyPr/>
                    <a:lstStyle/>
                    <a:p>
                      <a:pPr algn="ctr">
                        <a:lnSpc>
                          <a:spcPct val="115000"/>
                        </a:lnSpc>
                        <a:spcAft>
                          <a:spcPts val="1000"/>
                        </a:spcAft>
                      </a:pPr>
                      <a:r>
                        <a:rPr lang="es-ES" sz="1100" dirty="0">
                          <a:effectLst/>
                        </a:rPr>
                        <a:t> </a:t>
                      </a:r>
                      <a:endParaRPr lang="es-EC" sz="1100" dirty="0">
                        <a:effectLst/>
                      </a:endParaRPr>
                    </a:p>
                    <a:p>
                      <a:pPr>
                        <a:lnSpc>
                          <a:spcPct val="115000"/>
                        </a:lnSpc>
                        <a:spcAft>
                          <a:spcPts val="1000"/>
                        </a:spcAft>
                      </a:pPr>
                      <a:r>
                        <a:rPr lang="es-ES" sz="1100" dirty="0">
                          <a:effectLst/>
                        </a:rPr>
                        <a:t> </a:t>
                      </a:r>
                      <a:endParaRPr lang="es-EC" sz="1100" dirty="0">
                        <a:effectLst/>
                      </a:endParaRPr>
                    </a:p>
                    <a:p>
                      <a:pPr algn="ctr">
                        <a:lnSpc>
                          <a:spcPct val="115000"/>
                        </a:lnSpc>
                        <a:spcAft>
                          <a:spcPts val="1000"/>
                        </a:spcAft>
                      </a:pPr>
                      <a:r>
                        <a:rPr lang="es-ES" sz="1100" dirty="0">
                          <a:effectLst/>
                        </a:rPr>
                        <a:t> </a:t>
                      </a:r>
                      <a:endParaRPr lang="es-EC" sz="1100" dirty="0">
                        <a:effectLst/>
                      </a:endParaRPr>
                    </a:p>
                    <a:p>
                      <a:pPr algn="ctr">
                        <a:lnSpc>
                          <a:spcPct val="115000"/>
                        </a:lnSpc>
                        <a:spcAft>
                          <a:spcPts val="1000"/>
                        </a:spcAft>
                      </a:pPr>
                      <a:r>
                        <a:rPr lang="es-ES" sz="1100" dirty="0">
                          <a:effectLst/>
                        </a:rPr>
                        <a:t>Pudrimiento de vigas de entre piso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s-ES" sz="1100" dirty="0">
                          <a:effectLst/>
                        </a:rPr>
                        <a:t> </a:t>
                      </a:r>
                      <a:endParaRPr lang="es-EC" sz="1100" dirty="0">
                        <a:effectLst/>
                      </a:endParaRPr>
                    </a:p>
                    <a:p>
                      <a:pPr>
                        <a:lnSpc>
                          <a:spcPct val="115000"/>
                        </a:lnSpc>
                        <a:spcAft>
                          <a:spcPts val="1000"/>
                        </a:spcAft>
                      </a:pPr>
                      <a:r>
                        <a:rPr lang="es-ES"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5000"/>
                        </a:lnSpc>
                        <a:spcAft>
                          <a:spcPts val="0"/>
                        </a:spcAft>
                        <a:buFont typeface="Symbol" panose="05050102010706020507" pitchFamily="18" charset="2"/>
                        <a:buChar char=""/>
                      </a:pPr>
                      <a:r>
                        <a:rPr lang="es-ES" sz="1100">
                          <a:effectLst/>
                        </a:rPr>
                        <a:t>humedad en la zona de empotramiento de las vigas de madera, donde se produce la putrefacción. Esta puede ir acompañada de ataques de insectos xilófagos, </a:t>
                      </a:r>
                      <a:endParaRPr lang="es-EC" sz="1100">
                        <a:effectLst/>
                      </a:endParaRPr>
                    </a:p>
                    <a:p>
                      <a:pPr marL="342900" lvl="0" indent="-342900">
                        <a:lnSpc>
                          <a:spcPct val="115000"/>
                        </a:lnSpc>
                        <a:spcAft>
                          <a:spcPts val="0"/>
                        </a:spcAft>
                        <a:buFont typeface="Symbol" panose="05050102010706020507" pitchFamily="18" charset="2"/>
                        <a:buChar char=""/>
                      </a:pPr>
                      <a:r>
                        <a:rPr lang="es-ES" sz="1100">
                          <a:effectLst/>
                        </a:rPr>
                        <a:t>Mala ejecución de los elementos constructivos y a sus calidades.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5000"/>
                        </a:lnSpc>
                        <a:spcAft>
                          <a:spcPts val="0"/>
                        </a:spcAft>
                        <a:buFont typeface="Symbol" panose="05050102010706020507" pitchFamily="18" charset="2"/>
                        <a:buChar char=""/>
                      </a:pPr>
                      <a:r>
                        <a:rPr lang="es-ES" sz="1100" dirty="0">
                          <a:effectLst/>
                        </a:rPr>
                        <a:t>Perdida de resistencia de la viga</a:t>
                      </a:r>
                      <a:endParaRPr lang="es-EC" sz="1100" dirty="0">
                        <a:effectLst/>
                      </a:endParaRPr>
                    </a:p>
                    <a:p>
                      <a:pPr marL="342900" lvl="0" indent="-342900">
                        <a:lnSpc>
                          <a:spcPct val="115000"/>
                        </a:lnSpc>
                        <a:spcAft>
                          <a:spcPts val="0"/>
                        </a:spcAft>
                        <a:buFont typeface="Symbol" panose="05050102010706020507" pitchFamily="18" charset="2"/>
                        <a:buChar char=""/>
                      </a:pPr>
                      <a:r>
                        <a:rPr lang="es-ES" sz="1100" dirty="0">
                          <a:effectLst/>
                        </a:rPr>
                        <a:t>Perdida del área portante de la viga</a:t>
                      </a:r>
                      <a:endParaRPr lang="es-EC" sz="1100" dirty="0">
                        <a:effectLst/>
                      </a:endParaRPr>
                    </a:p>
                    <a:p>
                      <a:pPr marL="342900" lvl="0" indent="-342900">
                        <a:lnSpc>
                          <a:spcPct val="115000"/>
                        </a:lnSpc>
                        <a:spcAft>
                          <a:spcPts val="0"/>
                        </a:spcAft>
                        <a:buFont typeface="Symbol" panose="05050102010706020507" pitchFamily="18" charset="2"/>
                        <a:buChar char=""/>
                      </a:pPr>
                      <a:r>
                        <a:rPr lang="es-ES" sz="1100" dirty="0">
                          <a:effectLst/>
                        </a:rPr>
                        <a:t>Colapso del elemento </a:t>
                      </a:r>
                      <a:endParaRPr lang="es-EC" sz="1100" dirty="0">
                        <a:effectLst/>
                      </a:endParaRPr>
                    </a:p>
                    <a:p>
                      <a:pPr marL="111760">
                        <a:lnSpc>
                          <a:spcPct val="115000"/>
                        </a:lnSpc>
                        <a:spcAft>
                          <a:spcPts val="1000"/>
                        </a:spcAft>
                      </a:pPr>
                      <a:r>
                        <a:rPr lang="es-ES"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Imagen 4" descr="C:\Users\ULTRA15\RESPALDOS\respaldo\Tesis\fotos\salidas imp\2\20151207_101406.jpg"/>
          <p:cNvPicPr/>
          <p:nvPr/>
        </p:nvPicPr>
        <p:blipFill rotWithShape="1">
          <a:blip r:embed="rId2" cstate="print">
            <a:extLst>
              <a:ext uri="{28A0092B-C50C-407E-A947-70E740481C1C}">
                <a14:useLocalDpi xmlns:a14="http://schemas.microsoft.com/office/drawing/2010/main" val="0"/>
              </a:ext>
            </a:extLst>
          </a:blip>
          <a:srcRect l="19418" t="7987" r="19374"/>
          <a:stretch/>
        </p:blipFill>
        <p:spPr bwMode="auto">
          <a:xfrm>
            <a:off x="2413216" y="2478472"/>
            <a:ext cx="2700997" cy="254625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7720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latin typeface="Arial" panose="020B0604020202020204" pitchFamily="34" charset="0"/>
                <a:cs typeface="Arial" panose="020B0604020202020204" pitchFamily="34" charset="0"/>
              </a:rPr>
              <a:t>JUSTIFICACIÓN DEL PROYECTO </a:t>
            </a:r>
            <a:endParaRPr lang="es-EC" dirty="0"/>
          </a:p>
        </p:txBody>
      </p:sp>
      <p:sp>
        <p:nvSpPr>
          <p:cNvPr id="3" name="Marcador de contenido 2"/>
          <p:cNvSpPr>
            <a:spLocks noGrp="1"/>
          </p:cNvSpPr>
          <p:nvPr>
            <p:ph idx="1"/>
          </p:nvPr>
        </p:nvSpPr>
        <p:spPr>
          <a:xfrm>
            <a:off x="677334" y="1838617"/>
            <a:ext cx="8596668" cy="1200797"/>
          </a:xfrm>
        </p:spPr>
        <p:txBody>
          <a:bodyPr/>
          <a:lstStyle/>
          <a:p>
            <a:pPr algn="just"/>
            <a:r>
              <a:rPr lang="es-ES" dirty="0"/>
              <a:t>La principal justificación para el proyecto, es el obtener una herramienta </a:t>
            </a:r>
            <a:r>
              <a:rPr lang="es-ES" dirty="0" smtClean="0"/>
              <a:t>para optimizar </a:t>
            </a:r>
            <a:r>
              <a:rPr lang="es-ES" dirty="0"/>
              <a:t>la fiscalización de las edificaciones patrimoniales en Quito; </a:t>
            </a:r>
            <a:r>
              <a:rPr lang="es-ES" dirty="0" smtClean="0"/>
              <a:t>donde </a:t>
            </a:r>
            <a:r>
              <a:rPr lang="es-ES" dirty="0"/>
              <a:t>conste los principales procesos para rehabilitar y remediar los daños que estas presenten por las diversas causas que las generan.</a:t>
            </a:r>
            <a:endParaRPr lang="es-EC" dirty="0"/>
          </a:p>
          <a:p>
            <a:endParaRPr lang="es-EC" dirty="0"/>
          </a:p>
        </p:txBody>
      </p:sp>
      <p:pic>
        <p:nvPicPr>
          <p:cNvPr id="4100" name="Picture 4" descr="http://enlamaleta.es/files/2010/04/los-colores-de-qui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853" y="3159417"/>
            <a:ext cx="3937887" cy="320281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102" name="Picture 6" descr="http://www.quitoadventure.com/espanol/imagenes/relax-ecuador/lugares-turisticos-quito/iglesias-conventos/santo-domingo-qui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9666" y="3159417"/>
            <a:ext cx="4309787" cy="22924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106" name="Picture 10" descr="http://fotos.lahora.com.ec/cache/6/68/687/687c/centro-historico-con-cientos-de-viviendas-deterioradas-20130517082850-687cacd592733b81ad1f97d60c7df18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9637" y="4960560"/>
            <a:ext cx="2655465" cy="177296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9322587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02681101"/>
              </p:ext>
            </p:extLst>
          </p:nvPr>
        </p:nvGraphicFramePr>
        <p:xfrm>
          <a:off x="750256" y="1935018"/>
          <a:ext cx="8523746" cy="3876100"/>
        </p:xfrm>
        <a:graphic>
          <a:graphicData uri="http://schemas.openxmlformats.org/drawingml/2006/table">
            <a:tbl>
              <a:tblPr firstRow="1" firstCol="1" bandRow="1">
                <a:tableStyleId>{5C22544A-7EE6-4342-B048-85BDC9FD1C3A}</a:tableStyleId>
              </a:tblPr>
              <a:tblGrid>
                <a:gridCol w="1628636"/>
                <a:gridCol w="3090452"/>
                <a:gridCol w="1902329"/>
                <a:gridCol w="1902329"/>
              </a:tblGrid>
              <a:tr h="191341">
                <a:tc>
                  <a:txBody>
                    <a:bodyPr/>
                    <a:lstStyle/>
                    <a:p>
                      <a:pPr algn="ctr">
                        <a:lnSpc>
                          <a:spcPct val="115000"/>
                        </a:lnSpc>
                        <a:spcAft>
                          <a:spcPts val="1000"/>
                        </a:spcAft>
                      </a:pPr>
                      <a:r>
                        <a:rPr lang="es-ES" sz="1100" dirty="0">
                          <a:effectLst/>
                        </a:rPr>
                        <a:t>Patología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503" marR="62503" marT="0" marB="0"/>
                </a:tc>
                <a:tc>
                  <a:txBody>
                    <a:bodyPr/>
                    <a:lstStyle/>
                    <a:p>
                      <a:pPr algn="ctr">
                        <a:lnSpc>
                          <a:spcPct val="115000"/>
                        </a:lnSpc>
                        <a:spcAft>
                          <a:spcPts val="1000"/>
                        </a:spcAft>
                      </a:pPr>
                      <a:r>
                        <a:rPr lang="es-ES" sz="1100">
                          <a:effectLst/>
                        </a:rPr>
                        <a:t>Foto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2503" marR="62503" marT="0" marB="0"/>
                </a:tc>
                <a:tc>
                  <a:txBody>
                    <a:bodyPr/>
                    <a:lstStyle/>
                    <a:p>
                      <a:pPr algn="ctr">
                        <a:lnSpc>
                          <a:spcPct val="115000"/>
                        </a:lnSpc>
                        <a:spcAft>
                          <a:spcPts val="1000"/>
                        </a:spcAft>
                      </a:pPr>
                      <a:r>
                        <a:rPr lang="es-ES" sz="1100">
                          <a:effectLst/>
                        </a:rPr>
                        <a:t>causa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2503" marR="62503" marT="0" marB="0"/>
                </a:tc>
                <a:tc>
                  <a:txBody>
                    <a:bodyPr/>
                    <a:lstStyle/>
                    <a:p>
                      <a:pPr algn="ctr">
                        <a:lnSpc>
                          <a:spcPct val="115000"/>
                        </a:lnSpc>
                        <a:spcAft>
                          <a:spcPts val="1000"/>
                        </a:spcAft>
                      </a:pPr>
                      <a:r>
                        <a:rPr lang="es-ES" sz="1100">
                          <a:effectLst/>
                        </a:rPr>
                        <a:t>Daños que provoca</a:t>
                      </a:r>
                      <a:r>
                        <a:rPr lang="es-ES"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2503" marR="62503" marT="0" marB="0"/>
                </a:tc>
              </a:tr>
              <a:tr h="3683314">
                <a:tc>
                  <a:txBody>
                    <a:bodyPr/>
                    <a:lstStyle/>
                    <a:p>
                      <a:pPr>
                        <a:lnSpc>
                          <a:spcPct val="115000"/>
                        </a:lnSpc>
                        <a:spcAft>
                          <a:spcPts val="1000"/>
                        </a:spcAft>
                      </a:pPr>
                      <a:r>
                        <a:rPr lang="es-ES" sz="1000">
                          <a:effectLst/>
                        </a:rPr>
                        <a:t> </a:t>
                      </a:r>
                      <a:endParaRPr lang="es-EC" sz="1000">
                        <a:effectLst/>
                      </a:endParaRPr>
                    </a:p>
                    <a:p>
                      <a:pPr>
                        <a:lnSpc>
                          <a:spcPct val="115000"/>
                        </a:lnSpc>
                        <a:spcAft>
                          <a:spcPts val="1000"/>
                        </a:spcAft>
                      </a:pPr>
                      <a:r>
                        <a:rPr lang="es-ES" sz="1000">
                          <a:effectLst/>
                        </a:rPr>
                        <a:t> </a:t>
                      </a:r>
                      <a:endParaRPr lang="es-EC" sz="1000">
                        <a:effectLst/>
                      </a:endParaRPr>
                    </a:p>
                    <a:p>
                      <a:pPr>
                        <a:lnSpc>
                          <a:spcPct val="115000"/>
                        </a:lnSpc>
                        <a:spcAft>
                          <a:spcPts val="1000"/>
                        </a:spcAft>
                      </a:pPr>
                      <a:r>
                        <a:rPr lang="es-ES" sz="1000">
                          <a:effectLst/>
                        </a:rPr>
                        <a:t> </a:t>
                      </a:r>
                      <a:endParaRPr lang="es-EC" sz="1000">
                        <a:effectLst/>
                      </a:endParaRPr>
                    </a:p>
                    <a:p>
                      <a:pPr>
                        <a:lnSpc>
                          <a:spcPct val="115000"/>
                        </a:lnSpc>
                        <a:spcAft>
                          <a:spcPts val="1000"/>
                        </a:spcAft>
                      </a:pPr>
                      <a:r>
                        <a:rPr lang="es-ES" sz="1000">
                          <a:effectLst/>
                        </a:rPr>
                        <a:t> </a:t>
                      </a:r>
                      <a:endParaRPr lang="es-EC" sz="1000">
                        <a:effectLst/>
                      </a:endParaRPr>
                    </a:p>
                    <a:p>
                      <a:pPr>
                        <a:lnSpc>
                          <a:spcPct val="115000"/>
                        </a:lnSpc>
                        <a:spcAft>
                          <a:spcPts val="1000"/>
                        </a:spcAft>
                      </a:pPr>
                      <a:r>
                        <a:rPr lang="es-ES" sz="1000">
                          <a:effectLst/>
                        </a:rPr>
                        <a:t> </a:t>
                      </a:r>
                      <a:endParaRPr lang="es-EC" sz="1000">
                        <a:effectLst/>
                      </a:endParaRPr>
                    </a:p>
                    <a:p>
                      <a:pPr>
                        <a:lnSpc>
                          <a:spcPct val="115000"/>
                        </a:lnSpc>
                        <a:spcAft>
                          <a:spcPts val="1000"/>
                        </a:spcAft>
                      </a:pPr>
                      <a:r>
                        <a:rPr lang="es-ES" sz="1000">
                          <a:effectLst/>
                        </a:rPr>
                        <a:t> </a:t>
                      </a:r>
                      <a:endParaRPr lang="es-EC" sz="1000">
                        <a:effectLst/>
                      </a:endParaRPr>
                    </a:p>
                    <a:p>
                      <a:pPr algn="ctr">
                        <a:lnSpc>
                          <a:spcPct val="115000"/>
                        </a:lnSpc>
                        <a:spcAft>
                          <a:spcPts val="1000"/>
                        </a:spcAft>
                      </a:pPr>
                      <a:r>
                        <a:rPr lang="es-ES" sz="1000">
                          <a:effectLst/>
                        </a:rPr>
                        <a:t>Fisura en paredes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2503" marR="62503" marT="0" marB="0"/>
                </a:tc>
                <a:tc>
                  <a:txBody>
                    <a:bodyPr/>
                    <a:lstStyle/>
                    <a:p>
                      <a:pPr>
                        <a:lnSpc>
                          <a:spcPct val="115000"/>
                        </a:lnSpc>
                        <a:spcAft>
                          <a:spcPts val="1000"/>
                        </a:spcAft>
                      </a:pPr>
                      <a:r>
                        <a:rPr lang="es-ES" sz="1000" dirty="0">
                          <a:effectLst/>
                        </a:rPr>
                        <a:t>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503" marR="62503" marT="0" marB="0"/>
                </a:tc>
                <a:tc>
                  <a:txBody>
                    <a:bodyPr/>
                    <a:lstStyle/>
                    <a:p>
                      <a:pPr marL="342900" lvl="0" indent="-342900">
                        <a:lnSpc>
                          <a:spcPct val="115000"/>
                        </a:lnSpc>
                        <a:spcAft>
                          <a:spcPts val="0"/>
                        </a:spcAft>
                        <a:buFont typeface="Symbol" panose="05050102010706020507" pitchFamily="18" charset="2"/>
                        <a:buChar char=""/>
                      </a:pPr>
                      <a:r>
                        <a:rPr lang="es-ES" sz="1000">
                          <a:effectLst/>
                        </a:rPr>
                        <a:t>Fallo de ejecución en la parte superior del vano.</a:t>
                      </a:r>
                      <a:endParaRPr lang="es-EC" sz="1000">
                        <a:effectLst/>
                      </a:endParaRPr>
                    </a:p>
                    <a:p>
                      <a:pPr marL="342900" lvl="0" indent="-342900">
                        <a:lnSpc>
                          <a:spcPct val="115000"/>
                        </a:lnSpc>
                        <a:spcAft>
                          <a:spcPts val="0"/>
                        </a:spcAft>
                        <a:buFont typeface="Symbol" panose="05050102010706020507" pitchFamily="18" charset="2"/>
                        <a:buChar char=""/>
                      </a:pPr>
                      <a:r>
                        <a:rPr lang="es-ES" sz="1000">
                          <a:effectLst/>
                        </a:rPr>
                        <a:t>Deterioro por mala ejecución de la albañilería del soporte y los revestimientos</a:t>
                      </a:r>
                      <a:endParaRPr lang="es-EC" sz="1000">
                        <a:effectLst/>
                      </a:endParaRPr>
                    </a:p>
                    <a:p>
                      <a:pPr marL="342900" lvl="0" indent="-342900">
                        <a:lnSpc>
                          <a:spcPct val="115000"/>
                        </a:lnSpc>
                        <a:spcAft>
                          <a:spcPts val="0"/>
                        </a:spcAft>
                        <a:buFont typeface="Symbol" panose="05050102010706020507" pitchFamily="18" charset="2"/>
                        <a:buChar char=""/>
                      </a:pPr>
                      <a:r>
                        <a:rPr lang="es-ES" sz="1000">
                          <a:effectLst/>
                        </a:rPr>
                        <a:t>Fallo en aberturas </a:t>
                      </a:r>
                      <a:endParaRPr lang="es-EC" sz="1000">
                        <a:effectLst/>
                      </a:endParaRPr>
                    </a:p>
                    <a:p>
                      <a:pPr marL="342900" lvl="0" indent="-342900">
                        <a:lnSpc>
                          <a:spcPct val="115000"/>
                        </a:lnSpc>
                        <a:spcAft>
                          <a:spcPts val="0"/>
                        </a:spcAft>
                        <a:buFont typeface="Symbol" panose="05050102010706020507" pitchFamily="18" charset="2"/>
                        <a:buChar char=""/>
                      </a:pPr>
                      <a:r>
                        <a:rPr lang="es-ES" sz="1000">
                          <a:effectLst/>
                        </a:rPr>
                        <a:t>Cambio brusco de la inercia de los elementos</a:t>
                      </a:r>
                      <a:endParaRPr lang="es-EC" sz="1000">
                        <a:effectLst/>
                      </a:endParaRPr>
                    </a:p>
                    <a:p>
                      <a:pPr marL="342900" lvl="0" indent="-342900">
                        <a:lnSpc>
                          <a:spcPct val="115000"/>
                        </a:lnSpc>
                        <a:spcAft>
                          <a:spcPts val="0"/>
                        </a:spcAft>
                        <a:buFont typeface="Symbol" panose="05050102010706020507" pitchFamily="18" charset="2"/>
                        <a:buChar char=""/>
                      </a:pPr>
                      <a:r>
                        <a:rPr lang="es-ES" sz="1000">
                          <a:effectLst/>
                        </a:rPr>
                        <a:t>Deterioro del basamento del muro</a:t>
                      </a:r>
                      <a:endParaRPr lang="es-EC" sz="1000">
                        <a:effectLst/>
                      </a:endParaRPr>
                    </a:p>
                    <a:p>
                      <a:pPr marL="342900" lvl="0" indent="-342900">
                        <a:lnSpc>
                          <a:spcPct val="115000"/>
                        </a:lnSpc>
                        <a:spcAft>
                          <a:spcPts val="0"/>
                        </a:spcAft>
                        <a:buFont typeface="Symbol" panose="05050102010706020507" pitchFamily="18" charset="2"/>
                        <a:buChar char=""/>
                      </a:pPr>
                      <a:r>
                        <a:rPr lang="es-ES" sz="1000">
                          <a:effectLst/>
                        </a:rPr>
                        <a:t>Retracción por cambios de temperatura y humedad </a:t>
                      </a:r>
                      <a:endParaRPr lang="es-EC" sz="1000">
                        <a:effectLst/>
                      </a:endParaRPr>
                    </a:p>
                    <a:p>
                      <a:pPr marL="342900" lvl="0" indent="-342900">
                        <a:lnSpc>
                          <a:spcPct val="115000"/>
                        </a:lnSpc>
                        <a:spcAft>
                          <a:spcPts val="0"/>
                        </a:spcAft>
                        <a:buFont typeface="Symbol" panose="05050102010706020507" pitchFamily="18" charset="2"/>
                        <a:buChar char=""/>
                      </a:pPr>
                      <a:r>
                        <a:rPr lang="es-ES" sz="1000">
                          <a:effectLst/>
                        </a:rPr>
                        <a:t>Degradación en aberturas </a:t>
                      </a:r>
                      <a:endParaRPr lang="es-EC" sz="1000">
                        <a:effectLst/>
                      </a:endParaRPr>
                    </a:p>
                    <a:p>
                      <a:pPr>
                        <a:lnSpc>
                          <a:spcPct val="115000"/>
                        </a:lnSpc>
                        <a:spcAft>
                          <a:spcPts val="1000"/>
                        </a:spcAft>
                      </a:pPr>
                      <a:r>
                        <a:rPr lang="es-ES"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2503" marR="62503" marT="0" marB="0"/>
                </a:tc>
                <a:tc>
                  <a:txBody>
                    <a:bodyPr/>
                    <a:lstStyle/>
                    <a:p>
                      <a:pPr marL="342900" lvl="0" indent="-342900">
                        <a:lnSpc>
                          <a:spcPct val="115000"/>
                        </a:lnSpc>
                        <a:spcAft>
                          <a:spcPts val="0"/>
                        </a:spcAft>
                        <a:buFont typeface="Symbol" panose="05050102010706020507" pitchFamily="18" charset="2"/>
                        <a:buChar char=""/>
                      </a:pPr>
                      <a:r>
                        <a:rPr lang="es-ES" sz="1000" dirty="0">
                          <a:effectLst/>
                        </a:rPr>
                        <a:t>Disgregación del revestimiento</a:t>
                      </a:r>
                      <a:endParaRPr lang="es-EC" sz="1000" dirty="0">
                        <a:effectLst/>
                      </a:endParaRPr>
                    </a:p>
                    <a:p>
                      <a:pPr marL="342900" lvl="0" indent="-342900">
                        <a:lnSpc>
                          <a:spcPct val="115000"/>
                        </a:lnSpc>
                        <a:spcAft>
                          <a:spcPts val="0"/>
                        </a:spcAft>
                        <a:buFont typeface="Symbol" panose="05050102010706020507" pitchFamily="18" charset="2"/>
                        <a:buChar char=""/>
                      </a:pPr>
                      <a:r>
                        <a:rPr lang="es-ES" sz="1000" dirty="0">
                          <a:effectLst/>
                        </a:rPr>
                        <a:t>Fisuras radiales y longitudinales </a:t>
                      </a:r>
                      <a:endParaRPr lang="es-EC" sz="1000" dirty="0">
                        <a:effectLst/>
                      </a:endParaRPr>
                    </a:p>
                    <a:p>
                      <a:pPr marL="342900" lvl="0" indent="-342900">
                        <a:lnSpc>
                          <a:spcPct val="115000"/>
                        </a:lnSpc>
                        <a:spcAft>
                          <a:spcPts val="0"/>
                        </a:spcAft>
                        <a:buFont typeface="Symbol" panose="05050102010706020507" pitchFamily="18" charset="2"/>
                        <a:buChar char=""/>
                      </a:pPr>
                      <a:r>
                        <a:rPr lang="es-ES" sz="1000" dirty="0">
                          <a:effectLst/>
                        </a:rPr>
                        <a:t>Perdida del recubrimiento del elemento </a:t>
                      </a:r>
                      <a:endParaRPr lang="es-EC" sz="1000" dirty="0">
                        <a:effectLst/>
                      </a:endParaRPr>
                    </a:p>
                    <a:p>
                      <a:pPr>
                        <a:lnSpc>
                          <a:spcPct val="115000"/>
                        </a:lnSpc>
                        <a:spcAft>
                          <a:spcPts val="1000"/>
                        </a:spcAft>
                      </a:pPr>
                      <a:r>
                        <a:rPr lang="es-ES" sz="1000" dirty="0">
                          <a:effectLst/>
                        </a:rPr>
                        <a:t>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503" marR="62503" marT="0" marB="0"/>
                </a:tc>
              </a:tr>
            </a:tbl>
          </a:graphicData>
        </a:graphic>
      </p:graphicFrame>
      <p:pic>
        <p:nvPicPr>
          <p:cNvPr id="5" name="Imagen 4" descr="C:\Users\ULTRA15\RESPALDOS\respaldo\Tesis\fotos\salidas imp\3\20160112_09495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7185" y="2283778"/>
            <a:ext cx="2508269" cy="3355022"/>
          </a:xfrm>
          <a:prstGeom prst="rect">
            <a:avLst/>
          </a:prstGeom>
          <a:noFill/>
          <a:ln>
            <a:noFill/>
          </a:ln>
        </p:spPr>
      </p:pic>
    </p:spTree>
    <p:extLst>
      <p:ext uri="{BB962C8B-B14F-4D97-AF65-F5344CB8AC3E}">
        <p14:creationId xmlns:p14="http://schemas.microsoft.com/office/powerpoint/2010/main" val="39338280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24276849"/>
              </p:ext>
            </p:extLst>
          </p:nvPr>
        </p:nvGraphicFramePr>
        <p:xfrm>
          <a:off x="677332" y="1930400"/>
          <a:ext cx="9159394" cy="3514436"/>
        </p:xfrm>
        <a:graphic>
          <a:graphicData uri="http://schemas.openxmlformats.org/drawingml/2006/table">
            <a:tbl>
              <a:tblPr firstRow="1" firstCol="1" bandRow="1">
                <a:tableStyleId>{5C22544A-7EE6-4342-B048-85BDC9FD1C3A}</a:tableStyleId>
              </a:tblPr>
              <a:tblGrid>
                <a:gridCol w="1899613"/>
                <a:gridCol w="2679379"/>
                <a:gridCol w="2290201"/>
                <a:gridCol w="2290201"/>
              </a:tblGrid>
              <a:tr h="257109">
                <a:tc>
                  <a:txBody>
                    <a:bodyPr/>
                    <a:lstStyle/>
                    <a:p>
                      <a:pPr algn="ctr">
                        <a:lnSpc>
                          <a:spcPct val="115000"/>
                        </a:lnSpc>
                        <a:spcAft>
                          <a:spcPts val="1000"/>
                        </a:spcAft>
                      </a:pPr>
                      <a:r>
                        <a:rPr lang="es-ES" sz="1200" dirty="0">
                          <a:effectLst/>
                        </a:rPr>
                        <a:t>Patología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200">
                          <a:effectLst/>
                        </a:rPr>
                        <a:t>Foto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200">
                          <a:effectLst/>
                        </a:rPr>
                        <a:t>Causa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200">
                          <a:effectLst/>
                        </a:rPr>
                        <a:t>Daños que provoca</a:t>
                      </a:r>
                      <a:r>
                        <a:rPr lang="es-ES"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57327">
                <a:tc>
                  <a:txBody>
                    <a:bodyPr/>
                    <a:lstStyle/>
                    <a:p>
                      <a:pPr>
                        <a:lnSpc>
                          <a:spcPct val="115000"/>
                        </a:lnSpc>
                        <a:spcAft>
                          <a:spcPts val="1000"/>
                        </a:spcAft>
                      </a:pPr>
                      <a:r>
                        <a:rPr lang="es-ES" sz="1100" dirty="0">
                          <a:effectLst/>
                        </a:rPr>
                        <a:t> </a:t>
                      </a:r>
                      <a:endParaRPr lang="es-EC" sz="1100" dirty="0">
                        <a:effectLst/>
                      </a:endParaRPr>
                    </a:p>
                    <a:p>
                      <a:pPr>
                        <a:lnSpc>
                          <a:spcPct val="115000"/>
                        </a:lnSpc>
                        <a:spcAft>
                          <a:spcPts val="1000"/>
                        </a:spcAft>
                      </a:pPr>
                      <a:r>
                        <a:rPr lang="es-ES" sz="1100" dirty="0">
                          <a:effectLst/>
                        </a:rPr>
                        <a:t> </a:t>
                      </a:r>
                      <a:endParaRPr lang="es-EC" sz="1100" dirty="0">
                        <a:effectLst/>
                      </a:endParaRPr>
                    </a:p>
                    <a:p>
                      <a:pPr>
                        <a:lnSpc>
                          <a:spcPct val="115000"/>
                        </a:lnSpc>
                        <a:spcAft>
                          <a:spcPts val="1000"/>
                        </a:spcAft>
                      </a:pPr>
                      <a:r>
                        <a:rPr lang="es-ES" sz="1100" dirty="0">
                          <a:effectLst/>
                        </a:rPr>
                        <a:t> </a:t>
                      </a:r>
                      <a:endParaRPr lang="es-EC" sz="1100" dirty="0">
                        <a:effectLst/>
                      </a:endParaRPr>
                    </a:p>
                    <a:p>
                      <a:pPr>
                        <a:lnSpc>
                          <a:spcPct val="115000"/>
                        </a:lnSpc>
                        <a:spcAft>
                          <a:spcPts val="1000"/>
                        </a:spcAft>
                      </a:pPr>
                      <a:r>
                        <a:rPr lang="es-ES" sz="1100" dirty="0">
                          <a:effectLst/>
                        </a:rPr>
                        <a:t> </a:t>
                      </a:r>
                      <a:endParaRPr lang="es-EC" sz="1100" dirty="0">
                        <a:effectLst/>
                      </a:endParaRPr>
                    </a:p>
                    <a:p>
                      <a:pPr>
                        <a:lnSpc>
                          <a:spcPct val="115000"/>
                        </a:lnSpc>
                        <a:spcAft>
                          <a:spcPts val="1000"/>
                        </a:spcAft>
                      </a:pPr>
                      <a:r>
                        <a:rPr lang="es-ES" sz="1100" dirty="0">
                          <a:effectLst/>
                        </a:rPr>
                        <a:t> </a:t>
                      </a:r>
                      <a:r>
                        <a:rPr lang="es-ES" sz="1100" dirty="0" smtClean="0">
                          <a:effectLst/>
                        </a:rPr>
                        <a:t>Fisura </a:t>
                      </a:r>
                      <a:r>
                        <a:rPr lang="es-ES" sz="1100" dirty="0">
                          <a:effectLst/>
                        </a:rPr>
                        <a:t>en cabeza de muro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s-ES"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5000"/>
                        </a:lnSpc>
                        <a:spcAft>
                          <a:spcPts val="0"/>
                        </a:spcAft>
                        <a:buFont typeface="Symbol" panose="05050102010706020507" pitchFamily="18" charset="2"/>
                        <a:buChar char=""/>
                      </a:pPr>
                      <a:r>
                        <a:rPr lang="es-ES" sz="1100" dirty="0">
                          <a:effectLst/>
                        </a:rPr>
                        <a:t>Muros expuestos a una carga superior a la que pueden soportar.</a:t>
                      </a:r>
                      <a:endParaRPr lang="es-EC" sz="1100" dirty="0">
                        <a:effectLst/>
                      </a:endParaRPr>
                    </a:p>
                    <a:p>
                      <a:pPr marL="342900" lvl="0" indent="-342900">
                        <a:lnSpc>
                          <a:spcPct val="115000"/>
                        </a:lnSpc>
                        <a:spcAft>
                          <a:spcPts val="0"/>
                        </a:spcAft>
                        <a:buFont typeface="Symbol" panose="05050102010706020507" pitchFamily="18" charset="2"/>
                        <a:buChar char=""/>
                      </a:pPr>
                      <a:r>
                        <a:rPr lang="es-ES" sz="1100" dirty="0">
                          <a:effectLst/>
                        </a:rPr>
                        <a:t>Retracción por cambios de temperatura y humedad </a:t>
                      </a:r>
                      <a:endParaRPr lang="es-EC" sz="1100" dirty="0">
                        <a:effectLst/>
                      </a:endParaRPr>
                    </a:p>
                    <a:p>
                      <a:pPr marL="342900" lvl="0" indent="-342900">
                        <a:lnSpc>
                          <a:spcPct val="115000"/>
                        </a:lnSpc>
                        <a:spcAft>
                          <a:spcPts val="0"/>
                        </a:spcAft>
                        <a:buFont typeface="Symbol" panose="05050102010706020507" pitchFamily="18" charset="2"/>
                        <a:buChar char=""/>
                      </a:pPr>
                      <a:r>
                        <a:rPr lang="es-ES" sz="1100" dirty="0">
                          <a:effectLst/>
                        </a:rPr>
                        <a:t>Humedad filtrada cubierta y canales en mal estado.</a:t>
                      </a:r>
                      <a:endParaRPr lang="es-EC" sz="1100" dirty="0">
                        <a:effectLst/>
                      </a:endParaRPr>
                    </a:p>
                    <a:p>
                      <a:pPr marL="342900" lvl="0" indent="-342900">
                        <a:lnSpc>
                          <a:spcPct val="115000"/>
                        </a:lnSpc>
                        <a:spcAft>
                          <a:spcPts val="0"/>
                        </a:spcAft>
                        <a:buFont typeface="Symbol" panose="05050102010706020507" pitchFamily="18" charset="2"/>
                        <a:buChar char=""/>
                      </a:pPr>
                      <a:r>
                        <a:rPr lang="es-ES" sz="1100" dirty="0">
                          <a:effectLst/>
                        </a:rPr>
                        <a:t>Asentamiento y variación del estrato de apoyo</a:t>
                      </a:r>
                      <a:endParaRPr lang="es-EC" sz="1100" dirty="0">
                        <a:effectLst/>
                      </a:endParaRPr>
                    </a:p>
                    <a:p>
                      <a:pPr marL="172085">
                        <a:lnSpc>
                          <a:spcPct val="115000"/>
                        </a:lnSpc>
                        <a:spcAft>
                          <a:spcPts val="0"/>
                        </a:spcAft>
                      </a:pPr>
                      <a:r>
                        <a:rPr lang="es-ES" sz="1100" dirty="0">
                          <a:effectLst/>
                        </a:rPr>
                        <a:t> </a:t>
                      </a:r>
                      <a:endParaRPr lang="es-EC" sz="1100" dirty="0">
                        <a:effectLst/>
                      </a:endParaRPr>
                    </a:p>
                    <a:p>
                      <a:pPr>
                        <a:lnSpc>
                          <a:spcPct val="115000"/>
                        </a:lnSpc>
                        <a:spcAft>
                          <a:spcPts val="1000"/>
                        </a:spcAft>
                      </a:pPr>
                      <a:r>
                        <a:rPr lang="es-ES"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5000"/>
                        </a:lnSpc>
                        <a:spcAft>
                          <a:spcPts val="0"/>
                        </a:spcAft>
                        <a:buFont typeface="Symbol" panose="05050102010706020507" pitchFamily="18" charset="2"/>
                        <a:buChar char=""/>
                      </a:pPr>
                      <a:r>
                        <a:rPr lang="es-ES" sz="1100" dirty="0">
                          <a:effectLst/>
                        </a:rPr>
                        <a:t>Insuficiente sección de apoyo para vigas principales o (soleras) </a:t>
                      </a:r>
                      <a:endParaRPr lang="es-EC" sz="1100" dirty="0">
                        <a:effectLst/>
                      </a:endParaRPr>
                    </a:p>
                    <a:p>
                      <a:pPr marL="342900" lvl="0" indent="-342900">
                        <a:lnSpc>
                          <a:spcPct val="115000"/>
                        </a:lnSpc>
                        <a:spcAft>
                          <a:spcPts val="0"/>
                        </a:spcAft>
                        <a:buFont typeface="Symbol" panose="05050102010706020507" pitchFamily="18" charset="2"/>
                        <a:buChar char=""/>
                      </a:pPr>
                      <a:r>
                        <a:rPr lang="es-ES" sz="1100" dirty="0">
                          <a:effectLst/>
                        </a:rPr>
                        <a:t>Fisuras radiales y longitudinales </a:t>
                      </a:r>
                      <a:endParaRPr lang="es-EC" sz="1100" dirty="0">
                        <a:effectLst/>
                      </a:endParaRPr>
                    </a:p>
                    <a:p>
                      <a:pPr marL="342900" lvl="0" indent="-342900">
                        <a:lnSpc>
                          <a:spcPct val="115000"/>
                        </a:lnSpc>
                        <a:spcAft>
                          <a:spcPts val="0"/>
                        </a:spcAft>
                        <a:buFont typeface="Symbol" panose="05050102010706020507" pitchFamily="18" charset="2"/>
                        <a:buChar char=""/>
                      </a:pPr>
                      <a:r>
                        <a:rPr lang="es-ES" sz="1100" dirty="0">
                          <a:effectLst/>
                        </a:rPr>
                        <a:t>Perdida del recubrimiento del elemento.</a:t>
                      </a:r>
                      <a:endParaRPr lang="es-EC" sz="1100" dirty="0">
                        <a:effectLst/>
                      </a:endParaRPr>
                    </a:p>
                    <a:p>
                      <a:pPr>
                        <a:lnSpc>
                          <a:spcPct val="115000"/>
                        </a:lnSpc>
                        <a:spcAft>
                          <a:spcPts val="1000"/>
                        </a:spcAft>
                      </a:pPr>
                      <a:r>
                        <a:rPr lang="es-ES"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Imagen 4" descr="C:\Users\ULTRA15\RESPALDOS\respaldo\Tesis\fotos\salidas imp\3\20160112_11152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2582" y="2244436"/>
            <a:ext cx="1867766" cy="3147580"/>
          </a:xfrm>
          <a:prstGeom prst="rect">
            <a:avLst/>
          </a:prstGeom>
          <a:noFill/>
          <a:ln>
            <a:noFill/>
          </a:ln>
        </p:spPr>
      </p:pic>
      <p:sp>
        <p:nvSpPr>
          <p:cNvPr id="6" name="Rectángulo redondeado 5"/>
          <p:cNvSpPr/>
          <p:nvPr/>
        </p:nvSpPr>
        <p:spPr>
          <a:xfrm>
            <a:off x="3829483" y="2687781"/>
            <a:ext cx="437717" cy="706582"/>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Tree>
    <p:extLst>
      <p:ext uri="{BB962C8B-B14F-4D97-AF65-F5344CB8AC3E}">
        <p14:creationId xmlns:p14="http://schemas.microsoft.com/office/powerpoint/2010/main" val="33507226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61967228"/>
              </p:ext>
            </p:extLst>
          </p:nvPr>
        </p:nvGraphicFramePr>
        <p:xfrm>
          <a:off x="677334" y="2042833"/>
          <a:ext cx="9048558" cy="4053167"/>
        </p:xfrm>
        <a:graphic>
          <a:graphicData uri="http://schemas.openxmlformats.org/drawingml/2006/table">
            <a:tbl>
              <a:tblPr firstRow="1" firstCol="1" bandRow="1">
                <a:tableStyleId>{5C22544A-7EE6-4342-B048-85BDC9FD1C3A}</a:tableStyleId>
              </a:tblPr>
              <a:tblGrid>
                <a:gridCol w="1731161"/>
                <a:gridCol w="3632087"/>
                <a:gridCol w="2050473"/>
                <a:gridCol w="1634837"/>
              </a:tblGrid>
              <a:tr h="357722">
                <a:tc>
                  <a:txBody>
                    <a:bodyPr/>
                    <a:lstStyle/>
                    <a:p>
                      <a:pPr algn="ctr">
                        <a:lnSpc>
                          <a:spcPct val="115000"/>
                        </a:lnSpc>
                        <a:spcAft>
                          <a:spcPts val="1000"/>
                        </a:spcAft>
                      </a:pPr>
                      <a:r>
                        <a:rPr lang="es-ES" sz="1000" dirty="0">
                          <a:effectLst/>
                        </a:rPr>
                        <a:t>Patología</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algn="ctr">
                        <a:lnSpc>
                          <a:spcPct val="115000"/>
                        </a:lnSpc>
                        <a:spcAft>
                          <a:spcPts val="1000"/>
                        </a:spcAft>
                      </a:pPr>
                      <a:r>
                        <a:rPr lang="es-ES" sz="1000">
                          <a:effectLst/>
                        </a:rPr>
                        <a:t>Foto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algn="ctr">
                        <a:lnSpc>
                          <a:spcPct val="115000"/>
                        </a:lnSpc>
                        <a:spcAft>
                          <a:spcPts val="1000"/>
                        </a:spcAft>
                      </a:pPr>
                      <a:r>
                        <a:rPr lang="es-ES" sz="1000">
                          <a:effectLst/>
                        </a:rPr>
                        <a:t>Causa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algn="ctr">
                        <a:lnSpc>
                          <a:spcPct val="115000"/>
                        </a:lnSpc>
                        <a:spcAft>
                          <a:spcPts val="1000"/>
                        </a:spcAft>
                      </a:pPr>
                      <a:r>
                        <a:rPr lang="es-ES" sz="1100">
                          <a:effectLst/>
                        </a:rPr>
                        <a:t>Daños que provoca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r>
              <a:tr h="3695445">
                <a:tc>
                  <a:txBody>
                    <a:bodyPr/>
                    <a:lstStyle/>
                    <a:p>
                      <a:pPr>
                        <a:lnSpc>
                          <a:spcPct val="115000"/>
                        </a:lnSpc>
                        <a:spcAft>
                          <a:spcPts val="1000"/>
                        </a:spcAft>
                        <a:tabLst>
                          <a:tab pos="7166610" algn="l"/>
                        </a:tabLst>
                      </a:pPr>
                      <a:r>
                        <a:rPr lang="es-EC" sz="900">
                          <a:effectLst/>
                        </a:rPr>
                        <a:t> </a:t>
                      </a:r>
                    </a:p>
                    <a:p>
                      <a:pPr>
                        <a:lnSpc>
                          <a:spcPct val="115000"/>
                        </a:lnSpc>
                        <a:spcAft>
                          <a:spcPts val="1000"/>
                        </a:spcAft>
                        <a:tabLst>
                          <a:tab pos="7166610" algn="l"/>
                        </a:tabLst>
                      </a:pPr>
                      <a:r>
                        <a:rPr lang="es-EC" sz="900">
                          <a:effectLst/>
                        </a:rPr>
                        <a:t> </a:t>
                      </a:r>
                    </a:p>
                    <a:p>
                      <a:pPr>
                        <a:lnSpc>
                          <a:spcPct val="115000"/>
                        </a:lnSpc>
                        <a:spcAft>
                          <a:spcPts val="1000"/>
                        </a:spcAft>
                        <a:tabLst>
                          <a:tab pos="7166610" algn="l"/>
                        </a:tabLst>
                      </a:pPr>
                      <a:r>
                        <a:rPr lang="es-EC" sz="900">
                          <a:effectLst/>
                        </a:rPr>
                        <a:t> </a:t>
                      </a:r>
                    </a:p>
                    <a:p>
                      <a:pPr>
                        <a:lnSpc>
                          <a:spcPct val="115000"/>
                        </a:lnSpc>
                        <a:spcAft>
                          <a:spcPts val="1000"/>
                        </a:spcAft>
                        <a:tabLst>
                          <a:tab pos="7166610" algn="l"/>
                        </a:tabLst>
                      </a:pPr>
                      <a:r>
                        <a:rPr lang="es-EC" sz="900">
                          <a:effectLst/>
                        </a:rPr>
                        <a:t> </a:t>
                      </a:r>
                    </a:p>
                    <a:p>
                      <a:pPr algn="ctr">
                        <a:lnSpc>
                          <a:spcPct val="115000"/>
                        </a:lnSpc>
                        <a:spcAft>
                          <a:spcPts val="1000"/>
                        </a:spcAft>
                        <a:tabLst>
                          <a:tab pos="7166610" algn="l"/>
                        </a:tabLst>
                      </a:pPr>
                      <a:r>
                        <a:rPr lang="es-ES" sz="1000">
                          <a:effectLst/>
                        </a:rPr>
                        <a:t>Fisura por combinación del Adobe con otros materiales</a:t>
                      </a:r>
                      <a:endParaRPr lang="es-EC" sz="900">
                        <a:effectLst/>
                      </a:endParaRPr>
                    </a:p>
                    <a:p>
                      <a:pPr>
                        <a:lnSpc>
                          <a:spcPct val="115000"/>
                        </a:lnSpc>
                        <a:spcAft>
                          <a:spcPts val="1000"/>
                        </a:spcAft>
                        <a:tabLst>
                          <a:tab pos="7166610" algn="l"/>
                        </a:tabLst>
                      </a:pPr>
                      <a:r>
                        <a:rPr lang="es-ES" sz="9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a:lnSpc>
                          <a:spcPct val="115000"/>
                        </a:lnSpc>
                        <a:spcAft>
                          <a:spcPts val="1000"/>
                        </a:spcAft>
                        <a:tabLst>
                          <a:tab pos="7166610" algn="l"/>
                        </a:tabLst>
                      </a:pPr>
                      <a:r>
                        <a:rPr lang="es-ES" sz="900" dirty="0">
                          <a:effectLst/>
                        </a:rPr>
                        <a:t> </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342900" lvl="0" indent="-342900">
                        <a:lnSpc>
                          <a:spcPct val="115000"/>
                        </a:lnSpc>
                        <a:spcAft>
                          <a:spcPts val="0"/>
                        </a:spcAft>
                        <a:buFont typeface="Symbol" panose="05050102010706020507" pitchFamily="18" charset="2"/>
                        <a:buChar char=""/>
                      </a:pPr>
                      <a:r>
                        <a:rPr lang="es-ES" sz="1100" dirty="0">
                          <a:effectLst/>
                        </a:rPr>
                        <a:t>Combinación de materiales como el adobe y el ladrillo o el concreto armado </a:t>
                      </a:r>
                      <a:endParaRPr lang="es-EC" sz="1100" dirty="0">
                        <a:effectLst/>
                      </a:endParaRPr>
                    </a:p>
                    <a:p>
                      <a:pPr marL="342900" lvl="0" indent="-342900">
                        <a:lnSpc>
                          <a:spcPct val="115000"/>
                        </a:lnSpc>
                        <a:spcAft>
                          <a:spcPts val="0"/>
                        </a:spcAft>
                        <a:buFont typeface="Symbol" panose="05050102010706020507" pitchFamily="18" charset="2"/>
                        <a:buChar char=""/>
                      </a:pPr>
                      <a:r>
                        <a:rPr lang="es-ES" sz="1100" dirty="0">
                          <a:effectLst/>
                        </a:rPr>
                        <a:t>Intervenciones estructurales o modificaciones arquitectónicas a la distribución original de la construcción de adobe</a:t>
                      </a:r>
                      <a:r>
                        <a:rPr lang="es-ES" sz="900" dirty="0">
                          <a:effectLst/>
                        </a:rPr>
                        <a:t>.</a:t>
                      </a:r>
                      <a:endParaRPr lang="es-EC" sz="900" dirty="0">
                        <a:effectLst/>
                      </a:endParaRPr>
                    </a:p>
                    <a:p>
                      <a:pPr marL="172085">
                        <a:lnSpc>
                          <a:spcPct val="115000"/>
                        </a:lnSpc>
                        <a:spcAft>
                          <a:spcPts val="0"/>
                        </a:spcAft>
                      </a:pPr>
                      <a:r>
                        <a:rPr lang="es-ES" sz="900" dirty="0">
                          <a:effectLst/>
                        </a:rPr>
                        <a:t> </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342900" lvl="0" indent="-342900">
                        <a:lnSpc>
                          <a:spcPct val="115000"/>
                        </a:lnSpc>
                        <a:spcAft>
                          <a:spcPts val="0"/>
                        </a:spcAft>
                        <a:buFont typeface="Symbol" panose="05050102010706020507" pitchFamily="18" charset="2"/>
                        <a:buChar char=""/>
                      </a:pPr>
                      <a:r>
                        <a:rPr lang="es-ES" sz="1100" dirty="0">
                          <a:effectLst/>
                        </a:rPr>
                        <a:t>Fisuras en la zona de contacto.</a:t>
                      </a:r>
                      <a:endParaRPr lang="es-EC" sz="1100" dirty="0">
                        <a:effectLst/>
                      </a:endParaRPr>
                    </a:p>
                    <a:p>
                      <a:pPr marL="342900" lvl="0" indent="-342900">
                        <a:lnSpc>
                          <a:spcPct val="115000"/>
                        </a:lnSpc>
                        <a:spcAft>
                          <a:spcPts val="0"/>
                        </a:spcAft>
                        <a:buFont typeface="Symbol" panose="05050102010706020507" pitchFamily="18" charset="2"/>
                        <a:buChar char=""/>
                      </a:pPr>
                      <a:r>
                        <a:rPr lang="es-ES" sz="1100" dirty="0">
                          <a:effectLst/>
                        </a:rPr>
                        <a:t>Cuarteaduras </a:t>
                      </a:r>
                      <a:endParaRPr lang="es-EC" sz="1100" dirty="0">
                        <a:effectLst/>
                      </a:endParaRPr>
                    </a:p>
                    <a:p>
                      <a:pPr marL="342900" lvl="0" indent="-342900">
                        <a:lnSpc>
                          <a:spcPct val="115000"/>
                        </a:lnSpc>
                        <a:spcAft>
                          <a:spcPts val="0"/>
                        </a:spcAft>
                        <a:buFont typeface="Symbol" panose="05050102010706020507" pitchFamily="18" charset="2"/>
                        <a:buChar char=""/>
                      </a:pPr>
                      <a:r>
                        <a:rPr lang="es-ES" sz="1100" dirty="0">
                          <a:effectLst/>
                        </a:rPr>
                        <a:t>Desestabilidad del muro o elemento.</a:t>
                      </a:r>
                      <a:endParaRPr lang="es-EC" sz="1100" dirty="0">
                        <a:effectLst/>
                      </a:endParaRPr>
                    </a:p>
                    <a:p>
                      <a:pPr>
                        <a:lnSpc>
                          <a:spcPct val="115000"/>
                        </a:lnSpc>
                        <a:spcAft>
                          <a:spcPts val="1000"/>
                        </a:spcAft>
                        <a:tabLst>
                          <a:tab pos="7166610" algn="l"/>
                        </a:tabLst>
                      </a:pPr>
                      <a:r>
                        <a:rPr lang="es-ES"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r>
            </a:tbl>
          </a:graphicData>
        </a:graphic>
      </p:graphicFrame>
      <p:pic>
        <p:nvPicPr>
          <p:cNvPr id="5" name="Imagen 4"/>
          <p:cNvPicPr/>
          <p:nvPr/>
        </p:nvPicPr>
        <p:blipFill rotWithShape="1">
          <a:blip r:embed="rId2"/>
          <a:srcRect l="37333" t="50929" r="35614" b="13611"/>
          <a:stretch/>
        </p:blipFill>
        <p:spPr bwMode="auto">
          <a:xfrm>
            <a:off x="2501823" y="2493819"/>
            <a:ext cx="3330940" cy="2978726"/>
          </a:xfrm>
          <a:prstGeom prst="rect">
            <a:avLst/>
          </a:prstGeom>
          <a:ln>
            <a:noFill/>
          </a:ln>
          <a:extLst>
            <a:ext uri="{53640926-AAD7-44D8-BBD7-CCE9431645EC}">
              <a14:shadowObscured xmlns:a14="http://schemas.microsoft.com/office/drawing/2010/main"/>
            </a:ext>
          </a:extLst>
        </p:spPr>
      </p:pic>
      <p:sp>
        <p:nvSpPr>
          <p:cNvPr id="6" name="Rectángulo redondeado 5"/>
          <p:cNvSpPr/>
          <p:nvPr/>
        </p:nvSpPr>
        <p:spPr>
          <a:xfrm>
            <a:off x="3519036" y="2599055"/>
            <a:ext cx="2137410" cy="1050290"/>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Tree>
    <p:extLst>
      <p:ext uri="{BB962C8B-B14F-4D97-AF65-F5344CB8AC3E}">
        <p14:creationId xmlns:p14="http://schemas.microsoft.com/office/powerpoint/2010/main" val="10014293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Patologías y procedimientos de remediación de las mismas </a:t>
            </a:r>
            <a:endParaRPr lang="es-EC"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198760960"/>
              </p:ext>
            </p:extLst>
          </p:nvPr>
        </p:nvGraphicFramePr>
        <p:xfrm>
          <a:off x="2263299" y="2318226"/>
          <a:ext cx="5631450" cy="3737426"/>
        </p:xfrm>
        <a:graphic>
          <a:graphicData uri="http://schemas.openxmlformats.org/drawingml/2006/table">
            <a:tbl>
              <a:tblPr firstRow="1" firstCol="1" bandRow="1">
                <a:tableStyleId>{5C22544A-7EE6-4342-B048-85BDC9FD1C3A}</a:tableStyleId>
              </a:tblPr>
              <a:tblGrid>
                <a:gridCol w="2815725"/>
                <a:gridCol w="2815725"/>
              </a:tblGrid>
              <a:tr h="207730">
                <a:tc>
                  <a:txBody>
                    <a:bodyPr/>
                    <a:lstStyle/>
                    <a:p>
                      <a:pPr algn="ctr">
                        <a:lnSpc>
                          <a:spcPct val="115000"/>
                        </a:lnSpc>
                        <a:spcAft>
                          <a:spcPts val="1000"/>
                        </a:spcAft>
                      </a:pPr>
                      <a:r>
                        <a:rPr lang="es-ES" sz="1200">
                          <a:effectLst/>
                        </a:rPr>
                        <a:t>Patología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200">
                          <a:effectLst/>
                        </a:rPr>
                        <a:t>Intervención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73536">
                <a:tc>
                  <a:txBody>
                    <a:bodyPr/>
                    <a:lstStyle/>
                    <a:p>
                      <a:pPr algn="just">
                        <a:lnSpc>
                          <a:spcPct val="115000"/>
                        </a:lnSpc>
                        <a:spcAft>
                          <a:spcPts val="1000"/>
                        </a:spcAft>
                      </a:pPr>
                      <a:r>
                        <a:rPr lang="es-ES" sz="1200">
                          <a:effectLst/>
                        </a:rPr>
                        <a:t>Eflorescencia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pPr>
                      <a:r>
                        <a:rPr lang="es-ES" sz="1200">
                          <a:effectLst/>
                        </a:rPr>
                        <a:t>Limpieza</a:t>
                      </a:r>
                      <a:endParaRPr lang="es-EC" sz="1100">
                        <a:effectLst/>
                      </a:endParaRPr>
                    </a:p>
                    <a:p>
                      <a:pPr marL="342900" lvl="0" indent="-342900" algn="just">
                        <a:lnSpc>
                          <a:spcPct val="115000"/>
                        </a:lnSpc>
                        <a:spcAft>
                          <a:spcPts val="0"/>
                        </a:spcAft>
                        <a:buFont typeface="Symbol" panose="05050102010706020507" pitchFamily="18" charset="2"/>
                        <a:buChar char=""/>
                      </a:pPr>
                      <a:r>
                        <a:rPr lang="es-ES" sz="1200">
                          <a:effectLst/>
                        </a:rPr>
                        <a:t>Protección superficial y drenaje</a:t>
                      </a:r>
                      <a:endParaRPr lang="es-EC" sz="1100">
                        <a:effectLst/>
                      </a:endParaRPr>
                    </a:p>
                    <a:p>
                      <a:pPr marL="342900" lvl="0" indent="-342900" algn="just">
                        <a:lnSpc>
                          <a:spcPct val="115000"/>
                        </a:lnSpc>
                        <a:spcAft>
                          <a:spcPts val="1000"/>
                        </a:spcAft>
                        <a:buFont typeface="Symbol" panose="05050102010706020507" pitchFamily="18" charset="2"/>
                        <a:buChar char=""/>
                      </a:pPr>
                      <a:r>
                        <a:rPr lang="es-ES" sz="1200">
                          <a:effectLst/>
                        </a:rPr>
                        <a:t>Mantenimiento y conservación preventiva.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53578">
                <a:tc>
                  <a:txBody>
                    <a:bodyPr/>
                    <a:lstStyle/>
                    <a:p>
                      <a:pPr algn="just">
                        <a:spcAft>
                          <a:spcPts val="0"/>
                        </a:spcAft>
                      </a:pPr>
                      <a:r>
                        <a:rPr lang="es-EC" sz="1150">
                          <a:effectLst/>
                        </a:rPr>
                        <a:t> </a:t>
                      </a:r>
                      <a:endParaRPr lang="es-EC" sz="1200">
                        <a:effectLst/>
                      </a:endParaRPr>
                    </a:p>
                    <a:p>
                      <a:pPr algn="just">
                        <a:spcAft>
                          <a:spcPts val="0"/>
                        </a:spcAft>
                      </a:pPr>
                      <a:r>
                        <a:rPr lang="es-EC" sz="1150">
                          <a:effectLst/>
                        </a:rPr>
                        <a:t> </a:t>
                      </a:r>
                      <a:endParaRPr lang="es-EC" sz="1200">
                        <a:effectLst/>
                      </a:endParaRPr>
                    </a:p>
                    <a:p>
                      <a:pPr algn="just">
                        <a:spcAft>
                          <a:spcPts val="0"/>
                        </a:spcAft>
                      </a:pPr>
                      <a:r>
                        <a:rPr lang="es-EC" sz="1150">
                          <a:effectLst/>
                        </a:rPr>
                        <a:t> </a:t>
                      </a:r>
                      <a:endParaRPr lang="es-EC" sz="1200">
                        <a:effectLst/>
                      </a:endParaRPr>
                    </a:p>
                    <a:p>
                      <a:pPr algn="just">
                        <a:spcAft>
                          <a:spcPts val="0"/>
                        </a:spcAft>
                      </a:pPr>
                      <a:r>
                        <a:rPr lang="es-EC" sz="1150">
                          <a:effectLst/>
                        </a:rPr>
                        <a:t> </a:t>
                      </a:r>
                      <a:endParaRPr lang="es-EC" sz="1200">
                        <a:effectLst/>
                      </a:endParaRPr>
                    </a:p>
                    <a:p>
                      <a:pPr algn="just">
                        <a:spcAft>
                          <a:spcPts val="0"/>
                        </a:spcAft>
                      </a:pPr>
                      <a:r>
                        <a:rPr lang="es-EC" sz="1150">
                          <a:effectLst/>
                        </a:rPr>
                        <a:t> </a:t>
                      </a:r>
                      <a:endParaRPr lang="es-EC" sz="1200">
                        <a:effectLst/>
                      </a:endParaRPr>
                    </a:p>
                    <a:p>
                      <a:pPr algn="just">
                        <a:spcAft>
                          <a:spcPts val="0"/>
                        </a:spcAft>
                      </a:pPr>
                      <a:r>
                        <a:rPr lang="es-EC" sz="1150">
                          <a:effectLst/>
                        </a:rPr>
                        <a:t> </a:t>
                      </a:r>
                      <a:endParaRPr lang="es-EC" sz="1200">
                        <a:effectLst/>
                      </a:endParaRPr>
                    </a:p>
                    <a:p>
                      <a:pPr algn="just">
                        <a:spcAft>
                          <a:spcPts val="0"/>
                        </a:spcAft>
                      </a:pPr>
                      <a:r>
                        <a:rPr lang="es-EC" sz="1150">
                          <a:effectLst/>
                        </a:rPr>
                        <a:t>Humedad por capilaridad </a:t>
                      </a:r>
                      <a:endParaRPr lang="es-EC" sz="1200">
                        <a:effectLst/>
                      </a:endParaRPr>
                    </a:p>
                    <a:p>
                      <a:pPr algn="just">
                        <a:lnSpc>
                          <a:spcPct val="115000"/>
                        </a:lnSpc>
                        <a:spcAft>
                          <a:spcPts val="1000"/>
                        </a:spcAft>
                      </a:pPr>
                      <a:r>
                        <a:rPr lang="es-ES"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spcAft>
                          <a:spcPts val="0"/>
                        </a:spcAft>
                        <a:buFont typeface="Symbol" panose="05050102010706020507" pitchFamily="18" charset="2"/>
                        <a:buChar char=""/>
                      </a:pPr>
                      <a:r>
                        <a:rPr lang="es-EC" sz="1100" dirty="0">
                          <a:effectLst/>
                        </a:rPr>
                        <a:t>Realizar agujeros con una broca de 12mm a 17mm de diámetro. Es recomendable hacer los agujeros por las dos bandas de muro a un profundidad de 2/3 partes de la anchura del muro y dejar una distancia entre </a:t>
                      </a:r>
                      <a:r>
                        <a:rPr lang="es-EC" sz="1100" dirty="0" err="1">
                          <a:effectLst/>
                        </a:rPr>
                        <a:t>interejes</a:t>
                      </a:r>
                      <a:r>
                        <a:rPr lang="es-EC" sz="1100" dirty="0">
                          <a:effectLst/>
                        </a:rPr>
                        <a:t> de agujeros de 20 a 24cm. Los agujeros tendrán una inclinación de 30º. </a:t>
                      </a:r>
                      <a:endParaRPr lang="es-EC" sz="1200" dirty="0">
                        <a:effectLst/>
                      </a:endParaRPr>
                    </a:p>
                    <a:p>
                      <a:pPr marL="342900" lvl="0" indent="-342900" algn="just">
                        <a:spcAft>
                          <a:spcPts val="0"/>
                        </a:spcAft>
                        <a:buFont typeface="Symbol" panose="05050102010706020507" pitchFamily="18" charset="2"/>
                        <a:buChar char=""/>
                      </a:pPr>
                      <a:r>
                        <a:rPr lang="es-EC" sz="1100" dirty="0">
                          <a:effectLst/>
                        </a:rPr>
                        <a:t>Colocación de las herramientas para la realización de la inyección de los orificios. </a:t>
                      </a:r>
                      <a:endParaRPr lang="es-EC" sz="1200" dirty="0">
                        <a:effectLst/>
                      </a:endParaRPr>
                    </a:p>
                    <a:p>
                      <a:pPr marL="342900" lvl="0" indent="-342900" algn="just">
                        <a:spcAft>
                          <a:spcPts val="0"/>
                        </a:spcAft>
                        <a:buFont typeface="Symbol" panose="05050102010706020507" pitchFamily="18" charset="2"/>
                        <a:buChar char=""/>
                      </a:pPr>
                      <a:r>
                        <a:rPr lang="es-EC" sz="1100" dirty="0">
                          <a:effectLst/>
                        </a:rPr>
                        <a:t>Inyectar el producto </a:t>
                      </a:r>
                      <a:r>
                        <a:rPr lang="es-EC" sz="1100" dirty="0" err="1">
                          <a:effectLst/>
                        </a:rPr>
                        <a:t>hidrofugante</a:t>
                      </a:r>
                      <a:r>
                        <a:rPr lang="es-EC" sz="1100" dirty="0">
                          <a:effectLst/>
                        </a:rPr>
                        <a:t> hasta saturar el grueso del muro. </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7610872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96462736"/>
              </p:ext>
            </p:extLst>
          </p:nvPr>
        </p:nvGraphicFramePr>
        <p:xfrm>
          <a:off x="2070116" y="2053822"/>
          <a:ext cx="5863270" cy="2994695"/>
        </p:xfrm>
        <a:graphic>
          <a:graphicData uri="http://schemas.openxmlformats.org/drawingml/2006/table">
            <a:tbl>
              <a:tblPr firstRow="1" firstCol="1" bandRow="1">
                <a:tableStyleId>{5C22544A-7EE6-4342-B048-85BDC9FD1C3A}</a:tableStyleId>
              </a:tblPr>
              <a:tblGrid>
                <a:gridCol w="2931635"/>
                <a:gridCol w="2931635"/>
              </a:tblGrid>
              <a:tr h="237382">
                <a:tc>
                  <a:txBody>
                    <a:bodyPr/>
                    <a:lstStyle/>
                    <a:p>
                      <a:pPr algn="ctr">
                        <a:lnSpc>
                          <a:spcPct val="115000"/>
                        </a:lnSpc>
                        <a:spcAft>
                          <a:spcPts val="1000"/>
                        </a:spcAft>
                      </a:pPr>
                      <a:r>
                        <a:rPr lang="es-ES" sz="1200">
                          <a:effectLst/>
                        </a:rPr>
                        <a:t>Patología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200">
                          <a:effectLst/>
                        </a:rPr>
                        <a:t>Intervención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98232">
                <a:tc>
                  <a:txBody>
                    <a:bodyPr/>
                    <a:lstStyle/>
                    <a:p>
                      <a:pPr algn="just">
                        <a:lnSpc>
                          <a:spcPct val="115000"/>
                        </a:lnSpc>
                        <a:spcAft>
                          <a:spcPts val="1000"/>
                        </a:spcAft>
                      </a:pPr>
                      <a:r>
                        <a:rPr lang="es-ES" sz="1200">
                          <a:effectLst/>
                        </a:rPr>
                        <a:t> </a:t>
                      </a:r>
                      <a:endParaRPr lang="es-EC" sz="1100">
                        <a:effectLst/>
                      </a:endParaRPr>
                    </a:p>
                    <a:p>
                      <a:pPr algn="just">
                        <a:lnSpc>
                          <a:spcPct val="115000"/>
                        </a:lnSpc>
                        <a:spcAft>
                          <a:spcPts val="1000"/>
                        </a:spcAft>
                      </a:pPr>
                      <a:r>
                        <a:rPr lang="es-ES" sz="1200">
                          <a:effectLst/>
                        </a:rPr>
                        <a:t>Fisura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pPr>
                      <a:r>
                        <a:rPr lang="es-ES" sz="1200">
                          <a:effectLst/>
                        </a:rPr>
                        <a:t>Consolidación- estabilización del elemento fisurado </a:t>
                      </a:r>
                      <a:endParaRPr lang="es-EC" sz="1100">
                        <a:effectLst/>
                      </a:endParaRPr>
                    </a:p>
                    <a:p>
                      <a:pPr marL="342900" lvl="0" indent="-342900" algn="just">
                        <a:lnSpc>
                          <a:spcPct val="115000"/>
                        </a:lnSpc>
                        <a:spcAft>
                          <a:spcPts val="1000"/>
                        </a:spcAft>
                        <a:buFont typeface="Symbol" panose="05050102010706020507" pitchFamily="18" charset="2"/>
                        <a:buChar char=""/>
                      </a:pPr>
                      <a:r>
                        <a:rPr lang="es-ES" sz="1200">
                          <a:effectLst/>
                        </a:rPr>
                        <a:t>Mantenimiento y conservación preventiva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59081">
                <a:tc>
                  <a:txBody>
                    <a:bodyPr/>
                    <a:lstStyle/>
                    <a:p>
                      <a:pPr algn="just">
                        <a:lnSpc>
                          <a:spcPct val="115000"/>
                        </a:lnSpc>
                        <a:spcAft>
                          <a:spcPts val="1000"/>
                        </a:spcAft>
                      </a:pPr>
                      <a:r>
                        <a:rPr lang="es-ES" sz="1200">
                          <a:effectLst/>
                        </a:rPr>
                        <a:t> </a:t>
                      </a:r>
                      <a:endParaRPr lang="es-EC" sz="1100">
                        <a:effectLst/>
                      </a:endParaRPr>
                    </a:p>
                    <a:p>
                      <a:pPr algn="just">
                        <a:lnSpc>
                          <a:spcPct val="115000"/>
                        </a:lnSpc>
                        <a:spcAft>
                          <a:spcPts val="1000"/>
                        </a:spcAft>
                      </a:pPr>
                      <a:r>
                        <a:rPr lang="es-ES" sz="1200">
                          <a:effectLst/>
                        </a:rPr>
                        <a:t> </a:t>
                      </a:r>
                      <a:endParaRPr lang="es-EC" sz="1100">
                        <a:effectLst/>
                      </a:endParaRPr>
                    </a:p>
                    <a:p>
                      <a:pPr algn="just">
                        <a:lnSpc>
                          <a:spcPct val="115000"/>
                        </a:lnSpc>
                        <a:spcAft>
                          <a:spcPts val="1000"/>
                        </a:spcAft>
                      </a:pPr>
                      <a:r>
                        <a:rPr lang="es-ES" sz="1200">
                          <a:effectLst/>
                        </a:rPr>
                        <a:t>Grieta inclinada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pPr>
                      <a:r>
                        <a:rPr lang="es-ES" sz="1200" dirty="0">
                          <a:effectLst/>
                        </a:rPr>
                        <a:t>Reconstrucción- reintegración-refuerzo</a:t>
                      </a:r>
                      <a:endParaRPr lang="es-EC" sz="1100" dirty="0">
                        <a:effectLst/>
                      </a:endParaRPr>
                    </a:p>
                    <a:p>
                      <a:pPr marL="342900" lvl="0" indent="-342900" algn="just">
                        <a:lnSpc>
                          <a:spcPct val="115000"/>
                        </a:lnSpc>
                        <a:spcAft>
                          <a:spcPts val="1000"/>
                        </a:spcAft>
                        <a:buFont typeface="Symbol" panose="05050102010706020507" pitchFamily="18" charset="2"/>
                        <a:buChar char=""/>
                      </a:pPr>
                      <a:r>
                        <a:rPr lang="es-ES" sz="1200" dirty="0">
                          <a:effectLst/>
                        </a:rPr>
                        <a:t>Mantenimiento y conservación preventiva no solo del muro de tierra, sino también del resto de los elementos estructurales de la edificación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102567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20148985"/>
              </p:ext>
            </p:extLst>
          </p:nvPr>
        </p:nvGraphicFramePr>
        <p:xfrm>
          <a:off x="2224663" y="2240631"/>
          <a:ext cx="5425440" cy="3114294"/>
        </p:xfrm>
        <a:graphic>
          <a:graphicData uri="http://schemas.openxmlformats.org/drawingml/2006/table">
            <a:tbl>
              <a:tblPr firstRow="1" firstCol="1" bandRow="1">
                <a:tableStyleId>{5C22544A-7EE6-4342-B048-85BDC9FD1C3A}</a:tableStyleId>
              </a:tblPr>
              <a:tblGrid>
                <a:gridCol w="2712720"/>
                <a:gridCol w="2712720"/>
              </a:tblGrid>
              <a:tr h="0">
                <a:tc>
                  <a:txBody>
                    <a:bodyPr/>
                    <a:lstStyle/>
                    <a:p>
                      <a:pPr algn="ctr">
                        <a:lnSpc>
                          <a:spcPct val="115000"/>
                        </a:lnSpc>
                        <a:spcAft>
                          <a:spcPts val="1000"/>
                        </a:spcAft>
                      </a:pPr>
                      <a:r>
                        <a:rPr lang="es-ES" sz="1200">
                          <a:effectLst/>
                        </a:rPr>
                        <a:t>Patología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200">
                          <a:effectLst/>
                        </a:rPr>
                        <a:t>Intervención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1000"/>
                        </a:spcAft>
                      </a:pPr>
                      <a:r>
                        <a:rPr lang="es-ES" sz="1200">
                          <a:effectLst/>
                        </a:rPr>
                        <a:t> </a:t>
                      </a:r>
                      <a:endParaRPr lang="es-EC" sz="1100">
                        <a:effectLst/>
                      </a:endParaRPr>
                    </a:p>
                    <a:p>
                      <a:pPr algn="just">
                        <a:lnSpc>
                          <a:spcPct val="115000"/>
                        </a:lnSpc>
                        <a:spcAft>
                          <a:spcPts val="1000"/>
                        </a:spcAft>
                      </a:pPr>
                      <a:r>
                        <a:rPr lang="es-ES" sz="1200">
                          <a:effectLst/>
                        </a:rPr>
                        <a:t> </a:t>
                      </a:r>
                      <a:endParaRPr lang="es-EC" sz="1100">
                        <a:effectLst/>
                      </a:endParaRPr>
                    </a:p>
                    <a:p>
                      <a:pPr algn="just">
                        <a:lnSpc>
                          <a:spcPct val="115000"/>
                        </a:lnSpc>
                        <a:spcAft>
                          <a:spcPts val="1000"/>
                        </a:spcAft>
                      </a:pPr>
                      <a:r>
                        <a:rPr lang="es-ES" sz="1200">
                          <a:effectLst/>
                        </a:rPr>
                        <a:t>Grieta horizontal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pPr>
                      <a:r>
                        <a:rPr lang="es-ES" sz="1200">
                          <a:effectLst/>
                        </a:rPr>
                        <a:t>Reconstruccion- reintegración-refuerzo</a:t>
                      </a:r>
                      <a:endParaRPr lang="es-EC" sz="1100">
                        <a:effectLst/>
                      </a:endParaRPr>
                    </a:p>
                    <a:p>
                      <a:pPr marL="342900" lvl="0" indent="-342900" algn="just">
                        <a:lnSpc>
                          <a:spcPct val="115000"/>
                        </a:lnSpc>
                        <a:spcAft>
                          <a:spcPts val="1000"/>
                        </a:spcAft>
                        <a:buFont typeface="Symbol" panose="05050102010706020507" pitchFamily="18" charset="2"/>
                        <a:buChar char=""/>
                      </a:pPr>
                      <a:r>
                        <a:rPr lang="es-ES" sz="1200">
                          <a:effectLst/>
                        </a:rPr>
                        <a:t>Mantenimiento y conservación preventiva no solo del muro de tierra, sino también del resto de los elementos estructurales de la edificacion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1000"/>
                        </a:spcAft>
                      </a:pPr>
                      <a:r>
                        <a:rPr lang="es-ES" sz="1200">
                          <a:effectLst/>
                        </a:rPr>
                        <a:t> </a:t>
                      </a:r>
                      <a:endParaRPr lang="es-EC" sz="1100">
                        <a:effectLst/>
                      </a:endParaRPr>
                    </a:p>
                    <a:p>
                      <a:pPr algn="just">
                        <a:lnSpc>
                          <a:spcPct val="115000"/>
                        </a:lnSpc>
                        <a:spcAft>
                          <a:spcPts val="1000"/>
                        </a:spcAft>
                      </a:pPr>
                      <a:r>
                        <a:rPr lang="es-ES" sz="1200">
                          <a:effectLst/>
                        </a:rPr>
                        <a:t>Grieta Vertical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pPr>
                      <a:r>
                        <a:rPr lang="es-ES" sz="1200" dirty="0" err="1">
                          <a:effectLst/>
                        </a:rPr>
                        <a:t>Reconstruccion</a:t>
                      </a:r>
                      <a:r>
                        <a:rPr lang="es-ES" sz="1200" dirty="0">
                          <a:effectLst/>
                        </a:rPr>
                        <a:t>- reintegración-refuerzo</a:t>
                      </a:r>
                      <a:endParaRPr lang="es-EC" sz="1100" dirty="0">
                        <a:effectLst/>
                      </a:endParaRPr>
                    </a:p>
                    <a:p>
                      <a:pPr marL="342900" lvl="0" indent="-342900" algn="just">
                        <a:lnSpc>
                          <a:spcPct val="115000"/>
                        </a:lnSpc>
                        <a:spcAft>
                          <a:spcPts val="1000"/>
                        </a:spcAft>
                        <a:buFont typeface="Symbol" panose="05050102010706020507" pitchFamily="18" charset="2"/>
                        <a:buChar char=""/>
                      </a:pPr>
                      <a:r>
                        <a:rPr lang="es-ES" sz="1200" dirty="0">
                          <a:effectLst/>
                        </a:rPr>
                        <a:t>Mantenimiento y conservación preventiva no solo del muro de tierra, sino también del resto de los elementos estructurales de la edificación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468927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Marcador de contenido 9"/>
          <p:cNvGraphicFramePr>
            <a:graphicFrameLocks noGrp="1"/>
          </p:cNvGraphicFramePr>
          <p:nvPr>
            <p:ph idx="1"/>
            <p:extLst>
              <p:ext uri="{D42A27DB-BD31-4B8C-83A1-F6EECF244321}">
                <p14:modId xmlns:p14="http://schemas.microsoft.com/office/powerpoint/2010/main" val="766236882"/>
              </p:ext>
            </p:extLst>
          </p:nvPr>
        </p:nvGraphicFramePr>
        <p:xfrm>
          <a:off x="1687132" y="1974409"/>
          <a:ext cx="6297822" cy="3190019"/>
        </p:xfrm>
        <a:graphic>
          <a:graphicData uri="http://schemas.openxmlformats.org/drawingml/2006/table">
            <a:tbl>
              <a:tblPr firstRow="1" firstCol="1" bandRow="1">
                <a:tableStyleId>{5C22544A-7EE6-4342-B048-85BDC9FD1C3A}</a:tableStyleId>
              </a:tblPr>
              <a:tblGrid>
                <a:gridCol w="3148911"/>
                <a:gridCol w="3148911"/>
              </a:tblGrid>
              <a:tr h="270444">
                <a:tc>
                  <a:txBody>
                    <a:bodyPr/>
                    <a:lstStyle/>
                    <a:p>
                      <a:pPr algn="ctr">
                        <a:lnSpc>
                          <a:spcPct val="115000"/>
                        </a:lnSpc>
                        <a:spcAft>
                          <a:spcPts val="1000"/>
                        </a:spcAft>
                      </a:pPr>
                      <a:r>
                        <a:rPr lang="es-ES" sz="1200">
                          <a:effectLst/>
                        </a:rPr>
                        <a:t>Patología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200">
                          <a:effectLst/>
                        </a:rPr>
                        <a:t>Intervención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19575">
                <a:tc>
                  <a:txBody>
                    <a:bodyPr/>
                    <a:lstStyle/>
                    <a:p>
                      <a:pPr algn="just">
                        <a:spcAft>
                          <a:spcPts val="0"/>
                        </a:spcAft>
                      </a:pPr>
                      <a:r>
                        <a:rPr lang="es-EC" sz="1150" dirty="0">
                          <a:effectLst/>
                        </a:rPr>
                        <a:t> </a:t>
                      </a:r>
                      <a:endParaRPr lang="es-EC" sz="1200" dirty="0">
                        <a:effectLst/>
                      </a:endParaRPr>
                    </a:p>
                    <a:p>
                      <a:pPr algn="just">
                        <a:spcAft>
                          <a:spcPts val="0"/>
                        </a:spcAft>
                      </a:pPr>
                      <a:r>
                        <a:rPr lang="es-EC" sz="1150" dirty="0">
                          <a:effectLst/>
                        </a:rPr>
                        <a:t> </a:t>
                      </a:r>
                      <a:endParaRPr lang="es-EC" sz="1200" dirty="0">
                        <a:effectLst/>
                      </a:endParaRPr>
                    </a:p>
                    <a:p>
                      <a:pPr algn="just">
                        <a:spcAft>
                          <a:spcPts val="0"/>
                        </a:spcAft>
                      </a:pPr>
                      <a:r>
                        <a:rPr lang="es-EC" sz="1150" dirty="0">
                          <a:effectLst/>
                        </a:rPr>
                        <a:t> </a:t>
                      </a:r>
                      <a:endParaRPr lang="es-EC" sz="1200" dirty="0">
                        <a:effectLst/>
                      </a:endParaRPr>
                    </a:p>
                    <a:p>
                      <a:pPr algn="just">
                        <a:spcAft>
                          <a:spcPts val="0"/>
                        </a:spcAft>
                      </a:pPr>
                      <a:r>
                        <a:rPr lang="es-EC" sz="1150" dirty="0">
                          <a:effectLst/>
                        </a:rPr>
                        <a:t>Fisura de las vigas de madera y pérdida de sección </a:t>
                      </a:r>
                      <a:endParaRPr lang="es-EC" sz="1200" dirty="0">
                        <a:effectLst/>
                      </a:endParaRPr>
                    </a:p>
                    <a:p>
                      <a:pPr algn="just">
                        <a:lnSpc>
                          <a:spcPct val="115000"/>
                        </a:lnSpc>
                        <a:spcAft>
                          <a:spcPts val="100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spcAft>
                          <a:spcPts val="0"/>
                        </a:spcAft>
                        <a:buFont typeface="Symbol" panose="05050102010706020507" pitchFamily="18" charset="2"/>
                        <a:buChar char=""/>
                      </a:pPr>
                      <a:r>
                        <a:rPr lang="es-EC" sz="1100" dirty="0">
                          <a:effectLst/>
                        </a:rPr>
                        <a:t>Estudiar el diagrama de momentos de la viga concretar y calcular las secciones de madera que se han de unir lateralmente, de forma que el momento de inercia y el módulo de resistencia resultante sea suficiente. </a:t>
                      </a:r>
                      <a:endParaRPr lang="es-EC" sz="1200" dirty="0">
                        <a:effectLst/>
                      </a:endParaRPr>
                    </a:p>
                    <a:p>
                      <a:pPr marL="342900" lvl="0" indent="-342900" algn="just">
                        <a:lnSpc>
                          <a:spcPct val="115000"/>
                        </a:lnSpc>
                        <a:spcAft>
                          <a:spcPts val="1000"/>
                        </a:spcAft>
                        <a:buFont typeface="Symbol" panose="05050102010706020507" pitchFamily="18" charset="2"/>
                        <a:buChar char=""/>
                      </a:pPr>
                      <a:r>
                        <a:rPr lang="es-ES" sz="1100" dirty="0">
                          <a:effectLst/>
                        </a:rPr>
                        <a:t>Aumentar la sección encolando lateralmente las tablas que se han de unir y fijar con tuercas, los cuales habrán que traspasar la sección de madera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183463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PARAMETROS DE FISCALIZACIÓN DE EDIFICACIONES PATRIMONIALES </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8392561"/>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88659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lvl="1" algn="just" defTabSz="457200" rtl="0">
              <a:spcBef>
                <a:spcPct val="0"/>
              </a:spcBef>
            </a:pPr>
            <a:r>
              <a:rPr lang="es-ES" sz="3600" kern="1200" dirty="0">
                <a:solidFill>
                  <a:schemeClr val="accent1"/>
                </a:solidFill>
                <a:latin typeface="+mj-lt"/>
                <a:ea typeface="+mj-ea"/>
                <a:cs typeface="+mj-cs"/>
              </a:rPr>
              <a:t>INSPECCIONES</a:t>
            </a:r>
            <a:r>
              <a:rPr lang="es-ES" sz="3600" b="1" dirty="0"/>
              <a:t>   </a:t>
            </a:r>
            <a:r>
              <a:rPr lang="es-EC" sz="3200" b="1" dirty="0"/>
              <a:t/>
            </a:r>
            <a:br>
              <a:rPr lang="es-EC" sz="3200" b="1" dirty="0"/>
            </a:br>
            <a:r>
              <a:rPr lang="es-EC" sz="3600" b="1" dirty="0"/>
              <a:t/>
            </a:r>
            <a:br>
              <a:rPr lang="es-EC" sz="3600" b="1" dirty="0"/>
            </a:br>
            <a:r>
              <a:rPr lang="es-ES" sz="3600" kern="1200" dirty="0" smtClean="0">
                <a:solidFill>
                  <a:schemeClr val="accent1"/>
                </a:solidFill>
                <a:latin typeface="+mj-lt"/>
                <a:ea typeface="+mj-ea"/>
                <a:cs typeface="+mj-cs"/>
              </a:rPr>
              <a:t> </a:t>
            </a:r>
            <a:endParaRPr lang="es-EC" sz="3600" kern="1200" dirty="0">
              <a:solidFill>
                <a:schemeClr val="accent1"/>
              </a:solidFill>
              <a:latin typeface="+mj-lt"/>
              <a:ea typeface="+mj-ea"/>
              <a:cs typeface="+mj-cs"/>
            </a:endParaRPr>
          </a:p>
        </p:txBody>
      </p:sp>
      <p:sp>
        <p:nvSpPr>
          <p:cNvPr id="3" name="Marcador de contenido 2"/>
          <p:cNvSpPr>
            <a:spLocks noGrp="1"/>
          </p:cNvSpPr>
          <p:nvPr>
            <p:ph idx="1"/>
          </p:nvPr>
        </p:nvSpPr>
        <p:spPr/>
        <p:txBody>
          <a:bodyPr/>
          <a:lstStyle/>
          <a:p>
            <a:r>
              <a:rPr lang="es-ES" dirty="0" smtClean="0"/>
              <a:t>Estas </a:t>
            </a:r>
            <a:r>
              <a:rPr lang="es-ES" dirty="0"/>
              <a:t>se las realizan periódicamente, puede ser para comprobar el correcto avance de la obra, la utilización de los materiales previstos, para resolver dudas del contratista, etc.</a:t>
            </a:r>
            <a:endParaRPr lang="es-EC" sz="1600" dirty="0"/>
          </a:p>
          <a:p>
            <a:endParaRPr lang="es-EC" dirty="0"/>
          </a:p>
        </p:txBody>
      </p:sp>
    </p:spTree>
    <p:extLst>
      <p:ext uri="{BB962C8B-B14F-4D97-AF65-F5344CB8AC3E}">
        <p14:creationId xmlns:p14="http://schemas.microsoft.com/office/powerpoint/2010/main" val="10376994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2" algn="ctr" defTabSz="457200" rtl="0">
              <a:spcBef>
                <a:spcPct val="0"/>
              </a:spcBef>
            </a:pPr>
            <a:r>
              <a:rPr lang="es-ES" sz="3600" kern="1200" dirty="0">
                <a:solidFill>
                  <a:schemeClr val="accent1"/>
                </a:solidFill>
                <a:latin typeface="+mj-lt"/>
                <a:ea typeface="+mj-ea"/>
                <a:cs typeface="+mj-cs"/>
              </a:rPr>
              <a:t>MEDICIONES  </a:t>
            </a:r>
            <a:r>
              <a:rPr lang="es-ES" b="1" dirty="0"/>
              <a:t>  </a:t>
            </a:r>
            <a:r>
              <a:rPr lang="es-EC" sz="1600" b="1" dirty="0"/>
              <a:t/>
            </a:r>
            <a:br>
              <a:rPr lang="es-EC" sz="1600" b="1" dirty="0"/>
            </a:br>
            <a:endParaRPr lang="es-EC" dirty="0"/>
          </a:p>
        </p:txBody>
      </p:sp>
      <p:sp>
        <p:nvSpPr>
          <p:cNvPr id="3" name="Marcador de contenido 2"/>
          <p:cNvSpPr>
            <a:spLocks noGrp="1"/>
          </p:cNvSpPr>
          <p:nvPr>
            <p:ph idx="1"/>
          </p:nvPr>
        </p:nvSpPr>
        <p:spPr/>
        <p:txBody>
          <a:bodyPr/>
          <a:lstStyle/>
          <a:p>
            <a:pPr algn="just"/>
            <a:r>
              <a:rPr lang="es-ES" dirty="0"/>
              <a:t>Es preciso que el fiscalizador establezca un parámetro para medir los avances de la obra y los rubros que este conforman, esto debe realizarse partiendo de la metodología de rubro, por ejemplo las inyecciones en muro se debe cuantificar de tal manera que se sepa cuantas unidades previamente establecidas fueron utilizadas.</a:t>
            </a:r>
            <a:endParaRPr lang="es-EC" dirty="0"/>
          </a:p>
          <a:p>
            <a:endParaRPr lang="es-EC" dirty="0"/>
          </a:p>
        </p:txBody>
      </p:sp>
    </p:spTree>
    <p:extLst>
      <p:ext uri="{BB962C8B-B14F-4D97-AF65-F5344CB8AC3E}">
        <p14:creationId xmlns:p14="http://schemas.microsoft.com/office/powerpoint/2010/main" val="4279153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1" algn="l" defTabSz="457200" rtl="0">
              <a:spcBef>
                <a:spcPct val="0"/>
              </a:spcBef>
            </a:pPr>
            <a:r>
              <a:rPr lang="es-EC" dirty="0" smtClean="0"/>
              <a:t/>
            </a:r>
            <a:br>
              <a:rPr lang="es-EC" dirty="0" smtClean="0"/>
            </a:br>
            <a:r>
              <a:rPr lang="es-ES" sz="3600" kern="1200" dirty="0">
                <a:solidFill>
                  <a:schemeClr val="accent1"/>
                </a:solidFill>
                <a:latin typeface="Arial" panose="020B0604020202020204" pitchFamily="34" charset="0"/>
                <a:ea typeface="+mj-ea"/>
                <a:cs typeface="Arial" panose="020B0604020202020204" pitchFamily="34" charset="0"/>
              </a:rPr>
              <a:t>OBJETIVOS</a:t>
            </a:r>
            <a:r>
              <a:rPr lang="es-EC" sz="2000" b="1" dirty="0"/>
              <a:t/>
            </a:r>
            <a:br>
              <a:rPr lang="es-EC" sz="2000" b="1" dirty="0"/>
            </a:br>
            <a:endParaRPr lang="es-EC" dirty="0"/>
          </a:p>
        </p:txBody>
      </p:sp>
      <p:sp>
        <p:nvSpPr>
          <p:cNvPr id="3" name="Marcador de contenido 2"/>
          <p:cNvSpPr>
            <a:spLocks noGrp="1"/>
          </p:cNvSpPr>
          <p:nvPr>
            <p:ph idx="1"/>
          </p:nvPr>
        </p:nvSpPr>
        <p:spPr/>
        <p:txBody>
          <a:bodyPr/>
          <a:lstStyle/>
          <a:p>
            <a:pPr lvl="0" algn="just"/>
            <a:r>
              <a:rPr lang="es-ES" dirty="0"/>
              <a:t>Saber la cantidad de edificaciones patrimoniales que existen en el Distrito Metropolitano de Quito, y el proceso de recuperación que se lleva a cabo para estas edificaciones.</a:t>
            </a:r>
            <a:endParaRPr lang="es-EC" dirty="0"/>
          </a:p>
          <a:p>
            <a:pPr lvl="0" algn="just"/>
            <a:r>
              <a:rPr lang="es-ES" dirty="0"/>
              <a:t>Hacer un análisis de campo de las patologías más frecuentes encontradas en el centro histórico y los daños que pueden causar a la estructura</a:t>
            </a:r>
            <a:r>
              <a:rPr lang="es-ES" dirty="0" smtClean="0"/>
              <a:t>.</a:t>
            </a:r>
            <a:endParaRPr lang="es-EC" dirty="0"/>
          </a:p>
          <a:p>
            <a:pPr lvl="0"/>
            <a:r>
              <a:rPr lang="es-ES" dirty="0"/>
              <a:t>Realizar un análisis de los métodos que son utilizados para fiscalizar las edificaciones patrimoniales al igual que materiales con los cuales están compuestas, y técnicas con las que se trabajan.</a:t>
            </a:r>
            <a:endParaRPr lang="es-EC" dirty="0"/>
          </a:p>
          <a:p>
            <a:endParaRPr lang="es-EC" dirty="0"/>
          </a:p>
        </p:txBody>
      </p:sp>
    </p:spTree>
    <p:extLst>
      <p:ext uri="{BB962C8B-B14F-4D97-AF65-F5344CB8AC3E}">
        <p14:creationId xmlns:p14="http://schemas.microsoft.com/office/powerpoint/2010/main" val="11427266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2" algn="ctr" defTabSz="457200" rtl="0">
              <a:spcBef>
                <a:spcPct val="0"/>
              </a:spcBef>
            </a:pPr>
            <a:r>
              <a:rPr lang="es-ES" sz="3600" kern="1200" dirty="0">
                <a:solidFill>
                  <a:schemeClr val="accent1"/>
                </a:solidFill>
                <a:latin typeface="+mj-lt"/>
                <a:ea typeface="+mj-ea"/>
                <a:cs typeface="+mj-cs"/>
              </a:rPr>
              <a:t>PLAZOS</a:t>
            </a:r>
            <a:r>
              <a:rPr lang="es-EC" sz="3600" kern="1200" dirty="0">
                <a:solidFill>
                  <a:schemeClr val="accent1"/>
                </a:solidFill>
                <a:latin typeface="+mj-lt"/>
                <a:ea typeface="+mj-ea"/>
                <a:cs typeface="+mj-cs"/>
              </a:rPr>
              <a:t/>
            </a:r>
            <a:br>
              <a:rPr lang="es-EC" sz="3600" kern="1200" dirty="0">
                <a:solidFill>
                  <a:schemeClr val="accent1"/>
                </a:solidFill>
                <a:latin typeface="+mj-lt"/>
                <a:ea typeface="+mj-ea"/>
                <a:cs typeface="+mj-cs"/>
              </a:rPr>
            </a:br>
            <a:endParaRPr lang="es-EC" sz="3600" kern="1200" dirty="0">
              <a:solidFill>
                <a:schemeClr val="accent1"/>
              </a:solidFill>
              <a:latin typeface="+mj-lt"/>
              <a:ea typeface="+mj-ea"/>
              <a:cs typeface="+mj-cs"/>
            </a:endParaRPr>
          </a:p>
        </p:txBody>
      </p:sp>
      <p:sp>
        <p:nvSpPr>
          <p:cNvPr id="3" name="Marcador de contenido 2"/>
          <p:cNvSpPr>
            <a:spLocks noGrp="1"/>
          </p:cNvSpPr>
          <p:nvPr>
            <p:ph idx="1"/>
          </p:nvPr>
        </p:nvSpPr>
        <p:spPr/>
        <p:txBody>
          <a:bodyPr/>
          <a:lstStyle/>
          <a:p>
            <a:pPr algn="just"/>
            <a:r>
              <a:rPr lang="es-ES" dirty="0"/>
              <a:t>Toda rehabilitación como se vio anteriormente consta de una fecha de inicio al igual que la de finalización de la obra, para lo cual el fiscalizador debe tomar en cuenta los avances programados para cada semana. Hay que cuidar que se vaya distribuyendo la programación de manera que tenga cierta holgura y pueda terminar en la fecha prevista.</a:t>
            </a:r>
            <a:endParaRPr lang="es-EC" dirty="0"/>
          </a:p>
          <a:p>
            <a:endParaRPr lang="es-EC" dirty="0"/>
          </a:p>
        </p:txBody>
      </p:sp>
    </p:spTree>
    <p:extLst>
      <p:ext uri="{BB962C8B-B14F-4D97-AF65-F5344CB8AC3E}">
        <p14:creationId xmlns:p14="http://schemas.microsoft.com/office/powerpoint/2010/main" val="34319663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1" algn="ctr" defTabSz="457200" rtl="0">
              <a:spcBef>
                <a:spcPct val="0"/>
              </a:spcBef>
            </a:pPr>
            <a:r>
              <a:rPr lang="es-ES" sz="3600" kern="1200" dirty="0">
                <a:solidFill>
                  <a:schemeClr val="accent1"/>
                </a:solidFill>
                <a:latin typeface="+mj-lt"/>
                <a:ea typeface="+mj-ea"/>
                <a:cs typeface="+mj-cs"/>
              </a:rPr>
              <a:t>CONCLUSIONES</a:t>
            </a:r>
            <a:r>
              <a:rPr lang="es-EC" sz="2000" b="1" dirty="0"/>
              <a:t/>
            </a:r>
            <a:br>
              <a:rPr lang="es-EC" sz="2000" b="1" dirty="0"/>
            </a:br>
            <a:endParaRPr lang="es-EC" dirty="0"/>
          </a:p>
        </p:txBody>
      </p:sp>
      <p:sp>
        <p:nvSpPr>
          <p:cNvPr id="3" name="Marcador de contenido 2"/>
          <p:cNvSpPr>
            <a:spLocks noGrp="1"/>
          </p:cNvSpPr>
          <p:nvPr>
            <p:ph idx="1"/>
          </p:nvPr>
        </p:nvSpPr>
        <p:spPr/>
        <p:txBody>
          <a:bodyPr>
            <a:normAutofit fontScale="92500" lnSpcReduction="10000"/>
          </a:bodyPr>
          <a:lstStyle/>
          <a:p>
            <a:pPr lvl="0"/>
            <a:r>
              <a:rPr lang="es-ES" dirty="0"/>
              <a:t>Todos los barrios de la cuidad de quito tienen importante número de edificaciones patrimoniales, pero en especial el barrio La Loma que consta de 359 inmuebles de este tipo, esto ha reflejado el ultimo inventario realizado en el año 2014.</a:t>
            </a:r>
            <a:endParaRPr lang="es-EC" dirty="0"/>
          </a:p>
          <a:p>
            <a:pPr marL="0" indent="0">
              <a:buNone/>
            </a:pPr>
            <a:endParaRPr lang="es-EC" dirty="0"/>
          </a:p>
          <a:p>
            <a:pPr lvl="0"/>
            <a:r>
              <a:rPr lang="es-ES" dirty="0"/>
              <a:t>Las patologías que se encuentran en campo a pesar de que cada edificación es diferente presentan similitudes como es el ataque de xilófagos en las vigas de madera, el deterioro de las cabezas de muro, la perdida de resistencia de los muros del inmueble.</a:t>
            </a:r>
            <a:endParaRPr lang="es-EC" dirty="0"/>
          </a:p>
          <a:p>
            <a:pPr marL="0" indent="0">
              <a:buNone/>
            </a:pPr>
            <a:endParaRPr lang="es-EC" dirty="0"/>
          </a:p>
          <a:p>
            <a:pPr lvl="0"/>
            <a:r>
              <a:rPr lang="es-ES" dirty="0"/>
              <a:t>Es fundamental el empleo de ensayos en los elementos de la edificación patrimonial, ya sea para determinar la resistencia que tiene al momento que se va a empezar a realizar la rehabilitación del inmueble; y cuando siendo el caso se requiera reutilizar después de haber empleado la técnica precisa, se debe comprobar que el mismo posee la nueva resistencia que se deseaba. </a:t>
            </a:r>
            <a:endParaRPr lang="es-EC" dirty="0"/>
          </a:p>
          <a:p>
            <a:endParaRPr lang="es-EC" dirty="0"/>
          </a:p>
          <a:p>
            <a:endParaRPr lang="es-EC" dirty="0"/>
          </a:p>
        </p:txBody>
      </p:sp>
    </p:spTree>
    <p:extLst>
      <p:ext uri="{BB962C8B-B14F-4D97-AF65-F5344CB8AC3E}">
        <p14:creationId xmlns:p14="http://schemas.microsoft.com/office/powerpoint/2010/main" val="24489287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1" algn="ctr" defTabSz="457200" rtl="0">
              <a:spcBef>
                <a:spcPct val="0"/>
              </a:spcBef>
            </a:pPr>
            <a:r>
              <a:rPr lang="es-ES" sz="3600" kern="1200" dirty="0">
                <a:solidFill>
                  <a:schemeClr val="accent1"/>
                </a:solidFill>
                <a:latin typeface="+mj-lt"/>
                <a:ea typeface="+mj-ea"/>
                <a:cs typeface="+mj-cs"/>
              </a:rPr>
              <a:t>RECOMENDACIONES</a:t>
            </a:r>
            <a:r>
              <a:rPr lang="es-EC" sz="2000" b="1" dirty="0"/>
              <a:t/>
            </a:r>
            <a:br>
              <a:rPr lang="es-EC" sz="2000" b="1" dirty="0"/>
            </a:br>
            <a:endParaRPr lang="es-EC" dirty="0"/>
          </a:p>
        </p:txBody>
      </p:sp>
      <p:sp>
        <p:nvSpPr>
          <p:cNvPr id="3" name="Marcador de contenido 2"/>
          <p:cNvSpPr>
            <a:spLocks noGrp="1"/>
          </p:cNvSpPr>
          <p:nvPr>
            <p:ph idx="1"/>
          </p:nvPr>
        </p:nvSpPr>
        <p:spPr/>
        <p:txBody>
          <a:bodyPr>
            <a:normAutofit lnSpcReduction="10000"/>
          </a:bodyPr>
          <a:lstStyle/>
          <a:p>
            <a:pPr lvl="0"/>
            <a:r>
              <a:rPr lang="es-ES" dirty="0"/>
              <a:t>Es preciso que para la intervención de una edificación patrimonial se seleccione al personal adecuado, los mismos que deben tener conocimientos del proceso constructivo que se usaba para los elementos y material que lo conforman.</a:t>
            </a:r>
            <a:endParaRPr lang="es-EC" dirty="0"/>
          </a:p>
          <a:p>
            <a:pPr marL="0" indent="0">
              <a:buNone/>
            </a:pPr>
            <a:r>
              <a:rPr lang="es-ES" dirty="0"/>
              <a:t> </a:t>
            </a:r>
            <a:endParaRPr lang="es-EC" dirty="0"/>
          </a:p>
          <a:p>
            <a:pPr lvl="0"/>
            <a:r>
              <a:rPr lang="es-ES" dirty="0"/>
              <a:t>Es necesario realizar en la madera los ensayos pertinentes para conocer el estado del elemento antes de realizar un cambio innecesario del elemento.</a:t>
            </a:r>
            <a:endParaRPr lang="es-EC" dirty="0"/>
          </a:p>
          <a:p>
            <a:pPr marL="0" indent="0">
              <a:buNone/>
            </a:pPr>
            <a:r>
              <a:rPr lang="es-ES" dirty="0"/>
              <a:t> </a:t>
            </a:r>
            <a:endParaRPr lang="es-EC" dirty="0"/>
          </a:p>
          <a:p>
            <a:pPr lvl="0"/>
            <a:r>
              <a:rPr lang="es-ES" dirty="0"/>
              <a:t>Al momento de sustituir elementos de un edificación Patrimonial, se debe cuidar que en la medida de lo posible se utilice los mismos métodos constructivos de la época y los mismos materiales. Si por cuestiones de fabricación ya no se elaboran en la actualidad, se debe buscar alternativas con las cuales no se altere la morfología de la misma </a:t>
            </a:r>
            <a:endParaRPr lang="es-EC" dirty="0"/>
          </a:p>
          <a:p>
            <a:endParaRPr lang="es-EC" dirty="0"/>
          </a:p>
          <a:p>
            <a:endParaRPr lang="es-EC" dirty="0"/>
          </a:p>
        </p:txBody>
      </p:sp>
    </p:spTree>
    <p:extLst>
      <p:ext uri="{BB962C8B-B14F-4D97-AF65-F5344CB8AC3E}">
        <p14:creationId xmlns:p14="http://schemas.microsoft.com/office/powerpoint/2010/main" val="8606797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41729" y="1284826"/>
            <a:ext cx="8596668" cy="3880773"/>
          </a:xfrm>
        </p:spPr>
        <p:txBody>
          <a:bodyPr>
            <a:normAutofit/>
          </a:bodyPr>
          <a:lstStyle/>
          <a:p>
            <a:pPr marL="0" indent="0">
              <a:buNone/>
            </a:pPr>
            <a:r>
              <a:rPr lang="es-EC" sz="4400" dirty="0" smtClean="0"/>
              <a:t>   </a:t>
            </a:r>
          </a:p>
          <a:p>
            <a:pPr marL="0" indent="0">
              <a:buNone/>
            </a:pPr>
            <a:endParaRPr lang="es-EC" sz="4400" dirty="0"/>
          </a:p>
          <a:p>
            <a:pPr marL="0" indent="0">
              <a:buNone/>
            </a:pPr>
            <a:r>
              <a:rPr lang="es-EC" sz="4400" dirty="0" smtClean="0"/>
              <a:t>         Gracias por su atención </a:t>
            </a:r>
            <a:endParaRPr lang="es-EC" sz="4400" dirty="0"/>
          </a:p>
        </p:txBody>
      </p:sp>
    </p:spTree>
    <p:extLst>
      <p:ext uri="{BB962C8B-B14F-4D97-AF65-F5344CB8AC3E}">
        <p14:creationId xmlns:p14="http://schemas.microsoft.com/office/powerpoint/2010/main" val="694008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1" algn="l" defTabSz="457200" rtl="0">
              <a:spcBef>
                <a:spcPct val="0"/>
              </a:spcBef>
            </a:pPr>
            <a:r>
              <a:rPr lang="es-ES" sz="3600" kern="1200" dirty="0" smtClean="0">
                <a:solidFill>
                  <a:schemeClr val="accent1"/>
                </a:solidFill>
                <a:latin typeface="Arial" panose="020B0604020202020204" pitchFamily="34" charset="0"/>
                <a:ea typeface="+mj-ea"/>
                <a:cs typeface="Arial" panose="020B0604020202020204" pitchFamily="34" charset="0"/>
              </a:rPr>
              <a:t>HISTORIA</a:t>
            </a:r>
            <a:r>
              <a:rPr lang="es-ES" b="1" dirty="0" smtClean="0"/>
              <a:t> </a:t>
            </a:r>
            <a:r>
              <a:rPr lang="es-EC" sz="2000" b="1" dirty="0"/>
              <a:t/>
            </a:r>
            <a:br>
              <a:rPr lang="es-EC" sz="2000" b="1" dirty="0"/>
            </a:br>
            <a:endParaRPr lang="es-EC" dirty="0"/>
          </a:p>
        </p:txBody>
      </p:sp>
      <p:sp>
        <p:nvSpPr>
          <p:cNvPr id="3" name="Marcador de contenido 2"/>
          <p:cNvSpPr>
            <a:spLocks noGrp="1"/>
          </p:cNvSpPr>
          <p:nvPr>
            <p:ph idx="1"/>
          </p:nvPr>
        </p:nvSpPr>
        <p:spPr>
          <a:xfrm>
            <a:off x="574303" y="1480156"/>
            <a:ext cx="4884388" cy="2274426"/>
          </a:xfrm>
        </p:spPr>
        <p:txBody>
          <a:bodyPr>
            <a:normAutofit/>
          </a:bodyPr>
          <a:lstStyle/>
          <a:p>
            <a:pPr algn="just"/>
            <a:r>
              <a:rPr lang="es-EC" dirty="0"/>
              <a:t>El 5 de marzo de 1987 se produjo en el Ecuador un desastre natural de grandes </a:t>
            </a:r>
            <a:r>
              <a:rPr lang="es-EC" dirty="0" smtClean="0"/>
              <a:t>proporciones </a:t>
            </a:r>
            <a:r>
              <a:rPr lang="es-EC" dirty="0"/>
              <a:t>originado por una serie de </a:t>
            </a:r>
            <a:r>
              <a:rPr lang="es-EC" dirty="0" smtClean="0"/>
              <a:t>sismos </a:t>
            </a:r>
            <a:r>
              <a:rPr lang="es-EC" dirty="0"/>
              <a:t>3.000 viviendas fueron destruidas completamente y otras 12.500 unidades necesitaron reparaciones </a:t>
            </a:r>
            <a:r>
              <a:rPr lang="es-EC" dirty="0" smtClean="0"/>
              <a:t>importantes (Crespo</a:t>
            </a:r>
            <a:r>
              <a:rPr lang="es-EC" dirty="0"/>
              <a:t>, 2004</a:t>
            </a:r>
            <a:r>
              <a:rPr lang="es-EC" dirty="0" smtClean="0"/>
              <a:t>).</a:t>
            </a:r>
            <a:endParaRPr lang="es-EC" dirty="0"/>
          </a:p>
        </p:txBody>
      </p:sp>
      <p:pic>
        <p:nvPicPr>
          <p:cNvPr id="4098" name="Picture 2" descr="http://estaticos04.elmundo.es/america/imagenes/2010/01/13/1263377689_extras_ladillos_2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6727" y="304800"/>
            <a:ext cx="3842616" cy="293510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100" name="Picture 4" descr="http://www.elemprendedor.ec/wp-content/uploads/2015/03/terremotos19871.jpg"/>
          <p:cNvPicPr>
            <a:picLocks noChangeAspect="1" noChangeArrowheads="1"/>
          </p:cNvPicPr>
          <p:nvPr/>
        </p:nvPicPr>
        <p:blipFill rotWithShape="1">
          <a:blip r:embed="rId3">
            <a:extLst>
              <a:ext uri="{28A0092B-C50C-407E-A947-70E740481C1C}">
                <a14:useLocalDpi xmlns:a14="http://schemas.microsoft.com/office/drawing/2010/main" val="0"/>
              </a:ext>
            </a:extLst>
          </a:blip>
          <a:srcRect l="7558" r="9116"/>
          <a:stretch/>
        </p:blipFill>
        <p:spPr bwMode="auto">
          <a:xfrm>
            <a:off x="706582" y="3754582"/>
            <a:ext cx="4752109" cy="28514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102" name="Picture 6" descr="http://geologia.corporacion3d.com/images/sismo13.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24397" y="3429761"/>
            <a:ext cx="3247275" cy="342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957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518987"/>
            <a:ext cx="8596668" cy="1320800"/>
          </a:xfrm>
        </p:spPr>
        <p:txBody>
          <a:bodyPr/>
          <a:lstStyle/>
          <a:p>
            <a:pPr lvl="1" algn="l" defTabSz="457200" rtl="0">
              <a:spcBef>
                <a:spcPct val="0"/>
              </a:spcBef>
            </a:pPr>
            <a:r>
              <a:rPr lang="es-ES" sz="3600" kern="1200" dirty="0">
                <a:solidFill>
                  <a:schemeClr val="accent1"/>
                </a:solidFill>
                <a:latin typeface="Arial" panose="020B0604020202020204" pitchFamily="34" charset="0"/>
                <a:ea typeface="+mj-ea"/>
                <a:cs typeface="Arial" panose="020B0604020202020204" pitchFamily="34" charset="0"/>
              </a:rPr>
              <a:t>UBICACIÓN</a:t>
            </a:r>
            <a:r>
              <a:rPr lang="es-ES" b="1" dirty="0"/>
              <a:t> </a:t>
            </a:r>
            <a:r>
              <a:rPr lang="es-EC" sz="2000" b="1" dirty="0"/>
              <a:t/>
            </a:r>
            <a:br>
              <a:rPr lang="es-EC" sz="2000" b="1" dirty="0"/>
            </a:br>
            <a:endParaRPr lang="es-EC" dirty="0"/>
          </a:p>
        </p:txBody>
      </p:sp>
      <p:sp>
        <p:nvSpPr>
          <p:cNvPr id="3" name="Marcador de contenido 2"/>
          <p:cNvSpPr>
            <a:spLocks noGrp="1"/>
          </p:cNvSpPr>
          <p:nvPr>
            <p:ph idx="1"/>
          </p:nvPr>
        </p:nvSpPr>
        <p:spPr>
          <a:xfrm>
            <a:off x="677334" y="1635617"/>
            <a:ext cx="8596668" cy="4405745"/>
          </a:xfrm>
        </p:spPr>
        <p:txBody>
          <a:bodyPr/>
          <a:lstStyle/>
          <a:p>
            <a:pPr algn="just"/>
            <a:r>
              <a:rPr lang="es-EC" dirty="0">
                <a:solidFill>
                  <a:schemeClr val="tx1"/>
                </a:solidFill>
              </a:rPr>
              <a:t>El estudio se centra en la ciudad de </a:t>
            </a:r>
            <a:r>
              <a:rPr lang="es-EC" dirty="0" smtClean="0">
                <a:solidFill>
                  <a:schemeClr val="tx1"/>
                </a:solidFill>
              </a:rPr>
              <a:t>Quito, </a:t>
            </a:r>
            <a:r>
              <a:rPr lang="es-EC" dirty="0">
                <a:solidFill>
                  <a:schemeClr val="tx1"/>
                </a:solidFill>
              </a:rPr>
              <a:t>formalmente San Francisco de Quito, es la capital y la segunda ciudad más poblada de la República de Ecuador y de la Provincia de Pichincha.  (YAJAMIN-VALENCIA, 2008)</a:t>
            </a:r>
          </a:p>
          <a:p>
            <a:endParaRPr lang="es-EC" dirty="0"/>
          </a:p>
        </p:txBody>
      </p:sp>
      <p:pic>
        <p:nvPicPr>
          <p:cNvPr id="4" name="Picture 1"/>
          <p:cNvPicPr/>
          <p:nvPr/>
        </p:nvPicPr>
        <p:blipFill>
          <a:blip r:embed="rId2" cstate="print"/>
          <a:stretch>
            <a:fillRect/>
          </a:stretch>
        </p:blipFill>
        <p:spPr bwMode="auto">
          <a:xfrm>
            <a:off x="2056503" y="2956417"/>
            <a:ext cx="5838329" cy="3114545"/>
          </a:xfrm>
          <a:prstGeom prst="rect">
            <a:avLst/>
          </a:prstGeom>
          <a:noFill/>
          <a:ln>
            <a:noFill/>
          </a:ln>
        </p:spPr>
      </p:pic>
    </p:spTree>
    <p:extLst>
      <p:ext uri="{BB962C8B-B14F-4D97-AF65-F5344CB8AC3E}">
        <p14:creationId xmlns:p14="http://schemas.microsoft.com/office/powerpoint/2010/main" val="170318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t>Clasificación territorial del Patrimonio</a:t>
            </a:r>
            <a:r>
              <a:rPr lang="es-ES_tradnl" b="1" dirty="0" smtClean="0"/>
              <a:t>.</a:t>
            </a:r>
            <a:endParaRPr lang="es-EC"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l="3722" b="6950"/>
          <a:stretch>
            <a:fillRect/>
          </a:stretch>
        </p:blipFill>
        <p:spPr bwMode="auto">
          <a:xfrm>
            <a:off x="3190514" y="1602606"/>
            <a:ext cx="6645498" cy="5062015"/>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561404" y="1602606"/>
            <a:ext cx="4164167" cy="1353800"/>
          </a:xfrm>
        </p:spPr>
        <p:txBody>
          <a:bodyPr/>
          <a:lstStyle/>
          <a:p>
            <a:r>
              <a:rPr lang="es-ES" b="1" dirty="0"/>
              <a:t>Área 1:</a:t>
            </a:r>
            <a:r>
              <a:rPr lang="es-ES" dirty="0"/>
              <a:t> Centro Histórico de Quito (Núcleo Histórico, área circundante)</a:t>
            </a:r>
            <a:endParaRPr lang="es-EC" dirty="0"/>
          </a:p>
        </p:txBody>
      </p:sp>
      <p:grpSp>
        <p:nvGrpSpPr>
          <p:cNvPr id="6" name="40 Grupo"/>
          <p:cNvGrpSpPr>
            <a:grpSpLocks/>
          </p:cNvGrpSpPr>
          <p:nvPr/>
        </p:nvGrpSpPr>
        <p:grpSpPr bwMode="auto">
          <a:xfrm>
            <a:off x="3680040" y="2401972"/>
            <a:ext cx="5314956" cy="3148995"/>
            <a:chOff x="14823" y="17724"/>
            <a:chExt cx="64840" cy="39697"/>
          </a:xfrm>
        </p:grpSpPr>
        <p:sp>
          <p:nvSpPr>
            <p:cNvPr id="7" name="23 Elipse"/>
            <p:cNvSpPr>
              <a:spLocks noChangeArrowheads="1"/>
            </p:cNvSpPr>
            <p:nvPr/>
          </p:nvSpPr>
          <p:spPr bwMode="auto">
            <a:xfrm>
              <a:off x="35706" y="43650"/>
              <a:ext cx="2878" cy="2877"/>
            </a:xfrm>
            <a:prstGeom prst="ellipse">
              <a:avLst/>
            </a:prstGeom>
            <a:solidFill>
              <a:schemeClr val="bg1">
                <a:lumMod val="100000"/>
                <a:lumOff val="0"/>
              </a:schemeClr>
            </a:solidFill>
            <a:ln w="25400">
              <a:solidFill>
                <a:schemeClr val="accent1">
                  <a:lumMod val="50000"/>
                  <a:lumOff val="0"/>
                </a:schemeClr>
              </a:solidFill>
              <a:round/>
              <a:headEnd/>
              <a:tailEnd/>
            </a:ln>
          </p:spPr>
          <p:txBody>
            <a:bodyPr rot="0" vert="horz" wrap="square" lIns="91440" tIns="45720" rIns="91440" bIns="45720" anchor="ctr" anchorCtr="0" upright="1">
              <a:noAutofit/>
            </a:bodyPr>
            <a:lstStyle/>
            <a:p>
              <a:endParaRPr lang="es-EC"/>
            </a:p>
          </p:txBody>
        </p:sp>
        <p:sp>
          <p:nvSpPr>
            <p:cNvPr id="8" name="24 Elipse"/>
            <p:cNvSpPr>
              <a:spLocks noChangeArrowheads="1"/>
            </p:cNvSpPr>
            <p:nvPr/>
          </p:nvSpPr>
          <p:spPr bwMode="auto">
            <a:xfrm>
              <a:off x="38584" y="21324"/>
              <a:ext cx="2894" cy="2877"/>
            </a:xfrm>
            <a:prstGeom prst="ellipse">
              <a:avLst/>
            </a:prstGeom>
            <a:solidFill>
              <a:schemeClr val="bg1">
                <a:lumMod val="100000"/>
                <a:lumOff val="0"/>
              </a:schemeClr>
            </a:solidFill>
            <a:ln w="25400">
              <a:solidFill>
                <a:schemeClr val="accent1">
                  <a:lumMod val="50000"/>
                  <a:lumOff val="0"/>
                </a:schemeClr>
              </a:solidFill>
              <a:round/>
              <a:headEnd/>
              <a:tailEnd/>
            </a:ln>
          </p:spPr>
          <p:txBody>
            <a:bodyPr rot="0" vert="horz" wrap="square" lIns="91440" tIns="45720" rIns="91440" bIns="45720" anchor="ctr" anchorCtr="0" upright="1">
              <a:noAutofit/>
            </a:bodyPr>
            <a:lstStyle/>
            <a:p>
              <a:endParaRPr lang="es-EC"/>
            </a:p>
          </p:txBody>
        </p:sp>
        <p:sp>
          <p:nvSpPr>
            <p:cNvPr id="9" name="25 Elipse"/>
            <p:cNvSpPr>
              <a:spLocks noChangeArrowheads="1"/>
            </p:cNvSpPr>
            <p:nvPr/>
          </p:nvSpPr>
          <p:spPr bwMode="auto">
            <a:xfrm>
              <a:off x="15548" y="39326"/>
              <a:ext cx="2877" cy="2877"/>
            </a:xfrm>
            <a:prstGeom prst="ellipse">
              <a:avLst/>
            </a:prstGeom>
            <a:solidFill>
              <a:schemeClr val="bg1">
                <a:lumMod val="100000"/>
                <a:lumOff val="0"/>
              </a:schemeClr>
            </a:solidFill>
            <a:ln w="25400">
              <a:solidFill>
                <a:schemeClr val="accent1">
                  <a:lumMod val="50000"/>
                  <a:lumOff val="0"/>
                </a:schemeClr>
              </a:solidFill>
              <a:round/>
              <a:headEnd/>
              <a:tailEnd/>
            </a:ln>
          </p:spPr>
          <p:txBody>
            <a:bodyPr rot="0" vert="horz" wrap="square" lIns="91440" tIns="45720" rIns="91440" bIns="45720" anchor="ctr" anchorCtr="0" upright="1">
              <a:noAutofit/>
            </a:bodyPr>
            <a:lstStyle/>
            <a:p>
              <a:endParaRPr lang="es-EC"/>
            </a:p>
          </p:txBody>
        </p:sp>
        <p:sp>
          <p:nvSpPr>
            <p:cNvPr id="10" name="26 Elipse"/>
            <p:cNvSpPr>
              <a:spLocks noChangeArrowheads="1"/>
            </p:cNvSpPr>
            <p:nvPr/>
          </p:nvSpPr>
          <p:spPr bwMode="auto">
            <a:xfrm>
              <a:off x="21303" y="35002"/>
              <a:ext cx="2877" cy="2877"/>
            </a:xfrm>
            <a:prstGeom prst="ellipse">
              <a:avLst/>
            </a:prstGeom>
            <a:solidFill>
              <a:schemeClr val="bg1">
                <a:lumMod val="100000"/>
                <a:lumOff val="0"/>
              </a:schemeClr>
            </a:solidFill>
            <a:ln w="25400">
              <a:solidFill>
                <a:schemeClr val="accent1">
                  <a:lumMod val="50000"/>
                  <a:lumOff val="0"/>
                </a:schemeClr>
              </a:solidFill>
              <a:round/>
              <a:headEnd/>
              <a:tailEnd/>
            </a:ln>
          </p:spPr>
          <p:txBody>
            <a:bodyPr rot="0" vert="horz" wrap="square" lIns="91440" tIns="45720" rIns="91440" bIns="45720" anchor="ctr" anchorCtr="0" upright="1">
              <a:noAutofit/>
            </a:bodyPr>
            <a:lstStyle/>
            <a:p>
              <a:endParaRPr lang="es-EC"/>
            </a:p>
          </p:txBody>
        </p:sp>
        <p:sp>
          <p:nvSpPr>
            <p:cNvPr id="11" name="27 Elipse"/>
            <p:cNvSpPr>
              <a:spLocks noChangeArrowheads="1"/>
            </p:cNvSpPr>
            <p:nvPr/>
          </p:nvSpPr>
          <p:spPr bwMode="auto">
            <a:xfrm>
              <a:off x="27781" y="32125"/>
              <a:ext cx="2894" cy="2877"/>
            </a:xfrm>
            <a:prstGeom prst="ellipse">
              <a:avLst/>
            </a:prstGeom>
            <a:solidFill>
              <a:schemeClr val="bg1">
                <a:lumMod val="100000"/>
                <a:lumOff val="0"/>
              </a:schemeClr>
            </a:solidFill>
            <a:ln w="25400">
              <a:solidFill>
                <a:schemeClr val="accent1">
                  <a:lumMod val="50000"/>
                  <a:lumOff val="0"/>
                </a:schemeClr>
              </a:solidFill>
              <a:round/>
              <a:headEnd/>
              <a:tailEnd/>
            </a:ln>
          </p:spPr>
          <p:txBody>
            <a:bodyPr rot="0" vert="horz" wrap="square" lIns="91440" tIns="45720" rIns="91440" bIns="45720" anchor="ctr" anchorCtr="0" upright="1">
              <a:noAutofit/>
            </a:bodyPr>
            <a:lstStyle/>
            <a:p>
              <a:endParaRPr lang="es-EC"/>
            </a:p>
          </p:txBody>
        </p:sp>
        <p:sp>
          <p:nvSpPr>
            <p:cNvPr id="12" name="28 Elipse"/>
            <p:cNvSpPr>
              <a:spLocks noChangeArrowheads="1"/>
            </p:cNvSpPr>
            <p:nvPr/>
          </p:nvSpPr>
          <p:spPr bwMode="auto">
            <a:xfrm>
              <a:off x="20579" y="26372"/>
              <a:ext cx="2894" cy="2877"/>
            </a:xfrm>
            <a:prstGeom prst="ellipse">
              <a:avLst/>
            </a:prstGeom>
            <a:solidFill>
              <a:schemeClr val="bg1">
                <a:lumMod val="100000"/>
                <a:lumOff val="0"/>
              </a:schemeClr>
            </a:solidFill>
            <a:ln w="25400">
              <a:solidFill>
                <a:schemeClr val="accent1">
                  <a:lumMod val="50000"/>
                  <a:lumOff val="0"/>
                </a:schemeClr>
              </a:solidFill>
              <a:round/>
              <a:headEnd/>
              <a:tailEnd/>
            </a:ln>
          </p:spPr>
          <p:txBody>
            <a:bodyPr rot="0" vert="horz" wrap="square" lIns="91440" tIns="45720" rIns="91440" bIns="45720" anchor="ctr" anchorCtr="0" upright="1">
              <a:noAutofit/>
            </a:bodyPr>
            <a:lstStyle/>
            <a:p>
              <a:endParaRPr lang="es-EC"/>
            </a:p>
          </p:txBody>
        </p:sp>
        <p:sp>
          <p:nvSpPr>
            <p:cNvPr id="13" name="29 Elipse"/>
            <p:cNvSpPr>
              <a:spLocks noChangeArrowheads="1"/>
            </p:cNvSpPr>
            <p:nvPr/>
          </p:nvSpPr>
          <p:spPr bwMode="auto">
            <a:xfrm>
              <a:off x="46509" y="46527"/>
              <a:ext cx="2878" cy="2877"/>
            </a:xfrm>
            <a:prstGeom prst="ellipse">
              <a:avLst/>
            </a:prstGeom>
            <a:solidFill>
              <a:schemeClr val="bg1">
                <a:lumMod val="100000"/>
                <a:lumOff val="0"/>
              </a:schemeClr>
            </a:solidFill>
            <a:ln w="25400">
              <a:solidFill>
                <a:schemeClr val="accent1">
                  <a:lumMod val="50000"/>
                  <a:lumOff val="0"/>
                </a:schemeClr>
              </a:solidFill>
              <a:round/>
              <a:headEnd/>
              <a:tailEnd/>
            </a:ln>
          </p:spPr>
          <p:txBody>
            <a:bodyPr rot="0" vert="horz" wrap="square" lIns="91440" tIns="45720" rIns="91440" bIns="45720" anchor="ctr" anchorCtr="0" upright="1">
              <a:noAutofit/>
            </a:bodyPr>
            <a:lstStyle/>
            <a:p>
              <a:endParaRPr lang="es-EC"/>
            </a:p>
          </p:txBody>
        </p:sp>
        <p:sp>
          <p:nvSpPr>
            <p:cNvPr id="14" name="30 Elipse"/>
            <p:cNvSpPr>
              <a:spLocks noChangeArrowheads="1"/>
            </p:cNvSpPr>
            <p:nvPr/>
          </p:nvSpPr>
          <p:spPr bwMode="auto">
            <a:xfrm>
              <a:off x="50834" y="40773"/>
              <a:ext cx="2877" cy="2877"/>
            </a:xfrm>
            <a:prstGeom prst="ellipse">
              <a:avLst/>
            </a:prstGeom>
            <a:solidFill>
              <a:schemeClr val="bg1">
                <a:lumMod val="100000"/>
                <a:lumOff val="0"/>
              </a:schemeClr>
            </a:solidFill>
            <a:ln w="25400">
              <a:solidFill>
                <a:schemeClr val="accent1">
                  <a:lumMod val="50000"/>
                  <a:lumOff val="0"/>
                </a:schemeClr>
              </a:solidFill>
              <a:round/>
              <a:headEnd/>
              <a:tailEnd/>
            </a:ln>
          </p:spPr>
          <p:txBody>
            <a:bodyPr rot="0" vert="horz" wrap="square" lIns="91440" tIns="45720" rIns="91440" bIns="45720" anchor="ctr" anchorCtr="0" upright="1">
              <a:noAutofit/>
            </a:bodyPr>
            <a:lstStyle/>
            <a:p>
              <a:endParaRPr lang="es-EC"/>
            </a:p>
          </p:txBody>
        </p:sp>
        <p:sp>
          <p:nvSpPr>
            <p:cNvPr id="15" name="31 Elipse"/>
            <p:cNvSpPr>
              <a:spLocks noChangeArrowheads="1"/>
            </p:cNvSpPr>
            <p:nvPr/>
          </p:nvSpPr>
          <p:spPr bwMode="auto">
            <a:xfrm>
              <a:off x="60189" y="42203"/>
              <a:ext cx="2878" cy="2877"/>
            </a:xfrm>
            <a:prstGeom prst="ellipse">
              <a:avLst/>
            </a:prstGeom>
            <a:solidFill>
              <a:schemeClr val="bg1">
                <a:lumMod val="100000"/>
                <a:lumOff val="0"/>
              </a:schemeClr>
            </a:solidFill>
            <a:ln w="25400">
              <a:solidFill>
                <a:schemeClr val="accent1">
                  <a:lumMod val="50000"/>
                  <a:lumOff val="0"/>
                </a:schemeClr>
              </a:solidFill>
              <a:round/>
              <a:headEnd/>
              <a:tailEnd/>
            </a:ln>
          </p:spPr>
          <p:txBody>
            <a:bodyPr rot="0" vert="horz" wrap="square" lIns="91440" tIns="45720" rIns="91440" bIns="45720" anchor="ctr" anchorCtr="0" upright="1">
              <a:noAutofit/>
            </a:bodyPr>
            <a:lstStyle/>
            <a:p>
              <a:endParaRPr lang="es-EC"/>
            </a:p>
          </p:txBody>
        </p:sp>
        <p:sp>
          <p:nvSpPr>
            <p:cNvPr id="16" name="32 Elipse"/>
            <p:cNvSpPr>
              <a:spLocks noChangeArrowheads="1"/>
            </p:cNvSpPr>
            <p:nvPr/>
          </p:nvSpPr>
          <p:spPr bwMode="auto">
            <a:xfrm>
              <a:off x="60913" y="30679"/>
              <a:ext cx="2877" cy="2893"/>
            </a:xfrm>
            <a:prstGeom prst="ellipse">
              <a:avLst/>
            </a:prstGeom>
            <a:solidFill>
              <a:schemeClr val="bg1">
                <a:lumMod val="100000"/>
                <a:lumOff val="0"/>
              </a:schemeClr>
            </a:solidFill>
            <a:ln w="25400">
              <a:solidFill>
                <a:schemeClr val="accent1">
                  <a:lumMod val="50000"/>
                  <a:lumOff val="0"/>
                </a:schemeClr>
              </a:solidFill>
              <a:round/>
              <a:headEnd/>
              <a:tailEnd/>
            </a:ln>
          </p:spPr>
          <p:txBody>
            <a:bodyPr rot="0" vert="horz" wrap="square" lIns="91440" tIns="45720" rIns="91440" bIns="45720" anchor="ctr" anchorCtr="0" upright="1">
              <a:noAutofit/>
            </a:bodyPr>
            <a:lstStyle/>
            <a:p>
              <a:endParaRPr lang="es-EC"/>
            </a:p>
          </p:txBody>
        </p:sp>
        <p:sp>
          <p:nvSpPr>
            <p:cNvPr id="17" name="33 Elipse"/>
            <p:cNvSpPr>
              <a:spLocks noChangeArrowheads="1"/>
            </p:cNvSpPr>
            <p:nvPr/>
          </p:nvSpPr>
          <p:spPr bwMode="auto">
            <a:xfrm>
              <a:off x="76040" y="21324"/>
              <a:ext cx="2878" cy="2877"/>
            </a:xfrm>
            <a:prstGeom prst="ellipse">
              <a:avLst/>
            </a:prstGeom>
            <a:solidFill>
              <a:schemeClr val="bg1">
                <a:lumMod val="100000"/>
                <a:lumOff val="0"/>
              </a:schemeClr>
            </a:solidFill>
            <a:ln w="25400">
              <a:solidFill>
                <a:schemeClr val="accent1">
                  <a:lumMod val="50000"/>
                  <a:lumOff val="0"/>
                </a:schemeClr>
              </a:solidFill>
              <a:round/>
              <a:headEnd/>
              <a:tailEnd/>
            </a:ln>
          </p:spPr>
          <p:txBody>
            <a:bodyPr rot="0" vert="horz" wrap="square" lIns="91440" tIns="45720" rIns="91440" bIns="45720" anchor="ctr" anchorCtr="0" upright="1">
              <a:noAutofit/>
            </a:bodyPr>
            <a:lstStyle/>
            <a:p>
              <a:endParaRPr lang="es-EC"/>
            </a:p>
          </p:txBody>
        </p:sp>
        <p:sp>
          <p:nvSpPr>
            <p:cNvPr id="18" name="34 Elipse"/>
            <p:cNvSpPr>
              <a:spLocks noChangeArrowheads="1"/>
            </p:cNvSpPr>
            <p:nvPr/>
          </p:nvSpPr>
          <p:spPr bwMode="auto">
            <a:xfrm>
              <a:off x="52988" y="19171"/>
              <a:ext cx="2877" cy="2877"/>
            </a:xfrm>
            <a:prstGeom prst="ellipse">
              <a:avLst/>
            </a:prstGeom>
            <a:solidFill>
              <a:schemeClr val="bg1">
                <a:lumMod val="100000"/>
                <a:lumOff val="0"/>
              </a:schemeClr>
            </a:solidFill>
            <a:ln w="25400">
              <a:solidFill>
                <a:schemeClr val="accent1">
                  <a:lumMod val="50000"/>
                  <a:lumOff val="0"/>
                </a:schemeClr>
              </a:solidFill>
              <a:round/>
              <a:headEnd/>
              <a:tailEnd/>
            </a:ln>
          </p:spPr>
          <p:txBody>
            <a:bodyPr rot="0" vert="horz" wrap="square" lIns="91440" tIns="45720" rIns="91440" bIns="45720" anchor="ctr" anchorCtr="0" upright="1">
              <a:noAutofit/>
            </a:bodyPr>
            <a:lstStyle/>
            <a:p>
              <a:endParaRPr lang="es-EC"/>
            </a:p>
          </p:txBody>
        </p:sp>
        <p:sp>
          <p:nvSpPr>
            <p:cNvPr id="19" name="35 Elipse"/>
            <p:cNvSpPr>
              <a:spLocks noChangeArrowheads="1"/>
            </p:cNvSpPr>
            <p:nvPr/>
          </p:nvSpPr>
          <p:spPr bwMode="auto">
            <a:xfrm>
              <a:off x="32106" y="17724"/>
              <a:ext cx="2877" cy="2877"/>
            </a:xfrm>
            <a:prstGeom prst="ellipse">
              <a:avLst/>
            </a:prstGeom>
            <a:solidFill>
              <a:schemeClr val="bg1">
                <a:lumMod val="100000"/>
                <a:lumOff val="0"/>
              </a:schemeClr>
            </a:solidFill>
            <a:ln w="25400">
              <a:solidFill>
                <a:schemeClr val="accent1">
                  <a:lumMod val="50000"/>
                  <a:lumOff val="0"/>
                </a:schemeClr>
              </a:solidFill>
              <a:round/>
              <a:headEnd/>
              <a:tailEnd/>
            </a:ln>
          </p:spPr>
          <p:txBody>
            <a:bodyPr rot="0" vert="horz" wrap="square" lIns="91440" tIns="45720" rIns="91440" bIns="45720" anchor="ctr" anchorCtr="0" upright="1">
              <a:noAutofit/>
            </a:bodyPr>
            <a:lstStyle/>
            <a:p>
              <a:endParaRPr lang="es-EC"/>
            </a:p>
          </p:txBody>
        </p:sp>
        <p:sp>
          <p:nvSpPr>
            <p:cNvPr id="20" name="37 Elipse"/>
            <p:cNvSpPr>
              <a:spLocks noChangeArrowheads="1"/>
            </p:cNvSpPr>
            <p:nvPr/>
          </p:nvSpPr>
          <p:spPr bwMode="auto">
            <a:xfrm>
              <a:off x="41478" y="33572"/>
              <a:ext cx="2877" cy="2877"/>
            </a:xfrm>
            <a:prstGeom prst="ellipse">
              <a:avLst/>
            </a:prstGeom>
            <a:solidFill>
              <a:schemeClr val="bg1">
                <a:lumMod val="100000"/>
                <a:lumOff val="0"/>
              </a:schemeClr>
            </a:solidFill>
            <a:ln w="25400">
              <a:solidFill>
                <a:schemeClr val="accent1">
                  <a:lumMod val="50000"/>
                  <a:lumOff val="0"/>
                </a:schemeClr>
              </a:solidFill>
              <a:round/>
              <a:headEnd/>
              <a:tailEnd/>
            </a:ln>
          </p:spPr>
          <p:txBody>
            <a:bodyPr rot="0" vert="horz" wrap="square" lIns="91440" tIns="45720" rIns="91440" bIns="45720" anchor="ctr" anchorCtr="0" upright="1">
              <a:noAutofit/>
            </a:bodyPr>
            <a:lstStyle/>
            <a:p>
              <a:endParaRPr lang="es-EC"/>
            </a:p>
          </p:txBody>
        </p:sp>
        <p:sp>
          <p:nvSpPr>
            <p:cNvPr id="21" name="38 Elipse"/>
            <p:cNvSpPr>
              <a:spLocks noChangeArrowheads="1"/>
            </p:cNvSpPr>
            <p:nvPr/>
          </p:nvSpPr>
          <p:spPr bwMode="auto">
            <a:xfrm>
              <a:off x="32829" y="50850"/>
              <a:ext cx="2877" cy="2877"/>
            </a:xfrm>
            <a:prstGeom prst="ellipse">
              <a:avLst/>
            </a:prstGeom>
            <a:solidFill>
              <a:schemeClr val="bg1">
                <a:lumMod val="100000"/>
                <a:lumOff val="0"/>
              </a:schemeClr>
            </a:solidFill>
            <a:ln w="25400">
              <a:solidFill>
                <a:schemeClr val="accent1">
                  <a:lumMod val="50000"/>
                  <a:lumOff val="0"/>
                </a:schemeClr>
              </a:solidFill>
              <a:round/>
              <a:headEnd/>
              <a:tailEnd/>
            </a:ln>
          </p:spPr>
          <p:txBody>
            <a:bodyPr rot="0" vert="horz" wrap="square" lIns="91440" tIns="45720" rIns="91440" bIns="45720" anchor="ctr" anchorCtr="0" upright="1">
              <a:noAutofit/>
            </a:bodyPr>
            <a:lstStyle/>
            <a:p>
              <a:endParaRPr lang="es-EC"/>
            </a:p>
          </p:txBody>
        </p:sp>
        <p:sp>
          <p:nvSpPr>
            <p:cNvPr id="22" name="39 Elipse"/>
            <p:cNvSpPr>
              <a:spLocks noChangeArrowheads="1"/>
            </p:cNvSpPr>
            <p:nvPr/>
          </p:nvSpPr>
          <p:spPr bwMode="auto">
            <a:xfrm>
              <a:off x="42908" y="53727"/>
              <a:ext cx="2878" cy="2877"/>
            </a:xfrm>
            <a:prstGeom prst="ellipse">
              <a:avLst/>
            </a:prstGeom>
            <a:solidFill>
              <a:schemeClr val="bg1">
                <a:lumMod val="100000"/>
                <a:lumOff val="0"/>
              </a:schemeClr>
            </a:solidFill>
            <a:ln w="25400">
              <a:solidFill>
                <a:schemeClr val="accent1">
                  <a:lumMod val="50000"/>
                  <a:lumOff val="0"/>
                </a:schemeClr>
              </a:solidFill>
              <a:round/>
              <a:headEnd/>
              <a:tailEnd/>
            </a:ln>
          </p:spPr>
          <p:txBody>
            <a:bodyPr rot="0" vert="horz" wrap="square" lIns="91440" tIns="45720" rIns="91440" bIns="45720" anchor="ctr" anchorCtr="0" upright="1">
              <a:noAutofit/>
            </a:bodyPr>
            <a:lstStyle/>
            <a:p>
              <a:endParaRPr lang="es-EC"/>
            </a:p>
          </p:txBody>
        </p:sp>
        <p:sp>
          <p:nvSpPr>
            <p:cNvPr id="23" name="8 CuadroTexto"/>
            <p:cNvSpPr txBox="1">
              <a:spLocks noChangeArrowheads="1"/>
            </p:cNvSpPr>
            <p:nvPr/>
          </p:nvSpPr>
          <p:spPr bwMode="auto">
            <a:xfrm>
              <a:off x="41463" y="33567"/>
              <a:ext cx="3639" cy="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s-ES" sz="1400" b="1" kern="12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1</a:t>
              </a:r>
              <a:endParaRPr lang="es-EC" sz="1200">
                <a:effectLst/>
                <a:latin typeface="Times New Roman" panose="02020603050405020304" pitchFamily="18" charset="0"/>
                <a:ea typeface="Times New Roman" panose="02020603050405020304" pitchFamily="18" charset="0"/>
              </a:endParaRPr>
            </a:p>
          </p:txBody>
        </p:sp>
        <p:sp>
          <p:nvSpPr>
            <p:cNvPr id="24" name="7 CuadroTexto"/>
            <p:cNvSpPr txBox="1">
              <a:spLocks noChangeArrowheads="1"/>
            </p:cNvSpPr>
            <p:nvPr/>
          </p:nvSpPr>
          <p:spPr bwMode="auto">
            <a:xfrm>
              <a:off x="38583" y="21327"/>
              <a:ext cx="3639" cy="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s-ES" sz="1400" b="1" kern="12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2</a:t>
              </a:r>
              <a:endParaRPr lang="es-EC" sz="1200">
                <a:effectLst/>
                <a:latin typeface="Times New Roman" panose="02020603050405020304" pitchFamily="18" charset="0"/>
                <a:ea typeface="Times New Roman" panose="02020603050405020304" pitchFamily="18" charset="0"/>
              </a:endParaRPr>
            </a:p>
          </p:txBody>
        </p:sp>
        <p:sp>
          <p:nvSpPr>
            <p:cNvPr id="25" name="9 CuadroTexto"/>
            <p:cNvSpPr txBox="1">
              <a:spLocks noChangeArrowheads="1"/>
            </p:cNvSpPr>
            <p:nvPr/>
          </p:nvSpPr>
          <p:spPr bwMode="auto">
            <a:xfrm>
              <a:off x="46504" y="46527"/>
              <a:ext cx="3638" cy="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s-ES" sz="1400" b="1" kern="12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4</a:t>
              </a:r>
              <a:endParaRPr lang="es-EC" sz="1200">
                <a:effectLst/>
                <a:latin typeface="Times New Roman" panose="02020603050405020304" pitchFamily="18" charset="0"/>
                <a:ea typeface="Times New Roman" panose="02020603050405020304" pitchFamily="18" charset="0"/>
              </a:endParaRPr>
            </a:p>
          </p:txBody>
        </p:sp>
        <p:sp>
          <p:nvSpPr>
            <p:cNvPr id="26" name="10 CuadroTexto"/>
            <p:cNvSpPr txBox="1">
              <a:spLocks noChangeArrowheads="1"/>
            </p:cNvSpPr>
            <p:nvPr/>
          </p:nvSpPr>
          <p:spPr bwMode="auto">
            <a:xfrm>
              <a:off x="32103" y="17727"/>
              <a:ext cx="3639" cy="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s-ES" sz="1400" b="1" kern="12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6</a:t>
              </a:r>
              <a:endParaRPr lang="es-EC" sz="1200">
                <a:effectLst/>
                <a:latin typeface="Times New Roman" panose="02020603050405020304" pitchFamily="18" charset="0"/>
                <a:ea typeface="Times New Roman" panose="02020603050405020304" pitchFamily="18" charset="0"/>
              </a:endParaRPr>
            </a:p>
          </p:txBody>
        </p:sp>
        <p:sp>
          <p:nvSpPr>
            <p:cNvPr id="27" name="11 CuadroTexto"/>
            <p:cNvSpPr txBox="1">
              <a:spLocks noChangeArrowheads="1"/>
            </p:cNvSpPr>
            <p:nvPr/>
          </p:nvSpPr>
          <p:spPr bwMode="auto">
            <a:xfrm>
              <a:off x="76024" y="21327"/>
              <a:ext cx="3639" cy="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s-ES" sz="1400" b="1" kern="12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9</a:t>
              </a:r>
              <a:endParaRPr lang="es-EC" sz="1200">
                <a:effectLst/>
                <a:latin typeface="Times New Roman" panose="02020603050405020304" pitchFamily="18" charset="0"/>
                <a:ea typeface="Times New Roman" panose="02020603050405020304" pitchFamily="18" charset="0"/>
              </a:endParaRPr>
            </a:p>
          </p:txBody>
        </p:sp>
        <p:sp>
          <p:nvSpPr>
            <p:cNvPr id="28" name="12 CuadroTexto"/>
            <p:cNvSpPr txBox="1">
              <a:spLocks noChangeArrowheads="1"/>
            </p:cNvSpPr>
            <p:nvPr/>
          </p:nvSpPr>
          <p:spPr bwMode="auto">
            <a:xfrm>
              <a:off x="52984" y="19167"/>
              <a:ext cx="3638" cy="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s-ES" sz="1400" b="1" kern="12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7</a:t>
              </a:r>
              <a:endParaRPr lang="es-EC" sz="1200">
                <a:effectLst/>
                <a:latin typeface="Times New Roman" panose="02020603050405020304" pitchFamily="18" charset="0"/>
                <a:ea typeface="Times New Roman" panose="02020603050405020304" pitchFamily="18" charset="0"/>
              </a:endParaRPr>
            </a:p>
          </p:txBody>
        </p:sp>
        <p:sp>
          <p:nvSpPr>
            <p:cNvPr id="29" name="13 CuadroTexto"/>
            <p:cNvSpPr txBox="1">
              <a:spLocks noChangeArrowheads="1"/>
            </p:cNvSpPr>
            <p:nvPr/>
          </p:nvSpPr>
          <p:spPr bwMode="auto">
            <a:xfrm>
              <a:off x="42763" y="53727"/>
              <a:ext cx="4812" cy="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s-ES" sz="1400" b="1" kern="12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11</a:t>
              </a:r>
              <a:endParaRPr lang="es-EC" sz="1200">
                <a:effectLst/>
                <a:latin typeface="Times New Roman" panose="02020603050405020304" pitchFamily="18" charset="0"/>
                <a:ea typeface="Times New Roman" panose="02020603050405020304" pitchFamily="18" charset="0"/>
              </a:endParaRPr>
            </a:p>
          </p:txBody>
        </p:sp>
        <p:sp>
          <p:nvSpPr>
            <p:cNvPr id="30" name="14 CuadroTexto"/>
            <p:cNvSpPr txBox="1">
              <a:spLocks noChangeArrowheads="1"/>
            </p:cNvSpPr>
            <p:nvPr/>
          </p:nvSpPr>
          <p:spPr bwMode="auto">
            <a:xfrm>
              <a:off x="59467" y="42209"/>
              <a:ext cx="4813" cy="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s-ES" sz="1400" b="1" kern="12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10</a:t>
              </a:r>
              <a:endParaRPr lang="es-EC" sz="1200">
                <a:effectLst/>
                <a:latin typeface="Times New Roman" panose="02020603050405020304" pitchFamily="18" charset="0"/>
                <a:ea typeface="Times New Roman" panose="02020603050405020304" pitchFamily="18" charset="0"/>
              </a:endParaRPr>
            </a:p>
          </p:txBody>
        </p:sp>
        <p:sp>
          <p:nvSpPr>
            <p:cNvPr id="31" name="15 CuadroTexto"/>
            <p:cNvSpPr txBox="1">
              <a:spLocks noChangeArrowheads="1"/>
            </p:cNvSpPr>
            <p:nvPr/>
          </p:nvSpPr>
          <p:spPr bwMode="auto">
            <a:xfrm>
              <a:off x="50824" y="40767"/>
              <a:ext cx="3638" cy="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s-ES" sz="1400" b="1" kern="12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3</a:t>
              </a:r>
              <a:endParaRPr lang="es-EC" sz="1200">
                <a:effectLst/>
                <a:latin typeface="Times New Roman" panose="02020603050405020304" pitchFamily="18" charset="0"/>
                <a:ea typeface="Times New Roman" panose="02020603050405020304" pitchFamily="18" charset="0"/>
              </a:endParaRPr>
            </a:p>
          </p:txBody>
        </p:sp>
        <p:sp>
          <p:nvSpPr>
            <p:cNvPr id="32" name="16 CuadroTexto"/>
            <p:cNvSpPr txBox="1">
              <a:spLocks noChangeArrowheads="1"/>
            </p:cNvSpPr>
            <p:nvPr/>
          </p:nvSpPr>
          <p:spPr bwMode="auto">
            <a:xfrm>
              <a:off x="27783" y="32127"/>
              <a:ext cx="3639" cy="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s-ES" sz="1400" b="1" kern="12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5</a:t>
              </a:r>
              <a:endParaRPr lang="es-EC" sz="1200">
                <a:effectLst/>
                <a:latin typeface="Times New Roman" panose="02020603050405020304" pitchFamily="18" charset="0"/>
                <a:ea typeface="Times New Roman" panose="02020603050405020304" pitchFamily="18" charset="0"/>
              </a:endParaRPr>
            </a:p>
          </p:txBody>
        </p:sp>
        <p:sp>
          <p:nvSpPr>
            <p:cNvPr id="33" name="17 CuadroTexto"/>
            <p:cNvSpPr txBox="1">
              <a:spLocks noChangeArrowheads="1"/>
            </p:cNvSpPr>
            <p:nvPr/>
          </p:nvSpPr>
          <p:spPr bwMode="auto">
            <a:xfrm>
              <a:off x="60904" y="30687"/>
              <a:ext cx="3638" cy="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s-ES" sz="1400" b="1" kern="12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8</a:t>
              </a:r>
              <a:endParaRPr lang="es-EC" sz="1200">
                <a:effectLst/>
                <a:latin typeface="Times New Roman" panose="02020603050405020304" pitchFamily="18" charset="0"/>
                <a:ea typeface="Times New Roman" panose="02020603050405020304" pitchFamily="18" charset="0"/>
              </a:endParaRPr>
            </a:p>
          </p:txBody>
        </p:sp>
        <p:sp>
          <p:nvSpPr>
            <p:cNvPr id="34" name="18 CuadroTexto"/>
            <p:cNvSpPr txBox="1">
              <a:spLocks noChangeArrowheads="1"/>
            </p:cNvSpPr>
            <p:nvPr/>
          </p:nvSpPr>
          <p:spPr bwMode="auto">
            <a:xfrm>
              <a:off x="34985" y="43649"/>
              <a:ext cx="4813" cy="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s-ES" sz="1400" b="1" kern="12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12</a:t>
              </a:r>
              <a:endParaRPr lang="es-EC" sz="1200">
                <a:effectLst/>
                <a:latin typeface="Times New Roman" panose="02020603050405020304" pitchFamily="18" charset="0"/>
                <a:ea typeface="Times New Roman" panose="02020603050405020304" pitchFamily="18" charset="0"/>
              </a:endParaRPr>
            </a:p>
          </p:txBody>
        </p:sp>
        <p:sp>
          <p:nvSpPr>
            <p:cNvPr id="35" name="19 CuadroTexto"/>
            <p:cNvSpPr txBox="1">
              <a:spLocks noChangeArrowheads="1"/>
            </p:cNvSpPr>
            <p:nvPr/>
          </p:nvSpPr>
          <p:spPr bwMode="auto">
            <a:xfrm>
              <a:off x="32103" y="50848"/>
              <a:ext cx="4812" cy="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s-ES" sz="1400" b="1" kern="12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13</a:t>
              </a:r>
              <a:endParaRPr lang="es-EC" sz="1200">
                <a:effectLst/>
                <a:latin typeface="Times New Roman" panose="02020603050405020304" pitchFamily="18" charset="0"/>
                <a:ea typeface="Times New Roman" panose="02020603050405020304" pitchFamily="18" charset="0"/>
              </a:endParaRPr>
            </a:p>
          </p:txBody>
        </p:sp>
        <p:sp>
          <p:nvSpPr>
            <p:cNvPr id="36" name="20 CuadroTexto"/>
            <p:cNvSpPr txBox="1">
              <a:spLocks noChangeArrowheads="1"/>
            </p:cNvSpPr>
            <p:nvPr/>
          </p:nvSpPr>
          <p:spPr bwMode="auto">
            <a:xfrm>
              <a:off x="20580" y="35010"/>
              <a:ext cx="4813" cy="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s-ES" sz="1400" b="1" kern="12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14</a:t>
              </a:r>
              <a:endParaRPr lang="es-EC" sz="1200">
                <a:effectLst/>
                <a:latin typeface="Times New Roman" panose="02020603050405020304" pitchFamily="18" charset="0"/>
                <a:ea typeface="Times New Roman" panose="02020603050405020304" pitchFamily="18" charset="0"/>
              </a:endParaRPr>
            </a:p>
          </p:txBody>
        </p:sp>
        <p:sp>
          <p:nvSpPr>
            <p:cNvPr id="37" name="21 CuadroTexto"/>
            <p:cNvSpPr txBox="1">
              <a:spLocks noChangeArrowheads="1"/>
            </p:cNvSpPr>
            <p:nvPr/>
          </p:nvSpPr>
          <p:spPr bwMode="auto">
            <a:xfrm>
              <a:off x="14823" y="39132"/>
              <a:ext cx="4813" cy="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s-ES" sz="1400" b="1" kern="12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15</a:t>
              </a:r>
              <a:endParaRPr lang="es-EC" sz="1200">
                <a:effectLst/>
                <a:latin typeface="Times New Roman" panose="02020603050405020304" pitchFamily="18" charset="0"/>
                <a:ea typeface="Times New Roman" panose="02020603050405020304" pitchFamily="18" charset="0"/>
              </a:endParaRPr>
            </a:p>
          </p:txBody>
        </p:sp>
        <p:sp>
          <p:nvSpPr>
            <p:cNvPr id="38" name="22 CuadroTexto"/>
            <p:cNvSpPr txBox="1">
              <a:spLocks noChangeArrowheads="1"/>
            </p:cNvSpPr>
            <p:nvPr/>
          </p:nvSpPr>
          <p:spPr bwMode="auto">
            <a:xfrm>
              <a:off x="19866" y="26363"/>
              <a:ext cx="4812" cy="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s-ES" sz="1400" b="1" kern="12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16</a:t>
              </a:r>
              <a:endParaRPr lang="es-EC" sz="1200">
                <a:effectLst/>
                <a:latin typeface="Times New Roman" panose="02020603050405020304" pitchFamily="18" charset="0"/>
                <a:ea typeface="Times New Roman" panose="02020603050405020304" pitchFamily="18" charset="0"/>
              </a:endParaRPr>
            </a:p>
          </p:txBody>
        </p:sp>
      </p:grpSp>
      <p:sp>
        <p:nvSpPr>
          <p:cNvPr id="39" name="40 Rectángulo"/>
          <p:cNvSpPr/>
          <p:nvPr/>
        </p:nvSpPr>
        <p:spPr>
          <a:xfrm>
            <a:off x="6218088" y="6021626"/>
            <a:ext cx="3312368" cy="338554"/>
          </a:xfrm>
          <a:prstGeom prst="rect">
            <a:avLst/>
          </a:prstGeom>
        </p:spPr>
        <p:txBody>
          <a:bodyPr wrap="square">
            <a:spAutoFit/>
          </a:bodyPr>
          <a:lstStyle/>
          <a:p>
            <a:pPr algn="just"/>
            <a:r>
              <a:rPr lang="es-ES_tradnl" sz="1600" b="1" dirty="0" smtClean="0">
                <a:latin typeface="Arial" pitchFamily="34" charset="0"/>
                <a:cs typeface="Arial" pitchFamily="34" charset="0"/>
              </a:rPr>
              <a:t>Núcleo Central y sus 16 barrios</a:t>
            </a:r>
            <a:endParaRPr lang="es-ES" sz="1600" dirty="0" smtClean="0"/>
          </a:p>
        </p:txBody>
      </p:sp>
    </p:spTree>
    <p:extLst>
      <p:ext uri="{BB962C8B-B14F-4D97-AF65-F5344CB8AC3E}">
        <p14:creationId xmlns:p14="http://schemas.microsoft.com/office/powerpoint/2010/main" val="4116350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76519"/>
            <a:ext cx="8596668" cy="6001554"/>
          </a:xfrm>
        </p:spPr>
        <p:txBody>
          <a:bodyPr/>
          <a:lstStyle/>
          <a:p>
            <a:pPr algn="just"/>
            <a:r>
              <a:rPr lang="es-ES" b="1" dirty="0"/>
              <a:t>Área 2:</a:t>
            </a:r>
            <a:r>
              <a:rPr lang="es-ES" dirty="0"/>
              <a:t> Áreas, edificaciones inventariadas y sus entornos, ubicados en los barrios de Inventario selectivo: Chimbacalle, La Magdalena, San Juan, América, La Alameda, El Ejido, Larrea, Universitario, Santa Clara, Belisario Quevedo, La Mariscal, Colón, La Floresta y La Paz - 6 de Diciembre (IMP, 2015).</a:t>
            </a:r>
            <a:endParaRPr lang="es-EC" dirty="0"/>
          </a:p>
          <a:p>
            <a:endParaRPr lang="es-EC" dirty="0"/>
          </a:p>
        </p:txBody>
      </p:sp>
      <p:pic>
        <p:nvPicPr>
          <p:cNvPr id="4" name="Picture 4"/>
          <p:cNvPicPr/>
          <p:nvPr/>
        </p:nvPicPr>
        <p:blipFill>
          <a:blip r:embed="rId2" cstate="print">
            <a:extLst>
              <a:ext uri="{28A0092B-C50C-407E-A947-70E740481C1C}">
                <a14:useLocalDpi xmlns:a14="http://schemas.microsoft.com/office/drawing/2010/main" val="0"/>
              </a:ext>
            </a:extLst>
          </a:blip>
          <a:srcRect l="9950" t="3201" r="9052" b="10400"/>
          <a:stretch>
            <a:fillRect/>
          </a:stretch>
        </p:blipFill>
        <p:spPr bwMode="auto">
          <a:xfrm>
            <a:off x="3712659" y="1932841"/>
            <a:ext cx="5382895" cy="473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7 Grupo"/>
          <p:cNvGrpSpPr>
            <a:grpSpLocks/>
          </p:cNvGrpSpPr>
          <p:nvPr/>
        </p:nvGrpSpPr>
        <p:grpSpPr bwMode="auto">
          <a:xfrm>
            <a:off x="489398" y="1666226"/>
            <a:ext cx="3044814" cy="5191774"/>
            <a:chOff x="4211960" y="1700808"/>
            <a:chExt cx="2304256" cy="396044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46954" t="16412" r="33557" b="8647"/>
            <a:stretch>
              <a:fillRect/>
            </a:stretch>
          </p:blipFill>
          <p:spPr bwMode="auto">
            <a:xfrm>
              <a:off x="4211960" y="1700808"/>
              <a:ext cx="2304256"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33662" r="31380"/>
            <a:stretch>
              <a:fillRect/>
            </a:stretch>
          </p:blipFill>
          <p:spPr bwMode="auto">
            <a:xfrm>
              <a:off x="4499992" y="2420888"/>
              <a:ext cx="1944216" cy="248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62625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45515" y="1339403"/>
            <a:ext cx="4319668" cy="2614412"/>
          </a:xfrm>
        </p:spPr>
        <p:txBody>
          <a:bodyPr/>
          <a:lstStyle/>
          <a:p>
            <a:pPr algn="just"/>
            <a:r>
              <a:rPr lang="es-ES" b="1" dirty="0"/>
              <a:t>Área 3: </a:t>
            </a:r>
            <a:r>
              <a:rPr lang="es-ES" dirty="0"/>
              <a:t>Núcleos</a:t>
            </a:r>
            <a:r>
              <a:rPr lang="es-ES" b="1" dirty="0"/>
              <a:t> </a:t>
            </a:r>
            <a:r>
              <a:rPr lang="es-ES" dirty="0"/>
              <a:t>históricos, edificaciones inventariadas y sus entornos, ubicados en las parroquias urbanas de Guápulo, Cotocollao y Chillogallo; Núcleos históricos, edificaciones inventariadas y sus entornos ubicados en las parroquias suburbanas – rurales (IMP, 2015).</a:t>
            </a:r>
            <a:endParaRPr lang="es-EC" dirty="0"/>
          </a:p>
          <a:p>
            <a:endParaRPr lang="es-EC" dirty="0"/>
          </a:p>
        </p:txBody>
      </p:sp>
      <p:pic>
        <p:nvPicPr>
          <p:cNvPr id="4" name="Picture 7" descr="C:\Users\oem\Desktop\C_UsersoemDesktopPRESENTACION FINAL DEL TALLERTALLER DE INVENTARIO PATRIMONIALBARRIOS DE QUITO Model (1).jpg"/>
          <p:cNvPicPr/>
          <p:nvPr/>
        </p:nvPicPr>
        <p:blipFill>
          <a:blip r:embed="rId2" cstate="print">
            <a:extLst>
              <a:ext uri="{28A0092B-C50C-407E-A947-70E740481C1C}">
                <a14:useLocalDpi xmlns:a14="http://schemas.microsoft.com/office/drawing/2010/main" val="0"/>
              </a:ext>
            </a:extLst>
          </a:blip>
          <a:srcRect l="6863" t="5901" r="14301" b="5901"/>
          <a:stretch>
            <a:fillRect/>
          </a:stretch>
        </p:blipFill>
        <p:spPr bwMode="auto">
          <a:xfrm>
            <a:off x="4765183" y="321972"/>
            <a:ext cx="4491856" cy="623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1712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808</TotalTime>
  <Words>2512</Words>
  <Application>Microsoft Office PowerPoint</Application>
  <PresentationFormat>Panorámica</PresentationFormat>
  <Paragraphs>442</Paragraphs>
  <Slides>43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43</vt:i4>
      </vt:variant>
    </vt:vector>
  </HeadingPairs>
  <TitlesOfParts>
    <vt:vector size="51" baseType="lpstr">
      <vt:lpstr>Arial</vt:lpstr>
      <vt:lpstr>Calibri</vt:lpstr>
      <vt:lpstr>Symbol</vt:lpstr>
      <vt:lpstr>Times New Roman</vt:lpstr>
      <vt:lpstr>Trebuchet MS</vt:lpstr>
      <vt:lpstr>Tw Cen MT</vt:lpstr>
      <vt:lpstr>Wingdings 3</vt:lpstr>
      <vt:lpstr>Faceta</vt:lpstr>
      <vt:lpstr>           PARÁMETROS PARA LA ELABORACIÓN DEL MANUAL DE FISCALIZACIÓN PARA EDIFICACIONES   PATRIMONIALES EN LA CIUDAD DE QUITO. </vt:lpstr>
      <vt:lpstr>ANTECEDENTES DEL PROYECTO</vt:lpstr>
      <vt:lpstr>JUSTIFICACIÓN DEL PROYECTO </vt:lpstr>
      <vt:lpstr> OBJETIVOS </vt:lpstr>
      <vt:lpstr>HISTORIA  </vt:lpstr>
      <vt:lpstr>UBICACIÓN  </vt:lpstr>
      <vt:lpstr>Clasificación territorial del Patrimonio.</vt:lpstr>
      <vt:lpstr>Presentación de PowerPoint</vt:lpstr>
      <vt:lpstr>Presentación de PowerPoint</vt:lpstr>
      <vt:lpstr>INVENTARIO   </vt:lpstr>
      <vt:lpstr>Actualización Inventario Continuo Núcleo Central Antiguo 1990 </vt:lpstr>
      <vt:lpstr>Presentación de PowerPoint</vt:lpstr>
      <vt:lpstr>INVENTARIO SELECTIVO ÁREA URBANA: </vt:lpstr>
      <vt:lpstr>INVENTARIO SELECTIVO ÁREA URBANA: </vt:lpstr>
      <vt:lpstr>Actualización Inventario  Parroquias Rurales Patrimoniales 1990 (Zona Los Chillos)</vt:lpstr>
      <vt:lpstr>Actualización Inventario  Parroquias Rurales Patrimoniales 1990 (Zona Los Chillos)</vt:lpstr>
      <vt:lpstr>ANÁLISIS DEL ESTADO DE EDIFICACIONES PATRIMONIALES  </vt:lpstr>
      <vt:lpstr>TIPOS DE AFECTACIONES QUE TIENE UN INMUEBLE </vt:lpstr>
      <vt:lpstr>MATERIALES QUE CONFORMAN LAS EDIFICACIONES PATRIMONIALES  </vt:lpstr>
      <vt:lpstr>PRINCIPIO DE CONSERVACIÓN DE EDIFICACIONES PATRIMONIALES</vt:lpstr>
      <vt:lpstr> puede clasificar así:</vt:lpstr>
      <vt:lpstr>Presentación de PowerPoint</vt:lpstr>
      <vt:lpstr>PASOS PARA EVALUAR EL ESTADO DE UNA EDIFICACIÓN PATRIMONIAL. </vt:lpstr>
      <vt:lpstr>MÉTODOS PARA EVALUAR EL ESTADO DE UNA EDIFICACIÓN PATRIMONIAL. </vt:lpstr>
      <vt:lpstr>Presentación de PowerPoint</vt:lpstr>
      <vt:lpstr>FISCALIZACIÓN</vt:lpstr>
      <vt:lpstr>EVALUACIÓN DE PATOLOGÍAS DE EDIFICACIONES PATRIMONIALES </vt:lpstr>
      <vt:lpstr>Presentación de PowerPoint</vt:lpstr>
      <vt:lpstr>Presentación de PowerPoint</vt:lpstr>
      <vt:lpstr>Presentación de PowerPoint</vt:lpstr>
      <vt:lpstr>Presentación de PowerPoint</vt:lpstr>
      <vt:lpstr>Presentación de PowerPoint</vt:lpstr>
      <vt:lpstr>Patologías y procedimientos de remediación de las mismas </vt:lpstr>
      <vt:lpstr>Presentación de PowerPoint</vt:lpstr>
      <vt:lpstr>Presentación de PowerPoint</vt:lpstr>
      <vt:lpstr>Presentación de PowerPoint</vt:lpstr>
      <vt:lpstr>PARAMETROS DE FISCALIZACIÓN DE EDIFICACIONES PATRIMONIALES </vt:lpstr>
      <vt:lpstr>INSPECCIONES      </vt:lpstr>
      <vt:lpstr>MEDICIONES     </vt:lpstr>
      <vt:lpstr>PLAZOS </vt:lpstr>
      <vt:lpstr>CONCLUSIONES </vt:lpstr>
      <vt:lpstr>RECOMENDACIONES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PARÁMETROS PARA LA ELABORACIÓN DEL MANUAL DE FISCALIZACIÓN PARA EDIFICACIONES   PATRIMONIALES EN LA CIUDAD DE QUITO. </dc:title>
  <dc:creator>ULTRA15</dc:creator>
  <cp:lastModifiedBy>ULTRA15</cp:lastModifiedBy>
  <cp:revision>52</cp:revision>
  <dcterms:created xsi:type="dcterms:W3CDTF">2016-08-13T16:41:32Z</dcterms:created>
  <dcterms:modified xsi:type="dcterms:W3CDTF">2016-08-19T16:35:44Z</dcterms:modified>
</cp:coreProperties>
</file>