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81" r:id="rId5"/>
    <p:sldId id="279" r:id="rId6"/>
    <p:sldId id="260" r:id="rId7"/>
    <p:sldId id="283" r:id="rId8"/>
    <p:sldId id="278" r:id="rId9"/>
    <p:sldId id="334" r:id="rId10"/>
    <p:sldId id="335" r:id="rId11"/>
    <p:sldId id="282" r:id="rId12"/>
    <p:sldId id="284" r:id="rId13"/>
    <p:sldId id="289" r:id="rId14"/>
    <p:sldId id="338" r:id="rId15"/>
    <p:sldId id="285" r:id="rId16"/>
    <p:sldId id="287" r:id="rId17"/>
    <p:sldId id="290" r:id="rId18"/>
    <p:sldId id="271" r:id="rId19"/>
    <p:sldId id="264" r:id="rId20"/>
    <p:sldId id="272" r:id="rId21"/>
    <p:sldId id="294" r:id="rId22"/>
    <p:sldId id="336" r:id="rId23"/>
    <p:sldId id="292" r:id="rId24"/>
    <p:sldId id="293" r:id="rId25"/>
    <p:sldId id="337" r:id="rId26"/>
    <p:sldId id="277" r:id="rId27"/>
    <p:sldId id="295" r:id="rId28"/>
    <p:sldId id="296" r:id="rId29"/>
    <p:sldId id="297" r:id="rId30"/>
    <p:sldId id="298" r:id="rId31"/>
    <p:sldId id="299" r:id="rId32"/>
    <p:sldId id="300"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22" r:id="rId49"/>
    <p:sldId id="324" r:id="rId50"/>
    <p:sldId id="325" r:id="rId51"/>
    <p:sldId id="323" r:id="rId52"/>
    <p:sldId id="327" r:id="rId53"/>
    <p:sldId id="326" r:id="rId54"/>
    <p:sldId id="328" r:id="rId55"/>
    <p:sldId id="329" r:id="rId56"/>
    <p:sldId id="330" r:id="rId57"/>
    <p:sldId id="331" r:id="rId58"/>
    <p:sldId id="333" r:id="rId5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85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73" autoAdjust="0"/>
    <p:restoredTop sz="94660"/>
  </p:normalViewPr>
  <p:slideViewPr>
    <p:cSldViewPr snapToGrid="0">
      <p:cViewPr varScale="1">
        <p:scale>
          <a:sx n="60" d="100"/>
          <a:sy n="60" d="100"/>
        </p:scale>
        <p:origin x="-72" y="-3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iagrams/_rels/data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iagrams/_rels/data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_rels/data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ata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iagrams/_rels/data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iagrams/_rels/data9.xml.rels><?xml version="1.0" encoding="UTF-8" standalone="yes"?>
<Relationships xmlns="http://schemas.openxmlformats.org/package/2006/relationships"><Relationship Id="rId1" Type="http://schemas.openxmlformats.org/officeDocument/2006/relationships/image" Target="../media/image70.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8CBECE-2635-4F00-98CF-19F149D0A8EB}" type="doc">
      <dgm:prSet loTypeId="urn:microsoft.com/office/officeart/2005/8/layout/vList3" loCatId="list" qsTypeId="urn:microsoft.com/office/officeart/2005/8/quickstyle/simple3" qsCatId="simple" csTypeId="urn:microsoft.com/office/officeart/2005/8/colors/colorful2" csCatId="colorful" phldr="1"/>
      <dgm:spPr/>
    </dgm:pt>
    <dgm:pt modelId="{B498FFB9-6726-47AA-84AE-DCDC1B61F642}">
      <dgm:prSet phldrT="[Texto]"/>
      <dgm:spPr/>
      <dgm:t>
        <a:bodyPr/>
        <a:lstStyle/>
        <a:p>
          <a:pPr algn="just"/>
          <a:r>
            <a:rPr lang="es-EC" b="1" dirty="0" smtClean="0">
              <a:effectLst>
                <a:outerShdw blurRad="38100" dist="38100" dir="2700000" algn="tl">
                  <a:srgbClr val="000000">
                    <a:alpha val="43137"/>
                  </a:srgbClr>
                </a:outerShdw>
              </a:effectLst>
            </a:rPr>
            <a:t>DIMENSIÓN TEMPORAL</a:t>
          </a:r>
        </a:p>
        <a:p>
          <a:pPr algn="just"/>
          <a:endParaRPr lang="es-EC" dirty="0" smtClean="0"/>
        </a:p>
        <a:p>
          <a:pPr algn="just"/>
          <a:r>
            <a:rPr lang="es-EC" dirty="0" smtClean="0"/>
            <a:t>Año lectivo 2015-2016</a:t>
          </a:r>
        </a:p>
        <a:p>
          <a:pPr algn="just"/>
          <a:endParaRPr lang="es-EC" dirty="0"/>
        </a:p>
      </dgm:t>
    </dgm:pt>
    <dgm:pt modelId="{950E595F-510A-4387-AAFF-282C61791EE4}" type="parTrans" cxnId="{066D975C-1C3F-4A1F-9C1A-5960C13C11EA}">
      <dgm:prSet/>
      <dgm:spPr/>
      <dgm:t>
        <a:bodyPr/>
        <a:lstStyle/>
        <a:p>
          <a:endParaRPr lang="es-EC"/>
        </a:p>
      </dgm:t>
    </dgm:pt>
    <dgm:pt modelId="{2769E186-365F-4397-AC56-840B3EF5A5CB}" type="sibTrans" cxnId="{066D975C-1C3F-4A1F-9C1A-5960C13C11EA}">
      <dgm:prSet/>
      <dgm:spPr/>
      <dgm:t>
        <a:bodyPr/>
        <a:lstStyle/>
        <a:p>
          <a:endParaRPr lang="es-EC"/>
        </a:p>
      </dgm:t>
    </dgm:pt>
    <dgm:pt modelId="{64FF5929-0FEC-4C90-A846-E88A8DF9469F}">
      <dgm:prSet phldrT="[Texto]"/>
      <dgm:spPr/>
      <dgm:t>
        <a:bodyPr/>
        <a:lstStyle/>
        <a:p>
          <a:pPr algn="just"/>
          <a:r>
            <a:rPr lang="es-EC" b="1" smtClean="0">
              <a:effectLst>
                <a:outerShdw blurRad="38100" dist="38100" dir="2700000" algn="tl">
                  <a:srgbClr val="000000">
                    <a:alpha val="43137"/>
                  </a:srgbClr>
                </a:outerShdw>
              </a:effectLst>
            </a:rPr>
            <a:t>DIMENSIÓN ESPACIAL </a:t>
          </a:r>
        </a:p>
        <a:p>
          <a:pPr algn="just"/>
          <a:r>
            <a:rPr lang="es-EC" b="1" smtClean="0">
              <a:effectLst>
                <a:outerShdw blurRad="38100" dist="38100" dir="2700000" algn="tl">
                  <a:srgbClr val="000000">
                    <a:alpha val="43137"/>
                  </a:srgbClr>
                </a:outerShdw>
              </a:effectLst>
            </a:rPr>
            <a:t>Colegio “Educar 2000”</a:t>
          </a:r>
        </a:p>
        <a:p>
          <a:pPr algn="just"/>
          <a:r>
            <a:rPr lang="es-EC" b="1" smtClean="0">
              <a:effectLst>
                <a:outerShdw blurRad="38100" dist="38100" dir="2700000" algn="tl">
                  <a:srgbClr val="000000">
                    <a:alpha val="43137"/>
                  </a:srgbClr>
                </a:outerShdw>
              </a:effectLst>
            </a:rPr>
            <a:t>Catón: </a:t>
          </a:r>
          <a:r>
            <a:rPr lang="es-EC" smtClean="0"/>
            <a:t>Rumiñahui </a:t>
          </a:r>
        </a:p>
        <a:p>
          <a:pPr algn="just"/>
          <a:r>
            <a:rPr lang="es-EC" b="1" smtClean="0">
              <a:effectLst>
                <a:outerShdw blurRad="38100" dist="38100" dir="2700000" algn="tl">
                  <a:srgbClr val="000000">
                    <a:alpha val="43137"/>
                  </a:srgbClr>
                </a:outerShdw>
              </a:effectLst>
            </a:rPr>
            <a:t>Sector: </a:t>
          </a:r>
          <a:r>
            <a:rPr lang="es-EC" smtClean="0"/>
            <a:t>Salcoto </a:t>
          </a:r>
        </a:p>
        <a:p>
          <a:pPr algn="ctr"/>
          <a:endParaRPr lang="es-EC" dirty="0"/>
        </a:p>
      </dgm:t>
    </dgm:pt>
    <dgm:pt modelId="{F5A6F52D-C778-4D92-A846-E1FD294C5ADC}" type="parTrans" cxnId="{22B8DFB4-35BA-444A-BC03-3DA61CEB59D8}">
      <dgm:prSet/>
      <dgm:spPr/>
      <dgm:t>
        <a:bodyPr/>
        <a:lstStyle/>
        <a:p>
          <a:endParaRPr lang="es-EC"/>
        </a:p>
      </dgm:t>
    </dgm:pt>
    <dgm:pt modelId="{F993597B-FDDC-4AE3-82D6-E19A15F82D7B}" type="sibTrans" cxnId="{22B8DFB4-35BA-444A-BC03-3DA61CEB59D8}">
      <dgm:prSet/>
      <dgm:spPr/>
      <dgm:t>
        <a:bodyPr/>
        <a:lstStyle/>
        <a:p>
          <a:endParaRPr lang="es-EC"/>
        </a:p>
      </dgm:t>
    </dgm:pt>
    <dgm:pt modelId="{7BD31CDC-59F1-41CF-B1D3-015673A0BCF3}" type="pres">
      <dgm:prSet presAssocID="{948CBECE-2635-4F00-98CF-19F149D0A8EB}" presName="linearFlow" presStyleCnt="0">
        <dgm:presLayoutVars>
          <dgm:dir/>
          <dgm:resizeHandles val="exact"/>
        </dgm:presLayoutVars>
      </dgm:prSet>
      <dgm:spPr/>
    </dgm:pt>
    <dgm:pt modelId="{CA796C1A-A251-4CAC-AF6B-DAEB151203B2}" type="pres">
      <dgm:prSet presAssocID="{B498FFB9-6726-47AA-84AE-DCDC1B61F642}" presName="composite" presStyleCnt="0"/>
      <dgm:spPr/>
    </dgm:pt>
    <dgm:pt modelId="{7E0BC3E0-B3EB-4D90-8D52-A3DE43191DF0}" type="pres">
      <dgm:prSet presAssocID="{B498FFB9-6726-47AA-84AE-DCDC1B61F642}" presName="imgShp" presStyleLbl="fgImgPlace1" presStyleIdx="0" presStyleCnt="2"/>
      <dgm:spPr>
        <a:blipFill rotWithShape="1">
          <a:blip xmlns:r="http://schemas.openxmlformats.org/officeDocument/2006/relationships" r:embed="rId1"/>
          <a:stretch>
            <a:fillRect/>
          </a:stretch>
        </a:blipFill>
      </dgm:spPr>
    </dgm:pt>
    <dgm:pt modelId="{0C85A358-3F3A-4891-9C34-44D44C51F3CB}" type="pres">
      <dgm:prSet presAssocID="{B498FFB9-6726-47AA-84AE-DCDC1B61F642}" presName="txShp" presStyleLbl="node1" presStyleIdx="0" presStyleCnt="2">
        <dgm:presLayoutVars>
          <dgm:bulletEnabled val="1"/>
        </dgm:presLayoutVars>
      </dgm:prSet>
      <dgm:spPr/>
      <dgm:t>
        <a:bodyPr/>
        <a:lstStyle/>
        <a:p>
          <a:endParaRPr lang="es-EC"/>
        </a:p>
      </dgm:t>
    </dgm:pt>
    <dgm:pt modelId="{5925AA75-074D-4EB8-9061-88D52E3D1E7D}" type="pres">
      <dgm:prSet presAssocID="{2769E186-365F-4397-AC56-840B3EF5A5CB}" presName="spacing" presStyleCnt="0"/>
      <dgm:spPr/>
    </dgm:pt>
    <dgm:pt modelId="{BC0C9F1D-33C0-48E5-8B2F-6E549F3528BE}" type="pres">
      <dgm:prSet presAssocID="{64FF5929-0FEC-4C90-A846-E88A8DF9469F}" presName="composite" presStyleCnt="0"/>
      <dgm:spPr/>
    </dgm:pt>
    <dgm:pt modelId="{E44DD569-254E-43BE-951C-5D91A1079A1B}" type="pres">
      <dgm:prSet presAssocID="{64FF5929-0FEC-4C90-A846-E88A8DF9469F}" presName="imgShp" presStyleLbl="fgImgPlace1" presStyleIdx="1" presStyleCnt="2"/>
      <dgm:spPr>
        <a:blipFill rotWithShape="1">
          <a:blip xmlns:r="http://schemas.openxmlformats.org/officeDocument/2006/relationships" r:embed="rId2"/>
          <a:stretch>
            <a:fillRect/>
          </a:stretch>
        </a:blipFill>
      </dgm:spPr>
    </dgm:pt>
    <dgm:pt modelId="{9AD78A64-8223-45B8-AB9E-7FB5F4DF4FAF}" type="pres">
      <dgm:prSet presAssocID="{64FF5929-0FEC-4C90-A846-E88A8DF9469F}" presName="txShp" presStyleLbl="node1" presStyleIdx="1" presStyleCnt="2">
        <dgm:presLayoutVars>
          <dgm:bulletEnabled val="1"/>
        </dgm:presLayoutVars>
      </dgm:prSet>
      <dgm:spPr/>
      <dgm:t>
        <a:bodyPr/>
        <a:lstStyle/>
        <a:p>
          <a:endParaRPr lang="es-EC"/>
        </a:p>
      </dgm:t>
    </dgm:pt>
  </dgm:ptLst>
  <dgm:cxnLst>
    <dgm:cxn modelId="{066D975C-1C3F-4A1F-9C1A-5960C13C11EA}" srcId="{948CBECE-2635-4F00-98CF-19F149D0A8EB}" destId="{B498FFB9-6726-47AA-84AE-DCDC1B61F642}" srcOrd="0" destOrd="0" parTransId="{950E595F-510A-4387-AAFF-282C61791EE4}" sibTransId="{2769E186-365F-4397-AC56-840B3EF5A5CB}"/>
    <dgm:cxn modelId="{E2E98E7D-DC86-4F39-A400-97E6A2E094CB}" type="presOf" srcId="{64FF5929-0FEC-4C90-A846-E88A8DF9469F}" destId="{9AD78A64-8223-45B8-AB9E-7FB5F4DF4FAF}" srcOrd="0" destOrd="0" presId="urn:microsoft.com/office/officeart/2005/8/layout/vList3"/>
    <dgm:cxn modelId="{87029921-6DA6-4144-BA51-BF6EC80704B8}" type="presOf" srcId="{B498FFB9-6726-47AA-84AE-DCDC1B61F642}" destId="{0C85A358-3F3A-4891-9C34-44D44C51F3CB}" srcOrd="0" destOrd="0" presId="urn:microsoft.com/office/officeart/2005/8/layout/vList3"/>
    <dgm:cxn modelId="{49B64355-C06E-44DB-8EE6-0F960F494A07}" type="presOf" srcId="{948CBECE-2635-4F00-98CF-19F149D0A8EB}" destId="{7BD31CDC-59F1-41CF-B1D3-015673A0BCF3}" srcOrd="0" destOrd="0" presId="urn:microsoft.com/office/officeart/2005/8/layout/vList3"/>
    <dgm:cxn modelId="{22B8DFB4-35BA-444A-BC03-3DA61CEB59D8}" srcId="{948CBECE-2635-4F00-98CF-19F149D0A8EB}" destId="{64FF5929-0FEC-4C90-A846-E88A8DF9469F}" srcOrd="1" destOrd="0" parTransId="{F5A6F52D-C778-4D92-A846-E1FD294C5ADC}" sibTransId="{F993597B-FDDC-4AE3-82D6-E19A15F82D7B}"/>
    <dgm:cxn modelId="{7B45B1BF-906E-45E7-894C-3FF4C73A7122}" type="presParOf" srcId="{7BD31CDC-59F1-41CF-B1D3-015673A0BCF3}" destId="{CA796C1A-A251-4CAC-AF6B-DAEB151203B2}" srcOrd="0" destOrd="0" presId="urn:microsoft.com/office/officeart/2005/8/layout/vList3"/>
    <dgm:cxn modelId="{DAE554BE-CF17-4354-90A2-C1409B865F11}" type="presParOf" srcId="{CA796C1A-A251-4CAC-AF6B-DAEB151203B2}" destId="{7E0BC3E0-B3EB-4D90-8D52-A3DE43191DF0}" srcOrd="0" destOrd="0" presId="urn:microsoft.com/office/officeart/2005/8/layout/vList3"/>
    <dgm:cxn modelId="{023E659D-AC28-489F-8C8E-4DDEDFB6C4E8}" type="presParOf" srcId="{CA796C1A-A251-4CAC-AF6B-DAEB151203B2}" destId="{0C85A358-3F3A-4891-9C34-44D44C51F3CB}" srcOrd="1" destOrd="0" presId="urn:microsoft.com/office/officeart/2005/8/layout/vList3"/>
    <dgm:cxn modelId="{38B07552-95AB-48A1-863B-36A67DCAC587}" type="presParOf" srcId="{7BD31CDC-59F1-41CF-B1D3-015673A0BCF3}" destId="{5925AA75-074D-4EB8-9061-88D52E3D1E7D}" srcOrd="1" destOrd="0" presId="urn:microsoft.com/office/officeart/2005/8/layout/vList3"/>
    <dgm:cxn modelId="{4D427906-D44D-4A90-93E9-FD7CD3291C48}" type="presParOf" srcId="{7BD31CDC-59F1-41CF-B1D3-015673A0BCF3}" destId="{BC0C9F1D-33C0-48E5-8B2F-6E549F3528BE}" srcOrd="2" destOrd="0" presId="urn:microsoft.com/office/officeart/2005/8/layout/vList3"/>
    <dgm:cxn modelId="{4D95BCA6-428B-4F5A-9472-D7C2299BE411}" type="presParOf" srcId="{BC0C9F1D-33C0-48E5-8B2F-6E549F3528BE}" destId="{E44DD569-254E-43BE-951C-5D91A1079A1B}" srcOrd="0" destOrd="0" presId="urn:microsoft.com/office/officeart/2005/8/layout/vList3"/>
    <dgm:cxn modelId="{25CE5AD5-CCC9-451C-B6FB-38BD4C288BCA}" type="presParOf" srcId="{BC0C9F1D-33C0-48E5-8B2F-6E549F3528BE}" destId="{9AD78A64-8223-45B8-AB9E-7FB5F4DF4FA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7F9E37-1E51-4896-84EC-52EE6D757AC3}"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s-EC"/>
        </a:p>
      </dgm:t>
    </dgm:pt>
    <dgm:pt modelId="{DA84FDB3-FBC9-4282-88CE-2E1116595451}">
      <dgm:prSet phldrT="[Texto]" custT="1"/>
      <dgm:spPr/>
      <dgm:t>
        <a:bodyPr/>
        <a:lstStyle/>
        <a:p>
          <a:r>
            <a:rPr lang="es-EC" sz="1800" b="1" dirty="0" smtClean="0">
              <a:latin typeface="Calibri" panose="020F0502020204030204" pitchFamily="34" charset="0"/>
            </a:rPr>
            <a:t>¿Por qué investigamos?</a:t>
          </a:r>
        </a:p>
        <a:p>
          <a:r>
            <a:rPr lang="es-EC" sz="1800" dirty="0" smtClean="0">
              <a:latin typeface="Calibri" panose="020F0502020204030204" pitchFamily="34" charset="0"/>
            </a:rPr>
            <a:t>Conocer cómo la causalidad potencia el desarrollo de la noción de espacio </a:t>
          </a:r>
          <a:endParaRPr lang="es-EC" sz="1800" dirty="0">
            <a:latin typeface="Calibri" panose="020F0502020204030204" pitchFamily="34" charset="0"/>
          </a:endParaRPr>
        </a:p>
      </dgm:t>
    </dgm:pt>
    <dgm:pt modelId="{951940F5-CFB5-4E4C-856B-93C351E14105}" type="parTrans" cxnId="{1216A485-47FF-43F9-9945-9A3E68FF9500}">
      <dgm:prSet/>
      <dgm:spPr/>
      <dgm:t>
        <a:bodyPr/>
        <a:lstStyle/>
        <a:p>
          <a:endParaRPr lang="es-EC" sz="1800">
            <a:solidFill>
              <a:schemeClr val="tx1"/>
            </a:solidFill>
            <a:latin typeface="Calibri" panose="020F0502020204030204" pitchFamily="34" charset="0"/>
          </a:endParaRPr>
        </a:p>
      </dgm:t>
    </dgm:pt>
    <dgm:pt modelId="{CB503A0E-1EF1-4A0A-ACF1-A5781F0E230A}" type="sibTrans" cxnId="{1216A485-47FF-43F9-9945-9A3E68FF9500}">
      <dgm:prSet/>
      <dgm:spPr/>
      <dgm:t>
        <a:bodyPr/>
        <a:lstStyle/>
        <a:p>
          <a:endParaRPr lang="es-EC" sz="1800">
            <a:solidFill>
              <a:schemeClr val="tx1"/>
            </a:solidFill>
            <a:latin typeface="Calibri" panose="020F0502020204030204" pitchFamily="34" charset="0"/>
          </a:endParaRPr>
        </a:p>
      </dgm:t>
    </dgm:pt>
    <dgm:pt modelId="{837AC331-EDB3-4831-B46B-30E19CAC66EF}">
      <dgm:prSet phldrT="[Texto]" custT="1"/>
      <dgm:spPr/>
      <dgm:t>
        <a:bodyPr/>
        <a:lstStyle/>
        <a:p>
          <a:r>
            <a:rPr lang="es-EC" sz="1800" b="1" dirty="0" smtClean="0">
              <a:latin typeface="Calibri" panose="020F0502020204030204" pitchFamily="34" charset="0"/>
            </a:rPr>
            <a:t>¿Cuál es su relevancia social?</a:t>
          </a:r>
        </a:p>
        <a:p>
          <a:r>
            <a:rPr lang="es-EC" sz="1800" dirty="0" smtClean="0">
              <a:latin typeface="Calibri" panose="020F0502020204030204" pitchFamily="34" charset="0"/>
            </a:rPr>
            <a:t>Aporte al ámbito educativo </a:t>
          </a:r>
          <a:endParaRPr lang="es-EC" sz="1800" dirty="0">
            <a:latin typeface="Calibri" panose="020F0502020204030204" pitchFamily="34" charset="0"/>
          </a:endParaRPr>
        </a:p>
      </dgm:t>
    </dgm:pt>
    <dgm:pt modelId="{1E82C014-DDB4-422E-B5B6-97A3580F55F1}" type="parTrans" cxnId="{49F969CE-4486-4A7F-AE75-76695FB7634A}">
      <dgm:prSet/>
      <dgm:spPr/>
      <dgm:t>
        <a:bodyPr/>
        <a:lstStyle/>
        <a:p>
          <a:endParaRPr lang="es-EC" sz="1800">
            <a:solidFill>
              <a:schemeClr val="tx1"/>
            </a:solidFill>
            <a:latin typeface="Calibri" panose="020F0502020204030204" pitchFamily="34" charset="0"/>
          </a:endParaRPr>
        </a:p>
      </dgm:t>
    </dgm:pt>
    <dgm:pt modelId="{1E233B26-B655-4DB0-88E6-49EE4174D27B}" type="sibTrans" cxnId="{49F969CE-4486-4A7F-AE75-76695FB7634A}">
      <dgm:prSet/>
      <dgm:spPr/>
      <dgm:t>
        <a:bodyPr/>
        <a:lstStyle/>
        <a:p>
          <a:endParaRPr lang="es-EC" sz="1800">
            <a:solidFill>
              <a:schemeClr val="tx1"/>
            </a:solidFill>
            <a:latin typeface="Calibri" panose="020F0502020204030204" pitchFamily="34" charset="0"/>
          </a:endParaRPr>
        </a:p>
      </dgm:t>
    </dgm:pt>
    <dgm:pt modelId="{4DF80E19-1FF0-447D-BFDA-22AE35DE8B70}">
      <dgm:prSet phldrT="[Texto]" custT="1"/>
      <dgm:spPr/>
      <dgm:t>
        <a:bodyPr/>
        <a:lstStyle/>
        <a:p>
          <a:r>
            <a:rPr lang="es-EC" sz="1800" b="1" dirty="0" smtClean="0">
              <a:latin typeface="Calibri" panose="020F0502020204030204" pitchFamily="34" charset="0"/>
            </a:rPr>
            <a:t>¿Qué importancia tiene? </a:t>
          </a:r>
        </a:p>
        <a:p>
          <a:r>
            <a:rPr lang="es-EC" sz="1800" dirty="0" smtClean="0">
              <a:latin typeface="Calibri" panose="020F0502020204030204" pitchFamily="34" charset="0"/>
            </a:rPr>
            <a:t>Importancia pedagógica </a:t>
          </a:r>
        </a:p>
      </dgm:t>
    </dgm:pt>
    <dgm:pt modelId="{3AD4EE01-315B-451D-9E42-0CAA84E03D4D}" type="sibTrans" cxnId="{56B0C2C0-2988-4823-88B8-A920A3B94E6C}">
      <dgm:prSet/>
      <dgm:spPr/>
      <dgm:t>
        <a:bodyPr/>
        <a:lstStyle/>
        <a:p>
          <a:endParaRPr lang="es-EC" sz="1800">
            <a:solidFill>
              <a:schemeClr val="tx1"/>
            </a:solidFill>
            <a:latin typeface="Calibri" panose="020F0502020204030204" pitchFamily="34" charset="0"/>
          </a:endParaRPr>
        </a:p>
      </dgm:t>
    </dgm:pt>
    <dgm:pt modelId="{18F2AA85-B427-448B-AD60-0B82ED77AB9D}" type="parTrans" cxnId="{56B0C2C0-2988-4823-88B8-A920A3B94E6C}">
      <dgm:prSet/>
      <dgm:spPr/>
      <dgm:t>
        <a:bodyPr/>
        <a:lstStyle/>
        <a:p>
          <a:endParaRPr lang="es-EC" sz="1800">
            <a:solidFill>
              <a:schemeClr val="tx1"/>
            </a:solidFill>
            <a:latin typeface="Calibri" panose="020F0502020204030204" pitchFamily="34" charset="0"/>
          </a:endParaRPr>
        </a:p>
      </dgm:t>
    </dgm:pt>
    <dgm:pt modelId="{92E7AEE6-8A15-4848-A8BA-0C1C2A88AC1B}">
      <dgm:prSet phldrT="[Texto]" custT="1"/>
      <dgm:spPr/>
      <dgm:t>
        <a:bodyPr/>
        <a:lstStyle/>
        <a:p>
          <a:r>
            <a:rPr lang="es-EC" sz="1800" b="1" dirty="0" smtClean="0">
              <a:latin typeface="Calibri" panose="020F0502020204030204" pitchFamily="34" charset="0"/>
            </a:rPr>
            <a:t>¿Quién</a:t>
          </a:r>
          <a:r>
            <a:rPr lang="es-EC" sz="1800" b="1" baseline="0" dirty="0" smtClean="0">
              <a:latin typeface="Calibri" panose="020F0502020204030204" pitchFamily="34" charset="0"/>
            </a:rPr>
            <a:t> se beneficia</a:t>
          </a:r>
          <a:r>
            <a:rPr lang="es-EC" sz="1800" baseline="0" dirty="0" smtClean="0">
              <a:latin typeface="Calibri" panose="020F0502020204030204" pitchFamily="34" charset="0"/>
            </a:rPr>
            <a:t>?</a:t>
          </a:r>
        </a:p>
        <a:p>
          <a:r>
            <a:rPr lang="es-EC" sz="1800" baseline="0" dirty="0" smtClean="0">
              <a:latin typeface="Calibri" panose="020F0502020204030204" pitchFamily="34" charset="0"/>
            </a:rPr>
            <a:t>-Niños </a:t>
          </a:r>
        </a:p>
        <a:p>
          <a:r>
            <a:rPr lang="es-EC" sz="1800" baseline="0" dirty="0" smtClean="0">
              <a:latin typeface="Calibri" panose="020F0502020204030204" pitchFamily="34" charset="0"/>
            </a:rPr>
            <a:t>-Docentes </a:t>
          </a:r>
        </a:p>
        <a:p>
          <a:r>
            <a:rPr lang="es-EC" sz="1800" baseline="0" dirty="0" smtClean="0">
              <a:latin typeface="Calibri" panose="020F0502020204030204" pitchFamily="34" charset="0"/>
            </a:rPr>
            <a:t>-Padres </a:t>
          </a:r>
        </a:p>
        <a:p>
          <a:r>
            <a:rPr lang="es-EC" sz="1800" baseline="0" dirty="0" smtClean="0">
              <a:latin typeface="Calibri" panose="020F0502020204030204" pitchFamily="34" charset="0"/>
            </a:rPr>
            <a:t>-Investigadora</a:t>
          </a:r>
        </a:p>
      </dgm:t>
    </dgm:pt>
    <dgm:pt modelId="{29F7B717-9137-4440-B047-FBD435D4EA2B}" type="sibTrans" cxnId="{BB23258C-AFA1-48AC-89F9-80543BF47070}">
      <dgm:prSet/>
      <dgm:spPr/>
      <dgm:t>
        <a:bodyPr/>
        <a:lstStyle/>
        <a:p>
          <a:endParaRPr lang="es-EC" sz="1800">
            <a:solidFill>
              <a:schemeClr val="tx1"/>
            </a:solidFill>
            <a:latin typeface="Calibri" panose="020F0502020204030204" pitchFamily="34" charset="0"/>
          </a:endParaRPr>
        </a:p>
      </dgm:t>
    </dgm:pt>
    <dgm:pt modelId="{E2F3D0B1-B741-4B2D-9853-8A7E365435EC}" type="parTrans" cxnId="{BB23258C-AFA1-48AC-89F9-80543BF47070}">
      <dgm:prSet/>
      <dgm:spPr/>
      <dgm:t>
        <a:bodyPr/>
        <a:lstStyle/>
        <a:p>
          <a:endParaRPr lang="es-EC" sz="1800">
            <a:solidFill>
              <a:schemeClr val="tx1"/>
            </a:solidFill>
            <a:latin typeface="Calibri" panose="020F0502020204030204" pitchFamily="34" charset="0"/>
          </a:endParaRPr>
        </a:p>
      </dgm:t>
    </dgm:pt>
    <dgm:pt modelId="{DA075BDC-E343-4F56-B742-68DA070E41B8}">
      <dgm:prSet phldrT="[Texto]" custT="1"/>
      <dgm:spPr/>
      <dgm:t>
        <a:bodyPr/>
        <a:lstStyle/>
        <a:p>
          <a:pPr algn="ctr"/>
          <a:endParaRPr lang="es-EC" sz="1800" b="1" dirty="0" smtClean="0">
            <a:latin typeface="Calibri" panose="020F0502020204030204" pitchFamily="34" charset="0"/>
          </a:endParaRPr>
        </a:p>
        <a:p>
          <a:pPr algn="ctr"/>
          <a:endParaRPr lang="es-EC" sz="1800" b="1" dirty="0" smtClean="0">
            <a:latin typeface="Calibri" panose="020F0502020204030204" pitchFamily="34" charset="0"/>
          </a:endParaRPr>
        </a:p>
        <a:p>
          <a:pPr algn="ctr"/>
          <a:r>
            <a:rPr lang="es-EC" sz="1800" b="1" dirty="0" smtClean="0">
              <a:latin typeface="Calibri" panose="020F0502020204030204" pitchFamily="34" charset="0"/>
            </a:rPr>
            <a:t>Alcance</a:t>
          </a:r>
        </a:p>
        <a:p>
          <a:pPr algn="just"/>
          <a:r>
            <a:rPr lang="es-EC" sz="1800" b="1" dirty="0" smtClean="0">
              <a:latin typeface="Calibri" panose="020F0502020204030204" pitchFamily="34" charset="0"/>
            </a:rPr>
            <a:t>-</a:t>
          </a:r>
          <a:r>
            <a:rPr lang="es-EC" sz="1800" dirty="0" smtClean="0">
              <a:latin typeface="Calibri" panose="020F0502020204030204" pitchFamily="34" charset="0"/>
            </a:rPr>
            <a:t> Mejorar el estado del conocimiento de los docentes y de la noción de espacio en los niños.</a:t>
          </a:r>
        </a:p>
        <a:p>
          <a:pPr algn="just"/>
          <a:r>
            <a:rPr lang="es-EC" sz="1800" dirty="0" smtClean="0">
              <a:latin typeface="Calibri" panose="020F0502020204030204" pitchFamily="34" charset="0"/>
            </a:rPr>
            <a:t>-Motivar a los padres de familia a que participen  en el ámbito educativo.</a:t>
          </a:r>
        </a:p>
        <a:p>
          <a:pPr algn="ctr"/>
          <a:endParaRPr lang="es-EC" sz="1800" dirty="0" smtClean="0">
            <a:latin typeface="Calibri" panose="020F0502020204030204" pitchFamily="34" charset="0"/>
          </a:endParaRPr>
        </a:p>
        <a:p>
          <a:pPr algn="ctr"/>
          <a:endParaRPr lang="es-EC" sz="1800" dirty="0">
            <a:latin typeface="Calibri" panose="020F0502020204030204" pitchFamily="34" charset="0"/>
          </a:endParaRPr>
        </a:p>
      </dgm:t>
    </dgm:pt>
    <dgm:pt modelId="{04967E73-1D4A-4069-9BA2-9F9DA405F2CD}" type="sibTrans" cxnId="{F4C5C9C3-51EA-42F0-B3F0-17C31DBA3806}">
      <dgm:prSet/>
      <dgm:spPr/>
      <dgm:t>
        <a:bodyPr/>
        <a:lstStyle/>
        <a:p>
          <a:endParaRPr lang="es-EC" sz="1800">
            <a:solidFill>
              <a:schemeClr val="tx1"/>
            </a:solidFill>
            <a:latin typeface="Calibri" panose="020F0502020204030204" pitchFamily="34" charset="0"/>
          </a:endParaRPr>
        </a:p>
      </dgm:t>
    </dgm:pt>
    <dgm:pt modelId="{1E0146A2-ECA4-4D77-BCAC-53366E0025BE}" type="parTrans" cxnId="{F4C5C9C3-51EA-42F0-B3F0-17C31DBA3806}">
      <dgm:prSet/>
      <dgm:spPr/>
      <dgm:t>
        <a:bodyPr/>
        <a:lstStyle/>
        <a:p>
          <a:endParaRPr lang="es-EC" sz="1800">
            <a:solidFill>
              <a:schemeClr val="tx1"/>
            </a:solidFill>
            <a:latin typeface="Calibri" panose="020F0502020204030204" pitchFamily="34" charset="0"/>
          </a:endParaRPr>
        </a:p>
      </dgm:t>
    </dgm:pt>
    <dgm:pt modelId="{A231B296-5133-4DDD-BE2A-BB21EA863678}" type="pres">
      <dgm:prSet presAssocID="{7B7F9E37-1E51-4896-84EC-52EE6D757AC3}" presName="diagram" presStyleCnt="0">
        <dgm:presLayoutVars>
          <dgm:dir/>
          <dgm:resizeHandles val="exact"/>
        </dgm:presLayoutVars>
      </dgm:prSet>
      <dgm:spPr/>
      <dgm:t>
        <a:bodyPr/>
        <a:lstStyle/>
        <a:p>
          <a:endParaRPr lang="es-EC"/>
        </a:p>
      </dgm:t>
    </dgm:pt>
    <dgm:pt modelId="{1581C245-F88B-49C7-B3E7-6DF6F3E3326F}" type="pres">
      <dgm:prSet presAssocID="{DA84FDB3-FBC9-4282-88CE-2E1116595451}" presName="node" presStyleLbl="node1" presStyleIdx="0" presStyleCnt="5">
        <dgm:presLayoutVars>
          <dgm:bulletEnabled val="1"/>
        </dgm:presLayoutVars>
      </dgm:prSet>
      <dgm:spPr/>
      <dgm:t>
        <a:bodyPr/>
        <a:lstStyle/>
        <a:p>
          <a:endParaRPr lang="es-EC"/>
        </a:p>
      </dgm:t>
    </dgm:pt>
    <dgm:pt modelId="{9457C239-B0C4-47E3-8994-A5005237CC60}" type="pres">
      <dgm:prSet presAssocID="{CB503A0E-1EF1-4A0A-ACF1-A5781F0E230A}" presName="sibTrans" presStyleCnt="0"/>
      <dgm:spPr/>
      <dgm:t>
        <a:bodyPr/>
        <a:lstStyle/>
        <a:p>
          <a:endParaRPr lang="es-EC"/>
        </a:p>
      </dgm:t>
    </dgm:pt>
    <dgm:pt modelId="{B6A5ECEE-1499-4FDC-8C55-63FA51685BB2}" type="pres">
      <dgm:prSet presAssocID="{837AC331-EDB3-4831-B46B-30E19CAC66EF}" presName="node" presStyleLbl="node1" presStyleIdx="1" presStyleCnt="5">
        <dgm:presLayoutVars>
          <dgm:bulletEnabled val="1"/>
        </dgm:presLayoutVars>
      </dgm:prSet>
      <dgm:spPr/>
      <dgm:t>
        <a:bodyPr/>
        <a:lstStyle/>
        <a:p>
          <a:endParaRPr lang="es-EC"/>
        </a:p>
      </dgm:t>
    </dgm:pt>
    <dgm:pt modelId="{9F923DAF-D911-4CA0-8425-3515E7ED3876}" type="pres">
      <dgm:prSet presAssocID="{1E233B26-B655-4DB0-88E6-49EE4174D27B}" presName="sibTrans" presStyleCnt="0"/>
      <dgm:spPr/>
      <dgm:t>
        <a:bodyPr/>
        <a:lstStyle/>
        <a:p>
          <a:endParaRPr lang="es-EC"/>
        </a:p>
      </dgm:t>
    </dgm:pt>
    <dgm:pt modelId="{53D6B2D1-1E5F-452A-A4AB-288BEDA0342C}" type="pres">
      <dgm:prSet presAssocID="{4DF80E19-1FF0-447D-BFDA-22AE35DE8B70}" presName="node" presStyleLbl="node1" presStyleIdx="2" presStyleCnt="5">
        <dgm:presLayoutVars>
          <dgm:bulletEnabled val="1"/>
        </dgm:presLayoutVars>
      </dgm:prSet>
      <dgm:spPr/>
      <dgm:t>
        <a:bodyPr/>
        <a:lstStyle/>
        <a:p>
          <a:endParaRPr lang="es-EC"/>
        </a:p>
      </dgm:t>
    </dgm:pt>
    <dgm:pt modelId="{0C97141B-741F-4878-9A4E-12754E9B1C63}" type="pres">
      <dgm:prSet presAssocID="{3AD4EE01-315B-451D-9E42-0CAA84E03D4D}" presName="sibTrans" presStyleCnt="0"/>
      <dgm:spPr/>
      <dgm:t>
        <a:bodyPr/>
        <a:lstStyle/>
        <a:p>
          <a:endParaRPr lang="es-EC"/>
        </a:p>
      </dgm:t>
    </dgm:pt>
    <dgm:pt modelId="{CA855CBD-B132-4A0C-9992-9002F200E042}" type="pres">
      <dgm:prSet presAssocID="{92E7AEE6-8A15-4848-A8BA-0C1C2A88AC1B}" presName="node" presStyleLbl="node1" presStyleIdx="3" presStyleCnt="5" custScaleY="111032">
        <dgm:presLayoutVars>
          <dgm:bulletEnabled val="1"/>
        </dgm:presLayoutVars>
      </dgm:prSet>
      <dgm:spPr/>
      <dgm:t>
        <a:bodyPr/>
        <a:lstStyle/>
        <a:p>
          <a:endParaRPr lang="es-EC"/>
        </a:p>
      </dgm:t>
    </dgm:pt>
    <dgm:pt modelId="{C81FD9BD-8E10-41FD-92F5-CD7D43FFE3D5}" type="pres">
      <dgm:prSet presAssocID="{29F7B717-9137-4440-B047-FBD435D4EA2B}" presName="sibTrans" presStyleCnt="0"/>
      <dgm:spPr/>
      <dgm:t>
        <a:bodyPr/>
        <a:lstStyle/>
        <a:p>
          <a:endParaRPr lang="es-EC"/>
        </a:p>
      </dgm:t>
    </dgm:pt>
    <dgm:pt modelId="{F5357DC3-3645-4941-B4A2-2064C7B2176A}" type="pres">
      <dgm:prSet presAssocID="{DA075BDC-E343-4F56-B742-68DA070E41B8}" presName="node" presStyleLbl="node1" presStyleIdx="4" presStyleCnt="5" custScaleX="200917">
        <dgm:presLayoutVars>
          <dgm:bulletEnabled val="1"/>
        </dgm:presLayoutVars>
      </dgm:prSet>
      <dgm:spPr/>
      <dgm:t>
        <a:bodyPr/>
        <a:lstStyle/>
        <a:p>
          <a:endParaRPr lang="es-EC"/>
        </a:p>
      </dgm:t>
    </dgm:pt>
  </dgm:ptLst>
  <dgm:cxnLst>
    <dgm:cxn modelId="{BB23258C-AFA1-48AC-89F9-80543BF47070}" srcId="{7B7F9E37-1E51-4896-84EC-52EE6D757AC3}" destId="{92E7AEE6-8A15-4848-A8BA-0C1C2A88AC1B}" srcOrd="3" destOrd="0" parTransId="{E2F3D0B1-B741-4B2D-9853-8A7E365435EC}" sibTransId="{29F7B717-9137-4440-B047-FBD435D4EA2B}"/>
    <dgm:cxn modelId="{F4C5C9C3-51EA-42F0-B3F0-17C31DBA3806}" srcId="{7B7F9E37-1E51-4896-84EC-52EE6D757AC3}" destId="{DA075BDC-E343-4F56-B742-68DA070E41B8}" srcOrd="4" destOrd="0" parTransId="{1E0146A2-ECA4-4D77-BCAC-53366E0025BE}" sibTransId="{04967E73-1D4A-4069-9BA2-9F9DA405F2CD}"/>
    <dgm:cxn modelId="{1216A485-47FF-43F9-9945-9A3E68FF9500}" srcId="{7B7F9E37-1E51-4896-84EC-52EE6D757AC3}" destId="{DA84FDB3-FBC9-4282-88CE-2E1116595451}" srcOrd="0" destOrd="0" parTransId="{951940F5-CFB5-4E4C-856B-93C351E14105}" sibTransId="{CB503A0E-1EF1-4A0A-ACF1-A5781F0E230A}"/>
    <dgm:cxn modelId="{A9361091-B2C7-46EA-B1B6-BD9BB78DE2BB}" type="presOf" srcId="{4DF80E19-1FF0-447D-BFDA-22AE35DE8B70}" destId="{53D6B2D1-1E5F-452A-A4AB-288BEDA0342C}" srcOrd="0" destOrd="0" presId="urn:microsoft.com/office/officeart/2005/8/layout/default"/>
    <dgm:cxn modelId="{25DC2C4A-BA90-4B9E-BD0F-5B00DA1C9F34}" type="presOf" srcId="{DA84FDB3-FBC9-4282-88CE-2E1116595451}" destId="{1581C245-F88B-49C7-B3E7-6DF6F3E3326F}" srcOrd="0" destOrd="0" presId="urn:microsoft.com/office/officeart/2005/8/layout/default"/>
    <dgm:cxn modelId="{49F969CE-4486-4A7F-AE75-76695FB7634A}" srcId="{7B7F9E37-1E51-4896-84EC-52EE6D757AC3}" destId="{837AC331-EDB3-4831-B46B-30E19CAC66EF}" srcOrd="1" destOrd="0" parTransId="{1E82C014-DDB4-422E-B5B6-97A3580F55F1}" sibTransId="{1E233B26-B655-4DB0-88E6-49EE4174D27B}"/>
    <dgm:cxn modelId="{9DE8AFB9-4DF3-47F2-B3FF-DA6A848205A1}" type="presOf" srcId="{92E7AEE6-8A15-4848-A8BA-0C1C2A88AC1B}" destId="{CA855CBD-B132-4A0C-9992-9002F200E042}" srcOrd="0" destOrd="0" presId="urn:microsoft.com/office/officeart/2005/8/layout/default"/>
    <dgm:cxn modelId="{18CE4BEA-9A58-4877-A135-C3FC59E8CEF7}" type="presOf" srcId="{7B7F9E37-1E51-4896-84EC-52EE6D757AC3}" destId="{A231B296-5133-4DDD-BE2A-BB21EA863678}" srcOrd="0" destOrd="0" presId="urn:microsoft.com/office/officeart/2005/8/layout/default"/>
    <dgm:cxn modelId="{10D8D8F0-C837-4675-B1EE-07B96050ED1A}" type="presOf" srcId="{DA075BDC-E343-4F56-B742-68DA070E41B8}" destId="{F5357DC3-3645-4941-B4A2-2064C7B2176A}" srcOrd="0" destOrd="0" presId="urn:microsoft.com/office/officeart/2005/8/layout/default"/>
    <dgm:cxn modelId="{56B0C2C0-2988-4823-88B8-A920A3B94E6C}" srcId="{7B7F9E37-1E51-4896-84EC-52EE6D757AC3}" destId="{4DF80E19-1FF0-447D-BFDA-22AE35DE8B70}" srcOrd="2" destOrd="0" parTransId="{18F2AA85-B427-448B-AD60-0B82ED77AB9D}" sibTransId="{3AD4EE01-315B-451D-9E42-0CAA84E03D4D}"/>
    <dgm:cxn modelId="{F750958F-BC0C-4F58-BE54-772FF70DAE91}" type="presOf" srcId="{837AC331-EDB3-4831-B46B-30E19CAC66EF}" destId="{B6A5ECEE-1499-4FDC-8C55-63FA51685BB2}" srcOrd="0" destOrd="0" presId="urn:microsoft.com/office/officeart/2005/8/layout/default"/>
    <dgm:cxn modelId="{EA9AF533-825E-479A-8C84-03B14E5D8B98}" type="presParOf" srcId="{A231B296-5133-4DDD-BE2A-BB21EA863678}" destId="{1581C245-F88B-49C7-B3E7-6DF6F3E3326F}" srcOrd="0" destOrd="0" presId="urn:microsoft.com/office/officeart/2005/8/layout/default"/>
    <dgm:cxn modelId="{A1099F1D-3D8E-41EB-A5BE-E60E2DBBB653}" type="presParOf" srcId="{A231B296-5133-4DDD-BE2A-BB21EA863678}" destId="{9457C239-B0C4-47E3-8994-A5005237CC60}" srcOrd="1" destOrd="0" presId="urn:microsoft.com/office/officeart/2005/8/layout/default"/>
    <dgm:cxn modelId="{86CFE9B3-2DC9-46AF-BFA4-1F2200A7E828}" type="presParOf" srcId="{A231B296-5133-4DDD-BE2A-BB21EA863678}" destId="{B6A5ECEE-1499-4FDC-8C55-63FA51685BB2}" srcOrd="2" destOrd="0" presId="urn:microsoft.com/office/officeart/2005/8/layout/default"/>
    <dgm:cxn modelId="{63819A55-AF9D-4CD6-87DF-E80BA0D47B43}" type="presParOf" srcId="{A231B296-5133-4DDD-BE2A-BB21EA863678}" destId="{9F923DAF-D911-4CA0-8425-3515E7ED3876}" srcOrd="3" destOrd="0" presId="urn:microsoft.com/office/officeart/2005/8/layout/default"/>
    <dgm:cxn modelId="{88AA38A3-57B0-4658-B7E5-EAD7310FBB95}" type="presParOf" srcId="{A231B296-5133-4DDD-BE2A-BB21EA863678}" destId="{53D6B2D1-1E5F-452A-A4AB-288BEDA0342C}" srcOrd="4" destOrd="0" presId="urn:microsoft.com/office/officeart/2005/8/layout/default"/>
    <dgm:cxn modelId="{C38F6D26-078F-463D-83DF-B2185E7BDD45}" type="presParOf" srcId="{A231B296-5133-4DDD-BE2A-BB21EA863678}" destId="{0C97141B-741F-4878-9A4E-12754E9B1C63}" srcOrd="5" destOrd="0" presId="urn:microsoft.com/office/officeart/2005/8/layout/default"/>
    <dgm:cxn modelId="{6E6D24A1-11A5-4C98-B0D1-081E7EEC8AAE}" type="presParOf" srcId="{A231B296-5133-4DDD-BE2A-BB21EA863678}" destId="{CA855CBD-B132-4A0C-9992-9002F200E042}" srcOrd="6" destOrd="0" presId="urn:microsoft.com/office/officeart/2005/8/layout/default"/>
    <dgm:cxn modelId="{F9128DE0-B168-461B-8056-E28FE7BCA85C}" type="presParOf" srcId="{A231B296-5133-4DDD-BE2A-BB21EA863678}" destId="{C81FD9BD-8E10-41FD-92F5-CD7D43FFE3D5}" srcOrd="7" destOrd="0" presId="urn:microsoft.com/office/officeart/2005/8/layout/default"/>
    <dgm:cxn modelId="{1778A0E6-6A25-4A8A-BA20-507522DD5436}" type="presParOf" srcId="{A231B296-5133-4DDD-BE2A-BB21EA863678}" destId="{F5357DC3-3645-4941-B4A2-2064C7B2176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446FA9-D320-46E8-A237-4260EC39B763}" type="doc">
      <dgm:prSet loTypeId="urn:microsoft.com/office/officeart/2005/8/layout/vList3" loCatId="list" qsTypeId="urn:microsoft.com/office/officeart/2005/8/quickstyle/simple3" qsCatId="simple" csTypeId="urn:microsoft.com/office/officeart/2005/8/colors/colorful3" csCatId="colorful" phldr="1"/>
      <dgm:spPr/>
    </dgm:pt>
    <dgm:pt modelId="{75052A3E-F9CC-495F-AF1E-55971F9B76D8}">
      <dgm:prSet phldrT="[Texto]" custT="1"/>
      <dgm:spPr/>
      <dgm:t>
        <a:bodyPr/>
        <a:lstStyle/>
        <a:p>
          <a:pPr algn="just"/>
          <a:r>
            <a:rPr lang="es-EC" sz="1400" b="1" dirty="0" smtClean="0"/>
            <a:t>Desarrollo Cognitivo</a:t>
          </a:r>
        </a:p>
        <a:p>
          <a:pPr algn="just"/>
          <a:r>
            <a:rPr lang="es-EC" sz="1400" dirty="0" smtClean="0"/>
            <a:t>El niño logra entender las causas y efectos de los sucesos o fenómenos que ocurren en su entorno. </a:t>
          </a:r>
          <a:r>
            <a:rPr lang="es-EC" sz="1400" b="1" dirty="0" smtClean="0"/>
            <a:t> </a:t>
          </a:r>
          <a:endParaRPr lang="es-EC" sz="1400" b="1" dirty="0"/>
        </a:p>
      </dgm:t>
    </dgm:pt>
    <dgm:pt modelId="{EB4D22C8-13A3-4E4E-AA22-C197EDCF0FD3}" type="parTrans" cxnId="{C1C02A0F-7515-497D-A361-C92029B5C9B2}">
      <dgm:prSet/>
      <dgm:spPr/>
      <dgm:t>
        <a:bodyPr/>
        <a:lstStyle/>
        <a:p>
          <a:endParaRPr lang="es-EC"/>
        </a:p>
      </dgm:t>
    </dgm:pt>
    <dgm:pt modelId="{F316FF8A-2262-4246-BAC2-6615261093CC}" type="sibTrans" cxnId="{C1C02A0F-7515-497D-A361-C92029B5C9B2}">
      <dgm:prSet/>
      <dgm:spPr/>
      <dgm:t>
        <a:bodyPr/>
        <a:lstStyle/>
        <a:p>
          <a:endParaRPr lang="es-EC"/>
        </a:p>
      </dgm:t>
    </dgm:pt>
    <dgm:pt modelId="{FE9B25CD-FB45-4B58-B614-0F90A73E5E25}">
      <dgm:prSet phldrT="[Texto]" custT="1"/>
      <dgm:spPr/>
      <dgm:t>
        <a:bodyPr/>
        <a:lstStyle/>
        <a:p>
          <a:pPr algn="just"/>
          <a:r>
            <a:rPr lang="es-EC" sz="1400" b="1" dirty="0" smtClean="0"/>
            <a:t>Desarrollo del lenguaje</a:t>
          </a:r>
        </a:p>
        <a:p>
          <a:pPr algn="just"/>
          <a:r>
            <a:rPr lang="es-EC" sz="1400" dirty="0" smtClean="0"/>
            <a:t>La causalidad permite al niño enriquecer su vocabulario y mejorar la morfosintaxis (forma y orden de las palabras).</a:t>
          </a:r>
          <a:endParaRPr lang="es-EC" sz="1400" dirty="0"/>
        </a:p>
      </dgm:t>
    </dgm:pt>
    <dgm:pt modelId="{38EDA76D-2159-4D45-9E2B-B954FE4ADE94}" type="parTrans" cxnId="{9471CB71-77E3-4F1E-8C81-06B2738D76DA}">
      <dgm:prSet/>
      <dgm:spPr/>
      <dgm:t>
        <a:bodyPr/>
        <a:lstStyle/>
        <a:p>
          <a:endParaRPr lang="es-EC"/>
        </a:p>
      </dgm:t>
    </dgm:pt>
    <dgm:pt modelId="{B6F13DBE-EA81-4DE4-9818-58835FA1066A}" type="sibTrans" cxnId="{9471CB71-77E3-4F1E-8C81-06B2738D76DA}">
      <dgm:prSet/>
      <dgm:spPr/>
      <dgm:t>
        <a:bodyPr/>
        <a:lstStyle/>
        <a:p>
          <a:endParaRPr lang="es-EC"/>
        </a:p>
      </dgm:t>
    </dgm:pt>
    <dgm:pt modelId="{5FD0B652-4806-4248-901B-911E741968A5}" type="pres">
      <dgm:prSet presAssocID="{BD446FA9-D320-46E8-A237-4260EC39B763}" presName="linearFlow" presStyleCnt="0">
        <dgm:presLayoutVars>
          <dgm:dir/>
          <dgm:resizeHandles val="exact"/>
        </dgm:presLayoutVars>
      </dgm:prSet>
      <dgm:spPr/>
    </dgm:pt>
    <dgm:pt modelId="{8BB80BC4-E88A-4475-AACC-F9E9058D0B31}" type="pres">
      <dgm:prSet presAssocID="{75052A3E-F9CC-495F-AF1E-55971F9B76D8}" presName="composite" presStyleCnt="0"/>
      <dgm:spPr/>
    </dgm:pt>
    <dgm:pt modelId="{A254315C-BF30-4EF4-8446-EB2AC7C4D44D}" type="pres">
      <dgm:prSet presAssocID="{75052A3E-F9CC-495F-AF1E-55971F9B76D8}" presName="imgShp" presStyleLbl="fgImgPlace1" presStyleIdx="0" presStyleCnt="2" custScaleX="50166" custScaleY="56079" custLinFactNeighborX="5830" custLinFactNeighborY="-1943"/>
      <dgm:spPr>
        <a:blipFill rotWithShape="1">
          <a:blip xmlns:r="http://schemas.openxmlformats.org/officeDocument/2006/relationships" r:embed="rId1"/>
          <a:stretch>
            <a:fillRect/>
          </a:stretch>
        </a:blipFill>
      </dgm:spPr>
      <dgm:t>
        <a:bodyPr/>
        <a:lstStyle/>
        <a:p>
          <a:endParaRPr lang="es-EC"/>
        </a:p>
      </dgm:t>
    </dgm:pt>
    <dgm:pt modelId="{3F4D91B6-BF65-4BCA-8DDD-E6D6B594CA19}" type="pres">
      <dgm:prSet presAssocID="{75052A3E-F9CC-495F-AF1E-55971F9B76D8}" presName="txShp" presStyleLbl="node1" presStyleIdx="0" presStyleCnt="2" custScaleX="125910" custScaleY="40673" custLinFactNeighborX="8867" custLinFactNeighborY="-648">
        <dgm:presLayoutVars>
          <dgm:bulletEnabled val="1"/>
        </dgm:presLayoutVars>
      </dgm:prSet>
      <dgm:spPr/>
      <dgm:t>
        <a:bodyPr/>
        <a:lstStyle/>
        <a:p>
          <a:endParaRPr lang="es-EC"/>
        </a:p>
      </dgm:t>
    </dgm:pt>
    <dgm:pt modelId="{565C014F-FE25-41F1-B1C6-4E96C629738B}" type="pres">
      <dgm:prSet presAssocID="{F316FF8A-2262-4246-BAC2-6615261093CC}" presName="spacing" presStyleCnt="0"/>
      <dgm:spPr/>
    </dgm:pt>
    <dgm:pt modelId="{33CB2C9A-6405-4D94-8EF2-668CE595568E}" type="pres">
      <dgm:prSet presAssocID="{FE9B25CD-FB45-4B58-B614-0F90A73E5E25}" presName="composite" presStyleCnt="0"/>
      <dgm:spPr/>
    </dgm:pt>
    <dgm:pt modelId="{066B2044-6C72-4D83-B634-F1E5EC0CE06F}" type="pres">
      <dgm:prSet presAssocID="{FE9B25CD-FB45-4B58-B614-0F90A73E5E25}" presName="imgShp" presStyleLbl="fgImgPlace1" presStyleIdx="1" presStyleCnt="2" custScaleX="54204" custScaleY="61926" custLinFactNeighborX="5850" custLinFactNeighborY="-23731"/>
      <dgm:spPr>
        <a:blipFill rotWithShape="1">
          <a:blip xmlns:r="http://schemas.openxmlformats.org/officeDocument/2006/relationships" r:embed="rId2"/>
          <a:stretch>
            <a:fillRect/>
          </a:stretch>
        </a:blipFill>
      </dgm:spPr>
      <dgm:t>
        <a:bodyPr/>
        <a:lstStyle/>
        <a:p>
          <a:endParaRPr lang="es-EC"/>
        </a:p>
      </dgm:t>
    </dgm:pt>
    <dgm:pt modelId="{A6216FDF-E3BD-48BA-A280-07D3FABFF246}" type="pres">
      <dgm:prSet presAssocID="{FE9B25CD-FB45-4B58-B614-0F90A73E5E25}" presName="txShp" presStyleLbl="node1" presStyleIdx="1" presStyleCnt="2" custScaleX="127868" custScaleY="46081" custLinFactNeighborX="7680" custLinFactNeighborY="-21680">
        <dgm:presLayoutVars>
          <dgm:bulletEnabled val="1"/>
        </dgm:presLayoutVars>
      </dgm:prSet>
      <dgm:spPr/>
      <dgm:t>
        <a:bodyPr/>
        <a:lstStyle/>
        <a:p>
          <a:endParaRPr lang="es-EC"/>
        </a:p>
      </dgm:t>
    </dgm:pt>
  </dgm:ptLst>
  <dgm:cxnLst>
    <dgm:cxn modelId="{D2A8586E-EDCF-4CB4-BAD5-326E39DCB2A9}" type="presOf" srcId="{BD446FA9-D320-46E8-A237-4260EC39B763}" destId="{5FD0B652-4806-4248-901B-911E741968A5}" srcOrd="0" destOrd="0" presId="urn:microsoft.com/office/officeart/2005/8/layout/vList3"/>
    <dgm:cxn modelId="{9471CB71-77E3-4F1E-8C81-06B2738D76DA}" srcId="{BD446FA9-D320-46E8-A237-4260EC39B763}" destId="{FE9B25CD-FB45-4B58-B614-0F90A73E5E25}" srcOrd="1" destOrd="0" parTransId="{38EDA76D-2159-4D45-9E2B-B954FE4ADE94}" sibTransId="{B6F13DBE-EA81-4DE4-9818-58835FA1066A}"/>
    <dgm:cxn modelId="{C3A0C667-0C30-40CC-A670-5A08775C0B8D}" type="presOf" srcId="{75052A3E-F9CC-495F-AF1E-55971F9B76D8}" destId="{3F4D91B6-BF65-4BCA-8DDD-E6D6B594CA19}" srcOrd="0" destOrd="0" presId="urn:microsoft.com/office/officeart/2005/8/layout/vList3"/>
    <dgm:cxn modelId="{C1C02A0F-7515-497D-A361-C92029B5C9B2}" srcId="{BD446FA9-D320-46E8-A237-4260EC39B763}" destId="{75052A3E-F9CC-495F-AF1E-55971F9B76D8}" srcOrd="0" destOrd="0" parTransId="{EB4D22C8-13A3-4E4E-AA22-C197EDCF0FD3}" sibTransId="{F316FF8A-2262-4246-BAC2-6615261093CC}"/>
    <dgm:cxn modelId="{CB8C2A82-7816-4B46-815E-07F4AA2C7501}" type="presOf" srcId="{FE9B25CD-FB45-4B58-B614-0F90A73E5E25}" destId="{A6216FDF-E3BD-48BA-A280-07D3FABFF246}" srcOrd="0" destOrd="0" presId="urn:microsoft.com/office/officeart/2005/8/layout/vList3"/>
    <dgm:cxn modelId="{ED7F5BF1-6650-4A82-A1DD-28D684B1F2C3}" type="presParOf" srcId="{5FD0B652-4806-4248-901B-911E741968A5}" destId="{8BB80BC4-E88A-4475-AACC-F9E9058D0B31}" srcOrd="0" destOrd="0" presId="urn:microsoft.com/office/officeart/2005/8/layout/vList3"/>
    <dgm:cxn modelId="{ACBE2958-E17D-441C-B3EE-6E88370FC6EC}" type="presParOf" srcId="{8BB80BC4-E88A-4475-AACC-F9E9058D0B31}" destId="{A254315C-BF30-4EF4-8446-EB2AC7C4D44D}" srcOrd="0" destOrd="0" presId="urn:microsoft.com/office/officeart/2005/8/layout/vList3"/>
    <dgm:cxn modelId="{758AC595-003D-4D4A-9C34-FB37A72564B4}" type="presParOf" srcId="{8BB80BC4-E88A-4475-AACC-F9E9058D0B31}" destId="{3F4D91B6-BF65-4BCA-8DDD-E6D6B594CA19}" srcOrd="1" destOrd="0" presId="urn:microsoft.com/office/officeart/2005/8/layout/vList3"/>
    <dgm:cxn modelId="{E2D18081-A7BD-4AB2-94B8-3591FF4B934D}" type="presParOf" srcId="{5FD0B652-4806-4248-901B-911E741968A5}" destId="{565C014F-FE25-41F1-B1C6-4E96C629738B}" srcOrd="1" destOrd="0" presId="urn:microsoft.com/office/officeart/2005/8/layout/vList3"/>
    <dgm:cxn modelId="{4AD00F11-311C-417A-B943-7075D61D2314}" type="presParOf" srcId="{5FD0B652-4806-4248-901B-911E741968A5}" destId="{33CB2C9A-6405-4D94-8EF2-668CE595568E}" srcOrd="2" destOrd="0" presId="urn:microsoft.com/office/officeart/2005/8/layout/vList3"/>
    <dgm:cxn modelId="{67F8AE52-D08C-428B-B9F7-407623553971}" type="presParOf" srcId="{33CB2C9A-6405-4D94-8EF2-668CE595568E}" destId="{066B2044-6C72-4D83-B634-F1E5EC0CE06F}" srcOrd="0" destOrd="0" presId="urn:microsoft.com/office/officeart/2005/8/layout/vList3"/>
    <dgm:cxn modelId="{271B8F47-BFDD-4B1A-AF4A-36909F1A5F67}" type="presParOf" srcId="{33CB2C9A-6405-4D94-8EF2-668CE595568E}" destId="{A6216FDF-E3BD-48BA-A280-07D3FABFF24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DBF8FA-03AB-411A-BF05-C94AEF969970}" type="doc">
      <dgm:prSet loTypeId="urn:microsoft.com/office/officeart/2005/8/layout/vList3" loCatId="list" qsTypeId="urn:microsoft.com/office/officeart/2005/8/quickstyle/simple3" qsCatId="simple" csTypeId="urn:microsoft.com/office/officeart/2005/8/colors/colorful2" csCatId="colorful" phldr="1"/>
      <dgm:spPr/>
    </dgm:pt>
    <dgm:pt modelId="{677BFB45-8FB2-44E2-8632-DE0474960B55}">
      <dgm:prSet phldrT="[Texto]" custT="1"/>
      <dgm:spPr/>
      <dgm:t>
        <a:bodyPr/>
        <a:lstStyle/>
        <a:p>
          <a:pPr algn="l"/>
          <a:r>
            <a:rPr lang="es-EC" sz="1400" b="1" dirty="0" smtClean="0"/>
            <a:t>Desarrollo de la Creatividad</a:t>
          </a:r>
        </a:p>
        <a:p>
          <a:pPr algn="just"/>
          <a:r>
            <a:rPr lang="es-EC" sz="1400" dirty="0" smtClean="0"/>
            <a:t>Las actividades basadas en causalidad permiten imaginar cuáles serían sus causas y efectos de los diferentes fenómenos.</a:t>
          </a:r>
          <a:endParaRPr lang="es-EC" sz="1400" dirty="0"/>
        </a:p>
      </dgm:t>
    </dgm:pt>
    <dgm:pt modelId="{6DB5F884-A2ED-43A8-805C-B6AFF3BEE9A2}" type="parTrans" cxnId="{32658027-4ACC-421C-8AA9-71C06459F993}">
      <dgm:prSet/>
      <dgm:spPr/>
      <dgm:t>
        <a:bodyPr/>
        <a:lstStyle/>
        <a:p>
          <a:endParaRPr lang="es-EC"/>
        </a:p>
      </dgm:t>
    </dgm:pt>
    <dgm:pt modelId="{42E59014-9F98-4D59-B94E-57218B9C82F7}" type="sibTrans" cxnId="{32658027-4ACC-421C-8AA9-71C06459F993}">
      <dgm:prSet/>
      <dgm:spPr/>
      <dgm:t>
        <a:bodyPr/>
        <a:lstStyle/>
        <a:p>
          <a:endParaRPr lang="es-EC"/>
        </a:p>
      </dgm:t>
    </dgm:pt>
    <dgm:pt modelId="{3F332130-C4BC-41B6-8484-1E84B3E21B84}">
      <dgm:prSet phldrT="[Texto]" custT="1"/>
      <dgm:spPr/>
      <dgm:t>
        <a:bodyPr/>
        <a:lstStyle/>
        <a:p>
          <a:pPr algn="just"/>
          <a:r>
            <a:rPr lang="es-EC" sz="1600" b="1" dirty="0" smtClean="0"/>
            <a:t>   </a:t>
          </a:r>
        </a:p>
        <a:p>
          <a:pPr algn="just"/>
          <a:r>
            <a:rPr lang="es-EC" sz="1600" b="1" dirty="0" smtClean="0"/>
            <a:t> </a:t>
          </a:r>
          <a:r>
            <a:rPr lang="es-EC" sz="1400" b="1" dirty="0" smtClean="0"/>
            <a:t>Desarrollo Socio afectivo</a:t>
          </a:r>
        </a:p>
        <a:p>
          <a:pPr algn="just"/>
          <a:r>
            <a:rPr lang="es-EC" sz="1400" dirty="0" smtClean="0"/>
            <a:t>El niño genera interés por conocer el entorno y experimentar con los diferentes elementos que lo conforman, también si son de tipo grupal  promueven la relación entre pares.</a:t>
          </a:r>
          <a:endParaRPr lang="es-EC" sz="1400" b="1" dirty="0" smtClean="0"/>
        </a:p>
        <a:p>
          <a:pPr algn="just"/>
          <a:r>
            <a:rPr lang="es-EC" sz="1600" b="1" dirty="0" smtClean="0"/>
            <a:t> </a:t>
          </a:r>
          <a:endParaRPr lang="es-EC" sz="1600" dirty="0"/>
        </a:p>
      </dgm:t>
    </dgm:pt>
    <dgm:pt modelId="{44A0A08B-8776-4597-9480-1A47D2045380}" type="parTrans" cxnId="{0861C43A-EBAB-4F66-A014-CCA4B31A0934}">
      <dgm:prSet/>
      <dgm:spPr/>
      <dgm:t>
        <a:bodyPr/>
        <a:lstStyle/>
        <a:p>
          <a:endParaRPr lang="es-EC"/>
        </a:p>
      </dgm:t>
    </dgm:pt>
    <dgm:pt modelId="{49C357CB-23BD-4ED2-A5AD-DC9ECFCD1C66}" type="sibTrans" cxnId="{0861C43A-EBAB-4F66-A014-CCA4B31A0934}">
      <dgm:prSet/>
      <dgm:spPr/>
      <dgm:t>
        <a:bodyPr/>
        <a:lstStyle/>
        <a:p>
          <a:endParaRPr lang="es-EC"/>
        </a:p>
      </dgm:t>
    </dgm:pt>
    <dgm:pt modelId="{6FBBEB75-6F6A-4A7A-8669-953F8F279EF5}" type="pres">
      <dgm:prSet presAssocID="{2EDBF8FA-03AB-411A-BF05-C94AEF969970}" presName="linearFlow" presStyleCnt="0">
        <dgm:presLayoutVars>
          <dgm:dir/>
          <dgm:resizeHandles val="exact"/>
        </dgm:presLayoutVars>
      </dgm:prSet>
      <dgm:spPr/>
    </dgm:pt>
    <dgm:pt modelId="{1C2C692F-B66E-484F-85C2-6C4C18A3BCAC}" type="pres">
      <dgm:prSet presAssocID="{677BFB45-8FB2-44E2-8632-DE0474960B55}" presName="composite" presStyleCnt="0"/>
      <dgm:spPr/>
    </dgm:pt>
    <dgm:pt modelId="{AD0C0B12-A75C-4B18-AA18-3A5D814F4023}" type="pres">
      <dgm:prSet presAssocID="{677BFB45-8FB2-44E2-8632-DE0474960B55}" presName="imgShp" presStyleLbl="fgImgPlace1" presStyleIdx="0" presStyleCnt="2" custScaleX="69674" custScaleY="96461" custLinFactNeighborX="-39923" custLinFactNeighborY="-136"/>
      <dgm:spPr>
        <a:blipFill rotWithShape="1">
          <a:blip xmlns:r="http://schemas.openxmlformats.org/officeDocument/2006/relationships" r:embed="rId1"/>
          <a:stretch>
            <a:fillRect/>
          </a:stretch>
        </a:blipFill>
      </dgm:spPr>
    </dgm:pt>
    <dgm:pt modelId="{20672800-BFF7-4B5E-9BAE-76B3E7D927E6}" type="pres">
      <dgm:prSet presAssocID="{677BFB45-8FB2-44E2-8632-DE0474960B55}" presName="txShp" presStyleLbl="node1" presStyleIdx="0" presStyleCnt="2" custScaleX="134723" custScaleY="68021" custLinFactNeighborX="5097" custLinFactNeighborY="-6308">
        <dgm:presLayoutVars>
          <dgm:bulletEnabled val="1"/>
        </dgm:presLayoutVars>
      </dgm:prSet>
      <dgm:spPr/>
      <dgm:t>
        <a:bodyPr/>
        <a:lstStyle/>
        <a:p>
          <a:endParaRPr lang="es-EC"/>
        </a:p>
      </dgm:t>
    </dgm:pt>
    <dgm:pt modelId="{E47373CD-E41C-4941-807F-EDFFCE159A81}" type="pres">
      <dgm:prSet presAssocID="{42E59014-9F98-4D59-B94E-57218B9C82F7}" presName="spacing" presStyleCnt="0"/>
      <dgm:spPr/>
    </dgm:pt>
    <dgm:pt modelId="{881C1335-F8FF-43C2-B18E-B9CEB62C7BEA}" type="pres">
      <dgm:prSet presAssocID="{3F332130-C4BC-41B6-8484-1E84B3E21B84}" presName="composite" presStyleCnt="0"/>
      <dgm:spPr/>
    </dgm:pt>
    <dgm:pt modelId="{090C6DB1-5C88-4A2A-B84F-55FECA46298B}" type="pres">
      <dgm:prSet presAssocID="{3F332130-C4BC-41B6-8484-1E84B3E21B84}" presName="imgShp" presStyleLbl="fgImgPlace1" presStyleIdx="1" presStyleCnt="2" custScaleX="70193" custScaleY="85160" custLinFactNeighborX="-32868" custLinFactNeighborY="-28142"/>
      <dgm:spPr>
        <a:blipFill rotWithShape="1">
          <a:blip xmlns:r="http://schemas.openxmlformats.org/officeDocument/2006/relationships" r:embed="rId2"/>
          <a:stretch>
            <a:fillRect/>
          </a:stretch>
        </a:blipFill>
      </dgm:spPr>
    </dgm:pt>
    <dgm:pt modelId="{A41B950D-F2F9-496A-8E3F-4C9F47385CA1}" type="pres">
      <dgm:prSet presAssocID="{3F332130-C4BC-41B6-8484-1E84B3E21B84}" presName="txShp" presStyleLbl="node1" presStyleIdx="1" presStyleCnt="2" custScaleX="134317" custScaleY="84649" custLinFactNeighborX="5027" custLinFactNeighborY="-16424">
        <dgm:presLayoutVars>
          <dgm:bulletEnabled val="1"/>
        </dgm:presLayoutVars>
      </dgm:prSet>
      <dgm:spPr/>
      <dgm:t>
        <a:bodyPr/>
        <a:lstStyle/>
        <a:p>
          <a:endParaRPr lang="es-EC"/>
        </a:p>
      </dgm:t>
    </dgm:pt>
  </dgm:ptLst>
  <dgm:cxnLst>
    <dgm:cxn modelId="{0861C43A-EBAB-4F66-A014-CCA4B31A0934}" srcId="{2EDBF8FA-03AB-411A-BF05-C94AEF969970}" destId="{3F332130-C4BC-41B6-8484-1E84B3E21B84}" srcOrd="1" destOrd="0" parTransId="{44A0A08B-8776-4597-9480-1A47D2045380}" sibTransId="{49C357CB-23BD-4ED2-A5AD-DC9ECFCD1C66}"/>
    <dgm:cxn modelId="{2AB1C7EB-B939-43EA-8588-75B56459046F}" type="presOf" srcId="{677BFB45-8FB2-44E2-8632-DE0474960B55}" destId="{20672800-BFF7-4B5E-9BAE-76B3E7D927E6}" srcOrd="0" destOrd="0" presId="urn:microsoft.com/office/officeart/2005/8/layout/vList3"/>
    <dgm:cxn modelId="{3223CFFB-CC02-46EB-9C6C-1BDA7884A106}" type="presOf" srcId="{3F332130-C4BC-41B6-8484-1E84B3E21B84}" destId="{A41B950D-F2F9-496A-8E3F-4C9F47385CA1}" srcOrd="0" destOrd="0" presId="urn:microsoft.com/office/officeart/2005/8/layout/vList3"/>
    <dgm:cxn modelId="{94BB98DE-8A12-427E-9D1F-8C90693FCDC1}" type="presOf" srcId="{2EDBF8FA-03AB-411A-BF05-C94AEF969970}" destId="{6FBBEB75-6F6A-4A7A-8669-953F8F279EF5}" srcOrd="0" destOrd="0" presId="urn:microsoft.com/office/officeart/2005/8/layout/vList3"/>
    <dgm:cxn modelId="{32658027-4ACC-421C-8AA9-71C06459F993}" srcId="{2EDBF8FA-03AB-411A-BF05-C94AEF969970}" destId="{677BFB45-8FB2-44E2-8632-DE0474960B55}" srcOrd="0" destOrd="0" parTransId="{6DB5F884-A2ED-43A8-805C-B6AFF3BEE9A2}" sibTransId="{42E59014-9F98-4D59-B94E-57218B9C82F7}"/>
    <dgm:cxn modelId="{037D9856-DD88-452A-9321-C2C0BF798095}" type="presParOf" srcId="{6FBBEB75-6F6A-4A7A-8669-953F8F279EF5}" destId="{1C2C692F-B66E-484F-85C2-6C4C18A3BCAC}" srcOrd="0" destOrd="0" presId="urn:microsoft.com/office/officeart/2005/8/layout/vList3"/>
    <dgm:cxn modelId="{A04B1C73-171C-48CD-8DA7-B29D628E2006}" type="presParOf" srcId="{1C2C692F-B66E-484F-85C2-6C4C18A3BCAC}" destId="{AD0C0B12-A75C-4B18-AA18-3A5D814F4023}" srcOrd="0" destOrd="0" presId="urn:microsoft.com/office/officeart/2005/8/layout/vList3"/>
    <dgm:cxn modelId="{612A5C29-9E9F-4F5C-A31E-36650CB1DB1C}" type="presParOf" srcId="{1C2C692F-B66E-484F-85C2-6C4C18A3BCAC}" destId="{20672800-BFF7-4B5E-9BAE-76B3E7D927E6}" srcOrd="1" destOrd="0" presId="urn:microsoft.com/office/officeart/2005/8/layout/vList3"/>
    <dgm:cxn modelId="{EEB4EAC5-0862-4F6B-9A7A-AFD5E5EF55BB}" type="presParOf" srcId="{6FBBEB75-6F6A-4A7A-8669-953F8F279EF5}" destId="{E47373CD-E41C-4941-807F-EDFFCE159A81}" srcOrd="1" destOrd="0" presId="urn:microsoft.com/office/officeart/2005/8/layout/vList3"/>
    <dgm:cxn modelId="{C01E111C-9D96-425F-8353-0EFE25362AE4}" type="presParOf" srcId="{6FBBEB75-6F6A-4A7A-8669-953F8F279EF5}" destId="{881C1335-F8FF-43C2-B18E-B9CEB62C7BEA}" srcOrd="2" destOrd="0" presId="urn:microsoft.com/office/officeart/2005/8/layout/vList3"/>
    <dgm:cxn modelId="{C02A91CB-9755-4CF6-8CC1-74F1DA333059}" type="presParOf" srcId="{881C1335-F8FF-43C2-B18E-B9CEB62C7BEA}" destId="{090C6DB1-5C88-4A2A-B84F-55FECA46298B}" srcOrd="0" destOrd="0" presId="urn:microsoft.com/office/officeart/2005/8/layout/vList3"/>
    <dgm:cxn modelId="{0FC77599-D57A-4BE3-9EF1-C00174D12FC1}" type="presParOf" srcId="{881C1335-F8FF-43C2-B18E-B9CEB62C7BEA}" destId="{A41B950D-F2F9-496A-8E3F-4C9F47385CA1}"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7F9A22-D870-4727-89DC-642C716F8F30}"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es-EC"/>
        </a:p>
      </dgm:t>
    </dgm:pt>
    <dgm:pt modelId="{BEC7F646-9386-4F2E-A73A-B393A27B5E8B}">
      <dgm:prSet phldrT="[Texto]"/>
      <dgm:spPr/>
      <dgm:t>
        <a:bodyPr/>
        <a:lstStyle/>
        <a:p>
          <a:pPr algn="just"/>
          <a:r>
            <a:rPr lang="es-EC" dirty="0" smtClean="0">
              <a:solidFill>
                <a:schemeClr val="tx1"/>
              </a:solidFill>
              <a:latin typeface="Calibri" panose="020F0502020204030204" pitchFamily="34" charset="0"/>
            </a:rPr>
            <a:t>La noción de espacio es uno de los principales conceptos que se adquiere desde los primeros meses de vida por medio de los sentidos y la posibilidad de locomoción.</a:t>
          </a:r>
          <a:endParaRPr lang="es-EC" dirty="0">
            <a:solidFill>
              <a:schemeClr val="tx1"/>
            </a:solidFill>
            <a:latin typeface="Calibri" panose="020F0502020204030204" pitchFamily="34" charset="0"/>
          </a:endParaRPr>
        </a:p>
      </dgm:t>
    </dgm:pt>
    <dgm:pt modelId="{06983B45-B492-404A-AB5E-59F7CCC9A2B1}" type="parTrans" cxnId="{83B7D9E8-7B57-4021-84D4-A74F92DE922D}">
      <dgm:prSet/>
      <dgm:spPr/>
      <dgm:t>
        <a:bodyPr/>
        <a:lstStyle/>
        <a:p>
          <a:endParaRPr lang="es-EC">
            <a:solidFill>
              <a:schemeClr val="tx1"/>
            </a:solidFill>
            <a:latin typeface="Calibri" panose="020F0502020204030204" pitchFamily="34" charset="0"/>
          </a:endParaRPr>
        </a:p>
      </dgm:t>
    </dgm:pt>
    <dgm:pt modelId="{4CA5C696-B2A4-4BC0-8872-A0BAC6537F9B}" type="sibTrans" cxnId="{83B7D9E8-7B57-4021-84D4-A74F92DE922D}">
      <dgm:prSet/>
      <dgm:spPr/>
      <dgm:t>
        <a:bodyPr/>
        <a:lstStyle/>
        <a:p>
          <a:endParaRPr lang="es-EC">
            <a:solidFill>
              <a:schemeClr val="tx1"/>
            </a:solidFill>
            <a:latin typeface="Calibri" panose="020F0502020204030204" pitchFamily="34" charset="0"/>
          </a:endParaRPr>
        </a:p>
      </dgm:t>
    </dgm:pt>
    <dgm:pt modelId="{B7DC2498-0D44-471B-9BF5-CDD0070AF8B4}">
      <dgm:prSet phldrT="[Texto]"/>
      <dgm:spPr/>
      <dgm:t>
        <a:bodyPr/>
        <a:lstStyle/>
        <a:p>
          <a:pPr algn="just"/>
          <a:r>
            <a:rPr lang="es-EC" dirty="0" smtClean="0">
              <a:solidFill>
                <a:schemeClr val="tx1"/>
              </a:solidFill>
              <a:latin typeface="Calibri" panose="020F0502020204030204" pitchFamily="34" charset="0"/>
            </a:rPr>
            <a:t>La noción de espacio se relaciona estrechamente con la causalidad, puesto que para que un hecho suceda necesita de una dimensión espacial en la cual desarrollarse. </a:t>
          </a:r>
          <a:endParaRPr lang="es-EC" dirty="0">
            <a:solidFill>
              <a:schemeClr val="tx1"/>
            </a:solidFill>
            <a:latin typeface="Calibri" panose="020F0502020204030204" pitchFamily="34" charset="0"/>
          </a:endParaRPr>
        </a:p>
      </dgm:t>
    </dgm:pt>
    <dgm:pt modelId="{8E49E7AF-27CD-49C2-973E-3412B014FD52}" type="parTrans" cxnId="{50481DBF-D62E-4902-A654-6EC36C2AFCE1}">
      <dgm:prSet/>
      <dgm:spPr/>
      <dgm:t>
        <a:bodyPr/>
        <a:lstStyle/>
        <a:p>
          <a:endParaRPr lang="es-EC">
            <a:solidFill>
              <a:schemeClr val="tx1"/>
            </a:solidFill>
            <a:latin typeface="Calibri" panose="020F0502020204030204" pitchFamily="34" charset="0"/>
          </a:endParaRPr>
        </a:p>
      </dgm:t>
    </dgm:pt>
    <dgm:pt modelId="{17D71E9D-5C90-4B29-AFCF-B5E0B5E4A0EC}" type="sibTrans" cxnId="{50481DBF-D62E-4902-A654-6EC36C2AFCE1}">
      <dgm:prSet/>
      <dgm:spPr/>
      <dgm:t>
        <a:bodyPr/>
        <a:lstStyle/>
        <a:p>
          <a:endParaRPr lang="es-EC">
            <a:solidFill>
              <a:schemeClr val="tx1"/>
            </a:solidFill>
            <a:latin typeface="Calibri" panose="020F0502020204030204" pitchFamily="34" charset="0"/>
          </a:endParaRPr>
        </a:p>
      </dgm:t>
    </dgm:pt>
    <dgm:pt modelId="{B0279A80-1FB8-42B5-A5EA-0763657844A6}">
      <dgm:prSet phldrT="[Texto]"/>
      <dgm:spPr/>
      <dgm:t>
        <a:bodyPr/>
        <a:lstStyle/>
        <a:p>
          <a:pPr algn="just"/>
          <a:r>
            <a:rPr lang="es-EC" dirty="0" smtClean="0">
              <a:solidFill>
                <a:schemeClr val="tx1"/>
              </a:solidFill>
              <a:latin typeface="Calibri" panose="020F0502020204030204" pitchFamily="34" charset="0"/>
            </a:rPr>
            <a:t>De tres a cinco años, relaciona espacios de su entorno con la realización de hábitos, determinado por las normas sociales y la causalidad. (Muñoz 2005) </a:t>
          </a:r>
          <a:endParaRPr lang="es-EC" dirty="0">
            <a:solidFill>
              <a:schemeClr val="tx1"/>
            </a:solidFill>
            <a:latin typeface="Calibri" panose="020F0502020204030204" pitchFamily="34" charset="0"/>
          </a:endParaRPr>
        </a:p>
      </dgm:t>
    </dgm:pt>
    <dgm:pt modelId="{392BD849-3460-486A-88A3-4D78AC72C51F}" type="sibTrans" cxnId="{F410504C-1A0E-49F9-8CA8-B80E8B514B66}">
      <dgm:prSet/>
      <dgm:spPr/>
      <dgm:t>
        <a:bodyPr/>
        <a:lstStyle/>
        <a:p>
          <a:endParaRPr lang="es-EC">
            <a:solidFill>
              <a:schemeClr val="tx1"/>
            </a:solidFill>
            <a:latin typeface="Calibri" panose="020F0502020204030204" pitchFamily="34" charset="0"/>
          </a:endParaRPr>
        </a:p>
      </dgm:t>
    </dgm:pt>
    <dgm:pt modelId="{34EBA1FE-9E47-4E1F-807F-8EEB2DF105D7}" type="parTrans" cxnId="{F410504C-1A0E-49F9-8CA8-B80E8B514B66}">
      <dgm:prSet/>
      <dgm:spPr/>
      <dgm:t>
        <a:bodyPr/>
        <a:lstStyle/>
        <a:p>
          <a:endParaRPr lang="es-EC">
            <a:solidFill>
              <a:schemeClr val="tx1"/>
            </a:solidFill>
            <a:latin typeface="Calibri" panose="020F0502020204030204" pitchFamily="34" charset="0"/>
          </a:endParaRPr>
        </a:p>
      </dgm:t>
    </dgm:pt>
    <dgm:pt modelId="{EFFA49B8-D99A-42F2-87C9-2DDCD092E1C1}">
      <dgm:prSet phldrT="[Texto]"/>
      <dgm:spPr/>
      <dgm:t>
        <a:bodyPr/>
        <a:lstStyle/>
        <a:p>
          <a:pPr algn="just"/>
          <a:r>
            <a:rPr lang="es-EC" dirty="0" smtClean="0">
              <a:solidFill>
                <a:schemeClr val="tx1"/>
              </a:solidFill>
              <a:latin typeface="Calibri" panose="020F0502020204030204" pitchFamily="34" charset="0"/>
            </a:rPr>
            <a:t>En los dos primeros años de vida, el niño explora el espacio de acuerdo a su capacidad motriz, establece las primeras relaciones causales.</a:t>
          </a:r>
          <a:endParaRPr lang="es-EC" dirty="0">
            <a:solidFill>
              <a:schemeClr val="tx1"/>
            </a:solidFill>
            <a:latin typeface="Calibri" panose="020F0502020204030204" pitchFamily="34" charset="0"/>
          </a:endParaRPr>
        </a:p>
      </dgm:t>
    </dgm:pt>
    <dgm:pt modelId="{954EB733-7FE1-415B-B0C5-C0BB6C6C0D42}" type="sibTrans" cxnId="{4CE9FDB0-6CFC-4A54-8D66-FE79BE3CF91B}">
      <dgm:prSet/>
      <dgm:spPr/>
      <dgm:t>
        <a:bodyPr/>
        <a:lstStyle/>
        <a:p>
          <a:endParaRPr lang="es-EC">
            <a:solidFill>
              <a:schemeClr val="tx1"/>
            </a:solidFill>
            <a:latin typeface="Calibri" panose="020F0502020204030204" pitchFamily="34" charset="0"/>
          </a:endParaRPr>
        </a:p>
      </dgm:t>
    </dgm:pt>
    <dgm:pt modelId="{CF965B42-3460-4440-AAA9-77F9269DF01C}" type="parTrans" cxnId="{4CE9FDB0-6CFC-4A54-8D66-FE79BE3CF91B}">
      <dgm:prSet/>
      <dgm:spPr/>
      <dgm:t>
        <a:bodyPr/>
        <a:lstStyle/>
        <a:p>
          <a:endParaRPr lang="es-EC">
            <a:solidFill>
              <a:schemeClr val="tx1"/>
            </a:solidFill>
            <a:latin typeface="Calibri" panose="020F0502020204030204" pitchFamily="34" charset="0"/>
          </a:endParaRPr>
        </a:p>
      </dgm:t>
    </dgm:pt>
    <dgm:pt modelId="{74E4B255-8925-4F00-9417-88852EB6EE65}" type="pres">
      <dgm:prSet presAssocID="{F67F9A22-D870-4727-89DC-642C716F8F30}" presName="Name0" presStyleCnt="0">
        <dgm:presLayoutVars>
          <dgm:chMax val="7"/>
          <dgm:chPref val="7"/>
          <dgm:dir/>
        </dgm:presLayoutVars>
      </dgm:prSet>
      <dgm:spPr/>
      <dgm:t>
        <a:bodyPr/>
        <a:lstStyle/>
        <a:p>
          <a:endParaRPr lang="es-EC"/>
        </a:p>
      </dgm:t>
    </dgm:pt>
    <dgm:pt modelId="{8A56F4E1-F719-4996-B468-FAEA9AE97682}" type="pres">
      <dgm:prSet presAssocID="{F67F9A22-D870-4727-89DC-642C716F8F30}" presName="Name1" presStyleCnt="0"/>
      <dgm:spPr/>
    </dgm:pt>
    <dgm:pt modelId="{363694BD-70A1-49F4-B78A-3A976D7F5931}" type="pres">
      <dgm:prSet presAssocID="{F67F9A22-D870-4727-89DC-642C716F8F30}" presName="cycle" presStyleCnt="0"/>
      <dgm:spPr/>
    </dgm:pt>
    <dgm:pt modelId="{59403DB9-AA74-4848-A604-40F5F9285B73}" type="pres">
      <dgm:prSet presAssocID="{F67F9A22-D870-4727-89DC-642C716F8F30}" presName="srcNode" presStyleLbl="node1" presStyleIdx="0" presStyleCnt="4"/>
      <dgm:spPr/>
    </dgm:pt>
    <dgm:pt modelId="{D58DF4C9-86DF-4203-A011-D0EE01C3426E}" type="pres">
      <dgm:prSet presAssocID="{F67F9A22-D870-4727-89DC-642C716F8F30}" presName="conn" presStyleLbl="parChTrans1D2" presStyleIdx="0" presStyleCnt="1"/>
      <dgm:spPr/>
      <dgm:t>
        <a:bodyPr/>
        <a:lstStyle/>
        <a:p>
          <a:endParaRPr lang="es-EC"/>
        </a:p>
      </dgm:t>
    </dgm:pt>
    <dgm:pt modelId="{B3A09CD5-24A5-4920-A87F-932E61A081A3}" type="pres">
      <dgm:prSet presAssocID="{F67F9A22-D870-4727-89DC-642C716F8F30}" presName="extraNode" presStyleLbl="node1" presStyleIdx="0" presStyleCnt="4"/>
      <dgm:spPr/>
    </dgm:pt>
    <dgm:pt modelId="{23CA2AA7-7B23-441E-9250-B6C6936B2A89}" type="pres">
      <dgm:prSet presAssocID="{F67F9A22-D870-4727-89DC-642C716F8F30}" presName="dstNode" presStyleLbl="node1" presStyleIdx="0" presStyleCnt="4"/>
      <dgm:spPr/>
    </dgm:pt>
    <dgm:pt modelId="{68E07070-31C2-48AA-91F9-9DDF2F22B671}" type="pres">
      <dgm:prSet presAssocID="{BEC7F646-9386-4F2E-A73A-B393A27B5E8B}" presName="text_1" presStyleLbl="node1" presStyleIdx="0" presStyleCnt="4">
        <dgm:presLayoutVars>
          <dgm:bulletEnabled val="1"/>
        </dgm:presLayoutVars>
      </dgm:prSet>
      <dgm:spPr/>
      <dgm:t>
        <a:bodyPr/>
        <a:lstStyle/>
        <a:p>
          <a:endParaRPr lang="es-EC"/>
        </a:p>
      </dgm:t>
    </dgm:pt>
    <dgm:pt modelId="{FB24C087-DD0C-4397-BC0C-2D7BA7458423}" type="pres">
      <dgm:prSet presAssocID="{BEC7F646-9386-4F2E-A73A-B393A27B5E8B}" presName="accent_1" presStyleCnt="0"/>
      <dgm:spPr/>
    </dgm:pt>
    <dgm:pt modelId="{D96070F0-4C0A-4394-9C97-39FD43E39534}" type="pres">
      <dgm:prSet presAssocID="{BEC7F646-9386-4F2E-A73A-B393A27B5E8B}" presName="accentRepeatNode" presStyleLbl="solidFgAcc1" presStyleIdx="0" presStyleCnt="4"/>
      <dgm:spPr>
        <a:blipFill rotWithShape="0">
          <a:blip xmlns:r="http://schemas.openxmlformats.org/officeDocument/2006/relationships" r:embed="rId1"/>
          <a:stretch>
            <a:fillRect/>
          </a:stretch>
        </a:blipFill>
      </dgm:spPr>
    </dgm:pt>
    <dgm:pt modelId="{13E31CC3-1C6B-4197-987D-16468278F343}" type="pres">
      <dgm:prSet presAssocID="{B7DC2498-0D44-471B-9BF5-CDD0070AF8B4}" presName="text_2" presStyleLbl="node1" presStyleIdx="1" presStyleCnt="4">
        <dgm:presLayoutVars>
          <dgm:bulletEnabled val="1"/>
        </dgm:presLayoutVars>
      </dgm:prSet>
      <dgm:spPr/>
      <dgm:t>
        <a:bodyPr/>
        <a:lstStyle/>
        <a:p>
          <a:endParaRPr lang="es-EC"/>
        </a:p>
      </dgm:t>
    </dgm:pt>
    <dgm:pt modelId="{86094779-6F03-4774-A137-10BD2618AA5F}" type="pres">
      <dgm:prSet presAssocID="{B7DC2498-0D44-471B-9BF5-CDD0070AF8B4}" presName="accent_2" presStyleCnt="0"/>
      <dgm:spPr/>
    </dgm:pt>
    <dgm:pt modelId="{72893463-824D-4180-B918-AD5CD96C82A8}" type="pres">
      <dgm:prSet presAssocID="{B7DC2498-0D44-471B-9BF5-CDD0070AF8B4}" presName="accentRepeatNode" presStyleLbl="solidFgAcc1" presStyleIdx="1" presStyleCnt="4" custScaleY="113042"/>
      <dgm:spPr>
        <a:blipFill rotWithShape="0">
          <a:blip xmlns:r="http://schemas.openxmlformats.org/officeDocument/2006/relationships" r:embed="rId2"/>
          <a:stretch>
            <a:fillRect/>
          </a:stretch>
        </a:blipFill>
      </dgm:spPr>
    </dgm:pt>
    <dgm:pt modelId="{D4F4542F-F850-4EED-8596-AF64969C4096}" type="pres">
      <dgm:prSet presAssocID="{EFFA49B8-D99A-42F2-87C9-2DDCD092E1C1}" presName="text_3" presStyleLbl="node1" presStyleIdx="2" presStyleCnt="4">
        <dgm:presLayoutVars>
          <dgm:bulletEnabled val="1"/>
        </dgm:presLayoutVars>
      </dgm:prSet>
      <dgm:spPr/>
      <dgm:t>
        <a:bodyPr/>
        <a:lstStyle/>
        <a:p>
          <a:endParaRPr lang="es-EC"/>
        </a:p>
      </dgm:t>
    </dgm:pt>
    <dgm:pt modelId="{8C9E7495-C6AD-4FCC-A6EE-848797E66D8E}" type="pres">
      <dgm:prSet presAssocID="{EFFA49B8-D99A-42F2-87C9-2DDCD092E1C1}" presName="accent_3" presStyleCnt="0"/>
      <dgm:spPr/>
    </dgm:pt>
    <dgm:pt modelId="{D754EC4D-C1BC-43E5-B913-B75DC4569B18}" type="pres">
      <dgm:prSet presAssocID="{EFFA49B8-D99A-42F2-87C9-2DDCD092E1C1}" presName="accentRepeatNode" presStyleLbl="solidFgAcc1" presStyleIdx="2" presStyleCnt="4" custLinFactNeighborX="-22552" custLinFactNeighborY="1187"/>
      <dgm:spPr>
        <a:blipFill rotWithShape="0">
          <a:blip xmlns:r="http://schemas.openxmlformats.org/officeDocument/2006/relationships" r:embed="rId3"/>
          <a:stretch>
            <a:fillRect/>
          </a:stretch>
        </a:blipFill>
      </dgm:spPr>
      <dgm:t>
        <a:bodyPr/>
        <a:lstStyle/>
        <a:p>
          <a:endParaRPr lang="es-EC"/>
        </a:p>
      </dgm:t>
    </dgm:pt>
    <dgm:pt modelId="{8CE2E839-8E7D-40D4-AAD3-D3778694EA13}" type="pres">
      <dgm:prSet presAssocID="{B0279A80-1FB8-42B5-A5EA-0763657844A6}" presName="text_4" presStyleLbl="node1" presStyleIdx="3" presStyleCnt="4">
        <dgm:presLayoutVars>
          <dgm:bulletEnabled val="1"/>
        </dgm:presLayoutVars>
      </dgm:prSet>
      <dgm:spPr/>
      <dgm:t>
        <a:bodyPr/>
        <a:lstStyle/>
        <a:p>
          <a:endParaRPr lang="es-EC"/>
        </a:p>
      </dgm:t>
    </dgm:pt>
    <dgm:pt modelId="{9208DCA4-469A-4C84-8F9C-572BFDEC35C5}" type="pres">
      <dgm:prSet presAssocID="{B0279A80-1FB8-42B5-A5EA-0763657844A6}" presName="accent_4" presStyleCnt="0"/>
      <dgm:spPr/>
    </dgm:pt>
    <dgm:pt modelId="{EE9D99D6-EB4F-4115-822E-E37B47186A15}" type="pres">
      <dgm:prSet presAssocID="{B0279A80-1FB8-42B5-A5EA-0763657844A6}" presName="accentRepeatNode" presStyleLbl="solidFgAcc1" presStyleIdx="3" presStyleCnt="4" custScaleX="73328" custScaleY="124351"/>
      <dgm:spPr>
        <a:blipFill rotWithShape="0">
          <a:blip xmlns:r="http://schemas.openxmlformats.org/officeDocument/2006/relationships" r:embed="rId4"/>
          <a:stretch>
            <a:fillRect/>
          </a:stretch>
        </a:blipFill>
      </dgm:spPr>
    </dgm:pt>
  </dgm:ptLst>
  <dgm:cxnLst>
    <dgm:cxn modelId="{1C1EEC93-498A-4121-8C5D-40B75222B8C3}" type="presOf" srcId="{B7DC2498-0D44-471B-9BF5-CDD0070AF8B4}" destId="{13E31CC3-1C6B-4197-987D-16468278F343}" srcOrd="0" destOrd="0" presId="urn:microsoft.com/office/officeart/2008/layout/VerticalCurvedList"/>
    <dgm:cxn modelId="{2E49FB6B-7417-45EB-939D-3D34BAE54C20}" type="presOf" srcId="{BEC7F646-9386-4F2E-A73A-B393A27B5E8B}" destId="{68E07070-31C2-48AA-91F9-9DDF2F22B671}" srcOrd="0" destOrd="0" presId="urn:microsoft.com/office/officeart/2008/layout/VerticalCurvedList"/>
    <dgm:cxn modelId="{50F021B4-6FF2-4D2D-9301-CAFD8E082DC2}" type="presOf" srcId="{F67F9A22-D870-4727-89DC-642C716F8F30}" destId="{74E4B255-8925-4F00-9417-88852EB6EE65}" srcOrd="0" destOrd="0" presId="urn:microsoft.com/office/officeart/2008/layout/VerticalCurvedList"/>
    <dgm:cxn modelId="{2368E9CF-F317-48EA-8116-B2CECB353DD9}" type="presOf" srcId="{EFFA49B8-D99A-42F2-87C9-2DDCD092E1C1}" destId="{D4F4542F-F850-4EED-8596-AF64969C4096}" srcOrd="0" destOrd="0" presId="urn:microsoft.com/office/officeart/2008/layout/VerticalCurvedList"/>
    <dgm:cxn modelId="{F410504C-1A0E-49F9-8CA8-B80E8B514B66}" srcId="{F67F9A22-D870-4727-89DC-642C716F8F30}" destId="{B0279A80-1FB8-42B5-A5EA-0763657844A6}" srcOrd="3" destOrd="0" parTransId="{34EBA1FE-9E47-4E1F-807F-8EEB2DF105D7}" sibTransId="{392BD849-3460-486A-88A3-4D78AC72C51F}"/>
    <dgm:cxn modelId="{7B4CA081-3976-45B6-A59B-A8443B8D402D}" type="presOf" srcId="{4CA5C696-B2A4-4BC0-8872-A0BAC6537F9B}" destId="{D58DF4C9-86DF-4203-A011-D0EE01C3426E}" srcOrd="0" destOrd="0" presId="urn:microsoft.com/office/officeart/2008/layout/VerticalCurvedList"/>
    <dgm:cxn modelId="{4CE9FDB0-6CFC-4A54-8D66-FE79BE3CF91B}" srcId="{F67F9A22-D870-4727-89DC-642C716F8F30}" destId="{EFFA49B8-D99A-42F2-87C9-2DDCD092E1C1}" srcOrd="2" destOrd="0" parTransId="{CF965B42-3460-4440-AAA9-77F9269DF01C}" sibTransId="{954EB733-7FE1-415B-B0C5-C0BB6C6C0D42}"/>
    <dgm:cxn modelId="{7E568DFE-7C1A-468D-BF64-CDBD4B92763C}" type="presOf" srcId="{B0279A80-1FB8-42B5-A5EA-0763657844A6}" destId="{8CE2E839-8E7D-40D4-AAD3-D3778694EA13}" srcOrd="0" destOrd="0" presId="urn:microsoft.com/office/officeart/2008/layout/VerticalCurvedList"/>
    <dgm:cxn modelId="{50481DBF-D62E-4902-A654-6EC36C2AFCE1}" srcId="{F67F9A22-D870-4727-89DC-642C716F8F30}" destId="{B7DC2498-0D44-471B-9BF5-CDD0070AF8B4}" srcOrd="1" destOrd="0" parTransId="{8E49E7AF-27CD-49C2-973E-3412B014FD52}" sibTransId="{17D71E9D-5C90-4B29-AFCF-B5E0B5E4A0EC}"/>
    <dgm:cxn modelId="{83B7D9E8-7B57-4021-84D4-A74F92DE922D}" srcId="{F67F9A22-D870-4727-89DC-642C716F8F30}" destId="{BEC7F646-9386-4F2E-A73A-B393A27B5E8B}" srcOrd="0" destOrd="0" parTransId="{06983B45-B492-404A-AB5E-59F7CCC9A2B1}" sibTransId="{4CA5C696-B2A4-4BC0-8872-A0BAC6537F9B}"/>
    <dgm:cxn modelId="{4A98D01A-DFC7-47DA-BE5C-6C9E6A6A7C23}" type="presParOf" srcId="{74E4B255-8925-4F00-9417-88852EB6EE65}" destId="{8A56F4E1-F719-4996-B468-FAEA9AE97682}" srcOrd="0" destOrd="0" presId="urn:microsoft.com/office/officeart/2008/layout/VerticalCurvedList"/>
    <dgm:cxn modelId="{7B49045D-94FD-4EF7-88B7-C93AA8D0F863}" type="presParOf" srcId="{8A56F4E1-F719-4996-B468-FAEA9AE97682}" destId="{363694BD-70A1-49F4-B78A-3A976D7F5931}" srcOrd="0" destOrd="0" presId="urn:microsoft.com/office/officeart/2008/layout/VerticalCurvedList"/>
    <dgm:cxn modelId="{B038EBA6-B376-4297-AB26-9A93F407241D}" type="presParOf" srcId="{363694BD-70A1-49F4-B78A-3A976D7F5931}" destId="{59403DB9-AA74-4848-A604-40F5F9285B73}" srcOrd="0" destOrd="0" presId="urn:microsoft.com/office/officeart/2008/layout/VerticalCurvedList"/>
    <dgm:cxn modelId="{1FC90F8E-344F-458E-96A6-46FE0AFC8908}" type="presParOf" srcId="{363694BD-70A1-49F4-B78A-3A976D7F5931}" destId="{D58DF4C9-86DF-4203-A011-D0EE01C3426E}" srcOrd="1" destOrd="0" presId="urn:microsoft.com/office/officeart/2008/layout/VerticalCurvedList"/>
    <dgm:cxn modelId="{EBC0AB13-AF02-49DA-91C9-DE2863BEE113}" type="presParOf" srcId="{363694BD-70A1-49F4-B78A-3A976D7F5931}" destId="{B3A09CD5-24A5-4920-A87F-932E61A081A3}" srcOrd="2" destOrd="0" presId="urn:microsoft.com/office/officeart/2008/layout/VerticalCurvedList"/>
    <dgm:cxn modelId="{EDB3290E-0EBE-4F5A-BA2E-D0E6A741CF7F}" type="presParOf" srcId="{363694BD-70A1-49F4-B78A-3A976D7F5931}" destId="{23CA2AA7-7B23-441E-9250-B6C6936B2A89}" srcOrd="3" destOrd="0" presId="urn:microsoft.com/office/officeart/2008/layout/VerticalCurvedList"/>
    <dgm:cxn modelId="{6D50BBF9-26BC-491A-8625-AA1E319CBBE0}" type="presParOf" srcId="{8A56F4E1-F719-4996-B468-FAEA9AE97682}" destId="{68E07070-31C2-48AA-91F9-9DDF2F22B671}" srcOrd="1" destOrd="0" presId="urn:microsoft.com/office/officeart/2008/layout/VerticalCurvedList"/>
    <dgm:cxn modelId="{497A0AD1-B7D9-45C4-A758-DA8E5341323C}" type="presParOf" srcId="{8A56F4E1-F719-4996-B468-FAEA9AE97682}" destId="{FB24C087-DD0C-4397-BC0C-2D7BA7458423}" srcOrd="2" destOrd="0" presId="urn:microsoft.com/office/officeart/2008/layout/VerticalCurvedList"/>
    <dgm:cxn modelId="{7C1D4EAD-68D5-4FB8-A48C-ACFDAE8731CE}" type="presParOf" srcId="{FB24C087-DD0C-4397-BC0C-2D7BA7458423}" destId="{D96070F0-4C0A-4394-9C97-39FD43E39534}" srcOrd="0" destOrd="0" presId="urn:microsoft.com/office/officeart/2008/layout/VerticalCurvedList"/>
    <dgm:cxn modelId="{5C0CCBD2-FEC9-4A39-BF85-107AE2D32171}" type="presParOf" srcId="{8A56F4E1-F719-4996-B468-FAEA9AE97682}" destId="{13E31CC3-1C6B-4197-987D-16468278F343}" srcOrd="3" destOrd="0" presId="urn:microsoft.com/office/officeart/2008/layout/VerticalCurvedList"/>
    <dgm:cxn modelId="{244113C8-280B-48C8-AADE-EA4BA4FC6D1E}" type="presParOf" srcId="{8A56F4E1-F719-4996-B468-FAEA9AE97682}" destId="{86094779-6F03-4774-A137-10BD2618AA5F}" srcOrd="4" destOrd="0" presId="urn:microsoft.com/office/officeart/2008/layout/VerticalCurvedList"/>
    <dgm:cxn modelId="{6EF79775-77B6-4F48-B4A5-265AE5EF899A}" type="presParOf" srcId="{86094779-6F03-4774-A137-10BD2618AA5F}" destId="{72893463-824D-4180-B918-AD5CD96C82A8}" srcOrd="0" destOrd="0" presId="urn:microsoft.com/office/officeart/2008/layout/VerticalCurvedList"/>
    <dgm:cxn modelId="{000EA945-D38B-4409-BD1A-AEE6718086D8}" type="presParOf" srcId="{8A56F4E1-F719-4996-B468-FAEA9AE97682}" destId="{D4F4542F-F850-4EED-8596-AF64969C4096}" srcOrd="5" destOrd="0" presId="urn:microsoft.com/office/officeart/2008/layout/VerticalCurvedList"/>
    <dgm:cxn modelId="{10AA3011-6927-4484-A35C-5112F2FE2A31}" type="presParOf" srcId="{8A56F4E1-F719-4996-B468-FAEA9AE97682}" destId="{8C9E7495-C6AD-4FCC-A6EE-848797E66D8E}" srcOrd="6" destOrd="0" presId="urn:microsoft.com/office/officeart/2008/layout/VerticalCurvedList"/>
    <dgm:cxn modelId="{9EC8749E-3B1B-4EBD-B9EA-471D2C172383}" type="presParOf" srcId="{8C9E7495-C6AD-4FCC-A6EE-848797E66D8E}" destId="{D754EC4D-C1BC-43E5-B913-B75DC4569B18}" srcOrd="0" destOrd="0" presId="urn:microsoft.com/office/officeart/2008/layout/VerticalCurvedList"/>
    <dgm:cxn modelId="{4C6B81C1-CA7F-4E9A-95B6-0B532D4D5B0D}" type="presParOf" srcId="{8A56F4E1-F719-4996-B468-FAEA9AE97682}" destId="{8CE2E839-8E7D-40D4-AAD3-D3778694EA13}" srcOrd="7" destOrd="0" presId="urn:microsoft.com/office/officeart/2008/layout/VerticalCurvedList"/>
    <dgm:cxn modelId="{B6522A05-9CBD-499E-9E72-A490408CBCFE}" type="presParOf" srcId="{8A56F4E1-F719-4996-B468-FAEA9AE97682}" destId="{9208DCA4-469A-4C84-8F9C-572BFDEC35C5}" srcOrd="8" destOrd="0" presId="urn:microsoft.com/office/officeart/2008/layout/VerticalCurvedList"/>
    <dgm:cxn modelId="{D46DFAF0-0668-4288-8935-A5DBB564EE7D}" type="presParOf" srcId="{9208DCA4-469A-4C84-8F9C-572BFDEC35C5}" destId="{EE9D99D6-EB4F-4115-822E-E37B47186A1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2873E5-DAAF-4E87-9F6E-38097B01D920}"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s-EC"/>
        </a:p>
      </dgm:t>
    </dgm:pt>
    <dgm:pt modelId="{6054ADC8-4957-4199-AAE6-EA5BB4651A46}">
      <dgm:prSet phldrT="[Texto]" custT="1"/>
      <dgm:spPr/>
      <dgm:t>
        <a:bodyPr/>
        <a:lstStyle/>
        <a:p>
          <a:r>
            <a:rPr lang="es-EC" sz="2000" b="1" smtClean="0">
              <a:solidFill>
                <a:schemeClr val="tx1"/>
              </a:solidFill>
              <a:effectLst>
                <a:outerShdw blurRad="38100" dist="38100" dir="2700000" algn="tl">
                  <a:srgbClr val="000000">
                    <a:alpha val="43137"/>
                  </a:srgbClr>
                </a:outerShdw>
              </a:effectLst>
              <a:latin typeface="Calibri" panose="020F0502020204030204" pitchFamily="34" charset="0"/>
            </a:rPr>
            <a:t>Modalidad</a:t>
          </a:r>
          <a:endParaRPr lang="es-EC" sz="2000" b="1" dirty="0">
            <a:solidFill>
              <a:schemeClr val="tx1"/>
            </a:solidFill>
            <a:effectLst>
              <a:outerShdw blurRad="38100" dist="38100" dir="2700000" algn="tl">
                <a:srgbClr val="000000">
                  <a:alpha val="43137"/>
                </a:srgbClr>
              </a:outerShdw>
            </a:effectLst>
            <a:latin typeface="Calibri" panose="020F0502020204030204" pitchFamily="34" charset="0"/>
          </a:endParaRPr>
        </a:p>
      </dgm:t>
    </dgm:pt>
    <dgm:pt modelId="{2C80AAB7-8FC6-42D2-9F1C-2634CF0CAF6D}" type="parTrans" cxnId="{805E235E-6429-4046-8451-19185578A3EA}">
      <dgm:prSet/>
      <dgm:spPr/>
      <dgm:t>
        <a:bodyPr/>
        <a:lstStyle/>
        <a:p>
          <a:endParaRPr lang="es-EC" sz="2000">
            <a:solidFill>
              <a:schemeClr val="tx1"/>
            </a:solidFill>
            <a:latin typeface="Calibri" panose="020F0502020204030204" pitchFamily="34" charset="0"/>
          </a:endParaRPr>
        </a:p>
      </dgm:t>
    </dgm:pt>
    <dgm:pt modelId="{044C8F56-E2C2-4B72-A6DF-AB05D0AED13D}" type="sibTrans" cxnId="{805E235E-6429-4046-8451-19185578A3EA}">
      <dgm:prSet/>
      <dgm:spPr/>
      <dgm:t>
        <a:bodyPr/>
        <a:lstStyle/>
        <a:p>
          <a:endParaRPr lang="es-EC" sz="2000">
            <a:solidFill>
              <a:schemeClr val="tx1"/>
            </a:solidFill>
            <a:latin typeface="Calibri" panose="020F0502020204030204" pitchFamily="34" charset="0"/>
          </a:endParaRPr>
        </a:p>
      </dgm:t>
    </dgm:pt>
    <dgm:pt modelId="{C99A004D-FA14-4A4A-AD33-7C84FC087566}">
      <dgm:prSet phldrT="[Texto]" custT="1"/>
      <dgm:spPr/>
      <dgm:t>
        <a:bodyPr/>
        <a:lstStyle/>
        <a:p>
          <a:r>
            <a:rPr lang="es-EC" sz="2000" dirty="0" smtClean="0">
              <a:solidFill>
                <a:schemeClr val="tx1"/>
              </a:solidFill>
              <a:latin typeface="Calibri" panose="020F0502020204030204" pitchFamily="34" charset="0"/>
            </a:rPr>
            <a:t>Bibliográfica - documental</a:t>
          </a:r>
          <a:endParaRPr lang="es-EC" sz="2000" dirty="0">
            <a:solidFill>
              <a:schemeClr val="tx1"/>
            </a:solidFill>
            <a:latin typeface="Calibri" panose="020F0502020204030204" pitchFamily="34" charset="0"/>
          </a:endParaRPr>
        </a:p>
      </dgm:t>
    </dgm:pt>
    <dgm:pt modelId="{221B1396-0BA2-4FBC-B6BB-6BCD6FB8A8E2}" type="parTrans" cxnId="{D898B223-E950-49BD-A744-982E6E05FE59}">
      <dgm:prSet/>
      <dgm:spPr/>
      <dgm:t>
        <a:bodyPr/>
        <a:lstStyle/>
        <a:p>
          <a:endParaRPr lang="es-EC" sz="2000">
            <a:solidFill>
              <a:schemeClr val="tx1"/>
            </a:solidFill>
            <a:latin typeface="Calibri" panose="020F0502020204030204" pitchFamily="34" charset="0"/>
          </a:endParaRPr>
        </a:p>
      </dgm:t>
    </dgm:pt>
    <dgm:pt modelId="{94E2746F-EF12-4F82-8BB7-9FF23254DBC7}" type="sibTrans" cxnId="{D898B223-E950-49BD-A744-982E6E05FE59}">
      <dgm:prSet/>
      <dgm:spPr/>
      <dgm:t>
        <a:bodyPr/>
        <a:lstStyle/>
        <a:p>
          <a:endParaRPr lang="es-EC" sz="2000">
            <a:solidFill>
              <a:schemeClr val="tx1"/>
            </a:solidFill>
            <a:latin typeface="Calibri" panose="020F0502020204030204" pitchFamily="34" charset="0"/>
          </a:endParaRPr>
        </a:p>
      </dgm:t>
    </dgm:pt>
    <dgm:pt modelId="{4C5E5DBD-3F5E-4E55-953C-E45D2E82B0BE}">
      <dgm:prSet phldrT="[Texto]" custT="1"/>
      <dgm:spPr/>
      <dgm:t>
        <a:bodyPr/>
        <a:lstStyle/>
        <a:p>
          <a:r>
            <a:rPr lang="es-EC" sz="2000" dirty="0" smtClean="0">
              <a:solidFill>
                <a:schemeClr val="tx1"/>
              </a:solidFill>
              <a:latin typeface="Calibri" panose="020F0502020204030204" pitchFamily="34" charset="0"/>
            </a:rPr>
            <a:t>De campo </a:t>
          </a:r>
          <a:endParaRPr lang="es-EC" sz="2000" dirty="0">
            <a:solidFill>
              <a:schemeClr val="tx1"/>
            </a:solidFill>
            <a:latin typeface="Calibri" panose="020F0502020204030204" pitchFamily="34" charset="0"/>
          </a:endParaRPr>
        </a:p>
      </dgm:t>
    </dgm:pt>
    <dgm:pt modelId="{A37BF950-454D-4EE2-98B7-AC816DBFF0DB}" type="parTrans" cxnId="{322C2AA7-10A6-4214-9F89-D29E189525B8}">
      <dgm:prSet/>
      <dgm:spPr/>
      <dgm:t>
        <a:bodyPr/>
        <a:lstStyle/>
        <a:p>
          <a:endParaRPr lang="es-EC" sz="2000">
            <a:solidFill>
              <a:schemeClr val="tx1"/>
            </a:solidFill>
            <a:latin typeface="Calibri" panose="020F0502020204030204" pitchFamily="34" charset="0"/>
          </a:endParaRPr>
        </a:p>
      </dgm:t>
    </dgm:pt>
    <dgm:pt modelId="{12021550-711F-48F5-B007-53E6E7A7D685}" type="sibTrans" cxnId="{322C2AA7-10A6-4214-9F89-D29E189525B8}">
      <dgm:prSet/>
      <dgm:spPr/>
      <dgm:t>
        <a:bodyPr/>
        <a:lstStyle/>
        <a:p>
          <a:endParaRPr lang="es-EC" sz="2000">
            <a:solidFill>
              <a:schemeClr val="tx1"/>
            </a:solidFill>
            <a:latin typeface="Calibri" panose="020F0502020204030204" pitchFamily="34" charset="0"/>
          </a:endParaRPr>
        </a:p>
      </dgm:t>
    </dgm:pt>
    <dgm:pt modelId="{33651B33-0C05-45CB-8DBE-40E7D61D918F}">
      <dgm:prSet phldrT="[Texto]" custT="1"/>
      <dgm:spPr/>
      <dgm:t>
        <a:bodyPr/>
        <a:lstStyle/>
        <a:p>
          <a:r>
            <a:rPr lang="es-EC" sz="2000" smtClean="0">
              <a:solidFill>
                <a:schemeClr val="tx1"/>
              </a:solidFill>
              <a:effectLst>
                <a:outerShdw blurRad="38100" dist="38100" dir="2700000" algn="tl">
                  <a:srgbClr val="000000">
                    <a:alpha val="43137"/>
                  </a:srgbClr>
                </a:outerShdw>
              </a:effectLst>
              <a:latin typeface="Calibri" panose="020F0502020204030204" pitchFamily="34" charset="0"/>
            </a:rPr>
            <a:t>Tipo</a:t>
          </a:r>
          <a:endParaRPr lang="es-EC" sz="2000" dirty="0">
            <a:solidFill>
              <a:schemeClr val="tx1"/>
            </a:solidFill>
            <a:effectLst>
              <a:outerShdw blurRad="38100" dist="38100" dir="2700000" algn="tl">
                <a:srgbClr val="000000">
                  <a:alpha val="43137"/>
                </a:srgbClr>
              </a:outerShdw>
            </a:effectLst>
            <a:latin typeface="Calibri" panose="020F0502020204030204" pitchFamily="34" charset="0"/>
          </a:endParaRPr>
        </a:p>
      </dgm:t>
    </dgm:pt>
    <dgm:pt modelId="{9A2C7B1A-B74B-44D5-841E-9D1F921FD912}" type="parTrans" cxnId="{3B96AF59-4852-49D3-B653-35EE3CF84D33}">
      <dgm:prSet/>
      <dgm:spPr/>
      <dgm:t>
        <a:bodyPr/>
        <a:lstStyle/>
        <a:p>
          <a:endParaRPr lang="es-EC" sz="2000">
            <a:solidFill>
              <a:schemeClr val="tx1"/>
            </a:solidFill>
            <a:latin typeface="Calibri" panose="020F0502020204030204" pitchFamily="34" charset="0"/>
          </a:endParaRPr>
        </a:p>
      </dgm:t>
    </dgm:pt>
    <dgm:pt modelId="{30C5C77E-CE59-4B53-8DA2-0C4F47144EAD}" type="sibTrans" cxnId="{3B96AF59-4852-49D3-B653-35EE3CF84D33}">
      <dgm:prSet/>
      <dgm:spPr/>
      <dgm:t>
        <a:bodyPr/>
        <a:lstStyle/>
        <a:p>
          <a:endParaRPr lang="es-EC" sz="2000">
            <a:solidFill>
              <a:schemeClr val="tx1"/>
            </a:solidFill>
            <a:latin typeface="Calibri" panose="020F0502020204030204" pitchFamily="34" charset="0"/>
          </a:endParaRPr>
        </a:p>
      </dgm:t>
    </dgm:pt>
    <dgm:pt modelId="{0D3A02FA-6C76-4D9D-8DFF-AF8065C5232A}">
      <dgm:prSet phldrT="[Texto]" custT="1"/>
      <dgm:spPr/>
      <dgm:t>
        <a:bodyPr/>
        <a:lstStyle/>
        <a:p>
          <a:r>
            <a:rPr lang="es-EC" sz="2000" dirty="0" smtClean="0">
              <a:solidFill>
                <a:schemeClr val="tx1"/>
              </a:solidFill>
              <a:latin typeface="Calibri" panose="020F0502020204030204" pitchFamily="34" charset="0"/>
            </a:rPr>
            <a:t>Correlacional</a:t>
          </a:r>
          <a:endParaRPr lang="es-EC" sz="2000" dirty="0">
            <a:solidFill>
              <a:schemeClr val="tx1"/>
            </a:solidFill>
            <a:latin typeface="Calibri" panose="020F0502020204030204" pitchFamily="34" charset="0"/>
          </a:endParaRPr>
        </a:p>
      </dgm:t>
    </dgm:pt>
    <dgm:pt modelId="{00FF681D-0D6E-4263-BD56-845305AA4864}" type="parTrans" cxnId="{30831BD0-4F5B-4591-8C5D-5016FAD944BA}">
      <dgm:prSet/>
      <dgm:spPr/>
      <dgm:t>
        <a:bodyPr/>
        <a:lstStyle/>
        <a:p>
          <a:endParaRPr lang="es-EC" sz="2000">
            <a:solidFill>
              <a:schemeClr val="tx1"/>
            </a:solidFill>
            <a:latin typeface="Calibri" panose="020F0502020204030204" pitchFamily="34" charset="0"/>
          </a:endParaRPr>
        </a:p>
      </dgm:t>
    </dgm:pt>
    <dgm:pt modelId="{682A2E41-A8FF-426E-94A5-82C2411C32A8}" type="sibTrans" cxnId="{30831BD0-4F5B-4591-8C5D-5016FAD944BA}">
      <dgm:prSet/>
      <dgm:spPr/>
      <dgm:t>
        <a:bodyPr/>
        <a:lstStyle/>
        <a:p>
          <a:endParaRPr lang="es-EC" sz="2000">
            <a:solidFill>
              <a:schemeClr val="tx1"/>
            </a:solidFill>
            <a:latin typeface="Calibri" panose="020F0502020204030204" pitchFamily="34" charset="0"/>
          </a:endParaRPr>
        </a:p>
      </dgm:t>
    </dgm:pt>
    <dgm:pt modelId="{E814C2A5-F0DD-4483-B1D8-8E7D0BDE33C6}">
      <dgm:prSet phldrT="[Texto]" custT="1"/>
      <dgm:spPr/>
      <dgm:t>
        <a:bodyPr/>
        <a:lstStyle/>
        <a:p>
          <a:r>
            <a:rPr lang="es-EC" sz="2000" b="1" smtClean="0">
              <a:solidFill>
                <a:schemeClr val="tx1"/>
              </a:solidFill>
              <a:effectLst>
                <a:outerShdw blurRad="38100" dist="38100" dir="2700000" algn="tl">
                  <a:srgbClr val="000000">
                    <a:alpha val="43137"/>
                  </a:srgbClr>
                </a:outerShdw>
              </a:effectLst>
              <a:latin typeface="Calibri" panose="020F0502020204030204" pitchFamily="34" charset="0"/>
            </a:rPr>
            <a:t>Enfoque</a:t>
          </a:r>
          <a:endParaRPr lang="es-EC" sz="2000" b="1" dirty="0">
            <a:solidFill>
              <a:schemeClr val="tx1"/>
            </a:solidFill>
            <a:effectLst>
              <a:outerShdw blurRad="38100" dist="38100" dir="2700000" algn="tl">
                <a:srgbClr val="000000">
                  <a:alpha val="43137"/>
                </a:srgbClr>
              </a:outerShdw>
            </a:effectLst>
            <a:latin typeface="Calibri" panose="020F0502020204030204" pitchFamily="34" charset="0"/>
          </a:endParaRPr>
        </a:p>
      </dgm:t>
    </dgm:pt>
    <dgm:pt modelId="{07910500-AC25-4822-A705-E27DA621BBD1}" type="parTrans" cxnId="{2E3A5427-44BB-4230-B3BB-47A93B6AEE19}">
      <dgm:prSet/>
      <dgm:spPr/>
      <dgm:t>
        <a:bodyPr/>
        <a:lstStyle/>
        <a:p>
          <a:endParaRPr lang="es-EC" sz="2000">
            <a:solidFill>
              <a:schemeClr val="tx1"/>
            </a:solidFill>
            <a:latin typeface="Calibri" panose="020F0502020204030204" pitchFamily="34" charset="0"/>
          </a:endParaRPr>
        </a:p>
      </dgm:t>
    </dgm:pt>
    <dgm:pt modelId="{8A0FD8DA-FEE2-471F-A1CF-0445E6B90382}" type="sibTrans" cxnId="{2E3A5427-44BB-4230-B3BB-47A93B6AEE19}">
      <dgm:prSet/>
      <dgm:spPr/>
      <dgm:t>
        <a:bodyPr/>
        <a:lstStyle/>
        <a:p>
          <a:endParaRPr lang="es-EC" sz="2000">
            <a:solidFill>
              <a:schemeClr val="tx1"/>
            </a:solidFill>
            <a:latin typeface="Calibri" panose="020F0502020204030204" pitchFamily="34" charset="0"/>
          </a:endParaRPr>
        </a:p>
      </dgm:t>
    </dgm:pt>
    <dgm:pt modelId="{537F3571-F2E6-40BE-BD9C-2FE52C9BEA69}">
      <dgm:prSet phldrT="[Texto]" custT="1"/>
      <dgm:spPr/>
      <dgm:t>
        <a:bodyPr/>
        <a:lstStyle/>
        <a:p>
          <a:endParaRPr lang="es-EC" sz="2000" dirty="0">
            <a:solidFill>
              <a:schemeClr val="tx1"/>
            </a:solidFill>
            <a:latin typeface="Calibri" panose="020F0502020204030204" pitchFamily="34" charset="0"/>
          </a:endParaRPr>
        </a:p>
      </dgm:t>
    </dgm:pt>
    <dgm:pt modelId="{4081808E-F47D-4995-B4B3-0D60ECDEFD73}" type="parTrans" cxnId="{48205CFE-D1FB-4A42-9D25-A1F21AEA96A3}">
      <dgm:prSet/>
      <dgm:spPr/>
      <dgm:t>
        <a:bodyPr/>
        <a:lstStyle/>
        <a:p>
          <a:endParaRPr lang="es-EC" sz="2000">
            <a:solidFill>
              <a:schemeClr val="tx1"/>
            </a:solidFill>
            <a:latin typeface="Calibri" panose="020F0502020204030204" pitchFamily="34" charset="0"/>
          </a:endParaRPr>
        </a:p>
      </dgm:t>
    </dgm:pt>
    <dgm:pt modelId="{BAF5E231-AFB7-4E92-9C18-D806F763ABD6}" type="sibTrans" cxnId="{48205CFE-D1FB-4A42-9D25-A1F21AEA96A3}">
      <dgm:prSet/>
      <dgm:spPr/>
      <dgm:t>
        <a:bodyPr/>
        <a:lstStyle/>
        <a:p>
          <a:endParaRPr lang="es-EC" sz="2000">
            <a:solidFill>
              <a:schemeClr val="tx1"/>
            </a:solidFill>
            <a:latin typeface="Calibri" panose="020F0502020204030204" pitchFamily="34" charset="0"/>
          </a:endParaRPr>
        </a:p>
      </dgm:t>
    </dgm:pt>
    <dgm:pt modelId="{8D4FD010-B563-4A23-A24F-3A5CF3E39B1F}">
      <dgm:prSet phldrT="[Texto]" custT="1"/>
      <dgm:spPr/>
      <dgm:t>
        <a:bodyPr/>
        <a:lstStyle/>
        <a:p>
          <a:r>
            <a:rPr lang="es-EC" sz="2000" dirty="0" smtClean="0">
              <a:solidFill>
                <a:schemeClr val="tx1"/>
              </a:solidFill>
              <a:latin typeface="Calibri" panose="020F0502020204030204" pitchFamily="34" charset="0"/>
            </a:rPr>
            <a:t>Cuantitativo</a:t>
          </a:r>
          <a:endParaRPr lang="es-EC" sz="2000" dirty="0">
            <a:solidFill>
              <a:schemeClr val="tx1"/>
            </a:solidFill>
            <a:latin typeface="Calibri" panose="020F0502020204030204" pitchFamily="34" charset="0"/>
          </a:endParaRPr>
        </a:p>
      </dgm:t>
    </dgm:pt>
    <dgm:pt modelId="{E6EEEF34-48EC-4B4E-B78B-C6A5EF095B2D}" type="parTrans" cxnId="{D5B60513-354A-4B5B-9076-AA5732A9FB87}">
      <dgm:prSet/>
      <dgm:spPr/>
      <dgm:t>
        <a:bodyPr/>
        <a:lstStyle/>
        <a:p>
          <a:endParaRPr lang="es-EC" sz="2000">
            <a:solidFill>
              <a:schemeClr val="tx1"/>
            </a:solidFill>
            <a:latin typeface="Calibri" panose="020F0502020204030204" pitchFamily="34" charset="0"/>
          </a:endParaRPr>
        </a:p>
      </dgm:t>
    </dgm:pt>
    <dgm:pt modelId="{62A1F7D3-CDDD-4C92-B434-6475141A1DFB}" type="sibTrans" cxnId="{D5B60513-354A-4B5B-9076-AA5732A9FB87}">
      <dgm:prSet/>
      <dgm:spPr/>
      <dgm:t>
        <a:bodyPr/>
        <a:lstStyle/>
        <a:p>
          <a:endParaRPr lang="es-EC" sz="2000">
            <a:solidFill>
              <a:schemeClr val="tx1"/>
            </a:solidFill>
            <a:latin typeface="Calibri" panose="020F0502020204030204" pitchFamily="34" charset="0"/>
          </a:endParaRPr>
        </a:p>
      </dgm:t>
    </dgm:pt>
    <dgm:pt modelId="{886FC347-5E37-4463-BBAF-EB7CF5EB715E}">
      <dgm:prSet phldrT="[Texto]" custT="1"/>
      <dgm:spPr/>
      <dgm:t>
        <a:bodyPr/>
        <a:lstStyle/>
        <a:p>
          <a:r>
            <a:rPr lang="es-EC" sz="2000" dirty="0" smtClean="0">
              <a:solidFill>
                <a:schemeClr val="tx1"/>
              </a:solidFill>
              <a:latin typeface="Calibri" panose="020F0502020204030204" pitchFamily="34" charset="0"/>
            </a:rPr>
            <a:t>Cualitativo </a:t>
          </a:r>
          <a:endParaRPr lang="es-EC" sz="2000" dirty="0">
            <a:solidFill>
              <a:schemeClr val="tx1"/>
            </a:solidFill>
            <a:latin typeface="Calibri" panose="020F0502020204030204" pitchFamily="34" charset="0"/>
          </a:endParaRPr>
        </a:p>
      </dgm:t>
    </dgm:pt>
    <dgm:pt modelId="{2DD4DA43-BA57-4E3F-8637-21832647033B}" type="parTrans" cxnId="{C42ACDA2-5E49-4ADF-AA7D-1E2305865C51}">
      <dgm:prSet/>
      <dgm:spPr/>
      <dgm:t>
        <a:bodyPr/>
        <a:lstStyle/>
        <a:p>
          <a:endParaRPr lang="es-EC" sz="2000">
            <a:solidFill>
              <a:schemeClr val="tx1"/>
            </a:solidFill>
            <a:latin typeface="Calibri" panose="020F0502020204030204" pitchFamily="34" charset="0"/>
          </a:endParaRPr>
        </a:p>
      </dgm:t>
    </dgm:pt>
    <dgm:pt modelId="{1BB9560E-9CC5-403D-AA4F-16D44DC6EF62}" type="sibTrans" cxnId="{C42ACDA2-5E49-4ADF-AA7D-1E2305865C51}">
      <dgm:prSet/>
      <dgm:spPr/>
      <dgm:t>
        <a:bodyPr/>
        <a:lstStyle/>
        <a:p>
          <a:endParaRPr lang="es-EC" sz="2000">
            <a:solidFill>
              <a:schemeClr val="tx1"/>
            </a:solidFill>
            <a:latin typeface="Calibri" panose="020F0502020204030204" pitchFamily="34" charset="0"/>
          </a:endParaRPr>
        </a:p>
      </dgm:t>
    </dgm:pt>
    <dgm:pt modelId="{FDACFCD0-2674-4DA5-ABAF-FA0BDAD9D188}" type="pres">
      <dgm:prSet presAssocID="{412873E5-DAAF-4E87-9F6E-38097B01D920}" presName="linearFlow" presStyleCnt="0">
        <dgm:presLayoutVars>
          <dgm:dir/>
          <dgm:animLvl val="lvl"/>
          <dgm:resizeHandles val="exact"/>
        </dgm:presLayoutVars>
      </dgm:prSet>
      <dgm:spPr/>
      <dgm:t>
        <a:bodyPr/>
        <a:lstStyle/>
        <a:p>
          <a:endParaRPr lang="es-EC"/>
        </a:p>
      </dgm:t>
    </dgm:pt>
    <dgm:pt modelId="{5355D1FF-18B0-4041-9906-6B6F3A20A5C9}" type="pres">
      <dgm:prSet presAssocID="{6054ADC8-4957-4199-AAE6-EA5BB4651A46}" presName="composite" presStyleCnt="0"/>
      <dgm:spPr/>
      <dgm:t>
        <a:bodyPr/>
        <a:lstStyle/>
        <a:p>
          <a:endParaRPr lang="es-EC"/>
        </a:p>
      </dgm:t>
    </dgm:pt>
    <dgm:pt modelId="{716F1BFE-2CF5-44C9-B245-2E088ADC1CE1}" type="pres">
      <dgm:prSet presAssocID="{6054ADC8-4957-4199-AAE6-EA5BB4651A46}" presName="parentText" presStyleLbl="alignNode1" presStyleIdx="0" presStyleCnt="3">
        <dgm:presLayoutVars>
          <dgm:chMax val="1"/>
          <dgm:bulletEnabled val="1"/>
        </dgm:presLayoutVars>
      </dgm:prSet>
      <dgm:spPr/>
      <dgm:t>
        <a:bodyPr/>
        <a:lstStyle/>
        <a:p>
          <a:endParaRPr lang="es-EC"/>
        </a:p>
      </dgm:t>
    </dgm:pt>
    <dgm:pt modelId="{395DBB01-58BA-4D74-B463-069DEA103634}" type="pres">
      <dgm:prSet presAssocID="{6054ADC8-4957-4199-AAE6-EA5BB4651A46}" presName="descendantText" presStyleLbl="alignAcc1" presStyleIdx="0" presStyleCnt="3">
        <dgm:presLayoutVars>
          <dgm:bulletEnabled val="1"/>
        </dgm:presLayoutVars>
      </dgm:prSet>
      <dgm:spPr/>
      <dgm:t>
        <a:bodyPr/>
        <a:lstStyle/>
        <a:p>
          <a:endParaRPr lang="es-EC"/>
        </a:p>
      </dgm:t>
    </dgm:pt>
    <dgm:pt modelId="{499D7397-0281-4335-B317-9FB700381987}" type="pres">
      <dgm:prSet presAssocID="{044C8F56-E2C2-4B72-A6DF-AB05D0AED13D}" presName="sp" presStyleCnt="0"/>
      <dgm:spPr/>
      <dgm:t>
        <a:bodyPr/>
        <a:lstStyle/>
        <a:p>
          <a:endParaRPr lang="es-EC"/>
        </a:p>
      </dgm:t>
    </dgm:pt>
    <dgm:pt modelId="{0B4F10A8-4665-4BE9-A987-5A6B0BB030C8}" type="pres">
      <dgm:prSet presAssocID="{33651B33-0C05-45CB-8DBE-40E7D61D918F}" presName="composite" presStyleCnt="0"/>
      <dgm:spPr/>
      <dgm:t>
        <a:bodyPr/>
        <a:lstStyle/>
        <a:p>
          <a:endParaRPr lang="es-EC"/>
        </a:p>
      </dgm:t>
    </dgm:pt>
    <dgm:pt modelId="{0EEBB21A-5BED-4BE6-B0C6-82AB286856B3}" type="pres">
      <dgm:prSet presAssocID="{33651B33-0C05-45CB-8DBE-40E7D61D918F}" presName="parentText" presStyleLbl="alignNode1" presStyleIdx="1" presStyleCnt="3" custLinFactNeighborY="0">
        <dgm:presLayoutVars>
          <dgm:chMax val="1"/>
          <dgm:bulletEnabled val="1"/>
        </dgm:presLayoutVars>
      </dgm:prSet>
      <dgm:spPr/>
      <dgm:t>
        <a:bodyPr/>
        <a:lstStyle/>
        <a:p>
          <a:endParaRPr lang="es-EC"/>
        </a:p>
      </dgm:t>
    </dgm:pt>
    <dgm:pt modelId="{DE5922C3-37FE-4A84-B3F9-62D05FE2DB90}" type="pres">
      <dgm:prSet presAssocID="{33651B33-0C05-45CB-8DBE-40E7D61D918F}" presName="descendantText" presStyleLbl="alignAcc1" presStyleIdx="1" presStyleCnt="3">
        <dgm:presLayoutVars>
          <dgm:bulletEnabled val="1"/>
        </dgm:presLayoutVars>
      </dgm:prSet>
      <dgm:spPr/>
      <dgm:t>
        <a:bodyPr/>
        <a:lstStyle/>
        <a:p>
          <a:endParaRPr lang="es-EC"/>
        </a:p>
      </dgm:t>
    </dgm:pt>
    <dgm:pt modelId="{C9479510-43E5-41CE-85BD-1EC43D221000}" type="pres">
      <dgm:prSet presAssocID="{30C5C77E-CE59-4B53-8DA2-0C4F47144EAD}" presName="sp" presStyleCnt="0"/>
      <dgm:spPr/>
      <dgm:t>
        <a:bodyPr/>
        <a:lstStyle/>
        <a:p>
          <a:endParaRPr lang="es-EC"/>
        </a:p>
      </dgm:t>
    </dgm:pt>
    <dgm:pt modelId="{5CB6F338-F737-4C51-B8EA-4EB79215CC9D}" type="pres">
      <dgm:prSet presAssocID="{E814C2A5-F0DD-4483-B1D8-8E7D0BDE33C6}" presName="composite" presStyleCnt="0"/>
      <dgm:spPr/>
      <dgm:t>
        <a:bodyPr/>
        <a:lstStyle/>
        <a:p>
          <a:endParaRPr lang="es-EC"/>
        </a:p>
      </dgm:t>
    </dgm:pt>
    <dgm:pt modelId="{9B59FEE5-DDF0-4F58-8BC4-564BAF11B317}" type="pres">
      <dgm:prSet presAssocID="{E814C2A5-F0DD-4483-B1D8-8E7D0BDE33C6}" presName="parentText" presStyleLbl="alignNode1" presStyleIdx="2" presStyleCnt="3">
        <dgm:presLayoutVars>
          <dgm:chMax val="1"/>
          <dgm:bulletEnabled val="1"/>
        </dgm:presLayoutVars>
      </dgm:prSet>
      <dgm:spPr/>
      <dgm:t>
        <a:bodyPr/>
        <a:lstStyle/>
        <a:p>
          <a:endParaRPr lang="es-EC"/>
        </a:p>
      </dgm:t>
    </dgm:pt>
    <dgm:pt modelId="{32EA159B-58BE-4C56-8504-5114AB80DE26}" type="pres">
      <dgm:prSet presAssocID="{E814C2A5-F0DD-4483-B1D8-8E7D0BDE33C6}" presName="descendantText" presStyleLbl="alignAcc1" presStyleIdx="2" presStyleCnt="3">
        <dgm:presLayoutVars>
          <dgm:bulletEnabled val="1"/>
        </dgm:presLayoutVars>
      </dgm:prSet>
      <dgm:spPr/>
      <dgm:t>
        <a:bodyPr/>
        <a:lstStyle/>
        <a:p>
          <a:endParaRPr lang="es-EC"/>
        </a:p>
      </dgm:t>
    </dgm:pt>
  </dgm:ptLst>
  <dgm:cxnLst>
    <dgm:cxn modelId="{779C2487-F072-45A1-92B4-820BC124AD81}" type="presOf" srcId="{C99A004D-FA14-4A4A-AD33-7C84FC087566}" destId="{395DBB01-58BA-4D74-B463-069DEA103634}" srcOrd="0" destOrd="0" presId="urn:microsoft.com/office/officeart/2005/8/layout/chevron2"/>
    <dgm:cxn modelId="{F2A06896-FAA7-41BB-A468-C29EE97AA5E8}" type="presOf" srcId="{33651B33-0C05-45CB-8DBE-40E7D61D918F}" destId="{0EEBB21A-5BED-4BE6-B0C6-82AB286856B3}" srcOrd="0" destOrd="0" presId="urn:microsoft.com/office/officeart/2005/8/layout/chevron2"/>
    <dgm:cxn modelId="{A34E5F70-1BB2-442F-ADC5-D8B4BD9BF825}" type="presOf" srcId="{537F3571-F2E6-40BE-BD9C-2FE52C9BEA69}" destId="{32EA159B-58BE-4C56-8504-5114AB80DE26}" srcOrd="0" destOrd="0" presId="urn:microsoft.com/office/officeart/2005/8/layout/chevron2"/>
    <dgm:cxn modelId="{D03E9B97-E73F-4794-8214-CCC67C1268BC}" type="presOf" srcId="{0D3A02FA-6C76-4D9D-8DFF-AF8065C5232A}" destId="{DE5922C3-37FE-4A84-B3F9-62D05FE2DB90}" srcOrd="0" destOrd="0" presId="urn:microsoft.com/office/officeart/2005/8/layout/chevron2"/>
    <dgm:cxn modelId="{30831BD0-4F5B-4591-8C5D-5016FAD944BA}" srcId="{33651B33-0C05-45CB-8DBE-40E7D61D918F}" destId="{0D3A02FA-6C76-4D9D-8DFF-AF8065C5232A}" srcOrd="0" destOrd="0" parTransId="{00FF681D-0D6E-4263-BD56-845305AA4864}" sibTransId="{682A2E41-A8FF-426E-94A5-82C2411C32A8}"/>
    <dgm:cxn modelId="{2E3A5427-44BB-4230-B3BB-47A93B6AEE19}" srcId="{412873E5-DAAF-4E87-9F6E-38097B01D920}" destId="{E814C2A5-F0DD-4483-B1D8-8E7D0BDE33C6}" srcOrd="2" destOrd="0" parTransId="{07910500-AC25-4822-A705-E27DA621BBD1}" sibTransId="{8A0FD8DA-FEE2-471F-A1CF-0445E6B90382}"/>
    <dgm:cxn modelId="{C42ACDA2-5E49-4ADF-AA7D-1E2305865C51}" srcId="{E814C2A5-F0DD-4483-B1D8-8E7D0BDE33C6}" destId="{886FC347-5E37-4463-BBAF-EB7CF5EB715E}" srcOrd="2" destOrd="0" parTransId="{2DD4DA43-BA57-4E3F-8637-21832647033B}" sibTransId="{1BB9560E-9CC5-403D-AA4F-16D44DC6EF62}"/>
    <dgm:cxn modelId="{322C2AA7-10A6-4214-9F89-D29E189525B8}" srcId="{6054ADC8-4957-4199-AAE6-EA5BB4651A46}" destId="{4C5E5DBD-3F5E-4E55-953C-E45D2E82B0BE}" srcOrd="1" destOrd="0" parTransId="{A37BF950-454D-4EE2-98B7-AC816DBFF0DB}" sibTransId="{12021550-711F-48F5-B007-53E6E7A7D685}"/>
    <dgm:cxn modelId="{5551A177-AED6-44E6-8332-98478F02D4AB}" type="presOf" srcId="{8D4FD010-B563-4A23-A24F-3A5CF3E39B1F}" destId="{32EA159B-58BE-4C56-8504-5114AB80DE26}" srcOrd="0" destOrd="1" presId="urn:microsoft.com/office/officeart/2005/8/layout/chevron2"/>
    <dgm:cxn modelId="{39DDF907-8892-4683-BFEE-5009DC8F3700}" type="presOf" srcId="{E814C2A5-F0DD-4483-B1D8-8E7D0BDE33C6}" destId="{9B59FEE5-DDF0-4F58-8BC4-564BAF11B317}" srcOrd="0" destOrd="0" presId="urn:microsoft.com/office/officeart/2005/8/layout/chevron2"/>
    <dgm:cxn modelId="{108576EE-5325-445C-A2CE-541193404304}" type="presOf" srcId="{4C5E5DBD-3F5E-4E55-953C-E45D2E82B0BE}" destId="{395DBB01-58BA-4D74-B463-069DEA103634}" srcOrd="0" destOrd="1" presId="urn:microsoft.com/office/officeart/2005/8/layout/chevron2"/>
    <dgm:cxn modelId="{3B96AF59-4852-49D3-B653-35EE3CF84D33}" srcId="{412873E5-DAAF-4E87-9F6E-38097B01D920}" destId="{33651B33-0C05-45CB-8DBE-40E7D61D918F}" srcOrd="1" destOrd="0" parTransId="{9A2C7B1A-B74B-44D5-841E-9D1F921FD912}" sibTransId="{30C5C77E-CE59-4B53-8DA2-0C4F47144EAD}"/>
    <dgm:cxn modelId="{D898B223-E950-49BD-A744-982E6E05FE59}" srcId="{6054ADC8-4957-4199-AAE6-EA5BB4651A46}" destId="{C99A004D-FA14-4A4A-AD33-7C84FC087566}" srcOrd="0" destOrd="0" parTransId="{221B1396-0BA2-4FBC-B6BB-6BCD6FB8A8E2}" sibTransId="{94E2746F-EF12-4F82-8BB7-9FF23254DBC7}"/>
    <dgm:cxn modelId="{48205CFE-D1FB-4A42-9D25-A1F21AEA96A3}" srcId="{E814C2A5-F0DD-4483-B1D8-8E7D0BDE33C6}" destId="{537F3571-F2E6-40BE-BD9C-2FE52C9BEA69}" srcOrd="0" destOrd="0" parTransId="{4081808E-F47D-4995-B4B3-0D60ECDEFD73}" sibTransId="{BAF5E231-AFB7-4E92-9C18-D806F763ABD6}"/>
    <dgm:cxn modelId="{2F0D46AF-C462-47CA-8DED-0944D281FDD9}" type="presOf" srcId="{886FC347-5E37-4463-BBAF-EB7CF5EB715E}" destId="{32EA159B-58BE-4C56-8504-5114AB80DE26}" srcOrd="0" destOrd="2" presId="urn:microsoft.com/office/officeart/2005/8/layout/chevron2"/>
    <dgm:cxn modelId="{030F0B6B-E554-494B-8578-4B29EBE95776}" type="presOf" srcId="{412873E5-DAAF-4E87-9F6E-38097B01D920}" destId="{FDACFCD0-2674-4DA5-ABAF-FA0BDAD9D188}" srcOrd="0" destOrd="0" presId="urn:microsoft.com/office/officeart/2005/8/layout/chevron2"/>
    <dgm:cxn modelId="{805E235E-6429-4046-8451-19185578A3EA}" srcId="{412873E5-DAAF-4E87-9F6E-38097B01D920}" destId="{6054ADC8-4957-4199-AAE6-EA5BB4651A46}" srcOrd="0" destOrd="0" parTransId="{2C80AAB7-8FC6-42D2-9F1C-2634CF0CAF6D}" sibTransId="{044C8F56-E2C2-4B72-A6DF-AB05D0AED13D}"/>
    <dgm:cxn modelId="{D5B60513-354A-4B5B-9076-AA5732A9FB87}" srcId="{E814C2A5-F0DD-4483-B1D8-8E7D0BDE33C6}" destId="{8D4FD010-B563-4A23-A24F-3A5CF3E39B1F}" srcOrd="1" destOrd="0" parTransId="{E6EEEF34-48EC-4B4E-B78B-C6A5EF095B2D}" sibTransId="{62A1F7D3-CDDD-4C92-B434-6475141A1DFB}"/>
    <dgm:cxn modelId="{B29D7D89-C887-431F-8256-41C88305CDE2}" type="presOf" srcId="{6054ADC8-4957-4199-AAE6-EA5BB4651A46}" destId="{716F1BFE-2CF5-44C9-B245-2E088ADC1CE1}" srcOrd="0" destOrd="0" presId="urn:microsoft.com/office/officeart/2005/8/layout/chevron2"/>
    <dgm:cxn modelId="{BC081628-5259-491F-8E13-7E09C77A16A3}" type="presParOf" srcId="{FDACFCD0-2674-4DA5-ABAF-FA0BDAD9D188}" destId="{5355D1FF-18B0-4041-9906-6B6F3A20A5C9}" srcOrd="0" destOrd="0" presId="urn:microsoft.com/office/officeart/2005/8/layout/chevron2"/>
    <dgm:cxn modelId="{CFEC035E-D164-469E-B72E-228628A3D62F}" type="presParOf" srcId="{5355D1FF-18B0-4041-9906-6B6F3A20A5C9}" destId="{716F1BFE-2CF5-44C9-B245-2E088ADC1CE1}" srcOrd="0" destOrd="0" presId="urn:microsoft.com/office/officeart/2005/8/layout/chevron2"/>
    <dgm:cxn modelId="{38C7952F-2022-4072-9F14-AC95EEAC9E0B}" type="presParOf" srcId="{5355D1FF-18B0-4041-9906-6B6F3A20A5C9}" destId="{395DBB01-58BA-4D74-B463-069DEA103634}" srcOrd="1" destOrd="0" presId="urn:microsoft.com/office/officeart/2005/8/layout/chevron2"/>
    <dgm:cxn modelId="{DC5C4F5E-7894-4FE8-B317-5560DC15F3A9}" type="presParOf" srcId="{FDACFCD0-2674-4DA5-ABAF-FA0BDAD9D188}" destId="{499D7397-0281-4335-B317-9FB700381987}" srcOrd="1" destOrd="0" presId="urn:microsoft.com/office/officeart/2005/8/layout/chevron2"/>
    <dgm:cxn modelId="{9C806E93-C94A-48EA-A03D-81B61161F0D8}" type="presParOf" srcId="{FDACFCD0-2674-4DA5-ABAF-FA0BDAD9D188}" destId="{0B4F10A8-4665-4BE9-A987-5A6B0BB030C8}" srcOrd="2" destOrd="0" presId="urn:microsoft.com/office/officeart/2005/8/layout/chevron2"/>
    <dgm:cxn modelId="{FAE1B485-F933-4DD7-B5DF-38B28A57C511}" type="presParOf" srcId="{0B4F10A8-4665-4BE9-A987-5A6B0BB030C8}" destId="{0EEBB21A-5BED-4BE6-B0C6-82AB286856B3}" srcOrd="0" destOrd="0" presId="urn:microsoft.com/office/officeart/2005/8/layout/chevron2"/>
    <dgm:cxn modelId="{5C8C74D9-253A-4B72-9140-E6E6F9897669}" type="presParOf" srcId="{0B4F10A8-4665-4BE9-A987-5A6B0BB030C8}" destId="{DE5922C3-37FE-4A84-B3F9-62D05FE2DB90}" srcOrd="1" destOrd="0" presId="urn:microsoft.com/office/officeart/2005/8/layout/chevron2"/>
    <dgm:cxn modelId="{3B7603DE-24FF-4278-814E-D7B6353338CC}" type="presParOf" srcId="{FDACFCD0-2674-4DA5-ABAF-FA0BDAD9D188}" destId="{C9479510-43E5-41CE-85BD-1EC43D221000}" srcOrd="3" destOrd="0" presId="urn:microsoft.com/office/officeart/2005/8/layout/chevron2"/>
    <dgm:cxn modelId="{EB5D4269-803C-428B-B1B3-2462784F234F}" type="presParOf" srcId="{FDACFCD0-2674-4DA5-ABAF-FA0BDAD9D188}" destId="{5CB6F338-F737-4C51-B8EA-4EB79215CC9D}" srcOrd="4" destOrd="0" presId="urn:microsoft.com/office/officeart/2005/8/layout/chevron2"/>
    <dgm:cxn modelId="{16743664-F2CD-4D78-B327-EBE0C5CA1615}" type="presParOf" srcId="{5CB6F338-F737-4C51-B8EA-4EB79215CC9D}" destId="{9B59FEE5-DDF0-4F58-8BC4-564BAF11B317}" srcOrd="0" destOrd="0" presId="urn:microsoft.com/office/officeart/2005/8/layout/chevron2"/>
    <dgm:cxn modelId="{1A869938-C477-4D83-A080-C0B74095AB82}" type="presParOf" srcId="{5CB6F338-F737-4C51-B8EA-4EB79215CC9D}" destId="{32EA159B-58BE-4C56-8504-5114AB80DE2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906A5B-4A56-4FE8-AEF7-345E377DF7C2}" type="doc">
      <dgm:prSet loTypeId="urn:microsoft.com/office/officeart/2005/8/layout/vList6" loCatId="list" qsTypeId="urn:microsoft.com/office/officeart/2005/8/quickstyle/simple1" qsCatId="simple" csTypeId="urn:microsoft.com/office/officeart/2005/8/colors/colorful2" csCatId="colorful" phldr="1"/>
      <dgm:spPr/>
      <dgm:t>
        <a:bodyPr/>
        <a:lstStyle/>
        <a:p>
          <a:endParaRPr lang="es-EC"/>
        </a:p>
      </dgm:t>
    </dgm:pt>
    <dgm:pt modelId="{B9E98C0C-CC76-4994-A0E4-036532123B87}">
      <dgm:prSet phldrT="[Texto]" custT="1"/>
      <dgm:spPr/>
      <dgm:t>
        <a:bodyPr/>
        <a:lstStyle/>
        <a:p>
          <a:r>
            <a:rPr lang="es-EC" sz="2000" b="1" dirty="0" smtClean="0">
              <a:solidFill>
                <a:schemeClr val="tx1"/>
              </a:solidFill>
              <a:effectLst/>
              <a:latin typeface="Calibri" panose="020F0502020204030204" pitchFamily="34" charset="0"/>
            </a:rPr>
            <a:t>Sujetos a investigar </a:t>
          </a:r>
          <a:endParaRPr lang="es-EC" sz="2000" b="1" dirty="0">
            <a:solidFill>
              <a:schemeClr val="tx1"/>
            </a:solidFill>
            <a:effectLst/>
            <a:latin typeface="Calibri" panose="020F0502020204030204" pitchFamily="34" charset="0"/>
          </a:endParaRPr>
        </a:p>
      </dgm:t>
    </dgm:pt>
    <dgm:pt modelId="{7AB3E465-B9F5-4E37-9E1E-9E7A5CC26795}" type="parTrans" cxnId="{6E24238E-8F37-4C0E-AD7D-1F4C85B10B0D}">
      <dgm:prSet/>
      <dgm:spPr/>
      <dgm:t>
        <a:bodyPr/>
        <a:lstStyle/>
        <a:p>
          <a:endParaRPr lang="es-EC" sz="2000">
            <a:solidFill>
              <a:schemeClr val="tx1"/>
            </a:solidFill>
            <a:latin typeface="Calibri" panose="020F0502020204030204" pitchFamily="34" charset="0"/>
          </a:endParaRPr>
        </a:p>
      </dgm:t>
    </dgm:pt>
    <dgm:pt modelId="{2D4BBD4E-9563-48D8-89EA-A8E9353A1F25}" type="sibTrans" cxnId="{6E24238E-8F37-4C0E-AD7D-1F4C85B10B0D}">
      <dgm:prSet/>
      <dgm:spPr/>
      <dgm:t>
        <a:bodyPr/>
        <a:lstStyle/>
        <a:p>
          <a:endParaRPr lang="es-EC" sz="2000">
            <a:solidFill>
              <a:schemeClr val="tx1"/>
            </a:solidFill>
            <a:latin typeface="Calibri" panose="020F0502020204030204" pitchFamily="34" charset="0"/>
          </a:endParaRPr>
        </a:p>
      </dgm:t>
    </dgm:pt>
    <dgm:pt modelId="{6186A07E-F75C-4F97-A301-62B414E3B26E}">
      <dgm:prSet phldrT="[Texto]" custT="1"/>
      <dgm:spPr/>
      <dgm:t>
        <a:bodyPr/>
        <a:lstStyle/>
        <a:p>
          <a:r>
            <a:rPr lang="es-EC" sz="1800" dirty="0" smtClean="0">
              <a:solidFill>
                <a:schemeClr val="tx1"/>
              </a:solidFill>
              <a:latin typeface="Calibri" panose="020F0502020204030204" pitchFamily="34" charset="0"/>
            </a:rPr>
            <a:t>Niños</a:t>
          </a:r>
          <a:endParaRPr lang="es-EC" sz="1800" dirty="0">
            <a:solidFill>
              <a:schemeClr val="tx1"/>
            </a:solidFill>
            <a:latin typeface="Calibri" panose="020F0502020204030204" pitchFamily="34" charset="0"/>
          </a:endParaRPr>
        </a:p>
      </dgm:t>
    </dgm:pt>
    <dgm:pt modelId="{F1C8F354-859A-4CE7-B248-77A0AA49F1E7}" type="parTrans" cxnId="{B26741DC-607C-45AA-9B47-9A5836F27731}">
      <dgm:prSet/>
      <dgm:spPr/>
      <dgm:t>
        <a:bodyPr/>
        <a:lstStyle/>
        <a:p>
          <a:endParaRPr lang="es-EC" sz="2000">
            <a:solidFill>
              <a:schemeClr val="tx1"/>
            </a:solidFill>
            <a:latin typeface="Calibri" panose="020F0502020204030204" pitchFamily="34" charset="0"/>
          </a:endParaRPr>
        </a:p>
      </dgm:t>
    </dgm:pt>
    <dgm:pt modelId="{CB674159-5DDB-4E50-B9FF-A69A8625085E}" type="sibTrans" cxnId="{B26741DC-607C-45AA-9B47-9A5836F27731}">
      <dgm:prSet/>
      <dgm:spPr/>
      <dgm:t>
        <a:bodyPr/>
        <a:lstStyle/>
        <a:p>
          <a:endParaRPr lang="es-EC" sz="2000">
            <a:solidFill>
              <a:schemeClr val="tx1"/>
            </a:solidFill>
            <a:latin typeface="Calibri" panose="020F0502020204030204" pitchFamily="34" charset="0"/>
          </a:endParaRPr>
        </a:p>
      </dgm:t>
    </dgm:pt>
    <dgm:pt modelId="{28ADED29-5049-410D-B9F4-C7BA0F352333}">
      <dgm:prSet phldrT="[Texto]" custT="1"/>
      <dgm:spPr/>
      <dgm:t>
        <a:bodyPr/>
        <a:lstStyle/>
        <a:p>
          <a:r>
            <a:rPr lang="es-EC" sz="2000" b="1" dirty="0" smtClean="0">
              <a:solidFill>
                <a:schemeClr val="tx1"/>
              </a:solidFill>
              <a:effectLst/>
              <a:latin typeface="Calibri" panose="020F0502020204030204" pitchFamily="34" charset="0"/>
            </a:rPr>
            <a:t>Técnicas</a:t>
          </a:r>
          <a:endParaRPr lang="es-EC" sz="2000" b="1" dirty="0">
            <a:solidFill>
              <a:schemeClr val="tx1"/>
            </a:solidFill>
            <a:effectLst/>
            <a:latin typeface="Calibri" panose="020F0502020204030204" pitchFamily="34" charset="0"/>
          </a:endParaRPr>
        </a:p>
      </dgm:t>
    </dgm:pt>
    <dgm:pt modelId="{12A2FDE7-A3EA-44CC-98AE-6E0C3732C9D3}" type="parTrans" cxnId="{2096CA4E-C822-4704-8913-BE1A936D312F}">
      <dgm:prSet/>
      <dgm:spPr/>
      <dgm:t>
        <a:bodyPr/>
        <a:lstStyle/>
        <a:p>
          <a:endParaRPr lang="es-EC" sz="2000">
            <a:solidFill>
              <a:schemeClr val="tx1"/>
            </a:solidFill>
            <a:latin typeface="Calibri" panose="020F0502020204030204" pitchFamily="34" charset="0"/>
          </a:endParaRPr>
        </a:p>
      </dgm:t>
    </dgm:pt>
    <dgm:pt modelId="{CF8AB820-2E76-47CC-A6FA-3729A912AB8A}" type="sibTrans" cxnId="{2096CA4E-C822-4704-8913-BE1A936D312F}">
      <dgm:prSet/>
      <dgm:spPr/>
      <dgm:t>
        <a:bodyPr/>
        <a:lstStyle/>
        <a:p>
          <a:endParaRPr lang="es-EC" sz="2000">
            <a:solidFill>
              <a:schemeClr val="tx1"/>
            </a:solidFill>
            <a:latin typeface="Calibri" panose="020F0502020204030204" pitchFamily="34" charset="0"/>
          </a:endParaRPr>
        </a:p>
      </dgm:t>
    </dgm:pt>
    <dgm:pt modelId="{4F199BBB-B9CF-4150-B172-F1CB2140BD67}">
      <dgm:prSet phldrT="[Texto]" custT="1"/>
      <dgm:spPr/>
      <dgm:t>
        <a:bodyPr/>
        <a:lstStyle/>
        <a:p>
          <a:r>
            <a:rPr lang="es-EC" sz="1800" dirty="0" smtClean="0">
              <a:solidFill>
                <a:schemeClr val="tx1"/>
              </a:solidFill>
              <a:latin typeface="Calibri" panose="020F0502020204030204" pitchFamily="34" charset="0"/>
            </a:rPr>
            <a:t>Observación</a:t>
          </a:r>
          <a:endParaRPr lang="es-EC" sz="1800" dirty="0">
            <a:solidFill>
              <a:schemeClr val="tx1"/>
            </a:solidFill>
            <a:latin typeface="Calibri" panose="020F0502020204030204" pitchFamily="34" charset="0"/>
          </a:endParaRPr>
        </a:p>
      </dgm:t>
    </dgm:pt>
    <dgm:pt modelId="{858035EC-7B9C-46F9-871D-6E45A3EC0CAD}" type="parTrans" cxnId="{F7615BC2-0201-45F9-AAB5-02E83F8C2CAC}">
      <dgm:prSet/>
      <dgm:spPr/>
      <dgm:t>
        <a:bodyPr/>
        <a:lstStyle/>
        <a:p>
          <a:endParaRPr lang="es-EC" sz="2000">
            <a:solidFill>
              <a:schemeClr val="tx1"/>
            </a:solidFill>
            <a:latin typeface="Calibri" panose="020F0502020204030204" pitchFamily="34" charset="0"/>
          </a:endParaRPr>
        </a:p>
      </dgm:t>
    </dgm:pt>
    <dgm:pt modelId="{6CC358FB-FBA5-4F02-93ED-2940D9D060D2}" type="sibTrans" cxnId="{F7615BC2-0201-45F9-AAB5-02E83F8C2CAC}">
      <dgm:prSet/>
      <dgm:spPr/>
      <dgm:t>
        <a:bodyPr/>
        <a:lstStyle/>
        <a:p>
          <a:endParaRPr lang="es-EC" sz="2000">
            <a:solidFill>
              <a:schemeClr val="tx1"/>
            </a:solidFill>
            <a:latin typeface="Calibri" panose="020F0502020204030204" pitchFamily="34" charset="0"/>
          </a:endParaRPr>
        </a:p>
      </dgm:t>
    </dgm:pt>
    <dgm:pt modelId="{43ECD5B4-A264-4487-8910-FDC377DA2122}">
      <dgm:prSet phldrT="[Texto]" custT="1"/>
      <dgm:spPr/>
      <dgm:t>
        <a:bodyPr/>
        <a:lstStyle/>
        <a:p>
          <a:r>
            <a:rPr lang="es-EC" sz="2000" b="1" dirty="0" smtClean="0">
              <a:solidFill>
                <a:schemeClr val="tx1"/>
              </a:solidFill>
              <a:effectLst/>
              <a:latin typeface="Calibri" panose="020F0502020204030204" pitchFamily="34" charset="0"/>
            </a:rPr>
            <a:t>Instrumentos</a:t>
          </a:r>
          <a:endParaRPr lang="es-EC" sz="2000" b="1" dirty="0">
            <a:solidFill>
              <a:schemeClr val="tx1"/>
            </a:solidFill>
            <a:effectLst/>
            <a:latin typeface="Calibri" panose="020F0502020204030204" pitchFamily="34" charset="0"/>
          </a:endParaRPr>
        </a:p>
      </dgm:t>
    </dgm:pt>
    <dgm:pt modelId="{41999E3C-5500-4706-901E-A861B1DC5432}" type="parTrans" cxnId="{26B5C068-36B7-4037-9F5E-A1BC35D676BE}">
      <dgm:prSet/>
      <dgm:spPr/>
      <dgm:t>
        <a:bodyPr/>
        <a:lstStyle/>
        <a:p>
          <a:endParaRPr lang="es-EC" sz="2000">
            <a:solidFill>
              <a:schemeClr val="tx1"/>
            </a:solidFill>
            <a:latin typeface="Calibri" panose="020F0502020204030204" pitchFamily="34" charset="0"/>
          </a:endParaRPr>
        </a:p>
      </dgm:t>
    </dgm:pt>
    <dgm:pt modelId="{8DA1D0F5-18C8-494A-AF4B-E236B07E88A8}" type="sibTrans" cxnId="{26B5C068-36B7-4037-9F5E-A1BC35D676BE}">
      <dgm:prSet/>
      <dgm:spPr/>
      <dgm:t>
        <a:bodyPr/>
        <a:lstStyle/>
        <a:p>
          <a:endParaRPr lang="es-EC" sz="2000">
            <a:solidFill>
              <a:schemeClr val="tx1"/>
            </a:solidFill>
            <a:latin typeface="Calibri" panose="020F0502020204030204" pitchFamily="34" charset="0"/>
          </a:endParaRPr>
        </a:p>
      </dgm:t>
    </dgm:pt>
    <dgm:pt modelId="{AE22909A-5ECB-4D7E-94DF-C23B958A9D1B}">
      <dgm:prSet phldrT="[Texto]" custT="1"/>
      <dgm:spPr/>
      <dgm:t>
        <a:bodyPr/>
        <a:lstStyle/>
        <a:p>
          <a:r>
            <a:rPr lang="es-EC" sz="1800" dirty="0" smtClean="0">
              <a:solidFill>
                <a:schemeClr val="tx1"/>
              </a:solidFill>
              <a:latin typeface="Calibri" panose="020F0502020204030204" pitchFamily="34" charset="0"/>
            </a:rPr>
            <a:t>Docentes </a:t>
          </a:r>
          <a:endParaRPr lang="es-EC" sz="1800" dirty="0">
            <a:solidFill>
              <a:schemeClr val="tx1"/>
            </a:solidFill>
            <a:latin typeface="Calibri" panose="020F0502020204030204" pitchFamily="34" charset="0"/>
          </a:endParaRPr>
        </a:p>
      </dgm:t>
    </dgm:pt>
    <dgm:pt modelId="{CFCB180D-DEFA-404B-AE18-2CF85896E5C5}" type="parTrans" cxnId="{10C1CD96-A473-444B-B541-B2A42D0A285B}">
      <dgm:prSet/>
      <dgm:spPr/>
      <dgm:t>
        <a:bodyPr/>
        <a:lstStyle/>
        <a:p>
          <a:endParaRPr lang="es-EC" sz="2000">
            <a:solidFill>
              <a:schemeClr val="tx1"/>
            </a:solidFill>
            <a:latin typeface="Calibri" panose="020F0502020204030204" pitchFamily="34" charset="0"/>
          </a:endParaRPr>
        </a:p>
      </dgm:t>
    </dgm:pt>
    <dgm:pt modelId="{59617A17-3BF0-44E0-BD6B-C4345F06A1DE}" type="sibTrans" cxnId="{10C1CD96-A473-444B-B541-B2A42D0A285B}">
      <dgm:prSet/>
      <dgm:spPr/>
      <dgm:t>
        <a:bodyPr/>
        <a:lstStyle/>
        <a:p>
          <a:endParaRPr lang="es-EC" sz="2000">
            <a:solidFill>
              <a:schemeClr val="tx1"/>
            </a:solidFill>
            <a:latin typeface="Calibri" panose="020F0502020204030204" pitchFamily="34" charset="0"/>
          </a:endParaRPr>
        </a:p>
      </dgm:t>
    </dgm:pt>
    <dgm:pt modelId="{CD5B72B7-090E-48F7-AE85-1A71A47BE0B2}">
      <dgm:prSet custT="1"/>
      <dgm:spPr/>
      <dgm:t>
        <a:bodyPr/>
        <a:lstStyle/>
        <a:p>
          <a:r>
            <a:rPr lang="es-EC" sz="1800" dirty="0" smtClean="0">
              <a:solidFill>
                <a:schemeClr val="tx1"/>
              </a:solidFill>
              <a:latin typeface="Calibri" panose="020F0502020204030204" pitchFamily="34" charset="0"/>
            </a:rPr>
            <a:t>Prueba para evaluar las nociones espaciales en los niños de Primer Año de Educación Básica</a:t>
          </a:r>
          <a:endParaRPr lang="es-EC" sz="1800" dirty="0">
            <a:solidFill>
              <a:schemeClr val="tx1"/>
            </a:solidFill>
            <a:latin typeface="Calibri" panose="020F0502020204030204" pitchFamily="34" charset="0"/>
          </a:endParaRPr>
        </a:p>
      </dgm:t>
    </dgm:pt>
    <dgm:pt modelId="{C83DBDC7-7B51-45F5-9AB1-B35A3495CB06}" type="parTrans" cxnId="{298A2D23-143E-49D5-86B0-773FAD873AB7}">
      <dgm:prSet/>
      <dgm:spPr/>
      <dgm:t>
        <a:bodyPr/>
        <a:lstStyle/>
        <a:p>
          <a:endParaRPr lang="es-EC" sz="2000">
            <a:solidFill>
              <a:schemeClr val="tx1"/>
            </a:solidFill>
            <a:latin typeface="Calibri" panose="020F0502020204030204" pitchFamily="34" charset="0"/>
          </a:endParaRPr>
        </a:p>
      </dgm:t>
    </dgm:pt>
    <dgm:pt modelId="{EDCA7B34-11B4-4946-A54E-D4F87C2589A2}" type="sibTrans" cxnId="{298A2D23-143E-49D5-86B0-773FAD873AB7}">
      <dgm:prSet/>
      <dgm:spPr/>
      <dgm:t>
        <a:bodyPr/>
        <a:lstStyle/>
        <a:p>
          <a:endParaRPr lang="es-EC" sz="2000">
            <a:solidFill>
              <a:schemeClr val="tx1"/>
            </a:solidFill>
            <a:latin typeface="Calibri" panose="020F0502020204030204" pitchFamily="34" charset="0"/>
          </a:endParaRPr>
        </a:p>
      </dgm:t>
    </dgm:pt>
    <dgm:pt modelId="{DC8389C1-9FAE-4A21-AA9D-A81B8EA7962B}">
      <dgm:prSet phldrT="[Texto]" custT="1"/>
      <dgm:spPr/>
      <dgm:t>
        <a:bodyPr/>
        <a:lstStyle/>
        <a:p>
          <a:r>
            <a:rPr lang="es-EC" sz="1800" dirty="0" smtClean="0">
              <a:solidFill>
                <a:schemeClr val="tx1"/>
              </a:solidFill>
              <a:latin typeface="Calibri" panose="020F0502020204030204" pitchFamily="34" charset="0"/>
            </a:rPr>
            <a:t>Encuesta </a:t>
          </a:r>
          <a:endParaRPr lang="es-EC" sz="1800" dirty="0">
            <a:solidFill>
              <a:schemeClr val="tx1"/>
            </a:solidFill>
            <a:latin typeface="Calibri" panose="020F0502020204030204" pitchFamily="34" charset="0"/>
          </a:endParaRPr>
        </a:p>
      </dgm:t>
    </dgm:pt>
    <dgm:pt modelId="{2D028C4D-41CF-4348-B8C5-59DFE243C61E}" type="parTrans" cxnId="{18F031F8-691E-4A54-9B9B-2E5B88E790DF}">
      <dgm:prSet/>
      <dgm:spPr/>
      <dgm:t>
        <a:bodyPr/>
        <a:lstStyle/>
        <a:p>
          <a:endParaRPr lang="es-EC" sz="2000">
            <a:latin typeface="Calibri" panose="020F0502020204030204" pitchFamily="34" charset="0"/>
          </a:endParaRPr>
        </a:p>
      </dgm:t>
    </dgm:pt>
    <dgm:pt modelId="{BF6C7165-E785-420E-9896-519B154636BE}" type="sibTrans" cxnId="{18F031F8-691E-4A54-9B9B-2E5B88E790DF}">
      <dgm:prSet/>
      <dgm:spPr/>
      <dgm:t>
        <a:bodyPr/>
        <a:lstStyle/>
        <a:p>
          <a:endParaRPr lang="es-EC" sz="2000">
            <a:latin typeface="Calibri" panose="020F0502020204030204" pitchFamily="34" charset="0"/>
          </a:endParaRPr>
        </a:p>
      </dgm:t>
    </dgm:pt>
    <dgm:pt modelId="{3EFCA9A5-DE13-475E-A5AB-37A33CF43778}">
      <dgm:prSet custT="1"/>
      <dgm:spPr/>
      <dgm:t>
        <a:bodyPr/>
        <a:lstStyle/>
        <a:p>
          <a:r>
            <a:rPr lang="es-EC" sz="1800" dirty="0" smtClean="0">
              <a:solidFill>
                <a:schemeClr val="tx1"/>
              </a:solidFill>
              <a:latin typeface="Calibri" panose="020F0502020204030204" pitchFamily="34" charset="0"/>
            </a:rPr>
            <a:t>Cuestionario de la encuesta dirigida a los docentes de Primer Año de Educación Básica del “Colegio Educar 2000”</a:t>
          </a:r>
          <a:endParaRPr lang="es-EC" sz="1800" dirty="0">
            <a:solidFill>
              <a:schemeClr val="tx1"/>
            </a:solidFill>
            <a:latin typeface="Calibri" panose="020F0502020204030204" pitchFamily="34" charset="0"/>
          </a:endParaRPr>
        </a:p>
      </dgm:t>
    </dgm:pt>
    <dgm:pt modelId="{82454948-E7CD-4C14-BE33-DC21EBEF4536}" type="parTrans" cxnId="{3C00AD0A-0F38-460C-8C5A-F83D3E9D1779}">
      <dgm:prSet/>
      <dgm:spPr/>
      <dgm:t>
        <a:bodyPr/>
        <a:lstStyle/>
        <a:p>
          <a:endParaRPr lang="es-EC"/>
        </a:p>
      </dgm:t>
    </dgm:pt>
    <dgm:pt modelId="{7CB28F1D-AA4F-4B9F-86AC-698422CA8AB0}" type="sibTrans" cxnId="{3C00AD0A-0F38-460C-8C5A-F83D3E9D1779}">
      <dgm:prSet/>
      <dgm:spPr/>
      <dgm:t>
        <a:bodyPr/>
        <a:lstStyle/>
        <a:p>
          <a:endParaRPr lang="es-EC"/>
        </a:p>
      </dgm:t>
    </dgm:pt>
    <dgm:pt modelId="{CCFCD0E6-BF20-47A7-93CC-5C09BABB2957}" type="pres">
      <dgm:prSet presAssocID="{17906A5B-4A56-4FE8-AEF7-345E377DF7C2}" presName="Name0" presStyleCnt="0">
        <dgm:presLayoutVars>
          <dgm:dir/>
          <dgm:animLvl val="lvl"/>
          <dgm:resizeHandles/>
        </dgm:presLayoutVars>
      </dgm:prSet>
      <dgm:spPr/>
      <dgm:t>
        <a:bodyPr/>
        <a:lstStyle/>
        <a:p>
          <a:endParaRPr lang="es-EC"/>
        </a:p>
      </dgm:t>
    </dgm:pt>
    <dgm:pt modelId="{C415EB56-3BCF-4390-B499-9C3771A61BFA}" type="pres">
      <dgm:prSet presAssocID="{B9E98C0C-CC76-4994-A0E4-036532123B87}" presName="linNode" presStyleCnt="0"/>
      <dgm:spPr/>
      <dgm:t>
        <a:bodyPr/>
        <a:lstStyle/>
        <a:p>
          <a:endParaRPr lang="es-EC"/>
        </a:p>
      </dgm:t>
    </dgm:pt>
    <dgm:pt modelId="{2FB8DCEC-1CC5-4D85-A907-EF82B763788D}" type="pres">
      <dgm:prSet presAssocID="{B9E98C0C-CC76-4994-A0E4-036532123B87}" presName="parentShp" presStyleLbl="node1" presStyleIdx="0" presStyleCnt="3">
        <dgm:presLayoutVars>
          <dgm:bulletEnabled val="1"/>
        </dgm:presLayoutVars>
      </dgm:prSet>
      <dgm:spPr/>
      <dgm:t>
        <a:bodyPr/>
        <a:lstStyle/>
        <a:p>
          <a:endParaRPr lang="es-EC"/>
        </a:p>
      </dgm:t>
    </dgm:pt>
    <dgm:pt modelId="{2C384456-1C73-4358-8E68-15B8149AA465}" type="pres">
      <dgm:prSet presAssocID="{B9E98C0C-CC76-4994-A0E4-036532123B87}" presName="childShp" presStyleLbl="bgAccFollowNode1" presStyleIdx="0" presStyleCnt="3" custScaleY="55922">
        <dgm:presLayoutVars>
          <dgm:bulletEnabled val="1"/>
        </dgm:presLayoutVars>
      </dgm:prSet>
      <dgm:spPr/>
      <dgm:t>
        <a:bodyPr/>
        <a:lstStyle/>
        <a:p>
          <a:endParaRPr lang="es-EC"/>
        </a:p>
      </dgm:t>
    </dgm:pt>
    <dgm:pt modelId="{1AF898B5-B784-45E7-B587-E3BCE9D9F39A}" type="pres">
      <dgm:prSet presAssocID="{2D4BBD4E-9563-48D8-89EA-A8E9353A1F25}" presName="spacing" presStyleCnt="0"/>
      <dgm:spPr/>
      <dgm:t>
        <a:bodyPr/>
        <a:lstStyle/>
        <a:p>
          <a:endParaRPr lang="es-EC"/>
        </a:p>
      </dgm:t>
    </dgm:pt>
    <dgm:pt modelId="{13399B08-9A87-48CE-B8DE-B06B769C96D8}" type="pres">
      <dgm:prSet presAssocID="{28ADED29-5049-410D-B9F4-C7BA0F352333}" presName="linNode" presStyleCnt="0"/>
      <dgm:spPr/>
      <dgm:t>
        <a:bodyPr/>
        <a:lstStyle/>
        <a:p>
          <a:endParaRPr lang="es-EC"/>
        </a:p>
      </dgm:t>
    </dgm:pt>
    <dgm:pt modelId="{B80CA4FE-FF4A-46F3-9A42-AEC410E3FE50}" type="pres">
      <dgm:prSet presAssocID="{28ADED29-5049-410D-B9F4-C7BA0F352333}" presName="parentShp" presStyleLbl="node1" presStyleIdx="1" presStyleCnt="3" custScaleY="74704">
        <dgm:presLayoutVars>
          <dgm:bulletEnabled val="1"/>
        </dgm:presLayoutVars>
      </dgm:prSet>
      <dgm:spPr/>
      <dgm:t>
        <a:bodyPr/>
        <a:lstStyle/>
        <a:p>
          <a:endParaRPr lang="es-EC"/>
        </a:p>
      </dgm:t>
    </dgm:pt>
    <dgm:pt modelId="{C2721C9B-8505-4CDA-9218-3817D553DA2D}" type="pres">
      <dgm:prSet presAssocID="{28ADED29-5049-410D-B9F4-C7BA0F352333}" presName="childShp" presStyleLbl="bgAccFollowNode1" presStyleIdx="1" presStyleCnt="3" custScaleY="74577">
        <dgm:presLayoutVars>
          <dgm:bulletEnabled val="1"/>
        </dgm:presLayoutVars>
      </dgm:prSet>
      <dgm:spPr/>
      <dgm:t>
        <a:bodyPr/>
        <a:lstStyle/>
        <a:p>
          <a:endParaRPr lang="es-EC"/>
        </a:p>
      </dgm:t>
    </dgm:pt>
    <dgm:pt modelId="{B4E85ADC-0962-4CA5-A3AE-7696239D744E}" type="pres">
      <dgm:prSet presAssocID="{CF8AB820-2E76-47CC-A6FA-3729A912AB8A}" presName="spacing" presStyleCnt="0"/>
      <dgm:spPr/>
      <dgm:t>
        <a:bodyPr/>
        <a:lstStyle/>
        <a:p>
          <a:endParaRPr lang="es-EC"/>
        </a:p>
      </dgm:t>
    </dgm:pt>
    <dgm:pt modelId="{372ACFB2-66A8-4236-9248-1B407AD28952}" type="pres">
      <dgm:prSet presAssocID="{43ECD5B4-A264-4487-8910-FDC377DA2122}" presName="linNode" presStyleCnt="0"/>
      <dgm:spPr/>
      <dgm:t>
        <a:bodyPr/>
        <a:lstStyle/>
        <a:p>
          <a:endParaRPr lang="es-EC"/>
        </a:p>
      </dgm:t>
    </dgm:pt>
    <dgm:pt modelId="{9B0956CB-325B-4569-96BC-5E2EFE8CC778}" type="pres">
      <dgm:prSet presAssocID="{43ECD5B4-A264-4487-8910-FDC377DA2122}" presName="parentShp" presStyleLbl="node1" presStyleIdx="2" presStyleCnt="3" custScaleY="77409" custLinFactNeighborX="245" custLinFactNeighborY="-978">
        <dgm:presLayoutVars>
          <dgm:bulletEnabled val="1"/>
        </dgm:presLayoutVars>
      </dgm:prSet>
      <dgm:spPr/>
      <dgm:t>
        <a:bodyPr/>
        <a:lstStyle/>
        <a:p>
          <a:endParaRPr lang="es-EC"/>
        </a:p>
      </dgm:t>
    </dgm:pt>
    <dgm:pt modelId="{1F0CD261-C2C3-4AA8-87F3-634CB14E0D21}" type="pres">
      <dgm:prSet presAssocID="{43ECD5B4-A264-4487-8910-FDC377DA2122}" presName="childShp" presStyleLbl="bgAccFollowNode1" presStyleIdx="2" presStyleCnt="3" custScaleY="190260" custLinFactNeighborX="-489" custLinFactNeighborY="-8988">
        <dgm:presLayoutVars>
          <dgm:bulletEnabled val="1"/>
        </dgm:presLayoutVars>
      </dgm:prSet>
      <dgm:spPr/>
      <dgm:t>
        <a:bodyPr/>
        <a:lstStyle/>
        <a:p>
          <a:endParaRPr lang="es-EC"/>
        </a:p>
      </dgm:t>
    </dgm:pt>
  </dgm:ptLst>
  <dgm:cxnLst>
    <dgm:cxn modelId="{E0A4D2DF-C745-49D3-9A6B-2051F81E46CA}" type="presOf" srcId="{17906A5B-4A56-4FE8-AEF7-345E377DF7C2}" destId="{CCFCD0E6-BF20-47A7-93CC-5C09BABB2957}" srcOrd="0" destOrd="0" presId="urn:microsoft.com/office/officeart/2005/8/layout/vList6"/>
    <dgm:cxn modelId="{3C00AD0A-0F38-460C-8C5A-F83D3E9D1779}" srcId="{43ECD5B4-A264-4487-8910-FDC377DA2122}" destId="{3EFCA9A5-DE13-475E-A5AB-37A33CF43778}" srcOrd="1" destOrd="0" parTransId="{82454948-E7CD-4C14-BE33-DC21EBEF4536}" sibTransId="{7CB28F1D-AA4F-4B9F-86AC-698422CA8AB0}"/>
    <dgm:cxn modelId="{879D4EE4-9E67-4125-9468-D844FC407EF5}" type="presOf" srcId="{CD5B72B7-090E-48F7-AE85-1A71A47BE0B2}" destId="{1F0CD261-C2C3-4AA8-87F3-634CB14E0D21}" srcOrd="0" destOrd="0" presId="urn:microsoft.com/office/officeart/2005/8/layout/vList6"/>
    <dgm:cxn modelId="{4EA5C3BD-2E68-41BE-87CE-59067AFDA620}" type="presOf" srcId="{4F199BBB-B9CF-4150-B172-F1CB2140BD67}" destId="{C2721C9B-8505-4CDA-9218-3817D553DA2D}" srcOrd="0" destOrd="0" presId="urn:microsoft.com/office/officeart/2005/8/layout/vList6"/>
    <dgm:cxn modelId="{3EC850A6-B77F-48B7-B79E-9E06401AB961}" type="presOf" srcId="{3EFCA9A5-DE13-475E-A5AB-37A33CF43778}" destId="{1F0CD261-C2C3-4AA8-87F3-634CB14E0D21}" srcOrd="0" destOrd="1" presId="urn:microsoft.com/office/officeart/2005/8/layout/vList6"/>
    <dgm:cxn modelId="{A03F40B1-97B1-4964-8F02-83486CD429CF}" type="presOf" srcId="{28ADED29-5049-410D-B9F4-C7BA0F352333}" destId="{B80CA4FE-FF4A-46F3-9A42-AEC410E3FE50}" srcOrd="0" destOrd="0" presId="urn:microsoft.com/office/officeart/2005/8/layout/vList6"/>
    <dgm:cxn modelId="{26B5C068-36B7-4037-9F5E-A1BC35D676BE}" srcId="{17906A5B-4A56-4FE8-AEF7-345E377DF7C2}" destId="{43ECD5B4-A264-4487-8910-FDC377DA2122}" srcOrd="2" destOrd="0" parTransId="{41999E3C-5500-4706-901E-A861B1DC5432}" sibTransId="{8DA1D0F5-18C8-494A-AF4B-E236B07E88A8}"/>
    <dgm:cxn modelId="{18F031F8-691E-4A54-9B9B-2E5B88E790DF}" srcId="{28ADED29-5049-410D-B9F4-C7BA0F352333}" destId="{DC8389C1-9FAE-4A21-AA9D-A81B8EA7962B}" srcOrd="1" destOrd="0" parTransId="{2D028C4D-41CF-4348-B8C5-59DFE243C61E}" sibTransId="{BF6C7165-E785-420E-9896-519B154636BE}"/>
    <dgm:cxn modelId="{F7615BC2-0201-45F9-AAB5-02E83F8C2CAC}" srcId="{28ADED29-5049-410D-B9F4-C7BA0F352333}" destId="{4F199BBB-B9CF-4150-B172-F1CB2140BD67}" srcOrd="0" destOrd="0" parTransId="{858035EC-7B9C-46F9-871D-6E45A3EC0CAD}" sibTransId="{6CC358FB-FBA5-4F02-93ED-2940D9D060D2}"/>
    <dgm:cxn modelId="{2096CA4E-C822-4704-8913-BE1A936D312F}" srcId="{17906A5B-4A56-4FE8-AEF7-345E377DF7C2}" destId="{28ADED29-5049-410D-B9F4-C7BA0F352333}" srcOrd="1" destOrd="0" parTransId="{12A2FDE7-A3EA-44CC-98AE-6E0C3732C9D3}" sibTransId="{CF8AB820-2E76-47CC-A6FA-3729A912AB8A}"/>
    <dgm:cxn modelId="{CBB06139-7F8A-4B79-A581-777DF0CF5DEE}" type="presOf" srcId="{43ECD5B4-A264-4487-8910-FDC377DA2122}" destId="{9B0956CB-325B-4569-96BC-5E2EFE8CC778}" srcOrd="0" destOrd="0" presId="urn:microsoft.com/office/officeart/2005/8/layout/vList6"/>
    <dgm:cxn modelId="{6E24238E-8F37-4C0E-AD7D-1F4C85B10B0D}" srcId="{17906A5B-4A56-4FE8-AEF7-345E377DF7C2}" destId="{B9E98C0C-CC76-4994-A0E4-036532123B87}" srcOrd="0" destOrd="0" parTransId="{7AB3E465-B9F5-4E37-9E1E-9E7A5CC26795}" sibTransId="{2D4BBD4E-9563-48D8-89EA-A8E9353A1F25}"/>
    <dgm:cxn modelId="{B26741DC-607C-45AA-9B47-9A5836F27731}" srcId="{B9E98C0C-CC76-4994-A0E4-036532123B87}" destId="{6186A07E-F75C-4F97-A301-62B414E3B26E}" srcOrd="0" destOrd="0" parTransId="{F1C8F354-859A-4CE7-B248-77A0AA49F1E7}" sibTransId="{CB674159-5DDB-4E50-B9FF-A69A8625085E}"/>
    <dgm:cxn modelId="{C29FF8EB-F440-4E2B-9139-E2B07CD85A39}" type="presOf" srcId="{DC8389C1-9FAE-4A21-AA9D-A81B8EA7962B}" destId="{C2721C9B-8505-4CDA-9218-3817D553DA2D}" srcOrd="0" destOrd="1" presId="urn:microsoft.com/office/officeart/2005/8/layout/vList6"/>
    <dgm:cxn modelId="{FA997C4E-B254-4A05-9F6B-FFA42E14F671}" type="presOf" srcId="{B9E98C0C-CC76-4994-A0E4-036532123B87}" destId="{2FB8DCEC-1CC5-4D85-A907-EF82B763788D}" srcOrd="0" destOrd="0" presId="urn:microsoft.com/office/officeart/2005/8/layout/vList6"/>
    <dgm:cxn modelId="{2B006E00-748F-446C-B417-C9D4297BDA6A}" type="presOf" srcId="{AE22909A-5ECB-4D7E-94DF-C23B958A9D1B}" destId="{2C384456-1C73-4358-8E68-15B8149AA465}" srcOrd="0" destOrd="1" presId="urn:microsoft.com/office/officeart/2005/8/layout/vList6"/>
    <dgm:cxn modelId="{10C1CD96-A473-444B-B541-B2A42D0A285B}" srcId="{B9E98C0C-CC76-4994-A0E4-036532123B87}" destId="{AE22909A-5ECB-4D7E-94DF-C23B958A9D1B}" srcOrd="1" destOrd="0" parTransId="{CFCB180D-DEFA-404B-AE18-2CF85896E5C5}" sibTransId="{59617A17-3BF0-44E0-BD6B-C4345F06A1DE}"/>
    <dgm:cxn modelId="{BEAFB43B-5351-4E53-A02E-119E40386301}" type="presOf" srcId="{6186A07E-F75C-4F97-A301-62B414E3B26E}" destId="{2C384456-1C73-4358-8E68-15B8149AA465}" srcOrd="0" destOrd="0" presId="urn:microsoft.com/office/officeart/2005/8/layout/vList6"/>
    <dgm:cxn modelId="{298A2D23-143E-49D5-86B0-773FAD873AB7}" srcId="{43ECD5B4-A264-4487-8910-FDC377DA2122}" destId="{CD5B72B7-090E-48F7-AE85-1A71A47BE0B2}" srcOrd="0" destOrd="0" parTransId="{C83DBDC7-7B51-45F5-9AB1-B35A3495CB06}" sibTransId="{EDCA7B34-11B4-4946-A54E-D4F87C2589A2}"/>
    <dgm:cxn modelId="{CDD03F37-57D4-428F-A133-1AB3EF952CC5}" type="presParOf" srcId="{CCFCD0E6-BF20-47A7-93CC-5C09BABB2957}" destId="{C415EB56-3BCF-4390-B499-9C3771A61BFA}" srcOrd="0" destOrd="0" presId="urn:microsoft.com/office/officeart/2005/8/layout/vList6"/>
    <dgm:cxn modelId="{0335D82E-CF7A-46CB-BEA7-C7D544A7C6D2}" type="presParOf" srcId="{C415EB56-3BCF-4390-B499-9C3771A61BFA}" destId="{2FB8DCEC-1CC5-4D85-A907-EF82B763788D}" srcOrd="0" destOrd="0" presId="urn:microsoft.com/office/officeart/2005/8/layout/vList6"/>
    <dgm:cxn modelId="{74FB1EE0-7ACF-43EB-91EE-1DC9F9F84D88}" type="presParOf" srcId="{C415EB56-3BCF-4390-B499-9C3771A61BFA}" destId="{2C384456-1C73-4358-8E68-15B8149AA465}" srcOrd="1" destOrd="0" presId="urn:microsoft.com/office/officeart/2005/8/layout/vList6"/>
    <dgm:cxn modelId="{21805B3F-5940-423B-A75B-972080BEAC44}" type="presParOf" srcId="{CCFCD0E6-BF20-47A7-93CC-5C09BABB2957}" destId="{1AF898B5-B784-45E7-B587-E3BCE9D9F39A}" srcOrd="1" destOrd="0" presId="urn:microsoft.com/office/officeart/2005/8/layout/vList6"/>
    <dgm:cxn modelId="{9E20E0D1-B2A7-4F15-BC2C-0D0BB127FC33}" type="presParOf" srcId="{CCFCD0E6-BF20-47A7-93CC-5C09BABB2957}" destId="{13399B08-9A87-48CE-B8DE-B06B769C96D8}" srcOrd="2" destOrd="0" presId="urn:microsoft.com/office/officeart/2005/8/layout/vList6"/>
    <dgm:cxn modelId="{B482F3B0-E100-42F5-86B2-99530D64EA70}" type="presParOf" srcId="{13399B08-9A87-48CE-B8DE-B06B769C96D8}" destId="{B80CA4FE-FF4A-46F3-9A42-AEC410E3FE50}" srcOrd="0" destOrd="0" presId="urn:microsoft.com/office/officeart/2005/8/layout/vList6"/>
    <dgm:cxn modelId="{B9A6D47F-8330-423E-970C-7595E1D4EAF9}" type="presParOf" srcId="{13399B08-9A87-48CE-B8DE-B06B769C96D8}" destId="{C2721C9B-8505-4CDA-9218-3817D553DA2D}" srcOrd="1" destOrd="0" presId="urn:microsoft.com/office/officeart/2005/8/layout/vList6"/>
    <dgm:cxn modelId="{564C5E5D-B01D-4B9A-AEEC-D93915BD8CE6}" type="presParOf" srcId="{CCFCD0E6-BF20-47A7-93CC-5C09BABB2957}" destId="{B4E85ADC-0962-4CA5-A3AE-7696239D744E}" srcOrd="3" destOrd="0" presId="urn:microsoft.com/office/officeart/2005/8/layout/vList6"/>
    <dgm:cxn modelId="{ECA460F0-E9BB-415E-8621-274FC28779E8}" type="presParOf" srcId="{CCFCD0E6-BF20-47A7-93CC-5C09BABB2957}" destId="{372ACFB2-66A8-4236-9248-1B407AD28952}" srcOrd="4" destOrd="0" presId="urn:microsoft.com/office/officeart/2005/8/layout/vList6"/>
    <dgm:cxn modelId="{5ABD528B-8836-4EEE-854F-576DB8C279FE}" type="presParOf" srcId="{372ACFB2-66A8-4236-9248-1B407AD28952}" destId="{9B0956CB-325B-4569-96BC-5E2EFE8CC778}" srcOrd="0" destOrd="0" presId="urn:microsoft.com/office/officeart/2005/8/layout/vList6"/>
    <dgm:cxn modelId="{CD34022E-286C-4F40-AB12-395989E5BDCA}" type="presParOf" srcId="{372ACFB2-66A8-4236-9248-1B407AD28952}" destId="{1F0CD261-C2C3-4AA8-87F3-634CB14E0D2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DEA6E6-94F5-4500-94BF-7A131A27414B}" type="doc">
      <dgm:prSet loTypeId="urn:microsoft.com/office/officeart/2005/8/layout/vList4" loCatId="list" qsTypeId="urn:microsoft.com/office/officeart/2005/8/quickstyle/simple3" qsCatId="simple" csTypeId="urn:microsoft.com/office/officeart/2005/8/colors/colorful1" csCatId="colorful" phldr="1"/>
      <dgm:spPr/>
    </dgm:pt>
    <dgm:pt modelId="{3EE09676-4D68-4F73-AF16-3114587C8E00}">
      <dgm:prSet phldrT="[Texto]" custT="1"/>
      <dgm:spPr/>
      <dgm:t>
        <a:bodyPr/>
        <a:lstStyle/>
        <a:p>
          <a:pPr algn="just"/>
          <a:r>
            <a:rPr lang="es-EC" sz="2000" dirty="0" smtClean="0">
              <a:latin typeface="Calibri" panose="020F0502020204030204" pitchFamily="34" charset="0"/>
            </a:rPr>
            <a:t> </a:t>
          </a:r>
        </a:p>
        <a:p>
          <a:pPr algn="just"/>
          <a:r>
            <a:rPr lang="es-EC" sz="1800" dirty="0" smtClean="0">
              <a:latin typeface="Calibri" panose="020F0502020204030204" pitchFamily="34" charset="0"/>
            </a:rPr>
            <a:t>La mayor parte de docentes confunde la definición de causalidad y piensan que no es importante. </a:t>
          </a:r>
        </a:p>
        <a:p>
          <a:pPr algn="just"/>
          <a:endParaRPr lang="es-EC" sz="2000" dirty="0">
            <a:latin typeface="Calibri" panose="020F0502020204030204" pitchFamily="34" charset="0"/>
          </a:endParaRPr>
        </a:p>
      </dgm:t>
    </dgm:pt>
    <dgm:pt modelId="{78043986-D207-4738-881A-A23A29A26284}" type="parTrans" cxnId="{C4C8C04B-2836-49F1-8C0E-9A57DD215328}">
      <dgm:prSet/>
      <dgm:spPr/>
      <dgm:t>
        <a:bodyPr/>
        <a:lstStyle/>
        <a:p>
          <a:pPr algn="just"/>
          <a:endParaRPr lang="es-EC" sz="2000">
            <a:solidFill>
              <a:schemeClr val="tx1"/>
            </a:solidFill>
            <a:latin typeface="Calibri" panose="020F0502020204030204" pitchFamily="34" charset="0"/>
          </a:endParaRPr>
        </a:p>
      </dgm:t>
    </dgm:pt>
    <dgm:pt modelId="{2F5FA99C-2331-4F73-883E-3959DE10253B}" type="sibTrans" cxnId="{C4C8C04B-2836-49F1-8C0E-9A57DD215328}">
      <dgm:prSet/>
      <dgm:spPr/>
      <dgm:t>
        <a:bodyPr/>
        <a:lstStyle/>
        <a:p>
          <a:pPr algn="just"/>
          <a:endParaRPr lang="es-EC" sz="2000">
            <a:solidFill>
              <a:schemeClr val="tx1"/>
            </a:solidFill>
            <a:latin typeface="Calibri" panose="020F0502020204030204" pitchFamily="34" charset="0"/>
          </a:endParaRPr>
        </a:p>
      </dgm:t>
    </dgm:pt>
    <dgm:pt modelId="{9FC0E24A-0228-4A85-8CB5-CF9427D912EE}">
      <dgm:prSet phldrT="[Texto]" custT="1"/>
      <dgm:spPr/>
      <dgm:t>
        <a:bodyPr/>
        <a:lstStyle/>
        <a:p>
          <a:pPr algn="just"/>
          <a:r>
            <a:rPr lang="es-EC" sz="1800" dirty="0" smtClean="0">
              <a:latin typeface="Calibri" panose="020F0502020204030204" pitchFamily="34" charset="0"/>
            </a:rPr>
            <a:t>Antes de la aplicación existió mayor confusión por parte de los niños en cuanto a las nociones: adelante-atrás, derecha-izquierda y cerca-lejos. </a:t>
          </a:r>
        </a:p>
        <a:p>
          <a:pPr algn="just"/>
          <a:r>
            <a:rPr lang="es-EC" sz="1800" dirty="0" smtClean="0">
              <a:latin typeface="Calibri" panose="020F0502020204030204" pitchFamily="34" charset="0"/>
            </a:rPr>
            <a:t>Después Avance significativo </a:t>
          </a:r>
        </a:p>
      </dgm:t>
    </dgm:pt>
    <dgm:pt modelId="{B9AB7CD5-BD8C-45AD-9DF8-FB866800466C}" type="parTrans" cxnId="{87AE6744-6D6C-4CC6-9C26-18205F23B909}">
      <dgm:prSet/>
      <dgm:spPr/>
      <dgm:t>
        <a:bodyPr/>
        <a:lstStyle/>
        <a:p>
          <a:pPr algn="just"/>
          <a:endParaRPr lang="es-EC" sz="2000">
            <a:solidFill>
              <a:schemeClr val="tx1"/>
            </a:solidFill>
            <a:latin typeface="Calibri" panose="020F0502020204030204" pitchFamily="34" charset="0"/>
          </a:endParaRPr>
        </a:p>
      </dgm:t>
    </dgm:pt>
    <dgm:pt modelId="{5DB09197-C3B6-4106-8140-2D18719ADC70}" type="sibTrans" cxnId="{87AE6744-6D6C-4CC6-9C26-18205F23B909}">
      <dgm:prSet/>
      <dgm:spPr/>
      <dgm:t>
        <a:bodyPr/>
        <a:lstStyle/>
        <a:p>
          <a:pPr algn="just"/>
          <a:endParaRPr lang="es-EC" sz="2000">
            <a:solidFill>
              <a:schemeClr val="tx1"/>
            </a:solidFill>
            <a:latin typeface="Calibri" panose="020F0502020204030204" pitchFamily="34" charset="0"/>
          </a:endParaRPr>
        </a:p>
      </dgm:t>
    </dgm:pt>
    <dgm:pt modelId="{0B26B166-145F-4590-89E8-C3627BEF640C}">
      <dgm:prSet phldrT="[Texto]" custT="1"/>
      <dgm:spPr/>
      <dgm:t>
        <a:bodyPr/>
        <a:lstStyle/>
        <a:p>
          <a:pPr algn="just"/>
          <a:r>
            <a:rPr lang="es-EC" sz="1800" dirty="0" smtClean="0">
              <a:latin typeface="Calibri" panose="020F0502020204030204" pitchFamily="34" charset="0"/>
            </a:rPr>
            <a:t>Las docentes utilizan con frecuencia estrategias tales como técnicas lúdicas y conversatorios para potenciar la noción de espacio, se apoyan de hojas de trabajo, muy pocas veces realizan actividades vivenciales y en el área externa.</a:t>
          </a:r>
          <a:endParaRPr lang="es-EC" sz="1800" dirty="0">
            <a:latin typeface="Calibri" panose="020F0502020204030204" pitchFamily="34" charset="0"/>
          </a:endParaRPr>
        </a:p>
      </dgm:t>
    </dgm:pt>
    <dgm:pt modelId="{2AA8F344-56F1-48D2-B5E7-8A932ABE069F}" type="parTrans" cxnId="{310D93EA-9F2F-4C7B-9F86-B3BE0B0E6AD5}">
      <dgm:prSet/>
      <dgm:spPr/>
      <dgm:t>
        <a:bodyPr/>
        <a:lstStyle/>
        <a:p>
          <a:pPr algn="just"/>
          <a:endParaRPr lang="es-EC" sz="2000">
            <a:solidFill>
              <a:schemeClr val="tx1"/>
            </a:solidFill>
            <a:latin typeface="Calibri" panose="020F0502020204030204" pitchFamily="34" charset="0"/>
          </a:endParaRPr>
        </a:p>
      </dgm:t>
    </dgm:pt>
    <dgm:pt modelId="{D43AB773-5CB2-4F63-861F-F415DC5D093F}" type="sibTrans" cxnId="{310D93EA-9F2F-4C7B-9F86-B3BE0B0E6AD5}">
      <dgm:prSet/>
      <dgm:spPr/>
      <dgm:t>
        <a:bodyPr/>
        <a:lstStyle/>
        <a:p>
          <a:pPr algn="just"/>
          <a:endParaRPr lang="es-EC" sz="2000">
            <a:solidFill>
              <a:schemeClr val="tx1"/>
            </a:solidFill>
            <a:latin typeface="Calibri" panose="020F0502020204030204" pitchFamily="34" charset="0"/>
          </a:endParaRPr>
        </a:p>
      </dgm:t>
    </dgm:pt>
    <dgm:pt modelId="{1B52475C-4DB9-4904-81C4-2D9A90736F22}">
      <dgm:prSet phldrT="[Texto]" custT="1"/>
      <dgm:spPr/>
      <dgm:t>
        <a:bodyPr/>
        <a:lstStyle/>
        <a:p>
          <a:pPr algn="just"/>
          <a:r>
            <a:rPr lang="es-EC" sz="1800" dirty="0" smtClean="0">
              <a:latin typeface="Calibri" panose="020F0502020204030204" pitchFamily="34" charset="0"/>
            </a:rPr>
            <a:t>Las docentes no cuentan con una base bibliográfica que les permita aplicar actividades de causalidad para potenciar la noción de espacio en los niños </a:t>
          </a:r>
          <a:endParaRPr lang="es-EC" sz="1800" dirty="0">
            <a:latin typeface="Calibri" panose="020F0502020204030204" pitchFamily="34" charset="0"/>
          </a:endParaRPr>
        </a:p>
      </dgm:t>
    </dgm:pt>
    <dgm:pt modelId="{80EA0FAC-3482-4033-9B0B-ECB492A5E415}" type="parTrans" cxnId="{208FD911-36BA-46F9-BB71-6E2C90D23020}">
      <dgm:prSet/>
      <dgm:spPr/>
      <dgm:t>
        <a:bodyPr/>
        <a:lstStyle/>
        <a:p>
          <a:pPr algn="just"/>
          <a:endParaRPr lang="es-EC" sz="2000">
            <a:solidFill>
              <a:schemeClr val="tx1"/>
            </a:solidFill>
            <a:latin typeface="Calibri" panose="020F0502020204030204" pitchFamily="34" charset="0"/>
          </a:endParaRPr>
        </a:p>
      </dgm:t>
    </dgm:pt>
    <dgm:pt modelId="{3C53A859-F05E-49E9-9A0C-1496745CB90B}" type="sibTrans" cxnId="{208FD911-36BA-46F9-BB71-6E2C90D23020}">
      <dgm:prSet/>
      <dgm:spPr/>
      <dgm:t>
        <a:bodyPr/>
        <a:lstStyle/>
        <a:p>
          <a:pPr algn="just"/>
          <a:endParaRPr lang="es-EC" sz="2000">
            <a:solidFill>
              <a:schemeClr val="tx1"/>
            </a:solidFill>
            <a:latin typeface="Calibri" panose="020F0502020204030204" pitchFamily="34" charset="0"/>
          </a:endParaRPr>
        </a:p>
      </dgm:t>
    </dgm:pt>
    <dgm:pt modelId="{F618BA9D-E14B-4AD5-933E-BF22F0207342}" type="pres">
      <dgm:prSet presAssocID="{9BDEA6E6-94F5-4500-94BF-7A131A27414B}" presName="linear" presStyleCnt="0">
        <dgm:presLayoutVars>
          <dgm:dir/>
          <dgm:resizeHandles val="exact"/>
        </dgm:presLayoutVars>
      </dgm:prSet>
      <dgm:spPr/>
    </dgm:pt>
    <dgm:pt modelId="{80E61610-EFAF-4D42-804F-59704763316B}" type="pres">
      <dgm:prSet presAssocID="{3EE09676-4D68-4F73-AF16-3114587C8E00}" presName="comp" presStyleCnt="0"/>
      <dgm:spPr/>
    </dgm:pt>
    <dgm:pt modelId="{4BA93A61-BFA9-4BAE-8467-42DB9C3B7B3E}" type="pres">
      <dgm:prSet presAssocID="{3EE09676-4D68-4F73-AF16-3114587C8E00}" presName="box" presStyleLbl="node1" presStyleIdx="0" presStyleCnt="4"/>
      <dgm:spPr/>
      <dgm:t>
        <a:bodyPr/>
        <a:lstStyle/>
        <a:p>
          <a:endParaRPr lang="es-EC"/>
        </a:p>
      </dgm:t>
    </dgm:pt>
    <dgm:pt modelId="{BB3B0301-8B29-4A35-A96A-51F035BC9DF0}" type="pres">
      <dgm:prSet presAssocID="{3EE09676-4D68-4F73-AF16-3114587C8E00}" presName="img" presStyleLbl="fgImgPlace1" presStyleIdx="0" presStyleCnt="4" custScaleY="126700"/>
      <dgm:spPr/>
      <dgm:t>
        <a:bodyPr/>
        <a:lstStyle/>
        <a:p>
          <a:endParaRPr lang="es-EC"/>
        </a:p>
      </dgm:t>
    </dgm:pt>
    <dgm:pt modelId="{B796F987-0B5E-4EF4-8A00-FA875E7D3828}" type="pres">
      <dgm:prSet presAssocID="{3EE09676-4D68-4F73-AF16-3114587C8E00}" presName="text" presStyleLbl="node1" presStyleIdx="0" presStyleCnt="4">
        <dgm:presLayoutVars>
          <dgm:bulletEnabled val="1"/>
        </dgm:presLayoutVars>
      </dgm:prSet>
      <dgm:spPr/>
      <dgm:t>
        <a:bodyPr/>
        <a:lstStyle/>
        <a:p>
          <a:endParaRPr lang="es-EC"/>
        </a:p>
      </dgm:t>
    </dgm:pt>
    <dgm:pt modelId="{2D5B25E1-BE37-4BA9-A3BF-2D2F88E50268}" type="pres">
      <dgm:prSet presAssocID="{2F5FA99C-2331-4F73-883E-3959DE10253B}" presName="spacer" presStyleCnt="0"/>
      <dgm:spPr/>
    </dgm:pt>
    <dgm:pt modelId="{E6511F49-47FB-41D2-B471-D831DE36A753}" type="pres">
      <dgm:prSet presAssocID="{9FC0E24A-0228-4A85-8CB5-CF9427D912EE}" presName="comp" presStyleCnt="0"/>
      <dgm:spPr/>
    </dgm:pt>
    <dgm:pt modelId="{E92F0173-29D5-4B04-B44C-FB42460742F6}" type="pres">
      <dgm:prSet presAssocID="{9FC0E24A-0228-4A85-8CB5-CF9427D912EE}" presName="box" presStyleLbl="node1" presStyleIdx="1" presStyleCnt="4"/>
      <dgm:spPr/>
      <dgm:t>
        <a:bodyPr/>
        <a:lstStyle/>
        <a:p>
          <a:endParaRPr lang="es-EC"/>
        </a:p>
      </dgm:t>
    </dgm:pt>
    <dgm:pt modelId="{DCE9052D-1C25-4066-947E-C3E75BA8348B}" type="pres">
      <dgm:prSet presAssocID="{9FC0E24A-0228-4A85-8CB5-CF9427D912EE}" presName="img" presStyleLbl="fgImgPlace1" presStyleIdx="1" presStyleCnt="4" custScaleY="137700"/>
      <dgm:spPr/>
      <dgm:t>
        <a:bodyPr/>
        <a:lstStyle/>
        <a:p>
          <a:endParaRPr lang="es-EC"/>
        </a:p>
      </dgm:t>
    </dgm:pt>
    <dgm:pt modelId="{AB19188F-2057-4966-A4BA-1E18F01597D1}" type="pres">
      <dgm:prSet presAssocID="{9FC0E24A-0228-4A85-8CB5-CF9427D912EE}" presName="text" presStyleLbl="node1" presStyleIdx="1" presStyleCnt="4">
        <dgm:presLayoutVars>
          <dgm:bulletEnabled val="1"/>
        </dgm:presLayoutVars>
      </dgm:prSet>
      <dgm:spPr/>
      <dgm:t>
        <a:bodyPr/>
        <a:lstStyle/>
        <a:p>
          <a:endParaRPr lang="es-EC"/>
        </a:p>
      </dgm:t>
    </dgm:pt>
    <dgm:pt modelId="{72CA9F11-6C6C-4C2F-8EF3-DA48D7630E96}" type="pres">
      <dgm:prSet presAssocID="{5DB09197-C3B6-4106-8140-2D18719ADC70}" presName="spacer" presStyleCnt="0"/>
      <dgm:spPr/>
    </dgm:pt>
    <dgm:pt modelId="{1F1AA357-C396-4F7F-B3BB-792758C3632F}" type="pres">
      <dgm:prSet presAssocID="{0B26B166-145F-4590-89E8-C3627BEF640C}" presName="comp" presStyleCnt="0"/>
      <dgm:spPr/>
    </dgm:pt>
    <dgm:pt modelId="{570EA2BD-B8FB-43EA-8A7D-88944C16F6DF}" type="pres">
      <dgm:prSet presAssocID="{0B26B166-145F-4590-89E8-C3627BEF640C}" presName="box" presStyleLbl="node1" presStyleIdx="2" presStyleCnt="4"/>
      <dgm:spPr/>
      <dgm:t>
        <a:bodyPr/>
        <a:lstStyle/>
        <a:p>
          <a:endParaRPr lang="es-EC"/>
        </a:p>
      </dgm:t>
    </dgm:pt>
    <dgm:pt modelId="{547E282F-45A1-40C3-82D4-A35245CB4FBB}" type="pres">
      <dgm:prSet presAssocID="{0B26B166-145F-4590-89E8-C3627BEF640C}" presName="img" presStyleLbl="fgImgPlace1" presStyleIdx="2" presStyleCnt="4" custScaleY="121712"/>
      <dgm:spPr>
        <a:blipFill rotWithShape="1">
          <a:blip xmlns:r="http://schemas.openxmlformats.org/officeDocument/2006/relationships" r:embed="rId1"/>
          <a:stretch>
            <a:fillRect/>
          </a:stretch>
        </a:blipFill>
      </dgm:spPr>
    </dgm:pt>
    <dgm:pt modelId="{DDBCE220-CA37-44EB-ACED-4D849A289361}" type="pres">
      <dgm:prSet presAssocID="{0B26B166-145F-4590-89E8-C3627BEF640C}" presName="text" presStyleLbl="node1" presStyleIdx="2" presStyleCnt="4">
        <dgm:presLayoutVars>
          <dgm:bulletEnabled val="1"/>
        </dgm:presLayoutVars>
      </dgm:prSet>
      <dgm:spPr/>
      <dgm:t>
        <a:bodyPr/>
        <a:lstStyle/>
        <a:p>
          <a:endParaRPr lang="es-EC"/>
        </a:p>
      </dgm:t>
    </dgm:pt>
    <dgm:pt modelId="{A9E22BDF-EE2A-4624-B12A-62F78290EE12}" type="pres">
      <dgm:prSet presAssocID="{D43AB773-5CB2-4F63-861F-F415DC5D093F}" presName="spacer" presStyleCnt="0"/>
      <dgm:spPr/>
    </dgm:pt>
    <dgm:pt modelId="{9335BE0A-214C-4E2E-853E-42C0329BD22B}" type="pres">
      <dgm:prSet presAssocID="{1B52475C-4DB9-4904-81C4-2D9A90736F22}" presName="comp" presStyleCnt="0"/>
      <dgm:spPr/>
    </dgm:pt>
    <dgm:pt modelId="{D52657E7-C105-46E3-A9E7-CE388A9B52E1}" type="pres">
      <dgm:prSet presAssocID="{1B52475C-4DB9-4904-81C4-2D9A90736F22}" presName="box" presStyleLbl="node1" presStyleIdx="3" presStyleCnt="4"/>
      <dgm:spPr/>
      <dgm:t>
        <a:bodyPr/>
        <a:lstStyle/>
        <a:p>
          <a:endParaRPr lang="es-EC"/>
        </a:p>
      </dgm:t>
    </dgm:pt>
    <dgm:pt modelId="{DE3FA403-55D7-4905-AD3D-6866D980D276}" type="pres">
      <dgm:prSet presAssocID="{1B52475C-4DB9-4904-81C4-2D9A90736F22}" presName="img" presStyleLbl="fgImgPlace1" presStyleIdx="3" presStyleCnt="4" custScaleY="128874" custLinFactY="-269252" custLinFactNeighborX="2745" custLinFactNeighborY="-300000"/>
      <dgm:spPr>
        <a:blipFill rotWithShape="1">
          <a:blip xmlns:r="http://schemas.openxmlformats.org/officeDocument/2006/relationships" r:embed="rId2"/>
          <a:stretch>
            <a:fillRect/>
          </a:stretch>
        </a:blipFill>
      </dgm:spPr>
      <dgm:t>
        <a:bodyPr/>
        <a:lstStyle/>
        <a:p>
          <a:endParaRPr lang="es-EC"/>
        </a:p>
      </dgm:t>
    </dgm:pt>
    <dgm:pt modelId="{BC6156C1-79D2-4000-9BE4-ED25888A2FFF}" type="pres">
      <dgm:prSet presAssocID="{1B52475C-4DB9-4904-81C4-2D9A90736F22}" presName="text" presStyleLbl="node1" presStyleIdx="3" presStyleCnt="4">
        <dgm:presLayoutVars>
          <dgm:bulletEnabled val="1"/>
        </dgm:presLayoutVars>
      </dgm:prSet>
      <dgm:spPr/>
      <dgm:t>
        <a:bodyPr/>
        <a:lstStyle/>
        <a:p>
          <a:endParaRPr lang="es-EC"/>
        </a:p>
      </dgm:t>
    </dgm:pt>
  </dgm:ptLst>
  <dgm:cxnLst>
    <dgm:cxn modelId="{B4FEA878-BD25-466C-B98E-8D56DA1C995E}" type="presOf" srcId="{1B52475C-4DB9-4904-81C4-2D9A90736F22}" destId="{D52657E7-C105-46E3-A9E7-CE388A9B52E1}" srcOrd="0" destOrd="0" presId="urn:microsoft.com/office/officeart/2005/8/layout/vList4"/>
    <dgm:cxn modelId="{05F2D473-1267-42B0-BA05-8934A7E99048}" type="presOf" srcId="{1B52475C-4DB9-4904-81C4-2D9A90736F22}" destId="{BC6156C1-79D2-4000-9BE4-ED25888A2FFF}" srcOrd="1" destOrd="0" presId="urn:microsoft.com/office/officeart/2005/8/layout/vList4"/>
    <dgm:cxn modelId="{310D93EA-9F2F-4C7B-9F86-B3BE0B0E6AD5}" srcId="{9BDEA6E6-94F5-4500-94BF-7A131A27414B}" destId="{0B26B166-145F-4590-89E8-C3627BEF640C}" srcOrd="2" destOrd="0" parTransId="{2AA8F344-56F1-48D2-B5E7-8A932ABE069F}" sibTransId="{D43AB773-5CB2-4F63-861F-F415DC5D093F}"/>
    <dgm:cxn modelId="{EA56FF2E-7C60-4DA6-A089-533C01D1B19B}" type="presOf" srcId="{9FC0E24A-0228-4A85-8CB5-CF9427D912EE}" destId="{E92F0173-29D5-4B04-B44C-FB42460742F6}" srcOrd="0" destOrd="0" presId="urn:microsoft.com/office/officeart/2005/8/layout/vList4"/>
    <dgm:cxn modelId="{82396E6F-8099-478F-BD22-FD71A8CC8BF1}" type="presOf" srcId="{3EE09676-4D68-4F73-AF16-3114587C8E00}" destId="{B796F987-0B5E-4EF4-8A00-FA875E7D3828}" srcOrd="1" destOrd="0" presId="urn:microsoft.com/office/officeart/2005/8/layout/vList4"/>
    <dgm:cxn modelId="{B62D416E-886F-4BA0-9CA0-A363CD14F769}" type="presOf" srcId="{3EE09676-4D68-4F73-AF16-3114587C8E00}" destId="{4BA93A61-BFA9-4BAE-8467-42DB9C3B7B3E}" srcOrd="0" destOrd="0" presId="urn:microsoft.com/office/officeart/2005/8/layout/vList4"/>
    <dgm:cxn modelId="{C4C8C04B-2836-49F1-8C0E-9A57DD215328}" srcId="{9BDEA6E6-94F5-4500-94BF-7A131A27414B}" destId="{3EE09676-4D68-4F73-AF16-3114587C8E00}" srcOrd="0" destOrd="0" parTransId="{78043986-D207-4738-881A-A23A29A26284}" sibTransId="{2F5FA99C-2331-4F73-883E-3959DE10253B}"/>
    <dgm:cxn modelId="{7958B5DD-7D3F-479F-8E95-1FCE9432CECD}" type="presOf" srcId="{0B26B166-145F-4590-89E8-C3627BEF640C}" destId="{DDBCE220-CA37-44EB-ACED-4D849A289361}" srcOrd="1" destOrd="0" presId="urn:microsoft.com/office/officeart/2005/8/layout/vList4"/>
    <dgm:cxn modelId="{E5328FB2-7F4C-4094-B0EC-B2A90042AC10}" type="presOf" srcId="{9FC0E24A-0228-4A85-8CB5-CF9427D912EE}" destId="{AB19188F-2057-4966-A4BA-1E18F01597D1}" srcOrd="1" destOrd="0" presId="urn:microsoft.com/office/officeart/2005/8/layout/vList4"/>
    <dgm:cxn modelId="{C11F5372-F653-4787-912E-1FF6C10EB3A5}" type="presOf" srcId="{0B26B166-145F-4590-89E8-C3627BEF640C}" destId="{570EA2BD-B8FB-43EA-8A7D-88944C16F6DF}" srcOrd="0" destOrd="0" presId="urn:microsoft.com/office/officeart/2005/8/layout/vList4"/>
    <dgm:cxn modelId="{87AE6744-6D6C-4CC6-9C26-18205F23B909}" srcId="{9BDEA6E6-94F5-4500-94BF-7A131A27414B}" destId="{9FC0E24A-0228-4A85-8CB5-CF9427D912EE}" srcOrd="1" destOrd="0" parTransId="{B9AB7CD5-BD8C-45AD-9DF8-FB866800466C}" sibTransId="{5DB09197-C3B6-4106-8140-2D18719ADC70}"/>
    <dgm:cxn modelId="{208FD911-36BA-46F9-BB71-6E2C90D23020}" srcId="{9BDEA6E6-94F5-4500-94BF-7A131A27414B}" destId="{1B52475C-4DB9-4904-81C4-2D9A90736F22}" srcOrd="3" destOrd="0" parTransId="{80EA0FAC-3482-4033-9B0B-ECB492A5E415}" sibTransId="{3C53A859-F05E-49E9-9A0C-1496745CB90B}"/>
    <dgm:cxn modelId="{345A2389-C489-4379-B87D-76E2CACC8826}" type="presOf" srcId="{9BDEA6E6-94F5-4500-94BF-7A131A27414B}" destId="{F618BA9D-E14B-4AD5-933E-BF22F0207342}" srcOrd="0" destOrd="0" presId="urn:microsoft.com/office/officeart/2005/8/layout/vList4"/>
    <dgm:cxn modelId="{E8845B50-C972-485D-8346-10CA197D2863}" type="presParOf" srcId="{F618BA9D-E14B-4AD5-933E-BF22F0207342}" destId="{80E61610-EFAF-4D42-804F-59704763316B}" srcOrd="0" destOrd="0" presId="urn:microsoft.com/office/officeart/2005/8/layout/vList4"/>
    <dgm:cxn modelId="{D25D882D-D2D4-41CE-861A-ADAC268514E1}" type="presParOf" srcId="{80E61610-EFAF-4D42-804F-59704763316B}" destId="{4BA93A61-BFA9-4BAE-8467-42DB9C3B7B3E}" srcOrd="0" destOrd="0" presId="urn:microsoft.com/office/officeart/2005/8/layout/vList4"/>
    <dgm:cxn modelId="{117B1351-E187-410E-8A5D-CEE14C3B94C1}" type="presParOf" srcId="{80E61610-EFAF-4D42-804F-59704763316B}" destId="{BB3B0301-8B29-4A35-A96A-51F035BC9DF0}" srcOrd="1" destOrd="0" presId="urn:microsoft.com/office/officeart/2005/8/layout/vList4"/>
    <dgm:cxn modelId="{DFF8531B-72CB-4BDC-944D-DE7BDC659F4C}" type="presParOf" srcId="{80E61610-EFAF-4D42-804F-59704763316B}" destId="{B796F987-0B5E-4EF4-8A00-FA875E7D3828}" srcOrd="2" destOrd="0" presId="urn:microsoft.com/office/officeart/2005/8/layout/vList4"/>
    <dgm:cxn modelId="{36708BBB-7DC5-47F8-84D4-41250528D7EB}" type="presParOf" srcId="{F618BA9D-E14B-4AD5-933E-BF22F0207342}" destId="{2D5B25E1-BE37-4BA9-A3BF-2D2F88E50268}" srcOrd="1" destOrd="0" presId="urn:microsoft.com/office/officeart/2005/8/layout/vList4"/>
    <dgm:cxn modelId="{9C536B81-0337-433C-94EC-804DB7D7495F}" type="presParOf" srcId="{F618BA9D-E14B-4AD5-933E-BF22F0207342}" destId="{E6511F49-47FB-41D2-B471-D831DE36A753}" srcOrd="2" destOrd="0" presId="urn:microsoft.com/office/officeart/2005/8/layout/vList4"/>
    <dgm:cxn modelId="{0A0B0386-D2AE-46F4-AE47-477278FB6B69}" type="presParOf" srcId="{E6511F49-47FB-41D2-B471-D831DE36A753}" destId="{E92F0173-29D5-4B04-B44C-FB42460742F6}" srcOrd="0" destOrd="0" presId="urn:microsoft.com/office/officeart/2005/8/layout/vList4"/>
    <dgm:cxn modelId="{F14CF822-FDFD-4E60-B26A-991EE1D78631}" type="presParOf" srcId="{E6511F49-47FB-41D2-B471-D831DE36A753}" destId="{DCE9052D-1C25-4066-947E-C3E75BA8348B}" srcOrd="1" destOrd="0" presId="urn:microsoft.com/office/officeart/2005/8/layout/vList4"/>
    <dgm:cxn modelId="{51385A30-B8F0-4979-A86B-4E264D4FFE71}" type="presParOf" srcId="{E6511F49-47FB-41D2-B471-D831DE36A753}" destId="{AB19188F-2057-4966-A4BA-1E18F01597D1}" srcOrd="2" destOrd="0" presId="urn:microsoft.com/office/officeart/2005/8/layout/vList4"/>
    <dgm:cxn modelId="{7A432CF3-FF80-4BF3-BEEE-B628E44E1E63}" type="presParOf" srcId="{F618BA9D-E14B-4AD5-933E-BF22F0207342}" destId="{72CA9F11-6C6C-4C2F-8EF3-DA48D7630E96}" srcOrd="3" destOrd="0" presId="urn:microsoft.com/office/officeart/2005/8/layout/vList4"/>
    <dgm:cxn modelId="{1BD0D332-52EC-4479-8C8C-40ED7C64B0B6}" type="presParOf" srcId="{F618BA9D-E14B-4AD5-933E-BF22F0207342}" destId="{1F1AA357-C396-4F7F-B3BB-792758C3632F}" srcOrd="4" destOrd="0" presId="urn:microsoft.com/office/officeart/2005/8/layout/vList4"/>
    <dgm:cxn modelId="{97CF4521-1B81-4F99-9A2D-6EB8252300A6}" type="presParOf" srcId="{1F1AA357-C396-4F7F-B3BB-792758C3632F}" destId="{570EA2BD-B8FB-43EA-8A7D-88944C16F6DF}" srcOrd="0" destOrd="0" presId="urn:microsoft.com/office/officeart/2005/8/layout/vList4"/>
    <dgm:cxn modelId="{6BCA1AC8-3086-4646-B12D-61B42034394A}" type="presParOf" srcId="{1F1AA357-C396-4F7F-B3BB-792758C3632F}" destId="{547E282F-45A1-40C3-82D4-A35245CB4FBB}" srcOrd="1" destOrd="0" presId="urn:microsoft.com/office/officeart/2005/8/layout/vList4"/>
    <dgm:cxn modelId="{76493DF6-5F4A-4C8C-B3BE-54516A90492A}" type="presParOf" srcId="{1F1AA357-C396-4F7F-B3BB-792758C3632F}" destId="{DDBCE220-CA37-44EB-ACED-4D849A289361}" srcOrd="2" destOrd="0" presId="urn:microsoft.com/office/officeart/2005/8/layout/vList4"/>
    <dgm:cxn modelId="{73F0FA7E-2794-42CD-A760-8F98F0DD0D07}" type="presParOf" srcId="{F618BA9D-E14B-4AD5-933E-BF22F0207342}" destId="{A9E22BDF-EE2A-4624-B12A-62F78290EE12}" srcOrd="5" destOrd="0" presId="urn:microsoft.com/office/officeart/2005/8/layout/vList4"/>
    <dgm:cxn modelId="{87F335CF-04D6-404B-96F8-8A5CD047D6CE}" type="presParOf" srcId="{F618BA9D-E14B-4AD5-933E-BF22F0207342}" destId="{9335BE0A-214C-4E2E-853E-42C0329BD22B}" srcOrd="6" destOrd="0" presId="urn:microsoft.com/office/officeart/2005/8/layout/vList4"/>
    <dgm:cxn modelId="{D06B4C33-C16E-4ED0-ABF5-96E3DB7CD099}" type="presParOf" srcId="{9335BE0A-214C-4E2E-853E-42C0329BD22B}" destId="{D52657E7-C105-46E3-A9E7-CE388A9B52E1}" srcOrd="0" destOrd="0" presId="urn:microsoft.com/office/officeart/2005/8/layout/vList4"/>
    <dgm:cxn modelId="{585BE8A8-E9A3-40A3-9A1B-B42775DA9315}" type="presParOf" srcId="{9335BE0A-214C-4E2E-853E-42C0329BD22B}" destId="{DE3FA403-55D7-4905-AD3D-6866D980D276}" srcOrd="1" destOrd="0" presId="urn:microsoft.com/office/officeart/2005/8/layout/vList4"/>
    <dgm:cxn modelId="{69B8B24C-821E-4284-83E1-4D742531AD9A}" type="presParOf" srcId="{9335BE0A-214C-4E2E-853E-42C0329BD22B}" destId="{BC6156C1-79D2-4000-9BE4-ED25888A2FF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BDEA6E6-94F5-4500-94BF-7A131A27414B}" type="doc">
      <dgm:prSet loTypeId="urn:microsoft.com/office/officeart/2005/8/layout/vList4" loCatId="list" qsTypeId="urn:microsoft.com/office/officeart/2005/8/quickstyle/simple3" qsCatId="simple" csTypeId="urn:microsoft.com/office/officeart/2005/8/colors/colorful1" csCatId="colorful" phldr="1"/>
      <dgm:spPr/>
    </dgm:pt>
    <dgm:pt modelId="{3EE09676-4D68-4F73-AF16-3114587C8E00}">
      <dgm:prSet phldrT="[Texto]" custT="1"/>
      <dgm:spPr/>
      <dgm:t>
        <a:bodyPr/>
        <a:lstStyle/>
        <a:p>
          <a:pPr algn="just"/>
          <a:r>
            <a:rPr lang="es-EC" sz="1600" dirty="0" smtClean="0">
              <a:latin typeface="Calibri" panose="020F0502020204030204" pitchFamily="34" charset="0"/>
            </a:rPr>
            <a:t>-Es recomendable que la mayor parte de docentes mejore su conocimiento en cuanto a la causalidad. la planificación de actividades de causalidad y la importancia de dichas actividades para potenciar la noción de espacio</a:t>
          </a:r>
          <a:r>
            <a:rPr lang="es-EC" sz="1800" dirty="0" smtClean="0">
              <a:latin typeface="Calibri" panose="020F0502020204030204" pitchFamily="34" charset="0"/>
            </a:rPr>
            <a:t>.</a:t>
          </a:r>
        </a:p>
      </dgm:t>
    </dgm:pt>
    <dgm:pt modelId="{78043986-D207-4738-881A-A23A29A26284}" type="parTrans" cxnId="{C4C8C04B-2836-49F1-8C0E-9A57DD215328}">
      <dgm:prSet/>
      <dgm:spPr/>
      <dgm:t>
        <a:bodyPr/>
        <a:lstStyle/>
        <a:p>
          <a:pPr algn="just"/>
          <a:endParaRPr lang="es-EC" sz="1800">
            <a:solidFill>
              <a:schemeClr val="tx1"/>
            </a:solidFill>
            <a:latin typeface="Calibri" panose="020F0502020204030204" pitchFamily="34" charset="0"/>
          </a:endParaRPr>
        </a:p>
      </dgm:t>
    </dgm:pt>
    <dgm:pt modelId="{2F5FA99C-2331-4F73-883E-3959DE10253B}" type="sibTrans" cxnId="{C4C8C04B-2836-49F1-8C0E-9A57DD215328}">
      <dgm:prSet/>
      <dgm:spPr/>
      <dgm:t>
        <a:bodyPr/>
        <a:lstStyle/>
        <a:p>
          <a:pPr algn="just"/>
          <a:endParaRPr lang="es-EC" sz="1800">
            <a:solidFill>
              <a:schemeClr val="tx1"/>
            </a:solidFill>
            <a:latin typeface="Calibri" panose="020F0502020204030204" pitchFamily="34" charset="0"/>
          </a:endParaRPr>
        </a:p>
      </dgm:t>
    </dgm:pt>
    <dgm:pt modelId="{9FC0E24A-0228-4A85-8CB5-CF9427D912EE}">
      <dgm:prSet phldrT="[Texto]" custT="1"/>
      <dgm:spPr/>
      <dgm:t>
        <a:bodyPr/>
        <a:lstStyle/>
        <a:p>
          <a:pPr algn="just"/>
          <a:r>
            <a:rPr lang="es-EC" sz="1800" dirty="0" smtClean="0">
              <a:latin typeface="Calibri" panose="020F0502020204030204" pitchFamily="34" charset="0"/>
            </a:rPr>
            <a:t>Según los resultados obtenidos se recomienda que las docentes realicen con mayor frecuencia actividades de causalidad para potenciar la noción derecha-izquierda, adelante-atrás y cerca-lejos. Y con menos frecuencia para las demás nociones</a:t>
          </a:r>
        </a:p>
      </dgm:t>
    </dgm:pt>
    <dgm:pt modelId="{B9AB7CD5-BD8C-45AD-9DF8-FB866800466C}" type="parTrans" cxnId="{87AE6744-6D6C-4CC6-9C26-18205F23B909}">
      <dgm:prSet/>
      <dgm:spPr/>
      <dgm:t>
        <a:bodyPr/>
        <a:lstStyle/>
        <a:p>
          <a:pPr algn="just"/>
          <a:endParaRPr lang="es-EC" sz="1800">
            <a:solidFill>
              <a:schemeClr val="tx1"/>
            </a:solidFill>
            <a:latin typeface="Calibri" panose="020F0502020204030204" pitchFamily="34" charset="0"/>
          </a:endParaRPr>
        </a:p>
      </dgm:t>
    </dgm:pt>
    <dgm:pt modelId="{5DB09197-C3B6-4106-8140-2D18719ADC70}" type="sibTrans" cxnId="{87AE6744-6D6C-4CC6-9C26-18205F23B909}">
      <dgm:prSet/>
      <dgm:spPr/>
      <dgm:t>
        <a:bodyPr/>
        <a:lstStyle/>
        <a:p>
          <a:pPr algn="just"/>
          <a:endParaRPr lang="es-EC" sz="1800">
            <a:solidFill>
              <a:schemeClr val="tx1"/>
            </a:solidFill>
            <a:latin typeface="Calibri" panose="020F0502020204030204" pitchFamily="34" charset="0"/>
          </a:endParaRPr>
        </a:p>
      </dgm:t>
    </dgm:pt>
    <dgm:pt modelId="{6BFC6A8B-054A-4FE7-956D-890C72B61F25}">
      <dgm:prSet phldrT="[Texto]" custT="1"/>
      <dgm:spPr/>
      <dgm:t>
        <a:bodyPr/>
        <a:lstStyle/>
        <a:p>
          <a:pPr algn="just"/>
          <a:r>
            <a:rPr lang="es-EC" sz="1600" b="0" dirty="0" smtClean="0">
              <a:latin typeface="Calibri" panose="020F0502020204030204" pitchFamily="34" charset="0"/>
            </a:rPr>
            <a:t>Se aconseja que las docentes además de planificar actividades para el desarrollo de la noción de espacio netamente teóricas apliquen actividades basadas en la causalidad y expliquen a los padres la importancia del desarrollo de actividades de exploración.   </a:t>
          </a:r>
          <a:endParaRPr lang="es-EC" sz="1800" b="0" dirty="0">
            <a:latin typeface="Calibri" panose="020F0502020204030204" pitchFamily="34" charset="0"/>
          </a:endParaRPr>
        </a:p>
      </dgm:t>
    </dgm:pt>
    <dgm:pt modelId="{EE77295E-B856-4688-B1AE-85B41F139CAA}" type="parTrans" cxnId="{F7D71B62-87AB-4C41-AF47-B08AAA09E503}">
      <dgm:prSet/>
      <dgm:spPr/>
      <dgm:t>
        <a:bodyPr/>
        <a:lstStyle/>
        <a:p>
          <a:pPr algn="just"/>
          <a:endParaRPr lang="es-EC" sz="1800">
            <a:solidFill>
              <a:schemeClr val="tx1"/>
            </a:solidFill>
            <a:latin typeface="Calibri" panose="020F0502020204030204" pitchFamily="34" charset="0"/>
          </a:endParaRPr>
        </a:p>
      </dgm:t>
    </dgm:pt>
    <dgm:pt modelId="{A0648B1D-2C61-4213-8625-FA1D17204BF1}" type="sibTrans" cxnId="{F7D71B62-87AB-4C41-AF47-B08AAA09E503}">
      <dgm:prSet/>
      <dgm:spPr/>
      <dgm:t>
        <a:bodyPr/>
        <a:lstStyle/>
        <a:p>
          <a:pPr algn="just"/>
          <a:endParaRPr lang="es-EC" sz="1800">
            <a:solidFill>
              <a:schemeClr val="tx1"/>
            </a:solidFill>
            <a:latin typeface="Calibri" panose="020F0502020204030204" pitchFamily="34" charset="0"/>
          </a:endParaRPr>
        </a:p>
      </dgm:t>
    </dgm:pt>
    <dgm:pt modelId="{0B26B166-145F-4590-89E8-C3627BEF640C}">
      <dgm:prSet phldrT="[Texto]" custT="1"/>
      <dgm:spPr/>
      <dgm:t>
        <a:bodyPr/>
        <a:lstStyle/>
        <a:p>
          <a:pPr algn="just"/>
          <a:r>
            <a:rPr lang="es-EC" sz="1600" dirty="0" smtClean="0">
              <a:latin typeface="Calibri" panose="020F0502020204030204" pitchFamily="34" charset="0"/>
            </a:rPr>
            <a:t>Es recomendable que las docentes cuenten con una guía de actividades de causalidad para potenciar la noción de espacio en los niños de Primer Año de Básica</a:t>
          </a:r>
          <a:r>
            <a:rPr lang="es-EC" sz="1800" dirty="0" smtClean="0"/>
            <a:t>.</a:t>
          </a:r>
          <a:endParaRPr lang="es-EC" sz="1800" dirty="0">
            <a:latin typeface="Calibri" panose="020F0502020204030204" pitchFamily="34" charset="0"/>
          </a:endParaRPr>
        </a:p>
      </dgm:t>
    </dgm:pt>
    <dgm:pt modelId="{2AA8F344-56F1-48D2-B5E7-8A932ABE069F}" type="parTrans" cxnId="{310D93EA-9F2F-4C7B-9F86-B3BE0B0E6AD5}">
      <dgm:prSet/>
      <dgm:spPr/>
      <dgm:t>
        <a:bodyPr/>
        <a:lstStyle/>
        <a:p>
          <a:pPr algn="just"/>
          <a:endParaRPr lang="es-EC" sz="1800">
            <a:solidFill>
              <a:schemeClr val="tx1"/>
            </a:solidFill>
            <a:latin typeface="Calibri" panose="020F0502020204030204" pitchFamily="34" charset="0"/>
          </a:endParaRPr>
        </a:p>
      </dgm:t>
    </dgm:pt>
    <dgm:pt modelId="{D43AB773-5CB2-4F63-861F-F415DC5D093F}" type="sibTrans" cxnId="{310D93EA-9F2F-4C7B-9F86-B3BE0B0E6AD5}">
      <dgm:prSet/>
      <dgm:spPr/>
      <dgm:t>
        <a:bodyPr/>
        <a:lstStyle/>
        <a:p>
          <a:pPr algn="just"/>
          <a:endParaRPr lang="es-EC" sz="1800">
            <a:solidFill>
              <a:schemeClr val="tx1"/>
            </a:solidFill>
            <a:latin typeface="Calibri" panose="020F0502020204030204" pitchFamily="34" charset="0"/>
          </a:endParaRPr>
        </a:p>
      </dgm:t>
    </dgm:pt>
    <dgm:pt modelId="{3CD5FA7C-67EC-46DC-998D-8C64FD7ACD67}" type="pres">
      <dgm:prSet presAssocID="{9BDEA6E6-94F5-4500-94BF-7A131A27414B}" presName="linear" presStyleCnt="0">
        <dgm:presLayoutVars>
          <dgm:dir/>
          <dgm:resizeHandles val="exact"/>
        </dgm:presLayoutVars>
      </dgm:prSet>
      <dgm:spPr/>
    </dgm:pt>
    <dgm:pt modelId="{4DA44D47-2A83-4ECA-9CCB-E014061D5EB3}" type="pres">
      <dgm:prSet presAssocID="{3EE09676-4D68-4F73-AF16-3114587C8E00}" presName="comp" presStyleCnt="0"/>
      <dgm:spPr/>
    </dgm:pt>
    <dgm:pt modelId="{D5AC7FFE-D87B-46E8-9D8A-176D0E58654E}" type="pres">
      <dgm:prSet presAssocID="{3EE09676-4D68-4F73-AF16-3114587C8E00}" presName="box" presStyleLbl="node1" presStyleIdx="0" presStyleCnt="4"/>
      <dgm:spPr/>
      <dgm:t>
        <a:bodyPr/>
        <a:lstStyle/>
        <a:p>
          <a:endParaRPr lang="es-EC"/>
        </a:p>
      </dgm:t>
    </dgm:pt>
    <dgm:pt modelId="{8A7358F1-51D6-42AA-92B6-0AAB8427B237}" type="pres">
      <dgm:prSet presAssocID="{3EE09676-4D68-4F73-AF16-3114587C8E00}" presName="img" presStyleLbl="fgImgPlace1" presStyleIdx="0" presStyleCnt="4" custScaleY="133807"/>
      <dgm:spPr/>
      <dgm:t>
        <a:bodyPr/>
        <a:lstStyle/>
        <a:p>
          <a:endParaRPr lang="es-EC"/>
        </a:p>
      </dgm:t>
    </dgm:pt>
    <dgm:pt modelId="{E89EA3D9-520C-488D-A2A2-132C0D83BF5E}" type="pres">
      <dgm:prSet presAssocID="{3EE09676-4D68-4F73-AF16-3114587C8E00}" presName="text" presStyleLbl="node1" presStyleIdx="0" presStyleCnt="4">
        <dgm:presLayoutVars>
          <dgm:bulletEnabled val="1"/>
        </dgm:presLayoutVars>
      </dgm:prSet>
      <dgm:spPr/>
      <dgm:t>
        <a:bodyPr/>
        <a:lstStyle/>
        <a:p>
          <a:endParaRPr lang="es-EC"/>
        </a:p>
      </dgm:t>
    </dgm:pt>
    <dgm:pt modelId="{D41882AA-4707-47CA-81D4-594A01FD00EF}" type="pres">
      <dgm:prSet presAssocID="{2F5FA99C-2331-4F73-883E-3959DE10253B}" presName="spacer" presStyleCnt="0"/>
      <dgm:spPr/>
    </dgm:pt>
    <dgm:pt modelId="{56123872-A62A-473A-920F-D2AA719863F3}" type="pres">
      <dgm:prSet presAssocID="{9FC0E24A-0228-4A85-8CB5-CF9427D912EE}" presName="comp" presStyleCnt="0"/>
      <dgm:spPr/>
    </dgm:pt>
    <dgm:pt modelId="{C465C417-7775-4234-A604-5A922875E87B}" type="pres">
      <dgm:prSet presAssocID="{9FC0E24A-0228-4A85-8CB5-CF9427D912EE}" presName="box" presStyleLbl="node1" presStyleIdx="1" presStyleCnt="4"/>
      <dgm:spPr/>
      <dgm:t>
        <a:bodyPr/>
        <a:lstStyle/>
        <a:p>
          <a:endParaRPr lang="es-EC"/>
        </a:p>
      </dgm:t>
    </dgm:pt>
    <dgm:pt modelId="{29282D39-CD33-44AF-A17C-C22C2D2CACC4}" type="pres">
      <dgm:prSet presAssocID="{9FC0E24A-0228-4A85-8CB5-CF9427D912EE}" presName="img" presStyleLbl="fgImgPlace1" presStyleIdx="1" presStyleCnt="4" custScaleY="148970"/>
      <dgm:spPr/>
      <dgm:t>
        <a:bodyPr/>
        <a:lstStyle/>
        <a:p>
          <a:endParaRPr lang="es-EC"/>
        </a:p>
      </dgm:t>
    </dgm:pt>
    <dgm:pt modelId="{98E8092B-84FD-40CD-9291-17132909B095}" type="pres">
      <dgm:prSet presAssocID="{9FC0E24A-0228-4A85-8CB5-CF9427D912EE}" presName="text" presStyleLbl="node1" presStyleIdx="1" presStyleCnt="4">
        <dgm:presLayoutVars>
          <dgm:bulletEnabled val="1"/>
        </dgm:presLayoutVars>
      </dgm:prSet>
      <dgm:spPr/>
      <dgm:t>
        <a:bodyPr/>
        <a:lstStyle/>
        <a:p>
          <a:endParaRPr lang="es-EC"/>
        </a:p>
      </dgm:t>
    </dgm:pt>
    <dgm:pt modelId="{B64673D5-67D1-4FB5-B0AA-E2C92D0DB9E0}" type="pres">
      <dgm:prSet presAssocID="{5DB09197-C3B6-4106-8140-2D18719ADC70}" presName="spacer" presStyleCnt="0"/>
      <dgm:spPr/>
    </dgm:pt>
    <dgm:pt modelId="{2A9770F0-B59F-411C-B4B6-0F0F32590824}" type="pres">
      <dgm:prSet presAssocID="{6BFC6A8B-054A-4FE7-956D-890C72B61F25}" presName="comp" presStyleCnt="0"/>
      <dgm:spPr/>
    </dgm:pt>
    <dgm:pt modelId="{3BAB6873-6794-4ED4-9404-7511B68079E1}" type="pres">
      <dgm:prSet presAssocID="{6BFC6A8B-054A-4FE7-956D-890C72B61F25}" presName="box" presStyleLbl="node1" presStyleIdx="2" presStyleCnt="4"/>
      <dgm:spPr/>
      <dgm:t>
        <a:bodyPr/>
        <a:lstStyle/>
        <a:p>
          <a:endParaRPr lang="es-EC"/>
        </a:p>
      </dgm:t>
    </dgm:pt>
    <dgm:pt modelId="{A9056E7D-679D-4E4C-ABD6-E4FF859024DD}" type="pres">
      <dgm:prSet presAssocID="{6BFC6A8B-054A-4FE7-956D-890C72B61F25}" presName="img" presStyleLbl="fgImgPlace1" presStyleIdx="2" presStyleCnt="4" custScaleY="123971" custLinFactNeighborX="-8131" custLinFactNeighborY="1991"/>
      <dgm:spPr>
        <a:blipFill rotWithShape="1">
          <a:blip xmlns:r="http://schemas.openxmlformats.org/officeDocument/2006/relationships" r:embed="rId1"/>
          <a:stretch>
            <a:fillRect/>
          </a:stretch>
        </a:blipFill>
      </dgm:spPr>
    </dgm:pt>
    <dgm:pt modelId="{F562FC9C-E4BD-4A00-8F08-38E555F6289B}" type="pres">
      <dgm:prSet presAssocID="{6BFC6A8B-054A-4FE7-956D-890C72B61F25}" presName="text" presStyleLbl="node1" presStyleIdx="2" presStyleCnt="4">
        <dgm:presLayoutVars>
          <dgm:bulletEnabled val="1"/>
        </dgm:presLayoutVars>
      </dgm:prSet>
      <dgm:spPr/>
      <dgm:t>
        <a:bodyPr/>
        <a:lstStyle/>
        <a:p>
          <a:endParaRPr lang="es-EC"/>
        </a:p>
      </dgm:t>
    </dgm:pt>
    <dgm:pt modelId="{C6A0C9A3-DD43-4693-BA69-8AFACC49B8EC}" type="pres">
      <dgm:prSet presAssocID="{A0648B1D-2C61-4213-8625-FA1D17204BF1}" presName="spacer" presStyleCnt="0"/>
      <dgm:spPr/>
    </dgm:pt>
    <dgm:pt modelId="{3AC34DCB-A722-41BB-A76E-6152710A948A}" type="pres">
      <dgm:prSet presAssocID="{0B26B166-145F-4590-89E8-C3627BEF640C}" presName="comp" presStyleCnt="0"/>
      <dgm:spPr/>
    </dgm:pt>
    <dgm:pt modelId="{0F5315A5-F58C-4CF0-8F5C-A883DC9331B2}" type="pres">
      <dgm:prSet presAssocID="{0B26B166-145F-4590-89E8-C3627BEF640C}" presName="box" presStyleLbl="node1" presStyleIdx="3" presStyleCnt="4"/>
      <dgm:spPr/>
      <dgm:t>
        <a:bodyPr/>
        <a:lstStyle/>
        <a:p>
          <a:endParaRPr lang="es-EC"/>
        </a:p>
      </dgm:t>
    </dgm:pt>
    <dgm:pt modelId="{D750A8C3-7DD6-404E-B04B-C50EC93F9541}" type="pres">
      <dgm:prSet presAssocID="{0B26B166-145F-4590-89E8-C3627BEF640C}" presName="img" presStyleLbl="fgImgPlace1" presStyleIdx="3" presStyleCnt="4" custScaleY="120010"/>
      <dgm:spPr/>
      <dgm:t>
        <a:bodyPr/>
        <a:lstStyle/>
        <a:p>
          <a:endParaRPr lang="es-EC"/>
        </a:p>
      </dgm:t>
    </dgm:pt>
    <dgm:pt modelId="{00658B1B-E044-45F0-BC1E-91A55B9CAA60}" type="pres">
      <dgm:prSet presAssocID="{0B26B166-145F-4590-89E8-C3627BEF640C}" presName="text" presStyleLbl="node1" presStyleIdx="3" presStyleCnt="4">
        <dgm:presLayoutVars>
          <dgm:bulletEnabled val="1"/>
        </dgm:presLayoutVars>
      </dgm:prSet>
      <dgm:spPr/>
      <dgm:t>
        <a:bodyPr/>
        <a:lstStyle/>
        <a:p>
          <a:endParaRPr lang="es-EC"/>
        </a:p>
      </dgm:t>
    </dgm:pt>
  </dgm:ptLst>
  <dgm:cxnLst>
    <dgm:cxn modelId="{52C15A43-8D9E-42DC-A5CA-C809E103CD34}" type="presOf" srcId="{0B26B166-145F-4590-89E8-C3627BEF640C}" destId="{00658B1B-E044-45F0-BC1E-91A55B9CAA60}" srcOrd="1" destOrd="0" presId="urn:microsoft.com/office/officeart/2005/8/layout/vList4"/>
    <dgm:cxn modelId="{833FB41A-2E60-4D9E-9DD1-0A60AFA35BEA}" type="presOf" srcId="{6BFC6A8B-054A-4FE7-956D-890C72B61F25}" destId="{F562FC9C-E4BD-4A00-8F08-38E555F6289B}" srcOrd="1" destOrd="0" presId="urn:microsoft.com/office/officeart/2005/8/layout/vList4"/>
    <dgm:cxn modelId="{310D93EA-9F2F-4C7B-9F86-B3BE0B0E6AD5}" srcId="{9BDEA6E6-94F5-4500-94BF-7A131A27414B}" destId="{0B26B166-145F-4590-89E8-C3627BEF640C}" srcOrd="3" destOrd="0" parTransId="{2AA8F344-56F1-48D2-B5E7-8A932ABE069F}" sibTransId="{D43AB773-5CB2-4F63-861F-F415DC5D093F}"/>
    <dgm:cxn modelId="{FF86C7FF-7DC3-4A96-BB26-CCE752E318BD}" type="presOf" srcId="{0B26B166-145F-4590-89E8-C3627BEF640C}" destId="{0F5315A5-F58C-4CF0-8F5C-A883DC9331B2}" srcOrd="0" destOrd="0" presId="urn:microsoft.com/office/officeart/2005/8/layout/vList4"/>
    <dgm:cxn modelId="{F7D71B62-87AB-4C41-AF47-B08AAA09E503}" srcId="{9BDEA6E6-94F5-4500-94BF-7A131A27414B}" destId="{6BFC6A8B-054A-4FE7-956D-890C72B61F25}" srcOrd="2" destOrd="0" parTransId="{EE77295E-B856-4688-B1AE-85B41F139CAA}" sibTransId="{A0648B1D-2C61-4213-8625-FA1D17204BF1}"/>
    <dgm:cxn modelId="{3EF4A337-9AA3-4E8E-913C-549EF1D0F59A}" type="presOf" srcId="{6BFC6A8B-054A-4FE7-956D-890C72B61F25}" destId="{3BAB6873-6794-4ED4-9404-7511B68079E1}" srcOrd="0" destOrd="0" presId="urn:microsoft.com/office/officeart/2005/8/layout/vList4"/>
    <dgm:cxn modelId="{72F060A3-1376-4C79-8E1C-272E5CBCFAFF}" type="presOf" srcId="{9FC0E24A-0228-4A85-8CB5-CF9427D912EE}" destId="{C465C417-7775-4234-A604-5A922875E87B}" srcOrd="0" destOrd="0" presId="urn:microsoft.com/office/officeart/2005/8/layout/vList4"/>
    <dgm:cxn modelId="{C4C8C04B-2836-49F1-8C0E-9A57DD215328}" srcId="{9BDEA6E6-94F5-4500-94BF-7A131A27414B}" destId="{3EE09676-4D68-4F73-AF16-3114587C8E00}" srcOrd="0" destOrd="0" parTransId="{78043986-D207-4738-881A-A23A29A26284}" sibTransId="{2F5FA99C-2331-4F73-883E-3959DE10253B}"/>
    <dgm:cxn modelId="{3F033E71-3CC9-4A1A-AF2E-99EA01A7A467}" type="presOf" srcId="{9BDEA6E6-94F5-4500-94BF-7A131A27414B}" destId="{3CD5FA7C-67EC-46DC-998D-8C64FD7ACD67}" srcOrd="0" destOrd="0" presId="urn:microsoft.com/office/officeart/2005/8/layout/vList4"/>
    <dgm:cxn modelId="{C2E118E7-A6E1-4A93-92A6-EDE6606AC63C}" type="presOf" srcId="{3EE09676-4D68-4F73-AF16-3114587C8E00}" destId="{E89EA3D9-520C-488D-A2A2-132C0D83BF5E}" srcOrd="1" destOrd="0" presId="urn:microsoft.com/office/officeart/2005/8/layout/vList4"/>
    <dgm:cxn modelId="{87AE6744-6D6C-4CC6-9C26-18205F23B909}" srcId="{9BDEA6E6-94F5-4500-94BF-7A131A27414B}" destId="{9FC0E24A-0228-4A85-8CB5-CF9427D912EE}" srcOrd="1" destOrd="0" parTransId="{B9AB7CD5-BD8C-45AD-9DF8-FB866800466C}" sibTransId="{5DB09197-C3B6-4106-8140-2D18719ADC70}"/>
    <dgm:cxn modelId="{EE3AA989-410C-49CA-A715-D816883C6340}" type="presOf" srcId="{9FC0E24A-0228-4A85-8CB5-CF9427D912EE}" destId="{98E8092B-84FD-40CD-9291-17132909B095}" srcOrd="1" destOrd="0" presId="urn:microsoft.com/office/officeart/2005/8/layout/vList4"/>
    <dgm:cxn modelId="{3DE7F731-CCEB-44FA-BD69-4D425EC021A2}" type="presOf" srcId="{3EE09676-4D68-4F73-AF16-3114587C8E00}" destId="{D5AC7FFE-D87B-46E8-9D8A-176D0E58654E}" srcOrd="0" destOrd="0" presId="urn:microsoft.com/office/officeart/2005/8/layout/vList4"/>
    <dgm:cxn modelId="{126AB19F-7A5D-4EEA-8E65-FA61014DF276}" type="presParOf" srcId="{3CD5FA7C-67EC-46DC-998D-8C64FD7ACD67}" destId="{4DA44D47-2A83-4ECA-9CCB-E014061D5EB3}" srcOrd="0" destOrd="0" presId="urn:microsoft.com/office/officeart/2005/8/layout/vList4"/>
    <dgm:cxn modelId="{20C13CC4-2E32-458F-9CB2-6718CBBECD2F}" type="presParOf" srcId="{4DA44D47-2A83-4ECA-9CCB-E014061D5EB3}" destId="{D5AC7FFE-D87B-46E8-9D8A-176D0E58654E}" srcOrd="0" destOrd="0" presId="urn:microsoft.com/office/officeart/2005/8/layout/vList4"/>
    <dgm:cxn modelId="{FB4433CC-EE80-4AA6-991F-8860E4D237B4}" type="presParOf" srcId="{4DA44D47-2A83-4ECA-9CCB-E014061D5EB3}" destId="{8A7358F1-51D6-42AA-92B6-0AAB8427B237}" srcOrd="1" destOrd="0" presId="urn:microsoft.com/office/officeart/2005/8/layout/vList4"/>
    <dgm:cxn modelId="{F7242921-C064-4066-B44D-AFF134013AF0}" type="presParOf" srcId="{4DA44D47-2A83-4ECA-9CCB-E014061D5EB3}" destId="{E89EA3D9-520C-488D-A2A2-132C0D83BF5E}" srcOrd="2" destOrd="0" presId="urn:microsoft.com/office/officeart/2005/8/layout/vList4"/>
    <dgm:cxn modelId="{23F789CE-849B-40CF-BB21-2D7C7BC89A70}" type="presParOf" srcId="{3CD5FA7C-67EC-46DC-998D-8C64FD7ACD67}" destId="{D41882AA-4707-47CA-81D4-594A01FD00EF}" srcOrd="1" destOrd="0" presId="urn:microsoft.com/office/officeart/2005/8/layout/vList4"/>
    <dgm:cxn modelId="{226B23B7-8AAD-43FD-80B1-EF94BF689CBB}" type="presParOf" srcId="{3CD5FA7C-67EC-46DC-998D-8C64FD7ACD67}" destId="{56123872-A62A-473A-920F-D2AA719863F3}" srcOrd="2" destOrd="0" presId="urn:microsoft.com/office/officeart/2005/8/layout/vList4"/>
    <dgm:cxn modelId="{74B0B85F-25A2-402E-B8DA-9CE531D74F3F}" type="presParOf" srcId="{56123872-A62A-473A-920F-D2AA719863F3}" destId="{C465C417-7775-4234-A604-5A922875E87B}" srcOrd="0" destOrd="0" presId="urn:microsoft.com/office/officeart/2005/8/layout/vList4"/>
    <dgm:cxn modelId="{9622A7E3-7379-4461-80DF-E1EA8BB41684}" type="presParOf" srcId="{56123872-A62A-473A-920F-D2AA719863F3}" destId="{29282D39-CD33-44AF-A17C-C22C2D2CACC4}" srcOrd="1" destOrd="0" presId="urn:microsoft.com/office/officeart/2005/8/layout/vList4"/>
    <dgm:cxn modelId="{3326535D-5D2F-4076-BA28-F900BD5F3852}" type="presParOf" srcId="{56123872-A62A-473A-920F-D2AA719863F3}" destId="{98E8092B-84FD-40CD-9291-17132909B095}" srcOrd="2" destOrd="0" presId="urn:microsoft.com/office/officeart/2005/8/layout/vList4"/>
    <dgm:cxn modelId="{B1EE67E6-719D-4160-ABCB-A5344992F89A}" type="presParOf" srcId="{3CD5FA7C-67EC-46DC-998D-8C64FD7ACD67}" destId="{B64673D5-67D1-4FB5-B0AA-E2C92D0DB9E0}" srcOrd="3" destOrd="0" presId="urn:microsoft.com/office/officeart/2005/8/layout/vList4"/>
    <dgm:cxn modelId="{C3BAE825-921F-47E1-9465-FE0DBD3636D0}" type="presParOf" srcId="{3CD5FA7C-67EC-46DC-998D-8C64FD7ACD67}" destId="{2A9770F0-B59F-411C-B4B6-0F0F32590824}" srcOrd="4" destOrd="0" presId="urn:microsoft.com/office/officeart/2005/8/layout/vList4"/>
    <dgm:cxn modelId="{B5A37C47-DAB1-4E59-8299-A2D22546D521}" type="presParOf" srcId="{2A9770F0-B59F-411C-B4B6-0F0F32590824}" destId="{3BAB6873-6794-4ED4-9404-7511B68079E1}" srcOrd="0" destOrd="0" presId="urn:microsoft.com/office/officeart/2005/8/layout/vList4"/>
    <dgm:cxn modelId="{1E88729F-198E-46F2-A356-A05B811BDBF1}" type="presParOf" srcId="{2A9770F0-B59F-411C-B4B6-0F0F32590824}" destId="{A9056E7D-679D-4E4C-ABD6-E4FF859024DD}" srcOrd="1" destOrd="0" presId="urn:microsoft.com/office/officeart/2005/8/layout/vList4"/>
    <dgm:cxn modelId="{364693B1-329E-452C-AF98-637105E299CA}" type="presParOf" srcId="{2A9770F0-B59F-411C-B4B6-0F0F32590824}" destId="{F562FC9C-E4BD-4A00-8F08-38E555F6289B}" srcOrd="2" destOrd="0" presId="urn:microsoft.com/office/officeart/2005/8/layout/vList4"/>
    <dgm:cxn modelId="{A3EB4B83-2394-430C-8F6A-ED4297C8770E}" type="presParOf" srcId="{3CD5FA7C-67EC-46DC-998D-8C64FD7ACD67}" destId="{C6A0C9A3-DD43-4693-BA69-8AFACC49B8EC}" srcOrd="5" destOrd="0" presId="urn:microsoft.com/office/officeart/2005/8/layout/vList4"/>
    <dgm:cxn modelId="{CF1E0C5B-B7DA-4C4F-A2E7-D75A7AB1B647}" type="presParOf" srcId="{3CD5FA7C-67EC-46DC-998D-8C64FD7ACD67}" destId="{3AC34DCB-A722-41BB-A76E-6152710A948A}" srcOrd="6" destOrd="0" presId="urn:microsoft.com/office/officeart/2005/8/layout/vList4"/>
    <dgm:cxn modelId="{8271E162-64A7-405A-A686-7C8229E870F5}" type="presParOf" srcId="{3AC34DCB-A722-41BB-A76E-6152710A948A}" destId="{0F5315A5-F58C-4CF0-8F5C-A883DC9331B2}" srcOrd="0" destOrd="0" presId="urn:microsoft.com/office/officeart/2005/8/layout/vList4"/>
    <dgm:cxn modelId="{A81D5BAC-B6F7-46C7-8316-499203815E57}" type="presParOf" srcId="{3AC34DCB-A722-41BB-A76E-6152710A948A}" destId="{D750A8C3-7DD6-404E-B04B-C50EC93F9541}" srcOrd="1" destOrd="0" presId="urn:microsoft.com/office/officeart/2005/8/layout/vList4"/>
    <dgm:cxn modelId="{1E8CAE87-FE32-4B75-9637-855A52CAB2BA}" type="presParOf" srcId="{3AC34DCB-A722-41BB-A76E-6152710A948A}" destId="{00658B1B-E044-45F0-BC1E-91A55B9CAA6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85A358-3F3A-4891-9C34-44D44C51F3CB}">
      <dsp:nvSpPr>
        <dsp:cNvPr id="0" name=""/>
        <dsp:cNvSpPr/>
      </dsp:nvSpPr>
      <dsp:spPr>
        <a:xfrm rot="10800000">
          <a:off x="1643914" y="367"/>
          <a:ext cx="4746608" cy="1793361"/>
        </a:xfrm>
        <a:prstGeom prst="homePlate">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90823" tIns="68580" rIns="128016" bIns="68580" numCol="1" spcCol="1270" anchor="ctr" anchorCtr="0">
          <a:noAutofit/>
        </a:bodyPr>
        <a:lstStyle/>
        <a:p>
          <a:pPr lvl="0" algn="just" defTabSz="800100">
            <a:lnSpc>
              <a:spcPct val="90000"/>
            </a:lnSpc>
            <a:spcBef>
              <a:spcPct val="0"/>
            </a:spcBef>
            <a:spcAft>
              <a:spcPct val="35000"/>
            </a:spcAft>
          </a:pPr>
          <a:r>
            <a:rPr lang="es-EC" sz="1800" b="1" kern="1200" dirty="0" smtClean="0">
              <a:effectLst>
                <a:outerShdw blurRad="38100" dist="38100" dir="2700000" algn="tl">
                  <a:srgbClr val="000000">
                    <a:alpha val="43137"/>
                  </a:srgbClr>
                </a:outerShdw>
              </a:effectLst>
            </a:rPr>
            <a:t>DIMENSIÓN TEMPORAL</a:t>
          </a:r>
        </a:p>
        <a:p>
          <a:pPr lvl="0" algn="just" defTabSz="800100">
            <a:lnSpc>
              <a:spcPct val="90000"/>
            </a:lnSpc>
            <a:spcBef>
              <a:spcPct val="0"/>
            </a:spcBef>
            <a:spcAft>
              <a:spcPct val="35000"/>
            </a:spcAft>
          </a:pPr>
          <a:endParaRPr lang="es-EC" sz="1800" kern="1200" dirty="0" smtClean="0"/>
        </a:p>
        <a:p>
          <a:pPr lvl="0" algn="just" defTabSz="800100">
            <a:lnSpc>
              <a:spcPct val="90000"/>
            </a:lnSpc>
            <a:spcBef>
              <a:spcPct val="0"/>
            </a:spcBef>
            <a:spcAft>
              <a:spcPct val="35000"/>
            </a:spcAft>
          </a:pPr>
          <a:r>
            <a:rPr lang="es-EC" sz="1800" kern="1200" dirty="0" smtClean="0"/>
            <a:t>Año lectivo 2015-2016</a:t>
          </a:r>
        </a:p>
        <a:p>
          <a:pPr lvl="0" algn="just" defTabSz="800100">
            <a:lnSpc>
              <a:spcPct val="90000"/>
            </a:lnSpc>
            <a:spcBef>
              <a:spcPct val="0"/>
            </a:spcBef>
            <a:spcAft>
              <a:spcPct val="35000"/>
            </a:spcAft>
          </a:pPr>
          <a:endParaRPr lang="es-EC" sz="1800" kern="1200" dirty="0"/>
        </a:p>
      </dsp:txBody>
      <dsp:txXfrm rot="10800000">
        <a:off x="2092254" y="367"/>
        <a:ext cx="4298268" cy="1793361"/>
      </dsp:txXfrm>
    </dsp:sp>
    <dsp:sp modelId="{7E0BC3E0-B3EB-4D90-8D52-A3DE43191DF0}">
      <dsp:nvSpPr>
        <dsp:cNvPr id="0" name=""/>
        <dsp:cNvSpPr/>
      </dsp:nvSpPr>
      <dsp:spPr>
        <a:xfrm>
          <a:off x="747233" y="367"/>
          <a:ext cx="1793361" cy="1793361"/>
        </a:xfrm>
        <a:prstGeom prst="ellipse">
          <a:avLst/>
        </a:prstGeom>
        <a:blipFill rotWithShape="1">
          <a:blip xmlns:r="http://schemas.openxmlformats.org/officeDocument/2006/relationships" r:embed="rId1"/>
          <a:stretch>
            <a:fillRect/>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9AD78A64-8223-45B8-AB9E-7FB5F4DF4FAF}">
      <dsp:nvSpPr>
        <dsp:cNvPr id="0" name=""/>
        <dsp:cNvSpPr/>
      </dsp:nvSpPr>
      <dsp:spPr>
        <a:xfrm rot="10800000">
          <a:off x="1643914" y="2329060"/>
          <a:ext cx="4746608" cy="1793361"/>
        </a:xfrm>
        <a:prstGeom prst="homePlate">
          <a:avLst/>
        </a:prstGeom>
        <a:gradFill rotWithShape="0">
          <a:gsLst>
            <a:gs pos="0">
              <a:schemeClr val="accent2">
                <a:hueOff val="-2964285"/>
                <a:satOff val="14200"/>
                <a:lumOff val="13137"/>
                <a:alphaOff val="0"/>
                <a:tint val="65000"/>
                <a:lumMod val="110000"/>
              </a:schemeClr>
            </a:gs>
            <a:gs pos="88000">
              <a:schemeClr val="accent2">
                <a:hueOff val="-2964285"/>
                <a:satOff val="14200"/>
                <a:lumOff val="13137"/>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90823" tIns="68580" rIns="128016" bIns="68580" numCol="1" spcCol="1270" anchor="ctr" anchorCtr="0">
          <a:noAutofit/>
        </a:bodyPr>
        <a:lstStyle/>
        <a:p>
          <a:pPr lvl="0" algn="just" defTabSz="800100">
            <a:lnSpc>
              <a:spcPct val="90000"/>
            </a:lnSpc>
            <a:spcBef>
              <a:spcPct val="0"/>
            </a:spcBef>
            <a:spcAft>
              <a:spcPct val="35000"/>
            </a:spcAft>
          </a:pPr>
          <a:r>
            <a:rPr lang="es-EC" sz="1800" b="1" kern="1200" smtClean="0">
              <a:effectLst>
                <a:outerShdw blurRad="38100" dist="38100" dir="2700000" algn="tl">
                  <a:srgbClr val="000000">
                    <a:alpha val="43137"/>
                  </a:srgbClr>
                </a:outerShdw>
              </a:effectLst>
            </a:rPr>
            <a:t>DIMENSIÓN ESPACIAL </a:t>
          </a:r>
        </a:p>
        <a:p>
          <a:pPr lvl="0" algn="just" defTabSz="800100">
            <a:lnSpc>
              <a:spcPct val="90000"/>
            </a:lnSpc>
            <a:spcBef>
              <a:spcPct val="0"/>
            </a:spcBef>
            <a:spcAft>
              <a:spcPct val="35000"/>
            </a:spcAft>
          </a:pPr>
          <a:r>
            <a:rPr lang="es-EC" sz="1800" b="1" kern="1200" smtClean="0">
              <a:effectLst>
                <a:outerShdw blurRad="38100" dist="38100" dir="2700000" algn="tl">
                  <a:srgbClr val="000000">
                    <a:alpha val="43137"/>
                  </a:srgbClr>
                </a:outerShdw>
              </a:effectLst>
            </a:rPr>
            <a:t>Colegio “Educar 2000”</a:t>
          </a:r>
        </a:p>
        <a:p>
          <a:pPr lvl="0" algn="just" defTabSz="800100">
            <a:lnSpc>
              <a:spcPct val="90000"/>
            </a:lnSpc>
            <a:spcBef>
              <a:spcPct val="0"/>
            </a:spcBef>
            <a:spcAft>
              <a:spcPct val="35000"/>
            </a:spcAft>
          </a:pPr>
          <a:r>
            <a:rPr lang="es-EC" sz="1800" b="1" kern="1200" smtClean="0">
              <a:effectLst>
                <a:outerShdw blurRad="38100" dist="38100" dir="2700000" algn="tl">
                  <a:srgbClr val="000000">
                    <a:alpha val="43137"/>
                  </a:srgbClr>
                </a:outerShdw>
              </a:effectLst>
            </a:rPr>
            <a:t>Catón: </a:t>
          </a:r>
          <a:r>
            <a:rPr lang="es-EC" sz="1800" kern="1200" smtClean="0"/>
            <a:t>Rumiñahui </a:t>
          </a:r>
        </a:p>
        <a:p>
          <a:pPr lvl="0" algn="just" defTabSz="800100">
            <a:lnSpc>
              <a:spcPct val="90000"/>
            </a:lnSpc>
            <a:spcBef>
              <a:spcPct val="0"/>
            </a:spcBef>
            <a:spcAft>
              <a:spcPct val="35000"/>
            </a:spcAft>
          </a:pPr>
          <a:r>
            <a:rPr lang="es-EC" sz="1800" b="1" kern="1200" smtClean="0">
              <a:effectLst>
                <a:outerShdw blurRad="38100" dist="38100" dir="2700000" algn="tl">
                  <a:srgbClr val="000000">
                    <a:alpha val="43137"/>
                  </a:srgbClr>
                </a:outerShdw>
              </a:effectLst>
            </a:rPr>
            <a:t>Sector: </a:t>
          </a:r>
          <a:r>
            <a:rPr lang="es-EC" sz="1800" kern="1200" smtClean="0"/>
            <a:t>Salcoto </a:t>
          </a:r>
        </a:p>
        <a:p>
          <a:pPr lvl="0" algn="ctr" defTabSz="800100">
            <a:lnSpc>
              <a:spcPct val="90000"/>
            </a:lnSpc>
            <a:spcBef>
              <a:spcPct val="0"/>
            </a:spcBef>
            <a:spcAft>
              <a:spcPct val="35000"/>
            </a:spcAft>
          </a:pPr>
          <a:endParaRPr lang="es-EC" sz="1800" kern="1200" dirty="0"/>
        </a:p>
      </dsp:txBody>
      <dsp:txXfrm rot="10800000">
        <a:off x="2092254" y="2329060"/>
        <a:ext cx="4298268" cy="1793361"/>
      </dsp:txXfrm>
    </dsp:sp>
    <dsp:sp modelId="{E44DD569-254E-43BE-951C-5D91A1079A1B}">
      <dsp:nvSpPr>
        <dsp:cNvPr id="0" name=""/>
        <dsp:cNvSpPr/>
      </dsp:nvSpPr>
      <dsp:spPr>
        <a:xfrm>
          <a:off x="747233" y="2329060"/>
          <a:ext cx="1793361" cy="1793361"/>
        </a:xfrm>
        <a:prstGeom prst="ellipse">
          <a:avLst/>
        </a:prstGeom>
        <a:blipFill rotWithShape="1">
          <a:blip xmlns:r="http://schemas.openxmlformats.org/officeDocument/2006/relationships" r:embed="rId2"/>
          <a:stretch>
            <a:fillRect/>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1C245-F88B-49C7-B3E7-6DF6F3E3326F}">
      <dsp:nvSpPr>
        <dsp:cNvPr id="0" name=""/>
        <dsp:cNvSpPr/>
      </dsp:nvSpPr>
      <dsp:spPr>
        <a:xfrm>
          <a:off x="828661" y="155"/>
          <a:ext cx="2455048" cy="1473028"/>
        </a:xfrm>
        <a:prstGeom prst="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latin typeface="Calibri" panose="020F0502020204030204" pitchFamily="34" charset="0"/>
            </a:rPr>
            <a:t>¿Por qué investigamos?</a:t>
          </a:r>
        </a:p>
        <a:p>
          <a:pPr lvl="0" algn="ctr" defTabSz="800100">
            <a:lnSpc>
              <a:spcPct val="90000"/>
            </a:lnSpc>
            <a:spcBef>
              <a:spcPct val="0"/>
            </a:spcBef>
            <a:spcAft>
              <a:spcPct val="35000"/>
            </a:spcAft>
          </a:pPr>
          <a:r>
            <a:rPr lang="es-EC" sz="1800" kern="1200" dirty="0" smtClean="0">
              <a:latin typeface="Calibri" panose="020F0502020204030204" pitchFamily="34" charset="0"/>
            </a:rPr>
            <a:t>Conocer cómo la causalidad potencia el desarrollo de la noción de espacio </a:t>
          </a:r>
          <a:endParaRPr lang="es-EC" sz="1800" kern="1200" dirty="0">
            <a:latin typeface="Calibri" panose="020F0502020204030204" pitchFamily="34" charset="0"/>
          </a:endParaRPr>
        </a:p>
      </dsp:txBody>
      <dsp:txXfrm>
        <a:off x="828661" y="155"/>
        <a:ext cx="2455048" cy="1473028"/>
      </dsp:txXfrm>
    </dsp:sp>
    <dsp:sp modelId="{B6A5ECEE-1499-4FDC-8C55-63FA51685BB2}">
      <dsp:nvSpPr>
        <dsp:cNvPr id="0" name=""/>
        <dsp:cNvSpPr/>
      </dsp:nvSpPr>
      <dsp:spPr>
        <a:xfrm>
          <a:off x="3529214" y="155"/>
          <a:ext cx="2455048" cy="1473028"/>
        </a:xfrm>
        <a:prstGeom prst="rect">
          <a:avLst/>
        </a:prstGeom>
        <a:gradFill rotWithShape="0">
          <a:gsLst>
            <a:gs pos="0">
              <a:schemeClr val="accent2">
                <a:hueOff val="-741071"/>
                <a:satOff val="3550"/>
                <a:lumOff val="3284"/>
                <a:alphaOff val="0"/>
                <a:tint val="65000"/>
                <a:lumMod val="110000"/>
              </a:schemeClr>
            </a:gs>
            <a:gs pos="88000">
              <a:schemeClr val="accent2">
                <a:hueOff val="-741071"/>
                <a:satOff val="3550"/>
                <a:lumOff val="3284"/>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latin typeface="Calibri" panose="020F0502020204030204" pitchFamily="34" charset="0"/>
            </a:rPr>
            <a:t>¿Cuál es su relevancia social?</a:t>
          </a:r>
        </a:p>
        <a:p>
          <a:pPr lvl="0" algn="ctr" defTabSz="800100">
            <a:lnSpc>
              <a:spcPct val="90000"/>
            </a:lnSpc>
            <a:spcBef>
              <a:spcPct val="0"/>
            </a:spcBef>
            <a:spcAft>
              <a:spcPct val="35000"/>
            </a:spcAft>
          </a:pPr>
          <a:r>
            <a:rPr lang="es-EC" sz="1800" kern="1200" dirty="0" smtClean="0">
              <a:latin typeface="Calibri" panose="020F0502020204030204" pitchFamily="34" charset="0"/>
            </a:rPr>
            <a:t>Aporte al ámbito educativo </a:t>
          </a:r>
          <a:endParaRPr lang="es-EC" sz="1800" kern="1200" dirty="0">
            <a:latin typeface="Calibri" panose="020F0502020204030204" pitchFamily="34" charset="0"/>
          </a:endParaRPr>
        </a:p>
      </dsp:txBody>
      <dsp:txXfrm>
        <a:off x="3529214" y="155"/>
        <a:ext cx="2455048" cy="1473028"/>
      </dsp:txXfrm>
    </dsp:sp>
    <dsp:sp modelId="{53D6B2D1-1E5F-452A-A4AB-288BEDA0342C}">
      <dsp:nvSpPr>
        <dsp:cNvPr id="0" name=""/>
        <dsp:cNvSpPr/>
      </dsp:nvSpPr>
      <dsp:spPr>
        <a:xfrm>
          <a:off x="828661" y="1799941"/>
          <a:ext cx="2455048" cy="1473028"/>
        </a:xfrm>
        <a:prstGeom prst="rect">
          <a:avLst/>
        </a:prstGeom>
        <a:gradFill rotWithShape="0">
          <a:gsLst>
            <a:gs pos="0">
              <a:schemeClr val="accent2">
                <a:hueOff val="-1482143"/>
                <a:satOff val="7100"/>
                <a:lumOff val="6569"/>
                <a:alphaOff val="0"/>
                <a:tint val="65000"/>
                <a:lumMod val="110000"/>
              </a:schemeClr>
            </a:gs>
            <a:gs pos="88000">
              <a:schemeClr val="accent2">
                <a:hueOff val="-1482143"/>
                <a:satOff val="7100"/>
                <a:lumOff val="6569"/>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latin typeface="Calibri" panose="020F0502020204030204" pitchFamily="34" charset="0"/>
            </a:rPr>
            <a:t>¿Qué importancia tiene? </a:t>
          </a:r>
        </a:p>
        <a:p>
          <a:pPr lvl="0" algn="ctr" defTabSz="800100">
            <a:lnSpc>
              <a:spcPct val="90000"/>
            </a:lnSpc>
            <a:spcBef>
              <a:spcPct val="0"/>
            </a:spcBef>
            <a:spcAft>
              <a:spcPct val="35000"/>
            </a:spcAft>
          </a:pPr>
          <a:r>
            <a:rPr lang="es-EC" sz="1800" kern="1200" dirty="0" smtClean="0">
              <a:latin typeface="Calibri" panose="020F0502020204030204" pitchFamily="34" charset="0"/>
            </a:rPr>
            <a:t>Importancia pedagógica </a:t>
          </a:r>
        </a:p>
      </dsp:txBody>
      <dsp:txXfrm>
        <a:off x="828661" y="1799941"/>
        <a:ext cx="2455048" cy="1473028"/>
      </dsp:txXfrm>
    </dsp:sp>
    <dsp:sp modelId="{CA855CBD-B132-4A0C-9992-9002F200E042}">
      <dsp:nvSpPr>
        <dsp:cNvPr id="0" name=""/>
        <dsp:cNvSpPr/>
      </dsp:nvSpPr>
      <dsp:spPr>
        <a:xfrm>
          <a:off x="3529214" y="1718688"/>
          <a:ext cx="2455048" cy="1635533"/>
        </a:xfrm>
        <a:prstGeom prst="rect">
          <a:avLst/>
        </a:prstGeom>
        <a:gradFill rotWithShape="0">
          <a:gsLst>
            <a:gs pos="0">
              <a:schemeClr val="accent2">
                <a:hueOff val="-2223214"/>
                <a:satOff val="10650"/>
                <a:lumOff val="9853"/>
                <a:alphaOff val="0"/>
                <a:tint val="65000"/>
                <a:lumMod val="110000"/>
              </a:schemeClr>
            </a:gs>
            <a:gs pos="88000">
              <a:schemeClr val="accent2">
                <a:hueOff val="-2223214"/>
                <a:satOff val="10650"/>
                <a:lumOff val="9853"/>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latin typeface="Calibri" panose="020F0502020204030204" pitchFamily="34" charset="0"/>
            </a:rPr>
            <a:t>¿Quién</a:t>
          </a:r>
          <a:r>
            <a:rPr lang="es-EC" sz="1800" b="1" kern="1200" baseline="0" dirty="0" smtClean="0">
              <a:latin typeface="Calibri" panose="020F0502020204030204" pitchFamily="34" charset="0"/>
            </a:rPr>
            <a:t> se beneficia</a:t>
          </a:r>
          <a:r>
            <a:rPr lang="es-EC" sz="1800" kern="1200" baseline="0" dirty="0" smtClean="0">
              <a:latin typeface="Calibri" panose="020F0502020204030204" pitchFamily="34" charset="0"/>
            </a:rPr>
            <a:t>?</a:t>
          </a:r>
        </a:p>
        <a:p>
          <a:pPr lvl="0" algn="ctr" defTabSz="800100">
            <a:lnSpc>
              <a:spcPct val="90000"/>
            </a:lnSpc>
            <a:spcBef>
              <a:spcPct val="0"/>
            </a:spcBef>
            <a:spcAft>
              <a:spcPct val="35000"/>
            </a:spcAft>
          </a:pPr>
          <a:r>
            <a:rPr lang="es-EC" sz="1800" kern="1200" baseline="0" dirty="0" smtClean="0">
              <a:latin typeface="Calibri" panose="020F0502020204030204" pitchFamily="34" charset="0"/>
            </a:rPr>
            <a:t>-Niños </a:t>
          </a:r>
        </a:p>
        <a:p>
          <a:pPr lvl="0" algn="ctr" defTabSz="800100">
            <a:lnSpc>
              <a:spcPct val="90000"/>
            </a:lnSpc>
            <a:spcBef>
              <a:spcPct val="0"/>
            </a:spcBef>
            <a:spcAft>
              <a:spcPct val="35000"/>
            </a:spcAft>
          </a:pPr>
          <a:r>
            <a:rPr lang="es-EC" sz="1800" kern="1200" baseline="0" dirty="0" smtClean="0">
              <a:latin typeface="Calibri" panose="020F0502020204030204" pitchFamily="34" charset="0"/>
            </a:rPr>
            <a:t>-Docentes </a:t>
          </a:r>
        </a:p>
        <a:p>
          <a:pPr lvl="0" algn="ctr" defTabSz="800100">
            <a:lnSpc>
              <a:spcPct val="90000"/>
            </a:lnSpc>
            <a:spcBef>
              <a:spcPct val="0"/>
            </a:spcBef>
            <a:spcAft>
              <a:spcPct val="35000"/>
            </a:spcAft>
          </a:pPr>
          <a:r>
            <a:rPr lang="es-EC" sz="1800" kern="1200" baseline="0" dirty="0" smtClean="0">
              <a:latin typeface="Calibri" panose="020F0502020204030204" pitchFamily="34" charset="0"/>
            </a:rPr>
            <a:t>-Padres </a:t>
          </a:r>
        </a:p>
        <a:p>
          <a:pPr lvl="0" algn="ctr" defTabSz="800100">
            <a:lnSpc>
              <a:spcPct val="90000"/>
            </a:lnSpc>
            <a:spcBef>
              <a:spcPct val="0"/>
            </a:spcBef>
            <a:spcAft>
              <a:spcPct val="35000"/>
            </a:spcAft>
          </a:pPr>
          <a:r>
            <a:rPr lang="es-EC" sz="1800" kern="1200" baseline="0" dirty="0" smtClean="0">
              <a:latin typeface="Calibri" panose="020F0502020204030204" pitchFamily="34" charset="0"/>
            </a:rPr>
            <a:t>-Investigadora</a:t>
          </a:r>
        </a:p>
      </dsp:txBody>
      <dsp:txXfrm>
        <a:off x="3529214" y="1718688"/>
        <a:ext cx="2455048" cy="1635533"/>
      </dsp:txXfrm>
    </dsp:sp>
    <dsp:sp modelId="{F5357DC3-3645-4941-B4A2-2064C7B2176A}">
      <dsp:nvSpPr>
        <dsp:cNvPr id="0" name=""/>
        <dsp:cNvSpPr/>
      </dsp:nvSpPr>
      <dsp:spPr>
        <a:xfrm>
          <a:off x="940157" y="3599727"/>
          <a:ext cx="4932609" cy="1473028"/>
        </a:xfrm>
        <a:prstGeom prst="rect">
          <a:avLst/>
        </a:prstGeom>
        <a:gradFill rotWithShape="0">
          <a:gsLst>
            <a:gs pos="0">
              <a:schemeClr val="accent2">
                <a:hueOff val="-2964285"/>
                <a:satOff val="14200"/>
                <a:lumOff val="13137"/>
                <a:alphaOff val="0"/>
                <a:tint val="65000"/>
                <a:lumMod val="110000"/>
              </a:schemeClr>
            </a:gs>
            <a:gs pos="88000">
              <a:schemeClr val="accent2">
                <a:hueOff val="-2964285"/>
                <a:satOff val="14200"/>
                <a:lumOff val="13137"/>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s-EC" sz="1800" b="1" kern="1200" dirty="0" smtClean="0">
            <a:latin typeface="Calibri" panose="020F0502020204030204" pitchFamily="34" charset="0"/>
          </a:endParaRPr>
        </a:p>
        <a:p>
          <a:pPr lvl="0" algn="ctr" defTabSz="800100">
            <a:lnSpc>
              <a:spcPct val="90000"/>
            </a:lnSpc>
            <a:spcBef>
              <a:spcPct val="0"/>
            </a:spcBef>
            <a:spcAft>
              <a:spcPct val="35000"/>
            </a:spcAft>
          </a:pPr>
          <a:endParaRPr lang="es-EC" sz="1800" b="1" kern="1200" dirty="0" smtClean="0">
            <a:latin typeface="Calibri" panose="020F0502020204030204" pitchFamily="34" charset="0"/>
          </a:endParaRPr>
        </a:p>
        <a:p>
          <a:pPr lvl="0" algn="ctr" defTabSz="800100">
            <a:lnSpc>
              <a:spcPct val="90000"/>
            </a:lnSpc>
            <a:spcBef>
              <a:spcPct val="0"/>
            </a:spcBef>
            <a:spcAft>
              <a:spcPct val="35000"/>
            </a:spcAft>
          </a:pPr>
          <a:r>
            <a:rPr lang="es-EC" sz="1800" b="1" kern="1200" dirty="0" smtClean="0">
              <a:latin typeface="Calibri" panose="020F0502020204030204" pitchFamily="34" charset="0"/>
            </a:rPr>
            <a:t>Alcance</a:t>
          </a:r>
        </a:p>
        <a:p>
          <a:pPr lvl="0" algn="just" defTabSz="800100">
            <a:lnSpc>
              <a:spcPct val="90000"/>
            </a:lnSpc>
            <a:spcBef>
              <a:spcPct val="0"/>
            </a:spcBef>
            <a:spcAft>
              <a:spcPct val="35000"/>
            </a:spcAft>
          </a:pPr>
          <a:r>
            <a:rPr lang="es-EC" sz="1800" b="1" kern="1200" dirty="0" smtClean="0">
              <a:latin typeface="Calibri" panose="020F0502020204030204" pitchFamily="34" charset="0"/>
            </a:rPr>
            <a:t>-</a:t>
          </a:r>
          <a:r>
            <a:rPr lang="es-EC" sz="1800" kern="1200" dirty="0" smtClean="0">
              <a:latin typeface="Calibri" panose="020F0502020204030204" pitchFamily="34" charset="0"/>
            </a:rPr>
            <a:t> Mejorar el estado del conocimiento de los docentes y de la noción de espacio en los niños.</a:t>
          </a:r>
        </a:p>
        <a:p>
          <a:pPr lvl="0" algn="just" defTabSz="800100">
            <a:lnSpc>
              <a:spcPct val="90000"/>
            </a:lnSpc>
            <a:spcBef>
              <a:spcPct val="0"/>
            </a:spcBef>
            <a:spcAft>
              <a:spcPct val="35000"/>
            </a:spcAft>
          </a:pPr>
          <a:r>
            <a:rPr lang="es-EC" sz="1800" kern="1200" dirty="0" smtClean="0">
              <a:latin typeface="Calibri" panose="020F0502020204030204" pitchFamily="34" charset="0"/>
            </a:rPr>
            <a:t>-Motivar a los padres de familia a que participen  en el ámbito educativo.</a:t>
          </a:r>
        </a:p>
        <a:p>
          <a:pPr lvl="0" algn="ctr" defTabSz="800100">
            <a:lnSpc>
              <a:spcPct val="90000"/>
            </a:lnSpc>
            <a:spcBef>
              <a:spcPct val="0"/>
            </a:spcBef>
            <a:spcAft>
              <a:spcPct val="35000"/>
            </a:spcAft>
          </a:pPr>
          <a:endParaRPr lang="es-EC" sz="1800" kern="1200" dirty="0" smtClean="0">
            <a:latin typeface="Calibri" panose="020F0502020204030204" pitchFamily="34" charset="0"/>
          </a:endParaRPr>
        </a:p>
        <a:p>
          <a:pPr lvl="0" algn="ctr" defTabSz="800100">
            <a:lnSpc>
              <a:spcPct val="90000"/>
            </a:lnSpc>
            <a:spcBef>
              <a:spcPct val="0"/>
            </a:spcBef>
            <a:spcAft>
              <a:spcPct val="35000"/>
            </a:spcAft>
          </a:pPr>
          <a:endParaRPr lang="es-EC" sz="1800" kern="1200" dirty="0">
            <a:latin typeface="Calibri" panose="020F0502020204030204" pitchFamily="34" charset="0"/>
          </a:endParaRPr>
        </a:p>
      </dsp:txBody>
      <dsp:txXfrm>
        <a:off x="940157" y="3599727"/>
        <a:ext cx="4932609" cy="14730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8A9AC595-2989-4AA6-A165-38F7EC34CD15}" type="datetimeFigureOut">
              <a:rPr lang="es-EC" smtClean="0"/>
              <a:t>15/09/2016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959C7D9-D23F-43B7-83BD-7364734C2E38}" type="slidenum">
              <a:rPr lang="es-EC" smtClean="0"/>
              <a:t>‹Nº›</a:t>
            </a:fld>
            <a:endParaRPr lang="es-EC"/>
          </a:p>
        </p:txBody>
      </p:sp>
    </p:spTree>
    <p:extLst>
      <p:ext uri="{BB962C8B-B14F-4D97-AF65-F5344CB8AC3E}">
        <p14:creationId xmlns:p14="http://schemas.microsoft.com/office/powerpoint/2010/main" val="2005467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A9AC595-2989-4AA6-A165-38F7EC34CD15}" type="datetimeFigureOut">
              <a:rPr lang="es-EC" smtClean="0"/>
              <a:t>15/09/2016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959C7D9-D23F-43B7-83BD-7364734C2E38}" type="slidenum">
              <a:rPr lang="es-EC" smtClean="0"/>
              <a:t>‹Nº›</a:t>
            </a:fld>
            <a:endParaRPr lang="es-EC"/>
          </a:p>
        </p:txBody>
      </p:sp>
    </p:spTree>
    <p:extLst>
      <p:ext uri="{BB962C8B-B14F-4D97-AF65-F5344CB8AC3E}">
        <p14:creationId xmlns:p14="http://schemas.microsoft.com/office/powerpoint/2010/main" val="1158217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A9AC595-2989-4AA6-A165-38F7EC34CD15}" type="datetimeFigureOut">
              <a:rPr lang="es-EC" smtClean="0"/>
              <a:t>15/09/2016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959C7D9-D23F-43B7-83BD-7364734C2E38}" type="slidenum">
              <a:rPr lang="es-EC" smtClean="0"/>
              <a:t>‹Nº›</a:t>
            </a:fld>
            <a:endParaRPr lang="es-EC"/>
          </a:p>
        </p:txBody>
      </p:sp>
    </p:spTree>
    <p:extLst>
      <p:ext uri="{BB962C8B-B14F-4D97-AF65-F5344CB8AC3E}">
        <p14:creationId xmlns:p14="http://schemas.microsoft.com/office/powerpoint/2010/main" val="35182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387255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3220523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937716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1961256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501237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endParaRPr lang="es-EC">
              <a:solidFill>
                <a:prstClr val="black">
                  <a:tint val="75000"/>
                </a:prstClr>
              </a:solidFill>
            </a:endParaRPr>
          </a:p>
        </p:txBody>
      </p:sp>
      <p:sp>
        <p:nvSpPr>
          <p:cNvPr id="5" name="Slide Number Placeholder 4"/>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3998585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1315766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816553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A9AC595-2989-4AA6-A165-38F7EC34CD15}" type="datetimeFigureOut">
              <a:rPr lang="es-EC" smtClean="0"/>
              <a:t>15/09/2016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959C7D9-D23F-43B7-83BD-7364734C2E38}" type="slidenum">
              <a:rPr lang="es-EC" smtClean="0"/>
              <a:t>‹Nº›</a:t>
            </a:fld>
            <a:endParaRPr lang="es-EC"/>
          </a:p>
        </p:txBody>
      </p:sp>
    </p:spTree>
    <p:extLst>
      <p:ext uri="{BB962C8B-B14F-4D97-AF65-F5344CB8AC3E}">
        <p14:creationId xmlns:p14="http://schemas.microsoft.com/office/powerpoint/2010/main" val="555174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1790573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3692010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001863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3062610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21054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1911715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587007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674438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A9AC595-2989-4AA6-A165-38F7EC34CD15}" type="datetimeFigureOut">
              <a:rPr lang="es-EC" smtClean="0"/>
              <a:t>15/09/2016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959C7D9-D23F-43B7-83BD-7364734C2E38}" type="slidenum">
              <a:rPr lang="es-EC" smtClean="0"/>
              <a:t>‹Nº›</a:t>
            </a:fld>
            <a:endParaRPr lang="es-EC"/>
          </a:p>
        </p:txBody>
      </p:sp>
    </p:spTree>
    <p:extLst>
      <p:ext uri="{BB962C8B-B14F-4D97-AF65-F5344CB8AC3E}">
        <p14:creationId xmlns:p14="http://schemas.microsoft.com/office/powerpoint/2010/main" val="1015577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8A9AC595-2989-4AA6-A165-38F7EC34CD15}" type="datetimeFigureOut">
              <a:rPr lang="es-EC" smtClean="0"/>
              <a:t>15/09/2016</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D959C7D9-D23F-43B7-83BD-7364734C2E38}" type="slidenum">
              <a:rPr lang="es-EC" smtClean="0"/>
              <a:t>‹Nº›</a:t>
            </a:fld>
            <a:endParaRPr lang="es-EC"/>
          </a:p>
        </p:txBody>
      </p:sp>
    </p:spTree>
    <p:extLst>
      <p:ext uri="{BB962C8B-B14F-4D97-AF65-F5344CB8AC3E}">
        <p14:creationId xmlns:p14="http://schemas.microsoft.com/office/powerpoint/2010/main" val="120002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8A9AC595-2989-4AA6-A165-38F7EC34CD15}" type="datetimeFigureOut">
              <a:rPr lang="es-EC" smtClean="0"/>
              <a:t>15/09/2016</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D959C7D9-D23F-43B7-83BD-7364734C2E38}" type="slidenum">
              <a:rPr lang="es-EC" smtClean="0"/>
              <a:t>‹Nº›</a:t>
            </a:fld>
            <a:endParaRPr lang="es-EC"/>
          </a:p>
        </p:txBody>
      </p:sp>
    </p:spTree>
    <p:extLst>
      <p:ext uri="{BB962C8B-B14F-4D97-AF65-F5344CB8AC3E}">
        <p14:creationId xmlns:p14="http://schemas.microsoft.com/office/powerpoint/2010/main" val="2188208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8A9AC595-2989-4AA6-A165-38F7EC34CD15}" type="datetimeFigureOut">
              <a:rPr lang="es-EC" smtClean="0"/>
              <a:t>15/09/2016</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D959C7D9-D23F-43B7-83BD-7364734C2E38}" type="slidenum">
              <a:rPr lang="es-EC" smtClean="0"/>
              <a:t>‹Nº›</a:t>
            </a:fld>
            <a:endParaRPr lang="es-EC"/>
          </a:p>
        </p:txBody>
      </p:sp>
    </p:spTree>
    <p:extLst>
      <p:ext uri="{BB962C8B-B14F-4D97-AF65-F5344CB8AC3E}">
        <p14:creationId xmlns:p14="http://schemas.microsoft.com/office/powerpoint/2010/main" val="1064808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A9AC595-2989-4AA6-A165-38F7EC34CD15}" type="datetimeFigureOut">
              <a:rPr lang="es-EC" smtClean="0"/>
              <a:t>15/09/2016</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D959C7D9-D23F-43B7-83BD-7364734C2E38}" type="slidenum">
              <a:rPr lang="es-EC" smtClean="0"/>
              <a:t>‹Nº›</a:t>
            </a:fld>
            <a:endParaRPr lang="es-EC"/>
          </a:p>
        </p:txBody>
      </p:sp>
    </p:spTree>
    <p:extLst>
      <p:ext uri="{BB962C8B-B14F-4D97-AF65-F5344CB8AC3E}">
        <p14:creationId xmlns:p14="http://schemas.microsoft.com/office/powerpoint/2010/main" val="2199914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A9AC595-2989-4AA6-A165-38F7EC34CD15}" type="datetimeFigureOut">
              <a:rPr lang="es-EC" smtClean="0"/>
              <a:t>15/09/2016</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D959C7D9-D23F-43B7-83BD-7364734C2E38}" type="slidenum">
              <a:rPr lang="es-EC" smtClean="0"/>
              <a:t>‹Nº›</a:t>
            </a:fld>
            <a:endParaRPr lang="es-EC"/>
          </a:p>
        </p:txBody>
      </p:sp>
    </p:spTree>
    <p:extLst>
      <p:ext uri="{BB962C8B-B14F-4D97-AF65-F5344CB8AC3E}">
        <p14:creationId xmlns:p14="http://schemas.microsoft.com/office/powerpoint/2010/main" val="3047097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A9AC595-2989-4AA6-A165-38F7EC34CD15}" type="datetimeFigureOut">
              <a:rPr lang="es-EC" smtClean="0"/>
              <a:t>15/09/2016</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D959C7D9-D23F-43B7-83BD-7364734C2E38}" type="slidenum">
              <a:rPr lang="es-EC" smtClean="0"/>
              <a:t>‹Nº›</a:t>
            </a:fld>
            <a:endParaRPr lang="es-EC"/>
          </a:p>
        </p:txBody>
      </p:sp>
    </p:spTree>
    <p:extLst>
      <p:ext uri="{BB962C8B-B14F-4D97-AF65-F5344CB8AC3E}">
        <p14:creationId xmlns:p14="http://schemas.microsoft.com/office/powerpoint/2010/main" val="1250287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AC595-2989-4AA6-A165-38F7EC34CD15}" type="datetimeFigureOut">
              <a:rPr lang="es-EC" smtClean="0"/>
              <a:t>15/09/2016</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9C7D9-D23F-43B7-83BD-7364734C2E38}" type="slidenum">
              <a:rPr lang="es-EC" smtClean="0"/>
              <a:t>‹Nº›</a:t>
            </a:fld>
            <a:endParaRPr lang="es-EC"/>
          </a:p>
        </p:txBody>
      </p:sp>
    </p:spTree>
    <p:extLst>
      <p:ext uri="{BB962C8B-B14F-4D97-AF65-F5344CB8AC3E}">
        <p14:creationId xmlns:p14="http://schemas.microsoft.com/office/powerpoint/2010/main" val="2413575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15FFBE-02EF-40E5-ABF2-2E8A0BE2AEA6}" type="datetimeFigureOut">
              <a:rPr lang="es-EC" smtClean="0">
                <a:solidFill>
                  <a:prstClr val="black">
                    <a:tint val="75000"/>
                  </a:prstClr>
                </a:solidFill>
              </a:rPr>
              <a:pPr/>
              <a:t>15/09/2016</a:t>
            </a:fld>
            <a:endParaRPr lang="es-EC">
              <a:solidFill>
                <a:prstClr val="black">
                  <a:tint val="75000"/>
                </a:prstClr>
              </a:solidFill>
            </a:endParaRPr>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solidFill>
                <a:prstClr val="black">
                  <a:tint val="75000"/>
                </a:prstClr>
              </a:solidFill>
            </a:endParaRPr>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fld id="{B729E3D9-4E4E-4511-A0F6-7E3B0F6289CC}" type="slidenum">
              <a:rPr lang="es-EC" smtClean="0">
                <a:solidFill>
                  <a:srgbClr val="90C226"/>
                </a:solidFill>
              </a:rPr>
              <a:pPr/>
              <a:t>‹Nº›</a:t>
            </a:fld>
            <a:endParaRPr lang="es-EC">
              <a:solidFill>
                <a:srgbClr val="90C226"/>
              </a:solidFill>
            </a:endParaRPr>
          </a:p>
        </p:txBody>
      </p:sp>
    </p:spTree>
    <p:extLst>
      <p:ext uri="{BB962C8B-B14F-4D97-AF65-F5344CB8AC3E}">
        <p14:creationId xmlns:p14="http://schemas.microsoft.com/office/powerpoint/2010/main" val="4217082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6.png"/><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9.png"/><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Layout" Target="../diagrams/layout8.xml"/><Relationship Id="rId7" Type="http://schemas.openxmlformats.org/officeDocument/2006/relationships/image" Target="../media/image68.png"/><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Layout" Target="../diagrams/layout9.xml"/><Relationship Id="rId7" Type="http://schemas.openxmlformats.org/officeDocument/2006/relationships/image" Target="../media/image71.png"/><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 y="0"/>
            <a:ext cx="12286445" cy="6858000"/>
          </a:xfrm>
          <a:prstGeom prst="rect">
            <a:avLst/>
          </a:prstGeom>
        </p:spPr>
      </p:pic>
      <p:sp>
        <p:nvSpPr>
          <p:cNvPr id="6" name="Rectángulo 5"/>
          <p:cNvSpPr/>
          <p:nvPr/>
        </p:nvSpPr>
        <p:spPr>
          <a:xfrm>
            <a:off x="643944" y="556617"/>
            <a:ext cx="11548056" cy="4955203"/>
          </a:xfrm>
          <a:prstGeom prst="rect">
            <a:avLst/>
          </a:prstGeom>
        </p:spPr>
        <p:txBody>
          <a:bodyPr wrap="square">
            <a:spAutoFit/>
          </a:bodyPr>
          <a:lstStyle/>
          <a:p>
            <a:pPr indent="252095" algn="ctr">
              <a:lnSpc>
                <a:spcPct val="150000"/>
              </a:lnSpc>
              <a:spcAft>
                <a:spcPts val="0"/>
              </a:spcAft>
            </a:pPr>
            <a:r>
              <a:rPr lang="es-EC" b="1"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latin typeface="Times New Roman" panose="02020603050405020304" pitchFamily="18" charset="0"/>
              <a:ea typeface="Calibri" panose="020F0502020204030204" pitchFamily="34" charset="0"/>
              <a:cs typeface="Arial" panose="020B0604020202020204" pitchFamily="34" charset="0"/>
            </a:endParaRPr>
          </a:p>
          <a:p>
            <a:pPr indent="252095" algn="ctr">
              <a:lnSpc>
                <a:spcPct val="150000"/>
              </a:lnSpc>
              <a:spcAft>
                <a:spcPts val="600"/>
              </a:spcAft>
            </a:pPr>
            <a:r>
              <a:rPr lang="es-EC" sz="1900" b="1" dirty="0" smtClean="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TRABAJO</a:t>
            </a:r>
            <a:r>
              <a:rPr lang="es-EC" sz="1900" b="1" dirty="0" smtClean="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s-EC" sz="1900" b="1" dirty="0" smtClean="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DE </a:t>
            </a:r>
            <a:r>
              <a:rPr lang="es-EC" sz="1900" b="1" dirty="0" smtClean="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TITULACIÓN </a:t>
            </a:r>
            <a:r>
              <a:rPr lang="es-EC" sz="1900" b="1" dirty="0" smtClean="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PREVIO A </a:t>
            </a:r>
            <a:r>
              <a:rPr lang="es-EC" sz="19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LA OBTENCIÓN DEL TÍTULO </a:t>
            </a:r>
            <a:r>
              <a:rPr lang="es-EC" sz="1900" b="1" dirty="0" smtClean="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DE LICENCIADA EN EDUCACIÓN INFANTIL</a:t>
            </a:r>
          </a:p>
          <a:p>
            <a:pPr indent="252095" algn="ctr">
              <a:lnSpc>
                <a:spcPct val="150000"/>
              </a:lnSpc>
              <a:spcAft>
                <a:spcPts val="600"/>
              </a:spcAft>
            </a:pPr>
            <a:endParaRPr lang="es-EC" sz="1900" b="1" dirty="0" smtClean="0">
              <a:effectLst>
                <a:outerShdw blurRad="38100" dist="38100" dir="2700000" algn="tl">
                  <a:srgbClr val="000000">
                    <a:alpha val="43137"/>
                  </a:srgbClr>
                </a:outerShdw>
              </a:effectLst>
              <a:ea typeface="Calibri" panose="020F0502020204030204" pitchFamily="34" charset="0"/>
              <a:cs typeface="Arial" panose="020B0604020202020204" pitchFamily="34" charset="0"/>
            </a:endParaRPr>
          </a:p>
          <a:p>
            <a:pPr indent="252095" algn="ctr">
              <a:lnSpc>
                <a:spcPct val="150000"/>
              </a:lnSpc>
              <a:spcAft>
                <a:spcPts val="0"/>
              </a:spcAft>
            </a:pPr>
            <a:r>
              <a:rPr lang="es-EC" b="1" dirty="0">
                <a:effectLst>
                  <a:outerShdw blurRad="38100" dist="38100" dir="2700000" algn="tl">
                    <a:srgbClr val="000000">
                      <a:alpha val="43137"/>
                    </a:srgbClr>
                  </a:outerShdw>
                </a:effectLst>
              </a:rPr>
              <a:t>TEMA: </a:t>
            </a:r>
            <a:r>
              <a:rPr lang="es-EC" b="1" dirty="0" smtClean="0">
                <a:ea typeface="Times New Roman" panose="02020603050405020304" pitchFamily="18" charset="0"/>
                <a:cs typeface="Times New Roman" panose="02020603050405020304" pitchFamily="18" charset="0"/>
              </a:rPr>
              <a:t>“ESTUDIO DE LA CAUSALIDAD PARA POTENCIAR EL DESARROLLO DE LA NOCIÓN DE ESPACIO EN LOS NIÑOS DE </a:t>
            </a:r>
          </a:p>
          <a:p>
            <a:pPr indent="252095" algn="ctr">
              <a:lnSpc>
                <a:spcPct val="150000"/>
              </a:lnSpc>
              <a:spcAft>
                <a:spcPts val="0"/>
              </a:spcAft>
            </a:pPr>
            <a:r>
              <a:rPr lang="es-EC" b="1" dirty="0" smtClean="0">
                <a:ea typeface="Times New Roman" panose="02020603050405020304" pitchFamily="18" charset="0"/>
                <a:cs typeface="Times New Roman" panose="02020603050405020304" pitchFamily="18" charset="0"/>
              </a:rPr>
              <a:t>PRIMER AÑO DE EDUCACIÓN BÁSICA DEL COLEGIO EDUCAR 2000”.</a:t>
            </a:r>
          </a:p>
          <a:p>
            <a:pPr indent="252095" algn="ctr">
              <a:lnSpc>
                <a:spcPct val="150000"/>
              </a:lnSpc>
              <a:spcAft>
                <a:spcPts val="0"/>
              </a:spcAft>
            </a:pPr>
            <a:endParaRPr lang="es-EC" sz="1600" b="1" dirty="0" smtClean="0">
              <a:ea typeface="Calibri" panose="020F0502020204030204" pitchFamily="34" charset="0"/>
              <a:cs typeface="Arial" panose="020B0604020202020204" pitchFamily="34" charset="0"/>
            </a:endParaRPr>
          </a:p>
          <a:p>
            <a:pPr indent="252095" algn="ctr">
              <a:lnSpc>
                <a:spcPct val="150000"/>
              </a:lnSpc>
              <a:spcAft>
                <a:spcPts val="0"/>
              </a:spcAft>
            </a:pPr>
            <a:r>
              <a:rPr lang="es-EC" b="1" dirty="0">
                <a:effectLst>
                  <a:outerShdw blurRad="38100" dist="38100" dir="2700000" algn="tl">
                    <a:srgbClr val="000000">
                      <a:alpha val="43137"/>
                    </a:srgbClr>
                  </a:outerShdw>
                </a:effectLst>
              </a:rPr>
              <a:t>AUTORA:</a:t>
            </a:r>
          </a:p>
          <a:p>
            <a:pPr indent="252095" algn="ctr">
              <a:lnSpc>
                <a:spcPct val="150000"/>
              </a:lnSpc>
              <a:spcAft>
                <a:spcPts val="0"/>
              </a:spcAft>
            </a:pPr>
            <a:r>
              <a:rPr lang="es-EC" sz="1400" b="1" dirty="0" smtClean="0">
                <a:ea typeface="Times New Roman" panose="02020603050405020304" pitchFamily="18" charset="0"/>
                <a:cs typeface="Times New Roman" panose="02020603050405020304" pitchFamily="18" charset="0"/>
              </a:rPr>
              <a:t>PÉREZ DÍAZ, ADRIANA SOFIA</a:t>
            </a:r>
          </a:p>
          <a:p>
            <a:pPr indent="252095" algn="ctr">
              <a:lnSpc>
                <a:spcPct val="150000"/>
              </a:lnSpc>
              <a:spcAft>
                <a:spcPts val="0"/>
              </a:spcAft>
            </a:pPr>
            <a:endParaRPr lang="es-EC" sz="1400" dirty="0" smtClean="0">
              <a:ea typeface="Calibri" panose="020F0502020204030204" pitchFamily="34" charset="0"/>
              <a:cs typeface="Arial" panose="020B0604020202020204" pitchFamily="34" charset="0"/>
            </a:endParaRPr>
          </a:p>
          <a:p>
            <a:pPr indent="252095" algn="ctr">
              <a:lnSpc>
                <a:spcPct val="150000"/>
              </a:lnSpc>
              <a:spcAft>
                <a:spcPts val="0"/>
              </a:spcAft>
            </a:pPr>
            <a:r>
              <a:rPr lang="es-EC" b="1" dirty="0">
                <a:ea typeface="Times New Roman" panose="02020603050405020304" pitchFamily="18" charset="0"/>
                <a:cs typeface="Times New Roman" panose="02020603050405020304" pitchFamily="18" charset="0"/>
              </a:rPr>
              <a:t> </a:t>
            </a:r>
            <a:r>
              <a:rPr lang="es-EC" sz="1600" b="1" dirty="0" smtClean="0">
                <a:ea typeface="Times New Roman" panose="02020603050405020304" pitchFamily="18" charset="0"/>
                <a:cs typeface="Times New Roman" panose="02020603050405020304" pitchFamily="18" charset="0"/>
              </a:rPr>
              <a:t>DIRECTORA: MSC. GARCÉS, ALEJANDRA</a:t>
            </a:r>
          </a:p>
          <a:p>
            <a:pPr indent="252095" algn="ctr">
              <a:lnSpc>
                <a:spcPct val="150000"/>
              </a:lnSpc>
              <a:spcAft>
                <a:spcPts val="0"/>
              </a:spcAft>
            </a:pPr>
            <a:endParaRPr lang="es-EC" sz="1600" b="1" dirty="0" smtClean="0">
              <a:ea typeface="Times New Roman" panose="02020603050405020304" pitchFamily="18" charset="0"/>
              <a:cs typeface="Times New Roman" panose="02020603050405020304" pitchFamily="18" charset="0"/>
            </a:endParaRPr>
          </a:p>
          <a:p>
            <a:pPr indent="252095" algn="r">
              <a:lnSpc>
                <a:spcPct val="150000"/>
              </a:lnSpc>
              <a:spcAft>
                <a:spcPts val="0"/>
              </a:spcAft>
            </a:pPr>
            <a:r>
              <a:rPr lang="es-EC" sz="1600" b="1" dirty="0" smtClean="0">
                <a:ea typeface="Times New Roman" panose="02020603050405020304" pitchFamily="18" charset="0"/>
                <a:cs typeface="Times New Roman" panose="02020603050405020304" pitchFamily="18" charset="0"/>
              </a:rPr>
              <a:t>SANGOLQUÍ</a:t>
            </a:r>
            <a:r>
              <a:rPr lang="es-EC" sz="1600" b="1" dirty="0">
                <a:ea typeface="Times New Roman" panose="02020603050405020304" pitchFamily="18" charset="0"/>
                <a:cs typeface="Times New Roman" panose="02020603050405020304" pitchFamily="18" charset="0"/>
              </a:rPr>
              <a:t>, </a:t>
            </a:r>
            <a:r>
              <a:rPr lang="es-EC" sz="1600" b="1" dirty="0" smtClean="0">
                <a:ea typeface="Times New Roman" panose="02020603050405020304" pitchFamily="18" charset="0"/>
                <a:cs typeface="Times New Roman" panose="02020603050405020304" pitchFamily="18" charset="0"/>
              </a:rPr>
              <a:t>AGOSTO 2016</a:t>
            </a:r>
            <a:endParaRPr lang="es-EC" sz="16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78132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2"/>
          <p:cNvSpPr>
            <a:spLocks noGrp="1"/>
          </p:cNvSpPr>
          <p:nvPr>
            <p:ph idx="4294967295"/>
          </p:nvPr>
        </p:nvSpPr>
        <p:spPr>
          <a:xfrm>
            <a:off x="382745" y="183652"/>
            <a:ext cx="10515600" cy="5328506"/>
          </a:xfrm>
        </p:spPr>
        <p:txBody>
          <a:bodyPr>
            <a:noAutofit/>
          </a:bodyPr>
          <a:lstStyle/>
          <a:p>
            <a:pPr marL="0" indent="0">
              <a:buNone/>
            </a:pPr>
            <a:r>
              <a:rPr lang="es-EC" sz="3600" b="1" dirty="0" smtClean="0">
                <a:effectLst>
                  <a:outerShdw blurRad="38100" dist="38100" dir="2700000" algn="tl">
                    <a:srgbClr val="000000">
                      <a:alpha val="43137"/>
                    </a:srgbClr>
                  </a:outerShdw>
                </a:effectLst>
                <a:latin typeface="Calibri" panose="020F0502020204030204" pitchFamily="34" charset="0"/>
              </a:rPr>
              <a:t>ÍNDICE</a:t>
            </a:r>
            <a:r>
              <a:rPr lang="es-EC" sz="3600" b="1" dirty="0" smtClean="0">
                <a:latin typeface="Calibri" panose="020F0502020204030204" pitchFamily="34" charset="0"/>
              </a:rPr>
              <a:t> </a:t>
            </a:r>
          </a:p>
          <a:p>
            <a:pPr>
              <a:lnSpc>
                <a:spcPct val="150000"/>
              </a:lnSpc>
              <a:buFont typeface="Wingdings" panose="05000000000000000000" pitchFamily="2" charset="2"/>
              <a:buChar char="q"/>
            </a:pPr>
            <a:r>
              <a:rPr lang="es-EC" sz="2800" dirty="0" smtClean="0">
                <a:latin typeface="Calibri" panose="020F0502020204030204" pitchFamily="34" charset="0"/>
              </a:rPr>
              <a:t> </a:t>
            </a:r>
            <a:r>
              <a:rPr lang="es-EC" sz="2800" dirty="0" smtClean="0">
                <a:solidFill>
                  <a:schemeClr val="bg1">
                    <a:lumMod val="75000"/>
                  </a:schemeClr>
                </a:solidFill>
                <a:latin typeface="Calibri" panose="020F0502020204030204" pitchFamily="34" charset="0"/>
              </a:rPr>
              <a:t>Generalidades y Objetivos del </a:t>
            </a:r>
            <a:r>
              <a:rPr lang="es-EC" sz="2800" dirty="0">
                <a:solidFill>
                  <a:schemeClr val="bg1">
                    <a:lumMod val="75000"/>
                  </a:schemeClr>
                </a:solidFill>
                <a:latin typeface="Calibri" panose="020F0502020204030204" pitchFamily="34" charset="0"/>
              </a:rPr>
              <a:t>P</a:t>
            </a:r>
            <a:r>
              <a:rPr lang="es-EC" sz="2800" dirty="0" smtClean="0">
                <a:solidFill>
                  <a:schemeClr val="bg1">
                    <a:lumMod val="75000"/>
                  </a:schemeClr>
                </a:solidFill>
                <a:latin typeface="Calibri" panose="020F0502020204030204" pitchFamily="34" charset="0"/>
              </a:rPr>
              <a:t>royecto</a:t>
            </a:r>
          </a:p>
          <a:p>
            <a:pPr>
              <a:lnSpc>
                <a:spcPct val="150000"/>
              </a:lnSpc>
              <a:buFont typeface="Wingdings" panose="05000000000000000000" pitchFamily="2" charset="2"/>
              <a:buChar char="q"/>
            </a:pPr>
            <a:r>
              <a:rPr lang="es-EC" sz="2800" dirty="0">
                <a:solidFill>
                  <a:schemeClr val="bg1">
                    <a:lumMod val="75000"/>
                  </a:schemeClr>
                </a:solidFill>
                <a:latin typeface="Calibri" panose="020F0502020204030204" pitchFamily="34" charset="0"/>
              </a:rPr>
              <a:t> </a:t>
            </a:r>
            <a:r>
              <a:rPr lang="es-EC" sz="2800" b="1" dirty="0" smtClean="0">
                <a:solidFill>
                  <a:schemeClr val="tx1"/>
                </a:solidFill>
                <a:latin typeface="Calibri" panose="020F0502020204030204" pitchFamily="34" charset="0"/>
              </a:rPr>
              <a:t>Fundamentación Teórica</a:t>
            </a:r>
          </a:p>
          <a:p>
            <a:pPr>
              <a:lnSpc>
                <a:spcPct val="150000"/>
              </a:lnSpc>
              <a:buFont typeface="Wingdings" panose="05000000000000000000" pitchFamily="2" charset="2"/>
              <a:buChar char="q"/>
            </a:pPr>
            <a:r>
              <a:rPr lang="es-EC" sz="2800" dirty="0" smtClean="0">
                <a:solidFill>
                  <a:schemeClr val="bg1">
                    <a:lumMod val="75000"/>
                  </a:schemeClr>
                </a:solidFill>
                <a:latin typeface="Calibri" panose="020F0502020204030204" pitchFamily="34" charset="0"/>
              </a:rPr>
              <a:t>Metodología de la Investigación</a:t>
            </a:r>
          </a:p>
          <a:p>
            <a:pPr>
              <a:lnSpc>
                <a:spcPct val="150000"/>
              </a:lnSpc>
              <a:buFont typeface="Wingdings" panose="05000000000000000000" pitchFamily="2" charset="2"/>
              <a:buChar char="q"/>
            </a:pPr>
            <a:r>
              <a:rPr lang="es-EC" sz="2800" dirty="0" smtClean="0">
                <a:solidFill>
                  <a:schemeClr val="bg1">
                    <a:lumMod val="75000"/>
                  </a:schemeClr>
                </a:solidFill>
                <a:latin typeface="Calibri" panose="020F0502020204030204" pitchFamily="34" charset="0"/>
              </a:rPr>
              <a:t>Análisis e Interpretación de Resultados</a:t>
            </a:r>
          </a:p>
          <a:p>
            <a:pPr>
              <a:lnSpc>
                <a:spcPct val="150000"/>
              </a:lnSpc>
              <a:buFont typeface="Wingdings" panose="05000000000000000000" pitchFamily="2" charset="2"/>
              <a:buChar char="q"/>
            </a:pPr>
            <a:r>
              <a:rPr lang="es-EC" sz="2800" dirty="0" smtClean="0">
                <a:solidFill>
                  <a:schemeClr val="bg1">
                    <a:lumMod val="75000"/>
                  </a:schemeClr>
                </a:solidFill>
                <a:latin typeface="Calibri" panose="020F0502020204030204" pitchFamily="34" charset="0"/>
              </a:rPr>
              <a:t>Conclusiones y Recomendaciones</a:t>
            </a:r>
          </a:p>
          <a:p>
            <a:pPr>
              <a:lnSpc>
                <a:spcPct val="150000"/>
              </a:lnSpc>
              <a:buFont typeface="Wingdings" panose="05000000000000000000" pitchFamily="2" charset="2"/>
              <a:buChar char="q"/>
            </a:pPr>
            <a:r>
              <a:rPr lang="es-EC" sz="2800" dirty="0" smtClean="0">
                <a:solidFill>
                  <a:schemeClr val="bg1">
                    <a:lumMod val="75000"/>
                  </a:schemeClr>
                </a:solidFill>
                <a:latin typeface="Calibri" panose="020F0502020204030204" pitchFamily="34" charset="0"/>
              </a:rPr>
              <a:t>Descripción de la </a:t>
            </a:r>
            <a:r>
              <a:rPr lang="es-EC" sz="2800" dirty="0">
                <a:solidFill>
                  <a:schemeClr val="bg1">
                    <a:lumMod val="75000"/>
                  </a:schemeClr>
                </a:solidFill>
                <a:latin typeface="Calibri" panose="020F0502020204030204" pitchFamily="34" charset="0"/>
              </a:rPr>
              <a:t>P</a:t>
            </a:r>
            <a:r>
              <a:rPr lang="es-EC" sz="2800" dirty="0" smtClean="0">
                <a:solidFill>
                  <a:schemeClr val="bg1">
                    <a:lumMod val="75000"/>
                  </a:schemeClr>
                </a:solidFill>
                <a:latin typeface="Calibri" panose="020F0502020204030204" pitchFamily="34" charset="0"/>
              </a:rPr>
              <a:t>ropuesta </a:t>
            </a:r>
          </a:p>
        </p:txBody>
      </p:sp>
      <p:sp>
        <p:nvSpPr>
          <p:cNvPr id="3" name="Flecha derecha 2"/>
          <p:cNvSpPr/>
          <p:nvPr/>
        </p:nvSpPr>
        <p:spPr>
          <a:xfrm flipH="1">
            <a:off x="4533363" y="1831243"/>
            <a:ext cx="4975790" cy="372434"/>
          </a:xfrm>
          <a:prstGeom prst="rightArrow">
            <a:avLst/>
          </a:prstGeom>
          <a:solidFill>
            <a:schemeClr val="accent3">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23126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1825703" y="1120602"/>
            <a:ext cx="1484123" cy="408623"/>
          </a:xfrm>
          <a:prstGeom prst="round2DiagRect">
            <a:avLst/>
          </a:prstGeom>
          <a:solidFill>
            <a:schemeClr val="bg1"/>
          </a:solidFill>
          <a:ln w="38100">
            <a:noFill/>
          </a:ln>
          <a:effectLst>
            <a:glow rad="228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smtClean="0">
                <a:latin typeface="Calibri" panose="020F0502020204030204" pitchFamily="34" charset="0"/>
              </a:rPr>
              <a:t>Definición</a:t>
            </a:r>
            <a:endParaRPr lang="es-EC" b="1" dirty="0">
              <a:latin typeface="Calibri" panose="020F0502020204030204" pitchFamily="34" charset="0"/>
            </a:endParaRPr>
          </a:p>
        </p:txBody>
      </p:sp>
      <p:sp>
        <p:nvSpPr>
          <p:cNvPr id="14" name="CuadroTexto 13"/>
          <p:cNvSpPr txBox="1"/>
          <p:nvPr/>
        </p:nvSpPr>
        <p:spPr>
          <a:xfrm>
            <a:off x="4307232" y="954187"/>
            <a:ext cx="2372531" cy="830997"/>
          </a:xfrm>
          <a:prstGeom prst="rect">
            <a:avLst/>
          </a:prstGeom>
          <a:solidFill>
            <a:schemeClr val="bg1"/>
          </a:solidFill>
          <a:ln>
            <a:solidFill>
              <a:srgbClr val="00B050"/>
            </a:solidFill>
          </a:ln>
          <a:effectLst>
            <a:glow rad="101600">
              <a:schemeClr val="accent2">
                <a:satMod val="175000"/>
                <a:alpha val="40000"/>
              </a:schemeClr>
            </a:glow>
          </a:effectLst>
        </p:spPr>
        <p:txBody>
          <a:bodyPr wrap="square" rtlCol="0">
            <a:spAutoFit/>
          </a:bodyPr>
          <a:lstStyle/>
          <a:p>
            <a:pPr algn="ctr"/>
            <a:r>
              <a:rPr lang="es-EC" sz="1600" dirty="0">
                <a:latin typeface="Calibri" panose="020F0502020204030204" pitchFamily="34" charset="0"/>
              </a:rPr>
              <a:t>C</a:t>
            </a:r>
            <a:r>
              <a:rPr lang="es-EC" sz="1600" dirty="0" smtClean="0">
                <a:latin typeface="Calibri" panose="020F0502020204030204" pitchFamily="34" charset="0"/>
              </a:rPr>
              <a:t>onexión </a:t>
            </a:r>
            <a:r>
              <a:rPr lang="es-EC" sz="1600" dirty="0">
                <a:latin typeface="Calibri" panose="020F0502020204030204" pitchFamily="34" charset="0"/>
              </a:rPr>
              <a:t>que existe </a:t>
            </a:r>
            <a:endParaRPr lang="es-EC" sz="1600" dirty="0" smtClean="0">
              <a:latin typeface="Calibri" panose="020F0502020204030204" pitchFamily="34" charset="0"/>
            </a:endParaRPr>
          </a:p>
          <a:p>
            <a:pPr algn="ctr"/>
            <a:r>
              <a:rPr lang="es-EC" sz="1600" dirty="0" smtClean="0">
                <a:latin typeface="Calibri" panose="020F0502020204030204" pitchFamily="34" charset="0"/>
              </a:rPr>
              <a:t>entre </a:t>
            </a:r>
            <a:r>
              <a:rPr lang="es-EC" sz="1600" dirty="0">
                <a:latin typeface="Calibri" panose="020F0502020204030204" pitchFamily="34" charset="0"/>
              </a:rPr>
              <a:t>dos fenómenos </a:t>
            </a:r>
            <a:endParaRPr lang="es-EC" sz="1600" dirty="0" smtClean="0">
              <a:latin typeface="Calibri" panose="020F0502020204030204" pitchFamily="34" charset="0"/>
            </a:endParaRPr>
          </a:p>
          <a:p>
            <a:pPr algn="ctr"/>
            <a:r>
              <a:rPr lang="es-EC" sz="1600" dirty="0" smtClean="0">
                <a:latin typeface="Calibri" panose="020F0502020204030204" pitchFamily="34" charset="0"/>
              </a:rPr>
              <a:t>(</a:t>
            </a:r>
            <a:r>
              <a:rPr lang="es-EC" sz="1600" dirty="0">
                <a:latin typeface="Calibri" panose="020F0502020204030204" pitchFamily="34" charset="0"/>
              </a:rPr>
              <a:t>Craig &amp; Baucum, 2001)</a:t>
            </a:r>
          </a:p>
        </p:txBody>
      </p:sp>
      <p:sp>
        <p:nvSpPr>
          <p:cNvPr id="15" name="CuadroTexto 14"/>
          <p:cNvSpPr txBox="1"/>
          <p:nvPr/>
        </p:nvSpPr>
        <p:spPr>
          <a:xfrm>
            <a:off x="1696452" y="2771524"/>
            <a:ext cx="1815321" cy="1021556"/>
          </a:xfrm>
          <a:prstGeom prst="round2DiagRect">
            <a:avLst/>
          </a:prstGeom>
          <a:solidFill>
            <a:schemeClr val="bg1"/>
          </a:solidFill>
          <a:ln w="38100">
            <a:noFill/>
          </a:ln>
          <a:effectLst>
            <a:glow rad="2286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smtClean="0">
                <a:latin typeface="Calibri" panose="020F0502020204030204" pitchFamily="34" charset="0"/>
              </a:rPr>
              <a:t>Importancia del desarrollo de la causalidad </a:t>
            </a:r>
            <a:endParaRPr lang="es-EC" b="1" dirty="0">
              <a:latin typeface="Calibri" panose="020F0502020204030204" pitchFamily="34" charset="0"/>
            </a:endParaRPr>
          </a:p>
        </p:txBody>
      </p:sp>
      <p:sp>
        <p:nvSpPr>
          <p:cNvPr id="18" name="CuadroTexto 17"/>
          <p:cNvSpPr txBox="1"/>
          <p:nvPr/>
        </p:nvSpPr>
        <p:spPr>
          <a:xfrm>
            <a:off x="4307232" y="2517154"/>
            <a:ext cx="2372531" cy="1323439"/>
          </a:xfrm>
          <a:prstGeom prst="rect">
            <a:avLst/>
          </a:prstGeom>
          <a:noFill/>
          <a:ln>
            <a:solidFill>
              <a:schemeClr val="accent3">
                <a:lumMod val="20000"/>
                <a:lumOff val="80000"/>
              </a:schemeClr>
            </a:solidFill>
          </a:ln>
          <a:effectLst>
            <a:glow rad="101600">
              <a:schemeClr val="accent3">
                <a:satMod val="175000"/>
                <a:alpha val="40000"/>
              </a:schemeClr>
            </a:glow>
          </a:effectLst>
        </p:spPr>
        <p:txBody>
          <a:bodyPr wrap="square" rtlCol="0">
            <a:spAutoFit/>
          </a:bodyPr>
          <a:lstStyle/>
          <a:p>
            <a:pPr algn="ctr"/>
            <a:r>
              <a:rPr lang="es-EC" sz="1600" dirty="0">
                <a:latin typeface="Calibri" panose="020F0502020204030204" pitchFamily="34" charset="0"/>
              </a:rPr>
              <a:t>P</a:t>
            </a:r>
            <a:r>
              <a:rPr lang="es-EC" sz="1600" dirty="0" smtClean="0">
                <a:latin typeface="Calibri" panose="020F0502020204030204" pitchFamily="34" charset="0"/>
              </a:rPr>
              <a:t>ermite </a:t>
            </a:r>
            <a:r>
              <a:rPr lang="es-EC" sz="1600" dirty="0">
                <a:latin typeface="Calibri" panose="020F0502020204030204" pitchFamily="34" charset="0"/>
              </a:rPr>
              <a:t>adquirir el conocimiento acerca del origen o causa por la que se produce un determinado </a:t>
            </a:r>
            <a:r>
              <a:rPr lang="es-EC" sz="1600" dirty="0" smtClean="0">
                <a:latin typeface="Calibri" panose="020F0502020204030204" pitchFamily="34" charset="0"/>
              </a:rPr>
              <a:t>efecto.</a:t>
            </a:r>
            <a:endParaRPr lang="es-EC" sz="1600" dirty="0">
              <a:latin typeface="Calibri" panose="020F0502020204030204" pitchFamily="34" charset="0"/>
            </a:endParaRPr>
          </a:p>
        </p:txBody>
      </p:sp>
      <p:sp>
        <p:nvSpPr>
          <p:cNvPr id="19" name="CuadroTexto 18"/>
          <p:cNvSpPr txBox="1"/>
          <p:nvPr/>
        </p:nvSpPr>
        <p:spPr>
          <a:xfrm>
            <a:off x="1750417" y="4748684"/>
            <a:ext cx="1668774" cy="715089"/>
          </a:xfrm>
          <a:prstGeom prst="round2DiagRect">
            <a:avLst/>
          </a:prstGeom>
          <a:solidFill>
            <a:schemeClr val="bg1"/>
          </a:solidFill>
          <a:ln w="38100">
            <a:solidFill>
              <a:schemeClr val="accent1">
                <a:lumMod val="60000"/>
                <a:lumOff val="40000"/>
              </a:schemeClr>
            </a:solidFill>
          </a:ln>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smtClean="0">
                <a:latin typeface="Calibri" panose="020F0502020204030204" pitchFamily="34" charset="0"/>
              </a:rPr>
              <a:t>Relación Causal </a:t>
            </a:r>
            <a:endParaRPr lang="es-EC" b="1" dirty="0">
              <a:latin typeface="Calibri" panose="020F0502020204030204" pitchFamily="34" charset="0"/>
            </a:endParaRPr>
          </a:p>
        </p:txBody>
      </p:sp>
      <p:sp>
        <p:nvSpPr>
          <p:cNvPr id="21" name="CuadroTexto 20"/>
          <p:cNvSpPr txBox="1"/>
          <p:nvPr/>
        </p:nvSpPr>
        <p:spPr>
          <a:xfrm>
            <a:off x="4315067" y="4321398"/>
            <a:ext cx="2372531" cy="1323439"/>
          </a:xfrm>
          <a:prstGeom prst="rect">
            <a:avLst/>
          </a:prstGeom>
          <a:noFill/>
          <a:ln>
            <a:solidFill>
              <a:schemeClr val="accent1">
                <a:lumMod val="60000"/>
                <a:lumOff val="40000"/>
              </a:schemeClr>
            </a:solidFill>
          </a:ln>
          <a:effectLst>
            <a:glow rad="139700">
              <a:schemeClr val="accent1">
                <a:satMod val="175000"/>
                <a:alpha val="40000"/>
              </a:schemeClr>
            </a:glow>
          </a:effectLst>
        </p:spPr>
        <p:txBody>
          <a:bodyPr wrap="square" rtlCol="0">
            <a:spAutoFit/>
          </a:bodyPr>
          <a:lstStyle/>
          <a:p>
            <a:pPr algn="ctr"/>
            <a:r>
              <a:rPr lang="es-EC" sz="1600" dirty="0">
                <a:latin typeface="Calibri" panose="020F0502020204030204" pitchFamily="34" charset="0"/>
              </a:rPr>
              <a:t>P</a:t>
            </a:r>
            <a:r>
              <a:rPr lang="es-EC" sz="1600" dirty="0" smtClean="0">
                <a:latin typeface="Calibri" panose="020F0502020204030204" pitchFamily="34" charset="0"/>
              </a:rPr>
              <a:t>ropia </a:t>
            </a:r>
            <a:r>
              <a:rPr lang="es-EC" sz="1600" dirty="0">
                <a:latin typeface="Calibri" panose="020F0502020204030204" pitchFamily="34" charset="0"/>
              </a:rPr>
              <a:t>de la mente del ser humano </a:t>
            </a:r>
            <a:r>
              <a:rPr lang="es-EC" sz="1600" dirty="0" smtClean="0">
                <a:latin typeface="Calibri" panose="020F0502020204030204" pitchFamily="34" charset="0"/>
              </a:rPr>
              <a:t>intenta </a:t>
            </a:r>
            <a:r>
              <a:rPr lang="es-EC" sz="1600" dirty="0">
                <a:latin typeface="Calibri" panose="020F0502020204030204" pitchFamily="34" charset="0"/>
              </a:rPr>
              <a:t>vincular acciones y </a:t>
            </a:r>
            <a:r>
              <a:rPr lang="es-EC" sz="1600" dirty="0" smtClean="0">
                <a:latin typeface="Calibri" panose="020F0502020204030204" pitchFamily="34" charset="0"/>
              </a:rPr>
              <a:t>consecuencias “todo </a:t>
            </a:r>
            <a:r>
              <a:rPr lang="es-EC" sz="1600" dirty="0">
                <a:latin typeface="Calibri" panose="020F0502020204030204" pitchFamily="34" charset="0"/>
              </a:rPr>
              <a:t>existe por una causa”. (Llorens, 2011)</a:t>
            </a:r>
          </a:p>
        </p:txBody>
      </p:sp>
      <p:pic>
        <p:nvPicPr>
          <p:cNvPr id="2050" name="Picture 2" descr="http://www.kad-esh.org/wp-content/uploads/2014/09/feature-caus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7168" y="749569"/>
            <a:ext cx="1587147" cy="12402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Imagen 21"/>
          <p:cNvPicPr>
            <a:picLocks noChangeAspect="1"/>
          </p:cNvPicPr>
          <p:nvPr/>
        </p:nvPicPr>
        <p:blipFill>
          <a:blip r:embed="rId3"/>
          <a:stretch>
            <a:fillRect/>
          </a:stretch>
        </p:blipFill>
        <p:spPr>
          <a:xfrm>
            <a:off x="7672302" y="2337889"/>
            <a:ext cx="1592014" cy="1455191"/>
          </a:xfrm>
          <a:prstGeom prst="rect">
            <a:avLst/>
          </a:prstGeom>
          <a:ln>
            <a:noFill/>
          </a:ln>
          <a:effectLst>
            <a:softEdge rad="112500"/>
          </a:effectLst>
        </p:spPr>
      </p:pic>
      <p:pic>
        <p:nvPicPr>
          <p:cNvPr id="2052" name="Picture 4" descr="Resultado de imagen para causa y efec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560" y="4321398"/>
            <a:ext cx="1728552" cy="1323163"/>
          </a:xfrm>
          <a:prstGeom prst="rect">
            <a:avLst/>
          </a:prstGeom>
          <a:noFill/>
          <a:extLst>
            <a:ext uri="{909E8E84-426E-40DD-AFC4-6F175D3DCCD1}">
              <a14:hiddenFill xmlns:a14="http://schemas.microsoft.com/office/drawing/2010/main">
                <a:solidFill>
                  <a:srgbClr val="FFFFFF"/>
                </a:solidFill>
              </a14:hiddenFill>
            </a:ext>
          </a:extLst>
        </p:spPr>
      </p:pic>
      <p:sp>
        <p:nvSpPr>
          <p:cNvPr id="24" name="Rectángulo 23"/>
          <p:cNvSpPr/>
          <p:nvPr/>
        </p:nvSpPr>
        <p:spPr>
          <a:xfrm>
            <a:off x="421381" y="26958"/>
            <a:ext cx="2386423" cy="584775"/>
          </a:xfrm>
          <a:prstGeom prst="rect">
            <a:avLst/>
          </a:prstGeom>
        </p:spPr>
        <p:txBody>
          <a:bodyPr wrap="non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CAUSALIDAD</a:t>
            </a:r>
          </a:p>
        </p:txBody>
      </p:sp>
      <p:sp>
        <p:nvSpPr>
          <p:cNvPr id="25" name="Flecha derecha 24"/>
          <p:cNvSpPr/>
          <p:nvPr/>
        </p:nvSpPr>
        <p:spPr>
          <a:xfrm>
            <a:off x="3620267" y="1131730"/>
            <a:ext cx="618270" cy="386366"/>
          </a:xfrm>
          <a:prstGeom prst="rightArrow">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zz</a:t>
            </a:r>
            <a:endParaRPr lang="es-EC" dirty="0"/>
          </a:p>
        </p:txBody>
      </p:sp>
      <p:sp>
        <p:nvSpPr>
          <p:cNvPr id="26" name="Flecha derecha 25"/>
          <p:cNvSpPr/>
          <p:nvPr/>
        </p:nvSpPr>
        <p:spPr>
          <a:xfrm>
            <a:off x="6920836" y="1142859"/>
            <a:ext cx="518263" cy="386366"/>
          </a:xfrm>
          <a:prstGeom prst="rightArrow">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zz</a:t>
            </a:r>
            <a:endParaRPr lang="es-EC" dirty="0"/>
          </a:p>
        </p:txBody>
      </p:sp>
      <p:sp>
        <p:nvSpPr>
          <p:cNvPr id="27" name="Flecha derecha 26"/>
          <p:cNvSpPr/>
          <p:nvPr/>
        </p:nvSpPr>
        <p:spPr>
          <a:xfrm>
            <a:off x="3688962" y="2973421"/>
            <a:ext cx="618270" cy="386366"/>
          </a:xfrm>
          <a:prstGeom prst="rightArrow">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zz</a:t>
            </a:r>
            <a:endParaRPr lang="es-EC" dirty="0"/>
          </a:p>
        </p:txBody>
      </p:sp>
      <p:sp>
        <p:nvSpPr>
          <p:cNvPr id="29" name="Flecha derecha 28"/>
          <p:cNvSpPr/>
          <p:nvPr/>
        </p:nvSpPr>
        <p:spPr>
          <a:xfrm>
            <a:off x="6866388" y="2941330"/>
            <a:ext cx="495486" cy="386366"/>
          </a:xfrm>
          <a:prstGeom prst="rightArrow">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zz</a:t>
            </a:r>
            <a:endParaRPr lang="es-EC" dirty="0"/>
          </a:p>
        </p:txBody>
      </p:sp>
      <p:sp>
        <p:nvSpPr>
          <p:cNvPr id="30" name="Flecha derecha 29"/>
          <p:cNvSpPr/>
          <p:nvPr/>
        </p:nvSpPr>
        <p:spPr>
          <a:xfrm>
            <a:off x="3618428" y="4835647"/>
            <a:ext cx="618270" cy="386366"/>
          </a:xfrm>
          <a:prstGeom prst="rightArrow">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zz</a:t>
            </a:r>
            <a:endParaRPr lang="es-EC" dirty="0"/>
          </a:p>
        </p:txBody>
      </p:sp>
      <p:sp>
        <p:nvSpPr>
          <p:cNvPr id="32" name="Flecha derecha 31"/>
          <p:cNvSpPr/>
          <p:nvPr/>
        </p:nvSpPr>
        <p:spPr>
          <a:xfrm>
            <a:off x="6820829" y="4789797"/>
            <a:ext cx="618270" cy="386366"/>
          </a:xfrm>
          <a:prstGeom prst="rightArrow">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zz</a:t>
            </a:r>
            <a:endParaRPr lang="es-EC" dirty="0"/>
          </a:p>
        </p:txBody>
      </p:sp>
    </p:spTree>
    <p:extLst>
      <p:ext uri="{BB962C8B-B14F-4D97-AF65-F5344CB8AC3E}">
        <p14:creationId xmlns:p14="http://schemas.microsoft.com/office/powerpoint/2010/main" val="1795798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2022276941"/>
              </p:ext>
            </p:extLst>
          </p:nvPr>
        </p:nvGraphicFramePr>
        <p:xfrm>
          <a:off x="2279561" y="3643770"/>
          <a:ext cx="6465194" cy="3214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6" name="Diagrama 15"/>
          <p:cNvGraphicFramePr/>
          <p:nvPr>
            <p:extLst>
              <p:ext uri="{D42A27DB-BD31-4B8C-83A1-F6EECF244321}">
                <p14:modId xmlns:p14="http://schemas.microsoft.com/office/powerpoint/2010/main" val="2605239352"/>
              </p:ext>
            </p:extLst>
          </p:nvPr>
        </p:nvGraphicFramePr>
        <p:xfrm>
          <a:off x="2939957" y="708339"/>
          <a:ext cx="5804798" cy="27303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ángulo 6"/>
          <p:cNvSpPr/>
          <p:nvPr/>
        </p:nvSpPr>
        <p:spPr>
          <a:xfrm>
            <a:off x="421381" y="26958"/>
            <a:ext cx="7547772" cy="584775"/>
          </a:xfrm>
          <a:prstGeom prst="rect">
            <a:avLst/>
          </a:prstGeom>
        </p:spPr>
        <p:txBody>
          <a:bodyPr wrap="non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CAUSALIDAD EN EL DESARROLLO INFANTIL </a:t>
            </a:r>
          </a:p>
        </p:txBody>
      </p:sp>
    </p:spTree>
    <p:extLst>
      <p:ext uri="{BB962C8B-B14F-4D97-AF65-F5344CB8AC3E}">
        <p14:creationId xmlns:p14="http://schemas.microsoft.com/office/powerpoint/2010/main" val="2873120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21381" y="26958"/>
            <a:ext cx="8990474" cy="584775"/>
          </a:xfrm>
          <a:prstGeom prst="rect">
            <a:avLst/>
          </a:prstGeom>
        </p:spPr>
        <p:txBody>
          <a:bodyPr wrap="non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FASE PRE-CAUSAL DEL ESTADIO PRE-OPERACIONAL</a:t>
            </a:r>
          </a:p>
        </p:txBody>
      </p:sp>
      <p:sp>
        <p:nvSpPr>
          <p:cNvPr id="5" name="CuadroTexto 4"/>
          <p:cNvSpPr txBox="1"/>
          <p:nvPr/>
        </p:nvSpPr>
        <p:spPr>
          <a:xfrm>
            <a:off x="421381" y="2968459"/>
            <a:ext cx="3169917" cy="1191816"/>
          </a:xfrm>
          <a:prstGeom prst="round2DiagRect">
            <a:avLst/>
          </a:prstGeom>
          <a:noFill/>
          <a:ln w="38100">
            <a:solidFill>
              <a:srgbClr val="FFFF00"/>
            </a:solidFill>
          </a:ln>
          <a:effectLst>
            <a:glow rad="1397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sz="1600" dirty="0">
                <a:latin typeface="Calibri" panose="020F0502020204030204" pitchFamily="34" charset="0"/>
              </a:rPr>
              <a:t>E</a:t>
            </a:r>
            <a:r>
              <a:rPr lang="es-EC" sz="1600" dirty="0" smtClean="0">
                <a:latin typeface="Calibri" panose="020F0502020204030204" pitchFamily="34" charset="0"/>
              </a:rPr>
              <a:t>n la obra “El pensamiento de las Ciencias Experimentales según las etapas o estadios de Piaget” (Ibañez y Ponce, 2008) destacan</a:t>
            </a:r>
            <a:endParaRPr lang="es-EC" sz="1600" dirty="0">
              <a:latin typeface="Calibri" panose="020F0502020204030204" pitchFamily="34" charset="0"/>
            </a:endParaRPr>
          </a:p>
        </p:txBody>
      </p:sp>
      <p:sp>
        <p:nvSpPr>
          <p:cNvPr id="6" name="CuadroTexto 5"/>
          <p:cNvSpPr txBox="1"/>
          <p:nvPr/>
        </p:nvSpPr>
        <p:spPr>
          <a:xfrm>
            <a:off x="4546904" y="724751"/>
            <a:ext cx="2819810" cy="1191816"/>
          </a:xfrm>
          <a:prstGeom prst="round2DiagRect">
            <a:avLst/>
          </a:prstGeom>
          <a:noFill/>
          <a:ln w="38100">
            <a:solidFill>
              <a:schemeClr val="accent1">
                <a:lumMod val="60000"/>
                <a:lumOff val="40000"/>
              </a:schemeClr>
            </a:solidFill>
          </a:ln>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sz="1600" b="1" dirty="0" smtClean="0">
                <a:latin typeface="Calibri" panose="020F0502020204030204" pitchFamily="34" charset="0"/>
              </a:rPr>
              <a:t>Causalidad Fenoménica (2-5 años)</a:t>
            </a:r>
          </a:p>
          <a:p>
            <a:pPr algn="just"/>
            <a:r>
              <a:rPr lang="es-EC" sz="1600" dirty="0" smtClean="0">
                <a:latin typeface="Calibri" panose="020F0502020204030204" pitchFamily="34" charset="0"/>
              </a:rPr>
              <a:t>Relación de hechos contiguos no relacionados.</a:t>
            </a:r>
            <a:endParaRPr lang="es-EC" sz="1600" dirty="0">
              <a:latin typeface="Calibri" panose="020F0502020204030204" pitchFamily="34" charset="0"/>
            </a:endParaRPr>
          </a:p>
        </p:txBody>
      </p:sp>
      <p:sp>
        <p:nvSpPr>
          <p:cNvPr id="7" name="CuadroTexto 6"/>
          <p:cNvSpPr txBox="1"/>
          <p:nvPr/>
        </p:nvSpPr>
        <p:spPr>
          <a:xfrm>
            <a:off x="4546904" y="2232189"/>
            <a:ext cx="2819810" cy="919401"/>
          </a:xfrm>
          <a:prstGeom prst="round2DiagRect">
            <a:avLst/>
          </a:prstGeom>
          <a:noFill/>
          <a:ln w="38100">
            <a:solidFill>
              <a:schemeClr val="accent1">
                <a:lumMod val="60000"/>
                <a:lumOff val="40000"/>
              </a:schemeClr>
            </a:solidFill>
          </a:ln>
          <a:effectLst>
            <a:glow rad="1397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sz="1600" b="1" dirty="0" smtClean="0">
                <a:latin typeface="Calibri" panose="020F0502020204030204" pitchFamily="34" charset="0"/>
              </a:rPr>
              <a:t>Causalidad Mágica (4 años)</a:t>
            </a:r>
          </a:p>
          <a:p>
            <a:pPr algn="just"/>
            <a:r>
              <a:rPr lang="es-EC" sz="1600" dirty="0">
                <a:latin typeface="Calibri" panose="020F0502020204030204" pitchFamily="34" charset="0"/>
              </a:rPr>
              <a:t>E</a:t>
            </a:r>
            <a:r>
              <a:rPr lang="es-EC" sz="1600" dirty="0" smtClean="0">
                <a:latin typeface="Calibri" panose="020F0502020204030204" pitchFamily="34" charset="0"/>
              </a:rPr>
              <a:t>jecución de acciones a partir de una necesidad moral.</a:t>
            </a:r>
            <a:endParaRPr lang="es-EC" sz="1600" dirty="0">
              <a:latin typeface="Calibri" panose="020F0502020204030204" pitchFamily="34" charset="0"/>
            </a:endParaRPr>
          </a:p>
        </p:txBody>
      </p:sp>
      <p:sp>
        <p:nvSpPr>
          <p:cNvPr id="9" name="CuadroTexto 8"/>
          <p:cNvSpPr txBox="1"/>
          <p:nvPr/>
        </p:nvSpPr>
        <p:spPr>
          <a:xfrm>
            <a:off x="4516393" y="3419430"/>
            <a:ext cx="2850321" cy="830997"/>
          </a:xfrm>
          <a:prstGeom prst="rect">
            <a:avLst/>
          </a:prstGeom>
          <a:solidFill>
            <a:schemeClr val="bg1"/>
          </a:solidFill>
          <a:ln>
            <a:solidFill>
              <a:schemeClr val="accent5">
                <a:lumMod val="40000"/>
                <a:lumOff val="60000"/>
              </a:schemeClr>
            </a:solidFill>
          </a:ln>
          <a:effectLst>
            <a:glow rad="139700">
              <a:schemeClr val="accent4">
                <a:satMod val="175000"/>
                <a:alpha val="40000"/>
              </a:schemeClr>
            </a:glow>
          </a:effectLst>
        </p:spPr>
        <p:txBody>
          <a:bodyPr wrap="square" rtlCol="0">
            <a:spAutoFit/>
          </a:bodyPr>
          <a:lstStyle/>
          <a:p>
            <a:pPr algn="just"/>
            <a:r>
              <a:rPr lang="es-EC" sz="1600" b="1" dirty="0" smtClean="0">
                <a:latin typeface="Calibri" panose="020F0502020204030204" pitchFamily="34" charset="0"/>
              </a:rPr>
              <a:t>Causalidad Artificista (5 años)</a:t>
            </a:r>
          </a:p>
          <a:p>
            <a:pPr algn="just"/>
            <a:r>
              <a:rPr lang="es-EC" sz="1600" dirty="0" smtClean="0">
                <a:latin typeface="Calibri" panose="020F0502020204030204" pitchFamily="34" charset="0"/>
              </a:rPr>
              <a:t>Fruto de la creatividad surge un hecho o suceso a interpretar. </a:t>
            </a:r>
            <a:endParaRPr lang="es-EC" sz="1600" dirty="0">
              <a:latin typeface="Calibri" panose="020F0502020204030204" pitchFamily="34" charset="0"/>
            </a:endParaRPr>
          </a:p>
        </p:txBody>
      </p:sp>
      <p:sp>
        <p:nvSpPr>
          <p:cNvPr id="11" name="CuadroTexto 10"/>
          <p:cNvSpPr txBox="1"/>
          <p:nvPr/>
        </p:nvSpPr>
        <p:spPr>
          <a:xfrm>
            <a:off x="4498760" y="4542158"/>
            <a:ext cx="2867954" cy="830997"/>
          </a:xfrm>
          <a:prstGeom prst="rect">
            <a:avLst/>
          </a:prstGeom>
          <a:solidFill>
            <a:schemeClr val="bg1"/>
          </a:solidFill>
          <a:ln>
            <a:solidFill>
              <a:srgbClr val="92D050"/>
            </a:solidFill>
          </a:ln>
          <a:effectLst>
            <a:glow rad="139700">
              <a:schemeClr val="accent2">
                <a:satMod val="175000"/>
                <a:alpha val="40000"/>
              </a:schemeClr>
            </a:glow>
          </a:effectLst>
        </p:spPr>
        <p:txBody>
          <a:bodyPr wrap="square" rtlCol="0">
            <a:spAutoFit/>
          </a:bodyPr>
          <a:lstStyle/>
          <a:p>
            <a:pPr algn="just"/>
            <a:r>
              <a:rPr lang="es-EC" sz="1600" b="1" dirty="0" smtClean="0">
                <a:latin typeface="Calibri" panose="020F0502020204030204" pitchFamily="34" charset="0"/>
              </a:rPr>
              <a:t>Causalidad Animista (6 años)</a:t>
            </a:r>
          </a:p>
          <a:p>
            <a:pPr algn="just"/>
            <a:r>
              <a:rPr lang="es-EC" sz="1600" dirty="0" smtClean="0">
                <a:latin typeface="Calibri" panose="020F0502020204030204" pitchFamily="34" charset="0"/>
              </a:rPr>
              <a:t>Liga movimiento de los objetos con el alma.</a:t>
            </a:r>
          </a:p>
        </p:txBody>
      </p:sp>
      <p:sp>
        <p:nvSpPr>
          <p:cNvPr id="12" name="CuadroTexto 11"/>
          <p:cNvSpPr txBox="1"/>
          <p:nvPr/>
        </p:nvSpPr>
        <p:spPr>
          <a:xfrm>
            <a:off x="4516393" y="5664886"/>
            <a:ext cx="2850321" cy="830997"/>
          </a:xfrm>
          <a:prstGeom prst="rect">
            <a:avLst/>
          </a:prstGeom>
          <a:solidFill>
            <a:schemeClr val="bg1"/>
          </a:solidFill>
          <a:ln>
            <a:solidFill>
              <a:srgbClr val="FFC000"/>
            </a:solidFill>
          </a:ln>
          <a:effectLst>
            <a:glow rad="139700">
              <a:schemeClr val="accent3">
                <a:satMod val="175000"/>
                <a:alpha val="40000"/>
              </a:schemeClr>
            </a:glow>
          </a:effectLst>
        </p:spPr>
        <p:txBody>
          <a:bodyPr wrap="square" rtlCol="0">
            <a:spAutoFit/>
          </a:bodyPr>
          <a:lstStyle/>
          <a:p>
            <a:pPr algn="just"/>
            <a:r>
              <a:rPr lang="es-EC" sz="1600" b="1" dirty="0" smtClean="0">
                <a:latin typeface="Calibri" panose="020F0502020204030204" pitchFamily="34" charset="0"/>
              </a:rPr>
              <a:t>Causalidad Dinámica (7-8años)</a:t>
            </a:r>
          </a:p>
          <a:p>
            <a:pPr algn="just"/>
            <a:r>
              <a:rPr lang="es-EC" sz="1600" dirty="0" smtClean="0">
                <a:latin typeface="Calibri" panose="020F0502020204030204" pitchFamily="34" charset="0"/>
              </a:rPr>
              <a:t>Distinguen los objetos como inanimados (sin vida)</a:t>
            </a:r>
          </a:p>
        </p:txBody>
      </p:sp>
      <p:sp>
        <p:nvSpPr>
          <p:cNvPr id="13" name="Abrir llave 12"/>
          <p:cNvSpPr/>
          <p:nvPr/>
        </p:nvSpPr>
        <p:spPr>
          <a:xfrm rot="10800000" flipH="1" flipV="1">
            <a:off x="3708750" y="1123809"/>
            <a:ext cx="576050" cy="5138671"/>
          </a:xfrm>
          <a:prstGeom prst="leftBrace">
            <a:avLst/>
          </a:prstGeom>
          <a:ln w="38100">
            <a:solidFill>
              <a:srgbClr val="92D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C"/>
          </a:p>
        </p:txBody>
      </p:sp>
      <p:pic>
        <p:nvPicPr>
          <p:cNvPr id="14" name="Imagen 13"/>
          <p:cNvPicPr>
            <a:picLocks noChangeAspect="1"/>
          </p:cNvPicPr>
          <p:nvPr/>
        </p:nvPicPr>
        <p:blipFill>
          <a:blip r:embed="rId2"/>
          <a:stretch>
            <a:fillRect/>
          </a:stretch>
        </p:blipFill>
        <p:spPr>
          <a:xfrm>
            <a:off x="7628818" y="2027176"/>
            <a:ext cx="1746487" cy="1219155"/>
          </a:xfrm>
          <a:prstGeom prst="rect">
            <a:avLst/>
          </a:prstGeom>
          <a:ln>
            <a:noFill/>
          </a:ln>
          <a:effectLst>
            <a:softEdge rad="112500"/>
          </a:effectLst>
        </p:spPr>
      </p:pic>
      <p:pic>
        <p:nvPicPr>
          <p:cNvPr id="15" name="Imagen 14"/>
          <p:cNvPicPr>
            <a:picLocks noChangeAspect="1"/>
          </p:cNvPicPr>
          <p:nvPr/>
        </p:nvPicPr>
        <p:blipFill>
          <a:blip r:embed="rId3"/>
          <a:stretch>
            <a:fillRect/>
          </a:stretch>
        </p:blipFill>
        <p:spPr>
          <a:xfrm>
            <a:off x="7693888" y="588339"/>
            <a:ext cx="1681417" cy="1370337"/>
          </a:xfrm>
          <a:prstGeom prst="rect">
            <a:avLst/>
          </a:prstGeom>
          <a:ln>
            <a:noFill/>
          </a:ln>
          <a:effectLst>
            <a:softEdge rad="112500"/>
          </a:effectLst>
        </p:spPr>
      </p:pic>
      <p:pic>
        <p:nvPicPr>
          <p:cNvPr id="16" name="Imagen 15"/>
          <p:cNvPicPr>
            <a:picLocks noChangeAspect="1"/>
          </p:cNvPicPr>
          <p:nvPr/>
        </p:nvPicPr>
        <p:blipFill>
          <a:blip r:embed="rId4"/>
          <a:stretch>
            <a:fillRect/>
          </a:stretch>
        </p:blipFill>
        <p:spPr>
          <a:xfrm>
            <a:off x="7619575" y="3286894"/>
            <a:ext cx="1755729" cy="989685"/>
          </a:xfrm>
          <a:prstGeom prst="rect">
            <a:avLst/>
          </a:prstGeom>
          <a:ln>
            <a:noFill/>
          </a:ln>
          <a:effectLst>
            <a:softEdge rad="112500"/>
          </a:effectLst>
        </p:spPr>
      </p:pic>
      <p:pic>
        <p:nvPicPr>
          <p:cNvPr id="17" name="Imagen 16"/>
          <p:cNvPicPr>
            <a:picLocks noChangeAspect="1"/>
          </p:cNvPicPr>
          <p:nvPr/>
        </p:nvPicPr>
        <p:blipFill>
          <a:blip r:embed="rId5"/>
          <a:stretch>
            <a:fillRect/>
          </a:stretch>
        </p:blipFill>
        <p:spPr>
          <a:xfrm>
            <a:off x="7693888" y="4413578"/>
            <a:ext cx="1587840" cy="959577"/>
          </a:xfrm>
          <a:prstGeom prst="rect">
            <a:avLst/>
          </a:prstGeom>
          <a:ln>
            <a:noFill/>
          </a:ln>
          <a:effectLst>
            <a:softEdge rad="112500"/>
          </a:effectLst>
        </p:spPr>
      </p:pic>
      <p:pic>
        <p:nvPicPr>
          <p:cNvPr id="18" name="Imagen 17"/>
          <p:cNvPicPr>
            <a:picLocks noChangeAspect="1"/>
          </p:cNvPicPr>
          <p:nvPr/>
        </p:nvPicPr>
        <p:blipFill>
          <a:blip r:embed="rId6"/>
          <a:stretch>
            <a:fillRect/>
          </a:stretch>
        </p:blipFill>
        <p:spPr>
          <a:xfrm>
            <a:off x="7598307" y="5510154"/>
            <a:ext cx="1683421" cy="1078657"/>
          </a:xfrm>
          <a:prstGeom prst="rect">
            <a:avLst/>
          </a:prstGeom>
          <a:ln>
            <a:noFill/>
          </a:ln>
          <a:effectLst>
            <a:softEdge rad="112500"/>
          </a:effectLst>
        </p:spPr>
      </p:pic>
    </p:spTree>
    <p:extLst>
      <p:ext uri="{BB962C8B-B14F-4D97-AF65-F5344CB8AC3E}">
        <p14:creationId xmlns:p14="http://schemas.microsoft.com/office/powerpoint/2010/main" val="2375639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6858000"/>
          </a:xfrm>
          <a:prstGeom prst="rect">
            <a:avLst/>
          </a:prstGeom>
        </p:spPr>
      </p:pic>
      <p:sp>
        <p:nvSpPr>
          <p:cNvPr id="6" name="CuadroTexto 5"/>
          <p:cNvSpPr txBox="1"/>
          <p:nvPr/>
        </p:nvSpPr>
        <p:spPr>
          <a:xfrm>
            <a:off x="492460" y="1143231"/>
            <a:ext cx="3981718" cy="1191816"/>
          </a:xfrm>
          <a:prstGeom prst="round2DiagRect">
            <a:avLst/>
          </a:prstGeom>
          <a:noFill/>
          <a:ln w="38100">
            <a:solidFill>
              <a:schemeClr val="accent1">
                <a:lumMod val="60000"/>
                <a:lumOff val="40000"/>
              </a:schemeClr>
            </a:solidFill>
          </a:ln>
          <a:effectLst>
            <a:glow rad="1397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sz="1600" dirty="0" smtClean="0">
                <a:latin typeface="Calibri" panose="020F0502020204030204" pitchFamily="34" charset="0"/>
              </a:rPr>
              <a:t>La </a:t>
            </a:r>
            <a:r>
              <a:rPr lang="es-EC" sz="1600" dirty="0">
                <a:latin typeface="Calibri" panose="020F0502020204030204" pitchFamily="34" charset="0"/>
              </a:rPr>
              <a:t>noción de </a:t>
            </a:r>
            <a:r>
              <a:rPr lang="es-EC" sz="1600" dirty="0" smtClean="0">
                <a:latin typeface="Calibri" panose="020F0502020204030204" pitchFamily="34" charset="0"/>
              </a:rPr>
              <a:t>espacio se estructura de  </a:t>
            </a:r>
            <a:r>
              <a:rPr lang="es-EC" sz="1600" dirty="0">
                <a:latin typeface="Calibri" panose="020F0502020204030204" pitchFamily="34" charset="0"/>
              </a:rPr>
              <a:t>acuerdo a las posibilidades de movimiento que desarrolla el niño según la etapa evolutiva en la que se encuentra.</a:t>
            </a:r>
          </a:p>
        </p:txBody>
      </p:sp>
      <p:sp>
        <p:nvSpPr>
          <p:cNvPr id="8" name="CuadroTexto 7"/>
          <p:cNvSpPr txBox="1"/>
          <p:nvPr/>
        </p:nvSpPr>
        <p:spPr>
          <a:xfrm>
            <a:off x="492459" y="3219748"/>
            <a:ext cx="3981719" cy="646986"/>
          </a:xfrm>
          <a:prstGeom prst="round2DiagRect">
            <a:avLst/>
          </a:prstGeom>
          <a:noFill/>
          <a:ln w="38100">
            <a:solidFill>
              <a:srgbClr val="FFFF00"/>
            </a:solidFill>
          </a:ln>
          <a:effectLst>
            <a:glow rad="1397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dirty="0" smtClean="0">
                <a:latin typeface="Calibri" panose="020F0502020204030204" pitchFamily="34" charset="0"/>
              </a:rPr>
              <a:t>Según Cabanne </a:t>
            </a:r>
            <a:r>
              <a:rPr lang="es-EC" sz="1600" dirty="0">
                <a:latin typeface="Calibri" panose="020F0502020204030204" pitchFamily="34" charset="0"/>
              </a:rPr>
              <a:t>&amp; Ribaya  </a:t>
            </a:r>
            <a:r>
              <a:rPr lang="es-EC" sz="1600" dirty="0" smtClean="0">
                <a:latin typeface="Calibri" panose="020F0502020204030204" pitchFamily="34" charset="0"/>
              </a:rPr>
              <a:t>(2009) el espacio se desarrolla en tres etapas</a:t>
            </a:r>
            <a:endParaRPr lang="es-EC" sz="1600" dirty="0">
              <a:latin typeface="Calibri" panose="020F0502020204030204" pitchFamily="34" charset="0"/>
            </a:endParaRPr>
          </a:p>
        </p:txBody>
      </p:sp>
      <p:sp>
        <p:nvSpPr>
          <p:cNvPr id="14" name="CuadroTexto 13"/>
          <p:cNvSpPr txBox="1"/>
          <p:nvPr/>
        </p:nvSpPr>
        <p:spPr>
          <a:xfrm>
            <a:off x="5310790" y="808270"/>
            <a:ext cx="3774033" cy="1464231"/>
          </a:xfrm>
          <a:prstGeom prst="round2DiagRect">
            <a:avLst/>
          </a:prstGeom>
          <a:noFill/>
          <a:ln w="38100">
            <a:solidFill>
              <a:schemeClr val="accent3">
                <a:lumMod val="60000"/>
                <a:lumOff val="40000"/>
              </a:schemeClr>
            </a:solidFill>
          </a:ln>
          <a:effectLst>
            <a:glow rad="1397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s-EC" sz="1600" b="1" dirty="0" smtClean="0">
                <a:latin typeface="Calibri" panose="020F0502020204030204" pitchFamily="34" charset="0"/>
              </a:rPr>
              <a:t>Espacio </a:t>
            </a:r>
            <a:r>
              <a:rPr lang="es-EC" sz="1600" b="1" dirty="0">
                <a:latin typeface="Calibri" panose="020F0502020204030204" pitchFamily="34" charset="0"/>
              </a:rPr>
              <a:t>Vivido:</a:t>
            </a:r>
            <a:r>
              <a:rPr lang="es-EC" sz="1600" dirty="0">
                <a:latin typeface="Calibri" panose="020F0502020204030204" pitchFamily="34" charset="0"/>
              </a:rPr>
              <a:t> Está relacionado con espacios pequeños que se pueden palpar, sentir, recorrer como el aula de clase, la casa y otros.</a:t>
            </a:r>
            <a:r>
              <a:rPr lang="es-EC" sz="1600" b="1" dirty="0">
                <a:latin typeface="Calibri" panose="020F0502020204030204" pitchFamily="34" charset="0"/>
              </a:rPr>
              <a:t> </a:t>
            </a:r>
            <a:r>
              <a:rPr lang="es-EC" sz="1600" dirty="0">
                <a:latin typeface="Calibri" panose="020F0502020204030204" pitchFamily="34" charset="0"/>
              </a:rPr>
              <a:t>Se desarrolla durante la educación inicial. </a:t>
            </a:r>
          </a:p>
        </p:txBody>
      </p:sp>
      <p:pic>
        <p:nvPicPr>
          <p:cNvPr id="15" name="Imagen 14"/>
          <p:cNvPicPr>
            <a:picLocks noChangeAspect="1"/>
          </p:cNvPicPr>
          <p:nvPr/>
        </p:nvPicPr>
        <p:blipFill>
          <a:blip r:embed="rId3"/>
          <a:stretch>
            <a:fillRect/>
          </a:stretch>
        </p:blipFill>
        <p:spPr>
          <a:xfrm>
            <a:off x="9155375" y="815789"/>
            <a:ext cx="1504469" cy="1396173"/>
          </a:xfrm>
          <a:prstGeom prst="ellipse">
            <a:avLst/>
          </a:prstGeom>
          <a:ln>
            <a:noFill/>
          </a:ln>
          <a:effectLst>
            <a:softEdge rad="112500"/>
          </a:effectLst>
        </p:spPr>
      </p:pic>
      <p:sp>
        <p:nvSpPr>
          <p:cNvPr id="16" name="CuadroTexto 15"/>
          <p:cNvSpPr txBox="1"/>
          <p:nvPr/>
        </p:nvSpPr>
        <p:spPr>
          <a:xfrm>
            <a:off x="5245139" y="2767716"/>
            <a:ext cx="3738083" cy="1464231"/>
          </a:xfrm>
          <a:prstGeom prst="round2DiagRect">
            <a:avLst/>
          </a:prstGeom>
          <a:noFill/>
          <a:ln w="38100">
            <a:solidFill>
              <a:schemeClr val="accent1">
                <a:lumMod val="60000"/>
                <a:lumOff val="40000"/>
              </a:schemeClr>
            </a:solidFill>
          </a:ln>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sz="1600" b="1" dirty="0" smtClean="0">
                <a:latin typeface="Calibri" panose="020F0502020204030204" pitchFamily="34" charset="0"/>
              </a:rPr>
              <a:t>Espacio percibido: </a:t>
            </a:r>
            <a:r>
              <a:rPr lang="es-EC" sz="1600" dirty="0" smtClean="0">
                <a:latin typeface="Calibri" panose="020F0502020204030204" pitchFamily="34" charset="0"/>
              </a:rPr>
              <a:t>Posibilidad que permite comprender el espacio desde la percepción visual sin necesidad de palparlo. Su desarrollo es propio de la Educación Básica.</a:t>
            </a:r>
            <a:endParaRPr lang="es-EC" sz="1600" dirty="0">
              <a:latin typeface="Calibri" panose="020F0502020204030204" pitchFamily="34" charset="0"/>
            </a:endParaRPr>
          </a:p>
        </p:txBody>
      </p:sp>
      <p:sp>
        <p:nvSpPr>
          <p:cNvPr id="18" name="CuadroTexto 17"/>
          <p:cNvSpPr txBox="1"/>
          <p:nvPr/>
        </p:nvSpPr>
        <p:spPr>
          <a:xfrm>
            <a:off x="5267563" y="4600304"/>
            <a:ext cx="3715659" cy="1464231"/>
          </a:xfrm>
          <a:prstGeom prst="round2DiagRect">
            <a:avLst/>
          </a:prstGeom>
          <a:noFill/>
          <a:ln w="38100">
            <a:solidFill>
              <a:schemeClr val="accent3">
                <a:lumMod val="60000"/>
                <a:lumOff val="40000"/>
              </a:schemeClr>
            </a:solidFill>
          </a:ln>
          <a:effectLst>
            <a:glow rad="1397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sz="1600" b="1" dirty="0">
                <a:latin typeface="Calibri" panose="020F0502020204030204" pitchFamily="34" charset="0"/>
              </a:rPr>
              <a:t>Espacio concebido: </a:t>
            </a:r>
            <a:r>
              <a:rPr lang="es-EC" sz="1600" dirty="0">
                <a:latin typeface="Calibri" panose="020F0502020204030204" pitchFamily="34" charset="0"/>
              </a:rPr>
              <a:t>Se construye a los 12 años de edad a partir de las experiencias </a:t>
            </a:r>
            <a:r>
              <a:rPr lang="es-EC" sz="1600" dirty="0" smtClean="0">
                <a:latin typeface="Calibri" panose="020F0502020204030204" pitchFamily="34" charset="0"/>
              </a:rPr>
              <a:t>adquiridas del </a:t>
            </a:r>
            <a:r>
              <a:rPr lang="es-EC" sz="1600" dirty="0">
                <a:latin typeface="Calibri" panose="020F0502020204030204" pitchFamily="34" charset="0"/>
              </a:rPr>
              <a:t>contacto con el espacio, permite </a:t>
            </a:r>
            <a:r>
              <a:rPr lang="es-EC" sz="1600" dirty="0" smtClean="0">
                <a:latin typeface="Calibri" panose="020F0502020204030204" pitchFamily="34" charset="0"/>
              </a:rPr>
              <a:t>imaginar el espacio sin </a:t>
            </a:r>
            <a:r>
              <a:rPr lang="es-EC" sz="1600" dirty="0">
                <a:latin typeface="Calibri" panose="020F0502020204030204" pitchFamily="34" charset="0"/>
              </a:rPr>
              <a:t>necesidad de verlo ni tocarlo. </a:t>
            </a:r>
          </a:p>
        </p:txBody>
      </p:sp>
      <p:pic>
        <p:nvPicPr>
          <p:cNvPr id="17" name="Imagen 16"/>
          <p:cNvPicPr>
            <a:picLocks noChangeAspect="1"/>
          </p:cNvPicPr>
          <p:nvPr/>
        </p:nvPicPr>
        <p:blipFill>
          <a:blip r:embed="rId4"/>
          <a:stretch>
            <a:fillRect/>
          </a:stretch>
        </p:blipFill>
        <p:spPr>
          <a:xfrm>
            <a:off x="9091495" y="2789543"/>
            <a:ext cx="1879794" cy="1420575"/>
          </a:xfrm>
          <a:prstGeom prst="ellipse">
            <a:avLst/>
          </a:prstGeom>
          <a:ln>
            <a:noFill/>
          </a:ln>
          <a:effectLst>
            <a:softEdge rad="112500"/>
          </a:effectLst>
        </p:spPr>
      </p:pic>
      <p:pic>
        <p:nvPicPr>
          <p:cNvPr id="19" name="Imagen 18"/>
          <p:cNvPicPr>
            <a:picLocks noChangeAspect="1"/>
          </p:cNvPicPr>
          <p:nvPr/>
        </p:nvPicPr>
        <p:blipFill>
          <a:blip r:embed="rId5"/>
          <a:stretch>
            <a:fillRect/>
          </a:stretch>
        </p:blipFill>
        <p:spPr>
          <a:xfrm>
            <a:off x="9103101" y="4442898"/>
            <a:ext cx="1856583" cy="1515444"/>
          </a:xfrm>
          <a:prstGeom prst="ellipse">
            <a:avLst/>
          </a:prstGeom>
          <a:ln>
            <a:noFill/>
          </a:ln>
          <a:effectLst>
            <a:softEdge rad="112500"/>
          </a:effectLst>
        </p:spPr>
      </p:pic>
      <p:sp>
        <p:nvSpPr>
          <p:cNvPr id="21" name="Abrir llave 20"/>
          <p:cNvSpPr/>
          <p:nvPr/>
        </p:nvSpPr>
        <p:spPr>
          <a:xfrm rot="10800000" flipH="1" flipV="1">
            <a:off x="4571634" y="1665230"/>
            <a:ext cx="576050" cy="3896643"/>
          </a:xfrm>
          <a:prstGeom prst="leftBrace">
            <a:avLst/>
          </a:prstGeom>
          <a:ln w="38100">
            <a:solidFill>
              <a:srgbClr val="92D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C"/>
          </a:p>
        </p:txBody>
      </p:sp>
      <p:sp>
        <p:nvSpPr>
          <p:cNvPr id="22" name="Flecha derecha 21"/>
          <p:cNvSpPr/>
          <p:nvPr/>
        </p:nvSpPr>
        <p:spPr>
          <a:xfrm rot="5400000">
            <a:off x="2278104" y="2607858"/>
            <a:ext cx="402701" cy="485131"/>
          </a:xfrm>
          <a:prstGeom prst="rightArrow">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CuadroTexto 19"/>
          <p:cNvSpPr txBox="1"/>
          <p:nvPr/>
        </p:nvSpPr>
        <p:spPr>
          <a:xfrm>
            <a:off x="484733" y="4785122"/>
            <a:ext cx="3989445" cy="830997"/>
          </a:xfrm>
          <a:prstGeom prst="rect">
            <a:avLst/>
          </a:prstGeom>
          <a:noFill/>
          <a:ln w="38100">
            <a:solidFill>
              <a:schemeClr val="accent1">
                <a:lumMod val="60000"/>
                <a:lumOff val="40000"/>
              </a:schemeClr>
            </a:solidFill>
          </a:ln>
          <a:effectLst>
            <a:glow rad="139700">
              <a:schemeClr val="accent1">
                <a:satMod val="175000"/>
                <a:alpha val="40000"/>
              </a:schemeClr>
            </a:glow>
          </a:effectLst>
        </p:spPr>
        <p:txBody>
          <a:bodyPr wrap="square" rtlCol="0">
            <a:spAutoFit/>
          </a:bodyPr>
          <a:lstStyle/>
          <a:p>
            <a:pPr algn="just"/>
            <a:r>
              <a:rPr lang="es-EC" sz="1600" dirty="0">
                <a:latin typeface="Calibri" panose="020F0502020204030204" pitchFamily="34" charset="0"/>
              </a:rPr>
              <a:t>Según </a:t>
            </a:r>
            <a:r>
              <a:rPr lang="es-EC" sz="1600" dirty="0" err="1">
                <a:latin typeface="Calibri" panose="020F0502020204030204" pitchFamily="34" charset="0"/>
              </a:rPr>
              <a:t>Liliane</a:t>
            </a:r>
            <a:r>
              <a:rPr lang="es-EC" sz="1600" dirty="0">
                <a:latin typeface="Calibri" panose="020F0502020204030204" pitchFamily="34" charset="0"/>
              </a:rPr>
              <a:t> </a:t>
            </a:r>
            <a:r>
              <a:rPr lang="es-EC" sz="1600" dirty="0" err="1">
                <a:latin typeface="Calibri" panose="020F0502020204030204" pitchFamily="34" charset="0"/>
              </a:rPr>
              <a:t>Lucart</a:t>
            </a:r>
            <a:r>
              <a:rPr lang="es-EC" sz="1600" dirty="0">
                <a:latin typeface="Calibri" panose="020F0502020204030204" pitchFamily="34" charset="0"/>
              </a:rPr>
              <a:t> (1979) el niño logra conquistar el espacio por medio de la acción que ejerce sobre los </a:t>
            </a:r>
            <a:r>
              <a:rPr lang="es-EC" sz="1600" dirty="0" smtClean="0">
                <a:latin typeface="Calibri" panose="020F0502020204030204" pitchFamily="34" charset="0"/>
              </a:rPr>
              <a:t>objetos.</a:t>
            </a:r>
            <a:endParaRPr lang="es-EC" sz="1600" dirty="0">
              <a:latin typeface="Calibri" panose="020F0502020204030204" pitchFamily="34" charset="0"/>
            </a:endParaRPr>
          </a:p>
        </p:txBody>
      </p:sp>
      <p:sp>
        <p:nvSpPr>
          <p:cNvPr id="25" name="Flecha derecha 24"/>
          <p:cNvSpPr/>
          <p:nvPr/>
        </p:nvSpPr>
        <p:spPr>
          <a:xfrm rot="5400000">
            <a:off x="2278104" y="4156388"/>
            <a:ext cx="402701" cy="485131"/>
          </a:xfrm>
          <a:prstGeom prst="rightArrow">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22"/>
          <p:cNvSpPr/>
          <p:nvPr/>
        </p:nvSpPr>
        <p:spPr>
          <a:xfrm>
            <a:off x="421381" y="26958"/>
            <a:ext cx="7176067" cy="584775"/>
          </a:xfrm>
          <a:prstGeom prst="rect">
            <a:avLst/>
          </a:prstGeom>
        </p:spPr>
        <p:txBody>
          <a:bodyPr wrap="non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DESARROLLO DE LA NOCIÓN DE ESPACIO </a:t>
            </a:r>
          </a:p>
        </p:txBody>
      </p:sp>
    </p:spTree>
    <p:extLst>
      <p:ext uri="{BB962C8B-B14F-4D97-AF65-F5344CB8AC3E}">
        <p14:creationId xmlns:p14="http://schemas.microsoft.com/office/powerpoint/2010/main" val="3209306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0"/>
            <a:ext cx="12192000" cy="6858000"/>
          </a:xfrm>
          <a:prstGeom prst="rect">
            <a:avLst/>
          </a:prstGeom>
        </p:spPr>
      </p:pic>
      <p:graphicFrame>
        <p:nvGraphicFramePr>
          <p:cNvPr id="4" name="Diagrama 3"/>
          <p:cNvGraphicFramePr/>
          <p:nvPr>
            <p:extLst>
              <p:ext uri="{D42A27DB-BD31-4B8C-83A1-F6EECF244321}">
                <p14:modId xmlns:p14="http://schemas.microsoft.com/office/powerpoint/2010/main" val="1200922327"/>
              </p:ext>
            </p:extLst>
          </p:nvPr>
        </p:nvGraphicFramePr>
        <p:xfrm>
          <a:off x="2032000" y="925728"/>
          <a:ext cx="8128000" cy="5642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421380" y="26958"/>
            <a:ext cx="11504457" cy="1077218"/>
          </a:xfrm>
          <a:prstGeom prst="rect">
            <a:avLst/>
          </a:prstGeom>
        </p:spPr>
        <p:txBody>
          <a:bodyPr wrap="squar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LA CAUSALIDAD Y EL DESARROLLO DE LA NOCIÓN </a:t>
            </a:r>
          </a:p>
          <a:p>
            <a:r>
              <a:rPr lang="es-EC" sz="3200" b="1" dirty="0" smtClean="0">
                <a:effectLst>
                  <a:outerShdw blurRad="38100" dist="38100" dir="2700000" algn="tl">
                    <a:srgbClr val="000000">
                      <a:alpha val="43137"/>
                    </a:srgbClr>
                  </a:outerShdw>
                </a:effectLst>
                <a:latin typeface="Calibri" panose="020F0502020204030204" pitchFamily="34" charset="0"/>
              </a:rPr>
              <a:t>DE ESPACIO </a:t>
            </a:r>
          </a:p>
        </p:txBody>
      </p:sp>
    </p:spTree>
    <p:extLst>
      <p:ext uri="{BB962C8B-B14F-4D97-AF65-F5344CB8AC3E}">
        <p14:creationId xmlns:p14="http://schemas.microsoft.com/office/powerpoint/2010/main" val="3204670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2"/>
          <p:cNvSpPr>
            <a:spLocks noGrp="1"/>
          </p:cNvSpPr>
          <p:nvPr>
            <p:ph idx="4294967295"/>
          </p:nvPr>
        </p:nvSpPr>
        <p:spPr>
          <a:xfrm>
            <a:off x="382745" y="183652"/>
            <a:ext cx="10515600" cy="5328506"/>
          </a:xfrm>
        </p:spPr>
        <p:txBody>
          <a:bodyPr>
            <a:noAutofit/>
          </a:bodyPr>
          <a:lstStyle/>
          <a:p>
            <a:pPr marL="0" indent="0">
              <a:buNone/>
            </a:pPr>
            <a:r>
              <a:rPr lang="es-EC" sz="3600" b="1" dirty="0" smtClean="0">
                <a:effectLst>
                  <a:outerShdw blurRad="38100" dist="38100" dir="2700000" algn="tl">
                    <a:srgbClr val="000000">
                      <a:alpha val="43137"/>
                    </a:srgbClr>
                  </a:outerShdw>
                </a:effectLst>
                <a:latin typeface="Calibri" panose="020F0502020204030204" pitchFamily="34" charset="0"/>
              </a:rPr>
              <a:t>ÍNDICE</a:t>
            </a:r>
            <a:r>
              <a:rPr lang="es-EC" sz="3600" b="1" dirty="0" smtClean="0">
                <a:latin typeface="Calibri" panose="020F0502020204030204" pitchFamily="34" charset="0"/>
              </a:rPr>
              <a:t> </a:t>
            </a:r>
          </a:p>
          <a:p>
            <a:pPr>
              <a:lnSpc>
                <a:spcPct val="150000"/>
              </a:lnSpc>
              <a:buFont typeface="Wingdings" panose="05000000000000000000" pitchFamily="2" charset="2"/>
              <a:buChar char="q"/>
            </a:pPr>
            <a:r>
              <a:rPr lang="es-EC" sz="2800" dirty="0" smtClean="0">
                <a:latin typeface="Calibri" panose="020F0502020204030204" pitchFamily="34" charset="0"/>
              </a:rPr>
              <a:t> </a:t>
            </a:r>
            <a:r>
              <a:rPr lang="es-EC" sz="2800" dirty="0" smtClean="0">
                <a:solidFill>
                  <a:schemeClr val="bg1">
                    <a:lumMod val="75000"/>
                  </a:schemeClr>
                </a:solidFill>
                <a:latin typeface="Calibri" panose="020F0502020204030204" pitchFamily="34" charset="0"/>
              </a:rPr>
              <a:t>Generalidades y Objetivos del </a:t>
            </a:r>
            <a:r>
              <a:rPr lang="es-EC" sz="2800" dirty="0">
                <a:solidFill>
                  <a:schemeClr val="bg1">
                    <a:lumMod val="75000"/>
                  </a:schemeClr>
                </a:solidFill>
                <a:latin typeface="Calibri" panose="020F0502020204030204" pitchFamily="34" charset="0"/>
              </a:rPr>
              <a:t>P</a:t>
            </a:r>
            <a:r>
              <a:rPr lang="es-EC" sz="2800" dirty="0" smtClean="0">
                <a:solidFill>
                  <a:schemeClr val="bg1">
                    <a:lumMod val="75000"/>
                  </a:schemeClr>
                </a:solidFill>
                <a:latin typeface="Calibri" panose="020F0502020204030204" pitchFamily="34" charset="0"/>
              </a:rPr>
              <a:t>royecto</a:t>
            </a:r>
          </a:p>
          <a:p>
            <a:pPr>
              <a:lnSpc>
                <a:spcPct val="150000"/>
              </a:lnSpc>
              <a:buFont typeface="Wingdings" panose="05000000000000000000" pitchFamily="2" charset="2"/>
              <a:buChar char="q"/>
            </a:pPr>
            <a:r>
              <a:rPr lang="es-EC" sz="2800" dirty="0">
                <a:solidFill>
                  <a:schemeClr val="bg1">
                    <a:lumMod val="75000"/>
                  </a:schemeClr>
                </a:solidFill>
                <a:latin typeface="Calibri" panose="020F0502020204030204" pitchFamily="34" charset="0"/>
              </a:rPr>
              <a:t> </a:t>
            </a:r>
            <a:r>
              <a:rPr lang="es-EC" sz="2800" b="1" dirty="0" smtClean="0">
                <a:solidFill>
                  <a:schemeClr val="bg1">
                    <a:lumMod val="75000"/>
                  </a:schemeClr>
                </a:solidFill>
                <a:latin typeface="Calibri" panose="020F0502020204030204" pitchFamily="34" charset="0"/>
              </a:rPr>
              <a:t>Fundamentación Teórica</a:t>
            </a:r>
          </a:p>
          <a:p>
            <a:pPr>
              <a:lnSpc>
                <a:spcPct val="150000"/>
              </a:lnSpc>
              <a:buFont typeface="Wingdings" panose="05000000000000000000" pitchFamily="2" charset="2"/>
              <a:buChar char="q"/>
            </a:pPr>
            <a:r>
              <a:rPr lang="es-EC" sz="2800" b="1" dirty="0" smtClean="0">
                <a:solidFill>
                  <a:schemeClr val="tx1"/>
                </a:solidFill>
                <a:latin typeface="Calibri" panose="020F0502020204030204" pitchFamily="34" charset="0"/>
              </a:rPr>
              <a:t>Metodología de la Investigación</a:t>
            </a:r>
          </a:p>
          <a:p>
            <a:pPr>
              <a:lnSpc>
                <a:spcPct val="150000"/>
              </a:lnSpc>
              <a:buFont typeface="Wingdings" panose="05000000000000000000" pitchFamily="2" charset="2"/>
              <a:buChar char="q"/>
            </a:pPr>
            <a:r>
              <a:rPr lang="es-EC" sz="2800" dirty="0" smtClean="0">
                <a:solidFill>
                  <a:schemeClr val="bg1">
                    <a:lumMod val="75000"/>
                  </a:schemeClr>
                </a:solidFill>
                <a:latin typeface="Calibri" panose="020F0502020204030204" pitchFamily="34" charset="0"/>
              </a:rPr>
              <a:t>Análisis e Interpretación de Resultados</a:t>
            </a:r>
          </a:p>
          <a:p>
            <a:pPr>
              <a:lnSpc>
                <a:spcPct val="150000"/>
              </a:lnSpc>
              <a:buFont typeface="Wingdings" panose="05000000000000000000" pitchFamily="2" charset="2"/>
              <a:buChar char="q"/>
            </a:pPr>
            <a:r>
              <a:rPr lang="es-EC" sz="2800" dirty="0" smtClean="0">
                <a:solidFill>
                  <a:schemeClr val="bg1">
                    <a:lumMod val="75000"/>
                  </a:schemeClr>
                </a:solidFill>
                <a:latin typeface="Calibri" panose="020F0502020204030204" pitchFamily="34" charset="0"/>
              </a:rPr>
              <a:t>Conclusiones y Recomendaciones</a:t>
            </a:r>
          </a:p>
          <a:p>
            <a:pPr>
              <a:lnSpc>
                <a:spcPct val="150000"/>
              </a:lnSpc>
              <a:buFont typeface="Wingdings" panose="05000000000000000000" pitchFamily="2" charset="2"/>
              <a:buChar char="q"/>
            </a:pPr>
            <a:r>
              <a:rPr lang="es-EC" sz="2800" dirty="0" smtClean="0">
                <a:solidFill>
                  <a:schemeClr val="bg1">
                    <a:lumMod val="75000"/>
                  </a:schemeClr>
                </a:solidFill>
                <a:latin typeface="Calibri" panose="020F0502020204030204" pitchFamily="34" charset="0"/>
              </a:rPr>
              <a:t>Descripción de la </a:t>
            </a:r>
            <a:r>
              <a:rPr lang="es-EC" sz="2800" dirty="0">
                <a:solidFill>
                  <a:schemeClr val="bg1">
                    <a:lumMod val="75000"/>
                  </a:schemeClr>
                </a:solidFill>
                <a:latin typeface="Calibri" panose="020F0502020204030204" pitchFamily="34" charset="0"/>
              </a:rPr>
              <a:t>P</a:t>
            </a:r>
            <a:r>
              <a:rPr lang="es-EC" sz="2800" dirty="0" smtClean="0">
                <a:solidFill>
                  <a:schemeClr val="bg1">
                    <a:lumMod val="75000"/>
                  </a:schemeClr>
                </a:solidFill>
                <a:latin typeface="Calibri" panose="020F0502020204030204" pitchFamily="34" charset="0"/>
              </a:rPr>
              <a:t>ropuesta </a:t>
            </a:r>
          </a:p>
        </p:txBody>
      </p:sp>
      <p:sp>
        <p:nvSpPr>
          <p:cNvPr id="3" name="Flecha derecha 2"/>
          <p:cNvSpPr/>
          <p:nvPr/>
        </p:nvSpPr>
        <p:spPr>
          <a:xfrm flipH="1">
            <a:off x="5563673" y="2661688"/>
            <a:ext cx="4623516" cy="372434"/>
          </a:xfrm>
          <a:prstGeom prst="rightArrow">
            <a:avLst/>
          </a:prstGeom>
          <a:solidFill>
            <a:schemeClr val="accent3">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03423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764099837"/>
              </p:ext>
            </p:extLst>
          </p:nvPr>
        </p:nvGraphicFramePr>
        <p:xfrm>
          <a:off x="3747754" y="1227787"/>
          <a:ext cx="6124477" cy="543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421380" y="26958"/>
            <a:ext cx="11504457" cy="584775"/>
          </a:xfrm>
          <a:prstGeom prst="rect">
            <a:avLst/>
          </a:prstGeom>
        </p:spPr>
        <p:txBody>
          <a:bodyPr wrap="squar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MODALIDAD, ENFOQUE Y TIPO DE LA INVESTIGACIÓN</a:t>
            </a:r>
          </a:p>
        </p:txBody>
      </p:sp>
      <p:pic>
        <p:nvPicPr>
          <p:cNvPr id="2" name="Imagen 1"/>
          <p:cNvPicPr>
            <a:picLocks noChangeAspect="1"/>
          </p:cNvPicPr>
          <p:nvPr/>
        </p:nvPicPr>
        <p:blipFill>
          <a:blip r:embed="rId7"/>
          <a:stretch>
            <a:fillRect/>
          </a:stretch>
        </p:blipFill>
        <p:spPr>
          <a:xfrm>
            <a:off x="622883" y="964262"/>
            <a:ext cx="2867291" cy="5695950"/>
          </a:xfrm>
          <a:prstGeom prst="rect">
            <a:avLst/>
          </a:prstGeom>
        </p:spPr>
      </p:pic>
    </p:spTree>
    <p:extLst>
      <p:ext uri="{BB962C8B-B14F-4D97-AF65-F5344CB8AC3E}">
        <p14:creationId xmlns:p14="http://schemas.microsoft.com/office/powerpoint/2010/main" val="2573510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21380" y="26958"/>
            <a:ext cx="11504457" cy="584775"/>
          </a:xfrm>
          <a:prstGeom prst="rect">
            <a:avLst/>
          </a:prstGeom>
        </p:spPr>
        <p:txBody>
          <a:bodyPr wrap="squar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POBLACIÓN Y MUESTRA </a:t>
            </a:r>
          </a:p>
        </p:txBody>
      </p:sp>
      <p:graphicFrame>
        <p:nvGraphicFramePr>
          <p:cNvPr id="5" name="Marcador de contenido 5"/>
          <p:cNvGraphicFramePr>
            <a:graphicFrameLocks noGrp="1"/>
          </p:cNvGraphicFramePr>
          <p:nvPr>
            <p:ph idx="1"/>
            <p:extLst>
              <p:ext uri="{D42A27DB-BD31-4B8C-83A1-F6EECF244321}">
                <p14:modId xmlns:p14="http://schemas.microsoft.com/office/powerpoint/2010/main" val="2460861699"/>
              </p:ext>
            </p:extLst>
          </p:nvPr>
        </p:nvGraphicFramePr>
        <p:xfrm>
          <a:off x="1614748" y="1004442"/>
          <a:ext cx="3160395" cy="1576070"/>
        </p:xfrm>
        <a:graphic>
          <a:graphicData uri="http://schemas.openxmlformats.org/drawingml/2006/table">
            <a:tbl>
              <a:tblPr>
                <a:tableStyleId>{5FD0F851-EC5A-4D38-B0AD-8093EC10F338}</a:tableStyleId>
              </a:tblPr>
              <a:tblGrid>
                <a:gridCol w="1637030"/>
                <a:gridCol w="1523365"/>
              </a:tblGrid>
              <a:tr h="0">
                <a:tc>
                  <a:txBody>
                    <a:bodyPr/>
                    <a:lstStyle/>
                    <a:p>
                      <a:pPr algn="ctr"/>
                      <a:r>
                        <a:rPr lang="es-EC" sz="1200" dirty="0">
                          <a:effectLst/>
                        </a:rPr>
                        <a:t> </a:t>
                      </a:r>
                    </a:p>
                    <a:p>
                      <a:pPr algn="ctr"/>
                      <a:r>
                        <a:rPr lang="es-EC" sz="1200" dirty="0">
                          <a:effectLst/>
                        </a:rPr>
                        <a:t>Niveles</a:t>
                      </a:r>
                      <a:endParaRPr lang="es-EC" sz="1200" b="1"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r>
                        <a:rPr lang="es-EC" sz="1200" dirty="0">
                          <a:effectLst/>
                        </a:rPr>
                        <a:t> </a:t>
                      </a:r>
                    </a:p>
                    <a:p>
                      <a:pPr algn="ctr"/>
                      <a:r>
                        <a:rPr lang="es-EC" sz="1200" dirty="0">
                          <a:effectLst/>
                        </a:rPr>
                        <a:t>Número de Docentes</a:t>
                      </a:r>
                      <a:endParaRPr lang="es-EC" sz="1200" b="1"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r>
              <a:tr h="321310">
                <a:tc>
                  <a:txBody>
                    <a:bodyPr/>
                    <a:lstStyle/>
                    <a:p>
                      <a:pPr algn="ctr">
                        <a:lnSpc>
                          <a:spcPct val="150000"/>
                        </a:lnSpc>
                      </a:pPr>
                      <a:r>
                        <a:rPr lang="es-EC" sz="1200" dirty="0">
                          <a:effectLst/>
                        </a:rPr>
                        <a:t>INICIAL</a:t>
                      </a:r>
                      <a:endParaRPr lang="es-EC" sz="120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s-EC" sz="1200" dirty="0">
                          <a:effectLst/>
                        </a:rPr>
                        <a:t>4</a:t>
                      </a:r>
                      <a:endParaRPr lang="es-EC" sz="120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1800">
                <a:tc>
                  <a:txBody>
                    <a:bodyPr/>
                    <a:lstStyle/>
                    <a:p>
                      <a:pPr algn="ctr">
                        <a:lnSpc>
                          <a:spcPct val="150000"/>
                        </a:lnSpc>
                      </a:pPr>
                      <a:r>
                        <a:rPr lang="es-EC" sz="1200" dirty="0">
                          <a:effectLst/>
                        </a:rPr>
                        <a:t>BÁSICA (2° - 10°)</a:t>
                      </a:r>
                      <a:endParaRPr lang="es-EC" sz="120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s-EC" sz="1200">
                          <a:effectLst/>
                        </a:rPr>
                        <a:t>19</a:t>
                      </a:r>
                      <a:endParaRPr lang="es-EC" sz="120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463">
                <a:tc>
                  <a:txBody>
                    <a:bodyPr/>
                    <a:lstStyle/>
                    <a:p>
                      <a:pPr algn="ctr">
                        <a:lnSpc>
                          <a:spcPct val="150000"/>
                        </a:lnSpc>
                      </a:pPr>
                      <a:r>
                        <a:rPr lang="es-EC" sz="1200" dirty="0">
                          <a:effectLst/>
                        </a:rPr>
                        <a:t>BACHILLERATO</a:t>
                      </a:r>
                      <a:endParaRPr lang="es-EC" sz="120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50000"/>
                        </a:lnSpc>
                      </a:pPr>
                      <a:r>
                        <a:rPr lang="es-EC" sz="1200" dirty="0">
                          <a:effectLst/>
                        </a:rPr>
                        <a:t>17</a:t>
                      </a:r>
                      <a:endParaRPr lang="es-EC" sz="120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777764539"/>
              </p:ext>
            </p:extLst>
          </p:nvPr>
        </p:nvGraphicFramePr>
        <p:xfrm>
          <a:off x="5779392" y="974597"/>
          <a:ext cx="3160395" cy="1572895"/>
        </p:xfrm>
        <a:graphic>
          <a:graphicData uri="http://schemas.openxmlformats.org/drawingml/2006/table">
            <a:tbl>
              <a:tblPr>
                <a:tableStyleId>{C083E6E3-FA7D-4D7B-A595-EF9225AFEA82}</a:tableStyleId>
              </a:tblPr>
              <a:tblGrid>
                <a:gridCol w="1846471"/>
                <a:gridCol w="1313924"/>
              </a:tblGrid>
              <a:tr h="678025">
                <a:tc>
                  <a:txBody>
                    <a:bodyPr/>
                    <a:lstStyle/>
                    <a:p>
                      <a:pPr>
                        <a:lnSpc>
                          <a:spcPct val="115000"/>
                        </a:lnSpc>
                        <a:spcAft>
                          <a:spcPts val="0"/>
                        </a:spcAft>
                      </a:pPr>
                      <a:r>
                        <a:rPr lang="es-EC" sz="1200" dirty="0">
                          <a:effectLst/>
                        </a:rPr>
                        <a:t> </a:t>
                      </a:r>
                    </a:p>
                    <a:p>
                      <a:pPr algn="ctr">
                        <a:lnSpc>
                          <a:spcPct val="115000"/>
                        </a:lnSpc>
                        <a:spcAft>
                          <a:spcPts val="0"/>
                        </a:spcAft>
                      </a:pPr>
                      <a:r>
                        <a:rPr lang="es-EC" sz="1200" dirty="0">
                          <a:effectLst/>
                        </a:rPr>
                        <a:t>Niveles</a:t>
                      </a:r>
                      <a:endParaRPr lang="es-EC" sz="1200" b="1"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rPr>
                        <a:t> </a:t>
                      </a:r>
                    </a:p>
                    <a:p>
                      <a:pPr algn="ctr">
                        <a:lnSpc>
                          <a:spcPct val="115000"/>
                        </a:lnSpc>
                        <a:spcAft>
                          <a:spcPts val="0"/>
                        </a:spcAft>
                      </a:pPr>
                      <a:r>
                        <a:rPr lang="es-EC" sz="1200" dirty="0">
                          <a:effectLst/>
                        </a:rPr>
                        <a:t>Número de Estudiantes </a:t>
                      </a:r>
                      <a:endParaRPr lang="es-EC" sz="1200" b="1"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r>
              <a:tr h="306472">
                <a:tc>
                  <a:txBody>
                    <a:bodyPr/>
                    <a:lstStyle/>
                    <a:p>
                      <a:pPr algn="just">
                        <a:lnSpc>
                          <a:spcPct val="150000"/>
                        </a:lnSpc>
                      </a:pPr>
                      <a:r>
                        <a:rPr lang="es-EC" sz="1200">
                          <a:effectLst/>
                        </a:rPr>
                        <a:t>INICIAL </a:t>
                      </a:r>
                      <a:endParaRPr lang="es-EC" sz="120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s-EC" sz="1200" dirty="0">
                          <a:effectLst/>
                        </a:rPr>
                        <a:t>68</a:t>
                      </a:r>
                      <a:endParaRPr lang="es-EC" sz="120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3147">
                <a:tc>
                  <a:txBody>
                    <a:bodyPr/>
                    <a:lstStyle/>
                    <a:p>
                      <a:pPr algn="just">
                        <a:lnSpc>
                          <a:spcPct val="150000"/>
                        </a:lnSpc>
                      </a:pPr>
                      <a:r>
                        <a:rPr lang="es-EC" sz="1200" dirty="0">
                          <a:effectLst/>
                        </a:rPr>
                        <a:t>BÁSICA (2° - 7°)</a:t>
                      </a:r>
                      <a:endParaRPr lang="es-EC" sz="120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s-EC" sz="1200">
                          <a:effectLst/>
                        </a:rPr>
                        <a:t>195</a:t>
                      </a:r>
                      <a:endParaRPr lang="es-EC" sz="120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5251">
                <a:tc>
                  <a:txBody>
                    <a:bodyPr/>
                    <a:lstStyle/>
                    <a:p>
                      <a:pPr algn="just">
                        <a:lnSpc>
                          <a:spcPct val="150000"/>
                        </a:lnSpc>
                      </a:pPr>
                      <a:r>
                        <a:rPr lang="es-EC" sz="1200">
                          <a:effectLst/>
                        </a:rPr>
                        <a:t>BACHILLERATO </a:t>
                      </a:r>
                      <a:endParaRPr lang="es-EC" sz="120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s-EC" sz="1200" dirty="0">
                          <a:effectLst/>
                        </a:rPr>
                        <a:t>89</a:t>
                      </a:r>
                      <a:endParaRPr lang="es-EC" sz="1200"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7" name="Imagen 6"/>
          <p:cNvPicPr>
            <a:picLocks noChangeAspect="1"/>
          </p:cNvPicPr>
          <p:nvPr/>
        </p:nvPicPr>
        <p:blipFill>
          <a:blip r:embed="rId2"/>
          <a:stretch>
            <a:fillRect/>
          </a:stretch>
        </p:blipFill>
        <p:spPr>
          <a:xfrm>
            <a:off x="5491959" y="3258556"/>
            <a:ext cx="3735263" cy="2060419"/>
          </a:xfrm>
          <a:prstGeom prst="rect">
            <a:avLst/>
          </a:prstGeom>
        </p:spPr>
      </p:pic>
      <p:pic>
        <p:nvPicPr>
          <p:cNvPr id="2" name="Imagen 1"/>
          <p:cNvPicPr>
            <a:picLocks noChangeAspect="1"/>
          </p:cNvPicPr>
          <p:nvPr/>
        </p:nvPicPr>
        <p:blipFill>
          <a:blip r:embed="rId3"/>
          <a:stretch>
            <a:fillRect/>
          </a:stretch>
        </p:blipFill>
        <p:spPr>
          <a:xfrm>
            <a:off x="1250116" y="3034983"/>
            <a:ext cx="3979370" cy="2760509"/>
          </a:xfrm>
          <a:prstGeom prst="rect">
            <a:avLst/>
          </a:prstGeom>
        </p:spPr>
      </p:pic>
    </p:spTree>
    <p:extLst>
      <p:ext uri="{BB962C8B-B14F-4D97-AF65-F5344CB8AC3E}">
        <p14:creationId xmlns:p14="http://schemas.microsoft.com/office/powerpoint/2010/main" val="3817277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421380" y="26958"/>
            <a:ext cx="11504457" cy="584775"/>
          </a:xfrm>
          <a:prstGeom prst="rect">
            <a:avLst/>
          </a:prstGeom>
        </p:spPr>
        <p:txBody>
          <a:bodyPr wrap="squar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RECOLECCIÓN DE LA INFORMACIÓN </a:t>
            </a:r>
          </a:p>
        </p:txBody>
      </p:sp>
      <p:graphicFrame>
        <p:nvGraphicFramePr>
          <p:cNvPr id="10" name="Marcador de contenido 5"/>
          <p:cNvGraphicFramePr>
            <a:graphicFrameLocks noGrp="1"/>
          </p:cNvGraphicFramePr>
          <p:nvPr>
            <p:ph idx="1"/>
            <p:extLst>
              <p:ext uri="{D42A27DB-BD31-4B8C-83A1-F6EECF244321}">
                <p14:modId xmlns:p14="http://schemas.microsoft.com/office/powerpoint/2010/main" val="3017151215"/>
              </p:ext>
            </p:extLst>
          </p:nvPr>
        </p:nvGraphicFramePr>
        <p:xfrm>
          <a:off x="2788276" y="1004690"/>
          <a:ext cx="7154214" cy="5074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a:stretch>
            <a:fillRect/>
          </a:stretch>
        </p:blipFill>
        <p:spPr>
          <a:xfrm>
            <a:off x="180304" y="1981271"/>
            <a:ext cx="2473055" cy="2204501"/>
          </a:xfrm>
          <a:prstGeom prst="rect">
            <a:avLst/>
          </a:prstGeom>
        </p:spPr>
      </p:pic>
    </p:spTree>
    <p:extLst>
      <p:ext uri="{BB962C8B-B14F-4D97-AF65-F5344CB8AC3E}">
        <p14:creationId xmlns:p14="http://schemas.microsoft.com/office/powerpoint/2010/main" val="1302747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2"/>
          <p:cNvSpPr>
            <a:spLocks noGrp="1"/>
          </p:cNvSpPr>
          <p:nvPr>
            <p:ph idx="4294967295"/>
          </p:nvPr>
        </p:nvSpPr>
        <p:spPr>
          <a:xfrm>
            <a:off x="382745" y="183652"/>
            <a:ext cx="10515600" cy="4606925"/>
          </a:xfrm>
        </p:spPr>
        <p:txBody>
          <a:bodyPr>
            <a:noAutofit/>
          </a:bodyPr>
          <a:lstStyle/>
          <a:p>
            <a:pPr marL="0" indent="0">
              <a:buNone/>
            </a:pPr>
            <a:r>
              <a:rPr lang="es-EC" sz="3600" b="1" dirty="0" smtClean="0">
                <a:effectLst>
                  <a:outerShdw blurRad="38100" dist="38100" dir="2700000" algn="tl">
                    <a:srgbClr val="000000">
                      <a:alpha val="43137"/>
                    </a:srgbClr>
                  </a:outerShdw>
                </a:effectLst>
                <a:latin typeface="Calibri" panose="020F0502020204030204" pitchFamily="34" charset="0"/>
              </a:rPr>
              <a:t>ÍNDICE</a:t>
            </a:r>
            <a:r>
              <a:rPr lang="es-EC" sz="3600" b="1" dirty="0" smtClean="0">
                <a:latin typeface="Calibri" panose="020F0502020204030204" pitchFamily="34" charset="0"/>
              </a:rPr>
              <a:t> </a:t>
            </a:r>
          </a:p>
          <a:p>
            <a:pPr>
              <a:lnSpc>
                <a:spcPct val="150000"/>
              </a:lnSpc>
              <a:buFont typeface="Wingdings" panose="05000000000000000000" pitchFamily="2" charset="2"/>
              <a:buChar char="q"/>
            </a:pPr>
            <a:r>
              <a:rPr lang="es-EC" sz="2800" dirty="0" smtClean="0">
                <a:latin typeface="Calibri" panose="020F0502020204030204" pitchFamily="34" charset="0"/>
              </a:rPr>
              <a:t> Generalidades y Objetivos del </a:t>
            </a:r>
            <a:r>
              <a:rPr lang="es-EC" sz="2800" dirty="0">
                <a:latin typeface="Calibri" panose="020F0502020204030204" pitchFamily="34" charset="0"/>
              </a:rPr>
              <a:t>P</a:t>
            </a:r>
            <a:r>
              <a:rPr lang="es-EC" sz="2800" dirty="0" smtClean="0">
                <a:latin typeface="Calibri" panose="020F0502020204030204" pitchFamily="34" charset="0"/>
              </a:rPr>
              <a:t>royecto</a:t>
            </a:r>
          </a:p>
          <a:p>
            <a:pPr>
              <a:lnSpc>
                <a:spcPct val="150000"/>
              </a:lnSpc>
              <a:buFont typeface="Wingdings" panose="05000000000000000000" pitchFamily="2" charset="2"/>
              <a:buChar char="q"/>
            </a:pPr>
            <a:r>
              <a:rPr lang="es-EC" sz="2800" dirty="0">
                <a:latin typeface="Calibri" panose="020F0502020204030204" pitchFamily="34" charset="0"/>
              </a:rPr>
              <a:t> </a:t>
            </a:r>
            <a:r>
              <a:rPr lang="es-EC" sz="2800" dirty="0" smtClean="0">
                <a:latin typeface="Calibri" panose="020F0502020204030204" pitchFamily="34" charset="0"/>
              </a:rPr>
              <a:t>Fundamentación Teórica</a:t>
            </a:r>
          </a:p>
          <a:p>
            <a:pPr>
              <a:lnSpc>
                <a:spcPct val="150000"/>
              </a:lnSpc>
              <a:buFont typeface="Wingdings" panose="05000000000000000000" pitchFamily="2" charset="2"/>
              <a:buChar char="q"/>
            </a:pPr>
            <a:r>
              <a:rPr lang="es-EC" sz="2800" dirty="0" smtClean="0">
                <a:latin typeface="Calibri" panose="020F0502020204030204" pitchFamily="34" charset="0"/>
              </a:rPr>
              <a:t>Metodología de la Investigación</a:t>
            </a:r>
          </a:p>
          <a:p>
            <a:pPr>
              <a:lnSpc>
                <a:spcPct val="150000"/>
              </a:lnSpc>
              <a:buFont typeface="Wingdings" panose="05000000000000000000" pitchFamily="2" charset="2"/>
              <a:buChar char="q"/>
            </a:pPr>
            <a:r>
              <a:rPr lang="es-EC" sz="2800" dirty="0" smtClean="0">
                <a:latin typeface="Calibri" panose="020F0502020204030204" pitchFamily="34" charset="0"/>
              </a:rPr>
              <a:t>Análisis e Interpretación de Resultados</a:t>
            </a:r>
          </a:p>
          <a:p>
            <a:pPr>
              <a:lnSpc>
                <a:spcPct val="150000"/>
              </a:lnSpc>
              <a:buFont typeface="Wingdings" panose="05000000000000000000" pitchFamily="2" charset="2"/>
              <a:buChar char="q"/>
            </a:pPr>
            <a:r>
              <a:rPr lang="es-EC" sz="2800" dirty="0" smtClean="0">
                <a:latin typeface="Calibri" panose="020F0502020204030204" pitchFamily="34" charset="0"/>
              </a:rPr>
              <a:t>Conclusiones y Recomendaciones</a:t>
            </a:r>
          </a:p>
          <a:p>
            <a:pPr>
              <a:lnSpc>
                <a:spcPct val="150000"/>
              </a:lnSpc>
              <a:buFont typeface="Wingdings" panose="05000000000000000000" pitchFamily="2" charset="2"/>
              <a:buChar char="q"/>
            </a:pPr>
            <a:r>
              <a:rPr lang="es-EC" sz="2800" dirty="0" smtClean="0">
                <a:latin typeface="Calibri" panose="020F0502020204030204" pitchFamily="34" charset="0"/>
              </a:rPr>
              <a:t>Descripción de la </a:t>
            </a:r>
            <a:r>
              <a:rPr lang="es-EC" sz="2800" dirty="0">
                <a:latin typeface="Calibri" panose="020F0502020204030204" pitchFamily="34" charset="0"/>
              </a:rPr>
              <a:t>P</a:t>
            </a:r>
            <a:r>
              <a:rPr lang="es-EC" sz="2800" dirty="0" smtClean="0">
                <a:latin typeface="Calibri" panose="020F0502020204030204" pitchFamily="34" charset="0"/>
              </a:rPr>
              <a:t>ropuesta </a:t>
            </a:r>
          </a:p>
        </p:txBody>
      </p:sp>
    </p:spTree>
    <p:extLst>
      <p:ext uri="{BB962C8B-B14F-4D97-AF65-F5344CB8AC3E}">
        <p14:creationId xmlns:p14="http://schemas.microsoft.com/office/powerpoint/2010/main" val="2631078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2"/>
          <p:cNvSpPr>
            <a:spLocks noGrp="1"/>
          </p:cNvSpPr>
          <p:nvPr>
            <p:ph idx="4294967295"/>
          </p:nvPr>
        </p:nvSpPr>
        <p:spPr>
          <a:xfrm>
            <a:off x="382745" y="183652"/>
            <a:ext cx="10515600" cy="5328506"/>
          </a:xfrm>
        </p:spPr>
        <p:txBody>
          <a:bodyPr>
            <a:noAutofit/>
          </a:bodyPr>
          <a:lstStyle/>
          <a:p>
            <a:pPr marL="0" indent="0">
              <a:buNone/>
            </a:pPr>
            <a:r>
              <a:rPr lang="es-EC" sz="3600" b="1" dirty="0" smtClean="0">
                <a:solidFill>
                  <a:schemeClr val="tx1"/>
                </a:solidFill>
                <a:effectLst>
                  <a:outerShdw blurRad="38100" dist="38100" dir="2700000" algn="tl">
                    <a:srgbClr val="000000">
                      <a:alpha val="43137"/>
                    </a:srgbClr>
                  </a:outerShdw>
                </a:effectLst>
                <a:latin typeface="Calibri" panose="020F0502020204030204" pitchFamily="34" charset="0"/>
              </a:rPr>
              <a:t>ÍNDICE</a:t>
            </a:r>
            <a:r>
              <a:rPr lang="es-EC" sz="3600" b="1" dirty="0" smtClean="0">
                <a:solidFill>
                  <a:schemeClr val="tx1"/>
                </a:solidFill>
                <a:latin typeface="Calibri" panose="020F0502020204030204" pitchFamily="34" charset="0"/>
              </a:rPr>
              <a:t> </a:t>
            </a:r>
          </a:p>
          <a:p>
            <a:pPr>
              <a:lnSpc>
                <a:spcPct val="150000"/>
              </a:lnSpc>
              <a:buFont typeface="Wingdings" panose="05000000000000000000" pitchFamily="2" charset="2"/>
              <a:buChar char="q"/>
            </a:pPr>
            <a:r>
              <a:rPr lang="es-EC" sz="2800" dirty="0" smtClean="0">
                <a:latin typeface="Calibri" panose="020F0502020204030204" pitchFamily="34" charset="0"/>
              </a:rPr>
              <a:t> </a:t>
            </a:r>
            <a:r>
              <a:rPr lang="es-EC" sz="2800" dirty="0" smtClean="0">
                <a:solidFill>
                  <a:schemeClr val="bg1">
                    <a:lumMod val="75000"/>
                  </a:schemeClr>
                </a:solidFill>
                <a:latin typeface="Calibri" panose="020F0502020204030204" pitchFamily="34" charset="0"/>
              </a:rPr>
              <a:t>Generalidades y Objetivos del </a:t>
            </a:r>
            <a:r>
              <a:rPr lang="es-EC" sz="2800" dirty="0">
                <a:solidFill>
                  <a:schemeClr val="bg1">
                    <a:lumMod val="75000"/>
                  </a:schemeClr>
                </a:solidFill>
                <a:latin typeface="Calibri" panose="020F0502020204030204" pitchFamily="34" charset="0"/>
              </a:rPr>
              <a:t>P</a:t>
            </a:r>
            <a:r>
              <a:rPr lang="es-EC" sz="2800" dirty="0" smtClean="0">
                <a:solidFill>
                  <a:schemeClr val="bg1">
                    <a:lumMod val="75000"/>
                  </a:schemeClr>
                </a:solidFill>
                <a:latin typeface="Calibri" panose="020F0502020204030204" pitchFamily="34" charset="0"/>
              </a:rPr>
              <a:t>royecto</a:t>
            </a:r>
          </a:p>
          <a:p>
            <a:pPr>
              <a:lnSpc>
                <a:spcPct val="150000"/>
              </a:lnSpc>
              <a:buFont typeface="Wingdings" panose="05000000000000000000" pitchFamily="2" charset="2"/>
              <a:buChar char="q"/>
            </a:pPr>
            <a:r>
              <a:rPr lang="es-EC" sz="2800" dirty="0">
                <a:solidFill>
                  <a:schemeClr val="bg1">
                    <a:lumMod val="75000"/>
                  </a:schemeClr>
                </a:solidFill>
                <a:latin typeface="Calibri" panose="020F0502020204030204" pitchFamily="34" charset="0"/>
              </a:rPr>
              <a:t> </a:t>
            </a:r>
            <a:r>
              <a:rPr lang="es-EC" sz="2800" b="1" dirty="0" smtClean="0">
                <a:solidFill>
                  <a:schemeClr val="bg1">
                    <a:lumMod val="75000"/>
                  </a:schemeClr>
                </a:solidFill>
                <a:latin typeface="Calibri" panose="020F0502020204030204" pitchFamily="34" charset="0"/>
              </a:rPr>
              <a:t>Fundamentación Teórica</a:t>
            </a:r>
          </a:p>
          <a:p>
            <a:pPr>
              <a:lnSpc>
                <a:spcPct val="150000"/>
              </a:lnSpc>
              <a:buFont typeface="Wingdings" panose="05000000000000000000" pitchFamily="2" charset="2"/>
              <a:buChar char="q"/>
            </a:pPr>
            <a:r>
              <a:rPr lang="es-EC" sz="2800" b="1" dirty="0" smtClean="0">
                <a:solidFill>
                  <a:schemeClr val="bg1">
                    <a:lumMod val="75000"/>
                  </a:schemeClr>
                </a:solidFill>
                <a:latin typeface="Calibri" panose="020F0502020204030204" pitchFamily="34" charset="0"/>
              </a:rPr>
              <a:t>Metodología de la Investigación</a:t>
            </a:r>
          </a:p>
          <a:p>
            <a:pPr>
              <a:lnSpc>
                <a:spcPct val="150000"/>
              </a:lnSpc>
              <a:buFont typeface="Wingdings" panose="05000000000000000000" pitchFamily="2" charset="2"/>
              <a:buChar char="q"/>
            </a:pPr>
            <a:r>
              <a:rPr lang="es-EC" sz="2800" b="1" dirty="0" smtClean="0">
                <a:solidFill>
                  <a:schemeClr val="tx1"/>
                </a:solidFill>
                <a:latin typeface="Calibri" panose="020F0502020204030204" pitchFamily="34" charset="0"/>
              </a:rPr>
              <a:t>Análisis e Interpretación de Resultados</a:t>
            </a:r>
          </a:p>
          <a:p>
            <a:pPr>
              <a:lnSpc>
                <a:spcPct val="150000"/>
              </a:lnSpc>
              <a:buFont typeface="Wingdings" panose="05000000000000000000" pitchFamily="2" charset="2"/>
              <a:buChar char="q"/>
            </a:pPr>
            <a:r>
              <a:rPr lang="es-EC" sz="2800" dirty="0" smtClean="0">
                <a:solidFill>
                  <a:schemeClr val="bg1">
                    <a:lumMod val="75000"/>
                  </a:schemeClr>
                </a:solidFill>
                <a:latin typeface="Calibri" panose="020F0502020204030204" pitchFamily="34" charset="0"/>
              </a:rPr>
              <a:t>Conclusiones y Recomendaciones</a:t>
            </a:r>
          </a:p>
          <a:p>
            <a:pPr>
              <a:lnSpc>
                <a:spcPct val="150000"/>
              </a:lnSpc>
              <a:buFont typeface="Wingdings" panose="05000000000000000000" pitchFamily="2" charset="2"/>
              <a:buChar char="q"/>
            </a:pPr>
            <a:r>
              <a:rPr lang="es-EC" sz="2800" dirty="0" smtClean="0">
                <a:solidFill>
                  <a:schemeClr val="bg1">
                    <a:lumMod val="75000"/>
                  </a:schemeClr>
                </a:solidFill>
                <a:latin typeface="Calibri" panose="020F0502020204030204" pitchFamily="34" charset="0"/>
              </a:rPr>
              <a:t>Descripción de la </a:t>
            </a:r>
            <a:r>
              <a:rPr lang="es-EC" sz="2800" dirty="0">
                <a:solidFill>
                  <a:schemeClr val="bg1">
                    <a:lumMod val="75000"/>
                  </a:schemeClr>
                </a:solidFill>
                <a:latin typeface="Calibri" panose="020F0502020204030204" pitchFamily="34" charset="0"/>
              </a:rPr>
              <a:t>P</a:t>
            </a:r>
            <a:r>
              <a:rPr lang="es-EC" sz="2800" dirty="0" smtClean="0">
                <a:solidFill>
                  <a:schemeClr val="bg1">
                    <a:lumMod val="75000"/>
                  </a:schemeClr>
                </a:solidFill>
                <a:latin typeface="Calibri" panose="020F0502020204030204" pitchFamily="34" charset="0"/>
              </a:rPr>
              <a:t>ropuesta </a:t>
            </a:r>
          </a:p>
        </p:txBody>
      </p:sp>
      <p:sp>
        <p:nvSpPr>
          <p:cNvPr id="3" name="Flecha derecha 2"/>
          <p:cNvSpPr/>
          <p:nvPr/>
        </p:nvSpPr>
        <p:spPr>
          <a:xfrm flipH="1">
            <a:off x="6658377" y="3421541"/>
            <a:ext cx="3400023" cy="372434"/>
          </a:xfrm>
          <a:prstGeom prst="rightArrow">
            <a:avLst/>
          </a:prstGeom>
          <a:solidFill>
            <a:schemeClr val="accent3">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6672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1381" y="26958"/>
            <a:ext cx="8928682" cy="1138773"/>
          </a:xfrm>
          <a:prstGeom prst="rect">
            <a:avLst/>
          </a:prstGeom>
        </p:spPr>
        <p:txBody>
          <a:bodyPr wrap="square">
            <a:spAutoFit/>
          </a:bodyPr>
          <a:lstStyle/>
          <a:p>
            <a:r>
              <a:rPr lang="es-EC" sz="3200" b="1" dirty="0">
                <a:effectLst>
                  <a:outerShdw blurRad="38100" dist="38100" dir="2700000" algn="tl">
                    <a:srgbClr val="000000">
                      <a:alpha val="43137"/>
                    </a:srgbClr>
                  </a:outerShdw>
                </a:effectLst>
                <a:latin typeface="Calibri" panose="020F0502020204030204" pitchFamily="34" charset="0"/>
              </a:rPr>
              <a:t>ANÁLISIS E </a:t>
            </a:r>
            <a:r>
              <a:rPr lang="es-EC" sz="3200" b="1" dirty="0" smtClean="0">
                <a:effectLst>
                  <a:outerShdw blurRad="38100" dist="38100" dir="2700000" algn="tl">
                    <a:srgbClr val="000000">
                      <a:alpha val="43137"/>
                    </a:srgbClr>
                  </a:outerShdw>
                </a:effectLst>
                <a:latin typeface="Calibri" panose="020F0502020204030204" pitchFamily="34" charset="0"/>
              </a:rPr>
              <a:t>INTERPRETACIÓN DE RESULTADOS</a:t>
            </a:r>
          </a:p>
          <a:p>
            <a:r>
              <a:rPr lang="es-EC" b="1" dirty="0" smtClean="0"/>
              <a:t>Resultados del post-test aplicado a los niños de primer año de educación básica del “colegio educar 2000”</a:t>
            </a:r>
            <a:endParaRPr lang="es-EC" b="1" dirty="0"/>
          </a:p>
        </p:txBody>
      </p:sp>
      <p:sp>
        <p:nvSpPr>
          <p:cNvPr id="3" name="CuadroTexto 2"/>
          <p:cNvSpPr txBox="1"/>
          <p:nvPr/>
        </p:nvSpPr>
        <p:spPr>
          <a:xfrm>
            <a:off x="464645" y="1178709"/>
            <a:ext cx="3721994" cy="369332"/>
          </a:xfrm>
          <a:prstGeom prst="rect">
            <a:avLst/>
          </a:prstGeom>
          <a:noFill/>
        </p:spPr>
        <p:txBody>
          <a:bodyPr wrap="square" rtlCol="0">
            <a:spAutoFit/>
          </a:bodyPr>
          <a:lstStyle/>
          <a:p>
            <a:r>
              <a:rPr lang="es-EC" b="1" dirty="0" smtClean="0">
                <a:latin typeface="Calibri" panose="020F0502020204030204" pitchFamily="34" charset="0"/>
              </a:rPr>
              <a:t>Resultados del Pre-Test </a:t>
            </a:r>
            <a:endParaRPr lang="es-EC" b="1" dirty="0">
              <a:latin typeface="Calibri" panose="020F0502020204030204" pitchFamily="34" charset="0"/>
            </a:endParaRPr>
          </a:p>
        </p:txBody>
      </p:sp>
      <p:sp>
        <p:nvSpPr>
          <p:cNvPr id="5" name="CuadroTexto 4"/>
          <p:cNvSpPr txBox="1"/>
          <p:nvPr/>
        </p:nvSpPr>
        <p:spPr>
          <a:xfrm>
            <a:off x="464645" y="1504285"/>
            <a:ext cx="4421077" cy="369332"/>
          </a:xfrm>
          <a:prstGeom prst="rect">
            <a:avLst/>
          </a:prstGeom>
          <a:noFill/>
        </p:spPr>
        <p:txBody>
          <a:bodyPr wrap="square" rtlCol="0">
            <a:spAutoFit/>
          </a:bodyPr>
          <a:lstStyle/>
          <a:p>
            <a:r>
              <a:rPr lang="es-EC" b="1" dirty="0" smtClean="0">
                <a:latin typeface="Calibri" panose="020F0502020204030204" pitchFamily="34" charset="0"/>
              </a:rPr>
              <a:t>6.Coloca la pelota detrás de la silla</a:t>
            </a:r>
            <a:endParaRPr lang="es-EC" b="1" dirty="0">
              <a:latin typeface="Calibri" panose="020F0502020204030204" pitchFamily="34" charset="0"/>
            </a:endParaRPr>
          </a:p>
        </p:txBody>
      </p:sp>
      <p:sp>
        <p:nvSpPr>
          <p:cNvPr id="6" name="CuadroTexto 5"/>
          <p:cNvSpPr txBox="1"/>
          <p:nvPr/>
        </p:nvSpPr>
        <p:spPr>
          <a:xfrm>
            <a:off x="5250520" y="1158925"/>
            <a:ext cx="3721994" cy="369332"/>
          </a:xfrm>
          <a:prstGeom prst="rect">
            <a:avLst/>
          </a:prstGeom>
          <a:noFill/>
        </p:spPr>
        <p:txBody>
          <a:bodyPr wrap="square" rtlCol="0">
            <a:spAutoFit/>
          </a:bodyPr>
          <a:lstStyle/>
          <a:p>
            <a:r>
              <a:rPr lang="es-EC" b="1" dirty="0" smtClean="0">
                <a:latin typeface="Calibri" panose="020F0502020204030204" pitchFamily="34" charset="0"/>
              </a:rPr>
              <a:t>Resultados del Post-Test </a:t>
            </a:r>
            <a:endParaRPr lang="es-EC" b="1" dirty="0">
              <a:latin typeface="Calibri" panose="020F0502020204030204" pitchFamily="34" charset="0"/>
            </a:endParaRPr>
          </a:p>
        </p:txBody>
      </p:sp>
      <p:sp>
        <p:nvSpPr>
          <p:cNvPr id="7" name="CuadroTexto 6"/>
          <p:cNvSpPr txBox="1"/>
          <p:nvPr/>
        </p:nvSpPr>
        <p:spPr>
          <a:xfrm>
            <a:off x="5250520" y="1513512"/>
            <a:ext cx="4369998" cy="369332"/>
          </a:xfrm>
          <a:prstGeom prst="rect">
            <a:avLst/>
          </a:prstGeom>
          <a:noFill/>
        </p:spPr>
        <p:txBody>
          <a:bodyPr wrap="square" rtlCol="0">
            <a:spAutoFit/>
          </a:bodyPr>
          <a:lstStyle/>
          <a:p>
            <a:r>
              <a:rPr lang="es-EC" b="1" dirty="0" smtClean="0">
                <a:latin typeface="Calibri" panose="020F0502020204030204" pitchFamily="34" charset="0"/>
              </a:rPr>
              <a:t>6.Coloca la pelota detrás de la silla</a:t>
            </a:r>
            <a:endParaRPr lang="es-EC" b="1" dirty="0">
              <a:latin typeface="Calibri" panose="020F0502020204030204" pitchFamily="34" charset="0"/>
            </a:endParaRPr>
          </a:p>
        </p:txBody>
      </p:sp>
      <p:pic>
        <p:nvPicPr>
          <p:cNvPr id="8" name="Imagen 7"/>
          <p:cNvPicPr>
            <a:picLocks noChangeAspect="1"/>
          </p:cNvPicPr>
          <p:nvPr/>
        </p:nvPicPr>
        <p:blipFill>
          <a:blip r:embed="rId2"/>
          <a:stretch>
            <a:fillRect/>
          </a:stretch>
        </p:blipFill>
        <p:spPr>
          <a:xfrm>
            <a:off x="614590" y="1971171"/>
            <a:ext cx="3884023" cy="958369"/>
          </a:xfrm>
          <a:prstGeom prst="rect">
            <a:avLst/>
          </a:prstGeom>
        </p:spPr>
      </p:pic>
      <p:pic>
        <p:nvPicPr>
          <p:cNvPr id="10" name="Imagen 9"/>
          <p:cNvPicPr>
            <a:picLocks noChangeAspect="1"/>
          </p:cNvPicPr>
          <p:nvPr/>
        </p:nvPicPr>
        <p:blipFill>
          <a:blip r:embed="rId3"/>
          <a:stretch>
            <a:fillRect/>
          </a:stretch>
        </p:blipFill>
        <p:spPr>
          <a:xfrm>
            <a:off x="5392650" y="1971171"/>
            <a:ext cx="3862325" cy="942975"/>
          </a:xfrm>
          <a:prstGeom prst="rect">
            <a:avLst/>
          </a:prstGeom>
        </p:spPr>
      </p:pic>
      <p:pic>
        <p:nvPicPr>
          <p:cNvPr id="11" name="Imagen 10"/>
          <p:cNvPicPr>
            <a:picLocks noChangeAspect="1"/>
          </p:cNvPicPr>
          <p:nvPr/>
        </p:nvPicPr>
        <p:blipFill>
          <a:blip r:embed="rId4"/>
          <a:stretch>
            <a:fillRect/>
          </a:stretch>
        </p:blipFill>
        <p:spPr>
          <a:xfrm>
            <a:off x="5392650" y="3056473"/>
            <a:ext cx="3874595" cy="3408722"/>
          </a:xfrm>
          <a:prstGeom prst="rect">
            <a:avLst/>
          </a:prstGeom>
        </p:spPr>
      </p:pic>
      <p:pic>
        <p:nvPicPr>
          <p:cNvPr id="4" name="Imagen 3"/>
          <p:cNvPicPr>
            <a:picLocks noChangeAspect="1"/>
          </p:cNvPicPr>
          <p:nvPr/>
        </p:nvPicPr>
        <p:blipFill>
          <a:blip r:embed="rId5"/>
          <a:stretch>
            <a:fillRect/>
          </a:stretch>
        </p:blipFill>
        <p:spPr>
          <a:xfrm>
            <a:off x="614590" y="3056473"/>
            <a:ext cx="3862324" cy="3408722"/>
          </a:xfrm>
          <a:prstGeom prst="rect">
            <a:avLst/>
          </a:prstGeom>
        </p:spPr>
      </p:pic>
    </p:spTree>
    <p:extLst>
      <p:ext uri="{BB962C8B-B14F-4D97-AF65-F5344CB8AC3E}">
        <p14:creationId xmlns:p14="http://schemas.microsoft.com/office/powerpoint/2010/main" val="3876835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64645" y="916324"/>
            <a:ext cx="3721994" cy="369332"/>
          </a:xfrm>
          <a:prstGeom prst="rect">
            <a:avLst/>
          </a:prstGeom>
          <a:noFill/>
        </p:spPr>
        <p:txBody>
          <a:bodyPr wrap="square" rtlCol="0">
            <a:spAutoFit/>
          </a:bodyPr>
          <a:lstStyle/>
          <a:p>
            <a:r>
              <a:rPr lang="es-EC" b="1" dirty="0" smtClean="0">
                <a:latin typeface="Calibri" panose="020F0502020204030204" pitchFamily="34" charset="0"/>
              </a:rPr>
              <a:t>Resultados del Pre-Test </a:t>
            </a:r>
            <a:endParaRPr lang="es-EC" b="1" dirty="0">
              <a:latin typeface="Calibri" panose="020F0502020204030204" pitchFamily="34" charset="0"/>
            </a:endParaRPr>
          </a:p>
        </p:txBody>
      </p:sp>
      <p:sp>
        <p:nvSpPr>
          <p:cNvPr id="5" name="CuadroTexto 4"/>
          <p:cNvSpPr txBox="1"/>
          <p:nvPr/>
        </p:nvSpPr>
        <p:spPr>
          <a:xfrm>
            <a:off x="464645" y="1292340"/>
            <a:ext cx="4421077" cy="369332"/>
          </a:xfrm>
          <a:prstGeom prst="rect">
            <a:avLst/>
          </a:prstGeom>
          <a:noFill/>
        </p:spPr>
        <p:txBody>
          <a:bodyPr wrap="square" rtlCol="0">
            <a:spAutoFit/>
          </a:bodyPr>
          <a:lstStyle/>
          <a:p>
            <a:r>
              <a:rPr lang="es-EC" b="1" dirty="0" smtClean="0">
                <a:latin typeface="Calibri" panose="020F0502020204030204" pitchFamily="34" charset="0"/>
              </a:rPr>
              <a:t>7.Señala la niña que está delante de la cama </a:t>
            </a:r>
            <a:endParaRPr lang="es-EC" b="1" dirty="0">
              <a:latin typeface="Calibri" panose="020F0502020204030204" pitchFamily="34" charset="0"/>
            </a:endParaRPr>
          </a:p>
        </p:txBody>
      </p:sp>
      <p:sp>
        <p:nvSpPr>
          <p:cNvPr id="6" name="CuadroTexto 5"/>
          <p:cNvSpPr txBox="1"/>
          <p:nvPr/>
        </p:nvSpPr>
        <p:spPr>
          <a:xfrm>
            <a:off x="5250520" y="893662"/>
            <a:ext cx="3721994" cy="369332"/>
          </a:xfrm>
          <a:prstGeom prst="rect">
            <a:avLst/>
          </a:prstGeom>
          <a:noFill/>
        </p:spPr>
        <p:txBody>
          <a:bodyPr wrap="square" rtlCol="0">
            <a:spAutoFit/>
          </a:bodyPr>
          <a:lstStyle/>
          <a:p>
            <a:r>
              <a:rPr lang="es-EC" b="1" dirty="0" smtClean="0">
                <a:latin typeface="Calibri" panose="020F0502020204030204" pitchFamily="34" charset="0"/>
              </a:rPr>
              <a:t>Resultados del Post-Test </a:t>
            </a:r>
            <a:endParaRPr lang="es-EC" b="1" dirty="0">
              <a:latin typeface="Calibri" panose="020F0502020204030204" pitchFamily="34" charset="0"/>
            </a:endParaRPr>
          </a:p>
        </p:txBody>
      </p:sp>
      <p:sp>
        <p:nvSpPr>
          <p:cNvPr id="7" name="CuadroTexto 6"/>
          <p:cNvSpPr txBox="1"/>
          <p:nvPr/>
        </p:nvSpPr>
        <p:spPr>
          <a:xfrm>
            <a:off x="5250520" y="1292340"/>
            <a:ext cx="4369998" cy="369332"/>
          </a:xfrm>
          <a:prstGeom prst="rect">
            <a:avLst/>
          </a:prstGeom>
          <a:noFill/>
        </p:spPr>
        <p:txBody>
          <a:bodyPr wrap="square" rtlCol="0">
            <a:spAutoFit/>
          </a:bodyPr>
          <a:lstStyle/>
          <a:p>
            <a:r>
              <a:rPr lang="es-EC" b="1" dirty="0">
                <a:latin typeface="Calibri" panose="020F0502020204030204" pitchFamily="34" charset="0"/>
              </a:rPr>
              <a:t>7.Señala la niña que está delante de la </a:t>
            </a:r>
            <a:r>
              <a:rPr lang="es-EC" b="1" dirty="0" smtClean="0">
                <a:latin typeface="Calibri" panose="020F0502020204030204" pitchFamily="34" charset="0"/>
              </a:rPr>
              <a:t>cama </a:t>
            </a:r>
            <a:endParaRPr lang="es-EC" b="1" dirty="0">
              <a:latin typeface="Calibri" panose="020F0502020204030204" pitchFamily="34" charset="0"/>
            </a:endParaRPr>
          </a:p>
        </p:txBody>
      </p:sp>
      <p:pic>
        <p:nvPicPr>
          <p:cNvPr id="10" name="Imagen 9"/>
          <p:cNvPicPr>
            <a:picLocks noChangeAspect="1"/>
          </p:cNvPicPr>
          <p:nvPr/>
        </p:nvPicPr>
        <p:blipFill>
          <a:blip r:embed="rId2"/>
          <a:stretch>
            <a:fillRect/>
          </a:stretch>
        </p:blipFill>
        <p:spPr>
          <a:xfrm>
            <a:off x="592892" y="1836371"/>
            <a:ext cx="3884023" cy="981961"/>
          </a:xfrm>
          <a:prstGeom prst="rect">
            <a:avLst/>
          </a:prstGeom>
        </p:spPr>
      </p:pic>
      <p:pic>
        <p:nvPicPr>
          <p:cNvPr id="11" name="Imagen 10"/>
          <p:cNvPicPr>
            <a:picLocks noChangeAspect="1"/>
          </p:cNvPicPr>
          <p:nvPr/>
        </p:nvPicPr>
        <p:blipFill>
          <a:blip r:embed="rId3"/>
          <a:stretch>
            <a:fillRect/>
          </a:stretch>
        </p:blipFill>
        <p:spPr>
          <a:xfrm>
            <a:off x="614590" y="2923504"/>
            <a:ext cx="3862325" cy="3571294"/>
          </a:xfrm>
          <a:prstGeom prst="rect">
            <a:avLst/>
          </a:prstGeom>
        </p:spPr>
      </p:pic>
      <p:pic>
        <p:nvPicPr>
          <p:cNvPr id="12" name="Imagen 11"/>
          <p:cNvPicPr>
            <a:picLocks noChangeAspect="1"/>
          </p:cNvPicPr>
          <p:nvPr/>
        </p:nvPicPr>
        <p:blipFill>
          <a:blip r:embed="rId4"/>
          <a:stretch>
            <a:fillRect/>
          </a:stretch>
        </p:blipFill>
        <p:spPr>
          <a:xfrm>
            <a:off x="5330141" y="1808449"/>
            <a:ext cx="3884023" cy="1009883"/>
          </a:xfrm>
          <a:prstGeom prst="rect">
            <a:avLst/>
          </a:prstGeom>
        </p:spPr>
      </p:pic>
      <p:pic>
        <p:nvPicPr>
          <p:cNvPr id="13" name="Imagen 12"/>
          <p:cNvPicPr>
            <a:picLocks noChangeAspect="1"/>
          </p:cNvPicPr>
          <p:nvPr/>
        </p:nvPicPr>
        <p:blipFill>
          <a:blip r:embed="rId5"/>
          <a:stretch>
            <a:fillRect/>
          </a:stretch>
        </p:blipFill>
        <p:spPr>
          <a:xfrm>
            <a:off x="5340990" y="2923504"/>
            <a:ext cx="3862324" cy="3629025"/>
          </a:xfrm>
          <a:prstGeom prst="rect">
            <a:avLst/>
          </a:prstGeom>
        </p:spPr>
      </p:pic>
    </p:spTree>
    <p:extLst>
      <p:ext uri="{BB962C8B-B14F-4D97-AF65-F5344CB8AC3E}">
        <p14:creationId xmlns:p14="http://schemas.microsoft.com/office/powerpoint/2010/main" val="3762922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21380" y="726270"/>
            <a:ext cx="3721994" cy="369332"/>
          </a:xfrm>
          <a:prstGeom prst="rect">
            <a:avLst/>
          </a:prstGeom>
          <a:noFill/>
        </p:spPr>
        <p:txBody>
          <a:bodyPr wrap="square" rtlCol="0">
            <a:spAutoFit/>
          </a:bodyPr>
          <a:lstStyle/>
          <a:p>
            <a:r>
              <a:rPr lang="es-EC" b="1" dirty="0" smtClean="0">
                <a:latin typeface="Calibri" panose="020F0502020204030204" pitchFamily="34" charset="0"/>
              </a:rPr>
              <a:t>Resultados del Pre-Test </a:t>
            </a:r>
            <a:endParaRPr lang="es-EC" b="1" dirty="0">
              <a:latin typeface="Calibri" panose="020F0502020204030204" pitchFamily="34" charset="0"/>
            </a:endParaRPr>
          </a:p>
        </p:txBody>
      </p:sp>
      <p:sp>
        <p:nvSpPr>
          <p:cNvPr id="5" name="CuadroTexto 4"/>
          <p:cNvSpPr txBox="1"/>
          <p:nvPr/>
        </p:nvSpPr>
        <p:spPr>
          <a:xfrm>
            <a:off x="5108853" y="726270"/>
            <a:ext cx="3721994" cy="369332"/>
          </a:xfrm>
          <a:prstGeom prst="rect">
            <a:avLst/>
          </a:prstGeom>
          <a:noFill/>
        </p:spPr>
        <p:txBody>
          <a:bodyPr wrap="square" rtlCol="0">
            <a:spAutoFit/>
          </a:bodyPr>
          <a:lstStyle/>
          <a:p>
            <a:r>
              <a:rPr lang="es-EC" b="1" dirty="0" smtClean="0">
                <a:latin typeface="Calibri" panose="020F0502020204030204" pitchFamily="34" charset="0"/>
              </a:rPr>
              <a:t>Resultados del Post-Test </a:t>
            </a:r>
            <a:endParaRPr lang="es-EC" b="1" dirty="0">
              <a:latin typeface="Calibri" panose="020F0502020204030204" pitchFamily="34" charset="0"/>
            </a:endParaRPr>
          </a:p>
        </p:txBody>
      </p:sp>
      <p:sp>
        <p:nvSpPr>
          <p:cNvPr id="6" name="CuadroTexto 5"/>
          <p:cNvSpPr txBox="1"/>
          <p:nvPr/>
        </p:nvSpPr>
        <p:spPr>
          <a:xfrm>
            <a:off x="421380" y="1052964"/>
            <a:ext cx="4421077" cy="369332"/>
          </a:xfrm>
          <a:prstGeom prst="rect">
            <a:avLst/>
          </a:prstGeom>
          <a:noFill/>
        </p:spPr>
        <p:txBody>
          <a:bodyPr wrap="square" rtlCol="0">
            <a:spAutoFit/>
          </a:bodyPr>
          <a:lstStyle/>
          <a:p>
            <a:r>
              <a:rPr lang="es-EC" b="1" dirty="0" smtClean="0">
                <a:latin typeface="Calibri" panose="020F0502020204030204" pitchFamily="34" charset="0"/>
              </a:rPr>
              <a:t>15.Dibuja círculos a la derecha del niño</a:t>
            </a:r>
            <a:endParaRPr lang="es-EC" b="1" dirty="0">
              <a:latin typeface="Calibri" panose="020F0502020204030204" pitchFamily="34" charset="0"/>
            </a:endParaRPr>
          </a:p>
        </p:txBody>
      </p:sp>
      <p:sp>
        <p:nvSpPr>
          <p:cNvPr id="7" name="CuadroTexto 6"/>
          <p:cNvSpPr txBox="1"/>
          <p:nvPr/>
        </p:nvSpPr>
        <p:spPr>
          <a:xfrm>
            <a:off x="5108853" y="1052964"/>
            <a:ext cx="4369998" cy="369332"/>
          </a:xfrm>
          <a:prstGeom prst="rect">
            <a:avLst/>
          </a:prstGeom>
          <a:noFill/>
        </p:spPr>
        <p:txBody>
          <a:bodyPr wrap="square" rtlCol="0">
            <a:spAutoFit/>
          </a:bodyPr>
          <a:lstStyle/>
          <a:p>
            <a:r>
              <a:rPr lang="es-EC" b="1" dirty="0" smtClean="0">
                <a:latin typeface="Calibri" panose="020F0502020204030204" pitchFamily="34" charset="0"/>
              </a:rPr>
              <a:t>15. </a:t>
            </a:r>
            <a:r>
              <a:rPr lang="es-EC" b="1" dirty="0">
                <a:latin typeface="Calibri" panose="020F0502020204030204" pitchFamily="34" charset="0"/>
              </a:rPr>
              <a:t>Dibuja círculos a la derecha del </a:t>
            </a:r>
            <a:r>
              <a:rPr lang="es-EC" b="1" dirty="0" smtClean="0">
                <a:latin typeface="Calibri" panose="020F0502020204030204" pitchFamily="34" charset="0"/>
              </a:rPr>
              <a:t>niño</a:t>
            </a:r>
            <a:endParaRPr lang="es-EC" b="1" dirty="0">
              <a:latin typeface="Calibri" panose="020F0502020204030204" pitchFamily="34" charset="0"/>
            </a:endParaRPr>
          </a:p>
        </p:txBody>
      </p:sp>
      <p:pic>
        <p:nvPicPr>
          <p:cNvPr id="8" name="Imagen 7"/>
          <p:cNvPicPr>
            <a:picLocks noChangeAspect="1"/>
          </p:cNvPicPr>
          <p:nvPr/>
        </p:nvPicPr>
        <p:blipFill>
          <a:blip r:embed="rId2"/>
          <a:stretch>
            <a:fillRect/>
          </a:stretch>
        </p:blipFill>
        <p:spPr>
          <a:xfrm>
            <a:off x="592891" y="1570265"/>
            <a:ext cx="3884023" cy="1077379"/>
          </a:xfrm>
          <a:prstGeom prst="rect">
            <a:avLst/>
          </a:prstGeom>
        </p:spPr>
      </p:pic>
      <p:pic>
        <p:nvPicPr>
          <p:cNvPr id="9" name="Imagen 8"/>
          <p:cNvPicPr>
            <a:picLocks noChangeAspect="1"/>
          </p:cNvPicPr>
          <p:nvPr/>
        </p:nvPicPr>
        <p:blipFill>
          <a:blip r:embed="rId3"/>
          <a:stretch>
            <a:fillRect/>
          </a:stretch>
        </p:blipFill>
        <p:spPr>
          <a:xfrm>
            <a:off x="614592" y="2746116"/>
            <a:ext cx="3862324" cy="3571294"/>
          </a:xfrm>
          <a:prstGeom prst="rect">
            <a:avLst/>
          </a:prstGeom>
        </p:spPr>
      </p:pic>
      <p:pic>
        <p:nvPicPr>
          <p:cNvPr id="11" name="Imagen 10"/>
          <p:cNvPicPr>
            <a:picLocks noChangeAspect="1"/>
          </p:cNvPicPr>
          <p:nvPr/>
        </p:nvPicPr>
        <p:blipFill>
          <a:blip r:embed="rId4"/>
          <a:stretch>
            <a:fillRect/>
          </a:stretch>
        </p:blipFill>
        <p:spPr>
          <a:xfrm>
            <a:off x="5201849" y="1570264"/>
            <a:ext cx="3872821" cy="1077379"/>
          </a:xfrm>
          <a:prstGeom prst="rect">
            <a:avLst/>
          </a:prstGeom>
        </p:spPr>
      </p:pic>
      <p:pic>
        <p:nvPicPr>
          <p:cNvPr id="13" name="Imagen 12"/>
          <p:cNvPicPr>
            <a:picLocks noChangeAspect="1"/>
          </p:cNvPicPr>
          <p:nvPr/>
        </p:nvPicPr>
        <p:blipFill>
          <a:blip r:embed="rId5"/>
          <a:stretch>
            <a:fillRect/>
          </a:stretch>
        </p:blipFill>
        <p:spPr>
          <a:xfrm>
            <a:off x="5201849" y="2746116"/>
            <a:ext cx="3884023" cy="3571294"/>
          </a:xfrm>
          <a:prstGeom prst="rect">
            <a:avLst/>
          </a:prstGeom>
        </p:spPr>
      </p:pic>
    </p:spTree>
    <p:extLst>
      <p:ext uri="{BB962C8B-B14F-4D97-AF65-F5344CB8AC3E}">
        <p14:creationId xmlns:p14="http://schemas.microsoft.com/office/powerpoint/2010/main" val="3740191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92890" y="1520770"/>
            <a:ext cx="3898723" cy="1126871"/>
          </a:xfrm>
          <a:prstGeom prst="rect">
            <a:avLst/>
          </a:prstGeom>
        </p:spPr>
      </p:pic>
      <p:pic>
        <p:nvPicPr>
          <p:cNvPr id="3" name="Imagen 2"/>
          <p:cNvPicPr>
            <a:picLocks noChangeAspect="1"/>
          </p:cNvPicPr>
          <p:nvPr/>
        </p:nvPicPr>
        <p:blipFill>
          <a:blip r:embed="rId3"/>
          <a:stretch>
            <a:fillRect/>
          </a:stretch>
        </p:blipFill>
        <p:spPr>
          <a:xfrm>
            <a:off x="592891" y="2746114"/>
            <a:ext cx="3884023" cy="3571295"/>
          </a:xfrm>
          <a:prstGeom prst="rect">
            <a:avLst/>
          </a:prstGeom>
        </p:spPr>
      </p:pic>
      <p:sp>
        <p:nvSpPr>
          <p:cNvPr id="4" name="CuadroTexto 3"/>
          <p:cNvSpPr txBox="1"/>
          <p:nvPr/>
        </p:nvSpPr>
        <p:spPr>
          <a:xfrm>
            <a:off x="578191" y="914466"/>
            <a:ext cx="3898723" cy="584775"/>
          </a:xfrm>
          <a:prstGeom prst="rect">
            <a:avLst/>
          </a:prstGeom>
          <a:noFill/>
        </p:spPr>
        <p:txBody>
          <a:bodyPr wrap="square" rtlCol="0">
            <a:spAutoFit/>
          </a:bodyPr>
          <a:lstStyle/>
          <a:p>
            <a:r>
              <a:rPr lang="es-EC" sz="1600" b="1" dirty="0" smtClean="0">
                <a:latin typeface="Calibri" panose="020F0502020204030204" pitchFamily="34" charset="0"/>
              </a:rPr>
              <a:t>19. Recorta y pega los flotadores dentro de la piscina</a:t>
            </a:r>
            <a:endParaRPr lang="es-EC" sz="1600" b="1" dirty="0">
              <a:latin typeface="Calibri" panose="020F0502020204030204" pitchFamily="34" charset="0"/>
            </a:endParaRPr>
          </a:p>
        </p:txBody>
      </p:sp>
      <p:sp>
        <p:nvSpPr>
          <p:cNvPr id="5" name="CuadroTexto 4"/>
          <p:cNvSpPr txBox="1"/>
          <p:nvPr/>
        </p:nvSpPr>
        <p:spPr>
          <a:xfrm>
            <a:off x="592890" y="585160"/>
            <a:ext cx="3721994" cy="369332"/>
          </a:xfrm>
          <a:prstGeom prst="rect">
            <a:avLst/>
          </a:prstGeom>
          <a:noFill/>
        </p:spPr>
        <p:txBody>
          <a:bodyPr wrap="square" rtlCol="0">
            <a:spAutoFit/>
          </a:bodyPr>
          <a:lstStyle/>
          <a:p>
            <a:r>
              <a:rPr lang="es-EC" b="1" dirty="0" smtClean="0">
                <a:latin typeface="Calibri" panose="020F0502020204030204" pitchFamily="34" charset="0"/>
              </a:rPr>
              <a:t>Resultados del Pre-Test </a:t>
            </a:r>
            <a:endParaRPr lang="es-EC" b="1" dirty="0">
              <a:latin typeface="Calibri" panose="020F0502020204030204" pitchFamily="34" charset="0"/>
            </a:endParaRPr>
          </a:p>
        </p:txBody>
      </p:sp>
      <p:pic>
        <p:nvPicPr>
          <p:cNvPr id="6" name="Imagen 5"/>
          <p:cNvPicPr>
            <a:picLocks noChangeAspect="1"/>
          </p:cNvPicPr>
          <p:nvPr/>
        </p:nvPicPr>
        <p:blipFill>
          <a:blip r:embed="rId4"/>
          <a:stretch>
            <a:fillRect/>
          </a:stretch>
        </p:blipFill>
        <p:spPr>
          <a:xfrm>
            <a:off x="5456947" y="1583652"/>
            <a:ext cx="3884024" cy="1063989"/>
          </a:xfrm>
          <a:prstGeom prst="rect">
            <a:avLst/>
          </a:prstGeom>
        </p:spPr>
      </p:pic>
      <p:sp>
        <p:nvSpPr>
          <p:cNvPr id="8" name="CuadroTexto 7"/>
          <p:cNvSpPr txBox="1"/>
          <p:nvPr/>
        </p:nvSpPr>
        <p:spPr>
          <a:xfrm>
            <a:off x="5404193" y="955555"/>
            <a:ext cx="3898723" cy="584775"/>
          </a:xfrm>
          <a:prstGeom prst="rect">
            <a:avLst/>
          </a:prstGeom>
          <a:noFill/>
        </p:spPr>
        <p:txBody>
          <a:bodyPr wrap="square" rtlCol="0">
            <a:spAutoFit/>
          </a:bodyPr>
          <a:lstStyle/>
          <a:p>
            <a:r>
              <a:rPr lang="es-EC" sz="1600" b="1" dirty="0" smtClean="0">
                <a:latin typeface="Calibri" panose="020F0502020204030204" pitchFamily="34" charset="0"/>
              </a:rPr>
              <a:t>19. Recorta y pega los flotadores dentro de la piscina</a:t>
            </a:r>
            <a:endParaRPr lang="es-EC" sz="1600" b="1" dirty="0">
              <a:latin typeface="Calibri" panose="020F0502020204030204" pitchFamily="34" charset="0"/>
            </a:endParaRPr>
          </a:p>
        </p:txBody>
      </p:sp>
      <p:sp>
        <p:nvSpPr>
          <p:cNvPr id="9" name="CuadroTexto 8"/>
          <p:cNvSpPr txBox="1"/>
          <p:nvPr/>
        </p:nvSpPr>
        <p:spPr>
          <a:xfrm>
            <a:off x="5456947" y="585226"/>
            <a:ext cx="3721994" cy="369332"/>
          </a:xfrm>
          <a:prstGeom prst="rect">
            <a:avLst/>
          </a:prstGeom>
          <a:noFill/>
        </p:spPr>
        <p:txBody>
          <a:bodyPr wrap="square" rtlCol="0">
            <a:spAutoFit/>
          </a:bodyPr>
          <a:lstStyle/>
          <a:p>
            <a:r>
              <a:rPr lang="es-EC" b="1" dirty="0" smtClean="0">
                <a:latin typeface="Calibri" panose="020F0502020204030204" pitchFamily="34" charset="0"/>
              </a:rPr>
              <a:t>Resultados del Post-Test </a:t>
            </a:r>
            <a:endParaRPr lang="es-EC" b="1" dirty="0">
              <a:latin typeface="Calibri" panose="020F0502020204030204" pitchFamily="34" charset="0"/>
            </a:endParaRPr>
          </a:p>
        </p:txBody>
      </p:sp>
      <p:pic>
        <p:nvPicPr>
          <p:cNvPr id="10" name="Imagen 9"/>
          <p:cNvPicPr>
            <a:picLocks noChangeAspect="1"/>
          </p:cNvPicPr>
          <p:nvPr/>
        </p:nvPicPr>
        <p:blipFill>
          <a:blip r:embed="rId5"/>
          <a:stretch>
            <a:fillRect/>
          </a:stretch>
        </p:blipFill>
        <p:spPr>
          <a:xfrm>
            <a:off x="5442248" y="2647641"/>
            <a:ext cx="3884024" cy="3533486"/>
          </a:xfrm>
          <a:prstGeom prst="rect">
            <a:avLst/>
          </a:prstGeom>
        </p:spPr>
      </p:pic>
    </p:spTree>
    <p:extLst>
      <p:ext uri="{BB962C8B-B14F-4D97-AF65-F5344CB8AC3E}">
        <p14:creationId xmlns:p14="http://schemas.microsoft.com/office/powerpoint/2010/main" val="1821174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92891" y="1570263"/>
            <a:ext cx="3884023" cy="1077379"/>
          </a:xfrm>
          <a:prstGeom prst="rect">
            <a:avLst/>
          </a:prstGeom>
        </p:spPr>
      </p:pic>
      <p:sp>
        <p:nvSpPr>
          <p:cNvPr id="3" name="CuadroTexto 2"/>
          <p:cNvSpPr txBox="1"/>
          <p:nvPr/>
        </p:nvSpPr>
        <p:spPr>
          <a:xfrm>
            <a:off x="421380" y="1052964"/>
            <a:ext cx="4421077" cy="369332"/>
          </a:xfrm>
          <a:prstGeom prst="rect">
            <a:avLst/>
          </a:prstGeom>
          <a:noFill/>
        </p:spPr>
        <p:txBody>
          <a:bodyPr wrap="square" rtlCol="0">
            <a:spAutoFit/>
          </a:bodyPr>
          <a:lstStyle/>
          <a:p>
            <a:r>
              <a:rPr lang="es-EC" b="1" dirty="0" smtClean="0">
                <a:latin typeface="Calibri" panose="020F0502020204030204" pitchFamily="34" charset="0"/>
              </a:rPr>
              <a:t>24. Señala el carro que está lejos de la casa</a:t>
            </a:r>
            <a:endParaRPr lang="es-EC" b="1" dirty="0">
              <a:latin typeface="Calibri" panose="020F0502020204030204" pitchFamily="34" charset="0"/>
            </a:endParaRPr>
          </a:p>
        </p:txBody>
      </p:sp>
      <p:sp>
        <p:nvSpPr>
          <p:cNvPr id="4" name="CuadroTexto 3"/>
          <p:cNvSpPr txBox="1"/>
          <p:nvPr/>
        </p:nvSpPr>
        <p:spPr>
          <a:xfrm>
            <a:off x="421380" y="726270"/>
            <a:ext cx="3721994" cy="369332"/>
          </a:xfrm>
          <a:prstGeom prst="rect">
            <a:avLst/>
          </a:prstGeom>
          <a:noFill/>
        </p:spPr>
        <p:txBody>
          <a:bodyPr wrap="square" rtlCol="0">
            <a:spAutoFit/>
          </a:bodyPr>
          <a:lstStyle/>
          <a:p>
            <a:r>
              <a:rPr lang="es-EC" b="1" dirty="0" smtClean="0">
                <a:latin typeface="Calibri" panose="020F0502020204030204" pitchFamily="34" charset="0"/>
              </a:rPr>
              <a:t>Resultados del Pre-Test </a:t>
            </a:r>
            <a:endParaRPr lang="es-EC" b="1" dirty="0">
              <a:latin typeface="Calibri" panose="020F0502020204030204" pitchFamily="34" charset="0"/>
            </a:endParaRPr>
          </a:p>
        </p:txBody>
      </p:sp>
      <p:sp>
        <p:nvSpPr>
          <p:cNvPr id="5" name="CuadroTexto 4"/>
          <p:cNvSpPr txBox="1"/>
          <p:nvPr/>
        </p:nvSpPr>
        <p:spPr>
          <a:xfrm>
            <a:off x="5108853" y="726270"/>
            <a:ext cx="3721994" cy="369332"/>
          </a:xfrm>
          <a:prstGeom prst="rect">
            <a:avLst/>
          </a:prstGeom>
          <a:noFill/>
        </p:spPr>
        <p:txBody>
          <a:bodyPr wrap="square" rtlCol="0">
            <a:spAutoFit/>
          </a:bodyPr>
          <a:lstStyle/>
          <a:p>
            <a:r>
              <a:rPr lang="es-EC" b="1" dirty="0" smtClean="0">
                <a:latin typeface="Calibri" panose="020F0502020204030204" pitchFamily="34" charset="0"/>
              </a:rPr>
              <a:t>Resultados del Post-Test </a:t>
            </a:r>
            <a:endParaRPr lang="es-EC" b="1" dirty="0">
              <a:latin typeface="Calibri" panose="020F0502020204030204" pitchFamily="34" charset="0"/>
            </a:endParaRPr>
          </a:p>
        </p:txBody>
      </p:sp>
      <p:sp>
        <p:nvSpPr>
          <p:cNvPr id="6" name="CuadroTexto 5"/>
          <p:cNvSpPr txBox="1"/>
          <p:nvPr/>
        </p:nvSpPr>
        <p:spPr>
          <a:xfrm>
            <a:off x="5108853" y="1052964"/>
            <a:ext cx="4369998" cy="369332"/>
          </a:xfrm>
          <a:prstGeom prst="rect">
            <a:avLst/>
          </a:prstGeom>
          <a:noFill/>
        </p:spPr>
        <p:txBody>
          <a:bodyPr wrap="square" rtlCol="0">
            <a:spAutoFit/>
          </a:bodyPr>
          <a:lstStyle/>
          <a:p>
            <a:r>
              <a:rPr lang="es-EC" b="1" dirty="0" smtClean="0">
                <a:latin typeface="Calibri" panose="020F0502020204030204" pitchFamily="34" charset="0"/>
              </a:rPr>
              <a:t>26</a:t>
            </a:r>
            <a:r>
              <a:rPr lang="es-EC" b="1" dirty="0">
                <a:latin typeface="Calibri" panose="020F0502020204030204" pitchFamily="34" charset="0"/>
              </a:rPr>
              <a:t>. Señala el carro que está lejos de la </a:t>
            </a:r>
            <a:r>
              <a:rPr lang="es-EC" b="1" dirty="0" smtClean="0">
                <a:latin typeface="Calibri" panose="020F0502020204030204" pitchFamily="34" charset="0"/>
              </a:rPr>
              <a:t>casa</a:t>
            </a:r>
            <a:endParaRPr lang="es-EC" b="1" dirty="0">
              <a:latin typeface="Calibri" panose="020F0502020204030204" pitchFamily="34" charset="0"/>
            </a:endParaRPr>
          </a:p>
        </p:txBody>
      </p:sp>
      <p:pic>
        <p:nvPicPr>
          <p:cNvPr id="7" name="Imagen 6"/>
          <p:cNvPicPr>
            <a:picLocks noChangeAspect="1"/>
          </p:cNvPicPr>
          <p:nvPr/>
        </p:nvPicPr>
        <p:blipFill>
          <a:blip r:embed="rId3"/>
          <a:stretch>
            <a:fillRect/>
          </a:stretch>
        </p:blipFill>
        <p:spPr>
          <a:xfrm>
            <a:off x="629292" y="2746116"/>
            <a:ext cx="3862322" cy="3571294"/>
          </a:xfrm>
          <a:prstGeom prst="rect">
            <a:avLst/>
          </a:prstGeom>
        </p:spPr>
      </p:pic>
      <p:pic>
        <p:nvPicPr>
          <p:cNvPr id="8" name="Imagen 7"/>
          <p:cNvPicPr>
            <a:picLocks noChangeAspect="1"/>
          </p:cNvPicPr>
          <p:nvPr/>
        </p:nvPicPr>
        <p:blipFill>
          <a:blip r:embed="rId4"/>
          <a:stretch>
            <a:fillRect/>
          </a:stretch>
        </p:blipFill>
        <p:spPr>
          <a:xfrm>
            <a:off x="5108853" y="1570262"/>
            <a:ext cx="3847622" cy="1077379"/>
          </a:xfrm>
          <a:prstGeom prst="rect">
            <a:avLst/>
          </a:prstGeom>
        </p:spPr>
      </p:pic>
      <p:pic>
        <p:nvPicPr>
          <p:cNvPr id="9" name="Imagen 8"/>
          <p:cNvPicPr>
            <a:picLocks noChangeAspect="1"/>
          </p:cNvPicPr>
          <p:nvPr/>
        </p:nvPicPr>
        <p:blipFill>
          <a:blip r:embed="rId5"/>
          <a:stretch>
            <a:fillRect/>
          </a:stretch>
        </p:blipFill>
        <p:spPr>
          <a:xfrm>
            <a:off x="5108853" y="2746116"/>
            <a:ext cx="3847622" cy="3571295"/>
          </a:xfrm>
          <a:prstGeom prst="rect">
            <a:avLst/>
          </a:prstGeom>
        </p:spPr>
      </p:pic>
    </p:spTree>
    <p:extLst>
      <p:ext uri="{BB962C8B-B14F-4D97-AF65-F5344CB8AC3E}">
        <p14:creationId xmlns:p14="http://schemas.microsoft.com/office/powerpoint/2010/main" val="1273079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21381" y="26958"/>
            <a:ext cx="8928682" cy="1138773"/>
          </a:xfrm>
          <a:prstGeom prst="rect">
            <a:avLst/>
          </a:prstGeom>
        </p:spPr>
        <p:txBody>
          <a:bodyPr wrap="square">
            <a:spAutoFit/>
          </a:bodyPr>
          <a:lstStyle/>
          <a:p>
            <a:r>
              <a:rPr lang="es-EC" sz="3200" b="1" dirty="0">
                <a:effectLst>
                  <a:outerShdw blurRad="38100" dist="38100" dir="2700000" algn="tl">
                    <a:srgbClr val="000000">
                      <a:alpha val="43137"/>
                    </a:srgbClr>
                  </a:outerShdw>
                </a:effectLst>
                <a:latin typeface="Calibri" panose="020F0502020204030204" pitchFamily="34" charset="0"/>
              </a:rPr>
              <a:t>ANÁLISIS E </a:t>
            </a:r>
            <a:r>
              <a:rPr lang="es-EC" sz="3200" b="1" dirty="0" smtClean="0">
                <a:effectLst>
                  <a:outerShdw blurRad="38100" dist="38100" dir="2700000" algn="tl">
                    <a:srgbClr val="000000">
                      <a:alpha val="43137"/>
                    </a:srgbClr>
                  </a:outerShdw>
                </a:effectLst>
                <a:latin typeface="Calibri" panose="020F0502020204030204" pitchFamily="34" charset="0"/>
              </a:rPr>
              <a:t>INTERPRETACIÓN DE RESULTADOS</a:t>
            </a:r>
          </a:p>
          <a:p>
            <a:r>
              <a:rPr lang="es-EC" b="1" dirty="0"/>
              <a:t>Resultados de la encuesta aplicada a las docentes de primer año de educación básica del “Colegio Educar 2000” </a:t>
            </a:r>
          </a:p>
        </p:txBody>
      </p:sp>
      <p:pic>
        <p:nvPicPr>
          <p:cNvPr id="9" name="Imagen 8"/>
          <p:cNvPicPr>
            <a:picLocks noChangeAspect="1"/>
          </p:cNvPicPr>
          <p:nvPr/>
        </p:nvPicPr>
        <p:blipFill>
          <a:blip r:embed="rId2"/>
          <a:stretch>
            <a:fillRect/>
          </a:stretch>
        </p:blipFill>
        <p:spPr>
          <a:xfrm>
            <a:off x="2469325" y="2921115"/>
            <a:ext cx="5615410" cy="3571294"/>
          </a:xfrm>
          <a:prstGeom prst="rect">
            <a:avLst/>
          </a:prstGeom>
        </p:spPr>
      </p:pic>
      <p:pic>
        <p:nvPicPr>
          <p:cNvPr id="10" name="Imagen 9"/>
          <p:cNvPicPr>
            <a:picLocks noChangeAspect="1"/>
          </p:cNvPicPr>
          <p:nvPr/>
        </p:nvPicPr>
        <p:blipFill>
          <a:blip r:embed="rId3"/>
          <a:stretch>
            <a:fillRect/>
          </a:stretch>
        </p:blipFill>
        <p:spPr>
          <a:xfrm>
            <a:off x="3000555" y="1671613"/>
            <a:ext cx="4552950" cy="1002223"/>
          </a:xfrm>
          <a:prstGeom prst="rect">
            <a:avLst/>
          </a:prstGeom>
        </p:spPr>
      </p:pic>
      <p:sp>
        <p:nvSpPr>
          <p:cNvPr id="11" name="CuadroTexto 10"/>
          <p:cNvSpPr txBox="1"/>
          <p:nvPr/>
        </p:nvSpPr>
        <p:spPr>
          <a:xfrm>
            <a:off x="421381" y="1165731"/>
            <a:ext cx="4421077" cy="369332"/>
          </a:xfrm>
          <a:prstGeom prst="rect">
            <a:avLst/>
          </a:prstGeom>
          <a:noFill/>
        </p:spPr>
        <p:txBody>
          <a:bodyPr wrap="square" rtlCol="0">
            <a:spAutoFit/>
          </a:bodyPr>
          <a:lstStyle/>
          <a:p>
            <a:r>
              <a:rPr lang="es-EC" b="1" dirty="0" smtClean="0">
                <a:latin typeface="Calibri" panose="020F0502020204030204" pitchFamily="34" charset="0"/>
              </a:rPr>
              <a:t>1. ¿Para usted qué es causalidad?</a:t>
            </a:r>
            <a:endParaRPr lang="es-EC" b="1" dirty="0">
              <a:latin typeface="Calibri" panose="020F0502020204030204" pitchFamily="34" charset="0"/>
            </a:endParaRPr>
          </a:p>
        </p:txBody>
      </p:sp>
    </p:spTree>
    <p:extLst>
      <p:ext uri="{BB962C8B-B14F-4D97-AF65-F5344CB8AC3E}">
        <p14:creationId xmlns:p14="http://schemas.microsoft.com/office/powerpoint/2010/main" val="2237359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000555" y="1701778"/>
            <a:ext cx="4552950" cy="972058"/>
          </a:xfrm>
          <a:prstGeom prst="rect">
            <a:avLst/>
          </a:prstGeom>
        </p:spPr>
      </p:pic>
      <p:sp>
        <p:nvSpPr>
          <p:cNvPr id="10" name="CuadroTexto 9"/>
          <p:cNvSpPr txBox="1"/>
          <p:nvPr/>
        </p:nvSpPr>
        <p:spPr>
          <a:xfrm>
            <a:off x="421381" y="1055447"/>
            <a:ext cx="9302168" cy="646331"/>
          </a:xfrm>
          <a:prstGeom prst="rect">
            <a:avLst/>
          </a:prstGeom>
          <a:noFill/>
        </p:spPr>
        <p:txBody>
          <a:bodyPr wrap="square" rtlCol="0">
            <a:spAutoFit/>
          </a:bodyPr>
          <a:lstStyle/>
          <a:p>
            <a:r>
              <a:rPr lang="es-EC" b="1" dirty="0" smtClean="0">
                <a:latin typeface="Calibri" panose="020F0502020204030204" pitchFamily="34" charset="0"/>
              </a:rPr>
              <a:t>4. ¿Con qué frecuencia explica en sus clases fenómenos tales como la lluvia, la caída del granizo y la aparición del arcoíris?</a:t>
            </a:r>
            <a:endParaRPr lang="es-EC" b="1" dirty="0">
              <a:latin typeface="Calibri" panose="020F0502020204030204" pitchFamily="34" charset="0"/>
            </a:endParaRPr>
          </a:p>
        </p:txBody>
      </p:sp>
      <p:pic>
        <p:nvPicPr>
          <p:cNvPr id="13" name="Imagen 12"/>
          <p:cNvPicPr>
            <a:picLocks noChangeAspect="1"/>
          </p:cNvPicPr>
          <p:nvPr/>
        </p:nvPicPr>
        <p:blipFill>
          <a:blip r:embed="rId3"/>
          <a:stretch>
            <a:fillRect/>
          </a:stretch>
        </p:blipFill>
        <p:spPr>
          <a:xfrm>
            <a:off x="2469325" y="2840552"/>
            <a:ext cx="5615410" cy="3571294"/>
          </a:xfrm>
          <a:prstGeom prst="rect">
            <a:avLst/>
          </a:prstGeom>
        </p:spPr>
      </p:pic>
    </p:spTree>
    <p:extLst>
      <p:ext uri="{BB962C8B-B14F-4D97-AF65-F5344CB8AC3E}">
        <p14:creationId xmlns:p14="http://schemas.microsoft.com/office/powerpoint/2010/main" val="2295507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21381" y="965295"/>
            <a:ext cx="9302168" cy="646331"/>
          </a:xfrm>
          <a:prstGeom prst="rect">
            <a:avLst/>
          </a:prstGeom>
          <a:noFill/>
        </p:spPr>
        <p:txBody>
          <a:bodyPr wrap="square" rtlCol="0">
            <a:spAutoFit/>
          </a:bodyPr>
          <a:lstStyle/>
          <a:p>
            <a:r>
              <a:rPr lang="es-EC" b="1" dirty="0" smtClean="0">
                <a:latin typeface="Calibri" panose="020F0502020204030204" pitchFamily="34" charset="0"/>
              </a:rPr>
              <a:t>10. ¿Para usted cuán importante es planificar actividades para el desarrollo de la noción de espacio a través de la causalidad?</a:t>
            </a:r>
            <a:endParaRPr lang="es-EC" b="1" dirty="0">
              <a:latin typeface="Calibri" panose="020F0502020204030204" pitchFamily="34" charset="0"/>
            </a:endParaRPr>
          </a:p>
        </p:txBody>
      </p:sp>
      <p:pic>
        <p:nvPicPr>
          <p:cNvPr id="10" name="Imagen 9"/>
          <p:cNvPicPr>
            <a:picLocks noChangeAspect="1"/>
          </p:cNvPicPr>
          <p:nvPr/>
        </p:nvPicPr>
        <p:blipFill>
          <a:blip r:embed="rId2"/>
          <a:stretch>
            <a:fillRect/>
          </a:stretch>
        </p:blipFill>
        <p:spPr>
          <a:xfrm>
            <a:off x="3000555" y="1721082"/>
            <a:ext cx="4581525" cy="933450"/>
          </a:xfrm>
          <a:prstGeom prst="rect">
            <a:avLst/>
          </a:prstGeom>
        </p:spPr>
      </p:pic>
      <p:pic>
        <p:nvPicPr>
          <p:cNvPr id="14" name="Imagen 13"/>
          <p:cNvPicPr>
            <a:picLocks noChangeAspect="1"/>
          </p:cNvPicPr>
          <p:nvPr/>
        </p:nvPicPr>
        <p:blipFill>
          <a:blip r:embed="rId3"/>
          <a:stretch>
            <a:fillRect/>
          </a:stretch>
        </p:blipFill>
        <p:spPr>
          <a:xfrm>
            <a:off x="2495730" y="2840552"/>
            <a:ext cx="5589005" cy="2967820"/>
          </a:xfrm>
          <a:prstGeom prst="rect">
            <a:avLst/>
          </a:prstGeom>
        </p:spPr>
      </p:pic>
    </p:spTree>
    <p:extLst>
      <p:ext uri="{BB962C8B-B14F-4D97-AF65-F5344CB8AC3E}">
        <p14:creationId xmlns:p14="http://schemas.microsoft.com/office/powerpoint/2010/main" val="3941457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a:spLocks noGrp="1"/>
          </p:cNvSpPr>
          <p:nvPr>
            <p:ph idx="4294967295"/>
          </p:nvPr>
        </p:nvSpPr>
        <p:spPr>
          <a:xfrm>
            <a:off x="382745" y="183652"/>
            <a:ext cx="10515600" cy="5328506"/>
          </a:xfrm>
        </p:spPr>
        <p:txBody>
          <a:bodyPr>
            <a:noAutofit/>
          </a:bodyPr>
          <a:lstStyle/>
          <a:p>
            <a:pPr marL="0" indent="0">
              <a:buNone/>
            </a:pPr>
            <a:r>
              <a:rPr lang="es-EC" sz="3600" b="1" dirty="0" smtClean="0">
                <a:solidFill>
                  <a:schemeClr val="tx1"/>
                </a:solidFill>
                <a:effectLst>
                  <a:outerShdw blurRad="38100" dist="38100" dir="2700000" algn="tl">
                    <a:srgbClr val="000000">
                      <a:alpha val="43137"/>
                    </a:srgbClr>
                  </a:outerShdw>
                </a:effectLst>
                <a:latin typeface="Calibri" panose="020F0502020204030204" pitchFamily="34" charset="0"/>
              </a:rPr>
              <a:t>ÍNDICE</a:t>
            </a:r>
            <a:r>
              <a:rPr lang="es-EC" sz="3600" b="1" dirty="0" smtClean="0">
                <a:solidFill>
                  <a:schemeClr val="tx1"/>
                </a:solidFill>
                <a:latin typeface="Calibri" panose="020F0502020204030204" pitchFamily="34" charset="0"/>
              </a:rPr>
              <a:t> </a:t>
            </a:r>
          </a:p>
          <a:p>
            <a:pPr>
              <a:lnSpc>
                <a:spcPct val="150000"/>
              </a:lnSpc>
              <a:buFont typeface="Wingdings" panose="05000000000000000000" pitchFamily="2" charset="2"/>
              <a:buChar char="q"/>
            </a:pPr>
            <a:r>
              <a:rPr lang="es-EC" sz="2800" dirty="0" smtClean="0">
                <a:latin typeface="Calibri" panose="020F0502020204030204" pitchFamily="34" charset="0"/>
              </a:rPr>
              <a:t> </a:t>
            </a:r>
            <a:r>
              <a:rPr lang="es-EC" sz="2800" dirty="0" smtClean="0">
                <a:solidFill>
                  <a:schemeClr val="bg1">
                    <a:lumMod val="75000"/>
                  </a:schemeClr>
                </a:solidFill>
                <a:latin typeface="Calibri" panose="020F0502020204030204" pitchFamily="34" charset="0"/>
              </a:rPr>
              <a:t>Generalidades y Objetivos del </a:t>
            </a:r>
            <a:r>
              <a:rPr lang="es-EC" sz="2800" dirty="0">
                <a:solidFill>
                  <a:schemeClr val="bg1">
                    <a:lumMod val="75000"/>
                  </a:schemeClr>
                </a:solidFill>
                <a:latin typeface="Calibri" panose="020F0502020204030204" pitchFamily="34" charset="0"/>
              </a:rPr>
              <a:t>P</a:t>
            </a:r>
            <a:r>
              <a:rPr lang="es-EC" sz="2800" dirty="0" smtClean="0">
                <a:solidFill>
                  <a:schemeClr val="bg1">
                    <a:lumMod val="75000"/>
                  </a:schemeClr>
                </a:solidFill>
                <a:latin typeface="Calibri" panose="020F0502020204030204" pitchFamily="34" charset="0"/>
              </a:rPr>
              <a:t>royecto</a:t>
            </a:r>
          </a:p>
          <a:p>
            <a:pPr>
              <a:lnSpc>
                <a:spcPct val="150000"/>
              </a:lnSpc>
              <a:buFont typeface="Wingdings" panose="05000000000000000000" pitchFamily="2" charset="2"/>
              <a:buChar char="q"/>
            </a:pPr>
            <a:r>
              <a:rPr lang="es-EC" sz="2800" dirty="0">
                <a:solidFill>
                  <a:schemeClr val="bg1">
                    <a:lumMod val="75000"/>
                  </a:schemeClr>
                </a:solidFill>
                <a:latin typeface="Calibri" panose="020F0502020204030204" pitchFamily="34" charset="0"/>
              </a:rPr>
              <a:t> </a:t>
            </a:r>
            <a:r>
              <a:rPr lang="es-EC" sz="2800" b="1" dirty="0" smtClean="0">
                <a:solidFill>
                  <a:schemeClr val="bg1">
                    <a:lumMod val="75000"/>
                  </a:schemeClr>
                </a:solidFill>
                <a:latin typeface="Calibri" panose="020F0502020204030204" pitchFamily="34" charset="0"/>
              </a:rPr>
              <a:t>Fundamentación Teórica</a:t>
            </a:r>
          </a:p>
          <a:p>
            <a:pPr>
              <a:lnSpc>
                <a:spcPct val="150000"/>
              </a:lnSpc>
              <a:buFont typeface="Wingdings" panose="05000000000000000000" pitchFamily="2" charset="2"/>
              <a:buChar char="q"/>
            </a:pPr>
            <a:r>
              <a:rPr lang="es-EC" sz="2800" b="1" dirty="0" smtClean="0">
                <a:solidFill>
                  <a:schemeClr val="bg1">
                    <a:lumMod val="75000"/>
                  </a:schemeClr>
                </a:solidFill>
                <a:latin typeface="Calibri" panose="020F0502020204030204" pitchFamily="34" charset="0"/>
              </a:rPr>
              <a:t>Metodología de la Investigación</a:t>
            </a:r>
          </a:p>
          <a:p>
            <a:pPr>
              <a:lnSpc>
                <a:spcPct val="150000"/>
              </a:lnSpc>
              <a:buFont typeface="Wingdings" panose="05000000000000000000" pitchFamily="2" charset="2"/>
              <a:buChar char="q"/>
            </a:pPr>
            <a:r>
              <a:rPr lang="es-EC" sz="2800" b="1" dirty="0" smtClean="0">
                <a:solidFill>
                  <a:schemeClr val="bg1">
                    <a:lumMod val="75000"/>
                  </a:schemeClr>
                </a:solidFill>
                <a:latin typeface="Calibri" panose="020F0502020204030204" pitchFamily="34" charset="0"/>
              </a:rPr>
              <a:t>Análisis e Interpretación de Resultados</a:t>
            </a:r>
          </a:p>
          <a:p>
            <a:pPr>
              <a:lnSpc>
                <a:spcPct val="150000"/>
              </a:lnSpc>
              <a:buFont typeface="Wingdings" panose="05000000000000000000" pitchFamily="2" charset="2"/>
              <a:buChar char="q"/>
            </a:pPr>
            <a:r>
              <a:rPr lang="es-EC" sz="2800" b="1" dirty="0" smtClean="0">
                <a:solidFill>
                  <a:schemeClr val="tx1"/>
                </a:solidFill>
                <a:latin typeface="Calibri" panose="020F0502020204030204" pitchFamily="34" charset="0"/>
              </a:rPr>
              <a:t>Conclusiones y Recomendaciones</a:t>
            </a:r>
          </a:p>
          <a:p>
            <a:pPr>
              <a:lnSpc>
                <a:spcPct val="150000"/>
              </a:lnSpc>
              <a:buFont typeface="Wingdings" panose="05000000000000000000" pitchFamily="2" charset="2"/>
              <a:buChar char="q"/>
            </a:pPr>
            <a:r>
              <a:rPr lang="es-EC" sz="2800" dirty="0" smtClean="0">
                <a:solidFill>
                  <a:schemeClr val="bg1">
                    <a:lumMod val="75000"/>
                  </a:schemeClr>
                </a:solidFill>
                <a:latin typeface="Calibri" panose="020F0502020204030204" pitchFamily="34" charset="0"/>
              </a:rPr>
              <a:t>Descripción de la </a:t>
            </a:r>
            <a:r>
              <a:rPr lang="es-EC" sz="2800" dirty="0">
                <a:solidFill>
                  <a:schemeClr val="bg1">
                    <a:lumMod val="75000"/>
                  </a:schemeClr>
                </a:solidFill>
                <a:latin typeface="Calibri" panose="020F0502020204030204" pitchFamily="34" charset="0"/>
              </a:rPr>
              <a:t>P</a:t>
            </a:r>
            <a:r>
              <a:rPr lang="es-EC" sz="2800" dirty="0" smtClean="0">
                <a:solidFill>
                  <a:schemeClr val="bg1">
                    <a:lumMod val="75000"/>
                  </a:schemeClr>
                </a:solidFill>
                <a:latin typeface="Calibri" panose="020F0502020204030204" pitchFamily="34" charset="0"/>
              </a:rPr>
              <a:t>ropuesta </a:t>
            </a:r>
          </a:p>
        </p:txBody>
      </p:sp>
      <p:sp>
        <p:nvSpPr>
          <p:cNvPr id="6" name="Flecha derecha 5"/>
          <p:cNvSpPr/>
          <p:nvPr/>
        </p:nvSpPr>
        <p:spPr>
          <a:xfrm flipH="1">
            <a:off x="5834128" y="4168516"/>
            <a:ext cx="4095482" cy="372434"/>
          </a:xfrm>
          <a:prstGeom prst="rightArrow">
            <a:avLst/>
          </a:prstGeom>
          <a:solidFill>
            <a:schemeClr val="accent3">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96371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2"/>
          <p:cNvSpPr>
            <a:spLocks noGrp="1"/>
          </p:cNvSpPr>
          <p:nvPr>
            <p:ph idx="4294967295"/>
          </p:nvPr>
        </p:nvSpPr>
        <p:spPr>
          <a:xfrm>
            <a:off x="382745" y="183652"/>
            <a:ext cx="10515600" cy="5328506"/>
          </a:xfrm>
        </p:spPr>
        <p:txBody>
          <a:bodyPr>
            <a:noAutofit/>
          </a:bodyPr>
          <a:lstStyle/>
          <a:p>
            <a:pPr marL="0" indent="0">
              <a:buNone/>
            </a:pPr>
            <a:r>
              <a:rPr lang="es-EC" sz="3600" b="1" dirty="0" smtClean="0">
                <a:effectLst>
                  <a:outerShdw blurRad="38100" dist="38100" dir="2700000" algn="tl">
                    <a:srgbClr val="000000">
                      <a:alpha val="43137"/>
                    </a:srgbClr>
                  </a:outerShdw>
                </a:effectLst>
                <a:latin typeface="Calibri" panose="020F0502020204030204" pitchFamily="34" charset="0"/>
              </a:rPr>
              <a:t>ÍNDICE</a:t>
            </a:r>
            <a:r>
              <a:rPr lang="es-EC" sz="3600" b="1" dirty="0" smtClean="0">
                <a:latin typeface="Calibri" panose="020F0502020204030204" pitchFamily="34" charset="0"/>
              </a:rPr>
              <a:t> </a:t>
            </a:r>
          </a:p>
          <a:p>
            <a:pPr>
              <a:lnSpc>
                <a:spcPct val="150000"/>
              </a:lnSpc>
              <a:buFont typeface="Wingdings" panose="05000000000000000000" pitchFamily="2" charset="2"/>
              <a:buChar char="q"/>
            </a:pPr>
            <a:r>
              <a:rPr lang="es-EC" sz="2800" dirty="0" smtClean="0">
                <a:latin typeface="Calibri" panose="020F0502020204030204" pitchFamily="34" charset="0"/>
              </a:rPr>
              <a:t> </a:t>
            </a:r>
            <a:r>
              <a:rPr lang="es-EC" sz="2800" b="1" dirty="0" smtClean="0">
                <a:latin typeface="Calibri" panose="020F0502020204030204" pitchFamily="34" charset="0"/>
              </a:rPr>
              <a:t>Generalidades y Objetivos del </a:t>
            </a:r>
            <a:r>
              <a:rPr lang="es-EC" sz="2800" b="1" dirty="0">
                <a:latin typeface="Calibri" panose="020F0502020204030204" pitchFamily="34" charset="0"/>
              </a:rPr>
              <a:t>P</a:t>
            </a:r>
            <a:r>
              <a:rPr lang="es-EC" sz="2800" b="1" dirty="0" smtClean="0">
                <a:latin typeface="Calibri" panose="020F0502020204030204" pitchFamily="34" charset="0"/>
              </a:rPr>
              <a:t>royecto</a:t>
            </a:r>
          </a:p>
          <a:p>
            <a:pPr>
              <a:lnSpc>
                <a:spcPct val="150000"/>
              </a:lnSpc>
              <a:buFont typeface="Wingdings" panose="05000000000000000000" pitchFamily="2" charset="2"/>
              <a:buChar char="q"/>
            </a:pPr>
            <a:r>
              <a:rPr lang="es-EC" sz="2800" dirty="0">
                <a:solidFill>
                  <a:schemeClr val="bg1">
                    <a:lumMod val="75000"/>
                  </a:schemeClr>
                </a:solidFill>
                <a:latin typeface="Calibri" panose="020F0502020204030204" pitchFamily="34" charset="0"/>
              </a:rPr>
              <a:t> </a:t>
            </a:r>
            <a:r>
              <a:rPr lang="es-EC" sz="2800" dirty="0" smtClean="0">
                <a:solidFill>
                  <a:schemeClr val="bg1">
                    <a:lumMod val="75000"/>
                  </a:schemeClr>
                </a:solidFill>
                <a:latin typeface="Calibri" panose="020F0502020204030204" pitchFamily="34" charset="0"/>
              </a:rPr>
              <a:t>Fundamentación Teórica</a:t>
            </a:r>
          </a:p>
          <a:p>
            <a:pPr>
              <a:lnSpc>
                <a:spcPct val="150000"/>
              </a:lnSpc>
              <a:buFont typeface="Wingdings" panose="05000000000000000000" pitchFamily="2" charset="2"/>
              <a:buChar char="q"/>
            </a:pPr>
            <a:r>
              <a:rPr lang="es-EC" sz="2800" dirty="0" smtClean="0">
                <a:solidFill>
                  <a:schemeClr val="bg1">
                    <a:lumMod val="75000"/>
                  </a:schemeClr>
                </a:solidFill>
                <a:latin typeface="Calibri" panose="020F0502020204030204" pitchFamily="34" charset="0"/>
              </a:rPr>
              <a:t>Metodología de la Investigación</a:t>
            </a:r>
          </a:p>
          <a:p>
            <a:pPr>
              <a:lnSpc>
                <a:spcPct val="150000"/>
              </a:lnSpc>
              <a:buFont typeface="Wingdings" panose="05000000000000000000" pitchFamily="2" charset="2"/>
              <a:buChar char="q"/>
            </a:pPr>
            <a:r>
              <a:rPr lang="es-EC" sz="2800" dirty="0" smtClean="0">
                <a:solidFill>
                  <a:schemeClr val="bg1">
                    <a:lumMod val="75000"/>
                  </a:schemeClr>
                </a:solidFill>
                <a:latin typeface="Calibri" panose="020F0502020204030204" pitchFamily="34" charset="0"/>
              </a:rPr>
              <a:t>Análisis e Interpretación de Resultados</a:t>
            </a:r>
          </a:p>
          <a:p>
            <a:pPr>
              <a:lnSpc>
                <a:spcPct val="150000"/>
              </a:lnSpc>
              <a:buFont typeface="Wingdings" panose="05000000000000000000" pitchFamily="2" charset="2"/>
              <a:buChar char="q"/>
            </a:pPr>
            <a:r>
              <a:rPr lang="es-EC" sz="2800" dirty="0" smtClean="0">
                <a:solidFill>
                  <a:schemeClr val="bg1">
                    <a:lumMod val="75000"/>
                  </a:schemeClr>
                </a:solidFill>
                <a:latin typeface="Calibri" panose="020F0502020204030204" pitchFamily="34" charset="0"/>
              </a:rPr>
              <a:t>Conclusiones y Recomendaciones</a:t>
            </a:r>
          </a:p>
          <a:p>
            <a:pPr>
              <a:lnSpc>
                <a:spcPct val="150000"/>
              </a:lnSpc>
              <a:buFont typeface="Wingdings" panose="05000000000000000000" pitchFamily="2" charset="2"/>
              <a:buChar char="q"/>
            </a:pPr>
            <a:r>
              <a:rPr lang="es-EC" sz="2800" dirty="0" smtClean="0">
                <a:solidFill>
                  <a:schemeClr val="bg1">
                    <a:lumMod val="75000"/>
                  </a:schemeClr>
                </a:solidFill>
                <a:latin typeface="Calibri" panose="020F0502020204030204" pitchFamily="34" charset="0"/>
              </a:rPr>
              <a:t>Descripción de la </a:t>
            </a:r>
            <a:r>
              <a:rPr lang="es-EC" sz="2800" dirty="0">
                <a:solidFill>
                  <a:schemeClr val="bg1">
                    <a:lumMod val="75000"/>
                  </a:schemeClr>
                </a:solidFill>
                <a:latin typeface="Calibri" panose="020F0502020204030204" pitchFamily="34" charset="0"/>
              </a:rPr>
              <a:t>P</a:t>
            </a:r>
            <a:r>
              <a:rPr lang="es-EC" sz="2800" dirty="0" smtClean="0">
                <a:solidFill>
                  <a:schemeClr val="bg1">
                    <a:lumMod val="75000"/>
                  </a:schemeClr>
                </a:solidFill>
                <a:latin typeface="Calibri" panose="020F0502020204030204" pitchFamily="34" charset="0"/>
              </a:rPr>
              <a:t>ropuesta </a:t>
            </a:r>
          </a:p>
        </p:txBody>
      </p:sp>
      <p:sp>
        <p:nvSpPr>
          <p:cNvPr id="3" name="Flecha derecha 2"/>
          <p:cNvSpPr/>
          <p:nvPr/>
        </p:nvSpPr>
        <p:spPr>
          <a:xfrm flipH="1">
            <a:off x="6741469" y="1058510"/>
            <a:ext cx="2729047" cy="372434"/>
          </a:xfrm>
          <a:prstGeom prst="rightArrow">
            <a:avLst/>
          </a:prstGeom>
          <a:solidFill>
            <a:schemeClr val="accent3">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79984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21380" y="26958"/>
            <a:ext cx="11504457" cy="584775"/>
          </a:xfrm>
          <a:prstGeom prst="rect">
            <a:avLst/>
          </a:prstGeom>
        </p:spPr>
        <p:txBody>
          <a:bodyPr wrap="squar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CONCLUSIONES</a:t>
            </a:r>
          </a:p>
        </p:txBody>
      </p:sp>
      <p:graphicFrame>
        <p:nvGraphicFramePr>
          <p:cNvPr id="6" name="Diagrama 5"/>
          <p:cNvGraphicFramePr/>
          <p:nvPr>
            <p:extLst>
              <p:ext uri="{D42A27DB-BD31-4B8C-83A1-F6EECF244321}">
                <p14:modId xmlns:p14="http://schemas.microsoft.com/office/powerpoint/2010/main" val="3881326668"/>
              </p:ext>
            </p:extLst>
          </p:nvPr>
        </p:nvGraphicFramePr>
        <p:xfrm>
          <a:off x="2197279" y="846308"/>
          <a:ext cx="703687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ángulo redondeado 7"/>
          <p:cNvSpPr/>
          <p:nvPr/>
        </p:nvSpPr>
        <p:spPr>
          <a:xfrm>
            <a:off x="2288505" y="2199048"/>
            <a:ext cx="1407374" cy="1342642"/>
          </a:xfrm>
          <a:prstGeom prst="roundRect">
            <a:avLst>
              <a:gd name="adj" fmla="val 10000"/>
            </a:avLst>
          </a:prstGeom>
          <a:blipFill rotWithShape="1">
            <a:blip r:embed="rId7"/>
            <a:stretch>
              <a:fillRect/>
            </a:stretch>
          </a:blipFill>
        </p:spPr>
        <p:style>
          <a:lnRef idx="1">
            <a:schemeClr val="lt1">
              <a:hueOff val="0"/>
              <a:satOff val="0"/>
              <a:lumOff val="0"/>
              <a:alphaOff val="0"/>
            </a:schemeClr>
          </a:lnRef>
          <a:fillRef idx="1">
            <a:scrgbClr r="0" g="0" b="0"/>
          </a:fillRef>
          <a:effectRef idx="1">
            <a:schemeClr val="accent4">
              <a:tint val="50000"/>
              <a:hueOff val="0"/>
              <a:satOff val="0"/>
              <a:lumOff val="0"/>
              <a:alphaOff val="0"/>
            </a:schemeClr>
          </a:effectRef>
          <a:fontRef idx="minor">
            <a:schemeClr val="lt1">
              <a:hueOff val="0"/>
              <a:satOff val="0"/>
              <a:lumOff val="0"/>
              <a:alphaOff val="0"/>
            </a:schemeClr>
          </a:fontRef>
        </p:style>
      </p:sp>
      <p:pic>
        <p:nvPicPr>
          <p:cNvPr id="2" name="Imagen 1"/>
          <p:cNvPicPr>
            <a:picLocks noChangeAspect="1"/>
          </p:cNvPicPr>
          <p:nvPr/>
        </p:nvPicPr>
        <p:blipFill>
          <a:blip r:embed="rId8"/>
          <a:stretch>
            <a:fillRect/>
          </a:stretch>
        </p:blipFill>
        <p:spPr>
          <a:xfrm>
            <a:off x="2342725" y="5018020"/>
            <a:ext cx="1353154" cy="1246955"/>
          </a:xfrm>
          <a:prstGeom prst="rect">
            <a:avLst/>
          </a:prstGeom>
        </p:spPr>
      </p:pic>
    </p:spTree>
    <p:extLst>
      <p:ext uri="{BB962C8B-B14F-4D97-AF65-F5344CB8AC3E}">
        <p14:creationId xmlns:p14="http://schemas.microsoft.com/office/powerpoint/2010/main" val="42300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21380" y="26958"/>
            <a:ext cx="11504457" cy="584775"/>
          </a:xfrm>
          <a:prstGeom prst="rect">
            <a:avLst/>
          </a:prstGeom>
        </p:spPr>
        <p:txBody>
          <a:bodyPr wrap="squar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RECOMENDACIONES</a:t>
            </a:r>
          </a:p>
        </p:txBody>
      </p:sp>
      <p:graphicFrame>
        <p:nvGraphicFramePr>
          <p:cNvPr id="6" name="Diagrama 5"/>
          <p:cNvGraphicFramePr/>
          <p:nvPr>
            <p:extLst>
              <p:ext uri="{D42A27DB-BD31-4B8C-83A1-F6EECF244321}">
                <p14:modId xmlns:p14="http://schemas.microsoft.com/office/powerpoint/2010/main" val="2067525443"/>
              </p:ext>
            </p:extLst>
          </p:nvPr>
        </p:nvGraphicFramePr>
        <p:xfrm>
          <a:off x="1581240" y="611733"/>
          <a:ext cx="7884732" cy="5854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redondeado 4"/>
          <p:cNvSpPr/>
          <p:nvPr/>
        </p:nvSpPr>
        <p:spPr>
          <a:xfrm>
            <a:off x="1581239" y="611732"/>
            <a:ext cx="1677401" cy="1332977"/>
          </a:xfrm>
          <a:prstGeom prst="roundRect">
            <a:avLst>
              <a:gd name="adj" fmla="val 10000"/>
            </a:avLst>
          </a:prstGeom>
          <a:blipFill rotWithShape="1">
            <a:blip r:embed="rId7"/>
            <a:stretch>
              <a:fillRect/>
            </a:stretch>
          </a:blipFill>
        </p:spPr>
        <p:style>
          <a:lnRef idx="1">
            <a:schemeClr val="lt1">
              <a:hueOff val="0"/>
              <a:satOff val="0"/>
              <a:lumOff val="0"/>
              <a:alphaOff val="0"/>
            </a:schemeClr>
          </a:lnRef>
          <a:fillRef idx="1">
            <a:scrgbClr r="0" g="0" b="0"/>
          </a:fillRef>
          <a:effectRef idx="1">
            <a:schemeClr val="accent6">
              <a:tint val="50000"/>
              <a:hueOff val="0"/>
              <a:satOff val="0"/>
              <a:lumOff val="0"/>
              <a:alphaOff val="0"/>
            </a:schemeClr>
          </a:effectRef>
          <a:fontRef idx="minor">
            <a:schemeClr val="lt1">
              <a:hueOff val="0"/>
              <a:satOff val="0"/>
              <a:lumOff val="0"/>
              <a:alphaOff val="0"/>
            </a:schemeClr>
          </a:fontRef>
        </p:style>
      </p:sp>
      <p:sp>
        <p:nvSpPr>
          <p:cNvPr id="7" name="Rectángulo redondeado 6"/>
          <p:cNvSpPr/>
          <p:nvPr/>
        </p:nvSpPr>
        <p:spPr>
          <a:xfrm>
            <a:off x="1581240" y="2171531"/>
            <a:ext cx="1677401" cy="1478906"/>
          </a:xfrm>
          <a:prstGeom prst="roundRect">
            <a:avLst>
              <a:gd name="adj" fmla="val 10000"/>
            </a:avLst>
          </a:prstGeom>
          <a:blipFill rotWithShape="1">
            <a:blip r:embed="rId8"/>
            <a:stretch>
              <a:fillRect/>
            </a:stretch>
          </a:blipFill>
        </p:spPr>
        <p:style>
          <a:lnRef idx="1">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9" name="Rectángulo redondeado 8"/>
          <p:cNvSpPr/>
          <p:nvPr/>
        </p:nvSpPr>
        <p:spPr>
          <a:xfrm>
            <a:off x="1581239" y="5210236"/>
            <a:ext cx="1677401" cy="1256495"/>
          </a:xfrm>
          <a:prstGeom prst="roundRect">
            <a:avLst>
              <a:gd name="adj" fmla="val 10000"/>
            </a:avLst>
          </a:prstGeom>
          <a:blipFill rotWithShape="1">
            <a:blip r:embed="rId9"/>
            <a:stretch>
              <a:fillRect/>
            </a:stretch>
          </a:blipFill>
        </p:spPr>
        <p:style>
          <a:lnRef idx="1">
            <a:schemeClr val="lt1">
              <a:hueOff val="0"/>
              <a:satOff val="0"/>
              <a:lumOff val="0"/>
              <a:alphaOff val="0"/>
            </a:schemeClr>
          </a:lnRef>
          <a:fillRef idx="1">
            <a:scrgbClr r="0" g="0" b="0"/>
          </a:fillRef>
          <a:effectRef idx="1">
            <a:schemeClr val="accent5">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479759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a:spLocks noGrp="1"/>
          </p:cNvSpPr>
          <p:nvPr>
            <p:ph idx="4294967295"/>
          </p:nvPr>
        </p:nvSpPr>
        <p:spPr>
          <a:xfrm>
            <a:off x="382745" y="183652"/>
            <a:ext cx="10515600" cy="5328506"/>
          </a:xfrm>
        </p:spPr>
        <p:txBody>
          <a:bodyPr>
            <a:noAutofit/>
          </a:bodyPr>
          <a:lstStyle/>
          <a:p>
            <a:pPr marL="0" indent="0">
              <a:buNone/>
            </a:pPr>
            <a:r>
              <a:rPr lang="es-EC" sz="3600" b="1" dirty="0" smtClean="0">
                <a:solidFill>
                  <a:schemeClr val="tx1"/>
                </a:solidFill>
                <a:effectLst>
                  <a:outerShdw blurRad="38100" dist="38100" dir="2700000" algn="tl">
                    <a:srgbClr val="000000">
                      <a:alpha val="43137"/>
                    </a:srgbClr>
                  </a:outerShdw>
                </a:effectLst>
                <a:latin typeface="Calibri" panose="020F0502020204030204" pitchFamily="34" charset="0"/>
              </a:rPr>
              <a:t>ÍNDICE</a:t>
            </a:r>
            <a:r>
              <a:rPr lang="es-EC" sz="3600" b="1" dirty="0" smtClean="0">
                <a:solidFill>
                  <a:schemeClr val="tx1"/>
                </a:solidFill>
                <a:latin typeface="Calibri" panose="020F0502020204030204" pitchFamily="34" charset="0"/>
              </a:rPr>
              <a:t> </a:t>
            </a:r>
          </a:p>
          <a:p>
            <a:pPr>
              <a:lnSpc>
                <a:spcPct val="150000"/>
              </a:lnSpc>
              <a:buFont typeface="Wingdings" panose="05000000000000000000" pitchFamily="2" charset="2"/>
              <a:buChar char="q"/>
            </a:pPr>
            <a:r>
              <a:rPr lang="es-EC" sz="2800" dirty="0" smtClean="0">
                <a:latin typeface="Calibri" panose="020F0502020204030204" pitchFamily="34" charset="0"/>
              </a:rPr>
              <a:t> </a:t>
            </a:r>
            <a:r>
              <a:rPr lang="es-EC" sz="2800" dirty="0" smtClean="0">
                <a:solidFill>
                  <a:schemeClr val="bg1">
                    <a:lumMod val="75000"/>
                  </a:schemeClr>
                </a:solidFill>
                <a:latin typeface="Calibri" panose="020F0502020204030204" pitchFamily="34" charset="0"/>
              </a:rPr>
              <a:t>Generalidades y Objetivos del </a:t>
            </a:r>
            <a:r>
              <a:rPr lang="es-EC" sz="2800" dirty="0">
                <a:solidFill>
                  <a:schemeClr val="bg1">
                    <a:lumMod val="75000"/>
                  </a:schemeClr>
                </a:solidFill>
                <a:latin typeface="Calibri" panose="020F0502020204030204" pitchFamily="34" charset="0"/>
              </a:rPr>
              <a:t>P</a:t>
            </a:r>
            <a:r>
              <a:rPr lang="es-EC" sz="2800" dirty="0" smtClean="0">
                <a:solidFill>
                  <a:schemeClr val="bg1">
                    <a:lumMod val="75000"/>
                  </a:schemeClr>
                </a:solidFill>
                <a:latin typeface="Calibri" panose="020F0502020204030204" pitchFamily="34" charset="0"/>
              </a:rPr>
              <a:t>royecto</a:t>
            </a:r>
          </a:p>
          <a:p>
            <a:pPr>
              <a:lnSpc>
                <a:spcPct val="150000"/>
              </a:lnSpc>
              <a:buFont typeface="Wingdings" panose="05000000000000000000" pitchFamily="2" charset="2"/>
              <a:buChar char="q"/>
            </a:pPr>
            <a:r>
              <a:rPr lang="es-EC" sz="2800" dirty="0">
                <a:solidFill>
                  <a:schemeClr val="bg1">
                    <a:lumMod val="75000"/>
                  </a:schemeClr>
                </a:solidFill>
                <a:latin typeface="Calibri" panose="020F0502020204030204" pitchFamily="34" charset="0"/>
              </a:rPr>
              <a:t> </a:t>
            </a:r>
            <a:r>
              <a:rPr lang="es-EC" sz="2800" b="1" dirty="0" smtClean="0">
                <a:solidFill>
                  <a:schemeClr val="bg1">
                    <a:lumMod val="75000"/>
                  </a:schemeClr>
                </a:solidFill>
                <a:latin typeface="Calibri" panose="020F0502020204030204" pitchFamily="34" charset="0"/>
              </a:rPr>
              <a:t>Fundamentación Teórica</a:t>
            </a:r>
          </a:p>
          <a:p>
            <a:pPr>
              <a:lnSpc>
                <a:spcPct val="150000"/>
              </a:lnSpc>
              <a:buFont typeface="Wingdings" panose="05000000000000000000" pitchFamily="2" charset="2"/>
              <a:buChar char="q"/>
            </a:pPr>
            <a:r>
              <a:rPr lang="es-EC" sz="2800" b="1" dirty="0" smtClean="0">
                <a:solidFill>
                  <a:schemeClr val="bg1">
                    <a:lumMod val="75000"/>
                  </a:schemeClr>
                </a:solidFill>
                <a:latin typeface="Calibri" panose="020F0502020204030204" pitchFamily="34" charset="0"/>
              </a:rPr>
              <a:t>Metodología de la Investigación</a:t>
            </a:r>
          </a:p>
          <a:p>
            <a:pPr>
              <a:lnSpc>
                <a:spcPct val="150000"/>
              </a:lnSpc>
              <a:buFont typeface="Wingdings" panose="05000000000000000000" pitchFamily="2" charset="2"/>
              <a:buChar char="q"/>
            </a:pPr>
            <a:r>
              <a:rPr lang="es-EC" sz="2800" b="1" dirty="0" smtClean="0">
                <a:solidFill>
                  <a:schemeClr val="bg1">
                    <a:lumMod val="75000"/>
                  </a:schemeClr>
                </a:solidFill>
                <a:latin typeface="Calibri" panose="020F0502020204030204" pitchFamily="34" charset="0"/>
              </a:rPr>
              <a:t>Análisis e Interpretación de Resultados</a:t>
            </a:r>
          </a:p>
          <a:p>
            <a:pPr>
              <a:lnSpc>
                <a:spcPct val="150000"/>
              </a:lnSpc>
              <a:buFont typeface="Wingdings" panose="05000000000000000000" pitchFamily="2" charset="2"/>
              <a:buChar char="q"/>
            </a:pPr>
            <a:r>
              <a:rPr lang="es-EC" sz="2800" b="1" dirty="0" smtClean="0">
                <a:solidFill>
                  <a:schemeClr val="bg1">
                    <a:lumMod val="75000"/>
                  </a:schemeClr>
                </a:solidFill>
                <a:latin typeface="Calibri" panose="020F0502020204030204" pitchFamily="34" charset="0"/>
              </a:rPr>
              <a:t>Conclusiones y Recomendaciones</a:t>
            </a:r>
          </a:p>
          <a:p>
            <a:pPr>
              <a:lnSpc>
                <a:spcPct val="150000"/>
              </a:lnSpc>
              <a:buFont typeface="Wingdings" panose="05000000000000000000" pitchFamily="2" charset="2"/>
              <a:buChar char="q"/>
            </a:pPr>
            <a:r>
              <a:rPr lang="es-EC" sz="2800" b="1" dirty="0" smtClean="0">
                <a:solidFill>
                  <a:schemeClr val="tx1"/>
                </a:solidFill>
                <a:latin typeface="Calibri" panose="020F0502020204030204" pitchFamily="34" charset="0"/>
              </a:rPr>
              <a:t>Descripción de la </a:t>
            </a:r>
            <a:r>
              <a:rPr lang="es-EC" sz="2800" b="1" dirty="0">
                <a:solidFill>
                  <a:schemeClr val="tx1"/>
                </a:solidFill>
                <a:latin typeface="Calibri" panose="020F0502020204030204" pitchFamily="34" charset="0"/>
              </a:rPr>
              <a:t>P</a:t>
            </a:r>
            <a:r>
              <a:rPr lang="es-EC" sz="2800" b="1" dirty="0" smtClean="0">
                <a:solidFill>
                  <a:schemeClr val="tx1"/>
                </a:solidFill>
                <a:latin typeface="Calibri" panose="020F0502020204030204" pitchFamily="34" charset="0"/>
              </a:rPr>
              <a:t>ropuesta </a:t>
            </a:r>
          </a:p>
        </p:txBody>
      </p:sp>
      <p:sp>
        <p:nvSpPr>
          <p:cNvPr id="6" name="Flecha derecha 5"/>
          <p:cNvSpPr/>
          <p:nvPr/>
        </p:nvSpPr>
        <p:spPr>
          <a:xfrm flipH="1">
            <a:off x="5112910" y="4967007"/>
            <a:ext cx="4584881" cy="372434"/>
          </a:xfrm>
          <a:prstGeom prst="rightArrow">
            <a:avLst/>
          </a:prstGeom>
          <a:solidFill>
            <a:schemeClr val="accent3">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44768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content-mia1-1.xx.fbcdn.net/v/t34.0-12/14055664_10207238608031027_691375984_n.png?oh=1b8bd57fffcebce133660f66f3eb3b54&amp;oe=57B608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32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2192000" cy="6858000"/>
          </a:xfrm>
          <a:prstGeom prst="rect">
            <a:avLst/>
          </a:prstGeom>
        </p:spPr>
      </p:pic>
      <p:sp>
        <p:nvSpPr>
          <p:cNvPr id="5" name="CuadroTexto 4"/>
          <p:cNvSpPr txBox="1"/>
          <p:nvPr/>
        </p:nvSpPr>
        <p:spPr>
          <a:xfrm>
            <a:off x="5473521" y="1859339"/>
            <a:ext cx="5537917" cy="3139321"/>
          </a:xfrm>
          <a:prstGeom prst="rect">
            <a:avLst/>
          </a:prstGeom>
          <a:solidFill>
            <a:schemeClr val="bg1"/>
          </a:solidFill>
          <a:ln w="38100">
            <a:solidFill>
              <a:srgbClr val="00B0F0"/>
            </a:solidFill>
          </a:ln>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s-EC" b="1" dirty="0" smtClean="0">
              <a:solidFill>
                <a:prstClr val="black"/>
              </a:solidFill>
            </a:endParaRPr>
          </a:p>
          <a:p>
            <a:pPr algn="ctr"/>
            <a:r>
              <a:rPr lang="es-EC" dirty="0" smtClean="0">
                <a:solidFill>
                  <a:prstClr val="black"/>
                </a:solidFill>
              </a:rPr>
              <a:t>Msc. Alejandra Garcés</a:t>
            </a:r>
          </a:p>
          <a:p>
            <a:pPr algn="ctr"/>
            <a:r>
              <a:rPr lang="es-EC" dirty="0" smtClean="0">
                <a:solidFill>
                  <a:prstClr val="black"/>
                </a:solidFill>
              </a:rPr>
              <a:t>Adriana Pérez</a:t>
            </a:r>
            <a:endParaRPr lang="es-EC" dirty="0">
              <a:solidFill>
                <a:prstClr val="black"/>
              </a:solidFill>
            </a:endParaRPr>
          </a:p>
          <a:p>
            <a:pPr algn="ctr"/>
            <a:r>
              <a:rPr lang="es-EC" b="1" dirty="0" smtClean="0">
                <a:solidFill>
                  <a:prstClr val="black"/>
                </a:solidFill>
              </a:rPr>
              <a:t>AUTORAS</a:t>
            </a:r>
          </a:p>
          <a:p>
            <a:pPr algn="ctr"/>
            <a:endParaRPr lang="es-EC" b="1" dirty="0" smtClean="0">
              <a:solidFill>
                <a:prstClr val="black"/>
              </a:solidFill>
            </a:endParaRPr>
          </a:p>
          <a:p>
            <a:pPr algn="ctr"/>
            <a:r>
              <a:rPr lang="es-EC" dirty="0" smtClean="0">
                <a:solidFill>
                  <a:prstClr val="black"/>
                </a:solidFill>
              </a:rPr>
              <a:t>Adriana Pérez</a:t>
            </a:r>
            <a:endParaRPr lang="es-EC" dirty="0">
              <a:solidFill>
                <a:prstClr val="black"/>
              </a:solidFill>
            </a:endParaRPr>
          </a:p>
          <a:p>
            <a:pPr algn="ctr"/>
            <a:r>
              <a:rPr lang="es-EC" b="1" dirty="0" smtClean="0">
                <a:solidFill>
                  <a:prstClr val="black"/>
                </a:solidFill>
              </a:rPr>
              <a:t>DISEÑO Y REDACCIÓN</a:t>
            </a:r>
          </a:p>
          <a:p>
            <a:pPr algn="ctr"/>
            <a:endParaRPr lang="es-EC" b="1" dirty="0" smtClean="0">
              <a:solidFill>
                <a:prstClr val="black"/>
              </a:solidFill>
            </a:endParaRPr>
          </a:p>
          <a:p>
            <a:pPr algn="ctr"/>
            <a:r>
              <a:rPr lang="es-EC" b="1" dirty="0" smtClean="0">
                <a:solidFill>
                  <a:prstClr val="black"/>
                </a:solidFill>
              </a:rPr>
              <a:t>Sangolquí, Ecuador </a:t>
            </a:r>
          </a:p>
          <a:p>
            <a:pPr algn="ctr"/>
            <a:r>
              <a:rPr lang="es-EC" b="1" dirty="0" smtClean="0">
                <a:solidFill>
                  <a:prstClr val="black"/>
                </a:solidFill>
              </a:rPr>
              <a:t>2016</a:t>
            </a:r>
          </a:p>
          <a:p>
            <a:pPr algn="ctr"/>
            <a:endParaRPr lang="es-EC" b="1" dirty="0" smtClean="0">
              <a:solidFill>
                <a:prstClr val="black"/>
              </a:solidFill>
            </a:endParaRPr>
          </a:p>
        </p:txBody>
      </p:sp>
      <p:pic>
        <p:nvPicPr>
          <p:cNvPr id="8" name="Imagen 7"/>
          <p:cNvPicPr>
            <a:picLocks noChangeAspect="1"/>
          </p:cNvPicPr>
          <p:nvPr/>
        </p:nvPicPr>
        <p:blipFill>
          <a:blip r:embed="rId3"/>
          <a:stretch>
            <a:fillRect/>
          </a:stretch>
        </p:blipFill>
        <p:spPr>
          <a:xfrm>
            <a:off x="1300767" y="768640"/>
            <a:ext cx="3742184" cy="5065490"/>
          </a:xfrm>
          <a:prstGeom prst="rect">
            <a:avLst/>
          </a:prstGeom>
        </p:spPr>
      </p:pic>
    </p:spTree>
    <p:extLst>
      <p:ext uri="{BB962C8B-B14F-4D97-AF65-F5344CB8AC3E}">
        <p14:creationId xmlns:p14="http://schemas.microsoft.com/office/powerpoint/2010/main" val="2698554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9" name="Imagen 8"/>
          <p:cNvPicPr>
            <a:picLocks noChangeAspect="1"/>
          </p:cNvPicPr>
          <p:nvPr/>
        </p:nvPicPr>
        <p:blipFill>
          <a:blip r:embed="rId2"/>
          <a:stretch>
            <a:fillRect/>
          </a:stretch>
        </p:blipFill>
        <p:spPr>
          <a:xfrm>
            <a:off x="0" y="0"/>
            <a:ext cx="12192000" cy="6858000"/>
          </a:xfrm>
          <a:prstGeom prst="rect">
            <a:avLst/>
          </a:prstGeom>
        </p:spPr>
      </p:pic>
      <p:sp>
        <p:nvSpPr>
          <p:cNvPr id="5" name="CuadroTexto 4"/>
          <p:cNvSpPr txBox="1"/>
          <p:nvPr/>
        </p:nvSpPr>
        <p:spPr>
          <a:xfrm>
            <a:off x="1622737" y="680934"/>
            <a:ext cx="9208395" cy="492443"/>
          </a:xfrm>
          <a:prstGeom prst="rect">
            <a:avLst/>
          </a:prstGeom>
          <a:noFill/>
        </p:spPr>
        <p:txBody>
          <a:bodyPr wrap="square" rtlCol="0">
            <a:spAutoFit/>
          </a:bodyPr>
          <a:lstStyle/>
          <a:p>
            <a:pPr algn="ctr"/>
            <a:r>
              <a:rPr lang="es-EC" sz="2600" b="1" dirty="0" smtClean="0">
                <a:solidFill>
                  <a:srgbClr val="0091C4"/>
                </a:solidFill>
                <a:effectLst>
                  <a:outerShdw blurRad="38100" dist="38100" dir="2700000" algn="tl">
                    <a:srgbClr val="000000">
                      <a:alpha val="43137"/>
                    </a:srgbClr>
                  </a:outerShdw>
                </a:effectLst>
                <a:latin typeface="Ravie" panose="04040805050809020602" pitchFamily="82" charset="0"/>
              </a:rPr>
              <a:t>ÍNDICE</a:t>
            </a:r>
            <a:endParaRPr lang="es-EC" sz="2600" b="1" dirty="0">
              <a:solidFill>
                <a:srgbClr val="0091C4"/>
              </a:solidFill>
              <a:effectLst>
                <a:outerShdw blurRad="38100" dist="38100" dir="2700000" algn="tl">
                  <a:srgbClr val="000000">
                    <a:alpha val="43137"/>
                  </a:srgbClr>
                </a:outerShdw>
              </a:effectLst>
              <a:latin typeface="Ravie" panose="04040805050809020602" pitchFamily="82" charset="0"/>
            </a:endParaRPr>
          </a:p>
        </p:txBody>
      </p:sp>
      <p:sp>
        <p:nvSpPr>
          <p:cNvPr id="6" name="CuadroTexto 5"/>
          <p:cNvSpPr txBox="1"/>
          <p:nvPr/>
        </p:nvSpPr>
        <p:spPr>
          <a:xfrm>
            <a:off x="2046399" y="1082113"/>
            <a:ext cx="9568735" cy="4801314"/>
          </a:xfrm>
          <a:prstGeom prst="rect">
            <a:avLst/>
          </a:prstGeom>
          <a:noFill/>
          <a:ln>
            <a:noFill/>
          </a:ln>
        </p:spPr>
        <p:txBody>
          <a:bodyPr wrap="square" rtlCol="0">
            <a:spAutoFit/>
          </a:bodyPr>
          <a:lstStyle/>
          <a:p>
            <a:pPr marL="285750" indent="-285750">
              <a:buFont typeface="Arial" panose="020B0604020202020204" pitchFamily="34" charset="0"/>
              <a:buChar char="•"/>
            </a:pPr>
            <a:r>
              <a:rPr lang="es-EC" dirty="0" smtClean="0">
                <a:solidFill>
                  <a:prstClr val="black"/>
                </a:solidFill>
              </a:rPr>
              <a:t>Presentación…………………………………………………………………………………………………..………1</a:t>
            </a:r>
          </a:p>
          <a:p>
            <a:pPr marL="285750" indent="-285750">
              <a:buFont typeface="Arial" panose="020B0604020202020204" pitchFamily="34" charset="0"/>
              <a:buChar char="•"/>
            </a:pPr>
            <a:r>
              <a:rPr lang="es-EC" dirty="0" smtClean="0">
                <a:solidFill>
                  <a:prstClr val="black"/>
                </a:solidFill>
              </a:rPr>
              <a:t>Justificación e Importancia………………………………………………………………………………..……2</a:t>
            </a:r>
          </a:p>
          <a:p>
            <a:pPr marL="285750" indent="-285750">
              <a:buFont typeface="Arial" panose="020B0604020202020204" pitchFamily="34" charset="0"/>
              <a:buChar char="•"/>
            </a:pPr>
            <a:r>
              <a:rPr lang="es-EC" dirty="0" smtClean="0">
                <a:solidFill>
                  <a:prstClr val="black"/>
                </a:solidFill>
              </a:rPr>
              <a:t>Objetivos…………………………………………………………………………………………………………..……3</a:t>
            </a:r>
          </a:p>
          <a:p>
            <a:pPr marL="285750" indent="-285750">
              <a:buFont typeface="Arial" panose="020B0604020202020204" pitchFamily="34" charset="0"/>
              <a:buChar char="•"/>
            </a:pPr>
            <a:r>
              <a:rPr lang="es-EC" dirty="0" smtClean="0">
                <a:solidFill>
                  <a:prstClr val="black"/>
                </a:solidFill>
              </a:rPr>
              <a:t>Fundamentación Teórica..………………………………………….……………………………………..……</a:t>
            </a:r>
            <a:r>
              <a:rPr lang="es-EC" dirty="0">
                <a:solidFill>
                  <a:prstClr val="black"/>
                </a:solidFill>
              </a:rPr>
              <a:t>4</a:t>
            </a:r>
            <a:endParaRPr lang="es-EC" dirty="0" smtClean="0">
              <a:solidFill>
                <a:prstClr val="black"/>
              </a:solidFill>
            </a:endParaRPr>
          </a:p>
          <a:p>
            <a:r>
              <a:rPr lang="es-EC" dirty="0" smtClean="0">
                <a:solidFill>
                  <a:prstClr val="black"/>
                </a:solidFill>
              </a:rPr>
              <a:t>   -Causalidad………………………………………………………..…………………………………………………..…5</a:t>
            </a:r>
          </a:p>
          <a:p>
            <a:r>
              <a:rPr lang="es-EC" dirty="0">
                <a:solidFill>
                  <a:prstClr val="black"/>
                </a:solidFill>
              </a:rPr>
              <a:t> </a:t>
            </a:r>
            <a:r>
              <a:rPr lang="es-EC" dirty="0" smtClean="0">
                <a:solidFill>
                  <a:prstClr val="black"/>
                </a:solidFill>
              </a:rPr>
              <a:t> </a:t>
            </a:r>
            <a:r>
              <a:rPr lang="es-EC" dirty="0">
                <a:solidFill>
                  <a:prstClr val="black"/>
                </a:solidFill>
              </a:rPr>
              <a:t> </a:t>
            </a:r>
            <a:r>
              <a:rPr lang="es-EC" dirty="0" smtClean="0">
                <a:solidFill>
                  <a:prstClr val="black"/>
                </a:solidFill>
              </a:rPr>
              <a:t>-Desarrollo de la Noción de Espacio……………………………………………………………………..…..6</a:t>
            </a:r>
          </a:p>
          <a:p>
            <a:r>
              <a:rPr lang="es-EC" dirty="0">
                <a:solidFill>
                  <a:prstClr val="black"/>
                </a:solidFill>
              </a:rPr>
              <a:t> </a:t>
            </a:r>
            <a:r>
              <a:rPr lang="es-EC" dirty="0" smtClean="0">
                <a:solidFill>
                  <a:prstClr val="black"/>
                </a:solidFill>
              </a:rPr>
              <a:t>  -La Noción </a:t>
            </a:r>
            <a:r>
              <a:rPr lang="es-EC" dirty="0">
                <a:solidFill>
                  <a:prstClr val="black"/>
                </a:solidFill>
              </a:rPr>
              <a:t>de </a:t>
            </a:r>
            <a:r>
              <a:rPr lang="es-EC" dirty="0" smtClean="0">
                <a:solidFill>
                  <a:prstClr val="black"/>
                </a:solidFill>
              </a:rPr>
              <a:t>Espacio en Educación Infantil……….………………………………………………..…..7</a:t>
            </a:r>
            <a:endParaRPr lang="es-EC" dirty="0">
              <a:solidFill>
                <a:prstClr val="black"/>
              </a:solidFill>
            </a:endParaRPr>
          </a:p>
          <a:p>
            <a:r>
              <a:rPr lang="es-EC" dirty="0">
                <a:solidFill>
                  <a:prstClr val="black"/>
                </a:solidFill>
              </a:rPr>
              <a:t> </a:t>
            </a:r>
            <a:r>
              <a:rPr lang="es-EC" dirty="0" smtClean="0">
                <a:solidFill>
                  <a:prstClr val="black"/>
                </a:solidFill>
              </a:rPr>
              <a:t>  -La causalidad en el </a:t>
            </a:r>
            <a:r>
              <a:rPr lang="es-EC" dirty="0">
                <a:solidFill>
                  <a:prstClr val="black"/>
                </a:solidFill>
              </a:rPr>
              <a:t>D</a:t>
            </a:r>
            <a:r>
              <a:rPr lang="es-EC" dirty="0" smtClean="0">
                <a:solidFill>
                  <a:prstClr val="black"/>
                </a:solidFill>
              </a:rPr>
              <a:t>esarrollo Infantil………………………………………………………………....….8</a:t>
            </a:r>
          </a:p>
          <a:p>
            <a:r>
              <a:rPr lang="es-EC" dirty="0">
                <a:solidFill>
                  <a:prstClr val="black"/>
                </a:solidFill>
              </a:rPr>
              <a:t> </a:t>
            </a:r>
            <a:r>
              <a:rPr lang="es-EC" dirty="0" smtClean="0">
                <a:solidFill>
                  <a:prstClr val="black"/>
                </a:solidFill>
              </a:rPr>
              <a:t>  - </a:t>
            </a:r>
            <a:r>
              <a:rPr lang="es-EC" dirty="0">
                <a:solidFill>
                  <a:prstClr val="black"/>
                </a:solidFill>
              </a:rPr>
              <a:t>¡</a:t>
            </a:r>
            <a:r>
              <a:rPr lang="es-EC" dirty="0" smtClean="0">
                <a:solidFill>
                  <a:prstClr val="black"/>
                </a:solidFill>
              </a:rPr>
              <a:t>Para saber!...........……………………………………………………………………………………………..…..9</a:t>
            </a:r>
          </a:p>
          <a:p>
            <a:pPr marL="285750" indent="-285750">
              <a:buFont typeface="Arial" panose="020B0604020202020204" pitchFamily="34" charset="0"/>
              <a:buChar char="•"/>
            </a:pPr>
            <a:r>
              <a:rPr lang="es-EC" dirty="0" smtClean="0">
                <a:solidFill>
                  <a:prstClr val="black"/>
                </a:solidFill>
              </a:rPr>
              <a:t>Planificaciones Curriculares-Actividades de Causalidad para Potenciar la Noción de</a:t>
            </a:r>
          </a:p>
          <a:p>
            <a:r>
              <a:rPr lang="es-EC" dirty="0">
                <a:solidFill>
                  <a:prstClr val="black"/>
                </a:solidFill>
              </a:rPr>
              <a:t> </a:t>
            </a:r>
            <a:r>
              <a:rPr lang="es-EC" dirty="0" smtClean="0">
                <a:solidFill>
                  <a:prstClr val="black"/>
                </a:solidFill>
              </a:rPr>
              <a:t>     Espacio.……..………………………………………………………………………………………………………....10</a:t>
            </a:r>
          </a:p>
          <a:p>
            <a:pPr marL="285750" indent="-285750">
              <a:buFont typeface="Arial" panose="020B0604020202020204" pitchFamily="34" charset="0"/>
              <a:buChar char="•"/>
            </a:pPr>
            <a:r>
              <a:rPr lang="es-EC" dirty="0" smtClean="0">
                <a:solidFill>
                  <a:prstClr val="black"/>
                </a:solidFill>
              </a:rPr>
              <a:t>Sección 1: Noción Arriba-Abajo…………………………………………….……………………………..…11</a:t>
            </a:r>
          </a:p>
          <a:p>
            <a:r>
              <a:rPr lang="es-EC" dirty="0">
                <a:solidFill>
                  <a:prstClr val="black"/>
                </a:solidFill>
              </a:rPr>
              <a:t> </a:t>
            </a:r>
            <a:r>
              <a:rPr lang="es-EC" dirty="0" smtClean="0">
                <a:solidFill>
                  <a:prstClr val="black"/>
                </a:solidFill>
              </a:rPr>
              <a:t>  -</a:t>
            </a:r>
            <a:r>
              <a:rPr lang="es-EC" dirty="0">
                <a:solidFill>
                  <a:prstClr val="black"/>
                </a:solidFill>
              </a:rPr>
              <a:t> </a:t>
            </a:r>
            <a:r>
              <a:rPr lang="es-EC" dirty="0" smtClean="0">
                <a:solidFill>
                  <a:prstClr val="black"/>
                </a:solidFill>
              </a:rPr>
              <a:t>“Jugando con el Yo-yo arriba y abajo”……………….…..…………………………………………..…..12</a:t>
            </a:r>
          </a:p>
          <a:p>
            <a:r>
              <a:rPr lang="es-EC" dirty="0" smtClean="0">
                <a:solidFill>
                  <a:prstClr val="black"/>
                </a:solidFill>
              </a:rPr>
              <a:t>   </a:t>
            </a:r>
            <a:r>
              <a:rPr lang="es-EC" dirty="0">
                <a:solidFill>
                  <a:prstClr val="black"/>
                </a:solidFill>
              </a:rPr>
              <a:t>- </a:t>
            </a:r>
            <a:r>
              <a:rPr lang="es-EC" dirty="0" smtClean="0">
                <a:solidFill>
                  <a:prstClr val="black"/>
                </a:solidFill>
              </a:rPr>
              <a:t>“Arriba y abajo me ubico yo” …………………..…….…………………………………………………..….16</a:t>
            </a:r>
          </a:p>
          <a:p>
            <a:pPr marL="285750" indent="-285750">
              <a:buFont typeface="Arial" panose="020B0604020202020204" pitchFamily="34" charset="0"/>
              <a:buChar char="•"/>
            </a:pPr>
            <a:r>
              <a:rPr lang="es-EC" dirty="0" smtClean="0">
                <a:solidFill>
                  <a:prstClr val="black"/>
                </a:solidFill>
              </a:rPr>
              <a:t>Sección 2: Dentro-Fuera ………………...……….………………….……………………………………..….20</a:t>
            </a:r>
          </a:p>
          <a:p>
            <a:r>
              <a:rPr lang="es-EC" dirty="0" smtClean="0">
                <a:solidFill>
                  <a:prstClr val="black"/>
                </a:solidFill>
              </a:rPr>
              <a:t>   -</a:t>
            </a:r>
            <a:r>
              <a:rPr lang="es-EC" dirty="0">
                <a:solidFill>
                  <a:prstClr val="black"/>
                </a:solidFill>
              </a:rPr>
              <a:t> </a:t>
            </a:r>
            <a:r>
              <a:rPr lang="es-EC" dirty="0" smtClean="0">
                <a:solidFill>
                  <a:prstClr val="black"/>
                </a:solidFill>
              </a:rPr>
              <a:t>“Jugando con el agua dentro y fuera”……….………………………………………….……………..….21</a:t>
            </a:r>
          </a:p>
          <a:p>
            <a:r>
              <a:rPr lang="es-EC" dirty="0">
                <a:solidFill>
                  <a:prstClr val="black"/>
                </a:solidFill>
              </a:rPr>
              <a:t> </a:t>
            </a:r>
            <a:r>
              <a:rPr lang="es-EC" dirty="0" smtClean="0">
                <a:solidFill>
                  <a:prstClr val="black"/>
                </a:solidFill>
              </a:rPr>
              <a:t>  - “Jugando dentro y fuera con el </a:t>
            </a:r>
            <a:r>
              <a:rPr lang="es-EC" dirty="0" err="1" smtClean="0">
                <a:solidFill>
                  <a:prstClr val="black"/>
                </a:solidFill>
              </a:rPr>
              <a:t>Ula</a:t>
            </a:r>
            <a:r>
              <a:rPr lang="es-EC" dirty="0" err="1">
                <a:solidFill>
                  <a:prstClr val="black"/>
                </a:solidFill>
              </a:rPr>
              <a:t>-</a:t>
            </a:r>
            <a:r>
              <a:rPr lang="es-EC" dirty="0" err="1" smtClean="0">
                <a:solidFill>
                  <a:prstClr val="black"/>
                </a:solidFill>
              </a:rPr>
              <a:t>Ula</a:t>
            </a:r>
            <a:r>
              <a:rPr lang="es-EC" dirty="0" smtClean="0">
                <a:solidFill>
                  <a:prstClr val="black"/>
                </a:solidFill>
              </a:rPr>
              <a:t>”.…………………………………………………………………25</a:t>
            </a:r>
          </a:p>
        </p:txBody>
      </p:sp>
    </p:spTree>
    <p:extLst>
      <p:ext uri="{BB962C8B-B14F-4D97-AF65-F5344CB8AC3E}">
        <p14:creationId xmlns:p14="http://schemas.microsoft.com/office/powerpoint/2010/main" val="22125658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0"/>
            <a:ext cx="12192000" cy="6858000"/>
          </a:xfrm>
          <a:prstGeom prst="rect">
            <a:avLst/>
          </a:prstGeom>
        </p:spPr>
      </p:pic>
      <p:sp>
        <p:nvSpPr>
          <p:cNvPr id="4" name="Rectángulo 3"/>
          <p:cNvSpPr/>
          <p:nvPr/>
        </p:nvSpPr>
        <p:spPr>
          <a:xfrm>
            <a:off x="1770555" y="931225"/>
            <a:ext cx="8912757" cy="5078313"/>
          </a:xfrm>
          <a:prstGeom prst="rect">
            <a:avLst/>
          </a:prstGeom>
          <a:ln>
            <a:noFill/>
          </a:ln>
        </p:spPr>
        <p:txBody>
          <a:bodyPr wrap="square">
            <a:spAutoFit/>
          </a:bodyPr>
          <a:lstStyle/>
          <a:p>
            <a:pPr algn="just"/>
            <a:r>
              <a:rPr lang="es-EC" dirty="0" smtClean="0">
                <a:solidFill>
                  <a:prstClr val="black"/>
                </a:solidFill>
              </a:rPr>
              <a:t>   - </a:t>
            </a:r>
            <a:r>
              <a:rPr lang="es-EC" dirty="0">
                <a:solidFill>
                  <a:prstClr val="black"/>
                </a:solidFill>
              </a:rPr>
              <a:t>“Jugando con el </a:t>
            </a:r>
            <a:r>
              <a:rPr lang="es-EC" dirty="0" smtClean="0">
                <a:solidFill>
                  <a:prstClr val="black"/>
                </a:solidFill>
              </a:rPr>
              <a:t>atrapa </a:t>
            </a:r>
            <a:r>
              <a:rPr lang="es-EC" dirty="0">
                <a:solidFill>
                  <a:prstClr val="black"/>
                </a:solidFill>
              </a:rPr>
              <a:t>bolas dentro y fuera” </a:t>
            </a:r>
            <a:r>
              <a:rPr lang="es-EC" dirty="0" smtClean="0">
                <a:solidFill>
                  <a:prstClr val="black"/>
                </a:solidFill>
              </a:rPr>
              <a:t>..………..…………………..………………………..…...29</a:t>
            </a:r>
          </a:p>
          <a:p>
            <a:pPr marL="285750" indent="-285750" algn="just">
              <a:buFont typeface="Arial" panose="020B0604020202020204" pitchFamily="34" charset="0"/>
              <a:buChar char="•"/>
            </a:pPr>
            <a:r>
              <a:rPr lang="es-EC" dirty="0" smtClean="0">
                <a:solidFill>
                  <a:prstClr val="black"/>
                </a:solidFill>
              </a:rPr>
              <a:t>Sección 3: Encima-Debajo ……………..…………………...…..……..…………….………………………..…..32</a:t>
            </a:r>
            <a:endParaRPr lang="es-EC" dirty="0">
              <a:solidFill>
                <a:prstClr val="black"/>
              </a:solidFill>
            </a:endParaRPr>
          </a:p>
          <a:p>
            <a:pPr algn="just"/>
            <a:r>
              <a:rPr lang="es-EC" dirty="0" smtClean="0">
                <a:solidFill>
                  <a:prstClr val="black"/>
                </a:solidFill>
              </a:rPr>
              <a:t>   - “Jugando encima y debajo del elástico” ..…………………………………………………………………….33</a:t>
            </a:r>
          </a:p>
          <a:p>
            <a:pPr algn="just"/>
            <a:r>
              <a:rPr lang="es-EC" dirty="0" smtClean="0">
                <a:solidFill>
                  <a:prstClr val="black"/>
                </a:solidFill>
              </a:rPr>
              <a:t>   - </a:t>
            </a:r>
            <a:r>
              <a:rPr lang="es-EC" dirty="0">
                <a:solidFill>
                  <a:prstClr val="black"/>
                </a:solidFill>
              </a:rPr>
              <a:t>“</a:t>
            </a:r>
            <a:r>
              <a:rPr lang="es-EC" dirty="0" err="1">
                <a:solidFill>
                  <a:prstClr val="black"/>
                </a:solidFill>
              </a:rPr>
              <a:t>Jenga</a:t>
            </a:r>
            <a:r>
              <a:rPr lang="es-EC" dirty="0">
                <a:solidFill>
                  <a:prstClr val="black"/>
                </a:solidFill>
              </a:rPr>
              <a:t> -muevo </a:t>
            </a:r>
            <a:r>
              <a:rPr lang="es-EC" dirty="0" smtClean="0">
                <a:solidFill>
                  <a:prstClr val="black"/>
                </a:solidFill>
              </a:rPr>
              <a:t>las piezas de debajo a encima” ..……..…………………………………………………..36</a:t>
            </a:r>
          </a:p>
          <a:p>
            <a:pPr marL="285750" indent="-285750" algn="just">
              <a:buFont typeface="Arial" panose="020B0604020202020204" pitchFamily="34" charset="0"/>
              <a:buChar char="•"/>
            </a:pPr>
            <a:r>
              <a:rPr lang="es-EC" dirty="0">
                <a:solidFill>
                  <a:prstClr val="black"/>
                </a:solidFill>
              </a:rPr>
              <a:t>Sección </a:t>
            </a:r>
            <a:r>
              <a:rPr lang="es-EC" dirty="0" smtClean="0">
                <a:solidFill>
                  <a:prstClr val="black"/>
                </a:solidFill>
              </a:rPr>
              <a:t>4: </a:t>
            </a:r>
            <a:r>
              <a:rPr lang="es-EC" dirty="0">
                <a:solidFill>
                  <a:prstClr val="black"/>
                </a:solidFill>
              </a:rPr>
              <a:t>Cerca-Lejos </a:t>
            </a:r>
            <a:r>
              <a:rPr lang="es-EC" dirty="0" smtClean="0">
                <a:solidFill>
                  <a:prstClr val="black"/>
                </a:solidFill>
              </a:rPr>
              <a:t>…………………………….………...…..……..…………….…………………….…..…..39</a:t>
            </a:r>
            <a:endParaRPr lang="es-EC" dirty="0">
              <a:solidFill>
                <a:prstClr val="black"/>
              </a:solidFill>
            </a:endParaRPr>
          </a:p>
          <a:p>
            <a:pPr algn="just"/>
            <a:r>
              <a:rPr lang="es-EC" dirty="0">
                <a:solidFill>
                  <a:prstClr val="black"/>
                </a:solidFill>
              </a:rPr>
              <a:t>   - </a:t>
            </a:r>
            <a:r>
              <a:rPr lang="es-EC" dirty="0" smtClean="0">
                <a:solidFill>
                  <a:prstClr val="black"/>
                </a:solidFill>
              </a:rPr>
              <a:t>“A rodar-Cerca y lejos” ..…….………………………………………………………..……………………………...40</a:t>
            </a:r>
          </a:p>
          <a:p>
            <a:pPr algn="just"/>
            <a:r>
              <a:rPr lang="es-EC" dirty="0" smtClean="0">
                <a:solidFill>
                  <a:prstClr val="black"/>
                </a:solidFill>
              </a:rPr>
              <a:t>   - “Cerca y lejos – Lanzamientos con resorteras </a:t>
            </a:r>
            <a:r>
              <a:rPr lang="es-EC" dirty="0">
                <a:solidFill>
                  <a:prstClr val="black"/>
                </a:solidFill>
              </a:rPr>
              <a:t>c</a:t>
            </a:r>
            <a:r>
              <a:rPr lang="es-EC" dirty="0" smtClean="0">
                <a:solidFill>
                  <a:prstClr val="black"/>
                </a:solidFill>
              </a:rPr>
              <a:t>aseras”………………..……….…………………..…44</a:t>
            </a:r>
          </a:p>
          <a:p>
            <a:pPr algn="just"/>
            <a:r>
              <a:rPr lang="es-EC" dirty="0" smtClean="0">
                <a:solidFill>
                  <a:prstClr val="black"/>
                </a:solidFill>
              </a:rPr>
              <a:t>   </a:t>
            </a:r>
            <a:r>
              <a:rPr lang="es-EC" dirty="0">
                <a:solidFill>
                  <a:prstClr val="black"/>
                </a:solidFill>
              </a:rPr>
              <a:t>- </a:t>
            </a:r>
            <a:r>
              <a:rPr lang="es-EC" dirty="0" smtClean="0">
                <a:solidFill>
                  <a:prstClr val="black"/>
                </a:solidFill>
              </a:rPr>
              <a:t>“Cerca y lejos del </a:t>
            </a:r>
            <a:r>
              <a:rPr lang="es-EC" dirty="0" err="1" smtClean="0">
                <a:solidFill>
                  <a:prstClr val="black"/>
                </a:solidFill>
              </a:rPr>
              <a:t>Frisbee</a:t>
            </a:r>
            <a:r>
              <a:rPr lang="es-EC" dirty="0" smtClean="0">
                <a:solidFill>
                  <a:prstClr val="black"/>
                </a:solidFill>
              </a:rPr>
              <a:t>” ………….……………………………………………………………………………… 48</a:t>
            </a:r>
          </a:p>
          <a:p>
            <a:pPr marL="285750" indent="-285750" algn="just">
              <a:buFont typeface="Arial" panose="020B0604020202020204" pitchFamily="34" charset="0"/>
              <a:buChar char="•"/>
            </a:pPr>
            <a:r>
              <a:rPr lang="es-EC" dirty="0">
                <a:solidFill>
                  <a:prstClr val="black"/>
                </a:solidFill>
              </a:rPr>
              <a:t>Sección </a:t>
            </a:r>
            <a:r>
              <a:rPr lang="es-EC" dirty="0" smtClean="0">
                <a:solidFill>
                  <a:prstClr val="black"/>
                </a:solidFill>
              </a:rPr>
              <a:t>5: Adelante-Atrás………………………………………..……..…………….…………………….……...52</a:t>
            </a:r>
            <a:endParaRPr lang="es-EC" dirty="0">
              <a:solidFill>
                <a:prstClr val="black"/>
              </a:solidFill>
            </a:endParaRPr>
          </a:p>
          <a:p>
            <a:pPr algn="just"/>
            <a:r>
              <a:rPr lang="es-EC" dirty="0">
                <a:solidFill>
                  <a:prstClr val="black"/>
                </a:solidFill>
              </a:rPr>
              <a:t>   - </a:t>
            </a:r>
            <a:r>
              <a:rPr lang="es-EC" dirty="0" smtClean="0">
                <a:solidFill>
                  <a:prstClr val="black"/>
                </a:solidFill>
              </a:rPr>
              <a:t>“Me balanceo adelante y atrás”.……………………………………….………………………………………….53</a:t>
            </a:r>
            <a:endParaRPr lang="es-EC" dirty="0">
              <a:solidFill>
                <a:prstClr val="black"/>
              </a:solidFill>
            </a:endParaRPr>
          </a:p>
          <a:p>
            <a:pPr algn="just"/>
            <a:r>
              <a:rPr lang="es-EC" dirty="0">
                <a:solidFill>
                  <a:prstClr val="black"/>
                </a:solidFill>
              </a:rPr>
              <a:t>   - </a:t>
            </a:r>
            <a:r>
              <a:rPr lang="es-EC" dirty="0" smtClean="0">
                <a:solidFill>
                  <a:prstClr val="black"/>
                </a:solidFill>
              </a:rPr>
              <a:t>“Adelante y atrás me columpio”……….………………………………………………………………………....56</a:t>
            </a:r>
          </a:p>
          <a:p>
            <a:pPr marL="285750" indent="-285750" algn="just">
              <a:buFont typeface="Arial" panose="020B0604020202020204" pitchFamily="34" charset="0"/>
              <a:buChar char="•"/>
            </a:pPr>
            <a:r>
              <a:rPr lang="es-EC" dirty="0">
                <a:solidFill>
                  <a:prstClr val="black"/>
                </a:solidFill>
              </a:rPr>
              <a:t>Sección </a:t>
            </a:r>
            <a:r>
              <a:rPr lang="es-EC" dirty="0" smtClean="0">
                <a:solidFill>
                  <a:prstClr val="black"/>
                </a:solidFill>
              </a:rPr>
              <a:t>6: Derecha-Izquierda………………………………....……..…………….…………………….…..…..60</a:t>
            </a:r>
            <a:endParaRPr lang="es-EC" dirty="0">
              <a:solidFill>
                <a:prstClr val="black"/>
              </a:solidFill>
            </a:endParaRPr>
          </a:p>
          <a:p>
            <a:pPr algn="just"/>
            <a:r>
              <a:rPr lang="es-EC" dirty="0" smtClean="0">
                <a:solidFill>
                  <a:prstClr val="black"/>
                </a:solidFill>
              </a:rPr>
              <a:t>   </a:t>
            </a:r>
            <a:r>
              <a:rPr lang="es-EC" dirty="0">
                <a:solidFill>
                  <a:prstClr val="black"/>
                </a:solidFill>
              </a:rPr>
              <a:t>- </a:t>
            </a:r>
            <a:r>
              <a:rPr lang="es-EC" dirty="0" smtClean="0">
                <a:solidFill>
                  <a:prstClr val="black"/>
                </a:solidFill>
              </a:rPr>
              <a:t> “Moviendo el péndulo de derecha a izquierda”…………………………………………………………  61</a:t>
            </a:r>
          </a:p>
          <a:p>
            <a:pPr algn="just"/>
            <a:r>
              <a:rPr lang="es-EC" dirty="0" smtClean="0">
                <a:solidFill>
                  <a:prstClr val="black"/>
                </a:solidFill>
              </a:rPr>
              <a:t>   </a:t>
            </a:r>
            <a:r>
              <a:rPr lang="es-EC" dirty="0">
                <a:solidFill>
                  <a:prstClr val="black"/>
                </a:solidFill>
              </a:rPr>
              <a:t>- </a:t>
            </a:r>
            <a:r>
              <a:rPr lang="es-EC" dirty="0" smtClean="0">
                <a:solidFill>
                  <a:prstClr val="black"/>
                </a:solidFill>
              </a:rPr>
              <a:t>“Malabares de </a:t>
            </a:r>
            <a:r>
              <a:rPr lang="es-EC" dirty="0">
                <a:solidFill>
                  <a:prstClr val="black"/>
                </a:solidFill>
              </a:rPr>
              <a:t>derecha a izquierda</a:t>
            </a:r>
            <a:r>
              <a:rPr lang="es-EC" dirty="0" smtClean="0">
                <a:solidFill>
                  <a:prstClr val="black"/>
                </a:solidFill>
              </a:rPr>
              <a:t>”…………………………………………………………………………… 64</a:t>
            </a:r>
          </a:p>
          <a:p>
            <a:pPr algn="just"/>
            <a:r>
              <a:rPr lang="es-EC" dirty="0">
                <a:solidFill>
                  <a:prstClr val="black"/>
                </a:solidFill>
              </a:rPr>
              <a:t>    - </a:t>
            </a:r>
            <a:r>
              <a:rPr lang="es-EC" dirty="0" smtClean="0">
                <a:solidFill>
                  <a:prstClr val="black"/>
                </a:solidFill>
              </a:rPr>
              <a:t>¿Dónde está la pelota? derecha o izquierda”………………………..…………………………………… 68</a:t>
            </a:r>
          </a:p>
          <a:p>
            <a:pPr marL="285750" indent="-285750" algn="just">
              <a:buFont typeface="Arial" panose="020B0604020202020204" pitchFamily="34" charset="0"/>
              <a:buChar char="•"/>
            </a:pPr>
            <a:r>
              <a:rPr lang="es-EC" dirty="0" smtClean="0">
                <a:solidFill>
                  <a:prstClr val="black"/>
                </a:solidFill>
              </a:rPr>
              <a:t>Recomendaciones Metodológicas para el Desarrollo de las Actividades Curriculares ....71</a:t>
            </a:r>
            <a:endParaRPr lang="es-EC" dirty="0">
              <a:solidFill>
                <a:prstClr val="black"/>
              </a:solidFill>
            </a:endParaRPr>
          </a:p>
          <a:p>
            <a:pPr marL="285750" indent="-285750" algn="just">
              <a:buFont typeface="Arial" panose="020B0604020202020204" pitchFamily="34" charset="0"/>
              <a:buChar char="•"/>
            </a:pPr>
            <a:r>
              <a:rPr lang="es-EC" dirty="0" smtClean="0">
                <a:solidFill>
                  <a:prstClr val="black"/>
                </a:solidFill>
              </a:rPr>
              <a:t>Actividades de causalidad para Potenciar la Noción de Espacio sugeridas para Padres </a:t>
            </a:r>
          </a:p>
          <a:p>
            <a:pPr marL="285750" indent="-285750" algn="just">
              <a:buFont typeface="Arial" panose="020B0604020202020204" pitchFamily="34" charset="0"/>
              <a:buChar char="•"/>
            </a:pPr>
            <a:r>
              <a:rPr lang="es-EC" dirty="0" smtClean="0">
                <a:solidFill>
                  <a:prstClr val="black"/>
                </a:solidFill>
              </a:rPr>
              <a:t>de Familia………………………………………………………………………………………………………………….....77</a:t>
            </a:r>
            <a:endParaRPr lang="es-EC" dirty="0">
              <a:solidFill>
                <a:prstClr val="black"/>
              </a:solidFill>
            </a:endParaRPr>
          </a:p>
        </p:txBody>
      </p:sp>
    </p:spTree>
    <p:extLst>
      <p:ext uri="{BB962C8B-B14F-4D97-AF65-F5344CB8AC3E}">
        <p14:creationId xmlns:p14="http://schemas.microsoft.com/office/powerpoint/2010/main" val="28279420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2192000" cy="6858000"/>
          </a:xfrm>
          <a:prstGeom prst="rect">
            <a:avLst/>
          </a:prstGeom>
        </p:spPr>
      </p:pic>
      <p:sp>
        <p:nvSpPr>
          <p:cNvPr id="3" name="Rectángulo 2"/>
          <p:cNvSpPr/>
          <p:nvPr/>
        </p:nvSpPr>
        <p:spPr>
          <a:xfrm>
            <a:off x="1770555" y="931225"/>
            <a:ext cx="8912757" cy="2862322"/>
          </a:xfrm>
          <a:prstGeom prst="rect">
            <a:avLst/>
          </a:prstGeom>
          <a:ln>
            <a:noFill/>
          </a:ln>
        </p:spPr>
        <p:txBody>
          <a:bodyPr wrap="square">
            <a:spAutoFit/>
          </a:bodyPr>
          <a:lstStyle/>
          <a:p>
            <a:pPr algn="just"/>
            <a:r>
              <a:rPr lang="es-EC" dirty="0" smtClean="0">
                <a:solidFill>
                  <a:prstClr val="black"/>
                </a:solidFill>
              </a:rPr>
              <a:t>   - ¿Dónde vuelan las cometas? arriba o abajo …..………..…………………..…….…………………..……78</a:t>
            </a:r>
          </a:p>
          <a:p>
            <a:pPr algn="just"/>
            <a:r>
              <a:rPr lang="es-EC" dirty="0" smtClean="0">
                <a:solidFill>
                  <a:prstClr val="black"/>
                </a:solidFill>
              </a:rPr>
              <a:t>   -Helados dentro y fuera del congelador …..……...…..……..…………….……………………….……..…..79</a:t>
            </a:r>
            <a:endParaRPr lang="es-EC" dirty="0">
              <a:solidFill>
                <a:prstClr val="black"/>
              </a:solidFill>
            </a:endParaRPr>
          </a:p>
          <a:p>
            <a:pPr algn="just"/>
            <a:r>
              <a:rPr lang="es-EC" dirty="0" smtClean="0">
                <a:solidFill>
                  <a:prstClr val="black"/>
                </a:solidFill>
              </a:rPr>
              <a:t>   - “Sándwiches en capas – encima y debajo” ...……………………………………………….…….………….80</a:t>
            </a:r>
          </a:p>
          <a:p>
            <a:pPr algn="just"/>
            <a:r>
              <a:rPr lang="es-EC" dirty="0" smtClean="0">
                <a:solidFill>
                  <a:prstClr val="black"/>
                </a:solidFill>
              </a:rPr>
              <a:t>   - “Rodando por caminos distintos – Cerca y lejos” ..……..……………………………………….…………81</a:t>
            </a:r>
          </a:p>
          <a:p>
            <a:pPr algn="just"/>
            <a:r>
              <a:rPr lang="es-EC" dirty="0" smtClean="0">
                <a:solidFill>
                  <a:prstClr val="black"/>
                </a:solidFill>
              </a:rPr>
              <a:t>   - </a:t>
            </a:r>
            <a:r>
              <a:rPr lang="es-EC" dirty="0">
                <a:solidFill>
                  <a:prstClr val="black"/>
                </a:solidFill>
              </a:rPr>
              <a:t>“Rodando por caminos distintos – Cerca y lejos” </a:t>
            </a:r>
            <a:r>
              <a:rPr lang="es-EC" dirty="0" smtClean="0">
                <a:solidFill>
                  <a:prstClr val="black"/>
                </a:solidFill>
              </a:rPr>
              <a:t>..……..………………………………………….………82</a:t>
            </a:r>
          </a:p>
          <a:p>
            <a:pPr algn="just"/>
            <a:r>
              <a:rPr lang="es-EC" dirty="0" smtClean="0">
                <a:solidFill>
                  <a:prstClr val="black"/>
                </a:solidFill>
              </a:rPr>
              <a:t>   - “¿Agua fría o caliente? Izquierda - derecha” ..……..………………………….……………………..……..83</a:t>
            </a:r>
            <a:endParaRPr lang="es-EC" dirty="0">
              <a:solidFill>
                <a:prstClr val="black"/>
              </a:solidFill>
            </a:endParaRPr>
          </a:p>
          <a:p>
            <a:pPr marL="285750" indent="-285750" algn="just">
              <a:buFont typeface="Arial" panose="020B0604020202020204" pitchFamily="34" charset="0"/>
              <a:buChar char="•"/>
            </a:pPr>
            <a:r>
              <a:rPr lang="es-EC" dirty="0" smtClean="0">
                <a:solidFill>
                  <a:prstClr val="black"/>
                </a:solidFill>
              </a:rPr>
              <a:t>Sugerencias didácticas para el desarrollo de las actividades  ……………..………………….….….84</a:t>
            </a:r>
          </a:p>
          <a:p>
            <a:pPr marL="285750" indent="-285750" algn="just">
              <a:buFont typeface="Arial" panose="020B0604020202020204" pitchFamily="34" charset="0"/>
              <a:buChar char="•"/>
            </a:pPr>
            <a:r>
              <a:rPr lang="es-EC" dirty="0" smtClean="0">
                <a:solidFill>
                  <a:prstClr val="black"/>
                </a:solidFill>
              </a:rPr>
              <a:t>Lecturas recomendadas para docentes ………………..…………………………………………………..…..86</a:t>
            </a:r>
          </a:p>
          <a:p>
            <a:pPr marL="285750" indent="-285750" algn="just">
              <a:buFont typeface="Arial" panose="020B0604020202020204" pitchFamily="34" charset="0"/>
              <a:buChar char="•"/>
            </a:pPr>
            <a:r>
              <a:rPr lang="es-EC" dirty="0">
                <a:solidFill>
                  <a:prstClr val="black"/>
                </a:solidFill>
              </a:rPr>
              <a:t>Lecturas recomendadas para </a:t>
            </a:r>
            <a:r>
              <a:rPr lang="es-EC" dirty="0" smtClean="0">
                <a:solidFill>
                  <a:prstClr val="black"/>
                </a:solidFill>
              </a:rPr>
              <a:t>padres de familia ………………..…….………………………..……..…..87</a:t>
            </a:r>
            <a:endParaRPr lang="es-EC" dirty="0">
              <a:solidFill>
                <a:prstClr val="black"/>
              </a:solidFill>
            </a:endParaRPr>
          </a:p>
          <a:p>
            <a:pPr marL="285750" indent="-285750" algn="just">
              <a:buFont typeface="Arial" panose="020B0604020202020204" pitchFamily="34" charset="0"/>
              <a:buChar char="•"/>
            </a:pPr>
            <a:r>
              <a:rPr lang="es-EC" dirty="0" smtClean="0">
                <a:solidFill>
                  <a:prstClr val="black"/>
                </a:solidFill>
              </a:rPr>
              <a:t>Bibliografía ………………………………………………………………………..…….………………………..……..…..88</a:t>
            </a:r>
            <a:endParaRPr lang="es-EC" dirty="0">
              <a:solidFill>
                <a:prstClr val="black"/>
              </a:solidFill>
            </a:endParaRPr>
          </a:p>
        </p:txBody>
      </p:sp>
    </p:spTree>
    <p:extLst>
      <p:ext uri="{BB962C8B-B14F-4D97-AF65-F5344CB8AC3E}">
        <p14:creationId xmlns:p14="http://schemas.microsoft.com/office/powerpoint/2010/main" val="2216110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0" y="-1"/>
            <a:ext cx="12227180" cy="6858001"/>
          </a:xfrm>
          <a:prstGeom prst="rect">
            <a:avLst/>
          </a:prstGeom>
        </p:spPr>
      </p:pic>
      <p:sp>
        <p:nvSpPr>
          <p:cNvPr id="5" name="CuadroTexto 4"/>
          <p:cNvSpPr txBox="1"/>
          <p:nvPr/>
        </p:nvSpPr>
        <p:spPr>
          <a:xfrm>
            <a:off x="5331319" y="1071929"/>
            <a:ext cx="6158496" cy="1077218"/>
          </a:xfrm>
          <a:prstGeom prst="rect">
            <a:avLst/>
          </a:prstGeom>
          <a:solidFill>
            <a:schemeClr val="bg1"/>
          </a:solidFill>
          <a:ln w="38100">
            <a:noFill/>
          </a:ln>
          <a:effectLst>
            <a:glow rad="2286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sz="1600" dirty="0">
                <a:solidFill>
                  <a:prstClr val="black"/>
                </a:solidFill>
                <a:latin typeface="Times New Roman" panose="02020603050405020304" pitchFamily="18" charset="0"/>
                <a:cs typeface="Times New Roman" panose="02020603050405020304" pitchFamily="18" charset="0"/>
              </a:rPr>
              <a:t>La presente Guía didáctica de actividades </a:t>
            </a:r>
            <a:r>
              <a:rPr lang="es-EC" sz="1600" dirty="0" smtClean="0">
                <a:solidFill>
                  <a:prstClr val="black"/>
                </a:solidFill>
                <a:latin typeface="Times New Roman" panose="02020603050405020304" pitchFamily="18" charset="0"/>
                <a:cs typeface="Times New Roman" panose="02020603050405020304" pitchFamily="18" charset="0"/>
              </a:rPr>
              <a:t>de causalidad </a:t>
            </a:r>
            <a:r>
              <a:rPr lang="es-EC" sz="1600" dirty="0">
                <a:solidFill>
                  <a:prstClr val="black"/>
                </a:solidFill>
                <a:latin typeface="Times New Roman" panose="02020603050405020304" pitchFamily="18" charset="0"/>
                <a:cs typeface="Times New Roman" panose="02020603050405020304" pitchFamily="18" charset="0"/>
              </a:rPr>
              <a:t>para potenciar la noción de espacio en los niños de Primer Año de Educación Básica, está dirigida a docentes, </a:t>
            </a:r>
            <a:r>
              <a:rPr lang="es-EC" sz="1600" dirty="0" smtClean="0">
                <a:solidFill>
                  <a:prstClr val="black"/>
                </a:solidFill>
                <a:latin typeface="Times New Roman" panose="02020603050405020304" pitchFamily="18" charset="0"/>
                <a:cs typeface="Times New Roman" panose="02020603050405020304" pitchFamily="18" charset="0"/>
              </a:rPr>
              <a:t>autoridades educativas </a:t>
            </a:r>
            <a:r>
              <a:rPr lang="es-EC" sz="1600" dirty="0">
                <a:solidFill>
                  <a:prstClr val="black"/>
                </a:solidFill>
                <a:latin typeface="Times New Roman" panose="02020603050405020304" pitchFamily="18" charset="0"/>
                <a:cs typeface="Times New Roman" panose="02020603050405020304" pitchFamily="18" charset="0"/>
              </a:rPr>
              <a:t>y padres  de familia de los niños de dicha sección. </a:t>
            </a:r>
            <a:endParaRPr lang="es-EC" sz="1600" dirty="0" smtClean="0">
              <a:solidFill>
                <a:prstClr val="black"/>
              </a:solidFill>
              <a:latin typeface="Times New Roman" panose="02020603050405020304" pitchFamily="18" charset="0"/>
              <a:cs typeface="Times New Roman" panose="02020603050405020304" pitchFamily="18" charset="0"/>
            </a:endParaRPr>
          </a:p>
        </p:txBody>
      </p:sp>
      <p:sp>
        <p:nvSpPr>
          <p:cNvPr id="6" name="CuadroTexto 5"/>
          <p:cNvSpPr txBox="1"/>
          <p:nvPr/>
        </p:nvSpPr>
        <p:spPr>
          <a:xfrm>
            <a:off x="988364" y="2441182"/>
            <a:ext cx="7591025" cy="1815882"/>
          </a:xfrm>
          <a:prstGeom prst="rect">
            <a:avLst/>
          </a:prstGeom>
          <a:solidFill>
            <a:schemeClr val="bg1"/>
          </a:solidFill>
          <a:ln w="38100">
            <a:noFill/>
          </a:ln>
          <a:effectLst>
            <a:glow rad="2286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sz="1600" dirty="0">
                <a:solidFill>
                  <a:prstClr val="black"/>
                </a:solidFill>
              </a:rPr>
              <a:t>La redacción de esta Guía surge como resultado del proyecto de investigación titulado “Estudio de la causalidad para potenciar la noción de espacio en los niños de Primer Año de Educación Básica del Colegio Educar 2000”, donde se evidenció que los niños presentaban dificultades para distinguir la noción de espacio y que las docentes de Primer Año de Básica </a:t>
            </a:r>
            <a:r>
              <a:rPr lang="es-EC" sz="1600" dirty="0" smtClean="0">
                <a:solidFill>
                  <a:prstClr val="black"/>
                </a:solidFill>
              </a:rPr>
              <a:t>realizan </a:t>
            </a:r>
            <a:r>
              <a:rPr lang="es-EC" sz="1600" dirty="0">
                <a:solidFill>
                  <a:prstClr val="black"/>
                </a:solidFill>
              </a:rPr>
              <a:t>este tipo de </a:t>
            </a:r>
            <a:r>
              <a:rPr lang="es-EC" sz="1600" dirty="0" smtClean="0">
                <a:solidFill>
                  <a:prstClr val="black"/>
                </a:solidFill>
              </a:rPr>
              <a:t>actividades con poca frecuencia debido a distintos motivos</a:t>
            </a:r>
            <a:r>
              <a:rPr lang="es-EC" sz="1600" dirty="0">
                <a:solidFill>
                  <a:prstClr val="black"/>
                </a:solidFill>
              </a:rPr>
              <a:t> </a:t>
            </a:r>
            <a:r>
              <a:rPr lang="es-EC" sz="1600" dirty="0" smtClean="0">
                <a:solidFill>
                  <a:prstClr val="black"/>
                </a:solidFill>
              </a:rPr>
              <a:t>tales como: escaso conocimiento acerca de la temática, falta de apoyo por parte de los padres de familia, falta de espacio para realizar las actividades, entre otras. </a:t>
            </a:r>
            <a:endParaRPr lang="es-EC" sz="1600" dirty="0">
              <a:solidFill>
                <a:prstClr val="black"/>
              </a:solidFill>
            </a:endParaRPr>
          </a:p>
        </p:txBody>
      </p:sp>
      <p:sp>
        <p:nvSpPr>
          <p:cNvPr id="7" name="CuadroTexto 6"/>
          <p:cNvSpPr txBox="1"/>
          <p:nvPr/>
        </p:nvSpPr>
        <p:spPr>
          <a:xfrm>
            <a:off x="3658793" y="4601818"/>
            <a:ext cx="7831022" cy="1077218"/>
          </a:xfrm>
          <a:prstGeom prst="rect">
            <a:avLst/>
          </a:prstGeom>
          <a:noFill/>
          <a:ln>
            <a:solidFill>
              <a:schemeClr val="accent3">
                <a:lumMod val="40000"/>
                <a:lumOff val="60000"/>
              </a:schemeClr>
            </a:solidFill>
          </a:ln>
          <a:effectLst>
            <a:glow rad="228600">
              <a:schemeClr val="accent3">
                <a:satMod val="175000"/>
                <a:alpha val="40000"/>
              </a:schemeClr>
            </a:glow>
          </a:effectLst>
        </p:spPr>
        <p:txBody>
          <a:bodyPr wrap="square" rtlCol="0">
            <a:spAutoFit/>
          </a:bodyPr>
          <a:lstStyle/>
          <a:p>
            <a:pPr algn="just"/>
            <a:r>
              <a:rPr lang="es-EC" sz="1600" dirty="0" smtClean="0">
                <a:solidFill>
                  <a:prstClr val="black"/>
                </a:solidFill>
              </a:rPr>
              <a:t>Esta propuesta intenta potenciar </a:t>
            </a:r>
            <a:r>
              <a:rPr lang="es-EC" sz="1600" dirty="0">
                <a:solidFill>
                  <a:prstClr val="black"/>
                </a:solidFill>
              </a:rPr>
              <a:t>en los niños las nociones: arriba –abajo, dentro-fuera, encima-debajo, izquierda-derecha y cerca-lejos.  </a:t>
            </a:r>
            <a:r>
              <a:rPr lang="es-EC" sz="1600" dirty="0" smtClean="0">
                <a:solidFill>
                  <a:prstClr val="black"/>
                </a:solidFill>
              </a:rPr>
              <a:t>Las </a:t>
            </a:r>
            <a:r>
              <a:rPr lang="es-EC" sz="1600" dirty="0">
                <a:solidFill>
                  <a:prstClr val="black"/>
                </a:solidFill>
              </a:rPr>
              <a:t>actividades  están basadas en </a:t>
            </a:r>
            <a:r>
              <a:rPr lang="es-EC" sz="1600" dirty="0" smtClean="0">
                <a:solidFill>
                  <a:prstClr val="black"/>
                </a:solidFill>
              </a:rPr>
              <a:t>la explicación de la relación causa – efecto (lógica causal) y </a:t>
            </a:r>
            <a:r>
              <a:rPr lang="es-EC" sz="1600" dirty="0">
                <a:solidFill>
                  <a:prstClr val="black"/>
                </a:solidFill>
              </a:rPr>
              <a:t>para su desarrollo se </a:t>
            </a:r>
            <a:r>
              <a:rPr lang="es-EC" sz="1600" dirty="0" smtClean="0">
                <a:solidFill>
                  <a:prstClr val="black"/>
                </a:solidFill>
              </a:rPr>
              <a:t>necesitan </a:t>
            </a:r>
            <a:r>
              <a:rPr lang="es-EC" sz="1600" dirty="0">
                <a:solidFill>
                  <a:prstClr val="black"/>
                </a:solidFill>
              </a:rPr>
              <a:t>materiales de fácil </a:t>
            </a:r>
            <a:r>
              <a:rPr lang="es-EC" sz="1600" dirty="0" smtClean="0">
                <a:solidFill>
                  <a:prstClr val="black"/>
                </a:solidFill>
              </a:rPr>
              <a:t>acceso.</a:t>
            </a:r>
            <a:endParaRPr lang="es-EC" sz="1600" dirty="0">
              <a:solidFill>
                <a:prstClr val="black"/>
              </a:solidFill>
            </a:endParaRPr>
          </a:p>
        </p:txBody>
      </p:sp>
      <p:sp>
        <p:nvSpPr>
          <p:cNvPr id="10" name="Elipse 9"/>
          <p:cNvSpPr/>
          <p:nvPr/>
        </p:nvSpPr>
        <p:spPr>
          <a:xfrm>
            <a:off x="9050006" y="2344774"/>
            <a:ext cx="1704430" cy="1800866"/>
          </a:xfrm>
          <a:prstGeom prst="ellipse">
            <a:avLst/>
          </a:prstGeom>
          <a:blipFill rotWithShape="0">
            <a:blip r:embed="rId3"/>
            <a:stretch>
              <a:fillRect/>
            </a:stretch>
          </a:blipFill>
        </p:spPr>
        <p:style>
          <a:lnRef idx="1">
            <a:schemeClr val="accent4">
              <a:hueOff val="5197846"/>
              <a:satOff val="-23984"/>
              <a:lumOff val="883"/>
              <a:alphaOff val="0"/>
            </a:schemeClr>
          </a:lnRef>
          <a:fillRef idx="2">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1" name="Elipse 10"/>
          <p:cNvSpPr/>
          <p:nvPr/>
        </p:nvSpPr>
        <p:spPr>
          <a:xfrm>
            <a:off x="1388589" y="4400448"/>
            <a:ext cx="1568019" cy="1761941"/>
          </a:xfrm>
          <a:prstGeom prst="ellipse">
            <a:avLst/>
          </a:prstGeom>
          <a:blipFill rotWithShape="0">
            <a:blip r:embed="rId4"/>
            <a:stretch>
              <a:fillRect/>
            </a:stretch>
          </a:blipFill>
        </p:spPr>
        <p:style>
          <a:lnRef idx="1">
            <a:schemeClr val="accent4">
              <a:hueOff val="10395692"/>
              <a:satOff val="-47968"/>
              <a:lumOff val="1765"/>
              <a:alphaOff val="0"/>
            </a:schemeClr>
          </a:lnRef>
          <a:fillRef idx="2">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2" name="CuadroTexto 11"/>
          <p:cNvSpPr txBox="1"/>
          <p:nvPr/>
        </p:nvSpPr>
        <p:spPr>
          <a:xfrm>
            <a:off x="516862" y="1130018"/>
            <a:ext cx="4814457" cy="492443"/>
          </a:xfrm>
          <a:prstGeom prst="rect">
            <a:avLst/>
          </a:prstGeom>
          <a:noFill/>
        </p:spPr>
        <p:txBody>
          <a:bodyPr wrap="square" rtlCol="0">
            <a:spAutoFit/>
          </a:bodyPr>
          <a:lstStyle/>
          <a:p>
            <a:pPr algn="ctr"/>
            <a:r>
              <a:rPr lang="es-EC" sz="2600" b="1" dirty="0">
                <a:solidFill>
                  <a:srgbClr val="0070C0"/>
                </a:solidFill>
                <a:latin typeface="Ravie" panose="04040805050809020602" pitchFamily="82" charset="0"/>
              </a:rPr>
              <a:t>PRESENTACIÓN</a:t>
            </a:r>
          </a:p>
        </p:txBody>
      </p:sp>
      <p:sp>
        <p:nvSpPr>
          <p:cNvPr id="17"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a:solidFill>
                  <a:prstClr val="black"/>
                </a:solidFill>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3852414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0" y="-1"/>
            <a:ext cx="12227180" cy="6858001"/>
          </a:xfrm>
          <a:prstGeom prst="rect">
            <a:avLst/>
          </a:prstGeom>
        </p:spPr>
      </p:pic>
      <p:sp>
        <p:nvSpPr>
          <p:cNvPr id="5" name="CuadroTexto 4"/>
          <p:cNvSpPr txBox="1"/>
          <p:nvPr/>
        </p:nvSpPr>
        <p:spPr>
          <a:xfrm rot="16200000">
            <a:off x="-1120840" y="2921309"/>
            <a:ext cx="5050538" cy="892552"/>
          </a:xfrm>
          <a:prstGeom prst="rect">
            <a:avLst/>
          </a:prstGeom>
          <a:noFill/>
        </p:spPr>
        <p:txBody>
          <a:bodyPr wrap="square" rtlCol="0">
            <a:spAutoFit/>
          </a:bodyPr>
          <a:lstStyle/>
          <a:p>
            <a:pPr algn="ctr"/>
            <a:r>
              <a:rPr lang="es-EC" sz="2600" b="1" dirty="0">
                <a:solidFill>
                  <a:srgbClr val="0070C0"/>
                </a:solidFill>
                <a:effectLst>
                  <a:outerShdw blurRad="38100" dist="38100" dir="2700000" algn="tl">
                    <a:srgbClr val="000000">
                      <a:alpha val="43137"/>
                    </a:srgbClr>
                  </a:outerShdw>
                </a:effectLst>
                <a:latin typeface="Ravie" panose="04040805050809020602" pitchFamily="82" charset="0"/>
              </a:rPr>
              <a:t>JUSTIFICACIÓN </a:t>
            </a:r>
            <a:endParaRPr lang="es-EC" sz="2600" b="1" dirty="0" smtClean="0">
              <a:solidFill>
                <a:srgbClr val="0070C0"/>
              </a:solidFill>
              <a:effectLst>
                <a:outerShdw blurRad="38100" dist="38100" dir="2700000" algn="tl">
                  <a:srgbClr val="000000">
                    <a:alpha val="43137"/>
                  </a:srgbClr>
                </a:outerShdw>
              </a:effectLst>
              <a:latin typeface="Ravie" panose="04040805050809020602" pitchFamily="82" charset="0"/>
            </a:endParaRPr>
          </a:p>
          <a:p>
            <a:pPr algn="ctr"/>
            <a:r>
              <a:rPr lang="es-EC" sz="2600" b="1" dirty="0" smtClean="0">
                <a:solidFill>
                  <a:srgbClr val="0070C0"/>
                </a:solidFill>
                <a:effectLst>
                  <a:outerShdw blurRad="38100" dist="38100" dir="2700000" algn="tl">
                    <a:srgbClr val="000000">
                      <a:alpha val="43137"/>
                    </a:srgbClr>
                  </a:outerShdw>
                </a:effectLst>
                <a:latin typeface="Ravie" panose="04040805050809020602" pitchFamily="82" charset="0"/>
              </a:rPr>
              <a:t>E </a:t>
            </a:r>
            <a:r>
              <a:rPr lang="es-EC" sz="2600" b="1" dirty="0">
                <a:solidFill>
                  <a:srgbClr val="0070C0"/>
                </a:solidFill>
                <a:effectLst>
                  <a:outerShdw blurRad="38100" dist="38100" dir="2700000" algn="tl">
                    <a:srgbClr val="000000">
                      <a:alpha val="43137"/>
                    </a:srgbClr>
                  </a:outerShdw>
                </a:effectLst>
                <a:latin typeface="Ravie" panose="04040805050809020602" pitchFamily="82" charset="0"/>
              </a:rPr>
              <a:t>IMPORTANCIA</a:t>
            </a:r>
          </a:p>
        </p:txBody>
      </p:sp>
      <p:pic>
        <p:nvPicPr>
          <p:cNvPr id="10" name="Imagen 9"/>
          <p:cNvPicPr>
            <a:picLocks noChangeAspect="1"/>
          </p:cNvPicPr>
          <p:nvPr/>
        </p:nvPicPr>
        <p:blipFill>
          <a:blip r:embed="rId3"/>
          <a:stretch>
            <a:fillRect/>
          </a:stretch>
        </p:blipFill>
        <p:spPr>
          <a:xfrm>
            <a:off x="8498772" y="762356"/>
            <a:ext cx="2553467" cy="1638975"/>
          </a:xfrm>
          <a:prstGeom prst="snip2DiagRect">
            <a:avLst/>
          </a:prstGeom>
          <a:solidFill>
            <a:srgbClr val="FFFFFF">
              <a:shade val="85000"/>
            </a:srgbClr>
          </a:solidFill>
          <a:ln w="88900" cap="sq">
            <a:solidFill>
              <a:srgbClr val="84F88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p:cNvPicPr>
            <a:picLocks noChangeAspect="1"/>
          </p:cNvPicPr>
          <p:nvPr/>
        </p:nvPicPr>
        <p:blipFill>
          <a:blip r:embed="rId4"/>
          <a:stretch>
            <a:fillRect/>
          </a:stretch>
        </p:blipFill>
        <p:spPr>
          <a:xfrm>
            <a:off x="8743953" y="4333838"/>
            <a:ext cx="2272046" cy="1800995"/>
          </a:xfrm>
          <a:prstGeom prst="round2DiagRect">
            <a:avLst>
              <a:gd name="adj1" fmla="val 16667"/>
              <a:gd name="adj2" fmla="val 0"/>
            </a:avLst>
          </a:prstGeom>
          <a:ln w="88900" cap="sq">
            <a:solidFill>
              <a:srgbClr val="FFFF00"/>
            </a:solidFill>
            <a:miter lim="800000"/>
          </a:ln>
          <a:effectLst>
            <a:outerShdw blurRad="254000" algn="tl" rotWithShape="0">
              <a:srgbClr val="000000">
                <a:alpha val="43000"/>
              </a:srgbClr>
            </a:outerShdw>
          </a:effectLst>
        </p:spPr>
      </p:pic>
      <p:sp>
        <p:nvSpPr>
          <p:cNvPr id="13" name="CuadroTexto 12"/>
          <p:cNvSpPr txBox="1"/>
          <p:nvPr/>
        </p:nvSpPr>
        <p:spPr>
          <a:xfrm>
            <a:off x="1938649" y="1351648"/>
            <a:ext cx="6273165" cy="4031873"/>
          </a:xfrm>
          <a:prstGeom prst="rect">
            <a:avLst/>
          </a:prstGeom>
          <a:noFill/>
          <a:ln w="38100">
            <a:solidFill>
              <a:srgbClr val="7030A0"/>
            </a:solidFill>
          </a:ln>
          <a:effectLst/>
        </p:spPr>
        <p:txBody>
          <a:bodyPr wrap="square" rtlCol="0">
            <a:spAutoFit/>
          </a:bodyPr>
          <a:lstStyle/>
          <a:p>
            <a:pPr algn="just"/>
            <a:r>
              <a:rPr lang="es-EC" sz="1600" dirty="0">
                <a:solidFill>
                  <a:prstClr val="black"/>
                </a:solidFill>
              </a:rPr>
              <a:t>La noción de espacio tiene una gran relevancia en el desarrollo del niño, no sólo en el aspecto lógico matemático sino también en otros ejes fundamentales que influirán a lo largo de su vida tales como la escritura y expresión corporal. Varios pedagogos recomiendan que la adquisición de esta noción se base en hechos y situaciones reales donde se promueva la interacción de los niños con el espacio.</a:t>
            </a:r>
          </a:p>
          <a:p>
            <a:pPr algn="just"/>
            <a:r>
              <a:rPr lang="es-EC" sz="1600" dirty="0">
                <a:solidFill>
                  <a:prstClr val="black"/>
                </a:solidFill>
              </a:rPr>
              <a:t>Es importante que los docentes al ser los encargados de la planificación de las actividades diarias en el aula de clase cuenten con un material que les brinde la posibilidad de conocer la lógica causal de diversas actividades que potencien el desarrollo de la noción de espacio para que las puedan aplicar en el aula de clase.</a:t>
            </a:r>
          </a:p>
          <a:p>
            <a:pPr algn="just"/>
            <a:r>
              <a:rPr lang="es-EC" sz="1600" dirty="0">
                <a:solidFill>
                  <a:prstClr val="black"/>
                </a:solidFill>
              </a:rPr>
              <a:t>Cabe destacar que el apoyo de los padres de familia es </a:t>
            </a:r>
            <a:r>
              <a:rPr lang="es-EC" sz="1600" dirty="0" smtClean="0">
                <a:solidFill>
                  <a:prstClr val="black"/>
                </a:solidFill>
              </a:rPr>
              <a:t>fundamental para alcanzar cualquier meta que las </a:t>
            </a:r>
            <a:r>
              <a:rPr lang="es-EC" sz="1600" dirty="0">
                <a:solidFill>
                  <a:prstClr val="black"/>
                </a:solidFill>
              </a:rPr>
              <a:t>docentes se propongan en cuanto al desarrollo de los niños, por </a:t>
            </a:r>
            <a:r>
              <a:rPr lang="es-EC" sz="1600" dirty="0" smtClean="0">
                <a:solidFill>
                  <a:prstClr val="black"/>
                </a:solidFill>
              </a:rPr>
              <a:t>tal motivo la </a:t>
            </a:r>
            <a:r>
              <a:rPr lang="es-EC" sz="1600" dirty="0">
                <a:solidFill>
                  <a:prstClr val="black"/>
                </a:solidFill>
              </a:rPr>
              <a:t>Guía cuenta con un apartado de </a:t>
            </a:r>
            <a:r>
              <a:rPr lang="es-EC" sz="1600" dirty="0" smtClean="0">
                <a:solidFill>
                  <a:prstClr val="black"/>
                </a:solidFill>
              </a:rPr>
              <a:t>actividades basadas en causalidad </a:t>
            </a:r>
            <a:r>
              <a:rPr lang="es-EC" sz="1600" dirty="0">
                <a:solidFill>
                  <a:prstClr val="black"/>
                </a:solidFill>
              </a:rPr>
              <a:t>que se pueden realizar en casa para que los padres </a:t>
            </a:r>
            <a:r>
              <a:rPr lang="es-EC" sz="1600" dirty="0" smtClean="0">
                <a:solidFill>
                  <a:prstClr val="black"/>
                </a:solidFill>
              </a:rPr>
              <a:t> </a:t>
            </a:r>
            <a:r>
              <a:rPr lang="es-EC" sz="1600" dirty="0">
                <a:solidFill>
                  <a:prstClr val="black"/>
                </a:solidFill>
              </a:rPr>
              <a:t>también potencien la noción de </a:t>
            </a:r>
            <a:r>
              <a:rPr lang="es-EC" sz="1600" dirty="0" smtClean="0">
                <a:solidFill>
                  <a:prstClr val="black"/>
                </a:solidFill>
              </a:rPr>
              <a:t>espacio de sus hijos.</a:t>
            </a:r>
            <a:endParaRPr lang="es-EC" sz="1600" dirty="0">
              <a:solidFill>
                <a:prstClr val="black"/>
              </a:solidFill>
            </a:endParaRPr>
          </a:p>
        </p:txBody>
      </p:sp>
      <p:pic>
        <p:nvPicPr>
          <p:cNvPr id="15" name="Imagen 14"/>
          <p:cNvPicPr>
            <a:picLocks noChangeAspect="1"/>
          </p:cNvPicPr>
          <p:nvPr/>
        </p:nvPicPr>
        <p:blipFill>
          <a:blip r:embed="rId5"/>
          <a:stretch>
            <a:fillRect/>
          </a:stretch>
        </p:blipFill>
        <p:spPr>
          <a:xfrm>
            <a:off x="8303605" y="2518856"/>
            <a:ext cx="2943348" cy="1615571"/>
          </a:xfrm>
          <a:prstGeom prst="ellipse">
            <a:avLst/>
          </a:prstGeom>
          <a:ln>
            <a:solidFill>
              <a:srgbClr val="84F887"/>
            </a:solidFill>
          </a:ln>
          <a:effectLst>
            <a:softEdge rad="112500"/>
          </a:effectLst>
        </p:spPr>
      </p:pic>
      <p:sp>
        <p:nvSpPr>
          <p:cNvPr id="11"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a:solidFill>
                  <a:prstClr val="black"/>
                </a:solidFill>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42870133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18350" y="67742"/>
            <a:ext cx="6543523" cy="584775"/>
          </a:xfrm>
          <a:prstGeom prst="rect">
            <a:avLst/>
          </a:prstGeom>
        </p:spPr>
        <p:txBody>
          <a:bodyPr wrap="non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DELIMITACIÓN DE LA INVESTIGACIÓN</a:t>
            </a:r>
          </a:p>
        </p:txBody>
      </p:sp>
      <p:graphicFrame>
        <p:nvGraphicFramePr>
          <p:cNvPr id="5" name="Diagrama 4"/>
          <p:cNvGraphicFramePr/>
          <p:nvPr>
            <p:extLst>
              <p:ext uri="{D42A27DB-BD31-4B8C-83A1-F6EECF244321}">
                <p14:modId xmlns:p14="http://schemas.microsoft.com/office/powerpoint/2010/main" val="2069881944"/>
              </p:ext>
            </p:extLst>
          </p:nvPr>
        </p:nvGraphicFramePr>
        <p:xfrm>
          <a:off x="1465330" y="1531036"/>
          <a:ext cx="7137757" cy="4122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65817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1"/>
            <a:ext cx="12227180" cy="6858001"/>
          </a:xfrm>
          <a:prstGeom prst="rect">
            <a:avLst/>
          </a:prstGeom>
        </p:spPr>
      </p:pic>
      <p:sp>
        <p:nvSpPr>
          <p:cNvPr id="5" name="CuadroTexto 4"/>
          <p:cNvSpPr txBox="1"/>
          <p:nvPr/>
        </p:nvSpPr>
        <p:spPr>
          <a:xfrm>
            <a:off x="3260142" y="703253"/>
            <a:ext cx="5706895" cy="461665"/>
          </a:xfrm>
          <a:prstGeom prst="rect">
            <a:avLst/>
          </a:prstGeom>
          <a:noFill/>
        </p:spPr>
        <p:txBody>
          <a:bodyPr wrap="square" rtlCol="0">
            <a:spAutoFit/>
          </a:bodyPr>
          <a:lstStyle/>
          <a:p>
            <a:pPr algn="ctr"/>
            <a:r>
              <a:rPr lang="es-EC" sz="2400" b="1" dirty="0">
                <a:solidFill>
                  <a:srgbClr val="FFC000"/>
                </a:solidFill>
                <a:effectLst>
                  <a:outerShdw blurRad="38100" dist="38100" dir="2700000" algn="tl">
                    <a:srgbClr val="000000">
                      <a:alpha val="43137"/>
                    </a:srgbClr>
                  </a:outerShdw>
                </a:effectLst>
                <a:latin typeface="Ravie" panose="04040805050809020602" pitchFamily="82" charset="0"/>
              </a:rPr>
              <a:t>OBJETIVOS</a:t>
            </a:r>
          </a:p>
        </p:txBody>
      </p:sp>
      <p:sp>
        <p:nvSpPr>
          <p:cNvPr id="14" name="CuadroTexto 13"/>
          <p:cNvSpPr txBox="1"/>
          <p:nvPr/>
        </p:nvSpPr>
        <p:spPr>
          <a:xfrm>
            <a:off x="6447701" y="1409403"/>
            <a:ext cx="4254511" cy="4052173"/>
          </a:xfrm>
          <a:prstGeom prst="round2DiagRect">
            <a:avLst/>
          </a:prstGeom>
          <a:solidFill>
            <a:schemeClr val="accent4">
              <a:lumMod val="20000"/>
              <a:lumOff val="80000"/>
            </a:schemeClr>
          </a:solidFill>
          <a:ln w="38100">
            <a:solidFill>
              <a:srgbClr val="FFFF00"/>
            </a:solidFill>
          </a:ln>
          <a:effectLst>
            <a:glow rad="2286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2400" b="1" dirty="0" smtClean="0">
                <a:solidFill>
                  <a:prstClr val="black"/>
                </a:solidFill>
              </a:rPr>
              <a:t>ESPECÍFICOS </a:t>
            </a:r>
          </a:p>
          <a:p>
            <a:pPr marL="285750" indent="-285750" algn="just">
              <a:buFont typeface="Arial" panose="020B0604020202020204" pitchFamily="34" charset="0"/>
              <a:buChar char="•"/>
            </a:pPr>
            <a:r>
              <a:rPr lang="es-EC" sz="1600" dirty="0" smtClean="0">
                <a:solidFill>
                  <a:prstClr val="black"/>
                </a:solidFill>
              </a:rPr>
              <a:t>Integrar actividades creativas de aprendizaje vivencial y experimental en el desarrollo de la jornada escolar diaria. </a:t>
            </a:r>
          </a:p>
          <a:p>
            <a:pPr marL="285750" indent="-285750" algn="just">
              <a:buFont typeface="Arial" panose="020B0604020202020204" pitchFamily="34" charset="0"/>
              <a:buChar char="•"/>
            </a:pPr>
            <a:r>
              <a:rPr lang="es-EC" sz="1600" dirty="0">
                <a:solidFill>
                  <a:prstClr val="black"/>
                </a:solidFill>
              </a:rPr>
              <a:t>M</a:t>
            </a:r>
            <a:r>
              <a:rPr lang="es-EC" sz="1600" dirty="0" smtClean="0">
                <a:solidFill>
                  <a:prstClr val="black"/>
                </a:solidFill>
              </a:rPr>
              <a:t>ejorar la ubicación, orientación </a:t>
            </a:r>
            <a:r>
              <a:rPr lang="es-EC" sz="1600" dirty="0">
                <a:solidFill>
                  <a:prstClr val="black"/>
                </a:solidFill>
              </a:rPr>
              <a:t>y percepción de la dimensión del </a:t>
            </a:r>
            <a:r>
              <a:rPr lang="es-EC" sz="1600" dirty="0" smtClean="0">
                <a:solidFill>
                  <a:prstClr val="black"/>
                </a:solidFill>
              </a:rPr>
              <a:t>espacio en los niños de Primer </a:t>
            </a:r>
            <a:r>
              <a:rPr lang="es-EC" sz="1600" dirty="0">
                <a:solidFill>
                  <a:prstClr val="black"/>
                </a:solidFill>
              </a:rPr>
              <a:t>Año de Educación </a:t>
            </a:r>
            <a:r>
              <a:rPr lang="es-EC" sz="1600" dirty="0" smtClean="0">
                <a:solidFill>
                  <a:prstClr val="black"/>
                </a:solidFill>
              </a:rPr>
              <a:t>Básica.</a:t>
            </a:r>
          </a:p>
          <a:p>
            <a:pPr marL="285750" indent="-285750" algn="just">
              <a:buFont typeface="Arial" panose="020B0604020202020204" pitchFamily="34" charset="0"/>
              <a:buChar char="•"/>
            </a:pPr>
            <a:r>
              <a:rPr lang="es-EC" sz="1600" dirty="0" smtClean="0">
                <a:solidFill>
                  <a:prstClr val="black"/>
                </a:solidFill>
              </a:rPr>
              <a:t>Incrementar el conocimiento de las docentes respecto a las actividades basadas en causalidad.</a:t>
            </a:r>
          </a:p>
          <a:p>
            <a:pPr marL="285750" indent="-285750" algn="just">
              <a:buFont typeface="Arial" panose="020B0604020202020204" pitchFamily="34" charset="0"/>
              <a:buChar char="•"/>
            </a:pPr>
            <a:r>
              <a:rPr lang="es-EC" sz="1600" dirty="0">
                <a:solidFill>
                  <a:prstClr val="black"/>
                </a:solidFill>
              </a:rPr>
              <a:t>Promover la participación activa de los padres de familia en el desarrollo integral de sus hijos. </a:t>
            </a:r>
          </a:p>
        </p:txBody>
      </p:sp>
      <p:sp>
        <p:nvSpPr>
          <p:cNvPr id="17" name="CuadroTexto 16"/>
          <p:cNvSpPr txBox="1"/>
          <p:nvPr/>
        </p:nvSpPr>
        <p:spPr>
          <a:xfrm>
            <a:off x="1510459" y="1562636"/>
            <a:ext cx="4471006" cy="1872853"/>
          </a:xfrm>
          <a:prstGeom prst="round2DiagRect">
            <a:avLst/>
          </a:prstGeom>
          <a:solidFill>
            <a:schemeClr val="accent4">
              <a:lumMod val="20000"/>
              <a:lumOff val="80000"/>
            </a:schemeClr>
          </a:solidFill>
          <a:ln w="38100">
            <a:solidFill>
              <a:schemeClr val="accent4"/>
            </a:solidFill>
          </a:ln>
          <a:effectLst>
            <a:glow rad="228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2400" b="1" dirty="0" smtClean="0">
                <a:solidFill>
                  <a:prstClr val="black"/>
                </a:solidFill>
              </a:rPr>
              <a:t>GENERAL</a:t>
            </a:r>
            <a:endParaRPr lang="es-EC" dirty="0" smtClean="0">
              <a:solidFill>
                <a:prstClr val="black"/>
              </a:solidFill>
            </a:endParaRPr>
          </a:p>
          <a:p>
            <a:pPr algn="just"/>
            <a:r>
              <a:rPr lang="es-EC" sz="1600" dirty="0" smtClean="0">
                <a:solidFill>
                  <a:prstClr val="black"/>
                </a:solidFill>
              </a:rPr>
              <a:t>Brindar </a:t>
            </a:r>
            <a:r>
              <a:rPr lang="es-EC" sz="1600" dirty="0">
                <a:solidFill>
                  <a:prstClr val="black"/>
                </a:solidFill>
              </a:rPr>
              <a:t>a los docentes </a:t>
            </a:r>
            <a:r>
              <a:rPr lang="es-EC" sz="1600" dirty="0" smtClean="0">
                <a:solidFill>
                  <a:prstClr val="black"/>
                </a:solidFill>
              </a:rPr>
              <a:t>y padres de familia opciones de actividades novedosas y atractivas que potencien la noción de espacio en los niños de Primer Año de Educación Básica a través de la lógica causal de elementos comunes del entorno.</a:t>
            </a:r>
            <a:endParaRPr lang="es-EC" sz="1600" dirty="0">
              <a:solidFill>
                <a:prstClr val="black"/>
              </a:solidFill>
            </a:endParaRPr>
          </a:p>
        </p:txBody>
      </p:sp>
      <p:pic>
        <p:nvPicPr>
          <p:cNvPr id="1026" name="Picture 2" descr="http://previews.123rf.com/images/anatols/anatols1010/anatols101000061/8013269-Preschool-friends-group-with-magnifying-glass-Stock-Photo-preschool-exploring-na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4475" y="3769260"/>
            <a:ext cx="3236951" cy="2156308"/>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a:solidFill>
                  <a:prstClr val="black"/>
                </a:solidFill>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10510761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0" y="-1"/>
            <a:ext cx="12227180" cy="6858001"/>
          </a:xfrm>
          <a:prstGeom prst="rect">
            <a:avLst/>
          </a:prstGeom>
        </p:spPr>
      </p:pic>
      <p:sp>
        <p:nvSpPr>
          <p:cNvPr id="5" name="CuadroTexto 4"/>
          <p:cNvSpPr txBox="1"/>
          <p:nvPr/>
        </p:nvSpPr>
        <p:spPr>
          <a:xfrm>
            <a:off x="5569381" y="2883168"/>
            <a:ext cx="5955099" cy="954107"/>
          </a:xfrm>
          <a:prstGeom prst="rect">
            <a:avLst/>
          </a:prstGeom>
          <a:noFill/>
        </p:spPr>
        <p:txBody>
          <a:bodyPr wrap="square" rtlCol="0">
            <a:spAutoFit/>
          </a:bodyPr>
          <a:lstStyle/>
          <a:p>
            <a:pPr algn="ctr"/>
            <a:r>
              <a:rPr lang="es-EC" sz="2800" b="1" dirty="0" smtClean="0">
                <a:solidFill>
                  <a:srgbClr val="0070C0"/>
                </a:solidFill>
                <a:effectLst>
                  <a:outerShdw blurRad="38100" dist="38100" dir="2700000" algn="tl">
                    <a:srgbClr val="000000">
                      <a:alpha val="43137"/>
                    </a:srgbClr>
                  </a:outerShdw>
                </a:effectLst>
                <a:latin typeface="Ravie" panose="04040805050809020602" pitchFamily="82" charset="0"/>
              </a:rPr>
              <a:t>FUNDAMENTACIÓN</a:t>
            </a:r>
          </a:p>
          <a:p>
            <a:pPr algn="ctr"/>
            <a:r>
              <a:rPr lang="es-EC" sz="2800" b="1" dirty="0" smtClean="0">
                <a:solidFill>
                  <a:srgbClr val="0070C0"/>
                </a:solidFill>
                <a:effectLst>
                  <a:outerShdw blurRad="38100" dist="38100" dir="2700000" algn="tl">
                    <a:srgbClr val="000000">
                      <a:alpha val="43137"/>
                    </a:srgbClr>
                  </a:outerShdw>
                </a:effectLst>
                <a:latin typeface="Ravie" panose="04040805050809020602" pitchFamily="82" charset="0"/>
              </a:rPr>
              <a:t>TEÓRICA </a:t>
            </a:r>
            <a:endParaRPr lang="es-EC" sz="2800" b="1" dirty="0">
              <a:solidFill>
                <a:srgbClr val="0070C0"/>
              </a:solidFill>
              <a:effectLst>
                <a:outerShdw blurRad="38100" dist="38100" dir="2700000" algn="tl">
                  <a:srgbClr val="000000">
                    <a:alpha val="43137"/>
                  </a:srgbClr>
                </a:outerShdw>
              </a:effectLst>
              <a:latin typeface="Ravie" panose="04040805050809020602" pitchFamily="82" charset="0"/>
            </a:endParaRPr>
          </a:p>
        </p:txBody>
      </p:sp>
      <p:pic>
        <p:nvPicPr>
          <p:cNvPr id="8" name="Picture 4" descr="https://www.ala.com.ar/wp-content/uploads/sites/3/2013/11/mostra-tu-talento-experimentos-cientificos-sencillos-para-ni%C3%B1os-impresion-de-colo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3932" y="756271"/>
            <a:ext cx="2818403" cy="186883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4"/>
          <a:stretch>
            <a:fillRect/>
          </a:stretch>
        </p:blipFill>
        <p:spPr>
          <a:xfrm>
            <a:off x="1119053" y="3662807"/>
            <a:ext cx="2636506" cy="19705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2" name="Picture 8" descr="http://www.guiadelnino.com/var/guiadelnino.com/storage/images/nino/juegos/juegos-al-aire-libre/huerto/500463-1-esl-ES/huerto_artic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203" y="1144588"/>
            <a:ext cx="2146293" cy="2146293"/>
          </a:xfrm>
          <a:prstGeom prst="rect">
            <a:avLst/>
          </a:prstGeom>
          <a:ln>
            <a:noFill/>
          </a:ln>
          <a:effectLst>
            <a:softEdge rad="112500"/>
          </a:effectLst>
          <a:extLst/>
        </p:spPr>
      </p:pic>
      <p:pic>
        <p:nvPicPr>
          <p:cNvPr id="9" name="Imagen 8"/>
          <p:cNvPicPr>
            <a:picLocks noChangeAspect="1"/>
          </p:cNvPicPr>
          <p:nvPr/>
        </p:nvPicPr>
        <p:blipFill>
          <a:blip r:embed="rId6"/>
          <a:stretch>
            <a:fillRect/>
          </a:stretch>
        </p:blipFill>
        <p:spPr>
          <a:xfrm>
            <a:off x="2938778" y="1458392"/>
            <a:ext cx="2630603" cy="2204415"/>
          </a:xfrm>
          <a:prstGeom prst="ellipse">
            <a:avLst/>
          </a:prstGeom>
          <a:ln>
            <a:noFill/>
          </a:ln>
          <a:effectLst>
            <a:softEdge rad="112500"/>
          </a:effectLst>
        </p:spPr>
      </p:pic>
      <p:pic>
        <p:nvPicPr>
          <p:cNvPr id="1036" name="Picture 12" descr="http://elucabista.com/wp-content/uploads/2016/04/educ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6627" y="4232018"/>
            <a:ext cx="3626936" cy="19449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a:solidFill>
                  <a:prstClr val="black"/>
                </a:solidFill>
                <a:effectLst>
                  <a:outerShdw blurRad="38100" dist="38100" dir="2700000" algn="tl">
                    <a:srgbClr val="000000">
                      <a:alpha val="43137"/>
                    </a:srgbClr>
                  </a:outerShdw>
                </a:effectLst>
              </a:rPr>
              <a:t>4</a:t>
            </a:r>
          </a:p>
        </p:txBody>
      </p:sp>
    </p:spTree>
    <p:extLst>
      <p:ext uri="{BB962C8B-B14F-4D97-AF65-F5344CB8AC3E}">
        <p14:creationId xmlns:p14="http://schemas.microsoft.com/office/powerpoint/2010/main" val="3276693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a:blip r:embed="rId2"/>
          <a:stretch>
            <a:fillRect/>
          </a:stretch>
        </p:blipFill>
        <p:spPr>
          <a:xfrm>
            <a:off x="0" y="-1"/>
            <a:ext cx="12227180" cy="6858001"/>
          </a:xfrm>
          <a:prstGeom prst="rect">
            <a:avLst/>
          </a:prstGeom>
        </p:spPr>
      </p:pic>
      <p:sp>
        <p:nvSpPr>
          <p:cNvPr id="5" name="CuadroTexto 4"/>
          <p:cNvSpPr txBox="1"/>
          <p:nvPr/>
        </p:nvSpPr>
        <p:spPr>
          <a:xfrm>
            <a:off x="1666468" y="2521058"/>
            <a:ext cx="5410806" cy="1815882"/>
          </a:xfrm>
          <a:prstGeom prst="rect">
            <a:avLst/>
          </a:prstGeom>
          <a:noFill/>
        </p:spPr>
        <p:txBody>
          <a:bodyPr wrap="square" rtlCol="0">
            <a:spAutoFit/>
          </a:bodyPr>
          <a:lstStyle/>
          <a:p>
            <a:pPr algn="ctr"/>
            <a:r>
              <a:rPr lang="es-EC" sz="2800" b="1" dirty="0" smtClean="0">
                <a:solidFill>
                  <a:srgbClr val="FFC000"/>
                </a:solidFill>
                <a:effectLst>
                  <a:outerShdw blurRad="38100" dist="38100" dir="2700000" algn="tl">
                    <a:srgbClr val="000000">
                      <a:alpha val="43137"/>
                    </a:srgbClr>
                  </a:outerShdw>
                </a:effectLst>
                <a:latin typeface="Ravie" panose="04040805050809020602" pitchFamily="82" charset="0"/>
              </a:rPr>
              <a:t>SECCIÓN 1 </a:t>
            </a:r>
          </a:p>
          <a:p>
            <a:pPr algn="ctr"/>
            <a:endParaRPr lang="es-EC" sz="2800" b="1" dirty="0" smtClean="0">
              <a:solidFill>
                <a:srgbClr val="FFC000"/>
              </a:solidFill>
              <a:effectLst>
                <a:outerShdw blurRad="38100" dist="38100" dir="2700000" algn="tl">
                  <a:srgbClr val="000000">
                    <a:alpha val="43137"/>
                  </a:srgbClr>
                </a:outerShdw>
              </a:effectLst>
              <a:latin typeface="Ravie" panose="04040805050809020602" pitchFamily="82" charset="0"/>
            </a:endParaRPr>
          </a:p>
          <a:p>
            <a:pPr algn="ctr"/>
            <a:r>
              <a:rPr lang="es-EC" sz="2800" b="1" dirty="0" smtClean="0">
                <a:solidFill>
                  <a:srgbClr val="FFC000"/>
                </a:solidFill>
                <a:effectLst>
                  <a:outerShdw blurRad="38100" dist="38100" dir="2700000" algn="tl">
                    <a:srgbClr val="000000">
                      <a:alpha val="43137"/>
                    </a:srgbClr>
                  </a:outerShdw>
                </a:effectLst>
                <a:latin typeface="Ravie" panose="04040805050809020602" pitchFamily="82" charset="0"/>
              </a:rPr>
              <a:t>NOCIÓN </a:t>
            </a:r>
          </a:p>
          <a:p>
            <a:pPr algn="ctr"/>
            <a:r>
              <a:rPr lang="es-EC" sz="2800" b="1" dirty="0" smtClean="0">
                <a:solidFill>
                  <a:srgbClr val="FFC000"/>
                </a:solidFill>
                <a:effectLst>
                  <a:outerShdw blurRad="38100" dist="38100" dir="2700000" algn="tl">
                    <a:srgbClr val="000000">
                      <a:alpha val="43137"/>
                    </a:srgbClr>
                  </a:outerShdw>
                </a:effectLst>
                <a:latin typeface="Ravie" panose="04040805050809020602" pitchFamily="82" charset="0"/>
              </a:rPr>
              <a:t>ARRIBA-ABAJO</a:t>
            </a:r>
            <a:endParaRPr lang="es-EC" sz="2800" b="1" dirty="0">
              <a:solidFill>
                <a:srgbClr val="FFC000"/>
              </a:solidFill>
              <a:effectLst>
                <a:outerShdw blurRad="38100" dist="38100" dir="2700000" algn="tl">
                  <a:srgbClr val="000000">
                    <a:alpha val="43137"/>
                  </a:srgbClr>
                </a:outerShdw>
              </a:effectLst>
              <a:latin typeface="Ravie" panose="04040805050809020602" pitchFamily="82" charset="0"/>
            </a:endParaRPr>
          </a:p>
        </p:txBody>
      </p:sp>
      <p:sp>
        <p:nvSpPr>
          <p:cNvPr id="6"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prstClr val="black"/>
                </a:solidFill>
                <a:effectLst>
                  <a:outerShdw blurRad="38100" dist="38100" dir="2700000" algn="tl">
                    <a:srgbClr val="000000">
                      <a:alpha val="43137"/>
                    </a:srgbClr>
                  </a:outerShdw>
                </a:effectLst>
              </a:rPr>
              <a:t>11</a:t>
            </a:r>
            <a:endParaRPr lang="es-EC" sz="2800" b="1" dirty="0">
              <a:solidFill>
                <a:prstClr val="black"/>
              </a:solidFill>
              <a:effectLst>
                <a:outerShdw blurRad="38100" dist="38100" dir="2700000" algn="tl">
                  <a:srgbClr val="000000">
                    <a:alpha val="43137"/>
                  </a:srgbClr>
                </a:outerShdw>
              </a:effectLst>
            </a:endParaRPr>
          </a:p>
        </p:txBody>
      </p:sp>
      <p:pic>
        <p:nvPicPr>
          <p:cNvPr id="7" name="Imagen 6"/>
          <p:cNvPicPr>
            <a:picLocks noChangeAspect="1"/>
          </p:cNvPicPr>
          <p:nvPr/>
        </p:nvPicPr>
        <p:blipFill>
          <a:blip r:embed="rId3"/>
          <a:stretch>
            <a:fillRect/>
          </a:stretch>
        </p:blipFill>
        <p:spPr>
          <a:xfrm>
            <a:off x="7114976" y="1061647"/>
            <a:ext cx="4048591" cy="4347480"/>
          </a:xfrm>
          <a:prstGeom prst="rect">
            <a:avLst/>
          </a:prstGeom>
        </p:spPr>
      </p:pic>
    </p:spTree>
    <p:extLst>
      <p:ext uri="{BB962C8B-B14F-4D97-AF65-F5344CB8AC3E}">
        <p14:creationId xmlns:p14="http://schemas.microsoft.com/office/powerpoint/2010/main" val="1391963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8" name="Imagen 7"/>
          <p:cNvPicPr>
            <a:picLocks noChangeAspect="1"/>
          </p:cNvPicPr>
          <p:nvPr/>
        </p:nvPicPr>
        <p:blipFill>
          <a:blip r:embed="rId2"/>
          <a:stretch>
            <a:fillRect/>
          </a:stretch>
        </p:blipFill>
        <p:spPr>
          <a:xfrm>
            <a:off x="0" y="-1"/>
            <a:ext cx="12227180" cy="6858001"/>
          </a:xfrm>
          <a:prstGeom prst="rect">
            <a:avLst/>
          </a:prstGeom>
        </p:spPr>
      </p:pic>
      <p:pic>
        <p:nvPicPr>
          <p:cNvPr id="6" name="Imagen 5"/>
          <p:cNvPicPr>
            <a:picLocks noChangeAspect="1"/>
          </p:cNvPicPr>
          <p:nvPr/>
        </p:nvPicPr>
        <p:blipFill>
          <a:blip r:embed="rId3"/>
          <a:stretch>
            <a:fillRect/>
          </a:stretch>
        </p:blipFill>
        <p:spPr>
          <a:xfrm>
            <a:off x="2073384" y="821158"/>
            <a:ext cx="8423005" cy="1590675"/>
          </a:xfrm>
          <a:prstGeom prst="rect">
            <a:avLst/>
          </a:prstGeom>
        </p:spPr>
      </p:pic>
      <p:pic>
        <p:nvPicPr>
          <p:cNvPr id="9" name="Imagen 8"/>
          <p:cNvPicPr>
            <a:picLocks noChangeAspect="1"/>
          </p:cNvPicPr>
          <p:nvPr/>
        </p:nvPicPr>
        <p:blipFill>
          <a:blip r:embed="rId4"/>
          <a:stretch>
            <a:fillRect/>
          </a:stretch>
        </p:blipFill>
        <p:spPr>
          <a:xfrm>
            <a:off x="1732201" y="2583757"/>
            <a:ext cx="9105370" cy="3593205"/>
          </a:xfrm>
          <a:prstGeom prst="rect">
            <a:avLst/>
          </a:prstGeom>
        </p:spPr>
      </p:pic>
      <p:sp>
        <p:nvSpPr>
          <p:cNvPr id="10"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prstClr val="black"/>
                </a:solidFill>
                <a:effectLst>
                  <a:outerShdw blurRad="38100" dist="38100" dir="2700000" algn="tl">
                    <a:srgbClr val="000000">
                      <a:alpha val="43137"/>
                    </a:srgbClr>
                  </a:outerShdw>
                </a:effectLst>
              </a:rPr>
              <a:t>16</a:t>
            </a:r>
            <a:endParaRPr lang="es-EC" sz="28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6651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5" name="Imagen 4"/>
          <p:cNvPicPr>
            <a:picLocks noChangeAspect="1"/>
          </p:cNvPicPr>
          <p:nvPr/>
        </p:nvPicPr>
        <p:blipFill>
          <a:blip r:embed="rId2"/>
          <a:stretch>
            <a:fillRect/>
          </a:stretch>
        </p:blipFill>
        <p:spPr>
          <a:xfrm>
            <a:off x="0" y="-1"/>
            <a:ext cx="12227180" cy="6858001"/>
          </a:xfrm>
          <a:prstGeom prst="rect">
            <a:avLst/>
          </a:prstGeom>
        </p:spPr>
      </p:pic>
      <p:pic>
        <p:nvPicPr>
          <p:cNvPr id="7" name="Imagen 6"/>
          <p:cNvPicPr>
            <a:picLocks noChangeAspect="1"/>
          </p:cNvPicPr>
          <p:nvPr/>
        </p:nvPicPr>
        <p:blipFill>
          <a:blip r:embed="rId3"/>
          <a:stretch>
            <a:fillRect/>
          </a:stretch>
        </p:blipFill>
        <p:spPr>
          <a:xfrm>
            <a:off x="1676815" y="818460"/>
            <a:ext cx="9105370" cy="5343929"/>
          </a:xfrm>
          <a:prstGeom prst="rect">
            <a:avLst/>
          </a:prstGeom>
        </p:spPr>
      </p:pic>
      <p:sp>
        <p:nvSpPr>
          <p:cNvPr id="6"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prstClr val="black"/>
                </a:solidFill>
                <a:effectLst>
                  <a:outerShdw blurRad="38100" dist="38100" dir="2700000" algn="tl">
                    <a:srgbClr val="000000">
                      <a:alpha val="43137"/>
                    </a:srgbClr>
                  </a:outerShdw>
                </a:effectLst>
              </a:rPr>
              <a:t>17</a:t>
            </a:r>
            <a:endParaRPr lang="es-EC" sz="28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7159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6" name="Imagen 5"/>
          <p:cNvPicPr>
            <a:picLocks noChangeAspect="1"/>
          </p:cNvPicPr>
          <p:nvPr/>
        </p:nvPicPr>
        <p:blipFill>
          <a:blip r:embed="rId2"/>
          <a:stretch>
            <a:fillRect/>
          </a:stretch>
        </p:blipFill>
        <p:spPr>
          <a:xfrm>
            <a:off x="0" y="-1"/>
            <a:ext cx="12227180" cy="6858001"/>
          </a:xfrm>
          <a:prstGeom prst="rect">
            <a:avLst/>
          </a:prstGeom>
        </p:spPr>
      </p:pic>
      <p:pic>
        <p:nvPicPr>
          <p:cNvPr id="8" name="Imagen 7"/>
          <p:cNvPicPr>
            <a:picLocks noChangeAspect="1"/>
          </p:cNvPicPr>
          <p:nvPr/>
        </p:nvPicPr>
        <p:blipFill>
          <a:blip r:embed="rId3"/>
          <a:stretch>
            <a:fillRect/>
          </a:stretch>
        </p:blipFill>
        <p:spPr>
          <a:xfrm>
            <a:off x="2225454" y="903968"/>
            <a:ext cx="8299275" cy="5265012"/>
          </a:xfrm>
          <a:prstGeom prst="rect">
            <a:avLst/>
          </a:prstGeom>
        </p:spPr>
      </p:pic>
      <p:sp>
        <p:nvSpPr>
          <p:cNvPr id="7"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prstClr val="black"/>
                </a:solidFill>
                <a:effectLst>
                  <a:outerShdw blurRad="38100" dist="38100" dir="2700000" algn="tl">
                    <a:srgbClr val="000000">
                      <a:alpha val="43137"/>
                    </a:srgbClr>
                  </a:outerShdw>
                </a:effectLst>
              </a:rPr>
              <a:t>18</a:t>
            </a:r>
            <a:endParaRPr lang="es-EC" sz="28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1472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5" name="Imagen 4"/>
          <p:cNvPicPr>
            <a:picLocks noChangeAspect="1"/>
          </p:cNvPicPr>
          <p:nvPr/>
        </p:nvPicPr>
        <p:blipFill>
          <a:blip r:embed="rId2"/>
          <a:stretch>
            <a:fillRect/>
          </a:stretch>
        </p:blipFill>
        <p:spPr>
          <a:xfrm>
            <a:off x="-17590" y="120346"/>
            <a:ext cx="12227180" cy="6858001"/>
          </a:xfrm>
          <a:prstGeom prst="rect">
            <a:avLst/>
          </a:prstGeom>
        </p:spPr>
      </p:pic>
      <p:sp>
        <p:nvSpPr>
          <p:cNvPr id="6"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prstClr val="black"/>
                </a:solidFill>
                <a:effectLst>
                  <a:outerShdw blurRad="38100" dist="38100" dir="2700000" algn="tl">
                    <a:srgbClr val="000000">
                      <a:alpha val="43137"/>
                    </a:srgbClr>
                  </a:outerShdw>
                </a:effectLst>
              </a:rPr>
              <a:t>19</a:t>
            </a:r>
            <a:endParaRPr lang="es-EC" sz="2800" b="1" dirty="0">
              <a:solidFill>
                <a:prstClr val="black"/>
              </a:solidFill>
              <a:effectLst>
                <a:outerShdw blurRad="38100" dist="38100" dir="2700000" algn="tl">
                  <a:srgbClr val="000000">
                    <a:alpha val="43137"/>
                  </a:srgbClr>
                </a:outerShdw>
              </a:effectLst>
            </a:endParaRPr>
          </a:p>
        </p:txBody>
      </p:sp>
      <p:sp>
        <p:nvSpPr>
          <p:cNvPr id="7" name="CuadroTexto 6"/>
          <p:cNvSpPr txBox="1"/>
          <p:nvPr/>
        </p:nvSpPr>
        <p:spPr>
          <a:xfrm>
            <a:off x="562220" y="712022"/>
            <a:ext cx="5706895" cy="707886"/>
          </a:xfrm>
          <a:prstGeom prst="rect">
            <a:avLst/>
          </a:prstGeom>
          <a:noFill/>
        </p:spPr>
        <p:txBody>
          <a:bodyPr wrap="square" rtlCol="0">
            <a:spAutoFit/>
          </a:bodyPr>
          <a:lstStyle/>
          <a:p>
            <a:pPr algn="ctr"/>
            <a:r>
              <a:rPr lang="es-EC" sz="2000" b="1" dirty="0" smtClean="0">
                <a:solidFill>
                  <a:srgbClr val="FFC000"/>
                </a:solidFill>
                <a:effectLst>
                  <a:outerShdw blurRad="38100" dist="38100" dir="2700000" algn="tl">
                    <a:srgbClr val="000000">
                      <a:alpha val="43137"/>
                    </a:srgbClr>
                  </a:outerShdw>
                </a:effectLst>
                <a:latin typeface="Ravie" panose="04040805050809020602" pitchFamily="82" charset="0"/>
              </a:rPr>
              <a:t>DATOS CURIOSOS DE LA RESBLADERA</a:t>
            </a:r>
            <a:endParaRPr lang="es-EC" sz="2000" b="1" dirty="0">
              <a:solidFill>
                <a:srgbClr val="FFC000"/>
              </a:solidFill>
              <a:effectLst>
                <a:outerShdw blurRad="38100" dist="38100" dir="2700000" algn="tl">
                  <a:srgbClr val="000000">
                    <a:alpha val="43137"/>
                  </a:srgbClr>
                </a:outerShdw>
              </a:effectLst>
              <a:latin typeface="Ravie" panose="04040805050809020602" pitchFamily="82" charset="0"/>
            </a:endParaRPr>
          </a:p>
        </p:txBody>
      </p:sp>
      <p:cxnSp>
        <p:nvCxnSpPr>
          <p:cNvPr id="8" name="Conector recto 7"/>
          <p:cNvCxnSpPr/>
          <p:nvPr/>
        </p:nvCxnSpPr>
        <p:spPr>
          <a:xfrm>
            <a:off x="5936809" y="712022"/>
            <a:ext cx="0" cy="5692462"/>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5936809" y="712022"/>
            <a:ext cx="5706895" cy="707886"/>
          </a:xfrm>
          <a:prstGeom prst="rect">
            <a:avLst/>
          </a:prstGeom>
          <a:noFill/>
        </p:spPr>
        <p:txBody>
          <a:bodyPr wrap="square" rtlCol="0">
            <a:spAutoFit/>
          </a:bodyPr>
          <a:lstStyle/>
          <a:p>
            <a:pPr algn="ctr"/>
            <a:r>
              <a:rPr lang="es-EC" sz="2000" b="1" dirty="0" smtClean="0">
                <a:solidFill>
                  <a:srgbClr val="FFC000"/>
                </a:solidFill>
                <a:effectLst>
                  <a:outerShdw blurRad="38100" dist="38100" dir="2700000" algn="tl">
                    <a:srgbClr val="000000">
                      <a:alpha val="43137"/>
                    </a:srgbClr>
                  </a:outerShdw>
                </a:effectLst>
                <a:latin typeface="Ravie" panose="04040805050809020602" pitchFamily="82" charset="0"/>
              </a:rPr>
              <a:t>LÓGICA CAUSAL DE LA RESBALADERA</a:t>
            </a:r>
            <a:endParaRPr lang="es-EC" sz="2000" b="1" dirty="0">
              <a:solidFill>
                <a:srgbClr val="FFC000"/>
              </a:solidFill>
              <a:effectLst>
                <a:outerShdw blurRad="38100" dist="38100" dir="2700000" algn="tl">
                  <a:srgbClr val="000000">
                    <a:alpha val="43137"/>
                  </a:srgbClr>
                </a:outerShdw>
              </a:effectLst>
              <a:latin typeface="Ravie" panose="04040805050809020602" pitchFamily="82" charset="0"/>
            </a:endParaRPr>
          </a:p>
        </p:txBody>
      </p:sp>
      <p:sp>
        <p:nvSpPr>
          <p:cNvPr id="12" name="CuadroTexto 11"/>
          <p:cNvSpPr txBox="1"/>
          <p:nvPr/>
        </p:nvSpPr>
        <p:spPr>
          <a:xfrm>
            <a:off x="948389" y="1571295"/>
            <a:ext cx="2699475" cy="4185761"/>
          </a:xfrm>
          <a:prstGeom prst="rect">
            <a:avLst/>
          </a:prstGeom>
          <a:solidFill>
            <a:schemeClr val="bg1"/>
          </a:solidFill>
          <a:ln w="38100">
            <a:solidFill>
              <a:srgbClr val="92D05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buFont typeface="Arial" panose="020B0604020202020204" pitchFamily="34" charset="0"/>
              <a:buChar char="•"/>
            </a:pPr>
            <a:r>
              <a:rPr lang="es-EC" sz="1400" dirty="0" smtClean="0">
                <a:solidFill>
                  <a:prstClr val="black"/>
                </a:solidFill>
              </a:rPr>
              <a:t>No se conoce con certeza quien fue el inventor de la resbaladera, pero si se puede evidenciar que ha tenido una gran trascendencia en cuanto al entretenimiento tanto para niños como adultos.</a:t>
            </a:r>
          </a:p>
          <a:p>
            <a:pPr marL="285750" indent="-285750" algn="just">
              <a:buFont typeface="Arial" panose="020B0604020202020204" pitchFamily="34" charset="0"/>
              <a:buChar char="•"/>
            </a:pPr>
            <a:r>
              <a:rPr lang="es-EC" sz="1400" dirty="0" smtClean="0">
                <a:solidFill>
                  <a:prstClr val="black"/>
                </a:solidFill>
              </a:rPr>
              <a:t>La acogida que ha tenido la resbaladera a lo largo de la historia ha llevado a que su forma y el material del que están hechas varíe.</a:t>
            </a:r>
          </a:p>
          <a:p>
            <a:pPr marL="285750" indent="-285750" algn="just">
              <a:buFont typeface="Arial" panose="020B0604020202020204" pitchFamily="34" charset="0"/>
              <a:buChar char="•"/>
            </a:pPr>
            <a:r>
              <a:rPr lang="es-EC" sz="1400" dirty="0" smtClean="0">
                <a:solidFill>
                  <a:prstClr val="black"/>
                </a:solidFill>
              </a:rPr>
              <a:t>Al ser un plano inclinado que forma un ángulo horizontal en el suelo, la resbaladera tiene una estrecha relación con los experimentos que realizó Galileo Galilei.</a:t>
            </a:r>
          </a:p>
          <a:p>
            <a:pPr marL="285750" indent="-285750" algn="just">
              <a:buFont typeface="Arial" panose="020B0604020202020204" pitchFamily="34" charset="0"/>
              <a:buChar char="•"/>
            </a:pPr>
            <a:endParaRPr lang="es-EC" sz="1400" dirty="0" smtClean="0">
              <a:solidFill>
                <a:prstClr val="black"/>
              </a:solidFill>
            </a:endParaRPr>
          </a:p>
        </p:txBody>
      </p:sp>
      <p:sp>
        <p:nvSpPr>
          <p:cNvPr id="13" name="CuadroTexto 12"/>
          <p:cNvSpPr txBox="1"/>
          <p:nvPr/>
        </p:nvSpPr>
        <p:spPr>
          <a:xfrm>
            <a:off x="6164787" y="1518022"/>
            <a:ext cx="2953455" cy="2031325"/>
          </a:xfrm>
          <a:prstGeom prst="rect">
            <a:avLst/>
          </a:prstGeom>
          <a:solidFill>
            <a:schemeClr val="bg1"/>
          </a:solidFill>
          <a:ln w="38100">
            <a:solidFill>
              <a:srgbClr val="7030A0"/>
            </a:solidFill>
          </a:ln>
          <a:effectLst>
            <a:glow rad="2286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sz="1400" dirty="0" smtClean="0">
                <a:solidFill>
                  <a:prstClr val="black"/>
                </a:solidFill>
              </a:rPr>
              <a:t>Desde pequeños hemos visto a la resbaladera </a:t>
            </a:r>
            <a:r>
              <a:rPr lang="es-EC" sz="1400" dirty="0">
                <a:solidFill>
                  <a:prstClr val="black"/>
                </a:solidFill>
              </a:rPr>
              <a:t>como una </a:t>
            </a:r>
            <a:r>
              <a:rPr lang="es-EC" sz="1400" dirty="0" smtClean="0">
                <a:solidFill>
                  <a:prstClr val="black"/>
                </a:solidFill>
              </a:rPr>
              <a:t>rampa </a:t>
            </a:r>
            <a:r>
              <a:rPr lang="es-EC" sz="1400" dirty="0">
                <a:solidFill>
                  <a:prstClr val="black"/>
                </a:solidFill>
              </a:rPr>
              <a:t>en la que nos dejamos caer a modo de juego o </a:t>
            </a:r>
            <a:r>
              <a:rPr lang="es-EC" sz="1400" dirty="0" smtClean="0">
                <a:solidFill>
                  <a:prstClr val="black"/>
                </a:solidFill>
              </a:rPr>
              <a:t>diversión, por lo que muy pocas veces nos detenemos a pensar en su funcionamiento. A continuación encontraremos información acerca de la lógica del funcionamiento de este juego infantil.</a:t>
            </a:r>
            <a:endParaRPr lang="es-EC" sz="1400" dirty="0">
              <a:solidFill>
                <a:prstClr val="black"/>
              </a:solidFill>
            </a:endParaRPr>
          </a:p>
        </p:txBody>
      </p:sp>
      <p:pic>
        <p:nvPicPr>
          <p:cNvPr id="10" name="Imagen 9"/>
          <p:cNvPicPr>
            <a:picLocks noChangeAspect="1"/>
          </p:cNvPicPr>
          <p:nvPr/>
        </p:nvPicPr>
        <p:blipFill>
          <a:blip r:embed="rId3"/>
          <a:stretch>
            <a:fillRect/>
          </a:stretch>
        </p:blipFill>
        <p:spPr>
          <a:xfrm>
            <a:off x="3908155" y="1678297"/>
            <a:ext cx="1754439" cy="3485335"/>
          </a:xfrm>
          <a:prstGeom prst="rect">
            <a:avLst/>
          </a:prstGeom>
          <a:solidFill>
            <a:srgbClr val="FFFFFF">
              <a:shade val="85000"/>
            </a:srgbClr>
          </a:solidFill>
          <a:ln w="381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p:cNvSpPr txBox="1"/>
          <p:nvPr/>
        </p:nvSpPr>
        <p:spPr>
          <a:xfrm>
            <a:off x="3726415" y="5341708"/>
            <a:ext cx="2210394" cy="461665"/>
          </a:xfrm>
          <a:prstGeom prst="rect">
            <a:avLst/>
          </a:prstGeom>
          <a:noFill/>
        </p:spPr>
        <p:txBody>
          <a:bodyPr wrap="square" rtlCol="0">
            <a:spAutoFit/>
          </a:bodyPr>
          <a:lstStyle/>
          <a:p>
            <a:pPr algn="ctr"/>
            <a:r>
              <a:rPr lang="es-EC" sz="1200" b="1" dirty="0" smtClean="0">
                <a:solidFill>
                  <a:prstClr val="black"/>
                </a:solidFill>
                <a:effectLst>
                  <a:outerShdw blurRad="38100" dist="38100" dir="2700000" algn="tl">
                    <a:srgbClr val="000000">
                      <a:alpha val="43137"/>
                    </a:srgbClr>
                  </a:outerShdw>
                </a:effectLst>
              </a:rPr>
              <a:t>Resbaladeras de diferentes, tamaños, materiales y diseño</a:t>
            </a:r>
            <a:endParaRPr lang="es-EC" sz="1200" dirty="0">
              <a:solidFill>
                <a:prstClr val="black"/>
              </a:solidFill>
            </a:endParaRPr>
          </a:p>
        </p:txBody>
      </p:sp>
      <p:sp>
        <p:nvSpPr>
          <p:cNvPr id="15" name="CuadroTexto 14"/>
          <p:cNvSpPr txBox="1"/>
          <p:nvPr/>
        </p:nvSpPr>
        <p:spPr>
          <a:xfrm>
            <a:off x="6164787" y="3897169"/>
            <a:ext cx="5189998" cy="2246769"/>
          </a:xfrm>
          <a:prstGeom prst="rect">
            <a:avLst/>
          </a:prstGeom>
          <a:solidFill>
            <a:schemeClr val="bg1"/>
          </a:solidFill>
          <a:ln w="38100">
            <a:solidFill>
              <a:srgbClr val="00B0F0"/>
            </a:solidFill>
          </a:ln>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sz="1400" dirty="0" smtClean="0">
                <a:solidFill>
                  <a:prstClr val="black"/>
                </a:solidFill>
              </a:rPr>
              <a:t>En el siglo XVII </a:t>
            </a:r>
            <a:r>
              <a:rPr lang="es-EC" sz="1400" dirty="0">
                <a:solidFill>
                  <a:prstClr val="black"/>
                </a:solidFill>
              </a:rPr>
              <a:t>Galileo Galilei </a:t>
            </a:r>
            <a:r>
              <a:rPr lang="es-EC" sz="1400" dirty="0" smtClean="0">
                <a:solidFill>
                  <a:prstClr val="black"/>
                </a:solidFill>
              </a:rPr>
              <a:t>usó pelotas y rampas para experimentar el movimiento rectilíneo uniformemente acelerado. La investigación concluyó en que el objeto que está en la parte superior de la rampa se encuentra en reposo y va acelerándose conforme transcurre el movimiento, esa aceleración se debe a la fuerza de atracción de la tierra sobre los cuerpos (gravedad).</a:t>
            </a:r>
          </a:p>
          <a:p>
            <a:pPr algn="just"/>
            <a:r>
              <a:rPr lang="es-EC" sz="1400" dirty="0" smtClean="0">
                <a:solidFill>
                  <a:prstClr val="black"/>
                </a:solidFill>
              </a:rPr>
              <a:t>Lo mismo ocurre con nuestro cuerpo cuando subimos por la escalera, nos sentamos y permanecemos  en reposo hasta empezara resbalarnos momento en el que nuestra velocidad de caída aumenta hasta llegar al final. </a:t>
            </a:r>
            <a:r>
              <a:rPr lang="es-EC" sz="1400" dirty="0">
                <a:solidFill>
                  <a:prstClr val="black"/>
                </a:solidFill>
              </a:rPr>
              <a:t>(Ordoñez, Navarro, &amp; Sánchez, 2003</a:t>
            </a:r>
            <a:r>
              <a:rPr lang="es-EC" sz="1400" dirty="0" smtClean="0">
                <a:solidFill>
                  <a:prstClr val="black"/>
                </a:solidFill>
              </a:rPr>
              <a:t>)</a:t>
            </a:r>
            <a:endParaRPr lang="es-EC" sz="1400" dirty="0">
              <a:solidFill>
                <a:prstClr val="black"/>
              </a:solidFill>
            </a:endParaRPr>
          </a:p>
        </p:txBody>
      </p:sp>
      <p:pic>
        <p:nvPicPr>
          <p:cNvPr id="11" name="Imagen 10"/>
          <p:cNvPicPr>
            <a:picLocks noChangeAspect="1"/>
          </p:cNvPicPr>
          <p:nvPr/>
        </p:nvPicPr>
        <p:blipFill>
          <a:blip r:embed="rId4"/>
          <a:stretch>
            <a:fillRect/>
          </a:stretch>
        </p:blipFill>
        <p:spPr>
          <a:xfrm>
            <a:off x="9398070" y="1518021"/>
            <a:ext cx="1950339" cy="2031325"/>
          </a:xfrm>
          <a:prstGeom prst="rect">
            <a:avLst/>
          </a:prstGeom>
          <a:solidFill>
            <a:srgbClr val="FFFFFF">
              <a:shade val="85000"/>
            </a:srgbClr>
          </a:solidFill>
          <a:ln w="381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88236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38369"/>
            <a:ext cx="12227180" cy="6858001"/>
          </a:xfrm>
          <a:prstGeom prst="rect">
            <a:avLst/>
          </a:prstGeom>
        </p:spPr>
      </p:pic>
      <p:sp>
        <p:nvSpPr>
          <p:cNvPr id="3"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schemeClr val="tx1"/>
                </a:solidFill>
                <a:effectLst>
                  <a:outerShdw blurRad="38100" dist="38100" dir="2700000" algn="tl">
                    <a:srgbClr val="000000">
                      <a:alpha val="43137"/>
                    </a:srgbClr>
                  </a:outerShdw>
                </a:effectLst>
              </a:rPr>
              <a:t>71</a:t>
            </a:r>
            <a:endParaRPr lang="es-EC" sz="2800" b="1" dirty="0">
              <a:solidFill>
                <a:schemeClr val="tx1"/>
              </a:solidFill>
              <a:effectLst>
                <a:outerShdw blurRad="38100" dist="38100" dir="2700000" algn="tl">
                  <a:srgbClr val="000000">
                    <a:alpha val="43137"/>
                  </a:srgbClr>
                </a:outerShdw>
              </a:effectLst>
            </a:endParaRPr>
          </a:p>
        </p:txBody>
      </p:sp>
      <p:sp>
        <p:nvSpPr>
          <p:cNvPr id="6" name="CuadroTexto 5"/>
          <p:cNvSpPr txBox="1"/>
          <p:nvPr/>
        </p:nvSpPr>
        <p:spPr>
          <a:xfrm>
            <a:off x="749832" y="732311"/>
            <a:ext cx="10727516" cy="830997"/>
          </a:xfrm>
          <a:prstGeom prst="rect">
            <a:avLst/>
          </a:prstGeom>
          <a:noFill/>
        </p:spPr>
        <p:txBody>
          <a:bodyPr wrap="square" rtlCol="0">
            <a:spAutoFit/>
          </a:bodyPr>
          <a:lstStyle/>
          <a:p>
            <a:pPr algn="ctr"/>
            <a:r>
              <a:rPr lang="es-EC" sz="2400" b="1" dirty="0" smtClean="0">
                <a:solidFill>
                  <a:srgbClr val="0070C0"/>
                </a:solidFill>
                <a:effectLst>
                  <a:outerShdw blurRad="38100" dist="38100" dir="2700000" algn="tl">
                    <a:srgbClr val="000000">
                      <a:alpha val="43137"/>
                    </a:srgbClr>
                  </a:outerShdw>
                </a:effectLst>
                <a:latin typeface="Ravie" panose="04040805050809020602" pitchFamily="82" charset="0"/>
              </a:rPr>
              <a:t>RECOMENCADIONES METODOLÓGICAS PARA EL DESARROLLO DE LAS ACTIVIDADES CURRICULARES</a:t>
            </a:r>
            <a:endParaRPr lang="es-EC" sz="2400" b="1" dirty="0">
              <a:solidFill>
                <a:srgbClr val="0070C0"/>
              </a:solidFill>
              <a:effectLst>
                <a:outerShdw blurRad="38100" dist="38100" dir="2700000" algn="tl">
                  <a:srgbClr val="000000">
                    <a:alpha val="43137"/>
                  </a:srgbClr>
                </a:outerShdw>
              </a:effectLst>
              <a:latin typeface="Ravie" panose="04040805050809020602" pitchFamily="82" charset="0"/>
            </a:endParaRPr>
          </a:p>
        </p:txBody>
      </p:sp>
      <p:sp>
        <p:nvSpPr>
          <p:cNvPr id="7" name="CuadroTexto 6"/>
          <p:cNvSpPr txBox="1"/>
          <p:nvPr/>
        </p:nvSpPr>
        <p:spPr>
          <a:xfrm>
            <a:off x="6800045" y="3914498"/>
            <a:ext cx="4392674" cy="1566386"/>
          </a:xfrm>
          <a:prstGeom prst="round2DiagRect">
            <a:avLst/>
          </a:prstGeom>
          <a:noFill/>
          <a:ln w="38100">
            <a:solidFill>
              <a:srgbClr val="FFFF00"/>
            </a:solidFill>
          </a:ln>
          <a:effectLst>
            <a:glow rad="1397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t>Actividad “Jugando con el yo-yo arriba y abajo”</a:t>
            </a:r>
          </a:p>
          <a:p>
            <a:pPr algn="just"/>
            <a:r>
              <a:rPr lang="es-ES" sz="1400" dirty="0" smtClean="0"/>
              <a:t>1.-Para un mejor manipulación del yo-yo se recomienda que la piola no sea demasiado larga.</a:t>
            </a:r>
          </a:p>
          <a:p>
            <a:pPr algn="just"/>
            <a:r>
              <a:rPr lang="es-ES" sz="1400" dirty="0" smtClean="0"/>
              <a:t>2.-Mantener un léxico acorde a la edad de los niños para realizar la explicación de la lógica causal del movimiento del yo-yo.</a:t>
            </a:r>
          </a:p>
        </p:txBody>
      </p:sp>
      <p:sp>
        <p:nvSpPr>
          <p:cNvPr id="8" name="CuadroTexto 7"/>
          <p:cNvSpPr txBox="1"/>
          <p:nvPr/>
        </p:nvSpPr>
        <p:spPr>
          <a:xfrm>
            <a:off x="1311966" y="3778291"/>
            <a:ext cx="4372425" cy="1804749"/>
          </a:xfrm>
          <a:prstGeom prst="round2DiagRect">
            <a:avLst/>
          </a:prstGeom>
          <a:noFill/>
          <a:ln w="38100">
            <a:solidFill>
              <a:srgbClr val="FFFF00"/>
            </a:solidFill>
          </a:ln>
          <a:effectLst>
            <a:glow rad="1397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t>Actividad “Arriba y abajo me ubico yo”</a:t>
            </a:r>
          </a:p>
          <a:p>
            <a:pPr algn="just"/>
            <a:r>
              <a:rPr lang="es-ES" sz="1400" dirty="0" smtClean="0"/>
              <a:t>1.-Para una mejor ejecución de la actividad, se debe organizar los grupos y turnos antes de salir al área externa o el lugar donde se ubiquen  las resbaladeras. </a:t>
            </a:r>
          </a:p>
          <a:p>
            <a:pPr algn="just"/>
            <a:r>
              <a:rPr lang="es-ES" sz="1400" dirty="0" smtClean="0"/>
              <a:t>2.-Para lograr reforzar la actividad se puede emplear pelotas u otros objetos similares para hacerlos descender desde arriba de la resbaladera  hasta abajo.</a:t>
            </a:r>
          </a:p>
        </p:txBody>
      </p:sp>
      <p:pic>
        <p:nvPicPr>
          <p:cNvPr id="2" name="Imagen 1"/>
          <p:cNvPicPr>
            <a:picLocks noChangeAspect="1"/>
          </p:cNvPicPr>
          <p:nvPr/>
        </p:nvPicPr>
        <p:blipFill>
          <a:blip r:embed="rId3"/>
          <a:stretch>
            <a:fillRect/>
          </a:stretch>
        </p:blipFill>
        <p:spPr>
          <a:xfrm>
            <a:off x="7942622" y="1862833"/>
            <a:ext cx="2299377" cy="181197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p:cNvPicPr>
            <a:picLocks noChangeAspect="1"/>
          </p:cNvPicPr>
          <p:nvPr/>
        </p:nvPicPr>
        <p:blipFill>
          <a:blip r:embed="rId4"/>
          <a:stretch>
            <a:fillRect/>
          </a:stretch>
        </p:blipFill>
        <p:spPr>
          <a:xfrm>
            <a:off x="3015799" y="1838481"/>
            <a:ext cx="1164048" cy="172447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8194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5180" y="42041"/>
            <a:ext cx="12227180" cy="6858001"/>
          </a:xfrm>
          <a:prstGeom prst="rect">
            <a:avLst/>
          </a:prstGeom>
        </p:spPr>
      </p:pic>
      <p:sp>
        <p:nvSpPr>
          <p:cNvPr id="6" name="CuadroTexto 5"/>
          <p:cNvSpPr txBox="1"/>
          <p:nvPr/>
        </p:nvSpPr>
        <p:spPr>
          <a:xfrm>
            <a:off x="1182992" y="3681264"/>
            <a:ext cx="3548034" cy="2077164"/>
          </a:xfrm>
          <a:prstGeom prst="round2DiagRect">
            <a:avLst/>
          </a:prstGeom>
          <a:noFill/>
          <a:ln w="38100">
            <a:solidFill>
              <a:srgbClr val="84F887"/>
            </a:solidFill>
          </a:ln>
          <a:effectLst>
            <a:glow rad="1397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solidFill>
                  <a:prstClr val="black"/>
                </a:solidFill>
              </a:rPr>
              <a:t>Actividad “Jugando con el atrapa bolas dentro y fuera ”</a:t>
            </a:r>
          </a:p>
          <a:p>
            <a:pPr algn="just"/>
            <a:r>
              <a:rPr lang="es-ES" sz="1400" dirty="0" smtClean="0">
                <a:solidFill>
                  <a:prstClr val="black"/>
                </a:solidFill>
              </a:rPr>
              <a:t>1.- Si no se dispone de atrapa bolas para realizar la actividad, se pueden elaborar versiones utilizando material reciclado como papel o botellas de plástico que incluso los niños pueden decorar. (Ver imagen)</a:t>
            </a:r>
          </a:p>
        </p:txBody>
      </p:sp>
      <p:sp>
        <p:nvSpPr>
          <p:cNvPr id="7" name="CuadroTexto 6"/>
          <p:cNvSpPr txBox="1"/>
          <p:nvPr/>
        </p:nvSpPr>
        <p:spPr>
          <a:xfrm>
            <a:off x="8375841" y="3681264"/>
            <a:ext cx="2742733" cy="1838801"/>
          </a:xfrm>
          <a:prstGeom prst="round2DiagRect">
            <a:avLst/>
          </a:prstGeom>
          <a:noFill/>
          <a:ln w="38100">
            <a:solidFill>
              <a:srgbClr val="84F887"/>
            </a:solidFill>
          </a:ln>
          <a:effectLst>
            <a:glow rad="1397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solidFill>
                  <a:prstClr val="black"/>
                </a:solidFill>
              </a:rPr>
              <a:t>Actividad “Jugando dentro y fuera con el </a:t>
            </a:r>
            <a:r>
              <a:rPr lang="es-EC" sz="1600" b="1" dirty="0" err="1" smtClean="0">
                <a:solidFill>
                  <a:prstClr val="black"/>
                </a:solidFill>
              </a:rPr>
              <a:t>Ula-Ula</a:t>
            </a:r>
            <a:r>
              <a:rPr lang="es-EC" sz="1600" b="1" dirty="0" smtClean="0">
                <a:solidFill>
                  <a:prstClr val="black"/>
                </a:solidFill>
              </a:rPr>
              <a:t>”</a:t>
            </a:r>
          </a:p>
          <a:p>
            <a:pPr algn="just"/>
            <a:r>
              <a:rPr lang="es-ES" sz="1400" dirty="0" smtClean="0">
                <a:solidFill>
                  <a:prstClr val="black"/>
                </a:solidFill>
              </a:rPr>
              <a:t>1.- Para ejecutar esta actividad de preferencia cada niño debe tener su </a:t>
            </a:r>
            <a:r>
              <a:rPr lang="es-ES" sz="1400" dirty="0" err="1" smtClean="0">
                <a:solidFill>
                  <a:prstClr val="black"/>
                </a:solidFill>
              </a:rPr>
              <a:t>Ula-Ula</a:t>
            </a:r>
            <a:r>
              <a:rPr lang="es-ES" sz="1400" dirty="0" smtClean="0">
                <a:solidFill>
                  <a:prstClr val="black"/>
                </a:solidFill>
              </a:rPr>
              <a:t>, de no ser posible se debe organizar turnos para el uso de los </a:t>
            </a:r>
            <a:r>
              <a:rPr lang="es-ES" sz="1400" dirty="0" err="1" smtClean="0">
                <a:solidFill>
                  <a:prstClr val="black"/>
                </a:solidFill>
              </a:rPr>
              <a:t>Ulas</a:t>
            </a:r>
            <a:r>
              <a:rPr lang="es-ES" sz="1400" dirty="0" smtClean="0">
                <a:solidFill>
                  <a:prstClr val="black"/>
                </a:solidFill>
              </a:rPr>
              <a:t>. </a:t>
            </a:r>
          </a:p>
        </p:txBody>
      </p:sp>
      <p:sp>
        <p:nvSpPr>
          <p:cNvPr id="9" name="CuadroTexto 8"/>
          <p:cNvSpPr txBox="1"/>
          <p:nvPr/>
        </p:nvSpPr>
        <p:spPr>
          <a:xfrm>
            <a:off x="5089302" y="3700696"/>
            <a:ext cx="2928263" cy="1838801"/>
          </a:xfrm>
          <a:prstGeom prst="round2DiagRect">
            <a:avLst/>
          </a:prstGeom>
          <a:noFill/>
          <a:ln w="38100">
            <a:solidFill>
              <a:srgbClr val="84F887"/>
            </a:solidFill>
          </a:ln>
          <a:effectLst>
            <a:glow rad="1397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solidFill>
                  <a:prstClr val="black"/>
                </a:solidFill>
              </a:rPr>
              <a:t>Actividad “Jugando con el agua dentro-fuera”</a:t>
            </a:r>
          </a:p>
          <a:p>
            <a:pPr algn="just"/>
            <a:r>
              <a:rPr lang="es-ES" sz="1400" dirty="0" smtClean="0">
                <a:solidFill>
                  <a:prstClr val="black"/>
                </a:solidFill>
              </a:rPr>
              <a:t>1.-Es importante que el docente se asegure de haber retirado las agujas de las jeringas y de haberlas colocado en un lugar fuera del alcance de los niños. </a:t>
            </a:r>
          </a:p>
        </p:txBody>
      </p:sp>
      <p:pic>
        <p:nvPicPr>
          <p:cNvPr id="2" name="Imagen 1"/>
          <p:cNvPicPr>
            <a:picLocks noChangeAspect="1"/>
          </p:cNvPicPr>
          <p:nvPr/>
        </p:nvPicPr>
        <p:blipFill>
          <a:blip r:embed="rId3"/>
          <a:stretch>
            <a:fillRect/>
          </a:stretch>
        </p:blipFill>
        <p:spPr>
          <a:xfrm>
            <a:off x="1311989" y="1584157"/>
            <a:ext cx="3548034" cy="151447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n 2"/>
          <p:cNvPicPr>
            <a:picLocks noChangeAspect="1"/>
          </p:cNvPicPr>
          <p:nvPr/>
        </p:nvPicPr>
        <p:blipFill>
          <a:blip r:embed="rId4"/>
          <a:stretch>
            <a:fillRect/>
          </a:stretch>
        </p:blipFill>
        <p:spPr>
          <a:xfrm>
            <a:off x="9102099" y="1584157"/>
            <a:ext cx="1639071" cy="163224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prstClr val="black"/>
                </a:solidFill>
                <a:effectLst>
                  <a:outerShdw blurRad="38100" dist="38100" dir="2700000" algn="tl">
                    <a:srgbClr val="000000">
                      <a:alpha val="43137"/>
                    </a:srgbClr>
                  </a:outerShdw>
                </a:effectLst>
              </a:rPr>
              <a:t>72</a:t>
            </a:r>
            <a:endParaRPr lang="es-EC" sz="2800" b="1" dirty="0">
              <a:solidFill>
                <a:prstClr val="black"/>
              </a:solidFill>
              <a:effectLst>
                <a:outerShdw blurRad="38100" dist="38100" dir="2700000" algn="tl">
                  <a:srgbClr val="000000">
                    <a:alpha val="43137"/>
                  </a:srgbClr>
                </a:outerShdw>
              </a:effectLst>
            </a:endParaRPr>
          </a:p>
        </p:txBody>
      </p:sp>
      <p:pic>
        <p:nvPicPr>
          <p:cNvPr id="4" name="Imagen 3"/>
          <p:cNvPicPr>
            <a:picLocks noChangeAspect="1"/>
          </p:cNvPicPr>
          <p:nvPr/>
        </p:nvPicPr>
        <p:blipFill>
          <a:blip r:embed="rId5"/>
          <a:stretch>
            <a:fillRect/>
          </a:stretch>
        </p:blipFill>
        <p:spPr>
          <a:xfrm>
            <a:off x="5974964" y="1385753"/>
            <a:ext cx="1676305" cy="17128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8056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5180" y="0"/>
            <a:ext cx="12227180" cy="6858001"/>
          </a:xfrm>
          <a:prstGeom prst="rect">
            <a:avLst/>
          </a:prstGeom>
        </p:spPr>
      </p:pic>
      <p:sp>
        <p:nvSpPr>
          <p:cNvPr id="8" name="CuadroTexto 7"/>
          <p:cNvSpPr txBox="1"/>
          <p:nvPr/>
        </p:nvSpPr>
        <p:spPr>
          <a:xfrm>
            <a:off x="1451582" y="3820592"/>
            <a:ext cx="4391434" cy="1600438"/>
          </a:xfrm>
          <a:prstGeom prst="round2DiagRect">
            <a:avLst/>
          </a:prstGeom>
          <a:noFill/>
          <a:ln w="38100">
            <a:solidFill>
              <a:srgbClr val="F3A875"/>
            </a:solidFill>
          </a:ln>
          <a:effectLst>
            <a:glow rad="1397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solidFill>
                  <a:prstClr val="black"/>
                </a:solidFill>
              </a:rPr>
              <a:t>Actividad “Jugando encima y debajo del elástico”</a:t>
            </a:r>
          </a:p>
          <a:p>
            <a:pPr algn="just"/>
            <a:r>
              <a:rPr lang="es-ES" sz="1400" dirty="0" smtClean="0">
                <a:solidFill>
                  <a:prstClr val="black"/>
                </a:solidFill>
              </a:rPr>
              <a:t>1.- El docente debe asegurarse que el largo del elástico sea el correcto para así evitar posibles accidentes.</a:t>
            </a:r>
          </a:p>
          <a:p>
            <a:pPr algn="just"/>
            <a:r>
              <a:rPr lang="es-ES" sz="1400" dirty="0" smtClean="0">
                <a:solidFill>
                  <a:prstClr val="black"/>
                </a:solidFill>
              </a:rPr>
              <a:t>2.- Los docentes  y los niños pueden inventar canciones para cantarlas durante el desarrollo de la actividad.</a:t>
            </a:r>
          </a:p>
        </p:txBody>
      </p:sp>
      <p:sp>
        <p:nvSpPr>
          <p:cNvPr id="10" name="CuadroTexto 9"/>
          <p:cNvSpPr txBox="1"/>
          <p:nvPr/>
        </p:nvSpPr>
        <p:spPr>
          <a:xfrm>
            <a:off x="6795012" y="3820592"/>
            <a:ext cx="4250027" cy="1838801"/>
          </a:xfrm>
          <a:prstGeom prst="round2DiagRect">
            <a:avLst/>
          </a:prstGeom>
          <a:noFill/>
          <a:ln w="38100">
            <a:solidFill>
              <a:srgbClr val="F3A875"/>
            </a:solidFill>
          </a:ln>
          <a:effectLst>
            <a:glow rad="1397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solidFill>
                  <a:prstClr val="black"/>
                </a:solidFill>
              </a:rPr>
              <a:t>Actividad “</a:t>
            </a:r>
            <a:r>
              <a:rPr lang="es-EC" sz="1600" b="1" dirty="0" err="1" smtClean="0">
                <a:solidFill>
                  <a:prstClr val="black"/>
                </a:solidFill>
              </a:rPr>
              <a:t>Jenga</a:t>
            </a:r>
            <a:r>
              <a:rPr lang="es-EC" sz="1600" b="1" dirty="0" smtClean="0">
                <a:solidFill>
                  <a:prstClr val="black"/>
                </a:solidFill>
              </a:rPr>
              <a:t>-Muevo las piezas de debajo a encima”</a:t>
            </a:r>
          </a:p>
          <a:p>
            <a:pPr algn="just"/>
            <a:r>
              <a:rPr lang="es-ES" sz="1400" dirty="0" smtClean="0">
                <a:solidFill>
                  <a:prstClr val="black"/>
                </a:solidFill>
              </a:rPr>
              <a:t>1.- En el caso de no contar con el número de material suficiente para realizar la actividad, el docente puede utilizar una versión casera del </a:t>
            </a:r>
            <a:r>
              <a:rPr lang="es-ES" sz="1400" dirty="0" err="1">
                <a:solidFill>
                  <a:prstClr val="black"/>
                </a:solidFill>
              </a:rPr>
              <a:t>J</a:t>
            </a:r>
            <a:r>
              <a:rPr lang="es-ES" sz="1400" dirty="0" err="1" smtClean="0">
                <a:solidFill>
                  <a:prstClr val="black"/>
                </a:solidFill>
              </a:rPr>
              <a:t>enga</a:t>
            </a:r>
            <a:r>
              <a:rPr lang="es-ES" sz="1400" dirty="0" smtClean="0">
                <a:solidFill>
                  <a:prstClr val="black"/>
                </a:solidFill>
              </a:rPr>
              <a:t> la cual se realiza con pedazos de esponja de diferentes colores de alrededor de 1cm de grosor (Ver Imagen)</a:t>
            </a:r>
          </a:p>
        </p:txBody>
      </p:sp>
      <p:pic>
        <p:nvPicPr>
          <p:cNvPr id="2" name="Imagen 1"/>
          <p:cNvPicPr>
            <a:picLocks noChangeAspect="1"/>
          </p:cNvPicPr>
          <p:nvPr/>
        </p:nvPicPr>
        <p:blipFill>
          <a:blip r:embed="rId3"/>
          <a:stretch>
            <a:fillRect/>
          </a:stretch>
        </p:blipFill>
        <p:spPr>
          <a:xfrm>
            <a:off x="2083309" y="1262130"/>
            <a:ext cx="3127980" cy="2395469"/>
          </a:xfrm>
          <a:prstGeom prst="rect">
            <a:avLst/>
          </a:prstGeom>
        </p:spPr>
      </p:pic>
      <p:pic>
        <p:nvPicPr>
          <p:cNvPr id="3" name="Imagen 2"/>
          <p:cNvPicPr>
            <a:picLocks noChangeAspect="1"/>
          </p:cNvPicPr>
          <p:nvPr/>
        </p:nvPicPr>
        <p:blipFill>
          <a:blip r:embed="rId4"/>
          <a:stretch>
            <a:fillRect/>
          </a:stretch>
        </p:blipFill>
        <p:spPr>
          <a:xfrm>
            <a:off x="8039230" y="1208085"/>
            <a:ext cx="1761593" cy="2449514"/>
          </a:xfrm>
          <a:prstGeom prst="rect">
            <a:avLst/>
          </a:prstGeom>
        </p:spPr>
      </p:pic>
      <p:sp>
        <p:nvSpPr>
          <p:cNvPr id="13"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prstClr val="black"/>
                </a:solidFill>
                <a:effectLst>
                  <a:outerShdw blurRad="38100" dist="38100" dir="2700000" algn="tl">
                    <a:srgbClr val="000000">
                      <a:alpha val="43137"/>
                    </a:srgbClr>
                  </a:outerShdw>
                </a:effectLst>
              </a:rPr>
              <a:t>73</a:t>
            </a:r>
            <a:endParaRPr lang="es-EC" sz="28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811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18350" y="67742"/>
            <a:ext cx="6089296" cy="584775"/>
          </a:xfrm>
          <a:prstGeom prst="rect">
            <a:avLst/>
          </a:prstGeom>
        </p:spPr>
        <p:txBody>
          <a:bodyPr wrap="non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PLANTEAMIENTO DEL PROBLEMA  </a:t>
            </a:r>
          </a:p>
        </p:txBody>
      </p:sp>
      <p:sp>
        <p:nvSpPr>
          <p:cNvPr id="9" name="CuadroTexto 8"/>
          <p:cNvSpPr txBox="1"/>
          <p:nvPr/>
        </p:nvSpPr>
        <p:spPr>
          <a:xfrm>
            <a:off x="598005" y="967824"/>
            <a:ext cx="3725620" cy="715089"/>
          </a:xfrm>
          <a:prstGeom prst="round2DiagRect">
            <a:avLst/>
          </a:prstGeom>
          <a:solidFill>
            <a:schemeClr val="bg1"/>
          </a:solidFill>
          <a:ln w="28575">
            <a:solidFill>
              <a:srgbClr val="92D050"/>
            </a:solidFill>
          </a:ln>
          <a:effectLst>
            <a:glow rad="228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smtClean="0"/>
              <a:t>PUNTOS ESENCIALES DEL PROBLEMA </a:t>
            </a:r>
            <a:endParaRPr lang="es-EC" b="1" dirty="0"/>
          </a:p>
        </p:txBody>
      </p:sp>
      <p:sp>
        <p:nvSpPr>
          <p:cNvPr id="10" name="CuadroTexto 9"/>
          <p:cNvSpPr txBox="1"/>
          <p:nvPr/>
        </p:nvSpPr>
        <p:spPr>
          <a:xfrm>
            <a:off x="625375" y="2646524"/>
            <a:ext cx="3698250" cy="408623"/>
          </a:xfrm>
          <a:prstGeom prst="round2DiagRect">
            <a:avLst/>
          </a:prstGeom>
          <a:solidFill>
            <a:schemeClr val="bg1"/>
          </a:solidFill>
          <a:ln w="28575">
            <a:solidFill>
              <a:schemeClr val="accent1">
                <a:lumMod val="60000"/>
                <a:lumOff val="40000"/>
              </a:schemeClr>
            </a:solidFill>
          </a:ln>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smtClean="0"/>
              <a:t>RELACIÓN ENTRE LAS VARIABLES </a:t>
            </a:r>
            <a:endParaRPr lang="es-EC" b="1" dirty="0"/>
          </a:p>
        </p:txBody>
      </p:sp>
      <p:sp>
        <p:nvSpPr>
          <p:cNvPr id="11" name="CuadroTexto 10"/>
          <p:cNvSpPr txBox="1"/>
          <p:nvPr/>
        </p:nvSpPr>
        <p:spPr>
          <a:xfrm>
            <a:off x="652361" y="5611470"/>
            <a:ext cx="3698250" cy="408623"/>
          </a:xfrm>
          <a:prstGeom prst="round2DiagRect">
            <a:avLst/>
          </a:prstGeom>
          <a:solidFill>
            <a:schemeClr val="bg1"/>
          </a:solidFill>
          <a:ln w="38100">
            <a:solidFill>
              <a:schemeClr val="accent3">
                <a:lumMod val="60000"/>
                <a:lumOff val="40000"/>
              </a:schemeClr>
            </a:solidFill>
          </a:ln>
          <a:effectLst>
            <a:glow rad="2286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smtClean="0"/>
              <a:t>ALTERNATIVA DE SOLUCIÓN</a:t>
            </a:r>
            <a:endParaRPr lang="es-EC" b="1" dirty="0"/>
          </a:p>
        </p:txBody>
      </p:sp>
      <p:sp>
        <p:nvSpPr>
          <p:cNvPr id="12" name="CuadroTexto 11"/>
          <p:cNvSpPr txBox="1"/>
          <p:nvPr/>
        </p:nvSpPr>
        <p:spPr>
          <a:xfrm>
            <a:off x="625375" y="4254486"/>
            <a:ext cx="3725236" cy="408623"/>
          </a:xfrm>
          <a:prstGeom prst="round2DiagRect">
            <a:avLst/>
          </a:prstGeom>
          <a:solidFill>
            <a:schemeClr val="bg1"/>
          </a:solidFill>
          <a:ln w="38100">
            <a:solidFill>
              <a:srgbClr val="00B050"/>
            </a:solidFill>
          </a:ln>
          <a:effectLst>
            <a:glow rad="228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smtClean="0"/>
              <a:t>CONSECUENCIAS</a:t>
            </a:r>
            <a:endParaRPr lang="es-EC" b="1" dirty="0"/>
          </a:p>
        </p:txBody>
      </p:sp>
      <p:sp>
        <p:nvSpPr>
          <p:cNvPr id="18" name="CuadroTexto 17"/>
          <p:cNvSpPr txBox="1"/>
          <p:nvPr/>
        </p:nvSpPr>
        <p:spPr>
          <a:xfrm>
            <a:off x="5337378" y="2413526"/>
            <a:ext cx="1833489" cy="954107"/>
          </a:xfrm>
          <a:prstGeom prst="rect">
            <a:avLst/>
          </a:prstGeom>
          <a:noFill/>
        </p:spPr>
        <p:txBody>
          <a:bodyPr wrap="square" rtlCol="0">
            <a:spAutoFit/>
          </a:bodyPr>
          <a:lstStyle/>
          <a:p>
            <a:pPr algn="ctr"/>
            <a:r>
              <a:rPr lang="es-EC" sz="1400" dirty="0">
                <a:latin typeface="Calibri" panose="020F0502020204030204" pitchFamily="34" charset="0"/>
              </a:rPr>
              <a:t>N</a:t>
            </a:r>
            <a:r>
              <a:rPr lang="es-EC" sz="1400" dirty="0" smtClean="0">
                <a:latin typeface="Calibri" panose="020F0502020204030204" pitchFamily="34" charset="0"/>
              </a:rPr>
              <a:t>o se explica el por qué de la ubicación de un sujeto u objeto en el espacio</a:t>
            </a:r>
          </a:p>
        </p:txBody>
      </p:sp>
      <p:sp>
        <p:nvSpPr>
          <p:cNvPr id="20" name="CuadroTexto 19"/>
          <p:cNvSpPr txBox="1"/>
          <p:nvPr/>
        </p:nvSpPr>
        <p:spPr>
          <a:xfrm>
            <a:off x="5299377" y="3879461"/>
            <a:ext cx="1897532" cy="1169551"/>
          </a:xfrm>
          <a:prstGeom prst="rect">
            <a:avLst/>
          </a:prstGeom>
          <a:noFill/>
        </p:spPr>
        <p:txBody>
          <a:bodyPr wrap="square" rtlCol="0">
            <a:spAutoFit/>
          </a:bodyPr>
          <a:lstStyle/>
          <a:p>
            <a:pPr algn="ctr"/>
            <a:r>
              <a:rPr lang="es-EC" sz="1400" dirty="0" smtClean="0">
                <a:latin typeface="Calibri" panose="020F0502020204030204" pitchFamily="34" charset="0"/>
              </a:rPr>
              <a:t>Problemas en la identificación de nociones, ubicación, orientación y dimensión del espacio</a:t>
            </a:r>
          </a:p>
        </p:txBody>
      </p:sp>
      <p:sp>
        <p:nvSpPr>
          <p:cNvPr id="21" name="CuadroTexto 20"/>
          <p:cNvSpPr txBox="1"/>
          <p:nvPr/>
        </p:nvSpPr>
        <p:spPr>
          <a:xfrm>
            <a:off x="5257830" y="5425437"/>
            <a:ext cx="1871679" cy="954107"/>
          </a:xfrm>
          <a:prstGeom prst="rect">
            <a:avLst/>
          </a:prstGeom>
          <a:noFill/>
        </p:spPr>
        <p:txBody>
          <a:bodyPr wrap="square" rtlCol="0">
            <a:spAutoFit/>
          </a:bodyPr>
          <a:lstStyle/>
          <a:p>
            <a:pPr algn="ctr"/>
            <a:r>
              <a:rPr lang="es-EC" sz="1400" dirty="0" smtClean="0">
                <a:latin typeface="Calibri" panose="020F0502020204030204" pitchFamily="34" charset="0"/>
              </a:rPr>
              <a:t>Proponer actividades basadas en causalidad para potenciar la noción de espacio.</a:t>
            </a:r>
          </a:p>
        </p:txBody>
      </p:sp>
      <p:pic>
        <p:nvPicPr>
          <p:cNvPr id="22" name="Imagen 21"/>
          <p:cNvPicPr>
            <a:picLocks noChangeAspect="1"/>
          </p:cNvPicPr>
          <p:nvPr/>
        </p:nvPicPr>
        <p:blipFill>
          <a:blip r:embed="rId2"/>
          <a:stretch>
            <a:fillRect/>
          </a:stretch>
        </p:blipFill>
        <p:spPr>
          <a:xfrm>
            <a:off x="7470329" y="1834953"/>
            <a:ext cx="1498749" cy="1673916"/>
          </a:xfrm>
          <a:prstGeom prst="rect">
            <a:avLst/>
          </a:prstGeom>
        </p:spPr>
      </p:pic>
      <p:sp>
        <p:nvSpPr>
          <p:cNvPr id="19" name="Flecha derecha 18"/>
          <p:cNvSpPr/>
          <p:nvPr/>
        </p:nvSpPr>
        <p:spPr>
          <a:xfrm>
            <a:off x="4552832" y="1165979"/>
            <a:ext cx="784547" cy="375685"/>
          </a:xfrm>
          <a:prstGeom prst="rightArrow">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zz</a:t>
            </a:r>
            <a:endParaRPr lang="es-EC" dirty="0"/>
          </a:p>
        </p:txBody>
      </p:sp>
      <p:pic>
        <p:nvPicPr>
          <p:cNvPr id="5" name="Imagen 4"/>
          <p:cNvPicPr>
            <a:picLocks noChangeAspect="1"/>
          </p:cNvPicPr>
          <p:nvPr/>
        </p:nvPicPr>
        <p:blipFill>
          <a:blip r:embed="rId3"/>
          <a:stretch>
            <a:fillRect/>
          </a:stretch>
        </p:blipFill>
        <p:spPr>
          <a:xfrm>
            <a:off x="7170868" y="360129"/>
            <a:ext cx="2033631" cy="1366373"/>
          </a:xfrm>
          <a:prstGeom prst="rect">
            <a:avLst/>
          </a:prstGeom>
        </p:spPr>
      </p:pic>
      <p:sp>
        <p:nvSpPr>
          <p:cNvPr id="23" name="CuadroTexto 22"/>
          <p:cNvSpPr txBox="1"/>
          <p:nvPr/>
        </p:nvSpPr>
        <p:spPr>
          <a:xfrm>
            <a:off x="5257830" y="876768"/>
            <a:ext cx="1709640" cy="738664"/>
          </a:xfrm>
          <a:prstGeom prst="rect">
            <a:avLst/>
          </a:prstGeom>
          <a:noFill/>
        </p:spPr>
        <p:txBody>
          <a:bodyPr wrap="square" rtlCol="0">
            <a:spAutoFit/>
          </a:bodyPr>
          <a:lstStyle/>
          <a:p>
            <a:pPr algn="ctr"/>
            <a:r>
              <a:rPr lang="es-EC" sz="1400" dirty="0" smtClean="0">
                <a:latin typeface="Calibri" panose="020F0502020204030204" pitchFamily="34" charset="0"/>
              </a:rPr>
              <a:t>Uso continuo de material bibliográfico </a:t>
            </a:r>
          </a:p>
        </p:txBody>
      </p:sp>
      <p:sp>
        <p:nvSpPr>
          <p:cNvPr id="24" name="Flecha derecha 23"/>
          <p:cNvSpPr/>
          <p:nvPr/>
        </p:nvSpPr>
        <p:spPr>
          <a:xfrm>
            <a:off x="4552831" y="2702736"/>
            <a:ext cx="784547" cy="375685"/>
          </a:xfrm>
          <a:prstGeom prst="rightArrow">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zz</a:t>
            </a:r>
            <a:endParaRPr lang="es-EC" dirty="0"/>
          </a:p>
        </p:txBody>
      </p:sp>
      <p:sp>
        <p:nvSpPr>
          <p:cNvPr id="25" name="Flecha derecha 24"/>
          <p:cNvSpPr/>
          <p:nvPr/>
        </p:nvSpPr>
        <p:spPr>
          <a:xfrm>
            <a:off x="4552831" y="4262511"/>
            <a:ext cx="784547" cy="375685"/>
          </a:xfrm>
          <a:prstGeom prst="rightArrow">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zz</a:t>
            </a:r>
            <a:endParaRPr lang="es-EC" dirty="0"/>
          </a:p>
        </p:txBody>
      </p:sp>
      <p:pic>
        <p:nvPicPr>
          <p:cNvPr id="6" name="Imagen 5"/>
          <p:cNvPicPr>
            <a:picLocks noChangeAspect="1"/>
          </p:cNvPicPr>
          <p:nvPr/>
        </p:nvPicPr>
        <p:blipFill>
          <a:blip r:embed="rId4"/>
          <a:stretch>
            <a:fillRect/>
          </a:stretch>
        </p:blipFill>
        <p:spPr>
          <a:xfrm>
            <a:off x="7234910" y="3693999"/>
            <a:ext cx="1969589" cy="1318564"/>
          </a:xfrm>
          <a:prstGeom prst="rect">
            <a:avLst/>
          </a:prstGeom>
        </p:spPr>
      </p:pic>
      <p:sp>
        <p:nvSpPr>
          <p:cNvPr id="26" name="Flecha derecha 25"/>
          <p:cNvSpPr/>
          <p:nvPr/>
        </p:nvSpPr>
        <p:spPr>
          <a:xfrm>
            <a:off x="4488053" y="5644408"/>
            <a:ext cx="784547" cy="375685"/>
          </a:xfrm>
          <a:prstGeom prst="rightArrow">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zz</a:t>
            </a:r>
            <a:endParaRPr lang="es-EC" dirty="0"/>
          </a:p>
        </p:txBody>
      </p:sp>
      <p:pic>
        <p:nvPicPr>
          <p:cNvPr id="28" name="Imagen 27"/>
          <p:cNvPicPr>
            <a:picLocks noChangeAspect="1"/>
          </p:cNvPicPr>
          <p:nvPr/>
        </p:nvPicPr>
        <p:blipFill>
          <a:blip r:embed="rId5"/>
          <a:stretch>
            <a:fillRect/>
          </a:stretch>
        </p:blipFill>
        <p:spPr>
          <a:xfrm>
            <a:off x="7234910" y="5236330"/>
            <a:ext cx="2004167" cy="1224676"/>
          </a:xfrm>
          <a:prstGeom prst="rect">
            <a:avLst/>
          </a:prstGeom>
        </p:spPr>
      </p:pic>
    </p:spTree>
    <p:extLst>
      <p:ext uri="{BB962C8B-B14F-4D97-AF65-F5344CB8AC3E}">
        <p14:creationId xmlns:p14="http://schemas.microsoft.com/office/powerpoint/2010/main" val="13260175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5180" y="0"/>
            <a:ext cx="12227180" cy="6858001"/>
          </a:xfrm>
          <a:prstGeom prst="rect">
            <a:avLst/>
          </a:prstGeom>
        </p:spPr>
      </p:pic>
      <p:sp>
        <p:nvSpPr>
          <p:cNvPr id="3" name="CuadroTexto 2"/>
          <p:cNvSpPr txBox="1"/>
          <p:nvPr/>
        </p:nvSpPr>
        <p:spPr>
          <a:xfrm>
            <a:off x="5376931" y="2994943"/>
            <a:ext cx="3058731" cy="2349579"/>
          </a:xfrm>
          <a:prstGeom prst="round2DiagRect">
            <a:avLst/>
          </a:prstGeom>
          <a:noFill/>
          <a:ln w="38100">
            <a:solidFill>
              <a:schemeClr val="accent5">
                <a:lumMod val="60000"/>
                <a:lumOff val="40000"/>
              </a:schemeClr>
            </a:solidFill>
          </a:ln>
          <a:effectLst>
            <a:glow rad="1397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t>Actividad “A rodar cerca y lejos”</a:t>
            </a:r>
          </a:p>
          <a:p>
            <a:pPr algn="just"/>
            <a:r>
              <a:rPr lang="es-ES" sz="1400" dirty="0" smtClean="0"/>
              <a:t>1.- Puede realizarse variaciones en cuanto al tipo de material del que estén hechas las pelotas con el objetivo de hacerles notar a los niños que la ubicación de la pelota (cerca o lejos) también puede variar debido al material de la pelota</a:t>
            </a:r>
            <a:r>
              <a:rPr lang="es-ES" sz="1600" dirty="0" smtClean="0"/>
              <a:t>.</a:t>
            </a:r>
            <a:endParaRPr lang="es-ES" sz="1600" dirty="0"/>
          </a:p>
        </p:txBody>
      </p:sp>
      <p:sp>
        <p:nvSpPr>
          <p:cNvPr id="4" name="CuadroTexto 3"/>
          <p:cNvSpPr txBox="1"/>
          <p:nvPr/>
        </p:nvSpPr>
        <p:spPr>
          <a:xfrm>
            <a:off x="1171978" y="2994943"/>
            <a:ext cx="3928056" cy="2553891"/>
          </a:xfrm>
          <a:prstGeom prst="round2DiagRect">
            <a:avLst/>
          </a:prstGeom>
          <a:noFill/>
          <a:ln w="38100">
            <a:solidFill>
              <a:schemeClr val="accent5">
                <a:lumMod val="60000"/>
                <a:lumOff val="40000"/>
              </a:schemeClr>
            </a:solidFill>
          </a:ln>
          <a:effectLst>
            <a:glow rad="1397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t>Actividad “Cerca y lejos-Lanzamientos con resorteras </a:t>
            </a:r>
            <a:r>
              <a:rPr lang="es-EC" sz="1600" b="1" dirty="0"/>
              <a:t>c</a:t>
            </a:r>
            <a:r>
              <a:rPr lang="es-EC" sz="1600" b="1" dirty="0" smtClean="0"/>
              <a:t>aseras ”</a:t>
            </a:r>
          </a:p>
          <a:p>
            <a:pPr algn="just"/>
            <a:r>
              <a:rPr lang="es-ES" sz="1400" dirty="0" smtClean="0"/>
              <a:t>1.- Los “proyectiles” que se colocan en las resorteras pueden ser cualquier objeto pequeño (cuentas, semillas, pelotas) que quepa en la parte cóncava de la cuchara.</a:t>
            </a:r>
          </a:p>
          <a:p>
            <a:pPr algn="just"/>
            <a:r>
              <a:rPr lang="es-ES" sz="1400" dirty="0" smtClean="0"/>
              <a:t>2.- Es importante que las docentes estén pendientes de que los niños no introduzcan objetos pequeños en su boca para evitar posibles atragantamientos.</a:t>
            </a:r>
          </a:p>
        </p:txBody>
      </p:sp>
      <p:sp>
        <p:nvSpPr>
          <p:cNvPr id="5" name="CuadroTexto 4"/>
          <p:cNvSpPr txBox="1"/>
          <p:nvPr/>
        </p:nvSpPr>
        <p:spPr>
          <a:xfrm>
            <a:off x="8817735" y="3044354"/>
            <a:ext cx="2477037" cy="2531566"/>
          </a:xfrm>
          <a:prstGeom prst="round2DiagRect">
            <a:avLst/>
          </a:prstGeom>
          <a:noFill/>
          <a:ln w="38100">
            <a:solidFill>
              <a:schemeClr val="accent5">
                <a:lumMod val="60000"/>
                <a:lumOff val="40000"/>
              </a:schemeClr>
            </a:solidFill>
          </a:ln>
          <a:effectLst>
            <a:glow rad="1397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t>Actividad “Cerca y lejos del </a:t>
            </a:r>
            <a:r>
              <a:rPr lang="es-EC" sz="1600" b="1" dirty="0" err="1" smtClean="0"/>
              <a:t>Frisbee</a:t>
            </a:r>
            <a:r>
              <a:rPr lang="es-EC" sz="1600" b="1" dirty="0" smtClean="0"/>
              <a:t>”</a:t>
            </a:r>
          </a:p>
          <a:p>
            <a:pPr algn="just"/>
            <a:r>
              <a:rPr lang="es-ES" sz="1400" dirty="0" smtClean="0"/>
              <a:t>1.-En caso de carecer de </a:t>
            </a:r>
            <a:r>
              <a:rPr lang="es-ES" sz="1400" dirty="0" err="1" smtClean="0"/>
              <a:t>frisbees</a:t>
            </a:r>
            <a:r>
              <a:rPr lang="es-ES" sz="1400" dirty="0" smtClean="0"/>
              <a:t> suficientes para el número de niños se puede realizar una versión casera utilizando platos desechables que incluso pueden ser reciclados (</a:t>
            </a:r>
            <a:r>
              <a:rPr lang="es-ES" sz="1400" dirty="0"/>
              <a:t>V</a:t>
            </a:r>
            <a:r>
              <a:rPr lang="es-ES" sz="1400" dirty="0" smtClean="0"/>
              <a:t>er imagen).</a:t>
            </a:r>
          </a:p>
        </p:txBody>
      </p:sp>
      <p:pic>
        <p:nvPicPr>
          <p:cNvPr id="7" name="Imagen 6"/>
          <p:cNvPicPr>
            <a:picLocks noChangeAspect="1"/>
          </p:cNvPicPr>
          <p:nvPr/>
        </p:nvPicPr>
        <p:blipFill>
          <a:blip r:embed="rId3"/>
          <a:stretch>
            <a:fillRect/>
          </a:stretch>
        </p:blipFill>
        <p:spPr>
          <a:xfrm>
            <a:off x="1242811" y="1216363"/>
            <a:ext cx="3837905" cy="1609459"/>
          </a:xfrm>
          <a:prstGeom prst="rect">
            <a:avLst/>
          </a:prstGeom>
        </p:spPr>
      </p:pic>
      <p:pic>
        <p:nvPicPr>
          <p:cNvPr id="8" name="Imagen 7"/>
          <p:cNvPicPr>
            <a:picLocks noChangeAspect="1"/>
          </p:cNvPicPr>
          <p:nvPr/>
        </p:nvPicPr>
        <p:blipFill>
          <a:blip r:embed="rId4"/>
          <a:stretch>
            <a:fillRect/>
          </a:stretch>
        </p:blipFill>
        <p:spPr>
          <a:xfrm>
            <a:off x="5335048" y="1318104"/>
            <a:ext cx="3100614" cy="1405978"/>
          </a:xfrm>
          <a:prstGeom prst="rect">
            <a:avLst/>
          </a:prstGeom>
        </p:spPr>
      </p:pic>
      <p:pic>
        <p:nvPicPr>
          <p:cNvPr id="9" name="Imagen 8"/>
          <p:cNvPicPr>
            <a:picLocks noChangeAspect="1"/>
          </p:cNvPicPr>
          <p:nvPr/>
        </p:nvPicPr>
        <p:blipFill>
          <a:blip r:embed="rId5"/>
          <a:stretch>
            <a:fillRect/>
          </a:stretch>
        </p:blipFill>
        <p:spPr>
          <a:xfrm>
            <a:off x="8805836" y="1318104"/>
            <a:ext cx="2437421" cy="1386457"/>
          </a:xfrm>
          <a:prstGeom prst="rect">
            <a:avLst/>
          </a:prstGeom>
        </p:spPr>
      </p:pic>
      <p:sp>
        <p:nvSpPr>
          <p:cNvPr id="10"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schemeClr val="tx1"/>
                </a:solidFill>
                <a:effectLst>
                  <a:outerShdw blurRad="38100" dist="38100" dir="2700000" algn="tl">
                    <a:srgbClr val="000000">
                      <a:alpha val="43137"/>
                    </a:srgbClr>
                  </a:outerShdw>
                </a:effectLst>
              </a:rPr>
              <a:t>74</a:t>
            </a:r>
            <a:endParaRPr lang="es-EC" sz="28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60626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5180" y="0"/>
            <a:ext cx="12227180" cy="6858001"/>
          </a:xfrm>
          <a:prstGeom prst="rect">
            <a:avLst/>
          </a:prstGeom>
        </p:spPr>
      </p:pic>
      <p:sp>
        <p:nvSpPr>
          <p:cNvPr id="5" name="CuadroTexto 4"/>
          <p:cNvSpPr txBox="1"/>
          <p:nvPr/>
        </p:nvSpPr>
        <p:spPr>
          <a:xfrm>
            <a:off x="3865973" y="1228396"/>
            <a:ext cx="7525529" cy="4401205"/>
          </a:xfrm>
          <a:prstGeom prst="rect">
            <a:avLst/>
          </a:prstGeom>
          <a:noFill/>
        </p:spPr>
        <p:txBody>
          <a:bodyPr wrap="square" rtlCol="0">
            <a:spAutoFit/>
          </a:bodyPr>
          <a:lstStyle/>
          <a:p>
            <a:pPr algn="ctr"/>
            <a:r>
              <a:rPr lang="es-EC" sz="2800" b="1" dirty="0" smtClean="0">
                <a:solidFill>
                  <a:srgbClr val="0070C0"/>
                </a:solidFill>
                <a:effectLst>
                  <a:outerShdw blurRad="38100" dist="38100" dir="2700000" algn="tl">
                    <a:srgbClr val="000000">
                      <a:alpha val="43137"/>
                    </a:srgbClr>
                  </a:outerShdw>
                </a:effectLst>
                <a:latin typeface="Ravie" panose="04040805050809020602" pitchFamily="82" charset="0"/>
              </a:rPr>
              <a:t>ACTIVIDADES DE </a:t>
            </a:r>
          </a:p>
          <a:p>
            <a:pPr algn="ctr"/>
            <a:r>
              <a:rPr lang="es-EC" sz="2800" b="1" dirty="0" smtClean="0">
                <a:solidFill>
                  <a:srgbClr val="0070C0"/>
                </a:solidFill>
                <a:effectLst>
                  <a:outerShdw blurRad="38100" dist="38100" dir="2700000" algn="tl">
                    <a:srgbClr val="000000">
                      <a:alpha val="43137"/>
                    </a:srgbClr>
                  </a:outerShdw>
                </a:effectLst>
                <a:latin typeface="Ravie" panose="04040805050809020602" pitchFamily="82" charset="0"/>
              </a:rPr>
              <a:t>CAUSALIDAD PARA POTENCIAR LA NOCIÓN DE ESPACIO</a:t>
            </a:r>
          </a:p>
          <a:p>
            <a:pPr algn="ctr"/>
            <a:endParaRPr lang="es-EC" sz="2800" b="1" dirty="0" smtClean="0">
              <a:solidFill>
                <a:srgbClr val="0070C0"/>
              </a:solidFill>
              <a:effectLst>
                <a:outerShdw blurRad="38100" dist="38100" dir="2700000" algn="tl">
                  <a:srgbClr val="000000">
                    <a:alpha val="43137"/>
                  </a:srgbClr>
                </a:outerShdw>
              </a:effectLst>
              <a:latin typeface="Ravie" panose="04040805050809020602" pitchFamily="82" charset="0"/>
            </a:endParaRPr>
          </a:p>
          <a:p>
            <a:pPr algn="ctr"/>
            <a:endParaRPr lang="es-EC" sz="2800" b="1" dirty="0" smtClean="0">
              <a:solidFill>
                <a:srgbClr val="0070C0"/>
              </a:solidFill>
              <a:effectLst>
                <a:outerShdw blurRad="38100" dist="38100" dir="2700000" algn="tl">
                  <a:srgbClr val="000000">
                    <a:alpha val="43137"/>
                  </a:srgbClr>
                </a:outerShdw>
              </a:effectLst>
              <a:latin typeface="Ravie" panose="04040805050809020602" pitchFamily="82" charset="0"/>
            </a:endParaRPr>
          </a:p>
          <a:p>
            <a:pPr algn="ctr"/>
            <a:endParaRPr lang="es-EC" sz="2800" b="1" dirty="0">
              <a:solidFill>
                <a:srgbClr val="0070C0"/>
              </a:solidFill>
              <a:effectLst>
                <a:outerShdw blurRad="38100" dist="38100" dir="2700000" algn="tl">
                  <a:srgbClr val="000000">
                    <a:alpha val="43137"/>
                  </a:srgbClr>
                </a:outerShdw>
              </a:effectLst>
              <a:latin typeface="Ravie" panose="04040805050809020602" pitchFamily="82" charset="0"/>
            </a:endParaRPr>
          </a:p>
          <a:p>
            <a:pPr algn="ctr"/>
            <a:endParaRPr lang="es-EC" sz="2800" b="1" dirty="0" smtClean="0">
              <a:solidFill>
                <a:srgbClr val="0070C0"/>
              </a:solidFill>
              <a:effectLst>
                <a:outerShdw blurRad="38100" dist="38100" dir="2700000" algn="tl">
                  <a:srgbClr val="000000">
                    <a:alpha val="43137"/>
                  </a:srgbClr>
                </a:outerShdw>
              </a:effectLst>
              <a:latin typeface="Ravie" panose="04040805050809020602" pitchFamily="82" charset="0"/>
            </a:endParaRPr>
          </a:p>
          <a:p>
            <a:pPr algn="ctr"/>
            <a:endParaRPr lang="es-EC" sz="2800" b="1" dirty="0">
              <a:solidFill>
                <a:srgbClr val="0070C0"/>
              </a:solidFill>
              <a:effectLst>
                <a:outerShdw blurRad="38100" dist="38100" dir="2700000" algn="tl">
                  <a:srgbClr val="000000">
                    <a:alpha val="43137"/>
                  </a:srgbClr>
                </a:outerShdw>
              </a:effectLst>
              <a:latin typeface="Ravie" panose="04040805050809020602" pitchFamily="82" charset="0"/>
            </a:endParaRPr>
          </a:p>
          <a:p>
            <a:pPr algn="ctr"/>
            <a:r>
              <a:rPr lang="es-EC" sz="2800" b="1" dirty="0" smtClean="0">
                <a:solidFill>
                  <a:srgbClr val="0070C0"/>
                </a:solidFill>
                <a:effectLst>
                  <a:outerShdw blurRad="38100" dist="38100" dir="2700000" algn="tl">
                    <a:srgbClr val="000000">
                      <a:alpha val="43137"/>
                    </a:srgbClr>
                  </a:outerShdw>
                </a:effectLst>
                <a:latin typeface="Ravie" panose="04040805050809020602" pitchFamily="82" charset="0"/>
              </a:rPr>
              <a:t>SUGERIDAS PARA PADRES DE FAMILIA</a:t>
            </a:r>
            <a:endParaRPr lang="es-EC" sz="2800" b="1" dirty="0">
              <a:solidFill>
                <a:srgbClr val="0070C0"/>
              </a:solidFill>
              <a:effectLst>
                <a:outerShdw blurRad="38100" dist="38100" dir="2700000" algn="tl">
                  <a:srgbClr val="000000">
                    <a:alpha val="43137"/>
                  </a:srgbClr>
                </a:outerShdw>
              </a:effectLst>
              <a:latin typeface="Ravie" panose="04040805050809020602" pitchFamily="82" charset="0"/>
            </a:endParaRPr>
          </a:p>
        </p:txBody>
      </p:sp>
      <p:pic>
        <p:nvPicPr>
          <p:cNvPr id="6" name="Imagen 5"/>
          <p:cNvPicPr>
            <a:picLocks noChangeAspect="1"/>
          </p:cNvPicPr>
          <p:nvPr/>
        </p:nvPicPr>
        <p:blipFill>
          <a:blip r:embed="rId3"/>
          <a:stretch>
            <a:fillRect/>
          </a:stretch>
        </p:blipFill>
        <p:spPr>
          <a:xfrm>
            <a:off x="1020584" y="828004"/>
            <a:ext cx="2495350" cy="2008577"/>
          </a:xfrm>
          <a:prstGeom prst="rect">
            <a:avLst/>
          </a:prstGeom>
          <a:ln>
            <a:noFill/>
          </a:ln>
          <a:effectLst>
            <a:softEdge rad="112500"/>
          </a:effectLst>
        </p:spPr>
      </p:pic>
      <p:pic>
        <p:nvPicPr>
          <p:cNvPr id="7" name="Imagen 6"/>
          <p:cNvPicPr>
            <a:picLocks noChangeAspect="1"/>
          </p:cNvPicPr>
          <p:nvPr/>
        </p:nvPicPr>
        <p:blipFill>
          <a:blip r:embed="rId4"/>
          <a:stretch>
            <a:fillRect/>
          </a:stretch>
        </p:blipFill>
        <p:spPr>
          <a:xfrm>
            <a:off x="3375584" y="2596411"/>
            <a:ext cx="2392227" cy="1665177"/>
          </a:xfrm>
          <a:prstGeom prst="rect">
            <a:avLst/>
          </a:prstGeom>
          <a:ln>
            <a:noFill/>
          </a:ln>
          <a:effectLst>
            <a:softEdge rad="112500"/>
          </a:effectLst>
        </p:spPr>
      </p:pic>
      <p:pic>
        <p:nvPicPr>
          <p:cNvPr id="8" name="Imagen 7"/>
          <p:cNvPicPr>
            <a:picLocks noChangeAspect="1"/>
          </p:cNvPicPr>
          <p:nvPr/>
        </p:nvPicPr>
        <p:blipFill>
          <a:blip r:embed="rId5"/>
          <a:stretch>
            <a:fillRect/>
          </a:stretch>
        </p:blipFill>
        <p:spPr>
          <a:xfrm>
            <a:off x="1181303" y="4004042"/>
            <a:ext cx="2194281" cy="2025953"/>
          </a:xfrm>
          <a:prstGeom prst="rect">
            <a:avLst/>
          </a:prstGeom>
          <a:ln>
            <a:noFill/>
          </a:ln>
          <a:effectLst>
            <a:softEdge rad="112500"/>
          </a:effectLst>
        </p:spPr>
      </p:pic>
      <p:sp>
        <p:nvSpPr>
          <p:cNvPr id="9"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prstClr val="black"/>
                </a:solidFill>
                <a:effectLst>
                  <a:outerShdw blurRad="38100" dist="38100" dir="2700000" algn="tl">
                    <a:srgbClr val="000000">
                      <a:alpha val="43137"/>
                    </a:srgbClr>
                  </a:outerShdw>
                </a:effectLst>
              </a:rPr>
              <a:t>77</a:t>
            </a:r>
            <a:endParaRPr lang="es-EC" sz="28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16029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5180" y="0"/>
            <a:ext cx="12227180" cy="6858001"/>
          </a:xfrm>
          <a:prstGeom prst="rect">
            <a:avLst/>
          </a:prstGeom>
        </p:spPr>
      </p:pic>
      <p:sp>
        <p:nvSpPr>
          <p:cNvPr id="5" name="CuadroTexto 4"/>
          <p:cNvSpPr txBox="1"/>
          <p:nvPr/>
        </p:nvSpPr>
        <p:spPr>
          <a:xfrm>
            <a:off x="721218" y="690751"/>
            <a:ext cx="10856890" cy="461665"/>
          </a:xfrm>
          <a:prstGeom prst="rect">
            <a:avLst/>
          </a:prstGeom>
          <a:noFill/>
          <a:effectLst>
            <a:glow rad="139700">
              <a:schemeClr val="accent1">
                <a:satMod val="175000"/>
                <a:alpha val="40000"/>
              </a:schemeClr>
            </a:glow>
          </a:effectLst>
        </p:spPr>
        <p:txBody>
          <a:bodyPr wrap="square" rtlCol="0">
            <a:spAutoFit/>
          </a:bodyPr>
          <a:lstStyle/>
          <a:p>
            <a:pPr algn="ctr"/>
            <a:r>
              <a:rPr lang="es-EC" sz="2400" b="1" dirty="0" smtClean="0">
                <a:solidFill>
                  <a:srgbClr val="F3A875"/>
                </a:solidFill>
                <a:effectLst>
                  <a:outerShdw blurRad="38100" dist="38100" dir="2700000" algn="tl">
                    <a:srgbClr val="000000">
                      <a:alpha val="43137"/>
                    </a:srgbClr>
                  </a:outerShdw>
                </a:effectLst>
                <a:latin typeface="Ravie" panose="04040805050809020602" pitchFamily="82" charset="0"/>
              </a:rPr>
              <a:t>SÁNDWICHES EN CAPAS-ENCIMA Y DEBAJO</a:t>
            </a:r>
            <a:endParaRPr lang="es-EC" sz="2400" b="1" dirty="0">
              <a:solidFill>
                <a:srgbClr val="F3A875"/>
              </a:solidFill>
              <a:effectLst>
                <a:outerShdw blurRad="38100" dist="38100" dir="2700000" algn="tl">
                  <a:srgbClr val="000000">
                    <a:alpha val="43137"/>
                  </a:srgbClr>
                </a:outerShdw>
              </a:effectLst>
              <a:latin typeface="Ravie" panose="04040805050809020602" pitchFamily="82" charset="0"/>
            </a:endParaRPr>
          </a:p>
        </p:txBody>
      </p:sp>
      <p:cxnSp>
        <p:nvCxnSpPr>
          <p:cNvPr id="6" name="Conector recto 5"/>
          <p:cNvCxnSpPr/>
          <p:nvPr/>
        </p:nvCxnSpPr>
        <p:spPr>
          <a:xfrm>
            <a:off x="6336602" y="1152416"/>
            <a:ext cx="38637" cy="5106716"/>
          </a:xfrm>
          <a:prstGeom prst="line">
            <a:avLst/>
          </a:prstGeom>
          <a:ln w="38100">
            <a:solidFill>
              <a:srgbClr val="F67322"/>
            </a:solidFill>
            <a:prstDash val="dash"/>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2946400" y="1152416"/>
            <a:ext cx="3248633" cy="3139321"/>
          </a:xfrm>
          <a:prstGeom prst="rect">
            <a:avLst/>
          </a:prstGeom>
          <a:noFill/>
          <a:ln>
            <a:solidFill>
              <a:srgbClr val="FFCC66"/>
            </a:solidFill>
          </a:ln>
          <a:effectLst>
            <a:glow rad="101600">
              <a:schemeClr val="accent4">
                <a:satMod val="175000"/>
                <a:alpha val="40000"/>
              </a:schemeClr>
            </a:glow>
          </a:effectLst>
        </p:spPr>
        <p:txBody>
          <a:bodyPr wrap="square" rtlCol="0">
            <a:spAutoFit/>
          </a:bodyPr>
          <a:lstStyle/>
          <a:p>
            <a:r>
              <a:rPr lang="es-EC" sz="1600" b="1" dirty="0" smtClean="0">
                <a:solidFill>
                  <a:prstClr val="black"/>
                </a:solidFill>
              </a:rPr>
              <a:t>¿Qué necesitamos?</a:t>
            </a:r>
          </a:p>
          <a:p>
            <a:pPr marL="285750" indent="-285750">
              <a:buFont typeface="Arial" panose="020B0604020202020204" pitchFamily="34" charset="0"/>
              <a:buChar char="•"/>
            </a:pPr>
            <a:r>
              <a:rPr lang="es-EC" sz="1400" dirty="0" smtClean="0">
                <a:solidFill>
                  <a:prstClr val="black"/>
                </a:solidFill>
              </a:rPr>
              <a:t>Pan cortado en rodajas</a:t>
            </a:r>
          </a:p>
          <a:p>
            <a:pPr marL="285750" indent="-285750">
              <a:buFont typeface="Arial" panose="020B0604020202020204" pitchFamily="34" charset="0"/>
              <a:buChar char="•"/>
            </a:pPr>
            <a:r>
              <a:rPr lang="es-EC" sz="1400" dirty="0" smtClean="0">
                <a:solidFill>
                  <a:prstClr val="black"/>
                </a:solidFill>
              </a:rPr>
              <a:t>Queso</a:t>
            </a:r>
          </a:p>
          <a:p>
            <a:pPr marL="285750" indent="-285750">
              <a:buFont typeface="Arial" panose="020B0604020202020204" pitchFamily="34" charset="0"/>
              <a:buChar char="•"/>
            </a:pPr>
            <a:r>
              <a:rPr lang="es-EC" sz="1400" dirty="0" smtClean="0">
                <a:solidFill>
                  <a:prstClr val="black"/>
                </a:solidFill>
              </a:rPr>
              <a:t>Jamón</a:t>
            </a:r>
          </a:p>
          <a:p>
            <a:pPr marL="285750" indent="-285750">
              <a:buFont typeface="Arial" panose="020B0604020202020204" pitchFamily="34" charset="0"/>
              <a:buChar char="•"/>
            </a:pPr>
            <a:r>
              <a:rPr lang="es-EC" sz="1400" dirty="0" smtClean="0">
                <a:solidFill>
                  <a:prstClr val="black"/>
                </a:solidFill>
              </a:rPr>
              <a:t>Lechuga</a:t>
            </a:r>
          </a:p>
          <a:p>
            <a:pPr marL="285750" indent="-285750">
              <a:buFont typeface="Arial" panose="020B0604020202020204" pitchFamily="34" charset="0"/>
              <a:buChar char="•"/>
            </a:pPr>
            <a:r>
              <a:rPr lang="es-EC" sz="1400" dirty="0" smtClean="0">
                <a:solidFill>
                  <a:prstClr val="black"/>
                </a:solidFill>
              </a:rPr>
              <a:t>Tomate</a:t>
            </a:r>
          </a:p>
          <a:p>
            <a:pPr marL="285750" indent="-285750">
              <a:buFont typeface="Arial" panose="020B0604020202020204" pitchFamily="34" charset="0"/>
              <a:buChar char="•"/>
            </a:pPr>
            <a:r>
              <a:rPr lang="es-EC" sz="1400" dirty="0" smtClean="0">
                <a:solidFill>
                  <a:prstClr val="black"/>
                </a:solidFill>
              </a:rPr>
              <a:t>Aderezos </a:t>
            </a:r>
          </a:p>
          <a:p>
            <a:pPr marL="285750" indent="-285750">
              <a:buFont typeface="Arial" panose="020B0604020202020204" pitchFamily="34" charset="0"/>
              <a:buChar char="•"/>
            </a:pPr>
            <a:r>
              <a:rPr lang="es-EC" sz="1400" dirty="0" smtClean="0">
                <a:solidFill>
                  <a:prstClr val="black"/>
                </a:solidFill>
              </a:rPr>
              <a:t>Plato tendido</a:t>
            </a:r>
          </a:p>
          <a:p>
            <a:pPr algn="just"/>
            <a:r>
              <a:rPr lang="es-EC" sz="1400" dirty="0" smtClean="0">
                <a:solidFill>
                  <a:prstClr val="black"/>
                </a:solidFill>
              </a:rPr>
              <a:t>Para hacer la actividad aún más entretenida, puedes cortar el pan de distintos diseños que llamen la atención de tu hijo, para ello vas a necesitar:</a:t>
            </a:r>
          </a:p>
          <a:p>
            <a:pPr marL="285750" indent="-285750" algn="just">
              <a:buFont typeface="Arial" panose="020B0604020202020204" pitchFamily="34" charset="0"/>
              <a:buChar char="•"/>
            </a:pPr>
            <a:r>
              <a:rPr lang="es-EC" sz="1400" dirty="0" smtClean="0">
                <a:solidFill>
                  <a:prstClr val="black"/>
                </a:solidFill>
              </a:rPr>
              <a:t>Cuchillos de diverso corte </a:t>
            </a:r>
          </a:p>
          <a:p>
            <a:pPr marL="285750" indent="-285750" algn="just">
              <a:buFont typeface="Arial" panose="020B0604020202020204" pitchFamily="34" charset="0"/>
              <a:buChar char="•"/>
            </a:pPr>
            <a:r>
              <a:rPr lang="es-EC" sz="1400" dirty="0" smtClean="0">
                <a:solidFill>
                  <a:prstClr val="black"/>
                </a:solidFill>
              </a:rPr>
              <a:t>Moldes para cortar galletas (opcional) </a:t>
            </a:r>
          </a:p>
        </p:txBody>
      </p:sp>
      <p:sp>
        <p:nvSpPr>
          <p:cNvPr id="8" name="CuadroTexto 7"/>
          <p:cNvSpPr txBox="1"/>
          <p:nvPr/>
        </p:nvSpPr>
        <p:spPr>
          <a:xfrm>
            <a:off x="971965" y="4449942"/>
            <a:ext cx="5225798" cy="1600438"/>
          </a:xfrm>
          <a:prstGeom prst="rect">
            <a:avLst/>
          </a:prstGeom>
          <a:noFill/>
          <a:ln>
            <a:solidFill>
              <a:srgbClr val="A027A9"/>
            </a:solidFill>
          </a:ln>
          <a:effectLst>
            <a:glow rad="101600">
              <a:schemeClr val="accent3">
                <a:satMod val="175000"/>
                <a:alpha val="40000"/>
              </a:schemeClr>
            </a:glow>
          </a:effectLst>
        </p:spPr>
        <p:txBody>
          <a:bodyPr wrap="square" rtlCol="0">
            <a:spAutoFit/>
          </a:bodyPr>
          <a:lstStyle/>
          <a:p>
            <a:pPr algn="just"/>
            <a:r>
              <a:rPr lang="es-EC" sz="1400" dirty="0" smtClean="0">
                <a:solidFill>
                  <a:prstClr val="black"/>
                </a:solidFill>
              </a:rPr>
              <a:t>En el siguiente video dirigido a niños tú y tu hijo podrán encontrar todos los pasos necesarios para elaborar un sándwich en forma de conejo.</a:t>
            </a:r>
          </a:p>
          <a:p>
            <a:pPr algn="just"/>
            <a:r>
              <a:rPr lang="es-EC" sz="1400" b="1" dirty="0" smtClean="0">
                <a:solidFill>
                  <a:prstClr val="black"/>
                </a:solidFill>
              </a:rPr>
              <a:t>URL:</a:t>
            </a:r>
            <a:r>
              <a:rPr lang="es-EC" sz="1400" dirty="0" smtClean="0">
                <a:solidFill>
                  <a:prstClr val="black"/>
                </a:solidFill>
              </a:rPr>
              <a:t> </a:t>
            </a:r>
            <a:r>
              <a:rPr lang="es-EC" sz="1400" dirty="0">
                <a:solidFill>
                  <a:prstClr val="black"/>
                </a:solidFill>
              </a:rPr>
              <a:t>https://www.youtube.com/watch?v=1ZxB_mgGZVI</a:t>
            </a:r>
            <a:endParaRPr lang="es-EC" sz="1400" dirty="0" smtClean="0">
              <a:solidFill>
                <a:prstClr val="black"/>
              </a:solidFill>
            </a:endParaRPr>
          </a:p>
          <a:p>
            <a:pPr algn="just"/>
            <a:r>
              <a:rPr lang="es-EC" sz="1400" dirty="0" smtClean="0">
                <a:solidFill>
                  <a:prstClr val="black"/>
                </a:solidFill>
              </a:rPr>
              <a:t>Y en las siguientes URL, puedes encontrar otras opciones para decorar sándwiches.</a:t>
            </a:r>
          </a:p>
          <a:p>
            <a:pPr algn="just"/>
            <a:r>
              <a:rPr lang="es-EC" sz="1400" b="1" dirty="0" smtClean="0">
                <a:solidFill>
                  <a:prstClr val="black"/>
                </a:solidFill>
              </a:rPr>
              <a:t>URL:</a:t>
            </a:r>
            <a:r>
              <a:rPr lang="es-EC" sz="1400" dirty="0" smtClean="0">
                <a:solidFill>
                  <a:prstClr val="black"/>
                </a:solidFill>
              </a:rPr>
              <a:t>http</a:t>
            </a:r>
            <a:r>
              <a:rPr lang="es-EC" sz="1400" dirty="0">
                <a:solidFill>
                  <a:prstClr val="black"/>
                </a:solidFill>
              </a:rPr>
              <a:t>://www.pequerecetas.com/receta/8-sandwiches-originales/</a:t>
            </a:r>
            <a:endParaRPr lang="es-EC" sz="1400" dirty="0" smtClean="0">
              <a:solidFill>
                <a:prstClr val="black"/>
              </a:solidFill>
            </a:endParaRPr>
          </a:p>
        </p:txBody>
      </p:sp>
      <p:pic>
        <p:nvPicPr>
          <p:cNvPr id="9" name="Imagen 8"/>
          <p:cNvPicPr>
            <a:picLocks noChangeAspect="1"/>
          </p:cNvPicPr>
          <p:nvPr/>
        </p:nvPicPr>
        <p:blipFill>
          <a:blip r:embed="rId3"/>
          <a:stretch>
            <a:fillRect/>
          </a:stretch>
        </p:blipFill>
        <p:spPr>
          <a:xfrm>
            <a:off x="971966" y="1424057"/>
            <a:ext cx="1832866" cy="2754244"/>
          </a:xfrm>
          <a:prstGeom prst="rect">
            <a:avLst/>
          </a:prstGeom>
        </p:spPr>
      </p:pic>
      <p:sp>
        <p:nvSpPr>
          <p:cNvPr id="10" name="CuadroTexto 9"/>
          <p:cNvSpPr txBox="1"/>
          <p:nvPr/>
        </p:nvSpPr>
        <p:spPr>
          <a:xfrm>
            <a:off x="8030630" y="1152416"/>
            <a:ext cx="3360874" cy="2277547"/>
          </a:xfrm>
          <a:prstGeom prst="rect">
            <a:avLst/>
          </a:prstGeom>
          <a:noFill/>
          <a:ln>
            <a:solidFill>
              <a:srgbClr val="F236F6"/>
            </a:solidFill>
          </a:ln>
          <a:effectLst>
            <a:glow rad="101600">
              <a:schemeClr val="accent2">
                <a:satMod val="175000"/>
                <a:alpha val="40000"/>
              </a:schemeClr>
            </a:glow>
          </a:effectLst>
        </p:spPr>
        <p:txBody>
          <a:bodyPr wrap="square" rtlCol="0">
            <a:spAutoFit/>
          </a:bodyPr>
          <a:lstStyle/>
          <a:p>
            <a:pPr algn="just"/>
            <a:r>
              <a:rPr lang="es-EC" sz="1600" b="1" dirty="0" smtClean="0">
                <a:solidFill>
                  <a:prstClr val="black"/>
                </a:solidFill>
              </a:rPr>
              <a:t>¿Cómo lo hacemos?</a:t>
            </a:r>
            <a:endParaRPr lang="es-EC" sz="1600" b="1" dirty="0">
              <a:solidFill>
                <a:prstClr val="black"/>
              </a:solidFill>
            </a:endParaRPr>
          </a:p>
          <a:p>
            <a:pPr marL="285750" indent="-285750" algn="just">
              <a:buFont typeface="Arial" panose="020B0604020202020204" pitchFamily="34" charset="0"/>
              <a:buChar char="•"/>
            </a:pPr>
            <a:r>
              <a:rPr lang="es-EC" sz="1400" dirty="0" smtClean="0">
                <a:solidFill>
                  <a:prstClr val="black"/>
                </a:solidFill>
              </a:rPr>
              <a:t>Antes de iniciar la actividad tanto tu hijo como tú deben asegurarse de tener las manos limpias. </a:t>
            </a:r>
          </a:p>
          <a:p>
            <a:pPr marL="285750" indent="-285750" algn="just">
              <a:buFont typeface="Arial" panose="020B0604020202020204" pitchFamily="34" charset="0"/>
              <a:buChar char="•"/>
            </a:pPr>
            <a:r>
              <a:rPr lang="es-EC" sz="1400" dirty="0" smtClean="0">
                <a:solidFill>
                  <a:prstClr val="black"/>
                </a:solidFill>
              </a:rPr>
              <a:t>Para iniciar la actividad, lleva a la mesa todos los ingredientes (previamente cortados) que utilizarán para preparar sus sándwiches.</a:t>
            </a:r>
          </a:p>
          <a:p>
            <a:pPr marL="285750" indent="-285750" algn="just">
              <a:buFont typeface="Arial" panose="020B0604020202020204" pitchFamily="34" charset="0"/>
              <a:buChar char="•"/>
            </a:pPr>
            <a:r>
              <a:rPr lang="es-EC" sz="1400" dirty="0" smtClean="0">
                <a:solidFill>
                  <a:prstClr val="black"/>
                </a:solidFill>
              </a:rPr>
              <a:t>Pídele a tu hijo que coloque una rodaja de pan encima del plato. </a:t>
            </a:r>
          </a:p>
        </p:txBody>
      </p:sp>
      <p:pic>
        <p:nvPicPr>
          <p:cNvPr id="13" name="Imagen 12"/>
          <p:cNvPicPr>
            <a:picLocks noChangeAspect="1"/>
          </p:cNvPicPr>
          <p:nvPr/>
        </p:nvPicPr>
        <p:blipFill>
          <a:blip r:embed="rId4"/>
          <a:stretch>
            <a:fillRect/>
          </a:stretch>
        </p:blipFill>
        <p:spPr>
          <a:xfrm>
            <a:off x="6590990" y="1424057"/>
            <a:ext cx="1278288" cy="1970952"/>
          </a:xfrm>
          <a:prstGeom prst="rect">
            <a:avLst/>
          </a:prstGeom>
        </p:spPr>
      </p:pic>
      <p:sp>
        <p:nvSpPr>
          <p:cNvPr id="14" name="Rectángulo 13"/>
          <p:cNvSpPr/>
          <p:nvPr/>
        </p:nvSpPr>
        <p:spPr>
          <a:xfrm>
            <a:off x="6514078" y="3547781"/>
            <a:ext cx="4881133" cy="2677656"/>
          </a:xfrm>
          <a:prstGeom prst="rect">
            <a:avLst/>
          </a:prstGeom>
          <a:ln>
            <a:solidFill>
              <a:srgbClr val="00B0F0"/>
            </a:solidFill>
          </a:ln>
          <a:effectLst>
            <a:glow rad="101600">
              <a:schemeClr val="accent5">
                <a:satMod val="175000"/>
                <a:alpha val="40000"/>
              </a:schemeClr>
            </a:glow>
          </a:effectLst>
        </p:spPr>
        <p:txBody>
          <a:bodyPr wrap="square">
            <a:spAutoFit/>
          </a:bodyPr>
          <a:lstStyle/>
          <a:p>
            <a:pPr marL="285750" indent="-285750" algn="just">
              <a:buFont typeface="Arial" panose="020B0604020202020204" pitchFamily="34" charset="0"/>
              <a:buChar char="•"/>
            </a:pPr>
            <a:r>
              <a:rPr lang="es-EC" sz="1400" dirty="0" smtClean="0">
                <a:solidFill>
                  <a:prstClr val="black"/>
                </a:solidFill>
              </a:rPr>
              <a:t> Pídele que coloque el primer ingrediente lechuga o cualquier otro (según el diseño que hayan escogido) y pregúntale ¿Dónde está el pan, encima o debajo d la lechuga? Y ¿Dónde está la lechuga, encima o debajo del pan?.</a:t>
            </a:r>
          </a:p>
          <a:p>
            <a:pPr marL="285750" indent="-285750" algn="just">
              <a:buFont typeface="Arial" panose="020B0604020202020204" pitchFamily="34" charset="0"/>
              <a:buChar char="•"/>
            </a:pPr>
            <a:r>
              <a:rPr lang="es-EC" sz="1400" dirty="0" smtClean="0">
                <a:solidFill>
                  <a:prstClr val="black"/>
                </a:solidFill>
              </a:rPr>
              <a:t>Realizar este tipo de preguntas con cada uno de los ingredientes que hayan sido colocados para formar el sándwich. </a:t>
            </a:r>
          </a:p>
          <a:p>
            <a:pPr marL="285750" indent="-285750" algn="just">
              <a:buFont typeface="Arial" panose="020B0604020202020204" pitchFamily="34" charset="0"/>
              <a:buChar char="•"/>
            </a:pPr>
            <a:r>
              <a:rPr lang="es-EC" sz="1400" dirty="0" smtClean="0">
                <a:solidFill>
                  <a:prstClr val="black"/>
                </a:solidFill>
              </a:rPr>
              <a:t>Cuando hayan terminado de preparar el sándwich, pregúntale ¿Cuándo colocabas un nuevo ingrediente, estaba encima o debajo de loas otros? </a:t>
            </a:r>
          </a:p>
          <a:p>
            <a:pPr marL="285750" indent="-285750" algn="just">
              <a:buFont typeface="Arial" panose="020B0604020202020204" pitchFamily="34" charset="0"/>
              <a:buChar char="•"/>
            </a:pPr>
            <a:r>
              <a:rPr lang="es-EC" sz="1400" dirty="0" smtClean="0">
                <a:solidFill>
                  <a:prstClr val="black"/>
                </a:solidFill>
              </a:rPr>
              <a:t>Hazle notar la causa y el efecto de preparar un sándwich.</a:t>
            </a:r>
          </a:p>
        </p:txBody>
      </p:sp>
      <p:sp>
        <p:nvSpPr>
          <p:cNvPr id="11"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prstClr val="black"/>
                </a:solidFill>
                <a:effectLst>
                  <a:outerShdw blurRad="38100" dist="38100" dir="2700000" algn="tl">
                    <a:srgbClr val="000000">
                      <a:alpha val="43137"/>
                    </a:srgbClr>
                  </a:outerShdw>
                </a:effectLst>
              </a:rPr>
              <a:t>80</a:t>
            </a:r>
            <a:endParaRPr lang="es-EC" sz="28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8431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5180" y="-1"/>
            <a:ext cx="12227180" cy="6858001"/>
          </a:xfrm>
          <a:prstGeom prst="rect">
            <a:avLst/>
          </a:prstGeom>
        </p:spPr>
      </p:pic>
      <p:sp>
        <p:nvSpPr>
          <p:cNvPr id="6" name="CuadroTexto 5"/>
          <p:cNvSpPr txBox="1"/>
          <p:nvPr/>
        </p:nvSpPr>
        <p:spPr>
          <a:xfrm>
            <a:off x="749832" y="732311"/>
            <a:ext cx="10727516" cy="830997"/>
          </a:xfrm>
          <a:prstGeom prst="rect">
            <a:avLst/>
          </a:prstGeom>
          <a:noFill/>
        </p:spPr>
        <p:txBody>
          <a:bodyPr wrap="square" rtlCol="0">
            <a:spAutoFit/>
          </a:bodyPr>
          <a:lstStyle/>
          <a:p>
            <a:pPr algn="ctr"/>
            <a:r>
              <a:rPr lang="es-EC" sz="2400" b="1" dirty="0" smtClean="0">
                <a:solidFill>
                  <a:srgbClr val="0070C0"/>
                </a:solidFill>
                <a:effectLst>
                  <a:outerShdw blurRad="38100" dist="38100" dir="2700000" algn="tl">
                    <a:srgbClr val="000000">
                      <a:alpha val="43137"/>
                    </a:srgbClr>
                  </a:outerShdw>
                </a:effectLst>
                <a:latin typeface="Ravie" panose="04040805050809020602" pitchFamily="82" charset="0"/>
              </a:rPr>
              <a:t>SUGERENCIAS DIDÁCTICAS PARA EL DESARROLLO DE LAS ACTIVIDADES</a:t>
            </a:r>
            <a:endParaRPr lang="es-EC" sz="2400" b="1" dirty="0">
              <a:solidFill>
                <a:srgbClr val="0070C0"/>
              </a:solidFill>
              <a:effectLst>
                <a:outerShdw blurRad="38100" dist="38100" dir="2700000" algn="tl">
                  <a:srgbClr val="000000">
                    <a:alpha val="43137"/>
                  </a:srgbClr>
                </a:outerShdw>
              </a:effectLst>
              <a:latin typeface="Ravie" panose="04040805050809020602" pitchFamily="82" charset="0"/>
            </a:endParaRPr>
          </a:p>
        </p:txBody>
      </p:sp>
      <p:sp>
        <p:nvSpPr>
          <p:cNvPr id="7" name="CuadroTexto 6"/>
          <p:cNvSpPr txBox="1"/>
          <p:nvPr/>
        </p:nvSpPr>
        <p:spPr>
          <a:xfrm>
            <a:off x="1041508" y="3450936"/>
            <a:ext cx="3015337" cy="2077164"/>
          </a:xfrm>
          <a:prstGeom prst="round2DiagRect">
            <a:avLst/>
          </a:prstGeom>
          <a:noFill/>
          <a:ln w="38100">
            <a:solidFill>
              <a:srgbClr val="FFFF00"/>
            </a:solidFill>
          </a:ln>
          <a:effectLst>
            <a:glow rad="1397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solidFill>
                  <a:prstClr val="black"/>
                </a:solidFill>
              </a:rPr>
              <a:t>Actividad “¿Dónde vuelan las cometas? Arriba o abajo ”</a:t>
            </a:r>
          </a:p>
          <a:p>
            <a:pPr algn="just"/>
            <a:r>
              <a:rPr lang="es-ES" sz="1400" dirty="0" smtClean="0">
                <a:solidFill>
                  <a:prstClr val="black"/>
                </a:solidFill>
              </a:rPr>
              <a:t>1.-Es importante que los padres estén atentos mientras los niños vuelan las cometas por que existe la posibilidad de que se enreden con el hilo de la cometa lo que puede causar accidentes.</a:t>
            </a:r>
          </a:p>
        </p:txBody>
      </p:sp>
      <p:sp>
        <p:nvSpPr>
          <p:cNvPr id="8" name="CuadroTexto 7"/>
          <p:cNvSpPr txBox="1"/>
          <p:nvPr/>
        </p:nvSpPr>
        <p:spPr>
          <a:xfrm>
            <a:off x="4308819" y="3450936"/>
            <a:ext cx="3933660" cy="2315528"/>
          </a:xfrm>
          <a:prstGeom prst="round2DiagRect">
            <a:avLst/>
          </a:prstGeom>
          <a:noFill/>
          <a:ln w="38100">
            <a:solidFill>
              <a:srgbClr val="84F887"/>
            </a:solidFill>
          </a:ln>
          <a:effectLst>
            <a:glow rad="1397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solidFill>
                  <a:prstClr val="black"/>
                </a:solidFill>
              </a:rPr>
              <a:t>Actividad “Helados dentro y fuera del refrigerador”</a:t>
            </a:r>
          </a:p>
          <a:p>
            <a:pPr algn="just"/>
            <a:r>
              <a:rPr lang="es-ES" sz="1400" dirty="0" smtClean="0">
                <a:solidFill>
                  <a:prstClr val="black"/>
                </a:solidFill>
              </a:rPr>
              <a:t>1.-Para el desarrollo de esta actividad se recomienda usar helados de dos tipos y observar que helado se derrite a mayor velocidad.</a:t>
            </a:r>
          </a:p>
          <a:p>
            <a:pPr algn="just"/>
            <a:r>
              <a:rPr lang="es-ES" sz="1400" dirty="0" smtClean="0">
                <a:solidFill>
                  <a:prstClr val="black"/>
                </a:solidFill>
              </a:rPr>
              <a:t>2.- Permitir que los niños participen de la preparación de los helados realizando acciones como cortar, mezclar y verter. </a:t>
            </a:r>
          </a:p>
        </p:txBody>
      </p:sp>
      <p:sp>
        <p:nvSpPr>
          <p:cNvPr id="9" name="CuadroTexto 8"/>
          <p:cNvSpPr txBox="1"/>
          <p:nvPr/>
        </p:nvSpPr>
        <p:spPr>
          <a:xfrm>
            <a:off x="8494453" y="3434236"/>
            <a:ext cx="2808397" cy="1838801"/>
          </a:xfrm>
          <a:prstGeom prst="round2DiagRect">
            <a:avLst/>
          </a:prstGeom>
          <a:noFill/>
          <a:ln w="38100">
            <a:solidFill>
              <a:schemeClr val="accent2"/>
            </a:solidFill>
          </a:ln>
          <a:effectLst>
            <a:glow rad="1397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solidFill>
                  <a:prstClr val="black"/>
                </a:solidFill>
              </a:rPr>
              <a:t>Actividad “Sándwiches en capas-encima y debajo ”</a:t>
            </a:r>
          </a:p>
          <a:p>
            <a:pPr algn="just"/>
            <a:r>
              <a:rPr lang="es-ES" sz="1400" dirty="0" smtClean="0">
                <a:solidFill>
                  <a:prstClr val="black"/>
                </a:solidFill>
              </a:rPr>
              <a:t>1.-Puedes preparar opciones de sándwiches dulces utilizando trozos de frutas que combinen entre sí  y jalea de chocolate o de otros sabores para aderezar. </a:t>
            </a:r>
          </a:p>
        </p:txBody>
      </p:sp>
      <p:sp>
        <p:nvSpPr>
          <p:cNvPr id="10"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prstClr val="black"/>
                </a:solidFill>
                <a:effectLst>
                  <a:outerShdw blurRad="38100" dist="38100" dir="2700000" algn="tl">
                    <a:srgbClr val="000000">
                      <a:alpha val="43137"/>
                    </a:srgbClr>
                  </a:outerShdw>
                </a:effectLst>
              </a:rPr>
              <a:t>84</a:t>
            </a:r>
            <a:endParaRPr lang="es-EC" sz="2800" b="1" dirty="0">
              <a:solidFill>
                <a:prstClr val="black"/>
              </a:solidFill>
              <a:effectLst>
                <a:outerShdw blurRad="38100" dist="38100" dir="2700000" algn="tl">
                  <a:srgbClr val="000000">
                    <a:alpha val="43137"/>
                  </a:srgbClr>
                </a:outerShdw>
              </a:effectLst>
            </a:endParaRPr>
          </a:p>
        </p:txBody>
      </p:sp>
      <p:pic>
        <p:nvPicPr>
          <p:cNvPr id="11" name="Imagen 10"/>
          <p:cNvPicPr>
            <a:picLocks noChangeAspect="1"/>
          </p:cNvPicPr>
          <p:nvPr/>
        </p:nvPicPr>
        <p:blipFill>
          <a:blip r:embed="rId3"/>
          <a:stretch>
            <a:fillRect/>
          </a:stretch>
        </p:blipFill>
        <p:spPr>
          <a:xfrm>
            <a:off x="8792384" y="1650877"/>
            <a:ext cx="2510466" cy="1655839"/>
          </a:xfrm>
          <a:prstGeom prst="rect">
            <a:avLst/>
          </a:prstGeom>
        </p:spPr>
      </p:pic>
      <p:pic>
        <p:nvPicPr>
          <p:cNvPr id="13" name="Imagen 12"/>
          <p:cNvPicPr>
            <a:picLocks noChangeAspect="1"/>
          </p:cNvPicPr>
          <p:nvPr/>
        </p:nvPicPr>
        <p:blipFill>
          <a:blip r:embed="rId4"/>
          <a:stretch>
            <a:fillRect/>
          </a:stretch>
        </p:blipFill>
        <p:spPr>
          <a:xfrm>
            <a:off x="5020416" y="1649843"/>
            <a:ext cx="2510466" cy="1697857"/>
          </a:xfrm>
          <a:prstGeom prst="rect">
            <a:avLst/>
          </a:prstGeom>
        </p:spPr>
      </p:pic>
      <p:pic>
        <p:nvPicPr>
          <p:cNvPr id="15" name="Imagen 14"/>
          <p:cNvPicPr>
            <a:picLocks noChangeAspect="1"/>
          </p:cNvPicPr>
          <p:nvPr/>
        </p:nvPicPr>
        <p:blipFill>
          <a:blip r:embed="rId5"/>
          <a:stretch>
            <a:fillRect/>
          </a:stretch>
        </p:blipFill>
        <p:spPr>
          <a:xfrm>
            <a:off x="1389239" y="1649843"/>
            <a:ext cx="2572296" cy="1672835"/>
          </a:xfrm>
          <a:prstGeom prst="rect">
            <a:avLst/>
          </a:prstGeom>
        </p:spPr>
      </p:pic>
    </p:spTree>
    <p:extLst>
      <p:ext uri="{BB962C8B-B14F-4D97-AF65-F5344CB8AC3E}">
        <p14:creationId xmlns:p14="http://schemas.microsoft.com/office/powerpoint/2010/main" val="3303677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5180" y="-1"/>
            <a:ext cx="12227180" cy="6858001"/>
          </a:xfrm>
          <a:prstGeom prst="rect">
            <a:avLst/>
          </a:prstGeom>
        </p:spPr>
      </p:pic>
      <p:sp>
        <p:nvSpPr>
          <p:cNvPr id="5"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prstClr val="black"/>
                </a:solidFill>
                <a:effectLst>
                  <a:outerShdw blurRad="38100" dist="38100" dir="2700000" algn="tl">
                    <a:srgbClr val="000000">
                      <a:alpha val="43137"/>
                    </a:srgbClr>
                  </a:outerShdw>
                </a:effectLst>
              </a:rPr>
              <a:t>85</a:t>
            </a:r>
            <a:endParaRPr lang="es-EC" sz="2800" b="1" dirty="0">
              <a:solidFill>
                <a:prstClr val="black"/>
              </a:solidFill>
              <a:effectLst>
                <a:outerShdw blurRad="38100" dist="38100" dir="2700000" algn="tl">
                  <a:srgbClr val="000000">
                    <a:alpha val="43137"/>
                  </a:srgbClr>
                </a:outerShdw>
              </a:effectLst>
            </a:endParaRPr>
          </a:p>
        </p:txBody>
      </p:sp>
      <p:sp>
        <p:nvSpPr>
          <p:cNvPr id="7" name="CuadroTexto 6"/>
          <p:cNvSpPr txBox="1"/>
          <p:nvPr/>
        </p:nvSpPr>
        <p:spPr>
          <a:xfrm>
            <a:off x="973189" y="2888899"/>
            <a:ext cx="3573051" cy="2553891"/>
          </a:xfrm>
          <a:prstGeom prst="round2DiagRect">
            <a:avLst/>
          </a:prstGeom>
          <a:noFill/>
          <a:ln w="38100">
            <a:solidFill>
              <a:srgbClr val="0070C0"/>
            </a:solidFill>
          </a:ln>
          <a:effectLst>
            <a:glow rad="1397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solidFill>
                  <a:prstClr val="black"/>
                </a:solidFill>
              </a:rPr>
              <a:t>Actividad “Rodando por caminos distintos – cerca y lejos”</a:t>
            </a:r>
          </a:p>
          <a:p>
            <a:pPr algn="just"/>
            <a:r>
              <a:rPr lang="es-ES" sz="1400" dirty="0" smtClean="0">
                <a:solidFill>
                  <a:prstClr val="black"/>
                </a:solidFill>
              </a:rPr>
              <a:t>1.-Explica a tu hijo que el material del que esté hecho el camino influye tanto en la velocidad como en la distancia que recorre la pelota. </a:t>
            </a:r>
          </a:p>
          <a:p>
            <a:pPr algn="just"/>
            <a:r>
              <a:rPr lang="es-ES" sz="1400" dirty="0" smtClean="0">
                <a:solidFill>
                  <a:prstClr val="black"/>
                </a:solidFill>
              </a:rPr>
              <a:t>2.- Explícales a tu hijo que se debe realizar la actividad en un espacio amplio en el que no haya ningún objeto que se pueda romper si es golpeado con la pelota.</a:t>
            </a:r>
          </a:p>
        </p:txBody>
      </p:sp>
      <p:pic>
        <p:nvPicPr>
          <p:cNvPr id="8" name="Imagen 7"/>
          <p:cNvPicPr>
            <a:picLocks noChangeAspect="1"/>
          </p:cNvPicPr>
          <p:nvPr/>
        </p:nvPicPr>
        <p:blipFill>
          <a:blip r:embed="rId3"/>
          <a:stretch>
            <a:fillRect/>
          </a:stretch>
        </p:blipFill>
        <p:spPr>
          <a:xfrm>
            <a:off x="1286120" y="1052916"/>
            <a:ext cx="2947192" cy="1587965"/>
          </a:xfrm>
          <a:prstGeom prst="rect">
            <a:avLst/>
          </a:prstGeom>
        </p:spPr>
      </p:pic>
      <p:sp>
        <p:nvSpPr>
          <p:cNvPr id="9" name="CuadroTexto 8"/>
          <p:cNvSpPr txBox="1"/>
          <p:nvPr/>
        </p:nvSpPr>
        <p:spPr>
          <a:xfrm>
            <a:off x="4708479" y="2888899"/>
            <a:ext cx="3154396" cy="2792254"/>
          </a:xfrm>
          <a:prstGeom prst="round2DiagRect">
            <a:avLst/>
          </a:prstGeom>
          <a:noFill/>
          <a:ln w="38100">
            <a:solidFill>
              <a:srgbClr val="A027A9"/>
            </a:solidFill>
          </a:ln>
          <a:effectLst>
            <a:glow rad="1397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solidFill>
                  <a:prstClr val="black"/>
                </a:solidFill>
              </a:rPr>
              <a:t>Actividad “Jugando con carritos - adelante y atrás”</a:t>
            </a:r>
          </a:p>
          <a:p>
            <a:pPr algn="just"/>
            <a:r>
              <a:rPr lang="es-ES" sz="1400" dirty="0" smtClean="0">
                <a:solidFill>
                  <a:prstClr val="black"/>
                </a:solidFill>
              </a:rPr>
              <a:t>1.-Explica a tu hijo que mientras más veces repita el movimiento mayor propulsión (fuerza de movimiento) tendrá el carrito y por tanto llegará cada vez más adelante.</a:t>
            </a:r>
            <a:endParaRPr lang="es-ES" sz="1400" dirty="0">
              <a:solidFill>
                <a:prstClr val="black"/>
              </a:solidFill>
            </a:endParaRPr>
          </a:p>
          <a:p>
            <a:pPr algn="just"/>
            <a:r>
              <a:rPr lang="es-ES" sz="1400" dirty="0" smtClean="0">
                <a:solidFill>
                  <a:prstClr val="black"/>
                </a:solidFill>
              </a:rPr>
              <a:t>2.-Puedes realizar la actividad dentro de la casa y utilizar la pista de carrera o hacerla en </a:t>
            </a:r>
            <a:r>
              <a:rPr lang="es-ES" sz="1400" smtClean="0">
                <a:solidFill>
                  <a:prstClr val="black"/>
                </a:solidFill>
              </a:rPr>
              <a:t>exteriores señalando </a:t>
            </a:r>
            <a:r>
              <a:rPr lang="es-ES" sz="1400" dirty="0" smtClean="0">
                <a:solidFill>
                  <a:prstClr val="black"/>
                </a:solidFill>
              </a:rPr>
              <a:t>un punto de partida y otro de llegada. </a:t>
            </a:r>
          </a:p>
        </p:txBody>
      </p:sp>
      <p:sp>
        <p:nvSpPr>
          <p:cNvPr id="10" name="CuadroTexto 9"/>
          <p:cNvSpPr txBox="1"/>
          <p:nvPr/>
        </p:nvSpPr>
        <p:spPr>
          <a:xfrm>
            <a:off x="8223958" y="2820721"/>
            <a:ext cx="3132364" cy="2792254"/>
          </a:xfrm>
          <a:prstGeom prst="round2DiagRect">
            <a:avLst/>
          </a:prstGeom>
          <a:noFill/>
          <a:ln w="38100">
            <a:solidFill>
              <a:srgbClr val="00B0F0"/>
            </a:solidFill>
          </a:ln>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b="1" dirty="0" smtClean="0">
                <a:solidFill>
                  <a:prstClr val="black"/>
                </a:solidFill>
              </a:rPr>
              <a:t>Actividad “¿Agua fría o caliente? Izquierda – derecha ”</a:t>
            </a:r>
          </a:p>
          <a:p>
            <a:pPr algn="just"/>
            <a:r>
              <a:rPr lang="es-ES" sz="1400" dirty="0" smtClean="0">
                <a:solidFill>
                  <a:prstClr val="black"/>
                </a:solidFill>
              </a:rPr>
              <a:t>1.- El cambio de temperatura del agua puede complicar enfermedades como la gripe u otras similares. Se sugiere que  tomes en cuenta el estado de salud de tu hijo antes de realizar esta actividad.</a:t>
            </a:r>
          </a:p>
          <a:p>
            <a:pPr algn="just"/>
            <a:r>
              <a:rPr lang="es-ES" sz="1400" dirty="0" smtClean="0">
                <a:solidFill>
                  <a:prstClr val="black"/>
                </a:solidFill>
              </a:rPr>
              <a:t>2.- Para darle un plus a la actividad puedes agregar colorante vegetal al agua. </a:t>
            </a:r>
          </a:p>
        </p:txBody>
      </p:sp>
      <p:pic>
        <p:nvPicPr>
          <p:cNvPr id="11" name="Imagen 10"/>
          <p:cNvPicPr>
            <a:picLocks noChangeAspect="1"/>
          </p:cNvPicPr>
          <p:nvPr/>
        </p:nvPicPr>
        <p:blipFill>
          <a:blip r:embed="rId4"/>
          <a:stretch>
            <a:fillRect/>
          </a:stretch>
        </p:blipFill>
        <p:spPr>
          <a:xfrm>
            <a:off x="8316544" y="1052915"/>
            <a:ext cx="2947192" cy="1587965"/>
          </a:xfrm>
          <a:prstGeom prst="rect">
            <a:avLst/>
          </a:prstGeom>
        </p:spPr>
      </p:pic>
      <p:pic>
        <p:nvPicPr>
          <p:cNvPr id="3" name="Imagen 2"/>
          <p:cNvPicPr>
            <a:picLocks noChangeAspect="1"/>
          </p:cNvPicPr>
          <p:nvPr/>
        </p:nvPicPr>
        <p:blipFill>
          <a:blip r:embed="rId5"/>
          <a:stretch>
            <a:fillRect/>
          </a:stretch>
        </p:blipFill>
        <p:spPr>
          <a:xfrm>
            <a:off x="4826822" y="1052915"/>
            <a:ext cx="3124762" cy="1587965"/>
          </a:xfrm>
          <a:prstGeom prst="rect">
            <a:avLst/>
          </a:prstGeom>
        </p:spPr>
      </p:pic>
    </p:spTree>
    <p:extLst>
      <p:ext uri="{BB962C8B-B14F-4D97-AF65-F5344CB8AC3E}">
        <p14:creationId xmlns:p14="http://schemas.microsoft.com/office/powerpoint/2010/main" val="106980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5180" y="-272956"/>
            <a:ext cx="12227180" cy="6858001"/>
          </a:xfrm>
          <a:prstGeom prst="rect">
            <a:avLst/>
          </a:prstGeom>
        </p:spPr>
      </p:pic>
      <p:pic>
        <p:nvPicPr>
          <p:cNvPr id="6" name="Imagen 5"/>
          <p:cNvPicPr/>
          <p:nvPr/>
        </p:nvPicPr>
        <p:blipFill>
          <a:blip r:embed="rId3">
            <a:extLst>
              <a:ext uri="{28A0092B-C50C-407E-A947-70E740481C1C}">
                <a14:useLocalDpi xmlns:a14="http://schemas.microsoft.com/office/drawing/2010/main" val="0"/>
              </a:ext>
            </a:extLst>
          </a:blip>
          <a:stretch>
            <a:fillRect/>
          </a:stretch>
        </p:blipFill>
        <p:spPr>
          <a:xfrm>
            <a:off x="1416570" y="1488957"/>
            <a:ext cx="1598883" cy="2142996"/>
          </a:xfrm>
          <a:prstGeom prst="rect">
            <a:avLst/>
          </a:prstGeom>
        </p:spPr>
      </p:pic>
      <p:sp>
        <p:nvSpPr>
          <p:cNvPr id="7" name="Rectángulo 6"/>
          <p:cNvSpPr/>
          <p:nvPr/>
        </p:nvSpPr>
        <p:spPr>
          <a:xfrm>
            <a:off x="3033019" y="1477337"/>
            <a:ext cx="1995011" cy="2244204"/>
          </a:xfrm>
          <a:prstGeom prst="rect">
            <a:avLst/>
          </a:prstGeom>
        </p:spPr>
        <p:txBody>
          <a:bodyPr wrap="square">
            <a:spAutoFit/>
          </a:bodyPr>
          <a:lstStyle/>
          <a:p>
            <a:pPr algn="ct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La enseñanza de la Matemática en el Jardín de Infantes </a:t>
            </a: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Autoras</a:t>
            </a:r>
            <a:r>
              <a:rPr lang="es-EC" sz="1400" dirty="0">
                <a:solidFill>
                  <a:prstClr val="black"/>
                </a:solidFill>
                <a:ea typeface="Calibri" panose="020F0502020204030204" pitchFamily="34" charset="0"/>
                <a:cs typeface="Times New Roman" panose="02020603050405020304" pitchFamily="18" charset="0"/>
              </a:rPr>
              <a:t>: Adriana González &amp; Edith Weinstein</a:t>
            </a: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Editorial: </a:t>
            </a:r>
            <a:r>
              <a:rPr lang="es-EC" sz="1400" dirty="0">
                <a:solidFill>
                  <a:prstClr val="black"/>
                </a:solidFill>
                <a:ea typeface="Calibri" panose="020F0502020204030204" pitchFamily="34" charset="0"/>
                <a:cs typeface="Times New Roman" panose="02020603050405020304" pitchFamily="18" charset="0"/>
              </a:rPr>
              <a:t>Homo Sapiens </a:t>
            </a: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Año:</a:t>
            </a:r>
            <a:r>
              <a:rPr lang="es-EC" sz="1400" dirty="0">
                <a:solidFill>
                  <a:prstClr val="black"/>
                </a:solidFill>
                <a:ea typeface="Calibri" panose="020F0502020204030204" pitchFamily="34" charset="0"/>
                <a:cs typeface="Times New Roman" panose="02020603050405020304" pitchFamily="18" charset="0"/>
              </a:rPr>
              <a:t> 2006</a:t>
            </a:r>
          </a:p>
        </p:txBody>
      </p:sp>
      <p:sp>
        <p:nvSpPr>
          <p:cNvPr id="10" name="CuadroTexto 9"/>
          <p:cNvSpPr txBox="1"/>
          <p:nvPr/>
        </p:nvSpPr>
        <p:spPr>
          <a:xfrm>
            <a:off x="1475400" y="581707"/>
            <a:ext cx="9839458" cy="954107"/>
          </a:xfrm>
          <a:prstGeom prst="rect">
            <a:avLst/>
          </a:prstGeom>
          <a:noFill/>
        </p:spPr>
        <p:txBody>
          <a:bodyPr wrap="square" rtlCol="0">
            <a:spAutoFit/>
          </a:bodyPr>
          <a:lstStyle/>
          <a:p>
            <a:pPr algn="ctr"/>
            <a:r>
              <a:rPr lang="es-EC" sz="2800" b="1" dirty="0" smtClean="0">
                <a:solidFill>
                  <a:srgbClr val="0070C0"/>
                </a:solidFill>
                <a:effectLst>
                  <a:outerShdw blurRad="38100" dist="38100" dir="2700000" algn="tl">
                    <a:srgbClr val="000000">
                      <a:alpha val="43137"/>
                    </a:srgbClr>
                  </a:outerShdw>
                </a:effectLst>
                <a:latin typeface="Ravie" panose="04040805050809020602" pitchFamily="82" charset="0"/>
              </a:rPr>
              <a:t>LECTURAS RECOMENDADAS PARA DOCENTES</a:t>
            </a:r>
            <a:endParaRPr lang="es-EC" sz="2800" b="1" dirty="0">
              <a:solidFill>
                <a:srgbClr val="0070C0"/>
              </a:solidFill>
              <a:effectLst>
                <a:outerShdw blurRad="38100" dist="38100" dir="2700000" algn="tl">
                  <a:srgbClr val="000000">
                    <a:alpha val="43137"/>
                  </a:srgbClr>
                </a:outerShdw>
              </a:effectLst>
              <a:latin typeface="Ravie" panose="04040805050809020602" pitchFamily="82" charset="0"/>
            </a:endParaRPr>
          </a:p>
        </p:txBody>
      </p:sp>
      <p:cxnSp>
        <p:nvCxnSpPr>
          <p:cNvPr id="13" name="Conector recto 12"/>
          <p:cNvCxnSpPr/>
          <p:nvPr/>
        </p:nvCxnSpPr>
        <p:spPr>
          <a:xfrm flipH="1">
            <a:off x="4960861" y="1521894"/>
            <a:ext cx="1435" cy="2346142"/>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18" name="Imagen 17"/>
          <p:cNvPicPr/>
          <p:nvPr/>
        </p:nvPicPr>
        <p:blipFill>
          <a:blip r:embed="rId4">
            <a:extLst>
              <a:ext uri="{28A0092B-C50C-407E-A947-70E740481C1C}">
                <a14:useLocalDpi xmlns:a14="http://schemas.microsoft.com/office/drawing/2010/main" val="0"/>
              </a:ext>
            </a:extLst>
          </a:blip>
          <a:stretch>
            <a:fillRect/>
          </a:stretch>
        </p:blipFill>
        <p:spPr>
          <a:xfrm>
            <a:off x="5045596" y="1611397"/>
            <a:ext cx="1521321" cy="2061700"/>
          </a:xfrm>
          <a:prstGeom prst="rect">
            <a:avLst/>
          </a:prstGeom>
        </p:spPr>
      </p:pic>
      <p:sp>
        <p:nvSpPr>
          <p:cNvPr id="19" name="Rectángulo 18"/>
          <p:cNvSpPr/>
          <p:nvPr/>
        </p:nvSpPr>
        <p:spPr>
          <a:xfrm>
            <a:off x="6591384" y="1659404"/>
            <a:ext cx="1638679" cy="2013693"/>
          </a:xfrm>
          <a:prstGeom prst="rect">
            <a:avLst/>
          </a:prstGeom>
        </p:spPr>
        <p:txBody>
          <a:bodyPr wrap="square">
            <a:spAutoFit/>
          </a:bodyPr>
          <a:lstStyle/>
          <a:p>
            <a:pPr algn="ct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Didáctica de las matemáticas para Educación Infantil</a:t>
            </a: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Autora: </a:t>
            </a:r>
            <a:r>
              <a:rPr lang="es-EC" sz="1400" dirty="0">
                <a:solidFill>
                  <a:prstClr val="black"/>
                </a:solidFill>
                <a:ea typeface="Calibri" panose="020F0502020204030204" pitchFamily="34" charset="0"/>
                <a:cs typeface="Times New Roman" panose="02020603050405020304" pitchFamily="18" charset="0"/>
              </a:rPr>
              <a:t>María del Carmen Chamorro </a:t>
            </a:r>
          </a:p>
          <a:p>
            <a:pPr>
              <a:lnSpc>
                <a:spcPct val="107000"/>
              </a:lnSpc>
              <a:spcAft>
                <a:spcPts val="800"/>
              </a:spcAft>
            </a:pPr>
            <a:r>
              <a:rPr lang="es-EC" sz="1400" b="1" dirty="0" smtClean="0">
                <a:solidFill>
                  <a:prstClr val="black"/>
                </a:solidFill>
                <a:ea typeface="Calibri" panose="020F0502020204030204" pitchFamily="34" charset="0"/>
                <a:cs typeface="Times New Roman" panose="02020603050405020304" pitchFamily="18" charset="0"/>
              </a:rPr>
              <a:t>Editorial: </a:t>
            </a:r>
            <a:r>
              <a:rPr lang="es-EC" sz="1400" dirty="0" smtClean="0">
                <a:solidFill>
                  <a:prstClr val="black"/>
                </a:solidFill>
                <a:ea typeface="Calibri" panose="020F0502020204030204" pitchFamily="34" charset="0"/>
                <a:cs typeface="Times New Roman" panose="02020603050405020304" pitchFamily="18" charset="0"/>
              </a:rPr>
              <a:t>Pearson</a:t>
            </a: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Año: </a:t>
            </a:r>
            <a:r>
              <a:rPr lang="es-EC" sz="1400" dirty="0" smtClean="0">
                <a:solidFill>
                  <a:prstClr val="black"/>
                </a:solidFill>
                <a:ea typeface="Calibri" panose="020F0502020204030204" pitchFamily="34" charset="0"/>
                <a:cs typeface="Times New Roman" panose="02020603050405020304" pitchFamily="18" charset="0"/>
              </a:rPr>
              <a:t>2005</a:t>
            </a:r>
            <a:endParaRPr lang="es-EC" sz="1400" dirty="0">
              <a:solidFill>
                <a:prstClr val="black"/>
              </a:solidFill>
              <a:ea typeface="Calibri" panose="020F0502020204030204" pitchFamily="34" charset="0"/>
              <a:cs typeface="Times New Roman" panose="02020603050405020304" pitchFamily="18" charset="0"/>
            </a:endParaRPr>
          </a:p>
        </p:txBody>
      </p:sp>
      <p:cxnSp>
        <p:nvCxnSpPr>
          <p:cNvPr id="24" name="Conector recto 23"/>
          <p:cNvCxnSpPr/>
          <p:nvPr/>
        </p:nvCxnSpPr>
        <p:spPr>
          <a:xfrm>
            <a:off x="750627" y="3845131"/>
            <a:ext cx="10849970" cy="10732"/>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29"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prstClr val="black"/>
                </a:solidFill>
                <a:effectLst>
                  <a:outerShdw blurRad="38100" dist="38100" dir="2700000" algn="tl">
                    <a:srgbClr val="000000">
                      <a:alpha val="43137"/>
                    </a:srgbClr>
                  </a:outerShdw>
                </a:effectLst>
              </a:rPr>
              <a:t>86</a:t>
            </a:r>
            <a:endParaRPr lang="es-EC" sz="2800" b="1" dirty="0">
              <a:solidFill>
                <a:prstClr val="black"/>
              </a:solidFill>
              <a:effectLst>
                <a:outerShdw blurRad="38100" dist="38100" dir="2700000" algn="tl">
                  <a:srgbClr val="000000">
                    <a:alpha val="43137"/>
                  </a:srgbClr>
                </a:outerShdw>
              </a:effectLst>
            </a:endParaRPr>
          </a:p>
        </p:txBody>
      </p:sp>
      <p:sp>
        <p:nvSpPr>
          <p:cNvPr id="30" name="CuadroTexto 29"/>
          <p:cNvSpPr txBox="1"/>
          <p:nvPr/>
        </p:nvSpPr>
        <p:spPr>
          <a:xfrm rot="16200000">
            <a:off x="52393" y="2419980"/>
            <a:ext cx="2112419" cy="461665"/>
          </a:xfrm>
          <a:prstGeom prst="rect">
            <a:avLst/>
          </a:prstGeom>
          <a:noFill/>
        </p:spPr>
        <p:txBody>
          <a:bodyPr wrap="square" rtlCol="0">
            <a:spAutoFit/>
          </a:bodyPr>
          <a:lstStyle/>
          <a:p>
            <a:pPr algn="ctr"/>
            <a:r>
              <a:rPr lang="es-EC" sz="2400" dirty="0" smtClean="0">
                <a:solidFill>
                  <a:srgbClr val="0070C0"/>
                </a:solidFill>
                <a:latin typeface="Ravie" panose="04040805050809020602" pitchFamily="82" charset="0"/>
              </a:rPr>
              <a:t>LIBROS</a:t>
            </a:r>
            <a:r>
              <a:rPr lang="es-EC" dirty="0" smtClean="0">
                <a:solidFill>
                  <a:prstClr val="black"/>
                </a:solidFill>
              </a:rPr>
              <a:t> </a:t>
            </a:r>
            <a:endParaRPr lang="es-EC" dirty="0">
              <a:solidFill>
                <a:prstClr val="black"/>
              </a:solidFill>
            </a:endParaRPr>
          </a:p>
        </p:txBody>
      </p:sp>
      <p:pic>
        <p:nvPicPr>
          <p:cNvPr id="38" name="Imagen 37"/>
          <p:cNvPicPr/>
          <p:nvPr/>
        </p:nvPicPr>
        <p:blipFill>
          <a:blip r:embed="rId5">
            <a:extLst>
              <a:ext uri="{28A0092B-C50C-407E-A947-70E740481C1C}">
                <a14:useLocalDpi xmlns:a14="http://schemas.microsoft.com/office/drawing/2010/main" val="0"/>
              </a:ext>
            </a:extLst>
          </a:blip>
          <a:stretch>
            <a:fillRect/>
          </a:stretch>
        </p:blipFill>
        <p:spPr>
          <a:xfrm>
            <a:off x="8219350" y="1682178"/>
            <a:ext cx="1478486" cy="1990919"/>
          </a:xfrm>
          <a:prstGeom prst="rect">
            <a:avLst/>
          </a:prstGeom>
        </p:spPr>
      </p:pic>
      <p:sp>
        <p:nvSpPr>
          <p:cNvPr id="36" name="Rectángulo 35"/>
          <p:cNvSpPr/>
          <p:nvPr/>
        </p:nvSpPr>
        <p:spPr>
          <a:xfrm>
            <a:off x="9733016" y="1623832"/>
            <a:ext cx="1867581" cy="2244204"/>
          </a:xfrm>
          <a:prstGeom prst="rect">
            <a:avLst/>
          </a:prstGeom>
        </p:spPr>
        <p:txBody>
          <a:bodyPr wrap="square">
            <a:spAutoFit/>
          </a:bodyPr>
          <a:lstStyle/>
          <a:p>
            <a:pPr algn="ctr">
              <a:lnSpc>
                <a:spcPct val="107000"/>
              </a:lnSpc>
              <a:spcAft>
                <a:spcPts val="800"/>
              </a:spcAft>
            </a:pPr>
            <a:r>
              <a:rPr lang="es-EC" sz="1400" b="1" dirty="0" smtClean="0">
                <a:solidFill>
                  <a:prstClr val="black"/>
                </a:solidFill>
                <a:ea typeface="Calibri" panose="020F0502020204030204" pitchFamily="34" charset="0"/>
                <a:cs typeface="Times New Roman" panose="02020603050405020304" pitchFamily="18" charset="0"/>
              </a:rPr>
              <a:t>Creatividad </a:t>
            </a:r>
            <a:r>
              <a:rPr lang="es-EC" sz="1400" b="1" dirty="0">
                <a:solidFill>
                  <a:prstClr val="black"/>
                </a:solidFill>
                <a:ea typeface="Calibri" panose="020F0502020204030204" pitchFamily="34" charset="0"/>
                <a:cs typeface="Times New Roman" panose="02020603050405020304" pitchFamily="18" charset="0"/>
              </a:rPr>
              <a:t>y aprendizaje: El juego como herramienta pedagógica</a:t>
            </a: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Autora: </a:t>
            </a:r>
            <a:r>
              <a:rPr lang="es-EC" sz="1400" dirty="0">
                <a:solidFill>
                  <a:prstClr val="black"/>
                </a:solidFill>
                <a:ea typeface="Calibri" panose="020F0502020204030204" pitchFamily="34" charset="0"/>
                <a:cs typeface="Times New Roman" panose="02020603050405020304" pitchFamily="18" charset="0"/>
              </a:rPr>
              <a:t>Natalia Bernabeu Morón</a:t>
            </a:r>
          </a:p>
          <a:p>
            <a:pPr>
              <a:lnSpc>
                <a:spcPct val="107000"/>
              </a:lnSpc>
              <a:spcAft>
                <a:spcPts val="800"/>
              </a:spcAft>
            </a:pPr>
            <a:r>
              <a:rPr lang="es-EC" sz="1400" b="1" dirty="0" smtClean="0">
                <a:solidFill>
                  <a:prstClr val="black"/>
                </a:solidFill>
                <a:ea typeface="Calibri" panose="020F0502020204030204" pitchFamily="34" charset="0"/>
                <a:cs typeface="Times New Roman" panose="02020603050405020304" pitchFamily="18" charset="0"/>
              </a:rPr>
              <a:t>Año: </a:t>
            </a:r>
            <a:r>
              <a:rPr lang="es-EC" sz="1400" dirty="0" smtClean="0">
                <a:solidFill>
                  <a:prstClr val="black"/>
                </a:solidFill>
                <a:ea typeface="Calibri" panose="020F0502020204030204" pitchFamily="34" charset="0"/>
                <a:cs typeface="Times New Roman" panose="02020603050405020304" pitchFamily="18" charset="0"/>
              </a:rPr>
              <a:t>2008</a:t>
            </a:r>
            <a:endParaRPr lang="es-EC" sz="1400" dirty="0">
              <a:solidFill>
                <a:prstClr val="black"/>
              </a:solidFill>
              <a:ea typeface="Calibri" panose="020F0502020204030204" pitchFamily="34" charset="0"/>
              <a:cs typeface="Times New Roman" panose="02020603050405020304" pitchFamily="18" charset="0"/>
            </a:endParaRP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Editorial: </a:t>
            </a:r>
            <a:r>
              <a:rPr lang="es-EC" sz="1400" dirty="0">
                <a:solidFill>
                  <a:prstClr val="black"/>
                </a:solidFill>
                <a:ea typeface="Calibri" panose="020F0502020204030204" pitchFamily="34" charset="0"/>
                <a:cs typeface="Times New Roman" panose="02020603050405020304" pitchFamily="18" charset="0"/>
              </a:rPr>
              <a:t>Narcea </a:t>
            </a:r>
          </a:p>
        </p:txBody>
      </p:sp>
      <p:cxnSp>
        <p:nvCxnSpPr>
          <p:cNvPr id="41" name="Conector recto 40"/>
          <p:cNvCxnSpPr/>
          <p:nvPr/>
        </p:nvCxnSpPr>
        <p:spPr>
          <a:xfrm>
            <a:off x="8140356" y="1611397"/>
            <a:ext cx="6407" cy="2233734"/>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44" name="CuadroTexto 43"/>
          <p:cNvSpPr txBox="1"/>
          <p:nvPr/>
        </p:nvSpPr>
        <p:spPr>
          <a:xfrm rot="16200000">
            <a:off x="298030" y="4483659"/>
            <a:ext cx="1990476" cy="830997"/>
          </a:xfrm>
          <a:prstGeom prst="rect">
            <a:avLst/>
          </a:prstGeom>
          <a:noFill/>
        </p:spPr>
        <p:txBody>
          <a:bodyPr wrap="square" rtlCol="0">
            <a:spAutoFit/>
          </a:bodyPr>
          <a:lstStyle/>
          <a:p>
            <a:pPr algn="ctr"/>
            <a:r>
              <a:rPr lang="es-EC" sz="2400" dirty="0" smtClean="0">
                <a:solidFill>
                  <a:srgbClr val="0070C0"/>
                </a:solidFill>
                <a:latin typeface="Ravie" panose="04040805050809020602" pitchFamily="82" charset="0"/>
              </a:rPr>
              <a:t>PÁGINAS WEB </a:t>
            </a:r>
            <a:endParaRPr lang="es-EC" sz="2400" dirty="0">
              <a:solidFill>
                <a:srgbClr val="0070C0"/>
              </a:solidFill>
              <a:latin typeface="Ravie" panose="04040805050809020602" pitchFamily="82" charset="0"/>
            </a:endParaRPr>
          </a:p>
        </p:txBody>
      </p:sp>
      <p:cxnSp>
        <p:nvCxnSpPr>
          <p:cNvPr id="45" name="Conector recto 44"/>
          <p:cNvCxnSpPr/>
          <p:nvPr/>
        </p:nvCxnSpPr>
        <p:spPr>
          <a:xfrm flipH="1">
            <a:off x="6322663" y="3903920"/>
            <a:ext cx="1" cy="1990476"/>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48" name="Imagen 47"/>
          <p:cNvPicPr/>
          <p:nvPr/>
        </p:nvPicPr>
        <p:blipFill>
          <a:blip r:embed="rId6">
            <a:extLst>
              <a:ext uri="{28A0092B-C50C-407E-A947-70E740481C1C}">
                <a14:useLocalDpi xmlns:a14="http://schemas.microsoft.com/office/drawing/2010/main" val="0"/>
              </a:ext>
            </a:extLst>
          </a:blip>
          <a:stretch>
            <a:fillRect/>
          </a:stretch>
        </p:blipFill>
        <p:spPr>
          <a:xfrm>
            <a:off x="1708767" y="4069041"/>
            <a:ext cx="1376206" cy="1471950"/>
          </a:xfrm>
          <a:prstGeom prst="rect">
            <a:avLst/>
          </a:prstGeom>
        </p:spPr>
      </p:pic>
      <p:sp>
        <p:nvSpPr>
          <p:cNvPr id="46" name="Rectángulo 45"/>
          <p:cNvSpPr/>
          <p:nvPr/>
        </p:nvSpPr>
        <p:spPr>
          <a:xfrm>
            <a:off x="3120153" y="4070250"/>
            <a:ext cx="3081597" cy="1680588"/>
          </a:xfrm>
          <a:prstGeom prst="rect">
            <a:avLst/>
          </a:prstGeom>
        </p:spPr>
        <p:txBody>
          <a:bodyPr wrap="square">
            <a:spAutoFit/>
          </a:bodyPr>
          <a:lstStyle/>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Museo del Juego </a:t>
            </a: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URL:</a:t>
            </a:r>
            <a:r>
              <a:rPr lang="es-EC" sz="1400" dirty="0">
                <a:solidFill>
                  <a:prstClr val="black"/>
                </a:solidFill>
                <a:ea typeface="Calibri" panose="020F0502020204030204" pitchFamily="34" charset="0"/>
                <a:cs typeface="Times New Roman" panose="02020603050405020304" pitchFamily="18" charset="0"/>
              </a:rPr>
              <a:t> http://museodeljuego.org/</a:t>
            </a:r>
          </a:p>
          <a:p>
            <a:pPr algn="just">
              <a:lnSpc>
                <a:spcPct val="107000"/>
              </a:lnSpc>
              <a:spcAft>
                <a:spcPts val="800"/>
              </a:spcAft>
            </a:pPr>
            <a:r>
              <a:rPr lang="es-EC" sz="1400" dirty="0">
                <a:solidFill>
                  <a:prstClr val="black"/>
                </a:solidFill>
                <a:ea typeface="Calibri" panose="020F0502020204030204" pitchFamily="34" charset="0"/>
                <a:cs typeface="Times New Roman" panose="02020603050405020304" pitchFamily="18" charset="0"/>
              </a:rPr>
              <a:t>Página web dedicada a la recopilación de archivos, noticias e información acerca de los juguetes y juegos tradicionales que han marcado historia.</a:t>
            </a:r>
          </a:p>
        </p:txBody>
      </p:sp>
      <p:pic>
        <p:nvPicPr>
          <p:cNvPr id="50" name="Imagen 49"/>
          <p:cNvPicPr/>
          <p:nvPr/>
        </p:nvPicPr>
        <p:blipFill>
          <a:blip r:embed="rId7" cstate="print">
            <a:extLst>
              <a:ext uri="{28A0092B-C50C-407E-A947-70E740481C1C}">
                <a14:useLocalDpi xmlns:a14="http://schemas.microsoft.com/office/drawing/2010/main" val="0"/>
              </a:ext>
            </a:extLst>
          </a:blip>
          <a:stretch>
            <a:fillRect/>
          </a:stretch>
        </p:blipFill>
        <p:spPr>
          <a:xfrm>
            <a:off x="6566918" y="3981911"/>
            <a:ext cx="1131952" cy="1784211"/>
          </a:xfrm>
          <a:prstGeom prst="rect">
            <a:avLst/>
          </a:prstGeom>
        </p:spPr>
      </p:pic>
      <p:sp>
        <p:nvSpPr>
          <p:cNvPr id="49" name="Rectángulo 48"/>
          <p:cNvSpPr/>
          <p:nvPr/>
        </p:nvSpPr>
        <p:spPr>
          <a:xfrm>
            <a:off x="7698869" y="3943606"/>
            <a:ext cx="3778367" cy="1911101"/>
          </a:xfrm>
          <a:prstGeom prst="rect">
            <a:avLst/>
          </a:prstGeom>
        </p:spPr>
        <p:txBody>
          <a:bodyPr wrap="square">
            <a:spAutoFit/>
          </a:bodyPr>
          <a:lstStyle/>
          <a:p>
            <a:pPr>
              <a:lnSpc>
                <a:spcPct val="107000"/>
              </a:lnSpc>
              <a:spcAft>
                <a:spcPts val="800"/>
              </a:spcAft>
            </a:pPr>
            <a:r>
              <a:rPr lang="en-US" sz="1400" b="1" dirty="0">
                <a:solidFill>
                  <a:prstClr val="black"/>
                </a:solidFill>
                <a:ea typeface="Calibri" panose="020F0502020204030204" pitchFamily="34" charset="0"/>
                <a:cs typeface="Times New Roman" panose="02020603050405020304" pitchFamily="18" charset="0"/>
              </a:rPr>
              <a:t>AMEI-WEACE</a:t>
            </a:r>
            <a:endParaRPr lang="es-EC" sz="1400" dirty="0">
              <a:solidFill>
                <a:prstClr val="black"/>
              </a:solidFill>
              <a:ea typeface="Calibri" panose="020F0502020204030204" pitchFamily="34" charset="0"/>
              <a:cs typeface="Times New Roman" panose="02020603050405020304" pitchFamily="18" charset="0"/>
            </a:endParaRPr>
          </a:p>
          <a:p>
            <a:pPr>
              <a:lnSpc>
                <a:spcPct val="107000"/>
              </a:lnSpc>
              <a:spcAft>
                <a:spcPts val="800"/>
              </a:spcAft>
            </a:pPr>
            <a:r>
              <a:rPr lang="en-US" sz="1400" b="1" dirty="0">
                <a:solidFill>
                  <a:prstClr val="black"/>
                </a:solidFill>
                <a:ea typeface="Calibri" panose="020F0502020204030204" pitchFamily="34" charset="0"/>
                <a:cs typeface="Times New Roman" panose="02020603050405020304" pitchFamily="18" charset="0"/>
              </a:rPr>
              <a:t>URL:</a:t>
            </a:r>
            <a:r>
              <a:rPr lang="en-US" sz="1400" dirty="0">
                <a:solidFill>
                  <a:prstClr val="black"/>
                </a:solidFill>
                <a:ea typeface="Calibri" panose="020F0502020204030204" pitchFamily="34" charset="0"/>
                <a:cs typeface="Times New Roman" panose="02020603050405020304" pitchFamily="18" charset="0"/>
              </a:rPr>
              <a:t> http://www.waece.org/inicio.html</a:t>
            </a:r>
            <a:endParaRPr lang="es-EC" sz="1400" dirty="0">
              <a:solidFill>
                <a:prstClr val="black"/>
              </a:solidFill>
              <a:ea typeface="Calibri" panose="020F0502020204030204" pitchFamily="34" charset="0"/>
              <a:cs typeface="Times New Roman" panose="02020603050405020304" pitchFamily="18" charset="0"/>
            </a:endParaRPr>
          </a:p>
          <a:p>
            <a:pPr algn="just">
              <a:lnSpc>
                <a:spcPct val="107000"/>
              </a:lnSpc>
              <a:spcAft>
                <a:spcPts val="800"/>
              </a:spcAft>
            </a:pPr>
            <a:r>
              <a:rPr lang="es-EC" sz="1400" dirty="0">
                <a:solidFill>
                  <a:prstClr val="black"/>
                </a:solidFill>
                <a:ea typeface="Calibri" panose="020F0502020204030204" pitchFamily="34" charset="0"/>
                <a:cs typeface="Times New Roman" panose="02020603050405020304" pitchFamily="18" charset="0"/>
              </a:rPr>
              <a:t>Página Oficial de la Asociación Mundial de Educadores Infantiles, organización dedicada a promover la importancia de la Educación Infantil. Esta página Web contiene actividades, recursos e información sobre Educación Infantil. </a:t>
            </a:r>
          </a:p>
        </p:txBody>
      </p:sp>
    </p:spTree>
    <p:extLst>
      <p:ext uri="{BB962C8B-B14F-4D97-AF65-F5344CB8AC3E}">
        <p14:creationId xmlns:p14="http://schemas.microsoft.com/office/powerpoint/2010/main" val="2751313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50126"/>
            <a:ext cx="12227180" cy="6858001"/>
          </a:xfrm>
          <a:prstGeom prst="rect">
            <a:avLst/>
          </a:prstGeom>
        </p:spPr>
      </p:pic>
      <p:sp>
        <p:nvSpPr>
          <p:cNvPr id="5" name="CuadroTexto 4"/>
          <p:cNvSpPr txBox="1"/>
          <p:nvPr/>
        </p:nvSpPr>
        <p:spPr>
          <a:xfrm>
            <a:off x="1475400" y="581707"/>
            <a:ext cx="9839458" cy="954107"/>
          </a:xfrm>
          <a:prstGeom prst="rect">
            <a:avLst/>
          </a:prstGeom>
          <a:noFill/>
        </p:spPr>
        <p:txBody>
          <a:bodyPr wrap="square" rtlCol="0">
            <a:spAutoFit/>
          </a:bodyPr>
          <a:lstStyle/>
          <a:p>
            <a:pPr algn="ctr"/>
            <a:r>
              <a:rPr lang="es-EC" sz="2800" b="1" dirty="0" smtClean="0">
                <a:solidFill>
                  <a:srgbClr val="0070C0"/>
                </a:solidFill>
                <a:effectLst>
                  <a:outerShdw blurRad="38100" dist="38100" dir="2700000" algn="tl">
                    <a:srgbClr val="000000">
                      <a:alpha val="43137"/>
                    </a:srgbClr>
                  </a:outerShdw>
                </a:effectLst>
                <a:latin typeface="Ravie" panose="04040805050809020602" pitchFamily="82" charset="0"/>
              </a:rPr>
              <a:t>LECTURAS RECOMENDADAS PARA PADRES DE FAMILIA </a:t>
            </a:r>
            <a:endParaRPr lang="es-EC" sz="2800" b="1" dirty="0">
              <a:solidFill>
                <a:srgbClr val="0070C0"/>
              </a:solidFill>
              <a:effectLst>
                <a:outerShdw blurRad="38100" dist="38100" dir="2700000" algn="tl">
                  <a:srgbClr val="000000">
                    <a:alpha val="43137"/>
                  </a:srgbClr>
                </a:outerShdw>
              </a:effectLst>
              <a:latin typeface="Ravie" panose="04040805050809020602" pitchFamily="82" charset="0"/>
            </a:endParaRPr>
          </a:p>
        </p:txBody>
      </p:sp>
      <p:pic>
        <p:nvPicPr>
          <p:cNvPr id="7" name="Imagen 6"/>
          <p:cNvPicPr/>
          <p:nvPr/>
        </p:nvPicPr>
        <p:blipFill>
          <a:blip r:embed="rId3">
            <a:extLst>
              <a:ext uri="{28A0092B-C50C-407E-A947-70E740481C1C}">
                <a14:useLocalDpi xmlns:a14="http://schemas.microsoft.com/office/drawing/2010/main" val="0"/>
              </a:ext>
            </a:extLst>
          </a:blip>
          <a:stretch>
            <a:fillRect/>
          </a:stretch>
        </p:blipFill>
        <p:spPr>
          <a:xfrm>
            <a:off x="1350943" y="1629668"/>
            <a:ext cx="1514539" cy="2115699"/>
          </a:xfrm>
          <a:prstGeom prst="rect">
            <a:avLst/>
          </a:prstGeom>
        </p:spPr>
      </p:pic>
      <p:sp>
        <p:nvSpPr>
          <p:cNvPr id="8" name="Rectángulo 7"/>
          <p:cNvSpPr/>
          <p:nvPr/>
        </p:nvSpPr>
        <p:spPr>
          <a:xfrm>
            <a:off x="2976587" y="1683851"/>
            <a:ext cx="1936548" cy="1816138"/>
          </a:xfrm>
          <a:prstGeom prst="rect">
            <a:avLst/>
          </a:prstGeom>
        </p:spPr>
        <p:txBody>
          <a:bodyPr wrap="square">
            <a:spAutoFit/>
          </a:bodyPr>
          <a:lstStyle/>
          <a:p>
            <a:pPr algn="ct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Su majestad el niño </a:t>
            </a: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Autor: </a:t>
            </a:r>
            <a:r>
              <a:rPr lang="es-EC" sz="1400" dirty="0">
                <a:solidFill>
                  <a:prstClr val="black"/>
                </a:solidFill>
                <a:ea typeface="Calibri" panose="020F0502020204030204" pitchFamily="34" charset="0"/>
                <a:cs typeface="Times New Roman" panose="02020603050405020304" pitchFamily="18" charset="0"/>
              </a:rPr>
              <a:t>Francisco Muñoz Martín </a:t>
            </a: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Editorial: </a:t>
            </a:r>
            <a:r>
              <a:rPr lang="es-EC" sz="1400" dirty="0">
                <a:solidFill>
                  <a:prstClr val="black"/>
                </a:solidFill>
                <a:ea typeface="Calibri" panose="020F0502020204030204" pitchFamily="34" charset="0"/>
                <a:cs typeface="Times New Roman" panose="02020603050405020304" pitchFamily="18" charset="0"/>
              </a:rPr>
              <a:t>EDAF/ Colección: Tu hijo y tú</a:t>
            </a: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Año: </a:t>
            </a:r>
            <a:r>
              <a:rPr lang="es-EC" sz="1400" dirty="0">
                <a:solidFill>
                  <a:prstClr val="black"/>
                </a:solidFill>
                <a:ea typeface="Calibri" panose="020F0502020204030204" pitchFamily="34" charset="0"/>
                <a:cs typeface="Times New Roman" panose="02020603050405020304" pitchFamily="18" charset="0"/>
              </a:rPr>
              <a:t>2005</a:t>
            </a:r>
          </a:p>
        </p:txBody>
      </p:sp>
      <p:cxnSp>
        <p:nvCxnSpPr>
          <p:cNvPr id="9" name="Conector recto 8"/>
          <p:cNvCxnSpPr/>
          <p:nvPr/>
        </p:nvCxnSpPr>
        <p:spPr>
          <a:xfrm>
            <a:off x="4868487" y="1594603"/>
            <a:ext cx="11157" cy="2291394"/>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652317" y="3819896"/>
            <a:ext cx="10852185" cy="23384"/>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11" name="Imagen 10"/>
          <p:cNvPicPr/>
          <p:nvPr/>
        </p:nvPicPr>
        <p:blipFill>
          <a:blip r:embed="rId4">
            <a:extLst>
              <a:ext uri="{28A0092B-C50C-407E-A947-70E740481C1C}">
                <a14:useLocalDpi xmlns:a14="http://schemas.microsoft.com/office/drawing/2010/main" val="0"/>
              </a:ext>
            </a:extLst>
          </a:blip>
          <a:stretch>
            <a:fillRect/>
          </a:stretch>
        </p:blipFill>
        <p:spPr>
          <a:xfrm>
            <a:off x="5057918" y="1620005"/>
            <a:ext cx="1485265" cy="2115699"/>
          </a:xfrm>
          <a:prstGeom prst="rect">
            <a:avLst/>
          </a:prstGeom>
        </p:spPr>
      </p:pic>
      <p:sp>
        <p:nvSpPr>
          <p:cNvPr id="12" name="Rectángulo 11"/>
          <p:cNvSpPr/>
          <p:nvPr/>
        </p:nvSpPr>
        <p:spPr>
          <a:xfrm>
            <a:off x="6572154" y="1683851"/>
            <a:ext cx="1733877" cy="2079608"/>
          </a:xfrm>
          <a:prstGeom prst="rect">
            <a:avLst/>
          </a:prstGeom>
        </p:spPr>
        <p:txBody>
          <a:bodyPr wrap="square">
            <a:spAutoFit/>
          </a:bodyPr>
          <a:lstStyle/>
          <a:p>
            <a:pPr algn="ct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El Secreto del Niño Feliz </a:t>
            </a: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Autor: </a:t>
            </a:r>
            <a:r>
              <a:rPr lang="es-EC" sz="1400" dirty="0">
                <a:solidFill>
                  <a:prstClr val="black"/>
                </a:solidFill>
                <a:ea typeface="Calibri" panose="020F0502020204030204" pitchFamily="34" charset="0"/>
                <a:cs typeface="Times New Roman" panose="02020603050405020304" pitchFamily="18" charset="0"/>
              </a:rPr>
              <a:t>Steve Bidulph </a:t>
            </a: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Editorial: </a:t>
            </a:r>
            <a:r>
              <a:rPr lang="es-EC" sz="1400" dirty="0">
                <a:solidFill>
                  <a:prstClr val="black"/>
                </a:solidFill>
                <a:ea typeface="Calibri" panose="020F0502020204030204" pitchFamily="34" charset="0"/>
                <a:cs typeface="Times New Roman" panose="02020603050405020304" pitchFamily="18" charset="0"/>
              </a:rPr>
              <a:t>EDAF/Colección: Tu hijo y tú</a:t>
            </a: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Año: </a:t>
            </a:r>
            <a:r>
              <a:rPr lang="es-EC" sz="1400" dirty="0">
                <a:solidFill>
                  <a:prstClr val="black"/>
                </a:solidFill>
                <a:ea typeface="Calibri" panose="020F0502020204030204" pitchFamily="34" charset="0"/>
                <a:cs typeface="Times New Roman" panose="02020603050405020304" pitchFamily="18" charset="0"/>
              </a:rPr>
              <a:t>2007</a:t>
            </a:r>
          </a:p>
        </p:txBody>
      </p:sp>
      <p:sp>
        <p:nvSpPr>
          <p:cNvPr id="13" name="CuadroTexto 12"/>
          <p:cNvSpPr txBox="1"/>
          <p:nvPr/>
        </p:nvSpPr>
        <p:spPr>
          <a:xfrm rot="16200000">
            <a:off x="52393" y="2419980"/>
            <a:ext cx="2112419" cy="461665"/>
          </a:xfrm>
          <a:prstGeom prst="rect">
            <a:avLst/>
          </a:prstGeom>
          <a:noFill/>
        </p:spPr>
        <p:txBody>
          <a:bodyPr wrap="square" rtlCol="0">
            <a:spAutoFit/>
          </a:bodyPr>
          <a:lstStyle/>
          <a:p>
            <a:pPr algn="ctr"/>
            <a:r>
              <a:rPr lang="es-EC" sz="2400" dirty="0" smtClean="0">
                <a:solidFill>
                  <a:srgbClr val="0070C0"/>
                </a:solidFill>
                <a:latin typeface="Ravie" panose="04040805050809020602" pitchFamily="82" charset="0"/>
              </a:rPr>
              <a:t>LIBROS</a:t>
            </a:r>
            <a:r>
              <a:rPr lang="es-EC" dirty="0" smtClean="0">
                <a:solidFill>
                  <a:prstClr val="black"/>
                </a:solidFill>
              </a:rPr>
              <a:t> </a:t>
            </a:r>
            <a:endParaRPr lang="es-EC" dirty="0">
              <a:solidFill>
                <a:prstClr val="black"/>
              </a:solidFill>
            </a:endParaRPr>
          </a:p>
        </p:txBody>
      </p:sp>
      <p:pic>
        <p:nvPicPr>
          <p:cNvPr id="15" name="Imagen 14"/>
          <p:cNvPicPr/>
          <p:nvPr/>
        </p:nvPicPr>
        <p:blipFill>
          <a:blip r:embed="rId5">
            <a:extLst>
              <a:ext uri="{28A0092B-C50C-407E-A947-70E740481C1C}">
                <a14:useLocalDpi xmlns:a14="http://schemas.microsoft.com/office/drawing/2010/main" val="0"/>
              </a:ext>
            </a:extLst>
          </a:blip>
          <a:stretch>
            <a:fillRect/>
          </a:stretch>
        </p:blipFill>
        <p:spPr>
          <a:xfrm>
            <a:off x="8377978" y="1840559"/>
            <a:ext cx="1410354" cy="1799481"/>
          </a:xfrm>
          <a:prstGeom prst="rect">
            <a:avLst/>
          </a:prstGeom>
        </p:spPr>
      </p:pic>
      <p:sp>
        <p:nvSpPr>
          <p:cNvPr id="16" name="Rectángulo 15"/>
          <p:cNvSpPr/>
          <p:nvPr/>
        </p:nvSpPr>
        <p:spPr>
          <a:xfrm>
            <a:off x="9816802" y="1809648"/>
            <a:ext cx="1644223" cy="1783180"/>
          </a:xfrm>
          <a:prstGeom prst="rect">
            <a:avLst/>
          </a:prstGeom>
        </p:spPr>
        <p:txBody>
          <a:bodyPr wrap="square">
            <a:spAutoFit/>
          </a:bodyPr>
          <a:lstStyle/>
          <a:p>
            <a:pPr algn="ct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Juegos y Actividades para hacer en casa </a:t>
            </a:r>
            <a:endParaRPr lang="es-EC" sz="1400" dirty="0">
              <a:solidFill>
                <a:prstClr val="black"/>
              </a:solidFill>
              <a:ea typeface="Calibri" panose="020F0502020204030204" pitchFamily="34" charset="0"/>
              <a:cs typeface="Times New Roman" panose="02020603050405020304" pitchFamily="18" charset="0"/>
            </a:endParaRP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Autor:</a:t>
            </a:r>
            <a:r>
              <a:rPr lang="es-EC" sz="1400" dirty="0">
                <a:solidFill>
                  <a:prstClr val="black"/>
                </a:solidFill>
                <a:ea typeface="Calibri" panose="020F0502020204030204" pitchFamily="34" charset="0"/>
                <a:cs typeface="Times New Roman" panose="02020603050405020304" pitchFamily="18" charset="0"/>
              </a:rPr>
              <a:t> Linda </a:t>
            </a:r>
            <a:r>
              <a:rPr lang="es-EC" sz="1400" dirty="0" err="1">
                <a:solidFill>
                  <a:prstClr val="black"/>
                </a:solidFill>
                <a:ea typeface="Calibri" panose="020F0502020204030204" pitchFamily="34" charset="0"/>
                <a:cs typeface="Times New Roman" panose="02020603050405020304" pitchFamily="18" charset="0"/>
              </a:rPr>
              <a:t>Hetzer</a:t>
            </a:r>
            <a:endParaRPr lang="es-EC" sz="1400" dirty="0">
              <a:solidFill>
                <a:prstClr val="black"/>
              </a:solidFill>
              <a:ea typeface="Calibri" panose="020F0502020204030204" pitchFamily="34" charset="0"/>
              <a:cs typeface="Times New Roman" panose="02020603050405020304" pitchFamily="18" charset="0"/>
            </a:endParaRP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Editorial:</a:t>
            </a:r>
            <a:r>
              <a:rPr lang="es-EC" sz="1400" dirty="0">
                <a:solidFill>
                  <a:prstClr val="black"/>
                </a:solidFill>
                <a:ea typeface="Calibri" panose="020F0502020204030204" pitchFamily="34" charset="0"/>
                <a:cs typeface="Times New Roman" panose="02020603050405020304" pitchFamily="18" charset="0"/>
              </a:rPr>
              <a:t> </a:t>
            </a:r>
            <a:r>
              <a:rPr lang="es-EC" sz="1400" dirty="0" err="1">
                <a:solidFill>
                  <a:prstClr val="black"/>
                </a:solidFill>
                <a:ea typeface="Calibri" panose="020F0502020204030204" pitchFamily="34" charset="0"/>
                <a:cs typeface="Times New Roman" panose="02020603050405020304" pitchFamily="18" charset="0"/>
              </a:rPr>
              <a:t>Oniro</a:t>
            </a:r>
            <a:r>
              <a:rPr lang="es-EC" sz="1400" dirty="0">
                <a:solidFill>
                  <a:prstClr val="black"/>
                </a:solidFill>
                <a:ea typeface="Calibri" panose="020F0502020204030204" pitchFamily="34" charset="0"/>
                <a:cs typeface="Times New Roman" panose="02020603050405020304" pitchFamily="18" charset="0"/>
              </a:rPr>
              <a:t> </a:t>
            </a: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Año:</a:t>
            </a:r>
            <a:r>
              <a:rPr lang="es-EC" sz="1400" dirty="0">
                <a:solidFill>
                  <a:prstClr val="black"/>
                </a:solidFill>
                <a:ea typeface="Calibri" panose="020F0502020204030204" pitchFamily="34" charset="0"/>
                <a:cs typeface="Times New Roman" panose="02020603050405020304" pitchFamily="18" charset="0"/>
              </a:rPr>
              <a:t> 2001</a:t>
            </a:r>
          </a:p>
        </p:txBody>
      </p:sp>
      <p:cxnSp>
        <p:nvCxnSpPr>
          <p:cNvPr id="17" name="Conector recto 16"/>
          <p:cNvCxnSpPr/>
          <p:nvPr/>
        </p:nvCxnSpPr>
        <p:spPr>
          <a:xfrm>
            <a:off x="8275771" y="1683851"/>
            <a:ext cx="11157" cy="2291394"/>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rot="16200000">
            <a:off x="211204" y="4613146"/>
            <a:ext cx="2112419" cy="830997"/>
          </a:xfrm>
          <a:prstGeom prst="rect">
            <a:avLst/>
          </a:prstGeom>
          <a:noFill/>
        </p:spPr>
        <p:txBody>
          <a:bodyPr wrap="square" rtlCol="0">
            <a:spAutoFit/>
          </a:bodyPr>
          <a:lstStyle/>
          <a:p>
            <a:pPr algn="ctr"/>
            <a:r>
              <a:rPr lang="es-EC" sz="2400" dirty="0" smtClean="0">
                <a:solidFill>
                  <a:srgbClr val="0070C0"/>
                </a:solidFill>
                <a:latin typeface="Ravie" panose="04040805050809020602" pitchFamily="82" charset="0"/>
              </a:rPr>
              <a:t>PÁGINAS WEB </a:t>
            </a:r>
            <a:endParaRPr lang="es-EC" sz="2400" dirty="0">
              <a:solidFill>
                <a:srgbClr val="0070C0"/>
              </a:solidFill>
              <a:latin typeface="Ravie" panose="04040805050809020602" pitchFamily="82" charset="0"/>
            </a:endParaRPr>
          </a:p>
        </p:txBody>
      </p:sp>
      <p:pic>
        <p:nvPicPr>
          <p:cNvPr id="19" name="Imagen 18"/>
          <p:cNvPicPr/>
          <p:nvPr/>
        </p:nvPicPr>
        <p:blipFill>
          <a:blip r:embed="rId6">
            <a:extLst>
              <a:ext uri="{28A0092B-C50C-407E-A947-70E740481C1C}">
                <a14:useLocalDpi xmlns:a14="http://schemas.microsoft.com/office/drawing/2010/main" val="0"/>
              </a:ext>
            </a:extLst>
          </a:blip>
          <a:stretch>
            <a:fillRect/>
          </a:stretch>
        </p:blipFill>
        <p:spPr>
          <a:xfrm>
            <a:off x="1728285" y="4058470"/>
            <a:ext cx="1248302" cy="1885950"/>
          </a:xfrm>
          <a:prstGeom prst="rect">
            <a:avLst/>
          </a:prstGeom>
        </p:spPr>
      </p:pic>
      <p:sp>
        <p:nvSpPr>
          <p:cNvPr id="20" name="Rectángulo 19"/>
          <p:cNvSpPr/>
          <p:nvPr/>
        </p:nvSpPr>
        <p:spPr>
          <a:xfrm>
            <a:off x="3099678" y="3985750"/>
            <a:ext cx="3155686" cy="1911101"/>
          </a:xfrm>
          <a:prstGeom prst="rect">
            <a:avLst/>
          </a:prstGeom>
        </p:spPr>
        <p:txBody>
          <a:bodyPr wrap="square">
            <a:spAutoFit/>
          </a:bodyPr>
          <a:lstStyle/>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Mis Chiquiticos</a:t>
            </a:r>
            <a:endParaRPr lang="es-EC" sz="1400" dirty="0">
              <a:solidFill>
                <a:prstClr val="black"/>
              </a:solidFill>
              <a:ea typeface="Calibri" panose="020F0502020204030204" pitchFamily="34" charset="0"/>
              <a:cs typeface="Times New Roman" panose="02020603050405020304" pitchFamily="18" charset="0"/>
            </a:endParaRPr>
          </a:p>
          <a:p>
            <a:pPr>
              <a:lnSpc>
                <a:spcPct val="107000"/>
              </a:lnSpc>
              <a:spcAft>
                <a:spcPts val="800"/>
              </a:spcAft>
            </a:pPr>
            <a:r>
              <a:rPr lang="en-US" sz="1400" b="1" dirty="0">
                <a:solidFill>
                  <a:prstClr val="black"/>
                </a:solidFill>
                <a:ea typeface="Calibri" panose="020F0502020204030204" pitchFamily="34" charset="0"/>
                <a:cs typeface="Times New Roman" panose="02020603050405020304" pitchFamily="18" charset="0"/>
              </a:rPr>
              <a:t>URL: </a:t>
            </a:r>
            <a:r>
              <a:rPr lang="en-US" sz="1400" dirty="0">
                <a:solidFill>
                  <a:prstClr val="black"/>
                </a:solidFill>
                <a:ea typeface="Calibri" panose="020F0502020204030204" pitchFamily="34" charset="0"/>
                <a:cs typeface="Times New Roman" panose="02020603050405020304" pitchFamily="18" charset="0"/>
              </a:rPr>
              <a:t>http://www.mischiquiticos.com</a:t>
            </a:r>
            <a:r>
              <a:rPr lang="en-US" sz="1400" dirty="0" smtClean="0">
                <a:solidFill>
                  <a:prstClr val="black"/>
                </a:solidFill>
                <a:ea typeface="Calibri" panose="020F0502020204030204" pitchFamily="34" charset="0"/>
                <a:cs typeface="Times New Roman" panose="02020603050405020304" pitchFamily="18" charset="0"/>
              </a:rPr>
              <a:t>/</a:t>
            </a:r>
          </a:p>
          <a:p>
            <a:pPr algn="just">
              <a:lnSpc>
                <a:spcPct val="107000"/>
              </a:lnSpc>
              <a:spcAft>
                <a:spcPts val="800"/>
              </a:spcAft>
            </a:pPr>
            <a:r>
              <a:rPr lang="es-EC" sz="1400" dirty="0">
                <a:solidFill>
                  <a:prstClr val="black"/>
                </a:solidFill>
              </a:rPr>
              <a:t>Página Web dirigida a padres de familia donde encontrarás información sobre temas de salud y desarrollo que pueden ayudarte a comprender más acerca del desarrollo de tu </a:t>
            </a:r>
            <a:r>
              <a:rPr lang="es-EC" sz="1400" dirty="0" smtClean="0">
                <a:solidFill>
                  <a:prstClr val="black"/>
                </a:solidFill>
              </a:rPr>
              <a:t>niño.</a:t>
            </a:r>
            <a:endParaRPr lang="en-US" sz="1400" dirty="0" smtClean="0">
              <a:solidFill>
                <a:prstClr val="black"/>
              </a:solidFill>
              <a:ea typeface="Calibri" panose="020F0502020204030204" pitchFamily="34" charset="0"/>
              <a:cs typeface="Times New Roman" panose="02020603050405020304" pitchFamily="18" charset="0"/>
            </a:endParaRPr>
          </a:p>
        </p:txBody>
      </p:sp>
      <p:cxnSp>
        <p:nvCxnSpPr>
          <p:cNvPr id="21" name="Conector recto 20"/>
          <p:cNvCxnSpPr/>
          <p:nvPr/>
        </p:nvCxnSpPr>
        <p:spPr>
          <a:xfrm>
            <a:off x="6332822" y="3899717"/>
            <a:ext cx="11157" cy="2291394"/>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23" name="Rectángulo 22"/>
          <p:cNvSpPr/>
          <p:nvPr/>
        </p:nvSpPr>
        <p:spPr>
          <a:xfrm>
            <a:off x="7439092" y="3885997"/>
            <a:ext cx="3993173" cy="2141612"/>
          </a:xfrm>
          <a:prstGeom prst="rect">
            <a:avLst/>
          </a:prstGeom>
        </p:spPr>
        <p:txBody>
          <a:bodyPr wrap="square">
            <a:spAutoFit/>
          </a:bodyPr>
          <a:lstStyle/>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Etapa Infantil</a:t>
            </a:r>
            <a:endParaRPr lang="es-EC" sz="1400" dirty="0">
              <a:solidFill>
                <a:prstClr val="black"/>
              </a:solidFill>
              <a:ea typeface="Calibri" panose="020F0502020204030204" pitchFamily="34" charset="0"/>
              <a:cs typeface="Times New Roman" panose="02020603050405020304" pitchFamily="18" charset="0"/>
            </a:endParaRPr>
          </a:p>
          <a:p>
            <a:pPr>
              <a:lnSpc>
                <a:spcPct val="107000"/>
              </a:lnSpc>
              <a:spcAft>
                <a:spcPts val="800"/>
              </a:spcAft>
            </a:pPr>
            <a:r>
              <a:rPr lang="es-EC" sz="1400" b="1" dirty="0">
                <a:solidFill>
                  <a:prstClr val="black"/>
                </a:solidFill>
                <a:ea typeface="Calibri" panose="020F0502020204030204" pitchFamily="34" charset="0"/>
                <a:cs typeface="Times New Roman" panose="02020603050405020304" pitchFamily="18" charset="0"/>
              </a:rPr>
              <a:t>URL</a:t>
            </a:r>
            <a:r>
              <a:rPr lang="es-EC" sz="1400" dirty="0">
                <a:solidFill>
                  <a:prstClr val="black"/>
                </a:solidFill>
                <a:ea typeface="Calibri" panose="020F0502020204030204" pitchFamily="34" charset="0"/>
                <a:cs typeface="Times New Roman" panose="02020603050405020304" pitchFamily="18" charset="0"/>
              </a:rPr>
              <a:t>:</a:t>
            </a:r>
            <a:r>
              <a:rPr lang="es-EC" sz="1400" b="1" u="sng" dirty="0">
                <a:solidFill>
                  <a:prstClr val="black"/>
                </a:solidFill>
                <a:ea typeface="Calibri" panose="020F0502020204030204" pitchFamily="34" charset="0"/>
                <a:cs typeface="Times New Roman" panose="02020603050405020304" pitchFamily="18" charset="0"/>
              </a:rPr>
              <a:t> </a:t>
            </a:r>
            <a:r>
              <a:rPr lang="es-EC" sz="1400" dirty="0">
                <a:solidFill>
                  <a:prstClr val="black"/>
                </a:solidFill>
                <a:ea typeface="Calibri" panose="020F0502020204030204" pitchFamily="34" charset="0"/>
                <a:cs typeface="Times New Roman" panose="02020603050405020304" pitchFamily="18" charset="0"/>
              </a:rPr>
              <a:t>http://</a:t>
            </a:r>
            <a:r>
              <a:rPr lang="es-EC" sz="1400" dirty="0" smtClean="0">
                <a:solidFill>
                  <a:prstClr val="black"/>
                </a:solidFill>
                <a:ea typeface="Calibri" panose="020F0502020204030204" pitchFamily="34" charset="0"/>
                <a:cs typeface="Times New Roman" panose="02020603050405020304" pitchFamily="18" charset="0"/>
              </a:rPr>
              <a:t>www.etapainfantil.com/</a:t>
            </a:r>
            <a:endParaRPr lang="es-EC" sz="1400" dirty="0">
              <a:solidFill>
                <a:prstClr val="black"/>
              </a:solidFill>
              <a:ea typeface="Calibri" panose="020F0502020204030204" pitchFamily="34" charset="0"/>
              <a:cs typeface="Times New Roman" panose="02020603050405020304" pitchFamily="18" charset="0"/>
            </a:endParaRPr>
          </a:p>
          <a:p>
            <a:pPr algn="just">
              <a:lnSpc>
                <a:spcPct val="107000"/>
              </a:lnSpc>
              <a:spcAft>
                <a:spcPts val="800"/>
              </a:spcAft>
            </a:pPr>
            <a:r>
              <a:rPr lang="es-EC" sz="1400" dirty="0">
                <a:solidFill>
                  <a:prstClr val="black"/>
                </a:solidFill>
                <a:ea typeface="Calibri" panose="020F0502020204030204" pitchFamily="34" charset="0"/>
                <a:cs typeface="Times New Roman" panose="02020603050405020304" pitchFamily="18" charset="0"/>
              </a:rPr>
              <a:t>Revista digital dedicada a la infancia, la familia y la educación, donde podrás encontrar información sobre el desarrollo de tus pequeños desde los primeros años de vida, opciones de actividades para potenciar su desarrollo y otros aportes importantes para colaborar en su educación desde casa. </a:t>
            </a:r>
          </a:p>
        </p:txBody>
      </p:sp>
      <p:pic>
        <p:nvPicPr>
          <p:cNvPr id="25" name="Imagen 24"/>
          <p:cNvPicPr>
            <a:picLocks noChangeAspect="1"/>
          </p:cNvPicPr>
          <p:nvPr/>
        </p:nvPicPr>
        <p:blipFill>
          <a:blip r:embed="rId7"/>
          <a:stretch>
            <a:fillRect/>
          </a:stretch>
        </p:blipFill>
        <p:spPr>
          <a:xfrm>
            <a:off x="6461526" y="4070348"/>
            <a:ext cx="977566" cy="1241326"/>
          </a:xfrm>
          <a:prstGeom prst="rect">
            <a:avLst/>
          </a:prstGeom>
        </p:spPr>
      </p:pic>
      <p:pic>
        <p:nvPicPr>
          <p:cNvPr id="26" name="Imagen 25"/>
          <p:cNvPicPr>
            <a:picLocks noChangeAspect="1"/>
          </p:cNvPicPr>
          <p:nvPr/>
        </p:nvPicPr>
        <p:blipFill>
          <a:blip r:embed="rId8"/>
          <a:stretch>
            <a:fillRect/>
          </a:stretch>
        </p:blipFill>
        <p:spPr>
          <a:xfrm>
            <a:off x="6571770" y="5311674"/>
            <a:ext cx="802537" cy="628650"/>
          </a:xfrm>
          <a:prstGeom prst="rect">
            <a:avLst/>
          </a:prstGeom>
        </p:spPr>
      </p:pic>
      <p:sp>
        <p:nvSpPr>
          <p:cNvPr id="28" name="Marcador de pie de página 1"/>
          <p:cNvSpPr>
            <a:spLocks noGrp="1"/>
          </p:cNvSpPr>
          <p:nvPr>
            <p:ph type="ftr" sz="quarter" idx="11"/>
          </p:nvPr>
        </p:nvSpPr>
        <p:spPr>
          <a:xfrm>
            <a:off x="11391502" y="6162389"/>
            <a:ext cx="835678" cy="638521"/>
          </a:xfrm>
          <a:prstGeom prst="ellipse">
            <a:avLst/>
          </a:prstGeom>
          <a:solidFill>
            <a:schemeClr val="accent1">
              <a:lumMod val="40000"/>
              <a:lumOff val="60000"/>
            </a:schemeClr>
          </a:solidFill>
          <a:ln>
            <a:noFill/>
          </a:ln>
        </p:spPr>
        <p:txBody>
          <a:bodyPr/>
          <a:lstStyle/>
          <a:p>
            <a:r>
              <a:rPr lang="es-EC" sz="2800" b="1" dirty="0" smtClean="0">
                <a:solidFill>
                  <a:prstClr val="black"/>
                </a:solidFill>
                <a:effectLst>
                  <a:outerShdw blurRad="38100" dist="38100" dir="2700000" algn="tl">
                    <a:srgbClr val="000000">
                      <a:alpha val="43137"/>
                    </a:srgbClr>
                  </a:outerShdw>
                </a:effectLst>
              </a:rPr>
              <a:t>87</a:t>
            </a:r>
            <a:endParaRPr lang="es-EC" sz="28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99224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12192000" cy="6967470"/>
          </a:xfrm>
          <a:prstGeom prst="rect">
            <a:avLst/>
          </a:prstGeom>
        </p:spPr>
      </p:pic>
      <p:pic>
        <p:nvPicPr>
          <p:cNvPr id="3" name="Imagen 2"/>
          <p:cNvPicPr>
            <a:picLocks noChangeAspect="1"/>
          </p:cNvPicPr>
          <p:nvPr/>
        </p:nvPicPr>
        <p:blipFill>
          <a:blip r:embed="rId3"/>
          <a:stretch>
            <a:fillRect/>
          </a:stretch>
        </p:blipFill>
        <p:spPr>
          <a:xfrm>
            <a:off x="1856971" y="1955710"/>
            <a:ext cx="7126024" cy="2345834"/>
          </a:xfrm>
          <a:prstGeom prst="rect">
            <a:avLst/>
          </a:prstGeom>
        </p:spPr>
      </p:pic>
    </p:spTree>
    <p:extLst>
      <p:ext uri="{BB962C8B-B14F-4D97-AF65-F5344CB8AC3E}">
        <p14:creationId xmlns:p14="http://schemas.microsoft.com/office/powerpoint/2010/main" val="1609311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691943" y="3645184"/>
            <a:ext cx="6096000" cy="1754326"/>
          </a:xfrm>
          <a:prstGeom prst="rect">
            <a:avLst/>
          </a:prstGeom>
        </p:spPr>
        <p:txBody>
          <a:bodyPr>
            <a:spAutoFit/>
          </a:bodyPr>
          <a:lstStyle/>
          <a:p>
            <a:pPr indent="228600" algn="just">
              <a:lnSpc>
                <a:spcPct val="150000"/>
              </a:lnSpc>
              <a:spcBef>
                <a:spcPts val="600"/>
              </a:spcBef>
              <a:spcAft>
                <a:spcPts val="0"/>
              </a:spcAft>
            </a:pPr>
            <a:r>
              <a:rPr lang="es-EC" dirty="0" smtClean="0">
                <a:effectLst/>
                <a:latin typeface="Calibri" panose="020F0502020204030204" pitchFamily="34" charset="0"/>
                <a:ea typeface="Calibri" panose="020F0502020204030204" pitchFamily="34" charset="0"/>
              </a:rPr>
              <a:t>¿De qué manera la causalidad potencia el desarrollo de la noción de espacio en los niños de Primer Año de Educación Básica del “Colegio Educar 2000” durante el periodo 2015 – 2016?</a:t>
            </a:r>
            <a:endParaRPr lang="es-EC" dirty="0">
              <a:effectLst/>
              <a:latin typeface="Calibri" panose="020F0502020204030204" pitchFamily="34" charset="0"/>
              <a:ea typeface="Calibri" panose="020F0502020204030204" pitchFamily="34" charset="0"/>
            </a:endParaRPr>
          </a:p>
        </p:txBody>
      </p:sp>
      <p:sp>
        <p:nvSpPr>
          <p:cNvPr id="5" name="Rectángulo 4"/>
          <p:cNvSpPr/>
          <p:nvPr/>
        </p:nvSpPr>
        <p:spPr>
          <a:xfrm>
            <a:off x="472896" y="2834067"/>
            <a:ext cx="5735224" cy="584775"/>
          </a:xfrm>
          <a:prstGeom prst="rect">
            <a:avLst/>
          </a:prstGeom>
        </p:spPr>
        <p:txBody>
          <a:bodyPr wrap="non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FORMULACIÓN DEL PROBLEMA  </a:t>
            </a:r>
          </a:p>
        </p:txBody>
      </p:sp>
      <p:sp>
        <p:nvSpPr>
          <p:cNvPr id="6" name="Rectángulo 5"/>
          <p:cNvSpPr/>
          <p:nvPr/>
        </p:nvSpPr>
        <p:spPr>
          <a:xfrm>
            <a:off x="392585" y="273804"/>
            <a:ext cx="5895845" cy="584775"/>
          </a:xfrm>
          <a:prstGeom prst="rect">
            <a:avLst/>
          </a:prstGeom>
        </p:spPr>
        <p:txBody>
          <a:bodyPr wrap="non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VARIABLES DE LA INVESTIGACIÓN</a:t>
            </a:r>
          </a:p>
        </p:txBody>
      </p:sp>
      <p:sp>
        <p:nvSpPr>
          <p:cNvPr id="7" name="Rectángulo 6"/>
          <p:cNvSpPr/>
          <p:nvPr/>
        </p:nvSpPr>
        <p:spPr>
          <a:xfrm>
            <a:off x="472896" y="1179029"/>
            <a:ext cx="5815534" cy="1000274"/>
          </a:xfrm>
          <a:prstGeom prst="rect">
            <a:avLst/>
          </a:prstGeom>
        </p:spPr>
        <p:txBody>
          <a:bodyPr wrap="square">
            <a:spAutoFit/>
          </a:bodyPr>
          <a:lstStyle/>
          <a:p>
            <a:pPr indent="228600" algn="just">
              <a:lnSpc>
                <a:spcPct val="150000"/>
              </a:lnSpc>
              <a:spcBef>
                <a:spcPts val="600"/>
              </a:spcBef>
              <a:spcAft>
                <a:spcPts val="0"/>
              </a:spcAft>
            </a:pPr>
            <a:r>
              <a:rPr lang="es-EC" b="1" dirty="0" smtClean="0">
                <a:latin typeface="Calibri" panose="020F0502020204030204" pitchFamily="34" charset="0"/>
                <a:ea typeface="Calibri" panose="020F0502020204030204" pitchFamily="34" charset="0"/>
              </a:rPr>
              <a:t>Variable 1: </a:t>
            </a:r>
            <a:r>
              <a:rPr lang="es-EC" dirty="0" smtClean="0">
                <a:latin typeface="Calibri" panose="020F0502020204030204" pitchFamily="34" charset="0"/>
                <a:ea typeface="Calibri" panose="020F0502020204030204" pitchFamily="34" charset="0"/>
              </a:rPr>
              <a:t>Causalidad </a:t>
            </a:r>
          </a:p>
          <a:p>
            <a:pPr indent="228600" algn="just">
              <a:lnSpc>
                <a:spcPct val="150000"/>
              </a:lnSpc>
              <a:spcBef>
                <a:spcPts val="600"/>
              </a:spcBef>
              <a:spcAft>
                <a:spcPts val="0"/>
              </a:spcAft>
            </a:pPr>
            <a:r>
              <a:rPr lang="es-EC" b="1" dirty="0" smtClean="0">
                <a:effectLst/>
                <a:latin typeface="Calibri" panose="020F0502020204030204" pitchFamily="34" charset="0"/>
                <a:ea typeface="Calibri" panose="020F0502020204030204" pitchFamily="34" charset="0"/>
              </a:rPr>
              <a:t>Variable 2:</a:t>
            </a:r>
            <a:r>
              <a:rPr lang="es-EC" dirty="0" smtClean="0">
                <a:effectLst/>
                <a:latin typeface="Calibri" panose="020F0502020204030204" pitchFamily="34" charset="0"/>
                <a:ea typeface="Calibri" panose="020F0502020204030204" pitchFamily="34" charset="0"/>
              </a:rPr>
              <a:t> Desarrollo de la noción de espacio </a:t>
            </a:r>
            <a:endParaRPr lang="es-EC" dirty="0">
              <a:effectLst/>
              <a:latin typeface="Calibri" panose="020F0502020204030204" pitchFamily="34" charset="0"/>
              <a:ea typeface="Calibri" panose="020F0502020204030204" pitchFamily="34" charset="0"/>
            </a:endParaRPr>
          </a:p>
        </p:txBody>
      </p:sp>
      <p:pic>
        <p:nvPicPr>
          <p:cNvPr id="8" name="Imagen 7"/>
          <p:cNvPicPr>
            <a:picLocks noChangeAspect="1"/>
          </p:cNvPicPr>
          <p:nvPr/>
        </p:nvPicPr>
        <p:blipFill>
          <a:blip r:embed="rId2"/>
          <a:stretch>
            <a:fillRect/>
          </a:stretch>
        </p:blipFill>
        <p:spPr>
          <a:xfrm>
            <a:off x="6568896" y="858579"/>
            <a:ext cx="2385232" cy="1477077"/>
          </a:xfrm>
          <a:prstGeom prst="rect">
            <a:avLst/>
          </a:prstGeom>
        </p:spPr>
      </p:pic>
      <p:pic>
        <p:nvPicPr>
          <p:cNvPr id="9" name="Imagen 8"/>
          <p:cNvPicPr>
            <a:picLocks noChangeAspect="1"/>
          </p:cNvPicPr>
          <p:nvPr/>
        </p:nvPicPr>
        <p:blipFill>
          <a:blip r:embed="rId3"/>
          <a:stretch>
            <a:fillRect/>
          </a:stretch>
        </p:blipFill>
        <p:spPr>
          <a:xfrm>
            <a:off x="577643" y="3594363"/>
            <a:ext cx="2848138" cy="1958052"/>
          </a:xfrm>
          <a:prstGeom prst="rect">
            <a:avLst/>
          </a:prstGeom>
        </p:spPr>
      </p:pic>
    </p:spTree>
    <p:extLst>
      <p:ext uri="{BB962C8B-B14F-4D97-AF65-F5344CB8AC3E}">
        <p14:creationId xmlns:p14="http://schemas.microsoft.com/office/powerpoint/2010/main" val="4264347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21381" y="26958"/>
            <a:ext cx="5568897" cy="584775"/>
          </a:xfrm>
          <a:prstGeom prst="rect">
            <a:avLst/>
          </a:prstGeom>
        </p:spPr>
        <p:txBody>
          <a:bodyPr wrap="non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JUSTIFICACIÓN E IMPORTANCIA</a:t>
            </a:r>
          </a:p>
        </p:txBody>
      </p:sp>
      <p:graphicFrame>
        <p:nvGraphicFramePr>
          <p:cNvPr id="6" name="Diagrama 5"/>
          <p:cNvGraphicFramePr/>
          <p:nvPr>
            <p:extLst>
              <p:ext uri="{D42A27DB-BD31-4B8C-83A1-F6EECF244321}">
                <p14:modId xmlns:p14="http://schemas.microsoft.com/office/powerpoint/2010/main" val="2952111342"/>
              </p:ext>
            </p:extLst>
          </p:nvPr>
        </p:nvGraphicFramePr>
        <p:xfrm>
          <a:off x="3052291" y="1128266"/>
          <a:ext cx="6812925" cy="5072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a:stretch>
            <a:fillRect/>
          </a:stretch>
        </p:blipFill>
        <p:spPr>
          <a:xfrm>
            <a:off x="833972" y="1730196"/>
            <a:ext cx="2527413" cy="2687258"/>
          </a:xfrm>
          <a:prstGeom prst="rect">
            <a:avLst/>
          </a:prstGeom>
        </p:spPr>
      </p:pic>
    </p:spTree>
    <p:extLst>
      <p:ext uri="{BB962C8B-B14F-4D97-AF65-F5344CB8AC3E}">
        <p14:creationId xmlns:p14="http://schemas.microsoft.com/office/powerpoint/2010/main" val="1236785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21381" y="26958"/>
            <a:ext cx="2047355" cy="584775"/>
          </a:xfrm>
          <a:prstGeom prst="rect">
            <a:avLst/>
          </a:prstGeom>
        </p:spPr>
        <p:txBody>
          <a:bodyPr wrap="none">
            <a:spAutoFit/>
          </a:bodyPr>
          <a:lstStyle/>
          <a:p>
            <a:r>
              <a:rPr lang="es-EC" sz="3200" b="1" dirty="0" smtClean="0">
                <a:effectLst>
                  <a:outerShdw blurRad="38100" dist="38100" dir="2700000" algn="tl">
                    <a:srgbClr val="000000">
                      <a:alpha val="43137"/>
                    </a:srgbClr>
                  </a:outerShdw>
                </a:effectLst>
                <a:latin typeface="Calibri" panose="020F0502020204030204" pitchFamily="34" charset="0"/>
              </a:rPr>
              <a:t>OBJETIVOS</a:t>
            </a:r>
          </a:p>
        </p:txBody>
      </p:sp>
      <p:sp>
        <p:nvSpPr>
          <p:cNvPr id="7" name="Rectángulo 6"/>
          <p:cNvSpPr/>
          <p:nvPr/>
        </p:nvSpPr>
        <p:spPr>
          <a:xfrm>
            <a:off x="449496" y="611733"/>
            <a:ext cx="1991123" cy="400110"/>
          </a:xfrm>
          <a:prstGeom prst="rect">
            <a:avLst/>
          </a:prstGeom>
        </p:spPr>
        <p:txBody>
          <a:bodyPr wrap="none">
            <a:spAutoFit/>
          </a:bodyPr>
          <a:lstStyle/>
          <a:p>
            <a:pPr algn="just"/>
            <a:r>
              <a:rPr lang="es-EC" sz="2000" b="1" dirty="0">
                <a:solidFill>
                  <a:prstClr val="black"/>
                </a:solidFill>
                <a:latin typeface="Calibri" panose="020F0502020204030204" pitchFamily="34" charset="0"/>
              </a:rPr>
              <a:t>Objetivo </a:t>
            </a:r>
            <a:r>
              <a:rPr lang="es-EC" sz="2000" b="1" dirty="0" smtClean="0">
                <a:solidFill>
                  <a:prstClr val="black"/>
                </a:solidFill>
                <a:latin typeface="Calibri" panose="020F0502020204030204" pitchFamily="34" charset="0"/>
              </a:rPr>
              <a:t>General</a:t>
            </a:r>
            <a:endParaRPr lang="es-EC" sz="2000" b="1" dirty="0">
              <a:solidFill>
                <a:prstClr val="black"/>
              </a:solidFill>
              <a:latin typeface="Calibri" panose="020F0502020204030204" pitchFamily="34" charset="0"/>
            </a:endParaRPr>
          </a:p>
        </p:txBody>
      </p:sp>
      <p:sp>
        <p:nvSpPr>
          <p:cNvPr id="8" name="CuadroTexto 7"/>
          <p:cNvSpPr txBox="1"/>
          <p:nvPr/>
        </p:nvSpPr>
        <p:spPr>
          <a:xfrm>
            <a:off x="580830" y="1090430"/>
            <a:ext cx="2292439" cy="923330"/>
          </a:xfrm>
          <a:prstGeom prst="rect">
            <a:avLst/>
          </a:prstGeom>
          <a:noFill/>
          <a:ln w="28575">
            <a:solidFill>
              <a:srgbClr val="FFFF00"/>
            </a:solidFill>
          </a:ln>
          <a:effectLst>
            <a:glow rad="139700">
              <a:schemeClr val="accent3">
                <a:satMod val="175000"/>
                <a:alpha val="40000"/>
              </a:schemeClr>
            </a:glow>
          </a:effectLst>
        </p:spPr>
        <p:txBody>
          <a:bodyPr wrap="square" rtlCol="0">
            <a:spAutoFit/>
          </a:bodyPr>
          <a:lstStyle/>
          <a:p>
            <a:pPr algn="ctr"/>
            <a:r>
              <a:rPr lang="es-EC" dirty="0" smtClean="0">
                <a:latin typeface="Calibri" panose="020F0502020204030204" pitchFamily="34" charset="0"/>
              </a:rPr>
              <a:t>Analizar la aplicación de actividades basadas en causalidad</a:t>
            </a:r>
            <a:endParaRPr lang="es-EC" dirty="0">
              <a:latin typeface="Calibri" panose="020F0502020204030204" pitchFamily="34" charset="0"/>
            </a:endParaRPr>
          </a:p>
        </p:txBody>
      </p:sp>
      <p:sp>
        <p:nvSpPr>
          <p:cNvPr id="9" name="Flecha derecha 8"/>
          <p:cNvSpPr/>
          <p:nvPr/>
        </p:nvSpPr>
        <p:spPr>
          <a:xfrm>
            <a:off x="3096960" y="1020359"/>
            <a:ext cx="1088115" cy="386366"/>
          </a:xfrm>
          <a:prstGeom prst="rightArrow">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zz</a:t>
            </a:r>
            <a:endParaRPr lang="es-EC" dirty="0"/>
          </a:p>
        </p:txBody>
      </p:sp>
      <p:sp>
        <p:nvSpPr>
          <p:cNvPr id="11" name="CuadroTexto 10"/>
          <p:cNvSpPr txBox="1"/>
          <p:nvPr/>
        </p:nvSpPr>
        <p:spPr>
          <a:xfrm>
            <a:off x="4385408" y="1020359"/>
            <a:ext cx="2002514" cy="369332"/>
          </a:xfrm>
          <a:prstGeom prst="rect">
            <a:avLst/>
          </a:prstGeom>
          <a:noFill/>
          <a:ln w="28575">
            <a:solidFill>
              <a:srgbClr val="FFFF00"/>
            </a:solidFill>
          </a:ln>
          <a:effectLst>
            <a:glow rad="139700">
              <a:schemeClr val="accent3">
                <a:satMod val="175000"/>
                <a:alpha val="40000"/>
              </a:schemeClr>
            </a:glow>
          </a:effectLst>
        </p:spPr>
        <p:txBody>
          <a:bodyPr wrap="square" rtlCol="0">
            <a:spAutoFit/>
          </a:bodyPr>
          <a:lstStyle/>
          <a:p>
            <a:pPr algn="ctr"/>
            <a:r>
              <a:rPr lang="es-EC" dirty="0" smtClean="0">
                <a:latin typeface="Calibri" panose="020F0502020204030204" pitchFamily="34" charset="0"/>
              </a:rPr>
              <a:t>Noción de espacio</a:t>
            </a:r>
            <a:endParaRPr lang="es-EC" dirty="0">
              <a:latin typeface="Calibri" panose="020F0502020204030204" pitchFamily="34" charset="0"/>
            </a:endParaRPr>
          </a:p>
        </p:txBody>
      </p:sp>
      <p:pic>
        <p:nvPicPr>
          <p:cNvPr id="12" name="Imagen 11"/>
          <p:cNvPicPr>
            <a:picLocks noChangeAspect="1"/>
          </p:cNvPicPr>
          <p:nvPr/>
        </p:nvPicPr>
        <p:blipFill>
          <a:blip r:embed="rId2"/>
          <a:stretch>
            <a:fillRect/>
          </a:stretch>
        </p:blipFill>
        <p:spPr>
          <a:xfrm>
            <a:off x="6989528" y="236247"/>
            <a:ext cx="2346422" cy="1568224"/>
          </a:xfrm>
          <a:prstGeom prst="rect">
            <a:avLst/>
          </a:prstGeom>
        </p:spPr>
      </p:pic>
      <p:sp>
        <p:nvSpPr>
          <p:cNvPr id="13" name="Rectángulo 12"/>
          <p:cNvSpPr/>
          <p:nvPr/>
        </p:nvSpPr>
        <p:spPr>
          <a:xfrm>
            <a:off x="520116" y="2141736"/>
            <a:ext cx="2413866" cy="400110"/>
          </a:xfrm>
          <a:prstGeom prst="rect">
            <a:avLst/>
          </a:prstGeom>
        </p:spPr>
        <p:txBody>
          <a:bodyPr wrap="none">
            <a:spAutoFit/>
          </a:bodyPr>
          <a:lstStyle/>
          <a:p>
            <a:pPr algn="just"/>
            <a:r>
              <a:rPr lang="es-EC" sz="2000" b="1" dirty="0" smtClean="0">
                <a:solidFill>
                  <a:prstClr val="black"/>
                </a:solidFill>
                <a:latin typeface="Calibri" panose="020F0502020204030204" pitchFamily="34" charset="0"/>
              </a:rPr>
              <a:t>Objetivos Específicos</a:t>
            </a:r>
          </a:p>
        </p:txBody>
      </p:sp>
      <p:sp>
        <p:nvSpPr>
          <p:cNvPr id="14" name="CuadroTexto 13"/>
          <p:cNvSpPr txBox="1"/>
          <p:nvPr/>
        </p:nvSpPr>
        <p:spPr>
          <a:xfrm>
            <a:off x="708338" y="2940742"/>
            <a:ext cx="2126503" cy="369332"/>
          </a:xfrm>
          <a:prstGeom prst="rect">
            <a:avLst/>
          </a:prstGeom>
          <a:noFill/>
          <a:ln w="28575">
            <a:solidFill>
              <a:srgbClr val="00B050"/>
            </a:solidFill>
          </a:ln>
          <a:effectLst>
            <a:glow rad="139700">
              <a:schemeClr val="accent2">
                <a:satMod val="175000"/>
                <a:alpha val="40000"/>
              </a:schemeClr>
            </a:glow>
          </a:effectLst>
        </p:spPr>
        <p:txBody>
          <a:bodyPr wrap="square" rtlCol="0">
            <a:spAutoFit/>
          </a:bodyPr>
          <a:lstStyle/>
          <a:p>
            <a:pPr algn="ctr"/>
            <a:r>
              <a:rPr lang="es-EC" dirty="0" smtClean="0">
                <a:latin typeface="Calibri" panose="020F0502020204030204" pitchFamily="34" charset="0"/>
              </a:rPr>
              <a:t>Identificar el tipo</a:t>
            </a:r>
            <a:endParaRPr lang="es-EC" dirty="0">
              <a:latin typeface="Calibri" panose="020F0502020204030204" pitchFamily="34" charset="0"/>
            </a:endParaRPr>
          </a:p>
        </p:txBody>
      </p:sp>
      <p:sp>
        <p:nvSpPr>
          <p:cNvPr id="16" name="CuadroTexto 15"/>
          <p:cNvSpPr txBox="1"/>
          <p:nvPr/>
        </p:nvSpPr>
        <p:spPr>
          <a:xfrm>
            <a:off x="4385408" y="2793725"/>
            <a:ext cx="2137849" cy="646331"/>
          </a:xfrm>
          <a:prstGeom prst="rect">
            <a:avLst/>
          </a:prstGeom>
          <a:noFill/>
          <a:ln w="28575">
            <a:solidFill>
              <a:srgbClr val="00B050"/>
            </a:solidFill>
          </a:ln>
          <a:effectLst>
            <a:glow rad="139700">
              <a:schemeClr val="accent2">
                <a:satMod val="175000"/>
                <a:alpha val="40000"/>
              </a:schemeClr>
            </a:glow>
          </a:effectLst>
        </p:spPr>
        <p:txBody>
          <a:bodyPr wrap="square" rtlCol="0">
            <a:spAutoFit/>
          </a:bodyPr>
          <a:lstStyle/>
          <a:p>
            <a:pPr algn="ctr"/>
            <a:r>
              <a:rPr lang="es-EC" dirty="0" smtClean="0">
                <a:latin typeface="Calibri" panose="020F0502020204030204" pitchFamily="34" charset="0"/>
              </a:rPr>
              <a:t>Conocimiento de las docentes</a:t>
            </a:r>
            <a:endParaRPr lang="es-EC" dirty="0">
              <a:latin typeface="Calibri" panose="020F0502020204030204" pitchFamily="34" charset="0"/>
            </a:endParaRPr>
          </a:p>
        </p:txBody>
      </p:sp>
      <p:sp>
        <p:nvSpPr>
          <p:cNvPr id="19" name="Flecha derecha 18"/>
          <p:cNvSpPr/>
          <p:nvPr/>
        </p:nvSpPr>
        <p:spPr>
          <a:xfrm>
            <a:off x="3066067" y="2932225"/>
            <a:ext cx="1088115" cy="386366"/>
          </a:xfrm>
          <a:prstGeom prst="rightArrow">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a:t>
            </a:r>
            <a:endParaRPr lang="es-EC" dirty="0"/>
          </a:p>
        </p:txBody>
      </p:sp>
      <p:pic>
        <p:nvPicPr>
          <p:cNvPr id="21" name="Imagen 20"/>
          <p:cNvPicPr>
            <a:picLocks noChangeAspect="1"/>
          </p:cNvPicPr>
          <p:nvPr/>
        </p:nvPicPr>
        <p:blipFill>
          <a:blip r:embed="rId3"/>
          <a:stretch>
            <a:fillRect/>
          </a:stretch>
        </p:blipFill>
        <p:spPr>
          <a:xfrm>
            <a:off x="6989528" y="2521917"/>
            <a:ext cx="2346422" cy="1576314"/>
          </a:xfrm>
          <a:prstGeom prst="rect">
            <a:avLst/>
          </a:prstGeom>
        </p:spPr>
      </p:pic>
      <p:sp>
        <p:nvSpPr>
          <p:cNvPr id="17" name="CuadroTexto 16"/>
          <p:cNvSpPr txBox="1"/>
          <p:nvPr/>
        </p:nvSpPr>
        <p:spPr>
          <a:xfrm>
            <a:off x="1000927" y="5173032"/>
            <a:ext cx="1439692" cy="369332"/>
          </a:xfrm>
          <a:prstGeom prst="rect">
            <a:avLst/>
          </a:prstGeom>
          <a:noFill/>
          <a:ln w="28575">
            <a:solidFill>
              <a:schemeClr val="accent3"/>
            </a:solidFill>
          </a:ln>
          <a:effectLst>
            <a:glow rad="63500">
              <a:schemeClr val="accent4">
                <a:satMod val="175000"/>
                <a:alpha val="40000"/>
              </a:schemeClr>
            </a:glow>
          </a:effectLst>
        </p:spPr>
        <p:txBody>
          <a:bodyPr wrap="square" rtlCol="0">
            <a:spAutoFit/>
          </a:bodyPr>
          <a:lstStyle/>
          <a:p>
            <a:pPr algn="ctr"/>
            <a:r>
              <a:rPr lang="es-EC" dirty="0" smtClean="0">
                <a:latin typeface="Calibri" panose="020F0502020204030204" pitchFamily="34" charset="0"/>
              </a:rPr>
              <a:t>Determinar</a:t>
            </a:r>
            <a:endParaRPr lang="es-EC" dirty="0">
              <a:latin typeface="Calibri" panose="020F0502020204030204" pitchFamily="34" charset="0"/>
            </a:endParaRPr>
          </a:p>
        </p:txBody>
      </p:sp>
      <p:sp>
        <p:nvSpPr>
          <p:cNvPr id="18" name="Flecha derecha 17"/>
          <p:cNvSpPr/>
          <p:nvPr/>
        </p:nvSpPr>
        <p:spPr>
          <a:xfrm>
            <a:off x="3066066" y="5190360"/>
            <a:ext cx="1088115" cy="386366"/>
          </a:xfrm>
          <a:prstGeom prst="rightArrow">
            <a:avLst/>
          </a:prstGeom>
          <a:noFill/>
          <a:ln w="28575">
            <a:solidFill>
              <a:srgbClr val="EB8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zz</a:t>
            </a:r>
            <a:endParaRPr lang="es-EC" dirty="0"/>
          </a:p>
        </p:txBody>
      </p:sp>
      <p:sp>
        <p:nvSpPr>
          <p:cNvPr id="25" name="CuadroTexto 24"/>
          <p:cNvSpPr txBox="1"/>
          <p:nvPr/>
        </p:nvSpPr>
        <p:spPr>
          <a:xfrm>
            <a:off x="4385408" y="4644879"/>
            <a:ext cx="2002514" cy="1754326"/>
          </a:xfrm>
          <a:prstGeom prst="rect">
            <a:avLst/>
          </a:prstGeom>
          <a:noFill/>
          <a:ln w="28575">
            <a:solidFill>
              <a:srgbClr val="FFC000"/>
            </a:solidFill>
          </a:ln>
          <a:effectLst>
            <a:glow rad="101600">
              <a:schemeClr val="accent4">
                <a:satMod val="175000"/>
                <a:alpha val="40000"/>
              </a:schemeClr>
            </a:glow>
          </a:effectLst>
        </p:spPr>
        <p:txBody>
          <a:bodyPr wrap="square" rtlCol="0">
            <a:spAutoFit/>
          </a:bodyPr>
          <a:lstStyle/>
          <a:p>
            <a:pPr algn="ctr"/>
            <a:r>
              <a:rPr lang="es-EC" dirty="0" smtClean="0">
                <a:latin typeface="Calibri" panose="020F0502020204030204" pitchFamily="34" charset="0"/>
              </a:rPr>
              <a:t>Nivel de Noción de espacio previo y posterior a la aplicación de las sesiones de actividades </a:t>
            </a:r>
            <a:endParaRPr lang="es-EC" dirty="0">
              <a:latin typeface="Calibri" panose="020F0502020204030204" pitchFamily="34" charset="0"/>
            </a:endParaRPr>
          </a:p>
        </p:txBody>
      </p:sp>
      <p:pic>
        <p:nvPicPr>
          <p:cNvPr id="26" name="Imagen 25"/>
          <p:cNvPicPr>
            <a:picLocks noChangeAspect="1"/>
          </p:cNvPicPr>
          <p:nvPr/>
        </p:nvPicPr>
        <p:blipFill>
          <a:blip r:embed="rId4"/>
          <a:stretch>
            <a:fillRect/>
          </a:stretch>
        </p:blipFill>
        <p:spPr>
          <a:xfrm>
            <a:off x="6797137" y="4599431"/>
            <a:ext cx="2731203" cy="1568224"/>
          </a:xfrm>
          <a:prstGeom prst="rect">
            <a:avLst/>
          </a:prstGeom>
        </p:spPr>
      </p:pic>
    </p:spTree>
    <p:extLst>
      <p:ext uri="{BB962C8B-B14F-4D97-AF65-F5344CB8AC3E}">
        <p14:creationId xmlns:p14="http://schemas.microsoft.com/office/powerpoint/2010/main" val="2671169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echa derecha 10"/>
          <p:cNvSpPr/>
          <p:nvPr/>
        </p:nvSpPr>
        <p:spPr>
          <a:xfrm>
            <a:off x="2775040" y="1757407"/>
            <a:ext cx="1088115" cy="386366"/>
          </a:xfrm>
          <a:prstGeom prst="rightArrow">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zz</a:t>
            </a:r>
            <a:endParaRPr lang="es-EC" dirty="0"/>
          </a:p>
        </p:txBody>
      </p:sp>
      <p:sp>
        <p:nvSpPr>
          <p:cNvPr id="12" name="CuadroTexto 11"/>
          <p:cNvSpPr txBox="1"/>
          <p:nvPr/>
        </p:nvSpPr>
        <p:spPr>
          <a:xfrm>
            <a:off x="4014961" y="1579566"/>
            <a:ext cx="2002514" cy="923330"/>
          </a:xfrm>
          <a:prstGeom prst="rect">
            <a:avLst/>
          </a:prstGeom>
          <a:noFill/>
          <a:ln w="28575">
            <a:solidFill>
              <a:srgbClr val="92D050"/>
            </a:solidFill>
          </a:ln>
          <a:effectLst>
            <a:glow rad="101600">
              <a:schemeClr val="accent1">
                <a:satMod val="175000"/>
                <a:alpha val="40000"/>
              </a:schemeClr>
            </a:glow>
          </a:effectLst>
        </p:spPr>
        <p:txBody>
          <a:bodyPr wrap="square" rtlCol="0">
            <a:spAutoFit/>
          </a:bodyPr>
          <a:lstStyle/>
          <a:p>
            <a:pPr algn="ctr"/>
            <a:r>
              <a:rPr lang="es-EC" dirty="0" smtClean="0">
                <a:latin typeface="Calibri" panose="020F0502020204030204" pitchFamily="34" charset="0"/>
              </a:rPr>
              <a:t>El tipo de: Metodologías </a:t>
            </a:r>
          </a:p>
          <a:p>
            <a:pPr algn="ctr"/>
            <a:r>
              <a:rPr lang="es-EC" dirty="0" smtClean="0">
                <a:latin typeface="Calibri" panose="020F0502020204030204" pitchFamily="34" charset="0"/>
              </a:rPr>
              <a:t>Estrategias</a:t>
            </a:r>
            <a:endParaRPr lang="es-EC" dirty="0">
              <a:latin typeface="Calibri" panose="020F0502020204030204" pitchFamily="34" charset="0"/>
            </a:endParaRPr>
          </a:p>
        </p:txBody>
      </p:sp>
      <p:pic>
        <p:nvPicPr>
          <p:cNvPr id="13" name="Imagen 12"/>
          <p:cNvPicPr>
            <a:picLocks noChangeAspect="1"/>
          </p:cNvPicPr>
          <p:nvPr/>
        </p:nvPicPr>
        <p:blipFill>
          <a:blip r:embed="rId2"/>
          <a:stretch>
            <a:fillRect/>
          </a:stretch>
        </p:blipFill>
        <p:spPr>
          <a:xfrm>
            <a:off x="6333199" y="1026609"/>
            <a:ext cx="2706978" cy="1847962"/>
          </a:xfrm>
          <a:prstGeom prst="rect">
            <a:avLst/>
          </a:prstGeom>
        </p:spPr>
      </p:pic>
      <p:sp>
        <p:nvSpPr>
          <p:cNvPr id="14" name="CuadroTexto 13"/>
          <p:cNvSpPr txBox="1"/>
          <p:nvPr/>
        </p:nvSpPr>
        <p:spPr>
          <a:xfrm>
            <a:off x="1031437" y="1757407"/>
            <a:ext cx="1439692" cy="369332"/>
          </a:xfrm>
          <a:prstGeom prst="rect">
            <a:avLst/>
          </a:prstGeom>
          <a:noFill/>
          <a:ln w="28575">
            <a:solidFill>
              <a:srgbClr val="92D050"/>
            </a:solidFill>
          </a:ln>
          <a:effectLst>
            <a:glow rad="101600">
              <a:schemeClr val="accent1">
                <a:satMod val="175000"/>
                <a:alpha val="40000"/>
              </a:schemeClr>
            </a:glow>
          </a:effectLst>
        </p:spPr>
        <p:txBody>
          <a:bodyPr wrap="square" rtlCol="0">
            <a:spAutoFit/>
          </a:bodyPr>
          <a:lstStyle/>
          <a:p>
            <a:pPr algn="ctr"/>
            <a:r>
              <a:rPr lang="es-EC" dirty="0" smtClean="0">
                <a:latin typeface="Calibri" panose="020F0502020204030204" pitchFamily="34" charset="0"/>
              </a:rPr>
              <a:t>Diagnosticar</a:t>
            </a:r>
            <a:endParaRPr lang="es-EC" dirty="0">
              <a:latin typeface="Calibri" panose="020F0502020204030204" pitchFamily="34" charset="0"/>
            </a:endParaRPr>
          </a:p>
        </p:txBody>
      </p:sp>
      <p:sp>
        <p:nvSpPr>
          <p:cNvPr id="15" name="CuadroTexto 14"/>
          <p:cNvSpPr txBox="1"/>
          <p:nvPr/>
        </p:nvSpPr>
        <p:spPr>
          <a:xfrm>
            <a:off x="1031437" y="4651995"/>
            <a:ext cx="1439692" cy="369332"/>
          </a:xfrm>
          <a:prstGeom prst="rect">
            <a:avLst/>
          </a:prstGeom>
          <a:noFill/>
          <a:ln w="28575">
            <a:solidFill>
              <a:srgbClr val="00B050"/>
            </a:solidFill>
          </a:ln>
          <a:effectLst>
            <a:glow rad="101600">
              <a:schemeClr val="accent2">
                <a:satMod val="175000"/>
                <a:alpha val="40000"/>
              </a:schemeClr>
            </a:glow>
          </a:effectLst>
        </p:spPr>
        <p:txBody>
          <a:bodyPr wrap="square" rtlCol="0">
            <a:spAutoFit/>
          </a:bodyPr>
          <a:lstStyle/>
          <a:p>
            <a:pPr algn="ctr"/>
            <a:r>
              <a:rPr lang="es-EC" dirty="0" smtClean="0">
                <a:latin typeface="Calibri" panose="020F0502020204030204" pitchFamily="34" charset="0"/>
              </a:rPr>
              <a:t>Elaborar</a:t>
            </a:r>
            <a:endParaRPr lang="es-EC" dirty="0">
              <a:latin typeface="Calibri" panose="020F0502020204030204" pitchFamily="34" charset="0"/>
            </a:endParaRPr>
          </a:p>
        </p:txBody>
      </p:sp>
      <p:sp>
        <p:nvSpPr>
          <p:cNvPr id="16" name="Flecha derecha 15"/>
          <p:cNvSpPr/>
          <p:nvPr/>
        </p:nvSpPr>
        <p:spPr>
          <a:xfrm>
            <a:off x="2736349" y="4634961"/>
            <a:ext cx="1088115" cy="386366"/>
          </a:xfrm>
          <a:prstGeom prst="rightArrow">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zz</a:t>
            </a:r>
            <a:endParaRPr lang="es-EC" dirty="0"/>
          </a:p>
        </p:txBody>
      </p:sp>
      <p:sp>
        <p:nvSpPr>
          <p:cNvPr id="17" name="CuadroTexto 16"/>
          <p:cNvSpPr txBox="1"/>
          <p:nvPr/>
        </p:nvSpPr>
        <p:spPr>
          <a:xfrm>
            <a:off x="4027073" y="4551144"/>
            <a:ext cx="2103517" cy="923330"/>
          </a:xfrm>
          <a:prstGeom prst="rect">
            <a:avLst/>
          </a:prstGeom>
          <a:noFill/>
          <a:ln w="28575">
            <a:solidFill>
              <a:srgbClr val="00B050"/>
            </a:solidFill>
          </a:ln>
          <a:effectLst>
            <a:glow rad="101600">
              <a:schemeClr val="accent2">
                <a:satMod val="175000"/>
                <a:alpha val="40000"/>
              </a:schemeClr>
            </a:glow>
          </a:effectLst>
        </p:spPr>
        <p:txBody>
          <a:bodyPr wrap="square" rtlCol="0">
            <a:spAutoFit/>
          </a:bodyPr>
          <a:lstStyle/>
          <a:p>
            <a:pPr algn="ctr"/>
            <a:r>
              <a:rPr lang="es-EC" dirty="0" smtClean="0">
                <a:latin typeface="Calibri" panose="020F0502020204030204" pitchFamily="34" charset="0"/>
              </a:rPr>
              <a:t>Guía de Actividades basadas en causalidad</a:t>
            </a:r>
            <a:endParaRPr lang="es-EC" dirty="0">
              <a:latin typeface="Calibri" panose="020F0502020204030204" pitchFamily="34" charset="0"/>
            </a:endParaRPr>
          </a:p>
        </p:txBody>
      </p:sp>
      <p:pic>
        <p:nvPicPr>
          <p:cNvPr id="18" name="Imagen 17"/>
          <p:cNvPicPr>
            <a:picLocks noChangeAspect="1"/>
          </p:cNvPicPr>
          <p:nvPr/>
        </p:nvPicPr>
        <p:blipFill>
          <a:blip r:embed="rId3"/>
          <a:stretch>
            <a:fillRect/>
          </a:stretch>
        </p:blipFill>
        <p:spPr>
          <a:xfrm>
            <a:off x="6333199" y="3950329"/>
            <a:ext cx="2706978" cy="1847962"/>
          </a:xfrm>
          <a:prstGeom prst="rect">
            <a:avLst/>
          </a:prstGeom>
        </p:spPr>
      </p:pic>
    </p:spTree>
    <p:extLst>
      <p:ext uri="{BB962C8B-B14F-4D97-AF65-F5344CB8AC3E}">
        <p14:creationId xmlns:p14="http://schemas.microsoft.com/office/powerpoint/2010/main" val="270899210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1397</TotalTime>
  <Words>4328</Words>
  <Application>Microsoft Office PowerPoint</Application>
  <PresentationFormat>Personalizado</PresentationFormat>
  <Paragraphs>476</Paragraphs>
  <Slides>57</Slides>
  <Notes>0</Notes>
  <HiddenSlides>0</HiddenSlides>
  <MMClips>0</MMClips>
  <ScaleCrop>false</ScaleCrop>
  <HeadingPairs>
    <vt:vector size="4" baseType="variant">
      <vt:variant>
        <vt:lpstr>Tema</vt:lpstr>
      </vt:variant>
      <vt:variant>
        <vt:i4>2</vt:i4>
      </vt:variant>
      <vt:variant>
        <vt:lpstr>Títulos de diapositiva</vt:lpstr>
      </vt:variant>
      <vt:variant>
        <vt:i4>57</vt:i4>
      </vt:variant>
    </vt:vector>
  </HeadingPairs>
  <TitlesOfParts>
    <vt:vector size="59" baseType="lpstr">
      <vt:lpstr>Tema de Office</vt: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bibl_maq88</cp:lastModifiedBy>
  <cp:revision>91</cp:revision>
  <dcterms:created xsi:type="dcterms:W3CDTF">2016-08-18T01:38:23Z</dcterms:created>
  <dcterms:modified xsi:type="dcterms:W3CDTF">2016-09-15T14:48:52Z</dcterms:modified>
</cp:coreProperties>
</file>