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61" r:id="rId5"/>
    <p:sldId id="262" r:id="rId6"/>
    <p:sldId id="258" r:id="rId7"/>
    <p:sldId id="268" r:id="rId8"/>
    <p:sldId id="267" r:id="rId9"/>
    <p:sldId id="263" r:id="rId10"/>
    <p:sldId id="265" r:id="rId11"/>
    <p:sldId id="260" r:id="rId12"/>
    <p:sldId id="264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B8CD5-AA94-4B96-8911-FFE56C2551E4}" type="datetimeFigureOut">
              <a:rPr lang="es-EC" smtClean="0"/>
              <a:t>18/07/2016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96E73-0F5B-4C5B-A2F6-A6A5C36EA6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2616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34AA-0005-4687-B60D-9C5F5402AF50}" type="datetimeFigureOut">
              <a:rPr lang="es-EC" smtClean="0"/>
              <a:t>18/07/2016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4B0E-B108-4318-B9A6-C9D1D1DE5D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6600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34AA-0005-4687-B60D-9C5F5402AF50}" type="datetimeFigureOut">
              <a:rPr lang="es-EC" smtClean="0"/>
              <a:t>18/07/2016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4B0E-B108-4318-B9A6-C9D1D1DE5D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2523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34AA-0005-4687-B60D-9C5F5402AF50}" type="datetimeFigureOut">
              <a:rPr lang="es-EC" smtClean="0"/>
              <a:t>18/07/2016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4B0E-B108-4318-B9A6-C9D1D1DE5D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476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34AA-0005-4687-B60D-9C5F5402AF50}" type="datetimeFigureOut">
              <a:rPr lang="es-EC" smtClean="0"/>
              <a:t>18/07/2016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4B0E-B108-4318-B9A6-C9D1D1DE5D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273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34AA-0005-4687-B60D-9C5F5402AF50}" type="datetimeFigureOut">
              <a:rPr lang="es-EC" smtClean="0"/>
              <a:t>18/07/2016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4B0E-B108-4318-B9A6-C9D1D1DE5D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0688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34AA-0005-4687-B60D-9C5F5402AF50}" type="datetimeFigureOut">
              <a:rPr lang="es-EC" smtClean="0"/>
              <a:t>18/07/2016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4B0E-B108-4318-B9A6-C9D1D1DE5D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8957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34AA-0005-4687-B60D-9C5F5402AF50}" type="datetimeFigureOut">
              <a:rPr lang="es-EC" smtClean="0"/>
              <a:t>18/07/2016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4B0E-B108-4318-B9A6-C9D1D1DE5D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710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34AA-0005-4687-B60D-9C5F5402AF50}" type="datetimeFigureOut">
              <a:rPr lang="es-EC" smtClean="0"/>
              <a:t>18/07/2016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4B0E-B108-4318-B9A6-C9D1D1DE5D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6389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34AA-0005-4687-B60D-9C5F5402AF50}" type="datetimeFigureOut">
              <a:rPr lang="es-EC" smtClean="0"/>
              <a:t>18/07/2016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4B0E-B108-4318-B9A6-C9D1D1DE5D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9473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34AA-0005-4687-B60D-9C5F5402AF50}" type="datetimeFigureOut">
              <a:rPr lang="es-EC" smtClean="0"/>
              <a:t>18/07/2016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4B0E-B108-4318-B9A6-C9D1D1DE5D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9731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34AA-0005-4687-B60D-9C5F5402AF50}" type="datetimeFigureOut">
              <a:rPr lang="es-EC" smtClean="0"/>
              <a:t>18/07/2016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4B0E-B108-4318-B9A6-C9D1D1DE5D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4431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C34AA-0005-4687-B60D-9C5F5402AF50}" type="datetimeFigureOut">
              <a:rPr lang="es-EC" smtClean="0"/>
              <a:t>18/07/2016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04B0E-B108-4318-B9A6-C9D1D1DE5D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0621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39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microsoft.com/office/2007/relationships/hdphoto" Target="../media/hdphoto5.wdp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" y="0"/>
            <a:ext cx="914160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3814"/>
            <a:ext cx="8280920" cy="6717554"/>
          </a:xfrm>
        </p:spPr>
        <p:txBody>
          <a:bodyPr>
            <a:normAutofit/>
          </a:bodyPr>
          <a:lstStyle/>
          <a:p>
            <a:r>
              <a:rPr lang="es-EC" sz="3100" b="1" dirty="0" smtClean="0">
                <a:latin typeface="Arial" pitchFamily="34" charset="0"/>
                <a:cs typeface="Arial" pitchFamily="34" charset="0"/>
              </a:rPr>
              <a:t>UNIVERSIDAD DE LAS FUERZAS ARMADAS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sz="1800" dirty="0" smtClean="0">
                <a:latin typeface="Arial" pitchFamily="34" charset="0"/>
                <a:cs typeface="Arial" pitchFamily="34" charset="0"/>
              </a:rPr>
              <a:t>DEPARTAMENTO DE CIENCIAS ECONÓMICAS ADMINISTRATIVAS Y DE COMERCIO</a:t>
            </a:r>
            <a:br>
              <a:rPr lang="es-EC" sz="1800" dirty="0" smtClean="0">
                <a:latin typeface="Arial" pitchFamily="34" charset="0"/>
                <a:cs typeface="Arial" pitchFamily="34" charset="0"/>
              </a:rPr>
            </a:br>
            <a:r>
              <a:rPr lang="es-EC" sz="1800" dirty="0">
                <a:latin typeface="Arial" pitchFamily="34" charset="0"/>
                <a:cs typeface="Arial" pitchFamily="34" charset="0"/>
              </a:rPr>
              <a:t/>
            </a:r>
            <a:br>
              <a:rPr lang="es-EC" sz="1800" dirty="0">
                <a:latin typeface="Arial" pitchFamily="34" charset="0"/>
                <a:cs typeface="Arial" pitchFamily="34" charset="0"/>
              </a:rPr>
            </a:br>
            <a:r>
              <a:rPr lang="es-EC" sz="1800" dirty="0" smtClean="0">
                <a:latin typeface="Arial" pitchFamily="34" charset="0"/>
                <a:cs typeface="Arial" pitchFamily="34" charset="0"/>
              </a:rPr>
              <a:t>INGENIERÍA EN ADMINISTRACIÓN TURÍSTICA Y HOTELERA</a:t>
            </a:r>
            <a:br>
              <a:rPr lang="es-EC" sz="1800" dirty="0" smtClean="0">
                <a:latin typeface="Arial" pitchFamily="34" charset="0"/>
                <a:cs typeface="Arial" pitchFamily="34" charset="0"/>
              </a:rPr>
            </a:br>
            <a:r>
              <a:rPr lang="es-EC" sz="1800" dirty="0">
                <a:latin typeface="Arial" pitchFamily="34" charset="0"/>
                <a:cs typeface="Arial" pitchFamily="34" charset="0"/>
              </a:rPr>
              <a:t/>
            </a:r>
            <a:br>
              <a:rPr lang="es-EC" sz="1800" dirty="0">
                <a:latin typeface="Arial" pitchFamily="34" charset="0"/>
                <a:cs typeface="Arial" pitchFamily="34" charset="0"/>
              </a:rPr>
            </a:br>
            <a:r>
              <a:rPr lang="es-EC" sz="1800" b="1" dirty="0">
                <a:latin typeface="Arial" pitchFamily="34" charset="0"/>
                <a:cs typeface="Arial" pitchFamily="34" charset="0"/>
              </a:rPr>
              <a:t>ANÁLISIS DE LAS ESTRATEGIAS Y POLÍTICAS APLICADAS POR EL GOBIERNO AUTÓNOMO DESCENTRALIZADO </a:t>
            </a:r>
            <a:r>
              <a:rPr lang="es-EC" sz="1800" b="1" dirty="0" smtClean="0">
                <a:latin typeface="Arial" pitchFamily="34" charset="0"/>
                <a:cs typeface="Arial" pitchFamily="34" charset="0"/>
              </a:rPr>
              <a:t>DE  LA PARROQUIA EL </a:t>
            </a:r>
            <a:r>
              <a:rPr lang="es-EC" sz="1800" b="1" dirty="0">
                <a:latin typeface="Arial" pitchFamily="34" charset="0"/>
                <a:cs typeface="Arial" pitchFamily="34" charset="0"/>
              </a:rPr>
              <a:t>CHAUPI, CANTÓN MEJÍA, PROVINCIA DE PICHINCHA; EN EL DESARROLLO TURÍSTICO DE LA </a:t>
            </a:r>
            <a:r>
              <a:rPr lang="es-EC" sz="1800" b="1" dirty="0" smtClean="0">
                <a:latin typeface="Arial" pitchFamily="34" charset="0"/>
                <a:cs typeface="Arial" pitchFamily="34" charset="0"/>
              </a:rPr>
              <a:t>LOCALIDAD</a:t>
            </a:r>
            <a:br>
              <a:rPr lang="es-EC" sz="1800" b="1" dirty="0" smtClean="0">
                <a:latin typeface="Arial" pitchFamily="34" charset="0"/>
                <a:cs typeface="Arial" pitchFamily="34" charset="0"/>
              </a:rPr>
            </a:br>
            <a:r>
              <a:rPr lang="es-EC" sz="1800" dirty="0">
                <a:latin typeface="Arial" pitchFamily="34" charset="0"/>
                <a:cs typeface="Arial" pitchFamily="34" charset="0"/>
              </a:rPr>
              <a:t/>
            </a:r>
            <a:br>
              <a:rPr lang="es-EC" sz="1800" dirty="0">
                <a:latin typeface="Arial" pitchFamily="34" charset="0"/>
                <a:cs typeface="Arial" pitchFamily="34" charset="0"/>
              </a:rPr>
            </a:br>
            <a:r>
              <a:rPr lang="es-EC" sz="1800" dirty="0" smtClean="0">
                <a:latin typeface="Arial" pitchFamily="34" charset="0"/>
                <a:cs typeface="Arial" pitchFamily="34" charset="0"/>
              </a:rPr>
              <a:t>DIRECTORA: 	MSC. ELOISA ACOSTA</a:t>
            </a:r>
            <a:br>
              <a:rPr lang="es-EC" sz="1800" dirty="0" smtClean="0">
                <a:latin typeface="Arial" pitchFamily="34" charset="0"/>
                <a:cs typeface="Arial" pitchFamily="34" charset="0"/>
              </a:rPr>
            </a:br>
            <a:r>
              <a:rPr lang="es-EC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C" sz="1800" dirty="0" smtClean="0">
                <a:latin typeface="Arial" pitchFamily="34" charset="0"/>
                <a:cs typeface="Arial" pitchFamily="34" charset="0"/>
              </a:rPr>
            </a:br>
            <a:r>
              <a:rPr lang="es-EC" sz="1800" dirty="0" smtClean="0">
                <a:latin typeface="Arial" pitchFamily="34" charset="0"/>
                <a:cs typeface="Arial" pitchFamily="34" charset="0"/>
              </a:rPr>
              <a:t>ANDREA ELIZABETH BENALCÁZAR BOSMEDIANO</a:t>
            </a:r>
            <a:endParaRPr lang="es-EC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7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logerin.com/wp-content/uploads/2013/03/segmentacion-marketing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3"/>
            <a:ext cx="915030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01511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CAPÍTULO III</a:t>
            </a:r>
            <a:br>
              <a:rPr lang="es-EC" dirty="0" smtClean="0"/>
            </a:br>
            <a:r>
              <a:rPr lang="es-EC" dirty="0" smtClean="0"/>
              <a:t>ESTUDIO DE MERCADO</a:t>
            </a: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-55227" y="1985893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Total de pobladores 1456 habitantes</a:t>
            </a:r>
          </a:p>
          <a:p>
            <a:r>
              <a:rPr lang="es-EC" dirty="0" smtClean="0"/>
              <a:t>Nivel </a:t>
            </a:r>
            <a:r>
              <a:rPr lang="es-EC" dirty="0"/>
              <a:t>de confianza del 95% </a:t>
            </a:r>
            <a:endParaRPr lang="es-EC" dirty="0" smtClean="0"/>
          </a:p>
          <a:p>
            <a:r>
              <a:rPr lang="es-EC" dirty="0" smtClean="0"/>
              <a:t>Margen </a:t>
            </a:r>
            <a:r>
              <a:rPr lang="es-EC" dirty="0"/>
              <a:t>de error del </a:t>
            </a:r>
            <a:r>
              <a:rPr lang="es-EC" dirty="0" smtClean="0"/>
              <a:t>5%</a:t>
            </a:r>
          </a:p>
          <a:p>
            <a:r>
              <a:rPr lang="es-EC" dirty="0" smtClean="0"/>
              <a:t>Muestra a </a:t>
            </a:r>
            <a:r>
              <a:rPr lang="es-EC" dirty="0"/>
              <a:t>encuestar </a:t>
            </a:r>
            <a:r>
              <a:rPr lang="es-EC" dirty="0" smtClean="0"/>
              <a:t>de </a:t>
            </a:r>
            <a:r>
              <a:rPr lang="es-EC" dirty="0"/>
              <a:t>321 </a:t>
            </a:r>
            <a:r>
              <a:rPr lang="es-EC" dirty="0" smtClean="0"/>
              <a:t>habitantes </a:t>
            </a:r>
            <a:r>
              <a:rPr lang="es-EC" dirty="0"/>
              <a:t>E</a:t>
            </a:r>
            <a:r>
              <a:rPr lang="es-EC" dirty="0" smtClean="0"/>
              <a:t>ntre </a:t>
            </a:r>
            <a:r>
              <a:rPr lang="es-EC" dirty="0"/>
              <a:t>pobladores, autoridades y dueños de lugares de visitantes relacionados directamente con el turismo.</a:t>
            </a:r>
            <a:endParaRPr lang="es-ES" dirty="0"/>
          </a:p>
          <a:p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" y="6010275"/>
            <a:ext cx="91535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www.webconversionmaster.com/blog/wp-content/uploads/2013/11/entrevist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17"/>
          <a:stretch/>
        </p:blipFill>
        <p:spPr bwMode="auto">
          <a:xfrm>
            <a:off x="251520" y="4661932"/>
            <a:ext cx="1656184" cy="106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931073" y="1407169"/>
            <a:ext cx="423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DISPOSICIÓN A COLABORAR CON EL DESARROLLO ECONÓMICO POBLACIONAL</a:t>
            </a:r>
            <a:endParaRPr lang="es-ES" dirty="0"/>
          </a:p>
        </p:txBody>
      </p:sp>
      <p:pic>
        <p:nvPicPr>
          <p:cNvPr id="10" name="Imagen 9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8" r="16819" b="17286"/>
          <a:stretch/>
        </p:blipFill>
        <p:spPr bwMode="auto">
          <a:xfrm>
            <a:off x="5796136" y="2246336"/>
            <a:ext cx="3168352" cy="2685299"/>
          </a:xfrm>
          <a:prstGeom prst="rect">
            <a:avLst/>
          </a:prstGeom>
          <a:noFill/>
          <a:ln w="2857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65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" y="6010275"/>
            <a:ext cx="91535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51520" y="332656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ÁREAS DE DESARROLLO PRIORITARIAS </a:t>
            </a:r>
            <a:endParaRPr lang="es-ES" sz="2800" dirty="0"/>
          </a:p>
        </p:txBody>
      </p:sp>
      <p:pic>
        <p:nvPicPr>
          <p:cNvPr id="9" name="Imagen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6204"/>
            <a:ext cx="4824536" cy="522303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CuadroTexto 3"/>
          <p:cNvSpPr txBox="1"/>
          <p:nvPr/>
        </p:nvSpPr>
        <p:spPr>
          <a:xfrm>
            <a:off x="281576" y="1484784"/>
            <a:ext cx="3210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Las </a:t>
            </a:r>
            <a:r>
              <a:rPr lang="es-EC" dirty="0"/>
              <a:t>áreas </a:t>
            </a:r>
            <a:r>
              <a:rPr lang="es-EC" dirty="0" smtClean="0"/>
              <a:t>de desarrollo prioritario consultado, son</a:t>
            </a:r>
            <a:r>
              <a:rPr lang="es-EC" dirty="0"/>
              <a:t>: </a:t>
            </a:r>
            <a:endParaRPr lang="es-EC" dirty="0" smtClean="0"/>
          </a:p>
          <a:p>
            <a:endParaRPr lang="es-EC" dirty="0" smtClean="0"/>
          </a:p>
          <a:p>
            <a:r>
              <a:rPr lang="es-EC" dirty="0" smtClean="0"/>
              <a:t>Ciclo ruta,  </a:t>
            </a:r>
            <a:r>
              <a:rPr lang="es-EC" dirty="0"/>
              <a:t>23,36%, </a:t>
            </a:r>
            <a:endParaRPr lang="es-EC" dirty="0" smtClean="0"/>
          </a:p>
          <a:p>
            <a:endParaRPr lang="es-EC" dirty="0"/>
          </a:p>
          <a:p>
            <a:r>
              <a:rPr lang="es-EC" dirty="0" smtClean="0"/>
              <a:t>Promoción </a:t>
            </a:r>
            <a:r>
              <a:rPr lang="es-EC" dirty="0"/>
              <a:t>y difusión </a:t>
            </a:r>
            <a:r>
              <a:rPr lang="es-EC" dirty="0" smtClean="0"/>
              <a:t>turística, 22,12%</a:t>
            </a:r>
          </a:p>
          <a:p>
            <a:endParaRPr lang="es-EC" dirty="0" smtClean="0"/>
          </a:p>
          <a:p>
            <a:r>
              <a:rPr lang="es-EC" dirty="0" smtClean="0"/>
              <a:t>Rutas turísticas, 21,28% </a:t>
            </a:r>
          </a:p>
          <a:p>
            <a:endParaRPr lang="es-EC" dirty="0"/>
          </a:p>
          <a:p>
            <a:r>
              <a:rPr lang="es-EC" dirty="0" smtClean="0"/>
              <a:t>Programas </a:t>
            </a:r>
            <a:r>
              <a:rPr lang="es-EC" dirty="0"/>
              <a:t>de </a:t>
            </a:r>
            <a:r>
              <a:rPr lang="es-EC" dirty="0" smtClean="0"/>
              <a:t>capacitación, 18,38</a:t>
            </a:r>
            <a:r>
              <a:rPr lang="es-EC" dirty="0"/>
              <a:t>%. </a:t>
            </a:r>
            <a:endParaRPr lang="es-EC" dirty="0" smtClean="0"/>
          </a:p>
          <a:p>
            <a:endParaRPr lang="es-EC" dirty="0"/>
          </a:p>
          <a:p>
            <a:r>
              <a:rPr lang="es-EC" dirty="0" smtClean="0"/>
              <a:t>Señalética, 9,97%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886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" y="6010275"/>
            <a:ext cx="91535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51520" y="40466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OFERTA DE SERVICIOS </a:t>
            </a:r>
          </a:p>
          <a:p>
            <a:endParaRPr lang="es-ES" sz="2800" dirty="0"/>
          </a:p>
        </p:txBody>
      </p:sp>
      <p:pic>
        <p:nvPicPr>
          <p:cNvPr id="7" name="Imagen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0" t="9892" r="7806" b="14975"/>
          <a:stretch/>
        </p:blipFill>
        <p:spPr bwMode="auto">
          <a:xfrm>
            <a:off x="4585866" y="1207998"/>
            <a:ext cx="3573127" cy="1728192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CuadroTexto 7"/>
          <p:cNvSpPr txBox="1"/>
          <p:nvPr/>
        </p:nvSpPr>
        <p:spPr>
          <a:xfrm>
            <a:off x="395536" y="1056432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La propuesta de oferta de servicios fue: </a:t>
            </a:r>
          </a:p>
          <a:p>
            <a:endParaRPr lang="es-EC" dirty="0" smtClean="0"/>
          </a:p>
          <a:p>
            <a:r>
              <a:rPr lang="es-EC" dirty="0" smtClean="0"/>
              <a:t>Transporte, 30,84</a:t>
            </a:r>
            <a:r>
              <a:rPr lang="es-EC" dirty="0"/>
              <a:t>% </a:t>
            </a:r>
            <a:endParaRPr lang="es-EC" dirty="0" smtClean="0"/>
          </a:p>
          <a:p>
            <a:r>
              <a:rPr lang="es-EC" dirty="0" smtClean="0"/>
              <a:t>Distracción, 28.66</a:t>
            </a:r>
            <a:r>
              <a:rPr lang="es-EC" dirty="0"/>
              <a:t>% </a:t>
            </a:r>
            <a:endParaRPr lang="es-EC" dirty="0" smtClean="0"/>
          </a:p>
          <a:p>
            <a:r>
              <a:rPr lang="es-EC" dirty="0" smtClean="0"/>
              <a:t>Alimentación, 25.86</a:t>
            </a:r>
            <a:r>
              <a:rPr lang="es-EC" dirty="0"/>
              <a:t>% </a:t>
            </a:r>
            <a:endParaRPr lang="es-EC" dirty="0" smtClean="0"/>
          </a:p>
          <a:p>
            <a:r>
              <a:rPr lang="es-EC" dirty="0" smtClean="0"/>
              <a:t>Alojamiento, 14.64%</a:t>
            </a:r>
            <a:endParaRPr lang="es-ES" b="1" dirty="0"/>
          </a:p>
          <a:p>
            <a:endParaRPr lang="es-ES" dirty="0"/>
          </a:p>
        </p:txBody>
      </p:sp>
      <p:pic>
        <p:nvPicPr>
          <p:cNvPr id="9" name="Imagen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5634" r="2452" b="9838"/>
          <a:stretch/>
        </p:blipFill>
        <p:spPr bwMode="auto">
          <a:xfrm>
            <a:off x="251520" y="3356992"/>
            <a:ext cx="3888432" cy="1944216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CuadroTexto 9"/>
          <p:cNvSpPr txBox="1"/>
          <p:nvPr/>
        </p:nvSpPr>
        <p:spPr>
          <a:xfrm>
            <a:off x="4932040" y="3501008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Difusión de la información:</a:t>
            </a:r>
          </a:p>
          <a:p>
            <a:endParaRPr lang="es-EC" dirty="0" smtClean="0"/>
          </a:p>
          <a:p>
            <a:r>
              <a:rPr lang="es-EC" dirty="0" smtClean="0"/>
              <a:t>Radio </a:t>
            </a:r>
            <a:r>
              <a:rPr lang="es-EC" dirty="0"/>
              <a:t>y </a:t>
            </a:r>
            <a:r>
              <a:rPr lang="es-EC" dirty="0" smtClean="0"/>
              <a:t>televisión, 32,4</a:t>
            </a:r>
            <a:r>
              <a:rPr lang="es-EC" dirty="0"/>
              <a:t>% </a:t>
            </a:r>
            <a:endParaRPr lang="es-EC" dirty="0" smtClean="0"/>
          </a:p>
          <a:p>
            <a:r>
              <a:rPr lang="es-EC" dirty="0" smtClean="0"/>
              <a:t>Internet, 20.56%</a:t>
            </a:r>
          </a:p>
          <a:p>
            <a:r>
              <a:rPr lang="es-EC" dirty="0" smtClean="0"/>
              <a:t>Periódico,  </a:t>
            </a:r>
            <a:r>
              <a:rPr lang="es-EC" dirty="0"/>
              <a:t>7.79% </a:t>
            </a:r>
            <a:endParaRPr lang="es-EC" dirty="0" smtClean="0"/>
          </a:p>
          <a:p>
            <a:r>
              <a:rPr lang="es-EC" dirty="0" smtClean="0"/>
              <a:t>Redes sociales, 6.85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50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outmulti.com/images/entorno/analisis_del_proyec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23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209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C" b="1" dirty="0"/>
              <a:t>CAPÍTULO IV </a:t>
            </a:r>
            <a:r>
              <a:rPr lang="es-ES" b="1" dirty="0"/>
              <a:t/>
            </a:r>
            <a:br>
              <a:rPr lang="es-ES" b="1" dirty="0"/>
            </a:br>
            <a:r>
              <a:rPr lang="es-EC" b="1" dirty="0" smtClean="0"/>
              <a:t>ANÁLISIS </a:t>
            </a: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" y="6010275"/>
            <a:ext cx="91535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17830" r="21852" b="21579"/>
          <a:stretch/>
        </p:blipFill>
        <p:spPr>
          <a:xfrm>
            <a:off x="0" y="3763655"/>
            <a:ext cx="1547664" cy="142348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79512" y="901333"/>
            <a:ext cx="2448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Identificación Cultural:</a:t>
            </a:r>
          </a:p>
          <a:p>
            <a:r>
              <a:rPr lang="es-ES" dirty="0"/>
              <a:t>Los pobladores </a:t>
            </a:r>
            <a:r>
              <a:rPr lang="es-ES" dirty="0" smtClean="0"/>
              <a:t>en </a:t>
            </a:r>
            <a:r>
              <a:rPr lang="es-ES" dirty="0"/>
              <a:t>su mayoría </a:t>
            </a:r>
            <a:r>
              <a:rPr lang="es-ES" dirty="0" smtClean="0"/>
              <a:t>hombres, nivel </a:t>
            </a:r>
            <a:r>
              <a:rPr lang="es-ES" dirty="0"/>
              <a:t>de </a:t>
            </a:r>
            <a:r>
              <a:rPr lang="es-ES" dirty="0" smtClean="0"/>
              <a:t>educación secundaria, edad </a:t>
            </a:r>
            <a:r>
              <a:rPr lang="es-ES" dirty="0"/>
              <a:t>estimada </a:t>
            </a:r>
            <a:r>
              <a:rPr lang="es-ES" dirty="0" smtClean="0"/>
              <a:t>18 </a:t>
            </a:r>
            <a:r>
              <a:rPr lang="es-ES" dirty="0"/>
              <a:t>a 39 </a:t>
            </a:r>
            <a:r>
              <a:rPr lang="es-ES" dirty="0" smtClean="0"/>
              <a:t>años. </a:t>
            </a:r>
          </a:p>
          <a:p>
            <a:r>
              <a:rPr lang="es-ES" dirty="0" smtClean="0"/>
              <a:t>No </a:t>
            </a:r>
            <a:r>
              <a:rPr lang="es-ES" dirty="0"/>
              <a:t>conoce sobre la existencia de un plan de desarrollo estratégico turístico en la parroquia</a:t>
            </a:r>
            <a:endParaRPr lang="es-ES" dirty="0" smtClean="0"/>
          </a:p>
        </p:txBody>
      </p:sp>
      <p:sp>
        <p:nvSpPr>
          <p:cNvPr id="9" name="CuadroTexto 8"/>
          <p:cNvSpPr txBox="1"/>
          <p:nvPr/>
        </p:nvSpPr>
        <p:spPr>
          <a:xfrm>
            <a:off x="6603996" y="347335"/>
            <a:ext cx="25557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La trascendencia </a:t>
            </a:r>
            <a:r>
              <a:rPr lang="es-EC" dirty="0"/>
              <a:t>y magnitud </a:t>
            </a:r>
            <a:r>
              <a:rPr lang="es-EC" dirty="0" smtClean="0"/>
              <a:t>decisiva del turismo, es influencia </a:t>
            </a:r>
            <a:r>
              <a:rPr lang="es-EC" dirty="0"/>
              <a:t>económica, social, política y </a:t>
            </a:r>
            <a:r>
              <a:rPr lang="es-EC" dirty="0" smtClean="0"/>
              <a:t>ambiental.</a:t>
            </a:r>
          </a:p>
          <a:p>
            <a:endParaRPr lang="es-EC" dirty="0" smtClean="0"/>
          </a:p>
          <a:p>
            <a:r>
              <a:rPr lang="es-EC" dirty="0" smtClean="0"/>
              <a:t>Los </a:t>
            </a:r>
            <a:r>
              <a:rPr lang="es-EC" dirty="0"/>
              <a:t>recursos naturales no renovables, la biodiversidad y el patrimonio genético determinado por la </a:t>
            </a:r>
            <a:r>
              <a:rPr lang="es-EC" dirty="0" smtClean="0"/>
              <a:t>ley, son prioridad del gobierno ecuatoriano.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1996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reporteconfidencial.info/images_noticias/1402324183_extra_big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" y="8852"/>
            <a:ext cx="9153525" cy="622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" y="6010275"/>
            <a:ext cx="91535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6245" y="835245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El desarrollo turístico </a:t>
            </a:r>
            <a:r>
              <a:rPr lang="es-EC" dirty="0" smtClean="0"/>
              <a:t>elevará el nivel de desarrollo </a:t>
            </a:r>
            <a:r>
              <a:rPr lang="es-EC" dirty="0"/>
              <a:t>económico de la población, así lo revela el 95,95% </a:t>
            </a:r>
            <a:r>
              <a:rPr lang="es-EC" dirty="0" smtClean="0"/>
              <a:t>de encuestados.</a:t>
            </a:r>
          </a:p>
          <a:p>
            <a:endParaRPr lang="es-EC" dirty="0" smtClean="0"/>
          </a:p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5292080" y="33265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La </a:t>
            </a:r>
            <a:r>
              <a:rPr lang="es-EC" dirty="0"/>
              <a:t>posibilidad de realizar mapas, trípticos, folletos </a:t>
            </a:r>
            <a:r>
              <a:rPr lang="es-EC" dirty="0" smtClean="0"/>
              <a:t>para </a:t>
            </a:r>
            <a:r>
              <a:rPr lang="es-EC" dirty="0"/>
              <a:t>un día de excursión con opciones de alojamiento y alimentación. </a:t>
            </a:r>
            <a:endParaRPr lang="es-EC" dirty="0" smtClean="0"/>
          </a:p>
        </p:txBody>
      </p:sp>
      <p:sp>
        <p:nvSpPr>
          <p:cNvPr id="8" name="CuadroTexto 7"/>
          <p:cNvSpPr txBox="1"/>
          <p:nvPr/>
        </p:nvSpPr>
        <p:spPr>
          <a:xfrm>
            <a:off x="7191762" y="2086234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Señalética </a:t>
            </a:r>
            <a:r>
              <a:rPr lang="es-EC" dirty="0"/>
              <a:t>para acceder a los </a:t>
            </a:r>
            <a:r>
              <a:rPr lang="es-EC" dirty="0" smtClean="0"/>
              <a:t>atractivos</a:t>
            </a:r>
            <a:endParaRPr lang="es-ES" dirty="0"/>
          </a:p>
        </p:txBody>
      </p:sp>
      <p:pic>
        <p:nvPicPr>
          <p:cNvPr id="8196" name="Picture 4" descr="http://www.iniciativas-innovadoras.es/theme/iniciativas/img/sections/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508" y="3838574"/>
            <a:ext cx="2524125" cy="21717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131815" y="2684096"/>
            <a:ext cx="27011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El </a:t>
            </a:r>
            <a:r>
              <a:rPr lang="es-EC" dirty="0" smtClean="0"/>
              <a:t>se </a:t>
            </a:r>
            <a:r>
              <a:rPr lang="es-EC" dirty="0"/>
              <a:t>redujo en un 12,10% lo que equivale a 143 000 dólares para la ejecución de obras y proyectos de desarrollo.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090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7" y="0"/>
            <a:ext cx="5357841" cy="630932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209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CAPÍTULO V</a:t>
            </a:r>
            <a:br>
              <a:rPr lang="es-ES" dirty="0" smtClean="0"/>
            </a:br>
            <a:r>
              <a:rPr lang="es-ES" dirty="0" smtClean="0"/>
              <a:t>PROPUESTA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" y="6010275"/>
            <a:ext cx="91535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367677"/>
              </p:ext>
            </p:extLst>
          </p:nvPr>
        </p:nvGraphicFramePr>
        <p:xfrm>
          <a:off x="3960943" y="1916832"/>
          <a:ext cx="5181601" cy="3675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734"/>
                <a:gridCol w="1879077"/>
                <a:gridCol w="2984790"/>
              </a:tblGrid>
              <a:tr h="5403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N°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PROPUESTA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OBJETIVO </a:t>
                      </a:r>
                      <a:r>
                        <a:rPr lang="es-EC" sz="1200" dirty="0" smtClean="0">
                          <a:effectLst/>
                        </a:rPr>
                        <a:t>DE</a:t>
                      </a:r>
                      <a:r>
                        <a:rPr lang="es-EC" sz="1200" baseline="0" dirty="0" smtClean="0">
                          <a:effectLst/>
                        </a:rPr>
                        <a:t> LA PROPUESTA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92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Ciclo-Ruta </a:t>
                      </a:r>
                      <a:r>
                        <a:rPr lang="es-EC" sz="1200" dirty="0">
                          <a:effectLst/>
                        </a:rPr>
                        <a:t>turística parroquial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Diseño e implementación </a:t>
                      </a:r>
                      <a:r>
                        <a:rPr lang="es-EC" sz="1200" dirty="0" smtClean="0">
                          <a:effectLst/>
                        </a:rPr>
                        <a:t>por caminos </a:t>
                      </a:r>
                      <a:r>
                        <a:rPr lang="es-EC" sz="1200" dirty="0">
                          <a:effectLst/>
                        </a:rPr>
                        <a:t>vecinales de las 8 </a:t>
                      </a:r>
                      <a:r>
                        <a:rPr lang="es-EC" sz="1200" dirty="0" smtClean="0">
                          <a:effectLst/>
                        </a:rPr>
                        <a:t>parroquias, </a:t>
                      </a:r>
                      <a:r>
                        <a:rPr lang="es-EC" sz="1200" dirty="0">
                          <a:effectLst/>
                        </a:rPr>
                        <a:t>para </a:t>
                      </a:r>
                      <a:r>
                        <a:rPr lang="es-EC" sz="1200" dirty="0" smtClean="0">
                          <a:effectLst/>
                        </a:rPr>
                        <a:t>fortalecer</a:t>
                      </a:r>
                      <a:r>
                        <a:rPr lang="es-EC" sz="1200" baseline="0" dirty="0" smtClean="0">
                          <a:effectLst/>
                        </a:rPr>
                        <a:t> </a:t>
                      </a:r>
                      <a:r>
                        <a:rPr lang="es-EC" sz="1200" dirty="0" smtClean="0">
                          <a:effectLst/>
                        </a:rPr>
                        <a:t>el </a:t>
                      </a:r>
                      <a:r>
                        <a:rPr lang="es-EC" sz="1200" dirty="0">
                          <a:effectLst/>
                        </a:rPr>
                        <a:t>turismo de </a:t>
                      </a:r>
                      <a:r>
                        <a:rPr lang="es-EC" sz="1200" dirty="0" smtClean="0">
                          <a:effectLst/>
                        </a:rPr>
                        <a:t>aventura.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654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Promoción </a:t>
                      </a:r>
                      <a:r>
                        <a:rPr lang="es-EC" sz="1200" dirty="0" smtClean="0">
                          <a:effectLst/>
                        </a:rPr>
                        <a:t>y difusión de la parroquia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Comunicación </a:t>
                      </a:r>
                      <a:r>
                        <a:rPr lang="es-EC" sz="1200" dirty="0">
                          <a:effectLst/>
                        </a:rPr>
                        <a:t>estratégica, mercadeo, posicionamiento y relaciones públicas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22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Capacitación</a:t>
                      </a:r>
                      <a:r>
                        <a:rPr lang="es-EC" sz="1200" baseline="0" dirty="0" smtClean="0">
                          <a:effectLst/>
                        </a:rPr>
                        <a:t> </a:t>
                      </a:r>
                      <a:r>
                        <a:rPr lang="es-EC" sz="1200" dirty="0" smtClean="0">
                          <a:effectLst/>
                        </a:rPr>
                        <a:t>prestadores </a:t>
                      </a:r>
                      <a:r>
                        <a:rPr lang="es-EC" sz="1200" dirty="0">
                          <a:effectLst/>
                        </a:rPr>
                        <a:t>de servicios turísticos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Fortalecer la </a:t>
                      </a:r>
                      <a:r>
                        <a:rPr lang="es-EC" sz="1200" dirty="0">
                          <a:effectLst/>
                        </a:rPr>
                        <a:t>actividad y </a:t>
                      </a:r>
                      <a:r>
                        <a:rPr lang="es-EC" sz="1200" dirty="0" smtClean="0">
                          <a:effectLst/>
                        </a:rPr>
                        <a:t>mejorar </a:t>
                      </a:r>
                      <a:r>
                        <a:rPr lang="es-EC" sz="1200" dirty="0">
                          <a:effectLst/>
                        </a:rPr>
                        <a:t>los ingresos económicos de la población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5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Rutas turísticas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Nuevos lugares de </a:t>
                      </a:r>
                      <a:r>
                        <a:rPr lang="es-EC" sz="1200" dirty="0" smtClean="0">
                          <a:effectLst/>
                        </a:rPr>
                        <a:t>excursión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249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072" y="1484784"/>
            <a:ext cx="1559944" cy="238788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" y="6010275"/>
            <a:ext cx="91535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073330" y="332656"/>
            <a:ext cx="4259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CICLO RUTA CUNUGYAKU </a:t>
            </a:r>
            <a:endParaRPr lang="es-ES" sz="2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42818"/>
            <a:ext cx="2759875" cy="2198150"/>
          </a:xfrm>
          <a:prstGeom prst="rect">
            <a:avLst/>
          </a:prstGeom>
        </p:spPr>
      </p:pic>
      <p:pic>
        <p:nvPicPr>
          <p:cNvPr id="8" name="Imagen 7" descr="Descripción: Descripción: 1102640_495592903862613_614208898_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29636"/>
            <a:ext cx="3744416" cy="180213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Imagen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92776"/>
            <a:ext cx="4211960" cy="2681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3091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6841" y="404664"/>
            <a:ext cx="4751863" cy="1143000"/>
          </a:xfrm>
        </p:spPr>
        <p:txBody>
          <a:bodyPr>
            <a:noAutofit/>
          </a:bodyPr>
          <a:lstStyle/>
          <a:p>
            <a:r>
              <a:rPr lang="es-ES" sz="2800" b="1" dirty="0"/>
              <a:t>PROMOCIÓN Y DIFUSIÓN TURÍSTICA, PUBLICIDAD Y MEDIOS</a:t>
            </a:r>
            <a:br>
              <a:rPr lang="es-ES" sz="2800" b="1" dirty="0"/>
            </a:br>
            <a:endParaRPr lang="es-E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" y="6010275"/>
            <a:ext cx="91535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/>
          <p:cNvPicPr/>
          <p:nvPr/>
        </p:nvPicPr>
        <p:blipFill>
          <a:blip r:embed="rId3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7"/>
            <a:ext cx="2448272" cy="430946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295" y="188640"/>
            <a:ext cx="3553862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73545"/>
            <a:ext cx="5544616" cy="35478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2240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2242592" cy="1143000"/>
          </a:xfrm>
        </p:spPr>
        <p:txBody>
          <a:bodyPr>
            <a:normAutofit fontScale="90000"/>
          </a:bodyPr>
          <a:lstStyle/>
          <a:p>
            <a:r>
              <a:rPr lang="es-EC" sz="2800" dirty="0"/>
              <a:t>PROGRAMAS DE CAPACITACIÓN TURÍSTICA</a:t>
            </a:r>
            <a:endParaRPr lang="es-E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" y="6010275"/>
            <a:ext cx="91535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5012055" cy="3959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4" y="210408"/>
            <a:ext cx="3608898" cy="1634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inm.gov.co/images/images/capacitacion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315" y="2952440"/>
            <a:ext cx="3412881" cy="195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877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8047" cy="623731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2530624" cy="1143000"/>
          </a:xfrm>
        </p:spPr>
        <p:txBody>
          <a:bodyPr>
            <a:normAutofit/>
          </a:bodyPr>
          <a:lstStyle/>
          <a:p>
            <a:r>
              <a:rPr lang="es-EC" sz="2800" dirty="0"/>
              <a:t>RUTAS TURÍSTICAS</a:t>
            </a:r>
            <a:endParaRPr lang="es-E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" y="6010275"/>
            <a:ext cx="91535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23528" y="1504380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Senderos guiados </a:t>
            </a:r>
            <a:r>
              <a:rPr lang="es-ES" dirty="0"/>
              <a:t>hacia la laguna que se encuentra en la mitad de los </a:t>
            </a:r>
            <a:r>
              <a:rPr lang="es-ES" dirty="0" smtClean="0"/>
              <a:t>Illinizas, </a:t>
            </a:r>
            <a:r>
              <a:rPr lang="es-ES" dirty="0"/>
              <a:t>accesibles y atractivos para los </a:t>
            </a:r>
            <a:r>
              <a:rPr lang="es-ES" dirty="0" smtClean="0"/>
              <a:t>visitantes.</a:t>
            </a:r>
            <a:endParaRPr lang="es-ES" dirty="0"/>
          </a:p>
          <a:p>
            <a:endParaRPr lang="es-ES" dirty="0"/>
          </a:p>
        </p:txBody>
      </p:sp>
      <p:pic>
        <p:nvPicPr>
          <p:cNvPr id="9" name="Imagen 8"/>
          <p:cNvPicPr/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36912"/>
            <a:ext cx="5292080" cy="3339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4966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2" t="509" r="332" b="-188"/>
          <a:stretch/>
        </p:blipFill>
        <p:spPr bwMode="auto">
          <a:xfrm>
            <a:off x="-20380" y="0"/>
            <a:ext cx="9135781" cy="570696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010275"/>
            <a:ext cx="91535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4115" y="260648"/>
            <a:ext cx="8229600" cy="1143000"/>
          </a:xfrm>
        </p:spPr>
        <p:txBody>
          <a:bodyPr>
            <a:normAutofit/>
          </a:bodyPr>
          <a:lstStyle/>
          <a:p>
            <a:r>
              <a:rPr lang="es-EC" sz="3200" dirty="0" smtClean="0">
                <a:solidFill>
                  <a:schemeClr val="tx2"/>
                </a:solidFill>
              </a:rPr>
              <a:t>CAPÍTULO I</a:t>
            </a:r>
            <a:br>
              <a:rPr lang="es-EC" sz="3200" dirty="0" smtClean="0">
                <a:solidFill>
                  <a:schemeClr val="tx2"/>
                </a:solidFill>
              </a:rPr>
            </a:br>
            <a:r>
              <a:rPr lang="es-EC" sz="3200" dirty="0" smtClean="0">
                <a:solidFill>
                  <a:schemeClr val="tx2"/>
                </a:solidFill>
              </a:rPr>
              <a:t>MARCO TEÓRICO REFERENCIAL</a:t>
            </a:r>
            <a:endParaRPr lang="es-EC" sz="3200" dirty="0">
              <a:solidFill>
                <a:schemeClr val="tx2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-20380" y="3460197"/>
            <a:ext cx="5472607" cy="2246769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2400" i="1" dirty="0">
                <a:ln w="10160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ANÁLISIS DE LAS ESTRATEGIAS Y POLÍTICAS APLICADAS POR EL GOBIERNO AUTÓNOMO DESCENTRALIZADO DE  LA PARROQUIA EL </a:t>
            </a:r>
            <a:r>
              <a:rPr lang="es-EC" sz="2400" i="1" dirty="0" smtClean="0">
                <a:ln w="10160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CHAUPI, EN </a:t>
            </a:r>
            <a:r>
              <a:rPr lang="es-EC" sz="2400" i="1" dirty="0">
                <a:ln w="10160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EL DESARROLLO TURÍSTICO DE LA LOCALIDAD</a:t>
            </a:r>
            <a:r>
              <a:rPr lang="es-EC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/>
            </a:r>
            <a:br>
              <a:rPr lang="es-EC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</a:br>
            <a:endParaRPr lang="es-EC" sz="2000" dirty="0">
              <a:solidFill>
                <a:schemeClr val="accent3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" name="AutoShape 4" descr="data:image/jpeg;base64,/9j/4AAQSkZJRgABAQAAAQABAAD/2wCEAAkGBxISEhUSEhMVFRUVFxgXFxUVFRUVFRUVFxUXFxUXFRcYHSggGBolHRUVITEhJSkrLi4uFx8zODMtNygtLisBCgoKDg0OGhAQGi0mHyUtLS0tLS0tLS0tLS0tLS0tLS0tLS0tLS0tLS0tLS0tLS0tLS0tLS0tLS0tLS0tLS0tLf/AABEIALcApwMBEQACEQEDEQH/xAAbAAABBQEBAAAAAAAAAAAAAAAAAgMEBQYBB//EAEoQAAEDAgMCCQgGBggHAAAAAAEAAgMEEQUSIQYxExQiQVFhcXKRMjRSgaGxwdEVQlOSsuEWJDOT0vAjNWNzg6Kj4kNUYmSCwtP/xAAaAQEAAwEBAQAAAAAAAAAAAAAAAQIDBAUG/8QANxEAAgECBAIHBwMDBQAAAAAAAAECAxEEEiExQVETMjRhcZGhBRQiUoGx0RUzciPh8CQ1QmLB/9oADAMBAAIRAxEAPwD1cNWJmGVAGVAGVAGVAGVAGVAGVAGVAGVAGVAGVAGVAGVAGVAGVAGVAGVAGVAGVAGVAOBqkk4UA26UBLATw4SwsHDBLA6JQlhYUHpYCgUApAFkB3KgOFqWBwMQix3KlhY5lQWDKlgcyoAyoAyoLBlQWO5UFh0iwUliur6wMBJNgFWc4045pPQlK5m34vNIf6Noa3pdzry/fa9V/wBKNlzZpkS3OtnqvSb4K3SYvnHyItEcbJVekzw/JWU8VzXkLRHmSVPS3w/JXUsTzQtEkxPn5y3wWilX4tFdCZE6XnI8FonU4kaEuMu51omwSGlWuQKCkELF8TbTtDntcQ45eTa97E85HQufE4mNCKlJPloTGOYqf0vh+zk/yfxLj/VqXyv0/JfomH6Xw/Zyf5P4k/VqXyv0/I6Jh+l8P2cngz+JP1al8r9PyOiZdYZWCeMSNBAN9Da+hI5uxd9Csq0FOOxnJWdiVkWpAZUAZUAZUAZUByo0CtYsYvHXmSZsf1WjMQvHx16teNLgldmkdFclUlNfmW60RBYMpVe4sONpVZMiw42nU3Fh1sCsiLDrY1YDoarICw1SQLAVgYOrocQlAEjXuANwCWb7W5ivnqlHG1Vaab8jZOK2NJhWz8PAs4WFufKM199+uxXqUMFSVOOeCvbUzcnfRna2goIbcKyNma9r31ta/vCmrRwdK2eMVcJyexSbQcR4E8BwefMPJve3PvXn4z3Ton0Vs2mxeOa+pebHD9UZ2v8Axleh7N7NH6/dlKnWLrKu6xQMqAMqAMqWB3KliRisGisSYutH627uhePW7Y/4ouuqXFGFe4JgVgLCsgLCuiBbVa4sOBWTIFNVkBYViBSlArsexfizGvyZ8zsts2W2hN72PQubF4r3eCla+tuRaMblH+nH9h/q/wCxcH6z/wBPX+xbou87/Wmv7HgdPtc2f7trZOven+469XL9b38uQ6hAxrZni8Rk4XPYgWyZd/XmK58T7P6CnnzX+lv/AEtGd3Y02xnmjO1/43L1fZvZo/X7szn1i7K727FDgKzVS7sWy6Csq0KncqkHbICJWbkJMTXedu7rfgvGr9rf8UaLqlvSFTcEsFWTIFgq6AsFWTA3FJmmY0c1ye2xVoO80jRRtBsunxArscEzAYfCR1rNwaJuIBUXAOcpuDzvFaGoja0zOLgTYXkL9bHmPrXzeIo16cU6juvFs2i09i1w3FqVsTGvaC4NsTwYOvbbVdtDF4eNOMZLVLkUcZXJ0O0dKzyRlvvyx2v22C6I+0MNHb7EZJELaHHYZoTGwknM06tI3HVc+NxtKrScYvXTgTGLTH9mMcijijhJOcuItY2u55tr6wrYLG04Uo03vf7sSg27mpbJdeg5Niw40omB8LrWqMwUgEBErNyAxGIedu7oXiYjtb/ijRdUtaQpcEoFWTA4CrpgJZcov/N1dExjd2I+AEunJ7f59qthtZm1XSFjTr0TkBAIfGCquKYKkV0TpHxMeHPj8tovdvb4hYXV2kyMybsQsSpWSgNeCQDcWJGu7mXPWpQqq00XTsVv0HB6J+875rn9xocvVk52Jfg0A+qfvOVXgqC4erClJjf0RB6J+85ZvCUeXqy12SqTB4A5rg03aQRyjvBuPcrwwlJNNLbvZNzRROXagSmqxA+zcumm9DNnVoQCAiVqAw+I+dO7rV4eJf8Aq34I0XVLOkOircklNKsmBYKumQVNbi7DM6mAOZjWyOOmWziQB26LTZXNaS1uWWyQu5x6veVthF8RbEbGnXecgIAKA84pq5sGIYjM4EhjQSG2ueUwaX7V5qko1akn3GCdpSZPwjaaKrc5rGPaWtzXfl1F7cxKtCtGpeyLwqKRNkksonKxslcjucsWy4kOQEumcrIFpAVqiSY0q4H4itqTM5C1uVBARK1AYbE/Ond1q8LF9qfgjRdUsaUrO5I+6SysmSkQaqtIWkS1jM4NLmnq5OuNl+6xziPaF0VNEbU9jfbHt0eez4rbCLcyxHA0S7TmBQAKkHm+HUDZMYqZCSDCc7bWsSWhnKuN1nHdZebGCeIk+Rgo3qPuEbQ/1rS/3f8A9lWr+/Hw/JMv3EXc29Km50obsqEhlQkk04VkC0gWiLExpWgHYSrwdmUkPLqMwQEStQGFxXzp3davBxnan4I1j1SfSnRYtkoJ3q6LFPXTfz1LaJJS7Lm8Uz/tJ5D6m5WD3LeqbwVj0zZNto3HrHsH5rpwi0Zz4jdF4us5wQHCUB5e6ofDidZOHHg4uVKwb5GENaGi+nlFp5ty8u7jXnK+i3Oe7U2wo6oV9eyeMOY2CPlB9rnV40ykj648FEZKrVUlwRKeed0aieLULSqtUdMRrgisrFhQhKmxI/DGpSJJ8TVoiSSxWQHY96sistiQutO6MgUgiVqAwuLedO7rV4GN7U/BGseqS6c6LnbLIaqHrSJYo8Qktc9HwF10U90SQtkxajiJ+tdx/wDJ5K2q7m0D1TZtloR1k/AfBduGXw/U5a/WLRdBiCAbe5QyCNJL1qlwNuN1AYxNFuWFZbFoEeaSNhs97GnfZzmg26dSsG4rdl8yW7GxVw/ax/vGfNRnhzXmM8eaHG1kP2sf7xnzU54c15jPHmiXTSNcLsc1w3XaQ4X6NPUrpp7F009iSFYCgVJDRJC6qb0MWdVwRK1AYTGPOnd1q+fx/aX4I1j1R+F2i5rl0hioetIljMY/Plikd0Md7l10dwT8Diy09O3oYz8N/itKnWN46I9QwVtoW9dz7V6FBfAjiq9dk5bGYICNOVVkFdNLqs2yDkcyJgXXTFsTni12tc4X3XDSRfwWOIdoXJi7JvuMJUVjqueLhAG3LI+RcaF+/UnXlFePKbqzV+5epzuXSSVzR/odB6cviz+FdfucOb9PwdPu0ebGqvZKJsb3NdKXNa4tF2m7gCQLBtzc9CrLCRUW03/n0Kyw8Um1chbPVFTCWxCB2R8gLnOjkuA7K1xvoAABfVZ0JVIfCo6N8mVpOcdLceRtl6J2AgJUZ0XRSZjLcUtipErUBgsa85d3Wr57H9pfgjWPVHIyuS5qiLVvWsAZDa2S1PIOmw8SAu7D7g11LFYxt9EAeAA+CtLrHQtj0fDm2iYP+kL06KtBHBUfxMkLQoCAi1CoyCoqN6ykQIYUQHMUd+rydx/4CssT+0yVs/BmCww/00X94z8YXiw6y8V9zlp9deKPRuHXrZj1DhqABckADUk7gOe6jMRsIjxOIkASxknQDO25J3AaoqseaIzx5omByuWO3QEmnOi2pPUxmtR1dJQiVqAwWN+cu7rfcvnfaPaX4I2hsDHaLiTNCFVPW8CTJbQcrgo/TmjHtBK9DD7Nko3MAvJ4/FS+sbcD0eJtmgdAHuXqxVkkec9xSsQCAYmaqsgrZ4Vm0QNthUWAV0YdG5p3OBBtvsRY28VlXV4WLwV9DF11AYZGmIPeBZ1yM3KDjpyR1BePOGSSymE6ThJZU2Sxi9V9j/pyfNadNU+X0Zp01X5fRiZsTqnNc0wmzgQbRybiLdPWodWo1bL6Mh1arTWX0YrAMIDrSSZ2uY8EC2UHLlcLgi++/gpo0b6u6syaNC/xSunc2UTl3o6x4K4H6dWg7NGcx9dhkRK1AYHHPOXd1q+c9pdpfgjansNtdouE0IFY9bwZJnpmB9VSt32kL/ui69PDq0GWW5s6V1nE77W0uL/mo2ZrwNZSbTRk2kGU/wA8xXZDFp9ZHLLDvgXMFQx+rXA+vXwXVGcZbMxcWtx1WKiXNUEDD4lWwE8ClgQcRFmlc1fqmlPcpHu1XCbkqnV4kkkhXIOMChAkRSDcNT1Kc62ROV8SwgjO8iy2hTnLV6GU5LgSAF0RpJbmVxS2IIlagPP8f85d3W+5fN+0+0PwRvT2GAVwJmhX1bl0UwUeHXfiMbR9WJx6NTovXpK1MmO5tZor6ugeOthDgs5RNU+8iPDBuke3qex1vkqWLXFQTSN/Zvjd3Xhp8LqU2tg7Mtabauoi/aRuI6xf2hbRxU47mUqEWXuH7XU0uhdkd0FdcMVCW+hhKhJbF7HI1wu0gjpBuuhNPYxatuKIUkFfiEd2nsXNWXwstDrIoJY157R0io3WVkBL8QbubqfZ+aq6iWxdQfEdpwX+VfsGgUK8tw7LYvqOMAaCy6qUbbHNNt7kt0gG8gdpAXYmktTOzew02rYTYOB7DdV6eF7XLdHLkPrZFCJWoDz/AB/zl3db7l817T7Q/BG9PYjgLzrmpW1wK66TIKTZ136/M6xOWIDTtC9dL+mi0esap1QfRd6tPcsrNGtxH0i8c0nj81PxDQQ7ESd8bj2tafgo1BxmINH/AAnN7oc38JUgH1kTvKY89rL/AAv7UsgOU1Y2M3ikmjPU19vA3Vo6bMhq+6Lyg2ykbYPdHKPXE/26FbxxMo76mMqMXsaODG4JgQHBriDyXEA7ubpWzqxnFmXRyiynrcQYPJs49N9PZvXEzoUeZUzVGbVxc7q8lvtWbg3uXVlsN/SQb5IYO1zfmmSwHI8Zd6bR2PYFbUiy5D7cUc76wP8Ai39gKa8/UlRS4C21J32Z7CfaVXISSIqyQfXt3cqlXWzIaTLvC61tiZHv053Hkj4BdeHn8zOerD5UWFau45jAY95y7utXzHtXtD8EbU9jkLLheXmNRE1ICrxqNAxhw/EIJpHwNHLO8ZDdu8aOXvUsXRcFdllLmddV410eDYvmr+80H/y+5GZjRnxo+l6hF81PT0Pm+4zPmNOOMn7X1cH81bp6PMjM+Y2WYx/b+os+anpqXNE37xp0GLf9x4t+anpKXNEZu8adR4pbUVH37fFSqlPmRm0GHQ1zCHPjncBzXc6/SOTqrXiyc9jkza4OzsbUAE3GaN5Leq5HMice4O99GSWV+IuHJZKANLNYd/OdR7EtElSa3FcYxLmbP+7v/wCqm0Sc65i21uJD6s37ofJRaIzodbieI+jN66e/wUZYkqS5iji2IA/sXHtpSfcOxMkRm7xyPGq7/l2+ulkHuUdFEnPbiTabH60b6do/wZx7j1KHSiTn7y8ftBWzxcC6mdzEcHFM06b8xdcEK1nlyorZJ5rnqdavQOE8/wAf84d3Wr5j2t++/BG0NhVOvHZoUGL48+KrijFuCIHCaDQvdlYb82tl3UMNGdGUuPD6bmcp2lY5VY+8VrIW24LRr9AbvcHOGvNYAeKvDDp0HN78PAOo81i1xDHIoZYoXAkynePJbzNLj1nQLKnQlODkuBZzs7CcVx1sDxHwbpCWOfyS0aN3+UR0rSlSc45m7cCsp2FS7RRNjika1zzNbIxoGY6XO/QW6VeNKWZp6W3DmOOx1rInSyxvjs7K1nJc55NsuUNJ3k2Uqm3KyZGbS4rD8ebJLwL43xPIzNDspDgN9i0kXHQrum1HMndBTT0Hccxrizc5ic9oBJLS3TcBoTz35lanHO7XJlKw1U7SCONkjoX3e8May7L67je9gPWrxhd7lcxIqNoGxw8LIxzSTlbHo57nE2aG5TYk9qtGOtkM2hA2bxgl7oqjOJXZpBnDcuTQZY8hOjdNCb6rV80RGQ/hm1sUsjGGJ7BIXhjnFha4svcaG43K1nzCmTm7SQBtQ5wLW078jibco5Wu5NunOB2q1np3jMOYdjxfdz4JIWBufPIY7WGtiA4kG2u5TfvIzXIsO2sfIc6GVkUjg1szg3LyjZpLb5gCTvIV0xc1OfRWTJK3FKizfWFStJqP1CRpqeS69UocrBogPP8AaNhE9/SaLerevm/a0H01+a+xrDYZppV4jRoZrFcLdLJUOt5TGCM6aluY++y9GhXjThBd7uYzi22yNBhUuSORwvLwzZH6jQXAOvU0LWVeGZxW1rL/ADxK5XuGKYZUTPlfyRmsGXBLgI7lhaQbAlxurUq1OCjHz+u4abdzuOYbPUOifbKREQddM9wcptvaVNGrCCa7/Tn4h3ZPqaaT9XmZGLxAgxXA0cACGndpYKkJx+KLe/ENPR2JWMMkniY5seR8cjXhjyDmynW5aTa+qUnGErN3TLS1RykiklqY5XR8G2JrgBcOc5zrXOmgAt7VfNGMGk73IWrLPaymdLTPYwXcRoL79R8lWhLLJNl57FftLQufFCGsz5ZGuc3TVo3jXRbUpJNmclohFbQudBEYohG6KQSCIkAGxNxdtwCbk+tWjJX1Ya0Fw08stQJnR8G2ONzWtuC5xfbMTbQDkiyvdJWI32K3ZnBpoJ2vezMHZwbnWI5iQW62s4W3aq7ldEK9yZUYLK9lW3yTJNwkZO45WR2vbcLtIU5ldeBNi5ZLJUQSQyQmIujc0uzNc27gWnLY3576hCeBTmkqJYY6V0QZlLA+XMCC1hFiwb7m3PaysmuBU3oms0KyNCoxGbMWsGpc4LLESvlgt20SjZ0S9ozJUzbhAZvHcKEregjVp6Fy4vCrEQtxWzLRlYx81PJGbPaR1gXB7CvmK2FqU5WlFr1RqpJnBN1HwK5+ilyJuKE/UfBT0cuRJ3hx0HwKtkly9CNA4cdB8CrZXyGh3jI6D4KUny9CDoqR0HwVteT8gKbVgcx8CrX7n5MCuOjoPgVZS7n5ADWN6D4FWz+PkyLHRWt6HeBVukXJ+TFhTa9o5j90q3Srk/Jiwr6Qb0H7pVlWjyfkyLChiTeh33SrKvHk/Jix1uJMHMfAqfeI9/kxY79JM6D4FXWJh3+RFhL8QLtGNc49hT3nhCLb8BYscHwx2bhJPK5h6P5ruwmFkpdLV63BciJS4I11Iyy9EoSkAzLDdAQn0aATxRAHFSgDipQBxUoA4qUAcVKAOKlAHFSgDiqAOKoA4qgDiqAOKoA4qgOGkQAKJASoaWyAksZZALQAgBAFkAWQBZAFkAWQBZAFkAWQBZAFkAWQBZAFkAWQBZAFkAIA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AutoShape 6" descr="data:image/jpeg;base64,/9j/4AAQSkZJRgABAQAAAQABAAD/2wCEAAkGBxISEhUSEhMVFRUVFxgXFxUVFRUVFRUVFxUXFxUXFRcYHSggGBolHRUVITEhJSkrLi4uFx8zODMtNygtLisBCgoKDg0OGhAQGi0mHyUtLS0tLS0tLS0tLS0tLS0tLS0tLS0tLS0tLS0tLS0tLS0tLS0tLS0tLS0tLS0tLS0tLf/AABEIALcApwMBEQACEQEDEQH/xAAbAAABBQEBAAAAAAAAAAAAAAAAAgMEBQYBB//EAEoQAAEDAgMCCQgGBggHAAAAAAEAAgMEEQUSIQYxExQiQVFhcXKRMjRSgaGxwdEVQlOSsuEWJDOT0vAjNWNzg6Kj4kNUYmSCwtP/xAAaAQEAAwEBAQAAAAAAAAAAAAAAAQIDBAUG/8QANxEAAgECBAIHBwMDBQAAAAAAAAECAxEEEiExQVETMjRhcZGhBRQiUoGx0RUzciPh8CQ1QmLB/9oADAMBAAIRAxEAPwD1cNWJmGVAGVAGVAGVAGVAGVAGVAGVAGVAGVAGVAGVAGVAGVAGVAGVAGVAGVAGVAGVAOBqkk4UA26UBLATw4SwsHDBLA6JQlhYUHpYCgUApAFkB3KgOFqWBwMQix3KlhY5lQWDKlgcyoAyoAyoLBlQWO5UFh0iwUliur6wMBJNgFWc4045pPQlK5m34vNIf6Noa3pdzry/fa9V/wBKNlzZpkS3OtnqvSb4K3SYvnHyItEcbJVekzw/JWU8VzXkLRHmSVPS3w/JXUsTzQtEkxPn5y3wWilX4tFdCZE6XnI8FonU4kaEuMu51omwSGlWuQKCkELF8TbTtDntcQ45eTa97E85HQufE4mNCKlJPloTGOYqf0vh+zk/yfxLj/VqXyv0/JfomH6Xw/Zyf5P4k/VqXyv0/I6Jh+l8P2cngz+JP1al8r9PyOiZdYZWCeMSNBAN9Da+hI5uxd9Csq0FOOxnJWdiVkWpAZUAZUAZUAZUByo0CtYsYvHXmSZsf1WjMQvHx16teNLgldmkdFclUlNfmW60RBYMpVe4sONpVZMiw42nU3Fh1sCsiLDrY1YDoarICw1SQLAVgYOrocQlAEjXuANwCWb7W5ivnqlHG1Vaab8jZOK2NJhWz8PAs4WFufKM199+uxXqUMFSVOOeCvbUzcnfRna2goIbcKyNma9r31ta/vCmrRwdK2eMVcJyexSbQcR4E8BwefMPJve3PvXn4z3Ton0Vs2mxeOa+pebHD9UZ2v8Axleh7N7NH6/dlKnWLrKu6xQMqAMqAMqWB3KliRisGisSYutH627uhePW7Y/4ouuqXFGFe4JgVgLCsgLCuiBbVa4sOBWTIFNVkBYViBSlArsexfizGvyZ8zsts2W2hN72PQubF4r3eCla+tuRaMblH+nH9h/q/wCxcH6z/wBPX+xbou87/Wmv7HgdPtc2f7trZOven+469XL9b38uQ6hAxrZni8Rk4XPYgWyZd/XmK58T7P6CnnzX+lv/AEtGd3Y02xnmjO1/43L1fZvZo/X7szn1i7K727FDgKzVS7sWy6Csq0KncqkHbICJWbkJMTXedu7rfgvGr9rf8UaLqlvSFTcEsFWTIFgq6AsFWTA3FJmmY0c1ye2xVoO80jRRtBsunxArscEzAYfCR1rNwaJuIBUXAOcpuDzvFaGoja0zOLgTYXkL9bHmPrXzeIo16cU6juvFs2i09i1w3FqVsTGvaC4NsTwYOvbbVdtDF4eNOMZLVLkUcZXJ0O0dKzyRlvvyx2v22C6I+0MNHb7EZJELaHHYZoTGwknM06tI3HVc+NxtKrScYvXTgTGLTH9mMcijijhJOcuItY2u55tr6wrYLG04Uo03vf7sSg27mpbJdeg5Niw40omB8LrWqMwUgEBErNyAxGIedu7oXiYjtb/ijRdUtaQpcEoFWTA4CrpgJZcov/N1dExjd2I+AEunJ7f59qthtZm1XSFjTr0TkBAIfGCquKYKkV0TpHxMeHPj8tovdvb4hYXV2kyMybsQsSpWSgNeCQDcWJGu7mXPWpQqq00XTsVv0HB6J+875rn9xocvVk52Jfg0A+qfvOVXgqC4erClJjf0RB6J+85ZvCUeXqy12SqTB4A5rg03aQRyjvBuPcrwwlJNNLbvZNzRROXagSmqxA+zcumm9DNnVoQCAiVqAw+I+dO7rV4eJf8Aq34I0XVLOkOircklNKsmBYKumQVNbi7DM6mAOZjWyOOmWziQB26LTZXNaS1uWWyQu5x6veVthF8RbEbGnXecgIAKA84pq5sGIYjM4EhjQSG2ueUwaX7V5qko1akn3GCdpSZPwjaaKrc5rGPaWtzXfl1F7cxKtCtGpeyLwqKRNkksonKxslcjucsWy4kOQEumcrIFpAVqiSY0q4H4itqTM5C1uVBARK1AYbE/Ond1q8LF9qfgjRdUsaUrO5I+6SysmSkQaqtIWkS1jM4NLmnq5OuNl+6xziPaF0VNEbU9jfbHt0eez4rbCLcyxHA0S7TmBQAKkHm+HUDZMYqZCSDCc7bWsSWhnKuN1nHdZebGCeIk+Rgo3qPuEbQ/1rS/3f8A9lWr+/Hw/JMv3EXc29Km50obsqEhlQkk04VkC0gWiLExpWgHYSrwdmUkPLqMwQEStQGFxXzp3davBxnan4I1j1SfSnRYtkoJ3q6LFPXTfz1LaJJS7Lm8Uz/tJ5D6m5WD3LeqbwVj0zZNto3HrHsH5rpwi0Zz4jdF4us5wQHCUB5e6ofDidZOHHg4uVKwb5GENaGi+nlFp5ty8u7jXnK+i3Oe7U2wo6oV9eyeMOY2CPlB9rnV40ykj648FEZKrVUlwRKeed0aieLULSqtUdMRrgisrFhQhKmxI/DGpSJJ8TVoiSSxWQHY96sistiQutO6MgUgiVqAwuLedO7rV4GN7U/BGseqS6c6LnbLIaqHrSJYo8Qktc9HwF10U90SQtkxajiJ+tdx/wDJ5K2q7m0D1TZtloR1k/AfBduGXw/U5a/WLRdBiCAbe5QyCNJL1qlwNuN1AYxNFuWFZbFoEeaSNhs97GnfZzmg26dSsG4rdl8yW7GxVw/ax/vGfNRnhzXmM8eaHG1kP2sf7xnzU54c15jPHmiXTSNcLsc1w3XaQ4X6NPUrpp7F009iSFYCgVJDRJC6qb0MWdVwRK1AYTGPOnd1q+fx/aX4I1j1R+F2i5rl0hioetIljMY/Plikd0Md7l10dwT8Diy09O3oYz8N/itKnWN46I9QwVtoW9dz7V6FBfAjiq9dk5bGYICNOVVkFdNLqs2yDkcyJgXXTFsTni12tc4X3XDSRfwWOIdoXJi7JvuMJUVjqueLhAG3LI+RcaF+/UnXlFePKbqzV+5epzuXSSVzR/odB6cviz+FdfucOb9PwdPu0ebGqvZKJsb3NdKXNa4tF2m7gCQLBtzc9CrLCRUW03/n0Kyw8Um1chbPVFTCWxCB2R8gLnOjkuA7K1xvoAABfVZ0JVIfCo6N8mVpOcdLceRtl6J2AgJUZ0XRSZjLcUtipErUBgsa85d3Wr57H9pfgjWPVHIyuS5qiLVvWsAZDa2S1PIOmw8SAu7D7g11LFYxt9EAeAA+CtLrHQtj0fDm2iYP+kL06KtBHBUfxMkLQoCAi1CoyCoqN6ykQIYUQHMUd+rydx/4CssT+0yVs/BmCww/00X94z8YXiw6y8V9zlp9deKPRuHXrZj1DhqABckADUk7gOe6jMRsIjxOIkASxknQDO25J3AaoqseaIzx5omByuWO3QEmnOi2pPUxmtR1dJQiVqAwWN+cu7rfcvnfaPaX4I2hsDHaLiTNCFVPW8CTJbQcrgo/TmjHtBK9DD7Nko3MAvJ4/FS+sbcD0eJtmgdAHuXqxVkkec9xSsQCAYmaqsgrZ4Vm0QNthUWAV0YdG5p3OBBtvsRY28VlXV4WLwV9DF11AYZGmIPeBZ1yM3KDjpyR1BePOGSSymE6ThJZU2Sxi9V9j/pyfNadNU+X0Zp01X5fRiZsTqnNc0wmzgQbRybiLdPWodWo1bL6Mh1arTWX0YrAMIDrSSZ2uY8EC2UHLlcLgi++/gpo0b6u6syaNC/xSunc2UTl3o6x4K4H6dWg7NGcx9dhkRK1AYHHPOXd1q+c9pdpfgjansNtdouE0IFY9bwZJnpmB9VSt32kL/ui69PDq0GWW5s6V1nE77W0uL/mo2ZrwNZSbTRk2kGU/wA8xXZDFp9ZHLLDvgXMFQx+rXA+vXwXVGcZbMxcWtx1WKiXNUEDD4lWwE8ClgQcRFmlc1fqmlPcpHu1XCbkqnV4kkkhXIOMChAkRSDcNT1Kc62ROV8SwgjO8iy2hTnLV6GU5LgSAF0RpJbmVxS2IIlagPP8f85d3W+5fN+0+0PwRvT2GAVwJmhX1bl0UwUeHXfiMbR9WJx6NTovXpK1MmO5tZor6ugeOthDgs5RNU+8iPDBuke3qex1vkqWLXFQTSN/Zvjd3Xhp8LqU2tg7Mtabauoi/aRuI6xf2hbRxU47mUqEWXuH7XU0uhdkd0FdcMVCW+hhKhJbF7HI1wu0gjpBuuhNPYxatuKIUkFfiEd2nsXNWXwstDrIoJY157R0io3WVkBL8QbubqfZ+aq6iWxdQfEdpwX+VfsGgUK8tw7LYvqOMAaCy6qUbbHNNt7kt0gG8gdpAXYmktTOzew02rYTYOB7DdV6eF7XLdHLkPrZFCJWoDz/AB/zl3db7l817T7Q/BG9PYjgLzrmpW1wK66TIKTZ136/M6xOWIDTtC9dL+mi0esap1QfRd6tPcsrNGtxH0i8c0nj81PxDQQ7ESd8bj2tafgo1BxmINH/AAnN7oc38JUgH1kTvKY89rL/AAv7UsgOU1Y2M3ikmjPU19vA3Vo6bMhq+6Lyg2ykbYPdHKPXE/26FbxxMo76mMqMXsaODG4JgQHBriDyXEA7ubpWzqxnFmXRyiynrcQYPJs49N9PZvXEzoUeZUzVGbVxc7q8lvtWbg3uXVlsN/SQb5IYO1zfmmSwHI8Zd6bR2PYFbUiy5D7cUc76wP8Ai39gKa8/UlRS4C21J32Z7CfaVXISSIqyQfXt3cqlXWzIaTLvC61tiZHv053Hkj4BdeHn8zOerD5UWFau45jAY95y7utXzHtXtD8EbU9jkLLheXmNRE1ICrxqNAxhw/EIJpHwNHLO8ZDdu8aOXvUsXRcFdllLmddV410eDYvmr+80H/y+5GZjRnxo+l6hF81PT0Pm+4zPmNOOMn7X1cH81bp6PMjM+Y2WYx/b+os+anpqXNE37xp0GLf9x4t+anpKXNEZu8adR4pbUVH37fFSqlPmRm0GHQ1zCHPjncBzXc6/SOTqrXiyc9jkza4OzsbUAE3GaN5Leq5HMice4O99GSWV+IuHJZKANLNYd/OdR7EtElSa3FcYxLmbP+7v/wCqm0Sc65i21uJD6s37ofJRaIzodbieI+jN66e/wUZYkqS5iji2IA/sXHtpSfcOxMkRm7xyPGq7/l2+ulkHuUdFEnPbiTabH60b6do/wZx7j1KHSiTn7y8ftBWzxcC6mdzEcHFM06b8xdcEK1nlyorZJ5rnqdavQOE8/wAf84d3Wr5j2t++/BG0NhVOvHZoUGL48+KrijFuCIHCaDQvdlYb82tl3UMNGdGUuPD6bmcp2lY5VY+8VrIW24LRr9AbvcHOGvNYAeKvDDp0HN78PAOo81i1xDHIoZYoXAkynePJbzNLj1nQLKnQlODkuBZzs7CcVx1sDxHwbpCWOfyS0aN3+UR0rSlSc45m7cCsp2FS7RRNjika1zzNbIxoGY6XO/QW6VeNKWZp6W3DmOOx1rInSyxvjs7K1nJc55NsuUNJ3k2Uqm3KyZGbS4rD8ebJLwL43xPIzNDspDgN9i0kXHQrum1HMndBTT0Hccxrizc5ic9oBJLS3TcBoTz35lanHO7XJlKw1U7SCONkjoX3e8May7L67je9gPWrxhd7lcxIqNoGxw8LIxzSTlbHo57nE2aG5TYk9qtGOtkM2hA2bxgl7oqjOJXZpBnDcuTQZY8hOjdNCb6rV80RGQ/hm1sUsjGGJ7BIXhjnFha4svcaG43K1nzCmTm7SQBtQ5wLW078jibco5Wu5NunOB2q1np3jMOYdjxfdz4JIWBufPIY7WGtiA4kG2u5TfvIzXIsO2sfIc6GVkUjg1szg3LyjZpLb5gCTvIV0xc1OfRWTJK3FKizfWFStJqP1CRpqeS69UocrBogPP8AaNhE9/SaLerevm/a0H01+a+xrDYZppV4jRoZrFcLdLJUOt5TGCM6aluY++y9GhXjThBd7uYzi22yNBhUuSORwvLwzZH6jQXAOvU0LWVeGZxW1rL/ADxK5XuGKYZUTPlfyRmsGXBLgI7lhaQbAlxurUq1OCjHz+u4abdzuOYbPUOifbKREQddM9wcptvaVNGrCCa7/Tn4h3ZPqaaT9XmZGLxAgxXA0cACGndpYKkJx+KLe/ENPR2JWMMkniY5seR8cjXhjyDmynW5aTa+qUnGErN3TLS1RykiklqY5XR8G2JrgBcOc5zrXOmgAt7VfNGMGk73IWrLPaymdLTPYwXcRoL79R8lWhLLJNl57FftLQufFCGsz5ZGuc3TVo3jXRbUpJNmclohFbQudBEYohG6KQSCIkAGxNxdtwCbk+tWjJX1Ya0Fw08stQJnR8G2ONzWtuC5xfbMTbQDkiyvdJWI32K3ZnBpoJ2vezMHZwbnWI5iQW62s4W3aq7ldEK9yZUYLK9lW3yTJNwkZO45WR2vbcLtIU5ldeBNi5ZLJUQSQyQmIujc0uzNc27gWnLY3576hCeBTmkqJYY6V0QZlLA+XMCC1hFiwb7m3PaysmuBU3oms0KyNCoxGbMWsGpc4LLESvlgt20SjZ0S9ozJUzbhAZvHcKEregjVp6Fy4vCrEQtxWzLRlYx81PJGbPaR1gXB7CvmK2FqU5WlFr1RqpJnBN1HwK5+ilyJuKE/UfBT0cuRJ3hx0HwKtkly9CNA4cdB8CrZXyGh3jI6D4KUny9CDoqR0HwVteT8gKbVgcx8CrX7n5MCuOjoPgVZS7n5ADWN6D4FWz+PkyLHRWt6HeBVukXJ+TFhTa9o5j90q3Srk/Jiwr6Qb0H7pVlWjyfkyLChiTeh33SrKvHk/Jix1uJMHMfAqfeI9/kxY79JM6D4FXWJh3+RFhL8QLtGNc49hT3nhCLb8BYscHwx2bhJPK5h6P5ruwmFkpdLV63BciJS4I11Iyy9EoSkAzLDdAQn0aATxRAHFSgDipQBxUoA4qUAcVKAOKlAHFSgDiqAOKoA4qgDiqAOKoA4qgOGkQAKJASoaWyAksZZALQAgBAFkAWQBZAFkAWQBZAFkAWQBZAFkAWQBZAFkAWQBZAFkAIAQ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" name="AutoShape 8" descr="data:image/jpeg;base64,/9j/4AAQSkZJRgABAQAAAQABAAD/2wCEAAkGBxISEhUSEhMVFRUVFxgXFxUVFRUVFRUVFxUXFxUXFRcYHSggGBolHRUVITEhJSkrLi4uFx8zODMtNygtLisBCgoKDg0OGhAQGi0mHyUtLS0tLS0tLS0tLS0tLS0tLS0tLS0tLS0tLS0tLS0tLS0tLS0tLS0tLS0tLS0tLS0tLf/AABEIALcApwMBEQACEQEDEQH/xAAbAAABBQEBAAAAAAAAAAAAAAAAAgMEBQYBB//EAEoQAAEDAgMCCQgGBggHAAAAAAEAAgMEEQUSIQYxExQiQVFhcXKRMjRSgaGxwdEVQlOSsuEWJDOT0vAjNWNzg6Kj4kNUYmSCwtP/xAAaAQEAAwEBAQAAAAAAAAAAAAAAAQIDBAUG/8QANxEAAgECBAIHBwMDBQAAAAAAAAECAxEEEiExQVETMjRhcZGhBRQiUoGx0RUzciPh8CQ1QmLB/9oADAMBAAIRAxEAPwD1cNWJmGVAGVAGVAGVAGVAGVAGVAGVAGVAGVAGVAGVAGVAGVAGVAGVAGVAGVAGVAGVAOBqkk4UA26UBLATw4SwsHDBLA6JQlhYUHpYCgUApAFkB3KgOFqWBwMQix3KlhY5lQWDKlgcyoAyoAyoLBlQWO5UFh0iwUliur6wMBJNgFWc4045pPQlK5m34vNIf6Noa3pdzry/fa9V/wBKNlzZpkS3OtnqvSb4K3SYvnHyItEcbJVekzw/JWU8VzXkLRHmSVPS3w/JXUsTzQtEkxPn5y3wWilX4tFdCZE6XnI8FonU4kaEuMu51omwSGlWuQKCkELF8TbTtDntcQ45eTa97E85HQufE4mNCKlJPloTGOYqf0vh+zk/yfxLj/VqXyv0/JfomH6Xw/Zyf5P4k/VqXyv0/I6Jh+l8P2cngz+JP1al8r9PyOiZdYZWCeMSNBAN9Da+hI5uxd9Csq0FOOxnJWdiVkWpAZUAZUAZUAZUByo0CtYsYvHXmSZsf1WjMQvHx16teNLgldmkdFclUlNfmW60RBYMpVe4sONpVZMiw42nU3Fh1sCsiLDrY1YDoarICw1SQLAVgYOrocQlAEjXuANwCWb7W5ivnqlHG1Vaab8jZOK2NJhWz8PAs4WFufKM199+uxXqUMFSVOOeCvbUzcnfRna2goIbcKyNma9r31ta/vCmrRwdK2eMVcJyexSbQcR4E8BwefMPJve3PvXn4z3Ton0Vs2mxeOa+pebHD9UZ2v8Axleh7N7NH6/dlKnWLrKu6xQMqAMqAMqWB3KliRisGisSYutH627uhePW7Y/4ouuqXFGFe4JgVgLCsgLCuiBbVa4sOBWTIFNVkBYViBSlArsexfizGvyZ8zsts2W2hN72PQubF4r3eCla+tuRaMblH+nH9h/q/wCxcH6z/wBPX+xbou87/Wmv7HgdPtc2f7trZOven+469XL9b38uQ6hAxrZni8Rk4XPYgWyZd/XmK58T7P6CnnzX+lv/AEtGd3Y02xnmjO1/43L1fZvZo/X7szn1i7K727FDgKzVS7sWy6Csq0KncqkHbICJWbkJMTXedu7rfgvGr9rf8UaLqlvSFTcEsFWTIFgq6AsFWTA3FJmmY0c1ye2xVoO80jRRtBsunxArscEzAYfCR1rNwaJuIBUXAOcpuDzvFaGoja0zOLgTYXkL9bHmPrXzeIo16cU6juvFs2i09i1w3FqVsTGvaC4NsTwYOvbbVdtDF4eNOMZLVLkUcZXJ0O0dKzyRlvvyx2v22C6I+0MNHb7EZJELaHHYZoTGwknM06tI3HVc+NxtKrScYvXTgTGLTH9mMcijijhJOcuItY2u55tr6wrYLG04Uo03vf7sSg27mpbJdeg5Niw40omB8LrWqMwUgEBErNyAxGIedu7oXiYjtb/ijRdUtaQpcEoFWTA4CrpgJZcov/N1dExjd2I+AEunJ7f59qthtZm1XSFjTr0TkBAIfGCquKYKkV0TpHxMeHPj8tovdvb4hYXV2kyMybsQsSpWSgNeCQDcWJGu7mXPWpQqq00XTsVv0HB6J+875rn9xocvVk52Jfg0A+qfvOVXgqC4erClJjf0RB6J+85ZvCUeXqy12SqTB4A5rg03aQRyjvBuPcrwwlJNNLbvZNzRROXagSmqxA+zcumm9DNnVoQCAiVqAw+I+dO7rV4eJf8Aq34I0XVLOkOircklNKsmBYKumQVNbi7DM6mAOZjWyOOmWziQB26LTZXNaS1uWWyQu5x6veVthF8RbEbGnXecgIAKA84pq5sGIYjM4EhjQSG2ueUwaX7V5qko1akn3GCdpSZPwjaaKrc5rGPaWtzXfl1F7cxKtCtGpeyLwqKRNkksonKxslcjucsWy4kOQEumcrIFpAVqiSY0q4H4itqTM5C1uVBARK1AYbE/Ond1q8LF9qfgjRdUsaUrO5I+6SysmSkQaqtIWkS1jM4NLmnq5OuNl+6xziPaF0VNEbU9jfbHt0eez4rbCLcyxHA0S7TmBQAKkHm+HUDZMYqZCSDCc7bWsSWhnKuN1nHdZebGCeIk+Rgo3qPuEbQ/1rS/3f8A9lWr+/Hw/JMv3EXc29Km50obsqEhlQkk04VkC0gWiLExpWgHYSrwdmUkPLqMwQEStQGFxXzp3davBxnan4I1j1SfSnRYtkoJ3q6LFPXTfz1LaJJS7Lm8Uz/tJ5D6m5WD3LeqbwVj0zZNto3HrHsH5rpwi0Zz4jdF4us5wQHCUB5e6ofDidZOHHg4uVKwb5GENaGi+nlFp5ty8u7jXnK+i3Oe7U2wo6oV9eyeMOY2CPlB9rnV40ykj648FEZKrVUlwRKeed0aieLULSqtUdMRrgisrFhQhKmxI/DGpSJJ8TVoiSSxWQHY96sistiQutO6MgUgiVqAwuLedO7rV4GN7U/BGseqS6c6LnbLIaqHrSJYo8Qktc9HwF10U90SQtkxajiJ+tdx/wDJ5K2q7m0D1TZtloR1k/AfBduGXw/U5a/WLRdBiCAbe5QyCNJL1qlwNuN1AYxNFuWFZbFoEeaSNhs97GnfZzmg26dSsG4rdl8yW7GxVw/ax/vGfNRnhzXmM8eaHG1kP2sf7xnzU54c15jPHmiXTSNcLsc1w3XaQ4X6NPUrpp7F009iSFYCgVJDRJC6qb0MWdVwRK1AYTGPOnd1q+fx/aX4I1j1R+F2i5rl0hioetIljMY/Plikd0Md7l10dwT8Diy09O3oYz8N/itKnWN46I9QwVtoW9dz7V6FBfAjiq9dk5bGYICNOVVkFdNLqs2yDkcyJgXXTFsTni12tc4X3XDSRfwWOIdoXJi7JvuMJUVjqueLhAG3LI+RcaF+/UnXlFePKbqzV+5epzuXSSVzR/odB6cviz+FdfucOb9PwdPu0ebGqvZKJsb3NdKXNa4tF2m7gCQLBtzc9CrLCRUW03/n0Kyw8Um1chbPVFTCWxCB2R8gLnOjkuA7K1xvoAABfVZ0JVIfCo6N8mVpOcdLceRtl6J2AgJUZ0XRSZjLcUtipErUBgsa85d3Wr57H9pfgjWPVHIyuS5qiLVvWsAZDa2S1PIOmw8SAu7D7g11LFYxt9EAeAA+CtLrHQtj0fDm2iYP+kL06KtBHBUfxMkLQoCAi1CoyCoqN6ykQIYUQHMUd+rydx/4CssT+0yVs/BmCww/00X94z8YXiw6y8V9zlp9deKPRuHXrZj1DhqABckADUk7gOe6jMRsIjxOIkASxknQDO25J3AaoqseaIzx5omByuWO3QEmnOi2pPUxmtR1dJQiVqAwWN+cu7rfcvnfaPaX4I2hsDHaLiTNCFVPW8CTJbQcrgo/TmjHtBK9DD7Nko3MAvJ4/FS+sbcD0eJtmgdAHuXqxVkkec9xSsQCAYmaqsgrZ4Vm0QNthUWAV0YdG5p3OBBtvsRY28VlXV4WLwV9DF11AYZGmIPeBZ1yM3KDjpyR1BePOGSSymE6ThJZU2Sxi9V9j/pyfNadNU+X0Zp01X5fRiZsTqnNc0wmzgQbRybiLdPWodWo1bL6Mh1arTWX0YrAMIDrSSZ2uY8EC2UHLlcLgi++/gpo0b6u6syaNC/xSunc2UTl3o6x4K4H6dWg7NGcx9dhkRK1AYHHPOXd1q+c9pdpfgjansNtdouE0IFY9bwZJnpmB9VSt32kL/ui69PDq0GWW5s6V1nE77W0uL/mo2ZrwNZSbTRk2kGU/wA8xXZDFp9ZHLLDvgXMFQx+rXA+vXwXVGcZbMxcWtx1WKiXNUEDD4lWwE8ClgQcRFmlc1fqmlPcpHu1XCbkqnV4kkkhXIOMChAkRSDcNT1Kc62ROV8SwgjO8iy2hTnLV6GU5LgSAF0RpJbmVxS2IIlagPP8f85d3W+5fN+0+0PwRvT2GAVwJmhX1bl0UwUeHXfiMbR9WJx6NTovXpK1MmO5tZor6ugeOthDgs5RNU+8iPDBuke3qex1vkqWLXFQTSN/Zvjd3Xhp8LqU2tg7Mtabauoi/aRuI6xf2hbRxU47mUqEWXuH7XU0uhdkd0FdcMVCW+hhKhJbF7HI1wu0gjpBuuhNPYxatuKIUkFfiEd2nsXNWXwstDrIoJY157R0io3WVkBL8QbubqfZ+aq6iWxdQfEdpwX+VfsGgUK8tw7LYvqOMAaCy6qUbbHNNt7kt0gG8gdpAXYmktTOzew02rYTYOB7DdV6eF7XLdHLkPrZFCJWoDz/AB/zl3db7l817T7Q/BG9PYjgLzrmpW1wK66TIKTZ136/M6xOWIDTtC9dL+mi0esap1QfRd6tPcsrNGtxH0i8c0nj81PxDQQ7ESd8bj2tafgo1BxmINH/AAnN7oc38JUgH1kTvKY89rL/AAv7UsgOU1Y2M3ikmjPU19vA3Vo6bMhq+6Lyg2ykbYPdHKPXE/26FbxxMo76mMqMXsaODG4JgQHBriDyXEA7ubpWzqxnFmXRyiynrcQYPJs49N9PZvXEzoUeZUzVGbVxc7q8lvtWbg3uXVlsN/SQb5IYO1zfmmSwHI8Zd6bR2PYFbUiy5D7cUc76wP8Ai39gKa8/UlRS4C21J32Z7CfaVXISSIqyQfXt3cqlXWzIaTLvC61tiZHv053Hkj4BdeHn8zOerD5UWFau45jAY95y7utXzHtXtD8EbU9jkLLheXmNRE1ICrxqNAxhw/EIJpHwNHLO8ZDdu8aOXvUsXRcFdllLmddV410eDYvmr+80H/y+5GZjRnxo+l6hF81PT0Pm+4zPmNOOMn7X1cH81bp6PMjM+Y2WYx/b+os+anpqXNE37xp0GLf9x4t+anpKXNEZu8adR4pbUVH37fFSqlPmRm0GHQ1zCHPjncBzXc6/SOTqrXiyc9jkza4OzsbUAE3GaN5Leq5HMice4O99GSWV+IuHJZKANLNYd/OdR7EtElSa3FcYxLmbP+7v/wCqm0Sc65i21uJD6s37ofJRaIzodbieI+jN66e/wUZYkqS5iji2IA/sXHtpSfcOxMkRm7xyPGq7/l2+ulkHuUdFEnPbiTabH60b6do/wZx7j1KHSiTn7y8ftBWzxcC6mdzEcHFM06b8xdcEK1nlyorZJ5rnqdavQOE8/wAf84d3Wr5j2t++/BG0NhVOvHZoUGL48+KrijFuCIHCaDQvdlYb82tl3UMNGdGUuPD6bmcp2lY5VY+8VrIW24LRr9AbvcHOGvNYAeKvDDp0HN78PAOo81i1xDHIoZYoXAkynePJbzNLj1nQLKnQlODkuBZzs7CcVx1sDxHwbpCWOfyS0aN3+UR0rSlSc45m7cCsp2FS7RRNjika1zzNbIxoGY6XO/QW6VeNKWZp6W3DmOOx1rInSyxvjs7K1nJc55NsuUNJ3k2Uqm3KyZGbS4rD8ebJLwL43xPIzNDspDgN9i0kXHQrum1HMndBTT0Hccxrizc5ic9oBJLS3TcBoTz35lanHO7XJlKw1U7SCONkjoX3e8May7L67je9gPWrxhd7lcxIqNoGxw8LIxzSTlbHo57nE2aG5TYk9qtGOtkM2hA2bxgl7oqjOJXZpBnDcuTQZY8hOjdNCb6rV80RGQ/hm1sUsjGGJ7BIXhjnFha4svcaG43K1nzCmTm7SQBtQ5wLW078jibco5Wu5NunOB2q1np3jMOYdjxfdz4JIWBufPIY7WGtiA4kG2u5TfvIzXIsO2sfIc6GVkUjg1szg3LyjZpLb5gCTvIV0xc1OfRWTJK3FKizfWFStJqP1CRpqeS69UocrBogPP8AaNhE9/SaLerevm/a0H01+a+xrDYZppV4jRoZrFcLdLJUOt5TGCM6aluY++y9GhXjThBd7uYzi22yNBhUuSORwvLwzZH6jQXAOvU0LWVeGZxW1rL/ADxK5XuGKYZUTPlfyRmsGXBLgI7lhaQbAlxurUq1OCjHz+u4abdzuOYbPUOifbKREQddM9wcptvaVNGrCCa7/Tn4h3ZPqaaT9XmZGLxAgxXA0cACGndpYKkJx+KLe/ENPR2JWMMkniY5seR8cjXhjyDmynW5aTa+qUnGErN3TLS1RykiklqY5XR8G2JrgBcOc5zrXOmgAt7VfNGMGk73IWrLPaymdLTPYwXcRoL79R8lWhLLJNl57FftLQufFCGsz5ZGuc3TVo3jXRbUpJNmclohFbQudBEYohG6KQSCIkAGxNxdtwCbk+tWjJX1Ya0Fw08stQJnR8G2ONzWtuC5xfbMTbQDkiyvdJWI32K3ZnBpoJ2vezMHZwbnWI5iQW62s4W3aq7ldEK9yZUYLK9lW3yTJNwkZO45WR2vbcLtIU5ldeBNi5ZLJUQSQyQmIujc0uzNc27gWnLY3576hCeBTmkqJYY6V0QZlLA+XMCC1hFiwb7m3PaysmuBU3oms0KyNCoxGbMWsGpc4LLESvlgt20SjZ0S9ozJUzbhAZvHcKEregjVp6Fy4vCrEQtxWzLRlYx81PJGbPaR1gXB7CvmK2FqU5WlFr1RqpJnBN1HwK5+ilyJuKE/UfBT0cuRJ3hx0HwKtkly9CNA4cdB8CrZXyGh3jI6D4KUny9CDoqR0HwVteT8gKbVgcx8CrX7n5MCuOjoPgVZS7n5ADWN6D4FWz+PkyLHRWt6HeBVukXJ+TFhTa9o5j90q3Srk/Jiwr6Qb0H7pVlWjyfkyLChiTeh33SrKvHk/Jix1uJMHMfAqfeI9/kxY79JM6D4FXWJh3+RFhL8QLtGNc49hT3nhCLb8BYscHwx2bhJPK5h6P5ruwmFkpdLV63BciJS4I11Iyy9EoSkAzLDdAQn0aATxRAHFSgDipQBxUoA4qUAcVKAOKlAHFSgDiqAOKoA4qgDiqAOKoA4qgOGkQAKJASoaWyAksZZALQAgBAFkAWQBZAFkAWQBZAFkAWQBZAFkAWQBZAFkAWQBZAFkAIAQ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935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cursos.cepcastilleja.org/wq_04-05/wqevaluacion2/grupoa/delia_ramirez/conclusiones.gi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" y="52038"/>
            <a:ext cx="9153525" cy="611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pic>
        <p:nvPicPr>
          <p:cNvPr id="2052" name="Picture 4" descr="http://ecuador.travel/img/logoAllYouNe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2" y="1743084"/>
            <a:ext cx="3767459" cy="129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572000" y="1785590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migración provoca desinterés </a:t>
            </a:r>
            <a:r>
              <a:rPr lang="es-ES" dirty="0"/>
              <a:t>y</a:t>
            </a:r>
            <a:r>
              <a:rPr lang="es-ES" dirty="0" smtClean="0"/>
              <a:t> </a:t>
            </a:r>
            <a:r>
              <a:rPr lang="es-ES" dirty="0"/>
              <a:t>pérdida de </a:t>
            </a:r>
            <a:r>
              <a:rPr lang="es-ES" dirty="0" smtClean="0"/>
              <a:t> </a:t>
            </a:r>
            <a:r>
              <a:rPr lang="es-ES" dirty="0"/>
              <a:t>promoción de los sitios </a:t>
            </a:r>
            <a:r>
              <a:rPr lang="es-ES" dirty="0" smtClean="0"/>
              <a:t>turísticos</a:t>
            </a:r>
            <a:endParaRPr lang="es-ES" dirty="0"/>
          </a:p>
        </p:txBody>
      </p:sp>
      <p:pic>
        <p:nvPicPr>
          <p:cNvPr id="2054" name="Picture 6" descr="http://cdn.luxortec.com/uploads/2012/12/La-atenci%C3%B3n-personalizada-clave-del-%C3%A9xit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" t="18183" r="3864" b="30564"/>
          <a:stretch/>
        </p:blipFill>
        <p:spPr bwMode="auto">
          <a:xfrm>
            <a:off x="4355976" y="3284984"/>
            <a:ext cx="460851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" y="6010275"/>
            <a:ext cx="91535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611560" y="3518664"/>
            <a:ext cx="3263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Prestadores </a:t>
            </a:r>
            <a:r>
              <a:rPr lang="es-EC" dirty="0"/>
              <a:t>de servicios turísticos de la parroquia </a:t>
            </a:r>
            <a:r>
              <a:rPr lang="es-EC" dirty="0" smtClean="0"/>
              <a:t> con atención </a:t>
            </a:r>
            <a:r>
              <a:rPr lang="es-EC" dirty="0"/>
              <a:t>adecuada y de calidad al visitante.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5538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anuevarutadelempleoargentina.files.wordpress.com/2015/08/recomendaciones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" y="9787"/>
            <a:ext cx="9144000" cy="623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RECOMENDACIONES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" y="6010275"/>
            <a:ext cx="91535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74197" y="1256038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</a:t>
            </a:r>
            <a:r>
              <a:rPr lang="es-ES" dirty="0" smtClean="0"/>
              <a:t>onservar </a:t>
            </a:r>
            <a:r>
              <a:rPr lang="es-ES" dirty="0"/>
              <a:t>los recursos turísticos de las zonas potenciales </a:t>
            </a:r>
            <a:r>
              <a:rPr lang="es-ES" dirty="0" smtClean="0"/>
              <a:t>fomentando </a:t>
            </a:r>
            <a:r>
              <a:rPr lang="es-ES" dirty="0"/>
              <a:t>la organización de actividades productivas y eco turísticas que conlleven a la sustentabilidad de dichos </a:t>
            </a:r>
            <a:r>
              <a:rPr lang="es-ES" dirty="0" smtClean="0"/>
              <a:t>recursos.  </a:t>
            </a:r>
            <a:endParaRPr lang="es-ES" dirty="0"/>
          </a:p>
        </p:txBody>
      </p:sp>
      <p:pic>
        <p:nvPicPr>
          <p:cNvPr id="4100" name="Picture 4" descr="http://sferaproyectoambiental.files.wordpress.com/2013/09/mundo-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367" y="1243792"/>
            <a:ext cx="4628273" cy="243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55976" y="407707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Poner </a:t>
            </a:r>
            <a:r>
              <a:rPr lang="es-EC" dirty="0"/>
              <a:t>en práctica las capacitaciones </a:t>
            </a:r>
            <a:r>
              <a:rPr lang="es-EC" dirty="0" smtClean="0"/>
              <a:t>propuestas</a:t>
            </a:r>
            <a:endParaRPr lang="es-ES" dirty="0"/>
          </a:p>
        </p:txBody>
      </p:sp>
      <p:pic>
        <p:nvPicPr>
          <p:cNvPr id="4102" name="Picture 6" descr="https://juandomingofarnos.files.wordpress.com/2011/01/aprender.jpg?w=319&amp;h=2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98" y="3658249"/>
            <a:ext cx="30384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353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" y="6010275"/>
            <a:ext cx="91535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67544" y="4941168"/>
            <a:ext cx="3960441" cy="118499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C" sz="1800" dirty="0" smtClean="0"/>
              <a:t>Fundada </a:t>
            </a:r>
            <a:r>
              <a:rPr lang="es-EC" sz="1800" dirty="0"/>
              <a:t>en el año 1545, </a:t>
            </a:r>
            <a:endParaRPr lang="es-EC" sz="1800" dirty="0" smtClean="0"/>
          </a:p>
          <a:p>
            <a:pPr marL="0" indent="0">
              <a:buNone/>
            </a:pPr>
            <a:r>
              <a:rPr lang="es-EC" sz="1800" dirty="0" smtClean="0"/>
              <a:t>Clima </a:t>
            </a:r>
            <a:r>
              <a:rPr lang="es-EC" sz="1800" dirty="0"/>
              <a:t>es considerado ecuatorial meso – térmico – semihúmedo </a:t>
            </a:r>
            <a:r>
              <a:rPr lang="es-EC" sz="1800" dirty="0" smtClean="0"/>
              <a:t>; mín. </a:t>
            </a:r>
            <a:r>
              <a:rPr lang="es-EC" sz="1800" dirty="0"/>
              <a:t>3.6ºC </a:t>
            </a:r>
            <a:r>
              <a:rPr lang="es-EC" sz="1800" dirty="0" smtClean="0"/>
              <a:t>/ máx. 12.4ºC / promedio anual 12.4ºC</a:t>
            </a:r>
            <a:endParaRPr lang="es-EC" sz="1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67544" y="260648"/>
            <a:ext cx="3528392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EL CHAUPI </a:t>
            </a:r>
          </a:p>
          <a:p>
            <a:r>
              <a:rPr lang="es-EC" dirty="0" smtClean="0"/>
              <a:t>Superficie : 209,58 km2 </a:t>
            </a:r>
          </a:p>
          <a:p>
            <a:r>
              <a:rPr lang="es-EC" dirty="0" smtClean="0"/>
              <a:t>Altura : 3000 a 4000 msnm</a:t>
            </a:r>
          </a:p>
          <a:p>
            <a:r>
              <a:rPr lang="es-EC" dirty="0" smtClean="0"/>
              <a:t>A las faldas del Volcán El Corazón Distante de Quito a 33 km</a:t>
            </a:r>
          </a:p>
          <a:p>
            <a:endParaRPr lang="es-EC" dirty="0"/>
          </a:p>
        </p:txBody>
      </p:sp>
      <p:pic>
        <p:nvPicPr>
          <p:cNvPr id="9" name="8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" t="21416" r="61339" b="35145"/>
          <a:stretch/>
        </p:blipFill>
        <p:spPr bwMode="auto">
          <a:xfrm>
            <a:off x="5284694" y="980728"/>
            <a:ext cx="3391762" cy="453650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" name="9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82315"/>
            <a:ext cx="3967480" cy="252031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18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" y="6010275"/>
            <a:ext cx="91535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 descr="Descripción: http://www.policiaecuador.gob.ec/wp-content/uploads/2013/09/policia_zonasysubzonas_septimebre_30_2013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2" t="16201" b="47777"/>
          <a:stretch/>
        </p:blipFill>
        <p:spPr bwMode="auto">
          <a:xfrm>
            <a:off x="2521130" y="404664"/>
            <a:ext cx="6622869" cy="246888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209" y="13103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PLAN DE DESARROLLO TERRITORIAL</a:t>
            </a:r>
            <a:endParaRPr lang="es-EC" dirty="0"/>
          </a:p>
        </p:txBody>
      </p:sp>
      <p:grpSp>
        <p:nvGrpSpPr>
          <p:cNvPr id="8" name="7 Grupo"/>
          <p:cNvGrpSpPr/>
          <p:nvPr/>
        </p:nvGrpSpPr>
        <p:grpSpPr>
          <a:xfrm>
            <a:off x="178975" y="2650278"/>
            <a:ext cx="4854611" cy="3559107"/>
            <a:chOff x="1333556" y="2377115"/>
            <a:chExt cx="5808410" cy="2623968"/>
          </a:xfrm>
        </p:grpSpPr>
        <p:sp>
          <p:nvSpPr>
            <p:cNvPr id="9" name="8 Forma libre"/>
            <p:cNvSpPr/>
            <p:nvPr/>
          </p:nvSpPr>
          <p:spPr>
            <a:xfrm>
              <a:off x="1405565" y="3755564"/>
              <a:ext cx="1812077" cy="1245519"/>
            </a:xfrm>
            <a:custGeom>
              <a:avLst/>
              <a:gdLst>
                <a:gd name="connsiteX0" fmla="*/ 0 w 1149705"/>
                <a:gd name="connsiteY0" fmla="*/ 493528 h 987056"/>
                <a:gd name="connsiteX1" fmla="*/ 246764 w 1149705"/>
                <a:gd name="connsiteY1" fmla="*/ 0 h 987056"/>
                <a:gd name="connsiteX2" fmla="*/ 902941 w 1149705"/>
                <a:gd name="connsiteY2" fmla="*/ 0 h 987056"/>
                <a:gd name="connsiteX3" fmla="*/ 1149705 w 1149705"/>
                <a:gd name="connsiteY3" fmla="*/ 493528 h 987056"/>
                <a:gd name="connsiteX4" fmla="*/ 902941 w 1149705"/>
                <a:gd name="connsiteY4" fmla="*/ 987056 h 987056"/>
                <a:gd name="connsiteX5" fmla="*/ 246764 w 1149705"/>
                <a:gd name="connsiteY5" fmla="*/ 987056 h 987056"/>
                <a:gd name="connsiteX6" fmla="*/ 0 w 1149705"/>
                <a:gd name="connsiteY6" fmla="*/ 493528 h 98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705" h="987056">
                  <a:moveTo>
                    <a:pt x="0" y="493528"/>
                  </a:moveTo>
                  <a:lnTo>
                    <a:pt x="246764" y="0"/>
                  </a:lnTo>
                  <a:lnTo>
                    <a:pt x="902941" y="0"/>
                  </a:lnTo>
                  <a:lnTo>
                    <a:pt x="1149705" y="493528"/>
                  </a:lnTo>
                  <a:lnTo>
                    <a:pt x="902941" y="987056"/>
                  </a:lnTo>
                  <a:lnTo>
                    <a:pt x="246764" y="987056"/>
                  </a:lnTo>
                  <a:lnTo>
                    <a:pt x="0" y="493528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063" tIns="160493" rIns="178063" bIns="160493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>
                  <a:latin typeface="Arial" pitchFamily="34" charset="0"/>
                  <a:cs typeface="Arial" pitchFamily="34" charset="0"/>
                </a:rPr>
                <a:t>En un pacto social de una población con su territorio</a:t>
              </a:r>
              <a:endParaRPr lang="es-EC" sz="12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11 Hexágono"/>
            <p:cNvSpPr/>
            <p:nvPr/>
          </p:nvSpPr>
          <p:spPr>
            <a:xfrm>
              <a:off x="2667037" y="3774863"/>
              <a:ext cx="134111" cy="11559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12 Forma libre"/>
            <p:cNvSpPr/>
            <p:nvPr/>
          </p:nvSpPr>
          <p:spPr>
            <a:xfrm>
              <a:off x="5038890" y="3798604"/>
              <a:ext cx="2103076" cy="1159438"/>
            </a:xfrm>
            <a:custGeom>
              <a:avLst/>
              <a:gdLst>
                <a:gd name="connsiteX0" fmla="*/ 0 w 1149705"/>
                <a:gd name="connsiteY0" fmla="*/ 493528 h 987056"/>
                <a:gd name="connsiteX1" fmla="*/ 246764 w 1149705"/>
                <a:gd name="connsiteY1" fmla="*/ 0 h 987056"/>
                <a:gd name="connsiteX2" fmla="*/ 902941 w 1149705"/>
                <a:gd name="connsiteY2" fmla="*/ 0 h 987056"/>
                <a:gd name="connsiteX3" fmla="*/ 1149705 w 1149705"/>
                <a:gd name="connsiteY3" fmla="*/ 493528 h 987056"/>
                <a:gd name="connsiteX4" fmla="*/ 902941 w 1149705"/>
                <a:gd name="connsiteY4" fmla="*/ 987056 h 987056"/>
                <a:gd name="connsiteX5" fmla="*/ 246764 w 1149705"/>
                <a:gd name="connsiteY5" fmla="*/ 987056 h 987056"/>
                <a:gd name="connsiteX6" fmla="*/ 0 w 1149705"/>
                <a:gd name="connsiteY6" fmla="*/ 493528 h 98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705" h="987056">
                  <a:moveTo>
                    <a:pt x="0" y="493528"/>
                  </a:moveTo>
                  <a:lnTo>
                    <a:pt x="246764" y="0"/>
                  </a:lnTo>
                  <a:lnTo>
                    <a:pt x="902941" y="0"/>
                  </a:lnTo>
                  <a:lnTo>
                    <a:pt x="1149705" y="493528"/>
                  </a:lnTo>
                  <a:lnTo>
                    <a:pt x="902941" y="987056"/>
                  </a:lnTo>
                  <a:lnTo>
                    <a:pt x="246764" y="987056"/>
                  </a:lnTo>
                  <a:lnTo>
                    <a:pt x="0" y="493528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063" tIns="160493" rIns="178063" bIns="160493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>
                  <a:latin typeface="Arial" pitchFamily="34" charset="0"/>
                  <a:cs typeface="Arial" pitchFamily="34" charset="0"/>
                </a:rPr>
                <a:t>Es un conjunto de acciones políticas, administrativas y de planificación física, orientadas al desarrollo del territorio</a:t>
              </a:r>
              <a:endParaRPr lang="es-EC" sz="12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16 Forma libre"/>
            <p:cNvSpPr/>
            <p:nvPr/>
          </p:nvSpPr>
          <p:spPr>
            <a:xfrm>
              <a:off x="1333556" y="2377115"/>
              <a:ext cx="1956093" cy="1314475"/>
            </a:xfrm>
            <a:custGeom>
              <a:avLst/>
              <a:gdLst>
                <a:gd name="connsiteX0" fmla="*/ 0 w 1149705"/>
                <a:gd name="connsiteY0" fmla="*/ 493528 h 987056"/>
                <a:gd name="connsiteX1" fmla="*/ 246764 w 1149705"/>
                <a:gd name="connsiteY1" fmla="*/ 0 h 987056"/>
                <a:gd name="connsiteX2" fmla="*/ 902941 w 1149705"/>
                <a:gd name="connsiteY2" fmla="*/ 0 h 987056"/>
                <a:gd name="connsiteX3" fmla="*/ 1149705 w 1149705"/>
                <a:gd name="connsiteY3" fmla="*/ 493528 h 987056"/>
                <a:gd name="connsiteX4" fmla="*/ 902941 w 1149705"/>
                <a:gd name="connsiteY4" fmla="*/ 987056 h 987056"/>
                <a:gd name="connsiteX5" fmla="*/ 246764 w 1149705"/>
                <a:gd name="connsiteY5" fmla="*/ 987056 h 987056"/>
                <a:gd name="connsiteX6" fmla="*/ 0 w 1149705"/>
                <a:gd name="connsiteY6" fmla="*/ 493528 h 98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705" h="987056">
                  <a:moveTo>
                    <a:pt x="0" y="493528"/>
                  </a:moveTo>
                  <a:lnTo>
                    <a:pt x="246764" y="0"/>
                  </a:lnTo>
                  <a:lnTo>
                    <a:pt x="902941" y="0"/>
                  </a:lnTo>
                  <a:lnTo>
                    <a:pt x="1149705" y="493528"/>
                  </a:lnTo>
                  <a:lnTo>
                    <a:pt x="902941" y="987056"/>
                  </a:lnTo>
                  <a:lnTo>
                    <a:pt x="246764" y="987056"/>
                  </a:lnTo>
                  <a:lnTo>
                    <a:pt x="0" y="493528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063" tIns="160493" rIns="178063" bIns="160493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>
                  <a:latin typeface="Arial" pitchFamily="34" charset="0"/>
                  <a:cs typeface="Arial" pitchFamily="34" charset="0"/>
                </a:rPr>
                <a:t>Es un instrumento técnico y normativo de planeación y gestión de largo plazo</a:t>
              </a:r>
              <a:endParaRPr lang="es-EC" sz="12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20 Forma libre"/>
            <p:cNvSpPr/>
            <p:nvPr/>
          </p:nvSpPr>
          <p:spPr>
            <a:xfrm>
              <a:off x="5038890" y="2381515"/>
              <a:ext cx="2061849" cy="1290589"/>
            </a:xfrm>
            <a:custGeom>
              <a:avLst/>
              <a:gdLst>
                <a:gd name="connsiteX0" fmla="*/ 0 w 1149705"/>
                <a:gd name="connsiteY0" fmla="*/ 493528 h 987056"/>
                <a:gd name="connsiteX1" fmla="*/ 246764 w 1149705"/>
                <a:gd name="connsiteY1" fmla="*/ 0 h 987056"/>
                <a:gd name="connsiteX2" fmla="*/ 902941 w 1149705"/>
                <a:gd name="connsiteY2" fmla="*/ 0 h 987056"/>
                <a:gd name="connsiteX3" fmla="*/ 1149705 w 1149705"/>
                <a:gd name="connsiteY3" fmla="*/ 493528 h 987056"/>
                <a:gd name="connsiteX4" fmla="*/ 902941 w 1149705"/>
                <a:gd name="connsiteY4" fmla="*/ 987056 h 987056"/>
                <a:gd name="connsiteX5" fmla="*/ 246764 w 1149705"/>
                <a:gd name="connsiteY5" fmla="*/ 987056 h 987056"/>
                <a:gd name="connsiteX6" fmla="*/ 0 w 1149705"/>
                <a:gd name="connsiteY6" fmla="*/ 493528 h 98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705" h="987056">
                  <a:moveTo>
                    <a:pt x="0" y="493528"/>
                  </a:moveTo>
                  <a:lnTo>
                    <a:pt x="246764" y="0"/>
                  </a:lnTo>
                  <a:lnTo>
                    <a:pt x="902941" y="0"/>
                  </a:lnTo>
                  <a:lnTo>
                    <a:pt x="1149705" y="493528"/>
                  </a:lnTo>
                  <a:lnTo>
                    <a:pt x="902941" y="987056"/>
                  </a:lnTo>
                  <a:lnTo>
                    <a:pt x="246764" y="987056"/>
                  </a:lnTo>
                  <a:lnTo>
                    <a:pt x="0" y="493528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063" tIns="160493" rIns="178063" bIns="160493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>
                  <a:latin typeface="Arial" pitchFamily="34" charset="0"/>
                  <a:cs typeface="Arial" pitchFamily="34" charset="0"/>
                </a:rPr>
                <a:t>Son las acciones que regulan la utilización, ocupación y transformación del espacio físico urbano y rural </a:t>
              </a:r>
              <a:endParaRPr lang="es-EC" sz="12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28 Forma libre"/>
          <p:cNvSpPr/>
          <p:nvPr/>
        </p:nvSpPr>
        <p:spPr>
          <a:xfrm>
            <a:off x="1591188" y="3608514"/>
            <a:ext cx="1889011" cy="1822940"/>
          </a:xfrm>
          <a:custGeom>
            <a:avLst/>
            <a:gdLst>
              <a:gd name="connsiteX0" fmla="*/ 0 w 1149705"/>
              <a:gd name="connsiteY0" fmla="*/ 493528 h 987056"/>
              <a:gd name="connsiteX1" fmla="*/ 246764 w 1149705"/>
              <a:gd name="connsiteY1" fmla="*/ 0 h 987056"/>
              <a:gd name="connsiteX2" fmla="*/ 902941 w 1149705"/>
              <a:gd name="connsiteY2" fmla="*/ 0 h 987056"/>
              <a:gd name="connsiteX3" fmla="*/ 1149705 w 1149705"/>
              <a:gd name="connsiteY3" fmla="*/ 493528 h 987056"/>
              <a:gd name="connsiteX4" fmla="*/ 902941 w 1149705"/>
              <a:gd name="connsiteY4" fmla="*/ 987056 h 987056"/>
              <a:gd name="connsiteX5" fmla="*/ 246764 w 1149705"/>
              <a:gd name="connsiteY5" fmla="*/ 987056 h 987056"/>
              <a:gd name="connsiteX6" fmla="*/ 0 w 1149705"/>
              <a:gd name="connsiteY6" fmla="*/ 493528 h 98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9705" h="987056">
                <a:moveTo>
                  <a:pt x="0" y="493528"/>
                </a:moveTo>
                <a:lnTo>
                  <a:pt x="246764" y="0"/>
                </a:lnTo>
                <a:lnTo>
                  <a:pt x="902941" y="0"/>
                </a:lnTo>
                <a:lnTo>
                  <a:pt x="1149705" y="493528"/>
                </a:lnTo>
                <a:lnTo>
                  <a:pt x="902941" y="987056"/>
                </a:lnTo>
                <a:lnTo>
                  <a:pt x="246764" y="987056"/>
                </a:lnTo>
                <a:lnTo>
                  <a:pt x="0" y="49352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8063" tIns="160493" rIns="178063" bIns="160493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4800" kern="1200" dirty="0" smtClean="0">
                <a:latin typeface="Arial" pitchFamily="34" charset="0"/>
                <a:cs typeface="Arial" pitchFamily="34" charset="0"/>
              </a:rPr>
              <a:t>PDT</a:t>
            </a:r>
            <a:endParaRPr lang="es-EC" sz="48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29 Hexágono"/>
          <p:cNvSpPr/>
          <p:nvPr/>
        </p:nvSpPr>
        <p:spPr>
          <a:xfrm>
            <a:off x="3667822" y="4578362"/>
            <a:ext cx="112089" cy="156795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30 Hexágono"/>
          <p:cNvSpPr/>
          <p:nvPr/>
        </p:nvSpPr>
        <p:spPr>
          <a:xfrm>
            <a:off x="1293486" y="4276416"/>
            <a:ext cx="112089" cy="156795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6" name="Picture 2" descr="https://encrypted-tbn3.gstatic.com/images?q=tbn:ANd9GcSac28E8ye5gKRHEs5OD6msumdmn3W7KEr3ddJPUHnzTN8EHe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2" y="908720"/>
            <a:ext cx="204787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CuadroTexto"/>
          <p:cNvSpPr txBox="1"/>
          <p:nvPr/>
        </p:nvSpPr>
        <p:spPr>
          <a:xfrm>
            <a:off x="5508104" y="4091298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Propone el </a:t>
            </a:r>
            <a:r>
              <a:rPr lang="es-EC" dirty="0"/>
              <a:t>estudio de </a:t>
            </a:r>
            <a:r>
              <a:rPr lang="es-EC" dirty="0" smtClean="0"/>
              <a:t>mercado debido a la </a:t>
            </a:r>
            <a:r>
              <a:rPr lang="es-EC" dirty="0"/>
              <a:t>gran riqueza de atractivos </a:t>
            </a:r>
            <a:r>
              <a:rPr lang="es-EC" dirty="0" smtClean="0"/>
              <a:t>que </a:t>
            </a:r>
            <a:r>
              <a:rPr lang="es-EC" dirty="0"/>
              <a:t>no son explotados de una forma racional y consciente </a:t>
            </a:r>
            <a:r>
              <a:rPr lang="es-EC" dirty="0" smtClean="0"/>
              <a:t>, para incentivar  el desarrollo de la </a:t>
            </a:r>
            <a:r>
              <a:rPr lang="es-EC" dirty="0"/>
              <a:t>actividad turística.</a:t>
            </a:r>
          </a:p>
          <a:p>
            <a:endParaRPr lang="es-EC" dirty="0"/>
          </a:p>
        </p:txBody>
      </p:sp>
      <p:sp>
        <p:nvSpPr>
          <p:cNvPr id="37" name="36 Hexágono"/>
          <p:cNvSpPr/>
          <p:nvPr/>
        </p:nvSpPr>
        <p:spPr>
          <a:xfrm>
            <a:off x="3667823" y="4201101"/>
            <a:ext cx="112089" cy="156795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242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plicanet.com.ec/wp-content/uploads/2015/01/risk_management_03-720x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ANTECEDENTES DE INVESTIGACIÓN</a:t>
            </a:r>
            <a:endParaRPr lang="es-EC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" y="6010275"/>
            <a:ext cx="91535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48" b="19217"/>
          <a:stretch/>
        </p:blipFill>
        <p:spPr bwMode="auto">
          <a:xfrm>
            <a:off x="3419872" y="1124744"/>
            <a:ext cx="5724128" cy="302433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105027" y="4509120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No </a:t>
            </a:r>
            <a:r>
              <a:rPr lang="es-EC" dirty="0"/>
              <a:t>existen registros </a:t>
            </a:r>
            <a:r>
              <a:rPr lang="es-EC" dirty="0" smtClean="0"/>
              <a:t>cuantitativos. </a:t>
            </a:r>
            <a:r>
              <a:rPr lang="es-EC" dirty="0"/>
              <a:t>Los planes de desarrollo turístico </a:t>
            </a:r>
            <a:r>
              <a:rPr lang="es-EC" dirty="0" smtClean="0"/>
              <a:t>están proyectados para </a:t>
            </a:r>
            <a:r>
              <a:rPr lang="es-EC" dirty="0"/>
              <a:t>el año </a:t>
            </a:r>
            <a:r>
              <a:rPr lang="es-EC" dirty="0" smtClean="0"/>
              <a:t>2017-2023</a:t>
            </a:r>
            <a:r>
              <a:rPr lang="es-EC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7541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2" t="35374" r="24220" b="22058"/>
          <a:stretch>
            <a:fillRect/>
          </a:stretch>
        </p:blipFill>
        <p:spPr bwMode="auto">
          <a:xfrm>
            <a:off x="6247" y="0"/>
            <a:ext cx="6365954" cy="5177604"/>
          </a:xfrm>
          <a:prstGeom prst="rect">
            <a:avLst/>
          </a:prstGeom>
          <a:noFill/>
          <a:ln w="28575" cmpd="sng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" y="6010275"/>
            <a:ext cx="91535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dirty="0" smtClean="0"/>
              <a:t>CAPÍTULO II</a:t>
            </a:r>
            <a:br>
              <a:rPr lang="es-EC" sz="3200" dirty="0" smtClean="0"/>
            </a:br>
            <a:r>
              <a:rPr lang="es-EC" sz="3200" dirty="0" smtClean="0"/>
              <a:t>DIAGNÓSTICO SITUACIONAL </a:t>
            </a:r>
            <a:endParaRPr lang="es-EC" sz="3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-20855" y="4005064"/>
            <a:ext cx="3728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año </a:t>
            </a:r>
            <a:r>
              <a:rPr lang="es-ES" dirty="0" smtClean="0"/>
              <a:t>2016 (BCE), se </a:t>
            </a:r>
            <a:r>
              <a:rPr lang="es-ES" dirty="0"/>
              <a:t>prevé como año de estancamiento </a:t>
            </a:r>
            <a:r>
              <a:rPr lang="es-ES" dirty="0" smtClean="0"/>
              <a:t>económico debido a  tasas </a:t>
            </a:r>
            <a:r>
              <a:rPr lang="es-ES" dirty="0"/>
              <a:t>de crecimiento cercanas a </a:t>
            </a:r>
            <a:r>
              <a:rPr lang="es-ES" dirty="0" smtClean="0"/>
              <a:t>cero, falta de liquidez en el mercado. </a:t>
            </a:r>
            <a:endParaRPr lang="es-EC" dirty="0"/>
          </a:p>
        </p:txBody>
      </p:sp>
      <p:pic>
        <p:nvPicPr>
          <p:cNvPr id="3076" name="Picture 4" descr="http://2.bp.blogspot.com/-2D1uKym0O30/VTdqtBHjPnI/AAAAAAAAD6w/0h16-Iw7N8Q/s1600/gestion-de-crisis-4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23" y="5177604"/>
            <a:ext cx="1524346" cy="91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03087"/>
            <a:ext cx="3758470" cy="2571429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874516"/>
            <a:ext cx="3758469" cy="19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6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orreodelorinoco.gob.ve/wp-content/uploads/2014/06/Manuela-Saenz-Simon-Bolivar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37" y="0"/>
            <a:ext cx="9144000" cy="623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10275"/>
            <a:ext cx="9159772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187624" y="18864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dirty="0" smtClean="0"/>
              <a:t>ANÁLISIS INTERNO</a:t>
            </a:r>
            <a:endParaRPr lang="es-EC" sz="4000" dirty="0"/>
          </a:p>
        </p:txBody>
      </p:sp>
      <p:sp>
        <p:nvSpPr>
          <p:cNvPr id="2" name="Rectángulo 1"/>
          <p:cNvSpPr/>
          <p:nvPr/>
        </p:nvSpPr>
        <p:spPr>
          <a:xfrm>
            <a:off x="172987" y="915407"/>
            <a:ext cx="41109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Parroquia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rural El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Chaupi, constituida el 23 de mayo del año 1949.</a:t>
            </a:r>
            <a:endParaRPr lang="es-ES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438128" y="1731047"/>
            <a:ext cx="262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Su </a:t>
            </a:r>
            <a:r>
              <a:rPr lang="es-ES" dirty="0"/>
              <a:t>nombre </a:t>
            </a:r>
            <a:r>
              <a:rPr lang="es-ES" dirty="0" smtClean="0"/>
              <a:t>proviene del kichwa “</a:t>
            </a:r>
            <a:r>
              <a:rPr lang="es-ES" dirty="0"/>
              <a:t>Mitad” o “Del medio”.</a:t>
            </a:r>
          </a:p>
          <a:p>
            <a:endParaRPr lang="es-ES" dirty="0"/>
          </a:p>
        </p:txBody>
      </p:sp>
      <p:pic>
        <p:nvPicPr>
          <p:cNvPr id="2058" name="Picture 10" descr="http://gestion.org/wp-content/uploads/2013/11/Desarrollo-Organizacional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15605"/>
            <a:ext cx="1547664" cy="11615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primeroprimariavedruna.files.wordpress.com/2012/04/agricultura_y_ganaderia.png?w=534&amp;h=37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7" t="17205" r="21660" b="14094"/>
          <a:stretch/>
        </p:blipFill>
        <p:spPr bwMode="auto">
          <a:xfrm>
            <a:off x="1331640" y="5022301"/>
            <a:ext cx="1080121" cy="10081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-28837" y="4326028"/>
            <a:ext cx="1576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Economía basada en la ganadería y la agricultura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649371" y="2905475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4000"/>
            </a:lvl1pPr>
          </a:lstStyle>
          <a:p>
            <a:r>
              <a:rPr lang="es-ES" sz="3200" dirty="0"/>
              <a:t>RECURSOS FINANCIEROS Y ECONÓMICOS</a:t>
            </a:r>
          </a:p>
        </p:txBody>
      </p:sp>
      <p:pic>
        <p:nvPicPr>
          <p:cNvPr id="16" name="Imagen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69"/>
          <a:stretch>
            <a:fillRect/>
          </a:stretch>
        </p:blipFill>
        <p:spPr bwMode="auto">
          <a:xfrm>
            <a:off x="5796136" y="3490250"/>
            <a:ext cx="3347864" cy="250257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787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/>
          <a:stretch/>
        </p:blipFill>
        <p:spPr bwMode="auto">
          <a:xfrm>
            <a:off x="0" y="6010275"/>
            <a:ext cx="91440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691680" y="116632"/>
            <a:ext cx="576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ATRACTIVOS CULTURALES</a:t>
            </a:r>
          </a:p>
          <a:p>
            <a:endParaRPr lang="es-ES" sz="4000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793480"/>
              </p:ext>
            </p:extLst>
          </p:nvPr>
        </p:nvGraphicFramePr>
        <p:xfrm>
          <a:off x="3203848" y="1536600"/>
          <a:ext cx="2808312" cy="2468464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342322"/>
                <a:gridCol w="2465990"/>
              </a:tblGrid>
              <a:tr h="3085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N°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ATRACTIVOS NATURALES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5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Reserva Ecológica los Illinizas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5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Bosque Protector Umbría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5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Pucará del Chaupi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5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Volcán Corazón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5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Laguna Illinizas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5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Aguas Termales Cunugyacu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5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Ferrocarril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852936"/>
            <a:ext cx="1825935" cy="127654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83"/>
          <a:stretch/>
        </p:blipFill>
        <p:spPr>
          <a:xfrm>
            <a:off x="526530" y="1196752"/>
            <a:ext cx="1944216" cy="1276547"/>
          </a:xfrm>
          <a:prstGeom prst="rect">
            <a:avLst/>
          </a:prstGeom>
        </p:spPr>
      </p:pic>
      <p:pic>
        <p:nvPicPr>
          <p:cNvPr id="1028" name="Picture 4" descr="http://fotos.lahora.com.ec/cache/a/a4/a4b/a4b1/bosques-primarios-son-insustituibles-20110918025413-a4b14e23829fe68371c7e899252ecec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" y="2852936"/>
            <a:ext cx="1915671" cy="137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053"/>
            <a:ext cx="4320664" cy="123788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3" y="1196752"/>
            <a:ext cx="1825934" cy="1276547"/>
          </a:xfrm>
          <a:prstGeom prst="rect">
            <a:avLst/>
          </a:prstGeom>
        </p:spPr>
      </p:pic>
      <p:pic>
        <p:nvPicPr>
          <p:cNvPr id="1030" name="Picture 6" descr="https://i.ytimg.com/vi/GeBNBcVfvKw/hqdefault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6964" r="776" b="32137"/>
          <a:stretch/>
        </p:blipFill>
        <p:spPr bwMode="auto">
          <a:xfrm>
            <a:off x="4932040" y="4610053"/>
            <a:ext cx="4211960" cy="123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71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350370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" y="6010275"/>
            <a:ext cx="91535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863588" y="20140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400" dirty="0" smtClean="0"/>
              <a:t>ANÁLISIS FODA</a:t>
            </a:r>
            <a:endParaRPr lang="es-EC" sz="4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256823" y="3917979"/>
            <a:ext cx="2586984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C" sz="1000" dirty="0"/>
              <a:t>Valiosos atractivos </a:t>
            </a:r>
            <a:r>
              <a:rPr lang="es-EC" sz="1000" dirty="0" smtClean="0"/>
              <a:t>turísticos</a:t>
            </a:r>
          </a:p>
          <a:p>
            <a:pPr lvl="0"/>
            <a:endParaRPr lang="es-EC" sz="1000" dirty="0" smtClean="0"/>
          </a:p>
          <a:p>
            <a:pPr lvl="0"/>
            <a:r>
              <a:rPr lang="es-EC" sz="1000" dirty="0" smtClean="0"/>
              <a:t>Recurso </a:t>
            </a:r>
            <a:r>
              <a:rPr lang="es-EC" sz="1000" dirty="0"/>
              <a:t>Humano trabajador	</a:t>
            </a:r>
          </a:p>
          <a:p>
            <a:pPr lvl="0"/>
            <a:endParaRPr lang="es-EC" sz="1000" dirty="0" smtClean="0"/>
          </a:p>
          <a:p>
            <a:pPr lvl="0"/>
            <a:r>
              <a:rPr lang="es-EC" sz="1000" dirty="0" smtClean="0"/>
              <a:t>Líderes </a:t>
            </a:r>
            <a:r>
              <a:rPr lang="es-EC" sz="1000" dirty="0"/>
              <a:t>comunitarios y deportivos trabajando por el desarrollo </a:t>
            </a:r>
            <a:r>
              <a:rPr lang="es-EC" sz="1000" dirty="0" smtClean="0"/>
              <a:t>parroquial</a:t>
            </a:r>
            <a:endParaRPr lang="es-EC" sz="1000" dirty="0"/>
          </a:p>
          <a:p>
            <a:pPr lvl="0"/>
            <a:endParaRPr lang="es-EC" sz="1000" dirty="0" smtClean="0"/>
          </a:p>
          <a:p>
            <a:pPr lvl="0"/>
            <a:r>
              <a:rPr lang="es-EC" sz="1000" dirty="0" smtClean="0"/>
              <a:t>Coordinación </a:t>
            </a:r>
            <a:r>
              <a:rPr lang="es-EC" sz="1000" dirty="0"/>
              <a:t>entre autoridades, para gestión de obras y proyectos que fomenten la participación ciudadana.</a:t>
            </a:r>
            <a:endParaRPr lang="es-ES" sz="1000" dirty="0"/>
          </a:p>
          <a:p>
            <a:endParaRPr lang="es-EC" sz="1000" dirty="0" smtClean="0"/>
          </a:p>
          <a:p>
            <a:r>
              <a:rPr lang="es-EC" sz="1000" dirty="0" smtClean="0"/>
              <a:t>Principales </a:t>
            </a:r>
            <a:r>
              <a:rPr lang="es-EC" sz="1000" dirty="0"/>
              <a:t>actividades agricultura y ganadería</a:t>
            </a:r>
            <a:endParaRPr lang="es-ES" sz="1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56822" y="980728"/>
            <a:ext cx="2586985" cy="22467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C" sz="1000" dirty="0"/>
              <a:t>Apoyo de las autoridades del cantón a proyectos comunitarios</a:t>
            </a:r>
            <a:endParaRPr lang="es-ES" sz="1000" dirty="0"/>
          </a:p>
          <a:p>
            <a:pPr lvl="0"/>
            <a:endParaRPr lang="es-EC" sz="1000" dirty="0" smtClean="0"/>
          </a:p>
          <a:p>
            <a:pPr lvl="0"/>
            <a:r>
              <a:rPr lang="es-EC" sz="1000" dirty="0" smtClean="0"/>
              <a:t>Diferentes </a:t>
            </a:r>
            <a:r>
              <a:rPr lang="es-EC" sz="1000" dirty="0"/>
              <a:t>pisos climáticos con distinta flora y fauna nativa</a:t>
            </a:r>
            <a:endParaRPr lang="es-ES" sz="1000" dirty="0"/>
          </a:p>
          <a:p>
            <a:pPr lvl="0"/>
            <a:endParaRPr lang="es-EC" sz="1000" dirty="0" smtClean="0"/>
          </a:p>
          <a:p>
            <a:pPr lvl="0"/>
            <a:r>
              <a:rPr lang="es-EC" sz="1000" dirty="0" smtClean="0"/>
              <a:t>Impulso </a:t>
            </a:r>
            <a:r>
              <a:rPr lang="es-EC" sz="1000" dirty="0"/>
              <a:t>de nuevos productos turísticos</a:t>
            </a:r>
            <a:endParaRPr lang="es-ES" sz="1000" dirty="0"/>
          </a:p>
          <a:p>
            <a:pPr lvl="0"/>
            <a:endParaRPr lang="es-EC" sz="1000" dirty="0" smtClean="0">
              <a:ln>
                <a:solidFill>
                  <a:schemeClr val="accent3"/>
                </a:solidFill>
              </a:ln>
            </a:endParaRPr>
          </a:p>
          <a:p>
            <a:pPr lvl="0"/>
            <a:r>
              <a:rPr lang="es-EC" sz="1000" dirty="0" smtClean="0"/>
              <a:t>Población </a:t>
            </a:r>
            <a:r>
              <a:rPr lang="es-EC" sz="1000" dirty="0"/>
              <a:t>profesional en edad de trabajar, que puedan apoyar al desarrollo, gestión y control local</a:t>
            </a:r>
            <a:endParaRPr lang="es-ES" sz="1000" dirty="0"/>
          </a:p>
          <a:p>
            <a:pPr lvl="0"/>
            <a:endParaRPr lang="es-EC" sz="1000" dirty="0" smtClean="0"/>
          </a:p>
          <a:p>
            <a:pPr lvl="0"/>
            <a:r>
              <a:rPr lang="es-EC" sz="1000" dirty="0" smtClean="0"/>
              <a:t>Proponer </a:t>
            </a:r>
            <a:r>
              <a:rPr lang="es-EC" sz="1000" dirty="0"/>
              <a:t>un plan de desarrollo turístico local</a:t>
            </a:r>
            <a:endParaRPr lang="es-ES" sz="1000" dirty="0"/>
          </a:p>
          <a:p>
            <a:endParaRPr lang="es-ES" sz="1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940152" y="3884483"/>
            <a:ext cx="288032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 lvl="0">
              <a:defRPr sz="1000"/>
            </a:lvl1pPr>
          </a:lstStyle>
          <a:p>
            <a:r>
              <a:rPr lang="es-EC" dirty="0"/>
              <a:t>Mala explotación de recursos naturales 		</a:t>
            </a:r>
            <a:endParaRPr lang="es-ES" dirty="0"/>
          </a:p>
          <a:p>
            <a:r>
              <a:rPr lang="es-EC" dirty="0"/>
              <a:t>Bajo desarrollo turístico y económico		</a:t>
            </a:r>
            <a:endParaRPr lang="es-ES" dirty="0"/>
          </a:p>
          <a:p>
            <a:r>
              <a:rPr lang="es-EC" dirty="0"/>
              <a:t>No se ha tomado en cuenta al turismo como fuente de desarrollo económico-social		</a:t>
            </a:r>
            <a:endParaRPr lang="es-ES" dirty="0"/>
          </a:p>
          <a:p>
            <a:r>
              <a:rPr lang="es-EC" dirty="0"/>
              <a:t>Capacitaciones Turísticas proyectadas para el año 2017		</a:t>
            </a:r>
            <a:endParaRPr lang="es-ES" dirty="0"/>
          </a:p>
          <a:p>
            <a:endParaRPr lang="es-EC" dirty="0" smtClean="0"/>
          </a:p>
          <a:p>
            <a:r>
              <a:rPr lang="es-EC" dirty="0" smtClean="0"/>
              <a:t>Los </a:t>
            </a:r>
            <a:r>
              <a:rPr lang="es-EC" dirty="0"/>
              <a:t>planes de desarrollo turístico están proyectados a partir del año 2019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5940152" y="980728"/>
            <a:ext cx="2880320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 lvl="0">
              <a:defRPr sz="1000"/>
            </a:lvl1pPr>
          </a:lstStyle>
          <a:p>
            <a:r>
              <a:rPr lang="es-EC" dirty="0"/>
              <a:t>El año 2016 se prevé de estancamiento económico en el país (baja precio del petróleo), lo que provocaría endeudamiento fiscal y falta de liquidez.</a:t>
            </a:r>
            <a:endParaRPr lang="es-ES" dirty="0"/>
          </a:p>
          <a:p>
            <a:endParaRPr lang="es-EC" dirty="0" smtClean="0"/>
          </a:p>
          <a:p>
            <a:r>
              <a:rPr lang="es-EC" dirty="0" smtClean="0"/>
              <a:t>Organizaciones </a:t>
            </a:r>
            <a:r>
              <a:rPr lang="es-EC" dirty="0"/>
              <a:t>sin situación legal formal</a:t>
            </a:r>
            <a:endParaRPr lang="es-ES" dirty="0"/>
          </a:p>
          <a:p>
            <a:endParaRPr lang="es-EC" dirty="0" smtClean="0"/>
          </a:p>
          <a:p>
            <a:r>
              <a:rPr lang="es-EC" dirty="0" smtClean="0"/>
              <a:t>Decisiones </a:t>
            </a:r>
            <a:r>
              <a:rPr lang="es-EC" dirty="0"/>
              <a:t>políticas que retrasan procesos</a:t>
            </a:r>
            <a:endParaRPr lang="es-ES" dirty="0"/>
          </a:p>
          <a:p>
            <a:endParaRPr lang="es-EC" dirty="0" smtClean="0"/>
          </a:p>
          <a:p>
            <a:r>
              <a:rPr lang="es-EC" dirty="0" smtClean="0"/>
              <a:t>Barrios </a:t>
            </a:r>
            <a:r>
              <a:rPr lang="es-EC" dirty="0"/>
              <a:t>aun sin acceso a obras</a:t>
            </a:r>
            <a:endParaRPr lang="es-ES" dirty="0"/>
          </a:p>
          <a:p>
            <a:endParaRPr lang="es-EC" dirty="0" smtClean="0"/>
          </a:p>
          <a:p>
            <a:r>
              <a:rPr lang="es-EC" dirty="0" smtClean="0"/>
              <a:t>División </a:t>
            </a:r>
            <a:r>
              <a:rPr lang="es-EC" dirty="0"/>
              <a:t>social por campañas políticas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506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874</Words>
  <Application>Microsoft Office PowerPoint</Application>
  <PresentationFormat>Presentación en pantalla (4:3)</PresentationFormat>
  <Paragraphs>146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UNIVERSIDAD DE LAS FUERZAS ARMADAS DEPARTAMENTO DE CIENCIAS ECONÓMICAS ADMINISTRATIVAS Y DE COMERCIO  INGENIERÍA EN ADMINISTRACIÓN TURÍSTICA Y HOTELERA  ANÁLISIS DE LAS ESTRATEGIAS Y POLÍTICAS APLICADAS POR EL GOBIERNO AUTÓNOMO DESCENTRALIZADO DE  LA PARROQUIA EL CHAUPI, CANTÓN MEJÍA, PROVINCIA DE PICHINCHA; EN EL DESARROLLO TURÍSTICO DE LA LOCALIDAD  DIRECTORA:  MSC. ELOISA ACOSTA  ANDREA ELIZABETH BENALCÁZAR BOSMEDIANO</vt:lpstr>
      <vt:lpstr>CAPÍTULO I MARCO TEÓRICO REFERENCIAL</vt:lpstr>
      <vt:lpstr> </vt:lpstr>
      <vt:lpstr>PLAN DE DESARROLLO TERRITORIAL</vt:lpstr>
      <vt:lpstr>ANTECEDENTES DE INVESTIGACIÓN</vt:lpstr>
      <vt:lpstr>CAPÍTULO II DIAGNÓSTICO SITUACIONAL </vt:lpstr>
      <vt:lpstr>Presentación de PowerPoint</vt:lpstr>
      <vt:lpstr>Presentación de PowerPoint</vt:lpstr>
      <vt:lpstr>Presentación de PowerPoint</vt:lpstr>
      <vt:lpstr>CAPÍTULO III ESTUDIO DE MERCADO</vt:lpstr>
      <vt:lpstr>Presentación de PowerPoint</vt:lpstr>
      <vt:lpstr>Presentación de PowerPoint</vt:lpstr>
      <vt:lpstr>CAPÍTULO IV  ANÁLISIS  </vt:lpstr>
      <vt:lpstr>Presentación de PowerPoint</vt:lpstr>
      <vt:lpstr>CAPÍTULO V PROPUESTA</vt:lpstr>
      <vt:lpstr>Presentación de PowerPoint</vt:lpstr>
      <vt:lpstr>PROMOCIÓN Y DIFUSIÓN TURÍSTICA, PUBLICIDAD Y MEDIOS </vt:lpstr>
      <vt:lpstr>PROGRAMAS DE CAPACITACIÓN TURÍSTICA</vt:lpstr>
      <vt:lpstr>RUTAS TURÍSTICAS</vt:lpstr>
      <vt:lpstr>CONCLUSIONES</vt:lpstr>
      <vt:lpstr>RECOMENDACIONES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LAS FUERZAS ARMADAS DEPARTAMENTO DE CIENCIAS ECONÓMICAS ADMINISTRATIVAS Y DE COMERCIO  INGENIERÍA EN ADMINISTRACIÓN TURÍSTICA Y HOTELERA   ANÁLISIS DE LAS ESTRATEGIAS Y POLÍTICAS APLICADAS POR EL GOBIERNO AUTÓNOMO DESCENTRALIZADO DEL CHAUPI, CANTÓN MEJÍA, PROVINCIA DE PICHINCHA; EN EL DESARROLLO TURÍSTICO DE LA LOCALIDAD  DIRECTORA:  MSC. ELOISA ACOSTA  ANDREA ELIZABETH BENALCÁZAR BOSMEDIANO</dc:title>
  <dc:creator>USER</dc:creator>
  <cp:lastModifiedBy>PC1</cp:lastModifiedBy>
  <cp:revision>66</cp:revision>
  <dcterms:created xsi:type="dcterms:W3CDTF">2016-06-28T00:28:43Z</dcterms:created>
  <dcterms:modified xsi:type="dcterms:W3CDTF">2016-07-18T15:47:16Z</dcterms:modified>
</cp:coreProperties>
</file>