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25" r:id="rId1"/>
  </p:sldMasterIdLst>
  <p:notesMasterIdLst>
    <p:notesMasterId r:id="rId28"/>
  </p:notesMasterIdLst>
  <p:sldIdLst>
    <p:sldId id="284" r:id="rId2"/>
    <p:sldId id="265" r:id="rId3"/>
    <p:sldId id="266" r:id="rId4"/>
    <p:sldId id="257" r:id="rId5"/>
    <p:sldId id="258" r:id="rId6"/>
    <p:sldId id="259" r:id="rId7"/>
    <p:sldId id="285" r:id="rId8"/>
    <p:sldId id="260" r:id="rId9"/>
    <p:sldId id="262" r:id="rId10"/>
    <p:sldId id="263" r:id="rId11"/>
    <p:sldId id="267" r:id="rId12"/>
    <p:sldId id="264" r:id="rId13"/>
    <p:sldId id="268" r:id="rId14"/>
    <p:sldId id="269" r:id="rId15"/>
    <p:sldId id="270" r:id="rId16"/>
    <p:sldId id="271" r:id="rId17"/>
    <p:sldId id="273" r:id="rId18"/>
    <p:sldId id="274" r:id="rId19"/>
    <p:sldId id="275" r:id="rId20"/>
    <p:sldId id="276" r:id="rId21"/>
    <p:sldId id="278" r:id="rId22"/>
    <p:sldId id="279" r:id="rId23"/>
    <p:sldId id="280" r:id="rId24"/>
    <p:sldId id="281" r:id="rId25"/>
    <p:sldId id="282" r:id="rId26"/>
    <p:sldId id="283" r:id="rId27"/>
  </p:sldIdLst>
  <p:sldSz cx="12192000" cy="6858000"/>
  <p:notesSz cx="7315200" cy="96012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CO"/>
              <a:t>MONTOS BURSÁTILES</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v>MONTOS</c:v>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cat>
            <c:numRef>
              <c:f>'MONTOS BURSATILES NACIONALES'!$B$6:$G$6</c:f>
              <c:numCache>
                <c:formatCode>General</c:formatCode>
                <c:ptCount val="6"/>
                <c:pt idx="0">
                  <c:v>2010</c:v>
                </c:pt>
                <c:pt idx="1">
                  <c:v>2011</c:v>
                </c:pt>
                <c:pt idx="2">
                  <c:v>2012</c:v>
                </c:pt>
                <c:pt idx="3">
                  <c:v>2013</c:v>
                </c:pt>
                <c:pt idx="4">
                  <c:v>2014</c:v>
                </c:pt>
                <c:pt idx="5">
                  <c:v>2015</c:v>
                </c:pt>
              </c:numCache>
            </c:numRef>
          </c:cat>
          <c:val>
            <c:numRef>
              <c:f>'MONTOS BURSATILES NACIONALES'!$B$7:$G$7</c:f>
              <c:numCache>
                <c:formatCode>_(* #,##0_);_(* \(#,##0\);_(* "-"_);_(@_)</c:formatCode>
                <c:ptCount val="6"/>
                <c:pt idx="0">
                  <c:v>5106</c:v>
                </c:pt>
                <c:pt idx="1">
                  <c:v>3768</c:v>
                </c:pt>
                <c:pt idx="2">
                  <c:v>3753</c:v>
                </c:pt>
                <c:pt idx="3">
                  <c:v>3721</c:v>
                </c:pt>
                <c:pt idx="4">
                  <c:v>7544</c:v>
                </c:pt>
                <c:pt idx="5">
                  <c:v>5047</c:v>
                </c:pt>
              </c:numCache>
            </c:numRef>
          </c:val>
          <c:extLst xmlns:c16r2="http://schemas.microsoft.com/office/drawing/2015/06/chart">
            <c:ext xmlns:c16="http://schemas.microsoft.com/office/drawing/2014/chart" uri="{C3380CC4-5D6E-409C-BE32-E72D297353CC}">
              <c16:uniqueId val="{00000000-8310-4473-947E-9DE6B1012B8C}"/>
            </c:ext>
          </c:extLst>
        </c:ser>
        <c:dLbls>
          <c:showLegendKey val="0"/>
          <c:showVal val="0"/>
          <c:showCatName val="0"/>
          <c:showSerName val="0"/>
          <c:showPercent val="0"/>
          <c:showBubbleSize val="0"/>
        </c:dLbls>
        <c:gapWidth val="75"/>
        <c:overlap val="-25"/>
        <c:axId val="221999920"/>
        <c:axId val="222000312"/>
      </c:barChart>
      <c:lineChart>
        <c:grouping val="standard"/>
        <c:varyColors val="0"/>
        <c:ser>
          <c:idx val="1"/>
          <c:order val="1"/>
          <c:tx>
            <c:strRef>
              <c:f>'MONTOS BURSATILES NACIONALES'!$A$11</c:f>
              <c:strCache>
                <c:ptCount val="1"/>
                <c:pt idx="0">
                  <c:v>VARIACION ABSOLUTA</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'MONTOS BURSATILES NACIONALES'!$B$11:$G$11</c:f>
              <c:numCache>
                <c:formatCode>0.00%</c:formatCode>
                <c:ptCount val="6"/>
                <c:pt idx="1">
                  <c:v>-0.26204465334900118</c:v>
                </c:pt>
                <c:pt idx="2">
                  <c:v>-3.9808917197452229E-3</c:v>
                </c:pt>
                <c:pt idx="3">
                  <c:v>-8.5265121236344256E-3</c:v>
                </c:pt>
                <c:pt idx="4">
                  <c:v>1.027411986025262</c:v>
                </c:pt>
                <c:pt idx="5">
                  <c:v>-0.3309915164369035</c:v>
                </c:pt>
              </c:numCache>
            </c:numRef>
          </c:val>
          <c:smooth val="0"/>
          <c:extLst xmlns:c16r2="http://schemas.microsoft.com/office/drawing/2015/06/chart">
            <c:ext xmlns:c16="http://schemas.microsoft.com/office/drawing/2014/chart" uri="{C3380CC4-5D6E-409C-BE32-E72D297353CC}">
              <c16:uniqueId val="{00000001-B12C-4C0A-96E5-CE75AF982FCC}"/>
            </c:ext>
          </c:extLst>
        </c:ser>
        <c:dLbls>
          <c:showLegendKey val="0"/>
          <c:showVal val="0"/>
          <c:showCatName val="0"/>
          <c:showSerName val="0"/>
          <c:showPercent val="0"/>
          <c:showBubbleSize val="0"/>
        </c:dLbls>
        <c:marker val="1"/>
        <c:smooth val="0"/>
        <c:axId val="222001096"/>
        <c:axId val="222000704"/>
      </c:lineChart>
      <c:catAx>
        <c:axId val="2219999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2000312"/>
        <c:crosses val="autoZero"/>
        <c:auto val="1"/>
        <c:lblAlgn val="ctr"/>
        <c:lblOffset val="100"/>
        <c:noMultiLvlLbl val="0"/>
      </c:catAx>
      <c:valAx>
        <c:axId val="222000312"/>
        <c:scaling>
          <c:orientation val="minMax"/>
        </c:scaling>
        <c:delete val="0"/>
        <c:axPos val="l"/>
        <c:majorGridlines>
          <c:spPr>
            <a:ln w="9525" cap="flat" cmpd="sng" algn="ctr">
              <a:solidFill>
                <a:schemeClr val="lt1">
                  <a:lumMod val="95000"/>
                  <a:alpha val="10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1999920"/>
        <c:crosses val="autoZero"/>
        <c:crossBetween val="between"/>
      </c:valAx>
      <c:valAx>
        <c:axId val="222000704"/>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2001096"/>
        <c:crosses val="max"/>
        <c:crossBetween val="between"/>
      </c:valAx>
      <c:catAx>
        <c:axId val="222001096"/>
        <c:scaling>
          <c:orientation val="minMax"/>
        </c:scaling>
        <c:delete val="1"/>
        <c:axPos val="b"/>
        <c:majorTickMark val="none"/>
        <c:minorTickMark val="none"/>
        <c:tickLblPos val="nextTo"/>
        <c:crossAx val="2220007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r>
              <a:rPr lang="es-CO"/>
              <a:t>TIPO DE RENTA</a:t>
            </a:r>
          </a:p>
        </c:rich>
      </c:tx>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0.15383114610673668"/>
          <c:y val="0.13930555555555557"/>
          <c:w val="0.81561329833770779"/>
          <c:h val="0.4730475357247011"/>
        </c:manualLayout>
      </c:layout>
      <c:barChart>
        <c:barDir val="col"/>
        <c:grouping val="clustered"/>
        <c:varyColors val="0"/>
        <c:ser>
          <c:idx val="0"/>
          <c:order val="0"/>
          <c:tx>
            <c:strRef>
              <c:f>'TIPO DE RENTA'!$A$8</c:f>
              <c:strCache>
                <c:ptCount val="1"/>
                <c:pt idx="0">
                  <c:v>RENTA FIJA</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multiLvlStrRef>
              <c:f>'TIPO DE RENTA'!$B$6:$M$7</c:f>
              <c:multiLvlStrCache>
                <c:ptCount val="6"/>
                <c:lvl>
                  <c:pt idx="0">
                    <c:v>VALOR</c:v>
                  </c:pt>
                  <c:pt idx="1">
                    <c:v>VALOR</c:v>
                  </c:pt>
                  <c:pt idx="2">
                    <c:v>VALOR</c:v>
                  </c:pt>
                  <c:pt idx="3">
                    <c:v>VALOR</c:v>
                  </c:pt>
                  <c:pt idx="4">
                    <c:v>VALOR</c:v>
                  </c:pt>
                  <c:pt idx="5">
                    <c:v>VALOR</c:v>
                  </c:pt>
                </c:lvl>
                <c:lvl>
                  <c:pt idx="0">
                    <c:v>AÑO 2010</c:v>
                  </c:pt>
                  <c:pt idx="1">
                    <c:v>AÑO 2011</c:v>
                  </c:pt>
                  <c:pt idx="2">
                    <c:v>2012</c:v>
                  </c:pt>
                  <c:pt idx="3">
                    <c:v>2013</c:v>
                  </c:pt>
                  <c:pt idx="4">
                    <c:v>2014</c:v>
                  </c:pt>
                  <c:pt idx="5">
                    <c:v>2015</c:v>
                  </c:pt>
                </c:lvl>
              </c:multiLvlStrCache>
            </c:multiLvlStrRef>
          </c:cat>
          <c:val>
            <c:numRef>
              <c:f>'TIPO DE RENTA'!$B$8:$M$8</c:f>
              <c:numCache>
                <c:formatCode>_(* #,##0_);_(* \(#,##0\);_(* "-"_);_(@_)</c:formatCode>
                <c:ptCount val="6"/>
                <c:pt idx="0">
                  <c:v>4973836</c:v>
                </c:pt>
                <c:pt idx="1">
                  <c:v>3647719</c:v>
                </c:pt>
                <c:pt idx="2">
                  <c:v>3603982</c:v>
                </c:pt>
                <c:pt idx="3">
                  <c:v>3573902.4243000005</c:v>
                </c:pt>
                <c:pt idx="4">
                  <c:v>6341090.0915699992</c:v>
                </c:pt>
                <c:pt idx="5">
                  <c:v>4969257.4326899983</c:v>
                </c:pt>
              </c:numCache>
            </c:numRef>
          </c:val>
          <c:extLst xmlns:c16r2="http://schemas.microsoft.com/office/drawing/2015/06/chart">
            <c:ext xmlns:c16="http://schemas.microsoft.com/office/drawing/2014/chart" uri="{C3380CC4-5D6E-409C-BE32-E72D297353CC}">
              <c16:uniqueId val="{00000000-AF65-4097-AF2A-968B8C80FD2F}"/>
            </c:ext>
          </c:extLst>
        </c:ser>
        <c:ser>
          <c:idx val="1"/>
          <c:order val="1"/>
          <c:tx>
            <c:strRef>
              <c:f>'TIPO DE RENTA'!$A$9</c:f>
              <c:strCache>
                <c:ptCount val="1"/>
                <c:pt idx="0">
                  <c:v>RENTA VARIABLE</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7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multiLvlStrRef>
              <c:f>'TIPO DE RENTA'!$B$6:$M$7</c:f>
              <c:multiLvlStrCache>
                <c:ptCount val="6"/>
                <c:lvl>
                  <c:pt idx="0">
                    <c:v>VALOR</c:v>
                  </c:pt>
                  <c:pt idx="1">
                    <c:v>VALOR</c:v>
                  </c:pt>
                  <c:pt idx="2">
                    <c:v>VALOR</c:v>
                  </c:pt>
                  <c:pt idx="3">
                    <c:v>VALOR</c:v>
                  </c:pt>
                  <c:pt idx="4">
                    <c:v>VALOR</c:v>
                  </c:pt>
                  <c:pt idx="5">
                    <c:v>VALOR</c:v>
                  </c:pt>
                </c:lvl>
                <c:lvl>
                  <c:pt idx="0">
                    <c:v>AÑO 2010</c:v>
                  </c:pt>
                  <c:pt idx="1">
                    <c:v>AÑO 2011</c:v>
                  </c:pt>
                  <c:pt idx="2">
                    <c:v>2012</c:v>
                  </c:pt>
                  <c:pt idx="3">
                    <c:v>2013</c:v>
                  </c:pt>
                  <c:pt idx="4">
                    <c:v>2014</c:v>
                  </c:pt>
                  <c:pt idx="5">
                    <c:v>2015</c:v>
                  </c:pt>
                </c:lvl>
              </c:multiLvlStrCache>
            </c:multiLvlStrRef>
          </c:cat>
          <c:val>
            <c:numRef>
              <c:f>'TIPO DE RENTA'!$B$9:$M$9</c:f>
              <c:numCache>
                <c:formatCode>_(* #,##0_);_(* \(#,##0\);_(* "-"_);_(@_)</c:formatCode>
                <c:ptCount val="6"/>
                <c:pt idx="0">
                  <c:v>132086</c:v>
                </c:pt>
                <c:pt idx="1">
                  <c:v>112917</c:v>
                </c:pt>
                <c:pt idx="2">
                  <c:v>144135</c:v>
                </c:pt>
                <c:pt idx="3">
                  <c:v>148364.73695000011</c:v>
                </c:pt>
                <c:pt idx="4">
                  <c:v>1203348</c:v>
                </c:pt>
                <c:pt idx="5">
                  <c:v>77524.039199999897</c:v>
                </c:pt>
              </c:numCache>
            </c:numRef>
          </c:val>
          <c:extLst xmlns:c16r2="http://schemas.microsoft.com/office/drawing/2015/06/chart">
            <c:ext xmlns:c16="http://schemas.microsoft.com/office/drawing/2014/chart" uri="{C3380CC4-5D6E-409C-BE32-E72D297353CC}">
              <c16:uniqueId val="{00000001-AF65-4097-AF2A-968B8C80FD2F}"/>
            </c:ext>
          </c:extLst>
        </c:ser>
        <c:dLbls>
          <c:dLblPos val="outEnd"/>
          <c:showLegendKey val="0"/>
          <c:showVal val="1"/>
          <c:showCatName val="0"/>
          <c:showSerName val="0"/>
          <c:showPercent val="0"/>
          <c:showBubbleSize val="0"/>
        </c:dLbls>
        <c:gapWidth val="315"/>
        <c:overlap val="-40"/>
        <c:axId val="223950328"/>
        <c:axId val="223950720"/>
      </c:barChart>
      <c:catAx>
        <c:axId val="2239503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23950720"/>
        <c:crosses val="autoZero"/>
        <c:auto val="0"/>
        <c:lblAlgn val="ctr"/>
        <c:lblOffset val="100"/>
        <c:noMultiLvlLbl val="0"/>
      </c:catAx>
      <c:valAx>
        <c:axId val="2239507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23950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CAPITALIZACIÓN BURSÁTIL</a:t>
            </a:r>
          </a:p>
        </c:rich>
      </c:tx>
      <c:overlay val="0"/>
      <c:spPr>
        <a:noFill/>
        <a:ln>
          <a:noFill/>
        </a:ln>
        <a:effectLst/>
      </c:spPr>
    </c:title>
    <c:autoTitleDeleted val="0"/>
    <c:plotArea>
      <c:layout/>
      <c:barChart>
        <c:barDir val="col"/>
        <c:grouping val="clustered"/>
        <c:varyColors val="0"/>
        <c:ser>
          <c:idx val="0"/>
          <c:order val="0"/>
          <c:tx>
            <c:v>CAPITALIZACIÓN</c:v>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'CAPITALIZACIÓN BURSÁTIL'!$B$6:$G$6</c:f>
              <c:numCache>
                <c:formatCode>General</c:formatCode>
                <c:ptCount val="6"/>
                <c:pt idx="0">
                  <c:v>2010</c:v>
                </c:pt>
                <c:pt idx="1">
                  <c:v>2011</c:v>
                </c:pt>
                <c:pt idx="2">
                  <c:v>2012</c:v>
                </c:pt>
                <c:pt idx="3">
                  <c:v>2013</c:v>
                </c:pt>
                <c:pt idx="4">
                  <c:v>2014</c:v>
                </c:pt>
                <c:pt idx="5">
                  <c:v>2015</c:v>
                </c:pt>
              </c:numCache>
            </c:numRef>
          </c:cat>
          <c:val>
            <c:numRef>
              <c:f>'CAPITALIZACIÓN BURSÁTIL'!$B$7:$G$7</c:f>
              <c:numCache>
                <c:formatCode>_(* #,##0_);_(* \(#,##0\);_(* "-"_);_(@_)</c:formatCode>
                <c:ptCount val="6"/>
                <c:pt idx="0">
                  <c:v>5144256</c:v>
                </c:pt>
                <c:pt idx="1">
                  <c:v>5778988</c:v>
                </c:pt>
                <c:pt idx="2">
                  <c:v>5911084</c:v>
                </c:pt>
                <c:pt idx="3">
                  <c:v>6549337</c:v>
                </c:pt>
                <c:pt idx="4">
                  <c:v>7382388</c:v>
                </c:pt>
                <c:pt idx="5">
                  <c:v>6614515</c:v>
                </c:pt>
              </c:numCache>
            </c:numRef>
          </c:val>
          <c:extLst xmlns:c16r2="http://schemas.microsoft.com/office/drawing/2015/06/chart">
            <c:ext xmlns:c16="http://schemas.microsoft.com/office/drawing/2014/chart" uri="{C3380CC4-5D6E-409C-BE32-E72D297353CC}">
              <c16:uniqueId val="{00000000-9DFD-4536-99B9-71566DD044CF}"/>
            </c:ext>
          </c:extLst>
        </c:ser>
        <c:dLbls>
          <c:showLegendKey val="0"/>
          <c:showVal val="0"/>
          <c:showCatName val="0"/>
          <c:showSerName val="0"/>
          <c:showPercent val="0"/>
          <c:showBubbleSize val="0"/>
        </c:dLbls>
        <c:gapWidth val="75"/>
        <c:overlap val="-25"/>
        <c:axId val="223951504"/>
        <c:axId val="223951896"/>
      </c:barChart>
      <c:lineChart>
        <c:grouping val="standard"/>
        <c:varyColors val="0"/>
        <c:ser>
          <c:idx val="1"/>
          <c:order val="1"/>
          <c:tx>
            <c:strRef>
              <c:f>'CAPITALIZACIÓN BURSÁTIL'!$A$11</c:f>
              <c:strCache>
                <c:ptCount val="1"/>
                <c:pt idx="0">
                  <c:v>VARIACION ABSOLUTA</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'CAPITALIZACIÓN BURSÁTIL'!$B$11:$G$11</c:f>
              <c:numCache>
                <c:formatCode>0.00%</c:formatCode>
                <c:ptCount val="6"/>
                <c:pt idx="1">
                  <c:v>0.12338654996951941</c:v>
                </c:pt>
                <c:pt idx="2">
                  <c:v>2.2857981362826848E-2</c:v>
                </c:pt>
                <c:pt idx="3">
                  <c:v>0.1079756268055064</c:v>
                </c:pt>
                <c:pt idx="4">
                  <c:v>0.12719623375618019</c:v>
                </c:pt>
                <c:pt idx="5">
                  <c:v>-0.10401417535897599</c:v>
                </c:pt>
              </c:numCache>
            </c:numRef>
          </c:val>
          <c:smooth val="0"/>
          <c:extLst xmlns:c16r2="http://schemas.microsoft.com/office/drawing/2015/06/chart">
            <c:ext xmlns:c16="http://schemas.microsoft.com/office/drawing/2014/chart" uri="{C3380CC4-5D6E-409C-BE32-E72D297353CC}">
              <c16:uniqueId val="{00000001-9DFD-4536-99B9-71566DD044CF}"/>
            </c:ext>
          </c:extLst>
        </c:ser>
        <c:dLbls>
          <c:showLegendKey val="0"/>
          <c:showVal val="0"/>
          <c:showCatName val="0"/>
          <c:showSerName val="0"/>
          <c:showPercent val="0"/>
          <c:showBubbleSize val="0"/>
        </c:dLbls>
        <c:marker val="1"/>
        <c:smooth val="0"/>
        <c:axId val="223952680"/>
        <c:axId val="223952288"/>
      </c:lineChart>
      <c:catAx>
        <c:axId val="2239515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3951896"/>
        <c:crosses val="autoZero"/>
        <c:auto val="1"/>
        <c:lblAlgn val="ctr"/>
        <c:lblOffset val="100"/>
        <c:noMultiLvlLbl val="0"/>
      </c:catAx>
      <c:valAx>
        <c:axId val="22395189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3951504"/>
        <c:crosses val="autoZero"/>
        <c:crossBetween val="between"/>
      </c:valAx>
      <c:valAx>
        <c:axId val="223952288"/>
        <c:scaling>
          <c:orientation val="minMax"/>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3952680"/>
        <c:crosses val="max"/>
        <c:crossBetween val="between"/>
      </c:valAx>
      <c:catAx>
        <c:axId val="223952680"/>
        <c:scaling>
          <c:orientation val="minMax"/>
        </c:scaling>
        <c:delete val="1"/>
        <c:axPos val="b"/>
        <c:majorTickMark val="none"/>
        <c:minorTickMark val="none"/>
        <c:tickLblPos val="nextTo"/>
        <c:crossAx val="2239522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CO"/>
              <a:t>ECUINDEX</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0902985897768536"/>
          <c:y val="0.16362552359538055"/>
          <c:w val="0.8322127756114498"/>
          <c:h val="0.71720373859392517"/>
        </c:manualLayout>
      </c:layout>
      <c:barChart>
        <c:barDir val="col"/>
        <c:grouping val="clustered"/>
        <c:varyColors val="0"/>
        <c:ser>
          <c:idx val="0"/>
          <c:order val="0"/>
          <c:tx>
            <c:strRef>
              <c:f>ECUINDEX!$A$9</c:f>
              <c:strCache>
                <c:ptCount val="1"/>
                <c:pt idx="0">
                  <c:v>A DICIEMBRE</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c:spPr>
          <c:invertIfNegative val="0"/>
          <c:cat>
            <c:numRef>
              <c:f>ECUINDEX!$B$8:$F$8</c:f>
              <c:numCache>
                <c:formatCode>General</c:formatCode>
                <c:ptCount val="5"/>
                <c:pt idx="0">
                  <c:v>2011</c:v>
                </c:pt>
                <c:pt idx="1">
                  <c:v>2012</c:v>
                </c:pt>
                <c:pt idx="2">
                  <c:v>2013</c:v>
                </c:pt>
                <c:pt idx="3">
                  <c:v>2014</c:v>
                </c:pt>
                <c:pt idx="4">
                  <c:v>2015</c:v>
                </c:pt>
              </c:numCache>
            </c:numRef>
          </c:cat>
          <c:val>
            <c:numRef>
              <c:f>ECUINDEX!$B$9:$F$9</c:f>
              <c:numCache>
                <c:formatCode>_-* #,##0.00_-;\-* #,##0.00_-;_-* "-"_-;_-@_-</c:formatCode>
                <c:ptCount val="5"/>
                <c:pt idx="0">
                  <c:v>935.67</c:v>
                </c:pt>
                <c:pt idx="1">
                  <c:v>1021.78</c:v>
                </c:pt>
                <c:pt idx="2">
                  <c:v>1125.22</c:v>
                </c:pt>
                <c:pt idx="3">
                  <c:v>1219.26</c:v>
                </c:pt>
                <c:pt idx="4">
                  <c:v>1142.9000000000001</c:v>
                </c:pt>
              </c:numCache>
            </c:numRef>
          </c:val>
          <c:extLst xmlns:c16r2="http://schemas.microsoft.com/office/drawing/2015/06/chart">
            <c:ext xmlns:c16="http://schemas.microsoft.com/office/drawing/2014/chart" uri="{C3380CC4-5D6E-409C-BE32-E72D297353CC}">
              <c16:uniqueId val="{00000000-B86F-434C-A618-3311CBA697A4}"/>
            </c:ext>
          </c:extLst>
        </c:ser>
        <c:dLbls>
          <c:showLegendKey val="0"/>
          <c:showVal val="0"/>
          <c:showCatName val="0"/>
          <c:showSerName val="0"/>
          <c:showPercent val="0"/>
          <c:showBubbleSize val="0"/>
        </c:dLbls>
        <c:gapWidth val="75"/>
        <c:overlap val="-25"/>
        <c:axId val="223953464"/>
        <c:axId val="224141680"/>
      </c:barChart>
      <c:lineChart>
        <c:grouping val="standard"/>
        <c:varyColors val="0"/>
        <c:ser>
          <c:idx val="1"/>
          <c:order val="1"/>
          <c:tx>
            <c:strRef>
              <c:f>ECUINDEX!$A$13</c:f>
              <c:strCache>
                <c:ptCount val="1"/>
                <c:pt idx="0">
                  <c:v>VARIACION ABSOLUTA</c:v>
                </c:pt>
              </c:strCache>
            </c:strRef>
          </c:tx>
          <c:spPr>
            <a:ln w="34925" cap="rnd">
              <a:solidFill>
                <a:schemeClr val="accent2"/>
              </a:solidFill>
              <a:round/>
            </a:ln>
            <a:effectLst>
              <a:outerShdw blurRad="44450" dist="25400" dir="2700000" algn="br" rotWithShape="0">
                <a:srgbClr val="000000">
                  <a:alpha val="60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f>ECUINDEX!$B$13:$F$13</c:f>
              <c:numCache>
                <c:formatCode>0.00%</c:formatCode>
                <c:ptCount val="5"/>
                <c:pt idx="1">
                  <c:v>9.2030309831457685E-2</c:v>
                </c:pt>
                <c:pt idx="2">
                  <c:v>0.10123509953218898</c:v>
                </c:pt>
                <c:pt idx="3">
                  <c:v>8.3574767601002437E-2</c:v>
                </c:pt>
                <c:pt idx="4">
                  <c:v>-6.262815150173047E-2</c:v>
                </c:pt>
              </c:numCache>
            </c:numRef>
          </c:val>
          <c:smooth val="0"/>
          <c:extLst xmlns:c16r2="http://schemas.microsoft.com/office/drawing/2015/06/chart">
            <c:ext xmlns:c16="http://schemas.microsoft.com/office/drawing/2014/chart" uri="{C3380CC4-5D6E-409C-BE32-E72D297353CC}">
              <c16:uniqueId val="{00000001-B86F-434C-A618-3311CBA697A4}"/>
            </c:ext>
          </c:extLst>
        </c:ser>
        <c:dLbls>
          <c:showLegendKey val="0"/>
          <c:showVal val="0"/>
          <c:showCatName val="0"/>
          <c:showSerName val="0"/>
          <c:showPercent val="0"/>
          <c:showBubbleSize val="0"/>
        </c:dLbls>
        <c:marker val="1"/>
        <c:smooth val="0"/>
        <c:axId val="224142464"/>
        <c:axId val="224142072"/>
      </c:lineChart>
      <c:catAx>
        <c:axId val="22395346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4141680"/>
        <c:crosses val="autoZero"/>
        <c:auto val="1"/>
        <c:lblAlgn val="ctr"/>
        <c:lblOffset val="100"/>
        <c:noMultiLvlLbl val="0"/>
      </c:catAx>
      <c:valAx>
        <c:axId val="224141680"/>
        <c:scaling>
          <c:orientation val="minMax"/>
        </c:scaling>
        <c:delete val="0"/>
        <c:axPos val="l"/>
        <c:majorGridlines>
          <c:spPr>
            <a:ln w="9525" cap="flat" cmpd="sng" algn="ctr">
              <a:solidFill>
                <a:schemeClr val="lt1">
                  <a:lumMod val="95000"/>
                  <a:alpha val="10000"/>
                </a:schemeClr>
              </a:solidFill>
              <a:round/>
            </a:ln>
            <a:effectLst/>
          </c:spPr>
        </c:majorGridlines>
        <c:numFmt formatCode="_-* #,##0.00_-;\-* #,##0.0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3953464"/>
        <c:crosses val="autoZero"/>
        <c:crossBetween val="between"/>
      </c:valAx>
      <c:valAx>
        <c:axId val="224142072"/>
        <c:scaling>
          <c:orientation val="minMax"/>
          <c:max val="0.11000000000000001"/>
          <c:min val="-0.60000000000000009"/>
        </c:scaling>
        <c:delete val="0"/>
        <c:axPos val="r"/>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24142464"/>
        <c:crosses val="max"/>
        <c:crossBetween val="between"/>
      </c:valAx>
      <c:catAx>
        <c:axId val="224142464"/>
        <c:scaling>
          <c:orientation val="minMax"/>
        </c:scaling>
        <c:delete val="1"/>
        <c:axPos val="b"/>
        <c:majorTickMark val="none"/>
        <c:minorTickMark val="none"/>
        <c:tickLblPos val="nextTo"/>
        <c:crossAx val="2241420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24849-64D5-4AA0-8CF5-D64D25A984E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C"/>
        </a:p>
      </dgm:t>
    </dgm:pt>
    <dgm:pt modelId="{81512826-5267-42FE-B1CD-B3B22858762C}">
      <dgm:prSet phldrT="[Texto]"/>
      <dgm:spPr/>
      <dgm:t>
        <a:bodyPr vert="vert"/>
        <a:lstStyle/>
        <a:p>
          <a:r>
            <a:rPr lang="es-EC" b="1" dirty="0">
              <a:solidFill>
                <a:srgbClr val="C00000"/>
              </a:solidFill>
            </a:rPr>
            <a:t>GENERAL</a:t>
          </a:r>
        </a:p>
        <a:p>
          <a:r>
            <a:rPr lang="es-EC" b="1" dirty="0">
              <a:solidFill>
                <a:schemeClr val="tx1"/>
              </a:solidFill>
            </a:rPr>
            <a:t>Determinar las causas del lento crecimiento del Mercado de Capitales Ecuatoriano durante el período 2010-2015 </a:t>
          </a:r>
          <a:endParaRPr lang="es-EC" dirty="0">
            <a:solidFill>
              <a:schemeClr val="tx1"/>
            </a:solidFill>
          </a:endParaRPr>
        </a:p>
      </dgm:t>
    </dgm:pt>
    <dgm:pt modelId="{74FB5B5A-E94B-4796-B144-9DDC44004F88}" type="parTrans" cxnId="{B5E9A447-932A-4B14-BA66-126F687EB949}">
      <dgm:prSet/>
      <dgm:spPr/>
      <dgm:t>
        <a:bodyPr/>
        <a:lstStyle/>
        <a:p>
          <a:endParaRPr lang="es-EC"/>
        </a:p>
      </dgm:t>
    </dgm:pt>
    <dgm:pt modelId="{6DDECF57-557D-4BAE-A997-3A9304542DC2}" type="sibTrans" cxnId="{B5E9A447-932A-4B14-BA66-126F687EB949}">
      <dgm:prSet/>
      <dgm:spPr/>
      <dgm:t>
        <a:bodyPr/>
        <a:lstStyle/>
        <a:p>
          <a:endParaRPr lang="es-EC"/>
        </a:p>
      </dgm:t>
    </dgm:pt>
    <dgm:pt modelId="{95FCF1F3-A857-449A-BEA7-8412EACFCF81}">
      <dgm:prSet phldrT="[Texto]"/>
      <dgm:spPr/>
      <dgm:t>
        <a:bodyPr/>
        <a:lstStyle/>
        <a:p>
          <a:r>
            <a:rPr lang="es-EC" b="1" dirty="0">
              <a:solidFill>
                <a:schemeClr val="tx1"/>
              </a:solidFill>
            </a:rPr>
            <a:t>Fundamentar teóricamente las leyes del Mercado de Capitales.</a:t>
          </a:r>
        </a:p>
      </dgm:t>
    </dgm:pt>
    <dgm:pt modelId="{D5AD3814-2E0C-46CF-B469-3E8AC76EAFA2}" type="parTrans" cxnId="{36B0907F-9C4E-40C8-8639-1B4DF22CC956}">
      <dgm:prSet/>
      <dgm:spPr/>
      <dgm:t>
        <a:bodyPr/>
        <a:lstStyle/>
        <a:p>
          <a:endParaRPr lang="es-EC"/>
        </a:p>
      </dgm:t>
    </dgm:pt>
    <dgm:pt modelId="{672A0F0E-C40E-4DBC-99F9-C6ACFC689A82}" type="sibTrans" cxnId="{36B0907F-9C4E-40C8-8639-1B4DF22CC956}">
      <dgm:prSet/>
      <dgm:spPr/>
      <dgm:t>
        <a:bodyPr/>
        <a:lstStyle/>
        <a:p>
          <a:endParaRPr lang="es-EC"/>
        </a:p>
      </dgm:t>
    </dgm:pt>
    <dgm:pt modelId="{F96FFCCF-3141-4A77-8E1E-05AD5480CA65}">
      <dgm:prSet phldrT="[Texto]"/>
      <dgm:spPr/>
      <dgm:t>
        <a:bodyPr/>
        <a:lstStyle/>
        <a:p>
          <a:r>
            <a:rPr lang="es-EC" b="1" dirty="0">
              <a:solidFill>
                <a:schemeClr val="tx1"/>
              </a:solidFill>
            </a:rPr>
            <a:t>Analizar la incidencia de la cultura económica empresarial en el crecimiento del mercado de capitales. </a:t>
          </a:r>
        </a:p>
      </dgm:t>
    </dgm:pt>
    <dgm:pt modelId="{E4942FAB-A521-43CA-808B-78A6C30DF9F1}" type="parTrans" cxnId="{A6BA1D0D-1AF7-44DB-8D16-3861D415E55C}">
      <dgm:prSet/>
      <dgm:spPr/>
      <dgm:t>
        <a:bodyPr/>
        <a:lstStyle/>
        <a:p>
          <a:endParaRPr lang="es-EC"/>
        </a:p>
      </dgm:t>
    </dgm:pt>
    <dgm:pt modelId="{70ABC761-DA7D-4692-BD4A-7F4D40758AE3}" type="sibTrans" cxnId="{A6BA1D0D-1AF7-44DB-8D16-3861D415E55C}">
      <dgm:prSet/>
      <dgm:spPr/>
      <dgm:t>
        <a:bodyPr/>
        <a:lstStyle/>
        <a:p>
          <a:endParaRPr lang="es-EC"/>
        </a:p>
      </dgm:t>
    </dgm:pt>
    <dgm:pt modelId="{D3E57DBE-9F1E-4793-9C98-D049CCA6221F}">
      <dgm:prSet phldrT="[Texto]"/>
      <dgm:spPr/>
      <dgm:t>
        <a:bodyPr/>
        <a:lstStyle/>
        <a:p>
          <a:r>
            <a:rPr lang="es-EC" b="1" dirty="0">
              <a:solidFill>
                <a:schemeClr val="tx1"/>
              </a:solidFill>
            </a:rPr>
            <a:t>Establecer la relación que existe entre cultura económica y crecimiento del Mercado de Capitales.</a:t>
          </a:r>
        </a:p>
      </dgm:t>
    </dgm:pt>
    <dgm:pt modelId="{C991D8E5-54D3-475C-A1A1-2ED953E965A5}" type="parTrans" cxnId="{8C44CA5B-1F01-4CA2-AD9E-FD2CE6EAC18F}">
      <dgm:prSet/>
      <dgm:spPr/>
      <dgm:t>
        <a:bodyPr/>
        <a:lstStyle/>
        <a:p>
          <a:endParaRPr lang="es-EC"/>
        </a:p>
      </dgm:t>
    </dgm:pt>
    <dgm:pt modelId="{A0E736F2-A931-4182-ABF3-CE5C0504E0F5}" type="sibTrans" cxnId="{8C44CA5B-1F01-4CA2-AD9E-FD2CE6EAC18F}">
      <dgm:prSet/>
      <dgm:spPr/>
      <dgm:t>
        <a:bodyPr/>
        <a:lstStyle/>
        <a:p>
          <a:endParaRPr lang="es-EC"/>
        </a:p>
      </dgm:t>
    </dgm:pt>
    <dgm:pt modelId="{E0F77CFE-4BE2-4A4A-B76A-99C5BEF7E962}" type="pres">
      <dgm:prSet presAssocID="{73524849-64D5-4AA0-8CF5-D64D25A984E2}" presName="Name0" presStyleCnt="0">
        <dgm:presLayoutVars>
          <dgm:chPref val="1"/>
          <dgm:dir/>
          <dgm:animOne val="branch"/>
          <dgm:animLvl val="lvl"/>
          <dgm:resizeHandles val="exact"/>
        </dgm:presLayoutVars>
      </dgm:prSet>
      <dgm:spPr/>
      <dgm:t>
        <a:bodyPr/>
        <a:lstStyle/>
        <a:p>
          <a:endParaRPr lang="en-US"/>
        </a:p>
      </dgm:t>
    </dgm:pt>
    <dgm:pt modelId="{50B6F34A-E299-4EE0-B401-3F51057A2295}" type="pres">
      <dgm:prSet presAssocID="{81512826-5267-42FE-B1CD-B3B22858762C}" presName="root1" presStyleCnt="0"/>
      <dgm:spPr/>
    </dgm:pt>
    <dgm:pt modelId="{790539F2-4079-4B68-9972-BE1518D05B9A}" type="pres">
      <dgm:prSet presAssocID="{81512826-5267-42FE-B1CD-B3B22858762C}" presName="LevelOneTextNode" presStyleLbl="node0" presStyleIdx="0" presStyleCnt="1" custScaleX="444865">
        <dgm:presLayoutVars>
          <dgm:chPref val="3"/>
        </dgm:presLayoutVars>
      </dgm:prSet>
      <dgm:spPr/>
      <dgm:t>
        <a:bodyPr/>
        <a:lstStyle/>
        <a:p>
          <a:endParaRPr lang="en-US"/>
        </a:p>
      </dgm:t>
    </dgm:pt>
    <dgm:pt modelId="{982F2330-1D1F-44E2-9357-04D548B8A235}" type="pres">
      <dgm:prSet presAssocID="{81512826-5267-42FE-B1CD-B3B22858762C}" presName="level2hierChild" presStyleCnt="0"/>
      <dgm:spPr/>
    </dgm:pt>
    <dgm:pt modelId="{EAA57CDA-CF83-46C9-8D89-FCA397AB1C90}" type="pres">
      <dgm:prSet presAssocID="{D5AD3814-2E0C-46CF-B469-3E8AC76EAFA2}" presName="conn2-1" presStyleLbl="parChTrans1D2" presStyleIdx="0" presStyleCnt="3"/>
      <dgm:spPr/>
      <dgm:t>
        <a:bodyPr/>
        <a:lstStyle/>
        <a:p>
          <a:endParaRPr lang="en-US"/>
        </a:p>
      </dgm:t>
    </dgm:pt>
    <dgm:pt modelId="{E98F67EE-7E71-41A1-9F54-EA2A85F88EC4}" type="pres">
      <dgm:prSet presAssocID="{D5AD3814-2E0C-46CF-B469-3E8AC76EAFA2}" presName="connTx" presStyleLbl="parChTrans1D2" presStyleIdx="0" presStyleCnt="3"/>
      <dgm:spPr/>
      <dgm:t>
        <a:bodyPr/>
        <a:lstStyle/>
        <a:p>
          <a:endParaRPr lang="en-US"/>
        </a:p>
      </dgm:t>
    </dgm:pt>
    <dgm:pt modelId="{C8146CF5-86F7-4BFE-80A5-71CFBD5F0DA8}" type="pres">
      <dgm:prSet presAssocID="{95FCF1F3-A857-449A-BEA7-8412EACFCF81}" presName="root2" presStyleCnt="0"/>
      <dgm:spPr/>
    </dgm:pt>
    <dgm:pt modelId="{33AB8C11-BECC-4E01-BCDE-8F41BFD89AD1}" type="pres">
      <dgm:prSet presAssocID="{95FCF1F3-A857-449A-BEA7-8412EACFCF81}" presName="LevelTwoTextNode" presStyleLbl="node2" presStyleIdx="0" presStyleCnt="3">
        <dgm:presLayoutVars>
          <dgm:chPref val="3"/>
        </dgm:presLayoutVars>
      </dgm:prSet>
      <dgm:spPr/>
      <dgm:t>
        <a:bodyPr/>
        <a:lstStyle/>
        <a:p>
          <a:endParaRPr lang="en-US"/>
        </a:p>
      </dgm:t>
    </dgm:pt>
    <dgm:pt modelId="{29C163E4-799D-4134-A570-7DC45FE17DBD}" type="pres">
      <dgm:prSet presAssocID="{95FCF1F3-A857-449A-BEA7-8412EACFCF81}" presName="level3hierChild" presStyleCnt="0"/>
      <dgm:spPr/>
    </dgm:pt>
    <dgm:pt modelId="{221549DE-70C7-4DDB-9D2D-66AD5D868872}" type="pres">
      <dgm:prSet presAssocID="{E4942FAB-A521-43CA-808B-78A6C30DF9F1}" presName="conn2-1" presStyleLbl="parChTrans1D2" presStyleIdx="1" presStyleCnt="3"/>
      <dgm:spPr/>
      <dgm:t>
        <a:bodyPr/>
        <a:lstStyle/>
        <a:p>
          <a:endParaRPr lang="en-US"/>
        </a:p>
      </dgm:t>
    </dgm:pt>
    <dgm:pt modelId="{B3AC3BA0-CFB9-47C9-B693-81A87740D4F9}" type="pres">
      <dgm:prSet presAssocID="{E4942FAB-A521-43CA-808B-78A6C30DF9F1}" presName="connTx" presStyleLbl="parChTrans1D2" presStyleIdx="1" presStyleCnt="3"/>
      <dgm:spPr/>
      <dgm:t>
        <a:bodyPr/>
        <a:lstStyle/>
        <a:p>
          <a:endParaRPr lang="en-US"/>
        </a:p>
      </dgm:t>
    </dgm:pt>
    <dgm:pt modelId="{C57395B7-35C7-4D48-9F9B-963C99DD53BC}" type="pres">
      <dgm:prSet presAssocID="{F96FFCCF-3141-4A77-8E1E-05AD5480CA65}" presName="root2" presStyleCnt="0"/>
      <dgm:spPr/>
    </dgm:pt>
    <dgm:pt modelId="{A3F0ED41-E970-4954-827B-41D9027472CA}" type="pres">
      <dgm:prSet presAssocID="{F96FFCCF-3141-4A77-8E1E-05AD5480CA65}" presName="LevelTwoTextNode" presStyleLbl="node2" presStyleIdx="1" presStyleCnt="3">
        <dgm:presLayoutVars>
          <dgm:chPref val="3"/>
        </dgm:presLayoutVars>
      </dgm:prSet>
      <dgm:spPr/>
      <dgm:t>
        <a:bodyPr/>
        <a:lstStyle/>
        <a:p>
          <a:endParaRPr lang="en-US"/>
        </a:p>
      </dgm:t>
    </dgm:pt>
    <dgm:pt modelId="{7B305C82-421B-4B15-AA97-E05AA8FBC252}" type="pres">
      <dgm:prSet presAssocID="{F96FFCCF-3141-4A77-8E1E-05AD5480CA65}" presName="level3hierChild" presStyleCnt="0"/>
      <dgm:spPr/>
    </dgm:pt>
    <dgm:pt modelId="{0F69049D-73B9-4CCD-B32D-0684CBC97997}" type="pres">
      <dgm:prSet presAssocID="{C991D8E5-54D3-475C-A1A1-2ED953E965A5}" presName="conn2-1" presStyleLbl="parChTrans1D2" presStyleIdx="2" presStyleCnt="3"/>
      <dgm:spPr/>
      <dgm:t>
        <a:bodyPr/>
        <a:lstStyle/>
        <a:p>
          <a:endParaRPr lang="en-US"/>
        </a:p>
      </dgm:t>
    </dgm:pt>
    <dgm:pt modelId="{07287EF6-3A29-4E38-A865-467BD85124F3}" type="pres">
      <dgm:prSet presAssocID="{C991D8E5-54D3-475C-A1A1-2ED953E965A5}" presName="connTx" presStyleLbl="parChTrans1D2" presStyleIdx="2" presStyleCnt="3"/>
      <dgm:spPr/>
      <dgm:t>
        <a:bodyPr/>
        <a:lstStyle/>
        <a:p>
          <a:endParaRPr lang="en-US"/>
        </a:p>
      </dgm:t>
    </dgm:pt>
    <dgm:pt modelId="{B61D892B-43B4-4B95-A019-93E50AF68569}" type="pres">
      <dgm:prSet presAssocID="{D3E57DBE-9F1E-4793-9C98-D049CCA6221F}" presName="root2" presStyleCnt="0"/>
      <dgm:spPr/>
    </dgm:pt>
    <dgm:pt modelId="{4865A696-A6BC-417A-8947-994B53E2215B}" type="pres">
      <dgm:prSet presAssocID="{D3E57DBE-9F1E-4793-9C98-D049CCA6221F}" presName="LevelTwoTextNode" presStyleLbl="node2" presStyleIdx="2" presStyleCnt="3" custLinFactNeighborY="1205">
        <dgm:presLayoutVars>
          <dgm:chPref val="3"/>
        </dgm:presLayoutVars>
      </dgm:prSet>
      <dgm:spPr/>
      <dgm:t>
        <a:bodyPr/>
        <a:lstStyle/>
        <a:p>
          <a:endParaRPr lang="en-US"/>
        </a:p>
      </dgm:t>
    </dgm:pt>
    <dgm:pt modelId="{2B29190E-02E9-45E0-B19A-71C6D59CA3E4}" type="pres">
      <dgm:prSet presAssocID="{D3E57DBE-9F1E-4793-9C98-D049CCA6221F}" presName="level3hierChild" presStyleCnt="0"/>
      <dgm:spPr/>
    </dgm:pt>
  </dgm:ptLst>
  <dgm:cxnLst>
    <dgm:cxn modelId="{8C44CA5B-1F01-4CA2-AD9E-FD2CE6EAC18F}" srcId="{81512826-5267-42FE-B1CD-B3B22858762C}" destId="{D3E57DBE-9F1E-4793-9C98-D049CCA6221F}" srcOrd="2" destOrd="0" parTransId="{C991D8E5-54D3-475C-A1A1-2ED953E965A5}" sibTransId="{A0E736F2-A931-4182-ABF3-CE5C0504E0F5}"/>
    <dgm:cxn modelId="{B5E9A447-932A-4B14-BA66-126F687EB949}" srcId="{73524849-64D5-4AA0-8CF5-D64D25A984E2}" destId="{81512826-5267-42FE-B1CD-B3B22858762C}" srcOrd="0" destOrd="0" parTransId="{74FB5B5A-E94B-4796-B144-9DDC44004F88}" sibTransId="{6DDECF57-557D-4BAE-A997-3A9304542DC2}"/>
    <dgm:cxn modelId="{79B1C4E0-4E3C-404A-A6AF-C17290EB3494}" type="presOf" srcId="{D3E57DBE-9F1E-4793-9C98-D049CCA6221F}" destId="{4865A696-A6BC-417A-8947-994B53E2215B}" srcOrd="0" destOrd="0" presId="urn:microsoft.com/office/officeart/2008/layout/HorizontalMultiLevelHierarchy"/>
    <dgm:cxn modelId="{B39B1FE9-1178-40BF-80F7-1B437DE5BB1E}" type="presOf" srcId="{D5AD3814-2E0C-46CF-B469-3E8AC76EAFA2}" destId="{E98F67EE-7E71-41A1-9F54-EA2A85F88EC4}" srcOrd="1" destOrd="0" presId="urn:microsoft.com/office/officeart/2008/layout/HorizontalMultiLevelHierarchy"/>
    <dgm:cxn modelId="{2E8B17FC-601E-419C-9B09-A2CEE56D94D8}" type="presOf" srcId="{F96FFCCF-3141-4A77-8E1E-05AD5480CA65}" destId="{A3F0ED41-E970-4954-827B-41D9027472CA}" srcOrd="0" destOrd="0" presId="urn:microsoft.com/office/officeart/2008/layout/HorizontalMultiLevelHierarchy"/>
    <dgm:cxn modelId="{333E4BC0-F57B-4798-8A34-39C9AA2166A7}" type="presOf" srcId="{73524849-64D5-4AA0-8CF5-D64D25A984E2}" destId="{E0F77CFE-4BE2-4A4A-B76A-99C5BEF7E962}" srcOrd="0" destOrd="0" presId="urn:microsoft.com/office/officeart/2008/layout/HorizontalMultiLevelHierarchy"/>
    <dgm:cxn modelId="{3A3E2834-B23A-4BFC-891D-2F02B5E41357}" type="presOf" srcId="{E4942FAB-A521-43CA-808B-78A6C30DF9F1}" destId="{221549DE-70C7-4DDB-9D2D-66AD5D868872}" srcOrd="0" destOrd="0" presId="urn:microsoft.com/office/officeart/2008/layout/HorizontalMultiLevelHierarchy"/>
    <dgm:cxn modelId="{A6BA1D0D-1AF7-44DB-8D16-3861D415E55C}" srcId="{81512826-5267-42FE-B1CD-B3B22858762C}" destId="{F96FFCCF-3141-4A77-8E1E-05AD5480CA65}" srcOrd="1" destOrd="0" parTransId="{E4942FAB-A521-43CA-808B-78A6C30DF9F1}" sibTransId="{70ABC761-DA7D-4692-BD4A-7F4D40758AE3}"/>
    <dgm:cxn modelId="{C23C12A0-AC75-40C4-8677-3E4C4BC51DA1}" type="presOf" srcId="{81512826-5267-42FE-B1CD-B3B22858762C}" destId="{790539F2-4079-4B68-9972-BE1518D05B9A}" srcOrd="0" destOrd="0" presId="urn:microsoft.com/office/officeart/2008/layout/HorizontalMultiLevelHierarchy"/>
    <dgm:cxn modelId="{8DA828FF-A8E9-41EF-892D-40DFAD61208A}" type="presOf" srcId="{C991D8E5-54D3-475C-A1A1-2ED953E965A5}" destId="{07287EF6-3A29-4E38-A865-467BD85124F3}" srcOrd="1" destOrd="0" presId="urn:microsoft.com/office/officeart/2008/layout/HorizontalMultiLevelHierarchy"/>
    <dgm:cxn modelId="{36B0907F-9C4E-40C8-8639-1B4DF22CC956}" srcId="{81512826-5267-42FE-B1CD-B3B22858762C}" destId="{95FCF1F3-A857-449A-BEA7-8412EACFCF81}" srcOrd="0" destOrd="0" parTransId="{D5AD3814-2E0C-46CF-B469-3E8AC76EAFA2}" sibTransId="{672A0F0E-C40E-4DBC-99F9-C6ACFC689A82}"/>
    <dgm:cxn modelId="{3A9B229C-4DCE-4952-927F-D08F76F4D1F0}" type="presOf" srcId="{E4942FAB-A521-43CA-808B-78A6C30DF9F1}" destId="{B3AC3BA0-CFB9-47C9-B693-81A87740D4F9}" srcOrd="1" destOrd="0" presId="urn:microsoft.com/office/officeart/2008/layout/HorizontalMultiLevelHierarchy"/>
    <dgm:cxn modelId="{26F94FE9-B4FE-4AD3-888D-EC50FDE8261A}" type="presOf" srcId="{95FCF1F3-A857-449A-BEA7-8412EACFCF81}" destId="{33AB8C11-BECC-4E01-BCDE-8F41BFD89AD1}" srcOrd="0" destOrd="0" presId="urn:microsoft.com/office/officeart/2008/layout/HorizontalMultiLevelHierarchy"/>
    <dgm:cxn modelId="{FDD904AB-2F1B-41C9-8961-E34C114842AA}" type="presOf" srcId="{D5AD3814-2E0C-46CF-B469-3E8AC76EAFA2}" destId="{EAA57CDA-CF83-46C9-8D89-FCA397AB1C90}" srcOrd="0" destOrd="0" presId="urn:microsoft.com/office/officeart/2008/layout/HorizontalMultiLevelHierarchy"/>
    <dgm:cxn modelId="{E595AC1D-DDB9-4A41-964F-AFB440EB83A5}" type="presOf" srcId="{C991D8E5-54D3-475C-A1A1-2ED953E965A5}" destId="{0F69049D-73B9-4CCD-B32D-0684CBC97997}" srcOrd="0" destOrd="0" presId="urn:microsoft.com/office/officeart/2008/layout/HorizontalMultiLevelHierarchy"/>
    <dgm:cxn modelId="{413CDBC6-71B7-40A2-AB23-EF4F6A2ED3FD}" type="presParOf" srcId="{E0F77CFE-4BE2-4A4A-B76A-99C5BEF7E962}" destId="{50B6F34A-E299-4EE0-B401-3F51057A2295}" srcOrd="0" destOrd="0" presId="urn:microsoft.com/office/officeart/2008/layout/HorizontalMultiLevelHierarchy"/>
    <dgm:cxn modelId="{DCB83BF3-37FC-43AF-9BF2-F884ADB92A3A}" type="presParOf" srcId="{50B6F34A-E299-4EE0-B401-3F51057A2295}" destId="{790539F2-4079-4B68-9972-BE1518D05B9A}" srcOrd="0" destOrd="0" presId="urn:microsoft.com/office/officeart/2008/layout/HorizontalMultiLevelHierarchy"/>
    <dgm:cxn modelId="{83741195-7D8C-440D-BEC9-8EACF8C8676A}" type="presParOf" srcId="{50B6F34A-E299-4EE0-B401-3F51057A2295}" destId="{982F2330-1D1F-44E2-9357-04D548B8A235}" srcOrd="1" destOrd="0" presId="urn:microsoft.com/office/officeart/2008/layout/HorizontalMultiLevelHierarchy"/>
    <dgm:cxn modelId="{2BE4B8F4-B3ED-4BAD-8FE9-229BB2ACF145}" type="presParOf" srcId="{982F2330-1D1F-44E2-9357-04D548B8A235}" destId="{EAA57CDA-CF83-46C9-8D89-FCA397AB1C90}" srcOrd="0" destOrd="0" presId="urn:microsoft.com/office/officeart/2008/layout/HorizontalMultiLevelHierarchy"/>
    <dgm:cxn modelId="{84FD7C81-E421-494B-A108-D61810476108}" type="presParOf" srcId="{EAA57CDA-CF83-46C9-8D89-FCA397AB1C90}" destId="{E98F67EE-7E71-41A1-9F54-EA2A85F88EC4}" srcOrd="0" destOrd="0" presId="urn:microsoft.com/office/officeart/2008/layout/HorizontalMultiLevelHierarchy"/>
    <dgm:cxn modelId="{BFC42941-DA1F-4BC7-ABE9-E3ACEE955599}" type="presParOf" srcId="{982F2330-1D1F-44E2-9357-04D548B8A235}" destId="{C8146CF5-86F7-4BFE-80A5-71CFBD5F0DA8}" srcOrd="1" destOrd="0" presId="urn:microsoft.com/office/officeart/2008/layout/HorizontalMultiLevelHierarchy"/>
    <dgm:cxn modelId="{C59B5D33-BD94-43CA-8E6A-5DAD8EFB4E32}" type="presParOf" srcId="{C8146CF5-86F7-4BFE-80A5-71CFBD5F0DA8}" destId="{33AB8C11-BECC-4E01-BCDE-8F41BFD89AD1}" srcOrd="0" destOrd="0" presId="urn:microsoft.com/office/officeart/2008/layout/HorizontalMultiLevelHierarchy"/>
    <dgm:cxn modelId="{FCA52F37-A852-407A-A633-AD66896F89CB}" type="presParOf" srcId="{C8146CF5-86F7-4BFE-80A5-71CFBD5F0DA8}" destId="{29C163E4-799D-4134-A570-7DC45FE17DBD}" srcOrd="1" destOrd="0" presId="urn:microsoft.com/office/officeart/2008/layout/HorizontalMultiLevelHierarchy"/>
    <dgm:cxn modelId="{A9248014-9FED-4CE2-94AC-457C7FA11B6D}" type="presParOf" srcId="{982F2330-1D1F-44E2-9357-04D548B8A235}" destId="{221549DE-70C7-4DDB-9D2D-66AD5D868872}" srcOrd="2" destOrd="0" presId="urn:microsoft.com/office/officeart/2008/layout/HorizontalMultiLevelHierarchy"/>
    <dgm:cxn modelId="{1FB6EB91-D133-4B1E-966F-755E6715D3C5}" type="presParOf" srcId="{221549DE-70C7-4DDB-9D2D-66AD5D868872}" destId="{B3AC3BA0-CFB9-47C9-B693-81A87740D4F9}" srcOrd="0" destOrd="0" presId="urn:microsoft.com/office/officeart/2008/layout/HorizontalMultiLevelHierarchy"/>
    <dgm:cxn modelId="{3C655125-40F8-4D37-8662-78D3B97CDAF1}" type="presParOf" srcId="{982F2330-1D1F-44E2-9357-04D548B8A235}" destId="{C57395B7-35C7-4D48-9F9B-963C99DD53BC}" srcOrd="3" destOrd="0" presId="urn:microsoft.com/office/officeart/2008/layout/HorizontalMultiLevelHierarchy"/>
    <dgm:cxn modelId="{14BF7357-45CC-4984-89DF-F714105833F4}" type="presParOf" srcId="{C57395B7-35C7-4D48-9F9B-963C99DD53BC}" destId="{A3F0ED41-E970-4954-827B-41D9027472CA}" srcOrd="0" destOrd="0" presId="urn:microsoft.com/office/officeart/2008/layout/HorizontalMultiLevelHierarchy"/>
    <dgm:cxn modelId="{FD005F9A-FDA5-4F79-8505-D6E2937B97A4}" type="presParOf" srcId="{C57395B7-35C7-4D48-9F9B-963C99DD53BC}" destId="{7B305C82-421B-4B15-AA97-E05AA8FBC252}" srcOrd="1" destOrd="0" presId="urn:microsoft.com/office/officeart/2008/layout/HorizontalMultiLevelHierarchy"/>
    <dgm:cxn modelId="{523EDD96-5E96-4F6C-A38D-73548901D8B5}" type="presParOf" srcId="{982F2330-1D1F-44E2-9357-04D548B8A235}" destId="{0F69049D-73B9-4CCD-B32D-0684CBC97997}" srcOrd="4" destOrd="0" presId="urn:microsoft.com/office/officeart/2008/layout/HorizontalMultiLevelHierarchy"/>
    <dgm:cxn modelId="{800149FC-CE1D-44B3-8BC0-7756C7EE902B}" type="presParOf" srcId="{0F69049D-73B9-4CCD-B32D-0684CBC97997}" destId="{07287EF6-3A29-4E38-A865-467BD85124F3}" srcOrd="0" destOrd="0" presId="urn:microsoft.com/office/officeart/2008/layout/HorizontalMultiLevelHierarchy"/>
    <dgm:cxn modelId="{9B75E376-2565-46E0-BD42-5B02EBBA1F62}" type="presParOf" srcId="{982F2330-1D1F-44E2-9357-04D548B8A235}" destId="{B61D892B-43B4-4B95-A019-93E50AF68569}" srcOrd="5" destOrd="0" presId="urn:microsoft.com/office/officeart/2008/layout/HorizontalMultiLevelHierarchy"/>
    <dgm:cxn modelId="{C879D112-A501-4A3F-B89B-09834489263E}" type="presParOf" srcId="{B61D892B-43B4-4B95-A019-93E50AF68569}" destId="{4865A696-A6BC-417A-8947-994B53E2215B}" srcOrd="0" destOrd="0" presId="urn:microsoft.com/office/officeart/2008/layout/HorizontalMultiLevelHierarchy"/>
    <dgm:cxn modelId="{639B5955-E70F-48D4-8A35-1E5B972A61E7}" type="presParOf" srcId="{B61D892B-43B4-4B95-A019-93E50AF68569}" destId="{2B29190E-02E9-45E0-B19A-71C6D59CA3E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6EAD8CC-2169-4CD9-A4E9-CB5528D743A0}" type="doc">
      <dgm:prSet loTypeId="urn:microsoft.com/office/officeart/2005/8/layout/pyramid2" loCatId="pyramid" qsTypeId="urn:microsoft.com/office/officeart/2005/8/quickstyle/3d2" qsCatId="3D" csTypeId="urn:microsoft.com/office/officeart/2005/8/colors/colorful5" csCatId="colorful" phldr="1"/>
      <dgm:spPr/>
    </dgm:pt>
    <dgm:pt modelId="{05F569B6-081B-4E31-8D2C-F35A1CB93FC5}">
      <dgm:prSet phldrT="[Texto]"/>
      <dgm:spPr/>
      <dgm:t>
        <a:bodyPr/>
        <a:lstStyle/>
        <a:p>
          <a:r>
            <a:rPr lang="es-EC" dirty="0"/>
            <a:t>Observación</a:t>
          </a:r>
        </a:p>
      </dgm:t>
    </dgm:pt>
    <dgm:pt modelId="{D1C5DB92-7E3C-4054-8AEA-95924D718F45}" type="parTrans" cxnId="{53C05F68-B404-4BA9-99F9-EAA6A9625AF0}">
      <dgm:prSet/>
      <dgm:spPr/>
      <dgm:t>
        <a:bodyPr/>
        <a:lstStyle/>
        <a:p>
          <a:endParaRPr lang="es-EC"/>
        </a:p>
      </dgm:t>
    </dgm:pt>
    <dgm:pt modelId="{B55AABDF-710B-4DED-A1D5-C4D26E9A7997}" type="sibTrans" cxnId="{53C05F68-B404-4BA9-99F9-EAA6A9625AF0}">
      <dgm:prSet/>
      <dgm:spPr/>
      <dgm:t>
        <a:bodyPr/>
        <a:lstStyle/>
        <a:p>
          <a:endParaRPr lang="es-EC"/>
        </a:p>
      </dgm:t>
    </dgm:pt>
    <dgm:pt modelId="{9CF300B6-98D6-411E-80BF-045EB146A702}">
      <dgm:prSet phldrT="[Texto]"/>
      <dgm:spPr/>
      <dgm:t>
        <a:bodyPr/>
        <a:lstStyle/>
        <a:p>
          <a:r>
            <a:rPr lang="es-EC" dirty="0"/>
            <a:t>Inductivo</a:t>
          </a:r>
        </a:p>
      </dgm:t>
    </dgm:pt>
    <dgm:pt modelId="{2E26D1AF-0AF2-4ED9-8B72-65F62258D20E}" type="parTrans" cxnId="{9929C88B-EF51-4D94-86ED-3197087D069C}">
      <dgm:prSet/>
      <dgm:spPr/>
      <dgm:t>
        <a:bodyPr/>
        <a:lstStyle/>
        <a:p>
          <a:endParaRPr lang="es-EC"/>
        </a:p>
      </dgm:t>
    </dgm:pt>
    <dgm:pt modelId="{F92E355B-056C-4E59-B702-B67195A951B3}" type="sibTrans" cxnId="{9929C88B-EF51-4D94-86ED-3197087D069C}">
      <dgm:prSet/>
      <dgm:spPr/>
      <dgm:t>
        <a:bodyPr/>
        <a:lstStyle/>
        <a:p>
          <a:endParaRPr lang="es-EC"/>
        </a:p>
      </dgm:t>
    </dgm:pt>
    <dgm:pt modelId="{1A86B364-F2CB-46D8-B91D-CF860DEAEE73}">
      <dgm:prSet phldrT="[Texto]"/>
      <dgm:spPr/>
      <dgm:t>
        <a:bodyPr/>
        <a:lstStyle/>
        <a:p>
          <a:r>
            <a:rPr lang="es-EC" dirty="0"/>
            <a:t>Deductivo</a:t>
          </a:r>
        </a:p>
      </dgm:t>
    </dgm:pt>
    <dgm:pt modelId="{7DF706D5-1180-404D-BE54-55FF95AB7C5E}" type="parTrans" cxnId="{F92B7109-6B91-4221-8998-1AB88085228D}">
      <dgm:prSet/>
      <dgm:spPr/>
      <dgm:t>
        <a:bodyPr/>
        <a:lstStyle/>
        <a:p>
          <a:endParaRPr lang="es-EC"/>
        </a:p>
      </dgm:t>
    </dgm:pt>
    <dgm:pt modelId="{A58ECD14-5F31-4420-AA1A-A65242FA4B26}" type="sibTrans" cxnId="{F92B7109-6B91-4221-8998-1AB88085228D}">
      <dgm:prSet/>
      <dgm:spPr/>
      <dgm:t>
        <a:bodyPr/>
        <a:lstStyle/>
        <a:p>
          <a:endParaRPr lang="es-EC"/>
        </a:p>
      </dgm:t>
    </dgm:pt>
    <dgm:pt modelId="{C1DD3821-AEAC-493A-B422-D5E4E8C5F4AA}">
      <dgm:prSet phldrT="[Texto]"/>
      <dgm:spPr/>
      <dgm:t>
        <a:bodyPr/>
        <a:lstStyle/>
        <a:p>
          <a:r>
            <a:rPr lang="es-EC" dirty="0"/>
            <a:t>Histórico</a:t>
          </a:r>
        </a:p>
      </dgm:t>
    </dgm:pt>
    <dgm:pt modelId="{C720FB61-8A71-4A21-94DC-452D253C0F99}" type="parTrans" cxnId="{E435939F-7259-4EF4-BBB5-879AA05ADA74}">
      <dgm:prSet/>
      <dgm:spPr/>
      <dgm:t>
        <a:bodyPr/>
        <a:lstStyle/>
        <a:p>
          <a:endParaRPr lang="es-EC"/>
        </a:p>
      </dgm:t>
    </dgm:pt>
    <dgm:pt modelId="{B25017AE-95FC-4122-B169-9D9BDA081097}" type="sibTrans" cxnId="{E435939F-7259-4EF4-BBB5-879AA05ADA74}">
      <dgm:prSet/>
      <dgm:spPr/>
      <dgm:t>
        <a:bodyPr/>
        <a:lstStyle/>
        <a:p>
          <a:endParaRPr lang="es-EC"/>
        </a:p>
      </dgm:t>
    </dgm:pt>
    <dgm:pt modelId="{58D5509C-1648-4658-9D9F-91BDCC209C04}">
      <dgm:prSet phldrT="[Texto]"/>
      <dgm:spPr/>
      <dgm:t>
        <a:bodyPr/>
        <a:lstStyle/>
        <a:p>
          <a:r>
            <a:rPr lang="es-EC" dirty="0"/>
            <a:t>Sintético</a:t>
          </a:r>
        </a:p>
      </dgm:t>
    </dgm:pt>
    <dgm:pt modelId="{41FBCFFD-2344-4728-A226-EC61BE8C91C7}" type="parTrans" cxnId="{0BE6B30B-4E08-452E-B9ED-50216C4944CA}">
      <dgm:prSet/>
      <dgm:spPr/>
      <dgm:t>
        <a:bodyPr/>
        <a:lstStyle/>
        <a:p>
          <a:endParaRPr lang="es-EC"/>
        </a:p>
      </dgm:t>
    </dgm:pt>
    <dgm:pt modelId="{FC186E60-957F-4C0C-BEFF-EA63539591D9}" type="sibTrans" cxnId="{0BE6B30B-4E08-452E-B9ED-50216C4944CA}">
      <dgm:prSet/>
      <dgm:spPr/>
      <dgm:t>
        <a:bodyPr/>
        <a:lstStyle/>
        <a:p>
          <a:endParaRPr lang="es-EC"/>
        </a:p>
      </dgm:t>
    </dgm:pt>
    <dgm:pt modelId="{AF639C2D-6EF8-4A79-AE4B-775FD09C3078}" type="pres">
      <dgm:prSet presAssocID="{06EAD8CC-2169-4CD9-A4E9-CB5528D743A0}" presName="compositeShape" presStyleCnt="0">
        <dgm:presLayoutVars>
          <dgm:dir/>
          <dgm:resizeHandles/>
        </dgm:presLayoutVars>
      </dgm:prSet>
      <dgm:spPr/>
    </dgm:pt>
    <dgm:pt modelId="{EBB13D18-DDFF-4F1D-9354-DAC19DE64579}" type="pres">
      <dgm:prSet presAssocID="{06EAD8CC-2169-4CD9-A4E9-CB5528D743A0}" presName="pyramid" presStyleLbl="node1" presStyleIdx="0" presStyleCnt="1" custLinFactNeighborX="368" custLinFactNeighborY="21324"/>
      <dgm:spPr/>
    </dgm:pt>
    <dgm:pt modelId="{D0F1E84F-4BE0-4BDF-9EA9-80FBFBAD43CE}" type="pres">
      <dgm:prSet presAssocID="{06EAD8CC-2169-4CD9-A4E9-CB5528D743A0}" presName="theList" presStyleCnt="0"/>
      <dgm:spPr/>
    </dgm:pt>
    <dgm:pt modelId="{827EA6C3-62CE-451D-968E-BE07346F5E15}" type="pres">
      <dgm:prSet presAssocID="{05F569B6-081B-4E31-8D2C-F35A1CB93FC5}" presName="aNode" presStyleLbl="fgAcc1" presStyleIdx="0" presStyleCnt="5">
        <dgm:presLayoutVars>
          <dgm:bulletEnabled val="1"/>
        </dgm:presLayoutVars>
      </dgm:prSet>
      <dgm:spPr/>
      <dgm:t>
        <a:bodyPr/>
        <a:lstStyle/>
        <a:p>
          <a:endParaRPr lang="en-US"/>
        </a:p>
      </dgm:t>
    </dgm:pt>
    <dgm:pt modelId="{8E3C926D-7D3E-4A24-9C57-D7F43FBA2CBD}" type="pres">
      <dgm:prSet presAssocID="{05F569B6-081B-4E31-8D2C-F35A1CB93FC5}" presName="aSpace" presStyleCnt="0"/>
      <dgm:spPr/>
    </dgm:pt>
    <dgm:pt modelId="{900981D9-775D-4729-AE19-22A66DA70DD9}" type="pres">
      <dgm:prSet presAssocID="{9CF300B6-98D6-411E-80BF-045EB146A702}" presName="aNode" presStyleLbl="fgAcc1" presStyleIdx="1" presStyleCnt="5">
        <dgm:presLayoutVars>
          <dgm:bulletEnabled val="1"/>
        </dgm:presLayoutVars>
      </dgm:prSet>
      <dgm:spPr/>
      <dgm:t>
        <a:bodyPr/>
        <a:lstStyle/>
        <a:p>
          <a:endParaRPr lang="en-US"/>
        </a:p>
      </dgm:t>
    </dgm:pt>
    <dgm:pt modelId="{95AF1C84-2E66-4F9F-B6EA-1A905CCF68D3}" type="pres">
      <dgm:prSet presAssocID="{9CF300B6-98D6-411E-80BF-045EB146A702}" presName="aSpace" presStyleCnt="0"/>
      <dgm:spPr/>
    </dgm:pt>
    <dgm:pt modelId="{922EB13C-8B9D-4378-AC8C-8586713D7C84}" type="pres">
      <dgm:prSet presAssocID="{1A86B364-F2CB-46D8-B91D-CF860DEAEE73}" presName="aNode" presStyleLbl="fgAcc1" presStyleIdx="2" presStyleCnt="5">
        <dgm:presLayoutVars>
          <dgm:bulletEnabled val="1"/>
        </dgm:presLayoutVars>
      </dgm:prSet>
      <dgm:spPr/>
      <dgm:t>
        <a:bodyPr/>
        <a:lstStyle/>
        <a:p>
          <a:endParaRPr lang="en-US"/>
        </a:p>
      </dgm:t>
    </dgm:pt>
    <dgm:pt modelId="{AE3A7315-E22E-4F52-B943-1856B5325E8B}" type="pres">
      <dgm:prSet presAssocID="{1A86B364-F2CB-46D8-B91D-CF860DEAEE73}" presName="aSpace" presStyleCnt="0"/>
      <dgm:spPr/>
    </dgm:pt>
    <dgm:pt modelId="{E0685CC5-0BBD-45F2-A366-86DB0AAA3F3D}" type="pres">
      <dgm:prSet presAssocID="{C1DD3821-AEAC-493A-B422-D5E4E8C5F4AA}" presName="aNode" presStyleLbl="fgAcc1" presStyleIdx="3" presStyleCnt="5">
        <dgm:presLayoutVars>
          <dgm:bulletEnabled val="1"/>
        </dgm:presLayoutVars>
      </dgm:prSet>
      <dgm:spPr/>
      <dgm:t>
        <a:bodyPr/>
        <a:lstStyle/>
        <a:p>
          <a:endParaRPr lang="en-US"/>
        </a:p>
      </dgm:t>
    </dgm:pt>
    <dgm:pt modelId="{A5F73667-CC3C-422F-B4D1-B20BCFF06298}" type="pres">
      <dgm:prSet presAssocID="{C1DD3821-AEAC-493A-B422-D5E4E8C5F4AA}" presName="aSpace" presStyleCnt="0"/>
      <dgm:spPr/>
    </dgm:pt>
    <dgm:pt modelId="{81D276A4-7E19-482D-B87A-BA5362AEDBDB}" type="pres">
      <dgm:prSet presAssocID="{58D5509C-1648-4658-9D9F-91BDCC209C04}" presName="aNode" presStyleLbl="fgAcc1" presStyleIdx="4" presStyleCnt="5">
        <dgm:presLayoutVars>
          <dgm:bulletEnabled val="1"/>
        </dgm:presLayoutVars>
      </dgm:prSet>
      <dgm:spPr/>
      <dgm:t>
        <a:bodyPr/>
        <a:lstStyle/>
        <a:p>
          <a:endParaRPr lang="en-US"/>
        </a:p>
      </dgm:t>
    </dgm:pt>
    <dgm:pt modelId="{8F0312C0-0442-49AE-BA53-23D925165527}" type="pres">
      <dgm:prSet presAssocID="{58D5509C-1648-4658-9D9F-91BDCC209C04}" presName="aSpace" presStyleCnt="0"/>
      <dgm:spPr/>
    </dgm:pt>
  </dgm:ptLst>
  <dgm:cxnLst>
    <dgm:cxn modelId="{A8FA7642-5337-453F-948C-62C20669AE85}" type="presOf" srcId="{05F569B6-081B-4E31-8D2C-F35A1CB93FC5}" destId="{827EA6C3-62CE-451D-968E-BE07346F5E15}" srcOrd="0" destOrd="0" presId="urn:microsoft.com/office/officeart/2005/8/layout/pyramid2"/>
    <dgm:cxn modelId="{1730BE4D-1391-4595-8100-98B7DE685A83}" type="presOf" srcId="{9CF300B6-98D6-411E-80BF-045EB146A702}" destId="{900981D9-775D-4729-AE19-22A66DA70DD9}" srcOrd="0" destOrd="0" presId="urn:microsoft.com/office/officeart/2005/8/layout/pyramid2"/>
    <dgm:cxn modelId="{64012135-3074-4160-B460-6378F9344F5F}" type="presOf" srcId="{06EAD8CC-2169-4CD9-A4E9-CB5528D743A0}" destId="{AF639C2D-6EF8-4A79-AE4B-775FD09C3078}" srcOrd="0" destOrd="0" presId="urn:microsoft.com/office/officeart/2005/8/layout/pyramid2"/>
    <dgm:cxn modelId="{9929C88B-EF51-4D94-86ED-3197087D069C}" srcId="{06EAD8CC-2169-4CD9-A4E9-CB5528D743A0}" destId="{9CF300B6-98D6-411E-80BF-045EB146A702}" srcOrd="1" destOrd="0" parTransId="{2E26D1AF-0AF2-4ED9-8B72-65F62258D20E}" sibTransId="{F92E355B-056C-4E59-B702-B67195A951B3}"/>
    <dgm:cxn modelId="{0BE6B30B-4E08-452E-B9ED-50216C4944CA}" srcId="{06EAD8CC-2169-4CD9-A4E9-CB5528D743A0}" destId="{58D5509C-1648-4658-9D9F-91BDCC209C04}" srcOrd="4" destOrd="0" parTransId="{41FBCFFD-2344-4728-A226-EC61BE8C91C7}" sibTransId="{FC186E60-957F-4C0C-BEFF-EA63539591D9}"/>
    <dgm:cxn modelId="{E435939F-7259-4EF4-BBB5-879AA05ADA74}" srcId="{06EAD8CC-2169-4CD9-A4E9-CB5528D743A0}" destId="{C1DD3821-AEAC-493A-B422-D5E4E8C5F4AA}" srcOrd="3" destOrd="0" parTransId="{C720FB61-8A71-4A21-94DC-452D253C0F99}" sibTransId="{B25017AE-95FC-4122-B169-9D9BDA081097}"/>
    <dgm:cxn modelId="{53C05F68-B404-4BA9-99F9-EAA6A9625AF0}" srcId="{06EAD8CC-2169-4CD9-A4E9-CB5528D743A0}" destId="{05F569B6-081B-4E31-8D2C-F35A1CB93FC5}" srcOrd="0" destOrd="0" parTransId="{D1C5DB92-7E3C-4054-8AEA-95924D718F45}" sibTransId="{B55AABDF-710B-4DED-A1D5-C4D26E9A7997}"/>
    <dgm:cxn modelId="{A60037AD-179F-460A-ABD2-7EEB81AE27B4}" type="presOf" srcId="{C1DD3821-AEAC-493A-B422-D5E4E8C5F4AA}" destId="{E0685CC5-0BBD-45F2-A366-86DB0AAA3F3D}" srcOrd="0" destOrd="0" presId="urn:microsoft.com/office/officeart/2005/8/layout/pyramid2"/>
    <dgm:cxn modelId="{F92B7109-6B91-4221-8998-1AB88085228D}" srcId="{06EAD8CC-2169-4CD9-A4E9-CB5528D743A0}" destId="{1A86B364-F2CB-46D8-B91D-CF860DEAEE73}" srcOrd="2" destOrd="0" parTransId="{7DF706D5-1180-404D-BE54-55FF95AB7C5E}" sibTransId="{A58ECD14-5F31-4420-AA1A-A65242FA4B26}"/>
    <dgm:cxn modelId="{E80167C9-EC8E-43A3-AE3C-0D2B1A00B4DE}" type="presOf" srcId="{58D5509C-1648-4658-9D9F-91BDCC209C04}" destId="{81D276A4-7E19-482D-B87A-BA5362AEDBDB}" srcOrd="0" destOrd="0" presId="urn:microsoft.com/office/officeart/2005/8/layout/pyramid2"/>
    <dgm:cxn modelId="{00093844-C95E-4E14-9E7C-819523055DF0}" type="presOf" srcId="{1A86B364-F2CB-46D8-B91D-CF860DEAEE73}" destId="{922EB13C-8B9D-4378-AC8C-8586713D7C84}" srcOrd="0" destOrd="0" presId="urn:microsoft.com/office/officeart/2005/8/layout/pyramid2"/>
    <dgm:cxn modelId="{B99949B7-C5C2-46C2-B0D9-38B0072A0463}" type="presParOf" srcId="{AF639C2D-6EF8-4A79-AE4B-775FD09C3078}" destId="{EBB13D18-DDFF-4F1D-9354-DAC19DE64579}" srcOrd="0" destOrd="0" presId="urn:microsoft.com/office/officeart/2005/8/layout/pyramid2"/>
    <dgm:cxn modelId="{549EE440-F7AD-4A5E-82B7-4944F1A2B4F2}" type="presParOf" srcId="{AF639C2D-6EF8-4A79-AE4B-775FD09C3078}" destId="{D0F1E84F-4BE0-4BDF-9EA9-80FBFBAD43CE}" srcOrd="1" destOrd="0" presId="urn:microsoft.com/office/officeart/2005/8/layout/pyramid2"/>
    <dgm:cxn modelId="{8EA9779D-3BBD-4112-B6A6-EE744653DFFD}" type="presParOf" srcId="{D0F1E84F-4BE0-4BDF-9EA9-80FBFBAD43CE}" destId="{827EA6C3-62CE-451D-968E-BE07346F5E15}" srcOrd="0" destOrd="0" presId="urn:microsoft.com/office/officeart/2005/8/layout/pyramid2"/>
    <dgm:cxn modelId="{CEAF5A0E-3797-4180-9FB4-967368B28067}" type="presParOf" srcId="{D0F1E84F-4BE0-4BDF-9EA9-80FBFBAD43CE}" destId="{8E3C926D-7D3E-4A24-9C57-D7F43FBA2CBD}" srcOrd="1" destOrd="0" presId="urn:microsoft.com/office/officeart/2005/8/layout/pyramid2"/>
    <dgm:cxn modelId="{E1610430-143A-472C-8112-1EEB4F5EFBDC}" type="presParOf" srcId="{D0F1E84F-4BE0-4BDF-9EA9-80FBFBAD43CE}" destId="{900981D9-775D-4729-AE19-22A66DA70DD9}" srcOrd="2" destOrd="0" presId="urn:microsoft.com/office/officeart/2005/8/layout/pyramid2"/>
    <dgm:cxn modelId="{FEF3F98C-422B-4E7A-A47C-4F8F08BD2EAB}" type="presParOf" srcId="{D0F1E84F-4BE0-4BDF-9EA9-80FBFBAD43CE}" destId="{95AF1C84-2E66-4F9F-B6EA-1A905CCF68D3}" srcOrd="3" destOrd="0" presId="urn:microsoft.com/office/officeart/2005/8/layout/pyramid2"/>
    <dgm:cxn modelId="{B5DB41CD-CAD9-45FD-80F1-8243B5EBBCD4}" type="presParOf" srcId="{D0F1E84F-4BE0-4BDF-9EA9-80FBFBAD43CE}" destId="{922EB13C-8B9D-4378-AC8C-8586713D7C84}" srcOrd="4" destOrd="0" presId="urn:microsoft.com/office/officeart/2005/8/layout/pyramid2"/>
    <dgm:cxn modelId="{60F26912-E27C-44D6-9222-7633C14B9FB8}" type="presParOf" srcId="{D0F1E84F-4BE0-4BDF-9EA9-80FBFBAD43CE}" destId="{AE3A7315-E22E-4F52-B943-1856B5325E8B}" srcOrd="5" destOrd="0" presId="urn:microsoft.com/office/officeart/2005/8/layout/pyramid2"/>
    <dgm:cxn modelId="{3EEFB0FD-C201-4D02-BC44-ACC12C5E6ED1}" type="presParOf" srcId="{D0F1E84F-4BE0-4BDF-9EA9-80FBFBAD43CE}" destId="{E0685CC5-0BBD-45F2-A366-86DB0AAA3F3D}" srcOrd="6" destOrd="0" presId="urn:microsoft.com/office/officeart/2005/8/layout/pyramid2"/>
    <dgm:cxn modelId="{DF01E142-6FA0-42F7-8FC1-6DC0BF836655}" type="presParOf" srcId="{D0F1E84F-4BE0-4BDF-9EA9-80FBFBAD43CE}" destId="{A5F73667-CC3C-422F-B4D1-B20BCFF06298}" srcOrd="7" destOrd="0" presId="urn:microsoft.com/office/officeart/2005/8/layout/pyramid2"/>
    <dgm:cxn modelId="{9F0EB6EC-BDD3-4700-ABC2-B29C405D3ADE}" type="presParOf" srcId="{D0F1E84F-4BE0-4BDF-9EA9-80FBFBAD43CE}" destId="{81D276A4-7E19-482D-B87A-BA5362AEDBDB}" srcOrd="8" destOrd="0" presId="urn:microsoft.com/office/officeart/2005/8/layout/pyramid2"/>
    <dgm:cxn modelId="{CC369BE1-E988-4B74-BD82-91131955E671}" type="presParOf" srcId="{D0F1E84F-4BE0-4BDF-9EA9-80FBFBAD43CE}" destId="{8F0312C0-0442-49AE-BA53-23D925165527}" srcOrd="9" destOrd="0" presId="urn:microsoft.com/office/officeart/2005/8/layout/pyramid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AA7439-18B9-4D18-9749-609C592F3309}" type="doc">
      <dgm:prSet loTypeId="urn:microsoft.com/office/officeart/2005/8/layout/arrow5" loCatId="relationship" qsTypeId="urn:microsoft.com/office/officeart/2005/8/quickstyle/3d5" qsCatId="3D" csTypeId="urn:microsoft.com/office/officeart/2005/8/colors/colorful4" csCatId="colorful" phldr="1"/>
      <dgm:spPr/>
      <dgm:t>
        <a:bodyPr/>
        <a:lstStyle/>
        <a:p>
          <a:endParaRPr lang="es-EC"/>
        </a:p>
      </dgm:t>
    </dgm:pt>
    <dgm:pt modelId="{9648B5A6-9EFF-4052-804D-42E815340172}">
      <dgm:prSet phldrT="[Texto]"/>
      <dgm:spPr/>
      <dgm:t>
        <a:bodyPr/>
        <a:lstStyle/>
        <a:p>
          <a:r>
            <a:rPr lang="es-EC" dirty="0"/>
            <a:t>Modelo de datos</a:t>
          </a:r>
        </a:p>
      </dgm:t>
    </dgm:pt>
    <dgm:pt modelId="{FF2BC7E4-1D49-4AE2-BA73-7C0CE170AF6E}" type="parTrans" cxnId="{9BD17DDC-0DAC-41FD-9098-0D37E12FA43C}">
      <dgm:prSet/>
      <dgm:spPr/>
      <dgm:t>
        <a:bodyPr/>
        <a:lstStyle/>
        <a:p>
          <a:endParaRPr lang="es-EC"/>
        </a:p>
      </dgm:t>
    </dgm:pt>
    <dgm:pt modelId="{4B04B90E-3327-4373-9426-2F2810C9CE79}" type="sibTrans" cxnId="{9BD17DDC-0DAC-41FD-9098-0D37E12FA43C}">
      <dgm:prSet/>
      <dgm:spPr/>
      <dgm:t>
        <a:bodyPr/>
        <a:lstStyle/>
        <a:p>
          <a:endParaRPr lang="es-EC"/>
        </a:p>
      </dgm:t>
    </dgm:pt>
    <dgm:pt modelId="{61A5D32C-AE31-48F8-A94A-2B9D455B1F7F}">
      <dgm:prSet phldrT="[Texto]"/>
      <dgm:spPr/>
      <dgm:t>
        <a:bodyPr/>
        <a:lstStyle/>
        <a:p>
          <a:r>
            <a:rPr lang="es-EC" dirty="0"/>
            <a:t>Encuesta</a:t>
          </a:r>
        </a:p>
      </dgm:t>
    </dgm:pt>
    <dgm:pt modelId="{FBF75306-B7A1-4020-BF01-1EA740E7679D}" type="parTrans" cxnId="{56BA429D-8824-4372-89B7-802A4410AD7A}">
      <dgm:prSet/>
      <dgm:spPr/>
      <dgm:t>
        <a:bodyPr/>
        <a:lstStyle/>
        <a:p>
          <a:endParaRPr lang="es-EC"/>
        </a:p>
      </dgm:t>
    </dgm:pt>
    <dgm:pt modelId="{313C871E-1F65-415A-8BDF-A5D4590BEE59}" type="sibTrans" cxnId="{56BA429D-8824-4372-89B7-802A4410AD7A}">
      <dgm:prSet/>
      <dgm:spPr/>
      <dgm:t>
        <a:bodyPr/>
        <a:lstStyle/>
        <a:p>
          <a:endParaRPr lang="es-EC"/>
        </a:p>
      </dgm:t>
    </dgm:pt>
    <dgm:pt modelId="{727A3FE5-8580-4D78-A6DD-23F98199C890}" type="pres">
      <dgm:prSet presAssocID="{53AA7439-18B9-4D18-9749-609C592F3309}" presName="diagram" presStyleCnt="0">
        <dgm:presLayoutVars>
          <dgm:dir/>
          <dgm:resizeHandles val="exact"/>
        </dgm:presLayoutVars>
      </dgm:prSet>
      <dgm:spPr/>
      <dgm:t>
        <a:bodyPr/>
        <a:lstStyle/>
        <a:p>
          <a:endParaRPr lang="en-US"/>
        </a:p>
      </dgm:t>
    </dgm:pt>
    <dgm:pt modelId="{454F05FA-AA8A-433F-B3AB-95AD1218C431}" type="pres">
      <dgm:prSet presAssocID="{9648B5A6-9EFF-4052-804D-42E815340172}" presName="arrow" presStyleLbl="node1" presStyleIdx="0" presStyleCnt="2" custRadScaleRad="54643" custRadScaleInc="-2">
        <dgm:presLayoutVars>
          <dgm:bulletEnabled val="1"/>
        </dgm:presLayoutVars>
      </dgm:prSet>
      <dgm:spPr/>
      <dgm:t>
        <a:bodyPr/>
        <a:lstStyle/>
        <a:p>
          <a:endParaRPr lang="en-US"/>
        </a:p>
      </dgm:t>
    </dgm:pt>
    <dgm:pt modelId="{EFF8BC0D-798A-46CD-BF45-37ECEA1FAFC5}" type="pres">
      <dgm:prSet presAssocID="{61A5D32C-AE31-48F8-A94A-2B9D455B1F7F}" presName="arrow" presStyleLbl="node1" presStyleIdx="1" presStyleCnt="2" custRadScaleRad="78617" custRadScaleInc="-17596">
        <dgm:presLayoutVars>
          <dgm:bulletEnabled val="1"/>
        </dgm:presLayoutVars>
      </dgm:prSet>
      <dgm:spPr/>
      <dgm:t>
        <a:bodyPr/>
        <a:lstStyle/>
        <a:p>
          <a:endParaRPr lang="en-US"/>
        </a:p>
      </dgm:t>
    </dgm:pt>
  </dgm:ptLst>
  <dgm:cxnLst>
    <dgm:cxn modelId="{D4002003-F998-4549-AB00-99A85186A313}" type="presOf" srcId="{61A5D32C-AE31-48F8-A94A-2B9D455B1F7F}" destId="{EFF8BC0D-798A-46CD-BF45-37ECEA1FAFC5}" srcOrd="0" destOrd="0" presId="urn:microsoft.com/office/officeart/2005/8/layout/arrow5"/>
    <dgm:cxn modelId="{56BA429D-8824-4372-89B7-802A4410AD7A}" srcId="{53AA7439-18B9-4D18-9749-609C592F3309}" destId="{61A5D32C-AE31-48F8-A94A-2B9D455B1F7F}" srcOrd="1" destOrd="0" parTransId="{FBF75306-B7A1-4020-BF01-1EA740E7679D}" sibTransId="{313C871E-1F65-415A-8BDF-A5D4590BEE59}"/>
    <dgm:cxn modelId="{9BD17DDC-0DAC-41FD-9098-0D37E12FA43C}" srcId="{53AA7439-18B9-4D18-9749-609C592F3309}" destId="{9648B5A6-9EFF-4052-804D-42E815340172}" srcOrd="0" destOrd="0" parTransId="{FF2BC7E4-1D49-4AE2-BA73-7C0CE170AF6E}" sibTransId="{4B04B90E-3327-4373-9426-2F2810C9CE79}"/>
    <dgm:cxn modelId="{B8BB2A63-53B1-40B3-8B3F-024F42F73080}" type="presOf" srcId="{9648B5A6-9EFF-4052-804D-42E815340172}" destId="{454F05FA-AA8A-433F-B3AB-95AD1218C431}" srcOrd="0" destOrd="0" presId="urn:microsoft.com/office/officeart/2005/8/layout/arrow5"/>
    <dgm:cxn modelId="{BD7EBADD-ABC2-4DB0-AD1B-74D3DCB230E2}" type="presOf" srcId="{53AA7439-18B9-4D18-9749-609C592F3309}" destId="{727A3FE5-8580-4D78-A6DD-23F98199C890}" srcOrd="0" destOrd="0" presId="urn:microsoft.com/office/officeart/2005/8/layout/arrow5"/>
    <dgm:cxn modelId="{EC5621E7-5766-4AD8-B4A8-1A370562FB38}" type="presParOf" srcId="{727A3FE5-8580-4D78-A6DD-23F98199C890}" destId="{454F05FA-AA8A-433F-B3AB-95AD1218C431}" srcOrd="0" destOrd="0" presId="urn:microsoft.com/office/officeart/2005/8/layout/arrow5"/>
    <dgm:cxn modelId="{8C330FBB-D34B-41AC-A837-F47039F31264}" type="presParOf" srcId="{727A3FE5-8580-4D78-A6DD-23F98199C890}" destId="{EFF8BC0D-798A-46CD-BF45-37ECEA1FAFC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18750D-933A-4AFE-892C-3EB8A486DE87}" type="doc">
      <dgm:prSet loTypeId="urn:microsoft.com/office/officeart/2008/layout/LinedList" loCatId="list" qsTypeId="urn:microsoft.com/office/officeart/2005/8/quickstyle/simple1" qsCatId="simple" csTypeId="urn:microsoft.com/office/officeart/2005/8/colors/accent5_3" csCatId="accent5" phldr="1"/>
      <dgm:spPr/>
      <dgm:t>
        <a:bodyPr/>
        <a:lstStyle/>
        <a:p>
          <a:endParaRPr lang="es-EC"/>
        </a:p>
      </dgm:t>
    </dgm:pt>
    <dgm:pt modelId="{C43AF835-8A6C-4E69-ABD5-14CF75DA2E69}">
      <dgm:prSet phldrT="[Texto]" custT="1"/>
      <dgm:spPr/>
      <dgm:t>
        <a:bodyPr/>
        <a:lstStyle/>
        <a:p>
          <a:r>
            <a:rPr lang="es-EC" sz="1600" b="1" dirty="0"/>
            <a:t>Autores clásicos del crecimiento económico</a:t>
          </a:r>
        </a:p>
      </dgm:t>
    </dgm:pt>
    <dgm:pt modelId="{BF991639-7E4C-4174-90A4-A6B522AAA1A7}" type="parTrans" cxnId="{1FAD2598-58F4-4A1F-BDE4-16D1733A8C11}">
      <dgm:prSet/>
      <dgm:spPr/>
      <dgm:t>
        <a:bodyPr/>
        <a:lstStyle/>
        <a:p>
          <a:endParaRPr lang="es-EC"/>
        </a:p>
      </dgm:t>
    </dgm:pt>
    <dgm:pt modelId="{D81D2F02-4618-4FBC-861F-045821124797}" type="sibTrans" cxnId="{1FAD2598-58F4-4A1F-BDE4-16D1733A8C11}">
      <dgm:prSet/>
      <dgm:spPr/>
      <dgm:t>
        <a:bodyPr/>
        <a:lstStyle/>
        <a:p>
          <a:endParaRPr lang="es-EC"/>
        </a:p>
      </dgm:t>
    </dgm:pt>
    <dgm:pt modelId="{B21CB8A9-CC8C-4CF4-877F-7F085FE99067}">
      <dgm:prSet phldrT="[Texto]"/>
      <dgm:spPr/>
      <dgm:t>
        <a:bodyPr/>
        <a:lstStyle/>
        <a:p>
          <a:r>
            <a:rPr lang="es-EC" dirty="0" err="1"/>
            <a:t>Romer</a:t>
          </a:r>
          <a:r>
            <a:rPr lang="es-EC" dirty="0"/>
            <a:t> (1986)</a:t>
          </a:r>
        </a:p>
      </dgm:t>
    </dgm:pt>
    <dgm:pt modelId="{EA7367BE-EC3A-427C-9125-E27525D07C24}" type="parTrans" cxnId="{2F67FD7F-AE13-4CFC-B96F-D0C82F8D3CB4}">
      <dgm:prSet/>
      <dgm:spPr/>
      <dgm:t>
        <a:bodyPr/>
        <a:lstStyle/>
        <a:p>
          <a:endParaRPr lang="es-EC"/>
        </a:p>
      </dgm:t>
    </dgm:pt>
    <dgm:pt modelId="{445ED8A1-EE99-4679-AEFC-809B7A69DB6D}" type="sibTrans" cxnId="{2F67FD7F-AE13-4CFC-B96F-D0C82F8D3CB4}">
      <dgm:prSet/>
      <dgm:spPr/>
      <dgm:t>
        <a:bodyPr/>
        <a:lstStyle/>
        <a:p>
          <a:endParaRPr lang="es-EC"/>
        </a:p>
      </dgm:t>
    </dgm:pt>
    <dgm:pt modelId="{D822885F-C107-45D4-A1DE-F09ECC70D475}">
      <dgm:prSet phldrT="[Texto]"/>
      <dgm:spPr/>
      <dgm:t>
        <a:bodyPr/>
        <a:lstStyle/>
        <a:p>
          <a:r>
            <a:rPr lang="es-EC" dirty="0"/>
            <a:t>Lucas (1988)</a:t>
          </a:r>
        </a:p>
      </dgm:t>
    </dgm:pt>
    <dgm:pt modelId="{9A47DA36-E64C-4C4A-A56C-E3FAAE8B94F7}" type="parTrans" cxnId="{5C9C1C74-C3AB-45A6-A691-E4436B08CE5C}">
      <dgm:prSet/>
      <dgm:spPr/>
      <dgm:t>
        <a:bodyPr/>
        <a:lstStyle/>
        <a:p>
          <a:endParaRPr lang="es-EC"/>
        </a:p>
      </dgm:t>
    </dgm:pt>
    <dgm:pt modelId="{4D30D17B-E876-4E3E-BA71-6417CC439EE8}" type="sibTrans" cxnId="{5C9C1C74-C3AB-45A6-A691-E4436B08CE5C}">
      <dgm:prSet/>
      <dgm:spPr/>
      <dgm:t>
        <a:bodyPr/>
        <a:lstStyle/>
        <a:p>
          <a:endParaRPr lang="es-EC"/>
        </a:p>
      </dgm:t>
    </dgm:pt>
    <dgm:pt modelId="{7E41DB02-142E-4E99-B405-54D90DD1374B}">
      <dgm:prSet phldrT="[Texto]"/>
      <dgm:spPr/>
      <dgm:t>
        <a:bodyPr/>
        <a:lstStyle/>
        <a:p>
          <a:r>
            <a:rPr lang="es-EC" dirty="0"/>
            <a:t>Rebelo (2000)</a:t>
          </a:r>
        </a:p>
      </dgm:t>
    </dgm:pt>
    <dgm:pt modelId="{E8FE958C-0ED8-43CF-909B-CD8E5221072C}" type="parTrans" cxnId="{4FFA638A-5057-4902-BA25-9E7D41C22303}">
      <dgm:prSet/>
      <dgm:spPr/>
      <dgm:t>
        <a:bodyPr/>
        <a:lstStyle/>
        <a:p>
          <a:endParaRPr lang="es-EC"/>
        </a:p>
      </dgm:t>
    </dgm:pt>
    <dgm:pt modelId="{A38A6C92-1EB5-43D7-AB6A-2A78CC6D867E}" type="sibTrans" cxnId="{4FFA638A-5057-4902-BA25-9E7D41C22303}">
      <dgm:prSet/>
      <dgm:spPr/>
      <dgm:t>
        <a:bodyPr/>
        <a:lstStyle/>
        <a:p>
          <a:endParaRPr lang="es-EC"/>
        </a:p>
      </dgm:t>
    </dgm:pt>
    <dgm:pt modelId="{6E1C2FAA-6016-4EB1-8D85-0D6E58A26C75}" type="pres">
      <dgm:prSet presAssocID="{7518750D-933A-4AFE-892C-3EB8A486DE87}" presName="vert0" presStyleCnt="0">
        <dgm:presLayoutVars>
          <dgm:dir/>
          <dgm:animOne val="branch"/>
          <dgm:animLvl val="lvl"/>
        </dgm:presLayoutVars>
      </dgm:prSet>
      <dgm:spPr/>
      <dgm:t>
        <a:bodyPr/>
        <a:lstStyle/>
        <a:p>
          <a:endParaRPr lang="en-US"/>
        </a:p>
      </dgm:t>
    </dgm:pt>
    <dgm:pt modelId="{504904EA-77E4-4481-8D5A-79B5BA4E521D}" type="pres">
      <dgm:prSet presAssocID="{C43AF835-8A6C-4E69-ABD5-14CF75DA2E69}" presName="thickLine" presStyleLbl="alignNode1" presStyleIdx="0" presStyleCnt="1"/>
      <dgm:spPr/>
    </dgm:pt>
    <dgm:pt modelId="{025BDB8F-8CD9-44BF-9D42-35F909FFED68}" type="pres">
      <dgm:prSet presAssocID="{C43AF835-8A6C-4E69-ABD5-14CF75DA2E69}" presName="horz1" presStyleCnt="0"/>
      <dgm:spPr/>
    </dgm:pt>
    <dgm:pt modelId="{D07F2FFD-B66D-42E5-B245-AA90524B8E74}" type="pres">
      <dgm:prSet presAssocID="{C43AF835-8A6C-4E69-ABD5-14CF75DA2E69}" presName="tx1" presStyleLbl="revTx" presStyleIdx="0" presStyleCnt="4"/>
      <dgm:spPr/>
      <dgm:t>
        <a:bodyPr/>
        <a:lstStyle/>
        <a:p>
          <a:endParaRPr lang="en-US"/>
        </a:p>
      </dgm:t>
    </dgm:pt>
    <dgm:pt modelId="{4C26F00B-68A7-44B9-AA05-87858CBA71A2}" type="pres">
      <dgm:prSet presAssocID="{C43AF835-8A6C-4E69-ABD5-14CF75DA2E69}" presName="vert1" presStyleCnt="0"/>
      <dgm:spPr/>
    </dgm:pt>
    <dgm:pt modelId="{DE2FDEF9-285A-4832-B0A8-C04DCCF91CFC}" type="pres">
      <dgm:prSet presAssocID="{B21CB8A9-CC8C-4CF4-877F-7F085FE99067}" presName="vertSpace2a" presStyleCnt="0"/>
      <dgm:spPr/>
    </dgm:pt>
    <dgm:pt modelId="{F4E7490D-F334-418B-A34C-2E5CE7897AFE}" type="pres">
      <dgm:prSet presAssocID="{B21CB8A9-CC8C-4CF4-877F-7F085FE99067}" presName="horz2" presStyleCnt="0"/>
      <dgm:spPr/>
    </dgm:pt>
    <dgm:pt modelId="{3074E4D5-7E12-4250-9DDC-EF1612D489C1}" type="pres">
      <dgm:prSet presAssocID="{B21CB8A9-CC8C-4CF4-877F-7F085FE99067}" presName="horzSpace2" presStyleCnt="0"/>
      <dgm:spPr/>
    </dgm:pt>
    <dgm:pt modelId="{B0A93615-09DB-40F7-A336-6B0282C40D01}" type="pres">
      <dgm:prSet presAssocID="{B21CB8A9-CC8C-4CF4-877F-7F085FE99067}" presName="tx2" presStyleLbl="revTx" presStyleIdx="1" presStyleCnt="4"/>
      <dgm:spPr/>
      <dgm:t>
        <a:bodyPr/>
        <a:lstStyle/>
        <a:p>
          <a:endParaRPr lang="en-US"/>
        </a:p>
      </dgm:t>
    </dgm:pt>
    <dgm:pt modelId="{1BA612F2-66FA-4BEB-88DA-519E1E8BD4F8}" type="pres">
      <dgm:prSet presAssocID="{B21CB8A9-CC8C-4CF4-877F-7F085FE99067}" presName="vert2" presStyleCnt="0"/>
      <dgm:spPr/>
    </dgm:pt>
    <dgm:pt modelId="{DAD97BEB-966E-4E75-8A8F-6CF6FA032DA8}" type="pres">
      <dgm:prSet presAssocID="{B21CB8A9-CC8C-4CF4-877F-7F085FE99067}" presName="thinLine2b" presStyleLbl="callout" presStyleIdx="0" presStyleCnt="3"/>
      <dgm:spPr/>
    </dgm:pt>
    <dgm:pt modelId="{B66B2199-CF9F-4B88-ABD4-1DAE1A4B6346}" type="pres">
      <dgm:prSet presAssocID="{B21CB8A9-CC8C-4CF4-877F-7F085FE99067}" presName="vertSpace2b" presStyleCnt="0"/>
      <dgm:spPr/>
    </dgm:pt>
    <dgm:pt modelId="{60B86911-00CC-4F16-97B3-C4C7D1F030C9}" type="pres">
      <dgm:prSet presAssocID="{D822885F-C107-45D4-A1DE-F09ECC70D475}" presName="horz2" presStyleCnt="0"/>
      <dgm:spPr/>
    </dgm:pt>
    <dgm:pt modelId="{01903492-0FB9-4DE6-AE94-433F25DC92AA}" type="pres">
      <dgm:prSet presAssocID="{D822885F-C107-45D4-A1DE-F09ECC70D475}" presName="horzSpace2" presStyleCnt="0"/>
      <dgm:spPr/>
    </dgm:pt>
    <dgm:pt modelId="{9286A8F2-EF40-4FAC-A267-D30EF0518F54}" type="pres">
      <dgm:prSet presAssocID="{D822885F-C107-45D4-A1DE-F09ECC70D475}" presName="tx2" presStyleLbl="revTx" presStyleIdx="2" presStyleCnt="4"/>
      <dgm:spPr/>
      <dgm:t>
        <a:bodyPr/>
        <a:lstStyle/>
        <a:p>
          <a:endParaRPr lang="en-US"/>
        </a:p>
      </dgm:t>
    </dgm:pt>
    <dgm:pt modelId="{0735F83F-4872-4A87-ACA3-B06E20EB38C7}" type="pres">
      <dgm:prSet presAssocID="{D822885F-C107-45D4-A1DE-F09ECC70D475}" presName="vert2" presStyleCnt="0"/>
      <dgm:spPr/>
    </dgm:pt>
    <dgm:pt modelId="{F5D38886-13FF-4970-80F1-C4BAB6493EE1}" type="pres">
      <dgm:prSet presAssocID="{D822885F-C107-45D4-A1DE-F09ECC70D475}" presName="thinLine2b" presStyleLbl="callout" presStyleIdx="1" presStyleCnt="3"/>
      <dgm:spPr/>
    </dgm:pt>
    <dgm:pt modelId="{B822C48A-C465-47D8-BAD4-9C0130FB80F6}" type="pres">
      <dgm:prSet presAssocID="{D822885F-C107-45D4-A1DE-F09ECC70D475}" presName="vertSpace2b" presStyleCnt="0"/>
      <dgm:spPr/>
    </dgm:pt>
    <dgm:pt modelId="{E585660B-5A09-4F6E-8AEF-CFBE410DE890}" type="pres">
      <dgm:prSet presAssocID="{7E41DB02-142E-4E99-B405-54D90DD1374B}" presName="horz2" presStyleCnt="0"/>
      <dgm:spPr/>
    </dgm:pt>
    <dgm:pt modelId="{F272BA0C-EF34-4060-B390-FE7687DCFA83}" type="pres">
      <dgm:prSet presAssocID="{7E41DB02-142E-4E99-B405-54D90DD1374B}" presName="horzSpace2" presStyleCnt="0"/>
      <dgm:spPr/>
    </dgm:pt>
    <dgm:pt modelId="{35FE0778-7097-4072-A3D8-2134C16D107B}" type="pres">
      <dgm:prSet presAssocID="{7E41DB02-142E-4E99-B405-54D90DD1374B}" presName="tx2" presStyleLbl="revTx" presStyleIdx="3" presStyleCnt="4"/>
      <dgm:spPr/>
      <dgm:t>
        <a:bodyPr/>
        <a:lstStyle/>
        <a:p>
          <a:endParaRPr lang="en-US"/>
        </a:p>
      </dgm:t>
    </dgm:pt>
    <dgm:pt modelId="{0FB4B464-2809-4F39-BEC5-0D8864D96384}" type="pres">
      <dgm:prSet presAssocID="{7E41DB02-142E-4E99-B405-54D90DD1374B}" presName="vert2" presStyleCnt="0"/>
      <dgm:spPr/>
    </dgm:pt>
    <dgm:pt modelId="{8E7479FC-0B06-4A15-A1BC-74305830591B}" type="pres">
      <dgm:prSet presAssocID="{7E41DB02-142E-4E99-B405-54D90DD1374B}" presName="thinLine2b" presStyleLbl="callout" presStyleIdx="2" presStyleCnt="3"/>
      <dgm:spPr/>
    </dgm:pt>
    <dgm:pt modelId="{60DE7D04-4167-486B-8B24-E8BE715DE35F}" type="pres">
      <dgm:prSet presAssocID="{7E41DB02-142E-4E99-B405-54D90DD1374B}" presName="vertSpace2b" presStyleCnt="0"/>
      <dgm:spPr/>
    </dgm:pt>
  </dgm:ptLst>
  <dgm:cxnLst>
    <dgm:cxn modelId="{7993A8C8-8138-4512-8F91-424348D5C27C}" type="presOf" srcId="{D822885F-C107-45D4-A1DE-F09ECC70D475}" destId="{9286A8F2-EF40-4FAC-A267-D30EF0518F54}" srcOrd="0" destOrd="0" presId="urn:microsoft.com/office/officeart/2008/layout/LinedList"/>
    <dgm:cxn modelId="{2F67FD7F-AE13-4CFC-B96F-D0C82F8D3CB4}" srcId="{C43AF835-8A6C-4E69-ABD5-14CF75DA2E69}" destId="{B21CB8A9-CC8C-4CF4-877F-7F085FE99067}" srcOrd="0" destOrd="0" parTransId="{EA7367BE-EC3A-427C-9125-E27525D07C24}" sibTransId="{445ED8A1-EE99-4679-AEFC-809B7A69DB6D}"/>
    <dgm:cxn modelId="{A2563FDD-BC99-4136-82E8-596426953AC1}" type="presOf" srcId="{C43AF835-8A6C-4E69-ABD5-14CF75DA2E69}" destId="{D07F2FFD-B66D-42E5-B245-AA90524B8E74}" srcOrd="0" destOrd="0" presId="urn:microsoft.com/office/officeart/2008/layout/LinedList"/>
    <dgm:cxn modelId="{1FAD2598-58F4-4A1F-BDE4-16D1733A8C11}" srcId="{7518750D-933A-4AFE-892C-3EB8A486DE87}" destId="{C43AF835-8A6C-4E69-ABD5-14CF75DA2E69}" srcOrd="0" destOrd="0" parTransId="{BF991639-7E4C-4174-90A4-A6B522AAA1A7}" sibTransId="{D81D2F02-4618-4FBC-861F-045821124797}"/>
    <dgm:cxn modelId="{4FFA638A-5057-4902-BA25-9E7D41C22303}" srcId="{C43AF835-8A6C-4E69-ABD5-14CF75DA2E69}" destId="{7E41DB02-142E-4E99-B405-54D90DD1374B}" srcOrd="2" destOrd="0" parTransId="{E8FE958C-0ED8-43CF-909B-CD8E5221072C}" sibTransId="{A38A6C92-1EB5-43D7-AB6A-2A78CC6D867E}"/>
    <dgm:cxn modelId="{BAEBD047-CC3A-4F7C-906F-CD352B3FBFC0}" type="presOf" srcId="{B21CB8A9-CC8C-4CF4-877F-7F085FE99067}" destId="{B0A93615-09DB-40F7-A336-6B0282C40D01}" srcOrd="0" destOrd="0" presId="urn:microsoft.com/office/officeart/2008/layout/LinedList"/>
    <dgm:cxn modelId="{CDA14AAA-C268-43ED-942E-DC8A14C2F5D6}" type="presOf" srcId="{7518750D-933A-4AFE-892C-3EB8A486DE87}" destId="{6E1C2FAA-6016-4EB1-8D85-0D6E58A26C75}" srcOrd="0" destOrd="0" presId="urn:microsoft.com/office/officeart/2008/layout/LinedList"/>
    <dgm:cxn modelId="{5C9C1C74-C3AB-45A6-A691-E4436B08CE5C}" srcId="{C43AF835-8A6C-4E69-ABD5-14CF75DA2E69}" destId="{D822885F-C107-45D4-A1DE-F09ECC70D475}" srcOrd="1" destOrd="0" parTransId="{9A47DA36-E64C-4C4A-A56C-E3FAAE8B94F7}" sibTransId="{4D30D17B-E876-4E3E-BA71-6417CC439EE8}"/>
    <dgm:cxn modelId="{D4323D43-F67E-48F5-A7DF-4C1C0C88042E}" type="presOf" srcId="{7E41DB02-142E-4E99-B405-54D90DD1374B}" destId="{35FE0778-7097-4072-A3D8-2134C16D107B}" srcOrd="0" destOrd="0" presId="urn:microsoft.com/office/officeart/2008/layout/LinedList"/>
    <dgm:cxn modelId="{78DC9390-74E5-4EDF-9972-95F39F57F623}" type="presParOf" srcId="{6E1C2FAA-6016-4EB1-8D85-0D6E58A26C75}" destId="{504904EA-77E4-4481-8D5A-79B5BA4E521D}" srcOrd="0" destOrd="0" presId="urn:microsoft.com/office/officeart/2008/layout/LinedList"/>
    <dgm:cxn modelId="{5424C3FE-1D0E-423B-8601-0B7719EA4135}" type="presParOf" srcId="{6E1C2FAA-6016-4EB1-8D85-0D6E58A26C75}" destId="{025BDB8F-8CD9-44BF-9D42-35F909FFED68}" srcOrd="1" destOrd="0" presId="urn:microsoft.com/office/officeart/2008/layout/LinedList"/>
    <dgm:cxn modelId="{A9A3561C-6528-4B5A-9941-B88ED887417C}" type="presParOf" srcId="{025BDB8F-8CD9-44BF-9D42-35F909FFED68}" destId="{D07F2FFD-B66D-42E5-B245-AA90524B8E74}" srcOrd="0" destOrd="0" presId="urn:microsoft.com/office/officeart/2008/layout/LinedList"/>
    <dgm:cxn modelId="{B027C609-1FCA-45FB-A92D-A78439620979}" type="presParOf" srcId="{025BDB8F-8CD9-44BF-9D42-35F909FFED68}" destId="{4C26F00B-68A7-44B9-AA05-87858CBA71A2}" srcOrd="1" destOrd="0" presId="urn:microsoft.com/office/officeart/2008/layout/LinedList"/>
    <dgm:cxn modelId="{4DB9D2A2-0A99-471F-9E9B-E160F7DF3EC7}" type="presParOf" srcId="{4C26F00B-68A7-44B9-AA05-87858CBA71A2}" destId="{DE2FDEF9-285A-4832-B0A8-C04DCCF91CFC}" srcOrd="0" destOrd="0" presId="urn:microsoft.com/office/officeart/2008/layout/LinedList"/>
    <dgm:cxn modelId="{CB349A59-9AC5-40A5-833F-A42B35FED91C}" type="presParOf" srcId="{4C26F00B-68A7-44B9-AA05-87858CBA71A2}" destId="{F4E7490D-F334-418B-A34C-2E5CE7897AFE}" srcOrd="1" destOrd="0" presId="urn:microsoft.com/office/officeart/2008/layout/LinedList"/>
    <dgm:cxn modelId="{76431ADF-4F21-4AB7-9855-1312594B5D0C}" type="presParOf" srcId="{F4E7490D-F334-418B-A34C-2E5CE7897AFE}" destId="{3074E4D5-7E12-4250-9DDC-EF1612D489C1}" srcOrd="0" destOrd="0" presId="urn:microsoft.com/office/officeart/2008/layout/LinedList"/>
    <dgm:cxn modelId="{30CA20A6-0394-4EA0-958E-91DFCDB5B750}" type="presParOf" srcId="{F4E7490D-F334-418B-A34C-2E5CE7897AFE}" destId="{B0A93615-09DB-40F7-A336-6B0282C40D01}" srcOrd="1" destOrd="0" presId="urn:microsoft.com/office/officeart/2008/layout/LinedList"/>
    <dgm:cxn modelId="{738F0AD3-4B82-4845-9B4E-86F553B9DBD7}" type="presParOf" srcId="{F4E7490D-F334-418B-A34C-2E5CE7897AFE}" destId="{1BA612F2-66FA-4BEB-88DA-519E1E8BD4F8}" srcOrd="2" destOrd="0" presId="urn:microsoft.com/office/officeart/2008/layout/LinedList"/>
    <dgm:cxn modelId="{B636FA9A-BC62-4D04-92BA-040D38D9EDC1}" type="presParOf" srcId="{4C26F00B-68A7-44B9-AA05-87858CBA71A2}" destId="{DAD97BEB-966E-4E75-8A8F-6CF6FA032DA8}" srcOrd="2" destOrd="0" presId="urn:microsoft.com/office/officeart/2008/layout/LinedList"/>
    <dgm:cxn modelId="{320B8862-A4F5-42D7-8C84-E47A9A9913D1}" type="presParOf" srcId="{4C26F00B-68A7-44B9-AA05-87858CBA71A2}" destId="{B66B2199-CF9F-4B88-ABD4-1DAE1A4B6346}" srcOrd="3" destOrd="0" presId="urn:microsoft.com/office/officeart/2008/layout/LinedList"/>
    <dgm:cxn modelId="{A8716861-9DC4-4072-B7B7-77574C7B882D}" type="presParOf" srcId="{4C26F00B-68A7-44B9-AA05-87858CBA71A2}" destId="{60B86911-00CC-4F16-97B3-C4C7D1F030C9}" srcOrd="4" destOrd="0" presId="urn:microsoft.com/office/officeart/2008/layout/LinedList"/>
    <dgm:cxn modelId="{442EFFDA-85EC-4E2F-AD00-635AD5213865}" type="presParOf" srcId="{60B86911-00CC-4F16-97B3-C4C7D1F030C9}" destId="{01903492-0FB9-4DE6-AE94-433F25DC92AA}" srcOrd="0" destOrd="0" presId="urn:microsoft.com/office/officeart/2008/layout/LinedList"/>
    <dgm:cxn modelId="{EC2D93A1-760B-4FF6-832F-07BD58681C66}" type="presParOf" srcId="{60B86911-00CC-4F16-97B3-C4C7D1F030C9}" destId="{9286A8F2-EF40-4FAC-A267-D30EF0518F54}" srcOrd="1" destOrd="0" presId="urn:microsoft.com/office/officeart/2008/layout/LinedList"/>
    <dgm:cxn modelId="{33868504-C49E-4C89-BD71-E1B00D87FDB2}" type="presParOf" srcId="{60B86911-00CC-4F16-97B3-C4C7D1F030C9}" destId="{0735F83F-4872-4A87-ACA3-B06E20EB38C7}" srcOrd="2" destOrd="0" presId="urn:microsoft.com/office/officeart/2008/layout/LinedList"/>
    <dgm:cxn modelId="{8DD13A66-18B6-4854-B666-4A05AC1DCAD5}" type="presParOf" srcId="{4C26F00B-68A7-44B9-AA05-87858CBA71A2}" destId="{F5D38886-13FF-4970-80F1-C4BAB6493EE1}" srcOrd="5" destOrd="0" presId="urn:microsoft.com/office/officeart/2008/layout/LinedList"/>
    <dgm:cxn modelId="{D6707C00-267E-4FF3-B0F7-BA4FC3D1AC0F}" type="presParOf" srcId="{4C26F00B-68A7-44B9-AA05-87858CBA71A2}" destId="{B822C48A-C465-47D8-BAD4-9C0130FB80F6}" srcOrd="6" destOrd="0" presId="urn:microsoft.com/office/officeart/2008/layout/LinedList"/>
    <dgm:cxn modelId="{66CF8092-E220-4263-8C1D-344161A5C343}" type="presParOf" srcId="{4C26F00B-68A7-44B9-AA05-87858CBA71A2}" destId="{E585660B-5A09-4F6E-8AEF-CFBE410DE890}" srcOrd="7" destOrd="0" presId="urn:microsoft.com/office/officeart/2008/layout/LinedList"/>
    <dgm:cxn modelId="{42BD5743-4472-471D-A057-04E472688455}" type="presParOf" srcId="{E585660B-5A09-4F6E-8AEF-CFBE410DE890}" destId="{F272BA0C-EF34-4060-B390-FE7687DCFA83}" srcOrd="0" destOrd="0" presId="urn:microsoft.com/office/officeart/2008/layout/LinedList"/>
    <dgm:cxn modelId="{3766FA1E-347D-4A03-BA12-777408B17DC2}" type="presParOf" srcId="{E585660B-5A09-4F6E-8AEF-CFBE410DE890}" destId="{35FE0778-7097-4072-A3D8-2134C16D107B}" srcOrd="1" destOrd="0" presId="urn:microsoft.com/office/officeart/2008/layout/LinedList"/>
    <dgm:cxn modelId="{0D38079E-4C5D-4483-9E87-A2821D478F5F}" type="presParOf" srcId="{E585660B-5A09-4F6E-8AEF-CFBE410DE890}" destId="{0FB4B464-2809-4F39-BEC5-0D8864D96384}" srcOrd="2" destOrd="0" presId="urn:microsoft.com/office/officeart/2008/layout/LinedList"/>
    <dgm:cxn modelId="{D8CA4258-639D-427D-A137-710B1FFC5348}" type="presParOf" srcId="{4C26F00B-68A7-44B9-AA05-87858CBA71A2}" destId="{8E7479FC-0B06-4A15-A1BC-74305830591B}" srcOrd="8" destOrd="0" presId="urn:microsoft.com/office/officeart/2008/layout/LinedList"/>
    <dgm:cxn modelId="{2DA42E42-D055-40A2-9394-F265B9F92675}" type="presParOf" srcId="{4C26F00B-68A7-44B9-AA05-87858CBA71A2}" destId="{60DE7D04-4167-486B-8B24-E8BE715DE35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18750D-933A-4AFE-892C-3EB8A486DE87}" type="doc">
      <dgm:prSet loTypeId="urn:microsoft.com/office/officeart/2008/layout/LinedList" loCatId="list" qsTypeId="urn:microsoft.com/office/officeart/2005/8/quickstyle/simple1" qsCatId="simple" csTypeId="urn:microsoft.com/office/officeart/2005/8/colors/accent2_1" csCatId="accent2" phldr="1"/>
      <dgm:spPr/>
      <dgm:t>
        <a:bodyPr/>
        <a:lstStyle/>
        <a:p>
          <a:endParaRPr lang="es-EC"/>
        </a:p>
      </dgm:t>
    </dgm:pt>
    <dgm:pt modelId="{C43AF835-8A6C-4E69-ABD5-14CF75DA2E69}">
      <dgm:prSet phldrT="[Texto]" custT="1"/>
      <dgm:spPr/>
      <dgm:t>
        <a:bodyPr/>
        <a:lstStyle/>
        <a:p>
          <a:r>
            <a:rPr lang="es-EC" sz="1600" b="1" dirty="0"/>
            <a:t>Autores revisionistas del crecimiento económico</a:t>
          </a:r>
        </a:p>
      </dgm:t>
    </dgm:pt>
    <dgm:pt modelId="{BF991639-7E4C-4174-90A4-A6B522AAA1A7}" type="parTrans" cxnId="{1FAD2598-58F4-4A1F-BDE4-16D1733A8C11}">
      <dgm:prSet/>
      <dgm:spPr/>
      <dgm:t>
        <a:bodyPr/>
        <a:lstStyle/>
        <a:p>
          <a:endParaRPr lang="es-EC"/>
        </a:p>
      </dgm:t>
    </dgm:pt>
    <dgm:pt modelId="{D81D2F02-4618-4FBC-861F-045821124797}" type="sibTrans" cxnId="{1FAD2598-58F4-4A1F-BDE4-16D1733A8C11}">
      <dgm:prSet/>
      <dgm:spPr/>
      <dgm:t>
        <a:bodyPr/>
        <a:lstStyle/>
        <a:p>
          <a:endParaRPr lang="es-EC"/>
        </a:p>
      </dgm:t>
    </dgm:pt>
    <dgm:pt modelId="{B21CB8A9-CC8C-4CF4-877F-7F085FE99067}">
      <dgm:prSet phldrT="[Texto]"/>
      <dgm:spPr/>
      <dgm:t>
        <a:bodyPr/>
        <a:lstStyle/>
        <a:p>
          <a:r>
            <a:rPr lang="es-EC" dirty="0" err="1"/>
            <a:t>Goldsmith</a:t>
          </a:r>
          <a:r>
            <a:rPr lang="es-EC" dirty="0"/>
            <a:t> (2000)</a:t>
          </a:r>
        </a:p>
      </dgm:t>
    </dgm:pt>
    <dgm:pt modelId="{EA7367BE-EC3A-427C-9125-E27525D07C24}" type="parTrans" cxnId="{2F67FD7F-AE13-4CFC-B96F-D0C82F8D3CB4}">
      <dgm:prSet/>
      <dgm:spPr/>
      <dgm:t>
        <a:bodyPr/>
        <a:lstStyle/>
        <a:p>
          <a:endParaRPr lang="es-EC"/>
        </a:p>
      </dgm:t>
    </dgm:pt>
    <dgm:pt modelId="{445ED8A1-EE99-4679-AEFC-809B7A69DB6D}" type="sibTrans" cxnId="{2F67FD7F-AE13-4CFC-B96F-D0C82F8D3CB4}">
      <dgm:prSet/>
      <dgm:spPr/>
      <dgm:t>
        <a:bodyPr/>
        <a:lstStyle/>
        <a:p>
          <a:endParaRPr lang="es-EC"/>
        </a:p>
      </dgm:t>
    </dgm:pt>
    <dgm:pt modelId="{D822885F-C107-45D4-A1DE-F09ECC70D475}">
      <dgm:prSet phldrT="[Texto]"/>
      <dgm:spPr/>
      <dgm:t>
        <a:bodyPr/>
        <a:lstStyle/>
        <a:p>
          <a:r>
            <a:rPr lang="es-EC" dirty="0" err="1"/>
            <a:t>McKinnon</a:t>
          </a:r>
          <a:r>
            <a:rPr lang="es-EC" dirty="0"/>
            <a:t> (2003)</a:t>
          </a:r>
        </a:p>
      </dgm:t>
    </dgm:pt>
    <dgm:pt modelId="{9A47DA36-E64C-4C4A-A56C-E3FAAE8B94F7}" type="parTrans" cxnId="{5C9C1C74-C3AB-45A6-A691-E4436B08CE5C}">
      <dgm:prSet/>
      <dgm:spPr/>
      <dgm:t>
        <a:bodyPr/>
        <a:lstStyle/>
        <a:p>
          <a:endParaRPr lang="es-EC"/>
        </a:p>
      </dgm:t>
    </dgm:pt>
    <dgm:pt modelId="{4D30D17B-E876-4E3E-BA71-6417CC439EE8}" type="sibTrans" cxnId="{5C9C1C74-C3AB-45A6-A691-E4436B08CE5C}">
      <dgm:prSet/>
      <dgm:spPr/>
      <dgm:t>
        <a:bodyPr/>
        <a:lstStyle/>
        <a:p>
          <a:endParaRPr lang="es-EC"/>
        </a:p>
      </dgm:t>
    </dgm:pt>
    <dgm:pt modelId="{7E41DB02-142E-4E99-B405-54D90DD1374B}">
      <dgm:prSet phldrT="[Texto]"/>
      <dgm:spPr/>
      <dgm:t>
        <a:bodyPr/>
        <a:lstStyle/>
        <a:p>
          <a:r>
            <a:rPr lang="es-EC" dirty="0"/>
            <a:t>Shaw (2005)</a:t>
          </a:r>
        </a:p>
      </dgm:t>
    </dgm:pt>
    <dgm:pt modelId="{E8FE958C-0ED8-43CF-909B-CD8E5221072C}" type="parTrans" cxnId="{4FFA638A-5057-4902-BA25-9E7D41C22303}">
      <dgm:prSet/>
      <dgm:spPr/>
      <dgm:t>
        <a:bodyPr/>
        <a:lstStyle/>
        <a:p>
          <a:endParaRPr lang="es-EC"/>
        </a:p>
      </dgm:t>
    </dgm:pt>
    <dgm:pt modelId="{A38A6C92-1EB5-43D7-AB6A-2A78CC6D867E}" type="sibTrans" cxnId="{4FFA638A-5057-4902-BA25-9E7D41C22303}">
      <dgm:prSet/>
      <dgm:spPr/>
      <dgm:t>
        <a:bodyPr/>
        <a:lstStyle/>
        <a:p>
          <a:endParaRPr lang="es-EC"/>
        </a:p>
      </dgm:t>
    </dgm:pt>
    <dgm:pt modelId="{6E1C2FAA-6016-4EB1-8D85-0D6E58A26C75}" type="pres">
      <dgm:prSet presAssocID="{7518750D-933A-4AFE-892C-3EB8A486DE87}" presName="vert0" presStyleCnt="0">
        <dgm:presLayoutVars>
          <dgm:dir/>
          <dgm:animOne val="branch"/>
          <dgm:animLvl val="lvl"/>
        </dgm:presLayoutVars>
      </dgm:prSet>
      <dgm:spPr/>
      <dgm:t>
        <a:bodyPr/>
        <a:lstStyle/>
        <a:p>
          <a:endParaRPr lang="en-US"/>
        </a:p>
      </dgm:t>
    </dgm:pt>
    <dgm:pt modelId="{504904EA-77E4-4481-8D5A-79B5BA4E521D}" type="pres">
      <dgm:prSet presAssocID="{C43AF835-8A6C-4E69-ABD5-14CF75DA2E69}" presName="thickLine" presStyleLbl="alignNode1" presStyleIdx="0" presStyleCnt="1"/>
      <dgm:spPr/>
    </dgm:pt>
    <dgm:pt modelId="{025BDB8F-8CD9-44BF-9D42-35F909FFED68}" type="pres">
      <dgm:prSet presAssocID="{C43AF835-8A6C-4E69-ABD5-14CF75DA2E69}" presName="horz1" presStyleCnt="0"/>
      <dgm:spPr/>
    </dgm:pt>
    <dgm:pt modelId="{D07F2FFD-B66D-42E5-B245-AA90524B8E74}" type="pres">
      <dgm:prSet presAssocID="{C43AF835-8A6C-4E69-ABD5-14CF75DA2E69}" presName="tx1" presStyleLbl="revTx" presStyleIdx="0" presStyleCnt="4"/>
      <dgm:spPr/>
      <dgm:t>
        <a:bodyPr/>
        <a:lstStyle/>
        <a:p>
          <a:endParaRPr lang="en-US"/>
        </a:p>
      </dgm:t>
    </dgm:pt>
    <dgm:pt modelId="{4C26F00B-68A7-44B9-AA05-87858CBA71A2}" type="pres">
      <dgm:prSet presAssocID="{C43AF835-8A6C-4E69-ABD5-14CF75DA2E69}" presName="vert1" presStyleCnt="0"/>
      <dgm:spPr/>
    </dgm:pt>
    <dgm:pt modelId="{DE2FDEF9-285A-4832-B0A8-C04DCCF91CFC}" type="pres">
      <dgm:prSet presAssocID="{B21CB8A9-CC8C-4CF4-877F-7F085FE99067}" presName="vertSpace2a" presStyleCnt="0"/>
      <dgm:spPr/>
    </dgm:pt>
    <dgm:pt modelId="{F4E7490D-F334-418B-A34C-2E5CE7897AFE}" type="pres">
      <dgm:prSet presAssocID="{B21CB8A9-CC8C-4CF4-877F-7F085FE99067}" presName="horz2" presStyleCnt="0"/>
      <dgm:spPr/>
    </dgm:pt>
    <dgm:pt modelId="{3074E4D5-7E12-4250-9DDC-EF1612D489C1}" type="pres">
      <dgm:prSet presAssocID="{B21CB8A9-CC8C-4CF4-877F-7F085FE99067}" presName="horzSpace2" presStyleCnt="0"/>
      <dgm:spPr/>
    </dgm:pt>
    <dgm:pt modelId="{B0A93615-09DB-40F7-A336-6B0282C40D01}" type="pres">
      <dgm:prSet presAssocID="{B21CB8A9-CC8C-4CF4-877F-7F085FE99067}" presName="tx2" presStyleLbl="revTx" presStyleIdx="1" presStyleCnt="4"/>
      <dgm:spPr/>
      <dgm:t>
        <a:bodyPr/>
        <a:lstStyle/>
        <a:p>
          <a:endParaRPr lang="en-US"/>
        </a:p>
      </dgm:t>
    </dgm:pt>
    <dgm:pt modelId="{1BA612F2-66FA-4BEB-88DA-519E1E8BD4F8}" type="pres">
      <dgm:prSet presAssocID="{B21CB8A9-CC8C-4CF4-877F-7F085FE99067}" presName="vert2" presStyleCnt="0"/>
      <dgm:spPr/>
    </dgm:pt>
    <dgm:pt modelId="{DAD97BEB-966E-4E75-8A8F-6CF6FA032DA8}" type="pres">
      <dgm:prSet presAssocID="{B21CB8A9-CC8C-4CF4-877F-7F085FE99067}" presName="thinLine2b" presStyleLbl="callout" presStyleIdx="0" presStyleCnt="3"/>
      <dgm:spPr/>
    </dgm:pt>
    <dgm:pt modelId="{B66B2199-CF9F-4B88-ABD4-1DAE1A4B6346}" type="pres">
      <dgm:prSet presAssocID="{B21CB8A9-CC8C-4CF4-877F-7F085FE99067}" presName="vertSpace2b" presStyleCnt="0"/>
      <dgm:spPr/>
    </dgm:pt>
    <dgm:pt modelId="{60B86911-00CC-4F16-97B3-C4C7D1F030C9}" type="pres">
      <dgm:prSet presAssocID="{D822885F-C107-45D4-A1DE-F09ECC70D475}" presName="horz2" presStyleCnt="0"/>
      <dgm:spPr/>
    </dgm:pt>
    <dgm:pt modelId="{01903492-0FB9-4DE6-AE94-433F25DC92AA}" type="pres">
      <dgm:prSet presAssocID="{D822885F-C107-45D4-A1DE-F09ECC70D475}" presName="horzSpace2" presStyleCnt="0"/>
      <dgm:spPr/>
    </dgm:pt>
    <dgm:pt modelId="{9286A8F2-EF40-4FAC-A267-D30EF0518F54}" type="pres">
      <dgm:prSet presAssocID="{D822885F-C107-45D4-A1DE-F09ECC70D475}" presName="tx2" presStyleLbl="revTx" presStyleIdx="2" presStyleCnt="4"/>
      <dgm:spPr/>
      <dgm:t>
        <a:bodyPr/>
        <a:lstStyle/>
        <a:p>
          <a:endParaRPr lang="en-US"/>
        </a:p>
      </dgm:t>
    </dgm:pt>
    <dgm:pt modelId="{0735F83F-4872-4A87-ACA3-B06E20EB38C7}" type="pres">
      <dgm:prSet presAssocID="{D822885F-C107-45D4-A1DE-F09ECC70D475}" presName="vert2" presStyleCnt="0"/>
      <dgm:spPr/>
    </dgm:pt>
    <dgm:pt modelId="{F5D38886-13FF-4970-80F1-C4BAB6493EE1}" type="pres">
      <dgm:prSet presAssocID="{D822885F-C107-45D4-A1DE-F09ECC70D475}" presName="thinLine2b" presStyleLbl="callout" presStyleIdx="1" presStyleCnt="3"/>
      <dgm:spPr/>
    </dgm:pt>
    <dgm:pt modelId="{B822C48A-C465-47D8-BAD4-9C0130FB80F6}" type="pres">
      <dgm:prSet presAssocID="{D822885F-C107-45D4-A1DE-F09ECC70D475}" presName="vertSpace2b" presStyleCnt="0"/>
      <dgm:spPr/>
    </dgm:pt>
    <dgm:pt modelId="{E585660B-5A09-4F6E-8AEF-CFBE410DE890}" type="pres">
      <dgm:prSet presAssocID="{7E41DB02-142E-4E99-B405-54D90DD1374B}" presName="horz2" presStyleCnt="0"/>
      <dgm:spPr/>
    </dgm:pt>
    <dgm:pt modelId="{F272BA0C-EF34-4060-B390-FE7687DCFA83}" type="pres">
      <dgm:prSet presAssocID="{7E41DB02-142E-4E99-B405-54D90DD1374B}" presName="horzSpace2" presStyleCnt="0"/>
      <dgm:spPr/>
    </dgm:pt>
    <dgm:pt modelId="{35FE0778-7097-4072-A3D8-2134C16D107B}" type="pres">
      <dgm:prSet presAssocID="{7E41DB02-142E-4E99-B405-54D90DD1374B}" presName="tx2" presStyleLbl="revTx" presStyleIdx="3" presStyleCnt="4"/>
      <dgm:spPr/>
      <dgm:t>
        <a:bodyPr/>
        <a:lstStyle/>
        <a:p>
          <a:endParaRPr lang="en-US"/>
        </a:p>
      </dgm:t>
    </dgm:pt>
    <dgm:pt modelId="{0FB4B464-2809-4F39-BEC5-0D8864D96384}" type="pres">
      <dgm:prSet presAssocID="{7E41DB02-142E-4E99-B405-54D90DD1374B}" presName="vert2" presStyleCnt="0"/>
      <dgm:spPr/>
    </dgm:pt>
    <dgm:pt modelId="{8E7479FC-0B06-4A15-A1BC-74305830591B}" type="pres">
      <dgm:prSet presAssocID="{7E41DB02-142E-4E99-B405-54D90DD1374B}" presName="thinLine2b" presStyleLbl="callout" presStyleIdx="2" presStyleCnt="3"/>
      <dgm:spPr/>
    </dgm:pt>
    <dgm:pt modelId="{60DE7D04-4167-486B-8B24-E8BE715DE35F}" type="pres">
      <dgm:prSet presAssocID="{7E41DB02-142E-4E99-B405-54D90DD1374B}" presName="vertSpace2b" presStyleCnt="0"/>
      <dgm:spPr/>
    </dgm:pt>
  </dgm:ptLst>
  <dgm:cxnLst>
    <dgm:cxn modelId="{2F67FD7F-AE13-4CFC-B96F-D0C82F8D3CB4}" srcId="{C43AF835-8A6C-4E69-ABD5-14CF75DA2E69}" destId="{B21CB8A9-CC8C-4CF4-877F-7F085FE99067}" srcOrd="0" destOrd="0" parTransId="{EA7367BE-EC3A-427C-9125-E27525D07C24}" sibTransId="{445ED8A1-EE99-4679-AEFC-809B7A69DB6D}"/>
    <dgm:cxn modelId="{79A0CA2F-54E1-49DB-8AF7-0487FB0C0395}" type="presOf" srcId="{7518750D-933A-4AFE-892C-3EB8A486DE87}" destId="{6E1C2FAA-6016-4EB1-8D85-0D6E58A26C75}" srcOrd="0" destOrd="0" presId="urn:microsoft.com/office/officeart/2008/layout/LinedList"/>
    <dgm:cxn modelId="{8368B489-7C64-4629-BF71-E838510CF235}" type="presOf" srcId="{7E41DB02-142E-4E99-B405-54D90DD1374B}" destId="{35FE0778-7097-4072-A3D8-2134C16D107B}" srcOrd="0" destOrd="0" presId="urn:microsoft.com/office/officeart/2008/layout/LinedList"/>
    <dgm:cxn modelId="{1FAD2598-58F4-4A1F-BDE4-16D1733A8C11}" srcId="{7518750D-933A-4AFE-892C-3EB8A486DE87}" destId="{C43AF835-8A6C-4E69-ABD5-14CF75DA2E69}" srcOrd="0" destOrd="0" parTransId="{BF991639-7E4C-4174-90A4-A6B522AAA1A7}" sibTransId="{D81D2F02-4618-4FBC-861F-045821124797}"/>
    <dgm:cxn modelId="{F0A28930-E9FD-4D1A-99F1-D5BBE477CF66}" type="presOf" srcId="{D822885F-C107-45D4-A1DE-F09ECC70D475}" destId="{9286A8F2-EF40-4FAC-A267-D30EF0518F54}" srcOrd="0" destOrd="0" presId="urn:microsoft.com/office/officeart/2008/layout/LinedList"/>
    <dgm:cxn modelId="{4FFA638A-5057-4902-BA25-9E7D41C22303}" srcId="{C43AF835-8A6C-4E69-ABD5-14CF75DA2E69}" destId="{7E41DB02-142E-4E99-B405-54D90DD1374B}" srcOrd="2" destOrd="0" parTransId="{E8FE958C-0ED8-43CF-909B-CD8E5221072C}" sibTransId="{A38A6C92-1EB5-43D7-AB6A-2A78CC6D867E}"/>
    <dgm:cxn modelId="{97B31979-F673-4B63-BA56-CEE54802BBE8}" type="presOf" srcId="{C43AF835-8A6C-4E69-ABD5-14CF75DA2E69}" destId="{D07F2FFD-B66D-42E5-B245-AA90524B8E74}" srcOrd="0" destOrd="0" presId="urn:microsoft.com/office/officeart/2008/layout/LinedList"/>
    <dgm:cxn modelId="{5C9C1C74-C3AB-45A6-A691-E4436B08CE5C}" srcId="{C43AF835-8A6C-4E69-ABD5-14CF75DA2E69}" destId="{D822885F-C107-45D4-A1DE-F09ECC70D475}" srcOrd="1" destOrd="0" parTransId="{9A47DA36-E64C-4C4A-A56C-E3FAAE8B94F7}" sibTransId="{4D30D17B-E876-4E3E-BA71-6417CC439EE8}"/>
    <dgm:cxn modelId="{DBB2932A-07B0-4767-8C16-CF27234935BA}" type="presOf" srcId="{B21CB8A9-CC8C-4CF4-877F-7F085FE99067}" destId="{B0A93615-09DB-40F7-A336-6B0282C40D01}" srcOrd="0" destOrd="0" presId="urn:microsoft.com/office/officeart/2008/layout/LinedList"/>
    <dgm:cxn modelId="{5183E3BE-1D34-4196-A311-71108CA2516D}" type="presParOf" srcId="{6E1C2FAA-6016-4EB1-8D85-0D6E58A26C75}" destId="{504904EA-77E4-4481-8D5A-79B5BA4E521D}" srcOrd="0" destOrd="0" presId="urn:microsoft.com/office/officeart/2008/layout/LinedList"/>
    <dgm:cxn modelId="{402A12B6-2F64-4D72-AE27-B89B60DDB005}" type="presParOf" srcId="{6E1C2FAA-6016-4EB1-8D85-0D6E58A26C75}" destId="{025BDB8F-8CD9-44BF-9D42-35F909FFED68}" srcOrd="1" destOrd="0" presId="urn:microsoft.com/office/officeart/2008/layout/LinedList"/>
    <dgm:cxn modelId="{E0D93D37-565C-4C28-BA5F-446DB40EEC0C}" type="presParOf" srcId="{025BDB8F-8CD9-44BF-9D42-35F909FFED68}" destId="{D07F2FFD-B66D-42E5-B245-AA90524B8E74}" srcOrd="0" destOrd="0" presId="urn:microsoft.com/office/officeart/2008/layout/LinedList"/>
    <dgm:cxn modelId="{DC2D8AD7-9781-4CDD-97D7-EC999A870F49}" type="presParOf" srcId="{025BDB8F-8CD9-44BF-9D42-35F909FFED68}" destId="{4C26F00B-68A7-44B9-AA05-87858CBA71A2}" srcOrd="1" destOrd="0" presId="urn:microsoft.com/office/officeart/2008/layout/LinedList"/>
    <dgm:cxn modelId="{2A61C48A-94ED-45BB-A893-FB272A3871BA}" type="presParOf" srcId="{4C26F00B-68A7-44B9-AA05-87858CBA71A2}" destId="{DE2FDEF9-285A-4832-B0A8-C04DCCF91CFC}" srcOrd="0" destOrd="0" presId="urn:microsoft.com/office/officeart/2008/layout/LinedList"/>
    <dgm:cxn modelId="{047EBF9C-88A1-4DB2-AEF8-0EA2F6EDAF0A}" type="presParOf" srcId="{4C26F00B-68A7-44B9-AA05-87858CBA71A2}" destId="{F4E7490D-F334-418B-A34C-2E5CE7897AFE}" srcOrd="1" destOrd="0" presId="urn:microsoft.com/office/officeart/2008/layout/LinedList"/>
    <dgm:cxn modelId="{EF3743D8-71E2-4D7B-9F29-D3EBD4F42B01}" type="presParOf" srcId="{F4E7490D-F334-418B-A34C-2E5CE7897AFE}" destId="{3074E4D5-7E12-4250-9DDC-EF1612D489C1}" srcOrd="0" destOrd="0" presId="urn:microsoft.com/office/officeart/2008/layout/LinedList"/>
    <dgm:cxn modelId="{B630BF39-1AF5-48F3-B1B8-3840502BCE38}" type="presParOf" srcId="{F4E7490D-F334-418B-A34C-2E5CE7897AFE}" destId="{B0A93615-09DB-40F7-A336-6B0282C40D01}" srcOrd="1" destOrd="0" presId="urn:microsoft.com/office/officeart/2008/layout/LinedList"/>
    <dgm:cxn modelId="{AFEE414E-1356-4C91-9002-94A621140185}" type="presParOf" srcId="{F4E7490D-F334-418B-A34C-2E5CE7897AFE}" destId="{1BA612F2-66FA-4BEB-88DA-519E1E8BD4F8}" srcOrd="2" destOrd="0" presId="urn:microsoft.com/office/officeart/2008/layout/LinedList"/>
    <dgm:cxn modelId="{F68FFB0C-7C37-49F1-8745-31D11BC7C77D}" type="presParOf" srcId="{4C26F00B-68A7-44B9-AA05-87858CBA71A2}" destId="{DAD97BEB-966E-4E75-8A8F-6CF6FA032DA8}" srcOrd="2" destOrd="0" presId="urn:microsoft.com/office/officeart/2008/layout/LinedList"/>
    <dgm:cxn modelId="{2C6BBC98-EC91-4B40-978B-9A8C3B672F40}" type="presParOf" srcId="{4C26F00B-68A7-44B9-AA05-87858CBA71A2}" destId="{B66B2199-CF9F-4B88-ABD4-1DAE1A4B6346}" srcOrd="3" destOrd="0" presId="urn:microsoft.com/office/officeart/2008/layout/LinedList"/>
    <dgm:cxn modelId="{B2F07843-043B-4BD2-9CF8-442490010329}" type="presParOf" srcId="{4C26F00B-68A7-44B9-AA05-87858CBA71A2}" destId="{60B86911-00CC-4F16-97B3-C4C7D1F030C9}" srcOrd="4" destOrd="0" presId="urn:microsoft.com/office/officeart/2008/layout/LinedList"/>
    <dgm:cxn modelId="{CA5CA931-34CD-4BD4-AB31-479DC21E9B5B}" type="presParOf" srcId="{60B86911-00CC-4F16-97B3-C4C7D1F030C9}" destId="{01903492-0FB9-4DE6-AE94-433F25DC92AA}" srcOrd="0" destOrd="0" presId="urn:microsoft.com/office/officeart/2008/layout/LinedList"/>
    <dgm:cxn modelId="{012598E5-BA77-4248-A9BE-62485B735263}" type="presParOf" srcId="{60B86911-00CC-4F16-97B3-C4C7D1F030C9}" destId="{9286A8F2-EF40-4FAC-A267-D30EF0518F54}" srcOrd="1" destOrd="0" presId="urn:microsoft.com/office/officeart/2008/layout/LinedList"/>
    <dgm:cxn modelId="{D3508088-C649-44A3-80F7-2C83A64E2E29}" type="presParOf" srcId="{60B86911-00CC-4F16-97B3-C4C7D1F030C9}" destId="{0735F83F-4872-4A87-ACA3-B06E20EB38C7}" srcOrd="2" destOrd="0" presId="urn:microsoft.com/office/officeart/2008/layout/LinedList"/>
    <dgm:cxn modelId="{52D9C40A-E5B9-4BB7-821E-53F7BB2EB6D8}" type="presParOf" srcId="{4C26F00B-68A7-44B9-AA05-87858CBA71A2}" destId="{F5D38886-13FF-4970-80F1-C4BAB6493EE1}" srcOrd="5" destOrd="0" presId="urn:microsoft.com/office/officeart/2008/layout/LinedList"/>
    <dgm:cxn modelId="{B3CBBFC2-F040-4A6A-A632-556629C5CFD3}" type="presParOf" srcId="{4C26F00B-68A7-44B9-AA05-87858CBA71A2}" destId="{B822C48A-C465-47D8-BAD4-9C0130FB80F6}" srcOrd="6" destOrd="0" presId="urn:microsoft.com/office/officeart/2008/layout/LinedList"/>
    <dgm:cxn modelId="{7653DC7C-63E3-44B1-901D-638065B68821}" type="presParOf" srcId="{4C26F00B-68A7-44B9-AA05-87858CBA71A2}" destId="{E585660B-5A09-4F6E-8AEF-CFBE410DE890}" srcOrd="7" destOrd="0" presId="urn:microsoft.com/office/officeart/2008/layout/LinedList"/>
    <dgm:cxn modelId="{1D96AACD-C1DC-4E0A-B932-04614EABB408}" type="presParOf" srcId="{E585660B-5A09-4F6E-8AEF-CFBE410DE890}" destId="{F272BA0C-EF34-4060-B390-FE7687DCFA83}" srcOrd="0" destOrd="0" presId="urn:microsoft.com/office/officeart/2008/layout/LinedList"/>
    <dgm:cxn modelId="{1B89A657-1578-41BE-ADCA-B10806395225}" type="presParOf" srcId="{E585660B-5A09-4F6E-8AEF-CFBE410DE890}" destId="{35FE0778-7097-4072-A3D8-2134C16D107B}" srcOrd="1" destOrd="0" presId="urn:microsoft.com/office/officeart/2008/layout/LinedList"/>
    <dgm:cxn modelId="{EFDC3158-A256-42C8-909B-2BE1F849C10E}" type="presParOf" srcId="{E585660B-5A09-4F6E-8AEF-CFBE410DE890}" destId="{0FB4B464-2809-4F39-BEC5-0D8864D96384}" srcOrd="2" destOrd="0" presId="urn:microsoft.com/office/officeart/2008/layout/LinedList"/>
    <dgm:cxn modelId="{B4F2EB48-4AA8-4CF0-9678-23D39B4FE998}" type="presParOf" srcId="{4C26F00B-68A7-44B9-AA05-87858CBA71A2}" destId="{8E7479FC-0B06-4A15-A1BC-74305830591B}" srcOrd="8" destOrd="0" presId="urn:microsoft.com/office/officeart/2008/layout/LinedList"/>
    <dgm:cxn modelId="{B201884F-13E4-40D9-A747-B7351CF0DB00}" type="presParOf" srcId="{4C26F00B-68A7-44B9-AA05-87858CBA71A2}" destId="{60DE7D04-4167-486B-8B24-E8BE715DE35F}" srcOrd="9"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D02C19-5332-48BB-83C0-758988EB52BB}" type="doc">
      <dgm:prSet loTypeId="urn:microsoft.com/office/officeart/2005/8/layout/vList3" loCatId="list" qsTypeId="urn:microsoft.com/office/officeart/2005/8/quickstyle/3d5" qsCatId="3D" csTypeId="urn:microsoft.com/office/officeart/2005/8/colors/colorful1" csCatId="colorful" phldr="1"/>
      <dgm:spPr/>
    </dgm:pt>
    <dgm:pt modelId="{38DDAE6A-6A2F-4F73-BD5A-73BBA800EF04}">
      <dgm:prSet/>
      <dgm:spPr/>
      <dgm:t>
        <a:bodyPr/>
        <a:lstStyle/>
        <a:p>
          <a:r>
            <a:rPr lang="es-EC" dirty="0">
              <a:solidFill>
                <a:schemeClr val="tx1"/>
              </a:solidFill>
            </a:rPr>
            <a:t>Proporcionan mayor liquidez.</a:t>
          </a:r>
        </a:p>
      </dgm:t>
    </dgm:pt>
    <dgm:pt modelId="{E702B11A-B844-4997-BB22-2C454F3A2491}" type="parTrans" cxnId="{716438C8-CE30-4CC2-9389-596834B9397E}">
      <dgm:prSet/>
      <dgm:spPr/>
      <dgm:t>
        <a:bodyPr/>
        <a:lstStyle/>
        <a:p>
          <a:endParaRPr lang="es-EC"/>
        </a:p>
      </dgm:t>
    </dgm:pt>
    <dgm:pt modelId="{FCA51F84-626B-485D-ACC8-EB6453BF7059}" type="sibTrans" cxnId="{716438C8-CE30-4CC2-9389-596834B9397E}">
      <dgm:prSet/>
      <dgm:spPr/>
      <dgm:t>
        <a:bodyPr/>
        <a:lstStyle/>
        <a:p>
          <a:endParaRPr lang="es-EC"/>
        </a:p>
      </dgm:t>
    </dgm:pt>
    <dgm:pt modelId="{7B18F7D3-2D30-46B8-8198-38E6DD4AC142}">
      <dgm:prSet/>
      <dgm:spPr/>
      <dgm:t>
        <a:bodyPr/>
        <a:lstStyle/>
        <a:p>
          <a:r>
            <a:rPr lang="es-EC" dirty="0">
              <a:solidFill>
                <a:schemeClr val="tx1"/>
              </a:solidFill>
            </a:rPr>
            <a:t>Reducción de riesgos.</a:t>
          </a:r>
        </a:p>
      </dgm:t>
    </dgm:pt>
    <dgm:pt modelId="{9EF27CBB-C461-4EBE-83CD-396B8DC360F7}" type="parTrans" cxnId="{9FFF5274-F6F3-4776-8A8D-8201F3A0039D}">
      <dgm:prSet/>
      <dgm:spPr/>
      <dgm:t>
        <a:bodyPr/>
        <a:lstStyle/>
        <a:p>
          <a:endParaRPr lang="es-EC"/>
        </a:p>
      </dgm:t>
    </dgm:pt>
    <dgm:pt modelId="{F2D73148-1230-4977-9FE2-81360095B6C8}" type="sibTrans" cxnId="{9FFF5274-F6F3-4776-8A8D-8201F3A0039D}">
      <dgm:prSet/>
      <dgm:spPr/>
      <dgm:t>
        <a:bodyPr/>
        <a:lstStyle/>
        <a:p>
          <a:endParaRPr lang="es-EC"/>
        </a:p>
      </dgm:t>
    </dgm:pt>
    <dgm:pt modelId="{93B3AAA2-A0EA-48C0-BCE9-B6A3678D5D25}">
      <dgm:prSet/>
      <dgm:spPr/>
      <dgm:t>
        <a:bodyPr/>
        <a:lstStyle/>
        <a:p>
          <a:r>
            <a:rPr lang="es-EC" dirty="0">
              <a:solidFill>
                <a:schemeClr val="tx1"/>
              </a:solidFill>
            </a:rPr>
            <a:t>Mayor información y mejor asignación de fondos.</a:t>
          </a:r>
        </a:p>
      </dgm:t>
    </dgm:pt>
    <dgm:pt modelId="{DBA45159-7C90-49ED-AF45-1CE72E202FED}" type="parTrans" cxnId="{A3FEECD0-B5B4-40F5-B5BE-F7C70B673720}">
      <dgm:prSet/>
      <dgm:spPr/>
      <dgm:t>
        <a:bodyPr/>
        <a:lstStyle/>
        <a:p>
          <a:endParaRPr lang="es-EC"/>
        </a:p>
      </dgm:t>
    </dgm:pt>
    <dgm:pt modelId="{9D90C831-6FCF-4AB7-A4A7-D0075E26A689}" type="sibTrans" cxnId="{A3FEECD0-B5B4-40F5-B5BE-F7C70B673720}">
      <dgm:prSet/>
      <dgm:spPr/>
      <dgm:t>
        <a:bodyPr/>
        <a:lstStyle/>
        <a:p>
          <a:endParaRPr lang="es-EC"/>
        </a:p>
      </dgm:t>
    </dgm:pt>
    <dgm:pt modelId="{905789DB-A87F-4032-8228-7D84B18A8958}" type="pres">
      <dgm:prSet presAssocID="{2DD02C19-5332-48BB-83C0-758988EB52BB}" presName="linearFlow" presStyleCnt="0">
        <dgm:presLayoutVars>
          <dgm:dir/>
          <dgm:resizeHandles val="exact"/>
        </dgm:presLayoutVars>
      </dgm:prSet>
      <dgm:spPr/>
    </dgm:pt>
    <dgm:pt modelId="{3EF34CE6-BC68-46DD-A1C5-54F1D1CE8AE6}" type="pres">
      <dgm:prSet presAssocID="{7B18F7D3-2D30-46B8-8198-38E6DD4AC142}" presName="composite" presStyleCnt="0"/>
      <dgm:spPr/>
    </dgm:pt>
    <dgm:pt modelId="{9D74DD88-8D46-4748-8643-19B980134CF2}" type="pres">
      <dgm:prSet presAssocID="{7B18F7D3-2D30-46B8-8198-38E6DD4AC142}" presName="imgShp" presStyleLbl="fgImgPlace1" presStyleIdx="0" presStyleCnt="3"/>
      <dgm:spPr/>
    </dgm:pt>
    <dgm:pt modelId="{FE771984-8656-4FE8-ADC1-643E520AB790}" type="pres">
      <dgm:prSet presAssocID="{7B18F7D3-2D30-46B8-8198-38E6DD4AC142}" presName="txShp" presStyleLbl="node1" presStyleIdx="0" presStyleCnt="3">
        <dgm:presLayoutVars>
          <dgm:bulletEnabled val="1"/>
        </dgm:presLayoutVars>
      </dgm:prSet>
      <dgm:spPr/>
      <dgm:t>
        <a:bodyPr/>
        <a:lstStyle/>
        <a:p>
          <a:endParaRPr lang="en-US"/>
        </a:p>
      </dgm:t>
    </dgm:pt>
    <dgm:pt modelId="{94826B9F-F3F8-4984-BE6B-5B58998C9FA5}" type="pres">
      <dgm:prSet presAssocID="{F2D73148-1230-4977-9FE2-81360095B6C8}" presName="spacing" presStyleCnt="0"/>
      <dgm:spPr/>
    </dgm:pt>
    <dgm:pt modelId="{0D2731B7-F847-4546-9ADE-F3BB5D03BBE6}" type="pres">
      <dgm:prSet presAssocID="{38DDAE6A-6A2F-4F73-BD5A-73BBA800EF04}" presName="composite" presStyleCnt="0"/>
      <dgm:spPr/>
    </dgm:pt>
    <dgm:pt modelId="{8D1E0074-8997-484C-86B2-C0236809C996}" type="pres">
      <dgm:prSet presAssocID="{38DDAE6A-6A2F-4F73-BD5A-73BBA800EF04}" presName="imgShp" presStyleLbl="fgImgPlace1" presStyleIdx="1" presStyleCnt="3"/>
      <dgm:spPr/>
    </dgm:pt>
    <dgm:pt modelId="{35B40111-B5A8-4AD3-92AA-3E50430642DB}" type="pres">
      <dgm:prSet presAssocID="{38DDAE6A-6A2F-4F73-BD5A-73BBA800EF04}" presName="txShp" presStyleLbl="node1" presStyleIdx="1" presStyleCnt="3">
        <dgm:presLayoutVars>
          <dgm:bulletEnabled val="1"/>
        </dgm:presLayoutVars>
      </dgm:prSet>
      <dgm:spPr/>
      <dgm:t>
        <a:bodyPr/>
        <a:lstStyle/>
        <a:p>
          <a:endParaRPr lang="en-US"/>
        </a:p>
      </dgm:t>
    </dgm:pt>
    <dgm:pt modelId="{B7423CD7-4ED8-470B-BD80-A2BD7677ABC8}" type="pres">
      <dgm:prSet presAssocID="{FCA51F84-626B-485D-ACC8-EB6453BF7059}" presName="spacing" presStyleCnt="0"/>
      <dgm:spPr/>
    </dgm:pt>
    <dgm:pt modelId="{BC88B1A5-7DD4-4E0E-AA99-65D92386542E}" type="pres">
      <dgm:prSet presAssocID="{93B3AAA2-A0EA-48C0-BCE9-B6A3678D5D25}" presName="composite" presStyleCnt="0"/>
      <dgm:spPr/>
    </dgm:pt>
    <dgm:pt modelId="{BF46F1A4-E072-4284-83ED-23FC70BA2388}" type="pres">
      <dgm:prSet presAssocID="{93B3AAA2-A0EA-48C0-BCE9-B6A3678D5D25}" presName="imgShp" presStyleLbl="fgImgPlace1" presStyleIdx="2" presStyleCnt="3"/>
      <dgm:spPr/>
    </dgm:pt>
    <dgm:pt modelId="{2DBEC0AF-531A-49BE-8F4F-CFAD8C949F0B}" type="pres">
      <dgm:prSet presAssocID="{93B3AAA2-A0EA-48C0-BCE9-B6A3678D5D25}" presName="txShp" presStyleLbl="node1" presStyleIdx="2" presStyleCnt="3">
        <dgm:presLayoutVars>
          <dgm:bulletEnabled val="1"/>
        </dgm:presLayoutVars>
      </dgm:prSet>
      <dgm:spPr/>
      <dgm:t>
        <a:bodyPr/>
        <a:lstStyle/>
        <a:p>
          <a:endParaRPr lang="en-US"/>
        </a:p>
      </dgm:t>
    </dgm:pt>
  </dgm:ptLst>
  <dgm:cxnLst>
    <dgm:cxn modelId="{D3F55D78-4582-4F23-85ED-B8FBCA58FC8F}" type="presOf" srcId="{7B18F7D3-2D30-46B8-8198-38E6DD4AC142}" destId="{FE771984-8656-4FE8-ADC1-643E520AB790}" srcOrd="0" destOrd="0" presId="urn:microsoft.com/office/officeart/2005/8/layout/vList3"/>
    <dgm:cxn modelId="{9FFF5274-F6F3-4776-8A8D-8201F3A0039D}" srcId="{2DD02C19-5332-48BB-83C0-758988EB52BB}" destId="{7B18F7D3-2D30-46B8-8198-38E6DD4AC142}" srcOrd="0" destOrd="0" parTransId="{9EF27CBB-C461-4EBE-83CD-396B8DC360F7}" sibTransId="{F2D73148-1230-4977-9FE2-81360095B6C8}"/>
    <dgm:cxn modelId="{A3FEECD0-B5B4-40F5-B5BE-F7C70B673720}" srcId="{2DD02C19-5332-48BB-83C0-758988EB52BB}" destId="{93B3AAA2-A0EA-48C0-BCE9-B6A3678D5D25}" srcOrd="2" destOrd="0" parTransId="{DBA45159-7C90-49ED-AF45-1CE72E202FED}" sibTransId="{9D90C831-6FCF-4AB7-A4A7-D0075E26A689}"/>
    <dgm:cxn modelId="{716438C8-CE30-4CC2-9389-596834B9397E}" srcId="{2DD02C19-5332-48BB-83C0-758988EB52BB}" destId="{38DDAE6A-6A2F-4F73-BD5A-73BBA800EF04}" srcOrd="1" destOrd="0" parTransId="{E702B11A-B844-4997-BB22-2C454F3A2491}" sibTransId="{FCA51F84-626B-485D-ACC8-EB6453BF7059}"/>
    <dgm:cxn modelId="{F18BC5C2-53F1-4419-A0C3-9FE6E80A730A}" type="presOf" srcId="{38DDAE6A-6A2F-4F73-BD5A-73BBA800EF04}" destId="{35B40111-B5A8-4AD3-92AA-3E50430642DB}" srcOrd="0" destOrd="0" presId="urn:microsoft.com/office/officeart/2005/8/layout/vList3"/>
    <dgm:cxn modelId="{8B906F3A-0897-4036-8B52-70DAD818FF5B}" type="presOf" srcId="{93B3AAA2-A0EA-48C0-BCE9-B6A3678D5D25}" destId="{2DBEC0AF-531A-49BE-8F4F-CFAD8C949F0B}" srcOrd="0" destOrd="0" presId="urn:microsoft.com/office/officeart/2005/8/layout/vList3"/>
    <dgm:cxn modelId="{FC2473C8-7CEF-479B-9401-60056939A99C}" type="presOf" srcId="{2DD02C19-5332-48BB-83C0-758988EB52BB}" destId="{905789DB-A87F-4032-8228-7D84B18A8958}" srcOrd="0" destOrd="0" presId="urn:microsoft.com/office/officeart/2005/8/layout/vList3"/>
    <dgm:cxn modelId="{F1879428-E7FD-4544-95B8-58E0C80F5E70}" type="presParOf" srcId="{905789DB-A87F-4032-8228-7D84B18A8958}" destId="{3EF34CE6-BC68-46DD-A1C5-54F1D1CE8AE6}" srcOrd="0" destOrd="0" presId="urn:microsoft.com/office/officeart/2005/8/layout/vList3"/>
    <dgm:cxn modelId="{D20EDD6F-5452-4F1C-9019-99B90010B2DB}" type="presParOf" srcId="{3EF34CE6-BC68-46DD-A1C5-54F1D1CE8AE6}" destId="{9D74DD88-8D46-4748-8643-19B980134CF2}" srcOrd="0" destOrd="0" presId="urn:microsoft.com/office/officeart/2005/8/layout/vList3"/>
    <dgm:cxn modelId="{2224EEB7-31DB-4CF8-AAF8-E6EA023D564E}" type="presParOf" srcId="{3EF34CE6-BC68-46DD-A1C5-54F1D1CE8AE6}" destId="{FE771984-8656-4FE8-ADC1-643E520AB790}" srcOrd="1" destOrd="0" presId="urn:microsoft.com/office/officeart/2005/8/layout/vList3"/>
    <dgm:cxn modelId="{F97E8C44-3258-49D9-95F1-DEA5BAF379DE}" type="presParOf" srcId="{905789DB-A87F-4032-8228-7D84B18A8958}" destId="{94826B9F-F3F8-4984-BE6B-5B58998C9FA5}" srcOrd="1" destOrd="0" presId="urn:microsoft.com/office/officeart/2005/8/layout/vList3"/>
    <dgm:cxn modelId="{5BE9F8CF-DDB0-4F82-ACFE-EF4CE0232426}" type="presParOf" srcId="{905789DB-A87F-4032-8228-7D84B18A8958}" destId="{0D2731B7-F847-4546-9ADE-F3BB5D03BBE6}" srcOrd="2" destOrd="0" presId="urn:microsoft.com/office/officeart/2005/8/layout/vList3"/>
    <dgm:cxn modelId="{C8084156-81D3-412E-8574-FDD683497682}" type="presParOf" srcId="{0D2731B7-F847-4546-9ADE-F3BB5D03BBE6}" destId="{8D1E0074-8997-484C-86B2-C0236809C996}" srcOrd="0" destOrd="0" presId="urn:microsoft.com/office/officeart/2005/8/layout/vList3"/>
    <dgm:cxn modelId="{1E65652F-D6E7-45D4-BE13-DEA2DD54194B}" type="presParOf" srcId="{0D2731B7-F847-4546-9ADE-F3BB5D03BBE6}" destId="{35B40111-B5A8-4AD3-92AA-3E50430642DB}" srcOrd="1" destOrd="0" presId="urn:microsoft.com/office/officeart/2005/8/layout/vList3"/>
    <dgm:cxn modelId="{6C2979A7-5F0D-4AD5-9278-8733905706F7}" type="presParOf" srcId="{905789DB-A87F-4032-8228-7D84B18A8958}" destId="{B7423CD7-4ED8-470B-BD80-A2BD7677ABC8}" srcOrd="3" destOrd="0" presId="urn:microsoft.com/office/officeart/2005/8/layout/vList3"/>
    <dgm:cxn modelId="{34F0D2D5-B163-4CF9-8396-784E72149696}" type="presParOf" srcId="{905789DB-A87F-4032-8228-7D84B18A8958}" destId="{BC88B1A5-7DD4-4E0E-AA99-65D92386542E}" srcOrd="4" destOrd="0" presId="urn:microsoft.com/office/officeart/2005/8/layout/vList3"/>
    <dgm:cxn modelId="{6F6E4E73-B374-47D9-B784-5DE9E0697854}" type="presParOf" srcId="{BC88B1A5-7DD4-4E0E-AA99-65D92386542E}" destId="{BF46F1A4-E072-4284-83ED-23FC70BA2388}" srcOrd="0" destOrd="0" presId="urn:microsoft.com/office/officeart/2005/8/layout/vList3"/>
    <dgm:cxn modelId="{BCFEA8CA-624A-45E2-B39F-7493301F776C}" type="presParOf" srcId="{BC88B1A5-7DD4-4E0E-AA99-65D92386542E}" destId="{2DBEC0AF-531A-49BE-8F4F-CFAD8C949F0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239B4E-A750-4DB1-BFB2-AC8CCACE39F8}" type="doc">
      <dgm:prSet loTypeId="urn:microsoft.com/office/officeart/2005/8/layout/list1" loCatId="list" qsTypeId="urn:microsoft.com/office/officeart/2005/8/quickstyle/3d7" qsCatId="3D" csTypeId="urn:microsoft.com/office/officeart/2005/8/colors/accent1_2" csCatId="accent1" phldr="1"/>
      <dgm:spPr/>
      <dgm:t>
        <a:bodyPr/>
        <a:lstStyle/>
        <a:p>
          <a:endParaRPr lang="es-EC"/>
        </a:p>
      </dgm:t>
    </dgm:pt>
    <dgm:pt modelId="{BC6F4031-E3F6-4A24-A3E6-6E2CFC31CF93}">
      <dgm:prSet/>
      <dgm:spPr/>
      <dgm:t>
        <a:bodyPr/>
        <a:lstStyle/>
        <a:p>
          <a:r>
            <a:rPr lang="es-EC" b="1" dirty="0"/>
            <a:t>Teoría de los Mercados de Capitales Eficientes…</a:t>
          </a:r>
          <a:endParaRPr lang="es-EC" dirty="0"/>
        </a:p>
      </dgm:t>
    </dgm:pt>
    <dgm:pt modelId="{664C69A5-3CF1-46B8-834F-4177E251ACA4}" type="parTrans" cxnId="{755589D4-011D-40E7-8914-400A720CDA1C}">
      <dgm:prSet/>
      <dgm:spPr/>
      <dgm:t>
        <a:bodyPr/>
        <a:lstStyle/>
        <a:p>
          <a:endParaRPr lang="es-EC"/>
        </a:p>
      </dgm:t>
    </dgm:pt>
    <dgm:pt modelId="{51899BC3-746B-4D8A-81F3-89BBF241F2FD}" type="sibTrans" cxnId="{755589D4-011D-40E7-8914-400A720CDA1C}">
      <dgm:prSet/>
      <dgm:spPr/>
      <dgm:t>
        <a:bodyPr/>
        <a:lstStyle/>
        <a:p>
          <a:endParaRPr lang="es-EC"/>
        </a:p>
      </dgm:t>
    </dgm:pt>
    <dgm:pt modelId="{A40E05EE-17DA-4764-9053-58E6FA9DC195}">
      <dgm:prSet/>
      <dgm:spPr/>
      <dgm:t>
        <a:bodyPr/>
        <a:lstStyle/>
        <a:p>
          <a:r>
            <a:rPr lang="es-EC" b="1" dirty="0"/>
            <a:t>El Mercado sigue pautas…</a:t>
          </a:r>
          <a:endParaRPr lang="es-EC" dirty="0"/>
        </a:p>
      </dgm:t>
    </dgm:pt>
    <dgm:pt modelId="{5B986C3F-A7ED-46F8-A2F7-ABA61787655E}" type="parTrans" cxnId="{6895DB13-A557-4E04-BB7F-A2F7519C7AA9}">
      <dgm:prSet/>
      <dgm:spPr/>
      <dgm:t>
        <a:bodyPr/>
        <a:lstStyle/>
        <a:p>
          <a:endParaRPr lang="es-EC"/>
        </a:p>
      </dgm:t>
    </dgm:pt>
    <dgm:pt modelId="{7654A537-8C08-47E6-B695-D601B35957A0}" type="sibTrans" cxnId="{6895DB13-A557-4E04-BB7F-A2F7519C7AA9}">
      <dgm:prSet/>
      <dgm:spPr/>
      <dgm:t>
        <a:bodyPr/>
        <a:lstStyle/>
        <a:p>
          <a:endParaRPr lang="es-EC"/>
        </a:p>
      </dgm:t>
    </dgm:pt>
    <dgm:pt modelId="{5AEC9490-C00B-47B1-A606-1F66A6373366}">
      <dgm:prSet/>
      <dgm:spPr/>
      <dgm:t>
        <a:bodyPr/>
        <a:lstStyle/>
        <a:p>
          <a:r>
            <a:rPr lang="es-EC" b="1" dirty="0"/>
            <a:t>Teoría del valor…</a:t>
          </a:r>
          <a:endParaRPr lang="es-EC" dirty="0"/>
        </a:p>
      </dgm:t>
    </dgm:pt>
    <dgm:pt modelId="{6F268828-38FC-4273-ADCC-4AC6BF1CDB5F}" type="parTrans" cxnId="{85D6EA5C-8258-4DB2-81D1-C58F71C8FECE}">
      <dgm:prSet/>
      <dgm:spPr/>
      <dgm:t>
        <a:bodyPr/>
        <a:lstStyle/>
        <a:p>
          <a:endParaRPr lang="es-EC"/>
        </a:p>
      </dgm:t>
    </dgm:pt>
    <dgm:pt modelId="{1B76CF6B-3764-4C87-B5CC-AECB56D68B9C}" type="sibTrans" cxnId="{85D6EA5C-8258-4DB2-81D1-C58F71C8FECE}">
      <dgm:prSet/>
      <dgm:spPr/>
      <dgm:t>
        <a:bodyPr/>
        <a:lstStyle/>
        <a:p>
          <a:endParaRPr lang="es-EC"/>
        </a:p>
      </dgm:t>
    </dgm:pt>
    <dgm:pt modelId="{004EF1F0-FE3B-42C9-BB51-F591B37F8F1A}" type="pres">
      <dgm:prSet presAssocID="{B0239B4E-A750-4DB1-BFB2-AC8CCACE39F8}" presName="linear" presStyleCnt="0">
        <dgm:presLayoutVars>
          <dgm:dir/>
          <dgm:animLvl val="lvl"/>
          <dgm:resizeHandles val="exact"/>
        </dgm:presLayoutVars>
      </dgm:prSet>
      <dgm:spPr/>
      <dgm:t>
        <a:bodyPr/>
        <a:lstStyle/>
        <a:p>
          <a:endParaRPr lang="en-US"/>
        </a:p>
      </dgm:t>
    </dgm:pt>
    <dgm:pt modelId="{09B9944D-2FD8-4956-A773-F05BE7055E0F}" type="pres">
      <dgm:prSet presAssocID="{BC6F4031-E3F6-4A24-A3E6-6E2CFC31CF93}" presName="parentLin" presStyleCnt="0"/>
      <dgm:spPr/>
    </dgm:pt>
    <dgm:pt modelId="{230F1DDA-3126-45D6-8250-E9B6E38F7C6D}" type="pres">
      <dgm:prSet presAssocID="{BC6F4031-E3F6-4A24-A3E6-6E2CFC31CF93}" presName="parentLeftMargin" presStyleLbl="node1" presStyleIdx="0" presStyleCnt="3"/>
      <dgm:spPr/>
      <dgm:t>
        <a:bodyPr/>
        <a:lstStyle/>
        <a:p>
          <a:endParaRPr lang="en-US"/>
        </a:p>
      </dgm:t>
    </dgm:pt>
    <dgm:pt modelId="{72D49D18-CFAC-45ED-88C8-E42910AE02B8}" type="pres">
      <dgm:prSet presAssocID="{BC6F4031-E3F6-4A24-A3E6-6E2CFC31CF93}" presName="parentText" presStyleLbl="node1" presStyleIdx="0" presStyleCnt="3">
        <dgm:presLayoutVars>
          <dgm:chMax val="0"/>
          <dgm:bulletEnabled val="1"/>
        </dgm:presLayoutVars>
      </dgm:prSet>
      <dgm:spPr/>
      <dgm:t>
        <a:bodyPr/>
        <a:lstStyle/>
        <a:p>
          <a:endParaRPr lang="en-US"/>
        </a:p>
      </dgm:t>
    </dgm:pt>
    <dgm:pt modelId="{BDAE735B-5CD3-4EFE-9B0F-ADDB4925A17E}" type="pres">
      <dgm:prSet presAssocID="{BC6F4031-E3F6-4A24-A3E6-6E2CFC31CF93}" presName="negativeSpace" presStyleCnt="0"/>
      <dgm:spPr/>
    </dgm:pt>
    <dgm:pt modelId="{F32A90C7-2A3D-4B12-A901-52979D9CC80B}" type="pres">
      <dgm:prSet presAssocID="{BC6F4031-E3F6-4A24-A3E6-6E2CFC31CF93}" presName="childText" presStyleLbl="conFgAcc1" presStyleIdx="0" presStyleCnt="3">
        <dgm:presLayoutVars>
          <dgm:bulletEnabled val="1"/>
        </dgm:presLayoutVars>
      </dgm:prSet>
      <dgm:spPr/>
    </dgm:pt>
    <dgm:pt modelId="{0ADD3A0C-3484-4182-B955-7DA453C2610A}" type="pres">
      <dgm:prSet presAssocID="{51899BC3-746B-4D8A-81F3-89BBF241F2FD}" presName="spaceBetweenRectangles" presStyleCnt="0"/>
      <dgm:spPr/>
    </dgm:pt>
    <dgm:pt modelId="{40DA9646-8242-40A4-A7C6-A0987BD4AC5A}" type="pres">
      <dgm:prSet presAssocID="{A40E05EE-17DA-4764-9053-58E6FA9DC195}" presName="parentLin" presStyleCnt="0"/>
      <dgm:spPr/>
    </dgm:pt>
    <dgm:pt modelId="{F6EB817E-456A-43AF-9C14-A7473476BB66}" type="pres">
      <dgm:prSet presAssocID="{A40E05EE-17DA-4764-9053-58E6FA9DC195}" presName="parentLeftMargin" presStyleLbl="node1" presStyleIdx="0" presStyleCnt="3"/>
      <dgm:spPr/>
      <dgm:t>
        <a:bodyPr/>
        <a:lstStyle/>
        <a:p>
          <a:endParaRPr lang="en-US"/>
        </a:p>
      </dgm:t>
    </dgm:pt>
    <dgm:pt modelId="{14FD501C-1621-4717-81FF-84D8C68ADD75}" type="pres">
      <dgm:prSet presAssocID="{A40E05EE-17DA-4764-9053-58E6FA9DC195}" presName="parentText" presStyleLbl="node1" presStyleIdx="1" presStyleCnt="3" custLinFactNeighborY="8195">
        <dgm:presLayoutVars>
          <dgm:chMax val="0"/>
          <dgm:bulletEnabled val="1"/>
        </dgm:presLayoutVars>
      </dgm:prSet>
      <dgm:spPr/>
      <dgm:t>
        <a:bodyPr/>
        <a:lstStyle/>
        <a:p>
          <a:endParaRPr lang="en-US"/>
        </a:p>
      </dgm:t>
    </dgm:pt>
    <dgm:pt modelId="{339FB82D-FE7D-491B-8816-1C83EFA23F11}" type="pres">
      <dgm:prSet presAssocID="{A40E05EE-17DA-4764-9053-58E6FA9DC195}" presName="negativeSpace" presStyleCnt="0"/>
      <dgm:spPr/>
    </dgm:pt>
    <dgm:pt modelId="{872C195C-F2D7-467C-8FBE-18AFD00EE92D}" type="pres">
      <dgm:prSet presAssocID="{A40E05EE-17DA-4764-9053-58E6FA9DC195}" presName="childText" presStyleLbl="conFgAcc1" presStyleIdx="1" presStyleCnt="3">
        <dgm:presLayoutVars>
          <dgm:bulletEnabled val="1"/>
        </dgm:presLayoutVars>
      </dgm:prSet>
      <dgm:spPr/>
    </dgm:pt>
    <dgm:pt modelId="{D30F3D22-304D-4468-B296-DDE25A80F0A8}" type="pres">
      <dgm:prSet presAssocID="{7654A537-8C08-47E6-B695-D601B35957A0}" presName="spaceBetweenRectangles" presStyleCnt="0"/>
      <dgm:spPr/>
    </dgm:pt>
    <dgm:pt modelId="{3830C7AF-5908-4500-BAA6-BCCE0CD24823}" type="pres">
      <dgm:prSet presAssocID="{5AEC9490-C00B-47B1-A606-1F66A6373366}" presName="parentLin" presStyleCnt="0"/>
      <dgm:spPr/>
    </dgm:pt>
    <dgm:pt modelId="{267EC287-97FD-405B-9D7D-C8F43FACBDAA}" type="pres">
      <dgm:prSet presAssocID="{5AEC9490-C00B-47B1-A606-1F66A6373366}" presName="parentLeftMargin" presStyleLbl="node1" presStyleIdx="1" presStyleCnt="3"/>
      <dgm:spPr/>
      <dgm:t>
        <a:bodyPr/>
        <a:lstStyle/>
        <a:p>
          <a:endParaRPr lang="en-US"/>
        </a:p>
      </dgm:t>
    </dgm:pt>
    <dgm:pt modelId="{4E02BFE1-410E-49E6-ABA3-8BCE8F182E01}" type="pres">
      <dgm:prSet presAssocID="{5AEC9490-C00B-47B1-A606-1F66A6373366}" presName="parentText" presStyleLbl="node1" presStyleIdx="2" presStyleCnt="3">
        <dgm:presLayoutVars>
          <dgm:chMax val="0"/>
          <dgm:bulletEnabled val="1"/>
        </dgm:presLayoutVars>
      </dgm:prSet>
      <dgm:spPr/>
      <dgm:t>
        <a:bodyPr/>
        <a:lstStyle/>
        <a:p>
          <a:endParaRPr lang="en-US"/>
        </a:p>
      </dgm:t>
    </dgm:pt>
    <dgm:pt modelId="{5CA223A0-03A6-4ED3-9210-F6F579C3EB0A}" type="pres">
      <dgm:prSet presAssocID="{5AEC9490-C00B-47B1-A606-1F66A6373366}" presName="negativeSpace" presStyleCnt="0"/>
      <dgm:spPr/>
    </dgm:pt>
    <dgm:pt modelId="{59EEB7E8-3CB6-4994-A718-EAB117E03CC5}" type="pres">
      <dgm:prSet presAssocID="{5AEC9490-C00B-47B1-A606-1F66A6373366}" presName="childText" presStyleLbl="conFgAcc1" presStyleIdx="2" presStyleCnt="3">
        <dgm:presLayoutVars>
          <dgm:bulletEnabled val="1"/>
        </dgm:presLayoutVars>
      </dgm:prSet>
      <dgm:spPr/>
    </dgm:pt>
  </dgm:ptLst>
  <dgm:cxnLst>
    <dgm:cxn modelId="{8048DA62-8279-4DAE-9E23-6EFDEF56190E}" type="presOf" srcId="{5AEC9490-C00B-47B1-A606-1F66A6373366}" destId="{267EC287-97FD-405B-9D7D-C8F43FACBDAA}" srcOrd="0" destOrd="0" presId="urn:microsoft.com/office/officeart/2005/8/layout/list1"/>
    <dgm:cxn modelId="{16186113-DB6D-463E-9BC4-0DBA434DE333}" type="presOf" srcId="{BC6F4031-E3F6-4A24-A3E6-6E2CFC31CF93}" destId="{72D49D18-CFAC-45ED-88C8-E42910AE02B8}" srcOrd="1" destOrd="0" presId="urn:microsoft.com/office/officeart/2005/8/layout/list1"/>
    <dgm:cxn modelId="{9766C2FD-9F56-4B1F-8E73-D418BAE7AA34}" type="presOf" srcId="{A40E05EE-17DA-4764-9053-58E6FA9DC195}" destId="{14FD501C-1621-4717-81FF-84D8C68ADD75}" srcOrd="1" destOrd="0" presId="urn:microsoft.com/office/officeart/2005/8/layout/list1"/>
    <dgm:cxn modelId="{85D6EA5C-8258-4DB2-81D1-C58F71C8FECE}" srcId="{B0239B4E-A750-4DB1-BFB2-AC8CCACE39F8}" destId="{5AEC9490-C00B-47B1-A606-1F66A6373366}" srcOrd="2" destOrd="0" parTransId="{6F268828-38FC-4273-ADCC-4AC6BF1CDB5F}" sibTransId="{1B76CF6B-3764-4C87-B5CC-AECB56D68B9C}"/>
    <dgm:cxn modelId="{A6862D2A-798A-4270-880A-D11761E27FB7}" type="presOf" srcId="{5AEC9490-C00B-47B1-A606-1F66A6373366}" destId="{4E02BFE1-410E-49E6-ABA3-8BCE8F182E01}" srcOrd="1" destOrd="0" presId="urn:microsoft.com/office/officeart/2005/8/layout/list1"/>
    <dgm:cxn modelId="{98D01EAA-D81F-4625-885A-BD7AB870E11B}" type="presOf" srcId="{A40E05EE-17DA-4764-9053-58E6FA9DC195}" destId="{F6EB817E-456A-43AF-9C14-A7473476BB66}" srcOrd="0" destOrd="0" presId="urn:microsoft.com/office/officeart/2005/8/layout/list1"/>
    <dgm:cxn modelId="{7D1BC975-214E-4E9B-B450-C10459D0FE76}" type="presOf" srcId="{BC6F4031-E3F6-4A24-A3E6-6E2CFC31CF93}" destId="{230F1DDA-3126-45D6-8250-E9B6E38F7C6D}" srcOrd="0" destOrd="0" presId="urn:microsoft.com/office/officeart/2005/8/layout/list1"/>
    <dgm:cxn modelId="{755589D4-011D-40E7-8914-400A720CDA1C}" srcId="{B0239B4E-A750-4DB1-BFB2-AC8CCACE39F8}" destId="{BC6F4031-E3F6-4A24-A3E6-6E2CFC31CF93}" srcOrd="0" destOrd="0" parTransId="{664C69A5-3CF1-46B8-834F-4177E251ACA4}" sibTransId="{51899BC3-746B-4D8A-81F3-89BBF241F2FD}"/>
    <dgm:cxn modelId="{6895DB13-A557-4E04-BB7F-A2F7519C7AA9}" srcId="{B0239B4E-A750-4DB1-BFB2-AC8CCACE39F8}" destId="{A40E05EE-17DA-4764-9053-58E6FA9DC195}" srcOrd="1" destOrd="0" parTransId="{5B986C3F-A7ED-46F8-A2F7-ABA61787655E}" sibTransId="{7654A537-8C08-47E6-B695-D601B35957A0}"/>
    <dgm:cxn modelId="{BA7E27C0-ACF3-4C38-8E83-B20D2086B2C9}" type="presOf" srcId="{B0239B4E-A750-4DB1-BFB2-AC8CCACE39F8}" destId="{004EF1F0-FE3B-42C9-BB51-F591B37F8F1A}" srcOrd="0" destOrd="0" presId="urn:microsoft.com/office/officeart/2005/8/layout/list1"/>
    <dgm:cxn modelId="{2CF68492-6764-4FF4-8A49-A5AF57101EA4}" type="presParOf" srcId="{004EF1F0-FE3B-42C9-BB51-F591B37F8F1A}" destId="{09B9944D-2FD8-4956-A773-F05BE7055E0F}" srcOrd="0" destOrd="0" presId="urn:microsoft.com/office/officeart/2005/8/layout/list1"/>
    <dgm:cxn modelId="{EFDE95EE-BE5D-43D5-B799-80470EFAB8DA}" type="presParOf" srcId="{09B9944D-2FD8-4956-A773-F05BE7055E0F}" destId="{230F1DDA-3126-45D6-8250-E9B6E38F7C6D}" srcOrd="0" destOrd="0" presId="urn:microsoft.com/office/officeart/2005/8/layout/list1"/>
    <dgm:cxn modelId="{80748ADF-F994-4D6E-B5FC-AB36A5242FD0}" type="presParOf" srcId="{09B9944D-2FD8-4956-A773-F05BE7055E0F}" destId="{72D49D18-CFAC-45ED-88C8-E42910AE02B8}" srcOrd="1" destOrd="0" presId="urn:microsoft.com/office/officeart/2005/8/layout/list1"/>
    <dgm:cxn modelId="{C9D2E752-086B-4B90-9824-F815A012F8DC}" type="presParOf" srcId="{004EF1F0-FE3B-42C9-BB51-F591B37F8F1A}" destId="{BDAE735B-5CD3-4EFE-9B0F-ADDB4925A17E}" srcOrd="1" destOrd="0" presId="urn:microsoft.com/office/officeart/2005/8/layout/list1"/>
    <dgm:cxn modelId="{26F622C8-402E-423F-B564-C80483C43F42}" type="presParOf" srcId="{004EF1F0-FE3B-42C9-BB51-F591B37F8F1A}" destId="{F32A90C7-2A3D-4B12-A901-52979D9CC80B}" srcOrd="2" destOrd="0" presId="urn:microsoft.com/office/officeart/2005/8/layout/list1"/>
    <dgm:cxn modelId="{F8B258E8-634B-4D5F-9D37-8044A69766FF}" type="presParOf" srcId="{004EF1F0-FE3B-42C9-BB51-F591B37F8F1A}" destId="{0ADD3A0C-3484-4182-B955-7DA453C2610A}" srcOrd="3" destOrd="0" presId="urn:microsoft.com/office/officeart/2005/8/layout/list1"/>
    <dgm:cxn modelId="{6B2644B5-9D2D-4774-8284-B1AE4471377F}" type="presParOf" srcId="{004EF1F0-FE3B-42C9-BB51-F591B37F8F1A}" destId="{40DA9646-8242-40A4-A7C6-A0987BD4AC5A}" srcOrd="4" destOrd="0" presId="urn:microsoft.com/office/officeart/2005/8/layout/list1"/>
    <dgm:cxn modelId="{F03E0D6A-E6EE-4F4F-9166-909787266161}" type="presParOf" srcId="{40DA9646-8242-40A4-A7C6-A0987BD4AC5A}" destId="{F6EB817E-456A-43AF-9C14-A7473476BB66}" srcOrd="0" destOrd="0" presId="urn:microsoft.com/office/officeart/2005/8/layout/list1"/>
    <dgm:cxn modelId="{99B6E1FE-797E-4114-B37C-9B45EFD7D796}" type="presParOf" srcId="{40DA9646-8242-40A4-A7C6-A0987BD4AC5A}" destId="{14FD501C-1621-4717-81FF-84D8C68ADD75}" srcOrd="1" destOrd="0" presId="urn:microsoft.com/office/officeart/2005/8/layout/list1"/>
    <dgm:cxn modelId="{4887FE5D-3D0F-4AAE-9ED0-E79568146B59}" type="presParOf" srcId="{004EF1F0-FE3B-42C9-BB51-F591B37F8F1A}" destId="{339FB82D-FE7D-491B-8816-1C83EFA23F11}" srcOrd="5" destOrd="0" presId="urn:microsoft.com/office/officeart/2005/8/layout/list1"/>
    <dgm:cxn modelId="{04713B75-D9A9-442C-933E-669CCF754FBB}" type="presParOf" srcId="{004EF1F0-FE3B-42C9-BB51-F591B37F8F1A}" destId="{872C195C-F2D7-467C-8FBE-18AFD00EE92D}" srcOrd="6" destOrd="0" presId="urn:microsoft.com/office/officeart/2005/8/layout/list1"/>
    <dgm:cxn modelId="{B52CF4E6-2938-4C70-899F-ACD98A330014}" type="presParOf" srcId="{004EF1F0-FE3B-42C9-BB51-F591B37F8F1A}" destId="{D30F3D22-304D-4468-B296-DDE25A80F0A8}" srcOrd="7" destOrd="0" presId="urn:microsoft.com/office/officeart/2005/8/layout/list1"/>
    <dgm:cxn modelId="{A60EA4F3-8A7B-43FC-8A43-85534E45F9CA}" type="presParOf" srcId="{004EF1F0-FE3B-42C9-BB51-F591B37F8F1A}" destId="{3830C7AF-5908-4500-BAA6-BCCE0CD24823}" srcOrd="8" destOrd="0" presId="urn:microsoft.com/office/officeart/2005/8/layout/list1"/>
    <dgm:cxn modelId="{5CE08D43-FFB9-49BB-A748-FC58CCAA015E}" type="presParOf" srcId="{3830C7AF-5908-4500-BAA6-BCCE0CD24823}" destId="{267EC287-97FD-405B-9D7D-C8F43FACBDAA}" srcOrd="0" destOrd="0" presId="urn:microsoft.com/office/officeart/2005/8/layout/list1"/>
    <dgm:cxn modelId="{6F02E682-9828-4815-9F93-5CEA4C297478}" type="presParOf" srcId="{3830C7AF-5908-4500-BAA6-BCCE0CD24823}" destId="{4E02BFE1-410E-49E6-ABA3-8BCE8F182E01}" srcOrd="1" destOrd="0" presId="urn:microsoft.com/office/officeart/2005/8/layout/list1"/>
    <dgm:cxn modelId="{553A392E-8A44-4F7C-A27F-C9AC17398F83}" type="presParOf" srcId="{004EF1F0-FE3B-42C9-BB51-F591B37F8F1A}" destId="{5CA223A0-03A6-4ED3-9210-F6F579C3EB0A}" srcOrd="9" destOrd="0" presId="urn:microsoft.com/office/officeart/2005/8/layout/list1"/>
    <dgm:cxn modelId="{05E6B3D8-9244-4771-B7B8-F9E96CBCDF38}" type="presParOf" srcId="{004EF1F0-FE3B-42C9-BB51-F591B37F8F1A}" destId="{59EEB7E8-3CB6-4994-A718-EAB117E03CC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94D1A4-BDC7-46CB-9A42-755BC6130354}" type="doc">
      <dgm:prSet loTypeId="urn:microsoft.com/office/officeart/2008/layout/AlternatingHexagons" loCatId="list" qsTypeId="urn:microsoft.com/office/officeart/2005/8/quickstyle/simple1" qsCatId="simple" csTypeId="urn:microsoft.com/office/officeart/2005/8/colors/colorful3" csCatId="colorful" phldr="1"/>
      <dgm:spPr/>
      <dgm:t>
        <a:bodyPr/>
        <a:lstStyle/>
        <a:p>
          <a:endParaRPr lang="es-ES"/>
        </a:p>
      </dgm:t>
    </dgm:pt>
    <dgm:pt modelId="{D49F0D80-A045-4DA5-B2D6-37AB676140AA}">
      <dgm:prSet phldrT="[Texto]" custT="1"/>
      <dgm:spPr/>
      <dgm:t>
        <a:bodyPr/>
        <a:lstStyle/>
        <a:p>
          <a:r>
            <a:rPr lang="es-EC" sz="1600" dirty="0">
              <a:solidFill>
                <a:schemeClr val="tx1"/>
              </a:solidFill>
            </a:rPr>
            <a:t>Lento crecimiento de las inversiones en el Ecuador</a:t>
          </a:r>
          <a:endParaRPr lang="es-ES" sz="1600" dirty="0">
            <a:solidFill>
              <a:schemeClr val="tx1"/>
            </a:solidFill>
          </a:endParaRPr>
        </a:p>
      </dgm:t>
    </dgm:pt>
    <dgm:pt modelId="{A1D1EB7F-812E-44C6-8977-6AE0C83E0101}" type="parTrans" cxnId="{CAAD551C-2C26-492A-8D3D-553D2C760F90}">
      <dgm:prSet/>
      <dgm:spPr/>
      <dgm:t>
        <a:bodyPr/>
        <a:lstStyle/>
        <a:p>
          <a:endParaRPr lang="es-ES">
            <a:solidFill>
              <a:schemeClr val="tx1"/>
            </a:solidFill>
          </a:endParaRPr>
        </a:p>
      </dgm:t>
    </dgm:pt>
    <dgm:pt modelId="{4D9271C4-FC61-4C68-B0D8-31AA110EAF5B}" type="sibTrans" cxnId="{CAAD551C-2C26-492A-8D3D-553D2C760F90}">
      <dgm:prSet/>
      <dgm:spPr/>
      <dgm:t>
        <a:bodyPr/>
        <a:lstStyle/>
        <a:p>
          <a:endParaRPr lang="es-ES">
            <a:solidFill>
              <a:schemeClr val="tx1"/>
            </a:solidFill>
          </a:endParaRPr>
        </a:p>
      </dgm:t>
    </dgm:pt>
    <dgm:pt modelId="{37FEE155-68B9-4CEC-8AE9-758AC59025F3}">
      <dgm:prSet phldrT="[Texto]" phldr="1"/>
      <dgm:spPr/>
      <dgm:t>
        <a:bodyPr/>
        <a:lstStyle/>
        <a:p>
          <a:endParaRPr lang="es-ES">
            <a:solidFill>
              <a:schemeClr val="tx1"/>
            </a:solidFill>
          </a:endParaRPr>
        </a:p>
      </dgm:t>
    </dgm:pt>
    <dgm:pt modelId="{52598A62-3A47-4DD3-AA89-BB79A02396B5}" type="parTrans" cxnId="{0E04198C-4C69-4EFD-B384-BD2F2E7CAC80}">
      <dgm:prSet/>
      <dgm:spPr/>
      <dgm:t>
        <a:bodyPr/>
        <a:lstStyle/>
        <a:p>
          <a:endParaRPr lang="es-ES">
            <a:solidFill>
              <a:schemeClr val="tx1"/>
            </a:solidFill>
          </a:endParaRPr>
        </a:p>
      </dgm:t>
    </dgm:pt>
    <dgm:pt modelId="{8A3CA27A-898F-4D55-9981-D742BF89B224}" type="sibTrans" cxnId="{0E04198C-4C69-4EFD-B384-BD2F2E7CAC80}">
      <dgm:prSet/>
      <dgm:spPr/>
      <dgm:t>
        <a:bodyPr/>
        <a:lstStyle/>
        <a:p>
          <a:endParaRPr lang="es-ES">
            <a:solidFill>
              <a:schemeClr val="tx1"/>
            </a:solidFill>
          </a:endParaRPr>
        </a:p>
      </dgm:t>
    </dgm:pt>
    <dgm:pt modelId="{75B517CA-A8F0-4E85-BEC6-F07CE0547F91}">
      <dgm:prSet phldrT="[Texto]" custT="1"/>
      <dgm:spPr/>
      <dgm:t>
        <a:bodyPr/>
        <a:lstStyle/>
        <a:p>
          <a:r>
            <a:rPr lang="es-ES" sz="1600" dirty="0">
              <a:solidFill>
                <a:schemeClr val="tx1"/>
              </a:solidFill>
            </a:rPr>
            <a:t>Mercado de valores ecuatoriano 2015: una perspectiva de las limitaciones y oportunidades existentes para su desarrollo</a:t>
          </a:r>
        </a:p>
      </dgm:t>
    </dgm:pt>
    <dgm:pt modelId="{01A0E1EC-1D57-4202-AA03-6B9C83841CCC}" type="parTrans" cxnId="{D9613B38-7BBE-4C23-AD47-B45730046685}">
      <dgm:prSet/>
      <dgm:spPr/>
      <dgm:t>
        <a:bodyPr/>
        <a:lstStyle/>
        <a:p>
          <a:endParaRPr lang="es-ES">
            <a:solidFill>
              <a:schemeClr val="tx1"/>
            </a:solidFill>
          </a:endParaRPr>
        </a:p>
      </dgm:t>
    </dgm:pt>
    <dgm:pt modelId="{D0BBF426-C92E-4E25-94FA-7DD982CB9F0B}" type="sibTrans" cxnId="{D9613B38-7BBE-4C23-AD47-B45730046685}">
      <dgm:prSet/>
      <dgm:spPr/>
      <dgm:t>
        <a:bodyPr/>
        <a:lstStyle/>
        <a:p>
          <a:endParaRPr lang="es-ES">
            <a:solidFill>
              <a:schemeClr val="tx1"/>
            </a:solidFill>
          </a:endParaRPr>
        </a:p>
      </dgm:t>
    </dgm:pt>
    <dgm:pt modelId="{23C1FDD6-2D5D-49EA-B8B4-3AF76BEFF09E}">
      <dgm:prSet phldrT="[Texto]" phldr="1"/>
      <dgm:spPr/>
      <dgm:t>
        <a:bodyPr/>
        <a:lstStyle/>
        <a:p>
          <a:endParaRPr lang="es-ES">
            <a:solidFill>
              <a:schemeClr val="tx1"/>
            </a:solidFill>
          </a:endParaRPr>
        </a:p>
      </dgm:t>
    </dgm:pt>
    <dgm:pt modelId="{D1152382-91BF-4652-9566-84E69D3F3343}" type="parTrans" cxnId="{1CA2AA9F-9D23-4865-B4A9-2B82C93056CB}">
      <dgm:prSet/>
      <dgm:spPr/>
      <dgm:t>
        <a:bodyPr/>
        <a:lstStyle/>
        <a:p>
          <a:endParaRPr lang="es-ES">
            <a:solidFill>
              <a:schemeClr val="tx1"/>
            </a:solidFill>
          </a:endParaRPr>
        </a:p>
      </dgm:t>
    </dgm:pt>
    <dgm:pt modelId="{069D0C50-959E-44F1-B07D-FBA4D789D96E}" type="sibTrans" cxnId="{1CA2AA9F-9D23-4865-B4A9-2B82C93056CB}">
      <dgm:prSet/>
      <dgm:spPr/>
      <dgm:t>
        <a:bodyPr/>
        <a:lstStyle/>
        <a:p>
          <a:endParaRPr lang="es-ES">
            <a:solidFill>
              <a:schemeClr val="tx1"/>
            </a:solidFill>
          </a:endParaRPr>
        </a:p>
      </dgm:t>
    </dgm:pt>
    <dgm:pt modelId="{55E10B6B-1BF5-47A6-94ED-F5E07B7C7CD8}">
      <dgm:prSet phldrT="[Texto]" custT="1"/>
      <dgm:spPr/>
      <dgm:t>
        <a:bodyPr/>
        <a:lstStyle/>
        <a:p>
          <a:r>
            <a:rPr lang="es-ES" sz="1600" dirty="0">
              <a:solidFill>
                <a:schemeClr val="tx1"/>
              </a:solidFill>
            </a:rPr>
            <a:t>Una aproximación al mercado de valores en el Ecuador</a:t>
          </a:r>
        </a:p>
      </dgm:t>
    </dgm:pt>
    <dgm:pt modelId="{22EAFE21-88A4-440B-B033-D9D84D2B8DCD}" type="parTrans" cxnId="{9F5DE410-5F20-4882-B6B5-8521D22B24D3}">
      <dgm:prSet/>
      <dgm:spPr/>
      <dgm:t>
        <a:bodyPr/>
        <a:lstStyle/>
        <a:p>
          <a:endParaRPr lang="es-ES">
            <a:solidFill>
              <a:schemeClr val="tx1"/>
            </a:solidFill>
          </a:endParaRPr>
        </a:p>
      </dgm:t>
    </dgm:pt>
    <dgm:pt modelId="{F1B8E2B7-CC77-4B75-A934-0F315C65F17A}" type="sibTrans" cxnId="{9F5DE410-5F20-4882-B6B5-8521D22B24D3}">
      <dgm:prSet/>
      <dgm:spPr/>
      <dgm:t>
        <a:bodyPr/>
        <a:lstStyle/>
        <a:p>
          <a:endParaRPr lang="es-ES" dirty="0">
            <a:solidFill>
              <a:schemeClr val="tx1"/>
            </a:solidFill>
          </a:endParaRPr>
        </a:p>
      </dgm:t>
    </dgm:pt>
    <dgm:pt modelId="{AB510918-101B-4D74-A641-37458F509BD8}">
      <dgm:prSet phldrT="[Texto]" phldr="1"/>
      <dgm:spPr/>
      <dgm:t>
        <a:bodyPr/>
        <a:lstStyle/>
        <a:p>
          <a:endParaRPr lang="es-ES">
            <a:solidFill>
              <a:schemeClr val="tx1"/>
            </a:solidFill>
          </a:endParaRPr>
        </a:p>
      </dgm:t>
    </dgm:pt>
    <dgm:pt modelId="{67AD7CB2-9933-4238-80FE-F03B2670DF89}" type="parTrans" cxnId="{E755E02F-B1F8-452F-B12B-43BDE6DB5079}">
      <dgm:prSet/>
      <dgm:spPr/>
      <dgm:t>
        <a:bodyPr/>
        <a:lstStyle/>
        <a:p>
          <a:endParaRPr lang="es-ES">
            <a:solidFill>
              <a:schemeClr val="tx1"/>
            </a:solidFill>
          </a:endParaRPr>
        </a:p>
      </dgm:t>
    </dgm:pt>
    <dgm:pt modelId="{AE3B3B74-64F3-4ADC-BDC6-F16FBA2BEB04}" type="sibTrans" cxnId="{E755E02F-B1F8-452F-B12B-43BDE6DB5079}">
      <dgm:prSet/>
      <dgm:spPr/>
      <dgm:t>
        <a:bodyPr/>
        <a:lstStyle/>
        <a:p>
          <a:endParaRPr lang="es-ES">
            <a:solidFill>
              <a:schemeClr val="tx1"/>
            </a:solidFill>
          </a:endParaRPr>
        </a:p>
      </dgm:t>
    </dgm:pt>
    <dgm:pt modelId="{058A0DCA-E9B0-4112-BA71-1D632163FED9}" type="pres">
      <dgm:prSet presAssocID="{A294D1A4-BDC7-46CB-9A42-755BC6130354}" presName="Name0" presStyleCnt="0">
        <dgm:presLayoutVars>
          <dgm:chMax/>
          <dgm:chPref/>
          <dgm:dir/>
          <dgm:animLvl val="lvl"/>
        </dgm:presLayoutVars>
      </dgm:prSet>
      <dgm:spPr/>
      <dgm:t>
        <a:bodyPr/>
        <a:lstStyle/>
        <a:p>
          <a:endParaRPr lang="en-US"/>
        </a:p>
      </dgm:t>
    </dgm:pt>
    <dgm:pt modelId="{3F7DE368-DDF1-4A5F-9E33-2520EB6759C5}" type="pres">
      <dgm:prSet presAssocID="{D49F0D80-A045-4DA5-B2D6-37AB676140AA}" presName="composite" presStyleCnt="0"/>
      <dgm:spPr/>
    </dgm:pt>
    <dgm:pt modelId="{7049FF3E-9CB4-4E81-9E61-DC2E613C099E}" type="pres">
      <dgm:prSet presAssocID="{D49F0D80-A045-4DA5-B2D6-37AB676140AA}" presName="Parent1" presStyleLbl="node1" presStyleIdx="0" presStyleCnt="6" custScaleX="183355" custScaleY="98673" custLinFactX="-100000" custLinFactNeighborX="-122884" custLinFactNeighborY="29401">
        <dgm:presLayoutVars>
          <dgm:chMax val="1"/>
          <dgm:chPref val="1"/>
          <dgm:bulletEnabled val="1"/>
        </dgm:presLayoutVars>
      </dgm:prSet>
      <dgm:spPr/>
      <dgm:t>
        <a:bodyPr/>
        <a:lstStyle/>
        <a:p>
          <a:endParaRPr lang="en-US"/>
        </a:p>
      </dgm:t>
    </dgm:pt>
    <dgm:pt modelId="{FD6B2CCC-CF37-4A6E-8C73-CD6A74ACB387}" type="pres">
      <dgm:prSet presAssocID="{D49F0D80-A045-4DA5-B2D6-37AB676140AA}" presName="Childtext1" presStyleLbl="revTx" presStyleIdx="0" presStyleCnt="3">
        <dgm:presLayoutVars>
          <dgm:chMax val="0"/>
          <dgm:chPref val="0"/>
          <dgm:bulletEnabled val="1"/>
        </dgm:presLayoutVars>
      </dgm:prSet>
      <dgm:spPr/>
      <dgm:t>
        <a:bodyPr/>
        <a:lstStyle/>
        <a:p>
          <a:endParaRPr lang="en-US"/>
        </a:p>
      </dgm:t>
    </dgm:pt>
    <dgm:pt modelId="{B1CC6BC3-720D-4B09-BDD2-35E8D5C5C5FC}" type="pres">
      <dgm:prSet presAssocID="{D49F0D80-A045-4DA5-B2D6-37AB676140AA}" presName="BalanceSpacing" presStyleCnt="0"/>
      <dgm:spPr/>
    </dgm:pt>
    <dgm:pt modelId="{F86CBA3E-C496-4741-A94A-06F6535415DB}" type="pres">
      <dgm:prSet presAssocID="{D49F0D80-A045-4DA5-B2D6-37AB676140AA}" presName="BalanceSpacing1" presStyleCnt="0"/>
      <dgm:spPr/>
    </dgm:pt>
    <dgm:pt modelId="{6D0E91C8-8CF9-46D5-953E-6703AA4BA559}" type="pres">
      <dgm:prSet presAssocID="{4D9271C4-FC61-4C68-B0D8-31AA110EAF5B}" presName="Accent1Text" presStyleLbl="node1" presStyleIdx="1" presStyleCnt="6" custScaleX="64499" custScaleY="49376" custLinFactNeighborX="-8851" custLinFactNeighborY="28001"/>
      <dgm:spPr/>
      <dgm:t>
        <a:bodyPr/>
        <a:lstStyle/>
        <a:p>
          <a:endParaRPr lang="en-US"/>
        </a:p>
      </dgm:t>
    </dgm:pt>
    <dgm:pt modelId="{A53DAB3E-FBBF-4591-AA15-F3BCB47478D5}" type="pres">
      <dgm:prSet presAssocID="{4D9271C4-FC61-4C68-B0D8-31AA110EAF5B}" presName="spaceBetweenRectangles" presStyleCnt="0"/>
      <dgm:spPr/>
    </dgm:pt>
    <dgm:pt modelId="{3C9BA498-7149-4506-93BE-7B9776E7D820}" type="pres">
      <dgm:prSet presAssocID="{75B517CA-A8F0-4E85-BEC6-F07CE0547F91}" presName="composite" presStyleCnt="0"/>
      <dgm:spPr/>
    </dgm:pt>
    <dgm:pt modelId="{578A446E-9179-4048-858F-E371A3D85BBA}" type="pres">
      <dgm:prSet presAssocID="{75B517CA-A8F0-4E85-BEC6-F07CE0547F91}" presName="Parent1" presStyleLbl="node1" presStyleIdx="2" presStyleCnt="6" custScaleX="183355" custScaleY="98673" custLinFactX="100000" custLinFactNeighborX="106791" custLinFactNeighborY="-11201">
        <dgm:presLayoutVars>
          <dgm:chMax val="1"/>
          <dgm:chPref val="1"/>
          <dgm:bulletEnabled val="1"/>
        </dgm:presLayoutVars>
      </dgm:prSet>
      <dgm:spPr/>
      <dgm:t>
        <a:bodyPr/>
        <a:lstStyle/>
        <a:p>
          <a:endParaRPr lang="en-US"/>
        </a:p>
      </dgm:t>
    </dgm:pt>
    <dgm:pt modelId="{9C20ACF1-7608-4BC1-A1C8-F264B6003286}" type="pres">
      <dgm:prSet presAssocID="{75B517CA-A8F0-4E85-BEC6-F07CE0547F91}" presName="Childtext1" presStyleLbl="revTx" presStyleIdx="1" presStyleCnt="3">
        <dgm:presLayoutVars>
          <dgm:chMax val="0"/>
          <dgm:chPref val="0"/>
          <dgm:bulletEnabled val="1"/>
        </dgm:presLayoutVars>
      </dgm:prSet>
      <dgm:spPr/>
      <dgm:t>
        <a:bodyPr/>
        <a:lstStyle/>
        <a:p>
          <a:endParaRPr lang="en-US"/>
        </a:p>
      </dgm:t>
    </dgm:pt>
    <dgm:pt modelId="{EF790FEA-7337-4D6E-8EA2-493CDE393262}" type="pres">
      <dgm:prSet presAssocID="{75B517CA-A8F0-4E85-BEC6-F07CE0547F91}" presName="BalanceSpacing" presStyleCnt="0"/>
      <dgm:spPr/>
    </dgm:pt>
    <dgm:pt modelId="{3DC096F3-A9DC-431A-A623-BAB48D40D13C}" type="pres">
      <dgm:prSet presAssocID="{75B517CA-A8F0-4E85-BEC6-F07CE0547F91}" presName="BalanceSpacing1" presStyleCnt="0"/>
      <dgm:spPr/>
    </dgm:pt>
    <dgm:pt modelId="{8A1BDD80-2295-4A47-A53D-72EBAE1417E7}" type="pres">
      <dgm:prSet presAssocID="{D0BBF426-C92E-4E25-94FA-7DD982CB9F0B}" presName="Accent1Text" presStyleLbl="node1" presStyleIdx="3" presStyleCnt="6" custScaleX="64499" custScaleY="49376"/>
      <dgm:spPr/>
      <dgm:t>
        <a:bodyPr/>
        <a:lstStyle/>
        <a:p>
          <a:endParaRPr lang="en-US"/>
        </a:p>
      </dgm:t>
    </dgm:pt>
    <dgm:pt modelId="{FDB4F9E3-75F0-45E4-8DEB-721EE92B52F9}" type="pres">
      <dgm:prSet presAssocID="{D0BBF426-C92E-4E25-94FA-7DD982CB9F0B}" presName="spaceBetweenRectangles" presStyleCnt="0"/>
      <dgm:spPr/>
    </dgm:pt>
    <dgm:pt modelId="{999D7172-2BA1-4CFC-8204-0492F40B1E1B}" type="pres">
      <dgm:prSet presAssocID="{55E10B6B-1BF5-47A6-94ED-F5E07B7C7CD8}" presName="composite" presStyleCnt="0"/>
      <dgm:spPr/>
    </dgm:pt>
    <dgm:pt modelId="{A3B5314B-9C82-474B-8EC4-F14C4E79020F}" type="pres">
      <dgm:prSet presAssocID="{55E10B6B-1BF5-47A6-94ED-F5E07B7C7CD8}" presName="Parent1" presStyleLbl="node1" presStyleIdx="4" presStyleCnt="6" custScaleX="183355" custScaleY="98673" custLinFactX="-4602" custLinFactNeighborX="-100000" custLinFactNeighborY="-25901">
        <dgm:presLayoutVars>
          <dgm:chMax val="1"/>
          <dgm:chPref val="1"/>
          <dgm:bulletEnabled val="1"/>
        </dgm:presLayoutVars>
      </dgm:prSet>
      <dgm:spPr/>
      <dgm:t>
        <a:bodyPr/>
        <a:lstStyle/>
        <a:p>
          <a:endParaRPr lang="en-US"/>
        </a:p>
      </dgm:t>
    </dgm:pt>
    <dgm:pt modelId="{877582D1-0702-4F57-8213-35507ABFBF1C}" type="pres">
      <dgm:prSet presAssocID="{55E10B6B-1BF5-47A6-94ED-F5E07B7C7CD8}" presName="Childtext1" presStyleLbl="revTx" presStyleIdx="2" presStyleCnt="3">
        <dgm:presLayoutVars>
          <dgm:chMax val="0"/>
          <dgm:chPref val="0"/>
          <dgm:bulletEnabled val="1"/>
        </dgm:presLayoutVars>
      </dgm:prSet>
      <dgm:spPr/>
      <dgm:t>
        <a:bodyPr/>
        <a:lstStyle/>
        <a:p>
          <a:endParaRPr lang="en-US"/>
        </a:p>
      </dgm:t>
    </dgm:pt>
    <dgm:pt modelId="{32043CD7-3B74-42C8-88E7-226F6D860A9B}" type="pres">
      <dgm:prSet presAssocID="{55E10B6B-1BF5-47A6-94ED-F5E07B7C7CD8}" presName="BalanceSpacing" presStyleCnt="0"/>
      <dgm:spPr/>
    </dgm:pt>
    <dgm:pt modelId="{3FC94CBE-BD88-4197-ADEE-8B80D6D4B144}" type="pres">
      <dgm:prSet presAssocID="{55E10B6B-1BF5-47A6-94ED-F5E07B7C7CD8}" presName="BalanceSpacing1" presStyleCnt="0"/>
      <dgm:spPr/>
    </dgm:pt>
    <dgm:pt modelId="{43F0153A-ABD3-4346-87CB-1B26390108B0}" type="pres">
      <dgm:prSet presAssocID="{F1B8E2B7-CC77-4B75-A934-0F315C65F17A}" presName="Accent1Text" presStyleLbl="node1" presStyleIdx="5" presStyleCnt="6" custScaleX="64499" custScaleY="49376" custLinFactX="-4543" custLinFactNeighborX="-100000" custLinFactNeighborY="-24501"/>
      <dgm:spPr/>
      <dgm:t>
        <a:bodyPr/>
        <a:lstStyle/>
        <a:p>
          <a:endParaRPr lang="en-US"/>
        </a:p>
      </dgm:t>
    </dgm:pt>
  </dgm:ptLst>
  <dgm:cxnLst>
    <dgm:cxn modelId="{48BCAFFD-1343-42E0-8590-BBA5F70E4B05}" type="presOf" srcId="{AB510918-101B-4D74-A641-37458F509BD8}" destId="{877582D1-0702-4F57-8213-35507ABFBF1C}" srcOrd="0" destOrd="0" presId="urn:microsoft.com/office/officeart/2008/layout/AlternatingHexagons"/>
    <dgm:cxn modelId="{CAAD551C-2C26-492A-8D3D-553D2C760F90}" srcId="{A294D1A4-BDC7-46CB-9A42-755BC6130354}" destId="{D49F0D80-A045-4DA5-B2D6-37AB676140AA}" srcOrd="0" destOrd="0" parTransId="{A1D1EB7F-812E-44C6-8977-6AE0C83E0101}" sibTransId="{4D9271C4-FC61-4C68-B0D8-31AA110EAF5B}"/>
    <dgm:cxn modelId="{5B698609-B9E1-4724-8F34-2CE61AC013E2}" type="presOf" srcId="{37FEE155-68B9-4CEC-8AE9-758AC59025F3}" destId="{FD6B2CCC-CF37-4A6E-8C73-CD6A74ACB387}" srcOrd="0" destOrd="0" presId="urn:microsoft.com/office/officeart/2008/layout/AlternatingHexagons"/>
    <dgm:cxn modelId="{B4D8DA33-EC8D-4435-8081-AA192E4CA2BA}" type="presOf" srcId="{75B517CA-A8F0-4E85-BEC6-F07CE0547F91}" destId="{578A446E-9179-4048-858F-E371A3D85BBA}" srcOrd="0" destOrd="0" presId="urn:microsoft.com/office/officeart/2008/layout/AlternatingHexagons"/>
    <dgm:cxn modelId="{149FBF94-1DEC-4B00-AAF0-66918C1E667F}" type="presOf" srcId="{D0BBF426-C92E-4E25-94FA-7DD982CB9F0B}" destId="{8A1BDD80-2295-4A47-A53D-72EBAE1417E7}" srcOrd="0" destOrd="0" presId="urn:microsoft.com/office/officeart/2008/layout/AlternatingHexagons"/>
    <dgm:cxn modelId="{91CC3E19-9DCE-42E5-BEB4-097EF3F2D7A7}" type="presOf" srcId="{23C1FDD6-2D5D-49EA-B8B4-3AF76BEFF09E}" destId="{9C20ACF1-7608-4BC1-A1C8-F264B6003286}" srcOrd="0" destOrd="0" presId="urn:microsoft.com/office/officeart/2008/layout/AlternatingHexagons"/>
    <dgm:cxn modelId="{BE9268E5-E996-4021-AF66-673A6A2691E7}" type="presOf" srcId="{D49F0D80-A045-4DA5-B2D6-37AB676140AA}" destId="{7049FF3E-9CB4-4E81-9E61-DC2E613C099E}" srcOrd="0" destOrd="0" presId="urn:microsoft.com/office/officeart/2008/layout/AlternatingHexagons"/>
    <dgm:cxn modelId="{E755E02F-B1F8-452F-B12B-43BDE6DB5079}" srcId="{55E10B6B-1BF5-47A6-94ED-F5E07B7C7CD8}" destId="{AB510918-101B-4D74-A641-37458F509BD8}" srcOrd="0" destOrd="0" parTransId="{67AD7CB2-9933-4238-80FE-F03B2670DF89}" sibTransId="{AE3B3B74-64F3-4ADC-BDC6-F16FBA2BEB04}"/>
    <dgm:cxn modelId="{D9613B38-7BBE-4C23-AD47-B45730046685}" srcId="{A294D1A4-BDC7-46CB-9A42-755BC6130354}" destId="{75B517CA-A8F0-4E85-BEC6-F07CE0547F91}" srcOrd="1" destOrd="0" parTransId="{01A0E1EC-1D57-4202-AA03-6B9C83841CCC}" sibTransId="{D0BBF426-C92E-4E25-94FA-7DD982CB9F0B}"/>
    <dgm:cxn modelId="{1CA2AA9F-9D23-4865-B4A9-2B82C93056CB}" srcId="{75B517CA-A8F0-4E85-BEC6-F07CE0547F91}" destId="{23C1FDD6-2D5D-49EA-B8B4-3AF76BEFF09E}" srcOrd="0" destOrd="0" parTransId="{D1152382-91BF-4652-9566-84E69D3F3343}" sibTransId="{069D0C50-959E-44F1-B07D-FBA4D789D96E}"/>
    <dgm:cxn modelId="{C7822621-261F-48F1-B3B4-B129F2816ED0}" type="presOf" srcId="{A294D1A4-BDC7-46CB-9A42-755BC6130354}" destId="{058A0DCA-E9B0-4112-BA71-1D632163FED9}" srcOrd="0" destOrd="0" presId="urn:microsoft.com/office/officeart/2008/layout/AlternatingHexagons"/>
    <dgm:cxn modelId="{9F5DE410-5F20-4882-B6B5-8521D22B24D3}" srcId="{A294D1A4-BDC7-46CB-9A42-755BC6130354}" destId="{55E10B6B-1BF5-47A6-94ED-F5E07B7C7CD8}" srcOrd="2" destOrd="0" parTransId="{22EAFE21-88A4-440B-B033-D9D84D2B8DCD}" sibTransId="{F1B8E2B7-CC77-4B75-A934-0F315C65F17A}"/>
    <dgm:cxn modelId="{E8540894-1FE8-40AD-8115-D8581BCC1BFD}" type="presOf" srcId="{55E10B6B-1BF5-47A6-94ED-F5E07B7C7CD8}" destId="{A3B5314B-9C82-474B-8EC4-F14C4E79020F}" srcOrd="0" destOrd="0" presId="urn:microsoft.com/office/officeart/2008/layout/AlternatingHexagons"/>
    <dgm:cxn modelId="{91BA8198-9880-442F-98EA-2B52671255D7}" type="presOf" srcId="{F1B8E2B7-CC77-4B75-A934-0F315C65F17A}" destId="{43F0153A-ABD3-4346-87CB-1B26390108B0}" srcOrd="0" destOrd="0" presId="urn:microsoft.com/office/officeart/2008/layout/AlternatingHexagons"/>
    <dgm:cxn modelId="{1F932EB9-A46A-4223-B47B-8EE7D391CA4D}" type="presOf" srcId="{4D9271C4-FC61-4C68-B0D8-31AA110EAF5B}" destId="{6D0E91C8-8CF9-46D5-953E-6703AA4BA559}" srcOrd="0" destOrd="0" presId="urn:microsoft.com/office/officeart/2008/layout/AlternatingHexagons"/>
    <dgm:cxn modelId="{0E04198C-4C69-4EFD-B384-BD2F2E7CAC80}" srcId="{D49F0D80-A045-4DA5-B2D6-37AB676140AA}" destId="{37FEE155-68B9-4CEC-8AE9-758AC59025F3}" srcOrd="0" destOrd="0" parTransId="{52598A62-3A47-4DD3-AA89-BB79A02396B5}" sibTransId="{8A3CA27A-898F-4D55-9981-D742BF89B224}"/>
    <dgm:cxn modelId="{04B7FF6A-3076-43A2-AF4E-C8F571451562}" type="presParOf" srcId="{058A0DCA-E9B0-4112-BA71-1D632163FED9}" destId="{3F7DE368-DDF1-4A5F-9E33-2520EB6759C5}" srcOrd="0" destOrd="0" presId="urn:microsoft.com/office/officeart/2008/layout/AlternatingHexagons"/>
    <dgm:cxn modelId="{B489F5B9-1B76-468C-8BFB-76A207547933}" type="presParOf" srcId="{3F7DE368-DDF1-4A5F-9E33-2520EB6759C5}" destId="{7049FF3E-9CB4-4E81-9E61-DC2E613C099E}" srcOrd="0" destOrd="0" presId="urn:microsoft.com/office/officeart/2008/layout/AlternatingHexagons"/>
    <dgm:cxn modelId="{6D6C6601-6D25-4D87-97C9-F846EAC48212}" type="presParOf" srcId="{3F7DE368-DDF1-4A5F-9E33-2520EB6759C5}" destId="{FD6B2CCC-CF37-4A6E-8C73-CD6A74ACB387}" srcOrd="1" destOrd="0" presId="urn:microsoft.com/office/officeart/2008/layout/AlternatingHexagons"/>
    <dgm:cxn modelId="{292BA730-B1D0-4511-BEB5-F3F4BD264652}" type="presParOf" srcId="{3F7DE368-DDF1-4A5F-9E33-2520EB6759C5}" destId="{B1CC6BC3-720D-4B09-BDD2-35E8D5C5C5FC}" srcOrd="2" destOrd="0" presId="urn:microsoft.com/office/officeart/2008/layout/AlternatingHexagons"/>
    <dgm:cxn modelId="{4B87969D-1A68-44DE-B333-F6B720F3B6D3}" type="presParOf" srcId="{3F7DE368-DDF1-4A5F-9E33-2520EB6759C5}" destId="{F86CBA3E-C496-4741-A94A-06F6535415DB}" srcOrd="3" destOrd="0" presId="urn:microsoft.com/office/officeart/2008/layout/AlternatingHexagons"/>
    <dgm:cxn modelId="{6A3242D3-5F7A-4DAF-9C23-FBC0058207D5}" type="presParOf" srcId="{3F7DE368-DDF1-4A5F-9E33-2520EB6759C5}" destId="{6D0E91C8-8CF9-46D5-953E-6703AA4BA559}" srcOrd="4" destOrd="0" presId="urn:microsoft.com/office/officeart/2008/layout/AlternatingHexagons"/>
    <dgm:cxn modelId="{D4E0A190-7422-4152-AFA4-293118C53D8E}" type="presParOf" srcId="{058A0DCA-E9B0-4112-BA71-1D632163FED9}" destId="{A53DAB3E-FBBF-4591-AA15-F3BCB47478D5}" srcOrd="1" destOrd="0" presId="urn:microsoft.com/office/officeart/2008/layout/AlternatingHexagons"/>
    <dgm:cxn modelId="{DFAD7C09-10D2-48BB-AA62-B9E72D4A7569}" type="presParOf" srcId="{058A0DCA-E9B0-4112-BA71-1D632163FED9}" destId="{3C9BA498-7149-4506-93BE-7B9776E7D820}" srcOrd="2" destOrd="0" presId="urn:microsoft.com/office/officeart/2008/layout/AlternatingHexagons"/>
    <dgm:cxn modelId="{0145D52A-8261-4F4A-B0B1-539D3BDAEBB1}" type="presParOf" srcId="{3C9BA498-7149-4506-93BE-7B9776E7D820}" destId="{578A446E-9179-4048-858F-E371A3D85BBA}" srcOrd="0" destOrd="0" presId="urn:microsoft.com/office/officeart/2008/layout/AlternatingHexagons"/>
    <dgm:cxn modelId="{0194D9F6-38E2-4D2C-9D35-5D39054B41E4}" type="presParOf" srcId="{3C9BA498-7149-4506-93BE-7B9776E7D820}" destId="{9C20ACF1-7608-4BC1-A1C8-F264B6003286}" srcOrd="1" destOrd="0" presId="urn:microsoft.com/office/officeart/2008/layout/AlternatingHexagons"/>
    <dgm:cxn modelId="{E27F1822-DB34-4F05-AAA3-F60CFDE24223}" type="presParOf" srcId="{3C9BA498-7149-4506-93BE-7B9776E7D820}" destId="{EF790FEA-7337-4D6E-8EA2-493CDE393262}" srcOrd="2" destOrd="0" presId="urn:microsoft.com/office/officeart/2008/layout/AlternatingHexagons"/>
    <dgm:cxn modelId="{C3066ECC-F689-4CF5-AD4E-5A0A47A5BDFB}" type="presParOf" srcId="{3C9BA498-7149-4506-93BE-7B9776E7D820}" destId="{3DC096F3-A9DC-431A-A623-BAB48D40D13C}" srcOrd="3" destOrd="0" presId="urn:microsoft.com/office/officeart/2008/layout/AlternatingHexagons"/>
    <dgm:cxn modelId="{ADE71A6B-F038-47A8-B568-EAF779A4C720}" type="presParOf" srcId="{3C9BA498-7149-4506-93BE-7B9776E7D820}" destId="{8A1BDD80-2295-4A47-A53D-72EBAE1417E7}" srcOrd="4" destOrd="0" presId="urn:microsoft.com/office/officeart/2008/layout/AlternatingHexagons"/>
    <dgm:cxn modelId="{CF8D73BF-F47C-4E56-ACEC-22805427FDC7}" type="presParOf" srcId="{058A0DCA-E9B0-4112-BA71-1D632163FED9}" destId="{FDB4F9E3-75F0-45E4-8DEB-721EE92B52F9}" srcOrd="3" destOrd="0" presId="urn:microsoft.com/office/officeart/2008/layout/AlternatingHexagons"/>
    <dgm:cxn modelId="{7D2CDE29-5378-4A54-83CE-62F009C7ABFF}" type="presParOf" srcId="{058A0DCA-E9B0-4112-BA71-1D632163FED9}" destId="{999D7172-2BA1-4CFC-8204-0492F40B1E1B}" srcOrd="4" destOrd="0" presId="urn:microsoft.com/office/officeart/2008/layout/AlternatingHexagons"/>
    <dgm:cxn modelId="{FD4D97A0-B744-4EE4-83A0-1ADC0F0942D2}" type="presParOf" srcId="{999D7172-2BA1-4CFC-8204-0492F40B1E1B}" destId="{A3B5314B-9C82-474B-8EC4-F14C4E79020F}" srcOrd="0" destOrd="0" presId="urn:microsoft.com/office/officeart/2008/layout/AlternatingHexagons"/>
    <dgm:cxn modelId="{E6EB6409-53DB-48E5-93F0-CD3C19DCB262}" type="presParOf" srcId="{999D7172-2BA1-4CFC-8204-0492F40B1E1B}" destId="{877582D1-0702-4F57-8213-35507ABFBF1C}" srcOrd="1" destOrd="0" presId="urn:microsoft.com/office/officeart/2008/layout/AlternatingHexagons"/>
    <dgm:cxn modelId="{6AFF48CE-B347-432A-8344-054AE99D5D0E}" type="presParOf" srcId="{999D7172-2BA1-4CFC-8204-0492F40B1E1B}" destId="{32043CD7-3B74-42C8-88E7-226F6D860A9B}" srcOrd="2" destOrd="0" presId="urn:microsoft.com/office/officeart/2008/layout/AlternatingHexagons"/>
    <dgm:cxn modelId="{B0D2CB06-DD49-4A8E-A1EE-FE8AF48B6690}" type="presParOf" srcId="{999D7172-2BA1-4CFC-8204-0492F40B1E1B}" destId="{3FC94CBE-BD88-4197-ADEE-8B80D6D4B144}" srcOrd="3" destOrd="0" presId="urn:microsoft.com/office/officeart/2008/layout/AlternatingHexagons"/>
    <dgm:cxn modelId="{9A6B1064-ECEF-4037-8B49-D2AF9959E5F8}" type="presParOf" srcId="{999D7172-2BA1-4CFC-8204-0492F40B1E1B}" destId="{43F0153A-ABD3-4346-87CB-1B26390108B0}"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75A381-BA03-44B3-93DF-29D4CCB11FE1}" type="doc">
      <dgm:prSet loTypeId="urn:microsoft.com/office/officeart/2005/8/layout/matrix1" loCatId="matrix" qsTypeId="urn:microsoft.com/office/officeart/2009/2/quickstyle/3d8" qsCatId="3D" csTypeId="urn:microsoft.com/office/officeart/2005/8/colors/colorful4" csCatId="colorful" phldr="1"/>
      <dgm:spPr/>
      <dgm:t>
        <a:bodyPr/>
        <a:lstStyle/>
        <a:p>
          <a:endParaRPr lang="es-EC"/>
        </a:p>
      </dgm:t>
    </dgm:pt>
    <dgm:pt modelId="{4C3472AB-9982-48F9-BF8F-1505CBD237A9}">
      <dgm:prSet phldrT="[Texto]"/>
      <dgm:spPr/>
      <dgm:t>
        <a:bodyPr/>
        <a:lstStyle/>
        <a:p>
          <a:r>
            <a:rPr lang="es-EC" b="1" dirty="0"/>
            <a:t>MERCADO DE CAPITALES ECUATORIANO</a:t>
          </a:r>
        </a:p>
      </dgm:t>
    </dgm:pt>
    <dgm:pt modelId="{D755E235-41BC-4730-AB8B-19AFCED44C7A}" type="parTrans" cxnId="{5C36E5E0-81AB-450C-8E64-F08AD0092084}">
      <dgm:prSet/>
      <dgm:spPr/>
      <dgm:t>
        <a:bodyPr/>
        <a:lstStyle/>
        <a:p>
          <a:endParaRPr lang="es-EC"/>
        </a:p>
      </dgm:t>
    </dgm:pt>
    <dgm:pt modelId="{79937CAE-B46C-4B48-B715-0E74D3C12BF7}" type="sibTrans" cxnId="{5C36E5E0-81AB-450C-8E64-F08AD0092084}">
      <dgm:prSet/>
      <dgm:spPr/>
      <dgm:t>
        <a:bodyPr/>
        <a:lstStyle/>
        <a:p>
          <a:endParaRPr lang="es-EC"/>
        </a:p>
      </dgm:t>
    </dgm:pt>
    <dgm:pt modelId="{589EF143-EC24-43DC-8F37-4F2EF455E8A0}">
      <dgm:prSet phldrT="[Texto]"/>
      <dgm:spPr/>
      <dgm:t>
        <a:bodyPr/>
        <a:lstStyle/>
        <a:p>
          <a:r>
            <a:rPr lang="es-EC" dirty="0"/>
            <a:t>Inversionistas</a:t>
          </a:r>
        </a:p>
      </dgm:t>
    </dgm:pt>
    <dgm:pt modelId="{4C2F2B0B-51D5-4AD6-B1B7-81D2E6AC3227}" type="parTrans" cxnId="{36D68548-5674-4243-94CE-29F1BD79E250}">
      <dgm:prSet/>
      <dgm:spPr/>
      <dgm:t>
        <a:bodyPr/>
        <a:lstStyle/>
        <a:p>
          <a:endParaRPr lang="es-EC"/>
        </a:p>
      </dgm:t>
    </dgm:pt>
    <dgm:pt modelId="{437B15D3-DE88-4ACC-B75C-600E20610BAA}" type="sibTrans" cxnId="{36D68548-5674-4243-94CE-29F1BD79E250}">
      <dgm:prSet/>
      <dgm:spPr/>
      <dgm:t>
        <a:bodyPr/>
        <a:lstStyle/>
        <a:p>
          <a:endParaRPr lang="es-EC"/>
        </a:p>
      </dgm:t>
    </dgm:pt>
    <dgm:pt modelId="{89146F32-8191-44B1-89C6-C42F4F149FB9}">
      <dgm:prSet phldrT="[Texto]"/>
      <dgm:spPr/>
      <dgm:t>
        <a:bodyPr/>
        <a:lstStyle/>
        <a:p>
          <a:r>
            <a:rPr lang="es-EC" dirty="0"/>
            <a:t>Emisores</a:t>
          </a:r>
        </a:p>
      </dgm:t>
    </dgm:pt>
    <dgm:pt modelId="{10FC624E-E8DB-4ADC-9685-9095D7ECAAAD}" type="parTrans" cxnId="{44363CD9-283F-459E-B791-84670D015890}">
      <dgm:prSet/>
      <dgm:spPr/>
      <dgm:t>
        <a:bodyPr/>
        <a:lstStyle/>
        <a:p>
          <a:endParaRPr lang="es-EC"/>
        </a:p>
      </dgm:t>
    </dgm:pt>
    <dgm:pt modelId="{FA1AB8B9-436C-46C6-989A-E4C6FF78EDF0}" type="sibTrans" cxnId="{44363CD9-283F-459E-B791-84670D015890}">
      <dgm:prSet/>
      <dgm:spPr/>
      <dgm:t>
        <a:bodyPr/>
        <a:lstStyle/>
        <a:p>
          <a:endParaRPr lang="es-EC"/>
        </a:p>
      </dgm:t>
    </dgm:pt>
    <dgm:pt modelId="{223676B3-5088-4179-8770-D94528A57DA2}">
      <dgm:prSet phldrT="[Texto]"/>
      <dgm:spPr/>
      <dgm:t>
        <a:bodyPr/>
        <a:lstStyle/>
        <a:p>
          <a:r>
            <a:rPr lang="es-EC" dirty="0"/>
            <a:t>La Bolsa</a:t>
          </a:r>
        </a:p>
      </dgm:t>
    </dgm:pt>
    <dgm:pt modelId="{AA960E25-B02B-4661-9D87-2D2E79C60480}" type="parTrans" cxnId="{57605DBE-6926-4825-92C7-909FE8FD5B58}">
      <dgm:prSet/>
      <dgm:spPr/>
      <dgm:t>
        <a:bodyPr/>
        <a:lstStyle/>
        <a:p>
          <a:endParaRPr lang="es-EC"/>
        </a:p>
      </dgm:t>
    </dgm:pt>
    <dgm:pt modelId="{55D9B19A-FA79-4B8D-8D1C-4D0A40E4C8CC}" type="sibTrans" cxnId="{57605DBE-6926-4825-92C7-909FE8FD5B58}">
      <dgm:prSet/>
      <dgm:spPr/>
      <dgm:t>
        <a:bodyPr/>
        <a:lstStyle/>
        <a:p>
          <a:endParaRPr lang="es-EC"/>
        </a:p>
      </dgm:t>
    </dgm:pt>
    <dgm:pt modelId="{5B6D9F95-4F3A-456D-A8AF-A31CE19C237F}">
      <dgm:prSet phldrT="[Texto]" phldr="1"/>
      <dgm:spPr/>
      <dgm:t>
        <a:bodyPr/>
        <a:lstStyle/>
        <a:p>
          <a:endParaRPr lang="es-EC" dirty="0"/>
        </a:p>
      </dgm:t>
    </dgm:pt>
    <dgm:pt modelId="{722232B5-0712-426C-BABE-B8C0FE5B2438}" type="parTrans" cxnId="{31A0737C-C0F8-4F77-8D6A-2133C9EDA906}">
      <dgm:prSet/>
      <dgm:spPr/>
      <dgm:t>
        <a:bodyPr/>
        <a:lstStyle/>
        <a:p>
          <a:endParaRPr lang="es-EC"/>
        </a:p>
      </dgm:t>
    </dgm:pt>
    <dgm:pt modelId="{9DBD75D5-12AB-4BF6-80E8-863307E21425}" type="sibTrans" cxnId="{31A0737C-C0F8-4F77-8D6A-2133C9EDA906}">
      <dgm:prSet/>
      <dgm:spPr/>
      <dgm:t>
        <a:bodyPr/>
        <a:lstStyle/>
        <a:p>
          <a:endParaRPr lang="es-EC"/>
        </a:p>
      </dgm:t>
    </dgm:pt>
    <dgm:pt modelId="{5C0F30A7-A3C8-4F1B-91A1-AA1A97850DC7}">
      <dgm:prSet/>
      <dgm:spPr/>
      <dgm:t>
        <a:bodyPr/>
        <a:lstStyle/>
        <a:p>
          <a:r>
            <a:rPr lang="es-EC"/>
            <a:t>Casas de Valores</a:t>
          </a:r>
          <a:endParaRPr lang="es-EC" dirty="0"/>
        </a:p>
      </dgm:t>
    </dgm:pt>
    <dgm:pt modelId="{746885B6-4711-4D3D-AE4C-63C008EAB6CF}" type="parTrans" cxnId="{28809780-98E4-4788-B2B8-A0FFC3ECF061}">
      <dgm:prSet/>
      <dgm:spPr/>
      <dgm:t>
        <a:bodyPr/>
        <a:lstStyle/>
        <a:p>
          <a:endParaRPr lang="es-EC"/>
        </a:p>
      </dgm:t>
    </dgm:pt>
    <dgm:pt modelId="{0AD7727F-0766-4721-859E-B9A80EBFC4FC}" type="sibTrans" cxnId="{28809780-98E4-4788-B2B8-A0FFC3ECF061}">
      <dgm:prSet/>
      <dgm:spPr/>
      <dgm:t>
        <a:bodyPr/>
        <a:lstStyle/>
        <a:p>
          <a:endParaRPr lang="es-EC"/>
        </a:p>
      </dgm:t>
    </dgm:pt>
    <dgm:pt modelId="{BE3E0901-0D27-425F-98B0-FCE273AE1D25}">
      <dgm:prSet phldrT="[Texto]"/>
      <dgm:spPr/>
      <dgm:t>
        <a:bodyPr/>
        <a:lstStyle/>
        <a:p>
          <a:endParaRPr lang="en-US"/>
        </a:p>
      </dgm:t>
    </dgm:pt>
    <dgm:pt modelId="{36426AAC-4A53-484D-90F1-A5EE257D2075}" type="parTrans" cxnId="{A5DC4C78-9813-4103-87E0-6057BE51B2A6}">
      <dgm:prSet/>
      <dgm:spPr/>
      <dgm:t>
        <a:bodyPr/>
        <a:lstStyle/>
        <a:p>
          <a:endParaRPr lang="es-EC"/>
        </a:p>
      </dgm:t>
    </dgm:pt>
    <dgm:pt modelId="{9A894E4A-0D9B-4491-A75D-BAC2C8A07635}" type="sibTrans" cxnId="{A5DC4C78-9813-4103-87E0-6057BE51B2A6}">
      <dgm:prSet/>
      <dgm:spPr/>
      <dgm:t>
        <a:bodyPr/>
        <a:lstStyle/>
        <a:p>
          <a:endParaRPr lang="es-EC"/>
        </a:p>
      </dgm:t>
    </dgm:pt>
    <dgm:pt modelId="{142EB56D-835B-48EC-B87A-10BCDBE103A2}">
      <dgm:prSet phldrT="[Texto]"/>
      <dgm:spPr/>
      <dgm:t>
        <a:bodyPr/>
        <a:lstStyle/>
        <a:p>
          <a:endParaRPr lang="es-EC" dirty="0"/>
        </a:p>
      </dgm:t>
    </dgm:pt>
    <dgm:pt modelId="{D497BB7C-FFC5-46A3-8A07-E09792C7B1E7}" type="parTrans" cxnId="{D9A8C5A3-2E93-4278-9338-CCB5836E1C2B}">
      <dgm:prSet/>
      <dgm:spPr/>
      <dgm:t>
        <a:bodyPr/>
        <a:lstStyle/>
        <a:p>
          <a:endParaRPr lang="es-EC"/>
        </a:p>
      </dgm:t>
    </dgm:pt>
    <dgm:pt modelId="{E907C76E-5BE7-4385-8FA5-BF0042BCFAAB}" type="sibTrans" cxnId="{D9A8C5A3-2E93-4278-9338-CCB5836E1C2B}">
      <dgm:prSet/>
      <dgm:spPr/>
      <dgm:t>
        <a:bodyPr/>
        <a:lstStyle/>
        <a:p>
          <a:endParaRPr lang="es-EC"/>
        </a:p>
      </dgm:t>
    </dgm:pt>
    <dgm:pt modelId="{F400E12E-7275-475D-B167-9D0429642491}" type="pres">
      <dgm:prSet presAssocID="{0975A381-BA03-44B3-93DF-29D4CCB11FE1}" presName="diagram" presStyleCnt="0">
        <dgm:presLayoutVars>
          <dgm:chMax val="1"/>
          <dgm:dir/>
          <dgm:animLvl val="ctr"/>
          <dgm:resizeHandles val="exact"/>
        </dgm:presLayoutVars>
      </dgm:prSet>
      <dgm:spPr/>
      <dgm:t>
        <a:bodyPr/>
        <a:lstStyle/>
        <a:p>
          <a:endParaRPr lang="en-US"/>
        </a:p>
      </dgm:t>
    </dgm:pt>
    <dgm:pt modelId="{F296E528-C53D-4E51-9D40-7BADCE1FB1FF}" type="pres">
      <dgm:prSet presAssocID="{0975A381-BA03-44B3-93DF-29D4CCB11FE1}" presName="matrix" presStyleCnt="0"/>
      <dgm:spPr/>
    </dgm:pt>
    <dgm:pt modelId="{54267F62-5895-4D59-AADB-EAAD45D225D8}" type="pres">
      <dgm:prSet presAssocID="{0975A381-BA03-44B3-93DF-29D4CCB11FE1}" presName="tile1" presStyleLbl="node1" presStyleIdx="0" presStyleCnt="4"/>
      <dgm:spPr/>
      <dgm:t>
        <a:bodyPr/>
        <a:lstStyle/>
        <a:p>
          <a:endParaRPr lang="en-US"/>
        </a:p>
      </dgm:t>
    </dgm:pt>
    <dgm:pt modelId="{6EC740EA-4B71-4C1C-B38A-9E733216F361}" type="pres">
      <dgm:prSet presAssocID="{0975A381-BA03-44B3-93DF-29D4CCB11FE1}" presName="tile1text" presStyleLbl="node1" presStyleIdx="0" presStyleCnt="4">
        <dgm:presLayoutVars>
          <dgm:chMax val="0"/>
          <dgm:chPref val="0"/>
          <dgm:bulletEnabled val="1"/>
        </dgm:presLayoutVars>
      </dgm:prSet>
      <dgm:spPr/>
      <dgm:t>
        <a:bodyPr/>
        <a:lstStyle/>
        <a:p>
          <a:endParaRPr lang="en-US"/>
        </a:p>
      </dgm:t>
    </dgm:pt>
    <dgm:pt modelId="{AA1A201D-E7D3-4FC2-B870-75AB935791F2}" type="pres">
      <dgm:prSet presAssocID="{0975A381-BA03-44B3-93DF-29D4CCB11FE1}" presName="tile2" presStyleLbl="node1" presStyleIdx="1" presStyleCnt="4"/>
      <dgm:spPr/>
      <dgm:t>
        <a:bodyPr/>
        <a:lstStyle/>
        <a:p>
          <a:endParaRPr lang="en-US"/>
        </a:p>
      </dgm:t>
    </dgm:pt>
    <dgm:pt modelId="{4B00BE96-77F0-468F-8FB7-83A34AFF90AA}" type="pres">
      <dgm:prSet presAssocID="{0975A381-BA03-44B3-93DF-29D4CCB11FE1}" presName="tile2text" presStyleLbl="node1" presStyleIdx="1" presStyleCnt="4">
        <dgm:presLayoutVars>
          <dgm:chMax val="0"/>
          <dgm:chPref val="0"/>
          <dgm:bulletEnabled val="1"/>
        </dgm:presLayoutVars>
      </dgm:prSet>
      <dgm:spPr/>
      <dgm:t>
        <a:bodyPr/>
        <a:lstStyle/>
        <a:p>
          <a:endParaRPr lang="en-US"/>
        </a:p>
      </dgm:t>
    </dgm:pt>
    <dgm:pt modelId="{B120FEB9-1583-46C2-92AF-937EC381821B}" type="pres">
      <dgm:prSet presAssocID="{0975A381-BA03-44B3-93DF-29D4CCB11FE1}" presName="tile3" presStyleLbl="node1" presStyleIdx="2" presStyleCnt="4"/>
      <dgm:spPr/>
      <dgm:t>
        <a:bodyPr/>
        <a:lstStyle/>
        <a:p>
          <a:endParaRPr lang="en-US"/>
        </a:p>
      </dgm:t>
    </dgm:pt>
    <dgm:pt modelId="{3F8FCB59-08C2-41DE-9D13-BB2820E4E89F}" type="pres">
      <dgm:prSet presAssocID="{0975A381-BA03-44B3-93DF-29D4CCB11FE1}" presName="tile3text" presStyleLbl="node1" presStyleIdx="2" presStyleCnt="4">
        <dgm:presLayoutVars>
          <dgm:chMax val="0"/>
          <dgm:chPref val="0"/>
          <dgm:bulletEnabled val="1"/>
        </dgm:presLayoutVars>
      </dgm:prSet>
      <dgm:spPr/>
      <dgm:t>
        <a:bodyPr/>
        <a:lstStyle/>
        <a:p>
          <a:endParaRPr lang="en-US"/>
        </a:p>
      </dgm:t>
    </dgm:pt>
    <dgm:pt modelId="{43F67C63-F1DD-449F-946E-56404319618D}" type="pres">
      <dgm:prSet presAssocID="{0975A381-BA03-44B3-93DF-29D4CCB11FE1}" presName="tile4" presStyleLbl="node1" presStyleIdx="3" presStyleCnt="4"/>
      <dgm:spPr/>
      <dgm:t>
        <a:bodyPr/>
        <a:lstStyle/>
        <a:p>
          <a:endParaRPr lang="en-US"/>
        </a:p>
      </dgm:t>
    </dgm:pt>
    <dgm:pt modelId="{B5EA0905-2FA1-47E2-A815-FCB43BA9296D}" type="pres">
      <dgm:prSet presAssocID="{0975A381-BA03-44B3-93DF-29D4CCB11FE1}" presName="tile4text" presStyleLbl="node1" presStyleIdx="3" presStyleCnt="4">
        <dgm:presLayoutVars>
          <dgm:chMax val="0"/>
          <dgm:chPref val="0"/>
          <dgm:bulletEnabled val="1"/>
        </dgm:presLayoutVars>
      </dgm:prSet>
      <dgm:spPr/>
      <dgm:t>
        <a:bodyPr/>
        <a:lstStyle/>
        <a:p>
          <a:endParaRPr lang="en-US"/>
        </a:p>
      </dgm:t>
    </dgm:pt>
    <dgm:pt modelId="{BFA00B01-F7C0-4BB7-8E2A-D2B2C8FACB82}" type="pres">
      <dgm:prSet presAssocID="{0975A381-BA03-44B3-93DF-29D4CCB11FE1}" presName="centerTile" presStyleLbl="fgShp" presStyleIdx="0" presStyleCnt="1">
        <dgm:presLayoutVars>
          <dgm:chMax val="0"/>
          <dgm:chPref val="0"/>
        </dgm:presLayoutVars>
      </dgm:prSet>
      <dgm:spPr/>
      <dgm:t>
        <a:bodyPr/>
        <a:lstStyle/>
        <a:p>
          <a:endParaRPr lang="en-US"/>
        </a:p>
      </dgm:t>
    </dgm:pt>
  </dgm:ptLst>
  <dgm:cxnLst>
    <dgm:cxn modelId="{B8C8C3F6-476E-4F80-A087-8603CECED006}" type="presOf" srcId="{589EF143-EC24-43DC-8F37-4F2EF455E8A0}" destId="{6EC740EA-4B71-4C1C-B38A-9E733216F361}" srcOrd="1" destOrd="0" presId="urn:microsoft.com/office/officeart/2005/8/layout/matrix1"/>
    <dgm:cxn modelId="{A5DC4C78-9813-4103-87E0-6057BE51B2A6}" srcId="{0975A381-BA03-44B3-93DF-29D4CCB11FE1}" destId="{BE3E0901-0D27-425F-98B0-FCE273AE1D25}" srcOrd="1" destOrd="0" parTransId="{36426AAC-4A53-484D-90F1-A5EE257D2075}" sibTransId="{9A894E4A-0D9B-4491-A75D-BAC2C8A07635}"/>
    <dgm:cxn modelId="{10A4C8B7-2EDB-4D4C-98F4-D907B5D69192}" type="presOf" srcId="{89146F32-8191-44B1-89C6-C42F4F149FB9}" destId="{B120FEB9-1583-46C2-92AF-937EC381821B}" srcOrd="0" destOrd="0" presId="urn:microsoft.com/office/officeart/2005/8/layout/matrix1"/>
    <dgm:cxn modelId="{31A0737C-C0F8-4F77-8D6A-2133C9EDA906}" srcId="{BE3E0901-0D27-425F-98B0-FCE273AE1D25}" destId="{5B6D9F95-4F3A-456D-A8AF-A31CE19C237F}" srcOrd="0" destOrd="0" parTransId="{722232B5-0712-426C-BABE-B8C0FE5B2438}" sibTransId="{9DBD75D5-12AB-4BF6-80E8-863307E21425}"/>
    <dgm:cxn modelId="{7D185BF0-3495-4918-A2F4-334DE259CE2C}" type="presOf" srcId="{5C0F30A7-A3C8-4F1B-91A1-AA1A97850DC7}" destId="{AA1A201D-E7D3-4FC2-B870-75AB935791F2}" srcOrd="0" destOrd="0" presId="urn:microsoft.com/office/officeart/2005/8/layout/matrix1"/>
    <dgm:cxn modelId="{36D68548-5674-4243-94CE-29F1BD79E250}" srcId="{4C3472AB-9982-48F9-BF8F-1505CBD237A9}" destId="{589EF143-EC24-43DC-8F37-4F2EF455E8A0}" srcOrd="0" destOrd="0" parTransId="{4C2F2B0B-51D5-4AD6-B1B7-81D2E6AC3227}" sibTransId="{437B15D3-DE88-4ACC-B75C-600E20610BAA}"/>
    <dgm:cxn modelId="{28809780-98E4-4788-B2B8-A0FFC3ECF061}" srcId="{4C3472AB-9982-48F9-BF8F-1505CBD237A9}" destId="{5C0F30A7-A3C8-4F1B-91A1-AA1A97850DC7}" srcOrd="1" destOrd="0" parTransId="{746885B6-4711-4D3D-AE4C-63C008EAB6CF}" sibTransId="{0AD7727F-0766-4721-859E-B9A80EBFC4FC}"/>
    <dgm:cxn modelId="{5C36E5E0-81AB-450C-8E64-F08AD0092084}" srcId="{0975A381-BA03-44B3-93DF-29D4CCB11FE1}" destId="{4C3472AB-9982-48F9-BF8F-1505CBD237A9}" srcOrd="0" destOrd="0" parTransId="{D755E235-41BC-4730-AB8B-19AFCED44C7A}" sibTransId="{79937CAE-B46C-4B48-B715-0E74D3C12BF7}"/>
    <dgm:cxn modelId="{4C0DD0B5-B3F0-4888-A7F1-1FD9F9E4C186}" type="presOf" srcId="{0975A381-BA03-44B3-93DF-29D4CCB11FE1}" destId="{F400E12E-7275-475D-B167-9D0429642491}" srcOrd="0" destOrd="0" presId="urn:microsoft.com/office/officeart/2005/8/layout/matrix1"/>
    <dgm:cxn modelId="{51C3602B-60B8-42F1-83FD-9B7191C4D070}" type="presOf" srcId="{589EF143-EC24-43DC-8F37-4F2EF455E8A0}" destId="{54267F62-5895-4D59-AADB-EAAD45D225D8}" srcOrd="0" destOrd="0" presId="urn:microsoft.com/office/officeart/2005/8/layout/matrix1"/>
    <dgm:cxn modelId="{454C8314-B7B7-4ACB-988F-A6FAE7C82DC8}" type="presOf" srcId="{223676B3-5088-4179-8770-D94528A57DA2}" destId="{43F67C63-F1DD-449F-946E-56404319618D}" srcOrd="0" destOrd="0" presId="urn:microsoft.com/office/officeart/2005/8/layout/matrix1"/>
    <dgm:cxn modelId="{44363CD9-283F-459E-B791-84670D015890}" srcId="{4C3472AB-9982-48F9-BF8F-1505CBD237A9}" destId="{89146F32-8191-44B1-89C6-C42F4F149FB9}" srcOrd="2" destOrd="0" parTransId="{10FC624E-E8DB-4ADC-9685-9095D7ECAAAD}" sibTransId="{FA1AB8B9-436C-46C6-989A-E4C6FF78EDF0}"/>
    <dgm:cxn modelId="{A371C6F8-F991-4403-A743-B33F40F71630}" type="presOf" srcId="{89146F32-8191-44B1-89C6-C42F4F149FB9}" destId="{3F8FCB59-08C2-41DE-9D13-BB2820E4E89F}" srcOrd="1" destOrd="0" presId="urn:microsoft.com/office/officeart/2005/8/layout/matrix1"/>
    <dgm:cxn modelId="{64AD0AA4-ED6F-413E-AC4B-140EDED96696}" type="presOf" srcId="{223676B3-5088-4179-8770-D94528A57DA2}" destId="{B5EA0905-2FA1-47E2-A815-FCB43BA9296D}" srcOrd="1" destOrd="0" presId="urn:microsoft.com/office/officeart/2005/8/layout/matrix1"/>
    <dgm:cxn modelId="{57605DBE-6926-4825-92C7-909FE8FD5B58}" srcId="{4C3472AB-9982-48F9-BF8F-1505CBD237A9}" destId="{223676B3-5088-4179-8770-D94528A57DA2}" srcOrd="3" destOrd="0" parTransId="{AA960E25-B02B-4661-9D87-2D2E79C60480}" sibTransId="{55D9B19A-FA79-4B8D-8D1C-4D0A40E4C8CC}"/>
    <dgm:cxn modelId="{D9A8C5A3-2E93-4278-9338-CCB5836E1C2B}" srcId="{4C3472AB-9982-48F9-BF8F-1505CBD237A9}" destId="{142EB56D-835B-48EC-B87A-10BCDBE103A2}" srcOrd="4" destOrd="0" parTransId="{D497BB7C-FFC5-46A3-8A07-E09792C7B1E7}" sibTransId="{E907C76E-5BE7-4385-8FA5-BF0042BCFAAB}"/>
    <dgm:cxn modelId="{BE325F00-5C16-4A40-AFA7-A8828D36A498}" type="presOf" srcId="{5C0F30A7-A3C8-4F1B-91A1-AA1A97850DC7}" destId="{4B00BE96-77F0-468F-8FB7-83A34AFF90AA}" srcOrd="1" destOrd="0" presId="urn:microsoft.com/office/officeart/2005/8/layout/matrix1"/>
    <dgm:cxn modelId="{0B9F03BB-604D-410E-A9DE-D78C6BE84558}" type="presOf" srcId="{4C3472AB-9982-48F9-BF8F-1505CBD237A9}" destId="{BFA00B01-F7C0-4BB7-8E2A-D2B2C8FACB82}" srcOrd="0" destOrd="0" presId="urn:microsoft.com/office/officeart/2005/8/layout/matrix1"/>
    <dgm:cxn modelId="{A83F3167-F23F-4CD1-8BC6-CC4D0D1B7EFD}" type="presParOf" srcId="{F400E12E-7275-475D-B167-9D0429642491}" destId="{F296E528-C53D-4E51-9D40-7BADCE1FB1FF}" srcOrd="0" destOrd="0" presId="urn:microsoft.com/office/officeart/2005/8/layout/matrix1"/>
    <dgm:cxn modelId="{6FCF06F3-9A08-4816-92AA-82D1695703ED}" type="presParOf" srcId="{F296E528-C53D-4E51-9D40-7BADCE1FB1FF}" destId="{54267F62-5895-4D59-AADB-EAAD45D225D8}" srcOrd="0" destOrd="0" presId="urn:microsoft.com/office/officeart/2005/8/layout/matrix1"/>
    <dgm:cxn modelId="{4FEA9563-8AE8-44E4-8E78-4665F6B125F9}" type="presParOf" srcId="{F296E528-C53D-4E51-9D40-7BADCE1FB1FF}" destId="{6EC740EA-4B71-4C1C-B38A-9E733216F361}" srcOrd="1" destOrd="0" presId="urn:microsoft.com/office/officeart/2005/8/layout/matrix1"/>
    <dgm:cxn modelId="{B288A527-AD8A-49A7-8438-5652B70A6A3B}" type="presParOf" srcId="{F296E528-C53D-4E51-9D40-7BADCE1FB1FF}" destId="{AA1A201D-E7D3-4FC2-B870-75AB935791F2}" srcOrd="2" destOrd="0" presId="urn:microsoft.com/office/officeart/2005/8/layout/matrix1"/>
    <dgm:cxn modelId="{21C8F06A-CE8F-4625-9139-0C0D12EC10E2}" type="presParOf" srcId="{F296E528-C53D-4E51-9D40-7BADCE1FB1FF}" destId="{4B00BE96-77F0-468F-8FB7-83A34AFF90AA}" srcOrd="3" destOrd="0" presId="urn:microsoft.com/office/officeart/2005/8/layout/matrix1"/>
    <dgm:cxn modelId="{F6A897D8-B861-4851-B6FB-D767F341ADEF}" type="presParOf" srcId="{F296E528-C53D-4E51-9D40-7BADCE1FB1FF}" destId="{B120FEB9-1583-46C2-92AF-937EC381821B}" srcOrd="4" destOrd="0" presId="urn:microsoft.com/office/officeart/2005/8/layout/matrix1"/>
    <dgm:cxn modelId="{AD006202-2B25-4AA9-98E3-56824FCBE36D}" type="presParOf" srcId="{F296E528-C53D-4E51-9D40-7BADCE1FB1FF}" destId="{3F8FCB59-08C2-41DE-9D13-BB2820E4E89F}" srcOrd="5" destOrd="0" presId="urn:microsoft.com/office/officeart/2005/8/layout/matrix1"/>
    <dgm:cxn modelId="{394DDB7C-6678-4141-8546-DA9BC1E7C6D7}" type="presParOf" srcId="{F296E528-C53D-4E51-9D40-7BADCE1FB1FF}" destId="{43F67C63-F1DD-449F-946E-56404319618D}" srcOrd="6" destOrd="0" presId="urn:microsoft.com/office/officeart/2005/8/layout/matrix1"/>
    <dgm:cxn modelId="{4E20FEDC-F7A4-40B3-95B0-EA58C36110B0}" type="presParOf" srcId="{F296E528-C53D-4E51-9D40-7BADCE1FB1FF}" destId="{B5EA0905-2FA1-47E2-A815-FCB43BA9296D}" srcOrd="7" destOrd="0" presId="urn:microsoft.com/office/officeart/2005/8/layout/matrix1"/>
    <dgm:cxn modelId="{3C5DE382-2F85-4550-A1C9-BD6EC1D03112}" type="presParOf" srcId="{F400E12E-7275-475D-B167-9D0429642491}" destId="{BFA00B01-F7C0-4BB7-8E2A-D2B2C8FACB8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56711E7-7D05-4558-9EC3-35B4831C5A75}" type="doc">
      <dgm:prSet loTypeId="urn:microsoft.com/office/officeart/2005/8/layout/cycle7" loCatId="cycle" qsTypeId="urn:microsoft.com/office/officeart/2005/8/quickstyle/3d7" qsCatId="3D" csTypeId="urn:microsoft.com/office/officeart/2005/8/colors/accent5_4" csCatId="accent5" phldr="1"/>
      <dgm:spPr/>
      <dgm:t>
        <a:bodyPr/>
        <a:lstStyle/>
        <a:p>
          <a:endParaRPr lang="es-EC"/>
        </a:p>
      </dgm:t>
    </dgm:pt>
    <dgm:pt modelId="{66ECE111-F44F-45C7-82D2-3D307D4A5BA3}">
      <dgm:prSet phldrT="[Texto]"/>
      <dgm:spPr/>
      <dgm:t>
        <a:bodyPr/>
        <a:lstStyle/>
        <a:p>
          <a:r>
            <a:rPr lang="es-EC" dirty="0"/>
            <a:t>ENFOQUE </a:t>
          </a:r>
        </a:p>
        <a:p>
          <a:r>
            <a:rPr lang="es-EC" dirty="0" err="1"/>
            <a:t>cuali</a:t>
          </a:r>
          <a:r>
            <a:rPr lang="es-EC" dirty="0"/>
            <a:t>-cuantitativo</a:t>
          </a:r>
        </a:p>
      </dgm:t>
    </dgm:pt>
    <dgm:pt modelId="{DC287258-D669-4F35-B290-3F0B7D22A4C4}" type="parTrans" cxnId="{4D44D6D0-08CA-4DC0-831E-51DE746B9D1F}">
      <dgm:prSet/>
      <dgm:spPr/>
      <dgm:t>
        <a:bodyPr/>
        <a:lstStyle/>
        <a:p>
          <a:endParaRPr lang="es-EC"/>
        </a:p>
      </dgm:t>
    </dgm:pt>
    <dgm:pt modelId="{87445321-2DE8-47E1-B2C4-FDF3B75DB876}" type="sibTrans" cxnId="{4D44D6D0-08CA-4DC0-831E-51DE746B9D1F}">
      <dgm:prSet/>
      <dgm:spPr/>
      <dgm:t>
        <a:bodyPr/>
        <a:lstStyle/>
        <a:p>
          <a:endParaRPr lang="es-EC"/>
        </a:p>
      </dgm:t>
    </dgm:pt>
    <dgm:pt modelId="{A7D21805-D290-4457-ADB6-6EAAF2D3C00E}">
      <dgm:prSet phldrT="[Texto]"/>
      <dgm:spPr/>
      <dgm:t>
        <a:bodyPr/>
        <a:lstStyle/>
        <a:p>
          <a:r>
            <a:rPr lang="es-EC" dirty="0"/>
            <a:t>EXPLICATIVA, DESCRIPTIVA Y DE CAMPO</a:t>
          </a:r>
        </a:p>
      </dgm:t>
    </dgm:pt>
    <dgm:pt modelId="{9DF33D10-7504-4230-B180-F3C42D28A09A}" type="parTrans" cxnId="{023E9B45-7780-4B50-855C-430B2709083B}">
      <dgm:prSet/>
      <dgm:spPr/>
      <dgm:t>
        <a:bodyPr/>
        <a:lstStyle/>
        <a:p>
          <a:endParaRPr lang="es-EC"/>
        </a:p>
      </dgm:t>
    </dgm:pt>
    <dgm:pt modelId="{435AB9A7-08C1-48B6-96E6-5BD9187A85EC}" type="sibTrans" cxnId="{023E9B45-7780-4B50-855C-430B2709083B}">
      <dgm:prSet/>
      <dgm:spPr/>
      <dgm:t>
        <a:bodyPr/>
        <a:lstStyle/>
        <a:p>
          <a:endParaRPr lang="es-EC"/>
        </a:p>
      </dgm:t>
    </dgm:pt>
    <dgm:pt modelId="{31F24F25-D73F-42D2-8442-01A4DAC44E4B}" type="pres">
      <dgm:prSet presAssocID="{156711E7-7D05-4558-9EC3-35B4831C5A75}" presName="Name0" presStyleCnt="0">
        <dgm:presLayoutVars>
          <dgm:dir/>
          <dgm:resizeHandles val="exact"/>
        </dgm:presLayoutVars>
      </dgm:prSet>
      <dgm:spPr/>
      <dgm:t>
        <a:bodyPr/>
        <a:lstStyle/>
        <a:p>
          <a:endParaRPr lang="en-US"/>
        </a:p>
      </dgm:t>
    </dgm:pt>
    <dgm:pt modelId="{16470CDE-45DB-43C8-B609-22772E355242}" type="pres">
      <dgm:prSet presAssocID="{66ECE111-F44F-45C7-82D2-3D307D4A5BA3}" presName="node" presStyleLbl="node1" presStyleIdx="0" presStyleCnt="2" custRadScaleRad="45946">
        <dgm:presLayoutVars>
          <dgm:bulletEnabled val="1"/>
        </dgm:presLayoutVars>
      </dgm:prSet>
      <dgm:spPr/>
      <dgm:t>
        <a:bodyPr/>
        <a:lstStyle/>
        <a:p>
          <a:endParaRPr lang="en-US"/>
        </a:p>
      </dgm:t>
    </dgm:pt>
    <dgm:pt modelId="{19B85439-0AAA-43AA-B6C8-9CF16063F42F}" type="pres">
      <dgm:prSet presAssocID="{87445321-2DE8-47E1-B2C4-FDF3B75DB876}" presName="sibTrans" presStyleLbl="sibTrans2D1" presStyleIdx="0" presStyleCnt="2"/>
      <dgm:spPr/>
      <dgm:t>
        <a:bodyPr/>
        <a:lstStyle/>
        <a:p>
          <a:endParaRPr lang="en-US"/>
        </a:p>
      </dgm:t>
    </dgm:pt>
    <dgm:pt modelId="{24C574A1-F909-4DEF-9579-4869CDC7F939}" type="pres">
      <dgm:prSet presAssocID="{87445321-2DE8-47E1-B2C4-FDF3B75DB876}" presName="connectorText" presStyleLbl="sibTrans2D1" presStyleIdx="0" presStyleCnt="2"/>
      <dgm:spPr/>
      <dgm:t>
        <a:bodyPr/>
        <a:lstStyle/>
        <a:p>
          <a:endParaRPr lang="en-US"/>
        </a:p>
      </dgm:t>
    </dgm:pt>
    <dgm:pt modelId="{7757CD2A-78B7-4823-9736-2EA844E5C9CB}" type="pres">
      <dgm:prSet presAssocID="{A7D21805-D290-4457-ADB6-6EAAF2D3C00E}" presName="node" presStyleLbl="node1" presStyleIdx="1" presStyleCnt="2" custRadScaleRad="52826">
        <dgm:presLayoutVars>
          <dgm:bulletEnabled val="1"/>
        </dgm:presLayoutVars>
      </dgm:prSet>
      <dgm:spPr/>
      <dgm:t>
        <a:bodyPr/>
        <a:lstStyle/>
        <a:p>
          <a:endParaRPr lang="en-US"/>
        </a:p>
      </dgm:t>
    </dgm:pt>
    <dgm:pt modelId="{0E5EB1FB-1169-493A-8E2B-A0D1525CB79F}" type="pres">
      <dgm:prSet presAssocID="{435AB9A7-08C1-48B6-96E6-5BD9187A85EC}" presName="sibTrans" presStyleLbl="sibTrans2D1" presStyleIdx="1" presStyleCnt="2"/>
      <dgm:spPr/>
      <dgm:t>
        <a:bodyPr/>
        <a:lstStyle/>
        <a:p>
          <a:endParaRPr lang="en-US"/>
        </a:p>
      </dgm:t>
    </dgm:pt>
    <dgm:pt modelId="{96643F1A-FF84-4750-A386-1A9847A061FD}" type="pres">
      <dgm:prSet presAssocID="{435AB9A7-08C1-48B6-96E6-5BD9187A85EC}" presName="connectorText" presStyleLbl="sibTrans2D1" presStyleIdx="1" presStyleCnt="2"/>
      <dgm:spPr/>
      <dgm:t>
        <a:bodyPr/>
        <a:lstStyle/>
        <a:p>
          <a:endParaRPr lang="en-US"/>
        </a:p>
      </dgm:t>
    </dgm:pt>
  </dgm:ptLst>
  <dgm:cxnLst>
    <dgm:cxn modelId="{4D44D6D0-08CA-4DC0-831E-51DE746B9D1F}" srcId="{156711E7-7D05-4558-9EC3-35B4831C5A75}" destId="{66ECE111-F44F-45C7-82D2-3D307D4A5BA3}" srcOrd="0" destOrd="0" parTransId="{DC287258-D669-4F35-B290-3F0B7D22A4C4}" sibTransId="{87445321-2DE8-47E1-B2C4-FDF3B75DB876}"/>
    <dgm:cxn modelId="{F565EC33-44BF-4FAB-8D98-5E24B00A9D4B}" type="presOf" srcId="{A7D21805-D290-4457-ADB6-6EAAF2D3C00E}" destId="{7757CD2A-78B7-4823-9736-2EA844E5C9CB}" srcOrd="0" destOrd="0" presId="urn:microsoft.com/office/officeart/2005/8/layout/cycle7"/>
    <dgm:cxn modelId="{DE4A94E3-6A59-439D-B210-950353C0C51A}" type="presOf" srcId="{66ECE111-F44F-45C7-82D2-3D307D4A5BA3}" destId="{16470CDE-45DB-43C8-B609-22772E355242}" srcOrd="0" destOrd="0" presId="urn:microsoft.com/office/officeart/2005/8/layout/cycle7"/>
    <dgm:cxn modelId="{868A5549-71AC-43CD-8769-DDD494DF4296}" type="presOf" srcId="{156711E7-7D05-4558-9EC3-35B4831C5A75}" destId="{31F24F25-D73F-42D2-8442-01A4DAC44E4B}" srcOrd="0" destOrd="0" presId="urn:microsoft.com/office/officeart/2005/8/layout/cycle7"/>
    <dgm:cxn modelId="{023E9B45-7780-4B50-855C-430B2709083B}" srcId="{156711E7-7D05-4558-9EC3-35B4831C5A75}" destId="{A7D21805-D290-4457-ADB6-6EAAF2D3C00E}" srcOrd="1" destOrd="0" parTransId="{9DF33D10-7504-4230-B180-F3C42D28A09A}" sibTransId="{435AB9A7-08C1-48B6-96E6-5BD9187A85EC}"/>
    <dgm:cxn modelId="{9BA55FFE-6517-4268-889F-81C78E5DEF01}" type="presOf" srcId="{87445321-2DE8-47E1-B2C4-FDF3B75DB876}" destId="{24C574A1-F909-4DEF-9579-4869CDC7F939}" srcOrd="1" destOrd="0" presId="urn:microsoft.com/office/officeart/2005/8/layout/cycle7"/>
    <dgm:cxn modelId="{E7CDAC7C-655A-453F-AF47-6B699138A2C8}" type="presOf" srcId="{435AB9A7-08C1-48B6-96E6-5BD9187A85EC}" destId="{96643F1A-FF84-4750-A386-1A9847A061FD}" srcOrd="1" destOrd="0" presId="urn:microsoft.com/office/officeart/2005/8/layout/cycle7"/>
    <dgm:cxn modelId="{E88A36B1-7D51-4DC5-8CB1-91A26350ADD5}" type="presOf" srcId="{87445321-2DE8-47E1-B2C4-FDF3B75DB876}" destId="{19B85439-0AAA-43AA-B6C8-9CF16063F42F}" srcOrd="0" destOrd="0" presId="urn:microsoft.com/office/officeart/2005/8/layout/cycle7"/>
    <dgm:cxn modelId="{BBF7BDBF-A3F4-4192-8C6E-90F9A8A6436C}" type="presOf" srcId="{435AB9A7-08C1-48B6-96E6-5BD9187A85EC}" destId="{0E5EB1FB-1169-493A-8E2B-A0D1525CB79F}" srcOrd="0" destOrd="0" presId="urn:microsoft.com/office/officeart/2005/8/layout/cycle7"/>
    <dgm:cxn modelId="{757B9A8D-6772-4354-A772-A67EF836C469}" type="presParOf" srcId="{31F24F25-D73F-42D2-8442-01A4DAC44E4B}" destId="{16470CDE-45DB-43C8-B609-22772E355242}" srcOrd="0" destOrd="0" presId="urn:microsoft.com/office/officeart/2005/8/layout/cycle7"/>
    <dgm:cxn modelId="{FE3EEADE-9470-4549-B004-2AA2FFBFA0B4}" type="presParOf" srcId="{31F24F25-D73F-42D2-8442-01A4DAC44E4B}" destId="{19B85439-0AAA-43AA-B6C8-9CF16063F42F}" srcOrd="1" destOrd="0" presId="urn:microsoft.com/office/officeart/2005/8/layout/cycle7"/>
    <dgm:cxn modelId="{847D86B9-9F84-43AE-99AD-3A79A9C55A94}" type="presParOf" srcId="{19B85439-0AAA-43AA-B6C8-9CF16063F42F}" destId="{24C574A1-F909-4DEF-9579-4869CDC7F939}" srcOrd="0" destOrd="0" presId="urn:microsoft.com/office/officeart/2005/8/layout/cycle7"/>
    <dgm:cxn modelId="{47D9EEDB-F38D-4430-B196-BDA0DB2C9517}" type="presParOf" srcId="{31F24F25-D73F-42D2-8442-01A4DAC44E4B}" destId="{7757CD2A-78B7-4823-9736-2EA844E5C9CB}" srcOrd="2" destOrd="0" presId="urn:microsoft.com/office/officeart/2005/8/layout/cycle7"/>
    <dgm:cxn modelId="{9E991BA7-5029-41FC-8423-AB5FAC2D0887}" type="presParOf" srcId="{31F24F25-D73F-42D2-8442-01A4DAC44E4B}" destId="{0E5EB1FB-1169-493A-8E2B-A0D1525CB79F}" srcOrd="3" destOrd="0" presId="urn:microsoft.com/office/officeart/2005/8/layout/cycle7"/>
    <dgm:cxn modelId="{C2915341-F2C4-4757-BD74-BFED9A2F284A}" type="presParOf" srcId="{0E5EB1FB-1169-493A-8E2B-A0D1525CB79F}" destId="{96643F1A-FF84-4750-A386-1A9847A061F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28C967-8DDB-43A0-8AA4-F2D521EC239B}" type="doc">
      <dgm:prSet loTypeId="urn:microsoft.com/office/officeart/2005/8/layout/arrow1" loCatId="relationship" qsTypeId="urn:microsoft.com/office/officeart/2005/8/quickstyle/3d9" qsCatId="3D" csTypeId="urn:microsoft.com/office/officeart/2005/8/colors/accent2_2" csCatId="accent2" phldr="1"/>
      <dgm:spPr/>
      <dgm:t>
        <a:bodyPr/>
        <a:lstStyle/>
        <a:p>
          <a:endParaRPr lang="es-EC"/>
        </a:p>
      </dgm:t>
    </dgm:pt>
    <dgm:pt modelId="{B0FA3A4D-ED05-4157-ADBE-BB79F20AA244}">
      <dgm:prSet phldrT="[Texto]"/>
      <dgm:spPr/>
      <dgm:t>
        <a:bodyPr/>
        <a:lstStyle/>
        <a:p>
          <a:r>
            <a:rPr lang="es-EC" dirty="0"/>
            <a:t>TIPO</a:t>
          </a:r>
        </a:p>
      </dgm:t>
    </dgm:pt>
    <dgm:pt modelId="{22F166A9-10A3-42E6-9113-FF2F84C26B6A}" type="parTrans" cxnId="{1AD3D7F3-608B-434B-B479-C0DBE62338D8}">
      <dgm:prSet/>
      <dgm:spPr/>
      <dgm:t>
        <a:bodyPr/>
        <a:lstStyle/>
        <a:p>
          <a:endParaRPr lang="es-EC"/>
        </a:p>
      </dgm:t>
    </dgm:pt>
    <dgm:pt modelId="{D375F938-233E-4324-A237-BE5E0620184E}" type="sibTrans" cxnId="{1AD3D7F3-608B-434B-B479-C0DBE62338D8}">
      <dgm:prSet/>
      <dgm:spPr/>
      <dgm:t>
        <a:bodyPr/>
        <a:lstStyle/>
        <a:p>
          <a:endParaRPr lang="es-EC"/>
        </a:p>
      </dgm:t>
    </dgm:pt>
    <dgm:pt modelId="{FFA13157-6CB6-48BD-80B3-876489C35A67}">
      <dgm:prSet phldrT="[Texto]"/>
      <dgm:spPr/>
      <dgm:t>
        <a:bodyPr/>
        <a:lstStyle/>
        <a:p>
          <a:r>
            <a:rPr lang="es-EC" dirty="0"/>
            <a:t>MÉTODOS</a:t>
          </a:r>
        </a:p>
      </dgm:t>
    </dgm:pt>
    <dgm:pt modelId="{C7E78B60-41A8-4A36-81D0-FBEB408B76B8}" type="parTrans" cxnId="{F8967838-BE85-45C5-A666-9AFF19C4A88A}">
      <dgm:prSet/>
      <dgm:spPr/>
      <dgm:t>
        <a:bodyPr/>
        <a:lstStyle/>
        <a:p>
          <a:endParaRPr lang="es-EC"/>
        </a:p>
      </dgm:t>
    </dgm:pt>
    <dgm:pt modelId="{2C5C2D05-7F86-48EC-9112-8693644E19C4}" type="sibTrans" cxnId="{F8967838-BE85-45C5-A666-9AFF19C4A88A}">
      <dgm:prSet/>
      <dgm:spPr/>
      <dgm:t>
        <a:bodyPr/>
        <a:lstStyle/>
        <a:p>
          <a:endParaRPr lang="es-EC"/>
        </a:p>
      </dgm:t>
    </dgm:pt>
    <dgm:pt modelId="{F23FDEF6-6251-47DB-8DBA-AF30A4F9019D}" type="pres">
      <dgm:prSet presAssocID="{8B28C967-8DDB-43A0-8AA4-F2D521EC239B}" presName="cycle" presStyleCnt="0">
        <dgm:presLayoutVars>
          <dgm:dir/>
          <dgm:resizeHandles val="exact"/>
        </dgm:presLayoutVars>
      </dgm:prSet>
      <dgm:spPr/>
      <dgm:t>
        <a:bodyPr/>
        <a:lstStyle/>
        <a:p>
          <a:endParaRPr lang="en-US"/>
        </a:p>
      </dgm:t>
    </dgm:pt>
    <dgm:pt modelId="{D43EF3E0-5F78-4FEF-BDB4-F50F6256F02D}" type="pres">
      <dgm:prSet presAssocID="{B0FA3A4D-ED05-4157-ADBE-BB79F20AA244}" presName="arrow" presStyleLbl="node1" presStyleIdx="0" presStyleCnt="2" custRadScaleRad="104701" custRadScaleInc="-6785">
        <dgm:presLayoutVars>
          <dgm:bulletEnabled val="1"/>
        </dgm:presLayoutVars>
      </dgm:prSet>
      <dgm:spPr/>
      <dgm:t>
        <a:bodyPr/>
        <a:lstStyle/>
        <a:p>
          <a:endParaRPr lang="en-US"/>
        </a:p>
      </dgm:t>
    </dgm:pt>
    <dgm:pt modelId="{58A7027D-D25F-4461-86C4-E2AB5F65948B}" type="pres">
      <dgm:prSet presAssocID="{FFA13157-6CB6-48BD-80B3-876489C35A67}" presName="arrow" presStyleLbl="node1" presStyleIdx="1" presStyleCnt="2" custRadScaleRad="96255" custRadScaleInc="-10">
        <dgm:presLayoutVars>
          <dgm:bulletEnabled val="1"/>
        </dgm:presLayoutVars>
      </dgm:prSet>
      <dgm:spPr/>
      <dgm:t>
        <a:bodyPr/>
        <a:lstStyle/>
        <a:p>
          <a:endParaRPr lang="en-US"/>
        </a:p>
      </dgm:t>
    </dgm:pt>
  </dgm:ptLst>
  <dgm:cxnLst>
    <dgm:cxn modelId="{02248004-280E-4F2A-8F90-57E92A2168D6}" type="presOf" srcId="{8B28C967-8DDB-43A0-8AA4-F2D521EC239B}" destId="{F23FDEF6-6251-47DB-8DBA-AF30A4F9019D}" srcOrd="0" destOrd="0" presId="urn:microsoft.com/office/officeart/2005/8/layout/arrow1"/>
    <dgm:cxn modelId="{1AD3D7F3-608B-434B-B479-C0DBE62338D8}" srcId="{8B28C967-8DDB-43A0-8AA4-F2D521EC239B}" destId="{B0FA3A4D-ED05-4157-ADBE-BB79F20AA244}" srcOrd="0" destOrd="0" parTransId="{22F166A9-10A3-42E6-9113-FF2F84C26B6A}" sibTransId="{D375F938-233E-4324-A237-BE5E0620184E}"/>
    <dgm:cxn modelId="{864F62A0-F1D9-4606-B629-99DA6A2BA8C4}" type="presOf" srcId="{FFA13157-6CB6-48BD-80B3-876489C35A67}" destId="{58A7027D-D25F-4461-86C4-E2AB5F65948B}" srcOrd="0" destOrd="0" presId="urn:microsoft.com/office/officeart/2005/8/layout/arrow1"/>
    <dgm:cxn modelId="{F8967838-BE85-45C5-A666-9AFF19C4A88A}" srcId="{8B28C967-8DDB-43A0-8AA4-F2D521EC239B}" destId="{FFA13157-6CB6-48BD-80B3-876489C35A67}" srcOrd="1" destOrd="0" parTransId="{C7E78B60-41A8-4A36-81D0-FBEB408B76B8}" sibTransId="{2C5C2D05-7F86-48EC-9112-8693644E19C4}"/>
    <dgm:cxn modelId="{77D021D6-C47A-422C-9D9F-2517A05BD65B}" type="presOf" srcId="{B0FA3A4D-ED05-4157-ADBE-BB79F20AA244}" destId="{D43EF3E0-5F78-4FEF-BDB4-F50F6256F02D}" srcOrd="0" destOrd="0" presId="urn:microsoft.com/office/officeart/2005/8/layout/arrow1"/>
    <dgm:cxn modelId="{80670FAB-909A-49EA-A083-5230A744DDBD}" type="presParOf" srcId="{F23FDEF6-6251-47DB-8DBA-AF30A4F9019D}" destId="{D43EF3E0-5F78-4FEF-BDB4-F50F6256F02D}" srcOrd="0" destOrd="0" presId="urn:microsoft.com/office/officeart/2005/8/layout/arrow1"/>
    <dgm:cxn modelId="{51FE9FAA-CA64-45EC-ADD8-A360CE887095}" type="presParOf" srcId="{F23FDEF6-6251-47DB-8DBA-AF30A4F9019D}" destId="{58A7027D-D25F-4461-86C4-E2AB5F65948B}" srcOrd="1" destOrd="0" presId="urn:microsoft.com/office/officeart/2005/8/layout/arrow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9049D-73B9-4CCD-B32D-0684CBC97997}">
      <dsp:nvSpPr>
        <dsp:cNvPr id="0" name=""/>
        <dsp:cNvSpPr/>
      </dsp:nvSpPr>
      <dsp:spPr>
        <a:xfrm>
          <a:off x="5391446" y="2377923"/>
          <a:ext cx="592768" cy="1140402"/>
        </a:xfrm>
        <a:custGeom>
          <a:avLst/>
          <a:gdLst/>
          <a:ahLst/>
          <a:cxnLst/>
          <a:rect l="0" t="0" r="0" b="0"/>
          <a:pathLst>
            <a:path>
              <a:moveTo>
                <a:pt x="0" y="0"/>
              </a:moveTo>
              <a:lnTo>
                <a:pt x="296384" y="0"/>
              </a:lnTo>
              <a:lnTo>
                <a:pt x="296384" y="1140402"/>
              </a:lnTo>
              <a:lnTo>
                <a:pt x="592768" y="114040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655699" y="2915993"/>
        <a:ext cx="64262" cy="64262"/>
      </dsp:txXfrm>
    </dsp:sp>
    <dsp:sp modelId="{221549DE-70C7-4DDB-9D2D-66AD5D868872}">
      <dsp:nvSpPr>
        <dsp:cNvPr id="0" name=""/>
        <dsp:cNvSpPr/>
      </dsp:nvSpPr>
      <dsp:spPr>
        <a:xfrm>
          <a:off x="5391446" y="2332203"/>
          <a:ext cx="592768" cy="91440"/>
        </a:xfrm>
        <a:custGeom>
          <a:avLst/>
          <a:gdLst/>
          <a:ahLst/>
          <a:cxnLst/>
          <a:rect l="0" t="0" r="0" b="0"/>
          <a:pathLst>
            <a:path>
              <a:moveTo>
                <a:pt x="0" y="45720"/>
              </a:moveTo>
              <a:lnTo>
                <a:pt x="592768" y="457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673011" y="2363104"/>
        <a:ext cx="29638" cy="29638"/>
      </dsp:txXfrm>
    </dsp:sp>
    <dsp:sp modelId="{EAA57CDA-CF83-46C9-8D89-FCA397AB1C90}">
      <dsp:nvSpPr>
        <dsp:cNvPr id="0" name=""/>
        <dsp:cNvSpPr/>
      </dsp:nvSpPr>
      <dsp:spPr>
        <a:xfrm>
          <a:off x="5391446" y="1248409"/>
          <a:ext cx="592768" cy="1129513"/>
        </a:xfrm>
        <a:custGeom>
          <a:avLst/>
          <a:gdLst/>
          <a:ahLst/>
          <a:cxnLst/>
          <a:rect l="0" t="0" r="0" b="0"/>
          <a:pathLst>
            <a:path>
              <a:moveTo>
                <a:pt x="0" y="1129513"/>
              </a:moveTo>
              <a:lnTo>
                <a:pt x="296384" y="1129513"/>
              </a:lnTo>
              <a:lnTo>
                <a:pt x="296384" y="0"/>
              </a:lnTo>
              <a:lnTo>
                <a:pt x="592768"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5655940" y="1781276"/>
        <a:ext cx="63780" cy="63780"/>
      </dsp:txXfrm>
    </dsp:sp>
    <dsp:sp modelId="{790539F2-4079-4B68-9972-BE1518D05B9A}">
      <dsp:nvSpPr>
        <dsp:cNvPr id="0" name=""/>
        <dsp:cNvSpPr/>
      </dsp:nvSpPr>
      <dsp:spPr>
        <a:xfrm rot="16200000">
          <a:off x="1003598" y="367999"/>
          <a:ext cx="4755847" cy="40198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 wrap="square" lIns="21590" tIns="21590" rIns="21590" bIns="21590" numCol="1" spcCol="1270" anchor="ctr" anchorCtr="0">
          <a:noAutofit/>
        </a:bodyPr>
        <a:lstStyle/>
        <a:p>
          <a:pPr lvl="0" algn="ctr" defTabSz="1511300">
            <a:lnSpc>
              <a:spcPct val="90000"/>
            </a:lnSpc>
            <a:spcBef>
              <a:spcPct val="0"/>
            </a:spcBef>
            <a:spcAft>
              <a:spcPct val="35000"/>
            </a:spcAft>
          </a:pPr>
          <a:r>
            <a:rPr lang="es-EC" sz="3400" b="1" kern="1200" dirty="0">
              <a:solidFill>
                <a:srgbClr val="C00000"/>
              </a:solidFill>
            </a:rPr>
            <a:t>GENERAL</a:t>
          </a:r>
        </a:p>
        <a:p>
          <a:pPr lvl="0" algn="ctr" defTabSz="1511300">
            <a:lnSpc>
              <a:spcPct val="90000"/>
            </a:lnSpc>
            <a:spcBef>
              <a:spcPct val="0"/>
            </a:spcBef>
            <a:spcAft>
              <a:spcPct val="35000"/>
            </a:spcAft>
          </a:pPr>
          <a:r>
            <a:rPr lang="es-EC" sz="3400" b="1" kern="1200" dirty="0">
              <a:solidFill>
                <a:schemeClr val="tx1"/>
              </a:solidFill>
            </a:rPr>
            <a:t>Determinar las causas del lento crecimiento del Mercado de Capitales Ecuatoriano durante el período 2010-2015 </a:t>
          </a:r>
          <a:endParaRPr lang="es-EC" sz="3400" kern="1200" dirty="0">
            <a:solidFill>
              <a:schemeClr val="tx1"/>
            </a:solidFill>
          </a:endParaRPr>
        </a:p>
      </dsp:txBody>
      <dsp:txXfrm>
        <a:off x="1003598" y="367999"/>
        <a:ext cx="4755847" cy="4019848"/>
      </dsp:txXfrm>
    </dsp:sp>
    <dsp:sp modelId="{33AB8C11-BECC-4E01-BCDE-8F41BFD89AD1}">
      <dsp:nvSpPr>
        <dsp:cNvPr id="0" name=""/>
        <dsp:cNvSpPr/>
      </dsp:nvSpPr>
      <dsp:spPr>
        <a:xfrm>
          <a:off x="5984215" y="796604"/>
          <a:ext cx="2963843" cy="90361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C" sz="1500" b="1" kern="1200" dirty="0">
              <a:solidFill>
                <a:schemeClr val="tx1"/>
              </a:solidFill>
            </a:rPr>
            <a:t>Fundamentar teóricamente las leyes del Mercado de Capitales.</a:t>
          </a:r>
        </a:p>
      </dsp:txBody>
      <dsp:txXfrm>
        <a:off x="5984215" y="796604"/>
        <a:ext cx="2963843" cy="903610"/>
      </dsp:txXfrm>
    </dsp:sp>
    <dsp:sp modelId="{A3F0ED41-E970-4954-827B-41D9027472CA}">
      <dsp:nvSpPr>
        <dsp:cNvPr id="0" name=""/>
        <dsp:cNvSpPr/>
      </dsp:nvSpPr>
      <dsp:spPr>
        <a:xfrm>
          <a:off x="5984215" y="1926118"/>
          <a:ext cx="2963843" cy="90361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C" sz="1500" b="1" kern="1200" dirty="0">
              <a:solidFill>
                <a:schemeClr val="tx1"/>
              </a:solidFill>
            </a:rPr>
            <a:t>Analizar la incidencia de la cultura económica empresarial en el crecimiento del mercado de capitales. </a:t>
          </a:r>
        </a:p>
      </dsp:txBody>
      <dsp:txXfrm>
        <a:off x="5984215" y="1926118"/>
        <a:ext cx="2963843" cy="903610"/>
      </dsp:txXfrm>
    </dsp:sp>
    <dsp:sp modelId="{4865A696-A6BC-417A-8947-994B53E2215B}">
      <dsp:nvSpPr>
        <dsp:cNvPr id="0" name=""/>
        <dsp:cNvSpPr/>
      </dsp:nvSpPr>
      <dsp:spPr>
        <a:xfrm>
          <a:off x="5984215" y="3066520"/>
          <a:ext cx="2963843" cy="90361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s-EC" sz="1500" b="1" kern="1200" dirty="0">
              <a:solidFill>
                <a:schemeClr val="tx1"/>
              </a:solidFill>
            </a:rPr>
            <a:t>Establecer la relación que existe entre cultura económica y crecimiento del Mercado de Capitales.</a:t>
          </a:r>
        </a:p>
      </dsp:txBody>
      <dsp:txXfrm>
        <a:off x="5984215" y="3066520"/>
        <a:ext cx="2963843" cy="9036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904EA-77E4-4481-8D5A-79B5BA4E521D}">
      <dsp:nvSpPr>
        <dsp:cNvPr id="0" name=""/>
        <dsp:cNvSpPr/>
      </dsp:nvSpPr>
      <dsp:spPr>
        <a:xfrm>
          <a:off x="0" y="0"/>
          <a:ext cx="6422574" cy="0"/>
        </a:xfrm>
        <a:prstGeom prst="line">
          <a:avLst/>
        </a:prstGeom>
        <a:solidFill>
          <a:schemeClr val="accent5">
            <a:shade val="80000"/>
            <a:hueOff val="0"/>
            <a:satOff val="0"/>
            <a:lumOff val="0"/>
            <a:alphaOff val="0"/>
          </a:schemeClr>
        </a:solidFill>
        <a:ln w="15875"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F2FFD-B66D-42E5-B245-AA90524B8E74}">
      <dsp:nvSpPr>
        <dsp:cNvPr id="0" name=""/>
        <dsp:cNvSpPr/>
      </dsp:nvSpPr>
      <dsp:spPr>
        <a:xfrm>
          <a:off x="0" y="0"/>
          <a:ext cx="1284514" cy="2264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b="1" kern="1200" dirty="0"/>
            <a:t>Autores clásicos del crecimiento económico</a:t>
          </a:r>
        </a:p>
      </dsp:txBody>
      <dsp:txXfrm>
        <a:off x="0" y="0"/>
        <a:ext cx="1284514" cy="2264228"/>
      </dsp:txXfrm>
    </dsp:sp>
    <dsp:sp modelId="{B0A93615-09DB-40F7-A336-6B0282C40D01}">
      <dsp:nvSpPr>
        <dsp:cNvPr id="0" name=""/>
        <dsp:cNvSpPr/>
      </dsp:nvSpPr>
      <dsp:spPr>
        <a:xfrm>
          <a:off x="1380853" y="35378"/>
          <a:ext cx="5041720" cy="707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err="1"/>
            <a:t>Romer</a:t>
          </a:r>
          <a:r>
            <a:rPr lang="es-EC" sz="3200" kern="1200" dirty="0"/>
            <a:t> (1986)</a:t>
          </a:r>
        </a:p>
      </dsp:txBody>
      <dsp:txXfrm>
        <a:off x="1380853" y="35378"/>
        <a:ext cx="5041720" cy="707571"/>
      </dsp:txXfrm>
    </dsp:sp>
    <dsp:sp modelId="{DAD97BEB-966E-4E75-8A8F-6CF6FA032DA8}">
      <dsp:nvSpPr>
        <dsp:cNvPr id="0" name=""/>
        <dsp:cNvSpPr/>
      </dsp:nvSpPr>
      <dsp:spPr>
        <a:xfrm>
          <a:off x="1284514" y="742949"/>
          <a:ext cx="513805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6A8F2-EF40-4FAC-A267-D30EF0518F54}">
      <dsp:nvSpPr>
        <dsp:cNvPr id="0" name=""/>
        <dsp:cNvSpPr/>
      </dsp:nvSpPr>
      <dsp:spPr>
        <a:xfrm>
          <a:off x="1380853" y="778328"/>
          <a:ext cx="5041720" cy="707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a:t>Lucas (1988)</a:t>
          </a:r>
        </a:p>
      </dsp:txBody>
      <dsp:txXfrm>
        <a:off x="1380853" y="778328"/>
        <a:ext cx="5041720" cy="707571"/>
      </dsp:txXfrm>
    </dsp:sp>
    <dsp:sp modelId="{F5D38886-13FF-4970-80F1-C4BAB6493EE1}">
      <dsp:nvSpPr>
        <dsp:cNvPr id="0" name=""/>
        <dsp:cNvSpPr/>
      </dsp:nvSpPr>
      <dsp:spPr>
        <a:xfrm>
          <a:off x="1284514" y="1485899"/>
          <a:ext cx="513805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E0778-7097-4072-A3D8-2134C16D107B}">
      <dsp:nvSpPr>
        <dsp:cNvPr id="0" name=""/>
        <dsp:cNvSpPr/>
      </dsp:nvSpPr>
      <dsp:spPr>
        <a:xfrm>
          <a:off x="1380853" y="1521278"/>
          <a:ext cx="5041720" cy="707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a:t>Rebelo (2000)</a:t>
          </a:r>
        </a:p>
      </dsp:txBody>
      <dsp:txXfrm>
        <a:off x="1380853" y="1521278"/>
        <a:ext cx="5041720" cy="707571"/>
      </dsp:txXfrm>
    </dsp:sp>
    <dsp:sp modelId="{8E7479FC-0B06-4A15-A1BC-74305830591B}">
      <dsp:nvSpPr>
        <dsp:cNvPr id="0" name=""/>
        <dsp:cNvSpPr/>
      </dsp:nvSpPr>
      <dsp:spPr>
        <a:xfrm>
          <a:off x="1284514" y="2228849"/>
          <a:ext cx="5138059"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904EA-77E4-4481-8D5A-79B5BA4E521D}">
      <dsp:nvSpPr>
        <dsp:cNvPr id="0" name=""/>
        <dsp:cNvSpPr/>
      </dsp:nvSpPr>
      <dsp:spPr>
        <a:xfrm>
          <a:off x="0" y="0"/>
          <a:ext cx="6683830" cy="0"/>
        </a:xfrm>
        <a:prstGeom prst="lin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7F2FFD-B66D-42E5-B245-AA90524B8E74}">
      <dsp:nvSpPr>
        <dsp:cNvPr id="0" name=""/>
        <dsp:cNvSpPr/>
      </dsp:nvSpPr>
      <dsp:spPr>
        <a:xfrm>
          <a:off x="0" y="0"/>
          <a:ext cx="1336766" cy="22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EC" sz="1600" b="1" kern="1200" dirty="0"/>
            <a:t>Autores revisionistas del crecimiento económico</a:t>
          </a:r>
        </a:p>
      </dsp:txBody>
      <dsp:txXfrm>
        <a:off x="0" y="0"/>
        <a:ext cx="1336766" cy="2253343"/>
      </dsp:txXfrm>
    </dsp:sp>
    <dsp:sp modelId="{B0A93615-09DB-40F7-A336-6B0282C40D01}">
      <dsp:nvSpPr>
        <dsp:cNvPr id="0" name=""/>
        <dsp:cNvSpPr/>
      </dsp:nvSpPr>
      <dsp:spPr>
        <a:xfrm>
          <a:off x="1437023" y="35208"/>
          <a:ext cx="5246806" cy="70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err="1"/>
            <a:t>Goldsmith</a:t>
          </a:r>
          <a:r>
            <a:rPr lang="es-EC" sz="3200" kern="1200" dirty="0"/>
            <a:t> (2000)</a:t>
          </a:r>
        </a:p>
      </dsp:txBody>
      <dsp:txXfrm>
        <a:off x="1437023" y="35208"/>
        <a:ext cx="5246806" cy="704169"/>
      </dsp:txXfrm>
    </dsp:sp>
    <dsp:sp modelId="{DAD97BEB-966E-4E75-8A8F-6CF6FA032DA8}">
      <dsp:nvSpPr>
        <dsp:cNvPr id="0" name=""/>
        <dsp:cNvSpPr/>
      </dsp:nvSpPr>
      <dsp:spPr>
        <a:xfrm>
          <a:off x="1336766" y="739378"/>
          <a:ext cx="534706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6A8F2-EF40-4FAC-A267-D30EF0518F54}">
      <dsp:nvSpPr>
        <dsp:cNvPr id="0" name=""/>
        <dsp:cNvSpPr/>
      </dsp:nvSpPr>
      <dsp:spPr>
        <a:xfrm>
          <a:off x="1437023" y="774586"/>
          <a:ext cx="5246806" cy="70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err="1"/>
            <a:t>McKinnon</a:t>
          </a:r>
          <a:r>
            <a:rPr lang="es-EC" sz="3200" kern="1200" dirty="0"/>
            <a:t> (2003)</a:t>
          </a:r>
        </a:p>
      </dsp:txBody>
      <dsp:txXfrm>
        <a:off x="1437023" y="774586"/>
        <a:ext cx="5246806" cy="704169"/>
      </dsp:txXfrm>
    </dsp:sp>
    <dsp:sp modelId="{F5D38886-13FF-4970-80F1-C4BAB6493EE1}">
      <dsp:nvSpPr>
        <dsp:cNvPr id="0" name=""/>
        <dsp:cNvSpPr/>
      </dsp:nvSpPr>
      <dsp:spPr>
        <a:xfrm>
          <a:off x="1336766" y="1478756"/>
          <a:ext cx="534706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FE0778-7097-4072-A3D8-2134C16D107B}">
      <dsp:nvSpPr>
        <dsp:cNvPr id="0" name=""/>
        <dsp:cNvSpPr/>
      </dsp:nvSpPr>
      <dsp:spPr>
        <a:xfrm>
          <a:off x="1437023" y="1513964"/>
          <a:ext cx="5246806" cy="704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s-EC" sz="3200" kern="1200" dirty="0"/>
            <a:t>Shaw (2005)</a:t>
          </a:r>
        </a:p>
      </dsp:txBody>
      <dsp:txXfrm>
        <a:off x="1437023" y="1513964"/>
        <a:ext cx="5246806" cy="704169"/>
      </dsp:txXfrm>
    </dsp:sp>
    <dsp:sp modelId="{8E7479FC-0B06-4A15-A1BC-74305830591B}">
      <dsp:nvSpPr>
        <dsp:cNvPr id="0" name=""/>
        <dsp:cNvSpPr/>
      </dsp:nvSpPr>
      <dsp:spPr>
        <a:xfrm>
          <a:off x="1336766" y="2218134"/>
          <a:ext cx="5347064"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71984-8656-4FE8-ADC1-643E520AB790}">
      <dsp:nvSpPr>
        <dsp:cNvPr id="0" name=""/>
        <dsp:cNvSpPr/>
      </dsp:nvSpPr>
      <dsp:spPr>
        <a:xfrm rot="10800000">
          <a:off x="1206500" y="1374"/>
          <a:ext cx="3424047" cy="1376210"/>
        </a:xfrm>
        <a:prstGeom prst="homePlate">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6871" tIns="87630" rIns="163576" bIns="87630" numCol="1" spcCol="1270" anchor="ctr" anchorCtr="0">
          <a:noAutofit/>
        </a:bodyPr>
        <a:lstStyle/>
        <a:p>
          <a:pPr lvl="0" algn="ctr" defTabSz="1022350">
            <a:lnSpc>
              <a:spcPct val="90000"/>
            </a:lnSpc>
            <a:spcBef>
              <a:spcPct val="0"/>
            </a:spcBef>
            <a:spcAft>
              <a:spcPct val="35000"/>
            </a:spcAft>
          </a:pPr>
          <a:r>
            <a:rPr lang="es-EC" sz="2300" kern="1200" dirty="0">
              <a:solidFill>
                <a:schemeClr val="tx1"/>
              </a:solidFill>
            </a:rPr>
            <a:t>Reducción de riesgos.</a:t>
          </a:r>
        </a:p>
      </dsp:txBody>
      <dsp:txXfrm rot="10800000">
        <a:off x="1550552" y="1374"/>
        <a:ext cx="3079995" cy="1376210"/>
      </dsp:txXfrm>
    </dsp:sp>
    <dsp:sp modelId="{9D74DD88-8D46-4748-8643-19B980134CF2}">
      <dsp:nvSpPr>
        <dsp:cNvPr id="0" name=""/>
        <dsp:cNvSpPr/>
      </dsp:nvSpPr>
      <dsp:spPr>
        <a:xfrm>
          <a:off x="518395" y="1374"/>
          <a:ext cx="1376210" cy="1376210"/>
        </a:xfrm>
        <a:prstGeom prst="ellipse">
          <a:avLst/>
        </a:prstGeom>
        <a:solidFill>
          <a:schemeClr val="accent2">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35B40111-B5A8-4AD3-92AA-3E50430642DB}">
      <dsp:nvSpPr>
        <dsp:cNvPr id="0" name=""/>
        <dsp:cNvSpPr/>
      </dsp:nvSpPr>
      <dsp:spPr>
        <a:xfrm rot="10800000">
          <a:off x="1206500" y="1788394"/>
          <a:ext cx="3424047" cy="1376210"/>
        </a:xfrm>
        <a:prstGeom prst="homePlate">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6871" tIns="87630" rIns="163576" bIns="87630" numCol="1" spcCol="1270" anchor="ctr" anchorCtr="0">
          <a:noAutofit/>
        </a:bodyPr>
        <a:lstStyle/>
        <a:p>
          <a:pPr lvl="0" algn="ctr" defTabSz="1022350">
            <a:lnSpc>
              <a:spcPct val="90000"/>
            </a:lnSpc>
            <a:spcBef>
              <a:spcPct val="0"/>
            </a:spcBef>
            <a:spcAft>
              <a:spcPct val="35000"/>
            </a:spcAft>
          </a:pPr>
          <a:r>
            <a:rPr lang="es-EC" sz="2300" kern="1200" dirty="0">
              <a:solidFill>
                <a:schemeClr val="tx1"/>
              </a:solidFill>
            </a:rPr>
            <a:t>Proporcionan mayor liquidez.</a:t>
          </a:r>
        </a:p>
      </dsp:txBody>
      <dsp:txXfrm rot="10800000">
        <a:off x="1550552" y="1788394"/>
        <a:ext cx="3079995" cy="1376210"/>
      </dsp:txXfrm>
    </dsp:sp>
    <dsp:sp modelId="{8D1E0074-8997-484C-86B2-C0236809C996}">
      <dsp:nvSpPr>
        <dsp:cNvPr id="0" name=""/>
        <dsp:cNvSpPr/>
      </dsp:nvSpPr>
      <dsp:spPr>
        <a:xfrm>
          <a:off x="518395" y="1788394"/>
          <a:ext cx="1376210" cy="1376210"/>
        </a:xfrm>
        <a:prstGeom prst="ellipse">
          <a:avLst/>
        </a:prstGeom>
        <a:solidFill>
          <a:schemeClr val="accent3">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 modelId="{2DBEC0AF-531A-49BE-8F4F-CFAD8C949F0B}">
      <dsp:nvSpPr>
        <dsp:cNvPr id="0" name=""/>
        <dsp:cNvSpPr/>
      </dsp:nvSpPr>
      <dsp:spPr>
        <a:xfrm rot="10800000">
          <a:off x="1206500" y="3575414"/>
          <a:ext cx="3424047" cy="1376210"/>
        </a:xfrm>
        <a:prstGeom prst="homePlate">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06871" tIns="87630" rIns="163576" bIns="87630" numCol="1" spcCol="1270" anchor="ctr" anchorCtr="0">
          <a:noAutofit/>
        </a:bodyPr>
        <a:lstStyle/>
        <a:p>
          <a:pPr lvl="0" algn="ctr" defTabSz="1022350">
            <a:lnSpc>
              <a:spcPct val="90000"/>
            </a:lnSpc>
            <a:spcBef>
              <a:spcPct val="0"/>
            </a:spcBef>
            <a:spcAft>
              <a:spcPct val="35000"/>
            </a:spcAft>
          </a:pPr>
          <a:r>
            <a:rPr lang="es-EC" sz="2300" kern="1200" dirty="0">
              <a:solidFill>
                <a:schemeClr val="tx1"/>
              </a:solidFill>
            </a:rPr>
            <a:t>Mayor información y mejor asignación de fondos.</a:t>
          </a:r>
        </a:p>
      </dsp:txBody>
      <dsp:txXfrm rot="10800000">
        <a:off x="1550552" y="3575414"/>
        <a:ext cx="3079995" cy="1376210"/>
      </dsp:txXfrm>
    </dsp:sp>
    <dsp:sp modelId="{BF46F1A4-E072-4284-83ED-23FC70BA2388}">
      <dsp:nvSpPr>
        <dsp:cNvPr id="0" name=""/>
        <dsp:cNvSpPr/>
      </dsp:nvSpPr>
      <dsp:spPr>
        <a:xfrm>
          <a:off x="518395" y="3575414"/>
          <a:ext cx="1376210" cy="1376210"/>
        </a:xfrm>
        <a:prstGeom prst="ellipse">
          <a:avLst/>
        </a:prstGeom>
        <a:solidFill>
          <a:schemeClr val="accent4">
            <a:tint val="50000"/>
            <a:hueOff val="0"/>
            <a:satOff val="0"/>
            <a:lumOff val="0"/>
            <a:alphaOff val="0"/>
          </a:schemeClr>
        </a:solid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A90C7-2A3D-4B12-A901-52979D9CC80B}">
      <dsp:nvSpPr>
        <dsp:cNvPr id="0" name=""/>
        <dsp:cNvSpPr/>
      </dsp:nvSpPr>
      <dsp:spPr>
        <a:xfrm>
          <a:off x="0" y="1278908"/>
          <a:ext cx="9590314"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72D49D18-CFAC-45ED-88C8-E42910AE02B8}">
      <dsp:nvSpPr>
        <dsp:cNvPr id="0" name=""/>
        <dsp:cNvSpPr/>
      </dsp:nvSpPr>
      <dsp:spPr>
        <a:xfrm>
          <a:off x="479515" y="924668"/>
          <a:ext cx="6713219" cy="70848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3744" tIns="0" rIns="253744" bIns="0" numCol="1" spcCol="1270" anchor="ctr" anchorCtr="0">
          <a:noAutofit/>
        </a:bodyPr>
        <a:lstStyle/>
        <a:p>
          <a:pPr lvl="0" algn="l" defTabSz="1066800">
            <a:lnSpc>
              <a:spcPct val="90000"/>
            </a:lnSpc>
            <a:spcBef>
              <a:spcPct val="0"/>
            </a:spcBef>
            <a:spcAft>
              <a:spcPct val="35000"/>
            </a:spcAft>
          </a:pPr>
          <a:r>
            <a:rPr lang="es-EC" sz="2400" b="1" kern="1200" dirty="0"/>
            <a:t>Teoría de los Mercados de Capitales Eficientes…</a:t>
          </a:r>
          <a:endParaRPr lang="es-EC" sz="2400" kern="1200" dirty="0"/>
        </a:p>
      </dsp:txBody>
      <dsp:txXfrm>
        <a:off x="514100" y="959253"/>
        <a:ext cx="6644049" cy="639310"/>
      </dsp:txXfrm>
    </dsp:sp>
    <dsp:sp modelId="{872C195C-F2D7-467C-8FBE-18AFD00EE92D}">
      <dsp:nvSpPr>
        <dsp:cNvPr id="0" name=""/>
        <dsp:cNvSpPr/>
      </dsp:nvSpPr>
      <dsp:spPr>
        <a:xfrm>
          <a:off x="0" y="2367548"/>
          <a:ext cx="9590314"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14FD501C-1621-4717-81FF-84D8C68ADD75}">
      <dsp:nvSpPr>
        <dsp:cNvPr id="0" name=""/>
        <dsp:cNvSpPr/>
      </dsp:nvSpPr>
      <dsp:spPr>
        <a:xfrm>
          <a:off x="479515" y="2071367"/>
          <a:ext cx="6713219" cy="70848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3744" tIns="0" rIns="253744" bIns="0" numCol="1" spcCol="1270" anchor="ctr" anchorCtr="0">
          <a:noAutofit/>
        </a:bodyPr>
        <a:lstStyle/>
        <a:p>
          <a:pPr lvl="0" algn="l" defTabSz="1066800">
            <a:lnSpc>
              <a:spcPct val="90000"/>
            </a:lnSpc>
            <a:spcBef>
              <a:spcPct val="0"/>
            </a:spcBef>
            <a:spcAft>
              <a:spcPct val="35000"/>
            </a:spcAft>
          </a:pPr>
          <a:r>
            <a:rPr lang="es-EC" sz="2400" b="1" kern="1200" dirty="0"/>
            <a:t>El Mercado sigue pautas…</a:t>
          </a:r>
          <a:endParaRPr lang="es-EC" sz="2400" kern="1200" dirty="0"/>
        </a:p>
      </dsp:txBody>
      <dsp:txXfrm>
        <a:off x="514100" y="2105952"/>
        <a:ext cx="6644049" cy="639310"/>
      </dsp:txXfrm>
    </dsp:sp>
    <dsp:sp modelId="{59EEB7E8-3CB6-4994-A718-EAB117E03CC5}">
      <dsp:nvSpPr>
        <dsp:cNvPr id="0" name=""/>
        <dsp:cNvSpPr/>
      </dsp:nvSpPr>
      <dsp:spPr>
        <a:xfrm>
          <a:off x="0" y="3456188"/>
          <a:ext cx="9590314"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4E02BFE1-410E-49E6-ABA3-8BCE8F182E01}">
      <dsp:nvSpPr>
        <dsp:cNvPr id="0" name=""/>
        <dsp:cNvSpPr/>
      </dsp:nvSpPr>
      <dsp:spPr>
        <a:xfrm>
          <a:off x="479515" y="3101947"/>
          <a:ext cx="6713219" cy="708480"/>
        </a:xfrm>
        <a:prstGeom prst="roundRect">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3744" tIns="0" rIns="253744" bIns="0" numCol="1" spcCol="1270" anchor="ctr" anchorCtr="0">
          <a:noAutofit/>
        </a:bodyPr>
        <a:lstStyle/>
        <a:p>
          <a:pPr lvl="0" algn="l" defTabSz="1066800">
            <a:lnSpc>
              <a:spcPct val="90000"/>
            </a:lnSpc>
            <a:spcBef>
              <a:spcPct val="0"/>
            </a:spcBef>
            <a:spcAft>
              <a:spcPct val="35000"/>
            </a:spcAft>
          </a:pPr>
          <a:r>
            <a:rPr lang="es-EC" sz="2400" b="1" kern="1200" dirty="0"/>
            <a:t>Teoría del valor…</a:t>
          </a:r>
          <a:endParaRPr lang="es-EC" sz="2400" kern="1200" dirty="0"/>
        </a:p>
      </dsp:txBody>
      <dsp:txXfrm>
        <a:off x="514100" y="3136532"/>
        <a:ext cx="6644049"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s-EC"/>
          </a:p>
        </p:txBody>
      </p:sp>
      <p:sp>
        <p:nvSpPr>
          <p:cNvPr id="3" name="Marcador de fecha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8DC7A24-737C-4995-A197-A6C4B74D5345}" type="datetimeFigureOut">
              <a:rPr lang="es-EC" smtClean="0"/>
              <a:t>24/01/2017</a:t>
            </a:fld>
            <a:endParaRPr lang="es-EC"/>
          </a:p>
        </p:txBody>
      </p:sp>
      <p:sp>
        <p:nvSpPr>
          <p:cNvPr id="4" name="Marcador de imagen de diapositiva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s-EC"/>
          </a:p>
        </p:txBody>
      </p:sp>
      <p:sp>
        <p:nvSpPr>
          <p:cNvPr id="5" name="Marcador de notas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s-EC"/>
          </a:p>
        </p:txBody>
      </p:sp>
      <p:sp>
        <p:nvSpPr>
          <p:cNvPr id="7" name="Marcador de número de diapositiva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586C8DB-2758-4960-A072-D58FC9A0C70D}" type="slidenum">
              <a:rPr lang="es-EC" smtClean="0"/>
              <a:t>‹#›</a:t>
            </a:fld>
            <a:endParaRPr lang="es-EC"/>
          </a:p>
        </p:txBody>
      </p:sp>
    </p:spTree>
    <p:extLst>
      <p:ext uri="{BB962C8B-B14F-4D97-AF65-F5344CB8AC3E}">
        <p14:creationId xmlns:p14="http://schemas.microsoft.com/office/powerpoint/2010/main" val="2995785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CD7273-6EC2-4C7F-AD49-313BED01B770}" type="datetime1">
              <a:rPr lang="es-EC" smtClean="0"/>
              <a:t>24/01/2017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98408A4-80E7-4692-B980-718570B672F8}" type="slidenum">
              <a:rPr lang="es-EC" smtClean="0"/>
              <a:t>‹#›</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3463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474892-5C5A-4E95-8271-6487440D3C22}" type="datetime1">
              <a:rPr lang="es-EC" smtClean="0"/>
              <a:t>24/01/2017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2442446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92218-0F0C-4BF4-858B-41965A8C8246}" type="datetime1">
              <a:rPr lang="es-EC" smtClean="0"/>
              <a:t>24/01/2017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7905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86F3D5-8ADA-4AF3-B512-D82BFEEAB971}" type="datetime1">
              <a:rPr lang="es-EC" smtClean="0"/>
              <a:t>24/01/2017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68892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B83C80-FD04-49E8-86C3-92AB5D38355D}" type="datetime1">
              <a:rPr lang="es-EC" smtClean="0"/>
              <a:t>24/01/2017</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98408A4-80E7-4692-B980-718570B672F8}" type="slidenum">
              <a:rPr lang="es-EC" smtClean="0"/>
              <a:t>‹#›</a:t>
            </a:fld>
            <a:endParaRPr lang="es-EC"/>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55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62798-F9B6-45D4-A222-10AC9F2AC917}" type="datetime1">
              <a:rPr lang="es-EC" smtClean="0"/>
              <a:t>24/01/2017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384886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CF9F5C-C708-48F7-BF2A-575EFCF72BC1}" type="datetime1">
              <a:rPr lang="es-EC" smtClean="0"/>
              <a:t>24/01/2017</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8596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196BD0-4054-4784-B71A-EC0C9E196076}" type="datetime1">
              <a:rPr lang="es-EC" smtClean="0"/>
              <a:t>24/01/2017</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133438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CBC5A8A-1D91-47F4-B968-CF5AD856EFBE}" type="datetime1">
              <a:rPr lang="es-EC" smtClean="0"/>
              <a:t>24/01/2017</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207906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1DD60C-A238-411C-BB82-C55F94336ABD}" type="datetime1">
              <a:rPr lang="es-EC" smtClean="0"/>
              <a:t>24/01/2017</a:t>
            </a:fld>
            <a:endParaRPr lang="es-EC"/>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98408A4-80E7-4692-B980-718570B672F8}" type="slidenum">
              <a:rPr lang="es-EC" smtClean="0"/>
              <a:t>‹#›</a:t>
            </a:fld>
            <a:endParaRPr lang="es-EC"/>
          </a:p>
        </p:txBody>
      </p:sp>
    </p:spTree>
    <p:extLst>
      <p:ext uri="{BB962C8B-B14F-4D97-AF65-F5344CB8AC3E}">
        <p14:creationId xmlns:p14="http://schemas.microsoft.com/office/powerpoint/2010/main" val="189384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CACA91-8C6A-4AB9-932E-8C5B2800BE91}" type="datetime1">
              <a:rPr lang="es-EC" smtClean="0"/>
              <a:t>24/01/2017</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98408A4-80E7-4692-B980-718570B672F8}" type="slidenum">
              <a:rPr lang="es-EC" smtClean="0"/>
              <a:t>‹#›</a:t>
            </a:fld>
            <a:endParaRPr lang="es-EC"/>
          </a:p>
        </p:txBody>
      </p:sp>
    </p:spTree>
    <p:extLst>
      <p:ext uri="{BB962C8B-B14F-4D97-AF65-F5344CB8AC3E}">
        <p14:creationId xmlns:p14="http://schemas.microsoft.com/office/powerpoint/2010/main" val="51468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D1BD3FC-5904-43AD-9F67-218278952DDD}" type="datetime1">
              <a:rPr lang="es-EC" smtClean="0"/>
              <a:t>24/01/2017</a:t>
            </a:fld>
            <a:endParaRPr lang="es-EC"/>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98408A4-80E7-4692-B980-718570B672F8}" type="slidenum">
              <a:rPr lang="es-EC" smtClean="0"/>
              <a:t>‹#›</a:t>
            </a:fld>
            <a:endParaRPr lang="es-EC"/>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085420"/>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11.xml"/><Relationship Id="rId7" Type="http://schemas.openxmlformats.org/officeDocument/2006/relationships/image" Target="../media/image1.jpeg"/><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8.jpe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9.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17" Type="http://schemas.openxmlformats.org/officeDocument/2006/relationships/image" Target="../media/image10.jpeg"/><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7.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107800" y="1390292"/>
            <a:ext cx="750099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600" b="1" i="0" u="none" strike="noStrike" cap="none" normalizeH="0" baseline="0" dirty="0">
                <a:ln>
                  <a:noFill/>
                </a:ln>
                <a:solidFill>
                  <a:schemeClr val="tx1"/>
                </a:solidFill>
                <a:effectLst/>
                <a:latin typeface="Arial" pitchFamily="34" charset="0"/>
                <a:ea typeface="Calibri" pitchFamily="34" charset="0"/>
                <a:cs typeface="Times New Roman" pitchFamily="18" charset="0"/>
              </a:rPr>
              <a:t>UNIVERSIDAD DE LAS FUERZAS</a:t>
            </a:r>
            <a:r>
              <a:rPr kumimoji="0" lang="es-EC" sz="1600" b="1" i="0" u="none" strike="noStrike" cap="none" normalizeH="0" dirty="0">
                <a:ln>
                  <a:noFill/>
                </a:ln>
                <a:solidFill>
                  <a:schemeClr val="tx1"/>
                </a:solidFill>
                <a:effectLst/>
                <a:latin typeface="Arial" pitchFamily="34" charset="0"/>
                <a:ea typeface="Calibri" pitchFamily="34" charset="0"/>
                <a:cs typeface="Times New Roman" pitchFamily="18" charset="0"/>
              </a:rPr>
              <a:t> ARMADAS - ESPE</a:t>
            </a:r>
            <a:endParaRPr kumimoji="0" lang="es-EC" sz="1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600" b="0" i="0" u="none" strike="noStrike" cap="none" normalizeH="0" baseline="0" dirty="0">
                <a:ln>
                  <a:noFill/>
                </a:ln>
                <a:solidFill>
                  <a:schemeClr val="tx1"/>
                </a:solidFill>
                <a:effectLst/>
                <a:latin typeface="Arial" pitchFamily="34" charset="0"/>
                <a:ea typeface="Calibri" pitchFamily="34" charset="0"/>
                <a:cs typeface="Times New Roman" pitchFamily="18" charset="0"/>
              </a:rPr>
              <a:t>DEPARTAMENTO DE CIENCIAS ECONÓMICAS, ADMINISTRATIVAS Y DE COMERCIO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C" sz="1400" b="1" dirty="0">
                <a:latin typeface="Arial" pitchFamily="34" charset="0"/>
                <a:ea typeface="Calibri" pitchFamily="34" charset="0"/>
                <a:cs typeface="Times New Roman" pitchFamily="18" charset="0"/>
              </a:rPr>
              <a:t>ANÁLISIS DE LA FALTA DE DESARROLLO DEL MERCADO DE CAPITALES ECUATORIANO</a:t>
            </a:r>
            <a:endParaRPr kumimoji="0" lang="es-EC" sz="1400" b="1"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a:ln>
                  <a:noFill/>
                </a:ln>
                <a:solidFill>
                  <a:schemeClr val="tx1"/>
                </a:solidFill>
                <a:effectLst/>
                <a:latin typeface="Arial" pitchFamily="34" charset="0"/>
                <a:ea typeface="Calibri" pitchFamily="34" charset="0"/>
                <a:cs typeface="Times New Roman" pitchFamily="18" charset="0"/>
              </a:rPr>
              <a:t>YISETH PAOLA</a:t>
            </a:r>
            <a:r>
              <a:rPr kumimoji="0" lang="es-EC" sz="1400" b="0" i="0" u="none" strike="noStrike" cap="none" normalizeH="0" dirty="0">
                <a:ln>
                  <a:noFill/>
                </a:ln>
                <a:solidFill>
                  <a:schemeClr val="tx1"/>
                </a:solidFill>
                <a:effectLst/>
                <a:latin typeface="Arial" pitchFamily="34" charset="0"/>
                <a:ea typeface="Calibri" pitchFamily="34" charset="0"/>
                <a:cs typeface="Times New Roman" pitchFamily="18" charset="0"/>
              </a:rPr>
              <a:t> HERNÁNDEZ BARRETO</a:t>
            </a:r>
          </a:p>
          <a:p>
            <a:pPr marL="0" marR="0" lvl="0" indent="0" algn="ctr" defTabSz="914400" rtl="0" eaLnBrk="0" fontAlgn="base" latinLnBrk="0" hangingPunct="0">
              <a:lnSpc>
                <a:spcPct val="100000"/>
              </a:lnSpc>
              <a:spcBef>
                <a:spcPct val="0"/>
              </a:spcBef>
              <a:spcAft>
                <a:spcPct val="0"/>
              </a:spcAft>
              <a:buClrTx/>
              <a:buSzTx/>
              <a:buFontTx/>
              <a:buNone/>
              <a:tabLst/>
            </a:pPr>
            <a:r>
              <a:rPr lang="es-EC" sz="1400" baseline="0" dirty="0">
                <a:latin typeface="Arial" pitchFamily="34" charset="0"/>
                <a:ea typeface="Calibri" pitchFamily="34" charset="0"/>
                <a:cs typeface="Times New Roman" pitchFamily="18" charset="0"/>
              </a:rPr>
              <a:t>DANIEL</a:t>
            </a:r>
            <a:r>
              <a:rPr lang="es-EC" sz="1400" dirty="0">
                <a:latin typeface="Arial" pitchFamily="34" charset="0"/>
                <a:ea typeface="Calibri" pitchFamily="34" charset="0"/>
                <a:cs typeface="Times New Roman" pitchFamily="18" charset="0"/>
              </a:rPr>
              <a:t> VELÁSQUEZ LUZURIAGA</a:t>
            </a:r>
            <a:endParaRPr kumimoji="0" lang="es-EC" sz="1400" b="0"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a:ln>
                  <a:noFill/>
                </a:ln>
                <a:solidFill>
                  <a:schemeClr val="tx1"/>
                </a:solidFill>
                <a:effectLst/>
                <a:latin typeface="Arial" pitchFamily="34" charset="0"/>
                <a:ea typeface="Calibri" pitchFamily="34" charset="0"/>
                <a:cs typeface="Arial" pitchFamily="34" charset="0"/>
              </a:rPr>
              <a:t>Tesis presentada como requisito previo a la obtención del Título de:</a:t>
            </a: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0" i="0" u="none" strike="noStrike" cap="none" normalizeH="0" baseline="0" dirty="0">
                <a:ln>
                  <a:noFill/>
                </a:ln>
                <a:solidFill>
                  <a:schemeClr val="tx1"/>
                </a:solidFill>
                <a:effectLst/>
                <a:latin typeface="Arial" pitchFamily="34" charset="0"/>
                <a:ea typeface="Calibri" pitchFamily="34" charset="0"/>
                <a:cs typeface="Arial" pitchFamily="34" charset="0"/>
              </a:rPr>
              <a:t>INGENIEROS </a:t>
            </a:r>
            <a:r>
              <a:rPr lang="es-EC" sz="1400" dirty="0">
                <a:latin typeface="Arial" pitchFamily="34" charset="0"/>
                <a:ea typeface="Calibri" pitchFamily="34" charset="0"/>
                <a:cs typeface="Arial" pitchFamily="34" charset="0"/>
              </a:rPr>
              <a:t>EN FINANZAS Y AUDITORÍA, CPA</a:t>
            </a:r>
            <a:endParaRPr kumimoji="0" lang="es-EC" sz="1400" b="0" i="0" u="none" strike="noStrike" cap="none" normalizeH="0" baseline="0" dirty="0">
              <a:ln>
                <a:noFill/>
              </a:ln>
              <a:solidFill>
                <a:schemeClr val="tx1"/>
              </a:solidFill>
              <a:effectLst/>
              <a:latin typeface="Arial"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Eco. </a:t>
            </a:r>
            <a:r>
              <a:rPr kumimoji="0" lang="es-EC"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Acosta </a:t>
            </a:r>
            <a:r>
              <a:rPr kumimoji="0" lang="es-EC" sz="1400" b="1"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Palomeque</a:t>
            </a:r>
            <a:r>
              <a:rPr kumimoji="0" lang="es-EC"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Galo Ramiro</a:t>
            </a: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1" i="0" u="none" strike="noStrike" cap="none" normalizeH="0" baseline="0" dirty="0">
                <a:ln>
                  <a:noFill/>
                </a:ln>
                <a:solidFill>
                  <a:schemeClr val="tx1"/>
                </a:solidFill>
                <a:effectLst/>
                <a:latin typeface="Arial" pitchFamily="34" charset="0"/>
                <a:ea typeface="Calibri" pitchFamily="34" charset="0"/>
                <a:cs typeface="Times New Roman" pitchFamily="18" charset="0"/>
              </a:rPr>
              <a:t>DIRECTOR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0"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s-EC" sz="1400" b="1" dirty="0">
                <a:latin typeface="Arial" pitchFamily="34" charset="0"/>
                <a:ea typeface="Calibri" pitchFamily="34" charset="0"/>
                <a:cs typeface="Times New Roman" pitchFamily="18" charset="0"/>
              </a:rPr>
              <a:t>Ing. </a:t>
            </a:r>
            <a:r>
              <a:rPr lang="es-EC" sz="1400" b="1" dirty="0" smtClean="0">
                <a:latin typeface="Arial" pitchFamily="34" charset="0"/>
                <a:ea typeface="Calibri" pitchFamily="34" charset="0"/>
                <a:cs typeface="Times New Roman" pitchFamily="18" charset="0"/>
              </a:rPr>
              <a:t>Carrillo </a:t>
            </a:r>
            <a:r>
              <a:rPr lang="es-EC" sz="1400" b="1" dirty="0">
                <a:latin typeface="Arial" pitchFamily="34" charset="0"/>
                <a:ea typeface="Calibri" pitchFamily="34" charset="0"/>
                <a:cs typeface="Times New Roman" pitchFamily="18" charset="0"/>
              </a:rPr>
              <a:t>P</a:t>
            </a:r>
            <a:r>
              <a:rPr lang="es-EC" sz="1400" b="1" dirty="0" smtClean="0">
                <a:latin typeface="Arial" pitchFamily="34" charset="0"/>
                <a:ea typeface="Calibri" pitchFamily="34" charset="0"/>
                <a:cs typeface="Times New Roman" pitchFamily="18" charset="0"/>
              </a:rPr>
              <a:t>. Álvaro, </a:t>
            </a:r>
            <a:r>
              <a:rPr lang="es-EC" sz="1400" b="1" dirty="0">
                <a:latin typeface="Arial" pitchFamily="34" charset="0"/>
                <a:ea typeface="Calibri" pitchFamily="34" charset="0"/>
                <a:cs typeface="Times New Roman" pitchFamily="18" charset="0"/>
              </a:rPr>
              <a:t>MBA</a:t>
            </a:r>
            <a:endParaRPr lang="es-EC" sz="1400" dirty="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C" sz="1400" b="1" dirty="0">
                <a:latin typeface="Arial" pitchFamily="34" charset="0"/>
                <a:ea typeface="Calibri" pitchFamily="34" charset="0"/>
                <a:cs typeface="Times New Roman" pitchFamily="18" charset="0"/>
              </a:rPr>
              <a:t>OPONENTE</a:t>
            </a:r>
            <a:endParaRPr kumimoji="0" lang="es-EC" sz="1400" b="1" i="0" u="none" strike="noStrike" cap="none" normalizeH="0" baseline="0" dirty="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C"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SANGOLQUÍ</a:t>
            </a:r>
            <a:endParaRPr lang="es-EC" sz="1400" b="1" dirty="0">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C" sz="14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s-EC" sz="1400" b="1" dirty="0" smtClean="0">
                <a:latin typeface="Arial" pitchFamily="34" charset="0"/>
                <a:cs typeface="Times New Roman" pitchFamily="18" charset="0"/>
              </a:rPr>
              <a:t>2017</a:t>
            </a:r>
            <a:endParaRPr kumimoji="0" lang="es-EC" sz="1400" b="0" i="0" u="none" strike="noStrike" cap="none" normalizeH="0" baseline="0" dirty="0">
              <a:ln>
                <a:noFill/>
              </a:ln>
              <a:solidFill>
                <a:schemeClr val="tx1"/>
              </a:solidFill>
              <a:effectLst/>
              <a:latin typeface="Arial" pitchFamily="34" charset="0"/>
              <a:cs typeface="Arial" pitchFamily="34" charset="0"/>
            </a:endParaRPr>
          </a:p>
        </p:txBody>
      </p:sp>
      <p:pic>
        <p:nvPicPr>
          <p:cNvPr id="5"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2825" y="456436"/>
            <a:ext cx="2950940" cy="64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arcador de número de diapositiva 6"/>
          <p:cNvSpPr>
            <a:spLocks noGrp="1"/>
          </p:cNvSpPr>
          <p:nvPr>
            <p:ph type="sldNum" sz="quarter" idx="12"/>
          </p:nvPr>
        </p:nvSpPr>
        <p:spPr/>
        <p:txBody>
          <a:bodyPr/>
          <a:lstStyle/>
          <a:p>
            <a:fld id="{4E953487-42A6-4CFC-A365-8DC845F55DB6}" type="slidenum">
              <a:rPr lang="es-EC" smtClean="0"/>
              <a:t>1</a:t>
            </a:fld>
            <a:endParaRPr lang="es-EC" dirty="0"/>
          </a:p>
        </p:txBody>
      </p:sp>
    </p:spTree>
    <p:extLst>
      <p:ext uri="{BB962C8B-B14F-4D97-AF65-F5344CB8AC3E}">
        <p14:creationId xmlns:p14="http://schemas.microsoft.com/office/powerpoint/2010/main" val="1813775754"/>
      </p:ext>
    </p:extLst>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3646715" y="359229"/>
            <a:ext cx="3276600" cy="7293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HIPÓTESIS</a:t>
            </a:r>
          </a:p>
        </p:txBody>
      </p:sp>
      <p:sp>
        <p:nvSpPr>
          <p:cNvPr id="2" name="Multidocumento 1"/>
          <p:cNvSpPr/>
          <p:nvPr/>
        </p:nvSpPr>
        <p:spPr>
          <a:xfrm>
            <a:off x="854529" y="1431472"/>
            <a:ext cx="8860972" cy="2100943"/>
          </a:xfrm>
          <a:prstGeom prst="flowChartMulti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b="1" dirty="0">
                <a:solidFill>
                  <a:schemeClr val="tx1"/>
                </a:solidFill>
              </a:rPr>
              <a:t>“El lento crecimiento del mercado de capitales ecuatoriano durante el período 2010-2015, tuvo como causa cardinal, la limitada cultura económico-financiera de las empresas nacionales”.</a:t>
            </a:r>
          </a:p>
        </p:txBody>
      </p:sp>
      <p:sp>
        <p:nvSpPr>
          <p:cNvPr id="7" name="Pergamino horizontal 6"/>
          <p:cNvSpPr/>
          <p:nvPr/>
        </p:nvSpPr>
        <p:spPr>
          <a:xfrm>
            <a:off x="3646715" y="3907972"/>
            <a:ext cx="2378528" cy="794657"/>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VARIABLES</a:t>
            </a:r>
          </a:p>
        </p:txBody>
      </p:sp>
      <p:sp>
        <p:nvSpPr>
          <p:cNvPr id="8" name="Flecha abajo 7"/>
          <p:cNvSpPr/>
          <p:nvPr/>
        </p:nvSpPr>
        <p:spPr>
          <a:xfrm>
            <a:off x="4936672" y="1001486"/>
            <a:ext cx="696686" cy="1121228"/>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9" name="Multidocumento 8"/>
          <p:cNvSpPr/>
          <p:nvPr/>
        </p:nvSpPr>
        <p:spPr>
          <a:xfrm>
            <a:off x="511628" y="5078186"/>
            <a:ext cx="11234057" cy="1638300"/>
          </a:xfrm>
          <a:prstGeom prst="flowChartMultidocumen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b="1" dirty="0">
                <a:solidFill>
                  <a:schemeClr val="tx1"/>
                </a:solidFill>
              </a:rPr>
              <a:t>Crecimiento del Mercado de Valores                              </a:t>
            </a:r>
            <a:r>
              <a:rPr lang="es-EC" b="1" dirty="0"/>
              <a:t>Cultura económico-financiera</a:t>
            </a:r>
            <a:endParaRPr lang="es-EC" dirty="0"/>
          </a:p>
          <a:p>
            <a:pPr algn="ctr"/>
            <a:r>
              <a:rPr lang="es-EC" b="1" dirty="0">
                <a:solidFill>
                  <a:schemeClr val="tx1"/>
                </a:solidFill>
              </a:rPr>
              <a:t> </a:t>
            </a:r>
          </a:p>
        </p:txBody>
      </p:sp>
      <p:sp>
        <p:nvSpPr>
          <p:cNvPr id="10" name="Flecha izquierda y derecha 9"/>
          <p:cNvSpPr/>
          <p:nvPr/>
        </p:nvSpPr>
        <p:spPr>
          <a:xfrm>
            <a:off x="4936672" y="5693229"/>
            <a:ext cx="1480457" cy="370114"/>
          </a:xfrm>
          <a:prstGeom prst="lef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sp>
        <p:nvSpPr>
          <p:cNvPr id="11" name="Flecha abajo 10"/>
          <p:cNvSpPr/>
          <p:nvPr/>
        </p:nvSpPr>
        <p:spPr>
          <a:xfrm>
            <a:off x="4487636" y="4626429"/>
            <a:ext cx="696686" cy="800100"/>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a:p>
        </p:txBody>
      </p:sp>
      <p:pic>
        <p:nvPicPr>
          <p:cNvPr id="12"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10</a:t>
            </a:fld>
            <a:endParaRPr lang="es-EC"/>
          </a:p>
        </p:txBody>
      </p:sp>
    </p:spTree>
    <p:extLst>
      <p:ext uri="{BB962C8B-B14F-4D97-AF65-F5344CB8AC3E}">
        <p14:creationId xmlns:p14="http://schemas.microsoft.com/office/powerpoint/2010/main" val="412860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2699657" y="163285"/>
            <a:ext cx="5856515"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MATRIZ DE OPERACIONALIZACIÓN DE VARIABLES</a:t>
            </a:r>
          </a:p>
        </p:txBody>
      </p:sp>
      <p:graphicFrame>
        <p:nvGraphicFramePr>
          <p:cNvPr id="2" name="Tabla 1"/>
          <p:cNvGraphicFramePr>
            <a:graphicFrameLocks noGrp="1"/>
          </p:cNvGraphicFramePr>
          <p:nvPr>
            <p:extLst>
              <p:ext uri="{D42A27DB-BD31-4B8C-83A1-F6EECF244321}">
                <p14:modId xmlns:p14="http://schemas.microsoft.com/office/powerpoint/2010/main" val="2774688164"/>
              </p:ext>
            </p:extLst>
          </p:nvPr>
        </p:nvGraphicFramePr>
        <p:xfrm>
          <a:off x="1110344" y="1436916"/>
          <a:ext cx="9078685" cy="4236719"/>
        </p:xfrm>
        <a:graphic>
          <a:graphicData uri="http://schemas.openxmlformats.org/drawingml/2006/table">
            <a:tbl>
              <a:tblPr firstRow="1" firstCol="1" bandRow="1">
                <a:tableStyleId>{FABFCF23-3B69-468F-B69F-88F6DE6A72F2}</a:tableStyleId>
              </a:tblPr>
              <a:tblGrid>
                <a:gridCol w="2402623">
                  <a:extLst>
                    <a:ext uri="{9D8B030D-6E8A-4147-A177-3AD203B41FA5}">
                      <a16:colId xmlns="" xmlns:a16="http://schemas.microsoft.com/office/drawing/2014/main" val="20000"/>
                    </a:ext>
                  </a:extLst>
                </a:gridCol>
                <a:gridCol w="3094662">
                  <a:extLst>
                    <a:ext uri="{9D8B030D-6E8A-4147-A177-3AD203B41FA5}">
                      <a16:colId xmlns="" xmlns:a16="http://schemas.microsoft.com/office/drawing/2014/main" val="20001"/>
                    </a:ext>
                  </a:extLst>
                </a:gridCol>
                <a:gridCol w="3581400">
                  <a:extLst>
                    <a:ext uri="{9D8B030D-6E8A-4147-A177-3AD203B41FA5}">
                      <a16:colId xmlns="" xmlns:a16="http://schemas.microsoft.com/office/drawing/2014/main" val="20002"/>
                    </a:ext>
                  </a:extLst>
                </a:gridCol>
              </a:tblGrid>
              <a:tr h="274320">
                <a:tc>
                  <a:txBody>
                    <a:bodyPr/>
                    <a:lstStyle/>
                    <a:p>
                      <a:pPr algn="ctr">
                        <a:lnSpc>
                          <a:spcPct val="100000"/>
                        </a:lnSpc>
                        <a:spcAft>
                          <a:spcPts val="0"/>
                        </a:spcAft>
                      </a:pPr>
                      <a:r>
                        <a:rPr lang="es-EC" sz="1800" dirty="0">
                          <a:effectLst/>
                        </a:rPr>
                        <a:t>VARIABLE</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a:txBody>
                    <a:bodyPr/>
                    <a:lstStyle/>
                    <a:p>
                      <a:pPr algn="ctr">
                        <a:lnSpc>
                          <a:spcPct val="100000"/>
                        </a:lnSpc>
                        <a:spcAft>
                          <a:spcPts val="0"/>
                        </a:spcAft>
                      </a:pPr>
                      <a:r>
                        <a:rPr lang="es-EC" sz="1800">
                          <a:effectLst/>
                        </a:rPr>
                        <a:t>INDICADOR</a:t>
                      </a:r>
                      <a:endParaRPr lang="es-EC" sz="1800">
                        <a:solidFill>
                          <a:schemeClr val="tx1"/>
                        </a:solidFill>
                        <a:effectLst/>
                        <a:latin typeface="Berlin Sans FB" panose="020E0602020502020306" pitchFamily="34" charset="0"/>
                        <a:ea typeface="Calibri" panose="020F0502020204030204" pitchFamily="34" charset="0"/>
                      </a:endParaRPr>
                    </a:p>
                  </a:txBody>
                  <a:tcPr marL="45589" marR="45589" marT="0" marB="0"/>
                </a:tc>
                <a:tc>
                  <a:txBody>
                    <a:bodyPr/>
                    <a:lstStyle/>
                    <a:p>
                      <a:pPr algn="ctr">
                        <a:lnSpc>
                          <a:spcPct val="100000"/>
                        </a:lnSpc>
                        <a:spcAft>
                          <a:spcPts val="0"/>
                        </a:spcAft>
                      </a:pPr>
                      <a:r>
                        <a:rPr lang="es-EC" sz="1800">
                          <a:effectLst/>
                        </a:rPr>
                        <a:t>INSTRUMENTOS</a:t>
                      </a:r>
                      <a:endParaRPr lang="es-EC" sz="1800">
                        <a:solidFill>
                          <a:schemeClr val="tx1"/>
                        </a:solidFill>
                        <a:effectLst/>
                        <a:latin typeface="Berlin Sans FB" panose="020E0602020502020306" pitchFamily="34" charset="0"/>
                        <a:ea typeface="Calibri" panose="020F0502020204030204" pitchFamily="34" charset="0"/>
                      </a:endParaRPr>
                    </a:p>
                  </a:txBody>
                  <a:tcPr marL="45589" marR="45589" marT="0" marB="0"/>
                </a:tc>
                <a:extLst>
                  <a:ext uri="{0D108BD9-81ED-4DB2-BD59-A6C34878D82A}">
                    <a16:rowId xmlns="" xmlns:a16="http://schemas.microsoft.com/office/drawing/2014/main" val="10000"/>
                  </a:ext>
                </a:extLst>
              </a:tr>
              <a:tr h="274320">
                <a:tc rowSpan="5">
                  <a:txBody>
                    <a:bodyPr/>
                    <a:lstStyle/>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 Crecimiento </a:t>
                      </a:r>
                    </a:p>
                    <a:p>
                      <a:pPr algn="l">
                        <a:lnSpc>
                          <a:spcPct val="100000"/>
                        </a:lnSpc>
                        <a:spcAft>
                          <a:spcPts val="0"/>
                        </a:spcAft>
                      </a:pPr>
                      <a:r>
                        <a:rPr lang="es-EC" sz="1800" dirty="0">
                          <a:effectLst/>
                        </a:rPr>
                        <a:t>Mercado de Capitales</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a:txBody>
                    <a:bodyPr/>
                    <a:lstStyle/>
                    <a:p>
                      <a:pPr algn="l">
                        <a:lnSpc>
                          <a:spcPct val="100000"/>
                        </a:lnSpc>
                        <a:spcAft>
                          <a:spcPts val="0"/>
                        </a:spcAft>
                      </a:pPr>
                      <a:r>
                        <a:rPr lang="es-EC" sz="1800">
                          <a:effectLst/>
                        </a:rPr>
                        <a:t>PIB</a:t>
                      </a:r>
                      <a:endParaRPr lang="es-EC" sz="1800">
                        <a:solidFill>
                          <a:schemeClr val="tx1"/>
                        </a:solidFill>
                        <a:effectLst/>
                        <a:latin typeface="Berlin Sans FB" panose="020E0602020502020306" pitchFamily="34" charset="0"/>
                        <a:ea typeface="Calibri" panose="020F0502020204030204" pitchFamily="34" charset="0"/>
                      </a:endParaRPr>
                    </a:p>
                  </a:txBody>
                  <a:tcPr marL="45589" marR="45589" marT="0" marB="0"/>
                </a:tc>
                <a:tc rowSpan="5">
                  <a:txBody>
                    <a:bodyPr/>
                    <a:lstStyle/>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 Modelo de Datos.</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extLst>
                  <a:ext uri="{0D108BD9-81ED-4DB2-BD59-A6C34878D82A}">
                    <a16:rowId xmlns="" xmlns:a16="http://schemas.microsoft.com/office/drawing/2014/main" val="10001"/>
                  </a:ext>
                </a:extLst>
              </a:tr>
              <a:tr h="396239">
                <a:tc vMerge="1">
                  <a:txBody>
                    <a:bodyPr/>
                    <a:lstStyle/>
                    <a:p>
                      <a:endParaRPr lang="es-EC"/>
                    </a:p>
                  </a:txBody>
                  <a:tcPr/>
                </a:tc>
                <a:tc>
                  <a:txBody>
                    <a:bodyPr/>
                    <a:lstStyle/>
                    <a:p>
                      <a:pPr algn="l">
                        <a:lnSpc>
                          <a:spcPct val="100000"/>
                        </a:lnSpc>
                        <a:spcAft>
                          <a:spcPts val="0"/>
                        </a:spcAft>
                      </a:pPr>
                      <a:r>
                        <a:rPr lang="es-EC" sz="1800" dirty="0">
                          <a:effectLst/>
                        </a:rPr>
                        <a:t>Montos </a:t>
                      </a:r>
                      <a:r>
                        <a:rPr lang="es-EC" sz="1800" dirty="0" err="1">
                          <a:effectLst/>
                        </a:rPr>
                        <a:t>bur</a:t>
                      </a:r>
                      <a:r>
                        <a:rPr lang="es-CO" sz="1800" dirty="0">
                          <a:effectLst/>
                        </a:rPr>
                        <a:t>sátiles nacionales</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vMerge="1">
                  <a:txBody>
                    <a:bodyPr/>
                    <a:lstStyle/>
                    <a:p>
                      <a:endParaRPr lang="es-EC"/>
                    </a:p>
                  </a:txBody>
                  <a:tcPr/>
                </a:tc>
                <a:extLst>
                  <a:ext uri="{0D108BD9-81ED-4DB2-BD59-A6C34878D82A}">
                    <a16:rowId xmlns="" xmlns:a16="http://schemas.microsoft.com/office/drawing/2014/main" val="10002"/>
                  </a:ext>
                </a:extLst>
              </a:tr>
              <a:tr h="274320">
                <a:tc vMerge="1">
                  <a:txBody>
                    <a:bodyPr/>
                    <a:lstStyle/>
                    <a:p>
                      <a:endParaRPr lang="es-EC"/>
                    </a:p>
                  </a:txBody>
                  <a:tcPr/>
                </a:tc>
                <a:tc>
                  <a:txBody>
                    <a:bodyPr/>
                    <a:lstStyle/>
                    <a:p>
                      <a:pPr algn="l">
                        <a:lnSpc>
                          <a:spcPct val="100000"/>
                        </a:lnSpc>
                        <a:spcAft>
                          <a:spcPts val="0"/>
                        </a:spcAft>
                      </a:pPr>
                      <a:r>
                        <a:rPr lang="es-EC" sz="1800" dirty="0">
                          <a:effectLst/>
                        </a:rPr>
                        <a:t>Tipo de renta</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vMerge="1">
                  <a:txBody>
                    <a:bodyPr/>
                    <a:lstStyle/>
                    <a:p>
                      <a:endParaRPr lang="es-EC"/>
                    </a:p>
                  </a:txBody>
                  <a:tcPr/>
                </a:tc>
                <a:extLst>
                  <a:ext uri="{0D108BD9-81ED-4DB2-BD59-A6C34878D82A}">
                    <a16:rowId xmlns="" xmlns:a16="http://schemas.microsoft.com/office/drawing/2014/main" val="10003"/>
                  </a:ext>
                </a:extLst>
              </a:tr>
              <a:tr h="274320">
                <a:tc vMerge="1">
                  <a:txBody>
                    <a:bodyPr/>
                    <a:lstStyle/>
                    <a:p>
                      <a:endParaRPr lang="es-EC"/>
                    </a:p>
                  </a:txBody>
                  <a:tcPr/>
                </a:tc>
                <a:tc>
                  <a:txBody>
                    <a:bodyPr/>
                    <a:lstStyle/>
                    <a:p>
                      <a:pPr algn="l">
                        <a:lnSpc>
                          <a:spcPct val="100000"/>
                        </a:lnSpc>
                        <a:spcAft>
                          <a:spcPts val="0"/>
                        </a:spcAft>
                      </a:pPr>
                      <a:r>
                        <a:rPr lang="es-EC" sz="1800" dirty="0">
                          <a:effectLst/>
                        </a:rPr>
                        <a:t>Capitalización bursátil</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vMerge="1">
                  <a:txBody>
                    <a:bodyPr/>
                    <a:lstStyle/>
                    <a:p>
                      <a:endParaRPr lang="es-EC"/>
                    </a:p>
                  </a:txBody>
                  <a:tcPr/>
                </a:tc>
                <a:extLst>
                  <a:ext uri="{0D108BD9-81ED-4DB2-BD59-A6C34878D82A}">
                    <a16:rowId xmlns="" xmlns:a16="http://schemas.microsoft.com/office/drawing/2014/main" val="10004"/>
                  </a:ext>
                </a:extLst>
              </a:tr>
              <a:tr h="274320">
                <a:tc vMerge="1">
                  <a:txBody>
                    <a:bodyPr/>
                    <a:lstStyle/>
                    <a:p>
                      <a:endParaRPr lang="es-EC"/>
                    </a:p>
                  </a:txBody>
                  <a:tcPr/>
                </a:tc>
                <a:tc>
                  <a:txBody>
                    <a:bodyPr/>
                    <a:lstStyle/>
                    <a:p>
                      <a:pPr algn="l">
                        <a:lnSpc>
                          <a:spcPct val="100000"/>
                        </a:lnSpc>
                        <a:spcAft>
                          <a:spcPts val="0"/>
                        </a:spcAft>
                      </a:pPr>
                      <a:r>
                        <a:rPr lang="es-EC" sz="1800" dirty="0" err="1">
                          <a:effectLst/>
                        </a:rPr>
                        <a:t>ECUINDEX</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vMerge="1">
                  <a:txBody>
                    <a:bodyPr/>
                    <a:lstStyle/>
                    <a:p>
                      <a:endParaRPr lang="es-EC"/>
                    </a:p>
                  </a:txBody>
                  <a:tcPr/>
                </a:tc>
                <a:extLst>
                  <a:ext uri="{0D108BD9-81ED-4DB2-BD59-A6C34878D82A}">
                    <a16:rowId xmlns="" xmlns:a16="http://schemas.microsoft.com/office/drawing/2014/main" val="10006"/>
                  </a:ext>
                </a:extLst>
              </a:tr>
              <a:tr h="2468880">
                <a:tc>
                  <a:txBody>
                    <a:bodyPr/>
                    <a:lstStyle/>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 </a:t>
                      </a:r>
                    </a:p>
                    <a:p>
                      <a:pPr algn="l">
                        <a:lnSpc>
                          <a:spcPct val="100000"/>
                        </a:lnSpc>
                        <a:spcAft>
                          <a:spcPts val="0"/>
                        </a:spcAft>
                      </a:pPr>
                      <a:r>
                        <a:rPr lang="es-EC" sz="1800" dirty="0">
                          <a:effectLst/>
                        </a:rPr>
                        <a:t>Cultura </a:t>
                      </a:r>
                    </a:p>
                    <a:p>
                      <a:pPr algn="l">
                        <a:lnSpc>
                          <a:spcPct val="100000"/>
                        </a:lnSpc>
                        <a:spcAft>
                          <a:spcPts val="0"/>
                        </a:spcAft>
                      </a:pPr>
                      <a:r>
                        <a:rPr lang="es-EC" sz="1800" dirty="0">
                          <a:effectLst/>
                        </a:rPr>
                        <a:t>económico-financiero</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a:txBody>
                    <a:bodyPr/>
                    <a:lstStyle/>
                    <a:p>
                      <a:pPr algn="l">
                        <a:lnSpc>
                          <a:spcPct val="100000"/>
                        </a:lnSpc>
                        <a:spcAft>
                          <a:spcPts val="0"/>
                        </a:spcAft>
                      </a:pPr>
                      <a:endParaRPr lang="es-EC" sz="1800" dirty="0">
                        <a:effectLst/>
                      </a:endParaRPr>
                    </a:p>
                    <a:p>
                      <a:pPr algn="l">
                        <a:lnSpc>
                          <a:spcPct val="100000"/>
                        </a:lnSpc>
                        <a:spcAft>
                          <a:spcPts val="0"/>
                        </a:spcAft>
                      </a:pPr>
                      <a:endParaRPr lang="es-EC" sz="1800" dirty="0">
                        <a:effectLst/>
                      </a:endParaRPr>
                    </a:p>
                    <a:p>
                      <a:pPr algn="l">
                        <a:lnSpc>
                          <a:spcPct val="100000"/>
                        </a:lnSpc>
                        <a:spcAft>
                          <a:spcPts val="0"/>
                        </a:spcAft>
                      </a:pPr>
                      <a:r>
                        <a:rPr lang="es-EC" sz="1800" dirty="0">
                          <a:effectLst/>
                        </a:rPr>
                        <a:t>Ingresos.</a:t>
                      </a:r>
                    </a:p>
                    <a:p>
                      <a:pPr algn="l">
                        <a:lnSpc>
                          <a:spcPct val="100000"/>
                        </a:lnSpc>
                        <a:spcAft>
                          <a:spcPts val="0"/>
                        </a:spcAft>
                      </a:pPr>
                      <a:r>
                        <a:rPr lang="es-EC" sz="1800" dirty="0">
                          <a:effectLst/>
                        </a:rPr>
                        <a:t>Gastos.</a:t>
                      </a:r>
                    </a:p>
                    <a:p>
                      <a:pPr algn="l">
                        <a:lnSpc>
                          <a:spcPct val="100000"/>
                        </a:lnSpc>
                        <a:spcAft>
                          <a:spcPts val="0"/>
                        </a:spcAft>
                      </a:pPr>
                      <a:r>
                        <a:rPr lang="es-EC" sz="1800" dirty="0">
                          <a:effectLst/>
                        </a:rPr>
                        <a:t>Presupuesto.</a:t>
                      </a:r>
                    </a:p>
                    <a:p>
                      <a:pPr algn="l">
                        <a:lnSpc>
                          <a:spcPct val="100000"/>
                        </a:lnSpc>
                        <a:spcAft>
                          <a:spcPts val="0"/>
                        </a:spcAft>
                      </a:pPr>
                      <a:r>
                        <a:rPr lang="es-EC" sz="1800" dirty="0">
                          <a:effectLst/>
                        </a:rPr>
                        <a:t>Coste.</a:t>
                      </a:r>
                    </a:p>
                    <a:p>
                      <a:pPr algn="l">
                        <a:lnSpc>
                          <a:spcPct val="100000"/>
                        </a:lnSpc>
                        <a:spcAft>
                          <a:spcPts val="0"/>
                        </a:spcAft>
                      </a:pPr>
                      <a:r>
                        <a:rPr lang="es-EC" sz="1800" dirty="0">
                          <a:effectLst/>
                        </a:rPr>
                        <a:t>Calidad de vida.</a:t>
                      </a:r>
                    </a:p>
                    <a:p>
                      <a:pPr algn="l">
                        <a:lnSpc>
                          <a:spcPct val="100000"/>
                        </a:lnSpc>
                        <a:spcAft>
                          <a:spcPts val="0"/>
                        </a:spcAft>
                      </a:pPr>
                      <a:r>
                        <a:rPr lang="es-EC" sz="1800" dirty="0">
                          <a:effectLst/>
                        </a:rPr>
                        <a:t>Consumo responsable.</a:t>
                      </a:r>
                    </a:p>
                    <a:p>
                      <a:pPr algn="l">
                        <a:lnSpc>
                          <a:spcPct val="100000"/>
                        </a:lnSpc>
                        <a:spcAft>
                          <a:spcPts val="0"/>
                        </a:spcAft>
                      </a:pP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tc>
                  <a:txBody>
                    <a:bodyPr/>
                    <a:lstStyle/>
                    <a:p>
                      <a:pPr algn="l">
                        <a:lnSpc>
                          <a:spcPct val="100000"/>
                        </a:lnSpc>
                        <a:spcAft>
                          <a:spcPts val="0"/>
                        </a:spcAft>
                      </a:pPr>
                      <a:r>
                        <a:rPr lang="es-EC" sz="1800" dirty="0">
                          <a:effectLst/>
                        </a:rPr>
                        <a:t> </a:t>
                      </a:r>
                    </a:p>
                    <a:p>
                      <a:pPr algn="l">
                        <a:lnSpc>
                          <a:spcPct val="100000"/>
                        </a:lnSpc>
                        <a:spcAft>
                          <a:spcPts val="0"/>
                        </a:spcAft>
                      </a:pPr>
                      <a:r>
                        <a:rPr lang="es-EC" sz="1800" dirty="0">
                          <a:effectLst/>
                        </a:rPr>
                        <a:t> Encuesta (Cuestionario con preguntas abiertas, cerradas, </a:t>
                      </a:r>
                      <a:r>
                        <a:rPr lang="es-EC" sz="1800" dirty="0" err="1">
                          <a:effectLst/>
                        </a:rPr>
                        <a:t>semi</a:t>
                      </a:r>
                      <a:r>
                        <a:rPr lang="es-EC" sz="1800" dirty="0">
                          <a:effectLst/>
                        </a:rPr>
                        <a:t> abiertas y </a:t>
                      </a:r>
                      <a:r>
                        <a:rPr lang="es-EC" sz="1800" dirty="0" err="1">
                          <a:effectLst/>
                        </a:rPr>
                        <a:t>semi</a:t>
                      </a:r>
                      <a:r>
                        <a:rPr lang="es-EC" sz="1800" dirty="0">
                          <a:effectLst/>
                        </a:rPr>
                        <a:t> cerradas)</a:t>
                      </a:r>
                      <a:endParaRPr lang="es-EC" sz="1800" dirty="0">
                        <a:solidFill>
                          <a:schemeClr val="tx1"/>
                        </a:solidFill>
                        <a:effectLst/>
                        <a:latin typeface="Berlin Sans FB" panose="020E0602020502020306" pitchFamily="34" charset="0"/>
                        <a:ea typeface="Calibri" panose="020F0502020204030204" pitchFamily="34" charset="0"/>
                      </a:endParaRPr>
                    </a:p>
                  </a:txBody>
                  <a:tcPr marL="45589" marR="45589" marT="0" marB="0"/>
                </a:tc>
                <a:extLst>
                  <a:ext uri="{0D108BD9-81ED-4DB2-BD59-A6C34878D82A}">
                    <a16:rowId xmlns="" xmlns:a16="http://schemas.microsoft.com/office/drawing/2014/main" val="10008"/>
                  </a:ext>
                </a:extLst>
              </a:tr>
            </a:tbl>
          </a:graphicData>
        </a:graphic>
      </p:graphicFrame>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11</a:t>
            </a:fld>
            <a:endParaRPr lang="es-EC"/>
          </a:p>
        </p:txBody>
      </p:sp>
    </p:spTree>
    <p:extLst>
      <p:ext uri="{BB962C8B-B14F-4D97-AF65-F5344CB8AC3E}">
        <p14:creationId xmlns:p14="http://schemas.microsoft.com/office/powerpoint/2010/main" val="1834073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3178628" y="315686"/>
            <a:ext cx="4234544" cy="1143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POBLACIÓN Y MUESTRA</a:t>
            </a:r>
          </a:p>
        </p:txBody>
      </p:sp>
      <p:graphicFrame>
        <p:nvGraphicFramePr>
          <p:cNvPr id="3" name="Tabla 2"/>
          <p:cNvGraphicFramePr>
            <a:graphicFrameLocks noGrp="1"/>
          </p:cNvGraphicFramePr>
          <p:nvPr>
            <p:extLst>
              <p:ext uri="{D42A27DB-BD31-4B8C-83A1-F6EECF244321}">
                <p14:modId xmlns:p14="http://schemas.microsoft.com/office/powerpoint/2010/main" val="3462137465"/>
              </p:ext>
            </p:extLst>
          </p:nvPr>
        </p:nvGraphicFramePr>
        <p:xfrm>
          <a:off x="449263" y="2158197"/>
          <a:ext cx="6963908" cy="1645920"/>
        </p:xfrm>
        <a:graphic>
          <a:graphicData uri="http://schemas.openxmlformats.org/drawingml/2006/table">
            <a:tbl>
              <a:tblPr firstRow="1" firstCol="1" bandRow="1">
                <a:tableStyleId>{6E25E649-3F16-4E02-A733-19D2CDBF48F0}</a:tableStyleId>
              </a:tblPr>
              <a:tblGrid>
                <a:gridCol w="279468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578428">
                  <a:extLst>
                    <a:ext uri="{9D8B030D-6E8A-4147-A177-3AD203B41FA5}">
                      <a16:colId xmlns="" xmlns:a16="http://schemas.microsoft.com/office/drawing/2014/main" val="20003"/>
                    </a:ext>
                  </a:extLst>
                </a:gridCol>
              </a:tblGrid>
              <a:tr h="274320">
                <a:tc>
                  <a:txBody>
                    <a:bodyPr/>
                    <a:lstStyle/>
                    <a:p>
                      <a:pPr algn="ctr">
                        <a:lnSpc>
                          <a:spcPct val="100000"/>
                        </a:lnSpc>
                        <a:spcAft>
                          <a:spcPts val="0"/>
                        </a:spcAft>
                      </a:pPr>
                      <a:r>
                        <a:rPr lang="es-EC" sz="1800" dirty="0">
                          <a:solidFill>
                            <a:schemeClr val="tx1"/>
                          </a:solidFill>
                          <a:effectLst/>
                        </a:rPr>
                        <a:t>UNIVERSO</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solidFill>
                            <a:schemeClr val="tx1"/>
                          </a:solidFill>
                          <a:effectLst/>
                        </a:rPr>
                        <a:t>POBLACIÓN</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solidFill>
                            <a:schemeClr val="tx1"/>
                          </a:solidFill>
                          <a:effectLst/>
                        </a:rPr>
                        <a:t>MUESTRA</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solidFill>
                            <a:schemeClr val="tx1"/>
                          </a:solidFill>
                          <a:effectLst/>
                        </a:rPr>
                        <a:t>PORCENTAJE</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0000"/>
                  </a:ext>
                </a:extLst>
              </a:tr>
              <a:tr h="548640">
                <a:tc>
                  <a:txBody>
                    <a:bodyPr/>
                    <a:lstStyle/>
                    <a:p>
                      <a:pPr algn="just">
                        <a:lnSpc>
                          <a:spcPct val="100000"/>
                        </a:lnSpc>
                        <a:spcAft>
                          <a:spcPts val="0"/>
                        </a:spcAft>
                      </a:pPr>
                      <a:r>
                        <a:rPr lang="es-EC" sz="1800" dirty="0">
                          <a:solidFill>
                            <a:schemeClr val="tx1"/>
                          </a:solidFill>
                          <a:effectLst/>
                        </a:rPr>
                        <a:t>Empresas que cotizan en Bolsa</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423</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a:effectLst/>
                        </a:rPr>
                        <a:t>62</a:t>
                      </a:r>
                      <a:endParaRPr lang="es-EC" sz="18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a:effectLst/>
                        </a:rPr>
                        <a:t>14,6%</a:t>
                      </a:r>
                      <a:endParaRPr lang="es-EC" sz="180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0001"/>
                  </a:ext>
                </a:extLst>
              </a:tr>
              <a:tr h="548640">
                <a:tc>
                  <a:txBody>
                    <a:bodyPr/>
                    <a:lstStyle/>
                    <a:p>
                      <a:pPr algn="just">
                        <a:lnSpc>
                          <a:spcPct val="100000"/>
                        </a:lnSpc>
                        <a:spcAft>
                          <a:spcPts val="0"/>
                        </a:spcAft>
                      </a:pPr>
                      <a:r>
                        <a:rPr lang="es-EC" sz="1800" dirty="0">
                          <a:solidFill>
                            <a:schemeClr val="tx1"/>
                          </a:solidFill>
                          <a:effectLst/>
                        </a:rPr>
                        <a:t>Empresa que NO cotizan en Bolsa</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71 205</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382</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0,5%</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0002"/>
                  </a:ext>
                </a:extLst>
              </a:tr>
              <a:tr h="274320">
                <a:tc>
                  <a:txBody>
                    <a:bodyPr/>
                    <a:lstStyle/>
                    <a:p>
                      <a:pPr algn="ctr">
                        <a:lnSpc>
                          <a:spcPct val="100000"/>
                        </a:lnSpc>
                        <a:spcAft>
                          <a:spcPts val="0"/>
                        </a:spcAft>
                      </a:pPr>
                      <a:r>
                        <a:rPr lang="es-EC" sz="1800" dirty="0">
                          <a:solidFill>
                            <a:schemeClr val="tx1"/>
                          </a:solidFill>
                          <a:effectLst/>
                        </a:rPr>
                        <a:t>TOTAL</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a:effectLst/>
                        </a:rPr>
                        <a:t>71 628</a:t>
                      </a:r>
                      <a:endParaRPr lang="es-EC" sz="180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     444</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100000"/>
                        </a:lnSpc>
                        <a:spcAft>
                          <a:spcPts val="0"/>
                        </a:spcAft>
                      </a:pPr>
                      <a:r>
                        <a:rPr lang="es-EC" sz="1800" dirty="0">
                          <a:effectLst/>
                        </a:rPr>
                        <a:t>14,7%</a:t>
                      </a:r>
                      <a:endParaRPr lang="es-EC" sz="1800" dirty="0">
                        <a:solidFill>
                          <a:schemeClr val="tx1"/>
                        </a:solidFill>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0003"/>
                  </a:ext>
                </a:extLst>
              </a:tr>
            </a:tbl>
          </a:graphicData>
        </a:graphic>
      </p:graphicFrame>
      <p:sp>
        <p:nvSpPr>
          <p:cNvPr id="4" name="Rectangle 1"/>
          <p:cNvSpPr>
            <a:spLocks noChangeArrowheads="1"/>
          </p:cNvSpPr>
          <p:nvPr/>
        </p:nvSpPr>
        <p:spPr bwMode="auto">
          <a:xfrm>
            <a:off x="664293" y="1608387"/>
            <a:ext cx="4441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C" sz="2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t>
            </a:r>
            <a:r>
              <a:rPr kumimoji="0" lang="es-EC" sz="20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uadro No.  </a:t>
            </a:r>
            <a:r>
              <a:rPr kumimoji="0" lang="es-EC" sz="2000" b="1" i="0" u="none" strike="noStrike" cap="none" normalizeH="0" baseline="0" dirty="0" bmk="_Toc467522057">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a:t>
            </a:r>
            <a:r>
              <a:rPr kumimoji="0" lang="es-EC" sz="2000" b="1" i="0" u="none" strike="noStrike" cap="none" normalizeH="0" baseline="0" dirty="0" bmk="_Toc467522057">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Población y muestra</a:t>
            </a:r>
            <a:endParaRPr kumimoji="0" lang="es-EC" sz="2000" b="0" i="0" u="none" strike="noStrike" cap="none" normalizeH="0" baseline="0" dirty="0">
              <a:ln>
                <a:noFill/>
              </a:ln>
              <a:solidFill>
                <a:schemeClr val="tx1"/>
              </a:solidFill>
              <a:effectLst/>
            </a:endParaRPr>
          </a:p>
        </p:txBody>
      </p:sp>
      <p:sp>
        <p:nvSpPr>
          <p:cNvPr id="6" name="Rectángulo 5"/>
          <p:cNvSpPr/>
          <p:nvPr/>
        </p:nvSpPr>
        <p:spPr>
          <a:xfrm>
            <a:off x="844186" y="3832163"/>
            <a:ext cx="5365571" cy="369332"/>
          </a:xfrm>
          <a:prstGeom prst="rect">
            <a:avLst/>
          </a:prstGeom>
        </p:spPr>
        <p:txBody>
          <a:bodyPr wrap="none">
            <a:spAutoFit/>
          </a:bodyPr>
          <a:lstStyle/>
          <a:p>
            <a:pPr lvl="0" algn="ctr" eaLnBrk="0" fontAlgn="base" hangingPunct="0">
              <a:spcBef>
                <a:spcPct val="0"/>
              </a:spcBef>
              <a:spcAft>
                <a:spcPct val="0"/>
              </a:spcAft>
            </a:pPr>
            <a:r>
              <a:rPr kumimoji="0" lang="es-EC"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Fuente:</a:t>
            </a:r>
            <a:r>
              <a:rPr kumimoji="0" lang="es-EC"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Superintendencia de Compañías (agosto, 2016)</a:t>
            </a:r>
            <a:endParaRPr kumimoji="0" lang="es-EC" sz="4000" b="0" i="0" u="none" strike="noStrike" cap="none" normalizeH="0" baseline="0" dirty="0">
              <a:ln>
                <a:noFill/>
              </a:ln>
              <a:solidFill>
                <a:schemeClr val="tx1"/>
              </a:solidFill>
              <a:effectLst/>
              <a:latin typeface="Arial" panose="020B0604020202020204" pitchFamily="34" charset="0"/>
            </a:endParaRPr>
          </a:p>
        </p:txBody>
      </p:sp>
      <p:sp>
        <p:nvSpPr>
          <p:cNvPr id="12" name="Llamada de flecha a la derecha 11"/>
          <p:cNvSpPr/>
          <p:nvPr/>
        </p:nvSpPr>
        <p:spPr>
          <a:xfrm>
            <a:off x="3526971" y="4338007"/>
            <a:ext cx="3679372" cy="1807028"/>
          </a:xfrm>
          <a:prstGeom prst="rightArrowCallou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b="1" dirty="0"/>
              <a:t>INSTRUMENTOS</a:t>
            </a:r>
          </a:p>
          <a:p>
            <a:pPr algn="ctr"/>
            <a:r>
              <a:rPr lang="es-EC" b="1" dirty="0"/>
              <a:t>INVESTIGATIVOS</a:t>
            </a:r>
          </a:p>
        </p:txBody>
      </p:sp>
      <p:graphicFrame>
        <p:nvGraphicFramePr>
          <p:cNvPr id="13" name="Diagrama 12"/>
          <p:cNvGraphicFramePr/>
          <p:nvPr>
            <p:extLst>
              <p:ext uri="{D42A27DB-BD31-4B8C-83A1-F6EECF244321}">
                <p14:modId xmlns:p14="http://schemas.microsoft.com/office/powerpoint/2010/main" val="646416523"/>
              </p:ext>
            </p:extLst>
          </p:nvPr>
        </p:nvGraphicFramePr>
        <p:xfrm>
          <a:off x="6760028" y="4459330"/>
          <a:ext cx="4256314" cy="1807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0 Image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p:cNvPicPr>
            <a:picLocks noChangeAspect="1"/>
          </p:cNvPicPr>
          <p:nvPr/>
        </p:nvPicPr>
        <p:blipFill>
          <a:blip r:embed="rId8"/>
          <a:stretch>
            <a:fillRect/>
          </a:stretch>
        </p:blipFill>
        <p:spPr>
          <a:xfrm>
            <a:off x="8920842" y="1134836"/>
            <a:ext cx="2095500" cy="323850"/>
          </a:xfrm>
          <a:prstGeom prst="rect">
            <a:avLst/>
          </a:prstGeom>
        </p:spPr>
      </p:pic>
      <p:pic>
        <p:nvPicPr>
          <p:cNvPr id="9" name="Imagen 8"/>
          <p:cNvPicPr>
            <a:picLocks noChangeAspect="1"/>
          </p:cNvPicPr>
          <p:nvPr/>
        </p:nvPicPr>
        <p:blipFill>
          <a:blip r:embed="rId9"/>
          <a:stretch>
            <a:fillRect/>
          </a:stretch>
        </p:blipFill>
        <p:spPr>
          <a:xfrm>
            <a:off x="8920842" y="1722747"/>
            <a:ext cx="2286000" cy="571500"/>
          </a:xfrm>
          <a:prstGeom prst="rect">
            <a:avLst/>
          </a:prstGeom>
        </p:spPr>
      </p:pic>
      <p:sp>
        <p:nvSpPr>
          <p:cNvPr id="2" name="Marcador de número de diapositiva 1"/>
          <p:cNvSpPr>
            <a:spLocks noGrp="1"/>
          </p:cNvSpPr>
          <p:nvPr>
            <p:ph type="sldNum" sz="quarter" idx="12"/>
          </p:nvPr>
        </p:nvSpPr>
        <p:spPr/>
        <p:txBody>
          <a:bodyPr/>
          <a:lstStyle/>
          <a:p>
            <a:fld id="{B98408A4-80E7-4692-B980-718570B672F8}" type="slidenum">
              <a:rPr lang="es-EC" smtClean="0"/>
              <a:t>12</a:t>
            </a:fld>
            <a:endParaRPr lang="es-EC"/>
          </a:p>
        </p:txBody>
      </p:sp>
    </p:spTree>
    <p:extLst>
      <p:ext uri="{BB962C8B-B14F-4D97-AF65-F5344CB8AC3E}">
        <p14:creationId xmlns:p14="http://schemas.microsoft.com/office/powerpoint/2010/main" val="4232923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729343" y="370116"/>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ANÁLISIS DE RESULTADOS. Encuesta aplicada empresas que SÍ cotizan en Bolsa</a:t>
            </a:r>
          </a:p>
        </p:txBody>
      </p:sp>
      <p:sp>
        <p:nvSpPr>
          <p:cNvPr id="3" name="Rectángulo 2"/>
          <p:cNvSpPr/>
          <p:nvPr/>
        </p:nvSpPr>
        <p:spPr>
          <a:xfrm>
            <a:off x="2699657" y="1491735"/>
            <a:ext cx="5940601" cy="369332"/>
          </a:xfrm>
          <a:prstGeom prst="rect">
            <a:avLst/>
          </a:prstGeom>
        </p:spPr>
        <p:txBody>
          <a:bodyPr wrap="none">
            <a:spAutoFit/>
          </a:bodyPr>
          <a:lstStyle/>
          <a:p>
            <a:r>
              <a:rPr lang="es-EC" b="1" dirty="0">
                <a:solidFill>
                  <a:srgbClr val="C00000"/>
                </a:solidFill>
                <a:effectLst/>
                <a:latin typeface="Times New Roman" panose="02020603050405020304" pitchFamily="18" charset="0"/>
                <a:ea typeface="Calibri" panose="020F0502020204030204" pitchFamily="34" charset="0"/>
              </a:rPr>
              <a:t>PREGUNTAS SOBRE CONOCIMIENTO FINANCIERO</a:t>
            </a:r>
            <a:endParaRPr lang="es-EC" dirty="0">
              <a:solidFill>
                <a:srgbClr val="C00000"/>
              </a:solidFill>
            </a:endParaRPr>
          </a:p>
        </p:txBody>
      </p:sp>
      <p:sp>
        <p:nvSpPr>
          <p:cNvPr id="4" name="Rectángulo 3"/>
          <p:cNvSpPr/>
          <p:nvPr/>
        </p:nvSpPr>
        <p:spPr>
          <a:xfrm>
            <a:off x="500742" y="1861067"/>
            <a:ext cx="10700657" cy="461665"/>
          </a:xfrm>
          <a:prstGeom prst="rect">
            <a:avLst/>
          </a:prstGeom>
        </p:spPr>
        <p:txBody>
          <a:bodyPr wrap="square">
            <a:spAutoFit/>
          </a:bodyPr>
          <a:lstStyle/>
          <a:p>
            <a:pPr marL="342900" lvl="0" indent="-342900" algn="just">
              <a:lnSpc>
                <a:spcPct val="150000"/>
              </a:lnSpc>
              <a:spcAft>
                <a:spcPts val="1200"/>
              </a:spcAft>
              <a:buFont typeface="+mj-lt"/>
              <a:buAutoNum type="arabicPeriod"/>
            </a:pPr>
            <a:r>
              <a:rPr lang="es-EC" sz="1600" b="1" dirty="0">
                <a:effectLst/>
                <a:latin typeface="Times New Roman" panose="02020603050405020304" pitchFamily="18" charset="0"/>
                <a:ea typeface="Calibri" panose="020F0502020204030204" pitchFamily="34" charset="0"/>
              </a:rPr>
              <a:t>En el caso de que su empresa tenga un excedente de dinero. ¿Qué considera usted que es más seguro realizar?</a:t>
            </a:r>
          </a:p>
        </p:txBody>
      </p:sp>
      <p:graphicFrame>
        <p:nvGraphicFramePr>
          <p:cNvPr id="6" name="Tabla 5"/>
          <p:cNvGraphicFramePr>
            <a:graphicFrameLocks noGrp="1"/>
          </p:cNvGraphicFramePr>
          <p:nvPr>
            <p:extLst>
              <p:ext uri="{D42A27DB-BD31-4B8C-83A1-F6EECF244321}">
                <p14:modId xmlns:p14="http://schemas.microsoft.com/office/powerpoint/2010/main" val="749581863"/>
              </p:ext>
            </p:extLst>
          </p:nvPr>
        </p:nvGraphicFramePr>
        <p:xfrm>
          <a:off x="500742" y="2692064"/>
          <a:ext cx="4959691" cy="1877499"/>
        </p:xfrm>
        <a:graphic>
          <a:graphicData uri="http://schemas.openxmlformats.org/drawingml/2006/table">
            <a:tbl>
              <a:tblPr>
                <a:tableStyleId>{284E427A-3D55-4303-BF80-6455036E1DE7}</a:tableStyleId>
              </a:tblPr>
              <a:tblGrid>
                <a:gridCol w="631372">
                  <a:extLst>
                    <a:ext uri="{9D8B030D-6E8A-4147-A177-3AD203B41FA5}">
                      <a16:colId xmlns="" xmlns:a16="http://schemas.microsoft.com/office/drawing/2014/main" val="20000"/>
                    </a:ext>
                  </a:extLst>
                </a:gridCol>
                <a:gridCol w="893634">
                  <a:extLst>
                    <a:ext uri="{9D8B030D-6E8A-4147-A177-3AD203B41FA5}">
                      <a16:colId xmlns="" xmlns:a16="http://schemas.microsoft.com/office/drawing/2014/main" val="20001"/>
                    </a:ext>
                  </a:extLst>
                </a:gridCol>
                <a:gridCol w="815926">
                  <a:extLst>
                    <a:ext uri="{9D8B030D-6E8A-4147-A177-3AD203B41FA5}">
                      <a16:colId xmlns="" xmlns:a16="http://schemas.microsoft.com/office/drawing/2014/main" val="20002"/>
                    </a:ext>
                  </a:extLst>
                </a:gridCol>
                <a:gridCol w="815926">
                  <a:extLst>
                    <a:ext uri="{9D8B030D-6E8A-4147-A177-3AD203B41FA5}">
                      <a16:colId xmlns="" xmlns:a16="http://schemas.microsoft.com/office/drawing/2014/main" val="20003"/>
                    </a:ext>
                  </a:extLst>
                </a:gridCol>
                <a:gridCol w="805543">
                  <a:extLst>
                    <a:ext uri="{9D8B030D-6E8A-4147-A177-3AD203B41FA5}">
                      <a16:colId xmlns="" xmlns:a16="http://schemas.microsoft.com/office/drawing/2014/main" val="20004"/>
                    </a:ext>
                  </a:extLst>
                </a:gridCol>
                <a:gridCol w="997290">
                  <a:extLst>
                    <a:ext uri="{9D8B030D-6E8A-4147-A177-3AD203B41FA5}">
                      <a16:colId xmlns="" xmlns:a16="http://schemas.microsoft.com/office/drawing/2014/main" val="20005"/>
                    </a:ext>
                  </a:extLst>
                </a:gridCol>
              </a:tblGrid>
              <a:tr h="790379">
                <a:tc gridSpan="2">
                  <a:txBody>
                    <a:bodyPr/>
                    <a:lstStyle/>
                    <a:p>
                      <a:pPr marL="38100" marR="38100" algn="l">
                        <a:lnSpc>
                          <a:spcPts val="1600"/>
                        </a:lnSpc>
                        <a:spcAft>
                          <a:spcPts val="0"/>
                        </a:spcAft>
                      </a:pPr>
                      <a:r>
                        <a:rPr lang="es-CO" sz="1200" b="1" dirty="0">
                          <a:effectLst/>
                        </a:rPr>
                        <a:t> </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tc>
                <a:tc hMerge="1">
                  <a:txBody>
                    <a:bodyPr/>
                    <a:lstStyle/>
                    <a:p>
                      <a:endParaRPr lang="es-EC"/>
                    </a:p>
                  </a:txBody>
                  <a:tcPr/>
                </a:tc>
                <a:tc>
                  <a:txBody>
                    <a:bodyPr/>
                    <a:lstStyle/>
                    <a:p>
                      <a:pPr marL="38100" marR="38100" algn="ctr">
                        <a:lnSpc>
                          <a:spcPts val="1600"/>
                        </a:lnSpc>
                        <a:spcAft>
                          <a:spcPts val="0"/>
                        </a:spcAft>
                      </a:pPr>
                      <a:r>
                        <a:rPr lang="es-CO" sz="1200" b="1">
                          <a:effectLst/>
                        </a:rPr>
                        <a:t>Frecuencia</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200" b="1">
                          <a:effectLst/>
                        </a:rPr>
                        <a:t>Porcentaje</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200" b="1">
                          <a:effectLst/>
                        </a:rPr>
                        <a:t>Porcentaje válido</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200" b="1">
                          <a:effectLst/>
                        </a:rPr>
                        <a:t>Porcentaje acumulado</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0"/>
                  </a:ext>
                </a:extLst>
              </a:tr>
              <a:tr h="406400">
                <a:tc rowSpan="3">
                  <a:txBody>
                    <a:bodyPr/>
                    <a:lstStyle/>
                    <a:p>
                      <a:pPr marL="38100" marR="38100" algn="l">
                        <a:lnSpc>
                          <a:spcPts val="1600"/>
                        </a:lnSpc>
                        <a:spcAft>
                          <a:spcPts val="0"/>
                        </a:spcAft>
                      </a:pPr>
                      <a:r>
                        <a:rPr lang="es-CO" sz="1200" b="1">
                          <a:effectLst/>
                        </a:rPr>
                        <a:t>Válidos</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l">
                        <a:lnSpc>
                          <a:spcPts val="1600"/>
                        </a:lnSpc>
                        <a:spcAft>
                          <a:spcPts val="0"/>
                        </a:spcAft>
                      </a:pPr>
                      <a:r>
                        <a:rPr lang="es-CO" sz="1200" b="1" dirty="0">
                          <a:effectLst/>
                        </a:rPr>
                        <a:t>Varias inversiones</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dirty="0">
                          <a:effectLst/>
                        </a:rPr>
                        <a:t>51</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dirty="0">
                          <a:effectLst/>
                        </a:rPr>
                        <a:t>82,3</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82,3</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82,3</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1"/>
                  </a:ext>
                </a:extLst>
              </a:tr>
              <a:tr h="406400">
                <a:tc vMerge="1">
                  <a:txBody>
                    <a:bodyPr/>
                    <a:lstStyle/>
                    <a:p>
                      <a:endParaRPr lang="es-EC"/>
                    </a:p>
                  </a:txBody>
                  <a:tcPr/>
                </a:tc>
                <a:tc>
                  <a:txBody>
                    <a:bodyPr/>
                    <a:lstStyle/>
                    <a:p>
                      <a:pPr marL="38100" marR="38100" algn="l">
                        <a:lnSpc>
                          <a:spcPts val="1600"/>
                        </a:lnSpc>
                        <a:spcAft>
                          <a:spcPts val="0"/>
                        </a:spcAft>
                      </a:pPr>
                      <a:r>
                        <a:rPr lang="es-CO" sz="1200" b="1">
                          <a:effectLst/>
                        </a:rPr>
                        <a:t>Una sola inversión</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11</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dirty="0">
                          <a:effectLst/>
                        </a:rPr>
                        <a:t>17,7</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dirty="0">
                          <a:effectLst/>
                        </a:rPr>
                        <a:t>17,7</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dirty="0">
                          <a:effectLst/>
                        </a:rPr>
                        <a:t>100,0</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2"/>
                  </a:ext>
                </a:extLst>
              </a:tr>
              <a:tr h="274320">
                <a:tc vMerge="1">
                  <a:txBody>
                    <a:bodyPr/>
                    <a:lstStyle/>
                    <a:p>
                      <a:endParaRPr lang="es-EC"/>
                    </a:p>
                  </a:txBody>
                  <a:tcPr/>
                </a:tc>
                <a:tc>
                  <a:txBody>
                    <a:bodyPr/>
                    <a:lstStyle/>
                    <a:p>
                      <a:pPr marL="38100" marR="38100" algn="l">
                        <a:lnSpc>
                          <a:spcPts val="1600"/>
                        </a:lnSpc>
                        <a:spcAft>
                          <a:spcPts val="0"/>
                        </a:spcAft>
                      </a:pPr>
                      <a:r>
                        <a:rPr lang="es-CO" sz="1200" b="1">
                          <a:effectLst/>
                        </a:rPr>
                        <a:t>Total</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62</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100,0</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ctr">
                        <a:lnSpc>
                          <a:spcPts val="1600"/>
                        </a:lnSpc>
                        <a:spcAft>
                          <a:spcPts val="0"/>
                        </a:spcAft>
                      </a:pPr>
                      <a:r>
                        <a:rPr lang="es-CO" sz="1200" b="1">
                          <a:effectLst/>
                        </a:rPr>
                        <a:t>100,0</a:t>
                      </a:r>
                      <a:endParaRPr lang="es-EC" sz="1200" b="1">
                        <a:solidFill>
                          <a:schemeClr val="tx1"/>
                        </a:solidFill>
                        <a:effectLst/>
                        <a:latin typeface="Times New Roman" panose="02020603050405020304" pitchFamily="18" charset="0"/>
                        <a:ea typeface="Calibri" panose="020F0502020204030204" pitchFamily="34" charset="0"/>
                      </a:endParaRPr>
                    </a:p>
                  </a:txBody>
                  <a:tcPr marL="0" marR="0" marT="0" marB="0" anchor="ctr"/>
                </a:tc>
                <a:tc>
                  <a:txBody>
                    <a:bodyPr/>
                    <a:lstStyle/>
                    <a:p>
                      <a:pPr algn="ctr">
                        <a:lnSpc>
                          <a:spcPct val="150000"/>
                        </a:lnSpc>
                        <a:spcAft>
                          <a:spcPts val="0"/>
                        </a:spcAft>
                      </a:pPr>
                      <a:r>
                        <a:rPr lang="es-CO" sz="1200" b="1" dirty="0">
                          <a:effectLst/>
                        </a:rPr>
                        <a:t> </a:t>
                      </a:r>
                      <a:endParaRPr lang="es-EC" sz="1200" b="1" dirty="0">
                        <a:solidFill>
                          <a:schemeClr val="tx1"/>
                        </a:solidFill>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3"/>
                  </a:ext>
                </a:extLst>
              </a:tr>
            </a:tbl>
          </a:graphicData>
        </a:graphic>
      </p:graphicFrame>
      <p:pic>
        <p:nvPicPr>
          <p:cNvPr id="7" name="Imagen 6"/>
          <p:cNvPicPr/>
          <p:nvPr/>
        </p:nvPicPr>
        <p:blipFill rotWithShape="1">
          <a:blip r:embed="rId2">
            <a:extLst>
              <a:ext uri="{28A0092B-C50C-407E-A947-70E740481C1C}">
                <a14:useLocalDpi xmlns:a14="http://schemas.microsoft.com/office/drawing/2010/main" val="0"/>
              </a:ext>
            </a:extLst>
          </a:blip>
          <a:srcRect l="7767" t="17369" r="11803" b="12660"/>
          <a:stretch/>
        </p:blipFill>
        <p:spPr bwMode="auto">
          <a:xfrm>
            <a:off x="6041571" y="2471058"/>
            <a:ext cx="4223658" cy="2852056"/>
          </a:xfrm>
          <a:prstGeom prst="rect">
            <a:avLst/>
          </a:prstGeom>
          <a:noFill/>
          <a:ln>
            <a:noFill/>
          </a:ln>
        </p:spPr>
      </p:pic>
      <p:sp>
        <p:nvSpPr>
          <p:cNvPr id="8" name="Rectángulo 7"/>
          <p:cNvSpPr/>
          <p:nvPr/>
        </p:nvSpPr>
        <p:spPr>
          <a:xfrm>
            <a:off x="500742" y="5471440"/>
            <a:ext cx="11299372" cy="861774"/>
          </a:xfrm>
          <a:prstGeom prst="rect">
            <a:avLst/>
          </a:prstGeom>
        </p:spPr>
        <p:txBody>
          <a:bodyPr wrap="square">
            <a:spAutoFit/>
          </a:bodyPr>
          <a:lstStyle/>
          <a:p>
            <a:pPr algn="just">
              <a:lnSpc>
                <a:spcPts val="2000"/>
              </a:lnSpc>
              <a:spcAft>
                <a:spcPts val="0"/>
              </a:spcAft>
            </a:pPr>
            <a:r>
              <a:rPr lang="es-CO" b="1" dirty="0">
                <a:effectLst/>
                <a:latin typeface="Times New Roman" panose="02020603050405020304" pitchFamily="18" charset="0"/>
                <a:ea typeface="Calibri" panose="020F0502020204030204" pitchFamily="34" charset="0"/>
              </a:rPr>
              <a:t>El 82.3% del total de los ejecutivos encuestados de las empresas que sí cotizan en bolsa dijeron preferir la diversificación del riego, lo que ayuda a disminuir una posible pérdida mediante la colocación del dinero sobrante en varias inversiones, mientras que solamente el 17.7% dijo que es mejor la colocación en una sola inversión.</a:t>
            </a:r>
            <a:endParaRPr lang="es-EC" b="1" dirty="0">
              <a:effectLst/>
              <a:latin typeface="Times New Roman" panose="02020603050405020304" pitchFamily="18" charset="0"/>
              <a:ea typeface="Calibri" panose="020F0502020204030204" pitchFamily="34" charset="0"/>
            </a:endParaRPr>
          </a:p>
        </p:txBody>
      </p:sp>
      <p:pic>
        <p:nvPicPr>
          <p:cNvPr id="9"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50" y="120261"/>
            <a:ext cx="1680850" cy="369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13</a:t>
            </a:fld>
            <a:endParaRPr lang="es-EC"/>
          </a:p>
        </p:txBody>
      </p:sp>
    </p:spTree>
    <p:extLst>
      <p:ext uri="{BB962C8B-B14F-4D97-AF65-F5344CB8AC3E}">
        <p14:creationId xmlns:p14="http://schemas.microsoft.com/office/powerpoint/2010/main" val="2448829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699657" y="1491735"/>
            <a:ext cx="6821355" cy="369332"/>
          </a:xfrm>
          <a:prstGeom prst="rect">
            <a:avLst/>
          </a:prstGeom>
        </p:spPr>
        <p:txBody>
          <a:bodyPr wrap="none">
            <a:spAutoFit/>
          </a:bodyPr>
          <a:lstStyle/>
          <a:p>
            <a:r>
              <a:rPr lang="es-EC" b="1" dirty="0">
                <a:solidFill>
                  <a:srgbClr val="C00000"/>
                </a:solidFill>
                <a:effectLst/>
                <a:latin typeface="Times New Roman" panose="02020603050405020304" pitchFamily="18" charset="0"/>
                <a:ea typeface="Calibri" panose="020F0502020204030204" pitchFamily="34" charset="0"/>
              </a:rPr>
              <a:t>PREGUNTAS SOBRE CULTURA ECONÓMICO - FINANCIERA</a:t>
            </a:r>
            <a:endParaRPr lang="es-EC" dirty="0"/>
          </a:p>
        </p:txBody>
      </p:sp>
      <p:sp>
        <p:nvSpPr>
          <p:cNvPr id="4" name="Rectángulo 3"/>
          <p:cNvSpPr/>
          <p:nvPr/>
        </p:nvSpPr>
        <p:spPr>
          <a:xfrm>
            <a:off x="1730828" y="1861067"/>
            <a:ext cx="10700657" cy="417422"/>
          </a:xfrm>
          <a:prstGeom prst="rect">
            <a:avLst/>
          </a:prstGeom>
        </p:spPr>
        <p:txBody>
          <a:bodyPr wrap="square">
            <a:spAutoFit/>
          </a:bodyPr>
          <a:lstStyle/>
          <a:p>
            <a:pPr lvl="0" algn="just">
              <a:lnSpc>
                <a:spcPct val="150000"/>
              </a:lnSpc>
              <a:spcAft>
                <a:spcPts val="1200"/>
              </a:spcAft>
            </a:pPr>
            <a:r>
              <a:rPr lang="es-EC" sz="1600" b="1" dirty="0">
                <a:effectLst/>
                <a:latin typeface="Times New Roman" panose="02020603050405020304" pitchFamily="18" charset="0"/>
                <a:ea typeface="Calibri" panose="020F0502020204030204" pitchFamily="34" charset="0"/>
              </a:rPr>
              <a:t>6. ¿Cuenta su empresa con una política de ahorros que se relaciona con la realidad de sus resultados?</a:t>
            </a:r>
          </a:p>
        </p:txBody>
      </p:sp>
      <p:sp>
        <p:nvSpPr>
          <p:cNvPr id="8" name="Rectángulo 7"/>
          <p:cNvSpPr/>
          <p:nvPr/>
        </p:nvSpPr>
        <p:spPr>
          <a:xfrm>
            <a:off x="484414" y="5497286"/>
            <a:ext cx="11299372" cy="861774"/>
          </a:xfrm>
          <a:prstGeom prst="rect">
            <a:avLst/>
          </a:prstGeom>
        </p:spPr>
        <p:txBody>
          <a:bodyPr wrap="square">
            <a:spAutoFit/>
          </a:bodyPr>
          <a:lstStyle/>
          <a:p>
            <a:pPr algn="just">
              <a:lnSpc>
                <a:spcPts val="2000"/>
              </a:lnSpc>
              <a:spcAft>
                <a:spcPts val="0"/>
              </a:spcAft>
            </a:pPr>
            <a:r>
              <a:rPr lang="es-EC" b="1" dirty="0">
                <a:effectLst/>
                <a:latin typeface="Times New Roman" panose="02020603050405020304" pitchFamily="18" charset="0"/>
                <a:ea typeface="Calibri" panose="020F0502020204030204" pitchFamily="34" charset="0"/>
              </a:rPr>
              <a:t>Del 100% de las encuestas a ejecutivos de entidades que sí cotizan en la bolsa, el 58.1% reconoce mantener una política establecida respecto al ahorro que su empresa debe generar, el 35.5% afirma que no cuenta con este tipo de políticas y el 6.5% desconoce la existencia de políticas en su organización.</a:t>
            </a:r>
          </a:p>
        </p:txBody>
      </p:sp>
      <p:sp>
        <p:nvSpPr>
          <p:cNvPr id="9" name="Pergamino horizontal 8"/>
          <p:cNvSpPr/>
          <p:nvPr/>
        </p:nvSpPr>
        <p:spPr>
          <a:xfrm>
            <a:off x="729343" y="435428"/>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ANÁLISIS DE RESULTADOS. Encuesta aplicada empresas que SÍ cotizan en Bolsa</a:t>
            </a:r>
          </a:p>
        </p:txBody>
      </p:sp>
      <p:graphicFrame>
        <p:nvGraphicFramePr>
          <p:cNvPr id="2" name="Tabla 1"/>
          <p:cNvGraphicFramePr>
            <a:graphicFrameLocks noGrp="1"/>
          </p:cNvGraphicFramePr>
          <p:nvPr>
            <p:extLst>
              <p:ext uri="{D42A27DB-BD31-4B8C-83A1-F6EECF244321}">
                <p14:modId xmlns:p14="http://schemas.microsoft.com/office/powerpoint/2010/main" val="1633201924"/>
              </p:ext>
            </p:extLst>
          </p:nvPr>
        </p:nvGraphicFramePr>
        <p:xfrm>
          <a:off x="283029" y="2471058"/>
          <a:ext cx="5540828" cy="2267663"/>
        </p:xfrm>
        <a:graphic>
          <a:graphicData uri="http://schemas.openxmlformats.org/drawingml/2006/table">
            <a:tbl>
              <a:tblPr>
                <a:tableStyleId>{284E427A-3D55-4303-BF80-6455036E1DE7}</a:tableStyleId>
              </a:tblPr>
              <a:tblGrid>
                <a:gridCol w="843755">
                  <a:extLst>
                    <a:ext uri="{9D8B030D-6E8A-4147-A177-3AD203B41FA5}">
                      <a16:colId xmlns="" xmlns:a16="http://schemas.microsoft.com/office/drawing/2014/main" val="20000"/>
                    </a:ext>
                  </a:extLst>
                </a:gridCol>
                <a:gridCol w="596475">
                  <a:extLst>
                    <a:ext uri="{9D8B030D-6E8A-4147-A177-3AD203B41FA5}">
                      <a16:colId xmlns="" xmlns:a16="http://schemas.microsoft.com/office/drawing/2014/main" val="20001"/>
                    </a:ext>
                  </a:extLst>
                </a:gridCol>
                <a:gridCol w="1041712">
                  <a:extLst>
                    <a:ext uri="{9D8B030D-6E8A-4147-A177-3AD203B41FA5}">
                      <a16:colId xmlns="" xmlns:a16="http://schemas.microsoft.com/office/drawing/2014/main" val="20002"/>
                    </a:ext>
                  </a:extLst>
                </a:gridCol>
                <a:gridCol w="1012372">
                  <a:extLst>
                    <a:ext uri="{9D8B030D-6E8A-4147-A177-3AD203B41FA5}">
                      <a16:colId xmlns="" xmlns:a16="http://schemas.microsoft.com/office/drawing/2014/main" val="20003"/>
                    </a:ext>
                  </a:extLst>
                </a:gridCol>
                <a:gridCol w="1001486">
                  <a:extLst>
                    <a:ext uri="{9D8B030D-6E8A-4147-A177-3AD203B41FA5}">
                      <a16:colId xmlns="" xmlns:a16="http://schemas.microsoft.com/office/drawing/2014/main" val="20004"/>
                    </a:ext>
                  </a:extLst>
                </a:gridCol>
                <a:gridCol w="1045028">
                  <a:extLst>
                    <a:ext uri="{9D8B030D-6E8A-4147-A177-3AD203B41FA5}">
                      <a16:colId xmlns="" xmlns:a16="http://schemas.microsoft.com/office/drawing/2014/main" val="20005"/>
                    </a:ext>
                  </a:extLst>
                </a:gridCol>
              </a:tblGrid>
              <a:tr h="1030216">
                <a:tc gridSpan="2">
                  <a:txBody>
                    <a:bodyPr/>
                    <a:lstStyle/>
                    <a:p>
                      <a:pPr marL="38100" marR="38100" algn="l">
                        <a:lnSpc>
                          <a:spcPts val="1600"/>
                        </a:lnSpc>
                        <a:spcAft>
                          <a:spcPts val="0"/>
                        </a:spcAft>
                      </a:pPr>
                      <a:r>
                        <a:rPr lang="es-CO" sz="1600" b="1" dirty="0">
                          <a:effectLst/>
                        </a:rPr>
                        <a:t> </a:t>
                      </a:r>
                      <a:endParaRPr lang="es-EC" sz="1600" b="1" dirty="0">
                        <a:effectLst/>
                        <a:latin typeface="Times New Roman" panose="02020603050405020304" pitchFamily="18" charset="0"/>
                        <a:ea typeface="Calibri" panose="020F0502020204030204" pitchFamily="34" charset="0"/>
                      </a:endParaRPr>
                    </a:p>
                  </a:txBody>
                  <a:tcPr marL="0" marR="0" marT="0" marB="0"/>
                </a:tc>
                <a:tc hMerge="1">
                  <a:txBody>
                    <a:bodyPr/>
                    <a:lstStyle/>
                    <a:p>
                      <a:endParaRPr lang="es-EC"/>
                    </a:p>
                  </a:txBody>
                  <a:tcPr/>
                </a:tc>
                <a:tc>
                  <a:txBody>
                    <a:bodyPr/>
                    <a:lstStyle/>
                    <a:p>
                      <a:pPr marL="38100" marR="38100" algn="ctr">
                        <a:lnSpc>
                          <a:spcPts val="1600"/>
                        </a:lnSpc>
                        <a:spcAft>
                          <a:spcPts val="0"/>
                        </a:spcAft>
                      </a:pPr>
                      <a:r>
                        <a:rPr lang="es-CO" sz="1600" b="1" dirty="0">
                          <a:effectLst/>
                        </a:rPr>
                        <a:t>Frecuencia</a:t>
                      </a:r>
                      <a:endParaRPr lang="es-EC" sz="1600" b="1" dirty="0">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600" b="1" dirty="0">
                          <a:effectLst/>
                        </a:rPr>
                        <a:t>Porcentaje</a:t>
                      </a:r>
                      <a:endParaRPr lang="es-EC" sz="1600" b="1" dirty="0">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600" b="1">
                          <a:effectLst/>
                        </a:rPr>
                        <a:t>Porcentaje válido</a:t>
                      </a:r>
                      <a:endParaRPr lang="es-EC" sz="1600" b="1">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600" b="1">
                          <a:effectLst/>
                        </a:rPr>
                        <a:t>Porcentaje acumulado</a:t>
                      </a:r>
                      <a:endParaRPr lang="es-EC" sz="1600" b="1">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0"/>
                  </a:ext>
                </a:extLst>
              </a:tr>
              <a:tr h="260021">
                <a:tc rowSpan="4">
                  <a:txBody>
                    <a:bodyPr/>
                    <a:lstStyle/>
                    <a:p>
                      <a:pPr marL="38100" marR="38100" algn="l">
                        <a:lnSpc>
                          <a:spcPts val="1600"/>
                        </a:lnSpc>
                        <a:spcAft>
                          <a:spcPts val="0"/>
                        </a:spcAft>
                      </a:pPr>
                      <a:r>
                        <a:rPr lang="es-CO" sz="1600" b="1" dirty="0">
                          <a:effectLst/>
                        </a:rPr>
                        <a:t>Válidos</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l">
                        <a:lnSpc>
                          <a:spcPts val="1600"/>
                        </a:lnSpc>
                        <a:spcAft>
                          <a:spcPts val="0"/>
                        </a:spcAft>
                      </a:pPr>
                      <a:r>
                        <a:rPr lang="es-CO" sz="1600" b="1">
                          <a:effectLst/>
                        </a:rPr>
                        <a:t>Sí</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36</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58,1</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58,1</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58,1</a:t>
                      </a:r>
                      <a:endParaRPr lang="es-EC" sz="16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1"/>
                  </a:ext>
                </a:extLst>
              </a:tr>
              <a:tr h="260021">
                <a:tc vMerge="1">
                  <a:txBody>
                    <a:bodyPr/>
                    <a:lstStyle/>
                    <a:p>
                      <a:endParaRPr lang="es-EC"/>
                    </a:p>
                  </a:txBody>
                  <a:tcPr/>
                </a:tc>
                <a:tc>
                  <a:txBody>
                    <a:bodyPr/>
                    <a:lstStyle/>
                    <a:p>
                      <a:pPr marL="38100" marR="38100" algn="l">
                        <a:lnSpc>
                          <a:spcPts val="1600"/>
                        </a:lnSpc>
                        <a:spcAft>
                          <a:spcPts val="0"/>
                        </a:spcAft>
                      </a:pPr>
                      <a:r>
                        <a:rPr lang="es-CO" sz="1600" b="1">
                          <a:effectLst/>
                        </a:rPr>
                        <a:t>No</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22</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35,5</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35,5</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93,5</a:t>
                      </a:r>
                      <a:endParaRPr lang="es-EC" sz="16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2"/>
                  </a:ext>
                </a:extLst>
              </a:tr>
              <a:tr h="260021">
                <a:tc vMerge="1">
                  <a:txBody>
                    <a:bodyPr/>
                    <a:lstStyle/>
                    <a:p>
                      <a:endParaRPr lang="es-EC"/>
                    </a:p>
                  </a:txBody>
                  <a:tcPr/>
                </a:tc>
                <a:tc>
                  <a:txBody>
                    <a:bodyPr/>
                    <a:lstStyle/>
                    <a:p>
                      <a:pPr marL="38100" marR="38100" algn="l">
                        <a:lnSpc>
                          <a:spcPts val="1600"/>
                        </a:lnSpc>
                        <a:spcAft>
                          <a:spcPts val="0"/>
                        </a:spcAft>
                      </a:pPr>
                      <a:r>
                        <a:rPr lang="es-CO" sz="1600" b="1">
                          <a:effectLst/>
                        </a:rPr>
                        <a:t>No sé</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4</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6,5</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6,5</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100,0</a:t>
                      </a:r>
                      <a:endParaRPr lang="es-EC" sz="16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3"/>
                  </a:ext>
                </a:extLst>
              </a:tr>
              <a:tr h="457384">
                <a:tc vMerge="1">
                  <a:txBody>
                    <a:bodyPr/>
                    <a:lstStyle/>
                    <a:p>
                      <a:endParaRPr lang="es-EC"/>
                    </a:p>
                  </a:txBody>
                  <a:tcPr/>
                </a:tc>
                <a:tc>
                  <a:txBody>
                    <a:bodyPr/>
                    <a:lstStyle/>
                    <a:p>
                      <a:pPr marL="38100" marR="38100" algn="l">
                        <a:lnSpc>
                          <a:spcPts val="1600"/>
                        </a:lnSpc>
                        <a:spcAft>
                          <a:spcPts val="0"/>
                        </a:spcAft>
                      </a:pPr>
                      <a:r>
                        <a:rPr lang="es-CO" sz="1600" b="1">
                          <a:effectLst/>
                        </a:rPr>
                        <a:t>Total</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a:effectLst/>
                        </a:rPr>
                        <a:t>62</a:t>
                      </a:r>
                      <a:endParaRPr lang="es-EC" sz="16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100,0</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600" b="1" dirty="0">
                          <a:effectLst/>
                        </a:rPr>
                        <a:t>100,0</a:t>
                      </a:r>
                      <a:endParaRPr lang="es-EC" sz="16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algn="l">
                        <a:lnSpc>
                          <a:spcPct val="150000"/>
                        </a:lnSpc>
                        <a:spcAft>
                          <a:spcPts val="0"/>
                        </a:spcAft>
                      </a:pPr>
                      <a:r>
                        <a:rPr lang="es-CO" sz="1600" b="1" dirty="0">
                          <a:effectLst/>
                        </a:rPr>
                        <a:t> </a:t>
                      </a:r>
                      <a:endParaRPr lang="es-EC" sz="1600" b="1" dirty="0">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4"/>
                  </a:ext>
                </a:extLst>
              </a:tr>
            </a:tbl>
          </a:graphicData>
        </a:graphic>
      </p:graphicFrame>
      <p:pic>
        <p:nvPicPr>
          <p:cNvPr id="10" name="Imagen 9"/>
          <p:cNvPicPr/>
          <p:nvPr/>
        </p:nvPicPr>
        <p:blipFill rotWithShape="1">
          <a:blip r:embed="rId2">
            <a:extLst>
              <a:ext uri="{28A0092B-C50C-407E-A947-70E740481C1C}">
                <a14:useLocalDpi xmlns:a14="http://schemas.microsoft.com/office/drawing/2010/main" val="0"/>
              </a:ext>
            </a:extLst>
          </a:blip>
          <a:srcRect l="10137" t="19053" r="11856" b="12993"/>
          <a:stretch/>
        </p:blipFill>
        <p:spPr bwMode="auto">
          <a:xfrm>
            <a:off x="6110240" y="2361420"/>
            <a:ext cx="4506686" cy="3135866"/>
          </a:xfrm>
          <a:prstGeom prst="rect">
            <a:avLst/>
          </a:prstGeom>
          <a:noFill/>
          <a:ln>
            <a:noFill/>
          </a:ln>
        </p:spPr>
      </p:pic>
      <p:pic>
        <p:nvPicPr>
          <p:cNvPr id="11"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49" y="120261"/>
            <a:ext cx="1779861" cy="39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número de diapositiva 4"/>
          <p:cNvSpPr>
            <a:spLocks noGrp="1"/>
          </p:cNvSpPr>
          <p:nvPr>
            <p:ph type="sldNum" sz="quarter" idx="12"/>
          </p:nvPr>
        </p:nvSpPr>
        <p:spPr/>
        <p:txBody>
          <a:bodyPr/>
          <a:lstStyle/>
          <a:p>
            <a:fld id="{B98408A4-80E7-4692-B980-718570B672F8}" type="slidenum">
              <a:rPr lang="es-EC" smtClean="0"/>
              <a:t>14</a:t>
            </a:fld>
            <a:endParaRPr lang="es-EC"/>
          </a:p>
        </p:txBody>
      </p:sp>
    </p:spTree>
    <p:extLst>
      <p:ext uri="{BB962C8B-B14F-4D97-AF65-F5344CB8AC3E}">
        <p14:creationId xmlns:p14="http://schemas.microsoft.com/office/powerpoint/2010/main" val="257403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250373"/>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CONCLUSIONES. Encuesta aplicada empresas que SÍ cotizan en Bolsa</a:t>
            </a:r>
          </a:p>
        </p:txBody>
      </p:sp>
      <p:graphicFrame>
        <p:nvGraphicFramePr>
          <p:cNvPr id="5" name="Tabla 4"/>
          <p:cNvGraphicFramePr>
            <a:graphicFrameLocks noGrp="1"/>
          </p:cNvGraphicFramePr>
          <p:nvPr>
            <p:extLst>
              <p:ext uri="{D42A27DB-BD31-4B8C-83A1-F6EECF244321}">
                <p14:modId xmlns:p14="http://schemas.microsoft.com/office/powerpoint/2010/main" val="3944000715"/>
              </p:ext>
            </p:extLst>
          </p:nvPr>
        </p:nvGraphicFramePr>
        <p:xfrm>
          <a:off x="990598" y="1360714"/>
          <a:ext cx="9808030" cy="5028601"/>
        </p:xfrm>
        <a:graphic>
          <a:graphicData uri="http://schemas.openxmlformats.org/drawingml/2006/table">
            <a:tbl>
              <a:tblPr firstRow="1" firstCol="1" bandRow="1">
                <a:tableStyleId>{5A111915-BE36-4E01-A7E5-04B1672EAD32}</a:tableStyleId>
              </a:tblPr>
              <a:tblGrid>
                <a:gridCol w="4904015">
                  <a:extLst>
                    <a:ext uri="{9D8B030D-6E8A-4147-A177-3AD203B41FA5}">
                      <a16:colId xmlns="" xmlns:a16="http://schemas.microsoft.com/office/drawing/2014/main" val="20000"/>
                    </a:ext>
                  </a:extLst>
                </a:gridCol>
                <a:gridCol w="4904015">
                  <a:extLst>
                    <a:ext uri="{9D8B030D-6E8A-4147-A177-3AD203B41FA5}">
                      <a16:colId xmlns="" xmlns:a16="http://schemas.microsoft.com/office/drawing/2014/main" val="20001"/>
                    </a:ext>
                  </a:extLst>
                </a:gridCol>
              </a:tblGrid>
              <a:tr h="1046694">
                <a:tc rowSpan="3">
                  <a:txBody>
                    <a:bodyPr/>
                    <a:lstStyle/>
                    <a:p>
                      <a:pPr algn="ctr">
                        <a:lnSpc>
                          <a:spcPct val="100000"/>
                        </a:lnSpc>
                        <a:spcAft>
                          <a:spcPts val="0"/>
                        </a:spcAft>
                      </a:pPr>
                      <a:r>
                        <a:rPr lang="es-CO" sz="1400" dirty="0">
                          <a:effectLst/>
                        </a:rPr>
                        <a:t>Conocimiento financiero empresas que Sí cotizan</a:t>
                      </a:r>
                      <a:endParaRPr lang="es-EC" sz="1400" dirty="0">
                        <a:solidFill>
                          <a:schemeClr val="tx1"/>
                        </a:solidFill>
                        <a:effectLst/>
                        <a:latin typeface="Times New Roman" panose="02020603050405020304" pitchFamily="18" charset="0"/>
                        <a:ea typeface="Calibri" panose="020F0502020204030204" pitchFamily="34" charset="0"/>
                      </a:endParaRPr>
                    </a:p>
                  </a:txBody>
                  <a:tcPr marL="28588" marR="28588" marT="0" marB="0" anchor="ctr"/>
                </a:tc>
                <a:tc>
                  <a:txBody>
                    <a:bodyPr/>
                    <a:lstStyle/>
                    <a:p>
                      <a:pPr algn="just">
                        <a:lnSpc>
                          <a:spcPct val="100000"/>
                        </a:lnSpc>
                        <a:spcAft>
                          <a:spcPts val="0"/>
                        </a:spcAft>
                      </a:pPr>
                      <a:r>
                        <a:rPr lang="es-CO" sz="1400" dirty="0">
                          <a:effectLst/>
                        </a:rPr>
                        <a:t>Las preguntas descritas fueron planteadas con el objetivo de determinar el nivel de conocimiento financiero que poseen los ejecutivos de las empresas encuestadas</a:t>
                      </a:r>
                      <a:endParaRPr lang="es-EC" sz="1400" dirty="0">
                        <a:solidFill>
                          <a:schemeClr val="tx1"/>
                        </a:solidFill>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0"/>
                  </a:ext>
                </a:extLst>
              </a:tr>
              <a:tr h="1316483">
                <a:tc vMerge="1">
                  <a:txBody>
                    <a:bodyPr/>
                    <a:lstStyle/>
                    <a:p>
                      <a:endParaRPr lang="es-EC"/>
                    </a:p>
                  </a:txBody>
                  <a:tcPr/>
                </a:tc>
                <a:tc>
                  <a:txBody>
                    <a:bodyPr/>
                    <a:lstStyle/>
                    <a:p>
                      <a:pPr algn="just">
                        <a:lnSpc>
                          <a:spcPct val="100000"/>
                        </a:lnSpc>
                        <a:spcAft>
                          <a:spcPts val="0"/>
                        </a:spcAft>
                      </a:pPr>
                      <a:r>
                        <a:rPr lang="es-CO" sz="1400" dirty="0">
                          <a:effectLst/>
                        </a:rPr>
                        <a:t>De acuerdo con las respuestas entregadas, se pudo observar un resultado favorable en cuanto al conocimiento sobre finanzas, ahorro, inversiones, intereses, dinero en el tiempo y demás factores que se evaluaron en cada pregunta</a:t>
                      </a:r>
                      <a:endParaRPr lang="es-EC" sz="1400" dirty="0">
                        <a:solidFill>
                          <a:schemeClr val="tx1"/>
                        </a:solidFill>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1"/>
                  </a:ext>
                </a:extLst>
              </a:tr>
              <a:tr h="2665424">
                <a:tc vMerge="1">
                  <a:txBody>
                    <a:bodyPr/>
                    <a:lstStyle/>
                    <a:p>
                      <a:endParaRPr lang="es-EC"/>
                    </a:p>
                  </a:txBody>
                  <a:tcPr/>
                </a:tc>
                <a:tc>
                  <a:txBody>
                    <a:bodyPr/>
                    <a:lstStyle/>
                    <a:p>
                      <a:pPr algn="just">
                        <a:lnSpc>
                          <a:spcPct val="100000"/>
                        </a:lnSpc>
                        <a:spcAft>
                          <a:spcPts val="0"/>
                        </a:spcAft>
                      </a:pPr>
                      <a:r>
                        <a:rPr lang="es-CO" sz="1400" dirty="0">
                          <a:effectLst/>
                        </a:rPr>
                        <a:t>Los resultados fueron los esperados, la mayoría de encuestados respondieron adecuadamente, se pudo comprobar el nivel de comprensión y entendimiento de los términos y factores financieros necesarios que deben estar presentes en una organización de gran nivel y que por lo tanto decide y logra entrar en el mercado de valores confiando en rentabilidad y sustentabilidad que este les ofrece a los intereses que persigue la organización</a:t>
                      </a:r>
                      <a:endParaRPr lang="es-EC" sz="1400" dirty="0">
                        <a:solidFill>
                          <a:schemeClr val="tx1"/>
                        </a:solidFill>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2"/>
                  </a:ext>
                </a:extLst>
              </a:tr>
            </a:tbl>
          </a:graphicData>
        </a:graphic>
      </p:graphicFrame>
      <p:pic>
        <p:nvPicPr>
          <p:cNvPr id="4"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449" y="120261"/>
            <a:ext cx="1124065" cy="247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15</a:t>
            </a:fld>
            <a:endParaRPr lang="es-EC"/>
          </a:p>
        </p:txBody>
      </p:sp>
    </p:spTree>
    <p:extLst>
      <p:ext uri="{BB962C8B-B14F-4D97-AF65-F5344CB8AC3E}">
        <p14:creationId xmlns:p14="http://schemas.microsoft.com/office/powerpoint/2010/main" val="3476914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511625"/>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CONCLUSIONES. Encuesta aplicada empresas que SÍ cotizan en Bolsa</a:t>
            </a:r>
          </a:p>
        </p:txBody>
      </p:sp>
      <p:graphicFrame>
        <p:nvGraphicFramePr>
          <p:cNvPr id="2" name="Tabla 1"/>
          <p:cNvGraphicFramePr>
            <a:graphicFrameLocks noGrp="1"/>
          </p:cNvGraphicFramePr>
          <p:nvPr>
            <p:extLst>
              <p:ext uri="{D42A27DB-BD31-4B8C-83A1-F6EECF244321}">
                <p14:modId xmlns:p14="http://schemas.microsoft.com/office/powerpoint/2010/main" val="1686026045"/>
              </p:ext>
            </p:extLst>
          </p:nvPr>
        </p:nvGraphicFramePr>
        <p:xfrm>
          <a:off x="631369" y="1785261"/>
          <a:ext cx="10657116" cy="4397829"/>
        </p:xfrm>
        <a:graphic>
          <a:graphicData uri="http://schemas.openxmlformats.org/drawingml/2006/table">
            <a:tbl>
              <a:tblPr firstRow="1" firstCol="1" bandRow="1">
                <a:tableStyleId>{7DF18680-E054-41AD-8BC1-D1AEF772440D}</a:tableStyleId>
              </a:tblPr>
              <a:tblGrid>
                <a:gridCol w="5328558">
                  <a:extLst>
                    <a:ext uri="{9D8B030D-6E8A-4147-A177-3AD203B41FA5}">
                      <a16:colId xmlns="" xmlns:a16="http://schemas.microsoft.com/office/drawing/2014/main" val="20000"/>
                    </a:ext>
                  </a:extLst>
                </a:gridCol>
                <a:gridCol w="5328558">
                  <a:extLst>
                    <a:ext uri="{9D8B030D-6E8A-4147-A177-3AD203B41FA5}">
                      <a16:colId xmlns="" xmlns:a16="http://schemas.microsoft.com/office/drawing/2014/main" val="20001"/>
                    </a:ext>
                  </a:extLst>
                </a:gridCol>
              </a:tblGrid>
              <a:tr h="1202821">
                <a:tc rowSpan="3">
                  <a:txBody>
                    <a:bodyPr/>
                    <a:lstStyle/>
                    <a:p>
                      <a:pPr algn="ctr">
                        <a:lnSpc>
                          <a:spcPct val="100000"/>
                        </a:lnSpc>
                        <a:spcAft>
                          <a:spcPts val="0"/>
                        </a:spcAft>
                      </a:pPr>
                      <a:r>
                        <a:rPr lang="es-CO" sz="1400" dirty="0">
                          <a:effectLst/>
                        </a:rPr>
                        <a:t>Cultura económico-financiera empresas que Sí cotizan</a:t>
                      </a:r>
                      <a:endParaRPr lang="es-EC" sz="1400" dirty="0">
                        <a:effectLst/>
                        <a:latin typeface="Times New Roman" panose="02020603050405020304" pitchFamily="18" charset="0"/>
                        <a:ea typeface="Calibri" panose="020F0502020204030204" pitchFamily="34" charset="0"/>
                      </a:endParaRPr>
                    </a:p>
                  </a:txBody>
                  <a:tcPr marL="29949" marR="29949" marT="0" marB="0" anchor="ctr"/>
                </a:tc>
                <a:tc>
                  <a:txBody>
                    <a:bodyPr/>
                    <a:lstStyle/>
                    <a:p>
                      <a:pPr algn="just">
                        <a:lnSpc>
                          <a:spcPct val="100000"/>
                        </a:lnSpc>
                        <a:spcAft>
                          <a:spcPts val="0"/>
                        </a:spcAft>
                      </a:pPr>
                      <a:r>
                        <a:rPr lang="es-CO" sz="1400" dirty="0">
                          <a:effectLst/>
                        </a:rPr>
                        <a:t>Las preguntas descritas fueron planteadas con el objetivo de determinar el nivel de cultura económico-financiera que poseen los ejecutivos de las empresas encuestados</a:t>
                      </a:r>
                      <a:endParaRPr lang="es-EC" sz="1400" dirty="0">
                        <a:effectLst/>
                        <a:latin typeface="Times New Roman" panose="02020603050405020304" pitchFamily="18" charset="0"/>
                        <a:ea typeface="Calibri" panose="020F0502020204030204" pitchFamily="34" charset="0"/>
                      </a:endParaRPr>
                    </a:p>
                  </a:txBody>
                  <a:tcPr marL="29949" marR="29949" marT="0" marB="0" anchor="ctr"/>
                </a:tc>
                <a:extLst>
                  <a:ext uri="{0D108BD9-81ED-4DB2-BD59-A6C34878D82A}">
                    <a16:rowId xmlns="" xmlns:a16="http://schemas.microsoft.com/office/drawing/2014/main" val="10000"/>
                  </a:ext>
                </a:extLst>
              </a:tr>
              <a:tr h="1240560">
                <a:tc vMerge="1">
                  <a:txBody>
                    <a:bodyPr/>
                    <a:lstStyle/>
                    <a:p>
                      <a:endParaRPr lang="es-EC"/>
                    </a:p>
                  </a:txBody>
                  <a:tcPr/>
                </a:tc>
                <a:tc>
                  <a:txBody>
                    <a:bodyPr/>
                    <a:lstStyle/>
                    <a:p>
                      <a:pPr algn="just">
                        <a:lnSpc>
                          <a:spcPct val="100000"/>
                        </a:lnSpc>
                        <a:spcAft>
                          <a:spcPts val="0"/>
                        </a:spcAft>
                      </a:pPr>
                      <a:r>
                        <a:rPr lang="es-CO" sz="1400" dirty="0">
                          <a:effectLst/>
                        </a:rPr>
                        <a:t>De acuerdo con las respuestas entregadas, se observa un resultado favorable en cuanto al nivel de cultura económico-financiera de cada organización mediante los factores que se evaluaron en las preguntas</a:t>
                      </a:r>
                      <a:endParaRPr lang="es-EC" sz="1400" dirty="0">
                        <a:effectLst/>
                        <a:latin typeface="Times New Roman" panose="02020603050405020304" pitchFamily="18" charset="0"/>
                        <a:ea typeface="Calibri" panose="020F0502020204030204" pitchFamily="34" charset="0"/>
                      </a:endParaRPr>
                    </a:p>
                  </a:txBody>
                  <a:tcPr marL="29949" marR="29949" marT="0" marB="0" anchor="ctr"/>
                </a:tc>
                <a:extLst>
                  <a:ext uri="{0D108BD9-81ED-4DB2-BD59-A6C34878D82A}">
                    <a16:rowId xmlns="" xmlns:a16="http://schemas.microsoft.com/office/drawing/2014/main" val="10001"/>
                  </a:ext>
                </a:extLst>
              </a:tr>
              <a:tr h="1954448">
                <a:tc vMerge="1">
                  <a:txBody>
                    <a:bodyPr/>
                    <a:lstStyle/>
                    <a:p>
                      <a:endParaRPr lang="es-EC"/>
                    </a:p>
                  </a:txBody>
                  <a:tcPr/>
                </a:tc>
                <a:tc>
                  <a:txBody>
                    <a:bodyPr/>
                    <a:lstStyle/>
                    <a:p>
                      <a:pPr algn="just">
                        <a:lnSpc>
                          <a:spcPct val="100000"/>
                        </a:lnSpc>
                        <a:spcAft>
                          <a:spcPts val="0"/>
                        </a:spcAft>
                      </a:pPr>
                      <a:r>
                        <a:rPr lang="es-CO" sz="1400" dirty="0">
                          <a:effectLst/>
                        </a:rPr>
                        <a:t>Los resultados fueron los esperados, la mayoría de encuestados respondieron adecuadamente, se pudo comprobar un nivel de cultura económico-financiera alto, en el cual se anteponen conceptos y factores determinantes dándoles la importancia necesaria para poder entrar, mantenerse y controlar la permanencia y los beneficios o perjuicios que representa el hecho de cotizar en el mercado de capitales ecuatoriano</a:t>
                      </a:r>
                      <a:endParaRPr lang="es-EC" sz="1400" dirty="0">
                        <a:effectLst/>
                        <a:latin typeface="Times New Roman" panose="02020603050405020304" pitchFamily="18" charset="0"/>
                        <a:ea typeface="Calibri" panose="020F0502020204030204" pitchFamily="34" charset="0"/>
                      </a:endParaRPr>
                    </a:p>
                  </a:txBody>
                  <a:tcPr marL="29949" marR="29949" marT="0" marB="0" anchor="ctr"/>
                </a:tc>
                <a:extLst>
                  <a:ext uri="{0D108BD9-81ED-4DB2-BD59-A6C34878D82A}">
                    <a16:rowId xmlns="" xmlns:a16="http://schemas.microsoft.com/office/drawing/2014/main" val="10002"/>
                  </a:ext>
                </a:extLst>
              </a:tr>
            </a:tbl>
          </a:graphicData>
        </a:graphic>
      </p:graphicFrame>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16</a:t>
            </a:fld>
            <a:endParaRPr lang="es-EC"/>
          </a:p>
        </p:txBody>
      </p:sp>
    </p:spTree>
    <p:extLst>
      <p:ext uri="{BB962C8B-B14F-4D97-AF65-F5344CB8AC3E}">
        <p14:creationId xmlns:p14="http://schemas.microsoft.com/office/powerpoint/2010/main" val="1105960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337457"/>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ANÁLISIS DE RESULTADOS. Encuesta aplicada empresas que NO cotizan en Bolsa</a:t>
            </a:r>
          </a:p>
        </p:txBody>
      </p:sp>
      <p:sp>
        <p:nvSpPr>
          <p:cNvPr id="2" name="Rectángulo 1"/>
          <p:cNvSpPr/>
          <p:nvPr/>
        </p:nvSpPr>
        <p:spPr>
          <a:xfrm>
            <a:off x="3163799" y="1360714"/>
            <a:ext cx="5940601" cy="369332"/>
          </a:xfrm>
          <a:prstGeom prst="rect">
            <a:avLst/>
          </a:prstGeom>
        </p:spPr>
        <p:txBody>
          <a:bodyPr wrap="none">
            <a:spAutoFit/>
          </a:bodyPr>
          <a:lstStyle/>
          <a:p>
            <a:pPr algn="ctr"/>
            <a:r>
              <a:rPr lang="es-EC" b="1" dirty="0">
                <a:solidFill>
                  <a:srgbClr val="C00000"/>
                </a:solidFill>
                <a:effectLst/>
                <a:latin typeface="Times New Roman" panose="02020603050405020304" pitchFamily="18" charset="0"/>
                <a:ea typeface="Calibri" panose="020F0502020204030204" pitchFamily="34" charset="0"/>
              </a:rPr>
              <a:t>PREGUNTAS SOBRE CONOCIMIENTO FINANCIERO</a:t>
            </a:r>
            <a:endParaRPr lang="es-EC" dirty="0">
              <a:solidFill>
                <a:srgbClr val="C00000"/>
              </a:solidFill>
            </a:endParaRPr>
          </a:p>
        </p:txBody>
      </p:sp>
      <p:sp>
        <p:nvSpPr>
          <p:cNvPr id="4" name="Rectángulo 3"/>
          <p:cNvSpPr/>
          <p:nvPr/>
        </p:nvSpPr>
        <p:spPr>
          <a:xfrm>
            <a:off x="729342" y="1730046"/>
            <a:ext cx="10711544" cy="507831"/>
          </a:xfrm>
          <a:prstGeom prst="rect">
            <a:avLst/>
          </a:prstGeom>
        </p:spPr>
        <p:txBody>
          <a:bodyPr wrap="square">
            <a:spAutoFit/>
          </a:bodyPr>
          <a:lstStyle/>
          <a:p>
            <a:pPr marL="342900" lvl="0" indent="-342900" algn="just">
              <a:lnSpc>
                <a:spcPct val="150000"/>
              </a:lnSpc>
              <a:spcAft>
                <a:spcPts val="0"/>
              </a:spcAft>
              <a:buFont typeface="+mj-lt"/>
              <a:buAutoNum type="arabicPeriod"/>
            </a:pPr>
            <a:r>
              <a:rPr lang="es-EC" dirty="0">
                <a:effectLst/>
                <a:latin typeface="Times New Roman" panose="02020603050405020304" pitchFamily="18" charset="0"/>
                <a:ea typeface="Calibri" panose="020F0502020204030204" pitchFamily="34" charset="0"/>
              </a:rPr>
              <a:t>En el caso de que su empresa tenga un excedente de dinero. ¿Qué considera usted que es más seguro realizar?</a:t>
            </a:r>
          </a:p>
        </p:txBody>
      </p:sp>
      <p:graphicFrame>
        <p:nvGraphicFramePr>
          <p:cNvPr id="5" name="Tabla 4"/>
          <p:cNvGraphicFramePr>
            <a:graphicFrameLocks noGrp="1"/>
          </p:cNvGraphicFramePr>
          <p:nvPr>
            <p:extLst>
              <p:ext uri="{D42A27DB-BD31-4B8C-83A1-F6EECF244321}">
                <p14:modId xmlns:p14="http://schemas.microsoft.com/office/powerpoint/2010/main" val="1840107326"/>
              </p:ext>
            </p:extLst>
          </p:nvPr>
        </p:nvGraphicFramePr>
        <p:xfrm>
          <a:off x="725398" y="2558143"/>
          <a:ext cx="5468572" cy="1899920"/>
        </p:xfrm>
        <a:graphic>
          <a:graphicData uri="http://schemas.openxmlformats.org/drawingml/2006/table">
            <a:tbl>
              <a:tblPr>
                <a:tableStyleId>{327F97BB-C833-4FB7-BDE5-3F7075034690}</a:tableStyleId>
              </a:tblPr>
              <a:tblGrid>
                <a:gridCol w="1102770">
                  <a:extLst>
                    <a:ext uri="{9D8B030D-6E8A-4147-A177-3AD203B41FA5}">
                      <a16:colId xmlns="" xmlns:a16="http://schemas.microsoft.com/office/drawing/2014/main" val="20000"/>
                    </a:ext>
                  </a:extLst>
                </a:gridCol>
                <a:gridCol w="838832">
                  <a:extLst>
                    <a:ext uri="{9D8B030D-6E8A-4147-A177-3AD203B41FA5}">
                      <a16:colId xmlns="" xmlns:a16="http://schemas.microsoft.com/office/drawing/2014/main" val="20001"/>
                    </a:ext>
                  </a:extLst>
                </a:gridCol>
                <a:gridCol w="838200">
                  <a:extLst>
                    <a:ext uri="{9D8B030D-6E8A-4147-A177-3AD203B41FA5}">
                      <a16:colId xmlns="" xmlns:a16="http://schemas.microsoft.com/office/drawing/2014/main" val="20002"/>
                    </a:ext>
                  </a:extLst>
                </a:gridCol>
                <a:gridCol w="881743">
                  <a:extLst>
                    <a:ext uri="{9D8B030D-6E8A-4147-A177-3AD203B41FA5}">
                      <a16:colId xmlns="" xmlns:a16="http://schemas.microsoft.com/office/drawing/2014/main" val="20003"/>
                    </a:ext>
                  </a:extLst>
                </a:gridCol>
                <a:gridCol w="936171">
                  <a:extLst>
                    <a:ext uri="{9D8B030D-6E8A-4147-A177-3AD203B41FA5}">
                      <a16:colId xmlns="" xmlns:a16="http://schemas.microsoft.com/office/drawing/2014/main" val="20004"/>
                    </a:ext>
                  </a:extLst>
                </a:gridCol>
                <a:gridCol w="870856">
                  <a:extLst>
                    <a:ext uri="{9D8B030D-6E8A-4147-A177-3AD203B41FA5}">
                      <a16:colId xmlns="" xmlns:a16="http://schemas.microsoft.com/office/drawing/2014/main" val="20005"/>
                    </a:ext>
                  </a:extLst>
                </a:gridCol>
              </a:tblGrid>
              <a:tr h="406400">
                <a:tc gridSpan="2">
                  <a:txBody>
                    <a:bodyPr/>
                    <a:lstStyle/>
                    <a:p>
                      <a:pPr marL="38100" marR="38100" algn="l">
                        <a:lnSpc>
                          <a:spcPts val="1600"/>
                        </a:lnSpc>
                        <a:spcAft>
                          <a:spcPts val="0"/>
                        </a:spcAft>
                      </a:pPr>
                      <a:r>
                        <a:rPr lang="es-CO" sz="1200" b="1" dirty="0">
                          <a:effectLst/>
                        </a:rPr>
                        <a:t> </a:t>
                      </a:r>
                      <a:endParaRPr lang="es-EC" sz="1200" b="1" dirty="0">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C"/>
                    </a:p>
                  </a:txBody>
                  <a:tcPr/>
                </a:tc>
                <a:tc>
                  <a:txBody>
                    <a:bodyPr/>
                    <a:lstStyle/>
                    <a:p>
                      <a:pPr marL="38100" marR="38100" algn="ctr">
                        <a:lnSpc>
                          <a:spcPts val="1600"/>
                        </a:lnSpc>
                        <a:spcAft>
                          <a:spcPts val="0"/>
                        </a:spcAft>
                      </a:pPr>
                      <a:r>
                        <a:rPr lang="es-CO" sz="1200" b="1" dirty="0">
                          <a:effectLst/>
                        </a:rPr>
                        <a:t>Frecuencia</a:t>
                      </a:r>
                      <a:endParaRPr lang="es-EC" sz="1200" b="1" dirty="0">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Aft>
                          <a:spcPts val="0"/>
                        </a:spcAft>
                      </a:pPr>
                      <a:r>
                        <a:rPr lang="es-CO" sz="1200" b="1">
                          <a:effectLst/>
                        </a:rPr>
                        <a:t>Porcentaje</a:t>
                      </a:r>
                      <a:endParaRPr lang="es-EC" sz="1200" b="1">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Aft>
                          <a:spcPts val="0"/>
                        </a:spcAft>
                      </a:pPr>
                      <a:r>
                        <a:rPr lang="es-CO" sz="1200" b="1">
                          <a:effectLst/>
                        </a:rPr>
                        <a:t>Porcentaje válido</a:t>
                      </a:r>
                      <a:endParaRPr lang="es-EC" sz="1200" b="1">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ts val="1600"/>
                        </a:lnSpc>
                        <a:spcAft>
                          <a:spcPts val="0"/>
                        </a:spcAft>
                      </a:pPr>
                      <a:r>
                        <a:rPr lang="es-CO" sz="1200" b="1">
                          <a:effectLst/>
                        </a:rPr>
                        <a:t>Porcentaje acumulado</a:t>
                      </a:r>
                      <a:endParaRPr lang="es-EC" sz="1200" b="1">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406400">
                <a:tc rowSpan="5">
                  <a:txBody>
                    <a:bodyPr/>
                    <a:lstStyle/>
                    <a:p>
                      <a:pPr marL="38100" marR="38100" algn="l">
                        <a:lnSpc>
                          <a:spcPts val="1600"/>
                        </a:lnSpc>
                        <a:spcAft>
                          <a:spcPts val="0"/>
                        </a:spcAft>
                      </a:pPr>
                      <a:r>
                        <a:rPr lang="es-CO" sz="1200" b="1">
                          <a:effectLst/>
                        </a:rPr>
                        <a:t>Válidos</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l">
                        <a:lnSpc>
                          <a:spcPts val="1600"/>
                        </a:lnSpc>
                        <a:spcAft>
                          <a:spcPts val="0"/>
                        </a:spcAft>
                      </a:pPr>
                      <a:r>
                        <a:rPr lang="es-CO" sz="1200" b="1" dirty="0">
                          <a:effectLst/>
                        </a:rPr>
                        <a:t>Varias inversiones</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273</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80,1</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80,1</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80,1</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406400">
                <a:tc vMerge="1">
                  <a:txBody>
                    <a:bodyPr/>
                    <a:lstStyle/>
                    <a:p>
                      <a:endParaRPr lang="es-EC"/>
                    </a:p>
                  </a:txBody>
                  <a:tcPr/>
                </a:tc>
                <a:tc>
                  <a:txBody>
                    <a:bodyPr/>
                    <a:lstStyle/>
                    <a:p>
                      <a:pPr marL="38100" marR="38100" algn="l">
                        <a:lnSpc>
                          <a:spcPts val="1600"/>
                        </a:lnSpc>
                        <a:spcAft>
                          <a:spcPts val="0"/>
                        </a:spcAft>
                      </a:pPr>
                      <a:r>
                        <a:rPr lang="es-CO" sz="1200" b="1">
                          <a:effectLst/>
                        </a:rPr>
                        <a:t>Una sola inversión</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52</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15,2</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15,2</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95,3</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203200">
                <a:tc vMerge="1">
                  <a:txBody>
                    <a:bodyPr/>
                    <a:lstStyle/>
                    <a:p>
                      <a:endParaRPr lang="es-EC"/>
                    </a:p>
                  </a:txBody>
                  <a:tcPr/>
                </a:tc>
                <a:tc>
                  <a:txBody>
                    <a:bodyPr/>
                    <a:lstStyle/>
                    <a:p>
                      <a:pPr marL="38100" marR="38100" algn="l">
                        <a:lnSpc>
                          <a:spcPts val="1600"/>
                        </a:lnSpc>
                        <a:spcAft>
                          <a:spcPts val="0"/>
                        </a:spcAft>
                      </a:pPr>
                      <a:r>
                        <a:rPr lang="es-CO" sz="1200" b="1">
                          <a:effectLst/>
                        </a:rPr>
                        <a:t>No sé</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7</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2,1</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2,1</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97,4</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203200">
                <a:tc vMerge="1">
                  <a:txBody>
                    <a:bodyPr/>
                    <a:lstStyle/>
                    <a:p>
                      <a:endParaRPr lang="es-EC"/>
                    </a:p>
                  </a:txBody>
                  <a:tcPr/>
                </a:tc>
                <a:tc>
                  <a:txBody>
                    <a:bodyPr/>
                    <a:lstStyle/>
                    <a:p>
                      <a:pPr marL="38100" marR="38100" algn="l">
                        <a:lnSpc>
                          <a:spcPts val="1600"/>
                        </a:lnSpc>
                        <a:spcAft>
                          <a:spcPts val="0"/>
                        </a:spcAft>
                      </a:pPr>
                      <a:r>
                        <a:rPr lang="es-CO" sz="1200" b="1">
                          <a:effectLst/>
                        </a:rPr>
                        <a:t>Otro</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9</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2,6</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2,6</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100,0</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274320">
                <a:tc vMerge="1">
                  <a:txBody>
                    <a:bodyPr/>
                    <a:lstStyle/>
                    <a:p>
                      <a:endParaRPr lang="es-EC"/>
                    </a:p>
                  </a:txBody>
                  <a:tcPr/>
                </a:tc>
                <a:tc>
                  <a:txBody>
                    <a:bodyPr/>
                    <a:lstStyle/>
                    <a:p>
                      <a:pPr marL="38100" marR="38100" algn="l">
                        <a:lnSpc>
                          <a:spcPts val="1600"/>
                        </a:lnSpc>
                        <a:spcAft>
                          <a:spcPts val="0"/>
                        </a:spcAft>
                      </a:pPr>
                      <a:r>
                        <a:rPr lang="es-CO" sz="1200" b="1">
                          <a:effectLst/>
                        </a:rPr>
                        <a:t>Total</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341</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a:effectLst/>
                        </a:rPr>
                        <a:t>100,0</a:t>
                      </a:r>
                      <a:endParaRPr lang="es-EC" sz="1200" b="1">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ts val="1600"/>
                        </a:lnSpc>
                        <a:spcAft>
                          <a:spcPts val="0"/>
                        </a:spcAft>
                      </a:pPr>
                      <a:r>
                        <a:rPr lang="es-CO" sz="1200" b="1" dirty="0">
                          <a:effectLst/>
                        </a:rPr>
                        <a:t>100,0</a:t>
                      </a:r>
                      <a:endParaRPr lang="es-EC" sz="12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50000"/>
                        </a:lnSpc>
                        <a:spcAft>
                          <a:spcPts val="0"/>
                        </a:spcAft>
                      </a:pPr>
                      <a:r>
                        <a:rPr lang="es-CO" sz="1200" b="1" dirty="0">
                          <a:effectLst/>
                        </a:rPr>
                        <a:t> </a:t>
                      </a:r>
                      <a:endParaRPr lang="es-EC" sz="1200" b="1" dirty="0">
                        <a:effectLst/>
                        <a:latin typeface="Times New Roman" panose="02020603050405020304" pitchFamily="18" charset="0"/>
                        <a:ea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pic>
        <p:nvPicPr>
          <p:cNvPr id="7" name="Imagen 6"/>
          <p:cNvPicPr/>
          <p:nvPr/>
        </p:nvPicPr>
        <p:blipFill rotWithShape="1">
          <a:blip r:embed="rId2">
            <a:extLst>
              <a:ext uri="{28A0092B-C50C-407E-A947-70E740481C1C}">
                <a14:useLocalDpi xmlns:a14="http://schemas.microsoft.com/office/drawing/2010/main" val="0"/>
              </a:ext>
            </a:extLst>
          </a:blip>
          <a:srcRect l="9920" t="19052" r="12341" b="11987"/>
          <a:stretch/>
        </p:blipFill>
        <p:spPr bwMode="auto">
          <a:xfrm>
            <a:off x="6596744" y="2310923"/>
            <a:ext cx="3489792" cy="2711243"/>
          </a:xfrm>
          <a:prstGeom prst="rect">
            <a:avLst/>
          </a:prstGeom>
          <a:noFill/>
          <a:ln>
            <a:noFill/>
          </a:ln>
        </p:spPr>
      </p:pic>
      <p:sp>
        <p:nvSpPr>
          <p:cNvPr id="6" name="Rectángulo 5"/>
          <p:cNvSpPr/>
          <p:nvPr/>
        </p:nvSpPr>
        <p:spPr>
          <a:xfrm>
            <a:off x="310241" y="5138354"/>
            <a:ext cx="11647715" cy="1200329"/>
          </a:xfrm>
          <a:prstGeom prst="rect">
            <a:avLst/>
          </a:prstGeom>
        </p:spPr>
        <p:txBody>
          <a:bodyPr wrap="square">
            <a:spAutoFit/>
          </a:bodyPr>
          <a:lstStyle/>
          <a:p>
            <a:pPr algn="just">
              <a:spcAft>
                <a:spcPts val="1200"/>
              </a:spcAft>
            </a:pPr>
            <a:r>
              <a:rPr lang="es-CO" dirty="0">
                <a:effectLst/>
                <a:latin typeface="Times New Roman" panose="02020603050405020304" pitchFamily="18" charset="0"/>
                <a:ea typeface="Calibri" panose="020F0502020204030204" pitchFamily="34" charset="0"/>
              </a:rPr>
              <a:t>El 80.1% del total de los ejecutivos encuestados de las empresas que no cotizan en bolsa dijeron preferir la diversificación del riego, lo que ayuda a disminuir una posible pérdida mediante la colocación del dinero sobrante en varias inversiones, mientras que solamente el 15.2% dijo que es mejor la colocación en una sola inversión, el 2.1% de encuestados no tiene conocimiento al respecto y un 2.6% aportó con otra opción de capitalización y pago de deudas existentes.</a:t>
            </a:r>
            <a:endParaRPr lang="es-EC" dirty="0">
              <a:effectLst/>
              <a:latin typeface="Times New Roman" panose="02020603050405020304" pitchFamily="18" charset="0"/>
              <a:ea typeface="Calibri" panose="020F0502020204030204" pitchFamily="34" charset="0"/>
            </a:endParaRPr>
          </a:p>
        </p:txBody>
      </p:sp>
      <p:pic>
        <p:nvPicPr>
          <p:cNvPr id="8"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50" y="120261"/>
            <a:ext cx="1461522" cy="32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17</a:t>
            </a:fld>
            <a:endParaRPr lang="es-EC"/>
          </a:p>
        </p:txBody>
      </p:sp>
    </p:spTree>
    <p:extLst>
      <p:ext uri="{BB962C8B-B14F-4D97-AF65-F5344CB8AC3E}">
        <p14:creationId xmlns:p14="http://schemas.microsoft.com/office/powerpoint/2010/main" val="229243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326571"/>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ANÁLISIS DE RESULTADOS. Encuesta aplicada empresas que NO cotizan en Bolsa</a:t>
            </a:r>
          </a:p>
        </p:txBody>
      </p:sp>
      <p:sp>
        <p:nvSpPr>
          <p:cNvPr id="2" name="Rectángulo 1"/>
          <p:cNvSpPr/>
          <p:nvPr/>
        </p:nvSpPr>
        <p:spPr>
          <a:xfrm>
            <a:off x="3625399" y="1360714"/>
            <a:ext cx="5017399" cy="369332"/>
          </a:xfrm>
          <a:prstGeom prst="rect">
            <a:avLst/>
          </a:prstGeom>
        </p:spPr>
        <p:txBody>
          <a:bodyPr wrap="none">
            <a:spAutoFit/>
          </a:bodyPr>
          <a:lstStyle/>
          <a:p>
            <a:pPr algn="ctr"/>
            <a:r>
              <a:rPr lang="es-EC" b="1" dirty="0">
                <a:solidFill>
                  <a:srgbClr val="C00000"/>
                </a:solidFill>
                <a:effectLst/>
                <a:latin typeface="Times New Roman" panose="02020603050405020304" pitchFamily="18" charset="0"/>
                <a:ea typeface="Calibri" panose="020F0502020204030204" pitchFamily="34" charset="0"/>
              </a:rPr>
              <a:t>Preguntas sobre Cultura Económico - Financiera</a:t>
            </a:r>
            <a:endParaRPr lang="es-EC" dirty="0">
              <a:solidFill>
                <a:srgbClr val="C00000"/>
              </a:solidFill>
            </a:endParaRPr>
          </a:p>
        </p:txBody>
      </p:sp>
      <p:sp>
        <p:nvSpPr>
          <p:cNvPr id="4" name="Rectángulo 3"/>
          <p:cNvSpPr/>
          <p:nvPr/>
        </p:nvSpPr>
        <p:spPr>
          <a:xfrm>
            <a:off x="729342" y="1730046"/>
            <a:ext cx="10711544" cy="458074"/>
          </a:xfrm>
          <a:prstGeom prst="rect">
            <a:avLst/>
          </a:prstGeom>
        </p:spPr>
        <p:txBody>
          <a:bodyPr wrap="square">
            <a:spAutoFit/>
          </a:bodyPr>
          <a:lstStyle/>
          <a:p>
            <a:pPr lvl="0" algn="just">
              <a:lnSpc>
                <a:spcPct val="150000"/>
              </a:lnSpc>
              <a:spcAft>
                <a:spcPts val="0"/>
              </a:spcAft>
            </a:pPr>
            <a:r>
              <a:rPr lang="es-EC" dirty="0">
                <a:effectLst/>
                <a:latin typeface="Times New Roman" panose="02020603050405020304" pitchFamily="18" charset="0"/>
                <a:ea typeface="Calibri" panose="020F0502020204030204" pitchFamily="34" charset="0"/>
              </a:rPr>
              <a:t>6. ¿Cuenta su empresa con una política de ahorros que se relaciona con la realidad de sus resultados?</a:t>
            </a:r>
          </a:p>
        </p:txBody>
      </p:sp>
      <p:graphicFrame>
        <p:nvGraphicFramePr>
          <p:cNvPr id="3" name="Tabla 2"/>
          <p:cNvGraphicFramePr>
            <a:graphicFrameLocks noGrp="1"/>
          </p:cNvGraphicFramePr>
          <p:nvPr>
            <p:extLst>
              <p:ext uri="{D42A27DB-BD31-4B8C-83A1-F6EECF244321}">
                <p14:modId xmlns:p14="http://schemas.microsoft.com/office/powerpoint/2010/main" val="3818333577"/>
              </p:ext>
            </p:extLst>
          </p:nvPr>
        </p:nvGraphicFramePr>
        <p:xfrm>
          <a:off x="544286" y="2563518"/>
          <a:ext cx="4952999" cy="1336040"/>
        </p:xfrm>
        <a:graphic>
          <a:graphicData uri="http://schemas.openxmlformats.org/drawingml/2006/table">
            <a:tbl>
              <a:tblPr>
                <a:tableStyleId>{35758FB7-9AC5-4552-8A53-C91805E547FA}</a:tableStyleId>
              </a:tblPr>
              <a:tblGrid>
                <a:gridCol w="752372">
                  <a:extLst>
                    <a:ext uri="{9D8B030D-6E8A-4147-A177-3AD203B41FA5}">
                      <a16:colId xmlns="" xmlns:a16="http://schemas.microsoft.com/office/drawing/2014/main" val="20000"/>
                    </a:ext>
                  </a:extLst>
                </a:gridCol>
                <a:gridCol w="527697">
                  <a:extLst>
                    <a:ext uri="{9D8B030D-6E8A-4147-A177-3AD203B41FA5}">
                      <a16:colId xmlns="" xmlns:a16="http://schemas.microsoft.com/office/drawing/2014/main" val="20001"/>
                    </a:ext>
                  </a:extLst>
                </a:gridCol>
                <a:gridCol w="960525">
                  <a:extLst>
                    <a:ext uri="{9D8B030D-6E8A-4147-A177-3AD203B41FA5}">
                      <a16:colId xmlns="" xmlns:a16="http://schemas.microsoft.com/office/drawing/2014/main" val="20002"/>
                    </a:ext>
                  </a:extLst>
                </a:gridCol>
                <a:gridCol w="936307">
                  <a:extLst>
                    <a:ext uri="{9D8B030D-6E8A-4147-A177-3AD203B41FA5}">
                      <a16:colId xmlns="" xmlns:a16="http://schemas.microsoft.com/office/drawing/2014/main" val="20003"/>
                    </a:ext>
                  </a:extLst>
                </a:gridCol>
                <a:gridCol w="871963">
                  <a:extLst>
                    <a:ext uri="{9D8B030D-6E8A-4147-A177-3AD203B41FA5}">
                      <a16:colId xmlns="" xmlns:a16="http://schemas.microsoft.com/office/drawing/2014/main" val="20004"/>
                    </a:ext>
                  </a:extLst>
                </a:gridCol>
                <a:gridCol w="904135">
                  <a:extLst>
                    <a:ext uri="{9D8B030D-6E8A-4147-A177-3AD203B41FA5}">
                      <a16:colId xmlns="" xmlns:a16="http://schemas.microsoft.com/office/drawing/2014/main" val="20005"/>
                    </a:ext>
                  </a:extLst>
                </a:gridCol>
              </a:tblGrid>
              <a:tr h="406400">
                <a:tc gridSpan="2">
                  <a:txBody>
                    <a:bodyPr/>
                    <a:lstStyle/>
                    <a:p>
                      <a:pPr marL="38100" marR="38100" algn="l">
                        <a:lnSpc>
                          <a:spcPts val="1600"/>
                        </a:lnSpc>
                        <a:spcAft>
                          <a:spcPts val="0"/>
                        </a:spcAft>
                      </a:pPr>
                      <a:r>
                        <a:rPr lang="es-CO" sz="1400" b="1" dirty="0">
                          <a:effectLst/>
                        </a:rPr>
                        <a:t> </a:t>
                      </a:r>
                      <a:endParaRPr lang="es-EC" sz="1400" b="1" dirty="0">
                        <a:effectLst/>
                        <a:latin typeface="Times New Roman" panose="02020603050405020304" pitchFamily="18" charset="0"/>
                        <a:ea typeface="Calibri" panose="020F0502020204030204" pitchFamily="34" charset="0"/>
                      </a:endParaRPr>
                    </a:p>
                  </a:txBody>
                  <a:tcPr marL="0" marR="0" marT="0" marB="0"/>
                </a:tc>
                <a:tc hMerge="1">
                  <a:txBody>
                    <a:bodyPr/>
                    <a:lstStyle/>
                    <a:p>
                      <a:endParaRPr lang="es-EC"/>
                    </a:p>
                  </a:txBody>
                  <a:tcPr/>
                </a:tc>
                <a:tc>
                  <a:txBody>
                    <a:bodyPr/>
                    <a:lstStyle/>
                    <a:p>
                      <a:pPr marL="38100" marR="38100" algn="ctr">
                        <a:lnSpc>
                          <a:spcPts val="1600"/>
                        </a:lnSpc>
                        <a:spcAft>
                          <a:spcPts val="0"/>
                        </a:spcAft>
                      </a:pPr>
                      <a:r>
                        <a:rPr lang="es-CO" sz="1400" b="1">
                          <a:effectLst/>
                        </a:rPr>
                        <a:t>Frecuencia</a:t>
                      </a:r>
                      <a:endParaRPr lang="es-EC" sz="1400" b="1">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400" b="1">
                          <a:effectLst/>
                        </a:rPr>
                        <a:t>Porcentaje</a:t>
                      </a:r>
                      <a:endParaRPr lang="es-EC" sz="1400" b="1">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400" b="1">
                          <a:effectLst/>
                        </a:rPr>
                        <a:t>Porcentaje válido</a:t>
                      </a:r>
                      <a:endParaRPr lang="es-EC" sz="1400" b="1">
                        <a:effectLst/>
                        <a:latin typeface="Times New Roman" panose="02020603050405020304" pitchFamily="18" charset="0"/>
                        <a:ea typeface="Calibri" panose="020F0502020204030204" pitchFamily="34" charset="0"/>
                      </a:endParaRPr>
                    </a:p>
                  </a:txBody>
                  <a:tcPr marL="0" marR="0" marT="0" marB="0"/>
                </a:tc>
                <a:tc>
                  <a:txBody>
                    <a:bodyPr/>
                    <a:lstStyle/>
                    <a:p>
                      <a:pPr marL="38100" marR="38100" algn="ctr">
                        <a:lnSpc>
                          <a:spcPts val="1600"/>
                        </a:lnSpc>
                        <a:spcAft>
                          <a:spcPts val="0"/>
                        </a:spcAft>
                      </a:pPr>
                      <a:r>
                        <a:rPr lang="es-CO" sz="1400" b="1">
                          <a:effectLst/>
                        </a:rPr>
                        <a:t>Porcentaje acumulado</a:t>
                      </a:r>
                      <a:endParaRPr lang="es-EC" sz="1400" b="1">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0"/>
                  </a:ext>
                </a:extLst>
              </a:tr>
              <a:tr h="203200">
                <a:tc rowSpan="4">
                  <a:txBody>
                    <a:bodyPr/>
                    <a:lstStyle/>
                    <a:p>
                      <a:pPr marL="38100" marR="38100" algn="l">
                        <a:lnSpc>
                          <a:spcPts val="1600"/>
                        </a:lnSpc>
                        <a:spcAft>
                          <a:spcPts val="0"/>
                        </a:spcAft>
                      </a:pPr>
                      <a:r>
                        <a:rPr lang="es-CO" sz="1400" b="1">
                          <a:effectLst/>
                        </a:rPr>
                        <a:t>Válidos</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l">
                        <a:lnSpc>
                          <a:spcPts val="1600"/>
                        </a:lnSpc>
                        <a:spcAft>
                          <a:spcPts val="0"/>
                        </a:spcAft>
                      </a:pPr>
                      <a:r>
                        <a:rPr lang="es-CO" sz="1400" b="1" dirty="0">
                          <a:effectLst/>
                        </a:rPr>
                        <a:t>Sí</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dirty="0">
                          <a:effectLst/>
                        </a:rPr>
                        <a:t>99</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29,0</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29,0</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29,0</a:t>
                      </a:r>
                      <a:endParaRPr lang="es-EC" sz="14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1"/>
                  </a:ext>
                </a:extLst>
              </a:tr>
              <a:tr h="203200">
                <a:tc vMerge="1">
                  <a:txBody>
                    <a:bodyPr/>
                    <a:lstStyle/>
                    <a:p>
                      <a:endParaRPr lang="es-EC"/>
                    </a:p>
                  </a:txBody>
                  <a:tcPr/>
                </a:tc>
                <a:tc>
                  <a:txBody>
                    <a:bodyPr/>
                    <a:lstStyle/>
                    <a:p>
                      <a:pPr marL="38100" marR="38100" algn="l">
                        <a:lnSpc>
                          <a:spcPts val="1600"/>
                        </a:lnSpc>
                        <a:spcAft>
                          <a:spcPts val="0"/>
                        </a:spcAft>
                      </a:pPr>
                      <a:r>
                        <a:rPr lang="es-CO" sz="1400" b="1">
                          <a:effectLst/>
                        </a:rPr>
                        <a:t>No</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dirty="0">
                          <a:effectLst/>
                        </a:rPr>
                        <a:t>231</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67,7</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67,7</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96,8</a:t>
                      </a:r>
                      <a:endParaRPr lang="es-EC" sz="14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2"/>
                  </a:ext>
                </a:extLst>
              </a:tr>
              <a:tr h="203200">
                <a:tc vMerge="1">
                  <a:txBody>
                    <a:bodyPr/>
                    <a:lstStyle/>
                    <a:p>
                      <a:endParaRPr lang="es-EC"/>
                    </a:p>
                  </a:txBody>
                  <a:tcPr/>
                </a:tc>
                <a:tc>
                  <a:txBody>
                    <a:bodyPr/>
                    <a:lstStyle/>
                    <a:p>
                      <a:pPr marL="38100" marR="38100" algn="l">
                        <a:lnSpc>
                          <a:spcPts val="1600"/>
                        </a:lnSpc>
                        <a:spcAft>
                          <a:spcPts val="0"/>
                        </a:spcAft>
                      </a:pPr>
                      <a:r>
                        <a:rPr lang="es-CO" sz="1400" b="1">
                          <a:effectLst/>
                        </a:rPr>
                        <a:t>No sé</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11</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dirty="0">
                          <a:effectLst/>
                        </a:rPr>
                        <a:t>3,2</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3,2</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100,0</a:t>
                      </a:r>
                      <a:endParaRPr lang="es-EC" sz="1400" b="1">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3"/>
                  </a:ext>
                </a:extLst>
              </a:tr>
              <a:tr h="320040">
                <a:tc vMerge="1">
                  <a:txBody>
                    <a:bodyPr/>
                    <a:lstStyle/>
                    <a:p>
                      <a:endParaRPr lang="es-EC"/>
                    </a:p>
                  </a:txBody>
                  <a:tcPr/>
                </a:tc>
                <a:tc>
                  <a:txBody>
                    <a:bodyPr/>
                    <a:lstStyle/>
                    <a:p>
                      <a:pPr marL="38100" marR="38100" algn="l">
                        <a:lnSpc>
                          <a:spcPts val="1600"/>
                        </a:lnSpc>
                        <a:spcAft>
                          <a:spcPts val="0"/>
                        </a:spcAft>
                      </a:pPr>
                      <a:r>
                        <a:rPr lang="es-CO" sz="1400" b="1">
                          <a:effectLst/>
                        </a:rPr>
                        <a:t>Total</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a:effectLst/>
                        </a:rPr>
                        <a:t>341</a:t>
                      </a:r>
                      <a:endParaRPr lang="es-EC" sz="1400" b="1">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dirty="0">
                          <a:effectLst/>
                        </a:rPr>
                        <a:t>100,0</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marL="38100" marR="38100" algn="r">
                        <a:lnSpc>
                          <a:spcPts val="1600"/>
                        </a:lnSpc>
                        <a:spcAft>
                          <a:spcPts val="0"/>
                        </a:spcAft>
                      </a:pPr>
                      <a:r>
                        <a:rPr lang="es-CO" sz="1400" b="1" dirty="0">
                          <a:effectLst/>
                        </a:rPr>
                        <a:t>100,0</a:t>
                      </a:r>
                      <a:endParaRPr lang="es-EC" sz="1400" b="1" dirty="0">
                        <a:effectLst/>
                        <a:latin typeface="Times New Roman" panose="02020603050405020304" pitchFamily="18" charset="0"/>
                        <a:ea typeface="Calibri" panose="020F0502020204030204" pitchFamily="34" charset="0"/>
                      </a:endParaRPr>
                    </a:p>
                  </a:txBody>
                  <a:tcPr marL="0" marR="0" marT="0" marB="0" anchor="ctr"/>
                </a:tc>
                <a:tc>
                  <a:txBody>
                    <a:bodyPr/>
                    <a:lstStyle/>
                    <a:p>
                      <a:pPr algn="l">
                        <a:lnSpc>
                          <a:spcPct val="150000"/>
                        </a:lnSpc>
                        <a:spcAft>
                          <a:spcPts val="0"/>
                        </a:spcAft>
                      </a:pPr>
                      <a:r>
                        <a:rPr lang="es-CO" sz="1400" b="1" dirty="0">
                          <a:effectLst/>
                        </a:rPr>
                        <a:t> </a:t>
                      </a:r>
                      <a:endParaRPr lang="es-EC" sz="1400" b="1" dirty="0">
                        <a:effectLst/>
                        <a:latin typeface="Times New Roman" panose="02020603050405020304" pitchFamily="18" charset="0"/>
                        <a:ea typeface="Calibri" panose="020F0502020204030204" pitchFamily="34" charset="0"/>
                      </a:endParaRPr>
                    </a:p>
                  </a:txBody>
                  <a:tcPr marL="0" marR="0" marT="0" marB="0"/>
                </a:tc>
                <a:extLst>
                  <a:ext uri="{0D108BD9-81ED-4DB2-BD59-A6C34878D82A}">
                    <a16:rowId xmlns="" xmlns:a16="http://schemas.microsoft.com/office/drawing/2014/main" val="10004"/>
                  </a:ext>
                </a:extLst>
              </a:tr>
            </a:tbl>
          </a:graphicData>
        </a:graphic>
      </p:graphicFrame>
      <p:pic>
        <p:nvPicPr>
          <p:cNvPr id="10" name="Imagen 9"/>
          <p:cNvPicPr/>
          <p:nvPr/>
        </p:nvPicPr>
        <p:blipFill rotWithShape="1">
          <a:blip r:embed="rId2">
            <a:extLst>
              <a:ext uri="{28A0092B-C50C-407E-A947-70E740481C1C}">
                <a14:useLocalDpi xmlns:a14="http://schemas.microsoft.com/office/drawing/2010/main" val="0"/>
              </a:ext>
            </a:extLst>
          </a:blip>
          <a:srcRect l="10995" t="18715" r="12342" b="12660"/>
          <a:stretch/>
        </p:blipFill>
        <p:spPr bwMode="auto">
          <a:xfrm>
            <a:off x="5715000" y="2373086"/>
            <a:ext cx="3842657" cy="3015343"/>
          </a:xfrm>
          <a:prstGeom prst="rect">
            <a:avLst/>
          </a:prstGeom>
          <a:noFill/>
          <a:ln>
            <a:noFill/>
          </a:ln>
        </p:spPr>
      </p:pic>
      <p:sp>
        <p:nvSpPr>
          <p:cNvPr id="8" name="Rectángulo 7"/>
          <p:cNvSpPr/>
          <p:nvPr/>
        </p:nvSpPr>
        <p:spPr>
          <a:xfrm>
            <a:off x="587829" y="5446783"/>
            <a:ext cx="11136085" cy="923330"/>
          </a:xfrm>
          <a:prstGeom prst="rect">
            <a:avLst/>
          </a:prstGeom>
        </p:spPr>
        <p:txBody>
          <a:bodyPr wrap="square">
            <a:spAutoFit/>
          </a:bodyPr>
          <a:lstStyle/>
          <a:p>
            <a:pPr algn="just">
              <a:spcAft>
                <a:spcPts val="1200"/>
              </a:spcAft>
            </a:pPr>
            <a:r>
              <a:rPr lang="es-CO" dirty="0">
                <a:effectLst/>
                <a:latin typeface="Times New Roman" panose="02020603050405020304" pitchFamily="18" charset="0"/>
                <a:ea typeface="Calibri" panose="020F0502020204030204" pitchFamily="34" charset="0"/>
              </a:rPr>
              <a:t>Del 100% de las encuestas a ejecutivos de entidades que no cotizan en la bolsa, el 29% reconoce mantener una política establecida respecto al ahorro que su empresa debe generar, el 67.7% afirma que no cuenta con este tipo de políticas y el 3.2% desconoce la existencia de políticas en su organización.</a:t>
            </a:r>
            <a:endParaRPr lang="es-EC" dirty="0">
              <a:effectLst/>
              <a:latin typeface="Times New Roman" panose="02020603050405020304" pitchFamily="18" charset="0"/>
              <a:ea typeface="Calibri" panose="020F0502020204030204" pitchFamily="34" charset="0"/>
            </a:endParaRPr>
          </a:p>
        </p:txBody>
      </p:sp>
      <p:pic>
        <p:nvPicPr>
          <p:cNvPr id="11"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49" y="120261"/>
            <a:ext cx="1515951" cy="33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número de diapositiva 4"/>
          <p:cNvSpPr>
            <a:spLocks noGrp="1"/>
          </p:cNvSpPr>
          <p:nvPr>
            <p:ph type="sldNum" sz="quarter" idx="12"/>
          </p:nvPr>
        </p:nvSpPr>
        <p:spPr/>
        <p:txBody>
          <a:bodyPr/>
          <a:lstStyle/>
          <a:p>
            <a:fld id="{B98408A4-80E7-4692-B980-718570B672F8}" type="slidenum">
              <a:rPr lang="es-EC" smtClean="0"/>
              <a:t>18</a:t>
            </a:fld>
            <a:endParaRPr lang="es-EC"/>
          </a:p>
        </p:txBody>
      </p:sp>
    </p:spTree>
    <p:extLst>
      <p:ext uri="{BB962C8B-B14F-4D97-AF65-F5344CB8AC3E}">
        <p14:creationId xmlns:p14="http://schemas.microsoft.com/office/powerpoint/2010/main" val="3719678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500742"/>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CONCLUSIONES. Encuesta aplicada empresas que NO cotizan en Bolsa</a:t>
            </a:r>
          </a:p>
        </p:txBody>
      </p:sp>
      <p:graphicFrame>
        <p:nvGraphicFramePr>
          <p:cNvPr id="5" name="Tabla 4"/>
          <p:cNvGraphicFramePr>
            <a:graphicFrameLocks noGrp="1"/>
          </p:cNvGraphicFramePr>
          <p:nvPr>
            <p:extLst>
              <p:ext uri="{D42A27DB-BD31-4B8C-83A1-F6EECF244321}">
                <p14:modId xmlns:p14="http://schemas.microsoft.com/office/powerpoint/2010/main" val="2327941189"/>
              </p:ext>
            </p:extLst>
          </p:nvPr>
        </p:nvGraphicFramePr>
        <p:xfrm>
          <a:off x="631368" y="1621972"/>
          <a:ext cx="10907488" cy="5064994"/>
        </p:xfrm>
        <a:graphic>
          <a:graphicData uri="http://schemas.openxmlformats.org/drawingml/2006/table">
            <a:tbl>
              <a:tblPr firstRow="1" firstCol="1" bandRow="1">
                <a:tableStyleId>{1E171933-4619-4E11-9A3F-F7608DF75F80}</a:tableStyleId>
              </a:tblPr>
              <a:tblGrid>
                <a:gridCol w="5453744">
                  <a:extLst>
                    <a:ext uri="{9D8B030D-6E8A-4147-A177-3AD203B41FA5}">
                      <a16:colId xmlns="" xmlns:a16="http://schemas.microsoft.com/office/drawing/2014/main" val="20000"/>
                    </a:ext>
                  </a:extLst>
                </a:gridCol>
                <a:gridCol w="5453744">
                  <a:extLst>
                    <a:ext uri="{9D8B030D-6E8A-4147-A177-3AD203B41FA5}">
                      <a16:colId xmlns="" xmlns:a16="http://schemas.microsoft.com/office/drawing/2014/main" val="20001"/>
                    </a:ext>
                  </a:extLst>
                </a:gridCol>
              </a:tblGrid>
              <a:tr h="1117918">
                <a:tc rowSpan="3">
                  <a:txBody>
                    <a:bodyPr/>
                    <a:lstStyle/>
                    <a:p>
                      <a:pPr algn="ctr">
                        <a:lnSpc>
                          <a:spcPct val="100000"/>
                        </a:lnSpc>
                        <a:spcAft>
                          <a:spcPts val="0"/>
                        </a:spcAft>
                      </a:pPr>
                      <a:r>
                        <a:rPr lang="es-CO" sz="1600" dirty="0">
                          <a:effectLst/>
                        </a:rPr>
                        <a:t>Conocimiento financiero empresas que No cotizan</a:t>
                      </a:r>
                      <a:endParaRPr lang="es-EC" sz="1600" dirty="0">
                        <a:effectLst/>
                        <a:latin typeface="Times New Roman" panose="02020603050405020304" pitchFamily="18" charset="0"/>
                        <a:ea typeface="Calibri" panose="020F0502020204030204" pitchFamily="34" charset="0"/>
                      </a:endParaRPr>
                    </a:p>
                  </a:txBody>
                  <a:tcPr marL="28588" marR="28588" marT="0" marB="0" anchor="ctr"/>
                </a:tc>
                <a:tc>
                  <a:txBody>
                    <a:bodyPr/>
                    <a:lstStyle/>
                    <a:p>
                      <a:pPr algn="just">
                        <a:lnSpc>
                          <a:spcPct val="100000"/>
                        </a:lnSpc>
                        <a:spcAft>
                          <a:spcPts val="0"/>
                        </a:spcAft>
                      </a:pPr>
                      <a:r>
                        <a:rPr lang="es-CO" sz="1600" dirty="0">
                          <a:effectLst/>
                        </a:rPr>
                        <a:t>Las preguntas descritas fueron planteadas con el objetivo de determinar el nivel de conocimiento financiero que poseen los ejecutivos de las empresas encuestadas</a:t>
                      </a:r>
                      <a:endParaRPr lang="es-EC" sz="1600" dirty="0">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0"/>
                  </a:ext>
                </a:extLst>
              </a:tr>
              <a:tr h="1308056">
                <a:tc vMerge="1">
                  <a:txBody>
                    <a:bodyPr/>
                    <a:lstStyle/>
                    <a:p>
                      <a:endParaRPr lang="es-EC"/>
                    </a:p>
                  </a:txBody>
                  <a:tcPr/>
                </a:tc>
                <a:tc>
                  <a:txBody>
                    <a:bodyPr/>
                    <a:lstStyle/>
                    <a:p>
                      <a:pPr algn="just">
                        <a:lnSpc>
                          <a:spcPct val="100000"/>
                        </a:lnSpc>
                        <a:spcAft>
                          <a:spcPts val="0"/>
                        </a:spcAft>
                      </a:pPr>
                      <a:r>
                        <a:rPr lang="es-CO" sz="1600" dirty="0">
                          <a:effectLst/>
                        </a:rPr>
                        <a:t>De acuerdo con las respuestas entregadas, se observa un resultado favorable en cuanto al conocimiento sobre finanzas, ahorro, inversiones, intereses, dinero en el tiempo y demás factores que se evaluaron en cada pregunta</a:t>
                      </a:r>
                      <a:endParaRPr lang="es-EC" sz="1600" dirty="0">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1"/>
                  </a:ext>
                </a:extLst>
              </a:tr>
              <a:tr h="2639020">
                <a:tc vMerge="1">
                  <a:txBody>
                    <a:bodyPr/>
                    <a:lstStyle/>
                    <a:p>
                      <a:endParaRPr lang="es-EC"/>
                    </a:p>
                  </a:txBody>
                  <a:tcPr/>
                </a:tc>
                <a:tc>
                  <a:txBody>
                    <a:bodyPr/>
                    <a:lstStyle/>
                    <a:p>
                      <a:pPr algn="just">
                        <a:lnSpc>
                          <a:spcPct val="100000"/>
                        </a:lnSpc>
                        <a:spcAft>
                          <a:spcPts val="0"/>
                        </a:spcAft>
                      </a:pPr>
                      <a:r>
                        <a:rPr lang="es-CO" sz="1600" dirty="0">
                          <a:effectLst/>
                        </a:rPr>
                        <a:t>Los resultados respecto al nivel de conocimiento financiero que poseen las empresas que no cotizan en la bolsa fueron favorables, como se puede observar la mayoría de encuestados respondieron adecuadamente comprobando así el nivel de comprensión y entendimiento de los términos y factores financieros necesarios que deben estar presentes en una organización para poder estar en condiciones invertir en el mercado de valores</a:t>
                      </a:r>
                      <a:endParaRPr lang="es-EC" sz="1600" dirty="0">
                        <a:effectLst/>
                        <a:latin typeface="Times New Roman" panose="02020603050405020304" pitchFamily="18" charset="0"/>
                        <a:ea typeface="Calibri" panose="020F0502020204030204" pitchFamily="34" charset="0"/>
                      </a:endParaRPr>
                    </a:p>
                  </a:txBody>
                  <a:tcPr marL="28588" marR="28588" marT="0" marB="0" anchor="ctr"/>
                </a:tc>
                <a:extLst>
                  <a:ext uri="{0D108BD9-81ED-4DB2-BD59-A6C34878D82A}">
                    <a16:rowId xmlns="" xmlns:a16="http://schemas.microsoft.com/office/drawing/2014/main" val="10002"/>
                  </a:ext>
                </a:extLst>
              </a:tr>
            </a:tbl>
          </a:graphicData>
        </a:graphic>
      </p:graphicFrame>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19</a:t>
            </a:fld>
            <a:endParaRPr lang="es-EC"/>
          </a:p>
        </p:txBody>
      </p:sp>
    </p:spTree>
    <p:extLst>
      <p:ext uri="{BB962C8B-B14F-4D97-AF65-F5344CB8AC3E}">
        <p14:creationId xmlns:p14="http://schemas.microsoft.com/office/powerpoint/2010/main" val="117219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2487384" y="175759"/>
            <a:ext cx="5823857" cy="101237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INTRODUCCIÓN AL PROBLEMA</a:t>
            </a:r>
          </a:p>
          <a:p>
            <a:pPr algn="ctr"/>
            <a:endParaRPr lang="es-EC"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914" y="3095625"/>
            <a:ext cx="3352799" cy="2175113"/>
          </a:xfrm>
          <a:prstGeom prst="rect">
            <a:avLst/>
          </a:prstGeom>
        </p:spPr>
      </p:pic>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8689" y="979714"/>
            <a:ext cx="2381250" cy="2115911"/>
          </a:xfrm>
          <a:prstGeom prst="rect">
            <a:avLst/>
          </a:prstGeom>
        </p:spPr>
      </p:pic>
      <p:sp>
        <p:nvSpPr>
          <p:cNvPr id="4" name="Flecha derecha 3"/>
          <p:cNvSpPr/>
          <p:nvPr/>
        </p:nvSpPr>
        <p:spPr>
          <a:xfrm>
            <a:off x="402771" y="2220686"/>
            <a:ext cx="3167743" cy="349431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b="1" dirty="0">
                <a:solidFill>
                  <a:schemeClr val="tx1"/>
                </a:solidFill>
              </a:rPr>
              <a:t>Limitada cultura económico-financiera de las empresas nacionales</a:t>
            </a:r>
          </a:p>
        </p:txBody>
      </p:sp>
      <p:sp>
        <p:nvSpPr>
          <p:cNvPr id="6" name="Flecha derecha 5"/>
          <p:cNvSpPr/>
          <p:nvPr/>
        </p:nvSpPr>
        <p:spPr>
          <a:xfrm>
            <a:off x="7228113" y="2024743"/>
            <a:ext cx="3200401" cy="432162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C" b="1" dirty="0">
                <a:solidFill>
                  <a:schemeClr val="tx1"/>
                </a:solidFill>
              </a:rPr>
              <a:t>Lento crecimiento del Mercado de Capitales ecuatoriano durante el período 2010-2015 </a:t>
            </a:r>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2914" y="5270738"/>
            <a:ext cx="3352799" cy="1538741"/>
          </a:xfrm>
          <a:prstGeom prst="rect">
            <a:avLst/>
          </a:prstGeom>
        </p:spPr>
      </p:pic>
      <p:pic>
        <p:nvPicPr>
          <p:cNvPr id="8" name="0 Imag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449" y="120261"/>
            <a:ext cx="1657465" cy="364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número de diapositiva 8"/>
          <p:cNvSpPr>
            <a:spLocks noGrp="1"/>
          </p:cNvSpPr>
          <p:nvPr>
            <p:ph type="sldNum" sz="quarter" idx="12"/>
          </p:nvPr>
        </p:nvSpPr>
        <p:spPr/>
        <p:txBody>
          <a:bodyPr/>
          <a:lstStyle/>
          <a:p>
            <a:fld id="{B98408A4-80E7-4692-B980-718570B672F8}" type="slidenum">
              <a:rPr lang="es-EC" smtClean="0"/>
              <a:t>2</a:t>
            </a:fld>
            <a:endParaRPr lang="es-EC"/>
          </a:p>
        </p:txBody>
      </p:sp>
    </p:spTree>
    <p:extLst>
      <p:ext uri="{BB962C8B-B14F-4D97-AF65-F5344CB8AC3E}">
        <p14:creationId xmlns:p14="http://schemas.microsoft.com/office/powerpoint/2010/main" val="3924635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424542"/>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CONCLUSIONES. Encuesta aplicada empresas que NO cotizan en Bolsa</a:t>
            </a:r>
          </a:p>
        </p:txBody>
      </p:sp>
      <p:graphicFrame>
        <p:nvGraphicFramePr>
          <p:cNvPr id="2" name="Tabla 1"/>
          <p:cNvGraphicFramePr>
            <a:graphicFrameLocks noGrp="1"/>
          </p:cNvGraphicFramePr>
          <p:nvPr>
            <p:extLst>
              <p:ext uri="{D42A27DB-BD31-4B8C-83A1-F6EECF244321}">
                <p14:modId xmlns:p14="http://schemas.microsoft.com/office/powerpoint/2010/main" val="3014312759"/>
              </p:ext>
            </p:extLst>
          </p:nvPr>
        </p:nvGraphicFramePr>
        <p:xfrm>
          <a:off x="500741" y="1524000"/>
          <a:ext cx="11168744" cy="4585217"/>
        </p:xfrm>
        <a:graphic>
          <a:graphicData uri="http://schemas.openxmlformats.org/drawingml/2006/table">
            <a:tbl>
              <a:tblPr firstRow="1" firstCol="1" bandRow="1">
                <a:tableStyleId>{00A15C55-8517-42AA-B614-E9B94910E393}</a:tableStyleId>
              </a:tblPr>
              <a:tblGrid>
                <a:gridCol w="5584372">
                  <a:extLst>
                    <a:ext uri="{9D8B030D-6E8A-4147-A177-3AD203B41FA5}">
                      <a16:colId xmlns="" xmlns:a16="http://schemas.microsoft.com/office/drawing/2014/main" val="20000"/>
                    </a:ext>
                  </a:extLst>
                </a:gridCol>
                <a:gridCol w="5584372">
                  <a:extLst>
                    <a:ext uri="{9D8B030D-6E8A-4147-A177-3AD203B41FA5}">
                      <a16:colId xmlns="" xmlns:a16="http://schemas.microsoft.com/office/drawing/2014/main" val="20001"/>
                    </a:ext>
                  </a:extLst>
                </a:gridCol>
              </a:tblGrid>
              <a:tr h="601062">
                <a:tc rowSpan="4">
                  <a:txBody>
                    <a:bodyPr/>
                    <a:lstStyle/>
                    <a:p>
                      <a:pPr algn="ctr">
                        <a:lnSpc>
                          <a:spcPct val="100000"/>
                        </a:lnSpc>
                        <a:spcAft>
                          <a:spcPts val="0"/>
                        </a:spcAft>
                      </a:pPr>
                      <a:r>
                        <a:rPr lang="es-CO" sz="1200" dirty="0">
                          <a:effectLst/>
                        </a:rPr>
                        <a:t>Cultura económico-financiera empresas que No cotizan</a:t>
                      </a:r>
                      <a:endParaRPr lang="es-EC" sz="1200" dirty="0">
                        <a:effectLst/>
                        <a:latin typeface="Times New Roman" panose="02020603050405020304" pitchFamily="18" charset="0"/>
                        <a:ea typeface="Calibri" panose="020F0502020204030204" pitchFamily="34" charset="0"/>
                      </a:endParaRPr>
                    </a:p>
                  </a:txBody>
                  <a:tcPr marL="15340" marR="15340" marT="0" marB="0" anchor="ctr"/>
                </a:tc>
                <a:tc>
                  <a:txBody>
                    <a:bodyPr/>
                    <a:lstStyle/>
                    <a:p>
                      <a:pPr algn="just">
                        <a:lnSpc>
                          <a:spcPct val="100000"/>
                        </a:lnSpc>
                        <a:spcAft>
                          <a:spcPts val="0"/>
                        </a:spcAft>
                      </a:pPr>
                      <a:r>
                        <a:rPr lang="es-CO" sz="1200">
                          <a:effectLst/>
                        </a:rPr>
                        <a:t>Las preguntas descritas fueron planteadas con el objetivo de determinar el nivel de cultura económico-financiera que poseen los ejecutivos de las empresas encuestados</a:t>
                      </a:r>
                      <a:endParaRPr lang="es-EC" sz="1200">
                        <a:effectLst/>
                        <a:latin typeface="Times New Roman" panose="02020603050405020304" pitchFamily="18" charset="0"/>
                        <a:ea typeface="Calibri" panose="020F0502020204030204" pitchFamily="34" charset="0"/>
                      </a:endParaRPr>
                    </a:p>
                  </a:txBody>
                  <a:tcPr marL="15340" marR="15340" marT="0" marB="0" anchor="ctr"/>
                </a:tc>
                <a:extLst>
                  <a:ext uri="{0D108BD9-81ED-4DB2-BD59-A6C34878D82A}">
                    <a16:rowId xmlns="" xmlns:a16="http://schemas.microsoft.com/office/drawing/2014/main" val="10000"/>
                  </a:ext>
                </a:extLst>
              </a:tr>
              <a:tr h="635078">
                <a:tc vMerge="1">
                  <a:txBody>
                    <a:bodyPr/>
                    <a:lstStyle/>
                    <a:p>
                      <a:endParaRPr lang="es-EC"/>
                    </a:p>
                  </a:txBody>
                  <a:tcPr/>
                </a:tc>
                <a:tc>
                  <a:txBody>
                    <a:bodyPr/>
                    <a:lstStyle/>
                    <a:p>
                      <a:pPr algn="just">
                        <a:lnSpc>
                          <a:spcPct val="100000"/>
                        </a:lnSpc>
                        <a:spcAft>
                          <a:spcPts val="0"/>
                        </a:spcAft>
                      </a:pPr>
                      <a:r>
                        <a:rPr lang="es-CO" sz="1200" dirty="0">
                          <a:effectLst/>
                        </a:rPr>
                        <a:t>De acuerdo con las respuestas entregadas, se observa un resultado favorable en cuanto al nivel de cultura económico-financiera de cada organización mediante los factores que se evaluaron en las preguntas</a:t>
                      </a:r>
                      <a:endParaRPr lang="es-EC" sz="1200" dirty="0">
                        <a:effectLst/>
                        <a:latin typeface="Times New Roman" panose="02020603050405020304" pitchFamily="18" charset="0"/>
                        <a:ea typeface="Calibri" panose="020F0502020204030204" pitchFamily="34" charset="0"/>
                      </a:endParaRPr>
                    </a:p>
                  </a:txBody>
                  <a:tcPr marL="15340" marR="15340" marT="0" marB="0" anchor="ctr"/>
                </a:tc>
                <a:extLst>
                  <a:ext uri="{0D108BD9-81ED-4DB2-BD59-A6C34878D82A}">
                    <a16:rowId xmlns="" xmlns:a16="http://schemas.microsoft.com/office/drawing/2014/main" val="10001"/>
                  </a:ext>
                </a:extLst>
              </a:tr>
              <a:tr h="1827892">
                <a:tc vMerge="1">
                  <a:txBody>
                    <a:bodyPr/>
                    <a:lstStyle/>
                    <a:p>
                      <a:endParaRPr lang="es-EC"/>
                    </a:p>
                  </a:txBody>
                  <a:tcPr/>
                </a:tc>
                <a:tc>
                  <a:txBody>
                    <a:bodyPr/>
                    <a:lstStyle/>
                    <a:p>
                      <a:pPr algn="just">
                        <a:lnSpc>
                          <a:spcPct val="100000"/>
                        </a:lnSpc>
                        <a:spcAft>
                          <a:spcPts val="0"/>
                        </a:spcAft>
                      </a:pPr>
                      <a:r>
                        <a:rPr lang="es-CO" sz="1200" dirty="0">
                          <a:effectLst/>
                        </a:rPr>
                        <a:t>Los resultados fueron los esperados, como se puede observar la mayoría de encuestados respondieron de acuerdo con lo que se buscaba determinar mediante esta investigación, si bien es cierto muchas respuestas coinciden en determinar cuáles son los aspectos principales y fundamentales que se deberían tomar en cuenta al momento de decidir invertir en el mercado de valores, las respuestas no son del todo favorables ya que a diferencia de las empresas que sí cotizan en bolsa, se evidencia en los resultados obtenidos, que no se otorga el valor necesario al tema de una cultura económico-financiera para decidir la participación en el mercado de capitales</a:t>
                      </a:r>
                      <a:endParaRPr lang="es-EC" sz="1200" dirty="0">
                        <a:effectLst/>
                        <a:latin typeface="Times New Roman" panose="02020603050405020304" pitchFamily="18" charset="0"/>
                        <a:ea typeface="Calibri" panose="020F0502020204030204" pitchFamily="34" charset="0"/>
                      </a:endParaRPr>
                    </a:p>
                  </a:txBody>
                  <a:tcPr marL="15340" marR="15340" marT="0" marB="0" anchor="ctr"/>
                </a:tc>
                <a:extLst>
                  <a:ext uri="{0D108BD9-81ED-4DB2-BD59-A6C34878D82A}">
                    <a16:rowId xmlns="" xmlns:a16="http://schemas.microsoft.com/office/drawing/2014/main" val="10002"/>
                  </a:ext>
                </a:extLst>
              </a:tr>
              <a:tr h="1521185">
                <a:tc vMerge="1">
                  <a:txBody>
                    <a:bodyPr/>
                    <a:lstStyle/>
                    <a:p>
                      <a:endParaRPr lang="es-EC"/>
                    </a:p>
                  </a:txBody>
                  <a:tcPr/>
                </a:tc>
                <a:tc>
                  <a:txBody>
                    <a:bodyPr/>
                    <a:lstStyle/>
                    <a:p>
                      <a:pPr algn="just">
                        <a:lnSpc>
                          <a:spcPct val="100000"/>
                        </a:lnSpc>
                        <a:spcAft>
                          <a:spcPts val="0"/>
                        </a:spcAft>
                      </a:pPr>
                      <a:r>
                        <a:rPr lang="es-CO" sz="1200" dirty="0">
                          <a:effectLst/>
                        </a:rPr>
                        <a:t>Los resultados respecto a políticas que favorezcan un control y análisis y que por ende esto significa el hecho de mantener una correcta y constante cultura económico-financiera dentro en la organización, se desvían y orientan en su mayoría a ser negativos, lo cual confirma la hipótesis: “El lento crecimiento del mercado de capitales ecuatoriano durante el período 2010-2015, tuvo como causa cardinal, la limitada cultura económico-financiera de las empresas nacionales”, la cual fue planteada al inicio de esta investigación</a:t>
                      </a:r>
                      <a:endParaRPr lang="es-EC" sz="1200" dirty="0">
                        <a:effectLst/>
                        <a:latin typeface="Times New Roman" panose="02020603050405020304" pitchFamily="18" charset="0"/>
                        <a:ea typeface="Calibri" panose="020F0502020204030204" pitchFamily="34" charset="0"/>
                      </a:endParaRPr>
                    </a:p>
                  </a:txBody>
                  <a:tcPr marL="15340" marR="15340" marT="0" marB="0" anchor="ctr"/>
                </a:tc>
                <a:extLst>
                  <a:ext uri="{0D108BD9-81ED-4DB2-BD59-A6C34878D82A}">
                    <a16:rowId xmlns="" xmlns:a16="http://schemas.microsoft.com/office/drawing/2014/main" val="10003"/>
                  </a:ext>
                </a:extLst>
              </a:tr>
            </a:tbl>
          </a:graphicData>
        </a:graphic>
      </p:graphicFrame>
      <p:pic>
        <p:nvPicPr>
          <p:cNvPr id="4"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450" y="120261"/>
            <a:ext cx="1994922" cy="438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20</a:t>
            </a:fld>
            <a:endParaRPr lang="es-EC"/>
          </a:p>
        </p:txBody>
      </p:sp>
    </p:spTree>
    <p:extLst>
      <p:ext uri="{BB962C8B-B14F-4D97-AF65-F5344CB8AC3E}">
        <p14:creationId xmlns:p14="http://schemas.microsoft.com/office/powerpoint/2010/main" val="674976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413660"/>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Comparación entre resultados de las dos encuestas (EJEMPLO).</a:t>
            </a:r>
          </a:p>
        </p:txBody>
      </p:sp>
      <p:sp>
        <p:nvSpPr>
          <p:cNvPr id="2" name="Rectángulo 1"/>
          <p:cNvSpPr/>
          <p:nvPr/>
        </p:nvSpPr>
        <p:spPr>
          <a:xfrm>
            <a:off x="3684666" y="1469963"/>
            <a:ext cx="4320735" cy="369332"/>
          </a:xfrm>
          <a:prstGeom prst="rect">
            <a:avLst/>
          </a:prstGeom>
        </p:spPr>
        <p:txBody>
          <a:bodyPr wrap="none">
            <a:spAutoFit/>
          </a:bodyPr>
          <a:lstStyle/>
          <a:p>
            <a:r>
              <a:rPr lang="es-EC" b="1" dirty="0">
                <a:effectLst/>
                <a:latin typeface="Times New Roman" panose="02020603050405020304" pitchFamily="18" charset="0"/>
                <a:ea typeface="Calibri" panose="020F0502020204030204" pitchFamily="34" charset="0"/>
              </a:rPr>
              <a:t>Preguntas sobre Conocimiento Financiero</a:t>
            </a:r>
            <a:endParaRPr lang="es-EC" dirty="0"/>
          </a:p>
        </p:txBody>
      </p:sp>
      <p:graphicFrame>
        <p:nvGraphicFramePr>
          <p:cNvPr id="4" name="Tabla 3"/>
          <p:cNvGraphicFramePr>
            <a:graphicFrameLocks noGrp="1"/>
          </p:cNvGraphicFramePr>
          <p:nvPr>
            <p:extLst>
              <p:ext uri="{D42A27DB-BD31-4B8C-83A1-F6EECF244321}">
                <p14:modId xmlns:p14="http://schemas.microsoft.com/office/powerpoint/2010/main" val="926130049"/>
              </p:ext>
            </p:extLst>
          </p:nvPr>
        </p:nvGraphicFramePr>
        <p:xfrm>
          <a:off x="533400" y="1975327"/>
          <a:ext cx="10559143" cy="1299667"/>
        </p:xfrm>
        <a:graphic>
          <a:graphicData uri="http://schemas.openxmlformats.org/drawingml/2006/table">
            <a:tbl>
              <a:tblPr firstRow="1" firstCol="1" bandRow="1">
                <a:tableStyleId>{8A107856-5554-42FB-B03E-39F5DBC370BA}</a:tableStyleId>
              </a:tblPr>
              <a:tblGrid>
                <a:gridCol w="7467600">
                  <a:extLst>
                    <a:ext uri="{9D8B030D-6E8A-4147-A177-3AD203B41FA5}">
                      <a16:colId xmlns="" xmlns:a16="http://schemas.microsoft.com/office/drawing/2014/main" val="20000"/>
                    </a:ext>
                  </a:extLst>
                </a:gridCol>
                <a:gridCol w="1513114">
                  <a:extLst>
                    <a:ext uri="{9D8B030D-6E8A-4147-A177-3AD203B41FA5}">
                      <a16:colId xmlns="" xmlns:a16="http://schemas.microsoft.com/office/drawing/2014/main" val="20001"/>
                    </a:ext>
                  </a:extLst>
                </a:gridCol>
                <a:gridCol w="1488339">
                  <a:extLst>
                    <a:ext uri="{9D8B030D-6E8A-4147-A177-3AD203B41FA5}">
                      <a16:colId xmlns="" xmlns:a16="http://schemas.microsoft.com/office/drawing/2014/main" val="20002"/>
                    </a:ext>
                  </a:extLst>
                </a:gridCol>
                <a:gridCol w="90090">
                  <a:extLst>
                    <a:ext uri="{9D8B030D-6E8A-4147-A177-3AD203B41FA5}">
                      <a16:colId xmlns="" xmlns:a16="http://schemas.microsoft.com/office/drawing/2014/main" val="20003"/>
                    </a:ext>
                  </a:extLst>
                </a:gridCol>
              </a:tblGrid>
              <a:tr h="517525">
                <a:tc>
                  <a:txBody>
                    <a:bodyPr/>
                    <a:lstStyle/>
                    <a:p>
                      <a:pPr algn="ctr">
                        <a:lnSpc>
                          <a:spcPct val="100000"/>
                        </a:lnSpc>
                        <a:spcAft>
                          <a:spcPts val="0"/>
                        </a:spcAft>
                      </a:pPr>
                      <a:r>
                        <a:rPr lang="es-EC" sz="1600" dirty="0">
                          <a:effectLst/>
                        </a:rPr>
                        <a:t>Pregunta</a:t>
                      </a:r>
                      <a:endParaRPr lang="es-EC" sz="1600"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ctr">
                        <a:lnSpc>
                          <a:spcPct val="100000"/>
                        </a:lnSpc>
                        <a:spcAft>
                          <a:spcPts val="0"/>
                        </a:spcAft>
                      </a:pPr>
                      <a:r>
                        <a:rPr lang="es-EC" sz="1600" dirty="0">
                          <a:effectLst/>
                        </a:rPr>
                        <a:t>Empresas</a:t>
                      </a:r>
                    </a:p>
                    <a:p>
                      <a:pPr algn="ctr">
                        <a:lnSpc>
                          <a:spcPct val="100000"/>
                        </a:lnSpc>
                        <a:spcAft>
                          <a:spcPts val="0"/>
                        </a:spcAft>
                      </a:pPr>
                      <a:r>
                        <a:rPr lang="es-EC" sz="1600" dirty="0">
                          <a:effectLst/>
                        </a:rPr>
                        <a:t>que SÍ cotizan</a:t>
                      </a:r>
                      <a:endParaRPr lang="es-EC" sz="1600"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ctr">
                        <a:lnSpc>
                          <a:spcPct val="100000"/>
                        </a:lnSpc>
                        <a:spcAft>
                          <a:spcPts val="0"/>
                        </a:spcAft>
                      </a:pPr>
                      <a:r>
                        <a:rPr lang="es-EC" sz="1600">
                          <a:effectLst/>
                        </a:rPr>
                        <a:t>Empresas</a:t>
                      </a:r>
                    </a:p>
                    <a:p>
                      <a:pPr algn="ctr">
                        <a:lnSpc>
                          <a:spcPct val="100000"/>
                        </a:lnSpc>
                        <a:spcAft>
                          <a:spcPts val="0"/>
                        </a:spcAft>
                      </a:pPr>
                      <a:r>
                        <a:rPr lang="es-EC" sz="1600">
                          <a:effectLst/>
                        </a:rPr>
                        <a:t>que NO cotizan</a:t>
                      </a:r>
                      <a:endParaRPr lang="es-EC" sz="160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just">
                        <a:lnSpc>
                          <a:spcPct val="150000"/>
                        </a:lnSpc>
                        <a:spcAft>
                          <a:spcPts val="1200"/>
                        </a:spcAft>
                      </a:pPr>
                      <a:r>
                        <a:rPr lang="es-EC" sz="600">
                          <a:effectLst/>
                        </a:rPr>
                        <a:t> </a:t>
                      </a:r>
                      <a:endParaRPr lang="es-EC" sz="600">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0"/>
                  </a:ext>
                </a:extLst>
              </a:tr>
              <a:tr h="294462">
                <a:tc gridSpan="2">
                  <a:txBody>
                    <a:bodyPr/>
                    <a:lstStyle/>
                    <a:p>
                      <a:pPr algn="ctr">
                        <a:lnSpc>
                          <a:spcPct val="100000"/>
                        </a:lnSpc>
                        <a:spcAft>
                          <a:spcPts val="0"/>
                        </a:spcAft>
                      </a:pPr>
                      <a:r>
                        <a:rPr lang="es-EC" sz="1600" dirty="0">
                          <a:effectLst/>
                        </a:rPr>
                        <a:t>Preguntas de Conocimiento Financiero</a:t>
                      </a:r>
                      <a:endParaRPr lang="es-EC" sz="1600" dirty="0">
                        <a:solidFill>
                          <a:schemeClr val="tx1"/>
                        </a:solidFill>
                        <a:effectLst/>
                        <a:latin typeface="Times New Roman" panose="02020603050405020304" pitchFamily="18" charset="0"/>
                        <a:ea typeface="Calibri" panose="020F0502020204030204" pitchFamily="34" charset="0"/>
                      </a:endParaRPr>
                    </a:p>
                  </a:txBody>
                  <a:tcPr marL="32345" marR="32345" marT="0" marB="0"/>
                </a:tc>
                <a:tc hMerge="1">
                  <a:txBody>
                    <a:bodyPr/>
                    <a:lstStyle/>
                    <a:p>
                      <a:endParaRPr lang="es-EC"/>
                    </a:p>
                  </a:txBody>
                  <a:tcPr/>
                </a:tc>
                <a:tc>
                  <a:txBody>
                    <a:bodyPr/>
                    <a:lstStyle/>
                    <a:p>
                      <a:pPr algn="ctr">
                        <a:lnSpc>
                          <a:spcPct val="100000"/>
                        </a:lnSpc>
                        <a:spcAft>
                          <a:spcPts val="0"/>
                        </a:spcAft>
                      </a:pPr>
                      <a:r>
                        <a:rPr lang="es-EC" sz="1600" dirty="0">
                          <a:effectLst/>
                        </a:rPr>
                        <a:t> </a:t>
                      </a:r>
                      <a:endParaRPr lang="es-EC" sz="1600"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ctr">
                        <a:lnSpc>
                          <a:spcPct val="150000"/>
                        </a:lnSpc>
                        <a:spcAft>
                          <a:spcPts val="0"/>
                        </a:spcAft>
                      </a:pPr>
                      <a:r>
                        <a:rPr lang="es-EC" sz="600" dirty="0">
                          <a:effectLst/>
                        </a:rPr>
                        <a:t> </a:t>
                      </a:r>
                      <a:endParaRPr lang="es-EC" sz="600" dirty="0">
                        <a:effectLst/>
                        <a:latin typeface="Times New Roman" panose="02020603050405020304" pitchFamily="18" charset="0"/>
                        <a:ea typeface="Calibri" panose="020F0502020204030204" pitchFamily="34" charset="0"/>
                      </a:endParaRPr>
                    </a:p>
                  </a:txBody>
                  <a:tcPr marL="32345" marR="32345" marT="0" marB="0"/>
                </a:tc>
                <a:extLst>
                  <a:ext uri="{0D108BD9-81ED-4DB2-BD59-A6C34878D82A}">
                    <a16:rowId xmlns="" xmlns:a16="http://schemas.microsoft.com/office/drawing/2014/main" val="10001"/>
                  </a:ext>
                </a:extLst>
              </a:tr>
              <a:tr h="487680">
                <a:tc>
                  <a:txBody>
                    <a:bodyPr/>
                    <a:lstStyle/>
                    <a:p>
                      <a:pPr algn="just">
                        <a:lnSpc>
                          <a:spcPct val="100000"/>
                        </a:lnSpc>
                        <a:spcAft>
                          <a:spcPts val="0"/>
                        </a:spcAft>
                      </a:pPr>
                      <a:r>
                        <a:rPr lang="es-EC" sz="1600" dirty="0">
                          <a:effectLst/>
                        </a:rPr>
                        <a:t>En el caso de que su empresa tenga un excedente de dinero. ¿Qué considera usted que es más seguro realizar?</a:t>
                      </a:r>
                      <a:endParaRPr lang="es-EC" sz="1600"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ctr">
                        <a:lnSpc>
                          <a:spcPct val="100000"/>
                        </a:lnSpc>
                        <a:spcAft>
                          <a:spcPts val="0"/>
                        </a:spcAft>
                      </a:pPr>
                      <a:r>
                        <a:rPr lang="es-EC" sz="1600" dirty="0">
                          <a:effectLst/>
                        </a:rPr>
                        <a:t>82,3%</a:t>
                      </a:r>
                      <a:endParaRPr lang="es-EC" sz="1600" b="1"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ctr">
                        <a:lnSpc>
                          <a:spcPct val="100000"/>
                        </a:lnSpc>
                        <a:spcAft>
                          <a:spcPts val="0"/>
                        </a:spcAft>
                      </a:pPr>
                      <a:r>
                        <a:rPr lang="es-EC" sz="1600" dirty="0">
                          <a:effectLst/>
                        </a:rPr>
                        <a:t>80,1%</a:t>
                      </a:r>
                      <a:endParaRPr lang="es-EC" sz="1600" b="1" dirty="0">
                        <a:solidFill>
                          <a:schemeClr val="tx1"/>
                        </a:solidFill>
                        <a:effectLst/>
                        <a:latin typeface="Times New Roman" panose="02020603050405020304" pitchFamily="18" charset="0"/>
                        <a:ea typeface="Calibri" panose="020F0502020204030204" pitchFamily="34" charset="0"/>
                      </a:endParaRPr>
                    </a:p>
                  </a:txBody>
                  <a:tcPr marL="32345" marR="32345" marT="0" marB="0"/>
                </a:tc>
                <a:tc>
                  <a:txBody>
                    <a:bodyPr/>
                    <a:lstStyle/>
                    <a:p>
                      <a:pPr algn="just">
                        <a:lnSpc>
                          <a:spcPct val="150000"/>
                        </a:lnSpc>
                        <a:spcAft>
                          <a:spcPts val="1200"/>
                        </a:spcAft>
                      </a:pPr>
                      <a:r>
                        <a:rPr lang="es-EC" sz="600" dirty="0">
                          <a:effectLst/>
                        </a:rPr>
                        <a:t> </a:t>
                      </a:r>
                      <a:endParaRPr lang="es-EC" sz="600" dirty="0">
                        <a:effectLst/>
                        <a:latin typeface="Times New Roman" panose="02020603050405020304" pitchFamily="18" charset="0"/>
                        <a:ea typeface="Calibri" panose="020F0502020204030204" pitchFamily="34" charset="0"/>
                      </a:endParaRPr>
                    </a:p>
                  </a:txBody>
                  <a:tcPr marL="0" marR="0" marT="0" marB="0" anchor="ctr"/>
                </a:tc>
                <a:extLst>
                  <a:ext uri="{0D108BD9-81ED-4DB2-BD59-A6C34878D82A}">
                    <a16:rowId xmlns="" xmlns:a16="http://schemas.microsoft.com/office/drawing/2014/main" val="10002"/>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832444758"/>
              </p:ext>
            </p:extLst>
          </p:nvPr>
        </p:nvGraphicFramePr>
        <p:xfrm>
          <a:off x="565462" y="4419601"/>
          <a:ext cx="10559142" cy="738051"/>
        </p:xfrm>
        <a:graphic>
          <a:graphicData uri="http://schemas.openxmlformats.org/drawingml/2006/table">
            <a:tbl>
              <a:tblPr firstRow="1" firstCol="1" bandRow="1">
                <a:tableStyleId>{37CE84F3-28C3-443E-9E96-99CF82512B78}</a:tableStyleId>
              </a:tblPr>
              <a:tblGrid>
                <a:gridCol w="113614">
                  <a:extLst>
                    <a:ext uri="{9D8B030D-6E8A-4147-A177-3AD203B41FA5}">
                      <a16:colId xmlns="" xmlns:a16="http://schemas.microsoft.com/office/drawing/2014/main" val="20000"/>
                    </a:ext>
                  </a:extLst>
                </a:gridCol>
                <a:gridCol w="7593471">
                  <a:extLst>
                    <a:ext uri="{9D8B030D-6E8A-4147-A177-3AD203B41FA5}">
                      <a16:colId xmlns="" xmlns:a16="http://schemas.microsoft.com/office/drawing/2014/main" val="20001"/>
                    </a:ext>
                  </a:extLst>
                </a:gridCol>
                <a:gridCol w="1524000">
                  <a:extLst>
                    <a:ext uri="{9D8B030D-6E8A-4147-A177-3AD203B41FA5}">
                      <a16:colId xmlns="" xmlns:a16="http://schemas.microsoft.com/office/drawing/2014/main" val="20002"/>
                    </a:ext>
                  </a:extLst>
                </a:gridCol>
                <a:gridCol w="1328057">
                  <a:extLst>
                    <a:ext uri="{9D8B030D-6E8A-4147-A177-3AD203B41FA5}">
                      <a16:colId xmlns="" xmlns:a16="http://schemas.microsoft.com/office/drawing/2014/main" val="20003"/>
                    </a:ext>
                  </a:extLst>
                </a:gridCol>
              </a:tblGrid>
              <a:tr h="243840">
                <a:tc gridSpan="2">
                  <a:txBody>
                    <a:bodyPr/>
                    <a:lstStyle/>
                    <a:p>
                      <a:pPr algn="ctr">
                        <a:lnSpc>
                          <a:spcPct val="100000"/>
                        </a:lnSpc>
                        <a:spcAft>
                          <a:spcPts val="0"/>
                        </a:spcAft>
                      </a:pPr>
                      <a:r>
                        <a:rPr lang="es-EC" sz="1600" dirty="0">
                          <a:effectLst/>
                        </a:rPr>
                        <a:t>Preguntas sobre Cultura Económico - Financiera</a:t>
                      </a:r>
                      <a:endParaRPr lang="es-EC" sz="1600" b="1" dirty="0">
                        <a:solidFill>
                          <a:schemeClr val="tx1"/>
                        </a:solidFill>
                        <a:effectLst/>
                        <a:latin typeface="Times New Roman" panose="02020603050405020304" pitchFamily="18" charset="0"/>
                        <a:ea typeface="Calibri" panose="020F0502020204030204" pitchFamily="34" charset="0"/>
                      </a:endParaRPr>
                    </a:p>
                  </a:txBody>
                  <a:tcPr marL="44107" marR="44107" marT="0" marB="0"/>
                </a:tc>
                <a:tc hMerge="1">
                  <a:txBody>
                    <a:bodyPr/>
                    <a:lstStyle/>
                    <a:p>
                      <a:endParaRPr lang="es-EC"/>
                    </a:p>
                  </a:txBody>
                  <a:tcPr/>
                </a:tc>
                <a:tc>
                  <a:txBody>
                    <a:bodyPr/>
                    <a:lstStyle/>
                    <a:p>
                      <a:pPr algn="ctr">
                        <a:lnSpc>
                          <a:spcPct val="100000"/>
                        </a:lnSpc>
                        <a:spcAft>
                          <a:spcPts val="0"/>
                        </a:spcAft>
                      </a:pPr>
                      <a:r>
                        <a:rPr lang="es-EC" sz="1600">
                          <a:effectLst/>
                        </a:rPr>
                        <a:t> </a:t>
                      </a:r>
                      <a:endParaRPr lang="es-EC" sz="1600" b="1">
                        <a:solidFill>
                          <a:schemeClr val="tx1"/>
                        </a:solidFill>
                        <a:effectLst/>
                        <a:latin typeface="Times New Roman" panose="02020603050405020304" pitchFamily="18" charset="0"/>
                        <a:ea typeface="Calibri" panose="020F0502020204030204" pitchFamily="34" charset="0"/>
                      </a:endParaRPr>
                    </a:p>
                  </a:txBody>
                  <a:tcPr marL="44107" marR="44107" marT="0" marB="0"/>
                </a:tc>
                <a:tc>
                  <a:txBody>
                    <a:bodyPr/>
                    <a:lstStyle/>
                    <a:p>
                      <a:pPr algn="ctr">
                        <a:lnSpc>
                          <a:spcPct val="100000"/>
                        </a:lnSpc>
                        <a:spcAft>
                          <a:spcPts val="0"/>
                        </a:spcAft>
                      </a:pPr>
                      <a:r>
                        <a:rPr lang="es-EC" sz="1600">
                          <a:effectLst/>
                        </a:rPr>
                        <a:t> </a:t>
                      </a:r>
                      <a:endParaRPr lang="es-EC" sz="1600" b="1">
                        <a:solidFill>
                          <a:schemeClr val="tx1"/>
                        </a:solidFill>
                        <a:effectLst/>
                        <a:latin typeface="Times New Roman" panose="02020603050405020304" pitchFamily="18" charset="0"/>
                        <a:ea typeface="Calibri" panose="020F0502020204030204" pitchFamily="34" charset="0"/>
                      </a:endParaRPr>
                    </a:p>
                  </a:txBody>
                  <a:tcPr marL="44107" marR="44107" marT="0" marB="0"/>
                </a:tc>
                <a:extLst>
                  <a:ext uri="{0D108BD9-81ED-4DB2-BD59-A6C34878D82A}">
                    <a16:rowId xmlns="" xmlns:a16="http://schemas.microsoft.com/office/drawing/2014/main" val="10000"/>
                  </a:ext>
                </a:extLst>
              </a:tr>
              <a:tr h="494211">
                <a:tc>
                  <a:txBody>
                    <a:bodyPr/>
                    <a:lstStyle/>
                    <a:p>
                      <a:pPr algn="just">
                        <a:lnSpc>
                          <a:spcPct val="100000"/>
                        </a:lnSpc>
                        <a:spcAft>
                          <a:spcPts val="0"/>
                        </a:spcAft>
                      </a:pPr>
                      <a:endParaRPr lang="es-EC" sz="1400" b="1" dirty="0">
                        <a:solidFill>
                          <a:schemeClr val="tx1"/>
                        </a:solidFill>
                        <a:effectLst/>
                        <a:latin typeface="Times New Roman" panose="02020603050405020304" pitchFamily="18" charset="0"/>
                        <a:ea typeface="Calibri" panose="020F0502020204030204" pitchFamily="34" charset="0"/>
                      </a:endParaRPr>
                    </a:p>
                  </a:txBody>
                  <a:tcPr marL="44107" marR="44107" marT="0" marB="0"/>
                </a:tc>
                <a:tc>
                  <a:txBody>
                    <a:bodyPr/>
                    <a:lstStyle/>
                    <a:p>
                      <a:pPr algn="l">
                        <a:lnSpc>
                          <a:spcPct val="100000"/>
                        </a:lnSpc>
                        <a:spcAft>
                          <a:spcPts val="0"/>
                        </a:spcAft>
                      </a:pPr>
                      <a:r>
                        <a:rPr lang="es-CO" sz="1600" dirty="0">
                          <a:effectLst/>
                        </a:rPr>
                        <a:t>¿Cuenta su empresa con una política de ahorros que se relaciona con la realidad de sus resultados?</a:t>
                      </a:r>
                      <a:endParaRPr lang="es-EC" sz="1600" b="1" dirty="0">
                        <a:solidFill>
                          <a:schemeClr val="tx1"/>
                        </a:solidFill>
                        <a:effectLst/>
                        <a:latin typeface="Times New Roman" panose="02020603050405020304" pitchFamily="18" charset="0"/>
                        <a:ea typeface="Calibri" panose="020F0502020204030204" pitchFamily="34" charset="0"/>
                      </a:endParaRPr>
                    </a:p>
                  </a:txBody>
                  <a:tcPr marL="44107" marR="44107" marT="0" marB="0"/>
                </a:tc>
                <a:tc>
                  <a:txBody>
                    <a:bodyPr/>
                    <a:lstStyle/>
                    <a:p>
                      <a:pPr algn="ctr">
                        <a:lnSpc>
                          <a:spcPct val="100000"/>
                        </a:lnSpc>
                        <a:spcAft>
                          <a:spcPts val="0"/>
                        </a:spcAft>
                      </a:pPr>
                      <a:r>
                        <a:rPr lang="es-EC" sz="1600" dirty="0">
                          <a:effectLst/>
                        </a:rPr>
                        <a:t>58,1%</a:t>
                      </a:r>
                      <a:endParaRPr lang="es-EC" sz="1600" b="1" dirty="0">
                        <a:solidFill>
                          <a:schemeClr val="tx1"/>
                        </a:solidFill>
                        <a:effectLst/>
                        <a:latin typeface="Times New Roman" panose="02020603050405020304" pitchFamily="18" charset="0"/>
                        <a:ea typeface="Calibri" panose="020F0502020204030204" pitchFamily="34" charset="0"/>
                      </a:endParaRPr>
                    </a:p>
                  </a:txBody>
                  <a:tcPr marL="44107" marR="44107" marT="0" marB="0"/>
                </a:tc>
                <a:tc>
                  <a:txBody>
                    <a:bodyPr/>
                    <a:lstStyle/>
                    <a:p>
                      <a:pPr algn="ctr">
                        <a:lnSpc>
                          <a:spcPct val="100000"/>
                        </a:lnSpc>
                        <a:spcAft>
                          <a:spcPts val="0"/>
                        </a:spcAft>
                      </a:pPr>
                      <a:r>
                        <a:rPr lang="es-EC" sz="1600" dirty="0">
                          <a:effectLst/>
                        </a:rPr>
                        <a:t>29,0%</a:t>
                      </a:r>
                      <a:endParaRPr lang="es-EC" sz="1600" b="1" dirty="0">
                        <a:solidFill>
                          <a:schemeClr val="tx1"/>
                        </a:solidFill>
                        <a:effectLst/>
                        <a:latin typeface="Times New Roman" panose="02020603050405020304" pitchFamily="18" charset="0"/>
                        <a:ea typeface="Calibri" panose="020F0502020204030204" pitchFamily="34" charset="0"/>
                      </a:endParaRPr>
                    </a:p>
                  </a:txBody>
                  <a:tcPr marL="44107" marR="44107" marT="0" marB="0"/>
                </a:tc>
                <a:extLst>
                  <a:ext uri="{0D108BD9-81ED-4DB2-BD59-A6C34878D82A}">
                    <a16:rowId xmlns="" xmlns:a16="http://schemas.microsoft.com/office/drawing/2014/main" val="10001"/>
                  </a:ext>
                </a:extLst>
              </a:tr>
            </a:tbl>
          </a:graphicData>
        </a:graphic>
      </p:graphicFrame>
      <p:pic>
        <p:nvPicPr>
          <p:cNvPr id="6" name="0 Ima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450" y="120261"/>
            <a:ext cx="1875180" cy="41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21</a:t>
            </a:fld>
            <a:endParaRPr lang="es-EC"/>
          </a:p>
        </p:txBody>
      </p:sp>
    </p:spTree>
    <p:extLst>
      <p:ext uri="{BB962C8B-B14F-4D97-AF65-F5344CB8AC3E}">
        <p14:creationId xmlns:p14="http://schemas.microsoft.com/office/powerpoint/2010/main" val="1824051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751113"/>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CONCLUSIONES PRINCIPALES DE LAS DOS ENCUESTAS.</a:t>
            </a:r>
          </a:p>
        </p:txBody>
      </p:sp>
      <p:sp>
        <p:nvSpPr>
          <p:cNvPr id="3" name="Proceso alternativo 2"/>
          <p:cNvSpPr/>
          <p:nvPr/>
        </p:nvSpPr>
        <p:spPr>
          <a:xfrm>
            <a:off x="1186543" y="2046514"/>
            <a:ext cx="8948057" cy="3385457"/>
          </a:xfrm>
          <a:prstGeom prst="flowChartAlternateProcess">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es-CO" dirty="0"/>
              <a:t>Se comprobó que los directivos de las empresas que sí cotizan en Bolsa poseen un mayor conocimiento que los de las empresas que no lo hacen. Identificar que la cultura económico-financiera de una entidad es el factor determinante al momento de tomar una decisión, resulta vital y eso se puedo captar con la decisión  de pertenecer al Mercado de Capitales; las respuestas a las preguntas que vinculan esta variable, fueron totalmente favorables para las empresas que sí cotizan en Bolsa, concluyendo de esta manera, que además de un excelente conocimiento de la teoría financiera es transcendental considerar el grado de decisión e interés que tienen los funcionarios de una empresa para que esta mejore sus cifras.</a:t>
            </a:r>
            <a:endParaRPr lang="es-EC" dirty="0"/>
          </a:p>
        </p:txBody>
      </p:sp>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22</a:t>
            </a:fld>
            <a:endParaRPr lang="es-EC"/>
          </a:p>
        </p:txBody>
      </p:sp>
    </p:spTree>
    <p:extLst>
      <p:ext uri="{BB962C8B-B14F-4D97-AF65-F5344CB8AC3E}">
        <p14:creationId xmlns:p14="http://schemas.microsoft.com/office/powerpoint/2010/main" val="4205655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348342"/>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RESULTADOS DEL MODELO DE DATOS.</a:t>
            </a:r>
          </a:p>
        </p:txBody>
      </p:sp>
      <p:graphicFrame>
        <p:nvGraphicFramePr>
          <p:cNvPr id="2" name="Tabla 1"/>
          <p:cNvGraphicFramePr>
            <a:graphicFrameLocks noGrp="1"/>
          </p:cNvGraphicFramePr>
          <p:nvPr>
            <p:extLst>
              <p:ext uri="{D42A27DB-BD31-4B8C-83A1-F6EECF244321}">
                <p14:modId xmlns:p14="http://schemas.microsoft.com/office/powerpoint/2010/main" val="1389527084"/>
              </p:ext>
            </p:extLst>
          </p:nvPr>
        </p:nvGraphicFramePr>
        <p:xfrm>
          <a:off x="315119" y="1523115"/>
          <a:ext cx="5900623" cy="2570574"/>
        </p:xfrm>
        <a:graphic>
          <a:graphicData uri="http://schemas.openxmlformats.org/drawingml/2006/table">
            <a:tbl>
              <a:tblPr firstRow="1" firstCol="1" bandRow="1">
                <a:tableStyleId>{7DF18680-E054-41AD-8BC1-D1AEF772440D}</a:tableStyleId>
              </a:tblPr>
              <a:tblGrid>
                <a:gridCol w="701495">
                  <a:extLst>
                    <a:ext uri="{9D8B030D-6E8A-4147-A177-3AD203B41FA5}">
                      <a16:colId xmlns="" xmlns:a16="http://schemas.microsoft.com/office/drawing/2014/main" val="20000"/>
                    </a:ext>
                  </a:extLst>
                </a:gridCol>
                <a:gridCol w="2542786">
                  <a:extLst>
                    <a:ext uri="{9D8B030D-6E8A-4147-A177-3AD203B41FA5}">
                      <a16:colId xmlns="" xmlns:a16="http://schemas.microsoft.com/office/drawing/2014/main" val="20001"/>
                    </a:ext>
                  </a:extLst>
                </a:gridCol>
                <a:gridCol w="2656342">
                  <a:extLst>
                    <a:ext uri="{9D8B030D-6E8A-4147-A177-3AD203B41FA5}">
                      <a16:colId xmlns="" xmlns:a16="http://schemas.microsoft.com/office/drawing/2014/main" val="20002"/>
                    </a:ext>
                  </a:extLst>
                </a:gridCol>
              </a:tblGrid>
              <a:tr h="182880">
                <a:tc gridSpan="3">
                  <a:txBody>
                    <a:bodyPr/>
                    <a:lstStyle/>
                    <a:p>
                      <a:pPr algn="ctr">
                        <a:lnSpc>
                          <a:spcPct val="100000"/>
                        </a:lnSpc>
                        <a:spcAft>
                          <a:spcPts val="0"/>
                        </a:spcAft>
                      </a:pPr>
                      <a:r>
                        <a:rPr lang="es-ES" sz="1200" dirty="0">
                          <a:effectLst/>
                        </a:rPr>
                        <a:t>PRODUCTO INTERNO BRUTO (PIB) CORRIENTE</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0000"/>
                  </a:ext>
                </a:extLst>
              </a:tr>
              <a:tr h="182880">
                <a:tc gridSpan="3">
                  <a:txBody>
                    <a:bodyPr/>
                    <a:lstStyle/>
                    <a:p>
                      <a:pPr algn="ctr">
                        <a:lnSpc>
                          <a:spcPct val="100000"/>
                        </a:lnSpc>
                        <a:spcAft>
                          <a:spcPts val="0"/>
                        </a:spcAft>
                      </a:pPr>
                      <a:r>
                        <a:rPr lang="en-US" sz="1200" dirty="0">
                          <a:effectLst/>
                        </a:rPr>
                        <a:t>2010 - 2015</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es-EC"/>
                    </a:p>
                  </a:txBody>
                  <a:tcPr/>
                </a:tc>
                <a:tc hMerge="1">
                  <a:txBody>
                    <a:bodyPr/>
                    <a:lstStyle/>
                    <a:p>
                      <a:endParaRPr lang="es-EC"/>
                    </a:p>
                  </a:txBody>
                  <a:tcPr/>
                </a:tc>
                <a:extLst>
                  <a:ext uri="{0D108BD9-81ED-4DB2-BD59-A6C34878D82A}">
                    <a16:rowId xmlns="" xmlns:a16="http://schemas.microsoft.com/office/drawing/2014/main" val="10001"/>
                  </a:ext>
                </a:extLst>
              </a:tr>
              <a:tr h="274320">
                <a:tc>
                  <a:txBody>
                    <a:bodyPr/>
                    <a:lstStyle/>
                    <a:p>
                      <a:pPr algn="just">
                        <a:lnSpc>
                          <a:spcPct val="150000"/>
                        </a:lnSpc>
                      </a:pPr>
                      <a:endParaRPr lang="es-EC" sz="1200">
                        <a:effectLst/>
                        <a:latin typeface="Times New Roman" panose="02020603050405020304" pitchFamily="18" charset="0"/>
                      </a:endParaRPr>
                    </a:p>
                  </a:txBody>
                  <a:tcPr marL="68580" marR="68580" marT="0" marB="0" anchor="b"/>
                </a:tc>
                <a:tc>
                  <a:txBody>
                    <a:bodyPr/>
                    <a:lstStyle/>
                    <a:p>
                      <a:pPr algn="just">
                        <a:lnSpc>
                          <a:spcPct val="100000"/>
                        </a:lnSpc>
                      </a:pPr>
                      <a:endParaRPr lang="es-EC" sz="1200" b="1" dirty="0">
                        <a:solidFill>
                          <a:schemeClr val="tx1"/>
                        </a:solidFill>
                        <a:effectLst/>
                        <a:latin typeface="Times New Roman" panose="02020603050405020304" pitchFamily="18" charset="0"/>
                      </a:endParaRPr>
                    </a:p>
                  </a:txBody>
                  <a:tcPr marL="68580" marR="68580" marT="0" marB="0" anchor="b"/>
                </a:tc>
                <a:tc>
                  <a:txBody>
                    <a:bodyPr/>
                    <a:lstStyle/>
                    <a:p>
                      <a:pPr algn="just">
                        <a:lnSpc>
                          <a:spcPct val="100000"/>
                        </a:lnSpc>
                      </a:pPr>
                      <a:endParaRPr lang="es-EC" sz="1200" b="1">
                        <a:solidFill>
                          <a:schemeClr val="tx1"/>
                        </a:solidFill>
                        <a:effectLst/>
                        <a:latin typeface="Times New Roman" panose="02020603050405020304" pitchFamily="18" charset="0"/>
                      </a:endParaRPr>
                    </a:p>
                  </a:txBody>
                  <a:tcPr marL="68580" marR="68580" marT="0" marB="0" anchor="b"/>
                </a:tc>
                <a:extLst>
                  <a:ext uri="{0D108BD9-81ED-4DB2-BD59-A6C34878D82A}">
                    <a16:rowId xmlns="" xmlns:a16="http://schemas.microsoft.com/office/drawing/2014/main" val="10002"/>
                  </a:ext>
                </a:extLst>
              </a:tr>
              <a:tr h="228600">
                <a:tc>
                  <a:txBody>
                    <a:bodyPr/>
                    <a:lstStyle/>
                    <a:p>
                      <a:pPr algn="ctr">
                        <a:lnSpc>
                          <a:spcPct val="150000"/>
                        </a:lnSpc>
                        <a:spcAft>
                          <a:spcPts val="0"/>
                        </a:spcAft>
                      </a:pPr>
                      <a:r>
                        <a:rPr lang="en-US" sz="1000" dirty="0" err="1">
                          <a:effectLst/>
                        </a:rPr>
                        <a:t>AÑO</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err="1">
                          <a:effectLst/>
                        </a:rPr>
                        <a:t>MONTO</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a:effectLst/>
                        </a:rPr>
                        <a:t>TASA DE VARIACIÓN</a:t>
                      </a:r>
                      <a:endParaRPr lang="es-EC" sz="1200" b="1">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3"/>
                  </a:ext>
                </a:extLst>
              </a:tr>
              <a:tr h="283649">
                <a:tc>
                  <a:txBody>
                    <a:bodyPr/>
                    <a:lstStyle/>
                    <a:p>
                      <a:pPr algn="ctr">
                        <a:lnSpc>
                          <a:spcPct val="150000"/>
                        </a:lnSpc>
                        <a:spcAft>
                          <a:spcPts val="0"/>
                        </a:spcAft>
                      </a:pPr>
                      <a:r>
                        <a:rPr lang="en-US" sz="1000" dirty="0">
                          <a:effectLst/>
                        </a:rPr>
                        <a:t>2010</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               69.555.367.000 </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a:effectLst/>
                        </a:rPr>
                        <a:t>3,53%</a:t>
                      </a:r>
                      <a:endParaRPr lang="es-EC" sz="1200" b="1">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4"/>
                  </a:ext>
                </a:extLst>
              </a:tr>
              <a:tr h="283649">
                <a:tc>
                  <a:txBody>
                    <a:bodyPr/>
                    <a:lstStyle/>
                    <a:p>
                      <a:pPr algn="ctr">
                        <a:lnSpc>
                          <a:spcPct val="150000"/>
                        </a:lnSpc>
                        <a:spcAft>
                          <a:spcPts val="0"/>
                        </a:spcAft>
                      </a:pPr>
                      <a:r>
                        <a:rPr lang="en-US" sz="1000" dirty="0">
                          <a:effectLst/>
                        </a:rPr>
                        <a:t>2011</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               79.276.664.000 </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7,87%</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5"/>
                  </a:ext>
                </a:extLst>
              </a:tr>
              <a:tr h="283649">
                <a:tc>
                  <a:txBody>
                    <a:bodyPr/>
                    <a:lstStyle/>
                    <a:p>
                      <a:pPr algn="ctr">
                        <a:lnSpc>
                          <a:spcPct val="150000"/>
                        </a:lnSpc>
                        <a:spcAft>
                          <a:spcPts val="0"/>
                        </a:spcAft>
                      </a:pPr>
                      <a:r>
                        <a:rPr lang="en-US" sz="1000" dirty="0">
                          <a:effectLst/>
                        </a:rPr>
                        <a:t>2012</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               87.924.544.000 </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5,64%</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6"/>
                  </a:ext>
                </a:extLst>
              </a:tr>
              <a:tr h="283649">
                <a:tc>
                  <a:txBody>
                    <a:bodyPr/>
                    <a:lstStyle/>
                    <a:p>
                      <a:pPr algn="ctr">
                        <a:lnSpc>
                          <a:spcPct val="150000"/>
                        </a:lnSpc>
                        <a:spcAft>
                          <a:spcPts val="0"/>
                        </a:spcAft>
                      </a:pPr>
                      <a:r>
                        <a:rPr lang="en-US" sz="1000" dirty="0">
                          <a:effectLst/>
                        </a:rPr>
                        <a:t>2013</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a:effectLst/>
                        </a:rPr>
                        <a:t>               94.776.170.000 </a:t>
                      </a:r>
                      <a:endParaRPr lang="es-EC" sz="1200" b="1">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4,55%</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7"/>
                  </a:ext>
                </a:extLst>
              </a:tr>
              <a:tr h="283649">
                <a:tc>
                  <a:txBody>
                    <a:bodyPr/>
                    <a:lstStyle/>
                    <a:p>
                      <a:pPr algn="ctr">
                        <a:lnSpc>
                          <a:spcPct val="150000"/>
                        </a:lnSpc>
                        <a:spcAft>
                          <a:spcPts val="0"/>
                        </a:spcAft>
                      </a:pPr>
                      <a:r>
                        <a:rPr lang="en-US" sz="1000" dirty="0">
                          <a:effectLst/>
                        </a:rPr>
                        <a:t>2014</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a:effectLst/>
                        </a:rPr>
                        <a:t>             100.917.372.000 </a:t>
                      </a:r>
                      <a:endParaRPr lang="es-EC" sz="1200" b="1">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3,67%</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8"/>
                  </a:ext>
                </a:extLst>
              </a:tr>
              <a:tr h="283649">
                <a:tc>
                  <a:txBody>
                    <a:bodyPr/>
                    <a:lstStyle/>
                    <a:p>
                      <a:pPr algn="ctr">
                        <a:lnSpc>
                          <a:spcPct val="150000"/>
                        </a:lnSpc>
                        <a:spcAft>
                          <a:spcPts val="0"/>
                        </a:spcAft>
                      </a:pPr>
                      <a:r>
                        <a:rPr lang="en-US" sz="1000" dirty="0">
                          <a:effectLst/>
                        </a:rPr>
                        <a:t>2015</a:t>
                      </a:r>
                      <a:endParaRPr lang="es-EC" sz="12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a:effectLst/>
                        </a:rPr>
                        <a:t>             100.871.770.000 </a:t>
                      </a:r>
                      <a:endParaRPr lang="es-EC" sz="1200" b="1">
                        <a:solidFill>
                          <a:schemeClr val="tx1"/>
                        </a:solidFill>
                        <a:effectLst/>
                        <a:latin typeface="Times New Roman" panose="02020603050405020304" pitchFamily="18" charset="0"/>
                        <a:ea typeface="Calibri" panose="020F0502020204030204" pitchFamily="34" charset="0"/>
                      </a:endParaRPr>
                    </a:p>
                  </a:txBody>
                  <a:tcPr marL="68580" marR="68580" marT="0" marB="0" anchor="b"/>
                </a:tc>
                <a:tc>
                  <a:txBody>
                    <a:bodyPr/>
                    <a:lstStyle/>
                    <a:p>
                      <a:pPr algn="ctr">
                        <a:lnSpc>
                          <a:spcPct val="100000"/>
                        </a:lnSpc>
                        <a:spcAft>
                          <a:spcPts val="0"/>
                        </a:spcAft>
                      </a:pPr>
                      <a:r>
                        <a:rPr lang="en-US" sz="1000" dirty="0">
                          <a:effectLst/>
                        </a:rPr>
                        <a:t>0,29%</a:t>
                      </a:r>
                      <a:endParaRPr lang="es-EC" sz="1200" b="1" dirty="0">
                        <a:solidFill>
                          <a:schemeClr val="tx1"/>
                        </a:solidFill>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 xmlns:a16="http://schemas.microsoft.com/office/drawing/2014/main" val="10009"/>
                  </a:ext>
                </a:extLst>
              </a:tr>
            </a:tbl>
          </a:graphicData>
        </a:graphic>
      </p:graphicFrame>
      <p:graphicFrame>
        <p:nvGraphicFramePr>
          <p:cNvPr id="6" name="Chart 7">
            <a:extLst>
              <a:ext uri="{FF2B5EF4-FFF2-40B4-BE49-F238E27FC236}">
                <a16:creationId xmlns="" xmlns:a16="http://schemas.microsoft.com/office/drawing/2014/main" id="{00000000-0008-0000-0000-000003000000}"/>
              </a:ext>
            </a:extLst>
          </p:cNvPr>
          <p:cNvGraphicFramePr/>
          <p:nvPr>
            <p:extLst>
              <p:ext uri="{D42A27DB-BD31-4B8C-83A1-F6EECF244321}">
                <p14:modId xmlns:p14="http://schemas.microsoft.com/office/powerpoint/2010/main" val="587300917"/>
              </p:ext>
            </p:extLst>
          </p:nvPr>
        </p:nvGraphicFramePr>
        <p:xfrm>
          <a:off x="6594701" y="1491343"/>
          <a:ext cx="46196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a:extLst>
              <a:ext uri="{FF2B5EF4-FFF2-40B4-BE49-F238E27FC236}">
                <a16:creationId xmlns="" xmlns:a16="http://schemas.microsoft.com/office/drawing/2014/main" id="{00000000-0008-0000-0100-000004000000}"/>
              </a:ext>
            </a:extLst>
          </p:cNvPr>
          <p:cNvGraphicFramePr/>
          <p:nvPr>
            <p:extLst>
              <p:ext uri="{D42A27DB-BD31-4B8C-83A1-F6EECF244321}">
                <p14:modId xmlns:p14="http://schemas.microsoft.com/office/powerpoint/2010/main" val="3877689222"/>
              </p:ext>
            </p:extLst>
          </p:nvPr>
        </p:nvGraphicFramePr>
        <p:xfrm>
          <a:off x="805543" y="4385583"/>
          <a:ext cx="5240201" cy="22220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 xmlns:a16="http://schemas.microsoft.com/office/drawing/2014/main" id="{00000000-0008-0000-0200-000002000000}"/>
              </a:ext>
            </a:extLst>
          </p:cNvPr>
          <p:cNvGraphicFramePr/>
          <p:nvPr>
            <p:extLst>
              <p:ext uri="{D42A27DB-BD31-4B8C-83A1-F6EECF244321}">
                <p14:modId xmlns:p14="http://schemas.microsoft.com/office/powerpoint/2010/main" val="1435432377"/>
              </p:ext>
            </p:extLst>
          </p:nvPr>
        </p:nvGraphicFramePr>
        <p:xfrm>
          <a:off x="6335486" y="4354287"/>
          <a:ext cx="5334000" cy="2209800"/>
        </p:xfrm>
        <a:graphic>
          <a:graphicData uri="http://schemas.openxmlformats.org/drawingml/2006/chart">
            <c:chart xmlns:c="http://schemas.openxmlformats.org/drawingml/2006/chart" xmlns:r="http://schemas.openxmlformats.org/officeDocument/2006/relationships" r:id="rId4"/>
          </a:graphicData>
        </a:graphic>
      </p:graphicFrame>
      <p:pic>
        <p:nvPicPr>
          <p:cNvPr id="10" name="0 Image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0449" y="120261"/>
            <a:ext cx="1679237"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23</a:t>
            </a:fld>
            <a:endParaRPr lang="es-EC"/>
          </a:p>
        </p:txBody>
      </p:sp>
    </p:spTree>
    <p:extLst>
      <p:ext uri="{BB962C8B-B14F-4D97-AF65-F5344CB8AC3E}">
        <p14:creationId xmlns:p14="http://schemas.microsoft.com/office/powerpoint/2010/main" val="2100202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729343" y="370113"/>
            <a:ext cx="10809514" cy="11974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RESULTADOS DEL MODELO DE DATOS.</a:t>
            </a:r>
          </a:p>
        </p:txBody>
      </p:sp>
      <p:graphicFrame>
        <p:nvGraphicFramePr>
          <p:cNvPr id="10" name="Gráfico 9">
            <a:extLst>
              <a:ext uri="{FF2B5EF4-FFF2-40B4-BE49-F238E27FC236}">
                <a16:creationId xmlns="" xmlns:a16="http://schemas.microsoft.com/office/drawing/2014/main" id="{00000000-0008-0000-0300-000002000000}"/>
              </a:ext>
            </a:extLst>
          </p:cNvPr>
          <p:cNvGraphicFramePr/>
          <p:nvPr>
            <p:extLst>
              <p:ext uri="{D42A27DB-BD31-4B8C-83A1-F6EECF244321}">
                <p14:modId xmlns:p14="http://schemas.microsoft.com/office/powerpoint/2010/main" val="180781705"/>
              </p:ext>
            </p:extLst>
          </p:nvPr>
        </p:nvGraphicFramePr>
        <p:xfrm>
          <a:off x="2166257" y="1485899"/>
          <a:ext cx="7674429" cy="4816929"/>
        </p:xfrm>
        <a:graphic>
          <a:graphicData uri="http://schemas.openxmlformats.org/drawingml/2006/chart">
            <c:chart xmlns:c="http://schemas.openxmlformats.org/drawingml/2006/chart" xmlns:r="http://schemas.openxmlformats.org/officeDocument/2006/relationships" r:id="rId2"/>
          </a:graphicData>
        </a:graphic>
      </p:graphicFrame>
      <p:pic>
        <p:nvPicPr>
          <p:cNvPr id="4" name="0 Imag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449" y="120261"/>
            <a:ext cx="1744551" cy="38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24</a:t>
            </a:fld>
            <a:endParaRPr lang="es-EC"/>
          </a:p>
        </p:txBody>
      </p:sp>
    </p:spTree>
    <p:extLst>
      <p:ext uri="{BB962C8B-B14F-4D97-AF65-F5344CB8AC3E}">
        <p14:creationId xmlns:p14="http://schemas.microsoft.com/office/powerpoint/2010/main" val="3900340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4615543" y="174172"/>
            <a:ext cx="2732314" cy="10123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DISCUSIÓN</a:t>
            </a:r>
          </a:p>
        </p:txBody>
      </p:sp>
      <p:sp>
        <p:nvSpPr>
          <p:cNvPr id="2" name="Rectángulo 1"/>
          <p:cNvSpPr/>
          <p:nvPr/>
        </p:nvSpPr>
        <p:spPr>
          <a:xfrm>
            <a:off x="299357" y="1776027"/>
            <a:ext cx="11364686" cy="4062651"/>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es-CO" sz="2000" b="1" dirty="0">
                <a:effectLst/>
                <a:latin typeface="Times New Roman" panose="02020603050405020304" pitchFamily="18" charset="0"/>
                <a:ea typeface="Times New Roman" panose="02020603050405020304" pitchFamily="18" charset="0"/>
              </a:rPr>
              <a:t>Los resultados fueron los esperados, la mayoría de encuestados respondieron de acuerdo con los propósitos de esta investigación, si bien es cierto muchas respuestas coinciden en determinar cuáles son los aspectos principales y fundamentales que se deberían tomar en cuenta al momento de decidir invertir en el mercado de valores, las respuestas no son del todo favorables ya que a diferencia de las empresas que sí cotizan en bolsa, se evidencia en los resultados obtenidos, que no se otorga el valor necesario al tema de una cultura económico-financiera para decidir la participación en el mercado de capitales.</a:t>
            </a:r>
          </a:p>
          <a:p>
            <a:pPr lvl="0" algn="just">
              <a:spcAft>
                <a:spcPts val="0"/>
              </a:spcAft>
            </a:pPr>
            <a:endParaRPr lang="es-EC" dirty="0">
              <a:effectLst/>
              <a:latin typeface="Times New Roman" panose="02020603050405020304" pitchFamily="18" charset="0"/>
              <a:ea typeface="Calibri" panose="020F0502020204030204" pitchFamily="34" charset="0"/>
            </a:endParaRPr>
          </a:p>
          <a:p>
            <a:pPr marL="342900" lvl="0" indent="-342900" algn="just">
              <a:spcAft>
                <a:spcPts val="1200"/>
              </a:spcAft>
              <a:buFont typeface="Wingdings" panose="05000000000000000000" pitchFamily="2" charset="2"/>
              <a:buChar char=""/>
            </a:pPr>
            <a:r>
              <a:rPr lang="es-CO" sz="2000" b="1" dirty="0">
                <a:effectLst/>
                <a:latin typeface="Times New Roman" panose="02020603050405020304" pitchFamily="18" charset="0"/>
                <a:ea typeface="Times New Roman" panose="02020603050405020304" pitchFamily="18" charset="0"/>
              </a:rPr>
              <a:t>El hecho de mantener una correcta y constante cultura económico-financiera dentro en la organización, se desvían y orientan en su mayoría a ser negativos, lo cual confirma la hipótesis: “El lento crecimiento del mercado de capitales ecuatoriano durante el período 2010-2015, tuvo como causa cardinal, la limitada cultura económico-financiera de las empresas nacionales”, la cual fue planteada al inicio de esta investigación.</a:t>
            </a:r>
            <a:endParaRPr lang="es-EC" sz="2000" b="1" dirty="0">
              <a:effectLst/>
              <a:latin typeface="Times New Roman" panose="02020603050405020304" pitchFamily="18" charset="0"/>
              <a:ea typeface="Calibri" panose="020F0502020204030204" pitchFamily="34" charset="0"/>
            </a:endParaRPr>
          </a:p>
        </p:txBody>
      </p:sp>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25</a:t>
            </a:fld>
            <a:endParaRPr lang="es-EC"/>
          </a:p>
        </p:txBody>
      </p:sp>
    </p:spTree>
    <p:extLst>
      <p:ext uri="{BB962C8B-B14F-4D97-AF65-F5344CB8AC3E}">
        <p14:creationId xmlns:p14="http://schemas.microsoft.com/office/powerpoint/2010/main" val="1227139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rgamino horizontal 8"/>
          <p:cNvSpPr/>
          <p:nvPr/>
        </p:nvSpPr>
        <p:spPr>
          <a:xfrm>
            <a:off x="1706385" y="1951223"/>
            <a:ext cx="8850085" cy="3864429"/>
          </a:xfrm>
          <a:prstGeom prst="horizont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C" sz="8800" b="1" dirty="0">
                <a:solidFill>
                  <a:schemeClr val="tx1"/>
                </a:solidFill>
              </a:rPr>
              <a:t>MUCHAS</a:t>
            </a:r>
          </a:p>
          <a:p>
            <a:pPr algn="ctr"/>
            <a:r>
              <a:rPr lang="es-EC" sz="8800" b="1" dirty="0">
                <a:solidFill>
                  <a:schemeClr val="tx1"/>
                </a:solidFill>
              </a:rPr>
              <a:t>GRACIAS</a:t>
            </a:r>
          </a:p>
        </p:txBody>
      </p:sp>
      <p:pic>
        <p:nvPicPr>
          <p:cNvPr id="4" name="0 Imag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0543" y="211947"/>
            <a:ext cx="5640787" cy="124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26</a:t>
            </a:fld>
            <a:endParaRPr lang="es-EC"/>
          </a:p>
        </p:txBody>
      </p:sp>
    </p:spTree>
    <p:extLst>
      <p:ext uri="{BB962C8B-B14F-4D97-AF65-F5344CB8AC3E}">
        <p14:creationId xmlns:p14="http://schemas.microsoft.com/office/powerpoint/2010/main" val="149960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2100943" y="76200"/>
            <a:ext cx="5823857" cy="1012371"/>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OBJETIVOS</a:t>
            </a:r>
          </a:p>
          <a:p>
            <a:pPr algn="ctr"/>
            <a:endParaRPr lang="es-EC" dirty="0"/>
          </a:p>
        </p:txBody>
      </p:sp>
      <p:graphicFrame>
        <p:nvGraphicFramePr>
          <p:cNvPr id="8" name="Diagrama 7"/>
          <p:cNvGraphicFramePr/>
          <p:nvPr>
            <p:extLst>
              <p:ext uri="{D42A27DB-BD31-4B8C-83A1-F6EECF244321}">
                <p14:modId xmlns:p14="http://schemas.microsoft.com/office/powerpoint/2010/main" val="1358186579"/>
              </p:ext>
            </p:extLst>
          </p:nvPr>
        </p:nvGraphicFramePr>
        <p:xfrm>
          <a:off x="653143" y="1382486"/>
          <a:ext cx="10319657" cy="4755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0 Imag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450" y="120261"/>
            <a:ext cx="1635694" cy="359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3</a:t>
            </a:fld>
            <a:endParaRPr lang="es-EC"/>
          </a:p>
        </p:txBody>
      </p:sp>
    </p:spTree>
    <p:extLst>
      <p:ext uri="{BB962C8B-B14F-4D97-AF65-F5344CB8AC3E}">
        <p14:creationId xmlns:p14="http://schemas.microsoft.com/office/powerpoint/2010/main" val="321695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3080657" y="283028"/>
            <a:ext cx="4016830" cy="96882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1"/>
                </a:solidFill>
              </a:rPr>
              <a:t>TEORÍAS DE SOPORTE</a:t>
            </a:r>
          </a:p>
        </p:txBody>
      </p:sp>
      <p:graphicFrame>
        <p:nvGraphicFramePr>
          <p:cNvPr id="2" name="Diagrama 1"/>
          <p:cNvGraphicFramePr/>
          <p:nvPr>
            <p:extLst>
              <p:ext uri="{D42A27DB-BD31-4B8C-83A1-F6EECF244321}">
                <p14:modId xmlns:p14="http://schemas.microsoft.com/office/powerpoint/2010/main" val="1324762339"/>
              </p:ext>
            </p:extLst>
          </p:nvPr>
        </p:nvGraphicFramePr>
        <p:xfrm>
          <a:off x="674913" y="1578429"/>
          <a:ext cx="6422574" cy="22642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2023939007"/>
              </p:ext>
            </p:extLst>
          </p:nvPr>
        </p:nvGraphicFramePr>
        <p:xfrm>
          <a:off x="2677884" y="4169228"/>
          <a:ext cx="6683830" cy="22533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0 Imagen"/>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0449" y="120261"/>
            <a:ext cx="2179339" cy="479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4</a:t>
            </a:fld>
            <a:endParaRPr lang="es-EC"/>
          </a:p>
        </p:txBody>
      </p:sp>
    </p:spTree>
    <p:extLst>
      <p:ext uri="{BB962C8B-B14F-4D97-AF65-F5344CB8AC3E}">
        <p14:creationId xmlns:p14="http://schemas.microsoft.com/office/powerpoint/2010/main" val="329080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2177142" y="217713"/>
            <a:ext cx="6324600" cy="92528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a:solidFill>
                  <a:schemeClr val="tx1"/>
                </a:solidFill>
              </a:rPr>
              <a:t>INCIDENCIA DE LOS MERCADOS DE CAPITALES EN EL CRECIMIENTO ECONÓMICO</a:t>
            </a:r>
          </a:p>
        </p:txBody>
      </p:sp>
      <p:graphicFrame>
        <p:nvGraphicFramePr>
          <p:cNvPr id="3" name="Diagrama 2"/>
          <p:cNvGraphicFramePr/>
          <p:nvPr>
            <p:extLst>
              <p:ext uri="{D42A27DB-BD31-4B8C-83A1-F6EECF244321}">
                <p14:modId xmlns:p14="http://schemas.microsoft.com/office/powerpoint/2010/main" val="4061290759"/>
              </p:ext>
            </p:extLst>
          </p:nvPr>
        </p:nvGraphicFramePr>
        <p:xfrm>
          <a:off x="478970" y="1447800"/>
          <a:ext cx="514894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lecha izquierda 5"/>
          <p:cNvSpPr/>
          <p:nvPr/>
        </p:nvSpPr>
        <p:spPr>
          <a:xfrm>
            <a:off x="5736771" y="2601686"/>
            <a:ext cx="4071258" cy="2830285"/>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C" b="1" dirty="0"/>
              <a:t>Los mercados están manipulados.</a:t>
            </a:r>
            <a:endParaRPr lang="es-EC" dirty="0"/>
          </a:p>
        </p:txBody>
      </p:sp>
      <p:pic>
        <p:nvPicPr>
          <p:cNvPr id="7" name="0 Imag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450" y="120261"/>
            <a:ext cx="1701008" cy="374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5</a:t>
            </a:fld>
            <a:endParaRPr lang="es-EC"/>
          </a:p>
        </p:txBody>
      </p:sp>
    </p:spTree>
    <p:extLst>
      <p:ext uri="{BB962C8B-B14F-4D97-AF65-F5344CB8AC3E}">
        <p14:creationId xmlns:p14="http://schemas.microsoft.com/office/powerpoint/2010/main" val="427477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1632857" y="0"/>
            <a:ext cx="7151913" cy="12627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Teorías sobre el funcionamiento de las Bolsas de Valores</a:t>
            </a:r>
          </a:p>
        </p:txBody>
      </p:sp>
      <p:graphicFrame>
        <p:nvGraphicFramePr>
          <p:cNvPr id="2" name="Diagrama 1"/>
          <p:cNvGraphicFramePr/>
          <p:nvPr>
            <p:extLst>
              <p:ext uri="{D42A27DB-BD31-4B8C-83A1-F6EECF244321}">
                <p14:modId xmlns:p14="http://schemas.microsoft.com/office/powerpoint/2010/main" val="2461046731"/>
              </p:ext>
            </p:extLst>
          </p:nvPr>
        </p:nvGraphicFramePr>
        <p:xfrm>
          <a:off x="555172" y="1458687"/>
          <a:ext cx="9590314" cy="4985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0 Imag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450" y="120261"/>
            <a:ext cx="1330894" cy="292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arcador de número de diapositiva 2"/>
          <p:cNvSpPr>
            <a:spLocks noGrp="1"/>
          </p:cNvSpPr>
          <p:nvPr>
            <p:ph type="sldNum" sz="quarter" idx="12"/>
          </p:nvPr>
        </p:nvSpPr>
        <p:spPr/>
        <p:txBody>
          <a:bodyPr/>
          <a:lstStyle/>
          <a:p>
            <a:fld id="{B98408A4-80E7-4692-B980-718570B672F8}" type="slidenum">
              <a:rPr lang="es-EC" smtClean="0"/>
              <a:t>6</a:t>
            </a:fld>
            <a:endParaRPr lang="es-EC"/>
          </a:p>
        </p:txBody>
      </p:sp>
    </p:spTree>
    <p:extLst>
      <p:ext uri="{BB962C8B-B14F-4D97-AF65-F5344CB8AC3E}">
        <p14:creationId xmlns:p14="http://schemas.microsoft.com/office/powerpoint/2010/main" val="116648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rgamino horizontal 4"/>
          <p:cNvSpPr/>
          <p:nvPr/>
        </p:nvSpPr>
        <p:spPr>
          <a:xfrm>
            <a:off x="2490986" y="309490"/>
            <a:ext cx="7151913" cy="12627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Marco Referencial</a:t>
            </a:r>
          </a:p>
          <a:p>
            <a:pPr algn="ctr"/>
            <a:r>
              <a:rPr lang="es-EC" sz="2400" b="1" dirty="0">
                <a:solidFill>
                  <a:schemeClr val="tx1"/>
                </a:solidFill>
              </a:rPr>
              <a:t>Artículo Científicos Publicados</a:t>
            </a:r>
          </a:p>
        </p:txBody>
      </p:sp>
      <p:graphicFrame>
        <p:nvGraphicFramePr>
          <p:cNvPr id="3" name="Diagrama 2"/>
          <p:cNvGraphicFramePr/>
          <p:nvPr>
            <p:extLst>
              <p:ext uri="{D42A27DB-BD31-4B8C-83A1-F6EECF244321}">
                <p14:modId xmlns:p14="http://schemas.microsoft.com/office/powerpoint/2010/main" val="1424183540"/>
              </p:ext>
            </p:extLst>
          </p:nvPr>
        </p:nvGraphicFramePr>
        <p:xfrm>
          <a:off x="633046" y="1085427"/>
          <a:ext cx="10958732" cy="5399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número de diapositiva 3"/>
          <p:cNvSpPr>
            <a:spLocks noGrp="1"/>
          </p:cNvSpPr>
          <p:nvPr>
            <p:ph type="sldNum" sz="quarter" idx="12"/>
          </p:nvPr>
        </p:nvSpPr>
        <p:spPr/>
        <p:txBody>
          <a:bodyPr/>
          <a:lstStyle/>
          <a:p>
            <a:fld id="{B98408A4-80E7-4692-B980-718570B672F8}" type="slidenum">
              <a:rPr lang="es-EC" smtClean="0"/>
              <a:t>7</a:t>
            </a:fld>
            <a:endParaRPr lang="es-EC"/>
          </a:p>
        </p:txBody>
      </p:sp>
    </p:spTree>
    <p:extLst>
      <p:ext uri="{BB962C8B-B14F-4D97-AF65-F5344CB8AC3E}">
        <p14:creationId xmlns:p14="http://schemas.microsoft.com/office/powerpoint/2010/main" val="344871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1894116" y="424542"/>
            <a:ext cx="7151913" cy="12627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Estructura del Mercado de Capitales ecuatoriano</a:t>
            </a:r>
          </a:p>
        </p:txBody>
      </p:sp>
      <p:graphicFrame>
        <p:nvGraphicFramePr>
          <p:cNvPr id="3" name="Diagrama 2"/>
          <p:cNvGraphicFramePr/>
          <p:nvPr>
            <p:extLst>
              <p:ext uri="{D42A27DB-BD31-4B8C-83A1-F6EECF244321}">
                <p14:modId xmlns:p14="http://schemas.microsoft.com/office/powerpoint/2010/main" val="1536413898"/>
              </p:ext>
            </p:extLst>
          </p:nvPr>
        </p:nvGraphicFramePr>
        <p:xfrm>
          <a:off x="1099457" y="1839687"/>
          <a:ext cx="5290457" cy="387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lecha izquierda 3"/>
          <p:cNvSpPr/>
          <p:nvPr/>
        </p:nvSpPr>
        <p:spPr>
          <a:xfrm>
            <a:off x="5791201" y="2427515"/>
            <a:ext cx="3995056" cy="244928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b="1" dirty="0">
                <a:solidFill>
                  <a:schemeClr val="tx1"/>
                </a:solidFill>
              </a:rPr>
              <a:t>CONTROLES</a:t>
            </a:r>
          </a:p>
        </p:txBody>
      </p:sp>
      <p:pic>
        <p:nvPicPr>
          <p:cNvPr id="6" name="0 Image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449" y="120261"/>
            <a:ext cx="1352665" cy="29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8</a:t>
            </a:fld>
            <a:endParaRPr lang="es-EC"/>
          </a:p>
        </p:txBody>
      </p:sp>
    </p:spTree>
    <p:extLst>
      <p:ext uri="{BB962C8B-B14F-4D97-AF65-F5344CB8AC3E}">
        <p14:creationId xmlns:p14="http://schemas.microsoft.com/office/powerpoint/2010/main" val="428399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rgamino horizontal 4"/>
          <p:cNvSpPr/>
          <p:nvPr/>
        </p:nvSpPr>
        <p:spPr>
          <a:xfrm>
            <a:off x="1632857" y="0"/>
            <a:ext cx="7151913" cy="126274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solidFill>
                  <a:schemeClr val="tx1"/>
                </a:solidFill>
              </a:rPr>
              <a:t>METODOLOGÍA DE LA INVESTIGACIÓN</a:t>
            </a:r>
          </a:p>
        </p:txBody>
      </p:sp>
      <p:graphicFrame>
        <p:nvGraphicFramePr>
          <p:cNvPr id="3" name="Diagrama 2"/>
          <p:cNvGraphicFramePr/>
          <p:nvPr>
            <p:extLst>
              <p:ext uri="{D42A27DB-BD31-4B8C-83A1-F6EECF244321}">
                <p14:modId xmlns:p14="http://schemas.microsoft.com/office/powerpoint/2010/main" val="689009612"/>
              </p:ext>
            </p:extLst>
          </p:nvPr>
        </p:nvGraphicFramePr>
        <p:xfrm>
          <a:off x="97973" y="2688772"/>
          <a:ext cx="3505199" cy="3897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3393088570"/>
              </p:ext>
            </p:extLst>
          </p:nvPr>
        </p:nvGraphicFramePr>
        <p:xfrm>
          <a:off x="3396342" y="3385456"/>
          <a:ext cx="3570515" cy="166551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a 5"/>
          <p:cNvGraphicFramePr/>
          <p:nvPr>
            <p:extLst>
              <p:ext uri="{D42A27DB-BD31-4B8C-83A1-F6EECF244321}">
                <p14:modId xmlns:p14="http://schemas.microsoft.com/office/powerpoint/2010/main" val="1893412035"/>
              </p:ext>
            </p:extLst>
          </p:nvPr>
        </p:nvGraphicFramePr>
        <p:xfrm>
          <a:off x="7021284" y="2122716"/>
          <a:ext cx="3526971" cy="296091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7" name="0 Imagen"/>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60450" y="120261"/>
            <a:ext cx="1309122" cy="287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Marcador de número de diapositiva 1"/>
          <p:cNvSpPr>
            <a:spLocks noGrp="1"/>
          </p:cNvSpPr>
          <p:nvPr>
            <p:ph type="sldNum" sz="quarter" idx="12"/>
          </p:nvPr>
        </p:nvSpPr>
        <p:spPr/>
        <p:txBody>
          <a:bodyPr/>
          <a:lstStyle/>
          <a:p>
            <a:fld id="{B98408A4-80E7-4692-B980-718570B672F8}" type="slidenum">
              <a:rPr lang="es-EC" smtClean="0"/>
              <a:t>9</a:t>
            </a:fld>
            <a:endParaRPr lang="es-EC"/>
          </a:p>
        </p:txBody>
      </p:sp>
    </p:spTree>
    <p:extLst>
      <p:ext uri="{BB962C8B-B14F-4D97-AF65-F5344CB8AC3E}">
        <p14:creationId xmlns:p14="http://schemas.microsoft.com/office/powerpoint/2010/main" val="158271294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548</TotalTime>
  <Words>2145</Words>
  <Application>Microsoft Office PowerPoint</Application>
  <PresentationFormat>Widescreen</PresentationFormat>
  <Paragraphs>356</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Berlin Sans FB</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ECGS</dc:creator>
  <cp:lastModifiedBy>Daniel Velasquez Luzuriaga</cp:lastModifiedBy>
  <cp:revision>66</cp:revision>
  <cp:lastPrinted>2017-01-16T18:59:31Z</cp:lastPrinted>
  <dcterms:created xsi:type="dcterms:W3CDTF">2016-11-22T22:04:28Z</dcterms:created>
  <dcterms:modified xsi:type="dcterms:W3CDTF">2017-01-24T17:39:15Z</dcterms:modified>
</cp:coreProperties>
</file>