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  <p:sldMasterId id="2147483739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81" r:id="rId10"/>
    <p:sldId id="287" r:id="rId11"/>
    <p:sldId id="263" r:id="rId12"/>
    <p:sldId id="285" r:id="rId13"/>
    <p:sldId id="264" r:id="rId14"/>
    <p:sldId id="296" r:id="rId15"/>
    <p:sldId id="265" r:id="rId16"/>
    <p:sldId id="267" r:id="rId17"/>
    <p:sldId id="292" r:id="rId18"/>
    <p:sldId id="268" r:id="rId19"/>
    <p:sldId id="293" r:id="rId20"/>
    <p:sldId id="266" r:id="rId21"/>
    <p:sldId id="269" r:id="rId22"/>
    <p:sldId id="291" r:id="rId23"/>
    <p:sldId id="270" r:id="rId24"/>
    <p:sldId id="289" r:id="rId25"/>
    <p:sldId id="290" r:id="rId26"/>
    <p:sldId id="271" r:id="rId27"/>
    <p:sldId id="272" r:id="rId28"/>
    <p:sldId id="288" r:id="rId29"/>
    <p:sldId id="273" r:id="rId30"/>
    <p:sldId id="282" r:id="rId31"/>
    <p:sldId id="274" r:id="rId32"/>
    <p:sldId id="275" r:id="rId33"/>
    <p:sldId id="276" r:id="rId34"/>
    <p:sldId id="277" r:id="rId35"/>
    <p:sldId id="294" r:id="rId36"/>
    <p:sldId id="278" r:id="rId37"/>
    <p:sldId id="283" r:id="rId38"/>
    <p:sldId id="284" r:id="rId39"/>
    <p:sldId id="279" r:id="rId40"/>
    <p:sldId id="280" r:id="rId41"/>
    <p:sldId id="298" r:id="rId42"/>
    <p:sldId id="297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6699"/>
    <a:srgbClr val="0066CC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234512248468941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Hoja1!$E$3</c:f>
              <c:strCache>
                <c:ptCount val="1"/>
                <c:pt idx="0">
                  <c:v>Carga</c:v>
                </c:pt>
              </c:strCache>
            </c:strRef>
          </c:tx>
          <c:spPr>
            <a:ln w="22225" cap="rnd">
              <a:solidFill>
                <a:schemeClr val="accent1"/>
              </a:solidFill>
            </a:ln>
            <a:effectLst>
              <a:glow rad="139700">
                <a:schemeClr val="accent1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1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Hoja1!$B$4:$B$13</c:f>
              <c:numCache>
                <c:formatCode>General</c:formatCode>
                <c:ptCount val="10"/>
                <c:pt idx="0">
                  <c:v>138539</c:v>
                </c:pt>
                <c:pt idx="1">
                  <c:v>54904</c:v>
                </c:pt>
                <c:pt idx="2">
                  <c:v>30434</c:v>
                </c:pt>
                <c:pt idx="3">
                  <c:v>28731</c:v>
                </c:pt>
                <c:pt idx="4">
                  <c:v>26763</c:v>
                </c:pt>
                <c:pt idx="5">
                  <c:v>26954</c:v>
                </c:pt>
                <c:pt idx="6">
                  <c:v>26796</c:v>
                </c:pt>
                <c:pt idx="7">
                  <c:v>26861</c:v>
                </c:pt>
                <c:pt idx="8">
                  <c:v>21680</c:v>
                </c:pt>
                <c:pt idx="9">
                  <c:v>0</c:v>
                </c:pt>
              </c:numCache>
            </c:numRef>
          </c:xVal>
          <c:yVal>
            <c:numRef>
              <c:f>Hoja1!$E$4:$E$13</c:f>
              <c:numCache>
                <c:formatCode>General</c:formatCode>
                <c:ptCount val="10"/>
                <c:pt idx="0">
                  <c:v>53238000</c:v>
                </c:pt>
                <c:pt idx="1">
                  <c:v>53012000</c:v>
                </c:pt>
                <c:pt idx="2">
                  <c:v>52970000</c:v>
                </c:pt>
                <c:pt idx="3">
                  <c:v>52842000</c:v>
                </c:pt>
                <c:pt idx="4">
                  <c:v>51355000</c:v>
                </c:pt>
                <c:pt idx="5">
                  <c:v>51290000</c:v>
                </c:pt>
                <c:pt idx="6">
                  <c:v>51083000</c:v>
                </c:pt>
                <c:pt idx="7">
                  <c:v>47886000</c:v>
                </c:pt>
                <c:pt idx="8">
                  <c:v>46674000</c:v>
                </c:pt>
                <c:pt idx="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2063456"/>
        <c:axId val="-1772052576"/>
      </c:scatterChart>
      <c:valAx>
        <c:axId val="-17720634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Numero de elementos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772052576"/>
        <c:crosses val="autoZero"/>
        <c:crossBetween val="midCat"/>
      </c:valAx>
      <c:valAx>
        <c:axId val="-177205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Esfuerzo</a:t>
                </a:r>
                <a:r>
                  <a:rPr lang="es-ES" baseline="0"/>
                  <a:t> Equivalente</a:t>
                </a:r>
                <a:endParaRPr lang="es-E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77206345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22225" cap="rnd">
              <a:solidFill>
                <a:schemeClr val="accent2"/>
              </a:solidFill>
            </a:ln>
            <a:effectLst>
              <a:glow rad="139700">
                <a:schemeClr val="accent2">
                  <a:satMod val="175000"/>
                  <a:alpha val="14000"/>
                </a:schemeClr>
              </a:glow>
            </a:effectLst>
          </c:spPr>
          <c:marker>
            <c:symbol val="circle"/>
            <c:size val="3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>
                <a:glow rad="63500">
                  <a:schemeClr val="accent2">
                    <a:satMod val="175000"/>
                    <a:alpha val="25000"/>
                  </a:schemeClr>
                </a:glow>
              </a:effectLst>
            </c:spPr>
          </c:marker>
          <c:xVal>
            <c:numRef>
              <c:f>Hoja1!$B$4:$B$13</c:f>
              <c:numCache>
                <c:formatCode>General</c:formatCode>
                <c:ptCount val="10"/>
                <c:pt idx="0">
                  <c:v>138539</c:v>
                </c:pt>
                <c:pt idx="1">
                  <c:v>54904</c:v>
                </c:pt>
                <c:pt idx="2">
                  <c:v>30434</c:v>
                </c:pt>
                <c:pt idx="3">
                  <c:v>28731</c:v>
                </c:pt>
                <c:pt idx="4">
                  <c:v>26763</c:v>
                </c:pt>
                <c:pt idx="5">
                  <c:v>26954</c:v>
                </c:pt>
                <c:pt idx="6">
                  <c:v>26796</c:v>
                </c:pt>
                <c:pt idx="7">
                  <c:v>26861</c:v>
                </c:pt>
                <c:pt idx="8">
                  <c:v>21680</c:v>
                </c:pt>
                <c:pt idx="9">
                  <c:v>0</c:v>
                </c:pt>
              </c:numCache>
            </c:numRef>
          </c:xVal>
          <c:yVal>
            <c:numRef>
              <c:f>Hoja1!$D$4:$D$13</c:f>
              <c:numCache>
                <c:formatCode>General</c:formatCode>
                <c:ptCount val="10"/>
                <c:pt idx="0">
                  <c:v>1.117</c:v>
                </c:pt>
                <c:pt idx="1">
                  <c:v>1.1125</c:v>
                </c:pt>
                <c:pt idx="2">
                  <c:v>1.1041000000000001</c:v>
                </c:pt>
                <c:pt idx="3">
                  <c:v>1.0809</c:v>
                </c:pt>
                <c:pt idx="4">
                  <c:v>1.0659000000000001</c:v>
                </c:pt>
                <c:pt idx="5">
                  <c:v>1.0623</c:v>
                </c:pt>
                <c:pt idx="6">
                  <c:v>1.0556000000000001</c:v>
                </c:pt>
                <c:pt idx="7">
                  <c:v>1.0526</c:v>
                </c:pt>
                <c:pt idx="8">
                  <c:v>1.0522</c:v>
                </c:pt>
                <c:pt idx="9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772062912"/>
        <c:axId val="-1772057472"/>
      </c:scatterChart>
      <c:valAx>
        <c:axId val="-1772062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Numero de Elementos</a:t>
                </a:r>
              </a:p>
            </c:rich>
          </c:tx>
          <c:layout>
            <c:manualLayout>
              <c:xMode val="edge"/>
              <c:yMode val="edge"/>
              <c:x val="0.45084601924759404"/>
              <c:y val="0.893587780694079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772057472"/>
        <c:crosses val="autoZero"/>
        <c:crossBetween val="midCat"/>
      </c:valAx>
      <c:valAx>
        <c:axId val="-1772057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65000"/>
                  <a:lumOff val="35000"/>
                  <a:alpha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Deformacion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1" i="0" u="none" strike="noStrike" kern="1200" baseline="0">
                  <a:solidFill>
                    <a:schemeClr val="lt1">
                      <a:lumMod val="7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-17720629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5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3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7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65000"/>
            <a:lumOff val="35000"/>
            <a:alpha val="2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spPr>
      <a:ln w="9525" cap="flat" cmpd="sng" algn="ctr">
        <a:solidFill>
          <a:schemeClr val="lt1">
            <a:lumMod val="50000"/>
          </a:schemeClr>
        </a:solidFill>
        <a:round/>
      </a:ln>
    </cs:spPr>
    <cs:defRPr sz="900" kern="1200"/>
    <cs:bodyPr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814C37-4501-49D7-ADFC-274C63DBE119}" type="doc">
      <dgm:prSet loTypeId="urn:microsoft.com/office/officeart/2005/8/layout/hProcess11" loCatId="process" qsTypeId="urn:microsoft.com/office/officeart/2005/8/quickstyle/3d3" qsCatId="3D" csTypeId="urn:microsoft.com/office/officeart/2005/8/colors/accent1_2" csCatId="accent1" phldr="1"/>
      <dgm:spPr/>
    </dgm:pt>
    <dgm:pt modelId="{73A1B9F2-F87E-481A-86F6-E83D4EBD97E4}">
      <dgm:prSet phldrT="[Texto]" custT="1"/>
      <dgm:spPr/>
      <dgm:t>
        <a:bodyPr/>
        <a:lstStyle/>
        <a:p>
          <a:pPr algn="ctr"/>
          <a:r>
            <a:rPr lang="es-EC" sz="1400" dirty="0" smtClean="0">
              <a:latin typeface="Calibri" panose="020F0502020204030204" pitchFamily="34" charset="0"/>
            </a:rPr>
            <a:t>Dimensionamiento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Corte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Pintura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Doblado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Soldadura 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Verificación medidas.</a:t>
          </a:r>
        </a:p>
        <a:p>
          <a:pPr algn="ctr"/>
          <a:r>
            <a:rPr lang="es-EC" sz="1400" dirty="0" smtClean="0">
              <a:latin typeface="Calibri" panose="020F0502020204030204" pitchFamily="34" charset="0"/>
            </a:rPr>
            <a:t>Tensores.</a:t>
          </a:r>
        </a:p>
      </dgm:t>
    </dgm:pt>
    <dgm:pt modelId="{C1858D1E-A29C-474D-BE19-DAD2A8E56BCB}" type="parTrans" cxnId="{A1736A5A-19A2-46AB-A7F6-A40A2D06C751}">
      <dgm:prSet/>
      <dgm:spPr/>
      <dgm:t>
        <a:bodyPr/>
        <a:lstStyle/>
        <a:p>
          <a:endParaRPr lang="es-EC"/>
        </a:p>
      </dgm:t>
    </dgm:pt>
    <dgm:pt modelId="{04B4B4E5-48BB-4179-8230-7773CE48732F}" type="sibTrans" cxnId="{A1736A5A-19A2-46AB-A7F6-A40A2D06C751}">
      <dgm:prSet/>
      <dgm:spPr/>
      <dgm:t>
        <a:bodyPr/>
        <a:lstStyle/>
        <a:p>
          <a:endParaRPr lang="es-EC"/>
        </a:p>
      </dgm:t>
    </dgm:pt>
    <dgm:pt modelId="{7B99ADB7-D878-47F8-ABEE-0F0FA78EE3CE}">
      <dgm:prSet phldrT="[Texto]"/>
      <dgm:spPr/>
      <dgm:t>
        <a:bodyPr/>
        <a:lstStyle/>
        <a:p>
          <a:r>
            <a:rPr lang="es-EC" dirty="0" smtClean="0"/>
            <a:t>Piso</a:t>
          </a:r>
        </a:p>
        <a:p>
          <a:r>
            <a:rPr lang="es-EC" dirty="0" smtClean="0"/>
            <a:t>Techo </a:t>
          </a:r>
        </a:p>
        <a:p>
          <a:r>
            <a:rPr lang="es-EC" dirty="0" smtClean="0"/>
            <a:t>Laterales</a:t>
          </a:r>
        </a:p>
        <a:p>
          <a:r>
            <a:rPr lang="es-EC" dirty="0" smtClean="0"/>
            <a:t>Bóveda</a:t>
          </a:r>
        </a:p>
        <a:p>
          <a:r>
            <a:rPr lang="es-EC" dirty="0" smtClean="0"/>
            <a:t>Rampa</a:t>
          </a:r>
        </a:p>
        <a:p>
          <a:endParaRPr lang="es-EC" dirty="0" smtClean="0"/>
        </a:p>
      </dgm:t>
    </dgm:pt>
    <dgm:pt modelId="{88B57E02-2133-45CF-B013-73D0DA51A343}" type="parTrans" cxnId="{5E8A15DB-264A-4F66-8097-1F8445E7CED8}">
      <dgm:prSet/>
      <dgm:spPr/>
      <dgm:t>
        <a:bodyPr/>
        <a:lstStyle/>
        <a:p>
          <a:endParaRPr lang="es-EC"/>
        </a:p>
      </dgm:t>
    </dgm:pt>
    <dgm:pt modelId="{1E248111-555C-48D7-872B-99C4CFF2B871}" type="sibTrans" cxnId="{5E8A15DB-264A-4F66-8097-1F8445E7CED8}">
      <dgm:prSet/>
      <dgm:spPr/>
      <dgm:t>
        <a:bodyPr/>
        <a:lstStyle/>
        <a:p>
          <a:endParaRPr lang="es-EC"/>
        </a:p>
      </dgm:t>
    </dgm:pt>
    <dgm:pt modelId="{8CB10799-5A68-459C-8D62-BD1147683382}">
      <dgm:prSet phldrT="[Texto]"/>
      <dgm:spPr/>
      <dgm:t>
        <a:bodyPr/>
        <a:lstStyle/>
        <a:p>
          <a:r>
            <a:rPr lang="es-EC" dirty="0" smtClean="0"/>
            <a:t>Suspensión</a:t>
          </a:r>
        </a:p>
        <a:p>
          <a:r>
            <a:rPr lang="es-EC" dirty="0" smtClean="0"/>
            <a:t>Anclaje</a:t>
          </a:r>
        </a:p>
        <a:p>
          <a:r>
            <a:rPr lang="es-EC" dirty="0" smtClean="0"/>
            <a:t>Soldadura</a:t>
          </a:r>
        </a:p>
        <a:p>
          <a:r>
            <a:rPr lang="es-EC" dirty="0" smtClean="0"/>
            <a:t>Ensamble</a:t>
          </a:r>
        </a:p>
        <a:p>
          <a:r>
            <a:rPr lang="es-EC" dirty="0" smtClean="0"/>
            <a:t>Preparación</a:t>
          </a:r>
        </a:p>
      </dgm:t>
    </dgm:pt>
    <dgm:pt modelId="{FA8892DA-202F-4EB7-8B9A-F55DAC3E6AD0}" type="parTrans" cxnId="{384B4AD6-43C6-477C-8A26-C3F2A56677FB}">
      <dgm:prSet/>
      <dgm:spPr/>
      <dgm:t>
        <a:bodyPr/>
        <a:lstStyle/>
        <a:p>
          <a:endParaRPr lang="es-EC"/>
        </a:p>
      </dgm:t>
    </dgm:pt>
    <dgm:pt modelId="{1CC7A38B-5996-4E80-93F2-F3A71FB44B4B}" type="sibTrans" cxnId="{384B4AD6-43C6-477C-8A26-C3F2A56677FB}">
      <dgm:prSet/>
      <dgm:spPr/>
      <dgm:t>
        <a:bodyPr/>
        <a:lstStyle/>
        <a:p>
          <a:endParaRPr lang="es-EC"/>
        </a:p>
      </dgm:t>
    </dgm:pt>
    <dgm:pt modelId="{0C000FF2-D44E-4DB5-A052-CE980C78AA09}">
      <dgm:prSet phldrT="[Texto]"/>
      <dgm:spPr/>
      <dgm:t>
        <a:bodyPr/>
        <a:lstStyle/>
        <a:p>
          <a:r>
            <a:rPr lang="es-EC" dirty="0" smtClean="0"/>
            <a:t>Pintura</a:t>
          </a:r>
        </a:p>
        <a:p>
          <a:r>
            <a:rPr lang="es-EC" dirty="0" smtClean="0"/>
            <a:t>Recubrimiento</a:t>
          </a:r>
        </a:p>
        <a:p>
          <a:r>
            <a:rPr lang="es-EC" dirty="0" smtClean="0"/>
            <a:t>Carpa</a:t>
          </a:r>
        </a:p>
        <a:p>
          <a:r>
            <a:rPr lang="es-EC" dirty="0" err="1" smtClean="0"/>
            <a:t>Sist</a:t>
          </a:r>
          <a:r>
            <a:rPr lang="es-EC" dirty="0" smtClean="0"/>
            <a:t>. Eléctrico</a:t>
          </a:r>
        </a:p>
        <a:p>
          <a:r>
            <a:rPr lang="es-EC" dirty="0" smtClean="0"/>
            <a:t>Antideslizante</a:t>
          </a:r>
          <a:endParaRPr lang="es-EC" dirty="0"/>
        </a:p>
      </dgm:t>
    </dgm:pt>
    <dgm:pt modelId="{A48F6EE4-1FB9-43E0-BD5A-4BBC0FC00A81}" type="parTrans" cxnId="{971AFF34-6BA0-41B1-B166-236613CA3E35}">
      <dgm:prSet/>
      <dgm:spPr/>
      <dgm:t>
        <a:bodyPr/>
        <a:lstStyle/>
        <a:p>
          <a:endParaRPr lang="es-EC"/>
        </a:p>
      </dgm:t>
    </dgm:pt>
    <dgm:pt modelId="{83086F34-BBD4-4A1E-B106-CD710C9A46D0}" type="sibTrans" cxnId="{971AFF34-6BA0-41B1-B166-236613CA3E35}">
      <dgm:prSet/>
      <dgm:spPr/>
      <dgm:t>
        <a:bodyPr/>
        <a:lstStyle/>
        <a:p>
          <a:endParaRPr lang="es-EC"/>
        </a:p>
      </dgm:t>
    </dgm:pt>
    <dgm:pt modelId="{4940351A-3039-4E15-8E83-82E7D4F035EC}" type="pres">
      <dgm:prSet presAssocID="{30814C37-4501-49D7-ADFC-274C63DBE119}" presName="Name0" presStyleCnt="0">
        <dgm:presLayoutVars>
          <dgm:dir/>
          <dgm:resizeHandles val="exact"/>
        </dgm:presLayoutVars>
      </dgm:prSet>
      <dgm:spPr/>
    </dgm:pt>
    <dgm:pt modelId="{4BB9EA43-3F9D-4DCC-BA60-1FD53778D714}" type="pres">
      <dgm:prSet presAssocID="{30814C37-4501-49D7-ADFC-274C63DBE119}" presName="arrow" presStyleLbl="bgShp" presStyleIdx="0" presStyleCnt="1" custLinFactNeighborX="-713" custLinFactNeighborY="-397"/>
      <dgm:spPr>
        <a:solidFill>
          <a:schemeClr val="bg1">
            <a:lumMod val="85000"/>
          </a:schemeClr>
        </a:solidFill>
      </dgm:spPr>
    </dgm:pt>
    <dgm:pt modelId="{40C79BEB-E368-430C-9238-D1EA14BB382D}" type="pres">
      <dgm:prSet presAssocID="{30814C37-4501-49D7-ADFC-274C63DBE119}" presName="points" presStyleCnt="0"/>
      <dgm:spPr/>
    </dgm:pt>
    <dgm:pt modelId="{6F936BD6-289E-4518-97C9-4208742010D4}" type="pres">
      <dgm:prSet presAssocID="{73A1B9F2-F87E-481A-86F6-E83D4EBD97E4}" presName="compositeA" presStyleCnt="0"/>
      <dgm:spPr/>
    </dgm:pt>
    <dgm:pt modelId="{2E3FB701-DCF5-401D-B047-5300F676CE1D}" type="pres">
      <dgm:prSet presAssocID="{73A1B9F2-F87E-481A-86F6-E83D4EBD97E4}" presName="text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AFB75E1-0EC1-470D-859D-6610578CD6BC}" type="pres">
      <dgm:prSet presAssocID="{73A1B9F2-F87E-481A-86F6-E83D4EBD97E4}" presName="circleA" presStyleLbl="node1" presStyleIdx="0" presStyleCnt="4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1741A75B-E695-4844-99F5-FD2A48C63577}" type="pres">
      <dgm:prSet presAssocID="{73A1B9F2-F87E-481A-86F6-E83D4EBD97E4}" presName="spaceA" presStyleCnt="0"/>
      <dgm:spPr/>
    </dgm:pt>
    <dgm:pt modelId="{7557FB20-17C6-46AB-96FD-EA2F6D8D9F39}" type="pres">
      <dgm:prSet presAssocID="{04B4B4E5-48BB-4179-8230-7773CE48732F}" presName="space" presStyleCnt="0"/>
      <dgm:spPr/>
    </dgm:pt>
    <dgm:pt modelId="{B40140E6-BA6A-475B-930A-299CF4CFB50E}" type="pres">
      <dgm:prSet presAssocID="{7B99ADB7-D878-47F8-ABEE-0F0FA78EE3CE}" presName="compositeB" presStyleCnt="0"/>
      <dgm:spPr/>
    </dgm:pt>
    <dgm:pt modelId="{E9D93D34-168E-4B31-B281-53D38271D6D6}" type="pres">
      <dgm:prSet presAssocID="{7B99ADB7-D878-47F8-ABEE-0F0FA78EE3CE}" presName="text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E84944-6D84-4E57-9D45-E99CAA798786}" type="pres">
      <dgm:prSet presAssocID="{7B99ADB7-D878-47F8-ABEE-0F0FA78EE3CE}" presName="circleB" presStyleLbl="node1" presStyleIdx="1" presStyleCnt="4"/>
      <dgm:spPr>
        <a:solidFill>
          <a:schemeClr val="tx2">
            <a:lumMod val="20000"/>
            <a:lumOff val="80000"/>
          </a:schemeClr>
        </a:solidFill>
        <a:ln w="19050">
          <a:solidFill>
            <a:schemeClr val="tx1"/>
          </a:solidFill>
        </a:ln>
      </dgm:spPr>
    </dgm:pt>
    <dgm:pt modelId="{F8EE6535-AC00-43F4-B420-276FC63EDBFB}" type="pres">
      <dgm:prSet presAssocID="{7B99ADB7-D878-47F8-ABEE-0F0FA78EE3CE}" presName="spaceB" presStyleCnt="0"/>
      <dgm:spPr/>
    </dgm:pt>
    <dgm:pt modelId="{69C020BB-3414-4FF3-A56A-E25F04D84314}" type="pres">
      <dgm:prSet presAssocID="{1E248111-555C-48D7-872B-99C4CFF2B871}" presName="space" presStyleCnt="0"/>
      <dgm:spPr/>
    </dgm:pt>
    <dgm:pt modelId="{E6C0C3D4-8F5D-43AD-98CD-EC14B568295B}" type="pres">
      <dgm:prSet presAssocID="{8CB10799-5A68-459C-8D62-BD1147683382}" presName="compositeA" presStyleCnt="0"/>
      <dgm:spPr/>
    </dgm:pt>
    <dgm:pt modelId="{170EA0BD-D951-492E-8976-860B230907ED}" type="pres">
      <dgm:prSet presAssocID="{8CB10799-5A68-459C-8D62-BD1147683382}" presName="textA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D09968C-F704-490E-B306-C3874BD5F2A0}" type="pres">
      <dgm:prSet presAssocID="{8CB10799-5A68-459C-8D62-BD1147683382}" presName="circleA" presStyleLbl="node1" presStyleIdx="2" presStyleCnt="4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5AD21C6D-3840-4FE5-8AF3-274A366DF89E}" type="pres">
      <dgm:prSet presAssocID="{8CB10799-5A68-459C-8D62-BD1147683382}" presName="spaceA" presStyleCnt="0"/>
      <dgm:spPr/>
    </dgm:pt>
    <dgm:pt modelId="{C36E8BD8-A171-4814-B639-07BF6331A4B6}" type="pres">
      <dgm:prSet presAssocID="{1CC7A38B-5996-4E80-93F2-F3A71FB44B4B}" presName="space" presStyleCnt="0"/>
      <dgm:spPr/>
    </dgm:pt>
    <dgm:pt modelId="{DDC041C9-6BBE-422B-823B-812818A16542}" type="pres">
      <dgm:prSet presAssocID="{0C000FF2-D44E-4DB5-A052-CE980C78AA09}" presName="compositeB" presStyleCnt="0"/>
      <dgm:spPr/>
    </dgm:pt>
    <dgm:pt modelId="{995A44F3-8B64-4CEB-863D-6D13C2A8B8A0}" type="pres">
      <dgm:prSet presAssocID="{0C000FF2-D44E-4DB5-A052-CE980C78AA09}" presName="textB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0630F57-7789-4C4D-B097-58CAD0093785}" type="pres">
      <dgm:prSet presAssocID="{0C000FF2-D44E-4DB5-A052-CE980C78AA09}" presName="circleB" presStyleLbl="node1" presStyleIdx="3" presStyleCnt="4"/>
      <dgm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dgm:spPr>
    </dgm:pt>
    <dgm:pt modelId="{F65E6C40-0F38-4E9E-BC29-0EC1A47D28F4}" type="pres">
      <dgm:prSet presAssocID="{0C000FF2-D44E-4DB5-A052-CE980C78AA09}" presName="spaceB" presStyleCnt="0"/>
      <dgm:spPr/>
    </dgm:pt>
  </dgm:ptLst>
  <dgm:cxnLst>
    <dgm:cxn modelId="{6741F091-DECF-4F24-B634-1D45D38A4B3C}" type="presOf" srcId="{73A1B9F2-F87E-481A-86F6-E83D4EBD97E4}" destId="{2E3FB701-DCF5-401D-B047-5300F676CE1D}" srcOrd="0" destOrd="0" presId="urn:microsoft.com/office/officeart/2005/8/layout/hProcess11"/>
    <dgm:cxn modelId="{384B4AD6-43C6-477C-8A26-C3F2A56677FB}" srcId="{30814C37-4501-49D7-ADFC-274C63DBE119}" destId="{8CB10799-5A68-459C-8D62-BD1147683382}" srcOrd="2" destOrd="0" parTransId="{FA8892DA-202F-4EB7-8B9A-F55DAC3E6AD0}" sibTransId="{1CC7A38B-5996-4E80-93F2-F3A71FB44B4B}"/>
    <dgm:cxn modelId="{C4822208-ED54-47DF-9F36-B2E4FD2366AB}" type="presOf" srcId="{0C000FF2-D44E-4DB5-A052-CE980C78AA09}" destId="{995A44F3-8B64-4CEB-863D-6D13C2A8B8A0}" srcOrd="0" destOrd="0" presId="urn:microsoft.com/office/officeart/2005/8/layout/hProcess11"/>
    <dgm:cxn modelId="{5E8A15DB-264A-4F66-8097-1F8445E7CED8}" srcId="{30814C37-4501-49D7-ADFC-274C63DBE119}" destId="{7B99ADB7-D878-47F8-ABEE-0F0FA78EE3CE}" srcOrd="1" destOrd="0" parTransId="{88B57E02-2133-45CF-B013-73D0DA51A343}" sibTransId="{1E248111-555C-48D7-872B-99C4CFF2B871}"/>
    <dgm:cxn modelId="{32A626DC-A832-4963-884F-FE2F4C542E4B}" type="presOf" srcId="{30814C37-4501-49D7-ADFC-274C63DBE119}" destId="{4940351A-3039-4E15-8E83-82E7D4F035EC}" srcOrd="0" destOrd="0" presId="urn:microsoft.com/office/officeart/2005/8/layout/hProcess11"/>
    <dgm:cxn modelId="{326220E0-F6F7-4952-B75B-3A714FE5205E}" type="presOf" srcId="{7B99ADB7-D878-47F8-ABEE-0F0FA78EE3CE}" destId="{E9D93D34-168E-4B31-B281-53D38271D6D6}" srcOrd="0" destOrd="0" presId="urn:microsoft.com/office/officeart/2005/8/layout/hProcess11"/>
    <dgm:cxn modelId="{3D3AB427-FB9A-47A8-BED1-56B6031E5DD5}" type="presOf" srcId="{8CB10799-5A68-459C-8D62-BD1147683382}" destId="{170EA0BD-D951-492E-8976-860B230907ED}" srcOrd="0" destOrd="0" presId="urn:microsoft.com/office/officeart/2005/8/layout/hProcess11"/>
    <dgm:cxn modelId="{971AFF34-6BA0-41B1-B166-236613CA3E35}" srcId="{30814C37-4501-49D7-ADFC-274C63DBE119}" destId="{0C000FF2-D44E-4DB5-A052-CE980C78AA09}" srcOrd="3" destOrd="0" parTransId="{A48F6EE4-1FB9-43E0-BD5A-4BBC0FC00A81}" sibTransId="{83086F34-BBD4-4A1E-B106-CD710C9A46D0}"/>
    <dgm:cxn modelId="{A1736A5A-19A2-46AB-A7F6-A40A2D06C751}" srcId="{30814C37-4501-49D7-ADFC-274C63DBE119}" destId="{73A1B9F2-F87E-481A-86F6-E83D4EBD97E4}" srcOrd="0" destOrd="0" parTransId="{C1858D1E-A29C-474D-BE19-DAD2A8E56BCB}" sibTransId="{04B4B4E5-48BB-4179-8230-7773CE48732F}"/>
    <dgm:cxn modelId="{3462D3CE-249A-4970-8FC3-D897E21D14ED}" type="presParOf" srcId="{4940351A-3039-4E15-8E83-82E7D4F035EC}" destId="{4BB9EA43-3F9D-4DCC-BA60-1FD53778D714}" srcOrd="0" destOrd="0" presId="urn:microsoft.com/office/officeart/2005/8/layout/hProcess11"/>
    <dgm:cxn modelId="{4A03471B-8BEF-4931-8492-69480F5CBCD5}" type="presParOf" srcId="{4940351A-3039-4E15-8E83-82E7D4F035EC}" destId="{40C79BEB-E368-430C-9238-D1EA14BB382D}" srcOrd="1" destOrd="0" presId="urn:microsoft.com/office/officeart/2005/8/layout/hProcess11"/>
    <dgm:cxn modelId="{F1CDF497-3EFF-4F7D-9F67-F3880CE46428}" type="presParOf" srcId="{40C79BEB-E368-430C-9238-D1EA14BB382D}" destId="{6F936BD6-289E-4518-97C9-4208742010D4}" srcOrd="0" destOrd="0" presId="urn:microsoft.com/office/officeart/2005/8/layout/hProcess11"/>
    <dgm:cxn modelId="{328B77DD-B4AF-4760-95F0-87DDBDDCC134}" type="presParOf" srcId="{6F936BD6-289E-4518-97C9-4208742010D4}" destId="{2E3FB701-DCF5-401D-B047-5300F676CE1D}" srcOrd="0" destOrd="0" presId="urn:microsoft.com/office/officeart/2005/8/layout/hProcess11"/>
    <dgm:cxn modelId="{B87B3FBA-E451-4522-AF05-87D6ED5086DD}" type="presParOf" srcId="{6F936BD6-289E-4518-97C9-4208742010D4}" destId="{2AFB75E1-0EC1-470D-859D-6610578CD6BC}" srcOrd="1" destOrd="0" presId="urn:microsoft.com/office/officeart/2005/8/layout/hProcess11"/>
    <dgm:cxn modelId="{947D0F24-55FE-4EC5-B8CC-2395EE641F0A}" type="presParOf" srcId="{6F936BD6-289E-4518-97C9-4208742010D4}" destId="{1741A75B-E695-4844-99F5-FD2A48C63577}" srcOrd="2" destOrd="0" presId="urn:microsoft.com/office/officeart/2005/8/layout/hProcess11"/>
    <dgm:cxn modelId="{7AF9F546-2E08-4D57-9F09-C6722EAC0A00}" type="presParOf" srcId="{40C79BEB-E368-430C-9238-D1EA14BB382D}" destId="{7557FB20-17C6-46AB-96FD-EA2F6D8D9F39}" srcOrd="1" destOrd="0" presId="urn:microsoft.com/office/officeart/2005/8/layout/hProcess11"/>
    <dgm:cxn modelId="{4DA8B376-A0D5-4E27-B18F-1FD508462D43}" type="presParOf" srcId="{40C79BEB-E368-430C-9238-D1EA14BB382D}" destId="{B40140E6-BA6A-475B-930A-299CF4CFB50E}" srcOrd="2" destOrd="0" presId="urn:microsoft.com/office/officeart/2005/8/layout/hProcess11"/>
    <dgm:cxn modelId="{F87F158C-FCB5-48BC-9C49-DB0E5FC0DF4D}" type="presParOf" srcId="{B40140E6-BA6A-475B-930A-299CF4CFB50E}" destId="{E9D93D34-168E-4B31-B281-53D38271D6D6}" srcOrd="0" destOrd="0" presId="urn:microsoft.com/office/officeart/2005/8/layout/hProcess11"/>
    <dgm:cxn modelId="{7228DCDA-F431-40C0-89B3-E47E4A12DDE5}" type="presParOf" srcId="{B40140E6-BA6A-475B-930A-299CF4CFB50E}" destId="{29E84944-6D84-4E57-9D45-E99CAA798786}" srcOrd="1" destOrd="0" presId="urn:microsoft.com/office/officeart/2005/8/layout/hProcess11"/>
    <dgm:cxn modelId="{438FFBE6-57F4-46C5-9100-DDB655BA9D5D}" type="presParOf" srcId="{B40140E6-BA6A-475B-930A-299CF4CFB50E}" destId="{F8EE6535-AC00-43F4-B420-276FC63EDBFB}" srcOrd="2" destOrd="0" presId="urn:microsoft.com/office/officeart/2005/8/layout/hProcess11"/>
    <dgm:cxn modelId="{DC470ECF-8635-42D8-A3AA-EF17C54B2653}" type="presParOf" srcId="{40C79BEB-E368-430C-9238-D1EA14BB382D}" destId="{69C020BB-3414-4FF3-A56A-E25F04D84314}" srcOrd="3" destOrd="0" presId="urn:microsoft.com/office/officeart/2005/8/layout/hProcess11"/>
    <dgm:cxn modelId="{08E0B2E0-7F87-4CD1-AE95-F4F0D27BA7D2}" type="presParOf" srcId="{40C79BEB-E368-430C-9238-D1EA14BB382D}" destId="{E6C0C3D4-8F5D-43AD-98CD-EC14B568295B}" srcOrd="4" destOrd="0" presId="urn:microsoft.com/office/officeart/2005/8/layout/hProcess11"/>
    <dgm:cxn modelId="{57E8314B-61F5-4C3B-85C3-C1F018ABFDF4}" type="presParOf" srcId="{E6C0C3D4-8F5D-43AD-98CD-EC14B568295B}" destId="{170EA0BD-D951-492E-8976-860B230907ED}" srcOrd="0" destOrd="0" presId="urn:microsoft.com/office/officeart/2005/8/layout/hProcess11"/>
    <dgm:cxn modelId="{FCFEB31F-D46F-4634-AD00-839C6E574C73}" type="presParOf" srcId="{E6C0C3D4-8F5D-43AD-98CD-EC14B568295B}" destId="{2D09968C-F704-490E-B306-C3874BD5F2A0}" srcOrd="1" destOrd="0" presId="urn:microsoft.com/office/officeart/2005/8/layout/hProcess11"/>
    <dgm:cxn modelId="{5836390A-B362-49EC-8290-5731D80BA0FA}" type="presParOf" srcId="{E6C0C3D4-8F5D-43AD-98CD-EC14B568295B}" destId="{5AD21C6D-3840-4FE5-8AF3-274A366DF89E}" srcOrd="2" destOrd="0" presId="urn:microsoft.com/office/officeart/2005/8/layout/hProcess11"/>
    <dgm:cxn modelId="{4C5B30BB-71CE-479D-B838-A854169CB2C0}" type="presParOf" srcId="{40C79BEB-E368-430C-9238-D1EA14BB382D}" destId="{C36E8BD8-A171-4814-B639-07BF6331A4B6}" srcOrd="5" destOrd="0" presId="urn:microsoft.com/office/officeart/2005/8/layout/hProcess11"/>
    <dgm:cxn modelId="{AC5447B8-B023-4E4B-AB6F-C38FDFEB479B}" type="presParOf" srcId="{40C79BEB-E368-430C-9238-D1EA14BB382D}" destId="{DDC041C9-6BBE-422B-823B-812818A16542}" srcOrd="6" destOrd="0" presId="urn:microsoft.com/office/officeart/2005/8/layout/hProcess11"/>
    <dgm:cxn modelId="{0E321825-CF66-48D7-93FF-F899A4C6D7AB}" type="presParOf" srcId="{DDC041C9-6BBE-422B-823B-812818A16542}" destId="{995A44F3-8B64-4CEB-863D-6D13C2A8B8A0}" srcOrd="0" destOrd="0" presId="urn:microsoft.com/office/officeart/2005/8/layout/hProcess11"/>
    <dgm:cxn modelId="{07A2410B-4389-4CDD-B752-BC3B2FF76D62}" type="presParOf" srcId="{DDC041C9-6BBE-422B-823B-812818A16542}" destId="{50630F57-7789-4C4D-B097-58CAD0093785}" srcOrd="1" destOrd="0" presId="urn:microsoft.com/office/officeart/2005/8/layout/hProcess11"/>
    <dgm:cxn modelId="{1918A261-C17E-4661-8890-850821FC97FD}" type="presParOf" srcId="{DDC041C9-6BBE-422B-823B-812818A16542}" destId="{F65E6C40-0F38-4E9E-BC29-0EC1A47D28F4}" srcOrd="2" destOrd="0" presId="urn:microsoft.com/office/officeart/2005/8/layout/hProcess1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3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488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62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434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8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965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666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6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60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65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4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83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54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795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63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2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06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200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6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5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23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8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97000">
              <a:srgbClr val="0070C0"/>
            </a:gs>
            <a:gs pos="92000">
              <a:schemeClr val="bg1"/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53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título del patrón</a:t>
            </a:r>
            <a:endParaRPr lang="en-US" altLang="es-EC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C" smtClean="0"/>
              <a:t>Haga clic para modificar el estilo de texto del patrón</a:t>
            </a:r>
          </a:p>
          <a:p>
            <a:pPr lvl="1"/>
            <a:r>
              <a:rPr lang="es-ES" altLang="es-EC" smtClean="0"/>
              <a:t>Segundo nivel</a:t>
            </a:r>
          </a:p>
          <a:p>
            <a:pPr lvl="2"/>
            <a:r>
              <a:rPr lang="es-ES" altLang="es-EC" smtClean="0"/>
              <a:t>Tercer nivel</a:t>
            </a:r>
          </a:p>
          <a:p>
            <a:pPr lvl="3"/>
            <a:r>
              <a:rPr lang="es-ES" altLang="es-EC" smtClean="0"/>
              <a:t>Cuarto nivel</a:t>
            </a:r>
          </a:p>
          <a:p>
            <a:pPr lvl="4"/>
            <a:r>
              <a:rPr lang="es-ES" altLang="es-EC" smtClean="0"/>
              <a:t>Quinto nivel</a:t>
            </a:r>
            <a:endParaRPr lang="en-US" altLang="es-EC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A87A34-81AB-432B-8DAE-1953F412C126}" type="datetimeFigureOut">
              <a:rPr lang="en-US" smtClean="0"/>
              <a:pPr/>
              <a:t>9/29/2016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480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31.emf"/><Relationship Id="rId7" Type="http://schemas.openxmlformats.org/officeDocument/2006/relationships/image" Target="../media/image3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image" Target="../media/image38.png"/><Relationship Id="rId7" Type="http://schemas.openxmlformats.org/officeDocument/2006/relationships/image" Target="../media/image4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7" Type="http://schemas.openxmlformats.org/officeDocument/2006/relationships/image" Target="../media/image47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53.png"/><Relationship Id="rId4" Type="http://schemas.openxmlformats.org/officeDocument/2006/relationships/image" Target="../media/image4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51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50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apps.normalizacion.gob.ec/descarga/index.php/buscar" TargetMode="Externa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repositorio.espe.edu.ec/handle/21000/6885" TargetMode="External"/><Relationship Id="rId4" Type="http://schemas.openxmlformats.org/officeDocument/2006/relationships/hyperlink" Target="http://dspace.ups.edu.ec/handle/123456789/3211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jpeg"/><Relationship Id="rId5" Type="http://schemas.openxmlformats.org/officeDocument/2006/relationships/image" Target="../media/image3.jpeg"/><Relationship Id="rId4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FORMATOCARATU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76411"/>
            <a:ext cx="12028868" cy="7073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ángulo 4"/>
          <p:cNvSpPr/>
          <p:nvPr/>
        </p:nvSpPr>
        <p:spPr>
          <a:xfrm>
            <a:off x="2060995" y="1092095"/>
            <a:ext cx="87493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2000" dirty="0" smtClean="0">
                <a:latin typeface="+mj-lt"/>
                <a:cs typeface="Arial" panose="020B0604020202020204" pitchFamily="34" charset="0"/>
              </a:rPr>
              <a:t>UNIVERSIDAD DE LAS FUERZAS ARMADAS - ESPE</a:t>
            </a:r>
            <a:endParaRPr lang="es-EC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589214" y="3005354"/>
            <a:ext cx="87493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Aft>
                <a:spcPts val="0"/>
              </a:spcAft>
            </a:pPr>
            <a:r>
              <a:rPr lang="es-MX" sz="2000" dirty="0" smtClean="0">
                <a:latin typeface="+mj-lt"/>
                <a:ea typeface="Times New Roman" panose="02020603050405020304" pitchFamily="18" charset="0"/>
              </a:rPr>
              <a:t>AUTORES:</a:t>
            </a:r>
            <a:r>
              <a:rPr lang="es-EC" sz="2000" dirty="0">
                <a:latin typeface="+mj-lt"/>
                <a:ea typeface="Times New Roman" panose="02020603050405020304" pitchFamily="18" charset="0"/>
              </a:rPr>
              <a:t>	</a:t>
            </a:r>
            <a:r>
              <a:rPr lang="es-EC" sz="2000" dirty="0" smtClean="0">
                <a:latin typeface="+mj-lt"/>
                <a:ea typeface="Times New Roman" panose="02020603050405020304" pitchFamily="18" charset="0"/>
              </a:rPr>
              <a:t>	</a:t>
            </a:r>
            <a:r>
              <a:rPr lang="es-MX" sz="2000" dirty="0" smtClean="0">
                <a:latin typeface="+mj-lt"/>
                <a:ea typeface="Times New Roman" panose="02020603050405020304" pitchFamily="18" charset="0"/>
              </a:rPr>
              <a:t>JARA SALAS </a:t>
            </a:r>
            <a:r>
              <a:rPr lang="es-MX" sz="2000" dirty="0">
                <a:latin typeface="+mj-lt"/>
                <a:ea typeface="Times New Roman" panose="02020603050405020304" pitchFamily="18" charset="0"/>
              </a:rPr>
              <a:t>JORGE </a:t>
            </a:r>
            <a:r>
              <a:rPr lang="es-MX" sz="2000" dirty="0" smtClean="0">
                <a:latin typeface="+mj-lt"/>
                <a:ea typeface="Times New Roman" panose="02020603050405020304" pitchFamily="18" charset="0"/>
              </a:rPr>
              <a:t>LUIS</a:t>
            </a:r>
            <a:r>
              <a:rPr lang="es-EC" sz="2000" dirty="0" smtClean="0">
                <a:latin typeface="+mj-lt"/>
                <a:ea typeface="Times New Roman" panose="02020603050405020304" pitchFamily="18" charset="0"/>
              </a:rPr>
              <a:t>	</a:t>
            </a:r>
          </a:p>
          <a:p>
            <a:pPr fontAlgn="base">
              <a:spcAft>
                <a:spcPts val="0"/>
              </a:spcAft>
            </a:pPr>
            <a:r>
              <a:rPr lang="es-EC" sz="2000" dirty="0">
                <a:latin typeface="+mj-lt"/>
                <a:ea typeface="Times New Roman" panose="02020603050405020304" pitchFamily="18" charset="0"/>
              </a:rPr>
              <a:t>	</a:t>
            </a:r>
            <a:r>
              <a:rPr lang="es-EC" sz="2000" dirty="0" smtClean="0">
                <a:latin typeface="+mj-lt"/>
                <a:ea typeface="Times New Roman" panose="02020603050405020304" pitchFamily="18" charset="0"/>
              </a:rPr>
              <a:t>			</a:t>
            </a:r>
            <a:r>
              <a:rPr lang="es-MX" sz="2000" dirty="0" smtClean="0">
                <a:latin typeface="+mj-lt"/>
                <a:ea typeface="Times New Roman" panose="02020603050405020304" pitchFamily="18" charset="0"/>
              </a:rPr>
              <a:t>QUESPAZ PADILLA  </a:t>
            </a:r>
            <a:r>
              <a:rPr lang="es-MX" sz="2000" dirty="0">
                <a:latin typeface="+mj-lt"/>
                <a:ea typeface="Times New Roman" panose="02020603050405020304" pitchFamily="18" charset="0"/>
              </a:rPr>
              <a:t>SANTIAGO WLADIMIR</a:t>
            </a:r>
            <a:endParaRPr lang="es-EC" sz="2000" dirty="0">
              <a:latin typeface="+mj-lt"/>
              <a:ea typeface="Times New Roman" panose="02020603050405020304" pitchFamily="18" charset="0"/>
            </a:endParaRPr>
          </a:p>
          <a:p>
            <a:pPr algn="ctr" fontAlgn="base">
              <a:spcAft>
                <a:spcPts val="0"/>
              </a:spcAft>
            </a:pPr>
            <a:endParaRPr lang="es-MX" sz="20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es-MX" sz="2000" dirty="0"/>
              <a:t>DELEGADO DIR. CARRERA:		ING. CHRISTIAN </a:t>
            </a:r>
            <a:r>
              <a:rPr lang="es-MX" sz="2000" dirty="0" smtClean="0"/>
              <a:t>NARVÁEZ, </a:t>
            </a:r>
            <a:r>
              <a:rPr lang="es-MX" sz="2000" dirty="0" err="1" smtClean="0"/>
              <a:t>MSc</a:t>
            </a:r>
            <a:endParaRPr lang="es-MX" sz="2000" dirty="0"/>
          </a:p>
          <a:p>
            <a:r>
              <a:rPr lang="es-MX" sz="2000" dirty="0" smtClean="0">
                <a:latin typeface="+mj-lt"/>
                <a:ea typeface="Times New Roman" panose="02020603050405020304" pitchFamily="18" charset="0"/>
              </a:rPr>
              <a:t>TUTOR DEL PROYECTO: 		ING</a:t>
            </a:r>
            <a:r>
              <a:rPr lang="es-MX" sz="2000" dirty="0">
                <a:latin typeface="+mj-lt"/>
                <a:ea typeface="Times New Roman" panose="02020603050405020304" pitchFamily="18" charset="0"/>
              </a:rPr>
              <a:t>. FERNANDO OLMEDO, </a:t>
            </a:r>
            <a:r>
              <a:rPr lang="es-MX" sz="2000" dirty="0" err="1" smtClean="0">
                <a:latin typeface="+mj-lt"/>
                <a:ea typeface="Times New Roman" panose="02020603050405020304" pitchFamily="18" charset="0"/>
              </a:rPr>
              <a:t>MSc</a:t>
            </a:r>
            <a:endParaRPr lang="es-MX" sz="2000" dirty="0" smtClean="0">
              <a:latin typeface="+mj-lt"/>
              <a:ea typeface="Times New Roman" panose="02020603050405020304" pitchFamily="18" charset="0"/>
            </a:endParaRPr>
          </a:p>
          <a:p>
            <a:r>
              <a:rPr lang="es-MX" sz="2000" dirty="0" smtClean="0">
                <a:latin typeface="+mj-lt"/>
              </a:rPr>
              <a:t>DELEGADO DEL DECEM:		ING. PATRICIO QUEZADA</a:t>
            </a:r>
          </a:p>
          <a:p>
            <a:r>
              <a:rPr lang="es-MX" sz="2000" dirty="0" smtClean="0">
                <a:latin typeface="+mj-lt"/>
              </a:rPr>
              <a:t>SECRETARIO ACADEMICO: 		DR. MARCELO MEJIA </a:t>
            </a:r>
            <a:endParaRPr lang="es-EC" sz="2000" dirty="0"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589214" y="1867065"/>
            <a:ext cx="87493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>
                <a:latin typeface="+mj-lt"/>
                <a:cs typeface="Arial" panose="020B0604020202020204" pitchFamily="34" charset="0"/>
              </a:rPr>
              <a:t>TEMA: 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“Diseño </a:t>
            </a:r>
            <a:r>
              <a:rPr lang="es-ES_tradnl" sz="2000" dirty="0">
                <a:latin typeface="+mj-lt"/>
                <a:cs typeface="Arial" panose="020B0604020202020204" pitchFamily="34" charset="0"/>
              </a:rPr>
              <a:t>y construcción de un prototipo de sistema estructural para un vehículo tricimoto adaptado para las necesidades de personas con capacidades </a:t>
            </a:r>
            <a:r>
              <a:rPr lang="es-ES_tradnl" sz="2000" dirty="0" smtClean="0">
                <a:latin typeface="+mj-lt"/>
                <a:cs typeface="Arial" panose="020B0604020202020204" pitchFamily="34" charset="0"/>
              </a:rPr>
              <a:t>especiales”.</a:t>
            </a:r>
            <a:endParaRPr lang="es-EC" sz="2000" dirty="0"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5273318" y="5366129"/>
            <a:ext cx="209275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es-MX" sz="2000" dirty="0">
                <a:latin typeface="+mj-lt"/>
                <a:ea typeface="Times New Roman" panose="02020603050405020304" pitchFamily="18" charset="0"/>
              </a:rPr>
              <a:t>SANGOLQUÍ, 2016</a:t>
            </a:r>
            <a:endParaRPr lang="es-EC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50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1703" y="804518"/>
            <a:ext cx="8911687" cy="682176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/>
              <a:t>Carga de </a:t>
            </a:r>
            <a:r>
              <a:rPr lang="es-EC" dirty="0"/>
              <a:t>a</a:t>
            </a:r>
            <a:r>
              <a:rPr lang="es-EC" dirty="0" smtClean="0"/>
              <a:t>celeración brusca (Ab).</a:t>
            </a:r>
            <a:br>
              <a:rPr lang="es-EC" dirty="0" smtClean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7990" y="1145606"/>
            <a:ext cx="8915400" cy="3777622"/>
          </a:xfrm>
        </p:spPr>
        <p:txBody>
          <a:bodyPr/>
          <a:lstStyle/>
          <a:p>
            <a:r>
              <a:rPr lang="es-EC" sz="2000" dirty="0" smtClean="0"/>
              <a:t>“Corresponde </a:t>
            </a:r>
            <a:r>
              <a:rPr lang="es-EC" sz="2000" dirty="0"/>
              <a:t>a la fuerza producida por la aceleración </a:t>
            </a:r>
            <a:r>
              <a:rPr lang="es-EC" sz="2000" dirty="0" smtClean="0"/>
              <a:t>brusca del vehículo. </a:t>
            </a:r>
            <a:r>
              <a:rPr lang="es-EC" sz="2000" dirty="0"/>
              <a:t>Se calcula con el mismo criterio de la carga de frenado pero en sentido </a:t>
            </a:r>
            <a:r>
              <a:rPr lang="es-EC" sz="2000" dirty="0" smtClean="0"/>
              <a:t>contrario </a:t>
            </a:r>
            <a:r>
              <a:rPr lang="es-ES_tradnl" sz="2000" dirty="0"/>
              <a:t>(2)”</a:t>
            </a:r>
            <a:r>
              <a:rPr lang="es-EC" sz="2000" dirty="0" smtClean="0"/>
              <a:t>. </a:t>
            </a:r>
            <a:endParaRPr lang="es-EC" sz="2000" dirty="0"/>
          </a:p>
        </p:txBody>
      </p:sp>
      <p:sp>
        <p:nvSpPr>
          <p:cNvPr id="9" name="Rectángulo 8"/>
          <p:cNvSpPr/>
          <p:nvPr/>
        </p:nvSpPr>
        <p:spPr>
          <a:xfrm>
            <a:off x="2592925" y="2546502"/>
            <a:ext cx="1487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Ab=</a:t>
            </a:r>
            <a:r>
              <a:rPr lang="es-EC" dirty="0" err="1"/>
              <a:t>Cmf</a:t>
            </a:r>
            <a:r>
              <a:rPr lang="es-EC" dirty="0"/>
              <a:t>*As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592925" y="3262241"/>
            <a:ext cx="15295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Ab=990.16N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970" y="1978595"/>
            <a:ext cx="4749420" cy="3914897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60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366077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Detalle de resultados.</a:t>
            </a:r>
            <a:endParaRPr lang="es-EC" sz="4000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381" y="1509077"/>
            <a:ext cx="4652010" cy="413004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7" y="1509077"/>
            <a:ext cx="4647458" cy="4084844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311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-55364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6858" y="614151"/>
            <a:ext cx="10281119" cy="769261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Carga por resistencia del aire frontal (Raf).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36858" y="1604836"/>
            <a:ext cx="8915400" cy="3777622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“Corresponde </a:t>
            </a:r>
            <a:r>
              <a:rPr lang="es-EC" sz="2000" dirty="0">
                <a:latin typeface="Calibri" panose="020F0502020204030204" pitchFamily="34" charset="0"/>
              </a:rPr>
              <a:t>a la fuerza del aire actuante sobre </a:t>
            </a:r>
            <a:r>
              <a:rPr lang="es-EC" sz="2000" dirty="0" smtClean="0">
                <a:latin typeface="Calibri" panose="020F0502020204030204" pitchFamily="34" charset="0"/>
              </a:rPr>
              <a:t>un área </a:t>
            </a:r>
            <a:r>
              <a:rPr lang="es-EC" sz="2000" dirty="0">
                <a:latin typeface="Calibri" panose="020F0502020204030204" pitchFamily="34" charset="0"/>
              </a:rPr>
              <a:t>correspondiente a la proyección del </a:t>
            </a:r>
            <a:r>
              <a:rPr lang="es-EC" sz="2000" dirty="0" smtClean="0">
                <a:latin typeface="Calibri" panose="020F0502020204030204" pitchFamily="34" charset="0"/>
              </a:rPr>
              <a:t>vehículo </a:t>
            </a:r>
            <a:r>
              <a:rPr lang="es-EC" sz="2000" dirty="0">
                <a:latin typeface="Calibri" panose="020F0502020204030204" pitchFamily="34" charset="0"/>
              </a:rPr>
              <a:t>en un plano perpendicular a su eje </a:t>
            </a:r>
            <a:r>
              <a:rPr lang="es-EC" sz="2000" dirty="0" smtClean="0">
                <a:latin typeface="Calibri" panose="020F0502020204030204" pitchFamily="34" charset="0"/>
              </a:rPr>
              <a:t>longitudinal(2)”.</a:t>
            </a:r>
            <a:endParaRPr lang="es-EC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4385497" y="2816945"/>
                <a:ext cx="237308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EC" dirty="0" err="1"/>
                  <a:t>Crsf</a:t>
                </a:r>
                <a:r>
                  <a:rPr lang="es-EC" dirty="0"/>
                  <a:t>=1/2*Cx</a:t>
                </a:r>
                <a:r>
                  <a:rPr lang="es-EC" dirty="0" smtClean="0"/>
                  <a:t>*</a:t>
                </a:r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s-EC" dirty="0" smtClean="0"/>
                  <a:t>*</a:t>
                </a:r>
                <a:r>
                  <a:rPr lang="es-EC" dirty="0"/>
                  <a:t>Ar*V^2</a:t>
                </a:r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497" y="2816945"/>
                <a:ext cx="2373086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51" t="-8197" r="-1795" b="-24590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ángulo 5"/>
          <p:cNvSpPr/>
          <p:nvPr/>
        </p:nvSpPr>
        <p:spPr>
          <a:xfrm>
            <a:off x="4385497" y="3493647"/>
            <a:ext cx="1683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 err="1"/>
              <a:t>Crsf</a:t>
            </a:r>
            <a:r>
              <a:rPr lang="es-EC" dirty="0"/>
              <a:t>=214.59 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265650" y="4204198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Ar=1.09m^2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223493" y="3750306"/>
                <a:ext cx="112300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𝐶𝑥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=0.7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3493" y="3750306"/>
                <a:ext cx="1123000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ángulo 9"/>
              <p:cNvSpPr/>
              <p:nvPr/>
            </p:nvSpPr>
            <p:spPr>
              <a:xfrm>
                <a:off x="1217014" y="3001611"/>
                <a:ext cx="1317091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i="1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=0.9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𝑘𝑔</m:t>
                          </m:r>
                        </m:num>
                        <m:den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10" name="Rectá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014" y="3001611"/>
                <a:ext cx="1317091" cy="61824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Imagen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42" y="2588619"/>
            <a:ext cx="3717970" cy="317920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9583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4754" y="275230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Detalle de Resultados.</a:t>
            </a:r>
            <a:endParaRPr lang="es-EC" sz="40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787" y="1181835"/>
            <a:ext cx="4872731" cy="4950279"/>
          </a:xfrm>
          <a:prstGeom prst="rect">
            <a:avLst/>
          </a:prstGeom>
          <a:ln w="952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651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279" y="264882"/>
            <a:ext cx="8911687" cy="1280890"/>
          </a:xfrm>
        </p:spPr>
        <p:txBody>
          <a:bodyPr/>
          <a:lstStyle/>
          <a:p>
            <a:pPr algn="l"/>
            <a:r>
              <a:rPr lang="es-EC" sz="4000" dirty="0" smtClean="0"/>
              <a:t>Carga de giro (G)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320279" y="1391540"/>
            <a:ext cx="8915400" cy="1481770"/>
          </a:xfrm>
        </p:spPr>
        <p:txBody>
          <a:bodyPr/>
          <a:lstStyle/>
          <a:p>
            <a:r>
              <a:rPr lang="es-EC" sz="2000" dirty="0" smtClean="0"/>
              <a:t>“Corresponde </a:t>
            </a:r>
            <a:r>
              <a:rPr lang="es-EC" sz="2000" dirty="0"/>
              <a:t>a la fuerza producida por el giro de un </a:t>
            </a:r>
            <a:r>
              <a:rPr lang="es-EC" sz="2000" dirty="0" smtClean="0"/>
              <a:t>vehículo. Debe </a:t>
            </a:r>
            <a:r>
              <a:rPr lang="es-EC" sz="2000" dirty="0"/>
              <a:t>calcularse en función de la fuerza centrífuga que se genera al ingresar el vehículo en una curva de determinado radio de giro y a cierta </a:t>
            </a:r>
            <a:r>
              <a:rPr lang="es-EC" sz="2000" dirty="0" smtClean="0"/>
              <a:t>velocidad mayor a 80 km/h  (2)”</a:t>
            </a:r>
            <a:r>
              <a:rPr lang="es-EC" dirty="0" smtClean="0"/>
              <a:t>. </a:t>
            </a:r>
            <a:endParaRPr lang="es-EC" dirty="0"/>
          </a:p>
        </p:txBody>
      </p:sp>
      <p:sp>
        <p:nvSpPr>
          <p:cNvPr id="5" name="Rectángulo 4"/>
          <p:cNvSpPr/>
          <p:nvPr/>
        </p:nvSpPr>
        <p:spPr>
          <a:xfrm>
            <a:off x="5378579" y="3027542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𝑃𝐵𝑉=𝐶𝑀+𝐶𝑉+</a:t>
            </a:r>
            <a:r>
              <a:rPr lang="es-EC" dirty="0" smtClean="0">
                <a:solidFill>
                  <a:srgbClr val="000000"/>
                </a:solidFill>
                <a:latin typeface="Cambria Math" panose="02040503050406030204" pitchFamily="18" charset="0"/>
              </a:rPr>
              <a:t>𝐶𝑉𝐻    </a:t>
            </a:r>
            <a:endParaRPr lang="es-EC" dirty="0"/>
          </a:p>
        </p:txBody>
      </p:sp>
      <p:sp>
        <p:nvSpPr>
          <p:cNvPr id="6" name="Rectángulo 5"/>
          <p:cNvSpPr/>
          <p:nvPr/>
        </p:nvSpPr>
        <p:spPr>
          <a:xfrm>
            <a:off x="4823138" y="3434583"/>
            <a:ext cx="33730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>
                <a:solidFill>
                  <a:srgbClr val="000000"/>
                </a:solidFill>
                <a:latin typeface="Cambria Math" panose="02040503050406030204" pitchFamily="18" charset="0"/>
              </a:rPr>
              <a:t>𝑷𝑩𝑽=𝟑𝟓𝟎𝟕.𝟒𝟒 𝑵=𝟑𝟓𝟕.𝟓𝟒 𝒌𝒈𝒇 </a:t>
            </a:r>
            <a:endParaRPr lang="es-EC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5462383" y="4202734"/>
                <a:ext cx="2094548" cy="7639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𝑃𝐵𝑉</m:t>
                          </m:r>
                          <m:r>
                            <a:rPr lang="es-EC" i="0">
                              <a:latin typeface="Cambria Math" panose="02040503050406030204" pitchFamily="18" charset="0"/>
                            </a:rPr>
                            <m:t>∗</m:t>
                          </m:r>
                          <m:sSup>
                            <m:sSup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s-EC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s-EC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EC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s-EC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2383" y="4202734"/>
                <a:ext cx="2094548" cy="76399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ángulo 7"/>
          <p:cNvSpPr/>
          <p:nvPr/>
        </p:nvSpPr>
        <p:spPr>
          <a:xfrm>
            <a:off x="5776123" y="5180879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G=638.46 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8397026" y="450714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(6)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812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0155" y="623267"/>
            <a:ext cx="8911687" cy="72844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Impacto Lateral (</a:t>
            </a:r>
            <a:r>
              <a:rPr lang="es-EC" sz="4000" dirty="0" err="1" smtClean="0">
                <a:latin typeface="Calibri" panose="020F0502020204030204" pitchFamily="34" charset="0"/>
              </a:rPr>
              <a:t>Il</a:t>
            </a:r>
            <a:r>
              <a:rPr lang="es-EC" sz="4000" dirty="0" smtClean="0">
                <a:latin typeface="Calibri" panose="020F0502020204030204" pitchFamily="34" charset="0"/>
              </a:rPr>
              <a:t>).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33550" y="1352550"/>
            <a:ext cx="8915400" cy="723900"/>
          </a:xfrm>
        </p:spPr>
        <p:txBody>
          <a:bodyPr/>
          <a:lstStyle/>
          <a:p>
            <a:r>
              <a:rPr lang="es-ES_tradnl" sz="2000" dirty="0" smtClean="0"/>
              <a:t>“En </a:t>
            </a:r>
            <a:r>
              <a:rPr lang="es-ES_tradnl" sz="2000" dirty="0"/>
              <a:t>el caso de existir un impacto lateral </a:t>
            </a:r>
            <a:r>
              <a:rPr lang="es-ES_tradnl" sz="2000" dirty="0" smtClean="0"/>
              <a:t>la </a:t>
            </a:r>
            <a:r>
              <a:rPr lang="es-ES_tradnl" sz="2000" dirty="0"/>
              <a:t>estructura </a:t>
            </a:r>
            <a:r>
              <a:rPr lang="es-ES_tradnl" sz="2000" dirty="0" smtClean="0"/>
              <a:t>deberá </a:t>
            </a:r>
            <a:r>
              <a:rPr lang="es-ES_tradnl" sz="2000" dirty="0"/>
              <a:t>soportar </a:t>
            </a:r>
            <a:r>
              <a:rPr lang="es-ES_tradnl" sz="2000" dirty="0" smtClean="0"/>
              <a:t>una aceleración </a:t>
            </a:r>
            <a:r>
              <a:rPr lang="es-ES_tradnl" sz="2000" dirty="0"/>
              <a:t>4*g </a:t>
            </a:r>
            <a:r>
              <a:rPr lang="es-ES_tradnl" sz="2000" dirty="0" smtClean="0"/>
              <a:t> (3)”.</a:t>
            </a:r>
            <a:endParaRPr lang="es-EC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1733550" y="2076450"/>
                <a:ext cx="287655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s-ES_trad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_tradn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𝐹𝑙</m:t>
                    </m:r>
                    <m:r>
                      <a:rPr lang="es-ES_tradn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_tradn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𝐶𝑚𝑓</m:t>
                    </m:r>
                    <m:r>
                      <a:rPr lang="es-ES_tradn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∗4∗</m:t>
                    </m:r>
                    <m:r>
                      <a:rPr lang="es-ES_tradnl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𝑔</m:t>
                    </m:r>
                  </m:oMath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50" y="2076450"/>
                <a:ext cx="2876550" cy="507831"/>
              </a:xfrm>
              <a:prstGeom prst="rect">
                <a:avLst/>
              </a:prstGeom>
              <a:blipFill rotWithShape="0"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714500" y="2584281"/>
                <a:ext cx="28956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50000"/>
                  </a:lnSpc>
                  <a:spcBef>
                    <a:spcPts val="1000"/>
                  </a:spcBef>
                  <a:spcAft>
                    <a:spcPts val="0"/>
                  </a:spcAft>
                </a:pPr>
                <a:r>
                  <a:rPr lang="es-ES_tradnl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𝑭𝒍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𝟗𝟕𝟏𝟑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𝟒𝟔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s-ES_tradnl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𝑵</m:t>
                    </m:r>
                  </m:oMath>
                </a14:m>
                <a:endParaRPr lang="es-EC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4500" y="2584281"/>
                <a:ext cx="2895600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7"/>
          <a:stretch/>
        </p:blipFill>
        <p:spPr bwMode="auto">
          <a:xfrm>
            <a:off x="5466896" y="1842814"/>
            <a:ext cx="4199617" cy="4205289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5777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60796" y="608185"/>
            <a:ext cx="466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latin typeface="Calibri" panose="020F0502020204030204" pitchFamily="34" charset="0"/>
              </a:rPr>
              <a:t>Detalle de Resultados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890" y="1642640"/>
            <a:ext cx="4794068" cy="3817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53" y="1642639"/>
            <a:ext cx="6247267" cy="38176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15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9280" y="624110"/>
            <a:ext cx="8911687" cy="556990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>
                <a:latin typeface="Calibri" panose="020F0502020204030204" pitchFamily="34" charset="0"/>
              </a:rPr>
              <a:t>Impacto Frontal (</a:t>
            </a:r>
            <a:r>
              <a:rPr lang="es-EC" dirty="0" err="1" smtClean="0">
                <a:latin typeface="Calibri" panose="020F0502020204030204" pitchFamily="34" charset="0"/>
              </a:rPr>
              <a:t>If</a:t>
            </a:r>
            <a:r>
              <a:rPr lang="es-EC" dirty="0" smtClean="0">
                <a:latin typeface="Calibri" panose="020F0502020204030204" pitchFamily="34" charset="0"/>
              </a:rPr>
              <a:t>).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79280" y="1157712"/>
            <a:ext cx="8915400" cy="696404"/>
          </a:xfrm>
        </p:spPr>
        <p:txBody>
          <a:bodyPr>
            <a:normAutofit lnSpcReduction="10000"/>
          </a:bodyPr>
          <a:lstStyle/>
          <a:p>
            <a:r>
              <a:rPr lang="es-ES_tradnl" sz="2000" dirty="0" smtClean="0">
                <a:latin typeface="Calibri" panose="020F0502020204030204" pitchFamily="34" charset="0"/>
              </a:rPr>
              <a:t>“El </a:t>
            </a:r>
            <a:r>
              <a:rPr lang="es-ES_tradnl" sz="2000" dirty="0">
                <a:latin typeface="Calibri" panose="020F0502020204030204" pitchFamily="34" charset="0"/>
              </a:rPr>
              <a:t>impacto frontal que deberá soportar la estructura es </a:t>
            </a:r>
            <a:r>
              <a:rPr lang="es-ES_tradnl" sz="2000" dirty="0" smtClean="0">
                <a:latin typeface="Calibri" panose="020F0502020204030204" pitchFamily="34" charset="0"/>
              </a:rPr>
              <a:t>de una aceleración igual a  8*g (3)”</a:t>
            </a:r>
            <a:endParaRPr lang="es-EC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/>
              <p:cNvSpPr/>
              <p:nvPr/>
            </p:nvSpPr>
            <p:spPr>
              <a:xfrm>
                <a:off x="2589212" y="1972524"/>
                <a:ext cx="19926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𝐹𝑓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𝐶𝑚𝑓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∗8∗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6" name="Rectá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9212" y="1972524"/>
                <a:ext cx="1992660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648172" y="2460264"/>
                <a:ext cx="293370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𝑭𝒇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𝟏𝟗𝟒𝟐𝟔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𝟗𝟒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  <m:r>
                        <a:rPr lang="es-ES_tradnl" b="1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𝑵</m:t>
                      </m:r>
                    </m:oMath>
                  </m:oMathPara>
                </a14:m>
                <a:endParaRPr lang="es-EC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172" y="2460264"/>
                <a:ext cx="2933700" cy="5078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n 8"/>
          <p:cNvPicPr/>
          <p:nvPr/>
        </p:nvPicPr>
        <p:blipFill rotWithShape="1">
          <a:blip r:embed="rId5"/>
          <a:srcRect l="24341" t="17256" r="26623" b="32232"/>
          <a:stretch/>
        </p:blipFill>
        <p:spPr bwMode="auto">
          <a:xfrm>
            <a:off x="5118837" y="1714702"/>
            <a:ext cx="3735070" cy="43983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713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pic>
        <p:nvPicPr>
          <p:cNvPr id="4" name="Imagen 3"/>
          <p:cNvPicPr/>
          <p:nvPr/>
        </p:nvPicPr>
        <p:blipFill rotWithShape="1">
          <a:blip r:embed="rId3"/>
          <a:srcRect l="24342" t="17569" r="29445" b="32859"/>
          <a:stretch/>
        </p:blipFill>
        <p:spPr bwMode="auto">
          <a:xfrm>
            <a:off x="6943782" y="1275924"/>
            <a:ext cx="3776345" cy="44520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35" y="1275925"/>
            <a:ext cx="3857625" cy="4452052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542974" y="568038"/>
            <a:ext cx="466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latin typeface="Calibri" panose="020F0502020204030204" pitchFamily="34" charset="0"/>
              </a:rPr>
              <a:t>Detalle de Resultados</a:t>
            </a:r>
            <a:endParaRPr lang="es-EC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06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01571" y="275194"/>
            <a:ext cx="8911687" cy="128089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Cargas de Impacto (</a:t>
            </a:r>
            <a:r>
              <a:rPr lang="es-EC" sz="4000" dirty="0" err="1" smtClean="0">
                <a:latin typeface="Calibri" panose="020F0502020204030204" pitchFamily="34" charset="0"/>
              </a:rPr>
              <a:t>Is</a:t>
            </a:r>
            <a:r>
              <a:rPr lang="es-EC" sz="4000" dirty="0" smtClean="0">
                <a:latin typeface="Calibri" panose="020F0502020204030204" pitchFamily="34" charset="0"/>
              </a:rPr>
              <a:t>)</a:t>
            </a:r>
            <a:r>
              <a:rPr lang="es-EC" sz="4000" dirty="0" smtClean="0"/>
              <a:t>.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7858" y="1427295"/>
            <a:ext cx="8915400" cy="3777622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“En </a:t>
            </a:r>
            <a:r>
              <a:rPr lang="es-EC" sz="2000" dirty="0">
                <a:latin typeface="Calibri" panose="020F0502020204030204" pitchFamily="34" charset="0"/>
              </a:rPr>
              <a:t>caso de existir un impacto superior, la aceleración que deberá soportar la estructura es de 2*g </a:t>
            </a:r>
            <a:r>
              <a:rPr lang="es-EC" sz="2000" dirty="0" smtClean="0">
                <a:latin typeface="Calibri" panose="020F0502020204030204" pitchFamily="34" charset="0"/>
              </a:rPr>
              <a:t>(3)”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482407" y="2342432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err="1"/>
              <a:t>Fs</a:t>
            </a:r>
            <a:r>
              <a:rPr lang="es-EC" dirty="0"/>
              <a:t>=</a:t>
            </a:r>
            <a:r>
              <a:rPr lang="es-EC" dirty="0" err="1"/>
              <a:t>Cmf</a:t>
            </a:r>
            <a:r>
              <a:rPr lang="es-EC" dirty="0"/>
              <a:t>*2*g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500690" y="3005014"/>
            <a:ext cx="15953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dirty="0" err="1"/>
              <a:t>Fs</a:t>
            </a:r>
            <a:r>
              <a:rPr lang="es-EC" dirty="0"/>
              <a:t>=4856.73 N</a:t>
            </a:r>
          </a:p>
        </p:txBody>
      </p:sp>
    </p:spTree>
    <p:extLst>
      <p:ext uri="{BB962C8B-B14F-4D97-AF65-F5344CB8AC3E}">
        <p14:creationId xmlns:p14="http://schemas.microsoft.com/office/powerpoint/2010/main" val="104054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244980" y="504632"/>
            <a:ext cx="8911687" cy="698253"/>
          </a:xfrm>
        </p:spPr>
        <p:txBody>
          <a:bodyPr/>
          <a:lstStyle/>
          <a:p>
            <a:r>
              <a:rPr lang="es-EC" sz="4000" dirty="0" smtClean="0">
                <a:latin typeface="Calibri" panose="020F0502020204030204" pitchFamily="34" charset="0"/>
              </a:rPr>
              <a:t>Introducción 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45950" y="1373163"/>
            <a:ext cx="7851841" cy="1756404"/>
          </a:xfrm>
        </p:spPr>
        <p:txBody>
          <a:bodyPr>
            <a:normAutofit/>
          </a:bodyPr>
          <a:lstStyle/>
          <a:p>
            <a:pPr marL="0" indent="0" algn="just" fontAlgn="base">
              <a:buNone/>
            </a:pPr>
            <a:r>
              <a:rPr lang="es-MX" dirty="0"/>
              <a:t>	</a:t>
            </a:r>
            <a:r>
              <a:rPr lang="es-MX" sz="2000" dirty="0" smtClean="0">
                <a:latin typeface="Calibri" panose="020F0502020204030204" pitchFamily="34" charset="0"/>
              </a:rPr>
              <a:t>El </a:t>
            </a:r>
            <a:r>
              <a:rPr lang="es-MX" sz="2000" dirty="0">
                <a:latin typeface="Calibri" panose="020F0502020204030204" pitchFamily="34" charset="0"/>
              </a:rPr>
              <a:t>presente proyecto de investigación consiste </a:t>
            </a:r>
            <a:r>
              <a:rPr lang="es-MX" sz="2000" dirty="0" smtClean="0">
                <a:latin typeface="Calibri" panose="020F0502020204030204" pitchFamily="34" charset="0"/>
              </a:rPr>
              <a:t>en construir un prototipo de sistema estructural, utilizando software y pruebas de funcionamiento para comprobar su comportamiento; entregando un vehículo incluyente, eficiente y económico.</a:t>
            </a:r>
          </a:p>
          <a:p>
            <a:pPr marL="0" indent="0" fontAlgn="base">
              <a:buNone/>
            </a:pP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14085" r="18075" b="2347"/>
          <a:stretch/>
        </p:blipFill>
        <p:spPr>
          <a:xfrm>
            <a:off x="4897749" y="3044538"/>
            <a:ext cx="3618964" cy="3441539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76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118" y="285705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Carga sobre techo.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11627" y="1428750"/>
            <a:ext cx="9420259" cy="1028700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“La carrocería deberá </a:t>
            </a:r>
            <a:r>
              <a:rPr lang="es-EC" sz="2000" dirty="0">
                <a:latin typeface="Calibri" panose="020F0502020204030204" pitchFamily="34" charset="0"/>
              </a:rPr>
              <a:t>resistir una carga </a:t>
            </a:r>
            <a:r>
              <a:rPr lang="es-EC" sz="2000" dirty="0" smtClean="0">
                <a:latin typeface="Calibri" panose="020F0502020204030204" pitchFamily="34" charset="0"/>
              </a:rPr>
              <a:t>estática </a:t>
            </a:r>
            <a:r>
              <a:rPr lang="es-EC" sz="2000" dirty="0">
                <a:latin typeface="Calibri" panose="020F0502020204030204" pitchFamily="34" charset="0"/>
              </a:rPr>
              <a:t>sobre el techo del 50% del peso </a:t>
            </a:r>
            <a:r>
              <a:rPr lang="es-EC" sz="2000" dirty="0" smtClean="0">
                <a:latin typeface="Calibri" panose="020F0502020204030204" pitchFamily="34" charset="0"/>
              </a:rPr>
              <a:t>máximo </a:t>
            </a:r>
            <a:r>
              <a:rPr lang="es-EC" sz="2000" dirty="0">
                <a:latin typeface="Calibri" panose="020F0502020204030204" pitchFamily="34" charset="0"/>
              </a:rPr>
              <a:t>admisible para el bastidor, sin experimentar </a:t>
            </a:r>
            <a:r>
              <a:rPr lang="es-EC" sz="2000" dirty="0" smtClean="0">
                <a:latin typeface="Calibri" panose="020F0502020204030204" pitchFamily="34" charset="0"/>
              </a:rPr>
              <a:t>deformación </a:t>
            </a:r>
            <a:r>
              <a:rPr lang="es-EC" sz="2000" dirty="0">
                <a:latin typeface="Calibri" panose="020F0502020204030204" pitchFamily="34" charset="0"/>
              </a:rPr>
              <a:t>en </a:t>
            </a:r>
            <a:r>
              <a:rPr lang="es-EC" sz="2000" dirty="0" smtClean="0">
                <a:latin typeface="Calibri" panose="020F0502020204030204" pitchFamily="34" charset="0"/>
              </a:rPr>
              <a:t>ningún </a:t>
            </a:r>
            <a:r>
              <a:rPr lang="es-EC" sz="2000" dirty="0">
                <a:latin typeface="Calibri" panose="020F0502020204030204" pitchFamily="34" charset="0"/>
              </a:rPr>
              <a:t>punto que supere los </a:t>
            </a:r>
            <a:r>
              <a:rPr lang="es-EC" sz="2000" dirty="0" smtClean="0">
                <a:latin typeface="Calibri" panose="020F0502020204030204" pitchFamily="34" charset="0"/>
              </a:rPr>
              <a:t>70mm (2)”.</a:t>
            </a:r>
            <a:endParaRPr lang="es-EC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889069" y="2709640"/>
                <a:ext cx="161326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𝐹𝑡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𝐶𝑚𝑓</m:t>
                      </m:r>
                      <m:r>
                        <a:rPr lang="es-EC" i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9069" y="2709640"/>
                <a:ext cx="1613262" cy="369332"/>
              </a:xfrm>
              <a:prstGeom prst="rect">
                <a:avLst/>
              </a:prstGeom>
              <a:blipFill rotWithShape="0">
                <a:blip r:embed="rId3"/>
                <a:stretch>
                  <a:fillRect b="-16393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ángulo 4"/>
          <p:cNvSpPr/>
          <p:nvPr/>
        </p:nvSpPr>
        <p:spPr>
          <a:xfrm>
            <a:off x="2918243" y="3331162"/>
            <a:ext cx="15840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</a:rPr>
              <a:t>Ft=2428.36 N</a:t>
            </a:r>
          </a:p>
        </p:txBody>
      </p:sp>
      <p:pic>
        <p:nvPicPr>
          <p:cNvPr id="6" name="Imagen 5"/>
          <p:cNvPicPr/>
          <p:nvPr/>
        </p:nvPicPr>
        <p:blipFill rotWithShape="1">
          <a:blip r:embed="rId4"/>
          <a:srcRect l="23989" t="16315" r="25388" b="33173"/>
          <a:stretch/>
        </p:blipFill>
        <p:spPr bwMode="auto">
          <a:xfrm>
            <a:off x="5125792" y="2178542"/>
            <a:ext cx="3696235" cy="3951256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860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288803"/>
            <a:ext cx="5456350" cy="4439172"/>
          </a:xfrm>
          <a:prstGeom prst="rect">
            <a:avLst/>
          </a:prstGeom>
          <a:ln w="9525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6" y="1323455"/>
            <a:ext cx="5628068" cy="4404522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CuadroTexto 5"/>
          <p:cNvSpPr txBox="1"/>
          <p:nvPr/>
        </p:nvSpPr>
        <p:spPr>
          <a:xfrm>
            <a:off x="1337806" y="580917"/>
            <a:ext cx="46695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latin typeface="Calibri" panose="020F0502020204030204" pitchFamily="34" charset="0"/>
              </a:rPr>
              <a:t>Detalle de Resultados</a:t>
            </a:r>
            <a:endParaRPr lang="es-EC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49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270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14476" y="726836"/>
            <a:ext cx="8911687" cy="633190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>
                <a:latin typeface="Calibri" panose="020F0502020204030204" pitchFamily="34" charset="0"/>
              </a:rPr>
              <a:t>Carga de vuelco.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0113" y="1398606"/>
            <a:ext cx="8915400" cy="1333500"/>
          </a:xfrm>
        </p:spPr>
        <p:txBody>
          <a:bodyPr>
            <a:normAutofit/>
          </a:bodyPr>
          <a:lstStyle/>
          <a:p>
            <a:r>
              <a:rPr lang="es-EC" sz="2000" dirty="0">
                <a:latin typeface="Calibri" panose="020F0502020204030204" pitchFamily="34" charset="0"/>
              </a:rPr>
              <a:t> </a:t>
            </a:r>
            <a:r>
              <a:rPr lang="es-EC" sz="2000" dirty="0" smtClean="0">
                <a:latin typeface="Calibri" panose="020F0502020204030204" pitchFamily="34" charset="0"/>
              </a:rPr>
              <a:t>“Lo </a:t>
            </a:r>
            <a:r>
              <a:rPr lang="es-EC" sz="2000" dirty="0">
                <a:latin typeface="Calibri" panose="020F0502020204030204" pitchFamily="34" charset="0"/>
              </a:rPr>
              <a:t>necesario al momento de realizar el </a:t>
            </a:r>
            <a:r>
              <a:rPr lang="es-EC" sz="2000" dirty="0" smtClean="0">
                <a:latin typeface="Calibri" panose="020F0502020204030204" pitchFamily="34" charset="0"/>
              </a:rPr>
              <a:t>análisis </a:t>
            </a:r>
            <a:r>
              <a:rPr lang="es-EC" sz="2000" dirty="0">
                <a:latin typeface="Calibri" panose="020F0502020204030204" pitchFamily="34" charset="0"/>
              </a:rPr>
              <a:t>para la prueba de vuelco se realiza cuando un </a:t>
            </a:r>
            <a:r>
              <a:rPr lang="es-EC" sz="2000" dirty="0" smtClean="0">
                <a:latin typeface="Calibri" panose="020F0502020204030204" pitchFamily="34" charset="0"/>
              </a:rPr>
              <a:t>vehículo </a:t>
            </a:r>
            <a:r>
              <a:rPr lang="es-EC" sz="2000" dirty="0">
                <a:latin typeface="Calibri" panose="020F0502020204030204" pitchFamily="34" charset="0"/>
              </a:rPr>
              <a:t>circula alrededor de una curva a alta velocidad, otra </a:t>
            </a:r>
            <a:r>
              <a:rPr lang="es-EC" sz="2000" dirty="0" smtClean="0">
                <a:latin typeface="Calibri" panose="020F0502020204030204" pitchFamily="34" charset="0"/>
              </a:rPr>
              <a:t>característica </a:t>
            </a:r>
            <a:r>
              <a:rPr lang="es-EC" sz="2000" dirty="0">
                <a:latin typeface="Calibri" panose="020F0502020204030204" pitchFamily="34" charset="0"/>
              </a:rPr>
              <a:t>importante es la </a:t>
            </a:r>
            <a:r>
              <a:rPr lang="es-EC" sz="2000" dirty="0" smtClean="0">
                <a:latin typeface="Calibri" panose="020F0502020204030204" pitchFamily="34" charset="0"/>
              </a:rPr>
              <a:t>aerodinámica </a:t>
            </a:r>
            <a:r>
              <a:rPr lang="es-EC" sz="2000" dirty="0">
                <a:latin typeface="Calibri" panose="020F0502020204030204" pitchFamily="34" charset="0"/>
              </a:rPr>
              <a:t>del </a:t>
            </a:r>
            <a:r>
              <a:rPr lang="es-EC" sz="2000" dirty="0" smtClean="0">
                <a:latin typeface="Calibri" panose="020F0502020204030204" pitchFamily="34" charset="0"/>
              </a:rPr>
              <a:t>vehículo </a:t>
            </a:r>
            <a:r>
              <a:rPr lang="es-EC" sz="2000" dirty="0">
                <a:latin typeface="Calibri" panose="020F0502020204030204" pitchFamily="34" charset="0"/>
              </a:rPr>
              <a:t>que no alcanzan velocidades importantes o superiores a 95Km/h </a:t>
            </a:r>
            <a:r>
              <a:rPr lang="es-EC" sz="2000" dirty="0" smtClean="0">
                <a:latin typeface="Calibri" panose="020F0502020204030204" pitchFamily="34" charset="0"/>
              </a:rPr>
              <a:t>(3)”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3567" y="3140592"/>
            <a:ext cx="5732436" cy="8132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2793850" y="5006014"/>
                <a:ext cx="205678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𝑷𝒄</m:t>
                      </m:r>
                      <m:r>
                        <a:rPr lang="es-EC" sz="2000" b="0" i="0">
                          <a:latin typeface="Cambria Math" panose="02040503050406030204" pitchFamily="18" charset="0"/>
                        </a:rPr>
                        <m:t>=2450,23 </m:t>
                      </m:r>
                      <m:r>
                        <a:rPr lang="es-EC" sz="2000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s-EC" sz="2000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3850" y="5006014"/>
                <a:ext cx="2056782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43870" y="3212983"/>
            <a:ext cx="6186880" cy="66850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713217" y="5020744"/>
            <a:ext cx="1599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000" b="1" dirty="0">
                <a:latin typeface="Calibri" panose="020F0502020204030204" pitchFamily="34" charset="0"/>
              </a:rPr>
              <a:t>Pt=1373,85 N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6607" y="3107363"/>
            <a:ext cx="8040570" cy="620889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8346479" y="4952153"/>
            <a:ext cx="216854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s-ES_tradnl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𝑷𝒓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=</a:t>
            </a:r>
            <a:r>
              <a:rPr lang="es-ES_tradnl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𝟐𝟖𝟎𝟗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ES_tradnl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𝟏𝟏</a:t>
            </a:r>
            <a:r>
              <a:rPr lang="es-ES_tradnl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_tradnl" dirty="0">
                <a:latin typeface="Cambria Math" panose="02040503050406030204" pitchFamily="18" charset="0"/>
                <a:ea typeface="Times New Roman" panose="02020603050405020304" pitchFamily="18" charset="0"/>
                <a:cs typeface="Cambria Math" panose="02040503050406030204" pitchFamily="18" charset="0"/>
              </a:rPr>
              <a:t>𝑵</a:t>
            </a:r>
            <a:endParaRPr lang="es-EC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06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0215" y="269507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Asignación Carga de Vuelco.</a:t>
            </a:r>
            <a:endParaRPr lang="es-EC" sz="4000" dirty="0"/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942" y="1369377"/>
            <a:ext cx="5238115" cy="41192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0007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5" name="Título 4"/>
          <p:cNvSpPr txBox="1">
            <a:spLocks noGrp="1"/>
          </p:cNvSpPr>
          <p:nvPr>
            <p:ph type="title"/>
          </p:nvPr>
        </p:nvSpPr>
        <p:spPr>
          <a:xfrm>
            <a:off x="1958183" y="535401"/>
            <a:ext cx="46695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>
                <a:latin typeface="Calibri" panose="020F0502020204030204" pitchFamily="34" charset="0"/>
              </a:rPr>
              <a:t>Detalle de Resultados</a:t>
            </a:r>
            <a:endParaRPr lang="es-EC" sz="4800" dirty="0"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47" y="1800321"/>
            <a:ext cx="5994310" cy="3659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30" y="1800322"/>
            <a:ext cx="4706756" cy="36599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535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007" y="624110"/>
            <a:ext cx="10654606" cy="772890"/>
          </a:xfrm>
        </p:spPr>
        <p:txBody>
          <a:bodyPr/>
          <a:lstStyle/>
          <a:p>
            <a:r>
              <a:rPr lang="es-EC" dirty="0" smtClean="0">
                <a:latin typeface="Calibri" panose="020F0502020204030204" pitchFamily="34" charset="0"/>
              </a:rPr>
              <a:t>Carga crítica y comprobación de resistencia.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292563" y="1594822"/>
            <a:ext cx="341632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1,2*M </a:t>
            </a:r>
            <a:r>
              <a:rPr lang="es-ES_tradnl" sz="2000" i="1" dirty="0">
                <a:latin typeface="Calibri" panose="020F0502020204030204" pitchFamily="34" charset="0"/>
                <a:ea typeface="Times New Roman" panose="02020603050405020304" pitchFamily="18" charset="0"/>
              </a:rPr>
              <a:t>+ 1,5*Ab + </a:t>
            </a:r>
            <a:r>
              <a:rPr lang="es-ES_tradnl" sz="2000" i="1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0,5*V (2)</a:t>
            </a:r>
            <a:r>
              <a:rPr lang="es-ES_tradnl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s-EC" dirty="0"/>
          </a:p>
        </p:txBody>
      </p:sp>
      <p:sp>
        <p:nvSpPr>
          <p:cNvPr id="13" name="Rectángulo 12"/>
          <p:cNvSpPr/>
          <p:nvPr/>
        </p:nvSpPr>
        <p:spPr>
          <a:xfrm>
            <a:off x="1251116" y="2163177"/>
            <a:ext cx="68025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Calibri" panose="020F0502020204030204" pitchFamily="34" charset="0"/>
              </a:rPr>
              <a:t>(1.2*1604.3) + (1.5*990.16)+ (0.5*824.04)=3822.42 N=0.859klb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3330" y="2563287"/>
            <a:ext cx="3967743" cy="3538624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" name="Rectángulo 14"/>
          <p:cNvSpPr/>
          <p:nvPr/>
        </p:nvSpPr>
        <p:spPr>
          <a:xfrm>
            <a:off x="414022" y="3741758"/>
            <a:ext cx="4089400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78180" indent="450215" algn="just">
              <a:lnSpc>
                <a:spcPct val="150000"/>
              </a:lnSpc>
              <a:spcBef>
                <a:spcPts val="1000"/>
              </a:spcBef>
              <a:spcAft>
                <a:spcPts val="800"/>
              </a:spcAft>
              <a:tabLst>
                <a:tab pos="228600" algn="l"/>
              </a:tabLst>
            </a:pP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ØPn=ØFcr * A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678180" indent="450215" algn="just">
              <a:lnSpc>
                <a:spcPct val="150000"/>
              </a:lnSpc>
              <a:spcAft>
                <a:spcPts val="800"/>
              </a:spcAft>
              <a:tabLst>
                <a:tab pos="228600" algn="l"/>
              </a:tabLst>
            </a:pP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ØPn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= 1.387 klb &gt; 0.859 klb </a:t>
            </a:r>
            <a:endParaRPr lang="es-EC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		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                  </a:t>
            </a:r>
          </a:p>
          <a:p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			 SI </a:t>
            </a:r>
            <a:r>
              <a:rPr lang="es-ES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CUMPLE</a:t>
            </a:r>
            <a:endParaRPr lang="es-EC" sz="2000" dirty="0">
              <a:latin typeface="Calibri" panose="020F050202020403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540310" y="1565245"/>
            <a:ext cx="3016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>
                <a:latin typeface="Calibri" panose="020F0502020204030204" pitchFamily="34" charset="0"/>
              </a:rPr>
              <a:t>Combinación #6 método LRFD</a:t>
            </a:r>
            <a:endParaRPr lang="es-EC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1147461" y="2708400"/>
                <a:ext cx="447750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dirty="0" smtClean="0"/>
                  <a:t>Ejemplo de cálculo:  </a:t>
                </a:r>
              </a:p>
              <a:p>
                <a:r>
                  <a:rPr lang="es-ES" dirty="0" smtClean="0"/>
                  <a:t>Tubo </a:t>
                </a:r>
                <a:r>
                  <a:rPr lang="es-ES" dirty="0"/>
                  <a:t>estructural Redondo Ø=1” in</a:t>
                </a:r>
                <a14:m>
                  <m:oMath xmlns:m="http://schemas.openxmlformats.org/officeDocument/2006/math">
                    <m:r>
                      <a:rPr lang="es-E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/>
                  <a:t> y  t= 2 mm</a:t>
                </a:r>
                <a:endParaRPr lang="es-EC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461" y="2708400"/>
                <a:ext cx="4477508" cy="646331"/>
              </a:xfrm>
              <a:prstGeom prst="rect">
                <a:avLst/>
              </a:prstGeom>
              <a:blipFill rotWithShape="0">
                <a:blip r:embed="rId4"/>
                <a:stretch>
                  <a:fillRect l="-1088" t="-4717" r="-136" b="-14151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66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7539" y="244895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Análisis de vibración .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67539" y="1416069"/>
            <a:ext cx="8915400" cy="1047750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“Este </a:t>
            </a:r>
            <a:r>
              <a:rPr lang="es-EC" sz="2000" dirty="0">
                <a:latin typeface="Calibri" panose="020F0502020204030204" pitchFamily="34" charset="0"/>
              </a:rPr>
              <a:t>análisis se puede realizar mediante un modelo de un grado de </a:t>
            </a:r>
            <a:r>
              <a:rPr lang="es-EC" sz="2000" dirty="0" smtClean="0">
                <a:latin typeface="Calibri" panose="020F0502020204030204" pitchFamily="34" charset="0"/>
              </a:rPr>
              <a:t>libertad. </a:t>
            </a:r>
            <a:r>
              <a:rPr lang="es-EC" sz="2000" dirty="0">
                <a:latin typeface="Calibri" panose="020F0502020204030204" pitchFamily="34" charset="0"/>
              </a:rPr>
              <a:t>El sistema puede ser modelado por un resorte lineal en paralelo con un amortiguador </a:t>
            </a:r>
            <a:r>
              <a:rPr lang="es-EC" sz="2000" dirty="0" smtClean="0">
                <a:latin typeface="Calibri" panose="020F0502020204030204" pitchFamily="34" charset="0"/>
              </a:rPr>
              <a:t>viscoso (4)”. 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7783" y="2171700"/>
            <a:ext cx="3981033" cy="306705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388104" y="2454894"/>
            <a:ext cx="4257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1.	Frecuencia de movimiento de la </a:t>
            </a:r>
            <a:r>
              <a:rPr lang="es-EC" dirty="0" smtClean="0"/>
              <a:t>base </a:t>
            </a:r>
            <a:endParaRPr lang="es-EC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574" y="2824226"/>
            <a:ext cx="5732436" cy="56934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0574" y="3393573"/>
            <a:ext cx="5732436" cy="396864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388104" y="3834665"/>
            <a:ext cx="2797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2.	Frecuencia Natural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7345" y="4167809"/>
            <a:ext cx="5732436" cy="75862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35320" y="4323685"/>
            <a:ext cx="5732436" cy="396864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388104" y="4887121"/>
            <a:ext cx="29626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3.	Radio de frecuencia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19447" y="5279921"/>
            <a:ext cx="5732436" cy="613110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3541964" y="5360453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r=0.485</a:t>
            </a:r>
          </a:p>
        </p:txBody>
      </p:sp>
    </p:spTree>
    <p:extLst>
      <p:ext uri="{BB962C8B-B14F-4D97-AF65-F5344CB8AC3E}">
        <p14:creationId xmlns:p14="http://schemas.microsoft.com/office/powerpoint/2010/main" val="150495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464266" y="2206414"/>
            <a:ext cx="3810000" cy="506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spcBef>
                <a:spcPts val="1000"/>
              </a:spcBef>
              <a:buFont typeface="+mj-lt"/>
              <a:buAutoNum type="arabicPeriod" startAt="5"/>
            </a:pPr>
            <a:r>
              <a:rPr lang="es-EC" sz="2000" dirty="0" smtClean="0">
                <a:latin typeface="Calibri" panose="020F0502020204030204" pitchFamily="34" charset="0"/>
                <a:ea typeface="Calibri" panose="020F0502020204030204" pitchFamily="34" charset="0"/>
              </a:rPr>
              <a:t>Transmisión </a:t>
            </a:r>
            <a:r>
              <a:rPr lang="es-EC" sz="2000" dirty="0">
                <a:latin typeface="Calibri" panose="020F0502020204030204" pitchFamily="34" charset="0"/>
                <a:ea typeface="Calibri" panose="020F0502020204030204" pitchFamily="34" charset="0"/>
              </a:rPr>
              <a:t>de movimiento</a:t>
            </a:r>
            <a:endParaRPr lang="es-EC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048" y="2629036"/>
            <a:ext cx="6428568" cy="937686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795883" y="3604843"/>
            <a:ext cx="1356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x=0.011  m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464266" y="4156684"/>
            <a:ext cx="2962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6.	</a:t>
            </a:r>
            <a:r>
              <a:rPr lang="es-EC" sz="2000" dirty="0">
                <a:latin typeface="Calibri" panose="020F0502020204030204" pitchFamily="34" charset="0"/>
              </a:rPr>
              <a:t>Transmisión de Fuerza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98" y="4667465"/>
            <a:ext cx="5732436" cy="395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/>
              <p:cNvSpPr/>
              <p:nvPr/>
            </p:nvSpPr>
            <p:spPr>
              <a:xfrm>
                <a:off x="1795883" y="5230372"/>
                <a:ext cx="177516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s-EC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EC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s-EC" i="0">
                          <a:latin typeface="Cambria Math" panose="02040503050406030204" pitchFamily="18" charset="0"/>
                        </a:rPr>
                        <m:t>=76.19 </m:t>
                      </m:r>
                      <m:r>
                        <a:rPr lang="es-EC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9" name="Rectá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883" y="5230372"/>
                <a:ext cx="1775165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8568" y="1323695"/>
            <a:ext cx="5555217" cy="2543087"/>
          </a:xfrm>
          <a:prstGeom prst="rect">
            <a:avLst/>
          </a:prstGeom>
        </p:spPr>
      </p:pic>
      <p:sp>
        <p:nvSpPr>
          <p:cNvPr id="16" name="Rectángulo 15"/>
          <p:cNvSpPr/>
          <p:nvPr/>
        </p:nvSpPr>
        <p:spPr>
          <a:xfrm>
            <a:off x="1471396" y="759128"/>
            <a:ext cx="3395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4.	Radio de amortiguación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048" y="1233639"/>
            <a:ext cx="5732436" cy="705380"/>
          </a:xfrm>
          <a:prstGeom prst="rect">
            <a:avLst/>
          </a:prstGeom>
        </p:spPr>
      </p:pic>
      <p:sp>
        <p:nvSpPr>
          <p:cNvPr id="18" name="Rectángulo 17"/>
          <p:cNvSpPr/>
          <p:nvPr/>
        </p:nvSpPr>
        <p:spPr>
          <a:xfrm>
            <a:off x="3369266" y="1323695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ξ=1.106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61858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0057" y="317674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Análisis de convergencia.</a:t>
            </a:r>
            <a:endParaRPr lang="es-EC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95700"/>
              </p:ext>
            </p:extLst>
          </p:nvPr>
        </p:nvGraphicFramePr>
        <p:xfrm>
          <a:off x="3090717" y="2399906"/>
          <a:ext cx="6010564" cy="338709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024528"/>
                <a:gridCol w="1212358"/>
                <a:gridCol w="1024528"/>
                <a:gridCol w="1553868"/>
                <a:gridCol w="1195282"/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Nodos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Elementos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Tamaño (m)</a:t>
                      </a:r>
                      <a:endParaRPr lang="es-EC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Deformación (mm)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Esfuerzo Equivalente (</a:t>
                      </a:r>
                      <a:r>
                        <a:rPr lang="es-EC" sz="1800" u="none" strike="noStrike" dirty="0" err="1">
                          <a:effectLst/>
                          <a:latin typeface="Calibri" panose="020F0502020204030204" pitchFamily="34" charset="0"/>
                        </a:rPr>
                        <a:t>Pa</a:t>
                      </a:r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270388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138539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0,008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1,117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53238000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119443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54904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1,1125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53012000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66058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30434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1,1041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52970000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62052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28731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1,0809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52842000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57661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26763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1,0659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51355000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57928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26954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1,0623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51290000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57415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26796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0,2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1,0556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51083000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57385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26861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0,4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1,0526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>
                          <a:effectLst/>
                          <a:latin typeface="Calibri" panose="020F0502020204030204" pitchFamily="34" charset="0"/>
                        </a:rPr>
                        <a:t>47886000</a:t>
                      </a:r>
                      <a:endParaRPr lang="es-EC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47680</a:t>
                      </a:r>
                      <a:endParaRPr lang="es-EC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21680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0,6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1,0522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800" u="none" strike="noStrike" dirty="0">
                          <a:effectLst/>
                          <a:latin typeface="Calibri" panose="020F0502020204030204" pitchFamily="34" charset="0"/>
                        </a:rPr>
                        <a:t>46674000</a:t>
                      </a:r>
                      <a:endParaRPr lang="es-EC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Rectángulo 9"/>
          <p:cNvSpPr/>
          <p:nvPr/>
        </p:nvSpPr>
        <p:spPr>
          <a:xfrm>
            <a:off x="1350058" y="1256906"/>
            <a:ext cx="88113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dirty="0">
                <a:latin typeface="Calibri" panose="020F0502020204030204" pitchFamily="34" charset="0"/>
              </a:rPr>
              <a:t>Al refinar la malla los elementos se vuelven </a:t>
            </a:r>
            <a:r>
              <a:rPr lang="es-EC" sz="2000" dirty="0" smtClean="0">
                <a:latin typeface="Calibri" panose="020F0502020204030204" pitchFamily="34" charset="0"/>
              </a:rPr>
              <a:t>pequeños </a:t>
            </a:r>
            <a:r>
              <a:rPr lang="es-EC" sz="2000" dirty="0">
                <a:latin typeface="Calibri" panose="020F0502020204030204" pitchFamily="34" charset="0"/>
              </a:rPr>
              <a:t>y la </a:t>
            </a:r>
            <a:r>
              <a:rPr lang="es-EC" sz="2000" dirty="0" smtClean="0">
                <a:latin typeface="Calibri" panose="020F0502020204030204" pitchFamily="34" charset="0"/>
              </a:rPr>
              <a:t>solución </a:t>
            </a:r>
            <a:r>
              <a:rPr lang="es-EC" sz="2000" dirty="0">
                <a:latin typeface="Calibri" panose="020F0502020204030204" pitchFamily="34" charset="0"/>
              </a:rPr>
              <a:t>tiende a ser exacta. El criterio de convergencia no permite conocer el error, pero nos proporciona una tendencia a la </a:t>
            </a:r>
            <a:r>
              <a:rPr lang="es-EC" sz="2000" dirty="0" smtClean="0">
                <a:latin typeface="Calibri" panose="020F0502020204030204" pitchFamily="34" charset="0"/>
              </a:rPr>
              <a:t>solución </a:t>
            </a:r>
            <a:r>
              <a:rPr lang="es-EC" sz="2000" dirty="0">
                <a:latin typeface="Calibri" panose="020F0502020204030204" pitchFamily="34" charset="0"/>
              </a:rPr>
              <a:t>exacta.</a:t>
            </a:r>
          </a:p>
        </p:txBody>
      </p:sp>
    </p:spTree>
    <p:extLst>
      <p:ext uri="{BB962C8B-B14F-4D97-AF65-F5344CB8AC3E}">
        <p14:creationId xmlns:p14="http://schemas.microsoft.com/office/powerpoint/2010/main" val="387223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>
                <a:latin typeface="Calibri" panose="020F0502020204030204" pitchFamily="34" charset="0"/>
              </a:rPr>
              <a:t>C</a:t>
            </a:r>
            <a:r>
              <a:rPr lang="es-EC" dirty="0" smtClean="0">
                <a:latin typeface="Calibri" panose="020F0502020204030204" pitchFamily="34" charset="0"/>
              </a:rPr>
              <a:t>riterio de convergencia respecto al esfuerzo equivalente y a la deformación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C" dirty="0"/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659756288"/>
              </p:ext>
            </p:extLst>
          </p:nvPr>
        </p:nvGraphicFramePr>
        <p:xfrm>
          <a:off x="1028185" y="1998180"/>
          <a:ext cx="4360862" cy="3307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691494597"/>
              </p:ext>
            </p:extLst>
          </p:nvPr>
        </p:nvGraphicFramePr>
        <p:xfrm>
          <a:off x="7068377" y="1998180"/>
          <a:ext cx="4360862" cy="319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9794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FORMATOPRESENTAC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152" y="0"/>
            <a:ext cx="12192000" cy="690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48148" y="995856"/>
            <a:ext cx="10972800" cy="665520"/>
          </a:xfrm>
        </p:spPr>
        <p:txBody>
          <a:bodyPr/>
          <a:lstStyle/>
          <a:p>
            <a:pPr algn="l"/>
            <a:r>
              <a:rPr lang="es-EC" sz="4000" dirty="0">
                <a:latin typeface="Calibri" panose="020F0502020204030204" pitchFamily="34" charset="0"/>
                <a:cs typeface="Arial" panose="020B0604020202020204" pitchFamily="34" charset="0"/>
              </a:rPr>
              <a:t>Objetivo General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48148" y="1881262"/>
            <a:ext cx="8915400" cy="1397391"/>
          </a:xfrm>
          <a:solidFill>
            <a:schemeClr val="bg1"/>
          </a:solidFill>
        </p:spPr>
        <p:txBody>
          <a:bodyPr/>
          <a:lstStyle/>
          <a:p>
            <a:pPr algn="just"/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Diseñar </a:t>
            </a:r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y construir un prototipo de sistema estructural para un vehículo </a:t>
            </a:r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tricimoto </a:t>
            </a:r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adaptado para las necesidades de personas con capacidades </a:t>
            </a:r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especiales, </a:t>
            </a:r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con el fin de solventar satisfactoriamente sus necesidades de movilidad y transporte.</a:t>
            </a:r>
            <a:endParaRPr lang="es-EC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5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239" y="361950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Selección de requerimientos.</a:t>
            </a:r>
            <a:endParaRPr lang="es-EC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913250"/>
              </p:ext>
            </p:extLst>
          </p:nvPr>
        </p:nvGraphicFramePr>
        <p:xfrm>
          <a:off x="2592925" y="1504950"/>
          <a:ext cx="6570124" cy="40671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033897"/>
                <a:gridCol w="1345478"/>
                <a:gridCol w="1200150"/>
                <a:gridCol w="990599"/>
              </a:tblGrid>
              <a:tr h="200025">
                <a:tc rowSpan="2"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Parámetro de transmisión</a:t>
                      </a:r>
                      <a:endParaRPr lang="es-EC" sz="2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Alternativas</a:t>
                      </a:r>
                      <a:endParaRPr lang="es-EC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Tipo de transmisión</a:t>
                      </a:r>
                      <a:endParaRPr lang="es-EC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Automática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Semi automática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Manual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</a:t>
                      </a:r>
                      <a:endParaRPr lang="es-EC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>
                          <a:effectLst/>
                          <a:latin typeface="Calibri" panose="020F0502020204030204" pitchFamily="34" charset="0"/>
                        </a:rPr>
                        <a:t>Poca Multiplicidad de Tareas</a:t>
                      </a:r>
                      <a:endParaRPr lang="es-EC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>
                          <a:effectLst/>
                          <a:latin typeface="Calibri" panose="020F0502020204030204" pitchFamily="34" charset="0"/>
                        </a:rPr>
                        <a:t>Accesibilidad para conducción</a:t>
                      </a:r>
                      <a:endParaRPr lang="es-EC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>
                          <a:effectLst/>
                          <a:latin typeface="Calibri" panose="020F0502020204030204" pitchFamily="34" charset="0"/>
                        </a:rPr>
                        <a:t>Utilidad Persona Cap. Esp.</a:t>
                      </a:r>
                      <a:endParaRPr lang="es-EC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>
                          <a:effectLst/>
                          <a:latin typeface="Calibri" panose="020F0502020204030204" pitchFamily="34" charset="0"/>
                        </a:rPr>
                        <a:t>Consumo de Combustible</a:t>
                      </a:r>
                      <a:endParaRPr lang="es-EC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>
                          <a:effectLst/>
                          <a:latin typeface="Calibri" panose="020F0502020204030204" pitchFamily="34" charset="0"/>
                        </a:rPr>
                        <a:t>Aprovechar Pot. De Motor</a:t>
                      </a:r>
                      <a:endParaRPr lang="es-EC" sz="2000" b="0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4,5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 Mantenimiento</a:t>
                      </a:r>
                      <a:endParaRPr lang="es-EC" sz="2000" b="0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2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  <a:endParaRPr lang="es-EC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28,5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27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013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1504" y="287821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Proceso de construcción.</a:t>
            </a:r>
            <a:endParaRPr lang="es-EC" sz="4000" dirty="0">
              <a:latin typeface="Calibri" panose="020F0502020204030204" pitchFamily="34" charset="0"/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968705473"/>
              </p:ext>
            </p:extLst>
          </p:nvPr>
        </p:nvGraphicFramePr>
        <p:xfrm>
          <a:off x="646771" y="780584"/>
          <a:ext cx="9025263" cy="6077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592925" y="3244333"/>
            <a:ext cx="6612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3815099" y="2912495"/>
            <a:ext cx="3541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7" name="CuadroTexto 6"/>
          <p:cNvSpPr txBox="1"/>
          <p:nvPr/>
        </p:nvSpPr>
        <p:spPr>
          <a:xfrm>
            <a:off x="3823676" y="3152424"/>
            <a:ext cx="185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2400" b="1" i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SEMANAS</a:t>
            </a:r>
            <a:endParaRPr lang="es-EC" sz="24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1462593" y="3609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  <a:cs typeface="GothicE" panose="00000400000000000000" pitchFamily="2" charset="0"/>
              </a:rPr>
              <a:t>1</a:t>
            </a:r>
            <a:endParaRPr lang="es-EC" sz="2000" b="1" dirty="0">
              <a:latin typeface="Calibri" panose="020F0502020204030204" pitchFamily="34" charset="0"/>
              <a:cs typeface="GothicE" panose="00000400000000000000" pitchFamily="2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06218" y="3609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2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585944" y="3609582"/>
            <a:ext cx="319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3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590433" y="360958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4</a:t>
            </a:r>
            <a:endParaRPr lang="es-EC" sz="2000" b="1" dirty="0">
              <a:latin typeface="Calibri" panose="020F050202020403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5337" y="1443985"/>
            <a:ext cx="1648809" cy="1688324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04" y="4451156"/>
            <a:ext cx="1721421" cy="1902259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5183" y="4451156"/>
            <a:ext cx="1751527" cy="1902259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2925" y="1443985"/>
            <a:ext cx="1784398" cy="1678606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66" t="14085" r="18075" b="2347"/>
          <a:stretch/>
        </p:blipFill>
        <p:spPr>
          <a:xfrm>
            <a:off x="9680611" y="2550017"/>
            <a:ext cx="2349437" cy="2434107"/>
          </a:xfrm>
          <a:prstGeom prst="rect">
            <a:avLst/>
          </a:prstGeom>
          <a:ln w="190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985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759" y="624110"/>
            <a:ext cx="8911687" cy="670118"/>
          </a:xfrm>
        </p:spPr>
        <p:txBody>
          <a:bodyPr/>
          <a:lstStyle/>
          <a:p>
            <a:r>
              <a:rPr lang="es-EC" sz="4000" dirty="0">
                <a:latin typeface="Calibri" panose="020F0502020204030204" pitchFamily="34" charset="0"/>
              </a:rPr>
              <a:t>Ensayo de aceleración en plano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8299" y="1294228"/>
            <a:ext cx="8915400" cy="439322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“Determinar </a:t>
            </a:r>
            <a:r>
              <a:rPr lang="es-EC" sz="2000" dirty="0">
                <a:latin typeface="Calibri" panose="020F0502020204030204" pitchFamily="34" charset="0"/>
              </a:rPr>
              <a:t>la capacidad de aceleración del </a:t>
            </a:r>
            <a:r>
              <a:rPr lang="es-EC" sz="2000" dirty="0" smtClean="0">
                <a:latin typeface="Calibri" panose="020F0502020204030204" pitchFamily="34" charset="0"/>
              </a:rPr>
              <a:t>vehículo (5).</a:t>
            </a:r>
            <a:endParaRPr lang="es-EC" sz="2000" dirty="0">
              <a:latin typeface="Calibri" panose="020F0502020204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21" y="1733550"/>
            <a:ext cx="4645555" cy="3353091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382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0304" y="622368"/>
            <a:ext cx="11582400" cy="1143000"/>
          </a:xfrm>
        </p:spPr>
        <p:txBody>
          <a:bodyPr/>
          <a:lstStyle/>
          <a:p>
            <a:r>
              <a:rPr lang="es-EC" dirty="0" smtClean="0">
                <a:latin typeface="Calibri" panose="020F0502020204030204" pitchFamily="34" charset="0"/>
              </a:rPr>
              <a:t>Análisis de resultados de pruebas de funcionamiento.</a:t>
            </a:r>
            <a:endParaRPr lang="es-EC" dirty="0">
              <a:latin typeface="Calibri" panose="020F050202020403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264085"/>
              </p:ext>
            </p:extLst>
          </p:nvPr>
        </p:nvGraphicFramePr>
        <p:xfrm>
          <a:off x="1794435" y="2092359"/>
          <a:ext cx="8407400" cy="14668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0589"/>
                <a:gridCol w="1344040"/>
                <a:gridCol w="1944569"/>
                <a:gridCol w="1696732"/>
                <a:gridCol w="2211470"/>
              </a:tblGrid>
              <a:tr h="2095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ACELERACIÓN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Prueba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Tiempo (s)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Distancia (m)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Aceleración(m/s^2)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Velocidad final(km/h)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15,6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0,69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39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14,9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0,62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15,3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0,64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Promedio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15,27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50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0,65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35,67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Conclusión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El vehículo prototipo puede alcanzar una velocidad de 39 Km/h en 15,6 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331316"/>
              </p:ext>
            </p:extLst>
          </p:nvPr>
        </p:nvGraphicFramePr>
        <p:xfrm>
          <a:off x="1794435" y="3886200"/>
          <a:ext cx="8407400" cy="163258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210589"/>
                <a:gridCol w="1344040"/>
                <a:gridCol w="1944569"/>
                <a:gridCol w="1696732"/>
                <a:gridCol w="2211470"/>
              </a:tblGrid>
              <a:tr h="20955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FRENADO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Prueba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Superficie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Velocidad(Km/h)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Frenado(m)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Resultado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1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Asfalto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12,4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Aprobado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2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Asfalto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13,1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Aprobado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3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Asfalto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12,7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Aprobado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Promedio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_tradnl" sz="1200" u="none" strike="noStrike">
                          <a:effectLst/>
                        </a:rPr>
                        <a:t> 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37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12,73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Aprobado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>
                          <a:effectLst/>
                        </a:rPr>
                        <a:t>Conclusión</a:t>
                      </a:r>
                      <a:endParaRPr lang="es-EC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_tradnl" sz="1200" u="none" strike="noStrike" dirty="0">
                          <a:effectLst/>
                        </a:rPr>
                        <a:t>La efectividad del frenado depende del material de la calzada y además del material del que está elaborado las pastillas y zapatas.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306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903558"/>
              </p:ext>
            </p:extLst>
          </p:nvPr>
        </p:nvGraphicFramePr>
        <p:xfrm>
          <a:off x="2446336" y="673675"/>
          <a:ext cx="7299326" cy="551065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528415"/>
                <a:gridCol w="770965"/>
                <a:gridCol w="1767157"/>
                <a:gridCol w="1547706"/>
                <a:gridCol w="1230080"/>
                <a:gridCol w="1455003"/>
              </a:tblGrid>
              <a:tr h="155448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PRUEBA DE CONDUCCIÓN EN LA RUTAS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N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Ruta 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Velocidad 30 (km/h)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Velocidad 40  (km/h)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Inclinación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Resultado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Aumentar Velocidad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18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19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22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Derecha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  <a:tr h="155448"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EC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Estable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>
                          <a:effectLst/>
                          <a:latin typeface="Calibri" panose="020F0502020204030204" pitchFamily="34" charset="0"/>
                        </a:rPr>
                        <a:t>Izquierda</a:t>
                      </a:r>
                      <a:endParaRPr lang="es-EC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u="none" strike="noStrike" dirty="0">
                          <a:effectLst/>
                          <a:latin typeface="Calibri" panose="020F0502020204030204" pitchFamily="34" charset="0"/>
                        </a:rPr>
                        <a:t>Aprobado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66" marR="7066" marT="7066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441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4123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3218" y="727141"/>
            <a:ext cx="8911687" cy="65605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Análisis económico y financiero.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1069505" y="1593273"/>
            <a:ext cx="8915400" cy="1414622"/>
          </a:xfrm>
        </p:spPr>
        <p:txBody>
          <a:bodyPr>
            <a:normAutofit/>
          </a:bodyPr>
          <a:lstStyle/>
          <a:p>
            <a:r>
              <a:rPr lang="es-EC" sz="2000" b="1" dirty="0" smtClean="0">
                <a:latin typeface="Calibri" panose="020F0502020204030204" pitchFamily="34" charset="0"/>
              </a:rPr>
              <a:t>Costos Directos </a:t>
            </a:r>
            <a:r>
              <a:rPr lang="es-EC" sz="2000" dirty="0">
                <a:latin typeface="Calibri" panose="020F0502020204030204" pitchFamily="34" charset="0"/>
              </a:rPr>
              <a:t>: son gastos </a:t>
            </a:r>
            <a:r>
              <a:rPr lang="es-EC" sz="2000" dirty="0" smtClean="0">
                <a:latin typeface="Calibri" panose="020F0502020204030204" pitchFamily="34" charset="0"/>
              </a:rPr>
              <a:t>que influyen </a:t>
            </a:r>
            <a:r>
              <a:rPr lang="es-EC" sz="2000" dirty="0">
                <a:latin typeface="Calibri" panose="020F0502020204030204" pitchFamily="34" charset="0"/>
              </a:rPr>
              <a:t>directamente en el costo del producto </a:t>
            </a:r>
            <a:r>
              <a:rPr lang="es-EC" sz="2000" dirty="0" smtClean="0">
                <a:latin typeface="Calibri" panose="020F0502020204030204" pitchFamily="34" charset="0"/>
              </a:rPr>
              <a:t>final</a:t>
            </a:r>
            <a:r>
              <a:rPr lang="es-EC" sz="2000" dirty="0">
                <a:latin typeface="Calibri" panose="020F0502020204030204" pitchFamily="34" charset="0"/>
              </a:rPr>
              <a:t>.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00819"/>
              </p:ext>
            </p:extLst>
          </p:nvPr>
        </p:nvGraphicFramePr>
        <p:xfrm>
          <a:off x="4089399" y="2801833"/>
          <a:ext cx="4013200" cy="342900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16200"/>
                <a:gridCol w="1397000"/>
              </a:tblGrid>
              <a:tr h="2762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COSTO DIRECTO 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62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VALOR [USD]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Materia prima (materiales y consumibles)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$ 426,03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Mano de Obra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$ 920,00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 diseño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$ 2.000,00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Soldadura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$ 107,78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Sistemas Complementarios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$ 360,00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$ 3.813,81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0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5944" y="711132"/>
            <a:ext cx="8911687" cy="651237"/>
          </a:xfrm>
        </p:spPr>
        <p:txBody>
          <a:bodyPr/>
          <a:lstStyle/>
          <a:p>
            <a:pPr algn="l"/>
            <a:r>
              <a:rPr lang="es-ES_tradnl" sz="4000" dirty="0">
                <a:latin typeface="Calibri" panose="020F0502020204030204" pitchFamily="34" charset="0"/>
              </a:rPr>
              <a:t>Costos indirectos.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92230" y="1466159"/>
            <a:ext cx="9426777" cy="4419306"/>
          </a:xfrm>
        </p:spPr>
        <p:txBody>
          <a:bodyPr>
            <a:normAutofit/>
          </a:bodyPr>
          <a:lstStyle/>
          <a:p>
            <a:r>
              <a:rPr lang="es-ES_tradnl" sz="2000" dirty="0">
                <a:latin typeface="Calibri" panose="020F0502020204030204" pitchFamily="34" charset="0"/>
              </a:rPr>
              <a:t>S</a:t>
            </a:r>
            <a:r>
              <a:rPr lang="es-ES_tradnl" sz="2000" dirty="0" smtClean="0">
                <a:latin typeface="Calibri" panose="020F0502020204030204" pitchFamily="34" charset="0"/>
              </a:rPr>
              <a:t>on </a:t>
            </a:r>
            <a:r>
              <a:rPr lang="es-ES_tradnl" sz="2000" dirty="0">
                <a:latin typeface="Calibri" panose="020F0502020204030204" pitchFamily="34" charset="0"/>
              </a:rPr>
              <a:t>gastos que no influyen directamente en el costo del producto final, pero es necesario incurrir en ellos para concluir el sistema estructural y poder además realizar las pruebas necesarias para garantizar su calidad</a:t>
            </a:r>
            <a:endParaRPr lang="es-EC" sz="2000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128847"/>
              </p:ext>
            </p:extLst>
          </p:nvPr>
        </p:nvGraphicFramePr>
        <p:xfrm>
          <a:off x="3235280" y="2850163"/>
          <a:ext cx="5962650" cy="26860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3887043"/>
                <a:gridCol w="2075607"/>
              </a:tblGrid>
              <a:tr h="20002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COSTO INDIRECTO 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VALOR [USD]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Alquiler Vehículo para pruebas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$ 300,00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Personal Asesor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$ 1.000,00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Costos de Oficina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$ 590,00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Montaje y Desmontaje del sistema estructural en el vehículo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$ 100,00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$ 1.990,00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62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0824" y="351427"/>
            <a:ext cx="10972800" cy="1143000"/>
          </a:xfrm>
        </p:spPr>
        <p:txBody>
          <a:bodyPr/>
          <a:lstStyle/>
          <a:p>
            <a:pPr algn="l"/>
            <a:r>
              <a:rPr lang="es-EC" dirty="0" smtClean="0">
                <a:latin typeface="Calibri" panose="020F0502020204030204" pitchFamily="34" charset="0"/>
              </a:rPr>
              <a:t>Costo total.</a:t>
            </a:r>
            <a:endParaRPr lang="es-EC" dirty="0">
              <a:latin typeface="Calibri" panose="020F0502020204030204" pitchFamily="34" charset="0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777644"/>
              </p:ext>
            </p:extLst>
          </p:nvPr>
        </p:nvGraphicFramePr>
        <p:xfrm>
          <a:off x="4089399" y="2474996"/>
          <a:ext cx="4013200" cy="174063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16200"/>
                <a:gridCol w="1397000"/>
              </a:tblGrid>
              <a:tr h="3120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COSTO  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56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VALOR [USD]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 Directo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$ 3.813,81 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0" u="none" strike="noStrike" dirty="0">
                          <a:effectLst/>
                          <a:latin typeface="Calibri" panose="020F0502020204030204" pitchFamily="34" charset="0"/>
                        </a:rPr>
                        <a:t>Costo Indirecto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$ 1.990,00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57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$ 5.803,81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>
            <a:off x="1440824" y="1469147"/>
            <a:ext cx="89116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El costo total de nuestro proyecto es el resultado de la suma de costos directos e indirectos </a:t>
            </a:r>
            <a:endParaRPr lang="es-EC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643" y="662747"/>
            <a:ext cx="8911687" cy="627915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>
                <a:latin typeface="Calibri" panose="020F0502020204030204" pitchFamily="34" charset="0"/>
              </a:rPr>
              <a:t>Conclusiones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36930" y="1290662"/>
            <a:ext cx="9375262" cy="4791704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s-ES_tradnl" sz="2200" dirty="0" smtClean="0">
                <a:latin typeface="Calibri" panose="020F0502020204030204" pitchFamily="34" charset="0"/>
              </a:rPr>
              <a:t>El </a:t>
            </a:r>
            <a:r>
              <a:rPr lang="es-ES_tradnl" sz="2200" dirty="0">
                <a:latin typeface="Calibri" panose="020F0502020204030204" pitchFamily="34" charset="0"/>
              </a:rPr>
              <a:t>sistema estructural fue diseñado y construido</a:t>
            </a:r>
            <a:r>
              <a:rPr lang="es-EC" sz="2200" dirty="0">
                <a:latin typeface="Calibri" panose="020F0502020204030204" pitchFamily="34" charset="0"/>
              </a:rPr>
              <a:t>, de tal manera que todos los mandos y elementos de seguridad estén al alcance del usuario, tomando la información suministrada por los organismos y asociaciones especializadas para el manejo de personas con capacidades especiales</a:t>
            </a:r>
            <a:r>
              <a:rPr lang="es-EC" sz="2200" dirty="0" smtClean="0">
                <a:latin typeface="Calibri" panose="020F0502020204030204" pitchFamily="34" charset="0"/>
              </a:rPr>
              <a:t>.</a:t>
            </a:r>
            <a:endParaRPr lang="es-EC" sz="2200" dirty="0">
              <a:latin typeface="Calibri" panose="020F0502020204030204" pitchFamily="34" charset="0"/>
            </a:endParaRPr>
          </a:p>
          <a:p>
            <a:pPr lvl="0" fontAlgn="base"/>
            <a:r>
              <a:rPr lang="es-EC" sz="2200" dirty="0" smtClean="0">
                <a:latin typeface="Calibri" panose="020F0502020204030204" pitchFamily="34" charset="0"/>
              </a:rPr>
              <a:t>La </a:t>
            </a:r>
            <a:r>
              <a:rPr lang="es-EC" sz="2200" dirty="0">
                <a:latin typeface="Calibri" panose="020F0502020204030204" pitchFamily="34" charset="0"/>
              </a:rPr>
              <a:t>simulación en software CAD-CAE del prototipo de sistema estructural, permite determinar las zonas con mayor vulnerabilidad, centrando en ellas nuestra atención durante la construcción, para una correcta aplicación de cargas y asignación de restricciones, logrando con esto mayor fiabilidad.   </a:t>
            </a:r>
          </a:p>
          <a:p>
            <a:pPr lvl="0" fontAlgn="base"/>
            <a:r>
              <a:rPr lang="es-EC" sz="2200" dirty="0" smtClean="0">
                <a:latin typeface="Calibri" panose="020F0502020204030204" pitchFamily="34" charset="0"/>
              </a:rPr>
              <a:t>Durante </a:t>
            </a:r>
            <a:r>
              <a:rPr lang="es-EC" sz="2200" dirty="0">
                <a:latin typeface="Calibri" panose="020F0502020204030204" pitchFamily="34" charset="0"/>
              </a:rPr>
              <a:t>las pruebas realizadas se comprobó el funcionamiento de la tricimoto con 70 kg, 90 kg y 160 kg sin observar mayor diferencia en el comportamiento del mismo; sin embargo para el diseño del sistema estructural se tomó como referencia una carga máxima teórica de 84 kg, que correspondería al peso del ocupante. </a:t>
            </a:r>
          </a:p>
          <a:p>
            <a:pPr lvl="0" fontAlgn="base"/>
            <a:r>
              <a:rPr lang="es-EC" sz="2200" dirty="0" smtClean="0">
                <a:latin typeface="Calibri" panose="020F0502020204030204" pitchFamily="34" charset="0"/>
              </a:rPr>
              <a:t>Los </a:t>
            </a:r>
            <a:r>
              <a:rPr lang="es-EC" sz="2200" dirty="0">
                <a:latin typeface="Calibri" panose="020F0502020204030204" pitchFamily="34" charset="0"/>
              </a:rPr>
              <a:t>5803.81 dólares americanos que se utilizaron para la construcción de nuestro sistema estructural, muestra que es posible obtener un vehículo seguro y eficiente a menor costo.   </a:t>
            </a:r>
            <a:r>
              <a:rPr lang="es-ES_tradnl" sz="2200" dirty="0">
                <a:latin typeface="Calibri" panose="020F0502020204030204" pitchFamily="34" charset="0"/>
              </a:rPr>
              <a:t>   </a:t>
            </a:r>
            <a:endParaRPr lang="es-EC" sz="2200" dirty="0">
              <a:latin typeface="Calibri" panose="020F0502020204030204" pitchFamily="34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83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4886" y="611231"/>
            <a:ext cx="8911687" cy="613847"/>
          </a:xfrm>
        </p:spPr>
        <p:txBody>
          <a:bodyPr>
            <a:normAutofit fontScale="90000"/>
          </a:bodyPr>
          <a:lstStyle/>
          <a:p>
            <a:pPr algn="l"/>
            <a:r>
              <a:rPr lang="es-EC" dirty="0" smtClean="0">
                <a:latin typeface="Calibri" panose="020F0502020204030204" pitchFamily="34" charset="0"/>
              </a:rPr>
              <a:t>Recomendaciones </a:t>
            </a:r>
            <a:endParaRPr lang="es-EC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1172" y="1225078"/>
            <a:ext cx="9285109" cy="4532588"/>
          </a:xfrm>
        </p:spPr>
        <p:txBody>
          <a:bodyPr>
            <a:noAutofit/>
          </a:bodyPr>
          <a:lstStyle/>
          <a:p>
            <a:pPr lvl="0" fontAlgn="base"/>
            <a:r>
              <a:rPr lang="es-ES_tradnl" sz="2000" dirty="0">
                <a:latin typeface="Calibri" panose="020F0502020204030204" pitchFamily="34" charset="0"/>
              </a:rPr>
              <a:t>Es necesario utilizar todos los elementos de seguridad pasiva, se recomienda el uso constante</a:t>
            </a:r>
            <a:r>
              <a:rPr lang="es-EC" sz="2000" dirty="0">
                <a:latin typeface="Calibri" panose="020F0502020204030204" pitchFamily="34" charset="0"/>
              </a:rPr>
              <a:t> del casco homologado y de los cinturones de seguridad colocados en el vehículo</a:t>
            </a:r>
            <a:r>
              <a:rPr lang="es-EC" sz="2000" dirty="0" smtClean="0">
                <a:latin typeface="Calibri" panose="020F0502020204030204" pitchFamily="34" charset="0"/>
              </a:rPr>
              <a:t>.</a:t>
            </a:r>
            <a:endParaRPr lang="es-EC" sz="2000" dirty="0">
              <a:latin typeface="Calibri" panose="020F0502020204030204" pitchFamily="34" charset="0"/>
            </a:endParaRPr>
          </a:p>
          <a:p>
            <a:pPr lvl="0" fontAlgn="base"/>
            <a:r>
              <a:rPr lang="es-EC" sz="2000" dirty="0">
                <a:latin typeface="Calibri" panose="020F0502020204030204" pitchFamily="34" charset="0"/>
              </a:rPr>
              <a:t>Se recomienda realizar mantenimientos preventivos de conjunto motriz cada 2000 km según las recomendaciones de los manuales de mantenimiento del vehículo</a:t>
            </a:r>
            <a:r>
              <a:rPr lang="es-EC" sz="2000" dirty="0" smtClean="0">
                <a:latin typeface="Calibri" panose="020F0502020204030204" pitchFamily="34" charset="0"/>
              </a:rPr>
              <a:t>.</a:t>
            </a:r>
            <a:endParaRPr lang="es-EC" sz="2000" dirty="0">
              <a:latin typeface="Calibri" panose="020F0502020204030204" pitchFamily="34" charset="0"/>
            </a:endParaRPr>
          </a:p>
          <a:p>
            <a:pPr lvl="0" fontAlgn="base"/>
            <a:r>
              <a:rPr lang="es-EC" sz="2000" dirty="0">
                <a:latin typeface="Calibri" panose="020F0502020204030204" pitchFamily="34" charset="0"/>
              </a:rPr>
              <a:t>Los sistemas complementarios del sistema estructural deben ser revisados periódicamente, es recomendable poner énfasis en el sistema de frenos y suspensión los cuales deben ser revisados completamente cada 3 meses</a:t>
            </a:r>
            <a:r>
              <a:rPr lang="es-EC" sz="2000" dirty="0" smtClean="0">
                <a:latin typeface="Calibri" panose="020F0502020204030204" pitchFamily="34" charset="0"/>
              </a:rPr>
              <a:t>.</a:t>
            </a:r>
          </a:p>
          <a:p>
            <a:pPr lvl="0" fontAlgn="base"/>
            <a:r>
              <a:rPr lang="es-EC" sz="2000" dirty="0" smtClean="0">
                <a:latin typeface="Calibri" panose="020F0502020204030204" pitchFamily="34" charset="0"/>
              </a:rPr>
              <a:t> La </a:t>
            </a:r>
            <a:r>
              <a:rPr lang="es-EC" sz="2000" dirty="0">
                <a:latin typeface="Calibri" panose="020F0502020204030204" pitchFamily="34" charset="0"/>
              </a:rPr>
              <a:t>presión de los neumáticos debe ser idónea, es recomendable mantener los neumáticos con la presión adecuada siendo 27 psi para el neumático delantero y 32 psi para los neumáticos posteriores</a:t>
            </a:r>
          </a:p>
        </p:txBody>
      </p:sp>
    </p:spTree>
    <p:extLst>
      <p:ext uri="{BB962C8B-B14F-4D97-AF65-F5344CB8AC3E}">
        <p14:creationId xmlns:p14="http://schemas.microsoft.com/office/powerpoint/2010/main" val="3069679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38299" y="776914"/>
            <a:ext cx="10972800" cy="1143000"/>
          </a:xfrm>
        </p:spPr>
        <p:txBody>
          <a:bodyPr/>
          <a:lstStyle/>
          <a:p>
            <a:pPr algn="l"/>
            <a:r>
              <a:rPr lang="es-EC" sz="4000" dirty="0">
                <a:latin typeface="Calibri" panose="020F0502020204030204" pitchFamily="34" charset="0"/>
                <a:cs typeface="Arial" panose="020B0604020202020204" pitchFamily="34" charset="0"/>
              </a:rPr>
              <a:t>Objetivos Específicos</a:t>
            </a:r>
            <a:r>
              <a:rPr lang="es-EC" b="1" dirty="0"/>
              <a:t/>
            </a:r>
            <a:br>
              <a:rPr lang="es-EC" b="1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638299" y="1734354"/>
            <a:ext cx="8915400" cy="3777622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0"/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Diseñar </a:t>
            </a:r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y construir el sistema estructural bajo los requerimientos de </a:t>
            </a:r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la normativa vigente. </a:t>
            </a:r>
          </a:p>
          <a:p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Seleccionar los sistemas complementarios al sistema estructural.</a:t>
            </a:r>
            <a:endParaRPr lang="es-EC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Realizar </a:t>
            </a:r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pruebas que servirán para comprobar la eficiencia, utilidad y las prestaciones del vehículo</a:t>
            </a:r>
            <a:r>
              <a:rPr lang="es-ES_tradnl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_tradnl" sz="2000" dirty="0">
                <a:latin typeface="Calibri" panose="020F0502020204030204" pitchFamily="34" charset="0"/>
                <a:cs typeface="Arial" panose="020B0604020202020204" pitchFamily="34" charset="0"/>
              </a:rPr>
              <a:t>Elaborar el análisis económico – financiero de los sistemas que conforman el vehículo.</a:t>
            </a:r>
          </a:p>
          <a:p>
            <a:endParaRPr lang="es-EC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es-EC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92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65917" y="969914"/>
            <a:ext cx="986521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>
                <a:latin typeface="+mj-lt"/>
              </a:rPr>
              <a:t> </a:t>
            </a:r>
            <a:r>
              <a:rPr lang="es-EC" dirty="0" smtClean="0">
                <a:latin typeface="+mj-lt"/>
              </a:rPr>
              <a:t>(</a:t>
            </a:r>
            <a:r>
              <a:rPr lang="es-EC" dirty="0">
                <a:latin typeface="+mj-lt"/>
              </a:rPr>
              <a:t>1</a:t>
            </a:r>
            <a:r>
              <a:rPr lang="es-EC" dirty="0" smtClean="0">
                <a:latin typeface="+mj-lt"/>
              </a:rPr>
              <a:t>)</a:t>
            </a:r>
            <a:r>
              <a:rPr lang="es-ES_tradnl" dirty="0" smtClean="0">
                <a:latin typeface="+mj-lt"/>
              </a:rPr>
              <a:t> </a:t>
            </a:r>
            <a:r>
              <a:rPr lang="es-EC" i="1" dirty="0">
                <a:latin typeface="+mj-lt"/>
              </a:rPr>
              <a:t>AISI; Specification for Design of Cold-Formed Steel Structural </a:t>
            </a:r>
            <a:r>
              <a:rPr lang="es-EC" i="1" dirty="0" smtClean="0">
                <a:latin typeface="+mj-lt"/>
              </a:rPr>
              <a:t>Members; 1996</a:t>
            </a:r>
            <a:r>
              <a:rPr lang="es-EC" i="1" dirty="0">
                <a:latin typeface="+mj-lt"/>
              </a:rPr>
              <a:t>; ASD; </a:t>
            </a:r>
            <a:r>
              <a:rPr lang="es-EC" i="1" dirty="0" err="1">
                <a:latin typeface="+mj-lt"/>
              </a:rPr>
              <a:t>Section</a:t>
            </a:r>
            <a:r>
              <a:rPr lang="es-EC" i="1" dirty="0">
                <a:latin typeface="+mj-lt"/>
              </a:rPr>
              <a:t> A5.1.1-1</a:t>
            </a:r>
            <a:endParaRPr lang="es-EC" dirty="0">
              <a:latin typeface="+mj-lt"/>
            </a:endParaRPr>
          </a:p>
          <a:p>
            <a:r>
              <a:rPr lang="es-ES" dirty="0">
                <a:latin typeface="+mj-lt"/>
              </a:rPr>
              <a:t> </a:t>
            </a:r>
            <a:endParaRPr lang="es-EC" dirty="0">
              <a:latin typeface="+mj-lt"/>
            </a:endParaRPr>
          </a:p>
          <a:p>
            <a:r>
              <a:rPr lang="es-ES" dirty="0" smtClean="0">
                <a:latin typeface="+mj-lt"/>
              </a:rPr>
              <a:t> </a:t>
            </a:r>
            <a:r>
              <a:rPr lang="es-EC" dirty="0" smtClean="0">
                <a:latin typeface="+mj-lt"/>
              </a:rPr>
              <a:t>(2)</a:t>
            </a:r>
            <a:r>
              <a:rPr lang="es-ES" dirty="0" smtClean="0">
                <a:latin typeface="+mj-lt"/>
              </a:rPr>
              <a:t> </a:t>
            </a:r>
            <a:r>
              <a:rPr lang="es-ES_tradnl" dirty="0" smtClean="0">
                <a:latin typeface="+mj-lt"/>
              </a:rPr>
              <a:t>Instituto Ecuatoriano de Normalización, (2009).</a:t>
            </a:r>
            <a:r>
              <a:rPr lang="es-ES_tradnl" sz="1200" dirty="0" smtClean="0">
                <a:latin typeface="+mj-lt"/>
              </a:rPr>
              <a:t> </a:t>
            </a:r>
            <a:r>
              <a:rPr lang="es-ES_tradnl" dirty="0" smtClean="0">
                <a:latin typeface="+mj-lt"/>
              </a:rPr>
              <a:t>NTN INEN 1323-2009 VEHÍCULOS  AUTOMOTORES. </a:t>
            </a:r>
            <a:endParaRPr lang="es-ES_tradnl" dirty="0">
              <a:latin typeface="+mj-lt"/>
            </a:endParaRPr>
          </a:p>
          <a:p>
            <a:r>
              <a:rPr lang="es-ES_tradnl" dirty="0" smtClean="0">
                <a:latin typeface="+mj-lt"/>
              </a:rPr>
              <a:t>       CARROCERÍAS DE BUSES. REQUISITOS. Recuperado de 	</a:t>
            </a:r>
            <a:r>
              <a:rPr lang="es-ES_tradnl" dirty="0" smtClean="0">
                <a:latin typeface="+mj-lt"/>
                <a:hlinkClick r:id="rId3"/>
              </a:rPr>
              <a:t>http://apps.normalizacion.gob.ec/descarga/index.php/buscar</a:t>
            </a:r>
            <a:endParaRPr lang="es-ES_tradnl" dirty="0">
              <a:latin typeface="+mj-lt"/>
            </a:endParaRPr>
          </a:p>
          <a:p>
            <a:endParaRPr lang="es-ES_tradnl" dirty="0" smtClean="0">
              <a:latin typeface="+mj-lt"/>
            </a:endParaRPr>
          </a:p>
          <a:p>
            <a:r>
              <a:rPr lang="es-ES_tradnl" dirty="0"/>
              <a:t> </a:t>
            </a:r>
            <a:r>
              <a:rPr lang="es-ES_tradnl" dirty="0" smtClean="0"/>
              <a:t>(3)Pachar</a:t>
            </a:r>
            <a:r>
              <a:rPr lang="es-ES_tradnl" dirty="0"/>
              <a:t>, G. J. (2012). Diseño y cálculo de la carrocería de un vehículo </a:t>
            </a:r>
            <a:r>
              <a:rPr lang="es-ES_tradnl" dirty="0" smtClean="0"/>
              <a:t>monoplaza para personas con paraplejía. Universidad Politécnica Salesiana, Cuenca. Recuperado </a:t>
            </a:r>
            <a:r>
              <a:rPr lang="es-ES_tradnl" dirty="0"/>
              <a:t>de </a:t>
            </a:r>
            <a:r>
              <a:rPr lang="es-ES_tradnl" u="sng" dirty="0">
                <a:hlinkClick r:id="rId4"/>
              </a:rPr>
              <a:t>http://dspace.ups.edu.ec/handle/123456789/3211</a:t>
            </a:r>
            <a:endParaRPr lang="es-EC" dirty="0"/>
          </a:p>
          <a:p>
            <a:endParaRPr lang="es-EC" dirty="0">
              <a:latin typeface="+mj-lt"/>
            </a:endParaRPr>
          </a:p>
          <a:p>
            <a:r>
              <a:rPr lang="es-ES" dirty="0">
                <a:latin typeface="+mj-lt"/>
              </a:rPr>
              <a:t> </a:t>
            </a:r>
            <a:r>
              <a:rPr lang="es-ES_tradnl" dirty="0" smtClean="0">
                <a:latin typeface="+mj-lt"/>
              </a:rPr>
              <a:t>(4)</a:t>
            </a:r>
            <a:r>
              <a:rPr lang="es-ES_tradnl" dirty="0">
                <a:latin typeface="+mj-lt"/>
              </a:rPr>
              <a:t>	</a:t>
            </a:r>
            <a:r>
              <a:rPr lang="es-ES_tradnl" dirty="0" err="1">
                <a:latin typeface="+mj-lt"/>
              </a:rPr>
              <a:t>Abatta</a:t>
            </a:r>
            <a:r>
              <a:rPr lang="es-ES_tradnl" dirty="0">
                <a:latin typeface="+mj-lt"/>
              </a:rPr>
              <a:t>, L. &amp; Moya, P. (2013). Diseño, adaptación y conversión de </a:t>
            </a:r>
            <a:r>
              <a:rPr lang="es-ES_tradnl" dirty="0" smtClean="0">
                <a:latin typeface="+mj-lt"/>
              </a:rPr>
              <a:t>una</a:t>
            </a:r>
            <a:r>
              <a:rPr lang="es-EC" dirty="0">
                <a:latin typeface="+mj-lt"/>
              </a:rPr>
              <a:t> </a:t>
            </a:r>
            <a:r>
              <a:rPr lang="es-ES_tradnl" dirty="0" smtClean="0">
                <a:latin typeface="+mj-lt"/>
              </a:rPr>
              <a:t>Motocicleta </a:t>
            </a:r>
            <a:r>
              <a:rPr lang="es-ES_tradnl" dirty="0">
                <a:latin typeface="+mj-lt"/>
              </a:rPr>
              <a:t>de 100 c.c. a gasolina en eléctrica. ESPE. Recuperado de  </a:t>
            </a:r>
            <a:r>
              <a:rPr lang="es-ES_tradnl" u="sng" dirty="0" smtClean="0">
                <a:latin typeface="+mj-lt"/>
                <a:hlinkClick r:id="rId5"/>
              </a:rPr>
              <a:t>http</a:t>
            </a:r>
            <a:r>
              <a:rPr lang="es-ES_tradnl" u="sng" dirty="0">
                <a:latin typeface="+mj-lt"/>
                <a:hlinkClick r:id="rId5"/>
              </a:rPr>
              <a:t>://repositorio.espe.edu.ec/handle/21000/6885</a:t>
            </a:r>
            <a:endParaRPr lang="es-EC" u="sng" dirty="0">
              <a:latin typeface="+mj-lt"/>
            </a:endParaRPr>
          </a:p>
          <a:p>
            <a:r>
              <a:rPr lang="es-ES_tradnl" dirty="0">
                <a:latin typeface="+mj-lt"/>
              </a:rPr>
              <a:t>     </a:t>
            </a:r>
            <a:r>
              <a:rPr lang="es-ES_tradnl" dirty="0" smtClean="0">
                <a:latin typeface="+mj-lt"/>
              </a:rPr>
              <a:t>		     		</a:t>
            </a:r>
          </a:p>
          <a:p>
            <a:r>
              <a:rPr lang="es-ES_tradnl" dirty="0" smtClean="0">
                <a:latin typeface="+mj-lt"/>
              </a:rPr>
              <a:t>(5) </a:t>
            </a:r>
            <a:r>
              <a:rPr lang="es-ES_tradnl" dirty="0">
                <a:latin typeface="+mj-lt"/>
              </a:rPr>
              <a:t>Instituto Ecuatoriano de Normalización, (2012).</a:t>
            </a:r>
            <a:r>
              <a:rPr lang="es-ES_tradnl" sz="1200" dirty="0">
                <a:latin typeface="+mj-lt"/>
              </a:rPr>
              <a:t> </a:t>
            </a:r>
            <a:r>
              <a:rPr lang="es-ES_tradnl" dirty="0">
                <a:latin typeface="+mj-lt"/>
              </a:rPr>
              <a:t>NTN INEN 2477-2012 VEHÍCULOS </a:t>
            </a:r>
            <a:r>
              <a:rPr lang="es-ES_tradnl" dirty="0" smtClean="0">
                <a:latin typeface="+mj-lt"/>
              </a:rPr>
              <a:t>AUTOMOTORES</a:t>
            </a:r>
            <a:r>
              <a:rPr lang="es-ES_tradnl" dirty="0">
                <a:latin typeface="+mj-lt"/>
              </a:rPr>
              <a:t>. VEHÍCULOS DE TRES RUEDAS PARA TRANSPORTE DE PASAJEROS </a:t>
            </a:r>
            <a:r>
              <a:rPr lang="es-ES_tradnl" dirty="0" smtClean="0">
                <a:latin typeface="+mj-lt"/>
              </a:rPr>
              <a:t>	Y </a:t>
            </a:r>
            <a:r>
              <a:rPr lang="es-ES_tradnl" dirty="0">
                <a:latin typeface="+mj-lt"/>
              </a:rPr>
              <a:t>PARA TRANSPORTE DE CARGA. REQUISITOS. Recuperado de  </a:t>
            </a:r>
            <a:r>
              <a:rPr lang="es-ES_tradnl" u="sng" dirty="0" smtClean="0">
                <a:solidFill>
                  <a:srgbClr val="0000FF"/>
                </a:solidFill>
                <a:latin typeface="+mj-lt"/>
              </a:rPr>
              <a:t>http</a:t>
            </a:r>
            <a:r>
              <a:rPr lang="es-ES_tradnl" u="sng" dirty="0">
                <a:solidFill>
                  <a:srgbClr val="0000FF"/>
                </a:solidFill>
                <a:latin typeface="+mj-lt"/>
              </a:rPr>
              <a:t>://</a:t>
            </a:r>
            <a:r>
              <a:rPr lang="es-ES_tradnl" u="sng" dirty="0" smtClean="0">
                <a:solidFill>
                  <a:srgbClr val="0000FF"/>
                </a:solidFill>
                <a:latin typeface="+mj-lt"/>
              </a:rPr>
              <a:t>apps.normalizacion.gob.ec/descarga</a:t>
            </a:r>
          </a:p>
          <a:p>
            <a:endParaRPr lang="es-ES_tradnl" u="sng" dirty="0">
              <a:latin typeface="+mj-lt"/>
            </a:endParaRPr>
          </a:p>
          <a:p>
            <a:r>
              <a:rPr lang="es-ES_tradnl" dirty="0"/>
              <a:t>(6) </a:t>
            </a:r>
            <a:r>
              <a:rPr lang="es-ES_tradnl" dirty="0" err="1"/>
              <a:t>Aldaz</a:t>
            </a:r>
            <a:r>
              <a:rPr lang="es-ES_tradnl" dirty="0"/>
              <a:t>, L. (2015). Validación estructural de carrocería. Carrocería para bus urbano. </a:t>
            </a:r>
            <a:r>
              <a:rPr lang="es-ES_tradnl" dirty="0" smtClean="0"/>
              <a:t>Carrocerías </a:t>
            </a:r>
            <a:r>
              <a:rPr lang="es-ES_tradnl" dirty="0"/>
              <a:t>Reinoso.</a:t>
            </a:r>
            <a:endParaRPr lang="es-EC" dirty="0"/>
          </a:p>
          <a:p>
            <a:endParaRPr lang="es-EC" dirty="0">
              <a:latin typeface="+mj-lt"/>
            </a:endParaRPr>
          </a:p>
          <a:p>
            <a:pPr algn="just"/>
            <a:endParaRPr lang="es-EC" dirty="0">
              <a:latin typeface="+mj-lt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965916" y="262028"/>
            <a:ext cx="29963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4000" dirty="0" smtClean="0"/>
              <a:t>REFERENCIAS</a:t>
            </a:r>
            <a:endParaRPr lang="es-EC" sz="4000" dirty="0"/>
          </a:p>
        </p:txBody>
      </p:sp>
    </p:spTree>
    <p:extLst>
      <p:ext uri="{BB962C8B-B14F-4D97-AF65-F5344CB8AC3E}">
        <p14:creationId xmlns:p14="http://schemas.microsoft.com/office/powerpoint/2010/main" val="358659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9012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173053" y="2788915"/>
            <a:ext cx="384483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GRACIAS</a:t>
            </a:r>
            <a:endParaRPr lang="es-E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8" t="4695" r="27230"/>
          <a:stretch/>
        </p:blipFill>
        <p:spPr>
          <a:xfrm>
            <a:off x="8156866" y="1894169"/>
            <a:ext cx="2358183" cy="294277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46" t="4507" r="14976"/>
          <a:stretch/>
        </p:blipFill>
        <p:spPr>
          <a:xfrm>
            <a:off x="1592283" y="1848909"/>
            <a:ext cx="2485621" cy="298803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7" t="14272" r="18075" b="2911"/>
          <a:stretch/>
        </p:blipFill>
        <p:spPr>
          <a:xfrm>
            <a:off x="4077904" y="510939"/>
            <a:ext cx="4078962" cy="24615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0" t="11267" r="13777" b="11362"/>
          <a:stretch/>
        </p:blipFill>
        <p:spPr>
          <a:xfrm>
            <a:off x="4077904" y="3907928"/>
            <a:ext cx="4078962" cy="2371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4580" y="274638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Método de diseño y combinación de cargas.</a:t>
            </a:r>
            <a:endParaRPr lang="es-EC" sz="4000" dirty="0">
              <a:latin typeface="Calibri" panose="020F050202020403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34580" y="1417638"/>
            <a:ext cx="9938219" cy="4953000"/>
          </a:xfrm>
        </p:spPr>
        <p:txBody>
          <a:bodyPr>
            <a:normAutofit fontScale="92500" lnSpcReduction="10000"/>
          </a:bodyPr>
          <a:lstStyle/>
          <a:p>
            <a:r>
              <a:rPr lang="es-EC" sz="2400" dirty="0" smtClean="0">
                <a:latin typeface="Calibri" panose="020F0502020204030204" pitchFamily="34" charset="0"/>
              </a:rPr>
              <a:t>“El </a:t>
            </a:r>
            <a:r>
              <a:rPr lang="es-EC" sz="2400" dirty="0">
                <a:latin typeface="Calibri" panose="020F0502020204030204" pitchFamily="34" charset="0"/>
              </a:rPr>
              <a:t>diseño por factores de carga y resistencia: la resistencia requerida determinada con base en las combinaciones de carga factorizadas no debe exceder la resistencia </a:t>
            </a:r>
            <a:r>
              <a:rPr lang="es-EC" sz="2400" dirty="0" smtClean="0">
                <a:latin typeface="Calibri" panose="020F0502020204030204" pitchFamily="34" charset="0"/>
              </a:rPr>
              <a:t>de </a:t>
            </a:r>
            <a:r>
              <a:rPr lang="es-EC" sz="2400" dirty="0">
                <a:latin typeface="Calibri" panose="020F0502020204030204" pitchFamily="34" charset="0"/>
              </a:rPr>
              <a:t>diseño de cada componente </a:t>
            </a:r>
            <a:r>
              <a:rPr lang="es-EC" sz="2400" dirty="0" smtClean="0">
                <a:latin typeface="Calibri" panose="020F0502020204030204" pitchFamily="34" charset="0"/>
              </a:rPr>
              <a:t>estructural (1)”</a:t>
            </a:r>
          </a:p>
          <a:p>
            <a:endParaRPr lang="es-EC" sz="2200" b="1" i="1" dirty="0" smtClean="0">
              <a:latin typeface="Calibri" panose="020F0502020204030204" pitchFamily="34" charset="0"/>
            </a:endParaRPr>
          </a:p>
          <a:p>
            <a:r>
              <a:rPr lang="es-EC" sz="2200" b="1" i="1" dirty="0" smtClean="0">
                <a:latin typeface="Calibri" panose="020F0502020204030204" pitchFamily="34" charset="0"/>
              </a:rPr>
              <a:t>Combinación de Cargas</a:t>
            </a:r>
          </a:p>
          <a:p>
            <a:pPr marL="0" indent="0">
              <a:buNone/>
            </a:pPr>
            <a:r>
              <a:rPr lang="es-EC" sz="2200" b="1" i="1" dirty="0" smtClean="0">
                <a:latin typeface="Calibri" panose="020F0502020204030204" pitchFamily="34" charset="0"/>
              </a:rPr>
              <a:t>1</a:t>
            </a:r>
            <a:r>
              <a:rPr lang="es-EC" sz="2200" b="1" i="1" dirty="0">
                <a:latin typeface="Calibri" panose="020F0502020204030204" pitchFamily="34" charset="0"/>
              </a:rPr>
              <a:t>. </a:t>
            </a:r>
            <a:r>
              <a:rPr lang="es-EC" sz="2200" i="1" dirty="0">
                <a:latin typeface="Calibri" panose="020F0502020204030204" pitchFamily="34" charset="0"/>
              </a:rPr>
              <a:t>1,4*M + V </a:t>
            </a:r>
            <a:endParaRPr lang="es-EC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2200" b="1" i="1" dirty="0">
                <a:latin typeface="Calibri" panose="020F0502020204030204" pitchFamily="34" charset="0"/>
              </a:rPr>
              <a:t>2. </a:t>
            </a:r>
            <a:r>
              <a:rPr lang="es-EC" sz="2200" i="1" dirty="0">
                <a:latin typeface="Calibri" panose="020F0502020204030204" pitchFamily="34" charset="0"/>
              </a:rPr>
              <a:t>1,2*M + 1,6*V + 0,5*G </a:t>
            </a:r>
            <a:r>
              <a:rPr lang="es-EC" sz="2200" b="1" dirty="0" smtClean="0">
                <a:latin typeface="Calibri" panose="020F0502020204030204" pitchFamily="34" charset="0"/>
              </a:rPr>
              <a:t> </a:t>
            </a:r>
            <a:endParaRPr lang="es-EC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2200" b="1" i="1" dirty="0">
                <a:latin typeface="Calibri" panose="020F0502020204030204" pitchFamily="34" charset="0"/>
              </a:rPr>
              <a:t>3. </a:t>
            </a:r>
            <a:r>
              <a:rPr lang="es-EC" sz="2200" i="1" dirty="0">
                <a:latin typeface="Calibri" panose="020F0502020204030204" pitchFamily="34" charset="0"/>
              </a:rPr>
              <a:t>1,2*M + 0,5*V + 1,6*G </a:t>
            </a:r>
            <a:endParaRPr lang="es-EC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a-DK" sz="2200" b="1" i="1" dirty="0">
                <a:latin typeface="Calibri" panose="020F0502020204030204" pitchFamily="34" charset="0"/>
              </a:rPr>
              <a:t>4. </a:t>
            </a:r>
            <a:r>
              <a:rPr lang="da-DK" sz="2200" i="1" dirty="0">
                <a:latin typeface="Calibri" panose="020F0502020204030204" pitchFamily="34" charset="0"/>
              </a:rPr>
              <a:t>1,2*M + 1,6*F + 0,8*Raf </a:t>
            </a:r>
            <a:endParaRPr lang="da-DK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pt-BR" sz="2200" b="1" i="1" dirty="0">
                <a:latin typeface="Calibri" panose="020F0502020204030204" pitchFamily="34" charset="0"/>
              </a:rPr>
              <a:t>5. </a:t>
            </a:r>
            <a:r>
              <a:rPr lang="pt-BR" sz="2200" i="1" dirty="0">
                <a:latin typeface="Calibri" panose="020F0502020204030204" pitchFamily="34" charset="0"/>
              </a:rPr>
              <a:t>1,2*M + O,5*V + 0,5*F + 1,3*Raf </a:t>
            </a:r>
            <a:endParaRPr lang="pt-BR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de-DE" sz="2200" b="1" i="1" dirty="0">
                <a:latin typeface="Calibri" panose="020F0502020204030204" pitchFamily="34" charset="0"/>
              </a:rPr>
              <a:t>6. </a:t>
            </a:r>
            <a:r>
              <a:rPr lang="de-DE" sz="2200" i="1" dirty="0">
                <a:latin typeface="Calibri" panose="020F0502020204030204" pitchFamily="34" charset="0"/>
              </a:rPr>
              <a:t>1,2*M + 1,5*Ab + 0,5*V </a:t>
            </a:r>
            <a:r>
              <a:rPr lang="de-DE" sz="2200" b="1" dirty="0" smtClean="0">
                <a:latin typeface="Calibri" panose="020F0502020204030204" pitchFamily="34" charset="0"/>
              </a:rPr>
              <a:t> </a:t>
            </a:r>
            <a:endParaRPr lang="de-DE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2200" b="1" i="1" dirty="0">
                <a:latin typeface="Calibri" panose="020F0502020204030204" pitchFamily="34" charset="0"/>
              </a:rPr>
              <a:t>7. </a:t>
            </a:r>
            <a:r>
              <a:rPr lang="es-EC" sz="2200" i="1" dirty="0">
                <a:latin typeface="Calibri" panose="020F0502020204030204" pitchFamily="34" charset="0"/>
              </a:rPr>
              <a:t>0,9*M – 1,3*Raf </a:t>
            </a:r>
            <a:endParaRPr lang="es-EC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2200" b="1" i="1" dirty="0">
                <a:latin typeface="Calibri" panose="020F0502020204030204" pitchFamily="34" charset="0"/>
              </a:rPr>
              <a:t>8. </a:t>
            </a:r>
            <a:r>
              <a:rPr lang="es-EC" sz="2200" i="1" dirty="0">
                <a:latin typeface="Calibri" panose="020F0502020204030204" pitchFamily="34" charset="0"/>
              </a:rPr>
              <a:t>0,9*M + 1,3*Raf </a:t>
            </a:r>
            <a:endParaRPr lang="es-EC" sz="2200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EC" sz="2300" dirty="0" smtClean="0">
                <a:latin typeface="Calibri" panose="020F0502020204030204" pitchFamily="34" charset="0"/>
              </a:rPr>
              <a:t> </a:t>
            </a:r>
            <a:endParaRPr lang="es-EC" sz="2300" dirty="0">
              <a:latin typeface="Calibri" panose="020F050202020403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965" y="2351845"/>
            <a:ext cx="5732436" cy="99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89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512" y="292171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Carga muerta (M).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0512" y="1540189"/>
            <a:ext cx="8915400" cy="3777622"/>
          </a:xfrm>
        </p:spPr>
        <p:txBody>
          <a:bodyPr/>
          <a:lstStyle/>
          <a:p>
            <a:r>
              <a:rPr lang="es-EC" sz="2000" dirty="0">
                <a:latin typeface="+mj-lt"/>
              </a:rPr>
              <a:t>Corresponde </a:t>
            </a:r>
            <a:r>
              <a:rPr lang="es-ES_tradnl" sz="2000" i="1" dirty="0">
                <a:latin typeface="+mj-lt"/>
              </a:rPr>
              <a:t>a</a:t>
            </a:r>
            <a:r>
              <a:rPr lang="es-ES_tradnl" sz="2000" i="1" dirty="0" smtClean="0">
                <a:latin typeface="+mj-lt"/>
              </a:rPr>
              <a:t>l </a:t>
            </a:r>
            <a:r>
              <a:rPr lang="es-ES_tradnl" sz="2000" i="1" dirty="0">
                <a:latin typeface="+mj-lt"/>
              </a:rPr>
              <a:t>peso total de la carrocería al momento que se encuentre funcionando, es decir elementos estructurales y no estructurales con todo los accesorios</a:t>
            </a:r>
            <a:r>
              <a:rPr lang="es-ES_tradnl" sz="2000" i="1" dirty="0" smtClean="0">
                <a:latin typeface="+mj-lt"/>
              </a:rPr>
              <a:t>.(2)</a:t>
            </a:r>
            <a:endParaRPr lang="es-EC" sz="2000" dirty="0">
              <a:latin typeface="+mj-lt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839461"/>
              </p:ext>
            </p:extLst>
          </p:nvPr>
        </p:nvGraphicFramePr>
        <p:xfrm>
          <a:off x="1638299" y="2759686"/>
          <a:ext cx="8915400" cy="2884712"/>
        </p:xfrm>
        <a:graphic>
          <a:graphicData uri="http://schemas.openxmlformats.org/drawingml/2006/table">
            <a:tbl>
              <a:tblPr firstRow="1" firstCol="1" bandRow="1"/>
              <a:tblGrid>
                <a:gridCol w="1942028"/>
                <a:gridCol w="1159098"/>
                <a:gridCol w="2544768"/>
                <a:gridCol w="1409046"/>
                <a:gridCol w="1860460"/>
              </a:tblGrid>
              <a:tr h="7433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Masa(kg)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Masa + 20% Sobrecarga (kg)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g=9.81m/s^2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CARGA MUERTA (N)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Estructura</a:t>
                      </a:r>
                      <a:endParaRPr lang="es-EC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42,72</a:t>
                      </a:r>
                      <a:endParaRPr lang="es-EC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51,27</a:t>
                      </a:r>
                      <a:endParaRPr lang="es-EC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9,81</a:t>
                      </a:r>
                      <a:endParaRPr lang="es-EC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502,92</a:t>
                      </a:r>
                      <a:endParaRPr lang="es-EC" sz="16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Piso</a:t>
                      </a:r>
                      <a:endParaRPr lang="es-EC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53,66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64,39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9,81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631,69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Accesorios.</a:t>
                      </a:r>
                      <a:endParaRPr lang="es-EC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15,40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18,48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9,81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181,29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Motores</a:t>
                      </a:r>
                      <a:endParaRPr lang="es-EC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23,00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27,60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9,81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270,76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Baterías</a:t>
                      </a:r>
                      <a:endParaRPr lang="es-EC" sz="16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1,50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1,80</a:t>
                      </a:r>
                      <a:endParaRPr lang="es-EC" sz="160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9,81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17,65</a:t>
                      </a:r>
                      <a:endParaRPr lang="es-EC" sz="16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12544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Masa Final Total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163,54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9471" marR="9471" marT="947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1604,3</a:t>
                      </a: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827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60512" y="281946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/>
              <a:t>Carga viva (V).</a:t>
            </a:r>
            <a:endParaRPr lang="es-EC" sz="4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560512" y="1540189"/>
            <a:ext cx="8915400" cy="3777622"/>
          </a:xfrm>
        </p:spPr>
        <p:txBody>
          <a:bodyPr/>
          <a:lstStyle/>
          <a:p>
            <a:r>
              <a:rPr lang="es-ES_tradnl" sz="2000" dirty="0" smtClean="0">
                <a:latin typeface="+mj-lt"/>
              </a:rPr>
              <a:t>“Considera </a:t>
            </a:r>
            <a:r>
              <a:rPr lang="es-ES_tradnl" sz="2000" dirty="0">
                <a:latin typeface="+mj-lt"/>
              </a:rPr>
              <a:t>a la </a:t>
            </a:r>
            <a:r>
              <a:rPr lang="es-ES_tradnl" sz="2000" dirty="0" smtClean="0">
                <a:latin typeface="+mj-lt"/>
              </a:rPr>
              <a:t>carga</a:t>
            </a:r>
            <a:r>
              <a:rPr lang="es-ES_tradnl" sz="2000" i="1" dirty="0" smtClean="0">
                <a:latin typeface="+mj-lt"/>
              </a:rPr>
              <a:t> </a:t>
            </a:r>
            <a:r>
              <a:rPr lang="es-ES_tradnl" sz="2000" i="1" dirty="0">
                <a:latin typeface="+mj-lt"/>
              </a:rPr>
              <a:t>del o los ocupantes que se van a transportar en el vehículo, la carga viva se distribuyen uniformemente en todos los elementos estructurales del </a:t>
            </a:r>
            <a:r>
              <a:rPr lang="es-ES_tradnl" sz="2000" i="1" dirty="0" smtClean="0">
                <a:latin typeface="+mj-lt"/>
              </a:rPr>
              <a:t>bastidor </a:t>
            </a:r>
            <a:r>
              <a:rPr lang="es-ES_tradnl" sz="2000" dirty="0" smtClean="0">
                <a:latin typeface="+mj-lt"/>
              </a:rPr>
              <a:t>(2)”.</a:t>
            </a:r>
            <a:endParaRPr lang="es-EC" sz="2000" dirty="0">
              <a:latin typeface="+mj-lt"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4895485"/>
              </p:ext>
            </p:extLst>
          </p:nvPr>
        </p:nvGraphicFramePr>
        <p:xfrm>
          <a:off x="1560512" y="3087730"/>
          <a:ext cx="8915400" cy="1685844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600457"/>
                <a:gridCol w="1388593"/>
                <a:gridCol w="1656844"/>
                <a:gridCol w="1594694"/>
                <a:gridCol w="1674812"/>
              </a:tblGrid>
              <a:tr h="1003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Masa(kg)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Masa + 20% Sobrecarga (kg)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g=9.81m/s^2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CARGA VIVA (N)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>
                          <a:effectLst/>
                          <a:latin typeface="Calibri" panose="020F0502020204030204" pitchFamily="34" charset="0"/>
                        </a:rPr>
                        <a:t>Ocupante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9,81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824,04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0957"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Masa Final Total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2000" u="none" strike="noStrike" dirty="0"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2000" b="1" u="none" strike="noStrike" dirty="0">
                          <a:effectLst/>
                          <a:latin typeface="Calibri" panose="020F0502020204030204" pitchFamily="34" charset="0"/>
                        </a:rPr>
                        <a:t>824,04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471" marR="9471" marT="94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261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8756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1796" y="370943"/>
            <a:ext cx="10972800" cy="1143000"/>
          </a:xfrm>
        </p:spPr>
        <p:txBody>
          <a:bodyPr/>
          <a:lstStyle/>
          <a:p>
            <a:pPr algn="l"/>
            <a:r>
              <a:rPr lang="es-EC" sz="4000" dirty="0"/>
              <a:t>Carga de Frenado (F).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1796" y="1338247"/>
            <a:ext cx="8915400" cy="850231"/>
          </a:xfrm>
        </p:spPr>
        <p:txBody>
          <a:bodyPr>
            <a:normAutofit/>
          </a:bodyPr>
          <a:lstStyle/>
          <a:p>
            <a:r>
              <a:rPr lang="es-EC" sz="2000" dirty="0" smtClean="0">
                <a:latin typeface="Calibri" panose="020F0502020204030204" pitchFamily="34" charset="0"/>
              </a:rPr>
              <a:t>“Corresponde </a:t>
            </a:r>
            <a:r>
              <a:rPr lang="es-EC" sz="2000" dirty="0">
                <a:latin typeface="Calibri" panose="020F0502020204030204" pitchFamily="34" charset="0"/>
              </a:rPr>
              <a:t>a la fuerza producida por el frenado del vehículo</a:t>
            </a:r>
            <a:r>
              <a:rPr lang="es-EC" sz="2000" dirty="0" smtClean="0">
                <a:latin typeface="Calibri" panose="020F0502020204030204" pitchFamily="34" charset="0"/>
              </a:rPr>
              <a:t>. </a:t>
            </a:r>
            <a:r>
              <a:rPr lang="es-EC" sz="2000" dirty="0">
                <a:latin typeface="Calibri" panose="020F0502020204030204" pitchFamily="34" charset="0"/>
              </a:rPr>
              <a:t>Se asume una desaceleración mayor o igual a 4 </a:t>
            </a:r>
            <a:r>
              <a:rPr lang="es-EC" sz="2000" dirty="0" smtClean="0">
                <a:latin typeface="Calibri" panose="020F0502020204030204" pitchFamily="34" charset="0"/>
              </a:rPr>
              <a:t>m/s2 (2)”.</a:t>
            </a:r>
            <a:endParaRPr lang="es-EC" sz="2000" dirty="0"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/>
              <p:cNvSpPr/>
              <p:nvPr/>
            </p:nvSpPr>
            <p:spPr>
              <a:xfrm>
                <a:off x="2592925" y="2962470"/>
                <a:ext cx="176740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S_tradn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𝐶𝑓</m:t>
                    </m:r>
                    <m:r>
                      <a:rPr lang="es-ES_tradn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s-ES_tradn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𝐶𝑚𝑓</m:t>
                    </m:r>
                    <m:r>
                      <a:rPr lang="es-ES_tradn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∗</m:t>
                    </m:r>
                    <m:r>
                      <a:rPr lang="es-ES_tradnl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𝐷𝑠</m:t>
                    </m:r>
                  </m:oMath>
                </a14:m>
                <a:r>
                  <a:rPr lang="es-ES_tradnl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s-EC" dirty="0"/>
              </a:p>
            </p:txBody>
          </p:sp>
        </mc:Choice>
        <mc:Fallback xmlns="">
          <p:sp>
            <p:nvSpPr>
              <p:cNvPr id="4" name="Rectá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2962470"/>
                <a:ext cx="176740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034" b="-13115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/>
              <p:cNvSpPr/>
              <p:nvPr/>
            </p:nvSpPr>
            <p:spPr>
              <a:xfrm>
                <a:off x="2592925" y="3528402"/>
                <a:ext cx="17395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b="1" i="1">
                          <a:latin typeface="Cambria Math" panose="02040503050406030204" pitchFamily="18" charset="0"/>
                        </a:rPr>
                        <m:t>𝑪𝒇</m:t>
                      </m:r>
                      <m:r>
                        <a:rPr lang="es-EC" b="0" i="0">
                          <a:latin typeface="Cambria Math" panose="02040503050406030204" pitchFamily="18" charset="0"/>
                        </a:rPr>
                        <m:t>=990.16 </m:t>
                      </m:r>
                      <m:r>
                        <a:rPr lang="es-EC" b="1" i="1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s-EC" dirty="0"/>
              </a:p>
            </p:txBody>
          </p:sp>
        </mc:Choice>
        <mc:Fallback xmlns="">
          <p:sp>
            <p:nvSpPr>
              <p:cNvPr id="5" name="Rectá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2925" y="3528402"/>
                <a:ext cx="173957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999" y="1968628"/>
            <a:ext cx="3624327" cy="4298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45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1635"/>
            <a:ext cx="12193057" cy="690127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19200" y="390548"/>
            <a:ext cx="10972800" cy="1143000"/>
          </a:xfrm>
        </p:spPr>
        <p:txBody>
          <a:bodyPr/>
          <a:lstStyle/>
          <a:p>
            <a:pPr algn="l"/>
            <a:r>
              <a:rPr lang="es-EC" sz="4000" dirty="0" smtClean="0">
                <a:latin typeface="Calibri" panose="020F0502020204030204" pitchFamily="34" charset="0"/>
              </a:rPr>
              <a:t>Detalle de Resultados.</a:t>
            </a:r>
            <a:endParaRPr lang="es-EC" sz="4000" dirty="0">
              <a:latin typeface="Calibri" panose="020F0502020204030204" pitchFamily="34" charset="0"/>
            </a:endParaRPr>
          </a:p>
        </p:txBody>
      </p:sp>
      <p:pic>
        <p:nvPicPr>
          <p:cNvPr id="9" name="Marcador de contenido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18672" y="1314810"/>
            <a:ext cx="4877327" cy="459749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9138" y="1314810"/>
            <a:ext cx="4305322" cy="459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157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SP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PE" id="{371E49A5-6F84-4025-8C96-8F03E0E9EC95}" vid="{2E3BCA18-B87C-4F25-8748-A4E02CAB12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3661</TotalTime>
  <Words>1931</Words>
  <Application>Microsoft Office PowerPoint</Application>
  <PresentationFormat>Panorámica</PresentationFormat>
  <Paragraphs>555</Paragraphs>
  <Slides>41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41</vt:i4>
      </vt:variant>
    </vt:vector>
  </HeadingPairs>
  <TitlesOfParts>
    <vt:vector size="50" baseType="lpstr">
      <vt:lpstr>Arial</vt:lpstr>
      <vt:lpstr>Calibri</vt:lpstr>
      <vt:lpstr>Calibri Light</vt:lpstr>
      <vt:lpstr>Cambria Math</vt:lpstr>
      <vt:lpstr>GothicE</vt:lpstr>
      <vt:lpstr>Times New Roman</vt:lpstr>
      <vt:lpstr>Wingdings 2</vt:lpstr>
      <vt:lpstr>HDOfficeLightV0</vt:lpstr>
      <vt:lpstr>ESPE</vt:lpstr>
      <vt:lpstr>Presentación de PowerPoint</vt:lpstr>
      <vt:lpstr>Introducción </vt:lpstr>
      <vt:lpstr>Objetivo General </vt:lpstr>
      <vt:lpstr>Objetivos Específicos </vt:lpstr>
      <vt:lpstr>Método de diseño y combinación de cargas.</vt:lpstr>
      <vt:lpstr>Carga muerta (M).</vt:lpstr>
      <vt:lpstr>Carga viva (V).</vt:lpstr>
      <vt:lpstr>Carga de Frenado (F).</vt:lpstr>
      <vt:lpstr>Detalle de Resultados.</vt:lpstr>
      <vt:lpstr>Carga de aceleración brusca (Ab). </vt:lpstr>
      <vt:lpstr>Detalle de resultados.</vt:lpstr>
      <vt:lpstr>Carga por resistencia del aire frontal (Raf).</vt:lpstr>
      <vt:lpstr>Detalle de Resultados.</vt:lpstr>
      <vt:lpstr>Carga de giro (G)</vt:lpstr>
      <vt:lpstr>Impacto Lateral (Il).</vt:lpstr>
      <vt:lpstr>Presentación de PowerPoint</vt:lpstr>
      <vt:lpstr>Impacto Frontal (If).</vt:lpstr>
      <vt:lpstr>Presentación de PowerPoint</vt:lpstr>
      <vt:lpstr>Cargas de Impacto (Is).</vt:lpstr>
      <vt:lpstr>Carga sobre techo.</vt:lpstr>
      <vt:lpstr>Presentación de PowerPoint</vt:lpstr>
      <vt:lpstr>Carga de vuelco.</vt:lpstr>
      <vt:lpstr>Asignación Carga de Vuelco.</vt:lpstr>
      <vt:lpstr>Detalle de Resultados</vt:lpstr>
      <vt:lpstr>Carga crítica y comprobación de resistencia.</vt:lpstr>
      <vt:lpstr>Análisis de vibración .</vt:lpstr>
      <vt:lpstr>Presentación de PowerPoint</vt:lpstr>
      <vt:lpstr>Análisis de convergencia.</vt:lpstr>
      <vt:lpstr>Criterio de convergencia respecto al esfuerzo equivalente y a la deformación</vt:lpstr>
      <vt:lpstr>Selección de requerimientos.</vt:lpstr>
      <vt:lpstr>Proceso de construcción.</vt:lpstr>
      <vt:lpstr>Ensayo de aceleración en plano</vt:lpstr>
      <vt:lpstr>Análisis de resultados de pruebas de funcionamiento.</vt:lpstr>
      <vt:lpstr>Presentación de PowerPoint</vt:lpstr>
      <vt:lpstr>Análisis económico y financiero.</vt:lpstr>
      <vt:lpstr>Costos indirectos.</vt:lpstr>
      <vt:lpstr>Costo total.</vt:lpstr>
      <vt:lpstr>Conclusiones</vt:lpstr>
      <vt:lpstr>Recomendaciones 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luis</dc:creator>
  <cp:lastModifiedBy>ADMIN</cp:lastModifiedBy>
  <cp:revision>132</cp:revision>
  <dcterms:created xsi:type="dcterms:W3CDTF">2016-09-17T16:05:04Z</dcterms:created>
  <dcterms:modified xsi:type="dcterms:W3CDTF">2016-09-29T19:48:02Z</dcterms:modified>
</cp:coreProperties>
</file>