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117"/>
  </p:notesMasterIdLst>
  <p:sldIdLst>
    <p:sldId id="257" r:id="rId2"/>
    <p:sldId id="410" r:id="rId3"/>
    <p:sldId id="411" r:id="rId4"/>
    <p:sldId id="412" r:id="rId5"/>
    <p:sldId id="420" r:id="rId6"/>
    <p:sldId id="419" r:id="rId7"/>
    <p:sldId id="418" r:id="rId8"/>
    <p:sldId id="414" r:id="rId9"/>
    <p:sldId id="421" r:id="rId10"/>
    <p:sldId id="424" r:id="rId11"/>
    <p:sldId id="426" r:id="rId12"/>
    <p:sldId id="427" r:id="rId13"/>
    <p:sldId id="425" r:id="rId14"/>
    <p:sldId id="536" r:id="rId15"/>
    <p:sldId id="428" r:id="rId16"/>
    <p:sldId id="429" r:id="rId17"/>
    <p:sldId id="430" r:id="rId18"/>
    <p:sldId id="431" r:id="rId19"/>
    <p:sldId id="433" r:id="rId20"/>
    <p:sldId id="434" r:id="rId21"/>
    <p:sldId id="535" r:id="rId22"/>
    <p:sldId id="435" r:id="rId23"/>
    <p:sldId id="436" r:id="rId24"/>
    <p:sldId id="437" r:id="rId25"/>
    <p:sldId id="438" r:id="rId26"/>
    <p:sldId id="439" r:id="rId27"/>
    <p:sldId id="440" r:id="rId28"/>
    <p:sldId id="441" r:id="rId29"/>
    <p:sldId id="442" r:id="rId30"/>
    <p:sldId id="443" r:id="rId31"/>
    <p:sldId id="444" r:id="rId32"/>
    <p:sldId id="445" r:id="rId33"/>
    <p:sldId id="446" r:id="rId34"/>
    <p:sldId id="447" r:id="rId35"/>
    <p:sldId id="448" r:id="rId36"/>
    <p:sldId id="449" r:id="rId37"/>
    <p:sldId id="450" r:id="rId38"/>
    <p:sldId id="451" r:id="rId39"/>
    <p:sldId id="452" r:id="rId40"/>
    <p:sldId id="453" r:id="rId41"/>
    <p:sldId id="454" r:id="rId42"/>
    <p:sldId id="490" r:id="rId43"/>
    <p:sldId id="491" r:id="rId44"/>
    <p:sldId id="487" r:id="rId45"/>
    <p:sldId id="455" r:id="rId46"/>
    <p:sldId id="456" r:id="rId47"/>
    <p:sldId id="457" r:id="rId48"/>
    <p:sldId id="458" r:id="rId49"/>
    <p:sldId id="459" r:id="rId50"/>
    <p:sldId id="460" r:id="rId51"/>
    <p:sldId id="461" r:id="rId52"/>
    <p:sldId id="462" r:id="rId53"/>
    <p:sldId id="463" r:id="rId54"/>
    <p:sldId id="464" r:id="rId55"/>
    <p:sldId id="465" r:id="rId56"/>
    <p:sldId id="466" r:id="rId57"/>
    <p:sldId id="467" r:id="rId58"/>
    <p:sldId id="468" r:id="rId59"/>
    <p:sldId id="469" r:id="rId60"/>
    <p:sldId id="470" r:id="rId61"/>
    <p:sldId id="471" r:id="rId62"/>
    <p:sldId id="472" r:id="rId63"/>
    <p:sldId id="473" r:id="rId64"/>
    <p:sldId id="474" r:id="rId65"/>
    <p:sldId id="495" r:id="rId66"/>
    <p:sldId id="537" r:id="rId67"/>
    <p:sldId id="498" r:id="rId68"/>
    <p:sldId id="499" r:id="rId69"/>
    <p:sldId id="500" r:id="rId70"/>
    <p:sldId id="496" r:id="rId71"/>
    <p:sldId id="538" r:id="rId72"/>
    <p:sldId id="539" r:id="rId73"/>
    <p:sldId id="540" r:id="rId74"/>
    <p:sldId id="541" r:id="rId75"/>
    <p:sldId id="504" r:id="rId76"/>
    <p:sldId id="505" r:id="rId77"/>
    <p:sldId id="506" r:id="rId78"/>
    <p:sldId id="507" r:id="rId79"/>
    <p:sldId id="542" r:id="rId80"/>
    <p:sldId id="509" r:id="rId81"/>
    <p:sldId id="510" r:id="rId82"/>
    <p:sldId id="512" r:id="rId83"/>
    <p:sldId id="513" r:id="rId84"/>
    <p:sldId id="545" r:id="rId85"/>
    <p:sldId id="543" r:id="rId86"/>
    <p:sldId id="544" r:id="rId87"/>
    <p:sldId id="516" r:id="rId88"/>
    <p:sldId id="546" r:id="rId89"/>
    <p:sldId id="517" r:id="rId90"/>
    <p:sldId id="518" r:id="rId91"/>
    <p:sldId id="519" r:id="rId92"/>
    <p:sldId id="520" r:id="rId93"/>
    <p:sldId id="521" r:id="rId94"/>
    <p:sldId id="522" r:id="rId95"/>
    <p:sldId id="523" r:id="rId96"/>
    <p:sldId id="524" r:id="rId97"/>
    <p:sldId id="526" r:id="rId98"/>
    <p:sldId id="527" r:id="rId99"/>
    <p:sldId id="528" r:id="rId100"/>
    <p:sldId id="529" r:id="rId101"/>
    <p:sldId id="530" r:id="rId102"/>
    <p:sldId id="531" r:id="rId103"/>
    <p:sldId id="532" r:id="rId104"/>
    <p:sldId id="533" r:id="rId105"/>
    <p:sldId id="475" r:id="rId106"/>
    <p:sldId id="476" r:id="rId107"/>
    <p:sldId id="477" r:id="rId108"/>
    <p:sldId id="478" r:id="rId109"/>
    <p:sldId id="547" r:id="rId110"/>
    <p:sldId id="479" r:id="rId111"/>
    <p:sldId id="480" r:id="rId112"/>
    <p:sldId id="482" r:id="rId113"/>
    <p:sldId id="483" r:id="rId114"/>
    <p:sldId id="484" r:id="rId115"/>
    <p:sldId id="485" r:id="rId116"/>
  </p:sldIdLst>
  <p:sldSz cx="9144000" cy="5143500" type="screen16x9"/>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4624" autoAdjust="0"/>
  </p:normalViewPr>
  <p:slideViewPr>
    <p:cSldViewPr>
      <p:cViewPr>
        <p:scale>
          <a:sx n="90" d="100"/>
          <a:sy n="90" d="100"/>
        </p:scale>
        <p:origin x="-912" y="-132"/>
      </p:cViewPr>
      <p:guideLst>
        <p:guide orient="horz" pos="1620"/>
        <p:guide pos="2880"/>
      </p:guideLst>
    </p:cSldViewPr>
  </p:slideViewPr>
  <p:outlineViewPr>
    <p:cViewPr>
      <p:scale>
        <a:sx n="33" d="100"/>
        <a:sy n="33" d="100"/>
      </p:scale>
      <p:origin x="0" y="882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4F02DD-F6E5-496E-8411-7C313918FB88}" type="datetimeFigureOut">
              <a:rPr lang="es-EC" smtClean="0"/>
              <a:pPr/>
              <a:t>09/11/2016</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C46649-469A-44E6-B482-E4EAC15F4F43}" type="slidenum">
              <a:rPr lang="es-EC" smtClean="0"/>
              <a:pPr/>
              <a:t>‹Nº›</a:t>
            </a:fld>
            <a:endParaRPr lang="es-EC"/>
          </a:p>
        </p:txBody>
      </p:sp>
    </p:spTree>
    <p:extLst>
      <p:ext uri="{BB962C8B-B14F-4D97-AF65-F5344CB8AC3E}">
        <p14:creationId xmlns="" xmlns:p14="http://schemas.microsoft.com/office/powerpoint/2010/main" val="65856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2"/>
            <a:ext cx="7772400" cy="1102519"/>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37001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131903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54781"/>
            <a:ext cx="2057400" cy="3290888"/>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54781"/>
            <a:ext cx="6019800" cy="32908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139192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241771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25688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40883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8"/>
            <a:ext cx="8229600" cy="85725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302907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32969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54976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04787"/>
            <a:ext cx="3008313" cy="871538"/>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4033316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1A2801D-57EC-4289-8B92-D851673B6D69}" type="datetimeFigureOut">
              <a:rPr lang="es-EC" smtClean="0"/>
              <a:pPr/>
              <a:t>09/11/2016</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66200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1A2801D-57EC-4289-8B92-D851673B6D69}" type="datetimeFigureOut">
              <a:rPr lang="es-EC" smtClean="0"/>
              <a:pPr/>
              <a:t>09/11/2016</a:t>
            </a:fld>
            <a:endParaRPr lang="es-EC"/>
          </a:p>
        </p:txBody>
      </p:sp>
      <p:sp>
        <p:nvSpPr>
          <p:cNvPr id="5" name="4 Marcador de pie de página"/>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71B4FF7-91DF-41BA-9962-A54BB8563878}" type="slidenum">
              <a:rPr lang="es-EC" smtClean="0"/>
              <a:pPr/>
              <a:t>‹Nº›</a:t>
            </a:fld>
            <a:endParaRPr lang="es-EC"/>
          </a:p>
        </p:txBody>
      </p:sp>
    </p:spTree>
    <p:extLst>
      <p:ext uri="{BB962C8B-B14F-4D97-AF65-F5344CB8AC3E}">
        <p14:creationId xmlns="" xmlns:p14="http://schemas.microsoft.com/office/powerpoint/2010/main" val="3961498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6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6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7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8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8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8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5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838200" y="895350"/>
            <a:ext cx="8305800" cy="2133600"/>
          </a:xfrm>
        </p:spPr>
        <p:txBody>
          <a:bodyPr>
            <a:noAutofit/>
          </a:bodyPr>
          <a:lstStyle/>
          <a:p>
            <a:r>
              <a:rPr lang="es-EC" sz="2400" b="1" dirty="0" smtClean="0"/>
              <a:t>“</a:t>
            </a:r>
            <a:r>
              <a:rPr lang="es-ES" sz="2400" b="1" dirty="0" smtClean="0"/>
              <a:t>DISEÑO, EVALUACIÓN ENERGÉTICA Y CONSTRUCCIÓN DE UN VEHÍCULO CAMINADOR ANTIESTRÉS PROTOTIPO CON ACCIONAMIENTO EN INTERFAZ HOMBRE-MÁQUINA MEDIANTE APROVECHAMIENTO DEL RECURSO SOLAR FOTOVOLTAICO.</a:t>
            </a:r>
            <a:r>
              <a:rPr lang="es-EC" sz="2400" b="1" dirty="0" smtClean="0"/>
              <a:t>”</a:t>
            </a:r>
            <a:endParaRPr lang="es-EC" sz="2400" b="1" dirty="0"/>
          </a:p>
        </p:txBody>
      </p:sp>
      <p:sp>
        <p:nvSpPr>
          <p:cNvPr id="3" name="2 Marcador de contenido"/>
          <p:cNvSpPr>
            <a:spLocks noGrp="1"/>
          </p:cNvSpPr>
          <p:nvPr>
            <p:ph idx="1"/>
          </p:nvPr>
        </p:nvSpPr>
        <p:spPr>
          <a:xfrm>
            <a:off x="1371600" y="2571750"/>
            <a:ext cx="7620000" cy="1371600"/>
          </a:xfrm>
        </p:spPr>
        <p:txBody>
          <a:bodyPr>
            <a:normAutofit fontScale="85000" lnSpcReduction="20000"/>
          </a:bodyPr>
          <a:lstStyle/>
          <a:p>
            <a:pPr marL="0" indent="0" algn="ctr">
              <a:buNone/>
            </a:pPr>
            <a:endParaRPr lang="es-EC" sz="2000" b="1" dirty="0" smtClean="0"/>
          </a:p>
          <a:p>
            <a:pPr marL="0" indent="0" algn="ctr">
              <a:buNone/>
            </a:pPr>
            <a:r>
              <a:rPr lang="es-EC" sz="2000" b="1" dirty="0" smtClean="0"/>
              <a:t>CARRERA </a:t>
            </a:r>
            <a:r>
              <a:rPr lang="es-EC" sz="2000" b="1" dirty="0"/>
              <a:t>DE INGENIERÍA </a:t>
            </a:r>
            <a:r>
              <a:rPr lang="es-EC" sz="2000" b="1" dirty="0" smtClean="0"/>
              <a:t>MECÁNICA</a:t>
            </a:r>
          </a:p>
          <a:p>
            <a:pPr marL="0" indent="0" algn="ctr">
              <a:buNone/>
            </a:pPr>
            <a:endParaRPr lang="es-EC" sz="2000" b="1" dirty="0" smtClean="0"/>
          </a:p>
          <a:p>
            <a:pPr marL="0" indent="0" algn="r">
              <a:buNone/>
            </a:pPr>
            <a:r>
              <a:rPr lang="es-EC" sz="1800" b="1" dirty="0" smtClean="0"/>
              <a:t>AUTORES: </a:t>
            </a:r>
            <a:r>
              <a:rPr lang="es-EC" sz="1800" dirty="0" smtClean="0"/>
              <a:t>BARBA LUCERO SANTIAGO SEBASTIÁN /CHILUIZA ESPÍN SANTIAGO JAVIER</a:t>
            </a:r>
            <a:endParaRPr lang="es-EC" sz="1800" dirty="0"/>
          </a:p>
          <a:p>
            <a:pPr marL="0" indent="0" algn="r">
              <a:buNone/>
            </a:pPr>
            <a:r>
              <a:rPr lang="es-EC" sz="2400" b="1" dirty="0" smtClean="0"/>
              <a:t>TUTOR: </a:t>
            </a:r>
            <a:r>
              <a:rPr lang="es-ES" sz="2000" dirty="0" smtClean="0"/>
              <a:t>ING. GUTIERREZ, ROBERTO</a:t>
            </a:r>
          </a:p>
          <a:p>
            <a:pPr marL="0" indent="0" algn="r">
              <a:buNone/>
            </a:pPr>
            <a:endParaRPr lang="es-EC" sz="1800" dirty="0"/>
          </a:p>
        </p:txBody>
      </p:sp>
      <p:sp>
        <p:nvSpPr>
          <p:cNvPr id="4" name="3 Rectángulo"/>
          <p:cNvSpPr/>
          <p:nvPr/>
        </p:nvSpPr>
        <p:spPr>
          <a:xfrm>
            <a:off x="3962400" y="4248150"/>
            <a:ext cx="2300630" cy="307777"/>
          </a:xfrm>
          <a:prstGeom prst="rect">
            <a:avLst/>
          </a:prstGeom>
        </p:spPr>
        <p:txBody>
          <a:bodyPr wrap="none">
            <a:spAutoFit/>
          </a:bodyPr>
          <a:lstStyle/>
          <a:p>
            <a:pPr algn="ctr"/>
            <a:r>
              <a:rPr lang="es-EC" sz="1400" b="1" kern="0" dirty="0" smtClean="0"/>
              <a:t>SANGOLQUÍ, OCTUBRE 2016</a:t>
            </a:r>
            <a:endParaRPr lang="es-EC" sz="1400" b="1" kern="0" dirty="0"/>
          </a:p>
        </p:txBody>
      </p:sp>
      <p:sp>
        <p:nvSpPr>
          <p:cNvPr id="5" name="4 Rectángulo"/>
          <p:cNvSpPr/>
          <p:nvPr/>
        </p:nvSpPr>
        <p:spPr>
          <a:xfrm>
            <a:off x="2043957" y="3867150"/>
            <a:ext cx="6888617" cy="400110"/>
          </a:xfrm>
          <a:prstGeom prst="rect">
            <a:avLst/>
          </a:prstGeom>
        </p:spPr>
        <p:txBody>
          <a:bodyPr wrap="none">
            <a:spAutoFit/>
          </a:bodyPr>
          <a:lstStyle/>
          <a:p>
            <a:pPr algn="r"/>
            <a:r>
              <a:rPr lang="es-EC" sz="2000" b="1" dirty="0" smtClean="0"/>
              <a:t>DOCENTE DESIGNADO POR EL DEPARTAMENTO: </a:t>
            </a:r>
            <a:r>
              <a:rPr lang="es-ES" dirty="0" smtClean="0"/>
              <a:t>ING. PAÚL AYALA</a:t>
            </a:r>
          </a:p>
        </p:txBody>
      </p:sp>
    </p:spTree>
    <p:extLst>
      <p:ext uri="{BB962C8B-B14F-4D97-AF65-F5344CB8AC3E}">
        <p14:creationId xmlns="" xmlns:p14="http://schemas.microsoft.com/office/powerpoint/2010/main" val="4015875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p:cNvSpPr>
            <a:spLocks noChangeArrowheads="1"/>
          </p:cNvSpPr>
          <p:nvPr/>
        </p:nvSpPr>
        <p:spPr bwMode="auto">
          <a:xfrm>
            <a:off x="-1066800" y="489407"/>
            <a:ext cx="6015284" cy="964286"/>
          </a:xfrm>
          <a:prstGeom prst="rect">
            <a:avLst/>
          </a:prstGeom>
          <a:noFill/>
          <a:ln w="9525">
            <a:noFill/>
            <a:miter lim="800000"/>
            <a:headEnd/>
            <a:tailEnd/>
          </a:ln>
          <a:effectLst/>
        </p:spPr>
        <p:txBody>
          <a:bodyPr vert="horz" wrap="none" lIns="457056" tIns="101568" rIns="91440" bIns="152352" numCol="1" anchor="ctr" anchorCtr="0" compatLnSpc="1">
            <a:prstTxWarp prst="textNoShape">
              <a:avLst/>
            </a:prstTxWarp>
            <a:spAutoFit/>
          </a:bodyPr>
          <a:lstStyle/>
          <a:p>
            <a:pPr marL="914400" marR="0" lvl="2" indent="0" algn="l" defTabSz="914400" rtl="0" eaLnBrk="1" fontAlgn="base" latinLnBrk="0" hangingPunct="1">
              <a:lnSpc>
                <a:spcPct val="100000"/>
              </a:lnSpc>
              <a:spcBef>
                <a:spcPct val="0"/>
              </a:spcBef>
              <a:spcAft>
                <a:spcPct val="0"/>
              </a:spcAft>
              <a:buClrTx/>
              <a:buSzTx/>
              <a:tabLst/>
            </a:pPr>
            <a:r>
              <a:rPr kumimoji="0" lang="es-ES" sz="2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Restricciones Geográficas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304800" y="1352550"/>
            <a:ext cx="4495800" cy="954107"/>
          </a:xfrm>
          <a:prstGeom prst="rect">
            <a:avLst/>
          </a:prstGeom>
        </p:spPr>
        <p:txBody>
          <a:bodyPr wrap="square">
            <a:spAutoFit/>
          </a:bodyPr>
          <a:lstStyle/>
          <a:p>
            <a:pPr algn="just"/>
            <a:r>
              <a:rPr lang="es-ES" sz="2800" dirty="0" smtClean="0"/>
              <a:t>El vehículo está orientado para recorrer: </a:t>
            </a:r>
          </a:p>
        </p:txBody>
      </p:sp>
      <p:sp>
        <p:nvSpPr>
          <p:cNvPr id="7" name="6 Rectángulo"/>
          <p:cNvSpPr/>
          <p:nvPr/>
        </p:nvSpPr>
        <p:spPr>
          <a:xfrm>
            <a:off x="304800" y="2647950"/>
            <a:ext cx="5638800" cy="1384995"/>
          </a:xfrm>
          <a:prstGeom prst="rect">
            <a:avLst/>
          </a:prstGeom>
        </p:spPr>
        <p:txBody>
          <a:bodyPr wrap="square">
            <a:spAutoFit/>
          </a:bodyPr>
          <a:lstStyle/>
          <a:p>
            <a:pPr algn="just">
              <a:buFont typeface="Arial" pitchFamily="34" charset="0"/>
              <a:buChar char="•"/>
            </a:pPr>
            <a:r>
              <a:rPr lang="es-ES" sz="2800" dirty="0" smtClean="0"/>
              <a:t> Parques lineales</a:t>
            </a:r>
          </a:p>
          <a:p>
            <a:pPr algn="just">
              <a:buFont typeface="Arial" pitchFamily="34" charset="0"/>
              <a:buChar char="•"/>
            </a:pPr>
            <a:r>
              <a:rPr lang="es-ES" sz="2800" dirty="0" smtClean="0"/>
              <a:t> Sistemas de </a:t>
            </a:r>
            <a:r>
              <a:rPr lang="es-ES" sz="2800" dirty="0" err="1" smtClean="0"/>
              <a:t>Ciclovía</a:t>
            </a:r>
            <a:r>
              <a:rPr lang="es-ES" sz="2800" dirty="0" smtClean="0"/>
              <a:t> Integrado </a:t>
            </a:r>
          </a:p>
          <a:p>
            <a:pPr algn="just">
              <a:buFont typeface="Arial" pitchFamily="34" charset="0"/>
              <a:buChar char="•"/>
            </a:pPr>
            <a:r>
              <a:rPr lang="es-ES" sz="2800" dirty="0" smtClean="0"/>
              <a:t> </a:t>
            </a:r>
            <a:r>
              <a:rPr lang="es-ES" sz="2800" dirty="0" err="1" smtClean="0"/>
              <a:t>Ciclopaseo</a:t>
            </a:r>
            <a:r>
              <a:rPr lang="es-ES" sz="2800" dirty="0" smtClean="0"/>
              <a:t>.</a:t>
            </a:r>
            <a:endParaRPr lang="es-ES" sz="2800" dirty="0"/>
          </a:p>
        </p:txBody>
      </p:sp>
      <p:pic>
        <p:nvPicPr>
          <p:cNvPr id="4099" name="Picture 3"/>
          <p:cNvPicPr>
            <a:picLocks noChangeAspect="1" noChangeArrowheads="1"/>
          </p:cNvPicPr>
          <p:nvPr/>
        </p:nvPicPr>
        <p:blipFill>
          <a:blip r:embed="rId2" cstate="print"/>
          <a:srcRect/>
          <a:stretch>
            <a:fillRect/>
          </a:stretch>
        </p:blipFill>
        <p:spPr bwMode="auto">
          <a:xfrm>
            <a:off x="6629400" y="2114550"/>
            <a:ext cx="2267020" cy="2047875"/>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5181600" y="666750"/>
            <a:ext cx="1694468" cy="21345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srcRect/>
          <a:stretch>
            <a:fillRect/>
          </a:stretch>
        </p:blipFill>
        <p:spPr bwMode="auto">
          <a:xfrm>
            <a:off x="2686050" y="219075"/>
            <a:ext cx="3771900" cy="470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09550"/>
            <a:ext cx="8229600" cy="857250"/>
          </a:xfrm>
        </p:spPr>
        <p:txBody>
          <a:bodyPr/>
          <a:lstStyle/>
          <a:p>
            <a:pPr algn="just">
              <a:defRPr/>
            </a:pPr>
            <a:r>
              <a:rPr lang="es-ES" dirty="0" smtClean="0">
                <a:solidFill>
                  <a:schemeClr val="tx1"/>
                </a:solidFill>
                <a:effectLst/>
              </a:rPr>
              <a:t>  </a:t>
            </a:r>
            <a:r>
              <a:rPr lang="es-ES" sz="2400" b="1" i="1" dirty="0" smtClean="0">
                <a:latin typeface="+mn-lt"/>
                <a:ea typeface="+mn-ea"/>
                <a:cs typeface="+mn-cs"/>
              </a:rPr>
              <a:t>Puesta </a:t>
            </a:r>
            <a:r>
              <a:rPr lang="es-ES" sz="2400" b="1" i="1" dirty="0">
                <a:latin typeface="+mn-lt"/>
                <a:ea typeface="+mn-ea"/>
                <a:cs typeface="+mn-cs"/>
              </a:rPr>
              <a:t>en Marcha del </a:t>
            </a:r>
            <a:r>
              <a:rPr lang="es-ES" sz="2400" b="1" i="1" dirty="0" smtClean="0">
                <a:latin typeface="+mn-lt"/>
                <a:ea typeface="+mn-ea"/>
                <a:cs typeface="+mn-cs"/>
              </a:rPr>
              <a:t>Motor</a:t>
            </a:r>
            <a:endParaRPr lang="es-EC" sz="2400" b="1" i="1" dirty="0">
              <a:latin typeface="+mn-lt"/>
              <a:ea typeface="+mn-ea"/>
              <a:cs typeface="+mn-cs"/>
            </a:endParaRPr>
          </a:p>
        </p:txBody>
      </p:sp>
      <p:sp>
        <p:nvSpPr>
          <p:cNvPr id="40963" name="Marcador de contenido 2"/>
          <p:cNvSpPr>
            <a:spLocks noGrp="1"/>
          </p:cNvSpPr>
          <p:nvPr>
            <p:ph idx="1"/>
          </p:nvPr>
        </p:nvSpPr>
        <p:spPr bwMode="auto">
          <a:xfrm>
            <a:off x="457200" y="2190750"/>
            <a:ext cx="8229600" cy="2114550"/>
          </a:xfrm>
          <a:noFill/>
          <a:ln>
            <a:miter lim="800000"/>
            <a:headEnd/>
            <a:tailEnd/>
          </a:ln>
        </p:spPr>
        <p:txBody>
          <a:bodyPr vert="horz" wrap="square" lIns="68580" tIns="34290" rIns="68580" bIns="34290" numCol="1" anchor="t" anchorCtr="0" compatLnSpc="1">
            <a:prstTxWarp prst="textNoShape">
              <a:avLst/>
            </a:prstTxWarp>
            <a:normAutofit fontScale="70000" lnSpcReduction="20000"/>
          </a:bodyPr>
          <a:lstStyle/>
          <a:p>
            <a:endParaRPr lang="es-EC" dirty="0" smtClean="0">
              <a:solidFill>
                <a:schemeClr val="tx1"/>
              </a:solidFill>
            </a:endParaRPr>
          </a:p>
          <a:p>
            <a:endParaRPr lang="es-EC" dirty="0" smtClean="0">
              <a:solidFill>
                <a:schemeClr val="tx1"/>
              </a:solidFill>
            </a:endParaRPr>
          </a:p>
          <a:p>
            <a:pPr algn="just"/>
            <a:r>
              <a:rPr lang="es-ES" dirty="0" smtClean="0">
                <a:solidFill>
                  <a:schemeClr val="tx1"/>
                </a:solidFill>
              </a:rPr>
              <a:t>El sistema de dirección del vehículo ocasiona un ruido leve al momento en que se encuentra en movimiento. Para evitar vibraciones se debe ajustar las manzanas, conjuntamente con los soportes de las ruedas y los pernos que conforman el sistema de dirección.</a:t>
            </a:r>
            <a:endParaRPr lang="es-EC" dirty="0" smtClean="0">
              <a:solidFill>
                <a:schemeClr val="tx1"/>
              </a:solidFill>
            </a:endParaRPr>
          </a:p>
          <a:p>
            <a:endParaRPr lang="es-EC" dirty="0" smtClean="0">
              <a:solidFill>
                <a:schemeClr val="tx1"/>
              </a:solidFill>
            </a:endParaRPr>
          </a:p>
          <a:p>
            <a:endParaRPr lang="es-EC" dirty="0" smtClean="0">
              <a:solidFill>
                <a:schemeClr val="tx1"/>
              </a:solidFill>
            </a:endParaRPr>
          </a:p>
          <a:p>
            <a:endParaRPr lang="es-EC" dirty="0" smtClean="0">
              <a:solidFill>
                <a:schemeClr val="tx1"/>
              </a:solidFill>
            </a:endParaRPr>
          </a:p>
        </p:txBody>
      </p:sp>
      <p:sp>
        <p:nvSpPr>
          <p:cNvPr id="40964" name="Título 1"/>
          <p:cNvSpPr txBox="1">
            <a:spLocks/>
          </p:cNvSpPr>
          <p:nvPr/>
        </p:nvSpPr>
        <p:spPr bwMode="auto">
          <a:xfrm>
            <a:off x="-533400" y="2419350"/>
            <a:ext cx="8697516" cy="857250"/>
          </a:xfrm>
          <a:prstGeom prst="rect">
            <a:avLst/>
          </a:prstGeom>
          <a:noFill/>
          <a:ln w="9525">
            <a:noFill/>
            <a:miter lim="800000"/>
            <a:headEnd/>
            <a:tailEnd/>
          </a:ln>
        </p:spPr>
        <p:txBody>
          <a:bodyPr lIns="68580" tIns="34290" rIns="68580" bIns="34290"/>
          <a:lstStyle/>
          <a:p>
            <a:pPr lvl="2" eaLnBrk="1" hangingPunct="1"/>
            <a:r>
              <a:rPr lang="es-ES" sz="2400" b="1" i="1" dirty="0"/>
              <a:t>Vibraciones y Ruidos</a:t>
            </a:r>
            <a:endParaRPr lang="es-EC" sz="2400" b="1" i="1" dirty="0"/>
          </a:p>
        </p:txBody>
      </p:sp>
      <p:sp>
        <p:nvSpPr>
          <p:cNvPr id="5" name="4 Rectángulo"/>
          <p:cNvSpPr/>
          <p:nvPr/>
        </p:nvSpPr>
        <p:spPr>
          <a:xfrm>
            <a:off x="533400" y="1200150"/>
            <a:ext cx="8153400" cy="923330"/>
          </a:xfrm>
          <a:prstGeom prst="rect">
            <a:avLst/>
          </a:prstGeom>
        </p:spPr>
        <p:txBody>
          <a:bodyPr wrap="square">
            <a:spAutoFit/>
          </a:bodyPr>
          <a:lstStyle/>
          <a:p>
            <a:pPr algn="just"/>
            <a:r>
              <a:rPr lang="es-EC" dirty="0" smtClean="0"/>
              <a:t>En pendientes menores al 3 % su desempeño es excelente, en tanto que para pendientes mayores al 3 % el rango de amperaje bordea los límites superiores de (17-22 A).</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38150"/>
            <a:ext cx="8229600" cy="857250"/>
          </a:xfrm>
        </p:spPr>
        <p:txBody>
          <a:bodyPr>
            <a:normAutofit fontScale="90000"/>
          </a:bodyPr>
          <a:lstStyle/>
          <a:p>
            <a:pPr algn="l">
              <a:defRPr/>
            </a:pPr>
            <a:r>
              <a:rPr lang="es-ES" dirty="0" smtClean="0">
                <a:solidFill>
                  <a:schemeClr val="tx1"/>
                </a:solidFill>
                <a:effectLst/>
              </a:rPr>
              <a:t>   </a:t>
            </a:r>
            <a:r>
              <a:rPr lang="es-ES" sz="2700" b="1" i="1" dirty="0" smtClean="0">
                <a:latin typeface="+mn-lt"/>
                <a:ea typeface="+mn-ea"/>
                <a:cs typeface="+mn-cs"/>
              </a:rPr>
              <a:t>Sistema </a:t>
            </a:r>
            <a:r>
              <a:rPr lang="es-ES" sz="2700" b="1" i="1" dirty="0">
                <a:latin typeface="+mn-lt"/>
                <a:ea typeface="+mn-ea"/>
                <a:cs typeface="+mn-cs"/>
              </a:rPr>
              <a:t>de Frenado</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41987" name="Marcador de contenido 2"/>
          <p:cNvSpPr>
            <a:spLocks noGrp="1"/>
          </p:cNvSpPr>
          <p:nvPr>
            <p:ph idx="1"/>
          </p:nvPr>
        </p:nvSpPr>
        <p:spPr bwMode="auto">
          <a:xfrm>
            <a:off x="304800" y="2647950"/>
            <a:ext cx="8229600" cy="1371600"/>
          </a:xfrm>
          <a:noFill/>
          <a:ln>
            <a:miter lim="800000"/>
            <a:headEnd/>
            <a:tailEnd/>
          </a:ln>
        </p:spPr>
        <p:txBody>
          <a:bodyPr vert="horz" wrap="square" lIns="68580" tIns="34290" rIns="68580" bIns="34290" numCol="1" anchor="t" anchorCtr="0" compatLnSpc="1">
            <a:prstTxWarp prst="textNoShape">
              <a:avLst/>
            </a:prstTxWarp>
            <a:normAutofit fontScale="70000" lnSpcReduction="20000"/>
          </a:bodyPr>
          <a:lstStyle/>
          <a:p>
            <a:pPr algn="just"/>
            <a:r>
              <a:rPr lang="es-ES" dirty="0" smtClean="0"/>
              <a:t>La estabilidad del vehículo es buena debido a sus tres llantas de apoyo por lo cual no depende del equilibrio de la persona.</a:t>
            </a:r>
          </a:p>
          <a:p>
            <a:pPr algn="just"/>
            <a:r>
              <a:rPr lang="es-ES" dirty="0" smtClean="0"/>
              <a:t>Para un giro en “U” se lo debe realizar en un espacio amplio puesto que el radio de giro es limitado.</a:t>
            </a:r>
            <a:endParaRPr lang="es-EC" dirty="0" smtClean="0"/>
          </a:p>
          <a:p>
            <a:endParaRPr lang="es-EC" dirty="0" smtClean="0">
              <a:solidFill>
                <a:schemeClr val="tx1"/>
              </a:solidFill>
            </a:endParaRPr>
          </a:p>
        </p:txBody>
      </p:sp>
      <p:sp>
        <p:nvSpPr>
          <p:cNvPr id="41988" name="Título 1"/>
          <p:cNvSpPr txBox="1">
            <a:spLocks/>
          </p:cNvSpPr>
          <p:nvPr/>
        </p:nvSpPr>
        <p:spPr bwMode="auto">
          <a:xfrm>
            <a:off x="-533400" y="1962150"/>
            <a:ext cx="8229600" cy="857250"/>
          </a:xfrm>
          <a:prstGeom prst="rect">
            <a:avLst/>
          </a:prstGeom>
          <a:noFill/>
          <a:ln w="9525">
            <a:noFill/>
            <a:miter lim="800000"/>
            <a:headEnd/>
            <a:tailEnd/>
          </a:ln>
        </p:spPr>
        <p:txBody>
          <a:bodyPr lIns="68580" tIns="34290" rIns="68580" bIns="34290"/>
          <a:lstStyle/>
          <a:p>
            <a:pPr lvl="2" eaLnBrk="1" hangingPunct="1"/>
            <a:r>
              <a:rPr lang="es-ES" sz="2400" b="1" i="1" dirty="0"/>
              <a:t>Maniobrabilidad y Estabilidad</a:t>
            </a:r>
            <a:endParaRPr lang="es-EC" sz="2400" b="1" i="1" dirty="0"/>
          </a:p>
        </p:txBody>
      </p:sp>
      <p:sp>
        <p:nvSpPr>
          <p:cNvPr id="5" name="4 Rectángulo"/>
          <p:cNvSpPr/>
          <p:nvPr/>
        </p:nvSpPr>
        <p:spPr>
          <a:xfrm>
            <a:off x="381000" y="971550"/>
            <a:ext cx="8229600" cy="923330"/>
          </a:xfrm>
          <a:prstGeom prst="rect">
            <a:avLst/>
          </a:prstGeom>
        </p:spPr>
        <p:txBody>
          <a:bodyPr wrap="square">
            <a:spAutoFit/>
          </a:bodyPr>
          <a:lstStyle/>
          <a:p>
            <a:pPr algn="just"/>
            <a:r>
              <a:rPr lang="es-ES" dirty="0" smtClean="0"/>
              <a:t>El sistema de frenado funciona correctamente, al accionar el mando para el freno de la rueda trasera, se desconecta el motor, la caminadora se detiene y el vehículo se para.</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defRPr/>
            </a:pPr>
            <a:r>
              <a:rPr lang="es-ES" dirty="0">
                <a:solidFill>
                  <a:schemeClr val="tx1"/>
                </a:solidFill>
                <a:effectLst/>
              </a:rPr>
              <a:t>Prueba de </a:t>
            </a:r>
            <a:r>
              <a:rPr lang="es-ES" dirty="0" smtClean="0">
                <a:solidFill>
                  <a:schemeClr val="tx1"/>
                </a:solidFill>
                <a:effectLst/>
              </a:rPr>
              <a:t>Velocidad</a:t>
            </a:r>
            <a:endParaRPr lang="es-EC" dirty="0">
              <a:solidFill>
                <a:schemeClr val="tx1"/>
              </a:solidFill>
            </a:endParaRPr>
          </a:p>
        </p:txBody>
      </p:sp>
      <p:sp>
        <p:nvSpPr>
          <p:cNvPr id="43011" name="Marcador de contenido 2"/>
          <p:cNvSpPr>
            <a:spLocks noGrp="1"/>
          </p:cNvSpPr>
          <p:nvPr>
            <p:ph idx="1"/>
          </p:nvPr>
        </p:nvSpPr>
        <p:spPr bwMode="auto">
          <a:xfrm>
            <a:off x="457200" y="1168003"/>
            <a:ext cx="8229600" cy="3394472"/>
          </a:xfrm>
          <a:noFill/>
          <a:ln>
            <a:miter lim="800000"/>
            <a:headEnd/>
            <a:tailEnd/>
          </a:ln>
        </p:spPr>
        <p:txBody>
          <a:bodyPr vert="horz" wrap="square" lIns="68580" tIns="34290" rIns="68580" bIns="34290" numCol="1" anchor="t" anchorCtr="0" compatLnSpc="1">
            <a:prstTxWarp prst="textNoShape">
              <a:avLst/>
            </a:prstTxWarp>
            <a:normAutofit/>
          </a:bodyPr>
          <a:lstStyle/>
          <a:p>
            <a:pPr algn="just"/>
            <a:r>
              <a:rPr lang="es-ES" sz="2400" dirty="0" smtClean="0">
                <a:solidFill>
                  <a:schemeClr val="tx1"/>
                </a:solidFill>
              </a:rPr>
              <a:t>Se muestran las velocidades máximas alcanzadas durante la prueba tanto para la caminadora como para el vehículo, datos que resultaron del promedio de cinco mediciones realizadas.</a:t>
            </a:r>
            <a:endParaRPr lang="es-EC" sz="2400" dirty="0" smtClean="0">
              <a:solidFill>
                <a:schemeClr val="tx1"/>
              </a:solidFill>
            </a:endParaRPr>
          </a:p>
        </p:txBody>
      </p:sp>
      <p:pic>
        <p:nvPicPr>
          <p:cNvPr id="43012" name="Imagen 3"/>
          <p:cNvPicPr>
            <a:picLocks noChangeAspect="1"/>
          </p:cNvPicPr>
          <p:nvPr/>
        </p:nvPicPr>
        <p:blipFill>
          <a:blip r:embed="rId2" cstate="print"/>
          <a:srcRect/>
          <a:stretch>
            <a:fillRect/>
          </a:stretch>
        </p:blipFill>
        <p:spPr bwMode="auto">
          <a:xfrm>
            <a:off x="3124200" y="2495550"/>
            <a:ext cx="2606040" cy="160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590550"/>
            <a:ext cx="8229600" cy="857250"/>
          </a:xfrm>
        </p:spPr>
        <p:txBody>
          <a:bodyPr>
            <a:normAutofit fontScale="90000"/>
          </a:bodyPr>
          <a:lstStyle/>
          <a:p>
            <a:pPr algn="l">
              <a:defRPr/>
            </a:pPr>
            <a:r>
              <a:rPr lang="es-ES" dirty="0">
                <a:solidFill>
                  <a:schemeClr val="tx1"/>
                </a:solidFill>
                <a:effectLst/>
              </a:rPr>
              <a:t>Pruebas de Carga</a:t>
            </a:r>
            <a:r>
              <a:rPr lang="es-EC" dirty="0">
                <a:solidFill>
                  <a:schemeClr val="tx1"/>
                </a:solidFill>
                <a:effectLst/>
              </a:rPr>
              <a:t/>
            </a:r>
            <a:br>
              <a:rPr lang="es-EC" dirty="0">
                <a:solidFill>
                  <a:schemeClr val="tx1"/>
                </a:solidFill>
                <a:effectLst/>
              </a:rPr>
            </a:br>
            <a:endParaRPr lang="es-EC" dirty="0">
              <a:solidFill>
                <a:schemeClr val="tx1"/>
              </a:solidFill>
            </a:endParaRPr>
          </a:p>
        </p:txBody>
      </p:sp>
      <p:pic>
        <p:nvPicPr>
          <p:cNvPr id="44035" name="Marcador de contenido 3"/>
          <p:cNvPicPr>
            <a:picLocks noGrp="1" noChangeAspect="1"/>
          </p:cNvPicPr>
          <p:nvPr>
            <p:ph idx="1"/>
          </p:nvPr>
        </p:nvPicPr>
        <p:blipFill>
          <a:blip r:embed="rId2" cstate="print"/>
          <a:srcRect/>
          <a:stretch>
            <a:fillRect/>
          </a:stretch>
        </p:blipFill>
        <p:spPr bwMode="auto">
          <a:xfrm>
            <a:off x="381000" y="1123950"/>
            <a:ext cx="3531344" cy="1524000"/>
          </a:xfrm>
          <a:noFill/>
          <a:ln>
            <a:miter lim="800000"/>
            <a:headEnd/>
            <a:tailEnd/>
          </a:ln>
        </p:spPr>
      </p:pic>
      <p:sp>
        <p:nvSpPr>
          <p:cNvPr id="5" name="Título 1"/>
          <p:cNvSpPr txBox="1">
            <a:spLocks/>
          </p:cNvSpPr>
          <p:nvPr/>
        </p:nvSpPr>
        <p:spPr>
          <a:xfrm>
            <a:off x="4724400" y="1200150"/>
            <a:ext cx="4191000" cy="857250"/>
          </a:xfrm>
          <a:prstGeom prst="rect">
            <a:avLst/>
          </a:prstGeom>
        </p:spPr>
        <p:txBody>
          <a:bodyPr lIns="68580" tIns="34290" rIns="68580" bIns="34290"/>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defRPr/>
            </a:pPr>
            <a:r>
              <a:rPr lang="es-ES" i="0" dirty="0">
                <a:solidFill>
                  <a:schemeClr val="tx1"/>
                </a:solidFill>
                <a:effectLst/>
              </a:rPr>
              <a:t>Pruebas de Autonomía</a:t>
            </a:r>
            <a:endParaRPr lang="es-EC" i="0" dirty="0">
              <a:solidFill>
                <a:schemeClr val="tx1"/>
              </a:solidFill>
              <a:effectLst/>
            </a:endParaRPr>
          </a:p>
          <a:p>
            <a:pPr algn="l">
              <a:defRPr/>
            </a:pPr>
            <a:r>
              <a:rPr lang="es-EC" kern="0" dirty="0" smtClean="0">
                <a:solidFill>
                  <a:schemeClr val="tx1"/>
                </a:solidFill>
                <a:effectLst/>
              </a:rPr>
              <a:t/>
            </a:r>
            <a:br>
              <a:rPr lang="es-EC" kern="0" dirty="0" smtClean="0">
                <a:solidFill>
                  <a:schemeClr val="tx1"/>
                </a:solidFill>
                <a:effectLst/>
              </a:rPr>
            </a:br>
            <a:endParaRPr lang="es-EC" kern="0" dirty="0">
              <a:solidFill>
                <a:schemeClr val="tx1"/>
              </a:solidFill>
            </a:endParaRPr>
          </a:p>
        </p:txBody>
      </p:sp>
      <p:sp>
        <p:nvSpPr>
          <p:cNvPr id="44037" name="Rectángulo 5"/>
          <p:cNvSpPr>
            <a:spLocks noChangeArrowheads="1"/>
          </p:cNvSpPr>
          <p:nvPr/>
        </p:nvSpPr>
        <p:spPr bwMode="auto">
          <a:xfrm>
            <a:off x="304800" y="2800350"/>
            <a:ext cx="3783806" cy="1315745"/>
          </a:xfrm>
          <a:prstGeom prst="rect">
            <a:avLst/>
          </a:prstGeom>
          <a:noFill/>
          <a:ln w="9525">
            <a:noFill/>
            <a:miter lim="800000"/>
            <a:headEnd/>
            <a:tailEnd/>
          </a:ln>
        </p:spPr>
        <p:txBody>
          <a:bodyPr lIns="68580" tIns="34290" rIns="68580" bIns="34290">
            <a:spAutoFit/>
          </a:bodyPr>
          <a:lstStyle/>
          <a:p>
            <a:pPr algn="just">
              <a:lnSpc>
                <a:spcPct val="150000"/>
              </a:lnSpc>
              <a:spcBef>
                <a:spcPts val="1350"/>
              </a:spcBef>
              <a:spcAft>
                <a:spcPts val="750"/>
              </a:spcAft>
            </a:pPr>
            <a:r>
              <a:rPr lang="es-ES" dirty="0">
                <a:latin typeface="Times New Roman" pitchFamily="18" charset="0"/>
                <a:ea typeface="Calibri" pitchFamily="34" charset="0"/>
                <a:cs typeface="Times New Roman" pitchFamily="18" charset="0"/>
              </a:rPr>
              <a:t>(*) La carga se realizó en 3 días con el vehículo expuesto al sol durante 5 horas a partir de las 11:00 a 15:00.</a:t>
            </a:r>
            <a:endParaRPr lang="es-EC" dirty="0">
              <a:latin typeface="Times New Roman" pitchFamily="18" charset="0"/>
              <a:ea typeface="Calibri" pitchFamily="34" charset="0"/>
              <a:cs typeface="Times New Roman" pitchFamily="18" charset="0"/>
            </a:endParaRPr>
          </a:p>
        </p:txBody>
      </p:sp>
      <p:pic>
        <p:nvPicPr>
          <p:cNvPr id="19458" name="Picture 2"/>
          <p:cNvPicPr>
            <a:picLocks noChangeAspect="1" noChangeArrowheads="1"/>
          </p:cNvPicPr>
          <p:nvPr/>
        </p:nvPicPr>
        <p:blipFill>
          <a:blip r:embed="rId3" cstate="print"/>
          <a:srcRect/>
          <a:stretch>
            <a:fillRect/>
          </a:stretch>
        </p:blipFill>
        <p:spPr bwMode="auto">
          <a:xfrm>
            <a:off x="4648200" y="1809750"/>
            <a:ext cx="4191000" cy="1619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p:cNvSpPr>
            <a:spLocks noChangeArrowheads="1"/>
          </p:cNvSpPr>
          <p:nvPr/>
        </p:nvSpPr>
        <p:spPr bwMode="auto">
          <a:xfrm>
            <a:off x="2151920" y="1811982"/>
            <a:ext cx="4808496" cy="1200183"/>
          </a:xfrm>
          <a:prstGeom prst="rect">
            <a:avLst/>
          </a:prstGeom>
          <a:noFill/>
          <a:ln w="9525">
            <a:noFill/>
            <a:miter lim="800000"/>
            <a:headEnd/>
            <a:tailEnd/>
          </a:ln>
          <a:effectLst/>
        </p:spPr>
        <p:txBody>
          <a:bodyPr vert="horz" wrap="none" lIns="91440" tIns="304704" rIns="91440" bIns="15235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3000" b="1" i="0" u="none" strike="noStrike" cap="none" normalizeH="0" baseline="0" dirty="0" smtClean="0" bmk="">
                <a:ln>
                  <a:noFill/>
                </a:ln>
                <a:solidFill>
                  <a:schemeClr val="tx1"/>
                </a:solidFill>
                <a:effectLst/>
                <a:latin typeface="Arial" pitchFamily="34" charset="0"/>
                <a:ea typeface="Times New Roman" pitchFamily="18" charset="0"/>
                <a:cs typeface="Times New Roman" pitchFamily="18" charset="0"/>
              </a:rPr>
              <a:t>ESTUDIO ECONÓMICO</a:t>
            </a:r>
            <a:endParaRPr kumimoji="0" lang="es-ES" sz="30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2400" y="819150"/>
            <a:ext cx="2542106" cy="400110"/>
          </a:xfrm>
          <a:prstGeom prst="rect">
            <a:avLst/>
          </a:prstGeom>
        </p:spPr>
        <p:txBody>
          <a:bodyPr wrap="none">
            <a:spAutoFit/>
          </a:bodyPr>
          <a:lstStyle/>
          <a:p>
            <a:pPr lvl="1"/>
            <a:r>
              <a:rPr lang="es-ES" sz="2000" b="1" dirty="0" smtClean="0"/>
              <a:t>Análisis de Costos</a:t>
            </a:r>
            <a:endParaRPr lang="es-ES" sz="2000" b="1" dirty="0"/>
          </a:p>
        </p:txBody>
      </p:sp>
      <p:sp>
        <p:nvSpPr>
          <p:cNvPr id="5" name="4 Rectángulo"/>
          <p:cNvSpPr/>
          <p:nvPr/>
        </p:nvSpPr>
        <p:spPr>
          <a:xfrm>
            <a:off x="304800" y="2190750"/>
            <a:ext cx="4572000" cy="1600438"/>
          </a:xfrm>
          <a:prstGeom prst="rect">
            <a:avLst/>
          </a:prstGeom>
        </p:spPr>
        <p:txBody>
          <a:bodyPr>
            <a:spAutoFit/>
          </a:bodyPr>
          <a:lstStyle/>
          <a:p>
            <a:pPr lvl="0">
              <a:buFont typeface="Arial" pitchFamily="34" charset="0"/>
              <a:buChar char="•"/>
            </a:pPr>
            <a:r>
              <a:rPr lang="es-ES" sz="1400" dirty="0" smtClean="0"/>
              <a:t>Costos de materiales.</a:t>
            </a:r>
          </a:p>
          <a:p>
            <a:pPr lvl="0">
              <a:buFont typeface="Arial" pitchFamily="34" charset="0"/>
              <a:buChar char="•"/>
            </a:pPr>
            <a:r>
              <a:rPr lang="es-ES" sz="1400" dirty="0" smtClean="0"/>
              <a:t>Costo de componentes del Sistema de Dirección.</a:t>
            </a:r>
          </a:p>
          <a:p>
            <a:pPr lvl="0">
              <a:buFont typeface="Arial" pitchFamily="34" charset="0"/>
              <a:buChar char="•"/>
            </a:pPr>
            <a:r>
              <a:rPr lang="es-ES" sz="1400" dirty="0" smtClean="0"/>
              <a:t>Costo de componentes del Sistema Caminadora.</a:t>
            </a:r>
          </a:p>
          <a:p>
            <a:pPr lvl="0">
              <a:buFont typeface="Arial" pitchFamily="34" charset="0"/>
              <a:buChar char="•"/>
            </a:pPr>
            <a:r>
              <a:rPr lang="es-ES" sz="1400" dirty="0" smtClean="0"/>
              <a:t>Costo de componentes del Sistema de Frenos.</a:t>
            </a:r>
          </a:p>
          <a:p>
            <a:pPr lvl="0">
              <a:buFont typeface="Arial" pitchFamily="34" charset="0"/>
              <a:buChar char="•"/>
            </a:pPr>
            <a:r>
              <a:rPr lang="es-ES" sz="1400" dirty="0" smtClean="0"/>
              <a:t>Costo de componentes del Sistema Fotovoltaico.</a:t>
            </a:r>
          </a:p>
          <a:p>
            <a:pPr lvl="0">
              <a:buFont typeface="Arial" pitchFamily="34" charset="0"/>
              <a:buChar char="•"/>
            </a:pPr>
            <a:r>
              <a:rPr lang="es-ES" sz="1400" dirty="0" smtClean="0"/>
              <a:t>Costo de componentes del Sistema de Potencia.</a:t>
            </a:r>
          </a:p>
          <a:p>
            <a:pPr lvl="0">
              <a:buFont typeface="Arial" pitchFamily="34" charset="0"/>
              <a:buChar char="•"/>
            </a:pPr>
            <a:r>
              <a:rPr lang="es-ES" sz="1400" dirty="0" smtClean="0"/>
              <a:t>Costo de componentes del Sistema de Transmisión.</a:t>
            </a:r>
            <a:endParaRPr lang="es-ES" sz="1400" dirty="0"/>
          </a:p>
        </p:txBody>
      </p:sp>
      <p:sp>
        <p:nvSpPr>
          <p:cNvPr id="6" name="5 Rectángulo"/>
          <p:cNvSpPr/>
          <p:nvPr/>
        </p:nvSpPr>
        <p:spPr>
          <a:xfrm>
            <a:off x="152400" y="1504950"/>
            <a:ext cx="4572000" cy="523220"/>
          </a:xfrm>
          <a:prstGeom prst="rect">
            <a:avLst/>
          </a:prstGeom>
        </p:spPr>
        <p:txBody>
          <a:bodyPr>
            <a:spAutoFit/>
          </a:bodyPr>
          <a:lstStyle/>
          <a:p>
            <a:r>
              <a:rPr lang="es-ES" sz="1400" dirty="0" smtClean="0"/>
              <a:t>Para un mejor análisis se divide los costos de la siguiente manera: </a:t>
            </a:r>
          </a:p>
        </p:txBody>
      </p:sp>
      <p:sp>
        <p:nvSpPr>
          <p:cNvPr id="7" name="6 Rectángulo"/>
          <p:cNvSpPr/>
          <p:nvPr/>
        </p:nvSpPr>
        <p:spPr>
          <a:xfrm>
            <a:off x="4648200" y="438150"/>
            <a:ext cx="4191000" cy="990600"/>
          </a:xfrm>
          <a:prstGeom prst="rect">
            <a:avLst/>
          </a:prstGeom>
        </p:spPr>
        <p:txBody>
          <a:bodyPr wrap="square">
            <a:spAutoFit/>
          </a:bodyPr>
          <a:lstStyle/>
          <a:p>
            <a:pPr algn="just"/>
            <a:r>
              <a:rPr lang="es-ES" sz="1400" dirty="0" smtClean="0"/>
              <a:t>El presupuesto total del vehículo está basado en valores comerciales actuales, pero se debe considerar un 10 % de imprevistos que puedan ocurrir durante la fabricación del vehículo. </a:t>
            </a:r>
          </a:p>
        </p:txBody>
      </p:sp>
      <p:pic>
        <p:nvPicPr>
          <p:cNvPr id="188418" name="Picture 2"/>
          <p:cNvPicPr>
            <a:picLocks noChangeAspect="1" noChangeArrowheads="1"/>
          </p:cNvPicPr>
          <p:nvPr/>
        </p:nvPicPr>
        <p:blipFill>
          <a:blip r:embed="rId2" cstate="print"/>
          <a:srcRect/>
          <a:stretch>
            <a:fillRect/>
          </a:stretch>
        </p:blipFill>
        <p:spPr bwMode="auto">
          <a:xfrm>
            <a:off x="5181600" y="1352550"/>
            <a:ext cx="32004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762000" y="1809750"/>
            <a:ext cx="7772897" cy="1200183"/>
          </a:xfrm>
          <a:prstGeom prst="rect">
            <a:avLst/>
          </a:prstGeom>
          <a:noFill/>
          <a:ln w="9525">
            <a:noFill/>
            <a:miter lim="800000"/>
            <a:headEnd/>
            <a:tailEnd/>
          </a:ln>
          <a:effectLst/>
        </p:spPr>
        <p:txBody>
          <a:bodyPr vert="horz" wrap="none" lIns="91440" tIns="304704" rIns="91440" bIns="15235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sz="3000" b="1" dirty="0" smtClean="0" bmk="">
                <a:latin typeface="Arial" pitchFamily="34" charset="0"/>
                <a:ea typeface="Times New Roman" pitchFamily="18" charset="0"/>
                <a:cs typeface="Times New Roman" pitchFamily="18" charset="0"/>
              </a:rPr>
              <a:t>CONCLUSIONES Y RECOMENDACIONES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4" name="2 Marcador de contenido"/>
          <p:cNvSpPr txBox="1">
            <a:spLocks/>
          </p:cNvSpPr>
          <p:nvPr/>
        </p:nvSpPr>
        <p:spPr>
          <a:xfrm>
            <a:off x="457200" y="1200151"/>
            <a:ext cx="8229600" cy="3394472"/>
          </a:xfrm>
          <a:prstGeom prst="rect">
            <a:avLst/>
          </a:prstGeom>
        </p:spPr>
        <p:txBody>
          <a:bodyPr vert="horz" lIns="91440" tIns="45720" rIns="91440" bIns="45720" rtlCol="0">
            <a:normAutofit fontScale="85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s-ES" sz="3200" b="0" i="0" u="none" strike="noStrike" kern="1200" cap="none" spc="0" normalizeH="0" baseline="0" noProof="0" dirty="0" smtClean="0">
                <a:ln>
                  <a:noFill/>
                </a:ln>
                <a:solidFill>
                  <a:schemeClr val="tx1"/>
                </a:solidFill>
                <a:effectLst/>
                <a:uLnTx/>
                <a:uFillTx/>
                <a:latin typeface="+mn-lt"/>
                <a:ea typeface="+mn-ea"/>
                <a:cs typeface="+mn-cs"/>
              </a:rPr>
              <a:t>El uso del vehículo demostró ser una alternativa para combatir el estrés, ya que no solo permite al usuario la realización de ejercicio por un periodo superior a lo recomendado por expertos de treinta minutos, sino que manifestó ser innovador, despertó la curiosidad e interés de las personas sintiéndose motivadas a utilizarlo. En tanto que el nivel de felicidad presentada por los usuarios al manejar fue catalogada como excelente según la encuesta realizada. </a:t>
            </a: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s-E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idx="1"/>
          </p:nvPr>
        </p:nvSpPr>
        <p:spPr>
          <a:xfrm>
            <a:off x="304800" y="1047750"/>
            <a:ext cx="8229600" cy="3394472"/>
          </a:xfrm>
        </p:spPr>
        <p:txBody>
          <a:bodyPr>
            <a:normAutofit fontScale="77500" lnSpcReduction="20000"/>
          </a:bodyPr>
          <a:lstStyle/>
          <a:p>
            <a:pPr lvl="0" algn="just"/>
            <a:r>
              <a:rPr lang="es-ES" dirty="0" smtClean="0"/>
              <a:t>El vehículo puede soportar cargas ejercidas y transportar a un usuario de 75 kg sin presentar problemas, siendo el sujeto de prueba de mayor masa durante las pruebas de funcionamiento, comprobando que los perfiles estructurales, el kit eléctrico para bicicletas y el sistema de transmisión de potencia que mueve simultáneamente el vehículo y la caminadora cumplen con su función.</a:t>
            </a:r>
          </a:p>
          <a:p>
            <a:pPr algn="just"/>
            <a:r>
              <a:rPr lang="es-ES" dirty="0" smtClean="0"/>
              <a:t>El cálculo de potencia del motor cumplen satisfactoriamente para su uso en parques lineales o rutas con una pendiente máxima de hasta el 3 %.</a:t>
            </a:r>
          </a:p>
          <a:p>
            <a:pPr lvl="0" algn="just"/>
            <a:endParaRPr lang="es-ES" dirty="0" smtClean="0"/>
          </a:p>
          <a:p>
            <a:endParaRPr lang="es-ES" dirty="0"/>
          </a:p>
        </p:txBody>
      </p:sp>
      <p:sp>
        <p:nvSpPr>
          <p:cNvPr id="5" name="1 Título"/>
          <p:cNvSpPr>
            <a:spLocks noGrp="1"/>
          </p:cNvSpPr>
          <p:nvPr>
            <p:ph type="title"/>
          </p:nvPr>
        </p:nvSpPr>
        <p:spPr>
          <a:xfrm>
            <a:off x="457200" y="205978"/>
            <a:ext cx="8229600" cy="857250"/>
          </a:xfrm>
        </p:spPr>
        <p:txBody>
          <a:bodyPr/>
          <a:lstStyle/>
          <a:p>
            <a:r>
              <a:rPr lang="es-ES" dirty="0" smtClean="0"/>
              <a:t>Conclusiones</a:t>
            </a:r>
            <a:endParaRPr lang="es-E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1504950" y="671513"/>
            <a:ext cx="6134100"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3" name="2 Marcador de contenido"/>
          <p:cNvSpPr>
            <a:spLocks noGrp="1"/>
          </p:cNvSpPr>
          <p:nvPr>
            <p:ph idx="1"/>
          </p:nvPr>
        </p:nvSpPr>
        <p:spPr/>
        <p:txBody>
          <a:bodyPr>
            <a:normAutofit fontScale="62500" lnSpcReduction="20000"/>
          </a:bodyPr>
          <a:lstStyle/>
          <a:p>
            <a:pPr lvl="0" algn="just"/>
            <a:r>
              <a:rPr lang="es-ES" dirty="0" smtClean="0"/>
              <a:t>La velocidad máxima alcanzada por el vehículo fue de 15,2 km/h, en tanto que la velocidad de la caminadora es de 2,8 km/h bajo condiciones descritas en las pruebas de funcionamiento.</a:t>
            </a:r>
          </a:p>
          <a:p>
            <a:pPr lvl="0" algn="just"/>
            <a:endParaRPr lang="es-ES" dirty="0" smtClean="0"/>
          </a:p>
          <a:p>
            <a:pPr algn="just"/>
            <a:r>
              <a:rPr lang="es-ES" dirty="0" smtClean="0"/>
              <a:t>Se determinó que la distancia promedio que recorre el vehículo es de 9,5 km sin utilizar el sistema fotovoltaico, mientras que la distancia promedio recorrida utilizando el sistema fotovoltaico es de 9,8 km, lo que indica una mejora en la autonomía del 2,48 %.</a:t>
            </a:r>
          </a:p>
          <a:p>
            <a:pPr lvl="0" algn="just"/>
            <a:endParaRPr lang="es-ES" dirty="0" smtClean="0"/>
          </a:p>
          <a:p>
            <a:pPr algn="just"/>
            <a:r>
              <a:rPr lang="es-ES" dirty="0" smtClean="0"/>
              <a:t>El tiempo de autonomía del vehículo sin el sistema fotovoltaico es de aproximadamente 52 minutos, mientras que con el uso del sistema fotovoltaico aumentó a 56 minutos</a:t>
            </a:r>
          </a:p>
          <a:p>
            <a:pPr lvl="0" algn="just"/>
            <a:endParaRPr lang="es-ES" dirty="0" smtClean="0"/>
          </a:p>
          <a:p>
            <a:pPr lvl="0" algn="just"/>
            <a:endParaRPr lang="es-ES" dirty="0"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3" name="2 Marcador de contenido"/>
          <p:cNvSpPr>
            <a:spLocks noGrp="1"/>
          </p:cNvSpPr>
          <p:nvPr>
            <p:ph idx="1"/>
          </p:nvPr>
        </p:nvSpPr>
        <p:spPr>
          <a:xfrm>
            <a:off x="457200" y="1123950"/>
            <a:ext cx="8229600" cy="3394472"/>
          </a:xfrm>
        </p:spPr>
        <p:txBody>
          <a:bodyPr>
            <a:normAutofit fontScale="77500" lnSpcReduction="20000"/>
          </a:bodyPr>
          <a:lstStyle/>
          <a:p>
            <a:pPr lvl="0" algn="just"/>
            <a:endParaRPr lang="es-ES" dirty="0" smtClean="0"/>
          </a:p>
          <a:p>
            <a:pPr lvl="0" algn="just"/>
            <a:r>
              <a:rPr lang="es-ES" dirty="0" smtClean="0"/>
              <a:t>El tiempo de carga de las baterías fueron: 9h 45min para una carga directa, 5h 11min para una carga híbrida y 14h aproximadamente para una carga solar realizada durante 3 días con el vehículo expuesto al sol durante 5h.</a:t>
            </a:r>
          </a:p>
          <a:p>
            <a:pPr algn="just"/>
            <a:endParaRPr lang="es-ES" dirty="0" smtClean="0"/>
          </a:p>
          <a:p>
            <a:pPr algn="just"/>
            <a:r>
              <a:rPr lang="es-ES" dirty="0" smtClean="0"/>
              <a:t>El costo actual del vehículo considerando imprevistos es de 1210 USD. En tanto que equipos con características similares en el mercado están en un costo aproximado de 2400USD</a:t>
            </a:r>
            <a:endParaRPr lang="es-E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Recomendaciones</a:t>
            </a:r>
            <a:endParaRPr lang="es-ES" dirty="0"/>
          </a:p>
        </p:txBody>
      </p:sp>
      <p:sp>
        <p:nvSpPr>
          <p:cNvPr id="3" name="2 Marcador de contenido"/>
          <p:cNvSpPr>
            <a:spLocks noGrp="1"/>
          </p:cNvSpPr>
          <p:nvPr>
            <p:ph idx="1"/>
          </p:nvPr>
        </p:nvSpPr>
        <p:spPr/>
        <p:txBody>
          <a:bodyPr>
            <a:normAutofit fontScale="62500" lnSpcReduction="20000"/>
          </a:bodyPr>
          <a:lstStyle/>
          <a:p>
            <a:pPr algn="just"/>
            <a:r>
              <a:rPr lang="es-ES" dirty="0" smtClean="0"/>
              <a:t>En el mercado existen dispositivos de mayor capacidad de carga para aminorar el tiempo de recarga de las baterías. En caso de ser utilizados estos dispositivos, no debe superar los 4 Ah para mejorar el tiempo de vida útil.</a:t>
            </a:r>
          </a:p>
          <a:p>
            <a:pPr algn="just"/>
            <a:endParaRPr lang="es-ES" dirty="0" smtClean="0"/>
          </a:p>
          <a:p>
            <a:pPr algn="just"/>
            <a:r>
              <a:rPr lang="es-ES" dirty="0" smtClean="0"/>
              <a:t>Para aligerar pesos se puede remplazar las baterías secas de plomo por baterías de ion-litio que tienen un mejor desempeño y bajo peso, tomando en cuenta que su precio es mucho más elevado.</a:t>
            </a:r>
          </a:p>
          <a:p>
            <a:pPr algn="just"/>
            <a:endParaRPr lang="es-ES" dirty="0" smtClean="0"/>
          </a:p>
          <a:p>
            <a:pPr algn="just"/>
            <a:r>
              <a:rPr lang="es-ES" dirty="0" smtClean="0"/>
              <a:t>El perfil de sección circular utilizado para el agarre de la rueda trasera, puede ser remplazado por un perfil cuadrado, mejorando la apariencia.</a:t>
            </a:r>
          </a:p>
          <a:p>
            <a:endParaRPr lang="es-E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Recomendaciones</a:t>
            </a:r>
            <a:endParaRPr lang="es-ES" dirty="0"/>
          </a:p>
        </p:txBody>
      </p:sp>
      <p:sp>
        <p:nvSpPr>
          <p:cNvPr id="3" name="2 Marcador de contenido"/>
          <p:cNvSpPr>
            <a:spLocks noGrp="1"/>
          </p:cNvSpPr>
          <p:nvPr>
            <p:ph idx="1"/>
          </p:nvPr>
        </p:nvSpPr>
        <p:spPr/>
        <p:txBody>
          <a:bodyPr>
            <a:normAutofit fontScale="85000" lnSpcReduction="10000"/>
          </a:bodyPr>
          <a:lstStyle/>
          <a:p>
            <a:pPr lvl="0" algn="just"/>
            <a:r>
              <a:rPr lang="es-ES" dirty="0" smtClean="0"/>
              <a:t>Se puede incorporar accesorios para bicicletas convencionales como retrovisores, luces reflectoras, parrillas, etc. Para mejora su apariencia y su seguridad.</a:t>
            </a:r>
          </a:p>
          <a:p>
            <a:pPr lvl="0" algn="just"/>
            <a:endParaRPr lang="es-ES" dirty="0" smtClean="0"/>
          </a:p>
          <a:p>
            <a:pPr lvl="0" algn="just"/>
            <a:r>
              <a:rPr lang="es-ES" dirty="0" smtClean="0"/>
              <a:t>Se puede reducir el costo total de prototipo al importar los componentes al por mayor y realizar una fabricación en serie de los componentes elaborados. </a:t>
            </a:r>
          </a:p>
          <a:p>
            <a:endParaRPr lang="es-E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Recomendaciones</a:t>
            </a:r>
            <a:endParaRPr lang="es-ES" dirty="0"/>
          </a:p>
        </p:txBody>
      </p:sp>
      <p:sp>
        <p:nvSpPr>
          <p:cNvPr id="3" name="2 Marcador de contenido"/>
          <p:cNvSpPr>
            <a:spLocks noGrp="1"/>
          </p:cNvSpPr>
          <p:nvPr>
            <p:ph idx="1"/>
          </p:nvPr>
        </p:nvSpPr>
        <p:spPr/>
        <p:txBody>
          <a:bodyPr>
            <a:normAutofit fontScale="92500" lnSpcReduction="20000"/>
          </a:bodyPr>
          <a:lstStyle/>
          <a:p>
            <a:pPr lvl="0" algn="just"/>
            <a:r>
              <a:rPr lang="es-ES" dirty="0" smtClean="0"/>
              <a:t>Reducir el peso del prototipo utilizando materiales más ligeros ayudará a subir mayores pendientes y permitirá un mayor tiempo de uso.</a:t>
            </a:r>
          </a:p>
          <a:p>
            <a:pPr lvl="0" algn="just"/>
            <a:endParaRPr lang="es-ES" dirty="0" smtClean="0"/>
          </a:p>
          <a:p>
            <a:pPr lvl="0" algn="just"/>
            <a:r>
              <a:rPr lang="es-ES" dirty="0" smtClean="0"/>
              <a:t> Incorporando un sistema de suspensión permitiría que el prototipo pueda transitar por rutas que demanden mayor exigencia al absorber las irregularidades del terreno.</a:t>
            </a:r>
            <a:r>
              <a:rPr lang="es-EC" dirty="0" smtClean="0"/>
              <a:t>	</a:t>
            </a:r>
            <a:endParaRPr lang="es-ES" dirty="0" smtClean="0"/>
          </a:p>
          <a:p>
            <a:endParaRPr lang="es-E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7" name="Picture 3"/>
          <p:cNvPicPr>
            <a:picLocks noChangeAspect="1" noChangeArrowheads="1"/>
          </p:cNvPicPr>
          <p:nvPr/>
        </p:nvPicPr>
        <p:blipFill>
          <a:blip r:embed="rId2" cstate="print"/>
          <a:srcRect/>
          <a:stretch>
            <a:fillRect/>
          </a:stretch>
        </p:blipFill>
        <p:spPr bwMode="auto">
          <a:xfrm>
            <a:off x="1752599" y="1276350"/>
            <a:ext cx="5970031"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609600" y="590550"/>
            <a:ext cx="3544243" cy="4095750"/>
          </a:xfrm>
          <a:prstGeom prst="rect">
            <a:avLst/>
          </a:prstGeom>
          <a:noFill/>
          <a:ln w="9525">
            <a:noFill/>
            <a:miter lim="800000"/>
            <a:headEnd/>
            <a:tailEnd/>
          </a:ln>
        </p:spPr>
      </p:pic>
      <p:sp>
        <p:nvSpPr>
          <p:cNvPr id="5" name="Rectangle 2"/>
          <p:cNvSpPr>
            <a:spLocks noChangeArrowheads="1"/>
          </p:cNvSpPr>
          <p:nvPr/>
        </p:nvSpPr>
        <p:spPr bwMode="auto">
          <a:xfrm>
            <a:off x="3886200" y="1123950"/>
            <a:ext cx="4191000" cy="10156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s-E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Según </a:t>
            </a:r>
            <a:r>
              <a:rPr kumimoji="0" lang="es-EC"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(ARQHYS, 2012)</a:t>
            </a:r>
            <a:r>
              <a:rPr kumimoji="0" lang="es-E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una </a:t>
            </a:r>
            <a:r>
              <a:rPr kumimoji="0" lang="es-ES" sz="20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ciclovía</a:t>
            </a:r>
            <a:r>
              <a:rPr kumimoji="0" lang="es-E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cuenta con las siguientes características técnicas: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5105400" y="2190750"/>
            <a:ext cx="3733800"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Font typeface="Arial" pitchFamily="34" charset="0"/>
              <a:buChar char="•"/>
            </a:pPr>
            <a:r>
              <a:rPr lang="es-ES" dirty="0" smtClean="0">
                <a:latin typeface="Arial" pitchFamily="34" charset="0"/>
                <a:ea typeface="Calibri" pitchFamily="34" charset="0"/>
                <a:cs typeface="Times New Roman" pitchFamily="18" charset="0"/>
              </a:rPr>
              <a:t> Gálibo vertical mínimo 2,50 m. </a:t>
            </a:r>
          </a:p>
          <a:p>
            <a:pPr>
              <a:buFont typeface="Arial" pitchFamily="34" charset="0"/>
              <a:buChar char="•"/>
            </a:pPr>
            <a:r>
              <a:rPr lang="es-ES" dirty="0" smtClean="0">
                <a:latin typeface="Arial" pitchFamily="34" charset="0"/>
                <a:ea typeface="Calibri" pitchFamily="34" charset="0"/>
                <a:cs typeface="Times New Roman" pitchFamily="18" charset="0"/>
              </a:rPr>
              <a:t> Pendiente recomendable 3 – 5%. </a:t>
            </a:r>
          </a:p>
          <a:p>
            <a:pPr>
              <a:buFont typeface="Arial" pitchFamily="34" charset="0"/>
              <a:buChar char="•"/>
            </a:pPr>
            <a:r>
              <a:rPr lang="es-ES" dirty="0" smtClean="0">
                <a:latin typeface="Arial" pitchFamily="34" charset="0"/>
                <a:ea typeface="Calibri" pitchFamily="34" charset="0"/>
                <a:cs typeface="Times New Roman" pitchFamily="18" charset="0"/>
              </a:rPr>
              <a:t> Pendiente en tramos &gt; 300m de 5%. </a:t>
            </a:r>
          </a:p>
          <a:p>
            <a:pPr>
              <a:buFont typeface="Arial" pitchFamily="34" charset="0"/>
              <a:buChar char="•"/>
            </a:pPr>
            <a:r>
              <a:rPr lang="es-ES" dirty="0" smtClean="0">
                <a:latin typeface="Arial" pitchFamily="34" charset="0"/>
                <a:ea typeface="Calibri" pitchFamily="34" charset="0"/>
                <a:cs typeface="Times New Roman" pitchFamily="18" charset="0"/>
              </a:rPr>
              <a:t> Radios de giro recomendados 15 km/h = 5 m.</a:t>
            </a:r>
            <a:endParaRPr lang="es-E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ChangeArrowheads="1"/>
          </p:cNvSpPr>
          <p:nvPr/>
        </p:nvSpPr>
        <p:spPr bwMode="auto">
          <a:xfrm>
            <a:off x="-1143000" y="285750"/>
            <a:ext cx="5939942" cy="964286"/>
          </a:xfrm>
          <a:prstGeom prst="rect">
            <a:avLst/>
          </a:prstGeom>
          <a:noFill/>
          <a:ln w="9525">
            <a:noFill/>
            <a:miter lim="800000"/>
            <a:headEnd/>
            <a:tailEnd/>
          </a:ln>
          <a:effectLst/>
        </p:spPr>
        <p:txBody>
          <a:bodyPr vert="horz" wrap="none" lIns="457056" tIns="101568" rIns="91440" bIns="152352" numCol="1" anchor="ctr" anchorCtr="0" compatLnSpc="1">
            <a:prstTxWarp prst="textNoShape">
              <a:avLst/>
            </a:prstTxWarp>
            <a:spAutoFit/>
          </a:bodyPr>
          <a:lstStyle/>
          <a:p>
            <a:pPr marL="914400" marR="0" lvl="2" indent="0" algn="l" defTabSz="914400" rtl="0" eaLnBrk="1" fontAlgn="base" latinLnBrk="0" hangingPunct="1">
              <a:lnSpc>
                <a:spcPct val="100000"/>
              </a:lnSpc>
              <a:spcBef>
                <a:spcPct val="0"/>
              </a:spcBef>
              <a:spcAft>
                <a:spcPct val="0"/>
              </a:spcAft>
              <a:buClrTx/>
              <a:buSzTx/>
              <a:tabLst/>
            </a:pPr>
            <a:r>
              <a:rPr lang="es-ES" sz="2800" b="1" dirty="0" smtClean="0">
                <a:latin typeface="Arial" pitchFamily="34" charset="0"/>
                <a:ea typeface="Times New Roman" pitchFamily="18" charset="0"/>
                <a:cs typeface="Times New Roman" pitchFamily="18" charset="0"/>
              </a:rPr>
              <a:t>Restricciones</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S" sz="2800" b="1" dirty="0" smtClean="0">
                <a:latin typeface="Arial" pitchFamily="34" charset="0"/>
                <a:ea typeface="Times New Roman" pitchFamily="18" charset="0"/>
                <a:cs typeface="Times New Roman" pitchFamily="18" charset="0"/>
              </a:rPr>
              <a:t>Legislativas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7218" name="Rectangle 2"/>
          <p:cNvSpPr>
            <a:spLocks noChangeArrowheads="1"/>
          </p:cNvSpPr>
          <p:nvPr/>
        </p:nvSpPr>
        <p:spPr bwMode="auto">
          <a:xfrm>
            <a:off x="0" y="971550"/>
            <a:ext cx="91440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 acuerdo al Reglamento Técnico Ecuatoriano  RTE INEN 046, “REQUISITOS DE SEGURIDAD PARA BICICLETAS”, dispone: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s-ES" sz="2200" dirty="0" smtClean="0">
              <a:latin typeface="Times New Roman" pitchFamily="18" charset="0"/>
              <a:ea typeface="Calibri" pitchFamily="34" charset="0"/>
              <a:cs typeface="Times New Roman" pitchFamily="18" charset="0"/>
            </a:endParaRPr>
          </a:p>
        </p:txBody>
      </p:sp>
      <p:sp>
        <p:nvSpPr>
          <p:cNvPr id="5" name="4 Rectángulo"/>
          <p:cNvSpPr/>
          <p:nvPr/>
        </p:nvSpPr>
        <p:spPr>
          <a:xfrm>
            <a:off x="2209800" y="1885950"/>
            <a:ext cx="4572000"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lvl="0" algn="just" fontAlgn="base">
              <a:spcBef>
                <a:spcPct val="0"/>
              </a:spcBef>
              <a:spcAft>
                <a:spcPct val="0"/>
              </a:spcAft>
            </a:pPr>
            <a:r>
              <a:rPr lang="es-ES" dirty="0" smtClean="0">
                <a:latin typeface="Times New Roman" pitchFamily="18" charset="0"/>
                <a:ea typeface="Calibri" pitchFamily="34" charset="0"/>
                <a:cs typeface="Times New Roman" pitchFamily="18" charset="0"/>
              </a:rPr>
              <a:t>La velocidad de una bicicleta con asistencia eléctrica no debe superar los 25km/h. </a:t>
            </a:r>
          </a:p>
        </p:txBody>
      </p:sp>
      <p:sp>
        <p:nvSpPr>
          <p:cNvPr id="6" name="5 Rectángulo"/>
          <p:cNvSpPr/>
          <p:nvPr/>
        </p:nvSpPr>
        <p:spPr>
          <a:xfrm>
            <a:off x="2209800" y="2647950"/>
            <a:ext cx="4572000" cy="92333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lvl="0" algn="just" fontAlgn="base">
              <a:spcBef>
                <a:spcPct val="0"/>
              </a:spcBef>
              <a:spcAft>
                <a:spcPct val="0"/>
              </a:spcAft>
            </a:pPr>
            <a:r>
              <a:rPr lang="es-ES" dirty="0" smtClean="0">
                <a:latin typeface="Times New Roman" pitchFamily="18" charset="0"/>
                <a:ea typeface="Calibri" pitchFamily="34" charset="0"/>
                <a:cs typeface="Times New Roman" pitchFamily="18" charset="0"/>
              </a:rPr>
              <a:t>Aplica también a los subconjuntos para sistemas que utilizan una tensión de hasta 48 VCC”</a:t>
            </a:r>
            <a:endParaRPr lang="es-ES" dirty="0" smtClean="0">
              <a:latin typeface="Arial" pitchFamily="34" charset="0"/>
              <a:cs typeface="Arial" pitchFamily="34" charset="0"/>
            </a:endParaRPr>
          </a:p>
        </p:txBody>
      </p:sp>
      <p:sp>
        <p:nvSpPr>
          <p:cNvPr id="7" name="6 Rectángulo"/>
          <p:cNvSpPr/>
          <p:nvPr/>
        </p:nvSpPr>
        <p:spPr>
          <a:xfrm>
            <a:off x="6248400" y="3638550"/>
            <a:ext cx="1588897" cy="369332"/>
          </a:xfrm>
          <a:prstGeom prst="rect">
            <a:avLst/>
          </a:prstGeom>
        </p:spPr>
        <p:txBody>
          <a:bodyPr wrap="none">
            <a:spAutoFit/>
          </a:bodyPr>
          <a:lstStyle/>
          <a:p>
            <a:r>
              <a:rPr lang="es-ES" dirty="0" smtClean="0">
                <a:latin typeface="Times New Roman" pitchFamily="18" charset="0"/>
                <a:ea typeface="Calibri" pitchFamily="34" charset="0"/>
                <a:cs typeface="Times New Roman" pitchFamily="18" charset="0"/>
              </a:rPr>
              <a:t>(INEN, 2015).</a:t>
            </a:r>
            <a:r>
              <a:rPr lang="es-ES" dirty="0" smtClean="0">
                <a:latin typeface="Arial" pitchFamily="34" charset="0"/>
                <a:cs typeface="Arial" pitchFamily="34" charset="0"/>
              </a:rPr>
              <a:t> </a:t>
            </a:r>
            <a:endParaRPr lang="es-E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1000" y="971550"/>
            <a:ext cx="52578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just" fontAlgn="base">
              <a:spcBef>
                <a:spcPct val="0"/>
              </a:spcBef>
              <a:spcAft>
                <a:spcPct val="0"/>
              </a:spcAft>
            </a:pPr>
            <a:r>
              <a:rPr lang="es-ES" dirty="0" smtClean="0">
                <a:latin typeface="Times New Roman" pitchFamily="18" charset="0"/>
                <a:ea typeface="Calibri" pitchFamily="34" charset="0"/>
                <a:cs typeface="Times New Roman" pitchFamily="18" charset="0"/>
              </a:rPr>
              <a:t>En el Distrito Metropolitano de Quito circulan alrededor de 300 bicicletas eléctricas las cuales constan con un motor de 500W.</a:t>
            </a:r>
            <a:r>
              <a:rPr lang="es-EC" dirty="0" smtClean="0">
                <a:latin typeface="Times New Roman" pitchFamily="18" charset="0"/>
                <a:ea typeface="Calibri" pitchFamily="34" charset="0"/>
                <a:cs typeface="Times New Roman" pitchFamily="18" charset="0"/>
              </a:rPr>
              <a:t> </a:t>
            </a:r>
            <a:r>
              <a:rPr lang="es-ES" dirty="0" smtClean="0">
                <a:latin typeface="Times New Roman" pitchFamily="18" charset="0"/>
                <a:ea typeface="Calibri" pitchFamily="34" charset="0"/>
                <a:cs typeface="Times New Roman" pitchFamily="18" charset="0"/>
              </a:rPr>
              <a:t>	</a:t>
            </a:r>
            <a:r>
              <a:rPr lang="es-ES" dirty="0" smtClean="0">
                <a:latin typeface="Arial" pitchFamily="34" charset="0"/>
                <a:cs typeface="Arial" pitchFamily="34" charset="0"/>
              </a:rPr>
              <a:t> </a:t>
            </a:r>
          </a:p>
        </p:txBody>
      </p:sp>
      <p:pic>
        <p:nvPicPr>
          <p:cNvPr id="5122" name="Picture 2"/>
          <p:cNvPicPr>
            <a:picLocks noChangeAspect="1" noChangeArrowheads="1"/>
          </p:cNvPicPr>
          <p:nvPr/>
        </p:nvPicPr>
        <p:blipFill>
          <a:blip r:embed="rId2" cstate="print"/>
          <a:srcRect/>
          <a:stretch>
            <a:fillRect/>
          </a:stretch>
        </p:blipFill>
        <p:spPr bwMode="auto">
          <a:xfrm>
            <a:off x="5562600" y="2343150"/>
            <a:ext cx="3124200" cy="1851378"/>
          </a:xfrm>
          <a:prstGeom prst="rect">
            <a:avLst/>
          </a:prstGeom>
          <a:noFill/>
          <a:ln w="9525">
            <a:noFill/>
            <a:miter lim="800000"/>
            <a:headEnd/>
            <a:tailEnd/>
          </a:ln>
        </p:spPr>
      </p:pic>
      <p:sp>
        <p:nvSpPr>
          <p:cNvPr id="6" name="5 Rectángulo"/>
          <p:cNvSpPr/>
          <p:nvPr/>
        </p:nvSpPr>
        <p:spPr>
          <a:xfrm>
            <a:off x="3733800" y="1885950"/>
            <a:ext cx="2787943" cy="369332"/>
          </a:xfrm>
          <a:prstGeom prst="rect">
            <a:avLst/>
          </a:prstGeom>
        </p:spPr>
        <p:txBody>
          <a:bodyPr wrap="none">
            <a:spAutoFit/>
          </a:bodyPr>
          <a:lstStyle/>
          <a:p>
            <a:r>
              <a:rPr lang="es-EC" dirty="0" smtClean="0">
                <a:latin typeface="Times New Roman" pitchFamily="18" charset="0"/>
                <a:ea typeface="Calibri" pitchFamily="34" charset="0"/>
                <a:cs typeface="Times New Roman" pitchFamily="18" charset="0"/>
              </a:rPr>
              <a:t>(TELEAMAZONAS, 2016)</a:t>
            </a:r>
            <a:endParaRPr lang="es-E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1143000" y="184608"/>
            <a:ext cx="8310207" cy="964286"/>
          </a:xfrm>
          <a:prstGeom prst="rect">
            <a:avLst/>
          </a:prstGeom>
          <a:noFill/>
          <a:ln w="9525">
            <a:noFill/>
            <a:miter lim="800000"/>
            <a:headEnd/>
            <a:tailEnd/>
          </a:ln>
          <a:effectLst/>
        </p:spPr>
        <p:txBody>
          <a:bodyPr vert="horz" wrap="none" lIns="457056" tIns="101568" rIns="91440" bIns="152352" numCol="1" anchor="ctr" anchorCtr="0" compatLnSpc="1">
            <a:prstTxWarp prst="textNoShape">
              <a:avLst/>
            </a:prstTxWarp>
            <a:spAutoFit/>
          </a:bodyPr>
          <a:lstStyle/>
          <a:p>
            <a:pPr marL="914400" marR="0" lvl="2" indent="0" algn="l" defTabSz="914400" rtl="0" eaLnBrk="1" fontAlgn="base" latinLnBrk="0" hangingPunct="1">
              <a:lnSpc>
                <a:spcPct val="100000"/>
              </a:lnSpc>
              <a:spcBef>
                <a:spcPct val="0"/>
              </a:spcBef>
              <a:spcAft>
                <a:spcPct val="0"/>
              </a:spcAft>
              <a:buClrTx/>
              <a:buSzTx/>
              <a:tabLst/>
            </a:pPr>
            <a:r>
              <a:rPr kumimoji="0" lang="es-ES" sz="2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Restricciones Geométricas del Vehículo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533400" y="895350"/>
            <a:ext cx="50292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dirty="0" smtClean="0"/>
              <a:t>Se dan según las dimensiones antropométricas de una persona y el paso promedio de una persona:</a:t>
            </a:r>
            <a:endParaRPr lang="es-ES" dirty="0"/>
          </a:p>
        </p:txBody>
      </p:sp>
      <p:pic>
        <p:nvPicPr>
          <p:cNvPr id="138242" name="Picture 2"/>
          <p:cNvPicPr>
            <a:picLocks noChangeAspect="1" noChangeArrowheads="1"/>
          </p:cNvPicPr>
          <p:nvPr/>
        </p:nvPicPr>
        <p:blipFill>
          <a:blip r:embed="rId2" cstate="print"/>
          <a:srcRect/>
          <a:stretch>
            <a:fillRect/>
          </a:stretch>
        </p:blipFill>
        <p:spPr bwMode="auto">
          <a:xfrm>
            <a:off x="1066800" y="1581150"/>
            <a:ext cx="4267200" cy="2571750"/>
          </a:xfrm>
          <a:prstGeom prst="rect">
            <a:avLst/>
          </a:prstGeom>
          <a:noFill/>
          <a:ln w="9525">
            <a:noFill/>
            <a:miter lim="800000"/>
            <a:headEnd/>
            <a:tailEnd/>
          </a:ln>
        </p:spPr>
      </p:pic>
      <p:pic>
        <p:nvPicPr>
          <p:cNvPr id="138243" name="Picture 3"/>
          <p:cNvPicPr>
            <a:picLocks noChangeAspect="1" noChangeArrowheads="1"/>
          </p:cNvPicPr>
          <p:nvPr/>
        </p:nvPicPr>
        <p:blipFill>
          <a:blip r:embed="rId3" cstate="print"/>
          <a:srcRect/>
          <a:stretch>
            <a:fillRect/>
          </a:stretch>
        </p:blipFill>
        <p:spPr bwMode="auto">
          <a:xfrm>
            <a:off x="6096000" y="742950"/>
            <a:ext cx="2286000" cy="3448050"/>
          </a:xfrm>
          <a:prstGeom prst="rect">
            <a:avLst/>
          </a:prstGeom>
          <a:noFill/>
          <a:ln w="9525">
            <a:noFill/>
            <a:miter lim="800000"/>
            <a:headEnd/>
            <a:tailEnd/>
          </a:ln>
        </p:spPr>
      </p:pic>
      <p:sp>
        <p:nvSpPr>
          <p:cNvPr id="138244" name="Rectangle 4"/>
          <p:cNvSpPr>
            <a:spLocks noChangeArrowheads="1"/>
          </p:cNvSpPr>
          <p:nvPr/>
        </p:nvSpPr>
        <p:spPr bwMode="auto">
          <a:xfrm>
            <a:off x="2895600" y="2876550"/>
            <a:ext cx="2895600" cy="10156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Según la Universidad Estadounidense de la Medicina Deportiva (</a:t>
            </a:r>
            <a:r>
              <a:rPr kumimoji="0" lang="es-ES" sz="12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American </a:t>
            </a:r>
            <a:r>
              <a:rPr kumimoji="0" lang="es-ES" sz="1200" b="0" i="1"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College</a:t>
            </a:r>
            <a:r>
              <a:rPr kumimoji="0" lang="es-ES" sz="12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of </a:t>
            </a:r>
            <a:r>
              <a:rPr kumimoji="0" lang="es-ES" sz="1200" b="0" i="1"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Sports</a:t>
            </a:r>
            <a:r>
              <a:rPr kumimoji="0" lang="es-ES" sz="12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Medicine</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El largo del paso promedio es de 0,8 m. </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(Johnson, 2014)</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2" cstate="print"/>
          <a:srcRect/>
          <a:stretch>
            <a:fillRect/>
          </a:stretch>
        </p:blipFill>
        <p:spPr bwMode="auto">
          <a:xfrm>
            <a:off x="2895600" y="1809750"/>
            <a:ext cx="3238728" cy="1981200"/>
          </a:xfrm>
          <a:prstGeom prst="rect">
            <a:avLst/>
          </a:prstGeom>
          <a:noFill/>
          <a:ln w="9525">
            <a:noFill/>
            <a:miter lim="800000"/>
            <a:headEnd/>
            <a:tailEnd/>
          </a:ln>
        </p:spPr>
      </p:pic>
      <p:sp>
        <p:nvSpPr>
          <p:cNvPr id="6" name="5 Rectángulo"/>
          <p:cNvSpPr/>
          <p:nvPr/>
        </p:nvSpPr>
        <p:spPr>
          <a:xfrm>
            <a:off x="914400" y="1123950"/>
            <a:ext cx="2819400" cy="523220"/>
          </a:xfrm>
          <a:prstGeom prst="rect">
            <a:avLst/>
          </a:prstGeom>
        </p:spPr>
        <p:txBody>
          <a:bodyPr wrap="square">
            <a:spAutoFit/>
          </a:bodyPr>
          <a:lstStyle/>
          <a:p>
            <a:r>
              <a:rPr lang="es-ES" sz="2800" b="1" dirty="0" smtClean="0">
                <a:latin typeface="Arial" pitchFamily="34" charset="0"/>
                <a:ea typeface="Times New Roman" pitchFamily="18" charset="0"/>
                <a:cs typeface="Times New Roman" pitchFamily="18" charset="0"/>
              </a:rPr>
              <a:t>Restricciones:</a:t>
            </a:r>
            <a:endParaRPr lang="es-E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0" y="0"/>
            <a:ext cx="3725700" cy="3847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9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Documento de Especificación </a:t>
            </a:r>
            <a:endParaRPr kumimoji="0" lang="es-ES" sz="19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0291" name="Picture 3"/>
          <p:cNvPicPr>
            <a:picLocks noChangeAspect="1" noChangeArrowheads="1"/>
          </p:cNvPicPr>
          <p:nvPr/>
        </p:nvPicPr>
        <p:blipFill>
          <a:blip r:embed="rId2" cstate="print"/>
          <a:srcRect/>
          <a:stretch>
            <a:fillRect/>
          </a:stretch>
        </p:blipFill>
        <p:spPr bwMode="auto">
          <a:xfrm>
            <a:off x="914400" y="438150"/>
            <a:ext cx="2895600" cy="4202757"/>
          </a:xfrm>
          <a:prstGeom prst="rect">
            <a:avLst/>
          </a:prstGeom>
          <a:noFill/>
          <a:ln w="9525">
            <a:noFill/>
            <a:miter lim="800000"/>
            <a:headEnd/>
            <a:tailEnd/>
          </a:ln>
        </p:spPr>
      </p:pic>
      <p:pic>
        <p:nvPicPr>
          <p:cNvPr id="140292" name="Picture 4"/>
          <p:cNvPicPr>
            <a:picLocks noChangeAspect="1" noChangeArrowheads="1"/>
          </p:cNvPicPr>
          <p:nvPr/>
        </p:nvPicPr>
        <p:blipFill>
          <a:blip r:embed="rId3" cstate="print"/>
          <a:srcRect/>
          <a:stretch>
            <a:fillRect/>
          </a:stretch>
        </p:blipFill>
        <p:spPr bwMode="auto">
          <a:xfrm>
            <a:off x="4495800" y="3181350"/>
            <a:ext cx="3733800" cy="86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457200" y="205978"/>
            <a:ext cx="8229600" cy="857250"/>
          </a:xfrm>
        </p:spPr>
        <p:txBody>
          <a:bodyPr>
            <a:normAutofit/>
          </a:bodyPr>
          <a:lstStyle/>
          <a:p>
            <a:pPr algn="l"/>
            <a:r>
              <a:rPr lang="es-EC" sz="3600" dirty="0" smtClean="0"/>
              <a:t>Diseño Conceptual</a:t>
            </a:r>
            <a:endParaRPr lang="es-EC" sz="3600" dirty="0"/>
          </a:p>
        </p:txBody>
      </p:sp>
      <p:sp>
        <p:nvSpPr>
          <p:cNvPr id="6" name="5 CuadroTexto"/>
          <p:cNvSpPr txBox="1"/>
          <p:nvPr/>
        </p:nvSpPr>
        <p:spPr>
          <a:xfrm>
            <a:off x="533400" y="1352550"/>
            <a:ext cx="7924800" cy="1938992"/>
          </a:xfrm>
          <a:prstGeom prst="rect">
            <a:avLst/>
          </a:prstGeom>
          <a:noFill/>
        </p:spPr>
        <p:txBody>
          <a:bodyPr wrap="square" rtlCol="0">
            <a:spAutoFit/>
          </a:bodyPr>
          <a:lstStyle/>
          <a:p>
            <a:pPr algn="just"/>
            <a:r>
              <a:rPr lang="es-ES" sz="2400" dirty="0" smtClean="0"/>
              <a:t>Con el objetivo de determinar la solución más conveniente para los diferentes módulos del prototipo, se emplea el método ordinal de criterios ponderados, utilizando las matrices combinadas para obtener los valores de puntos ponderados, WF.</a:t>
            </a:r>
            <a:endParaRPr lang="es-E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print"/>
          <a:srcRect/>
          <a:stretch>
            <a:fillRect/>
          </a:stretch>
        </p:blipFill>
        <p:spPr bwMode="auto">
          <a:xfrm>
            <a:off x="4876800" y="361950"/>
            <a:ext cx="3517604" cy="2667000"/>
          </a:xfrm>
          <a:prstGeom prst="rect">
            <a:avLst/>
          </a:prstGeom>
          <a:noFill/>
          <a:ln w="9525">
            <a:noFill/>
            <a:miter lim="800000"/>
            <a:headEnd/>
            <a:tailEnd/>
          </a:ln>
        </p:spPr>
      </p:pic>
      <p:sp>
        <p:nvSpPr>
          <p:cNvPr id="143363" name="Rectangle 3"/>
          <p:cNvSpPr>
            <a:spLocks noChangeArrowheads="1"/>
          </p:cNvSpPr>
          <p:nvPr/>
        </p:nvSpPr>
        <p:spPr bwMode="auto">
          <a:xfrm>
            <a:off x="228600" y="2864881"/>
            <a:ext cx="381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Protección al usuario a manera de cubierta para condiciones de sol y lluvia.</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Instalación de paneles de una mayor gana de tamaños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Peso aproximado de 22 kg.</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3364" name="Rectangle 4"/>
          <p:cNvSpPr>
            <a:spLocks noChangeArrowheads="1"/>
          </p:cNvSpPr>
          <p:nvPr/>
        </p:nvSpPr>
        <p:spPr bwMode="auto">
          <a:xfrm>
            <a:off x="4572000" y="3181350"/>
            <a:ext cx="4038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Desventajas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Baja estabilidad.</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Costo elevado.</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Debido al uso de un diferencial, el peso y el costo aumentan de manera desfavorable para esta alternativa.</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Limitante de altura del usuario.</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Rectángulo"/>
          <p:cNvSpPr/>
          <p:nvPr/>
        </p:nvSpPr>
        <p:spPr>
          <a:xfrm>
            <a:off x="685800" y="1657350"/>
            <a:ext cx="3103735" cy="523220"/>
          </a:xfrm>
          <a:prstGeom prst="rect">
            <a:avLst/>
          </a:prstGeom>
        </p:spPr>
        <p:txBody>
          <a:bodyPr wrap="none">
            <a:spAutoFit/>
          </a:bodyPr>
          <a:lstStyle/>
          <a:p>
            <a:pPr lvl="0"/>
            <a:r>
              <a:rPr lang="es-ES" sz="2800" b="1" dirty="0" smtClean="0"/>
              <a:t>Primera Alternativa</a:t>
            </a:r>
            <a:endParaRPr lang="es-ES" sz="2800" b="1" dirty="0"/>
          </a:p>
        </p:txBody>
      </p:sp>
      <p:cxnSp>
        <p:nvCxnSpPr>
          <p:cNvPr id="9" name="8 Conector recto"/>
          <p:cNvCxnSpPr/>
          <p:nvPr/>
        </p:nvCxnSpPr>
        <p:spPr>
          <a:xfrm>
            <a:off x="4191000" y="2495550"/>
            <a:ext cx="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1 Título"/>
          <p:cNvSpPr>
            <a:spLocks noGrp="1"/>
          </p:cNvSpPr>
          <p:nvPr>
            <p:ph type="title"/>
          </p:nvPr>
        </p:nvSpPr>
        <p:spPr>
          <a:xfrm>
            <a:off x="228600" y="361950"/>
            <a:ext cx="4800600" cy="857250"/>
          </a:xfrm>
        </p:spPr>
        <p:txBody>
          <a:bodyPr>
            <a:normAutofit fontScale="90000"/>
          </a:bodyPr>
          <a:lstStyle/>
          <a:p>
            <a:r>
              <a:rPr lang="es-EC" sz="3600" dirty="0" smtClean="0"/>
              <a:t>Diseño Conceptual del Sistema Estructural</a:t>
            </a:r>
            <a:endParaRPr lang="es-EC"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 Título"/>
          <p:cNvSpPr>
            <a:spLocks noGrp="1"/>
          </p:cNvSpPr>
          <p:nvPr>
            <p:ph type="title"/>
          </p:nvPr>
        </p:nvSpPr>
        <p:spPr>
          <a:xfrm>
            <a:off x="228600" y="0"/>
            <a:ext cx="8229600" cy="1143000"/>
          </a:xfrm>
        </p:spPr>
        <p:txBody>
          <a:bodyPr>
            <a:normAutofit/>
          </a:bodyPr>
          <a:lstStyle/>
          <a:p>
            <a:pPr algn="l"/>
            <a:r>
              <a:rPr lang="es-ES" b="1" dirty="0" smtClean="0"/>
              <a:t>Antecedentes</a:t>
            </a:r>
            <a:endParaRPr lang="es-ES" b="1" dirty="0"/>
          </a:p>
        </p:txBody>
      </p:sp>
      <p:sp>
        <p:nvSpPr>
          <p:cNvPr id="39" name="38 Rectángulo"/>
          <p:cNvSpPr/>
          <p:nvPr/>
        </p:nvSpPr>
        <p:spPr>
          <a:xfrm>
            <a:off x="838200" y="819150"/>
            <a:ext cx="6324600" cy="73866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S" sz="1400" dirty="0" smtClean="0"/>
              <a:t>El </a:t>
            </a:r>
            <a:r>
              <a:rPr lang="es-ES" sz="1400" dirty="0"/>
              <a:t>10% de los ecuatorianos sufre de </a:t>
            </a:r>
            <a:r>
              <a:rPr lang="es-ES" sz="1400" dirty="0" smtClean="0"/>
              <a:t>estrés y el 49% sufre de dolores de cabeza, síntoma que se asocia con el estrés.</a:t>
            </a:r>
          </a:p>
          <a:p>
            <a:pPr algn="just"/>
            <a:endParaRPr lang="es-ES" sz="1400" dirty="0"/>
          </a:p>
        </p:txBody>
      </p:sp>
      <p:sp>
        <p:nvSpPr>
          <p:cNvPr id="40" name="Rectangle 4"/>
          <p:cNvSpPr>
            <a:spLocks noChangeArrowheads="1"/>
          </p:cNvSpPr>
          <p:nvPr/>
        </p:nvSpPr>
        <p:spPr bwMode="auto">
          <a:xfrm>
            <a:off x="6172200" y="1581150"/>
            <a:ext cx="16561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(Diario Expreso, 2012)</a:t>
            </a:r>
            <a:r>
              <a:rPr kumimoji="0" lang="es-ES" sz="800" b="0" i="0" u="none" strike="noStrike" cap="none" normalizeH="0" baseline="0" dirty="0" smtClean="0">
                <a:ln>
                  <a:noFill/>
                </a:ln>
                <a:solidFill>
                  <a:schemeClr val="tx1"/>
                </a:solidFill>
                <a:effectLst/>
                <a:latin typeface="Arial" pitchFamily="34"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40 Rectángulo"/>
          <p:cNvSpPr/>
          <p:nvPr/>
        </p:nvSpPr>
        <p:spPr>
          <a:xfrm>
            <a:off x="838200" y="1962150"/>
            <a:ext cx="6324600" cy="73866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indent="220663" algn="just" fontAlgn="base">
              <a:spcBef>
                <a:spcPct val="0"/>
              </a:spcBef>
              <a:spcAft>
                <a:spcPct val="0"/>
              </a:spcAft>
            </a:pPr>
            <a:r>
              <a:rPr lang="es-ES" sz="1400" dirty="0" smtClean="0">
                <a:solidFill>
                  <a:schemeClr val="dk1"/>
                </a:solidFill>
              </a:rPr>
              <a:t>En el mes de marzo 2015, la población económicamente activa (PEA) a nivel nacional fue de 7,4 millones de personas; </a:t>
            </a:r>
            <a:r>
              <a:rPr lang="es-ES" sz="1400" dirty="0"/>
              <a:t>en el área urbana es de 4,9 millones de personas (66% de la PEA total</a:t>
            </a:r>
            <a:r>
              <a:rPr lang="es-ES" sz="1400" dirty="0" smtClean="0"/>
              <a:t>).</a:t>
            </a:r>
            <a:endParaRPr lang="es-ES" sz="1400" dirty="0">
              <a:solidFill>
                <a:schemeClr val="dk1"/>
              </a:solidFill>
            </a:endParaRPr>
          </a:p>
        </p:txBody>
      </p:sp>
      <p:sp>
        <p:nvSpPr>
          <p:cNvPr id="42" name="Rectangle 6"/>
          <p:cNvSpPr>
            <a:spLocks noChangeArrowheads="1"/>
          </p:cNvSpPr>
          <p:nvPr/>
        </p:nvSpPr>
        <p:spPr bwMode="auto">
          <a:xfrm>
            <a:off x="6172200" y="2724150"/>
            <a:ext cx="1512168" cy="2825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(Granda C., 2015)</a:t>
            </a:r>
            <a:r>
              <a:rPr kumimoji="0" lang="es-ES" sz="800" b="0" i="0" u="none" strike="noStrike" cap="none" normalizeH="0" baseline="0" dirty="0" smtClean="0">
                <a:ln>
                  <a:noFill/>
                </a:ln>
                <a:solidFill>
                  <a:schemeClr val="tx1"/>
                </a:solidFill>
                <a:effectLst/>
                <a:latin typeface="Arial" pitchFamily="34"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42 Rectángulo"/>
          <p:cNvSpPr/>
          <p:nvPr/>
        </p:nvSpPr>
        <p:spPr>
          <a:xfrm>
            <a:off x="533400" y="3028950"/>
            <a:ext cx="5383782" cy="369332"/>
          </a:xfrm>
          <a:prstGeom prst="rect">
            <a:avLst/>
          </a:prstGeom>
        </p:spPr>
        <p:txBody>
          <a:bodyPr wrap="none">
            <a:spAutoFit/>
          </a:bodyPr>
          <a:lstStyle/>
          <a:p>
            <a:r>
              <a:rPr lang="es-ES" dirty="0" smtClean="0"/>
              <a:t>Relacionando estos datos tenemos para el área urbana:</a:t>
            </a:r>
            <a:endParaRPr lang="es-ES" dirty="0"/>
          </a:p>
        </p:txBody>
      </p:sp>
      <p:sp>
        <p:nvSpPr>
          <p:cNvPr id="44" name="43 Rectángulo"/>
          <p:cNvSpPr/>
          <p:nvPr/>
        </p:nvSpPr>
        <p:spPr>
          <a:xfrm>
            <a:off x="685800" y="3562350"/>
            <a:ext cx="84914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 Estrés </a:t>
            </a:r>
            <a:endParaRPr lang="es-ES" dirty="0"/>
          </a:p>
        </p:txBody>
      </p:sp>
      <p:sp>
        <p:nvSpPr>
          <p:cNvPr id="45" name="44 Rectángulo"/>
          <p:cNvSpPr/>
          <p:nvPr/>
        </p:nvSpPr>
        <p:spPr>
          <a:xfrm>
            <a:off x="3505200" y="3562350"/>
            <a:ext cx="229825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S" dirty="0" smtClean="0"/>
              <a:t>≈ 490000 de personas </a:t>
            </a:r>
            <a:endParaRPr lang="es-ES" dirty="0"/>
          </a:p>
        </p:txBody>
      </p:sp>
      <p:cxnSp>
        <p:nvCxnSpPr>
          <p:cNvPr id="46" name="45 Conector recto de flecha"/>
          <p:cNvCxnSpPr>
            <a:stCxn id="44" idx="3"/>
            <a:endCxn id="45" idx="1"/>
          </p:cNvCxnSpPr>
          <p:nvPr/>
        </p:nvCxnSpPr>
        <p:spPr>
          <a:xfrm>
            <a:off x="1534943" y="3747016"/>
            <a:ext cx="197025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46 Rectángulo"/>
          <p:cNvSpPr/>
          <p:nvPr/>
        </p:nvSpPr>
        <p:spPr>
          <a:xfrm>
            <a:off x="685800" y="4138414"/>
            <a:ext cx="1994649"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 Dolores de cabeza </a:t>
            </a:r>
            <a:endParaRPr lang="es-ES" dirty="0"/>
          </a:p>
        </p:txBody>
      </p:sp>
      <p:sp>
        <p:nvSpPr>
          <p:cNvPr id="48" name="47 Rectángulo"/>
          <p:cNvSpPr/>
          <p:nvPr/>
        </p:nvSpPr>
        <p:spPr>
          <a:xfrm>
            <a:off x="3505200" y="4138414"/>
            <a:ext cx="2785571"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S" dirty="0" smtClean="0"/>
              <a:t>≈ 2,4 </a:t>
            </a:r>
            <a:r>
              <a:rPr lang="es-ES" dirty="0"/>
              <a:t>millones </a:t>
            </a:r>
            <a:r>
              <a:rPr lang="es-ES" dirty="0" smtClean="0"/>
              <a:t> de personas </a:t>
            </a:r>
            <a:endParaRPr lang="es-ES" dirty="0"/>
          </a:p>
        </p:txBody>
      </p:sp>
      <p:cxnSp>
        <p:nvCxnSpPr>
          <p:cNvPr id="49" name="48 Conector recto de flecha"/>
          <p:cNvCxnSpPr>
            <a:stCxn id="47" idx="3"/>
            <a:endCxn id="48" idx="1"/>
          </p:cNvCxnSpPr>
          <p:nvPr/>
        </p:nvCxnSpPr>
        <p:spPr>
          <a:xfrm>
            <a:off x="2680449" y="4323080"/>
            <a:ext cx="82475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0" name="Picture 2"/>
          <p:cNvPicPr>
            <a:picLocks noChangeAspect="1" noChangeArrowheads="1"/>
          </p:cNvPicPr>
          <p:nvPr/>
        </p:nvPicPr>
        <p:blipFill>
          <a:blip r:embed="rId2" cstate="print"/>
          <a:srcRect/>
          <a:stretch>
            <a:fillRect/>
          </a:stretch>
        </p:blipFill>
        <p:spPr bwMode="auto">
          <a:xfrm>
            <a:off x="7696200" y="2190750"/>
            <a:ext cx="1181456"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57200" y="1428750"/>
            <a:ext cx="2768771" cy="461665"/>
          </a:xfrm>
          <a:prstGeom prst="rect">
            <a:avLst/>
          </a:prstGeom>
        </p:spPr>
        <p:txBody>
          <a:bodyPr wrap="none">
            <a:spAutoFit/>
          </a:bodyPr>
          <a:lstStyle/>
          <a:p>
            <a:pPr lvl="0"/>
            <a:r>
              <a:rPr lang="es-ES" sz="2400" b="1" dirty="0" smtClean="0"/>
              <a:t>Segunda Alternativa</a:t>
            </a:r>
            <a:endParaRPr lang="es-ES" sz="2400" b="1" dirty="0"/>
          </a:p>
        </p:txBody>
      </p:sp>
      <p:pic>
        <p:nvPicPr>
          <p:cNvPr id="144386" name="Picture 2"/>
          <p:cNvPicPr>
            <a:picLocks noChangeAspect="1" noChangeArrowheads="1"/>
          </p:cNvPicPr>
          <p:nvPr/>
        </p:nvPicPr>
        <p:blipFill>
          <a:blip r:embed="rId2" cstate="print"/>
          <a:srcRect/>
          <a:stretch>
            <a:fillRect/>
          </a:stretch>
        </p:blipFill>
        <p:spPr bwMode="auto">
          <a:xfrm>
            <a:off x="3505200" y="742950"/>
            <a:ext cx="5428891" cy="1828800"/>
          </a:xfrm>
          <a:prstGeom prst="rect">
            <a:avLst/>
          </a:prstGeom>
          <a:noFill/>
          <a:ln w="9525">
            <a:noFill/>
            <a:miter lim="800000"/>
            <a:headEnd/>
            <a:tailEnd/>
          </a:ln>
        </p:spPr>
      </p:pic>
      <p:sp>
        <p:nvSpPr>
          <p:cNvPr id="144387" name="Rectangle 3"/>
          <p:cNvSpPr>
            <a:spLocks noChangeArrowheads="1"/>
          </p:cNvSpPr>
          <p:nvPr/>
        </p:nvSpPr>
        <p:spPr bwMode="auto">
          <a:xfrm>
            <a:off x="533400" y="2989480"/>
            <a:ext cx="3886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Alta estabilidad.</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Peso de estructura aceptable 22 kg.</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Alta seguridad para el usuario.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4388" name="Rectangle 4"/>
          <p:cNvSpPr>
            <a:spLocks noChangeArrowheads="1"/>
          </p:cNvSpPr>
          <p:nvPr/>
        </p:nvSpPr>
        <p:spPr bwMode="auto">
          <a:xfrm>
            <a:off x="4572000" y="2952750"/>
            <a:ext cx="37338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Desventajas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Construcción y diseño de un sistema de dirección que se acople a la estructura de manera adecuada. </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Limitación en el tamaño y número</a:t>
            </a:r>
            <a:r>
              <a:rPr kumimoji="0" lang="es-ES" sz="12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 paneles .</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9" name="8 Conector recto"/>
          <p:cNvCxnSpPr/>
          <p:nvPr/>
        </p:nvCxnSpPr>
        <p:spPr>
          <a:xfrm>
            <a:off x="3962400" y="2800350"/>
            <a:ext cx="0" cy="1295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2185988" y="1357313"/>
            <a:ext cx="5205412" cy="2649461"/>
          </a:xfrm>
          <a:prstGeom prst="rect">
            <a:avLst/>
          </a:prstGeom>
          <a:noFill/>
          <a:ln w="9525">
            <a:noFill/>
            <a:miter lim="800000"/>
            <a:headEnd/>
            <a:tailEnd/>
          </a:ln>
        </p:spPr>
      </p:pic>
      <p:sp>
        <p:nvSpPr>
          <p:cNvPr id="5" name="1 Título"/>
          <p:cNvSpPr>
            <a:spLocks noGrp="1"/>
          </p:cNvSpPr>
          <p:nvPr>
            <p:ph type="title"/>
          </p:nvPr>
        </p:nvSpPr>
        <p:spPr>
          <a:xfrm>
            <a:off x="0" y="361950"/>
            <a:ext cx="8229600" cy="857250"/>
          </a:xfrm>
        </p:spPr>
        <p:txBody>
          <a:bodyPr>
            <a:normAutofit/>
          </a:bodyPr>
          <a:lstStyle/>
          <a:p>
            <a:r>
              <a:rPr lang="es-EC" sz="3600" dirty="0" smtClean="0"/>
              <a:t>Diseño Conceptual del Sistema Estructural</a:t>
            </a:r>
            <a:endParaRPr lang="es-EC"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1828800" y="1504950"/>
            <a:ext cx="5148618" cy="2743200"/>
          </a:xfrm>
          <a:prstGeom prst="rect">
            <a:avLst/>
          </a:prstGeom>
          <a:noFill/>
          <a:ln w="9525">
            <a:noFill/>
            <a:miter lim="800000"/>
            <a:headEnd/>
            <a:tailEnd/>
          </a:ln>
        </p:spPr>
      </p:pic>
      <p:sp>
        <p:nvSpPr>
          <p:cNvPr id="5" name="1 Título"/>
          <p:cNvSpPr>
            <a:spLocks noGrp="1"/>
          </p:cNvSpPr>
          <p:nvPr>
            <p:ph type="title"/>
          </p:nvPr>
        </p:nvSpPr>
        <p:spPr>
          <a:xfrm>
            <a:off x="0" y="285750"/>
            <a:ext cx="8229600" cy="857250"/>
          </a:xfrm>
        </p:spPr>
        <p:txBody>
          <a:bodyPr>
            <a:normAutofit/>
          </a:bodyPr>
          <a:lstStyle/>
          <a:p>
            <a:r>
              <a:rPr lang="es-EC" sz="3600" dirty="0" smtClean="0"/>
              <a:t>Diseño Conceptual del Sistema Estructural</a:t>
            </a:r>
            <a:endParaRPr lang="es-EC" sz="3600" dirty="0"/>
          </a:p>
        </p:txBody>
      </p:sp>
      <p:sp>
        <p:nvSpPr>
          <p:cNvPr id="145411" name="Rectangle 3"/>
          <p:cNvSpPr>
            <a:spLocks noChangeArrowheads="1"/>
          </p:cNvSpPr>
          <p:nvPr/>
        </p:nvSpPr>
        <p:spPr bwMode="auto">
          <a:xfrm>
            <a:off x="1066800" y="10477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Matriz de Selección del Módulo Sistema Estructural</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0" y="285750"/>
            <a:ext cx="9144000" cy="857250"/>
          </a:xfrm>
        </p:spPr>
        <p:txBody>
          <a:bodyPr>
            <a:noAutofit/>
          </a:bodyPr>
          <a:lstStyle/>
          <a:p>
            <a:pPr lvl="2"/>
            <a:r>
              <a:rPr lang="es-ES" sz="3600" b="1" dirty="0">
                <a:latin typeface="+mj-lt"/>
              </a:rPr>
              <a:t>Diseño Conceptual del Sistema Fotovoltaico</a:t>
            </a:r>
          </a:p>
        </p:txBody>
      </p:sp>
      <p:sp>
        <p:nvSpPr>
          <p:cNvPr id="146433" name="Rectangle 1"/>
          <p:cNvSpPr>
            <a:spLocks noChangeArrowheads="1"/>
          </p:cNvSpPr>
          <p:nvPr/>
        </p:nvSpPr>
        <p:spPr bwMode="auto">
          <a:xfrm>
            <a:off x="304800" y="1200150"/>
            <a:ext cx="2743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Primera Alternativa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1"/>
          <p:cNvSpPr>
            <a:spLocks noChangeArrowheads="1"/>
          </p:cNvSpPr>
          <p:nvPr/>
        </p:nvSpPr>
        <p:spPr bwMode="auto">
          <a:xfrm>
            <a:off x="4953000" y="1200150"/>
            <a:ext cx="2743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Segunda Alternativa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 name="10 Conector recto"/>
          <p:cNvCxnSpPr/>
          <p:nvPr/>
        </p:nvCxnSpPr>
        <p:spPr>
          <a:xfrm>
            <a:off x="4343400" y="1276350"/>
            <a:ext cx="0" cy="29718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7010400" y="3105150"/>
            <a:ext cx="2133600" cy="646331"/>
          </a:xfrm>
          <a:prstGeom prst="rect">
            <a:avLst/>
          </a:prstGeom>
        </p:spPr>
        <p:txBody>
          <a:bodyPr wrap="square">
            <a:spAutoFit/>
          </a:bodyPr>
          <a:lstStyle/>
          <a:p>
            <a:pPr>
              <a:buFont typeface="Arial" pitchFamily="34" charset="0"/>
              <a:buChar char="•"/>
            </a:pPr>
            <a:r>
              <a:rPr lang="es-ES" dirty="0" smtClean="0"/>
              <a:t>Rendimiento 14%</a:t>
            </a:r>
          </a:p>
          <a:p>
            <a:pPr>
              <a:buFont typeface="Arial" pitchFamily="34" charset="0"/>
              <a:buChar char="•"/>
            </a:pPr>
            <a:r>
              <a:rPr lang="es-ES" dirty="0" smtClean="0"/>
              <a:t> Costo moderado</a:t>
            </a:r>
            <a:endParaRPr lang="es-ES" dirty="0"/>
          </a:p>
        </p:txBody>
      </p:sp>
      <p:pic>
        <p:nvPicPr>
          <p:cNvPr id="146436" name="Picture 4"/>
          <p:cNvPicPr>
            <a:picLocks noChangeAspect="1" noChangeArrowheads="1"/>
          </p:cNvPicPr>
          <p:nvPr/>
        </p:nvPicPr>
        <p:blipFill>
          <a:blip r:embed="rId2" cstate="print"/>
          <a:srcRect/>
          <a:stretch>
            <a:fillRect/>
          </a:stretch>
        </p:blipFill>
        <p:spPr bwMode="auto">
          <a:xfrm>
            <a:off x="228600" y="1733550"/>
            <a:ext cx="2324100" cy="2838450"/>
          </a:xfrm>
          <a:prstGeom prst="rect">
            <a:avLst/>
          </a:prstGeom>
          <a:noFill/>
          <a:ln w="9525">
            <a:noFill/>
            <a:miter lim="800000"/>
            <a:headEnd/>
            <a:tailEnd/>
          </a:ln>
        </p:spPr>
      </p:pic>
      <p:sp>
        <p:nvSpPr>
          <p:cNvPr id="15" name="14 CuadroTexto"/>
          <p:cNvSpPr txBox="1"/>
          <p:nvPr/>
        </p:nvSpPr>
        <p:spPr>
          <a:xfrm>
            <a:off x="2209800" y="3028950"/>
            <a:ext cx="1971630" cy="646331"/>
          </a:xfrm>
          <a:prstGeom prst="rect">
            <a:avLst/>
          </a:prstGeom>
          <a:noFill/>
        </p:spPr>
        <p:txBody>
          <a:bodyPr wrap="none" rtlCol="0">
            <a:spAutoFit/>
          </a:bodyPr>
          <a:lstStyle/>
          <a:p>
            <a:pPr>
              <a:buFont typeface="Arial" pitchFamily="34" charset="0"/>
              <a:buChar char="•"/>
            </a:pPr>
            <a:r>
              <a:rPr lang="es-ES" dirty="0" smtClean="0"/>
              <a:t> Rendimiento 16%</a:t>
            </a:r>
          </a:p>
          <a:p>
            <a:pPr>
              <a:buFont typeface="Arial" pitchFamily="34" charset="0"/>
              <a:buChar char="•"/>
            </a:pPr>
            <a:r>
              <a:rPr lang="es-ES" dirty="0" smtClean="0"/>
              <a:t> Costo Elevado</a:t>
            </a:r>
            <a:endParaRPr lang="es-ES" dirty="0"/>
          </a:p>
        </p:txBody>
      </p:sp>
      <p:pic>
        <p:nvPicPr>
          <p:cNvPr id="16" name="Picture 3"/>
          <p:cNvPicPr>
            <a:picLocks noChangeAspect="1" noChangeArrowheads="1"/>
          </p:cNvPicPr>
          <p:nvPr/>
        </p:nvPicPr>
        <p:blipFill>
          <a:blip r:embed="rId3" cstate="print"/>
          <a:srcRect/>
          <a:stretch>
            <a:fillRect/>
          </a:stretch>
        </p:blipFill>
        <p:spPr bwMode="auto">
          <a:xfrm>
            <a:off x="4648200" y="1962150"/>
            <a:ext cx="2209800" cy="215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0" y="285750"/>
            <a:ext cx="9144000" cy="857250"/>
          </a:xfrm>
        </p:spPr>
        <p:txBody>
          <a:bodyPr>
            <a:noAutofit/>
          </a:bodyPr>
          <a:lstStyle/>
          <a:p>
            <a:pPr lvl="2"/>
            <a:r>
              <a:rPr lang="es-ES" sz="3600" b="1" dirty="0">
                <a:latin typeface="+mj-lt"/>
              </a:rPr>
              <a:t>Diseño Conceptual del Sistema Fotovoltaico</a:t>
            </a:r>
          </a:p>
        </p:txBody>
      </p:sp>
      <p:sp>
        <p:nvSpPr>
          <p:cNvPr id="7" name="6 Rectángulo"/>
          <p:cNvSpPr/>
          <p:nvPr/>
        </p:nvSpPr>
        <p:spPr>
          <a:xfrm>
            <a:off x="1066800" y="1885950"/>
            <a:ext cx="7162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2400" dirty="0" smtClean="0"/>
              <a:t>Al no existir una diferencia considerable en rendimiento, el factor con mayor ponderación es el costo por lo cual los paneles </a:t>
            </a:r>
            <a:r>
              <a:rPr lang="es-ES" sz="2400" dirty="0" err="1" smtClean="0"/>
              <a:t>policristalinos</a:t>
            </a:r>
            <a:r>
              <a:rPr lang="es-ES" sz="2400" dirty="0" smtClean="0"/>
              <a:t> son la alternativa adecuado para el diseño.</a:t>
            </a:r>
            <a:endParaRPr lang="es-E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0" y="285750"/>
            <a:ext cx="9144000" cy="857250"/>
          </a:xfrm>
        </p:spPr>
        <p:txBody>
          <a:bodyPr>
            <a:noAutofit/>
          </a:bodyPr>
          <a:lstStyle/>
          <a:p>
            <a:pPr lvl="2"/>
            <a:r>
              <a:rPr lang="es-ES" sz="3600" b="1" dirty="0">
                <a:latin typeface="+mj-lt"/>
              </a:rPr>
              <a:t>Diseño Conceptual del Sistema </a:t>
            </a:r>
            <a:r>
              <a:rPr lang="es-ES" sz="3600" b="1" dirty="0" smtClean="0">
                <a:latin typeface="+mj-lt"/>
              </a:rPr>
              <a:t>de Potencia</a:t>
            </a:r>
            <a:endParaRPr lang="es-ES" sz="3600" b="1" dirty="0">
              <a:latin typeface="+mj-lt"/>
            </a:endParaRPr>
          </a:p>
        </p:txBody>
      </p:sp>
      <p:pic>
        <p:nvPicPr>
          <p:cNvPr id="147458" name="Picture 2"/>
          <p:cNvPicPr>
            <a:picLocks noChangeAspect="1" noChangeArrowheads="1"/>
          </p:cNvPicPr>
          <p:nvPr/>
        </p:nvPicPr>
        <p:blipFill>
          <a:blip r:embed="rId2" cstate="print"/>
          <a:srcRect/>
          <a:stretch>
            <a:fillRect/>
          </a:stretch>
        </p:blipFill>
        <p:spPr bwMode="auto">
          <a:xfrm>
            <a:off x="1219200" y="1733550"/>
            <a:ext cx="1615746" cy="1524000"/>
          </a:xfrm>
          <a:prstGeom prst="rect">
            <a:avLst/>
          </a:prstGeom>
          <a:noFill/>
          <a:ln w="9525">
            <a:noFill/>
            <a:miter lim="800000"/>
            <a:headEnd/>
            <a:tailEnd/>
          </a:ln>
        </p:spPr>
      </p:pic>
      <p:sp>
        <p:nvSpPr>
          <p:cNvPr id="147459" name="Rectangle 3"/>
          <p:cNvSpPr>
            <a:spLocks noChangeArrowheads="1"/>
          </p:cNvSpPr>
          <p:nvPr/>
        </p:nvSpPr>
        <p:spPr bwMode="auto">
          <a:xfrm>
            <a:off x="228600" y="1123950"/>
            <a:ext cx="3733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 sz="120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PRIMERA ALTERNATIVA</a:t>
            </a:r>
          </a:p>
          <a:p>
            <a:pPr marL="0" marR="0" lvl="0" indent="0" algn="l" defTabSz="914400" rtl="0" eaLnBrk="1" fontAlgn="base" latinLnBrk="0" hangingPunct="1">
              <a:lnSpc>
                <a:spcPct val="100000"/>
              </a:lnSpc>
              <a:spcBef>
                <a:spcPct val="0"/>
              </a:spcBef>
              <a:spcAft>
                <a:spcPct val="0"/>
              </a:spcAft>
              <a:buClrTx/>
              <a:buSzTx/>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s-ES" sz="120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MOTOR CON ESCOBILLAS (BRUSHED).</a:t>
            </a:r>
            <a:r>
              <a:rPr kumimoji="0" lang="es-ES" sz="800" i="0" u="none" strike="noStrike" cap="none" normalizeH="0" baseline="0" dirty="0" smtClean="0">
                <a:ln>
                  <a:noFill/>
                </a:ln>
                <a:solidFill>
                  <a:schemeClr val="tx1"/>
                </a:solidFill>
                <a:effectLst/>
                <a:latin typeface="Arial" pitchFamily="34" charset="0"/>
                <a:cs typeface="Arial" pitchFamily="34" charset="0"/>
              </a:rPr>
              <a:t> </a:t>
            </a:r>
            <a:endParaRPr kumimoji="0" lang="es-ES" sz="1800" i="0" u="none" strike="noStrike" cap="none" normalizeH="0" baseline="0" dirty="0" smtClean="0">
              <a:ln>
                <a:noFill/>
              </a:ln>
              <a:solidFill>
                <a:schemeClr val="tx1"/>
              </a:solidFill>
              <a:effectLst/>
              <a:latin typeface="Arial" pitchFamily="34" charset="0"/>
              <a:cs typeface="Arial" pitchFamily="34" charset="0"/>
            </a:endParaRPr>
          </a:p>
        </p:txBody>
      </p:sp>
      <p:sp>
        <p:nvSpPr>
          <p:cNvPr id="147460" name="Rectangle 4"/>
          <p:cNvSpPr>
            <a:spLocks noChangeArrowheads="1"/>
          </p:cNvSpPr>
          <p:nvPr/>
        </p:nvSpPr>
        <p:spPr bwMode="auto">
          <a:xfrm>
            <a:off x="152400" y="3502283"/>
            <a:ext cx="2438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Mayor </a:t>
            </a:r>
            <a:r>
              <a:rPr lang="es-ES" sz="1200" dirty="0" smtClean="0">
                <a:latin typeface="Arial" pitchFamily="34" charset="0"/>
                <a:ea typeface="Calibri" pitchFamily="34" charset="0"/>
                <a:cs typeface="Times New Roman" pitchFamily="18" charset="0"/>
              </a:rPr>
              <a:t>torque</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 arranque.</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Costo moderado.</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Disponibilidad en el mercado.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7461" name="Rectangle 5"/>
          <p:cNvSpPr>
            <a:spLocks noChangeArrowheads="1"/>
          </p:cNvSpPr>
          <p:nvPr/>
        </p:nvSpPr>
        <p:spPr bwMode="auto">
          <a:xfrm>
            <a:off x="2362200" y="3594616"/>
            <a:ext cx="2057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Desventajas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Requieren</a:t>
            </a:r>
            <a:r>
              <a:rPr kumimoji="0" lang="es-ES" sz="12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Mantenimiento</a:t>
            </a:r>
            <a:endPar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Rendimiento de un 75 %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9 Conector recto"/>
          <p:cNvCxnSpPr/>
          <p:nvPr/>
        </p:nvCxnSpPr>
        <p:spPr>
          <a:xfrm>
            <a:off x="2362200" y="3333750"/>
            <a:ext cx="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a:stCxn id="4" idx="2"/>
          </p:cNvCxnSpPr>
          <p:nvPr/>
        </p:nvCxnSpPr>
        <p:spPr>
          <a:xfrm>
            <a:off x="4572000" y="1143000"/>
            <a:ext cx="0" cy="3333750"/>
          </a:xfrm>
          <a:prstGeom prst="line">
            <a:avLst/>
          </a:prstGeom>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4572000" y="1200150"/>
            <a:ext cx="4572000" cy="461665"/>
          </a:xfrm>
          <a:prstGeom prst="rect">
            <a:avLst/>
          </a:prstGeom>
        </p:spPr>
        <p:txBody>
          <a:bodyPr>
            <a:spAutoFit/>
          </a:bodyPr>
          <a:lstStyle/>
          <a:p>
            <a:pPr lvl="0" fontAlgn="base">
              <a:spcBef>
                <a:spcPct val="0"/>
              </a:spcBef>
              <a:spcAft>
                <a:spcPct val="0"/>
              </a:spcAft>
              <a:buFontTx/>
              <a:buChar char="•"/>
            </a:pPr>
            <a:r>
              <a:rPr lang="es-ES" sz="1200" b="1" dirty="0" smtClean="0">
                <a:latin typeface="Times New Roman" pitchFamily="18" charset="0"/>
                <a:ea typeface="Calibri" pitchFamily="34" charset="0"/>
                <a:cs typeface="Times New Roman" pitchFamily="18" charset="0"/>
              </a:rPr>
              <a:t> SEGUNDA ALTERNATIVA</a:t>
            </a:r>
          </a:p>
          <a:p>
            <a:pPr lvl="0" fontAlgn="base">
              <a:spcBef>
                <a:spcPct val="0"/>
              </a:spcBef>
              <a:spcAft>
                <a:spcPct val="0"/>
              </a:spcAft>
            </a:pPr>
            <a:r>
              <a:rPr lang="es-ES" sz="1200" dirty="0" smtClean="0">
                <a:latin typeface="Times New Roman" pitchFamily="18" charset="0"/>
                <a:ea typeface="Calibri" pitchFamily="34" charset="0"/>
                <a:cs typeface="Times New Roman" pitchFamily="18" charset="0"/>
              </a:rPr>
              <a:t> </a:t>
            </a:r>
            <a:r>
              <a:rPr lang="es-ES" sz="1200" dirty="0" smtClean="0"/>
              <a:t>MOTOR SIN ESCOBILLAS (BRUSHLESS)</a:t>
            </a:r>
            <a:endParaRPr lang="es-ES" sz="2800" dirty="0" smtClean="0">
              <a:latin typeface="Arial" pitchFamily="34" charset="0"/>
              <a:cs typeface="Arial" pitchFamily="34" charset="0"/>
            </a:endParaRPr>
          </a:p>
        </p:txBody>
      </p:sp>
      <p:pic>
        <p:nvPicPr>
          <p:cNvPr id="147462" name="Picture 6"/>
          <p:cNvPicPr>
            <a:picLocks noChangeAspect="1" noChangeArrowheads="1"/>
          </p:cNvPicPr>
          <p:nvPr/>
        </p:nvPicPr>
        <p:blipFill>
          <a:blip r:embed="rId3" cstate="print"/>
          <a:srcRect/>
          <a:stretch>
            <a:fillRect/>
          </a:stretch>
        </p:blipFill>
        <p:spPr bwMode="auto">
          <a:xfrm>
            <a:off x="5943600" y="1733550"/>
            <a:ext cx="1447800" cy="1372043"/>
          </a:xfrm>
          <a:prstGeom prst="rect">
            <a:avLst/>
          </a:prstGeom>
          <a:noFill/>
          <a:ln w="9525">
            <a:noFill/>
            <a:miter lim="800000"/>
            <a:headEnd/>
            <a:tailEnd/>
          </a:ln>
        </p:spPr>
      </p:pic>
      <p:sp>
        <p:nvSpPr>
          <p:cNvPr id="147463" name="Rectangle 7"/>
          <p:cNvSpPr>
            <a:spLocks noChangeArrowheads="1"/>
          </p:cNvSpPr>
          <p:nvPr/>
        </p:nvSpPr>
        <p:spPr bwMode="auto">
          <a:xfrm>
            <a:off x="4876800" y="3105150"/>
            <a:ext cx="1676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 requieren de mantenimiento.</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Mayor rendimiento aproximadamente de un 80 %.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7464" name="Rectangle 8"/>
          <p:cNvSpPr>
            <a:spLocks noChangeArrowheads="1"/>
          </p:cNvSpPr>
          <p:nvPr/>
        </p:nvSpPr>
        <p:spPr bwMode="auto">
          <a:xfrm>
            <a:off x="6781800" y="3181350"/>
            <a:ext cx="2209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Desventajas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Menor Torque de arranque.</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Costo elevado. </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Menor disponibilidad en el mercado.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cstate="print"/>
          <a:srcRect/>
          <a:stretch>
            <a:fillRect/>
          </a:stretch>
        </p:blipFill>
        <p:spPr bwMode="auto">
          <a:xfrm>
            <a:off x="2233613" y="1295400"/>
            <a:ext cx="4676775" cy="2552700"/>
          </a:xfrm>
          <a:prstGeom prst="rect">
            <a:avLst/>
          </a:prstGeom>
          <a:noFill/>
          <a:ln w="9525">
            <a:noFill/>
            <a:miter lim="800000"/>
            <a:headEnd/>
            <a:tailEnd/>
          </a:ln>
        </p:spPr>
      </p:pic>
      <p:sp>
        <p:nvSpPr>
          <p:cNvPr id="5" name="1 Título"/>
          <p:cNvSpPr>
            <a:spLocks noGrp="1"/>
          </p:cNvSpPr>
          <p:nvPr>
            <p:ph type="title"/>
          </p:nvPr>
        </p:nvSpPr>
        <p:spPr>
          <a:xfrm>
            <a:off x="0" y="285750"/>
            <a:ext cx="9144000" cy="857250"/>
          </a:xfrm>
        </p:spPr>
        <p:txBody>
          <a:bodyPr>
            <a:noAutofit/>
          </a:bodyPr>
          <a:lstStyle/>
          <a:p>
            <a:pPr lvl="2"/>
            <a:r>
              <a:rPr lang="es-ES" sz="3600" b="1" dirty="0">
                <a:latin typeface="+mj-lt"/>
              </a:rPr>
              <a:t>Diseño Conceptual del Sistema </a:t>
            </a:r>
            <a:r>
              <a:rPr lang="es-ES" sz="3600" b="1" dirty="0" smtClean="0">
                <a:latin typeface="+mj-lt"/>
              </a:rPr>
              <a:t>de Potencia</a:t>
            </a:r>
            <a:endParaRPr lang="es-ES" sz="3600" b="1" dirty="0">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0" y="285750"/>
            <a:ext cx="9144000" cy="857250"/>
          </a:xfrm>
        </p:spPr>
        <p:txBody>
          <a:bodyPr>
            <a:noAutofit/>
          </a:bodyPr>
          <a:lstStyle/>
          <a:p>
            <a:pPr lvl="2"/>
            <a:r>
              <a:rPr lang="es-ES" sz="3600" b="1" dirty="0">
                <a:latin typeface="+mj-lt"/>
              </a:rPr>
              <a:t>Diseño Conceptual del Sistema </a:t>
            </a:r>
            <a:r>
              <a:rPr lang="es-ES" sz="3600" b="1" dirty="0" smtClean="0">
                <a:latin typeface="+mj-lt"/>
              </a:rPr>
              <a:t>de Potencia</a:t>
            </a:r>
            <a:endParaRPr lang="es-ES" sz="3600" b="1" dirty="0">
              <a:latin typeface="+mj-lt"/>
            </a:endParaRPr>
          </a:p>
        </p:txBody>
      </p:sp>
      <p:pic>
        <p:nvPicPr>
          <p:cNvPr id="150531" name="Picture 3"/>
          <p:cNvPicPr>
            <a:picLocks noChangeAspect="1" noChangeArrowheads="1"/>
          </p:cNvPicPr>
          <p:nvPr/>
        </p:nvPicPr>
        <p:blipFill>
          <a:blip r:embed="rId2" cstate="print"/>
          <a:srcRect/>
          <a:stretch>
            <a:fillRect/>
          </a:stretch>
        </p:blipFill>
        <p:spPr bwMode="auto">
          <a:xfrm>
            <a:off x="1905000" y="1419225"/>
            <a:ext cx="5334000"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229600" cy="857250"/>
          </a:xfrm>
        </p:spPr>
        <p:txBody>
          <a:bodyPr>
            <a:normAutofit fontScale="90000"/>
          </a:bodyPr>
          <a:lstStyle/>
          <a:p>
            <a:pPr lvl="2"/>
            <a:r>
              <a:rPr lang="es-ES" sz="3600" b="1" dirty="0">
                <a:latin typeface="+mj-lt"/>
              </a:rPr>
              <a:t>Diseño Conceptual del Sistema de </a:t>
            </a:r>
            <a:r>
              <a:rPr lang="es-ES" sz="3600" b="1" dirty="0" smtClean="0">
                <a:latin typeface="+mj-lt"/>
              </a:rPr>
              <a:t>Transmisión</a:t>
            </a:r>
            <a:endParaRPr lang="es-ES" b="1" dirty="0"/>
          </a:p>
        </p:txBody>
      </p:sp>
      <p:sp>
        <p:nvSpPr>
          <p:cNvPr id="4" name="3 Rectángulo"/>
          <p:cNvSpPr/>
          <p:nvPr/>
        </p:nvSpPr>
        <p:spPr>
          <a:xfrm>
            <a:off x="0" y="666750"/>
            <a:ext cx="2881302" cy="707886"/>
          </a:xfrm>
          <a:prstGeom prst="rect">
            <a:avLst/>
          </a:prstGeom>
        </p:spPr>
        <p:txBody>
          <a:bodyPr wrap="none">
            <a:spAutoFit/>
          </a:bodyPr>
          <a:lstStyle/>
          <a:p>
            <a:pPr>
              <a:buFont typeface="Arial" pitchFamily="34" charset="0"/>
              <a:buChar char="•"/>
            </a:pPr>
            <a:r>
              <a:rPr lang="es-ES" sz="2000" b="1" dirty="0" smtClean="0"/>
              <a:t> PRIMERA ALTERNATIVA </a:t>
            </a:r>
          </a:p>
          <a:p>
            <a:r>
              <a:rPr lang="es-ES" sz="2000" dirty="0" smtClean="0"/>
              <a:t>BANDAS.</a:t>
            </a:r>
            <a:endParaRPr lang="es-ES" sz="2000" dirty="0"/>
          </a:p>
        </p:txBody>
      </p:sp>
      <p:pic>
        <p:nvPicPr>
          <p:cNvPr id="151554" name="Picture 2"/>
          <p:cNvPicPr>
            <a:picLocks noChangeAspect="1" noChangeArrowheads="1"/>
          </p:cNvPicPr>
          <p:nvPr/>
        </p:nvPicPr>
        <p:blipFill>
          <a:blip r:embed="rId2" cstate="print"/>
          <a:srcRect/>
          <a:stretch>
            <a:fillRect/>
          </a:stretch>
        </p:blipFill>
        <p:spPr bwMode="auto">
          <a:xfrm>
            <a:off x="0" y="1428750"/>
            <a:ext cx="1642375" cy="1066800"/>
          </a:xfrm>
          <a:prstGeom prst="rect">
            <a:avLst/>
          </a:prstGeom>
          <a:noFill/>
          <a:ln w="9525">
            <a:noFill/>
            <a:miter lim="800000"/>
            <a:headEnd/>
            <a:tailEnd/>
          </a:ln>
        </p:spPr>
      </p:pic>
      <p:sp>
        <p:nvSpPr>
          <p:cNvPr id="6" name="5 Rectángulo"/>
          <p:cNvSpPr/>
          <p:nvPr/>
        </p:nvSpPr>
        <p:spPr>
          <a:xfrm>
            <a:off x="4800600" y="666750"/>
            <a:ext cx="2667000" cy="646331"/>
          </a:xfrm>
          <a:prstGeom prst="rect">
            <a:avLst/>
          </a:prstGeom>
        </p:spPr>
        <p:txBody>
          <a:bodyPr wrap="square">
            <a:spAutoFit/>
          </a:bodyPr>
          <a:lstStyle/>
          <a:p>
            <a:pPr>
              <a:buFont typeface="Arial" pitchFamily="34" charset="0"/>
              <a:buChar char="•"/>
            </a:pPr>
            <a:r>
              <a:rPr lang="es-ES" b="1" dirty="0" smtClean="0"/>
              <a:t>SEGUNDA ALTERNATIVA </a:t>
            </a:r>
          </a:p>
          <a:p>
            <a:r>
              <a:rPr lang="es-ES" dirty="0" smtClean="0"/>
              <a:t>CADENAS</a:t>
            </a:r>
            <a:endParaRPr lang="es-ES" dirty="0"/>
          </a:p>
        </p:txBody>
      </p:sp>
      <p:pic>
        <p:nvPicPr>
          <p:cNvPr id="151555" name="Picture 3"/>
          <p:cNvPicPr>
            <a:picLocks noChangeAspect="1" noChangeArrowheads="1"/>
          </p:cNvPicPr>
          <p:nvPr/>
        </p:nvPicPr>
        <p:blipFill>
          <a:blip r:embed="rId3" cstate="print"/>
          <a:srcRect/>
          <a:stretch>
            <a:fillRect/>
          </a:stretch>
        </p:blipFill>
        <p:spPr bwMode="auto">
          <a:xfrm>
            <a:off x="4876800" y="1428750"/>
            <a:ext cx="1524000" cy="1087706"/>
          </a:xfrm>
          <a:prstGeom prst="rect">
            <a:avLst/>
          </a:prstGeom>
          <a:noFill/>
          <a:ln w="9525">
            <a:noFill/>
            <a:miter lim="800000"/>
            <a:headEnd/>
            <a:tailEnd/>
          </a:ln>
        </p:spPr>
      </p:pic>
      <p:sp>
        <p:nvSpPr>
          <p:cNvPr id="151556" name="Rectangle 4"/>
          <p:cNvSpPr>
            <a:spLocks noChangeArrowheads="1"/>
          </p:cNvSpPr>
          <p:nvPr/>
        </p:nvSpPr>
        <p:spPr bwMode="auto">
          <a:xfrm>
            <a:off x="6477000" y="1200150"/>
            <a:ext cx="2667000" cy="1600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Vida útil elevada.</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Fácil instalación.</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Fuerzas de tensión elevadas.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Permite transmitir movimiento a varios ejes con una sola cadena.</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Eficiencia de transmisión del 95 %.</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Considerable distancia entre ejes.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1557" name="Rectangle 5"/>
          <p:cNvSpPr>
            <a:spLocks noChangeArrowheads="1"/>
          </p:cNvSpPr>
          <p:nvPr/>
        </p:nvSpPr>
        <p:spPr bwMode="auto">
          <a:xfrm>
            <a:off x="1752600" y="1123950"/>
            <a:ext cx="28194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266950" algn="l"/>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Ventajas	</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669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Peso reducido de bandas y poleas.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669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Vibración mínima entre ejes de transmisión.</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669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Sigiloso funcionamiento.</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669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Grandes distancias entre ejes de transmisión.</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669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Precio accesible de instalación y montaje.</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66950" algn="l"/>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Eficiencia de transmisión entre el 95 al 98 %.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1558" name="Rectangle 6"/>
          <p:cNvSpPr>
            <a:spLocks noChangeArrowheads="1"/>
          </p:cNvSpPr>
          <p:nvPr/>
        </p:nvSpPr>
        <p:spPr bwMode="auto">
          <a:xfrm>
            <a:off x="1752600" y="3257550"/>
            <a:ext cx="2819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Desventajas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Debido al deslizamiento, la relación de transmisión no es constante.</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Pérdidas debido a fricción.</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Limitante en carga de transmisión.</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Vida útil reducida.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1559" name="Rectangle 7"/>
          <p:cNvSpPr>
            <a:spLocks noChangeArrowheads="1"/>
          </p:cNvSpPr>
          <p:nvPr/>
        </p:nvSpPr>
        <p:spPr bwMode="auto">
          <a:xfrm>
            <a:off x="6477000" y="2876550"/>
            <a:ext cx="2590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Desventajas</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Costo considerable de instalación.</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Mantenimiento rutinario.</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Peso considerable del sistema cadena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catarina</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s-E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Posible cabeceo en la transmisión.</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0" y="438150"/>
            <a:ext cx="8229600" cy="857250"/>
          </a:xfrm>
        </p:spPr>
        <p:txBody>
          <a:bodyPr>
            <a:normAutofit fontScale="90000"/>
          </a:bodyPr>
          <a:lstStyle/>
          <a:p>
            <a:pPr lvl="2"/>
            <a:r>
              <a:rPr lang="es-ES" sz="3600" b="1" dirty="0">
                <a:latin typeface="+mj-lt"/>
              </a:rPr>
              <a:t>Diseño Conceptual del Sistema de </a:t>
            </a:r>
            <a:r>
              <a:rPr lang="es-ES" sz="3600" b="1" dirty="0" smtClean="0">
                <a:latin typeface="+mj-lt"/>
              </a:rPr>
              <a:t>Transmisión</a:t>
            </a:r>
            <a:endParaRPr lang="es-ES" b="1" dirty="0"/>
          </a:p>
        </p:txBody>
      </p:sp>
      <p:pic>
        <p:nvPicPr>
          <p:cNvPr id="152578" name="Picture 2"/>
          <p:cNvPicPr>
            <a:picLocks noChangeAspect="1" noChangeArrowheads="1"/>
          </p:cNvPicPr>
          <p:nvPr/>
        </p:nvPicPr>
        <p:blipFill>
          <a:blip r:embed="rId2" cstate="print"/>
          <a:srcRect/>
          <a:stretch>
            <a:fillRect/>
          </a:stretch>
        </p:blipFill>
        <p:spPr bwMode="auto">
          <a:xfrm>
            <a:off x="1885950" y="1390650"/>
            <a:ext cx="53721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381000" y="1200150"/>
            <a:ext cx="4824536" cy="201593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S" sz="2500" dirty="0"/>
              <a:t>Según expertos, consideran que 30 minutos de natación, caminata o bicicleta ayudan a reducir el nivel de estrés que se acumula luego de una jornada extenuante</a:t>
            </a:r>
          </a:p>
        </p:txBody>
      </p:sp>
      <p:sp>
        <p:nvSpPr>
          <p:cNvPr id="13" name="12 Rectángulo"/>
          <p:cNvSpPr/>
          <p:nvPr/>
        </p:nvSpPr>
        <p:spPr>
          <a:xfrm>
            <a:off x="3657600" y="3257550"/>
            <a:ext cx="1872208" cy="369332"/>
          </a:xfrm>
          <a:prstGeom prst="rect">
            <a:avLst/>
          </a:prstGeom>
        </p:spPr>
        <p:txBody>
          <a:bodyPr wrap="square">
            <a:spAutoFit/>
          </a:bodyPr>
          <a:lstStyle/>
          <a:p>
            <a:r>
              <a:rPr lang="es-ES" dirty="0"/>
              <a:t>(Ontaneda, 2015</a:t>
            </a:r>
            <a:r>
              <a:rPr lang="es-ES" dirty="0" smtClean="0"/>
              <a:t>)</a:t>
            </a:r>
            <a:endParaRPr lang="es-ES" dirty="0"/>
          </a:p>
        </p:txBody>
      </p:sp>
      <p:pic>
        <p:nvPicPr>
          <p:cNvPr id="14" name="Picture 10"/>
          <p:cNvPicPr>
            <a:picLocks noChangeAspect="1" noChangeArrowheads="1"/>
          </p:cNvPicPr>
          <p:nvPr/>
        </p:nvPicPr>
        <p:blipFill>
          <a:blip r:embed="rId2" cstate="print"/>
          <a:srcRect/>
          <a:stretch>
            <a:fillRect/>
          </a:stretch>
        </p:blipFill>
        <p:spPr bwMode="auto">
          <a:xfrm>
            <a:off x="5791200" y="1123950"/>
            <a:ext cx="3070983" cy="2417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Grp="1" noChangeAspect="1" noChangeArrowheads="1"/>
          </p:cNvPicPr>
          <p:nvPr>
            <p:ph idx="1"/>
          </p:nvPr>
        </p:nvPicPr>
        <p:blipFill>
          <a:blip r:embed="rId2" cstate="print"/>
          <a:srcRect/>
          <a:stretch>
            <a:fillRect/>
          </a:stretch>
        </p:blipFill>
        <p:spPr bwMode="auto">
          <a:xfrm>
            <a:off x="1833562" y="1616075"/>
            <a:ext cx="5476875" cy="2562225"/>
          </a:xfrm>
          <a:prstGeom prst="rect">
            <a:avLst/>
          </a:prstGeom>
          <a:noFill/>
          <a:ln w="9525">
            <a:noFill/>
            <a:miter lim="800000"/>
            <a:headEnd/>
            <a:tailEnd/>
          </a:ln>
        </p:spPr>
      </p:pic>
      <p:sp>
        <p:nvSpPr>
          <p:cNvPr id="5" name="1 Título"/>
          <p:cNvSpPr>
            <a:spLocks noGrp="1"/>
          </p:cNvSpPr>
          <p:nvPr>
            <p:ph type="title"/>
          </p:nvPr>
        </p:nvSpPr>
        <p:spPr>
          <a:xfrm>
            <a:off x="0" y="438150"/>
            <a:ext cx="8229600" cy="857250"/>
          </a:xfrm>
        </p:spPr>
        <p:txBody>
          <a:bodyPr>
            <a:normAutofit fontScale="90000"/>
          </a:bodyPr>
          <a:lstStyle/>
          <a:p>
            <a:pPr lvl="2"/>
            <a:r>
              <a:rPr lang="es-ES" sz="3600" b="1" dirty="0">
                <a:latin typeface="+mj-lt"/>
              </a:rPr>
              <a:t>Diseño Conceptual del Sistema de </a:t>
            </a:r>
            <a:r>
              <a:rPr lang="es-ES" sz="3600" b="1" dirty="0" smtClean="0">
                <a:latin typeface="+mj-lt"/>
              </a:rPr>
              <a:t>Transmisión</a:t>
            </a:r>
            <a:endParaRPr lang="es-ES"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ChangeArrowheads="1"/>
          </p:cNvSpPr>
          <p:nvPr/>
        </p:nvSpPr>
        <p:spPr bwMode="auto">
          <a:xfrm>
            <a:off x="3446540" y="1736527"/>
            <a:ext cx="2400016" cy="1354071"/>
          </a:xfrm>
          <a:prstGeom prst="rect">
            <a:avLst/>
          </a:prstGeom>
          <a:noFill/>
          <a:ln w="9525">
            <a:noFill/>
            <a:miter lim="800000"/>
            <a:headEnd/>
            <a:tailEnd/>
          </a:ln>
          <a:effectLst/>
        </p:spPr>
        <p:txBody>
          <a:bodyPr vert="horz" wrap="none" lIns="91440" tIns="304704" rIns="91440" bIns="15235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4000" b="1" i="0" u="none" strike="noStrike" cap="none" normalizeH="0" baseline="0" dirty="0" smtClean="0" bmk="">
                <a:ln>
                  <a:noFill/>
                </a:ln>
                <a:solidFill>
                  <a:schemeClr val="tx1"/>
                </a:solidFill>
                <a:effectLst/>
                <a:latin typeface="Arial" pitchFamily="34" charset="0"/>
                <a:ea typeface="Times New Roman" pitchFamily="18" charset="0"/>
                <a:cs typeface="Times New Roman" pitchFamily="18" charset="0"/>
              </a:rPr>
              <a:t>DISEÑO</a:t>
            </a:r>
            <a:endParaRPr kumimoji="0" lang="es-ES" sz="40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285750"/>
            <a:ext cx="6739922" cy="584775"/>
          </a:xfrm>
          <a:prstGeom prst="rect">
            <a:avLst/>
          </a:prstGeom>
        </p:spPr>
        <p:txBody>
          <a:bodyPr wrap="none">
            <a:spAutoFit/>
          </a:bodyPr>
          <a:lstStyle/>
          <a:p>
            <a:pPr lvl="1"/>
            <a:r>
              <a:rPr lang="es-ES" sz="3200" b="1" dirty="0" smtClean="0">
                <a:latin typeface="+mj-lt"/>
              </a:rPr>
              <a:t>Diseño de la Estructura del Vehículo</a:t>
            </a:r>
            <a:endParaRPr lang="es-ES" sz="3200" b="1" dirty="0">
              <a:latin typeface="+mj-lt"/>
            </a:endParaRPr>
          </a:p>
        </p:txBody>
      </p:sp>
      <p:sp>
        <p:nvSpPr>
          <p:cNvPr id="7" name="6 Rectángulo"/>
          <p:cNvSpPr/>
          <p:nvPr/>
        </p:nvSpPr>
        <p:spPr>
          <a:xfrm>
            <a:off x="609600" y="895350"/>
            <a:ext cx="4572000" cy="646331"/>
          </a:xfrm>
          <a:prstGeom prst="rect">
            <a:avLst/>
          </a:prstGeom>
        </p:spPr>
        <p:txBody>
          <a:bodyPr>
            <a:spAutoFit/>
          </a:bodyPr>
          <a:lstStyle/>
          <a:p>
            <a:pPr>
              <a:buFont typeface="Arial" pitchFamily="34" charset="0"/>
              <a:buChar char="•"/>
            </a:pPr>
            <a:r>
              <a:rPr lang="es-ES" dirty="0" smtClean="0"/>
              <a:t> Masa del usuario 75 kg</a:t>
            </a:r>
          </a:p>
          <a:p>
            <a:pPr>
              <a:buFont typeface="Arial" pitchFamily="34" charset="0"/>
              <a:buChar char="•"/>
            </a:pPr>
            <a:r>
              <a:rPr lang="es-ES" dirty="0" smtClean="0"/>
              <a:t> Peso aproximado para una persona 1,70 m</a:t>
            </a:r>
            <a:endParaRPr lang="es-ES" dirty="0"/>
          </a:p>
        </p:txBody>
      </p:sp>
      <p:sp>
        <p:nvSpPr>
          <p:cNvPr id="9" name="8 Rectángulo"/>
          <p:cNvSpPr/>
          <p:nvPr/>
        </p:nvSpPr>
        <p:spPr>
          <a:xfrm>
            <a:off x="2286000" y="1657350"/>
            <a:ext cx="148547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Carga estática</a:t>
            </a:r>
            <a:endParaRPr lang="es-ES" dirty="0"/>
          </a:p>
        </p:txBody>
      </p:sp>
      <p:cxnSp>
        <p:nvCxnSpPr>
          <p:cNvPr id="11" name="10 Conector recto de flecha"/>
          <p:cNvCxnSpPr>
            <a:stCxn id="9" idx="3"/>
            <a:endCxn id="9" idx="3"/>
          </p:cNvCxnSpPr>
          <p:nvPr/>
        </p:nvCxnSpPr>
        <p:spPr>
          <a:xfrm>
            <a:off x="3771471" y="184201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a:stCxn id="9" idx="3"/>
            <a:endCxn id="15" idx="1"/>
          </p:cNvCxnSpPr>
          <p:nvPr/>
        </p:nvCxnSpPr>
        <p:spPr>
          <a:xfrm>
            <a:off x="3771471" y="1842016"/>
            <a:ext cx="10291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4800600" y="1657350"/>
            <a:ext cx="190007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Usuario en reposo</a:t>
            </a:r>
            <a:endParaRPr lang="es-ES" dirty="0"/>
          </a:p>
        </p:txBody>
      </p:sp>
      <p:sp>
        <p:nvSpPr>
          <p:cNvPr id="18" name="17 Rectángulo"/>
          <p:cNvSpPr/>
          <p:nvPr/>
        </p:nvSpPr>
        <p:spPr>
          <a:xfrm>
            <a:off x="2286000" y="2114550"/>
            <a:ext cx="173945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Carga alternante</a:t>
            </a:r>
            <a:endParaRPr lang="es-ES" dirty="0"/>
          </a:p>
        </p:txBody>
      </p:sp>
      <p:cxnSp>
        <p:nvCxnSpPr>
          <p:cNvPr id="19" name="18 Conector recto de flecha"/>
          <p:cNvCxnSpPr>
            <a:stCxn id="18" idx="3"/>
            <a:endCxn id="18" idx="3"/>
          </p:cNvCxnSpPr>
          <p:nvPr/>
        </p:nvCxnSpPr>
        <p:spPr>
          <a:xfrm>
            <a:off x="4025451" y="229921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18" idx="3"/>
            <a:endCxn id="21" idx="1"/>
          </p:cNvCxnSpPr>
          <p:nvPr/>
        </p:nvCxnSpPr>
        <p:spPr>
          <a:xfrm>
            <a:off x="4025451" y="2299216"/>
            <a:ext cx="77514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20 Rectángulo"/>
          <p:cNvSpPr/>
          <p:nvPr/>
        </p:nvSpPr>
        <p:spPr>
          <a:xfrm>
            <a:off x="4800600" y="2114550"/>
            <a:ext cx="2383409"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Usuario en movimiento</a:t>
            </a:r>
            <a:endParaRPr lang="es-ES" dirty="0"/>
          </a:p>
        </p:txBody>
      </p:sp>
      <p:sp>
        <p:nvSpPr>
          <p:cNvPr id="155651" name="Rectangle 3"/>
          <p:cNvSpPr>
            <a:spLocks noChangeArrowheads="1"/>
          </p:cNvSpPr>
          <p:nvPr/>
        </p:nvSpPr>
        <p:spPr bwMode="auto">
          <a:xfrm>
            <a:off x="1219200" y="2904352"/>
            <a:ext cx="7010400" cy="120032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 el estudio “FUERZAS DE REACCIÓN DEL SUELO EN PIES CAVOS Y PLANOS.” </a:t>
            </a:r>
            <a:r>
              <a:rPr kumimoji="0" lang="es-EC"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s-EC"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Abián</a:t>
            </a:r>
            <a:r>
              <a:rPr kumimoji="0" lang="es-EC"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Alegre, Lara, Jiménez, &amp; Aguado, 2004)</a:t>
            </a: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 analiza las fuerzas de reacción del suelo en personas con diferentes tipos de pie</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cxnSp>
        <p:nvCxnSpPr>
          <p:cNvPr id="27" name="26 Conector recto de flecha"/>
          <p:cNvCxnSpPr>
            <a:stCxn id="21" idx="2"/>
          </p:cNvCxnSpPr>
          <p:nvPr/>
        </p:nvCxnSpPr>
        <p:spPr>
          <a:xfrm>
            <a:off x="5992305" y="2483882"/>
            <a:ext cx="27495" cy="392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1295400" y="438150"/>
            <a:ext cx="6638925" cy="2352675"/>
          </a:xfrm>
          <a:prstGeom prst="rect">
            <a:avLst/>
          </a:prstGeom>
          <a:noFill/>
          <a:ln w="9525">
            <a:noFill/>
            <a:miter lim="800000"/>
            <a:headEnd/>
            <a:tailEnd/>
          </a:ln>
        </p:spPr>
      </p:pic>
      <p:pic>
        <p:nvPicPr>
          <p:cNvPr id="156675" name="Picture 3"/>
          <p:cNvPicPr>
            <a:picLocks noChangeAspect="1" noChangeArrowheads="1"/>
          </p:cNvPicPr>
          <p:nvPr/>
        </p:nvPicPr>
        <p:blipFill>
          <a:blip r:embed="rId3" cstate="print"/>
          <a:srcRect/>
          <a:stretch>
            <a:fillRect/>
          </a:stretch>
        </p:blipFill>
        <p:spPr bwMode="auto">
          <a:xfrm>
            <a:off x="1676400" y="2800350"/>
            <a:ext cx="6086475" cy="581025"/>
          </a:xfrm>
          <a:prstGeom prst="rect">
            <a:avLst/>
          </a:prstGeom>
          <a:noFill/>
          <a:ln w="9525">
            <a:noFill/>
            <a:miter lim="800000"/>
            <a:headEnd/>
            <a:tailEnd/>
          </a:ln>
        </p:spPr>
      </p:pic>
      <p:sp>
        <p:nvSpPr>
          <p:cNvPr id="7" name="6 Rectángulo"/>
          <p:cNvSpPr/>
          <p:nvPr/>
        </p:nvSpPr>
        <p:spPr>
          <a:xfrm>
            <a:off x="228600" y="3638550"/>
            <a:ext cx="4572000" cy="646331"/>
          </a:xfrm>
          <a:prstGeom prst="rect">
            <a:avLst/>
          </a:prstGeom>
        </p:spPr>
        <p:txBody>
          <a:bodyPr>
            <a:spAutoFit/>
          </a:bodyPr>
          <a:lstStyle/>
          <a:p>
            <a:pPr>
              <a:buFont typeface="Arial" pitchFamily="34" charset="0"/>
              <a:buChar char="•"/>
            </a:pPr>
            <a:r>
              <a:rPr lang="es-ES" dirty="0" smtClean="0"/>
              <a:t>  Marcha (velocidad = 1,6 m/s; 5,76 km/h)</a:t>
            </a:r>
          </a:p>
          <a:p>
            <a:pPr>
              <a:buFont typeface="Arial" pitchFamily="34" charset="0"/>
              <a:buChar char="•"/>
            </a:pPr>
            <a:r>
              <a:rPr lang="es-ES" dirty="0" smtClean="0"/>
              <a:t>  Carrera (velocidad = 3 m/s; 10,8 km/h) </a:t>
            </a:r>
            <a:endParaRPr lang="es-ES" dirty="0"/>
          </a:p>
        </p:txBody>
      </p:sp>
      <p:sp>
        <p:nvSpPr>
          <p:cNvPr id="9" name="8 Rectángulo"/>
          <p:cNvSpPr/>
          <p:nvPr/>
        </p:nvSpPr>
        <p:spPr>
          <a:xfrm>
            <a:off x="4724400" y="3638550"/>
            <a:ext cx="40386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dirty="0" smtClean="0"/>
              <a:t>Se trabaja con una fuerza de 1,1 BW por aproximación </a:t>
            </a:r>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04800" y="666750"/>
            <a:ext cx="7010400" cy="646331"/>
          </a:xfrm>
          <a:prstGeom prst="rect">
            <a:avLst/>
          </a:prstGeom>
        </p:spPr>
        <p:txBody>
          <a:bodyPr wrap="square">
            <a:spAutoFit/>
          </a:bodyPr>
          <a:lstStyle/>
          <a:p>
            <a:r>
              <a:rPr lang="es-ES" dirty="0" smtClean="0"/>
              <a:t>Se propone el Acero ASTM A500, según la norma ASTM las propiedades mecánicas son: </a:t>
            </a:r>
            <a:endParaRPr lang="es-ES" dirty="0"/>
          </a:p>
        </p:txBody>
      </p:sp>
      <p:pic>
        <p:nvPicPr>
          <p:cNvPr id="157698" name="Picture 2"/>
          <p:cNvPicPr>
            <a:picLocks noChangeAspect="1" noChangeArrowheads="1"/>
          </p:cNvPicPr>
          <p:nvPr/>
        </p:nvPicPr>
        <p:blipFill>
          <a:blip r:embed="rId2" cstate="print"/>
          <a:srcRect/>
          <a:stretch>
            <a:fillRect/>
          </a:stretch>
        </p:blipFill>
        <p:spPr bwMode="auto">
          <a:xfrm>
            <a:off x="609600" y="1809750"/>
            <a:ext cx="5695950" cy="2314575"/>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5638800" y="1200150"/>
            <a:ext cx="2438400" cy="1424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81000" y="590550"/>
            <a:ext cx="2129365" cy="369332"/>
          </a:xfrm>
          <a:prstGeom prst="rect">
            <a:avLst/>
          </a:prstGeom>
          <a:noFill/>
        </p:spPr>
        <p:txBody>
          <a:bodyPr wrap="none" rtlCol="0">
            <a:spAutoFit/>
          </a:bodyPr>
          <a:lstStyle/>
          <a:p>
            <a:r>
              <a:rPr lang="es-ES" b="1" dirty="0" smtClean="0"/>
              <a:t>Análisis de la  fuerza</a:t>
            </a:r>
            <a:endParaRPr lang="es-ES" b="1" dirty="0"/>
          </a:p>
        </p:txBody>
      </p:sp>
      <p:sp>
        <p:nvSpPr>
          <p:cNvPr id="7" name="6 Rectángulo"/>
          <p:cNvSpPr/>
          <p:nvPr/>
        </p:nvSpPr>
        <p:spPr>
          <a:xfrm>
            <a:off x="2743200" y="1352550"/>
            <a:ext cx="148547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Carga estática</a:t>
            </a:r>
            <a:endParaRPr lang="es-ES" dirty="0"/>
          </a:p>
        </p:txBody>
      </p:sp>
      <p:cxnSp>
        <p:nvCxnSpPr>
          <p:cNvPr id="8" name="7 Conector recto de flecha"/>
          <p:cNvCxnSpPr>
            <a:stCxn id="7" idx="3"/>
            <a:endCxn id="7" idx="3"/>
          </p:cNvCxnSpPr>
          <p:nvPr/>
        </p:nvCxnSpPr>
        <p:spPr>
          <a:xfrm>
            <a:off x="4228671" y="153721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a:stCxn id="7" idx="3"/>
            <a:endCxn id="10" idx="1"/>
          </p:cNvCxnSpPr>
          <p:nvPr/>
        </p:nvCxnSpPr>
        <p:spPr>
          <a:xfrm>
            <a:off x="4228671" y="1537216"/>
            <a:ext cx="10291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5257800" y="1352550"/>
            <a:ext cx="68480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75 kg</a:t>
            </a:r>
            <a:endParaRPr lang="es-ES" dirty="0"/>
          </a:p>
        </p:txBody>
      </p:sp>
      <p:sp>
        <p:nvSpPr>
          <p:cNvPr id="11" name="10 Rectángulo"/>
          <p:cNvSpPr/>
          <p:nvPr/>
        </p:nvSpPr>
        <p:spPr>
          <a:xfrm>
            <a:off x="2743200" y="1809750"/>
            <a:ext cx="173945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Carga alternante</a:t>
            </a:r>
            <a:endParaRPr lang="es-ES" dirty="0"/>
          </a:p>
        </p:txBody>
      </p:sp>
      <p:cxnSp>
        <p:nvCxnSpPr>
          <p:cNvPr id="12" name="11 Conector recto de flecha"/>
          <p:cNvCxnSpPr>
            <a:stCxn id="11" idx="3"/>
            <a:endCxn id="11" idx="3"/>
          </p:cNvCxnSpPr>
          <p:nvPr/>
        </p:nvCxnSpPr>
        <p:spPr>
          <a:xfrm>
            <a:off x="4482651" y="199441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a:stCxn id="11" idx="3"/>
            <a:endCxn id="14" idx="1"/>
          </p:cNvCxnSpPr>
          <p:nvPr/>
        </p:nvCxnSpPr>
        <p:spPr>
          <a:xfrm>
            <a:off x="4482651" y="1994416"/>
            <a:ext cx="77514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5257800" y="1809750"/>
            <a:ext cx="85953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 dirty="0" smtClean="0"/>
              <a:t>82,5 kg</a:t>
            </a:r>
            <a:endParaRPr lang="es-ES" dirty="0"/>
          </a:p>
        </p:txBody>
      </p:sp>
      <p:sp>
        <p:nvSpPr>
          <p:cNvPr id="15" name="14 Rectángulo"/>
          <p:cNvSpPr/>
          <p:nvPr/>
        </p:nvSpPr>
        <p:spPr>
          <a:xfrm>
            <a:off x="685800" y="2724150"/>
            <a:ext cx="37338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S" dirty="0" smtClean="0"/>
              <a:t>Para la construcción del vehículo se han tomado piezas recicladas de una caminadora mecánica:</a:t>
            </a:r>
            <a:endParaRPr lang="es-ES" dirty="0"/>
          </a:p>
        </p:txBody>
      </p:sp>
      <p:pic>
        <p:nvPicPr>
          <p:cNvPr id="158722" name="Picture 2"/>
          <p:cNvPicPr>
            <a:picLocks noChangeAspect="1" noChangeArrowheads="1"/>
          </p:cNvPicPr>
          <p:nvPr/>
        </p:nvPicPr>
        <p:blipFill>
          <a:blip r:embed="rId2" cstate="print"/>
          <a:srcRect/>
          <a:stretch>
            <a:fillRect/>
          </a:stretch>
        </p:blipFill>
        <p:spPr bwMode="auto">
          <a:xfrm>
            <a:off x="4800600" y="2495550"/>
            <a:ext cx="3800475"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grayscl/>
          </a:blip>
          <a:srcRect/>
          <a:stretch>
            <a:fillRect/>
          </a:stretch>
        </p:blipFill>
        <p:spPr bwMode="auto">
          <a:xfrm>
            <a:off x="152400" y="514350"/>
            <a:ext cx="2362200" cy="2314575"/>
          </a:xfrm>
          <a:prstGeom prst="rect">
            <a:avLst/>
          </a:prstGeom>
          <a:noFill/>
          <a:ln w="9525">
            <a:noFill/>
            <a:miter lim="800000"/>
            <a:headEnd/>
            <a:tailEnd/>
          </a:ln>
        </p:spPr>
      </p:pic>
      <p:pic>
        <p:nvPicPr>
          <p:cNvPr id="159746" name="Picture 2"/>
          <p:cNvPicPr>
            <a:picLocks noChangeAspect="1" noChangeArrowheads="1"/>
          </p:cNvPicPr>
          <p:nvPr/>
        </p:nvPicPr>
        <p:blipFill>
          <a:blip r:embed="rId3" cstate="print"/>
          <a:srcRect/>
          <a:stretch>
            <a:fillRect/>
          </a:stretch>
        </p:blipFill>
        <p:spPr bwMode="auto">
          <a:xfrm>
            <a:off x="3200399" y="1047750"/>
            <a:ext cx="5806687" cy="1981200"/>
          </a:xfrm>
          <a:prstGeom prst="rect">
            <a:avLst/>
          </a:prstGeom>
          <a:noFill/>
          <a:ln w="9525">
            <a:noFill/>
            <a:miter lim="800000"/>
            <a:headEnd/>
            <a:tailEnd/>
          </a:ln>
        </p:spPr>
      </p:pic>
      <p:pic>
        <p:nvPicPr>
          <p:cNvPr id="159747" name="Picture 3"/>
          <p:cNvPicPr>
            <a:picLocks noChangeAspect="1" noChangeArrowheads="1"/>
          </p:cNvPicPr>
          <p:nvPr/>
        </p:nvPicPr>
        <p:blipFill>
          <a:blip r:embed="rId4" cstate="print"/>
          <a:srcRect/>
          <a:stretch>
            <a:fillRect/>
          </a:stretch>
        </p:blipFill>
        <p:spPr bwMode="auto">
          <a:xfrm>
            <a:off x="0" y="3409950"/>
            <a:ext cx="3233484" cy="1143000"/>
          </a:xfrm>
          <a:prstGeom prst="rect">
            <a:avLst/>
          </a:prstGeom>
          <a:noFill/>
          <a:ln w="9525">
            <a:noFill/>
            <a:miter lim="800000"/>
            <a:headEnd/>
            <a:tailEnd/>
          </a:ln>
        </p:spPr>
      </p:pic>
      <p:sp>
        <p:nvSpPr>
          <p:cNvPr id="8" name="7 Rectángulo"/>
          <p:cNvSpPr/>
          <p:nvPr/>
        </p:nvSpPr>
        <p:spPr>
          <a:xfrm>
            <a:off x="3200400" y="438150"/>
            <a:ext cx="5791200" cy="584775"/>
          </a:xfrm>
          <a:prstGeom prst="rect">
            <a:avLst/>
          </a:prstGeom>
        </p:spPr>
        <p:txBody>
          <a:bodyPr wrap="square">
            <a:spAutoFit/>
          </a:bodyPr>
          <a:lstStyle/>
          <a:p>
            <a:pPr algn="just"/>
            <a:r>
              <a:rPr lang="es-ES" sz="1600" dirty="0" smtClean="0"/>
              <a:t>Las operaciones y resultados se las obtiene mediante un software libre para el cálculo de vigas:</a:t>
            </a:r>
            <a:endParaRPr lang="es-ES" sz="1600" dirty="0"/>
          </a:p>
        </p:txBody>
      </p:sp>
      <p:sp>
        <p:nvSpPr>
          <p:cNvPr id="159749" name="Rectangle 5"/>
          <p:cNvSpPr>
            <a:spLocks noChangeArrowheads="1"/>
          </p:cNvSpPr>
          <p:nvPr/>
        </p:nvSpPr>
        <p:spPr bwMode="auto">
          <a:xfrm>
            <a:off x="3200400" y="3105150"/>
            <a:ext cx="533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Los momentos máximos para amabas condiciones son:</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9750" name="Picture 6"/>
          <p:cNvPicPr>
            <a:picLocks noChangeAspect="1" noChangeArrowheads="1"/>
          </p:cNvPicPr>
          <p:nvPr/>
        </p:nvPicPr>
        <p:blipFill>
          <a:blip r:embed="rId5" cstate="print"/>
          <a:srcRect/>
          <a:stretch>
            <a:fillRect/>
          </a:stretch>
        </p:blipFill>
        <p:spPr bwMode="auto">
          <a:xfrm>
            <a:off x="4419600" y="3486149"/>
            <a:ext cx="3596516" cy="507317"/>
          </a:xfrm>
          <a:prstGeom prst="rect">
            <a:avLst/>
          </a:prstGeom>
          <a:noFill/>
          <a:ln w="9525">
            <a:noFill/>
            <a:miter lim="800000"/>
            <a:headEnd/>
            <a:tailEnd/>
          </a:ln>
        </p:spPr>
      </p:pic>
      <p:pic>
        <p:nvPicPr>
          <p:cNvPr id="159751" name="Picture 7"/>
          <p:cNvPicPr>
            <a:picLocks noChangeAspect="1" noChangeArrowheads="1"/>
          </p:cNvPicPr>
          <p:nvPr/>
        </p:nvPicPr>
        <p:blipFill>
          <a:blip r:embed="rId6" cstate="print"/>
          <a:srcRect/>
          <a:stretch>
            <a:fillRect/>
          </a:stretch>
        </p:blipFill>
        <p:spPr bwMode="auto">
          <a:xfrm>
            <a:off x="4343400" y="3867150"/>
            <a:ext cx="3721398"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1" name="Picture 3"/>
          <p:cNvPicPr>
            <a:picLocks noChangeAspect="1" noChangeArrowheads="1"/>
          </p:cNvPicPr>
          <p:nvPr/>
        </p:nvPicPr>
        <p:blipFill>
          <a:blip r:embed="rId2" cstate="print"/>
          <a:srcRect/>
          <a:stretch>
            <a:fillRect/>
          </a:stretch>
        </p:blipFill>
        <p:spPr bwMode="auto">
          <a:xfrm>
            <a:off x="304800" y="1276350"/>
            <a:ext cx="3505200" cy="1812070"/>
          </a:xfrm>
          <a:prstGeom prst="rect">
            <a:avLst/>
          </a:prstGeom>
          <a:noFill/>
          <a:ln w="9525">
            <a:noFill/>
            <a:miter lim="800000"/>
            <a:headEnd/>
            <a:tailEnd/>
          </a:ln>
        </p:spPr>
      </p:pic>
      <p:pic>
        <p:nvPicPr>
          <p:cNvPr id="160772" name="Picture 4"/>
          <p:cNvPicPr>
            <a:picLocks noChangeAspect="1" noChangeArrowheads="1"/>
          </p:cNvPicPr>
          <p:nvPr/>
        </p:nvPicPr>
        <p:blipFill>
          <a:blip r:embed="rId3" cstate="print"/>
          <a:srcRect/>
          <a:stretch>
            <a:fillRect/>
          </a:stretch>
        </p:blipFill>
        <p:spPr bwMode="auto">
          <a:xfrm>
            <a:off x="4419600" y="1510980"/>
            <a:ext cx="2438400" cy="1122717"/>
          </a:xfrm>
          <a:prstGeom prst="rect">
            <a:avLst/>
          </a:prstGeom>
          <a:noFill/>
          <a:ln w="9525">
            <a:noFill/>
            <a:miter lim="800000"/>
            <a:headEnd/>
            <a:tailEnd/>
          </a:ln>
        </p:spPr>
      </p:pic>
      <p:sp>
        <p:nvSpPr>
          <p:cNvPr id="8" name="7 Cerrar llave"/>
          <p:cNvSpPr/>
          <p:nvPr/>
        </p:nvSpPr>
        <p:spPr>
          <a:xfrm>
            <a:off x="3733800" y="1428750"/>
            <a:ext cx="152400" cy="1371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0" name="9 Conector recto de flecha"/>
          <p:cNvCxnSpPr>
            <a:stCxn id="8" idx="1"/>
            <a:endCxn id="160772" idx="1"/>
          </p:cNvCxnSpPr>
          <p:nvPr/>
        </p:nvCxnSpPr>
        <p:spPr>
          <a:xfrm flipV="1">
            <a:off x="3886200" y="2072339"/>
            <a:ext cx="533400" cy="422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0774" name="Picture 6"/>
          <p:cNvPicPr>
            <a:picLocks noChangeAspect="1" noChangeArrowheads="1"/>
          </p:cNvPicPr>
          <p:nvPr/>
        </p:nvPicPr>
        <p:blipFill>
          <a:blip r:embed="rId4" cstate="print"/>
          <a:srcRect/>
          <a:stretch>
            <a:fillRect/>
          </a:stretch>
        </p:blipFill>
        <p:spPr bwMode="auto">
          <a:xfrm>
            <a:off x="7162800" y="2266950"/>
            <a:ext cx="1554892" cy="381000"/>
          </a:xfrm>
          <a:prstGeom prst="rect">
            <a:avLst/>
          </a:prstGeom>
          <a:noFill/>
          <a:ln w="9525">
            <a:noFill/>
            <a:miter lim="800000"/>
            <a:headEnd/>
            <a:tailEnd/>
          </a:ln>
        </p:spPr>
      </p:pic>
      <p:pic>
        <p:nvPicPr>
          <p:cNvPr id="160775" name="Picture 7"/>
          <p:cNvPicPr>
            <a:picLocks noChangeAspect="1" noChangeArrowheads="1"/>
          </p:cNvPicPr>
          <p:nvPr/>
        </p:nvPicPr>
        <p:blipFill>
          <a:blip r:embed="rId5" cstate="print"/>
          <a:srcRect/>
          <a:stretch>
            <a:fillRect/>
          </a:stretch>
        </p:blipFill>
        <p:spPr bwMode="auto">
          <a:xfrm>
            <a:off x="6553199" y="2800351"/>
            <a:ext cx="1014557" cy="704850"/>
          </a:xfrm>
          <a:prstGeom prst="rect">
            <a:avLst/>
          </a:prstGeom>
          <a:noFill/>
          <a:ln w="9525">
            <a:noFill/>
            <a:miter lim="800000"/>
            <a:headEnd/>
            <a:tailEnd/>
          </a:ln>
        </p:spPr>
      </p:pic>
      <p:sp>
        <p:nvSpPr>
          <p:cNvPr id="21" name="20 CuadroTexto"/>
          <p:cNvSpPr txBox="1"/>
          <p:nvPr/>
        </p:nvSpPr>
        <p:spPr>
          <a:xfrm>
            <a:off x="7086600" y="1962150"/>
            <a:ext cx="1848519" cy="307777"/>
          </a:xfrm>
          <a:prstGeom prst="rect">
            <a:avLst/>
          </a:prstGeom>
          <a:noFill/>
        </p:spPr>
        <p:txBody>
          <a:bodyPr wrap="none" rtlCol="0">
            <a:spAutoFit/>
          </a:bodyPr>
          <a:lstStyle/>
          <a:p>
            <a:r>
              <a:rPr lang="es-ES" sz="1400" dirty="0" smtClean="0"/>
              <a:t>Propiedad del material</a:t>
            </a:r>
            <a:endParaRPr lang="es-ES" sz="1400" dirty="0"/>
          </a:p>
        </p:txBody>
      </p:sp>
      <p:cxnSp>
        <p:nvCxnSpPr>
          <p:cNvPr id="23" name="22 Conector recto de flecha"/>
          <p:cNvCxnSpPr>
            <a:stCxn id="160772" idx="2"/>
            <a:endCxn id="160775" idx="1"/>
          </p:cNvCxnSpPr>
          <p:nvPr/>
        </p:nvCxnSpPr>
        <p:spPr>
          <a:xfrm>
            <a:off x="5638800" y="2633697"/>
            <a:ext cx="914399" cy="5190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160774" idx="2"/>
            <a:endCxn id="160775" idx="3"/>
          </p:cNvCxnSpPr>
          <p:nvPr/>
        </p:nvCxnSpPr>
        <p:spPr>
          <a:xfrm flipH="1">
            <a:off x="7567756" y="2647950"/>
            <a:ext cx="372490" cy="504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7848600" y="2952750"/>
            <a:ext cx="90595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s-ES" dirty="0" smtClean="0"/>
              <a:t>FS = 3.5</a:t>
            </a:r>
            <a:endParaRPr lang="es-ES" dirty="0"/>
          </a:p>
        </p:txBody>
      </p:sp>
      <p:pic>
        <p:nvPicPr>
          <p:cNvPr id="160776" name="Picture 8"/>
          <p:cNvPicPr>
            <a:picLocks noChangeAspect="1" noChangeArrowheads="1"/>
          </p:cNvPicPr>
          <p:nvPr/>
        </p:nvPicPr>
        <p:blipFill>
          <a:blip r:embed="rId6" cstate="print"/>
          <a:srcRect/>
          <a:stretch>
            <a:fillRect/>
          </a:stretch>
        </p:blipFill>
        <p:spPr bwMode="auto">
          <a:xfrm>
            <a:off x="6477000" y="3409950"/>
            <a:ext cx="1143000" cy="862383"/>
          </a:xfrm>
          <a:prstGeom prst="rect">
            <a:avLst/>
          </a:prstGeom>
          <a:noFill/>
          <a:ln w="9525">
            <a:noFill/>
            <a:miter lim="800000"/>
            <a:headEnd/>
            <a:tailEnd/>
          </a:ln>
        </p:spPr>
      </p:pic>
      <p:cxnSp>
        <p:nvCxnSpPr>
          <p:cNvPr id="32" name="31 Conector recto de flecha"/>
          <p:cNvCxnSpPr/>
          <p:nvPr/>
        </p:nvCxnSpPr>
        <p:spPr>
          <a:xfrm flipH="1" flipV="1">
            <a:off x="5715000" y="4019550"/>
            <a:ext cx="762000" cy="52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33 Rectángulo"/>
          <p:cNvSpPr/>
          <p:nvPr/>
        </p:nvSpPr>
        <p:spPr>
          <a:xfrm>
            <a:off x="1981200" y="3333750"/>
            <a:ext cx="3276600" cy="646331"/>
          </a:xfrm>
          <a:prstGeom prst="rect">
            <a:avLst/>
          </a:prstGeom>
        </p:spPr>
        <p:txBody>
          <a:bodyPr wrap="square">
            <a:spAutoFit/>
          </a:bodyPr>
          <a:lstStyle/>
          <a:p>
            <a:r>
              <a:rPr lang="es-ES" dirty="0" smtClean="0"/>
              <a:t>Debido a que son dos travesaños longitudinales</a:t>
            </a:r>
            <a:endParaRPr lang="es-ES" dirty="0"/>
          </a:p>
        </p:txBody>
      </p:sp>
      <p:pic>
        <p:nvPicPr>
          <p:cNvPr id="160777" name="Picture 9"/>
          <p:cNvPicPr>
            <a:picLocks noChangeAspect="1" noChangeArrowheads="1"/>
          </p:cNvPicPr>
          <p:nvPr/>
        </p:nvPicPr>
        <p:blipFill>
          <a:blip r:embed="rId7" cstate="print"/>
          <a:srcRect/>
          <a:stretch>
            <a:fillRect/>
          </a:stretch>
        </p:blipFill>
        <p:spPr bwMode="auto">
          <a:xfrm>
            <a:off x="3514725" y="3744800"/>
            <a:ext cx="1895475" cy="427149"/>
          </a:xfrm>
          <a:prstGeom prst="rect">
            <a:avLst/>
          </a:prstGeom>
          <a:noFill/>
          <a:ln w="9525">
            <a:solidFill>
              <a:srgbClr val="002060"/>
            </a:solidFill>
            <a:miter lim="800000"/>
            <a:headEnd/>
            <a:tailEnd/>
          </a:ln>
        </p:spPr>
      </p:pic>
      <p:sp>
        <p:nvSpPr>
          <p:cNvPr id="36" name="Rectangle 1"/>
          <p:cNvSpPr>
            <a:spLocks noChangeArrowheads="1"/>
          </p:cNvSpPr>
          <p:nvPr/>
        </p:nvSpPr>
        <p:spPr bwMode="auto">
          <a:xfrm>
            <a:off x="228600" y="514350"/>
            <a:ext cx="40386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Se calcula </a:t>
            </a:r>
            <a:r>
              <a:rPr lang="es-ES" sz="1600" dirty="0" smtClean="0">
                <a:latin typeface="Arial" pitchFamily="34" charset="0"/>
                <a:ea typeface="Calibri" pitchFamily="34" charset="0"/>
                <a:cs typeface="Times New Roman" pitchFamily="18" charset="0"/>
              </a:rPr>
              <a:t>los</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esfuerzos para ambas condiciones:</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print"/>
          <a:srcRect/>
          <a:stretch>
            <a:fillRect/>
          </a:stretch>
        </p:blipFill>
        <p:spPr bwMode="auto">
          <a:xfrm>
            <a:off x="228600" y="436862"/>
            <a:ext cx="5257800" cy="4268488"/>
          </a:xfrm>
          <a:prstGeom prst="rect">
            <a:avLst/>
          </a:prstGeom>
          <a:noFill/>
          <a:ln w="9525">
            <a:noFill/>
            <a:miter lim="800000"/>
            <a:headEnd/>
            <a:tailEnd/>
          </a:ln>
        </p:spPr>
      </p:pic>
      <p:sp>
        <p:nvSpPr>
          <p:cNvPr id="4" name="3 Rectángulo"/>
          <p:cNvSpPr/>
          <p:nvPr/>
        </p:nvSpPr>
        <p:spPr>
          <a:xfrm>
            <a:off x="5410200" y="2495550"/>
            <a:ext cx="3403496" cy="646331"/>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s-ES" dirty="0" smtClean="0">
                <a:latin typeface="Arial" pitchFamily="34" charset="0"/>
                <a:ea typeface="Times New Roman" pitchFamily="18" charset="0"/>
                <a:cs typeface="Times New Roman" pitchFamily="18" charset="0"/>
              </a:rPr>
              <a:t>Perfil Rectangular 50x25x2 mm</a:t>
            </a:r>
          </a:p>
          <a:p>
            <a:pPr algn="ctr"/>
            <a:r>
              <a:rPr lang="es-ES" dirty="0" smtClean="0">
                <a:latin typeface="Arial" pitchFamily="34" charset="0"/>
                <a:ea typeface="Times New Roman" pitchFamily="18" charset="0"/>
                <a:cs typeface="Times New Roman" pitchFamily="18" charset="0"/>
              </a:rPr>
              <a:t>Z = 3,36 cm</a:t>
            </a:r>
            <a:r>
              <a:rPr lang="es-ES" baseline="30000" dirty="0" smtClean="0">
                <a:latin typeface="Arial" pitchFamily="34" charset="0"/>
                <a:ea typeface="Times New Roman" pitchFamily="18" charset="0"/>
                <a:cs typeface="Times New Roman" pitchFamily="18" charset="0"/>
              </a:rPr>
              <a:t>3</a:t>
            </a:r>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0" y="361950"/>
            <a:ext cx="4495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52413" algn="just" fontAlgn="base">
              <a:spcBef>
                <a:spcPct val="0"/>
              </a:spcBef>
              <a:spcAft>
                <a:spcPct val="0"/>
              </a:spcAf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Se prosigue a un análisis por fatiga.</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2818" name="Picture 2"/>
          <p:cNvPicPr>
            <a:picLocks noChangeAspect="1" noChangeArrowheads="1"/>
          </p:cNvPicPr>
          <p:nvPr/>
        </p:nvPicPr>
        <p:blipFill>
          <a:blip r:embed="rId2" cstate="print"/>
          <a:srcRect/>
          <a:stretch>
            <a:fillRect/>
          </a:stretch>
        </p:blipFill>
        <p:spPr bwMode="auto">
          <a:xfrm>
            <a:off x="990600" y="742950"/>
            <a:ext cx="3377901" cy="914400"/>
          </a:xfrm>
          <a:prstGeom prst="rect">
            <a:avLst/>
          </a:prstGeom>
          <a:noFill/>
          <a:ln w="9525">
            <a:noFill/>
            <a:miter lim="800000"/>
            <a:headEnd/>
            <a:tailEnd/>
          </a:ln>
        </p:spPr>
      </p:pic>
      <p:pic>
        <p:nvPicPr>
          <p:cNvPr id="162819" name="Picture 3"/>
          <p:cNvPicPr>
            <a:picLocks noChangeAspect="1" noChangeArrowheads="1"/>
          </p:cNvPicPr>
          <p:nvPr/>
        </p:nvPicPr>
        <p:blipFill>
          <a:blip r:embed="rId3" cstate="print"/>
          <a:srcRect/>
          <a:stretch>
            <a:fillRect/>
          </a:stretch>
        </p:blipFill>
        <p:spPr bwMode="auto">
          <a:xfrm>
            <a:off x="4876800" y="819150"/>
            <a:ext cx="3426143" cy="838200"/>
          </a:xfrm>
          <a:prstGeom prst="rect">
            <a:avLst/>
          </a:prstGeom>
          <a:noFill/>
          <a:ln w="9525">
            <a:noFill/>
            <a:miter lim="800000"/>
            <a:headEnd/>
            <a:tailEnd/>
          </a:ln>
        </p:spPr>
      </p:pic>
      <p:sp>
        <p:nvSpPr>
          <p:cNvPr id="8" name="7 Rectángulo"/>
          <p:cNvSpPr/>
          <p:nvPr/>
        </p:nvSpPr>
        <p:spPr>
          <a:xfrm>
            <a:off x="228600" y="1657350"/>
            <a:ext cx="3203377" cy="307777"/>
          </a:xfrm>
          <a:prstGeom prst="rect">
            <a:avLst/>
          </a:prstGeom>
        </p:spPr>
        <p:txBody>
          <a:bodyPr wrap="none">
            <a:spAutoFit/>
          </a:bodyPr>
          <a:lstStyle/>
          <a:p>
            <a:r>
              <a:rPr lang="es-ES" sz="1400" dirty="0" smtClean="0"/>
              <a:t>Límite de resistencia a la fatiga corregido:</a:t>
            </a:r>
            <a:endParaRPr lang="es-ES" sz="1400" dirty="0"/>
          </a:p>
        </p:txBody>
      </p:sp>
      <p:pic>
        <p:nvPicPr>
          <p:cNvPr id="162821" name="Picture 5"/>
          <p:cNvPicPr>
            <a:picLocks noChangeAspect="1" noChangeArrowheads="1"/>
          </p:cNvPicPr>
          <p:nvPr/>
        </p:nvPicPr>
        <p:blipFill>
          <a:blip r:embed="rId4" cstate="print"/>
          <a:srcRect/>
          <a:stretch>
            <a:fillRect/>
          </a:stretch>
        </p:blipFill>
        <p:spPr bwMode="auto">
          <a:xfrm>
            <a:off x="762000" y="1962150"/>
            <a:ext cx="3770714" cy="2752725"/>
          </a:xfrm>
          <a:prstGeom prst="rect">
            <a:avLst/>
          </a:prstGeom>
          <a:noFill/>
          <a:ln w="9525">
            <a:noFill/>
            <a:miter lim="800000"/>
            <a:headEnd/>
            <a:tailEnd/>
          </a:ln>
        </p:spPr>
      </p:pic>
      <p:pic>
        <p:nvPicPr>
          <p:cNvPr id="162823" name="Picture 7"/>
          <p:cNvPicPr>
            <a:picLocks noChangeAspect="1" noChangeArrowheads="1"/>
          </p:cNvPicPr>
          <p:nvPr/>
        </p:nvPicPr>
        <p:blipFill>
          <a:blip r:embed="rId5" cstate="print"/>
          <a:srcRect/>
          <a:stretch>
            <a:fillRect/>
          </a:stretch>
        </p:blipFill>
        <p:spPr bwMode="auto">
          <a:xfrm>
            <a:off x="5410200" y="2495550"/>
            <a:ext cx="2000250" cy="381000"/>
          </a:xfrm>
          <a:prstGeom prst="rect">
            <a:avLst/>
          </a:prstGeom>
          <a:noFill/>
          <a:ln w="9525">
            <a:noFill/>
            <a:miter lim="800000"/>
            <a:headEnd/>
            <a:tailEnd/>
          </a:ln>
        </p:spPr>
      </p:pic>
      <p:pic>
        <p:nvPicPr>
          <p:cNvPr id="162824" name="Picture 8"/>
          <p:cNvPicPr>
            <a:picLocks noChangeAspect="1" noChangeArrowheads="1"/>
          </p:cNvPicPr>
          <p:nvPr/>
        </p:nvPicPr>
        <p:blipFill>
          <a:blip r:embed="rId6" cstate="print"/>
          <a:srcRect/>
          <a:stretch>
            <a:fillRect/>
          </a:stretch>
        </p:blipFill>
        <p:spPr bwMode="auto">
          <a:xfrm>
            <a:off x="4724399" y="2266950"/>
            <a:ext cx="3458817" cy="304800"/>
          </a:xfrm>
          <a:prstGeom prst="rect">
            <a:avLst/>
          </a:prstGeom>
          <a:noFill/>
          <a:ln w="9525">
            <a:noFill/>
            <a:miter lim="800000"/>
            <a:headEnd/>
            <a:tailEnd/>
          </a:ln>
        </p:spPr>
      </p:pic>
      <p:pic>
        <p:nvPicPr>
          <p:cNvPr id="162825" name="Picture 9"/>
          <p:cNvPicPr>
            <a:picLocks noChangeAspect="1" noChangeArrowheads="1"/>
          </p:cNvPicPr>
          <p:nvPr/>
        </p:nvPicPr>
        <p:blipFill>
          <a:blip r:embed="rId7" cstate="print"/>
          <a:srcRect/>
          <a:stretch>
            <a:fillRect/>
          </a:stretch>
        </p:blipFill>
        <p:spPr bwMode="auto">
          <a:xfrm>
            <a:off x="4343400" y="2876550"/>
            <a:ext cx="4639235" cy="457200"/>
          </a:xfrm>
          <a:prstGeom prst="rect">
            <a:avLst/>
          </a:prstGeom>
          <a:noFill/>
          <a:ln w="9525">
            <a:noFill/>
            <a:miter lim="800000"/>
            <a:headEnd/>
            <a:tailEnd/>
          </a:ln>
        </p:spPr>
      </p:pic>
      <p:sp>
        <p:nvSpPr>
          <p:cNvPr id="12" name="11 Rectángulo"/>
          <p:cNvSpPr/>
          <p:nvPr/>
        </p:nvSpPr>
        <p:spPr>
          <a:xfrm>
            <a:off x="4648200" y="1885950"/>
            <a:ext cx="870751" cy="369332"/>
          </a:xfrm>
          <a:prstGeom prst="rect">
            <a:avLst/>
          </a:prstGeom>
        </p:spPr>
        <p:txBody>
          <a:bodyPr wrap="none">
            <a:spAutoFit/>
          </a:bodyPr>
          <a:lstStyle/>
          <a:p>
            <a:r>
              <a:rPr lang="es-ES" dirty="0" smtClean="0"/>
              <a:t>Donde:</a:t>
            </a:r>
            <a:endParaRPr lang="es-E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print"/>
          <a:srcRect/>
          <a:stretch>
            <a:fillRect/>
          </a:stretch>
        </p:blipFill>
        <p:spPr bwMode="auto">
          <a:xfrm>
            <a:off x="4114800" y="1352550"/>
            <a:ext cx="1938471" cy="1795234"/>
          </a:xfrm>
          <a:prstGeom prst="rect">
            <a:avLst/>
          </a:prstGeom>
          <a:noFill/>
          <a:ln w="9525">
            <a:noFill/>
            <a:miter lim="800000"/>
            <a:headEnd/>
            <a:tailEnd/>
          </a:ln>
        </p:spPr>
      </p:pic>
      <p:pic>
        <p:nvPicPr>
          <p:cNvPr id="5" name="Picture 13"/>
          <p:cNvPicPr>
            <a:picLocks noChangeAspect="1" noChangeArrowheads="1"/>
          </p:cNvPicPr>
          <p:nvPr/>
        </p:nvPicPr>
        <p:blipFill>
          <a:blip r:embed="rId3" cstate="print"/>
          <a:srcRect/>
          <a:stretch>
            <a:fillRect/>
          </a:stretch>
        </p:blipFill>
        <p:spPr bwMode="auto">
          <a:xfrm>
            <a:off x="1981200" y="1352550"/>
            <a:ext cx="1584176" cy="1829612"/>
          </a:xfrm>
          <a:prstGeom prst="rect">
            <a:avLst/>
          </a:prstGeom>
          <a:noFill/>
          <a:ln w="9525">
            <a:noFill/>
            <a:miter lim="800000"/>
            <a:headEnd/>
            <a:tailEnd/>
          </a:ln>
        </p:spPr>
      </p:pic>
      <p:pic>
        <p:nvPicPr>
          <p:cNvPr id="6" name="Picture 14"/>
          <p:cNvPicPr>
            <a:picLocks noChangeAspect="1" noChangeArrowheads="1"/>
          </p:cNvPicPr>
          <p:nvPr/>
        </p:nvPicPr>
        <p:blipFill>
          <a:blip r:embed="rId4" cstate="print"/>
          <a:srcRect/>
          <a:stretch>
            <a:fillRect/>
          </a:stretch>
        </p:blipFill>
        <p:spPr bwMode="auto">
          <a:xfrm>
            <a:off x="6477000" y="1352550"/>
            <a:ext cx="1224136" cy="1792485"/>
          </a:xfrm>
          <a:prstGeom prst="rect">
            <a:avLst/>
          </a:prstGeom>
          <a:noFill/>
          <a:ln w="9525">
            <a:noFill/>
            <a:miter lim="800000"/>
            <a:headEnd/>
            <a:tailEnd/>
          </a:ln>
        </p:spPr>
      </p:pic>
      <p:sp>
        <p:nvSpPr>
          <p:cNvPr id="7" name="6 CuadroTexto"/>
          <p:cNvSpPr txBox="1"/>
          <p:nvPr/>
        </p:nvSpPr>
        <p:spPr>
          <a:xfrm>
            <a:off x="609600" y="895350"/>
            <a:ext cx="1282787" cy="400110"/>
          </a:xfrm>
          <a:prstGeom prst="rect">
            <a:avLst/>
          </a:prstGeom>
          <a:noFill/>
        </p:spPr>
        <p:txBody>
          <a:bodyPr wrap="none" rtlCol="0">
            <a:spAutoFit/>
          </a:bodyPr>
          <a:lstStyle/>
          <a:p>
            <a:r>
              <a:rPr lang="es-ES" sz="2000" b="1" dirty="0" smtClean="0"/>
              <a:t>Problema:</a:t>
            </a:r>
            <a:endParaRPr lang="es-ES" sz="2000" b="1" dirty="0"/>
          </a:p>
        </p:txBody>
      </p:sp>
      <p:sp>
        <p:nvSpPr>
          <p:cNvPr id="8" name="Rectangle 15"/>
          <p:cNvSpPr>
            <a:spLocks noChangeArrowheads="1"/>
          </p:cNvSpPr>
          <p:nvPr/>
        </p:nvSpPr>
        <p:spPr bwMode="auto">
          <a:xfrm>
            <a:off x="1066800" y="3181350"/>
            <a:ext cx="763284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r>
              <a:rPr lang="es-ES" dirty="0">
                <a:latin typeface="Arial" pitchFamily="34" charset="0"/>
                <a:ea typeface="Calibri" pitchFamily="34" charset="0"/>
                <a:cs typeface="Times New Roman" pitchFamily="18" charset="0"/>
              </a:rPr>
              <a:t>M</a:t>
            </a:r>
            <a:r>
              <a:rPr kumimoji="0" lang="es-E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uchas personas no se consideran en condiciones para realizar una actividad física muy fuerte, por falta de tiempo o simplemente no se ven motivados ni interesados.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cstate="print"/>
          <a:srcRect/>
          <a:stretch>
            <a:fillRect/>
          </a:stretch>
        </p:blipFill>
        <p:spPr bwMode="auto">
          <a:xfrm>
            <a:off x="381000" y="819150"/>
            <a:ext cx="4196658" cy="2914650"/>
          </a:xfrm>
          <a:prstGeom prst="rect">
            <a:avLst/>
          </a:prstGeom>
          <a:noFill/>
          <a:ln w="9525">
            <a:noFill/>
            <a:miter lim="800000"/>
            <a:headEnd/>
            <a:tailEnd/>
          </a:ln>
        </p:spPr>
      </p:pic>
      <p:pic>
        <p:nvPicPr>
          <p:cNvPr id="163843" name="Picture 3"/>
          <p:cNvPicPr>
            <a:picLocks noChangeAspect="1" noChangeArrowheads="1"/>
          </p:cNvPicPr>
          <p:nvPr/>
        </p:nvPicPr>
        <p:blipFill>
          <a:blip r:embed="rId3" cstate="print"/>
          <a:srcRect/>
          <a:stretch>
            <a:fillRect/>
          </a:stretch>
        </p:blipFill>
        <p:spPr bwMode="auto">
          <a:xfrm>
            <a:off x="1981200" y="1200150"/>
            <a:ext cx="2758966" cy="533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3845" name="Picture 5"/>
          <p:cNvPicPr>
            <a:picLocks noChangeAspect="1" noChangeArrowheads="1"/>
          </p:cNvPicPr>
          <p:nvPr/>
        </p:nvPicPr>
        <p:blipFill>
          <a:blip r:embed="rId4" cstate="print"/>
          <a:srcRect/>
          <a:stretch>
            <a:fillRect/>
          </a:stretch>
        </p:blipFill>
        <p:spPr bwMode="auto">
          <a:xfrm>
            <a:off x="5410200" y="1581150"/>
            <a:ext cx="1763889" cy="381000"/>
          </a:xfrm>
          <a:prstGeom prst="rect">
            <a:avLst/>
          </a:prstGeom>
          <a:noFill/>
          <a:ln w="9525">
            <a:noFill/>
            <a:miter lim="800000"/>
            <a:headEnd/>
            <a:tailEnd/>
          </a:ln>
        </p:spPr>
      </p:pic>
      <p:pic>
        <p:nvPicPr>
          <p:cNvPr id="163846" name="Picture 6"/>
          <p:cNvPicPr>
            <a:picLocks noChangeAspect="1" noChangeArrowheads="1"/>
          </p:cNvPicPr>
          <p:nvPr/>
        </p:nvPicPr>
        <p:blipFill>
          <a:blip r:embed="rId5" cstate="print"/>
          <a:srcRect/>
          <a:stretch>
            <a:fillRect/>
          </a:stretch>
        </p:blipFill>
        <p:spPr bwMode="auto">
          <a:xfrm>
            <a:off x="5410200" y="1962150"/>
            <a:ext cx="2908300" cy="533400"/>
          </a:xfrm>
          <a:prstGeom prst="rect">
            <a:avLst/>
          </a:prstGeom>
          <a:noFill/>
          <a:ln w="9525">
            <a:noFill/>
            <a:miter lim="800000"/>
            <a:headEnd/>
            <a:tailEnd/>
          </a:ln>
        </p:spPr>
      </p:pic>
      <p:sp>
        <p:nvSpPr>
          <p:cNvPr id="163848" name="Rectangle 8"/>
          <p:cNvSpPr>
            <a:spLocks noChangeArrowheads="1"/>
          </p:cNvSpPr>
          <p:nvPr/>
        </p:nvSpPr>
        <p:spPr bwMode="auto">
          <a:xfrm>
            <a:off x="5029200" y="2647950"/>
            <a:ext cx="3657600"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Con esto se puede considerar que el perfil cuadrado de 50x25x2 mm es un perfil aceptable y la opción para el análisis mediante software.</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0" name="Picture 2"/>
          <p:cNvPicPr>
            <a:picLocks noChangeAspect="1" noChangeArrowheads="1"/>
          </p:cNvPicPr>
          <p:nvPr/>
        </p:nvPicPr>
        <p:blipFill>
          <a:blip r:embed="rId6" cstate="print"/>
          <a:srcRect/>
          <a:stretch>
            <a:fillRect/>
          </a:stretch>
        </p:blipFill>
        <p:spPr bwMode="auto">
          <a:xfrm>
            <a:off x="5181601" y="1276350"/>
            <a:ext cx="2133600" cy="2866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8600" y="514350"/>
            <a:ext cx="4673074" cy="369332"/>
          </a:xfrm>
          <a:prstGeom prst="rect">
            <a:avLst/>
          </a:prstGeom>
        </p:spPr>
        <p:txBody>
          <a:bodyPr wrap="none">
            <a:spAutoFit/>
          </a:bodyPr>
          <a:lstStyle/>
          <a:p>
            <a:r>
              <a:rPr lang="es-ES" b="1" dirty="0" smtClean="0" bmk="">
                <a:latin typeface="Arial" pitchFamily="34" charset="0"/>
                <a:ea typeface="Times New Roman" pitchFamily="18" charset="0"/>
                <a:cs typeface="Times New Roman" pitchFamily="18" charset="0"/>
              </a:rPr>
              <a:t>Simulación de la estructura del prototipo</a:t>
            </a:r>
            <a:endParaRPr lang="es-ES" dirty="0"/>
          </a:p>
        </p:txBody>
      </p:sp>
      <p:pic>
        <p:nvPicPr>
          <p:cNvPr id="164866" name="Picture 2"/>
          <p:cNvPicPr>
            <a:picLocks noChangeAspect="1" noChangeArrowheads="1"/>
          </p:cNvPicPr>
          <p:nvPr/>
        </p:nvPicPr>
        <p:blipFill>
          <a:blip r:embed="rId2" cstate="print"/>
          <a:srcRect/>
          <a:stretch>
            <a:fillRect/>
          </a:stretch>
        </p:blipFill>
        <p:spPr bwMode="auto">
          <a:xfrm>
            <a:off x="0" y="1047750"/>
            <a:ext cx="4467225" cy="3381375"/>
          </a:xfrm>
          <a:prstGeom prst="rect">
            <a:avLst/>
          </a:prstGeom>
          <a:noFill/>
          <a:ln w="9525">
            <a:noFill/>
            <a:miter lim="800000"/>
            <a:headEnd/>
            <a:tailEnd/>
          </a:ln>
        </p:spPr>
      </p:pic>
      <p:pic>
        <p:nvPicPr>
          <p:cNvPr id="164867" name="Picture 3"/>
          <p:cNvPicPr>
            <a:picLocks noChangeAspect="1" noChangeArrowheads="1"/>
          </p:cNvPicPr>
          <p:nvPr/>
        </p:nvPicPr>
        <p:blipFill>
          <a:blip r:embed="rId3" cstate="print"/>
          <a:srcRect/>
          <a:stretch>
            <a:fillRect/>
          </a:stretch>
        </p:blipFill>
        <p:spPr bwMode="auto">
          <a:xfrm>
            <a:off x="4572000" y="1123950"/>
            <a:ext cx="4400550" cy="2695575"/>
          </a:xfrm>
          <a:prstGeom prst="rect">
            <a:avLst/>
          </a:prstGeom>
          <a:noFill/>
          <a:ln w="9525">
            <a:noFill/>
            <a:miter lim="800000"/>
            <a:headEnd/>
            <a:tailEnd/>
          </a:ln>
        </p:spPr>
      </p:pic>
      <p:sp>
        <p:nvSpPr>
          <p:cNvPr id="8" name="7 Rectángulo"/>
          <p:cNvSpPr/>
          <p:nvPr/>
        </p:nvSpPr>
        <p:spPr>
          <a:xfrm>
            <a:off x="4724400" y="3790950"/>
            <a:ext cx="4191000" cy="738664"/>
          </a:xfrm>
          <a:prstGeom prst="rect">
            <a:avLst/>
          </a:prstGeom>
        </p:spPr>
        <p:txBody>
          <a:bodyPr wrap="square">
            <a:spAutoFit/>
          </a:bodyPr>
          <a:lstStyle/>
          <a:p>
            <a:pPr algn="just"/>
            <a:r>
              <a:rPr lang="es-ES" sz="1400" dirty="0" smtClean="0"/>
              <a:t>En los resultados obtenidos para la condición más desfavorable al aumentar la carga al doble el factor de 3,99 se reduce 1,99</a:t>
            </a:r>
            <a:endParaRPr lang="es-ES" sz="1400" dirty="0"/>
          </a:p>
        </p:txBody>
      </p:sp>
      <p:sp>
        <p:nvSpPr>
          <p:cNvPr id="9" name="8 Rectángulo"/>
          <p:cNvSpPr/>
          <p:nvPr/>
        </p:nvSpPr>
        <p:spPr>
          <a:xfrm>
            <a:off x="5181600" y="514350"/>
            <a:ext cx="3124200" cy="646331"/>
          </a:xfrm>
          <a:prstGeom prst="rect">
            <a:avLst/>
          </a:prstGeom>
        </p:spPr>
        <p:txBody>
          <a:bodyPr wrap="square">
            <a:spAutoFit/>
          </a:bodyPr>
          <a:lstStyle/>
          <a:p>
            <a:pPr algn="just"/>
            <a:r>
              <a:rPr lang="es-ES" sz="1200" dirty="0" smtClean="0"/>
              <a:t>Condición más desfavorable que sería al caer en un bache, donde el peso de la persona aumenta al doble </a:t>
            </a:r>
            <a:endParaRPr lang="es-E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a:solidFill>
                  <a:schemeClr val="tx1"/>
                </a:solidFill>
              </a:rPr>
              <a:t>Diseño del Sistema de </a:t>
            </a:r>
            <a:r>
              <a:rPr lang="es-ES" b="1" dirty="0" smtClean="0">
                <a:solidFill>
                  <a:schemeClr val="tx1"/>
                </a:solidFill>
              </a:rPr>
              <a:t>Potencia</a:t>
            </a:r>
            <a:endParaRPr lang="es-EC" dirty="0">
              <a:solidFill>
                <a:schemeClr val="tx1"/>
              </a:solidFill>
            </a:endParaRPr>
          </a:p>
        </p:txBody>
      </p:sp>
      <p:sp>
        <p:nvSpPr>
          <p:cNvPr id="3" name="Marcador de contenido 2"/>
          <p:cNvSpPr>
            <a:spLocks noGrp="1"/>
          </p:cNvSpPr>
          <p:nvPr>
            <p:ph idx="1"/>
          </p:nvPr>
        </p:nvSpPr>
        <p:spPr/>
        <p:txBody>
          <a:bodyPr/>
          <a:lstStyle/>
          <a:p>
            <a:pPr algn="just"/>
            <a:r>
              <a:rPr lang="es-ES" sz="2200" dirty="0">
                <a:solidFill>
                  <a:schemeClr val="tx1"/>
                </a:solidFill>
              </a:rPr>
              <a:t>P</a:t>
            </a:r>
            <a:r>
              <a:rPr lang="es-ES" sz="2200" dirty="0" smtClean="0">
                <a:solidFill>
                  <a:schemeClr val="tx1"/>
                </a:solidFill>
              </a:rPr>
              <a:t>roporciona </a:t>
            </a:r>
            <a:r>
              <a:rPr lang="es-ES" sz="2200" dirty="0">
                <a:solidFill>
                  <a:schemeClr val="tx1"/>
                </a:solidFill>
              </a:rPr>
              <a:t>movimiento al vehículo y a la caminadora, siendo su principal componente el motor</a:t>
            </a:r>
            <a:r>
              <a:rPr lang="es-ES" sz="2200" dirty="0" smtClean="0">
                <a:solidFill>
                  <a:schemeClr val="tx1"/>
                </a:solidFill>
              </a:rPr>
              <a:t>. </a:t>
            </a:r>
            <a:r>
              <a:rPr lang="es-ES" sz="2200" dirty="0">
                <a:solidFill>
                  <a:schemeClr val="tx1"/>
                </a:solidFill>
              </a:rPr>
              <a:t>Se supone un cuerpo en equilibrio estático </a:t>
            </a:r>
            <a:r>
              <a:rPr lang="es-ES" sz="2200" dirty="0" smtClean="0">
                <a:solidFill>
                  <a:schemeClr val="tx1"/>
                </a:solidFill>
              </a:rPr>
              <a:t>para determinar la </a:t>
            </a:r>
            <a:r>
              <a:rPr lang="es-ES" sz="2200" dirty="0">
                <a:solidFill>
                  <a:schemeClr val="tx1"/>
                </a:solidFill>
              </a:rPr>
              <a:t>fuerza necesaria </a:t>
            </a:r>
            <a:r>
              <a:rPr lang="es-ES" sz="2200" dirty="0" smtClean="0">
                <a:solidFill>
                  <a:schemeClr val="tx1"/>
                </a:solidFill>
              </a:rPr>
              <a:t>que moverá el </a:t>
            </a:r>
            <a:r>
              <a:rPr lang="es-ES" sz="2200" dirty="0">
                <a:solidFill>
                  <a:schemeClr val="tx1"/>
                </a:solidFill>
              </a:rPr>
              <a:t>vehículo</a:t>
            </a:r>
            <a:endParaRPr lang="es-EC" sz="2200" dirty="0">
              <a:solidFill>
                <a:schemeClr val="tx1"/>
              </a:solidFill>
            </a:endParaRPr>
          </a:p>
          <a:p>
            <a:endParaRPr lang="es-ES" dirty="0" smtClean="0">
              <a:solidFill>
                <a:schemeClr val="tx1"/>
              </a:solidFill>
            </a:endParaRPr>
          </a:p>
          <a:p>
            <a:endParaRPr lang="es-EC" dirty="0">
              <a:solidFill>
                <a:schemeClr val="tx1"/>
              </a:solidFill>
            </a:endParaRPr>
          </a:p>
        </p:txBody>
      </p:sp>
      <p:pic>
        <p:nvPicPr>
          <p:cNvPr id="4" name="Imagen 3"/>
          <p:cNvPicPr/>
          <p:nvPr/>
        </p:nvPicPr>
        <p:blipFill rotWithShape="1">
          <a:blip r:embed="rId2" cstate="print"/>
          <a:srcRect b="9759"/>
          <a:stretch/>
        </p:blipFill>
        <p:spPr bwMode="auto">
          <a:xfrm>
            <a:off x="609600" y="2266950"/>
            <a:ext cx="2667000" cy="2107940"/>
          </a:xfrm>
          <a:prstGeom prst="rect">
            <a:avLst/>
          </a:prstGeom>
          <a:ln>
            <a:noFill/>
          </a:ln>
          <a:extLst>
            <a:ext uri="{53640926-AAD7-44D8-BBD7-CCE9431645EC}">
              <a14:shadowObscured xmlns:a14="http://schemas.microsoft.com/office/drawing/2010/main" xmlns=""/>
            </a:ext>
          </a:extLst>
        </p:spPr>
      </p:pic>
      <mc:AlternateContent xmlns:mc="http://schemas.openxmlformats.org/markup-compatibility/2006">
        <mc:Choice xmlns:a14="http://schemas.microsoft.com/office/drawing/2010/main" xmlns="" Requires="a14">
          <p:sp>
            <p:nvSpPr>
              <p:cNvPr id="5" name="Rectángulo 4"/>
              <p:cNvSpPr/>
              <p:nvPr/>
            </p:nvSpPr>
            <p:spPr>
              <a:xfrm>
                <a:off x="4161948" y="3728711"/>
                <a:ext cx="4341739"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𝐹</m:t>
                      </m:r>
                      <m:r>
                        <a:rPr lang="es-EC" sz="2000" i="0">
                          <a:latin typeface="Cambria Math" panose="02040503050406030204" pitchFamily="18" charset="0"/>
                        </a:rPr>
                        <m:t>=</m:t>
                      </m:r>
                      <m:r>
                        <a:rPr lang="es-EC" sz="2000" i="1">
                          <a:latin typeface="Cambria Math" panose="02040503050406030204" pitchFamily="18" charset="0"/>
                        </a:rPr>
                        <m:t>𝑚𝑔</m:t>
                      </m:r>
                      <m:r>
                        <a:rPr lang="es-EC" sz="2000" i="0">
                          <a:latin typeface="Cambria Math" panose="02040503050406030204" pitchFamily="18" charset="0"/>
                        </a:rPr>
                        <m:t>.</m:t>
                      </m:r>
                      <m:d>
                        <m:dPr>
                          <m:begChr m:val="["/>
                          <m:endChr m:val="]"/>
                          <m:ctrlPr>
                            <a:rPr lang="es-EC" sz="2000" i="1">
                              <a:latin typeface="Cambria Math" panose="02040503050406030204" pitchFamily="18" charset="0"/>
                            </a:rPr>
                          </m:ctrlPr>
                        </m:dPr>
                        <m:e>
                          <m:func>
                            <m:funcPr>
                              <m:ctrlPr>
                                <a:rPr lang="es-EC" sz="2000" i="1">
                                  <a:latin typeface="Cambria Math" panose="02040503050406030204" pitchFamily="18" charset="0"/>
                                </a:rPr>
                              </m:ctrlPr>
                            </m:funcPr>
                            <m:fName>
                              <m:r>
                                <m:rPr>
                                  <m:sty m:val="p"/>
                                </m:rPr>
                                <a:rPr lang="es-EC" sz="2000" i="0">
                                  <a:latin typeface="Cambria Math" panose="02040503050406030204" pitchFamily="18" charset="0"/>
                                </a:rPr>
                                <m:t>sin</m:t>
                              </m:r>
                            </m:fName>
                            <m:e>
                              <m:d>
                                <m:dPr>
                                  <m:ctrlPr>
                                    <a:rPr lang="es-EC" sz="2000" i="1">
                                      <a:latin typeface="Cambria Math" panose="02040503050406030204" pitchFamily="18" charset="0"/>
                                    </a:rPr>
                                  </m:ctrlPr>
                                </m:dPr>
                                <m:e>
                                  <m:r>
                                    <a:rPr lang="es-EC" sz="2000" i="1">
                                      <a:latin typeface="Cambria Math" panose="02040503050406030204" pitchFamily="18" charset="0"/>
                                    </a:rPr>
                                    <m:t>𝛼</m:t>
                                  </m:r>
                                </m:e>
                              </m:d>
                            </m:e>
                          </m:func>
                          <m:r>
                            <a:rPr lang="es-EC" sz="2000" i="0">
                              <a:latin typeface="Cambria Math" panose="02040503050406030204" pitchFamily="18" charset="0"/>
                            </a:rPr>
                            <m:t>+</m:t>
                          </m:r>
                          <m:r>
                            <a:rPr lang="es-EC" sz="2000" i="1">
                              <a:latin typeface="Cambria Math" panose="02040503050406030204" pitchFamily="18" charset="0"/>
                            </a:rPr>
                            <m:t>𝜇</m:t>
                          </m:r>
                          <m:r>
                            <a:rPr lang="es-EC" sz="2000" i="0">
                              <a:latin typeface="Cambria Math" panose="02040503050406030204" pitchFamily="18" charset="0"/>
                            </a:rPr>
                            <m:t>.</m:t>
                          </m:r>
                          <m:r>
                            <a:rPr lang="es-EC" sz="2000" i="1">
                              <a:latin typeface="Cambria Math" panose="02040503050406030204" pitchFamily="18" charset="0"/>
                            </a:rPr>
                            <m:t>𝑐𝑜𝑠</m:t>
                          </m:r>
                          <m:d>
                            <m:dPr>
                              <m:ctrlPr>
                                <a:rPr lang="es-EC" sz="2000" i="1">
                                  <a:latin typeface="Cambria Math" panose="02040503050406030204" pitchFamily="18" charset="0"/>
                                </a:rPr>
                              </m:ctrlPr>
                            </m:dPr>
                            <m:e>
                              <m:r>
                                <a:rPr lang="es-EC" sz="2000" i="1">
                                  <a:latin typeface="Cambria Math" panose="02040503050406030204" pitchFamily="18" charset="0"/>
                                </a:rPr>
                                <m:t>𝛼</m:t>
                              </m:r>
                            </m:e>
                          </m:d>
                        </m:e>
                      </m:d>
                    </m:oMath>
                  </m:oMathPara>
                </a14:m>
                <a:endParaRPr lang="es-EC" sz="2000" dirty="0"/>
              </a:p>
            </p:txBody>
          </p:sp>
        </mc:Choice>
        <mc:Fallback>
          <p:sp>
            <p:nvSpPr>
              <p:cNvPr id="5" name="Rectángulo 4"/>
              <p:cNvSpPr>
                <a:spLocks noRot="1" noChangeAspect="1" noMove="1" noResize="1" noEditPoints="1" noAdjustHandles="1" noChangeArrowheads="1" noChangeShapeType="1" noTextEdit="1"/>
              </p:cNvSpPr>
              <p:nvPr/>
            </p:nvSpPr>
            <p:spPr>
              <a:xfrm>
                <a:off x="3121462" y="2796533"/>
                <a:ext cx="3256304" cy="300083"/>
              </a:xfrm>
              <a:prstGeom prst="rect">
                <a:avLst/>
              </a:prstGeom>
              <a:blipFill rotWithShape="0">
                <a:blip r:embed="rId3" cstate="print"/>
                <a:stretch>
                  <a:fillRect b="-7692"/>
                </a:stretch>
              </a:blipFill>
            </p:spPr>
            <p:txBody>
              <a:bodyPr lIns="68580" tIns="34290" rIns="68580" bIns="34290"/>
              <a:lstStyle/>
              <a:p>
                <a:r>
                  <a:rPr lang="es-EC">
                    <a:noFill/>
                  </a:rPr>
                  <a:t> </a:t>
                </a:r>
              </a:p>
            </p:txBody>
          </p:sp>
        </mc:Fallback>
      </mc:AlternateContent>
      <mc:AlternateContent xmlns:mc="http://schemas.openxmlformats.org/markup-compatibility/2006">
        <mc:Choice xmlns:a14="http://schemas.microsoft.com/office/drawing/2010/main" xmlns="" Requires="a14">
          <p:sp>
            <p:nvSpPr>
              <p:cNvPr id="6" name="Rectángulo 5"/>
              <p:cNvSpPr/>
              <p:nvPr/>
            </p:nvSpPr>
            <p:spPr>
              <a:xfrm>
                <a:off x="4545865" y="4531481"/>
                <a:ext cx="7363327" cy="5529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rPr>
                        <m:t>𝐹</m:t>
                      </m:r>
                      <m:r>
                        <a:rPr lang="es-EC" sz="2000" i="0">
                          <a:latin typeface="Cambria Math" panose="02040503050406030204" pitchFamily="18" charset="0"/>
                        </a:rPr>
                        <m:t>=133,272</m:t>
                      </m:r>
                      <m:r>
                        <a:rPr lang="es-EC" sz="2000" i="1">
                          <a:latin typeface="Cambria Math" panose="02040503050406030204" pitchFamily="18" charset="0"/>
                        </a:rPr>
                        <m:t>𝑘𝑔</m:t>
                      </m:r>
                      <m:r>
                        <a:rPr lang="es-EC" sz="2000" i="0">
                          <a:latin typeface="Cambria Math" panose="02040503050406030204" pitchFamily="18" charset="0"/>
                        </a:rPr>
                        <m:t>.</m:t>
                      </m:r>
                      <m:d>
                        <m:dPr>
                          <m:ctrlPr>
                            <a:rPr lang="es-EC" sz="2000" i="1">
                              <a:latin typeface="Cambria Math" panose="02040503050406030204" pitchFamily="18" charset="0"/>
                            </a:rPr>
                          </m:ctrlPr>
                        </m:dPr>
                        <m:e>
                          <m:r>
                            <a:rPr lang="es-EC" sz="2000" i="0">
                              <a:latin typeface="Cambria Math" panose="02040503050406030204" pitchFamily="18" charset="0"/>
                            </a:rPr>
                            <m:t>9,8</m:t>
                          </m:r>
                          <m:f>
                            <m:fPr>
                              <m:type m:val="skw"/>
                              <m:ctrlPr>
                                <a:rPr lang="es-EC" sz="2000" i="1">
                                  <a:latin typeface="Cambria Math" panose="02040503050406030204" pitchFamily="18" charset="0"/>
                                </a:rPr>
                              </m:ctrlPr>
                            </m:fPr>
                            <m:num>
                              <m:r>
                                <a:rPr lang="es-EC" sz="2000" i="1">
                                  <a:latin typeface="Cambria Math" panose="02040503050406030204" pitchFamily="18" charset="0"/>
                                </a:rPr>
                                <m:t>𝑚</m:t>
                              </m:r>
                            </m:num>
                            <m:den>
                              <m:sSup>
                                <m:sSupPr>
                                  <m:ctrlPr>
                                    <a:rPr lang="es-EC" sz="2000" i="1">
                                      <a:latin typeface="Cambria Math" panose="02040503050406030204" pitchFamily="18" charset="0"/>
                                    </a:rPr>
                                  </m:ctrlPr>
                                </m:sSupPr>
                                <m:e>
                                  <m:r>
                                    <a:rPr lang="es-EC" sz="2000" i="1">
                                      <a:latin typeface="Cambria Math" panose="02040503050406030204" pitchFamily="18" charset="0"/>
                                    </a:rPr>
                                    <m:t>𝑠𝑒𝑔</m:t>
                                  </m:r>
                                </m:e>
                                <m:sup>
                                  <m:r>
                                    <a:rPr lang="es-EC" sz="2000" i="0">
                                      <a:latin typeface="Cambria Math" panose="02040503050406030204" pitchFamily="18" charset="0"/>
                                    </a:rPr>
                                    <m:t>2</m:t>
                                  </m:r>
                                </m:sup>
                              </m:sSup>
                            </m:den>
                          </m:f>
                        </m:e>
                      </m:d>
                      <m:r>
                        <a:rPr lang="es-EC" sz="2000" i="0">
                          <a:latin typeface="Cambria Math" panose="02040503050406030204" pitchFamily="18" charset="0"/>
                        </a:rPr>
                        <m:t>.</m:t>
                      </m:r>
                      <m:d>
                        <m:dPr>
                          <m:begChr m:val="["/>
                          <m:endChr m:val="]"/>
                          <m:ctrlPr>
                            <a:rPr lang="es-EC" sz="2000" i="1">
                              <a:latin typeface="Cambria Math" panose="02040503050406030204" pitchFamily="18" charset="0"/>
                            </a:rPr>
                          </m:ctrlPr>
                        </m:dPr>
                        <m:e>
                          <m:func>
                            <m:funcPr>
                              <m:ctrlPr>
                                <a:rPr lang="es-EC" sz="2000" i="1">
                                  <a:latin typeface="Cambria Math" panose="02040503050406030204" pitchFamily="18" charset="0"/>
                                </a:rPr>
                              </m:ctrlPr>
                            </m:funcPr>
                            <m:fName>
                              <m:r>
                                <m:rPr>
                                  <m:sty m:val="p"/>
                                </m:rPr>
                                <a:rPr lang="es-EC" sz="2000" i="0">
                                  <a:latin typeface="Cambria Math" panose="02040503050406030204" pitchFamily="18" charset="0"/>
                                </a:rPr>
                                <m:t>sin</m:t>
                              </m:r>
                            </m:fName>
                            <m:e>
                              <m:d>
                                <m:dPr>
                                  <m:ctrlPr>
                                    <a:rPr lang="es-EC" sz="2000" i="1">
                                      <a:latin typeface="Cambria Math" panose="02040503050406030204" pitchFamily="18" charset="0"/>
                                    </a:rPr>
                                  </m:ctrlPr>
                                </m:dPr>
                                <m:e>
                                  <m:r>
                                    <a:rPr lang="es-EC" sz="2000" i="0">
                                      <a:latin typeface="Cambria Math" panose="02040503050406030204" pitchFamily="18" charset="0"/>
                                    </a:rPr>
                                    <m:t>1,718</m:t>
                                  </m:r>
                                </m:e>
                              </m:d>
                            </m:e>
                          </m:func>
                          <m:r>
                            <a:rPr lang="es-EC" sz="2000" i="0">
                              <a:latin typeface="Cambria Math" panose="02040503050406030204" pitchFamily="18" charset="0"/>
                            </a:rPr>
                            <m:t>+0,03∗</m:t>
                          </m:r>
                          <m:r>
                            <a:rPr lang="es-EC" sz="2000" i="1">
                              <a:latin typeface="Cambria Math" panose="02040503050406030204" pitchFamily="18" charset="0"/>
                            </a:rPr>
                            <m:t>𝑐𝑜𝑠</m:t>
                          </m:r>
                          <m:d>
                            <m:dPr>
                              <m:ctrlPr>
                                <a:rPr lang="es-EC" sz="2000" i="1">
                                  <a:latin typeface="Cambria Math" panose="02040503050406030204" pitchFamily="18" charset="0"/>
                                </a:rPr>
                              </m:ctrlPr>
                            </m:dPr>
                            <m:e>
                              <m:r>
                                <a:rPr lang="es-EC" sz="2000" i="0">
                                  <a:latin typeface="Cambria Math" panose="02040503050406030204" pitchFamily="18" charset="0"/>
                                </a:rPr>
                                <m:t>1,718</m:t>
                              </m:r>
                            </m:e>
                          </m:d>
                        </m:e>
                      </m:d>
                    </m:oMath>
                  </m:oMathPara>
                </a14:m>
                <a:endParaRPr lang="es-EC" sz="2000" dirty="0"/>
              </a:p>
            </p:txBody>
          </p:sp>
        </mc:Choice>
        <mc:Fallback>
          <p:sp>
            <p:nvSpPr>
              <p:cNvPr id="6" name="Rectángulo 5"/>
              <p:cNvSpPr>
                <a:spLocks noRot="1" noChangeAspect="1" noMove="1" noResize="1" noEditPoints="1" noAdjustHandles="1" noChangeArrowheads="1" noChangeShapeType="1" noTextEdit="1"/>
              </p:cNvSpPr>
              <p:nvPr/>
            </p:nvSpPr>
            <p:spPr>
              <a:xfrm>
                <a:off x="3409399" y="3398611"/>
                <a:ext cx="5522495" cy="414729"/>
              </a:xfrm>
              <a:prstGeom prst="rect">
                <a:avLst/>
              </a:prstGeom>
              <a:blipFill rotWithShape="0">
                <a:blip r:embed="rId4" cstate="print"/>
                <a:stretch>
                  <a:fillRect t="-109890" b="-160440"/>
                </a:stretch>
              </a:blipFill>
            </p:spPr>
            <p:txBody>
              <a:bodyPr lIns="68580" tIns="34290" rIns="68580" bIns="34290"/>
              <a:lstStyle/>
              <a:p>
                <a:r>
                  <a:rPr lang="es-EC">
                    <a:noFill/>
                  </a:rPr>
                  <a:t> </a:t>
                </a:r>
              </a:p>
            </p:txBody>
          </p:sp>
        </mc:Fallback>
      </mc:AlternateContent>
      <mc:AlternateContent xmlns:mc="http://schemas.openxmlformats.org/markup-compatibility/2006">
        <mc:Choice xmlns:a14="http://schemas.microsoft.com/office/drawing/2010/main" xmlns="" Requires="a14">
          <p:sp>
            <p:nvSpPr>
              <p:cNvPr id="7" name="Rectángulo 6"/>
              <p:cNvSpPr/>
              <p:nvPr/>
            </p:nvSpPr>
            <p:spPr>
              <a:xfrm>
                <a:off x="4591571" y="5404910"/>
                <a:ext cx="174124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2000" i="1" smtClean="0">
                              <a:latin typeface="Cambria Math" panose="02040503050406030204" pitchFamily="18" charset="0"/>
                            </a:rPr>
                          </m:ctrlPr>
                        </m:dPr>
                        <m:e>
                          <m:r>
                            <a:rPr lang="es-EC" sz="2000" i="1">
                              <a:latin typeface="Cambria Math" panose="02040503050406030204" pitchFamily="18" charset="0"/>
                            </a:rPr>
                            <m:t>𝐹</m:t>
                          </m:r>
                          <m:r>
                            <a:rPr lang="es-EC" sz="2000" i="0">
                              <a:latin typeface="Cambria Math" panose="02040503050406030204" pitchFamily="18" charset="0"/>
                            </a:rPr>
                            <m:t>=78,39[</m:t>
                          </m:r>
                          <m:r>
                            <a:rPr lang="es-EC" sz="2000" i="1">
                              <a:latin typeface="Cambria Math" panose="02040503050406030204" pitchFamily="18" charset="0"/>
                            </a:rPr>
                            <m:t>𝑁</m:t>
                          </m:r>
                        </m:e>
                      </m:d>
                    </m:oMath>
                  </m:oMathPara>
                </a14:m>
                <a:endParaRPr lang="es-EC" sz="2000" dirty="0"/>
              </a:p>
            </p:txBody>
          </p:sp>
        </mc:Choice>
        <mc:Fallback>
          <p:sp>
            <p:nvSpPr>
              <p:cNvPr id="7" name="Rectángulo 6"/>
              <p:cNvSpPr>
                <a:spLocks noRot="1" noChangeAspect="1" noMove="1" noResize="1" noEditPoints="1" noAdjustHandles="1" noChangeArrowheads="1" noChangeShapeType="1" noTextEdit="1"/>
              </p:cNvSpPr>
              <p:nvPr/>
            </p:nvSpPr>
            <p:spPr>
              <a:xfrm>
                <a:off x="3443678" y="4053682"/>
                <a:ext cx="1305935" cy="300083"/>
              </a:xfrm>
              <a:prstGeom prst="rect">
                <a:avLst/>
              </a:prstGeom>
              <a:blipFill rotWithShape="0">
                <a:blip r:embed="rId5" cstate="print"/>
                <a:stretch>
                  <a:fillRect t="-127692" r="-27972" b="-193846"/>
                </a:stretch>
              </a:blipFill>
            </p:spPr>
            <p:txBody>
              <a:bodyPr lIns="68580" tIns="34290" rIns="68580" bIns="34290"/>
              <a:lstStyle/>
              <a:p>
                <a:r>
                  <a:rPr lang="es-EC">
                    <a:noFill/>
                  </a:rPr>
                  <a:t> </a:t>
                </a:r>
              </a:p>
            </p:txBody>
          </p:sp>
        </mc:Fallback>
      </mc:AlternateContent>
    </p:spTree>
    <p:extLst>
      <p:ext uri="{BB962C8B-B14F-4D97-AF65-F5344CB8AC3E}">
        <p14:creationId xmlns:p14="http://schemas.microsoft.com/office/powerpoint/2010/main" xmlns="" val="23387154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2950018" y="770931"/>
          <a:ext cx="3390624" cy="3464184"/>
        </p:xfrm>
        <a:graphic>
          <a:graphicData uri="http://schemas.openxmlformats.org/drawingml/2006/table">
            <a:tbl>
              <a:tblPr firstRow="1" firstCol="1" bandRow="1">
                <a:tableStyleId>{5C22544A-7EE6-4342-B048-85BDC9FD1C3A}</a:tableStyleId>
              </a:tblPr>
              <a:tblGrid>
                <a:gridCol w="2033223"/>
                <a:gridCol w="1357401"/>
              </a:tblGrid>
              <a:tr h="429669">
                <a:tc>
                  <a:txBody>
                    <a:bodyPr/>
                    <a:lstStyle/>
                    <a:p>
                      <a:pPr algn="ctr">
                        <a:lnSpc>
                          <a:spcPct val="150000"/>
                        </a:lnSpc>
                        <a:spcBef>
                          <a:spcPts val="600"/>
                        </a:spcBef>
                        <a:spcAft>
                          <a:spcPts val="0"/>
                        </a:spcAft>
                      </a:pPr>
                      <a:r>
                        <a:rPr lang="es-ES" sz="1400" dirty="0">
                          <a:effectLst/>
                        </a:rPr>
                        <a:t>Descripción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400" dirty="0">
                          <a:effectLst/>
                        </a:rPr>
                        <a:t>Masa (kg)</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429669">
                <a:tc>
                  <a:txBody>
                    <a:bodyPr/>
                    <a:lstStyle/>
                    <a:p>
                      <a:pPr algn="l">
                        <a:lnSpc>
                          <a:spcPct val="150000"/>
                        </a:lnSpc>
                        <a:spcBef>
                          <a:spcPts val="600"/>
                        </a:spcBef>
                        <a:spcAft>
                          <a:spcPts val="0"/>
                        </a:spcAft>
                      </a:pPr>
                      <a:r>
                        <a:rPr lang="es-ES" sz="1400">
                          <a:effectLst/>
                        </a:rPr>
                        <a:t>Persona Promedio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400">
                          <a:effectLst/>
                        </a:rPr>
                        <a:t>75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429669">
                <a:tc>
                  <a:txBody>
                    <a:bodyPr/>
                    <a:lstStyle/>
                    <a:p>
                      <a:pPr algn="l">
                        <a:lnSpc>
                          <a:spcPct val="150000"/>
                        </a:lnSpc>
                        <a:spcBef>
                          <a:spcPts val="600"/>
                        </a:spcBef>
                        <a:spcAft>
                          <a:spcPts val="0"/>
                        </a:spcAft>
                      </a:pPr>
                      <a:r>
                        <a:rPr lang="es-ES" sz="1400">
                          <a:effectLst/>
                        </a:rPr>
                        <a:t>Estructura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400">
                          <a:effectLst/>
                        </a:rPr>
                        <a:t>22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429669">
                <a:tc>
                  <a:txBody>
                    <a:bodyPr/>
                    <a:lstStyle/>
                    <a:p>
                      <a:pPr algn="l">
                        <a:lnSpc>
                          <a:spcPct val="150000"/>
                        </a:lnSpc>
                        <a:spcBef>
                          <a:spcPts val="600"/>
                        </a:spcBef>
                        <a:spcAft>
                          <a:spcPts val="0"/>
                        </a:spcAft>
                      </a:pPr>
                      <a:r>
                        <a:rPr lang="es-ES" sz="1400">
                          <a:effectLst/>
                        </a:rPr>
                        <a:t>Sistema de Potencia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400" dirty="0">
                          <a:effectLst/>
                        </a:rPr>
                        <a:t>4,5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456501">
                <a:tc>
                  <a:txBody>
                    <a:bodyPr/>
                    <a:lstStyle/>
                    <a:p>
                      <a:pPr algn="l">
                        <a:lnSpc>
                          <a:spcPct val="150000"/>
                        </a:lnSpc>
                        <a:spcBef>
                          <a:spcPts val="600"/>
                        </a:spcBef>
                        <a:spcAft>
                          <a:spcPts val="0"/>
                        </a:spcAft>
                      </a:pPr>
                      <a:r>
                        <a:rPr lang="es-ES" sz="1400">
                          <a:effectLst/>
                        </a:rPr>
                        <a:t>Sistema Caminadora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400">
                          <a:effectLst/>
                        </a:rPr>
                        <a:t>9,525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429669">
                <a:tc>
                  <a:txBody>
                    <a:bodyPr/>
                    <a:lstStyle/>
                    <a:p>
                      <a:pPr algn="l">
                        <a:lnSpc>
                          <a:spcPct val="150000"/>
                        </a:lnSpc>
                        <a:spcBef>
                          <a:spcPts val="600"/>
                        </a:spcBef>
                        <a:spcAft>
                          <a:spcPts val="0"/>
                        </a:spcAft>
                      </a:pPr>
                      <a:r>
                        <a:rPr lang="es-ES" sz="1400">
                          <a:effectLst/>
                        </a:rPr>
                        <a:t>Sistema Fotovoltaico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400">
                          <a:effectLst/>
                        </a:rPr>
                        <a:t>12,247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429669">
                <a:tc>
                  <a:txBody>
                    <a:bodyPr/>
                    <a:lstStyle/>
                    <a:p>
                      <a:pPr algn="l">
                        <a:lnSpc>
                          <a:spcPct val="150000"/>
                        </a:lnSpc>
                        <a:spcBef>
                          <a:spcPts val="600"/>
                        </a:spcBef>
                        <a:spcAft>
                          <a:spcPts val="0"/>
                        </a:spcAft>
                      </a:pPr>
                      <a:r>
                        <a:rPr lang="es-ES" sz="1400">
                          <a:effectLst/>
                        </a:rPr>
                        <a:t>Extras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400">
                          <a:effectLst/>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429669">
                <a:tc>
                  <a:txBody>
                    <a:bodyPr/>
                    <a:lstStyle/>
                    <a:p>
                      <a:pPr algn="l">
                        <a:lnSpc>
                          <a:spcPct val="150000"/>
                        </a:lnSpc>
                        <a:spcBef>
                          <a:spcPts val="600"/>
                        </a:spcBef>
                        <a:spcAft>
                          <a:spcPts val="0"/>
                        </a:spcAft>
                      </a:pPr>
                      <a:r>
                        <a:rPr lang="es-ES" sz="1400" dirty="0">
                          <a:effectLst/>
                        </a:rPr>
                        <a:t>TOTAL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400" dirty="0">
                          <a:effectLst/>
                        </a:rPr>
                        <a:t>133,272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bl>
          </a:graphicData>
        </a:graphic>
      </p:graphicFrame>
    </p:spTree>
    <p:extLst>
      <p:ext uri="{BB962C8B-B14F-4D97-AF65-F5344CB8AC3E}">
        <p14:creationId xmlns:p14="http://schemas.microsoft.com/office/powerpoint/2010/main" xmlns="" val="2880673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r>
              <a:rPr lang="es-EC" b="1" dirty="0">
                <a:solidFill>
                  <a:schemeClr val="tx1"/>
                </a:solidFill>
              </a:rPr>
              <a:t>Torque </a:t>
            </a:r>
            <a:r>
              <a:rPr lang="es-EC" b="1" dirty="0" smtClean="0">
                <a:solidFill>
                  <a:schemeClr val="tx1"/>
                </a:solidFill>
              </a:rPr>
              <a:t>y Potencia Necesario Vehículo</a:t>
            </a:r>
            <a:endParaRPr lang="es-EC" dirty="0">
              <a:solidFill>
                <a:schemeClr val="tx1"/>
              </a:solidFill>
            </a:endParaRPr>
          </a:p>
        </p:txBody>
      </p:sp>
      <p:sp>
        <p:nvSpPr>
          <p:cNvPr id="5" name="Marcador de contenido 2"/>
          <p:cNvSpPr>
            <a:spLocks noGrp="1"/>
          </p:cNvSpPr>
          <p:nvPr>
            <p:ph idx="1"/>
          </p:nvPr>
        </p:nvSpPr>
        <p:spPr>
          <a:xfrm>
            <a:off x="914400" y="1123951"/>
            <a:ext cx="7772400" cy="1523999"/>
          </a:xfrm>
        </p:spPr>
        <p:txBody>
          <a:bodyPr>
            <a:normAutofit/>
          </a:bodyPr>
          <a:lstStyle/>
          <a:p>
            <a:pPr marL="0" indent="0" algn="just">
              <a:buNone/>
            </a:pPr>
            <a:r>
              <a:rPr lang="es-ES" dirty="0" smtClean="0">
                <a:solidFill>
                  <a:schemeClr val="tx1"/>
                </a:solidFill>
              </a:rPr>
              <a:t>El cálculo se </a:t>
            </a:r>
            <a:r>
              <a:rPr lang="es-ES" dirty="0">
                <a:solidFill>
                  <a:schemeClr val="tx1"/>
                </a:solidFill>
              </a:rPr>
              <a:t>realiza en base al </a:t>
            </a:r>
            <a:r>
              <a:rPr lang="es-ES" dirty="0" smtClean="0">
                <a:solidFill>
                  <a:schemeClr val="tx1"/>
                </a:solidFill>
              </a:rPr>
              <a:t>radio de </a:t>
            </a:r>
            <a:r>
              <a:rPr lang="es-ES" dirty="0">
                <a:solidFill>
                  <a:schemeClr val="tx1"/>
                </a:solidFill>
              </a:rPr>
              <a:t>la llanta </a:t>
            </a:r>
            <a:r>
              <a:rPr lang="es-ES" dirty="0" smtClean="0">
                <a:solidFill>
                  <a:schemeClr val="tx1"/>
                </a:solidFill>
              </a:rPr>
              <a:t>a utilizar y la fuerza determinada.</a:t>
            </a:r>
          </a:p>
          <a:p>
            <a:pPr marL="0" indent="0">
              <a:buNone/>
            </a:pPr>
            <a:endParaRPr lang="es-EC" dirty="0">
              <a:solidFill>
                <a:schemeClr val="tx1"/>
              </a:solidFill>
            </a:endParaRPr>
          </a:p>
          <a:p>
            <a:pPr marL="0" indent="0">
              <a:buNone/>
            </a:pPr>
            <a:endParaRPr lang="es-EC" dirty="0">
              <a:solidFill>
                <a:schemeClr val="tx1"/>
              </a:solidFill>
            </a:endParaRPr>
          </a:p>
        </p:txBody>
      </p:sp>
      <p:pic>
        <p:nvPicPr>
          <p:cNvPr id="6" name="Imagen 3"/>
          <p:cNvPicPr>
            <a:picLocks noChangeAspect="1"/>
          </p:cNvPicPr>
          <p:nvPr/>
        </p:nvPicPr>
        <p:blipFill>
          <a:blip r:embed="rId2" cstate="print"/>
          <a:stretch>
            <a:fillRect/>
          </a:stretch>
        </p:blipFill>
        <p:spPr>
          <a:xfrm>
            <a:off x="1524000" y="2495550"/>
            <a:ext cx="2705100" cy="1647825"/>
          </a:xfrm>
          <a:prstGeom prst="rect">
            <a:avLst/>
          </a:prstGeom>
        </p:spPr>
      </p:pic>
      <p:pic>
        <p:nvPicPr>
          <p:cNvPr id="7" name="Imagen 4"/>
          <p:cNvPicPr>
            <a:picLocks noChangeAspect="1"/>
          </p:cNvPicPr>
          <p:nvPr/>
        </p:nvPicPr>
        <p:blipFill>
          <a:blip r:embed="rId3" cstate="print"/>
          <a:stretch>
            <a:fillRect/>
          </a:stretch>
        </p:blipFill>
        <p:spPr>
          <a:xfrm>
            <a:off x="5181600" y="2419350"/>
            <a:ext cx="2828925" cy="1819275"/>
          </a:xfrm>
          <a:prstGeom prst="rect">
            <a:avLst/>
          </a:prstGeom>
        </p:spPr>
      </p:pic>
    </p:spTree>
    <p:extLst>
      <p:ext uri="{BB962C8B-B14F-4D97-AF65-F5344CB8AC3E}">
        <p14:creationId xmlns:p14="http://schemas.microsoft.com/office/powerpoint/2010/main" xmlns="" val="13558862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8600" y="1047750"/>
            <a:ext cx="2971800" cy="646331"/>
          </a:xfrm>
          <a:prstGeom prst="rect">
            <a:avLst/>
          </a:prstGeom>
        </p:spPr>
        <p:txBody>
          <a:bodyPr wrap="square">
            <a:spAutoFit/>
          </a:bodyPr>
          <a:lstStyle/>
          <a:p>
            <a:r>
              <a:rPr lang="es-ES" dirty="0" smtClean="0"/>
              <a:t>Los cálculos se respaldan en la Norma DIN 22 101</a:t>
            </a:r>
            <a:endParaRPr lang="es-ES" dirty="0"/>
          </a:p>
        </p:txBody>
      </p:sp>
      <p:sp>
        <p:nvSpPr>
          <p:cNvPr id="6" name="5 Rectángulo"/>
          <p:cNvSpPr/>
          <p:nvPr/>
        </p:nvSpPr>
        <p:spPr>
          <a:xfrm>
            <a:off x="0" y="438150"/>
            <a:ext cx="6655155" cy="615553"/>
          </a:xfrm>
          <a:prstGeom prst="rect">
            <a:avLst/>
          </a:prstGeom>
        </p:spPr>
        <p:txBody>
          <a:bodyPr wrap="none">
            <a:spAutoFit/>
          </a:bodyPr>
          <a:lstStyle/>
          <a:p>
            <a:r>
              <a:rPr lang="es-ES" sz="3400" b="1" dirty="0" smtClean="0"/>
              <a:t>Potencia y Torque de la Caminadora</a:t>
            </a:r>
            <a:endParaRPr lang="es-ES" sz="3400" dirty="0"/>
          </a:p>
        </p:txBody>
      </p:sp>
      <p:pic>
        <p:nvPicPr>
          <p:cNvPr id="165890" name="Picture 2"/>
          <p:cNvPicPr>
            <a:picLocks noChangeAspect="1" noChangeArrowheads="1"/>
          </p:cNvPicPr>
          <p:nvPr/>
        </p:nvPicPr>
        <p:blipFill>
          <a:blip r:embed="rId2" cstate="print"/>
          <a:srcRect/>
          <a:stretch>
            <a:fillRect/>
          </a:stretch>
        </p:blipFill>
        <p:spPr bwMode="auto">
          <a:xfrm>
            <a:off x="3962400" y="1047750"/>
            <a:ext cx="4606146" cy="2095500"/>
          </a:xfrm>
          <a:prstGeom prst="rect">
            <a:avLst/>
          </a:prstGeom>
          <a:noFill/>
          <a:ln w="9525">
            <a:noFill/>
            <a:miter lim="800000"/>
            <a:headEnd/>
            <a:tailEnd/>
          </a:ln>
        </p:spPr>
      </p:pic>
      <p:sp>
        <p:nvSpPr>
          <p:cNvPr id="165891" name="Rectangle 3"/>
          <p:cNvSpPr>
            <a:spLocks noChangeArrowheads="1"/>
          </p:cNvSpPr>
          <p:nvPr/>
        </p:nvSpPr>
        <p:spPr bwMode="auto">
          <a:xfrm>
            <a:off x="304800" y="2038350"/>
            <a:ext cx="2209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Resistencia al Movimiento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5892" name="Picture 4"/>
          <p:cNvPicPr>
            <a:picLocks noChangeAspect="1" noChangeArrowheads="1"/>
          </p:cNvPicPr>
          <p:nvPr/>
        </p:nvPicPr>
        <p:blipFill>
          <a:blip r:embed="rId3" cstate="print"/>
          <a:srcRect/>
          <a:stretch>
            <a:fillRect/>
          </a:stretch>
        </p:blipFill>
        <p:spPr bwMode="auto">
          <a:xfrm>
            <a:off x="609600" y="2343150"/>
            <a:ext cx="1539241" cy="533400"/>
          </a:xfrm>
          <a:prstGeom prst="rect">
            <a:avLst/>
          </a:prstGeom>
          <a:noFill/>
          <a:ln w="9525">
            <a:noFill/>
            <a:miter lim="800000"/>
            <a:headEnd/>
            <a:tailEnd/>
          </a:ln>
        </p:spPr>
      </p:pic>
      <p:pic>
        <p:nvPicPr>
          <p:cNvPr id="165893" name="Picture 5"/>
          <p:cNvPicPr>
            <a:picLocks noChangeAspect="1" noChangeArrowheads="1"/>
          </p:cNvPicPr>
          <p:nvPr/>
        </p:nvPicPr>
        <p:blipFill>
          <a:blip r:embed="rId4" cstate="print"/>
          <a:srcRect/>
          <a:stretch>
            <a:fillRect/>
          </a:stretch>
        </p:blipFill>
        <p:spPr bwMode="auto">
          <a:xfrm>
            <a:off x="685800" y="2876550"/>
            <a:ext cx="2552701" cy="533400"/>
          </a:xfrm>
          <a:prstGeom prst="rect">
            <a:avLst/>
          </a:prstGeom>
          <a:noFill/>
          <a:ln w="9525">
            <a:noFill/>
            <a:miter lim="800000"/>
            <a:headEnd/>
            <a:tailEnd/>
          </a:ln>
        </p:spPr>
      </p:pic>
      <p:pic>
        <p:nvPicPr>
          <p:cNvPr id="165894" name="Picture 6"/>
          <p:cNvPicPr>
            <a:picLocks noChangeAspect="1" noChangeArrowheads="1"/>
          </p:cNvPicPr>
          <p:nvPr/>
        </p:nvPicPr>
        <p:blipFill>
          <a:blip r:embed="rId5" cstate="print"/>
          <a:srcRect/>
          <a:stretch>
            <a:fillRect/>
          </a:stretch>
        </p:blipFill>
        <p:spPr bwMode="auto">
          <a:xfrm>
            <a:off x="609600" y="3486150"/>
            <a:ext cx="4367463" cy="838200"/>
          </a:xfrm>
          <a:prstGeom prst="rect">
            <a:avLst/>
          </a:prstGeom>
          <a:noFill/>
          <a:ln w="9525">
            <a:noFill/>
            <a:miter lim="800000"/>
            <a:headEnd/>
            <a:tailEnd/>
          </a:ln>
        </p:spPr>
      </p:pic>
      <p:pic>
        <p:nvPicPr>
          <p:cNvPr id="165895" name="Picture 7"/>
          <p:cNvPicPr>
            <a:picLocks noChangeAspect="1" noChangeArrowheads="1"/>
          </p:cNvPicPr>
          <p:nvPr/>
        </p:nvPicPr>
        <p:blipFill>
          <a:blip r:embed="rId6" cstate="print"/>
          <a:srcRect/>
          <a:stretch>
            <a:fillRect/>
          </a:stretch>
        </p:blipFill>
        <p:spPr bwMode="auto">
          <a:xfrm>
            <a:off x="5638800" y="3714750"/>
            <a:ext cx="1991032"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5896" name="Picture 8"/>
          <p:cNvPicPr>
            <a:picLocks noChangeAspect="1" noChangeArrowheads="1"/>
          </p:cNvPicPr>
          <p:nvPr/>
        </p:nvPicPr>
        <p:blipFill>
          <a:blip r:embed="rId7" cstate="print"/>
          <a:srcRect/>
          <a:stretch>
            <a:fillRect/>
          </a:stretch>
        </p:blipFill>
        <p:spPr bwMode="auto">
          <a:xfrm>
            <a:off x="5715000" y="3257550"/>
            <a:ext cx="1973036"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p:cNvSpPr>
            <a:spLocks noChangeArrowheads="1"/>
          </p:cNvSpPr>
          <p:nvPr/>
        </p:nvSpPr>
        <p:spPr bwMode="auto">
          <a:xfrm>
            <a:off x="152400" y="438150"/>
            <a:ext cx="21336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Tensiones de la Banda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6914" name="Picture 2"/>
          <p:cNvPicPr>
            <a:picLocks noChangeAspect="1" noChangeArrowheads="1"/>
          </p:cNvPicPr>
          <p:nvPr/>
        </p:nvPicPr>
        <p:blipFill>
          <a:blip r:embed="rId2" cstate="print"/>
          <a:srcRect/>
          <a:stretch>
            <a:fillRect/>
          </a:stretch>
        </p:blipFill>
        <p:spPr bwMode="auto">
          <a:xfrm>
            <a:off x="457200" y="895350"/>
            <a:ext cx="3712029" cy="1219200"/>
          </a:xfrm>
          <a:prstGeom prst="rect">
            <a:avLst/>
          </a:prstGeom>
          <a:noFill/>
          <a:ln w="9525">
            <a:noFill/>
            <a:miter lim="800000"/>
            <a:headEnd/>
            <a:tailEnd/>
          </a:ln>
        </p:spPr>
      </p:pic>
      <p:pic>
        <p:nvPicPr>
          <p:cNvPr id="166915" name="Picture 3"/>
          <p:cNvPicPr>
            <a:picLocks noChangeAspect="1" noChangeArrowheads="1"/>
          </p:cNvPicPr>
          <p:nvPr/>
        </p:nvPicPr>
        <p:blipFill>
          <a:blip r:embed="rId3" cstate="print"/>
          <a:srcRect/>
          <a:stretch>
            <a:fillRect/>
          </a:stretch>
        </p:blipFill>
        <p:spPr bwMode="auto">
          <a:xfrm>
            <a:off x="457200" y="1962150"/>
            <a:ext cx="3355144" cy="1371600"/>
          </a:xfrm>
          <a:prstGeom prst="rect">
            <a:avLst/>
          </a:prstGeom>
          <a:noFill/>
          <a:ln w="9525">
            <a:noFill/>
            <a:miter lim="800000"/>
            <a:headEnd/>
            <a:tailEnd/>
          </a:ln>
        </p:spPr>
      </p:pic>
      <p:pic>
        <p:nvPicPr>
          <p:cNvPr id="166916" name="Picture 4"/>
          <p:cNvPicPr>
            <a:picLocks noChangeAspect="1" noChangeArrowheads="1"/>
          </p:cNvPicPr>
          <p:nvPr/>
        </p:nvPicPr>
        <p:blipFill>
          <a:blip r:embed="rId4" cstate="print"/>
          <a:srcRect/>
          <a:stretch>
            <a:fillRect/>
          </a:stretch>
        </p:blipFill>
        <p:spPr bwMode="auto">
          <a:xfrm>
            <a:off x="5486400" y="514350"/>
            <a:ext cx="1988419" cy="2196510"/>
          </a:xfrm>
          <a:prstGeom prst="rect">
            <a:avLst/>
          </a:prstGeom>
          <a:noFill/>
          <a:ln w="9525">
            <a:noFill/>
            <a:miter lim="800000"/>
            <a:headEnd/>
            <a:tailEnd/>
          </a:ln>
        </p:spPr>
      </p:pic>
      <p:pic>
        <p:nvPicPr>
          <p:cNvPr id="166917" name="Picture 5"/>
          <p:cNvPicPr>
            <a:picLocks noChangeAspect="1" noChangeArrowheads="1"/>
          </p:cNvPicPr>
          <p:nvPr/>
        </p:nvPicPr>
        <p:blipFill>
          <a:blip r:embed="rId5" cstate="print"/>
          <a:srcRect/>
          <a:stretch>
            <a:fillRect/>
          </a:stretch>
        </p:blipFill>
        <p:spPr bwMode="auto">
          <a:xfrm>
            <a:off x="1143000" y="3333750"/>
            <a:ext cx="1845945" cy="1295400"/>
          </a:xfrm>
          <a:prstGeom prst="rect">
            <a:avLst/>
          </a:prstGeom>
          <a:noFill/>
          <a:ln w="9525">
            <a:noFill/>
            <a:miter lim="800000"/>
            <a:headEnd/>
            <a:tailEnd/>
          </a:ln>
        </p:spPr>
      </p:pic>
      <p:pic>
        <p:nvPicPr>
          <p:cNvPr id="166918" name="Picture 6"/>
          <p:cNvPicPr>
            <a:picLocks noChangeAspect="1" noChangeArrowheads="1"/>
          </p:cNvPicPr>
          <p:nvPr/>
        </p:nvPicPr>
        <p:blipFill>
          <a:blip r:embed="rId6" cstate="print"/>
          <a:srcRect/>
          <a:stretch>
            <a:fillRect/>
          </a:stretch>
        </p:blipFill>
        <p:spPr bwMode="auto">
          <a:xfrm>
            <a:off x="4114800" y="2724150"/>
            <a:ext cx="4562475" cy="140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ChangeArrowheads="1"/>
          </p:cNvSpPr>
          <p:nvPr/>
        </p:nvSpPr>
        <p:spPr bwMode="auto">
          <a:xfrm>
            <a:off x="0" y="361950"/>
            <a:ext cx="4689169"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Cargas de Trabajo y Rotura de la Banda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533400" y="819150"/>
            <a:ext cx="7848600" cy="646331"/>
          </a:xfrm>
          <a:prstGeom prst="rect">
            <a:avLst/>
          </a:prstGeom>
        </p:spPr>
        <p:txBody>
          <a:bodyPr wrap="square">
            <a:spAutoFit/>
          </a:bodyPr>
          <a:lstStyle/>
          <a:p>
            <a:pPr algn="just"/>
            <a:r>
              <a:rPr lang="es-ES" dirty="0" smtClean="0"/>
              <a:t>La tensión máxima </a:t>
            </a:r>
            <a:r>
              <a:rPr lang="es-ES" dirty="0" err="1" smtClean="0"/>
              <a:t>T</a:t>
            </a:r>
            <a:r>
              <a:rPr lang="es-ES" baseline="-25000" dirty="0" err="1" smtClean="0"/>
              <a:t>Umax</a:t>
            </a:r>
            <a:r>
              <a:rPr lang="es-ES" dirty="0" smtClean="0"/>
              <a:t> de la banda se genera en el punto con mayor esfuerzo de la cinta transportadora, normalmente coincide con la tensión T</a:t>
            </a:r>
            <a:r>
              <a:rPr lang="es-ES" baseline="-25000" dirty="0" smtClean="0"/>
              <a:t>1 </a:t>
            </a:r>
            <a:endParaRPr lang="es-ES" dirty="0"/>
          </a:p>
        </p:txBody>
      </p:sp>
      <p:pic>
        <p:nvPicPr>
          <p:cNvPr id="167938" name="Picture 2"/>
          <p:cNvPicPr>
            <a:picLocks noChangeAspect="1" noChangeArrowheads="1"/>
          </p:cNvPicPr>
          <p:nvPr/>
        </p:nvPicPr>
        <p:blipFill>
          <a:blip r:embed="rId2" cstate="print"/>
          <a:srcRect/>
          <a:stretch>
            <a:fillRect/>
          </a:stretch>
        </p:blipFill>
        <p:spPr bwMode="auto">
          <a:xfrm>
            <a:off x="1600200" y="1962150"/>
            <a:ext cx="1295400" cy="534068"/>
          </a:xfrm>
          <a:prstGeom prst="rect">
            <a:avLst/>
          </a:prstGeom>
          <a:noFill/>
          <a:ln w="9525">
            <a:noFill/>
            <a:miter lim="800000"/>
            <a:headEnd/>
            <a:tailEnd/>
          </a:ln>
        </p:spPr>
      </p:pic>
      <p:pic>
        <p:nvPicPr>
          <p:cNvPr id="167939" name="Picture 3"/>
          <p:cNvPicPr>
            <a:picLocks noChangeAspect="1" noChangeArrowheads="1"/>
          </p:cNvPicPr>
          <p:nvPr/>
        </p:nvPicPr>
        <p:blipFill>
          <a:blip r:embed="rId3" cstate="print"/>
          <a:srcRect/>
          <a:stretch>
            <a:fillRect/>
          </a:stretch>
        </p:blipFill>
        <p:spPr bwMode="auto">
          <a:xfrm>
            <a:off x="1066800" y="2495550"/>
            <a:ext cx="2400300" cy="533400"/>
          </a:xfrm>
          <a:prstGeom prst="rect">
            <a:avLst/>
          </a:prstGeom>
          <a:noFill/>
          <a:ln w="9525">
            <a:noFill/>
            <a:miter lim="800000"/>
            <a:headEnd/>
            <a:tailEnd/>
          </a:ln>
        </p:spPr>
      </p:pic>
      <p:pic>
        <p:nvPicPr>
          <p:cNvPr id="167940" name="Picture 4"/>
          <p:cNvPicPr>
            <a:picLocks noChangeAspect="1" noChangeArrowheads="1"/>
          </p:cNvPicPr>
          <p:nvPr/>
        </p:nvPicPr>
        <p:blipFill>
          <a:blip r:embed="rId4" cstate="print"/>
          <a:srcRect/>
          <a:stretch>
            <a:fillRect/>
          </a:stretch>
        </p:blipFill>
        <p:spPr bwMode="auto">
          <a:xfrm>
            <a:off x="762000" y="3105150"/>
            <a:ext cx="2995863" cy="685800"/>
          </a:xfrm>
          <a:prstGeom prst="rect">
            <a:avLst/>
          </a:prstGeom>
          <a:noFill/>
          <a:ln w="9525">
            <a:noFill/>
            <a:miter lim="800000"/>
            <a:headEnd/>
            <a:tailEnd/>
          </a:ln>
        </p:spPr>
      </p:pic>
      <p:sp>
        <p:nvSpPr>
          <p:cNvPr id="9" name="8 Rectángulo"/>
          <p:cNvSpPr/>
          <p:nvPr/>
        </p:nvSpPr>
        <p:spPr>
          <a:xfrm>
            <a:off x="4191000" y="2495550"/>
            <a:ext cx="4572000" cy="83099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just"/>
            <a:r>
              <a:rPr lang="es-ES" sz="1600" dirty="0" smtClean="0"/>
              <a:t>El valor de tensión de la banda propuesta es 70 PIW. El valor de conversión es 1 PIW = 0,175 N/mm por lo cual se tiene un valor de 12,25 N/mm.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205978"/>
            <a:ext cx="8382000" cy="917972"/>
          </a:xfrm>
        </p:spPr>
        <p:txBody>
          <a:bodyPr/>
          <a:lstStyle/>
          <a:p>
            <a:pPr lvl="3" algn="l" rtl="0">
              <a:spcBef>
                <a:spcPct val="0"/>
              </a:spcBef>
            </a:pPr>
            <a:r>
              <a:rPr lang="es-EC" b="1" dirty="0" smtClean="0"/>
              <a:t>POTENCIA MOTRIZ </a:t>
            </a:r>
            <a:r>
              <a:rPr lang="es-ES" b="1" dirty="0" smtClean="0"/>
              <a:t>Y PAR DE LA CAMINADORA</a:t>
            </a:r>
            <a:endParaRPr lang="es-ES" dirty="0"/>
          </a:p>
        </p:txBody>
      </p:sp>
      <p:pic>
        <p:nvPicPr>
          <p:cNvPr id="168962" name="Picture 2"/>
          <p:cNvPicPr>
            <a:picLocks noChangeAspect="1" noChangeArrowheads="1"/>
          </p:cNvPicPr>
          <p:nvPr/>
        </p:nvPicPr>
        <p:blipFill>
          <a:blip r:embed="rId2" cstate="print"/>
          <a:srcRect/>
          <a:stretch>
            <a:fillRect/>
          </a:stretch>
        </p:blipFill>
        <p:spPr bwMode="auto">
          <a:xfrm>
            <a:off x="304800" y="1123950"/>
            <a:ext cx="4428805" cy="3048000"/>
          </a:xfrm>
          <a:prstGeom prst="rect">
            <a:avLst/>
          </a:prstGeom>
          <a:noFill/>
          <a:ln w="9525">
            <a:noFill/>
            <a:miter lim="800000"/>
            <a:headEnd/>
            <a:tailEnd/>
          </a:ln>
        </p:spPr>
      </p:pic>
      <p:pic>
        <p:nvPicPr>
          <p:cNvPr id="168963" name="Picture 3"/>
          <p:cNvPicPr>
            <a:picLocks noChangeAspect="1" noChangeArrowheads="1"/>
          </p:cNvPicPr>
          <p:nvPr/>
        </p:nvPicPr>
        <p:blipFill>
          <a:blip r:embed="rId3" cstate="print"/>
          <a:srcRect/>
          <a:stretch>
            <a:fillRect/>
          </a:stretch>
        </p:blipFill>
        <p:spPr bwMode="auto">
          <a:xfrm>
            <a:off x="4876800" y="1809750"/>
            <a:ext cx="4086225" cy="1762125"/>
          </a:xfrm>
          <a:prstGeom prst="rect">
            <a:avLst/>
          </a:prstGeom>
          <a:noFill/>
          <a:ln w="9525">
            <a:noFill/>
            <a:miter lim="800000"/>
            <a:headEnd/>
            <a:tailEnd/>
          </a:ln>
        </p:spPr>
      </p:pic>
      <p:cxnSp>
        <p:nvCxnSpPr>
          <p:cNvPr id="7" name="6 Conector recto"/>
          <p:cNvCxnSpPr/>
          <p:nvPr/>
        </p:nvCxnSpPr>
        <p:spPr>
          <a:xfrm>
            <a:off x="4800600" y="1200150"/>
            <a:ext cx="0" cy="29718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noChangeArrowheads="1"/>
          </p:cNvSpPr>
          <p:nvPr/>
        </p:nvSpPr>
        <p:spPr bwMode="auto">
          <a:xfrm>
            <a:off x="228600" y="1276350"/>
            <a:ext cx="2819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Potencia Y Torque Requeridos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304800" y="590550"/>
            <a:ext cx="3089307" cy="461665"/>
          </a:xfrm>
          <a:prstGeom prst="rect">
            <a:avLst/>
          </a:prstGeom>
        </p:spPr>
        <p:txBody>
          <a:bodyPr wrap="none">
            <a:spAutoFit/>
          </a:bodyPr>
          <a:lstStyle/>
          <a:p>
            <a:r>
              <a:rPr lang="es-ES" sz="2400" b="1" dirty="0" smtClean="0" bmk="">
                <a:latin typeface="Arial" pitchFamily="34" charset="0"/>
                <a:ea typeface="Times New Roman" pitchFamily="18" charset="0"/>
                <a:cs typeface="Times New Roman" pitchFamily="18" charset="0"/>
              </a:rPr>
              <a:t>Selección del Motor</a:t>
            </a:r>
            <a:endParaRPr lang="es-ES" sz="2400" dirty="0"/>
          </a:p>
        </p:txBody>
      </p:sp>
      <p:pic>
        <p:nvPicPr>
          <p:cNvPr id="169988" name="Picture 4"/>
          <p:cNvPicPr>
            <a:picLocks noChangeAspect="1" noChangeArrowheads="1"/>
          </p:cNvPicPr>
          <p:nvPr/>
        </p:nvPicPr>
        <p:blipFill>
          <a:blip r:embed="rId2" cstate="print"/>
          <a:srcRect/>
          <a:stretch>
            <a:fillRect/>
          </a:stretch>
        </p:blipFill>
        <p:spPr bwMode="auto">
          <a:xfrm>
            <a:off x="304800" y="1504950"/>
            <a:ext cx="4552950" cy="1047750"/>
          </a:xfrm>
          <a:prstGeom prst="rect">
            <a:avLst/>
          </a:prstGeom>
          <a:noFill/>
          <a:ln w="9525">
            <a:noFill/>
            <a:miter lim="800000"/>
            <a:headEnd/>
            <a:tailEnd/>
          </a:ln>
        </p:spPr>
      </p:pic>
      <p:sp>
        <p:nvSpPr>
          <p:cNvPr id="9" name="8 Rectángulo"/>
          <p:cNvSpPr/>
          <p:nvPr/>
        </p:nvSpPr>
        <p:spPr>
          <a:xfrm>
            <a:off x="228600" y="2647950"/>
            <a:ext cx="4495800" cy="923330"/>
          </a:xfrm>
          <a:prstGeom prst="rect">
            <a:avLst/>
          </a:prstGeom>
        </p:spPr>
        <p:txBody>
          <a:bodyPr wrap="square">
            <a:spAutoFit/>
          </a:bodyPr>
          <a:lstStyle/>
          <a:p>
            <a:pPr algn="just"/>
            <a:r>
              <a:rPr lang="es-ES" dirty="0" smtClean="0"/>
              <a:t>Se opta seleccionar un motor de 450 W a importar. el cual incluye un kit completo que consta de las siguientes características:</a:t>
            </a:r>
            <a:endParaRPr lang="es-ES" dirty="0"/>
          </a:p>
        </p:txBody>
      </p:sp>
      <p:pic>
        <p:nvPicPr>
          <p:cNvPr id="169989" name="Picture 5"/>
          <p:cNvPicPr>
            <a:picLocks noChangeAspect="1" noChangeArrowheads="1"/>
          </p:cNvPicPr>
          <p:nvPr/>
        </p:nvPicPr>
        <p:blipFill>
          <a:blip r:embed="rId3" cstate="print"/>
          <a:srcRect/>
          <a:stretch>
            <a:fillRect/>
          </a:stretch>
        </p:blipFill>
        <p:spPr bwMode="auto">
          <a:xfrm>
            <a:off x="5105400" y="1047750"/>
            <a:ext cx="3768066"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762000" y="1962150"/>
            <a:ext cx="1447800" cy="1220288"/>
          </a:xfrm>
          <a:prstGeom prst="rect">
            <a:avLst/>
          </a:prstGeom>
          <a:noFill/>
          <a:ln w="9525">
            <a:noFill/>
            <a:miter lim="800000"/>
            <a:headEnd/>
            <a:tailEnd/>
          </a:ln>
        </p:spPr>
      </p:pic>
      <p:cxnSp>
        <p:nvCxnSpPr>
          <p:cNvPr id="5" name="4 Conector recto de flecha"/>
          <p:cNvCxnSpPr/>
          <p:nvPr/>
        </p:nvCxnSpPr>
        <p:spPr>
          <a:xfrm>
            <a:off x="2438400" y="3105150"/>
            <a:ext cx="1317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3962400" y="2952750"/>
            <a:ext cx="18002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1400" dirty="0" smtClean="0">
                <a:solidFill>
                  <a:schemeClr val="dk1"/>
                </a:solidFill>
              </a:rPr>
              <a:t>Prototipo</a:t>
            </a:r>
            <a:endParaRPr lang="es-ES" sz="1400" dirty="0"/>
          </a:p>
        </p:txBody>
      </p:sp>
      <p:cxnSp>
        <p:nvCxnSpPr>
          <p:cNvPr id="7" name="6 Conector recto de flecha"/>
          <p:cNvCxnSpPr/>
          <p:nvPr/>
        </p:nvCxnSpPr>
        <p:spPr>
          <a:xfrm>
            <a:off x="6019800" y="3105150"/>
            <a:ext cx="13681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noChangeArrowheads="1"/>
          </p:cNvPicPr>
          <p:nvPr/>
        </p:nvPicPr>
        <p:blipFill>
          <a:blip r:embed="rId3" cstate="print"/>
          <a:srcRect/>
          <a:stretch>
            <a:fillRect/>
          </a:stretch>
        </p:blipFill>
        <p:spPr bwMode="auto">
          <a:xfrm>
            <a:off x="7543800" y="2038350"/>
            <a:ext cx="862258" cy="1974304"/>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2895600" y="1047750"/>
            <a:ext cx="833324" cy="762000"/>
          </a:xfrm>
          <a:prstGeom prst="rect">
            <a:avLst/>
          </a:prstGeom>
          <a:noFill/>
          <a:ln w="9525">
            <a:noFill/>
            <a:miter lim="800000"/>
            <a:headEnd/>
            <a:tailEnd/>
          </a:ln>
        </p:spPr>
      </p:pic>
      <p:sp>
        <p:nvSpPr>
          <p:cNvPr id="11" name="10 Rectángulo"/>
          <p:cNvSpPr/>
          <p:nvPr/>
        </p:nvSpPr>
        <p:spPr>
          <a:xfrm>
            <a:off x="4191000" y="1733550"/>
            <a:ext cx="136815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dirty="0" smtClean="0">
                <a:solidFill>
                  <a:schemeClr val="dk1"/>
                </a:solidFill>
              </a:rPr>
              <a:t>Amigable para el usuario</a:t>
            </a:r>
            <a:endParaRPr lang="es-ES" sz="1400" dirty="0"/>
          </a:p>
        </p:txBody>
      </p:sp>
      <p:cxnSp>
        <p:nvCxnSpPr>
          <p:cNvPr id="12" name="11 Conector recto de flecha"/>
          <p:cNvCxnSpPr>
            <a:stCxn id="16" idx="2"/>
          </p:cNvCxnSpPr>
          <p:nvPr/>
        </p:nvCxnSpPr>
        <p:spPr>
          <a:xfrm>
            <a:off x="3279068" y="2193727"/>
            <a:ext cx="759532" cy="6828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a:stCxn id="11" idx="2"/>
            <a:endCxn id="6" idx="0"/>
          </p:cNvCxnSpPr>
          <p:nvPr/>
        </p:nvCxnSpPr>
        <p:spPr>
          <a:xfrm flipH="1">
            <a:off x="4862500" y="2256770"/>
            <a:ext cx="12576" cy="6959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stCxn id="17" idx="2"/>
          </p:cNvCxnSpPr>
          <p:nvPr/>
        </p:nvCxnSpPr>
        <p:spPr>
          <a:xfrm flipH="1">
            <a:off x="5638800" y="2256770"/>
            <a:ext cx="876300" cy="6197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609600" y="3257550"/>
            <a:ext cx="16561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dirty="0" smtClean="0">
                <a:solidFill>
                  <a:schemeClr val="dk1"/>
                </a:solidFill>
              </a:rPr>
              <a:t>Estrés</a:t>
            </a:r>
            <a:endParaRPr lang="es-ES" dirty="0"/>
          </a:p>
        </p:txBody>
      </p:sp>
      <p:sp>
        <p:nvSpPr>
          <p:cNvPr id="16" name="15 Rectángulo"/>
          <p:cNvSpPr/>
          <p:nvPr/>
        </p:nvSpPr>
        <p:spPr>
          <a:xfrm>
            <a:off x="2667000" y="1885950"/>
            <a:ext cx="1224136"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dirty="0" smtClean="0">
                <a:solidFill>
                  <a:schemeClr val="dk1"/>
                </a:solidFill>
              </a:rPr>
              <a:t>Ecológico</a:t>
            </a:r>
            <a:endParaRPr lang="es-ES" sz="1400" dirty="0"/>
          </a:p>
        </p:txBody>
      </p:sp>
      <p:sp>
        <p:nvSpPr>
          <p:cNvPr id="17" name="16 Rectángulo"/>
          <p:cNvSpPr/>
          <p:nvPr/>
        </p:nvSpPr>
        <p:spPr>
          <a:xfrm>
            <a:off x="5791200" y="1733550"/>
            <a:ext cx="14478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dirty="0" smtClean="0">
                <a:solidFill>
                  <a:schemeClr val="dk1"/>
                </a:solidFill>
              </a:rPr>
              <a:t>Económicamente accesible</a:t>
            </a:r>
            <a:endParaRPr lang="es-ES" sz="1400" dirty="0"/>
          </a:p>
        </p:txBody>
      </p:sp>
      <p:cxnSp>
        <p:nvCxnSpPr>
          <p:cNvPr id="18" name="17 Conector recto de flecha"/>
          <p:cNvCxnSpPr>
            <a:stCxn id="22" idx="0"/>
            <a:endCxn id="6" idx="2"/>
          </p:cNvCxnSpPr>
          <p:nvPr/>
        </p:nvCxnSpPr>
        <p:spPr>
          <a:xfrm flipH="1" flipV="1">
            <a:off x="4862500" y="3260527"/>
            <a:ext cx="8384" cy="3780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5" cstate="print"/>
          <a:srcRect/>
          <a:stretch>
            <a:fillRect/>
          </a:stretch>
        </p:blipFill>
        <p:spPr bwMode="auto">
          <a:xfrm>
            <a:off x="4343400" y="971550"/>
            <a:ext cx="1158879" cy="685800"/>
          </a:xfrm>
          <a:prstGeom prst="rect">
            <a:avLst/>
          </a:prstGeom>
          <a:noFill/>
          <a:ln w="9525">
            <a:noFill/>
            <a:miter lim="800000"/>
            <a:headEnd/>
            <a:tailEnd/>
          </a:ln>
        </p:spPr>
      </p:pic>
      <p:sp>
        <p:nvSpPr>
          <p:cNvPr id="20" name="19 Rectángulo"/>
          <p:cNvSpPr/>
          <p:nvPr/>
        </p:nvSpPr>
        <p:spPr>
          <a:xfrm>
            <a:off x="0" y="361950"/>
            <a:ext cx="5181600" cy="338554"/>
          </a:xfrm>
          <a:prstGeom prst="rect">
            <a:avLst/>
          </a:prstGeom>
        </p:spPr>
        <p:txBody>
          <a:bodyPr wrap="square">
            <a:spAutoFit/>
          </a:bodyPr>
          <a:lstStyle/>
          <a:p>
            <a:r>
              <a:rPr lang="es-ES" sz="1600" dirty="0" smtClean="0"/>
              <a:t>Se propone como solución a este problema:</a:t>
            </a:r>
            <a:endParaRPr lang="es-ES" sz="1600" dirty="0"/>
          </a:p>
        </p:txBody>
      </p:sp>
      <p:pic>
        <p:nvPicPr>
          <p:cNvPr id="21" name="Picture 8"/>
          <p:cNvPicPr>
            <a:picLocks noChangeAspect="1" noChangeArrowheads="1"/>
          </p:cNvPicPr>
          <p:nvPr/>
        </p:nvPicPr>
        <p:blipFill>
          <a:blip r:embed="rId6" cstate="print"/>
          <a:srcRect/>
          <a:stretch>
            <a:fillRect/>
          </a:stretch>
        </p:blipFill>
        <p:spPr bwMode="auto">
          <a:xfrm>
            <a:off x="5638800" y="3714750"/>
            <a:ext cx="784666" cy="742950"/>
          </a:xfrm>
          <a:prstGeom prst="rect">
            <a:avLst/>
          </a:prstGeom>
          <a:noFill/>
          <a:ln w="9525">
            <a:noFill/>
            <a:miter lim="800000"/>
            <a:headEnd/>
            <a:tailEnd/>
          </a:ln>
        </p:spPr>
      </p:pic>
      <p:sp>
        <p:nvSpPr>
          <p:cNvPr id="22" name="21 Rectángulo"/>
          <p:cNvSpPr/>
          <p:nvPr/>
        </p:nvSpPr>
        <p:spPr>
          <a:xfrm>
            <a:off x="4114800" y="3638550"/>
            <a:ext cx="151216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dirty="0">
                <a:solidFill>
                  <a:schemeClr val="dk1"/>
                </a:solidFill>
              </a:rPr>
              <a:t>T</a:t>
            </a:r>
            <a:r>
              <a:rPr lang="es-ES" sz="1400" dirty="0" smtClean="0">
                <a:solidFill>
                  <a:schemeClr val="dk1"/>
                </a:solidFill>
              </a:rPr>
              <a:t>ecnologías renovables </a:t>
            </a:r>
            <a:endParaRPr lang="es-ES" sz="1400" dirty="0"/>
          </a:p>
        </p:txBody>
      </p:sp>
      <p:pic>
        <p:nvPicPr>
          <p:cNvPr id="1025" name="Picture 1"/>
          <p:cNvPicPr>
            <a:picLocks noChangeAspect="1" noChangeArrowheads="1"/>
          </p:cNvPicPr>
          <p:nvPr/>
        </p:nvPicPr>
        <p:blipFill>
          <a:blip r:embed="rId7" cstate="print"/>
          <a:srcRect/>
          <a:stretch>
            <a:fillRect/>
          </a:stretch>
        </p:blipFill>
        <p:spPr bwMode="auto">
          <a:xfrm>
            <a:off x="6096000" y="742950"/>
            <a:ext cx="838200" cy="944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a:stretch>
            <a:fillRect/>
          </a:stretch>
        </p:blipFill>
        <p:spPr bwMode="auto">
          <a:xfrm>
            <a:off x="381000" y="1581150"/>
            <a:ext cx="4018156" cy="1752600"/>
          </a:xfrm>
          <a:prstGeom prst="rect">
            <a:avLst/>
          </a:prstGeom>
          <a:noFill/>
          <a:ln w="9525">
            <a:noFill/>
            <a:miter lim="800000"/>
            <a:headEnd/>
            <a:tailEnd/>
          </a:ln>
        </p:spPr>
      </p:pic>
      <p:pic>
        <p:nvPicPr>
          <p:cNvPr id="171011" name="Picture 3"/>
          <p:cNvPicPr>
            <a:picLocks noChangeAspect="1" noChangeArrowheads="1"/>
          </p:cNvPicPr>
          <p:nvPr/>
        </p:nvPicPr>
        <p:blipFill>
          <a:blip r:embed="rId3" cstate="print"/>
          <a:srcRect/>
          <a:stretch>
            <a:fillRect/>
          </a:stretch>
        </p:blipFill>
        <p:spPr bwMode="auto">
          <a:xfrm>
            <a:off x="4810125" y="1143000"/>
            <a:ext cx="3795712" cy="277676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2400" y="514350"/>
            <a:ext cx="5135445" cy="461665"/>
          </a:xfrm>
          <a:prstGeom prst="rect">
            <a:avLst/>
          </a:prstGeom>
        </p:spPr>
        <p:txBody>
          <a:bodyPr wrap="none">
            <a:spAutoFit/>
          </a:bodyPr>
          <a:lstStyle/>
          <a:p>
            <a:pPr lvl="1"/>
            <a:r>
              <a:rPr lang="es-ES" sz="2400" b="1" dirty="0" smtClean="0"/>
              <a:t>Diseño del Sistema de Transmisión.</a:t>
            </a:r>
            <a:endParaRPr lang="es-ES" sz="2400" b="1" dirty="0"/>
          </a:p>
        </p:txBody>
      </p:sp>
      <p:sp>
        <p:nvSpPr>
          <p:cNvPr id="5" name="4 Rectángulo"/>
          <p:cNvSpPr/>
          <p:nvPr/>
        </p:nvSpPr>
        <p:spPr>
          <a:xfrm>
            <a:off x="838200" y="971550"/>
            <a:ext cx="7315200" cy="923330"/>
          </a:xfrm>
          <a:prstGeom prst="rect">
            <a:avLst/>
          </a:prstGeom>
        </p:spPr>
        <p:txBody>
          <a:bodyPr wrap="square">
            <a:spAutoFit/>
          </a:bodyPr>
          <a:lstStyle/>
          <a:p>
            <a:pPr algn="just"/>
            <a:r>
              <a:rPr lang="es-ES" dirty="0" smtClean="0"/>
              <a:t>La propuesta del prototipo está orientada a la disponibilidad de repuestos de fácil adquisición y bajo costo por lo que se utiliza para el diseño piñones y cadenas de bicicletas. </a:t>
            </a:r>
            <a:endParaRPr lang="es-ES" dirty="0"/>
          </a:p>
        </p:txBody>
      </p:sp>
      <p:sp>
        <p:nvSpPr>
          <p:cNvPr id="6" name="5 Rectángulo"/>
          <p:cNvSpPr/>
          <p:nvPr/>
        </p:nvSpPr>
        <p:spPr>
          <a:xfrm>
            <a:off x="152400" y="2114550"/>
            <a:ext cx="1819729" cy="369332"/>
          </a:xfrm>
          <a:prstGeom prst="rect">
            <a:avLst/>
          </a:prstGeom>
        </p:spPr>
        <p:txBody>
          <a:bodyPr wrap="none">
            <a:spAutoFit/>
          </a:bodyPr>
          <a:lstStyle/>
          <a:p>
            <a:pPr lvl="2"/>
            <a:r>
              <a:rPr lang="es-ES" b="1" dirty="0" smtClean="0"/>
              <a:t>Cadena</a:t>
            </a:r>
            <a:endParaRPr lang="es-ES" b="1" dirty="0"/>
          </a:p>
        </p:txBody>
      </p:sp>
      <p:sp>
        <p:nvSpPr>
          <p:cNvPr id="7" name="6 Rectángulo"/>
          <p:cNvSpPr/>
          <p:nvPr/>
        </p:nvSpPr>
        <p:spPr>
          <a:xfrm>
            <a:off x="990600" y="2495550"/>
            <a:ext cx="70866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dirty="0" smtClean="0"/>
              <a:t>El piñón del motor es de 9 dientes diseñado para trabajar con una cadena de bicicleta de paso 1/2 pulgada y ancho 1/8 pulgada, usada en bicicletas con un solo piñón. </a:t>
            </a:r>
            <a:endParaRPr lang="es-ES" dirty="0"/>
          </a:p>
        </p:txBody>
      </p:sp>
      <p:pic>
        <p:nvPicPr>
          <p:cNvPr id="8194" name="Picture 2"/>
          <p:cNvPicPr>
            <a:picLocks noChangeAspect="1" noChangeArrowheads="1"/>
          </p:cNvPicPr>
          <p:nvPr/>
        </p:nvPicPr>
        <p:blipFill>
          <a:blip r:embed="rId2" cstate="print"/>
          <a:srcRect/>
          <a:stretch>
            <a:fillRect/>
          </a:stretch>
        </p:blipFill>
        <p:spPr bwMode="auto">
          <a:xfrm>
            <a:off x="4648200" y="3181350"/>
            <a:ext cx="1752600" cy="1303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38200" y="285750"/>
            <a:ext cx="2010487" cy="400110"/>
          </a:xfrm>
          <a:prstGeom prst="rect">
            <a:avLst/>
          </a:prstGeom>
        </p:spPr>
        <p:txBody>
          <a:bodyPr wrap="none">
            <a:spAutoFit/>
          </a:bodyPr>
          <a:lstStyle/>
          <a:p>
            <a:pPr lvl="2"/>
            <a:r>
              <a:rPr lang="es-ES" sz="2000" b="1" dirty="0" smtClean="0"/>
              <a:t>Piñones </a:t>
            </a:r>
            <a:endParaRPr lang="es-ES" sz="2000" b="1" dirty="0"/>
          </a:p>
        </p:txBody>
      </p:sp>
      <p:pic>
        <p:nvPicPr>
          <p:cNvPr id="172034" name="Picture 2"/>
          <p:cNvPicPr>
            <a:picLocks noChangeAspect="1" noChangeArrowheads="1"/>
          </p:cNvPicPr>
          <p:nvPr/>
        </p:nvPicPr>
        <p:blipFill>
          <a:blip r:embed="rId2" cstate="print"/>
          <a:srcRect/>
          <a:stretch>
            <a:fillRect/>
          </a:stretch>
        </p:blipFill>
        <p:spPr bwMode="auto">
          <a:xfrm>
            <a:off x="304800" y="666750"/>
            <a:ext cx="1725561" cy="371475"/>
          </a:xfrm>
          <a:prstGeom prst="rect">
            <a:avLst/>
          </a:prstGeom>
          <a:noFill/>
          <a:ln w="9525">
            <a:noFill/>
            <a:miter lim="800000"/>
            <a:headEnd/>
            <a:tailEnd/>
          </a:ln>
        </p:spPr>
      </p:pic>
      <p:pic>
        <p:nvPicPr>
          <p:cNvPr id="172036" name="Picture 4"/>
          <p:cNvPicPr>
            <a:picLocks noChangeAspect="1" noChangeArrowheads="1"/>
          </p:cNvPicPr>
          <p:nvPr/>
        </p:nvPicPr>
        <p:blipFill>
          <a:blip r:embed="rId3" cstate="print"/>
          <a:srcRect/>
          <a:stretch>
            <a:fillRect/>
          </a:stretch>
        </p:blipFill>
        <p:spPr bwMode="auto">
          <a:xfrm>
            <a:off x="457200" y="2343150"/>
            <a:ext cx="590550" cy="409575"/>
          </a:xfrm>
          <a:prstGeom prst="rect">
            <a:avLst/>
          </a:prstGeom>
          <a:noFill/>
          <a:ln w="9525">
            <a:noFill/>
            <a:miter lim="800000"/>
            <a:headEnd/>
            <a:tailEnd/>
          </a:ln>
        </p:spPr>
      </p:pic>
      <p:pic>
        <p:nvPicPr>
          <p:cNvPr id="172037" name="Picture 5"/>
          <p:cNvPicPr>
            <a:picLocks noChangeAspect="1" noChangeArrowheads="1"/>
          </p:cNvPicPr>
          <p:nvPr/>
        </p:nvPicPr>
        <p:blipFill>
          <a:blip r:embed="rId4" cstate="print"/>
          <a:srcRect/>
          <a:stretch>
            <a:fillRect/>
          </a:stretch>
        </p:blipFill>
        <p:spPr bwMode="auto">
          <a:xfrm>
            <a:off x="1143000" y="2038350"/>
            <a:ext cx="3200400" cy="1147618"/>
          </a:xfrm>
          <a:prstGeom prst="rect">
            <a:avLst/>
          </a:prstGeom>
          <a:noFill/>
          <a:ln w="9525">
            <a:noFill/>
            <a:miter lim="800000"/>
            <a:headEnd/>
            <a:tailEnd/>
          </a:ln>
        </p:spPr>
      </p:pic>
      <p:pic>
        <p:nvPicPr>
          <p:cNvPr id="172038" name="Picture 6"/>
          <p:cNvPicPr>
            <a:picLocks noChangeAspect="1" noChangeArrowheads="1"/>
          </p:cNvPicPr>
          <p:nvPr/>
        </p:nvPicPr>
        <p:blipFill>
          <a:blip r:embed="rId5" cstate="print"/>
          <a:srcRect/>
          <a:stretch>
            <a:fillRect/>
          </a:stretch>
        </p:blipFill>
        <p:spPr bwMode="auto">
          <a:xfrm>
            <a:off x="152400" y="3638550"/>
            <a:ext cx="1590675" cy="523875"/>
          </a:xfrm>
          <a:prstGeom prst="rect">
            <a:avLst/>
          </a:prstGeom>
          <a:noFill/>
          <a:ln w="9525">
            <a:noFill/>
            <a:miter lim="800000"/>
            <a:headEnd/>
            <a:tailEnd/>
          </a:ln>
        </p:spPr>
      </p:pic>
      <p:pic>
        <p:nvPicPr>
          <p:cNvPr id="172039" name="Picture 7"/>
          <p:cNvPicPr>
            <a:picLocks noChangeAspect="1" noChangeArrowheads="1"/>
          </p:cNvPicPr>
          <p:nvPr/>
        </p:nvPicPr>
        <p:blipFill>
          <a:blip r:embed="rId6" cstate="print"/>
          <a:srcRect/>
          <a:stretch>
            <a:fillRect/>
          </a:stretch>
        </p:blipFill>
        <p:spPr bwMode="auto">
          <a:xfrm>
            <a:off x="2133600" y="3181350"/>
            <a:ext cx="2962656" cy="1371600"/>
          </a:xfrm>
          <a:prstGeom prst="rect">
            <a:avLst/>
          </a:prstGeom>
          <a:noFill/>
          <a:ln w="9525">
            <a:noFill/>
            <a:miter lim="800000"/>
            <a:headEnd/>
            <a:tailEnd/>
          </a:ln>
        </p:spPr>
      </p:pic>
      <p:sp>
        <p:nvSpPr>
          <p:cNvPr id="11" name="10 Abrir llave"/>
          <p:cNvSpPr/>
          <p:nvPr/>
        </p:nvSpPr>
        <p:spPr>
          <a:xfrm>
            <a:off x="1828800" y="3257550"/>
            <a:ext cx="152400" cy="129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72041" name="Picture 9"/>
          <p:cNvPicPr>
            <a:picLocks noChangeAspect="1" noChangeArrowheads="1"/>
          </p:cNvPicPr>
          <p:nvPr/>
        </p:nvPicPr>
        <p:blipFill>
          <a:blip r:embed="rId7" cstate="print"/>
          <a:srcRect/>
          <a:stretch>
            <a:fillRect/>
          </a:stretch>
        </p:blipFill>
        <p:spPr bwMode="auto">
          <a:xfrm>
            <a:off x="5333999" y="1733550"/>
            <a:ext cx="3649733" cy="1219200"/>
          </a:xfrm>
          <a:prstGeom prst="rect">
            <a:avLst/>
          </a:prstGeom>
          <a:noFill/>
          <a:ln w="9525">
            <a:noFill/>
            <a:miter lim="800000"/>
            <a:headEnd/>
            <a:tailEnd/>
          </a:ln>
        </p:spPr>
      </p:pic>
      <p:sp>
        <p:nvSpPr>
          <p:cNvPr id="172042" name="Rectangle 10"/>
          <p:cNvSpPr>
            <a:spLocks noChangeArrowheads="1"/>
          </p:cNvSpPr>
          <p:nvPr/>
        </p:nvSpPr>
        <p:spPr bwMode="auto">
          <a:xfrm>
            <a:off x="5562600" y="3028950"/>
            <a:ext cx="3048000"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El número de dientes de piñones disponibles en el mercado son: 16T, 18T, 22T.</a:t>
            </a:r>
            <a:endParaRPr kumimoji="0" lang="es-ES" sz="1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2043" name="Picture 11"/>
          <p:cNvPicPr>
            <a:picLocks noChangeAspect="1" noChangeArrowheads="1"/>
          </p:cNvPicPr>
          <p:nvPr/>
        </p:nvPicPr>
        <p:blipFill>
          <a:blip r:embed="rId8" cstate="print"/>
          <a:srcRect/>
          <a:stretch>
            <a:fillRect/>
          </a:stretch>
        </p:blipFill>
        <p:spPr bwMode="auto">
          <a:xfrm>
            <a:off x="6477000" y="3562350"/>
            <a:ext cx="1524000" cy="734123"/>
          </a:xfrm>
          <a:prstGeom prst="rect">
            <a:avLst/>
          </a:prstGeom>
          <a:noFill/>
          <a:ln w="19050">
            <a:solidFill>
              <a:schemeClr val="tx1">
                <a:lumMod val="95000"/>
                <a:lumOff val="5000"/>
              </a:schemeClr>
            </a:solidFill>
            <a:miter lim="800000"/>
            <a:headEnd/>
            <a:tailEnd/>
          </a:ln>
        </p:spPr>
      </p:pic>
      <p:pic>
        <p:nvPicPr>
          <p:cNvPr id="3074" name="Picture 2"/>
          <p:cNvPicPr>
            <a:picLocks noChangeAspect="1" noChangeArrowheads="1"/>
          </p:cNvPicPr>
          <p:nvPr/>
        </p:nvPicPr>
        <p:blipFill>
          <a:blip r:embed="rId9" cstate="print"/>
          <a:srcRect/>
          <a:stretch>
            <a:fillRect/>
          </a:stretch>
        </p:blipFill>
        <p:spPr bwMode="auto">
          <a:xfrm>
            <a:off x="457200" y="971550"/>
            <a:ext cx="4419600" cy="993358"/>
          </a:xfrm>
          <a:prstGeom prst="rect">
            <a:avLst/>
          </a:prstGeom>
          <a:noFill/>
          <a:ln w="9525">
            <a:noFill/>
            <a:miter lim="800000"/>
            <a:headEnd/>
            <a:tailEnd/>
          </a:ln>
        </p:spPr>
      </p:pic>
      <p:pic>
        <p:nvPicPr>
          <p:cNvPr id="3075" name="Picture 3"/>
          <p:cNvPicPr>
            <a:picLocks noChangeAspect="1" noChangeArrowheads="1"/>
          </p:cNvPicPr>
          <p:nvPr/>
        </p:nvPicPr>
        <p:blipFill>
          <a:blip r:embed="rId10" cstate="print"/>
          <a:srcRect/>
          <a:stretch>
            <a:fillRect/>
          </a:stretch>
        </p:blipFill>
        <p:spPr bwMode="auto">
          <a:xfrm>
            <a:off x="6400800" y="438150"/>
            <a:ext cx="1247775" cy="371475"/>
          </a:xfrm>
          <a:prstGeom prst="rect">
            <a:avLst/>
          </a:prstGeom>
          <a:noFill/>
          <a:ln w="9525">
            <a:noFill/>
            <a:miter lim="800000"/>
            <a:headEnd/>
            <a:tailEnd/>
          </a:ln>
        </p:spPr>
      </p:pic>
      <p:pic>
        <p:nvPicPr>
          <p:cNvPr id="3076" name="Picture 4"/>
          <p:cNvPicPr>
            <a:picLocks noChangeAspect="1" noChangeArrowheads="1"/>
          </p:cNvPicPr>
          <p:nvPr/>
        </p:nvPicPr>
        <p:blipFill>
          <a:blip r:embed="rId11" cstate="print"/>
          <a:srcRect/>
          <a:stretch>
            <a:fillRect/>
          </a:stretch>
        </p:blipFill>
        <p:spPr bwMode="auto">
          <a:xfrm>
            <a:off x="5486400" y="819150"/>
            <a:ext cx="2419350" cy="94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nvSpPr>
        <p:spPr bwMode="auto">
          <a:xfrm>
            <a:off x="0" y="438150"/>
            <a:ext cx="765337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Se calcula la velocidad real para la caminadora y vehículo con esa distribución de piñones: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4082" name="Picture 2"/>
          <p:cNvPicPr>
            <a:picLocks noChangeAspect="1" noChangeArrowheads="1"/>
          </p:cNvPicPr>
          <p:nvPr/>
        </p:nvPicPr>
        <p:blipFill>
          <a:blip r:embed="rId2" cstate="print"/>
          <a:srcRect/>
          <a:stretch>
            <a:fillRect/>
          </a:stretch>
        </p:blipFill>
        <p:spPr bwMode="auto">
          <a:xfrm>
            <a:off x="152400" y="819150"/>
            <a:ext cx="4352925" cy="3686175"/>
          </a:xfrm>
          <a:prstGeom prst="rect">
            <a:avLst/>
          </a:prstGeom>
          <a:noFill/>
          <a:ln w="9525">
            <a:noFill/>
            <a:miter lim="800000"/>
            <a:headEnd/>
            <a:tailEnd/>
          </a:ln>
        </p:spPr>
      </p:pic>
      <p:sp>
        <p:nvSpPr>
          <p:cNvPr id="174083" name="Rectangle 3"/>
          <p:cNvSpPr>
            <a:spLocks noChangeArrowheads="1"/>
          </p:cNvSpPr>
          <p:nvPr/>
        </p:nvSpPr>
        <p:spPr bwMode="auto">
          <a:xfrm>
            <a:off x="4953000" y="895350"/>
            <a:ext cx="35814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Una vez obtenidas las velocidades reales de funcionamiento, se procede a analizar las torques y comprobar que el motor seleccionado cumpla con su objetivo:</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4084" name="Picture 4"/>
          <p:cNvPicPr>
            <a:picLocks noChangeAspect="1" noChangeArrowheads="1"/>
          </p:cNvPicPr>
          <p:nvPr/>
        </p:nvPicPr>
        <p:blipFill>
          <a:blip r:embed="rId3" cstate="print"/>
          <a:srcRect/>
          <a:stretch>
            <a:fillRect/>
          </a:stretch>
        </p:blipFill>
        <p:spPr bwMode="auto">
          <a:xfrm>
            <a:off x="6248400" y="1962150"/>
            <a:ext cx="1455821" cy="457200"/>
          </a:xfrm>
          <a:prstGeom prst="rect">
            <a:avLst/>
          </a:prstGeom>
          <a:noFill/>
          <a:ln w="9525">
            <a:noFill/>
            <a:miter lim="800000"/>
            <a:headEnd/>
            <a:tailEnd/>
          </a:ln>
        </p:spPr>
      </p:pic>
      <p:pic>
        <p:nvPicPr>
          <p:cNvPr id="174085" name="Picture 5"/>
          <p:cNvPicPr>
            <a:picLocks noChangeAspect="1" noChangeArrowheads="1"/>
          </p:cNvPicPr>
          <p:nvPr/>
        </p:nvPicPr>
        <p:blipFill>
          <a:blip r:embed="rId4" cstate="print"/>
          <a:srcRect/>
          <a:stretch>
            <a:fillRect/>
          </a:stretch>
        </p:blipFill>
        <p:spPr bwMode="auto">
          <a:xfrm>
            <a:off x="5638800" y="2419350"/>
            <a:ext cx="2502877" cy="1066800"/>
          </a:xfrm>
          <a:prstGeom prst="rect">
            <a:avLst/>
          </a:prstGeom>
          <a:noFill/>
          <a:ln w="9525">
            <a:noFill/>
            <a:miter lim="800000"/>
            <a:headEnd/>
            <a:tailEnd/>
          </a:ln>
        </p:spPr>
      </p:pic>
      <p:pic>
        <p:nvPicPr>
          <p:cNvPr id="174086" name="Picture 6"/>
          <p:cNvPicPr>
            <a:picLocks noChangeAspect="1" noChangeArrowheads="1"/>
          </p:cNvPicPr>
          <p:nvPr/>
        </p:nvPicPr>
        <p:blipFill>
          <a:blip r:embed="rId5" cstate="print"/>
          <a:srcRect/>
          <a:stretch>
            <a:fillRect/>
          </a:stretch>
        </p:blipFill>
        <p:spPr bwMode="auto">
          <a:xfrm>
            <a:off x="5410200" y="3638550"/>
            <a:ext cx="3324225" cy="361950"/>
          </a:xfrm>
          <a:prstGeom prst="rect">
            <a:avLst/>
          </a:prstGeom>
          <a:noFill/>
          <a:ln w="9525">
            <a:noFill/>
            <a:miter lim="800000"/>
            <a:headEnd/>
            <a:tailEnd/>
          </a:ln>
        </p:spPr>
      </p:pic>
      <p:cxnSp>
        <p:nvCxnSpPr>
          <p:cNvPr id="9" name="8 Conector recto"/>
          <p:cNvCxnSpPr/>
          <p:nvPr/>
        </p:nvCxnSpPr>
        <p:spPr>
          <a:xfrm>
            <a:off x="4648200" y="971550"/>
            <a:ext cx="0" cy="3505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nvSpPr>
        <p:spPr bwMode="auto">
          <a:xfrm>
            <a:off x="0" y="482084"/>
            <a:ext cx="12093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Torque: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175106" name="Picture 2"/>
          <p:cNvPicPr>
            <a:picLocks noChangeAspect="1" noChangeArrowheads="1"/>
          </p:cNvPicPr>
          <p:nvPr/>
        </p:nvPicPr>
        <p:blipFill>
          <a:blip r:embed="rId2" cstate="print"/>
          <a:srcRect/>
          <a:stretch>
            <a:fillRect/>
          </a:stretch>
        </p:blipFill>
        <p:spPr bwMode="auto">
          <a:xfrm>
            <a:off x="152400" y="819150"/>
            <a:ext cx="3898024" cy="1752600"/>
          </a:xfrm>
          <a:prstGeom prst="rect">
            <a:avLst/>
          </a:prstGeom>
          <a:noFill/>
          <a:ln w="9525">
            <a:noFill/>
            <a:miter lim="800000"/>
            <a:headEnd/>
            <a:tailEnd/>
          </a:ln>
        </p:spPr>
      </p:pic>
      <p:pic>
        <p:nvPicPr>
          <p:cNvPr id="175107" name="Picture 3"/>
          <p:cNvPicPr>
            <a:picLocks noChangeAspect="1" noChangeArrowheads="1"/>
          </p:cNvPicPr>
          <p:nvPr/>
        </p:nvPicPr>
        <p:blipFill>
          <a:blip r:embed="rId3" cstate="print"/>
          <a:srcRect/>
          <a:stretch>
            <a:fillRect/>
          </a:stretch>
        </p:blipFill>
        <p:spPr bwMode="auto">
          <a:xfrm>
            <a:off x="0" y="2647950"/>
            <a:ext cx="4489419" cy="1981200"/>
          </a:xfrm>
          <a:prstGeom prst="rect">
            <a:avLst/>
          </a:prstGeom>
          <a:noFill/>
          <a:ln w="9525">
            <a:noFill/>
            <a:miter lim="800000"/>
            <a:headEnd/>
            <a:tailEnd/>
          </a:ln>
        </p:spPr>
      </p:pic>
      <p:pic>
        <p:nvPicPr>
          <p:cNvPr id="175108" name="Picture 4"/>
          <p:cNvPicPr>
            <a:picLocks noChangeAspect="1" noChangeArrowheads="1"/>
          </p:cNvPicPr>
          <p:nvPr/>
        </p:nvPicPr>
        <p:blipFill>
          <a:blip r:embed="rId4" cstate="print"/>
          <a:srcRect/>
          <a:stretch>
            <a:fillRect/>
          </a:stretch>
        </p:blipFill>
        <p:spPr bwMode="auto">
          <a:xfrm>
            <a:off x="4724400" y="51435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04800" y="742950"/>
            <a:ext cx="7772400" cy="646331"/>
          </a:xfrm>
          <a:prstGeom prst="rect">
            <a:avLst/>
          </a:prstGeom>
        </p:spPr>
        <p:txBody>
          <a:bodyPr wrap="square">
            <a:spAutoFit/>
          </a:bodyPr>
          <a:lstStyle/>
          <a:p>
            <a:r>
              <a:rPr lang="es-ES" dirty="0" smtClean="0"/>
              <a:t>Una vez terminados los piñones a utilizar se calcula los diámetros de paso que posteriormente servirán para el cálculo de la longitud de las cadenas:</a:t>
            </a:r>
            <a:endParaRPr lang="es-ES" dirty="0"/>
          </a:p>
        </p:txBody>
      </p:sp>
      <p:pic>
        <p:nvPicPr>
          <p:cNvPr id="176130" name="Picture 2"/>
          <p:cNvPicPr>
            <a:picLocks noChangeAspect="1" noChangeArrowheads="1"/>
          </p:cNvPicPr>
          <p:nvPr/>
        </p:nvPicPr>
        <p:blipFill>
          <a:blip r:embed="rId2" cstate="print"/>
          <a:srcRect/>
          <a:stretch>
            <a:fillRect/>
          </a:stretch>
        </p:blipFill>
        <p:spPr bwMode="auto">
          <a:xfrm>
            <a:off x="533400" y="1657350"/>
            <a:ext cx="1600200" cy="1060806"/>
          </a:xfrm>
          <a:prstGeom prst="rect">
            <a:avLst/>
          </a:prstGeom>
          <a:noFill/>
          <a:ln w="9525">
            <a:noFill/>
            <a:miter lim="800000"/>
            <a:headEnd/>
            <a:tailEnd/>
          </a:ln>
        </p:spPr>
      </p:pic>
      <p:pic>
        <p:nvPicPr>
          <p:cNvPr id="176131" name="Picture 3"/>
          <p:cNvPicPr>
            <a:picLocks noChangeAspect="1" noChangeArrowheads="1"/>
          </p:cNvPicPr>
          <p:nvPr/>
        </p:nvPicPr>
        <p:blipFill>
          <a:blip r:embed="rId3" cstate="print"/>
          <a:srcRect/>
          <a:stretch>
            <a:fillRect/>
          </a:stretch>
        </p:blipFill>
        <p:spPr bwMode="auto">
          <a:xfrm>
            <a:off x="609600" y="2800350"/>
            <a:ext cx="2786741" cy="914400"/>
          </a:xfrm>
          <a:prstGeom prst="rect">
            <a:avLst/>
          </a:prstGeom>
          <a:noFill/>
          <a:ln w="9525">
            <a:noFill/>
            <a:miter lim="800000"/>
            <a:headEnd/>
            <a:tailEnd/>
          </a:ln>
        </p:spPr>
      </p:pic>
      <p:pic>
        <p:nvPicPr>
          <p:cNvPr id="176132" name="Picture 4"/>
          <p:cNvPicPr>
            <a:picLocks noChangeAspect="1" noChangeArrowheads="1"/>
          </p:cNvPicPr>
          <p:nvPr/>
        </p:nvPicPr>
        <p:blipFill>
          <a:blip r:embed="rId4" cstate="print"/>
          <a:srcRect/>
          <a:stretch>
            <a:fillRect/>
          </a:stretch>
        </p:blipFill>
        <p:spPr bwMode="auto">
          <a:xfrm>
            <a:off x="4114800" y="1581150"/>
            <a:ext cx="4114800" cy="22970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533400" y="361950"/>
            <a:ext cx="3124200" cy="2057400"/>
          </a:xfrm>
          <a:prstGeom prst="rect">
            <a:avLst/>
          </a:prstGeom>
          <a:noFill/>
          <a:ln w="9525">
            <a:noFill/>
            <a:miter lim="800000"/>
            <a:headEnd/>
            <a:tailEnd/>
          </a:ln>
        </p:spPr>
      </p:pic>
      <p:pic>
        <p:nvPicPr>
          <p:cNvPr id="177154" name="Picture 2"/>
          <p:cNvPicPr>
            <a:picLocks noChangeAspect="1" noChangeArrowheads="1"/>
          </p:cNvPicPr>
          <p:nvPr/>
        </p:nvPicPr>
        <p:blipFill>
          <a:blip r:embed="rId3" cstate="print"/>
          <a:srcRect/>
          <a:stretch>
            <a:fillRect/>
          </a:stretch>
        </p:blipFill>
        <p:spPr bwMode="auto">
          <a:xfrm>
            <a:off x="4038600" y="971550"/>
            <a:ext cx="4343400" cy="773271"/>
          </a:xfrm>
          <a:prstGeom prst="rect">
            <a:avLst/>
          </a:prstGeom>
          <a:noFill/>
          <a:ln w="9525">
            <a:noFill/>
            <a:miter lim="800000"/>
            <a:headEnd/>
            <a:tailEnd/>
          </a:ln>
        </p:spPr>
      </p:pic>
      <p:pic>
        <p:nvPicPr>
          <p:cNvPr id="6" name="5 Imagen"/>
          <p:cNvPicPr/>
          <p:nvPr/>
        </p:nvPicPr>
        <p:blipFill>
          <a:blip r:embed="rId4" cstate="print"/>
          <a:srcRect/>
          <a:stretch>
            <a:fillRect/>
          </a:stretch>
        </p:blipFill>
        <p:spPr bwMode="auto">
          <a:xfrm>
            <a:off x="533400" y="2571750"/>
            <a:ext cx="3124200" cy="2133600"/>
          </a:xfrm>
          <a:prstGeom prst="rect">
            <a:avLst/>
          </a:prstGeom>
          <a:noFill/>
          <a:ln w="9525">
            <a:noFill/>
            <a:miter lim="800000"/>
            <a:headEnd/>
            <a:tailEnd/>
          </a:ln>
        </p:spPr>
      </p:pic>
      <p:pic>
        <p:nvPicPr>
          <p:cNvPr id="177155" name="Picture 3"/>
          <p:cNvPicPr>
            <a:picLocks noChangeAspect="1" noChangeArrowheads="1"/>
          </p:cNvPicPr>
          <p:nvPr/>
        </p:nvPicPr>
        <p:blipFill>
          <a:blip r:embed="rId5" cstate="print"/>
          <a:srcRect/>
          <a:stretch>
            <a:fillRect/>
          </a:stretch>
        </p:blipFill>
        <p:spPr bwMode="auto">
          <a:xfrm>
            <a:off x="3962400" y="2876550"/>
            <a:ext cx="4673600" cy="685801"/>
          </a:xfrm>
          <a:prstGeom prst="rect">
            <a:avLst/>
          </a:prstGeom>
          <a:noFill/>
          <a:ln w="9525">
            <a:noFill/>
            <a:miter lim="800000"/>
            <a:headEnd/>
            <a:tailEnd/>
          </a:ln>
        </p:spPr>
      </p:pic>
      <p:sp>
        <p:nvSpPr>
          <p:cNvPr id="8" name="7 Rectángulo"/>
          <p:cNvSpPr/>
          <p:nvPr/>
        </p:nvSpPr>
        <p:spPr>
          <a:xfrm>
            <a:off x="4038600" y="1885950"/>
            <a:ext cx="4572000" cy="30777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s-ES" sz="1400" dirty="0" smtClean="0"/>
              <a:t>La cadena número 1 tiene un total de 44 pasos.</a:t>
            </a:r>
            <a:endParaRPr lang="es-ES" sz="1400" dirty="0"/>
          </a:p>
        </p:txBody>
      </p:sp>
      <p:sp>
        <p:nvSpPr>
          <p:cNvPr id="9" name="8 Rectángulo"/>
          <p:cNvSpPr/>
          <p:nvPr/>
        </p:nvSpPr>
        <p:spPr>
          <a:xfrm>
            <a:off x="4038600" y="3714750"/>
            <a:ext cx="48768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smtClean="0">
                <a:solidFill>
                  <a:schemeClr val="dk1"/>
                </a:solidFill>
              </a:rPr>
              <a:t>La cadena número 2 tiene un total de 72 pasos.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8600" y="819150"/>
            <a:ext cx="2832827" cy="461665"/>
          </a:xfrm>
          <a:prstGeom prst="rect">
            <a:avLst/>
          </a:prstGeom>
        </p:spPr>
        <p:txBody>
          <a:bodyPr wrap="none">
            <a:spAutoFit/>
          </a:bodyPr>
          <a:lstStyle/>
          <a:p>
            <a:r>
              <a:rPr lang="es-ES" sz="2400" b="1" dirty="0" smtClean="0" bmk="">
                <a:latin typeface="Arial" pitchFamily="34" charset="0"/>
                <a:ea typeface="Times New Roman" pitchFamily="18" charset="0"/>
                <a:cs typeface="Times New Roman" pitchFamily="18" charset="0"/>
              </a:rPr>
              <a:t>Eje del Contragiro</a:t>
            </a:r>
            <a:endParaRPr lang="es-ES" sz="2400" dirty="0"/>
          </a:p>
        </p:txBody>
      </p:sp>
      <p:pic>
        <p:nvPicPr>
          <p:cNvPr id="6" name="5 Imagen"/>
          <p:cNvPicPr/>
          <p:nvPr/>
        </p:nvPicPr>
        <p:blipFill>
          <a:blip r:embed="rId2" cstate="print"/>
          <a:srcRect/>
          <a:stretch>
            <a:fillRect/>
          </a:stretch>
        </p:blipFill>
        <p:spPr bwMode="auto">
          <a:xfrm>
            <a:off x="228600" y="1581150"/>
            <a:ext cx="4267200" cy="2057400"/>
          </a:xfrm>
          <a:prstGeom prst="rect">
            <a:avLst/>
          </a:prstGeom>
          <a:noFill/>
          <a:ln w="9525">
            <a:noFill/>
            <a:miter lim="800000"/>
            <a:headEnd/>
            <a:tailEnd/>
          </a:ln>
        </p:spPr>
      </p:pic>
      <p:pic>
        <p:nvPicPr>
          <p:cNvPr id="7" name="6 Imagen"/>
          <p:cNvPicPr/>
          <p:nvPr/>
        </p:nvPicPr>
        <p:blipFill>
          <a:blip r:embed="rId3" cstate="print"/>
          <a:srcRect/>
          <a:stretch>
            <a:fillRect/>
          </a:stretch>
        </p:blipFill>
        <p:spPr bwMode="auto">
          <a:xfrm>
            <a:off x="4800600" y="1504950"/>
            <a:ext cx="4191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ChangeArrowheads="1"/>
          </p:cNvSpPr>
          <p:nvPr/>
        </p:nvSpPr>
        <p:spPr bwMode="auto">
          <a:xfrm>
            <a:off x="0" y="3619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Análisis de fuerza en el punto D:</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4 Imagen"/>
          <p:cNvPicPr/>
          <p:nvPr/>
        </p:nvPicPr>
        <p:blipFill>
          <a:blip r:embed="rId2" cstate="print"/>
          <a:srcRect/>
          <a:stretch>
            <a:fillRect/>
          </a:stretch>
        </p:blipFill>
        <p:spPr bwMode="auto">
          <a:xfrm>
            <a:off x="457200" y="819150"/>
            <a:ext cx="5791200" cy="2667000"/>
          </a:xfrm>
          <a:prstGeom prst="rect">
            <a:avLst/>
          </a:prstGeom>
          <a:noFill/>
          <a:ln w="9525">
            <a:noFill/>
            <a:miter lim="800000"/>
            <a:headEnd/>
            <a:tailEnd/>
          </a:ln>
        </p:spPr>
      </p:pic>
      <p:pic>
        <p:nvPicPr>
          <p:cNvPr id="179202" name="Picture 2"/>
          <p:cNvPicPr>
            <a:picLocks noChangeAspect="1" noChangeArrowheads="1"/>
          </p:cNvPicPr>
          <p:nvPr/>
        </p:nvPicPr>
        <p:blipFill>
          <a:blip r:embed="rId3" cstate="print"/>
          <a:srcRect/>
          <a:stretch>
            <a:fillRect/>
          </a:stretch>
        </p:blipFill>
        <p:spPr bwMode="auto">
          <a:xfrm>
            <a:off x="6934200" y="1200150"/>
            <a:ext cx="990600" cy="581025"/>
          </a:xfrm>
          <a:prstGeom prst="rect">
            <a:avLst/>
          </a:prstGeom>
          <a:noFill/>
          <a:ln w="9525">
            <a:noFill/>
            <a:miter lim="800000"/>
            <a:headEnd/>
            <a:tailEnd/>
          </a:ln>
        </p:spPr>
      </p:pic>
      <p:pic>
        <p:nvPicPr>
          <p:cNvPr id="179203" name="Picture 3"/>
          <p:cNvPicPr>
            <a:picLocks noChangeAspect="1" noChangeArrowheads="1"/>
          </p:cNvPicPr>
          <p:nvPr/>
        </p:nvPicPr>
        <p:blipFill>
          <a:blip r:embed="rId4" cstate="print"/>
          <a:srcRect/>
          <a:stretch>
            <a:fillRect/>
          </a:stretch>
        </p:blipFill>
        <p:spPr bwMode="auto">
          <a:xfrm>
            <a:off x="6248400" y="2114550"/>
            <a:ext cx="2638425" cy="7239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2057400" y="3562350"/>
            <a:ext cx="1223278" cy="784937"/>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3733800" y="3486150"/>
            <a:ext cx="3048000" cy="8766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ChangeArrowheads="1"/>
          </p:cNvSpPr>
          <p:nvPr/>
        </p:nvSpPr>
        <p:spPr bwMode="auto">
          <a:xfrm>
            <a:off x="0" y="4381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Análisis de fuerza en el punto B:</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4 Imagen"/>
          <p:cNvPicPr/>
          <p:nvPr/>
        </p:nvPicPr>
        <p:blipFill>
          <a:blip r:embed="rId2" cstate="print"/>
          <a:srcRect/>
          <a:stretch>
            <a:fillRect/>
          </a:stretch>
        </p:blipFill>
        <p:spPr bwMode="auto">
          <a:xfrm>
            <a:off x="228600" y="971550"/>
            <a:ext cx="5638800" cy="3581400"/>
          </a:xfrm>
          <a:prstGeom prst="rect">
            <a:avLst/>
          </a:prstGeom>
          <a:noFill/>
          <a:ln w="9525">
            <a:noFill/>
            <a:miter lim="800000"/>
            <a:headEnd/>
            <a:tailEnd/>
          </a:ln>
        </p:spPr>
      </p:pic>
      <p:pic>
        <p:nvPicPr>
          <p:cNvPr id="180226" name="Picture 2"/>
          <p:cNvPicPr>
            <a:picLocks noChangeAspect="1" noChangeArrowheads="1"/>
          </p:cNvPicPr>
          <p:nvPr/>
        </p:nvPicPr>
        <p:blipFill>
          <a:blip r:embed="rId3" cstate="print"/>
          <a:srcRect/>
          <a:stretch>
            <a:fillRect/>
          </a:stretch>
        </p:blipFill>
        <p:spPr bwMode="auto">
          <a:xfrm>
            <a:off x="5029200" y="1962150"/>
            <a:ext cx="3743325" cy="94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205978"/>
            <a:ext cx="8229600" cy="857250"/>
          </a:xfrm>
        </p:spPr>
        <p:txBody>
          <a:bodyPr>
            <a:normAutofit/>
          </a:bodyPr>
          <a:lstStyle/>
          <a:p>
            <a:r>
              <a:rPr lang="es-EC" b="1" dirty="0" smtClean="0"/>
              <a:t>Objetivo General</a:t>
            </a:r>
            <a:endParaRPr lang="es-EC" b="1" dirty="0"/>
          </a:p>
        </p:txBody>
      </p:sp>
      <p:sp>
        <p:nvSpPr>
          <p:cNvPr id="5" name="4 Rectángulo"/>
          <p:cNvSpPr/>
          <p:nvPr/>
        </p:nvSpPr>
        <p:spPr>
          <a:xfrm>
            <a:off x="609600" y="1352550"/>
            <a:ext cx="8153400" cy="2400657"/>
          </a:xfrm>
          <a:prstGeom prst="rect">
            <a:avLst/>
          </a:prstGeom>
        </p:spPr>
        <p:txBody>
          <a:bodyPr wrap="square">
            <a:spAutoFit/>
          </a:bodyPr>
          <a:lstStyle/>
          <a:p>
            <a:pPr algn="just"/>
            <a:r>
              <a:rPr lang="es-ES" sz="3000" dirty="0" smtClean="0"/>
              <a:t>Diseñar, evaluar energéticamente  y construir un vehículo caminador </a:t>
            </a:r>
            <a:r>
              <a:rPr lang="es-ES" sz="3000" dirty="0" err="1" smtClean="0"/>
              <a:t>antiestrés</a:t>
            </a:r>
            <a:r>
              <a:rPr lang="es-ES" sz="3000" dirty="0" smtClean="0"/>
              <a:t> prototipo con accionamiento en interfaz hombre – máquina mediante aprovechamiento del recurso solar fotovoltaico.</a:t>
            </a:r>
            <a:endParaRPr lang="es-ES" sz="3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
          <p:cNvSpPr>
            <a:spLocks noChangeArrowheads="1"/>
          </p:cNvSpPr>
          <p:nvPr/>
        </p:nvSpPr>
        <p:spPr bwMode="auto">
          <a:xfrm>
            <a:off x="152400" y="590550"/>
            <a:ext cx="1524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Plano x-y:</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4 Imagen"/>
          <p:cNvPicPr/>
          <p:nvPr/>
        </p:nvPicPr>
        <p:blipFill>
          <a:blip r:embed="rId2" cstate="print"/>
          <a:srcRect/>
          <a:stretch>
            <a:fillRect/>
          </a:stretch>
        </p:blipFill>
        <p:spPr bwMode="auto">
          <a:xfrm>
            <a:off x="457200" y="971550"/>
            <a:ext cx="3826412" cy="1709029"/>
          </a:xfrm>
          <a:prstGeom prst="rect">
            <a:avLst/>
          </a:prstGeom>
          <a:noFill/>
          <a:ln w="9525">
            <a:noFill/>
            <a:miter lim="800000"/>
            <a:headEnd/>
            <a:tailEnd/>
          </a:ln>
        </p:spPr>
      </p:pic>
      <p:sp>
        <p:nvSpPr>
          <p:cNvPr id="181250" name="Rectangle 2"/>
          <p:cNvSpPr>
            <a:spLocks noChangeArrowheads="1"/>
          </p:cNvSpPr>
          <p:nvPr/>
        </p:nvSpPr>
        <p:spPr bwMode="auto">
          <a:xfrm>
            <a:off x="4419600" y="590550"/>
            <a:ext cx="13716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Plano x-z:</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6 Imagen"/>
          <p:cNvPicPr/>
          <p:nvPr/>
        </p:nvPicPr>
        <p:blipFill>
          <a:blip r:embed="rId3" cstate="print"/>
          <a:srcRect/>
          <a:stretch>
            <a:fillRect/>
          </a:stretch>
        </p:blipFill>
        <p:spPr bwMode="auto">
          <a:xfrm>
            <a:off x="4800600" y="1504950"/>
            <a:ext cx="4343400" cy="1143000"/>
          </a:xfrm>
          <a:prstGeom prst="rect">
            <a:avLst/>
          </a:prstGeom>
          <a:noFill/>
          <a:ln w="9525">
            <a:noFill/>
            <a:miter lim="800000"/>
            <a:headEnd/>
            <a:tailEnd/>
          </a:ln>
        </p:spPr>
      </p:pic>
      <p:pic>
        <p:nvPicPr>
          <p:cNvPr id="181251" name="Picture 3"/>
          <p:cNvPicPr>
            <a:picLocks noChangeAspect="1" noChangeArrowheads="1"/>
          </p:cNvPicPr>
          <p:nvPr/>
        </p:nvPicPr>
        <p:blipFill>
          <a:blip r:embed="rId4" cstate="print"/>
          <a:srcRect/>
          <a:stretch>
            <a:fillRect/>
          </a:stretch>
        </p:blipFill>
        <p:spPr bwMode="auto">
          <a:xfrm>
            <a:off x="838200" y="2800350"/>
            <a:ext cx="2743200" cy="1877245"/>
          </a:xfrm>
          <a:prstGeom prst="rect">
            <a:avLst/>
          </a:prstGeom>
          <a:noFill/>
          <a:ln w="9525">
            <a:noFill/>
            <a:miter lim="800000"/>
            <a:headEnd/>
            <a:tailEnd/>
          </a:ln>
        </p:spPr>
      </p:pic>
      <p:sp>
        <p:nvSpPr>
          <p:cNvPr id="9" name="8 Rectángulo"/>
          <p:cNvSpPr/>
          <p:nvPr/>
        </p:nvSpPr>
        <p:spPr>
          <a:xfrm>
            <a:off x="4343400" y="3181350"/>
            <a:ext cx="4572000" cy="954107"/>
          </a:xfrm>
          <a:prstGeom prst="rect">
            <a:avLst/>
          </a:prstGeom>
        </p:spPr>
        <p:txBody>
          <a:bodyPr>
            <a:spAutoFit/>
          </a:bodyPr>
          <a:lstStyle/>
          <a:p>
            <a:pPr algn="just"/>
            <a:r>
              <a:rPr lang="es-ES" sz="1400" dirty="0" smtClean="0"/>
              <a:t>La parte sometida al par torsional, solo es aquella conformada desde el punto D al punto B. Desde la izquierda del piñón B hasta la chumacera en el punto A, el par torsional es cero. </a:t>
            </a:r>
            <a:endParaRPr lang="es-ES" sz="1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cstate="print"/>
          <a:srcRect/>
          <a:stretch>
            <a:fillRect/>
          </a:stretch>
        </p:blipFill>
        <p:spPr bwMode="auto">
          <a:xfrm>
            <a:off x="457200" y="285750"/>
            <a:ext cx="2667000" cy="2169230"/>
          </a:xfrm>
          <a:prstGeom prst="rect">
            <a:avLst/>
          </a:prstGeom>
          <a:noFill/>
          <a:ln w="9525">
            <a:noFill/>
            <a:miter lim="800000"/>
            <a:headEnd/>
            <a:tailEnd/>
          </a:ln>
        </p:spPr>
      </p:pic>
      <p:pic>
        <p:nvPicPr>
          <p:cNvPr id="6" name="5 Imagen"/>
          <p:cNvPicPr/>
          <p:nvPr/>
        </p:nvPicPr>
        <p:blipFill>
          <a:blip r:embed="rId3" cstate="print"/>
          <a:srcRect/>
          <a:stretch>
            <a:fillRect/>
          </a:stretch>
        </p:blipFill>
        <p:spPr bwMode="auto">
          <a:xfrm>
            <a:off x="533400" y="2571750"/>
            <a:ext cx="2743200" cy="2057400"/>
          </a:xfrm>
          <a:prstGeom prst="rect">
            <a:avLst/>
          </a:prstGeom>
          <a:noFill/>
          <a:ln w="9525">
            <a:noFill/>
            <a:miter lim="800000"/>
            <a:headEnd/>
            <a:tailEnd/>
          </a:ln>
        </p:spPr>
      </p:pic>
      <p:sp>
        <p:nvSpPr>
          <p:cNvPr id="7" name="6 Rectángulo"/>
          <p:cNvSpPr/>
          <p:nvPr/>
        </p:nvSpPr>
        <p:spPr>
          <a:xfrm>
            <a:off x="3657600" y="438150"/>
            <a:ext cx="917687" cy="369332"/>
          </a:xfrm>
          <a:prstGeom prst="rect">
            <a:avLst/>
          </a:prstGeom>
        </p:spPr>
        <p:txBody>
          <a:bodyPr wrap="none">
            <a:spAutoFit/>
          </a:bodyPr>
          <a:lstStyle/>
          <a:p>
            <a:pPr lvl="0"/>
            <a:r>
              <a:rPr lang="es-ES" dirty="0" smtClean="0"/>
              <a:t>Punto C</a:t>
            </a:r>
            <a:endParaRPr lang="es-ES" dirty="0"/>
          </a:p>
        </p:txBody>
      </p:sp>
      <p:pic>
        <p:nvPicPr>
          <p:cNvPr id="182275" name="Picture 3"/>
          <p:cNvPicPr>
            <a:picLocks noChangeAspect="1" noChangeArrowheads="1"/>
          </p:cNvPicPr>
          <p:nvPr/>
        </p:nvPicPr>
        <p:blipFill>
          <a:blip r:embed="rId4" cstate="print"/>
          <a:srcRect/>
          <a:stretch>
            <a:fillRect/>
          </a:stretch>
        </p:blipFill>
        <p:spPr bwMode="auto">
          <a:xfrm>
            <a:off x="3657600" y="819150"/>
            <a:ext cx="3552825" cy="400050"/>
          </a:xfrm>
          <a:prstGeom prst="rect">
            <a:avLst/>
          </a:prstGeom>
          <a:noFill/>
          <a:ln w="9525">
            <a:noFill/>
            <a:miter lim="800000"/>
            <a:headEnd/>
            <a:tailEnd/>
          </a:ln>
        </p:spPr>
      </p:pic>
      <p:sp>
        <p:nvSpPr>
          <p:cNvPr id="10" name="9 Rectángulo"/>
          <p:cNvSpPr/>
          <p:nvPr/>
        </p:nvSpPr>
        <p:spPr>
          <a:xfrm>
            <a:off x="3733800" y="1352550"/>
            <a:ext cx="1542282" cy="338554"/>
          </a:xfrm>
          <a:prstGeom prst="rect">
            <a:avLst/>
          </a:prstGeom>
        </p:spPr>
        <p:txBody>
          <a:bodyPr wrap="none">
            <a:spAutoFit/>
          </a:bodyPr>
          <a:lstStyle/>
          <a:p>
            <a:r>
              <a:rPr lang="es-ES" sz="1600" dirty="0" smtClean="0"/>
              <a:t>Acero AISI 1018 </a:t>
            </a:r>
            <a:endParaRPr lang="es-ES" sz="1600" dirty="0"/>
          </a:p>
        </p:txBody>
      </p:sp>
      <p:pic>
        <p:nvPicPr>
          <p:cNvPr id="182277" name="Picture 5"/>
          <p:cNvPicPr>
            <a:picLocks noChangeAspect="1" noChangeArrowheads="1"/>
          </p:cNvPicPr>
          <p:nvPr/>
        </p:nvPicPr>
        <p:blipFill>
          <a:blip r:embed="rId5" cstate="print"/>
          <a:srcRect/>
          <a:stretch>
            <a:fillRect/>
          </a:stretch>
        </p:blipFill>
        <p:spPr bwMode="auto">
          <a:xfrm>
            <a:off x="3809999" y="1809750"/>
            <a:ext cx="4318905" cy="304800"/>
          </a:xfrm>
          <a:prstGeom prst="rect">
            <a:avLst/>
          </a:prstGeom>
          <a:noFill/>
          <a:ln w="9525">
            <a:noFill/>
            <a:miter lim="800000"/>
            <a:headEnd/>
            <a:tailEnd/>
          </a:ln>
        </p:spPr>
      </p:pic>
      <p:pic>
        <p:nvPicPr>
          <p:cNvPr id="9219" name="Picture 3"/>
          <p:cNvPicPr>
            <a:picLocks noChangeAspect="1" noChangeArrowheads="1"/>
          </p:cNvPicPr>
          <p:nvPr/>
        </p:nvPicPr>
        <p:blipFill>
          <a:blip r:embed="rId6" cstate="print"/>
          <a:srcRect/>
          <a:stretch>
            <a:fillRect/>
          </a:stretch>
        </p:blipFill>
        <p:spPr bwMode="auto">
          <a:xfrm>
            <a:off x="3657600" y="2190750"/>
            <a:ext cx="2552700" cy="628650"/>
          </a:xfrm>
          <a:prstGeom prst="rect">
            <a:avLst/>
          </a:prstGeom>
          <a:noFill/>
          <a:ln w="9525">
            <a:noFill/>
            <a:miter lim="800000"/>
            <a:headEnd/>
            <a:tailEnd/>
          </a:ln>
        </p:spPr>
      </p:pic>
      <p:pic>
        <p:nvPicPr>
          <p:cNvPr id="9220" name="Picture 4"/>
          <p:cNvPicPr>
            <a:picLocks noChangeAspect="1" noChangeArrowheads="1"/>
          </p:cNvPicPr>
          <p:nvPr/>
        </p:nvPicPr>
        <p:blipFill>
          <a:blip r:embed="rId7" cstate="print"/>
          <a:srcRect/>
          <a:stretch>
            <a:fillRect/>
          </a:stretch>
        </p:blipFill>
        <p:spPr bwMode="auto">
          <a:xfrm>
            <a:off x="3733800" y="2800350"/>
            <a:ext cx="2952750" cy="1466850"/>
          </a:xfrm>
          <a:prstGeom prst="rect">
            <a:avLst/>
          </a:prstGeom>
          <a:noFill/>
          <a:ln w="9525">
            <a:noFill/>
            <a:miter lim="800000"/>
            <a:headEnd/>
            <a:tailEnd/>
          </a:ln>
        </p:spPr>
      </p:pic>
      <p:pic>
        <p:nvPicPr>
          <p:cNvPr id="9221" name="Picture 5"/>
          <p:cNvPicPr>
            <a:picLocks noChangeAspect="1" noChangeArrowheads="1"/>
          </p:cNvPicPr>
          <p:nvPr/>
        </p:nvPicPr>
        <p:blipFill>
          <a:blip r:embed="rId8" cstate="print"/>
          <a:srcRect/>
          <a:stretch>
            <a:fillRect/>
          </a:stretch>
        </p:blipFill>
        <p:spPr bwMode="auto">
          <a:xfrm>
            <a:off x="5334000" y="3181350"/>
            <a:ext cx="3162300" cy="29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noChangeArrowheads="1"/>
          </p:cNvSpPr>
          <p:nvPr/>
        </p:nvSpPr>
        <p:spPr bwMode="auto">
          <a:xfrm>
            <a:off x="0" y="4381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Se aplica la ecuación (12-24) de </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r>
              <a:rPr kumimoji="0" lang="es-EC" sz="1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Mott</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2006)</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causa de esfuerzos combinados: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3298" name="Picture 2"/>
          <p:cNvPicPr>
            <a:picLocks noChangeAspect="1" noChangeArrowheads="1"/>
          </p:cNvPicPr>
          <p:nvPr/>
        </p:nvPicPr>
        <p:blipFill>
          <a:blip r:embed="rId2" cstate="print"/>
          <a:srcRect/>
          <a:stretch>
            <a:fillRect/>
          </a:stretch>
        </p:blipFill>
        <p:spPr bwMode="auto">
          <a:xfrm>
            <a:off x="457200" y="1504950"/>
            <a:ext cx="1828800" cy="880533"/>
          </a:xfrm>
          <a:prstGeom prst="rect">
            <a:avLst/>
          </a:prstGeom>
          <a:noFill/>
          <a:ln w="9525">
            <a:noFill/>
            <a:miter lim="800000"/>
            <a:headEnd/>
            <a:tailEnd/>
          </a:ln>
        </p:spPr>
      </p:pic>
      <p:pic>
        <p:nvPicPr>
          <p:cNvPr id="183299" name="Picture 3"/>
          <p:cNvPicPr>
            <a:picLocks noChangeAspect="1" noChangeArrowheads="1"/>
          </p:cNvPicPr>
          <p:nvPr/>
        </p:nvPicPr>
        <p:blipFill>
          <a:blip r:embed="rId3" cstate="print"/>
          <a:srcRect/>
          <a:stretch>
            <a:fillRect/>
          </a:stretch>
        </p:blipFill>
        <p:spPr bwMode="auto">
          <a:xfrm>
            <a:off x="152400" y="2343150"/>
            <a:ext cx="4098513" cy="1295400"/>
          </a:xfrm>
          <a:prstGeom prst="rect">
            <a:avLst/>
          </a:prstGeom>
          <a:noFill/>
          <a:ln w="9525">
            <a:noFill/>
            <a:miter lim="800000"/>
            <a:headEnd/>
            <a:tailEnd/>
          </a:ln>
        </p:spPr>
      </p:pic>
      <p:pic>
        <p:nvPicPr>
          <p:cNvPr id="183300" name="Picture 4"/>
          <p:cNvPicPr>
            <a:picLocks noChangeAspect="1" noChangeArrowheads="1"/>
          </p:cNvPicPr>
          <p:nvPr/>
        </p:nvPicPr>
        <p:blipFill>
          <a:blip r:embed="rId4" cstate="print"/>
          <a:srcRect/>
          <a:stretch>
            <a:fillRect/>
          </a:stretch>
        </p:blipFill>
        <p:spPr bwMode="auto">
          <a:xfrm>
            <a:off x="4495800" y="895350"/>
            <a:ext cx="4326289"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ctr" rtl="0">
              <a:spcBef>
                <a:spcPct val="0"/>
              </a:spcBef>
            </a:pPr>
            <a:r>
              <a:rPr lang="es-ES" sz="3000" b="1" dirty="0"/>
              <a:t>Diseño del Sistema Caminadora</a:t>
            </a:r>
            <a:br>
              <a:rPr lang="es-ES" sz="3000" b="1" dirty="0"/>
            </a:br>
            <a:endParaRPr lang="es-ES" sz="3000" dirty="0"/>
          </a:p>
        </p:txBody>
      </p:sp>
      <p:sp>
        <p:nvSpPr>
          <p:cNvPr id="5" name="4 Rectángulo"/>
          <p:cNvSpPr/>
          <p:nvPr/>
        </p:nvSpPr>
        <p:spPr>
          <a:xfrm>
            <a:off x="304800" y="971550"/>
            <a:ext cx="1544012" cy="369332"/>
          </a:xfrm>
          <a:prstGeom prst="rect">
            <a:avLst/>
          </a:prstGeom>
        </p:spPr>
        <p:txBody>
          <a:bodyPr wrap="none">
            <a:spAutoFit/>
          </a:bodyPr>
          <a:lstStyle/>
          <a:p>
            <a:r>
              <a:rPr lang="es-ES" b="1" dirty="0" smtClean="0" bmk="">
                <a:latin typeface="Arial" pitchFamily="34" charset="0"/>
                <a:ea typeface="Times New Roman" pitchFamily="18" charset="0"/>
                <a:cs typeface="Times New Roman" pitchFamily="18" charset="0"/>
              </a:rPr>
              <a:t>Polea Motriz</a:t>
            </a:r>
            <a:endParaRPr lang="es-ES" dirty="0"/>
          </a:p>
        </p:txBody>
      </p:sp>
      <p:pic>
        <p:nvPicPr>
          <p:cNvPr id="184322" name="Picture 2"/>
          <p:cNvPicPr>
            <a:picLocks noChangeAspect="1" noChangeArrowheads="1"/>
          </p:cNvPicPr>
          <p:nvPr/>
        </p:nvPicPr>
        <p:blipFill>
          <a:blip r:embed="rId2" cstate="print"/>
          <a:srcRect/>
          <a:stretch>
            <a:fillRect/>
          </a:stretch>
        </p:blipFill>
        <p:spPr bwMode="auto">
          <a:xfrm>
            <a:off x="838200" y="2038350"/>
            <a:ext cx="3300173" cy="1066800"/>
          </a:xfrm>
          <a:prstGeom prst="rect">
            <a:avLst/>
          </a:prstGeom>
          <a:noFill/>
          <a:ln w="9525">
            <a:noFill/>
            <a:miter lim="800000"/>
            <a:headEnd/>
            <a:tailEnd/>
          </a:ln>
        </p:spPr>
      </p:pic>
      <p:sp>
        <p:nvSpPr>
          <p:cNvPr id="7" name="6 Rectángulo"/>
          <p:cNvSpPr/>
          <p:nvPr/>
        </p:nvSpPr>
        <p:spPr>
          <a:xfrm>
            <a:off x="533400" y="1352550"/>
            <a:ext cx="4572000" cy="646331"/>
          </a:xfrm>
          <a:prstGeom prst="rect">
            <a:avLst/>
          </a:prstGeom>
        </p:spPr>
        <p:txBody>
          <a:bodyPr>
            <a:spAutoFit/>
          </a:bodyPr>
          <a:lstStyle/>
          <a:p>
            <a:r>
              <a:rPr lang="es-ES" dirty="0" smtClean="0"/>
              <a:t>El eje del tambor motriz está sujeto a flexiones con fatiga alterna y a torsión. </a:t>
            </a:r>
            <a:endParaRPr lang="es-ES" dirty="0"/>
          </a:p>
        </p:txBody>
      </p:sp>
      <p:sp>
        <p:nvSpPr>
          <p:cNvPr id="8" name="7 Rectángulo"/>
          <p:cNvSpPr/>
          <p:nvPr/>
        </p:nvSpPr>
        <p:spPr>
          <a:xfrm>
            <a:off x="304800" y="3333750"/>
            <a:ext cx="4572000" cy="738664"/>
          </a:xfrm>
          <a:prstGeom prst="rect">
            <a:avLst/>
          </a:prstGeom>
        </p:spPr>
        <p:txBody>
          <a:bodyPr>
            <a:spAutoFit/>
          </a:bodyPr>
          <a:lstStyle/>
          <a:p>
            <a:pPr algn="just"/>
            <a:r>
              <a:rPr lang="es-ES" sz="1400" dirty="0" smtClean="0"/>
              <a:t>El momento de flexión del eje está generado por la resultante de la suma vectorial de las tensiones T</a:t>
            </a:r>
            <a:r>
              <a:rPr lang="es-ES" sz="1400" baseline="-25000" dirty="0" smtClean="0"/>
              <a:t>1</a:t>
            </a:r>
            <a:r>
              <a:rPr lang="es-ES" sz="1400" dirty="0" smtClean="0"/>
              <a:t> y T</a:t>
            </a:r>
            <a:r>
              <a:rPr lang="es-ES" sz="1400" baseline="-25000" dirty="0" smtClean="0"/>
              <a:t>2</a:t>
            </a:r>
            <a:r>
              <a:rPr lang="es-ES" sz="1400" dirty="0" smtClean="0"/>
              <a:t> calculados en el apartado y del peso del tambor </a:t>
            </a:r>
            <a:r>
              <a:rPr lang="es-ES" sz="1400" dirty="0" err="1" smtClean="0"/>
              <a:t>q</a:t>
            </a:r>
            <a:r>
              <a:rPr lang="es-ES" sz="1400" baseline="-25000" dirty="0" err="1" smtClean="0"/>
              <a:t>T</a:t>
            </a:r>
            <a:r>
              <a:rPr lang="es-ES" sz="1400" dirty="0" smtClean="0"/>
              <a:t>:</a:t>
            </a:r>
            <a:endParaRPr lang="es-ES" sz="1400" dirty="0"/>
          </a:p>
        </p:txBody>
      </p:sp>
      <p:pic>
        <p:nvPicPr>
          <p:cNvPr id="184324" name="Picture 4"/>
          <p:cNvPicPr>
            <a:picLocks noChangeAspect="1" noChangeArrowheads="1"/>
          </p:cNvPicPr>
          <p:nvPr/>
        </p:nvPicPr>
        <p:blipFill>
          <a:blip r:embed="rId3" cstate="print"/>
          <a:srcRect/>
          <a:stretch>
            <a:fillRect/>
          </a:stretch>
        </p:blipFill>
        <p:spPr bwMode="auto">
          <a:xfrm>
            <a:off x="5239928" y="1352550"/>
            <a:ext cx="3904072" cy="762000"/>
          </a:xfrm>
          <a:prstGeom prst="rect">
            <a:avLst/>
          </a:prstGeom>
          <a:noFill/>
          <a:ln w="9525">
            <a:noFill/>
            <a:miter lim="800000"/>
            <a:headEnd/>
            <a:tailEnd/>
          </a:ln>
        </p:spPr>
      </p:pic>
      <p:pic>
        <p:nvPicPr>
          <p:cNvPr id="184325" name="Picture 5"/>
          <p:cNvPicPr>
            <a:picLocks noChangeAspect="1" noChangeArrowheads="1"/>
          </p:cNvPicPr>
          <p:nvPr/>
        </p:nvPicPr>
        <p:blipFill>
          <a:blip r:embed="rId4" cstate="print"/>
          <a:srcRect/>
          <a:stretch>
            <a:fillRect/>
          </a:stretch>
        </p:blipFill>
        <p:spPr bwMode="auto">
          <a:xfrm>
            <a:off x="5271655" y="2190750"/>
            <a:ext cx="3872345"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cstate="print"/>
          <a:srcRect/>
          <a:stretch>
            <a:fillRect/>
          </a:stretch>
        </p:blipFill>
        <p:spPr bwMode="auto">
          <a:xfrm>
            <a:off x="762000" y="666750"/>
            <a:ext cx="3136748" cy="2438400"/>
          </a:xfrm>
          <a:prstGeom prst="rect">
            <a:avLst/>
          </a:prstGeom>
          <a:noFill/>
          <a:ln w="9525">
            <a:noFill/>
            <a:miter lim="800000"/>
            <a:headEnd/>
            <a:tailEnd/>
          </a:ln>
        </p:spPr>
      </p:pic>
      <p:sp>
        <p:nvSpPr>
          <p:cNvPr id="185352" name="Rectangle 8"/>
          <p:cNvSpPr>
            <a:spLocks noChangeArrowheads="1"/>
          </p:cNvSpPr>
          <p:nvPr/>
        </p:nvSpPr>
        <p:spPr bwMode="auto">
          <a:xfrm>
            <a:off x="5715000" y="3486150"/>
            <a:ext cx="2971800" cy="70788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El eje de la polea motriz de la caminadora reusada para la construcción del vehículo cuenta con un eje de 12 mm por lo que es apto para la aplicación a la que va a ser sometido.</a:t>
            </a:r>
            <a:endParaRPr kumimoji="0" lang="es-ES" sz="1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2" name="Picture 2"/>
          <p:cNvPicPr>
            <a:picLocks noChangeAspect="1" noChangeArrowheads="1"/>
          </p:cNvPicPr>
          <p:nvPr/>
        </p:nvPicPr>
        <p:blipFill>
          <a:blip r:embed="rId3" cstate="print"/>
          <a:srcRect/>
          <a:stretch>
            <a:fillRect/>
          </a:stretch>
        </p:blipFill>
        <p:spPr bwMode="auto">
          <a:xfrm>
            <a:off x="4724399" y="666750"/>
            <a:ext cx="3263939" cy="243840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0" y="3409950"/>
            <a:ext cx="1828800" cy="780176"/>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2286000" y="3333750"/>
            <a:ext cx="3065096" cy="11042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defRPr/>
            </a:pPr>
            <a:r>
              <a:rPr lang="es-ES" dirty="0">
                <a:solidFill>
                  <a:schemeClr val="tx1"/>
                </a:solidFill>
              </a:rPr>
              <a:t>Diseño del Sistema </a:t>
            </a:r>
            <a:r>
              <a:rPr lang="es-ES" dirty="0" smtClean="0">
                <a:solidFill>
                  <a:schemeClr val="tx1"/>
                </a:solidFill>
              </a:rPr>
              <a:t>Fotovoltaico</a:t>
            </a:r>
            <a:endParaRPr lang="es-EC" dirty="0">
              <a:solidFill>
                <a:schemeClr val="tx1"/>
              </a:solidFill>
            </a:endParaRPr>
          </a:p>
        </p:txBody>
      </p:sp>
      <p:sp>
        <p:nvSpPr>
          <p:cNvPr id="5" name="Marcador de contenido 2"/>
          <p:cNvSpPr>
            <a:spLocks noGrp="1"/>
          </p:cNvSpPr>
          <p:nvPr>
            <p:ph idx="1"/>
          </p:nvPr>
        </p:nvSpPr>
        <p:spPr bwMode="auto">
          <a:xfrm>
            <a:off x="482803" y="1123950"/>
            <a:ext cx="8127797" cy="1676400"/>
          </a:xfrm>
          <a:noFill/>
          <a:ln>
            <a:miter lim="800000"/>
            <a:headEnd/>
            <a:tailEnd/>
          </a:ln>
        </p:spPr>
        <p:txBody>
          <a:bodyPr vert="horz" wrap="square" lIns="68580" tIns="34290" rIns="68580" bIns="34290" numCol="1" anchor="t" anchorCtr="0" compatLnSpc="1">
            <a:prstTxWarp prst="textNoShape">
              <a:avLst/>
            </a:prstTxWarp>
            <a:normAutofit fontScale="85000" lnSpcReduction="10000"/>
          </a:bodyPr>
          <a:lstStyle/>
          <a:p>
            <a:pPr algn="just"/>
            <a:r>
              <a:rPr lang="es-EC" dirty="0" smtClean="0">
                <a:solidFill>
                  <a:schemeClr val="tx1"/>
                </a:solidFill>
              </a:rPr>
              <a:t>Alimenta consumos de corriente continua (motor).</a:t>
            </a:r>
          </a:p>
          <a:p>
            <a:pPr algn="just"/>
            <a:r>
              <a:rPr lang="es-EC" dirty="0"/>
              <a:t>Los paneles generan corriente continua estabilizada por el regulador a una tensión similar a la de consumo. </a:t>
            </a:r>
            <a:endParaRPr lang="es-EC" dirty="0" smtClean="0">
              <a:solidFill>
                <a:schemeClr val="tx1"/>
              </a:solidFill>
            </a:endParaRPr>
          </a:p>
        </p:txBody>
      </p:sp>
      <p:pic>
        <p:nvPicPr>
          <p:cNvPr id="6" name="Imagen 2"/>
          <p:cNvPicPr>
            <a:picLocks noChangeAspect="1"/>
          </p:cNvPicPr>
          <p:nvPr/>
        </p:nvPicPr>
        <p:blipFill>
          <a:blip r:embed="rId2" cstate="print"/>
          <a:stretch>
            <a:fillRect/>
          </a:stretch>
        </p:blipFill>
        <p:spPr>
          <a:xfrm>
            <a:off x="2362200" y="2647950"/>
            <a:ext cx="4419600" cy="1940586"/>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smtClean="0"/>
              <a:t>Baterías</a:t>
            </a:r>
            <a:endParaRPr lang="es-ES" dirty="0"/>
          </a:p>
        </p:txBody>
      </p:sp>
      <p:sp>
        <p:nvSpPr>
          <p:cNvPr id="3" name="2 Marcador de contenido"/>
          <p:cNvSpPr>
            <a:spLocks noGrp="1"/>
          </p:cNvSpPr>
          <p:nvPr>
            <p:ph idx="1"/>
          </p:nvPr>
        </p:nvSpPr>
        <p:spPr>
          <a:xfrm>
            <a:off x="457200" y="1200151"/>
            <a:ext cx="8229600" cy="1752599"/>
          </a:xfrm>
        </p:spPr>
        <p:txBody>
          <a:bodyPr>
            <a:normAutofit fontScale="70000" lnSpcReduction="20000"/>
          </a:bodyPr>
          <a:lstStyle/>
          <a:p>
            <a:r>
              <a:rPr lang="es-ES" dirty="0" smtClean="0"/>
              <a:t>Se requiere inicialmente la energía total que éstas van almacenar.</a:t>
            </a:r>
          </a:p>
          <a:p>
            <a:r>
              <a:rPr lang="es-ES" dirty="0" smtClean="0"/>
              <a:t>La energía requerida es de 450 Wh</a:t>
            </a:r>
          </a:p>
          <a:p>
            <a:r>
              <a:rPr lang="es-ES" dirty="0" smtClean="0"/>
              <a:t>Se toma en cuenta factores que reducen la capacidad de los acumuladores</a:t>
            </a:r>
            <a:endParaRPr lang="es-ES" dirty="0"/>
          </a:p>
        </p:txBody>
      </p:sp>
      <p:pic>
        <p:nvPicPr>
          <p:cNvPr id="11266" name="Picture 2"/>
          <p:cNvPicPr>
            <a:picLocks noChangeAspect="1" noChangeArrowheads="1"/>
          </p:cNvPicPr>
          <p:nvPr/>
        </p:nvPicPr>
        <p:blipFill>
          <a:blip r:embed="rId2" cstate="print"/>
          <a:srcRect/>
          <a:stretch>
            <a:fillRect/>
          </a:stretch>
        </p:blipFill>
        <p:spPr bwMode="auto">
          <a:xfrm>
            <a:off x="1295400" y="2647950"/>
            <a:ext cx="3204796" cy="685800"/>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1295399" y="3333750"/>
            <a:ext cx="4419601" cy="636722"/>
          </a:xfrm>
          <a:prstGeom prst="rect">
            <a:avLst/>
          </a:prstGeom>
          <a:noFill/>
          <a:ln w="9525">
            <a:noFill/>
            <a:miter lim="800000"/>
            <a:headEnd/>
            <a:tailEnd/>
          </a:ln>
        </p:spPr>
      </p:pic>
      <p:pic>
        <p:nvPicPr>
          <p:cNvPr id="6" name="Imagen 4"/>
          <p:cNvPicPr>
            <a:picLocks noChangeAspect="1"/>
          </p:cNvPicPr>
          <p:nvPr/>
        </p:nvPicPr>
        <p:blipFill>
          <a:blip r:embed="rId4" cstate="print"/>
          <a:srcRect/>
          <a:stretch>
            <a:fillRect/>
          </a:stretch>
        </p:blipFill>
        <p:spPr bwMode="auto">
          <a:xfrm>
            <a:off x="6553200" y="2419350"/>
            <a:ext cx="1716882" cy="18029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defRPr/>
            </a:pPr>
            <a:r>
              <a:rPr lang="es-ES" dirty="0">
                <a:solidFill>
                  <a:schemeClr val="tx1"/>
                </a:solidFill>
              </a:rPr>
              <a:t>Baterías</a:t>
            </a:r>
            <a:endParaRPr lang="es-EC" dirty="0">
              <a:solidFill>
                <a:schemeClr val="tx1"/>
              </a:solidFill>
            </a:endParaRPr>
          </a:p>
        </p:txBody>
      </p:sp>
      <p:sp>
        <p:nvSpPr>
          <p:cNvPr id="3" name="Marcador de contenido 2"/>
          <p:cNvSpPr>
            <a:spLocks noGrp="1" noRot="1" noChangeAspect="1" noMove="1" noResize="1" noEditPoints="1" noAdjustHandles="1" noChangeArrowheads="1" noChangeShapeType="1" noTextEdit="1"/>
          </p:cNvSpPr>
          <p:nvPr>
            <p:ph idx="1"/>
          </p:nvPr>
        </p:nvSpPr>
        <p:spPr>
          <a:blipFill rotWithShape="0">
            <a:blip r:embed="rId2" cstate="print"/>
            <a:stretch>
              <a:fillRect l="-722" t="-942"/>
            </a:stretch>
          </a:blipFill>
        </p:spPr>
        <p:txBody>
          <a:bodyPr/>
          <a:lstStyle/>
          <a:p>
            <a:r>
              <a:rPr lang="es-EC">
                <a:noFill/>
              </a:rPr>
              <a:t> </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0"/>
            <a:ext cx="8229600" cy="857250"/>
          </a:xfrm>
        </p:spPr>
        <p:txBody>
          <a:bodyPr/>
          <a:lstStyle/>
          <a:p>
            <a:pPr algn="l">
              <a:defRPr/>
            </a:pPr>
            <a:r>
              <a:rPr lang="es-ES" dirty="0">
                <a:solidFill>
                  <a:schemeClr val="tx1"/>
                </a:solidFill>
              </a:rPr>
              <a:t>Baterías</a:t>
            </a:r>
            <a:endParaRPr lang="es-EC" dirty="0"/>
          </a:p>
        </p:txBody>
      </p:sp>
      <p:graphicFrame>
        <p:nvGraphicFramePr>
          <p:cNvPr id="4" name="Tabla 3"/>
          <p:cNvGraphicFramePr>
            <a:graphicFrameLocks noGrp="1"/>
          </p:cNvGraphicFramePr>
          <p:nvPr/>
        </p:nvGraphicFramePr>
        <p:xfrm>
          <a:off x="5943600" y="2343150"/>
          <a:ext cx="3048000" cy="2011680"/>
        </p:xfrm>
        <a:graphic>
          <a:graphicData uri="http://schemas.openxmlformats.org/drawingml/2006/table">
            <a:tbl>
              <a:tblPr firstRow="1" firstCol="1" bandRow="1">
                <a:tableStyleId>{5C22544A-7EE6-4342-B048-85BDC9FD1C3A}</a:tableStyleId>
              </a:tblPr>
              <a:tblGrid>
                <a:gridCol w="1016000"/>
                <a:gridCol w="1016000"/>
                <a:gridCol w="1016000"/>
              </a:tblGrid>
              <a:tr h="476060">
                <a:tc>
                  <a:txBody>
                    <a:bodyPr/>
                    <a:lstStyle/>
                    <a:p>
                      <a:pPr algn="ctr">
                        <a:lnSpc>
                          <a:spcPct val="150000"/>
                        </a:lnSpc>
                        <a:spcBef>
                          <a:spcPts val="600"/>
                        </a:spcBef>
                        <a:spcAft>
                          <a:spcPts val="0"/>
                        </a:spcAft>
                      </a:pPr>
                      <a:r>
                        <a:rPr lang="es-ES" sz="1100" dirty="0">
                          <a:effectLst/>
                        </a:rPr>
                        <a:t>Ciclo de trabajo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dirty="0">
                          <a:effectLst/>
                        </a:rPr>
                        <a:t>Energía baterías [Wh]</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dirty="0">
                          <a:effectLst/>
                        </a:rPr>
                        <a:t>Capacidad total [Ah]</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234315">
                <a:tc>
                  <a:txBody>
                    <a:bodyPr/>
                    <a:lstStyle/>
                    <a:p>
                      <a:pPr algn="ctr">
                        <a:lnSpc>
                          <a:spcPct val="150000"/>
                        </a:lnSpc>
                        <a:spcBef>
                          <a:spcPts val="600"/>
                        </a:spcBef>
                        <a:spcAft>
                          <a:spcPts val="0"/>
                        </a:spcAft>
                      </a:pPr>
                      <a:r>
                        <a:rPr lang="es-ES" sz="1100">
                          <a:effectLst/>
                        </a:rPr>
                        <a:t>0 %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234315">
                <a:tc>
                  <a:txBody>
                    <a:bodyPr/>
                    <a:lstStyle/>
                    <a:p>
                      <a:pPr algn="ctr">
                        <a:lnSpc>
                          <a:spcPct val="150000"/>
                        </a:lnSpc>
                        <a:spcBef>
                          <a:spcPts val="600"/>
                        </a:spcBef>
                        <a:spcAft>
                          <a:spcPts val="0"/>
                        </a:spcAft>
                      </a:pPr>
                      <a:r>
                        <a:rPr lang="es-ES" sz="1100">
                          <a:effectLst/>
                        </a:rPr>
                        <a:t>25 %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141,509</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7,898</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234315">
                <a:tc>
                  <a:txBody>
                    <a:bodyPr/>
                    <a:lstStyle/>
                    <a:p>
                      <a:pPr algn="ctr">
                        <a:lnSpc>
                          <a:spcPct val="150000"/>
                        </a:lnSpc>
                        <a:spcBef>
                          <a:spcPts val="600"/>
                        </a:spcBef>
                        <a:spcAft>
                          <a:spcPts val="0"/>
                        </a:spcAft>
                      </a:pPr>
                      <a:r>
                        <a:rPr lang="es-ES" sz="1100">
                          <a:effectLst/>
                        </a:rPr>
                        <a:t>50 %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dirty="0">
                          <a:effectLst/>
                        </a:rPr>
                        <a:t>283,019</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15,797</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234315">
                <a:tc>
                  <a:txBody>
                    <a:bodyPr/>
                    <a:lstStyle/>
                    <a:p>
                      <a:pPr algn="ctr">
                        <a:lnSpc>
                          <a:spcPct val="150000"/>
                        </a:lnSpc>
                        <a:spcBef>
                          <a:spcPts val="600"/>
                        </a:spcBef>
                        <a:spcAft>
                          <a:spcPts val="0"/>
                        </a:spcAft>
                      </a:pPr>
                      <a:r>
                        <a:rPr lang="es-ES" sz="1100" dirty="0">
                          <a:effectLst/>
                        </a:rPr>
                        <a:t>75 %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424,528</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dirty="0">
                          <a:effectLst/>
                        </a:rPr>
                        <a:t>23,695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234315">
                <a:tc>
                  <a:txBody>
                    <a:bodyPr/>
                    <a:lstStyle/>
                    <a:p>
                      <a:pPr algn="ctr">
                        <a:lnSpc>
                          <a:spcPct val="150000"/>
                        </a:lnSpc>
                        <a:spcBef>
                          <a:spcPts val="600"/>
                        </a:spcBef>
                        <a:spcAft>
                          <a:spcPts val="0"/>
                        </a:spcAft>
                      </a:pPr>
                      <a:r>
                        <a:rPr lang="es-ES" sz="1100">
                          <a:effectLst/>
                        </a:rPr>
                        <a:t>100 %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566,038</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31,594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r h="234315">
                <a:tc>
                  <a:txBody>
                    <a:bodyPr/>
                    <a:lstStyle/>
                    <a:p>
                      <a:pPr algn="ctr">
                        <a:lnSpc>
                          <a:spcPct val="150000"/>
                        </a:lnSpc>
                        <a:spcBef>
                          <a:spcPts val="600"/>
                        </a:spcBef>
                        <a:spcAft>
                          <a:spcPts val="0"/>
                        </a:spcAft>
                      </a:pPr>
                      <a:r>
                        <a:rPr lang="es-ES" sz="1100">
                          <a:effectLst/>
                        </a:rPr>
                        <a:t>Promedio</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a:effectLst/>
                        </a:rPr>
                        <a:t>283,019</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Bef>
                          <a:spcPts val="600"/>
                        </a:spcBef>
                        <a:spcAft>
                          <a:spcPts val="0"/>
                        </a:spcAft>
                      </a:pPr>
                      <a:r>
                        <a:rPr lang="es-ES" sz="1100" dirty="0">
                          <a:effectLst/>
                        </a:rPr>
                        <a:t>15,797</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r>
            </a:tbl>
          </a:graphicData>
        </a:graphic>
      </p:graphicFrame>
      <p:sp>
        <p:nvSpPr>
          <p:cNvPr id="6" name="5 Marcador de contenido"/>
          <p:cNvSpPr>
            <a:spLocks noGrp="1"/>
          </p:cNvSpPr>
          <p:nvPr>
            <p:ph idx="1"/>
          </p:nvPr>
        </p:nvSpPr>
        <p:spPr>
          <a:xfrm>
            <a:off x="457200" y="1200151"/>
            <a:ext cx="8229600" cy="685799"/>
          </a:xfrm>
        </p:spPr>
        <p:txBody>
          <a:bodyPr>
            <a:normAutofit fontScale="77500" lnSpcReduction="20000"/>
          </a:bodyPr>
          <a:lstStyle/>
          <a:p>
            <a:r>
              <a:rPr lang="es-ES" dirty="0" smtClean="0"/>
              <a:t>Es recomendable no descargar por completo las baterías</a:t>
            </a:r>
            <a:endParaRPr lang="es-ES" dirty="0"/>
          </a:p>
        </p:txBody>
      </p:sp>
      <p:pic>
        <p:nvPicPr>
          <p:cNvPr id="12290" name="Picture 2"/>
          <p:cNvPicPr>
            <a:picLocks noChangeAspect="1" noChangeArrowheads="1"/>
          </p:cNvPicPr>
          <p:nvPr/>
        </p:nvPicPr>
        <p:blipFill>
          <a:blip r:embed="rId2" cstate="print"/>
          <a:srcRect/>
          <a:stretch>
            <a:fillRect/>
          </a:stretch>
        </p:blipFill>
        <p:spPr bwMode="auto">
          <a:xfrm>
            <a:off x="914400" y="1657350"/>
            <a:ext cx="1169437" cy="60960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2895600" y="1657350"/>
            <a:ext cx="3116239" cy="762000"/>
          </a:xfrm>
          <a:prstGeom prst="rect">
            <a:avLst/>
          </a:prstGeom>
          <a:noFill/>
          <a:ln w="9525">
            <a:noFill/>
            <a:miter lim="800000"/>
            <a:headEnd/>
            <a:tailEnd/>
          </a:ln>
        </p:spPr>
      </p:pic>
      <p:sp>
        <p:nvSpPr>
          <p:cNvPr id="9" name="8 Rectángulo"/>
          <p:cNvSpPr/>
          <p:nvPr/>
        </p:nvSpPr>
        <p:spPr>
          <a:xfrm>
            <a:off x="457200" y="2419350"/>
            <a:ext cx="4495800" cy="646331"/>
          </a:xfrm>
          <a:prstGeom prst="rect">
            <a:avLst/>
          </a:prstGeom>
        </p:spPr>
        <p:txBody>
          <a:bodyPr wrap="square">
            <a:spAutoFit/>
          </a:bodyPr>
          <a:lstStyle/>
          <a:p>
            <a:r>
              <a:rPr lang="es-ES" dirty="0" smtClean="0"/>
              <a:t>La capacidad total varía dependiendo del ciclo de trabajo</a:t>
            </a:r>
            <a:endParaRPr lang="es-ES" dirty="0"/>
          </a:p>
        </p:txBody>
      </p:sp>
      <p:sp>
        <p:nvSpPr>
          <p:cNvPr id="10" name="9 Rectángulo"/>
          <p:cNvSpPr/>
          <p:nvPr/>
        </p:nvSpPr>
        <p:spPr>
          <a:xfrm>
            <a:off x="457200" y="3333750"/>
            <a:ext cx="4572000" cy="646331"/>
          </a:xfrm>
          <a:prstGeom prst="rect">
            <a:avLst/>
          </a:prstGeom>
        </p:spPr>
        <p:txBody>
          <a:bodyPr>
            <a:spAutoFit/>
          </a:bodyPr>
          <a:lstStyle/>
          <a:p>
            <a:r>
              <a:rPr lang="es-ES" dirty="0" smtClean="0"/>
              <a:t>Se selecciona una batería recargable de plomo de 17 Ah 12V</a:t>
            </a:r>
            <a:endParaRPr lang="es-ES"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38150"/>
            <a:ext cx="8229600" cy="857250"/>
          </a:xfrm>
        </p:spPr>
        <p:txBody>
          <a:bodyPr>
            <a:normAutofit fontScale="90000"/>
          </a:bodyPr>
          <a:lstStyle/>
          <a:p>
            <a:pPr algn="l">
              <a:defRPr/>
            </a:pPr>
            <a:r>
              <a:rPr lang="es-ES" dirty="0">
                <a:solidFill>
                  <a:schemeClr val="tx1"/>
                </a:solidFill>
                <a:effectLst/>
              </a:rPr>
              <a:t>Paneles Fotovoltaicos </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3" name="Marcador de contenido 2"/>
          <p:cNvSpPr>
            <a:spLocks noGrp="1"/>
          </p:cNvSpPr>
          <p:nvPr>
            <p:ph idx="1"/>
          </p:nvPr>
        </p:nvSpPr>
        <p:spPr>
          <a:xfrm>
            <a:off x="609600" y="1657350"/>
            <a:ext cx="4038600" cy="2065734"/>
          </a:xfrm>
        </p:spPr>
        <p:txBody>
          <a:bodyPr>
            <a:normAutofit/>
          </a:bodyPr>
          <a:lstStyle/>
          <a:p>
            <a:pPr algn="just"/>
            <a:r>
              <a:rPr lang="es-EC" sz="2400" dirty="0" smtClean="0"/>
              <a:t>De acuerdo al mapa de Irradiación Solar Global del Ecuador, Quito presenta un promedio diario multianual entre 4,5 – 5,5 [</a:t>
            </a:r>
            <a:r>
              <a:rPr lang="es-EC" sz="2400" dirty="0" err="1" smtClean="0"/>
              <a:t>KWh</a:t>
            </a:r>
            <a:r>
              <a:rPr lang="es-EC" sz="2400" dirty="0" smtClean="0"/>
              <a:t>/m</a:t>
            </a:r>
            <a:r>
              <a:rPr lang="es-EC" sz="2400" baseline="30000" dirty="0" smtClean="0"/>
              <a:t>2</a:t>
            </a:r>
            <a:r>
              <a:rPr lang="es-EC" sz="2400" dirty="0" smtClean="0"/>
              <a:t>]</a:t>
            </a:r>
          </a:p>
          <a:p>
            <a:pPr>
              <a:buNone/>
              <a:defRPr/>
            </a:pPr>
            <a:endParaRPr lang="es-ES" dirty="0" smtClean="0">
              <a:solidFill>
                <a:schemeClr val="tx1"/>
              </a:solidFill>
            </a:endParaRPr>
          </a:p>
          <a:p>
            <a:pPr>
              <a:defRPr/>
            </a:pPr>
            <a:endParaRPr lang="es-EC" dirty="0">
              <a:solidFill>
                <a:schemeClr val="tx1"/>
              </a:solidFill>
            </a:endParaRPr>
          </a:p>
        </p:txBody>
      </p:sp>
      <p:pic>
        <p:nvPicPr>
          <p:cNvPr id="13314" name="Picture 2"/>
          <p:cNvPicPr>
            <a:picLocks noChangeAspect="1" noChangeArrowheads="1"/>
          </p:cNvPicPr>
          <p:nvPr/>
        </p:nvPicPr>
        <p:blipFill>
          <a:blip r:embed="rId2" cstate="print"/>
          <a:srcRect/>
          <a:stretch>
            <a:fillRect/>
          </a:stretch>
        </p:blipFill>
        <p:spPr bwMode="auto">
          <a:xfrm>
            <a:off x="5181600" y="1428750"/>
            <a:ext cx="3505200" cy="2676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205978"/>
            <a:ext cx="8229600" cy="857250"/>
          </a:xfrm>
        </p:spPr>
        <p:txBody>
          <a:bodyPr>
            <a:normAutofit/>
          </a:bodyPr>
          <a:lstStyle/>
          <a:p>
            <a:r>
              <a:rPr lang="es-EC" b="1" dirty="0" smtClean="0"/>
              <a:t>Objetivos Específicos</a:t>
            </a:r>
            <a:endParaRPr lang="es-EC" b="1" dirty="0"/>
          </a:p>
        </p:txBody>
      </p:sp>
      <p:sp>
        <p:nvSpPr>
          <p:cNvPr id="5" name="4 Rectángulo"/>
          <p:cNvSpPr/>
          <p:nvPr/>
        </p:nvSpPr>
        <p:spPr>
          <a:xfrm>
            <a:off x="914400" y="1200150"/>
            <a:ext cx="7696200" cy="3170099"/>
          </a:xfrm>
          <a:prstGeom prst="rect">
            <a:avLst/>
          </a:prstGeom>
        </p:spPr>
        <p:txBody>
          <a:bodyPr wrap="square">
            <a:spAutoFit/>
          </a:bodyPr>
          <a:lstStyle/>
          <a:p>
            <a:pPr lvl="0" algn="just">
              <a:buFont typeface="Arial" pitchFamily="34" charset="0"/>
              <a:buChar char="•"/>
            </a:pPr>
            <a:r>
              <a:rPr lang="es-EC" dirty="0" smtClean="0"/>
              <a:t> </a:t>
            </a:r>
            <a:r>
              <a:rPr lang="es-EC" sz="2000" dirty="0" smtClean="0"/>
              <a:t>Diseñar, seleccionar y construir la estructura del vehículo, el sistema de propulsión    eléctrico, el sistema de almacenamiento de energía solar fotovoltaica y los elementos de control de dirección y regulación de potencia electrónicos.</a:t>
            </a:r>
          </a:p>
          <a:p>
            <a:pPr lvl="0" algn="just">
              <a:buFont typeface="Arial" pitchFamily="34" charset="0"/>
              <a:buChar char="•"/>
            </a:pPr>
            <a:endParaRPr lang="es-ES" sz="2000" dirty="0" smtClean="0"/>
          </a:p>
          <a:p>
            <a:pPr lvl="0" algn="just">
              <a:buFont typeface="Arial" pitchFamily="34" charset="0"/>
              <a:buChar char="•"/>
            </a:pPr>
            <a:r>
              <a:rPr lang="es-EC" sz="2000" dirty="0" smtClean="0"/>
              <a:t> Ejecutar pruebas de campo para determinar el correcto funcionamiento del vehículo y su función específica de movilizar personas.</a:t>
            </a:r>
          </a:p>
          <a:p>
            <a:pPr lvl="0" algn="just">
              <a:buFont typeface="Arial" pitchFamily="34" charset="0"/>
              <a:buChar char="•"/>
            </a:pPr>
            <a:endParaRPr lang="es-ES" sz="2000" dirty="0" smtClean="0"/>
          </a:p>
          <a:p>
            <a:pPr lvl="0" algn="just">
              <a:buFont typeface="Arial" pitchFamily="34" charset="0"/>
              <a:buChar char="•"/>
            </a:pPr>
            <a:r>
              <a:rPr lang="es-EC" sz="2000" dirty="0" smtClean="0"/>
              <a:t>  Realizar una evaluación económica.</a:t>
            </a:r>
            <a:endParaRPr lang="es-ES" sz="2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Marcador de contenido 3"/>
          <p:cNvPicPr>
            <a:picLocks noGrp="1"/>
          </p:cNvPicPr>
          <p:nvPr>
            <p:ph idx="1"/>
          </p:nvPr>
        </p:nvPicPr>
        <p:blipFill>
          <a:blip r:embed="rId2" cstate="print"/>
          <a:srcRect/>
          <a:stretch>
            <a:fillRect/>
          </a:stretch>
        </p:blipFill>
        <p:spPr bwMode="auto">
          <a:xfrm>
            <a:off x="1496616" y="273844"/>
            <a:ext cx="6263878" cy="4647010"/>
          </a:xfrm>
          <a:noFill/>
          <a:ln>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57200" y="361950"/>
            <a:ext cx="8229600" cy="857250"/>
          </a:xfrm>
        </p:spPr>
        <p:txBody>
          <a:bodyPr>
            <a:normAutofit fontScale="90000"/>
          </a:bodyPr>
          <a:lstStyle/>
          <a:p>
            <a:pPr algn="l">
              <a:defRPr/>
            </a:pPr>
            <a:r>
              <a:rPr lang="es-ES" dirty="0">
                <a:solidFill>
                  <a:schemeClr val="tx1"/>
                </a:solidFill>
                <a:effectLst/>
              </a:rPr>
              <a:t>Paneles Fotovoltaicos </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5" name="Marcador de contenido 2"/>
          <p:cNvSpPr>
            <a:spLocks noGrp="1"/>
          </p:cNvSpPr>
          <p:nvPr>
            <p:ph idx="1"/>
          </p:nvPr>
        </p:nvSpPr>
        <p:spPr>
          <a:xfrm>
            <a:off x="685800" y="819150"/>
            <a:ext cx="3352800" cy="3818334"/>
          </a:xfrm>
        </p:spPr>
        <p:txBody>
          <a:bodyPr>
            <a:normAutofit lnSpcReduction="10000"/>
          </a:bodyPr>
          <a:lstStyle/>
          <a:p>
            <a:pPr marL="0" indent="0">
              <a:buNone/>
              <a:defRPr/>
            </a:pPr>
            <a:r>
              <a:rPr lang="es-ES" sz="2100" dirty="0" smtClean="0"/>
              <a:t>Objetivos:</a:t>
            </a:r>
            <a:endParaRPr lang="es-ES" sz="2100" dirty="0" smtClean="0">
              <a:solidFill>
                <a:schemeClr val="tx1"/>
              </a:solidFill>
            </a:endParaRPr>
          </a:p>
          <a:p>
            <a:pPr marL="0" indent="0">
              <a:buNone/>
              <a:defRPr/>
            </a:pPr>
            <a:r>
              <a:rPr lang="es-ES" sz="2100" dirty="0" smtClean="0">
                <a:solidFill>
                  <a:schemeClr val="tx1"/>
                </a:solidFill>
              </a:rPr>
              <a:t>Mantener </a:t>
            </a:r>
            <a:r>
              <a:rPr lang="es-ES" sz="2100" dirty="0">
                <a:solidFill>
                  <a:schemeClr val="tx1"/>
                </a:solidFill>
              </a:rPr>
              <a:t>la carga de los acumuladores en forma continua.</a:t>
            </a:r>
            <a:endParaRPr lang="es-EC" sz="2100" dirty="0">
              <a:solidFill>
                <a:schemeClr val="tx1"/>
              </a:solidFill>
            </a:endParaRPr>
          </a:p>
          <a:p>
            <a:pPr marL="0" indent="0">
              <a:buNone/>
              <a:defRPr/>
            </a:pPr>
            <a:r>
              <a:rPr lang="es-ES" sz="2100" dirty="0" smtClean="0">
                <a:solidFill>
                  <a:schemeClr val="tx1"/>
                </a:solidFill>
              </a:rPr>
              <a:t>Aportar </a:t>
            </a:r>
            <a:r>
              <a:rPr lang="es-ES" sz="2100" dirty="0">
                <a:solidFill>
                  <a:schemeClr val="tx1"/>
                </a:solidFill>
              </a:rPr>
              <a:t>energía </a:t>
            </a:r>
            <a:r>
              <a:rPr lang="es-ES" sz="2100" dirty="0" smtClean="0">
                <a:solidFill>
                  <a:schemeClr val="tx1"/>
                </a:solidFill>
              </a:rPr>
              <a:t>adicional </a:t>
            </a:r>
            <a:r>
              <a:rPr lang="es-ES" sz="2100" dirty="0">
                <a:solidFill>
                  <a:schemeClr val="tx1"/>
                </a:solidFill>
              </a:rPr>
              <a:t>para recargar las baterías.</a:t>
            </a:r>
            <a:endParaRPr lang="es-EC" sz="2100" dirty="0">
              <a:solidFill>
                <a:schemeClr val="tx1"/>
              </a:solidFill>
            </a:endParaRPr>
          </a:p>
          <a:p>
            <a:pPr>
              <a:defRPr/>
            </a:pPr>
            <a:r>
              <a:rPr lang="es-ES" sz="2100" dirty="0" smtClean="0">
                <a:solidFill>
                  <a:schemeClr val="tx1"/>
                </a:solidFill>
              </a:rPr>
              <a:t>De </a:t>
            </a:r>
            <a:r>
              <a:rPr lang="es-ES" sz="2100" dirty="0">
                <a:solidFill>
                  <a:schemeClr val="tx1"/>
                </a:solidFill>
              </a:rPr>
              <a:t>acuerdo a las limitaciones físicas del vehículo, se intenta varias configuraciones resultando la más óptima la siguiente</a:t>
            </a:r>
            <a:r>
              <a:rPr lang="es-ES" sz="2100" dirty="0" smtClean="0">
                <a:solidFill>
                  <a:schemeClr val="tx1"/>
                </a:solidFill>
              </a:rPr>
              <a:t>:</a:t>
            </a:r>
          </a:p>
          <a:p>
            <a:pPr>
              <a:defRPr/>
            </a:pPr>
            <a:endParaRPr lang="es-ES" dirty="0" smtClean="0">
              <a:solidFill>
                <a:schemeClr val="tx1"/>
              </a:solidFill>
            </a:endParaRPr>
          </a:p>
          <a:p>
            <a:pPr>
              <a:defRPr/>
            </a:pPr>
            <a:endParaRPr lang="es-EC" dirty="0">
              <a:solidFill>
                <a:schemeClr val="tx1"/>
              </a:solidFill>
            </a:endParaRPr>
          </a:p>
        </p:txBody>
      </p:sp>
      <p:pic>
        <p:nvPicPr>
          <p:cNvPr id="6" name="Imagen 3"/>
          <p:cNvPicPr>
            <a:picLocks noChangeAspect="1"/>
          </p:cNvPicPr>
          <p:nvPr/>
        </p:nvPicPr>
        <p:blipFill>
          <a:blip r:embed="rId2" cstate="print"/>
          <a:stretch>
            <a:fillRect/>
          </a:stretch>
        </p:blipFill>
        <p:spPr>
          <a:xfrm>
            <a:off x="4876800" y="1123950"/>
            <a:ext cx="3087285" cy="29718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33350"/>
            <a:ext cx="8229600" cy="857250"/>
          </a:xfrm>
        </p:spPr>
        <p:txBody>
          <a:bodyPr>
            <a:noAutofit/>
          </a:bodyPr>
          <a:lstStyle/>
          <a:p>
            <a:pPr algn="l"/>
            <a:r>
              <a:rPr lang="es-EC" sz="3200" dirty="0"/>
              <a:t>Energía Producida por el Conjunto de Paneles</a:t>
            </a:r>
          </a:p>
        </p:txBody>
      </p:sp>
      <p:sp>
        <p:nvSpPr>
          <p:cNvPr id="3" name="Marcador de contenido 2"/>
          <p:cNvSpPr>
            <a:spLocks noGrp="1"/>
          </p:cNvSpPr>
          <p:nvPr>
            <p:ph idx="1"/>
          </p:nvPr>
        </p:nvSpPr>
        <p:spPr/>
        <p:txBody>
          <a:bodyPr/>
          <a:lstStyle/>
          <a:p>
            <a:pPr marL="0" indent="0">
              <a:buNone/>
            </a:pPr>
            <a:r>
              <a:rPr lang="es-EC" dirty="0"/>
              <a:t>S</a:t>
            </a:r>
            <a:r>
              <a:rPr lang="es-EC" dirty="0" smtClean="0"/>
              <a:t>e </a:t>
            </a:r>
            <a:r>
              <a:rPr lang="es-EC" dirty="0"/>
              <a:t>evalúa el aporte que el sistema entrega:</a:t>
            </a:r>
          </a:p>
        </p:txBody>
      </p:sp>
      <p:pic>
        <p:nvPicPr>
          <p:cNvPr id="4" name="Imagen 3"/>
          <p:cNvPicPr>
            <a:picLocks noChangeAspect="1"/>
          </p:cNvPicPr>
          <p:nvPr/>
        </p:nvPicPr>
        <p:blipFill>
          <a:blip r:embed="rId2" cstate="print"/>
          <a:stretch>
            <a:fillRect/>
          </a:stretch>
        </p:blipFill>
        <p:spPr>
          <a:xfrm>
            <a:off x="762000" y="1962150"/>
            <a:ext cx="2581275" cy="447675"/>
          </a:xfrm>
          <a:prstGeom prst="rect">
            <a:avLst/>
          </a:prstGeom>
        </p:spPr>
      </p:pic>
      <p:pic>
        <p:nvPicPr>
          <p:cNvPr id="5" name="Imagen 4"/>
          <p:cNvPicPr>
            <a:picLocks noChangeAspect="1"/>
          </p:cNvPicPr>
          <p:nvPr/>
        </p:nvPicPr>
        <p:blipFill>
          <a:blip r:embed="rId3" cstate="print"/>
          <a:stretch>
            <a:fillRect/>
          </a:stretch>
        </p:blipFill>
        <p:spPr>
          <a:xfrm>
            <a:off x="762000" y="2629025"/>
            <a:ext cx="4429125" cy="438150"/>
          </a:xfrm>
          <a:prstGeom prst="rect">
            <a:avLst/>
          </a:prstGeom>
        </p:spPr>
      </p:pic>
      <p:pic>
        <p:nvPicPr>
          <p:cNvPr id="6" name="Imagen 3"/>
          <p:cNvPicPr>
            <a:picLocks noChangeAspect="1"/>
          </p:cNvPicPr>
          <p:nvPr/>
        </p:nvPicPr>
        <p:blipFill>
          <a:blip r:embed="rId4" cstate="print"/>
          <a:srcRect/>
          <a:stretch>
            <a:fillRect/>
          </a:stretch>
        </p:blipFill>
        <p:spPr bwMode="auto">
          <a:xfrm>
            <a:off x="6781800" y="2185987"/>
            <a:ext cx="2118122" cy="2147888"/>
          </a:xfrm>
          <a:prstGeom prst="rect">
            <a:avLst/>
          </a:prstGeom>
          <a:noFill/>
          <a:ln w="9525">
            <a:noFill/>
            <a:miter lim="800000"/>
            <a:headEnd/>
            <a:tailEnd/>
          </a:ln>
        </p:spPr>
      </p:pic>
    </p:spTree>
    <p:extLst>
      <p:ext uri="{BB962C8B-B14F-4D97-AF65-F5344CB8AC3E}">
        <p14:creationId xmlns:p14="http://schemas.microsoft.com/office/powerpoint/2010/main" xmlns="" val="42111994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defRPr/>
            </a:pPr>
            <a:r>
              <a:rPr lang="es-ES" dirty="0">
                <a:solidFill>
                  <a:schemeClr val="tx1"/>
                </a:solidFill>
                <a:effectLst/>
              </a:rPr>
              <a:t>Tiempo de Carga de las Baterías</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3" name="Marcador de contenido 2"/>
          <p:cNvSpPr>
            <a:spLocks noGrp="1"/>
          </p:cNvSpPr>
          <p:nvPr>
            <p:ph idx="1"/>
          </p:nvPr>
        </p:nvSpPr>
        <p:spPr>
          <a:xfrm>
            <a:off x="457200" y="965597"/>
            <a:ext cx="8229600" cy="3394472"/>
          </a:xfrm>
        </p:spPr>
        <p:txBody>
          <a:bodyPr>
            <a:normAutofit/>
          </a:bodyPr>
          <a:lstStyle/>
          <a:p>
            <a:pPr>
              <a:defRPr/>
            </a:pPr>
            <a:r>
              <a:rPr lang="es-ES" sz="2200" dirty="0" smtClean="0">
                <a:solidFill>
                  <a:schemeClr val="tx1"/>
                </a:solidFill>
              </a:rPr>
              <a:t>Se </a:t>
            </a:r>
            <a:r>
              <a:rPr lang="es-ES" sz="2200" dirty="0">
                <a:solidFill>
                  <a:schemeClr val="tx1"/>
                </a:solidFill>
              </a:rPr>
              <a:t>puede recargar las baterías de 3 formas:</a:t>
            </a:r>
            <a:endParaRPr lang="es-EC" sz="2200" dirty="0">
              <a:solidFill>
                <a:schemeClr val="tx1"/>
              </a:solidFill>
            </a:endParaRPr>
          </a:p>
          <a:p>
            <a:pPr marL="0" indent="0">
              <a:buNone/>
              <a:defRPr/>
            </a:pPr>
            <a:r>
              <a:rPr lang="es-ES" sz="2200" dirty="0" smtClean="0">
                <a:solidFill>
                  <a:schemeClr val="tx1"/>
                </a:solidFill>
              </a:rPr>
              <a:t>	Carga </a:t>
            </a:r>
            <a:r>
              <a:rPr lang="es-ES" sz="2200" dirty="0">
                <a:solidFill>
                  <a:schemeClr val="tx1"/>
                </a:solidFill>
              </a:rPr>
              <a:t>Directa (red eléctrica)</a:t>
            </a:r>
            <a:endParaRPr lang="es-EC" sz="2200" dirty="0">
              <a:solidFill>
                <a:schemeClr val="tx1"/>
              </a:solidFill>
            </a:endParaRPr>
          </a:p>
          <a:p>
            <a:pPr marL="0" indent="0">
              <a:buNone/>
              <a:defRPr/>
            </a:pPr>
            <a:r>
              <a:rPr lang="es-ES" sz="2200" dirty="0" smtClean="0">
                <a:solidFill>
                  <a:schemeClr val="tx1"/>
                </a:solidFill>
              </a:rPr>
              <a:t>	Carga </a:t>
            </a:r>
            <a:r>
              <a:rPr lang="es-ES" sz="2200" dirty="0">
                <a:solidFill>
                  <a:schemeClr val="tx1"/>
                </a:solidFill>
              </a:rPr>
              <a:t>Solar</a:t>
            </a:r>
            <a:endParaRPr lang="es-EC" sz="2200" dirty="0">
              <a:solidFill>
                <a:schemeClr val="tx1"/>
              </a:solidFill>
            </a:endParaRPr>
          </a:p>
          <a:p>
            <a:pPr marL="0" indent="0">
              <a:buNone/>
              <a:defRPr/>
            </a:pPr>
            <a:r>
              <a:rPr lang="es-ES" sz="2200" dirty="0" smtClean="0">
                <a:solidFill>
                  <a:schemeClr val="tx1"/>
                </a:solidFill>
              </a:rPr>
              <a:t>	Carga </a:t>
            </a:r>
            <a:r>
              <a:rPr lang="es-ES" sz="2200" dirty="0">
                <a:solidFill>
                  <a:schemeClr val="tx1"/>
                </a:solidFill>
              </a:rPr>
              <a:t>Híbrida (red eléctrica + panel solar)</a:t>
            </a:r>
            <a:endParaRPr lang="es-EC" sz="2200" dirty="0">
              <a:solidFill>
                <a:schemeClr val="tx1"/>
              </a:solidFill>
            </a:endParaRPr>
          </a:p>
          <a:p>
            <a:pPr>
              <a:defRPr/>
            </a:pPr>
            <a:endParaRPr lang="es-EC" dirty="0">
              <a:solidFill>
                <a:schemeClr val="tx1"/>
              </a:solidFill>
            </a:endParaRPr>
          </a:p>
        </p:txBody>
      </p:sp>
      <p:pic>
        <p:nvPicPr>
          <p:cNvPr id="5" name="Imagen 4"/>
          <p:cNvPicPr>
            <a:picLocks noChangeAspect="1"/>
          </p:cNvPicPr>
          <p:nvPr/>
        </p:nvPicPr>
        <p:blipFill>
          <a:blip r:embed="rId2" cstate="print"/>
          <a:stretch>
            <a:fillRect/>
          </a:stretch>
        </p:blipFill>
        <p:spPr>
          <a:xfrm>
            <a:off x="2667000" y="2683367"/>
            <a:ext cx="4405313" cy="1733332"/>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dirty="0"/>
              <a:t>Regulador de Carga</a:t>
            </a:r>
            <a:endParaRPr lang="es-EC" dirty="0"/>
          </a:p>
        </p:txBody>
      </p:sp>
      <p:sp>
        <p:nvSpPr>
          <p:cNvPr id="3" name="Marcador de contenido 2"/>
          <p:cNvSpPr>
            <a:spLocks noGrp="1"/>
          </p:cNvSpPr>
          <p:nvPr>
            <p:ph idx="1"/>
          </p:nvPr>
        </p:nvSpPr>
        <p:spPr>
          <a:xfrm>
            <a:off x="457200" y="1200151"/>
            <a:ext cx="8229600" cy="1752599"/>
          </a:xfrm>
        </p:spPr>
        <p:txBody>
          <a:bodyPr>
            <a:normAutofit fontScale="77500" lnSpcReduction="20000"/>
          </a:bodyPr>
          <a:lstStyle/>
          <a:p>
            <a:r>
              <a:rPr lang="es-ES" dirty="0" smtClean="0"/>
              <a:t>Evita </a:t>
            </a:r>
            <a:r>
              <a:rPr lang="es-ES" dirty="0"/>
              <a:t>que se produzcan sobrecargas y </a:t>
            </a:r>
            <a:r>
              <a:rPr lang="es-ES" dirty="0" smtClean="0"/>
              <a:t>descargas </a:t>
            </a:r>
            <a:r>
              <a:rPr lang="es-ES" dirty="0"/>
              <a:t>en las baterías para alargar su vida útil</a:t>
            </a:r>
            <a:r>
              <a:rPr lang="es-ES" dirty="0" smtClean="0"/>
              <a:t>.</a:t>
            </a:r>
          </a:p>
          <a:p>
            <a:r>
              <a:rPr lang="es-ES" dirty="0"/>
              <a:t>Para seleccionar el regulador de carga adecuado se debe considerar la intensidad de entrada, así como de salida al regulador.</a:t>
            </a:r>
            <a:endParaRPr lang="es-EC" dirty="0"/>
          </a:p>
        </p:txBody>
      </p:sp>
      <p:pic>
        <p:nvPicPr>
          <p:cNvPr id="4" name="Imagen 3"/>
          <p:cNvPicPr>
            <a:picLocks noChangeAspect="1"/>
          </p:cNvPicPr>
          <p:nvPr/>
        </p:nvPicPr>
        <p:blipFill>
          <a:blip r:embed="rId2" cstate="print"/>
          <a:stretch>
            <a:fillRect/>
          </a:stretch>
        </p:blipFill>
        <p:spPr>
          <a:xfrm>
            <a:off x="990600" y="3089673"/>
            <a:ext cx="1895475" cy="495300"/>
          </a:xfrm>
          <a:prstGeom prst="rect">
            <a:avLst/>
          </a:prstGeom>
        </p:spPr>
      </p:pic>
      <p:pic>
        <p:nvPicPr>
          <p:cNvPr id="5" name="Imagen 4"/>
          <p:cNvPicPr>
            <a:picLocks noChangeAspect="1"/>
          </p:cNvPicPr>
          <p:nvPr/>
        </p:nvPicPr>
        <p:blipFill>
          <a:blip r:embed="rId3" cstate="print"/>
          <a:stretch>
            <a:fillRect/>
          </a:stretch>
        </p:blipFill>
        <p:spPr>
          <a:xfrm>
            <a:off x="984662" y="3725607"/>
            <a:ext cx="3333750" cy="485775"/>
          </a:xfrm>
          <a:prstGeom prst="rect">
            <a:avLst/>
          </a:prstGeom>
        </p:spPr>
      </p:pic>
    </p:spTree>
    <p:extLst>
      <p:ext uri="{BB962C8B-B14F-4D97-AF65-F5344CB8AC3E}">
        <p14:creationId xmlns:p14="http://schemas.microsoft.com/office/powerpoint/2010/main" xmlns="" val="35944495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defRPr/>
            </a:pPr>
            <a:r>
              <a:rPr lang="es-ES" dirty="0">
                <a:solidFill>
                  <a:schemeClr val="tx1"/>
                </a:solidFill>
                <a:effectLst/>
              </a:rPr>
              <a:t>Regulador de Carga</a:t>
            </a:r>
            <a:endParaRPr lang="es-EC" dirty="0"/>
          </a:p>
        </p:txBody>
      </p:sp>
      <p:sp>
        <p:nvSpPr>
          <p:cNvPr id="3" name="Marcador de contenido 2"/>
          <p:cNvSpPr>
            <a:spLocks noGrp="1" noRot="1" noChangeAspect="1" noMove="1" noResize="1" noEditPoints="1" noAdjustHandles="1" noChangeArrowheads="1" noChangeShapeType="1" noTextEdit="1"/>
          </p:cNvSpPr>
          <p:nvPr>
            <p:ph idx="1"/>
          </p:nvPr>
        </p:nvSpPr>
        <p:spPr>
          <a:xfrm>
            <a:off x="457200" y="1167595"/>
            <a:ext cx="8229600" cy="3394472"/>
          </a:xfrm>
          <a:blipFill rotWithShape="0">
            <a:blip r:embed="rId2" cstate="print"/>
            <a:stretch>
              <a:fillRect l="-833"/>
            </a:stretch>
          </a:blipFill>
        </p:spPr>
        <p:txBody>
          <a:bodyPr/>
          <a:lstStyle/>
          <a:p>
            <a:r>
              <a:rPr lang="es-EC">
                <a:noFill/>
              </a:rPr>
              <a:t> </a:t>
            </a:r>
          </a:p>
        </p:txBody>
      </p:sp>
      <p:pic>
        <p:nvPicPr>
          <p:cNvPr id="16388" name="Imagen 3"/>
          <p:cNvPicPr>
            <a:picLocks noChangeAspect="1"/>
          </p:cNvPicPr>
          <p:nvPr/>
        </p:nvPicPr>
        <p:blipFill>
          <a:blip r:embed="rId3" cstate="print"/>
          <a:srcRect/>
          <a:stretch>
            <a:fillRect/>
          </a:stretch>
        </p:blipFill>
        <p:spPr bwMode="auto">
          <a:xfrm>
            <a:off x="6154341" y="2812257"/>
            <a:ext cx="2794397" cy="143113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defRPr/>
            </a:pPr>
            <a:r>
              <a:rPr lang="es-ES" dirty="0" smtClean="0">
                <a:solidFill>
                  <a:schemeClr val="tx1"/>
                </a:solidFill>
                <a:effectLst/>
              </a:rPr>
              <a:t>Conductores </a:t>
            </a:r>
            <a:r>
              <a:rPr lang="es-ES" dirty="0">
                <a:solidFill>
                  <a:schemeClr val="tx1"/>
                </a:solidFill>
                <a:effectLst/>
              </a:rPr>
              <a:t>y </a:t>
            </a:r>
            <a:r>
              <a:rPr lang="es-ES" dirty="0" smtClean="0">
                <a:solidFill>
                  <a:schemeClr val="tx1"/>
                </a:solidFill>
                <a:effectLst/>
              </a:rPr>
              <a:t>Protecciones</a:t>
            </a:r>
            <a:endParaRPr lang="es-EC" dirty="0">
              <a:solidFill>
                <a:schemeClr val="tx1"/>
              </a:solidFill>
            </a:endParaRPr>
          </a:p>
        </p:txBody>
      </p:sp>
      <p:sp>
        <p:nvSpPr>
          <p:cNvPr id="3" name="Marcador de contenido 2"/>
          <p:cNvSpPr>
            <a:spLocks noGrp="1" noRot="1" noChangeAspect="1" noMove="1" noResize="1" noEditPoints="1" noAdjustHandles="1" noChangeArrowheads="1" noChangeShapeType="1" noTextEdit="1"/>
          </p:cNvSpPr>
          <p:nvPr>
            <p:ph idx="1"/>
          </p:nvPr>
        </p:nvSpPr>
        <p:spPr>
          <a:xfrm>
            <a:off x="457200" y="1063229"/>
            <a:ext cx="8229600" cy="3394472"/>
          </a:xfrm>
          <a:blipFill rotWithShape="0">
            <a:blip r:embed="rId2" cstate="print"/>
            <a:stretch>
              <a:fillRect l="-722" t="-943" b="-6065"/>
            </a:stretch>
          </a:blipFill>
        </p:spPr>
        <p:txBody>
          <a:bodyPr/>
          <a:lstStyle/>
          <a:p>
            <a:r>
              <a:rPr lang="es-EC">
                <a:noFill/>
              </a:rPr>
              <a:t>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defRPr/>
            </a:pPr>
            <a:r>
              <a:rPr lang="es-ES" dirty="0">
                <a:solidFill>
                  <a:schemeClr val="tx1"/>
                </a:solidFill>
                <a:effectLst/>
              </a:rPr>
              <a:t>Conductores y Protecciones</a:t>
            </a:r>
            <a:endParaRPr lang="es-EC" dirty="0">
              <a:solidFill>
                <a:schemeClr val="tx1"/>
              </a:solidFill>
            </a:endParaRPr>
          </a:p>
        </p:txBody>
      </p:sp>
      <p:sp>
        <p:nvSpPr>
          <p:cNvPr id="3" name="Marcador de contenido 2"/>
          <p:cNvSpPr>
            <a:spLocks noGrp="1" noRot="1" noChangeAspect="1" noMove="1" noResize="1" noEditPoints="1" noAdjustHandles="1" noChangeArrowheads="1" noChangeShapeType="1" noTextEdit="1"/>
          </p:cNvSpPr>
          <p:nvPr>
            <p:ph idx="1"/>
          </p:nvPr>
        </p:nvSpPr>
        <p:spPr>
          <a:xfrm>
            <a:off x="457200" y="1126447"/>
            <a:ext cx="8229600" cy="3394472"/>
          </a:xfrm>
          <a:blipFill rotWithShape="0">
            <a:blip r:embed="rId2" cstate="print"/>
            <a:stretch>
              <a:fillRect l="-722" t="-942"/>
            </a:stretch>
          </a:blipFill>
        </p:spPr>
        <p:txBody>
          <a:bodyPr/>
          <a:lstStyle/>
          <a:p>
            <a:r>
              <a:rPr lang="es-EC">
                <a:noFill/>
              </a:rPr>
              <a:t> </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endParaRPr lang="es-EC" dirty="0"/>
          </a:p>
        </p:txBody>
      </p:sp>
      <p:sp>
        <p:nvSpPr>
          <p:cNvPr id="3" name="Marcador de contenido 2"/>
          <p:cNvSpPr>
            <a:spLocks noGrp="1"/>
          </p:cNvSpPr>
          <p:nvPr>
            <p:ph idx="1"/>
          </p:nvPr>
        </p:nvSpPr>
        <p:spPr>
          <a:xfrm>
            <a:off x="467916" y="1168003"/>
            <a:ext cx="8229600" cy="3394472"/>
          </a:xfrm>
        </p:spPr>
        <p:txBody>
          <a:bodyPr>
            <a:normAutofit fontScale="70000" lnSpcReduction="20000"/>
          </a:bodyPr>
          <a:lstStyle/>
          <a:p>
            <a:pPr>
              <a:defRPr/>
            </a:pPr>
            <a:endParaRPr lang="es-EC" dirty="0" smtClean="0">
              <a:solidFill>
                <a:schemeClr val="tx1"/>
              </a:solidFill>
            </a:endParaRPr>
          </a:p>
          <a:p>
            <a:pPr>
              <a:defRPr/>
            </a:pPr>
            <a:endParaRPr lang="es-EC" dirty="0">
              <a:solidFill>
                <a:schemeClr val="tx1"/>
              </a:solidFill>
            </a:endParaRPr>
          </a:p>
          <a:p>
            <a:pPr>
              <a:defRPr/>
            </a:pPr>
            <a:endParaRPr lang="es-EC" dirty="0" smtClean="0">
              <a:solidFill>
                <a:schemeClr val="tx1"/>
              </a:solidFill>
            </a:endParaRPr>
          </a:p>
          <a:p>
            <a:pPr>
              <a:defRPr/>
            </a:pPr>
            <a:endParaRPr lang="es-EC" dirty="0">
              <a:solidFill>
                <a:schemeClr val="tx1"/>
              </a:solidFill>
            </a:endParaRPr>
          </a:p>
          <a:p>
            <a:pPr>
              <a:defRPr/>
            </a:pPr>
            <a:endParaRPr lang="es-EC" dirty="0" smtClean="0">
              <a:solidFill>
                <a:schemeClr val="tx1"/>
              </a:solidFill>
            </a:endParaRPr>
          </a:p>
          <a:p>
            <a:pPr>
              <a:defRPr/>
            </a:pPr>
            <a:endParaRPr lang="es-EC" dirty="0">
              <a:solidFill>
                <a:schemeClr val="tx1"/>
              </a:solidFill>
            </a:endParaRPr>
          </a:p>
          <a:p>
            <a:pPr marL="0" indent="0" algn="just">
              <a:buNone/>
              <a:defRPr/>
            </a:pPr>
            <a:r>
              <a:rPr lang="es-EC" dirty="0" smtClean="0">
                <a:solidFill>
                  <a:schemeClr val="tx1"/>
                </a:solidFill>
              </a:rPr>
              <a:t>Siendo </a:t>
            </a:r>
            <a:r>
              <a:rPr lang="es-EC" dirty="0">
                <a:solidFill>
                  <a:schemeClr val="tx1"/>
                </a:solidFill>
              </a:rPr>
              <a:t>el </a:t>
            </a:r>
            <a:r>
              <a:rPr lang="es-EC" dirty="0" smtClean="0">
                <a:solidFill>
                  <a:schemeClr val="tx1"/>
                </a:solidFill>
              </a:rPr>
              <a:t>conductor </a:t>
            </a:r>
            <a:r>
              <a:rPr lang="es-EC" dirty="0">
                <a:solidFill>
                  <a:schemeClr val="tx1"/>
                </a:solidFill>
              </a:rPr>
              <a:t>un calibre 14 AWG que soporta hasta 25 A</a:t>
            </a:r>
            <a:r>
              <a:rPr lang="es-EC" dirty="0" smtClean="0">
                <a:solidFill>
                  <a:schemeClr val="tx1"/>
                </a:solidFill>
              </a:rPr>
              <a:t>. </a:t>
            </a:r>
          </a:p>
          <a:p>
            <a:pPr marL="0" indent="0" algn="just">
              <a:buNone/>
              <a:defRPr/>
            </a:pPr>
            <a:r>
              <a:rPr lang="es-EC" dirty="0">
                <a:solidFill>
                  <a:schemeClr val="tx1"/>
                </a:solidFill>
              </a:rPr>
              <a:t>Para el resguardo del sistema se elige un elemento de protección entre el tramo del regulador y las baterías. Se selecciona un fusible rápido de 25 A</a:t>
            </a:r>
          </a:p>
        </p:txBody>
      </p:sp>
      <p:pic>
        <p:nvPicPr>
          <p:cNvPr id="19460" name="Imagen 4"/>
          <p:cNvPicPr>
            <a:picLocks noChangeAspect="1"/>
          </p:cNvPicPr>
          <p:nvPr/>
        </p:nvPicPr>
        <p:blipFill>
          <a:blip r:embed="rId2" cstate="print"/>
          <a:srcRect t="19064"/>
          <a:stretch>
            <a:fillRect/>
          </a:stretch>
        </p:blipFill>
        <p:spPr bwMode="auto">
          <a:xfrm>
            <a:off x="2165747" y="390525"/>
            <a:ext cx="5443538" cy="2781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361950"/>
            <a:ext cx="8229600" cy="857250"/>
          </a:xfrm>
        </p:spPr>
        <p:txBody>
          <a:bodyPr>
            <a:normAutofit fontScale="90000"/>
          </a:bodyPr>
          <a:lstStyle/>
          <a:p>
            <a:pPr algn="l">
              <a:defRPr/>
            </a:pPr>
            <a:r>
              <a:rPr lang="es-ES" dirty="0">
                <a:solidFill>
                  <a:schemeClr val="tx1"/>
                </a:solidFill>
                <a:effectLst/>
              </a:rPr>
              <a:t>Diseño del Sistema de Dirección</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20483" name="Marcador de contenido 2"/>
          <p:cNvSpPr>
            <a:spLocks noGrp="1"/>
          </p:cNvSpPr>
          <p:nvPr>
            <p:ph idx="1"/>
          </p:nvPr>
        </p:nvSpPr>
        <p:spPr bwMode="auto">
          <a:xfrm>
            <a:off x="304800" y="971550"/>
            <a:ext cx="4182666" cy="3394472"/>
          </a:xfrm>
          <a:noFill/>
          <a:ln>
            <a:miter lim="800000"/>
            <a:headEnd/>
            <a:tailEnd/>
          </a:ln>
        </p:spPr>
        <p:txBody>
          <a:bodyPr vert="horz" wrap="square" lIns="68580" tIns="34290" rIns="68580" bIns="34290" numCol="1" anchor="t" anchorCtr="0" compatLnSpc="1">
            <a:prstTxWarp prst="textNoShape">
              <a:avLst/>
            </a:prstTxWarp>
            <a:normAutofit fontScale="85000" lnSpcReduction="20000"/>
          </a:bodyPr>
          <a:lstStyle/>
          <a:p>
            <a:pPr algn="just"/>
            <a:r>
              <a:rPr lang="es-ES" dirty="0" smtClean="0"/>
              <a:t>Se determina el radio de giro.</a:t>
            </a:r>
          </a:p>
          <a:p>
            <a:pPr algn="just"/>
            <a:r>
              <a:rPr lang="es-ES" dirty="0" smtClean="0"/>
              <a:t>Mediante e</a:t>
            </a:r>
            <a:r>
              <a:rPr lang="es-ES" dirty="0" smtClean="0">
                <a:solidFill>
                  <a:schemeClr val="tx1"/>
                </a:solidFill>
              </a:rPr>
              <a:t>l principio de </a:t>
            </a:r>
            <a:r>
              <a:rPr lang="es-ES" dirty="0" err="1" smtClean="0">
                <a:solidFill>
                  <a:schemeClr val="tx1"/>
                </a:solidFill>
              </a:rPr>
              <a:t>Ackermann</a:t>
            </a:r>
            <a:r>
              <a:rPr lang="es-ES" dirty="0" smtClean="0">
                <a:solidFill>
                  <a:schemeClr val="tx1"/>
                </a:solidFill>
              </a:rPr>
              <a:t> que establece que la prolongación de las pletinas en los soportes de dirección deben coincidir con el centro de rotación del eje trasero</a:t>
            </a:r>
            <a:endParaRPr lang="es-EC" dirty="0" smtClean="0">
              <a:solidFill>
                <a:schemeClr val="tx1"/>
              </a:solidFill>
            </a:endParaRPr>
          </a:p>
        </p:txBody>
      </p:sp>
      <p:pic>
        <p:nvPicPr>
          <p:cNvPr id="20484" name="Imagen 3"/>
          <p:cNvPicPr>
            <a:picLocks noChangeAspect="1"/>
          </p:cNvPicPr>
          <p:nvPr/>
        </p:nvPicPr>
        <p:blipFill>
          <a:blip r:embed="rId2" cstate="print"/>
          <a:srcRect/>
          <a:stretch>
            <a:fillRect/>
          </a:stretch>
        </p:blipFill>
        <p:spPr bwMode="auto">
          <a:xfrm>
            <a:off x="4572000" y="766763"/>
            <a:ext cx="4350544" cy="356473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Elipse"/>
          <p:cNvSpPr/>
          <p:nvPr/>
        </p:nvSpPr>
        <p:spPr>
          <a:xfrm>
            <a:off x="1752600" y="361950"/>
            <a:ext cx="3276600" cy="30480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9" name="8 Imagen" descr="Resultado de imagen para componentes de una bicicleta electrica"/>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486400" y="438150"/>
            <a:ext cx="3048000" cy="2057400"/>
          </a:xfrm>
          <a:prstGeom prst="rect">
            <a:avLst/>
          </a:prstGeom>
          <a:noFill/>
          <a:ln>
            <a:noFill/>
          </a:ln>
        </p:spPr>
      </p:pic>
      <p:sp>
        <p:nvSpPr>
          <p:cNvPr id="13" name="12 Elipse"/>
          <p:cNvSpPr/>
          <p:nvPr/>
        </p:nvSpPr>
        <p:spPr>
          <a:xfrm>
            <a:off x="4114800" y="361950"/>
            <a:ext cx="3276600" cy="30480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5" name="14 Rectángulo"/>
          <p:cNvSpPr/>
          <p:nvPr/>
        </p:nvSpPr>
        <p:spPr>
          <a:xfrm>
            <a:off x="4038600" y="2190750"/>
            <a:ext cx="9906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1400" dirty="0" smtClean="0">
                <a:solidFill>
                  <a:schemeClr val="dk1"/>
                </a:solidFill>
              </a:rPr>
              <a:t>Prototipo</a:t>
            </a:r>
            <a:endParaRPr lang="es-ES" sz="1400" dirty="0"/>
          </a:p>
        </p:txBody>
      </p:sp>
      <p:pic>
        <p:nvPicPr>
          <p:cNvPr id="17" name="16 Imagen" descr="Resultado de imagen para partes de una caminadora"/>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066800" y="666750"/>
            <a:ext cx="2438400" cy="2057400"/>
          </a:xfrm>
          <a:prstGeom prst="rect">
            <a:avLst/>
          </a:prstGeom>
          <a:noFill/>
          <a:ln>
            <a:noFill/>
          </a:ln>
        </p:spPr>
      </p:pic>
      <p:sp>
        <p:nvSpPr>
          <p:cNvPr id="18" name="17 Elipse"/>
          <p:cNvSpPr/>
          <p:nvPr/>
        </p:nvSpPr>
        <p:spPr>
          <a:xfrm>
            <a:off x="3048000" y="1657350"/>
            <a:ext cx="3200400" cy="28956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19" name="18 Imagen"/>
          <p:cNvPicPr/>
          <p:nvPr/>
        </p:nvPicPr>
        <p:blipFill>
          <a:blip r:embed="rId4" cstate="print"/>
          <a:srcRect/>
          <a:stretch>
            <a:fillRect/>
          </a:stretch>
        </p:blipFill>
        <p:spPr bwMode="auto">
          <a:xfrm>
            <a:off x="2971800" y="3486150"/>
            <a:ext cx="3352800" cy="990600"/>
          </a:xfrm>
          <a:prstGeom prst="rect">
            <a:avLst/>
          </a:prstGeom>
          <a:noFill/>
          <a:ln w="9525">
            <a:noFill/>
            <a:miter lim="800000"/>
            <a:headEnd/>
            <a:tailEnd/>
          </a:ln>
        </p:spPr>
      </p:pic>
      <p:sp>
        <p:nvSpPr>
          <p:cNvPr id="20" name="1 Título"/>
          <p:cNvSpPr>
            <a:spLocks noGrp="1"/>
          </p:cNvSpPr>
          <p:nvPr>
            <p:ph type="title"/>
          </p:nvPr>
        </p:nvSpPr>
        <p:spPr>
          <a:xfrm>
            <a:off x="-3352800" y="0"/>
            <a:ext cx="8229600" cy="857250"/>
          </a:xfrm>
        </p:spPr>
        <p:txBody>
          <a:bodyPr>
            <a:normAutofit/>
          </a:bodyPr>
          <a:lstStyle/>
          <a:p>
            <a:pPr marL="457200" marR="0" lvl="1" indent="0" algn="ctr" defTabSz="914400" rtl="0" eaLnBrk="1" fontAlgn="base" latinLnBrk="0" hangingPunct="1">
              <a:lnSpc>
                <a:spcPct val="100000"/>
              </a:lnSpc>
              <a:spcBef>
                <a:spcPct val="0"/>
              </a:spcBef>
              <a:spcAft>
                <a:spcPct val="0"/>
              </a:spcAft>
              <a:tabLst/>
            </a:pPr>
            <a:r>
              <a:rPr kumimoji="0" lang="es-ES" sz="2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Alcance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noRot="1" noChangeAspect="1" noMove="1" noResize="1" noEditPoints="1" noAdjustHandles="1" noChangeArrowheads="1" noChangeShapeType="1" noTextEdit="1"/>
          </p:cNvSpPr>
          <p:nvPr>
            <p:ph idx="1"/>
          </p:nvPr>
        </p:nvSpPr>
        <p:spPr>
          <a:xfrm>
            <a:off x="467544" y="550375"/>
            <a:ext cx="5721230" cy="3394472"/>
          </a:xfrm>
          <a:blipFill rotWithShape="0">
            <a:blip r:embed="rId2" cstate="print"/>
            <a:stretch>
              <a:fillRect l="-1198" t="-942" r="-1198"/>
            </a:stretch>
          </a:blipFill>
        </p:spPr>
        <p:txBody>
          <a:bodyPr/>
          <a:lstStyle/>
          <a:p>
            <a:r>
              <a:rPr lang="es-EC">
                <a:noFill/>
              </a:rPr>
              <a:t> </a:t>
            </a:r>
          </a:p>
        </p:txBody>
      </p:sp>
      <p:pic>
        <p:nvPicPr>
          <p:cNvPr id="21507" name="Imagen 3"/>
          <p:cNvPicPr>
            <a:picLocks noChangeAspect="1"/>
          </p:cNvPicPr>
          <p:nvPr/>
        </p:nvPicPr>
        <p:blipFill>
          <a:blip r:embed="rId3" cstate="print"/>
          <a:srcRect/>
          <a:stretch>
            <a:fillRect/>
          </a:stretch>
        </p:blipFill>
        <p:spPr bwMode="auto">
          <a:xfrm>
            <a:off x="6096001" y="590550"/>
            <a:ext cx="3048000" cy="3810000"/>
          </a:xfrm>
          <a:prstGeom prst="rect">
            <a:avLst/>
          </a:prstGeom>
          <a:noFill/>
          <a:ln w="9525">
            <a:noFill/>
            <a:miter lim="800000"/>
            <a:headEnd/>
            <a:tailEnd/>
          </a:ln>
        </p:spPr>
      </p:pic>
      <p:pic>
        <p:nvPicPr>
          <p:cNvPr id="21508" name="Imagen 4"/>
          <p:cNvPicPr>
            <a:picLocks noChangeAspect="1"/>
          </p:cNvPicPr>
          <p:nvPr/>
        </p:nvPicPr>
        <p:blipFill>
          <a:blip r:embed="rId4" cstate="print"/>
          <a:srcRect/>
          <a:stretch>
            <a:fillRect/>
          </a:stretch>
        </p:blipFill>
        <p:spPr bwMode="auto">
          <a:xfrm>
            <a:off x="664368" y="2972990"/>
            <a:ext cx="1697831" cy="1394355"/>
          </a:xfrm>
          <a:prstGeom prst="rect">
            <a:avLst/>
          </a:prstGeom>
          <a:noFill/>
          <a:ln w="9525">
            <a:noFill/>
            <a:miter lim="800000"/>
            <a:headEnd/>
            <a:tailEnd/>
          </a:ln>
        </p:spPr>
      </p:pic>
      <p:pic>
        <p:nvPicPr>
          <p:cNvPr id="21509" name="Imagen 5"/>
          <p:cNvPicPr>
            <a:picLocks noChangeAspect="1"/>
          </p:cNvPicPr>
          <p:nvPr/>
        </p:nvPicPr>
        <p:blipFill>
          <a:blip r:embed="rId5" cstate="print"/>
          <a:srcRect/>
          <a:stretch>
            <a:fillRect/>
          </a:stretch>
        </p:blipFill>
        <p:spPr bwMode="auto">
          <a:xfrm>
            <a:off x="2802731" y="2817019"/>
            <a:ext cx="2683669" cy="18319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Marcador de contenido 2"/>
          <p:cNvSpPr>
            <a:spLocks noGrp="1"/>
          </p:cNvSpPr>
          <p:nvPr>
            <p:ph idx="1"/>
          </p:nvPr>
        </p:nvSpPr>
        <p:spPr bwMode="auto">
          <a:xfrm>
            <a:off x="304800" y="742950"/>
            <a:ext cx="8229600" cy="3394472"/>
          </a:xfrm>
          <a:noFill/>
          <a:ln>
            <a:miter lim="800000"/>
            <a:headEnd/>
            <a:tailEnd/>
          </a:ln>
        </p:spPr>
        <p:txBody>
          <a:bodyPr vert="horz" wrap="square" lIns="68580" tIns="34290" rIns="68580" bIns="34290" numCol="1" anchor="t" anchorCtr="0" compatLnSpc="1">
            <a:prstTxWarp prst="textNoShape">
              <a:avLst/>
            </a:prstTxWarp>
          </a:bodyPr>
          <a:lstStyle/>
          <a:p>
            <a:pPr algn="just"/>
            <a:r>
              <a:rPr lang="es-ES" sz="2600" dirty="0" smtClean="0">
                <a:solidFill>
                  <a:schemeClr val="tx1"/>
                </a:solidFill>
              </a:rPr>
              <a:t>En tanto que, los ángulos a los cuales se deben instalar las pletinas para cumplir con la geometría propuesta es de 12° </a:t>
            </a:r>
          </a:p>
          <a:p>
            <a:endParaRPr lang="es-EC" dirty="0" smtClean="0">
              <a:solidFill>
                <a:schemeClr val="tx1"/>
              </a:solidFill>
            </a:endParaRPr>
          </a:p>
        </p:txBody>
      </p:sp>
      <p:pic>
        <p:nvPicPr>
          <p:cNvPr id="22532" name="Imagen 3"/>
          <p:cNvPicPr>
            <a:picLocks noChangeAspect="1"/>
          </p:cNvPicPr>
          <p:nvPr/>
        </p:nvPicPr>
        <p:blipFill>
          <a:blip r:embed="rId2" cstate="print"/>
          <a:srcRect/>
          <a:stretch>
            <a:fillRect/>
          </a:stretch>
        </p:blipFill>
        <p:spPr bwMode="auto">
          <a:xfrm>
            <a:off x="2819400" y="1657349"/>
            <a:ext cx="3962400" cy="24832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00200" y="2038350"/>
            <a:ext cx="5829300" cy="1021556"/>
          </a:xfrm>
        </p:spPr>
        <p:txBody>
          <a:bodyPr>
            <a:normAutofit fontScale="90000"/>
          </a:bodyPr>
          <a:lstStyle/>
          <a:p>
            <a:pPr algn="ctr">
              <a:defRPr/>
            </a:pPr>
            <a:r>
              <a:rPr lang="es-ES" dirty="0" smtClean="0">
                <a:solidFill>
                  <a:schemeClr val="tx1"/>
                </a:solidFill>
                <a:effectLst/>
              </a:rPr>
              <a:t>CONSTRUCCIÓN </a:t>
            </a:r>
            <a:r>
              <a:rPr lang="es-ES" dirty="0">
                <a:solidFill>
                  <a:schemeClr val="tx1"/>
                </a:solidFill>
                <a:effectLst/>
              </a:rPr>
              <a:t>Y </a:t>
            </a:r>
            <a:r>
              <a:rPr lang="es-ES" dirty="0" smtClean="0">
                <a:solidFill>
                  <a:schemeClr val="tx1"/>
                </a:solidFill>
                <a:effectLst/>
              </a:rPr>
              <a:t>MONTAJE</a:t>
            </a:r>
            <a:endParaRPr lang="es-ES" dirty="0">
              <a:solidFill>
                <a:schemeClr val="tx1"/>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bwMode="auto">
          <a:noFill/>
          <a:ln>
            <a:miter lim="800000"/>
            <a:headEnd/>
            <a:tailEnd/>
          </a:ln>
        </p:spPr>
        <p:txBody>
          <a:bodyPr vert="horz" wrap="square" lIns="68580" tIns="34290" rIns="68580" bIns="34290" numCol="1" anchor="t" anchorCtr="0" compatLnSpc="1">
            <a:prstTxWarp prst="textNoShape">
              <a:avLst/>
            </a:prstTxWarp>
            <a:normAutofit fontScale="90000"/>
          </a:bodyPr>
          <a:lstStyle/>
          <a:p>
            <a:pPr marL="257175" indent="-257175" algn="l"/>
            <a:r>
              <a:rPr lang="es-ES" dirty="0" smtClean="0">
                <a:solidFill>
                  <a:schemeClr val="tx1"/>
                </a:solidFill>
                <a:effectLst/>
              </a:rPr>
              <a:t>Construcción del Sistema Estructural</a:t>
            </a:r>
            <a:endParaRPr lang="es-EC" dirty="0" smtClean="0">
              <a:solidFill>
                <a:schemeClr val="tx1"/>
              </a:solidFill>
              <a:effectLst/>
            </a:endParaRPr>
          </a:p>
        </p:txBody>
      </p:sp>
      <p:pic>
        <p:nvPicPr>
          <p:cNvPr id="24580" name="Imagen 3"/>
          <p:cNvPicPr>
            <a:picLocks noChangeAspect="1" noChangeArrowheads="1"/>
          </p:cNvPicPr>
          <p:nvPr/>
        </p:nvPicPr>
        <p:blipFill>
          <a:blip r:embed="rId2" cstate="print"/>
          <a:srcRect/>
          <a:stretch>
            <a:fillRect/>
          </a:stretch>
        </p:blipFill>
        <p:spPr bwMode="auto">
          <a:xfrm>
            <a:off x="2438400" y="1809750"/>
            <a:ext cx="2268483" cy="2667000"/>
          </a:xfrm>
          <a:prstGeom prst="rect">
            <a:avLst/>
          </a:prstGeom>
          <a:ln>
            <a:noFill/>
          </a:ln>
          <a:effectLst>
            <a:outerShdw blurRad="292100" dist="139700" dir="2700000" algn="tl" rotWithShape="0">
              <a:srgbClr val="333333">
                <a:alpha val="65000"/>
              </a:srgbClr>
            </a:outerShdw>
          </a:effectLst>
        </p:spPr>
      </p:pic>
      <p:pic>
        <p:nvPicPr>
          <p:cNvPr id="24581" name="Imagen 35"/>
          <p:cNvPicPr>
            <a:picLocks noChangeAspect="1" noChangeArrowheads="1"/>
          </p:cNvPicPr>
          <p:nvPr/>
        </p:nvPicPr>
        <p:blipFill>
          <a:blip r:embed="rId3" cstate="print"/>
          <a:srcRect/>
          <a:stretch>
            <a:fillRect/>
          </a:stretch>
        </p:blipFill>
        <p:spPr bwMode="auto">
          <a:xfrm>
            <a:off x="4876800" y="1352550"/>
            <a:ext cx="2025650" cy="2514600"/>
          </a:xfrm>
          <a:prstGeom prst="rect">
            <a:avLst/>
          </a:prstGeom>
          <a:ln>
            <a:noFill/>
          </a:ln>
          <a:effectLst>
            <a:outerShdw blurRad="292100" dist="139700" dir="2700000" algn="tl" rotWithShape="0">
              <a:srgbClr val="333333">
                <a:alpha val="65000"/>
              </a:srgbClr>
            </a:outerShdw>
          </a:effectLst>
        </p:spPr>
      </p:pic>
      <p:pic>
        <p:nvPicPr>
          <p:cNvPr id="24582" name="Imagen 36"/>
          <p:cNvPicPr>
            <a:picLocks noChangeAspect="1" noChangeArrowheads="1"/>
          </p:cNvPicPr>
          <p:nvPr/>
        </p:nvPicPr>
        <p:blipFill>
          <a:blip r:embed="rId4" cstate="print"/>
          <a:srcRect/>
          <a:stretch>
            <a:fillRect/>
          </a:stretch>
        </p:blipFill>
        <p:spPr bwMode="auto">
          <a:xfrm>
            <a:off x="7010400" y="819150"/>
            <a:ext cx="1752600" cy="2368576"/>
          </a:xfrm>
          <a:prstGeom prst="rect">
            <a:avLst/>
          </a:prstGeom>
          <a:ln>
            <a:noFill/>
          </a:ln>
          <a:effectLst>
            <a:outerShdw blurRad="292100" dist="139700" dir="2700000" algn="tl" rotWithShape="0">
              <a:srgbClr val="333333">
                <a:alpha val="65000"/>
              </a:srgbClr>
            </a:outerShdw>
          </a:effectLst>
        </p:spPr>
      </p:pic>
      <p:sp>
        <p:nvSpPr>
          <p:cNvPr id="24583" name="Rectangle 3"/>
          <p:cNvSpPr>
            <a:spLocks noChangeArrowheads="1"/>
          </p:cNvSpPr>
          <p:nvPr/>
        </p:nvSpPr>
        <p:spPr bwMode="auto">
          <a:xfrm>
            <a:off x="0" y="-1674"/>
            <a:ext cx="138564" cy="346249"/>
          </a:xfrm>
          <a:prstGeom prst="rect">
            <a:avLst/>
          </a:prstGeom>
          <a:noFill/>
          <a:ln w="9525">
            <a:noFill/>
            <a:miter lim="800000"/>
            <a:headEnd/>
            <a:tailEnd/>
          </a:ln>
          <a:effectLst/>
        </p:spPr>
        <p:txBody>
          <a:bodyPr wrap="none" lIns="68580" tIns="34290" rIns="68580" bIns="34290" anchor="ctr">
            <a:spAutoFit/>
          </a:bodyPr>
          <a:lstStyle/>
          <a:p>
            <a:pPr eaLnBrk="1" hangingPunct="1"/>
            <a:endParaRPr lang="es-EC"/>
          </a:p>
        </p:txBody>
      </p:sp>
      <p:sp>
        <p:nvSpPr>
          <p:cNvPr id="10" name="9 Rectángulo"/>
          <p:cNvSpPr/>
          <p:nvPr/>
        </p:nvSpPr>
        <p:spPr>
          <a:xfrm>
            <a:off x="1066800" y="1047750"/>
            <a:ext cx="2577565" cy="492443"/>
          </a:xfrm>
          <a:prstGeom prst="rect">
            <a:avLst/>
          </a:prstGeom>
        </p:spPr>
        <p:txBody>
          <a:bodyPr wrap="none">
            <a:spAutoFit/>
          </a:bodyPr>
          <a:lstStyle/>
          <a:p>
            <a:r>
              <a:rPr lang="es-ES" sz="2600" dirty="0" smtClean="0"/>
              <a:t>Medición y Corte </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bwMode="auto">
          <a:xfrm>
            <a:off x="3886200" y="514350"/>
            <a:ext cx="4876800" cy="3394472"/>
          </a:xfrm>
          <a:prstGeom prst="rect">
            <a:avLst/>
          </a:prstGeom>
          <a:noFill/>
          <a:ln>
            <a:miter lim="800000"/>
            <a:headEnd/>
            <a:tailEnd/>
          </a:ln>
        </p:spPr>
        <p:txBody>
          <a:bodyPr vert="horz" wrap="square" lIns="68580" tIns="34290" rIns="68580" bIns="34290" numCol="1" rtlCol="0" anchor="t" anchorCtr="0" compatLnSpc="1">
            <a:prstTxWarp prst="textNoShape">
              <a:avLst/>
            </a:prstTxWarp>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solidFill>
                  <a:schemeClr val="tx1"/>
                </a:solidFill>
                <a:effectLst/>
                <a:uLnTx/>
                <a:uFillTx/>
                <a:latin typeface="+mn-lt"/>
                <a:ea typeface="+mn-ea"/>
                <a:cs typeface="+mn-cs"/>
              </a:rPr>
              <a:t>Alineación, nivelación y sujeción de la estructura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s-EC"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4 Rectángulo"/>
          <p:cNvSpPr/>
          <p:nvPr/>
        </p:nvSpPr>
        <p:spPr>
          <a:xfrm>
            <a:off x="381000" y="590550"/>
            <a:ext cx="2845779" cy="461665"/>
          </a:xfrm>
          <a:prstGeom prst="rect">
            <a:avLst/>
          </a:prstGeom>
        </p:spPr>
        <p:txBody>
          <a:bodyPr wrap="none">
            <a:spAutoFit/>
          </a:bodyPr>
          <a:lstStyle/>
          <a:p>
            <a:pPr marL="342900" lvl="0" indent="-342900">
              <a:spcBef>
                <a:spcPct val="20000"/>
              </a:spcBef>
              <a:buFont typeface="Arial" panose="020B0604020202020204" pitchFamily="34" charset="0"/>
              <a:buChar char="•"/>
              <a:defRPr/>
            </a:pPr>
            <a:r>
              <a:rPr lang="es-ES" sz="2400" dirty="0" smtClean="0"/>
              <a:t>Doblado de Tubos </a:t>
            </a:r>
            <a:endParaRPr lang="es-EC" sz="2400" b="1" dirty="0" smtClean="0"/>
          </a:p>
        </p:txBody>
      </p:sp>
      <p:pic>
        <p:nvPicPr>
          <p:cNvPr id="6" name="Imagen 7"/>
          <p:cNvPicPr>
            <a:picLocks noChangeAspect="1" noChangeArrowheads="1"/>
          </p:cNvPicPr>
          <p:nvPr/>
        </p:nvPicPr>
        <p:blipFill>
          <a:blip r:embed="rId2" cstate="print"/>
          <a:srcRect/>
          <a:stretch>
            <a:fillRect/>
          </a:stretch>
        </p:blipFill>
        <p:spPr bwMode="auto">
          <a:xfrm>
            <a:off x="1295400" y="1428750"/>
            <a:ext cx="2443947" cy="2286000"/>
          </a:xfrm>
          <a:prstGeom prst="rect">
            <a:avLst/>
          </a:prstGeom>
          <a:ln>
            <a:noFill/>
          </a:ln>
          <a:effectLst>
            <a:outerShdw blurRad="292100" dist="139700" dir="2700000" algn="tl" rotWithShape="0">
              <a:srgbClr val="333333">
                <a:alpha val="65000"/>
              </a:srgbClr>
            </a:outerShdw>
          </a:effectLst>
        </p:spPr>
      </p:pic>
      <p:pic>
        <p:nvPicPr>
          <p:cNvPr id="7" name="Imagen 8"/>
          <p:cNvPicPr>
            <a:picLocks noChangeAspect="1" noChangeArrowheads="1"/>
          </p:cNvPicPr>
          <p:nvPr/>
        </p:nvPicPr>
        <p:blipFill>
          <a:blip r:embed="rId3" cstate="print"/>
          <a:srcRect/>
          <a:stretch>
            <a:fillRect/>
          </a:stretch>
        </p:blipFill>
        <p:spPr bwMode="auto">
          <a:xfrm>
            <a:off x="5181600" y="1504950"/>
            <a:ext cx="2950266"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defRPr/>
            </a:pPr>
            <a:r>
              <a:rPr lang="es-ES" dirty="0">
                <a:solidFill>
                  <a:schemeClr val="tx1"/>
                </a:solidFill>
                <a:effectLst/>
              </a:rPr>
              <a:t>Soldadura </a:t>
            </a:r>
            <a:endParaRPr lang="es-EC" dirty="0">
              <a:solidFill>
                <a:schemeClr val="tx1"/>
              </a:solidFill>
            </a:endParaRPr>
          </a:p>
        </p:txBody>
      </p:sp>
      <p:pic>
        <p:nvPicPr>
          <p:cNvPr id="25604" name="Imagen 3"/>
          <p:cNvPicPr>
            <a:picLocks noChangeAspect="1"/>
          </p:cNvPicPr>
          <p:nvPr/>
        </p:nvPicPr>
        <p:blipFill>
          <a:blip r:embed="rId2" cstate="print"/>
          <a:srcRect/>
          <a:stretch>
            <a:fillRect/>
          </a:stretch>
        </p:blipFill>
        <p:spPr bwMode="auto">
          <a:xfrm>
            <a:off x="1638300" y="1074856"/>
            <a:ext cx="5867400" cy="331685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Imagen 3"/>
          <p:cNvPicPr>
            <a:picLocks noChangeAspect="1"/>
          </p:cNvPicPr>
          <p:nvPr/>
        </p:nvPicPr>
        <p:blipFill>
          <a:blip r:embed="rId2" cstate="print"/>
          <a:srcRect/>
          <a:stretch>
            <a:fillRect/>
          </a:stretch>
        </p:blipFill>
        <p:spPr bwMode="auto">
          <a:xfrm>
            <a:off x="3308747" y="514350"/>
            <a:ext cx="5835253" cy="3017121"/>
          </a:xfrm>
          <a:prstGeom prst="rect">
            <a:avLst/>
          </a:prstGeom>
          <a:noFill/>
          <a:ln w="9525">
            <a:noFill/>
            <a:miter lim="800000"/>
            <a:headEnd/>
            <a:tailEnd/>
          </a:ln>
        </p:spPr>
      </p:pic>
      <p:pic>
        <p:nvPicPr>
          <p:cNvPr id="26629" name="Imagen 4"/>
          <p:cNvPicPr>
            <a:picLocks noChangeAspect="1" noChangeArrowheads="1"/>
          </p:cNvPicPr>
          <p:nvPr/>
        </p:nvPicPr>
        <p:blipFill>
          <a:blip r:embed="rId3" cstate="print"/>
          <a:srcRect/>
          <a:stretch>
            <a:fillRect/>
          </a:stretch>
        </p:blipFill>
        <p:spPr bwMode="auto">
          <a:xfrm>
            <a:off x="228600" y="1504950"/>
            <a:ext cx="3048000" cy="2917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defRPr/>
            </a:pPr>
            <a:r>
              <a:rPr lang="es-ES" sz="3000" dirty="0">
                <a:solidFill>
                  <a:schemeClr val="tx1"/>
                </a:solidFill>
                <a:effectLst/>
              </a:rPr>
              <a:t>Construcción y Montaje del Sistema de </a:t>
            </a:r>
            <a:r>
              <a:rPr lang="es-ES" sz="3000" dirty="0" smtClean="0">
                <a:solidFill>
                  <a:schemeClr val="tx1"/>
                </a:solidFill>
                <a:effectLst/>
              </a:rPr>
              <a:t>Dirección</a:t>
            </a:r>
            <a:endParaRPr lang="es-EC" sz="3000" dirty="0">
              <a:solidFill>
                <a:schemeClr val="tx1"/>
              </a:solidFill>
            </a:endParaRPr>
          </a:p>
        </p:txBody>
      </p:sp>
      <p:sp>
        <p:nvSpPr>
          <p:cNvPr id="27651" name="Marcador de contenido 2"/>
          <p:cNvSpPr>
            <a:spLocks noGrp="1"/>
          </p:cNvSpPr>
          <p:nvPr>
            <p:ph idx="1"/>
          </p:nvPr>
        </p:nvSpPr>
        <p:spPr bwMode="auto">
          <a:xfrm>
            <a:off x="609600" y="971550"/>
            <a:ext cx="6694884" cy="3394472"/>
          </a:xfrm>
          <a:noFill/>
          <a:ln>
            <a:miter lim="800000"/>
            <a:headEnd/>
            <a:tailEnd/>
          </a:ln>
        </p:spPr>
        <p:txBody>
          <a:bodyPr vert="horz" wrap="square" lIns="68580" tIns="34290" rIns="68580" bIns="34290" numCol="1" anchor="t" anchorCtr="0" compatLnSpc="1">
            <a:prstTxWarp prst="textNoShape">
              <a:avLst/>
            </a:prstTxWarp>
            <a:normAutofit/>
          </a:bodyPr>
          <a:lstStyle/>
          <a:p>
            <a:r>
              <a:rPr lang="es-ES" sz="2200" dirty="0" smtClean="0">
                <a:solidFill>
                  <a:schemeClr val="tx1"/>
                </a:solidFill>
              </a:rPr>
              <a:t>Soportes de las Ruedas Delanteras</a:t>
            </a:r>
            <a:endParaRPr lang="es-EC" sz="2200" dirty="0" smtClean="0">
              <a:solidFill>
                <a:schemeClr val="tx1"/>
              </a:solidFill>
            </a:endParaRPr>
          </a:p>
          <a:p>
            <a:endParaRPr lang="es-EC" dirty="0" smtClean="0">
              <a:solidFill>
                <a:schemeClr val="tx1"/>
              </a:solidFill>
            </a:endParaRPr>
          </a:p>
          <a:p>
            <a:endParaRPr lang="es-EC" dirty="0" smtClean="0">
              <a:solidFill>
                <a:schemeClr val="tx1"/>
              </a:solidFill>
            </a:endParaRPr>
          </a:p>
        </p:txBody>
      </p:sp>
      <p:pic>
        <p:nvPicPr>
          <p:cNvPr id="27652" name="Imagen 7"/>
          <p:cNvPicPr>
            <a:picLocks noChangeAspect="1"/>
          </p:cNvPicPr>
          <p:nvPr/>
        </p:nvPicPr>
        <p:blipFill>
          <a:blip r:embed="rId2" cstate="print"/>
          <a:srcRect/>
          <a:stretch>
            <a:fillRect/>
          </a:stretch>
        </p:blipFill>
        <p:spPr bwMode="auto">
          <a:xfrm>
            <a:off x="2438400" y="1504950"/>
            <a:ext cx="4648200" cy="2633519"/>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04800" y="514350"/>
            <a:ext cx="2017988" cy="430887"/>
          </a:xfrm>
          <a:prstGeom prst="rect">
            <a:avLst/>
          </a:prstGeom>
        </p:spPr>
        <p:txBody>
          <a:bodyPr wrap="none">
            <a:spAutoFit/>
          </a:bodyPr>
          <a:lstStyle/>
          <a:p>
            <a:r>
              <a:rPr lang="es-ES" sz="2200" dirty="0" smtClean="0"/>
              <a:t>Eje de Dirección</a:t>
            </a:r>
            <a:endParaRPr lang="es-EC" sz="2200" dirty="0" smtClean="0"/>
          </a:p>
        </p:txBody>
      </p:sp>
      <p:pic>
        <p:nvPicPr>
          <p:cNvPr id="6" name="Imagen 12"/>
          <p:cNvPicPr>
            <a:picLocks noChangeAspect="1" noChangeArrowheads="1"/>
          </p:cNvPicPr>
          <p:nvPr/>
        </p:nvPicPr>
        <p:blipFill>
          <a:blip r:embed="rId2" cstate="print"/>
          <a:srcRect/>
          <a:stretch>
            <a:fillRect/>
          </a:stretch>
        </p:blipFill>
        <p:spPr bwMode="auto">
          <a:xfrm>
            <a:off x="304800" y="1047750"/>
            <a:ext cx="2895600" cy="1892592"/>
          </a:xfrm>
          <a:prstGeom prst="rect">
            <a:avLst/>
          </a:prstGeom>
          <a:ln>
            <a:noFill/>
          </a:ln>
          <a:effectLst>
            <a:outerShdw blurRad="292100" dist="139700" dir="2700000" algn="tl" rotWithShape="0">
              <a:srgbClr val="333333">
                <a:alpha val="65000"/>
              </a:srgbClr>
            </a:outerShdw>
          </a:effectLst>
        </p:spPr>
      </p:pic>
      <p:sp>
        <p:nvSpPr>
          <p:cNvPr id="8" name="7 Rectángulo"/>
          <p:cNvSpPr/>
          <p:nvPr/>
        </p:nvSpPr>
        <p:spPr>
          <a:xfrm>
            <a:off x="3505200" y="2190750"/>
            <a:ext cx="1085618" cy="430887"/>
          </a:xfrm>
          <a:prstGeom prst="rect">
            <a:avLst/>
          </a:prstGeom>
        </p:spPr>
        <p:txBody>
          <a:bodyPr wrap="none">
            <a:spAutoFit/>
          </a:bodyPr>
          <a:lstStyle/>
          <a:p>
            <a:r>
              <a:rPr lang="es-ES" sz="2200" dirty="0" smtClean="0"/>
              <a:t>Pletinas</a:t>
            </a:r>
          </a:p>
        </p:txBody>
      </p:sp>
      <p:pic>
        <p:nvPicPr>
          <p:cNvPr id="9" name="Imagen 13"/>
          <p:cNvPicPr>
            <a:picLocks noChangeAspect="1" noChangeArrowheads="1"/>
          </p:cNvPicPr>
          <p:nvPr/>
        </p:nvPicPr>
        <p:blipFill>
          <a:blip r:embed="rId3" cstate="print"/>
          <a:srcRect/>
          <a:stretch>
            <a:fillRect/>
          </a:stretch>
        </p:blipFill>
        <p:spPr bwMode="auto">
          <a:xfrm>
            <a:off x="3276600" y="2800350"/>
            <a:ext cx="2234485" cy="1802823"/>
          </a:xfrm>
          <a:prstGeom prst="rect">
            <a:avLst/>
          </a:prstGeom>
          <a:ln>
            <a:noFill/>
          </a:ln>
          <a:effectLst>
            <a:outerShdw blurRad="292100" dist="139700" dir="2700000" algn="tl" rotWithShape="0">
              <a:srgbClr val="333333">
                <a:alpha val="65000"/>
              </a:srgbClr>
            </a:outerShdw>
          </a:effectLst>
        </p:spPr>
      </p:pic>
      <p:pic>
        <p:nvPicPr>
          <p:cNvPr id="11" name="Imagen 15"/>
          <p:cNvPicPr>
            <a:picLocks noChangeAspect="1" noChangeArrowheads="1"/>
          </p:cNvPicPr>
          <p:nvPr/>
        </p:nvPicPr>
        <p:blipFill>
          <a:blip r:embed="rId4" cstate="print"/>
          <a:srcRect/>
          <a:stretch>
            <a:fillRect/>
          </a:stretch>
        </p:blipFill>
        <p:spPr bwMode="auto">
          <a:xfrm>
            <a:off x="5943600" y="666750"/>
            <a:ext cx="2667000" cy="3516005"/>
          </a:xfrm>
          <a:prstGeom prst="rect">
            <a:avLst/>
          </a:prstGeom>
          <a:ln>
            <a:noFill/>
          </a:ln>
          <a:effectLst>
            <a:outerShdw blurRad="292100" dist="139700" dir="2700000" algn="tl" rotWithShape="0">
              <a:srgbClr val="333333">
                <a:alpha val="65000"/>
              </a:srgbClr>
            </a:outerShdw>
          </a:effectLst>
        </p:spPr>
      </p:pic>
      <p:sp>
        <p:nvSpPr>
          <p:cNvPr id="12" name="11 Rectángulo"/>
          <p:cNvSpPr/>
          <p:nvPr/>
        </p:nvSpPr>
        <p:spPr>
          <a:xfrm>
            <a:off x="4343400" y="361950"/>
            <a:ext cx="2079415" cy="369332"/>
          </a:xfrm>
          <a:prstGeom prst="rect">
            <a:avLst/>
          </a:prstGeom>
        </p:spPr>
        <p:txBody>
          <a:bodyPr wrap="none">
            <a:spAutoFit/>
          </a:bodyPr>
          <a:lstStyle/>
          <a:p>
            <a:r>
              <a:rPr lang="es-ES" dirty="0" smtClean="0"/>
              <a:t>Brazos de Dirección:</a:t>
            </a:r>
            <a:endParaRPr lang="es-EC" dirty="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defRPr/>
            </a:pPr>
            <a:r>
              <a:rPr lang="es-ES" sz="3300" dirty="0">
                <a:solidFill>
                  <a:schemeClr val="tx1"/>
                </a:solidFill>
                <a:effectLst/>
              </a:rPr>
              <a:t>Construcción y Montaje del Sistema Caminadora</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3" name="Marcador de contenido 2"/>
          <p:cNvSpPr>
            <a:spLocks noGrp="1"/>
          </p:cNvSpPr>
          <p:nvPr>
            <p:ph idx="1"/>
          </p:nvPr>
        </p:nvSpPr>
        <p:spPr>
          <a:xfrm>
            <a:off x="457200" y="895350"/>
            <a:ext cx="3860006" cy="3394472"/>
          </a:xfrm>
        </p:spPr>
        <p:txBody>
          <a:bodyPr>
            <a:normAutofit/>
          </a:bodyPr>
          <a:lstStyle/>
          <a:p>
            <a:pPr>
              <a:defRPr/>
            </a:pPr>
            <a:r>
              <a:rPr lang="es-ES" dirty="0" smtClean="0">
                <a:solidFill>
                  <a:schemeClr val="tx1"/>
                </a:solidFill>
              </a:rPr>
              <a:t>Ejes </a:t>
            </a:r>
            <a:r>
              <a:rPr lang="es-ES" dirty="0">
                <a:solidFill>
                  <a:schemeClr val="tx1"/>
                </a:solidFill>
              </a:rPr>
              <a:t>de los </a:t>
            </a:r>
            <a:r>
              <a:rPr lang="es-ES" dirty="0" smtClean="0">
                <a:solidFill>
                  <a:schemeClr val="tx1"/>
                </a:solidFill>
              </a:rPr>
              <a:t>tambores</a:t>
            </a:r>
          </a:p>
          <a:p>
            <a:pPr>
              <a:defRPr/>
            </a:pPr>
            <a:r>
              <a:rPr lang="es-ES" dirty="0">
                <a:solidFill>
                  <a:schemeClr val="tx1"/>
                </a:solidFill>
              </a:rPr>
              <a:t>Plataforma de Carga</a:t>
            </a:r>
            <a:endParaRPr lang="es-EC" dirty="0">
              <a:solidFill>
                <a:schemeClr val="tx1"/>
              </a:solidFill>
            </a:endParaRPr>
          </a:p>
          <a:p>
            <a:pPr>
              <a:defRPr/>
            </a:pPr>
            <a:r>
              <a:rPr lang="es-ES" dirty="0">
                <a:solidFill>
                  <a:schemeClr val="tx1"/>
                </a:solidFill>
              </a:rPr>
              <a:t>Soportes Anti vibratorios</a:t>
            </a:r>
            <a:endParaRPr lang="es-EC" dirty="0">
              <a:solidFill>
                <a:schemeClr val="tx1"/>
              </a:solidFill>
            </a:endParaRPr>
          </a:p>
          <a:p>
            <a:pPr>
              <a:defRPr/>
            </a:pPr>
            <a:endParaRPr lang="es-EC" b="1" dirty="0">
              <a:solidFill>
                <a:schemeClr val="tx1"/>
              </a:solidFill>
            </a:endParaRPr>
          </a:p>
          <a:p>
            <a:pPr>
              <a:defRPr/>
            </a:pPr>
            <a:endParaRPr lang="es-EC" dirty="0">
              <a:solidFill>
                <a:schemeClr val="tx1"/>
              </a:solidFill>
            </a:endParaRPr>
          </a:p>
        </p:txBody>
      </p:sp>
      <p:pic>
        <p:nvPicPr>
          <p:cNvPr id="28676" name="Imagen 3"/>
          <p:cNvPicPr>
            <a:picLocks noChangeAspect="1" noChangeArrowheads="1"/>
          </p:cNvPicPr>
          <p:nvPr/>
        </p:nvPicPr>
        <p:blipFill>
          <a:blip r:embed="rId2" cstate="print"/>
          <a:srcRect/>
          <a:stretch>
            <a:fillRect/>
          </a:stretch>
        </p:blipFill>
        <p:spPr bwMode="auto">
          <a:xfrm>
            <a:off x="3810000" y="666750"/>
            <a:ext cx="2376865" cy="2819400"/>
          </a:xfrm>
          <a:prstGeom prst="rect">
            <a:avLst/>
          </a:prstGeom>
          <a:ln>
            <a:noFill/>
          </a:ln>
          <a:effectLst>
            <a:outerShdw blurRad="292100" dist="139700" dir="2700000" algn="tl" rotWithShape="0">
              <a:srgbClr val="333333">
                <a:alpha val="65000"/>
              </a:srgbClr>
            </a:outerShdw>
          </a:effectLst>
        </p:spPr>
      </p:pic>
      <p:pic>
        <p:nvPicPr>
          <p:cNvPr id="28677" name="Imagen 4"/>
          <p:cNvPicPr>
            <a:picLocks noChangeAspect="1" noChangeArrowheads="1"/>
          </p:cNvPicPr>
          <p:nvPr/>
        </p:nvPicPr>
        <p:blipFill>
          <a:blip r:embed="rId3" cstate="print"/>
          <a:srcRect/>
          <a:stretch>
            <a:fillRect/>
          </a:stretch>
        </p:blipFill>
        <p:spPr bwMode="auto">
          <a:xfrm>
            <a:off x="6324600" y="1352550"/>
            <a:ext cx="2255044" cy="269810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a:spLocks noGrp="1"/>
          </p:cNvSpPr>
          <p:nvPr>
            <p:ph type="title"/>
          </p:nvPr>
        </p:nvSpPr>
        <p:spPr>
          <a:xfrm>
            <a:off x="533400" y="1962150"/>
            <a:ext cx="8229600" cy="857250"/>
          </a:xfrm>
        </p:spPr>
        <p:txBody>
          <a:bodyPr>
            <a:normAutofit fontScale="90000"/>
          </a:bodyPr>
          <a:lstStyle/>
          <a:p>
            <a:r>
              <a:rPr lang="es-ES" b="1" dirty="0" smtClean="0"/>
              <a:t/>
            </a:r>
            <a:br>
              <a:rPr lang="es-ES" b="1" dirty="0" smtClean="0"/>
            </a:br>
            <a:r>
              <a:rPr lang="es-ES" b="1" dirty="0" smtClean="0"/>
              <a:t>DISEÑO CONCEPTUAL</a:t>
            </a:r>
            <a:br>
              <a:rPr lang="es-ES" b="1" dirty="0" smtClean="0"/>
            </a:br>
            <a:endParaRPr lang="es-E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590550"/>
            <a:ext cx="8229600" cy="857250"/>
          </a:xfrm>
        </p:spPr>
        <p:txBody>
          <a:bodyPr>
            <a:normAutofit fontScale="90000"/>
          </a:bodyPr>
          <a:lstStyle/>
          <a:p>
            <a:pPr algn="l">
              <a:defRPr/>
            </a:pPr>
            <a:r>
              <a:rPr lang="es-ES" dirty="0">
                <a:solidFill>
                  <a:schemeClr val="tx1"/>
                </a:solidFill>
                <a:effectLst/>
              </a:rPr>
              <a:t>Montaje del Sistema de Frenos</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29699" name="Marcador de contenido 2"/>
          <p:cNvSpPr>
            <a:spLocks noGrp="1"/>
          </p:cNvSpPr>
          <p:nvPr>
            <p:ph idx="1"/>
          </p:nvPr>
        </p:nvSpPr>
        <p:spPr bwMode="auto">
          <a:xfrm>
            <a:off x="4572000" y="2876550"/>
            <a:ext cx="3886200" cy="1066800"/>
          </a:xfrm>
          <a:ln>
            <a:headEnd/>
            <a:tailEnd/>
          </a:ln>
        </p:spPr>
        <p:style>
          <a:lnRef idx="1">
            <a:schemeClr val="accent3"/>
          </a:lnRef>
          <a:fillRef idx="2">
            <a:schemeClr val="accent3"/>
          </a:fillRef>
          <a:effectRef idx="1">
            <a:schemeClr val="accent3"/>
          </a:effectRef>
          <a:fontRef idx="minor">
            <a:schemeClr val="dk1"/>
          </a:fontRef>
        </p:style>
        <p:txBody>
          <a:bodyPr vert="horz" wrap="square" lIns="68580" tIns="34290" rIns="68580" bIns="34290" numCol="1" anchor="t" anchorCtr="0" compatLnSpc="1">
            <a:prstTxWarp prst="textNoShape">
              <a:avLst/>
            </a:prstTxWarp>
            <a:normAutofit lnSpcReduction="10000"/>
          </a:bodyPr>
          <a:lstStyle/>
          <a:p>
            <a:pPr algn="just"/>
            <a:r>
              <a:rPr lang="es-ES" sz="2200" dirty="0" smtClean="0">
                <a:solidFill>
                  <a:schemeClr val="tx1"/>
                </a:solidFill>
              </a:rPr>
              <a:t>Se fija a la placa del soporte de la rueda trasera mediante pernos.</a:t>
            </a:r>
            <a:endParaRPr lang="es-EC" sz="2200" dirty="0" smtClean="0">
              <a:solidFill>
                <a:schemeClr val="tx1"/>
              </a:solidFill>
            </a:endParaRPr>
          </a:p>
        </p:txBody>
      </p:sp>
      <p:pic>
        <p:nvPicPr>
          <p:cNvPr id="29700" name="Imagen 5"/>
          <p:cNvPicPr>
            <a:picLocks noChangeAspect="1"/>
          </p:cNvPicPr>
          <p:nvPr/>
        </p:nvPicPr>
        <p:blipFill>
          <a:blip r:embed="rId2" cstate="print"/>
          <a:srcRect/>
          <a:stretch>
            <a:fillRect/>
          </a:stretch>
        </p:blipFill>
        <p:spPr bwMode="auto">
          <a:xfrm>
            <a:off x="762000" y="1123950"/>
            <a:ext cx="3607203" cy="3491298"/>
          </a:xfrm>
          <a:prstGeom prst="rect">
            <a:avLst/>
          </a:prstGeom>
          <a:noFill/>
          <a:ln w="9525">
            <a:noFill/>
            <a:miter lim="800000"/>
            <a:headEnd/>
            <a:tailEnd/>
          </a:ln>
        </p:spPr>
      </p:pic>
      <p:pic>
        <p:nvPicPr>
          <p:cNvPr id="14338" name="Picture 2"/>
          <p:cNvPicPr>
            <a:picLocks noChangeAspect="1" noChangeArrowheads="1"/>
          </p:cNvPicPr>
          <p:nvPr/>
        </p:nvPicPr>
        <p:blipFill>
          <a:blip r:embed="rId3" cstate="print"/>
          <a:srcRect/>
          <a:stretch>
            <a:fillRect/>
          </a:stretch>
        </p:blipFill>
        <p:spPr bwMode="auto">
          <a:xfrm>
            <a:off x="4724400" y="1047750"/>
            <a:ext cx="1726301"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5 Elipse"/>
          <p:cNvSpPr/>
          <p:nvPr/>
        </p:nvSpPr>
        <p:spPr>
          <a:xfrm>
            <a:off x="2133600" y="2419350"/>
            <a:ext cx="914400" cy="838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de flecha"/>
          <p:cNvCxnSpPr>
            <a:endCxn id="14338" idx="1"/>
          </p:cNvCxnSpPr>
          <p:nvPr/>
        </p:nvCxnSpPr>
        <p:spPr>
          <a:xfrm flipV="1">
            <a:off x="3048000" y="1809750"/>
            <a:ext cx="1676400" cy="1066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514350"/>
            <a:ext cx="8229600" cy="857250"/>
          </a:xfrm>
        </p:spPr>
        <p:txBody>
          <a:bodyPr>
            <a:normAutofit fontScale="90000"/>
          </a:bodyPr>
          <a:lstStyle/>
          <a:p>
            <a:pPr algn="l">
              <a:defRPr/>
            </a:pPr>
            <a:r>
              <a:rPr lang="es-ES" dirty="0">
                <a:solidFill>
                  <a:schemeClr val="tx1"/>
                </a:solidFill>
                <a:effectLst/>
              </a:rPr>
              <a:t>Montaje Sistema Fotovoltaico</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30723" name="Marcador de contenido 2"/>
          <p:cNvSpPr>
            <a:spLocks noGrp="1"/>
          </p:cNvSpPr>
          <p:nvPr>
            <p:ph idx="1"/>
          </p:nvPr>
        </p:nvSpPr>
        <p:spPr bwMode="auto">
          <a:xfrm>
            <a:off x="4038600" y="1352550"/>
            <a:ext cx="4648200" cy="1447800"/>
          </a:xfrm>
          <a:ln>
            <a:headEnd/>
            <a:tailEnd/>
          </a:ln>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anchor="t" anchorCtr="0" compatLnSpc="1">
            <a:prstTxWarp prst="textNoShape">
              <a:avLst/>
            </a:prstTxWarp>
            <a:normAutofit fontScale="85000" lnSpcReduction="10000"/>
          </a:bodyPr>
          <a:lstStyle/>
          <a:p>
            <a:pPr algn="just"/>
            <a:r>
              <a:rPr lang="es-ES" dirty="0" smtClean="0">
                <a:solidFill>
                  <a:schemeClr val="tx1"/>
                </a:solidFill>
              </a:rPr>
              <a:t>Los paneles fotovoltaicos se sujetan a una estructura destinada para este sistema</a:t>
            </a:r>
            <a:endParaRPr lang="es-EC" dirty="0" smtClean="0">
              <a:solidFill>
                <a:schemeClr val="tx1"/>
              </a:solidFill>
            </a:endParaRPr>
          </a:p>
        </p:txBody>
      </p:sp>
      <p:pic>
        <p:nvPicPr>
          <p:cNvPr id="30724" name="Imagen 3"/>
          <p:cNvPicPr>
            <a:picLocks noChangeAspect="1" noChangeArrowheads="1"/>
          </p:cNvPicPr>
          <p:nvPr/>
        </p:nvPicPr>
        <p:blipFill>
          <a:blip r:embed="rId2" cstate="print"/>
          <a:srcRect/>
          <a:stretch>
            <a:fillRect/>
          </a:stretch>
        </p:blipFill>
        <p:spPr bwMode="auto">
          <a:xfrm>
            <a:off x="894160" y="1168004"/>
            <a:ext cx="2686050" cy="265628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742950"/>
            <a:ext cx="4343400" cy="857250"/>
          </a:xfrm>
        </p:spPr>
        <p:txBody>
          <a:bodyPr>
            <a:normAutofit fontScale="90000"/>
          </a:bodyPr>
          <a:lstStyle/>
          <a:p>
            <a:pPr algn="l">
              <a:defRPr/>
            </a:pPr>
            <a:r>
              <a:rPr lang="es-ES" dirty="0">
                <a:solidFill>
                  <a:schemeClr val="tx1"/>
                </a:solidFill>
                <a:effectLst/>
              </a:rPr>
              <a:t>Montaje Sistema de Potencia</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31747" name="Marcador de contenido 2"/>
          <p:cNvSpPr>
            <a:spLocks noGrp="1"/>
          </p:cNvSpPr>
          <p:nvPr>
            <p:ph idx="1"/>
          </p:nvPr>
        </p:nvSpPr>
        <p:spPr bwMode="auto">
          <a:xfrm>
            <a:off x="533400" y="1885950"/>
            <a:ext cx="2961084" cy="2318147"/>
          </a:xfrm>
          <a:ln>
            <a:headEnd/>
            <a:tailEnd/>
          </a:ln>
        </p:spPr>
        <p:style>
          <a:lnRef idx="1">
            <a:schemeClr val="accent3"/>
          </a:lnRef>
          <a:fillRef idx="2">
            <a:schemeClr val="accent3"/>
          </a:fillRef>
          <a:effectRef idx="1">
            <a:schemeClr val="accent3"/>
          </a:effectRef>
          <a:fontRef idx="minor">
            <a:schemeClr val="dk1"/>
          </a:fontRef>
        </p:style>
        <p:txBody>
          <a:bodyPr vert="horz" wrap="square" lIns="68580" tIns="34290" rIns="68580" bIns="34290" numCol="1" anchor="t" anchorCtr="0" compatLnSpc="1">
            <a:prstTxWarp prst="textNoShape">
              <a:avLst/>
            </a:prstTxWarp>
            <a:normAutofit fontScale="77500" lnSpcReduction="20000"/>
          </a:bodyPr>
          <a:lstStyle/>
          <a:p>
            <a:pPr algn="just"/>
            <a:r>
              <a:rPr lang="es-ES" dirty="0" smtClean="0">
                <a:solidFill>
                  <a:schemeClr val="tx1"/>
                </a:solidFill>
              </a:rPr>
              <a:t>La placa base forma parte de la estructura. La sujeción del motor se lo realiza con pernos provistos por el fabricante. </a:t>
            </a:r>
            <a:endParaRPr lang="es-EC" dirty="0" smtClean="0">
              <a:solidFill>
                <a:schemeClr val="tx1"/>
              </a:solidFill>
            </a:endParaRPr>
          </a:p>
        </p:txBody>
      </p:sp>
      <p:pic>
        <p:nvPicPr>
          <p:cNvPr id="31748" name="Imagen 3"/>
          <p:cNvPicPr>
            <a:picLocks noChangeAspect="1"/>
          </p:cNvPicPr>
          <p:nvPr/>
        </p:nvPicPr>
        <p:blipFill>
          <a:blip r:embed="rId2" cstate="print"/>
          <a:srcRect/>
          <a:stretch>
            <a:fillRect/>
          </a:stretch>
        </p:blipFill>
        <p:spPr bwMode="auto">
          <a:xfrm>
            <a:off x="3962400" y="971550"/>
            <a:ext cx="2436999" cy="2064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6" name="Picture 2"/>
          <p:cNvPicPr>
            <a:picLocks noChangeAspect="1" noChangeArrowheads="1"/>
          </p:cNvPicPr>
          <p:nvPr/>
        </p:nvPicPr>
        <p:blipFill>
          <a:blip r:embed="rId3" cstate="print"/>
          <a:srcRect/>
          <a:stretch>
            <a:fillRect/>
          </a:stretch>
        </p:blipFill>
        <p:spPr bwMode="auto">
          <a:xfrm>
            <a:off x="6400800" y="2038350"/>
            <a:ext cx="2303881" cy="2163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defRPr/>
            </a:pPr>
            <a:r>
              <a:rPr lang="es-ES" sz="3300" dirty="0" smtClean="0"/>
              <a:t>Construcción y Montaje del Sistema de Transmisión</a:t>
            </a:r>
            <a:endParaRPr lang="es-EC" sz="3300" dirty="0">
              <a:solidFill>
                <a:schemeClr val="tx1"/>
              </a:solidFill>
            </a:endParaRPr>
          </a:p>
        </p:txBody>
      </p:sp>
      <p:sp>
        <p:nvSpPr>
          <p:cNvPr id="3" name="Marcador de contenido 2"/>
          <p:cNvSpPr>
            <a:spLocks noGrp="1"/>
          </p:cNvSpPr>
          <p:nvPr>
            <p:ph idx="1"/>
          </p:nvPr>
        </p:nvSpPr>
        <p:spPr>
          <a:xfrm>
            <a:off x="381000" y="1733550"/>
            <a:ext cx="3352800" cy="1676400"/>
          </a:xfrm>
        </p:spPr>
        <p:style>
          <a:lnRef idx="1">
            <a:schemeClr val="accent5"/>
          </a:lnRef>
          <a:fillRef idx="2">
            <a:schemeClr val="accent5"/>
          </a:fillRef>
          <a:effectRef idx="1">
            <a:schemeClr val="accent5"/>
          </a:effectRef>
          <a:fontRef idx="minor">
            <a:schemeClr val="dk1"/>
          </a:fontRef>
        </p:style>
        <p:txBody>
          <a:bodyPr>
            <a:noAutofit/>
          </a:bodyPr>
          <a:lstStyle/>
          <a:p>
            <a:pPr algn="just">
              <a:defRPr/>
            </a:pPr>
            <a:r>
              <a:rPr lang="es-ES" sz="2000" dirty="0" smtClean="0">
                <a:solidFill>
                  <a:schemeClr val="tx1"/>
                </a:solidFill>
              </a:rPr>
              <a:t>Está </a:t>
            </a:r>
            <a:r>
              <a:rPr lang="es-ES" sz="2000" dirty="0">
                <a:solidFill>
                  <a:schemeClr val="tx1"/>
                </a:solidFill>
              </a:rPr>
              <a:t>compuesto de un eje, chumacera, acoples </a:t>
            </a:r>
            <a:r>
              <a:rPr lang="es-ES" sz="2000" dirty="0" smtClean="0">
                <a:solidFill>
                  <a:schemeClr val="tx1"/>
                </a:solidFill>
              </a:rPr>
              <a:t>piñón </a:t>
            </a:r>
            <a:r>
              <a:rPr lang="es-ES" sz="2000" dirty="0">
                <a:solidFill>
                  <a:schemeClr val="tx1"/>
                </a:solidFill>
              </a:rPr>
              <a:t>eje, y una cadena que transmite la potencia hacia la banda caminadora. </a:t>
            </a:r>
            <a:endParaRPr lang="es-EC" sz="2000" dirty="0">
              <a:solidFill>
                <a:schemeClr val="tx1"/>
              </a:solidFill>
            </a:endParaRPr>
          </a:p>
        </p:txBody>
      </p:sp>
      <p:pic>
        <p:nvPicPr>
          <p:cNvPr id="15362" name="Picture 2"/>
          <p:cNvPicPr>
            <a:picLocks noChangeAspect="1" noChangeArrowheads="1"/>
          </p:cNvPicPr>
          <p:nvPr/>
        </p:nvPicPr>
        <p:blipFill>
          <a:blip r:embed="rId2" cstate="print"/>
          <a:srcRect/>
          <a:stretch>
            <a:fillRect/>
          </a:stretch>
        </p:blipFill>
        <p:spPr bwMode="auto">
          <a:xfrm>
            <a:off x="6400800" y="2038350"/>
            <a:ext cx="2438400" cy="2185939"/>
          </a:xfrm>
          <a:prstGeom prst="rect">
            <a:avLst/>
          </a:prstGeom>
          <a:ln>
            <a:noFill/>
          </a:ln>
          <a:effectLst>
            <a:outerShdw blurRad="190500" algn="tl" rotWithShape="0">
              <a:srgbClr val="000000">
                <a:alpha val="70000"/>
              </a:srgbClr>
            </a:outerShdw>
          </a:effectLst>
        </p:spPr>
      </p:pic>
      <p:pic>
        <p:nvPicPr>
          <p:cNvPr id="15363" name="Picture 3"/>
          <p:cNvPicPr>
            <a:picLocks noChangeAspect="1" noChangeArrowheads="1"/>
          </p:cNvPicPr>
          <p:nvPr/>
        </p:nvPicPr>
        <p:blipFill>
          <a:blip r:embed="rId3" cstate="print"/>
          <a:srcRect/>
          <a:stretch>
            <a:fillRect/>
          </a:stretch>
        </p:blipFill>
        <p:spPr bwMode="auto">
          <a:xfrm>
            <a:off x="4038600" y="1047750"/>
            <a:ext cx="2743200" cy="1999129"/>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defRPr/>
            </a:pPr>
            <a:r>
              <a:rPr lang="es-ES" dirty="0">
                <a:solidFill>
                  <a:schemeClr val="tx1"/>
                </a:solidFill>
                <a:effectLst/>
              </a:rPr>
              <a:t>Pintura</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33795" name="Marcador de contenido 2"/>
          <p:cNvSpPr>
            <a:spLocks noGrp="1"/>
          </p:cNvSpPr>
          <p:nvPr>
            <p:ph idx="1"/>
          </p:nvPr>
        </p:nvSpPr>
        <p:spPr bwMode="auto">
          <a:xfrm>
            <a:off x="3962400" y="1047750"/>
            <a:ext cx="4724400" cy="2362200"/>
          </a:xfrm>
          <a:noFill/>
          <a:ln>
            <a:miter lim="800000"/>
            <a:headEnd/>
            <a:tailEnd/>
          </a:ln>
        </p:spPr>
        <p:txBody>
          <a:bodyPr vert="horz" wrap="square" lIns="68580" tIns="34290" rIns="68580" bIns="34290" numCol="1" anchor="t" anchorCtr="0" compatLnSpc="1">
            <a:prstTxWarp prst="textNoShape">
              <a:avLst/>
            </a:prstTxWarp>
            <a:normAutofit/>
          </a:bodyPr>
          <a:lstStyle/>
          <a:p>
            <a:pPr algn="just"/>
            <a:r>
              <a:rPr lang="es-ES" sz="2200" dirty="0" smtClean="0">
                <a:solidFill>
                  <a:schemeClr val="tx1"/>
                </a:solidFill>
              </a:rPr>
              <a:t>Tiene como finalidad prevenir la corrosión, revelar defectos superficiales y mejorar la apariencia. En el proceso de pintura se presenta tres capas distintas</a:t>
            </a:r>
          </a:p>
        </p:txBody>
      </p:sp>
      <p:pic>
        <p:nvPicPr>
          <p:cNvPr id="33796" name="Imagen 3"/>
          <p:cNvPicPr>
            <a:picLocks noChangeAspect="1" noChangeArrowheads="1"/>
          </p:cNvPicPr>
          <p:nvPr/>
        </p:nvPicPr>
        <p:blipFill>
          <a:blip r:embed="rId2" cstate="print"/>
          <a:srcRect/>
          <a:stretch>
            <a:fillRect/>
          </a:stretch>
        </p:blipFill>
        <p:spPr bwMode="auto">
          <a:xfrm>
            <a:off x="301227" y="1047750"/>
            <a:ext cx="3449767" cy="3276600"/>
          </a:xfrm>
          <a:prstGeom prst="rect">
            <a:avLst/>
          </a:prstGeom>
          <a:noFill/>
          <a:ln w="9525">
            <a:noFill/>
            <a:miter lim="800000"/>
            <a:headEnd/>
            <a:tailEnd/>
          </a:ln>
        </p:spPr>
      </p:pic>
      <p:sp>
        <p:nvSpPr>
          <p:cNvPr id="5" name="4 Rectángulo"/>
          <p:cNvSpPr/>
          <p:nvPr/>
        </p:nvSpPr>
        <p:spPr>
          <a:xfrm>
            <a:off x="3733800" y="3943350"/>
            <a:ext cx="1551194"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dirty="0" smtClean="0"/>
              <a:t>WASH PRIMER</a:t>
            </a:r>
            <a:endParaRPr lang="es-ES"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Imagen 3"/>
          <p:cNvPicPr>
            <a:picLocks noChangeAspect="1" noChangeArrowheads="1"/>
          </p:cNvPicPr>
          <p:nvPr/>
        </p:nvPicPr>
        <p:blipFill>
          <a:blip r:embed="rId2" cstate="print"/>
          <a:srcRect/>
          <a:stretch>
            <a:fillRect/>
          </a:stretch>
        </p:blipFill>
        <p:spPr bwMode="auto">
          <a:xfrm>
            <a:off x="838200" y="1047750"/>
            <a:ext cx="1905000" cy="3465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821" name="Imagen 5"/>
          <p:cNvPicPr>
            <a:picLocks noChangeAspect="1"/>
          </p:cNvPicPr>
          <p:nvPr/>
        </p:nvPicPr>
        <p:blipFill>
          <a:blip r:embed="rId3" cstate="print"/>
          <a:srcRect/>
          <a:stretch>
            <a:fillRect/>
          </a:stretch>
        </p:blipFill>
        <p:spPr bwMode="auto">
          <a:xfrm>
            <a:off x="2895600" y="1657350"/>
            <a:ext cx="6079068" cy="2187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Rectángulo"/>
          <p:cNvSpPr/>
          <p:nvPr/>
        </p:nvSpPr>
        <p:spPr>
          <a:xfrm>
            <a:off x="533400" y="666750"/>
            <a:ext cx="2073388" cy="40011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s-ES" sz="2000" dirty="0" smtClean="0"/>
              <a:t>Pintura Gris Base  </a:t>
            </a:r>
          </a:p>
        </p:txBody>
      </p:sp>
      <p:sp>
        <p:nvSpPr>
          <p:cNvPr id="7" name="6 Rectángulo"/>
          <p:cNvSpPr/>
          <p:nvPr/>
        </p:nvSpPr>
        <p:spPr>
          <a:xfrm>
            <a:off x="4648200" y="1200150"/>
            <a:ext cx="2459328"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es-ES" sz="2000" kern="0" dirty="0" smtClean="0"/>
              <a:t>Pintura Base Solvente</a:t>
            </a:r>
            <a:endParaRPr lang="es-EC" sz="2000" kern="0"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Marcador de contenido 3"/>
          <p:cNvPicPr>
            <a:picLocks noGrp="1" noChangeAspect="1"/>
          </p:cNvPicPr>
          <p:nvPr>
            <p:ph idx="1"/>
          </p:nvPr>
        </p:nvPicPr>
        <p:blipFill>
          <a:blip r:embed="rId2" cstate="print"/>
          <a:srcRect/>
          <a:stretch>
            <a:fillRect/>
          </a:stretch>
        </p:blipFill>
        <p:spPr bwMode="auto">
          <a:xfrm>
            <a:off x="1981200" y="1962150"/>
            <a:ext cx="3810000" cy="2661802"/>
          </a:xfrm>
          <a:prstGeom prst="rect">
            <a:avLst/>
          </a:prstGeom>
          <a:ln>
            <a:noFill/>
          </a:ln>
          <a:effectLst>
            <a:softEdge rad="112500"/>
          </a:effectLst>
        </p:spPr>
      </p:pic>
      <p:pic>
        <p:nvPicPr>
          <p:cNvPr id="35844" name="Imagen 4"/>
          <p:cNvPicPr>
            <a:picLocks noChangeAspect="1"/>
          </p:cNvPicPr>
          <p:nvPr/>
        </p:nvPicPr>
        <p:blipFill>
          <a:blip r:embed="rId3" cstate="print"/>
          <a:srcRect/>
          <a:stretch>
            <a:fillRect/>
          </a:stretch>
        </p:blipFill>
        <p:spPr bwMode="auto">
          <a:xfrm>
            <a:off x="0" y="514350"/>
            <a:ext cx="2230041" cy="3590925"/>
          </a:xfrm>
          <a:prstGeom prst="rect">
            <a:avLst/>
          </a:prstGeom>
          <a:ln>
            <a:noFill/>
          </a:ln>
          <a:effectLst>
            <a:softEdge rad="112500"/>
          </a:effectLst>
        </p:spPr>
      </p:pic>
      <p:pic>
        <p:nvPicPr>
          <p:cNvPr id="35845" name="Imagen 5"/>
          <p:cNvPicPr>
            <a:picLocks noChangeAspect="1"/>
          </p:cNvPicPr>
          <p:nvPr/>
        </p:nvPicPr>
        <p:blipFill>
          <a:blip r:embed="rId4" cstate="print"/>
          <a:srcRect/>
          <a:stretch>
            <a:fillRect/>
          </a:stretch>
        </p:blipFill>
        <p:spPr bwMode="auto">
          <a:xfrm>
            <a:off x="5867400" y="895350"/>
            <a:ext cx="3122701" cy="312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6400" y="2190750"/>
            <a:ext cx="5829300" cy="1021556"/>
          </a:xfrm>
        </p:spPr>
        <p:txBody>
          <a:bodyPr>
            <a:normAutofit fontScale="90000"/>
          </a:bodyPr>
          <a:lstStyle/>
          <a:p>
            <a:pPr algn="ctr">
              <a:defRPr/>
            </a:pPr>
            <a:r>
              <a:rPr lang="es-ES" dirty="0" smtClean="0">
                <a:solidFill>
                  <a:schemeClr val="tx1"/>
                </a:solidFill>
                <a:effectLst/>
              </a:rPr>
              <a:t>PROTOCOLO </a:t>
            </a:r>
            <a:r>
              <a:rPr lang="es-ES" dirty="0">
                <a:solidFill>
                  <a:schemeClr val="tx1"/>
                </a:solidFill>
                <a:effectLst/>
              </a:rPr>
              <a:t>DE PRUEBAS</a:t>
            </a:r>
            <a:r>
              <a:rPr lang="es-EC" dirty="0">
                <a:solidFill>
                  <a:schemeClr val="tx1"/>
                </a:solidFill>
                <a:effectLst/>
              </a:rPr>
              <a:t/>
            </a:r>
            <a:br>
              <a:rPr lang="es-EC" dirty="0">
                <a:solidFill>
                  <a:schemeClr val="tx1"/>
                </a:solidFill>
                <a:effectLst/>
              </a:rPr>
            </a:br>
            <a:endParaRPr lang="es-ES" dirty="0">
              <a:solidFill>
                <a:schemeClr val="tx1"/>
              </a:solidFill>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defRPr/>
            </a:pPr>
            <a:r>
              <a:rPr lang="es-EC" dirty="0" smtClean="0">
                <a:solidFill>
                  <a:schemeClr val="tx1"/>
                </a:solidFill>
              </a:rPr>
              <a:t>Metodología de Pruebas</a:t>
            </a:r>
            <a:endParaRPr lang="es-EC" dirty="0">
              <a:solidFill>
                <a:schemeClr val="tx1"/>
              </a:solidFill>
            </a:endParaRPr>
          </a:p>
        </p:txBody>
      </p:sp>
      <p:sp>
        <p:nvSpPr>
          <p:cNvPr id="37891" name="Marcador de contenido 2"/>
          <p:cNvSpPr>
            <a:spLocks noGrp="1"/>
          </p:cNvSpPr>
          <p:nvPr>
            <p:ph idx="1"/>
          </p:nvPr>
        </p:nvSpPr>
        <p:spPr bwMode="auto">
          <a:xfrm>
            <a:off x="0" y="1047750"/>
            <a:ext cx="4343400" cy="2699147"/>
          </a:xfrm>
          <a:noFill/>
          <a:ln>
            <a:miter lim="800000"/>
            <a:headEnd/>
            <a:tailEnd/>
          </a:ln>
        </p:spPr>
        <p:txBody>
          <a:bodyPr vert="horz" wrap="square" lIns="68580" tIns="34290" rIns="68580" bIns="34290" numCol="1" anchor="t" anchorCtr="0" compatLnSpc="1">
            <a:prstTxWarp prst="textNoShape">
              <a:avLst/>
            </a:prstTxWarp>
            <a:normAutofit/>
          </a:bodyPr>
          <a:lstStyle/>
          <a:p>
            <a:pPr algn="just"/>
            <a:r>
              <a:rPr lang="es-EC" sz="2200" dirty="0" smtClean="0">
                <a:solidFill>
                  <a:schemeClr val="tx1"/>
                </a:solidFill>
              </a:rPr>
              <a:t>Se realizaron 5 pruebas de funcionamiento.</a:t>
            </a:r>
          </a:p>
          <a:p>
            <a:pPr algn="just"/>
            <a:r>
              <a:rPr lang="es-EC" sz="2200" dirty="0" smtClean="0">
                <a:solidFill>
                  <a:schemeClr val="tx1"/>
                </a:solidFill>
              </a:rPr>
              <a:t>Ubicación: </a:t>
            </a:r>
            <a:r>
              <a:rPr lang="es-ES" sz="2200" dirty="0" smtClean="0"/>
              <a:t>P</a:t>
            </a:r>
            <a:r>
              <a:rPr lang="es-ES" sz="2200" dirty="0" smtClean="0">
                <a:solidFill>
                  <a:schemeClr val="tx1"/>
                </a:solidFill>
              </a:rPr>
              <a:t>arroquia de San Antonio de Pichincha. </a:t>
            </a:r>
            <a:endParaRPr lang="es-EC" sz="2200" dirty="0" smtClean="0">
              <a:solidFill>
                <a:schemeClr val="tx1"/>
              </a:solidFill>
            </a:endParaRPr>
          </a:p>
          <a:p>
            <a:pPr algn="just"/>
            <a:endParaRPr lang="es-EC" dirty="0" smtClean="0">
              <a:solidFill>
                <a:schemeClr val="tx1"/>
              </a:solidFill>
            </a:endParaRPr>
          </a:p>
        </p:txBody>
      </p:sp>
      <p:pic>
        <p:nvPicPr>
          <p:cNvPr id="37892" name="Imagen 4"/>
          <p:cNvPicPr>
            <a:picLocks noChangeAspect="1"/>
          </p:cNvPicPr>
          <p:nvPr/>
        </p:nvPicPr>
        <p:blipFill>
          <a:blip r:embed="rId2" cstate="print"/>
          <a:srcRect/>
          <a:stretch>
            <a:fillRect/>
          </a:stretch>
        </p:blipFill>
        <p:spPr bwMode="auto">
          <a:xfrm>
            <a:off x="4648200" y="895350"/>
            <a:ext cx="4495800" cy="3622756"/>
          </a:xfrm>
          <a:prstGeom prst="rect">
            <a:avLst/>
          </a:prstGeom>
          <a:noFill/>
          <a:ln w="9525">
            <a:noFill/>
            <a:miter lim="800000"/>
            <a:headEnd/>
            <a:tailEnd/>
          </a:ln>
        </p:spPr>
      </p:pic>
      <p:sp>
        <p:nvSpPr>
          <p:cNvPr id="5" name="4 Rectángulo"/>
          <p:cNvSpPr/>
          <p:nvPr/>
        </p:nvSpPr>
        <p:spPr>
          <a:xfrm>
            <a:off x="457200" y="2952750"/>
            <a:ext cx="3824509" cy="369332"/>
          </a:xfrm>
          <a:prstGeom prst="rect">
            <a:avLst/>
          </a:prstGeom>
        </p:spPr>
        <p:txBody>
          <a:bodyPr wrap="none">
            <a:spAutoFit/>
          </a:bodyPr>
          <a:lstStyle/>
          <a:p>
            <a:r>
              <a:rPr lang="es-ES" dirty="0" smtClean="0"/>
              <a:t>Distancia de aproximadamente 900 m. </a:t>
            </a:r>
            <a:endParaRPr lang="es-ES" dirty="0"/>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295400" y="3105150"/>
          <a:ext cx="1823790" cy="1116332"/>
        </p:xfrm>
        <a:graphic>
          <a:graphicData uri="http://schemas.openxmlformats.org/drawingml/2006/table">
            <a:tbl>
              <a:tblPr>
                <a:tableStyleId>{5C22544A-7EE6-4342-B048-85BDC9FD1C3A}</a:tableStyleId>
              </a:tblPr>
              <a:tblGrid>
                <a:gridCol w="911895"/>
                <a:gridCol w="911895"/>
              </a:tblGrid>
              <a:tr h="244793">
                <a:tc gridSpan="2">
                  <a:txBody>
                    <a:bodyPr/>
                    <a:lstStyle/>
                    <a:p>
                      <a:pPr algn="ctr" fontAlgn="b"/>
                      <a:r>
                        <a:rPr lang="es-EC" sz="1800" u="none" strike="noStrike" dirty="0">
                          <a:effectLst/>
                        </a:rPr>
                        <a:t>Usuario</a:t>
                      </a:r>
                      <a:endParaRPr lang="es-EC" sz="1800" b="0" i="0" u="none" strike="noStrike" dirty="0">
                        <a:solidFill>
                          <a:srgbClr val="000000"/>
                        </a:solidFill>
                        <a:effectLst/>
                        <a:latin typeface="Calibri" panose="020F0502020204030204" pitchFamily="34" charset="0"/>
                      </a:endParaRPr>
                    </a:p>
                  </a:txBody>
                  <a:tcPr marL="4763" marR="4763" marT="4763" marB="0" anchor="b"/>
                </a:tc>
                <a:tc hMerge="1">
                  <a:txBody>
                    <a:bodyPr/>
                    <a:lstStyle/>
                    <a:p>
                      <a:endParaRPr lang="es-EC"/>
                    </a:p>
                  </a:txBody>
                  <a:tcPr/>
                </a:tc>
              </a:tr>
              <a:tr h="244793">
                <a:tc>
                  <a:txBody>
                    <a:bodyPr/>
                    <a:lstStyle/>
                    <a:p>
                      <a:pPr algn="l" fontAlgn="b"/>
                      <a:r>
                        <a:rPr lang="es-EC" sz="1800" u="none" strike="noStrike" dirty="0">
                          <a:effectLst/>
                        </a:rPr>
                        <a:t>Peso</a:t>
                      </a:r>
                      <a:endParaRPr lang="es-EC"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es-EC" sz="1800" u="none" strike="noStrike" dirty="0">
                          <a:effectLst/>
                        </a:rPr>
                        <a:t>75 kg</a:t>
                      </a:r>
                      <a:endParaRPr lang="es-EC" sz="1800" b="0" i="0" u="none" strike="noStrike" dirty="0">
                        <a:solidFill>
                          <a:srgbClr val="000000"/>
                        </a:solidFill>
                        <a:effectLst/>
                        <a:latin typeface="Calibri" panose="020F0502020204030204" pitchFamily="34" charset="0"/>
                      </a:endParaRPr>
                    </a:p>
                  </a:txBody>
                  <a:tcPr marL="4763" marR="4763" marT="4763" marB="0" anchor="b"/>
                </a:tc>
              </a:tr>
              <a:tr h="244793">
                <a:tc>
                  <a:txBody>
                    <a:bodyPr/>
                    <a:lstStyle/>
                    <a:p>
                      <a:pPr algn="l" fontAlgn="b"/>
                      <a:r>
                        <a:rPr lang="es-EC" sz="1800" u="none" strike="noStrike">
                          <a:effectLst/>
                        </a:rPr>
                        <a:t>Altura</a:t>
                      </a:r>
                      <a:endParaRPr lang="es-EC" sz="18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s-EC" sz="1800" u="none" strike="noStrike" dirty="0" smtClean="0">
                          <a:effectLst/>
                        </a:rPr>
                        <a:t>1,7 m</a:t>
                      </a:r>
                      <a:endParaRPr lang="es-EC" sz="1800" b="0" i="0" u="none" strike="noStrike" dirty="0">
                        <a:solidFill>
                          <a:srgbClr val="000000"/>
                        </a:solidFill>
                        <a:effectLst/>
                        <a:latin typeface="Calibri" panose="020F0502020204030204" pitchFamily="34" charset="0"/>
                      </a:endParaRPr>
                    </a:p>
                  </a:txBody>
                  <a:tcPr marL="4763" marR="4763" marT="4763" marB="0" anchor="b"/>
                </a:tc>
              </a:tr>
              <a:tr h="244793">
                <a:tc>
                  <a:txBody>
                    <a:bodyPr/>
                    <a:lstStyle/>
                    <a:p>
                      <a:pPr algn="l" fontAlgn="b"/>
                      <a:r>
                        <a:rPr lang="es-EC" sz="1800" u="none" strike="noStrike" dirty="0">
                          <a:effectLst/>
                        </a:rPr>
                        <a:t>Edad </a:t>
                      </a:r>
                      <a:endParaRPr lang="es-EC"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es-EC" sz="1800" u="none" strike="noStrike" dirty="0" smtClean="0">
                          <a:effectLst/>
                        </a:rPr>
                        <a:t>25 años</a:t>
                      </a:r>
                      <a:endParaRPr lang="es-EC" sz="1800" b="0" i="0" u="none" strike="noStrike" dirty="0">
                        <a:solidFill>
                          <a:srgbClr val="000000"/>
                        </a:solidFill>
                        <a:effectLst/>
                        <a:latin typeface="Calibri" panose="020F0502020204030204" pitchFamily="34" charset="0"/>
                      </a:endParaRPr>
                    </a:p>
                  </a:txBody>
                  <a:tcPr marL="4763" marR="4763" marT="4763" marB="0" anchor="b"/>
                </a:tc>
              </a:tr>
            </a:tbl>
          </a:graphicData>
        </a:graphic>
      </p:graphicFrame>
      <p:sp>
        <p:nvSpPr>
          <p:cNvPr id="38932" name="Rectángulo 4"/>
          <p:cNvSpPr>
            <a:spLocks noChangeArrowheads="1"/>
          </p:cNvSpPr>
          <p:nvPr/>
        </p:nvSpPr>
        <p:spPr bwMode="auto">
          <a:xfrm>
            <a:off x="304800" y="1200150"/>
            <a:ext cx="3851672" cy="1731243"/>
          </a:xfrm>
          <a:prstGeom prst="rect">
            <a:avLst/>
          </a:prstGeom>
          <a:noFill/>
          <a:ln w="9525">
            <a:noFill/>
            <a:miter lim="800000"/>
            <a:headEnd/>
            <a:tailEnd/>
          </a:ln>
        </p:spPr>
        <p:txBody>
          <a:bodyPr lIns="68580" tIns="34290" rIns="68580" bIns="34290">
            <a:spAutoFit/>
          </a:bodyPr>
          <a:lstStyle/>
          <a:p>
            <a:pPr algn="just" eaLnBrk="1" hangingPunct="1"/>
            <a:r>
              <a:rPr lang="es-ES" dirty="0"/>
              <a:t>Para las pruebas de funcionamiento, se deben considerar parámetros tales que el manejo del vehículo sea confortable, agradable y seguro para el usuario, incluyendo ruidos, vibraciones, estabilidad, maniobrabilidad</a:t>
            </a:r>
            <a:endParaRPr lang="es-EC" dirty="0"/>
          </a:p>
        </p:txBody>
      </p:sp>
      <p:pic>
        <p:nvPicPr>
          <p:cNvPr id="38933" name="Imagen 5"/>
          <p:cNvPicPr>
            <a:picLocks noChangeAspect="1"/>
          </p:cNvPicPr>
          <p:nvPr/>
        </p:nvPicPr>
        <p:blipFill>
          <a:blip r:embed="rId2" cstate="print"/>
          <a:srcRect/>
          <a:stretch>
            <a:fillRect/>
          </a:stretch>
        </p:blipFill>
        <p:spPr bwMode="auto">
          <a:xfrm>
            <a:off x="4800600" y="1276350"/>
            <a:ext cx="3581400" cy="2484091"/>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11376</TotalTime>
  <Words>3395</Words>
  <Application>Microsoft Office PowerPoint</Application>
  <PresentationFormat>Presentación en pantalla (16:9)</PresentationFormat>
  <Paragraphs>412</Paragraphs>
  <Slides>115</Slides>
  <Notes>0</Notes>
  <HiddenSlides>0</HiddenSlides>
  <MMClips>0</MMClips>
  <ScaleCrop>false</ScaleCrop>
  <HeadingPairs>
    <vt:vector size="4" baseType="variant">
      <vt:variant>
        <vt:lpstr>Tema</vt:lpstr>
      </vt:variant>
      <vt:variant>
        <vt:i4>1</vt:i4>
      </vt:variant>
      <vt:variant>
        <vt:lpstr>Títulos de diapositiva</vt:lpstr>
      </vt:variant>
      <vt:variant>
        <vt:i4>115</vt:i4>
      </vt:variant>
    </vt:vector>
  </HeadingPairs>
  <TitlesOfParts>
    <vt:vector size="116" baseType="lpstr">
      <vt:lpstr>Tema de Office</vt:lpstr>
      <vt:lpstr>“DISEÑO, EVALUACIÓN ENERGÉTICA Y CONSTRUCCIÓN DE UN VEHÍCULO CAMINADOR ANTIESTRÉS PROTOTIPO CON ACCIONAMIENTO EN INTERFAZ HOMBRE-MÁQUINA MEDIANTE APROVECHAMIENTO DEL RECURSO SOLAR FOTOVOLTAICO.”</vt:lpstr>
      <vt:lpstr>Antecedentes</vt:lpstr>
      <vt:lpstr>Diapositiva 3</vt:lpstr>
      <vt:lpstr>Diapositiva 4</vt:lpstr>
      <vt:lpstr>Diapositiva 5</vt:lpstr>
      <vt:lpstr>Objetivo General</vt:lpstr>
      <vt:lpstr>Objetivos Específicos</vt:lpstr>
      <vt:lpstr>Alcance</vt:lpstr>
      <vt:lpstr> DISEÑO CONCEPTUAL </vt:lpstr>
      <vt:lpstr>Diapositiva 10</vt:lpstr>
      <vt:lpstr>Diapositiva 11</vt:lpstr>
      <vt:lpstr>Diapositiva 12</vt:lpstr>
      <vt:lpstr>Diapositiva 13</vt:lpstr>
      <vt:lpstr>Diapositiva 14</vt:lpstr>
      <vt:lpstr>Diapositiva 15</vt:lpstr>
      <vt:lpstr>Diapositiva 16</vt:lpstr>
      <vt:lpstr>Diapositiva 17</vt:lpstr>
      <vt:lpstr>Diseño Conceptual</vt:lpstr>
      <vt:lpstr>Diseño Conceptual del Sistema Estructural</vt:lpstr>
      <vt:lpstr>Diapositiva 20</vt:lpstr>
      <vt:lpstr>Diseño Conceptual del Sistema Estructural</vt:lpstr>
      <vt:lpstr>Diseño Conceptual del Sistema Estructural</vt:lpstr>
      <vt:lpstr>Diseño Conceptual del Sistema Fotovoltaico</vt:lpstr>
      <vt:lpstr>Diseño Conceptual del Sistema Fotovoltaico</vt:lpstr>
      <vt:lpstr>Diseño Conceptual del Sistema de Potencia</vt:lpstr>
      <vt:lpstr>Diseño Conceptual del Sistema de Potencia</vt:lpstr>
      <vt:lpstr>Diseño Conceptual del Sistema de Potencia</vt:lpstr>
      <vt:lpstr>Diseño Conceptual del Sistema de Transmisión</vt:lpstr>
      <vt:lpstr>Diseño Conceptual del Sistema de Transmisión</vt:lpstr>
      <vt:lpstr>Diseño Conceptual del Sistema de Transmisión</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Diseño del Sistema de Potencia</vt:lpstr>
      <vt:lpstr>Diapositiva 43</vt:lpstr>
      <vt:lpstr>Torque y Potencia Necesario Vehículo</vt:lpstr>
      <vt:lpstr>Diapositiva 45</vt:lpstr>
      <vt:lpstr>Diapositiva 46</vt:lpstr>
      <vt:lpstr>Diapositiva 47</vt:lpstr>
      <vt:lpstr>POTENCIA MOTRIZ Y PAR DE LA CAMINADORA</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Diseño del Sistema Caminadora </vt:lpstr>
      <vt:lpstr>Diapositiva 64</vt:lpstr>
      <vt:lpstr>Diseño del Sistema Fotovoltaico</vt:lpstr>
      <vt:lpstr>Baterías</vt:lpstr>
      <vt:lpstr>Baterías</vt:lpstr>
      <vt:lpstr>Baterías</vt:lpstr>
      <vt:lpstr>Paneles Fotovoltaicos  </vt:lpstr>
      <vt:lpstr>Diapositiva 70</vt:lpstr>
      <vt:lpstr>Paneles Fotovoltaicos  </vt:lpstr>
      <vt:lpstr>Energía Producida por el Conjunto de Paneles</vt:lpstr>
      <vt:lpstr>Tiempo de Carga de las Baterías </vt:lpstr>
      <vt:lpstr>Regulador de Carga</vt:lpstr>
      <vt:lpstr>Regulador de Carga</vt:lpstr>
      <vt:lpstr>Conductores y Protecciones</vt:lpstr>
      <vt:lpstr>Conductores y Protecciones</vt:lpstr>
      <vt:lpstr>Diapositiva 78</vt:lpstr>
      <vt:lpstr>Diseño del Sistema de Dirección </vt:lpstr>
      <vt:lpstr>Diapositiva 80</vt:lpstr>
      <vt:lpstr>Diapositiva 81</vt:lpstr>
      <vt:lpstr>CONSTRUCCIÓN Y MONTAJE</vt:lpstr>
      <vt:lpstr>Construcción del Sistema Estructural</vt:lpstr>
      <vt:lpstr>Diapositiva 84</vt:lpstr>
      <vt:lpstr>Soldadura </vt:lpstr>
      <vt:lpstr>Diapositiva 86</vt:lpstr>
      <vt:lpstr>Construcción y Montaje del Sistema de Dirección</vt:lpstr>
      <vt:lpstr>Diapositiva 88</vt:lpstr>
      <vt:lpstr>Construcción y Montaje del Sistema Caminadora </vt:lpstr>
      <vt:lpstr>Montaje del Sistema de Frenos </vt:lpstr>
      <vt:lpstr>Montaje Sistema Fotovoltaico </vt:lpstr>
      <vt:lpstr>Montaje Sistema de Potencia </vt:lpstr>
      <vt:lpstr>Construcción y Montaje del Sistema de Transmisión</vt:lpstr>
      <vt:lpstr>Pintura </vt:lpstr>
      <vt:lpstr>Diapositiva 95</vt:lpstr>
      <vt:lpstr>Diapositiva 96</vt:lpstr>
      <vt:lpstr>PROTOCOLO DE PRUEBAS </vt:lpstr>
      <vt:lpstr>Metodología de Pruebas</vt:lpstr>
      <vt:lpstr>Diapositiva 99</vt:lpstr>
      <vt:lpstr>Diapositiva 100</vt:lpstr>
      <vt:lpstr>  Puesta en Marcha del Motor</vt:lpstr>
      <vt:lpstr>   Sistema de Frenado </vt:lpstr>
      <vt:lpstr>Prueba de Velocidad</vt:lpstr>
      <vt:lpstr>Pruebas de Carga </vt:lpstr>
      <vt:lpstr>Diapositiva 105</vt:lpstr>
      <vt:lpstr>Diapositiva 106</vt:lpstr>
      <vt:lpstr>Diapositiva 107</vt:lpstr>
      <vt:lpstr>Conclusiones</vt:lpstr>
      <vt:lpstr>Conclusiones</vt:lpstr>
      <vt:lpstr>Conclusiones</vt:lpstr>
      <vt:lpstr>Conclusiones</vt:lpstr>
      <vt:lpstr>Recomendaciones</vt:lpstr>
      <vt:lpstr>Recomendaciones</vt:lpstr>
      <vt:lpstr>Recomendaciones</vt:lpstr>
      <vt:lpstr>Diapositiva 115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dc:creator>
  <cp:lastModifiedBy>Usuario</cp:lastModifiedBy>
  <cp:revision>96</cp:revision>
  <dcterms:created xsi:type="dcterms:W3CDTF">2016-06-15T05:41:01Z</dcterms:created>
  <dcterms:modified xsi:type="dcterms:W3CDTF">2016-11-09T14:57:37Z</dcterms:modified>
</cp:coreProperties>
</file>