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Dispositivos mobiles que prefieren usar las personas no videntes encuestadas</a:t>
            </a:r>
          </a:p>
        </c:rich>
      </c:tx>
      <c:layout>
        <c:manualLayout>
          <c:xMode val="edge"/>
          <c:yMode val="edge"/>
          <c:x val="0.10273682232673936"/>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Dispositivos mobiles que prefieren usar las personas no videntes encuestadas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2"/>
              <c:layout>
                <c:manualLayout>
                  <c:x val="6.2852208940330475E-3"/>
                  <c:y val="2.6721158853139351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2.7454117335169396E-2"/>
                  <c:y val="9.975794107900837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4"/>
                <c:pt idx="0">
                  <c:v>Tablets</c:v>
                </c:pt>
                <c:pt idx="1">
                  <c:v>Celulares Inteligentes</c:v>
                </c:pt>
                <c:pt idx="2">
                  <c:v>Pockets</c:v>
                </c:pt>
                <c:pt idx="3">
                  <c:v>Laptops</c:v>
                </c:pt>
              </c:strCache>
            </c:strRef>
          </c:cat>
          <c:val>
            <c:numRef>
              <c:f>Hoja1!$B$2:$B$5</c:f>
              <c:numCache>
                <c:formatCode>General</c:formatCode>
                <c:ptCount val="4"/>
                <c:pt idx="0">
                  <c:v>12</c:v>
                </c:pt>
                <c:pt idx="1">
                  <c:v>23</c:v>
                </c:pt>
                <c:pt idx="2">
                  <c:v>0</c:v>
                </c:pt>
                <c:pt idx="3">
                  <c:v>2</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Marca de celulares que prefieren las personas no videntes encuestadas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Marca de celulares que prefieren las personas no videntes encuestadas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2"/>
              <c:layout>
                <c:manualLayout>
                  <c:x val="2.6983554224297983E-2"/>
                  <c:y val="0.1157900052072649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4.6748861793257839E-3"/>
                  <c:y val="6.2471399491896814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Hoja1!$A$2:$A$5</c:f>
              <c:strCache>
                <c:ptCount val="4"/>
                <c:pt idx="0">
                  <c:v>Samsung</c:v>
                </c:pt>
                <c:pt idx="1">
                  <c:v>Apple</c:v>
                </c:pt>
                <c:pt idx="2">
                  <c:v>Huawei</c:v>
                </c:pt>
                <c:pt idx="3">
                  <c:v>Otros</c:v>
                </c:pt>
              </c:strCache>
            </c:strRef>
          </c:cat>
          <c:val>
            <c:numRef>
              <c:f>Hoja1!$B$2:$B$5</c:f>
              <c:numCache>
                <c:formatCode>General</c:formatCode>
                <c:ptCount val="4"/>
                <c:pt idx="0">
                  <c:v>30</c:v>
                </c:pt>
                <c:pt idx="1">
                  <c:v>4</c:v>
                </c:pt>
                <c:pt idx="2">
                  <c:v>2</c:v>
                </c:pt>
                <c:pt idx="3">
                  <c:v>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D862E7-95FA-4FC4-9EC5-DDBFA8DC7417}"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DB987F2-A784-4F72-BB57-0E9EACDE722E}"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BBD51E-4B19-444E-85C0-DBD7EB6263F4}"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0D7255A-4AD5-4D3E-9A0A-689DA3BA976C}"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EE0AD15-87AC-45B2-9EE5-8D165AF83CD7}" type="datetimeFigureOut">
              <a:rPr lang="en-US" dirty="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FCC40CCD-F0D6-4CC2-A4C8-2D7D0D875F02}" type="datetimeFigureOut">
              <a:rPr lang="en-US" dirty="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10/21/2016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9A00F7B-89C5-4DF7-A309-6263220147D4}" type="datetimeFigureOut">
              <a:rPr lang="en-US" dirty="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10/21/2016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10/21/2016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DCB01F-D966-4C62-B900-0BE008A90C98}"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E73A0EA-7DC7-4964-BB97-B173EF3B859A}" type="datetimeFigureOut">
              <a:rPr lang="en-US" dirty="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10/21/2016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1.wp.com/blog.desdelinux.net/wp-content/uploads/2016/05/1.pn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592040"/>
            <a:ext cx="8824456" cy="1373070"/>
          </a:xfrm>
        </p:spPr>
        <p:txBody>
          <a:bodyPr/>
          <a:lstStyle/>
          <a:p>
            <a:r>
              <a:rPr lang="es-ES" sz="5700" dirty="0" smtClean="0"/>
              <a:t>PROYECTO FINAL DE TESIS</a:t>
            </a:r>
            <a:endParaRPr lang="es-ES" sz="5700" dirty="0"/>
          </a:p>
        </p:txBody>
      </p:sp>
      <p:sp>
        <p:nvSpPr>
          <p:cNvPr id="3" name="Subtítulo 2"/>
          <p:cNvSpPr>
            <a:spLocks noGrp="1"/>
          </p:cNvSpPr>
          <p:nvPr>
            <p:ph type="subTitle" idx="1"/>
          </p:nvPr>
        </p:nvSpPr>
        <p:spPr>
          <a:xfrm>
            <a:off x="224249" y="4367742"/>
            <a:ext cx="11572797" cy="1117687"/>
          </a:xfrm>
        </p:spPr>
        <p:txBody>
          <a:bodyPr>
            <a:noAutofit/>
          </a:bodyPr>
          <a:lstStyle/>
          <a:p>
            <a:pPr algn="l">
              <a:lnSpc>
                <a:spcPct val="100000"/>
              </a:lnSpc>
              <a:spcBef>
                <a:spcPts val="0"/>
              </a:spcBef>
            </a:pPr>
            <a:r>
              <a:rPr lang="es-ES" sz="3000" dirty="0" smtClean="0">
                <a:latin typeface="Arial" panose="020B0604020202020204" pitchFamily="34" charset="0"/>
                <a:cs typeface="Arial" panose="020B0604020202020204" pitchFamily="34" charset="0"/>
              </a:rPr>
              <a:t>Director de Tesis:</a:t>
            </a:r>
          </a:p>
          <a:p>
            <a:pPr algn="l">
              <a:lnSpc>
                <a:spcPct val="100000"/>
              </a:lnSpc>
              <a:spcBef>
                <a:spcPts val="0"/>
              </a:spcBef>
            </a:pPr>
            <a:r>
              <a:rPr lang="es-ES" sz="3000" b="1" i="1" dirty="0" smtClean="0">
                <a:solidFill>
                  <a:schemeClr val="tx2">
                    <a:lumMod val="10000"/>
                  </a:schemeClr>
                </a:solidFill>
                <a:latin typeface="Arial" panose="020B0604020202020204" pitchFamily="34" charset="0"/>
                <a:cs typeface="Arial" panose="020B0604020202020204" pitchFamily="34" charset="0"/>
              </a:rPr>
              <a:t>Ing. German </a:t>
            </a:r>
            <a:r>
              <a:rPr lang="es-ES" sz="3000" b="1" i="1" dirty="0" err="1" smtClean="0">
                <a:solidFill>
                  <a:schemeClr val="tx2">
                    <a:lumMod val="10000"/>
                  </a:schemeClr>
                </a:solidFill>
                <a:latin typeface="Arial" panose="020B0604020202020204" pitchFamily="34" charset="0"/>
                <a:cs typeface="Arial" panose="020B0604020202020204" pitchFamily="34" charset="0"/>
              </a:rPr>
              <a:t>Ñacato</a:t>
            </a:r>
            <a:endParaRPr lang="es-ES" sz="3000" b="1" i="1" dirty="0">
              <a:solidFill>
                <a:schemeClr val="tx2">
                  <a:lumMod val="10000"/>
                </a:schemeClr>
              </a:solidFill>
              <a:latin typeface="Arial" panose="020B0604020202020204" pitchFamily="34" charset="0"/>
              <a:cs typeface="Arial" panose="020B0604020202020204" pitchFamily="34" charset="0"/>
            </a:endParaRPr>
          </a:p>
          <a:p>
            <a:pPr algn="l">
              <a:lnSpc>
                <a:spcPct val="100000"/>
              </a:lnSpc>
              <a:spcBef>
                <a:spcPts val="0"/>
              </a:spcBef>
            </a:pPr>
            <a:endParaRPr lang="es-ES" sz="3000" dirty="0" smtClean="0">
              <a:latin typeface="Arial" panose="020B0604020202020204" pitchFamily="34" charset="0"/>
              <a:cs typeface="Arial" panose="020B0604020202020204" pitchFamily="34" charset="0"/>
            </a:endParaRPr>
          </a:p>
          <a:p>
            <a:pPr algn="l">
              <a:lnSpc>
                <a:spcPct val="100000"/>
              </a:lnSpc>
              <a:spcBef>
                <a:spcPts val="0"/>
              </a:spcBef>
            </a:pPr>
            <a:r>
              <a:rPr lang="es-ES" sz="3000" dirty="0" smtClean="0">
                <a:latin typeface="Arial" panose="020B0604020202020204" pitchFamily="34" charset="0"/>
                <a:cs typeface="Arial" panose="020B0604020202020204" pitchFamily="34" charset="0"/>
              </a:rPr>
              <a:t>Autor</a:t>
            </a:r>
            <a:r>
              <a:rPr lang="es-ES" sz="3000" dirty="0">
                <a:latin typeface="Arial" panose="020B0604020202020204" pitchFamily="34" charset="0"/>
                <a:cs typeface="Arial" panose="020B0604020202020204" pitchFamily="34" charset="0"/>
              </a:rPr>
              <a:t>:</a:t>
            </a:r>
          </a:p>
          <a:p>
            <a:pPr algn="l">
              <a:lnSpc>
                <a:spcPct val="100000"/>
              </a:lnSpc>
              <a:spcBef>
                <a:spcPts val="0"/>
              </a:spcBef>
            </a:pPr>
            <a:r>
              <a:rPr lang="es-ES" sz="3000" b="1" i="1" dirty="0" smtClean="0">
                <a:solidFill>
                  <a:schemeClr val="tx2">
                    <a:lumMod val="10000"/>
                  </a:schemeClr>
                </a:solidFill>
                <a:latin typeface="Arial" panose="020B0604020202020204" pitchFamily="34" charset="0"/>
                <a:cs typeface="Arial" panose="020B0604020202020204" pitchFamily="34" charset="0"/>
              </a:rPr>
              <a:t>Luis </a:t>
            </a:r>
            <a:r>
              <a:rPr lang="es-ES" sz="3000" b="1" i="1" dirty="0">
                <a:solidFill>
                  <a:schemeClr val="tx2">
                    <a:lumMod val="10000"/>
                  </a:schemeClr>
                </a:solidFill>
                <a:latin typeface="Arial" panose="020B0604020202020204" pitchFamily="34" charset="0"/>
                <a:cs typeface="Arial" panose="020B0604020202020204" pitchFamily="34" charset="0"/>
              </a:rPr>
              <a:t>Miguel Valencia Moncayo</a:t>
            </a:r>
          </a:p>
          <a:p>
            <a:pPr algn="l">
              <a:lnSpc>
                <a:spcPct val="100000"/>
              </a:lnSpc>
              <a:spcBef>
                <a:spcPts val="0"/>
              </a:spcBef>
            </a:pPr>
            <a:endParaRPr lang="es-ES" b="1" i="1" dirty="0">
              <a:solidFill>
                <a:schemeClr val="tx2">
                  <a:lumMod val="10000"/>
                </a:schemeClr>
              </a:solidFill>
              <a:latin typeface="Arial" panose="020B0604020202020204" pitchFamily="34" charset="0"/>
              <a:cs typeface="Arial" panose="020B0604020202020204" pitchFamily="34" charset="0"/>
            </a:endParaRPr>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636" y="390433"/>
            <a:ext cx="6666345" cy="172170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257" y="2686149"/>
            <a:ext cx="1468189" cy="1468189"/>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113" y="2825030"/>
            <a:ext cx="1249761" cy="1230233"/>
          </a:xfrm>
          <a:prstGeom prst="rect">
            <a:avLst/>
          </a:prstGeom>
        </p:spPr>
      </p:pic>
    </p:spTree>
    <p:extLst>
      <p:ext uri="{BB962C8B-B14F-4D97-AF65-F5344CB8AC3E}">
        <p14:creationId xmlns:p14="http://schemas.microsoft.com/office/powerpoint/2010/main" val="4204949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Interrogantes de la Investigación</a:t>
            </a:r>
            <a:endParaRPr lang="es-ES" dirty="0"/>
          </a:p>
        </p:txBody>
      </p:sp>
      <p:sp>
        <p:nvSpPr>
          <p:cNvPr id="3" name="Marcador de contenido 2"/>
          <p:cNvSpPr>
            <a:spLocks noGrp="1"/>
          </p:cNvSpPr>
          <p:nvPr>
            <p:ph idx="1"/>
          </p:nvPr>
        </p:nvSpPr>
        <p:spPr/>
        <p:txBody>
          <a:bodyPr>
            <a:normAutofit fontScale="62500" lnSpcReduction="20000"/>
          </a:bodyPr>
          <a:lstStyle/>
          <a:p>
            <a:r>
              <a:rPr lang="es-EC" dirty="0"/>
              <a:t>¿Cómo ayudar a las personas no videntes a tocar un instrumento musical como el piano por medio de una aplicación móvil?</a:t>
            </a:r>
            <a:endParaRPr lang="es-ES" dirty="0"/>
          </a:p>
          <a:p>
            <a:pPr marL="0" indent="0">
              <a:buNone/>
            </a:pPr>
            <a:r>
              <a:rPr lang="es-EC" dirty="0"/>
              <a:t> </a:t>
            </a:r>
            <a:endParaRPr lang="es-ES" dirty="0"/>
          </a:p>
          <a:p>
            <a:r>
              <a:rPr lang="es-EC" dirty="0"/>
              <a:t>¿Qué método de enseñanza será eficaz para la capacitación auditiva de los usuarios no videntes que usen la aplicación?</a:t>
            </a:r>
            <a:endParaRPr lang="es-ES" dirty="0"/>
          </a:p>
          <a:p>
            <a:pPr marL="0" indent="0">
              <a:buNone/>
            </a:pPr>
            <a:r>
              <a:rPr lang="es-EC" dirty="0"/>
              <a:t> </a:t>
            </a:r>
            <a:endParaRPr lang="es-ES" dirty="0"/>
          </a:p>
          <a:p>
            <a:r>
              <a:rPr lang="es-EC" dirty="0"/>
              <a:t>¿Cómo realizar una producción de audio de calidad, que sea llamativa, agradable y eficaz al usuario no vidente para llegar a los resultados esperados en la enseñanza musical?</a:t>
            </a:r>
            <a:endParaRPr lang="es-ES" dirty="0"/>
          </a:p>
          <a:p>
            <a:endParaRPr lang="es-ES" dirty="0"/>
          </a:p>
          <a:p>
            <a:r>
              <a:rPr lang="es-EC" dirty="0"/>
              <a:t>En la actualidad no existe una aplicación móvil que ayude a las personas no videntes para aprender un instrumento musical con una capacitación auditiva, Solamente se ha tomado en cuenta métodos enfocados al sentido del tacto como principales en la educación de las personas no videntes así como el leguaje Braille para leer partituras musicales, pero no se ha tomado en consideración que el sentido auditivo y la capacidad de recrear cosas físicas en la mente por medio del tacto, son habilidades muy importantes que podrían dar lugar a una enseñanza más sencilla y eficaz, por este motivo se propone desarrollar esta aplicación que permita una capacitación auditiva eficaz al usuario que permita a través de los sentidos auditivo y del tacto enseñar a utilizar el teclado de un piano para iniciar su proceso de formación musical.</a:t>
            </a:r>
            <a:endParaRPr lang="es-ES" dirty="0"/>
          </a:p>
          <a:p>
            <a:endParaRPr lang="es-ES" dirty="0"/>
          </a:p>
        </p:txBody>
      </p:sp>
    </p:spTree>
    <p:extLst>
      <p:ext uri="{BB962C8B-B14F-4D97-AF65-F5344CB8AC3E}">
        <p14:creationId xmlns:p14="http://schemas.microsoft.com/office/powerpoint/2010/main" val="243197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Usuarios con discapacidad </a:t>
            </a:r>
            <a:r>
              <a:rPr lang="es-EC" b="1" dirty="0" smtClean="0"/>
              <a:t>visual</a:t>
            </a:r>
            <a:endParaRPr lang="es-ES" dirty="0"/>
          </a:p>
        </p:txBody>
      </p:sp>
      <p:sp>
        <p:nvSpPr>
          <p:cNvPr id="3" name="Marcador de contenido 2"/>
          <p:cNvSpPr>
            <a:spLocks noGrp="1"/>
          </p:cNvSpPr>
          <p:nvPr>
            <p:ph idx="1"/>
          </p:nvPr>
        </p:nvSpPr>
        <p:spPr/>
        <p:txBody>
          <a:bodyPr>
            <a:normAutofit fontScale="77500" lnSpcReduction="20000"/>
          </a:bodyPr>
          <a:lstStyle/>
          <a:p>
            <a:r>
              <a:rPr lang="es-ES" dirty="0"/>
              <a:t>Las personas con discapacidad visual sufren la carencia, disminución o defectos de la visión. Para la mayoría de la gente, el significado de la palabra no vidente, corresponde a una persona que no ve, con ausencia total de visión, sin embargo dentro de la discapacidad visual se pueden establecer categorías: </a:t>
            </a:r>
            <a:r>
              <a:rPr lang="es-ES" b="1" dirty="0"/>
              <a:t>Ceguera Total</a:t>
            </a:r>
            <a:r>
              <a:rPr lang="es-ES" dirty="0"/>
              <a:t> o amaurosis, es decir ausencia de respuesta visual. </a:t>
            </a:r>
            <a:r>
              <a:rPr lang="es-ES" b="1" dirty="0"/>
              <a:t>Ceguera Legal</a:t>
            </a:r>
            <a:r>
              <a:rPr lang="es-ES" dirty="0"/>
              <a:t>, 1/10 de agudeza visual en el ojo de mayor visión, con correctivos y/o 20 grados de campo visual. </a:t>
            </a:r>
            <a:r>
              <a:rPr lang="es-ES" b="1" dirty="0"/>
              <a:t>Disminución o limitación visual</a:t>
            </a:r>
            <a:r>
              <a:rPr lang="es-ES" dirty="0"/>
              <a:t> (visión parcial), 3/10 de agudeza visual en el ojo de más visión, con corrección y/o 20 grados de campo visual total. </a:t>
            </a:r>
            <a:r>
              <a:rPr lang="es-ES" b="1" dirty="0"/>
              <a:t>La baja visión, visión parcial o visión subnormal</a:t>
            </a:r>
            <a:r>
              <a:rPr lang="es-ES" dirty="0"/>
              <a:t> puede definirse como agudeza central reducida o la pérdida del campo visual, que, incluso con la mejor corrección óptica proporcionada por lentes convencionales, se traduce en una deficiencia visual desde el punto de vista de las capacidades visuales; supuesta en esta definición una pérdida bilateral de la visión, con algún resto visual. El funcionamiento visual depende de múltiples factores, físicos, psíquicos, ambientales; variando incluso en dos personas con idéntica patología o en una misma persona en distintos días u horas de un mismo día. (</a:t>
            </a:r>
            <a:r>
              <a:rPr lang="es-ES" dirty="0" err="1"/>
              <a:t>Balbinder</a:t>
            </a:r>
            <a:r>
              <a:rPr lang="es-ES" dirty="0"/>
              <a:t>, DISCAPACIDAD VISUAL Y ESQUEMA CORPORAL, 2015)</a:t>
            </a:r>
          </a:p>
          <a:p>
            <a:endParaRPr lang="es-ES" dirty="0"/>
          </a:p>
        </p:txBody>
      </p:sp>
    </p:spTree>
    <p:extLst>
      <p:ext uri="{BB962C8B-B14F-4D97-AF65-F5344CB8AC3E}">
        <p14:creationId xmlns:p14="http://schemas.microsoft.com/office/powerpoint/2010/main" val="273272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Métodos Musicales de enseñanza</a:t>
            </a:r>
            <a:r>
              <a:rPr lang="es-ES" b="1" dirty="0" smtClean="0"/>
              <a:t>.</a:t>
            </a:r>
            <a:endParaRPr lang="es-ES" dirty="0"/>
          </a:p>
        </p:txBody>
      </p:sp>
      <p:sp>
        <p:nvSpPr>
          <p:cNvPr id="3" name="Marcador de contenido 2"/>
          <p:cNvSpPr>
            <a:spLocks noGrp="1"/>
          </p:cNvSpPr>
          <p:nvPr>
            <p:ph idx="1"/>
          </p:nvPr>
        </p:nvSpPr>
        <p:spPr/>
        <p:txBody>
          <a:bodyPr>
            <a:normAutofit fontScale="85000" lnSpcReduction="20000"/>
          </a:bodyPr>
          <a:lstStyle/>
          <a:p>
            <a:r>
              <a:rPr lang="es-ES" dirty="0"/>
              <a:t>Existen diferentes métodos de enseñanza musical tradicionales, donde se enfatiza como primer paso estudiar la lectura musical, para posteriormente aplicarlo al instrumento, proceso que demora mucho tiempo en aprender a usar un instrumento musical, en mi experiencia personal como dueño de una academia de rápido aprendizaje musical con un tiempo de 3 años, se ha podido comprobar que los métodos de enseñanza tradicionales ya no hacen un gran impacto en la sociedad actual, donde el desarrollo tecnológico y el acelerado de ritmo de vida que tenemos actualmente han cambiado las exigencias en la forma y resultados de aprendizaje, ya que hoy en día se espera aprender algo de manera rápida, eficiente y atractiva. Por este motivo se han desarrollado nuevos métodos de enseñanza que se adaptan a las exigencias actuales de aprendizaje musical como es el Método LUMIVAL, donde se enfoca al estudiante a que pueda empezar a entonar el instrumento de manera sencilla utilizando patrones musicales y cifrados de fácil manejo, desarrollando su oído musical, ritmo e identidad musical por medio de la práctica y la experiencia directa en el instrumento.</a:t>
            </a:r>
          </a:p>
          <a:p>
            <a:endParaRPr lang="es-ES" dirty="0"/>
          </a:p>
        </p:txBody>
      </p:sp>
    </p:spTree>
    <p:extLst>
      <p:ext uri="{BB962C8B-B14F-4D97-AF65-F5344CB8AC3E}">
        <p14:creationId xmlns:p14="http://schemas.microsoft.com/office/powerpoint/2010/main" val="191427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Tipo de dispositivos móviles para personas no videntes</a:t>
            </a:r>
            <a:r>
              <a:rPr lang="es-ES" b="1" dirty="0" smtClean="0"/>
              <a:t>.</a:t>
            </a:r>
            <a:endParaRPr lang="es-ES" dirty="0"/>
          </a:p>
        </p:txBody>
      </p:sp>
      <p:sp>
        <p:nvSpPr>
          <p:cNvPr id="3" name="Marcador de contenido 2"/>
          <p:cNvSpPr>
            <a:spLocks noGrp="1"/>
          </p:cNvSpPr>
          <p:nvPr>
            <p:ph idx="1"/>
          </p:nvPr>
        </p:nvSpPr>
        <p:spPr/>
        <p:txBody>
          <a:bodyPr/>
          <a:lstStyle/>
          <a:p>
            <a:endParaRPr lang="es-ES"/>
          </a:p>
        </p:txBody>
      </p:sp>
      <p:graphicFrame>
        <p:nvGraphicFramePr>
          <p:cNvPr id="4" name="Gráfico 3"/>
          <p:cNvGraphicFramePr/>
          <p:nvPr>
            <p:extLst>
              <p:ext uri="{D42A27DB-BD31-4B8C-83A1-F6EECF244321}">
                <p14:modId xmlns:p14="http://schemas.microsoft.com/office/powerpoint/2010/main" val="123097383"/>
              </p:ext>
            </p:extLst>
          </p:nvPr>
        </p:nvGraphicFramePr>
        <p:xfrm>
          <a:off x="876232" y="2448796"/>
          <a:ext cx="4816230" cy="2406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399741452"/>
              </p:ext>
            </p:extLst>
          </p:nvPr>
        </p:nvGraphicFramePr>
        <p:xfrm>
          <a:off x="6182448" y="3953182"/>
          <a:ext cx="5112323" cy="2485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198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Herramientas para el desarrollo</a:t>
            </a:r>
            <a:endParaRPr lang="es-ES" dirty="0"/>
          </a:p>
        </p:txBody>
      </p:sp>
      <p:sp>
        <p:nvSpPr>
          <p:cNvPr id="3" name="Marcador de contenido 2"/>
          <p:cNvSpPr>
            <a:spLocks noGrp="1"/>
          </p:cNvSpPr>
          <p:nvPr>
            <p:ph idx="1"/>
          </p:nvPr>
        </p:nvSpPr>
        <p:spPr>
          <a:xfrm>
            <a:off x="680321" y="2130811"/>
            <a:ext cx="9613861" cy="3599316"/>
          </a:xfrm>
        </p:spPr>
        <p:txBody>
          <a:bodyPr/>
          <a:lstStyle/>
          <a:p>
            <a:pPr marL="0" indent="0">
              <a:buNone/>
            </a:pPr>
            <a:r>
              <a:rPr lang="es-ES" dirty="0" smtClean="0"/>
              <a:t>ANDROID STUDIO</a:t>
            </a:r>
          </a:p>
        </p:txBody>
      </p:sp>
      <p:pic>
        <p:nvPicPr>
          <p:cNvPr id="4" name="Imagen 3" descr="1">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3877" y="2684602"/>
            <a:ext cx="4186005" cy="2891950"/>
          </a:xfrm>
          <a:prstGeom prst="rect">
            <a:avLst/>
          </a:prstGeom>
          <a:noFill/>
          <a:ln>
            <a:noFill/>
          </a:ln>
        </p:spPr>
      </p:pic>
      <p:pic>
        <p:nvPicPr>
          <p:cNvPr id="5" name="Imagen 4" descr="Captura de pantalla 2016-08-19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4104" y="3382139"/>
            <a:ext cx="4612005" cy="2901315"/>
          </a:xfrm>
          <a:prstGeom prst="rect">
            <a:avLst/>
          </a:prstGeom>
          <a:noFill/>
          <a:ln>
            <a:noFill/>
          </a:ln>
        </p:spPr>
      </p:pic>
      <p:sp>
        <p:nvSpPr>
          <p:cNvPr id="6" name="Marcador de contenido 2"/>
          <p:cNvSpPr txBox="1">
            <a:spLocks/>
          </p:cNvSpPr>
          <p:nvPr/>
        </p:nvSpPr>
        <p:spPr>
          <a:xfrm>
            <a:off x="5769788" y="2785487"/>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s-ES" dirty="0" smtClean="0"/>
              <a:t>CUBASE</a:t>
            </a:r>
            <a:endParaRPr lang="es-ES" dirty="0" smtClean="0"/>
          </a:p>
        </p:txBody>
      </p:sp>
    </p:spTree>
    <p:extLst>
      <p:ext uri="{BB962C8B-B14F-4D97-AF65-F5344CB8AC3E}">
        <p14:creationId xmlns:p14="http://schemas.microsoft.com/office/powerpoint/2010/main" val="328475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METODOLOGÍA: </a:t>
            </a:r>
            <a:r>
              <a:rPr lang="es-ES" dirty="0" err="1" smtClean="0"/>
              <a:t>MADAMDM</a:t>
            </a:r>
            <a:endParaRPr lang="es-ES" dirty="0"/>
          </a:p>
        </p:txBody>
      </p:sp>
      <p:sp>
        <p:nvSpPr>
          <p:cNvPr id="3" name="Marcador de contenido 2"/>
          <p:cNvSpPr>
            <a:spLocks noGrp="1"/>
          </p:cNvSpPr>
          <p:nvPr>
            <p:ph idx="1"/>
          </p:nvPr>
        </p:nvSpPr>
        <p:spPr/>
        <p:txBody>
          <a:bodyPr/>
          <a:lstStyle/>
          <a:p>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607542" y="1749380"/>
            <a:ext cx="5673573" cy="5045703"/>
          </a:xfrm>
          <a:prstGeom prst="rect">
            <a:avLst/>
          </a:prstGeom>
          <a:ln>
            <a:noFill/>
          </a:ln>
          <a:effectLst>
            <a:softEdge rad="112500"/>
          </a:effectLst>
        </p:spPr>
      </p:pic>
    </p:spTree>
    <p:extLst>
      <p:ext uri="{BB962C8B-B14F-4D97-AF65-F5344CB8AC3E}">
        <p14:creationId xmlns:p14="http://schemas.microsoft.com/office/powerpoint/2010/main" val="471395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Fases de la </a:t>
            </a:r>
            <a:r>
              <a:rPr lang="es-ES" dirty="0" err="1" smtClean="0"/>
              <a:t>Metodologia</a:t>
            </a:r>
            <a:r>
              <a:rPr lang="es-ES" dirty="0" smtClean="0"/>
              <a:t> </a:t>
            </a:r>
            <a:r>
              <a:rPr lang="es-ES" dirty="0" err="1" smtClean="0"/>
              <a:t>MADAMDM</a:t>
            </a:r>
            <a:endParaRPr lang="es-ES" dirty="0"/>
          </a:p>
        </p:txBody>
      </p:sp>
      <p:sp>
        <p:nvSpPr>
          <p:cNvPr id="3" name="Marcador de contenido 2"/>
          <p:cNvSpPr>
            <a:spLocks noGrp="1"/>
          </p:cNvSpPr>
          <p:nvPr>
            <p:ph idx="1"/>
          </p:nvPr>
        </p:nvSpPr>
        <p:spPr/>
        <p:txBody>
          <a:bodyPr/>
          <a:lstStyle/>
          <a:p>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097114" y="1834166"/>
            <a:ext cx="5750672" cy="4727933"/>
          </a:xfrm>
          <a:prstGeom prst="rect">
            <a:avLst/>
          </a:prstGeom>
          <a:noFill/>
          <a:ln>
            <a:noFill/>
          </a:ln>
        </p:spPr>
      </p:pic>
    </p:spTree>
    <p:extLst>
      <p:ext uri="{BB962C8B-B14F-4D97-AF65-F5344CB8AC3E}">
        <p14:creationId xmlns:p14="http://schemas.microsoft.com/office/powerpoint/2010/main" val="129054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Demostración de la Aplicación</a:t>
            </a:r>
            <a:endParaRPr lang="es-ES" dirty="0"/>
          </a:p>
        </p:txBody>
      </p:sp>
      <p:sp>
        <p:nvSpPr>
          <p:cNvPr id="3" name="Marcador de contenido 2"/>
          <p:cNvSpPr>
            <a:spLocks noGrp="1"/>
          </p:cNvSpPr>
          <p:nvPr>
            <p:ph idx="1"/>
          </p:nvPr>
        </p:nvSpPr>
        <p:spPr/>
        <p:txBody>
          <a:bodyPr/>
          <a:lstStyle/>
          <a:p>
            <a:endParaRPr lang="es-ES"/>
          </a:p>
        </p:txBody>
      </p:sp>
      <p:pic>
        <p:nvPicPr>
          <p:cNvPr id="4" name="Imagen 3" descr="14164006_1724631607810052_629546597_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63" y="2039321"/>
            <a:ext cx="2019300" cy="3657600"/>
          </a:xfrm>
          <a:prstGeom prst="rect">
            <a:avLst/>
          </a:prstGeom>
          <a:noFill/>
          <a:ln>
            <a:noFill/>
          </a:ln>
        </p:spPr>
      </p:pic>
      <p:pic>
        <p:nvPicPr>
          <p:cNvPr id="5" name="Imagen 4" descr="C:\Users\LUISMIGUEL\Dropbox\Cuñas publicitarias\Screenshot_2016-10-21-10-00-5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2802" y="2516646"/>
            <a:ext cx="1821180" cy="3239770"/>
          </a:xfrm>
          <a:prstGeom prst="rect">
            <a:avLst/>
          </a:prstGeom>
          <a:noFill/>
          <a:ln>
            <a:noFill/>
          </a:ln>
        </p:spPr>
      </p:pic>
      <p:pic>
        <p:nvPicPr>
          <p:cNvPr id="6" name="Imagen 5" descr="C:\Users\LUISMIGUEL\Dropbox\Cuñas publicitarias\Screenshot_2016-10-21-10-01-0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821" y="2993971"/>
            <a:ext cx="1821180" cy="3239770"/>
          </a:xfrm>
          <a:prstGeom prst="rect">
            <a:avLst/>
          </a:prstGeom>
          <a:noFill/>
          <a:ln>
            <a:noFill/>
          </a:ln>
        </p:spPr>
      </p:pic>
      <p:pic>
        <p:nvPicPr>
          <p:cNvPr id="7" name="Imagen 6" descr="Screenshot_2016-10-13-11-26-3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5973" y="3316306"/>
            <a:ext cx="1828800" cy="3238500"/>
          </a:xfrm>
          <a:prstGeom prst="rect">
            <a:avLst/>
          </a:prstGeom>
          <a:noFill/>
          <a:ln>
            <a:noFill/>
          </a:ln>
        </p:spPr>
      </p:pic>
    </p:spTree>
    <p:extLst>
      <p:ext uri="{BB962C8B-B14F-4D97-AF65-F5344CB8AC3E}">
        <p14:creationId xmlns:p14="http://schemas.microsoft.com/office/powerpoint/2010/main" val="194405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Personas no videntes usando la Aplicación</a:t>
            </a:r>
            <a:endParaRPr lang="es-ES" dirty="0"/>
          </a:p>
        </p:txBody>
      </p:sp>
      <p:sp>
        <p:nvSpPr>
          <p:cNvPr id="3" name="Marcador de contenido 2"/>
          <p:cNvSpPr>
            <a:spLocks noGrp="1"/>
          </p:cNvSpPr>
          <p:nvPr>
            <p:ph idx="1"/>
          </p:nvPr>
        </p:nvSpPr>
        <p:spPr/>
        <p:txBody>
          <a:bodyPr/>
          <a:lstStyle/>
          <a:p>
            <a:endParaRPr lang="es-ES" dirty="0"/>
          </a:p>
        </p:txBody>
      </p:sp>
      <p:pic>
        <p:nvPicPr>
          <p:cNvPr id="4" name="Imagen 3" descr="C:\Users\LUISMIGUEL\AppData\Local\Microsoft\Windows\INetCache\Content.Word\IMG-20160905-WA00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6431" y="3381228"/>
            <a:ext cx="3964940" cy="2954655"/>
          </a:xfrm>
          <a:prstGeom prst="rect">
            <a:avLst/>
          </a:prstGeom>
          <a:noFill/>
          <a:ln>
            <a:noFill/>
          </a:ln>
        </p:spPr>
      </p:pic>
      <p:pic>
        <p:nvPicPr>
          <p:cNvPr id="1026" name="Picture 2" descr="IMG-20160905-WA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66" y="2116084"/>
            <a:ext cx="2453407" cy="18340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G-20160905-WA0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040" y="4661316"/>
            <a:ext cx="2529227" cy="1873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160905_140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0332" y="2336873"/>
            <a:ext cx="2710536" cy="204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a:xfrm>
            <a:off x="103031" y="2125014"/>
            <a:ext cx="11784169" cy="4391696"/>
          </a:xfrm>
        </p:spPr>
        <p:txBody>
          <a:bodyPr>
            <a:noAutofit/>
          </a:bodyPr>
          <a:lstStyle/>
          <a:p>
            <a:pPr lvl="0"/>
            <a:r>
              <a:rPr lang="es-ES" sz="1400" dirty="0"/>
              <a:t>Se determinó los requerimientos funcionales y no funcionales que permitieron el desarrollo del Sistema de Aprendizaje musical de acuerdo a las necesidades de las personas no videntes.</a:t>
            </a:r>
          </a:p>
          <a:p>
            <a:pPr marL="0" indent="0">
              <a:buNone/>
            </a:pPr>
            <a:r>
              <a:rPr lang="es-ES" sz="1400" dirty="0"/>
              <a:t> </a:t>
            </a:r>
          </a:p>
          <a:p>
            <a:pPr lvl="0"/>
            <a:r>
              <a:rPr lang="es-ES" sz="1400" dirty="0"/>
              <a:t>Se desarrolló la aplicación de aprendizaje musical cumpliendo con los requerimientos de los usuarios no videntes, obteniendo como producto final una aplicación de fácil manejo, con métodos de accesibilidad de fácil comprensión, con un propósito útil, agradable, auditiva, libre de registro de usuarios, fácil de aprender y enseñar, entre otros requerimientos.</a:t>
            </a:r>
          </a:p>
          <a:p>
            <a:pPr marL="0" indent="0">
              <a:buNone/>
            </a:pPr>
            <a:r>
              <a:rPr lang="es-ES" sz="1400" dirty="0"/>
              <a:t> </a:t>
            </a:r>
          </a:p>
          <a:p>
            <a:pPr lvl="0"/>
            <a:r>
              <a:rPr lang="es-ES" sz="1400" dirty="0"/>
              <a:t>Se utilizó las directrices de la metodología </a:t>
            </a:r>
            <a:r>
              <a:rPr lang="es-ES" sz="1400" dirty="0" err="1"/>
              <a:t>MADAMDM</a:t>
            </a:r>
            <a:r>
              <a:rPr lang="es-ES" sz="1400" dirty="0"/>
              <a:t>, donde se comprobó la utilidad en el desarrollo de aplicaciones móviles enfocadas al área multimedia, especialmente que en su fase de diseño ya que se preocupa de la </a:t>
            </a:r>
            <a:r>
              <a:rPr lang="es-ES" sz="1400" dirty="0" err="1"/>
              <a:t>navegavibilidad</a:t>
            </a:r>
            <a:r>
              <a:rPr lang="es-ES" sz="1400" dirty="0"/>
              <a:t>, forma y usabilidad de la aplicación de la mano de una estrecha relación con el usuario en cada etapa del proceso para cumplir con el objetivo de ser una aplicación multimedia que cumpla las exigencias del usuario.</a:t>
            </a:r>
          </a:p>
          <a:p>
            <a:pPr marL="0" indent="0">
              <a:buNone/>
            </a:pPr>
            <a:r>
              <a:rPr lang="es-ES" sz="1400" dirty="0"/>
              <a:t> </a:t>
            </a:r>
          </a:p>
          <a:p>
            <a:pPr lvl="0"/>
            <a:r>
              <a:rPr lang="es-ES" sz="1400" dirty="0"/>
              <a:t>Se realizó las pruebas en cada fase del ciclo de desarrollo de la aplicación,  primeramente con el desarrollador, en sus propios dispositivos móviles hasta depurar cualquier error para posteriormente instalar la aplicación en los dispositivos propios de los usuarios verificando que no existe incompatibilidad entre los dispositivos usados. </a:t>
            </a:r>
          </a:p>
          <a:p>
            <a:pPr marL="0" indent="0">
              <a:buNone/>
            </a:pPr>
            <a:r>
              <a:rPr lang="es-ES" sz="1400" dirty="0"/>
              <a:t> </a:t>
            </a:r>
          </a:p>
          <a:p>
            <a:pPr lvl="0"/>
            <a:r>
              <a:rPr lang="es-ES" sz="1400" dirty="0"/>
              <a:t>Se presentó el programa final instalado en los dispositivos Android de los usuarios finales, verificando que funcionan perfectamente sin importar el tamaño de la pantalla, métodos de accesibilidad de cada dispositivo y la usabilidad de la aplicación en cada uno de los usuarios.</a:t>
            </a:r>
          </a:p>
          <a:p>
            <a:pPr marL="0" indent="0">
              <a:buNone/>
            </a:pPr>
            <a:r>
              <a:rPr lang="es-ES" sz="1400" dirty="0"/>
              <a:t> </a:t>
            </a:r>
          </a:p>
          <a:p>
            <a:pPr lvl="0"/>
            <a:r>
              <a:rPr lang="es-EC" sz="1400" dirty="0"/>
              <a:t>Se observó que este nuevo método de aprendizaje para personas no videntes de capacitación auditiva y referencias físicas, garantiza resultados óptimos y eficaces en el proceso de formación, utilizando estrategias tecnológicas, humanas y profesionales que permiten romper esquemas y limitantes sociales</a:t>
            </a:r>
            <a:r>
              <a:rPr lang="es-EC" sz="1400" dirty="0" smtClean="0"/>
              <a:t>.</a:t>
            </a:r>
            <a:endParaRPr lang="es-ES" sz="1400" dirty="0"/>
          </a:p>
        </p:txBody>
      </p:sp>
    </p:spTree>
    <p:extLst>
      <p:ext uri="{BB962C8B-B14F-4D97-AF65-F5344CB8AC3E}">
        <p14:creationId xmlns:p14="http://schemas.microsoft.com/office/powerpoint/2010/main" val="32450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TEMA:</a:t>
            </a:r>
            <a:endParaRPr lang="es-ES" dirty="0"/>
          </a:p>
        </p:txBody>
      </p:sp>
      <p:sp>
        <p:nvSpPr>
          <p:cNvPr id="3" name="Marcador de contenido 2"/>
          <p:cNvSpPr>
            <a:spLocks noGrp="1"/>
          </p:cNvSpPr>
          <p:nvPr>
            <p:ph idx="1"/>
          </p:nvPr>
        </p:nvSpPr>
        <p:spPr/>
        <p:txBody>
          <a:bodyPr>
            <a:noAutofit/>
          </a:bodyPr>
          <a:lstStyle/>
          <a:p>
            <a:pPr marL="0" indent="0" algn="ctr">
              <a:buNone/>
            </a:pPr>
            <a:r>
              <a:rPr lang="es-ES" sz="4000" b="1" dirty="0"/>
              <a:t>“DESARROLLO DE UNA APLICACIÓN MÓVIL DE APRENDIZAJE MUSICAL SOBRE EL RECONOCIMIENTO DE PATRONES BÁSICOS EN EL TECLADO DE UN PIANO PARA PERSONAS NO VIDENTES”</a:t>
            </a:r>
            <a:endParaRPr lang="es-ES" sz="4000" dirty="0"/>
          </a:p>
        </p:txBody>
      </p:sp>
    </p:spTree>
    <p:extLst>
      <p:ext uri="{BB962C8B-B14F-4D97-AF65-F5344CB8AC3E}">
        <p14:creationId xmlns:p14="http://schemas.microsoft.com/office/powerpoint/2010/main" val="2904221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p:txBody>
          <a:bodyPr>
            <a:normAutofit fontScale="62500" lnSpcReduction="20000"/>
          </a:bodyPr>
          <a:lstStyle/>
          <a:p>
            <a:pPr lvl="0"/>
            <a:r>
              <a:rPr lang="es-ES" dirty="0"/>
              <a:t>Utilizar una metodología de desarrollo de software efectiva según la aplicación que se desee desarrollar, ya que así se optimizara el tiempo de desarrollo, los recursos humanos, tecnológicos, y se podrán enfocar cada etapa del ciclo de desarrollo de software según el tipo de aplicación.</a:t>
            </a:r>
          </a:p>
          <a:p>
            <a:endParaRPr lang="es-ES" dirty="0"/>
          </a:p>
          <a:p>
            <a:pPr lvl="0"/>
            <a:r>
              <a:rPr lang="es-ES" dirty="0"/>
              <a:t>Subir la aplicación a un servidor de descarga como Play Store o a un grupo de pruebas de software para que </a:t>
            </a:r>
            <a:r>
              <a:rPr lang="es-ES" dirty="0" err="1"/>
              <a:t>asi</a:t>
            </a:r>
            <a:r>
              <a:rPr lang="es-ES" dirty="0"/>
              <a:t> se pueda dar la oportunidad de conocer la aplicación y se ponga a prueba a todo tipo de Usuarios para una mejora del aplicativo.</a:t>
            </a:r>
          </a:p>
          <a:p>
            <a:pPr marL="0" indent="0">
              <a:buNone/>
            </a:pPr>
            <a:r>
              <a:rPr lang="es-ES" dirty="0"/>
              <a:t> </a:t>
            </a:r>
          </a:p>
          <a:p>
            <a:pPr lvl="0"/>
            <a:r>
              <a:rPr lang="es-ES" dirty="0"/>
              <a:t>Desarrollar aplicaciones multilingües de este sistema con el fin de evaluar si el idioma puede ser un limitante para obtener los resultados que se dieron en el Idioma Español.  </a:t>
            </a:r>
          </a:p>
          <a:p>
            <a:pPr marL="0" indent="0">
              <a:buNone/>
            </a:pPr>
            <a:r>
              <a:rPr lang="es-ES" dirty="0"/>
              <a:t> </a:t>
            </a:r>
          </a:p>
          <a:p>
            <a:pPr lvl="0"/>
            <a:r>
              <a:rPr lang="es-ES" dirty="0"/>
              <a:t>Mantener una buena relación y comunicación con el usuario en cada etapa de desarrollo de software, ya que esto permitirá desarrollar aplicaciones verdaderamente útiles para el usuario especialmente si no conocemos las limitaciones, requerimientos y forma de vida de las personas con discapacidad.</a:t>
            </a:r>
          </a:p>
          <a:p>
            <a:endParaRPr lang="es-ES" dirty="0"/>
          </a:p>
        </p:txBody>
      </p:sp>
    </p:spTree>
    <p:extLst>
      <p:ext uri="{BB962C8B-B14F-4D97-AF65-F5344CB8AC3E}">
        <p14:creationId xmlns:p14="http://schemas.microsoft.com/office/powerpoint/2010/main" val="77234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Bibliografía: </a:t>
            </a:r>
            <a:endParaRPr lang="es-ES" dirty="0"/>
          </a:p>
        </p:txBody>
      </p:sp>
      <p:sp>
        <p:nvSpPr>
          <p:cNvPr id="3" name="Marcador de contenido 2"/>
          <p:cNvSpPr>
            <a:spLocks noGrp="1"/>
          </p:cNvSpPr>
          <p:nvPr>
            <p:ph idx="1"/>
          </p:nvPr>
        </p:nvSpPr>
        <p:spPr>
          <a:xfrm>
            <a:off x="334851" y="1983347"/>
            <a:ext cx="11050073" cy="4739424"/>
          </a:xfrm>
        </p:spPr>
        <p:txBody>
          <a:bodyPr>
            <a:noAutofit/>
          </a:bodyPr>
          <a:lstStyle/>
          <a:p>
            <a:r>
              <a:rPr lang="en-US" sz="1200" dirty="0" err="1"/>
              <a:t>Balaguera</a:t>
            </a:r>
            <a:r>
              <a:rPr lang="en-US" sz="1200" dirty="0"/>
              <a:t>, Y. D. (2013). Agile methodologies in the development of applications for mobile devices. present state. </a:t>
            </a:r>
            <a:r>
              <a:rPr lang="es-ES" sz="1200" i="1" dirty="0" err="1"/>
              <a:t>Journal</a:t>
            </a:r>
            <a:r>
              <a:rPr lang="es-ES" sz="1200" i="1" dirty="0"/>
              <a:t> </a:t>
            </a:r>
            <a:r>
              <a:rPr lang="es-ES" sz="1200" i="1" dirty="0" err="1"/>
              <a:t>Technology</a:t>
            </a:r>
            <a:r>
              <a:rPr lang="es-ES" sz="1200" i="1" dirty="0"/>
              <a:t> </a:t>
            </a:r>
            <a:r>
              <a:rPr lang="es-ES" sz="1200" dirty="0"/>
              <a:t>, 112-115.</a:t>
            </a:r>
          </a:p>
          <a:p>
            <a:r>
              <a:rPr lang="es-ES" sz="1200" dirty="0" err="1"/>
              <a:t>Balaguera</a:t>
            </a:r>
            <a:r>
              <a:rPr lang="es-ES" sz="1200" dirty="0"/>
              <a:t>, Y. D. (2013). Metodologías ágiles en el desarrollo de aplicaciones para dispositivos móviles. Estado actual. </a:t>
            </a:r>
            <a:r>
              <a:rPr lang="es-ES" sz="1200" i="1" dirty="0" err="1"/>
              <a:t>Journal</a:t>
            </a:r>
            <a:r>
              <a:rPr lang="es-ES" sz="1200" i="1" dirty="0"/>
              <a:t> </a:t>
            </a:r>
            <a:r>
              <a:rPr lang="es-ES" sz="1200" i="1" dirty="0" err="1"/>
              <a:t>Technology</a:t>
            </a:r>
            <a:r>
              <a:rPr lang="es-ES" sz="1200" i="1" dirty="0"/>
              <a:t> </a:t>
            </a:r>
            <a:r>
              <a:rPr lang="es-ES" sz="1200" dirty="0"/>
              <a:t>, 14.</a:t>
            </a:r>
          </a:p>
          <a:p>
            <a:r>
              <a:rPr lang="es-ES" sz="1200" dirty="0" err="1"/>
              <a:t>Balbinder</a:t>
            </a:r>
            <a:r>
              <a:rPr lang="es-ES" sz="1200" dirty="0"/>
              <a:t>, L. P. (2015, </a:t>
            </a:r>
            <a:r>
              <a:rPr lang="es-ES" sz="1200" dirty="0" err="1"/>
              <a:t>sep</a:t>
            </a:r>
            <a:r>
              <a:rPr lang="es-ES" sz="1200" dirty="0"/>
              <a:t> 24). </a:t>
            </a:r>
            <a:r>
              <a:rPr lang="es-ES" sz="1200" i="1" dirty="0"/>
              <a:t>DISCAPACIDAD VISUAL Y ESQUEMA CORPORAL</a:t>
            </a:r>
            <a:r>
              <a:rPr lang="es-ES" sz="1200" dirty="0"/>
              <a:t>. </a:t>
            </a:r>
            <a:r>
              <a:rPr lang="en-US" sz="1200" dirty="0"/>
              <a:t>Retrieved from http://</a:t>
            </a:r>
            <a:r>
              <a:rPr lang="en-US" sz="1200" dirty="0" err="1"/>
              <a:t>www.integrando.org.ar</a:t>
            </a:r>
            <a:r>
              <a:rPr lang="en-US" sz="1200" dirty="0"/>
              <a:t>/</a:t>
            </a:r>
            <a:r>
              <a:rPr lang="en-US" sz="1200" dirty="0" err="1"/>
              <a:t>investigando</a:t>
            </a:r>
            <a:r>
              <a:rPr lang="en-US" sz="1200" dirty="0"/>
              <a:t>/</a:t>
            </a:r>
            <a:r>
              <a:rPr lang="en-US" sz="1200" dirty="0" err="1"/>
              <a:t>dis_visual.htm</a:t>
            </a:r>
            <a:endParaRPr lang="es-ES" sz="1200" dirty="0"/>
          </a:p>
          <a:p>
            <a:r>
              <a:rPr lang="es-ES" sz="1200" dirty="0" err="1"/>
              <a:t>Balbinder</a:t>
            </a:r>
            <a:r>
              <a:rPr lang="es-ES" sz="1200" dirty="0"/>
              <a:t>, L. P. (</a:t>
            </a:r>
            <a:r>
              <a:rPr lang="es-ES" sz="1200" dirty="0" err="1"/>
              <a:t>n.d</a:t>
            </a:r>
            <a:r>
              <a:rPr lang="es-ES" sz="1200" dirty="0"/>
              <a:t>.). </a:t>
            </a:r>
            <a:r>
              <a:rPr lang="es-ES" sz="1200" i="1" dirty="0"/>
              <a:t>DISCAPACIDAD VISUAL Y ESQUEMA CORPORAL</a:t>
            </a:r>
            <a:r>
              <a:rPr lang="es-ES" sz="1200" dirty="0"/>
              <a:t>. </a:t>
            </a:r>
            <a:r>
              <a:rPr lang="en-US" sz="1200" dirty="0"/>
              <a:t>Retrieved from http://</a:t>
            </a:r>
            <a:r>
              <a:rPr lang="en-US" sz="1200" dirty="0" err="1"/>
              <a:t>www.integrando.org.ar</a:t>
            </a:r>
            <a:r>
              <a:rPr lang="en-US" sz="1200" dirty="0"/>
              <a:t>/</a:t>
            </a:r>
            <a:r>
              <a:rPr lang="en-US" sz="1200" dirty="0" err="1"/>
              <a:t>investigando</a:t>
            </a:r>
            <a:r>
              <a:rPr lang="en-US" sz="1200" dirty="0"/>
              <a:t>/</a:t>
            </a:r>
            <a:r>
              <a:rPr lang="en-US" sz="1200" dirty="0" err="1"/>
              <a:t>dis_visual.htm</a:t>
            </a:r>
            <a:endParaRPr lang="es-ES" sz="1200" dirty="0"/>
          </a:p>
          <a:p>
            <a:r>
              <a:rPr lang="es-ES" sz="1200" dirty="0" err="1"/>
              <a:t>CHAVEZ</a:t>
            </a:r>
            <a:r>
              <a:rPr lang="es-ES" sz="1200" dirty="0"/>
              <a:t> REYES, M. E. (2014). </a:t>
            </a:r>
            <a:r>
              <a:rPr lang="es-ES" sz="1200" i="1" dirty="0"/>
              <a:t>LA RESILIENCIA DE LAS PERSONAS CON DISCAPACIDAD, PARA SU </a:t>
            </a:r>
            <a:r>
              <a:rPr lang="es-ES" sz="1200" i="1" dirty="0" err="1"/>
              <a:t>INSERCION</a:t>
            </a:r>
            <a:r>
              <a:rPr lang="es-ES" sz="1200" i="1" dirty="0"/>
              <a:t> EN UNA SOCIEDAD INCLUYENTE.</a:t>
            </a:r>
            <a:r>
              <a:rPr lang="es-ES" sz="1200" dirty="0"/>
              <a:t> MANTA.</a:t>
            </a:r>
          </a:p>
          <a:p>
            <a:r>
              <a:rPr lang="es-ES" sz="1200" dirty="0"/>
              <a:t>DELGADO, D. N. (2015). </a:t>
            </a:r>
            <a:r>
              <a:rPr lang="es-ES" sz="1200" i="1" dirty="0"/>
              <a:t>“LA LABOR DEL TRABAJADOR SOCIAL EN EL EQUIPO MULTIDISCIPLINARIO EN LA INCLUSIÓN DE </a:t>
            </a:r>
            <a:r>
              <a:rPr lang="es-ES" sz="1200" i="1" dirty="0" err="1"/>
              <a:t>JOVENES</a:t>
            </a:r>
            <a:r>
              <a:rPr lang="es-ES" sz="1200" i="1" dirty="0"/>
              <a:t> CON DISCAPACIDAD DE LA PARROQUIA </a:t>
            </a:r>
            <a:r>
              <a:rPr lang="es-ES" sz="1200" i="1" dirty="0" err="1"/>
              <a:t>LEONIDAS</a:t>
            </a:r>
            <a:r>
              <a:rPr lang="es-ES" sz="1200" i="1" dirty="0"/>
              <a:t> PROAÑO DEL CANTÓN MONTECRISTI DE LA PROVINCIA DE MANABÍ EN EL AÑO 2015”.</a:t>
            </a:r>
            <a:r>
              <a:rPr lang="es-ES" sz="1200" dirty="0"/>
              <a:t> </a:t>
            </a:r>
            <a:r>
              <a:rPr lang="en-US" sz="1200" dirty="0" err="1"/>
              <a:t>Manabi</a:t>
            </a:r>
            <a:r>
              <a:rPr lang="en-US" sz="1200" dirty="0"/>
              <a:t>.</a:t>
            </a:r>
            <a:endParaRPr lang="es-ES" sz="1200" dirty="0"/>
          </a:p>
          <a:p>
            <a:r>
              <a:rPr lang="en-US" sz="1200" dirty="0" err="1"/>
              <a:t>Esteso</a:t>
            </a:r>
            <a:r>
              <a:rPr lang="en-US" sz="1200" dirty="0"/>
              <a:t>, M. P. (2014, 12 30). </a:t>
            </a:r>
            <a:r>
              <a:rPr lang="en-US" sz="1200" i="1" dirty="0" err="1"/>
              <a:t>geekytheory</a:t>
            </a:r>
            <a:r>
              <a:rPr lang="en-US" sz="1200" dirty="0"/>
              <a:t>. Retrieved from https://</a:t>
            </a:r>
            <a:r>
              <a:rPr lang="en-US" sz="1200" dirty="0" err="1"/>
              <a:t>geekytheory.com</a:t>
            </a:r>
            <a:r>
              <a:rPr lang="en-US" sz="1200" dirty="0"/>
              <a:t>/</a:t>
            </a:r>
            <a:r>
              <a:rPr lang="en-US" sz="1200" dirty="0" err="1"/>
              <a:t>programacion</a:t>
            </a:r>
            <a:r>
              <a:rPr lang="en-US" sz="1200" dirty="0"/>
              <a:t>-extrema-que-</a:t>
            </a:r>
            <a:r>
              <a:rPr lang="en-US" sz="1200" dirty="0" err="1"/>
              <a:t>es</a:t>
            </a:r>
            <a:r>
              <a:rPr lang="en-US" sz="1200" dirty="0"/>
              <a:t>-y-</a:t>
            </a:r>
            <a:r>
              <a:rPr lang="en-US" sz="1200" dirty="0" err="1"/>
              <a:t>principios</a:t>
            </a:r>
            <a:r>
              <a:rPr lang="en-US" sz="1200" dirty="0"/>
              <a:t>-</a:t>
            </a:r>
            <a:r>
              <a:rPr lang="en-US" sz="1200" dirty="0" err="1"/>
              <a:t>basicos</a:t>
            </a:r>
            <a:r>
              <a:rPr lang="en-US" sz="1200" dirty="0"/>
              <a:t>/</a:t>
            </a:r>
            <a:endParaRPr lang="es-ES" sz="1200" dirty="0"/>
          </a:p>
          <a:p>
            <a:r>
              <a:rPr lang="en-US" sz="1200" dirty="0"/>
              <a:t>Martel., M. a. (2002). Extreme Programming: Rapid Development for Web-Based Applications. </a:t>
            </a:r>
            <a:r>
              <a:rPr lang="es-ES" sz="1200" i="1" dirty="0"/>
              <a:t>IEEE Internet Computing</a:t>
            </a:r>
            <a:r>
              <a:rPr lang="es-ES" sz="1200" dirty="0"/>
              <a:t>, 86-91.</a:t>
            </a:r>
          </a:p>
          <a:p>
            <a:r>
              <a:rPr lang="es-ES" sz="1200" dirty="0"/>
              <a:t>Matilde </a:t>
            </a:r>
            <a:r>
              <a:rPr lang="es-ES" sz="1200" dirty="0" err="1"/>
              <a:t>Landín</a:t>
            </a:r>
            <a:r>
              <a:rPr lang="es-ES" sz="1200" dirty="0"/>
              <a:t> </a:t>
            </a:r>
            <a:r>
              <a:rPr lang="es-ES" sz="1200" dirty="0" err="1"/>
              <a:t>Sorí</a:t>
            </a:r>
            <a:r>
              <a:rPr lang="es-ES" sz="1200" dirty="0"/>
              <a:t>, R. E. (2006, mayo). La ceguera y baja visión en el mundo: ¿un problema médico o social? </a:t>
            </a:r>
            <a:r>
              <a:rPr lang="es-ES" sz="1200" i="1" dirty="0"/>
              <a:t>Humanidades Medicas</a:t>
            </a:r>
            <a:r>
              <a:rPr lang="es-ES" sz="1200" dirty="0"/>
              <a:t>, 10. </a:t>
            </a:r>
            <a:r>
              <a:rPr lang="es-ES" sz="1200" dirty="0" err="1"/>
              <a:t>Retrieved</a:t>
            </a:r>
            <a:r>
              <a:rPr lang="es-ES" sz="1200" dirty="0"/>
              <a:t> </a:t>
            </a:r>
            <a:r>
              <a:rPr lang="es-ES" sz="1200" dirty="0" err="1"/>
              <a:t>from</a:t>
            </a:r>
            <a:r>
              <a:rPr lang="es-ES" sz="1200" dirty="0"/>
              <a:t> http://</a:t>
            </a:r>
            <a:r>
              <a:rPr lang="es-ES" sz="1200" dirty="0" err="1"/>
              <a:t>scielo.sld.cu</a:t>
            </a:r>
            <a:r>
              <a:rPr lang="es-ES" sz="1200" dirty="0"/>
              <a:t>/</a:t>
            </a:r>
            <a:r>
              <a:rPr lang="es-ES" sz="1200" dirty="0" err="1"/>
              <a:t>scielo.php?pid</a:t>
            </a:r>
            <a:r>
              <a:rPr lang="es-ES" sz="1200" dirty="0"/>
              <a:t>=</a:t>
            </a:r>
            <a:r>
              <a:rPr lang="es-ES" sz="1200" dirty="0" err="1"/>
              <a:t>S1727-81202006000200004&amp;script</a:t>
            </a:r>
            <a:r>
              <a:rPr lang="es-ES" sz="1200" dirty="0"/>
              <a:t>=</a:t>
            </a:r>
            <a:r>
              <a:rPr lang="es-ES" sz="1200" dirty="0" err="1"/>
              <a:t>sci_arttext&amp;tlng</a:t>
            </a:r>
            <a:r>
              <a:rPr lang="es-ES" sz="1200" dirty="0"/>
              <a:t>=pt</a:t>
            </a:r>
          </a:p>
          <a:p>
            <a:r>
              <a:rPr lang="es-ES" sz="1200" dirty="0" err="1"/>
              <a:t>Naula</a:t>
            </a:r>
            <a:r>
              <a:rPr lang="es-ES" sz="1200" dirty="0"/>
              <a:t>, P. (2016, mayo 26). </a:t>
            </a:r>
            <a:r>
              <a:rPr lang="es-ES" sz="1200" i="1" dirty="0" err="1"/>
              <a:t>Carácteristicas</a:t>
            </a:r>
            <a:r>
              <a:rPr lang="es-ES" sz="1200" i="1" dirty="0"/>
              <a:t> y cualidades de Android Studio</a:t>
            </a:r>
            <a:r>
              <a:rPr lang="es-ES" sz="1200" dirty="0"/>
              <a:t>. </a:t>
            </a:r>
            <a:r>
              <a:rPr lang="en-US" sz="1200" dirty="0"/>
              <a:t>Retrieved from http://</a:t>
            </a:r>
            <a:r>
              <a:rPr lang="en-US" sz="1200" dirty="0" err="1"/>
              <a:t>blog.desdelinux.net</a:t>
            </a:r>
            <a:r>
              <a:rPr lang="en-US" sz="1200" dirty="0"/>
              <a:t>/</a:t>
            </a:r>
            <a:r>
              <a:rPr lang="en-US" sz="1200" dirty="0" err="1"/>
              <a:t>caracteristicas</a:t>
            </a:r>
            <a:r>
              <a:rPr lang="en-US" sz="1200" dirty="0"/>
              <a:t>-y-</a:t>
            </a:r>
            <a:r>
              <a:rPr lang="en-US" sz="1200" dirty="0" err="1"/>
              <a:t>cualidades</a:t>
            </a:r>
            <a:r>
              <a:rPr lang="en-US" sz="1200" dirty="0"/>
              <a:t>-de-android-studio/</a:t>
            </a:r>
            <a:endParaRPr lang="es-ES" sz="1200" dirty="0"/>
          </a:p>
          <a:p>
            <a:r>
              <a:rPr lang="es-ES" sz="1200" dirty="0"/>
              <a:t>OMS, C. d. (2014, agosto). </a:t>
            </a:r>
            <a:r>
              <a:rPr lang="es-ES" sz="1200" i="1" dirty="0" err="1"/>
              <a:t>Organizacion</a:t>
            </a:r>
            <a:r>
              <a:rPr lang="es-ES" sz="1200" i="1" dirty="0"/>
              <a:t> Mundial de la Salud</a:t>
            </a:r>
            <a:r>
              <a:rPr lang="es-ES" sz="1200" dirty="0"/>
              <a:t>. </a:t>
            </a:r>
            <a:r>
              <a:rPr lang="en-US" sz="1200" dirty="0"/>
              <a:t>Retrieved 10 7, 2015, from http://</a:t>
            </a:r>
            <a:r>
              <a:rPr lang="en-US" sz="1200" dirty="0" err="1"/>
              <a:t>www.who.int</a:t>
            </a:r>
            <a:r>
              <a:rPr lang="en-US" sz="1200" dirty="0"/>
              <a:t>/</a:t>
            </a:r>
            <a:r>
              <a:rPr lang="en-US" sz="1200" dirty="0" err="1"/>
              <a:t>mediacentre</a:t>
            </a:r>
            <a:r>
              <a:rPr lang="en-US" sz="1200" dirty="0"/>
              <a:t>/factsheets/</a:t>
            </a:r>
            <a:r>
              <a:rPr lang="en-US" sz="1200" dirty="0" err="1"/>
              <a:t>fs282</a:t>
            </a:r>
            <a:r>
              <a:rPr lang="en-US" sz="1200" dirty="0"/>
              <a:t>/</a:t>
            </a:r>
            <a:r>
              <a:rPr lang="en-US" sz="1200" dirty="0" err="1"/>
              <a:t>es</a:t>
            </a:r>
            <a:r>
              <a:rPr lang="en-US" sz="1200" dirty="0"/>
              <a:t>/</a:t>
            </a:r>
            <a:endParaRPr lang="es-ES" sz="1200" dirty="0"/>
          </a:p>
          <a:p>
            <a:r>
              <a:rPr lang="en-US" sz="1200" dirty="0" err="1"/>
              <a:t>PEDRINI</a:t>
            </a:r>
            <a:r>
              <a:rPr lang="en-US" sz="1200" dirty="0"/>
              <a:t>. (2016, may 26). </a:t>
            </a:r>
            <a:r>
              <a:rPr lang="en-US" sz="1200" i="1" dirty="0" err="1"/>
              <a:t>DesdeLinux</a:t>
            </a:r>
            <a:r>
              <a:rPr lang="en-US" sz="1200" dirty="0"/>
              <a:t>. Retrieved from http://</a:t>
            </a:r>
            <a:r>
              <a:rPr lang="en-US" sz="1200" dirty="0" err="1"/>
              <a:t>blog.desdelinux.net</a:t>
            </a:r>
            <a:r>
              <a:rPr lang="en-US" sz="1200" dirty="0"/>
              <a:t>/</a:t>
            </a:r>
            <a:r>
              <a:rPr lang="en-US" sz="1200" dirty="0" err="1"/>
              <a:t>caracteristicas</a:t>
            </a:r>
            <a:r>
              <a:rPr lang="en-US" sz="1200" dirty="0"/>
              <a:t>-y-</a:t>
            </a:r>
            <a:r>
              <a:rPr lang="en-US" sz="1200" dirty="0" err="1"/>
              <a:t>cualidades</a:t>
            </a:r>
            <a:r>
              <a:rPr lang="en-US" sz="1200" dirty="0"/>
              <a:t>-de-android-studio/#</a:t>
            </a:r>
            <a:endParaRPr lang="es-ES" sz="1200" dirty="0"/>
          </a:p>
          <a:p>
            <a:r>
              <a:rPr lang="en-US" sz="1200" dirty="0" err="1"/>
              <a:t>Schwaber</a:t>
            </a:r>
            <a:r>
              <a:rPr lang="en-US" sz="1200" dirty="0"/>
              <a:t>, K. (2004). Agile Project Management with Scrum. </a:t>
            </a:r>
            <a:r>
              <a:rPr lang="en-US" sz="1200" i="1" dirty="0"/>
              <a:t>Microsoft Press</a:t>
            </a:r>
            <a:r>
              <a:rPr lang="en-US" sz="1200" dirty="0"/>
              <a:t>, 163.</a:t>
            </a:r>
            <a:endParaRPr lang="es-ES" sz="1200" dirty="0"/>
          </a:p>
          <a:p>
            <a:r>
              <a:rPr lang="en-US" sz="1200" dirty="0"/>
              <a:t>Taft, D. K. (2002, 12 06). </a:t>
            </a:r>
            <a:r>
              <a:rPr lang="en-US" sz="1200" i="1" dirty="0" err="1"/>
              <a:t>eWEEK</a:t>
            </a:r>
            <a:r>
              <a:rPr lang="en-US" sz="1200" dirty="0"/>
              <a:t>. Retrieved from http://</a:t>
            </a:r>
            <a:r>
              <a:rPr lang="en-US" sz="1200" dirty="0" err="1"/>
              <a:t>www.eweek.com</a:t>
            </a:r>
            <a:r>
              <a:rPr lang="en-US" sz="1200" dirty="0"/>
              <a:t>/c/a/Desktops-and-Notebooks/IBM-Acquires-Rational</a:t>
            </a:r>
            <a:endParaRPr lang="es-ES" sz="1200" dirty="0"/>
          </a:p>
          <a:p>
            <a:r>
              <a:rPr lang="en-US" sz="1200" dirty="0" err="1"/>
              <a:t>Yamat</a:t>
            </a:r>
            <a:r>
              <a:rPr lang="en-US" sz="1200" dirty="0"/>
              <a:t>. (2015, </a:t>
            </a:r>
            <a:r>
              <a:rPr lang="en-US" sz="1200" dirty="0" err="1"/>
              <a:t>agosto</a:t>
            </a:r>
            <a:r>
              <a:rPr lang="en-US" sz="1200" dirty="0"/>
              <a:t> 12). </a:t>
            </a:r>
            <a:r>
              <a:rPr lang="en-US" sz="1200" i="1" dirty="0" err="1"/>
              <a:t>Mundo</a:t>
            </a:r>
            <a:r>
              <a:rPr lang="en-US" sz="1200" i="1" dirty="0"/>
              <a:t> </a:t>
            </a:r>
            <a:r>
              <a:rPr lang="en-US" sz="1200" i="1" dirty="0" err="1"/>
              <a:t>Programas</a:t>
            </a:r>
            <a:r>
              <a:rPr lang="en-US" sz="1200" dirty="0"/>
              <a:t>. Retrieved from http://</a:t>
            </a:r>
            <a:r>
              <a:rPr lang="en-US" sz="1200" dirty="0" err="1"/>
              <a:t>www.mundoprogramas.net</a:t>
            </a:r>
            <a:r>
              <a:rPr lang="en-US" sz="1200" dirty="0"/>
              <a:t>/</a:t>
            </a:r>
            <a:r>
              <a:rPr lang="en-US" sz="1200" dirty="0" err="1"/>
              <a:t>cubase</a:t>
            </a:r>
            <a:r>
              <a:rPr lang="en-US" sz="1200" dirty="0"/>
              <a:t>-elements-8-</a:t>
            </a:r>
            <a:r>
              <a:rPr lang="en-US" sz="1200" dirty="0" err="1"/>
              <a:t>espanolmega</a:t>
            </a:r>
            <a:endParaRPr lang="es-ES" sz="1200" dirty="0"/>
          </a:p>
        </p:txBody>
      </p:sp>
    </p:spTree>
    <p:extLst>
      <p:ext uri="{BB962C8B-B14F-4D97-AF65-F5344CB8AC3E}">
        <p14:creationId xmlns:p14="http://schemas.microsoft.com/office/powerpoint/2010/main" val="206572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8502" y="740350"/>
            <a:ext cx="9613861" cy="1080938"/>
          </a:xfrm>
        </p:spPr>
        <p:txBody>
          <a:bodyPr>
            <a:normAutofit/>
          </a:bodyPr>
          <a:lstStyle/>
          <a:p>
            <a:r>
              <a:rPr lang="es-ES" sz="4500" b="1" dirty="0" smtClean="0"/>
              <a:t>PIANOVAL</a:t>
            </a:r>
            <a:endParaRPr lang="es-ES" sz="4500" b="1" dirty="0"/>
          </a:p>
        </p:txBody>
      </p:sp>
      <p:sp>
        <p:nvSpPr>
          <p:cNvPr id="5" name="CuadroTexto 4"/>
          <p:cNvSpPr txBox="1"/>
          <p:nvPr/>
        </p:nvSpPr>
        <p:spPr>
          <a:xfrm>
            <a:off x="131889" y="2338388"/>
            <a:ext cx="8905977" cy="2862322"/>
          </a:xfrm>
          <a:prstGeom prst="rect">
            <a:avLst/>
          </a:prstGeom>
          <a:noFill/>
        </p:spPr>
        <p:txBody>
          <a:bodyPr wrap="square" rtlCol="0">
            <a:spAutoFit/>
          </a:bodyPr>
          <a:lstStyle/>
          <a:p>
            <a:pPr algn="ctr"/>
            <a:r>
              <a:rPr lang="es-ES" sz="4500" b="1" i="1" dirty="0" smtClean="0"/>
              <a:t>La primera aplicación </a:t>
            </a:r>
            <a:r>
              <a:rPr lang="es-ES" sz="4500" b="1" i="1" dirty="0"/>
              <a:t>m</a:t>
            </a:r>
            <a:r>
              <a:rPr lang="es-ES" sz="4500" b="1" i="1" dirty="0" smtClean="0"/>
              <a:t>óvil de capacitación auditiva para la Enseñanza Musical básica para Personas no Videntes.</a:t>
            </a:r>
            <a:endParaRPr lang="es-ES" sz="4500" b="1" i="1" dirty="0"/>
          </a:p>
        </p:txBody>
      </p:sp>
      <p:pic>
        <p:nvPicPr>
          <p:cNvPr id="11" name="Marcador de contenido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5228" y="771638"/>
            <a:ext cx="1049650" cy="1049650"/>
          </a:xfrm>
        </p:spPr>
      </p:pic>
      <p:pic>
        <p:nvPicPr>
          <p:cNvPr id="12" name="Imagen 11" descr="14164006_1724631607810052_629546597_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3087" y="2338387"/>
            <a:ext cx="3477296" cy="4023775"/>
          </a:xfrm>
          <a:prstGeom prst="rect">
            <a:avLst/>
          </a:prstGeom>
          <a:noFill/>
          <a:ln>
            <a:noFill/>
          </a:ln>
          <a:scene3d>
            <a:camera prst="perspectiveContrastingLeftFacing"/>
            <a:lightRig rig="threePt" dir="t"/>
          </a:scene3d>
        </p:spPr>
      </p:pic>
    </p:spTree>
    <p:extLst>
      <p:ext uri="{BB962C8B-B14F-4D97-AF65-F5344CB8AC3E}">
        <p14:creationId xmlns:p14="http://schemas.microsoft.com/office/powerpoint/2010/main" val="1832788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a:t>
            </a:r>
            <a:endParaRPr lang="es-ES" dirty="0"/>
          </a:p>
        </p:txBody>
      </p:sp>
      <p:sp>
        <p:nvSpPr>
          <p:cNvPr id="3" name="Marcador de contenido 2"/>
          <p:cNvSpPr>
            <a:spLocks noGrp="1"/>
          </p:cNvSpPr>
          <p:nvPr>
            <p:ph idx="1"/>
          </p:nvPr>
        </p:nvSpPr>
        <p:spPr>
          <a:xfrm>
            <a:off x="0" y="2040659"/>
            <a:ext cx="1882575" cy="3599316"/>
          </a:xfrm>
        </p:spPr>
        <p:txBody>
          <a:bodyPr>
            <a:normAutofit/>
          </a:bodyPr>
          <a:lstStyle/>
          <a:p>
            <a:r>
              <a:rPr lang="es-ES" sz="3000" dirty="0" err="1" smtClean="0"/>
              <a:t>Musica</a:t>
            </a:r>
            <a:endParaRPr lang="es-ES" sz="3000" dirty="0"/>
          </a:p>
        </p:txBody>
      </p:sp>
      <p:sp>
        <p:nvSpPr>
          <p:cNvPr id="4" name="Marcador de contenido 2"/>
          <p:cNvSpPr txBox="1">
            <a:spLocks/>
          </p:cNvSpPr>
          <p:nvPr/>
        </p:nvSpPr>
        <p:spPr>
          <a:xfrm>
            <a:off x="3583898" y="2336873"/>
            <a:ext cx="5091561" cy="35993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s-ES" sz="3000" dirty="0" smtClean="0"/>
              <a:t>Personas no Videntes</a:t>
            </a:r>
            <a:endParaRPr lang="es-ES" sz="30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86" y="2611014"/>
            <a:ext cx="3279417" cy="2186278"/>
          </a:xfrm>
          <a:prstGeom prst="rect">
            <a:avLst/>
          </a:prstGeom>
          <a:ln>
            <a:noFill/>
          </a:ln>
          <a:effectLst>
            <a:softEdge rad="112500"/>
          </a:effectLst>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b="28873"/>
          <a:stretch/>
        </p:blipFill>
        <p:spPr>
          <a:xfrm>
            <a:off x="4520670" y="2837527"/>
            <a:ext cx="2680138" cy="3224070"/>
          </a:xfrm>
          <a:prstGeom prst="rect">
            <a:avLst/>
          </a:prstGeom>
          <a:ln>
            <a:noFill/>
          </a:ln>
          <a:effectLst>
            <a:softEdge rad="112500"/>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688" y="3409566"/>
            <a:ext cx="3805155" cy="2526623"/>
          </a:xfrm>
          <a:prstGeom prst="rect">
            <a:avLst/>
          </a:prstGeom>
          <a:ln>
            <a:noFill/>
          </a:ln>
          <a:effectLst>
            <a:softEdge rad="112500"/>
          </a:effectLst>
        </p:spPr>
      </p:pic>
      <p:sp>
        <p:nvSpPr>
          <p:cNvPr id="8" name="Marcador de contenido 2"/>
          <p:cNvSpPr txBox="1">
            <a:spLocks/>
          </p:cNvSpPr>
          <p:nvPr/>
        </p:nvSpPr>
        <p:spPr>
          <a:xfrm>
            <a:off x="8603323" y="6031487"/>
            <a:ext cx="3381718"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s-ES" sz="3000" dirty="0" err="1" smtClean="0"/>
              <a:t>Jose</a:t>
            </a:r>
            <a:r>
              <a:rPr lang="es-ES" sz="3000" dirty="0" smtClean="0"/>
              <a:t> Feliciano</a:t>
            </a:r>
            <a:endParaRPr lang="es-ES" sz="3000" dirty="0"/>
          </a:p>
        </p:txBody>
      </p:sp>
    </p:spTree>
    <p:extLst>
      <p:ext uri="{BB962C8B-B14F-4D97-AF65-F5344CB8AC3E}">
        <p14:creationId xmlns:p14="http://schemas.microsoft.com/office/powerpoint/2010/main" val="28177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Planteamiento del Problema.</a:t>
            </a:r>
            <a:endParaRPr lang="es-ES" dirty="0"/>
          </a:p>
        </p:txBody>
      </p:sp>
      <p:sp>
        <p:nvSpPr>
          <p:cNvPr id="5" name="Marcador de contenido 4"/>
          <p:cNvSpPr>
            <a:spLocks noGrp="1"/>
          </p:cNvSpPr>
          <p:nvPr>
            <p:ph idx="1"/>
          </p:nvPr>
        </p:nvSpPr>
        <p:spPr/>
        <p:txBody>
          <a:bodyPr>
            <a:normAutofit fontScale="70000" lnSpcReduction="20000"/>
          </a:bodyPr>
          <a:lstStyle/>
          <a:p>
            <a:r>
              <a:rPr lang="es-ES" dirty="0"/>
              <a:t>En la actualidad existen proyectos de aprendizaje musical en los que se aplican diferentes estrategias como terapia a las personas no videntes donde se ha podido experimentar grandes logros y resultados muy positivos; en la actualidad existen sinfónicas, grupos, cantantes, solistas, etc., quienes han dejado atrás su discapacidad visual desarrollando habilidades musicales incluso mucho mejor que las personas con visibilidad, desarrollando su parte personal y emocional muy importantes para la formación integral del ser humano.</a:t>
            </a:r>
          </a:p>
          <a:p>
            <a:r>
              <a:rPr lang="es-ES" dirty="0"/>
              <a:t> </a:t>
            </a:r>
          </a:p>
          <a:p>
            <a:r>
              <a:rPr lang="es-ES" dirty="0"/>
              <a:t>Lamentablemente estos proyectos en su mayoría se los realiza de manera personal en un lugar físico determinado como la capacitación en centros musicales, proyectos municipales, entre otros, generando diversos factores que dificultarían el proceso de formación de la persona como la movilización, distancia o el apoyo de alguna persona para llevarlos a dichos centros.</a:t>
            </a:r>
          </a:p>
          <a:p>
            <a:r>
              <a:rPr lang="es-ES" dirty="0"/>
              <a:t> </a:t>
            </a:r>
          </a:p>
          <a:p>
            <a:r>
              <a:rPr lang="es-ES" dirty="0"/>
              <a:t>Se ve la necesidad de desarrollar una aplicación para un dispositivo móvil, con el fin de ayudar a las personas con discapacidad visual a tener la oportunidad de desarrollar habilidades por medio del aprendizaje musical desde cualquier lugar en el que se encuentren; sin la necesidad de salir de casa a centros de enseñanza, escuelas o instituciones.</a:t>
            </a:r>
          </a:p>
          <a:p>
            <a:endParaRPr lang="es-ES" dirty="0"/>
          </a:p>
        </p:txBody>
      </p:sp>
    </p:spTree>
    <p:extLst>
      <p:ext uri="{BB962C8B-B14F-4D97-AF65-F5344CB8AC3E}">
        <p14:creationId xmlns:p14="http://schemas.microsoft.com/office/powerpoint/2010/main" val="260957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Justificación e Importancia</a:t>
            </a:r>
            <a:endParaRPr lang="es-ES" dirty="0"/>
          </a:p>
        </p:txBody>
      </p:sp>
      <p:sp>
        <p:nvSpPr>
          <p:cNvPr id="3" name="Marcador de contenido 2"/>
          <p:cNvSpPr>
            <a:spLocks noGrp="1"/>
          </p:cNvSpPr>
          <p:nvPr>
            <p:ph idx="1"/>
          </p:nvPr>
        </p:nvSpPr>
        <p:spPr/>
        <p:txBody>
          <a:bodyPr/>
          <a:lstStyle/>
          <a:p>
            <a:r>
              <a:rPr lang="es-ES" dirty="0"/>
              <a:t>La falta de aplicaciones para el desarrollo de habilidades por medio del aprendizaje musical para personas no videntes, permite plantear una propuesta por medio de este proyecto, desarrollando una aplicación que brinde una capacitación auditiva, agradable y de fácil compresión sobre la estructura básica musical, la cual se pueda aplicar físicamente en un instrumento de fácil manejo motriz como el piano, con el fin de dar inicio a la formación musical del usuario que use la misma.   </a:t>
            </a:r>
          </a:p>
          <a:p>
            <a:endParaRPr lang="es-ES" dirty="0"/>
          </a:p>
        </p:txBody>
      </p:sp>
    </p:spTree>
    <p:extLst>
      <p:ext uri="{BB962C8B-B14F-4D97-AF65-F5344CB8AC3E}">
        <p14:creationId xmlns:p14="http://schemas.microsoft.com/office/powerpoint/2010/main" val="66063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General</a:t>
            </a:r>
            <a:endParaRPr lang="es-ES" dirty="0"/>
          </a:p>
        </p:txBody>
      </p:sp>
      <p:sp>
        <p:nvSpPr>
          <p:cNvPr id="3" name="Marcador de contenido 2"/>
          <p:cNvSpPr>
            <a:spLocks noGrp="1"/>
          </p:cNvSpPr>
          <p:nvPr>
            <p:ph idx="1"/>
          </p:nvPr>
        </p:nvSpPr>
        <p:spPr/>
        <p:txBody>
          <a:bodyPr/>
          <a:lstStyle/>
          <a:p>
            <a:r>
              <a:rPr lang="es-ES" dirty="0"/>
              <a:t>Analizar, Desarrollar e Implementar una aplicación móvil de enseñanza musical que permita el reconocimiento de patrones musicales básicos en el teclado de un piano dando inicio a la formación musical de las personas no videntes que lo usen, por medio de una capacitación auditiva, fácil de entender y aplicar en el instrumento musical. </a:t>
            </a:r>
            <a:endParaRPr lang="es-ES" dirty="0"/>
          </a:p>
        </p:txBody>
      </p:sp>
    </p:spTree>
    <p:extLst>
      <p:ext uri="{BB962C8B-B14F-4D97-AF65-F5344CB8AC3E}">
        <p14:creationId xmlns:p14="http://schemas.microsoft.com/office/powerpoint/2010/main" val="112304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a:t>
            </a:r>
            <a:r>
              <a:rPr lang="es-ES" dirty="0" err="1" smtClean="0"/>
              <a:t>Especificos</a:t>
            </a:r>
            <a:endParaRPr lang="es-ES" dirty="0"/>
          </a:p>
        </p:txBody>
      </p:sp>
      <p:sp>
        <p:nvSpPr>
          <p:cNvPr id="3" name="Marcador de contenido 2"/>
          <p:cNvSpPr>
            <a:spLocks noGrp="1"/>
          </p:cNvSpPr>
          <p:nvPr>
            <p:ph idx="1"/>
          </p:nvPr>
        </p:nvSpPr>
        <p:spPr/>
        <p:txBody>
          <a:bodyPr>
            <a:normAutofit fontScale="85000" lnSpcReduction="20000"/>
          </a:bodyPr>
          <a:lstStyle/>
          <a:p>
            <a:pPr lvl="0"/>
            <a:r>
              <a:rPr lang="es-ES" dirty="0"/>
              <a:t>Determinar los requerimientos necesarios que servirán de base para iniciar el proceso de construcción de la aplicación de aprendizaje musical de acuerdo a las necesidades de las personas no videntes.</a:t>
            </a:r>
          </a:p>
          <a:p>
            <a:pPr lvl="0"/>
            <a:r>
              <a:rPr lang="es-ES" dirty="0"/>
              <a:t>Realizar el análisis y diseño de la aplicación de aprendizaje musical en base los requerimientos obtenidos.</a:t>
            </a:r>
          </a:p>
          <a:p>
            <a:pPr lvl="0"/>
            <a:r>
              <a:rPr lang="es-ES" dirty="0"/>
              <a:t>Desarrollar el sistema diseñado, con las directrices de la metodología </a:t>
            </a:r>
            <a:r>
              <a:rPr lang="es-ES" dirty="0" err="1"/>
              <a:t>MADAMDM</a:t>
            </a:r>
            <a:r>
              <a:rPr lang="es-ES" dirty="0"/>
              <a:t>, que se enfoca al desarrollo de aplicaciones móviles orientados al área multimedia.</a:t>
            </a:r>
          </a:p>
          <a:p>
            <a:pPr lvl="0"/>
            <a:r>
              <a:rPr lang="es-ES" dirty="0"/>
              <a:t>Realizar las pruebas necesarias a la aplicación de aprendizaje musical, para determinar la capacidad de la misma para controlar posibles errores.</a:t>
            </a:r>
          </a:p>
          <a:p>
            <a:pPr lvl="0"/>
            <a:r>
              <a:rPr lang="es-ES" dirty="0"/>
              <a:t>Aplicar pruebas al sistema de aprendizaje musical directamente con personas no videntes en cada uno de sus dispositivos.</a:t>
            </a:r>
          </a:p>
          <a:p>
            <a:pPr lvl="0"/>
            <a:r>
              <a:rPr lang="es-ES" dirty="0"/>
              <a:t>Presentar el programa final instalado en un dispositivo y verificar su utilidad.</a:t>
            </a:r>
          </a:p>
          <a:p>
            <a:endParaRPr lang="es-ES" dirty="0"/>
          </a:p>
        </p:txBody>
      </p:sp>
    </p:spTree>
    <p:extLst>
      <p:ext uri="{BB962C8B-B14F-4D97-AF65-F5344CB8AC3E}">
        <p14:creationId xmlns:p14="http://schemas.microsoft.com/office/powerpoint/2010/main" val="394476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Legal</a:t>
            </a:r>
            <a:endParaRPr lang="es-ES" dirty="0"/>
          </a:p>
        </p:txBody>
      </p:sp>
      <p:sp>
        <p:nvSpPr>
          <p:cNvPr id="3" name="Marcador de contenido 2"/>
          <p:cNvSpPr>
            <a:spLocks noGrp="1"/>
          </p:cNvSpPr>
          <p:nvPr>
            <p:ph idx="1"/>
          </p:nvPr>
        </p:nvSpPr>
        <p:spPr/>
        <p:txBody>
          <a:bodyPr>
            <a:normAutofit fontScale="70000" lnSpcReduction="20000"/>
          </a:bodyPr>
          <a:lstStyle/>
          <a:p>
            <a:r>
              <a:rPr lang="es-ES" dirty="0"/>
              <a:t>En los últimos años se ha utilizado un término llamado musicoterapia al  comprobar que la música mejora aspectos puntuales a ser desarrollados como: atención, concentración, ubicación, orientación espacial, equilibrio, esquema corporal, lateralidad, audición, socialización y memoria por lo que se ha convertido en un gran potencial de desarrollo de habilidades en las personas quienes la practican.</a:t>
            </a:r>
          </a:p>
          <a:p>
            <a:endParaRPr lang="es-ES" dirty="0"/>
          </a:p>
          <a:p>
            <a:r>
              <a:rPr lang="es-ES" dirty="0"/>
              <a:t>Por otro lado según la organización mundial de la salud Se estima que haya 285 millones de personas con discapacidad visual en todo el mundo (OMS, 2014), cifra que va en aumento, donde dicha discapacidad  puede dificultar los aspectos físicos, me </a:t>
            </a:r>
            <a:r>
              <a:rPr lang="es-ES" dirty="0" err="1"/>
              <a:t>ntales</a:t>
            </a:r>
            <a:r>
              <a:rPr lang="es-ES" dirty="0"/>
              <a:t>, emocionales, sociales, académicos y profesionales, si no se realizan estímulos apropiados y desarrollo de habilidades para un mejor estilo de vida frente a la inclusión con la sociedad.</a:t>
            </a:r>
          </a:p>
          <a:p>
            <a:pPr marL="0" indent="0">
              <a:buNone/>
            </a:pPr>
            <a:r>
              <a:rPr lang="es-ES" dirty="0"/>
              <a:t> </a:t>
            </a:r>
          </a:p>
          <a:p>
            <a:r>
              <a:rPr lang="es-ES" dirty="0"/>
              <a:t>En vista de estas áreas expuestas se ve la necesidad de desarrollar una aplicación para personas no videntes que brinde la oportunidad de dar un inicio en la formación musical. </a:t>
            </a:r>
          </a:p>
          <a:p>
            <a:endParaRPr lang="es-ES" dirty="0"/>
          </a:p>
        </p:txBody>
      </p:sp>
    </p:spTree>
    <p:extLst>
      <p:ext uri="{BB962C8B-B14F-4D97-AF65-F5344CB8AC3E}">
        <p14:creationId xmlns:p14="http://schemas.microsoft.com/office/powerpoint/2010/main" val="602912631"/>
      </p:ext>
    </p:extLst>
  </p:cSld>
  <p:clrMapOvr>
    <a:masterClrMapping/>
  </p:clrMapOvr>
</p:sld>
</file>

<file path=ppt/theme/theme1.xml><?xml version="1.0" encoding="utf-8"?>
<a:theme xmlns:a="http://schemas.openxmlformats.org/drawingml/2006/main" name="Berlí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TM04033917[[fn=Berlín]]</Template>
  <TotalTime>291</TotalTime>
  <Words>1615</Words>
  <Application>Microsoft Office PowerPoint</Application>
  <PresentationFormat>Panorámica</PresentationFormat>
  <Paragraphs>99</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Trebuchet MS</vt:lpstr>
      <vt:lpstr>Berlín</vt:lpstr>
      <vt:lpstr>PROYECTO FINAL DE TESIS</vt:lpstr>
      <vt:lpstr>TEMA:</vt:lpstr>
      <vt:lpstr>PIANOVAL</vt:lpstr>
      <vt:lpstr>Antecedentes:</vt:lpstr>
      <vt:lpstr>Planteamiento del Problema.</vt:lpstr>
      <vt:lpstr>Justificación e Importancia</vt:lpstr>
      <vt:lpstr>Objetivo General</vt:lpstr>
      <vt:lpstr>Objetivos Especificos</vt:lpstr>
      <vt:lpstr>Marco Legal</vt:lpstr>
      <vt:lpstr>Interrogantes de la Investigación</vt:lpstr>
      <vt:lpstr>Usuarios con discapacidad visual</vt:lpstr>
      <vt:lpstr>Métodos Musicales de enseñanza.</vt:lpstr>
      <vt:lpstr>Tipo de dispositivos móviles para personas no videntes.</vt:lpstr>
      <vt:lpstr>Herramientas para el desarrollo</vt:lpstr>
      <vt:lpstr>METODOLOGÍA: MADAMDM</vt:lpstr>
      <vt:lpstr>Fases de la Metodologia MADAMDM</vt:lpstr>
      <vt:lpstr>Demostración de la Aplicación</vt:lpstr>
      <vt:lpstr>Personas no videntes usando la Aplicación</vt:lpstr>
      <vt:lpstr>Conclusiones.</vt:lpstr>
      <vt:lpstr>Recomendaciones.</vt:lpstr>
      <vt:lpstr>Bibliografía: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MIGUEL VALENCIA</dc:creator>
  <cp:lastModifiedBy>LUIS MIGUEL VALENCIA</cp:lastModifiedBy>
  <cp:revision>12</cp:revision>
  <dcterms:created xsi:type="dcterms:W3CDTF">2016-10-21T13:34:55Z</dcterms:created>
  <dcterms:modified xsi:type="dcterms:W3CDTF">2016-10-21T18:26:32Z</dcterms:modified>
</cp:coreProperties>
</file>