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00" r:id="rId3"/>
    <p:sldId id="299" r:id="rId4"/>
    <p:sldId id="257" r:id="rId5"/>
    <p:sldId id="258" r:id="rId6"/>
    <p:sldId id="259" r:id="rId7"/>
    <p:sldId id="260" r:id="rId8"/>
    <p:sldId id="261" r:id="rId9"/>
    <p:sldId id="262" r:id="rId10"/>
    <p:sldId id="264" r:id="rId11"/>
    <p:sldId id="265" r:id="rId12"/>
    <p:sldId id="269" r:id="rId13"/>
    <p:sldId id="270" r:id="rId14"/>
    <p:sldId id="271" r:id="rId15"/>
    <p:sldId id="266" r:id="rId16"/>
    <p:sldId id="272" r:id="rId17"/>
    <p:sldId id="273" r:id="rId18"/>
    <p:sldId id="274" r:id="rId19"/>
    <p:sldId id="267" r:id="rId20"/>
    <p:sldId id="268" r:id="rId21"/>
    <p:sldId id="275" r:id="rId22"/>
    <p:sldId id="276" r:id="rId23"/>
    <p:sldId id="285" r:id="rId24"/>
    <p:sldId id="277" r:id="rId25"/>
    <p:sldId id="278" r:id="rId26"/>
    <p:sldId id="279" r:id="rId27"/>
    <p:sldId id="281" r:id="rId28"/>
    <p:sldId id="280" r:id="rId29"/>
    <p:sldId id="284" r:id="rId30"/>
    <p:sldId id="286" r:id="rId31"/>
    <p:sldId id="287" r:id="rId32"/>
    <p:sldId id="289" r:id="rId33"/>
    <p:sldId id="288" r:id="rId34"/>
    <p:sldId id="290" r:id="rId35"/>
    <p:sldId id="291" r:id="rId36"/>
    <p:sldId id="292" r:id="rId37"/>
    <p:sldId id="293" r:id="rId38"/>
    <p:sldId id="294" r:id="rId39"/>
    <p:sldId id="295" r:id="rId40"/>
    <p:sldId id="301" r:id="rId41"/>
    <p:sldId id="296" r:id="rId42"/>
    <p:sldId id="298"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57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Erika\Desktop\Proyecto%20de%20Titulacion\tesis\Secciones-Volume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2"/>
                </a:solidFill>
                <a:latin typeface="Arial" panose="020B0604020202020204" pitchFamily="34" charset="0"/>
                <a:ea typeface="+mn-ea"/>
                <a:cs typeface="Arial" panose="020B0604020202020204" pitchFamily="34" charset="0"/>
              </a:defRPr>
            </a:pPr>
            <a:r>
              <a:rPr lang="es-EC" sz="1200">
                <a:latin typeface="Arial" panose="020B0604020202020204" pitchFamily="34" charset="0"/>
                <a:cs typeface="Arial" panose="020B0604020202020204" pitchFamily="34" charset="0"/>
              </a:rPr>
              <a:t>Hidrograma Cuenca Norte-Flujos de lodo Cotopaxi</a:t>
            </a:r>
          </a:p>
        </c:rich>
      </c:tx>
      <c:overlay val="0"/>
      <c:spPr>
        <a:noFill/>
        <a:ln>
          <a:noFill/>
        </a:ln>
        <a:effectLst/>
      </c:spPr>
    </c:title>
    <c:autoTitleDeleted val="0"/>
    <c:plotArea>
      <c:layout/>
      <c:scatterChart>
        <c:scatterStyle val="smoothMarker"/>
        <c:varyColors val="0"/>
        <c:ser>
          <c:idx val="0"/>
          <c:order val="0"/>
          <c:spPr>
            <a:ln w="9525" cap="rnd">
              <a:solidFill>
                <a:schemeClr val="accent1"/>
              </a:solidFill>
              <a:round/>
            </a:ln>
            <a:effectLst/>
          </c:spPr>
          <c:marker>
            <c:symbol val="circle"/>
            <c:size val="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c:spPr>
          </c:marker>
          <c:xVal>
            <c:numRef>
              <c:f>'Secciones 6m (4.5)'!$T$42:$T$44</c:f>
              <c:numCache>
                <c:formatCode>General</c:formatCode>
                <c:ptCount val="3"/>
                <c:pt idx="0">
                  <c:v>0</c:v>
                </c:pt>
                <c:pt idx="1">
                  <c:v>900</c:v>
                </c:pt>
                <c:pt idx="2">
                  <c:v>1800</c:v>
                </c:pt>
              </c:numCache>
            </c:numRef>
          </c:xVal>
          <c:yVal>
            <c:numRef>
              <c:f>'Secciones 6m (4.5)'!$U$42:$U$44</c:f>
              <c:numCache>
                <c:formatCode>General</c:formatCode>
                <c:ptCount val="3"/>
                <c:pt idx="0">
                  <c:v>0</c:v>
                </c:pt>
                <c:pt idx="1">
                  <c:v>35666.67</c:v>
                </c:pt>
                <c:pt idx="2">
                  <c:v>0</c:v>
                </c:pt>
              </c:numCache>
            </c:numRef>
          </c:yVal>
          <c:smooth val="1"/>
        </c:ser>
        <c:dLbls>
          <c:showLegendKey val="0"/>
          <c:showVal val="0"/>
          <c:showCatName val="0"/>
          <c:showSerName val="0"/>
          <c:showPercent val="0"/>
          <c:showBubbleSize val="0"/>
        </c:dLbls>
        <c:axId val="276462784"/>
        <c:axId val="276460824"/>
      </c:scatterChart>
      <c:valAx>
        <c:axId val="276462784"/>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Arial" panose="020B0604020202020204" pitchFamily="34" charset="0"/>
                    <a:ea typeface="+mn-ea"/>
                    <a:cs typeface="Arial" panose="020B0604020202020204" pitchFamily="34" charset="0"/>
                  </a:defRPr>
                </a:pPr>
                <a:r>
                  <a:rPr lang="es-EC">
                    <a:latin typeface="Arial" panose="020B0604020202020204" pitchFamily="34" charset="0"/>
                    <a:cs typeface="Arial" panose="020B0604020202020204" pitchFamily="34" charset="0"/>
                  </a:rPr>
                  <a:t>Tiempo (s)</a:t>
                </a:r>
              </a:p>
            </c:rich>
          </c:tx>
          <c:overlay val="0"/>
          <c:spPr>
            <a:noFill/>
            <a:ln>
              <a:noFill/>
            </a:ln>
            <a:effectLst/>
          </c:sp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276460824"/>
        <c:crosses val="autoZero"/>
        <c:crossBetween val="midCat"/>
      </c:valAx>
      <c:valAx>
        <c:axId val="276460824"/>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Arial" panose="020B0604020202020204" pitchFamily="34" charset="0"/>
                    <a:ea typeface="+mn-ea"/>
                    <a:cs typeface="Arial" panose="020B0604020202020204" pitchFamily="34" charset="0"/>
                  </a:defRPr>
                </a:pPr>
                <a:r>
                  <a:rPr lang="es-EC">
                    <a:latin typeface="Arial" panose="020B0604020202020204" pitchFamily="34" charset="0"/>
                    <a:cs typeface="Arial" panose="020B0604020202020204" pitchFamily="34" charset="0"/>
                  </a:rPr>
                  <a:t>Caudal de descarga (m3/s)</a:t>
                </a:r>
              </a:p>
            </c:rich>
          </c:tx>
          <c:overlay val="0"/>
          <c:spPr>
            <a:noFill/>
            <a:ln>
              <a:noFill/>
            </a:ln>
            <a:effectLst/>
          </c:sp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276462784"/>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2">
          <a:lumMod val="15000"/>
          <a:lumOff val="85000"/>
        </a:schemeClr>
      </a:solidFill>
      <a:round/>
    </a:ln>
    <a:effectLst/>
  </c:spPr>
  <c:txPr>
    <a:bodyPr/>
    <a:lstStyle/>
    <a:p>
      <a:pPr>
        <a:defRPr/>
      </a:pPr>
      <a:endParaRPr lang="es-EC"/>
    </a:p>
  </c:txPr>
  <c:externalData r:id="rId1">
    <c:autoUpdate val="0"/>
  </c:externalData>
</c:chartSpace>
</file>

<file path=ppt/diagrams/_rels/data5.xml.rels><?xml version="1.0" encoding="UTF-8" standalone="yes"?>
<Relationships xmlns="http://schemas.openxmlformats.org/package/2006/relationships"><Relationship Id="rId1" Type="http://schemas.openxmlformats.org/officeDocument/2006/relationships/image" Target="../media/image28.png"/></Relationships>
</file>

<file path=ppt/diagrams/_rels/data6.xml.rels><?xml version="1.0" encoding="UTF-8" standalone="yes"?>
<Relationships xmlns="http://schemas.openxmlformats.org/package/2006/relationships"><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8F090F-EC75-47AF-B379-779605FBA67F}" type="doc">
      <dgm:prSet loTypeId="urn:microsoft.com/office/officeart/2005/8/layout/orgChart1" loCatId="hierarchy" qsTypeId="urn:microsoft.com/office/officeart/2005/8/quickstyle/simple1" qsCatId="simple" csTypeId="urn:microsoft.com/office/officeart/2005/8/colors/accent1_1" csCatId="accent1" phldr="1"/>
      <dgm:spPr/>
      <dgm:t>
        <a:bodyPr/>
        <a:lstStyle/>
        <a:p>
          <a:endParaRPr lang="es-EC"/>
        </a:p>
      </dgm:t>
    </dgm:pt>
    <dgm:pt modelId="{51846769-3920-46AD-8CDF-E753B67C20DB}">
      <dgm:prSet phldrT="[Texto]"/>
      <dgm:spPr/>
      <dgm:t>
        <a:bodyPr/>
        <a:lstStyle/>
        <a:p>
          <a:r>
            <a:rPr lang="es-EC" dirty="0" smtClean="0"/>
            <a:t>Por el contenido de partículas finas</a:t>
          </a:r>
          <a:endParaRPr lang="es-EC" dirty="0"/>
        </a:p>
      </dgm:t>
    </dgm:pt>
    <dgm:pt modelId="{5B74775E-9728-4A91-9490-CEC023C875F4}" type="parTrans" cxnId="{139D2C5E-25AC-4179-938A-1E2C2537192D}">
      <dgm:prSet/>
      <dgm:spPr/>
      <dgm:t>
        <a:bodyPr/>
        <a:lstStyle/>
        <a:p>
          <a:endParaRPr lang="es-EC"/>
        </a:p>
      </dgm:t>
    </dgm:pt>
    <dgm:pt modelId="{73B8B6F5-766A-4993-88D4-E8D81906C91A}" type="sibTrans" cxnId="{139D2C5E-25AC-4179-938A-1E2C2537192D}">
      <dgm:prSet/>
      <dgm:spPr/>
      <dgm:t>
        <a:bodyPr/>
        <a:lstStyle/>
        <a:p>
          <a:endParaRPr lang="es-EC"/>
        </a:p>
      </dgm:t>
    </dgm:pt>
    <dgm:pt modelId="{888D42F2-6F31-482A-9FF8-236F136352FF}">
      <dgm:prSet phldrT="[Texto]"/>
      <dgm:spPr/>
      <dgm:t>
        <a:bodyPr/>
        <a:lstStyle/>
        <a:p>
          <a:r>
            <a:rPr lang="es-EC" dirty="0" smtClean="0"/>
            <a:t>Flujos de Lodo turbios</a:t>
          </a:r>
          <a:endParaRPr lang="es-EC" dirty="0"/>
        </a:p>
      </dgm:t>
    </dgm:pt>
    <dgm:pt modelId="{F2D25070-1C0E-48E1-8FAF-0DF96E10243C}" type="parTrans" cxnId="{618FFAA3-9301-4EB2-B5FD-05DF78197238}">
      <dgm:prSet/>
      <dgm:spPr/>
      <dgm:t>
        <a:bodyPr/>
        <a:lstStyle/>
        <a:p>
          <a:endParaRPr lang="es-EC"/>
        </a:p>
      </dgm:t>
    </dgm:pt>
    <dgm:pt modelId="{8D044934-D767-4711-917D-21F2E379D60E}" type="sibTrans" cxnId="{618FFAA3-9301-4EB2-B5FD-05DF78197238}">
      <dgm:prSet/>
      <dgm:spPr/>
      <dgm:t>
        <a:bodyPr/>
        <a:lstStyle/>
        <a:p>
          <a:endParaRPr lang="es-EC"/>
        </a:p>
      </dgm:t>
    </dgm:pt>
    <dgm:pt modelId="{98C58B8D-04D3-4216-862F-C394C94A0F94}">
      <dgm:prSet phldrT="[Texto]"/>
      <dgm:spPr/>
      <dgm:t>
        <a:bodyPr/>
        <a:lstStyle/>
        <a:p>
          <a:r>
            <a:rPr lang="es-EC" dirty="0" smtClean="0"/>
            <a:t>Flujos de Lodo granulares</a:t>
          </a:r>
          <a:endParaRPr lang="es-EC" dirty="0"/>
        </a:p>
      </dgm:t>
    </dgm:pt>
    <dgm:pt modelId="{1975F03B-E732-4073-9181-D457226E0B7A}" type="parTrans" cxnId="{E7C7B1E4-43C7-44EA-87DA-352E3C0426F2}">
      <dgm:prSet/>
      <dgm:spPr/>
      <dgm:t>
        <a:bodyPr/>
        <a:lstStyle/>
        <a:p>
          <a:endParaRPr lang="es-EC"/>
        </a:p>
      </dgm:t>
    </dgm:pt>
    <dgm:pt modelId="{96288504-AABB-46FC-B291-F9D9D9494904}" type="sibTrans" cxnId="{E7C7B1E4-43C7-44EA-87DA-352E3C0426F2}">
      <dgm:prSet/>
      <dgm:spPr/>
      <dgm:t>
        <a:bodyPr/>
        <a:lstStyle/>
        <a:p>
          <a:endParaRPr lang="es-EC"/>
        </a:p>
      </dgm:t>
    </dgm:pt>
    <dgm:pt modelId="{9622D551-E0FB-4005-915C-E81370A79942}">
      <dgm:prSet/>
      <dgm:spPr/>
      <dgm:t>
        <a:bodyPr/>
        <a:lstStyle/>
        <a:p>
          <a:r>
            <a:rPr lang="es-EC" dirty="0" smtClean="0"/>
            <a:t>Fracción de arcilla ≈10%.</a:t>
          </a:r>
          <a:endParaRPr lang="es-EC" dirty="0"/>
        </a:p>
      </dgm:t>
    </dgm:pt>
    <dgm:pt modelId="{4D569D56-C93D-4A09-8D7C-ACBF12CB9362}" type="parTrans" cxnId="{B67BDC2A-D7B3-48D4-A6EB-5817F9D3DBD0}">
      <dgm:prSet/>
      <dgm:spPr/>
      <dgm:t>
        <a:bodyPr/>
        <a:lstStyle/>
        <a:p>
          <a:endParaRPr lang="es-EC"/>
        </a:p>
      </dgm:t>
    </dgm:pt>
    <dgm:pt modelId="{B819C958-6B92-4CE6-82B4-21E09EA805A6}" type="sibTrans" cxnId="{B67BDC2A-D7B3-48D4-A6EB-5817F9D3DBD0}">
      <dgm:prSet/>
      <dgm:spPr/>
      <dgm:t>
        <a:bodyPr/>
        <a:lstStyle/>
        <a:p>
          <a:endParaRPr lang="es-EC"/>
        </a:p>
      </dgm:t>
    </dgm:pt>
    <dgm:pt modelId="{2A19B3C4-7D8D-4E08-A3D8-7071A6A93FD0}">
      <dgm:prSet/>
      <dgm:spPr/>
      <dgm:t>
        <a:bodyPr/>
        <a:lstStyle/>
        <a:p>
          <a:r>
            <a:rPr lang="es-EC" dirty="0" smtClean="0"/>
            <a:t>Carecen de la fracción de arcilla</a:t>
          </a:r>
          <a:endParaRPr lang="es-EC" dirty="0"/>
        </a:p>
      </dgm:t>
    </dgm:pt>
    <dgm:pt modelId="{CCF3635D-67BA-4E87-A161-DE0F3141915A}" type="parTrans" cxnId="{A54E67ED-E34A-4E77-9FA4-CF8D18162F40}">
      <dgm:prSet/>
      <dgm:spPr/>
      <dgm:t>
        <a:bodyPr/>
        <a:lstStyle/>
        <a:p>
          <a:endParaRPr lang="es-EC"/>
        </a:p>
      </dgm:t>
    </dgm:pt>
    <dgm:pt modelId="{51F350CF-8D80-46D7-A540-ED0ADCF41F55}" type="sibTrans" cxnId="{A54E67ED-E34A-4E77-9FA4-CF8D18162F40}">
      <dgm:prSet/>
      <dgm:spPr/>
      <dgm:t>
        <a:bodyPr/>
        <a:lstStyle/>
        <a:p>
          <a:endParaRPr lang="es-EC"/>
        </a:p>
      </dgm:t>
    </dgm:pt>
    <dgm:pt modelId="{2E39D6B8-D748-4863-8CD3-65C7C50301F1}">
      <dgm:prSet/>
      <dgm:spPr/>
      <dgm:t>
        <a:bodyPr/>
        <a:lstStyle/>
        <a:p>
          <a:r>
            <a:rPr lang="es-EC" dirty="0" smtClean="0"/>
            <a:t>Densidad</a:t>
          </a:r>
        </a:p>
        <a:p>
          <a:r>
            <a:rPr lang="es-EC" dirty="0" smtClean="0"/>
            <a:t>1900 a 2300 kg/m</a:t>
          </a:r>
          <a:r>
            <a:rPr lang="es-EC" baseline="30000" dirty="0" smtClean="0"/>
            <a:t>3</a:t>
          </a:r>
          <a:endParaRPr lang="es-EC" dirty="0"/>
        </a:p>
      </dgm:t>
    </dgm:pt>
    <dgm:pt modelId="{2941C765-B56C-4C9D-9F30-C6EFC5AD4F57}" type="parTrans" cxnId="{CD93C6DE-D696-42DD-809F-1B937ACED436}">
      <dgm:prSet/>
      <dgm:spPr/>
      <dgm:t>
        <a:bodyPr/>
        <a:lstStyle/>
        <a:p>
          <a:endParaRPr lang="es-EC"/>
        </a:p>
      </dgm:t>
    </dgm:pt>
    <dgm:pt modelId="{B79CAAAB-3819-45B9-A79C-BCF2A5772089}" type="sibTrans" cxnId="{CD93C6DE-D696-42DD-809F-1B937ACED436}">
      <dgm:prSet/>
      <dgm:spPr/>
      <dgm:t>
        <a:bodyPr/>
        <a:lstStyle/>
        <a:p>
          <a:endParaRPr lang="es-EC"/>
        </a:p>
      </dgm:t>
    </dgm:pt>
    <dgm:pt modelId="{9466D5FB-923E-4F0F-9093-86CAE482A8F1}">
      <dgm:prSet/>
      <dgm:spPr/>
      <dgm:t>
        <a:bodyPr/>
        <a:lstStyle/>
        <a:p>
          <a:r>
            <a:rPr lang="es-EC" dirty="0" smtClean="0"/>
            <a:t>Densidad</a:t>
          </a:r>
        </a:p>
        <a:p>
          <a:r>
            <a:rPr lang="es-EC" dirty="0" smtClean="0"/>
            <a:t>1600 a 1900 kg/m</a:t>
          </a:r>
          <a:r>
            <a:rPr lang="es-EC" baseline="30000" dirty="0" smtClean="0"/>
            <a:t>3</a:t>
          </a:r>
          <a:r>
            <a:rPr lang="es-EC" dirty="0" smtClean="0"/>
            <a:t> </a:t>
          </a:r>
          <a:endParaRPr lang="es-EC" dirty="0"/>
        </a:p>
      </dgm:t>
    </dgm:pt>
    <dgm:pt modelId="{82D09872-7BE7-4A51-BC18-77F36114492C}" type="parTrans" cxnId="{3622C287-0E9D-45B8-95A2-DC0C757AF0BB}">
      <dgm:prSet/>
      <dgm:spPr/>
      <dgm:t>
        <a:bodyPr/>
        <a:lstStyle/>
        <a:p>
          <a:endParaRPr lang="es-EC"/>
        </a:p>
      </dgm:t>
    </dgm:pt>
    <dgm:pt modelId="{D20EF081-CDE5-4B92-9E2A-4E8DBB010D31}" type="sibTrans" cxnId="{3622C287-0E9D-45B8-95A2-DC0C757AF0BB}">
      <dgm:prSet/>
      <dgm:spPr/>
      <dgm:t>
        <a:bodyPr/>
        <a:lstStyle/>
        <a:p>
          <a:endParaRPr lang="es-EC"/>
        </a:p>
      </dgm:t>
    </dgm:pt>
    <dgm:pt modelId="{38B8E7B6-0426-4BE1-8D0F-BA33C022C035}" type="pres">
      <dgm:prSet presAssocID="{218F090F-EC75-47AF-B379-779605FBA67F}" presName="hierChild1" presStyleCnt="0">
        <dgm:presLayoutVars>
          <dgm:orgChart val="1"/>
          <dgm:chPref val="1"/>
          <dgm:dir/>
          <dgm:animOne val="branch"/>
          <dgm:animLvl val="lvl"/>
          <dgm:resizeHandles/>
        </dgm:presLayoutVars>
      </dgm:prSet>
      <dgm:spPr/>
      <dgm:t>
        <a:bodyPr/>
        <a:lstStyle/>
        <a:p>
          <a:endParaRPr lang="es-EC"/>
        </a:p>
      </dgm:t>
    </dgm:pt>
    <dgm:pt modelId="{0D0594A4-3CFB-4068-90CB-736EFFF7D9B2}" type="pres">
      <dgm:prSet presAssocID="{51846769-3920-46AD-8CDF-E753B67C20DB}" presName="hierRoot1" presStyleCnt="0">
        <dgm:presLayoutVars>
          <dgm:hierBranch val="init"/>
        </dgm:presLayoutVars>
      </dgm:prSet>
      <dgm:spPr/>
    </dgm:pt>
    <dgm:pt modelId="{6447C28B-3E09-4FB8-A06E-B7C135D5BC6F}" type="pres">
      <dgm:prSet presAssocID="{51846769-3920-46AD-8CDF-E753B67C20DB}" presName="rootComposite1" presStyleCnt="0"/>
      <dgm:spPr/>
    </dgm:pt>
    <dgm:pt modelId="{7F481BA8-C5BE-4762-950F-DFFD2FCF4F38}" type="pres">
      <dgm:prSet presAssocID="{51846769-3920-46AD-8CDF-E753B67C20DB}" presName="rootText1" presStyleLbl="node0" presStyleIdx="0" presStyleCnt="1">
        <dgm:presLayoutVars>
          <dgm:chPref val="3"/>
        </dgm:presLayoutVars>
      </dgm:prSet>
      <dgm:spPr/>
      <dgm:t>
        <a:bodyPr/>
        <a:lstStyle/>
        <a:p>
          <a:endParaRPr lang="es-EC"/>
        </a:p>
      </dgm:t>
    </dgm:pt>
    <dgm:pt modelId="{3272336D-D63A-4CA5-8332-5B2D880EA072}" type="pres">
      <dgm:prSet presAssocID="{51846769-3920-46AD-8CDF-E753B67C20DB}" presName="rootConnector1" presStyleLbl="node1" presStyleIdx="0" presStyleCnt="0"/>
      <dgm:spPr/>
      <dgm:t>
        <a:bodyPr/>
        <a:lstStyle/>
        <a:p>
          <a:endParaRPr lang="es-EC"/>
        </a:p>
      </dgm:t>
    </dgm:pt>
    <dgm:pt modelId="{888F36C0-09C9-4FB6-8289-B767A9DE049B}" type="pres">
      <dgm:prSet presAssocID="{51846769-3920-46AD-8CDF-E753B67C20DB}" presName="hierChild2" presStyleCnt="0"/>
      <dgm:spPr/>
    </dgm:pt>
    <dgm:pt modelId="{B92AF453-7905-4DB2-A788-7252852CB727}" type="pres">
      <dgm:prSet presAssocID="{F2D25070-1C0E-48E1-8FAF-0DF96E10243C}" presName="Name37" presStyleLbl="parChTrans1D2" presStyleIdx="0" presStyleCnt="2"/>
      <dgm:spPr/>
      <dgm:t>
        <a:bodyPr/>
        <a:lstStyle/>
        <a:p>
          <a:endParaRPr lang="es-EC"/>
        </a:p>
      </dgm:t>
    </dgm:pt>
    <dgm:pt modelId="{99E7970F-EE27-428B-80F4-67904B3D09DA}" type="pres">
      <dgm:prSet presAssocID="{888D42F2-6F31-482A-9FF8-236F136352FF}" presName="hierRoot2" presStyleCnt="0">
        <dgm:presLayoutVars>
          <dgm:hierBranch val="init"/>
        </dgm:presLayoutVars>
      </dgm:prSet>
      <dgm:spPr/>
    </dgm:pt>
    <dgm:pt modelId="{634BFC4C-D813-4745-B63B-784BD21D8274}" type="pres">
      <dgm:prSet presAssocID="{888D42F2-6F31-482A-9FF8-236F136352FF}" presName="rootComposite" presStyleCnt="0"/>
      <dgm:spPr/>
    </dgm:pt>
    <dgm:pt modelId="{C8329FDF-20F0-4494-B99D-A9F13199F271}" type="pres">
      <dgm:prSet presAssocID="{888D42F2-6F31-482A-9FF8-236F136352FF}" presName="rootText" presStyleLbl="node2" presStyleIdx="0" presStyleCnt="2">
        <dgm:presLayoutVars>
          <dgm:chPref val="3"/>
        </dgm:presLayoutVars>
      </dgm:prSet>
      <dgm:spPr/>
      <dgm:t>
        <a:bodyPr/>
        <a:lstStyle/>
        <a:p>
          <a:endParaRPr lang="es-EC"/>
        </a:p>
      </dgm:t>
    </dgm:pt>
    <dgm:pt modelId="{32DE226A-8B4F-43EB-8B5D-4F1D0057FCB9}" type="pres">
      <dgm:prSet presAssocID="{888D42F2-6F31-482A-9FF8-236F136352FF}" presName="rootConnector" presStyleLbl="node2" presStyleIdx="0" presStyleCnt="2"/>
      <dgm:spPr/>
      <dgm:t>
        <a:bodyPr/>
        <a:lstStyle/>
        <a:p>
          <a:endParaRPr lang="es-EC"/>
        </a:p>
      </dgm:t>
    </dgm:pt>
    <dgm:pt modelId="{FBE4D79A-8C91-4AD7-B6C7-B208C54814F6}" type="pres">
      <dgm:prSet presAssocID="{888D42F2-6F31-482A-9FF8-236F136352FF}" presName="hierChild4" presStyleCnt="0"/>
      <dgm:spPr/>
    </dgm:pt>
    <dgm:pt modelId="{BE826136-0FB9-47B6-B2EC-D372F26DBA9C}" type="pres">
      <dgm:prSet presAssocID="{4D569D56-C93D-4A09-8D7C-ACBF12CB9362}" presName="Name37" presStyleLbl="parChTrans1D3" presStyleIdx="0" presStyleCnt="4"/>
      <dgm:spPr/>
      <dgm:t>
        <a:bodyPr/>
        <a:lstStyle/>
        <a:p>
          <a:endParaRPr lang="es-EC"/>
        </a:p>
      </dgm:t>
    </dgm:pt>
    <dgm:pt modelId="{9CD5F597-D35A-46D7-B043-787DED164ADF}" type="pres">
      <dgm:prSet presAssocID="{9622D551-E0FB-4005-915C-E81370A79942}" presName="hierRoot2" presStyleCnt="0">
        <dgm:presLayoutVars>
          <dgm:hierBranch val="init"/>
        </dgm:presLayoutVars>
      </dgm:prSet>
      <dgm:spPr/>
    </dgm:pt>
    <dgm:pt modelId="{1E71D135-A72C-4150-AFE3-ED6AF353176A}" type="pres">
      <dgm:prSet presAssocID="{9622D551-E0FB-4005-915C-E81370A79942}" presName="rootComposite" presStyleCnt="0"/>
      <dgm:spPr/>
    </dgm:pt>
    <dgm:pt modelId="{119EBE59-C38E-4A29-B0E9-44386EEE78C1}" type="pres">
      <dgm:prSet presAssocID="{9622D551-E0FB-4005-915C-E81370A79942}" presName="rootText" presStyleLbl="node3" presStyleIdx="0" presStyleCnt="4">
        <dgm:presLayoutVars>
          <dgm:chPref val="3"/>
        </dgm:presLayoutVars>
      </dgm:prSet>
      <dgm:spPr/>
      <dgm:t>
        <a:bodyPr/>
        <a:lstStyle/>
        <a:p>
          <a:endParaRPr lang="es-EC"/>
        </a:p>
      </dgm:t>
    </dgm:pt>
    <dgm:pt modelId="{D2DD4FBB-6EFF-4BB5-B680-56FD1C72A027}" type="pres">
      <dgm:prSet presAssocID="{9622D551-E0FB-4005-915C-E81370A79942}" presName="rootConnector" presStyleLbl="node3" presStyleIdx="0" presStyleCnt="4"/>
      <dgm:spPr/>
      <dgm:t>
        <a:bodyPr/>
        <a:lstStyle/>
        <a:p>
          <a:endParaRPr lang="es-EC"/>
        </a:p>
      </dgm:t>
    </dgm:pt>
    <dgm:pt modelId="{1AC67659-E2A6-4A47-9C37-97102644B6E4}" type="pres">
      <dgm:prSet presAssocID="{9622D551-E0FB-4005-915C-E81370A79942}" presName="hierChild4" presStyleCnt="0"/>
      <dgm:spPr/>
    </dgm:pt>
    <dgm:pt modelId="{4CBD26B0-F6F0-42BE-9337-B7220AD985E7}" type="pres">
      <dgm:prSet presAssocID="{9622D551-E0FB-4005-915C-E81370A79942}" presName="hierChild5" presStyleCnt="0"/>
      <dgm:spPr/>
    </dgm:pt>
    <dgm:pt modelId="{5FB07203-DF63-4FBA-92C3-EAA4F09541B2}" type="pres">
      <dgm:prSet presAssocID="{82D09872-7BE7-4A51-BC18-77F36114492C}" presName="Name37" presStyleLbl="parChTrans1D3" presStyleIdx="1" presStyleCnt="4"/>
      <dgm:spPr/>
      <dgm:t>
        <a:bodyPr/>
        <a:lstStyle/>
        <a:p>
          <a:endParaRPr lang="es-EC"/>
        </a:p>
      </dgm:t>
    </dgm:pt>
    <dgm:pt modelId="{DB227A13-67D1-4F8B-8F91-79E5482C42E5}" type="pres">
      <dgm:prSet presAssocID="{9466D5FB-923E-4F0F-9093-86CAE482A8F1}" presName="hierRoot2" presStyleCnt="0">
        <dgm:presLayoutVars>
          <dgm:hierBranch val="init"/>
        </dgm:presLayoutVars>
      </dgm:prSet>
      <dgm:spPr/>
    </dgm:pt>
    <dgm:pt modelId="{439F3F0F-6A62-4EC9-ADB7-179A8741571F}" type="pres">
      <dgm:prSet presAssocID="{9466D5FB-923E-4F0F-9093-86CAE482A8F1}" presName="rootComposite" presStyleCnt="0"/>
      <dgm:spPr/>
    </dgm:pt>
    <dgm:pt modelId="{5A0D4407-7706-442A-B6CF-BDD32610548C}" type="pres">
      <dgm:prSet presAssocID="{9466D5FB-923E-4F0F-9093-86CAE482A8F1}" presName="rootText" presStyleLbl="node3" presStyleIdx="1" presStyleCnt="4">
        <dgm:presLayoutVars>
          <dgm:chPref val="3"/>
        </dgm:presLayoutVars>
      </dgm:prSet>
      <dgm:spPr/>
      <dgm:t>
        <a:bodyPr/>
        <a:lstStyle/>
        <a:p>
          <a:endParaRPr lang="es-EC"/>
        </a:p>
      </dgm:t>
    </dgm:pt>
    <dgm:pt modelId="{D4BC20C8-BFCB-471D-B0D7-5E07C198AEE8}" type="pres">
      <dgm:prSet presAssocID="{9466D5FB-923E-4F0F-9093-86CAE482A8F1}" presName="rootConnector" presStyleLbl="node3" presStyleIdx="1" presStyleCnt="4"/>
      <dgm:spPr/>
      <dgm:t>
        <a:bodyPr/>
        <a:lstStyle/>
        <a:p>
          <a:endParaRPr lang="es-EC"/>
        </a:p>
      </dgm:t>
    </dgm:pt>
    <dgm:pt modelId="{B2652490-949B-4821-989F-9CB070FEFF8A}" type="pres">
      <dgm:prSet presAssocID="{9466D5FB-923E-4F0F-9093-86CAE482A8F1}" presName="hierChild4" presStyleCnt="0"/>
      <dgm:spPr/>
    </dgm:pt>
    <dgm:pt modelId="{8476A573-FFBC-4204-9930-B8054E9110C3}" type="pres">
      <dgm:prSet presAssocID="{9466D5FB-923E-4F0F-9093-86CAE482A8F1}" presName="hierChild5" presStyleCnt="0"/>
      <dgm:spPr/>
    </dgm:pt>
    <dgm:pt modelId="{DFCE76B5-700D-48E8-AA27-5B5DBD38538C}" type="pres">
      <dgm:prSet presAssocID="{888D42F2-6F31-482A-9FF8-236F136352FF}" presName="hierChild5" presStyleCnt="0"/>
      <dgm:spPr/>
    </dgm:pt>
    <dgm:pt modelId="{C44598BB-8120-4AF3-AA81-BFF51C0153F3}" type="pres">
      <dgm:prSet presAssocID="{1975F03B-E732-4073-9181-D457226E0B7A}" presName="Name37" presStyleLbl="parChTrans1D2" presStyleIdx="1" presStyleCnt="2"/>
      <dgm:spPr/>
      <dgm:t>
        <a:bodyPr/>
        <a:lstStyle/>
        <a:p>
          <a:endParaRPr lang="es-EC"/>
        </a:p>
      </dgm:t>
    </dgm:pt>
    <dgm:pt modelId="{BFA1821E-8435-496E-A32C-7BF5635F6AF5}" type="pres">
      <dgm:prSet presAssocID="{98C58B8D-04D3-4216-862F-C394C94A0F94}" presName="hierRoot2" presStyleCnt="0">
        <dgm:presLayoutVars>
          <dgm:hierBranch val="init"/>
        </dgm:presLayoutVars>
      </dgm:prSet>
      <dgm:spPr/>
    </dgm:pt>
    <dgm:pt modelId="{67F87295-1855-43DA-8B91-3C621C5F60BE}" type="pres">
      <dgm:prSet presAssocID="{98C58B8D-04D3-4216-862F-C394C94A0F94}" presName="rootComposite" presStyleCnt="0"/>
      <dgm:spPr/>
    </dgm:pt>
    <dgm:pt modelId="{DA2A2889-0F77-4671-924C-50FE493E1311}" type="pres">
      <dgm:prSet presAssocID="{98C58B8D-04D3-4216-862F-C394C94A0F94}" presName="rootText" presStyleLbl="node2" presStyleIdx="1" presStyleCnt="2">
        <dgm:presLayoutVars>
          <dgm:chPref val="3"/>
        </dgm:presLayoutVars>
      </dgm:prSet>
      <dgm:spPr/>
      <dgm:t>
        <a:bodyPr/>
        <a:lstStyle/>
        <a:p>
          <a:endParaRPr lang="es-EC"/>
        </a:p>
      </dgm:t>
    </dgm:pt>
    <dgm:pt modelId="{F3F0ABEF-5C53-4C37-8D75-709CEEE3D78F}" type="pres">
      <dgm:prSet presAssocID="{98C58B8D-04D3-4216-862F-C394C94A0F94}" presName="rootConnector" presStyleLbl="node2" presStyleIdx="1" presStyleCnt="2"/>
      <dgm:spPr/>
      <dgm:t>
        <a:bodyPr/>
        <a:lstStyle/>
        <a:p>
          <a:endParaRPr lang="es-EC"/>
        </a:p>
      </dgm:t>
    </dgm:pt>
    <dgm:pt modelId="{EECC6D0A-9078-4FA3-B4C1-C2E732BCF826}" type="pres">
      <dgm:prSet presAssocID="{98C58B8D-04D3-4216-862F-C394C94A0F94}" presName="hierChild4" presStyleCnt="0"/>
      <dgm:spPr/>
    </dgm:pt>
    <dgm:pt modelId="{07B4A784-EEA9-4211-9E90-401D223BA054}" type="pres">
      <dgm:prSet presAssocID="{CCF3635D-67BA-4E87-A161-DE0F3141915A}" presName="Name37" presStyleLbl="parChTrans1D3" presStyleIdx="2" presStyleCnt="4"/>
      <dgm:spPr/>
      <dgm:t>
        <a:bodyPr/>
        <a:lstStyle/>
        <a:p>
          <a:endParaRPr lang="es-EC"/>
        </a:p>
      </dgm:t>
    </dgm:pt>
    <dgm:pt modelId="{A860D81C-4BDE-49ED-8897-193F30DF6AA7}" type="pres">
      <dgm:prSet presAssocID="{2A19B3C4-7D8D-4E08-A3D8-7071A6A93FD0}" presName="hierRoot2" presStyleCnt="0">
        <dgm:presLayoutVars>
          <dgm:hierBranch val="init"/>
        </dgm:presLayoutVars>
      </dgm:prSet>
      <dgm:spPr/>
    </dgm:pt>
    <dgm:pt modelId="{9888900E-0273-43C8-AD61-87B520AF9652}" type="pres">
      <dgm:prSet presAssocID="{2A19B3C4-7D8D-4E08-A3D8-7071A6A93FD0}" presName="rootComposite" presStyleCnt="0"/>
      <dgm:spPr/>
    </dgm:pt>
    <dgm:pt modelId="{621295BC-9A4C-4047-908D-9394BF821FDF}" type="pres">
      <dgm:prSet presAssocID="{2A19B3C4-7D8D-4E08-A3D8-7071A6A93FD0}" presName="rootText" presStyleLbl="node3" presStyleIdx="2" presStyleCnt="4">
        <dgm:presLayoutVars>
          <dgm:chPref val="3"/>
        </dgm:presLayoutVars>
      </dgm:prSet>
      <dgm:spPr/>
      <dgm:t>
        <a:bodyPr/>
        <a:lstStyle/>
        <a:p>
          <a:endParaRPr lang="es-EC"/>
        </a:p>
      </dgm:t>
    </dgm:pt>
    <dgm:pt modelId="{57439BDB-56DB-4F07-9DA0-DF88E059F8BB}" type="pres">
      <dgm:prSet presAssocID="{2A19B3C4-7D8D-4E08-A3D8-7071A6A93FD0}" presName="rootConnector" presStyleLbl="node3" presStyleIdx="2" presStyleCnt="4"/>
      <dgm:spPr/>
      <dgm:t>
        <a:bodyPr/>
        <a:lstStyle/>
        <a:p>
          <a:endParaRPr lang="es-EC"/>
        </a:p>
      </dgm:t>
    </dgm:pt>
    <dgm:pt modelId="{933F1E44-73A1-43C8-9BE7-ED3FD8ADE004}" type="pres">
      <dgm:prSet presAssocID="{2A19B3C4-7D8D-4E08-A3D8-7071A6A93FD0}" presName="hierChild4" presStyleCnt="0"/>
      <dgm:spPr/>
    </dgm:pt>
    <dgm:pt modelId="{6B3A9AF0-276A-4FDE-92A8-DA6B9942AA43}" type="pres">
      <dgm:prSet presAssocID="{2A19B3C4-7D8D-4E08-A3D8-7071A6A93FD0}" presName="hierChild5" presStyleCnt="0"/>
      <dgm:spPr/>
    </dgm:pt>
    <dgm:pt modelId="{E71CD0F3-7CC4-4F22-804A-D5B7EEBD1F41}" type="pres">
      <dgm:prSet presAssocID="{2941C765-B56C-4C9D-9F30-C6EFC5AD4F57}" presName="Name37" presStyleLbl="parChTrans1D3" presStyleIdx="3" presStyleCnt="4"/>
      <dgm:spPr/>
      <dgm:t>
        <a:bodyPr/>
        <a:lstStyle/>
        <a:p>
          <a:endParaRPr lang="es-EC"/>
        </a:p>
      </dgm:t>
    </dgm:pt>
    <dgm:pt modelId="{53D62A16-3770-46C4-B132-3CE79511A7EA}" type="pres">
      <dgm:prSet presAssocID="{2E39D6B8-D748-4863-8CD3-65C7C50301F1}" presName="hierRoot2" presStyleCnt="0">
        <dgm:presLayoutVars>
          <dgm:hierBranch val="init"/>
        </dgm:presLayoutVars>
      </dgm:prSet>
      <dgm:spPr/>
    </dgm:pt>
    <dgm:pt modelId="{5F0FE764-23E3-45EE-92D8-C9D53C82D9A3}" type="pres">
      <dgm:prSet presAssocID="{2E39D6B8-D748-4863-8CD3-65C7C50301F1}" presName="rootComposite" presStyleCnt="0"/>
      <dgm:spPr/>
    </dgm:pt>
    <dgm:pt modelId="{267D3CC1-6147-4A89-955C-327084730ED3}" type="pres">
      <dgm:prSet presAssocID="{2E39D6B8-D748-4863-8CD3-65C7C50301F1}" presName="rootText" presStyleLbl="node3" presStyleIdx="3" presStyleCnt="4">
        <dgm:presLayoutVars>
          <dgm:chPref val="3"/>
        </dgm:presLayoutVars>
      </dgm:prSet>
      <dgm:spPr/>
      <dgm:t>
        <a:bodyPr/>
        <a:lstStyle/>
        <a:p>
          <a:endParaRPr lang="es-EC"/>
        </a:p>
      </dgm:t>
    </dgm:pt>
    <dgm:pt modelId="{8B03AD7A-A4FD-4C8E-951E-562B9BF77AFE}" type="pres">
      <dgm:prSet presAssocID="{2E39D6B8-D748-4863-8CD3-65C7C50301F1}" presName="rootConnector" presStyleLbl="node3" presStyleIdx="3" presStyleCnt="4"/>
      <dgm:spPr/>
      <dgm:t>
        <a:bodyPr/>
        <a:lstStyle/>
        <a:p>
          <a:endParaRPr lang="es-EC"/>
        </a:p>
      </dgm:t>
    </dgm:pt>
    <dgm:pt modelId="{121EBB76-F1D7-4585-B392-3D0B768702BE}" type="pres">
      <dgm:prSet presAssocID="{2E39D6B8-D748-4863-8CD3-65C7C50301F1}" presName="hierChild4" presStyleCnt="0"/>
      <dgm:spPr/>
    </dgm:pt>
    <dgm:pt modelId="{F9653E54-4DCA-4A5E-839C-569DAA7B7B9D}" type="pres">
      <dgm:prSet presAssocID="{2E39D6B8-D748-4863-8CD3-65C7C50301F1}" presName="hierChild5" presStyleCnt="0"/>
      <dgm:spPr/>
    </dgm:pt>
    <dgm:pt modelId="{38E8DBE1-2A00-478F-BCB2-AF0F52EA61C5}" type="pres">
      <dgm:prSet presAssocID="{98C58B8D-04D3-4216-862F-C394C94A0F94}" presName="hierChild5" presStyleCnt="0"/>
      <dgm:spPr/>
    </dgm:pt>
    <dgm:pt modelId="{0ECF5BAE-D06B-4491-9B89-BE5801378BC8}" type="pres">
      <dgm:prSet presAssocID="{51846769-3920-46AD-8CDF-E753B67C20DB}" presName="hierChild3" presStyleCnt="0"/>
      <dgm:spPr/>
    </dgm:pt>
  </dgm:ptLst>
  <dgm:cxnLst>
    <dgm:cxn modelId="{5643B7F2-6057-433B-9D06-6BB196FEBBAC}" type="presOf" srcId="{9466D5FB-923E-4F0F-9093-86CAE482A8F1}" destId="{D4BC20C8-BFCB-471D-B0D7-5E07C198AEE8}" srcOrd="1" destOrd="0" presId="urn:microsoft.com/office/officeart/2005/8/layout/orgChart1"/>
    <dgm:cxn modelId="{618FFAA3-9301-4EB2-B5FD-05DF78197238}" srcId="{51846769-3920-46AD-8CDF-E753B67C20DB}" destId="{888D42F2-6F31-482A-9FF8-236F136352FF}" srcOrd="0" destOrd="0" parTransId="{F2D25070-1C0E-48E1-8FAF-0DF96E10243C}" sibTransId="{8D044934-D767-4711-917D-21F2E379D60E}"/>
    <dgm:cxn modelId="{A6E9F23D-5370-483C-B6AB-F5E151048C8A}" type="presOf" srcId="{888D42F2-6F31-482A-9FF8-236F136352FF}" destId="{C8329FDF-20F0-4494-B99D-A9F13199F271}" srcOrd="0" destOrd="0" presId="urn:microsoft.com/office/officeart/2005/8/layout/orgChart1"/>
    <dgm:cxn modelId="{58FD1A4E-7981-4F26-ADD2-A88172B33D89}" type="presOf" srcId="{2E39D6B8-D748-4863-8CD3-65C7C50301F1}" destId="{8B03AD7A-A4FD-4C8E-951E-562B9BF77AFE}" srcOrd="1" destOrd="0" presId="urn:microsoft.com/office/officeart/2005/8/layout/orgChart1"/>
    <dgm:cxn modelId="{3622C287-0E9D-45B8-95A2-DC0C757AF0BB}" srcId="{888D42F2-6F31-482A-9FF8-236F136352FF}" destId="{9466D5FB-923E-4F0F-9093-86CAE482A8F1}" srcOrd="1" destOrd="0" parTransId="{82D09872-7BE7-4A51-BC18-77F36114492C}" sibTransId="{D20EF081-CDE5-4B92-9E2A-4E8DBB010D31}"/>
    <dgm:cxn modelId="{CCBF41D6-2A3F-4AFB-A241-9432C8D974A6}" type="presOf" srcId="{2A19B3C4-7D8D-4E08-A3D8-7071A6A93FD0}" destId="{57439BDB-56DB-4F07-9DA0-DF88E059F8BB}" srcOrd="1" destOrd="0" presId="urn:microsoft.com/office/officeart/2005/8/layout/orgChart1"/>
    <dgm:cxn modelId="{580F19D1-4F3C-4F65-B5EA-CBFE6B1C404A}" type="presOf" srcId="{82D09872-7BE7-4A51-BC18-77F36114492C}" destId="{5FB07203-DF63-4FBA-92C3-EAA4F09541B2}" srcOrd="0" destOrd="0" presId="urn:microsoft.com/office/officeart/2005/8/layout/orgChart1"/>
    <dgm:cxn modelId="{48481BDC-2AA9-431E-9908-EAD6B395FBE8}" type="presOf" srcId="{1975F03B-E732-4073-9181-D457226E0B7A}" destId="{C44598BB-8120-4AF3-AA81-BFF51C0153F3}" srcOrd="0" destOrd="0" presId="urn:microsoft.com/office/officeart/2005/8/layout/orgChart1"/>
    <dgm:cxn modelId="{139D2C5E-25AC-4179-938A-1E2C2537192D}" srcId="{218F090F-EC75-47AF-B379-779605FBA67F}" destId="{51846769-3920-46AD-8CDF-E753B67C20DB}" srcOrd="0" destOrd="0" parTransId="{5B74775E-9728-4A91-9490-CEC023C875F4}" sibTransId="{73B8B6F5-766A-4993-88D4-E8D81906C91A}"/>
    <dgm:cxn modelId="{E7C7B1E4-43C7-44EA-87DA-352E3C0426F2}" srcId="{51846769-3920-46AD-8CDF-E753B67C20DB}" destId="{98C58B8D-04D3-4216-862F-C394C94A0F94}" srcOrd="1" destOrd="0" parTransId="{1975F03B-E732-4073-9181-D457226E0B7A}" sibTransId="{96288504-AABB-46FC-B291-F9D9D9494904}"/>
    <dgm:cxn modelId="{87E17CC2-1309-492A-9E8A-D57CD43D3B03}" type="presOf" srcId="{9466D5FB-923E-4F0F-9093-86CAE482A8F1}" destId="{5A0D4407-7706-442A-B6CF-BDD32610548C}" srcOrd="0" destOrd="0" presId="urn:microsoft.com/office/officeart/2005/8/layout/orgChart1"/>
    <dgm:cxn modelId="{B67BDC2A-D7B3-48D4-A6EB-5817F9D3DBD0}" srcId="{888D42F2-6F31-482A-9FF8-236F136352FF}" destId="{9622D551-E0FB-4005-915C-E81370A79942}" srcOrd="0" destOrd="0" parTransId="{4D569D56-C93D-4A09-8D7C-ACBF12CB9362}" sibTransId="{B819C958-6B92-4CE6-82B4-21E09EA805A6}"/>
    <dgm:cxn modelId="{E20ACB63-548A-4900-A746-E7FC8CD47C32}" type="presOf" srcId="{51846769-3920-46AD-8CDF-E753B67C20DB}" destId="{3272336D-D63A-4CA5-8332-5B2D880EA072}" srcOrd="1" destOrd="0" presId="urn:microsoft.com/office/officeart/2005/8/layout/orgChart1"/>
    <dgm:cxn modelId="{A54E67ED-E34A-4E77-9FA4-CF8D18162F40}" srcId="{98C58B8D-04D3-4216-862F-C394C94A0F94}" destId="{2A19B3C4-7D8D-4E08-A3D8-7071A6A93FD0}" srcOrd="0" destOrd="0" parTransId="{CCF3635D-67BA-4E87-A161-DE0F3141915A}" sibTransId="{51F350CF-8D80-46D7-A540-ED0ADCF41F55}"/>
    <dgm:cxn modelId="{63B98D9C-682D-4E23-AF4A-768C79DADED4}" type="presOf" srcId="{CCF3635D-67BA-4E87-A161-DE0F3141915A}" destId="{07B4A784-EEA9-4211-9E90-401D223BA054}" srcOrd="0" destOrd="0" presId="urn:microsoft.com/office/officeart/2005/8/layout/orgChart1"/>
    <dgm:cxn modelId="{8AF1E407-4C26-496B-9F81-4A7F8C64E608}" type="presOf" srcId="{2A19B3C4-7D8D-4E08-A3D8-7071A6A93FD0}" destId="{621295BC-9A4C-4047-908D-9394BF821FDF}" srcOrd="0" destOrd="0" presId="urn:microsoft.com/office/officeart/2005/8/layout/orgChart1"/>
    <dgm:cxn modelId="{84B8DC2A-D665-4E2C-99D3-ED5E62833403}" type="presOf" srcId="{98C58B8D-04D3-4216-862F-C394C94A0F94}" destId="{F3F0ABEF-5C53-4C37-8D75-709CEEE3D78F}" srcOrd="1" destOrd="0" presId="urn:microsoft.com/office/officeart/2005/8/layout/orgChart1"/>
    <dgm:cxn modelId="{6A9CA4B5-54B8-413B-9719-7085D1CA947F}" type="presOf" srcId="{F2D25070-1C0E-48E1-8FAF-0DF96E10243C}" destId="{B92AF453-7905-4DB2-A788-7252852CB727}" srcOrd="0" destOrd="0" presId="urn:microsoft.com/office/officeart/2005/8/layout/orgChart1"/>
    <dgm:cxn modelId="{CD93C6DE-D696-42DD-809F-1B937ACED436}" srcId="{98C58B8D-04D3-4216-862F-C394C94A0F94}" destId="{2E39D6B8-D748-4863-8CD3-65C7C50301F1}" srcOrd="1" destOrd="0" parTransId="{2941C765-B56C-4C9D-9F30-C6EFC5AD4F57}" sibTransId="{B79CAAAB-3819-45B9-A79C-BCF2A5772089}"/>
    <dgm:cxn modelId="{E87F5361-57A2-4476-B0D3-12B516B366A1}" type="presOf" srcId="{2941C765-B56C-4C9D-9F30-C6EFC5AD4F57}" destId="{E71CD0F3-7CC4-4F22-804A-D5B7EEBD1F41}" srcOrd="0" destOrd="0" presId="urn:microsoft.com/office/officeart/2005/8/layout/orgChart1"/>
    <dgm:cxn modelId="{F128F926-36CD-46D6-B510-14852E622D1A}" type="presOf" srcId="{888D42F2-6F31-482A-9FF8-236F136352FF}" destId="{32DE226A-8B4F-43EB-8B5D-4F1D0057FCB9}" srcOrd="1" destOrd="0" presId="urn:microsoft.com/office/officeart/2005/8/layout/orgChart1"/>
    <dgm:cxn modelId="{BA25A884-E374-4BA2-AA7D-D659A8C7FBFF}" type="presOf" srcId="{9622D551-E0FB-4005-915C-E81370A79942}" destId="{D2DD4FBB-6EFF-4BB5-B680-56FD1C72A027}" srcOrd="1" destOrd="0" presId="urn:microsoft.com/office/officeart/2005/8/layout/orgChart1"/>
    <dgm:cxn modelId="{BF35AEDC-C61E-4177-803C-A60D8366E3F8}" type="presOf" srcId="{9622D551-E0FB-4005-915C-E81370A79942}" destId="{119EBE59-C38E-4A29-B0E9-44386EEE78C1}" srcOrd="0" destOrd="0" presId="urn:microsoft.com/office/officeart/2005/8/layout/orgChart1"/>
    <dgm:cxn modelId="{9CBF4DA2-5066-4D90-83A5-7377D7C32EE6}" type="presOf" srcId="{4D569D56-C93D-4A09-8D7C-ACBF12CB9362}" destId="{BE826136-0FB9-47B6-B2EC-D372F26DBA9C}" srcOrd="0" destOrd="0" presId="urn:microsoft.com/office/officeart/2005/8/layout/orgChart1"/>
    <dgm:cxn modelId="{B344E1C9-B193-43BD-B156-FF99FAC238F1}" type="presOf" srcId="{218F090F-EC75-47AF-B379-779605FBA67F}" destId="{38B8E7B6-0426-4BE1-8D0F-BA33C022C035}" srcOrd="0" destOrd="0" presId="urn:microsoft.com/office/officeart/2005/8/layout/orgChart1"/>
    <dgm:cxn modelId="{011B9D4C-206E-4E34-A66A-6F867A5A08B0}" type="presOf" srcId="{51846769-3920-46AD-8CDF-E753B67C20DB}" destId="{7F481BA8-C5BE-4762-950F-DFFD2FCF4F38}" srcOrd="0" destOrd="0" presId="urn:microsoft.com/office/officeart/2005/8/layout/orgChart1"/>
    <dgm:cxn modelId="{6F78F412-11DF-4C29-8A1D-18429FC507B5}" type="presOf" srcId="{2E39D6B8-D748-4863-8CD3-65C7C50301F1}" destId="{267D3CC1-6147-4A89-955C-327084730ED3}" srcOrd="0" destOrd="0" presId="urn:microsoft.com/office/officeart/2005/8/layout/orgChart1"/>
    <dgm:cxn modelId="{CE5619AA-E558-48B2-A4AB-6618C5970F50}" type="presOf" srcId="{98C58B8D-04D3-4216-862F-C394C94A0F94}" destId="{DA2A2889-0F77-4671-924C-50FE493E1311}" srcOrd="0" destOrd="0" presId="urn:microsoft.com/office/officeart/2005/8/layout/orgChart1"/>
    <dgm:cxn modelId="{54D788A0-30AD-46BF-9EA8-69188CAE8131}" type="presParOf" srcId="{38B8E7B6-0426-4BE1-8D0F-BA33C022C035}" destId="{0D0594A4-3CFB-4068-90CB-736EFFF7D9B2}" srcOrd="0" destOrd="0" presId="urn:microsoft.com/office/officeart/2005/8/layout/orgChart1"/>
    <dgm:cxn modelId="{10BD45CE-1DE7-4255-8934-7C80262BD257}" type="presParOf" srcId="{0D0594A4-3CFB-4068-90CB-736EFFF7D9B2}" destId="{6447C28B-3E09-4FB8-A06E-B7C135D5BC6F}" srcOrd="0" destOrd="0" presId="urn:microsoft.com/office/officeart/2005/8/layout/orgChart1"/>
    <dgm:cxn modelId="{9E65E414-F579-4E32-AD0F-EDC5A75C2564}" type="presParOf" srcId="{6447C28B-3E09-4FB8-A06E-B7C135D5BC6F}" destId="{7F481BA8-C5BE-4762-950F-DFFD2FCF4F38}" srcOrd="0" destOrd="0" presId="urn:microsoft.com/office/officeart/2005/8/layout/orgChart1"/>
    <dgm:cxn modelId="{D3E516C2-52CE-4A30-B238-64FB2BCAA3FD}" type="presParOf" srcId="{6447C28B-3E09-4FB8-A06E-B7C135D5BC6F}" destId="{3272336D-D63A-4CA5-8332-5B2D880EA072}" srcOrd="1" destOrd="0" presId="urn:microsoft.com/office/officeart/2005/8/layout/orgChart1"/>
    <dgm:cxn modelId="{037B45AA-52E9-4F12-9732-CABA0215BCD6}" type="presParOf" srcId="{0D0594A4-3CFB-4068-90CB-736EFFF7D9B2}" destId="{888F36C0-09C9-4FB6-8289-B767A9DE049B}" srcOrd="1" destOrd="0" presId="urn:microsoft.com/office/officeart/2005/8/layout/orgChart1"/>
    <dgm:cxn modelId="{2E67B2B1-BBE9-4817-AB53-B37C4006B917}" type="presParOf" srcId="{888F36C0-09C9-4FB6-8289-B767A9DE049B}" destId="{B92AF453-7905-4DB2-A788-7252852CB727}" srcOrd="0" destOrd="0" presId="urn:microsoft.com/office/officeart/2005/8/layout/orgChart1"/>
    <dgm:cxn modelId="{08205EA0-B101-4CA8-B146-E2EBE8686CDB}" type="presParOf" srcId="{888F36C0-09C9-4FB6-8289-B767A9DE049B}" destId="{99E7970F-EE27-428B-80F4-67904B3D09DA}" srcOrd="1" destOrd="0" presId="urn:microsoft.com/office/officeart/2005/8/layout/orgChart1"/>
    <dgm:cxn modelId="{CC19BF2F-A548-4EE9-BAE6-D3E5B3B4B6A2}" type="presParOf" srcId="{99E7970F-EE27-428B-80F4-67904B3D09DA}" destId="{634BFC4C-D813-4745-B63B-784BD21D8274}" srcOrd="0" destOrd="0" presId="urn:microsoft.com/office/officeart/2005/8/layout/orgChart1"/>
    <dgm:cxn modelId="{398EB990-07FD-4CDB-9CDE-44AB8D741D02}" type="presParOf" srcId="{634BFC4C-D813-4745-B63B-784BD21D8274}" destId="{C8329FDF-20F0-4494-B99D-A9F13199F271}" srcOrd="0" destOrd="0" presId="urn:microsoft.com/office/officeart/2005/8/layout/orgChart1"/>
    <dgm:cxn modelId="{5E78A377-E98A-4771-9C63-7FBCAD0CBAF6}" type="presParOf" srcId="{634BFC4C-D813-4745-B63B-784BD21D8274}" destId="{32DE226A-8B4F-43EB-8B5D-4F1D0057FCB9}" srcOrd="1" destOrd="0" presId="urn:microsoft.com/office/officeart/2005/8/layout/orgChart1"/>
    <dgm:cxn modelId="{D1BBDA82-00E8-4E8B-A429-70FCBA490DCB}" type="presParOf" srcId="{99E7970F-EE27-428B-80F4-67904B3D09DA}" destId="{FBE4D79A-8C91-4AD7-B6C7-B208C54814F6}" srcOrd="1" destOrd="0" presId="urn:microsoft.com/office/officeart/2005/8/layout/orgChart1"/>
    <dgm:cxn modelId="{1E6434B0-FA5D-447D-A240-85AE20915D5D}" type="presParOf" srcId="{FBE4D79A-8C91-4AD7-B6C7-B208C54814F6}" destId="{BE826136-0FB9-47B6-B2EC-D372F26DBA9C}" srcOrd="0" destOrd="0" presId="urn:microsoft.com/office/officeart/2005/8/layout/orgChart1"/>
    <dgm:cxn modelId="{D0B14A72-4FD7-4829-9655-7190CA5A2AFC}" type="presParOf" srcId="{FBE4D79A-8C91-4AD7-B6C7-B208C54814F6}" destId="{9CD5F597-D35A-46D7-B043-787DED164ADF}" srcOrd="1" destOrd="0" presId="urn:microsoft.com/office/officeart/2005/8/layout/orgChart1"/>
    <dgm:cxn modelId="{D232221E-4199-4C5E-9B5A-FA17465F5021}" type="presParOf" srcId="{9CD5F597-D35A-46D7-B043-787DED164ADF}" destId="{1E71D135-A72C-4150-AFE3-ED6AF353176A}" srcOrd="0" destOrd="0" presId="urn:microsoft.com/office/officeart/2005/8/layout/orgChart1"/>
    <dgm:cxn modelId="{603E5C72-69BF-4866-BCD4-750313F3843F}" type="presParOf" srcId="{1E71D135-A72C-4150-AFE3-ED6AF353176A}" destId="{119EBE59-C38E-4A29-B0E9-44386EEE78C1}" srcOrd="0" destOrd="0" presId="urn:microsoft.com/office/officeart/2005/8/layout/orgChart1"/>
    <dgm:cxn modelId="{815D0814-D0FF-4CEF-8D74-0EEDA59989FF}" type="presParOf" srcId="{1E71D135-A72C-4150-AFE3-ED6AF353176A}" destId="{D2DD4FBB-6EFF-4BB5-B680-56FD1C72A027}" srcOrd="1" destOrd="0" presId="urn:microsoft.com/office/officeart/2005/8/layout/orgChart1"/>
    <dgm:cxn modelId="{510DB08C-20FF-4E58-86EE-174779ED3FFB}" type="presParOf" srcId="{9CD5F597-D35A-46D7-B043-787DED164ADF}" destId="{1AC67659-E2A6-4A47-9C37-97102644B6E4}" srcOrd="1" destOrd="0" presId="urn:microsoft.com/office/officeart/2005/8/layout/orgChart1"/>
    <dgm:cxn modelId="{BECA6A84-7BD1-456C-8F77-486A622E2F29}" type="presParOf" srcId="{9CD5F597-D35A-46D7-B043-787DED164ADF}" destId="{4CBD26B0-F6F0-42BE-9337-B7220AD985E7}" srcOrd="2" destOrd="0" presId="urn:microsoft.com/office/officeart/2005/8/layout/orgChart1"/>
    <dgm:cxn modelId="{CD31EC95-316B-4F30-B9A5-C044E9371076}" type="presParOf" srcId="{FBE4D79A-8C91-4AD7-B6C7-B208C54814F6}" destId="{5FB07203-DF63-4FBA-92C3-EAA4F09541B2}" srcOrd="2" destOrd="0" presId="urn:microsoft.com/office/officeart/2005/8/layout/orgChart1"/>
    <dgm:cxn modelId="{F493AA9B-654F-41EE-802A-E54CA745A202}" type="presParOf" srcId="{FBE4D79A-8C91-4AD7-B6C7-B208C54814F6}" destId="{DB227A13-67D1-4F8B-8F91-79E5482C42E5}" srcOrd="3" destOrd="0" presId="urn:microsoft.com/office/officeart/2005/8/layout/orgChart1"/>
    <dgm:cxn modelId="{4D9C9CF5-C1E2-4D44-B3DF-7B671C133504}" type="presParOf" srcId="{DB227A13-67D1-4F8B-8F91-79E5482C42E5}" destId="{439F3F0F-6A62-4EC9-ADB7-179A8741571F}" srcOrd="0" destOrd="0" presId="urn:microsoft.com/office/officeart/2005/8/layout/orgChart1"/>
    <dgm:cxn modelId="{2E3F3668-8465-4076-9325-F5CE18C42E49}" type="presParOf" srcId="{439F3F0F-6A62-4EC9-ADB7-179A8741571F}" destId="{5A0D4407-7706-442A-B6CF-BDD32610548C}" srcOrd="0" destOrd="0" presId="urn:microsoft.com/office/officeart/2005/8/layout/orgChart1"/>
    <dgm:cxn modelId="{D231DA62-FC62-4DE2-B68F-95DA9CD42EE9}" type="presParOf" srcId="{439F3F0F-6A62-4EC9-ADB7-179A8741571F}" destId="{D4BC20C8-BFCB-471D-B0D7-5E07C198AEE8}" srcOrd="1" destOrd="0" presId="urn:microsoft.com/office/officeart/2005/8/layout/orgChart1"/>
    <dgm:cxn modelId="{A51E9833-E48D-42A7-B8AE-57D78A0C571A}" type="presParOf" srcId="{DB227A13-67D1-4F8B-8F91-79E5482C42E5}" destId="{B2652490-949B-4821-989F-9CB070FEFF8A}" srcOrd="1" destOrd="0" presId="urn:microsoft.com/office/officeart/2005/8/layout/orgChart1"/>
    <dgm:cxn modelId="{AE69448B-E07B-408B-9626-75BC7B877B37}" type="presParOf" srcId="{DB227A13-67D1-4F8B-8F91-79E5482C42E5}" destId="{8476A573-FFBC-4204-9930-B8054E9110C3}" srcOrd="2" destOrd="0" presId="urn:microsoft.com/office/officeart/2005/8/layout/orgChart1"/>
    <dgm:cxn modelId="{9BF520A5-870D-4274-9B1C-D5D30509D68D}" type="presParOf" srcId="{99E7970F-EE27-428B-80F4-67904B3D09DA}" destId="{DFCE76B5-700D-48E8-AA27-5B5DBD38538C}" srcOrd="2" destOrd="0" presId="urn:microsoft.com/office/officeart/2005/8/layout/orgChart1"/>
    <dgm:cxn modelId="{63822124-E987-49E3-B657-D8C9B5F5E770}" type="presParOf" srcId="{888F36C0-09C9-4FB6-8289-B767A9DE049B}" destId="{C44598BB-8120-4AF3-AA81-BFF51C0153F3}" srcOrd="2" destOrd="0" presId="urn:microsoft.com/office/officeart/2005/8/layout/orgChart1"/>
    <dgm:cxn modelId="{40BAA51B-5911-40AD-8F9B-832390DB24D5}" type="presParOf" srcId="{888F36C0-09C9-4FB6-8289-B767A9DE049B}" destId="{BFA1821E-8435-496E-A32C-7BF5635F6AF5}" srcOrd="3" destOrd="0" presId="urn:microsoft.com/office/officeart/2005/8/layout/orgChart1"/>
    <dgm:cxn modelId="{A8D4DC26-4D28-42A5-B13E-56F5460D1AFF}" type="presParOf" srcId="{BFA1821E-8435-496E-A32C-7BF5635F6AF5}" destId="{67F87295-1855-43DA-8B91-3C621C5F60BE}" srcOrd="0" destOrd="0" presId="urn:microsoft.com/office/officeart/2005/8/layout/orgChart1"/>
    <dgm:cxn modelId="{3EEF73E6-761D-44E9-9708-FC947062FDB3}" type="presParOf" srcId="{67F87295-1855-43DA-8B91-3C621C5F60BE}" destId="{DA2A2889-0F77-4671-924C-50FE493E1311}" srcOrd="0" destOrd="0" presId="urn:microsoft.com/office/officeart/2005/8/layout/orgChart1"/>
    <dgm:cxn modelId="{986361AD-B44F-4B76-B19C-B592FD92EFB2}" type="presParOf" srcId="{67F87295-1855-43DA-8B91-3C621C5F60BE}" destId="{F3F0ABEF-5C53-4C37-8D75-709CEEE3D78F}" srcOrd="1" destOrd="0" presId="urn:microsoft.com/office/officeart/2005/8/layout/orgChart1"/>
    <dgm:cxn modelId="{F748A66E-EF4A-4D5C-BD91-D9D3D007F171}" type="presParOf" srcId="{BFA1821E-8435-496E-A32C-7BF5635F6AF5}" destId="{EECC6D0A-9078-4FA3-B4C1-C2E732BCF826}" srcOrd="1" destOrd="0" presId="urn:microsoft.com/office/officeart/2005/8/layout/orgChart1"/>
    <dgm:cxn modelId="{C2FB364E-1351-4DF1-99D3-568AB1DE13D7}" type="presParOf" srcId="{EECC6D0A-9078-4FA3-B4C1-C2E732BCF826}" destId="{07B4A784-EEA9-4211-9E90-401D223BA054}" srcOrd="0" destOrd="0" presId="urn:microsoft.com/office/officeart/2005/8/layout/orgChart1"/>
    <dgm:cxn modelId="{8CA7E1D6-8E44-4F54-B2EA-2B2D52C958F1}" type="presParOf" srcId="{EECC6D0A-9078-4FA3-B4C1-C2E732BCF826}" destId="{A860D81C-4BDE-49ED-8897-193F30DF6AA7}" srcOrd="1" destOrd="0" presId="urn:microsoft.com/office/officeart/2005/8/layout/orgChart1"/>
    <dgm:cxn modelId="{1377407B-C4DF-47C9-8631-A7EF5BA18FEE}" type="presParOf" srcId="{A860D81C-4BDE-49ED-8897-193F30DF6AA7}" destId="{9888900E-0273-43C8-AD61-87B520AF9652}" srcOrd="0" destOrd="0" presId="urn:microsoft.com/office/officeart/2005/8/layout/orgChart1"/>
    <dgm:cxn modelId="{B74B2107-82D7-4794-AD89-3E5FDC4C15AF}" type="presParOf" srcId="{9888900E-0273-43C8-AD61-87B520AF9652}" destId="{621295BC-9A4C-4047-908D-9394BF821FDF}" srcOrd="0" destOrd="0" presId="urn:microsoft.com/office/officeart/2005/8/layout/orgChart1"/>
    <dgm:cxn modelId="{259888E3-DB55-4F25-B097-4EE0527F09F6}" type="presParOf" srcId="{9888900E-0273-43C8-AD61-87B520AF9652}" destId="{57439BDB-56DB-4F07-9DA0-DF88E059F8BB}" srcOrd="1" destOrd="0" presId="urn:microsoft.com/office/officeart/2005/8/layout/orgChart1"/>
    <dgm:cxn modelId="{32D59AD9-303C-49A2-8503-8E08ED98BFD7}" type="presParOf" srcId="{A860D81C-4BDE-49ED-8897-193F30DF6AA7}" destId="{933F1E44-73A1-43C8-9BE7-ED3FD8ADE004}" srcOrd="1" destOrd="0" presId="urn:microsoft.com/office/officeart/2005/8/layout/orgChart1"/>
    <dgm:cxn modelId="{B8C4DD6B-F431-4259-8FEC-CD0E3886CC0F}" type="presParOf" srcId="{A860D81C-4BDE-49ED-8897-193F30DF6AA7}" destId="{6B3A9AF0-276A-4FDE-92A8-DA6B9942AA43}" srcOrd="2" destOrd="0" presId="urn:microsoft.com/office/officeart/2005/8/layout/orgChart1"/>
    <dgm:cxn modelId="{E3B96E54-ED95-441D-8912-F64A9370FA48}" type="presParOf" srcId="{EECC6D0A-9078-4FA3-B4C1-C2E732BCF826}" destId="{E71CD0F3-7CC4-4F22-804A-D5B7EEBD1F41}" srcOrd="2" destOrd="0" presId="urn:microsoft.com/office/officeart/2005/8/layout/orgChart1"/>
    <dgm:cxn modelId="{112A3F64-7BD5-4A76-91A7-E8A275A884AC}" type="presParOf" srcId="{EECC6D0A-9078-4FA3-B4C1-C2E732BCF826}" destId="{53D62A16-3770-46C4-B132-3CE79511A7EA}" srcOrd="3" destOrd="0" presId="urn:microsoft.com/office/officeart/2005/8/layout/orgChart1"/>
    <dgm:cxn modelId="{D8BD007D-7154-4851-A56C-87BF699E2F4A}" type="presParOf" srcId="{53D62A16-3770-46C4-B132-3CE79511A7EA}" destId="{5F0FE764-23E3-45EE-92D8-C9D53C82D9A3}" srcOrd="0" destOrd="0" presId="urn:microsoft.com/office/officeart/2005/8/layout/orgChart1"/>
    <dgm:cxn modelId="{12056597-AD29-41C1-BC72-6DFECFF441C3}" type="presParOf" srcId="{5F0FE764-23E3-45EE-92D8-C9D53C82D9A3}" destId="{267D3CC1-6147-4A89-955C-327084730ED3}" srcOrd="0" destOrd="0" presId="urn:microsoft.com/office/officeart/2005/8/layout/orgChart1"/>
    <dgm:cxn modelId="{21DE9E23-D9C3-4FAF-AFED-309431F34530}" type="presParOf" srcId="{5F0FE764-23E3-45EE-92D8-C9D53C82D9A3}" destId="{8B03AD7A-A4FD-4C8E-951E-562B9BF77AFE}" srcOrd="1" destOrd="0" presId="urn:microsoft.com/office/officeart/2005/8/layout/orgChart1"/>
    <dgm:cxn modelId="{0328E44B-093B-469D-8A0F-31A95B59BFE5}" type="presParOf" srcId="{53D62A16-3770-46C4-B132-3CE79511A7EA}" destId="{121EBB76-F1D7-4585-B392-3D0B768702BE}" srcOrd="1" destOrd="0" presId="urn:microsoft.com/office/officeart/2005/8/layout/orgChart1"/>
    <dgm:cxn modelId="{E3B9BFC3-C0B2-4C94-92EB-7D81B4FFD8C6}" type="presParOf" srcId="{53D62A16-3770-46C4-B132-3CE79511A7EA}" destId="{F9653E54-4DCA-4A5E-839C-569DAA7B7B9D}" srcOrd="2" destOrd="0" presId="urn:microsoft.com/office/officeart/2005/8/layout/orgChart1"/>
    <dgm:cxn modelId="{9B7C08F7-8196-4D25-A036-ACBCFEE465B0}" type="presParOf" srcId="{BFA1821E-8435-496E-A32C-7BF5635F6AF5}" destId="{38E8DBE1-2A00-478F-BCB2-AF0F52EA61C5}" srcOrd="2" destOrd="0" presId="urn:microsoft.com/office/officeart/2005/8/layout/orgChart1"/>
    <dgm:cxn modelId="{7CFB8FC4-3FBB-40FF-A6CD-ACC7F3ED6E30}" type="presParOf" srcId="{0D0594A4-3CFB-4068-90CB-736EFFF7D9B2}" destId="{0ECF5BAE-D06B-4491-9B89-BE5801378BC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6C0E87-B275-4D4F-91F4-AC7D1D6A144E}"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s-EC"/>
        </a:p>
      </dgm:t>
    </dgm:pt>
    <dgm:pt modelId="{9D57B447-8B6C-42E0-883B-715D56C041CD}">
      <dgm:prSet phldrT="[Texto]" custT="1"/>
      <dgm:spPr/>
      <dgm:t>
        <a:bodyPr/>
        <a:lstStyle/>
        <a:p>
          <a:pPr algn="just"/>
          <a:r>
            <a:rPr lang="es-EC" sz="2000" dirty="0" smtClean="0"/>
            <a:t>Pueden producirse de forma directa o indirecta por la erupción de un volcán. El material sólido podría ser ceniza, grandes rocas, arena u otros objetos</a:t>
          </a:r>
          <a:endParaRPr lang="es-EC" sz="2000" dirty="0"/>
        </a:p>
      </dgm:t>
    </dgm:pt>
    <dgm:pt modelId="{19122303-2EF3-442B-ABF4-9D2A9ED0D62D}" type="parTrans" cxnId="{CDFFB754-9619-4DD3-911A-0AF3D8383B5D}">
      <dgm:prSet/>
      <dgm:spPr/>
      <dgm:t>
        <a:bodyPr/>
        <a:lstStyle/>
        <a:p>
          <a:endParaRPr lang="es-EC"/>
        </a:p>
      </dgm:t>
    </dgm:pt>
    <dgm:pt modelId="{EDF1D551-F003-4B75-8CBD-1A0823021A46}" type="sibTrans" cxnId="{CDFFB754-9619-4DD3-911A-0AF3D8383B5D}">
      <dgm:prSet/>
      <dgm:spPr/>
      <dgm:t>
        <a:bodyPr/>
        <a:lstStyle/>
        <a:p>
          <a:endParaRPr lang="es-EC"/>
        </a:p>
      </dgm:t>
    </dgm:pt>
    <dgm:pt modelId="{C2DDE726-1331-4298-B609-1EA8308B4491}">
      <dgm:prSet custT="1"/>
      <dgm:spPr/>
      <dgm:t>
        <a:bodyPr/>
        <a:lstStyle/>
        <a:p>
          <a:pPr algn="just"/>
          <a:r>
            <a:rPr lang="es-EC" sz="2000" dirty="0" smtClean="0"/>
            <a:t>Tipo de flujo de lodos originado en la pendiente de un volcán. Se desplaza debido a la gravedad a través de cauces naturales alcanzando altas velocidades. </a:t>
          </a:r>
          <a:endParaRPr lang="es-EC" sz="2000" dirty="0"/>
        </a:p>
      </dgm:t>
    </dgm:pt>
    <dgm:pt modelId="{40D13EDC-B2DA-4B8D-93D8-B97BFF41B3FD}" type="parTrans" cxnId="{80212601-4261-4339-9EB7-87228C914856}">
      <dgm:prSet/>
      <dgm:spPr/>
      <dgm:t>
        <a:bodyPr/>
        <a:lstStyle/>
        <a:p>
          <a:endParaRPr lang="es-EC"/>
        </a:p>
      </dgm:t>
    </dgm:pt>
    <dgm:pt modelId="{4CC74D01-0A40-4AF1-8731-DFF15A7054AA}" type="sibTrans" cxnId="{80212601-4261-4339-9EB7-87228C914856}">
      <dgm:prSet/>
      <dgm:spPr/>
      <dgm:t>
        <a:bodyPr/>
        <a:lstStyle/>
        <a:p>
          <a:endParaRPr lang="es-EC"/>
        </a:p>
      </dgm:t>
    </dgm:pt>
    <dgm:pt modelId="{DA9D05DE-5350-47AE-BD4B-5D4CDEF60050}">
      <dgm:prSet custT="1"/>
      <dgm:spPr/>
      <dgm:t>
        <a:bodyPr/>
        <a:lstStyle/>
        <a:p>
          <a:r>
            <a:rPr lang="es-EC" sz="2000" dirty="0" smtClean="0"/>
            <a:t>Lahares Primarios - causados directamente por la actividad eruptiva </a:t>
          </a:r>
        </a:p>
        <a:p>
          <a:r>
            <a:rPr lang="es-EC" sz="2000" dirty="0" smtClean="0"/>
            <a:t>Lahares Secundarios - Ocurren en períodos de inactividad o posteriores a la erupción</a:t>
          </a:r>
          <a:endParaRPr lang="es-EC" sz="2000" dirty="0"/>
        </a:p>
      </dgm:t>
    </dgm:pt>
    <dgm:pt modelId="{C4CE26DE-7DBD-4D4C-B9BE-9E52AE1AB40F}" type="parTrans" cxnId="{261573F3-A82C-467D-A3F4-EC64C84E58FA}">
      <dgm:prSet/>
      <dgm:spPr/>
      <dgm:t>
        <a:bodyPr/>
        <a:lstStyle/>
        <a:p>
          <a:endParaRPr lang="es-EC"/>
        </a:p>
      </dgm:t>
    </dgm:pt>
    <dgm:pt modelId="{9D6CCC14-137F-445A-B525-2E731087C539}" type="sibTrans" cxnId="{261573F3-A82C-467D-A3F4-EC64C84E58FA}">
      <dgm:prSet/>
      <dgm:spPr/>
      <dgm:t>
        <a:bodyPr/>
        <a:lstStyle/>
        <a:p>
          <a:endParaRPr lang="es-EC"/>
        </a:p>
      </dgm:t>
    </dgm:pt>
    <dgm:pt modelId="{3D243F05-7A74-46DA-A167-64BA7B4007AC}" type="pres">
      <dgm:prSet presAssocID="{686C0E87-B275-4D4F-91F4-AC7D1D6A144E}" presName="linearFlow" presStyleCnt="0">
        <dgm:presLayoutVars>
          <dgm:resizeHandles val="exact"/>
        </dgm:presLayoutVars>
      </dgm:prSet>
      <dgm:spPr/>
      <dgm:t>
        <a:bodyPr/>
        <a:lstStyle/>
        <a:p>
          <a:endParaRPr lang="es-EC"/>
        </a:p>
      </dgm:t>
    </dgm:pt>
    <dgm:pt modelId="{D0B38A2F-7011-46FD-AFFC-8DB042E00ECC}" type="pres">
      <dgm:prSet presAssocID="{C2DDE726-1331-4298-B609-1EA8308B4491}" presName="node" presStyleLbl="node1" presStyleIdx="0" presStyleCnt="3" custScaleX="163644" custScaleY="119583" custLinFactNeighborX="746" custLinFactNeighborY="2323">
        <dgm:presLayoutVars>
          <dgm:bulletEnabled val="1"/>
        </dgm:presLayoutVars>
      </dgm:prSet>
      <dgm:spPr/>
      <dgm:t>
        <a:bodyPr/>
        <a:lstStyle/>
        <a:p>
          <a:endParaRPr lang="es-EC"/>
        </a:p>
      </dgm:t>
    </dgm:pt>
    <dgm:pt modelId="{8E4C14D0-02FB-4A3F-AE46-0180BE0033B6}" type="pres">
      <dgm:prSet presAssocID="{4CC74D01-0A40-4AF1-8731-DFF15A7054AA}" presName="sibTrans" presStyleLbl="sibTrans2D1" presStyleIdx="0" presStyleCnt="2"/>
      <dgm:spPr/>
      <dgm:t>
        <a:bodyPr/>
        <a:lstStyle/>
        <a:p>
          <a:endParaRPr lang="es-EC"/>
        </a:p>
      </dgm:t>
    </dgm:pt>
    <dgm:pt modelId="{A9999D5C-42AC-4DC1-8E9E-091F87AA078F}" type="pres">
      <dgm:prSet presAssocID="{4CC74D01-0A40-4AF1-8731-DFF15A7054AA}" presName="connectorText" presStyleLbl="sibTrans2D1" presStyleIdx="0" presStyleCnt="2"/>
      <dgm:spPr/>
      <dgm:t>
        <a:bodyPr/>
        <a:lstStyle/>
        <a:p>
          <a:endParaRPr lang="es-EC"/>
        </a:p>
      </dgm:t>
    </dgm:pt>
    <dgm:pt modelId="{3EF26365-44B0-4D7F-BF44-5EEB31E925A9}" type="pres">
      <dgm:prSet presAssocID="{9D57B447-8B6C-42E0-883B-715D56C041CD}" presName="node" presStyleLbl="node1" presStyleIdx="1" presStyleCnt="3" custScaleX="161657" custScaleY="123039">
        <dgm:presLayoutVars>
          <dgm:bulletEnabled val="1"/>
        </dgm:presLayoutVars>
      </dgm:prSet>
      <dgm:spPr/>
      <dgm:t>
        <a:bodyPr/>
        <a:lstStyle/>
        <a:p>
          <a:endParaRPr lang="es-EC"/>
        </a:p>
      </dgm:t>
    </dgm:pt>
    <dgm:pt modelId="{39FCF0E9-D780-4B32-8985-3F54F52C3270}" type="pres">
      <dgm:prSet presAssocID="{EDF1D551-F003-4B75-8CBD-1A0823021A46}" presName="sibTrans" presStyleLbl="sibTrans2D1" presStyleIdx="1" presStyleCnt="2"/>
      <dgm:spPr/>
      <dgm:t>
        <a:bodyPr/>
        <a:lstStyle/>
        <a:p>
          <a:endParaRPr lang="es-EC"/>
        </a:p>
      </dgm:t>
    </dgm:pt>
    <dgm:pt modelId="{70543554-EAFF-40F2-A19C-F2768FFE12C5}" type="pres">
      <dgm:prSet presAssocID="{EDF1D551-F003-4B75-8CBD-1A0823021A46}" presName="connectorText" presStyleLbl="sibTrans2D1" presStyleIdx="1" presStyleCnt="2"/>
      <dgm:spPr/>
      <dgm:t>
        <a:bodyPr/>
        <a:lstStyle/>
        <a:p>
          <a:endParaRPr lang="es-EC"/>
        </a:p>
      </dgm:t>
    </dgm:pt>
    <dgm:pt modelId="{2864A16B-539A-4D11-A23C-F4F8DE717303}" type="pres">
      <dgm:prSet presAssocID="{DA9D05DE-5350-47AE-BD4B-5D4CDEF60050}" presName="node" presStyleLbl="node1" presStyleIdx="2" presStyleCnt="3" custScaleX="160240" custScaleY="117570" custLinFactNeighborX="-609">
        <dgm:presLayoutVars>
          <dgm:bulletEnabled val="1"/>
        </dgm:presLayoutVars>
      </dgm:prSet>
      <dgm:spPr/>
      <dgm:t>
        <a:bodyPr/>
        <a:lstStyle/>
        <a:p>
          <a:endParaRPr lang="es-EC"/>
        </a:p>
      </dgm:t>
    </dgm:pt>
  </dgm:ptLst>
  <dgm:cxnLst>
    <dgm:cxn modelId="{CDFFB754-9619-4DD3-911A-0AF3D8383B5D}" srcId="{686C0E87-B275-4D4F-91F4-AC7D1D6A144E}" destId="{9D57B447-8B6C-42E0-883B-715D56C041CD}" srcOrd="1" destOrd="0" parTransId="{19122303-2EF3-442B-ABF4-9D2A9ED0D62D}" sibTransId="{EDF1D551-F003-4B75-8CBD-1A0823021A46}"/>
    <dgm:cxn modelId="{1563F258-D71C-4E2E-ACEF-05F9C149783C}" type="presOf" srcId="{EDF1D551-F003-4B75-8CBD-1A0823021A46}" destId="{70543554-EAFF-40F2-A19C-F2768FFE12C5}" srcOrd="1" destOrd="0" presId="urn:microsoft.com/office/officeart/2005/8/layout/process2"/>
    <dgm:cxn modelId="{261573F3-A82C-467D-A3F4-EC64C84E58FA}" srcId="{686C0E87-B275-4D4F-91F4-AC7D1D6A144E}" destId="{DA9D05DE-5350-47AE-BD4B-5D4CDEF60050}" srcOrd="2" destOrd="0" parTransId="{C4CE26DE-7DBD-4D4C-B9BE-9E52AE1AB40F}" sibTransId="{9D6CCC14-137F-445A-B525-2E731087C539}"/>
    <dgm:cxn modelId="{DE09E8EA-64C9-4DCF-B5E0-FECBEA23434C}" type="presOf" srcId="{C2DDE726-1331-4298-B609-1EA8308B4491}" destId="{D0B38A2F-7011-46FD-AFFC-8DB042E00ECC}" srcOrd="0" destOrd="0" presId="urn:microsoft.com/office/officeart/2005/8/layout/process2"/>
    <dgm:cxn modelId="{80212601-4261-4339-9EB7-87228C914856}" srcId="{686C0E87-B275-4D4F-91F4-AC7D1D6A144E}" destId="{C2DDE726-1331-4298-B609-1EA8308B4491}" srcOrd="0" destOrd="0" parTransId="{40D13EDC-B2DA-4B8D-93D8-B97BFF41B3FD}" sibTransId="{4CC74D01-0A40-4AF1-8731-DFF15A7054AA}"/>
    <dgm:cxn modelId="{82FCF4D1-6555-4F83-875E-708CD1655A7B}" type="presOf" srcId="{686C0E87-B275-4D4F-91F4-AC7D1D6A144E}" destId="{3D243F05-7A74-46DA-A167-64BA7B4007AC}" srcOrd="0" destOrd="0" presId="urn:microsoft.com/office/officeart/2005/8/layout/process2"/>
    <dgm:cxn modelId="{C7117470-E5EB-4D21-9EA0-5A544C18ED15}" type="presOf" srcId="{DA9D05DE-5350-47AE-BD4B-5D4CDEF60050}" destId="{2864A16B-539A-4D11-A23C-F4F8DE717303}" srcOrd="0" destOrd="0" presId="urn:microsoft.com/office/officeart/2005/8/layout/process2"/>
    <dgm:cxn modelId="{67BD849A-0B0F-4A92-A07C-2482377FF288}" type="presOf" srcId="{9D57B447-8B6C-42E0-883B-715D56C041CD}" destId="{3EF26365-44B0-4D7F-BF44-5EEB31E925A9}" srcOrd="0" destOrd="0" presId="urn:microsoft.com/office/officeart/2005/8/layout/process2"/>
    <dgm:cxn modelId="{38EFC912-8AAF-4B88-B303-80146A06DF6F}" type="presOf" srcId="{4CC74D01-0A40-4AF1-8731-DFF15A7054AA}" destId="{8E4C14D0-02FB-4A3F-AE46-0180BE0033B6}" srcOrd="0" destOrd="0" presId="urn:microsoft.com/office/officeart/2005/8/layout/process2"/>
    <dgm:cxn modelId="{CE1476A6-D851-4168-A62A-0D68C52BDFA7}" type="presOf" srcId="{4CC74D01-0A40-4AF1-8731-DFF15A7054AA}" destId="{A9999D5C-42AC-4DC1-8E9E-091F87AA078F}" srcOrd="1" destOrd="0" presId="urn:microsoft.com/office/officeart/2005/8/layout/process2"/>
    <dgm:cxn modelId="{766CEE7E-4B75-4ECE-99B1-E8BEA1AA6CE4}" type="presOf" srcId="{EDF1D551-F003-4B75-8CBD-1A0823021A46}" destId="{39FCF0E9-D780-4B32-8985-3F54F52C3270}" srcOrd="0" destOrd="0" presId="urn:microsoft.com/office/officeart/2005/8/layout/process2"/>
    <dgm:cxn modelId="{65DB836F-5E3E-48DA-9A03-31AA7C1C3511}" type="presParOf" srcId="{3D243F05-7A74-46DA-A167-64BA7B4007AC}" destId="{D0B38A2F-7011-46FD-AFFC-8DB042E00ECC}" srcOrd="0" destOrd="0" presId="urn:microsoft.com/office/officeart/2005/8/layout/process2"/>
    <dgm:cxn modelId="{9064F571-390A-4C3B-8BA2-811B3A2FFC50}" type="presParOf" srcId="{3D243F05-7A74-46DA-A167-64BA7B4007AC}" destId="{8E4C14D0-02FB-4A3F-AE46-0180BE0033B6}" srcOrd="1" destOrd="0" presId="urn:microsoft.com/office/officeart/2005/8/layout/process2"/>
    <dgm:cxn modelId="{3A8A7CFF-15D6-44C2-8294-B6208BB330AE}" type="presParOf" srcId="{8E4C14D0-02FB-4A3F-AE46-0180BE0033B6}" destId="{A9999D5C-42AC-4DC1-8E9E-091F87AA078F}" srcOrd="0" destOrd="0" presId="urn:microsoft.com/office/officeart/2005/8/layout/process2"/>
    <dgm:cxn modelId="{9BC95D9C-0656-49CB-8908-C0CD25E75502}" type="presParOf" srcId="{3D243F05-7A74-46DA-A167-64BA7B4007AC}" destId="{3EF26365-44B0-4D7F-BF44-5EEB31E925A9}" srcOrd="2" destOrd="0" presId="urn:microsoft.com/office/officeart/2005/8/layout/process2"/>
    <dgm:cxn modelId="{63E96948-E57C-4911-9D69-701CACDABE09}" type="presParOf" srcId="{3D243F05-7A74-46DA-A167-64BA7B4007AC}" destId="{39FCF0E9-D780-4B32-8985-3F54F52C3270}" srcOrd="3" destOrd="0" presId="urn:microsoft.com/office/officeart/2005/8/layout/process2"/>
    <dgm:cxn modelId="{FC8A7F49-BBE1-470A-8AF6-E72EE234AF1A}" type="presParOf" srcId="{39FCF0E9-D780-4B32-8985-3F54F52C3270}" destId="{70543554-EAFF-40F2-A19C-F2768FFE12C5}" srcOrd="0" destOrd="0" presId="urn:microsoft.com/office/officeart/2005/8/layout/process2"/>
    <dgm:cxn modelId="{FBF23C2E-EE70-4313-9E45-91D93FB27D09}" type="presParOf" srcId="{3D243F05-7A74-46DA-A167-64BA7B4007AC}" destId="{2864A16B-539A-4D11-A23C-F4F8DE717303}"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1646B8-93C2-4CEF-8818-54B54455AA5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C"/>
        </a:p>
      </dgm:t>
    </dgm:pt>
    <dgm:pt modelId="{CC617313-43E7-4D36-8035-AA5EA711DF8A}">
      <dgm:prSet phldrT="[Texto]" custT="1"/>
      <dgm:spPr/>
      <dgm:t>
        <a:bodyPr/>
        <a:lstStyle/>
        <a:p>
          <a:r>
            <a:rPr lang="es-EC" sz="2400" dirty="0" smtClean="0"/>
            <a:t>Origen del Agua que genera los lahares</a:t>
          </a:r>
          <a:endParaRPr lang="es-EC" sz="2400" dirty="0"/>
        </a:p>
      </dgm:t>
    </dgm:pt>
    <dgm:pt modelId="{EC39B107-1ED7-4E5F-86B2-1FDACAAD3B8F}" type="parTrans" cxnId="{695AB617-08A8-4A02-A906-524AFBB53AC7}">
      <dgm:prSet/>
      <dgm:spPr/>
      <dgm:t>
        <a:bodyPr/>
        <a:lstStyle/>
        <a:p>
          <a:endParaRPr lang="es-EC"/>
        </a:p>
      </dgm:t>
    </dgm:pt>
    <dgm:pt modelId="{38915AB6-44CA-4517-9784-CE402091A47E}" type="sibTrans" cxnId="{695AB617-08A8-4A02-A906-524AFBB53AC7}">
      <dgm:prSet/>
      <dgm:spPr/>
      <dgm:t>
        <a:bodyPr/>
        <a:lstStyle/>
        <a:p>
          <a:endParaRPr lang="es-EC"/>
        </a:p>
      </dgm:t>
    </dgm:pt>
    <dgm:pt modelId="{EEC42E49-453C-4FCD-A9A7-D9E754FEBD93}">
      <dgm:prSet phldrT="[Texto]"/>
      <dgm:spPr/>
      <dgm:t>
        <a:bodyPr/>
        <a:lstStyle/>
        <a:p>
          <a:r>
            <a:rPr lang="es-EC" dirty="0" smtClean="0"/>
            <a:t>Fusión de nieve y glaciares por flujos </a:t>
          </a:r>
          <a:r>
            <a:rPr lang="es-EC" dirty="0" err="1" smtClean="0"/>
            <a:t>piroclásticos</a:t>
          </a:r>
          <a:r>
            <a:rPr lang="es-EC" dirty="0" smtClean="0"/>
            <a:t> </a:t>
          </a:r>
          <a:endParaRPr lang="es-EC" dirty="0"/>
        </a:p>
      </dgm:t>
    </dgm:pt>
    <dgm:pt modelId="{5D247D37-0692-422C-AE4F-E6B43FD1947F}" type="parTrans" cxnId="{E2A4C43E-F6CD-4AC9-BD9B-4798AD213FD6}">
      <dgm:prSet/>
      <dgm:spPr/>
      <dgm:t>
        <a:bodyPr/>
        <a:lstStyle/>
        <a:p>
          <a:endParaRPr lang="es-EC"/>
        </a:p>
      </dgm:t>
    </dgm:pt>
    <dgm:pt modelId="{A12520DA-0255-410C-BD21-7D254BA5B8BC}" type="sibTrans" cxnId="{E2A4C43E-F6CD-4AC9-BD9B-4798AD213FD6}">
      <dgm:prSet/>
      <dgm:spPr/>
      <dgm:t>
        <a:bodyPr/>
        <a:lstStyle/>
        <a:p>
          <a:endParaRPr lang="es-EC"/>
        </a:p>
      </dgm:t>
    </dgm:pt>
    <dgm:pt modelId="{0190EF7F-9AA7-4411-B797-A7487C3A9A82}">
      <dgm:prSet phldrT="[Texto]"/>
      <dgm:spPr/>
      <dgm:t>
        <a:bodyPr/>
        <a:lstStyle/>
        <a:p>
          <a:r>
            <a:rPr lang="es-EC" dirty="0" smtClean="0"/>
            <a:t>Debido a lluvias torrenciales</a:t>
          </a:r>
          <a:endParaRPr lang="es-EC" dirty="0"/>
        </a:p>
      </dgm:t>
    </dgm:pt>
    <dgm:pt modelId="{B89442E5-CB59-4F5E-BC09-F70BAA986276}" type="parTrans" cxnId="{136E74D9-D18E-4CB3-B111-CB7A4547CBBA}">
      <dgm:prSet/>
      <dgm:spPr/>
      <dgm:t>
        <a:bodyPr/>
        <a:lstStyle/>
        <a:p>
          <a:endParaRPr lang="es-EC"/>
        </a:p>
      </dgm:t>
    </dgm:pt>
    <dgm:pt modelId="{66A0828F-9743-490C-B01F-F15382B66D32}" type="sibTrans" cxnId="{136E74D9-D18E-4CB3-B111-CB7A4547CBBA}">
      <dgm:prSet/>
      <dgm:spPr/>
      <dgm:t>
        <a:bodyPr/>
        <a:lstStyle/>
        <a:p>
          <a:endParaRPr lang="es-EC"/>
        </a:p>
      </dgm:t>
    </dgm:pt>
    <dgm:pt modelId="{82CD3AE8-60BD-47FB-9780-FA0CF3CB6214}">
      <dgm:prSet/>
      <dgm:spPr/>
      <dgm:t>
        <a:bodyPr/>
        <a:lstStyle/>
        <a:p>
          <a:r>
            <a:rPr lang="es-EC" dirty="0" smtClean="0"/>
            <a:t>Vertido violento de una masa de agua de una laguna </a:t>
          </a:r>
          <a:r>
            <a:rPr lang="es-EC" dirty="0" err="1" smtClean="0"/>
            <a:t>cratérica</a:t>
          </a:r>
          <a:endParaRPr lang="es-EC" dirty="0"/>
        </a:p>
      </dgm:t>
    </dgm:pt>
    <dgm:pt modelId="{B2F2D005-150C-4370-8044-03B8992C5C5E}" type="parTrans" cxnId="{12CF071C-E340-4A42-8E0A-D790D361DAFF}">
      <dgm:prSet/>
      <dgm:spPr/>
      <dgm:t>
        <a:bodyPr/>
        <a:lstStyle/>
        <a:p>
          <a:endParaRPr lang="es-EC"/>
        </a:p>
      </dgm:t>
    </dgm:pt>
    <dgm:pt modelId="{609F9CC5-BA0B-4FB1-AE00-1E46B2F4BFC8}" type="sibTrans" cxnId="{12CF071C-E340-4A42-8E0A-D790D361DAFF}">
      <dgm:prSet/>
      <dgm:spPr/>
      <dgm:t>
        <a:bodyPr/>
        <a:lstStyle/>
        <a:p>
          <a:endParaRPr lang="es-EC"/>
        </a:p>
      </dgm:t>
    </dgm:pt>
    <dgm:pt modelId="{28535EAD-D9F5-424A-BC0F-6E93E6135A50}" type="pres">
      <dgm:prSet presAssocID="{851646B8-93C2-4CEF-8818-54B54455AA55}" presName="diagram" presStyleCnt="0">
        <dgm:presLayoutVars>
          <dgm:chPref val="1"/>
          <dgm:dir/>
          <dgm:animOne val="branch"/>
          <dgm:animLvl val="lvl"/>
          <dgm:resizeHandles/>
        </dgm:presLayoutVars>
      </dgm:prSet>
      <dgm:spPr/>
      <dgm:t>
        <a:bodyPr/>
        <a:lstStyle/>
        <a:p>
          <a:endParaRPr lang="es-EC"/>
        </a:p>
      </dgm:t>
    </dgm:pt>
    <dgm:pt modelId="{071BF0CD-29F5-43FA-91C7-A0B38A42F9B3}" type="pres">
      <dgm:prSet presAssocID="{CC617313-43E7-4D36-8035-AA5EA711DF8A}" presName="root" presStyleCnt="0"/>
      <dgm:spPr/>
    </dgm:pt>
    <dgm:pt modelId="{5AE5E1DD-39BB-4A2F-B9BB-4E002C78B11F}" type="pres">
      <dgm:prSet presAssocID="{CC617313-43E7-4D36-8035-AA5EA711DF8A}" presName="rootComposite" presStyleCnt="0"/>
      <dgm:spPr/>
    </dgm:pt>
    <dgm:pt modelId="{5F6CCCE3-6B75-4FBD-A585-E5626B32BC44}" type="pres">
      <dgm:prSet presAssocID="{CC617313-43E7-4D36-8035-AA5EA711DF8A}" presName="rootText" presStyleLbl="node1" presStyleIdx="0" presStyleCnt="1" custScaleX="169681"/>
      <dgm:spPr/>
      <dgm:t>
        <a:bodyPr/>
        <a:lstStyle/>
        <a:p>
          <a:endParaRPr lang="es-EC"/>
        </a:p>
      </dgm:t>
    </dgm:pt>
    <dgm:pt modelId="{E4A41D90-4B46-43AD-AC4F-813E210AD07D}" type="pres">
      <dgm:prSet presAssocID="{CC617313-43E7-4D36-8035-AA5EA711DF8A}" presName="rootConnector" presStyleLbl="node1" presStyleIdx="0" presStyleCnt="1"/>
      <dgm:spPr/>
      <dgm:t>
        <a:bodyPr/>
        <a:lstStyle/>
        <a:p>
          <a:endParaRPr lang="es-EC"/>
        </a:p>
      </dgm:t>
    </dgm:pt>
    <dgm:pt modelId="{E34EFC68-562A-4578-88C7-4B6384F02DEC}" type="pres">
      <dgm:prSet presAssocID="{CC617313-43E7-4D36-8035-AA5EA711DF8A}" presName="childShape" presStyleCnt="0"/>
      <dgm:spPr/>
    </dgm:pt>
    <dgm:pt modelId="{F578355F-89C7-4E6B-81F0-0953A2CA806A}" type="pres">
      <dgm:prSet presAssocID="{5D247D37-0692-422C-AE4F-E6B43FD1947F}" presName="Name13" presStyleLbl="parChTrans1D2" presStyleIdx="0" presStyleCnt="3"/>
      <dgm:spPr/>
      <dgm:t>
        <a:bodyPr/>
        <a:lstStyle/>
        <a:p>
          <a:endParaRPr lang="es-EC"/>
        </a:p>
      </dgm:t>
    </dgm:pt>
    <dgm:pt modelId="{609E2B5E-5AC9-47C0-BD4A-559A3FD12768}" type="pres">
      <dgm:prSet presAssocID="{EEC42E49-453C-4FCD-A9A7-D9E754FEBD93}" presName="childText" presStyleLbl="bgAcc1" presStyleIdx="0" presStyleCnt="3">
        <dgm:presLayoutVars>
          <dgm:bulletEnabled val="1"/>
        </dgm:presLayoutVars>
      </dgm:prSet>
      <dgm:spPr/>
      <dgm:t>
        <a:bodyPr/>
        <a:lstStyle/>
        <a:p>
          <a:endParaRPr lang="es-EC"/>
        </a:p>
      </dgm:t>
    </dgm:pt>
    <dgm:pt modelId="{DC9CD856-EA79-4E1B-BA1F-8855CD4468EF}" type="pres">
      <dgm:prSet presAssocID="{B2F2D005-150C-4370-8044-03B8992C5C5E}" presName="Name13" presStyleLbl="parChTrans1D2" presStyleIdx="1" presStyleCnt="3"/>
      <dgm:spPr/>
      <dgm:t>
        <a:bodyPr/>
        <a:lstStyle/>
        <a:p>
          <a:endParaRPr lang="es-EC"/>
        </a:p>
      </dgm:t>
    </dgm:pt>
    <dgm:pt modelId="{3614EABC-B490-46CE-8E30-874BA1964A08}" type="pres">
      <dgm:prSet presAssocID="{82CD3AE8-60BD-47FB-9780-FA0CF3CB6214}" presName="childText" presStyleLbl="bgAcc1" presStyleIdx="1" presStyleCnt="3">
        <dgm:presLayoutVars>
          <dgm:bulletEnabled val="1"/>
        </dgm:presLayoutVars>
      </dgm:prSet>
      <dgm:spPr/>
      <dgm:t>
        <a:bodyPr/>
        <a:lstStyle/>
        <a:p>
          <a:endParaRPr lang="es-EC"/>
        </a:p>
      </dgm:t>
    </dgm:pt>
    <dgm:pt modelId="{8242BD84-8D7A-4DB1-BD83-03A2B49C9313}" type="pres">
      <dgm:prSet presAssocID="{B89442E5-CB59-4F5E-BC09-F70BAA986276}" presName="Name13" presStyleLbl="parChTrans1D2" presStyleIdx="2" presStyleCnt="3"/>
      <dgm:spPr/>
      <dgm:t>
        <a:bodyPr/>
        <a:lstStyle/>
        <a:p>
          <a:endParaRPr lang="es-EC"/>
        </a:p>
      </dgm:t>
    </dgm:pt>
    <dgm:pt modelId="{6D6FD7A3-5731-4374-B659-A7A807888469}" type="pres">
      <dgm:prSet presAssocID="{0190EF7F-9AA7-4411-B797-A7487C3A9A82}" presName="childText" presStyleLbl="bgAcc1" presStyleIdx="2" presStyleCnt="3">
        <dgm:presLayoutVars>
          <dgm:bulletEnabled val="1"/>
        </dgm:presLayoutVars>
      </dgm:prSet>
      <dgm:spPr/>
      <dgm:t>
        <a:bodyPr/>
        <a:lstStyle/>
        <a:p>
          <a:endParaRPr lang="es-EC"/>
        </a:p>
      </dgm:t>
    </dgm:pt>
  </dgm:ptLst>
  <dgm:cxnLst>
    <dgm:cxn modelId="{E51C74C3-5BD8-42BA-85A4-47607D1792EF}" type="presOf" srcId="{B2F2D005-150C-4370-8044-03B8992C5C5E}" destId="{DC9CD856-EA79-4E1B-BA1F-8855CD4468EF}" srcOrd="0" destOrd="0" presId="urn:microsoft.com/office/officeart/2005/8/layout/hierarchy3"/>
    <dgm:cxn modelId="{12CF071C-E340-4A42-8E0A-D790D361DAFF}" srcId="{CC617313-43E7-4D36-8035-AA5EA711DF8A}" destId="{82CD3AE8-60BD-47FB-9780-FA0CF3CB6214}" srcOrd="1" destOrd="0" parTransId="{B2F2D005-150C-4370-8044-03B8992C5C5E}" sibTransId="{609F9CC5-BA0B-4FB1-AE00-1E46B2F4BFC8}"/>
    <dgm:cxn modelId="{20CFE773-E951-4FFA-9C12-F495C653EF73}" type="presOf" srcId="{0190EF7F-9AA7-4411-B797-A7487C3A9A82}" destId="{6D6FD7A3-5731-4374-B659-A7A807888469}" srcOrd="0" destOrd="0" presId="urn:microsoft.com/office/officeart/2005/8/layout/hierarchy3"/>
    <dgm:cxn modelId="{136E74D9-D18E-4CB3-B111-CB7A4547CBBA}" srcId="{CC617313-43E7-4D36-8035-AA5EA711DF8A}" destId="{0190EF7F-9AA7-4411-B797-A7487C3A9A82}" srcOrd="2" destOrd="0" parTransId="{B89442E5-CB59-4F5E-BC09-F70BAA986276}" sibTransId="{66A0828F-9743-490C-B01F-F15382B66D32}"/>
    <dgm:cxn modelId="{7CD62914-0F79-457B-9E05-40E4375D0EF7}" type="presOf" srcId="{5D247D37-0692-422C-AE4F-E6B43FD1947F}" destId="{F578355F-89C7-4E6B-81F0-0953A2CA806A}" srcOrd="0" destOrd="0" presId="urn:microsoft.com/office/officeart/2005/8/layout/hierarchy3"/>
    <dgm:cxn modelId="{0E01AFDA-5F36-4F0D-98BE-69CB3DE19BB1}" type="presOf" srcId="{CC617313-43E7-4D36-8035-AA5EA711DF8A}" destId="{5F6CCCE3-6B75-4FBD-A585-E5626B32BC44}" srcOrd="0" destOrd="0" presId="urn:microsoft.com/office/officeart/2005/8/layout/hierarchy3"/>
    <dgm:cxn modelId="{9F9A51C0-2DA1-4216-8EE4-8D300D95F565}" type="presOf" srcId="{EEC42E49-453C-4FCD-A9A7-D9E754FEBD93}" destId="{609E2B5E-5AC9-47C0-BD4A-559A3FD12768}" srcOrd="0" destOrd="0" presId="urn:microsoft.com/office/officeart/2005/8/layout/hierarchy3"/>
    <dgm:cxn modelId="{E2A4C43E-F6CD-4AC9-BD9B-4798AD213FD6}" srcId="{CC617313-43E7-4D36-8035-AA5EA711DF8A}" destId="{EEC42E49-453C-4FCD-A9A7-D9E754FEBD93}" srcOrd="0" destOrd="0" parTransId="{5D247D37-0692-422C-AE4F-E6B43FD1947F}" sibTransId="{A12520DA-0255-410C-BD21-7D254BA5B8BC}"/>
    <dgm:cxn modelId="{221F23C6-03C8-45C4-8660-97B34BDA572F}" type="presOf" srcId="{82CD3AE8-60BD-47FB-9780-FA0CF3CB6214}" destId="{3614EABC-B490-46CE-8E30-874BA1964A08}" srcOrd="0" destOrd="0" presId="urn:microsoft.com/office/officeart/2005/8/layout/hierarchy3"/>
    <dgm:cxn modelId="{39D4F14A-ED21-4817-B24F-DEA14389DBB3}" type="presOf" srcId="{B89442E5-CB59-4F5E-BC09-F70BAA986276}" destId="{8242BD84-8D7A-4DB1-BD83-03A2B49C9313}" srcOrd="0" destOrd="0" presId="urn:microsoft.com/office/officeart/2005/8/layout/hierarchy3"/>
    <dgm:cxn modelId="{991D5F28-30C8-4425-879F-EAD5740450A3}" type="presOf" srcId="{CC617313-43E7-4D36-8035-AA5EA711DF8A}" destId="{E4A41D90-4B46-43AD-AC4F-813E210AD07D}" srcOrd="1" destOrd="0" presId="urn:microsoft.com/office/officeart/2005/8/layout/hierarchy3"/>
    <dgm:cxn modelId="{695AB617-08A8-4A02-A906-524AFBB53AC7}" srcId="{851646B8-93C2-4CEF-8818-54B54455AA55}" destId="{CC617313-43E7-4D36-8035-AA5EA711DF8A}" srcOrd="0" destOrd="0" parTransId="{EC39B107-1ED7-4E5F-86B2-1FDACAAD3B8F}" sibTransId="{38915AB6-44CA-4517-9784-CE402091A47E}"/>
    <dgm:cxn modelId="{E0AEB6A6-A53A-4437-BCAF-4AFF69AA4608}" type="presOf" srcId="{851646B8-93C2-4CEF-8818-54B54455AA55}" destId="{28535EAD-D9F5-424A-BC0F-6E93E6135A50}" srcOrd="0" destOrd="0" presId="urn:microsoft.com/office/officeart/2005/8/layout/hierarchy3"/>
    <dgm:cxn modelId="{8B92D661-3706-4449-A7EC-99EF49F78886}" type="presParOf" srcId="{28535EAD-D9F5-424A-BC0F-6E93E6135A50}" destId="{071BF0CD-29F5-43FA-91C7-A0B38A42F9B3}" srcOrd="0" destOrd="0" presId="urn:microsoft.com/office/officeart/2005/8/layout/hierarchy3"/>
    <dgm:cxn modelId="{02BDC4A1-ABA7-4BAA-9B6E-3D31C51AC555}" type="presParOf" srcId="{071BF0CD-29F5-43FA-91C7-A0B38A42F9B3}" destId="{5AE5E1DD-39BB-4A2F-B9BB-4E002C78B11F}" srcOrd="0" destOrd="0" presId="urn:microsoft.com/office/officeart/2005/8/layout/hierarchy3"/>
    <dgm:cxn modelId="{9E8DB130-CD70-4EE1-9594-3BE45B3535EF}" type="presParOf" srcId="{5AE5E1DD-39BB-4A2F-B9BB-4E002C78B11F}" destId="{5F6CCCE3-6B75-4FBD-A585-E5626B32BC44}" srcOrd="0" destOrd="0" presId="urn:microsoft.com/office/officeart/2005/8/layout/hierarchy3"/>
    <dgm:cxn modelId="{667BBD56-6DAB-42A0-9913-039039A8192C}" type="presParOf" srcId="{5AE5E1DD-39BB-4A2F-B9BB-4E002C78B11F}" destId="{E4A41D90-4B46-43AD-AC4F-813E210AD07D}" srcOrd="1" destOrd="0" presId="urn:microsoft.com/office/officeart/2005/8/layout/hierarchy3"/>
    <dgm:cxn modelId="{F84AF71E-F810-4361-A0F3-8CFF04654A9A}" type="presParOf" srcId="{071BF0CD-29F5-43FA-91C7-A0B38A42F9B3}" destId="{E34EFC68-562A-4578-88C7-4B6384F02DEC}" srcOrd="1" destOrd="0" presId="urn:microsoft.com/office/officeart/2005/8/layout/hierarchy3"/>
    <dgm:cxn modelId="{814F3B98-A2CF-4E4F-86DE-A697A69A9C16}" type="presParOf" srcId="{E34EFC68-562A-4578-88C7-4B6384F02DEC}" destId="{F578355F-89C7-4E6B-81F0-0953A2CA806A}" srcOrd="0" destOrd="0" presId="urn:microsoft.com/office/officeart/2005/8/layout/hierarchy3"/>
    <dgm:cxn modelId="{67C168E5-E2D9-474E-AA12-38ABD0C72DAE}" type="presParOf" srcId="{E34EFC68-562A-4578-88C7-4B6384F02DEC}" destId="{609E2B5E-5AC9-47C0-BD4A-559A3FD12768}" srcOrd="1" destOrd="0" presId="urn:microsoft.com/office/officeart/2005/8/layout/hierarchy3"/>
    <dgm:cxn modelId="{05AA1771-13FB-4892-8004-9D9A95850A48}" type="presParOf" srcId="{E34EFC68-562A-4578-88C7-4B6384F02DEC}" destId="{DC9CD856-EA79-4E1B-BA1F-8855CD4468EF}" srcOrd="2" destOrd="0" presId="urn:microsoft.com/office/officeart/2005/8/layout/hierarchy3"/>
    <dgm:cxn modelId="{A7256ED5-C6A9-4D5A-916F-EC31535A4274}" type="presParOf" srcId="{E34EFC68-562A-4578-88C7-4B6384F02DEC}" destId="{3614EABC-B490-46CE-8E30-874BA1964A08}" srcOrd="3" destOrd="0" presId="urn:microsoft.com/office/officeart/2005/8/layout/hierarchy3"/>
    <dgm:cxn modelId="{B3FBDAED-AF07-4FB2-812E-B147C0EFB8AC}" type="presParOf" srcId="{E34EFC68-562A-4578-88C7-4B6384F02DEC}" destId="{8242BD84-8D7A-4DB1-BD83-03A2B49C9313}" srcOrd="4" destOrd="0" presId="urn:microsoft.com/office/officeart/2005/8/layout/hierarchy3"/>
    <dgm:cxn modelId="{526E7083-B813-4595-B2A7-1931D4490FB8}" type="presParOf" srcId="{E34EFC68-562A-4578-88C7-4B6384F02DEC}" destId="{6D6FD7A3-5731-4374-B659-A7A807888469}"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A2E482B-A981-4153-8427-894E394211C6}" type="doc">
      <dgm:prSet loTypeId="urn:microsoft.com/office/officeart/2005/8/layout/vList5" loCatId="list" qsTypeId="urn:microsoft.com/office/officeart/2005/8/quickstyle/simple1" qsCatId="simple" csTypeId="urn:microsoft.com/office/officeart/2005/8/colors/accent1_1" csCatId="accent1" phldr="1"/>
      <dgm:spPr/>
      <dgm:t>
        <a:bodyPr/>
        <a:lstStyle/>
        <a:p>
          <a:endParaRPr lang="es-EC"/>
        </a:p>
      </dgm:t>
    </dgm:pt>
    <dgm:pt modelId="{192AF604-E984-44C6-838E-FFE7A763FF6B}">
      <dgm:prSet phldrT="[Texto]" custT="1"/>
      <dgm:spPr/>
      <dgm:t>
        <a:bodyPr/>
        <a:lstStyle/>
        <a:p>
          <a:r>
            <a:rPr lang="es-EC" sz="2800" dirty="0" smtClean="0"/>
            <a:t>Densidad del flujo</a:t>
          </a:r>
          <a:endParaRPr lang="es-EC" sz="2800" dirty="0"/>
        </a:p>
      </dgm:t>
    </dgm:pt>
    <dgm:pt modelId="{345E15DB-A82A-4123-8B50-79EC00226A28}" type="parTrans" cxnId="{C6A4B745-19EF-4E58-8738-BF57D4B84BA9}">
      <dgm:prSet/>
      <dgm:spPr/>
      <dgm:t>
        <a:bodyPr/>
        <a:lstStyle/>
        <a:p>
          <a:endParaRPr lang="es-EC"/>
        </a:p>
      </dgm:t>
    </dgm:pt>
    <dgm:pt modelId="{61D51507-412D-483A-96DB-CF90AC5A3CBA}" type="sibTrans" cxnId="{C6A4B745-19EF-4E58-8738-BF57D4B84BA9}">
      <dgm:prSet/>
      <dgm:spPr/>
      <dgm:t>
        <a:bodyPr/>
        <a:lstStyle/>
        <a:p>
          <a:endParaRPr lang="es-EC"/>
        </a:p>
      </dgm:t>
    </dgm:pt>
    <dgm:pt modelId="{C0F40595-957A-45D4-A334-17882215E0F8}">
      <dgm:prSet phldrT="[Texto]" custT="1"/>
      <dgm:spPr/>
      <dgm:t>
        <a:bodyPr anchor="t"/>
        <a:lstStyle/>
        <a:p>
          <a:pPr algn="just"/>
          <a:r>
            <a:rPr lang="es-EC" sz="1800" dirty="0" smtClean="0"/>
            <a:t>Se asume que ambas partes, la parte sólida y el fluido que conforman el flujo, tienen densidades fijas. Se calcula con la expresión:</a:t>
          </a:r>
          <a:endParaRPr lang="es-EC" sz="1800" dirty="0"/>
        </a:p>
      </dgm:t>
    </dgm:pt>
    <dgm:pt modelId="{7930BDCC-7EC2-40A4-A063-8B6876854BDC}" type="parTrans" cxnId="{DE4F35F8-EC45-4048-BDF3-2752BE66167C}">
      <dgm:prSet/>
      <dgm:spPr/>
      <dgm:t>
        <a:bodyPr/>
        <a:lstStyle/>
        <a:p>
          <a:endParaRPr lang="es-EC"/>
        </a:p>
      </dgm:t>
    </dgm:pt>
    <dgm:pt modelId="{204EE8CA-26E9-469A-879E-728D9CC6732F}" type="sibTrans" cxnId="{DE4F35F8-EC45-4048-BDF3-2752BE66167C}">
      <dgm:prSet/>
      <dgm:spPr/>
      <dgm:t>
        <a:bodyPr/>
        <a:lstStyle/>
        <a:p>
          <a:endParaRPr lang="es-EC"/>
        </a:p>
      </dgm:t>
    </dgm:pt>
    <dgm:pt modelId="{B44C9B75-C28A-42D6-BF0E-F6E43CBFAA28}">
      <dgm:prSet phldrT="[Texto]" custT="1"/>
      <dgm:spPr/>
      <dgm:t>
        <a:bodyPr/>
        <a:lstStyle/>
        <a:p>
          <a:r>
            <a:rPr lang="es-EC" sz="2800" dirty="0" smtClean="0"/>
            <a:t>Volumen Total</a:t>
          </a:r>
          <a:endParaRPr lang="es-EC" sz="2800" dirty="0"/>
        </a:p>
      </dgm:t>
    </dgm:pt>
    <dgm:pt modelId="{1E382CFF-75EE-4B7E-9D1E-6C2B8A6AFAB7}" type="parTrans" cxnId="{569DFEF8-0EBF-4471-BA83-D09CE4A96CD3}">
      <dgm:prSet/>
      <dgm:spPr/>
      <dgm:t>
        <a:bodyPr/>
        <a:lstStyle/>
        <a:p>
          <a:endParaRPr lang="es-EC"/>
        </a:p>
      </dgm:t>
    </dgm:pt>
    <dgm:pt modelId="{02A06172-D531-4824-8DDE-5EFCBCF1CC59}" type="sibTrans" cxnId="{569DFEF8-0EBF-4471-BA83-D09CE4A96CD3}">
      <dgm:prSet/>
      <dgm:spPr/>
      <dgm:t>
        <a:bodyPr/>
        <a:lstStyle/>
        <a:p>
          <a:endParaRPr lang="es-EC"/>
        </a:p>
      </dgm:t>
    </dgm:pt>
    <dgm:pt modelId="{775040D7-A23B-4E53-B49F-D437C83C2747}">
      <dgm:prSet phldrT="[Texto]" custT="1"/>
      <dgm:spPr/>
      <dgm:t>
        <a:bodyPr/>
        <a:lstStyle/>
        <a:p>
          <a:r>
            <a:rPr lang="es-EC" sz="1800" dirty="0" smtClean="0"/>
            <a:t>Uno de los parámetros más importantes desde el punto de vista de la evaluación de un peligro potencial</a:t>
          </a:r>
          <a:endParaRPr lang="es-EC" sz="1800" dirty="0"/>
        </a:p>
      </dgm:t>
    </dgm:pt>
    <dgm:pt modelId="{C43842F7-EDA3-4CA6-B901-4A504AA43A25}" type="parTrans" cxnId="{CD67EC31-1EBF-4F6A-BC82-39FAB37ADFE9}">
      <dgm:prSet/>
      <dgm:spPr/>
      <dgm:t>
        <a:bodyPr/>
        <a:lstStyle/>
        <a:p>
          <a:endParaRPr lang="es-EC"/>
        </a:p>
      </dgm:t>
    </dgm:pt>
    <dgm:pt modelId="{3AFF3646-15AB-440D-83DE-3FFD7DBABC23}" type="sibTrans" cxnId="{CD67EC31-1EBF-4F6A-BC82-39FAB37ADFE9}">
      <dgm:prSet/>
      <dgm:spPr/>
      <dgm:t>
        <a:bodyPr/>
        <a:lstStyle/>
        <a:p>
          <a:endParaRPr lang="es-EC"/>
        </a:p>
      </dgm:t>
    </dgm:pt>
    <dgm:pt modelId="{2BF72973-C254-4D9F-B1DB-1FA5AA089D82}">
      <dgm:prSet phldrT="[Texto]" custT="1"/>
      <dgm:spPr/>
      <dgm:t>
        <a:bodyPr/>
        <a:lstStyle/>
        <a:p>
          <a:r>
            <a:rPr lang="es-EC" sz="1800" dirty="0" smtClean="0"/>
            <a:t>Se puede esperar diferentes volúmenes de flujo con diferentes probabilidades de ocurrencia</a:t>
          </a:r>
          <a:endParaRPr lang="es-EC" sz="1800" dirty="0"/>
        </a:p>
      </dgm:t>
    </dgm:pt>
    <dgm:pt modelId="{FBD9010B-43B3-442A-9ACB-918FD1788760}" type="parTrans" cxnId="{CAD8C508-B543-477A-83C3-F4D9285B5FED}">
      <dgm:prSet/>
      <dgm:spPr/>
      <dgm:t>
        <a:bodyPr/>
        <a:lstStyle/>
        <a:p>
          <a:endParaRPr lang="es-EC"/>
        </a:p>
      </dgm:t>
    </dgm:pt>
    <dgm:pt modelId="{0A7DE02F-67EE-4BB1-A089-687AD9FA4041}" type="sibTrans" cxnId="{CAD8C508-B543-477A-83C3-F4D9285B5FED}">
      <dgm:prSet/>
      <dgm:spPr/>
      <dgm:t>
        <a:bodyPr/>
        <a:lstStyle/>
        <a:p>
          <a:endParaRPr lang="es-EC"/>
        </a:p>
      </dgm:t>
    </dgm:pt>
    <dgm:pt modelId="{D9A0A37E-F89A-4942-BA42-952C2F790A0A}">
      <dgm:prSet phldrT="[Texto]" custT="1"/>
      <dgm:spPr/>
      <dgm:t>
        <a:bodyPr/>
        <a:lstStyle/>
        <a:p>
          <a:r>
            <a:rPr lang="es-EC" sz="2800" dirty="0" smtClean="0"/>
            <a:t>Hidrograma</a:t>
          </a:r>
          <a:endParaRPr lang="es-EC" sz="2800" dirty="0"/>
        </a:p>
      </dgm:t>
    </dgm:pt>
    <dgm:pt modelId="{8CE7C086-61E7-4DDD-9E72-26EC37C024EE}" type="parTrans" cxnId="{2883ABD5-A517-4C3F-A72C-D90F7059DB23}">
      <dgm:prSet/>
      <dgm:spPr/>
      <dgm:t>
        <a:bodyPr/>
        <a:lstStyle/>
        <a:p>
          <a:endParaRPr lang="es-EC"/>
        </a:p>
      </dgm:t>
    </dgm:pt>
    <dgm:pt modelId="{BB661119-9528-4444-94D3-CB3D86252BAA}" type="sibTrans" cxnId="{2883ABD5-A517-4C3F-A72C-D90F7059DB23}">
      <dgm:prSet/>
      <dgm:spPr/>
      <dgm:t>
        <a:bodyPr/>
        <a:lstStyle/>
        <a:p>
          <a:endParaRPr lang="es-EC"/>
        </a:p>
      </dgm:t>
    </dgm:pt>
    <dgm:pt modelId="{2A10643B-CD3B-4852-B31F-C380C56B79D7}">
      <dgm:prSet phldrT="[Texto]" custT="1"/>
      <dgm:spPr/>
      <dgm:t>
        <a:bodyPr/>
        <a:lstStyle/>
        <a:p>
          <a:pPr algn="just"/>
          <a:r>
            <a:rPr lang="es-EC" sz="1800" dirty="0" smtClean="0"/>
            <a:t>Representación del tiempo vs el caudal o descarga, donde el área bajo la curva corresponde al volumen total del evento. </a:t>
          </a:r>
          <a:endParaRPr lang="es-EC" sz="1800" dirty="0"/>
        </a:p>
      </dgm:t>
    </dgm:pt>
    <dgm:pt modelId="{182C055D-EAE8-40B3-B81E-C8711006A189}" type="parTrans" cxnId="{9E753977-D49D-45D1-BCAB-99EE470D7923}">
      <dgm:prSet/>
      <dgm:spPr/>
      <dgm:t>
        <a:bodyPr/>
        <a:lstStyle/>
        <a:p>
          <a:endParaRPr lang="es-EC"/>
        </a:p>
      </dgm:t>
    </dgm:pt>
    <dgm:pt modelId="{6B2ED041-2521-4852-8379-464199BB9954}" type="sibTrans" cxnId="{9E753977-D49D-45D1-BCAB-99EE470D7923}">
      <dgm:prSet/>
      <dgm:spPr/>
      <dgm:t>
        <a:bodyPr/>
        <a:lstStyle/>
        <a:p>
          <a:endParaRPr lang="es-EC"/>
        </a:p>
      </dgm:t>
    </dgm:pt>
    <dgm:pt modelId="{3C0BDE1A-59FE-49C5-AAC8-2F7762897C0D}" type="pres">
      <dgm:prSet presAssocID="{8A2E482B-A981-4153-8427-894E394211C6}" presName="Name0" presStyleCnt="0">
        <dgm:presLayoutVars>
          <dgm:dir/>
          <dgm:animLvl val="lvl"/>
          <dgm:resizeHandles val="exact"/>
        </dgm:presLayoutVars>
      </dgm:prSet>
      <dgm:spPr/>
      <dgm:t>
        <a:bodyPr/>
        <a:lstStyle/>
        <a:p>
          <a:endParaRPr lang="es-EC"/>
        </a:p>
      </dgm:t>
    </dgm:pt>
    <dgm:pt modelId="{57202438-B17C-4BEB-8063-FB0041DA051F}" type="pres">
      <dgm:prSet presAssocID="{192AF604-E984-44C6-838E-FFE7A763FF6B}" presName="linNode" presStyleCnt="0"/>
      <dgm:spPr/>
    </dgm:pt>
    <dgm:pt modelId="{9B528A4F-5CD5-4EB2-AFA2-D0E5E9C2B456}" type="pres">
      <dgm:prSet presAssocID="{192AF604-E984-44C6-838E-FFE7A763FF6B}" presName="parentText" presStyleLbl="node1" presStyleIdx="0" presStyleCnt="3" custScaleX="80869" custScaleY="117806">
        <dgm:presLayoutVars>
          <dgm:chMax val="1"/>
          <dgm:bulletEnabled val="1"/>
        </dgm:presLayoutVars>
      </dgm:prSet>
      <dgm:spPr/>
      <dgm:t>
        <a:bodyPr/>
        <a:lstStyle/>
        <a:p>
          <a:endParaRPr lang="es-EC"/>
        </a:p>
      </dgm:t>
    </dgm:pt>
    <dgm:pt modelId="{F2C32E2E-AF92-4040-988B-BE0058DB29B7}" type="pres">
      <dgm:prSet presAssocID="{192AF604-E984-44C6-838E-FFE7A763FF6B}" presName="descendantText" presStyleLbl="alignAccFollowNode1" presStyleIdx="0" presStyleCnt="3" custScaleY="119996">
        <dgm:presLayoutVars>
          <dgm:bulletEnabled val="1"/>
        </dgm:presLayoutVars>
      </dgm:prSet>
      <dgm:spPr/>
      <dgm:t>
        <a:bodyPr/>
        <a:lstStyle/>
        <a:p>
          <a:endParaRPr lang="es-EC"/>
        </a:p>
      </dgm:t>
    </dgm:pt>
    <dgm:pt modelId="{0B35BEF4-46A5-48B8-8B87-7C17B74D08A9}" type="pres">
      <dgm:prSet presAssocID="{61D51507-412D-483A-96DB-CF90AC5A3CBA}" presName="sp" presStyleCnt="0"/>
      <dgm:spPr/>
    </dgm:pt>
    <dgm:pt modelId="{E11E023F-0FD2-41A6-ABB6-F4EE88456BF9}" type="pres">
      <dgm:prSet presAssocID="{B44C9B75-C28A-42D6-BF0E-F6E43CBFAA28}" presName="linNode" presStyleCnt="0"/>
      <dgm:spPr/>
    </dgm:pt>
    <dgm:pt modelId="{C51924B1-0857-4616-9AA5-4E26D8F1D76C}" type="pres">
      <dgm:prSet presAssocID="{B44C9B75-C28A-42D6-BF0E-F6E43CBFAA28}" presName="parentText" presStyleLbl="node1" presStyleIdx="1" presStyleCnt="3" custScaleX="80645" custScaleY="114509">
        <dgm:presLayoutVars>
          <dgm:chMax val="1"/>
          <dgm:bulletEnabled val="1"/>
        </dgm:presLayoutVars>
      </dgm:prSet>
      <dgm:spPr/>
      <dgm:t>
        <a:bodyPr/>
        <a:lstStyle/>
        <a:p>
          <a:endParaRPr lang="es-EC"/>
        </a:p>
      </dgm:t>
    </dgm:pt>
    <dgm:pt modelId="{385BF1D4-B2BC-45FA-970F-70F02A44428B}" type="pres">
      <dgm:prSet presAssocID="{B44C9B75-C28A-42D6-BF0E-F6E43CBFAA28}" presName="descendantText" presStyleLbl="alignAccFollowNode1" presStyleIdx="1" presStyleCnt="3" custScaleY="122243">
        <dgm:presLayoutVars>
          <dgm:bulletEnabled val="1"/>
        </dgm:presLayoutVars>
      </dgm:prSet>
      <dgm:spPr/>
      <dgm:t>
        <a:bodyPr/>
        <a:lstStyle/>
        <a:p>
          <a:endParaRPr lang="es-EC"/>
        </a:p>
      </dgm:t>
    </dgm:pt>
    <dgm:pt modelId="{5FCC4150-C7FA-4182-BA7F-EBFF07973FF9}" type="pres">
      <dgm:prSet presAssocID="{02A06172-D531-4824-8DDE-5EFCBCF1CC59}" presName="sp" presStyleCnt="0"/>
      <dgm:spPr/>
    </dgm:pt>
    <dgm:pt modelId="{3247C87D-9E9D-4D3A-A819-898CA4F35180}" type="pres">
      <dgm:prSet presAssocID="{D9A0A37E-F89A-4942-BA42-952C2F790A0A}" presName="linNode" presStyleCnt="0"/>
      <dgm:spPr/>
    </dgm:pt>
    <dgm:pt modelId="{FB4B2CEB-4EE8-4C2D-87AA-5BB713C89A73}" type="pres">
      <dgm:prSet presAssocID="{D9A0A37E-F89A-4942-BA42-952C2F790A0A}" presName="parentText" presStyleLbl="node1" presStyleIdx="2" presStyleCnt="3" custScaleX="81914">
        <dgm:presLayoutVars>
          <dgm:chMax val="1"/>
          <dgm:bulletEnabled val="1"/>
        </dgm:presLayoutVars>
      </dgm:prSet>
      <dgm:spPr/>
      <dgm:t>
        <a:bodyPr/>
        <a:lstStyle/>
        <a:p>
          <a:endParaRPr lang="es-EC"/>
        </a:p>
      </dgm:t>
    </dgm:pt>
    <dgm:pt modelId="{939EC731-97F1-4232-ABAA-28D4F93EF603}" type="pres">
      <dgm:prSet presAssocID="{D9A0A37E-F89A-4942-BA42-952C2F790A0A}" presName="descendantText" presStyleLbl="alignAccFollowNode1" presStyleIdx="2" presStyleCnt="3">
        <dgm:presLayoutVars>
          <dgm:bulletEnabled val="1"/>
        </dgm:presLayoutVars>
      </dgm:prSet>
      <dgm:spPr/>
      <dgm:t>
        <a:bodyPr/>
        <a:lstStyle/>
        <a:p>
          <a:endParaRPr lang="es-EC"/>
        </a:p>
      </dgm:t>
    </dgm:pt>
  </dgm:ptLst>
  <dgm:cxnLst>
    <dgm:cxn modelId="{62BA3DD6-B3D8-4915-8AD6-BB5936E99388}" type="presOf" srcId="{775040D7-A23B-4E53-B49F-D437C83C2747}" destId="{385BF1D4-B2BC-45FA-970F-70F02A44428B}" srcOrd="0" destOrd="0" presId="urn:microsoft.com/office/officeart/2005/8/layout/vList5"/>
    <dgm:cxn modelId="{DE4F35F8-EC45-4048-BDF3-2752BE66167C}" srcId="{192AF604-E984-44C6-838E-FFE7A763FF6B}" destId="{C0F40595-957A-45D4-A334-17882215E0F8}" srcOrd="0" destOrd="0" parTransId="{7930BDCC-7EC2-40A4-A063-8B6876854BDC}" sibTransId="{204EE8CA-26E9-469A-879E-728D9CC6732F}"/>
    <dgm:cxn modelId="{FF8591B3-BB23-424A-867B-655DA8F40F7C}" type="presOf" srcId="{C0F40595-957A-45D4-A334-17882215E0F8}" destId="{F2C32E2E-AF92-4040-988B-BE0058DB29B7}" srcOrd="0" destOrd="0" presId="urn:microsoft.com/office/officeart/2005/8/layout/vList5"/>
    <dgm:cxn modelId="{803D0CDC-5679-4CAB-A10E-E077AC2C7BCF}" type="presOf" srcId="{2BF72973-C254-4D9F-B1DB-1FA5AA089D82}" destId="{385BF1D4-B2BC-45FA-970F-70F02A44428B}" srcOrd="0" destOrd="1" presId="urn:microsoft.com/office/officeart/2005/8/layout/vList5"/>
    <dgm:cxn modelId="{B72A3CE7-DBCA-4FA4-A189-8D9CF9A00F84}" type="presOf" srcId="{B44C9B75-C28A-42D6-BF0E-F6E43CBFAA28}" destId="{C51924B1-0857-4616-9AA5-4E26D8F1D76C}" srcOrd="0" destOrd="0" presId="urn:microsoft.com/office/officeart/2005/8/layout/vList5"/>
    <dgm:cxn modelId="{C6A4B745-19EF-4E58-8738-BF57D4B84BA9}" srcId="{8A2E482B-A981-4153-8427-894E394211C6}" destId="{192AF604-E984-44C6-838E-FFE7A763FF6B}" srcOrd="0" destOrd="0" parTransId="{345E15DB-A82A-4123-8B50-79EC00226A28}" sibTransId="{61D51507-412D-483A-96DB-CF90AC5A3CBA}"/>
    <dgm:cxn modelId="{CAD8C508-B543-477A-83C3-F4D9285B5FED}" srcId="{B44C9B75-C28A-42D6-BF0E-F6E43CBFAA28}" destId="{2BF72973-C254-4D9F-B1DB-1FA5AA089D82}" srcOrd="1" destOrd="0" parTransId="{FBD9010B-43B3-442A-9ACB-918FD1788760}" sibTransId="{0A7DE02F-67EE-4BB1-A089-687AD9FA4041}"/>
    <dgm:cxn modelId="{569DFEF8-0EBF-4471-BA83-D09CE4A96CD3}" srcId="{8A2E482B-A981-4153-8427-894E394211C6}" destId="{B44C9B75-C28A-42D6-BF0E-F6E43CBFAA28}" srcOrd="1" destOrd="0" parTransId="{1E382CFF-75EE-4B7E-9D1E-6C2B8A6AFAB7}" sibTransId="{02A06172-D531-4824-8DDE-5EFCBCF1CC59}"/>
    <dgm:cxn modelId="{9E753977-D49D-45D1-BCAB-99EE470D7923}" srcId="{D9A0A37E-F89A-4942-BA42-952C2F790A0A}" destId="{2A10643B-CD3B-4852-B31F-C380C56B79D7}" srcOrd="0" destOrd="0" parTransId="{182C055D-EAE8-40B3-B81E-C8711006A189}" sibTransId="{6B2ED041-2521-4852-8379-464199BB9954}"/>
    <dgm:cxn modelId="{17C69F25-C956-4DD6-A748-C3C871D5BE25}" type="presOf" srcId="{D9A0A37E-F89A-4942-BA42-952C2F790A0A}" destId="{FB4B2CEB-4EE8-4C2D-87AA-5BB713C89A73}" srcOrd="0" destOrd="0" presId="urn:microsoft.com/office/officeart/2005/8/layout/vList5"/>
    <dgm:cxn modelId="{CD67EC31-1EBF-4F6A-BC82-39FAB37ADFE9}" srcId="{B44C9B75-C28A-42D6-BF0E-F6E43CBFAA28}" destId="{775040D7-A23B-4E53-B49F-D437C83C2747}" srcOrd="0" destOrd="0" parTransId="{C43842F7-EDA3-4CA6-B901-4A504AA43A25}" sibTransId="{3AFF3646-15AB-440D-83DE-3FFD7DBABC23}"/>
    <dgm:cxn modelId="{2883ABD5-A517-4C3F-A72C-D90F7059DB23}" srcId="{8A2E482B-A981-4153-8427-894E394211C6}" destId="{D9A0A37E-F89A-4942-BA42-952C2F790A0A}" srcOrd="2" destOrd="0" parTransId="{8CE7C086-61E7-4DDD-9E72-26EC37C024EE}" sibTransId="{BB661119-9528-4444-94D3-CB3D86252BAA}"/>
    <dgm:cxn modelId="{5EE489BF-81BE-4BEC-9F87-524EBFEF3141}" type="presOf" srcId="{2A10643B-CD3B-4852-B31F-C380C56B79D7}" destId="{939EC731-97F1-4232-ABAA-28D4F93EF603}" srcOrd="0" destOrd="0" presId="urn:microsoft.com/office/officeart/2005/8/layout/vList5"/>
    <dgm:cxn modelId="{19DBA9A9-EA87-41CD-ACDF-8E0490D3E5D0}" type="presOf" srcId="{8A2E482B-A981-4153-8427-894E394211C6}" destId="{3C0BDE1A-59FE-49C5-AAC8-2F7762897C0D}" srcOrd="0" destOrd="0" presId="urn:microsoft.com/office/officeart/2005/8/layout/vList5"/>
    <dgm:cxn modelId="{A6943410-A788-4A92-93FB-A5218B6174B2}" type="presOf" srcId="{192AF604-E984-44C6-838E-FFE7A763FF6B}" destId="{9B528A4F-5CD5-4EB2-AFA2-D0E5E9C2B456}" srcOrd="0" destOrd="0" presId="urn:microsoft.com/office/officeart/2005/8/layout/vList5"/>
    <dgm:cxn modelId="{8C798C12-FB92-42EC-9D24-32C11B1FF01C}" type="presParOf" srcId="{3C0BDE1A-59FE-49C5-AAC8-2F7762897C0D}" destId="{57202438-B17C-4BEB-8063-FB0041DA051F}" srcOrd="0" destOrd="0" presId="urn:microsoft.com/office/officeart/2005/8/layout/vList5"/>
    <dgm:cxn modelId="{08957B92-9F6C-4537-A20E-E728CD09548D}" type="presParOf" srcId="{57202438-B17C-4BEB-8063-FB0041DA051F}" destId="{9B528A4F-5CD5-4EB2-AFA2-D0E5E9C2B456}" srcOrd="0" destOrd="0" presId="urn:microsoft.com/office/officeart/2005/8/layout/vList5"/>
    <dgm:cxn modelId="{7286DDFA-9D1D-4C40-ADB5-73B4B0710E43}" type="presParOf" srcId="{57202438-B17C-4BEB-8063-FB0041DA051F}" destId="{F2C32E2E-AF92-4040-988B-BE0058DB29B7}" srcOrd="1" destOrd="0" presId="urn:microsoft.com/office/officeart/2005/8/layout/vList5"/>
    <dgm:cxn modelId="{1D6F9D00-F2C9-45E3-85E7-D0B33F07CE87}" type="presParOf" srcId="{3C0BDE1A-59FE-49C5-AAC8-2F7762897C0D}" destId="{0B35BEF4-46A5-48B8-8B87-7C17B74D08A9}" srcOrd="1" destOrd="0" presId="urn:microsoft.com/office/officeart/2005/8/layout/vList5"/>
    <dgm:cxn modelId="{6ED7B02F-B4ED-446F-81EF-CCBAD8328EDA}" type="presParOf" srcId="{3C0BDE1A-59FE-49C5-AAC8-2F7762897C0D}" destId="{E11E023F-0FD2-41A6-ABB6-F4EE88456BF9}" srcOrd="2" destOrd="0" presId="urn:microsoft.com/office/officeart/2005/8/layout/vList5"/>
    <dgm:cxn modelId="{327047B4-8505-485E-8A4F-32F2DA9CB8CB}" type="presParOf" srcId="{E11E023F-0FD2-41A6-ABB6-F4EE88456BF9}" destId="{C51924B1-0857-4616-9AA5-4E26D8F1D76C}" srcOrd="0" destOrd="0" presId="urn:microsoft.com/office/officeart/2005/8/layout/vList5"/>
    <dgm:cxn modelId="{D061F4BE-6B22-4917-9CA3-319B7F1D6AE9}" type="presParOf" srcId="{E11E023F-0FD2-41A6-ABB6-F4EE88456BF9}" destId="{385BF1D4-B2BC-45FA-970F-70F02A44428B}" srcOrd="1" destOrd="0" presId="urn:microsoft.com/office/officeart/2005/8/layout/vList5"/>
    <dgm:cxn modelId="{28BB6E44-EF42-4524-97E6-8476ED9B17D0}" type="presParOf" srcId="{3C0BDE1A-59FE-49C5-AAC8-2F7762897C0D}" destId="{5FCC4150-C7FA-4182-BA7F-EBFF07973FF9}" srcOrd="3" destOrd="0" presId="urn:microsoft.com/office/officeart/2005/8/layout/vList5"/>
    <dgm:cxn modelId="{ADFE4F72-F4AF-475E-A2EF-C28D4C0E1D75}" type="presParOf" srcId="{3C0BDE1A-59FE-49C5-AAC8-2F7762897C0D}" destId="{3247C87D-9E9D-4D3A-A819-898CA4F35180}" srcOrd="4" destOrd="0" presId="urn:microsoft.com/office/officeart/2005/8/layout/vList5"/>
    <dgm:cxn modelId="{15416744-3929-4228-9B1A-76A19CD6EA40}" type="presParOf" srcId="{3247C87D-9E9D-4D3A-A819-898CA4F35180}" destId="{FB4B2CEB-4EE8-4C2D-87AA-5BB713C89A73}" srcOrd="0" destOrd="0" presId="urn:microsoft.com/office/officeart/2005/8/layout/vList5"/>
    <dgm:cxn modelId="{CC28EA2A-3C7F-4A37-BE0A-31A26B0E28D6}" type="presParOf" srcId="{3247C87D-9E9D-4D3A-A819-898CA4F35180}" destId="{939EC731-97F1-4232-ABAA-28D4F93EF60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E6D93BF-CF7D-472A-8D25-C73A21D49F44}"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s-EC"/>
        </a:p>
      </dgm:t>
    </dgm:pt>
    <dgm:pt modelId="{B67EC815-56BD-4E9D-AED8-37FF3B0C8945}">
      <dgm:prSet phldrT="[Texto]" custT="1"/>
      <dgm:spPr/>
      <dgm:t>
        <a:bodyPr/>
        <a:lstStyle/>
        <a:p>
          <a:r>
            <a:rPr lang="es-EC" sz="1400" b="1" dirty="0" smtClean="0"/>
            <a:t>1. </a:t>
          </a:r>
          <a:r>
            <a:rPr lang="es-EC" sz="1400" b="0" dirty="0" smtClean="0"/>
            <a:t>Ubicar las curvas de nivel máximas</a:t>
          </a:r>
          <a:endParaRPr lang="es-EC" sz="1400" b="0" dirty="0"/>
        </a:p>
      </dgm:t>
    </dgm:pt>
    <dgm:pt modelId="{D69DE850-64E0-4E44-A078-5C0B12CE4DE8}" type="parTrans" cxnId="{DDF7BE0A-28E4-42A6-ACA5-494DE577A2E4}">
      <dgm:prSet/>
      <dgm:spPr/>
      <dgm:t>
        <a:bodyPr/>
        <a:lstStyle/>
        <a:p>
          <a:endParaRPr lang="es-EC"/>
        </a:p>
      </dgm:t>
    </dgm:pt>
    <dgm:pt modelId="{6CFCC6F9-ABCC-421B-BB8D-313D9048ACFE}" type="sibTrans" cxnId="{DDF7BE0A-28E4-42A6-ACA5-494DE577A2E4}">
      <dgm:prSet/>
      <dgm:spPr/>
      <dgm:t>
        <a:bodyPr/>
        <a:lstStyle/>
        <a:p>
          <a:endParaRPr lang="es-EC"/>
        </a:p>
      </dgm:t>
    </dgm:pt>
    <dgm:pt modelId="{76C2BE20-4D68-460C-8250-E9EBBB67C108}">
      <dgm:prSet phldrT="[Texto]" custT="1"/>
      <dgm:spPr/>
      <dgm:t>
        <a:bodyPr/>
        <a:lstStyle/>
        <a:p>
          <a:endParaRPr lang="es-EC" sz="1500" dirty="0"/>
        </a:p>
      </dgm:t>
    </dgm:pt>
    <dgm:pt modelId="{01A88CD3-C6DE-4FDB-A12F-C478174CC253}" type="parTrans" cxnId="{F3AA1ABF-21F1-48E7-8B86-CE955D6D8E9E}">
      <dgm:prSet/>
      <dgm:spPr/>
      <dgm:t>
        <a:bodyPr/>
        <a:lstStyle/>
        <a:p>
          <a:endParaRPr lang="es-EC"/>
        </a:p>
      </dgm:t>
    </dgm:pt>
    <dgm:pt modelId="{6BC99DEF-62D9-45BB-B24E-C847D4470130}" type="sibTrans" cxnId="{F3AA1ABF-21F1-48E7-8B86-CE955D6D8E9E}">
      <dgm:prSet/>
      <dgm:spPr/>
      <dgm:t>
        <a:bodyPr/>
        <a:lstStyle/>
        <a:p>
          <a:endParaRPr lang="es-EC"/>
        </a:p>
      </dgm:t>
    </dgm:pt>
    <dgm:pt modelId="{D1B81827-784E-4CD3-92D8-E50EC8EE75F9}" type="pres">
      <dgm:prSet presAssocID="{AE6D93BF-CF7D-472A-8D25-C73A21D49F44}" presName="Name0" presStyleCnt="0">
        <dgm:presLayoutVars>
          <dgm:dir/>
          <dgm:resizeHandles val="exact"/>
        </dgm:presLayoutVars>
      </dgm:prSet>
      <dgm:spPr/>
      <dgm:t>
        <a:bodyPr/>
        <a:lstStyle/>
        <a:p>
          <a:endParaRPr lang="es-EC"/>
        </a:p>
      </dgm:t>
    </dgm:pt>
    <dgm:pt modelId="{94D3F192-3605-4570-99A6-6811136EDDB6}" type="pres">
      <dgm:prSet presAssocID="{B67EC815-56BD-4E9D-AED8-37FF3B0C8945}" presName="composite" presStyleCnt="0"/>
      <dgm:spPr/>
    </dgm:pt>
    <dgm:pt modelId="{AD653053-0CEC-4DD9-B202-E5913F241F97}" type="pres">
      <dgm:prSet presAssocID="{B67EC815-56BD-4E9D-AED8-37FF3B0C8945}" presName="rect1" presStyleLbl="bgImgPlace1" presStyleIdx="0" presStyleCnt="1" custLinFactNeighborX="-284" custLinFactNeighborY="-3096"/>
      <dgm:spPr>
        <a:blipFill rotWithShape="1">
          <a:blip xmlns:r="http://schemas.openxmlformats.org/officeDocument/2006/relationships" r:embed="rId1"/>
          <a:stretch>
            <a:fillRect/>
          </a:stretch>
        </a:blipFill>
        <a:ln w="12700"/>
      </dgm:spPr>
      <dgm:t>
        <a:bodyPr/>
        <a:lstStyle/>
        <a:p>
          <a:endParaRPr lang="es-EC"/>
        </a:p>
      </dgm:t>
    </dgm:pt>
    <dgm:pt modelId="{4474EECE-A73A-4A1A-8A50-EBD4199ED6EE}" type="pres">
      <dgm:prSet presAssocID="{B67EC815-56BD-4E9D-AED8-37FF3B0C8945}" presName="wedgeRectCallout1" presStyleLbl="node1" presStyleIdx="0" presStyleCnt="1" custScaleY="60808">
        <dgm:presLayoutVars>
          <dgm:bulletEnabled val="1"/>
        </dgm:presLayoutVars>
      </dgm:prSet>
      <dgm:spPr/>
      <dgm:t>
        <a:bodyPr/>
        <a:lstStyle/>
        <a:p>
          <a:endParaRPr lang="es-EC"/>
        </a:p>
      </dgm:t>
    </dgm:pt>
  </dgm:ptLst>
  <dgm:cxnLst>
    <dgm:cxn modelId="{9B30F05B-6DC3-4B1B-94C3-AAD738A71FBB}" type="presOf" srcId="{AE6D93BF-CF7D-472A-8D25-C73A21D49F44}" destId="{D1B81827-784E-4CD3-92D8-E50EC8EE75F9}" srcOrd="0" destOrd="0" presId="urn:microsoft.com/office/officeart/2008/layout/BendingPictureCaptionList"/>
    <dgm:cxn modelId="{DDF7BE0A-28E4-42A6-ACA5-494DE577A2E4}" srcId="{AE6D93BF-CF7D-472A-8D25-C73A21D49F44}" destId="{B67EC815-56BD-4E9D-AED8-37FF3B0C8945}" srcOrd="0" destOrd="0" parTransId="{D69DE850-64E0-4E44-A078-5C0B12CE4DE8}" sibTransId="{6CFCC6F9-ABCC-421B-BB8D-313D9048ACFE}"/>
    <dgm:cxn modelId="{F3AA1ABF-21F1-48E7-8B86-CE955D6D8E9E}" srcId="{B67EC815-56BD-4E9D-AED8-37FF3B0C8945}" destId="{76C2BE20-4D68-460C-8250-E9EBBB67C108}" srcOrd="0" destOrd="0" parTransId="{01A88CD3-C6DE-4FDB-A12F-C478174CC253}" sibTransId="{6BC99DEF-62D9-45BB-B24E-C847D4470130}"/>
    <dgm:cxn modelId="{EEEA16D2-3345-4F23-9687-799EADDE68EB}" type="presOf" srcId="{76C2BE20-4D68-460C-8250-E9EBBB67C108}" destId="{4474EECE-A73A-4A1A-8A50-EBD4199ED6EE}" srcOrd="0" destOrd="1" presId="urn:microsoft.com/office/officeart/2008/layout/BendingPictureCaptionList"/>
    <dgm:cxn modelId="{31B687B9-EB73-4CE9-9548-8B0D3A590DCC}" type="presOf" srcId="{B67EC815-56BD-4E9D-AED8-37FF3B0C8945}" destId="{4474EECE-A73A-4A1A-8A50-EBD4199ED6EE}" srcOrd="0" destOrd="0" presId="urn:microsoft.com/office/officeart/2008/layout/BendingPictureCaptionList"/>
    <dgm:cxn modelId="{E456AE26-1185-497A-AB7F-27335538955C}" type="presParOf" srcId="{D1B81827-784E-4CD3-92D8-E50EC8EE75F9}" destId="{94D3F192-3605-4570-99A6-6811136EDDB6}" srcOrd="0" destOrd="0" presId="urn:microsoft.com/office/officeart/2008/layout/BendingPictureCaptionList"/>
    <dgm:cxn modelId="{92524045-EBCE-4848-9DBF-4381B7C1A424}" type="presParOf" srcId="{94D3F192-3605-4570-99A6-6811136EDDB6}" destId="{AD653053-0CEC-4DD9-B202-E5913F241F97}" srcOrd="0" destOrd="0" presId="urn:microsoft.com/office/officeart/2008/layout/BendingPictureCaptionList"/>
    <dgm:cxn modelId="{4D0626EA-CAA9-45CF-8483-B775E684D852}" type="presParOf" srcId="{94D3F192-3605-4570-99A6-6811136EDDB6}" destId="{4474EECE-A73A-4A1A-8A50-EBD4199ED6EE}"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6D93BF-CF7D-472A-8D25-C73A21D49F44}"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s-EC"/>
        </a:p>
      </dgm:t>
    </dgm:pt>
    <dgm:pt modelId="{B67EC815-56BD-4E9D-AED8-37FF3B0C8945}">
      <dgm:prSet phldrT="[Texto]" custT="1"/>
      <dgm:spPr/>
      <dgm:t>
        <a:bodyPr/>
        <a:lstStyle/>
        <a:p>
          <a:r>
            <a:rPr lang="es-EC" sz="1400" b="1" dirty="0" smtClean="0"/>
            <a:t>2. </a:t>
          </a:r>
          <a:r>
            <a:rPr lang="es-EC" sz="1400" b="0" dirty="0" smtClean="0"/>
            <a:t>Cálculo del área de cada curva de nivel</a:t>
          </a:r>
          <a:r>
            <a:rPr lang="es-EC" sz="1600" dirty="0" smtClean="0"/>
            <a:t>.</a:t>
          </a:r>
          <a:endParaRPr lang="es-EC" sz="1400" b="1" dirty="0"/>
        </a:p>
      </dgm:t>
    </dgm:pt>
    <dgm:pt modelId="{D69DE850-64E0-4E44-A078-5C0B12CE4DE8}" type="parTrans" cxnId="{DDF7BE0A-28E4-42A6-ACA5-494DE577A2E4}">
      <dgm:prSet/>
      <dgm:spPr/>
      <dgm:t>
        <a:bodyPr/>
        <a:lstStyle/>
        <a:p>
          <a:endParaRPr lang="es-EC"/>
        </a:p>
      </dgm:t>
    </dgm:pt>
    <dgm:pt modelId="{6CFCC6F9-ABCC-421B-BB8D-313D9048ACFE}" type="sibTrans" cxnId="{DDF7BE0A-28E4-42A6-ACA5-494DE577A2E4}">
      <dgm:prSet/>
      <dgm:spPr/>
      <dgm:t>
        <a:bodyPr/>
        <a:lstStyle/>
        <a:p>
          <a:endParaRPr lang="es-EC"/>
        </a:p>
      </dgm:t>
    </dgm:pt>
    <dgm:pt modelId="{1ADD9823-804A-4B55-9915-4D2DB2C16D08}" type="pres">
      <dgm:prSet presAssocID="{AE6D93BF-CF7D-472A-8D25-C73A21D49F44}" presName="Name0" presStyleCnt="0">
        <dgm:presLayoutVars>
          <dgm:dir/>
          <dgm:resizeHandles val="exact"/>
        </dgm:presLayoutVars>
      </dgm:prSet>
      <dgm:spPr/>
      <dgm:t>
        <a:bodyPr/>
        <a:lstStyle/>
        <a:p>
          <a:endParaRPr lang="es-EC"/>
        </a:p>
      </dgm:t>
    </dgm:pt>
    <dgm:pt modelId="{A3D71BC9-FC64-4AF5-B6DE-80ACBD719990}" type="pres">
      <dgm:prSet presAssocID="{B67EC815-56BD-4E9D-AED8-37FF3B0C8945}" presName="composite" presStyleCnt="0"/>
      <dgm:spPr/>
    </dgm:pt>
    <dgm:pt modelId="{81260934-30EF-4961-B232-C4CECD00D7B9}" type="pres">
      <dgm:prSet presAssocID="{B67EC815-56BD-4E9D-AED8-37FF3B0C8945}" presName="rect1" presStyleLbl="bgImgPlace1" presStyleIdx="0" presStyleCnt="1"/>
      <dgm:spPr>
        <a:blipFill rotWithShape="1">
          <a:blip xmlns:r="http://schemas.openxmlformats.org/officeDocument/2006/relationships" r:embed="rId1"/>
          <a:stretch>
            <a:fillRect/>
          </a:stretch>
        </a:blipFill>
        <a:ln w="12700"/>
      </dgm:spPr>
      <dgm:t>
        <a:bodyPr/>
        <a:lstStyle/>
        <a:p>
          <a:endParaRPr lang="es-EC"/>
        </a:p>
      </dgm:t>
    </dgm:pt>
    <dgm:pt modelId="{AD7CAF4E-9468-4DD1-A43F-CFD091F29CE4}" type="pres">
      <dgm:prSet presAssocID="{B67EC815-56BD-4E9D-AED8-37FF3B0C8945}" presName="wedgeRectCallout1" presStyleLbl="node1" presStyleIdx="0" presStyleCnt="1" custScaleY="64048">
        <dgm:presLayoutVars>
          <dgm:bulletEnabled val="1"/>
        </dgm:presLayoutVars>
      </dgm:prSet>
      <dgm:spPr/>
      <dgm:t>
        <a:bodyPr/>
        <a:lstStyle/>
        <a:p>
          <a:endParaRPr lang="es-EC"/>
        </a:p>
      </dgm:t>
    </dgm:pt>
  </dgm:ptLst>
  <dgm:cxnLst>
    <dgm:cxn modelId="{8AFC3FAA-44E2-4799-9012-073BAA09A70B}" type="presOf" srcId="{B67EC815-56BD-4E9D-AED8-37FF3B0C8945}" destId="{AD7CAF4E-9468-4DD1-A43F-CFD091F29CE4}" srcOrd="0" destOrd="0" presId="urn:microsoft.com/office/officeart/2008/layout/BendingPictureCaptionList"/>
    <dgm:cxn modelId="{DDF7BE0A-28E4-42A6-ACA5-494DE577A2E4}" srcId="{AE6D93BF-CF7D-472A-8D25-C73A21D49F44}" destId="{B67EC815-56BD-4E9D-AED8-37FF3B0C8945}" srcOrd="0" destOrd="0" parTransId="{D69DE850-64E0-4E44-A078-5C0B12CE4DE8}" sibTransId="{6CFCC6F9-ABCC-421B-BB8D-313D9048ACFE}"/>
    <dgm:cxn modelId="{26E21ADE-67DF-4D47-9392-DE31058135BF}" type="presOf" srcId="{AE6D93BF-CF7D-472A-8D25-C73A21D49F44}" destId="{1ADD9823-804A-4B55-9915-4D2DB2C16D08}" srcOrd="0" destOrd="0" presId="urn:microsoft.com/office/officeart/2008/layout/BendingPictureCaptionList"/>
    <dgm:cxn modelId="{442EA9A2-135E-4EEF-9099-F34D3337D744}" type="presParOf" srcId="{1ADD9823-804A-4B55-9915-4D2DB2C16D08}" destId="{A3D71BC9-FC64-4AF5-B6DE-80ACBD719990}" srcOrd="0" destOrd="0" presId="urn:microsoft.com/office/officeart/2008/layout/BendingPictureCaptionList"/>
    <dgm:cxn modelId="{89D3E24C-E442-4F3A-B752-F13F93F8FDD3}" type="presParOf" srcId="{A3D71BC9-FC64-4AF5-B6DE-80ACBD719990}" destId="{81260934-30EF-4961-B232-C4CECD00D7B9}" srcOrd="0" destOrd="0" presId="urn:microsoft.com/office/officeart/2008/layout/BendingPictureCaptionList"/>
    <dgm:cxn modelId="{7B7CBC6C-81B8-4E61-9B0D-F268359A811F}" type="presParOf" srcId="{A3D71BC9-FC64-4AF5-B6DE-80ACBD719990}" destId="{AD7CAF4E-9468-4DD1-A43F-CFD091F29CE4}" srcOrd="1" destOrd="0" presId="urn:microsoft.com/office/officeart/2008/layout/BendingPictureCaption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10/3/2016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10/3/2016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10/3/2016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10/3/2016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10/3/2016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10/3/2016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10/3/2016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10/3/2016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10/3/2016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10/3/2016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10/3/2016</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4.xml"/><Relationship Id="rId7" Type="http://schemas.openxmlformats.org/officeDocument/2006/relationships/image" Target="../media/image10.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30.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2.jpe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em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Layout" Target="../diagrams/layout3.xml"/><Relationship Id="rId7" Type="http://schemas.openxmlformats.org/officeDocument/2006/relationships/image" Target="../media/image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Autofit/>
          </a:bodyPr>
          <a:lstStyle/>
          <a:p>
            <a:pPr algn="ctr"/>
            <a:r>
              <a:rPr lang="es-EC" sz="3000" b="1" dirty="0"/>
              <a:t>ANÁLISIS TÉCNICO PARA LA UBICACIÓN DE UN SISTEMA DE MALLAS FLEXIBLES DE RETENCIÓN DE SÓLIDOS DEL FLUJO DE LODOS DEL VOLCÁN </a:t>
            </a:r>
            <a:r>
              <a:rPr lang="es-EC" sz="3000" b="1" dirty="0" smtClean="0"/>
              <a:t>COTOPAXI </a:t>
            </a:r>
            <a:endParaRPr lang="es-EC" sz="3000" dirty="0"/>
          </a:p>
        </p:txBody>
      </p:sp>
      <p:sp>
        <p:nvSpPr>
          <p:cNvPr id="3" name="Subtítulo 2"/>
          <p:cNvSpPr>
            <a:spLocks noGrp="1"/>
          </p:cNvSpPr>
          <p:nvPr>
            <p:ph type="subTitle" idx="1"/>
          </p:nvPr>
        </p:nvSpPr>
        <p:spPr/>
        <p:txBody>
          <a:bodyPr>
            <a:noAutofit/>
          </a:bodyPr>
          <a:lstStyle/>
          <a:p>
            <a:endParaRPr lang="es-EC" sz="2400" dirty="0" smtClean="0"/>
          </a:p>
          <a:p>
            <a:r>
              <a:rPr lang="es-EC" sz="2400" dirty="0" smtClean="0"/>
              <a:t>Autor: Erika </a:t>
            </a:r>
            <a:r>
              <a:rPr lang="es-EC" sz="2400" dirty="0" smtClean="0"/>
              <a:t>Vanessa Llerena </a:t>
            </a:r>
            <a:r>
              <a:rPr lang="es-EC" sz="2400" dirty="0" smtClean="0"/>
              <a:t>Oña</a:t>
            </a:r>
          </a:p>
          <a:p>
            <a:r>
              <a:rPr lang="es-EC" sz="2400" dirty="0" smtClean="0"/>
              <a:t>Director: Ing. Washington Sandoval </a:t>
            </a:r>
            <a:r>
              <a:rPr lang="es-EC" sz="2400" dirty="0" err="1" smtClean="0"/>
              <a:t>Ph.D</a:t>
            </a:r>
            <a:r>
              <a:rPr lang="es-EC" sz="2400" dirty="0" smtClean="0"/>
              <a:t>.</a:t>
            </a:r>
            <a:endParaRPr lang="es-EC" sz="2400" dirty="0" smtClean="0"/>
          </a:p>
          <a:p>
            <a:r>
              <a:rPr lang="es-EC" sz="2400" dirty="0" smtClean="0"/>
              <a:t>Octubre, 2016</a:t>
            </a:r>
            <a:endParaRPr lang="es-EC" sz="2400" dirty="0"/>
          </a:p>
        </p:txBody>
      </p:sp>
      <p:pic>
        <p:nvPicPr>
          <p:cNvPr id="4" name="Imagen 3"/>
          <p:cNvPicPr/>
          <p:nvPr/>
        </p:nvPicPr>
        <p:blipFill>
          <a:blip r:embed="rId2"/>
          <a:stretch>
            <a:fillRect/>
          </a:stretch>
        </p:blipFill>
        <p:spPr>
          <a:xfrm>
            <a:off x="2214054" y="923290"/>
            <a:ext cx="5017516" cy="1353185"/>
          </a:xfrm>
          <a:prstGeom prst="rect">
            <a:avLst/>
          </a:prstGeom>
        </p:spPr>
      </p:pic>
      <p:pic>
        <p:nvPicPr>
          <p:cNvPr id="5" name="Imagen 4"/>
          <p:cNvPicPr/>
          <p:nvPr/>
        </p:nvPicPr>
        <p:blipFill>
          <a:blip r:embed="rId3" cstate="print"/>
          <a:srcRect/>
          <a:stretch>
            <a:fillRect/>
          </a:stretch>
        </p:blipFill>
        <p:spPr bwMode="auto">
          <a:xfrm>
            <a:off x="9418320" y="712152"/>
            <a:ext cx="1775460" cy="1775460"/>
          </a:xfrm>
          <a:prstGeom prst="rect">
            <a:avLst/>
          </a:prstGeom>
          <a:noFill/>
          <a:ln w="9525">
            <a:noFill/>
            <a:miter lim="800000"/>
            <a:headEnd/>
            <a:tailEnd/>
          </a:ln>
        </p:spPr>
      </p:pic>
    </p:spTree>
    <p:extLst>
      <p:ext uri="{BB962C8B-B14F-4D97-AF65-F5344CB8AC3E}">
        <p14:creationId xmlns:p14="http://schemas.microsoft.com/office/powerpoint/2010/main" val="10220541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Volumen del flujo de Lahares del volcán Cotopaxi</a:t>
            </a:r>
            <a:endParaRPr lang="es-EC" dirty="0"/>
          </a:p>
        </p:txBody>
      </p:sp>
      <p:sp>
        <p:nvSpPr>
          <p:cNvPr id="5" name="Rectángulo 4"/>
          <p:cNvSpPr/>
          <p:nvPr/>
        </p:nvSpPr>
        <p:spPr>
          <a:xfrm>
            <a:off x="2589212" y="2431735"/>
            <a:ext cx="7878762" cy="97821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r>
              <a:rPr lang="es-EC" sz="2000" dirty="0"/>
              <a:t>La explosión máxima probable, de características similares a la ocurrida en 1877, corresponde a un VEI </a:t>
            </a:r>
            <a:r>
              <a:rPr lang="es-EC" sz="2000" dirty="0" smtClean="0"/>
              <a:t>≈ 4.</a:t>
            </a:r>
          </a:p>
        </p:txBody>
      </p:sp>
      <p:sp>
        <p:nvSpPr>
          <p:cNvPr id="6" name="Rectángulo 5"/>
          <p:cNvSpPr/>
          <p:nvPr/>
        </p:nvSpPr>
        <p:spPr>
          <a:xfrm>
            <a:off x="2589212" y="3746185"/>
            <a:ext cx="7878762" cy="187356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s-EC" sz="2000" dirty="0"/>
              <a:t>Bonito &amp; Naranjo (2016</a:t>
            </a:r>
            <a:r>
              <a:rPr lang="es-EC" sz="2000" dirty="0" smtClean="0"/>
              <a:t>), considerando </a:t>
            </a:r>
            <a:r>
              <a:rPr lang="es-EC" sz="2000" dirty="0"/>
              <a:t>el aporte del 25% del glaciar del </a:t>
            </a:r>
            <a:r>
              <a:rPr lang="es-EC" sz="2000" dirty="0" smtClean="0"/>
              <a:t>volcán obtuvieron un volumen </a:t>
            </a:r>
            <a:r>
              <a:rPr lang="es-EC" sz="2000" dirty="0"/>
              <a:t>total de 32.01 </a:t>
            </a:r>
            <a:r>
              <a:rPr lang="es-EC" sz="2000" dirty="0" err="1"/>
              <a:t>mill</a:t>
            </a:r>
            <a:r>
              <a:rPr lang="es-EC" sz="2000" dirty="0"/>
              <a:t>. de m</a:t>
            </a:r>
            <a:r>
              <a:rPr lang="es-EC" sz="2000" baseline="30000" dirty="0"/>
              <a:t>3</a:t>
            </a:r>
            <a:r>
              <a:rPr lang="es-EC" sz="2000" dirty="0"/>
              <a:t> para el drenaje </a:t>
            </a:r>
            <a:r>
              <a:rPr lang="es-EC" sz="2000" dirty="0" smtClean="0"/>
              <a:t>norte del volcán:</a:t>
            </a:r>
          </a:p>
          <a:p>
            <a:pPr algn="just"/>
            <a:endParaRPr lang="es-EC" sz="2000" dirty="0" smtClean="0"/>
          </a:p>
          <a:p>
            <a:pPr algn="just"/>
            <a:r>
              <a:rPr lang="es-EC" sz="2000" dirty="0" smtClean="0"/>
              <a:t>Cuenca río El Salto: 3.23 </a:t>
            </a:r>
            <a:r>
              <a:rPr lang="es-EC" sz="2000" dirty="0" err="1" smtClean="0"/>
              <a:t>mill</a:t>
            </a:r>
            <a:r>
              <a:rPr lang="es-EC" sz="2000" dirty="0" smtClean="0"/>
              <a:t>. </a:t>
            </a:r>
            <a:r>
              <a:rPr lang="es-EC" sz="2000" dirty="0"/>
              <a:t>de m</a:t>
            </a:r>
            <a:r>
              <a:rPr lang="es-EC" sz="2000" baseline="30000" dirty="0"/>
              <a:t>3</a:t>
            </a:r>
            <a:r>
              <a:rPr lang="es-EC" sz="2000" dirty="0"/>
              <a:t> </a:t>
            </a:r>
            <a:endParaRPr lang="es-EC" sz="2000" dirty="0" smtClean="0"/>
          </a:p>
          <a:p>
            <a:pPr algn="just"/>
            <a:r>
              <a:rPr lang="es-EC" sz="2000" dirty="0" smtClean="0"/>
              <a:t>Cuenca </a:t>
            </a:r>
            <a:r>
              <a:rPr lang="es-EC" sz="2000" dirty="0"/>
              <a:t>del río Pita 28.78 </a:t>
            </a:r>
            <a:r>
              <a:rPr lang="es-EC" sz="2000" dirty="0" err="1" smtClean="0"/>
              <a:t>mill</a:t>
            </a:r>
            <a:r>
              <a:rPr lang="es-EC" sz="2000" dirty="0" smtClean="0"/>
              <a:t>. </a:t>
            </a:r>
            <a:r>
              <a:rPr lang="es-EC" sz="2000" dirty="0"/>
              <a:t>de </a:t>
            </a:r>
            <a:r>
              <a:rPr lang="es-EC" sz="2000" dirty="0" smtClean="0"/>
              <a:t>m</a:t>
            </a:r>
            <a:r>
              <a:rPr lang="es-EC" sz="2000" baseline="30000" dirty="0" smtClean="0"/>
              <a:t>3</a:t>
            </a:r>
            <a:r>
              <a:rPr lang="es-EC" sz="2000" dirty="0" smtClean="0"/>
              <a:t>.</a:t>
            </a:r>
          </a:p>
        </p:txBody>
      </p:sp>
    </p:spTree>
    <p:extLst>
      <p:ext uri="{BB962C8B-B14F-4D97-AF65-F5344CB8AC3E}">
        <p14:creationId xmlns:p14="http://schemas.microsoft.com/office/powerpoint/2010/main" val="12313927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24110"/>
            <a:ext cx="9379335" cy="1280890"/>
          </a:xfrm>
        </p:spPr>
        <p:txBody>
          <a:bodyPr/>
          <a:lstStyle/>
          <a:p>
            <a:r>
              <a:rPr lang="es-EC" dirty="0" smtClean="0"/>
              <a:t>Parámetros físicos de los flujos de lodo</a:t>
            </a:r>
            <a:endParaRPr lang="es-EC" dirty="0"/>
          </a:p>
        </p:txBody>
      </p:sp>
      <p:graphicFrame>
        <p:nvGraphicFramePr>
          <p:cNvPr id="7" name="Marcador de contenido 6"/>
          <p:cNvGraphicFramePr>
            <a:graphicFrameLocks noGrp="1"/>
          </p:cNvGraphicFramePr>
          <p:nvPr>
            <p:ph idx="1"/>
            <p:extLst>
              <p:ext uri="{D42A27DB-BD31-4B8C-83A1-F6EECF244321}">
                <p14:modId xmlns:p14="http://schemas.microsoft.com/office/powerpoint/2010/main" val="4196508410"/>
              </p:ext>
            </p:extLst>
          </p:nvPr>
        </p:nvGraphicFramePr>
        <p:xfrm>
          <a:off x="1456266" y="1524001"/>
          <a:ext cx="10126133" cy="4848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p:cNvPicPr>
            <a:picLocks noChangeAspect="1"/>
          </p:cNvPicPr>
          <p:nvPr/>
        </p:nvPicPr>
        <p:blipFill>
          <a:blip r:embed="rId7"/>
          <a:stretch>
            <a:fillRect/>
          </a:stretch>
        </p:blipFill>
        <p:spPr>
          <a:xfrm>
            <a:off x="6414557" y="2605674"/>
            <a:ext cx="1762125" cy="400050"/>
          </a:xfrm>
          <a:prstGeom prst="rect">
            <a:avLst/>
          </a:prstGeom>
          <a:ln w="12700">
            <a:noFill/>
          </a:ln>
        </p:spPr>
      </p:pic>
      <p:pic>
        <p:nvPicPr>
          <p:cNvPr id="10" name="Imagen 9"/>
          <p:cNvPicPr>
            <a:picLocks noChangeAspect="1"/>
          </p:cNvPicPr>
          <p:nvPr/>
        </p:nvPicPr>
        <p:blipFill>
          <a:blip r:embed="rId8"/>
          <a:stretch>
            <a:fillRect/>
          </a:stretch>
        </p:blipFill>
        <p:spPr>
          <a:xfrm>
            <a:off x="8943975" y="2453274"/>
            <a:ext cx="2762250" cy="742950"/>
          </a:xfrm>
          <a:prstGeom prst="rect">
            <a:avLst/>
          </a:prstGeom>
          <a:ln w="12700">
            <a:solidFill>
              <a:schemeClr val="tx1"/>
            </a:solidFill>
          </a:ln>
        </p:spPr>
      </p:pic>
    </p:spTree>
    <p:extLst>
      <p:ext uri="{BB962C8B-B14F-4D97-AF65-F5344CB8AC3E}">
        <p14:creationId xmlns:p14="http://schemas.microsoft.com/office/powerpoint/2010/main" val="20556928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Parámetros flujo de lahares Volcán Cotopaxi</a:t>
            </a:r>
            <a:endParaRPr lang="es-EC" dirty="0"/>
          </a:p>
        </p:txBody>
      </p:sp>
      <mc:AlternateContent xmlns:mc="http://schemas.openxmlformats.org/markup-compatibility/2006" xmlns:a14="http://schemas.microsoft.com/office/drawing/2010/main">
        <mc:Choice Requires="a14">
          <p:sp>
            <p:nvSpPr>
              <p:cNvPr id="4" name="Rectángulo 3"/>
              <p:cNvSpPr/>
              <p:nvPr/>
            </p:nvSpPr>
            <p:spPr>
              <a:xfrm>
                <a:off x="7794682" y="2604559"/>
                <a:ext cx="2279535" cy="3915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𝜌</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𝜌</m:t>
                          </m:r>
                        </m:e>
                        <m:sub>
                          <m:r>
                            <a:rPr lang="es-EC" i="1">
                              <a:latin typeface="Cambria Math" panose="02040503050406030204" pitchFamily="18" charset="0"/>
                            </a:rPr>
                            <m:t>𝑠</m:t>
                          </m:r>
                        </m:sub>
                      </m:sSub>
                      <m:d>
                        <m:dPr>
                          <m:ctrlPr>
                            <a:rPr lang="es-EC" i="1">
                              <a:latin typeface="Cambria Math" panose="02040503050406030204" pitchFamily="18" charset="0"/>
                            </a:rPr>
                          </m:ctrlPr>
                        </m:dPr>
                        <m:e>
                          <m:r>
                            <a:rPr lang="es-EC" i="0">
                              <a:latin typeface="Cambria Math" panose="02040503050406030204" pitchFamily="18" charset="0"/>
                            </a:rPr>
                            <m:t>1−</m:t>
                          </m:r>
                          <m:r>
                            <a:rPr lang="es-EC" i="1">
                              <a:latin typeface="Cambria Math" panose="02040503050406030204" pitchFamily="18" charset="0"/>
                            </a:rPr>
                            <m:t>𝑛</m:t>
                          </m:r>
                        </m:e>
                      </m:d>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𝜌</m:t>
                          </m:r>
                        </m:e>
                        <m:sub>
                          <m:r>
                            <a:rPr lang="es-EC" i="1">
                              <a:latin typeface="Cambria Math" panose="02040503050406030204" pitchFamily="18" charset="0"/>
                            </a:rPr>
                            <m:t>𝑓</m:t>
                          </m:r>
                        </m:sub>
                      </m:sSub>
                      <m:r>
                        <a:rPr lang="es-EC" i="1">
                          <a:latin typeface="Cambria Math" panose="02040503050406030204" pitchFamily="18" charset="0"/>
                        </a:rPr>
                        <m:t>𝑛</m:t>
                      </m:r>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7794682" y="2604559"/>
                <a:ext cx="2279535" cy="391582"/>
              </a:xfrm>
              <a:prstGeom prst="rect">
                <a:avLst/>
              </a:prstGeom>
              <a:blipFill rotWithShape="0">
                <a:blip r:embed="rId2"/>
                <a:stretch>
                  <a:fillRect b="-10938"/>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7104236" y="2996141"/>
                <a:ext cx="366042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𝜌</m:t>
                      </m:r>
                      <m:r>
                        <a:rPr lang="es-EC" i="0">
                          <a:latin typeface="Cambria Math" panose="02040503050406030204" pitchFamily="18" charset="0"/>
                        </a:rPr>
                        <m:t>=2500</m:t>
                      </m:r>
                      <m:d>
                        <m:dPr>
                          <m:ctrlPr>
                            <a:rPr lang="es-EC" i="1">
                              <a:latin typeface="Cambria Math" panose="02040503050406030204" pitchFamily="18" charset="0"/>
                            </a:rPr>
                          </m:ctrlPr>
                        </m:dPr>
                        <m:e>
                          <m:r>
                            <a:rPr lang="es-EC" i="0">
                              <a:latin typeface="Cambria Math" panose="02040503050406030204" pitchFamily="18" charset="0"/>
                            </a:rPr>
                            <m:t>1−0.30</m:t>
                          </m:r>
                        </m:e>
                      </m:d>
                      <m:r>
                        <a:rPr lang="es-EC" i="0">
                          <a:latin typeface="Cambria Math" panose="02040503050406030204" pitchFamily="18" charset="0"/>
                        </a:rPr>
                        <m:t>+1200∗0.30</m:t>
                      </m:r>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7104236" y="2996141"/>
                <a:ext cx="3660426" cy="369332"/>
              </a:xfrm>
              <a:prstGeom prst="rect">
                <a:avLst/>
              </a:prstGeom>
              <a:blipFill rotWithShape="0">
                <a:blip r:embed="rId3"/>
                <a:stretch>
                  <a:fillRect b="-9836"/>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7935938" y="3365473"/>
                <a:ext cx="199702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𝜌</m:t>
                      </m:r>
                      <m:r>
                        <a:rPr lang="es-EC" i="0">
                          <a:latin typeface="Cambria Math" panose="02040503050406030204" pitchFamily="18" charset="0"/>
                        </a:rPr>
                        <m:t>=2110 </m:t>
                      </m:r>
                      <m:r>
                        <a:rPr lang="es-EC" i="1">
                          <a:latin typeface="Cambria Math" panose="02040503050406030204" pitchFamily="18" charset="0"/>
                        </a:rPr>
                        <m:t>𝑘</m:t>
                      </m:r>
                      <m:f>
                        <m:fPr>
                          <m:type m:val="lin"/>
                          <m:ctrlPr>
                            <a:rPr lang="es-EC" i="1">
                              <a:latin typeface="Cambria Math" panose="02040503050406030204" pitchFamily="18" charset="0"/>
                            </a:rPr>
                          </m:ctrlPr>
                        </m:fPr>
                        <m:num>
                          <m:r>
                            <a:rPr lang="es-EC" i="1">
                              <a:latin typeface="Cambria Math" panose="02040503050406030204" pitchFamily="18" charset="0"/>
                            </a:rPr>
                            <m:t>𝑔</m:t>
                          </m:r>
                        </m:num>
                        <m:den>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3</m:t>
                              </m:r>
                            </m:sup>
                          </m:sSup>
                        </m:den>
                      </m:f>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7935938" y="3365473"/>
                <a:ext cx="1997021" cy="369332"/>
              </a:xfrm>
              <a:prstGeom prst="rect">
                <a:avLst/>
              </a:prstGeom>
              <a:blipFill rotWithShape="0">
                <a:blip r:embed="rId4"/>
                <a:stretch>
                  <a:fillRect t="-113115" r="-14985" b="-178689"/>
                </a:stretch>
              </a:blipFill>
            </p:spPr>
            <p:txBody>
              <a:bodyPr/>
              <a:lstStyle/>
              <a:p>
                <a:r>
                  <a:rPr lang="es-EC">
                    <a:noFill/>
                  </a:rPr>
                  <a:t> </a:t>
                </a:r>
              </a:p>
            </p:txBody>
          </p:sp>
        </mc:Fallback>
      </mc:AlternateContent>
      <p:sp>
        <p:nvSpPr>
          <p:cNvPr id="8" name="Rectángulo 7"/>
          <p:cNvSpPr/>
          <p:nvPr/>
        </p:nvSpPr>
        <p:spPr>
          <a:xfrm>
            <a:off x="2436137" y="2080669"/>
            <a:ext cx="4202788" cy="240982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s-EC" sz="2000" b="1" dirty="0" smtClean="0"/>
              <a:t>Densidad del Flujo:</a:t>
            </a:r>
          </a:p>
          <a:p>
            <a:pPr marL="342900" indent="-342900" algn="just">
              <a:buFontTx/>
              <a:buChar char="-"/>
            </a:pPr>
            <a:r>
              <a:rPr lang="es-EC" sz="2000" dirty="0" smtClean="0"/>
              <a:t>Densidad del </a:t>
            </a:r>
            <a:r>
              <a:rPr lang="es-EC" sz="2000" dirty="0"/>
              <a:t>material </a:t>
            </a:r>
            <a:r>
              <a:rPr lang="es-EC" sz="2000" dirty="0" smtClean="0"/>
              <a:t>sólido: 2500 kg/m</a:t>
            </a:r>
            <a:r>
              <a:rPr lang="es-EC" sz="2000" baseline="30000" dirty="0" smtClean="0"/>
              <a:t>3</a:t>
            </a:r>
            <a:r>
              <a:rPr lang="es-EC" sz="2000" dirty="0" smtClean="0"/>
              <a:t>  (andesitas)</a:t>
            </a:r>
          </a:p>
          <a:p>
            <a:pPr marL="342900" indent="-342900" algn="just">
              <a:buFontTx/>
              <a:buChar char="-"/>
            </a:pPr>
            <a:r>
              <a:rPr lang="es-EC" sz="2000" dirty="0"/>
              <a:t>D</a:t>
            </a:r>
            <a:r>
              <a:rPr lang="es-EC" sz="2000" dirty="0" smtClean="0"/>
              <a:t>ensidad </a:t>
            </a:r>
            <a:r>
              <a:rPr lang="es-EC" sz="2000" dirty="0"/>
              <a:t>del </a:t>
            </a:r>
            <a:r>
              <a:rPr lang="es-EC" sz="2000" dirty="0" smtClean="0"/>
              <a:t>fluido: </a:t>
            </a:r>
            <a:r>
              <a:rPr lang="es-EC" sz="2000" dirty="0"/>
              <a:t>1200 kg/m</a:t>
            </a:r>
            <a:r>
              <a:rPr lang="es-EC" sz="2000" baseline="30000" dirty="0"/>
              <a:t>3</a:t>
            </a:r>
            <a:r>
              <a:rPr lang="es-EC" sz="2000" dirty="0"/>
              <a:t> </a:t>
            </a:r>
            <a:r>
              <a:rPr lang="es-EC" sz="2000" dirty="0" smtClean="0"/>
              <a:t>(agua lodosa)</a:t>
            </a:r>
          </a:p>
          <a:p>
            <a:pPr marL="342900" indent="-342900" algn="just">
              <a:buFontTx/>
              <a:buChar char="-"/>
            </a:pPr>
            <a:r>
              <a:rPr lang="es-EC" sz="2000" dirty="0"/>
              <a:t>P</a:t>
            </a:r>
            <a:r>
              <a:rPr lang="es-EC" sz="2000" dirty="0" smtClean="0"/>
              <a:t>orosidad </a:t>
            </a:r>
            <a:r>
              <a:rPr lang="es-EC" sz="2000" dirty="0"/>
              <a:t>(0.30 - fluido denso)</a:t>
            </a:r>
            <a:r>
              <a:rPr lang="es-EC" sz="2000" dirty="0" smtClean="0"/>
              <a:t>  </a:t>
            </a:r>
          </a:p>
        </p:txBody>
      </p:sp>
      <p:sp>
        <p:nvSpPr>
          <p:cNvPr id="9" name="Rectángulo 8"/>
          <p:cNvSpPr/>
          <p:nvPr/>
        </p:nvSpPr>
        <p:spPr>
          <a:xfrm>
            <a:off x="2343150" y="4935304"/>
            <a:ext cx="8610600"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dirty="0" smtClean="0">
                <a:latin typeface="+mj-lt"/>
                <a:ea typeface="Calibri" panose="020F0502020204030204" pitchFamily="34" charset="0"/>
                <a:cs typeface="Times New Roman" panose="02020603050405020304" pitchFamily="18" charset="0"/>
              </a:rPr>
              <a:t>- La </a:t>
            </a:r>
            <a:r>
              <a:rPr lang="es-EC" dirty="0" smtClean="0">
                <a:latin typeface="+mj-lt"/>
              </a:rPr>
              <a:t>mayoría de los lahares producidos por el volcán han sido </a:t>
            </a:r>
            <a:r>
              <a:rPr lang="es-EC" dirty="0" err="1" smtClean="0">
                <a:latin typeface="+mj-lt"/>
              </a:rPr>
              <a:t>andesíticos</a:t>
            </a:r>
            <a:r>
              <a:rPr lang="es-EC" dirty="0" smtClean="0">
                <a:latin typeface="+mj-lt"/>
              </a:rPr>
              <a:t>. </a:t>
            </a:r>
          </a:p>
          <a:p>
            <a:pPr algn="just"/>
            <a:r>
              <a:rPr lang="es-EC" dirty="0" smtClean="0">
                <a:latin typeface="+mj-lt"/>
              </a:rPr>
              <a:t>-Los depósitos del </a:t>
            </a:r>
            <a:r>
              <a:rPr lang="es-EC" dirty="0" err="1" smtClean="0">
                <a:latin typeface="+mj-lt"/>
              </a:rPr>
              <a:t>lahar</a:t>
            </a:r>
            <a:r>
              <a:rPr lang="es-EC" dirty="0" smtClean="0">
                <a:latin typeface="+mj-lt"/>
              </a:rPr>
              <a:t> </a:t>
            </a:r>
            <a:r>
              <a:rPr lang="es-EC" dirty="0">
                <a:latin typeface="+mj-lt"/>
              </a:rPr>
              <a:t>de 1877 están constituidos entre el 50 al 80% por grava. </a:t>
            </a:r>
            <a:endParaRPr lang="es-EC" dirty="0" smtClean="0">
              <a:latin typeface="+mj-lt"/>
            </a:endParaRPr>
          </a:p>
          <a:p>
            <a:pPr algn="just"/>
            <a:r>
              <a:rPr lang="es-EC" dirty="0" smtClean="0">
                <a:latin typeface="+mj-lt"/>
              </a:rPr>
              <a:t>-Se </a:t>
            </a:r>
            <a:r>
              <a:rPr lang="es-EC" dirty="0">
                <a:latin typeface="+mj-lt"/>
              </a:rPr>
              <a:t>trata de un flujo de lodos granular ya que el contenido de limos y arcillas es menor al </a:t>
            </a:r>
            <a:r>
              <a:rPr lang="es-EC" dirty="0" smtClean="0">
                <a:latin typeface="+mj-lt"/>
              </a:rPr>
              <a:t>6%</a:t>
            </a:r>
            <a:endParaRPr lang="es-EC" dirty="0">
              <a:latin typeface="+mj-lt"/>
            </a:endParaRPr>
          </a:p>
        </p:txBody>
      </p:sp>
    </p:spTree>
    <p:extLst>
      <p:ext uri="{BB962C8B-B14F-4D97-AF65-F5344CB8AC3E}">
        <p14:creationId xmlns:p14="http://schemas.microsoft.com/office/powerpoint/2010/main" val="5557158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Porcentaje de partículas gruesas en depósito encontrado en el río Tambo</a:t>
            </a:r>
          </a:p>
        </p:txBody>
      </p:sp>
      <p:sp>
        <p:nvSpPr>
          <p:cNvPr id="4" name="Rectángulo 3"/>
          <p:cNvSpPr/>
          <p:nvPr/>
        </p:nvSpPr>
        <p:spPr>
          <a:xfrm>
            <a:off x="1219200" y="2157569"/>
            <a:ext cx="6096000" cy="1631216"/>
          </a:xfrm>
          <a:prstGeom prst="rect">
            <a:avLst/>
          </a:prstGeom>
        </p:spPr>
        <p:txBody>
          <a:bodyPr>
            <a:spAutoFit/>
          </a:bodyPr>
          <a:lstStyle/>
          <a:p>
            <a:pPr algn="just"/>
            <a:r>
              <a:rPr lang="es-EC" sz="2000" dirty="0" smtClean="0"/>
              <a:t>Se determinó </a:t>
            </a:r>
            <a:r>
              <a:rPr lang="es-EC" sz="2000" dirty="0"/>
              <a:t>que porcentaje del flujo constituyen las partículas mayores a 10 cm de diámetro en </a:t>
            </a:r>
            <a:r>
              <a:rPr lang="es-EC" sz="2000" dirty="0" smtClean="0"/>
              <a:t>base a una fotografía de un depósito del flujo de lodos ocurrido en 1877 ubicado en la zona alta del río Tambo.</a:t>
            </a:r>
            <a:endParaRPr lang="es-EC" sz="2000" dirty="0"/>
          </a:p>
        </p:txBody>
      </p:sp>
      <p:pic>
        <p:nvPicPr>
          <p:cNvPr id="5" name="Imagen 4"/>
          <p:cNvPicPr/>
          <p:nvPr/>
        </p:nvPicPr>
        <p:blipFill>
          <a:blip r:embed="rId2"/>
          <a:stretch>
            <a:fillRect/>
          </a:stretch>
        </p:blipFill>
        <p:spPr>
          <a:xfrm>
            <a:off x="7857067" y="2553547"/>
            <a:ext cx="3822700" cy="2834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ángulo 5"/>
          <p:cNvSpPr/>
          <p:nvPr/>
        </p:nvSpPr>
        <p:spPr>
          <a:xfrm>
            <a:off x="1219200" y="4369769"/>
            <a:ext cx="6096000" cy="1015663"/>
          </a:xfrm>
          <a:prstGeom prst="rect">
            <a:avLst/>
          </a:prstGeom>
        </p:spPr>
        <p:txBody>
          <a:bodyPr>
            <a:spAutoFit/>
          </a:bodyPr>
          <a:lstStyle/>
          <a:p>
            <a:pPr algn="just"/>
            <a:r>
              <a:rPr lang="es-EC" sz="2000" dirty="0"/>
              <a:t>Se consideró un área de 3 </a:t>
            </a:r>
            <a:r>
              <a:rPr lang="es-EC" sz="2000" dirty="0" smtClean="0"/>
              <a:t>m2, de </a:t>
            </a:r>
            <a:r>
              <a:rPr lang="es-EC" sz="2000" dirty="0"/>
              <a:t>este análisis se determinó que el 36.7% </a:t>
            </a:r>
            <a:r>
              <a:rPr lang="es-EC" sz="2000" dirty="0" smtClean="0"/>
              <a:t>corresponden a </a:t>
            </a:r>
            <a:r>
              <a:rPr lang="es-EC" sz="2000" dirty="0"/>
              <a:t>partículas mayores a 10 </a:t>
            </a:r>
            <a:r>
              <a:rPr lang="es-EC" sz="2000" dirty="0" smtClean="0"/>
              <a:t>cm</a:t>
            </a:r>
            <a:r>
              <a:rPr lang="es-EC" sz="2000" dirty="0"/>
              <a:t>.</a:t>
            </a:r>
          </a:p>
        </p:txBody>
      </p:sp>
    </p:spTree>
    <p:extLst>
      <p:ext uri="{BB962C8B-B14F-4D97-AF65-F5344CB8AC3E}">
        <p14:creationId xmlns:p14="http://schemas.microsoft.com/office/powerpoint/2010/main" val="18988575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Volumen Total e Hidrograma</a:t>
            </a:r>
            <a:endParaRPr lang="es-EC" dirty="0"/>
          </a:p>
        </p:txBody>
      </p:sp>
      <p:sp>
        <p:nvSpPr>
          <p:cNvPr id="5" name="Rectángulo 4"/>
          <p:cNvSpPr/>
          <p:nvPr/>
        </p:nvSpPr>
        <p:spPr>
          <a:xfrm>
            <a:off x="2385337" y="1708137"/>
            <a:ext cx="4235596" cy="21187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s-EC" sz="2000" b="1" dirty="0" smtClean="0"/>
              <a:t>Volumen Total del evento:</a:t>
            </a:r>
          </a:p>
          <a:p>
            <a:pPr algn="just"/>
            <a:endParaRPr lang="es-EC" sz="2000" b="1" dirty="0"/>
          </a:p>
          <a:p>
            <a:pPr algn="just"/>
            <a:r>
              <a:rPr lang="es-EC" sz="2000" dirty="0"/>
              <a:t>32.01 millones de m</a:t>
            </a:r>
            <a:r>
              <a:rPr lang="es-EC" sz="2000" baseline="30000" dirty="0"/>
              <a:t>3</a:t>
            </a:r>
            <a:r>
              <a:rPr lang="es-EC" sz="2000" dirty="0"/>
              <a:t>, tomado del estudio de Bonito &amp; Naranjo (2016)</a:t>
            </a:r>
            <a:endParaRPr lang="es-EC" sz="2000" b="1" dirty="0" smtClean="0"/>
          </a:p>
        </p:txBody>
      </p:sp>
      <p:graphicFrame>
        <p:nvGraphicFramePr>
          <p:cNvPr id="6" name="Gráfico 5"/>
          <p:cNvGraphicFramePr/>
          <p:nvPr>
            <p:extLst>
              <p:ext uri="{D42A27DB-BD31-4B8C-83A1-F6EECF244321}">
                <p14:modId xmlns:p14="http://schemas.microsoft.com/office/powerpoint/2010/main" val="4020036882"/>
              </p:ext>
            </p:extLst>
          </p:nvPr>
        </p:nvGraphicFramePr>
        <p:xfrm>
          <a:off x="7298267" y="1752601"/>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ángulo 6"/>
          <p:cNvSpPr/>
          <p:nvPr/>
        </p:nvSpPr>
        <p:spPr>
          <a:xfrm>
            <a:off x="2385337" y="4343401"/>
            <a:ext cx="4235596" cy="1481665"/>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dirty="0" smtClean="0"/>
              <a:t>E</a:t>
            </a:r>
            <a:r>
              <a:rPr lang="es-EC" sz="2000" dirty="0" smtClean="0">
                <a:solidFill>
                  <a:schemeClr val="dk1"/>
                </a:solidFill>
              </a:rPr>
              <a:t>l </a:t>
            </a:r>
            <a:r>
              <a:rPr lang="es-EC" sz="2000" b="1" dirty="0">
                <a:solidFill>
                  <a:schemeClr val="dk1"/>
                </a:solidFill>
              </a:rPr>
              <a:t>tiempo máximo</a:t>
            </a:r>
            <a:r>
              <a:rPr lang="es-EC" sz="2000" dirty="0">
                <a:solidFill>
                  <a:schemeClr val="dk1"/>
                </a:solidFill>
              </a:rPr>
              <a:t> del hidrograma fue asumido como 30 minutos de acuerdo </a:t>
            </a:r>
            <a:r>
              <a:rPr lang="es-EC" sz="2000" dirty="0" smtClean="0">
                <a:solidFill>
                  <a:schemeClr val="dk1"/>
                </a:solidFill>
              </a:rPr>
              <a:t>con </a:t>
            </a:r>
            <a:r>
              <a:rPr lang="es-EC" sz="2000" dirty="0">
                <a:solidFill>
                  <a:schemeClr val="dk1"/>
                </a:solidFill>
              </a:rPr>
              <a:t>la información histórica </a:t>
            </a:r>
          </a:p>
        </p:txBody>
      </p:sp>
      <mc:AlternateContent xmlns:mc="http://schemas.openxmlformats.org/markup-compatibility/2006" xmlns:a14="http://schemas.microsoft.com/office/drawing/2010/main">
        <mc:Choice Requires="a14">
          <p:sp>
            <p:nvSpPr>
              <p:cNvPr id="8" name="Rectángulo 7"/>
              <p:cNvSpPr/>
              <p:nvPr/>
            </p:nvSpPr>
            <p:spPr>
              <a:xfrm>
                <a:off x="8884556" y="4778796"/>
                <a:ext cx="1399421" cy="610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𝑄</m:t>
                          </m:r>
                        </m:e>
                        <m:sub>
                          <m:r>
                            <a:rPr lang="es-EC" i="1">
                              <a:latin typeface="Cambria Math" panose="02040503050406030204" pitchFamily="18" charset="0"/>
                            </a:rPr>
                            <m:t>𝑝</m:t>
                          </m:r>
                        </m:sub>
                      </m:sSub>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𝑇</m:t>
                              </m:r>
                            </m:sub>
                          </m:sSub>
                        </m:num>
                        <m:den>
                          <m:r>
                            <a:rPr lang="es-EC" i="1">
                              <a:latin typeface="Cambria Math" panose="02040503050406030204" pitchFamily="18" charset="0"/>
                            </a:rPr>
                            <m:t>𝑡</m:t>
                          </m:r>
                        </m:den>
                      </m:f>
                      <m:r>
                        <a:rPr lang="es-EC" i="0">
                          <a:latin typeface="Cambria Math" panose="02040503050406030204" pitchFamily="18" charset="0"/>
                        </a:rPr>
                        <m:t>∗2</m:t>
                      </m:r>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8884556" y="4778796"/>
                <a:ext cx="1399421" cy="610873"/>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7319702" y="5500970"/>
                <a:ext cx="4577279" cy="6481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𝑄</m:t>
                          </m:r>
                        </m:e>
                        <m:sub>
                          <m:r>
                            <a:rPr lang="es-EC" i="1">
                              <a:latin typeface="Cambria Math" panose="02040503050406030204" pitchFamily="18" charset="0"/>
                            </a:rPr>
                            <m:t>𝑝</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32 0</m:t>
                          </m:r>
                          <m:r>
                            <a:rPr lang="es-EC" b="0" i="0" smtClean="0">
                              <a:latin typeface="Cambria Math" panose="02040503050406030204" pitchFamily="18" charset="0"/>
                            </a:rPr>
                            <m:t>1</m:t>
                          </m:r>
                          <m:r>
                            <a:rPr lang="es-EC" i="0">
                              <a:latin typeface="Cambria Math" panose="02040503050406030204" pitchFamily="18" charset="0"/>
                            </a:rPr>
                            <m:t>0 000 </m:t>
                          </m:r>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3</m:t>
                              </m:r>
                            </m:sup>
                          </m:sSup>
                        </m:num>
                        <m:den>
                          <m:r>
                            <a:rPr lang="es-EC" i="0">
                              <a:latin typeface="Cambria Math" panose="02040503050406030204" pitchFamily="18" charset="0"/>
                            </a:rPr>
                            <m:t>1800 </m:t>
                          </m:r>
                          <m:r>
                            <a:rPr lang="es-EC" i="1">
                              <a:latin typeface="Cambria Math" panose="02040503050406030204" pitchFamily="18" charset="0"/>
                            </a:rPr>
                            <m:t>𝑠</m:t>
                          </m:r>
                        </m:den>
                      </m:f>
                      <m:r>
                        <a:rPr lang="es-EC" i="0">
                          <a:latin typeface="Cambria Math" panose="02040503050406030204" pitchFamily="18" charset="0"/>
                        </a:rPr>
                        <m:t>∗2=35 </m:t>
                      </m:r>
                      <m:r>
                        <a:rPr lang="es-EC" b="0" i="0" smtClean="0">
                          <a:latin typeface="Cambria Math" panose="02040503050406030204" pitchFamily="18" charset="0"/>
                        </a:rPr>
                        <m:t>5</m:t>
                      </m:r>
                      <m:r>
                        <a:rPr lang="es-EC" i="0">
                          <a:latin typeface="Cambria Math" panose="02040503050406030204" pitchFamily="18" charset="0"/>
                        </a:rPr>
                        <m:t>66.67 </m:t>
                      </m:r>
                      <m:f>
                        <m:fPr>
                          <m:type m:val="lin"/>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3</m:t>
                              </m:r>
                            </m:sup>
                          </m:sSup>
                        </m:num>
                        <m:den>
                          <m:r>
                            <a:rPr lang="es-EC" i="1">
                              <a:latin typeface="Cambria Math" panose="02040503050406030204" pitchFamily="18" charset="0"/>
                            </a:rPr>
                            <m:t>𝑠</m:t>
                          </m:r>
                        </m:den>
                      </m:f>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7319702" y="5500970"/>
                <a:ext cx="4577279" cy="648191"/>
              </a:xfrm>
              <a:prstGeom prst="rect">
                <a:avLst/>
              </a:prstGeom>
              <a:blipFill rotWithShape="0">
                <a:blip r:embed="rId4"/>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8481625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Zona de Implantación del sistema de mallas flexibles</a:t>
            </a:r>
            <a:endParaRPr lang="es-EC" dirty="0"/>
          </a:p>
        </p:txBody>
      </p:sp>
      <p:pic>
        <p:nvPicPr>
          <p:cNvPr id="4" name="Imagen 3"/>
          <p:cNvPicPr/>
          <p:nvPr/>
        </p:nvPicPr>
        <p:blipFill rotWithShape="1">
          <a:blip r:embed="rId2">
            <a:extLst>
              <a:ext uri="{28A0092B-C50C-407E-A947-70E740481C1C}">
                <a14:useLocalDpi xmlns:a14="http://schemas.microsoft.com/office/drawing/2010/main" val="0"/>
              </a:ext>
            </a:extLst>
          </a:blip>
          <a:srcRect t="8969" r="3124" b="1"/>
          <a:stretch/>
        </p:blipFill>
        <p:spPr bwMode="auto">
          <a:xfrm>
            <a:off x="2983545" y="1990725"/>
            <a:ext cx="2439774" cy="3930178"/>
          </a:xfrm>
          <a:prstGeom prst="rect">
            <a:avLst/>
          </a:prstGeom>
          <a:noFill/>
          <a:ln>
            <a:noFill/>
          </a:ln>
          <a:extLst>
            <a:ext uri="{53640926-AAD7-44D8-BBD7-CCE9431645EC}">
              <a14:shadowObscured xmlns:a14="http://schemas.microsoft.com/office/drawing/2010/main"/>
            </a:ext>
          </a:extLst>
        </p:spPr>
      </p:pic>
      <p:pic>
        <p:nvPicPr>
          <p:cNvPr id="5" name="Imagen 4"/>
          <p:cNvPicPr/>
          <p:nvPr/>
        </p:nvPicPr>
        <p:blipFill>
          <a:blip r:embed="rId3">
            <a:extLst>
              <a:ext uri="{28A0092B-C50C-407E-A947-70E740481C1C}">
                <a14:useLocalDpi xmlns:a14="http://schemas.microsoft.com/office/drawing/2010/main" val="0"/>
              </a:ext>
            </a:extLst>
          </a:blip>
          <a:stretch>
            <a:fillRect/>
          </a:stretch>
        </p:blipFill>
        <p:spPr>
          <a:xfrm>
            <a:off x="4509138" y="4038397"/>
            <a:ext cx="1376045" cy="1823237"/>
          </a:xfrm>
          <a:prstGeom prst="rect">
            <a:avLst/>
          </a:prstGeom>
        </p:spPr>
      </p:pic>
      <p:sp>
        <p:nvSpPr>
          <p:cNvPr id="7" name="Rectángulo 6"/>
          <p:cNvSpPr/>
          <p:nvPr/>
        </p:nvSpPr>
        <p:spPr>
          <a:xfrm>
            <a:off x="332527" y="2359308"/>
            <a:ext cx="2563073" cy="332620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s-EC" sz="2000" dirty="0" smtClean="0"/>
              <a:t>Zona </a:t>
            </a:r>
            <a:r>
              <a:rPr lang="es-EC" sz="2000" dirty="0"/>
              <a:t>alta del río Pita, una vez que éste se ha unido con el río El Salto en la zona este del volcán </a:t>
            </a:r>
            <a:r>
              <a:rPr lang="es-EC" sz="2000" dirty="0" err="1"/>
              <a:t>Pasochoa</a:t>
            </a:r>
            <a:r>
              <a:rPr lang="es-EC" sz="2000" dirty="0"/>
              <a:t> (4199 msnm) y la zona de La </a:t>
            </a:r>
            <a:r>
              <a:rPr lang="es-EC" sz="2000" dirty="0" smtClean="0"/>
              <a:t>Caldera.</a:t>
            </a:r>
          </a:p>
        </p:txBody>
      </p:sp>
      <p:pic>
        <p:nvPicPr>
          <p:cNvPr id="8" name="Imagen 7"/>
          <p:cNvPicPr/>
          <p:nvPr/>
        </p:nvPicPr>
        <p:blipFill>
          <a:blip r:embed="rId4" cstate="print">
            <a:extLst>
              <a:ext uri="{28A0092B-C50C-407E-A947-70E740481C1C}">
                <a14:useLocalDpi xmlns:a14="http://schemas.microsoft.com/office/drawing/2010/main"/>
              </a:ext>
            </a:extLst>
          </a:blip>
          <a:srcRect/>
          <a:stretch>
            <a:fillRect/>
          </a:stretch>
        </p:blipFill>
        <p:spPr bwMode="auto">
          <a:xfrm>
            <a:off x="8609965" y="1660842"/>
            <a:ext cx="3201670" cy="4469765"/>
          </a:xfrm>
          <a:prstGeom prst="rect">
            <a:avLst/>
          </a:prstGeom>
          <a:noFill/>
          <a:ln>
            <a:noFill/>
          </a:ln>
        </p:spPr>
      </p:pic>
      <p:sp>
        <p:nvSpPr>
          <p:cNvPr id="9" name="Rectángulo 8"/>
          <p:cNvSpPr/>
          <p:nvPr/>
        </p:nvSpPr>
        <p:spPr>
          <a:xfrm>
            <a:off x="6019800" y="2310324"/>
            <a:ext cx="2590165" cy="341495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s-EC" sz="2000" dirty="0"/>
              <a:t>E</a:t>
            </a:r>
            <a:r>
              <a:rPr lang="es-EC" sz="2000" dirty="0" smtClean="0"/>
              <a:t>l </a:t>
            </a:r>
            <a:r>
              <a:rPr lang="es-EC" sz="2000" dirty="0"/>
              <a:t>flujo a lo largo de este tramo de aproximadamente cuatro kilómetros se mantiene encausado de acuerdo con diferentes simulaciones realizadas</a:t>
            </a:r>
            <a:endParaRPr lang="es-EC" sz="2000" dirty="0" smtClean="0"/>
          </a:p>
        </p:txBody>
      </p:sp>
      <p:sp>
        <p:nvSpPr>
          <p:cNvPr id="10" name="CuadroTexto 9"/>
          <p:cNvSpPr txBox="1"/>
          <p:nvPr/>
        </p:nvSpPr>
        <p:spPr>
          <a:xfrm>
            <a:off x="3740681" y="3733769"/>
            <a:ext cx="558269" cy="169277"/>
          </a:xfrm>
          <a:prstGeom prst="rect">
            <a:avLst/>
          </a:prstGeom>
          <a:solidFill>
            <a:schemeClr val="accent2">
              <a:lumMod val="20000"/>
              <a:lumOff val="80000"/>
            </a:schemeClr>
          </a:solidFill>
          <a:ln w="9525">
            <a:solidFill>
              <a:schemeClr val="tx1"/>
            </a:solidFill>
          </a:ln>
        </p:spPr>
        <p:txBody>
          <a:bodyPr wrap="square" rtlCol="0">
            <a:spAutoFit/>
          </a:bodyPr>
          <a:lstStyle/>
          <a:p>
            <a:pPr algn="ctr"/>
            <a:r>
              <a:rPr lang="es-EC" sz="500" dirty="0" smtClean="0"/>
              <a:t>La Caldera</a:t>
            </a:r>
            <a:endParaRPr lang="es-EC" sz="500" dirty="0"/>
          </a:p>
        </p:txBody>
      </p:sp>
      <p:sp>
        <p:nvSpPr>
          <p:cNvPr id="11" name="CuadroTexto 10"/>
          <p:cNvSpPr txBox="1"/>
          <p:nvPr/>
        </p:nvSpPr>
        <p:spPr>
          <a:xfrm>
            <a:off x="3807937" y="5349209"/>
            <a:ext cx="485839" cy="169277"/>
          </a:xfrm>
          <a:prstGeom prst="rect">
            <a:avLst/>
          </a:prstGeom>
          <a:solidFill>
            <a:schemeClr val="accent2">
              <a:lumMod val="20000"/>
              <a:lumOff val="80000"/>
            </a:schemeClr>
          </a:solidFill>
          <a:ln w="9525">
            <a:solidFill>
              <a:schemeClr val="tx1"/>
            </a:solidFill>
          </a:ln>
        </p:spPr>
        <p:txBody>
          <a:bodyPr wrap="square" rtlCol="0">
            <a:spAutoFit/>
          </a:bodyPr>
          <a:lstStyle/>
          <a:p>
            <a:pPr algn="ctr"/>
            <a:r>
              <a:rPr lang="es-EC" sz="500" dirty="0" smtClean="0"/>
              <a:t>Unión ríos</a:t>
            </a:r>
            <a:endParaRPr lang="es-EC" sz="500" dirty="0"/>
          </a:p>
        </p:txBody>
      </p:sp>
    </p:spTree>
    <p:extLst>
      <p:ext uri="{BB962C8B-B14F-4D97-AF65-F5344CB8AC3E}">
        <p14:creationId xmlns:p14="http://schemas.microsoft.com/office/powerpoint/2010/main" val="7840201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Modelación del flujo de lodos del volcán Cotopaxi</a:t>
            </a:r>
            <a:endParaRPr lang="es-EC" dirty="0"/>
          </a:p>
        </p:txBody>
      </p:sp>
      <p:sp>
        <p:nvSpPr>
          <p:cNvPr id="4" name="Rectángulo 3"/>
          <p:cNvSpPr/>
          <p:nvPr/>
        </p:nvSpPr>
        <p:spPr>
          <a:xfrm>
            <a:off x="2592925" y="2409966"/>
            <a:ext cx="7838008"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C" sz="2000" dirty="0"/>
              <a:t>Existen dos parámetros fundamentales que permiten describir el comportamiento del flujo: la altura y </a:t>
            </a:r>
            <a:r>
              <a:rPr lang="es-EC" sz="2000" dirty="0" smtClean="0"/>
              <a:t>velocidad.</a:t>
            </a:r>
            <a:endParaRPr lang="es-EC" sz="2000" dirty="0"/>
          </a:p>
        </p:txBody>
      </p:sp>
      <p:sp>
        <p:nvSpPr>
          <p:cNvPr id="5" name="Rectángulo 4"/>
          <p:cNvSpPr/>
          <p:nvPr/>
        </p:nvSpPr>
        <p:spPr>
          <a:xfrm>
            <a:off x="2956991" y="3606477"/>
            <a:ext cx="7109875" cy="224676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C" sz="2000" b="1" dirty="0" smtClean="0"/>
              <a:t>Simulaciones Previas:</a:t>
            </a:r>
          </a:p>
          <a:p>
            <a:pPr marL="285750" indent="-285750">
              <a:buFontTx/>
              <a:buChar char="-"/>
            </a:pPr>
            <a:r>
              <a:rPr lang="es-EC" sz="2000" dirty="0" smtClean="0"/>
              <a:t>SIM-LAHAR </a:t>
            </a:r>
            <a:r>
              <a:rPr lang="es-EC" sz="2000" dirty="0"/>
              <a:t>- Aguilera, </a:t>
            </a:r>
            <a:r>
              <a:rPr lang="es-EC" sz="2000" dirty="0" err="1"/>
              <a:t>Pareschi</a:t>
            </a:r>
            <a:r>
              <a:rPr lang="es-EC" sz="2000" dirty="0"/>
              <a:t>, </a:t>
            </a:r>
            <a:r>
              <a:rPr lang="es-EC" sz="2000" dirty="0" err="1"/>
              <a:t>Rosi</a:t>
            </a:r>
            <a:r>
              <a:rPr lang="es-EC" sz="2000" dirty="0"/>
              <a:t> &amp; </a:t>
            </a:r>
            <a:r>
              <a:rPr lang="es-EC" sz="2000" dirty="0" err="1"/>
              <a:t>Zanchetta</a:t>
            </a:r>
            <a:r>
              <a:rPr lang="es-EC" sz="2000" dirty="0"/>
              <a:t> (2004)</a:t>
            </a:r>
          </a:p>
          <a:p>
            <a:pPr marL="285750" indent="-285750">
              <a:buFontTx/>
              <a:buChar char="-"/>
            </a:pPr>
            <a:r>
              <a:rPr lang="es-EC" sz="2000" dirty="0"/>
              <a:t>Simulación de los lahares que se dirigen por el drenaje sur </a:t>
            </a:r>
            <a:r>
              <a:rPr lang="es-EC" sz="2000" dirty="0" smtClean="0"/>
              <a:t>del </a:t>
            </a:r>
            <a:r>
              <a:rPr lang="es-EC" sz="2000" dirty="0"/>
              <a:t>volcán - TITAN2D, Williams (2006) </a:t>
            </a:r>
          </a:p>
          <a:p>
            <a:pPr marL="285750" indent="-285750">
              <a:buFontTx/>
              <a:buChar char="-"/>
            </a:pPr>
            <a:r>
              <a:rPr lang="es-EC" sz="2000" dirty="0" smtClean="0"/>
              <a:t>LAHARZ – IG EPN (2013)</a:t>
            </a:r>
          </a:p>
          <a:p>
            <a:pPr marL="285750" indent="-285750">
              <a:buFontTx/>
              <a:buChar char="-"/>
            </a:pPr>
            <a:r>
              <a:rPr lang="es-EC" sz="2000" dirty="0" smtClean="0"/>
              <a:t>HEC-RAS – Carrillo (2013)</a:t>
            </a:r>
            <a:endParaRPr lang="es-EC" sz="2000" dirty="0"/>
          </a:p>
        </p:txBody>
      </p:sp>
    </p:spTree>
    <p:extLst>
      <p:ext uri="{BB962C8B-B14F-4D97-AF65-F5344CB8AC3E}">
        <p14:creationId xmlns:p14="http://schemas.microsoft.com/office/powerpoint/2010/main" val="21259418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Modelación del flujo de lodos del volcán Cotopaxi</a:t>
            </a:r>
            <a:endParaRPr lang="es-EC" dirty="0"/>
          </a:p>
        </p:txBody>
      </p:sp>
      <p:sp>
        <p:nvSpPr>
          <p:cNvPr id="5" name="Rectángulo 4"/>
          <p:cNvSpPr/>
          <p:nvPr/>
        </p:nvSpPr>
        <p:spPr>
          <a:xfrm>
            <a:off x="2062432" y="3876091"/>
            <a:ext cx="3876672"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C" b="1" dirty="0" smtClean="0"/>
              <a:t>Simulación en HEC – RAS</a:t>
            </a:r>
          </a:p>
          <a:p>
            <a:endParaRPr lang="es-EC" b="1" dirty="0" smtClean="0"/>
          </a:p>
          <a:p>
            <a:pPr marL="285750" indent="-285750">
              <a:buFont typeface="Arial" panose="020B0604020202020204" pitchFamily="34" charset="0"/>
              <a:buChar char="•"/>
            </a:pPr>
            <a:r>
              <a:rPr lang="es-EC" dirty="0" smtClean="0"/>
              <a:t>Modelo </a:t>
            </a:r>
            <a:r>
              <a:rPr lang="es-EC" dirty="0"/>
              <a:t>digital del </a:t>
            </a:r>
            <a:r>
              <a:rPr lang="es-EC" dirty="0" smtClean="0"/>
              <a:t>terreno (MDT)</a:t>
            </a:r>
            <a:endParaRPr lang="es-EC" b="1" dirty="0" smtClean="0"/>
          </a:p>
          <a:p>
            <a:pPr marL="285750" indent="-285750">
              <a:buFont typeface="Arial" panose="020B0604020202020204" pitchFamily="34" charset="0"/>
              <a:buChar char="•"/>
            </a:pPr>
            <a:r>
              <a:rPr lang="es-EC" dirty="0" smtClean="0"/>
              <a:t>Coeficiente de </a:t>
            </a:r>
            <a:r>
              <a:rPr lang="es-EC" dirty="0" err="1" smtClean="0"/>
              <a:t>Manning</a:t>
            </a:r>
            <a:r>
              <a:rPr lang="es-EC" dirty="0" smtClean="0"/>
              <a:t>: 0.09</a:t>
            </a:r>
          </a:p>
          <a:p>
            <a:pPr marL="285750" indent="-285750">
              <a:buFont typeface="Arial" panose="020B0604020202020204" pitchFamily="34" charset="0"/>
              <a:buChar char="•"/>
            </a:pPr>
            <a:r>
              <a:rPr lang="es-EC" dirty="0" smtClean="0"/>
              <a:t>Flujo </a:t>
            </a:r>
            <a:r>
              <a:rPr lang="es-EC" dirty="0"/>
              <a:t>permanente </a:t>
            </a:r>
            <a:r>
              <a:rPr lang="es-EC" dirty="0" smtClean="0"/>
              <a:t>supercrítico</a:t>
            </a:r>
          </a:p>
          <a:p>
            <a:pPr marL="285750" indent="-285750">
              <a:buFont typeface="Arial" panose="020B0604020202020204" pitchFamily="34" charset="0"/>
              <a:buChar char="•"/>
            </a:pPr>
            <a:r>
              <a:rPr lang="es-EC" dirty="0" smtClean="0"/>
              <a:t>Caudal pico obtenido</a:t>
            </a:r>
          </a:p>
          <a:p>
            <a:endParaRPr lang="es-EC" dirty="0"/>
          </a:p>
        </p:txBody>
      </p:sp>
      <p:sp>
        <p:nvSpPr>
          <p:cNvPr id="3" name="Rectángulo 2"/>
          <p:cNvSpPr/>
          <p:nvPr/>
        </p:nvSpPr>
        <p:spPr>
          <a:xfrm>
            <a:off x="952768" y="2271510"/>
            <a:ext cx="6096000"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dirty="0" smtClean="0">
                <a:solidFill>
                  <a:schemeClr val="dk1"/>
                </a:solidFill>
              </a:rPr>
              <a:t>Al </a:t>
            </a:r>
            <a:r>
              <a:rPr lang="es-EC" dirty="0">
                <a:solidFill>
                  <a:schemeClr val="dk1"/>
                </a:solidFill>
              </a:rPr>
              <a:t>no contar con la suficiente información </a:t>
            </a:r>
            <a:r>
              <a:rPr lang="es-EC" dirty="0" err="1">
                <a:solidFill>
                  <a:schemeClr val="dk1"/>
                </a:solidFill>
              </a:rPr>
              <a:t>reológica</a:t>
            </a:r>
            <a:r>
              <a:rPr lang="es-EC" dirty="0">
                <a:solidFill>
                  <a:schemeClr val="dk1"/>
                </a:solidFill>
              </a:rPr>
              <a:t> se pueden emplear leyes de resistencia de flujo válidas para agua para describir el comportamiento promedio del flujo de </a:t>
            </a:r>
            <a:r>
              <a:rPr lang="es-EC" dirty="0" smtClean="0">
                <a:solidFill>
                  <a:schemeClr val="dk1"/>
                </a:solidFill>
              </a:rPr>
              <a:t>lodo. </a:t>
            </a:r>
            <a:r>
              <a:rPr lang="es-EC" dirty="0" err="1"/>
              <a:t>Rickenmann</a:t>
            </a:r>
            <a:r>
              <a:rPr lang="es-EC" dirty="0"/>
              <a:t> (1999) </a:t>
            </a:r>
            <a:endParaRPr lang="es-EC" dirty="0">
              <a:solidFill>
                <a:schemeClr val="dk1"/>
              </a:solidFill>
            </a:endParaRPr>
          </a:p>
        </p:txBody>
      </p:sp>
      <p:pic>
        <p:nvPicPr>
          <p:cNvPr id="6" name="Imagen 5" descr="C:\Users\Erika\Desktop\tin.jpg"/>
          <p:cNvPicPr/>
          <p:nvPr/>
        </p:nvPicPr>
        <p:blipFill rotWithShape="1">
          <a:blip r:embed="rId2" cstate="print">
            <a:extLst>
              <a:ext uri="{28A0092B-C50C-407E-A947-70E740481C1C}">
                <a14:useLocalDpi xmlns:a14="http://schemas.microsoft.com/office/drawing/2010/main" val="0"/>
              </a:ext>
            </a:extLst>
          </a:blip>
          <a:srcRect l="25335" r="29924"/>
          <a:stretch/>
        </p:blipFill>
        <p:spPr bwMode="auto">
          <a:xfrm>
            <a:off x="7244111" y="1905000"/>
            <a:ext cx="2470785" cy="383413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Imagen 6"/>
          <p:cNvPicPr/>
          <p:nvPr/>
        </p:nvPicPr>
        <p:blipFill>
          <a:blip r:embed="rId3"/>
          <a:stretch>
            <a:fillRect/>
          </a:stretch>
        </p:blipFill>
        <p:spPr>
          <a:xfrm>
            <a:off x="9972675" y="1905000"/>
            <a:ext cx="1791765" cy="383413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p:cNvPicPr/>
          <p:nvPr/>
        </p:nvPicPr>
        <p:blipFill rotWithShape="1">
          <a:blip r:embed="rId4">
            <a:extLst>
              <a:ext uri="{28A0092B-C50C-407E-A947-70E740481C1C}">
                <a14:useLocalDpi xmlns:a14="http://schemas.microsoft.com/office/drawing/2010/main" val="0"/>
              </a:ext>
            </a:extLst>
          </a:blip>
          <a:srcRect l="5494"/>
          <a:stretch/>
        </p:blipFill>
        <p:spPr bwMode="auto">
          <a:xfrm>
            <a:off x="8777303" y="4281805"/>
            <a:ext cx="1033145" cy="13811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71985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Resultados modelación en HEC-RAS</a:t>
            </a:r>
            <a:endParaRPr lang="es-EC" dirty="0"/>
          </a:p>
        </p:txBody>
      </p:sp>
      <p:pic>
        <p:nvPicPr>
          <p:cNvPr id="4" name="Imagen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7507" y="1417010"/>
            <a:ext cx="5686425" cy="2209800"/>
          </a:xfrm>
          <a:prstGeom prst="rect">
            <a:avLst/>
          </a:prstGeom>
          <a:noFill/>
          <a:ln>
            <a:noFill/>
          </a:ln>
        </p:spPr>
      </p:pic>
      <p:sp>
        <p:nvSpPr>
          <p:cNvPr id="5" name="Rectángulo 4"/>
          <p:cNvSpPr/>
          <p:nvPr/>
        </p:nvSpPr>
        <p:spPr>
          <a:xfrm>
            <a:off x="1338980" y="3725002"/>
            <a:ext cx="6363477" cy="338554"/>
          </a:xfrm>
          <a:prstGeom prst="rect">
            <a:avLst/>
          </a:prstGeom>
        </p:spPr>
        <p:txBody>
          <a:bodyPr wrap="square">
            <a:spAutoFit/>
          </a:bodyPr>
          <a:lstStyle/>
          <a:p>
            <a:pPr algn="ctr"/>
            <a:r>
              <a:rPr lang="es-EC" sz="1600" dirty="0" smtClean="0">
                <a:latin typeface="+mj-lt"/>
                <a:ea typeface="Calibri" panose="020F0502020204030204" pitchFamily="34" charset="0"/>
                <a:cs typeface="Times New Roman" panose="02020603050405020304" pitchFamily="18" charset="0"/>
              </a:rPr>
              <a:t>Máxima profundidad </a:t>
            </a:r>
            <a:r>
              <a:rPr lang="es-EC" sz="1600" dirty="0">
                <a:latin typeface="+mj-lt"/>
                <a:ea typeface="Calibri" panose="020F0502020204030204" pitchFamily="34" charset="0"/>
                <a:cs typeface="Times New Roman" panose="02020603050405020304" pitchFamily="18" charset="0"/>
              </a:rPr>
              <a:t>del flujo de lodos del volcán Cotopaxi.</a:t>
            </a:r>
            <a:endParaRPr lang="es-EC" sz="1600" dirty="0">
              <a:latin typeface="+mj-lt"/>
            </a:endParaRPr>
          </a:p>
        </p:txBody>
      </p:sp>
      <p:pic>
        <p:nvPicPr>
          <p:cNvPr id="6" name="Imagen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7507" y="4190335"/>
            <a:ext cx="5686425" cy="2061625"/>
          </a:xfrm>
          <a:prstGeom prst="rect">
            <a:avLst/>
          </a:prstGeom>
          <a:noFill/>
          <a:ln>
            <a:noFill/>
          </a:ln>
        </p:spPr>
      </p:pic>
      <p:sp>
        <p:nvSpPr>
          <p:cNvPr id="7" name="Rectángulo 6"/>
          <p:cNvSpPr/>
          <p:nvPr/>
        </p:nvSpPr>
        <p:spPr>
          <a:xfrm>
            <a:off x="1472718" y="6251960"/>
            <a:ext cx="6096000" cy="338554"/>
          </a:xfrm>
          <a:prstGeom prst="rect">
            <a:avLst/>
          </a:prstGeom>
        </p:spPr>
        <p:txBody>
          <a:bodyPr>
            <a:spAutoFit/>
          </a:bodyPr>
          <a:lstStyle/>
          <a:p>
            <a:pPr algn="ctr"/>
            <a:r>
              <a:rPr lang="es-EC" sz="1600" dirty="0" smtClean="0">
                <a:latin typeface="+mj-lt"/>
                <a:ea typeface="Calibri" panose="020F0502020204030204" pitchFamily="34" charset="0"/>
                <a:cs typeface="Times New Roman" panose="02020603050405020304" pitchFamily="18" charset="0"/>
              </a:rPr>
              <a:t>Velocidad máxima del </a:t>
            </a:r>
            <a:r>
              <a:rPr lang="es-EC" sz="1600" dirty="0">
                <a:latin typeface="+mj-lt"/>
                <a:ea typeface="Calibri" panose="020F0502020204030204" pitchFamily="34" charset="0"/>
                <a:cs typeface="Times New Roman" panose="02020603050405020304" pitchFamily="18" charset="0"/>
              </a:rPr>
              <a:t>flujo de lodos del volcán Cotopaxi.</a:t>
            </a:r>
            <a:endParaRPr lang="es-EC" sz="1600" dirty="0">
              <a:latin typeface="+mj-lt"/>
            </a:endParaRPr>
          </a:p>
        </p:txBody>
      </p:sp>
      <p:sp>
        <p:nvSpPr>
          <p:cNvPr id="8" name="Rectángulo 7"/>
          <p:cNvSpPr/>
          <p:nvPr/>
        </p:nvSpPr>
        <p:spPr>
          <a:xfrm>
            <a:off x="8018369" y="2047619"/>
            <a:ext cx="2848105" cy="34778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s-EC" sz="2000" dirty="0">
                <a:latin typeface="+mj-lt"/>
                <a:ea typeface="Calibri" panose="020F0502020204030204" pitchFamily="34" charset="0"/>
                <a:cs typeface="Times New Roman" panose="02020603050405020304" pitchFamily="18" charset="0"/>
              </a:rPr>
              <a:t>El máximo valor obtenido </a:t>
            </a:r>
            <a:r>
              <a:rPr lang="es-EC" sz="2000" dirty="0" smtClean="0">
                <a:latin typeface="+mj-lt"/>
                <a:ea typeface="Calibri" panose="020F0502020204030204" pitchFamily="34" charset="0"/>
                <a:cs typeface="Times New Roman" panose="02020603050405020304" pitchFamily="18" charset="0"/>
              </a:rPr>
              <a:t>de la profundidad del flujo es </a:t>
            </a:r>
            <a:r>
              <a:rPr lang="es-EC" sz="2000" dirty="0">
                <a:latin typeface="+mj-lt"/>
                <a:ea typeface="Calibri" panose="020F0502020204030204" pitchFamily="34" charset="0"/>
                <a:cs typeface="Times New Roman" panose="02020603050405020304" pitchFamily="18" charset="0"/>
              </a:rPr>
              <a:t>de 61.53 m mientras que la profundidad mínima es de 19.68 </a:t>
            </a:r>
            <a:r>
              <a:rPr lang="es-EC" sz="2000" dirty="0" smtClean="0">
                <a:latin typeface="+mj-lt"/>
                <a:ea typeface="Calibri" panose="020F0502020204030204" pitchFamily="34" charset="0"/>
                <a:cs typeface="Times New Roman" panose="02020603050405020304" pitchFamily="18" charset="0"/>
              </a:rPr>
              <a:t>m.</a:t>
            </a:r>
          </a:p>
          <a:p>
            <a:pPr algn="just"/>
            <a:r>
              <a:rPr lang="es-EC" sz="2000" dirty="0" smtClean="0">
                <a:latin typeface="+mj-lt"/>
                <a:ea typeface="Calibri" panose="020F0502020204030204" pitchFamily="34" charset="0"/>
                <a:cs typeface="Times New Roman" panose="02020603050405020304" pitchFamily="18" charset="0"/>
              </a:rPr>
              <a:t>El </a:t>
            </a:r>
            <a:r>
              <a:rPr lang="es-EC" sz="2000" dirty="0">
                <a:latin typeface="+mj-lt"/>
                <a:ea typeface="Calibri" panose="020F0502020204030204" pitchFamily="34" charset="0"/>
                <a:cs typeface="Times New Roman" panose="02020603050405020304" pitchFamily="18" charset="0"/>
              </a:rPr>
              <a:t>valor máximo </a:t>
            </a:r>
            <a:r>
              <a:rPr lang="es-EC" sz="2000" dirty="0" smtClean="0">
                <a:latin typeface="+mj-lt"/>
                <a:ea typeface="Calibri" panose="020F0502020204030204" pitchFamily="34" charset="0"/>
                <a:cs typeface="Times New Roman" panose="02020603050405020304" pitchFamily="18" charset="0"/>
              </a:rPr>
              <a:t>obtenido de velocidad </a:t>
            </a:r>
            <a:r>
              <a:rPr lang="es-EC" sz="2000" dirty="0">
                <a:latin typeface="+mj-lt"/>
                <a:ea typeface="Calibri" panose="020F0502020204030204" pitchFamily="34" charset="0"/>
                <a:cs typeface="Times New Roman" panose="02020603050405020304" pitchFamily="18" charset="0"/>
              </a:rPr>
              <a:t>es de 26.11 </a:t>
            </a:r>
            <a:r>
              <a:rPr lang="es-EC" sz="2000" dirty="0" smtClean="0">
                <a:latin typeface="+mj-lt"/>
                <a:ea typeface="Calibri" panose="020F0502020204030204" pitchFamily="34" charset="0"/>
                <a:cs typeface="Times New Roman" panose="02020603050405020304" pitchFamily="18" charset="0"/>
              </a:rPr>
              <a:t>m/s (94 km/h). </a:t>
            </a:r>
            <a:endParaRPr lang="es-EC" sz="2000" dirty="0">
              <a:latin typeface="+mj-lt"/>
            </a:endParaRPr>
          </a:p>
        </p:txBody>
      </p:sp>
    </p:spTree>
    <p:extLst>
      <p:ext uri="{BB962C8B-B14F-4D97-AF65-F5344CB8AC3E}">
        <p14:creationId xmlns:p14="http://schemas.microsoft.com/office/powerpoint/2010/main" val="40249257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Criterios de selección de las secciones</a:t>
            </a:r>
            <a:endParaRPr lang="es-EC" dirty="0"/>
          </a:p>
        </p:txBody>
      </p:sp>
      <p:pic>
        <p:nvPicPr>
          <p:cNvPr id="5" name="Imagen 4"/>
          <p:cNvPicPr/>
          <p:nvPr/>
        </p:nvPicPr>
        <p:blipFill>
          <a:blip r:embed="rId2" cstate="print">
            <a:extLst>
              <a:ext uri="{28A0092B-C50C-407E-A947-70E740481C1C}">
                <a14:useLocalDpi xmlns:a14="http://schemas.microsoft.com/office/drawing/2010/main"/>
              </a:ext>
            </a:extLst>
          </a:blip>
          <a:stretch>
            <a:fillRect/>
          </a:stretch>
        </p:blipFill>
        <p:spPr>
          <a:xfrm>
            <a:off x="1562368" y="1541844"/>
            <a:ext cx="3981450" cy="2342515"/>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6" name="Cuadro de texto 35"/>
          <p:cNvSpPr txBox="1"/>
          <p:nvPr/>
        </p:nvSpPr>
        <p:spPr>
          <a:xfrm>
            <a:off x="2619643" y="1781175"/>
            <a:ext cx="933450" cy="2349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SECCIÓN 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Cuadro de texto 36"/>
          <p:cNvSpPr txBox="1"/>
          <p:nvPr/>
        </p:nvSpPr>
        <p:spPr>
          <a:xfrm>
            <a:off x="4595209" y="1998598"/>
            <a:ext cx="933450" cy="2349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SECCIÓN B</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8" name="Imagen 7"/>
          <p:cNvPicPr/>
          <p:nvPr/>
        </p:nvPicPr>
        <p:blipFill>
          <a:blip r:embed="rId3"/>
          <a:stretch>
            <a:fillRect/>
          </a:stretch>
        </p:blipFill>
        <p:spPr>
          <a:xfrm>
            <a:off x="7626192" y="1412716"/>
            <a:ext cx="2790190" cy="3051175"/>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9" name="Rectángulo 8"/>
          <p:cNvSpPr/>
          <p:nvPr/>
        </p:nvSpPr>
        <p:spPr>
          <a:xfrm>
            <a:off x="1744364" y="4210950"/>
            <a:ext cx="3617458"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dirty="0" smtClean="0">
                <a:latin typeface="+mj-lt"/>
                <a:ea typeface="Calibri" panose="020F0502020204030204" pitchFamily="34" charset="0"/>
                <a:cs typeface="Times New Roman" panose="02020603050405020304" pitchFamily="18" charset="0"/>
              </a:rPr>
              <a:t>Dimensiones de las mallas:</a:t>
            </a:r>
          </a:p>
          <a:p>
            <a:pPr algn="just"/>
            <a:r>
              <a:rPr lang="es-EC" dirty="0" smtClean="0">
                <a:latin typeface="+mj-lt"/>
                <a:ea typeface="Calibri" panose="020F0502020204030204" pitchFamily="34" charset="0"/>
                <a:cs typeface="Times New Roman" panose="02020603050405020304" pitchFamily="18" charset="0"/>
              </a:rPr>
              <a:t>Altura: 6m</a:t>
            </a:r>
          </a:p>
          <a:p>
            <a:pPr algn="just"/>
            <a:r>
              <a:rPr lang="es-EC" dirty="0" smtClean="0">
                <a:latin typeface="+mj-lt"/>
                <a:ea typeface="Calibri" panose="020F0502020204030204" pitchFamily="34" charset="0"/>
                <a:cs typeface="Times New Roman" panose="02020603050405020304" pitchFamily="18" charset="0"/>
              </a:rPr>
              <a:t>Borde inferior: mín. 5m</a:t>
            </a:r>
            <a:endParaRPr lang="es-EC" dirty="0">
              <a:latin typeface="+mj-lt"/>
              <a:ea typeface="Calibri" panose="020F0502020204030204" pitchFamily="34" charset="0"/>
              <a:cs typeface="Times New Roman" panose="02020603050405020304" pitchFamily="18" charset="0"/>
            </a:endParaRPr>
          </a:p>
          <a:p>
            <a:pPr algn="just"/>
            <a:r>
              <a:rPr lang="es-EC" dirty="0" smtClean="0">
                <a:latin typeface="+mj-lt"/>
                <a:ea typeface="Calibri" panose="020F0502020204030204" pitchFamily="34" charset="0"/>
                <a:cs typeface="Times New Roman" panose="02020603050405020304" pitchFamily="18" charset="0"/>
              </a:rPr>
              <a:t>Borde superior: </a:t>
            </a:r>
            <a:r>
              <a:rPr lang="es-EC" dirty="0">
                <a:latin typeface="+mj-lt"/>
                <a:ea typeface="Calibri" panose="020F0502020204030204" pitchFamily="34" charset="0"/>
                <a:cs typeface="Times New Roman" panose="02020603050405020304" pitchFamily="18" charset="0"/>
              </a:rPr>
              <a:t>25 </a:t>
            </a:r>
            <a:r>
              <a:rPr lang="es-EC" dirty="0" smtClean="0">
                <a:latin typeface="+mj-lt"/>
                <a:ea typeface="Calibri" panose="020F0502020204030204" pitchFamily="34" charset="0"/>
                <a:cs typeface="Times New Roman" panose="02020603050405020304" pitchFamily="18" charset="0"/>
              </a:rPr>
              <a:t>m</a:t>
            </a:r>
            <a:endParaRPr lang="es-EC" dirty="0">
              <a:latin typeface="+mj-lt"/>
            </a:endParaRPr>
          </a:p>
        </p:txBody>
      </p:sp>
      <p:sp>
        <p:nvSpPr>
          <p:cNvPr id="10" name="Rectángulo 9"/>
          <p:cNvSpPr/>
          <p:nvPr/>
        </p:nvSpPr>
        <p:spPr>
          <a:xfrm>
            <a:off x="1562368" y="5460871"/>
            <a:ext cx="3981450"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dirty="0">
                <a:latin typeface="+mj-lt"/>
                <a:ea typeface="Calibri" panose="020F0502020204030204" pitchFamily="34" charset="0"/>
                <a:cs typeface="Times New Roman" panose="02020603050405020304" pitchFamily="18" charset="0"/>
              </a:rPr>
              <a:t>La dimensión inferior </a:t>
            </a:r>
            <a:r>
              <a:rPr lang="es-EC" dirty="0" smtClean="0">
                <a:latin typeface="+mj-lt"/>
                <a:ea typeface="Calibri" panose="020F0502020204030204" pitchFamily="34" charset="0"/>
                <a:cs typeface="Times New Roman" panose="02020603050405020304" pitchFamily="18" charset="0"/>
              </a:rPr>
              <a:t>debe </a:t>
            </a:r>
            <a:r>
              <a:rPr lang="es-EC" dirty="0">
                <a:latin typeface="+mj-lt"/>
                <a:ea typeface="Calibri" panose="020F0502020204030204" pitchFamily="34" charset="0"/>
                <a:cs typeface="Times New Roman" panose="02020603050405020304" pitchFamily="18" charset="0"/>
              </a:rPr>
              <a:t>ser lo más cercana a </a:t>
            </a:r>
            <a:r>
              <a:rPr lang="es-EC" dirty="0" smtClean="0">
                <a:latin typeface="+mj-lt"/>
                <a:ea typeface="Calibri" panose="020F0502020204030204" pitchFamily="34" charset="0"/>
                <a:cs typeface="Times New Roman" panose="02020603050405020304" pitchFamily="18" charset="0"/>
              </a:rPr>
              <a:t>5m </a:t>
            </a:r>
            <a:r>
              <a:rPr lang="es-EC" dirty="0">
                <a:latin typeface="+mj-lt"/>
                <a:ea typeface="Calibri" panose="020F0502020204030204" pitchFamily="34" charset="0"/>
                <a:cs typeface="Times New Roman" panose="02020603050405020304" pitchFamily="18" charset="0"/>
              </a:rPr>
              <a:t>debido a que con ello se puede aprovechar la altura máxima </a:t>
            </a:r>
            <a:r>
              <a:rPr lang="es-EC" dirty="0" smtClean="0">
                <a:latin typeface="+mj-lt"/>
                <a:ea typeface="Calibri" panose="020F0502020204030204" pitchFamily="34" charset="0"/>
                <a:cs typeface="Times New Roman" panose="02020603050405020304" pitchFamily="18" charset="0"/>
              </a:rPr>
              <a:t>disponible.</a:t>
            </a:r>
            <a:endParaRPr lang="es-EC" dirty="0">
              <a:latin typeface="+mj-lt"/>
            </a:endParaRPr>
          </a:p>
        </p:txBody>
      </p:sp>
      <p:sp>
        <p:nvSpPr>
          <p:cNvPr id="11" name="Rectángulo 10"/>
          <p:cNvSpPr/>
          <p:nvPr/>
        </p:nvSpPr>
        <p:spPr>
          <a:xfrm>
            <a:off x="6806724" y="4794646"/>
            <a:ext cx="4437009" cy="91570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dirty="0" smtClean="0">
                <a:latin typeface="+mj-lt"/>
                <a:ea typeface="Calibri" panose="020F0502020204030204" pitchFamily="34" charset="0"/>
                <a:cs typeface="Times New Roman" panose="02020603050405020304" pitchFamily="18" charset="0"/>
              </a:rPr>
              <a:t>El </a:t>
            </a:r>
            <a:r>
              <a:rPr lang="es-EC" dirty="0">
                <a:latin typeface="+mj-lt"/>
                <a:ea typeface="Calibri" panose="020F0502020204030204" pitchFamily="34" charset="0"/>
                <a:cs typeface="Times New Roman" panose="02020603050405020304" pitchFamily="18" charset="0"/>
              </a:rPr>
              <a:t>volumen retenido por cada una de ellas no se </a:t>
            </a:r>
            <a:r>
              <a:rPr lang="es-EC" dirty="0" smtClean="0">
                <a:latin typeface="+mj-lt"/>
                <a:ea typeface="Calibri" panose="020F0502020204030204" pitchFamily="34" charset="0"/>
                <a:cs typeface="Times New Roman" panose="02020603050405020304" pitchFamily="18" charset="0"/>
              </a:rPr>
              <a:t>ve </a:t>
            </a:r>
            <a:r>
              <a:rPr lang="es-EC" dirty="0">
                <a:latin typeface="+mj-lt"/>
                <a:ea typeface="Calibri" panose="020F0502020204030204" pitchFamily="34" charset="0"/>
                <a:cs typeface="Times New Roman" panose="02020603050405020304" pitchFamily="18" charset="0"/>
              </a:rPr>
              <a:t>interferido por la ubicación de la siguiente </a:t>
            </a:r>
            <a:r>
              <a:rPr lang="es-EC" dirty="0" smtClean="0">
                <a:latin typeface="+mj-lt"/>
                <a:ea typeface="Calibri" panose="020F0502020204030204" pitchFamily="34" charset="0"/>
                <a:cs typeface="Times New Roman" panose="02020603050405020304" pitchFamily="18" charset="0"/>
              </a:rPr>
              <a:t>malla.</a:t>
            </a:r>
            <a:endParaRPr lang="es-EC" dirty="0">
              <a:latin typeface="+mj-lt"/>
            </a:endParaRPr>
          </a:p>
        </p:txBody>
      </p:sp>
    </p:spTree>
    <p:extLst>
      <p:ext uri="{BB962C8B-B14F-4D97-AF65-F5344CB8AC3E}">
        <p14:creationId xmlns:p14="http://schemas.microsoft.com/office/powerpoint/2010/main" val="33666966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Objetivos </a:t>
            </a:r>
            <a:endParaRPr lang="es-EC" dirty="0"/>
          </a:p>
        </p:txBody>
      </p:sp>
      <p:sp>
        <p:nvSpPr>
          <p:cNvPr id="3" name="Marcador de contenido 2"/>
          <p:cNvSpPr>
            <a:spLocks noGrp="1"/>
          </p:cNvSpPr>
          <p:nvPr>
            <p:ph idx="1"/>
          </p:nvPr>
        </p:nvSpPr>
        <p:spPr>
          <a:xfrm>
            <a:off x="1864594" y="2008572"/>
            <a:ext cx="9137082" cy="3439327"/>
          </a:xfrm>
        </p:spPr>
        <p:txBody>
          <a:bodyPr>
            <a:noAutofit/>
          </a:bodyPr>
          <a:lstStyle/>
          <a:p>
            <a:pPr algn="just"/>
            <a:r>
              <a:rPr lang="es-EC" sz="2800" b="1" i="1" dirty="0"/>
              <a:t>Objetivo General</a:t>
            </a:r>
          </a:p>
          <a:p>
            <a:pPr marL="0" indent="0" algn="just">
              <a:buNone/>
            </a:pPr>
            <a:r>
              <a:rPr lang="es-EC" sz="2800" dirty="0"/>
              <a:t>Determinar la ubicación de un sistema de mallas flexible de retención de sólidos del flujo de lodos del volcán Cotopaxi en la zona alta del Río Pita, como medida de mitigación a fin de disminuir el riesgo a las principales zonas pobladas del Valle de los Chillos</a:t>
            </a:r>
            <a:r>
              <a:rPr lang="es-EC" sz="2800" dirty="0" smtClean="0"/>
              <a:t>.</a:t>
            </a:r>
            <a:endParaRPr lang="es-EC" sz="2800" dirty="0"/>
          </a:p>
        </p:txBody>
      </p:sp>
    </p:spTree>
    <p:extLst>
      <p:ext uri="{BB962C8B-B14F-4D97-AF65-F5344CB8AC3E}">
        <p14:creationId xmlns:p14="http://schemas.microsoft.com/office/powerpoint/2010/main" val="18933226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Secciones Escogidas para la ubicación de las mallas</a:t>
            </a:r>
            <a:endParaRPr lang="es-EC" dirty="0"/>
          </a:p>
        </p:txBody>
      </p:sp>
      <p:pic>
        <p:nvPicPr>
          <p:cNvPr id="4" name="Imagen 3"/>
          <p:cNvPicPr/>
          <p:nvPr/>
        </p:nvPicPr>
        <p:blipFill>
          <a:blip r:embed="rId2"/>
          <a:stretch>
            <a:fillRect/>
          </a:stretch>
        </p:blipFill>
        <p:spPr>
          <a:xfrm>
            <a:off x="136091" y="2068754"/>
            <a:ext cx="6445461" cy="39811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5" name="Tabla 4"/>
          <p:cNvGraphicFramePr>
            <a:graphicFrameLocks noGrp="1"/>
          </p:cNvGraphicFramePr>
          <p:nvPr>
            <p:extLst>
              <p:ext uri="{D42A27DB-BD31-4B8C-83A1-F6EECF244321}">
                <p14:modId xmlns:p14="http://schemas.microsoft.com/office/powerpoint/2010/main" val="3956200903"/>
              </p:ext>
            </p:extLst>
          </p:nvPr>
        </p:nvGraphicFramePr>
        <p:xfrm>
          <a:off x="6761689" y="1657350"/>
          <a:ext cx="2807613" cy="5029200"/>
        </p:xfrm>
        <a:graphic>
          <a:graphicData uri="http://schemas.openxmlformats.org/drawingml/2006/table">
            <a:tbl>
              <a:tblPr firstRow="1" firstCol="1" bandRow="1">
                <a:tableStyleId>{5C22544A-7EE6-4342-B048-85BDC9FD1C3A}</a:tableStyleId>
              </a:tblPr>
              <a:tblGrid>
                <a:gridCol w="887862"/>
                <a:gridCol w="531127"/>
                <a:gridCol w="694312"/>
                <a:gridCol w="694312"/>
              </a:tblGrid>
              <a:tr h="433986">
                <a:tc>
                  <a:txBody>
                    <a:bodyPr/>
                    <a:lstStyle/>
                    <a:p>
                      <a:pPr>
                        <a:lnSpc>
                          <a:spcPct val="107000"/>
                        </a:lnSpc>
                      </a:pPr>
                      <a:endParaRPr lang="es-EC" sz="1200" dirty="0">
                        <a:effectLst/>
                        <a:latin typeface="Calibri" panose="020F0502020204030204" pitchFamily="34" charset="0"/>
                      </a:endParaRPr>
                    </a:p>
                  </a:txBody>
                  <a:tcPr marL="44450" marR="44450" marT="0" marB="0" anchor="ctr"/>
                </a:tc>
                <a:tc gridSpan="3">
                  <a:txBody>
                    <a:bodyPr/>
                    <a:lstStyle/>
                    <a:p>
                      <a:pPr algn="ctr">
                        <a:lnSpc>
                          <a:spcPct val="150000"/>
                        </a:lnSpc>
                        <a:spcAft>
                          <a:spcPts val="0"/>
                        </a:spcAft>
                      </a:pPr>
                      <a:r>
                        <a:rPr lang="es-EC" sz="1400" dirty="0">
                          <a:effectLst/>
                        </a:rPr>
                        <a:t>Geometría de las secciones</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tr>
              <a:tr h="196850">
                <a:tc>
                  <a:txBody>
                    <a:bodyPr/>
                    <a:lstStyle/>
                    <a:p>
                      <a:pPr algn="ctr">
                        <a:lnSpc>
                          <a:spcPct val="150000"/>
                        </a:lnSpc>
                        <a:spcAft>
                          <a:spcPts val="0"/>
                        </a:spcAft>
                      </a:pPr>
                      <a:r>
                        <a:rPr lang="es-EC" sz="1400">
                          <a:effectLst/>
                        </a:rPr>
                        <a:t>Sección</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a:effectLst/>
                        </a:rPr>
                        <a:t>Ho (m)</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a:effectLst/>
                        </a:rPr>
                        <a:t>bo (m)</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dirty="0">
                          <a:effectLst/>
                        </a:rPr>
                        <a:t>bu (m)</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196850">
                <a:tc>
                  <a:txBody>
                    <a:bodyPr/>
                    <a:lstStyle/>
                    <a:p>
                      <a:pPr algn="ctr">
                        <a:lnSpc>
                          <a:spcPct val="150000"/>
                        </a:lnSpc>
                        <a:spcAft>
                          <a:spcPts val="0"/>
                        </a:spcAft>
                      </a:pPr>
                      <a:r>
                        <a:rPr lang="es-EC" sz="1400">
                          <a:effectLst/>
                        </a:rPr>
                        <a:t>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a:effectLst/>
                        </a:rPr>
                        <a:t>6.00</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a:effectLst/>
                        </a:rPr>
                        <a:t>20.93</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a:effectLst/>
                        </a:rPr>
                        <a:t>5.43</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196850">
                <a:tc>
                  <a:txBody>
                    <a:bodyPr/>
                    <a:lstStyle/>
                    <a:p>
                      <a:pPr algn="ctr">
                        <a:lnSpc>
                          <a:spcPct val="150000"/>
                        </a:lnSpc>
                        <a:spcAft>
                          <a:spcPts val="0"/>
                        </a:spcAft>
                      </a:pPr>
                      <a:r>
                        <a:rPr lang="es-EC" sz="1400" dirty="0">
                          <a:effectLst/>
                        </a:rPr>
                        <a:t>2</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a:effectLst/>
                        </a:rPr>
                        <a:t>5.50</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a:effectLst/>
                        </a:rPr>
                        <a:t>24.45</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a:effectLst/>
                        </a:rPr>
                        <a:t>5.11</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196850">
                <a:tc>
                  <a:txBody>
                    <a:bodyPr/>
                    <a:lstStyle/>
                    <a:p>
                      <a:pPr algn="ctr">
                        <a:lnSpc>
                          <a:spcPct val="150000"/>
                        </a:lnSpc>
                        <a:spcAft>
                          <a:spcPts val="0"/>
                        </a:spcAft>
                      </a:pPr>
                      <a:r>
                        <a:rPr lang="es-EC" sz="1400">
                          <a:effectLst/>
                        </a:rPr>
                        <a:t>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a:effectLst/>
                        </a:rPr>
                        <a:t>6.00</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a:effectLst/>
                        </a:rPr>
                        <a:t>22.33</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a:effectLst/>
                        </a:rPr>
                        <a:t>5.53</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196850">
                <a:tc>
                  <a:txBody>
                    <a:bodyPr/>
                    <a:lstStyle/>
                    <a:p>
                      <a:pPr algn="ctr">
                        <a:lnSpc>
                          <a:spcPct val="150000"/>
                        </a:lnSpc>
                        <a:spcAft>
                          <a:spcPts val="0"/>
                        </a:spcAft>
                      </a:pPr>
                      <a:r>
                        <a:rPr lang="es-EC" sz="1400">
                          <a:effectLst/>
                        </a:rPr>
                        <a:t>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a:effectLst/>
                        </a:rPr>
                        <a:t>6.00</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a:effectLst/>
                        </a:rPr>
                        <a:t>22.48</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a:effectLst/>
                        </a:rPr>
                        <a:t>5.65</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196850">
                <a:tc>
                  <a:txBody>
                    <a:bodyPr/>
                    <a:lstStyle/>
                    <a:p>
                      <a:pPr algn="ctr">
                        <a:lnSpc>
                          <a:spcPct val="150000"/>
                        </a:lnSpc>
                        <a:spcAft>
                          <a:spcPts val="0"/>
                        </a:spcAft>
                      </a:pPr>
                      <a:r>
                        <a:rPr lang="es-EC" sz="1400">
                          <a:effectLst/>
                        </a:rPr>
                        <a:t>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a:effectLst/>
                        </a:rPr>
                        <a:t>4.00</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a:effectLst/>
                        </a:rPr>
                        <a:t>27.87</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a:effectLst/>
                        </a:rPr>
                        <a:t>6.92</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196850">
                <a:tc>
                  <a:txBody>
                    <a:bodyPr/>
                    <a:lstStyle/>
                    <a:p>
                      <a:pPr algn="ctr">
                        <a:lnSpc>
                          <a:spcPct val="150000"/>
                        </a:lnSpc>
                        <a:spcAft>
                          <a:spcPts val="0"/>
                        </a:spcAft>
                      </a:pPr>
                      <a:r>
                        <a:rPr lang="es-EC" sz="1400">
                          <a:effectLst/>
                        </a:rPr>
                        <a:t>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a:effectLst/>
                        </a:rPr>
                        <a:t>6.00</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a:effectLst/>
                        </a:rPr>
                        <a:t>24.96</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a:effectLst/>
                        </a:rPr>
                        <a:t>6.27</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196850">
                <a:tc>
                  <a:txBody>
                    <a:bodyPr/>
                    <a:lstStyle/>
                    <a:p>
                      <a:pPr algn="ctr">
                        <a:lnSpc>
                          <a:spcPct val="150000"/>
                        </a:lnSpc>
                        <a:spcAft>
                          <a:spcPts val="0"/>
                        </a:spcAft>
                      </a:pPr>
                      <a:r>
                        <a:rPr lang="es-EC" sz="1400">
                          <a:effectLst/>
                        </a:rPr>
                        <a:t>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a:effectLst/>
                        </a:rPr>
                        <a:t>4.00</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a:effectLst/>
                        </a:rPr>
                        <a:t>24.81</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a:effectLst/>
                        </a:rPr>
                        <a:t>9.55</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196850">
                <a:tc>
                  <a:txBody>
                    <a:bodyPr/>
                    <a:lstStyle/>
                    <a:p>
                      <a:pPr algn="ctr">
                        <a:lnSpc>
                          <a:spcPct val="150000"/>
                        </a:lnSpc>
                        <a:spcAft>
                          <a:spcPts val="0"/>
                        </a:spcAft>
                      </a:pPr>
                      <a:r>
                        <a:rPr lang="es-EC" sz="1400">
                          <a:effectLst/>
                        </a:rPr>
                        <a:t>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a:effectLst/>
                        </a:rPr>
                        <a:t>6.00</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a:effectLst/>
                        </a:rPr>
                        <a:t>18.84</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a:effectLst/>
                        </a:rPr>
                        <a:t>5.46</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196850">
                <a:tc>
                  <a:txBody>
                    <a:bodyPr/>
                    <a:lstStyle/>
                    <a:p>
                      <a:pPr algn="ctr">
                        <a:lnSpc>
                          <a:spcPct val="150000"/>
                        </a:lnSpc>
                        <a:spcAft>
                          <a:spcPts val="0"/>
                        </a:spcAft>
                      </a:pPr>
                      <a:r>
                        <a:rPr lang="es-EC" sz="1400">
                          <a:effectLst/>
                        </a:rPr>
                        <a:t>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a:effectLst/>
                        </a:rPr>
                        <a:t>6.00</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a:effectLst/>
                        </a:rPr>
                        <a:t>17.59</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a:effectLst/>
                        </a:rPr>
                        <a:t>6.36</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196850">
                <a:tc>
                  <a:txBody>
                    <a:bodyPr/>
                    <a:lstStyle/>
                    <a:p>
                      <a:pPr algn="ctr">
                        <a:lnSpc>
                          <a:spcPct val="150000"/>
                        </a:lnSpc>
                        <a:spcAft>
                          <a:spcPts val="0"/>
                        </a:spcAft>
                      </a:pPr>
                      <a:r>
                        <a:rPr lang="es-EC" sz="1400">
                          <a:effectLst/>
                        </a:rPr>
                        <a:t>10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a:effectLst/>
                        </a:rPr>
                        <a:t>6.00</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a:effectLst/>
                        </a:rPr>
                        <a:t>20.25</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dirty="0">
                          <a:effectLst/>
                        </a:rPr>
                        <a:t>6.23</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488501628"/>
              </p:ext>
            </p:extLst>
          </p:nvPr>
        </p:nvGraphicFramePr>
        <p:xfrm>
          <a:off x="9665296" y="1657350"/>
          <a:ext cx="2526704" cy="4837105"/>
        </p:xfrm>
        <a:graphic>
          <a:graphicData uri="http://schemas.openxmlformats.org/drawingml/2006/table">
            <a:tbl>
              <a:tblPr firstRow="1" firstCol="1" bandRow="1">
                <a:tableStyleId>{5C22544A-7EE6-4342-B048-85BDC9FD1C3A}</a:tableStyleId>
              </a:tblPr>
              <a:tblGrid>
                <a:gridCol w="847478"/>
                <a:gridCol w="1679226"/>
              </a:tblGrid>
              <a:tr h="1133785">
                <a:tc>
                  <a:txBody>
                    <a:bodyPr/>
                    <a:lstStyle/>
                    <a:p>
                      <a:pPr algn="ctr">
                        <a:lnSpc>
                          <a:spcPct val="150000"/>
                        </a:lnSpc>
                        <a:spcAft>
                          <a:spcPts val="0"/>
                        </a:spcAft>
                      </a:pPr>
                      <a:r>
                        <a:rPr lang="es-EC" sz="1400" dirty="0">
                          <a:effectLst/>
                        </a:rPr>
                        <a:t>Sección</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dirty="0">
                          <a:effectLst/>
                        </a:rPr>
                        <a:t>Distancia a la siguiente malla (m)</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377928">
                <a:tc>
                  <a:txBody>
                    <a:bodyPr/>
                    <a:lstStyle/>
                    <a:p>
                      <a:pPr algn="ctr">
                        <a:lnSpc>
                          <a:spcPct val="150000"/>
                        </a:lnSpc>
                        <a:spcAft>
                          <a:spcPts val="0"/>
                        </a:spcAft>
                      </a:pPr>
                      <a:r>
                        <a:rPr lang="es-EC" sz="1600">
                          <a:effectLst/>
                        </a:rPr>
                        <a:t>1 - 2</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800" dirty="0">
                          <a:effectLst/>
                        </a:rPr>
                        <a:t>326.18</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377928">
                <a:tc>
                  <a:txBody>
                    <a:bodyPr/>
                    <a:lstStyle/>
                    <a:p>
                      <a:pPr algn="ctr">
                        <a:lnSpc>
                          <a:spcPct val="150000"/>
                        </a:lnSpc>
                        <a:spcAft>
                          <a:spcPts val="0"/>
                        </a:spcAft>
                      </a:pPr>
                      <a:r>
                        <a:rPr lang="es-EC" sz="1600">
                          <a:effectLst/>
                        </a:rPr>
                        <a:t>2 - 3</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800" dirty="0">
                          <a:effectLst/>
                        </a:rPr>
                        <a:t>316.97</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377928">
                <a:tc>
                  <a:txBody>
                    <a:bodyPr/>
                    <a:lstStyle/>
                    <a:p>
                      <a:pPr algn="ctr">
                        <a:lnSpc>
                          <a:spcPct val="150000"/>
                        </a:lnSpc>
                        <a:spcAft>
                          <a:spcPts val="0"/>
                        </a:spcAft>
                      </a:pPr>
                      <a:r>
                        <a:rPr lang="es-EC" sz="1600">
                          <a:effectLst/>
                        </a:rPr>
                        <a:t>3 - 4</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800">
                          <a:effectLst/>
                        </a:rPr>
                        <a:t>333.26</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377928">
                <a:tc>
                  <a:txBody>
                    <a:bodyPr/>
                    <a:lstStyle/>
                    <a:p>
                      <a:pPr algn="ctr">
                        <a:lnSpc>
                          <a:spcPct val="150000"/>
                        </a:lnSpc>
                        <a:spcAft>
                          <a:spcPts val="0"/>
                        </a:spcAft>
                      </a:pPr>
                      <a:r>
                        <a:rPr lang="es-EC" sz="1600">
                          <a:effectLst/>
                        </a:rPr>
                        <a:t>4 - 5</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800">
                          <a:effectLst/>
                        </a:rPr>
                        <a:t>288.18</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377928">
                <a:tc>
                  <a:txBody>
                    <a:bodyPr/>
                    <a:lstStyle/>
                    <a:p>
                      <a:pPr algn="ctr">
                        <a:lnSpc>
                          <a:spcPct val="150000"/>
                        </a:lnSpc>
                        <a:spcAft>
                          <a:spcPts val="0"/>
                        </a:spcAft>
                      </a:pPr>
                      <a:r>
                        <a:rPr lang="es-EC" sz="1600">
                          <a:effectLst/>
                        </a:rPr>
                        <a:t>5 - 6</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800">
                          <a:effectLst/>
                        </a:rPr>
                        <a:t>901.01</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377928">
                <a:tc>
                  <a:txBody>
                    <a:bodyPr/>
                    <a:lstStyle/>
                    <a:p>
                      <a:pPr algn="ctr">
                        <a:lnSpc>
                          <a:spcPct val="150000"/>
                        </a:lnSpc>
                        <a:spcAft>
                          <a:spcPts val="0"/>
                        </a:spcAft>
                      </a:pPr>
                      <a:r>
                        <a:rPr lang="es-EC" sz="1600">
                          <a:effectLst/>
                        </a:rPr>
                        <a:t>6 - 7</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800">
                          <a:effectLst/>
                        </a:rPr>
                        <a:t>859.11</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377928">
                <a:tc>
                  <a:txBody>
                    <a:bodyPr/>
                    <a:lstStyle/>
                    <a:p>
                      <a:pPr algn="ctr">
                        <a:lnSpc>
                          <a:spcPct val="150000"/>
                        </a:lnSpc>
                        <a:spcAft>
                          <a:spcPts val="0"/>
                        </a:spcAft>
                      </a:pPr>
                      <a:r>
                        <a:rPr lang="es-EC" sz="1600">
                          <a:effectLst/>
                        </a:rPr>
                        <a:t>7 - 8</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800" dirty="0">
                          <a:effectLst/>
                        </a:rPr>
                        <a:t>378.89</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377928">
                <a:tc>
                  <a:txBody>
                    <a:bodyPr/>
                    <a:lstStyle/>
                    <a:p>
                      <a:pPr algn="ctr">
                        <a:lnSpc>
                          <a:spcPct val="150000"/>
                        </a:lnSpc>
                        <a:spcAft>
                          <a:spcPts val="0"/>
                        </a:spcAft>
                      </a:pPr>
                      <a:r>
                        <a:rPr lang="es-EC" sz="1600">
                          <a:effectLst/>
                        </a:rPr>
                        <a:t>8 - 9</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800">
                          <a:effectLst/>
                        </a:rPr>
                        <a:t>702.85</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377928">
                <a:tc>
                  <a:txBody>
                    <a:bodyPr/>
                    <a:lstStyle/>
                    <a:p>
                      <a:pPr algn="ctr">
                        <a:lnSpc>
                          <a:spcPct val="150000"/>
                        </a:lnSpc>
                        <a:spcAft>
                          <a:spcPts val="0"/>
                        </a:spcAft>
                      </a:pPr>
                      <a:r>
                        <a:rPr lang="es-EC" sz="1600" dirty="0">
                          <a:effectLst/>
                        </a:rPr>
                        <a:t>9 - 10</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800" dirty="0">
                          <a:effectLst/>
                        </a:rPr>
                        <a:t>547.85</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Tree>
    <p:extLst>
      <p:ext uri="{BB962C8B-B14F-4D97-AF65-F5344CB8AC3E}">
        <p14:creationId xmlns:p14="http://schemas.microsoft.com/office/powerpoint/2010/main" val="16325460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Volumen retenido por las mallas flexibles</a:t>
            </a:r>
            <a:endParaRPr lang="es-EC" dirty="0"/>
          </a:p>
        </p:txBody>
      </p:sp>
      <p:sp>
        <p:nvSpPr>
          <p:cNvPr id="4" name="Rectángulo 3"/>
          <p:cNvSpPr/>
          <p:nvPr/>
        </p:nvSpPr>
        <p:spPr>
          <a:xfrm>
            <a:off x="2592925" y="1926842"/>
            <a:ext cx="8677587" cy="1477328"/>
          </a:xfrm>
          <a:prstGeom prst="rect">
            <a:avLst/>
          </a:prstGeom>
        </p:spPr>
        <p:txBody>
          <a:bodyPr wrap="square">
            <a:spAutoFit/>
          </a:bodyPr>
          <a:lstStyle/>
          <a:p>
            <a:r>
              <a:rPr lang="es-EC" dirty="0" smtClean="0">
                <a:latin typeface="+mj-lt"/>
                <a:ea typeface="Calibri" panose="020F0502020204030204" pitchFamily="34" charset="0"/>
                <a:cs typeface="Times New Roman" panose="02020603050405020304" pitchFamily="18" charset="0"/>
              </a:rPr>
              <a:t>Está </a:t>
            </a:r>
            <a:r>
              <a:rPr lang="es-EC" dirty="0">
                <a:latin typeface="+mj-lt"/>
                <a:ea typeface="Calibri" panose="020F0502020204030204" pitchFamily="34" charset="0"/>
                <a:cs typeface="Times New Roman" panose="02020603050405020304" pitchFamily="18" charset="0"/>
              </a:rPr>
              <a:t>definido por tres parámetros: </a:t>
            </a:r>
            <a:endParaRPr lang="es-EC" dirty="0" smtClean="0">
              <a:latin typeface="+mj-lt"/>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
            </a:pPr>
            <a:r>
              <a:rPr lang="es-EC" dirty="0" smtClean="0">
                <a:latin typeface="+mj-lt"/>
                <a:ea typeface="Calibri" panose="020F0502020204030204" pitchFamily="34" charset="0"/>
                <a:cs typeface="Times New Roman" panose="02020603050405020304" pitchFamily="18" charset="0"/>
              </a:rPr>
              <a:t>La </a:t>
            </a:r>
            <a:r>
              <a:rPr lang="es-EC" dirty="0">
                <a:latin typeface="+mj-lt"/>
                <a:ea typeface="Calibri" panose="020F0502020204030204" pitchFamily="34" charset="0"/>
                <a:cs typeface="Times New Roman" panose="02020603050405020304" pitchFamily="18" charset="0"/>
              </a:rPr>
              <a:t>altura de la malla considerando el asentamiento esperado cuando ésta se encuentra </a:t>
            </a:r>
            <a:r>
              <a:rPr lang="es-EC" dirty="0" smtClean="0">
                <a:latin typeface="+mj-lt"/>
                <a:ea typeface="Calibri" panose="020F0502020204030204" pitchFamily="34" charset="0"/>
                <a:cs typeface="Times New Roman" panose="02020603050405020304" pitchFamily="18" charset="0"/>
              </a:rPr>
              <a:t>llena </a:t>
            </a:r>
          </a:p>
          <a:p>
            <a:pPr marL="285750" indent="-285750" algn="just">
              <a:buFont typeface="Wingdings" panose="05000000000000000000" pitchFamily="2" charset="2"/>
              <a:buChar char="§"/>
            </a:pPr>
            <a:r>
              <a:rPr lang="es-EC" dirty="0" smtClean="0">
                <a:latin typeface="+mj-lt"/>
                <a:ea typeface="Calibri" panose="020F0502020204030204" pitchFamily="34" charset="0"/>
                <a:cs typeface="Times New Roman" panose="02020603050405020304" pitchFamily="18" charset="0"/>
              </a:rPr>
              <a:t>La </a:t>
            </a:r>
            <a:r>
              <a:rPr lang="es-EC" dirty="0">
                <a:latin typeface="+mj-lt"/>
                <a:ea typeface="Calibri" panose="020F0502020204030204" pitchFamily="34" charset="0"/>
                <a:cs typeface="Times New Roman" panose="02020603050405020304" pitchFamily="18" charset="0"/>
              </a:rPr>
              <a:t>topografía del </a:t>
            </a:r>
            <a:r>
              <a:rPr lang="es-EC" dirty="0" smtClean="0">
                <a:latin typeface="+mj-lt"/>
                <a:ea typeface="Calibri" panose="020F0502020204030204" pitchFamily="34" charset="0"/>
                <a:cs typeface="Times New Roman" panose="02020603050405020304" pitchFamily="18" charset="0"/>
              </a:rPr>
              <a:t>canal </a:t>
            </a:r>
          </a:p>
          <a:p>
            <a:pPr marL="285750" indent="-285750" algn="just">
              <a:buFont typeface="Wingdings" panose="05000000000000000000" pitchFamily="2" charset="2"/>
              <a:buChar char="§"/>
            </a:pPr>
            <a:r>
              <a:rPr lang="es-EC" dirty="0" smtClean="0">
                <a:latin typeface="+mj-lt"/>
                <a:ea typeface="Calibri" panose="020F0502020204030204" pitchFamily="34" charset="0"/>
                <a:cs typeface="Times New Roman" panose="02020603050405020304" pitchFamily="18" charset="0"/>
              </a:rPr>
              <a:t>El </a:t>
            </a:r>
            <a:r>
              <a:rPr lang="es-EC" dirty="0">
                <a:latin typeface="+mj-lt"/>
                <a:ea typeface="Calibri" panose="020F0502020204030204" pitchFamily="34" charset="0"/>
                <a:cs typeface="Times New Roman" panose="02020603050405020304" pitchFamily="18" charset="0"/>
              </a:rPr>
              <a:t>ángulo de sedimentación del material acumulado</a:t>
            </a:r>
            <a:endParaRPr lang="es-EC" dirty="0">
              <a:latin typeface="+mj-lt"/>
            </a:endParaRPr>
          </a:p>
        </p:txBody>
      </p:sp>
      <p:sp>
        <p:nvSpPr>
          <p:cNvPr id="5" name="Rectángulo 4"/>
          <p:cNvSpPr/>
          <p:nvPr/>
        </p:nvSpPr>
        <p:spPr>
          <a:xfrm>
            <a:off x="179321" y="3687307"/>
            <a:ext cx="2308685" cy="286232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C" b="1" dirty="0" smtClean="0">
                <a:latin typeface="+mj-lt"/>
                <a:ea typeface="Calibri" panose="020F0502020204030204" pitchFamily="34" charset="0"/>
                <a:cs typeface="Times New Roman" panose="02020603050405020304" pitchFamily="18" charset="0"/>
              </a:rPr>
              <a:t>Asentamiento de la malla</a:t>
            </a:r>
          </a:p>
          <a:p>
            <a:pPr algn="just"/>
            <a:r>
              <a:rPr lang="es-EC" dirty="0" smtClean="0">
                <a:latin typeface="+mj-lt"/>
                <a:ea typeface="Calibri" panose="020F0502020204030204" pitchFamily="34" charset="0"/>
                <a:cs typeface="Times New Roman" panose="02020603050405020304" pitchFamily="18" charset="0"/>
              </a:rPr>
              <a:t>La </a:t>
            </a:r>
            <a:r>
              <a:rPr lang="es-EC" dirty="0">
                <a:latin typeface="+mj-lt"/>
                <a:ea typeface="Calibri" panose="020F0502020204030204" pitchFamily="34" charset="0"/>
                <a:cs typeface="Times New Roman" panose="02020603050405020304" pitchFamily="18" charset="0"/>
              </a:rPr>
              <a:t>altura de la barrera se reduce después del proceso de llenado en aproximadamente ¾ de la altura inicial</a:t>
            </a:r>
            <a:endParaRPr lang="es-EC" dirty="0">
              <a:latin typeface="+mj-lt"/>
            </a:endParaRPr>
          </a:p>
        </p:txBody>
      </p:sp>
      <p:pic>
        <p:nvPicPr>
          <p:cNvPr id="6" name="Imagen 5"/>
          <p:cNvPicPr/>
          <p:nvPr/>
        </p:nvPicPr>
        <p:blipFill>
          <a:blip r:embed="rId2"/>
          <a:stretch>
            <a:fillRect/>
          </a:stretch>
        </p:blipFill>
        <p:spPr>
          <a:xfrm>
            <a:off x="2631915" y="3853193"/>
            <a:ext cx="3088388" cy="2530549"/>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7" name="Rectángulo 6"/>
          <p:cNvSpPr/>
          <p:nvPr/>
        </p:nvSpPr>
        <p:spPr>
          <a:xfrm>
            <a:off x="5864212" y="3687307"/>
            <a:ext cx="2705617" cy="286232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b="1" dirty="0" smtClean="0">
                <a:latin typeface="+mj-lt"/>
                <a:ea typeface="Calibri" panose="020F0502020204030204" pitchFamily="34" charset="0"/>
                <a:cs typeface="Times New Roman" panose="02020603050405020304" pitchFamily="18" charset="0"/>
              </a:rPr>
              <a:t>Ángulo de sedimentación del material: </a:t>
            </a:r>
            <a:r>
              <a:rPr lang="es-EC" dirty="0" smtClean="0">
                <a:latin typeface="+mj-lt"/>
                <a:ea typeface="Calibri" panose="020F0502020204030204" pitchFamily="34" charset="0"/>
                <a:cs typeface="Times New Roman" panose="02020603050405020304" pitchFamily="18" charset="0"/>
              </a:rPr>
              <a:t>El </a:t>
            </a:r>
            <a:r>
              <a:rPr lang="es-EC" dirty="0">
                <a:latin typeface="+mj-lt"/>
                <a:ea typeface="Calibri" panose="020F0502020204030204" pitchFamily="34" charset="0"/>
                <a:cs typeface="Times New Roman" panose="02020603050405020304" pitchFamily="18" charset="0"/>
              </a:rPr>
              <a:t>ángulo de sedimentación del material acumulado de acuerdo con estudios empíricos corresponde a 2/3 del gradiente del torrente original</a:t>
            </a:r>
            <a:endParaRPr lang="es-EC" dirty="0">
              <a:latin typeface="+mj-lt"/>
            </a:endParaRPr>
          </a:p>
        </p:txBody>
      </p:sp>
      <p:pic>
        <p:nvPicPr>
          <p:cNvPr id="8" name="Imagen 7"/>
          <p:cNvPicPr/>
          <p:nvPr/>
        </p:nvPicPr>
        <p:blipFill>
          <a:blip r:embed="rId3" cstate="print">
            <a:extLst>
              <a:ext uri="{28A0092B-C50C-407E-A947-70E740481C1C}">
                <a14:useLocalDpi xmlns:a14="http://schemas.microsoft.com/office/drawing/2010/main"/>
              </a:ext>
            </a:extLst>
          </a:blip>
          <a:stretch>
            <a:fillRect/>
          </a:stretch>
        </p:blipFill>
        <p:spPr>
          <a:xfrm>
            <a:off x="8676883" y="4359348"/>
            <a:ext cx="3483218" cy="1850065"/>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28315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Cálculo del volumen retenido</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829056656"/>
              </p:ext>
            </p:extLst>
          </p:nvPr>
        </p:nvGraphicFramePr>
        <p:xfrm>
          <a:off x="1401081" y="1264555"/>
          <a:ext cx="4595597" cy="31823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Marcador de contenido 3"/>
          <p:cNvGraphicFramePr>
            <a:graphicFrameLocks/>
          </p:cNvGraphicFramePr>
          <p:nvPr>
            <p:extLst>
              <p:ext uri="{D42A27DB-BD31-4B8C-83A1-F6EECF244321}">
                <p14:modId xmlns:p14="http://schemas.microsoft.com/office/powerpoint/2010/main" val="673895367"/>
              </p:ext>
            </p:extLst>
          </p:nvPr>
        </p:nvGraphicFramePr>
        <p:xfrm>
          <a:off x="6738788" y="1264555"/>
          <a:ext cx="4297807" cy="34614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Rectángulo 7"/>
          <p:cNvSpPr/>
          <p:nvPr/>
        </p:nvSpPr>
        <p:spPr>
          <a:xfrm>
            <a:off x="6631172" y="4955257"/>
            <a:ext cx="4405424"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228600" algn="just">
              <a:spcAft>
                <a:spcPts val="800"/>
              </a:spcAft>
            </a:pPr>
            <a:r>
              <a:rPr lang="es-EC" dirty="0" smtClean="0">
                <a:latin typeface="+mj-lt"/>
                <a:ea typeface="Times New Roman" panose="02020603050405020304" pitchFamily="18" charset="0"/>
                <a:cs typeface="Times New Roman" panose="02020603050405020304" pitchFamily="18" charset="0"/>
              </a:rPr>
              <a:t>Tanto </a:t>
            </a:r>
            <a:r>
              <a:rPr lang="es-EC" dirty="0">
                <a:latin typeface="+mj-lt"/>
                <a:ea typeface="Times New Roman" panose="02020603050405020304" pitchFamily="18" charset="0"/>
                <a:cs typeface="Times New Roman" panose="02020603050405020304" pitchFamily="18" charset="0"/>
              </a:rPr>
              <a:t>el primero como el último volumen </a:t>
            </a:r>
            <a:r>
              <a:rPr lang="es-EC" dirty="0" smtClean="0">
                <a:latin typeface="+mj-lt"/>
                <a:ea typeface="Times New Roman" panose="02020603050405020304" pitchFamily="18" charset="0"/>
                <a:cs typeface="Times New Roman" panose="02020603050405020304" pitchFamily="18" charset="0"/>
              </a:rPr>
              <a:t>parcial </a:t>
            </a:r>
            <a:r>
              <a:rPr lang="es-EC" dirty="0">
                <a:latin typeface="+mj-lt"/>
                <a:ea typeface="Times New Roman" panose="02020603050405020304" pitchFamily="18" charset="0"/>
                <a:cs typeface="Times New Roman" panose="02020603050405020304" pitchFamily="18" charset="0"/>
              </a:rPr>
              <a:t>calculados para cada sección fueron reducidos por un factor de 2/3 debido a la forma en la que se acumula el material.</a:t>
            </a:r>
            <a:endParaRPr lang="es-EC" dirty="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tángulo 8"/>
              <p:cNvSpPr/>
              <p:nvPr/>
            </p:nvSpPr>
            <p:spPr>
              <a:xfrm>
                <a:off x="1591254" y="4459021"/>
                <a:ext cx="4405424" cy="235429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228600" algn="just">
                  <a:spcAft>
                    <a:spcPts val="800"/>
                  </a:spcAft>
                </a:pPr>
                <a:r>
                  <a:rPr lang="es-EC" b="1" dirty="0" smtClean="0">
                    <a:latin typeface="+mj-lt"/>
                    <a:ea typeface="Times New Roman" panose="02020603050405020304" pitchFamily="18" charset="0"/>
                    <a:cs typeface="Times New Roman" panose="02020603050405020304" pitchFamily="18" charset="0"/>
                  </a:rPr>
                  <a:t>3. </a:t>
                </a:r>
                <a:r>
                  <a:rPr lang="es-EC" dirty="0" smtClean="0">
                    <a:latin typeface="+mj-lt"/>
                    <a:ea typeface="Times New Roman" panose="02020603050405020304" pitchFamily="18" charset="0"/>
                    <a:cs typeface="Times New Roman" panose="02020603050405020304" pitchFamily="18" charset="0"/>
                  </a:rPr>
                  <a:t>Cálculo del volumen parcial</a:t>
                </a:r>
              </a:p>
              <a:p>
                <a:pPr indent="228600" algn="just">
                  <a:spcAft>
                    <a:spcPts val="80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𝑖</m:t>
                          </m:r>
                        </m:sub>
                      </m:sSub>
                      <m:r>
                        <a:rPr lang="es-EC" i="1">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m:t>
                              </m:r>
                              <m:r>
                                <a:rPr lang="es-EC" i="1">
                                  <a:latin typeface="Cambria Math" panose="02040503050406030204" pitchFamily="18" charset="0"/>
                                </a:rPr>
                                <m:t>𝐴</m:t>
                              </m:r>
                            </m:e>
                            <m:sub>
                              <m:r>
                                <a:rPr lang="es-EC" i="1">
                                  <a:latin typeface="Cambria Math" panose="02040503050406030204" pitchFamily="18" charset="0"/>
                                </a:rPr>
                                <m:t>𝑖</m:t>
                              </m:r>
                              <m:r>
                                <a:rPr lang="es-EC" i="1">
                                  <a:latin typeface="Cambria Math" panose="02040503050406030204" pitchFamily="18" charset="0"/>
                                </a:rPr>
                                <m:t>+1</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𝐴</m:t>
                              </m:r>
                            </m:e>
                            <m:sub>
                              <m:r>
                                <a:rPr lang="es-EC" i="1">
                                  <a:latin typeface="Cambria Math" panose="02040503050406030204" pitchFamily="18" charset="0"/>
                                </a:rPr>
                                <m:t>𝑖</m:t>
                              </m:r>
                            </m:sub>
                          </m:sSub>
                          <m:r>
                            <a:rPr lang="es-EC" i="1">
                              <a:latin typeface="Cambria Math" panose="02040503050406030204" pitchFamily="18" charset="0"/>
                            </a:rPr>
                            <m:t>)</m:t>
                          </m:r>
                        </m:num>
                        <m:den>
                          <m:r>
                            <a:rPr lang="es-EC" i="1">
                              <a:latin typeface="Cambria Math" panose="02040503050406030204" pitchFamily="18" charset="0"/>
                            </a:rPr>
                            <m:t>2</m:t>
                          </m:r>
                        </m:den>
                      </m:f>
                      <m:r>
                        <a:rPr lang="es-EC" i="1">
                          <a:latin typeface="Cambria Math" panose="02040503050406030204" pitchFamily="18" charset="0"/>
                        </a:rPr>
                        <m:t>∗∆</m:t>
                      </m:r>
                      <m:r>
                        <a:rPr lang="es-EC" i="1">
                          <a:latin typeface="Cambria Math" panose="02040503050406030204" pitchFamily="18" charset="0"/>
                        </a:rPr>
                        <m:t>h</m:t>
                      </m:r>
                    </m:oMath>
                  </m:oMathPara>
                </a14:m>
                <a:endParaRPr lang="es-EC" dirty="0" smtClean="0">
                  <a:latin typeface="+mj-lt"/>
                  <a:ea typeface="Calibri" panose="020F0502020204030204" pitchFamily="34" charset="0"/>
                  <a:cs typeface="Times New Roman" panose="02020603050405020304" pitchFamily="18" charset="0"/>
                </a:endParaRPr>
              </a:p>
              <a:p>
                <a:pPr indent="228600" algn="just">
                  <a:spcAft>
                    <a:spcPts val="800"/>
                  </a:spcAft>
                </a:pPr>
                <a:r>
                  <a:rPr lang="es-EC" b="1" dirty="0" smtClean="0">
                    <a:effectLst/>
                    <a:latin typeface="+mj-lt"/>
                    <a:ea typeface="Calibri" panose="020F0502020204030204" pitchFamily="34" charset="0"/>
                    <a:cs typeface="Times New Roman" panose="02020603050405020304" pitchFamily="18" charset="0"/>
                  </a:rPr>
                  <a:t>4. </a:t>
                </a:r>
                <a:r>
                  <a:rPr lang="es-EC" dirty="0" smtClean="0">
                    <a:latin typeface="+mj-lt"/>
                    <a:ea typeface="Calibri" panose="020F0502020204030204" pitchFamily="34" charset="0"/>
                    <a:cs typeface="Times New Roman" panose="02020603050405020304" pitchFamily="18" charset="0"/>
                  </a:rPr>
                  <a:t>Cálculo del volumen acumulado</a:t>
                </a:r>
              </a:p>
              <a:p>
                <a:pPr indent="228600" algn="just">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𝑉</m:t>
                      </m:r>
                      <m:r>
                        <a:rPr lang="es-EC" i="1">
                          <a:latin typeface="Cambria Math" panose="02040503050406030204" pitchFamily="18" charset="0"/>
                        </a:rPr>
                        <m:t>=</m:t>
                      </m:r>
                      <m:nary>
                        <m:naryPr>
                          <m:chr m:val="∑"/>
                          <m:limLoc m:val="undOvr"/>
                          <m:ctrlPr>
                            <a:rPr lang="es-EC" i="1">
                              <a:latin typeface="Cambria Math" panose="02040503050406030204" pitchFamily="18" charset="0"/>
                            </a:rPr>
                          </m:ctrlPr>
                        </m:naryPr>
                        <m:sub>
                          <m:r>
                            <a:rPr lang="es-EC" i="1">
                              <a:latin typeface="Cambria Math" panose="02040503050406030204" pitchFamily="18" charset="0"/>
                            </a:rPr>
                            <m:t>𝑖</m:t>
                          </m:r>
                          <m:r>
                            <a:rPr lang="es-EC" i="1">
                              <a:latin typeface="Cambria Math" panose="02040503050406030204" pitchFamily="18" charset="0"/>
                            </a:rPr>
                            <m:t>=1</m:t>
                          </m:r>
                        </m:sub>
                        <m:sup>
                          <m:r>
                            <a:rPr lang="es-EC" i="1">
                              <a:latin typeface="Cambria Math" panose="02040503050406030204" pitchFamily="18" charset="0"/>
                            </a:rPr>
                            <m:t>𝑛</m:t>
                          </m:r>
                        </m:sup>
                        <m:e>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𝑖</m:t>
                              </m:r>
                            </m:sub>
                          </m:sSub>
                        </m:e>
                      </m:nary>
                    </m:oMath>
                  </m:oMathPara>
                </a14:m>
                <a:endParaRPr lang="es-EC" b="1" dirty="0">
                  <a:effectLst/>
                  <a:latin typeface="+mj-lt"/>
                  <a:ea typeface="Calibri" panose="020F0502020204030204" pitchFamily="34" charset="0"/>
                  <a:cs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1591254" y="4459021"/>
                <a:ext cx="4405424" cy="2354299"/>
              </a:xfrm>
              <a:prstGeom prst="rect">
                <a:avLst/>
              </a:prstGeom>
              <a:blipFill rotWithShape="0">
                <a:blip r:embed="rId12"/>
                <a:stretch>
                  <a:fillRect t="-1026" r="-138"/>
                </a:stretch>
              </a:blipFill>
            </p:spPr>
            <p:txBody>
              <a:bodyPr/>
              <a:lstStyle/>
              <a:p>
                <a:r>
                  <a:rPr lang="es-EC">
                    <a:noFill/>
                  </a:rPr>
                  <a:t> </a:t>
                </a:r>
              </a:p>
            </p:txBody>
          </p:sp>
        </mc:Fallback>
      </mc:AlternateContent>
    </p:spTree>
    <p:extLst>
      <p:ext uri="{BB962C8B-B14F-4D97-AF65-F5344CB8AC3E}">
        <p14:creationId xmlns:p14="http://schemas.microsoft.com/office/powerpoint/2010/main" val="5214033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Cálculo del volumen Sección 1</a:t>
            </a:r>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2989481004"/>
              </p:ext>
            </p:extLst>
          </p:nvPr>
        </p:nvGraphicFramePr>
        <p:xfrm>
          <a:off x="5620164" y="1616146"/>
          <a:ext cx="5522757" cy="4965409"/>
        </p:xfrm>
        <a:graphic>
          <a:graphicData uri="http://schemas.openxmlformats.org/drawingml/2006/table">
            <a:tbl>
              <a:tblPr firstRow="1" firstCol="1" bandRow="1">
                <a:tableStyleId>{5C22544A-7EE6-4342-B048-85BDC9FD1C3A}</a:tableStyleId>
              </a:tblPr>
              <a:tblGrid>
                <a:gridCol w="837996"/>
                <a:gridCol w="1222074"/>
                <a:gridCol w="1047492"/>
                <a:gridCol w="1047492"/>
                <a:gridCol w="1367703"/>
              </a:tblGrid>
              <a:tr h="948587">
                <a:tc>
                  <a:txBody>
                    <a:bodyPr/>
                    <a:lstStyle/>
                    <a:p>
                      <a:pPr algn="ctr">
                        <a:lnSpc>
                          <a:spcPct val="100000"/>
                        </a:lnSpc>
                        <a:spcAft>
                          <a:spcPts val="0"/>
                        </a:spcAft>
                      </a:pPr>
                      <a:r>
                        <a:rPr lang="es-EC" sz="1700" dirty="0">
                          <a:effectLst/>
                        </a:rPr>
                        <a:t>COTA</a:t>
                      </a:r>
                      <a:endParaRPr lang="es-EC" sz="1700" dirty="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A</a:t>
                      </a:r>
                      <a:r>
                        <a:rPr lang="es-EC" sz="1700" baseline="-25000">
                          <a:effectLst/>
                        </a:rPr>
                        <a:t>total</a:t>
                      </a:r>
                      <a:r>
                        <a:rPr lang="es-EC" sz="1700">
                          <a:effectLst/>
                        </a:rPr>
                        <a:t> (m</a:t>
                      </a:r>
                      <a:r>
                        <a:rPr lang="es-EC" sz="1700" baseline="30000">
                          <a:effectLst/>
                        </a:rPr>
                        <a:t>2</a:t>
                      </a:r>
                      <a:r>
                        <a:rPr lang="es-EC" sz="1700">
                          <a:effectLst/>
                        </a:rPr>
                        <a:t>)</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dirty="0" err="1">
                          <a:effectLst/>
                        </a:rPr>
                        <a:t>A</a:t>
                      </a:r>
                      <a:r>
                        <a:rPr lang="es-EC" sz="1700" baseline="-25000" dirty="0" err="1">
                          <a:effectLst/>
                        </a:rPr>
                        <a:t>promedio</a:t>
                      </a:r>
                      <a:r>
                        <a:rPr lang="es-EC" sz="1700" baseline="-25000" dirty="0">
                          <a:effectLst/>
                        </a:rPr>
                        <a:t> </a:t>
                      </a:r>
                      <a:endParaRPr lang="es-EC" sz="1700" dirty="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Vol. Parcial (m</a:t>
                      </a:r>
                      <a:r>
                        <a:rPr lang="es-EC" sz="1700" baseline="30000">
                          <a:effectLst/>
                        </a:rPr>
                        <a:t>3</a:t>
                      </a:r>
                      <a:r>
                        <a:rPr lang="es-EC" sz="1700">
                          <a:effectLst/>
                        </a:rPr>
                        <a:t>)</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Vol. Acumulado (m</a:t>
                      </a:r>
                      <a:r>
                        <a:rPr lang="es-EC" sz="1700" baseline="30000">
                          <a:effectLst/>
                        </a:rPr>
                        <a:t>3</a:t>
                      </a:r>
                      <a:r>
                        <a:rPr lang="es-EC" sz="1700">
                          <a:effectLst/>
                        </a:rPr>
                        <a:t>)</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r>
              <a:tr h="279516">
                <a:tc>
                  <a:txBody>
                    <a:bodyPr/>
                    <a:lstStyle/>
                    <a:p>
                      <a:pPr algn="ctr">
                        <a:lnSpc>
                          <a:spcPct val="100000"/>
                        </a:lnSpc>
                        <a:spcAft>
                          <a:spcPts val="0"/>
                        </a:spcAft>
                      </a:pPr>
                      <a:r>
                        <a:rPr lang="es-EC" sz="1700">
                          <a:effectLst/>
                        </a:rPr>
                        <a:t>2986</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17.47</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l">
                        <a:lnSpc>
                          <a:spcPct val="100000"/>
                        </a:lnSpc>
                        <a:spcAft>
                          <a:spcPts val="0"/>
                        </a:spcAft>
                      </a:pPr>
                      <a:r>
                        <a:rPr lang="es-EC" sz="1700">
                          <a:effectLst/>
                        </a:rPr>
                        <a:t> </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b"/>
                </a:tc>
                <a:tc>
                  <a:txBody>
                    <a:bodyPr/>
                    <a:lstStyle/>
                    <a:p>
                      <a:pPr algn="l">
                        <a:lnSpc>
                          <a:spcPct val="100000"/>
                        </a:lnSpc>
                        <a:spcAft>
                          <a:spcPts val="0"/>
                        </a:spcAft>
                      </a:pPr>
                      <a:r>
                        <a:rPr lang="es-EC" sz="1700">
                          <a:effectLst/>
                        </a:rPr>
                        <a:t> </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b"/>
                </a:tc>
                <a:tc>
                  <a:txBody>
                    <a:bodyPr/>
                    <a:lstStyle/>
                    <a:p>
                      <a:pPr algn="l">
                        <a:lnSpc>
                          <a:spcPct val="100000"/>
                        </a:lnSpc>
                        <a:spcAft>
                          <a:spcPts val="0"/>
                        </a:spcAft>
                      </a:pPr>
                      <a:r>
                        <a:rPr lang="es-EC" sz="1700">
                          <a:effectLst/>
                        </a:rPr>
                        <a:t> </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b"/>
                </a:tc>
              </a:tr>
              <a:tr h="279565">
                <a:tc>
                  <a:txBody>
                    <a:bodyPr/>
                    <a:lstStyle/>
                    <a:p>
                      <a:pPr algn="ctr">
                        <a:lnSpc>
                          <a:spcPct val="100000"/>
                        </a:lnSpc>
                        <a:spcAft>
                          <a:spcPts val="0"/>
                        </a:spcAft>
                      </a:pPr>
                      <a:r>
                        <a:rPr lang="es-EC" sz="1700">
                          <a:effectLst/>
                        </a:rPr>
                        <a:t>2987</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72.32</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44.89</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29.93</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29.93</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r>
              <a:tr h="279565">
                <a:tc>
                  <a:txBody>
                    <a:bodyPr/>
                    <a:lstStyle/>
                    <a:p>
                      <a:pPr algn="ctr">
                        <a:lnSpc>
                          <a:spcPct val="100000"/>
                        </a:lnSpc>
                        <a:spcAft>
                          <a:spcPts val="0"/>
                        </a:spcAft>
                      </a:pPr>
                      <a:r>
                        <a:rPr lang="es-EC" sz="1700">
                          <a:effectLst/>
                        </a:rPr>
                        <a:t>2988</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200.15</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136.24</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136.24</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166.17</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r>
              <a:tr h="279565">
                <a:tc>
                  <a:txBody>
                    <a:bodyPr/>
                    <a:lstStyle/>
                    <a:p>
                      <a:pPr algn="ctr">
                        <a:lnSpc>
                          <a:spcPct val="100000"/>
                        </a:lnSpc>
                        <a:spcAft>
                          <a:spcPts val="0"/>
                        </a:spcAft>
                      </a:pPr>
                      <a:r>
                        <a:rPr lang="es-EC" sz="1700">
                          <a:effectLst/>
                        </a:rPr>
                        <a:t>2989</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404.00</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302.08</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302.08</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468.25</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r>
              <a:tr h="279565">
                <a:tc>
                  <a:txBody>
                    <a:bodyPr/>
                    <a:lstStyle/>
                    <a:p>
                      <a:pPr algn="ctr">
                        <a:lnSpc>
                          <a:spcPct val="100000"/>
                        </a:lnSpc>
                        <a:spcAft>
                          <a:spcPts val="0"/>
                        </a:spcAft>
                      </a:pPr>
                      <a:r>
                        <a:rPr lang="es-EC" sz="1700">
                          <a:effectLst/>
                        </a:rPr>
                        <a:t>2990</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727.60</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565.80</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dirty="0">
                          <a:effectLst/>
                        </a:rPr>
                        <a:t>565.80</a:t>
                      </a:r>
                      <a:endParaRPr lang="es-EC" sz="1700" dirty="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1,034.05</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r>
              <a:tr h="279565">
                <a:tc>
                  <a:txBody>
                    <a:bodyPr/>
                    <a:lstStyle/>
                    <a:p>
                      <a:pPr algn="ctr">
                        <a:lnSpc>
                          <a:spcPct val="100000"/>
                        </a:lnSpc>
                        <a:spcAft>
                          <a:spcPts val="0"/>
                        </a:spcAft>
                      </a:pPr>
                      <a:r>
                        <a:rPr lang="es-EC" sz="1700">
                          <a:effectLst/>
                        </a:rPr>
                        <a:t>2991</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1,141.95</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934.77</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dirty="0">
                          <a:effectLst/>
                        </a:rPr>
                        <a:t>934.77</a:t>
                      </a:r>
                      <a:endParaRPr lang="es-EC" sz="1700" dirty="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1,968.82</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r>
              <a:tr h="279565">
                <a:tc>
                  <a:txBody>
                    <a:bodyPr/>
                    <a:lstStyle/>
                    <a:p>
                      <a:pPr algn="ctr">
                        <a:lnSpc>
                          <a:spcPct val="100000"/>
                        </a:lnSpc>
                        <a:spcAft>
                          <a:spcPts val="0"/>
                        </a:spcAft>
                      </a:pPr>
                      <a:r>
                        <a:rPr lang="es-EC" sz="1700">
                          <a:effectLst/>
                        </a:rPr>
                        <a:t>2992</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1,605.65</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1,373.80</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dirty="0">
                          <a:effectLst/>
                        </a:rPr>
                        <a:t>1,373.80</a:t>
                      </a:r>
                      <a:endParaRPr lang="es-EC" sz="1700" dirty="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3,342.62</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r>
              <a:tr h="279565">
                <a:tc>
                  <a:txBody>
                    <a:bodyPr/>
                    <a:lstStyle/>
                    <a:p>
                      <a:pPr algn="ctr">
                        <a:lnSpc>
                          <a:spcPct val="100000"/>
                        </a:lnSpc>
                        <a:spcAft>
                          <a:spcPts val="0"/>
                        </a:spcAft>
                      </a:pPr>
                      <a:r>
                        <a:rPr lang="es-EC" sz="1700">
                          <a:effectLst/>
                        </a:rPr>
                        <a:t>2993</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2,162.07</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1,883.86</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1,883.86</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5,226.48</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r>
              <a:tr h="279565">
                <a:tc>
                  <a:txBody>
                    <a:bodyPr/>
                    <a:lstStyle/>
                    <a:p>
                      <a:pPr algn="ctr">
                        <a:lnSpc>
                          <a:spcPct val="100000"/>
                        </a:lnSpc>
                        <a:spcAft>
                          <a:spcPts val="0"/>
                        </a:spcAft>
                      </a:pPr>
                      <a:r>
                        <a:rPr lang="es-EC" sz="1700">
                          <a:effectLst/>
                        </a:rPr>
                        <a:t>2994</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2,674.12</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2,418.10</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2,418.10</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7,644.58</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r>
              <a:tr h="500262">
                <a:tc>
                  <a:txBody>
                    <a:bodyPr/>
                    <a:lstStyle/>
                    <a:p>
                      <a:pPr algn="ctr">
                        <a:lnSpc>
                          <a:spcPct val="100000"/>
                        </a:lnSpc>
                        <a:spcAft>
                          <a:spcPts val="0"/>
                        </a:spcAft>
                      </a:pPr>
                      <a:r>
                        <a:rPr lang="es-EC" sz="1700">
                          <a:effectLst/>
                        </a:rPr>
                        <a:t>2995</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3,253.92</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2,964.02</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dirty="0">
                          <a:effectLst/>
                        </a:rPr>
                        <a:t>2,964.02</a:t>
                      </a:r>
                      <a:endParaRPr lang="es-EC" sz="1700" dirty="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10,608.60</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r>
              <a:tr h="500262">
                <a:tc>
                  <a:txBody>
                    <a:bodyPr/>
                    <a:lstStyle/>
                    <a:p>
                      <a:pPr algn="ctr">
                        <a:lnSpc>
                          <a:spcPct val="100000"/>
                        </a:lnSpc>
                        <a:spcAft>
                          <a:spcPts val="0"/>
                        </a:spcAft>
                      </a:pPr>
                      <a:r>
                        <a:rPr lang="es-EC" sz="1700">
                          <a:effectLst/>
                        </a:rPr>
                        <a:t>2995.5</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3,579.31</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3,416.61</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1,708.31</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12,316.91</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r>
              <a:tr h="500262">
                <a:tc>
                  <a:txBody>
                    <a:bodyPr/>
                    <a:lstStyle/>
                    <a:p>
                      <a:pPr algn="ctr">
                        <a:lnSpc>
                          <a:spcPct val="100000"/>
                        </a:lnSpc>
                        <a:spcAft>
                          <a:spcPts val="0"/>
                        </a:spcAft>
                      </a:pPr>
                      <a:r>
                        <a:rPr lang="es-EC" sz="1700">
                          <a:effectLst/>
                        </a:rPr>
                        <a:t>2998.7</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5,707.58</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4,643.44</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a:effectLst/>
                        </a:rPr>
                        <a:t>10,011.99</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c>
                  <a:txBody>
                    <a:bodyPr/>
                    <a:lstStyle/>
                    <a:p>
                      <a:pPr algn="ctr">
                        <a:lnSpc>
                          <a:spcPct val="100000"/>
                        </a:lnSpc>
                        <a:spcAft>
                          <a:spcPts val="0"/>
                        </a:spcAft>
                      </a:pPr>
                      <a:r>
                        <a:rPr lang="es-EC" sz="1700" dirty="0">
                          <a:effectLst/>
                        </a:rPr>
                        <a:t>22,328.90</a:t>
                      </a:r>
                      <a:endParaRPr lang="es-EC" sz="1700" dirty="0">
                        <a:effectLst/>
                        <a:latin typeface="Arial" panose="020B0604020202020204" pitchFamily="34" charset="0"/>
                        <a:ea typeface="Calibri" panose="020F0502020204030204" pitchFamily="34" charset="0"/>
                        <a:cs typeface="Times New Roman" panose="02020603050405020304" pitchFamily="18" charset="0"/>
                      </a:endParaRPr>
                    </a:p>
                  </a:txBody>
                  <a:tcPr marL="34984" marR="34984" marT="0" marB="0" anchor="ctr"/>
                </a:tc>
              </a:tr>
            </a:tbl>
          </a:graphicData>
        </a:graphic>
      </p:graphicFrame>
      <p:pic>
        <p:nvPicPr>
          <p:cNvPr id="5" name="Imagen 4"/>
          <p:cNvPicPr/>
          <p:nvPr/>
        </p:nvPicPr>
        <p:blipFill>
          <a:blip r:embed="rId2"/>
          <a:stretch>
            <a:fillRect/>
          </a:stretch>
        </p:blipFill>
        <p:spPr>
          <a:xfrm>
            <a:off x="1690577" y="2200127"/>
            <a:ext cx="3221665" cy="3413863"/>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47124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Mallas </a:t>
            </a:r>
            <a:r>
              <a:rPr lang="es-EC" dirty="0" err="1" smtClean="0"/>
              <a:t>Geobrugg</a:t>
            </a:r>
            <a:endParaRPr lang="es-EC" dirty="0"/>
          </a:p>
        </p:txBody>
      </p:sp>
      <p:sp>
        <p:nvSpPr>
          <p:cNvPr id="4" name="Rectángulo 3"/>
          <p:cNvSpPr/>
          <p:nvPr/>
        </p:nvSpPr>
        <p:spPr>
          <a:xfrm>
            <a:off x="812772" y="1411287"/>
            <a:ext cx="6375991" cy="378565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2000" dirty="0" smtClean="0">
                <a:latin typeface="+mj-lt"/>
                <a:ea typeface="Calibri" panose="020F0502020204030204" pitchFamily="34" charset="0"/>
                <a:cs typeface="Times New Roman" panose="02020603050405020304" pitchFamily="18" charset="0"/>
              </a:rPr>
              <a:t>Sistema </a:t>
            </a:r>
            <a:r>
              <a:rPr lang="es-EC" sz="2000" dirty="0">
                <a:latin typeface="+mj-lt"/>
                <a:ea typeface="Calibri" panose="020F0502020204030204" pitchFamily="34" charset="0"/>
                <a:cs typeface="Times New Roman" panose="02020603050405020304" pitchFamily="18" charset="0"/>
              </a:rPr>
              <a:t>de barreras flexibles fue desarrollado por la empresa suiza </a:t>
            </a:r>
            <a:r>
              <a:rPr lang="es-EC" sz="2000" dirty="0" err="1">
                <a:latin typeface="+mj-lt"/>
                <a:ea typeface="Calibri" panose="020F0502020204030204" pitchFamily="34" charset="0"/>
                <a:cs typeface="Times New Roman" panose="02020603050405020304" pitchFamily="18" charset="0"/>
              </a:rPr>
              <a:t>Geobrugg</a:t>
            </a:r>
            <a:r>
              <a:rPr lang="es-EC" sz="2000" dirty="0">
                <a:latin typeface="+mj-lt"/>
                <a:ea typeface="Calibri" panose="020F0502020204030204" pitchFamily="34" charset="0"/>
                <a:cs typeface="Times New Roman" panose="02020603050405020304" pitchFamily="18" charset="0"/>
              </a:rPr>
              <a:t> junto con el Instituto Federal Suizo para la Investigación de Bosques, Nieve y Paisaje, </a:t>
            </a:r>
            <a:r>
              <a:rPr lang="es-EC" sz="2000" dirty="0" smtClean="0">
                <a:latin typeface="+mj-lt"/>
                <a:ea typeface="Calibri" panose="020F0502020204030204" pitchFamily="34" charset="0"/>
                <a:cs typeface="Times New Roman" panose="02020603050405020304" pitchFamily="18" charset="0"/>
              </a:rPr>
              <a:t>WSL.</a:t>
            </a:r>
          </a:p>
          <a:p>
            <a:pPr algn="just"/>
            <a:endParaRPr lang="es-EC" sz="2000" dirty="0" smtClean="0">
              <a:latin typeface="+mj-lt"/>
              <a:cs typeface="Times New Roman" panose="02020603050405020304" pitchFamily="18" charset="0"/>
            </a:endParaRPr>
          </a:p>
          <a:p>
            <a:pPr algn="just"/>
            <a:r>
              <a:rPr lang="es-EC" sz="2000" dirty="0" smtClean="0">
                <a:latin typeface="+mj-lt"/>
                <a:cs typeface="Times New Roman" panose="02020603050405020304" pitchFamily="18" charset="0"/>
              </a:rPr>
              <a:t>Actividades realizadas:</a:t>
            </a:r>
            <a:endParaRPr lang="es-EC" sz="2000" dirty="0">
              <a:latin typeface="+mj-lt"/>
              <a:cs typeface="Times New Roman" panose="02020603050405020304" pitchFamily="18" charset="0"/>
            </a:endParaRPr>
          </a:p>
          <a:p>
            <a:pPr marL="285750" indent="-285750" algn="just">
              <a:buFont typeface="Wingdings" panose="05000000000000000000" pitchFamily="2" charset="2"/>
              <a:buChar char="§"/>
            </a:pPr>
            <a:r>
              <a:rPr lang="es-EC" sz="2000" dirty="0" smtClean="0">
                <a:latin typeface="+mj-lt"/>
                <a:cs typeface="Times New Roman" panose="02020603050405020304" pitchFamily="18" charset="0"/>
              </a:rPr>
              <a:t>Desarrollo y calibración de Modelo numérico (elementos finitos).</a:t>
            </a:r>
          </a:p>
          <a:p>
            <a:pPr marL="285750" indent="-285750" algn="just">
              <a:buFont typeface="Wingdings" panose="05000000000000000000" pitchFamily="2" charset="2"/>
              <a:buChar char="§"/>
            </a:pPr>
            <a:r>
              <a:rPr lang="es-EC" sz="2000" dirty="0" smtClean="0">
                <a:latin typeface="+mj-lt"/>
                <a:cs typeface="Times New Roman" panose="02020603050405020304" pitchFamily="18" charset="0"/>
              </a:rPr>
              <a:t>Ensayos y pruebas a escala real.</a:t>
            </a:r>
          </a:p>
          <a:p>
            <a:pPr marL="285750" indent="-285750" algn="just">
              <a:buFont typeface="Wingdings" panose="05000000000000000000" pitchFamily="2" charset="2"/>
              <a:buChar char="§"/>
            </a:pPr>
            <a:r>
              <a:rPr lang="es-EC" sz="2000" dirty="0" smtClean="0">
                <a:latin typeface="+mj-lt"/>
                <a:cs typeface="Times New Roman" panose="02020603050405020304" pitchFamily="18" charset="0"/>
              </a:rPr>
              <a:t>Concepto de dimensionamiento, considera proceso de llenado y de desborde. </a:t>
            </a:r>
          </a:p>
          <a:p>
            <a:pPr algn="just"/>
            <a:endParaRPr lang="es-EC" sz="2000" dirty="0">
              <a:latin typeface="+mj-lt"/>
            </a:endParaRPr>
          </a:p>
        </p:txBody>
      </p:sp>
      <p:pic>
        <p:nvPicPr>
          <p:cNvPr id="5" name="Imagen 4" descr="La barrera flexible contra flujos de detritos más grande del mundo"/>
          <p:cNvPicPr/>
          <p:nvPr/>
        </p:nvPicPr>
        <p:blipFill rotWithShape="1">
          <a:blip r:embed="rId2">
            <a:extLst>
              <a:ext uri="{28A0092B-C50C-407E-A947-70E740481C1C}">
                <a14:useLocalDpi xmlns:a14="http://schemas.microsoft.com/office/drawing/2010/main" val="0"/>
              </a:ext>
            </a:extLst>
          </a:blip>
          <a:srcRect l="4348"/>
          <a:stretch/>
        </p:blipFill>
        <p:spPr bwMode="auto">
          <a:xfrm>
            <a:off x="7528676" y="1678132"/>
            <a:ext cx="3987466" cy="1791866"/>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Imagen 5"/>
          <p:cNvPicPr/>
          <p:nvPr/>
        </p:nvPicPr>
        <p:blipFill>
          <a:blip r:embed="rId3"/>
          <a:stretch>
            <a:fillRect/>
          </a:stretch>
        </p:blipFill>
        <p:spPr>
          <a:xfrm>
            <a:off x="7978215" y="3769722"/>
            <a:ext cx="3088388" cy="2530549"/>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7" name="Rectángulo 6"/>
          <p:cNvSpPr/>
          <p:nvPr/>
        </p:nvSpPr>
        <p:spPr>
          <a:xfrm>
            <a:off x="952768" y="5322396"/>
            <a:ext cx="6096000" cy="1323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es-EC" sz="2000" dirty="0">
                <a:latin typeface="+mj-lt"/>
                <a:ea typeface="Calibri" panose="020F0502020204030204" pitchFamily="34" charset="0"/>
                <a:cs typeface="Times New Roman" panose="02020603050405020304" pitchFamily="18" charset="0"/>
              </a:rPr>
              <a:t>Las barreras están diseñadas para disminuir la velocidad del flujo y recoger el material </a:t>
            </a:r>
            <a:r>
              <a:rPr lang="es-EC" sz="2000" dirty="0" smtClean="0">
                <a:latin typeface="+mj-lt"/>
                <a:ea typeface="Calibri" panose="020F0502020204030204" pitchFamily="34" charset="0"/>
                <a:cs typeface="Times New Roman" panose="02020603050405020304" pitchFamily="18" charset="0"/>
              </a:rPr>
              <a:t>entrante, </a:t>
            </a:r>
            <a:r>
              <a:rPr lang="es-EC" sz="2000" dirty="0">
                <a:latin typeface="+mj-lt"/>
              </a:rPr>
              <a:t>su estructura permite el drenaje de la mezcla</a:t>
            </a:r>
          </a:p>
        </p:txBody>
      </p:sp>
    </p:spTree>
    <p:extLst>
      <p:ext uri="{BB962C8B-B14F-4D97-AF65-F5344CB8AC3E}">
        <p14:creationId xmlns:p14="http://schemas.microsoft.com/office/powerpoint/2010/main" val="3346783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Componentes de las mallas flexibles</a:t>
            </a:r>
            <a:endParaRPr lang="es-EC" dirty="0"/>
          </a:p>
        </p:txBody>
      </p:sp>
      <p:pic>
        <p:nvPicPr>
          <p:cNvPr id="4" name="Imagen 3"/>
          <p:cNvPicPr/>
          <p:nvPr/>
        </p:nvPicPr>
        <p:blipFill>
          <a:blip r:embed="rId2"/>
          <a:stretch>
            <a:fillRect/>
          </a:stretch>
        </p:blipFill>
        <p:spPr>
          <a:xfrm>
            <a:off x="1140712" y="1660771"/>
            <a:ext cx="2181336" cy="21608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ángulo redondeado 4"/>
          <p:cNvSpPr/>
          <p:nvPr/>
        </p:nvSpPr>
        <p:spPr>
          <a:xfrm>
            <a:off x="399739" y="4353973"/>
            <a:ext cx="3261675" cy="201004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s-EC" b="1" dirty="0" smtClean="0"/>
              <a:t>Red:</a:t>
            </a:r>
          </a:p>
          <a:p>
            <a:pPr marL="285750" indent="-285750" algn="just">
              <a:buFont typeface="Arial" panose="020B0604020202020204" pitchFamily="34" charset="0"/>
              <a:buChar char="•"/>
            </a:pPr>
            <a:r>
              <a:rPr lang="es-EC" dirty="0"/>
              <a:t>C</a:t>
            </a:r>
            <a:r>
              <a:rPr lang="es-EC" dirty="0" smtClean="0"/>
              <a:t>onjunto </a:t>
            </a:r>
            <a:r>
              <a:rPr lang="es-EC" dirty="0"/>
              <a:t>de anillos de alambre de acero de alta </a:t>
            </a:r>
            <a:r>
              <a:rPr lang="es-EC" dirty="0" smtClean="0"/>
              <a:t>resistencia. </a:t>
            </a:r>
          </a:p>
          <a:p>
            <a:pPr marL="285750" indent="-285750" algn="just">
              <a:buFont typeface="Arial" panose="020B0604020202020204" pitchFamily="34" charset="0"/>
              <a:buChar char="•"/>
            </a:pPr>
            <a:r>
              <a:rPr lang="es-EC" dirty="0" smtClean="0"/>
              <a:t>Transmiten las cargas actuantes a la estructura de soporte</a:t>
            </a:r>
            <a:endParaRPr lang="es-EC" dirty="0"/>
          </a:p>
        </p:txBody>
      </p:sp>
      <p:sp>
        <p:nvSpPr>
          <p:cNvPr id="7" name="Rectángulo redondeado 6"/>
          <p:cNvSpPr/>
          <p:nvPr/>
        </p:nvSpPr>
        <p:spPr>
          <a:xfrm>
            <a:off x="3896629" y="4180504"/>
            <a:ext cx="5135415" cy="23569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b="1" dirty="0" smtClean="0">
                <a:latin typeface="+mj-lt"/>
              </a:rPr>
              <a:t>Cables de soporte: </a:t>
            </a:r>
          </a:p>
          <a:p>
            <a:pPr marL="285750" indent="-285750" algn="just">
              <a:buFont typeface="Arial" panose="020B0604020202020204" pitchFamily="34" charset="0"/>
              <a:buChar char="•"/>
            </a:pPr>
            <a:r>
              <a:rPr lang="es-EC" dirty="0" smtClean="0">
                <a:latin typeface="+mj-lt"/>
                <a:ea typeface="Calibri" panose="020F0502020204030204" pitchFamily="34" charset="0"/>
                <a:cs typeface="Times New Roman" panose="02020603050405020304" pitchFamily="18" charset="0"/>
              </a:rPr>
              <a:t>Encargados </a:t>
            </a:r>
            <a:r>
              <a:rPr lang="es-EC" dirty="0">
                <a:latin typeface="+mj-lt"/>
                <a:ea typeface="Calibri" panose="020F0502020204030204" pitchFamily="34" charset="0"/>
                <a:cs typeface="Times New Roman" panose="02020603050405020304" pitchFamily="18" charset="0"/>
              </a:rPr>
              <a:t>de transmitir las cargas soportadas por la red hacia los </a:t>
            </a:r>
            <a:r>
              <a:rPr lang="es-EC" dirty="0" smtClean="0">
                <a:latin typeface="+mj-lt"/>
                <a:ea typeface="Calibri" panose="020F0502020204030204" pitchFamily="34" charset="0"/>
                <a:cs typeface="Times New Roman" panose="02020603050405020304" pitchFamily="18" charset="0"/>
              </a:rPr>
              <a:t>anclajes. </a:t>
            </a:r>
          </a:p>
          <a:p>
            <a:pPr marL="285750" indent="-285750" algn="just">
              <a:buFont typeface="Arial" panose="020B0604020202020204" pitchFamily="34" charset="0"/>
              <a:buChar char="•"/>
            </a:pPr>
            <a:r>
              <a:rPr lang="es-EC" dirty="0" smtClean="0">
                <a:latin typeface="+mj-lt"/>
                <a:ea typeface="Calibri" panose="020F0502020204030204" pitchFamily="34" charset="0"/>
                <a:cs typeface="Times New Roman" panose="02020603050405020304" pitchFamily="18" charset="0"/>
              </a:rPr>
              <a:t>Se </a:t>
            </a:r>
            <a:r>
              <a:rPr lang="es-EC" dirty="0">
                <a:latin typeface="+mj-lt"/>
                <a:ea typeface="Calibri" panose="020F0502020204030204" pitchFamily="34" charset="0"/>
                <a:cs typeface="Times New Roman" panose="02020603050405020304" pitchFamily="18" charset="0"/>
              </a:rPr>
              <a:t>extienden desde un banco del río hacia el </a:t>
            </a:r>
            <a:r>
              <a:rPr lang="es-EC" dirty="0" smtClean="0">
                <a:latin typeface="+mj-lt"/>
                <a:ea typeface="Calibri" panose="020F0502020204030204" pitchFamily="34" charset="0"/>
                <a:cs typeface="Times New Roman" panose="02020603050405020304" pitchFamily="18" charset="0"/>
              </a:rPr>
              <a:t>otro</a:t>
            </a:r>
            <a:r>
              <a:rPr lang="es-EC" dirty="0">
                <a:latin typeface="+mj-lt"/>
                <a:ea typeface="Calibri" panose="020F0502020204030204" pitchFamily="34" charset="0"/>
                <a:cs typeface="Times New Roman" panose="02020603050405020304" pitchFamily="18" charset="0"/>
              </a:rPr>
              <a:t>.</a:t>
            </a:r>
            <a:endParaRPr lang="es-EC" dirty="0" smtClean="0">
              <a:latin typeface="+mj-lt"/>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s-EC" dirty="0" smtClean="0">
                <a:latin typeface="+mj-lt"/>
                <a:ea typeface="Calibri" panose="020F0502020204030204" pitchFamily="34" charset="0"/>
                <a:cs typeface="Times New Roman" panose="02020603050405020304" pitchFamily="18" charset="0"/>
              </a:rPr>
              <a:t>Deben estar </a:t>
            </a:r>
            <a:r>
              <a:rPr lang="es-EC" dirty="0">
                <a:latin typeface="+mj-lt"/>
                <a:ea typeface="Calibri" panose="020F0502020204030204" pitchFamily="34" charset="0"/>
                <a:cs typeface="Times New Roman" panose="02020603050405020304" pitchFamily="18" charset="0"/>
              </a:rPr>
              <a:t>distribuidos uniformemente a lo largo de la altura de la red </a:t>
            </a:r>
            <a:endParaRPr lang="es-EC" dirty="0">
              <a:latin typeface="+mj-lt"/>
            </a:endParaRPr>
          </a:p>
        </p:txBody>
      </p:sp>
      <p:pic>
        <p:nvPicPr>
          <p:cNvPr id="8" name="Imagen 7"/>
          <p:cNvPicPr/>
          <p:nvPr/>
        </p:nvPicPr>
        <p:blipFill rotWithShape="1">
          <a:blip r:embed="rId3"/>
          <a:srcRect t="3589"/>
          <a:stretch/>
        </p:blipFill>
        <p:spPr bwMode="auto">
          <a:xfrm>
            <a:off x="4048397" y="1486449"/>
            <a:ext cx="4911725" cy="2509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9" name="Rectángulo redondeado 8"/>
          <p:cNvSpPr/>
          <p:nvPr/>
        </p:nvSpPr>
        <p:spPr>
          <a:xfrm>
            <a:off x="9267260" y="1905000"/>
            <a:ext cx="2698088" cy="381813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s-EC" b="1" dirty="0" smtClean="0"/>
              <a:t>Cables </a:t>
            </a:r>
            <a:r>
              <a:rPr lang="es-EC" b="1" dirty="0"/>
              <a:t>de </a:t>
            </a:r>
            <a:r>
              <a:rPr lang="es-EC" b="1" dirty="0" smtClean="0"/>
              <a:t>borde:</a:t>
            </a:r>
          </a:p>
          <a:p>
            <a:pPr marL="285750" indent="-285750" algn="just">
              <a:buFont typeface="Arial" panose="020B0604020202020204" pitchFamily="34" charset="0"/>
              <a:buChar char="•"/>
            </a:pPr>
            <a:r>
              <a:rPr lang="es-EC" dirty="0" smtClean="0"/>
              <a:t>Permiten que la red </a:t>
            </a:r>
            <a:r>
              <a:rPr lang="es-EC" dirty="0"/>
              <a:t>se </a:t>
            </a:r>
            <a:r>
              <a:rPr lang="es-EC" dirty="0" smtClean="0"/>
              <a:t>apoye </a:t>
            </a:r>
            <a:r>
              <a:rPr lang="es-EC" dirty="0"/>
              <a:t>lateralmente impidiendo aberturas laterales de la </a:t>
            </a:r>
            <a:r>
              <a:rPr lang="es-EC" dirty="0" smtClean="0"/>
              <a:t>barrera.</a:t>
            </a:r>
          </a:p>
          <a:p>
            <a:pPr marL="285750" indent="-285750" algn="just">
              <a:buFont typeface="Arial" panose="020B0604020202020204" pitchFamily="34" charset="0"/>
              <a:buChar char="•"/>
            </a:pPr>
            <a:r>
              <a:rPr lang="es-EC" dirty="0" smtClean="0"/>
              <a:t>Van </a:t>
            </a:r>
            <a:r>
              <a:rPr lang="es-EC" dirty="0"/>
              <a:t>paralelos a los flancos del canal </a:t>
            </a:r>
            <a:endParaRPr lang="es-EC" b="1" dirty="0" smtClean="0"/>
          </a:p>
        </p:txBody>
      </p:sp>
    </p:spTree>
    <p:extLst>
      <p:ext uri="{BB962C8B-B14F-4D97-AF65-F5344CB8AC3E}">
        <p14:creationId xmlns:p14="http://schemas.microsoft.com/office/powerpoint/2010/main" val="21656879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Componentes de las mallas flexibles</a:t>
            </a:r>
            <a:endParaRPr lang="es-EC" dirty="0"/>
          </a:p>
        </p:txBody>
      </p:sp>
      <p:sp>
        <p:nvSpPr>
          <p:cNvPr id="5" name="Rectángulo redondeado 4"/>
          <p:cNvSpPr/>
          <p:nvPr/>
        </p:nvSpPr>
        <p:spPr>
          <a:xfrm>
            <a:off x="683858" y="3893271"/>
            <a:ext cx="4340629" cy="2582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b="1" dirty="0" smtClean="0"/>
              <a:t>Frenos</a:t>
            </a:r>
          </a:p>
          <a:p>
            <a:pPr marL="285750" indent="-285750" algn="just">
              <a:buFont typeface="Arial" panose="020B0604020202020204" pitchFamily="34" charset="0"/>
              <a:buChar char="•"/>
            </a:pPr>
            <a:r>
              <a:rPr lang="es-EC" dirty="0"/>
              <a:t>D</a:t>
            </a:r>
            <a:r>
              <a:rPr lang="es-EC" dirty="0" smtClean="0"/>
              <a:t>isminuyen </a:t>
            </a:r>
            <a:r>
              <a:rPr lang="es-EC" dirty="0"/>
              <a:t>las cargas pico </a:t>
            </a:r>
            <a:r>
              <a:rPr lang="es-EC" dirty="0" smtClean="0"/>
              <a:t>por </a:t>
            </a:r>
            <a:r>
              <a:rPr lang="es-EC" dirty="0"/>
              <a:t>el impacto individual de grandes </a:t>
            </a:r>
            <a:r>
              <a:rPr lang="es-EC" dirty="0" smtClean="0"/>
              <a:t>bloques.</a:t>
            </a:r>
          </a:p>
          <a:p>
            <a:pPr marL="285750" indent="-285750" algn="just">
              <a:buFont typeface="Arial" panose="020B0604020202020204" pitchFamily="34" charset="0"/>
              <a:buChar char="•"/>
            </a:pPr>
            <a:r>
              <a:rPr lang="es-EC" dirty="0"/>
              <a:t>S</a:t>
            </a:r>
            <a:r>
              <a:rPr lang="es-EC" dirty="0" smtClean="0"/>
              <a:t>e </a:t>
            </a:r>
            <a:r>
              <a:rPr lang="es-EC" dirty="0"/>
              <a:t>incorporan en los cables de </a:t>
            </a:r>
            <a:r>
              <a:rPr lang="es-EC" dirty="0" smtClean="0"/>
              <a:t>soporte.</a:t>
            </a:r>
          </a:p>
          <a:p>
            <a:pPr marL="285750" indent="-285750" algn="just">
              <a:buFont typeface="Arial" panose="020B0604020202020204" pitchFamily="34" charset="0"/>
              <a:buChar char="•"/>
            </a:pPr>
            <a:r>
              <a:rPr lang="es-EC" dirty="0"/>
              <a:t>R</a:t>
            </a:r>
            <a:r>
              <a:rPr lang="es-EC" dirty="0" smtClean="0"/>
              <a:t>educen </a:t>
            </a:r>
            <a:r>
              <a:rPr lang="es-EC" dirty="0"/>
              <a:t>la energía que debe absorber la red sin dañar los cables</a:t>
            </a:r>
            <a:r>
              <a:rPr lang="es-EC" dirty="0" smtClean="0"/>
              <a:t> </a:t>
            </a:r>
            <a:endParaRPr lang="es-EC" dirty="0"/>
          </a:p>
        </p:txBody>
      </p:sp>
      <p:pic>
        <p:nvPicPr>
          <p:cNvPr id="9" name="Imagen 8"/>
          <p:cNvPicPr/>
          <p:nvPr/>
        </p:nvPicPr>
        <p:blipFill>
          <a:blip r:embed="rId2"/>
          <a:stretch>
            <a:fillRect/>
          </a:stretch>
        </p:blipFill>
        <p:spPr>
          <a:xfrm>
            <a:off x="1617330" y="1500226"/>
            <a:ext cx="2473684" cy="2240597"/>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sp>
        <p:nvSpPr>
          <p:cNvPr id="11" name="Rectángulo redondeado 10"/>
          <p:cNvSpPr/>
          <p:nvPr/>
        </p:nvSpPr>
        <p:spPr>
          <a:xfrm>
            <a:off x="5177000" y="1500226"/>
            <a:ext cx="4212098" cy="235698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s-EC" b="1" dirty="0" smtClean="0"/>
              <a:t>Anclaje:</a:t>
            </a:r>
          </a:p>
          <a:p>
            <a:pPr marL="285750" indent="-285750" algn="just">
              <a:buFont typeface="Arial" panose="020B0604020202020204" pitchFamily="34" charset="0"/>
              <a:buChar char="•"/>
            </a:pPr>
            <a:r>
              <a:rPr lang="es-EC" dirty="0"/>
              <a:t>G</a:t>
            </a:r>
            <a:r>
              <a:rPr lang="es-EC" dirty="0" smtClean="0"/>
              <a:t>eneralmente son </a:t>
            </a:r>
            <a:r>
              <a:rPr lang="es-EC" dirty="0"/>
              <a:t>anclajes de cable o anclajes auto perforantes con cabezas de anclaje </a:t>
            </a:r>
            <a:r>
              <a:rPr lang="es-EC" dirty="0" smtClean="0"/>
              <a:t>flexibles.</a:t>
            </a:r>
          </a:p>
          <a:p>
            <a:pPr marL="285750" indent="-285750" algn="just">
              <a:buFont typeface="Arial" panose="020B0604020202020204" pitchFamily="34" charset="0"/>
              <a:buChar char="•"/>
            </a:pPr>
            <a:r>
              <a:rPr lang="es-EC" dirty="0"/>
              <a:t>La longitud de anclaje depende de la capacidad del suelo, varía </a:t>
            </a:r>
            <a:r>
              <a:rPr lang="es-EC" dirty="0" smtClean="0"/>
              <a:t>entre 2 y 10m</a:t>
            </a:r>
            <a:endParaRPr lang="es-EC" b="1" dirty="0" smtClean="0"/>
          </a:p>
        </p:txBody>
      </p:sp>
      <p:pic>
        <p:nvPicPr>
          <p:cNvPr id="12" name="Imagen 11"/>
          <p:cNvPicPr/>
          <p:nvPr/>
        </p:nvPicPr>
        <p:blipFill>
          <a:blip r:embed="rId3"/>
          <a:stretch>
            <a:fillRect/>
          </a:stretch>
        </p:blipFill>
        <p:spPr>
          <a:xfrm>
            <a:off x="9530622" y="1533919"/>
            <a:ext cx="2318870" cy="2206904"/>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sp>
        <p:nvSpPr>
          <p:cNvPr id="13" name="Rectángulo redondeado 12"/>
          <p:cNvSpPr/>
          <p:nvPr/>
        </p:nvSpPr>
        <p:spPr>
          <a:xfrm>
            <a:off x="7733235" y="4207289"/>
            <a:ext cx="4212098" cy="23569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b="1" dirty="0" smtClean="0"/>
              <a:t>Protección contra la abrasión:</a:t>
            </a:r>
          </a:p>
          <a:p>
            <a:pPr marL="285750" indent="-285750" algn="just">
              <a:buFont typeface="Arial" panose="020B0604020202020204" pitchFamily="34" charset="0"/>
              <a:buChar char="•"/>
            </a:pPr>
            <a:r>
              <a:rPr lang="es-EC" dirty="0" smtClean="0"/>
              <a:t>Son perfiles angulares de acero que protegen al cable </a:t>
            </a:r>
            <a:r>
              <a:rPr lang="es-EC" dirty="0"/>
              <a:t>de soporte superior y a</a:t>
            </a:r>
            <a:r>
              <a:rPr lang="es-EC" dirty="0" smtClean="0"/>
              <a:t>l </a:t>
            </a:r>
            <a:r>
              <a:rPr lang="es-EC" dirty="0"/>
              <a:t>cable de ala </a:t>
            </a:r>
            <a:r>
              <a:rPr lang="es-EC" dirty="0" smtClean="0"/>
              <a:t>contra </a:t>
            </a:r>
            <a:r>
              <a:rPr lang="es-EC" dirty="0"/>
              <a:t>la abrasión </a:t>
            </a:r>
            <a:r>
              <a:rPr lang="es-EC" dirty="0" smtClean="0"/>
              <a:t>cuando se espera el desborde del flujo.</a:t>
            </a:r>
          </a:p>
        </p:txBody>
      </p:sp>
      <p:pic>
        <p:nvPicPr>
          <p:cNvPr id="14" name="Imagen 13"/>
          <p:cNvPicPr/>
          <p:nvPr/>
        </p:nvPicPr>
        <p:blipFill>
          <a:blip r:embed="rId4"/>
          <a:stretch>
            <a:fillRect/>
          </a:stretch>
        </p:blipFill>
        <p:spPr>
          <a:xfrm>
            <a:off x="5177000" y="4193562"/>
            <a:ext cx="2474530" cy="2282652"/>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457624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Aplicaciones Existentes</a:t>
            </a:r>
            <a:endParaRPr lang="es-EC" dirty="0"/>
          </a:p>
        </p:txBody>
      </p:sp>
      <p:pic>
        <p:nvPicPr>
          <p:cNvPr id="4" name="Imagen 3"/>
          <p:cNvPicPr/>
          <p:nvPr/>
        </p:nvPicPr>
        <p:blipFill>
          <a:blip r:embed="rId2"/>
          <a:stretch>
            <a:fillRect/>
          </a:stretch>
        </p:blipFill>
        <p:spPr>
          <a:xfrm>
            <a:off x="796493" y="1285276"/>
            <a:ext cx="3716583" cy="2239399"/>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sp>
        <p:nvSpPr>
          <p:cNvPr id="5" name="Rectángulo 4"/>
          <p:cNvSpPr/>
          <p:nvPr/>
        </p:nvSpPr>
        <p:spPr>
          <a:xfrm>
            <a:off x="1124007" y="3649952"/>
            <a:ext cx="3389069" cy="646331"/>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s-EC" dirty="0" smtClean="0">
                <a:latin typeface="+mj-lt"/>
                <a:ea typeface="Calibri" panose="020F0502020204030204" pitchFamily="34" charset="0"/>
                <a:cs typeface="Times New Roman" panose="02020603050405020304" pitchFamily="18" charset="0"/>
              </a:rPr>
              <a:t>Retención </a:t>
            </a:r>
            <a:r>
              <a:rPr lang="es-EC" dirty="0">
                <a:latin typeface="+mj-lt"/>
                <a:ea typeface="Calibri" panose="020F0502020204030204" pitchFamily="34" charset="0"/>
                <a:cs typeface="Times New Roman" panose="02020603050405020304" pitchFamily="18" charset="0"/>
              </a:rPr>
              <a:t>de flujo de </a:t>
            </a:r>
            <a:r>
              <a:rPr lang="es-EC" dirty="0" smtClean="0">
                <a:latin typeface="+mj-lt"/>
                <a:ea typeface="Calibri" panose="020F0502020204030204" pitchFamily="34" charset="0"/>
                <a:cs typeface="Times New Roman" panose="02020603050405020304" pitchFamily="18" charset="0"/>
              </a:rPr>
              <a:t>lodos. </a:t>
            </a:r>
          </a:p>
          <a:p>
            <a:pPr algn="ctr"/>
            <a:r>
              <a:rPr lang="es-EC" dirty="0" smtClean="0">
                <a:latin typeface="+mj-lt"/>
              </a:rPr>
              <a:t>(</a:t>
            </a:r>
            <a:r>
              <a:rPr lang="es-EC" dirty="0" err="1" smtClean="0">
                <a:latin typeface="+mj-lt"/>
              </a:rPr>
              <a:t>Tobinosu</a:t>
            </a:r>
            <a:r>
              <a:rPr lang="es-EC" dirty="0">
                <a:latin typeface="+mj-lt"/>
              </a:rPr>
              <a:t>, </a:t>
            </a:r>
            <a:r>
              <a:rPr lang="es-EC" dirty="0" smtClean="0">
                <a:latin typeface="+mj-lt"/>
              </a:rPr>
              <a:t>Japón</a:t>
            </a:r>
            <a:r>
              <a:rPr lang="es-EC" dirty="0" smtClean="0">
                <a:latin typeface="+mj-lt"/>
                <a:ea typeface="Calibri" panose="020F0502020204030204" pitchFamily="34" charset="0"/>
                <a:cs typeface="Times New Roman" panose="02020603050405020304" pitchFamily="18" charset="0"/>
              </a:rPr>
              <a:t>)</a:t>
            </a:r>
            <a:endParaRPr lang="es-EC" dirty="0">
              <a:latin typeface="+mj-lt"/>
            </a:endParaRPr>
          </a:p>
        </p:txBody>
      </p:sp>
      <p:pic>
        <p:nvPicPr>
          <p:cNvPr id="6" name="Imagen 5"/>
          <p:cNvPicPr/>
          <p:nvPr/>
        </p:nvPicPr>
        <p:blipFill>
          <a:blip r:embed="rId3"/>
          <a:stretch>
            <a:fillRect/>
          </a:stretch>
        </p:blipFill>
        <p:spPr>
          <a:xfrm>
            <a:off x="4932440" y="1279326"/>
            <a:ext cx="3335962" cy="2376087"/>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sp>
        <p:nvSpPr>
          <p:cNvPr id="7" name="Rectángulo 6"/>
          <p:cNvSpPr/>
          <p:nvPr/>
        </p:nvSpPr>
        <p:spPr>
          <a:xfrm>
            <a:off x="4814515" y="3760879"/>
            <a:ext cx="3571812"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s-EC" dirty="0" smtClean="0">
                <a:latin typeface="+mj-lt"/>
                <a:ea typeface="Calibri" panose="020F0502020204030204" pitchFamily="34" charset="0"/>
                <a:cs typeface="Times New Roman" panose="02020603050405020304" pitchFamily="18" charset="0"/>
              </a:rPr>
              <a:t>Contra deslizamiento de tierra</a:t>
            </a:r>
            <a:endParaRPr lang="es-EC" dirty="0">
              <a:latin typeface="+mj-lt"/>
            </a:endParaRPr>
          </a:p>
        </p:txBody>
      </p:sp>
      <p:pic>
        <p:nvPicPr>
          <p:cNvPr id="8" name="Imagen 7"/>
          <p:cNvPicPr/>
          <p:nvPr/>
        </p:nvPicPr>
        <p:blipFill>
          <a:blip r:embed="rId4"/>
          <a:stretch>
            <a:fillRect/>
          </a:stretch>
        </p:blipFill>
        <p:spPr>
          <a:xfrm>
            <a:off x="8747850" y="1279326"/>
            <a:ext cx="3359588" cy="2182685"/>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sp>
        <p:nvSpPr>
          <p:cNvPr id="9" name="Rectángulo 8"/>
          <p:cNvSpPr/>
          <p:nvPr/>
        </p:nvSpPr>
        <p:spPr>
          <a:xfrm>
            <a:off x="8721888" y="3744840"/>
            <a:ext cx="3411511"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s-EC" dirty="0" smtClean="0">
                <a:latin typeface="+mj-lt"/>
                <a:ea typeface="Calibri" panose="020F0502020204030204" pitchFamily="34" charset="0"/>
                <a:cs typeface="Times New Roman" panose="02020603050405020304" pitchFamily="18" charset="0"/>
              </a:rPr>
              <a:t>Contra avalanchas de nieve</a:t>
            </a:r>
            <a:endParaRPr lang="es-EC" dirty="0">
              <a:latin typeface="+mj-lt"/>
            </a:endParaRPr>
          </a:p>
        </p:txBody>
      </p:sp>
      <p:pic>
        <p:nvPicPr>
          <p:cNvPr id="10" name="Imagen 9" descr="Rockfall protection barrier and catch fences for impact energies from 100 kJ to 8'000 kJ"/>
          <p:cNvPicPr/>
          <p:nvPr/>
        </p:nvPicPr>
        <p:blipFill>
          <a:blip r:embed="rId5">
            <a:extLst>
              <a:ext uri="{28A0092B-C50C-407E-A947-70E740481C1C}">
                <a14:useLocalDpi xmlns:a14="http://schemas.microsoft.com/office/drawing/2010/main" val="0"/>
              </a:ext>
            </a:extLst>
          </a:blip>
          <a:srcRect/>
          <a:stretch>
            <a:fillRect/>
          </a:stretch>
        </p:blipFill>
        <p:spPr bwMode="auto">
          <a:xfrm>
            <a:off x="4925390" y="4382908"/>
            <a:ext cx="3302635" cy="1648460"/>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sp>
        <p:nvSpPr>
          <p:cNvPr id="11" name="Rectángulo 10"/>
          <p:cNvSpPr/>
          <p:nvPr/>
        </p:nvSpPr>
        <p:spPr>
          <a:xfrm>
            <a:off x="5223281" y="6277490"/>
            <a:ext cx="2754280"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s-EC" dirty="0" smtClean="0">
                <a:latin typeface="+mj-lt"/>
                <a:ea typeface="Calibri" panose="020F0502020204030204" pitchFamily="34" charset="0"/>
                <a:cs typeface="Times New Roman" panose="02020603050405020304" pitchFamily="18" charset="0"/>
              </a:rPr>
              <a:t>Contra caída de rocas</a:t>
            </a:r>
            <a:endParaRPr lang="es-EC" dirty="0">
              <a:latin typeface="+mj-lt"/>
            </a:endParaRPr>
          </a:p>
        </p:txBody>
      </p:sp>
      <p:pic>
        <p:nvPicPr>
          <p:cNvPr id="12" name="Imagen 11"/>
          <p:cNvPicPr/>
          <p:nvPr/>
        </p:nvPicPr>
        <p:blipFill>
          <a:blip r:embed="rId6"/>
          <a:stretch>
            <a:fillRect/>
          </a:stretch>
        </p:blipFill>
        <p:spPr>
          <a:xfrm>
            <a:off x="8747850" y="4382908"/>
            <a:ext cx="3158495" cy="1648460"/>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sp>
        <p:nvSpPr>
          <p:cNvPr id="13" name="Rectángulo 12"/>
          <p:cNvSpPr/>
          <p:nvPr/>
        </p:nvSpPr>
        <p:spPr>
          <a:xfrm>
            <a:off x="8562878" y="6138991"/>
            <a:ext cx="3544560" cy="646331"/>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s-EC" dirty="0">
                <a:solidFill>
                  <a:schemeClr val="dk1"/>
                </a:solidFill>
                <a:latin typeface="+mj-lt"/>
                <a:ea typeface="Calibri" panose="020F0502020204030204" pitchFamily="34" charset="0"/>
                <a:cs typeface="Times New Roman" panose="02020603050405020304" pitchFamily="18" charset="0"/>
              </a:rPr>
              <a:t>Disipador para el frenado del </a:t>
            </a:r>
            <a:endParaRPr lang="es-EC" dirty="0" smtClean="0">
              <a:solidFill>
                <a:schemeClr val="dk1"/>
              </a:solidFill>
              <a:latin typeface="+mj-lt"/>
              <a:ea typeface="Calibri" panose="020F0502020204030204" pitchFamily="34" charset="0"/>
              <a:cs typeface="Times New Roman" panose="02020603050405020304" pitchFamily="18" charset="0"/>
            </a:endParaRPr>
          </a:p>
          <a:p>
            <a:pPr algn="ctr"/>
            <a:r>
              <a:rPr lang="es-EC" dirty="0" smtClean="0">
                <a:solidFill>
                  <a:schemeClr val="dk1"/>
                </a:solidFill>
                <a:latin typeface="+mj-lt"/>
                <a:ea typeface="Calibri" panose="020F0502020204030204" pitchFamily="34" charset="0"/>
                <a:cs typeface="Times New Roman" panose="02020603050405020304" pitchFamily="18" charset="0"/>
              </a:rPr>
              <a:t>frente </a:t>
            </a:r>
            <a:r>
              <a:rPr lang="es-EC" dirty="0">
                <a:solidFill>
                  <a:schemeClr val="dk1"/>
                </a:solidFill>
                <a:latin typeface="+mj-lt"/>
                <a:ea typeface="Calibri" panose="020F0502020204030204" pitchFamily="34" charset="0"/>
                <a:cs typeface="Times New Roman" panose="02020603050405020304" pitchFamily="18" charset="0"/>
              </a:rPr>
              <a:t>del flujo de lodos </a:t>
            </a:r>
          </a:p>
        </p:txBody>
      </p:sp>
      <p:pic>
        <p:nvPicPr>
          <p:cNvPr id="14" name="Imagen 13" descr="La barrera flexible contra flujos de detritos más grande del mundo"/>
          <p:cNvPicPr/>
          <p:nvPr/>
        </p:nvPicPr>
        <p:blipFill rotWithShape="1">
          <a:blip r:embed="rId7">
            <a:extLst>
              <a:ext uri="{28A0092B-C50C-407E-A947-70E740481C1C}">
                <a14:useLocalDpi xmlns:a14="http://schemas.microsoft.com/office/drawing/2010/main" val="0"/>
              </a:ext>
            </a:extLst>
          </a:blip>
          <a:srcRect l="4348"/>
          <a:stretch/>
        </p:blipFill>
        <p:spPr bwMode="auto">
          <a:xfrm>
            <a:off x="703192" y="4421560"/>
            <a:ext cx="3987466" cy="1791866"/>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5" name="Rectángulo 14"/>
          <p:cNvSpPr/>
          <p:nvPr/>
        </p:nvSpPr>
        <p:spPr>
          <a:xfrm>
            <a:off x="1002390" y="6329365"/>
            <a:ext cx="3389069"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s-EC" dirty="0" smtClean="0">
                <a:latin typeface="+mj-lt"/>
                <a:ea typeface="Calibri" panose="020F0502020204030204" pitchFamily="34" charset="0"/>
                <a:cs typeface="Times New Roman" panose="02020603050405020304" pitchFamily="18" charset="0"/>
              </a:rPr>
              <a:t>Retención </a:t>
            </a:r>
            <a:r>
              <a:rPr lang="es-EC" dirty="0">
                <a:latin typeface="+mj-lt"/>
                <a:ea typeface="Calibri" panose="020F0502020204030204" pitchFamily="34" charset="0"/>
                <a:cs typeface="Times New Roman" panose="02020603050405020304" pitchFamily="18" charset="0"/>
              </a:rPr>
              <a:t>de flujo de </a:t>
            </a:r>
            <a:r>
              <a:rPr lang="es-EC" dirty="0" smtClean="0">
                <a:latin typeface="+mj-lt"/>
                <a:ea typeface="Calibri" panose="020F0502020204030204" pitchFamily="34" charset="0"/>
                <a:cs typeface="Times New Roman" panose="02020603050405020304" pitchFamily="18" charset="0"/>
              </a:rPr>
              <a:t>lodos</a:t>
            </a:r>
          </a:p>
        </p:txBody>
      </p:sp>
    </p:spTree>
    <p:extLst>
      <p:ext uri="{BB962C8B-B14F-4D97-AF65-F5344CB8AC3E}">
        <p14:creationId xmlns:p14="http://schemas.microsoft.com/office/powerpoint/2010/main" val="3156681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85052" y="727804"/>
            <a:ext cx="4289434" cy="837045"/>
          </a:xfrm>
        </p:spPr>
        <p:txBody>
          <a:bodyPr>
            <a:noAutofit/>
          </a:bodyPr>
          <a:lstStyle/>
          <a:p>
            <a:r>
              <a:rPr lang="es-EC" sz="3000" dirty="0" smtClean="0"/>
              <a:t>Parámetros de Diseño</a:t>
            </a:r>
            <a:endParaRPr lang="es-EC" sz="3000" dirty="0"/>
          </a:p>
        </p:txBody>
      </p:sp>
      <p:sp>
        <p:nvSpPr>
          <p:cNvPr id="4" name="Rectángulo 3"/>
          <p:cNvSpPr/>
          <p:nvPr/>
        </p:nvSpPr>
        <p:spPr>
          <a:xfrm>
            <a:off x="1945980" y="2096007"/>
            <a:ext cx="3767579" cy="34163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lvl="0" indent="-342900" algn="just">
              <a:lnSpc>
                <a:spcPct val="150000"/>
              </a:lnSpc>
              <a:spcAft>
                <a:spcPts val="0"/>
              </a:spcAft>
              <a:buFont typeface="Wingdings" panose="05000000000000000000" pitchFamily="2" charset="2"/>
              <a:buChar char="§"/>
            </a:pPr>
            <a:r>
              <a:rPr lang="es-EC" dirty="0">
                <a:latin typeface="Arial" panose="020B0604020202020204" pitchFamily="34" charset="0"/>
                <a:ea typeface="Calibri" panose="020F0502020204030204" pitchFamily="34" charset="0"/>
                <a:cs typeface="Times New Roman" panose="02020603050405020304" pitchFamily="18" charset="0"/>
              </a:rPr>
              <a:t>Volumen total del </a:t>
            </a:r>
            <a:r>
              <a:rPr lang="es-EC" dirty="0" smtClean="0">
                <a:latin typeface="Arial" panose="020B0604020202020204" pitchFamily="34" charset="0"/>
                <a:ea typeface="Calibri" panose="020F0502020204030204" pitchFamily="34" charset="0"/>
                <a:cs typeface="Times New Roman" panose="02020603050405020304" pitchFamily="18" charset="0"/>
              </a:rPr>
              <a:t>evento</a:t>
            </a:r>
          </a:p>
          <a:p>
            <a:pPr marL="342900" lvl="0" indent="-342900" algn="just">
              <a:lnSpc>
                <a:spcPct val="150000"/>
              </a:lnSpc>
              <a:spcAft>
                <a:spcPts val="0"/>
              </a:spcAft>
              <a:buFont typeface="Wingdings" panose="05000000000000000000" pitchFamily="2" charset="2"/>
              <a:buChar char="§"/>
            </a:pPr>
            <a:r>
              <a:rPr lang="es-EC" dirty="0" smtClean="0">
                <a:latin typeface="Arial" panose="020B0604020202020204" pitchFamily="34" charset="0"/>
                <a:ea typeface="Calibri" panose="020F0502020204030204" pitchFamily="34" charset="0"/>
                <a:cs typeface="Times New Roman" panose="02020603050405020304" pitchFamily="18" charset="0"/>
              </a:rPr>
              <a:t>Caudal </a:t>
            </a:r>
            <a:r>
              <a:rPr lang="es-EC" dirty="0">
                <a:latin typeface="Arial" panose="020B0604020202020204" pitchFamily="34" charset="0"/>
                <a:ea typeface="Calibri" panose="020F0502020204030204" pitchFamily="34" charset="0"/>
                <a:cs typeface="Times New Roman" panose="02020603050405020304" pitchFamily="18" charset="0"/>
              </a:rPr>
              <a:t>pico de descarga</a:t>
            </a:r>
          </a:p>
          <a:p>
            <a:pPr marL="342900" lvl="0" indent="-342900" algn="just">
              <a:lnSpc>
                <a:spcPct val="150000"/>
              </a:lnSpc>
              <a:spcAft>
                <a:spcPts val="0"/>
              </a:spcAft>
              <a:buFont typeface="Wingdings" panose="05000000000000000000" pitchFamily="2" charset="2"/>
              <a:buChar char="§"/>
            </a:pPr>
            <a:r>
              <a:rPr lang="es-EC" dirty="0">
                <a:latin typeface="Arial" panose="020B0604020202020204" pitchFamily="34" charset="0"/>
                <a:ea typeface="Calibri" panose="020F0502020204030204" pitchFamily="34" charset="0"/>
                <a:cs typeface="Times New Roman" panose="02020603050405020304" pitchFamily="18" charset="0"/>
              </a:rPr>
              <a:t>Densidad</a:t>
            </a:r>
          </a:p>
          <a:p>
            <a:pPr marL="342900" lvl="0" indent="-342900" algn="just">
              <a:lnSpc>
                <a:spcPct val="150000"/>
              </a:lnSpc>
              <a:spcAft>
                <a:spcPts val="0"/>
              </a:spcAft>
              <a:buFont typeface="Wingdings" panose="05000000000000000000" pitchFamily="2" charset="2"/>
              <a:buChar char="§"/>
            </a:pPr>
            <a:r>
              <a:rPr lang="es-EC" dirty="0">
                <a:latin typeface="Arial" panose="020B0604020202020204" pitchFamily="34" charset="0"/>
                <a:ea typeface="Calibri" panose="020F0502020204030204" pitchFamily="34" charset="0"/>
                <a:cs typeface="Times New Roman" panose="02020603050405020304" pitchFamily="18" charset="0"/>
              </a:rPr>
              <a:t>Altura del flujo</a:t>
            </a:r>
          </a:p>
          <a:p>
            <a:pPr marL="342900" lvl="0" indent="-342900" algn="just">
              <a:lnSpc>
                <a:spcPct val="150000"/>
              </a:lnSpc>
              <a:spcAft>
                <a:spcPts val="0"/>
              </a:spcAft>
              <a:buFont typeface="Wingdings" panose="05000000000000000000" pitchFamily="2" charset="2"/>
              <a:buChar char="§"/>
            </a:pPr>
            <a:r>
              <a:rPr lang="es-EC" dirty="0">
                <a:latin typeface="Arial" panose="020B0604020202020204" pitchFamily="34" charset="0"/>
                <a:ea typeface="Calibri" panose="020F0502020204030204" pitchFamily="34" charset="0"/>
                <a:cs typeface="Times New Roman" panose="02020603050405020304" pitchFamily="18" charset="0"/>
              </a:rPr>
              <a:t>Velocidad frontal del flujo</a:t>
            </a:r>
          </a:p>
          <a:p>
            <a:pPr marL="342900" lvl="0" indent="-342900" algn="just">
              <a:lnSpc>
                <a:spcPct val="150000"/>
              </a:lnSpc>
              <a:spcAft>
                <a:spcPts val="0"/>
              </a:spcAft>
              <a:buFont typeface="Wingdings" panose="05000000000000000000" pitchFamily="2" charset="2"/>
              <a:buChar char="§"/>
            </a:pPr>
            <a:r>
              <a:rPr lang="es-EC" dirty="0">
                <a:latin typeface="Arial" panose="020B0604020202020204" pitchFamily="34" charset="0"/>
                <a:ea typeface="Calibri" panose="020F0502020204030204" pitchFamily="34" charset="0"/>
                <a:cs typeface="Times New Roman" panose="02020603050405020304" pitchFamily="18" charset="0"/>
              </a:rPr>
              <a:t>Pendiente del canal</a:t>
            </a:r>
          </a:p>
          <a:p>
            <a:pPr marL="342900" lvl="0" indent="-342900" algn="just">
              <a:spcAft>
                <a:spcPts val="800"/>
              </a:spcAft>
              <a:buFont typeface="Wingdings" panose="05000000000000000000" pitchFamily="2" charset="2"/>
              <a:buChar char="§"/>
            </a:pPr>
            <a:r>
              <a:rPr lang="es-EC" dirty="0">
                <a:latin typeface="Arial" panose="020B0604020202020204" pitchFamily="34" charset="0"/>
                <a:ea typeface="Calibri" panose="020F0502020204030204" pitchFamily="34" charset="0"/>
                <a:cs typeface="Times New Roman" panose="02020603050405020304" pitchFamily="18" charset="0"/>
              </a:rPr>
              <a:t>Características geométricas de la sección transversal / barrera flexible</a:t>
            </a:r>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Título 1"/>
          <p:cNvSpPr txBox="1">
            <a:spLocks/>
          </p:cNvSpPr>
          <p:nvPr/>
        </p:nvSpPr>
        <p:spPr>
          <a:xfrm>
            <a:off x="6686186" y="727804"/>
            <a:ext cx="4562019" cy="837045"/>
          </a:xfrm>
          <a:prstGeom prst="rect">
            <a:avLst/>
          </a:prstGeom>
        </p:spPr>
        <p:txBody>
          <a:bodyPr vert="horz" lIns="91440" tIns="45720" rIns="91440" bIns="45720" rtlCol="0" anchor="t">
            <a:normAutofit fontScale="825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Factores de Seguridad</a:t>
            </a:r>
            <a:endParaRPr lang="es-EC" dirty="0"/>
          </a:p>
        </p:txBody>
      </p:sp>
      <mc:AlternateContent xmlns:mc="http://schemas.openxmlformats.org/markup-compatibility/2006" xmlns:a14="http://schemas.microsoft.com/office/drawing/2010/main">
        <mc:Choice Requires="a14">
          <p:sp>
            <p:nvSpPr>
              <p:cNvPr id="6" name="Rectángulo 5"/>
              <p:cNvSpPr/>
              <p:nvPr/>
            </p:nvSpPr>
            <p:spPr>
              <a:xfrm>
                <a:off x="6278253" y="1564849"/>
                <a:ext cx="5252300" cy="510190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lvl="0" indent="-342900" algn="just">
                  <a:spcAft>
                    <a:spcPts val="0"/>
                  </a:spcAft>
                  <a:buFont typeface="Wingdings" panose="05000000000000000000" pitchFamily="2" charset="2"/>
                  <a:buChar char="§"/>
                </a:pPr>
                <a:r>
                  <a:rPr lang="es-EC" dirty="0" smtClean="0">
                    <a:latin typeface="Arial" panose="020B0604020202020204" pitchFamily="34" charset="0"/>
                    <a:ea typeface="Calibri" panose="020F0502020204030204" pitchFamily="34" charset="0"/>
                    <a:cs typeface="Times New Roman" panose="02020603050405020304" pitchFamily="18" charset="0"/>
                  </a:rPr>
                  <a:t>Factor de Seguridad de Resistencia</a:t>
                </a:r>
                <a:endParaRPr lang="es-EC" dirty="0">
                  <a:latin typeface="Arial" panose="020B0604020202020204" pitchFamily="34" charset="0"/>
                  <a:ea typeface="Calibri" panose="020F0502020204030204" pitchFamily="34" charset="0"/>
                  <a:cs typeface="Times New Roman" panose="02020603050405020304" pitchFamily="18" charset="0"/>
                </a:endParaRPr>
              </a:p>
              <a:p>
                <a:pPr lvl="0" algn="just">
                  <a:spcAft>
                    <a:spcPts val="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𝛾</m:t>
                          </m:r>
                        </m:e>
                        <m:sub>
                          <m:r>
                            <a:rPr lang="es-EC" i="1">
                              <a:latin typeface="Cambria Math" panose="02040503050406030204" pitchFamily="18" charset="0"/>
                            </a:rPr>
                            <m:t>𝑅</m:t>
                          </m:r>
                        </m:sub>
                      </m:sSub>
                      <m:r>
                        <a:rPr lang="es-EC" i="1">
                          <a:latin typeface="Cambria Math" panose="02040503050406030204" pitchFamily="18" charset="0"/>
                        </a:rPr>
                        <m:t>=1.35</m:t>
                      </m:r>
                    </m:oMath>
                  </m:oMathPara>
                </a14:m>
                <a:endParaRPr lang="es-EC" dirty="0" smtClean="0">
                  <a:latin typeface="Arial" panose="020B0604020202020204" pitchFamily="34" charset="0"/>
                  <a:ea typeface="Calibri" panose="020F0502020204030204" pitchFamily="34" charset="0"/>
                  <a:cs typeface="Times New Roman" panose="02020603050405020304" pitchFamily="18" charset="0"/>
                </a:endParaRPr>
              </a:p>
              <a:p>
                <a:pPr lvl="0" algn="just">
                  <a:spcAft>
                    <a:spcPts val="0"/>
                  </a:spcAft>
                </a:pPr>
                <a:endParaRPr lang="es-EC" dirty="0">
                  <a:latin typeface="Arial" panose="020B0604020202020204" pitchFamily="34" charset="0"/>
                  <a:ea typeface="Calibri" panose="020F0502020204030204" pitchFamily="34" charset="0"/>
                  <a:cs typeface="Times New Roman" panose="02020603050405020304" pitchFamily="18" charset="0"/>
                </a:endParaRPr>
              </a:p>
              <a:p>
                <a:pPr marL="285750" lvl="0" indent="-285750" algn="just">
                  <a:spcAft>
                    <a:spcPts val="0"/>
                  </a:spcAft>
                  <a:buFont typeface="Wingdings" panose="05000000000000000000" pitchFamily="2" charset="2"/>
                  <a:buChar char="§"/>
                </a:pPr>
                <a:r>
                  <a:rPr lang="es-EC" dirty="0" smtClean="0">
                    <a:latin typeface="Arial" panose="020B0604020202020204" pitchFamily="34" charset="0"/>
                    <a:ea typeface="Calibri" panose="020F0502020204030204" pitchFamily="34" charset="0"/>
                    <a:cs typeface="Times New Roman" panose="02020603050405020304" pitchFamily="18" charset="0"/>
                  </a:rPr>
                  <a:t>Factor de Seguridad de Carga</a:t>
                </a:r>
              </a:p>
              <a:p>
                <a:pPr marL="285750" lvl="0" indent="-285750" algn="just">
                  <a:spcAft>
                    <a:spcPts val="0"/>
                  </a:spcAft>
                  <a:buFont typeface="Wingdings" panose="05000000000000000000" pitchFamily="2" charset="2"/>
                  <a:buChar char="§"/>
                </a:pPr>
                <a:endParaRPr lang="es-EC" dirty="0">
                  <a:latin typeface="Arial" panose="020B0604020202020204" pitchFamily="34" charset="0"/>
                  <a:ea typeface="Calibri" panose="020F0502020204030204" pitchFamily="34" charset="0"/>
                  <a:cs typeface="Times New Roman" panose="02020603050405020304" pitchFamily="18" charset="0"/>
                </a:endParaRPr>
              </a:p>
              <a:p>
                <a:pPr marL="285750" lvl="0" indent="-285750" algn="just">
                  <a:spcAft>
                    <a:spcPts val="0"/>
                  </a:spcAft>
                  <a:buFont typeface="Wingdings" panose="05000000000000000000" pitchFamily="2" charset="2"/>
                  <a:buChar char="§"/>
                </a:pPr>
                <a:endParaRPr lang="es-EC" dirty="0">
                  <a:latin typeface="Arial" panose="020B0604020202020204" pitchFamily="34" charset="0"/>
                  <a:ea typeface="Calibri" panose="020F0502020204030204" pitchFamily="34" charset="0"/>
                  <a:cs typeface="Times New Roman" panose="02020603050405020304" pitchFamily="18" charset="0"/>
                </a:endParaRPr>
              </a:p>
              <a:p>
                <a:pPr marL="285750" lvl="0" indent="-285750" algn="just">
                  <a:spcAft>
                    <a:spcPts val="0"/>
                  </a:spcAft>
                  <a:buFont typeface="Wingdings" panose="05000000000000000000" pitchFamily="2" charset="2"/>
                  <a:buChar char="§"/>
                </a:pPr>
                <a:endParaRPr lang="es-EC" dirty="0" smtClean="0">
                  <a:latin typeface="Arial" panose="020B0604020202020204" pitchFamily="34" charset="0"/>
                  <a:ea typeface="Calibri" panose="020F0502020204030204" pitchFamily="34" charset="0"/>
                  <a:cs typeface="Times New Roman" panose="02020603050405020304" pitchFamily="18" charset="0"/>
                </a:endParaRPr>
              </a:p>
              <a:p>
                <a:pPr marL="285750" lvl="0" indent="-285750" algn="just">
                  <a:spcAft>
                    <a:spcPts val="0"/>
                  </a:spcAft>
                  <a:buFont typeface="Wingdings" panose="05000000000000000000" pitchFamily="2" charset="2"/>
                  <a:buChar char="§"/>
                </a:pPr>
                <a:endParaRPr lang="es-EC" dirty="0">
                  <a:latin typeface="Arial" panose="020B0604020202020204" pitchFamily="34" charset="0"/>
                  <a:ea typeface="Calibri" panose="020F0502020204030204" pitchFamily="34" charset="0"/>
                  <a:cs typeface="Times New Roman" panose="02020603050405020304" pitchFamily="18" charset="0"/>
                </a:endParaRPr>
              </a:p>
              <a:p>
                <a:pPr marL="285750" lvl="0" indent="-285750" algn="just">
                  <a:spcAft>
                    <a:spcPts val="0"/>
                  </a:spcAft>
                  <a:buFont typeface="Wingdings" panose="05000000000000000000" pitchFamily="2" charset="2"/>
                  <a:buChar char="§"/>
                </a:pPr>
                <a:endParaRPr lang="es-EC" dirty="0" smtClean="0">
                  <a:latin typeface="Arial" panose="020B0604020202020204" pitchFamily="34" charset="0"/>
                  <a:ea typeface="Calibri" panose="020F0502020204030204" pitchFamily="34" charset="0"/>
                  <a:cs typeface="Times New Roman" panose="02020603050405020304" pitchFamily="18" charset="0"/>
                </a:endParaRPr>
              </a:p>
              <a:p>
                <a:pPr marL="285750" lvl="0" indent="-285750" algn="just">
                  <a:spcAft>
                    <a:spcPts val="0"/>
                  </a:spcAft>
                  <a:buFont typeface="Wingdings" panose="05000000000000000000" pitchFamily="2" charset="2"/>
                  <a:buChar char="§"/>
                </a:pPr>
                <a:endParaRPr lang="es-EC" dirty="0">
                  <a:latin typeface="Arial" panose="020B0604020202020204" pitchFamily="34" charset="0"/>
                  <a:ea typeface="Calibri" panose="020F0502020204030204" pitchFamily="34" charset="0"/>
                  <a:cs typeface="Times New Roman" panose="02020603050405020304" pitchFamily="18" charset="0"/>
                </a:endParaRPr>
              </a:p>
              <a:p>
                <a:pPr marL="285750" lvl="0" indent="-285750" algn="just">
                  <a:spcAft>
                    <a:spcPts val="0"/>
                  </a:spcAft>
                  <a:buFont typeface="Wingdings" panose="05000000000000000000" pitchFamily="2" charset="2"/>
                  <a:buChar char="§"/>
                </a:pPr>
                <a:endParaRPr lang="es-EC" dirty="0" smtClean="0">
                  <a:latin typeface="Arial" panose="020B0604020202020204" pitchFamily="34" charset="0"/>
                  <a:ea typeface="Calibri" panose="020F0502020204030204" pitchFamily="34" charset="0"/>
                  <a:cs typeface="Times New Roman" panose="02020603050405020304" pitchFamily="18" charset="0"/>
                </a:endParaRPr>
              </a:p>
              <a:p>
                <a:pPr marL="285750" lvl="0" indent="-285750" algn="just">
                  <a:spcAft>
                    <a:spcPts val="0"/>
                  </a:spcAft>
                  <a:buFont typeface="Wingdings" panose="05000000000000000000" pitchFamily="2" charset="2"/>
                  <a:buChar char="§"/>
                </a:pPr>
                <a:endParaRPr lang="es-EC" dirty="0">
                  <a:latin typeface="Arial" panose="020B0604020202020204" pitchFamily="34" charset="0"/>
                  <a:ea typeface="Calibri" panose="020F0502020204030204" pitchFamily="34" charset="0"/>
                  <a:cs typeface="Times New Roman" panose="02020603050405020304" pitchFamily="18" charset="0"/>
                </a:endParaRPr>
              </a:p>
              <a:p>
                <a:pPr marL="285750" lvl="0" indent="-285750" algn="just">
                  <a:spcAft>
                    <a:spcPts val="0"/>
                  </a:spcAft>
                  <a:buFont typeface="Wingdings" panose="05000000000000000000" pitchFamily="2" charset="2"/>
                  <a:buChar char="§"/>
                </a:pPr>
                <a:endParaRPr lang="es-EC" dirty="0" smtClean="0">
                  <a:latin typeface="Arial" panose="020B0604020202020204" pitchFamily="34" charset="0"/>
                  <a:ea typeface="Calibri" panose="020F0502020204030204" pitchFamily="34" charset="0"/>
                  <a:cs typeface="Times New Roman" panose="02020603050405020304" pitchFamily="18" charset="0"/>
                </a:endParaRPr>
              </a:p>
              <a:p>
                <a:pPr marL="285750" lvl="0" indent="-285750" algn="just">
                  <a:spcAft>
                    <a:spcPts val="0"/>
                  </a:spcAft>
                  <a:buFont typeface="Wingdings" panose="05000000000000000000" pitchFamily="2" charset="2"/>
                  <a:buChar char="§"/>
                </a:pPr>
                <a:endParaRPr lang="es-EC" dirty="0">
                  <a:latin typeface="Arial" panose="020B0604020202020204" pitchFamily="34" charset="0"/>
                  <a:ea typeface="Calibri" panose="020F0502020204030204" pitchFamily="34" charset="0"/>
                  <a:cs typeface="Times New Roman" panose="02020603050405020304" pitchFamily="18" charset="0"/>
                </a:endParaRPr>
              </a:p>
              <a:p>
                <a:pPr marL="285750" lvl="0" indent="-285750" algn="just">
                  <a:spcAft>
                    <a:spcPts val="0"/>
                  </a:spcAft>
                  <a:buFont typeface="Wingdings" panose="05000000000000000000" pitchFamily="2" charset="2"/>
                  <a:buChar char="§"/>
                </a:pPr>
                <a:endParaRPr lang="es-EC" dirty="0" smtClean="0">
                  <a:latin typeface="Arial" panose="020B0604020202020204" pitchFamily="34" charset="0"/>
                  <a:ea typeface="Calibri" panose="020F0502020204030204" pitchFamily="34" charset="0"/>
                  <a:cs typeface="Times New Roman" panose="02020603050405020304" pitchFamily="18" charset="0"/>
                </a:endParaRPr>
              </a:p>
              <a:p>
                <a:pPr marL="285750" lvl="0" indent="-285750" algn="just">
                  <a:spcAft>
                    <a:spcPts val="0"/>
                  </a:spcAft>
                  <a:buFont typeface="Wingdings" panose="05000000000000000000" pitchFamily="2" charset="2"/>
                  <a:buChar char="§"/>
                </a:pPr>
                <a:endParaRPr lang="es-EC" dirty="0" smtClean="0">
                  <a:latin typeface="Arial" panose="020B0604020202020204" pitchFamily="34" charset="0"/>
                  <a:ea typeface="Calibri" panose="020F0502020204030204" pitchFamily="34" charset="0"/>
                  <a:cs typeface="Times New Roman" panose="02020603050405020304" pitchFamily="18" charset="0"/>
                </a:endParaRPr>
              </a:p>
              <a:p>
                <a:pPr lvl="0" algn="just">
                  <a:spcAft>
                    <a:spcPts val="0"/>
                  </a:spcAft>
                </a:pPr>
                <a:endParaRPr lang="es-EC" dirty="0" smtClean="0">
                  <a:latin typeface="Arial" panose="020B0604020202020204" pitchFamily="34" charset="0"/>
                  <a:ea typeface="Calibri" panose="020F0502020204030204" pitchFamily="34" charset="0"/>
                  <a:cs typeface="Times New Roman" panose="02020603050405020304" pitchFamily="18" charset="0"/>
                </a:endParaRPr>
              </a:p>
              <a:p>
                <a:pPr lvl="0" algn="just">
                  <a:spcAft>
                    <a:spcPts val="0"/>
                  </a:spcAft>
                </a:pPr>
                <a:endParaRPr lang="es-EC" dirty="0" smtClean="0">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6278253" y="1564849"/>
                <a:ext cx="5252300" cy="5101909"/>
              </a:xfrm>
              <a:prstGeom prst="rect">
                <a:avLst/>
              </a:prstGeom>
              <a:blipFill rotWithShape="0">
                <a:blip r:embed="rId2"/>
                <a:stretch>
                  <a:fillRect l="-694" t="-595"/>
                </a:stretch>
              </a:blipFill>
            </p:spPr>
            <p:txBody>
              <a:bodyPr/>
              <a:lstStyle/>
              <a:p>
                <a:r>
                  <a:rPr lang="es-EC">
                    <a:noFill/>
                  </a:rPr>
                  <a:t> </a:t>
                </a:r>
              </a:p>
            </p:txBody>
          </p:sp>
        </mc:Fallback>
      </mc:AlternateContent>
      <p:graphicFrame>
        <p:nvGraphicFramePr>
          <p:cNvPr id="7" name="Tabla 6"/>
          <p:cNvGraphicFramePr>
            <a:graphicFrameLocks noGrp="1"/>
          </p:cNvGraphicFramePr>
          <p:nvPr>
            <p:extLst>
              <p:ext uri="{D42A27DB-BD31-4B8C-83A1-F6EECF244321}">
                <p14:modId xmlns:p14="http://schemas.microsoft.com/office/powerpoint/2010/main" val="1156727219"/>
              </p:ext>
            </p:extLst>
          </p:nvPr>
        </p:nvGraphicFramePr>
        <p:xfrm>
          <a:off x="6385674" y="2798327"/>
          <a:ext cx="5037455" cy="2011680"/>
        </p:xfrm>
        <a:graphic>
          <a:graphicData uri="http://schemas.openxmlformats.org/drawingml/2006/table">
            <a:tbl>
              <a:tblPr firstRow="1" firstCol="1" bandRow="1">
                <a:tableStyleId>{5C22544A-7EE6-4342-B048-85BDC9FD1C3A}</a:tableStyleId>
              </a:tblPr>
              <a:tblGrid>
                <a:gridCol w="807085"/>
                <a:gridCol w="4230370"/>
              </a:tblGrid>
              <a:tr h="0">
                <a:tc>
                  <a:txBody>
                    <a:bodyPr/>
                    <a:lstStyle/>
                    <a:p>
                      <a:pPr algn="ctr">
                        <a:spcAft>
                          <a:spcPts val="0"/>
                        </a:spcAft>
                      </a:pPr>
                      <a:r>
                        <a:rPr lang="es-EC" sz="1200" dirty="0">
                          <a:effectLst/>
                        </a:rPr>
                        <a:t>Clase de Riesgo</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Consecuencias potenciales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ctr">
                        <a:lnSpc>
                          <a:spcPct val="150000"/>
                        </a:lnSpc>
                        <a:spcAft>
                          <a:spcPts val="0"/>
                        </a:spcAft>
                      </a:pPr>
                      <a:r>
                        <a:rPr lang="es-EC" sz="12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gn="just">
                        <a:spcAft>
                          <a:spcPts val="0"/>
                        </a:spcAft>
                        <a:buFont typeface="Arial" panose="020B0604020202020204" pitchFamily="34" charset="0"/>
                        <a:buChar char="-"/>
                      </a:pPr>
                      <a:r>
                        <a:rPr lang="es-EC" sz="1200">
                          <a:effectLst/>
                        </a:rPr>
                        <a:t>Bajo riesgo potencial en pérdida de vidas humanas.</a:t>
                      </a:r>
                    </a:p>
                    <a:p>
                      <a:pPr marL="342900" lvl="0" indent="-342900" algn="just">
                        <a:spcAft>
                          <a:spcPts val="0"/>
                        </a:spcAft>
                        <a:buFont typeface="Arial" panose="020B0604020202020204" pitchFamily="34" charset="0"/>
                        <a:buChar char="-"/>
                      </a:pPr>
                      <a:r>
                        <a:rPr lang="es-EC" sz="1200">
                          <a:effectLst/>
                        </a:rPr>
                        <a:t>Consecuencias económicas bajas.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pPr>
                      <a:r>
                        <a:rPr lang="es-EC" sz="1200">
                          <a:effectLst/>
                        </a:rPr>
                        <a:t>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gn="just">
                        <a:spcAft>
                          <a:spcPts val="0"/>
                        </a:spcAft>
                        <a:buFont typeface="Arial" panose="020B0604020202020204" pitchFamily="34" charset="0"/>
                        <a:buChar char="-"/>
                      </a:pPr>
                      <a:r>
                        <a:rPr lang="es-EC" sz="1200">
                          <a:effectLst/>
                        </a:rPr>
                        <a:t>Riesgo potencial de pérdida de vidas humanas medio.</a:t>
                      </a:r>
                    </a:p>
                    <a:p>
                      <a:pPr marL="342900" lvl="0" indent="-342900" algn="just">
                        <a:spcAft>
                          <a:spcPts val="0"/>
                        </a:spcAft>
                        <a:buFont typeface="Arial" panose="020B0604020202020204" pitchFamily="34" charset="0"/>
                        <a:buChar char="-"/>
                      </a:pPr>
                      <a:r>
                        <a:rPr lang="es-EC" sz="1200">
                          <a:effectLst/>
                        </a:rPr>
                        <a:t>Consecuencias económicas significativas.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84810">
                <a:tc>
                  <a:txBody>
                    <a:bodyPr/>
                    <a:lstStyle/>
                    <a:p>
                      <a:pPr algn="ctr">
                        <a:lnSpc>
                          <a:spcPct val="150000"/>
                        </a:lnSpc>
                        <a:spcAft>
                          <a:spcPts val="0"/>
                        </a:spcAft>
                      </a:pPr>
                      <a:r>
                        <a:rPr lang="es-EC" sz="12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gn="just">
                        <a:spcAft>
                          <a:spcPts val="0"/>
                        </a:spcAft>
                        <a:buFont typeface="Arial" panose="020B0604020202020204" pitchFamily="34" charset="0"/>
                        <a:buChar char="-"/>
                      </a:pPr>
                      <a:r>
                        <a:rPr lang="es-EC" sz="1200" dirty="0">
                          <a:effectLst/>
                        </a:rPr>
                        <a:t>Riesgo potencial de pérdida de vidas humanas alto.</a:t>
                      </a:r>
                    </a:p>
                    <a:p>
                      <a:pPr marL="342900" lvl="0" indent="-342900" algn="just">
                        <a:spcAft>
                          <a:spcPts val="0"/>
                        </a:spcAft>
                        <a:buFont typeface="Arial" panose="020B0604020202020204" pitchFamily="34" charset="0"/>
                        <a:buChar char="-"/>
                      </a:pPr>
                      <a:r>
                        <a:rPr lang="es-EC" sz="1200" dirty="0">
                          <a:effectLst/>
                        </a:rPr>
                        <a:t>Consecuencias económicas importantes.</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8" name="Imagen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8534" y="4937647"/>
            <a:ext cx="3997325" cy="1601470"/>
          </a:xfrm>
          <a:prstGeom prst="rect">
            <a:avLst/>
          </a:prstGeom>
          <a:noFill/>
          <a:ln>
            <a:noFill/>
          </a:ln>
        </p:spPr>
      </p:pic>
    </p:spTree>
    <p:extLst>
      <p:ext uri="{BB962C8B-B14F-4D97-AF65-F5344CB8AC3E}">
        <p14:creationId xmlns:p14="http://schemas.microsoft.com/office/powerpoint/2010/main" val="30586823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Sistema de mallas flexibles propuesto</a:t>
            </a:r>
            <a:endParaRPr lang="es-EC" dirty="0"/>
          </a:p>
        </p:txBody>
      </p:sp>
      <p:sp>
        <p:nvSpPr>
          <p:cNvPr id="5" name="Rectángulo 4"/>
          <p:cNvSpPr/>
          <p:nvPr/>
        </p:nvSpPr>
        <p:spPr>
          <a:xfrm>
            <a:off x="1084520" y="1500787"/>
            <a:ext cx="4381583" cy="2441734"/>
          </a:xfrm>
          <a:prstGeom prst="rect">
            <a:avLst/>
          </a:prstGeom>
          <a:blipFill rotWithShape="1">
            <a:blip r:embed="rId2"/>
            <a:stretch>
              <a:fillRect/>
            </a:stretch>
          </a:blipFill>
          <a:ln w="12700"/>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Rectángulo 7"/>
          <p:cNvSpPr/>
          <p:nvPr/>
        </p:nvSpPr>
        <p:spPr>
          <a:xfrm>
            <a:off x="1084520" y="1155554"/>
            <a:ext cx="1279517"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s-EC" b="1" dirty="0" smtClean="0">
                <a:latin typeface="+mj-lt"/>
                <a:ea typeface="Calibri" panose="020F0502020204030204" pitchFamily="34" charset="0"/>
                <a:cs typeface="Times New Roman" panose="02020603050405020304" pitchFamily="18" charset="0"/>
              </a:rPr>
              <a:t>Sección 9</a:t>
            </a:r>
            <a:endParaRPr lang="es-EC" b="1" dirty="0">
              <a:latin typeface="+mj-lt"/>
            </a:endParaRPr>
          </a:p>
        </p:txBody>
      </p:sp>
      <p:sp>
        <p:nvSpPr>
          <p:cNvPr id="9" name="Rectángulo 8"/>
          <p:cNvSpPr/>
          <p:nvPr/>
        </p:nvSpPr>
        <p:spPr>
          <a:xfrm>
            <a:off x="1084520" y="4263656"/>
            <a:ext cx="4370951" cy="2498651"/>
          </a:xfrm>
          <a:prstGeom prst="rect">
            <a:avLst/>
          </a:prstGeom>
          <a:blipFill rotWithShape="1">
            <a:blip r:embed="rId3"/>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sp>
        <p:nvSpPr>
          <p:cNvPr id="10" name="Rectángulo 9"/>
          <p:cNvSpPr/>
          <p:nvPr/>
        </p:nvSpPr>
        <p:spPr>
          <a:xfrm>
            <a:off x="1084520" y="4078990"/>
            <a:ext cx="140775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s-EC" b="1" dirty="0" smtClean="0">
                <a:latin typeface="+mj-lt"/>
                <a:ea typeface="Calibri" panose="020F0502020204030204" pitchFamily="34" charset="0"/>
                <a:cs typeface="Times New Roman" panose="02020603050405020304" pitchFamily="18" charset="0"/>
              </a:rPr>
              <a:t>Sección 10</a:t>
            </a:r>
            <a:endParaRPr lang="es-EC" b="1" dirty="0">
              <a:latin typeface="+mj-lt"/>
            </a:endParaRPr>
          </a:p>
        </p:txBody>
      </p:sp>
      <p:graphicFrame>
        <p:nvGraphicFramePr>
          <p:cNvPr id="3" name="Tabla 2"/>
          <p:cNvGraphicFramePr>
            <a:graphicFrameLocks noGrp="1"/>
          </p:cNvGraphicFramePr>
          <p:nvPr>
            <p:extLst>
              <p:ext uri="{D42A27DB-BD31-4B8C-83A1-F6EECF244321}">
                <p14:modId xmlns:p14="http://schemas.microsoft.com/office/powerpoint/2010/main" val="3383979104"/>
              </p:ext>
            </p:extLst>
          </p:nvPr>
        </p:nvGraphicFramePr>
        <p:xfrm>
          <a:off x="5762847" y="1945390"/>
          <a:ext cx="6188148" cy="3962400"/>
        </p:xfrm>
        <a:graphic>
          <a:graphicData uri="http://schemas.openxmlformats.org/drawingml/2006/table">
            <a:tbl>
              <a:tblPr>
                <a:tableStyleId>{BC89EF96-8CEA-46FF-86C4-4CE0E7609802}</a:tableStyleId>
              </a:tblPr>
              <a:tblGrid>
                <a:gridCol w="1148316"/>
                <a:gridCol w="604173"/>
                <a:gridCol w="635000"/>
                <a:gridCol w="1227580"/>
                <a:gridCol w="818707"/>
                <a:gridCol w="882503"/>
                <a:gridCol w="871869"/>
              </a:tblGrid>
              <a:tr h="184150">
                <a:tc rowSpan="2">
                  <a:txBody>
                    <a:bodyPr/>
                    <a:lstStyle/>
                    <a:p>
                      <a:pPr algn="ctr" fontAlgn="ctr"/>
                      <a:r>
                        <a:rPr lang="es-EC" sz="2000" b="1" u="none" strike="noStrike" dirty="0">
                          <a:effectLst/>
                        </a:rPr>
                        <a:t>Sección</a:t>
                      </a:r>
                      <a:endParaRPr lang="es-EC" sz="2000" b="1" i="0" u="none" strike="noStrike" dirty="0">
                        <a:solidFill>
                          <a:srgbClr val="000000"/>
                        </a:solidFill>
                        <a:effectLst/>
                        <a:latin typeface="Calibri" panose="020F0502020204030204" pitchFamily="34" charset="0"/>
                      </a:endParaRPr>
                    </a:p>
                  </a:txBody>
                  <a:tcPr marL="0" marR="0" marT="0" marB="0" anchor="ctr"/>
                </a:tc>
                <a:tc gridSpan="4">
                  <a:txBody>
                    <a:bodyPr/>
                    <a:lstStyle/>
                    <a:p>
                      <a:pPr algn="ctr" fontAlgn="b"/>
                      <a:r>
                        <a:rPr lang="es-EC" sz="2000" b="1" u="none" strike="noStrike">
                          <a:effectLst/>
                        </a:rPr>
                        <a:t>[m]</a:t>
                      </a:r>
                      <a:endParaRPr lang="es-EC" sz="2000" b="1" i="0" u="none" strike="noStrike">
                        <a:solidFill>
                          <a:srgbClr val="000000"/>
                        </a:solidFill>
                        <a:effectLst/>
                        <a:latin typeface="Calibri" panose="020F0502020204030204" pitchFamily="34" charset="0"/>
                      </a:endParaRPr>
                    </a:p>
                  </a:txBody>
                  <a:tcPr marL="0" marR="0" marT="0" marB="0" anchor="b"/>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fontAlgn="b"/>
                      <a:r>
                        <a:rPr lang="es-EC" sz="2000" b="1" u="none" strike="noStrike" dirty="0">
                          <a:effectLst/>
                        </a:rPr>
                        <a:t>[m/s]</a:t>
                      </a:r>
                      <a:endParaRPr lang="es-EC" sz="20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s-EC" sz="2000" b="0" i="0" u="none" strike="noStrike">
                        <a:solidFill>
                          <a:srgbClr val="000000"/>
                        </a:solidFill>
                        <a:effectLst/>
                        <a:latin typeface="Calibri" panose="020F0502020204030204" pitchFamily="34" charset="0"/>
                      </a:endParaRPr>
                    </a:p>
                  </a:txBody>
                  <a:tcPr marL="0" marR="0" marT="0" marB="0" anchor="b"/>
                </a:tc>
              </a:tr>
              <a:tr h="184150">
                <a:tc vMerge="1">
                  <a:txBody>
                    <a:bodyPr/>
                    <a:lstStyle/>
                    <a:p>
                      <a:endParaRPr lang="es-EC"/>
                    </a:p>
                  </a:txBody>
                  <a:tcPr/>
                </a:tc>
                <a:tc>
                  <a:txBody>
                    <a:bodyPr/>
                    <a:lstStyle/>
                    <a:p>
                      <a:pPr algn="ctr" fontAlgn="b"/>
                      <a:r>
                        <a:rPr lang="es-EC" sz="2000" b="1" u="none" strike="noStrike">
                          <a:effectLst/>
                        </a:rPr>
                        <a:t>Hi</a:t>
                      </a:r>
                      <a:endParaRPr lang="es-EC" sz="20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b="1" u="none" strike="noStrike">
                          <a:effectLst/>
                        </a:rPr>
                        <a:t>Ho</a:t>
                      </a:r>
                      <a:endParaRPr lang="es-EC" sz="20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b="1" u="none" strike="noStrike">
                          <a:effectLst/>
                        </a:rPr>
                        <a:t>Abertura de fondo</a:t>
                      </a:r>
                      <a:endParaRPr lang="es-EC" sz="20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b="1" u="none" strike="noStrike" dirty="0" err="1">
                          <a:effectLst/>
                        </a:rPr>
                        <a:t>hfl</a:t>
                      </a:r>
                      <a:endParaRPr lang="es-EC" sz="20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2000" b="1" u="none" strike="noStrike">
                          <a:effectLst/>
                        </a:rPr>
                        <a:t>v</a:t>
                      </a:r>
                      <a:endParaRPr lang="es-EC" sz="20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b="1" u="none" strike="noStrike" dirty="0">
                          <a:effectLst/>
                        </a:rPr>
                        <a:t>S</a:t>
                      </a:r>
                      <a:endParaRPr lang="es-EC" sz="2000" b="1" i="0" u="none" strike="noStrike" dirty="0">
                        <a:solidFill>
                          <a:srgbClr val="000000"/>
                        </a:solidFill>
                        <a:effectLst/>
                        <a:latin typeface="Calibri" panose="020F0502020204030204" pitchFamily="34" charset="0"/>
                      </a:endParaRPr>
                    </a:p>
                  </a:txBody>
                  <a:tcPr marL="0" marR="0" marT="0" marB="0" anchor="b"/>
                </a:tc>
              </a:tr>
              <a:tr h="184150">
                <a:tc>
                  <a:txBody>
                    <a:bodyPr/>
                    <a:lstStyle/>
                    <a:p>
                      <a:pPr algn="ctr" fontAlgn="b"/>
                      <a:r>
                        <a:rPr lang="es-EC" sz="2000" u="none" strike="noStrike">
                          <a:effectLst/>
                        </a:rPr>
                        <a:t>1</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6.00</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4.50</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0.34</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49.79</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17.27</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2.30%</a:t>
                      </a:r>
                      <a:endParaRPr lang="es-EC" sz="2000" b="0" i="0" u="none" strike="noStrike">
                        <a:solidFill>
                          <a:srgbClr val="000000"/>
                        </a:solidFill>
                        <a:effectLst/>
                        <a:latin typeface="Calibri" panose="020F0502020204030204" pitchFamily="34" charset="0"/>
                      </a:endParaRPr>
                    </a:p>
                  </a:txBody>
                  <a:tcPr marL="0" marR="0" marT="0" marB="0" anchor="b"/>
                </a:tc>
              </a:tr>
              <a:tr h="184150">
                <a:tc>
                  <a:txBody>
                    <a:bodyPr/>
                    <a:lstStyle/>
                    <a:p>
                      <a:pPr algn="ctr" fontAlgn="b"/>
                      <a:r>
                        <a:rPr lang="es-EC" sz="2000" u="none" strike="noStrike">
                          <a:effectLst/>
                        </a:rPr>
                        <a:t>2</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5.50</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4.10</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0.06</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46.08</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17.16</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3.81%</a:t>
                      </a:r>
                      <a:endParaRPr lang="es-EC" sz="2000" b="0" i="0" u="none" strike="noStrike">
                        <a:solidFill>
                          <a:srgbClr val="000000"/>
                        </a:solidFill>
                        <a:effectLst/>
                        <a:latin typeface="Calibri" panose="020F0502020204030204" pitchFamily="34" charset="0"/>
                      </a:endParaRPr>
                    </a:p>
                  </a:txBody>
                  <a:tcPr marL="0" marR="0" marT="0" marB="0" anchor="b"/>
                </a:tc>
              </a:tr>
              <a:tr h="184150">
                <a:tc>
                  <a:txBody>
                    <a:bodyPr/>
                    <a:lstStyle/>
                    <a:p>
                      <a:pPr algn="ctr" fontAlgn="b"/>
                      <a:r>
                        <a:rPr lang="es-EC" sz="2000" u="none" strike="noStrike">
                          <a:effectLst/>
                        </a:rPr>
                        <a:t>3</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6.00</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4.50</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0.05</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46.05</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16.18</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2.08%</a:t>
                      </a:r>
                      <a:endParaRPr lang="es-EC" sz="2000" b="0" i="0" u="none" strike="noStrike">
                        <a:solidFill>
                          <a:srgbClr val="000000"/>
                        </a:solidFill>
                        <a:effectLst/>
                        <a:latin typeface="Calibri" panose="020F0502020204030204" pitchFamily="34" charset="0"/>
                      </a:endParaRPr>
                    </a:p>
                  </a:txBody>
                  <a:tcPr marL="0" marR="0" marT="0" marB="0" anchor="b"/>
                </a:tc>
              </a:tr>
              <a:tr h="184150">
                <a:tc>
                  <a:txBody>
                    <a:bodyPr/>
                    <a:lstStyle/>
                    <a:p>
                      <a:pPr algn="ctr" fontAlgn="b"/>
                      <a:r>
                        <a:rPr lang="es-EC" sz="2000" u="none" strike="noStrike">
                          <a:effectLst/>
                        </a:rPr>
                        <a:t>4</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6.00</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4.50</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0.00</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44.64</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16.00</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1.82%</a:t>
                      </a:r>
                      <a:endParaRPr lang="es-EC" sz="2000" b="0" i="0" u="none" strike="noStrike">
                        <a:solidFill>
                          <a:srgbClr val="000000"/>
                        </a:solidFill>
                        <a:effectLst/>
                        <a:latin typeface="Calibri" panose="020F0502020204030204" pitchFamily="34" charset="0"/>
                      </a:endParaRPr>
                    </a:p>
                  </a:txBody>
                  <a:tcPr marL="0" marR="0" marT="0" marB="0" anchor="b"/>
                </a:tc>
              </a:tr>
              <a:tr h="184150">
                <a:tc>
                  <a:txBody>
                    <a:bodyPr/>
                    <a:lstStyle/>
                    <a:p>
                      <a:pPr algn="ctr" fontAlgn="b"/>
                      <a:r>
                        <a:rPr lang="es-EC" sz="2000" u="none" strike="noStrike">
                          <a:effectLst/>
                        </a:rPr>
                        <a:t>5</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4.00</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3.00</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0.09</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36.01</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14.13</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1.27%</a:t>
                      </a:r>
                      <a:endParaRPr lang="es-EC" sz="2000" b="0" i="0" u="none" strike="noStrike">
                        <a:solidFill>
                          <a:srgbClr val="000000"/>
                        </a:solidFill>
                        <a:effectLst/>
                        <a:latin typeface="Calibri" panose="020F0502020204030204" pitchFamily="34" charset="0"/>
                      </a:endParaRPr>
                    </a:p>
                  </a:txBody>
                  <a:tcPr marL="0" marR="0" marT="0" marB="0" anchor="b"/>
                </a:tc>
              </a:tr>
              <a:tr h="184150">
                <a:tc>
                  <a:txBody>
                    <a:bodyPr/>
                    <a:lstStyle/>
                    <a:p>
                      <a:pPr algn="ctr" fontAlgn="b"/>
                      <a:r>
                        <a:rPr lang="es-EC" sz="2000" u="none" strike="noStrike">
                          <a:effectLst/>
                        </a:rPr>
                        <a:t>6</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6.00</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4.50</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0.29</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39.76</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14.63</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2.36%</a:t>
                      </a:r>
                      <a:endParaRPr lang="es-EC" sz="2000" b="0" i="0" u="none" strike="noStrike">
                        <a:solidFill>
                          <a:srgbClr val="000000"/>
                        </a:solidFill>
                        <a:effectLst/>
                        <a:latin typeface="Calibri" panose="020F0502020204030204" pitchFamily="34" charset="0"/>
                      </a:endParaRPr>
                    </a:p>
                  </a:txBody>
                  <a:tcPr marL="0" marR="0" marT="0" marB="0" anchor="b"/>
                </a:tc>
              </a:tr>
              <a:tr h="184150">
                <a:tc>
                  <a:txBody>
                    <a:bodyPr/>
                    <a:lstStyle/>
                    <a:p>
                      <a:pPr algn="ctr" fontAlgn="b"/>
                      <a:r>
                        <a:rPr lang="es-EC" sz="2000" u="none" strike="noStrike">
                          <a:effectLst/>
                        </a:rPr>
                        <a:t>7</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4.00</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3.00</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0.35</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40.93</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16.04</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1.50%</a:t>
                      </a:r>
                      <a:endParaRPr lang="es-EC" sz="2000" b="0" i="0" u="none" strike="noStrike">
                        <a:solidFill>
                          <a:srgbClr val="000000"/>
                        </a:solidFill>
                        <a:effectLst/>
                        <a:latin typeface="Calibri" panose="020F0502020204030204" pitchFamily="34" charset="0"/>
                      </a:endParaRPr>
                    </a:p>
                  </a:txBody>
                  <a:tcPr marL="0" marR="0" marT="0" marB="0" anchor="b"/>
                </a:tc>
              </a:tr>
              <a:tr h="184150">
                <a:tc>
                  <a:txBody>
                    <a:bodyPr/>
                    <a:lstStyle/>
                    <a:p>
                      <a:pPr algn="ctr" fontAlgn="b"/>
                      <a:r>
                        <a:rPr lang="es-EC" sz="2000" u="none" strike="noStrike">
                          <a:effectLst/>
                        </a:rPr>
                        <a:t>8</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6.00</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4.50</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0.23</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51.98</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17.17</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0.98%</a:t>
                      </a:r>
                      <a:endParaRPr lang="es-EC" sz="2000" b="0" i="0" u="none" strike="noStrike">
                        <a:solidFill>
                          <a:srgbClr val="000000"/>
                        </a:solidFill>
                        <a:effectLst/>
                        <a:latin typeface="Calibri" panose="020F0502020204030204" pitchFamily="34" charset="0"/>
                      </a:endParaRPr>
                    </a:p>
                  </a:txBody>
                  <a:tcPr marL="0" marR="0" marT="0" marB="0" anchor="b"/>
                </a:tc>
              </a:tr>
              <a:tr h="184150">
                <a:tc>
                  <a:txBody>
                    <a:bodyPr/>
                    <a:lstStyle/>
                    <a:p>
                      <a:pPr algn="ctr" fontAlgn="b"/>
                      <a:r>
                        <a:rPr lang="es-EC" sz="2000" u="none" strike="noStrike">
                          <a:effectLst/>
                        </a:rPr>
                        <a:t>9</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6.00</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4.50</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0.92</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55.16</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18.65</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1.31%</a:t>
                      </a:r>
                      <a:endParaRPr lang="es-EC" sz="2000" b="0" i="0" u="none" strike="noStrike">
                        <a:solidFill>
                          <a:srgbClr val="000000"/>
                        </a:solidFill>
                        <a:effectLst/>
                        <a:latin typeface="Calibri" panose="020F0502020204030204" pitchFamily="34" charset="0"/>
                      </a:endParaRPr>
                    </a:p>
                  </a:txBody>
                  <a:tcPr marL="0" marR="0" marT="0" marB="0" anchor="b"/>
                </a:tc>
              </a:tr>
              <a:tr h="184150">
                <a:tc>
                  <a:txBody>
                    <a:bodyPr/>
                    <a:lstStyle/>
                    <a:p>
                      <a:pPr algn="ctr" fontAlgn="b"/>
                      <a:r>
                        <a:rPr lang="es-EC" sz="2000" u="none" strike="noStrike">
                          <a:effectLst/>
                        </a:rPr>
                        <a:t>10</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6.00</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4.50</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0.31</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41.7</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a:effectLst/>
                        </a:rPr>
                        <a:t>22.65</a:t>
                      </a:r>
                      <a:endParaRPr lang="es-EC"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2000" u="none" strike="noStrike" dirty="0">
                          <a:effectLst/>
                        </a:rPr>
                        <a:t>2.79%</a:t>
                      </a:r>
                      <a:endParaRPr lang="es-EC" sz="2000" b="0" i="0" u="none" strike="noStrike" dirty="0">
                        <a:solidFill>
                          <a:srgbClr val="000000"/>
                        </a:solidFill>
                        <a:effectLst/>
                        <a:latin typeface="Calibri" panose="020F0502020204030204" pitchFamily="34" charset="0"/>
                      </a:endParaRPr>
                    </a:p>
                  </a:txBody>
                  <a:tcPr marL="0" marR="0" marT="0" marB="0" anchor="b"/>
                </a:tc>
              </a:tr>
            </a:tbl>
          </a:graphicData>
        </a:graphic>
      </p:graphicFrame>
    </p:spTree>
    <p:extLst>
      <p:ext uri="{BB962C8B-B14F-4D97-AF65-F5344CB8AC3E}">
        <p14:creationId xmlns:p14="http://schemas.microsoft.com/office/powerpoint/2010/main" val="38894699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Objetivos </a:t>
            </a:r>
            <a:endParaRPr lang="es-EC" dirty="0"/>
          </a:p>
        </p:txBody>
      </p:sp>
      <p:sp>
        <p:nvSpPr>
          <p:cNvPr id="3" name="Marcador de contenido 2"/>
          <p:cNvSpPr>
            <a:spLocks noGrp="1"/>
          </p:cNvSpPr>
          <p:nvPr>
            <p:ph idx="1"/>
          </p:nvPr>
        </p:nvSpPr>
        <p:spPr>
          <a:xfrm>
            <a:off x="1171575" y="1209675"/>
            <a:ext cx="10013877" cy="4598527"/>
          </a:xfrm>
        </p:spPr>
        <p:txBody>
          <a:bodyPr>
            <a:noAutofit/>
          </a:bodyPr>
          <a:lstStyle/>
          <a:p>
            <a:pPr algn="just"/>
            <a:r>
              <a:rPr lang="es-EC" sz="2500" b="1" i="1" dirty="0" smtClean="0"/>
              <a:t>Objetivos </a:t>
            </a:r>
            <a:r>
              <a:rPr lang="es-EC" sz="2500" b="1" i="1" dirty="0"/>
              <a:t>Específicos</a:t>
            </a:r>
          </a:p>
          <a:p>
            <a:pPr lvl="0" algn="just">
              <a:buFont typeface="Wingdings" panose="05000000000000000000" pitchFamily="2" charset="2"/>
              <a:buChar char="§"/>
            </a:pPr>
            <a:r>
              <a:rPr lang="es-EC" sz="2500" dirty="0"/>
              <a:t>Determinar los sitios de posible ubicación de las mallas flexibles.</a:t>
            </a:r>
          </a:p>
          <a:p>
            <a:pPr lvl="0" algn="just">
              <a:buFont typeface="Wingdings" panose="05000000000000000000" pitchFamily="2" charset="2"/>
              <a:buChar char="§"/>
            </a:pPr>
            <a:r>
              <a:rPr lang="es-EC" sz="2500" dirty="0"/>
              <a:t>Cuantificar el volumen retenido por el sistema de las mallas flexibles de acuerdo a las características propias del sitio.</a:t>
            </a:r>
          </a:p>
          <a:p>
            <a:pPr lvl="0" algn="just">
              <a:buFont typeface="Wingdings" panose="05000000000000000000" pitchFamily="2" charset="2"/>
              <a:buChar char="§"/>
            </a:pPr>
            <a:r>
              <a:rPr lang="es-EC" sz="2500" dirty="0"/>
              <a:t>Establecer los parámetros físicos requeridos para determinar las características del flujo y posterior dimensionamiento de las mallas.</a:t>
            </a:r>
          </a:p>
          <a:p>
            <a:pPr lvl="0" algn="just">
              <a:buFont typeface="Wingdings" panose="05000000000000000000" pitchFamily="2" charset="2"/>
              <a:buChar char="§"/>
            </a:pPr>
            <a:r>
              <a:rPr lang="es-EC" sz="2500" dirty="0"/>
              <a:t>Definir la ubicación de las mallas flexibles en sitios que permita retener el mayor volumen posible del flujo de lodos formado durante una erupción del volcán Cotopaxi.</a:t>
            </a:r>
          </a:p>
          <a:p>
            <a:pPr lvl="0" algn="just">
              <a:buFont typeface="Wingdings" panose="05000000000000000000" pitchFamily="2" charset="2"/>
              <a:buChar char="§"/>
            </a:pPr>
            <a:r>
              <a:rPr lang="es-EC" sz="2500" dirty="0"/>
              <a:t>Determinar el costo del sistema de malla flexible propuesto.</a:t>
            </a:r>
          </a:p>
          <a:p>
            <a:pPr algn="just"/>
            <a:endParaRPr lang="es-EC" sz="2500" dirty="0"/>
          </a:p>
        </p:txBody>
      </p:sp>
    </p:spTree>
    <p:extLst>
      <p:ext uri="{BB962C8B-B14F-4D97-AF65-F5344CB8AC3E}">
        <p14:creationId xmlns:p14="http://schemas.microsoft.com/office/powerpoint/2010/main" val="33911020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Volumen de sólidos retenidos</a:t>
            </a:r>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3754720574"/>
              </p:ext>
            </p:extLst>
          </p:nvPr>
        </p:nvGraphicFramePr>
        <p:xfrm>
          <a:off x="6284223" y="1394361"/>
          <a:ext cx="2784786" cy="5052060"/>
        </p:xfrm>
        <a:graphic>
          <a:graphicData uri="http://schemas.openxmlformats.org/drawingml/2006/table">
            <a:tbl>
              <a:tblPr firstRow="1" firstCol="1" bandRow="1">
                <a:tableStyleId>{5C22544A-7EE6-4342-B048-85BDC9FD1C3A}</a:tableStyleId>
              </a:tblPr>
              <a:tblGrid>
                <a:gridCol w="944262"/>
                <a:gridCol w="1840524"/>
              </a:tblGrid>
              <a:tr h="691443">
                <a:tc>
                  <a:txBody>
                    <a:bodyPr/>
                    <a:lstStyle/>
                    <a:p>
                      <a:pPr algn="ctr">
                        <a:lnSpc>
                          <a:spcPct val="150000"/>
                        </a:lnSpc>
                        <a:spcAft>
                          <a:spcPts val="0"/>
                        </a:spcAft>
                      </a:pPr>
                      <a:r>
                        <a:rPr lang="es-EC" sz="1700" dirty="0">
                          <a:effectLst/>
                        </a:rPr>
                        <a:t>Sección</a:t>
                      </a:r>
                      <a:endParaRPr lang="es-EC" sz="1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700">
                          <a:effectLst/>
                        </a:rPr>
                        <a:t>Volumen Retenido (m</a:t>
                      </a:r>
                      <a:r>
                        <a:rPr lang="es-EC" sz="1700" baseline="30000">
                          <a:effectLst/>
                        </a:rPr>
                        <a:t>3</a:t>
                      </a:r>
                      <a:r>
                        <a:rPr lang="es-EC" sz="1700">
                          <a:effectLst/>
                        </a:rPr>
                        <a:t>)</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345722">
                <a:tc>
                  <a:txBody>
                    <a:bodyPr/>
                    <a:lstStyle/>
                    <a:p>
                      <a:pPr algn="ctr">
                        <a:lnSpc>
                          <a:spcPct val="150000"/>
                        </a:lnSpc>
                        <a:spcAft>
                          <a:spcPts val="0"/>
                        </a:spcAft>
                      </a:pPr>
                      <a:r>
                        <a:rPr lang="es-EC" sz="1700">
                          <a:effectLst/>
                        </a:rPr>
                        <a:t>1</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700">
                          <a:effectLst/>
                        </a:rPr>
                        <a:t>22,328.89</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345722">
                <a:tc>
                  <a:txBody>
                    <a:bodyPr/>
                    <a:lstStyle/>
                    <a:p>
                      <a:pPr algn="ctr">
                        <a:lnSpc>
                          <a:spcPct val="150000"/>
                        </a:lnSpc>
                        <a:spcAft>
                          <a:spcPts val="0"/>
                        </a:spcAft>
                      </a:pPr>
                      <a:r>
                        <a:rPr lang="es-EC" sz="1700">
                          <a:effectLst/>
                        </a:rPr>
                        <a:t>2</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700">
                          <a:effectLst/>
                        </a:rPr>
                        <a:t>10,942.53</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345722">
                <a:tc>
                  <a:txBody>
                    <a:bodyPr/>
                    <a:lstStyle/>
                    <a:p>
                      <a:pPr algn="ctr">
                        <a:lnSpc>
                          <a:spcPct val="150000"/>
                        </a:lnSpc>
                        <a:spcAft>
                          <a:spcPts val="0"/>
                        </a:spcAft>
                      </a:pPr>
                      <a:r>
                        <a:rPr lang="es-EC" sz="1700">
                          <a:effectLst/>
                        </a:rPr>
                        <a:t>3</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700">
                          <a:effectLst/>
                        </a:rPr>
                        <a:t>22,894.23</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345722">
                <a:tc>
                  <a:txBody>
                    <a:bodyPr/>
                    <a:lstStyle/>
                    <a:p>
                      <a:pPr algn="ctr">
                        <a:lnSpc>
                          <a:spcPct val="150000"/>
                        </a:lnSpc>
                        <a:spcAft>
                          <a:spcPts val="0"/>
                        </a:spcAft>
                      </a:pPr>
                      <a:r>
                        <a:rPr lang="es-EC" sz="1700">
                          <a:effectLst/>
                        </a:rPr>
                        <a:t>4</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700">
                          <a:effectLst/>
                        </a:rPr>
                        <a:t>23,193.45</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345722">
                <a:tc>
                  <a:txBody>
                    <a:bodyPr/>
                    <a:lstStyle/>
                    <a:p>
                      <a:pPr algn="ctr">
                        <a:lnSpc>
                          <a:spcPct val="150000"/>
                        </a:lnSpc>
                        <a:spcAft>
                          <a:spcPts val="0"/>
                        </a:spcAft>
                      </a:pPr>
                      <a:r>
                        <a:rPr lang="es-EC" sz="1700">
                          <a:effectLst/>
                        </a:rPr>
                        <a:t>5</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700">
                          <a:effectLst/>
                        </a:rPr>
                        <a:t>23,822.63</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345722">
                <a:tc>
                  <a:txBody>
                    <a:bodyPr/>
                    <a:lstStyle/>
                    <a:p>
                      <a:pPr algn="ctr">
                        <a:lnSpc>
                          <a:spcPct val="150000"/>
                        </a:lnSpc>
                        <a:spcAft>
                          <a:spcPts val="0"/>
                        </a:spcAft>
                      </a:pPr>
                      <a:r>
                        <a:rPr lang="es-EC" sz="1700">
                          <a:effectLst/>
                        </a:rPr>
                        <a:t>6</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700">
                          <a:effectLst/>
                        </a:rPr>
                        <a:t>18,691.64</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345722">
                <a:tc>
                  <a:txBody>
                    <a:bodyPr/>
                    <a:lstStyle/>
                    <a:p>
                      <a:pPr algn="ctr">
                        <a:lnSpc>
                          <a:spcPct val="150000"/>
                        </a:lnSpc>
                        <a:spcAft>
                          <a:spcPts val="0"/>
                        </a:spcAft>
                      </a:pPr>
                      <a:r>
                        <a:rPr lang="es-EC" sz="1700">
                          <a:effectLst/>
                        </a:rPr>
                        <a:t>7</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700">
                          <a:effectLst/>
                        </a:rPr>
                        <a:t>14,925.41</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345722">
                <a:tc>
                  <a:txBody>
                    <a:bodyPr/>
                    <a:lstStyle/>
                    <a:p>
                      <a:pPr algn="ctr">
                        <a:lnSpc>
                          <a:spcPct val="150000"/>
                        </a:lnSpc>
                        <a:spcAft>
                          <a:spcPts val="0"/>
                        </a:spcAft>
                      </a:pPr>
                      <a:r>
                        <a:rPr lang="es-EC" sz="1700">
                          <a:effectLst/>
                        </a:rPr>
                        <a:t>8</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700">
                          <a:effectLst/>
                        </a:rPr>
                        <a:t>38,561.06</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345722">
                <a:tc>
                  <a:txBody>
                    <a:bodyPr/>
                    <a:lstStyle/>
                    <a:p>
                      <a:pPr algn="ctr">
                        <a:lnSpc>
                          <a:spcPct val="150000"/>
                        </a:lnSpc>
                        <a:spcAft>
                          <a:spcPts val="0"/>
                        </a:spcAft>
                      </a:pPr>
                      <a:r>
                        <a:rPr lang="es-EC" sz="1700">
                          <a:effectLst/>
                        </a:rPr>
                        <a:t>9</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700">
                          <a:effectLst/>
                        </a:rPr>
                        <a:t>23,935.10</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345722">
                <a:tc>
                  <a:txBody>
                    <a:bodyPr/>
                    <a:lstStyle/>
                    <a:p>
                      <a:pPr algn="ctr">
                        <a:lnSpc>
                          <a:spcPct val="150000"/>
                        </a:lnSpc>
                        <a:spcAft>
                          <a:spcPts val="0"/>
                        </a:spcAft>
                      </a:pPr>
                      <a:r>
                        <a:rPr lang="es-EC" sz="1700">
                          <a:effectLst/>
                        </a:rPr>
                        <a:t>10</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700">
                          <a:effectLst/>
                        </a:rPr>
                        <a:t>22,061.95</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345722">
                <a:tc>
                  <a:txBody>
                    <a:bodyPr/>
                    <a:lstStyle/>
                    <a:p>
                      <a:pPr algn="ctr">
                        <a:lnSpc>
                          <a:spcPct val="150000"/>
                        </a:lnSpc>
                        <a:spcAft>
                          <a:spcPts val="0"/>
                        </a:spcAft>
                      </a:pPr>
                      <a:r>
                        <a:rPr lang="es-EC" sz="1700">
                          <a:effectLst/>
                        </a:rPr>
                        <a:t>TOTAL</a:t>
                      </a:r>
                      <a:endParaRPr lang="es-EC" sz="1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700" b="1" dirty="0">
                          <a:effectLst/>
                        </a:rPr>
                        <a:t>221,356.89</a:t>
                      </a:r>
                      <a:endParaRPr lang="es-EC" sz="1700" b="1"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
        <p:nvSpPr>
          <p:cNvPr id="17" name="Rectángulo 16"/>
          <p:cNvSpPr/>
          <p:nvPr/>
        </p:nvSpPr>
        <p:spPr>
          <a:xfrm>
            <a:off x="2884588" y="2627729"/>
            <a:ext cx="2769473" cy="258532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dirty="0" smtClean="0">
                <a:latin typeface="Arial" panose="020B0604020202020204" pitchFamily="34" charset="0"/>
                <a:ea typeface="Calibri" panose="020F0502020204030204" pitchFamily="34" charset="0"/>
                <a:cs typeface="Times New Roman" panose="02020603050405020304" pitchFamily="18" charset="0"/>
              </a:rPr>
              <a:t>Con </a:t>
            </a:r>
            <a:r>
              <a:rPr lang="es-EC" dirty="0">
                <a:latin typeface="Arial" panose="020B0604020202020204" pitchFamily="34" charset="0"/>
                <a:ea typeface="Calibri" panose="020F0502020204030204" pitchFamily="34" charset="0"/>
                <a:cs typeface="Times New Roman" panose="02020603050405020304" pitchFamily="18" charset="0"/>
              </a:rPr>
              <a:t>el sistema propuesto se consigue retener el 1.9% </a:t>
            </a:r>
            <a:r>
              <a:rPr lang="es-EC" dirty="0" smtClean="0">
                <a:latin typeface="Arial" panose="020B0604020202020204" pitchFamily="34" charset="0"/>
                <a:ea typeface="Calibri" panose="020F0502020204030204" pitchFamily="34" charset="0"/>
                <a:cs typeface="Times New Roman" panose="02020603050405020304" pitchFamily="18" charset="0"/>
              </a:rPr>
              <a:t>de la fracción sólida con diámetro mayor a 10cm, </a:t>
            </a:r>
            <a:r>
              <a:rPr lang="es-EC" dirty="0">
                <a:latin typeface="Arial" panose="020B0604020202020204" pitchFamily="34" charset="0"/>
                <a:ea typeface="Calibri" panose="020F0502020204030204" pitchFamily="34" charset="0"/>
                <a:cs typeface="Times New Roman" panose="02020603050405020304" pitchFamily="18" charset="0"/>
              </a:rPr>
              <a:t>es decir 11.78 millones de </a:t>
            </a:r>
            <a:r>
              <a:rPr lang="es-EC" dirty="0" smtClean="0">
                <a:latin typeface="Arial" panose="020B0604020202020204" pitchFamily="34" charset="0"/>
                <a:ea typeface="Calibri" panose="020F0502020204030204" pitchFamily="34" charset="0"/>
                <a:cs typeface="Times New Roman" panose="02020603050405020304" pitchFamily="18" charset="0"/>
              </a:rPr>
              <a:t>m</a:t>
            </a:r>
            <a:r>
              <a:rPr lang="es-EC" baseline="30000" dirty="0" smtClean="0">
                <a:latin typeface="Arial" panose="020B0604020202020204" pitchFamily="34" charset="0"/>
                <a:ea typeface="Calibri" panose="020F0502020204030204" pitchFamily="34" charset="0"/>
                <a:cs typeface="Times New Roman" panose="02020603050405020304" pitchFamily="18" charset="0"/>
              </a:rPr>
              <a:t>3</a:t>
            </a:r>
            <a:r>
              <a:rPr lang="es-EC" dirty="0" smtClean="0">
                <a:latin typeface="Arial" panose="020B0604020202020204" pitchFamily="34" charset="0"/>
                <a:ea typeface="Calibri" panose="020F0502020204030204" pitchFamily="34" charset="0"/>
                <a:cs typeface="Times New Roman" panose="02020603050405020304" pitchFamily="18" charset="0"/>
              </a:rPr>
              <a:t>, el </a:t>
            </a:r>
            <a:r>
              <a:rPr lang="es-EC" dirty="0">
                <a:latin typeface="Arial" panose="020B0604020202020204" pitchFamily="34" charset="0"/>
                <a:ea typeface="Calibri" panose="020F0502020204030204" pitchFamily="34" charset="0"/>
                <a:cs typeface="Times New Roman" panose="02020603050405020304" pitchFamily="18" charset="0"/>
              </a:rPr>
              <a:t>36.70%</a:t>
            </a:r>
            <a:r>
              <a:rPr lang="es-EC" dirty="0" smtClean="0">
                <a:latin typeface="Arial" panose="020B0604020202020204" pitchFamily="34" charset="0"/>
                <a:ea typeface="Calibri" panose="020F0502020204030204" pitchFamily="34" charset="0"/>
                <a:cs typeface="Times New Roman" panose="02020603050405020304" pitchFamily="18" charset="0"/>
              </a:rPr>
              <a:t> del </a:t>
            </a:r>
            <a:r>
              <a:rPr lang="es-EC" dirty="0">
                <a:latin typeface="Arial" panose="020B0604020202020204" pitchFamily="34" charset="0"/>
                <a:ea typeface="Calibri" panose="020F0502020204030204" pitchFamily="34" charset="0"/>
                <a:cs typeface="Times New Roman" panose="02020603050405020304" pitchFamily="18" charset="0"/>
              </a:rPr>
              <a:t>volumen total para el </a:t>
            </a:r>
            <a:r>
              <a:rPr lang="es-EC" dirty="0" smtClean="0">
                <a:latin typeface="Arial" panose="020B0604020202020204" pitchFamily="34" charset="0"/>
                <a:ea typeface="Calibri" panose="020F0502020204030204" pitchFamily="34" charset="0"/>
                <a:cs typeface="Times New Roman" panose="02020603050405020304" pitchFamily="18" charset="0"/>
              </a:rPr>
              <a:t>evento, </a:t>
            </a:r>
            <a:r>
              <a:rPr lang="es-EC" dirty="0">
                <a:latin typeface="Arial" panose="020B0604020202020204" pitchFamily="34" charset="0"/>
                <a:ea typeface="Calibri" panose="020F0502020204030204" pitchFamily="34" charset="0"/>
                <a:cs typeface="Times New Roman" panose="02020603050405020304" pitchFamily="18" charset="0"/>
              </a:rPr>
              <a:t>32.10 </a:t>
            </a:r>
            <a:r>
              <a:rPr lang="es-EC" dirty="0" smtClean="0">
                <a:latin typeface="Arial" panose="020B0604020202020204" pitchFamily="34" charset="0"/>
                <a:ea typeface="Calibri" panose="020F0502020204030204" pitchFamily="34" charset="0"/>
                <a:cs typeface="Times New Roman" panose="02020603050405020304" pitchFamily="18" charset="0"/>
              </a:rPr>
              <a:t>mil. </a:t>
            </a:r>
            <a:r>
              <a:rPr lang="es-EC" dirty="0">
                <a:latin typeface="Arial" panose="020B0604020202020204" pitchFamily="34" charset="0"/>
                <a:ea typeface="Calibri" panose="020F0502020204030204" pitchFamily="34" charset="0"/>
                <a:cs typeface="Times New Roman" panose="02020603050405020304" pitchFamily="18" charset="0"/>
              </a:rPr>
              <a:t>de </a:t>
            </a:r>
            <a:r>
              <a:rPr lang="es-EC" dirty="0" smtClean="0">
                <a:latin typeface="Arial" panose="020B0604020202020204" pitchFamily="34" charset="0"/>
                <a:ea typeface="Calibri" panose="020F0502020204030204" pitchFamily="34" charset="0"/>
                <a:cs typeface="Times New Roman" panose="02020603050405020304" pitchFamily="18" charset="0"/>
              </a:rPr>
              <a:t>m</a:t>
            </a:r>
            <a:r>
              <a:rPr lang="es-EC" baseline="30000" dirty="0" smtClean="0">
                <a:latin typeface="Arial" panose="020B0604020202020204" pitchFamily="34" charset="0"/>
                <a:ea typeface="Calibri" panose="020F0502020204030204" pitchFamily="34" charset="0"/>
                <a:cs typeface="Times New Roman" panose="02020603050405020304" pitchFamily="18" charset="0"/>
              </a:rPr>
              <a:t>3</a:t>
            </a:r>
            <a:endParaRPr lang="es-EC" dirty="0"/>
          </a:p>
        </p:txBody>
      </p:sp>
    </p:spTree>
    <p:extLst>
      <p:ext uri="{BB962C8B-B14F-4D97-AF65-F5344CB8AC3E}">
        <p14:creationId xmlns:p14="http://schemas.microsoft.com/office/powerpoint/2010/main" val="16964922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24110"/>
            <a:ext cx="9294275" cy="1280890"/>
          </a:xfrm>
        </p:spPr>
        <p:txBody>
          <a:bodyPr/>
          <a:lstStyle/>
          <a:p>
            <a:r>
              <a:rPr lang="es-EC" dirty="0" smtClean="0"/>
              <a:t>Tipos de cargas para las mallas flexibles</a:t>
            </a:r>
            <a:endParaRPr lang="es-EC" dirty="0"/>
          </a:p>
        </p:txBody>
      </p:sp>
      <mc:AlternateContent xmlns:mc="http://schemas.openxmlformats.org/markup-compatibility/2006" xmlns:a14="http://schemas.microsoft.com/office/drawing/2010/main">
        <mc:Choice Requires="a14">
          <p:sp>
            <p:nvSpPr>
              <p:cNvPr id="5" name="Rectángulo redondeado 4"/>
              <p:cNvSpPr/>
              <p:nvPr/>
            </p:nvSpPr>
            <p:spPr>
              <a:xfrm>
                <a:off x="519764" y="1520793"/>
                <a:ext cx="3696102" cy="497626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sz="2000" b="1" dirty="0" smtClean="0"/>
              </a:p>
              <a:p>
                <a:pPr algn="ctr"/>
                <a:r>
                  <a:rPr lang="es-EC" sz="2000" b="1" dirty="0" smtClean="0"/>
                  <a:t>Presión Hidrostática</a:t>
                </a:r>
              </a:p>
              <a:p>
                <a:pPr algn="ctr"/>
                <a:endParaRPr lang="es-EC" dirty="0"/>
              </a:p>
              <a:p>
                <a:pPr algn="ct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𝑒𝑠𝑡</m:t>
                          </m:r>
                          <m:r>
                            <a:rPr lang="es-EC" i="1">
                              <a:latin typeface="Cambria Math" panose="02040503050406030204" pitchFamily="18" charset="0"/>
                            </a:rPr>
                            <m:t>á</m:t>
                          </m:r>
                          <m:r>
                            <a:rPr lang="es-EC" i="1">
                              <a:latin typeface="Cambria Math" panose="02040503050406030204" pitchFamily="18" charset="0"/>
                            </a:rPr>
                            <m:t>𝑡𝑖𝑐𝑎</m:t>
                          </m:r>
                        </m:sub>
                      </m:sSub>
                      <m:r>
                        <a:rPr lang="es-EC" i="1">
                          <a:latin typeface="Cambria Math" panose="02040503050406030204" pitchFamily="18" charset="0"/>
                        </a:rPr>
                        <m:t>=</m:t>
                      </m:r>
                      <m:r>
                        <a:rPr lang="es-EC" i="1">
                          <a:latin typeface="Cambria Math" panose="02040503050406030204" pitchFamily="18" charset="0"/>
                        </a:rPr>
                        <m:t>𝐾𝐻</m:t>
                      </m:r>
                      <m:r>
                        <a:rPr lang="es-EC" i="1">
                          <a:latin typeface="Cambria Math" panose="02040503050406030204" pitchFamily="18" charset="0"/>
                        </a:rPr>
                        <m:t>𝜌</m:t>
                      </m:r>
                      <m:r>
                        <a:rPr lang="es-EC" i="1">
                          <a:latin typeface="Cambria Math" panose="02040503050406030204" pitchFamily="18" charset="0"/>
                        </a:rPr>
                        <m:t>𝑔</m:t>
                      </m:r>
                    </m:oMath>
                  </m:oMathPara>
                </a14:m>
                <a:endParaRPr lang="es-EC" dirty="0" smtClean="0"/>
              </a:p>
              <a:p>
                <a:pPr algn="ctr"/>
                <a:endParaRPr lang="es-EC" dirty="0"/>
              </a:p>
              <a:p>
                <a:r>
                  <a:rPr lang="es-EC" dirty="0"/>
                  <a:t>K =1 coeficiente de </a:t>
                </a:r>
              </a:p>
              <a:p>
                <a:r>
                  <a:rPr lang="es-EC" dirty="0"/>
                  <a:t>H = la altura del flujo en (m), </a:t>
                </a:r>
              </a:p>
              <a:p>
                <a14:m>
                  <m:oMath xmlns:m="http://schemas.openxmlformats.org/officeDocument/2006/math">
                    <m:r>
                      <a:rPr lang="es-EC" i="1">
                        <a:latin typeface="Cambria Math" panose="02040503050406030204" pitchFamily="18" charset="0"/>
                      </a:rPr>
                      <m:t>𝜌</m:t>
                    </m:r>
                  </m:oMath>
                </a14:m>
                <a:r>
                  <a:rPr lang="es-EC" dirty="0"/>
                  <a:t> = densidad del flujo (kg/m</a:t>
                </a:r>
                <a:r>
                  <a:rPr lang="es-EC" baseline="30000" dirty="0"/>
                  <a:t>3</a:t>
                </a:r>
                <a:r>
                  <a:rPr lang="es-EC" dirty="0"/>
                  <a:t>)</a:t>
                </a:r>
              </a:p>
              <a:p>
                <a:pPr algn="ctr"/>
                <a:endParaRPr lang="es-EC" dirty="0" smtClean="0"/>
              </a:p>
              <a:p>
                <a:pPr algn="ctr"/>
                <a:r>
                  <a:rPr lang="es-EC" dirty="0"/>
                  <a:t>E</a:t>
                </a:r>
                <a:r>
                  <a:rPr lang="es-EC" dirty="0" smtClean="0"/>
                  <a:t>xpresada </a:t>
                </a:r>
                <a:r>
                  <a:rPr lang="es-EC" dirty="0"/>
                  <a:t>en función del peso </a:t>
                </a:r>
                <a:r>
                  <a:rPr lang="es-EC" dirty="0" smtClean="0"/>
                  <a:t>específico</a:t>
                </a:r>
              </a:p>
              <a:p>
                <a:pPr algn="ctr"/>
                <a:endParaRPr lang="es-EC" dirty="0" smtClean="0"/>
              </a:p>
              <a:p>
                <a:pPr algn="ct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𝑒𝑠𝑡</m:t>
                          </m:r>
                          <m:r>
                            <a:rPr lang="es-EC" i="1">
                              <a:latin typeface="Cambria Math" panose="02040503050406030204" pitchFamily="18" charset="0"/>
                            </a:rPr>
                            <m:t>á</m:t>
                          </m:r>
                          <m:r>
                            <a:rPr lang="es-EC" i="1">
                              <a:latin typeface="Cambria Math" panose="02040503050406030204" pitchFamily="18" charset="0"/>
                            </a:rPr>
                            <m:t>𝑡𝑖𝑐𝑎</m:t>
                          </m:r>
                        </m:sub>
                      </m:sSub>
                      <m:r>
                        <a:rPr lang="es-EC" i="1">
                          <a:latin typeface="Cambria Math" panose="02040503050406030204" pitchFamily="18" charset="0"/>
                        </a:rPr>
                        <m:t>=</m:t>
                      </m:r>
                      <m:r>
                        <a:rPr lang="es-EC" i="1">
                          <a:latin typeface="Cambria Math" panose="02040503050406030204" pitchFamily="18" charset="0"/>
                        </a:rPr>
                        <m:t>𝛾</m:t>
                      </m:r>
                      <m:r>
                        <a:rPr lang="es-EC" i="1">
                          <a:latin typeface="Cambria Math" panose="02040503050406030204" pitchFamily="18" charset="0"/>
                        </a:rPr>
                        <m:t>𝐻</m:t>
                      </m:r>
                    </m:oMath>
                  </m:oMathPara>
                </a14:m>
                <a:endParaRPr lang="es-EC" dirty="0" smtClean="0"/>
              </a:p>
              <a:p>
                <a:pPr algn="ctr"/>
                <a:endParaRPr lang="es-EC" dirty="0"/>
              </a:p>
              <a:p>
                <a:pPr algn="ctr"/>
                <a14:m>
                  <m:oMath xmlns:m="http://schemas.openxmlformats.org/officeDocument/2006/math">
                    <m:r>
                      <a:rPr lang="es-EC" i="1">
                        <a:latin typeface="Cambria Math" panose="02040503050406030204" pitchFamily="18" charset="0"/>
                      </a:rPr>
                      <m:t>𝛾</m:t>
                    </m:r>
                  </m:oMath>
                </a14:m>
                <a:r>
                  <a:rPr lang="es-EC" dirty="0"/>
                  <a:t> = Peso específico del flujo (N/m</a:t>
                </a:r>
                <a:r>
                  <a:rPr lang="es-EC" baseline="30000" dirty="0"/>
                  <a:t>3</a:t>
                </a:r>
                <a:r>
                  <a:rPr lang="es-EC" dirty="0"/>
                  <a:t>)</a:t>
                </a:r>
              </a:p>
              <a:p>
                <a:pPr algn="ctr"/>
                <a:endParaRPr lang="es-EC" dirty="0" smtClean="0"/>
              </a:p>
              <a:p>
                <a:pPr algn="ctr"/>
                <a:endParaRPr lang="es-EC" dirty="0"/>
              </a:p>
            </p:txBody>
          </p:sp>
        </mc:Choice>
        <mc:Fallback xmlns="">
          <p:sp>
            <p:nvSpPr>
              <p:cNvPr id="5" name="Rectángulo redondeado 4"/>
              <p:cNvSpPr>
                <a:spLocks noRot="1" noChangeAspect="1" noMove="1" noResize="1" noEditPoints="1" noAdjustHandles="1" noChangeArrowheads="1" noChangeShapeType="1" noTextEdit="1"/>
              </p:cNvSpPr>
              <p:nvPr/>
            </p:nvSpPr>
            <p:spPr>
              <a:xfrm>
                <a:off x="519764" y="1520793"/>
                <a:ext cx="3696102" cy="4976260"/>
              </a:xfrm>
              <a:prstGeom prst="round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redondeado 5"/>
              <p:cNvSpPr/>
              <p:nvPr/>
            </p:nvSpPr>
            <p:spPr>
              <a:xfrm>
                <a:off x="4445267" y="1520793"/>
                <a:ext cx="3696102" cy="497626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sz="2000" b="1" dirty="0" smtClean="0"/>
              </a:p>
              <a:p>
                <a:pPr algn="ctr"/>
                <a:r>
                  <a:rPr lang="es-EC" sz="2000" b="1" dirty="0" smtClean="0"/>
                  <a:t>Presión Hidrodinámica</a:t>
                </a:r>
              </a:p>
              <a:p>
                <a:pPr algn="ctr"/>
                <a:endParaRPr lang="es-EC" dirty="0"/>
              </a:p>
              <a:p>
                <a:pPr algn="ct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𝑑𝑖𝑛</m:t>
                          </m:r>
                          <m:r>
                            <a:rPr lang="es-EC" i="1">
                              <a:latin typeface="Cambria Math" panose="02040503050406030204" pitchFamily="18" charset="0"/>
                            </a:rPr>
                            <m:t>á</m:t>
                          </m:r>
                          <m:r>
                            <a:rPr lang="es-EC" i="1">
                              <a:latin typeface="Cambria Math" panose="02040503050406030204" pitchFamily="18" charset="0"/>
                            </a:rPr>
                            <m:t>𝑚𝑖𝑐𝑎</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𝐶</m:t>
                          </m:r>
                        </m:e>
                        <m:sub>
                          <m:r>
                            <a:rPr lang="es-EC" i="1">
                              <a:latin typeface="Cambria Math" panose="02040503050406030204" pitchFamily="18" charset="0"/>
                            </a:rPr>
                            <m:t>𝑝</m:t>
                          </m:r>
                        </m:sub>
                      </m:sSub>
                      <m:r>
                        <a:rPr lang="es-EC" i="1">
                          <a:latin typeface="Cambria Math" panose="02040503050406030204" pitchFamily="18" charset="0"/>
                        </a:rPr>
                        <m:t>𝛾</m:t>
                      </m:r>
                      <m:r>
                        <a:rPr lang="es-EC" i="1">
                          <a:latin typeface="Cambria Math" panose="02040503050406030204" pitchFamily="18" charset="0"/>
                        </a:rPr>
                        <m:t>𝐴</m:t>
                      </m:r>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C" i="1">
                                  <a:latin typeface="Cambria Math" panose="02040503050406030204" pitchFamily="18" charset="0"/>
                                </a:rPr>
                                <m:t>𝑣</m:t>
                              </m:r>
                            </m:e>
                            <m:sup>
                              <m:r>
                                <a:rPr lang="es-EC" i="1">
                                  <a:latin typeface="Cambria Math" panose="02040503050406030204" pitchFamily="18" charset="0"/>
                                </a:rPr>
                                <m:t>2</m:t>
                              </m:r>
                            </m:sup>
                          </m:sSup>
                        </m:num>
                        <m:den>
                          <m:r>
                            <a:rPr lang="es-EC" i="1">
                              <a:latin typeface="Cambria Math" panose="02040503050406030204" pitchFamily="18" charset="0"/>
                            </a:rPr>
                            <m:t>2</m:t>
                          </m:r>
                          <m:r>
                            <a:rPr lang="es-EC" i="1">
                              <a:latin typeface="Cambria Math" panose="02040503050406030204" pitchFamily="18" charset="0"/>
                            </a:rPr>
                            <m:t>𝑔</m:t>
                          </m:r>
                        </m:den>
                      </m:f>
                    </m:oMath>
                  </m:oMathPara>
                </a14:m>
                <a:endParaRPr lang="es-EC" dirty="0" smtClean="0"/>
              </a:p>
              <a:p>
                <a:pPr algn="ctr"/>
                <a:endParaRPr lang="es-EC" dirty="0"/>
              </a:p>
              <a:p>
                <a:pPr algn="ct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𝑑𝑖𝑛</m:t>
                          </m:r>
                          <m:r>
                            <a:rPr lang="es-EC" i="1">
                              <a:latin typeface="Cambria Math" panose="02040503050406030204" pitchFamily="18" charset="0"/>
                            </a:rPr>
                            <m:t>á</m:t>
                          </m:r>
                          <m:r>
                            <a:rPr lang="es-EC" i="1">
                              <a:latin typeface="Cambria Math" panose="02040503050406030204" pitchFamily="18" charset="0"/>
                            </a:rPr>
                            <m:t>𝑚𝑖𝑐𝑎</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𝐶</m:t>
                          </m:r>
                        </m:e>
                        <m:sub>
                          <m:r>
                            <a:rPr lang="es-EC" i="1">
                              <a:latin typeface="Cambria Math" panose="02040503050406030204" pitchFamily="18" charset="0"/>
                            </a:rPr>
                            <m:t>𝑝</m:t>
                          </m:r>
                        </m:sub>
                      </m:sSub>
                      <m:r>
                        <a:rPr lang="es-EC" i="1">
                          <a:latin typeface="Cambria Math" panose="02040503050406030204" pitchFamily="18" charset="0"/>
                        </a:rPr>
                        <m:t>𝜌</m:t>
                      </m:r>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C" i="1">
                                  <a:latin typeface="Cambria Math" panose="02040503050406030204" pitchFamily="18" charset="0"/>
                                </a:rPr>
                                <m:t>𝑣</m:t>
                              </m:r>
                            </m:e>
                            <m:sup>
                              <m:r>
                                <a:rPr lang="es-EC" i="1">
                                  <a:latin typeface="Cambria Math" panose="02040503050406030204" pitchFamily="18" charset="0"/>
                                </a:rPr>
                                <m:t>2</m:t>
                              </m:r>
                            </m:sup>
                          </m:sSup>
                        </m:num>
                        <m:den>
                          <m:r>
                            <a:rPr lang="es-EC" i="1">
                              <a:latin typeface="Cambria Math" panose="02040503050406030204" pitchFamily="18" charset="0"/>
                            </a:rPr>
                            <m:t>2</m:t>
                          </m:r>
                        </m:den>
                      </m:f>
                    </m:oMath>
                  </m:oMathPara>
                </a14:m>
                <a:endParaRPr lang="es-EC" dirty="0" smtClean="0"/>
              </a:p>
              <a:p>
                <a:pPr algn="ctr"/>
                <a:endParaRPr lang="es-EC" dirty="0" smtClean="0"/>
              </a:p>
              <a:p>
                <a:r>
                  <a:rPr lang="es-EC" dirty="0" err="1"/>
                  <a:t>Cp</a:t>
                </a:r>
                <a:r>
                  <a:rPr lang="es-EC" dirty="0"/>
                  <a:t>= coeficiente de presión</a:t>
                </a:r>
              </a:p>
              <a:p>
                <a14:m>
                  <m:oMath xmlns:m="http://schemas.openxmlformats.org/officeDocument/2006/math">
                    <m:r>
                      <a:rPr lang="es-EC" i="1">
                        <a:latin typeface="Cambria Math" panose="02040503050406030204" pitchFamily="18" charset="0"/>
                      </a:rPr>
                      <m:t>𝛾</m:t>
                    </m:r>
                  </m:oMath>
                </a14:m>
                <a:r>
                  <a:rPr lang="es-EC" dirty="0"/>
                  <a:t> = Peso específico del flujo (N/m</a:t>
                </a:r>
                <a:r>
                  <a:rPr lang="es-EC" baseline="30000" dirty="0"/>
                  <a:t>3</a:t>
                </a:r>
                <a:r>
                  <a:rPr lang="es-EC" dirty="0"/>
                  <a:t>)</a:t>
                </a:r>
              </a:p>
              <a:p>
                <a:r>
                  <a:rPr lang="es-EC" dirty="0"/>
                  <a:t>v= velocidad del flujo (m/s)</a:t>
                </a:r>
              </a:p>
              <a:p>
                <a:pPr algn="ctr"/>
                <a:endParaRPr lang="es-EC" dirty="0" smtClean="0"/>
              </a:p>
              <a:p>
                <a:pPr algn="ctr"/>
                <a:endParaRPr lang="es-EC" dirty="0"/>
              </a:p>
            </p:txBody>
          </p:sp>
        </mc:Choice>
        <mc:Fallback xmlns="">
          <p:sp>
            <p:nvSpPr>
              <p:cNvPr id="6" name="Rectángulo redondeado 5"/>
              <p:cNvSpPr>
                <a:spLocks noRot="1" noChangeAspect="1" noMove="1" noResize="1" noEditPoints="1" noAdjustHandles="1" noChangeArrowheads="1" noChangeShapeType="1" noTextEdit="1"/>
              </p:cNvSpPr>
              <p:nvPr/>
            </p:nvSpPr>
            <p:spPr>
              <a:xfrm>
                <a:off x="4445267" y="1520793"/>
                <a:ext cx="3696102" cy="4976260"/>
              </a:xfrm>
              <a:prstGeom prst="round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redondeado 6"/>
              <p:cNvSpPr/>
              <p:nvPr/>
            </p:nvSpPr>
            <p:spPr>
              <a:xfrm>
                <a:off x="8370770" y="1520793"/>
                <a:ext cx="3696102" cy="497626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sz="2000" b="1" dirty="0" smtClean="0"/>
              </a:p>
              <a:p>
                <a:pPr algn="ctr"/>
                <a:endParaRPr lang="es-EC" sz="2000" b="1" dirty="0" smtClean="0"/>
              </a:p>
              <a:p>
                <a:pPr algn="ctr"/>
                <a:r>
                  <a:rPr lang="es-EC" sz="2000" b="1" dirty="0" smtClean="0"/>
                  <a:t>Esfuerzo de Corte</a:t>
                </a:r>
              </a:p>
              <a:p>
                <a:pPr algn="ctr"/>
                <a:endParaRPr lang="es-EC" dirty="0"/>
              </a:p>
              <a:p>
                <a:pPr algn="just"/>
                <a:r>
                  <a:rPr lang="es-EC" dirty="0" smtClean="0"/>
                  <a:t>Cuando la </a:t>
                </a:r>
                <a:r>
                  <a:rPr lang="es-EC" dirty="0"/>
                  <a:t>barrera se encuentra llena y existe un desbordamiento del flujo un esfuerzo adicional actúa sobre la parte superior de la </a:t>
                </a:r>
                <a:r>
                  <a:rPr lang="es-EC" dirty="0" smtClean="0"/>
                  <a:t>malla.</a:t>
                </a:r>
              </a:p>
              <a:p>
                <a:pPr algn="just"/>
                <a:endParaRPr lang="es-EC" dirty="0"/>
              </a:p>
              <a:p>
                <a:pPr algn="ct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𝜏</m:t>
                      </m:r>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h</m:t>
                          </m:r>
                        </m:e>
                        <m:sub>
                          <m:r>
                            <a:rPr lang="es-EC" i="1">
                              <a:latin typeface="Cambria Math" panose="02040503050406030204" pitchFamily="18" charset="0"/>
                            </a:rPr>
                            <m:t>𝑓𝑙</m:t>
                          </m:r>
                        </m:sub>
                      </m:sSub>
                      <m:r>
                        <a:rPr lang="es-EC" i="1">
                          <a:latin typeface="Cambria Math" panose="02040503050406030204" pitchFamily="18" charset="0"/>
                        </a:rPr>
                        <m:t>𝜌</m:t>
                      </m:r>
                      <m:r>
                        <a:rPr lang="es-EC" i="1">
                          <a:latin typeface="Cambria Math" panose="02040503050406030204" pitchFamily="18" charset="0"/>
                        </a:rPr>
                        <m:t>𝑔</m:t>
                      </m:r>
                      <m:func>
                        <m:funcPr>
                          <m:ctrlPr>
                            <a:rPr lang="es-EC" i="1">
                              <a:latin typeface="Cambria Math" panose="02040503050406030204" pitchFamily="18" charset="0"/>
                            </a:rPr>
                          </m:ctrlPr>
                        </m:funcPr>
                        <m:fName>
                          <m:r>
                            <m:rPr>
                              <m:sty m:val="p"/>
                            </m:rPr>
                            <a:rPr lang="es-EC">
                              <a:latin typeface="Cambria Math" panose="02040503050406030204" pitchFamily="18" charset="0"/>
                            </a:rPr>
                            <m:t>tan</m:t>
                          </m:r>
                        </m:fName>
                        <m:e>
                          <m:d>
                            <m:dPr>
                              <m:ctrlPr>
                                <a:rPr lang="es-EC" i="1">
                                  <a:latin typeface="Cambria Math" panose="02040503050406030204" pitchFamily="18" charset="0"/>
                                </a:rPr>
                              </m:ctrlPr>
                            </m:dPr>
                            <m:e>
                              <m:r>
                                <a:rPr lang="es-EC" i="1">
                                  <a:latin typeface="Cambria Math" panose="02040503050406030204" pitchFamily="18" charset="0"/>
                                </a:rPr>
                                <m:t>𝜑</m:t>
                              </m:r>
                            </m:e>
                          </m:d>
                        </m:e>
                      </m:func>
                    </m:oMath>
                  </m:oMathPara>
                </a14:m>
                <a:endParaRPr lang="es-EC" dirty="0" smtClean="0"/>
              </a:p>
              <a:p>
                <a:pPr algn="ctr"/>
                <a:endParaRPr lang="es-EC" dirty="0" smtClean="0"/>
              </a:p>
              <a:p>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h</m:t>
                        </m:r>
                      </m:e>
                      <m:sub>
                        <m:r>
                          <a:rPr lang="es-EC" i="1">
                            <a:latin typeface="Cambria Math" panose="02040503050406030204" pitchFamily="18" charset="0"/>
                          </a:rPr>
                          <m:t>𝑓𝑙</m:t>
                        </m:r>
                      </m:sub>
                    </m:sSub>
                  </m:oMath>
                </a14:m>
                <a:r>
                  <a:rPr lang="es-EC" dirty="0"/>
                  <a:t>= corresponde a la altura del flujo sin tomar en cuenta la altura de la barrera llena.</a:t>
                </a:r>
              </a:p>
              <a:p>
                <a14:m>
                  <m:oMath xmlns:m="http://schemas.openxmlformats.org/officeDocument/2006/math">
                    <m:r>
                      <a:rPr lang="es-EC" i="1">
                        <a:latin typeface="Cambria Math" panose="02040503050406030204" pitchFamily="18" charset="0"/>
                      </a:rPr>
                      <m:t>𝜑</m:t>
                    </m:r>
                  </m:oMath>
                </a14:m>
                <a:r>
                  <a:rPr lang="es-EC" dirty="0"/>
                  <a:t>= ángulo de fricción del </a:t>
                </a:r>
                <a:r>
                  <a:rPr lang="es-EC" dirty="0" smtClean="0"/>
                  <a:t>material (</a:t>
                </a:r>
                <a:r>
                  <a:rPr lang="es-EC" dirty="0"/>
                  <a:t>37</a:t>
                </a:r>
                <a:r>
                  <a:rPr lang="es-EC" dirty="0" smtClean="0"/>
                  <a:t>°).</a:t>
                </a:r>
                <a:endParaRPr lang="es-EC" dirty="0"/>
              </a:p>
              <a:p>
                <a:pPr algn="ctr"/>
                <a:endParaRPr lang="es-EC" dirty="0" smtClean="0"/>
              </a:p>
              <a:p>
                <a:pPr algn="ctr"/>
                <a:endParaRPr lang="es-EC" dirty="0"/>
              </a:p>
            </p:txBody>
          </p:sp>
        </mc:Choice>
        <mc:Fallback xmlns="">
          <p:sp>
            <p:nvSpPr>
              <p:cNvPr id="7" name="Rectángulo redondeado 6"/>
              <p:cNvSpPr>
                <a:spLocks noRot="1" noChangeAspect="1" noMove="1" noResize="1" noEditPoints="1" noAdjustHandles="1" noChangeArrowheads="1" noChangeShapeType="1" noTextEdit="1"/>
              </p:cNvSpPr>
              <p:nvPr/>
            </p:nvSpPr>
            <p:spPr>
              <a:xfrm>
                <a:off x="8370770" y="1520793"/>
                <a:ext cx="3696102" cy="4976260"/>
              </a:xfrm>
              <a:prstGeom prst="roundRect">
                <a:avLst/>
              </a:prstGeom>
              <a:blipFill rotWithShape="0">
                <a:blip r:embed="rId4"/>
                <a:stretch>
                  <a:fillRect b="-854"/>
                </a:stretch>
              </a:blipFill>
            </p:spPr>
            <p:txBody>
              <a:bodyPr/>
              <a:lstStyle/>
              <a:p>
                <a:r>
                  <a:rPr lang="es-EC">
                    <a:noFill/>
                  </a:rPr>
                  <a:t> </a:t>
                </a:r>
              </a:p>
            </p:txBody>
          </p:sp>
        </mc:Fallback>
      </mc:AlternateContent>
    </p:spTree>
    <p:extLst>
      <p:ext uri="{BB962C8B-B14F-4D97-AF65-F5344CB8AC3E}">
        <p14:creationId xmlns:p14="http://schemas.microsoft.com/office/powerpoint/2010/main" val="30226665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Cálculo de Cargas</a:t>
            </a:r>
            <a:endParaRPr lang="es-EC" dirty="0"/>
          </a:p>
        </p:txBody>
      </p:sp>
      <p:sp>
        <p:nvSpPr>
          <p:cNvPr id="4" name="Rectángulo 3"/>
          <p:cNvSpPr/>
          <p:nvPr/>
        </p:nvSpPr>
        <p:spPr>
          <a:xfrm>
            <a:off x="1404417" y="1535668"/>
            <a:ext cx="2375971" cy="369332"/>
          </a:xfrm>
          <a:prstGeom prst="rect">
            <a:avLst/>
          </a:prstGeom>
        </p:spPr>
        <p:txBody>
          <a:bodyPr wrap="none">
            <a:spAutoFit/>
          </a:bodyPr>
          <a:lstStyle/>
          <a:p>
            <a:pPr algn="ctr"/>
            <a:r>
              <a:rPr lang="es-EC" b="1" dirty="0"/>
              <a:t>Presión Hidrostática</a:t>
            </a:r>
          </a:p>
        </p:txBody>
      </p:sp>
      <p:sp>
        <p:nvSpPr>
          <p:cNvPr id="5" name="Rectángulo 4"/>
          <p:cNvSpPr/>
          <p:nvPr/>
        </p:nvSpPr>
        <p:spPr>
          <a:xfrm>
            <a:off x="4967357" y="1535668"/>
            <a:ext cx="2699777" cy="369332"/>
          </a:xfrm>
          <a:prstGeom prst="rect">
            <a:avLst/>
          </a:prstGeom>
        </p:spPr>
        <p:txBody>
          <a:bodyPr wrap="none">
            <a:spAutoFit/>
          </a:bodyPr>
          <a:lstStyle/>
          <a:p>
            <a:pPr algn="ctr"/>
            <a:r>
              <a:rPr lang="es-EC" b="1" dirty="0"/>
              <a:t>Presión Hidrodinámica</a:t>
            </a:r>
          </a:p>
        </p:txBody>
      </p:sp>
      <p:sp>
        <p:nvSpPr>
          <p:cNvPr id="6" name="Rectángulo 5"/>
          <p:cNvSpPr/>
          <p:nvPr/>
        </p:nvSpPr>
        <p:spPr>
          <a:xfrm>
            <a:off x="8854103" y="1535668"/>
            <a:ext cx="2127505" cy="369332"/>
          </a:xfrm>
          <a:prstGeom prst="rect">
            <a:avLst/>
          </a:prstGeom>
        </p:spPr>
        <p:txBody>
          <a:bodyPr wrap="none">
            <a:spAutoFit/>
          </a:bodyPr>
          <a:lstStyle/>
          <a:p>
            <a:pPr algn="ctr"/>
            <a:r>
              <a:rPr lang="es-EC" b="1" dirty="0"/>
              <a:t>Esfuerzo de Corte</a:t>
            </a:r>
          </a:p>
        </p:txBody>
      </p:sp>
      <p:graphicFrame>
        <p:nvGraphicFramePr>
          <p:cNvPr id="7" name="Tabla 6"/>
          <p:cNvGraphicFramePr>
            <a:graphicFrameLocks noGrp="1"/>
          </p:cNvGraphicFramePr>
          <p:nvPr>
            <p:extLst>
              <p:ext uri="{D42A27DB-BD31-4B8C-83A1-F6EECF244321}">
                <p14:modId xmlns:p14="http://schemas.microsoft.com/office/powerpoint/2010/main" val="3508630187"/>
              </p:ext>
            </p:extLst>
          </p:nvPr>
        </p:nvGraphicFramePr>
        <p:xfrm>
          <a:off x="298136" y="2049717"/>
          <a:ext cx="3969064" cy="4166364"/>
        </p:xfrm>
        <a:graphic>
          <a:graphicData uri="http://schemas.openxmlformats.org/drawingml/2006/table">
            <a:tbl>
              <a:tblPr firstRow="1" firstCol="1" bandRow="1">
                <a:tableStyleId>{5C22544A-7EE6-4342-B048-85BDC9FD1C3A}</a:tableStyleId>
              </a:tblPr>
              <a:tblGrid>
                <a:gridCol w="788842"/>
                <a:gridCol w="628650"/>
                <a:gridCol w="657225"/>
                <a:gridCol w="1123950"/>
                <a:gridCol w="770397"/>
              </a:tblGrid>
              <a:tr h="286089">
                <a:tc>
                  <a:txBody>
                    <a:bodyPr/>
                    <a:lstStyle/>
                    <a:p>
                      <a:pPr>
                        <a:lnSpc>
                          <a:spcPct val="107000"/>
                        </a:lnSpc>
                      </a:pPr>
                      <a:endParaRPr lang="es-EC" sz="1400" dirty="0">
                        <a:effectLst/>
                        <a:latin typeface="Calibri" panose="020F0502020204030204" pitchFamily="34" charset="0"/>
                      </a:endParaRPr>
                    </a:p>
                  </a:txBody>
                  <a:tcPr marL="27379" marR="27379" marT="0" marB="0" anchor="ctr"/>
                </a:tc>
                <a:tc>
                  <a:txBody>
                    <a:bodyPr/>
                    <a:lstStyle/>
                    <a:p>
                      <a:pPr>
                        <a:lnSpc>
                          <a:spcPct val="107000"/>
                        </a:lnSpc>
                      </a:pPr>
                      <a:endParaRPr lang="es-EC" sz="1400" dirty="0">
                        <a:effectLst/>
                        <a:latin typeface="Calibri" panose="020F0502020204030204" pitchFamily="34" charset="0"/>
                      </a:endParaRPr>
                    </a:p>
                  </a:txBody>
                  <a:tcPr marL="27379" marR="27379" marT="0" marB="0" anchor="ctr"/>
                </a:tc>
                <a:tc>
                  <a:txBody>
                    <a:bodyPr/>
                    <a:lstStyle/>
                    <a:p>
                      <a:pPr>
                        <a:lnSpc>
                          <a:spcPct val="107000"/>
                        </a:lnSpc>
                      </a:pPr>
                      <a:endParaRPr lang="es-EC" sz="1400" dirty="0">
                        <a:effectLst/>
                        <a:latin typeface="Calibri" panose="020F0502020204030204" pitchFamily="34" charset="0"/>
                      </a:endParaRPr>
                    </a:p>
                  </a:txBody>
                  <a:tcPr marL="27379" marR="27379" marT="0" marB="0" anchor="ctr"/>
                </a:tc>
                <a:tc>
                  <a:txBody>
                    <a:bodyPr/>
                    <a:lstStyle/>
                    <a:p>
                      <a:pPr algn="ctr">
                        <a:lnSpc>
                          <a:spcPct val="150000"/>
                        </a:lnSpc>
                        <a:spcAft>
                          <a:spcPts val="0"/>
                        </a:spcAft>
                      </a:pPr>
                      <a:r>
                        <a:rPr lang="es-EC" sz="1400">
                          <a:effectLst/>
                        </a:rPr>
                        <a:t>N/m2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dirty="0">
                          <a:effectLst/>
                        </a:rPr>
                        <a:t>kg/cm2</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r>
              <a:tr h="598572">
                <a:tc>
                  <a:txBody>
                    <a:bodyPr/>
                    <a:lstStyle/>
                    <a:p>
                      <a:pPr algn="ctr">
                        <a:lnSpc>
                          <a:spcPct val="150000"/>
                        </a:lnSpc>
                        <a:spcAft>
                          <a:spcPts val="0"/>
                        </a:spcAft>
                      </a:pPr>
                      <a:r>
                        <a:rPr lang="es-EC" sz="1400">
                          <a:effectLst/>
                        </a:rPr>
                        <a:t>Sección</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H</a:t>
                      </a:r>
                      <a:r>
                        <a:rPr lang="es-EC" sz="1400" baseline="-25000">
                          <a:effectLst/>
                        </a:rPr>
                        <a:t>o</a:t>
                      </a:r>
                      <a:r>
                        <a:rPr lang="es-EC" sz="1400">
                          <a:effectLst/>
                        </a:rPr>
                        <a:t> (m)</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h</a:t>
                      </a:r>
                      <a:r>
                        <a:rPr lang="es-EC" sz="1400" baseline="-25000">
                          <a:effectLst/>
                        </a:rPr>
                        <a:t>fl total </a:t>
                      </a:r>
                      <a:r>
                        <a:rPr lang="es-EC" sz="1400">
                          <a:effectLst/>
                        </a:rPr>
                        <a:t>(m)</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P</a:t>
                      </a:r>
                      <a:r>
                        <a:rPr lang="es-EC" sz="1400" baseline="-25000">
                          <a:effectLst/>
                        </a:rPr>
                        <a:t>estat</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dirty="0" err="1">
                          <a:effectLst/>
                        </a:rPr>
                        <a:t>P</a:t>
                      </a:r>
                      <a:r>
                        <a:rPr lang="es-EC" sz="1400" baseline="-25000" dirty="0" err="1">
                          <a:effectLst/>
                        </a:rPr>
                        <a:t>estat</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r>
              <a:tr h="321988">
                <a:tc>
                  <a:txBody>
                    <a:bodyPr/>
                    <a:lstStyle/>
                    <a:p>
                      <a:pPr algn="ctr">
                        <a:lnSpc>
                          <a:spcPct val="150000"/>
                        </a:lnSpc>
                        <a:spcAft>
                          <a:spcPts val="0"/>
                        </a:spcAft>
                      </a:pPr>
                      <a:r>
                        <a:rPr lang="es-EC" sz="1400">
                          <a:effectLst/>
                        </a:rPr>
                        <a:t>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4.50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49.79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1,030,608.19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10.51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r>
              <a:tr h="299286">
                <a:tc>
                  <a:txBody>
                    <a:bodyPr/>
                    <a:lstStyle/>
                    <a:p>
                      <a:pPr algn="ctr">
                        <a:lnSpc>
                          <a:spcPct val="150000"/>
                        </a:lnSpc>
                        <a:spcAft>
                          <a:spcPts val="0"/>
                        </a:spcAft>
                      </a:pPr>
                      <a:r>
                        <a:rPr lang="es-EC" sz="1400">
                          <a:effectLst/>
                        </a:rPr>
                        <a:t>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4.10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46.08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953,814.53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9.72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r>
              <a:tr h="299286">
                <a:tc>
                  <a:txBody>
                    <a:bodyPr/>
                    <a:lstStyle/>
                    <a:p>
                      <a:pPr algn="ctr">
                        <a:lnSpc>
                          <a:spcPct val="150000"/>
                        </a:lnSpc>
                        <a:spcAft>
                          <a:spcPts val="0"/>
                        </a:spcAft>
                      </a:pPr>
                      <a:r>
                        <a:rPr lang="es-EC" sz="1400">
                          <a:effectLst/>
                        </a:rPr>
                        <a:t>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4.50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46.05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953,193.56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9.72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r>
              <a:tr h="299286">
                <a:tc>
                  <a:txBody>
                    <a:bodyPr/>
                    <a:lstStyle/>
                    <a:p>
                      <a:pPr algn="ctr">
                        <a:lnSpc>
                          <a:spcPct val="150000"/>
                        </a:lnSpc>
                        <a:spcAft>
                          <a:spcPts val="0"/>
                        </a:spcAft>
                      </a:pPr>
                      <a:r>
                        <a:rPr lang="es-EC" sz="1400">
                          <a:effectLst/>
                        </a:rPr>
                        <a:t>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4.50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44.64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924,007.82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9.42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r>
              <a:tr h="299286">
                <a:tc>
                  <a:txBody>
                    <a:bodyPr/>
                    <a:lstStyle/>
                    <a:p>
                      <a:pPr algn="ctr">
                        <a:lnSpc>
                          <a:spcPct val="150000"/>
                        </a:lnSpc>
                        <a:spcAft>
                          <a:spcPts val="0"/>
                        </a:spcAft>
                      </a:pPr>
                      <a:r>
                        <a:rPr lang="es-EC" sz="1400">
                          <a:effectLst/>
                        </a:rPr>
                        <a:t>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3.00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36.01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745,374.59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7.60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r>
              <a:tr h="299286">
                <a:tc>
                  <a:txBody>
                    <a:bodyPr/>
                    <a:lstStyle/>
                    <a:p>
                      <a:pPr algn="ctr">
                        <a:lnSpc>
                          <a:spcPct val="150000"/>
                        </a:lnSpc>
                        <a:spcAft>
                          <a:spcPts val="0"/>
                        </a:spcAft>
                      </a:pPr>
                      <a:r>
                        <a:rPr lang="es-EC" sz="1400">
                          <a:effectLst/>
                        </a:rPr>
                        <a:t>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4.50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39.76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822,996.22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8.39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r>
              <a:tr h="299286">
                <a:tc>
                  <a:txBody>
                    <a:bodyPr/>
                    <a:lstStyle/>
                    <a:p>
                      <a:pPr algn="ctr">
                        <a:lnSpc>
                          <a:spcPct val="150000"/>
                        </a:lnSpc>
                        <a:spcAft>
                          <a:spcPts val="0"/>
                        </a:spcAft>
                      </a:pPr>
                      <a:r>
                        <a:rPr lang="es-EC" sz="1400">
                          <a:effectLst/>
                        </a:rPr>
                        <a:t>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3.00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40.93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847,214.16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8.64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r>
              <a:tr h="321988">
                <a:tc>
                  <a:txBody>
                    <a:bodyPr/>
                    <a:lstStyle/>
                    <a:p>
                      <a:pPr algn="ctr">
                        <a:lnSpc>
                          <a:spcPct val="150000"/>
                        </a:lnSpc>
                        <a:spcAft>
                          <a:spcPts val="0"/>
                        </a:spcAft>
                      </a:pPr>
                      <a:r>
                        <a:rPr lang="es-EC" sz="1400">
                          <a:effectLst/>
                        </a:rPr>
                        <a:t>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4.50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51.98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1,075,939.22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10.97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r>
              <a:tr h="321988">
                <a:tc>
                  <a:txBody>
                    <a:bodyPr/>
                    <a:lstStyle/>
                    <a:p>
                      <a:pPr algn="ctr">
                        <a:lnSpc>
                          <a:spcPct val="150000"/>
                        </a:lnSpc>
                        <a:spcAft>
                          <a:spcPts val="0"/>
                        </a:spcAft>
                      </a:pPr>
                      <a:r>
                        <a:rPr lang="es-EC" sz="1400">
                          <a:effectLst/>
                        </a:rPr>
                        <a:t>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4.50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55.16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1,141,762.36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11.64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r>
              <a:tr h="299286">
                <a:tc>
                  <a:txBody>
                    <a:bodyPr/>
                    <a:lstStyle/>
                    <a:p>
                      <a:pPr algn="ctr">
                        <a:lnSpc>
                          <a:spcPct val="150000"/>
                        </a:lnSpc>
                        <a:spcAft>
                          <a:spcPts val="0"/>
                        </a:spcAft>
                      </a:pPr>
                      <a:r>
                        <a:rPr lang="es-EC" sz="1400">
                          <a:effectLst/>
                        </a:rPr>
                        <a:t>10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4.50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41.7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a:effectLst/>
                        </a:rPr>
                        <a:t>863,152.47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c>
                  <a:txBody>
                    <a:bodyPr/>
                    <a:lstStyle/>
                    <a:p>
                      <a:pPr algn="ctr">
                        <a:lnSpc>
                          <a:spcPct val="150000"/>
                        </a:lnSpc>
                        <a:spcAft>
                          <a:spcPts val="0"/>
                        </a:spcAft>
                      </a:pPr>
                      <a:r>
                        <a:rPr lang="es-EC" sz="1400" dirty="0">
                          <a:effectLst/>
                        </a:rPr>
                        <a:t>8.80</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27379" marR="27379" marT="0" marB="0" anchor="ctr"/>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2904829187"/>
              </p:ext>
            </p:extLst>
          </p:nvPr>
        </p:nvGraphicFramePr>
        <p:xfrm>
          <a:off x="4360208" y="2049717"/>
          <a:ext cx="4322445" cy="4160520"/>
        </p:xfrm>
        <a:graphic>
          <a:graphicData uri="http://schemas.openxmlformats.org/drawingml/2006/table">
            <a:tbl>
              <a:tblPr firstRow="1" firstCol="1" bandRow="1">
                <a:tableStyleId>{93296810-A885-4BE3-A3E7-6D5BEEA58F35}</a:tableStyleId>
              </a:tblPr>
              <a:tblGrid>
                <a:gridCol w="878542"/>
                <a:gridCol w="665778"/>
                <a:gridCol w="676275"/>
                <a:gridCol w="1158875"/>
                <a:gridCol w="942975"/>
              </a:tblGrid>
              <a:tr h="184150">
                <a:tc>
                  <a:txBody>
                    <a:bodyPr/>
                    <a:lstStyle/>
                    <a:p>
                      <a:pPr>
                        <a:lnSpc>
                          <a:spcPct val="107000"/>
                        </a:lnSpc>
                      </a:pPr>
                      <a:endParaRPr lang="es-EC" sz="1400" dirty="0">
                        <a:effectLst/>
                        <a:latin typeface="Calibri" panose="020F0502020204030204" pitchFamily="34" charset="0"/>
                      </a:endParaRPr>
                    </a:p>
                  </a:txBody>
                  <a:tcPr marL="44450" marR="44450" marT="0" marB="0" anchor="ctr"/>
                </a:tc>
                <a:tc>
                  <a:txBody>
                    <a:bodyPr/>
                    <a:lstStyle/>
                    <a:p>
                      <a:pPr>
                        <a:lnSpc>
                          <a:spcPct val="107000"/>
                        </a:lnSpc>
                      </a:pPr>
                      <a:endParaRPr lang="es-EC" sz="1400">
                        <a:effectLst/>
                        <a:latin typeface="Calibri" panose="020F0502020204030204" pitchFamily="34" charset="0"/>
                      </a:endParaRPr>
                    </a:p>
                  </a:txBody>
                  <a:tcPr marL="44450" marR="44450" marT="0" marB="0" anchor="ctr"/>
                </a:tc>
                <a:tc>
                  <a:txBody>
                    <a:bodyPr/>
                    <a:lstStyle/>
                    <a:p>
                      <a:pPr>
                        <a:lnSpc>
                          <a:spcPct val="107000"/>
                        </a:lnSpc>
                      </a:pPr>
                      <a:endParaRPr lang="es-EC" sz="1400">
                        <a:effectLst/>
                        <a:latin typeface="Calibri" panose="020F0502020204030204" pitchFamily="34" charset="0"/>
                      </a:endParaRPr>
                    </a:p>
                  </a:txBody>
                  <a:tcPr marL="44450" marR="44450" marT="0" marB="0" anchor="ctr"/>
                </a:tc>
                <a:tc>
                  <a:txBody>
                    <a:bodyPr/>
                    <a:lstStyle/>
                    <a:p>
                      <a:pPr algn="ctr">
                        <a:lnSpc>
                          <a:spcPct val="150000"/>
                        </a:lnSpc>
                        <a:spcAft>
                          <a:spcPts val="0"/>
                        </a:spcAft>
                      </a:pPr>
                      <a:r>
                        <a:rPr lang="es-EC" sz="1400">
                          <a:effectLst/>
                        </a:rPr>
                        <a:t>N/m</a:t>
                      </a:r>
                      <a:r>
                        <a:rPr lang="es-EC" sz="1400" baseline="30000">
                          <a:effectLst/>
                        </a:rPr>
                        <a:t>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kg/cm</a:t>
                      </a:r>
                      <a:r>
                        <a:rPr lang="es-EC" sz="1400" baseline="30000">
                          <a:effectLst/>
                        </a:rPr>
                        <a:t>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184150">
                <a:tc>
                  <a:txBody>
                    <a:bodyPr/>
                    <a:lstStyle/>
                    <a:p>
                      <a:pPr algn="ctr">
                        <a:lnSpc>
                          <a:spcPct val="150000"/>
                        </a:lnSpc>
                        <a:spcAft>
                          <a:spcPts val="0"/>
                        </a:spcAft>
                      </a:pPr>
                      <a:r>
                        <a:rPr lang="es-EC" sz="1400">
                          <a:effectLst/>
                        </a:rPr>
                        <a:t>Sección</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dirty="0">
                          <a:effectLst/>
                        </a:rPr>
                        <a:t>H</a:t>
                      </a:r>
                      <a:r>
                        <a:rPr lang="es-EC" sz="1400" baseline="-25000" dirty="0">
                          <a:effectLst/>
                        </a:rPr>
                        <a:t>o</a:t>
                      </a:r>
                      <a:r>
                        <a:rPr lang="es-EC" sz="1400" dirty="0">
                          <a:effectLst/>
                        </a:rPr>
                        <a:t> (m)</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V (m/s)</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P</a:t>
                      </a:r>
                      <a:r>
                        <a:rPr lang="es-EC" sz="1400" baseline="-25000">
                          <a:effectLst/>
                        </a:rPr>
                        <a:t>dyn</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P</a:t>
                      </a:r>
                      <a:r>
                        <a:rPr lang="es-EC" sz="1400" baseline="-25000">
                          <a:effectLst/>
                        </a:rPr>
                        <a:t>dyn</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184150">
                <a:tc>
                  <a:txBody>
                    <a:bodyPr/>
                    <a:lstStyle/>
                    <a:p>
                      <a:pPr algn="ctr">
                        <a:lnSpc>
                          <a:spcPct val="150000"/>
                        </a:lnSpc>
                        <a:spcAft>
                          <a:spcPts val="0"/>
                        </a:spcAft>
                      </a:pPr>
                      <a:r>
                        <a:rPr lang="es-EC" sz="1400">
                          <a:effectLst/>
                        </a:rPr>
                        <a:t>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4.50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17.27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629,313.62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6.42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184150">
                <a:tc>
                  <a:txBody>
                    <a:bodyPr/>
                    <a:lstStyle/>
                    <a:p>
                      <a:pPr algn="ctr">
                        <a:lnSpc>
                          <a:spcPct val="150000"/>
                        </a:lnSpc>
                        <a:spcAft>
                          <a:spcPts val="0"/>
                        </a:spcAft>
                      </a:pPr>
                      <a:r>
                        <a:rPr lang="es-EC" sz="1400">
                          <a:effectLst/>
                        </a:rPr>
                        <a:t>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4.10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dirty="0">
                          <a:effectLst/>
                        </a:rPr>
                        <a:t>17.16</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621,322.42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6.33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184150">
                <a:tc>
                  <a:txBody>
                    <a:bodyPr/>
                    <a:lstStyle/>
                    <a:p>
                      <a:pPr algn="ctr">
                        <a:lnSpc>
                          <a:spcPct val="150000"/>
                        </a:lnSpc>
                        <a:spcAft>
                          <a:spcPts val="0"/>
                        </a:spcAft>
                      </a:pPr>
                      <a:r>
                        <a:rPr lang="es-EC" sz="1400">
                          <a:effectLst/>
                        </a:rPr>
                        <a:t>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4.50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16.18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552,381.96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5.63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184150">
                <a:tc>
                  <a:txBody>
                    <a:bodyPr/>
                    <a:lstStyle/>
                    <a:p>
                      <a:pPr algn="ctr">
                        <a:lnSpc>
                          <a:spcPct val="150000"/>
                        </a:lnSpc>
                        <a:spcAft>
                          <a:spcPts val="0"/>
                        </a:spcAft>
                      </a:pPr>
                      <a:r>
                        <a:rPr lang="es-EC" sz="1400">
                          <a:effectLst/>
                        </a:rPr>
                        <a:t>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4.50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16.00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540,160.00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5.51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184150">
                <a:tc>
                  <a:txBody>
                    <a:bodyPr/>
                    <a:lstStyle/>
                    <a:p>
                      <a:pPr algn="ctr">
                        <a:lnSpc>
                          <a:spcPct val="150000"/>
                        </a:lnSpc>
                        <a:spcAft>
                          <a:spcPts val="0"/>
                        </a:spcAft>
                      </a:pPr>
                      <a:r>
                        <a:rPr lang="es-EC" sz="1400">
                          <a:effectLst/>
                        </a:rPr>
                        <a:t>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3.00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14.13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421,276.06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4.29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184150">
                <a:tc>
                  <a:txBody>
                    <a:bodyPr/>
                    <a:lstStyle/>
                    <a:p>
                      <a:pPr algn="ctr">
                        <a:lnSpc>
                          <a:spcPct val="150000"/>
                        </a:lnSpc>
                        <a:spcAft>
                          <a:spcPts val="0"/>
                        </a:spcAft>
                      </a:pPr>
                      <a:r>
                        <a:rPr lang="es-EC" sz="1400">
                          <a:effectLst/>
                        </a:rPr>
                        <a:t>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4.50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14.63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451,617.86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4.60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184150">
                <a:tc>
                  <a:txBody>
                    <a:bodyPr/>
                    <a:lstStyle/>
                    <a:p>
                      <a:pPr algn="ctr">
                        <a:lnSpc>
                          <a:spcPct val="150000"/>
                        </a:lnSpc>
                        <a:spcAft>
                          <a:spcPts val="0"/>
                        </a:spcAft>
                      </a:pPr>
                      <a:r>
                        <a:rPr lang="es-EC" sz="1400">
                          <a:effectLst/>
                        </a:rPr>
                        <a:t>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3.00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16.04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542,864.18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5.53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184150">
                <a:tc>
                  <a:txBody>
                    <a:bodyPr/>
                    <a:lstStyle/>
                    <a:p>
                      <a:pPr algn="ctr">
                        <a:lnSpc>
                          <a:spcPct val="150000"/>
                        </a:lnSpc>
                        <a:spcAft>
                          <a:spcPts val="0"/>
                        </a:spcAft>
                      </a:pPr>
                      <a:r>
                        <a:rPr lang="es-EC" sz="1400">
                          <a:effectLst/>
                        </a:rPr>
                        <a:t>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4.50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17.17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622,046.78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6.34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184150">
                <a:tc>
                  <a:txBody>
                    <a:bodyPr/>
                    <a:lstStyle/>
                    <a:p>
                      <a:pPr algn="ctr">
                        <a:lnSpc>
                          <a:spcPct val="150000"/>
                        </a:lnSpc>
                        <a:spcAft>
                          <a:spcPts val="0"/>
                        </a:spcAft>
                      </a:pPr>
                      <a:r>
                        <a:rPr lang="es-EC" sz="1400">
                          <a:effectLst/>
                        </a:rPr>
                        <a:t>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4.50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18.65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733,905.48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7.48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184150">
                <a:tc>
                  <a:txBody>
                    <a:bodyPr/>
                    <a:lstStyle/>
                    <a:p>
                      <a:pPr algn="ctr">
                        <a:lnSpc>
                          <a:spcPct val="150000"/>
                        </a:lnSpc>
                        <a:spcAft>
                          <a:spcPts val="0"/>
                        </a:spcAft>
                      </a:pPr>
                      <a:r>
                        <a:rPr lang="es-EC" sz="1400">
                          <a:effectLst/>
                        </a:rPr>
                        <a:t>10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4.50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22.65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rPr>
                        <a:t>1,082,477.48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dirty="0">
                          <a:effectLst/>
                        </a:rPr>
                        <a:t>11.03</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809006238"/>
              </p:ext>
            </p:extLst>
          </p:nvPr>
        </p:nvGraphicFramePr>
        <p:xfrm>
          <a:off x="8775661" y="2049717"/>
          <a:ext cx="3138170" cy="3291840"/>
        </p:xfrm>
        <a:graphic>
          <a:graphicData uri="http://schemas.openxmlformats.org/drawingml/2006/table">
            <a:tbl>
              <a:tblPr firstRow="1" firstCol="1" bandRow="1">
                <a:tableStyleId>{21E4AEA4-8DFA-4A89-87EB-49C32662AFE0}</a:tableStyleId>
              </a:tblPr>
              <a:tblGrid>
                <a:gridCol w="762000"/>
                <a:gridCol w="762000"/>
                <a:gridCol w="852170"/>
                <a:gridCol w="762000"/>
              </a:tblGrid>
              <a:tr h="184150">
                <a:tc>
                  <a:txBody>
                    <a:bodyPr/>
                    <a:lstStyle/>
                    <a:p>
                      <a:pPr>
                        <a:lnSpc>
                          <a:spcPct val="107000"/>
                        </a:lnSpc>
                      </a:pPr>
                      <a:endParaRPr lang="es-EC" sz="1100" dirty="0">
                        <a:effectLst/>
                        <a:latin typeface="Calibri" panose="020F0502020204030204" pitchFamily="34" charset="0"/>
                      </a:endParaRPr>
                    </a:p>
                  </a:txBody>
                  <a:tcPr marL="44450" marR="44450" marT="0" marB="0" anchor="b"/>
                </a:tc>
                <a:tc>
                  <a:txBody>
                    <a:bodyPr/>
                    <a:lstStyle/>
                    <a:p>
                      <a:pPr>
                        <a:lnSpc>
                          <a:spcPct val="107000"/>
                        </a:lnSpc>
                      </a:pPr>
                      <a:endParaRPr lang="es-EC" sz="1100">
                        <a:effectLst/>
                        <a:latin typeface="Calibri" panose="020F0502020204030204" pitchFamily="34" charset="0"/>
                      </a:endParaRPr>
                    </a:p>
                  </a:txBody>
                  <a:tcPr marL="44450" marR="44450" marT="0" marB="0" anchor="b"/>
                </a:tc>
                <a:tc gridSpan="2">
                  <a:txBody>
                    <a:bodyPr/>
                    <a:lstStyle/>
                    <a:p>
                      <a:pPr algn="ctr">
                        <a:lnSpc>
                          <a:spcPct val="150000"/>
                        </a:lnSpc>
                        <a:spcAft>
                          <a:spcPts val="0"/>
                        </a:spcAft>
                      </a:pPr>
                      <a:r>
                        <a:rPr lang="es-EC" sz="1200" dirty="0" smtClean="0">
                          <a:effectLst/>
                        </a:rPr>
                        <a:t>Τ</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r>
              <a:tr h="184150">
                <a:tc>
                  <a:txBody>
                    <a:bodyPr/>
                    <a:lstStyle/>
                    <a:p>
                      <a:pPr algn="ctr">
                        <a:lnSpc>
                          <a:spcPct val="150000"/>
                        </a:lnSpc>
                        <a:spcAft>
                          <a:spcPts val="0"/>
                        </a:spcAft>
                      </a:pPr>
                      <a:r>
                        <a:rPr lang="es-EC" sz="1200">
                          <a:effectLst/>
                        </a:rPr>
                        <a:t>Sección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h</a:t>
                      </a:r>
                      <a:r>
                        <a:rPr lang="es-EC" sz="1200" baseline="-25000">
                          <a:effectLst/>
                        </a:rPr>
                        <a:t>fl </a:t>
                      </a:r>
                      <a:r>
                        <a:rPr lang="es-EC" sz="1200">
                          <a:effectLst/>
                        </a:rPr>
                        <a:t>(m)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N/m</a:t>
                      </a:r>
                      <a:r>
                        <a:rPr lang="es-EC" sz="1200" baseline="30000">
                          <a:effectLst/>
                        </a:rPr>
                        <a:t>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kg/cm</a:t>
                      </a:r>
                      <a:r>
                        <a:rPr lang="es-EC" sz="1200" baseline="30000">
                          <a:effectLst/>
                        </a:rPr>
                        <a:t>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184150">
                <a:tc>
                  <a:txBody>
                    <a:bodyPr/>
                    <a:lstStyle/>
                    <a:p>
                      <a:pPr algn="ctr">
                        <a:lnSpc>
                          <a:spcPct val="150000"/>
                        </a:lnSpc>
                        <a:spcAft>
                          <a:spcPts val="0"/>
                        </a:spcAft>
                      </a:pPr>
                      <a:r>
                        <a:rPr lang="es-EC" sz="12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45.29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706,428.47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7.20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184150">
                <a:tc>
                  <a:txBody>
                    <a:bodyPr/>
                    <a:lstStyle/>
                    <a:p>
                      <a:pPr algn="ctr">
                        <a:lnSpc>
                          <a:spcPct val="150000"/>
                        </a:lnSpc>
                        <a:spcAft>
                          <a:spcPts val="0"/>
                        </a:spcAft>
                      </a:pPr>
                      <a:r>
                        <a:rPr lang="es-EC" sz="1200">
                          <a:effectLst/>
                        </a:rPr>
                        <a:t>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41.98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654,799.45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6.67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184150">
                <a:tc>
                  <a:txBody>
                    <a:bodyPr/>
                    <a:lstStyle/>
                    <a:p>
                      <a:pPr algn="ctr">
                        <a:lnSpc>
                          <a:spcPct val="150000"/>
                        </a:lnSpc>
                        <a:spcAft>
                          <a:spcPts val="0"/>
                        </a:spcAft>
                      </a:pPr>
                      <a:r>
                        <a:rPr lang="es-EC" sz="12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41.55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648,092.36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6.61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184150">
                <a:tc>
                  <a:txBody>
                    <a:bodyPr/>
                    <a:lstStyle/>
                    <a:p>
                      <a:pPr algn="ctr">
                        <a:lnSpc>
                          <a:spcPct val="150000"/>
                        </a:lnSpc>
                        <a:spcAft>
                          <a:spcPts val="0"/>
                        </a:spcAft>
                      </a:pPr>
                      <a:r>
                        <a:rPr lang="es-EC" sz="1200">
                          <a:effectLst/>
                        </a:rPr>
                        <a:t>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40.14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626,099.33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6.38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184150">
                <a:tc>
                  <a:txBody>
                    <a:bodyPr/>
                    <a:lstStyle/>
                    <a:p>
                      <a:pPr algn="ctr">
                        <a:lnSpc>
                          <a:spcPct val="150000"/>
                        </a:lnSpc>
                        <a:spcAft>
                          <a:spcPts val="0"/>
                        </a:spcAft>
                      </a:pPr>
                      <a:r>
                        <a:rPr lang="es-EC" sz="1200">
                          <a:effectLst/>
                        </a:rPr>
                        <a:t>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33.01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514,886.37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5.25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184150">
                <a:tc>
                  <a:txBody>
                    <a:bodyPr/>
                    <a:lstStyle/>
                    <a:p>
                      <a:pPr algn="ctr">
                        <a:lnSpc>
                          <a:spcPct val="150000"/>
                        </a:lnSpc>
                        <a:spcAft>
                          <a:spcPts val="0"/>
                        </a:spcAft>
                      </a:pPr>
                      <a:r>
                        <a:rPr lang="es-EC" sz="1200">
                          <a:effectLst/>
                        </a:rPr>
                        <a:t>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35.26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549,981.62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5.61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184150">
                <a:tc>
                  <a:txBody>
                    <a:bodyPr/>
                    <a:lstStyle/>
                    <a:p>
                      <a:pPr algn="ctr">
                        <a:lnSpc>
                          <a:spcPct val="150000"/>
                        </a:lnSpc>
                        <a:spcAft>
                          <a:spcPts val="0"/>
                        </a:spcAft>
                      </a:pPr>
                      <a:r>
                        <a:rPr lang="es-EC" sz="1200">
                          <a:effectLst/>
                        </a:rPr>
                        <a:t>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37.93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591,627.99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6.03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184150">
                <a:tc>
                  <a:txBody>
                    <a:bodyPr/>
                    <a:lstStyle/>
                    <a:p>
                      <a:pPr algn="ctr">
                        <a:lnSpc>
                          <a:spcPct val="150000"/>
                        </a:lnSpc>
                        <a:spcAft>
                          <a:spcPts val="0"/>
                        </a:spcAft>
                      </a:pPr>
                      <a:r>
                        <a:rPr lang="es-EC" sz="1200">
                          <a:effectLst/>
                        </a:rPr>
                        <a:t>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47.48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740,587.85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7.55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184150">
                <a:tc>
                  <a:txBody>
                    <a:bodyPr/>
                    <a:lstStyle/>
                    <a:p>
                      <a:pPr algn="ctr">
                        <a:lnSpc>
                          <a:spcPct val="150000"/>
                        </a:lnSpc>
                        <a:spcAft>
                          <a:spcPts val="0"/>
                        </a:spcAft>
                      </a:pPr>
                      <a:r>
                        <a:rPr lang="es-EC" sz="1200">
                          <a:effectLst/>
                        </a:rPr>
                        <a:t>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50.66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790,189.14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8.05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184150">
                <a:tc>
                  <a:txBody>
                    <a:bodyPr/>
                    <a:lstStyle/>
                    <a:p>
                      <a:pPr algn="ctr">
                        <a:lnSpc>
                          <a:spcPct val="150000"/>
                        </a:lnSpc>
                        <a:spcAft>
                          <a:spcPts val="0"/>
                        </a:spcAft>
                      </a:pPr>
                      <a:r>
                        <a:rPr lang="es-EC" sz="1200">
                          <a:effectLst/>
                        </a:rPr>
                        <a:t>10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37.2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580,241.53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dirty="0">
                          <a:effectLst/>
                        </a:rPr>
                        <a:t>5.91</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Tree>
    <p:extLst>
      <p:ext uri="{BB962C8B-B14F-4D97-AF65-F5344CB8AC3E}">
        <p14:creationId xmlns:p14="http://schemas.microsoft.com/office/powerpoint/2010/main" val="18360327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Diseño Cables de Soporte</a:t>
            </a:r>
            <a:endParaRPr lang="es-EC" dirty="0"/>
          </a:p>
        </p:txBody>
      </p:sp>
      <p:sp>
        <p:nvSpPr>
          <p:cNvPr id="4" name="Rectángulo redondeado 3"/>
          <p:cNvSpPr/>
          <p:nvPr/>
        </p:nvSpPr>
        <p:spPr>
          <a:xfrm>
            <a:off x="4594325" y="1344600"/>
            <a:ext cx="3580599" cy="83739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2400" dirty="0" smtClean="0"/>
              <a:t>Estados de Carga</a:t>
            </a:r>
            <a:endParaRPr lang="es-EC" sz="2400" dirty="0"/>
          </a:p>
        </p:txBody>
      </p:sp>
      <p:pic>
        <p:nvPicPr>
          <p:cNvPr id="5" name="Imagen 4"/>
          <p:cNvPicPr/>
          <p:nvPr/>
        </p:nvPicPr>
        <p:blipFill>
          <a:blip r:embed="rId2"/>
          <a:stretch>
            <a:fillRect/>
          </a:stretch>
        </p:blipFill>
        <p:spPr>
          <a:xfrm>
            <a:off x="1187299" y="4006516"/>
            <a:ext cx="5033645" cy="256032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6" name="Rectángulo 5"/>
          <p:cNvSpPr/>
          <p:nvPr/>
        </p:nvSpPr>
        <p:spPr>
          <a:xfrm>
            <a:off x="1373204" y="2355593"/>
            <a:ext cx="4661836"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C" b="1" dirty="0">
                <a:latin typeface="+mj-lt"/>
                <a:ea typeface="Calibri" panose="020F0502020204030204" pitchFamily="34" charset="0"/>
                <a:cs typeface="Times New Roman" panose="02020603050405020304" pitchFamily="18" charset="0"/>
              </a:rPr>
              <a:t>Estado de Carga 1: </a:t>
            </a:r>
            <a:endParaRPr lang="es-EC" b="1" dirty="0" smtClean="0">
              <a:latin typeface="+mj-lt"/>
              <a:ea typeface="Calibri" panose="020F0502020204030204" pitchFamily="34" charset="0"/>
              <a:cs typeface="Times New Roman" panose="02020603050405020304" pitchFamily="18" charset="0"/>
            </a:endParaRPr>
          </a:p>
          <a:p>
            <a:pPr algn="just"/>
            <a:r>
              <a:rPr lang="es-EC" dirty="0" smtClean="0">
                <a:latin typeface="+mj-lt"/>
                <a:ea typeface="Calibri" panose="020F0502020204030204" pitchFamily="34" charset="0"/>
                <a:cs typeface="Times New Roman" panose="02020603050405020304" pitchFamily="18" charset="0"/>
              </a:rPr>
              <a:t>Actúa únicamente la </a:t>
            </a:r>
            <a:r>
              <a:rPr lang="es-EC" dirty="0">
                <a:latin typeface="+mj-lt"/>
                <a:ea typeface="Calibri" panose="020F0502020204030204" pitchFamily="34" charset="0"/>
                <a:cs typeface="Times New Roman" panose="02020603050405020304" pitchFamily="18" charset="0"/>
              </a:rPr>
              <a:t>presión hidrodinámica, se asume que la malla flexible se llena con la primera oleada que llega del flujo </a:t>
            </a:r>
            <a:endParaRPr lang="es-EC" dirty="0">
              <a:latin typeface="+mj-lt"/>
            </a:endParaRPr>
          </a:p>
        </p:txBody>
      </p:sp>
      <p:sp>
        <p:nvSpPr>
          <p:cNvPr id="7" name="Rectángulo 6"/>
          <p:cNvSpPr/>
          <p:nvPr/>
        </p:nvSpPr>
        <p:spPr>
          <a:xfrm>
            <a:off x="6753726" y="2355593"/>
            <a:ext cx="4825465"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C" b="1" dirty="0">
                <a:latin typeface="Arial" panose="020B0604020202020204" pitchFamily="34" charset="0"/>
                <a:ea typeface="Calibri" panose="020F0502020204030204" pitchFamily="34" charset="0"/>
                <a:cs typeface="Times New Roman" panose="02020603050405020304" pitchFamily="18" charset="0"/>
              </a:rPr>
              <a:t>Estado de carga 2: </a:t>
            </a:r>
            <a:endParaRPr lang="es-EC" b="1" dirty="0" smtClean="0">
              <a:latin typeface="Arial" panose="020B0604020202020204" pitchFamily="34" charset="0"/>
              <a:ea typeface="Calibri" panose="020F0502020204030204" pitchFamily="34" charset="0"/>
              <a:cs typeface="Times New Roman" panose="02020603050405020304" pitchFamily="18" charset="0"/>
            </a:endParaRPr>
          </a:p>
          <a:p>
            <a:pPr algn="just"/>
            <a:r>
              <a:rPr lang="es-EC" dirty="0" smtClean="0">
                <a:latin typeface="+mj-lt"/>
                <a:ea typeface="Calibri" panose="020F0502020204030204" pitchFamily="34" charset="0"/>
                <a:cs typeface="Times New Roman" panose="02020603050405020304" pitchFamily="18" charset="0"/>
              </a:rPr>
              <a:t>Existe</a:t>
            </a:r>
            <a:r>
              <a:rPr lang="es-EC" dirty="0" smtClean="0">
                <a:latin typeface="Arial" panose="020B0604020202020204" pitchFamily="34" charset="0"/>
                <a:ea typeface="Calibri" panose="020F0502020204030204" pitchFamily="34" charset="0"/>
                <a:cs typeface="Times New Roman" panose="02020603050405020304" pitchFamily="18" charset="0"/>
              </a:rPr>
              <a:t> </a:t>
            </a:r>
            <a:r>
              <a:rPr lang="es-EC" dirty="0">
                <a:latin typeface="Arial" panose="020B0604020202020204" pitchFamily="34" charset="0"/>
                <a:ea typeface="Calibri" panose="020F0502020204030204" pitchFamily="34" charset="0"/>
                <a:cs typeface="Times New Roman" panose="02020603050405020304" pitchFamily="18" charset="0"/>
              </a:rPr>
              <a:t>desbordamiento del flujo, por ello las cargas </a:t>
            </a:r>
            <a:r>
              <a:rPr lang="es-EC" dirty="0" smtClean="0">
                <a:latin typeface="Arial" panose="020B0604020202020204" pitchFamily="34" charset="0"/>
                <a:ea typeface="Calibri" panose="020F0502020204030204" pitchFamily="34" charset="0"/>
                <a:cs typeface="Times New Roman" panose="02020603050405020304" pitchFamily="18" charset="0"/>
              </a:rPr>
              <a:t>actuantes: presión </a:t>
            </a:r>
            <a:r>
              <a:rPr lang="es-EC" dirty="0">
                <a:latin typeface="Arial" panose="020B0604020202020204" pitchFamily="34" charset="0"/>
                <a:ea typeface="Calibri" panose="020F0502020204030204" pitchFamily="34" charset="0"/>
                <a:cs typeface="Times New Roman" panose="02020603050405020304" pitchFamily="18" charset="0"/>
              </a:rPr>
              <a:t>hidrostática y el esfuerzo cortante que actúa sobre el cable de soporte superior, </a:t>
            </a:r>
            <a:endParaRPr lang="es-EC" dirty="0"/>
          </a:p>
        </p:txBody>
      </p:sp>
      <p:pic>
        <p:nvPicPr>
          <p:cNvPr id="8" name="Imagen 7"/>
          <p:cNvPicPr/>
          <p:nvPr/>
        </p:nvPicPr>
        <p:blipFill>
          <a:blip r:embed="rId3"/>
          <a:stretch>
            <a:fillRect/>
          </a:stretch>
        </p:blipFill>
        <p:spPr>
          <a:xfrm>
            <a:off x="6778525" y="4006516"/>
            <a:ext cx="4800666" cy="256032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456188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Diseño Cables de Soporte</a:t>
            </a:r>
          </a:p>
        </p:txBody>
      </p:sp>
      <p:pic>
        <p:nvPicPr>
          <p:cNvPr id="4" name="Imagen 3"/>
          <p:cNvPicPr/>
          <p:nvPr/>
        </p:nvPicPr>
        <p:blipFill>
          <a:blip r:embed="rId2"/>
          <a:stretch>
            <a:fillRect/>
          </a:stretch>
        </p:blipFill>
        <p:spPr>
          <a:xfrm>
            <a:off x="931921" y="1212215"/>
            <a:ext cx="5285740" cy="2302510"/>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sp>
        <p:nvSpPr>
          <p:cNvPr id="5" name="Rectángulo 4"/>
          <p:cNvSpPr/>
          <p:nvPr/>
        </p:nvSpPr>
        <p:spPr>
          <a:xfrm>
            <a:off x="1274321" y="3641090"/>
            <a:ext cx="4665060" cy="646331"/>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s-EC" dirty="0" smtClean="0">
                <a:latin typeface="+mj-lt"/>
              </a:rPr>
              <a:t>Espaciamiento entre cables de soporte </a:t>
            </a:r>
          </a:p>
          <a:p>
            <a:pPr algn="ctr"/>
            <a:r>
              <a:rPr lang="es-EC" dirty="0" smtClean="0">
                <a:latin typeface="+mj-lt"/>
              </a:rPr>
              <a:t>y ancho cooperante</a:t>
            </a:r>
            <a:endParaRPr lang="es-EC" dirty="0">
              <a:latin typeface="+mj-lt"/>
            </a:endParaRPr>
          </a:p>
        </p:txBody>
      </p:sp>
      <p:graphicFrame>
        <p:nvGraphicFramePr>
          <p:cNvPr id="6" name="Tabla 5"/>
          <p:cNvGraphicFramePr>
            <a:graphicFrameLocks noGrp="1"/>
          </p:cNvGraphicFramePr>
          <p:nvPr>
            <p:extLst>
              <p:ext uri="{D42A27DB-BD31-4B8C-83A1-F6EECF244321}">
                <p14:modId xmlns:p14="http://schemas.microsoft.com/office/powerpoint/2010/main" val="113442345"/>
              </p:ext>
            </p:extLst>
          </p:nvPr>
        </p:nvGraphicFramePr>
        <p:xfrm>
          <a:off x="6664330" y="1221740"/>
          <a:ext cx="5276850" cy="3880810"/>
        </p:xfrm>
        <a:graphic>
          <a:graphicData uri="http://schemas.openxmlformats.org/drawingml/2006/table">
            <a:tbl>
              <a:tblPr firstRow="1" firstCol="1" bandRow="1">
                <a:tableStyleId>{5C22544A-7EE6-4342-B048-85BDC9FD1C3A}</a:tableStyleId>
              </a:tblPr>
              <a:tblGrid>
                <a:gridCol w="734060"/>
                <a:gridCol w="762000"/>
                <a:gridCol w="980440"/>
                <a:gridCol w="904875"/>
                <a:gridCol w="876300"/>
                <a:gridCol w="1019175"/>
              </a:tblGrid>
              <a:tr h="184150">
                <a:tc>
                  <a:txBody>
                    <a:bodyPr/>
                    <a:lstStyle/>
                    <a:p>
                      <a:pPr algn="ctr">
                        <a:lnSpc>
                          <a:spcPct val="107000"/>
                        </a:lnSpc>
                        <a:spcAft>
                          <a:spcPts val="0"/>
                        </a:spcAft>
                      </a:pPr>
                      <a:r>
                        <a:rPr lang="es-EC" sz="1400" dirty="0">
                          <a:effectLst/>
                        </a:rPr>
                        <a:t> </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 </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algn="ctr">
                        <a:lnSpc>
                          <a:spcPct val="107000"/>
                        </a:lnSpc>
                        <a:spcAft>
                          <a:spcPts val="0"/>
                        </a:spcAft>
                      </a:pPr>
                      <a:r>
                        <a:rPr lang="es-EC" sz="1400">
                          <a:effectLst/>
                        </a:rPr>
                        <a:t>Estado de carga 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gridSpan="2">
                  <a:txBody>
                    <a:bodyPr/>
                    <a:lstStyle/>
                    <a:p>
                      <a:pPr algn="ctr">
                        <a:lnSpc>
                          <a:spcPct val="107000"/>
                        </a:lnSpc>
                        <a:spcAft>
                          <a:spcPts val="0"/>
                        </a:spcAft>
                      </a:pPr>
                      <a:r>
                        <a:rPr lang="es-EC" sz="1400">
                          <a:effectLst/>
                        </a:rPr>
                        <a:t>Estado de carga 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r>
              <a:tr h="184150">
                <a:tc>
                  <a:txBody>
                    <a:bodyPr/>
                    <a:lstStyle/>
                    <a:p>
                      <a:pPr algn="ctr">
                        <a:lnSpc>
                          <a:spcPct val="107000"/>
                        </a:lnSpc>
                        <a:spcAft>
                          <a:spcPts val="0"/>
                        </a:spcAft>
                      </a:pPr>
                      <a:r>
                        <a:rPr lang="es-EC" sz="1400" dirty="0">
                          <a:effectLst/>
                        </a:rPr>
                        <a:t> Cable</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Ancho (m)</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Qi (kg/cm</a:t>
                      </a:r>
                      <a:r>
                        <a:rPr lang="es-EC" sz="1400" baseline="30000">
                          <a:effectLst/>
                        </a:rPr>
                        <a:t>2</a:t>
                      </a:r>
                      <a:r>
                        <a:rPr lang="es-EC" sz="1400">
                          <a:effectLst/>
                        </a:rPr>
                        <a:t>)</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Q (kg/cm</a:t>
                      </a:r>
                      <a:r>
                        <a:rPr lang="es-EC" sz="1400" baseline="30000">
                          <a:effectLst/>
                        </a:rPr>
                        <a:t>2</a:t>
                      </a:r>
                      <a:r>
                        <a:rPr lang="es-EC" sz="1400">
                          <a:effectLst/>
                        </a:rPr>
                        <a:t>)</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Qi (kg/cm</a:t>
                      </a:r>
                      <a:r>
                        <a:rPr lang="es-EC" sz="1400" baseline="30000">
                          <a:effectLst/>
                        </a:rPr>
                        <a:t>2</a:t>
                      </a:r>
                      <a:r>
                        <a:rPr lang="es-EC" sz="1400">
                          <a:effectLst/>
                        </a:rPr>
                        <a:t>)</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dirty="0">
                          <a:effectLst/>
                        </a:rPr>
                        <a:t>Q (kg/cm</a:t>
                      </a:r>
                      <a:r>
                        <a:rPr lang="es-EC" sz="1400" baseline="30000" dirty="0">
                          <a:effectLst/>
                        </a:rPr>
                        <a:t>2</a:t>
                      </a:r>
                      <a:r>
                        <a:rPr lang="es-EC" sz="1400" dirty="0">
                          <a:effectLst/>
                        </a:rPr>
                        <a:t>)</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219075">
                <a:tc>
                  <a:txBody>
                    <a:bodyPr/>
                    <a:lstStyle/>
                    <a:p>
                      <a:pPr algn="ctr">
                        <a:lnSpc>
                          <a:spcPct val="107000"/>
                        </a:lnSpc>
                        <a:spcAft>
                          <a:spcPts val="0"/>
                        </a:spcAft>
                      </a:pPr>
                      <a:r>
                        <a:rPr lang="es-EC" sz="1400">
                          <a:effectLst/>
                        </a:rPr>
                        <a:t> </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 </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0.00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 </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9.24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 </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219075">
                <a:tc>
                  <a:txBody>
                    <a:bodyPr/>
                    <a:lstStyle/>
                    <a:p>
                      <a:pPr algn="ctr">
                        <a:lnSpc>
                          <a:spcPct val="107000"/>
                        </a:lnSpc>
                        <a:spcAft>
                          <a:spcPts val="0"/>
                        </a:spcAft>
                      </a:pPr>
                      <a:r>
                        <a:rPr lang="es-EC" sz="1400">
                          <a:effectLst/>
                        </a:rPr>
                        <a:t>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0.25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0.27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0.13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9.29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b="1" dirty="0">
                          <a:effectLst/>
                        </a:rPr>
                        <a:t>16.47</a:t>
                      </a:r>
                      <a:endParaRPr lang="es-EC"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184150">
                <a:tc>
                  <a:txBody>
                    <a:bodyPr/>
                    <a:lstStyle/>
                    <a:p>
                      <a:pPr algn="ctr">
                        <a:lnSpc>
                          <a:spcPct val="107000"/>
                        </a:lnSpc>
                        <a:spcAft>
                          <a:spcPts val="0"/>
                        </a:spcAft>
                      </a:pPr>
                      <a:r>
                        <a:rPr lang="es-EC" sz="1400">
                          <a:effectLst/>
                        </a:rPr>
                        <a:t>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0.50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0.80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0.53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9.40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9.35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184150">
                <a:tc>
                  <a:txBody>
                    <a:bodyPr/>
                    <a:lstStyle/>
                    <a:p>
                      <a:pPr algn="ctr">
                        <a:lnSpc>
                          <a:spcPct val="107000"/>
                        </a:lnSpc>
                        <a:spcAft>
                          <a:spcPts val="0"/>
                        </a:spcAft>
                      </a:pPr>
                      <a:r>
                        <a:rPr lang="es-EC" sz="1400">
                          <a:effectLst/>
                        </a:rPr>
                        <a:t>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0.50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1.34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1.07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9.50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9.45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184150">
                <a:tc>
                  <a:txBody>
                    <a:bodyPr/>
                    <a:lstStyle/>
                    <a:p>
                      <a:pPr algn="ctr">
                        <a:lnSpc>
                          <a:spcPct val="107000"/>
                        </a:lnSpc>
                        <a:spcAft>
                          <a:spcPts val="0"/>
                        </a:spcAft>
                      </a:pPr>
                      <a:r>
                        <a:rPr lang="es-EC" sz="1400">
                          <a:effectLst/>
                        </a:rPr>
                        <a:t>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0.50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1.87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1.60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9.61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9.56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184150">
                <a:tc>
                  <a:txBody>
                    <a:bodyPr/>
                    <a:lstStyle/>
                    <a:p>
                      <a:pPr algn="ctr">
                        <a:lnSpc>
                          <a:spcPct val="107000"/>
                        </a:lnSpc>
                        <a:spcAft>
                          <a:spcPts val="0"/>
                        </a:spcAft>
                      </a:pPr>
                      <a:r>
                        <a:rPr lang="es-EC" sz="1400">
                          <a:effectLst/>
                        </a:rPr>
                        <a:t>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0.50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2.41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2.14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9.71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9.66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184150">
                <a:tc>
                  <a:txBody>
                    <a:bodyPr/>
                    <a:lstStyle/>
                    <a:p>
                      <a:pPr algn="ctr">
                        <a:lnSpc>
                          <a:spcPct val="107000"/>
                        </a:lnSpc>
                        <a:spcAft>
                          <a:spcPts val="0"/>
                        </a:spcAft>
                      </a:pPr>
                      <a:r>
                        <a:rPr lang="es-EC" sz="1400">
                          <a:effectLst/>
                        </a:rPr>
                        <a:t>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0.50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2.94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2.67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9.82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9.77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184150">
                <a:tc>
                  <a:txBody>
                    <a:bodyPr/>
                    <a:lstStyle/>
                    <a:p>
                      <a:pPr algn="ctr">
                        <a:lnSpc>
                          <a:spcPct val="107000"/>
                        </a:lnSpc>
                        <a:spcAft>
                          <a:spcPts val="0"/>
                        </a:spcAft>
                      </a:pPr>
                      <a:r>
                        <a:rPr lang="es-EC" sz="1400">
                          <a:effectLst/>
                        </a:rPr>
                        <a:t>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0.50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3.47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3.21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9.93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9.87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184150">
                <a:tc>
                  <a:txBody>
                    <a:bodyPr/>
                    <a:lstStyle/>
                    <a:p>
                      <a:pPr algn="ctr">
                        <a:lnSpc>
                          <a:spcPct val="107000"/>
                        </a:lnSpc>
                        <a:spcAft>
                          <a:spcPts val="0"/>
                        </a:spcAft>
                      </a:pPr>
                      <a:r>
                        <a:rPr lang="es-EC" sz="1400">
                          <a:effectLst/>
                        </a:rPr>
                        <a:t>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0.50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4.01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3.74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10.03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9.98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184150">
                <a:tc>
                  <a:txBody>
                    <a:bodyPr/>
                    <a:lstStyle/>
                    <a:p>
                      <a:pPr algn="ctr">
                        <a:lnSpc>
                          <a:spcPct val="107000"/>
                        </a:lnSpc>
                        <a:spcAft>
                          <a:spcPts val="0"/>
                        </a:spcAft>
                      </a:pPr>
                      <a:r>
                        <a:rPr lang="es-EC" sz="1400">
                          <a:effectLst/>
                        </a:rPr>
                        <a:t>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0.50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4.54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4.28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10.14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10.08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184150">
                <a:tc>
                  <a:txBody>
                    <a:bodyPr/>
                    <a:lstStyle/>
                    <a:p>
                      <a:pPr algn="ctr">
                        <a:lnSpc>
                          <a:spcPct val="107000"/>
                        </a:lnSpc>
                        <a:spcAft>
                          <a:spcPts val="0"/>
                        </a:spcAft>
                      </a:pPr>
                      <a:r>
                        <a:rPr lang="es-EC" sz="1400">
                          <a:effectLst/>
                        </a:rPr>
                        <a:t>10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0.50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5.08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4.81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10.24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10.19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184150">
                <a:tc>
                  <a:txBody>
                    <a:bodyPr/>
                    <a:lstStyle/>
                    <a:p>
                      <a:pPr algn="ctr">
                        <a:lnSpc>
                          <a:spcPct val="107000"/>
                        </a:lnSpc>
                        <a:spcAft>
                          <a:spcPts val="0"/>
                        </a:spcAft>
                      </a:pPr>
                      <a:r>
                        <a:rPr lang="es-EC" sz="1400">
                          <a:effectLst/>
                        </a:rPr>
                        <a:t>11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0.50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5.61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5.35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10.35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10.29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184150">
                <a:tc>
                  <a:txBody>
                    <a:bodyPr/>
                    <a:lstStyle/>
                    <a:p>
                      <a:pPr algn="ctr">
                        <a:lnSpc>
                          <a:spcPct val="107000"/>
                        </a:lnSpc>
                        <a:spcAft>
                          <a:spcPts val="0"/>
                        </a:spcAft>
                      </a:pPr>
                      <a:r>
                        <a:rPr lang="es-EC" sz="1400">
                          <a:effectLst/>
                        </a:rPr>
                        <a:t>12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0.50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6.15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5.88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10.45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10.40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184150">
                <a:tc>
                  <a:txBody>
                    <a:bodyPr/>
                    <a:lstStyle/>
                    <a:p>
                      <a:pPr algn="ctr">
                        <a:lnSpc>
                          <a:spcPct val="107000"/>
                        </a:lnSpc>
                        <a:spcAft>
                          <a:spcPts val="0"/>
                        </a:spcAft>
                      </a:pPr>
                      <a:r>
                        <a:rPr lang="es-EC" sz="1400">
                          <a:effectLst/>
                        </a:rPr>
                        <a:t>13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0.25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6.42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6.28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10.51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dirty="0">
                          <a:effectLst/>
                        </a:rPr>
                        <a:t>10.48</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
        <p:nvSpPr>
          <p:cNvPr id="7" name="Rectángulo 6"/>
          <p:cNvSpPr/>
          <p:nvPr/>
        </p:nvSpPr>
        <p:spPr>
          <a:xfrm>
            <a:off x="6775460" y="5165090"/>
            <a:ext cx="5054589"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s-EC" dirty="0"/>
              <a:t>Cálculo de carga para </a:t>
            </a:r>
            <a:r>
              <a:rPr lang="es-EC" dirty="0" smtClean="0"/>
              <a:t>c/ cable </a:t>
            </a:r>
            <a:r>
              <a:rPr lang="es-EC" dirty="0"/>
              <a:t>Sección 1</a:t>
            </a:r>
            <a:endParaRPr lang="es-EC" dirty="0">
              <a:latin typeface="+mj-lt"/>
            </a:endParaRPr>
          </a:p>
        </p:txBody>
      </p:sp>
      <p:sp>
        <p:nvSpPr>
          <p:cNvPr id="9" name="Rectángulo 8"/>
          <p:cNvSpPr/>
          <p:nvPr/>
        </p:nvSpPr>
        <p:spPr>
          <a:xfrm>
            <a:off x="6892813" y="5590996"/>
            <a:ext cx="4819882"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dirty="0" smtClean="0">
                <a:latin typeface="+mj-lt"/>
                <a:ea typeface="Calibri" panose="020F0502020204030204" pitchFamily="34" charset="0"/>
                <a:cs typeface="Times New Roman" panose="02020603050405020304" pitchFamily="18" charset="0"/>
              </a:rPr>
              <a:t>El </a:t>
            </a:r>
            <a:r>
              <a:rPr lang="es-EC" dirty="0">
                <a:latin typeface="+mj-lt"/>
                <a:ea typeface="Calibri" panose="020F0502020204030204" pitchFamily="34" charset="0"/>
                <a:cs typeface="Times New Roman" panose="02020603050405020304" pitchFamily="18" charset="0"/>
              </a:rPr>
              <a:t>cálculo de los cables se </a:t>
            </a:r>
            <a:r>
              <a:rPr lang="es-EC" dirty="0" smtClean="0">
                <a:latin typeface="+mj-lt"/>
                <a:ea typeface="Calibri" panose="020F0502020204030204" pitchFamily="34" charset="0"/>
                <a:cs typeface="Times New Roman" panose="02020603050405020304" pitchFamily="18" charset="0"/>
              </a:rPr>
              <a:t>realizará </a:t>
            </a:r>
            <a:r>
              <a:rPr lang="es-EC" dirty="0">
                <a:latin typeface="+mj-lt"/>
                <a:ea typeface="Calibri" panose="020F0502020204030204" pitchFamily="34" charset="0"/>
                <a:cs typeface="Times New Roman" panose="02020603050405020304" pitchFamily="18" charset="0"/>
              </a:rPr>
              <a:t>bajo los efectos de la carga hidrostática</a:t>
            </a:r>
            <a:r>
              <a:rPr lang="es-EC" dirty="0" smtClean="0">
                <a:latin typeface="+mj-lt"/>
                <a:ea typeface="Calibri" panose="020F0502020204030204" pitchFamily="34" charset="0"/>
                <a:cs typeface="Times New Roman" panose="02020603050405020304" pitchFamily="18" charset="0"/>
              </a:rPr>
              <a:t> </a:t>
            </a:r>
            <a:r>
              <a:rPr lang="es-EC" dirty="0">
                <a:latin typeface="+mj-lt"/>
                <a:ea typeface="Calibri" panose="020F0502020204030204" pitchFamily="34" charset="0"/>
                <a:cs typeface="Times New Roman" panose="02020603050405020304" pitchFamily="18" charset="0"/>
              </a:rPr>
              <a:t>multiplicada por el ancho cooperante para cada caso </a:t>
            </a:r>
            <a:endParaRPr lang="es-EC" dirty="0">
              <a:latin typeface="+mj-lt"/>
            </a:endParaRPr>
          </a:p>
        </p:txBody>
      </p:sp>
      <p:pic>
        <p:nvPicPr>
          <p:cNvPr id="8" name="Imagen 7"/>
          <p:cNvPicPr/>
          <p:nvPr/>
        </p:nvPicPr>
        <p:blipFill>
          <a:blip r:embed="rId3"/>
          <a:stretch>
            <a:fillRect/>
          </a:stretch>
        </p:blipFill>
        <p:spPr>
          <a:xfrm>
            <a:off x="931921" y="4412753"/>
            <a:ext cx="5369935" cy="2378572"/>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890179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Modelo Estructural</a:t>
            </a:r>
            <a:endParaRPr lang="es-EC" dirty="0"/>
          </a:p>
        </p:txBody>
      </p:sp>
      <p:pic>
        <p:nvPicPr>
          <p:cNvPr id="4" name="Imagen 3"/>
          <p:cNvPicPr/>
          <p:nvPr/>
        </p:nvPicPr>
        <p:blipFill rotWithShape="1">
          <a:blip r:embed="rId2"/>
          <a:srcRect l="3284" t="14331"/>
          <a:stretch/>
        </p:blipFill>
        <p:spPr bwMode="auto">
          <a:xfrm>
            <a:off x="792270" y="1821545"/>
            <a:ext cx="4775200" cy="161544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Rectángulo 4"/>
          <p:cNvSpPr/>
          <p:nvPr/>
        </p:nvSpPr>
        <p:spPr>
          <a:xfrm>
            <a:off x="445912" y="3864188"/>
            <a:ext cx="5121558" cy="203132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C" b="1" dirty="0" smtClean="0">
                <a:latin typeface="+mj-lt"/>
                <a:ea typeface="Calibri" panose="020F0502020204030204" pitchFamily="34" charset="0"/>
                <a:cs typeface="Times New Roman" panose="02020603050405020304" pitchFamily="18" charset="0"/>
              </a:rPr>
              <a:t>Consideraciones</a:t>
            </a:r>
          </a:p>
          <a:p>
            <a:pPr marL="285750" indent="-285750" algn="just">
              <a:buFont typeface="Arial" panose="020B0604020202020204" pitchFamily="34" charset="0"/>
              <a:buChar char="•"/>
            </a:pPr>
            <a:r>
              <a:rPr lang="es-EC" dirty="0" smtClean="0">
                <a:latin typeface="+mj-lt"/>
                <a:ea typeface="Calibri" panose="020F0502020204030204" pitchFamily="34" charset="0"/>
                <a:cs typeface="Times New Roman" panose="02020603050405020304" pitchFamily="18" charset="0"/>
              </a:rPr>
              <a:t>El </a:t>
            </a:r>
            <a:r>
              <a:rPr lang="es-EC" dirty="0">
                <a:latin typeface="+mj-lt"/>
                <a:ea typeface="Calibri" panose="020F0502020204030204" pitchFamily="34" charset="0"/>
                <a:cs typeface="Times New Roman" panose="02020603050405020304" pitchFamily="18" charset="0"/>
              </a:rPr>
              <a:t>cable tendrá una flecha de </a:t>
            </a:r>
            <a:r>
              <a:rPr lang="es-EC" dirty="0" smtClean="0">
                <a:latin typeface="+mj-lt"/>
                <a:ea typeface="Calibri" panose="020F0502020204030204" pitchFamily="34" charset="0"/>
                <a:cs typeface="Times New Roman" panose="02020603050405020304" pitchFamily="18" charset="0"/>
              </a:rPr>
              <a:t>aproximadamente L/6.</a:t>
            </a:r>
          </a:p>
          <a:p>
            <a:pPr marL="285750" indent="-285750" algn="just">
              <a:buFont typeface="Arial" panose="020B0604020202020204" pitchFamily="34" charset="0"/>
              <a:buChar char="•"/>
            </a:pPr>
            <a:r>
              <a:rPr lang="es-EC" dirty="0">
                <a:latin typeface="+mj-lt"/>
              </a:rPr>
              <a:t>La carga actuante sobre cada cable fue modelada como una carga </a:t>
            </a:r>
            <a:r>
              <a:rPr lang="es-EC" dirty="0" smtClean="0">
                <a:latin typeface="+mj-lt"/>
              </a:rPr>
              <a:t>viva.</a:t>
            </a:r>
          </a:p>
          <a:p>
            <a:pPr marL="285750" indent="-285750" algn="just">
              <a:buFont typeface="Arial" panose="020B0604020202020204" pitchFamily="34" charset="0"/>
              <a:buChar char="•"/>
            </a:pPr>
            <a:r>
              <a:rPr lang="es-EC" dirty="0">
                <a:latin typeface="+mj-lt"/>
              </a:rPr>
              <a:t>L</a:t>
            </a:r>
            <a:r>
              <a:rPr lang="es-EC" dirty="0" smtClean="0">
                <a:latin typeface="+mj-lt"/>
              </a:rPr>
              <a:t>os </a:t>
            </a:r>
            <a:r>
              <a:rPr lang="es-EC" dirty="0">
                <a:latin typeface="+mj-lt"/>
              </a:rPr>
              <a:t>extremos del cable fueron considerados como articulaciones</a:t>
            </a:r>
          </a:p>
        </p:txBody>
      </p:sp>
      <p:sp>
        <p:nvSpPr>
          <p:cNvPr id="6" name="Rectángulo 5"/>
          <p:cNvSpPr/>
          <p:nvPr/>
        </p:nvSpPr>
        <p:spPr>
          <a:xfrm>
            <a:off x="6825042" y="1821545"/>
            <a:ext cx="3894137"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dirty="0">
                <a:latin typeface="+mj-lt"/>
                <a:ea typeface="Calibri" panose="020F0502020204030204" pitchFamily="34" charset="0"/>
                <a:cs typeface="Times New Roman" panose="02020603050405020304" pitchFamily="18" charset="0"/>
              </a:rPr>
              <a:t>Se realizó un análisis estático no lineal considerando una no linealidad </a:t>
            </a:r>
            <a:r>
              <a:rPr lang="es-EC" dirty="0" smtClean="0">
                <a:latin typeface="+mj-lt"/>
                <a:ea typeface="Calibri" panose="020F0502020204030204" pitchFamily="34" charset="0"/>
                <a:cs typeface="Times New Roman" panose="02020603050405020304" pitchFamily="18" charset="0"/>
              </a:rPr>
              <a:t>geométrica (</a:t>
            </a:r>
            <a:r>
              <a:rPr lang="es-EC" dirty="0" smtClean="0">
                <a:latin typeface="+mj-lt"/>
              </a:rPr>
              <a:t>tomando </a:t>
            </a:r>
            <a:r>
              <a:rPr lang="es-EC" dirty="0">
                <a:latin typeface="+mj-lt"/>
              </a:rPr>
              <a:t>en cuenta los efectos de grandes esfuerzos y </a:t>
            </a:r>
            <a:r>
              <a:rPr lang="es-EC" dirty="0" smtClean="0">
                <a:latin typeface="+mj-lt"/>
              </a:rPr>
              <a:t>desplazamientos</a:t>
            </a:r>
            <a:r>
              <a:rPr lang="es-EC" dirty="0">
                <a:latin typeface="+mj-lt"/>
              </a:rPr>
              <a:t>.</a:t>
            </a:r>
            <a:r>
              <a:rPr lang="es-EC" dirty="0" smtClean="0">
                <a:latin typeface="+mj-lt"/>
                <a:ea typeface="Calibri" panose="020F0502020204030204" pitchFamily="34" charset="0"/>
                <a:cs typeface="Times New Roman" panose="02020603050405020304" pitchFamily="18" charset="0"/>
              </a:rPr>
              <a:t>)</a:t>
            </a:r>
            <a:endParaRPr lang="es-EC" dirty="0">
              <a:latin typeface="+mj-lt"/>
            </a:endParaRPr>
          </a:p>
        </p:txBody>
      </p:sp>
      <p:pic>
        <p:nvPicPr>
          <p:cNvPr id="7" name="Imagen 6"/>
          <p:cNvPicPr/>
          <p:nvPr/>
        </p:nvPicPr>
        <p:blipFill>
          <a:blip r:embed="rId3"/>
          <a:stretch>
            <a:fillRect/>
          </a:stretch>
        </p:blipFill>
        <p:spPr>
          <a:xfrm>
            <a:off x="5784113" y="3719068"/>
            <a:ext cx="5975996" cy="1519618"/>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8" name="Rectángulo 7"/>
          <p:cNvSpPr/>
          <p:nvPr/>
        </p:nvSpPr>
        <p:spPr>
          <a:xfrm>
            <a:off x="6723635" y="5395337"/>
            <a:ext cx="4544401"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C" b="1" dirty="0"/>
              <a:t>Modelo estructural del cable 1 de la sección 1 en SAP2000</a:t>
            </a:r>
            <a:endParaRPr lang="es-EC" b="1" dirty="0">
              <a:latin typeface="+mj-lt"/>
            </a:endParaRPr>
          </a:p>
        </p:txBody>
      </p:sp>
    </p:spTree>
    <p:extLst>
      <p:ext uri="{BB962C8B-B14F-4D97-AF65-F5344CB8AC3E}">
        <p14:creationId xmlns:p14="http://schemas.microsoft.com/office/powerpoint/2010/main" val="23514043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Dimensionamiento del Cable</a:t>
            </a:r>
            <a:endParaRPr lang="es-EC" dirty="0"/>
          </a:p>
        </p:txBody>
      </p:sp>
      <p:pic>
        <p:nvPicPr>
          <p:cNvPr id="4" name="Imagen 3"/>
          <p:cNvPicPr/>
          <p:nvPr/>
        </p:nvPicPr>
        <p:blipFill>
          <a:blip r:embed="rId2"/>
          <a:stretch>
            <a:fillRect/>
          </a:stretch>
        </p:blipFill>
        <p:spPr>
          <a:xfrm>
            <a:off x="1238518" y="1306195"/>
            <a:ext cx="5219700" cy="127381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5" name="Rectángulo 4"/>
          <p:cNvSpPr/>
          <p:nvPr/>
        </p:nvSpPr>
        <p:spPr>
          <a:xfrm>
            <a:off x="2180248" y="2724086"/>
            <a:ext cx="3277578" cy="30777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C" sz="1400" dirty="0" smtClean="0"/>
              <a:t>Diagrama de Fuerzas Axiales</a:t>
            </a:r>
            <a:endParaRPr lang="es-EC" sz="1400" dirty="0">
              <a:latin typeface="+mj-lt"/>
            </a:endParaRPr>
          </a:p>
        </p:txBody>
      </p:sp>
      <p:sp>
        <p:nvSpPr>
          <p:cNvPr id="6" name="Rectángulo 5"/>
          <p:cNvSpPr/>
          <p:nvPr/>
        </p:nvSpPr>
        <p:spPr>
          <a:xfrm>
            <a:off x="1540381" y="3175944"/>
            <a:ext cx="4557311"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gn="just">
              <a:buFont typeface="Arial" panose="020B0604020202020204" pitchFamily="34" charset="0"/>
              <a:buChar char="•"/>
            </a:pPr>
            <a:r>
              <a:rPr lang="es-EC" dirty="0" smtClean="0">
                <a:latin typeface="+mj-lt"/>
                <a:ea typeface="Calibri" panose="020F0502020204030204" pitchFamily="34" charset="0"/>
                <a:cs typeface="Times New Roman" panose="02020603050405020304" pitchFamily="18" charset="0"/>
              </a:rPr>
              <a:t>Tipo </a:t>
            </a:r>
            <a:r>
              <a:rPr lang="es-EC" dirty="0">
                <a:latin typeface="+mj-lt"/>
                <a:ea typeface="Calibri" panose="020F0502020204030204" pitchFamily="34" charset="0"/>
                <a:cs typeface="Times New Roman" panose="02020603050405020304" pitchFamily="18" charset="0"/>
              </a:rPr>
              <a:t>de </a:t>
            </a:r>
            <a:r>
              <a:rPr lang="es-EC" dirty="0" smtClean="0">
                <a:latin typeface="+mj-lt"/>
                <a:ea typeface="Calibri" panose="020F0502020204030204" pitchFamily="34" charset="0"/>
                <a:cs typeface="Times New Roman" panose="02020603050405020304" pitchFamily="18" charset="0"/>
              </a:rPr>
              <a:t>acero: acero </a:t>
            </a:r>
            <a:r>
              <a:rPr lang="es-EC" dirty="0">
                <a:latin typeface="+mj-lt"/>
                <a:ea typeface="Calibri" panose="020F0502020204030204" pitchFamily="34" charset="0"/>
                <a:cs typeface="Times New Roman" panose="02020603050405020304" pitchFamily="18" charset="0"/>
              </a:rPr>
              <a:t>de grado </a:t>
            </a:r>
            <a:r>
              <a:rPr lang="es-EC" dirty="0" smtClean="0">
                <a:latin typeface="+mj-lt"/>
                <a:ea typeface="Calibri" panose="020F0502020204030204" pitchFamily="34" charset="0"/>
                <a:cs typeface="Times New Roman" panose="02020603050405020304" pitchFamily="18" charset="0"/>
              </a:rPr>
              <a:t>270</a:t>
            </a:r>
          </a:p>
          <a:p>
            <a:pPr marL="285750" indent="-285750" algn="just">
              <a:buFont typeface="Arial" panose="020B0604020202020204" pitchFamily="34" charset="0"/>
              <a:buChar char="•"/>
            </a:pPr>
            <a:r>
              <a:rPr lang="es-EC" dirty="0" smtClean="0">
                <a:latin typeface="+mj-lt"/>
                <a:ea typeface="Calibri" panose="020F0502020204030204" pitchFamily="34" charset="0"/>
                <a:cs typeface="Times New Roman" panose="02020603050405020304" pitchFamily="18" charset="0"/>
              </a:rPr>
              <a:t>Esfuerzo </a:t>
            </a:r>
            <a:r>
              <a:rPr lang="es-EC" dirty="0">
                <a:latin typeface="+mj-lt"/>
                <a:ea typeface="Calibri" panose="020F0502020204030204" pitchFamily="34" charset="0"/>
                <a:cs typeface="Times New Roman" panose="02020603050405020304" pitchFamily="18" charset="0"/>
              </a:rPr>
              <a:t>de rotura de 18900 </a:t>
            </a:r>
            <a:r>
              <a:rPr lang="es-EC" dirty="0" smtClean="0">
                <a:latin typeface="+mj-lt"/>
                <a:ea typeface="Calibri" panose="020F0502020204030204" pitchFamily="34" charset="0"/>
                <a:cs typeface="Times New Roman" panose="02020603050405020304" pitchFamily="18" charset="0"/>
              </a:rPr>
              <a:t>kg/cm</a:t>
            </a:r>
            <a:r>
              <a:rPr lang="es-EC" baseline="30000" dirty="0" smtClean="0">
                <a:latin typeface="+mj-lt"/>
                <a:ea typeface="Calibri" panose="020F0502020204030204" pitchFamily="34" charset="0"/>
                <a:cs typeface="Times New Roman" panose="02020603050405020304" pitchFamily="18" charset="0"/>
              </a:rPr>
              <a:t>2</a:t>
            </a:r>
            <a:endParaRPr lang="es-EC" dirty="0" smtClean="0">
              <a:latin typeface="+mj-lt"/>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s-EC" dirty="0" smtClean="0">
                <a:latin typeface="+mj-lt"/>
                <a:ea typeface="Calibri" panose="020F0502020204030204" pitchFamily="34" charset="0"/>
                <a:cs typeface="Times New Roman" panose="02020603050405020304" pitchFamily="18" charset="0"/>
              </a:rPr>
              <a:t>Diseño por </a:t>
            </a:r>
            <a:r>
              <a:rPr lang="es-EC" dirty="0">
                <a:latin typeface="+mj-lt"/>
                <a:ea typeface="Calibri" panose="020F0502020204030204" pitchFamily="34" charset="0"/>
                <a:cs typeface="Times New Roman" panose="02020603050405020304" pitchFamily="18" charset="0"/>
              </a:rPr>
              <a:t>esfuerzos </a:t>
            </a:r>
            <a:r>
              <a:rPr lang="es-EC" dirty="0" smtClean="0">
                <a:latin typeface="+mj-lt"/>
                <a:ea typeface="Calibri" panose="020F0502020204030204" pitchFamily="34" charset="0"/>
                <a:cs typeface="Times New Roman" panose="02020603050405020304" pitchFamily="18" charset="0"/>
              </a:rPr>
              <a:t>admisibles: factor </a:t>
            </a:r>
            <a:r>
              <a:rPr lang="es-EC" dirty="0">
                <a:latin typeface="+mj-lt"/>
                <a:ea typeface="Calibri" panose="020F0502020204030204" pitchFamily="34" charset="0"/>
                <a:cs typeface="Times New Roman" panose="02020603050405020304" pitchFamily="18" charset="0"/>
              </a:rPr>
              <a:t>de seguridad de </a:t>
            </a:r>
            <a:r>
              <a:rPr lang="es-EC" dirty="0" smtClean="0">
                <a:latin typeface="+mj-lt"/>
                <a:ea typeface="Calibri" panose="020F0502020204030204" pitchFamily="34" charset="0"/>
                <a:cs typeface="Times New Roman" panose="02020603050405020304" pitchFamily="18" charset="0"/>
              </a:rPr>
              <a:t>1.50</a:t>
            </a:r>
          </a:p>
          <a:p>
            <a:pPr marL="285750" indent="-285750" algn="just">
              <a:buFont typeface="Arial" panose="020B0604020202020204" pitchFamily="34" charset="0"/>
              <a:buChar char="•"/>
            </a:pPr>
            <a:r>
              <a:rPr lang="es-EC" dirty="0" smtClean="0">
                <a:latin typeface="+mj-lt"/>
              </a:rPr>
              <a:t>Torones </a:t>
            </a:r>
            <a:r>
              <a:rPr lang="es-EC" dirty="0">
                <a:latin typeface="+mj-lt"/>
              </a:rPr>
              <a:t>de </a:t>
            </a:r>
            <a:r>
              <a:rPr lang="es-EC" dirty="0" err="1">
                <a:latin typeface="+mj-lt"/>
              </a:rPr>
              <a:t>presfuerzo</a:t>
            </a:r>
            <a:r>
              <a:rPr lang="es-EC" dirty="0">
                <a:latin typeface="+mj-lt"/>
              </a:rPr>
              <a:t>, </a:t>
            </a:r>
            <a:r>
              <a:rPr lang="es-EC" dirty="0" smtClean="0">
                <a:latin typeface="+mj-lt"/>
              </a:rPr>
              <a:t>15.24 </a:t>
            </a:r>
            <a:r>
              <a:rPr lang="es-EC" dirty="0">
                <a:latin typeface="+mj-lt"/>
              </a:rPr>
              <a:t>mm (5/8”) de diámetro </a:t>
            </a:r>
            <a:endParaRPr lang="es-EC" dirty="0" smtClean="0">
              <a:latin typeface="+mj-lt"/>
            </a:endParaRPr>
          </a:p>
          <a:p>
            <a:pPr marL="285750" indent="-285750" algn="just">
              <a:buFont typeface="Arial" panose="020B0604020202020204" pitchFamily="34" charset="0"/>
              <a:buChar char="•"/>
            </a:pPr>
            <a:r>
              <a:rPr lang="es-EC" dirty="0" smtClean="0">
                <a:latin typeface="+mj-lt"/>
              </a:rPr>
              <a:t>Área </a:t>
            </a:r>
            <a:r>
              <a:rPr lang="es-EC" dirty="0">
                <a:latin typeface="+mj-lt"/>
              </a:rPr>
              <a:t>mínima de 140 </a:t>
            </a:r>
            <a:r>
              <a:rPr lang="es-EC" dirty="0" smtClean="0">
                <a:latin typeface="+mj-lt"/>
              </a:rPr>
              <a:t>mm</a:t>
            </a:r>
            <a:r>
              <a:rPr lang="es-EC" baseline="30000" dirty="0" smtClean="0">
                <a:latin typeface="+mj-lt"/>
              </a:rPr>
              <a:t>2</a:t>
            </a:r>
            <a:r>
              <a:rPr lang="es-EC" dirty="0" smtClean="0">
                <a:latin typeface="+mj-lt"/>
              </a:rPr>
              <a:t> </a:t>
            </a:r>
          </a:p>
          <a:p>
            <a:pPr marL="285750" indent="-285750" algn="just">
              <a:buFont typeface="Arial" panose="020B0604020202020204" pitchFamily="34" charset="0"/>
              <a:buChar char="•"/>
            </a:pPr>
            <a:r>
              <a:rPr lang="es-EC" dirty="0" smtClean="0">
                <a:latin typeface="+mj-lt"/>
              </a:rPr>
              <a:t>Peso </a:t>
            </a:r>
            <a:r>
              <a:rPr lang="es-EC" dirty="0">
                <a:latin typeface="+mj-lt"/>
              </a:rPr>
              <a:t>propio de 1.126 kg/m </a:t>
            </a:r>
          </a:p>
        </p:txBody>
      </p:sp>
      <mc:AlternateContent xmlns:mc="http://schemas.openxmlformats.org/markup-compatibility/2006" xmlns:a14="http://schemas.microsoft.com/office/drawing/2010/main">
        <mc:Choice Requires="a14">
          <p:sp>
            <p:nvSpPr>
              <p:cNvPr id="7" name="Rectángulo 6"/>
              <p:cNvSpPr/>
              <p:nvPr/>
            </p:nvSpPr>
            <p:spPr>
              <a:xfrm>
                <a:off x="7262584" y="1158707"/>
                <a:ext cx="261751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𝑓</m:t>
                          </m:r>
                        </m:e>
                        <m:sub>
                          <m:r>
                            <a:rPr lang="es-EC" i="1">
                              <a:latin typeface="Cambria Math" panose="02040503050406030204" pitchFamily="18" charset="0"/>
                            </a:rPr>
                            <m:t>𝑎𝑑𝑚</m:t>
                          </m:r>
                        </m:sub>
                      </m:sSub>
                      <m:r>
                        <a:rPr lang="es-EC" i="0">
                          <a:latin typeface="Cambria Math" panose="02040503050406030204" pitchFamily="18" charset="0"/>
                        </a:rPr>
                        <m:t>=12600 </m:t>
                      </m:r>
                      <m:r>
                        <a:rPr lang="es-EC" i="1">
                          <a:latin typeface="Cambria Math" panose="02040503050406030204" pitchFamily="18" charset="0"/>
                        </a:rPr>
                        <m:t>𝑘</m:t>
                      </m:r>
                      <m:f>
                        <m:fPr>
                          <m:type m:val="lin"/>
                          <m:ctrlPr>
                            <a:rPr lang="es-EC" i="1">
                              <a:latin typeface="Cambria Math" panose="02040503050406030204" pitchFamily="18" charset="0"/>
                            </a:rPr>
                          </m:ctrlPr>
                        </m:fPr>
                        <m:num>
                          <m:r>
                            <a:rPr lang="es-EC" i="1">
                              <a:latin typeface="Cambria Math" panose="02040503050406030204" pitchFamily="18" charset="0"/>
                            </a:rPr>
                            <m:t>𝑔</m:t>
                          </m:r>
                        </m:num>
                        <m:den>
                          <m:r>
                            <a:rPr lang="es-EC" i="1">
                              <a:latin typeface="Cambria Math" panose="02040503050406030204" pitchFamily="18" charset="0"/>
                            </a:rPr>
                            <m:t>𝑐</m:t>
                          </m:r>
                        </m:den>
                      </m:f>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2</m:t>
                          </m:r>
                        </m:sup>
                      </m:sSup>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7262584" y="1158707"/>
                <a:ext cx="2617511" cy="369332"/>
              </a:xfrm>
              <a:prstGeom prst="rect">
                <a:avLst/>
              </a:prstGeom>
              <a:blipFill rotWithShape="0">
                <a:blip r:embed="rId3"/>
                <a:stretch>
                  <a:fillRect t="-113115" r="-5349" b="-17868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7132741" y="1528039"/>
                <a:ext cx="2877198" cy="6594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𝐴</m:t>
                          </m:r>
                        </m:e>
                        <m:sub>
                          <m:r>
                            <a:rPr lang="es-EC" i="1">
                              <a:latin typeface="Cambria Math" panose="02040503050406030204" pitchFamily="18" charset="0"/>
                            </a:rPr>
                            <m:t>𝑎𝑐𝑒𝑟𝑜</m:t>
                          </m:r>
                        </m:sub>
                      </m:sSub>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𝑡𝑒𝑛𝑠𝑖</m:t>
                              </m:r>
                              <m:r>
                                <a:rPr lang="es-EC" i="0">
                                  <a:latin typeface="Cambria Math" panose="02040503050406030204" pitchFamily="18" charset="0"/>
                                </a:rPr>
                                <m:t>ó</m:t>
                              </m:r>
                              <m:r>
                                <a:rPr lang="es-EC" i="1">
                                  <a:latin typeface="Cambria Math" panose="02040503050406030204" pitchFamily="18" charset="0"/>
                                </a:rPr>
                                <m:t>𝑛</m:t>
                              </m:r>
                            </m:sub>
                          </m:sSub>
                        </m:num>
                        <m:den>
                          <m:r>
                            <a:rPr lang="es-EC" i="0">
                              <a:latin typeface="Cambria Math" panose="02040503050406030204" pitchFamily="18" charset="0"/>
                            </a:rPr>
                            <m:t>12 600 </m:t>
                          </m:r>
                          <m:r>
                            <a:rPr lang="es-EC" i="1">
                              <a:latin typeface="Cambria Math" panose="02040503050406030204" pitchFamily="18" charset="0"/>
                            </a:rPr>
                            <m:t>𝑘</m:t>
                          </m:r>
                          <m:f>
                            <m:fPr>
                              <m:type m:val="lin"/>
                              <m:ctrlPr>
                                <a:rPr lang="es-EC" i="1">
                                  <a:latin typeface="Cambria Math" panose="02040503050406030204" pitchFamily="18" charset="0"/>
                                </a:rPr>
                              </m:ctrlPr>
                            </m:fPr>
                            <m:num>
                              <m:r>
                                <a:rPr lang="es-EC" i="1">
                                  <a:latin typeface="Cambria Math" panose="02040503050406030204" pitchFamily="18" charset="0"/>
                                </a:rPr>
                                <m:t>𝑔</m:t>
                              </m:r>
                            </m:num>
                            <m:den>
                              <m:r>
                                <a:rPr lang="es-EC" i="1">
                                  <a:latin typeface="Cambria Math" panose="02040503050406030204" pitchFamily="18" charset="0"/>
                                </a:rPr>
                                <m:t>𝑐</m:t>
                              </m:r>
                            </m:den>
                          </m:f>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2</m:t>
                              </m:r>
                            </m:sup>
                          </m:sSup>
                          <m:r>
                            <a:rPr lang="es-EC" i="0">
                              <a:latin typeface="Cambria Math" panose="02040503050406030204" pitchFamily="18" charset="0"/>
                            </a:rPr>
                            <m:t> </m:t>
                          </m:r>
                        </m:den>
                      </m:f>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7132741" y="1528039"/>
                <a:ext cx="2877198" cy="659476"/>
              </a:xfrm>
              <a:prstGeom prst="rect">
                <a:avLst/>
              </a:prstGeom>
              <a:blipFill rotWithShape="0">
                <a:blip r:embed="rId4"/>
                <a:stretch>
                  <a:fillRect/>
                </a:stretch>
              </a:blipFill>
            </p:spPr>
            <p:txBody>
              <a:bodyPr/>
              <a:lstStyle/>
              <a:p>
                <a:r>
                  <a:rPr lang="es-EC">
                    <a:noFill/>
                  </a:rPr>
                  <a:t> </a:t>
                </a:r>
              </a:p>
            </p:txBody>
          </p:sp>
        </mc:Fallback>
      </mc:AlternateContent>
      <p:graphicFrame>
        <p:nvGraphicFramePr>
          <p:cNvPr id="10" name="Tabla 9"/>
          <p:cNvGraphicFramePr>
            <a:graphicFrameLocks noGrp="1"/>
          </p:cNvGraphicFramePr>
          <p:nvPr>
            <p:extLst>
              <p:ext uri="{D42A27DB-BD31-4B8C-83A1-F6EECF244321}">
                <p14:modId xmlns:p14="http://schemas.microsoft.com/office/powerpoint/2010/main" val="252809390"/>
              </p:ext>
            </p:extLst>
          </p:nvPr>
        </p:nvGraphicFramePr>
        <p:xfrm>
          <a:off x="7132741" y="2339915"/>
          <a:ext cx="4051300" cy="4480560"/>
        </p:xfrm>
        <a:graphic>
          <a:graphicData uri="http://schemas.openxmlformats.org/drawingml/2006/table">
            <a:tbl>
              <a:tblPr firstRow="1" firstCol="1" bandRow="1">
                <a:tableStyleId>{5C22544A-7EE6-4342-B048-85BDC9FD1C3A}</a:tableStyleId>
              </a:tblPr>
              <a:tblGrid>
                <a:gridCol w="1003300"/>
                <a:gridCol w="762000"/>
                <a:gridCol w="877888"/>
                <a:gridCol w="646112"/>
                <a:gridCol w="762000"/>
              </a:tblGrid>
              <a:tr h="251356">
                <a:tc>
                  <a:txBody>
                    <a:bodyPr/>
                    <a:lstStyle/>
                    <a:p>
                      <a:pPr algn="ctr">
                        <a:lnSpc>
                          <a:spcPct val="150000"/>
                        </a:lnSpc>
                        <a:spcAft>
                          <a:spcPts val="0"/>
                        </a:spcAft>
                      </a:pPr>
                      <a:r>
                        <a:rPr lang="es-EC" sz="1400" dirty="0">
                          <a:effectLst/>
                        </a:rPr>
                        <a:t>Cables </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F (T)</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A (cm2)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dirty="0">
                          <a:effectLst/>
                        </a:rPr>
                        <a:t>f (m)</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dirty="0">
                          <a:effectLst/>
                        </a:rPr>
                        <a:t>L (m)</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251470">
                <a:tc>
                  <a:txBody>
                    <a:bodyPr/>
                    <a:lstStyle/>
                    <a:p>
                      <a:pPr algn="ctr">
                        <a:lnSpc>
                          <a:spcPct val="150000"/>
                        </a:lnSpc>
                        <a:spcAft>
                          <a:spcPts val="0"/>
                        </a:spcAft>
                      </a:pPr>
                      <a:r>
                        <a:rPr lang="es-EC" sz="1400">
                          <a:effectLst/>
                        </a:rPr>
                        <a:t>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833.30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66.13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3.30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22.35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251470">
                <a:tc>
                  <a:txBody>
                    <a:bodyPr/>
                    <a:lstStyle/>
                    <a:p>
                      <a:pPr algn="ctr">
                        <a:lnSpc>
                          <a:spcPct val="150000"/>
                        </a:lnSpc>
                        <a:spcAft>
                          <a:spcPts val="0"/>
                        </a:spcAft>
                      </a:pPr>
                      <a:r>
                        <a:rPr lang="es-EC" sz="1400">
                          <a:effectLst/>
                        </a:rPr>
                        <a:t>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878.14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69.69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3.30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21.40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251470">
                <a:tc>
                  <a:txBody>
                    <a:bodyPr/>
                    <a:lstStyle/>
                    <a:p>
                      <a:pPr algn="ctr">
                        <a:lnSpc>
                          <a:spcPct val="150000"/>
                        </a:lnSpc>
                        <a:spcAft>
                          <a:spcPts val="0"/>
                        </a:spcAft>
                      </a:pPr>
                      <a:r>
                        <a:rPr lang="es-EC" sz="1400">
                          <a:effectLst/>
                        </a:rPr>
                        <a:t>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840.53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66.71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3.15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20.40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251470">
                <a:tc>
                  <a:txBody>
                    <a:bodyPr/>
                    <a:lstStyle/>
                    <a:p>
                      <a:pPr algn="ctr">
                        <a:lnSpc>
                          <a:spcPct val="150000"/>
                        </a:lnSpc>
                        <a:spcAft>
                          <a:spcPts val="0"/>
                        </a:spcAft>
                      </a:pPr>
                      <a:r>
                        <a:rPr lang="es-EC" sz="1400">
                          <a:effectLst/>
                        </a:rPr>
                        <a:t>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805.23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63.91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3.00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19.35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251470">
                <a:tc>
                  <a:txBody>
                    <a:bodyPr/>
                    <a:lstStyle/>
                    <a:p>
                      <a:pPr algn="ctr">
                        <a:lnSpc>
                          <a:spcPct val="150000"/>
                        </a:lnSpc>
                        <a:spcAft>
                          <a:spcPts val="0"/>
                        </a:spcAft>
                      </a:pPr>
                      <a:r>
                        <a:rPr lang="es-EC" sz="1400">
                          <a:effectLst/>
                        </a:rPr>
                        <a:t>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771.39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61.22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2.80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18.20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251470">
                <a:tc>
                  <a:txBody>
                    <a:bodyPr/>
                    <a:lstStyle/>
                    <a:p>
                      <a:pPr algn="ctr">
                        <a:lnSpc>
                          <a:spcPct val="150000"/>
                        </a:lnSpc>
                        <a:spcAft>
                          <a:spcPts val="0"/>
                        </a:spcAft>
                      </a:pPr>
                      <a:r>
                        <a:rPr lang="es-EC" sz="1400">
                          <a:effectLst/>
                        </a:rPr>
                        <a:t>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731.90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58.09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2.70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17.15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251470">
                <a:tc>
                  <a:txBody>
                    <a:bodyPr/>
                    <a:lstStyle/>
                    <a:p>
                      <a:pPr algn="ctr">
                        <a:lnSpc>
                          <a:spcPct val="150000"/>
                        </a:lnSpc>
                        <a:spcAft>
                          <a:spcPts val="0"/>
                        </a:spcAft>
                      </a:pPr>
                      <a:r>
                        <a:rPr lang="es-EC" sz="1400">
                          <a:effectLst/>
                        </a:rPr>
                        <a:t>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691.72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54.90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2.50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16.00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251470">
                <a:tc>
                  <a:txBody>
                    <a:bodyPr/>
                    <a:lstStyle/>
                    <a:p>
                      <a:pPr algn="ctr">
                        <a:lnSpc>
                          <a:spcPct val="150000"/>
                        </a:lnSpc>
                        <a:spcAft>
                          <a:spcPts val="0"/>
                        </a:spcAft>
                      </a:pPr>
                      <a:r>
                        <a:rPr lang="es-EC" sz="1400">
                          <a:effectLst/>
                        </a:rPr>
                        <a:t>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712.00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56.51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2.30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14.75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251470">
                <a:tc>
                  <a:txBody>
                    <a:bodyPr/>
                    <a:lstStyle/>
                    <a:p>
                      <a:pPr algn="ctr">
                        <a:lnSpc>
                          <a:spcPct val="150000"/>
                        </a:lnSpc>
                        <a:spcAft>
                          <a:spcPts val="0"/>
                        </a:spcAft>
                      </a:pPr>
                      <a:r>
                        <a:rPr lang="es-EC" sz="1400">
                          <a:effectLst/>
                        </a:rPr>
                        <a:t>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593.07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47.07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2.10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13.42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251470">
                <a:tc>
                  <a:txBody>
                    <a:bodyPr/>
                    <a:lstStyle/>
                    <a:p>
                      <a:pPr algn="ctr">
                        <a:lnSpc>
                          <a:spcPct val="150000"/>
                        </a:lnSpc>
                        <a:spcAft>
                          <a:spcPts val="0"/>
                        </a:spcAft>
                      </a:pPr>
                      <a:r>
                        <a:rPr lang="es-EC" sz="1400">
                          <a:effectLst/>
                        </a:rPr>
                        <a:t>10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525.72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41.72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1.85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11.85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251470">
                <a:tc>
                  <a:txBody>
                    <a:bodyPr/>
                    <a:lstStyle/>
                    <a:p>
                      <a:pPr algn="ctr">
                        <a:lnSpc>
                          <a:spcPct val="150000"/>
                        </a:lnSpc>
                        <a:spcAft>
                          <a:spcPts val="0"/>
                        </a:spcAft>
                      </a:pPr>
                      <a:r>
                        <a:rPr lang="es-EC" sz="1400">
                          <a:effectLst/>
                        </a:rPr>
                        <a:t>11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468.00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37.14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1.60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10.30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251470">
                <a:tc>
                  <a:txBody>
                    <a:bodyPr/>
                    <a:lstStyle/>
                    <a:p>
                      <a:pPr algn="ctr">
                        <a:lnSpc>
                          <a:spcPct val="150000"/>
                        </a:lnSpc>
                        <a:spcAft>
                          <a:spcPts val="0"/>
                        </a:spcAft>
                      </a:pPr>
                      <a:r>
                        <a:rPr lang="es-EC" sz="1400">
                          <a:effectLst/>
                        </a:rPr>
                        <a:t>12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369.06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29.29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1.25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8.05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r h="251470">
                <a:tc>
                  <a:txBody>
                    <a:bodyPr/>
                    <a:lstStyle/>
                    <a:p>
                      <a:pPr algn="ctr">
                        <a:lnSpc>
                          <a:spcPct val="150000"/>
                        </a:lnSpc>
                        <a:spcAft>
                          <a:spcPts val="0"/>
                        </a:spcAft>
                      </a:pPr>
                      <a:r>
                        <a:rPr lang="es-EC" sz="1400">
                          <a:effectLst/>
                        </a:rPr>
                        <a:t>13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137.93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10.95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a:effectLst/>
                        </a:rPr>
                        <a:t>0.90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dirty="0">
                          <a:effectLst/>
                        </a:rPr>
                        <a:t>5.85</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
        <p:nvSpPr>
          <p:cNvPr id="11" name="Rectángulo 10"/>
          <p:cNvSpPr/>
          <p:nvPr/>
        </p:nvSpPr>
        <p:spPr>
          <a:xfrm>
            <a:off x="800368" y="5617972"/>
            <a:ext cx="6096000" cy="1200329"/>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just"/>
            <a:r>
              <a:rPr lang="es-EC" dirty="0">
                <a:latin typeface="+mj-lt"/>
                <a:ea typeface="Times New Roman" panose="02020603050405020304" pitchFamily="18" charset="0"/>
                <a:cs typeface="Times New Roman" panose="02020603050405020304" pitchFamily="18" charset="0"/>
              </a:rPr>
              <a:t>El área de acero se incrementó en un 15% considerando que los cables de soporte se encuentran expuestos al ambiente y esto podría ocasionar la degradación de los mismos</a:t>
            </a:r>
            <a:endParaRPr lang="es-EC" dirty="0">
              <a:latin typeface="+mj-lt"/>
            </a:endParaRPr>
          </a:p>
        </p:txBody>
      </p:sp>
      <p:graphicFrame>
        <p:nvGraphicFramePr>
          <p:cNvPr id="12" name="Tabla 11"/>
          <p:cNvGraphicFramePr>
            <a:graphicFrameLocks noGrp="1"/>
          </p:cNvGraphicFramePr>
          <p:nvPr>
            <p:extLst>
              <p:ext uri="{D42A27DB-BD31-4B8C-83A1-F6EECF244321}">
                <p14:modId xmlns:p14="http://schemas.microsoft.com/office/powerpoint/2010/main" val="3096787566"/>
              </p:ext>
            </p:extLst>
          </p:nvPr>
        </p:nvGraphicFramePr>
        <p:xfrm>
          <a:off x="11184041" y="2339915"/>
          <a:ext cx="831851" cy="4480560"/>
        </p:xfrm>
        <a:graphic>
          <a:graphicData uri="http://schemas.openxmlformats.org/drawingml/2006/table">
            <a:tbl>
              <a:tblPr firstRow="1" firstCol="1" bandRow="1">
                <a:tableStyleId>{69012ECD-51FC-41F1-AA8D-1B2483CD663E}</a:tableStyleId>
              </a:tblPr>
              <a:tblGrid>
                <a:gridCol w="831851"/>
              </a:tblGrid>
              <a:tr h="246711">
                <a:tc>
                  <a:txBody>
                    <a:bodyPr/>
                    <a:lstStyle/>
                    <a:p>
                      <a:pPr algn="ctr">
                        <a:lnSpc>
                          <a:spcPct val="150000"/>
                        </a:lnSpc>
                        <a:spcAft>
                          <a:spcPts val="0"/>
                        </a:spcAft>
                      </a:pPr>
                      <a:r>
                        <a:rPr lang="es-EC" sz="1400">
                          <a:effectLst/>
                        </a:rPr>
                        <a:t>Φ (cm)</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487" marR="40487" marT="0" marB="0" anchor="ctr"/>
                </a:tc>
              </a:tr>
              <a:tr h="246711">
                <a:tc>
                  <a:txBody>
                    <a:bodyPr/>
                    <a:lstStyle/>
                    <a:p>
                      <a:pPr algn="ctr">
                        <a:lnSpc>
                          <a:spcPct val="150000"/>
                        </a:lnSpc>
                        <a:spcAft>
                          <a:spcPts val="0"/>
                        </a:spcAft>
                      </a:pPr>
                      <a:r>
                        <a:rPr lang="es-EC" sz="1400">
                          <a:effectLst/>
                        </a:rPr>
                        <a:t>13.43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487" marR="40487" marT="0" marB="0" anchor="ctr"/>
                </a:tc>
              </a:tr>
              <a:tr h="246711">
                <a:tc>
                  <a:txBody>
                    <a:bodyPr/>
                    <a:lstStyle/>
                    <a:p>
                      <a:pPr algn="ctr">
                        <a:lnSpc>
                          <a:spcPct val="150000"/>
                        </a:lnSpc>
                        <a:spcAft>
                          <a:spcPts val="0"/>
                        </a:spcAft>
                      </a:pPr>
                      <a:r>
                        <a:rPr lang="es-EC" sz="1400">
                          <a:effectLst/>
                        </a:rPr>
                        <a:t>13.62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487" marR="40487" marT="0" marB="0" anchor="ctr"/>
                </a:tc>
              </a:tr>
              <a:tr h="246711">
                <a:tc>
                  <a:txBody>
                    <a:bodyPr/>
                    <a:lstStyle/>
                    <a:p>
                      <a:pPr algn="ctr">
                        <a:lnSpc>
                          <a:spcPct val="150000"/>
                        </a:lnSpc>
                        <a:spcAft>
                          <a:spcPts val="0"/>
                        </a:spcAft>
                      </a:pPr>
                      <a:r>
                        <a:rPr lang="es-EC" sz="1400">
                          <a:effectLst/>
                        </a:rPr>
                        <a:t>13.43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487" marR="40487" marT="0" marB="0" anchor="ctr"/>
                </a:tc>
              </a:tr>
              <a:tr h="246711">
                <a:tc>
                  <a:txBody>
                    <a:bodyPr/>
                    <a:lstStyle/>
                    <a:p>
                      <a:pPr algn="ctr">
                        <a:lnSpc>
                          <a:spcPct val="150000"/>
                        </a:lnSpc>
                        <a:spcAft>
                          <a:spcPts val="0"/>
                        </a:spcAft>
                      </a:pPr>
                      <a:r>
                        <a:rPr lang="es-EC" sz="1400">
                          <a:effectLst/>
                        </a:rPr>
                        <a:t>12.51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487" marR="40487" marT="0" marB="0" anchor="ctr"/>
                </a:tc>
              </a:tr>
              <a:tr h="246711">
                <a:tc>
                  <a:txBody>
                    <a:bodyPr/>
                    <a:lstStyle/>
                    <a:p>
                      <a:pPr algn="ctr">
                        <a:lnSpc>
                          <a:spcPct val="150000"/>
                        </a:lnSpc>
                        <a:spcAft>
                          <a:spcPts val="0"/>
                        </a:spcAft>
                      </a:pPr>
                      <a:r>
                        <a:rPr lang="es-EC" sz="1400">
                          <a:effectLst/>
                        </a:rPr>
                        <a:t>12.51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487" marR="40487" marT="0" marB="0" anchor="ctr"/>
                </a:tc>
              </a:tr>
              <a:tr h="246711">
                <a:tc>
                  <a:txBody>
                    <a:bodyPr/>
                    <a:lstStyle/>
                    <a:p>
                      <a:pPr algn="ctr">
                        <a:lnSpc>
                          <a:spcPct val="150000"/>
                        </a:lnSpc>
                        <a:spcAft>
                          <a:spcPts val="0"/>
                        </a:spcAft>
                      </a:pPr>
                      <a:r>
                        <a:rPr lang="es-EC" sz="1400">
                          <a:effectLst/>
                        </a:rPr>
                        <a:t>12.19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487" marR="40487" marT="0" marB="0" anchor="ctr"/>
                </a:tc>
              </a:tr>
              <a:tr h="246711">
                <a:tc>
                  <a:txBody>
                    <a:bodyPr/>
                    <a:lstStyle/>
                    <a:p>
                      <a:pPr algn="ctr">
                        <a:lnSpc>
                          <a:spcPct val="150000"/>
                        </a:lnSpc>
                        <a:spcAft>
                          <a:spcPts val="0"/>
                        </a:spcAft>
                      </a:pPr>
                      <a:r>
                        <a:rPr lang="es-EC" sz="1400">
                          <a:effectLst/>
                        </a:rPr>
                        <a:t>12.19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487" marR="40487" marT="0" marB="0" anchor="ctr"/>
                </a:tc>
              </a:tr>
              <a:tr h="246711">
                <a:tc>
                  <a:txBody>
                    <a:bodyPr/>
                    <a:lstStyle/>
                    <a:p>
                      <a:pPr algn="ctr">
                        <a:lnSpc>
                          <a:spcPct val="150000"/>
                        </a:lnSpc>
                        <a:spcAft>
                          <a:spcPts val="0"/>
                        </a:spcAft>
                      </a:pPr>
                      <a:r>
                        <a:rPr lang="es-EC" sz="1400">
                          <a:effectLst/>
                        </a:rPr>
                        <a:t>12.19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487" marR="40487" marT="0" marB="0" anchor="ctr"/>
                </a:tc>
              </a:tr>
              <a:tr h="246711">
                <a:tc>
                  <a:txBody>
                    <a:bodyPr/>
                    <a:lstStyle/>
                    <a:p>
                      <a:pPr algn="ctr">
                        <a:lnSpc>
                          <a:spcPct val="150000"/>
                        </a:lnSpc>
                        <a:spcAft>
                          <a:spcPts val="0"/>
                        </a:spcAft>
                      </a:pPr>
                      <a:r>
                        <a:rPr lang="es-EC" sz="1400">
                          <a:effectLst/>
                        </a:rPr>
                        <a:t>12.08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487" marR="40487" marT="0" marB="0" anchor="ctr"/>
                </a:tc>
              </a:tr>
              <a:tr h="246711">
                <a:tc>
                  <a:txBody>
                    <a:bodyPr/>
                    <a:lstStyle/>
                    <a:p>
                      <a:pPr algn="ctr">
                        <a:lnSpc>
                          <a:spcPct val="150000"/>
                        </a:lnSpc>
                        <a:spcAft>
                          <a:spcPts val="0"/>
                        </a:spcAft>
                      </a:pPr>
                      <a:r>
                        <a:rPr lang="es-EC" sz="1400">
                          <a:effectLst/>
                        </a:rPr>
                        <a:t>10.67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487" marR="40487" marT="0" marB="0" anchor="ctr"/>
                </a:tc>
              </a:tr>
              <a:tr h="246711">
                <a:tc>
                  <a:txBody>
                    <a:bodyPr/>
                    <a:lstStyle/>
                    <a:p>
                      <a:pPr algn="ctr">
                        <a:lnSpc>
                          <a:spcPct val="150000"/>
                        </a:lnSpc>
                        <a:spcAft>
                          <a:spcPts val="0"/>
                        </a:spcAft>
                      </a:pPr>
                      <a:r>
                        <a:rPr lang="es-EC" sz="1400">
                          <a:effectLst/>
                        </a:rPr>
                        <a:t>9.59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487" marR="40487" marT="0" marB="0" anchor="ctr"/>
                </a:tc>
              </a:tr>
              <a:tr h="246711">
                <a:tc>
                  <a:txBody>
                    <a:bodyPr/>
                    <a:lstStyle/>
                    <a:p>
                      <a:pPr algn="ctr">
                        <a:lnSpc>
                          <a:spcPct val="150000"/>
                        </a:lnSpc>
                        <a:spcAft>
                          <a:spcPts val="0"/>
                        </a:spcAft>
                      </a:pPr>
                      <a:r>
                        <a:rPr lang="es-EC" sz="1400">
                          <a:effectLst/>
                        </a:rPr>
                        <a:t>9.54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487" marR="40487" marT="0" marB="0" anchor="ctr"/>
                </a:tc>
              </a:tr>
              <a:tr h="181528">
                <a:tc>
                  <a:txBody>
                    <a:bodyPr/>
                    <a:lstStyle/>
                    <a:p>
                      <a:pPr algn="ctr">
                        <a:lnSpc>
                          <a:spcPct val="150000"/>
                        </a:lnSpc>
                        <a:spcAft>
                          <a:spcPts val="0"/>
                        </a:spcAft>
                      </a:pPr>
                      <a:r>
                        <a:rPr lang="es-EC" sz="1400" dirty="0">
                          <a:effectLst/>
                        </a:rPr>
                        <a:t>6.10</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0487" marR="40487" marT="0" marB="0" anchor="ctr"/>
                </a:tc>
              </a:tr>
            </a:tbl>
          </a:graphicData>
        </a:graphic>
      </p:graphicFrame>
      <p:pic>
        <p:nvPicPr>
          <p:cNvPr id="13" name="Imagen 12"/>
          <p:cNvPicPr/>
          <p:nvPr/>
        </p:nvPicPr>
        <p:blipFill>
          <a:blip r:embed="rId5"/>
          <a:stretch>
            <a:fillRect/>
          </a:stretch>
        </p:blipFill>
        <p:spPr>
          <a:xfrm>
            <a:off x="10327957" y="762879"/>
            <a:ext cx="1606868" cy="1377618"/>
          </a:xfrm>
          <a:prstGeom prst="rect">
            <a:avLst/>
          </a:prstGeom>
          <a:ln w="12700">
            <a:solidFill>
              <a:schemeClr val="tx1"/>
            </a:solidFill>
          </a:ln>
        </p:spPr>
      </p:pic>
    </p:spTree>
    <p:extLst>
      <p:ext uri="{BB962C8B-B14F-4D97-AF65-F5344CB8AC3E}">
        <p14:creationId xmlns:p14="http://schemas.microsoft.com/office/powerpoint/2010/main" val="32670984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Presupuesto</a:t>
            </a:r>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2052206976"/>
              </p:ext>
            </p:extLst>
          </p:nvPr>
        </p:nvGraphicFramePr>
        <p:xfrm>
          <a:off x="1304925" y="1523993"/>
          <a:ext cx="6819900" cy="4756870"/>
        </p:xfrm>
        <a:graphic>
          <a:graphicData uri="http://schemas.openxmlformats.org/drawingml/2006/table">
            <a:tbl>
              <a:tblPr firstRow="1" firstCol="1" bandRow="1">
                <a:tableStyleId>{B301B821-A1FF-4177-AEE7-76D212191A09}</a:tableStyleId>
              </a:tblPr>
              <a:tblGrid>
                <a:gridCol w="659272"/>
                <a:gridCol w="1908373"/>
                <a:gridCol w="798154"/>
                <a:gridCol w="976357"/>
                <a:gridCol w="937872"/>
                <a:gridCol w="1539872"/>
              </a:tblGrid>
              <a:tr h="430414">
                <a:tc gridSpan="2">
                  <a:txBody>
                    <a:bodyPr/>
                    <a:lstStyle/>
                    <a:p>
                      <a:pPr algn="ctr">
                        <a:lnSpc>
                          <a:spcPct val="107000"/>
                        </a:lnSpc>
                        <a:spcAft>
                          <a:spcPts val="0"/>
                        </a:spcAft>
                      </a:pPr>
                      <a:r>
                        <a:rPr lang="es-EC" sz="1400" dirty="0">
                          <a:effectLst/>
                        </a:rPr>
                        <a:t>Descripción</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hMerge="1">
                  <a:txBody>
                    <a:bodyPr/>
                    <a:lstStyle/>
                    <a:p>
                      <a:endParaRPr lang="es-EC"/>
                    </a:p>
                  </a:txBody>
                  <a:tcPr/>
                </a:tc>
                <a:tc>
                  <a:txBody>
                    <a:bodyPr/>
                    <a:lstStyle/>
                    <a:p>
                      <a:pPr algn="ctr">
                        <a:lnSpc>
                          <a:spcPct val="107000"/>
                        </a:lnSpc>
                        <a:spcAft>
                          <a:spcPts val="0"/>
                        </a:spcAft>
                      </a:pPr>
                      <a:r>
                        <a:rPr lang="es-EC" sz="1400">
                          <a:effectLst/>
                        </a:rPr>
                        <a:t>Unidad</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a:txBody>
                    <a:bodyPr/>
                    <a:lstStyle/>
                    <a:p>
                      <a:pPr algn="ctr">
                        <a:lnSpc>
                          <a:spcPct val="107000"/>
                        </a:lnSpc>
                        <a:spcAft>
                          <a:spcPts val="0"/>
                        </a:spcAft>
                      </a:pPr>
                      <a:r>
                        <a:rPr lang="es-EC" sz="1400">
                          <a:effectLst/>
                        </a:rPr>
                        <a:t>Cantidad</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a:txBody>
                    <a:bodyPr/>
                    <a:lstStyle/>
                    <a:p>
                      <a:pPr algn="ctr">
                        <a:lnSpc>
                          <a:spcPct val="107000"/>
                        </a:lnSpc>
                        <a:spcAft>
                          <a:spcPts val="0"/>
                        </a:spcAft>
                      </a:pPr>
                      <a:r>
                        <a:rPr lang="es-EC" sz="1400">
                          <a:effectLst/>
                        </a:rPr>
                        <a:t>Precio Unitario</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a:txBody>
                    <a:bodyPr/>
                    <a:lstStyle/>
                    <a:p>
                      <a:pPr algn="ctr">
                        <a:lnSpc>
                          <a:spcPct val="107000"/>
                        </a:lnSpc>
                        <a:spcAft>
                          <a:spcPts val="0"/>
                        </a:spcAft>
                      </a:pPr>
                      <a:r>
                        <a:rPr lang="es-EC" sz="1400">
                          <a:effectLst/>
                        </a:rPr>
                        <a:t>Costo </a:t>
                      </a:r>
                    </a:p>
                    <a:p>
                      <a:pPr algn="ctr">
                        <a:lnSpc>
                          <a:spcPct val="107000"/>
                        </a:lnSpc>
                        <a:spcAft>
                          <a:spcPts val="0"/>
                        </a:spcAft>
                      </a:pPr>
                      <a:r>
                        <a:rPr lang="es-EC" sz="1400">
                          <a:effectLst/>
                        </a:rPr>
                        <a:t>Total</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r>
              <a:tr h="430414">
                <a:tc gridSpan="2">
                  <a:txBody>
                    <a:bodyPr/>
                    <a:lstStyle/>
                    <a:p>
                      <a:pPr algn="just">
                        <a:lnSpc>
                          <a:spcPct val="107000"/>
                        </a:lnSpc>
                        <a:spcAft>
                          <a:spcPts val="0"/>
                        </a:spcAft>
                      </a:pPr>
                      <a:r>
                        <a:rPr lang="es-EC" sz="1400">
                          <a:effectLst/>
                        </a:rPr>
                        <a:t>Cable de acero de alta resistencia - Torón 5/8"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hMerge="1">
                  <a:txBody>
                    <a:bodyPr/>
                    <a:lstStyle/>
                    <a:p>
                      <a:endParaRPr lang="es-EC"/>
                    </a:p>
                  </a:txBody>
                  <a:tcPr/>
                </a:tc>
                <a:tc>
                  <a:txBody>
                    <a:bodyPr/>
                    <a:lstStyle/>
                    <a:p>
                      <a:pPr algn="ctr">
                        <a:lnSpc>
                          <a:spcPct val="107000"/>
                        </a:lnSpc>
                        <a:spcAft>
                          <a:spcPts val="0"/>
                        </a:spcAft>
                      </a:pPr>
                      <a:r>
                        <a:rPr lang="es-EC" sz="1400">
                          <a:effectLst/>
                        </a:rPr>
                        <a:t>kg</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a:txBody>
                    <a:bodyPr/>
                    <a:lstStyle/>
                    <a:p>
                      <a:pPr algn="ctr">
                        <a:lnSpc>
                          <a:spcPct val="107000"/>
                        </a:lnSpc>
                        <a:spcAft>
                          <a:spcPts val="0"/>
                        </a:spcAft>
                      </a:pPr>
                      <a:r>
                        <a:rPr lang="es-EC" sz="1400">
                          <a:effectLst/>
                        </a:rPr>
                        <a:t>100 161.76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a:txBody>
                    <a:bodyPr/>
                    <a:lstStyle/>
                    <a:p>
                      <a:pPr algn="just">
                        <a:lnSpc>
                          <a:spcPct val="107000"/>
                        </a:lnSpc>
                        <a:spcAft>
                          <a:spcPts val="0"/>
                        </a:spcAft>
                      </a:pPr>
                      <a:r>
                        <a:rPr lang="es-EC" sz="1400">
                          <a:effectLst/>
                        </a:rPr>
                        <a:t> $       1.56 </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a:txBody>
                    <a:bodyPr/>
                    <a:lstStyle/>
                    <a:p>
                      <a:pPr algn="just">
                        <a:lnSpc>
                          <a:spcPct val="107000"/>
                        </a:lnSpc>
                        <a:spcAft>
                          <a:spcPts val="0"/>
                        </a:spcAft>
                      </a:pPr>
                      <a:r>
                        <a:rPr lang="es-EC" sz="1400">
                          <a:effectLst/>
                        </a:rPr>
                        <a:t> $   156,252.35 </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r>
              <a:tr h="419495">
                <a:tc gridSpan="2">
                  <a:txBody>
                    <a:bodyPr/>
                    <a:lstStyle/>
                    <a:p>
                      <a:pPr algn="just">
                        <a:lnSpc>
                          <a:spcPct val="107000"/>
                        </a:lnSpc>
                        <a:spcAft>
                          <a:spcPts val="0"/>
                        </a:spcAft>
                      </a:pPr>
                      <a:r>
                        <a:rPr lang="es-EC" sz="1400">
                          <a:effectLst/>
                        </a:rPr>
                        <a:t>Anclajes profundidad 5m</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hMerge="1">
                  <a:txBody>
                    <a:bodyPr/>
                    <a:lstStyle/>
                    <a:p>
                      <a:endParaRPr lang="es-EC"/>
                    </a:p>
                  </a:txBody>
                  <a:tcPr/>
                </a:tc>
                <a:tc>
                  <a:txBody>
                    <a:bodyPr/>
                    <a:lstStyle/>
                    <a:p>
                      <a:pPr algn="ctr">
                        <a:lnSpc>
                          <a:spcPct val="107000"/>
                        </a:lnSpc>
                        <a:spcAft>
                          <a:spcPts val="0"/>
                        </a:spcAft>
                      </a:pPr>
                      <a:r>
                        <a:rPr lang="es-EC" sz="1400">
                          <a:effectLst/>
                        </a:rPr>
                        <a:t>u</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a:txBody>
                    <a:bodyPr/>
                    <a:lstStyle/>
                    <a:p>
                      <a:pPr algn="ctr">
                        <a:lnSpc>
                          <a:spcPct val="107000"/>
                        </a:lnSpc>
                        <a:spcAft>
                          <a:spcPts val="0"/>
                        </a:spcAft>
                      </a:pPr>
                      <a:r>
                        <a:rPr lang="es-EC" sz="1400">
                          <a:effectLst/>
                        </a:rPr>
                        <a:t>242.00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a:txBody>
                    <a:bodyPr/>
                    <a:lstStyle/>
                    <a:p>
                      <a:pPr algn="just">
                        <a:lnSpc>
                          <a:spcPct val="107000"/>
                        </a:lnSpc>
                        <a:spcAft>
                          <a:spcPts val="0"/>
                        </a:spcAft>
                      </a:pPr>
                      <a:r>
                        <a:rPr lang="es-EC" sz="1400">
                          <a:effectLst/>
                        </a:rPr>
                        <a:t> $1,000.00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a:txBody>
                    <a:bodyPr/>
                    <a:lstStyle/>
                    <a:p>
                      <a:pPr algn="just">
                        <a:lnSpc>
                          <a:spcPct val="107000"/>
                        </a:lnSpc>
                        <a:spcAft>
                          <a:spcPts val="0"/>
                        </a:spcAft>
                      </a:pPr>
                      <a:r>
                        <a:rPr lang="es-EC" sz="1400">
                          <a:effectLst/>
                        </a:rPr>
                        <a:t> $   242,000.00 </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r>
              <a:tr h="216464">
                <a:tc gridSpan="2">
                  <a:txBody>
                    <a:bodyPr/>
                    <a:lstStyle/>
                    <a:p>
                      <a:pPr algn="just">
                        <a:lnSpc>
                          <a:spcPct val="107000"/>
                        </a:lnSpc>
                        <a:spcAft>
                          <a:spcPts val="0"/>
                        </a:spcAft>
                      </a:pPr>
                      <a:r>
                        <a:rPr lang="es-EC" sz="1400">
                          <a:effectLst/>
                        </a:rPr>
                        <a:t>Malla ROCCO 16/3/300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hMerge="1">
                  <a:txBody>
                    <a:bodyPr/>
                    <a:lstStyle/>
                    <a:p>
                      <a:endParaRPr lang="es-EC"/>
                    </a:p>
                  </a:txBody>
                  <a:tcPr/>
                </a:tc>
                <a:tc rowSpan="11">
                  <a:txBody>
                    <a:bodyPr/>
                    <a:lstStyle/>
                    <a:p>
                      <a:pPr algn="ctr">
                        <a:lnSpc>
                          <a:spcPct val="107000"/>
                        </a:lnSpc>
                        <a:spcAft>
                          <a:spcPts val="0"/>
                        </a:spcAft>
                      </a:pPr>
                      <a:r>
                        <a:rPr lang="es-EC" sz="1400">
                          <a:effectLst/>
                        </a:rPr>
                        <a:t>m</a:t>
                      </a:r>
                      <a:r>
                        <a:rPr lang="es-EC" sz="1400" baseline="30000">
                          <a:effectLst/>
                        </a:rPr>
                        <a:t>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rowSpan="11">
                  <a:txBody>
                    <a:bodyPr/>
                    <a:lstStyle/>
                    <a:p>
                      <a:pPr algn="ctr">
                        <a:lnSpc>
                          <a:spcPct val="107000"/>
                        </a:lnSpc>
                        <a:spcAft>
                          <a:spcPts val="0"/>
                        </a:spcAft>
                      </a:pPr>
                      <a:r>
                        <a:rPr lang="es-EC" sz="1400">
                          <a:effectLst/>
                        </a:rPr>
                        <a:t>935.088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rowSpan="11">
                  <a:txBody>
                    <a:bodyPr/>
                    <a:lstStyle/>
                    <a:p>
                      <a:pPr algn="just">
                        <a:lnSpc>
                          <a:spcPct val="107000"/>
                        </a:lnSpc>
                        <a:spcAft>
                          <a:spcPts val="0"/>
                        </a:spcAft>
                      </a:pPr>
                      <a:r>
                        <a:rPr lang="es-EC" sz="1400">
                          <a:effectLst/>
                        </a:rPr>
                        <a:t> $     10.87 </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rowSpan="11">
                  <a:txBody>
                    <a:bodyPr/>
                    <a:lstStyle/>
                    <a:p>
                      <a:pPr algn="just">
                        <a:lnSpc>
                          <a:spcPct val="107000"/>
                        </a:lnSpc>
                        <a:spcAft>
                          <a:spcPts val="0"/>
                        </a:spcAft>
                      </a:pPr>
                      <a:r>
                        <a:rPr lang="es-EC" sz="1400">
                          <a:effectLst/>
                        </a:rPr>
                        <a:t> $     10,164.41 </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r>
              <a:tr h="216464">
                <a:tc>
                  <a:txBody>
                    <a:bodyPr/>
                    <a:lstStyle/>
                    <a:p>
                      <a:pPr algn="r">
                        <a:lnSpc>
                          <a:spcPct val="107000"/>
                        </a:lnSpc>
                        <a:spcAft>
                          <a:spcPts val="0"/>
                        </a:spcAft>
                      </a:pPr>
                      <a:r>
                        <a:rPr lang="es-EC" sz="1400">
                          <a:effectLst/>
                        </a:rPr>
                        <a:t>S-1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a:txBody>
                    <a:bodyPr/>
                    <a:lstStyle/>
                    <a:p>
                      <a:pPr algn="r">
                        <a:lnSpc>
                          <a:spcPct val="107000"/>
                        </a:lnSpc>
                        <a:spcAft>
                          <a:spcPts val="0"/>
                        </a:spcAft>
                      </a:pPr>
                      <a:r>
                        <a:rPr lang="es-EC" sz="1400">
                          <a:effectLst/>
                        </a:rPr>
                        <a:t>94.666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216464">
                <a:tc>
                  <a:txBody>
                    <a:bodyPr/>
                    <a:lstStyle/>
                    <a:p>
                      <a:pPr algn="r">
                        <a:lnSpc>
                          <a:spcPct val="107000"/>
                        </a:lnSpc>
                        <a:spcAft>
                          <a:spcPts val="0"/>
                        </a:spcAft>
                      </a:pPr>
                      <a:r>
                        <a:rPr lang="es-EC" sz="1400">
                          <a:effectLst/>
                        </a:rPr>
                        <a:t>S-2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a:txBody>
                    <a:bodyPr/>
                    <a:lstStyle/>
                    <a:p>
                      <a:pPr algn="r">
                        <a:lnSpc>
                          <a:spcPct val="107000"/>
                        </a:lnSpc>
                        <a:spcAft>
                          <a:spcPts val="0"/>
                        </a:spcAft>
                      </a:pPr>
                      <a:r>
                        <a:rPr lang="es-EC" sz="1400">
                          <a:effectLst/>
                        </a:rPr>
                        <a:t>99.836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216464">
                <a:tc>
                  <a:txBody>
                    <a:bodyPr/>
                    <a:lstStyle/>
                    <a:p>
                      <a:pPr algn="r">
                        <a:lnSpc>
                          <a:spcPct val="107000"/>
                        </a:lnSpc>
                        <a:spcAft>
                          <a:spcPts val="0"/>
                        </a:spcAft>
                      </a:pPr>
                      <a:r>
                        <a:rPr lang="es-EC" sz="1400">
                          <a:effectLst/>
                        </a:rPr>
                        <a:t>S-3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a:txBody>
                    <a:bodyPr/>
                    <a:lstStyle/>
                    <a:p>
                      <a:pPr algn="r">
                        <a:lnSpc>
                          <a:spcPct val="107000"/>
                        </a:lnSpc>
                        <a:spcAft>
                          <a:spcPts val="0"/>
                        </a:spcAft>
                      </a:pPr>
                      <a:r>
                        <a:rPr lang="es-EC" sz="1400">
                          <a:effectLst/>
                        </a:rPr>
                        <a:t>101.299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216464">
                <a:tc>
                  <a:txBody>
                    <a:bodyPr/>
                    <a:lstStyle/>
                    <a:p>
                      <a:pPr algn="r">
                        <a:lnSpc>
                          <a:spcPct val="107000"/>
                        </a:lnSpc>
                        <a:spcAft>
                          <a:spcPts val="0"/>
                        </a:spcAft>
                      </a:pPr>
                      <a:r>
                        <a:rPr lang="es-EC" sz="1400">
                          <a:effectLst/>
                        </a:rPr>
                        <a:t>S-4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a:txBody>
                    <a:bodyPr/>
                    <a:lstStyle/>
                    <a:p>
                      <a:pPr algn="r">
                        <a:lnSpc>
                          <a:spcPct val="107000"/>
                        </a:lnSpc>
                        <a:spcAft>
                          <a:spcPts val="0"/>
                        </a:spcAft>
                      </a:pPr>
                      <a:r>
                        <a:rPr lang="es-EC" sz="1400">
                          <a:effectLst/>
                        </a:rPr>
                        <a:t>101.233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216464">
                <a:tc>
                  <a:txBody>
                    <a:bodyPr/>
                    <a:lstStyle/>
                    <a:p>
                      <a:pPr algn="r">
                        <a:lnSpc>
                          <a:spcPct val="107000"/>
                        </a:lnSpc>
                        <a:spcAft>
                          <a:spcPts val="0"/>
                        </a:spcAft>
                      </a:pPr>
                      <a:r>
                        <a:rPr lang="es-EC" sz="1400">
                          <a:effectLst/>
                        </a:rPr>
                        <a:t>S-5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a:txBody>
                    <a:bodyPr/>
                    <a:lstStyle/>
                    <a:p>
                      <a:pPr algn="r">
                        <a:lnSpc>
                          <a:spcPct val="107000"/>
                        </a:lnSpc>
                        <a:spcAft>
                          <a:spcPts val="0"/>
                        </a:spcAft>
                      </a:pPr>
                      <a:r>
                        <a:rPr lang="es-EC" sz="1400">
                          <a:effectLst/>
                        </a:rPr>
                        <a:t>85.712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216464">
                <a:tc>
                  <a:txBody>
                    <a:bodyPr/>
                    <a:lstStyle/>
                    <a:p>
                      <a:pPr algn="r">
                        <a:lnSpc>
                          <a:spcPct val="107000"/>
                        </a:lnSpc>
                        <a:spcAft>
                          <a:spcPts val="0"/>
                        </a:spcAft>
                      </a:pPr>
                      <a:r>
                        <a:rPr lang="es-EC" sz="1400">
                          <a:effectLst/>
                        </a:rPr>
                        <a:t>S-6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a:txBody>
                    <a:bodyPr/>
                    <a:lstStyle/>
                    <a:p>
                      <a:pPr algn="r">
                        <a:lnSpc>
                          <a:spcPct val="107000"/>
                        </a:lnSpc>
                        <a:spcAft>
                          <a:spcPts val="0"/>
                        </a:spcAft>
                      </a:pPr>
                      <a:r>
                        <a:rPr lang="es-EC" sz="1400">
                          <a:effectLst/>
                        </a:rPr>
                        <a:t>113.531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216464">
                <a:tc>
                  <a:txBody>
                    <a:bodyPr/>
                    <a:lstStyle/>
                    <a:p>
                      <a:pPr algn="r">
                        <a:lnSpc>
                          <a:spcPct val="107000"/>
                        </a:lnSpc>
                        <a:spcAft>
                          <a:spcPts val="0"/>
                        </a:spcAft>
                      </a:pPr>
                      <a:r>
                        <a:rPr lang="es-EC" sz="1400">
                          <a:effectLst/>
                        </a:rPr>
                        <a:t>S-7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a:txBody>
                    <a:bodyPr/>
                    <a:lstStyle/>
                    <a:p>
                      <a:pPr algn="r">
                        <a:lnSpc>
                          <a:spcPct val="107000"/>
                        </a:lnSpc>
                        <a:spcAft>
                          <a:spcPts val="0"/>
                        </a:spcAft>
                      </a:pPr>
                      <a:r>
                        <a:rPr lang="es-EC" sz="1400">
                          <a:effectLst/>
                        </a:rPr>
                        <a:t>79.365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216464">
                <a:tc>
                  <a:txBody>
                    <a:bodyPr/>
                    <a:lstStyle/>
                    <a:p>
                      <a:pPr algn="r">
                        <a:lnSpc>
                          <a:spcPct val="107000"/>
                        </a:lnSpc>
                        <a:spcAft>
                          <a:spcPts val="0"/>
                        </a:spcAft>
                      </a:pPr>
                      <a:r>
                        <a:rPr lang="es-EC" sz="1400">
                          <a:effectLst/>
                        </a:rPr>
                        <a:t>S-8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a:txBody>
                    <a:bodyPr/>
                    <a:lstStyle/>
                    <a:p>
                      <a:pPr algn="r">
                        <a:lnSpc>
                          <a:spcPct val="107000"/>
                        </a:lnSpc>
                        <a:spcAft>
                          <a:spcPts val="0"/>
                        </a:spcAft>
                      </a:pPr>
                      <a:r>
                        <a:rPr lang="es-EC" sz="1400">
                          <a:effectLst/>
                        </a:rPr>
                        <a:t>87.747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216464">
                <a:tc>
                  <a:txBody>
                    <a:bodyPr/>
                    <a:lstStyle/>
                    <a:p>
                      <a:pPr algn="r">
                        <a:lnSpc>
                          <a:spcPct val="107000"/>
                        </a:lnSpc>
                        <a:spcAft>
                          <a:spcPts val="0"/>
                        </a:spcAft>
                      </a:pPr>
                      <a:r>
                        <a:rPr lang="es-EC" sz="1400">
                          <a:effectLst/>
                        </a:rPr>
                        <a:t>S-9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a:txBody>
                    <a:bodyPr/>
                    <a:lstStyle/>
                    <a:p>
                      <a:pPr algn="r">
                        <a:lnSpc>
                          <a:spcPct val="107000"/>
                        </a:lnSpc>
                        <a:spcAft>
                          <a:spcPts val="0"/>
                        </a:spcAft>
                      </a:pPr>
                      <a:r>
                        <a:rPr lang="es-EC" sz="1400">
                          <a:effectLst/>
                        </a:rPr>
                        <a:t>85.217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216464">
                <a:tc>
                  <a:txBody>
                    <a:bodyPr/>
                    <a:lstStyle/>
                    <a:p>
                      <a:pPr algn="r">
                        <a:lnSpc>
                          <a:spcPct val="107000"/>
                        </a:lnSpc>
                        <a:spcAft>
                          <a:spcPts val="0"/>
                        </a:spcAft>
                      </a:pPr>
                      <a:r>
                        <a:rPr lang="es-EC" sz="1400">
                          <a:effectLst/>
                        </a:rPr>
                        <a:t>S-10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a:txBody>
                    <a:bodyPr/>
                    <a:lstStyle/>
                    <a:p>
                      <a:pPr algn="r">
                        <a:lnSpc>
                          <a:spcPct val="107000"/>
                        </a:lnSpc>
                        <a:spcAft>
                          <a:spcPts val="0"/>
                        </a:spcAft>
                      </a:pPr>
                      <a:r>
                        <a:rPr lang="es-EC" sz="1400">
                          <a:effectLst/>
                        </a:rPr>
                        <a:t>86.482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216464">
                <a:tc gridSpan="2">
                  <a:txBody>
                    <a:bodyPr/>
                    <a:lstStyle/>
                    <a:p>
                      <a:pPr algn="just">
                        <a:lnSpc>
                          <a:spcPct val="107000"/>
                        </a:lnSpc>
                        <a:spcAft>
                          <a:spcPts val="0"/>
                        </a:spcAft>
                      </a:pPr>
                      <a:r>
                        <a:rPr lang="es-EC" sz="1400">
                          <a:effectLst/>
                        </a:rPr>
                        <a:t>Malla  U238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hMerge="1">
                  <a:txBody>
                    <a:bodyPr/>
                    <a:lstStyle/>
                    <a:p>
                      <a:endParaRPr lang="es-EC"/>
                    </a:p>
                  </a:txBody>
                  <a:tcPr/>
                </a:tc>
                <a:tc>
                  <a:txBody>
                    <a:bodyPr/>
                    <a:lstStyle/>
                    <a:p>
                      <a:pPr algn="ctr">
                        <a:lnSpc>
                          <a:spcPct val="107000"/>
                        </a:lnSpc>
                        <a:spcAft>
                          <a:spcPts val="0"/>
                        </a:spcAft>
                      </a:pPr>
                      <a:r>
                        <a:rPr lang="es-EC" sz="1400">
                          <a:effectLst/>
                        </a:rPr>
                        <a:t>m</a:t>
                      </a:r>
                      <a:r>
                        <a:rPr lang="es-EC" sz="1400" baseline="30000">
                          <a:effectLst/>
                        </a:rPr>
                        <a:t>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a:txBody>
                    <a:bodyPr/>
                    <a:lstStyle/>
                    <a:p>
                      <a:pPr algn="ctr">
                        <a:lnSpc>
                          <a:spcPct val="107000"/>
                        </a:lnSpc>
                        <a:spcAft>
                          <a:spcPts val="0"/>
                        </a:spcAft>
                      </a:pPr>
                      <a:r>
                        <a:rPr lang="es-EC" sz="1400">
                          <a:effectLst/>
                        </a:rPr>
                        <a:t>935.088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a:txBody>
                    <a:bodyPr/>
                    <a:lstStyle/>
                    <a:p>
                      <a:pPr algn="just">
                        <a:lnSpc>
                          <a:spcPct val="107000"/>
                        </a:lnSpc>
                        <a:spcAft>
                          <a:spcPts val="0"/>
                        </a:spcAft>
                      </a:pPr>
                      <a:r>
                        <a:rPr lang="es-EC" sz="1400">
                          <a:effectLst/>
                        </a:rPr>
                        <a:t> $       5.78 </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a:txBody>
                    <a:bodyPr/>
                    <a:lstStyle/>
                    <a:p>
                      <a:pPr algn="just">
                        <a:lnSpc>
                          <a:spcPct val="107000"/>
                        </a:lnSpc>
                        <a:spcAft>
                          <a:spcPts val="0"/>
                        </a:spcAft>
                      </a:pPr>
                      <a:r>
                        <a:rPr lang="es-EC" sz="1400">
                          <a:effectLst/>
                        </a:rPr>
                        <a:t> $       5,404.81 </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r>
              <a:tr h="216464">
                <a:tc gridSpan="5">
                  <a:txBody>
                    <a:bodyPr/>
                    <a:lstStyle/>
                    <a:p>
                      <a:pPr algn="l">
                        <a:lnSpc>
                          <a:spcPct val="107000"/>
                        </a:lnSpc>
                        <a:spcAft>
                          <a:spcPts val="0"/>
                        </a:spcAft>
                      </a:pPr>
                      <a:r>
                        <a:rPr lang="es-EC" sz="1400">
                          <a:effectLst/>
                        </a:rPr>
                        <a:t>SUBTOTAL</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just">
                        <a:lnSpc>
                          <a:spcPct val="107000"/>
                        </a:lnSpc>
                        <a:spcAft>
                          <a:spcPts val="0"/>
                        </a:spcAft>
                      </a:pPr>
                      <a:r>
                        <a:rPr lang="es-EC" sz="1400">
                          <a:effectLst/>
                        </a:rPr>
                        <a:t> $   413,821.57 </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r>
              <a:tr h="216464">
                <a:tc gridSpan="5">
                  <a:txBody>
                    <a:bodyPr/>
                    <a:lstStyle/>
                    <a:p>
                      <a:pPr algn="l">
                        <a:lnSpc>
                          <a:spcPct val="107000"/>
                        </a:lnSpc>
                        <a:spcAft>
                          <a:spcPts val="0"/>
                        </a:spcAft>
                      </a:pPr>
                      <a:r>
                        <a:rPr lang="es-EC" sz="1400">
                          <a:effectLst/>
                        </a:rPr>
                        <a:t>IVA 14%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just">
                        <a:lnSpc>
                          <a:spcPct val="107000"/>
                        </a:lnSpc>
                        <a:spcAft>
                          <a:spcPts val="0"/>
                        </a:spcAft>
                      </a:pPr>
                      <a:r>
                        <a:rPr lang="es-EC" sz="1400">
                          <a:effectLst/>
                        </a:rPr>
                        <a:t> $     57,935.02 </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r>
              <a:tr h="216464">
                <a:tc gridSpan="5">
                  <a:txBody>
                    <a:bodyPr/>
                    <a:lstStyle/>
                    <a:p>
                      <a:pPr algn="l">
                        <a:lnSpc>
                          <a:spcPct val="107000"/>
                        </a:lnSpc>
                        <a:spcAft>
                          <a:spcPts val="0"/>
                        </a:spcAft>
                      </a:pPr>
                      <a:r>
                        <a:rPr lang="es-EC" sz="1400">
                          <a:effectLst/>
                        </a:rPr>
                        <a:t>TOTAL*</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just">
                        <a:lnSpc>
                          <a:spcPct val="107000"/>
                        </a:lnSpc>
                        <a:spcAft>
                          <a:spcPts val="0"/>
                        </a:spcAft>
                      </a:pPr>
                      <a:r>
                        <a:rPr lang="es-EC" sz="1400" dirty="0">
                          <a:effectLst/>
                        </a:rPr>
                        <a:t> $   471,756.59 </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3927" marR="43927" marT="0" marB="0" anchor="ctr"/>
                </a:tc>
              </a:tr>
            </a:tbl>
          </a:graphicData>
        </a:graphic>
      </p:graphicFrame>
      <p:sp>
        <p:nvSpPr>
          <p:cNvPr id="5" name="Rectángulo 4"/>
          <p:cNvSpPr/>
          <p:nvPr/>
        </p:nvSpPr>
        <p:spPr>
          <a:xfrm>
            <a:off x="8391525" y="2319565"/>
            <a:ext cx="3286125" cy="286232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C" b="1" dirty="0" smtClean="0">
                <a:latin typeface="+mj-lt"/>
                <a:ea typeface="Calibri" panose="020F0502020204030204" pitchFamily="34" charset="0"/>
                <a:cs typeface="Times New Roman" panose="02020603050405020304" pitchFamily="18" charset="0"/>
              </a:rPr>
              <a:t>Tiempo de construcción: </a:t>
            </a:r>
          </a:p>
          <a:p>
            <a:endParaRPr lang="es-EC" b="1" dirty="0" smtClean="0">
              <a:latin typeface="+mj-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s-EC" dirty="0" smtClean="0">
                <a:ea typeface="Calibri" panose="020F0502020204030204" pitchFamily="34" charset="0"/>
                <a:cs typeface="Times New Roman" panose="02020603050405020304" pitchFamily="18" charset="0"/>
              </a:rPr>
              <a:t>1 </a:t>
            </a:r>
            <a:r>
              <a:rPr lang="es-EC" dirty="0">
                <a:ea typeface="Calibri" panose="020F0502020204030204" pitchFamily="34" charset="0"/>
                <a:cs typeface="Times New Roman" panose="02020603050405020304" pitchFamily="18" charset="0"/>
              </a:rPr>
              <a:t>semana por </a:t>
            </a:r>
            <a:r>
              <a:rPr lang="es-EC" dirty="0" smtClean="0">
                <a:ea typeface="Calibri" panose="020F0502020204030204" pitchFamily="34" charset="0"/>
                <a:cs typeface="Times New Roman" panose="02020603050405020304" pitchFamily="18" charset="0"/>
              </a:rPr>
              <a:t>malla</a:t>
            </a:r>
            <a:endParaRPr lang="es-EC" b="1" dirty="0">
              <a:latin typeface="+mj-lt"/>
              <a:ea typeface="Calibri" panose="020F0502020204030204" pitchFamily="34" charset="0"/>
              <a:cs typeface="Times New Roman" panose="02020603050405020304" pitchFamily="18" charset="0"/>
            </a:endParaRPr>
          </a:p>
          <a:p>
            <a:pPr algn="just"/>
            <a:r>
              <a:rPr lang="es-EC" dirty="0" smtClean="0">
                <a:latin typeface="+mj-lt"/>
                <a:ea typeface="Calibri" panose="020F0502020204030204" pitchFamily="34" charset="0"/>
                <a:cs typeface="Times New Roman" panose="02020603050405020304" pitchFamily="18" charset="0"/>
              </a:rPr>
              <a:t>Tomando </a:t>
            </a:r>
            <a:r>
              <a:rPr lang="es-EC" dirty="0">
                <a:latin typeface="+mj-lt"/>
                <a:ea typeface="Calibri" panose="020F0502020204030204" pitchFamily="34" charset="0"/>
                <a:cs typeface="Times New Roman" panose="02020603050405020304" pitchFamily="18" charset="0"/>
              </a:rPr>
              <a:t>en </a:t>
            </a:r>
            <a:r>
              <a:rPr lang="es-EC" dirty="0" smtClean="0">
                <a:latin typeface="+mj-lt"/>
                <a:ea typeface="Calibri" panose="020F0502020204030204" pitchFamily="34" charset="0"/>
                <a:cs typeface="Times New Roman" panose="02020603050405020304" pitchFamily="18" charset="0"/>
              </a:rPr>
              <a:t>cuenta </a:t>
            </a:r>
            <a:r>
              <a:rPr lang="es-EC" dirty="0">
                <a:latin typeface="+mj-lt"/>
                <a:ea typeface="Calibri" panose="020F0502020204030204" pitchFamily="34" charset="0"/>
                <a:cs typeface="Times New Roman" panose="02020603050405020304" pitchFamily="18" charset="0"/>
              </a:rPr>
              <a:t>que se propone la implementación de diez mallas el tiempo de construcción es de aproximadamente 2.5 </a:t>
            </a:r>
            <a:r>
              <a:rPr lang="es-EC" dirty="0" smtClean="0">
                <a:latin typeface="+mj-lt"/>
                <a:ea typeface="Calibri" panose="020F0502020204030204" pitchFamily="34" charset="0"/>
                <a:cs typeface="Times New Roman" panose="02020603050405020304" pitchFamily="18" charset="0"/>
              </a:rPr>
              <a:t>meses. </a:t>
            </a:r>
            <a:endParaRPr lang="es-EC" dirty="0">
              <a:latin typeface="+mj-lt"/>
            </a:endParaRPr>
          </a:p>
        </p:txBody>
      </p:sp>
    </p:spTree>
    <p:extLst>
      <p:ext uri="{BB962C8B-B14F-4D97-AF65-F5344CB8AC3E}">
        <p14:creationId xmlns:p14="http://schemas.microsoft.com/office/powerpoint/2010/main" val="22229657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Indicadores económicos</a:t>
            </a:r>
            <a:endParaRPr lang="es-EC" dirty="0"/>
          </a:p>
        </p:txBody>
      </p:sp>
      <p:sp>
        <p:nvSpPr>
          <p:cNvPr id="4" name="Rectángulo 3"/>
          <p:cNvSpPr/>
          <p:nvPr/>
        </p:nvSpPr>
        <p:spPr>
          <a:xfrm>
            <a:off x="866775" y="1790700"/>
            <a:ext cx="5210175" cy="483414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
              <a:lnSpc>
                <a:spcPct val="107000"/>
              </a:lnSpc>
              <a:spcAft>
                <a:spcPts val="0"/>
              </a:spcAft>
            </a:pPr>
            <a:r>
              <a:rPr lang="es-EC" dirty="0" smtClean="0">
                <a:latin typeface="+mj-lt"/>
              </a:rPr>
              <a:t>Propuesta de Diseño </a:t>
            </a:r>
            <a:r>
              <a:rPr lang="es-EC" dirty="0">
                <a:latin typeface="+mj-lt"/>
              </a:rPr>
              <a:t>de obras de protección ante los flujos de lahares para el drenaje norte del río Pita</a:t>
            </a:r>
            <a:endParaRPr lang="es-EC" dirty="0" smtClean="0">
              <a:latin typeface="+mj-lt"/>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endParaRPr lang="es-EC" dirty="0" smtClean="0">
              <a:latin typeface="+mj-lt"/>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EC" dirty="0" smtClean="0">
                <a:latin typeface="+mj-lt"/>
                <a:ea typeface="Calibri" panose="020F0502020204030204" pitchFamily="34" charset="0"/>
                <a:cs typeface="Times New Roman" panose="02020603050405020304" pitchFamily="18" charset="0"/>
              </a:rPr>
              <a:t>La </a:t>
            </a:r>
            <a:r>
              <a:rPr lang="es-EC" dirty="0">
                <a:latin typeface="+mj-lt"/>
                <a:ea typeface="Calibri" panose="020F0502020204030204" pitchFamily="34" charset="0"/>
                <a:cs typeface="Times New Roman" panose="02020603050405020304" pitchFamily="18" charset="0"/>
              </a:rPr>
              <a:t>implementación de dos presas mixtas de hormigón y materiales sueltos, la primera ubicada en el cauce del río Pita y la segunda en el cauce del río El Salto.</a:t>
            </a:r>
          </a:p>
          <a:p>
            <a:pPr marL="342900" lvl="0" indent="-342900" algn="just">
              <a:lnSpc>
                <a:spcPct val="107000"/>
              </a:lnSpc>
              <a:spcAft>
                <a:spcPts val="0"/>
              </a:spcAft>
              <a:buFont typeface="Symbol" panose="05050102010706020507" pitchFamily="18" charset="2"/>
              <a:buChar char=""/>
            </a:pPr>
            <a:r>
              <a:rPr lang="es-EC" dirty="0">
                <a:latin typeface="+mj-lt"/>
                <a:ea typeface="Calibri" panose="020F0502020204030204" pitchFamily="34" charset="0"/>
                <a:cs typeface="Times New Roman" panose="02020603050405020304" pitchFamily="18" charset="0"/>
              </a:rPr>
              <a:t>Una alcantarilla paralela para ambas presas.</a:t>
            </a:r>
          </a:p>
          <a:p>
            <a:pPr marL="342900" lvl="0" indent="-342900" algn="just">
              <a:lnSpc>
                <a:spcPct val="107000"/>
              </a:lnSpc>
              <a:spcAft>
                <a:spcPts val="0"/>
              </a:spcAft>
              <a:buFont typeface="Symbol" panose="05050102010706020507" pitchFamily="18" charset="2"/>
              <a:buChar char=""/>
            </a:pPr>
            <a:r>
              <a:rPr lang="es-EC" dirty="0">
                <a:latin typeface="+mj-lt"/>
                <a:ea typeface="Calibri" panose="020F0502020204030204" pitchFamily="34" charset="0"/>
                <a:cs typeface="Times New Roman" panose="02020603050405020304" pitchFamily="18" charset="0"/>
              </a:rPr>
              <a:t>Un canal de rápida con tapa y columpio tanto para la presa del el río El Salto como para la presa del río Pita.</a:t>
            </a:r>
          </a:p>
          <a:p>
            <a:pPr marL="342900" lvl="0" indent="-342900" algn="just">
              <a:lnSpc>
                <a:spcPct val="107000"/>
              </a:lnSpc>
              <a:spcAft>
                <a:spcPts val="800"/>
              </a:spcAft>
              <a:buFont typeface="Symbol" panose="05050102010706020507" pitchFamily="18" charset="2"/>
              <a:buChar char=""/>
            </a:pPr>
            <a:r>
              <a:rPr lang="es-EC" dirty="0">
                <a:latin typeface="+mj-lt"/>
                <a:ea typeface="Calibri" panose="020F0502020204030204" pitchFamily="34" charset="0"/>
                <a:cs typeface="Times New Roman" panose="02020603050405020304" pitchFamily="18" charset="0"/>
              </a:rPr>
              <a:t>Una estructura de descarga: un vertedero de cresta ancha para ambas presas.</a:t>
            </a:r>
            <a:endParaRPr lang="es-EC" dirty="0">
              <a:effectLst/>
              <a:latin typeface="+mj-lt"/>
              <a:ea typeface="Calibri" panose="020F0502020204030204" pitchFamily="34" charset="0"/>
              <a:cs typeface="Times New Roman" panose="02020603050405020304" pitchFamily="18" charset="0"/>
            </a:endParaRPr>
          </a:p>
        </p:txBody>
      </p:sp>
      <p:graphicFrame>
        <p:nvGraphicFramePr>
          <p:cNvPr id="6" name="Tabla 5"/>
          <p:cNvGraphicFramePr>
            <a:graphicFrameLocks noGrp="1"/>
          </p:cNvGraphicFramePr>
          <p:nvPr>
            <p:extLst>
              <p:ext uri="{D42A27DB-BD31-4B8C-83A1-F6EECF244321}">
                <p14:modId xmlns:p14="http://schemas.microsoft.com/office/powerpoint/2010/main" val="687399023"/>
              </p:ext>
            </p:extLst>
          </p:nvPr>
        </p:nvGraphicFramePr>
        <p:xfrm>
          <a:off x="6294438" y="1790700"/>
          <a:ext cx="5583237" cy="2123694"/>
        </p:xfrm>
        <a:graphic>
          <a:graphicData uri="http://schemas.openxmlformats.org/drawingml/2006/table">
            <a:tbl>
              <a:tblPr firstRow="1" firstCol="1" bandRow="1">
                <a:tableStyleId>{B301B821-A1FF-4177-AEE7-76D212191A09}</a:tableStyleId>
              </a:tblPr>
              <a:tblGrid>
                <a:gridCol w="1020762"/>
                <a:gridCol w="1752600"/>
                <a:gridCol w="1590675"/>
                <a:gridCol w="1219200"/>
              </a:tblGrid>
              <a:tr h="0">
                <a:tc>
                  <a:txBody>
                    <a:bodyPr/>
                    <a:lstStyle/>
                    <a:p>
                      <a:pPr algn="ctr">
                        <a:lnSpc>
                          <a:spcPct val="150000"/>
                        </a:lnSpc>
                        <a:spcAft>
                          <a:spcPts val="0"/>
                        </a:spcAft>
                      </a:pPr>
                      <a:r>
                        <a:rPr lang="es-EC" sz="1500" dirty="0">
                          <a:effectLst/>
                        </a:rPr>
                        <a:t>Presa</a:t>
                      </a:r>
                      <a:endParaRPr lang="es-EC" sz="15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500">
                          <a:effectLst/>
                        </a:rPr>
                        <a:t>Volumen de embalse</a:t>
                      </a:r>
                    </a:p>
                    <a:p>
                      <a:pPr algn="ctr">
                        <a:lnSpc>
                          <a:spcPct val="150000"/>
                        </a:lnSpc>
                        <a:spcAft>
                          <a:spcPts val="0"/>
                        </a:spcAft>
                      </a:pPr>
                      <a:r>
                        <a:rPr lang="es-EC" sz="1500">
                          <a:effectLst/>
                        </a:rPr>
                        <a:t>(mil. m</a:t>
                      </a:r>
                      <a:r>
                        <a:rPr lang="es-EC" sz="1500" baseline="30000">
                          <a:effectLst/>
                        </a:rPr>
                        <a:t>3</a:t>
                      </a:r>
                      <a:r>
                        <a:rPr lang="es-EC" sz="1500">
                          <a:effectLst/>
                        </a:rPr>
                        <a:t>)</a:t>
                      </a:r>
                      <a:endParaRPr lang="es-EC" sz="15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500" dirty="0">
                          <a:effectLst/>
                        </a:rPr>
                        <a:t>Costo (2016)</a:t>
                      </a:r>
                    </a:p>
                    <a:p>
                      <a:pPr algn="ctr">
                        <a:lnSpc>
                          <a:spcPct val="150000"/>
                        </a:lnSpc>
                        <a:spcAft>
                          <a:spcPts val="0"/>
                        </a:spcAft>
                      </a:pPr>
                      <a:r>
                        <a:rPr lang="es-EC" sz="1500" dirty="0">
                          <a:effectLst/>
                        </a:rPr>
                        <a:t>(USD)</a:t>
                      </a:r>
                      <a:endParaRPr lang="es-EC" sz="15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500" dirty="0">
                          <a:effectLst/>
                        </a:rPr>
                        <a:t>Costo</a:t>
                      </a:r>
                    </a:p>
                    <a:p>
                      <a:pPr algn="ctr">
                        <a:lnSpc>
                          <a:spcPct val="150000"/>
                        </a:lnSpc>
                        <a:spcAft>
                          <a:spcPts val="0"/>
                        </a:spcAft>
                      </a:pPr>
                      <a:r>
                        <a:rPr lang="es-EC" sz="1500" dirty="0">
                          <a:effectLst/>
                        </a:rPr>
                        <a:t>USD/ m</a:t>
                      </a:r>
                      <a:r>
                        <a:rPr lang="es-EC" sz="1500" baseline="30000" dirty="0">
                          <a:effectLst/>
                        </a:rPr>
                        <a:t>3</a:t>
                      </a:r>
                      <a:endParaRPr lang="es-EC" sz="15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ctr">
                        <a:lnSpc>
                          <a:spcPct val="150000"/>
                        </a:lnSpc>
                        <a:spcAft>
                          <a:spcPts val="0"/>
                        </a:spcAft>
                      </a:pPr>
                      <a:r>
                        <a:rPr lang="es-EC" sz="1500">
                          <a:effectLst/>
                        </a:rPr>
                        <a:t>Río El Salto</a:t>
                      </a:r>
                      <a:endParaRPr lang="es-EC" sz="15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500" dirty="0">
                          <a:effectLst/>
                        </a:rPr>
                        <a:t>3.89</a:t>
                      </a:r>
                      <a:endParaRPr lang="es-EC" sz="15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500">
                          <a:effectLst/>
                        </a:rPr>
                        <a:t>$ 12’538,252.13</a:t>
                      </a:r>
                      <a:endParaRPr lang="es-EC" sz="15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500" dirty="0">
                          <a:effectLst/>
                        </a:rPr>
                        <a:t>3.22</a:t>
                      </a:r>
                      <a:endParaRPr lang="es-EC" sz="15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09194">
                <a:tc>
                  <a:txBody>
                    <a:bodyPr/>
                    <a:lstStyle/>
                    <a:p>
                      <a:pPr algn="ctr">
                        <a:lnSpc>
                          <a:spcPct val="150000"/>
                        </a:lnSpc>
                        <a:spcAft>
                          <a:spcPts val="0"/>
                        </a:spcAft>
                      </a:pPr>
                      <a:r>
                        <a:rPr lang="es-EC" sz="1500">
                          <a:effectLst/>
                        </a:rPr>
                        <a:t>Río Pita</a:t>
                      </a:r>
                      <a:endParaRPr lang="es-EC" sz="15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500">
                          <a:effectLst/>
                        </a:rPr>
                        <a:t>35.62</a:t>
                      </a:r>
                      <a:endParaRPr lang="es-EC" sz="15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500">
                          <a:effectLst/>
                        </a:rPr>
                        <a:t>$ 39’035,861.75</a:t>
                      </a:r>
                      <a:endParaRPr lang="es-EC" sz="15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500" dirty="0">
                          <a:effectLst/>
                        </a:rPr>
                        <a:t>1.10</a:t>
                      </a:r>
                      <a:endParaRPr lang="es-EC" sz="15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7" name="Rectángulo 6"/>
          <p:cNvSpPr/>
          <p:nvPr/>
        </p:nvSpPr>
        <p:spPr>
          <a:xfrm>
            <a:off x="6820992" y="4186743"/>
            <a:ext cx="4530127" cy="101566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es-EC" sz="2000" dirty="0" smtClean="0"/>
              <a:t>El </a:t>
            </a:r>
            <a:r>
              <a:rPr lang="es-EC" sz="2000" dirty="0"/>
              <a:t>costo por m</a:t>
            </a:r>
            <a:r>
              <a:rPr lang="es-EC" sz="2000" baseline="30000" dirty="0"/>
              <a:t>3</a:t>
            </a:r>
            <a:r>
              <a:rPr lang="es-EC" sz="2000" dirty="0"/>
              <a:t> de sólidos retenidos </a:t>
            </a:r>
            <a:r>
              <a:rPr lang="es-EC" sz="2000" dirty="0" smtClean="0"/>
              <a:t>del sistema de mallas flexibles es </a:t>
            </a:r>
            <a:r>
              <a:rPr lang="es-EC" sz="2000" dirty="0"/>
              <a:t>de $ 2.13 dólares</a:t>
            </a:r>
            <a:endParaRPr lang="es-EC" sz="2000" dirty="0">
              <a:latin typeface="+mj-lt"/>
            </a:endParaRPr>
          </a:p>
        </p:txBody>
      </p:sp>
    </p:spTree>
    <p:extLst>
      <p:ext uri="{BB962C8B-B14F-4D97-AF65-F5344CB8AC3E}">
        <p14:creationId xmlns:p14="http://schemas.microsoft.com/office/powerpoint/2010/main" val="29490819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Conclusiones</a:t>
            </a:r>
            <a:endParaRPr lang="es-EC" dirty="0"/>
          </a:p>
        </p:txBody>
      </p:sp>
      <p:sp>
        <p:nvSpPr>
          <p:cNvPr id="3" name="Marcador de contenido 2"/>
          <p:cNvSpPr>
            <a:spLocks noGrp="1"/>
          </p:cNvSpPr>
          <p:nvPr>
            <p:ph idx="1"/>
          </p:nvPr>
        </p:nvSpPr>
        <p:spPr>
          <a:xfrm>
            <a:off x="1552575" y="1408371"/>
            <a:ext cx="10344150" cy="5305425"/>
          </a:xfrm>
        </p:spPr>
        <p:txBody>
          <a:bodyPr>
            <a:noAutofit/>
          </a:bodyPr>
          <a:lstStyle/>
          <a:p>
            <a:pPr lvl="0" algn="just"/>
            <a:r>
              <a:rPr lang="es-EC" sz="2400" dirty="0"/>
              <a:t>El diseño de las diferentes obras debe contar con una adecuada y detallada simulación del evento esperado, ya que las simulaciones permiten determinar parámetros importantes como la altura, velocidad y ancho total del flujo y dimensionar correctamente todas las obras.</a:t>
            </a:r>
          </a:p>
          <a:p>
            <a:pPr lvl="0" algn="just"/>
            <a:r>
              <a:rPr lang="es-EC" sz="2400" dirty="0"/>
              <a:t>La zona elegida para la implementación del sistema de mallas en este proyecto es adecuada para el buen funcionamiento de las obras, las secciones transversales tienen una profundidad que mantiene encausado el flujo cuando este se desborda sobre las mallas. </a:t>
            </a:r>
          </a:p>
          <a:p>
            <a:pPr lvl="0" algn="just"/>
            <a:r>
              <a:rPr lang="es-EC" sz="2400" dirty="0"/>
              <a:t>El volumen de retención calculado es muy significativo, sin embargo este podría incrementarse sustancialmente si la altura de las barreras es mayor ya que la topografía lo permite. </a:t>
            </a:r>
          </a:p>
        </p:txBody>
      </p:sp>
    </p:spTree>
    <p:extLst>
      <p:ext uri="{BB962C8B-B14F-4D97-AF65-F5344CB8AC3E}">
        <p14:creationId xmlns:p14="http://schemas.microsoft.com/office/powerpoint/2010/main" val="13393793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Flujos de Lodo</a:t>
            </a:r>
            <a:endParaRPr lang="es-EC" dirty="0"/>
          </a:p>
        </p:txBody>
      </p:sp>
      <p:sp>
        <p:nvSpPr>
          <p:cNvPr id="3" name="Marcador de contenido 2"/>
          <p:cNvSpPr>
            <a:spLocks noGrp="1"/>
          </p:cNvSpPr>
          <p:nvPr>
            <p:ph idx="1"/>
          </p:nvPr>
        </p:nvSpPr>
        <p:spPr/>
        <p:txBody>
          <a:bodyPr/>
          <a:lstStyle/>
          <a:p>
            <a:endParaRPr lang="es-EC" dirty="0"/>
          </a:p>
        </p:txBody>
      </p:sp>
      <p:sp>
        <p:nvSpPr>
          <p:cNvPr id="4" name="Rectángulo redondeado 3"/>
          <p:cNvSpPr/>
          <p:nvPr/>
        </p:nvSpPr>
        <p:spPr>
          <a:xfrm>
            <a:off x="2589212" y="1609725"/>
            <a:ext cx="89154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200" dirty="0" smtClean="0"/>
              <a:t>Flujo </a:t>
            </a:r>
            <a:r>
              <a:rPr lang="es-EC" sz="2200" dirty="0"/>
              <a:t>conformado por agua y sedimentos, mezclados de forma que se desplazan como un solo flujo continuo bajo la acción de la gravedad </a:t>
            </a:r>
          </a:p>
        </p:txBody>
      </p:sp>
      <p:pic>
        <p:nvPicPr>
          <p:cNvPr id="5" name="Imagen 4"/>
          <p:cNvPicPr/>
          <p:nvPr/>
        </p:nvPicPr>
        <p:blipFill>
          <a:blip r:embed="rId2"/>
          <a:stretch>
            <a:fillRect/>
          </a:stretch>
        </p:blipFill>
        <p:spPr>
          <a:xfrm>
            <a:off x="5326062" y="3041654"/>
            <a:ext cx="3441700" cy="2172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ángulo redondeado 5"/>
          <p:cNvSpPr/>
          <p:nvPr/>
        </p:nvSpPr>
        <p:spPr>
          <a:xfrm>
            <a:off x="2589212" y="5426718"/>
            <a:ext cx="89154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El comportamiento y el poder destructivo de estos flujos dependen de factores como la velocidad, la profundidad y la pendiente del canal (</a:t>
            </a:r>
            <a:r>
              <a:rPr lang="es-EC" sz="2400" dirty="0" err="1"/>
              <a:t>Takahashi</a:t>
            </a:r>
            <a:r>
              <a:rPr lang="es-EC" sz="2400" dirty="0"/>
              <a:t>, 2014). </a:t>
            </a:r>
            <a:endParaRPr lang="es-EC" sz="2200" dirty="0"/>
          </a:p>
        </p:txBody>
      </p:sp>
    </p:spTree>
    <p:extLst>
      <p:ext uri="{BB962C8B-B14F-4D97-AF65-F5344CB8AC3E}">
        <p14:creationId xmlns:p14="http://schemas.microsoft.com/office/powerpoint/2010/main" val="21132991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Conclusiones</a:t>
            </a:r>
            <a:endParaRPr lang="es-EC" dirty="0"/>
          </a:p>
        </p:txBody>
      </p:sp>
      <p:sp>
        <p:nvSpPr>
          <p:cNvPr id="3" name="Marcador de contenido 2"/>
          <p:cNvSpPr>
            <a:spLocks noGrp="1"/>
          </p:cNvSpPr>
          <p:nvPr>
            <p:ph idx="1"/>
          </p:nvPr>
        </p:nvSpPr>
        <p:spPr>
          <a:xfrm>
            <a:off x="1552575" y="1238250"/>
            <a:ext cx="10344150" cy="5305425"/>
          </a:xfrm>
        </p:spPr>
        <p:txBody>
          <a:bodyPr>
            <a:noAutofit/>
          </a:bodyPr>
          <a:lstStyle/>
          <a:p>
            <a:pPr lvl="0" algn="just"/>
            <a:endParaRPr lang="es-EC" sz="2400" dirty="0" smtClean="0"/>
          </a:p>
          <a:p>
            <a:pPr lvl="0" algn="just"/>
            <a:r>
              <a:rPr lang="es-EC" sz="2400" dirty="0" smtClean="0"/>
              <a:t>El </a:t>
            </a:r>
            <a:r>
              <a:rPr lang="es-EC" sz="2400" dirty="0"/>
              <a:t>diseño presentado del sistema de mallas flexibles responde a un diseño a un nivel de </a:t>
            </a:r>
            <a:r>
              <a:rPr lang="es-EC" sz="2400" dirty="0" err="1"/>
              <a:t>prefactibilidad</a:t>
            </a:r>
            <a:r>
              <a:rPr lang="es-EC" sz="2400" dirty="0"/>
              <a:t>.</a:t>
            </a:r>
          </a:p>
          <a:p>
            <a:pPr lvl="0" algn="just"/>
            <a:r>
              <a:rPr lang="es-EC" sz="2400" dirty="0"/>
              <a:t>El costo referencial del sistema de mallas flexibles que se obtuvo por metro cúbico es un 51% menor al costo de construcción de la presa del río el Salto y supera en un 94% el costo de la presa del río Pita.</a:t>
            </a:r>
          </a:p>
          <a:p>
            <a:pPr lvl="0" algn="just"/>
            <a:r>
              <a:rPr lang="es-EC" sz="2400" dirty="0"/>
              <a:t>El sistema de mallas flexibles presenta grandes ventajas con respecto a otras obras, como la facilidad y el corto tiempo de construcción de aproximadamente dos meses y medio, al mismo tiempo que el impacto ambiental es considerablemente menor. </a:t>
            </a:r>
          </a:p>
        </p:txBody>
      </p:sp>
    </p:spTree>
    <p:extLst>
      <p:ext uri="{BB962C8B-B14F-4D97-AF65-F5344CB8AC3E}">
        <p14:creationId xmlns:p14="http://schemas.microsoft.com/office/powerpoint/2010/main" val="37547605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Recomendaciones</a:t>
            </a:r>
            <a:endParaRPr lang="es-EC" dirty="0"/>
          </a:p>
        </p:txBody>
      </p:sp>
      <p:sp>
        <p:nvSpPr>
          <p:cNvPr id="3" name="Marcador de contenido 2"/>
          <p:cNvSpPr>
            <a:spLocks noGrp="1"/>
          </p:cNvSpPr>
          <p:nvPr>
            <p:ph idx="1"/>
          </p:nvPr>
        </p:nvSpPr>
        <p:spPr>
          <a:xfrm>
            <a:off x="839972" y="1619249"/>
            <a:ext cx="10962161" cy="4951672"/>
          </a:xfrm>
        </p:spPr>
        <p:txBody>
          <a:bodyPr>
            <a:noAutofit/>
          </a:bodyPr>
          <a:lstStyle/>
          <a:p>
            <a:pPr lvl="0" algn="just"/>
            <a:r>
              <a:rPr lang="es-EC" sz="1950" dirty="0"/>
              <a:t>Se recomienda analizar la implementación de mallas flexibles a lo largo del recorrido de los lahares en zonas cercanas a las poblaciones como el Valle de los Chillos, debido a que tanto la velocidad como la altura del flujo disminuyen considerablemente en estas zonas lo que permitiría que el efecto del sistema en la mitigación sea más efectivo, siempre y cuando la topografía presente las condiciones adecuadas para implementarlo.</a:t>
            </a:r>
          </a:p>
          <a:p>
            <a:pPr lvl="0" algn="just"/>
            <a:r>
              <a:rPr lang="es-EC" sz="1950" dirty="0"/>
              <a:t>Se recomienda que la entidad responsable de salvaguardar las vidas humanas y bienes materiales que pueden verse afectados por el flujo de lahares consideren la ejecución de obras de mitigación que permitan reducir los efectos de dicho flujo, ya que por su naturaleza impredecible constituyen un riesgo latente para la población. </a:t>
            </a:r>
          </a:p>
          <a:p>
            <a:pPr lvl="0" algn="just"/>
            <a:r>
              <a:rPr lang="es-EC" sz="1950" dirty="0"/>
              <a:t>Se recomienda que la entidad responsable de llevar a cabo obras de protección contra los lahares producidos por una erupción del volcán Cotopaxi analice la posibilidad de colocar mallas de mayor altura en conjunto con la empresa fabricante que cuenta con la experiencia y las herramientas necesarias para desarrollar un diseño especial para este caso.</a:t>
            </a:r>
          </a:p>
          <a:p>
            <a:pPr algn="just"/>
            <a:endParaRPr lang="es-EC" sz="1950" dirty="0"/>
          </a:p>
        </p:txBody>
      </p:sp>
    </p:spTree>
    <p:extLst>
      <p:ext uri="{BB962C8B-B14F-4D97-AF65-F5344CB8AC3E}">
        <p14:creationId xmlns:p14="http://schemas.microsoft.com/office/powerpoint/2010/main" val="10052541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C" dirty="0" smtClean="0"/>
              <a:t>Gracias por su atención</a:t>
            </a:r>
            <a:endParaRPr lang="es-EC" dirty="0"/>
          </a:p>
        </p:txBody>
      </p:sp>
    </p:spTree>
    <p:extLst>
      <p:ext uri="{BB962C8B-B14F-4D97-AF65-F5344CB8AC3E}">
        <p14:creationId xmlns:p14="http://schemas.microsoft.com/office/powerpoint/2010/main" val="6356775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Clasificación del flujos de lodo</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728314017"/>
              </p:ext>
            </p:extLst>
          </p:nvPr>
        </p:nvGraphicFramePr>
        <p:xfrm>
          <a:off x="28905" y="2283155"/>
          <a:ext cx="5852054" cy="4200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2"/>
          <p:cNvSpPr>
            <a:spLocks noChangeArrowheads="1"/>
          </p:cNvSpPr>
          <p:nvPr/>
        </p:nvSpPr>
        <p:spPr bwMode="auto">
          <a:xfrm>
            <a:off x="5543550" y="16859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2" name="Imagen 11"/>
          <p:cNvPicPr>
            <a:picLocks noChangeAspect="1"/>
          </p:cNvPicPr>
          <p:nvPr/>
        </p:nvPicPr>
        <p:blipFill>
          <a:blip r:embed="rId7"/>
          <a:stretch>
            <a:fillRect/>
          </a:stretch>
        </p:blipFill>
        <p:spPr>
          <a:xfrm>
            <a:off x="5197905" y="3745475"/>
            <a:ext cx="6747603" cy="1910225"/>
          </a:xfrm>
          <a:prstGeom prst="rect">
            <a:avLst/>
          </a:prstGeom>
        </p:spPr>
      </p:pic>
      <p:sp>
        <p:nvSpPr>
          <p:cNvPr id="7" name="Rectángulo 6"/>
          <p:cNvSpPr/>
          <p:nvPr/>
        </p:nvSpPr>
        <p:spPr>
          <a:xfrm>
            <a:off x="1144180" y="1447746"/>
            <a:ext cx="362150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s-EC" b="1" dirty="0" smtClean="0">
                <a:latin typeface="+mj-lt"/>
                <a:ea typeface="Calibri" panose="020F0502020204030204" pitchFamily="34" charset="0"/>
                <a:cs typeface="Times New Roman" panose="02020603050405020304" pitchFamily="18" charset="0"/>
              </a:rPr>
              <a:t>Clasificación por el contenido </a:t>
            </a:r>
          </a:p>
          <a:p>
            <a:pPr algn="ctr"/>
            <a:r>
              <a:rPr lang="es-EC" b="1" dirty="0" smtClean="0">
                <a:latin typeface="+mj-lt"/>
                <a:ea typeface="Calibri" panose="020F0502020204030204" pitchFamily="34" charset="0"/>
                <a:cs typeface="Times New Roman" panose="02020603050405020304" pitchFamily="18" charset="0"/>
              </a:rPr>
              <a:t>de partículas finas</a:t>
            </a:r>
          </a:p>
        </p:txBody>
      </p:sp>
      <p:sp>
        <p:nvSpPr>
          <p:cNvPr id="8" name="Rectángulo 7"/>
          <p:cNvSpPr/>
          <p:nvPr/>
        </p:nvSpPr>
        <p:spPr>
          <a:xfrm>
            <a:off x="6886789" y="2392535"/>
            <a:ext cx="336983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s-EC" b="1" dirty="0" smtClean="0">
                <a:latin typeface="+mj-lt"/>
                <a:ea typeface="Calibri" panose="020F0502020204030204" pitchFamily="34" charset="0"/>
                <a:cs typeface="Times New Roman" panose="02020603050405020304" pitchFamily="18" charset="0"/>
              </a:rPr>
              <a:t>Clasificación por las causas </a:t>
            </a:r>
          </a:p>
          <a:p>
            <a:pPr algn="ctr"/>
            <a:r>
              <a:rPr lang="es-EC" b="1" dirty="0" smtClean="0">
                <a:latin typeface="+mj-lt"/>
                <a:ea typeface="Calibri" panose="020F0502020204030204" pitchFamily="34" charset="0"/>
                <a:cs typeface="Times New Roman" panose="02020603050405020304" pitchFamily="18" charset="0"/>
              </a:rPr>
              <a:t>que lo generan</a:t>
            </a:r>
          </a:p>
        </p:txBody>
      </p:sp>
    </p:spTree>
    <p:extLst>
      <p:ext uri="{BB962C8B-B14F-4D97-AF65-F5344CB8AC3E}">
        <p14:creationId xmlns:p14="http://schemas.microsoft.com/office/powerpoint/2010/main" val="29025145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Lahares</a:t>
            </a:r>
            <a:endParaRPr lang="es-EC"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1762508284"/>
              </p:ext>
            </p:extLst>
          </p:nvPr>
        </p:nvGraphicFramePr>
        <p:xfrm>
          <a:off x="2190751" y="1264555"/>
          <a:ext cx="8181974" cy="5400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02934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Lahares</a:t>
            </a:r>
            <a:endParaRPr lang="es-EC"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790831437"/>
              </p:ext>
            </p:extLst>
          </p:nvPr>
        </p:nvGraphicFramePr>
        <p:xfrm>
          <a:off x="1084263" y="1520475"/>
          <a:ext cx="4888863" cy="46572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p:nvPr/>
        </p:nvPicPr>
        <p:blipFill>
          <a:blip r:embed="rId7"/>
          <a:stretch>
            <a:fillRect/>
          </a:stretch>
        </p:blipFill>
        <p:spPr>
          <a:xfrm>
            <a:off x="5913169" y="798897"/>
            <a:ext cx="4361447" cy="2466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n 5" descr="El Ministerio del Ambiente reporta presencia de lahares secundarios en el Cotopaxi. Foto: Twitter @Ambiente_EC"/>
          <p:cNvPicPr/>
          <p:nvPr/>
        </p:nvPicPr>
        <p:blipFill>
          <a:blip r:embed="rId8">
            <a:extLst>
              <a:ext uri="{28A0092B-C50C-407E-A947-70E740481C1C}">
                <a14:useLocalDpi xmlns:a14="http://schemas.microsoft.com/office/drawing/2010/main" val="0"/>
              </a:ext>
            </a:extLst>
          </a:blip>
          <a:srcRect/>
          <a:stretch>
            <a:fillRect/>
          </a:stretch>
        </p:blipFill>
        <p:spPr bwMode="auto">
          <a:xfrm>
            <a:off x="5973126" y="3895333"/>
            <a:ext cx="4301490" cy="23882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ángulo 6"/>
          <p:cNvSpPr/>
          <p:nvPr/>
        </p:nvSpPr>
        <p:spPr>
          <a:xfrm>
            <a:off x="5913169" y="6464915"/>
            <a:ext cx="442140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s-EC" b="1" dirty="0" smtClean="0">
                <a:latin typeface="+mj-lt"/>
                <a:ea typeface="Calibri" panose="020F0502020204030204" pitchFamily="34" charset="0"/>
                <a:cs typeface="Times New Roman" panose="02020603050405020304" pitchFamily="18" charset="0"/>
              </a:rPr>
              <a:t>Lahares Secundarios volcán Cotopaxi</a:t>
            </a:r>
          </a:p>
        </p:txBody>
      </p:sp>
      <p:sp>
        <p:nvSpPr>
          <p:cNvPr id="8" name="Rectángulo 7"/>
          <p:cNvSpPr/>
          <p:nvPr/>
        </p:nvSpPr>
        <p:spPr>
          <a:xfrm>
            <a:off x="6031791" y="3367829"/>
            <a:ext cx="4184159"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s-EC" b="1" dirty="0" smtClean="0">
                <a:latin typeface="+mj-lt"/>
                <a:ea typeface="Calibri" panose="020F0502020204030204" pitchFamily="34" charset="0"/>
                <a:cs typeface="Times New Roman" panose="02020603050405020304" pitchFamily="18" charset="0"/>
              </a:rPr>
              <a:t>Morfología del </a:t>
            </a:r>
            <a:r>
              <a:rPr lang="es-EC" b="1" dirty="0" err="1" smtClean="0">
                <a:latin typeface="+mj-lt"/>
                <a:ea typeface="Calibri" panose="020F0502020204030204" pitchFamily="34" charset="0"/>
                <a:cs typeface="Times New Roman" panose="02020603050405020304" pitchFamily="18" charset="0"/>
              </a:rPr>
              <a:t>lahar</a:t>
            </a:r>
            <a:r>
              <a:rPr lang="es-EC" b="1" dirty="0" smtClean="0">
                <a:latin typeface="+mj-lt"/>
                <a:ea typeface="Calibri" panose="020F0502020204030204" pitchFamily="34" charset="0"/>
                <a:cs typeface="Times New Roman" panose="02020603050405020304" pitchFamily="18" charset="0"/>
              </a:rPr>
              <a:t> en movimiento</a:t>
            </a:r>
          </a:p>
        </p:txBody>
      </p:sp>
    </p:spTree>
    <p:extLst>
      <p:ext uri="{BB962C8B-B14F-4D97-AF65-F5344CB8AC3E}">
        <p14:creationId xmlns:p14="http://schemas.microsoft.com/office/powerpoint/2010/main" val="21066683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Volcán Cotopaxi y sus lahares</a:t>
            </a:r>
            <a:endParaRPr lang="es-EC" dirty="0"/>
          </a:p>
        </p:txBody>
      </p:sp>
      <p:pic>
        <p:nvPicPr>
          <p:cNvPr id="4" name="Imagen 3" descr="http://www.igepn.edu.ec/media/k2/items/cache/3899dfe821816fbcb3db3e3b23f81585_XL.jpg"/>
          <p:cNvPicPr/>
          <p:nvPr/>
        </p:nvPicPr>
        <p:blipFill rotWithShape="1">
          <a:blip r:embed="rId2">
            <a:extLst>
              <a:ext uri="{28A0092B-C50C-407E-A947-70E740481C1C}">
                <a14:useLocalDpi xmlns:a14="http://schemas.microsoft.com/office/drawing/2010/main" val="0"/>
              </a:ext>
            </a:extLst>
          </a:blip>
          <a:srcRect l="15759" t="1881" r="10151" b="25213"/>
          <a:stretch/>
        </p:blipFill>
        <p:spPr bwMode="auto">
          <a:xfrm>
            <a:off x="7976265" y="1352550"/>
            <a:ext cx="3895725" cy="2301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Pentágono 4"/>
          <p:cNvSpPr/>
          <p:nvPr/>
        </p:nvSpPr>
        <p:spPr>
          <a:xfrm>
            <a:off x="1484120" y="1323289"/>
            <a:ext cx="6181725" cy="1349383"/>
          </a:xfrm>
          <a:prstGeom prst="homePlat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s-EC" sz="2000" b="1" dirty="0" smtClean="0"/>
              <a:t>Volcán Cotopaxi: </a:t>
            </a:r>
          </a:p>
          <a:p>
            <a:r>
              <a:rPr lang="es-EC" sz="2000" dirty="0" smtClean="0"/>
              <a:t>35 </a:t>
            </a:r>
            <a:r>
              <a:rPr lang="es-EC" sz="2000" dirty="0"/>
              <a:t>km del Noreste de </a:t>
            </a:r>
            <a:r>
              <a:rPr lang="es-EC" sz="2000" dirty="0" smtClean="0"/>
              <a:t>Latacunga y </a:t>
            </a:r>
          </a:p>
          <a:p>
            <a:r>
              <a:rPr lang="es-EC" sz="2000" dirty="0" smtClean="0"/>
              <a:t>45 </a:t>
            </a:r>
            <a:r>
              <a:rPr lang="es-EC" sz="2000" dirty="0"/>
              <a:t>km al Sureste de </a:t>
            </a:r>
            <a:r>
              <a:rPr lang="es-EC" sz="2000" dirty="0" smtClean="0"/>
              <a:t>Quito.</a:t>
            </a:r>
          </a:p>
        </p:txBody>
      </p:sp>
      <p:sp>
        <p:nvSpPr>
          <p:cNvPr id="7" name="Pentágono 6"/>
          <p:cNvSpPr/>
          <p:nvPr/>
        </p:nvSpPr>
        <p:spPr>
          <a:xfrm>
            <a:off x="1869882" y="2823933"/>
            <a:ext cx="5410200" cy="141636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b="1" dirty="0"/>
              <a:t>Peligros volcánicos: </a:t>
            </a:r>
          </a:p>
          <a:p>
            <a:r>
              <a:rPr lang="es-EC" dirty="0"/>
              <a:t>Caída de ceniza</a:t>
            </a:r>
          </a:p>
          <a:p>
            <a:r>
              <a:rPr lang="es-EC" dirty="0"/>
              <a:t>Flujos </a:t>
            </a:r>
            <a:r>
              <a:rPr lang="es-EC" dirty="0" err="1"/>
              <a:t>piroclásticos</a:t>
            </a:r>
            <a:endParaRPr lang="es-EC" dirty="0"/>
          </a:p>
          <a:p>
            <a:r>
              <a:rPr lang="es-EC" dirty="0"/>
              <a:t>Lahares producidos por la fusión del glaciar</a:t>
            </a:r>
          </a:p>
        </p:txBody>
      </p:sp>
      <p:sp>
        <p:nvSpPr>
          <p:cNvPr id="8" name="Pentágono 7"/>
          <p:cNvSpPr/>
          <p:nvPr/>
        </p:nvSpPr>
        <p:spPr>
          <a:xfrm>
            <a:off x="1484120" y="4380865"/>
            <a:ext cx="6181725" cy="1724024"/>
          </a:xfrm>
          <a:prstGeom prst="homePlat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C" b="1" dirty="0" smtClean="0"/>
              <a:t>Factores que definen su magnitud:</a:t>
            </a:r>
          </a:p>
          <a:p>
            <a:r>
              <a:rPr lang="es-EC" dirty="0" smtClean="0"/>
              <a:t>a) Tipo </a:t>
            </a:r>
            <a:r>
              <a:rPr lang="es-EC" dirty="0"/>
              <a:t>de erupción: </a:t>
            </a:r>
            <a:r>
              <a:rPr lang="es-EC" dirty="0" smtClean="0"/>
              <a:t>determina </a:t>
            </a:r>
            <a:r>
              <a:rPr lang="es-EC" dirty="0"/>
              <a:t>el volumen de </a:t>
            </a:r>
            <a:r>
              <a:rPr lang="es-EC" dirty="0" smtClean="0"/>
              <a:t>magma, </a:t>
            </a:r>
            <a:r>
              <a:rPr lang="es-EC" dirty="0"/>
              <a:t>la intensidad y </a:t>
            </a:r>
            <a:r>
              <a:rPr lang="es-EC" dirty="0" smtClean="0"/>
              <a:t>magnitud.</a:t>
            </a:r>
          </a:p>
          <a:p>
            <a:r>
              <a:rPr lang="es-EC" dirty="0" smtClean="0"/>
              <a:t>b) Volumen </a:t>
            </a:r>
            <a:r>
              <a:rPr lang="es-EC" dirty="0"/>
              <a:t>de agua generado durante la erupción: </a:t>
            </a:r>
            <a:r>
              <a:rPr lang="es-EC" dirty="0" smtClean="0"/>
              <a:t>tamaño </a:t>
            </a:r>
            <a:r>
              <a:rPr lang="es-EC" dirty="0"/>
              <a:t>del </a:t>
            </a:r>
            <a:r>
              <a:rPr lang="es-EC" dirty="0" smtClean="0"/>
              <a:t>glaciar.</a:t>
            </a:r>
            <a:endParaRPr lang="es-EC" b="1" dirty="0"/>
          </a:p>
        </p:txBody>
      </p:sp>
      <p:pic>
        <p:nvPicPr>
          <p:cNvPr id="9" name="Imagen 8"/>
          <p:cNvPicPr>
            <a:picLocks noChangeAspect="1"/>
          </p:cNvPicPr>
          <p:nvPr/>
        </p:nvPicPr>
        <p:blipFill rotWithShape="1">
          <a:blip r:embed="rId3"/>
          <a:srcRect r="891" b="3646"/>
          <a:stretch/>
        </p:blipFill>
        <p:spPr>
          <a:xfrm>
            <a:off x="8029572" y="3885970"/>
            <a:ext cx="3789109" cy="28011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ángulo 9"/>
          <p:cNvSpPr/>
          <p:nvPr/>
        </p:nvSpPr>
        <p:spPr>
          <a:xfrm>
            <a:off x="720466" y="6301542"/>
            <a:ext cx="7198776" cy="49031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r>
              <a:rPr lang="es-EC" dirty="0"/>
              <a:t>T</a:t>
            </a:r>
            <a:r>
              <a:rPr lang="es-EC" dirty="0" smtClean="0"/>
              <a:t>iempo </a:t>
            </a:r>
            <a:r>
              <a:rPr lang="es-EC" dirty="0"/>
              <a:t>promedio entre dos erupciones </a:t>
            </a:r>
            <a:r>
              <a:rPr lang="es-EC" dirty="0" smtClean="0"/>
              <a:t>sucesivas: 117±70 años.</a:t>
            </a:r>
          </a:p>
        </p:txBody>
      </p:sp>
    </p:spTree>
    <p:extLst>
      <p:ext uri="{BB962C8B-B14F-4D97-AF65-F5344CB8AC3E}">
        <p14:creationId xmlns:p14="http://schemas.microsoft.com/office/powerpoint/2010/main" val="13607393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Glaciar Volcán Cotopaxi</a:t>
            </a:r>
            <a:endParaRPr lang="es-EC" dirty="0"/>
          </a:p>
        </p:txBody>
      </p:sp>
      <p:pic>
        <p:nvPicPr>
          <p:cNvPr id="4" name="Imagen 3"/>
          <p:cNvPicPr/>
          <p:nvPr/>
        </p:nvPicPr>
        <p:blipFill rotWithShape="1">
          <a:blip r:embed="rId2"/>
          <a:srcRect l="50264" t="23382" r="16722" b="13120"/>
          <a:stretch/>
        </p:blipFill>
        <p:spPr bwMode="auto">
          <a:xfrm>
            <a:off x="1746580" y="1511912"/>
            <a:ext cx="4606093" cy="4984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Rectángulo 4"/>
          <p:cNvSpPr/>
          <p:nvPr/>
        </p:nvSpPr>
        <p:spPr>
          <a:xfrm>
            <a:off x="6883958" y="1511913"/>
            <a:ext cx="4344029" cy="39308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sz="2000" dirty="0" smtClean="0"/>
              <a:t>Conformado por 19 lenguas.</a:t>
            </a:r>
          </a:p>
        </p:txBody>
      </p:sp>
      <p:sp>
        <p:nvSpPr>
          <p:cNvPr id="7" name="Rectángulo 6"/>
          <p:cNvSpPr/>
          <p:nvPr/>
        </p:nvSpPr>
        <p:spPr>
          <a:xfrm>
            <a:off x="6883959" y="1975878"/>
            <a:ext cx="4344028" cy="9676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C" sz="2000" b="1" dirty="0" smtClean="0"/>
              <a:t>Cuenca Norte: </a:t>
            </a:r>
            <a:r>
              <a:rPr lang="es-EC" sz="2000" dirty="0"/>
              <a:t>se originan los ríos El Salto y Pita, </a:t>
            </a:r>
            <a:r>
              <a:rPr lang="es-EC" sz="2000" dirty="0" smtClean="0"/>
              <a:t> </a:t>
            </a:r>
            <a:r>
              <a:rPr lang="es-EC" sz="2000" dirty="0"/>
              <a:t>se alimentan del deshielo </a:t>
            </a:r>
            <a:r>
              <a:rPr lang="es-EC" sz="2000" dirty="0" smtClean="0"/>
              <a:t>de glaciares </a:t>
            </a:r>
            <a:r>
              <a:rPr lang="es-EC" sz="2000" dirty="0"/>
              <a:t>1 – 6 </a:t>
            </a:r>
            <a:endParaRPr lang="es-EC" sz="2000" dirty="0" smtClean="0"/>
          </a:p>
        </p:txBody>
      </p:sp>
      <p:sp>
        <p:nvSpPr>
          <p:cNvPr id="8" name="Rectángulo 7"/>
          <p:cNvSpPr/>
          <p:nvPr/>
        </p:nvSpPr>
        <p:spPr>
          <a:xfrm>
            <a:off x="6883959" y="3027524"/>
            <a:ext cx="4344027" cy="9542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s-EC" sz="2000" b="1" dirty="0" smtClean="0"/>
              <a:t>Cuenca Oriental: </a:t>
            </a:r>
            <a:r>
              <a:rPr lang="es-EC" sz="2000" dirty="0"/>
              <a:t>deshielos de los glaciares 7 – </a:t>
            </a:r>
            <a:r>
              <a:rPr lang="es-EC" sz="2000" dirty="0" smtClean="0"/>
              <a:t>9 forman </a:t>
            </a:r>
            <a:r>
              <a:rPr lang="es-EC" sz="2000" dirty="0"/>
              <a:t>los ríos Tambo y </a:t>
            </a:r>
            <a:r>
              <a:rPr lang="es-EC" sz="2000" dirty="0" err="1"/>
              <a:t>Tamboyacu</a:t>
            </a:r>
            <a:endParaRPr lang="es-EC" sz="2000" dirty="0" smtClean="0"/>
          </a:p>
        </p:txBody>
      </p:sp>
      <p:sp>
        <p:nvSpPr>
          <p:cNvPr id="9" name="Rectángulo 8"/>
          <p:cNvSpPr/>
          <p:nvPr/>
        </p:nvSpPr>
        <p:spPr>
          <a:xfrm>
            <a:off x="6883957" y="4088695"/>
            <a:ext cx="4344029" cy="103055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s-EC" sz="2000" b="1" dirty="0" smtClean="0"/>
              <a:t>Cuenca Sur: </a:t>
            </a:r>
            <a:r>
              <a:rPr lang="es-EC" sz="2000" dirty="0"/>
              <a:t>deshielos de los </a:t>
            </a:r>
            <a:r>
              <a:rPr lang="es-EC" sz="2000" dirty="0" smtClean="0"/>
              <a:t>glaciares10 – 19 forman </a:t>
            </a:r>
            <a:r>
              <a:rPr lang="es-EC" sz="2000" dirty="0"/>
              <a:t>los ríos </a:t>
            </a:r>
            <a:r>
              <a:rPr lang="es-EC" sz="2000" dirty="0" err="1"/>
              <a:t>Cutuchi</a:t>
            </a:r>
            <a:r>
              <a:rPr lang="es-EC" sz="2000" dirty="0"/>
              <a:t>, </a:t>
            </a:r>
            <a:r>
              <a:rPr lang="es-EC" sz="2000" dirty="0" err="1"/>
              <a:t>Saquimala</a:t>
            </a:r>
            <a:r>
              <a:rPr lang="es-EC" sz="2000" dirty="0"/>
              <a:t> y </a:t>
            </a:r>
            <a:r>
              <a:rPr lang="es-EC" sz="2000" dirty="0" err="1"/>
              <a:t>Alaques</a:t>
            </a:r>
            <a:endParaRPr lang="es-EC" sz="2000" dirty="0" smtClean="0"/>
          </a:p>
        </p:txBody>
      </p:sp>
      <p:sp>
        <p:nvSpPr>
          <p:cNvPr id="10" name="Rectángulo 9"/>
          <p:cNvSpPr/>
          <p:nvPr/>
        </p:nvSpPr>
        <p:spPr>
          <a:xfrm>
            <a:off x="6883957" y="5233858"/>
            <a:ext cx="4344029" cy="1262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000" b="1" dirty="0" smtClean="0"/>
              <a:t>Área Glaciar </a:t>
            </a:r>
          </a:p>
          <a:p>
            <a:r>
              <a:rPr lang="es-EC" sz="2000" dirty="0" smtClean="0"/>
              <a:t>Retroceso glaciar 1976-2006: 42 %</a:t>
            </a:r>
          </a:p>
          <a:p>
            <a:r>
              <a:rPr lang="es-EC" sz="2000" dirty="0" smtClean="0"/>
              <a:t>2006:</a:t>
            </a:r>
            <a:r>
              <a:rPr lang="es-EC" sz="2000" b="1" dirty="0" smtClean="0"/>
              <a:t> </a:t>
            </a:r>
            <a:r>
              <a:rPr lang="es-EC" sz="2000" dirty="0" smtClean="0"/>
              <a:t>11.84 </a:t>
            </a:r>
            <a:r>
              <a:rPr lang="es-EC" sz="2000" dirty="0"/>
              <a:t>km</a:t>
            </a:r>
            <a:r>
              <a:rPr lang="es-EC" sz="2000" baseline="30000" dirty="0"/>
              <a:t>2</a:t>
            </a:r>
            <a:r>
              <a:rPr lang="es-EC" sz="2000" dirty="0"/>
              <a:t> </a:t>
            </a:r>
            <a:endParaRPr lang="es-EC" sz="2000" b="1" dirty="0" smtClean="0"/>
          </a:p>
          <a:p>
            <a:r>
              <a:rPr lang="es-EC" sz="2000" dirty="0" smtClean="0"/>
              <a:t>2015:</a:t>
            </a:r>
            <a:r>
              <a:rPr lang="es-EC" sz="2000" b="1" dirty="0" smtClean="0"/>
              <a:t> </a:t>
            </a:r>
            <a:r>
              <a:rPr lang="es-EC" sz="2000" dirty="0" smtClean="0"/>
              <a:t>11.56 </a:t>
            </a:r>
            <a:r>
              <a:rPr lang="es-EC" sz="2000" dirty="0"/>
              <a:t>km</a:t>
            </a:r>
            <a:r>
              <a:rPr lang="es-EC" sz="2000" baseline="30000" dirty="0"/>
              <a:t>2</a:t>
            </a:r>
            <a:r>
              <a:rPr lang="es-EC" sz="2000" dirty="0"/>
              <a:t> </a:t>
            </a:r>
            <a:endParaRPr lang="es-EC" sz="2000" dirty="0" smtClean="0"/>
          </a:p>
        </p:txBody>
      </p:sp>
    </p:spTree>
    <p:extLst>
      <p:ext uri="{BB962C8B-B14F-4D97-AF65-F5344CB8AC3E}">
        <p14:creationId xmlns:p14="http://schemas.microsoft.com/office/powerpoint/2010/main" val="2828585821"/>
      </p:ext>
    </p:extLst>
  </p:cSld>
  <p:clrMapOvr>
    <a:masterClrMapping/>
  </p:clrMapOvr>
  <p:timing>
    <p:tnLst>
      <p:par>
        <p:cTn id="1" dur="indefinite" restart="never" nodeType="tmRoot"/>
      </p:par>
    </p:tnLst>
  </p:timing>
</p:sld>
</file>

<file path=ppt/theme/theme1.xml><?xml version="1.0" encoding="utf-8"?>
<a:theme xmlns:a="http://schemas.openxmlformats.org/drawingml/2006/main" name="Espiral">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974</TotalTime>
  <Words>3615</Words>
  <Application>Microsoft Office PowerPoint</Application>
  <PresentationFormat>Panorámica</PresentationFormat>
  <Paragraphs>966</Paragraphs>
  <Slides>42</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42</vt:i4>
      </vt:variant>
    </vt:vector>
  </HeadingPairs>
  <TitlesOfParts>
    <vt:vector size="51" baseType="lpstr">
      <vt:lpstr>Arial</vt:lpstr>
      <vt:lpstr>Calibri</vt:lpstr>
      <vt:lpstr>Cambria Math</vt:lpstr>
      <vt:lpstr>Century Gothic</vt:lpstr>
      <vt:lpstr>Symbol</vt:lpstr>
      <vt:lpstr>Times New Roman</vt:lpstr>
      <vt:lpstr>Wingdings</vt:lpstr>
      <vt:lpstr>Wingdings 3</vt:lpstr>
      <vt:lpstr>Espiral</vt:lpstr>
      <vt:lpstr>ANÁLISIS TÉCNICO PARA LA UBICACIÓN DE UN SISTEMA DE MALLAS FLEXIBLES DE RETENCIÓN DE SÓLIDOS DEL FLUJO DE LODOS DEL VOLCÁN COTOPAXI </vt:lpstr>
      <vt:lpstr>Objetivos </vt:lpstr>
      <vt:lpstr>Objetivos </vt:lpstr>
      <vt:lpstr>Flujos de Lodo</vt:lpstr>
      <vt:lpstr>Clasificación del flujos de lodo</vt:lpstr>
      <vt:lpstr>Lahares</vt:lpstr>
      <vt:lpstr>Lahares</vt:lpstr>
      <vt:lpstr>Volcán Cotopaxi y sus lahares</vt:lpstr>
      <vt:lpstr>Glaciar Volcán Cotopaxi</vt:lpstr>
      <vt:lpstr>Volumen del flujo de Lahares del volcán Cotopaxi</vt:lpstr>
      <vt:lpstr>Parámetros físicos de los flujos de lodo</vt:lpstr>
      <vt:lpstr>Parámetros flujo de lahares Volcán Cotopaxi</vt:lpstr>
      <vt:lpstr>Porcentaje de partículas gruesas en depósito encontrado en el río Tambo</vt:lpstr>
      <vt:lpstr>Volumen Total e Hidrograma</vt:lpstr>
      <vt:lpstr>Zona de Implantación del sistema de mallas flexibles</vt:lpstr>
      <vt:lpstr>Modelación del flujo de lodos del volcán Cotopaxi</vt:lpstr>
      <vt:lpstr>Modelación del flujo de lodos del volcán Cotopaxi</vt:lpstr>
      <vt:lpstr>Resultados modelación en HEC-RAS</vt:lpstr>
      <vt:lpstr>Criterios de selección de las secciones</vt:lpstr>
      <vt:lpstr>Secciones Escogidas para la ubicación de las mallas</vt:lpstr>
      <vt:lpstr>Volumen retenido por las mallas flexibles</vt:lpstr>
      <vt:lpstr>Cálculo del volumen retenido</vt:lpstr>
      <vt:lpstr>Cálculo del volumen Sección 1</vt:lpstr>
      <vt:lpstr>Mallas Geobrugg</vt:lpstr>
      <vt:lpstr>Componentes de las mallas flexibles</vt:lpstr>
      <vt:lpstr>Componentes de las mallas flexibles</vt:lpstr>
      <vt:lpstr>Aplicaciones Existentes</vt:lpstr>
      <vt:lpstr>Parámetros de Diseño</vt:lpstr>
      <vt:lpstr>Sistema de mallas flexibles propuesto</vt:lpstr>
      <vt:lpstr>Volumen de sólidos retenidos</vt:lpstr>
      <vt:lpstr>Tipos de cargas para las mallas flexibles</vt:lpstr>
      <vt:lpstr>Cálculo de Cargas</vt:lpstr>
      <vt:lpstr>Diseño Cables de Soporte</vt:lpstr>
      <vt:lpstr>Diseño Cables de Soporte</vt:lpstr>
      <vt:lpstr>Modelo Estructural</vt:lpstr>
      <vt:lpstr>Dimensionamiento del Cable</vt:lpstr>
      <vt:lpstr>Presupuesto</vt:lpstr>
      <vt:lpstr>Indicadores económicos</vt:lpstr>
      <vt:lpstr>Conclusiones</vt:lpstr>
      <vt:lpstr>Conclusiones</vt:lpstr>
      <vt:lpstr>Recomendaciones</vt:lpstr>
      <vt:lpstr>Gracias por su atención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ANÁLISIS TÉCNICO PARA LA UBICACIÓN DE UN SISTEMA DE MALLAS FLEXIBLES DE RETENCIÓN DE SÓLIDOS DEL FLUJO DE LODOS DEL VOLCÁN COTOPAXI</dc:title>
  <dc:creator>Erika Llerena</dc:creator>
  <cp:lastModifiedBy>Erika Llerena</cp:lastModifiedBy>
  <cp:revision>91</cp:revision>
  <dcterms:created xsi:type="dcterms:W3CDTF">2016-09-26T12:25:12Z</dcterms:created>
  <dcterms:modified xsi:type="dcterms:W3CDTF">2016-10-03T15:40:44Z</dcterms:modified>
</cp:coreProperties>
</file>