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sldIdLst>
    <p:sldId id="256" r:id="rId3"/>
    <p:sldId id="257" r:id="rId4"/>
    <p:sldId id="282" r:id="rId5"/>
    <p:sldId id="283" r:id="rId6"/>
    <p:sldId id="284" r:id="rId7"/>
    <p:sldId id="289" r:id="rId8"/>
    <p:sldId id="258" r:id="rId9"/>
    <p:sldId id="263" r:id="rId10"/>
    <p:sldId id="259" r:id="rId11"/>
    <p:sldId id="262" r:id="rId12"/>
    <p:sldId id="273" r:id="rId13"/>
    <p:sldId id="274" r:id="rId14"/>
    <p:sldId id="275" r:id="rId15"/>
    <p:sldId id="276" r:id="rId16"/>
    <p:sldId id="278" r:id="rId17"/>
    <p:sldId id="279" r:id="rId18"/>
    <p:sldId id="277" r:id="rId19"/>
    <p:sldId id="27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3333CC"/>
    <a:srgbClr val="339933"/>
    <a:srgbClr val="00CC00"/>
    <a:srgbClr val="6600FF"/>
    <a:srgbClr val="FFFFCC"/>
    <a:srgbClr val="FFFF99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4DB32-6319-4711-81F8-15F8EA270C26}" type="doc">
      <dgm:prSet loTypeId="urn:microsoft.com/office/officeart/2009/3/layout/FramedTextPicture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2137609-5B8D-4636-88C1-CADC4D78CE19}">
      <dgm:prSet phldrT="[Texto]"/>
      <dgm:spPr/>
      <dgm:t>
        <a:bodyPr/>
        <a:lstStyle/>
        <a:p>
          <a:r>
            <a:rPr lang="es-EC" dirty="0" smtClean="0"/>
            <a:t>El Momento Cero de la Verdad tiene incidencia positiva en el proceso de decisión de compra de vestimenta, en consumidores de 15 a 54 años del Distrito Metropolitano de Quito.</a:t>
          </a:r>
          <a:endParaRPr lang="es-ES" dirty="0"/>
        </a:p>
      </dgm:t>
    </dgm:pt>
    <dgm:pt modelId="{547B4728-35EB-467D-B1E1-67C27C0396B5}" type="parTrans" cxnId="{0BF88F6B-E6D0-484F-8AD3-5873ECA2D438}">
      <dgm:prSet/>
      <dgm:spPr/>
      <dgm:t>
        <a:bodyPr/>
        <a:lstStyle/>
        <a:p>
          <a:endParaRPr lang="es-ES"/>
        </a:p>
      </dgm:t>
    </dgm:pt>
    <dgm:pt modelId="{C6CFDF34-E990-4E93-B5C3-AAC5F61F5EBE}" type="sibTrans" cxnId="{0BF88F6B-E6D0-484F-8AD3-5873ECA2D438}">
      <dgm:prSet/>
      <dgm:spPr/>
      <dgm:t>
        <a:bodyPr/>
        <a:lstStyle/>
        <a:p>
          <a:endParaRPr lang="es-ES"/>
        </a:p>
      </dgm:t>
    </dgm:pt>
    <dgm:pt modelId="{3087E68D-4F3D-4ECC-B4C0-38CC4C81C16C}" type="pres">
      <dgm:prSet presAssocID="{0A14DB32-6319-4711-81F8-15F8EA270C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0EBD3ED9-0FE5-494F-B063-A2C1842A4326}" type="pres">
      <dgm:prSet presAssocID="{F2137609-5B8D-4636-88C1-CADC4D78CE19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A84E7F80-4B67-44BB-84F3-4BA7D44CCC6F}" type="pres">
      <dgm:prSet presAssocID="{F2137609-5B8D-4636-88C1-CADC4D78CE19}" presName="Image" presStyleLbl="bgImgPlace1" presStyleIdx="0" presStyleCnt="1" custScaleX="50277" custScaleY="41333"/>
      <dgm:spPr/>
      <dgm:t>
        <a:bodyPr/>
        <a:lstStyle/>
        <a:p>
          <a:endParaRPr lang="es-ES"/>
        </a:p>
      </dgm:t>
    </dgm:pt>
    <dgm:pt modelId="{7099FE14-53E1-4F2C-8114-6ED56821AB4D}" type="pres">
      <dgm:prSet presAssocID="{F2137609-5B8D-4636-88C1-CADC4D78CE19}" presName="ParentText" presStyleLbl="revTx" presStyleIdx="0" presStyleCnt="1" custScaleX="107363" custScaleY="114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094CC9-8AC9-4370-969B-6E51C5CB3E07}" type="pres">
      <dgm:prSet presAssocID="{F2137609-5B8D-4636-88C1-CADC4D78CE19}" presName="tlFrame" presStyleLbl="node1" presStyleIdx="0" presStyleCnt="4" custScaleX="130322" custScaleY="145022"/>
      <dgm:spPr/>
      <dgm:t>
        <a:bodyPr/>
        <a:lstStyle/>
        <a:p>
          <a:endParaRPr lang="es-ES"/>
        </a:p>
      </dgm:t>
    </dgm:pt>
    <dgm:pt modelId="{5A55833F-5D35-43AA-BAE7-0862137670D0}" type="pres">
      <dgm:prSet presAssocID="{F2137609-5B8D-4636-88C1-CADC4D78CE19}" presName="trFrame" presStyleLbl="node1" presStyleIdx="1" presStyleCnt="4" custScaleX="130322" custScaleY="145022"/>
      <dgm:spPr/>
      <dgm:t>
        <a:bodyPr/>
        <a:lstStyle/>
        <a:p>
          <a:endParaRPr lang="es-ES"/>
        </a:p>
      </dgm:t>
    </dgm:pt>
    <dgm:pt modelId="{185A4109-23FE-413E-A6BE-22E1AB285D1A}" type="pres">
      <dgm:prSet presAssocID="{F2137609-5B8D-4636-88C1-CADC4D78CE19}" presName="blFrame" presStyleLbl="node1" presStyleIdx="2" presStyleCnt="4" custScaleX="130322" custScaleY="145022"/>
      <dgm:spPr/>
      <dgm:t>
        <a:bodyPr/>
        <a:lstStyle/>
        <a:p>
          <a:endParaRPr lang="es-ES"/>
        </a:p>
      </dgm:t>
    </dgm:pt>
    <dgm:pt modelId="{047D65E6-8C00-43B7-BAE3-27E72623D6EB}" type="pres">
      <dgm:prSet presAssocID="{F2137609-5B8D-4636-88C1-CADC4D78CE19}" presName="brFrame" presStyleLbl="node1" presStyleIdx="3" presStyleCnt="4" custScaleX="130322" custScaleY="145022"/>
      <dgm:spPr/>
      <dgm:t>
        <a:bodyPr/>
        <a:lstStyle/>
        <a:p>
          <a:endParaRPr lang="es-ES"/>
        </a:p>
      </dgm:t>
    </dgm:pt>
  </dgm:ptLst>
  <dgm:cxnLst>
    <dgm:cxn modelId="{3BAF5E1B-CC56-455E-808A-48558ABDC0AA}" type="presOf" srcId="{0A14DB32-6319-4711-81F8-15F8EA270C26}" destId="{3087E68D-4F3D-4ECC-B4C0-38CC4C81C16C}" srcOrd="0" destOrd="0" presId="urn:microsoft.com/office/officeart/2009/3/layout/FramedTextPicture"/>
    <dgm:cxn modelId="{D7AD49F8-4DC3-4598-A15F-7AB6FC7A65B7}" type="presOf" srcId="{F2137609-5B8D-4636-88C1-CADC4D78CE19}" destId="{7099FE14-53E1-4F2C-8114-6ED56821AB4D}" srcOrd="0" destOrd="0" presId="urn:microsoft.com/office/officeart/2009/3/layout/FramedTextPicture"/>
    <dgm:cxn modelId="{0BF88F6B-E6D0-484F-8AD3-5873ECA2D438}" srcId="{0A14DB32-6319-4711-81F8-15F8EA270C26}" destId="{F2137609-5B8D-4636-88C1-CADC4D78CE19}" srcOrd="0" destOrd="0" parTransId="{547B4728-35EB-467D-B1E1-67C27C0396B5}" sibTransId="{C6CFDF34-E990-4E93-B5C3-AAC5F61F5EBE}"/>
    <dgm:cxn modelId="{D896AEDC-D2F9-4F62-8720-6F6203299528}" type="presParOf" srcId="{3087E68D-4F3D-4ECC-B4C0-38CC4C81C16C}" destId="{0EBD3ED9-0FE5-494F-B063-A2C1842A4326}" srcOrd="0" destOrd="0" presId="urn:microsoft.com/office/officeart/2009/3/layout/FramedTextPicture"/>
    <dgm:cxn modelId="{70D54A36-81E1-47E4-AD40-D3E896D5190F}" type="presParOf" srcId="{0EBD3ED9-0FE5-494F-B063-A2C1842A4326}" destId="{A84E7F80-4B67-44BB-84F3-4BA7D44CCC6F}" srcOrd="0" destOrd="0" presId="urn:microsoft.com/office/officeart/2009/3/layout/FramedTextPicture"/>
    <dgm:cxn modelId="{81E26536-95EB-4346-AAC7-3C2F9655AB4D}" type="presParOf" srcId="{0EBD3ED9-0FE5-494F-B063-A2C1842A4326}" destId="{7099FE14-53E1-4F2C-8114-6ED56821AB4D}" srcOrd="1" destOrd="0" presId="urn:microsoft.com/office/officeart/2009/3/layout/FramedTextPicture"/>
    <dgm:cxn modelId="{C50EB317-B412-483E-90E2-8778EB5169B0}" type="presParOf" srcId="{0EBD3ED9-0FE5-494F-B063-A2C1842A4326}" destId="{88094CC9-8AC9-4370-969B-6E51C5CB3E07}" srcOrd="2" destOrd="0" presId="urn:microsoft.com/office/officeart/2009/3/layout/FramedTextPicture"/>
    <dgm:cxn modelId="{56D5695A-1D29-4653-86C5-3C499AAD38B7}" type="presParOf" srcId="{0EBD3ED9-0FE5-494F-B063-A2C1842A4326}" destId="{5A55833F-5D35-43AA-BAE7-0862137670D0}" srcOrd="3" destOrd="0" presId="urn:microsoft.com/office/officeart/2009/3/layout/FramedTextPicture"/>
    <dgm:cxn modelId="{90EB759E-8A33-46B7-9BA5-066B5402E628}" type="presParOf" srcId="{0EBD3ED9-0FE5-494F-B063-A2C1842A4326}" destId="{185A4109-23FE-413E-A6BE-22E1AB285D1A}" srcOrd="4" destOrd="0" presId="urn:microsoft.com/office/officeart/2009/3/layout/FramedTextPicture"/>
    <dgm:cxn modelId="{F1DC98B9-8F06-489C-A4B0-3B364E65BF26}" type="presParOf" srcId="{0EBD3ED9-0FE5-494F-B063-A2C1842A4326}" destId="{047D65E6-8C00-43B7-BAE3-27E72623D6E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E7F80-4B67-44BB-84F3-4BA7D44CCC6F}">
      <dsp:nvSpPr>
        <dsp:cNvPr id="0" name=""/>
        <dsp:cNvSpPr/>
      </dsp:nvSpPr>
      <dsp:spPr>
        <a:xfrm>
          <a:off x="855068" y="161797"/>
          <a:ext cx="1367837" cy="74966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99FE14-53E1-4F2C-8114-6ED56821AB4D}">
      <dsp:nvSpPr>
        <dsp:cNvPr id="0" name=""/>
        <dsp:cNvSpPr/>
      </dsp:nvSpPr>
      <dsp:spPr>
        <a:xfrm>
          <a:off x="2870981" y="1385934"/>
          <a:ext cx="4138222" cy="272276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El Momento Cero de la Verdad tiene incidencia positiva en el proceso de decisión de compra de vestimenta, en consumidores de 15 a 54 años del Distrito Metropolitano de Quito.</a:t>
          </a:r>
          <a:endParaRPr lang="es-ES" sz="2200" kern="1200" dirty="0"/>
        </a:p>
      </dsp:txBody>
      <dsp:txXfrm>
        <a:off x="2870981" y="1385934"/>
        <a:ext cx="4138222" cy="2722763"/>
      </dsp:txXfrm>
    </dsp:sp>
    <dsp:sp modelId="{88094CC9-8AC9-4370-969B-6E51C5CB3E07}">
      <dsp:nvSpPr>
        <dsp:cNvPr id="0" name=""/>
        <dsp:cNvSpPr/>
      </dsp:nvSpPr>
      <dsp:spPr>
        <a:xfrm>
          <a:off x="2532463" y="1008694"/>
          <a:ext cx="1206367" cy="1342789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55833F-5D35-43AA-BAE7-0862137670D0}">
      <dsp:nvSpPr>
        <dsp:cNvPr id="0" name=""/>
        <dsp:cNvSpPr/>
      </dsp:nvSpPr>
      <dsp:spPr>
        <a:xfrm rot="5400000">
          <a:off x="6099952" y="1076905"/>
          <a:ext cx="1342789" cy="1206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1013224"/>
            <a:satOff val="1071"/>
            <a:lumOff val="-19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5A4109-23FE-413E-A6BE-22E1AB285D1A}">
      <dsp:nvSpPr>
        <dsp:cNvPr id="0" name=""/>
        <dsp:cNvSpPr/>
      </dsp:nvSpPr>
      <dsp:spPr>
        <a:xfrm rot="16200000">
          <a:off x="2464252" y="3211823"/>
          <a:ext cx="1342789" cy="1206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2026448"/>
            <a:satOff val="2142"/>
            <a:lumOff val="-39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D65E6-8C00-43B7-BAE3-27E72623D6EB}">
      <dsp:nvSpPr>
        <dsp:cNvPr id="0" name=""/>
        <dsp:cNvSpPr/>
      </dsp:nvSpPr>
      <dsp:spPr>
        <a:xfrm rot="10800000">
          <a:off x="6168164" y="3143612"/>
          <a:ext cx="1206367" cy="1342789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6DCC9987-AE10-4685-9B5B-4577F1D5BB4C}" type="datetimeFigureOut">
              <a:rPr lang="es-EC"/>
              <a:pPr/>
              <a:t>4/10/2016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7D8454A-404F-4DF1-8F43-7DDF83BF3B63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7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11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07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32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06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 latinLnBrk="0">
              <a:defRPr lang="es-ES"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 latinLnBrk="0">
              <a:spcBef>
                <a:spcPts val="0"/>
              </a:spcBef>
              <a:buNone/>
              <a:defRPr lang="es-ES"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editar el estilo de subtítulo del patrón</a:t>
            </a:r>
            <a:endParaRPr kumimoji="0" lang="es-E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es-ES" sz="1000"/>
            </a:lvl1pPr>
          </a:lstStyle>
          <a:p>
            <a:fld id="{71BF1CCF-7666-4D44-83CF-B1D9081B196F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es-ES" sz="1100"/>
            </a:lvl1pPr>
          </a:lstStyle>
          <a:p>
            <a:r>
              <a:rPr lang="es-ES"/>
              <a:t>Logotipo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es-ES"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eaLnBrk="1" latinLnBrk="0" hangingPunct="1"/>
            <a:endParaRPr kumimoji="0" lang="es-E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s-ES"/>
              <a:t>Logotipo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es-ES"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 latinLnBrk="0">
              <a:defRPr lang="es-ES" sz="26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 latinLnBrk="0">
              <a:defRPr lang="es-ES"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 latinLnBrk="0">
              <a:buNone/>
              <a:defRPr lang="es-ES" sz="1600" b="0">
                <a:solidFill>
                  <a:schemeClr val="tx1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</a:lstStyle>
          <a:p>
            <a:pPr lvl="0" eaLnBrk="1" latinLnBrk="0" hangingPunct="1"/>
            <a:r>
              <a:rPr kumimoji="0" lang="es-ES" smtClean="0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 latinLnBrk="0">
              <a:defRPr lang="es-ES" sz="2400"/>
            </a:lvl1pPr>
            <a:lvl2pPr algn="l">
              <a:defRPr lang="es-ES" sz="2000"/>
            </a:lvl2pPr>
            <a:lvl3pPr algn="l">
              <a:defRPr lang="es-ES" sz="1800"/>
            </a:lvl3pPr>
            <a:lvl4pPr algn="l">
              <a:defRPr lang="es-ES" sz="1600"/>
            </a:lvl4pPr>
            <a:lvl5pPr algn="l">
              <a:defRPr lang="es-ES" sz="1600"/>
            </a:lvl5pPr>
          </a:lstStyle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</a:lstStyle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es-ES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es-ES"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</a:lstStyle>
          <a:p>
            <a:pPr lvl="0" eaLnBrk="1" latinLnBrk="0" hangingPunct="1"/>
            <a:r>
              <a:rPr kumimoji="0"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 latinLnBrk="0">
              <a:spcBef>
                <a:spcPts val="0"/>
              </a:spcBef>
              <a:defRPr lang="es-ES" sz="3000"/>
            </a:lvl1pPr>
            <a:lvl2pPr>
              <a:defRPr lang="es-ES" sz="26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</a:lstStyle>
          <a:p>
            <a:pPr lvl="0" eaLnBrk="1" latinLnBrk="0" hangingPunct="1"/>
            <a:r>
              <a:rPr lang="es-ES" smtClean="0"/>
              <a:t>Editar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 latinLnBrk="0">
              <a:buNone/>
              <a:defRPr lang="es-ES"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 latinLnBrk="0">
              <a:buNone/>
              <a:defRPr lang="es-ES"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s-ES" sz="1400"/>
            </a:lvl1pPr>
            <a:lvl2pPr>
              <a:defRPr lang="es-ES" sz="1200"/>
            </a:lvl2pPr>
            <a:lvl3pPr>
              <a:defRPr lang="es-ES" sz="1000"/>
            </a:lvl3pPr>
            <a:lvl4pPr>
              <a:defRPr lang="es-ES" sz="900"/>
            </a:lvl4pPr>
            <a:lvl5pPr>
              <a:defRPr lang="es-ES" sz="900"/>
            </a:lvl5pPr>
          </a:lstStyle>
          <a:p>
            <a:pPr lvl="0" eaLnBrk="1" latinLnBrk="0" hangingPunct="1"/>
            <a:r>
              <a:rPr kumimoji="0"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Logotipo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lang="es-ES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s-EC"/>
              <a:pPr/>
              <a:t>4/10/2016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lang="es-ES"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Logotipo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lang="es-ES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lang="es-ES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784976" cy="1538412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Departamento de Ciencias Económicas, Administrativas y de Comercio</a:t>
            </a:r>
            <a:br>
              <a:rPr lang="es-ES" sz="2400" dirty="0" smtClean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Carrera de Ingeniería en Mercadotecnia</a:t>
            </a:r>
            <a:endParaRPr lang="es-E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996952"/>
            <a:ext cx="8062912" cy="3672408"/>
          </a:xfrm>
        </p:spPr>
        <p:txBody>
          <a:bodyPr>
            <a:noAutofit/>
          </a:bodyPr>
          <a:lstStyle/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Proyecto de titulación previo a la obtención del título de Ingeniero en Mercadotecnia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es-EC" sz="1800" b="1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Tema: Incidencia del Momento </a:t>
            </a:r>
            <a:r>
              <a:rPr lang="es-EC" sz="1800" b="1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s-EC" sz="1800" b="1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ero de la Verdad en el proceso de decisión de compra de vestimenta, en consumidores de 15 a 54 años del Distrito </a:t>
            </a:r>
            <a:r>
              <a:rPr lang="es-EC" sz="1800" b="1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</a:t>
            </a:r>
            <a:r>
              <a:rPr lang="es-EC" sz="1800" b="1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etropolitano de Quito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Autora: Vela </a:t>
            </a:r>
            <a:r>
              <a:rPr lang="es-EC" sz="1800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G</a:t>
            </a:r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uanín </a:t>
            </a:r>
            <a:r>
              <a:rPr lang="es-EC" sz="1800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X</a:t>
            </a:r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imena </a:t>
            </a:r>
            <a:r>
              <a:rPr lang="es-EC" sz="1800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lexandra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Director: Ing. Marcelo </a:t>
            </a:r>
            <a:r>
              <a:rPr lang="es-EC" sz="1800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F</a:t>
            </a:r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ernando Salgado </a:t>
            </a:r>
            <a:r>
              <a:rPr lang="es-EC" sz="1800" dirty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Z</a:t>
            </a:r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apata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Sangolquí</a:t>
            </a:r>
          </a:p>
          <a:p>
            <a:pPr algn="ctr"/>
            <a:r>
              <a:rPr lang="es-EC" sz="1800" dirty="0" smtClean="0">
                <a:ln w="6350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2016</a:t>
            </a:r>
            <a:endParaRPr lang="es-EC" sz="1800" dirty="0">
              <a:ln w="6350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http://iasa2.espe.edu.ec/wp-content/uploads/2015/12/cropped-LOGO-PRINCIPAL-ESPE-PHOTOSHO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440"/>
            <a:ext cx="4006259" cy="108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Procedimiento para análisis de datos </a:t>
            </a:r>
            <a:endParaRPr lang="es-ES" dirty="0"/>
          </a:p>
        </p:txBody>
      </p:sp>
      <p:sp>
        <p:nvSpPr>
          <p:cNvPr id="4" name="Forma libre 3"/>
          <p:cNvSpPr/>
          <p:nvPr/>
        </p:nvSpPr>
        <p:spPr>
          <a:xfrm>
            <a:off x="464433" y="2118598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solidFill>
                  <a:schemeClr val="tx1"/>
                </a:solidFill>
              </a:rPr>
              <a:t>Análisis de consistencia interna</a:t>
            </a:r>
            <a:endParaRPr lang="es-ES" sz="1800" kern="1200" dirty="0">
              <a:solidFill>
                <a:schemeClr val="tx1"/>
              </a:solidFill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816555" y="2499088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3491061" y="2118598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smtClean="0">
                <a:solidFill>
                  <a:schemeClr val="tx1"/>
                </a:solidFill>
              </a:rPr>
              <a:t>Cálculo del nivel de importancia de los momentos de verdad</a:t>
            </a:r>
            <a:endParaRPr lang="es-ES" sz="1800" kern="1200" dirty="0">
              <a:solidFill>
                <a:schemeClr val="tx1"/>
              </a:solidFill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5843183" y="2499088"/>
            <a:ext cx="458317" cy="536145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0" y="107229"/>
                </a:moveTo>
                <a:lnTo>
                  <a:pt x="229159" y="107229"/>
                </a:lnTo>
                <a:lnTo>
                  <a:pt x="229159" y="0"/>
                </a:lnTo>
                <a:lnTo>
                  <a:pt x="458317" y="268073"/>
                </a:lnTo>
                <a:lnTo>
                  <a:pt x="229159" y="536145"/>
                </a:lnTo>
                <a:lnTo>
                  <a:pt x="229159" y="428916"/>
                </a:lnTo>
                <a:lnTo>
                  <a:pt x="0" y="428916"/>
                </a:lnTo>
                <a:lnTo>
                  <a:pt x="0" y="1072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7229" rIns="137495" bIns="1072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6517689" y="2118598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kern="1200" smtClean="0">
                <a:solidFill>
                  <a:schemeClr val="tx1"/>
                </a:solidFill>
              </a:rPr>
              <a:t>Coeficiente de correlación de Pearson</a:t>
            </a:r>
            <a:endParaRPr lang="es-ES" sz="1800" kern="1200" dirty="0">
              <a:solidFill>
                <a:schemeClr val="tx1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7330555" y="3605969"/>
            <a:ext cx="536145" cy="458317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366654" y="1"/>
                </a:moveTo>
                <a:lnTo>
                  <a:pt x="366654" y="268073"/>
                </a:lnTo>
                <a:lnTo>
                  <a:pt x="458317" y="268073"/>
                </a:lnTo>
                <a:lnTo>
                  <a:pt x="229158" y="536144"/>
                </a:lnTo>
                <a:lnTo>
                  <a:pt x="0" y="268073"/>
                </a:lnTo>
                <a:lnTo>
                  <a:pt x="91663" y="268073"/>
                </a:lnTo>
                <a:lnTo>
                  <a:pt x="91663" y="1"/>
                </a:lnTo>
                <a:lnTo>
                  <a:pt x="366654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230" tIns="0" rIns="107228" bIns="13749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/>
          </a:p>
        </p:txBody>
      </p:sp>
      <p:sp>
        <p:nvSpPr>
          <p:cNvPr id="11" name="Forma libre 10"/>
          <p:cNvSpPr/>
          <p:nvPr/>
        </p:nvSpPr>
        <p:spPr>
          <a:xfrm>
            <a:off x="6517689" y="4280475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solidFill>
                  <a:schemeClr val="tx1"/>
                </a:solidFill>
              </a:rPr>
              <a:t>Análisis de componentes principales y análisis factorial</a:t>
            </a:r>
            <a:endParaRPr lang="es-ES" sz="1800" kern="1200" dirty="0">
              <a:solidFill>
                <a:schemeClr val="tx1"/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5869126" y="4660964"/>
            <a:ext cx="458317" cy="536146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458317" y="428916"/>
                </a:moveTo>
                <a:lnTo>
                  <a:pt x="229158" y="428916"/>
                </a:lnTo>
                <a:lnTo>
                  <a:pt x="229158" y="536145"/>
                </a:lnTo>
                <a:lnTo>
                  <a:pt x="0" y="268072"/>
                </a:lnTo>
                <a:lnTo>
                  <a:pt x="229158" y="0"/>
                </a:lnTo>
                <a:lnTo>
                  <a:pt x="229158" y="107229"/>
                </a:lnTo>
                <a:lnTo>
                  <a:pt x="458317" y="107229"/>
                </a:lnTo>
                <a:lnTo>
                  <a:pt x="458317" y="42891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95" tIns="107230" rIns="0" bIns="1072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3491061" y="4280475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solidFill>
                  <a:schemeClr val="tx1"/>
                </a:solidFill>
              </a:rPr>
              <a:t>ANOVA</a:t>
            </a:r>
            <a:endParaRPr lang="es-ES" sz="1800" kern="1200" dirty="0">
              <a:solidFill>
                <a:schemeClr val="tx1"/>
              </a:solidFill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2842498" y="4660964"/>
            <a:ext cx="458318" cy="536146"/>
          </a:xfrm>
          <a:custGeom>
            <a:avLst/>
            <a:gdLst>
              <a:gd name="connsiteX0" fmla="*/ 0 w 458317"/>
              <a:gd name="connsiteY0" fmla="*/ 107229 h 536145"/>
              <a:gd name="connsiteX1" fmla="*/ 229159 w 458317"/>
              <a:gd name="connsiteY1" fmla="*/ 107229 h 536145"/>
              <a:gd name="connsiteX2" fmla="*/ 229159 w 458317"/>
              <a:gd name="connsiteY2" fmla="*/ 0 h 536145"/>
              <a:gd name="connsiteX3" fmla="*/ 458317 w 458317"/>
              <a:gd name="connsiteY3" fmla="*/ 268073 h 536145"/>
              <a:gd name="connsiteX4" fmla="*/ 229159 w 458317"/>
              <a:gd name="connsiteY4" fmla="*/ 536145 h 536145"/>
              <a:gd name="connsiteX5" fmla="*/ 229159 w 458317"/>
              <a:gd name="connsiteY5" fmla="*/ 428916 h 536145"/>
              <a:gd name="connsiteX6" fmla="*/ 0 w 458317"/>
              <a:gd name="connsiteY6" fmla="*/ 428916 h 536145"/>
              <a:gd name="connsiteX7" fmla="*/ 0 w 458317"/>
              <a:gd name="connsiteY7" fmla="*/ 107229 h 53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317" h="536145">
                <a:moveTo>
                  <a:pt x="458317" y="428916"/>
                </a:moveTo>
                <a:lnTo>
                  <a:pt x="229158" y="428916"/>
                </a:lnTo>
                <a:lnTo>
                  <a:pt x="229158" y="536145"/>
                </a:lnTo>
                <a:lnTo>
                  <a:pt x="0" y="268072"/>
                </a:lnTo>
                <a:lnTo>
                  <a:pt x="229158" y="0"/>
                </a:lnTo>
                <a:lnTo>
                  <a:pt x="229158" y="107229"/>
                </a:lnTo>
                <a:lnTo>
                  <a:pt x="458317" y="107229"/>
                </a:lnTo>
                <a:lnTo>
                  <a:pt x="458317" y="42891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495" tIns="107230" rIns="1" bIns="107229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464433" y="4280475"/>
            <a:ext cx="2161877" cy="1297126"/>
          </a:xfrm>
          <a:custGeom>
            <a:avLst/>
            <a:gdLst>
              <a:gd name="connsiteX0" fmla="*/ 0 w 2161877"/>
              <a:gd name="connsiteY0" fmla="*/ 129713 h 1297126"/>
              <a:gd name="connsiteX1" fmla="*/ 129713 w 2161877"/>
              <a:gd name="connsiteY1" fmla="*/ 0 h 1297126"/>
              <a:gd name="connsiteX2" fmla="*/ 2032164 w 2161877"/>
              <a:gd name="connsiteY2" fmla="*/ 0 h 1297126"/>
              <a:gd name="connsiteX3" fmla="*/ 2161877 w 2161877"/>
              <a:gd name="connsiteY3" fmla="*/ 129713 h 1297126"/>
              <a:gd name="connsiteX4" fmla="*/ 2161877 w 2161877"/>
              <a:gd name="connsiteY4" fmla="*/ 1167413 h 1297126"/>
              <a:gd name="connsiteX5" fmla="*/ 2032164 w 2161877"/>
              <a:gd name="connsiteY5" fmla="*/ 1297126 h 1297126"/>
              <a:gd name="connsiteX6" fmla="*/ 129713 w 2161877"/>
              <a:gd name="connsiteY6" fmla="*/ 1297126 h 1297126"/>
              <a:gd name="connsiteX7" fmla="*/ 0 w 2161877"/>
              <a:gd name="connsiteY7" fmla="*/ 1167413 h 1297126"/>
              <a:gd name="connsiteX8" fmla="*/ 0 w 2161877"/>
              <a:gd name="connsiteY8" fmla="*/ 129713 h 12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1877" h="1297126">
                <a:moveTo>
                  <a:pt x="0" y="129713"/>
                </a:moveTo>
                <a:cubicBezTo>
                  <a:pt x="0" y="58074"/>
                  <a:pt x="58074" y="0"/>
                  <a:pt x="129713" y="0"/>
                </a:cubicBezTo>
                <a:lnTo>
                  <a:pt x="2032164" y="0"/>
                </a:lnTo>
                <a:cubicBezTo>
                  <a:pt x="2103803" y="0"/>
                  <a:pt x="2161877" y="58074"/>
                  <a:pt x="2161877" y="129713"/>
                </a:cubicBezTo>
                <a:lnTo>
                  <a:pt x="2161877" y="1167413"/>
                </a:lnTo>
                <a:cubicBezTo>
                  <a:pt x="2161877" y="1239052"/>
                  <a:pt x="2103803" y="1297126"/>
                  <a:pt x="2032164" y="1297126"/>
                </a:cubicBezTo>
                <a:lnTo>
                  <a:pt x="129713" y="1297126"/>
                </a:lnTo>
                <a:cubicBezTo>
                  <a:pt x="58074" y="1297126"/>
                  <a:pt x="0" y="1239052"/>
                  <a:pt x="0" y="1167413"/>
                </a:cubicBezTo>
                <a:lnTo>
                  <a:pt x="0" y="12971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572" tIns="106572" rIns="106572" bIns="1065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solidFill>
                  <a:schemeClr val="tx1"/>
                </a:solidFill>
              </a:rPr>
              <a:t>Elaboración del perfil</a:t>
            </a:r>
            <a:endParaRPr lang="es-ES" sz="18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9384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Análisis de consistencia interna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653"/>
              </p:ext>
            </p:extLst>
          </p:nvPr>
        </p:nvGraphicFramePr>
        <p:xfrm>
          <a:off x="1619673" y="2956160"/>
          <a:ext cx="5904655" cy="2633080"/>
        </p:xfrm>
        <a:graphic>
          <a:graphicData uri="http://schemas.openxmlformats.org/drawingml/2006/table">
            <a:tbl>
              <a:tblPr firstRow="1" firstCol="1">
                <a:tableStyleId>{638B1855-1B75-4FBE-930C-398BA8C253C6}</a:tableStyleId>
              </a:tblPr>
              <a:tblGrid>
                <a:gridCol w="3542585">
                  <a:extLst>
                    <a:ext uri="{9D8B030D-6E8A-4147-A177-3AD203B41FA5}">
                      <a16:colId xmlns:a16="http://schemas.microsoft.com/office/drawing/2014/main" val="443317406"/>
                    </a:ext>
                  </a:extLst>
                </a:gridCol>
                <a:gridCol w="2362070">
                  <a:extLst>
                    <a:ext uri="{9D8B030D-6E8A-4147-A177-3AD203B41FA5}">
                      <a16:colId xmlns:a16="http://schemas.microsoft.com/office/drawing/2014/main" val="2627984162"/>
                    </a:ext>
                  </a:extLst>
                </a:gridCol>
              </a:tblGrid>
              <a:tr h="658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Momento de verdad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Alfa de </a:t>
                      </a:r>
                      <a:r>
                        <a:rPr lang="es-EC" sz="1800" dirty="0" err="1">
                          <a:solidFill>
                            <a:schemeClr val="tx1"/>
                          </a:solidFill>
                          <a:effectLst/>
                        </a:rPr>
                        <a:t>Crombach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224299"/>
                  </a:ext>
                </a:extLst>
              </a:tr>
              <a:tr h="65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Momento Cero de la Verdad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0,930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254716"/>
                  </a:ext>
                </a:extLst>
              </a:tr>
              <a:tr h="65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Primer momento de la verdad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0,686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6952305"/>
                  </a:ext>
                </a:extLst>
              </a:tr>
              <a:tr h="658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0" dirty="0">
                          <a:solidFill>
                            <a:schemeClr val="tx1"/>
                          </a:solidFill>
                          <a:effectLst/>
                        </a:rPr>
                        <a:t>Segundo momento de la verdad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0,849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04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2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Correlación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1088"/>
            <a:ext cx="4492857" cy="36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6197" y="4401368"/>
            <a:ext cx="5156283" cy="234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388424" y="5229200"/>
            <a:ext cx="328157" cy="1756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7380312" y="5877272"/>
            <a:ext cx="328157" cy="1756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59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ANOVA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51" y="1844824"/>
            <a:ext cx="5091429" cy="46080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496" y="4855475"/>
            <a:ext cx="3600000" cy="159786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403648" y="3717032"/>
            <a:ext cx="432048" cy="1440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403648" y="6294398"/>
            <a:ext cx="432048" cy="1584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1403648" y="5013176"/>
            <a:ext cx="432048" cy="144016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676456" y="5262442"/>
            <a:ext cx="328157" cy="1756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8676456" y="6014206"/>
            <a:ext cx="328157" cy="17569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 15"/>
          <p:cNvSpPr/>
          <p:nvPr/>
        </p:nvSpPr>
        <p:spPr>
          <a:xfrm>
            <a:off x="6238117" y="3943185"/>
            <a:ext cx="2294323" cy="709951"/>
          </a:xfrm>
          <a:custGeom>
            <a:avLst/>
            <a:gdLst>
              <a:gd name="connsiteX0" fmla="*/ 0 w 2294322"/>
              <a:gd name="connsiteY0" fmla="*/ 0 h 709950"/>
              <a:gd name="connsiteX1" fmla="*/ 1939347 w 2294322"/>
              <a:gd name="connsiteY1" fmla="*/ 0 h 709950"/>
              <a:gd name="connsiteX2" fmla="*/ 2294322 w 2294322"/>
              <a:gd name="connsiteY2" fmla="*/ 354975 h 709950"/>
              <a:gd name="connsiteX3" fmla="*/ 1939347 w 2294322"/>
              <a:gd name="connsiteY3" fmla="*/ 709950 h 709950"/>
              <a:gd name="connsiteX4" fmla="*/ 0 w 2294322"/>
              <a:gd name="connsiteY4" fmla="*/ 709950 h 709950"/>
              <a:gd name="connsiteX5" fmla="*/ 0 w 2294322"/>
              <a:gd name="connsiteY5" fmla="*/ 0 h 7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322" h="709950">
                <a:moveTo>
                  <a:pt x="2294322" y="709949"/>
                </a:moveTo>
                <a:lnTo>
                  <a:pt x="354975" y="709949"/>
                </a:lnTo>
                <a:lnTo>
                  <a:pt x="0" y="354975"/>
                </a:lnTo>
                <a:lnTo>
                  <a:pt x="354975" y="1"/>
                </a:lnTo>
                <a:lnTo>
                  <a:pt x="2294322" y="1"/>
                </a:lnTo>
                <a:lnTo>
                  <a:pt x="2294322" y="7099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fillRef>
          <a:effect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556" tIns="68581" rIns="128017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dirty="0" smtClean="0">
                <a:solidFill>
                  <a:schemeClr val="tx1"/>
                </a:solidFill>
              </a:rPr>
              <a:t>Momento cero</a:t>
            </a:r>
            <a:endParaRPr lang="es-EC" sz="1800" b="1" kern="1200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883142" y="3943186"/>
            <a:ext cx="709950" cy="7099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5085"/>
              <a:satOff val="229"/>
              <a:lumOff val="-1747"/>
              <a:alphaOff val="0"/>
            </a:schemeClr>
          </a:fillRef>
          <a:effectRef idx="3">
            <a:schemeClr val="accent1">
              <a:tint val="50000"/>
              <a:hueOff val="-5085"/>
              <a:satOff val="229"/>
              <a:lumOff val="-17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orma libre 17"/>
          <p:cNvSpPr/>
          <p:nvPr/>
        </p:nvSpPr>
        <p:spPr>
          <a:xfrm>
            <a:off x="6233600" y="2166823"/>
            <a:ext cx="2293200" cy="709200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039673"/>
              <a:satOff val="3213"/>
              <a:lumOff val="-589"/>
              <a:alphaOff val="0"/>
            </a:schemeClr>
          </a:fillRef>
          <a:effectRef idx="3">
            <a:schemeClr val="accent5">
              <a:hueOff val="-3039673"/>
              <a:satOff val="3213"/>
              <a:lumOff val="-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4" tIns="64771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kern="1200" dirty="0" smtClean="0">
                <a:solidFill>
                  <a:schemeClr val="tx1"/>
                </a:solidFill>
              </a:rPr>
              <a:t>Primer momento</a:t>
            </a:r>
            <a:endParaRPr lang="es-EC" b="1" kern="1200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857077" y="2154769"/>
            <a:ext cx="709200" cy="70920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2717361"/>
              <a:satOff val="2620"/>
              <a:lumOff val="-115"/>
              <a:alphaOff val="0"/>
            </a:schemeClr>
          </a:fillRef>
          <a:effectRef idx="3">
            <a:schemeClr val="accent5">
              <a:tint val="50000"/>
              <a:hueOff val="-2717361"/>
              <a:satOff val="2620"/>
              <a:lumOff val="-1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 19"/>
          <p:cNvSpPr/>
          <p:nvPr/>
        </p:nvSpPr>
        <p:spPr>
          <a:xfrm>
            <a:off x="6238117" y="3055004"/>
            <a:ext cx="2293200" cy="709200"/>
          </a:xfrm>
          <a:custGeom>
            <a:avLst/>
            <a:gdLst>
              <a:gd name="connsiteX0" fmla="*/ 0 w 1963298"/>
              <a:gd name="connsiteY0" fmla="*/ 0 h 575646"/>
              <a:gd name="connsiteX1" fmla="*/ 1675475 w 1963298"/>
              <a:gd name="connsiteY1" fmla="*/ 0 h 575646"/>
              <a:gd name="connsiteX2" fmla="*/ 1963298 w 1963298"/>
              <a:gd name="connsiteY2" fmla="*/ 287823 h 575646"/>
              <a:gd name="connsiteX3" fmla="*/ 1675475 w 1963298"/>
              <a:gd name="connsiteY3" fmla="*/ 575646 h 575646"/>
              <a:gd name="connsiteX4" fmla="*/ 0 w 1963298"/>
              <a:gd name="connsiteY4" fmla="*/ 575646 h 575646"/>
              <a:gd name="connsiteX5" fmla="*/ 0 w 1963298"/>
              <a:gd name="connsiteY5" fmla="*/ 0 h 57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298" h="575646">
                <a:moveTo>
                  <a:pt x="1963298" y="575645"/>
                </a:moveTo>
                <a:lnTo>
                  <a:pt x="287823" y="575645"/>
                </a:lnTo>
                <a:lnTo>
                  <a:pt x="0" y="287823"/>
                </a:lnTo>
                <a:lnTo>
                  <a:pt x="287823" y="1"/>
                </a:lnTo>
                <a:lnTo>
                  <a:pt x="1963298" y="1"/>
                </a:lnTo>
                <a:lnTo>
                  <a:pt x="1963298" y="57564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55" tIns="60961" rIns="113792" bIns="60961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b="1" kern="1200" dirty="0" smtClean="0">
                <a:solidFill>
                  <a:schemeClr val="tx1"/>
                </a:solidFill>
              </a:rPr>
              <a:t>Segundo momento</a:t>
            </a:r>
            <a:endParaRPr lang="es-EC" b="1" kern="1200" dirty="0">
              <a:solidFill>
                <a:schemeClr val="tx1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5879097" y="3042949"/>
            <a:ext cx="709200" cy="70920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510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Análisis factorial. </a:t>
            </a:r>
            <a:r>
              <a:rPr lang="es-EC" sz="2400" dirty="0" smtClean="0"/>
              <a:t>Momento Cero de la Verdad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348"/>
          <a:stretch/>
        </p:blipFill>
        <p:spPr>
          <a:xfrm>
            <a:off x="457200" y="2060848"/>
            <a:ext cx="4553123" cy="432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43808" y="3068960"/>
            <a:ext cx="432048" cy="9361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3635896" y="5373216"/>
            <a:ext cx="432048" cy="936104"/>
          </a:xfrm>
          <a:prstGeom prst="rect">
            <a:avLst/>
          </a:prstGeom>
          <a:noFill/>
          <a:ln w="381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4427984" y="4149080"/>
            <a:ext cx="432048" cy="11521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6136087" y="2943994"/>
            <a:ext cx="2294322" cy="709952"/>
          </a:xfrm>
          <a:custGeom>
            <a:avLst/>
            <a:gdLst>
              <a:gd name="connsiteX0" fmla="*/ 0 w 2294322"/>
              <a:gd name="connsiteY0" fmla="*/ 0 h 709950"/>
              <a:gd name="connsiteX1" fmla="*/ 1939347 w 2294322"/>
              <a:gd name="connsiteY1" fmla="*/ 0 h 709950"/>
              <a:gd name="connsiteX2" fmla="*/ 2294322 w 2294322"/>
              <a:gd name="connsiteY2" fmla="*/ 354975 h 709950"/>
              <a:gd name="connsiteX3" fmla="*/ 1939347 w 2294322"/>
              <a:gd name="connsiteY3" fmla="*/ 709950 h 709950"/>
              <a:gd name="connsiteX4" fmla="*/ 0 w 2294322"/>
              <a:gd name="connsiteY4" fmla="*/ 709950 h 709950"/>
              <a:gd name="connsiteX5" fmla="*/ 0 w 2294322"/>
              <a:gd name="connsiteY5" fmla="*/ 0 h 7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322" h="709950">
                <a:moveTo>
                  <a:pt x="2294322" y="709949"/>
                </a:moveTo>
                <a:lnTo>
                  <a:pt x="354975" y="709949"/>
                </a:lnTo>
                <a:lnTo>
                  <a:pt x="0" y="354975"/>
                </a:lnTo>
                <a:lnTo>
                  <a:pt x="354975" y="1"/>
                </a:lnTo>
                <a:lnTo>
                  <a:pt x="2294322" y="1"/>
                </a:lnTo>
                <a:lnTo>
                  <a:pt x="2294322" y="7099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556" tIns="68581" rIns="128016" bIns="6858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dirty="0" smtClean="0">
                <a:solidFill>
                  <a:schemeClr val="tx1"/>
                </a:solidFill>
              </a:rPr>
              <a:t>Búsqueda básica</a:t>
            </a:r>
            <a:endParaRPr lang="es-EC" sz="1800" b="1" kern="1200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781112" y="2943995"/>
            <a:ext cx="709950" cy="7099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6136087" y="3865871"/>
            <a:ext cx="2294322" cy="709951"/>
          </a:xfrm>
          <a:custGeom>
            <a:avLst/>
            <a:gdLst>
              <a:gd name="connsiteX0" fmla="*/ 0 w 2294322"/>
              <a:gd name="connsiteY0" fmla="*/ 0 h 709950"/>
              <a:gd name="connsiteX1" fmla="*/ 1939347 w 2294322"/>
              <a:gd name="connsiteY1" fmla="*/ 0 h 709950"/>
              <a:gd name="connsiteX2" fmla="*/ 2294322 w 2294322"/>
              <a:gd name="connsiteY2" fmla="*/ 354975 h 709950"/>
              <a:gd name="connsiteX3" fmla="*/ 1939347 w 2294322"/>
              <a:gd name="connsiteY3" fmla="*/ 709950 h 709950"/>
              <a:gd name="connsiteX4" fmla="*/ 0 w 2294322"/>
              <a:gd name="connsiteY4" fmla="*/ 709950 h 709950"/>
              <a:gd name="connsiteX5" fmla="*/ 0 w 2294322"/>
              <a:gd name="connsiteY5" fmla="*/ 0 h 7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322" h="709950">
                <a:moveTo>
                  <a:pt x="2294322" y="709949"/>
                </a:moveTo>
                <a:lnTo>
                  <a:pt x="354975" y="709949"/>
                </a:lnTo>
                <a:lnTo>
                  <a:pt x="0" y="354975"/>
                </a:lnTo>
                <a:lnTo>
                  <a:pt x="354975" y="1"/>
                </a:lnTo>
                <a:lnTo>
                  <a:pt x="2294322" y="1"/>
                </a:lnTo>
                <a:lnTo>
                  <a:pt x="2294322" y="7099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fillRef>
          <a:effect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556" tIns="68581" rIns="128016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dirty="0" smtClean="0">
                <a:solidFill>
                  <a:schemeClr val="tx1"/>
                </a:solidFill>
              </a:rPr>
              <a:t>Búsqueda avanzada</a:t>
            </a:r>
            <a:endParaRPr lang="es-EC" sz="1800" b="1" kern="1200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781112" y="3865872"/>
            <a:ext cx="709950" cy="7099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2543"/>
              <a:satOff val="115"/>
              <a:lumOff val="-874"/>
              <a:alphaOff val="0"/>
            </a:schemeClr>
          </a:fillRef>
          <a:effectRef idx="3">
            <a:schemeClr val="accent1">
              <a:tint val="50000"/>
              <a:hueOff val="-2543"/>
              <a:satOff val="115"/>
              <a:lumOff val="-8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>
            <a:off x="6136087" y="4787747"/>
            <a:ext cx="2294323" cy="709951"/>
          </a:xfrm>
          <a:custGeom>
            <a:avLst/>
            <a:gdLst>
              <a:gd name="connsiteX0" fmla="*/ 0 w 2294322"/>
              <a:gd name="connsiteY0" fmla="*/ 0 h 709950"/>
              <a:gd name="connsiteX1" fmla="*/ 1939347 w 2294322"/>
              <a:gd name="connsiteY1" fmla="*/ 0 h 709950"/>
              <a:gd name="connsiteX2" fmla="*/ 2294322 w 2294322"/>
              <a:gd name="connsiteY2" fmla="*/ 354975 h 709950"/>
              <a:gd name="connsiteX3" fmla="*/ 1939347 w 2294322"/>
              <a:gd name="connsiteY3" fmla="*/ 709950 h 709950"/>
              <a:gd name="connsiteX4" fmla="*/ 0 w 2294322"/>
              <a:gd name="connsiteY4" fmla="*/ 709950 h 709950"/>
              <a:gd name="connsiteX5" fmla="*/ 0 w 2294322"/>
              <a:gd name="connsiteY5" fmla="*/ 0 h 7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322" h="709950">
                <a:moveTo>
                  <a:pt x="2294322" y="709949"/>
                </a:moveTo>
                <a:lnTo>
                  <a:pt x="354975" y="709949"/>
                </a:lnTo>
                <a:lnTo>
                  <a:pt x="0" y="354975"/>
                </a:lnTo>
                <a:lnTo>
                  <a:pt x="354975" y="1"/>
                </a:lnTo>
                <a:lnTo>
                  <a:pt x="2294322" y="1"/>
                </a:lnTo>
                <a:lnTo>
                  <a:pt x="2294322" y="7099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fillRef>
          <a:effectRef idx="3">
            <a:schemeClr val="accent1">
              <a:shade val="50000"/>
              <a:hueOff val="56580"/>
              <a:satOff val="3219"/>
              <a:lumOff val="241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556" tIns="68581" rIns="128017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1" kern="1200" dirty="0" smtClean="0">
                <a:solidFill>
                  <a:schemeClr val="tx1"/>
                </a:solidFill>
              </a:rPr>
              <a:t>Búsqueda en redes sociales </a:t>
            </a:r>
            <a:endParaRPr lang="es-EC" sz="1800" b="1" kern="1200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81112" y="4787748"/>
            <a:ext cx="709950" cy="7099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5085"/>
              <a:satOff val="229"/>
              <a:lumOff val="-1747"/>
              <a:alphaOff val="0"/>
            </a:schemeClr>
          </a:fillRef>
          <a:effectRef idx="3">
            <a:schemeClr val="accent1">
              <a:tint val="50000"/>
              <a:hueOff val="-5085"/>
              <a:satOff val="229"/>
              <a:lumOff val="-17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88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9" grpId="0" animBg="1"/>
      <p:bldP spid="10" grpId="0" animBg="1"/>
      <p:bldP spid="7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Análisis factorial. </a:t>
            </a:r>
            <a:r>
              <a:rPr lang="es-EC" sz="2400" dirty="0" smtClean="0"/>
              <a:t>Primer momento de </a:t>
            </a:r>
            <a:r>
              <a:rPr lang="es-EC" sz="2400" dirty="0"/>
              <a:t>la Verdad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516"/>
          <a:stretch/>
        </p:blipFill>
        <p:spPr>
          <a:xfrm>
            <a:off x="457200" y="2564904"/>
            <a:ext cx="4554000" cy="2942835"/>
          </a:xfrm>
          <a:prstGeom prst="rect">
            <a:avLst/>
          </a:prstGeom>
        </p:spPr>
      </p:pic>
      <p:sp>
        <p:nvSpPr>
          <p:cNvPr id="7" name="Forma libre 6"/>
          <p:cNvSpPr/>
          <p:nvPr/>
        </p:nvSpPr>
        <p:spPr>
          <a:xfrm>
            <a:off x="6006495" y="2418888"/>
            <a:ext cx="2490036" cy="610654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4" tIns="64771" rIns="120904" bIns="64771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smtClean="0">
                <a:solidFill>
                  <a:schemeClr val="tx1"/>
                </a:solidFill>
              </a:rPr>
              <a:t>Tarjetas </a:t>
            </a:r>
            <a:endParaRPr lang="es-EC" sz="1700" b="1" kern="120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5701169" y="2418889"/>
            <a:ext cx="610652" cy="61065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>
            <a:off x="6006495" y="3211825"/>
            <a:ext cx="2490036" cy="610653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59918"/>
              <a:satOff val="803"/>
              <a:lumOff val="-147"/>
              <a:alphaOff val="0"/>
            </a:schemeClr>
          </a:fillRef>
          <a:effectRef idx="3">
            <a:schemeClr val="accent5">
              <a:hueOff val="-759918"/>
              <a:satOff val="803"/>
              <a:lumOff val="-1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3" tIns="64771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smtClean="0">
                <a:solidFill>
                  <a:schemeClr val="tx1"/>
                </a:solidFill>
              </a:rPr>
              <a:t>Información en el punto de venta</a:t>
            </a:r>
            <a:endParaRPr lang="es-EC" sz="1700" b="1" kern="120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01169" y="3211826"/>
            <a:ext cx="610652" cy="61065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679340"/>
              <a:satOff val="655"/>
              <a:lumOff val="-29"/>
              <a:alphaOff val="0"/>
            </a:schemeClr>
          </a:fillRef>
          <a:effectRef idx="3">
            <a:schemeClr val="accent5">
              <a:tint val="50000"/>
              <a:hueOff val="-679340"/>
              <a:satOff val="655"/>
              <a:lumOff val="-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bre 16"/>
          <p:cNvSpPr/>
          <p:nvPr/>
        </p:nvSpPr>
        <p:spPr>
          <a:xfrm>
            <a:off x="6006495" y="4004761"/>
            <a:ext cx="2490036" cy="610653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519836"/>
              <a:satOff val="1607"/>
              <a:lumOff val="-295"/>
              <a:alphaOff val="0"/>
            </a:schemeClr>
          </a:fillRef>
          <a:effectRef idx="3">
            <a:schemeClr val="accent5">
              <a:hueOff val="-1519836"/>
              <a:satOff val="1607"/>
              <a:lumOff val="-2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4" tIns="64771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smtClean="0">
                <a:solidFill>
                  <a:schemeClr val="tx1"/>
                </a:solidFill>
              </a:rPr>
              <a:t>Contrastar</a:t>
            </a:r>
            <a:endParaRPr lang="es-EC" sz="1700" b="1" kern="120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701169" y="4004762"/>
            <a:ext cx="610652" cy="61065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358681"/>
              <a:satOff val="1310"/>
              <a:lumOff val="-57"/>
              <a:alphaOff val="0"/>
            </a:schemeClr>
          </a:fillRef>
          <a:effectRef idx="3">
            <a:schemeClr val="accent5">
              <a:tint val="50000"/>
              <a:hueOff val="-1358681"/>
              <a:satOff val="1310"/>
              <a:lumOff val="-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 18"/>
          <p:cNvSpPr/>
          <p:nvPr/>
        </p:nvSpPr>
        <p:spPr>
          <a:xfrm>
            <a:off x="6006495" y="4797698"/>
            <a:ext cx="2490037" cy="610653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279754"/>
              <a:satOff val="2410"/>
              <a:lumOff val="-442"/>
              <a:alphaOff val="0"/>
            </a:schemeClr>
          </a:fillRef>
          <a:effectRef idx="3">
            <a:schemeClr val="accent5">
              <a:hueOff val="-2279754"/>
              <a:satOff val="2410"/>
              <a:lumOff val="-4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4" tIns="64771" rIns="120905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smtClean="0">
                <a:solidFill>
                  <a:schemeClr val="tx1"/>
                </a:solidFill>
              </a:rPr>
              <a:t>Promociones</a:t>
            </a:r>
            <a:endParaRPr lang="es-EC" sz="1700" b="1" kern="1200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5701169" y="4797699"/>
            <a:ext cx="610652" cy="61065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2038021"/>
              <a:satOff val="1965"/>
              <a:lumOff val="-86"/>
              <a:alphaOff val="0"/>
            </a:schemeClr>
          </a:fillRef>
          <a:effectRef idx="3">
            <a:schemeClr val="accent5">
              <a:tint val="50000"/>
              <a:hueOff val="-2038021"/>
              <a:satOff val="1965"/>
              <a:lumOff val="-8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 20"/>
          <p:cNvSpPr/>
          <p:nvPr/>
        </p:nvSpPr>
        <p:spPr>
          <a:xfrm>
            <a:off x="6006495" y="5590635"/>
            <a:ext cx="2490036" cy="610653"/>
          </a:xfrm>
          <a:custGeom>
            <a:avLst/>
            <a:gdLst>
              <a:gd name="connsiteX0" fmla="*/ 0 w 2490036"/>
              <a:gd name="connsiteY0" fmla="*/ 0 h 610652"/>
              <a:gd name="connsiteX1" fmla="*/ 2184710 w 2490036"/>
              <a:gd name="connsiteY1" fmla="*/ 0 h 610652"/>
              <a:gd name="connsiteX2" fmla="*/ 2490036 w 2490036"/>
              <a:gd name="connsiteY2" fmla="*/ 305326 h 610652"/>
              <a:gd name="connsiteX3" fmla="*/ 2184710 w 2490036"/>
              <a:gd name="connsiteY3" fmla="*/ 610652 h 610652"/>
              <a:gd name="connsiteX4" fmla="*/ 0 w 2490036"/>
              <a:gd name="connsiteY4" fmla="*/ 610652 h 610652"/>
              <a:gd name="connsiteX5" fmla="*/ 0 w 2490036"/>
              <a:gd name="connsiteY5" fmla="*/ 0 h 6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0036" h="610652">
                <a:moveTo>
                  <a:pt x="2490036" y="610651"/>
                </a:moveTo>
                <a:lnTo>
                  <a:pt x="305326" y="610651"/>
                </a:lnTo>
                <a:lnTo>
                  <a:pt x="0" y="305326"/>
                </a:lnTo>
                <a:lnTo>
                  <a:pt x="305326" y="1"/>
                </a:lnTo>
                <a:lnTo>
                  <a:pt x="2490036" y="1"/>
                </a:lnTo>
                <a:lnTo>
                  <a:pt x="2490036" y="6106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039673"/>
              <a:satOff val="3213"/>
              <a:lumOff val="-589"/>
              <a:alphaOff val="0"/>
            </a:schemeClr>
          </a:fillRef>
          <a:effectRef idx="3">
            <a:schemeClr val="accent5">
              <a:hueOff val="-3039673"/>
              <a:satOff val="3213"/>
              <a:lumOff val="-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1944" tIns="64771" rIns="120904" bIns="64770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b="1" kern="1200" smtClean="0">
                <a:solidFill>
                  <a:schemeClr val="tx1"/>
                </a:solidFill>
              </a:rPr>
              <a:t>Poner a prueba</a:t>
            </a:r>
            <a:endParaRPr lang="es-EC" sz="1700" b="1" kern="120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5701169" y="5590636"/>
            <a:ext cx="610652" cy="61065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2717361"/>
              <a:satOff val="2620"/>
              <a:lumOff val="-115"/>
              <a:alphaOff val="0"/>
            </a:schemeClr>
          </a:fillRef>
          <a:effectRef idx="3">
            <a:schemeClr val="accent5">
              <a:tint val="50000"/>
              <a:hueOff val="-2717361"/>
              <a:satOff val="2620"/>
              <a:lumOff val="-11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ángulo 8"/>
          <p:cNvSpPr/>
          <p:nvPr/>
        </p:nvSpPr>
        <p:spPr>
          <a:xfrm>
            <a:off x="2123728" y="4869159"/>
            <a:ext cx="432048" cy="606571"/>
          </a:xfrm>
          <a:prstGeom prst="rect">
            <a:avLst/>
          </a:prstGeom>
          <a:noFill/>
          <a:ln w="381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734200" y="3254477"/>
            <a:ext cx="432048" cy="6065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347864" y="3832163"/>
            <a:ext cx="432048" cy="38892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3923928" y="4480233"/>
            <a:ext cx="432048" cy="3889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4499992" y="4115626"/>
            <a:ext cx="432048" cy="38892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9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 animBg="1"/>
      <p:bldP spid="15" grpId="0" animBg="1"/>
      <p:bldP spid="17" grpId="0" animBg="1"/>
      <p:bldP spid="19" grpId="0" animBg="1"/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Análisis factorial. </a:t>
            </a:r>
            <a:r>
              <a:rPr lang="es-EC" sz="2400" dirty="0" smtClean="0"/>
              <a:t>Segundo </a:t>
            </a:r>
            <a:r>
              <a:rPr lang="es-EC" sz="2400" dirty="0"/>
              <a:t>momento de la Verdad</a:t>
            </a:r>
          </a:p>
          <a:p>
            <a:pPr marL="64008" indent="0">
              <a:buNone/>
            </a:pP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057"/>
          <a:stretch/>
        </p:blipFill>
        <p:spPr>
          <a:xfrm>
            <a:off x="1118887" y="2132856"/>
            <a:ext cx="3597129" cy="432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61479" y="4365104"/>
            <a:ext cx="432048" cy="197701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4153567" y="3071426"/>
            <a:ext cx="432048" cy="10776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 5"/>
          <p:cNvSpPr/>
          <p:nvPr/>
        </p:nvSpPr>
        <p:spPr>
          <a:xfrm>
            <a:off x="6074522" y="3631290"/>
            <a:ext cx="1963298" cy="575648"/>
          </a:xfrm>
          <a:custGeom>
            <a:avLst/>
            <a:gdLst>
              <a:gd name="connsiteX0" fmla="*/ 0 w 1963298"/>
              <a:gd name="connsiteY0" fmla="*/ 0 h 575646"/>
              <a:gd name="connsiteX1" fmla="*/ 1675475 w 1963298"/>
              <a:gd name="connsiteY1" fmla="*/ 0 h 575646"/>
              <a:gd name="connsiteX2" fmla="*/ 1963298 w 1963298"/>
              <a:gd name="connsiteY2" fmla="*/ 287823 h 575646"/>
              <a:gd name="connsiteX3" fmla="*/ 1675475 w 1963298"/>
              <a:gd name="connsiteY3" fmla="*/ 575646 h 575646"/>
              <a:gd name="connsiteX4" fmla="*/ 0 w 1963298"/>
              <a:gd name="connsiteY4" fmla="*/ 575646 h 575646"/>
              <a:gd name="connsiteX5" fmla="*/ 0 w 1963298"/>
              <a:gd name="connsiteY5" fmla="*/ 0 h 57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298" h="575646">
                <a:moveTo>
                  <a:pt x="1963298" y="575645"/>
                </a:moveTo>
                <a:lnTo>
                  <a:pt x="287823" y="575645"/>
                </a:lnTo>
                <a:lnTo>
                  <a:pt x="0" y="287823"/>
                </a:lnTo>
                <a:lnTo>
                  <a:pt x="287823" y="1"/>
                </a:lnTo>
                <a:lnTo>
                  <a:pt x="1963298" y="1"/>
                </a:lnTo>
                <a:lnTo>
                  <a:pt x="1963298" y="57564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55" tIns="60961" rIns="113792" bIns="60961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smtClean="0">
                <a:solidFill>
                  <a:schemeClr val="tx1"/>
                </a:solidFill>
              </a:rPr>
              <a:t>Opinión online</a:t>
            </a:r>
            <a:endParaRPr lang="es-EC" sz="1600" b="1" kern="120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786699" y="3631291"/>
            <a:ext cx="575646" cy="57564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bre 11"/>
          <p:cNvSpPr/>
          <p:nvPr/>
        </p:nvSpPr>
        <p:spPr>
          <a:xfrm>
            <a:off x="6074522" y="4378772"/>
            <a:ext cx="1963298" cy="575646"/>
          </a:xfrm>
          <a:custGeom>
            <a:avLst/>
            <a:gdLst>
              <a:gd name="connsiteX0" fmla="*/ 0 w 1963298"/>
              <a:gd name="connsiteY0" fmla="*/ 0 h 575646"/>
              <a:gd name="connsiteX1" fmla="*/ 1675475 w 1963298"/>
              <a:gd name="connsiteY1" fmla="*/ 0 h 575646"/>
              <a:gd name="connsiteX2" fmla="*/ 1963298 w 1963298"/>
              <a:gd name="connsiteY2" fmla="*/ 287823 h 575646"/>
              <a:gd name="connsiteX3" fmla="*/ 1675475 w 1963298"/>
              <a:gd name="connsiteY3" fmla="*/ 575646 h 575646"/>
              <a:gd name="connsiteX4" fmla="*/ 0 w 1963298"/>
              <a:gd name="connsiteY4" fmla="*/ 575646 h 575646"/>
              <a:gd name="connsiteX5" fmla="*/ 0 w 1963298"/>
              <a:gd name="connsiteY5" fmla="*/ 0 h 57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3298" h="575646">
                <a:moveTo>
                  <a:pt x="1963298" y="575645"/>
                </a:moveTo>
                <a:lnTo>
                  <a:pt x="287823" y="575645"/>
                </a:lnTo>
                <a:lnTo>
                  <a:pt x="0" y="287823"/>
                </a:lnTo>
                <a:lnTo>
                  <a:pt x="287823" y="1"/>
                </a:lnTo>
                <a:lnTo>
                  <a:pt x="1963298" y="1"/>
                </a:lnTo>
                <a:lnTo>
                  <a:pt x="1963298" y="57564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93583"/>
              <a:satOff val="6452"/>
              <a:lumOff val="17867"/>
              <a:alphaOff val="0"/>
            </a:schemeClr>
          </a:fillRef>
          <a:effectRef idx="3">
            <a:schemeClr val="accent4">
              <a:shade val="80000"/>
              <a:hueOff val="93583"/>
              <a:satOff val="6452"/>
              <a:lumOff val="178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755" tIns="60960" rIns="113792" bIns="609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smtClean="0">
                <a:solidFill>
                  <a:schemeClr val="tx1"/>
                </a:solidFill>
              </a:rPr>
              <a:t>Opinión offline</a:t>
            </a:r>
            <a:endParaRPr lang="es-EC" sz="1600" b="1" kern="120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786699" y="4378772"/>
            <a:ext cx="575646" cy="57564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35418"/>
              <a:satOff val="-1858"/>
              <a:lumOff val="8213"/>
              <a:alphaOff val="0"/>
            </a:schemeClr>
          </a:fillRef>
          <a:effectRef idx="3">
            <a:schemeClr val="accent4">
              <a:tint val="50000"/>
              <a:hueOff val="35418"/>
              <a:satOff val="-1858"/>
              <a:lumOff val="82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365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 animBg="1"/>
      <p:bldP spid="9" grpId="0" animBg="1"/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3440"/>
          </a:xfrm>
        </p:spPr>
        <p:txBody>
          <a:bodyPr/>
          <a:lstStyle/>
          <a:p>
            <a:pPr marL="64008" indent="0">
              <a:buNone/>
            </a:pPr>
            <a:r>
              <a:rPr lang="es-EC" dirty="0" smtClean="0"/>
              <a:t>Perfil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4" t="10975" r="3182"/>
          <a:stretch/>
        </p:blipFill>
        <p:spPr>
          <a:xfrm>
            <a:off x="35496" y="2798696"/>
            <a:ext cx="3305642" cy="252000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9"/>
          <a:stretch/>
        </p:blipFill>
        <p:spPr bwMode="auto">
          <a:xfrm>
            <a:off x="3368412" y="1808073"/>
            <a:ext cx="5740092" cy="4501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83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60648"/>
            <a:ext cx="8229600" cy="110410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lang="es-ES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Modelo propuesto de decisión de compra de vestimenta</a:t>
            </a:r>
            <a:endParaRPr lang="es-EC" dirty="0"/>
          </a:p>
        </p:txBody>
      </p:sp>
      <p:sp>
        <p:nvSpPr>
          <p:cNvPr id="5" name="Elipse 4"/>
          <p:cNvSpPr/>
          <p:nvPr/>
        </p:nvSpPr>
        <p:spPr>
          <a:xfrm>
            <a:off x="2802623" y="5415469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Elipse 5"/>
          <p:cNvSpPr/>
          <p:nvPr/>
        </p:nvSpPr>
        <p:spPr>
          <a:xfrm>
            <a:off x="2561941" y="5525288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466279"/>
              <a:satOff val="-3341"/>
              <a:lumOff val="1340"/>
              <a:alphaOff val="0"/>
            </a:schemeClr>
          </a:lnRef>
          <a:fillRef idx="3">
            <a:schemeClr val="accent3">
              <a:hueOff val="1466279"/>
              <a:satOff val="-3341"/>
              <a:lumOff val="1340"/>
              <a:alphaOff val="0"/>
            </a:schemeClr>
          </a:fillRef>
          <a:effectRef idx="3">
            <a:schemeClr val="accent3">
              <a:hueOff val="1466279"/>
              <a:satOff val="-3341"/>
              <a:lumOff val="134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ipse 6"/>
          <p:cNvSpPr/>
          <p:nvPr/>
        </p:nvSpPr>
        <p:spPr>
          <a:xfrm>
            <a:off x="2313342" y="5615697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2932557"/>
              <a:satOff val="-6681"/>
              <a:lumOff val="2680"/>
              <a:alphaOff val="0"/>
            </a:schemeClr>
          </a:lnRef>
          <a:fillRef idx="3">
            <a:schemeClr val="accent3">
              <a:hueOff val="2932557"/>
              <a:satOff val="-6681"/>
              <a:lumOff val="2680"/>
              <a:alphaOff val="0"/>
            </a:schemeClr>
          </a:fillRef>
          <a:effectRef idx="3">
            <a:schemeClr val="accent3">
              <a:hueOff val="2932557"/>
              <a:satOff val="-6681"/>
              <a:lumOff val="268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ipse 7"/>
          <p:cNvSpPr/>
          <p:nvPr/>
        </p:nvSpPr>
        <p:spPr>
          <a:xfrm>
            <a:off x="2058409" y="5686186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4398836"/>
              <a:satOff val="-10022"/>
              <a:lumOff val="4020"/>
              <a:alphaOff val="0"/>
            </a:schemeClr>
          </a:lnRef>
          <a:fillRef idx="3">
            <a:schemeClr val="accent3">
              <a:hueOff val="4398836"/>
              <a:satOff val="-10022"/>
              <a:lumOff val="4020"/>
              <a:alphaOff val="0"/>
            </a:schemeClr>
          </a:fillRef>
          <a:effectRef idx="3">
            <a:schemeClr val="accent3">
              <a:hueOff val="4398836"/>
              <a:satOff val="-10022"/>
              <a:lumOff val="402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ipse 8"/>
          <p:cNvSpPr/>
          <p:nvPr/>
        </p:nvSpPr>
        <p:spPr>
          <a:xfrm>
            <a:off x="3928444" y="4498099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5865114"/>
              <a:satOff val="-13363"/>
              <a:lumOff val="5360"/>
              <a:alphaOff val="0"/>
            </a:schemeClr>
          </a:lnRef>
          <a:fillRef idx="3">
            <a:schemeClr val="accent3">
              <a:hueOff val="5865114"/>
              <a:satOff val="-13363"/>
              <a:lumOff val="5360"/>
              <a:alphaOff val="0"/>
            </a:schemeClr>
          </a:fillRef>
          <a:effectRef idx="3">
            <a:schemeClr val="accent3">
              <a:hueOff val="5865114"/>
              <a:satOff val="-13363"/>
              <a:lumOff val="536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ipse 9"/>
          <p:cNvSpPr/>
          <p:nvPr/>
        </p:nvSpPr>
        <p:spPr>
          <a:xfrm>
            <a:off x="4570527" y="3152180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7331392"/>
              <a:satOff val="-16703"/>
              <a:lumOff val="6700"/>
              <a:alphaOff val="0"/>
            </a:schemeClr>
          </a:lnRef>
          <a:fillRef idx="3">
            <a:schemeClr val="accent3">
              <a:hueOff val="7331392"/>
              <a:satOff val="-16703"/>
              <a:lumOff val="6700"/>
              <a:alphaOff val="0"/>
            </a:schemeClr>
          </a:fillRef>
          <a:effectRef idx="3">
            <a:schemeClr val="accent3">
              <a:hueOff val="7331392"/>
              <a:satOff val="-16703"/>
              <a:lumOff val="670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ipse 10"/>
          <p:cNvSpPr/>
          <p:nvPr/>
        </p:nvSpPr>
        <p:spPr>
          <a:xfrm>
            <a:off x="4397141" y="1472719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8797671"/>
              <a:satOff val="-20044"/>
              <a:lumOff val="8040"/>
              <a:alphaOff val="0"/>
            </a:schemeClr>
          </a:lnRef>
          <a:fillRef idx="3">
            <a:schemeClr val="accent3">
              <a:hueOff val="8797671"/>
              <a:satOff val="-20044"/>
              <a:lumOff val="8040"/>
              <a:alphaOff val="0"/>
            </a:schemeClr>
          </a:fillRef>
          <a:effectRef idx="3">
            <a:schemeClr val="accent3">
              <a:hueOff val="8797671"/>
              <a:satOff val="-20044"/>
              <a:lumOff val="804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ipse 11"/>
          <p:cNvSpPr/>
          <p:nvPr/>
        </p:nvSpPr>
        <p:spPr>
          <a:xfrm>
            <a:off x="4551526" y="1363411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0263950"/>
              <a:satOff val="-23385"/>
              <a:lumOff val="9380"/>
              <a:alphaOff val="0"/>
            </a:schemeClr>
          </a:lnRef>
          <a:fillRef idx="3">
            <a:schemeClr val="accent3">
              <a:hueOff val="10263950"/>
              <a:satOff val="-23385"/>
              <a:lumOff val="9380"/>
              <a:alphaOff val="0"/>
            </a:schemeClr>
          </a:fillRef>
          <a:effectRef idx="3">
            <a:schemeClr val="accent3">
              <a:hueOff val="10263950"/>
              <a:satOff val="-23385"/>
              <a:lumOff val="938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ipse 12"/>
          <p:cNvSpPr/>
          <p:nvPr/>
        </p:nvSpPr>
        <p:spPr>
          <a:xfrm>
            <a:off x="4705910" y="1254103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1730229"/>
              <a:satOff val="-26725"/>
              <a:lumOff val="10720"/>
              <a:alphaOff val="0"/>
            </a:schemeClr>
          </a:lnRef>
          <a:fillRef idx="3">
            <a:schemeClr val="accent3">
              <a:hueOff val="11730229"/>
              <a:satOff val="-26725"/>
              <a:lumOff val="10720"/>
              <a:alphaOff val="0"/>
            </a:schemeClr>
          </a:fillRef>
          <a:effectRef idx="3">
            <a:schemeClr val="accent3">
              <a:hueOff val="11730229"/>
              <a:satOff val="-26725"/>
              <a:lumOff val="1072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e 13"/>
          <p:cNvSpPr/>
          <p:nvPr/>
        </p:nvSpPr>
        <p:spPr>
          <a:xfrm>
            <a:off x="4859504" y="1363411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3196506"/>
              <a:satOff val="-30066"/>
              <a:lumOff val="12060"/>
              <a:alphaOff val="0"/>
            </a:schemeClr>
          </a:lnRef>
          <a:fillRef idx="3">
            <a:schemeClr val="accent3">
              <a:hueOff val="13196506"/>
              <a:satOff val="-30066"/>
              <a:lumOff val="12060"/>
              <a:alphaOff val="0"/>
            </a:schemeClr>
          </a:fillRef>
          <a:effectRef idx="3">
            <a:schemeClr val="accent3">
              <a:hueOff val="13196506"/>
              <a:satOff val="-30066"/>
              <a:lumOff val="1206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e 14"/>
          <p:cNvSpPr/>
          <p:nvPr/>
        </p:nvSpPr>
        <p:spPr>
          <a:xfrm>
            <a:off x="5013888" y="1472719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4662785"/>
              <a:satOff val="-33407"/>
              <a:lumOff val="13400"/>
              <a:alphaOff val="0"/>
            </a:schemeClr>
          </a:lnRef>
          <a:fillRef idx="3">
            <a:schemeClr val="accent3">
              <a:hueOff val="14662785"/>
              <a:satOff val="-33407"/>
              <a:lumOff val="13400"/>
              <a:alphaOff val="0"/>
            </a:schemeClr>
          </a:fillRef>
          <a:effectRef idx="3">
            <a:schemeClr val="accent3">
              <a:hueOff val="14662785"/>
              <a:satOff val="-33407"/>
              <a:lumOff val="1340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ipse 15"/>
          <p:cNvSpPr/>
          <p:nvPr/>
        </p:nvSpPr>
        <p:spPr>
          <a:xfrm>
            <a:off x="4705910" y="1484978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6129065"/>
              <a:satOff val="-36747"/>
              <a:lumOff val="14740"/>
              <a:alphaOff val="0"/>
            </a:schemeClr>
          </a:lnRef>
          <a:fillRef idx="3">
            <a:schemeClr val="accent3">
              <a:hueOff val="16129065"/>
              <a:satOff val="-36747"/>
              <a:lumOff val="14740"/>
              <a:alphaOff val="0"/>
            </a:schemeClr>
          </a:fillRef>
          <a:effectRef idx="3">
            <a:schemeClr val="accent3">
              <a:hueOff val="16129065"/>
              <a:satOff val="-36747"/>
              <a:lumOff val="1474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ipse 16"/>
          <p:cNvSpPr/>
          <p:nvPr/>
        </p:nvSpPr>
        <p:spPr>
          <a:xfrm>
            <a:off x="4705910" y="1715853"/>
            <a:ext cx="107673" cy="107673"/>
          </a:xfrm>
          <a:prstGeom prst="ellipse">
            <a:avLst/>
          </a:prstGeom>
        </p:spPr>
        <p:style>
          <a:lnRef idx="1">
            <a:schemeClr val="accent3">
              <a:hueOff val="17595342"/>
              <a:satOff val="-40088"/>
              <a:lumOff val="16080"/>
              <a:alphaOff val="0"/>
            </a:schemeClr>
          </a:lnRef>
          <a:fillRef idx="3">
            <a:schemeClr val="accent3">
              <a:hueOff val="17595342"/>
              <a:satOff val="-40088"/>
              <a:lumOff val="16080"/>
              <a:alphaOff val="0"/>
            </a:schemeClr>
          </a:fillRef>
          <a:effectRef idx="3">
            <a:schemeClr val="accent3">
              <a:hueOff val="17595342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orma libre 17"/>
          <p:cNvSpPr/>
          <p:nvPr/>
        </p:nvSpPr>
        <p:spPr>
          <a:xfrm>
            <a:off x="1633355" y="5777757"/>
            <a:ext cx="1944260" cy="906258"/>
          </a:xfrm>
          <a:custGeom>
            <a:avLst/>
            <a:gdLst>
              <a:gd name="connsiteX0" fmla="*/ 0 w 1944260"/>
              <a:gd name="connsiteY0" fmla="*/ 151046 h 906258"/>
              <a:gd name="connsiteX1" fmla="*/ 151046 w 1944260"/>
              <a:gd name="connsiteY1" fmla="*/ 0 h 906258"/>
              <a:gd name="connsiteX2" fmla="*/ 1793214 w 1944260"/>
              <a:gd name="connsiteY2" fmla="*/ 0 h 906258"/>
              <a:gd name="connsiteX3" fmla="*/ 1944260 w 1944260"/>
              <a:gd name="connsiteY3" fmla="*/ 151046 h 906258"/>
              <a:gd name="connsiteX4" fmla="*/ 1944260 w 1944260"/>
              <a:gd name="connsiteY4" fmla="*/ 755212 h 906258"/>
              <a:gd name="connsiteX5" fmla="*/ 1793214 w 1944260"/>
              <a:gd name="connsiteY5" fmla="*/ 906258 h 906258"/>
              <a:gd name="connsiteX6" fmla="*/ 151046 w 1944260"/>
              <a:gd name="connsiteY6" fmla="*/ 906258 h 906258"/>
              <a:gd name="connsiteX7" fmla="*/ 0 w 1944260"/>
              <a:gd name="connsiteY7" fmla="*/ 755212 h 906258"/>
              <a:gd name="connsiteX8" fmla="*/ 0 w 1944260"/>
              <a:gd name="connsiteY8" fmla="*/ 151046 h 9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260" h="906258">
                <a:moveTo>
                  <a:pt x="0" y="151046"/>
                </a:moveTo>
                <a:cubicBezTo>
                  <a:pt x="0" y="67626"/>
                  <a:pt x="67626" y="0"/>
                  <a:pt x="151046" y="0"/>
                </a:cubicBezTo>
                <a:lnTo>
                  <a:pt x="1793214" y="0"/>
                </a:lnTo>
                <a:cubicBezTo>
                  <a:pt x="1876634" y="0"/>
                  <a:pt x="1944260" y="67626"/>
                  <a:pt x="1944260" y="151046"/>
                </a:cubicBezTo>
                <a:lnTo>
                  <a:pt x="1944260" y="755212"/>
                </a:lnTo>
                <a:cubicBezTo>
                  <a:pt x="1944260" y="838632"/>
                  <a:pt x="1876634" y="906258"/>
                  <a:pt x="1793214" y="906258"/>
                </a:cubicBezTo>
                <a:lnTo>
                  <a:pt x="151046" y="906258"/>
                </a:lnTo>
                <a:cubicBezTo>
                  <a:pt x="67626" y="906258"/>
                  <a:pt x="0" y="838632"/>
                  <a:pt x="0" y="755212"/>
                </a:cubicBezTo>
                <a:lnTo>
                  <a:pt x="0" y="1510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925" tIns="105200" rIns="105200" bIns="1052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>
                <a:latin typeface="+mn-lt"/>
                <a:cs typeface="Times New Roman" panose="02020603050405020304" pitchFamily="18" charset="0"/>
              </a:rPr>
              <a:t>Estímulo</a:t>
            </a:r>
          </a:p>
        </p:txBody>
      </p:sp>
      <p:sp>
        <p:nvSpPr>
          <p:cNvPr id="19" name="Elipse 18"/>
          <p:cNvSpPr/>
          <p:nvPr/>
        </p:nvSpPr>
        <p:spPr>
          <a:xfrm>
            <a:off x="796808" y="5290787"/>
            <a:ext cx="1079110" cy="107928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 19"/>
          <p:cNvSpPr/>
          <p:nvPr/>
        </p:nvSpPr>
        <p:spPr>
          <a:xfrm>
            <a:off x="3722696" y="5024349"/>
            <a:ext cx="1944260" cy="906258"/>
          </a:xfrm>
          <a:custGeom>
            <a:avLst/>
            <a:gdLst>
              <a:gd name="connsiteX0" fmla="*/ 0 w 1944260"/>
              <a:gd name="connsiteY0" fmla="*/ 151046 h 906258"/>
              <a:gd name="connsiteX1" fmla="*/ 151046 w 1944260"/>
              <a:gd name="connsiteY1" fmla="*/ 0 h 906258"/>
              <a:gd name="connsiteX2" fmla="*/ 1793214 w 1944260"/>
              <a:gd name="connsiteY2" fmla="*/ 0 h 906258"/>
              <a:gd name="connsiteX3" fmla="*/ 1944260 w 1944260"/>
              <a:gd name="connsiteY3" fmla="*/ 151046 h 906258"/>
              <a:gd name="connsiteX4" fmla="*/ 1944260 w 1944260"/>
              <a:gd name="connsiteY4" fmla="*/ 755212 h 906258"/>
              <a:gd name="connsiteX5" fmla="*/ 1793214 w 1944260"/>
              <a:gd name="connsiteY5" fmla="*/ 906258 h 906258"/>
              <a:gd name="connsiteX6" fmla="*/ 151046 w 1944260"/>
              <a:gd name="connsiteY6" fmla="*/ 906258 h 906258"/>
              <a:gd name="connsiteX7" fmla="*/ 0 w 1944260"/>
              <a:gd name="connsiteY7" fmla="*/ 755212 h 906258"/>
              <a:gd name="connsiteX8" fmla="*/ 0 w 1944260"/>
              <a:gd name="connsiteY8" fmla="*/ 151046 h 9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260" h="906258">
                <a:moveTo>
                  <a:pt x="0" y="151046"/>
                </a:moveTo>
                <a:cubicBezTo>
                  <a:pt x="0" y="67626"/>
                  <a:pt x="67626" y="0"/>
                  <a:pt x="151046" y="0"/>
                </a:cubicBezTo>
                <a:lnTo>
                  <a:pt x="1793214" y="0"/>
                </a:lnTo>
                <a:cubicBezTo>
                  <a:pt x="1876634" y="0"/>
                  <a:pt x="1944260" y="67626"/>
                  <a:pt x="1944260" y="151046"/>
                </a:cubicBezTo>
                <a:lnTo>
                  <a:pt x="1944260" y="755212"/>
                </a:lnTo>
                <a:cubicBezTo>
                  <a:pt x="1944260" y="838632"/>
                  <a:pt x="1876634" y="906258"/>
                  <a:pt x="1793214" y="906258"/>
                </a:cubicBezTo>
                <a:lnTo>
                  <a:pt x="151046" y="906258"/>
                </a:lnTo>
                <a:cubicBezTo>
                  <a:pt x="67626" y="906258"/>
                  <a:pt x="0" y="838632"/>
                  <a:pt x="0" y="755212"/>
                </a:cubicBezTo>
                <a:lnTo>
                  <a:pt x="0" y="1510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865114"/>
              <a:satOff val="-13363"/>
              <a:lumOff val="5360"/>
              <a:alphaOff val="0"/>
            </a:schemeClr>
          </a:fillRef>
          <a:effectRef idx="3">
            <a:schemeClr val="accent3">
              <a:hueOff val="5865114"/>
              <a:satOff val="-13363"/>
              <a:lumOff val="536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925" tIns="105200" rIns="105200" bIns="1052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>
                <a:latin typeface="+mn-lt"/>
                <a:cs typeface="Times New Roman" panose="02020603050405020304" pitchFamily="18" charset="0"/>
              </a:rPr>
              <a:t>Momento Cero de la Verdad</a:t>
            </a:r>
          </a:p>
        </p:txBody>
      </p:sp>
      <p:sp>
        <p:nvSpPr>
          <p:cNvPr id="21" name="Forma libre 20"/>
          <p:cNvSpPr/>
          <p:nvPr/>
        </p:nvSpPr>
        <p:spPr>
          <a:xfrm>
            <a:off x="5691678" y="5182086"/>
            <a:ext cx="2339523" cy="624179"/>
          </a:xfrm>
          <a:custGeom>
            <a:avLst/>
            <a:gdLst>
              <a:gd name="connsiteX0" fmla="*/ 0 w 2339523"/>
              <a:gd name="connsiteY0" fmla="*/ 0 h 624179"/>
              <a:gd name="connsiteX1" fmla="*/ 2339523 w 2339523"/>
              <a:gd name="connsiteY1" fmla="*/ 0 h 624179"/>
              <a:gd name="connsiteX2" fmla="*/ 2339523 w 2339523"/>
              <a:gd name="connsiteY2" fmla="*/ 624179 h 624179"/>
              <a:gd name="connsiteX3" fmla="*/ 0 w 2339523"/>
              <a:gd name="connsiteY3" fmla="*/ 624179 h 624179"/>
              <a:gd name="connsiteX4" fmla="*/ 0 w 2339523"/>
              <a:gd name="connsiteY4" fmla="*/ 0 h 6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523" h="624179">
                <a:moveTo>
                  <a:pt x="0" y="0"/>
                </a:moveTo>
                <a:lnTo>
                  <a:pt x="2339523" y="0"/>
                </a:lnTo>
                <a:lnTo>
                  <a:pt x="2339523" y="624179"/>
                </a:lnTo>
                <a:lnTo>
                  <a:pt x="0" y="624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27940" bIns="2794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Búsqueda en redes sociales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Búsqueda básica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Búsqueda avanzada</a:t>
            </a:r>
          </a:p>
        </p:txBody>
      </p:sp>
      <p:sp>
        <p:nvSpPr>
          <p:cNvPr id="22" name="Elipse 21"/>
          <p:cNvSpPr/>
          <p:nvPr/>
        </p:nvSpPr>
        <p:spPr>
          <a:xfrm>
            <a:off x="2886149" y="4537379"/>
            <a:ext cx="1079110" cy="107928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6049480"/>
              <a:satOff val="-11791"/>
              <a:lumOff val="6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 22"/>
          <p:cNvSpPr/>
          <p:nvPr/>
        </p:nvSpPr>
        <p:spPr>
          <a:xfrm>
            <a:off x="4612586" y="3836263"/>
            <a:ext cx="1944260" cy="906258"/>
          </a:xfrm>
          <a:custGeom>
            <a:avLst/>
            <a:gdLst>
              <a:gd name="connsiteX0" fmla="*/ 0 w 1944260"/>
              <a:gd name="connsiteY0" fmla="*/ 151046 h 906258"/>
              <a:gd name="connsiteX1" fmla="*/ 151046 w 1944260"/>
              <a:gd name="connsiteY1" fmla="*/ 0 h 906258"/>
              <a:gd name="connsiteX2" fmla="*/ 1793214 w 1944260"/>
              <a:gd name="connsiteY2" fmla="*/ 0 h 906258"/>
              <a:gd name="connsiteX3" fmla="*/ 1944260 w 1944260"/>
              <a:gd name="connsiteY3" fmla="*/ 151046 h 906258"/>
              <a:gd name="connsiteX4" fmla="*/ 1944260 w 1944260"/>
              <a:gd name="connsiteY4" fmla="*/ 755212 h 906258"/>
              <a:gd name="connsiteX5" fmla="*/ 1793214 w 1944260"/>
              <a:gd name="connsiteY5" fmla="*/ 906258 h 906258"/>
              <a:gd name="connsiteX6" fmla="*/ 151046 w 1944260"/>
              <a:gd name="connsiteY6" fmla="*/ 906258 h 906258"/>
              <a:gd name="connsiteX7" fmla="*/ 0 w 1944260"/>
              <a:gd name="connsiteY7" fmla="*/ 755212 h 906258"/>
              <a:gd name="connsiteX8" fmla="*/ 0 w 1944260"/>
              <a:gd name="connsiteY8" fmla="*/ 151046 h 9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260" h="906258">
                <a:moveTo>
                  <a:pt x="0" y="151046"/>
                </a:moveTo>
                <a:cubicBezTo>
                  <a:pt x="0" y="67626"/>
                  <a:pt x="67626" y="0"/>
                  <a:pt x="151046" y="0"/>
                </a:cubicBezTo>
                <a:lnTo>
                  <a:pt x="1793214" y="0"/>
                </a:lnTo>
                <a:cubicBezTo>
                  <a:pt x="1876634" y="0"/>
                  <a:pt x="1944260" y="67626"/>
                  <a:pt x="1944260" y="151046"/>
                </a:cubicBezTo>
                <a:lnTo>
                  <a:pt x="1944260" y="755212"/>
                </a:lnTo>
                <a:cubicBezTo>
                  <a:pt x="1944260" y="838632"/>
                  <a:pt x="1876634" y="906258"/>
                  <a:pt x="1793214" y="906258"/>
                </a:cubicBezTo>
                <a:lnTo>
                  <a:pt x="151046" y="906258"/>
                </a:lnTo>
                <a:cubicBezTo>
                  <a:pt x="67626" y="906258"/>
                  <a:pt x="0" y="838632"/>
                  <a:pt x="0" y="755212"/>
                </a:cubicBezTo>
                <a:lnTo>
                  <a:pt x="0" y="1510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730229"/>
              <a:satOff val="-26725"/>
              <a:lumOff val="10720"/>
              <a:alphaOff val="0"/>
            </a:schemeClr>
          </a:fillRef>
          <a:effectRef idx="3">
            <a:schemeClr val="accent3">
              <a:hueOff val="11730229"/>
              <a:satOff val="-26725"/>
              <a:lumOff val="107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925" tIns="105200" rIns="105200" bIns="1052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>
                <a:latin typeface="+mn-lt"/>
                <a:cs typeface="Times New Roman" panose="02020603050405020304" pitchFamily="18" charset="0"/>
              </a:rPr>
              <a:t>Primer momento de la verdad</a:t>
            </a:r>
          </a:p>
        </p:txBody>
      </p:sp>
      <p:sp>
        <p:nvSpPr>
          <p:cNvPr id="24" name="Forma libre 23"/>
          <p:cNvSpPr/>
          <p:nvPr/>
        </p:nvSpPr>
        <p:spPr>
          <a:xfrm>
            <a:off x="6577947" y="3810335"/>
            <a:ext cx="2058016" cy="624179"/>
          </a:xfrm>
          <a:custGeom>
            <a:avLst/>
            <a:gdLst>
              <a:gd name="connsiteX0" fmla="*/ 0 w 2058016"/>
              <a:gd name="connsiteY0" fmla="*/ 0 h 624179"/>
              <a:gd name="connsiteX1" fmla="*/ 2058016 w 2058016"/>
              <a:gd name="connsiteY1" fmla="*/ 0 h 624179"/>
              <a:gd name="connsiteX2" fmla="*/ 2058016 w 2058016"/>
              <a:gd name="connsiteY2" fmla="*/ 624179 h 624179"/>
              <a:gd name="connsiteX3" fmla="*/ 0 w 2058016"/>
              <a:gd name="connsiteY3" fmla="*/ 624179 h 624179"/>
              <a:gd name="connsiteX4" fmla="*/ 0 w 2058016"/>
              <a:gd name="connsiteY4" fmla="*/ 0 h 6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16" h="624179">
                <a:moveTo>
                  <a:pt x="0" y="0"/>
                </a:moveTo>
                <a:lnTo>
                  <a:pt x="2058016" y="0"/>
                </a:lnTo>
                <a:lnTo>
                  <a:pt x="2058016" y="624179"/>
                </a:lnTo>
                <a:lnTo>
                  <a:pt x="0" y="624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27940" bIns="2794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Poner a prueba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Promociones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Contrastar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 err="1">
                <a:latin typeface="+mn-lt"/>
                <a:cs typeface="Times New Roman" panose="02020603050405020304" pitchFamily="18" charset="0"/>
              </a:rPr>
              <a:t>Info</a:t>
            </a: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 en el punto de venta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Tarjetas</a:t>
            </a:r>
          </a:p>
        </p:txBody>
      </p:sp>
      <p:sp>
        <p:nvSpPr>
          <p:cNvPr id="25" name="Elipse 24"/>
          <p:cNvSpPr/>
          <p:nvPr/>
        </p:nvSpPr>
        <p:spPr>
          <a:xfrm>
            <a:off x="3775247" y="3349292"/>
            <a:ext cx="1079110" cy="107928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12098959"/>
              <a:satOff val="-23581"/>
              <a:lumOff val="13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bre 25"/>
          <p:cNvSpPr/>
          <p:nvPr/>
        </p:nvSpPr>
        <p:spPr>
          <a:xfrm>
            <a:off x="5002902" y="2420878"/>
            <a:ext cx="1944260" cy="906258"/>
          </a:xfrm>
          <a:custGeom>
            <a:avLst/>
            <a:gdLst>
              <a:gd name="connsiteX0" fmla="*/ 0 w 1944260"/>
              <a:gd name="connsiteY0" fmla="*/ 151046 h 906258"/>
              <a:gd name="connsiteX1" fmla="*/ 151046 w 1944260"/>
              <a:gd name="connsiteY1" fmla="*/ 0 h 906258"/>
              <a:gd name="connsiteX2" fmla="*/ 1793214 w 1944260"/>
              <a:gd name="connsiteY2" fmla="*/ 0 h 906258"/>
              <a:gd name="connsiteX3" fmla="*/ 1944260 w 1944260"/>
              <a:gd name="connsiteY3" fmla="*/ 151046 h 906258"/>
              <a:gd name="connsiteX4" fmla="*/ 1944260 w 1944260"/>
              <a:gd name="connsiteY4" fmla="*/ 755212 h 906258"/>
              <a:gd name="connsiteX5" fmla="*/ 1793214 w 1944260"/>
              <a:gd name="connsiteY5" fmla="*/ 906258 h 906258"/>
              <a:gd name="connsiteX6" fmla="*/ 151046 w 1944260"/>
              <a:gd name="connsiteY6" fmla="*/ 906258 h 906258"/>
              <a:gd name="connsiteX7" fmla="*/ 0 w 1944260"/>
              <a:gd name="connsiteY7" fmla="*/ 755212 h 906258"/>
              <a:gd name="connsiteX8" fmla="*/ 0 w 1944260"/>
              <a:gd name="connsiteY8" fmla="*/ 151046 h 90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4260" h="906258">
                <a:moveTo>
                  <a:pt x="0" y="151046"/>
                </a:moveTo>
                <a:cubicBezTo>
                  <a:pt x="0" y="67626"/>
                  <a:pt x="67626" y="0"/>
                  <a:pt x="151046" y="0"/>
                </a:cubicBezTo>
                <a:lnTo>
                  <a:pt x="1793214" y="0"/>
                </a:lnTo>
                <a:cubicBezTo>
                  <a:pt x="1876634" y="0"/>
                  <a:pt x="1944260" y="67626"/>
                  <a:pt x="1944260" y="151046"/>
                </a:cubicBezTo>
                <a:lnTo>
                  <a:pt x="1944260" y="755212"/>
                </a:lnTo>
                <a:cubicBezTo>
                  <a:pt x="1944260" y="838632"/>
                  <a:pt x="1876634" y="906258"/>
                  <a:pt x="1793214" y="906258"/>
                </a:cubicBezTo>
                <a:lnTo>
                  <a:pt x="151046" y="906258"/>
                </a:lnTo>
                <a:cubicBezTo>
                  <a:pt x="67626" y="906258"/>
                  <a:pt x="0" y="838632"/>
                  <a:pt x="0" y="755212"/>
                </a:cubicBezTo>
                <a:lnTo>
                  <a:pt x="0" y="15104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7595342"/>
              <a:satOff val="-40088"/>
              <a:lumOff val="16080"/>
              <a:alphaOff val="0"/>
            </a:schemeClr>
          </a:fillRef>
          <a:effectRef idx="3">
            <a:schemeClr val="accent3">
              <a:hueOff val="17595342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6925" tIns="105200" rIns="105200" bIns="1052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>
                <a:latin typeface="+mn-lt"/>
                <a:cs typeface="Times New Roman" panose="02020603050405020304" pitchFamily="18" charset="0"/>
              </a:rPr>
              <a:t>Segundo momento de la verdad</a:t>
            </a:r>
          </a:p>
        </p:txBody>
      </p:sp>
      <p:sp>
        <p:nvSpPr>
          <p:cNvPr id="27" name="Forma libre 26"/>
          <p:cNvSpPr/>
          <p:nvPr/>
        </p:nvSpPr>
        <p:spPr>
          <a:xfrm>
            <a:off x="6971273" y="2678795"/>
            <a:ext cx="1527959" cy="624179"/>
          </a:xfrm>
          <a:custGeom>
            <a:avLst/>
            <a:gdLst>
              <a:gd name="connsiteX0" fmla="*/ 0 w 1527959"/>
              <a:gd name="connsiteY0" fmla="*/ 0 h 624179"/>
              <a:gd name="connsiteX1" fmla="*/ 1527959 w 1527959"/>
              <a:gd name="connsiteY1" fmla="*/ 0 h 624179"/>
              <a:gd name="connsiteX2" fmla="*/ 1527959 w 1527959"/>
              <a:gd name="connsiteY2" fmla="*/ 624179 h 624179"/>
              <a:gd name="connsiteX3" fmla="*/ 0 w 1527959"/>
              <a:gd name="connsiteY3" fmla="*/ 624179 h 624179"/>
              <a:gd name="connsiteX4" fmla="*/ 0 w 1527959"/>
              <a:gd name="connsiteY4" fmla="*/ 0 h 62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959" h="624179">
                <a:moveTo>
                  <a:pt x="0" y="0"/>
                </a:moveTo>
                <a:lnTo>
                  <a:pt x="1527959" y="0"/>
                </a:lnTo>
                <a:lnTo>
                  <a:pt x="1527959" y="624179"/>
                </a:lnTo>
                <a:lnTo>
                  <a:pt x="0" y="624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27940" rIns="27940" bIns="2794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Opinión offline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100" b="1" kern="1200" dirty="0">
                <a:latin typeface="+mn-lt"/>
                <a:cs typeface="Times New Roman" panose="02020603050405020304" pitchFamily="18" charset="0"/>
              </a:rPr>
              <a:t>Opinión online</a:t>
            </a:r>
          </a:p>
        </p:txBody>
      </p:sp>
      <p:sp>
        <p:nvSpPr>
          <p:cNvPr id="28" name="Elipse 27"/>
          <p:cNvSpPr/>
          <p:nvPr/>
        </p:nvSpPr>
        <p:spPr>
          <a:xfrm>
            <a:off x="4165564" y="1933907"/>
            <a:ext cx="1079110" cy="107928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18148438"/>
              <a:satOff val="-35372"/>
              <a:lumOff val="200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577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0" grpId="0" animBg="1"/>
      <p:bldP spid="21" grpId="0"/>
      <p:bldP spid="23" grpId="0" animBg="1"/>
      <p:bldP spid="24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0678"/>
            <a:ext cx="8229600" cy="1104106"/>
          </a:xfrm>
          <a:prstGeom prst="rect">
            <a:avLst/>
          </a:prstGeom>
        </p:spPr>
        <p:txBody>
          <a:bodyPr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lang="es-ES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4" name="Arco de bloque 3"/>
          <p:cNvSpPr/>
          <p:nvPr/>
        </p:nvSpPr>
        <p:spPr>
          <a:xfrm>
            <a:off x="-4798088" y="719110"/>
            <a:ext cx="6257980" cy="6257980"/>
          </a:xfrm>
          <a:prstGeom prst="blockArc">
            <a:avLst>
              <a:gd name="adj1" fmla="val 18900000"/>
              <a:gd name="adj2" fmla="val 2700000"/>
              <a:gd name="adj3" fmla="val 345"/>
            </a:avLst>
          </a:pr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bre 5"/>
          <p:cNvSpPr/>
          <p:nvPr/>
        </p:nvSpPr>
        <p:spPr>
          <a:xfrm>
            <a:off x="1252272" y="2319128"/>
            <a:ext cx="7370114" cy="893848"/>
          </a:xfrm>
          <a:custGeom>
            <a:avLst/>
            <a:gdLst>
              <a:gd name="connsiteX0" fmla="*/ 0 w 7640208"/>
              <a:gd name="connsiteY0" fmla="*/ 0 h 715079"/>
              <a:gd name="connsiteX1" fmla="*/ 7640208 w 7640208"/>
              <a:gd name="connsiteY1" fmla="*/ 0 h 715079"/>
              <a:gd name="connsiteX2" fmla="*/ 7640208 w 7640208"/>
              <a:gd name="connsiteY2" fmla="*/ 715079 h 715079"/>
              <a:gd name="connsiteX3" fmla="*/ 0 w 7640208"/>
              <a:gd name="connsiteY3" fmla="*/ 715079 h 715079"/>
              <a:gd name="connsiteX4" fmla="*/ 0 w 7640208"/>
              <a:gd name="connsiteY4" fmla="*/ 0 h 7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0208" h="715079">
                <a:moveTo>
                  <a:pt x="0" y="0"/>
                </a:moveTo>
                <a:lnTo>
                  <a:pt x="7640208" y="0"/>
                </a:lnTo>
                <a:lnTo>
                  <a:pt x="7640208" y="715079"/>
                </a:lnTo>
                <a:lnTo>
                  <a:pt x="0" y="7150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594" tIns="40640" rIns="40640" bIns="40640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smtClean="0">
                <a:solidFill>
                  <a:schemeClr val="tx1"/>
                </a:solidFill>
              </a:rPr>
              <a:t>El Momento Cero de la Verdad tiene incidencia positiva en el proceso de decisión de compra de vestimenta para los consumidores de 15 a 54 años del Distrito Metropolitano de Quito. Sin embargo, está es débil.</a:t>
            </a:r>
            <a:endParaRPr lang="es-EC" sz="1600" kern="1200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05347" y="2276872"/>
            <a:ext cx="862249" cy="893848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 7"/>
          <p:cNvSpPr/>
          <p:nvPr/>
        </p:nvSpPr>
        <p:spPr>
          <a:xfrm>
            <a:off x="1392149" y="3439062"/>
            <a:ext cx="7230237" cy="715079"/>
          </a:xfrm>
          <a:custGeom>
            <a:avLst/>
            <a:gdLst>
              <a:gd name="connsiteX0" fmla="*/ 0 w 7230237"/>
              <a:gd name="connsiteY0" fmla="*/ 0 h 715079"/>
              <a:gd name="connsiteX1" fmla="*/ 7230237 w 7230237"/>
              <a:gd name="connsiteY1" fmla="*/ 0 h 715079"/>
              <a:gd name="connsiteX2" fmla="*/ 7230237 w 7230237"/>
              <a:gd name="connsiteY2" fmla="*/ 715079 h 715079"/>
              <a:gd name="connsiteX3" fmla="*/ 0 w 7230237"/>
              <a:gd name="connsiteY3" fmla="*/ 715079 h 715079"/>
              <a:gd name="connsiteX4" fmla="*/ 0 w 7230237"/>
              <a:gd name="connsiteY4" fmla="*/ 0 h 7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237" h="715079">
                <a:moveTo>
                  <a:pt x="0" y="0"/>
                </a:moveTo>
                <a:lnTo>
                  <a:pt x="7230237" y="0"/>
                </a:lnTo>
                <a:lnTo>
                  <a:pt x="7230237" y="715079"/>
                </a:lnTo>
                <a:lnTo>
                  <a:pt x="0" y="7150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79592"/>
              <a:satOff val="-2641"/>
              <a:lumOff val="-2746"/>
              <a:alphaOff val="0"/>
            </a:schemeClr>
          </a:fillRef>
          <a:effectRef idx="2">
            <a:schemeClr val="accent2">
              <a:hueOff val="279592"/>
              <a:satOff val="-2641"/>
              <a:lumOff val="-27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594" tIns="40640" rIns="40640" bIns="40640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smtClean="0">
                <a:solidFill>
                  <a:schemeClr val="tx1"/>
                </a:solidFill>
              </a:rPr>
              <a:t>El orden de importancia percibida de estos momentos se establece de la siguiente manera: Primer momento de la verdad, Segundo momento de la verdad y Momento Cero de la Verdad.</a:t>
            </a:r>
            <a:endParaRPr lang="es-EC" sz="1600" kern="12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945225" y="3349677"/>
            <a:ext cx="893848" cy="893848"/>
          </a:xfrm>
          <a:prstGeom prst="ellipse">
            <a:avLst/>
          </a:prstGeom>
        </p:spPr>
        <p:style>
          <a:lnRef idx="1">
            <a:schemeClr val="accent2">
              <a:hueOff val="279592"/>
              <a:satOff val="-2641"/>
              <a:lumOff val="-274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bre 9"/>
          <p:cNvSpPr/>
          <p:nvPr/>
        </p:nvSpPr>
        <p:spPr>
          <a:xfrm>
            <a:off x="1392149" y="4511866"/>
            <a:ext cx="7230237" cy="715079"/>
          </a:xfrm>
          <a:custGeom>
            <a:avLst/>
            <a:gdLst>
              <a:gd name="connsiteX0" fmla="*/ 0 w 7230237"/>
              <a:gd name="connsiteY0" fmla="*/ 0 h 715079"/>
              <a:gd name="connsiteX1" fmla="*/ 7230237 w 7230237"/>
              <a:gd name="connsiteY1" fmla="*/ 0 h 715079"/>
              <a:gd name="connsiteX2" fmla="*/ 7230237 w 7230237"/>
              <a:gd name="connsiteY2" fmla="*/ 715079 h 715079"/>
              <a:gd name="connsiteX3" fmla="*/ 0 w 7230237"/>
              <a:gd name="connsiteY3" fmla="*/ 715079 h 715079"/>
              <a:gd name="connsiteX4" fmla="*/ 0 w 7230237"/>
              <a:gd name="connsiteY4" fmla="*/ 0 h 7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237" h="715079">
                <a:moveTo>
                  <a:pt x="0" y="0"/>
                </a:moveTo>
                <a:lnTo>
                  <a:pt x="7230237" y="0"/>
                </a:lnTo>
                <a:lnTo>
                  <a:pt x="7230237" y="715079"/>
                </a:lnTo>
                <a:lnTo>
                  <a:pt x="0" y="7150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559183"/>
              <a:satOff val="-5282"/>
              <a:lumOff val="-5491"/>
              <a:alphaOff val="0"/>
            </a:schemeClr>
          </a:fillRef>
          <a:effectRef idx="2">
            <a:schemeClr val="accent2">
              <a:hueOff val="559183"/>
              <a:satOff val="-5282"/>
              <a:lumOff val="-54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7594" tIns="40640" rIns="40640" bIns="40640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smtClean="0">
                <a:solidFill>
                  <a:schemeClr val="tx1"/>
                </a:solidFill>
              </a:rPr>
              <a:t>Existe una diferencia considerable en el comportamiento de los consumidores con respecto a la tecnología actual y su uso entre los diferentes grupos de edad. </a:t>
            </a:r>
            <a:endParaRPr lang="es-EC" sz="1600" kern="12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45225" y="4422481"/>
            <a:ext cx="893848" cy="893848"/>
          </a:xfrm>
          <a:prstGeom prst="ellipse">
            <a:avLst/>
          </a:prstGeom>
        </p:spPr>
        <p:style>
          <a:lnRef idx="1">
            <a:schemeClr val="accent2">
              <a:hueOff val="559183"/>
              <a:satOff val="-5282"/>
              <a:lumOff val="-549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916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C" dirty="0" smtClean="0"/>
              <a:t>La innovación necesita ser parte de tu cultura. Los consumidores están cambiando más rápido que nosotros, y si no entendemos esto, estaremos en problemas.</a:t>
            </a:r>
          </a:p>
          <a:p>
            <a:pPr marL="64008" indent="0" algn="just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 algn="r">
              <a:buNone/>
            </a:pPr>
            <a:r>
              <a:rPr lang="es-EC" sz="3600" dirty="0" err="1"/>
              <a:t>Ian</a:t>
            </a:r>
            <a:r>
              <a:rPr lang="es-EC" sz="3600" dirty="0"/>
              <a:t> </a:t>
            </a:r>
            <a:r>
              <a:rPr lang="es-EC" sz="3600" dirty="0" err="1" smtClean="0"/>
              <a:t>Schafer</a:t>
            </a:r>
            <a:endParaRPr lang="es-EC" sz="3600" dirty="0" smtClean="0"/>
          </a:p>
          <a:p>
            <a:pPr marL="64008" indent="0" algn="r">
              <a:buNone/>
            </a:pPr>
            <a:r>
              <a:rPr lang="es-EC" sz="2400" dirty="0" smtClean="0"/>
              <a:t>Fundador y Presidente de Deep </a:t>
            </a:r>
            <a:r>
              <a:rPr lang="es-EC" sz="2400" dirty="0" err="1" smtClean="0"/>
              <a:t>Focus</a:t>
            </a:r>
            <a:endParaRPr lang="es-EC" sz="2400" dirty="0"/>
          </a:p>
          <a:p>
            <a:pPr marL="64008" indent="0">
              <a:buNone/>
            </a:pP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EC" dirty="0" smtClean="0"/>
              <a:t>Modelo mental del marketing 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2564904"/>
            <a:ext cx="6242975" cy="284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4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C" dirty="0" smtClean="0"/>
              <a:t>Nuevo modelo mental </a:t>
            </a:r>
            <a:endParaRPr lang="en-US" dirty="0" smtClean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968" y="2132856"/>
            <a:ext cx="6400063" cy="426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69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Fundamentación teórica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C" dirty="0" smtClean="0"/>
              <a:t>Momento Cero de la Verdad</a:t>
            </a:r>
          </a:p>
          <a:p>
            <a:pPr marL="64008" indent="0" algn="just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s-EC" dirty="0"/>
          </a:p>
        </p:txBody>
      </p:sp>
      <p:sp>
        <p:nvSpPr>
          <p:cNvPr id="5" name="Arco de bloque 4"/>
          <p:cNvSpPr/>
          <p:nvPr/>
        </p:nvSpPr>
        <p:spPr>
          <a:xfrm rot="5400000">
            <a:off x="-415463" y="2352312"/>
            <a:ext cx="3432814" cy="3433342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Arco de bloque 5"/>
          <p:cNvSpPr/>
          <p:nvPr/>
        </p:nvSpPr>
        <p:spPr>
          <a:xfrm rot="16200000">
            <a:off x="3117608" y="2352312"/>
            <a:ext cx="3432814" cy="3433342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013224"/>
              <a:satOff val="1071"/>
              <a:lumOff val="-196"/>
              <a:alphaOff val="0"/>
            </a:schemeClr>
          </a:fillRef>
          <a:effectRef idx="3">
            <a:schemeClr val="accent5">
              <a:hueOff val="-1013224"/>
              <a:satOff val="1071"/>
              <a:lumOff val="-196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libre 6"/>
          <p:cNvSpPr/>
          <p:nvPr/>
        </p:nvSpPr>
        <p:spPr>
          <a:xfrm>
            <a:off x="3523528" y="5334506"/>
            <a:ext cx="2606431" cy="686782"/>
          </a:xfrm>
          <a:custGeom>
            <a:avLst/>
            <a:gdLst>
              <a:gd name="connsiteX0" fmla="*/ 0 w 1529486"/>
              <a:gd name="connsiteY0" fmla="*/ 0 h 403012"/>
              <a:gd name="connsiteX1" fmla="*/ 1529486 w 1529486"/>
              <a:gd name="connsiteY1" fmla="*/ 0 h 403012"/>
              <a:gd name="connsiteX2" fmla="*/ 1529486 w 1529486"/>
              <a:gd name="connsiteY2" fmla="*/ 403012 h 403012"/>
              <a:gd name="connsiteX3" fmla="*/ 0 w 1529486"/>
              <a:gd name="connsiteY3" fmla="*/ 403012 h 403012"/>
              <a:gd name="connsiteX4" fmla="*/ 0 w 1529486"/>
              <a:gd name="connsiteY4" fmla="*/ 0 h 4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486" h="403012">
                <a:moveTo>
                  <a:pt x="0" y="0"/>
                </a:moveTo>
                <a:lnTo>
                  <a:pt x="1529486" y="0"/>
                </a:lnTo>
                <a:lnTo>
                  <a:pt x="1529486" y="403012"/>
                </a:lnTo>
                <a:lnTo>
                  <a:pt x="0" y="403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kern="1200"/>
          </a:p>
        </p:txBody>
      </p:sp>
      <p:sp>
        <p:nvSpPr>
          <p:cNvPr id="8" name="Arco de bloque 7"/>
          <p:cNvSpPr/>
          <p:nvPr/>
        </p:nvSpPr>
        <p:spPr>
          <a:xfrm rot="5400000">
            <a:off x="3007491" y="2352312"/>
            <a:ext cx="3432814" cy="3433342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026448"/>
              <a:satOff val="2142"/>
              <a:lumOff val="-393"/>
              <a:alphaOff val="0"/>
            </a:schemeClr>
          </a:fillRef>
          <a:effectRef idx="3">
            <a:schemeClr val="accent5">
              <a:hueOff val="-2026448"/>
              <a:satOff val="2142"/>
              <a:lumOff val="-393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Arco de bloque 8"/>
          <p:cNvSpPr/>
          <p:nvPr/>
        </p:nvSpPr>
        <p:spPr>
          <a:xfrm rot="16200000">
            <a:off x="6539522" y="2352312"/>
            <a:ext cx="3432814" cy="3433342"/>
          </a:xfrm>
          <a:prstGeom prst="blockArc">
            <a:avLst>
              <a:gd name="adj1" fmla="val 13500000"/>
              <a:gd name="adj2" fmla="val 18900000"/>
              <a:gd name="adj3" fmla="val 49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039673"/>
              <a:satOff val="3213"/>
              <a:lumOff val="-589"/>
              <a:alphaOff val="0"/>
            </a:schemeClr>
          </a:fillRef>
          <a:effectRef idx="3">
            <a:schemeClr val="accent5">
              <a:hueOff val="-3039673"/>
              <a:satOff val="3213"/>
              <a:lumOff val="-589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orma libre 10"/>
          <p:cNvSpPr/>
          <p:nvPr/>
        </p:nvSpPr>
        <p:spPr>
          <a:xfrm>
            <a:off x="6695085" y="5334506"/>
            <a:ext cx="2606431" cy="686782"/>
          </a:xfrm>
          <a:custGeom>
            <a:avLst/>
            <a:gdLst>
              <a:gd name="connsiteX0" fmla="*/ 0 w 1529486"/>
              <a:gd name="connsiteY0" fmla="*/ 0 h 403012"/>
              <a:gd name="connsiteX1" fmla="*/ 1529486 w 1529486"/>
              <a:gd name="connsiteY1" fmla="*/ 0 h 403012"/>
              <a:gd name="connsiteX2" fmla="*/ 1529486 w 1529486"/>
              <a:gd name="connsiteY2" fmla="*/ 403012 h 403012"/>
              <a:gd name="connsiteX3" fmla="*/ 0 w 1529486"/>
              <a:gd name="connsiteY3" fmla="*/ 403012 h 403012"/>
              <a:gd name="connsiteX4" fmla="*/ 0 w 1529486"/>
              <a:gd name="connsiteY4" fmla="*/ 0 h 4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486" h="403012">
                <a:moveTo>
                  <a:pt x="0" y="0"/>
                </a:moveTo>
                <a:lnTo>
                  <a:pt x="1529486" y="0"/>
                </a:lnTo>
                <a:lnTo>
                  <a:pt x="1529486" y="403012"/>
                </a:lnTo>
                <a:lnTo>
                  <a:pt x="0" y="403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kern="1200"/>
          </a:p>
        </p:txBody>
      </p:sp>
      <p:sp>
        <p:nvSpPr>
          <p:cNvPr id="13" name="Forma libre 12"/>
          <p:cNvSpPr/>
          <p:nvPr/>
        </p:nvSpPr>
        <p:spPr>
          <a:xfrm>
            <a:off x="4573351" y="3337598"/>
            <a:ext cx="1572833" cy="1572833"/>
          </a:xfrm>
          <a:custGeom>
            <a:avLst/>
            <a:gdLst>
              <a:gd name="connsiteX0" fmla="*/ 0 w 922958"/>
              <a:gd name="connsiteY0" fmla="*/ 461479 h 922958"/>
              <a:gd name="connsiteX1" fmla="*/ 461479 w 922958"/>
              <a:gd name="connsiteY1" fmla="*/ 0 h 922958"/>
              <a:gd name="connsiteX2" fmla="*/ 922958 w 922958"/>
              <a:gd name="connsiteY2" fmla="*/ 461479 h 922958"/>
              <a:gd name="connsiteX3" fmla="*/ 461479 w 922958"/>
              <a:gd name="connsiteY3" fmla="*/ 922958 h 922958"/>
              <a:gd name="connsiteX4" fmla="*/ 0 w 922958"/>
              <a:gd name="connsiteY4" fmla="*/ 461479 h 9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58" h="922958">
                <a:moveTo>
                  <a:pt x="0" y="461479"/>
                </a:moveTo>
                <a:cubicBezTo>
                  <a:pt x="0" y="206611"/>
                  <a:pt x="206611" y="0"/>
                  <a:pt x="461479" y="0"/>
                </a:cubicBezTo>
                <a:cubicBezTo>
                  <a:pt x="716347" y="0"/>
                  <a:pt x="922958" y="206611"/>
                  <a:pt x="922958" y="461479"/>
                </a:cubicBezTo>
                <a:cubicBezTo>
                  <a:pt x="922958" y="716347"/>
                  <a:pt x="716347" y="922958"/>
                  <a:pt x="461479" y="922958"/>
                </a:cubicBezTo>
                <a:cubicBezTo>
                  <a:pt x="206611" y="922958"/>
                  <a:pt x="0" y="716347"/>
                  <a:pt x="0" y="461479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50000"/>
              <a:hueOff val="-434239"/>
              <a:satOff val="459"/>
              <a:lumOff val="-8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1921" tIns="108836" rIns="128881" bIns="10883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/>
          </a:p>
        </p:txBody>
      </p:sp>
      <p:sp>
        <p:nvSpPr>
          <p:cNvPr id="14" name="Forma libre 13"/>
          <p:cNvSpPr/>
          <p:nvPr/>
        </p:nvSpPr>
        <p:spPr>
          <a:xfrm>
            <a:off x="574460" y="2873700"/>
            <a:ext cx="1087717" cy="1087743"/>
          </a:xfrm>
          <a:custGeom>
            <a:avLst/>
            <a:gdLst>
              <a:gd name="connsiteX0" fmla="*/ 0 w 638286"/>
              <a:gd name="connsiteY0" fmla="*/ 319151 h 638301"/>
              <a:gd name="connsiteX1" fmla="*/ 319143 w 638286"/>
              <a:gd name="connsiteY1" fmla="*/ 0 h 638301"/>
              <a:gd name="connsiteX2" fmla="*/ 638286 w 638286"/>
              <a:gd name="connsiteY2" fmla="*/ 319151 h 638301"/>
              <a:gd name="connsiteX3" fmla="*/ 319143 w 638286"/>
              <a:gd name="connsiteY3" fmla="*/ 638302 h 638301"/>
              <a:gd name="connsiteX4" fmla="*/ 0 w 638286"/>
              <a:gd name="connsiteY4" fmla="*/ 319151 h 6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86" h="638301">
                <a:moveTo>
                  <a:pt x="0" y="319151"/>
                </a:moveTo>
                <a:cubicBezTo>
                  <a:pt x="0" y="142889"/>
                  <a:pt x="142885" y="0"/>
                  <a:pt x="319143" y="0"/>
                </a:cubicBezTo>
                <a:cubicBezTo>
                  <a:pt x="495401" y="0"/>
                  <a:pt x="638286" y="142889"/>
                  <a:pt x="638286" y="319151"/>
                </a:cubicBezTo>
                <a:cubicBezTo>
                  <a:pt x="638286" y="495413"/>
                  <a:pt x="495401" y="638302"/>
                  <a:pt x="319143" y="638302"/>
                </a:cubicBezTo>
                <a:cubicBezTo>
                  <a:pt x="142885" y="638302"/>
                  <a:pt x="0" y="495413"/>
                  <a:pt x="0" y="319151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50000"/>
              <a:hueOff val="-868478"/>
              <a:satOff val="918"/>
              <a:lumOff val="-16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65" tIns="127767" rIns="127765" bIns="12776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kern="1200"/>
          </a:p>
        </p:txBody>
      </p:sp>
      <p:sp>
        <p:nvSpPr>
          <p:cNvPr id="15" name="Elipse 14"/>
          <p:cNvSpPr/>
          <p:nvPr/>
        </p:nvSpPr>
        <p:spPr>
          <a:xfrm>
            <a:off x="173293" y="3783101"/>
            <a:ext cx="534293" cy="53408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1302717"/>
              <a:satOff val="1377"/>
              <a:lumOff val="-252"/>
              <a:alphaOff val="0"/>
            </a:schemeClr>
          </a:fillRef>
          <a:effectRef idx="3">
            <a:schemeClr val="accent5">
              <a:alpha val="50000"/>
              <a:hueOff val="-1302717"/>
              <a:satOff val="1377"/>
              <a:lumOff val="-252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Elipse 15"/>
          <p:cNvSpPr/>
          <p:nvPr/>
        </p:nvSpPr>
        <p:spPr>
          <a:xfrm>
            <a:off x="1751439" y="3087663"/>
            <a:ext cx="310885" cy="31068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1736956"/>
              <a:satOff val="1836"/>
              <a:lumOff val="-337"/>
              <a:alphaOff val="0"/>
            </a:schemeClr>
          </a:fillRef>
          <a:effectRef idx="3">
            <a:schemeClr val="accent5">
              <a:alpha val="50000"/>
              <a:hueOff val="-1736956"/>
              <a:satOff val="1836"/>
              <a:lumOff val="-337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Forma libre 16"/>
          <p:cNvSpPr/>
          <p:nvPr/>
        </p:nvSpPr>
        <p:spPr>
          <a:xfrm>
            <a:off x="1635908" y="3523372"/>
            <a:ext cx="1087717" cy="1087743"/>
          </a:xfrm>
          <a:custGeom>
            <a:avLst/>
            <a:gdLst>
              <a:gd name="connsiteX0" fmla="*/ 0 w 638286"/>
              <a:gd name="connsiteY0" fmla="*/ 319151 h 638301"/>
              <a:gd name="connsiteX1" fmla="*/ 319143 w 638286"/>
              <a:gd name="connsiteY1" fmla="*/ 0 h 638301"/>
              <a:gd name="connsiteX2" fmla="*/ 638286 w 638286"/>
              <a:gd name="connsiteY2" fmla="*/ 319151 h 638301"/>
              <a:gd name="connsiteX3" fmla="*/ 319143 w 638286"/>
              <a:gd name="connsiteY3" fmla="*/ 638302 h 638301"/>
              <a:gd name="connsiteX4" fmla="*/ 0 w 638286"/>
              <a:gd name="connsiteY4" fmla="*/ 319151 h 6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86" h="638301">
                <a:moveTo>
                  <a:pt x="0" y="319151"/>
                </a:moveTo>
                <a:cubicBezTo>
                  <a:pt x="0" y="142889"/>
                  <a:pt x="142885" y="0"/>
                  <a:pt x="319143" y="0"/>
                </a:cubicBezTo>
                <a:cubicBezTo>
                  <a:pt x="495401" y="0"/>
                  <a:pt x="638286" y="142889"/>
                  <a:pt x="638286" y="319151"/>
                </a:cubicBezTo>
                <a:cubicBezTo>
                  <a:pt x="638286" y="495413"/>
                  <a:pt x="495401" y="638302"/>
                  <a:pt x="319143" y="638302"/>
                </a:cubicBezTo>
                <a:cubicBezTo>
                  <a:pt x="142885" y="638302"/>
                  <a:pt x="0" y="495413"/>
                  <a:pt x="0" y="319151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50000"/>
              <a:hueOff val="-2171195"/>
              <a:satOff val="2295"/>
              <a:lumOff val="-421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65" tIns="127767" rIns="127765" bIns="12776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kern="1200"/>
          </a:p>
        </p:txBody>
      </p:sp>
      <p:sp>
        <p:nvSpPr>
          <p:cNvPr id="18" name="Elipse 17"/>
          <p:cNvSpPr/>
          <p:nvPr/>
        </p:nvSpPr>
        <p:spPr>
          <a:xfrm>
            <a:off x="1749653" y="4677641"/>
            <a:ext cx="310885" cy="310682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2605434"/>
              <a:satOff val="2754"/>
              <a:lumOff val="-505"/>
              <a:alphaOff val="0"/>
            </a:schemeClr>
          </a:fillRef>
          <a:effectRef idx="3">
            <a:schemeClr val="accent5">
              <a:alpha val="50000"/>
              <a:hueOff val="-2605434"/>
              <a:satOff val="2754"/>
              <a:lumOff val="-505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Forma libre 18"/>
          <p:cNvSpPr/>
          <p:nvPr/>
        </p:nvSpPr>
        <p:spPr>
          <a:xfrm>
            <a:off x="593843" y="4144975"/>
            <a:ext cx="1087717" cy="1087743"/>
          </a:xfrm>
          <a:custGeom>
            <a:avLst/>
            <a:gdLst>
              <a:gd name="connsiteX0" fmla="*/ 0 w 638286"/>
              <a:gd name="connsiteY0" fmla="*/ 319151 h 638301"/>
              <a:gd name="connsiteX1" fmla="*/ 319143 w 638286"/>
              <a:gd name="connsiteY1" fmla="*/ 0 h 638301"/>
              <a:gd name="connsiteX2" fmla="*/ 638286 w 638286"/>
              <a:gd name="connsiteY2" fmla="*/ 319151 h 638301"/>
              <a:gd name="connsiteX3" fmla="*/ 319143 w 638286"/>
              <a:gd name="connsiteY3" fmla="*/ 638302 h 638301"/>
              <a:gd name="connsiteX4" fmla="*/ 0 w 638286"/>
              <a:gd name="connsiteY4" fmla="*/ 319151 h 63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86" h="638301">
                <a:moveTo>
                  <a:pt x="0" y="319151"/>
                </a:moveTo>
                <a:cubicBezTo>
                  <a:pt x="0" y="142889"/>
                  <a:pt x="142885" y="0"/>
                  <a:pt x="319143" y="0"/>
                </a:cubicBezTo>
                <a:cubicBezTo>
                  <a:pt x="495401" y="0"/>
                  <a:pt x="638286" y="142889"/>
                  <a:pt x="638286" y="319151"/>
                </a:cubicBezTo>
                <a:cubicBezTo>
                  <a:pt x="638286" y="495413"/>
                  <a:pt x="495401" y="638302"/>
                  <a:pt x="319143" y="638302"/>
                </a:cubicBezTo>
                <a:cubicBezTo>
                  <a:pt x="142885" y="638302"/>
                  <a:pt x="0" y="495413"/>
                  <a:pt x="0" y="319151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50000"/>
              <a:hueOff val="-3039673"/>
              <a:satOff val="3213"/>
              <a:lumOff val="-589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7765" tIns="127767" rIns="127765" bIns="127767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kern="1200" dirty="0"/>
          </a:p>
        </p:txBody>
      </p:sp>
      <p:sp>
        <p:nvSpPr>
          <p:cNvPr id="20" name="Forma libre 19"/>
          <p:cNvSpPr/>
          <p:nvPr/>
        </p:nvSpPr>
        <p:spPr>
          <a:xfrm>
            <a:off x="6991152" y="3062106"/>
            <a:ext cx="2004947" cy="2004584"/>
          </a:xfrm>
          <a:custGeom>
            <a:avLst/>
            <a:gdLst>
              <a:gd name="connsiteX0" fmla="*/ 0 w 1176528"/>
              <a:gd name="connsiteY0" fmla="*/ 588158 h 1176315"/>
              <a:gd name="connsiteX1" fmla="*/ 588264 w 1176528"/>
              <a:gd name="connsiteY1" fmla="*/ 0 h 1176315"/>
              <a:gd name="connsiteX2" fmla="*/ 1176528 w 1176528"/>
              <a:gd name="connsiteY2" fmla="*/ 588158 h 1176315"/>
              <a:gd name="connsiteX3" fmla="*/ 588264 w 1176528"/>
              <a:gd name="connsiteY3" fmla="*/ 1176316 h 1176315"/>
              <a:gd name="connsiteX4" fmla="*/ 0 w 1176528"/>
              <a:gd name="connsiteY4" fmla="*/ 588158 h 117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528" h="1176315">
                <a:moveTo>
                  <a:pt x="0" y="588158"/>
                </a:moveTo>
                <a:cubicBezTo>
                  <a:pt x="0" y="263327"/>
                  <a:pt x="263375" y="0"/>
                  <a:pt x="588264" y="0"/>
                </a:cubicBezTo>
                <a:cubicBezTo>
                  <a:pt x="913153" y="0"/>
                  <a:pt x="1176528" y="263327"/>
                  <a:pt x="1176528" y="588158"/>
                </a:cubicBezTo>
                <a:cubicBezTo>
                  <a:pt x="1176528" y="912989"/>
                  <a:pt x="913153" y="1176316"/>
                  <a:pt x="588264" y="1176316"/>
                </a:cubicBezTo>
                <a:cubicBezTo>
                  <a:pt x="263375" y="1176316"/>
                  <a:pt x="0" y="912989"/>
                  <a:pt x="0" y="588158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7069" tIns="237037" rIns="237069" bIns="23703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700" kern="1200"/>
          </a:p>
        </p:txBody>
      </p:sp>
      <p:sp>
        <p:nvSpPr>
          <p:cNvPr id="21" name="Forma libre 20"/>
          <p:cNvSpPr/>
          <p:nvPr/>
        </p:nvSpPr>
        <p:spPr>
          <a:xfrm>
            <a:off x="229389" y="5334506"/>
            <a:ext cx="2606431" cy="686782"/>
          </a:xfrm>
          <a:custGeom>
            <a:avLst/>
            <a:gdLst>
              <a:gd name="connsiteX0" fmla="*/ 0 w 1529486"/>
              <a:gd name="connsiteY0" fmla="*/ 0 h 403012"/>
              <a:gd name="connsiteX1" fmla="*/ 1529486 w 1529486"/>
              <a:gd name="connsiteY1" fmla="*/ 0 h 403012"/>
              <a:gd name="connsiteX2" fmla="*/ 1529486 w 1529486"/>
              <a:gd name="connsiteY2" fmla="*/ 403012 h 403012"/>
              <a:gd name="connsiteX3" fmla="*/ 0 w 1529486"/>
              <a:gd name="connsiteY3" fmla="*/ 403012 h 403012"/>
              <a:gd name="connsiteX4" fmla="*/ 0 w 1529486"/>
              <a:gd name="connsiteY4" fmla="*/ 0 h 40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486" h="403012">
                <a:moveTo>
                  <a:pt x="0" y="0"/>
                </a:moveTo>
                <a:lnTo>
                  <a:pt x="1529486" y="0"/>
                </a:lnTo>
                <a:lnTo>
                  <a:pt x="1529486" y="403012"/>
                </a:lnTo>
                <a:lnTo>
                  <a:pt x="0" y="4030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800" kern="1200"/>
          </a:p>
        </p:txBody>
      </p:sp>
      <p:sp>
        <p:nvSpPr>
          <p:cNvPr id="12" name="Forma libre 11"/>
          <p:cNvSpPr/>
          <p:nvPr/>
        </p:nvSpPr>
        <p:spPr>
          <a:xfrm>
            <a:off x="3439777" y="3337598"/>
            <a:ext cx="1572833" cy="1572833"/>
          </a:xfrm>
          <a:custGeom>
            <a:avLst/>
            <a:gdLst>
              <a:gd name="connsiteX0" fmla="*/ 0 w 922958"/>
              <a:gd name="connsiteY0" fmla="*/ 461479 h 922958"/>
              <a:gd name="connsiteX1" fmla="*/ 461479 w 922958"/>
              <a:gd name="connsiteY1" fmla="*/ 0 h 922958"/>
              <a:gd name="connsiteX2" fmla="*/ 922958 w 922958"/>
              <a:gd name="connsiteY2" fmla="*/ 461479 h 922958"/>
              <a:gd name="connsiteX3" fmla="*/ 461479 w 922958"/>
              <a:gd name="connsiteY3" fmla="*/ 922958 h 922958"/>
              <a:gd name="connsiteX4" fmla="*/ 0 w 922958"/>
              <a:gd name="connsiteY4" fmla="*/ 461479 h 92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958" h="922958">
                <a:moveTo>
                  <a:pt x="0" y="461479"/>
                </a:moveTo>
                <a:cubicBezTo>
                  <a:pt x="0" y="206611"/>
                  <a:pt x="206611" y="0"/>
                  <a:pt x="461479" y="0"/>
                </a:cubicBezTo>
                <a:cubicBezTo>
                  <a:pt x="716347" y="0"/>
                  <a:pt x="922958" y="206611"/>
                  <a:pt x="922958" y="461479"/>
                </a:cubicBezTo>
                <a:cubicBezTo>
                  <a:pt x="922958" y="716347"/>
                  <a:pt x="716347" y="922958"/>
                  <a:pt x="461479" y="922958"/>
                </a:cubicBezTo>
                <a:cubicBezTo>
                  <a:pt x="206611" y="922958"/>
                  <a:pt x="0" y="716347"/>
                  <a:pt x="0" y="461479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28881" tIns="108836" rIns="261921" bIns="10883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200" kern="1200" dirty="0"/>
          </a:p>
        </p:txBody>
      </p:sp>
    </p:spTree>
    <p:extLst>
      <p:ext uri="{BB962C8B-B14F-4D97-AF65-F5344CB8AC3E}">
        <p14:creationId xmlns:p14="http://schemas.microsoft.com/office/powerpoint/2010/main" val="8659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4" grpId="0" animBg="1"/>
      <p:bldP spid="17" grpId="0" animBg="1"/>
      <p:bldP spid="19" grpId="0" animBg="1"/>
      <p:bldP spid="2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Fundamentación teórica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8856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C" dirty="0" smtClean="0"/>
              <a:t>Momento Cero de la Verdad</a:t>
            </a:r>
          </a:p>
          <a:p>
            <a:pPr marL="64008" indent="0" algn="just">
              <a:buNone/>
            </a:pPr>
            <a:endParaRPr lang="en-US" dirty="0" smtClean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1043608" y="2155985"/>
            <a:ext cx="4302210" cy="43022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ángulo 6"/>
          <p:cNvSpPr/>
          <p:nvPr/>
        </p:nvSpPr>
        <p:spPr>
          <a:xfrm>
            <a:off x="5436303" y="2155985"/>
            <a:ext cx="2615744" cy="261574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1">
            <a:schemeClr val="accent3">
              <a:hueOff val="4398836"/>
              <a:satOff val="-10022"/>
              <a:lumOff val="402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4398836"/>
              <a:satOff val="-10022"/>
              <a:lumOff val="402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6455927" y="4862076"/>
            <a:ext cx="1596120" cy="15961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accent3">
              <a:hueOff val="8797671"/>
              <a:satOff val="-20044"/>
              <a:lumOff val="804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8797671"/>
              <a:satOff val="-20044"/>
              <a:lumOff val="804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5436303" y="5528919"/>
            <a:ext cx="929277" cy="92927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1">
            <a:schemeClr val="accent3">
              <a:hueOff val="13196506"/>
              <a:satOff val="-30066"/>
              <a:lumOff val="1206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3196506"/>
              <a:satOff val="-30066"/>
              <a:lumOff val="1206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ángulo 19"/>
          <p:cNvSpPr/>
          <p:nvPr/>
        </p:nvSpPr>
        <p:spPr>
          <a:xfrm>
            <a:off x="5436303" y="4862076"/>
            <a:ext cx="929277" cy="57219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1">
            <a:schemeClr val="accent3">
              <a:hueOff val="17595342"/>
              <a:satOff val="-40088"/>
              <a:lumOff val="1608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7595342"/>
              <a:satOff val="-40088"/>
              <a:lumOff val="1608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ipse 25"/>
          <p:cNvSpPr/>
          <p:nvPr/>
        </p:nvSpPr>
        <p:spPr>
          <a:xfrm>
            <a:off x="1276841" y="6583099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9101039"/>
              <a:satOff val="-20735"/>
              <a:lumOff val="831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/>
          <p:cNvSpPr/>
          <p:nvPr/>
        </p:nvSpPr>
        <p:spPr>
          <a:xfrm>
            <a:off x="2520857" y="6583099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9707775"/>
              <a:satOff val="-22118"/>
              <a:lumOff val="887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Elipse 28"/>
          <p:cNvSpPr/>
          <p:nvPr/>
        </p:nvSpPr>
        <p:spPr>
          <a:xfrm>
            <a:off x="2631882" y="6583099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0314511"/>
              <a:satOff val="-23500"/>
              <a:lumOff val="94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Elipse 30"/>
          <p:cNvSpPr/>
          <p:nvPr/>
        </p:nvSpPr>
        <p:spPr>
          <a:xfrm>
            <a:off x="4019915" y="6666368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0921247"/>
              <a:satOff val="-24882"/>
              <a:lumOff val="998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Elipse 31"/>
          <p:cNvSpPr/>
          <p:nvPr/>
        </p:nvSpPr>
        <p:spPr>
          <a:xfrm>
            <a:off x="3959167" y="6583099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1527982"/>
              <a:satOff val="-26265"/>
              <a:lumOff val="10535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ipse 32"/>
          <p:cNvSpPr/>
          <p:nvPr/>
        </p:nvSpPr>
        <p:spPr>
          <a:xfrm>
            <a:off x="4042436" y="6499830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2134719"/>
              <a:satOff val="-27647"/>
              <a:lumOff val="1109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Elipse 34"/>
          <p:cNvSpPr/>
          <p:nvPr/>
        </p:nvSpPr>
        <p:spPr>
          <a:xfrm>
            <a:off x="5286452" y="6527587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2741454"/>
              <a:satOff val="-29029"/>
              <a:lumOff val="1164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ipse 35"/>
          <p:cNvSpPr/>
          <p:nvPr/>
        </p:nvSpPr>
        <p:spPr>
          <a:xfrm>
            <a:off x="5397477" y="6527587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3348191"/>
              <a:satOff val="-30412"/>
              <a:lumOff val="12199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ipse 36"/>
          <p:cNvSpPr/>
          <p:nvPr/>
        </p:nvSpPr>
        <p:spPr>
          <a:xfrm>
            <a:off x="5286452" y="6638611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3954926"/>
              <a:satOff val="-31794"/>
              <a:lumOff val="1275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Elipse 37"/>
          <p:cNvSpPr/>
          <p:nvPr/>
        </p:nvSpPr>
        <p:spPr>
          <a:xfrm>
            <a:off x="5397477" y="6638611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4561663"/>
              <a:satOff val="-33176"/>
              <a:lumOff val="1330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Elipse 39"/>
          <p:cNvSpPr/>
          <p:nvPr/>
        </p:nvSpPr>
        <p:spPr>
          <a:xfrm>
            <a:off x="6785510" y="6666368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5168398"/>
              <a:satOff val="-34559"/>
              <a:lumOff val="1386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Elipse 40"/>
          <p:cNvSpPr/>
          <p:nvPr/>
        </p:nvSpPr>
        <p:spPr>
          <a:xfrm>
            <a:off x="6724762" y="6583099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5775135"/>
              <a:satOff val="-35941"/>
              <a:lumOff val="1441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Elipse 41"/>
          <p:cNvSpPr/>
          <p:nvPr/>
        </p:nvSpPr>
        <p:spPr>
          <a:xfrm>
            <a:off x="6808031" y="6499830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6381871"/>
              <a:satOff val="-37323"/>
              <a:lumOff val="14971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Elipse 42"/>
          <p:cNvSpPr/>
          <p:nvPr/>
        </p:nvSpPr>
        <p:spPr>
          <a:xfrm>
            <a:off x="6641494" y="6499830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6988606"/>
              <a:satOff val="-38706"/>
              <a:lumOff val="15526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Elipse 43"/>
          <p:cNvSpPr/>
          <p:nvPr/>
        </p:nvSpPr>
        <p:spPr>
          <a:xfrm>
            <a:off x="6952047" y="6666368"/>
            <a:ext cx="74016" cy="74016"/>
          </a:xfrm>
          <a:prstGeom prst="ellipse">
            <a:avLst/>
          </a:prstGeom>
        </p:spPr>
        <p:style>
          <a:lnRef idx="1">
            <a:schemeClr val="accent3">
              <a:hueOff val="17595342"/>
              <a:satOff val="-40088"/>
              <a:lumOff val="1608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36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800" b="1" dirty="0" smtClean="0"/>
              <a:t>Objetivo general</a:t>
            </a:r>
          </a:p>
          <a:p>
            <a:pPr algn="just"/>
            <a:endParaRPr lang="es-EC" sz="2400" b="1" dirty="0"/>
          </a:p>
          <a:p>
            <a:pPr algn="just"/>
            <a:r>
              <a:rPr lang="es-EC" sz="2000" dirty="0"/>
              <a:t>Determinar la incidencia del Momento Cero de la Verdad en el proceso de decisión de compra de vestimenta en los consumidores de </a:t>
            </a:r>
            <a:r>
              <a:rPr lang="es-EC" sz="2000" dirty="0" smtClean="0"/>
              <a:t>15 </a:t>
            </a:r>
            <a:r>
              <a:rPr lang="es-EC" sz="2000" dirty="0"/>
              <a:t>a </a:t>
            </a:r>
            <a:r>
              <a:rPr lang="es-EC" sz="2000" dirty="0" smtClean="0"/>
              <a:t>54 </a:t>
            </a:r>
            <a:r>
              <a:rPr lang="es-EC" sz="2000" dirty="0"/>
              <a:t>años del Distrito Metropolitano de Quito</a:t>
            </a:r>
            <a:r>
              <a:rPr lang="es-EC" sz="2000" dirty="0" smtClean="0"/>
              <a:t>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EC" sz="2800" b="1" dirty="0"/>
              <a:t>Objetivos </a:t>
            </a:r>
            <a:r>
              <a:rPr lang="es-EC" sz="2800" b="1" dirty="0" smtClean="0"/>
              <a:t>específicos</a:t>
            </a:r>
          </a:p>
          <a:p>
            <a:pPr lvl="0" algn="just"/>
            <a:r>
              <a:rPr lang="es-EC" sz="2000" dirty="0" smtClean="0"/>
              <a:t>Medir </a:t>
            </a:r>
            <a:r>
              <a:rPr lang="es-EC" sz="2000" dirty="0"/>
              <a:t>el nivel de importancia del Momento Cero de la Verdad en el proceso de decisión de compra de </a:t>
            </a:r>
            <a:r>
              <a:rPr lang="es-EC" sz="2000" dirty="0" smtClean="0"/>
              <a:t>vestimenta.</a:t>
            </a:r>
            <a:endParaRPr lang="es-EC" sz="2000" dirty="0"/>
          </a:p>
          <a:p>
            <a:pPr lvl="0" algn="just"/>
            <a:r>
              <a:rPr lang="es-EC" sz="2000" dirty="0"/>
              <a:t>Definir el perfil del consumidor del Distrito Metropolitano de Quito en base al Momento Cero de la </a:t>
            </a:r>
            <a:r>
              <a:rPr lang="es-EC" sz="2000" dirty="0" smtClean="0"/>
              <a:t>Verdad.</a:t>
            </a:r>
            <a:endParaRPr lang="es-EC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Hipótesis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262078"/>
              </p:ext>
            </p:extLst>
          </p:nvPr>
        </p:nvGraphicFramePr>
        <p:xfrm>
          <a:off x="457200" y="15240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24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4" name="Forma libre 3"/>
          <p:cNvSpPr/>
          <p:nvPr/>
        </p:nvSpPr>
        <p:spPr>
          <a:xfrm>
            <a:off x="245550" y="1738925"/>
            <a:ext cx="1988996" cy="1111892"/>
          </a:xfrm>
          <a:custGeom>
            <a:avLst/>
            <a:gdLst>
              <a:gd name="connsiteX0" fmla="*/ 0 w 1988996"/>
              <a:gd name="connsiteY0" fmla="*/ 111189 h 1111892"/>
              <a:gd name="connsiteX1" fmla="*/ 111189 w 1988996"/>
              <a:gd name="connsiteY1" fmla="*/ 0 h 1111892"/>
              <a:gd name="connsiteX2" fmla="*/ 1877807 w 1988996"/>
              <a:gd name="connsiteY2" fmla="*/ 0 h 1111892"/>
              <a:gd name="connsiteX3" fmla="*/ 1988996 w 1988996"/>
              <a:gd name="connsiteY3" fmla="*/ 111189 h 1111892"/>
              <a:gd name="connsiteX4" fmla="*/ 1988996 w 1988996"/>
              <a:gd name="connsiteY4" fmla="*/ 1000703 h 1111892"/>
              <a:gd name="connsiteX5" fmla="*/ 1877807 w 1988996"/>
              <a:gd name="connsiteY5" fmla="*/ 1111892 h 1111892"/>
              <a:gd name="connsiteX6" fmla="*/ 111189 w 1988996"/>
              <a:gd name="connsiteY6" fmla="*/ 1111892 h 1111892"/>
              <a:gd name="connsiteX7" fmla="*/ 0 w 1988996"/>
              <a:gd name="connsiteY7" fmla="*/ 1000703 h 1111892"/>
              <a:gd name="connsiteX8" fmla="*/ 0 w 1988996"/>
              <a:gd name="connsiteY8" fmla="*/ 111189 h 11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111892">
                <a:moveTo>
                  <a:pt x="0" y="111189"/>
                </a:moveTo>
                <a:cubicBezTo>
                  <a:pt x="0" y="49781"/>
                  <a:pt x="49781" y="0"/>
                  <a:pt x="111189" y="0"/>
                </a:cubicBezTo>
                <a:lnTo>
                  <a:pt x="1877807" y="0"/>
                </a:lnTo>
                <a:cubicBezTo>
                  <a:pt x="1939215" y="0"/>
                  <a:pt x="1988996" y="49781"/>
                  <a:pt x="1988996" y="111189"/>
                </a:cubicBezTo>
                <a:lnTo>
                  <a:pt x="1988996" y="1000703"/>
                </a:lnTo>
                <a:cubicBezTo>
                  <a:pt x="1988996" y="1062111"/>
                  <a:pt x="1939215" y="1111892"/>
                  <a:pt x="1877807" y="1111892"/>
                </a:cubicBezTo>
                <a:lnTo>
                  <a:pt x="111189" y="1111892"/>
                </a:lnTo>
                <a:cubicBezTo>
                  <a:pt x="49781" y="1111892"/>
                  <a:pt x="0" y="1062111"/>
                  <a:pt x="0" y="1000703"/>
                </a:cubicBezTo>
                <a:lnTo>
                  <a:pt x="0" y="1111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135128" rIns="135128" bIns="443021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tx1"/>
                </a:solidFill>
              </a:rPr>
              <a:t>Enfoque de la investigación</a:t>
            </a:r>
            <a:endParaRPr lang="es-ES" sz="1900" b="1" kern="1200" dirty="0">
              <a:solidFill>
                <a:schemeClr val="tx1"/>
              </a:solidFill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652935" y="2480186"/>
            <a:ext cx="1988996" cy="1094400"/>
          </a:xfrm>
          <a:custGeom>
            <a:avLst/>
            <a:gdLst>
              <a:gd name="connsiteX0" fmla="*/ 0 w 1988996"/>
              <a:gd name="connsiteY0" fmla="*/ 109440 h 1094400"/>
              <a:gd name="connsiteX1" fmla="*/ 109440 w 1988996"/>
              <a:gd name="connsiteY1" fmla="*/ 0 h 1094400"/>
              <a:gd name="connsiteX2" fmla="*/ 1879556 w 1988996"/>
              <a:gd name="connsiteY2" fmla="*/ 0 h 1094400"/>
              <a:gd name="connsiteX3" fmla="*/ 1988996 w 1988996"/>
              <a:gd name="connsiteY3" fmla="*/ 109440 h 1094400"/>
              <a:gd name="connsiteX4" fmla="*/ 1988996 w 1988996"/>
              <a:gd name="connsiteY4" fmla="*/ 984960 h 1094400"/>
              <a:gd name="connsiteX5" fmla="*/ 1879556 w 1988996"/>
              <a:gd name="connsiteY5" fmla="*/ 1094400 h 1094400"/>
              <a:gd name="connsiteX6" fmla="*/ 109440 w 1988996"/>
              <a:gd name="connsiteY6" fmla="*/ 1094400 h 1094400"/>
              <a:gd name="connsiteX7" fmla="*/ 0 w 1988996"/>
              <a:gd name="connsiteY7" fmla="*/ 984960 h 1094400"/>
              <a:gd name="connsiteX8" fmla="*/ 0 w 1988996"/>
              <a:gd name="connsiteY8" fmla="*/ 10944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94400">
                <a:moveTo>
                  <a:pt x="0" y="109440"/>
                </a:moveTo>
                <a:cubicBezTo>
                  <a:pt x="0" y="48998"/>
                  <a:pt x="48998" y="0"/>
                  <a:pt x="109440" y="0"/>
                </a:cubicBezTo>
                <a:lnTo>
                  <a:pt x="1879556" y="0"/>
                </a:lnTo>
                <a:cubicBezTo>
                  <a:pt x="1939998" y="0"/>
                  <a:pt x="1988996" y="48998"/>
                  <a:pt x="1988996" y="109440"/>
                </a:cubicBezTo>
                <a:lnTo>
                  <a:pt x="1988996" y="984960"/>
                </a:lnTo>
                <a:cubicBezTo>
                  <a:pt x="1988996" y="1045402"/>
                  <a:pt x="1939998" y="1094400"/>
                  <a:pt x="1879556" y="1094400"/>
                </a:cubicBezTo>
                <a:lnTo>
                  <a:pt x="109440" y="1094400"/>
                </a:lnTo>
                <a:cubicBezTo>
                  <a:pt x="48998" y="1094400"/>
                  <a:pt x="0" y="1045402"/>
                  <a:pt x="0" y="984960"/>
                </a:cubicBezTo>
                <a:lnTo>
                  <a:pt x="0" y="10944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182" tIns="167182" rIns="167182" bIns="167182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900" kern="1200" dirty="0" smtClean="0">
                <a:solidFill>
                  <a:schemeClr val="tx1"/>
                </a:solidFill>
              </a:rPr>
              <a:t>Cuantitativa</a:t>
            </a:r>
            <a:endParaRPr lang="es-ES" sz="1900" kern="1200" dirty="0">
              <a:solidFill>
                <a:schemeClr val="tx1"/>
              </a:solidFill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2536071" y="1861954"/>
            <a:ext cx="639232" cy="495202"/>
          </a:xfrm>
          <a:custGeom>
            <a:avLst/>
            <a:gdLst>
              <a:gd name="connsiteX0" fmla="*/ 0 w 639232"/>
              <a:gd name="connsiteY0" fmla="*/ 99040 h 495202"/>
              <a:gd name="connsiteX1" fmla="*/ 391631 w 639232"/>
              <a:gd name="connsiteY1" fmla="*/ 99040 h 495202"/>
              <a:gd name="connsiteX2" fmla="*/ 391631 w 639232"/>
              <a:gd name="connsiteY2" fmla="*/ 0 h 495202"/>
              <a:gd name="connsiteX3" fmla="*/ 639232 w 639232"/>
              <a:gd name="connsiteY3" fmla="*/ 247601 h 495202"/>
              <a:gd name="connsiteX4" fmla="*/ 391631 w 639232"/>
              <a:gd name="connsiteY4" fmla="*/ 495202 h 495202"/>
              <a:gd name="connsiteX5" fmla="*/ 391631 w 639232"/>
              <a:gd name="connsiteY5" fmla="*/ 396162 h 495202"/>
              <a:gd name="connsiteX6" fmla="*/ 0 w 639232"/>
              <a:gd name="connsiteY6" fmla="*/ 396162 h 495202"/>
              <a:gd name="connsiteX7" fmla="*/ 0 w 639232"/>
              <a:gd name="connsiteY7" fmla="*/ 99040 h 4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32" h="495202">
                <a:moveTo>
                  <a:pt x="0" y="99040"/>
                </a:moveTo>
                <a:lnTo>
                  <a:pt x="391631" y="99040"/>
                </a:lnTo>
                <a:lnTo>
                  <a:pt x="391631" y="0"/>
                </a:lnTo>
                <a:lnTo>
                  <a:pt x="639232" y="247601"/>
                </a:lnTo>
                <a:lnTo>
                  <a:pt x="391631" y="495202"/>
                </a:lnTo>
                <a:lnTo>
                  <a:pt x="391631" y="396162"/>
                </a:lnTo>
                <a:lnTo>
                  <a:pt x="0" y="396162"/>
                </a:lnTo>
                <a:lnTo>
                  <a:pt x="0" y="990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040" rIns="148561" bIns="9904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3440645" y="1738925"/>
            <a:ext cx="1988996" cy="1111892"/>
          </a:xfrm>
          <a:custGeom>
            <a:avLst/>
            <a:gdLst>
              <a:gd name="connsiteX0" fmla="*/ 0 w 1988996"/>
              <a:gd name="connsiteY0" fmla="*/ 111189 h 1111892"/>
              <a:gd name="connsiteX1" fmla="*/ 111189 w 1988996"/>
              <a:gd name="connsiteY1" fmla="*/ 0 h 1111892"/>
              <a:gd name="connsiteX2" fmla="*/ 1877807 w 1988996"/>
              <a:gd name="connsiteY2" fmla="*/ 0 h 1111892"/>
              <a:gd name="connsiteX3" fmla="*/ 1988996 w 1988996"/>
              <a:gd name="connsiteY3" fmla="*/ 111189 h 1111892"/>
              <a:gd name="connsiteX4" fmla="*/ 1988996 w 1988996"/>
              <a:gd name="connsiteY4" fmla="*/ 1000703 h 1111892"/>
              <a:gd name="connsiteX5" fmla="*/ 1877807 w 1988996"/>
              <a:gd name="connsiteY5" fmla="*/ 1111892 h 1111892"/>
              <a:gd name="connsiteX6" fmla="*/ 111189 w 1988996"/>
              <a:gd name="connsiteY6" fmla="*/ 1111892 h 1111892"/>
              <a:gd name="connsiteX7" fmla="*/ 0 w 1988996"/>
              <a:gd name="connsiteY7" fmla="*/ 1000703 h 1111892"/>
              <a:gd name="connsiteX8" fmla="*/ 0 w 1988996"/>
              <a:gd name="connsiteY8" fmla="*/ 111189 h 11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111892">
                <a:moveTo>
                  <a:pt x="0" y="111189"/>
                </a:moveTo>
                <a:cubicBezTo>
                  <a:pt x="0" y="49781"/>
                  <a:pt x="49781" y="0"/>
                  <a:pt x="111189" y="0"/>
                </a:cubicBezTo>
                <a:lnTo>
                  <a:pt x="1877807" y="0"/>
                </a:lnTo>
                <a:cubicBezTo>
                  <a:pt x="1939215" y="0"/>
                  <a:pt x="1988996" y="49781"/>
                  <a:pt x="1988996" y="111189"/>
                </a:cubicBezTo>
                <a:lnTo>
                  <a:pt x="1988996" y="1000703"/>
                </a:lnTo>
                <a:cubicBezTo>
                  <a:pt x="1988996" y="1062111"/>
                  <a:pt x="1939215" y="1111892"/>
                  <a:pt x="1877807" y="1111892"/>
                </a:cubicBezTo>
                <a:lnTo>
                  <a:pt x="111189" y="1111892"/>
                </a:lnTo>
                <a:cubicBezTo>
                  <a:pt x="49781" y="1111892"/>
                  <a:pt x="0" y="1062111"/>
                  <a:pt x="0" y="1000703"/>
                </a:cubicBezTo>
                <a:lnTo>
                  <a:pt x="0" y="1111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88641"/>
              <a:satOff val="-3925"/>
              <a:lumOff val="-2843"/>
              <a:alphaOff val="0"/>
            </a:schemeClr>
          </a:fillRef>
          <a:effectRef idx="3">
            <a:schemeClr val="accent4">
              <a:hueOff val="-2288641"/>
              <a:satOff val="-3925"/>
              <a:lumOff val="-2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135128" rIns="135128" bIns="443021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tx1"/>
                </a:solidFill>
              </a:rPr>
              <a:t>Población</a:t>
            </a:r>
            <a:endParaRPr lang="es-ES" sz="1900" b="1" kern="1200" dirty="0">
              <a:solidFill>
                <a:schemeClr val="tx1"/>
              </a:solidFill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3848030" y="2480186"/>
            <a:ext cx="1988996" cy="1094400"/>
          </a:xfrm>
          <a:custGeom>
            <a:avLst/>
            <a:gdLst>
              <a:gd name="connsiteX0" fmla="*/ 0 w 1988996"/>
              <a:gd name="connsiteY0" fmla="*/ 109440 h 1094400"/>
              <a:gd name="connsiteX1" fmla="*/ 109440 w 1988996"/>
              <a:gd name="connsiteY1" fmla="*/ 0 h 1094400"/>
              <a:gd name="connsiteX2" fmla="*/ 1879556 w 1988996"/>
              <a:gd name="connsiteY2" fmla="*/ 0 h 1094400"/>
              <a:gd name="connsiteX3" fmla="*/ 1988996 w 1988996"/>
              <a:gd name="connsiteY3" fmla="*/ 109440 h 1094400"/>
              <a:gd name="connsiteX4" fmla="*/ 1988996 w 1988996"/>
              <a:gd name="connsiteY4" fmla="*/ 984960 h 1094400"/>
              <a:gd name="connsiteX5" fmla="*/ 1879556 w 1988996"/>
              <a:gd name="connsiteY5" fmla="*/ 1094400 h 1094400"/>
              <a:gd name="connsiteX6" fmla="*/ 109440 w 1988996"/>
              <a:gd name="connsiteY6" fmla="*/ 1094400 h 1094400"/>
              <a:gd name="connsiteX7" fmla="*/ 0 w 1988996"/>
              <a:gd name="connsiteY7" fmla="*/ 984960 h 1094400"/>
              <a:gd name="connsiteX8" fmla="*/ 0 w 1988996"/>
              <a:gd name="connsiteY8" fmla="*/ 10944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94400">
                <a:moveTo>
                  <a:pt x="0" y="109440"/>
                </a:moveTo>
                <a:cubicBezTo>
                  <a:pt x="0" y="48998"/>
                  <a:pt x="48998" y="0"/>
                  <a:pt x="109440" y="0"/>
                </a:cubicBezTo>
                <a:lnTo>
                  <a:pt x="1879556" y="0"/>
                </a:lnTo>
                <a:cubicBezTo>
                  <a:pt x="1939998" y="0"/>
                  <a:pt x="1988996" y="48998"/>
                  <a:pt x="1988996" y="109440"/>
                </a:cubicBezTo>
                <a:lnTo>
                  <a:pt x="1988996" y="984960"/>
                </a:lnTo>
                <a:cubicBezTo>
                  <a:pt x="1988996" y="1045402"/>
                  <a:pt x="1939998" y="1094400"/>
                  <a:pt x="1879556" y="1094400"/>
                </a:cubicBezTo>
                <a:lnTo>
                  <a:pt x="109440" y="1094400"/>
                </a:lnTo>
                <a:cubicBezTo>
                  <a:pt x="48998" y="1094400"/>
                  <a:pt x="0" y="1045402"/>
                  <a:pt x="0" y="984960"/>
                </a:cubicBezTo>
                <a:lnTo>
                  <a:pt x="0" y="109440"/>
                </a:lnTo>
                <a:close/>
              </a:path>
            </a:pathLst>
          </a:custGeom>
        </p:spPr>
        <p:style>
          <a:lnRef idx="1">
            <a:schemeClr val="accent4">
              <a:hueOff val="-2288641"/>
              <a:satOff val="-3925"/>
              <a:lumOff val="-2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1622" tIns="131622" rIns="131622" bIns="131622" numCol="1" spcCol="1270" anchor="t" anchorCtr="0">
            <a:noAutofit/>
          </a:bodyPr>
          <a:lstStyle/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400" kern="1200" dirty="0" smtClean="0">
                <a:solidFill>
                  <a:schemeClr val="tx1"/>
                </a:solidFill>
              </a:rPr>
              <a:t>Personas del DMQ que tienen pleno empleo, de15 a 54 años</a:t>
            </a:r>
            <a:endParaRPr lang="es-ES" sz="1400" kern="1200" dirty="0">
              <a:solidFill>
                <a:schemeClr val="tx1"/>
              </a:solidFill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5731166" y="1861954"/>
            <a:ext cx="639232" cy="495202"/>
          </a:xfrm>
          <a:custGeom>
            <a:avLst/>
            <a:gdLst>
              <a:gd name="connsiteX0" fmla="*/ 0 w 639232"/>
              <a:gd name="connsiteY0" fmla="*/ 99040 h 495202"/>
              <a:gd name="connsiteX1" fmla="*/ 391631 w 639232"/>
              <a:gd name="connsiteY1" fmla="*/ 99040 h 495202"/>
              <a:gd name="connsiteX2" fmla="*/ 391631 w 639232"/>
              <a:gd name="connsiteY2" fmla="*/ 0 h 495202"/>
              <a:gd name="connsiteX3" fmla="*/ 639232 w 639232"/>
              <a:gd name="connsiteY3" fmla="*/ 247601 h 495202"/>
              <a:gd name="connsiteX4" fmla="*/ 391631 w 639232"/>
              <a:gd name="connsiteY4" fmla="*/ 495202 h 495202"/>
              <a:gd name="connsiteX5" fmla="*/ 391631 w 639232"/>
              <a:gd name="connsiteY5" fmla="*/ 396162 h 495202"/>
              <a:gd name="connsiteX6" fmla="*/ 0 w 639232"/>
              <a:gd name="connsiteY6" fmla="*/ 396162 h 495202"/>
              <a:gd name="connsiteX7" fmla="*/ 0 w 639232"/>
              <a:gd name="connsiteY7" fmla="*/ 99040 h 4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32" h="495202">
                <a:moveTo>
                  <a:pt x="0" y="99040"/>
                </a:moveTo>
                <a:lnTo>
                  <a:pt x="391631" y="99040"/>
                </a:lnTo>
                <a:lnTo>
                  <a:pt x="391631" y="0"/>
                </a:lnTo>
                <a:lnTo>
                  <a:pt x="639232" y="247601"/>
                </a:lnTo>
                <a:lnTo>
                  <a:pt x="391631" y="495202"/>
                </a:lnTo>
                <a:lnTo>
                  <a:pt x="391631" y="396162"/>
                </a:lnTo>
                <a:lnTo>
                  <a:pt x="0" y="396162"/>
                </a:lnTo>
                <a:lnTo>
                  <a:pt x="0" y="990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577281"/>
              <a:satOff val="-7851"/>
              <a:lumOff val="-5686"/>
              <a:alphaOff val="0"/>
            </a:schemeClr>
          </a:fillRef>
          <a:effectRef idx="3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040" rIns="148561" bIns="9904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500" kern="1200">
              <a:solidFill>
                <a:schemeClr val="tx1"/>
              </a:solidFill>
            </a:endParaRPr>
          </a:p>
        </p:txBody>
      </p:sp>
      <p:sp>
        <p:nvSpPr>
          <p:cNvPr id="12" name="Forma libre 11"/>
          <p:cNvSpPr/>
          <p:nvPr/>
        </p:nvSpPr>
        <p:spPr>
          <a:xfrm>
            <a:off x="6635740" y="1738925"/>
            <a:ext cx="1988996" cy="1111892"/>
          </a:xfrm>
          <a:custGeom>
            <a:avLst/>
            <a:gdLst>
              <a:gd name="connsiteX0" fmla="*/ 0 w 1988996"/>
              <a:gd name="connsiteY0" fmla="*/ 111189 h 1111892"/>
              <a:gd name="connsiteX1" fmla="*/ 111189 w 1988996"/>
              <a:gd name="connsiteY1" fmla="*/ 0 h 1111892"/>
              <a:gd name="connsiteX2" fmla="*/ 1877807 w 1988996"/>
              <a:gd name="connsiteY2" fmla="*/ 0 h 1111892"/>
              <a:gd name="connsiteX3" fmla="*/ 1988996 w 1988996"/>
              <a:gd name="connsiteY3" fmla="*/ 111189 h 1111892"/>
              <a:gd name="connsiteX4" fmla="*/ 1988996 w 1988996"/>
              <a:gd name="connsiteY4" fmla="*/ 1000703 h 1111892"/>
              <a:gd name="connsiteX5" fmla="*/ 1877807 w 1988996"/>
              <a:gd name="connsiteY5" fmla="*/ 1111892 h 1111892"/>
              <a:gd name="connsiteX6" fmla="*/ 111189 w 1988996"/>
              <a:gd name="connsiteY6" fmla="*/ 1111892 h 1111892"/>
              <a:gd name="connsiteX7" fmla="*/ 0 w 1988996"/>
              <a:gd name="connsiteY7" fmla="*/ 1000703 h 1111892"/>
              <a:gd name="connsiteX8" fmla="*/ 0 w 1988996"/>
              <a:gd name="connsiteY8" fmla="*/ 111189 h 111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111892">
                <a:moveTo>
                  <a:pt x="0" y="111189"/>
                </a:moveTo>
                <a:cubicBezTo>
                  <a:pt x="0" y="49781"/>
                  <a:pt x="49781" y="0"/>
                  <a:pt x="111189" y="0"/>
                </a:cubicBezTo>
                <a:lnTo>
                  <a:pt x="1877807" y="0"/>
                </a:lnTo>
                <a:cubicBezTo>
                  <a:pt x="1939215" y="0"/>
                  <a:pt x="1988996" y="49781"/>
                  <a:pt x="1988996" y="111189"/>
                </a:cubicBezTo>
                <a:lnTo>
                  <a:pt x="1988996" y="1000703"/>
                </a:lnTo>
                <a:cubicBezTo>
                  <a:pt x="1988996" y="1062111"/>
                  <a:pt x="1939215" y="1111892"/>
                  <a:pt x="1877807" y="1111892"/>
                </a:cubicBezTo>
                <a:lnTo>
                  <a:pt x="111189" y="1111892"/>
                </a:lnTo>
                <a:cubicBezTo>
                  <a:pt x="49781" y="1111892"/>
                  <a:pt x="0" y="1062111"/>
                  <a:pt x="0" y="1000703"/>
                </a:cubicBezTo>
                <a:lnTo>
                  <a:pt x="0" y="1111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577281"/>
              <a:satOff val="-7851"/>
              <a:lumOff val="-5686"/>
              <a:alphaOff val="0"/>
            </a:schemeClr>
          </a:fillRef>
          <a:effectRef idx="3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135128" rIns="135128" bIns="443021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kern="1200" dirty="0" smtClean="0">
                <a:solidFill>
                  <a:schemeClr val="tx1"/>
                </a:solidFill>
              </a:rPr>
              <a:t>Muestra</a:t>
            </a:r>
            <a:endParaRPr lang="es-ES" sz="1900" b="1" kern="1200" dirty="0">
              <a:solidFill>
                <a:schemeClr val="tx1"/>
              </a:solidFill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7043125" y="2480186"/>
            <a:ext cx="1988996" cy="1094400"/>
          </a:xfrm>
          <a:custGeom>
            <a:avLst/>
            <a:gdLst>
              <a:gd name="connsiteX0" fmla="*/ 0 w 1988996"/>
              <a:gd name="connsiteY0" fmla="*/ 109440 h 1094400"/>
              <a:gd name="connsiteX1" fmla="*/ 109440 w 1988996"/>
              <a:gd name="connsiteY1" fmla="*/ 0 h 1094400"/>
              <a:gd name="connsiteX2" fmla="*/ 1879556 w 1988996"/>
              <a:gd name="connsiteY2" fmla="*/ 0 h 1094400"/>
              <a:gd name="connsiteX3" fmla="*/ 1988996 w 1988996"/>
              <a:gd name="connsiteY3" fmla="*/ 109440 h 1094400"/>
              <a:gd name="connsiteX4" fmla="*/ 1988996 w 1988996"/>
              <a:gd name="connsiteY4" fmla="*/ 984960 h 1094400"/>
              <a:gd name="connsiteX5" fmla="*/ 1879556 w 1988996"/>
              <a:gd name="connsiteY5" fmla="*/ 1094400 h 1094400"/>
              <a:gd name="connsiteX6" fmla="*/ 109440 w 1988996"/>
              <a:gd name="connsiteY6" fmla="*/ 1094400 h 1094400"/>
              <a:gd name="connsiteX7" fmla="*/ 0 w 1988996"/>
              <a:gd name="connsiteY7" fmla="*/ 984960 h 1094400"/>
              <a:gd name="connsiteX8" fmla="*/ 0 w 1988996"/>
              <a:gd name="connsiteY8" fmla="*/ 109440 h 10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94400">
                <a:moveTo>
                  <a:pt x="0" y="109440"/>
                </a:moveTo>
                <a:cubicBezTo>
                  <a:pt x="0" y="48998"/>
                  <a:pt x="48998" y="0"/>
                  <a:pt x="109440" y="0"/>
                </a:cubicBezTo>
                <a:lnTo>
                  <a:pt x="1879556" y="0"/>
                </a:lnTo>
                <a:cubicBezTo>
                  <a:pt x="1939998" y="0"/>
                  <a:pt x="1988996" y="48998"/>
                  <a:pt x="1988996" y="109440"/>
                </a:cubicBezTo>
                <a:lnTo>
                  <a:pt x="1988996" y="984960"/>
                </a:lnTo>
                <a:cubicBezTo>
                  <a:pt x="1988996" y="1045402"/>
                  <a:pt x="1939998" y="1094400"/>
                  <a:pt x="1879556" y="1094400"/>
                </a:cubicBezTo>
                <a:lnTo>
                  <a:pt x="109440" y="1094400"/>
                </a:lnTo>
                <a:cubicBezTo>
                  <a:pt x="48998" y="1094400"/>
                  <a:pt x="0" y="1045402"/>
                  <a:pt x="0" y="984960"/>
                </a:cubicBezTo>
                <a:lnTo>
                  <a:pt x="0" y="109440"/>
                </a:lnTo>
                <a:close/>
              </a:path>
            </a:pathLst>
          </a:custGeom>
        </p:spPr>
        <p:style>
          <a:lnRef idx="1">
            <a:schemeClr val="accent4">
              <a:hueOff val="-4577281"/>
              <a:satOff val="-7851"/>
              <a:lumOff val="-568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182" tIns="167182" rIns="167182" bIns="167182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900" kern="1200" dirty="0" smtClean="0">
                <a:solidFill>
                  <a:schemeClr val="tx1"/>
                </a:solidFill>
              </a:rPr>
              <a:t>384 encuestas</a:t>
            </a:r>
            <a:endParaRPr lang="es-ES" sz="1900" kern="1200" dirty="0">
              <a:solidFill>
                <a:schemeClr val="tx1"/>
              </a:solidFill>
            </a:endParaRPr>
          </a:p>
        </p:txBody>
      </p:sp>
      <p:sp>
        <p:nvSpPr>
          <p:cNvPr id="15" name="Forma libre 14"/>
          <p:cNvSpPr/>
          <p:nvPr/>
        </p:nvSpPr>
        <p:spPr>
          <a:xfrm>
            <a:off x="245550" y="4279784"/>
            <a:ext cx="1988996" cy="1006929"/>
          </a:xfrm>
          <a:custGeom>
            <a:avLst/>
            <a:gdLst>
              <a:gd name="connsiteX0" fmla="*/ 0 w 1988996"/>
              <a:gd name="connsiteY0" fmla="*/ 100693 h 1006929"/>
              <a:gd name="connsiteX1" fmla="*/ 100693 w 1988996"/>
              <a:gd name="connsiteY1" fmla="*/ 0 h 1006929"/>
              <a:gd name="connsiteX2" fmla="*/ 1888303 w 1988996"/>
              <a:gd name="connsiteY2" fmla="*/ 0 h 1006929"/>
              <a:gd name="connsiteX3" fmla="*/ 1988996 w 1988996"/>
              <a:gd name="connsiteY3" fmla="*/ 100693 h 1006929"/>
              <a:gd name="connsiteX4" fmla="*/ 1988996 w 1988996"/>
              <a:gd name="connsiteY4" fmla="*/ 906236 h 1006929"/>
              <a:gd name="connsiteX5" fmla="*/ 1888303 w 1988996"/>
              <a:gd name="connsiteY5" fmla="*/ 1006929 h 1006929"/>
              <a:gd name="connsiteX6" fmla="*/ 100693 w 1988996"/>
              <a:gd name="connsiteY6" fmla="*/ 1006929 h 1006929"/>
              <a:gd name="connsiteX7" fmla="*/ 0 w 1988996"/>
              <a:gd name="connsiteY7" fmla="*/ 906236 h 1006929"/>
              <a:gd name="connsiteX8" fmla="*/ 0 w 1988996"/>
              <a:gd name="connsiteY8" fmla="*/ 100693 h 100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06929">
                <a:moveTo>
                  <a:pt x="0" y="100693"/>
                </a:moveTo>
                <a:cubicBezTo>
                  <a:pt x="0" y="45082"/>
                  <a:pt x="45082" y="0"/>
                  <a:pt x="100693" y="0"/>
                </a:cubicBezTo>
                <a:lnTo>
                  <a:pt x="1888303" y="0"/>
                </a:lnTo>
                <a:cubicBezTo>
                  <a:pt x="1943914" y="0"/>
                  <a:pt x="1988996" y="45082"/>
                  <a:pt x="1988996" y="100693"/>
                </a:cubicBezTo>
                <a:lnTo>
                  <a:pt x="1988996" y="906236"/>
                </a:lnTo>
                <a:cubicBezTo>
                  <a:pt x="1988996" y="961847"/>
                  <a:pt x="1943914" y="1006929"/>
                  <a:pt x="1888303" y="1006929"/>
                </a:cubicBezTo>
                <a:lnTo>
                  <a:pt x="100693" y="1006929"/>
                </a:lnTo>
                <a:cubicBezTo>
                  <a:pt x="45082" y="1006929"/>
                  <a:pt x="0" y="961847"/>
                  <a:pt x="0" y="906236"/>
                </a:cubicBezTo>
                <a:lnTo>
                  <a:pt x="0" y="1006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400413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b="1" kern="1200" dirty="0" smtClean="0">
                <a:solidFill>
                  <a:schemeClr val="tx1"/>
                </a:solidFill>
              </a:rPr>
              <a:t>Tipo de muestreo</a:t>
            </a:r>
            <a:endParaRPr lang="es-ES" sz="1700" b="1" kern="1200" dirty="0">
              <a:solidFill>
                <a:schemeClr val="tx1"/>
              </a:solidFill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652935" y="4951071"/>
            <a:ext cx="1988996" cy="979200"/>
          </a:xfrm>
          <a:custGeom>
            <a:avLst/>
            <a:gdLst>
              <a:gd name="connsiteX0" fmla="*/ 0 w 1988996"/>
              <a:gd name="connsiteY0" fmla="*/ 97920 h 979200"/>
              <a:gd name="connsiteX1" fmla="*/ 97920 w 1988996"/>
              <a:gd name="connsiteY1" fmla="*/ 0 h 979200"/>
              <a:gd name="connsiteX2" fmla="*/ 1891076 w 1988996"/>
              <a:gd name="connsiteY2" fmla="*/ 0 h 979200"/>
              <a:gd name="connsiteX3" fmla="*/ 1988996 w 1988996"/>
              <a:gd name="connsiteY3" fmla="*/ 97920 h 979200"/>
              <a:gd name="connsiteX4" fmla="*/ 1988996 w 1988996"/>
              <a:gd name="connsiteY4" fmla="*/ 881280 h 979200"/>
              <a:gd name="connsiteX5" fmla="*/ 1891076 w 1988996"/>
              <a:gd name="connsiteY5" fmla="*/ 979200 h 979200"/>
              <a:gd name="connsiteX6" fmla="*/ 97920 w 1988996"/>
              <a:gd name="connsiteY6" fmla="*/ 979200 h 979200"/>
              <a:gd name="connsiteX7" fmla="*/ 0 w 1988996"/>
              <a:gd name="connsiteY7" fmla="*/ 881280 h 979200"/>
              <a:gd name="connsiteX8" fmla="*/ 0 w 1988996"/>
              <a:gd name="connsiteY8" fmla="*/ 9792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979200">
                <a:moveTo>
                  <a:pt x="0" y="97920"/>
                </a:moveTo>
                <a:cubicBezTo>
                  <a:pt x="0" y="43840"/>
                  <a:pt x="43840" y="0"/>
                  <a:pt x="97920" y="0"/>
                </a:cubicBezTo>
                <a:lnTo>
                  <a:pt x="1891076" y="0"/>
                </a:lnTo>
                <a:cubicBezTo>
                  <a:pt x="1945156" y="0"/>
                  <a:pt x="1988996" y="43840"/>
                  <a:pt x="1988996" y="97920"/>
                </a:cubicBezTo>
                <a:lnTo>
                  <a:pt x="1988996" y="881280"/>
                </a:lnTo>
                <a:cubicBezTo>
                  <a:pt x="1988996" y="935360"/>
                  <a:pt x="1945156" y="979200"/>
                  <a:pt x="1891076" y="979200"/>
                </a:cubicBezTo>
                <a:lnTo>
                  <a:pt x="97920" y="979200"/>
                </a:lnTo>
                <a:cubicBezTo>
                  <a:pt x="43840" y="979200"/>
                  <a:pt x="0" y="935360"/>
                  <a:pt x="0" y="881280"/>
                </a:cubicBezTo>
                <a:lnTo>
                  <a:pt x="0" y="97920"/>
                </a:lnTo>
                <a:close/>
              </a:path>
            </a:pathLst>
          </a:cu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584" tIns="149584" rIns="149584" bIns="149584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solidFill>
                  <a:schemeClr val="tx1"/>
                </a:solidFill>
              </a:rPr>
              <a:t>No probabilístico</a:t>
            </a:r>
            <a:endParaRPr lang="es-ES" sz="1700" kern="1200" dirty="0">
              <a:solidFill>
                <a:schemeClr val="tx1"/>
              </a:solidFill>
            </a:endParaRPr>
          </a:p>
        </p:txBody>
      </p:sp>
      <p:sp>
        <p:nvSpPr>
          <p:cNvPr id="17" name="Forma libre 16"/>
          <p:cNvSpPr/>
          <p:nvPr/>
        </p:nvSpPr>
        <p:spPr>
          <a:xfrm>
            <a:off x="2536071" y="4367826"/>
            <a:ext cx="639232" cy="495202"/>
          </a:xfrm>
          <a:custGeom>
            <a:avLst/>
            <a:gdLst>
              <a:gd name="connsiteX0" fmla="*/ 0 w 639232"/>
              <a:gd name="connsiteY0" fmla="*/ 99040 h 495202"/>
              <a:gd name="connsiteX1" fmla="*/ 391631 w 639232"/>
              <a:gd name="connsiteY1" fmla="*/ 99040 h 495202"/>
              <a:gd name="connsiteX2" fmla="*/ 391631 w 639232"/>
              <a:gd name="connsiteY2" fmla="*/ 0 h 495202"/>
              <a:gd name="connsiteX3" fmla="*/ 639232 w 639232"/>
              <a:gd name="connsiteY3" fmla="*/ 247601 h 495202"/>
              <a:gd name="connsiteX4" fmla="*/ 391631 w 639232"/>
              <a:gd name="connsiteY4" fmla="*/ 495202 h 495202"/>
              <a:gd name="connsiteX5" fmla="*/ 391631 w 639232"/>
              <a:gd name="connsiteY5" fmla="*/ 396162 h 495202"/>
              <a:gd name="connsiteX6" fmla="*/ 0 w 639232"/>
              <a:gd name="connsiteY6" fmla="*/ 396162 h 495202"/>
              <a:gd name="connsiteX7" fmla="*/ 0 w 639232"/>
              <a:gd name="connsiteY7" fmla="*/ 99040 h 4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32" h="495202">
                <a:moveTo>
                  <a:pt x="0" y="99040"/>
                </a:moveTo>
                <a:lnTo>
                  <a:pt x="391631" y="99040"/>
                </a:lnTo>
                <a:lnTo>
                  <a:pt x="391631" y="0"/>
                </a:lnTo>
                <a:lnTo>
                  <a:pt x="639232" y="247601"/>
                </a:lnTo>
                <a:lnTo>
                  <a:pt x="391631" y="495202"/>
                </a:lnTo>
                <a:lnTo>
                  <a:pt x="391631" y="396162"/>
                </a:lnTo>
                <a:lnTo>
                  <a:pt x="0" y="396162"/>
                </a:lnTo>
                <a:lnTo>
                  <a:pt x="0" y="990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040" rIns="148561" bIns="990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>
              <a:solidFill>
                <a:schemeClr val="tx1"/>
              </a:solidFill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3440645" y="4279784"/>
            <a:ext cx="1988996" cy="1006929"/>
          </a:xfrm>
          <a:custGeom>
            <a:avLst/>
            <a:gdLst>
              <a:gd name="connsiteX0" fmla="*/ 0 w 1988996"/>
              <a:gd name="connsiteY0" fmla="*/ 100693 h 1006929"/>
              <a:gd name="connsiteX1" fmla="*/ 100693 w 1988996"/>
              <a:gd name="connsiteY1" fmla="*/ 0 h 1006929"/>
              <a:gd name="connsiteX2" fmla="*/ 1888303 w 1988996"/>
              <a:gd name="connsiteY2" fmla="*/ 0 h 1006929"/>
              <a:gd name="connsiteX3" fmla="*/ 1988996 w 1988996"/>
              <a:gd name="connsiteY3" fmla="*/ 100693 h 1006929"/>
              <a:gd name="connsiteX4" fmla="*/ 1988996 w 1988996"/>
              <a:gd name="connsiteY4" fmla="*/ 906236 h 1006929"/>
              <a:gd name="connsiteX5" fmla="*/ 1888303 w 1988996"/>
              <a:gd name="connsiteY5" fmla="*/ 1006929 h 1006929"/>
              <a:gd name="connsiteX6" fmla="*/ 100693 w 1988996"/>
              <a:gd name="connsiteY6" fmla="*/ 1006929 h 1006929"/>
              <a:gd name="connsiteX7" fmla="*/ 0 w 1988996"/>
              <a:gd name="connsiteY7" fmla="*/ 906236 h 1006929"/>
              <a:gd name="connsiteX8" fmla="*/ 0 w 1988996"/>
              <a:gd name="connsiteY8" fmla="*/ 100693 h 100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06929">
                <a:moveTo>
                  <a:pt x="0" y="100693"/>
                </a:moveTo>
                <a:cubicBezTo>
                  <a:pt x="0" y="45082"/>
                  <a:pt x="45082" y="0"/>
                  <a:pt x="100693" y="0"/>
                </a:cubicBezTo>
                <a:lnTo>
                  <a:pt x="1888303" y="0"/>
                </a:lnTo>
                <a:cubicBezTo>
                  <a:pt x="1943914" y="0"/>
                  <a:pt x="1988996" y="45082"/>
                  <a:pt x="1988996" y="100693"/>
                </a:cubicBezTo>
                <a:lnTo>
                  <a:pt x="1988996" y="906236"/>
                </a:lnTo>
                <a:cubicBezTo>
                  <a:pt x="1988996" y="961847"/>
                  <a:pt x="1943914" y="1006929"/>
                  <a:pt x="1888303" y="1006929"/>
                </a:cubicBezTo>
                <a:lnTo>
                  <a:pt x="100693" y="1006929"/>
                </a:lnTo>
                <a:cubicBezTo>
                  <a:pt x="45082" y="1006929"/>
                  <a:pt x="0" y="961847"/>
                  <a:pt x="0" y="906236"/>
                </a:cubicBezTo>
                <a:lnTo>
                  <a:pt x="0" y="1006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519836"/>
              <a:satOff val="1607"/>
              <a:lumOff val="-295"/>
              <a:alphaOff val="0"/>
            </a:schemeClr>
          </a:fillRef>
          <a:effectRef idx="3">
            <a:schemeClr val="accent5">
              <a:hueOff val="-1519836"/>
              <a:satOff val="1607"/>
              <a:lumOff val="-2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400413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b="1" kern="1200" dirty="0" smtClean="0">
                <a:solidFill>
                  <a:schemeClr val="tx1"/>
                </a:solidFill>
              </a:rPr>
              <a:t>Técnica de muestreo</a:t>
            </a:r>
            <a:endParaRPr lang="es-ES" sz="1700" b="1" kern="1200" dirty="0">
              <a:solidFill>
                <a:schemeClr val="tx1"/>
              </a:solidFill>
            </a:endParaRPr>
          </a:p>
        </p:txBody>
      </p:sp>
      <p:sp>
        <p:nvSpPr>
          <p:cNvPr id="19" name="Forma libre 18"/>
          <p:cNvSpPr/>
          <p:nvPr/>
        </p:nvSpPr>
        <p:spPr>
          <a:xfrm>
            <a:off x="3848030" y="4951071"/>
            <a:ext cx="1988996" cy="979200"/>
          </a:xfrm>
          <a:custGeom>
            <a:avLst/>
            <a:gdLst>
              <a:gd name="connsiteX0" fmla="*/ 0 w 1988996"/>
              <a:gd name="connsiteY0" fmla="*/ 97920 h 979200"/>
              <a:gd name="connsiteX1" fmla="*/ 97920 w 1988996"/>
              <a:gd name="connsiteY1" fmla="*/ 0 h 979200"/>
              <a:gd name="connsiteX2" fmla="*/ 1891076 w 1988996"/>
              <a:gd name="connsiteY2" fmla="*/ 0 h 979200"/>
              <a:gd name="connsiteX3" fmla="*/ 1988996 w 1988996"/>
              <a:gd name="connsiteY3" fmla="*/ 97920 h 979200"/>
              <a:gd name="connsiteX4" fmla="*/ 1988996 w 1988996"/>
              <a:gd name="connsiteY4" fmla="*/ 881280 h 979200"/>
              <a:gd name="connsiteX5" fmla="*/ 1891076 w 1988996"/>
              <a:gd name="connsiteY5" fmla="*/ 979200 h 979200"/>
              <a:gd name="connsiteX6" fmla="*/ 97920 w 1988996"/>
              <a:gd name="connsiteY6" fmla="*/ 979200 h 979200"/>
              <a:gd name="connsiteX7" fmla="*/ 0 w 1988996"/>
              <a:gd name="connsiteY7" fmla="*/ 881280 h 979200"/>
              <a:gd name="connsiteX8" fmla="*/ 0 w 1988996"/>
              <a:gd name="connsiteY8" fmla="*/ 9792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979200">
                <a:moveTo>
                  <a:pt x="0" y="97920"/>
                </a:moveTo>
                <a:cubicBezTo>
                  <a:pt x="0" y="43840"/>
                  <a:pt x="43840" y="0"/>
                  <a:pt x="97920" y="0"/>
                </a:cubicBezTo>
                <a:lnTo>
                  <a:pt x="1891076" y="0"/>
                </a:lnTo>
                <a:cubicBezTo>
                  <a:pt x="1945156" y="0"/>
                  <a:pt x="1988996" y="43840"/>
                  <a:pt x="1988996" y="97920"/>
                </a:cubicBezTo>
                <a:lnTo>
                  <a:pt x="1988996" y="881280"/>
                </a:lnTo>
                <a:cubicBezTo>
                  <a:pt x="1988996" y="935360"/>
                  <a:pt x="1945156" y="979200"/>
                  <a:pt x="1891076" y="979200"/>
                </a:cubicBezTo>
                <a:lnTo>
                  <a:pt x="97920" y="979200"/>
                </a:lnTo>
                <a:cubicBezTo>
                  <a:pt x="43840" y="979200"/>
                  <a:pt x="0" y="935360"/>
                  <a:pt x="0" y="881280"/>
                </a:cubicBezTo>
                <a:lnTo>
                  <a:pt x="0" y="97920"/>
                </a:lnTo>
                <a:close/>
              </a:path>
            </a:pathLst>
          </a:custGeom>
        </p:spPr>
        <p:style>
          <a:lnRef idx="1">
            <a:schemeClr val="accent5">
              <a:hueOff val="-1519836"/>
              <a:satOff val="1607"/>
              <a:lumOff val="-29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584" tIns="149584" rIns="149584" bIns="149584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solidFill>
                  <a:schemeClr val="tx1"/>
                </a:solidFill>
              </a:rPr>
              <a:t>Consecutivo</a:t>
            </a:r>
            <a:endParaRPr lang="es-ES" sz="1700" kern="1200" dirty="0">
              <a:solidFill>
                <a:schemeClr val="tx1"/>
              </a:solidFill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solidFill>
                  <a:schemeClr val="tx1"/>
                </a:solidFill>
              </a:rPr>
              <a:t>Conveniencia</a:t>
            </a:r>
            <a:endParaRPr lang="es-ES" sz="1700" kern="1200" dirty="0">
              <a:solidFill>
                <a:schemeClr val="tx1"/>
              </a:solidFill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5731166" y="4367826"/>
            <a:ext cx="639232" cy="495202"/>
          </a:xfrm>
          <a:custGeom>
            <a:avLst/>
            <a:gdLst>
              <a:gd name="connsiteX0" fmla="*/ 0 w 639232"/>
              <a:gd name="connsiteY0" fmla="*/ 99040 h 495202"/>
              <a:gd name="connsiteX1" fmla="*/ 391631 w 639232"/>
              <a:gd name="connsiteY1" fmla="*/ 99040 h 495202"/>
              <a:gd name="connsiteX2" fmla="*/ 391631 w 639232"/>
              <a:gd name="connsiteY2" fmla="*/ 0 h 495202"/>
              <a:gd name="connsiteX3" fmla="*/ 639232 w 639232"/>
              <a:gd name="connsiteY3" fmla="*/ 247601 h 495202"/>
              <a:gd name="connsiteX4" fmla="*/ 391631 w 639232"/>
              <a:gd name="connsiteY4" fmla="*/ 495202 h 495202"/>
              <a:gd name="connsiteX5" fmla="*/ 391631 w 639232"/>
              <a:gd name="connsiteY5" fmla="*/ 396162 h 495202"/>
              <a:gd name="connsiteX6" fmla="*/ 0 w 639232"/>
              <a:gd name="connsiteY6" fmla="*/ 396162 h 495202"/>
              <a:gd name="connsiteX7" fmla="*/ 0 w 639232"/>
              <a:gd name="connsiteY7" fmla="*/ 99040 h 4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232" h="495202">
                <a:moveTo>
                  <a:pt x="0" y="99040"/>
                </a:moveTo>
                <a:lnTo>
                  <a:pt x="391631" y="99040"/>
                </a:lnTo>
                <a:lnTo>
                  <a:pt x="391631" y="0"/>
                </a:lnTo>
                <a:lnTo>
                  <a:pt x="639232" y="247601"/>
                </a:lnTo>
                <a:lnTo>
                  <a:pt x="391631" y="495202"/>
                </a:lnTo>
                <a:lnTo>
                  <a:pt x="391631" y="396162"/>
                </a:lnTo>
                <a:lnTo>
                  <a:pt x="0" y="396162"/>
                </a:lnTo>
                <a:lnTo>
                  <a:pt x="0" y="990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039673"/>
              <a:satOff val="3213"/>
              <a:lumOff val="-589"/>
              <a:alphaOff val="0"/>
            </a:schemeClr>
          </a:fillRef>
          <a:effectRef idx="3">
            <a:schemeClr val="accent5">
              <a:hueOff val="-3039673"/>
              <a:satOff val="3213"/>
              <a:lumOff val="-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9040" rIns="148561" bIns="990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>
              <a:solidFill>
                <a:schemeClr val="tx1"/>
              </a:solidFill>
            </a:endParaRPr>
          </a:p>
        </p:txBody>
      </p:sp>
      <p:sp>
        <p:nvSpPr>
          <p:cNvPr id="21" name="Forma libre 20"/>
          <p:cNvSpPr/>
          <p:nvPr/>
        </p:nvSpPr>
        <p:spPr>
          <a:xfrm>
            <a:off x="6635740" y="4279784"/>
            <a:ext cx="1988996" cy="1006929"/>
          </a:xfrm>
          <a:custGeom>
            <a:avLst/>
            <a:gdLst>
              <a:gd name="connsiteX0" fmla="*/ 0 w 1988996"/>
              <a:gd name="connsiteY0" fmla="*/ 100693 h 1006929"/>
              <a:gd name="connsiteX1" fmla="*/ 100693 w 1988996"/>
              <a:gd name="connsiteY1" fmla="*/ 0 h 1006929"/>
              <a:gd name="connsiteX2" fmla="*/ 1888303 w 1988996"/>
              <a:gd name="connsiteY2" fmla="*/ 0 h 1006929"/>
              <a:gd name="connsiteX3" fmla="*/ 1988996 w 1988996"/>
              <a:gd name="connsiteY3" fmla="*/ 100693 h 1006929"/>
              <a:gd name="connsiteX4" fmla="*/ 1988996 w 1988996"/>
              <a:gd name="connsiteY4" fmla="*/ 906236 h 1006929"/>
              <a:gd name="connsiteX5" fmla="*/ 1888303 w 1988996"/>
              <a:gd name="connsiteY5" fmla="*/ 1006929 h 1006929"/>
              <a:gd name="connsiteX6" fmla="*/ 100693 w 1988996"/>
              <a:gd name="connsiteY6" fmla="*/ 1006929 h 1006929"/>
              <a:gd name="connsiteX7" fmla="*/ 0 w 1988996"/>
              <a:gd name="connsiteY7" fmla="*/ 906236 h 1006929"/>
              <a:gd name="connsiteX8" fmla="*/ 0 w 1988996"/>
              <a:gd name="connsiteY8" fmla="*/ 100693 h 100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1006929">
                <a:moveTo>
                  <a:pt x="0" y="100693"/>
                </a:moveTo>
                <a:cubicBezTo>
                  <a:pt x="0" y="45082"/>
                  <a:pt x="45082" y="0"/>
                  <a:pt x="100693" y="0"/>
                </a:cubicBezTo>
                <a:lnTo>
                  <a:pt x="1888303" y="0"/>
                </a:lnTo>
                <a:cubicBezTo>
                  <a:pt x="1943914" y="0"/>
                  <a:pt x="1988996" y="45082"/>
                  <a:pt x="1988996" y="100693"/>
                </a:cubicBezTo>
                <a:lnTo>
                  <a:pt x="1988996" y="906236"/>
                </a:lnTo>
                <a:cubicBezTo>
                  <a:pt x="1988996" y="961847"/>
                  <a:pt x="1943914" y="1006929"/>
                  <a:pt x="1888303" y="1006929"/>
                </a:cubicBezTo>
                <a:lnTo>
                  <a:pt x="100693" y="1006929"/>
                </a:lnTo>
                <a:cubicBezTo>
                  <a:pt x="45082" y="1006929"/>
                  <a:pt x="0" y="961847"/>
                  <a:pt x="0" y="906236"/>
                </a:cubicBezTo>
                <a:lnTo>
                  <a:pt x="0" y="10069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039673"/>
              <a:satOff val="3213"/>
              <a:lumOff val="-589"/>
              <a:alphaOff val="0"/>
            </a:schemeClr>
          </a:fillRef>
          <a:effectRef idx="3">
            <a:schemeClr val="accent5">
              <a:hueOff val="-3039673"/>
              <a:satOff val="3213"/>
              <a:lumOff val="-5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120904" rIns="120904" bIns="400413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b="1" kern="1200" dirty="0" smtClean="0">
                <a:solidFill>
                  <a:schemeClr val="tx1"/>
                </a:solidFill>
              </a:rPr>
              <a:t>Tipo de instrumento</a:t>
            </a:r>
            <a:endParaRPr lang="es-ES" sz="1700" b="1" kern="1200" dirty="0">
              <a:solidFill>
                <a:schemeClr val="tx1"/>
              </a:solidFill>
            </a:endParaRPr>
          </a:p>
        </p:txBody>
      </p:sp>
      <p:sp>
        <p:nvSpPr>
          <p:cNvPr id="22" name="Forma libre 21"/>
          <p:cNvSpPr/>
          <p:nvPr/>
        </p:nvSpPr>
        <p:spPr>
          <a:xfrm>
            <a:off x="7043125" y="4951071"/>
            <a:ext cx="1988996" cy="979200"/>
          </a:xfrm>
          <a:custGeom>
            <a:avLst/>
            <a:gdLst>
              <a:gd name="connsiteX0" fmla="*/ 0 w 1988996"/>
              <a:gd name="connsiteY0" fmla="*/ 97920 h 979200"/>
              <a:gd name="connsiteX1" fmla="*/ 97920 w 1988996"/>
              <a:gd name="connsiteY1" fmla="*/ 0 h 979200"/>
              <a:gd name="connsiteX2" fmla="*/ 1891076 w 1988996"/>
              <a:gd name="connsiteY2" fmla="*/ 0 h 979200"/>
              <a:gd name="connsiteX3" fmla="*/ 1988996 w 1988996"/>
              <a:gd name="connsiteY3" fmla="*/ 97920 h 979200"/>
              <a:gd name="connsiteX4" fmla="*/ 1988996 w 1988996"/>
              <a:gd name="connsiteY4" fmla="*/ 881280 h 979200"/>
              <a:gd name="connsiteX5" fmla="*/ 1891076 w 1988996"/>
              <a:gd name="connsiteY5" fmla="*/ 979200 h 979200"/>
              <a:gd name="connsiteX6" fmla="*/ 97920 w 1988996"/>
              <a:gd name="connsiteY6" fmla="*/ 979200 h 979200"/>
              <a:gd name="connsiteX7" fmla="*/ 0 w 1988996"/>
              <a:gd name="connsiteY7" fmla="*/ 881280 h 979200"/>
              <a:gd name="connsiteX8" fmla="*/ 0 w 1988996"/>
              <a:gd name="connsiteY8" fmla="*/ 9792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96" h="979200">
                <a:moveTo>
                  <a:pt x="0" y="97920"/>
                </a:moveTo>
                <a:cubicBezTo>
                  <a:pt x="0" y="43840"/>
                  <a:pt x="43840" y="0"/>
                  <a:pt x="97920" y="0"/>
                </a:cubicBezTo>
                <a:lnTo>
                  <a:pt x="1891076" y="0"/>
                </a:lnTo>
                <a:cubicBezTo>
                  <a:pt x="1945156" y="0"/>
                  <a:pt x="1988996" y="43840"/>
                  <a:pt x="1988996" y="97920"/>
                </a:cubicBezTo>
                <a:lnTo>
                  <a:pt x="1988996" y="881280"/>
                </a:lnTo>
                <a:cubicBezTo>
                  <a:pt x="1988996" y="935360"/>
                  <a:pt x="1945156" y="979200"/>
                  <a:pt x="1891076" y="979200"/>
                </a:cubicBezTo>
                <a:lnTo>
                  <a:pt x="97920" y="979200"/>
                </a:lnTo>
                <a:cubicBezTo>
                  <a:pt x="43840" y="979200"/>
                  <a:pt x="0" y="935360"/>
                  <a:pt x="0" y="881280"/>
                </a:cubicBezTo>
                <a:lnTo>
                  <a:pt x="0" y="97920"/>
                </a:lnTo>
                <a:close/>
              </a:path>
            </a:pathLst>
          </a:custGeom>
        </p:spPr>
        <p:style>
          <a:lnRef idx="1">
            <a:schemeClr val="accent5">
              <a:hueOff val="-3039673"/>
              <a:satOff val="3213"/>
              <a:lumOff val="-58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584" tIns="149584" rIns="149584" bIns="149584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solidFill>
                  <a:schemeClr val="tx1"/>
                </a:solidFill>
              </a:rPr>
              <a:t>Encuesta de tipo personal</a:t>
            </a:r>
            <a:endParaRPr lang="es-ES" sz="17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DB1127-9472-4126-A5D2-7DBC9DC37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propuesta de ventas</Template>
  <TotalTime>0</TotalTime>
  <Words>515</Words>
  <Application>Microsoft Office PowerPoint</Application>
  <PresentationFormat>Presentación en pantalla (4:3)</PresentationFormat>
  <Paragraphs>121</Paragraphs>
  <Slides>19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Times New Roman</vt:lpstr>
      <vt:lpstr>Verdana</vt:lpstr>
      <vt:lpstr>Wingdings 2</vt:lpstr>
      <vt:lpstr>Brío</vt:lpstr>
      <vt:lpstr>Departamento de Ciencias Económicas, Administrativas y de Comercio  Carrera de Ingeniería en Mercadotecnia</vt:lpstr>
      <vt:lpstr>Introducción</vt:lpstr>
      <vt:lpstr>Introducción</vt:lpstr>
      <vt:lpstr>Introducción</vt:lpstr>
      <vt:lpstr>Fundamentación teórica</vt:lpstr>
      <vt:lpstr>Fundamentación teórica</vt:lpstr>
      <vt:lpstr>Objetivos</vt:lpstr>
      <vt:lpstr>Hipótesis</vt:lpstr>
      <vt:lpstr>Metodología</vt:lpstr>
      <vt:lpstr>Procedimiento para análisis de datos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2016-09-06T16:01:16Z</dcterms:created>
  <dcterms:modified xsi:type="dcterms:W3CDTF">2016-10-04T15:35:17Z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