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sldIdLst>
    <p:sldId id="257" r:id="rId2"/>
    <p:sldId id="256" r:id="rId3"/>
    <p:sldId id="258" r:id="rId4"/>
    <p:sldId id="259" r:id="rId5"/>
    <p:sldId id="260" r:id="rId6"/>
    <p:sldId id="261" r:id="rId7"/>
    <p:sldId id="263" r:id="rId8"/>
    <p:sldId id="265" r:id="rId9"/>
    <p:sldId id="266" r:id="rId10"/>
    <p:sldId id="262" r:id="rId11"/>
    <p:sldId id="267" r:id="rId12"/>
    <p:sldId id="270" r:id="rId13"/>
    <p:sldId id="271" r:id="rId14"/>
    <p:sldId id="292" r:id="rId15"/>
    <p:sldId id="273" r:id="rId16"/>
    <p:sldId id="272" r:id="rId17"/>
    <p:sldId id="274" r:id="rId18"/>
    <p:sldId id="293" r:id="rId19"/>
    <p:sldId id="275" r:id="rId20"/>
    <p:sldId id="276" r:id="rId21"/>
    <p:sldId id="277" r:id="rId22"/>
    <p:sldId id="279" r:id="rId23"/>
    <p:sldId id="281" r:id="rId24"/>
    <p:sldId id="280" r:id="rId25"/>
    <p:sldId id="282" r:id="rId26"/>
    <p:sldId id="283" r:id="rId27"/>
    <p:sldId id="284" r:id="rId28"/>
    <p:sldId id="286" r:id="rId29"/>
    <p:sldId id="285" r:id="rId30"/>
    <p:sldId id="291"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steban\Desktop\Ver&#243;nica%20Amores\Ing.%20Douglas%20Guzman\tABULACON%20DA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11111111111111E-2"/>
          <c:y val="5.0925925925925923E-2"/>
          <c:w val="0.74588429571303594"/>
          <c:h val="0.83796296296296291"/>
        </c:manualLayout>
      </c:layout>
      <c:pie3D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a:sp3d/>
            </c:spPr>
          </c:dPt>
          <c:dPt>
            <c:idx val="1"/>
            <c:bubble3D val="0"/>
            <c:spPr>
              <a:solidFill>
                <a:schemeClr val="accent5"/>
              </a:solidFill>
              <a:ln>
                <a:noFill/>
              </a:ln>
              <a:effectLst>
                <a:outerShdw blurRad="254000" sx="102000" sy="102000" algn="ctr" rotWithShape="0">
                  <a:prstClr val="black">
                    <a:alpha val="20000"/>
                  </a:prstClr>
                </a:outerShdw>
              </a:effectLst>
              <a:sp3d/>
            </c:spPr>
          </c:dPt>
          <c:dPt>
            <c:idx val="2"/>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Hoja1!$B$75:$B$77</c:f>
              <c:strCache>
                <c:ptCount val="3"/>
                <c:pt idx="0">
                  <c:v>Si</c:v>
                </c:pt>
                <c:pt idx="1">
                  <c:v> No</c:v>
                </c:pt>
                <c:pt idx="2">
                  <c:v>A veces</c:v>
                </c:pt>
              </c:strCache>
            </c:strRef>
          </c:cat>
          <c:val>
            <c:numRef>
              <c:f>Hoja1!$C$75:$C$77</c:f>
              <c:numCache>
                <c:formatCode>General</c:formatCode>
                <c:ptCount val="3"/>
                <c:pt idx="0">
                  <c:v>26</c:v>
                </c:pt>
                <c:pt idx="1">
                  <c:v>4</c:v>
                </c:pt>
                <c:pt idx="2">
                  <c:v>6</c:v>
                </c:pt>
              </c:numCache>
            </c:numRef>
          </c:val>
        </c:ser>
        <c:dLbls>
          <c:dLblPos val="ctr"/>
          <c:showLegendKey val="0"/>
          <c:showVal val="0"/>
          <c:showCatName val="1"/>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176806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78965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185869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94139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287907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123276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390807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271678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395014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323096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447EEE-B742-4DDE-A6DF-D54E1A8B8996}" type="datetimeFigureOut">
              <a:rPr lang="es-EC" smtClean="0"/>
              <a:t>14/09/2015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AAE9DAB-5D91-4F54-8C3B-1B230A2A9A3D}" type="slidenum">
              <a:rPr lang="es-EC" smtClean="0"/>
              <a:t>‹Nº›</a:t>
            </a:fld>
            <a:endParaRPr lang="es-EC"/>
          </a:p>
        </p:txBody>
      </p:sp>
    </p:spTree>
    <p:extLst>
      <p:ext uri="{BB962C8B-B14F-4D97-AF65-F5344CB8AC3E}">
        <p14:creationId xmlns:p14="http://schemas.microsoft.com/office/powerpoint/2010/main" val="257682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47EEE-B742-4DDE-A6DF-D54E1A8B8996}" type="datetimeFigureOut">
              <a:rPr lang="es-EC" smtClean="0"/>
              <a:t>14/09/2015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E9DAB-5D91-4F54-8C3B-1B230A2A9A3D}" type="slidenum">
              <a:rPr lang="es-EC" smtClean="0"/>
              <a:t>‹Nº›</a:t>
            </a:fld>
            <a:endParaRPr lang="es-EC"/>
          </a:p>
        </p:txBody>
      </p:sp>
    </p:spTree>
    <p:extLst>
      <p:ext uri="{BB962C8B-B14F-4D97-AF65-F5344CB8AC3E}">
        <p14:creationId xmlns:p14="http://schemas.microsoft.com/office/powerpoint/2010/main" val="56465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316949"/>
            <a:ext cx="8280920" cy="5424419"/>
          </a:xfrm>
        </p:spPr>
        <p:txBody>
          <a:bodyPr>
            <a:normAutofit fontScale="55000" lnSpcReduction="20000"/>
          </a:bodyPr>
          <a:lstStyle/>
          <a:p>
            <a:r>
              <a:rPr lang="es-EC" b="1" dirty="0" smtClean="0"/>
              <a:t>UNIDAD </a:t>
            </a:r>
            <a:r>
              <a:rPr lang="es-EC" b="1" dirty="0"/>
              <a:t>DE GESTIÓN DE POSTGRADOS</a:t>
            </a:r>
            <a:endParaRPr lang="es-EC" dirty="0"/>
          </a:p>
          <a:p>
            <a:r>
              <a:rPr lang="es-EC" b="1" dirty="0"/>
              <a:t> </a:t>
            </a:r>
            <a:endParaRPr lang="es-EC" dirty="0"/>
          </a:p>
          <a:p>
            <a:r>
              <a:rPr lang="es-EC" b="1" dirty="0"/>
              <a:t>MAESTRÍA EN GESTIÓN DE PROYECTOS PROMOCIÓN VII</a:t>
            </a:r>
            <a:endParaRPr lang="es-EC" dirty="0"/>
          </a:p>
          <a:p>
            <a:r>
              <a:rPr lang="es-EC" b="1" dirty="0"/>
              <a:t> </a:t>
            </a:r>
            <a:endParaRPr lang="es-EC" dirty="0"/>
          </a:p>
          <a:p>
            <a:r>
              <a:rPr lang="es-ES" b="1" dirty="0" smtClean="0"/>
              <a:t>TEMA</a:t>
            </a:r>
            <a:r>
              <a:rPr lang="es-ES" b="1" dirty="0"/>
              <a:t>:</a:t>
            </a:r>
            <a:r>
              <a:rPr lang="es-ES" dirty="0"/>
              <a:t> ESTUDIO DE FACTIBILIDAD PARA IMPLEMENTACIÓN DE UNA  COMPAÑÍA ESPECIALISTA EN GESTIÓN Y REMEDIACIÓN AMBIENTAL, EN LA PROVINCIA DE PASTAZA</a:t>
            </a:r>
            <a:r>
              <a:rPr lang="es-ES" dirty="0" smtClean="0"/>
              <a:t>.</a:t>
            </a:r>
          </a:p>
          <a:p>
            <a:r>
              <a:rPr lang="es-ES" b="1" dirty="0"/>
              <a:t>AUTOR:</a:t>
            </a:r>
            <a:endParaRPr lang="es-EC" dirty="0"/>
          </a:p>
          <a:p>
            <a:r>
              <a:rPr lang="es-ES" dirty="0"/>
              <a:t>Gil Douglas Guzmán Amoroso</a:t>
            </a:r>
            <a:endParaRPr lang="es-EC" dirty="0"/>
          </a:p>
          <a:p>
            <a:r>
              <a:rPr lang="es-ES" dirty="0"/>
              <a:t> </a:t>
            </a:r>
            <a:endParaRPr lang="es-EC" dirty="0"/>
          </a:p>
          <a:p>
            <a:r>
              <a:rPr lang="es-ES" b="1" dirty="0" smtClean="0"/>
              <a:t>Director</a:t>
            </a:r>
            <a:r>
              <a:rPr lang="es-ES" b="1" dirty="0"/>
              <a:t>:</a:t>
            </a:r>
            <a:endParaRPr lang="es-EC" dirty="0"/>
          </a:p>
          <a:p>
            <a:r>
              <a:rPr lang="es-ES" dirty="0"/>
              <a:t>Ing. Raúl Romero Bedoya, </a:t>
            </a:r>
            <a:r>
              <a:rPr lang="es-ES" dirty="0" err="1"/>
              <a:t>MSc</a:t>
            </a:r>
            <a:endParaRPr lang="es-EC" dirty="0"/>
          </a:p>
          <a:p>
            <a:r>
              <a:rPr lang="es-ES" dirty="0"/>
              <a:t>MAYO </a:t>
            </a:r>
            <a:r>
              <a:rPr lang="es-ES" dirty="0" smtClean="0"/>
              <a:t>2015</a:t>
            </a:r>
          </a:p>
          <a:p>
            <a:endParaRPr lang="es-ES" dirty="0" smtClean="0"/>
          </a:p>
          <a:p>
            <a:r>
              <a:rPr lang="es-ES" b="1" dirty="0" smtClean="0"/>
              <a:t>Oponente: </a:t>
            </a:r>
          </a:p>
          <a:p>
            <a:r>
              <a:rPr lang="es-ES" dirty="0" smtClean="0"/>
              <a:t>Ing. Cesar Ruiz </a:t>
            </a:r>
            <a:r>
              <a:rPr lang="es-ES" dirty="0" err="1" smtClean="0"/>
              <a:t>MSc</a:t>
            </a:r>
            <a:r>
              <a:rPr lang="es-ES" dirty="0" smtClean="0"/>
              <a:t>.</a:t>
            </a:r>
            <a:r>
              <a:rPr lang="es-ES" b="1" dirty="0" smtClean="0"/>
              <a:t/>
            </a:r>
            <a:br>
              <a:rPr lang="es-ES" b="1" dirty="0" smtClean="0"/>
            </a:br>
            <a:r>
              <a:rPr lang="es-ES" b="1" dirty="0"/>
              <a:t> </a:t>
            </a:r>
            <a:endParaRPr lang="es-EC" dirty="0"/>
          </a:p>
          <a:p>
            <a:r>
              <a:rPr lang="es-ES" b="1" dirty="0"/>
              <a:t>COORDINADOR:</a:t>
            </a:r>
            <a:endParaRPr lang="es-EC" dirty="0"/>
          </a:p>
          <a:p>
            <a:r>
              <a:rPr lang="es-ES" dirty="0" err="1"/>
              <a:t>GRAD</a:t>
            </a:r>
            <a:r>
              <a:rPr lang="es-ES" dirty="0"/>
              <a:t>. Ingeniero. WILSON RAMIRO TORRES Z</a:t>
            </a:r>
            <a:r>
              <a:rPr lang="es-ES" dirty="0" smtClean="0"/>
              <a:t>.</a:t>
            </a:r>
          </a:p>
          <a:p>
            <a:endParaRPr lang="es-EC" dirty="0"/>
          </a:p>
          <a:p>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1074"/>
            <a:ext cx="4848225" cy="1285875"/>
          </a:xfrm>
          <a:prstGeom prst="rect">
            <a:avLst/>
          </a:prstGeom>
          <a:noFill/>
          <a:ln>
            <a:noFill/>
          </a:ln>
        </p:spPr>
      </p:pic>
    </p:spTree>
    <p:extLst>
      <p:ext uri="{BB962C8B-B14F-4D97-AF65-F5344CB8AC3E}">
        <p14:creationId xmlns:p14="http://schemas.microsoft.com/office/powerpoint/2010/main" val="1663157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1" y="552537"/>
            <a:ext cx="5616624" cy="5688632"/>
          </a:xfrm>
        </p:spPr>
        <p:txBody>
          <a:bodyPr>
            <a:noAutofit/>
          </a:bodyPr>
          <a:lstStyle/>
          <a:p>
            <a:pPr marL="0" lvl="1" algn="just"/>
            <a:r>
              <a:rPr lang="es-ES" sz="1600" b="1" dirty="0"/>
              <a:t>CARACTERÍSTICAS DEL SERVICIO</a:t>
            </a:r>
            <a:endParaRPr lang="es-EC" sz="1600" b="1" dirty="0"/>
          </a:p>
          <a:p>
            <a:pPr marL="457200" lvl="0" indent="-457200" algn="just">
              <a:buFont typeface="Wingdings" pitchFamily="2" charset="2"/>
              <a:buChar char="Ø"/>
            </a:pPr>
            <a:r>
              <a:rPr lang="es-EC" sz="1800" dirty="0" smtClean="0"/>
              <a:t>Da </a:t>
            </a:r>
            <a:r>
              <a:rPr lang="es-EC" sz="1800" dirty="0"/>
              <a:t>solución a los problemas generados por la explotación petrolera.</a:t>
            </a:r>
          </a:p>
          <a:p>
            <a:pPr marL="457200" lvl="0" indent="-457200" algn="just">
              <a:buFont typeface="Wingdings" pitchFamily="2" charset="2"/>
              <a:buChar char="Ø"/>
            </a:pPr>
            <a:r>
              <a:rPr lang="es-EC" sz="1800" dirty="0" smtClean="0"/>
              <a:t>Convierte </a:t>
            </a:r>
            <a:r>
              <a:rPr lang="es-EC" sz="1800" dirty="0"/>
              <a:t>las sustancias tóxicas ambientales en substancias menos peligrosas para el </a:t>
            </a:r>
            <a:r>
              <a:rPr lang="es-EC" sz="1800" dirty="0" smtClean="0"/>
              <a:t>medio.</a:t>
            </a:r>
            <a:endParaRPr lang="es-EC" sz="1800" dirty="0"/>
          </a:p>
          <a:p>
            <a:pPr marL="457200" lvl="0" indent="-457200" algn="just">
              <a:buFont typeface="Wingdings" pitchFamily="2" charset="2"/>
              <a:buChar char="Ø"/>
            </a:pPr>
            <a:r>
              <a:rPr lang="es-EC" sz="1800" dirty="0"/>
              <a:t>Emprendimiento pionero en la provincia de Pastaza.</a:t>
            </a:r>
          </a:p>
          <a:p>
            <a:pPr marL="457200" lvl="0" indent="-457200" algn="just">
              <a:buFont typeface="Wingdings" pitchFamily="2" charset="2"/>
              <a:buChar char="Ø"/>
            </a:pPr>
            <a:r>
              <a:rPr lang="es-EC" sz="1800" dirty="0"/>
              <a:t>Adopción de una constante Innovación y Desarrollo (</a:t>
            </a:r>
            <a:r>
              <a:rPr lang="es-EC" sz="1800" dirty="0" err="1"/>
              <a:t>I+D</a:t>
            </a:r>
            <a:r>
              <a:rPr lang="es-EC" sz="1800" dirty="0"/>
              <a:t>)</a:t>
            </a:r>
          </a:p>
          <a:p>
            <a:pPr marL="457200" lvl="0" indent="-457200" algn="just">
              <a:buFont typeface="Wingdings" pitchFamily="2" charset="2"/>
              <a:buChar char="Ø"/>
            </a:pPr>
            <a:r>
              <a:rPr lang="es-EC" sz="1800" dirty="0"/>
              <a:t>Uso adecuado de las </a:t>
            </a:r>
            <a:r>
              <a:rPr lang="es-EC" sz="1800" dirty="0" err="1"/>
              <a:t>TIC`s</a:t>
            </a:r>
            <a:r>
              <a:rPr lang="es-EC" sz="1800" dirty="0"/>
              <a:t>.</a:t>
            </a:r>
          </a:p>
          <a:p>
            <a:pPr marL="457200" lvl="0" indent="-457200" algn="just">
              <a:buFont typeface="Wingdings" pitchFamily="2" charset="2"/>
              <a:buChar char="Ø"/>
            </a:pPr>
            <a:r>
              <a:rPr lang="es-EC" sz="1800" dirty="0"/>
              <a:t>Incorporación de equipos de protección personal (</a:t>
            </a:r>
            <a:r>
              <a:rPr lang="es-EC" sz="1800" dirty="0" err="1"/>
              <a:t>EPPs</a:t>
            </a:r>
            <a:r>
              <a:rPr lang="es-EC" sz="1800" dirty="0"/>
              <a:t>), de manera que los riesgos para la salud sean tolerables, durante el ejercicio de actividades de remediación ambiental.</a:t>
            </a:r>
          </a:p>
          <a:p>
            <a:pPr marL="457200" lvl="0" indent="-457200" algn="just">
              <a:buFont typeface="Wingdings" pitchFamily="2" charset="2"/>
              <a:buChar char="Ø"/>
            </a:pPr>
            <a:r>
              <a:rPr lang="es-EC" sz="1800" dirty="0"/>
              <a:t>Se ajusta a las Normativas vigentes de Seguridad y Gestión Ambiental</a:t>
            </a:r>
          </a:p>
          <a:p>
            <a:pPr marL="457200" lvl="0" indent="-457200" algn="just">
              <a:buFont typeface="Wingdings" pitchFamily="2" charset="2"/>
              <a:buChar char="Ø"/>
            </a:pPr>
            <a:r>
              <a:rPr lang="es-EC" sz="1800" dirty="0"/>
              <a:t>Ofrece calidad en los servicios</a:t>
            </a:r>
          </a:p>
          <a:p>
            <a:pPr marL="457200" lvl="0" indent="-457200" algn="just">
              <a:buFont typeface="Wingdings" pitchFamily="2" charset="2"/>
              <a:buChar char="Ø"/>
            </a:pPr>
            <a:r>
              <a:rPr lang="es-EC" sz="1800" dirty="0"/>
              <a:t>Precios competitivos y asequibles</a:t>
            </a:r>
          </a:p>
          <a:p>
            <a:pPr marL="457200" lvl="0" indent="-457200" algn="just">
              <a:buFont typeface="Wingdings" pitchFamily="2" charset="2"/>
              <a:buChar char="Ø"/>
            </a:pPr>
            <a:r>
              <a:rPr lang="es-EC" sz="1800" dirty="0"/>
              <a:t>Servicios garantizados.</a:t>
            </a:r>
          </a:p>
          <a:p>
            <a:pPr algn="just"/>
            <a:endParaRPr lang="es-EC" sz="1800" dirty="0"/>
          </a:p>
        </p:txBody>
      </p:sp>
      <p:pic>
        <p:nvPicPr>
          <p:cNvPr id="4098" name="Picture 2" descr="http://www.ecoportal.net/var/ecoportal_net/storage/images/objetos_relacionados/imagenes/biotecnologia/1875559-1-esl-ES/biotecnolog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7" y="1052736"/>
            <a:ext cx="3250441"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65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39898"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395536" y="836712"/>
            <a:ext cx="7776864" cy="1008112"/>
          </a:xfrm>
        </p:spPr>
        <p:txBody>
          <a:bodyPr>
            <a:normAutofit fontScale="92500"/>
          </a:bodyPr>
          <a:lstStyle/>
          <a:p>
            <a:r>
              <a:rPr lang="es-ES" sz="2800" dirty="0" smtClean="0">
                <a:solidFill>
                  <a:srgbClr val="FF0000"/>
                </a:solidFill>
              </a:rPr>
              <a:t>METODOLOGÍA </a:t>
            </a:r>
            <a:r>
              <a:rPr lang="es-ES" sz="2800" dirty="0">
                <a:solidFill>
                  <a:srgbClr val="FF0000"/>
                </a:solidFill>
              </a:rPr>
              <a:t>DE LA INVESTIGACIÓN DE </a:t>
            </a:r>
            <a:r>
              <a:rPr lang="es-ES" sz="2800" dirty="0" smtClean="0">
                <a:solidFill>
                  <a:srgbClr val="FF0000"/>
                </a:solidFill>
              </a:rPr>
              <a:t>CAMPO</a:t>
            </a:r>
          </a:p>
          <a:p>
            <a:pPr algn="just"/>
            <a:r>
              <a:rPr lang="es-ES" sz="2000" dirty="0" smtClean="0">
                <a:solidFill>
                  <a:schemeClr val="tx1"/>
                </a:solidFill>
              </a:rPr>
              <a:t>TÉCNICAS </a:t>
            </a:r>
            <a:r>
              <a:rPr lang="es-ES" sz="2000" dirty="0">
                <a:solidFill>
                  <a:schemeClr val="tx1"/>
                </a:solidFill>
              </a:rPr>
              <a:t>DE RECOLECCIÓN DE LA </a:t>
            </a:r>
            <a:r>
              <a:rPr lang="es-ES" sz="2000" dirty="0" smtClean="0">
                <a:solidFill>
                  <a:schemeClr val="tx1"/>
                </a:solidFill>
              </a:rPr>
              <a:t>INFORMACIÓN (ENCUESTA) 36 empresas</a:t>
            </a:r>
          </a:p>
          <a:p>
            <a:pPr marL="457200" indent="-457200" algn="just">
              <a:buFontTx/>
              <a:buChar char="-"/>
            </a:pPr>
            <a:endParaRPr lang="es-EC" dirty="0"/>
          </a:p>
        </p:txBody>
      </p:sp>
      <p:pic>
        <p:nvPicPr>
          <p:cNvPr id="5122" name="Picture 2" descr="http://ts1.mm.bing.net/th?&amp;id=JN.dayqoyPsWz10anVVXcZRM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5" y="2060848"/>
            <a:ext cx="28575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s1.mm.bing.net/th?&amp;id=JN.VReEhwYVW%2brUEKk21c/8yA&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199" y="4437112"/>
            <a:ext cx="3125392" cy="15626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ts1.mm.bing.net/th?id=JN.W07J9owsFK1hhVwSFE26dQ&amp;w=195&amp;h=146&amp;c=7&amp;rs=1&amp;qlt=90&amp;o=4&amp;pid=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916832"/>
            <a:ext cx="509727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79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6362" y="64294"/>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85801" y="321684"/>
            <a:ext cx="7772400" cy="731052"/>
          </a:xfrm>
        </p:spPr>
        <p:txBody>
          <a:bodyPr>
            <a:normAutofit/>
          </a:bodyPr>
          <a:lstStyle/>
          <a:p>
            <a:r>
              <a:rPr lang="es-EC" sz="3200" dirty="0" smtClean="0"/>
              <a:t>Tabulación y análisis de resultados</a:t>
            </a:r>
            <a:endParaRPr lang="es-EC" sz="3200" dirty="0"/>
          </a:p>
        </p:txBody>
      </p:sp>
      <p:sp>
        <p:nvSpPr>
          <p:cNvPr id="3" name="2 Subtítulo"/>
          <p:cNvSpPr>
            <a:spLocks noGrp="1"/>
          </p:cNvSpPr>
          <p:nvPr>
            <p:ph type="subTitle" idx="1"/>
          </p:nvPr>
        </p:nvSpPr>
        <p:spPr>
          <a:xfrm>
            <a:off x="167872" y="2458056"/>
            <a:ext cx="8820980" cy="981141"/>
          </a:xfrm>
        </p:spPr>
        <p:txBody>
          <a:bodyPr>
            <a:normAutofit fontScale="55000" lnSpcReduction="20000"/>
          </a:bodyPr>
          <a:lstStyle/>
          <a:p>
            <a:r>
              <a:rPr lang="es-EC" b="1" dirty="0" smtClean="0"/>
              <a:t>¿</a:t>
            </a:r>
            <a:r>
              <a:rPr lang="es-EC" b="1" dirty="0"/>
              <a:t>Preferiría subcontratar el servicio de actividades de gestión y /o remediación ambiental?</a:t>
            </a:r>
            <a:endParaRPr lang="es-EC" dirty="0"/>
          </a:p>
          <a:p>
            <a:r>
              <a:rPr lang="es-EC" b="1" dirty="0"/>
              <a:t> </a:t>
            </a:r>
            <a:endParaRPr lang="es-EC" dirty="0"/>
          </a:p>
          <a:p>
            <a:pPr lvl="0"/>
            <a:r>
              <a:rPr lang="es-EC" dirty="0" smtClean="0"/>
              <a:t>Si                               No </a:t>
            </a:r>
            <a:r>
              <a:rPr lang="es-EC" dirty="0"/>
              <a:t> </a:t>
            </a:r>
            <a:r>
              <a:rPr lang="es-EC" dirty="0" smtClean="0"/>
              <a:t>                         A </a:t>
            </a:r>
            <a:r>
              <a:rPr lang="es-EC" dirty="0"/>
              <a:t>veces</a:t>
            </a:r>
          </a:p>
          <a:p>
            <a:endParaRPr lang="es-EC" dirty="0"/>
          </a:p>
        </p:txBody>
      </p:sp>
      <p:sp>
        <p:nvSpPr>
          <p:cNvPr id="4" name="3 CuadroTexto"/>
          <p:cNvSpPr txBox="1"/>
          <p:nvPr/>
        </p:nvSpPr>
        <p:spPr>
          <a:xfrm>
            <a:off x="215517" y="980728"/>
            <a:ext cx="8712968" cy="1477328"/>
          </a:xfrm>
          <a:prstGeom prst="rect">
            <a:avLst/>
          </a:prstGeom>
          <a:noFill/>
        </p:spPr>
        <p:txBody>
          <a:bodyPr wrap="square" rtlCol="0">
            <a:spAutoFit/>
          </a:bodyPr>
          <a:lstStyle/>
          <a:p>
            <a:pPr algn="just"/>
            <a:r>
              <a:rPr lang="es-EC" dirty="0" smtClean="0"/>
              <a:t>La tabulación y análisis de resultados permitió determinar la importancia o no de imprentar una empresa de este tipo considerando que la encuesta se aplico a empresas publicas, privadas y mixtas, además de esto, una de las preguntas mas relevantes permitió verificar la importancia de la implementación de una empresa que realice estos servicios principalmente en el ámbito petrolero.</a:t>
            </a:r>
            <a:endParaRPr lang="es-EC" dirty="0"/>
          </a:p>
        </p:txBody>
      </p:sp>
      <p:graphicFrame>
        <p:nvGraphicFramePr>
          <p:cNvPr id="6" name="5 Gráfico"/>
          <p:cNvGraphicFramePr/>
          <p:nvPr>
            <p:extLst>
              <p:ext uri="{D42A27DB-BD31-4B8C-83A1-F6EECF244321}">
                <p14:modId xmlns:p14="http://schemas.microsoft.com/office/powerpoint/2010/main" val="1345231565"/>
              </p:ext>
            </p:extLst>
          </p:nvPr>
        </p:nvGraphicFramePr>
        <p:xfrm>
          <a:off x="539552" y="3356992"/>
          <a:ext cx="4752528" cy="2964557"/>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6084167" y="3284984"/>
            <a:ext cx="2844317" cy="3139321"/>
          </a:xfrm>
          <a:prstGeom prst="rect">
            <a:avLst/>
          </a:prstGeom>
          <a:noFill/>
        </p:spPr>
        <p:txBody>
          <a:bodyPr wrap="square" rtlCol="0">
            <a:spAutoFit/>
          </a:bodyPr>
          <a:lstStyle/>
          <a:p>
            <a:r>
              <a:rPr lang="es-EC" dirty="0"/>
              <a:t>A</a:t>
            </a:r>
            <a:r>
              <a:rPr lang="es-EC" dirty="0" smtClean="0"/>
              <a:t>l preferir las empresas contratar los servicios; la empresa que proponemos tiene dos ventajas; remediación y gestión, mismos que hacen referencia a los planes de remediación, </a:t>
            </a:r>
            <a:r>
              <a:rPr lang="es-EC" dirty="0" err="1" smtClean="0"/>
              <a:t>EsIA</a:t>
            </a:r>
            <a:r>
              <a:rPr lang="es-EC" dirty="0" smtClean="0"/>
              <a:t>, </a:t>
            </a:r>
            <a:r>
              <a:rPr lang="es-EC" dirty="0" err="1" smtClean="0"/>
              <a:t>EIA</a:t>
            </a:r>
            <a:r>
              <a:rPr lang="es-EC" dirty="0" smtClean="0"/>
              <a:t>, auditorias, planes </a:t>
            </a:r>
            <a:r>
              <a:rPr lang="es-EC" dirty="0" err="1" smtClean="0"/>
              <a:t>dde</a:t>
            </a:r>
            <a:r>
              <a:rPr lang="es-EC" dirty="0" smtClean="0"/>
              <a:t> seguridad y riesgo,  entre otras.</a:t>
            </a:r>
            <a:endParaRPr lang="es-EC" dirty="0"/>
          </a:p>
        </p:txBody>
      </p:sp>
    </p:spTree>
    <p:extLst>
      <p:ext uri="{BB962C8B-B14F-4D97-AF65-F5344CB8AC3E}">
        <p14:creationId xmlns:p14="http://schemas.microsoft.com/office/powerpoint/2010/main" val="590483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41931" y="476673"/>
            <a:ext cx="7386453" cy="288032"/>
          </a:xfrm>
        </p:spPr>
        <p:txBody>
          <a:bodyPr>
            <a:normAutofit fontScale="90000"/>
          </a:bodyPr>
          <a:lstStyle/>
          <a:p>
            <a:r>
              <a:rPr lang="es-EC" dirty="0" smtClean="0"/>
              <a:t>Análisis de la Demanda</a:t>
            </a:r>
            <a:br>
              <a:rPr lang="es-EC" dirty="0" smtClean="0"/>
            </a:br>
            <a:r>
              <a:rPr lang="es-EC" dirty="0" smtClean="0"/>
              <a:t>D. INSATISFECHA</a:t>
            </a:r>
            <a:endParaRPr lang="es-EC" dirty="0"/>
          </a:p>
        </p:txBody>
      </p:sp>
      <p:sp>
        <p:nvSpPr>
          <p:cNvPr id="5" name="4 CuadroTexto"/>
          <p:cNvSpPr txBox="1"/>
          <p:nvPr/>
        </p:nvSpPr>
        <p:spPr>
          <a:xfrm>
            <a:off x="330280" y="1082849"/>
            <a:ext cx="8490192" cy="2308324"/>
          </a:xfrm>
          <a:prstGeom prst="rect">
            <a:avLst/>
          </a:prstGeom>
          <a:noFill/>
        </p:spPr>
        <p:txBody>
          <a:bodyPr wrap="square" rtlCol="0">
            <a:spAutoFit/>
          </a:bodyPr>
          <a:lstStyle/>
          <a:p>
            <a:r>
              <a:rPr lang="es-EC" dirty="0" smtClean="0"/>
              <a:t>Consideraciones: </a:t>
            </a:r>
          </a:p>
          <a:p>
            <a:pPr marL="285750" indent="-285750">
              <a:buFontTx/>
              <a:buChar char="-"/>
            </a:pPr>
            <a:r>
              <a:rPr lang="es-EC" dirty="0" smtClean="0"/>
              <a:t>Numero de proyectos que demandan el servicio y que pueden ser accesibles.</a:t>
            </a:r>
          </a:p>
          <a:p>
            <a:pPr marL="285750" indent="-285750">
              <a:buFontTx/>
              <a:buChar char="-"/>
            </a:pPr>
            <a:r>
              <a:rPr lang="es-EC" dirty="0" smtClean="0"/>
              <a:t>Numero de servicios de remediación que presta una empresa=1</a:t>
            </a:r>
          </a:p>
          <a:p>
            <a:pPr marL="285750" indent="-285750">
              <a:buFontTx/>
              <a:buChar char="-"/>
            </a:pPr>
            <a:r>
              <a:rPr lang="es-EC" dirty="0" smtClean="0"/>
              <a:t>Demanda Insatisfecha, para lo cual se pretende atender un hasta un 15% </a:t>
            </a:r>
          </a:p>
          <a:p>
            <a:pPr marL="285750" indent="-285750">
              <a:buFontTx/>
              <a:buChar char="-"/>
            </a:pPr>
            <a:r>
              <a:rPr lang="es-EC" dirty="0" smtClean="0"/>
              <a:t>Tasa de crecimiento 5,01%</a:t>
            </a:r>
          </a:p>
          <a:p>
            <a:r>
              <a:rPr lang="es-EC" b="1" i="1" u="sng" dirty="0" smtClean="0"/>
              <a:t>Los servicios no son  únicos sino dependiendo del contrato los servicios duraran un año y por ende se plantillarla por mes, además de proyectos de consultoría</a:t>
            </a:r>
            <a:r>
              <a:rPr lang="es-EC" dirty="0" smtClean="0"/>
              <a:t>.</a:t>
            </a:r>
          </a:p>
          <a:p>
            <a:r>
              <a:rPr lang="es-EC" dirty="0" smtClean="0"/>
              <a:t> </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936532778"/>
              </p:ext>
            </p:extLst>
          </p:nvPr>
        </p:nvGraphicFramePr>
        <p:xfrm>
          <a:off x="935597" y="3140968"/>
          <a:ext cx="7272807" cy="3399401"/>
        </p:xfrm>
        <a:graphic>
          <a:graphicData uri="http://schemas.openxmlformats.org/drawingml/2006/table">
            <a:tbl>
              <a:tblPr firstRow="1" firstCol="1" bandRow="1">
                <a:tableStyleId>{5C22544A-7EE6-4342-B048-85BDC9FD1C3A}</a:tableStyleId>
              </a:tblPr>
              <a:tblGrid>
                <a:gridCol w="1454955"/>
                <a:gridCol w="1812538"/>
                <a:gridCol w="1977045"/>
                <a:gridCol w="2028269"/>
              </a:tblGrid>
              <a:tr h="1313461">
                <a:tc>
                  <a:txBody>
                    <a:bodyPr/>
                    <a:lstStyle/>
                    <a:p>
                      <a:pPr algn="just">
                        <a:lnSpc>
                          <a:spcPct val="150000"/>
                        </a:lnSpc>
                        <a:spcAft>
                          <a:spcPts val="0"/>
                        </a:spcAft>
                      </a:pPr>
                      <a:r>
                        <a:rPr lang="es-EC" sz="1600">
                          <a:effectLst/>
                        </a:rPr>
                        <a:t>PERIODO</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Demanda Efectiva de servicios</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Oferta de servicios</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Demanda Insatisfecha de servicios</a:t>
                      </a:r>
                      <a:endParaRPr lang="es-EC" sz="1600">
                        <a:effectLst/>
                        <a:latin typeface="Times New Roman"/>
                        <a:ea typeface="Calibri"/>
                      </a:endParaRPr>
                    </a:p>
                  </a:txBody>
                  <a:tcPr marL="68580" marR="68580" marT="0" marB="0"/>
                </a:tc>
              </a:tr>
              <a:tr h="417188">
                <a:tc>
                  <a:txBody>
                    <a:bodyPr/>
                    <a:lstStyle/>
                    <a:p>
                      <a:pPr algn="just">
                        <a:lnSpc>
                          <a:spcPct val="150000"/>
                        </a:lnSpc>
                        <a:spcAft>
                          <a:spcPts val="0"/>
                        </a:spcAft>
                      </a:pPr>
                      <a:r>
                        <a:rPr lang="es-EC" sz="1600">
                          <a:effectLst/>
                        </a:rPr>
                        <a:t>2015</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42</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20</a:t>
                      </a:r>
                      <a:endParaRPr lang="es-EC" sz="1600">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22</a:t>
                      </a:r>
                      <a:endParaRPr lang="es-EC" sz="1600">
                        <a:effectLst/>
                        <a:latin typeface="Times New Roman"/>
                        <a:ea typeface="Calibri"/>
                      </a:endParaRPr>
                    </a:p>
                  </a:txBody>
                  <a:tcPr marL="68580" marR="68580" marT="0" marB="0"/>
                </a:tc>
              </a:tr>
              <a:tr h="417188">
                <a:tc>
                  <a:txBody>
                    <a:bodyPr/>
                    <a:lstStyle/>
                    <a:p>
                      <a:pPr algn="just">
                        <a:lnSpc>
                          <a:spcPct val="150000"/>
                        </a:lnSpc>
                        <a:spcAft>
                          <a:spcPts val="0"/>
                        </a:spcAft>
                      </a:pPr>
                      <a:r>
                        <a:rPr lang="es-EC" sz="1600">
                          <a:effectLst/>
                        </a:rPr>
                        <a:t>2016</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44</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21</a:t>
                      </a:r>
                      <a:endParaRPr lang="es-EC" sz="1600">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23</a:t>
                      </a:r>
                      <a:endParaRPr lang="es-EC" sz="1600">
                        <a:effectLst/>
                        <a:latin typeface="Times New Roman"/>
                        <a:ea typeface="Calibri"/>
                      </a:endParaRPr>
                    </a:p>
                  </a:txBody>
                  <a:tcPr marL="68580" marR="68580" marT="0" marB="0"/>
                </a:tc>
              </a:tr>
              <a:tr h="417188">
                <a:tc>
                  <a:txBody>
                    <a:bodyPr/>
                    <a:lstStyle/>
                    <a:p>
                      <a:pPr algn="just">
                        <a:lnSpc>
                          <a:spcPct val="150000"/>
                        </a:lnSpc>
                        <a:spcAft>
                          <a:spcPts val="0"/>
                        </a:spcAft>
                      </a:pPr>
                      <a:r>
                        <a:rPr lang="es-EC" sz="1600">
                          <a:effectLst/>
                        </a:rPr>
                        <a:t>2017</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47</a:t>
                      </a:r>
                      <a:endParaRPr lang="es-EC" sz="1600">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22</a:t>
                      </a:r>
                      <a:endParaRPr lang="es-EC" sz="1600">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25</a:t>
                      </a:r>
                      <a:endParaRPr lang="es-EC" sz="1600">
                        <a:effectLst/>
                        <a:latin typeface="Times New Roman"/>
                        <a:ea typeface="Calibri"/>
                      </a:endParaRPr>
                    </a:p>
                  </a:txBody>
                  <a:tcPr marL="68580" marR="68580" marT="0" marB="0"/>
                </a:tc>
              </a:tr>
              <a:tr h="417188">
                <a:tc>
                  <a:txBody>
                    <a:bodyPr/>
                    <a:lstStyle/>
                    <a:p>
                      <a:pPr algn="just">
                        <a:lnSpc>
                          <a:spcPct val="150000"/>
                        </a:lnSpc>
                        <a:spcAft>
                          <a:spcPts val="0"/>
                        </a:spcAft>
                      </a:pPr>
                      <a:r>
                        <a:rPr lang="es-EC" sz="1600">
                          <a:effectLst/>
                        </a:rPr>
                        <a:t>2018</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49</a:t>
                      </a:r>
                      <a:endParaRPr lang="es-EC" sz="1600">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23</a:t>
                      </a:r>
                      <a:endParaRPr lang="es-EC" sz="1600">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26</a:t>
                      </a:r>
                      <a:endParaRPr lang="es-EC" sz="1600">
                        <a:effectLst/>
                        <a:latin typeface="Times New Roman"/>
                        <a:ea typeface="Calibri"/>
                      </a:endParaRPr>
                    </a:p>
                  </a:txBody>
                  <a:tcPr marL="68580" marR="68580" marT="0" marB="0"/>
                </a:tc>
              </a:tr>
              <a:tr h="417188">
                <a:tc>
                  <a:txBody>
                    <a:bodyPr/>
                    <a:lstStyle/>
                    <a:p>
                      <a:pPr algn="just">
                        <a:lnSpc>
                          <a:spcPct val="150000"/>
                        </a:lnSpc>
                        <a:spcAft>
                          <a:spcPts val="0"/>
                        </a:spcAft>
                      </a:pPr>
                      <a:r>
                        <a:rPr lang="es-EC" sz="1600">
                          <a:effectLst/>
                        </a:rPr>
                        <a:t>2019</a:t>
                      </a:r>
                      <a:endParaRPr lang="es-EC" sz="1600">
                        <a:effectLst/>
                        <a:latin typeface="Times New Roman"/>
                        <a:ea typeface="Calibri"/>
                      </a:endParaRPr>
                    </a:p>
                  </a:txBody>
                  <a:tcPr marL="68580" marR="68580" marT="0" marB="0"/>
                </a:tc>
                <a:tc>
                  <a:txBody>
                    <a:bodyPr/>
                    <a:lstStyle/>
                    <a:p>
                      <a:pPr algn="ctr">
                        <a:lnSpc>
                          <a:spcPct val="150000"/>
                        </a:lnSpc>
                        <a:spcAft>
                          <a:spcPts val="0"/>
                        </a:spcAft>
                      </a:pPr>
                      <a:r>
                        <a:rPr lang="es-EC" sz="1600">
                          <a:effectLst/>
                        </a:rPr>
                        <a:t>56</a:t>
                      </a:r>
                      <a:endParaRPr lang="es-EC" sz="1600">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24</a:t>
                      </a:r>
                      <a:endParaRPr lang="es-EC" sz="1600">
                        <a:effectLst/>
                        <a:latin typeface="Times New Roman"/>
                        <a:ea typeface="Calibri"/>
                      </a:endParaRPr>
                    </a:p>
                  </a:txBody>
                  <a:tcPr marL="68580" marR="68580" marT="0" marB="0" anchor="ctr"/>
                </a:tc>
                <a:tc>
                  <a:txBody>
                    <a:bodyPr/>
                    <a:lstStyle/>
                    <a:p>
                      <a:pPr algn="ctr">
                        <a:lnSpc>
                          <a:spcPct val="150000"/>
                        </a:lnSpc>
                        <a:spcAft>
                          <a:spcPts val="0"/>
                        </a:spcAft>
                      </a:pPr>
                      <a:r>
                        <a:rPr lang="es-EC" sz="1600" dirty="0">
                          <a:effectLst/>
                        </a:rPr>
                        <a:t>32</a:t>
                      </a:r>
                      <a:endParaRPr lang="es-EC" sz="16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397822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normAutofit fontScale="55000" lnSpcReduction="20000"/>
          </a:bodyPr>
          <a:lstStyle/>
          <a:p>
            <a:pPr marL="0" indent="0" algn="just">
              <a:buNone/>
            </a:pPr>
            <a:r>
              <a:rPr lang="es-EC" b="1" dirty="0" smtClean="0"/>
              <a:t>Conclusiones </a:t>
            </a:r>
            <a:r>
              <a:rPr lang="es-EC" b="1" dirty="0"/>
              <a:t>del Estudio de Mercado</a:t>
            </a:r>
          </a:p>
          <a:p>
            <a:pPr marL="0" indent="0" algn="just">
              <a:buNone/>
            </a:pPr>
            <a:endParaRPr lang="es-EC" dirty="0"/>
          </a:p>
          <a:p>
            <a:pPr marL="0" indent="0" algn="just">
              <a:buNone/>
            </a:pPr>
            <a:r>
              <a:rPr lang="es-EC" dirty="0"/>
              <a:t>- Existe demanda insatisfecha, misma que podría ser cubierta con los servicios de la empresa que proponemos logrando cubrir hasta un 15% de esta considerando que los proyectos son gran envergadura como por ejemplo la  limpieza, control de seguridad, control de derrames de un bloque petrolero.</a:t>
            </a:r>
          </a:p>
          <a:p>
            <a:pPr marL="0" indent="0" algn="just">
              <a:buNone/>
            </a:pPr>
            <a:r>
              <a:rPr lang="es-EC" dirty="0"/>
              <a:t> </a:t>
            </a:r>
          </a:p>
          <a:p>
            <a:pPr marL="0" indent="0" algn="just">
              <a:buNone/>
            </a:pPr>
            <a:r>
              <a:rPr lang="es-EC" dirty="0"/>
              <a:t>- El proyecto es factible debido a la amplitud de servicios que se ofertan versus la demanda del mercado en el la provincia de Pastaza, además la inclusión de servicios de gestión ambiental permite el funcionamiento normal de la empresa hasta lograr el primer contrato de remediación, control y gestión de servicios.</a:t>
            </a:r>
          </a:p>
          <a:p>
            <a:pPr marL="0" indent="0" algn="just">
              <a:buNone/>
            </a:pPr>
            <a:r>
              <a:rPr lang="es-EC" dirty="0"/>
              <a:t> </a:t>
            </a:r>
          </a:p>
          <a:p>
            <a:pPr marL="0" indent="0" algn="just">
              <a:buNone/>
            </a:pPr>
            <a:r>
              <a:rPr lang="es-EC" dirty="0"/>
              <a:t>- La empresa a pesar de tener competencia no representa un problema, más bien impulsa el desarrollo competitivo a través de la capacitación  y cumplimiento de los servicios.</a:t>
            </a:r>
          </a:p>
          <a:p>
            <a:pPr marL="0" indent="0" algn="just">
              <a:buNone/>
            </a:pPr>
            <a:r>
              <a:rPr lang="es-EC" dirty="0"/>
              <a:t> </a:t>
            </a:r>
          </a:p>
          <a:p>
            <a:pPr marL="0" indent="0" algn="just">
              <a:buNone/>
            </a:pPr>
            <a:r>
              <a:rPr lang="es-EC" dirty="0"/>
              <a:t>- Los resultados de  encuesta determinaron la factibilidad de implementar una empresa de remediación y gestión en la zona, además de esto ayudo a encaminar de mejor manera el proceso y a consolidar la decisión de implementar la compañía.</a:t>
            </a:r>
          </a:p>
          <a:p>
            <a:pPr marL="0" indent="0" algn="just">
              <a:buNone/>
            </a:pPr>
            <a:r>
              <a:rPr lang="es-EC" dirty="0"/>
              <a:t> </a:t>
            </a:r>
          </a:p>
          <a:p>
            <a:pPr marL="0" indent="0" algn="just">
              <a:buNone/>
            </a:pPr>
            <a:r>
              <a:rPr lang="es-EC" dirty="0"/>
              <a:t>- La pregunta número 7 es determinante misma que permitió definir el tamaño de la empresa, la demanda existente y la  oferta que existe en la provincia de Pastaza, para así conocer a qué mercado nos enfrentamos y tener una misión y visión clara de la nueva compañía.</a:t>
            </a:r>
          </a:p>
          <a:p>
            <a:pPr marL="0" indent="0" algn="just">
              <a:buNone/>
            </a:pPr>
            <a:endParaRPr lang="es-EC" dirty="0"/>
          </a:p>
        </p:txBody>
      </p:sp>
    </p:spTree>
    <p:extLst>
      <p:ext uri="{BB962C8B-B14F-4D97-AF65-F5344CB8AC3E}">
        <p14:creationId xmlns:p14="http://schemas.microsoft.com/office/powerpoint/2010/main" val="3976505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ctrTitle"/>
          </p:nvPr>
        </p:nvSpPr>
        <p:spPr>
          <a:xfrm>
            <a:off x="-180528" y="260648"/>
            <a:ext cx="6275040" cy="432048"/>
          </a:xfrm>
        </p:spPr>
        <p:txBody>
          <a:bodyPr>
            <a:noAutofit/>
          </a:bodyPr>
          <a:lstStyle/>
          <a:p>
            <a:r>
              <a:rPr lang="es-EC" sz="2000" b="1" dirty="0"/>
              <a:t>CAPÍTULO III</a:t>
            </a:r>
            <a:br>
              <a:rPr lang="es-EC" sz="2000" b="1" dirty="0"/>
            </a:br>
            <a:r>
              <a:rPr lang="es-EC" sz="2000" b="1" cap="all" dirty="0" smtClean="0"/>
              <a:t>ESTUDIO </a:t>
            </a:r>
            <a:r>
              <a:rPr lang="es-EC" sz="2000" b="1" cap="all" dirty="0"/>
              <a:t>TÉCNICO</a:t>
            </a:r>
            <a:br>
              <a:rPr lang="es-EC" sz="2000" b="1" cap="all" dirty="0"/>
            </a:br>
            <a:endParaRPr lang="es-EC" sz="2000" dirty="0"/>
          </a:p>
        </p:txBody>
      </p:sp>
      <p:graphicFrame>
        <p:nvGraphicFramePr>
          <p:cNvPr id="8" name="7 Tabla"/>
          <p:cNvGraphicFramePr>
            <a:graphicFrameLocks noGrp="1"/>
          </p:cNvGraphicFramePr>
          <p:nvPr>
            <p:extLst>
              <p:ext uri="{D42A27DB-BD31-4B8C-83A1-F6EECF244321}">
                <p14:modId xmlns:p14="http://schemas.microsoft.com/office/powerpoint/2010/main" val="76567262"/>
              </p:ext>
            </p:extLst>
          </p:nvPr>
        </p:nvGraphicFramePr>
        <p:xfrm>
          <a:off x="216586" y="3245170"/>
          <a:ext cx="8497568" cy="2995076"/>
        </p:xfrm>
        <a:graphic>
          <a:graphicData uri="http://schemas.openxmlformats.org/drawingml/2006/table">
            <a:tbl>
              <a:tblPr firstRow="1" firstCol="1" bandRow="1">
                <a:tableStyleId>{5C22544A-7EE6-4342-B048-85BDC9FD1C3A}</a:tableStyleId>
              </a:tblPr>
              <a:tblGrid>
                <a:gridCol w="2051158"/>
                <a:gridCol w="504056"/>
                <a:gridCol w="746364"/>
                <a:gridCol w="1069992"/>
                <a:gridCol w="993007"/>
                <a:gridCol w="1069992"/>
                <a:gridCol w="993007"/>
                <a:gridCol w="1069992"/>
              </a:tblGrid>
              <a:tr h="101600">
                <a:tc gridSpan="8">
                  <a:txBody>
                    <a:bodyPr/>
                    <a:lstStyle/>
                    <a:p>
                      <a:pPr algn="ctr">
                        <a:lnSpc>
                          <a:spcPct val="150000"/>
                        </a:lnSpc>
                        <a:spcAft>
                          <a:spcPts val="0"/>
                        </a:spcAft>
                      </a:pPr>
                      <a:r>
                        <a:rPr lang="es-EC" sz="1000" dirty="0">
                          <a:effectLst/>
                        </a:rPr>
                        <a:t> </a:t>
                      </a:r>
                      <a:endParaRPr lang="es-EC" sz="1200" dirty="0">
                        <a:effectLst/>
                      </a:endParaRPr>
                    </a:p>
                    <a:p>
                      <a:pPr algn="ctr">
                        <a:lnSpc>
                          <a:spcPct val="150000"/>
                        </a:lnSpc>
                        <a:spcAft>
                          <a:spcPts val="0"/>
                        </a:spcAft>
                      </a:pPr>
                      <a:r>
                        <a:rPr lang="es-EC" sz="1000" dirty="0">
                          <a:effectLst/>
                        </a:rPr>
                        <a:t>MATRIZ LOCALIZACIÓN</a:t>
                      </a:r>
                      <a:endParaRPr lang="es-EC" sz="1200" dirty="0">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0510">
                <a:tc>
                  <a:txBody>
                    <a:bodyPr/>
                    <a:lstStyle/>
                    <a:p>
                      <a:pPr algn="just">
                        <a:lnSpc>
                          <a:spcPct val="150000"/>
                        </a:lnSpc>
                        <a:spcAft>
                          <a:spcPts val="0"/>
                        </a:spcAft>
                      </a:pPr>
                      <a:r>
                        <a:rPr lang="es-EC" sz="1000">
                          <a:effectLst/>
                        </a:rPr>
                        <a:t> </a:t>
                      </a:r>
                      <a:endParaRPr lang="es-EC" sz="1200">
                        <a:effectLst/>
                      </a:endParaRPr>
                    </a:p>
                    <a:p>
                      <a:pPr algn="just">
                        <a:lnSpc>
                          <a:spcPct val="150000"/>
                        </a:lnSpc>
                        <a:spcAft>
                          <a:spcPts val="0"/>
                        </a:spcAft>
                      </a:pPr>
                      <a:r>
                        <a:rPr lang="es-EC" sz="1000">
                          <a:effectLst/>
                        </a:rPr>
                        <a:t>FACTOR </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800">
                          <a:effectLst/>
                        </a:rPr>
                        <a:t> </a:t>
                      </a:r>
                      <a:endParaRPr lang="es-EC" sz="1200">
                        <a:effectLst/>
                      </a:endParaRPr>
                    </a:p>
                    <a:p>
                      <a:pPr algn="ctr">
                        <a:lnSpc>
                          <a:spcPct val="150000"/>
                        </a:lnSpc>
                        <a:spcAft>
                          <a:spcPts val="0"/>
                        </a:spcAft>
                      </a:pPr>
                      <a:r>
                        <a:rPr lang="es-EC" sz="800">
                          <a:effectLst/>
                        </a:rPr>
                        <a:t>PESO</a:t>
                      </a:r>
                      <a:endParaRPr lang="es-EC" sz="1200">
                        <a:effectLst/>
                        <a:latin typeface="Arial"/>
                        <a:ea typeface="Calibri"/>
                        <a:cs typeface="Times New Roman"/>
                      </a:endParaRPr>
                    </a:p>
                  </a:txBody>
                  <a:tcPr marL="68580" marR="68580" marT="0" marB="0"/>
                </a:tc>
                <a:tc gridSpan="2">
                  <a:txBody>
                    <a:bodyPr/>
                    <a:lstStyle/>
                    <a:p>
                      <a:pPr algn="ctr">
                        <a:lnSpc>
                          <a:spcPct val="150000"/>
                        </a:lnSpc>
                        <a:spcAft>
                          <a:spcPts val="0"/>
                        </a:spcAft>
                      </a:pPr>
                      <a:r>
                        <a:rPr lang="es-EC" sz="1000" dirty="0" err="1" smtClean="0">
                          <a:effectLst/>
                        </a:rPr>
                        <a:t>Arajuno</a:t>
                      </a:r>
                      <a:endParaRPr lang="es-EC" sz="1200" dirty="0">
                        <a:effectLst/>
                        <a:latin typeface="Arial"/>
                        <a:ea typeface="Calibri"/>
                        <a:cs typeface="Times New Roman"/>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000">
                          <a:effectLst/>
                        </a:rPr>
                        <a:t>Mera</a:t>
                      </a:r>
                      <a:endParaRPr lang="es-EC" sz="1200">
                        <a:effectLst/>
                        <a:latin typeface="Arial"/>
                        <a:ea typeface="Calibri"/>
                        <a:cs typeface="Times New Roman"/>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000" b="1" i="1" dirty="0">
                          <a:solidFill>
                            <a:srgbClr val="7030A0"/>
                          </a:solidFill>
                          <a:effectLst/>
                        </a:rPr>
                        <a:t>Puyo</a:t>
                      </a:r>
                      <a:endParaRPr lang="es-EC" sz="1200" b="1" i="1" dirty="0">
                        <a:solidFill>
                          <a:srgbClr val="7030A0"/>
                        </a:solidFill>
                        <a:effectLst/>
                        <a:latin typeface="Arial"/>
                        <a:ea typeface="Calibri"/>
                        <a:cs typeface="Times New Roman"/>
                      </a:endParaRPr>
                    </a:p>
                  </a:txBody>
                  <a:tcPr marL="68580" marR="68580" marT="0" marB="0"/>
                </a:tc>
                <a:tc hMerge="1">
                  <a:txBody>
                    <a:bodyPr/>
                    <a:lstStyle/>
                    <a:p>
                      <a:endParaRPr lang="es-EC"/>
                    </a:p>
                  </a:txBody>
                  <a:tcPr/>
                </a:tc>
              </a:tr>
              <a:tr h="101600">
                <a:tc>
                  <a:txBody>
                    <a:bodyPr/>
                    <a:lstStyle/>
                    <a:p>
                      <a:pPr algn="just">
                        <a:lnSpc>
                          <a:spcPct val="150000"/>
                        </a:lnSpc>
                        <a:spcAft>
                          <a:spcPts val="0"/>
                        </a:spcAft>
                      </a:pPr>
                      <a:r>
                        <a:rPr lang="es-EC" sz="1000">
                          <a:effectLst/>
                        </a:rPr>
                        <a:t> </a:t>
                      </a:r>
                      <a:endParaRPr lang="es-EC" sz="1200">
                        <a:effectLst/>
                        <a:latin typeface="Arial"/>
                        <a:ea typeface="Calibri"/>
                        <a:cs typeface="Times New Roman"/>
                      </a:endParaRPr>
                    </a:p>
                  </a:txBody>
                  <a:tcPr marL="68580" marR="68580" marT="0" marB="0"/>
                </a:tc>
                <a:tc>
                  <a:txBody>
                    <a:bodyPr/>
                    <a:lstStyle/>
                    <a:p>
                      <a:pPr>
                        <a:lnSpc>
                          <a:spcPct val="107000"/>
                        </a:lnSpc>
                      </a:pPr>
                      <a:endParaRPr lang="es-EC" sz="1100">
                        <a:effectLst/>
                        <a:latin typeface="Calibri"/>
                      </a:endParaRPr>
                    </a:p>
                  </a:txBody>
                  <a:tcPr marL="68580" marR="68580" marT="0" marB="0"/>
                </a:tc>
                <a:tc>
                  <a:txBody>
                    <a:bodyPr/>
                    <a:lstStyle/>
                    <a:p>
                      <a:pPr algn="ctr">
                        <a:lnSpc>
                          <a:spcPct val="150000"/>
                        </a:lnSpc>
                        <a:spcAft>
                          <a:spcPts val="0"/>
                        </a:spcAft>
                      </a:pPr>
                      <a:r>
                        <a:rPr lang="es-EC" sz="1000">
                          <a:effectLst/>
                        </a:rPr>
                        <a:t>Calificación</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Ponderación</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Calificación</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Ponderación</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a:solidFill>
                            <a:srgbClr val="7030A0"/>
                          </a:solidFill>
                          <a:effectLst/>
                        </a:rPr>
                        <a:t>Calificación</a:t>
                      </a:r>
                      <a:endParaRPr lang="es-EC" sz="1200" b="1" i="1">
                        <a:solidFill>
                          <a:srgbClr val="7030A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a:solidFill>
                            <a:srgbClr val="7030A0"/>
                          </a:solidFill>
                          <a:effectLst/>
                        </a:rPr>
                        <a:t>Ponderación</a:t>
                      </a:r>
                      <a:endParaRPr lang="es-EC" sz="1200" b="1" i="1">
                        <a:solidFill>
                          <a:srgbClr val="7030A0"/>
                        </a:solidFill>
                        <a:effectLst/>
                        <a:latin typeface="Arial"/>
                        <a:ea typeface="Calibri"/>
                        <a:cs typeface="Times New Roman"/>
                      </a:endParaRPr>
                    </a:p>
                  </a:txBody>
                  <a:tcPr marL="68580" marR="68580" marT="0" marB="0"/>
                </a:tc>
              </a:tr>
              <a:tr h="101600">
                <a:tc>
                  <a:txBody>
                    <a:bodyPr/>
                    <a:lstStyle/>
                    <a:p>
                      <a:pPr algn="just">
                        <a:lnSpc>
                          <a:spcPct val="150000"/>
                        </a:lnSpc>
                        <a:spcAft>
                          <a:spcPts val="0"/>
                        </a:spcAft>
                      </a:pPr>
                      <a:r>
                        <a:rPr lang="es-EC" sz="1000">
                          <a:effectLst/>
                        </a:rPr>
                        <a:t>Cercanía de mercado </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25</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0.05</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1,25</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0,05</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1,25</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smtClean="0">
                          <a:solidFill>
                            <a:srgbClr val="7030A0"/>
                          </a:solidFill>
                          <a:effectLst/>
                        </a:rPr>
                        <a:t>0,08</a:t>
                      </a:r>
                      <a:endParaRPr lang="es-EC" sz="1200" b="1" i="1" dirty="0">
                        <a:solidFill>
                          <a:srgbClr val="7030A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a:solidFill>
                            <a:srgbClr val="7030A0"/>
                          </a:solidFill>
                          <a:effectLst/>
                        </a:rPr>
                        <a:t>2</a:t>
                      </a:r>
                      <a:endParaRPr lang="es-EC" sz="1200" b="1" i="1">
                        <a:solidFill>
                          <a:srgbClr val="7030A0"/>
                        </a:solidFill>
                        <a:effectLst/>
                        <a:latin typeface="Arial"/>
                        <a:ea typeface="Calibri"/>
                        <a:cs typeface="Times New Roman"/>
                      </a:endParaRPr>
                    </a:p>
                  </a:txBody>
                  <a:tcPr marL="68580" marR="68580" marT="0" marB="0" anchor="b"/>
                </a:tc>
              </a:tr>
              <a:tr h="101600">
                <a:tc>
                  <a:txBody>
                    <a:bodyPr/>
                    <a:lstStyle/>
                    <a:p>
                      <a:pPr algn="just">
                        <a:lnSpc>
                          <a:spcPct val="150000"/>
                        </a:lnSpc>
                        <a:spcAft>
                          <a:spcPts val="0"/>
                        </a:spcAft>
                      </a:pPr>
                      <a:r>
                        <a:rPr lang="es-EC" sz="1000">
                          <a:effectLst/>
                        </a:rPr>
                        <a:t>Seguridad</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20</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0,08</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1,6</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0,06</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1,2</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smtClean="0">
                          <a:solidFill>
                            <a:srgbClr val="7030A0"/>
                          </a:solidFill>
                          <a:effectLst/>
                        </a:rPr>
                        <a:t>0.,09</a:t>
                      </a:r>
                      <a:endParaRPr lang="es-EC" sz="1200" b="1" i="1" dirty="0">
                        <a:solidFill>
                          <a:srgbClr val="7030A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a:solidFill>
                            <a:srgbClr val="7030A0"/>
                          </a:solidFill>
                          <a:effectLst/>
                        </a:rPr>
                        <a:t>1.8</a:t>
                      </a:r>
                      <a:endParaRPr lang="es-EC" sz="1200" b="1" i="1" dirty="0">
                        <a:solidFill>
                          <a:srgbClr val="7030A0"/>
                        </a:solidFill>
                        <a:effectLst/>
                        <a:latin typeface="Arial"/>
                        <a:ea typeface="Calibri"/>
                        <a:cs typeface="Times New Roman"/>
                      </a:endParaRPr>
                    </a:p>
                  </a:txBody>
                  <a:tcPr marL="68580" marR="68580" marT="0" marB="0" anchor="b"/>
                </a:tc>
              </a:tr>
              <a:tr h="101600">
                <a:tc>
                  <a:txBody>
                    <a:bodyPr/>
                    <a:lstStyle/>
                    <a:p>
                      <a:pPr algn="just">
                        <a:lnSpc>
                          <a:spcPct val="150000"/>
                        </a:lnSpc>
                        <a:spcAft>
                          <a:spcPts val="0"/>
                        </a:spcAft>
                      </a:pPr>
                      <a:r>
                        <a:rPr lang="es-EC" sz="1000">
                          <a:effectLst/>
                        </a:rPr>
                        <a:t>Servicios básicos </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15</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0,07</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a:effectLst/>
                        </a:rPr>
                        <a:t>1,05</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0,07</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a:effectLst/>
                        </a:rPr>
                        <a:t>1,05</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smtClean="0">
                          <a:solidFill>
                            <a:srgbClr val="7030A0"/>
                          </a:solidFill>
                          <a:effectLst/>
                        </a:rPr>
                        <a:t>0,07</a:t>
                      </a:r>
                      <a:endParaRPr lang="es-EC" sz="1200" b="1" i="1" dirty="0">
                        <a:solidFill>
                          <a:srgbClr val="7030A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a:solidFill>
                            <a:srgbClr val="7030A0"/>
                          </a:solidFill>
                          <a:effectLst/>
                        </a:rPr>
                        <a:t>1.05</a:t>
                      </a:r>
                      <a:endParaRPr lang="es-EC" sz="1200" b="1" i="1">
                        <a:solidFill>
                          <a:srgbClr val="7030A0"/>
                        </a:solidFill>
                        <a:effectLst/>
                        <a:latin typeface="Arial"/>
                        <a:ea typeface="Calibri"/>
                        <a:cs typeface="Times New Roman"/>
                      </a:endParaRPr>
                    </a:p>
                  </a:txBody>
                  <a:tcPr marL="68580" marR="68580" marT="0" marB="0" anchor="b"/>
                </a:tc>
              </a:tr>
              <a:tr h="251876">
                <a:tc>
                  <a:txBody>
                    <a:bodyPr/>
                    <a:lstStyle/>
                    <a:p>
                      <a:pPr algn="just">
                        <a:lnSpc>
                          <a:spcPct val="150000"/>
                        </a:lnSpc>
                        <a:spcAft>
                          <a:spcPts val="0"/>
                        </a:spcAft>
                      </a:pPr>
                      <a:r>
                        <a:rPr lang="es-EC" sz="1000" dirty="0">
                          <a:effectLst/>
                        </a:rPr>
                        <a:t> </a:t>
                      </a:r>
                      <a:r>
                        <a:rPr lang="es-EC" sz="1000" dirty="0" smtClean="0">
                          <a:effectLst/>
                        </a:rPr>
                        <a:t>Estructura </a:t>
                      </a:r>
                      <a:r>
                        <a:rPr lang="es-EC" sz="1000" dirty="0">
                          <a:effectLst/>
                        </a:rPr>
                        <a:t>Legal</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10</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0,08</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0,8</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0,08</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0,8</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smtClean="0">
                          <a:solidFill>
                            <a:srgbClr val="7030A0"/>
                          </a:solidFill>
                          <a:effectLst/>
                        </a:rPr>
                        <a:t>0,08</a:t>
                      </a:r>
                      <a:endParaRPr lang="es-EC" sz="1200" b="1" i="1" dirty="0">
                        <a:solidFill>
                          <a:srgbClr val="7030A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a:solidFill>
                            <a:srgbClr val="7030A0"/>
                          </a:solidFill>
                          <a:effectLst/>
                        </a:rPr>
                        <a:t>0.8</a:t>
                      </a:r>
                      <a:endParaRPr lang="es-EC" sz="1200" b="1" i="1" dirty="0">
                        <a:solidFill>
                          <a:srgbClr val="7030A0"/>
                        </a:solidFill>
                        <a:effectLst/>
                        <a:latin typeface="Arial"/>
                        <a:ea typeface="Calibri"/>
                        <a:cs typeface="Times New Roman"/>
                      </a:endParaRPr>
                    </a:p>
                  </a:txBody>
                  <a:tcPr marL="68580" marR="68580" marT="0" marB="0" anchor="b"/>
                </a:tc>
              </a:tr>
              <a:tr h="101600">
                <a:tc>
                  <a:txBody>
                    <a:bodyPr/>
                    <a:lstStyle/>
                    <a:p>
                      <a:pPr algn="just">
                        <a:lnSpc>
                          <a:spcPct val="150000"/>
                        </a:lnSpc>
                        <a:spcAft>
                          <a:spcPts val="0"/>
                        </a:spcAft>
                      </a:pPr>
                      <a:r>
                        <a:rPr lang="es-EC" sz="1000">
                          <a:effectLst/>
                        </a:rPr>
                        <a:t>Transporte</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20</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0,08</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1,6</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0,08</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latin typeface="+mn-lt"/>
                          <a:ea typeface="+mn-ea"/>
                          <a:cs typeface="+mn-cs"/>
                        </a:rPr>
                        <a:t>1,6</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smtClean="0">
                          <a:solidFill>
                            <a:srgbClr val="7030A0"/>
                          </a:solidFill>
                          <a:effectLst/>
                        </a:rPr>
                        <a:t>0,08</a:t>
                      </a:r>
                      <a:endParaRPr lang="es-EC" sz="1200" b="1" i="1" dirty="0">
                        <a:solidFill>
                          <a:srgbClr val="7030A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a:solidFill>
                            <a:srgbClr val="7030A0"/>
                          </a:solidFill>
                          <a:effectLst/>
                        </a:rPr>
                        <a:t>1.6</a:t>
                      </a:r>
                      <a:endParaRPr lang="es-EC" sz="1200" b="1" i="1" dirty="0">
                        <a:solidFill>
                          <a:srgbClr val="7030A0"/>
                        </a:solidFill>
                        <a:effectLst/>
                        <a:latin typeface="Arial"/>
                        <a:ea typeface="Calibri"/>
                        <a:cs typeface="Times New Roman"/>
                      </a:endParaRPr>
                    </a:p>
                  </a:txBody>
                  <a:tcPr marL="68580" marR="68580" marT="0" marB="0" anchor="b"/>
                </a:tc>
              </a:tr>
              <a:tr h="101600">
                <a:tc>
                  <a:txBody>
                    <a:bodyPr/>
                    <a:lstStyle/>
                    <a:p>
                      <a:pPr algn="just">
                        <a:lnSpc>
                          <a:spcPct val="150000"/>
                        </a:lnSpc>
                        <a:spcAft>
                          <a:spcPts val="0"/>
                        </a:spcAft>
                      </a:pPr>
                      <a:r>
                        <a:rPr lang="es-EC" sz="1000">
                          <a:effectLst/>
                        </a:rPr>
                        <a:t>Disponibilidad </a:t>
                      </a:r>
                      <a:endParaRPr lang="es-EC" sz="1200">
                        <a:effectLst/>
                      </a:endParaRPr>
                    </a:p>
                    <a:p>
                      <a:pPr algn="just">
                        <a:lnSpc>
                          <a:spcPct val="150000"/>
                        </a:lnSpc>
                        <a:spcAft>
                          <a:spcPts val="0"/>
                        </a:spcAft>
                      </a:pPr>
                      <a:r>
                        <a:rPr lang="es-EC" sz="1000">
                          <a:effectLst/>
                        </a:rPr>
                        <a:t>Mano de obra </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10</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0,06</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a:effectLst/>
                        </a:rPr>
                        <a:t>0,6</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smtClean="0">
                          <a:effectLst/>
                        </a:rPr>
                        <a:t>0,06</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dirty="0">
                          <a:effectLst/>
                        </a:rPr>
                        <a:t>0,6</a:t>
                      </a:r>
                      <a:endParaRPr lang="es-EC" sz="1200" dirty="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smtClean="0">
                          <a:solidFill>
                            <a:srgbClr val="7030A0"/>
                          </a:solidFill>
                          <a:effectLst/>
                        </a:rPr>
                        <a:t>0,08</a:t>
                      </a:r>
                      <a:endParaRPr lang="es-EC" sz="1200" b="1" i="1" dirty="0">
                        <a:solidFill>
                          <a:srgbClr val="7030A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b="1" i="1" dirty="0">
                          <a:solidFill>
                            <a:srgbClr val="7030A0"/>
                          </a:solidFill>
                          <a:effectLst/>
                        </a:rPr>
                        <a:t>0.8</a:t>
                      </a:r>
                      <a:endParaRPr lang="es-EC" sz="1200" b="1" i="1" dirty="0">
                        <a:solidFill>
                          <a:srgbClr val="7030A0"/>
                        </a:solidFill>
                        <a:effectLst/>
                        <a:latin typeface="Arial"/>
                        <a:ea typeface="Calibri"/>
                        <a:cs typeface="Times New Roman"/>
                      </a:endParaRPr>
                    </a:p>
                  </a:txBody>
                  <a:tcPr marL="68580" marR="68580" marT="0" marB="0" anchor="b"/>
                </a:tc>
              </a:tr>
              <a:tr h="101600">
                <a:tc>
                  <a:txBody>
                    <a:bodyPr/>
                    <a:lstStyle/>
                    <a:p>
                      <a:pPr algn="just">
                        <a:lnSpc>
                          <a:spcPct val="150000"/>
                        </a:lnSpc>
                        <a:spcAft>
                          <a:spcPts val="0"/>
                        </a:spcAft>
                      </a:pPr>
                      <a:r>
                        <a:rPr lang="es-EC" sz="1000">
                          <a:effectLst/>
                        </a:rPr>
                        <a:t>TOTAL</a:t>
                      </a:r>
                      <a:endParaRPr lang="es-EC" sz="1200">
                        <a:effectLst/>
                        <a:latin typeface="Arial"/>
                        <a:ea typeface="Calibri"/>
                        <a:cs typeface="Times New Roman"/>
                      </a:endParaRPr>
                    </a:p>
                  </a:txBody>
                  <a:tcPr marL="68580" marR="68580" marT="0" marB="0"/>
                </a:tc>
                <a:tc>
                  <a:txBody>
                    <a:bodyPr/>
                    <a:lstStyle/>
                    <a:p>
                      <a:pPr algn="ctr">
                        <a:lnSpc>
                          <a:spcPct val="150000"/>
                        </a:lnSpc>
                        <a:spcAft>
                          <a:spcPts val="0"/>
                        </a:spcAft>
                      </a:pPr>
                      <a:r>
                        <a:rPr lang="es-EC" sz="1000">
                          <a:effectLst/>
                        </a:rPr>
                        <a:t>100</a:t>
                      </a:r>
                      <a:endParaRPr lang="es-EC" sz="1200">
                        <a:effectLst/>
                        <a:latin typeface="Arial"/>
                        <a:ea typeface="Calibri"/>
                        <a:cs typeface="Times New Roman"/>
                      </a:endParaRPr>
                    </a:p>
                  </a:txBody>
                  <a:tcPr marL="68580" marR="68580" marT="0" marB="0"/>
                </a:tc>
                <a:tc>
                  <a:txBody>
                    <a:bodyPr/>
                    <a:lstStyle/>
                    <a:p>
                      <a:pPr>
                        <a:lnSpc>
                          <a:spcPct val="107000"/>
                        </a:lnSpc>
                      </a:pPr>
                      <a:endParaRPr lang="es-EC" sz="1100" dirty="0">
                        <a:effectLst/>
                        <a:latin typeface="Calibri"/>
                      </a:endParaRPr>
                    </a:p>
                  </a:txBody>
                  <a:tcPr marL="68580" marR="68580" marT="0" marB="0"/>
                </a:tc>
                <a:tc>
                  <a:txBody>
                    <a:bodyPr/>
                    <a:lstStyle/>
                    <a:p>
                      <a:pPr algn="ctr">
                        <a:lnSpc>
                          <a:spcPct val="150000"/>
                        </a:lnSpc>
                        <a:spcAft>
                          <a:spcPts val="0"/>
                        </a:spcAft>
                      </a:pPr>
                      <a:r>
                        <a:rPr lang="es-EC" sz="1000" dirty="0" smtClean="0">
                          <a:effectLst/>
                          <a:latin typeface="+mn-lt"/>
                          <a:ea typeface="+mn-ea"/>
                          <a:cs typeface="+mn-cs"/>
                        </a:rPr>
                        <a:t>6,9</a:t>
                      </a:r>
                      <a:endParaRPr lang="es-EC" sz="1200" dirty="0">
                        <a:effectLst/>
                        <a:latin typeface="Arial"/>
                        <a:ea typeface="Calibri"/>
                        <a:cs typeface="Times New Roman"/>
                      </a:endParaRPr>
                    </a:p>
                  </a:txBody>
                  <a:tcPr marL="68580" marR="68580" marT="0" marB="0"/>
                </a:tc>
                <a:tc>
                  <a:txBody>
                    <a:bodyPr/>
                    <a:lstStyle/>
                    <a:p>
                      <a:pPr>
                        <a:lnSpc>
                          <a:spcPct val="107000"/>
                        </a:lnSpc>
                      </a:pPr>
                      <a:endParaRPr lang="es-EC" sz="1100">
                        <a:effectLst/>
                        <a:latin typeface="Calibri"/>
                      </a:endParaRPr>
                    </a:p>
                  </a:txBody>
                  <a:tcPr marL="68580" marR="68580" marT="0" marB="0"/>
                </a:tc>
                <a:tc>
                  <a:txBody>
                    <a:bodyPr/>
                    <a:lstStyle/>
                    <a:p>
                      <a:pPr algn="ctr">
                        <a:lnSpc>
                          <a:spcPct val="150000"/>
                        </a:lnSpc>
                        <a:spcAft>
                          <a:spcPts val="0"/>
                        </a:spcAft>
                      </a:pPr>
                      <a:r>
                        <a:rPr lang="es-EC" sz="1000" dirty="0" smtClean="0">
                          <a:effectLst/>
                        </a:rPr>
                        <a:t>6,5</a:t>
                      </a:r>
                      <a:endParaRPr lang="es-EC" sz="1200" dirty="0">
                        <a:effectLst/>
                        <a:latin typeface="Arial"/>
                        <a:ea typeface="Calibri"/>
                        <a:cs typeface="Times New Roman"/>
                      </a:endParaRPr>
                    </a:p>
                  </a:txBody>
                  <a:tcPr marL="68580" marR="68580" marT="0" marB="0"/>
                </a:tc>
                <a:tc>
                  <a:txBody>
                    <a:bodyPr/>
                    <a:lstStyle/>
                    <a:p>
                      <a:pPr>
                        <a:lnSpc>
                          <a:spcPct val="107000"/>
                        </a:lnSpc>
                      </a:pPr>
                      <a:endParaRPr lang="es-EC" sz="1100" b="1" i="1">
                        <a:solidFill>
                          <a:srgbClr val="7030A0"/>
                        </a:solidFill>
                        <a:effectLst/>
                        <a:latin typeface="Calibri"/>
                      </a:endParaRPr>
                    </a:p>
                  </a:txBody>
                  <a:tcPr marL="68580" marR="68580" marT="0" marB="0"/>
                </a:tc>
                <a:tc>
                  <a:txBody>
                    <a:bodyPr/>
                    <a:lstStyle/>
                    <a:p>
                      <a:pPr algn="ctr">
                        <a:lnSpc>
                          <a:spcPct val="150000"/>
                        </a:lnSpc>
                        <a:spcAft>
                          <a:spcPts val="0"/>
                        </a:spcAft>
                      </a:pPr>
                      <a:r>
                        <a:rPr lang="es-EC" sz="1000" b="1" i="1" dirty="0">
                          <a:solidFill>
                            <a:srgbClr val="7030A0"/>
                          </a:solidFill>
                          <a:effectLst/>
                        </a:rPr>
                        <a:t>8.05</a:t>
                      </a:r>
                      <a:endParaRPr lang="es-EC" sz="1200" b="1" i="1" dirty="0">
                        <a:solidFill>
                          <a:srgbClr val="7030A0"/>
                        </a:solidFill>
                        <a:effectLst/>
                        <a:latin typeface="Arial"/>
                        <a:ea typeface="Calibri"/>
                        <a:cs typeface="Times New Roman"/>
                      </a:endParaRPr>
                    </a:p>
                  </a:txBody>
                  <a:tcPr marL="68580" marR="68580" marT="0" marB="0" anchor="b"/>
                </a:tc>
              </a:tr>
            </a:tbl>
          </a:graphicData>
        </a:graphic>
      </p:graphicFrame>
      <p:sp>
        <p:nvSpPr>
          <p:cNvPr id="9" name="8 Rectángulo"/>
          <p:cNvSpPr/>
          <p:nvPr/>
        </p:nvSpPr>
        <p:spPr>
          <a:xfrm>
            <a:off x="442089" y="2906616"/>
            <a:ext cx="1438792" cy="338554"/>
          </a:xfrm>
          <a:prstGeom prst="rect">
            <a:avLst/>
          </a:prstGeom>
        </p:spPr>
        <p:txBody>
          <a:bodyPr wrap="none">
            <a:spAutoFit/>
          </a:bodyPr>
          <a:lstStyle/>
          <a:p>
            <a:r>
              <a:rPr lang="es-EC" sz="1600" b="1" dirty="0">
                <a:solidFill>
                  <a:srgbClr val="7030A0"/>
                </a:solidFill>
              </a:rPr>
              <a:t>LOCALIZACIÓN</a:t>
            </a:r>
          </a:p>
        </p:txBody>
      </p:sp>
      <p:sp>
        <p:nvSpPr>
          <p:cNvPr id="11" name="10 Rectángulo"/>
          <p:cNvSpPr/>
          <p:nvPr/>
        </p:nvSpPr>
        <p:spPr>
          <a:xfrm>
            <a:off x="592716" y="660867"/>
            <a:ext cx="2588081" cy="369332"/>
          </a:xfrm>
          <a:prstGeom prst="rect">
            <a:avLst/>
          </a:prstGeom>
        </p:spPr>
        <p:txBody>
          <a:bodyPr wrap="none">
            <a:spAutoFit/>
          </a:bodyPr>
          <a:lstStyle/>
          <a:p>
            <a:r>
              <a:rPr lang="es-EC" dirty="0" smtClean="0"/>
              <a:t>TAMAÑO DE LA EMPRESA</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232096968"/>
              </p:ext>
            </p:extLst>
          </p:nvPr>
        </p:nvGraphicFramePr>
        <p:xfrm>
          <a:off x="1691681" y="956144"/>
          <a:ext cx="5760639" cy="2011680"/>
        </p:xfrm>
        <a:graphic>
          <a:graphicData uri="http://schemas.openxmlformats.org/drawingml/2006/table">
            <a:tbl>
              <a:tblPr firstRow="1" firstCol="1" bandRow="1">
                <a:tableStyleId>{5C22544A-7EE6-4342-B048-85BDC9FD1C3A}</a:tableStyleId>
              </a:tblPr>
              <a:tblGrid>
                <a:gridCol w="1026481"/>
                <a:gridCol w="1814574"/>
                <a:gridCol w="1706129"/>
                <a:gridCol w="1213455"/>
              </a:tblGrid>
              <a:tr h="179302">
                <a:tc gridSpan="4">
                  <a:txBody>
                    <a:bodyPr/>
                    <a:lstStyle/>
                    <a:p>
                      <a:pPr algn="ctr">
                        <a:lnSpc>
                          <a:spcPct val="150000"/>
                        </a:lnSpc>
                        <a:spcAft>
                          <a:spcPts val="0"/>
                        </a:spcAft>
                      </a:pPr>
                      <a:r>
                        <a:rPr lang="es-EC" sz="1100" dirty="0"/>
                        <a:t>CAPACIDAD DE PRODUCCIÓN</a:t>
                      </a: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64244">
                <a:tc>
                  <a:txBody>
                    <a:bodyPr/>
                    <a:lstStyle/>
                    <a:p>
                      <a:pPr algn="ctr">
                        <a:lnSpc>
                          <a:spcPct val="150000"/>
                        </a:lnSpc>
                        <a:spcAft>
                          <a:spcPts val="0"/>
                        </a:spcAft>
                      </a:pPr>
                      <a:r>
                        <a:rPr lang="es-EC" sz="1100"/>
                        <a:t>AÑO</a:t>
                      </a:r>
                    </a:p>
                  </a:txBody>
                  <a:tcPr marL="44450" marR="44450" marT="0" marB="0" anchor="ctr"/>
                </a:tc>
                <a:tc>
                  <a:txBody>
                    <a:bodyPr/>
                    <a:lstStyle/>
                    <a:p>
                      <a:pPr algn="ctr">
                        <a:lnSpc>
                          <a:spcPct val="150000"/>
                        </a:lnSpc>
                        <a:spcAft>
                          <a:spcPts val="0"/>
                        </a:spcAft>
                      </a:pPr>
                      <a:r>
                        <a:rPr lang="es-EC" sz="1100" dirty="0"/>
                        <a:t>DEMANDA INSATISFECHA (unidades)</a:t>
                      </a:r>
                    </a:p>
                  </a:txBody>
                  <a:tcPr marL="44450" marR="44450" marT="0" marB="0" anchor="ctr"/>
                </a:tc>
                <a:tc>
                  <a:txBody>
                    <a:bodyPr/>
                    <a:lstStyle/>
                    <a:p>
                      <a:pPr algn="ctr">
                        <a:lnSpc>
                          <a:spcPct val="150000"/>
                        </a:lnSpc>
                        <a:spcAft>
                          <a:spcPts val="0"/>
                        </a:spcAft>
                      </a:pPr>
                      <a:r>
                        <a:rPr lang="es-EC" sz="1100"/>
                        <a:t>% de Captación de la Demanda Insatisfecha</a:t>
                      </a:r>
                    </a:p>
                  </a:txBody>
                  <a:tcPr marL="44450" marR="44450" marT="0" marB="0" anchor="ctr"/>
                </a:tc>
                <a:tc>
                  <a:txBody>
                    <a:bodyPr/>
                    <a:lstStyle/>
                    <a:p>
                      <a:pPr algn="ctr">
                        <a:lnSpc>
                          <a:spcPct val="150000"/>
                        </a:lnSpc>
                        <a:spcAft>
                          <a:spcPts val="0"/>
                        </a:spcAft>
                      </a:pPr>
                      <a:r>
                        <a:rPr lang="es-EC" sz="1100"/>
                        <a:t>Número de unidades</a:t>
                      </a:r>
                    </a:p>
                  </a:txBody>
                  <a:tcPr marL="44450" marR="44450" marT="0" marB="0" anchor="ctr"/>
                </a:tc>
              </a:tr>
              <a:tr h="232122">
                <a:tc>
                  <a:txBody>
                    <a:bodyPr/>
                    <a:lstStyle/>
                    <a:p>
                      <a:pPr algn="ctr">
                        <a:lnSpc>
                          <a:spcPct val="150000"/>
                        </a:lnSpc>
                        <a:spcAft>
                          <a:spcPts val="0"/>
                        </a:spcAft>
                      </a:pPr>
                      <a:r>
                        <a:rPr lang="es-EC" sz="1100"/>
                        <a:t>2015</a:t>
                      </a:r>
                    </a:p>
                  </a:txBody>
                  <a:tcPr marL="44450" marR="44450" marT="0" marB="0" anchor="ctr"/>
                </a:tc>
                <a:tc>
                  <a:txBody>
                    <a:bodyPr/>
                    <a:lstStyle/>
                    <a:p>
                      <a:pPr algn="ctr">
                        <a:lnSpc>
                          <a:spcPct val="150000"/>
                        </a:lnSpc>
                        <a:spcAft>
                          <a:spcPts val="0"/>
                        </a:spcAft>
                      </a:pPr>
                      <a:r>
                        <a:rPr lang="es-EC" sz="1100" dirty="0"/>
                        <a:t>22</a:t>
                      </a:r>
                    </a:p>
                  </a:txBody>
                  <a:tcPr marL="44450" marR="44450" marT="0" marB="0" anchor="ctr"/>
                </a:tc>
                <a:tc>
                  <a:txBody>
                    <a:bodyPr/>
                    <a:lstStyle/>
                    <a:p>
                      <a:pPr algn="ctr">
                        <a:lnSpc>
                          <a:spcPct val="150000"/>
                        </a:lnSpc>
                        <a:spcAft>
                          <a:spcPts val="0"/>
                        </a:spcAft>
                      </a:pPr>
                      <a:r>
                        <a:rPr lang="es-EC" sz="1100"/>
                        <a:t>15%</a:t>
                      </a:r>
                    </a:p>
                  </a:txBody>
                  <a:tcPr marL="44450" marR="44450" marT="0" marB="0" anchor="ctr"/>
                </a:tc>
                <a:tc>
                  <a:txBody>
                    <a:bodyPr/>
                    <a:lstStyle/>
                    <a:p>
                      <a:pPr algn="ctr">
                        <a:lnSpc>
                          <a:spcPct val="150000"/>
                        </a:lnSpc>
                        <a:spcAft>
                          <a:spcPts val="0"/>
                        </a:spcAft>
                      </a:pPr>
                      <a:r>
                        <a:rPr lang="es-EC" sz="1100" b="1" i="1" u="sng" dirty="0">
                          <a:solidFill>
                            <a:srgbClr val="7030A0"/>
                          </a:solidFill>
                        </a:rPr>
                        <a:t>                      3   </a:t>
                      </a:r>
                    </a:p>
                  </a:txBody>
                  <a:tcPr marL="44450" marR="44450" marT="0" marB="0" anchor="ctr"/>
                </a:tc>
              </a:tr>
              <a:tr h="232122">
                <a:tc>
                  <a:txBody>
                    <a:bodyPr/>
                    <a:lstStyle/>
                    <a:p>
                      <a:pPr algn="ctr">
                        <a:lnSpc>
                          <a:spcPct val="150000"/>
                        </a:lnSpc>
                        <a:spcAft>
                          <a:spcPts val="0"/>
                        </a:spcAft>
                      </a:pPr>
                      <a:r>
                        <a:rPr lang="es-EC" sz="1100"/>
                        <a:t>2016</a:t>
                      </a:r>
                    </a:p>
                  </a:txBody>
                  <a:tcPr marL="44450" marR="44450" marT="0" marB="0" anchor="ctr"/>
                </a:tc>
                <a:tc>
                  <a:txBody>
                    <a:bodyPr/>
                    <a:lstStyle/>
                    <a:p>
                      <a:pPr algn="ctr">
                        <a:lnSpc>
                          <a:spcPct val="150000"/>
                        </a:lnSpc>
                        <a:spcAft>
                          <a:spcPts val="0"/>
                        </a:spcAft>
                      </a:pPr>
                      <a:r>
                        <a:rPr lang="es-EC" sz="1100" dirty="0"/>
                        <a:t>23</a:t>
                      </a:r>
                    </a:p>
                  </a:txBody>
                  <a:tcPr marL="44450" marR="44450" marT="0" marB="0" anchor="ctr"/>
                </a:tc>
                <a:tc>
                  <a:txBody>
                    <a:bodyPr/>
                    <a:lstStyle/>
                    <a:p>
                      <a:pPr algn="ctr">
                        <a:lnSpc>
                          <a:spcPct val="150000"/>
                        </a:lnSpc>
                        <a:spcAft>
                          <a:spcPts val="0"/>
                        </a:spcAft>
                      </a:pPr>
                      <a:r>
                        <a:rPr lang="es-EC" sz="1100" dirty="0"/>
                        <a:t>25%</a:t>
                      </a:r>
                    </a:p>
                  </a:txBody>
                  <a:tcPr marL="44450" marR="44450" marT="0" marB="0" anchor="ctr"/>
                </a:tc>
                <a:tc>
                  <a:txBody>
                    <a:bodyPr/>
                    <a:lstStyle/>
                    <a:p>
                      <a:pPr algn="ctr">
                        <a:lnSpc>
                          <a:spcPct val="150000"/>
                        </a:lnSpc>
                        <a:spcAft>
                          <a:spcPts val="0"/>
                        </a:spcAft>
                      </a:pPr>
                      <a:r>
                        <a:rPr lang="es-EC" sz="1100" b="1" i="1" u="sng" dirty="0">
                          <a:solidFill>
                            <a:srgbClr val="7030A0"/>
                          </a:solidFill>
                        </a:rPr>
                        <a:t>                      6   </a:t>
                      </a:r>
                    </a:p>
                  </a:txBody>
                  <a:tcPr marL="44450" marR="44450" marT="0" marB="0" anchor="ctr"/>
                </a:tc>
              </a:tr>
              <a:tr h="232122">
                <a:tc>
                  <a:txBody>
                    <a:bodyPr/>
                    <a:lstStyle/>
                    <a:p>
                      <a:pPr algn="ctr">
                        <a:lnSpc>
                          <a:spcPct val="150000"/>
                        </a:lnSpc>
                        <a:spcAft>
                          <a:spcPts val="0"/>
                        </a:spcAft>
                      </a:pPr>
                      <a:r>
                        <a:rPr lang="es-EC" sz="1100"/>
                        <a:t>2016</a:t>
                      </a:r>
                    </a:p>
                  </a:txBody>
                  <a:tcPr marL="44450" marR="44450" marT="0" marB="0" anchor="ctr"/>
                </a:tc>
                <a:tc>
                  <a:txBody>
                    <a:bodyPr/>
                    <a:lstStyle/>
                    <a:p>
                      <a:pPr algn="ctr">
                        <a:lnSpc>
                          <a:spcPct val="150000"/>
                        </a:lnSpc>
                        <a:spcAft>
                          <a:spcPts val="0"/>
                        </a:spcAft>
                      </a:pPr>
                      <a:r>
                        <a:rPr lang="es-EC" sz="1100"/>
                        <a:t>25</a:t>
                      </a:r>
                    </a:p>
                  </a:txBody>
                  <a:tcPr marL="44450" marR="44450" marT="0" marB="0" anchor="ctr"/>
                </a:tc>
                <a:tc>
                  <a:txBody>
                    <a:bodyPr/>
                    <a:lstStyle/>
                    <a:p>
                      <a:pPr algn="ctr">
                        <a:lnSpc>
                          <a:spcPct val="150000"/>
                        </a:lnSpc>
                        <a:spcAft>
                          <a:spcPts val="0"/>
                        </a:spcAft>
                      </a:pPr>
                      <a:r>
                        <a:rPr lang="es-EC" sz="1100" dirty="0"/>
                        <a:t>35%</a:t>
                      </a:r>
                    </a:p>
                  </a:txBody>
                  <a:tcPr marL="44450" marR="44450" marT="0" marB="0" anchor="ctr"/>
                </a:tc>
                <a:tc>
                  <a:txBody>
                    <a:bodyPr/>
                    <a:lstStyle/>
                    <a:p>
                      <a:pPr algn="ctr">
                        <a:lnSpc>
                          <a:spcPct val="150000"/>
                        </a:lnSpc>
                        <a:spcAft>
                          <a:spcPts val="0"/>
                        </a:spcAft>
                      </a:pPr>
                      <a:r>
                        <a:rPr lang="es-EC" sz="1100" b="1" i="1" u="sng" dirty="0">
                          <a:solidFill>
                            <a:srgbClr val="7030A0"/>
                          </a:solidFill>
                        </a:rPr>
                        <a:t>                      9   </a:t>
                      </a:r>
                    </a:p>
                  </a:txBody>
                  <a:tcPr marL="44450" marR="44450" marT="0" marB="0" anchor="ctr"/>
                </a:tc>
              </a:tr>
              <a:tr h="232122">
                <a:tc>
                  <a:txBody>
                    <a:bodyPr/>
                    <a:lstStyle/>
                    <a:p>
                      <a:pPr algn="ctr">
                        <a:lnSpc>
                          <a:spcPct val="150000"/>
                        </a:lnSpc>
                        <a:spcAft>
                          <a:spcPts val="0"/>
                        </a:spcAft>
                      </a:pPr>
                      <a:r>
                        <a:rPr lang="es-EC" sz="1100"/>
                        <a:t>2018</a:t>
                      </a:r>
                    </a:p>
                  </a:txBody>
                  <a:tcPr marL="44450" marR="44450" marT="0" marB="0" anchor="ctr"/>
                </a:tc>
                <a:tc>
                  <a:txBody>
                    <a:bodyPr/>
                    <a:lstStyle/>
                    <a:p>
                      <a:pPr algn="ctr">
                        <a:lnSpc>
                          <a:spcPct val="150000"/>
                        </a:lnSpc>
                        <a:spcAft>
                          <a:spcPts val="0"/>
                        </a:spcAft>
                      </a:pPr>
                      <a:r>
                        <a:rPr lang="es-EC" sz="1100"/>
                        <a:t>26</a:t>
                      </a:r>
                    </a:p>
                  </a:txBody>
                  <a:tcPr marL="44450" marR="44450" marT="0" marB="0" anchor="ctr"/>
                </a:tc>
                <a:tc>
                  <a:txBody>
                    <a:bodyPr/>
                    <a:lstStyle/>
                    <a:p>
                      <a:pPr algn="ctr">
                        <a:lnSpc>
                          <a:spcPct val="150000"/>
                        </a:lnSpc>
                        <a:spcAft>
                          <a:spcPts val="0"/>
                        </a:spcAft>
                      </a:pPr>
                      <a:r>
                        <a:rPr lang="es-EC" sz="1100" dirty="0"/>
                        <a:t>45%</a:t>
                      </a:r>
                    </a:p>
                  </a:txBody>
                  <a:tcPr marL="44450" marR="44450" marT="0" marB="0" anchor="ctr"/>
                </a:tc>
                <a:tc>
                  <a:txBody>
                    <a:bodyPr/>
                    <a:lstStyle/>
                    <a:p>
                      <a:pPr algn="ctr">
                        <a:lnSpc>
                          <a:spcPct val="150000"/>
                        </a:lnSpc>
                        <a:spcAft>
                          <a:spcPts val="0"/>
                        </a:spcAft>
                      </a:pPr>
                      <a:r>
                        <a:rPr lang="es-EC" sz="1100" b="1" i="1" u="sng" dirty="0">
                          <a:solidFill>
                            <a:srgbClr val="7030A0"/>
                          </a:solidFill>
                        </a:rPr>
                        <a:t>                    12   </a:t>
                      </a:r>
                    </a:p>
                  </a:txBody>
                  <a:tcPr marL="44450" marR="44450" marT="0" marB="0" anchor="ctr"/>
                </a:tc>
              </a:tr>
              <a:tr h="232122">
                <a:tc>
                  <a:txBody>
                    <a:bodyPr/>
                    <a:lstStyle/>
                    <a:p>
                      <a:pPr algn="ctr">
                        <a:lnSpc>
                          <a:spcPct val="150000"/>
                        </a:lnSpc>
                        <a:spcAft>
                          <a:spcPts val="0"/>
                        </a:spcAft>
                      </a:pPr>
                      <a:r>
                        <a:rPr lang="es-EC" sz="1100"/>
                        <a:t>2019</a:t>
                      </a:r>
                    </a:p>
                  </a:txBody>
                  <a:tcPr marL="44450" marR="44450" marT="0" marB="0" anchor="ctr"/>
                </a:tc>
                <a:tc>
                  <a:txBody>
                    <a:bodyPr/>
                    <a:lstStyle/>
                    <a:p>
                      <a:pPr algn="ctr">
                        <a:lnSpc>
                          <a:spcPct val="150000"/>
                        </a:lnSpc>
                        <a:spcAft>
                          <a:spcPts val="0"/>
                        </a:spcAft>
                      </a:pPr>
                      <a:r>
                        <a:rPr lang="es-EC" sz="1100"/>
                        <a:t>32</a:t>
                      </a:r>
                    </a:p>
                  </a:txBody>
                  <a:tcPr marL="44450" marR="44450" marT="0" marB="0" anchor="ctr"/>
                </a:tc>
                <a:tc>
                  <a:txBody>
                    <a:bodyPr/>
                    <a:lstStyle/>
                    <a:p>
                      <a:pPr algn="ctr">
                        <a:lnSpc>
                          <a:spcPct val="150000"/>
                        </a:lnSpc>
                        <a:spcAft>
                          <a:spcPts val="0"/>
                        </a:spcAft>
                      </a:pPr>
                      <a:r>
                        <a:rPr lang="es-EC" sz="1100" dirty="0"/>
                        <a:t>55%</a:t>
                      </a:r>
                    </a:p>
                  </a:txBody>
                  <a:tcPr marL="44450" marR="44450" marT="0" marB="0" anchor="ctr"/>
                </a:tc>
                <a:tc>
                  <a:txBody>
                    <a:bodyPr/>
                    <a:lstStyle/>
                    <a:p>
                      <a:pPr algn="ctr">
                        <a:lnSpc>
                          <a:spcPct val="150000"/>
                        </a:lnSpc>
                        <a:spcAft>
                          <a:spcPts val="0"/>
                        </a:spcAft>
                      </a:pPr>
                      <a:r>
                        <a:rPr lang="es-EC" sz="1100" b="1" i="1" u="sng" dirty="0">
                          <a:solidFill>
                            <a:srgbClr val="7030A0"/>
                          </a:solidFill>
                        </a:rPr>
                        <a:t>                    18   </a:t>
                      </a:r>
                    </a:p>
                  </a:txBody>
                  <a:tcPr marL="44450" marR="44450" marT="0" marB="0" anchor="ctr"/>
                </a:tc>
              </a:tr>
            </a:tbl>
          </a:graphicData>
        </a:graphic>
      </p:graphicFrame>
    </p:spTree>
    <p:extLst>
      <p:ext uri="{BB962C8B-B14F-4D97-AF65-F5344CB8AC3E}">
        <p14:creationId xmlns:p14="http://schemas.microsoft.com/office/powerpoint/2010/main" val="2825672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52536" y="189225"/>
            <a:ext cx="5160137" cy="369332"/>
          </a:xfrm>
          <a:prstGeom prst="rect">
            <a:avLst/>
          </a:prstGeom>
        </p:spPr>
        <p:txBody>
          <a:bodyPr wrap="square">
            <a:spAutoFit/>
          </a:bodyPr>
          <a:lstStyle/>
          <a:p>
            <a:pPr lvl="2"/>
            <a:r>
              <a:rPr lang="es-EC" b="1" dirty="0"/>
              <a:t>ESTRATEGIAS DE COMERCIALIZACIÓN</a:t>
            </a:r>
          </a:p>
        </p:txBody>
      </p:sp>
      <p:sp>
        <p:nvSpPr>
          <p:cNvPr id="10" name="9 Rectángulo"/>
          <p:cNvSpPr/>
          <p:nvPr/>
        </p:nvSpPr>
        <p:spPr>
          <a:xfrm>
            <a:off x="724465" y="574782"/>
            <a:ext cx="3206134" cy="369332"/>
          </a:xfrm>
          <a:prstGeom prst="rect">
            <a:avLst/>
          </a:prstGeom>
        </p:spPr>
        <p:txBody>
          <a:bodyPr wrap="none">
            <a:spAutoFit/>
          </a:bodyPr>
          <a:lstStyle/>
          <a:p>
            <a:r>
              <a:rPr lang="es-ES" b="1" i="1" dirty="0"/>
              <a:t>Estrategias de Comercialización</a:t>
            </a:r>
            <a:endParaRPr lang="es-EC" i="1" dirty="0"/>
          </a:p>
        </p:txBody>
      </p:sp>
      <p:pic>
        <p:nvPicPr>
          <p:cNvPr id="12" name="11 Imagen"/>
          <p:cNvPicPr/>
          <p:nvPr/>
        </p:nvPicPr>
        <p:blipFill rotWithShape="1">
          <a:blip r:embed="rId3"/>
          <a:srcRect l="25794" t="15122" r="32854" b="56838"/>
          <a:stretch/>
        </p:blipFill>
        <p:spPr bwMode="auto">
          <a:xfrm>
            <a:off x="2153623" y="2336304"/>
            <a:ext cx="4836756" cy="32403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aphicFrame>
        <p:nvGraphicFramePr>
          <p:cNvPr id="11" name="10 Tabla"/>
          <p:cNvGraphicFramePr>
            <a:graphicFrameLocks noGrp="1"/>
          </p:cNvGraphicFramePr>
          <p:nvPr>
            <p:extLst>
              <p:ext uri="{D42A27DB-BD31-4B8C-83A1-F6EECF244321}">
                <p14:modId xmlns:p14="http://schemas.microsoft.com/office/powerpoint/2010/main" val="3871623778"/>
              </p:ext>
            </p:extLst>
          </p:nvPr>
        </p:nvGraphicFramePr>
        <p:xfrm>
          <a:off x="251520" y="1020849"/>
          <a:ext cx="1728192" cy="2057400"/>
        </p:xfrm>
        <a:graphic>
          <a:graphicData uri="http://schemas.openxmlformats.org/drawingml/2006/table">
            <a:tbl>
              <a:tblPr firstRow="1" firstCol="1" bandRow="1">
                <a:tableStyleId>{5C22544A-7EE6-4342-B048-85BDC9FD1C3A}</a:tableStyleId>
              </a:tblPr>
              <a:tblGrid>
                <a:gridCol w="1728192"/>
              </a:tblGrid>
              <a:tr h="504207">
                <a:tc>
                  <a:txBody>
                    <a:bodyPr/>
                    <a:lstStyle/>
                    <a:p>
                      <a:pPr algn="just">
                        <a:lnSpc>
                          <a:spcPct val="150000"/>
                        </a:lnSpc>
                        <a:spcAft>
                          <a:spcPts val="0"/>
                        </a:spcAft>
                      </a:pPr>
                      <a:r>
                        <a:rPr lang="es-EC" sz="1100" dirty="0">
                          <a:solidFill>
                            <a:schemeClr val="tx1"/>
                          </a:solidFill>
                          <a:effectLst/>
                        </a:rPr>
                        <a:t>VARIABLES </a:t>
                      </a:r>
                      <a:r>
                        <a:rPr lang="es-EC" sz="1100" dirty="0" smtClean="0">
                          <a:solidFill>
                            <a:schemeClr val="tx1"/>
                          </a:solidFill>
                          <a:effectLst/>
                        </a:rPr>
                        <a:t> </a:t>
                      </a:r>
                      <a:r>
                        <a:rPr kumimoji="0" lang="es-ES" sz="12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del Producto</a:t>
                      </a:r>
                      <a:endParaRPr lang="es-EC" sz="1200" dirty="0">
                        <a:solidFill>
                          <a:schemeClr val="tx1"/>
                        </a:solidFill>
                        <a:effectLst/>
                        <a:latin typeface="Arial"/>
                        <a:ea typeface="Calibri"/>
                        <a:cs typeface="Times New Roman"/>
                      </a:endParaRPr>
                    </a:p>
                  </a:txBody>
                  <a:tcPr marL="68580" marR="68580" marT="0" marB="0"/>
                </a:tc>
              </a:tr>
              <a:tr h="219794">
                <a:tc>
                  <a:txBody>
                    <a:bodyPr/>
                    <a:lstStyle/>
                    <a:p>
                      <a:pPr algn="just">
                        <a:lnSpc>
                          <a:spcPct val="150000"/>
                        </a:lnSpc>
                        <a:spcAft>
                          <a:spcPts val="0"/>
                        </a:spcAft>
                      </a:pPr>
                      <a:r>
                        <a:rPr lang="es-EC" sz="1100">
                          <a:effectLst/>
                        </a:rPr>
                        <a:t>Variedad</a:t>
                      </a:r>
                      <a:endParaRPr lang="es-EC" sz="1200">
                        <a:effectLst/>
                        <a:latin typeface="Arial"/>
                        <a:ea typeface="Calibri"/>
                        <a:cs typeface="Times New Roman"/>
                      </a:endParaRPr>
                    </a:p>
                  </a:txBody>
                  <a:tcPr marL="68580" marR="68580" marT="0" marB="0"/>
                </a:tc>
              </a:tr>
              <a:tr h="219794">
                <a:tc>
                  <a:txBody>
                    <a:bodyPr/>
                    <a:lstStyle/>
                    <a:p>
                      <a:pPr algn="just">
                        <a:lnSpc>
                          <a:spcPct val="150000"/>
                        </a:lnSpc>
                        <a:spcAft>
                          <a:spcPts val="0"/>
                        </a:spcAft>
                      </a:pPr>
                      <a:r>
                        <a:rPr lang="es-EC" sz="1100" dirty="0">
                          <a:effectLst/>
                        </a:rPr>
                        <a:t>Calidad</a:t>
                      </a:r>
                      <a:endParaRPr lang="es-EC" sz="1200" dirty="0">
                        <a:effectLst/>
                        <a:latin typeface="Arial"/>
                        <a:ea typeface="Calibri"/>
                        <a:cs typeface="Times New Roman"/>
                      </a:endParaRPr>
                    </a:p>
                  </a:txBody>
                  <a:tcPr marL="68580" marR="68580" marT="0" marB="0"/>
                </a:tc>
              </a:tr>
              <a:tr h="219794">
                <a:tc>
                  <a:txBody>
                    <a:bodyPr/>
                    <a:lstStyle/>
                    <a:p>
                      <a:pPr algn="just">
                        <a:lnSpc>
                          <a:spcPct val="150000"/>
                        </a:lnSpc>
                        <a:spcAft>
                          <a:spcPts val="0"/>
                        </a:spcAft>
                      </a:pPr>
                      <a:r>
                        <a:rPr lang="es-EC" sz="1100">
                          <a:effectLst/>
                        </a:rPr>
                        <a:t>Características</a:t>
                      </a:r>
                      <a:endParaRPr lang="es-EC" sz="1200">
                        <a:effectLst/>
                        <a:latin typeface="Arial"/>
                        <a:ea typeface="Calibri"/>
                        <a:cs typeface="Times New Roman"/>
                      </a:endParaRPr>
                    </a:p>
                  </a:txBody>
                  <a:tcPr marL="68580" marR="68580" marT="0" marB="0"/>
                </a:tc>
              </a:tr>
              <a:tr h="219794">
                <a:tc>
                  <a:txBody>
                    <a:bodyPr/>
                    <a:lstStyle/>
                    <a:p>
                      <a:pPr algn="just">
                        <a:lnSpc>
                          <a:spcPct val="150000"/>
                        </a:lnSpc>
                        <a:spcAft>
                          <a:spcPts val="0"/>
                        </a:spcAft>
                      </a:pPr>
                      <a:r>
                        <a:rPr lang="es-EC" sz="1100">
                          <a:effectLst/>
                        </a:rPr>
                        <a:t>Diseño</a:t>
                      </a:r>
                      <a:endParaRPr lang="es-EC" sz="1200">
                        <a:effectLst/>
                        <a:latin typeface="Arial"/>
                        <a:ea typeface="Calibri"/>
                        <a:cs typeface="Times New Roman"/>
                      </a:endParaRPr>
                    </a:p>
                  </a:txBody>
                  <a:tcPr marL="68580" marR="68580" marT="0" marB="0"/>
                </a:tc>
              </a:tr>
              <a:tr h="225142">
                <a:tc>
                  <a:txBody>
                    <a:bodyPr/>
                    <a:lstStyle/>
                    <a:p>
                      <a:pPr algn="just">
                        <a:lnSpc>
                          <a:spcPct val="150000"/>
                        </a:lnSpc>
                        <a:spcAft>
                          <a:spcPts val="0"/>
                        </a:spcAft>
                      </a:pPr>
                      <a:r>
                        <a:rPr lang="es-EC" sz="1100">
                          <a:effectLst/>
                        </a:rPr>
                        <a:t>Marca</a:t>
                      </a:r>
                      <a:endParaRPr lang="es-EC" sz="1200">
                        <a:effectLst/>
                        <a:latin typeface="Arial"/>
                        <a:ea typeface="Calibri"/>
                        <a:cs typeface="Times New Roman"/>
                      </a:endParaRPr>
                    </a:p>
                  </a:txBody>
                  <a:tcPr marL="68580" marR="68580" marT="0" marB="0"/>
                </a:tc>
              </a:tr>
              <a:tr h="219794">
                <a:tc>
                  <a:txBody>
                    <a:bodyPr/>
                    <a:lstStyle/>
                    <a:p>
                      <a:pPr algn="just">
                        <a:lnSpc>
                          <a:spcPct val="150000"/>
                        </a:lnSpc>
                        <a:spcAft>
                          <a:spcPts val="0"/>
                        </a:spcAft>
                      </a:pPr>
                      <a:r>
                        <a:rPr lang="es-EC" sz="1100" dirty="0">
                          <a:effectLst/>
                        </a:rPr>
                        <a:t>Garantías</a:t>
                      </a:r>
                      <a:endParaRPr lang="es-EC" sz="1200" dirty="0">
                        <a:effectLst/>
                        <a:latin typeface="Arial"/>
                        <a:ea typeface="Calibri"/>
                        <a:cs typeface="Times New Roman"/>
                      </a:endParaRPr>
                    </a:p>
                  </a:txBody>
                  <a:tcPr marL="68580" marR="68580" marT="0" marB="0"/>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2243680788"/>
              </p:ext>
            </p:extLst>
          </p:nvPr>
        </p:nvGraphicFramePr>
        <p:xfrm>
          <a:off x="7164288" y="5013176"/>
          <a:ext cx="1702435" cy="1645920"/>
        </p:xfrm>
        <a:graphic>
          <a:graphicData uri="http://schemas.openxmlformats.org/drawingml/2006/table">
            <a:tbl>
              <a:tblPr firstRow="1" firstCol="1" bandRow="1">
                <a:tableStyleId>{5C22544A-7EE6-4342-B048-85BDC9FD1C3A}</a:tableStyleId>
              </a:tblPr>
              <a:tblGrid>
                <a:gridCol w="1702435"/>
              </a:tblGrid>
              <a:tr h="220980">
                <a:tc>
                  <a:txBody>
                    <a:bodyPr/>
                    <a:lstStyle/>
                    <a:p>
                      <a:pPr algn="ctr">
                        <a:lnSpc>
                          <a:spcPct val="150000"/>
                        </a:lnSpc>
                        <a:spcAft>
                          <a:spcPts val="0"/>
                        </a:spcAft>
                      </a:pPr>
                      <a:r>
                        <a:rPr lang="es-EC" sz="1200" dirty="0" smtClean="0">
                          <a:solidFill>
                            <a:schemeClr val="tx1"/>
                          </a:solidFill>
                          <a:effectLst/>
                        </a:rPr>
                        <a:t>VARIABLES </a:t>
                      </a:r>
                      <a:r>
                        <a:rPr lang="es-EC" sz="1200" baseline="0" dirty="0" smtClean="0">
                          <a:solidFill>
                            <a:schemeClr val="tx1"/>
                          </a:solidFill>
                          <a:effectLst/>
                        </a:rPr>
                        <a:t> DEL PRECIO</a:t>
                      </a:r>
                      <a:endParaRPr lang="es-EC" sz="1200" dirty="0">
                        <a:solidFill>
                          <a:schemeClr val="tx1"/>
                        </a:solidFill>
                        <a:effectLst/>
                        <a:latin typeface="Arial"/>
                        <a:ea typeface="Calibri"/>
                        <a:cs typeface="Times New Roman"/>
                      </a:endParaRPr>
                    </a:p>
                  </a:txBody>
                  <a:tcPr marL="68580" marR="68580" marT="0" marB="0"/>
                </a:tc>
              </a:tr>
              <a:tr h="260350">
                <a:tc>
                  <a:txBody>
                    <a:bodyPr/>
                    <a:lstStyle/>
                    <a:p>
                      <a:pPr algn="just">
                        <a:lnSpc>
                          <a:spcPct val="150000"/>
                        </a:lnSpc>
                        <a:spcAft>
                          <a:spcPts val="0"/>
                        </a:spcAft>
                      </a:pPr>
                      <a:r>
                        <a:rPr lang="es-EC" sz="1200" dirty="0" smtClean="0">
                          <a:effectLst/>
                        </a:rPr>
                        <a:t>Lista de precios</a:t>
                      </a:r>
                      <a:endParaRPr lang="es-EC" sz="1200" dirty="0">
                        <a:effectLst/>
                        <a:latin typeface="Arial"/>
                        <a:ea typeface="Calibri"/>
                        <a:cs typeface="Times New Roman"/>
                      </a:endParaRPr>
                    </a:p>
                  </a:txBody>
                  <a:tcPr marL="68580" marR="68580" marT="0" marB="0"/>
                </a:tc>
              </a:tr>
              <a:tr h="264160">
                <a:tc>
                  <a:txBody>
                    <a:bodyPr/>
                    <a:lstStyle/>
                    <a:p>
                      <a:pPr algn="just">
                        <a:lnSpc>
                          <a:spcPct val="150000"/>
                        </a:lnSpc>
                        <a:spcAft>
                          <a:spcPts val="0"/>
                        </a:spcAft>
                      </a:pPr>
                      <a:r>
                        <a:rPr lang="es-EC" sz="1200" dirty="0">
                          <a:effectLst/>
                        </a:rPr>
                        <a:t>Descuentos</a:t>
                      </a:r>
                      <a:endParaRPr lang="es-EC" sz="1200" dirty="0">
                        <a:effectLst/>
                        <a:latin typeface="Arial"/>
                        <a:ea typeface="Calibri"/>
                        <a:cs typeface="Times New Roman"/>
                      </a:endParaRPr>
                    </a:p>
                  </a:txBody>
                  <a:tcPr marL="68580" marR="68580" marT="0" marB="0"/>
                </a:tc>
              </a:tr>
              <a:tr h="259080">
                <a:tc>
                  <a:txBody>
                    <a:bodyPr/>
                    <a:lstStyle/>
                    <a:p>
                      <a:pPr algn="just">
                        <a:lnSpc>
                          <a:spcPct val="150000"/>
                        </a:lnSpc>
                        <a:spcAft>
                          <a:spcPts val="0"/>
                        </a:spcAft>
                      </a:pPr>
                      <a:r>
                        <a:rPr lang="es-EC" sz="1200" dirty="0">
                          <a:effectLst/>
                        </a:rPr>
                        <a:t>Complementos</a:t>
                      </a:r>
                      <a:endParaRPr lang="es-EC" sz="1200" dirty="0">
                        <a:effectLst/>
                        <a:latin typeface="Arial"/>
                        <a:ea typeface="Calibri"/>
                        <a:cs typeface="Times New Roman"/>
                      </a:endParaRPr>
                    </a:p>
                  </a:txBody>
                  <a:tcPr marL="68580" marR="68580" marT="0" marB="0"/>
                </a:tc>
              </a:tr>
              <a:tr h="262890">
                <a:tc>
                  <a:txBody>
                    <a:bodyPr/>
                    <a:lstStyle/>
                    <a:p>
                      <a:pPr algn="just">
                        <a:lnSpc>
                          <a:spcPct val="150000"/>
                        </a:lnSpc>
                        <a:spcAft>
                          <a:spcPts val="0"/>
                        </a:spcAft>
                      </a:pPr>
                      <a:r>
                        <a:rPr lang="es-EC" sz="1200">
                          <a:effectLst/>
                        </a:rPr>
                        <a:t>Período de pago</a:t>
                      </a:r>
                      <a:endParaRPr lang="es-EC" sz="1200">
                        <a:effectLst/>
                        <a:latin typeface="Arial"/>
                        <a:ea typeface="Calibri"/>
                        <a:cs typeface="Times New Roman"/>
                      </a:endParaRPr>
                    </a:p>
                  </a:txBody>
                  <a:tcPr marL="68580" marR="68580" marT="0" marB="0"/>
                </a:tc>
              </a:tr>
              <a:tr h="266065">
                <a:tc>
                  <a:txBody>
                    <a:bodyPr/>
                    <a:lstStyle/>
                    <a:p>
                      <a:pPr algn="just">
                        <a:lnSpc>
                          <a:spcPct val="150000"/>
                        </a:lnSpc>
                        <a:spcAft>
                          <a:spcPts val="0"/>
                        </a:spcAft>
                      </a:pPr>
                      <a:r>
                        <a:rPr lang="es-EC" sz="1200" dirty="0">
                          <a:effectLst/>
                        </a:rPr>
                        <a:t>Condiciones de crédito</a:t>
                      </a:r>
                      <a:endParaRPr lang="es-EC" sz="1200" dirty="0">
                        <a:effectLst/>
                        <a:latin typeface="Arial"/>
                        <a:ea typeface="Calibri"/>
                        <a:cs typeface="Times New Roman"/>
                      </a:endParaRPr>
                    </a:p>
                  </a:txBody>
                  <a:tcPr marL="68580" marR="68580" marT="0" marB="0"/>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1377705703"/>
              </p:ext>
            </p:extLst>
          </p:nvPr>
        </p:nvGraphicFramePr>
        <p:xfrm>
          <a:off x="7020272" y="904555"/>
          <a:ext cx="1684020" cy="2194560"/>
        </p:xfrm>
        <a:graphic>
          <a:graphicData uri="http://schemas.openxmlformats.org/drawingml/2006/table">
            <a:tbl>
              <a:tblPr firstRow="1" firstCol="1" bandRow="1">
                <a:tableStyleId>{5C22544A-7EE6-4342-B048-85BDC9FD1C3A}</a:tableStyleId>
              </a:tblPr>
              <a:tblGrid>
                <a:gridCol w="1684020"/>
              </a:tblGrid>
              <a:tr h="215900">
                <a:tc>
                  <a:txBody>
                    <a:bodyPr/>
                    <a:lstStyle/>
                    <a:p>
                      <a:pPr algn="ctr">
                        <a:lnSpc>
                          <a:spcPct val="150000"/>
                        </a:lnSpc>
                        <a:spcAft>
                          <a:spcPts val="0"/>
                        </a:spcAft>
                      </a:pPr>
                      <a:r>
                        <a:rPr lang="es-EC" sz="1200" dirty="0" smtClean="0">
                          <a:effectLst/>
                        </a:rPr>
                        <a:t>VARIABLES DE LA PLAZA</a:t>
                      </a:r>
                      <a:endParaRPr lang="es-EC" sz="1200" dirty="0">
                        <a:effectLst/>
                        <a:latin typeface="Arial"/>
                        <a:ea typeface="Calibri"/>
                        <a:cs typeface="Times New Roman"/>
                      </a:endParaRPr>
                    </a:p>
                  </a:txBody>
                  <a:tcPr marL="68580" marR="68580" marT="0" marB="0"/>
                </a:tc>
              </a:tr>
              <a:tr h="264160">
                <a:tc>
                  <a:txBody>
                    <a:bodyPr/>
                    <a:lstStyle/>
                    <a:p>
                      <a:pPr algn="just">
                        <a:lnSpc>
                          <a:spcPct val="150000"/>
                        </a:lnSpc>
                        <a:spcAft>
                          <a:spcPts val="0"/>
                        </a:spcAft>
                      </a:pPr>
                      <a:r>
                        <a:rPr lang="es-EC" sz="1200">
                          <a:effectLst/>
                        </a:rPr>
                        <a:t>Canales</a:t>
                      </a:r>
                      <a:endParaRPr lang="es-EC" sz="1200">
                        <a:effectLst/>
                        <a:latin typeface="Arial"/>
                        <a:ea typeface="Calibri"/>
                        <a:cs typeface="Times New Roman"/>
                      </a:endParaRPr>
                    </a:p>
                  </a:txBody>
                  <a:tcPr marL="68580" marR="68580" marT="0" marB="0"/>
                </a:tc>
              </a:tr>
              <a:tr h="259080">
                <a:tc>
                  <a:txBody>
                    <a:bodyPr/>
                    <a:lstStyle/>
                    <a:p>
                      <a:pPr algn="just">
                        <a:lnSpc>
                          <a:spcPct val="150000"/>
                        </a:lnSpc>
                        <a:spcAft>
                          <a:spcPts val="0"/>
                        </a:spcAft>
                      </a:pPr>
                      <a:r>
                        <a:rPr lang="es-EC" sz="1200">
                          <a:effectLst/>
                        </a:rPr>
                        <a:t>Cobertura</a:t>
                      </a:r>
                      <a:endParaRPr lang="es-EC" sz="1200">
                        <a:effectLst/>
                        <a:latin typeface="Arial"/>
                        <a:ea typeface="Calibri"/>
                        <a:cs typeface="Times New Roman"/>
                      </a:endParaRPr>
                    </a:p>
                  </a:txBody>
                  <a:tcPr marL="68580" marR="68580" marT="0" marB="0"/>
                </a:tc>
              </a:tr>
              <a:tr h="255270">
                <a:tc>
                  <a:txBody>
                    <a:bodyPr/>
                    <a:lstStyle/>
                    <a:p>
                      <a:pPr algn="just">
                        <a:lnSpc>
                          <a:spcPct val="150000"/>
                        </a:lnSpc>
                        <a:spcAft>
                          <a:spcPts val="0"/>
                        </a:spcAft>
                      </a:pPr>
                      <a:r>
                        <a:rPr lang="es-EC" sz="1200">
                          <a:effectLst/>
                        </a:rPr>
                        <a:t>Surtido</a:t>
                      </a:r>
                      <a:endParaRPr lang="es-EC" sz="1200">
                        <a:effectLst/>
                        <a:latin typeface="Arial"/>
                        <a:ea typeface="Calibri"/>
                        <a:cs typeface="Times New Roman"/>
                      </a:endParaRPr>
                    </a:p>
                  </a:txBody>
                  <a:tcPr marL="68580" marR="68580" marT="0" marB="0"/>
                </a:tc>
              </a:tr>
              <a:tr h="185420">
                <a:tc>
                  <a:txBody>
                    <a:bodyPr/>
                    <a:lstStyle/>
                    <a:p>
                      <a:pPr algn="just">
                        <a:lnSpc>
                          <a:spcPct val="150000"/>
                        </a:lnSpc>
                        <a:spcAft>
                          <a:spcPts val="0"/>
                        </a:spcAft>
                      </a:pPr>
                      <a:r>
                        <a:rPr lang="es-EC" sz="1200">
                          <a:effectLst/>
                        </a:rPr>
                        <a:t>Ubicaciones</a:t>
                      </a:r>
                      <a:endParaRPr lang="es-EC" sz="1200">
                        <a:effectLst/>
                        <a:latin typeface="Arial"/>
                        <a:ea typeface="Calibri"/>
                        <a:cs typeface="Times New Roman"/>
                      </a:endParaRPr>
                    </a:p>
                  </a:txBody>
                  <a:tcPr marL="68580" marR="68580" marT="0" marB="0"/>
                </a:tc>
              </a:tr>
              <a:tr h="268605">
                <a:tc>
                  <a:txBody>
                    <a:bodyPr/>
                    <a:lstStyle/>
                    <a:p>
                      <a:pPr algn="just">
                        <a:lnSpc>
                          <a:spcPct val="150000"/>
                        </a:lnSpc>
                        <a:spcAft>
                          <a:spcPts val="0"/>
                        </a:spcAft>
                      </a:pPr>
                      <a:r>
                        <a:rPr lang="es-EC" sz="1200" dirty="0">
                          <a:effectLst/>
                        </a:rPr>
                        <a:t>Inventario</a:t>
                      </a:r>
                      <a:endParaRPr lang="es-EC" sz="1200" dirty="0">
                        <a:effectLst/>
                        <a:latin typeface="Arial"/>
                        <a:ea typeface="Calibri"/>
                        <a:cs typeface="Times New Roman"/>
                      </a:endParaRPr>
                    </a:p>
                  </a:txBody>
                  <a:tcPr marL="68580" marR="68580" marT="0" marB="0"/>
                </a:tc>
              </a:tr>
              <a:tr h="264160">
                <a:tc>
                  <a:txBody>
                    <a:bodyPr/>
                    <a:lstStyle/>
                    <a:p>
                      <a:pPr algn="just">
                        <a:lnSpc>
                          <a:spcPct val="150000"/>
                        </a:lnSpc>
                        <a:spcAft>
                          <a:spcPts val="0"/>
                        </a:spcAft>
                      </a:pPr>
                      <a:r>
                        <a:rPr lang="es-EC" sz="1200">
                          <a:effectLst/>
                        </a:rPr>
                        <a:t>Transporte</a:t>
                      </a:r>
                      <a:endParaRPr lang="es-EC" sz="1200">
                        <a:effectLst/>
                        <a:latin typeface="Arial"/>
                        <a:ea typeface="Calibri"/>
                        <a:cs typeface="Times New Roman"/>
                      </a:endParaRPr>
                    </a:p>
                  </a:txBody>
                  <a:tcPr marL="68580" marR="68580" marT="0" marB="0"/>
                </a:tc>
              </a:tr>
              <a:tr h="267970">
                <a:tc>
                  <a:txBody>
                    <a:bodyPr/>
                    <a:lstStyle/>
                    <a:p>
                      <a:pPr algn="just">
                        <a:lnSpc>
                          <a:spcPct val="150000"/>
                        </a:lnSpc>
                        <a:spcAft>
                          <a:spcPts val="0"/>
                        </a:spcAft>
                      </a:pPr>
                      <a:r>
                        <a:rPr lang="es-EC" sz="1200" dirty="0">
                          <a:effectLst/>
                        </a:rPr>
                        <a:t>Logística</a:t>
                      </a:r>
                      <a:endParaRPr lang="es-EC" sz="1200" dirty="0">
                        <a:effectLst/>
                        <a:latin typeface="Arial"/>
                        <a:ea typeface="Calibri"/>
                        <a:cs typeface="Times New Roman"/>
                      </a:endParaRPr>
                    </a:p>
                  </a:txBody>
                  <a:tcPr marL="68580" marR="68580" marT="0" marB="0"/>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2312063960"/>
              </p:ext>
            </p:extLst>
          </p:nvPr>
        </p:nvGraphicFramePr>
        <p:xfrm>
          <a:off x="395536" y="3956484"/>
          <a:ext cx="1561486" cy="2502535"/>
        </p:xfrm>
        <a:graphic>
          <a:graphicData uri="http://schemas.openxmlformats.org/drawingml/2006/table">
            <a:tbl>
              <a:tblPr firstRow="1" firstCol="1" bandRow="1">
                <a:tableStyleId>{5C22544A-7EE6-4342-B048-85BDC9FD1C3A}</a:tableStyleId>
              </a:tblPr>
              <a:tblGrid>
                <a:gridCol w="1561486"/>
              </a:tblGrid>
              <a:tr h="353695">
                <a:tc>
                  <a:txBody>
                    <a:bodyPr/>
                    <a:lstStyle/>
                    <a:p>
                      <a:pPr algn="ctr">
                        <a:lnSpc>
                          <a:spcPts val="1200"/>
                        </a:lnSpc>
                        <a:spcAft>
                          <a:spcPts val="600"/>
                        </a:spcAft>
                      </a:pPr>
                      <a:r>
                        <a:rPr lang="es-EC" sz="1200" dirty="0" smtClean="0">
                          <a:effectLst/>
                        </a:rPr>
                        <a:t>VARIABLES</a:t>
                      </a:r>
                      <a:r>
                        <a:rPr lang="es-EC" sz="1200" baseline="0" dirty="0" smtClean="0">
                          <a:effectLst/>
                        </a:rPr>
                        <a:t> DE PROMOCIÓN</a:t>
                      </a:r>
                      <a:endParaRPr lang="es-EC" sz="1200" dirty="0">
                        <a:effectLst/>
                        <a:latin typeface="Arial"/>
                        <a:ea typeface="Calibri"/>
                        <a:cs typeface="Times New Roman"/>
                      </a:endParaRPr>
                    </a:p>
                  </a:txBody>
                  <a:tcPr marL="68580" marR="68580" marT="0" marB="0"/>
                </a:tc>
              </a:tr>
              <a:tr h="367030">
                <a:tc>
                  <a:txBody>
                    <a:bodyPr/>
                    <a:lstStyle/>
                    <a:p>
                      <a:pPr algn="just">
                        <a:lnSpc>
                          <a:spcPts val="1200"/>
                        </a:lnSpc>
                        <a:spcAft>
                          <a:spcPts val="600"/>
                        </a:spcAft>
                      </a:pPr>
                      <a:r>
                        <a:rPr lang="es-EC" sz="1200">
                          <a:effectLst/>
                        </a:rPr>
                        <a:t>Publicidad</a:t>
                      </a:r>
                      <a:endParaRPr lang="es-EC" sz="1200">
                        <a:effectLst/>
                        <a:latin typeface="Arial"/>
                        <a:ea typeface="Calibri"/>
                        <a:cs typeface="Times New Roman"/>
                      </a:endParaRPr>
                    </a:p>
                  </a:txBody>
                  <a:tcPr marL="68580" marR="68580" marT="0" marB="0"/>
                </a:tc>
              </a:tr>
              <a:tr h="353695">
                <a:tc>
                  <a:txBody>
                    <a:bodyPr/>
                    <a:lstStyle/>
                    <a:p>
                      <a:pPr algn="just">
                        <a:lnSpc>
                          <a:spcPts val="1200"/>
                        </a:lnSpc>
                        <a:spcAft>
                          <a:spcPts val="600"/>
                        </a:spcAft>
                      </a:pPr>
                      <a:r>
                        <a:rPr lang="es-EC" sz="1200">
                          <a:effectLst/>
                        </a:rPr>
                        <a:t>Venta personal</a:t>
                      </a:r>
                      <a:endParaRPr lang="es-EC" sz="1200">
                        <a:effectLst/>
                        <a:latin typeface="Arial"/>
                        <a:ea typeface="Calibri"/>
                        <a:cs typeface="Times New Roman"/>
                      </a:endParaRPr>
                    </a:p>
                  </a:txBody>
                  <a:tcPr marL="68580" marR="68580" marT="0" marB="0"/>
                </a:tc>
              </a:tr>
              <a:tr h="353695">
                <a:tc>
                  <a:txBody>
                    <a:bodyPr/>
                    <a:lstStyle/>
                    <a:p>
                      <a:pPr algn="just">
                        <a:lnSpc>
                          <a:spcPts val="1200"/>
                        </a:lnSpc>
                        <a:spcAft>
                          <a:spcPts val="600"/>
                        </a:spcAft>
                      </a:pPr>
                      <a:r>
                        <a:rPr lang="es-EC" sz="1200" dirty="0">
                          <a:effectLst/>
                        </a:rPr>
                        <a:t>Promoción de ventas</a:t>
                      </a:r>
                      <a:endParaRPr lang="es-EC" sz="1200" dirty="0">
                        <a:effectLst/>
                        <a:latin typeface="Arial"/>
                        <a:ea typeface="Calibri"/>
                        <a:cs typeface="Times New Roman"/>
                      </a:endParaRPr>
                    </a:p>
                  </a:txBody>
                  <a:tcPr marL="68580" marR="68580" marT="0" marB="0"/>
                </a:tc>
              </a:tr>
              <a:tr h="353695">
                <a:tc>
                  <a:txBody>
                    <a:bodyPr/>
                    <a:lstStyle/>
                    <a:p>
                      <a:pPr algn="just">
                        <a:lnSpc>
                          <a:spcPts val="1200"/>
                        </a:lnSpc>
                        <a:spcAft>
                          <a:spcPts val="600"/>
                        </a:spcAft>
                      </a:pPr>
                      <a:r>
                        <a:rPr lang="es-EC" sz="1200">
                          <a:effectLst/>
                        </a:rPr>
                        <a:t>Relaciones Públicas</a:t>
                      </a:r>
                      <a:endParaRPr lang="es-EC" sz="1200">
                        <a:effectLst/>
                        <a:latin typeface="Arial"/>
                        <a:ea typeface="Calibri"/>
                        <a:cs typeface="Times New Roman"/>
                      </a:endParaRPr>
                    </a:p>
                  </a:txBody>
                  <a:tcPr marL="68580" marR="68580" marT="0" marB="0"/>
                </a:tc>
              </a:tr>
              <a:tr h="367030">
                <a:tc>
                  <a:txBody>
                    <a:bodyPr/>
                    <a:lstStyle/>
                    <a:p>
                      <a:pPr algn="just">
                        <a:lnSpc>
                          <a:spcPts val="1200"/>
                        </a:lnSpc>
                        <a:spcAft>
                          <a:spcPts val="600"/>
                        </a:spcAft>
                      </a:pPr>
                      <a:r>
                        <a:rPr lang="es-EC" sz="1200">
                          <a:effectLst/>
                        </a:rPr>
                        <a:t>Propaganda</a:t>
                      </a:r>
                      <a:endParaRPr lang="es-EC" sz="1200">
                        <a:effectLst/>
                        <a:latin typeface="Arial"/>
                        <a:ea typeface="Calibri"/>
                        <a:cs typeface="Times New Roman"/>
                      </a:endParaRPr>
                    </a:p>
                  </a:txBody>
                  <a:tcPr marL="68580" marR="68580" marT="0" marB="0"/>
                </a:tc>
              </a:tr>
              <a:tr h="353695">
                <a:tc>
                  <a:txBody>
                    <a:bodyPr/>
                    <a:lstStyle/>
                    <a:p>
                      <a:pPr algn="just">
                        <a:lnSpc>
                          <a:spcPts val="1200"/>
                        </a:lnSpc>
                        <a:spcAft>
                          <a:spcPts val="600"/>
                        </a:spcAft>
                      </a:pPr>
                      <a:r>
                        <a:rPr lang="es-EC" sz="1200" dirty="0">
                          <a:effectLst/>
                        </a:rPr>
                        <a:t>Tele-mercadeo</a:t>
                      </a:r>
                      <a:endParaRPr lang="es-EC" sz="12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4532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50745" y="116632"/>
            <a:ext cx="2753103" cy="646331"/>
          </a:xfrm>
          <a:prstGeom prst="rect">
            <a:avLst/>
          </a:prstGeom>
        </p:spPr>
        <p:txBody>
          <a:bodyPr wrap="square">
            <a:spAutoFit/>
          </a:bodyPr>
          <a:lstStyle/>
          <a:p>
            <a:r>
              <a:rPr lang="es-ES" b="1" dirty="0"/>
              <a:t>Diagrama de Procesos Gestión Ambiental</a:t>
            </a:r>
            <a:endParaRPr lang="es-EC" dirty="0"/>
          </a:p>
        </p:txBody>
      </p:sp>
      <p:pic>
        <p:nvPicPr>
          <p:cNvPr id="6" name="5 Imagen"/>
          <p:cNvPicPr/>
          <p:nvPr/>
        </p:nvPicPr>
        <p:blipFill rotWithShape="1">
          <a:blip r:embed="rId3"/>
          <a:srcRect l="45946" t="16432" r="33334" b="7751"/>
          <a:stretch/>
        </p:blipFill>
        <p:spPr bwMode="auto">
          <a:xfrm>
            <a:off x="1" y="639614"/>
            <a:ext cx="4067943" cy="615409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4 Rectángulo"/>
          <p:cNvSpPr/>
          <p:nvPr/>
        </p:nvSpPr>
        <p:spPr>
          <a:xfrm>
            <a:off x="5652120" y="570420"/>
            <a:ext cx="2646040" cy="923330"/>
          </a:xfrm>
          <a:prstGeom prst="rect">
            <a:avLst/>
          </a:prstGeom>
        </p:spPr>
        <p:txBody>
          <a:bodyPr wrap="square">
            <a:spAutoFit/>
          </a:bodyPr>
          <a:lstStyle/>
          <a:p>
            <a:r>
              <a:rPr lang="es-ES" b="1" i="1" dirty="0"/>
              <a:t>Diagrama de Procesos de Remediación Ambiental</a:t>
            </a:r>
            <a:endParaRPr lang="es-EC" i="1" dirty="0"/>
          </a:p>
          <a:p>
            <a:r>
              <a:rPr lang="es-EC" i="1" dirty="0"/>
              <a:t> </a:t>
            </a:r>
          </a:p>
        </p:txBody>
      </p:sp>
      <p:pic>
        <p:nvPicPr>
          <p:cNvPr id="8" name="7 Imagen"/>
          <p:cNvPicPr/>
          <p:nvPr/>
        </p:nvPicPr>
        <p:blipFill rotWithShape="1">
          <a:blip r:embed="rId4"/>
          <a:srcRect l="47823" t="16760" r="34673" b="8849"/>
          <a:stretch/>
        </p:blipFill>
        <p:spPr bwMode="auto">
          <a:xfrm>
            <a:off x="4427984" y="1139624"/>
            <a:ext cx="4536504" cy="565408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21036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331640" y="223661"/>
            <a:ext cx="4572000" cy="523220"/>
          </a:xfrm>
          <a:prstGeom prst="rect">
            <a:avLst/>
          </a:prstGeom>
        </p:spPr>
        <p:txBody>
          <a:bodyPr>
            <a:spAutoFit/>
          </a:bodyPr>
          <a:lstStyle/>
          <a:p>
            <a:pPr lvl="1"/>
            <a:r>
              <a:rPr lang="es-EC" sz="2800" b="1" dirty="0"/>
              <a:t>Ingeniería del </a:t>
            </a:r>
            <a:r>
              <a:rPr lang="es-EC" sz="2800" b="1" dirty="0" smtClean="0"/>
              <a:t>Proyecto</a:t>
            </a:r>
            <a:endParaRPr lang="es-EC" sz="2800" b="1" dirty="0"/>
          </a:p>
        </p:txBody>
      </p:sp>
      <p:sp>
        <p:nvSpPr>
          <p:cNvPr id="3" name="2 Rectángulo"/>
          <p:cNvSpPr/>
          <p:nvPr/>
        </p:nvSpPr>
        <p:spPr>
          <a:xfrm>
            <a:off x="395536" y="759773"/>
            <a:ext cx="4572000" cy="369332"/>
          </a:xfrm>
          <a:prstGeom prst="rect">
            <a:avLst/>
          </a:prstGeom>
        </p:spPr>
        <p:txBody>
          <a:bodyPr>
            <a:spAutoFit/>
          </a:bodyPr>
          <a:lstStyle/>
          <a:p>
            <a:r>
              <a:rPr lang="es-EC" dirty="0"/>
              <a:t>Requerimientos de </a:t>
            </a:r>
            <a:r>
              <a:rPr lang="es-EC" dirty="0" smtClean="0"/>
              <a:t>Materiales</a:t>
            </a:r>
            <a:endParaRPr lang="es-EC" dirty="0"/>
          </a:p>
        </p:txBody>
      </p:sp>
      <p:sp>
        <p:nvSpPr>
          <p:cNvPr id="7" name="6 Rectángulo"/>
          <p:cNvSpPr/>
          <p:nvPr/>
        </p:nvSpPr>
        <p:spPr>
          <a:xfrm>
            <a:off x="5332065" y="746881"/>
            <a:ext cx="2987824" cy="369332"/>
          </a:xfrm>
          <a:prstGeom prst="rect">
            <a:avLst/>
          </a:prstGeom>
        </p:spPr>
        <p:txBody>
          <a:bodyPr wrap="square">
            <a:spAutoFit/>
          </a:bodyPr>
          <a:lstStyle/>
          <a:p>
            <a:r>
              <a:rPr lang="es-EC" dirty="0"/>
              <a:t>Requerimiento de </a:t>
            </a:r>
            <a:r>
              <a:rPr lang="es-EC" dirty="0" smtClean="0"/>
              <a:t>personal</a:t>
            </a:r>
            <a:endParaRPr lang="es-EC" dirty="0"/>
          </a:p>
        </p:txBody>
      </p:sp>
      <p:sp>
        <p:nvSpPr>
          <p:cNvPr id="9" name="8 Rectángulo"/>
          <p:cNvSpPr/>
          <p:nvPr/>
        </p:nvSpPr>
        <p:spPr>
          <a:xfrm>
            <a:off x="1896294" y="3396853"/>
            <a:ext cx="4447949" cy="369332"/>
          </a:xfrm>
          <a:prstGeom prst="rect">
            <a:avLst/>
          </a:prstGeom>
        </p:spPr>
        <p:txBody>
          <a:bodyPr wrap="none">
            <a:spAutoFit/>
          </a:bodyPr>
          <a:lstStyle/>
          <a:p>
            <a:pPr lvl="1"/>
            <a:r>
              <a:rPr lang="es-EC" b="1" dirty="0"/>
              <a:t>Impacto Social, Económico, y Ambiental</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9105"/>
            <a:ext cx="28575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837" y="1129105"/>
            <a:ext cx="2843540" cy="213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ts1.mm.bing.net/th?&amp;id=JN.TyRsuNgyfuSFTVfv%2b7rEWA&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125561"/>
            <a:ext cx="28575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1" y="4106042"/>
            <a:ext cx="2578596" cy="200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7" y="4102784"/>
            <a:ext cx="3539944" cy="20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289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23528" y="116632"/>
            <a:ext cx="4572000" cy="646331"/>
          </a:xfrm>
          <a:prstGeom prst="rect">
            <a:avLst/>
          </a:prstGeom>
        </p:spPr>
        <p:txBody>
          <a:bodyPr>
            <a:spAutoFit/>
          </a:bodyPr>
          <a:lstStyle/>
          <a:p>
            <a:r>
              <a:rPr lang="es-ES" b="1" dirty="0"/>
              <a:t>CAPÍTULO IV</a:t>
            </a:r>
            <a:endParaRPr lang="es-EC" b="1" dirty="0"/>
          </a:p>
          <a:p>
            <a:pPr lvl="0"/>
            <a:r>
              <a:rPr lang="es-EC" b="1" cap="all" dirty="0"/>
              <a:t>ESTUDIO ADMINISTRATIVO</a:t>
            </a:r>
          </a:p>
        </p:txBody>
      </p:sp>
      <p:sp>
        <p:nvSpPr>
          <p:cNvPr id="4" name="3 Rectángulo"/>
          <p:cNvSpPr/>
          <p:nvPr/>
        </p:nvSpPr>
        <p:spPr>
          <a:xfrm>
            <a:off x="107504" y="836712"/>
            <a:ext cx="7920880" cy="369332"/>
          </a:xfrm>
          <a:prstGeom prst="rect">
            <a:avLst/>
          </a:prstGeom>
        </p:spPr>
        <p:txBody>
          <a:bodyPr wrap="square">
            <a:spAutoFit/>
          </a:bodyPr>
          <a:lstStyle/>
          <a:p>
            <a:r>
              <a:rPr lang="es-EC" dirty="0"/>
              <a:t>TRÁMITES REQUERIDOS PARA LA CONSTITUCIÓN</a:t>
            </a:r>
          </a:p>
        </p:txBody>
      </p:sp>
      <p:sp>
        <p:nvSpPr>
          <p:cNvPr id="6" name="Cuadro de texto 6"/>
          <p:cNvSpPr txBox="1"/>
          <p:nvPr/>
        </p:nvSpPr>
        <p:spPr>
          <a:xfrm>
            <a:off x="2574893" y="1206044"/>
            <a:ext cx="5400675" cy="15525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InflateBottom">
              <a:avLst/>
            </a:prstTxWarp>
            <a:noAutofit/>
            <a:scene3d>
              <a:camera prst="isometricOffAxis1Right"/>
              <a:lightRig rig="threePt" dir="t"/>
            </a:scene3d>
          </a:bodyPr>
          <a:lstStyle/>
          <a:p>
            <a:pPr algn="ctr">
              <a:lnSpc>
                <a:spcPct val="150000"/>
              </a:lnSpc>
              <a:spcAft>
                <a:spcPts val="0"/>
              </a:spcAft>
            </a:pPr>
            <a:r>
              <a:rPr lang="es-ES" sz="2600" b="1" spc="50" dirty="0">
                <a:ln w="9525" cap="flat" cmpd="sng" algn="ctr">
                  <a:solidFill>
                    <a:srgbClr val="5B9BD5"/>
                  </a:solidFill>
                  <a:prstDash val="solid"/>
                  <a:round/>
                </a:ln>
                <a:solidFill>
                  <a:srgbClr val="FEFEFE"/>
                </a:solidFill>
                <a:effectLst>
                  <a:glow rad="139700">
                    <a:schemeClr val="accent6">
                      <a:satMod val="175000"/>
                      <a:alpha val="40000"/>
                    </a:schemeClr>
                  </a:glow>
                </a:effectLst>
                <a:latin typeface="Arial"/>
                <a:ea typeface="Calibri"/>
                <a:cs typeface="Times New Roman"/>
              </a:rPr>
              <a:t>CONSTRUCCIONES Y AMBIENTE GUZMÁN </a:t>
            </a:r>
            <a:r>
              <a:rPr lang="es-ES" sz="2600" b="1" spc="50" dirty="0">
                <a:ln w="9525" cap="flat" cmpd="sng" algn="ctr">
                  <a:solidFill>
                    <a:srgbClr val="5B9BD5"/>
                  </a:solidFill>
                  <a:prstDash val="solid"/>
                  <a:round/>
                </a:ln>
                <a:solidFill>
                  <a:srgbClr val="FEFEFE"/>
                </a:solidFill>
                <a:effectLst>
                  <a:glow rad="139700">
                    <a:schemeClr val="accent6">
                      <a:satMod val="175000"/>
                      <a:alpha val="40000"/>
                    </a:schemeClr>
                  </a:glow>
                </a:effectLst>
                <a:latin typeface="Arial"/>
                <a:ea typeface="Calibri"/>
                <a:cs typeface="Arial"/>
              </a:rPr>
              <a:t>&amp; </a:t>
            </a:r>
            <a:r>
              <a:rPr lang="es-ES" sz="2600" b="1" spc="50" dirty="0">
                <a:ln w="9525" cap="flat" cmpd="sng" algn="ctr">
                  <a:solidFill>
                    <a:srgbClr val="5B9BD5"/>
                  </a:solidFill>
                  <a:prstDash val="solid"/>
                  <a:round/>
                </a:ln>
                <a:solidFill>
                  <a:srgbClr val="FEFEFE"/>
                </a:solidFill>
                <a:effectLst>
                  <a:glow rad="139700">
                    <a:schemeClr val="accent6">
                      <a:satMod val="175000"/>
                      <a:alpha val="40000"/>
                    </a:schemeClr>
                  </a:glow>
                </a:effectLst>
                <a:latin typeface="Arial"/>
                <a:ea typeface="Calibri"/>
                <a:cs typeface="Times New Roman"/>
              </a:rPr>
              <a:t>GARATE S.A.</a:t>
            </a:r>
            <a:endParaRPr lang="es-EC" sz="1200" dirty="0">
              <a:effectLst/>
              <a:latin typeface="Arial"/>
              <a:ea typeface="Calibri"/>
              <a:cs typeface="Times New Roman"/>
            </a:endParaRPr>
          </a:p>
        </p:txBody>
      </p:sp>
      <p:pic>
        <p:nvPicPr>
          <p:cNvPr id="7" name="6 Imagen" descr="F:\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25" y="2698035"/>
            <a:ext cx="5400040" cy="1397635"/>
          </a:xfrm>
          <a:prstGeom prst="rect">
            <a:avLst/>
          </a:prstGeom>
          <a:noFill/>
          <a:ln>
            <a:noFill/>
          </a:ln>
        </p:spPr>
      </p:pic>
      <p:sp>
        <p:nvSpPr>
          <p:cNvPr id="5" name="4 Rectángulo"/>
          <p:cNvSpPr/>
          <p:nvPr/>
        </p:nvSpPr>
        <p:spPr>
          <a:xfrm>
            <a:off x="18991" y="4437112"/>
            <a:ext cx="8417916" cy="1200329"/>
          </a:xfrm>
          <a:prstGeom prst="rect">
            <a:avLst/>
          </a:prstGeom>
        </p:spPr>
        <p:txBody>
          <a:bodyPr wrap="square">
            <a:spAutoFit/>
          </a:bodyPr>
          <a:lstStyle/>
          <a:p>
            <a:pPr lvl="2" algn="ctr"/>
            <a:r>
              <a:rPr lang="es-EC" sz="2400" b="1" i="1" dirty="0"/>
              <a:t>SLOGAN</a:t>
            </a:r>
          </a:p>
          <a:p>
            <a:pPr algn="ctr"/>
            <a:r>
              <a:rPr lang="es-EC" sz="2400" b="1" i="1" dirty="0"/>
              <a:t>Gestionando un desarrollo sostenible, que permita mejorar tu calidad de vida”</a:t>
            </a:r>
            <a:endParaRPr lang="es-EC" sz="1400" i="1" dirty="0"/>
          </a:p>
        </p:txBody>
      </p:sp>
    </p:spTree>
    <p:extLst>
      <p:ext uri="{BB962C8B-B14F-4D97-AF65-F5344CB8AC3E}">
        <p14:creationId xmlns:p14="http://schemas.microsoft.com/office/powerpoint/2010/main" val="84209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287525" y="188640"/>
            <a:ext cx="8568952" cy="5976664"/>
          </a:xfrm>
        </p:spPr>
        <p:txBody>
          <a:bodyPr>
            <a:noAutofit/>
          </a:bodyPr>
          <a:lstStyle/>
          <a:p>
            <a:pPr algn="just"/>
            <a:r>
              <a:rPr lang="es-EC" sz="2800" b="1" dirty="0">
                <a:solidFill>
                  <a:schemeClr val="tx1"/>
                </a:solidFill>
              </a:rPr>
              <a:t>RESUMEN</a:t>
            </a:r>
            <a:endParaRPr lang="es-EC" sz="1400" b="1" dirty="0">
              <a:solidFill>
                <a:schemeClr val="tx1"/>
              </a:solidFill>
            </a:endParaRPr>
          </a:p>
          <a:p>
            <a:pPr algn="just"/>
            <a:r>
              <a:rPr lang="es-EC" sz="1600" dirty="0" smtClean="0">
                <a:solidFill>
                  <a:srgbClr val="002060"/>
                </a:solidFill>
                <a:latin typeface="Arial" pitchFamily="34" charset="0"/>
                <a:cs typeface="Arial" pitchFamily="34" charset="0"/>
              </a:rPr>
              <a:t>En </a:t>
            </a:r>
            <a:r>
              <a:rPr lang="es-EC" sz="1600" dirty="0">
                <a:solidFill>
                  <a:srgbClr val="002060"/>
                </a:solidFill>
                <a:latin typeface="Arial" pitchFamily="34" charset="0"/>
                <a:cs typeface="Arial" pitchFamily="34" charset="0"/>
              </a:rPr>
              <a:t>el año 2012 en la provincia de Pastaza </a:t>
            </a:r>
            <a:r>
              <a:rPr lang="es-EC" sz="1600" dirty="0" smtClean="0">
                <a:solidFill>
                  <a:srgbClr val="002060"/>
                </a:solidFill>
                <a:latin typeface="Arial" pitchFamily="34" charset="0"/>
                <a:cs typeface="Arial" pitchFamily="34" charset="0"/>
              </a:rPr>
              <a:t> se da nuevo inicio a las rondas petroleras para realizar nuevas exploraciones. Este acontecimiento abre las puertas para generar empleo por  tanto.</a:t>
            </a:r>
          </a:p>
          <a:p>
            <a:pPr algn="just"/>
            <a:endParaRPr lang="es-EC" sz="1600" dirty="0" smtClean="0">
              <a:solidFill>
                <a:srgbClr val="002060"/>
              </a:solidFill>
              <a:latin typeface="Arial" pitchFamily="34" charset="0"/>
              <a:cs typeface="Arial" pitchFamily="34" charset="0"/>
            </a:endParaRPr>
          </a:p>
          <a:p>
            <a:pPr algn="just"/>
            <a:r>
              <a:rPr lang="es-EC" sz="1600" dirty="0" smtClean="0">
                <a:solidFill>
                  <a:srgbClr val="002060"/>
                </a:solidFill>
                <a:latin typeface="Arial" pitchFamily="34" charset="0"/>
                <a:cs typeface="Arial" pitchFamily="34" charset="0"/>
              </a:rPr>
              <a:t>La </a:t>
            </a:r>
            <a:r>
              <a:rPr lang="es-EC" sz="1600" dirty="0">
                <a:solidFill>
                  <a:srgbClr val="002060"/>
                </a:solidFill>
                <a:latin typeface="Arial" pitchFamily="34" charset="0"/>
                <a:cs typeface="Arial" pitchFamily="34" charset="0"/>
              </a:rPr>
              <a:t>presente investigación se enfoca en el estudio de factibilidad para implementación de una  compañía especialista en gestión y remediación ambiental, en la provincia de Pastaza, en virtud del cual se pretende contribuir al desarrollo socio-económico-ambiental; mismo que comprende cinco fases de </a:t>
            </a:r>
            <a:r>
              <a:rPr lang="es-EC" sz="1600" dirty="0" smtClean="0">
                <a:solidFill>
                  <a:srgbClr val="002060"/>
                </a:solidFill>
                <a:latin typeface="Arial" pitchFamily="34" charset="0"/>
                <a:cs typeface="Arial" pitchFamily="34" charset="0"/>
              </a:rPr>
              <a:t>estudio que para este caso son  capítulos.</a:t>
            </a:r>
          </a:p>
          <a:p>
            <a:pPr algn="just"/>
            <a:endParaRPr lang="es-EC" sz="1600" dirty="0" smtClean="0">
              <a:solidFill>
                <a:srgbClr val="002060"/>
              </a:solidFill>
              <a:latin typeface="Arial" pitchFamily="34" charset="0"/>
              <a:cs typeface="Arial" pitchFamily="34" charset="0"/>
            </a:endParaRPr>
          </a:p>
          <a:p>
            <a:pPr algn="just">
              <a:lnSpc>
                <a:spcPct val="150000"/>
              </a:lnSpc>
            </a:pPr>
            <a:r>
              <a:rPr lang="es-EC" sz="1600" b="1" dirty="0" smtClean="0">
                <a:solidFill>
                  <a:schemeClr val="tx1"/>
                </a:solidFill>
                <a:latin typeface="Arial" pitchFamily="34" charset="0"/>
                <a:cs typeface="Arial" pitchFamily="34" charset="0"/>
              </a:rPr>
              <a:t>- </a:t>
            </a:r>
            <a:r>
              <a:rPr lang="es-EC" sz="1400" b="1" dirty="0" smtClean="0">
                <a:solidFill>
                  <a:schemeClr val="tx1"/>
                </a:solidFill>
                <a:latin typeface="Arial" pitchFamily="34" charset="0"/>
                <a:cs typeface="Arial" pitchFamily="34" charset="0"/>
              </a:rPr>
              <a:t>Capitulo I: </a:t>
            </a:r>
            <a:r>
              <a:rPr lang="es-EC" sz="1400" dirty="0" smtClean="0">
                <a:solidFill>
                  <a:schemeClr val="tx1"/>
                </a:solidFill>
                <a:latin typeface="Arial" pitchFamily="34" charset="0"/>
                <a:cs typeface="Arial" pitchFamily="34" charset="0"/>
              </a:rPr>
              <a:t>estudio </a:t>
            </a:r>
            <a:r>
              <a:rPr lang="es-EC" sz="1400" dirty="0">
                <a:solidFill>
                  <a:schemeClr val="tx1"/>
                </a:solidFill>
                <a:latin typeface="Arial" pitchFamily="34" charset="0"/>
                <a:cs typeface="Arial" pitchFamily="34" charset="0"/>
              </a:rPr>
              <a:t>de las características del entorno y factores fundamentales de la </a:t>
            </a:r>
            <a:r>
              <a:rPr lang="es-EC" sz="1400" dirty="0" smtClean="0">
                <a:solidFill>
                  <a:schemeClr val="tx1"/>
                </a:solidFill>
                <a:latin typeface="Arial" pitchFamily="34" charset="0"/>
                <a:cs typeface="Arial" pitchFamily="34" charset="0"/>
              </a:rPr>
              <a:t>investigación.</a:t>
            </a:r>
          </a:p>
          <a:p>
            <a:pPr algn="just">
              <a:lnSpc>
                <a:spcPct val="150000"/>
              </a:lnSpc>
            </a:pPr>
            <a:r>
              <a:rPr lang="es-EC" sz="1400" b="1" dirty="0" smtClean="0">
                <a:solidFill>
                  <a:schemeClr val="tx1"/>
                </a:solidFill>
                <a:latin typeface="Arial" pitchFamily="34" charset="0"/>
                <a:cs typeface="Arial" pitchFamily="34" charset="0"/>
              </a:rPr>
              <a:t>- Capítulo II: </a:t>
            </a:r>
            <a:r>
              <a:rPr lang="es-EC" sz="1400" dirty="0" smtClean="0">
                <a:solidFill>
                  <a:schemeClr val="tx1"/>
                </a:solidFill>
                <a:latin typeface="Arial" pitchFamily="34" charset="0"/>
                <a:cs typeface="Arial" pitchFamily="34" charset="0"/>
              </a:rPr>
              <a:t>estudio de mercado, se aplica la </a:t>
            </a:r>
            <a:r>
              <a:rPr lang="es-EC" sz="1400" dirty="0">
                <a:solidFill>
                  <a:schemeClr val="tx1"/>
                </a:solidFill>
                <a:latin typeface="Arial" pitchFamily="34" charset="0"/>
                <a:cs typeface="Arial" pitchFamily="34" charset="0"/>
              </a:rPr>
              <a:t>encuesta que permite determinar las fuerzas del mercado y consecuentemente la demanda </a:t>
            </a:r>
            <a:r>
              <a:rPr lang="es-EC" sz="1400" dirty="0" smtClean="0">
                <a:solidFill>
                  <a:schemeClr val="tx1"/>
                </a:solidFill>
                <a:latin typeface="Arial" pitchFamily="34" charset="0"/>
                <a:cs typeface="Arial" pitchFamily="34" charset="0"/>
              </a:rPr>
              <a:t>insatisfecha.</a:t>
            </a:r>
          </a:p>
          <a:p>
            <a:pPr algn="just">
              <a:lnSpc>
                <a:spcPct val="150000"/>
              </a:lnSpc>
            </a:pPr>
            <a:r>
              <a:rPr lang="es-EC" sz="1400" b="1" dirty="0" smtClean="0">
                <a:solidFill>
                  <a:schemeClr val="tx1"/>
                </a:solidFill>
                <a:latin typeface="Arial" pitchFamily="34" charset="0"/>
                <a:cs typeface="Arial" pitchFamily="34" charset="0"/>
              </a:rPr>
              <a:t>- Capítulo III: </a:t>
            </a:r>
            <a:r>
              <a:rPr lang="es-EC" sz="1400" dirty="0">
                <a:solidFill>
                  <a:schemeClr val="tx1"/>
                </a:solidFill>
                <a:latin typeface="Arial" pitchFamily="34" charset="0"/>
                <a:cs typeface="Arial" pitchFamily="34" charset="0"/>
              </a:rPr>
              <a:t>se desarrolla el estudio técnico donde se define el tamaño de óptimo de la empresa y se determina la localización de manera </a:t>
            </a:r>
            <a:r>
              <a:rPr lang="es-EC" sz="1400" dirty="0" smtClean="0">
                <a:solidFill>
                  <a:schemeClr val="tx1"/>
                </a:solidFill>
                <a:latin typeface="Arial" pitchFamily="34" charset="0"/>
                <a:cs typeface="Arial" pitchFamily="34" charset="0"/>
              </a:rPr>
              <a:t>estratégica.</a:t>
            </a:r>
          </a:p>
          <a:p>
            <a:pPr algn="just">
              <a:lnSpc>
                <a:spcPct val="150000"/>
              </a:lnSpc>
            </a:pPr>
            <a:r>
              <a:rPr lang="es-EC" sz="1400" b="1" dirty="0" smtClean="0">
                <a:solidFill>
                  <a:schemeClr val="tx1"/>
                </a:solidFill>
                <a:latin typeface="Arial" pitchFamily="34" charset="0"/>
                <a:cs typeface="Arial" pitchFamily="34" charset="0"/>
              </a:rPr>
              <a:t>- Capítulo IV: </a:t>
            </a:r>
            <a:r>
              <a:rPr lang="es-EC" sz="1400" dirty="0">
                <a:solidFill>
                  <a:schemeClr val="tx1"/>
                </a:solidFill>
                <a:latin typeface="Arial" pitchFamily="34" charset="0"/>
                <a:cs typeface="Arial" pitchFamily="34" charset="0"/>
              </a:rPr>
              <a:t>se determina el tipo de empresa que se va a constituir, construyendo el direccionamiento estratégico de la </a:t>
            </a:r>
            <a:r>
              <a:rPr lang="es-EC" sz="1400" dirty="0" smtClean="0">
                <a:solidFill>
                  <a:schemeClr val="tx1"/>
                </a:solidFill>
                <a:latin typeface="Arial" pitchFamily="34" charset="0"/>
                <a:cs typeface="Arial" pitchFamily="34" charset="0"/>
              </a:rPr>
              <a:t>misma.</a:t>
            </a:r>
          </a:p>
          <a:p>
            <a:pPr algn="just">
              <a:lnSpc>
                <a:spcPct val="150000"/>
              </a:lnSpc>
            </a:pPr>
            <a:r>
              <a:rPr lang="es-EC" sz="1400" b="1" dirty="0" smtClean="0">
                <a:solidFill>
                  <a:schemeClr val="tx1"/>
                </a:solidFill>
                <a:latin typeface="Arial" pitchFamily="34" charset="0"/>
                <a:cs typeface="Arial" pitchFamily="34" charset="0"/>
              </a:rPr>
              <a:t>- </a:t>
            </a:r>
            <a:r>
              <a:rPr lang="es-EC" sz="1400" b="1" dirty="0">
                <a:solidFill>
                  <a:schemeClr val="tx1"/>
                </a:solidFill>
                <a:latin typeface="Arial" pitchFamily="34" charset="0"/>
                <a:cs typeface="Arial" pitchFamily="34" charset="0"/>
              </a:rPr>
              <a:t>C</a:t>
            </a:r>
            <a:r>
              <a:rPr lang="es-EC" sz="1400" b="1" dirty="0" smtClean="0">
                <a:solidFill>
                  <a:schemeClr val="tx1"/>
                </a:solidFill>
                <a:latin typeface="Arial" pitchFamily="34" charset="0"/>
                <a:cs typeface="Arial" pitchFamily="34" charset="0"/>
              </a:rPr>
              <a:t>apítulo V: </a:t>
            </a:r>
            <a:r>
              <a:rPr lang="es-EC" sz="1400" dirty="0">
                <a:solidFill>
                  <a:schemeClr val="tx1"/>
                </a:solidFill>
                <a:latin typeface="Arial" pitchFamily="34" charset="0"/>
                <a:cs typeface="Arial" pitchFamily="34" charset="0"/>
              </a:rPr>
              <a:t>se realiza el estudio económico financiero dentro del cual se visualiza la factibilidad de la implementación de compañía mediante la aplicación de indicadores </a:t>
            </a:r>
            <a:r>
              <a:rPr lang="es-EC" sz="1400" dirty="0" smtClean="0">
                <a:solidFill>
                  <a:schemeClr val="tx1"/>
                </a:solidFill>
                <a:latin typeface="Arial" pitchFamily="34" charset="0"/>
                <a:cs typeface="Arial" pitchFamily="34" charset="0"/>
              </a:rPr>
              <a:t>financieros.</a:t>
            </a:r>
          </a:p>
          <a:p>
            <a:pPr algn="just"/>
            <a:endParaRPr lang="es-EC" sz="1400" dirty="0"/>
          </a:p>
          <a:p>
            <a:pPr algn="just"/>
            <a:endParaRPr lang="es-EC" sz="1400" dirty="0"/>
          </a:p>
          <a:p>
            <a:r>
              <a:rPr lang="es-EC" sz="1200" dirty="0"/>
              <a:t> </a:t>
            </a:r>
          </a:p>
          <a:p>
            <a:endParaRPr lang="es-EC" sz="1200" dirty="0"/>
          </a:p>
        </p:txBody>
      </p:sp>
    </p:spTree>
    <p:extLst>
      <p:ext uri="{BB962C8B-B14F-4D97-AF65-F5344CB8AC3E}">
        <p14:creationId xmlns:p14="http://schemas.microsoft.com/office/powerpoint/2010/main" val="17989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68560" y="332656"/>
            <a:ext cx="5466881" cy="830997"/>
          </a:xfrm>
          <a:prstGeom prst="rect">
            <a:avLst/>
          </a:prstGeom>
        </p:spPr>
        <p:txBody>
          <a:bodyPr wrap="none">
            <a:spAutoFit/>
          </a:bodyPr>
          <a:lstStyle/>
          <a:p>
            <a:pPr lvl="2" algn="ctr"/>
            <a:r>
              <a:rPr lang="es-EC" sz="2400" dirty="0"/>
              <a:t>DIRECCIONAMIENTO ESTRATÉGICO</a:t>
            </a:r>
            <a:endParaRPr lang="es-EC" sz="2400" b="1" i="1" dirty="0" smtClean="0"/>
          </a:p>
          <a:p>
            <a:pPr lvl="2" algn="ctr"/>
            <a:r>
              <a:rPr lang="es-EC" sz="2400" b="1" i="1" dirty="0" smtClean="0"/>
              <a:t>MISIÓN </a:t>
            </a:r>
            <a:endParaRPr lang="es-EC" sz="2400" b="1" i="1" dirty="0"/>
          </a:p>
        </p:txBody>
      </p:sp>
      <p:sp>
        <p:nvSpPr>
          <p:cNvPr id="5" name="4 Proceso alternativo"/>
          <p:cNvSpPr/>
          <p:nvPr/>
        </p:nvSpPr>
        <p:spPr>
          <a:xfrm>
            <a:off x="827584" y="1340768"/>
            <a:ext cx="7776864" cy="1866900"/>
          </a:xfrm>
          <a:prstGeom prst="flowChartAlternateProcess">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0"/>
              </a:spcAft>
            </a:pPr>
            <a:r>
              <a:rPr lang="es-ES" sz="1600" dirty="0">
                <a:effectLst/>
                <a:latin typeface="Arial"/>
                <a:ea typeface="Calibri"/>
                <a:cs typeface="Times New Roman"/>
              </a:rPr>
              <a:t>Brindar </a:t>
            </a:r>
            <a:r>
              <a:rPr lang="es-ES" sz="1600" dirty="0" smtClean="0">
                <a:effectLst/>
                <a:latin typeface="Arial"/>
                <a:ea typeface="Calibri"/>
                <a:cs typeface="Times New Roman"/>
              </a:rPr>
              <a:t>soluciones </a:t>
            </a:r>
            <a:r>
              <a:rPr lang="es-ES" sz="1600" b="1" dirty="0" smtClean="0">
                <a:effectLst/>
                <a:latin typeface="Arial"/>
                <a:ea typeface="Calibri"/>
                <a:cs typeface="Times New Roman"/>
              </a:rPr>
              <a:t>sustentables y </a:t>
            </a:r>
            <a:r>
              <a:rPr lang="es-ES" sz="1600" b="1" dirty="0">
                <a:effectLst/>
                <a:latin typeface="Arial"/>
                <a:ea typeface="Calibri"/>
                <a:cs typeface="Times New Roman"/>
              </a:rPr>
              <a:t>sostenibles </a:t>
            </a:r>
            <a:r>
              <a:rPr lang="es-ES" sz="1600" dirty="0">
                <a:effectLst/>
                <a:latin typeface="Arial"/>
                <a:ea typeface="Calibri"/>
                <a:cs typeface="Times New Roman"/>
              </a:rPr>
              <a:t>a nuestros clientes, en su desarrollo, consolidación y remediación ambiental empresarial, fomentando un crecimiento sostenido y amigable con el medio ambiente, proporcionando servicios de consultoría y remediación ambiental, contando con profesionales con experiencia, altamente comprometidos y prestos a servir.</a:t>
            </a:r>
            <a:endParaRPr lang="es-EC" sz="1600" dirty="0">
              <a:effectLst/>
              <a:latin typeface="Arial"/>
              <a:ea typeface="Calibri"/>
              <a:cs typeface="Times New Roman"/>
            </a:endParaRPr>
          </a:p>
        </p:txBody>
      </p:sp>
      <p:sp>
        <p:nvSpPr>
          <p:cNvPr id="4" name="3 Rectángulo"/>
          <p:cNvSpPr/>
          <p:nvPr/>
        </p:nvSpPr>
        <p:spPr>
          <a:xfrm>
            <a:off x="1475656" y="3396853"/>
            <a:ext cx="2010487" cy="461665"/>
          </a:xfrm>
          <a:prstGeom prst="rect">
            <a:avLst/>
          </a:prstGeom>
        </p:spPr>
        <p:txBody>
          <a:bodyPr wrap="none">
            <a:spAutoFit/>
          </a:bodyPr>
          <a:lstStyle/>
          <a:p>
            <a:pPr lvl="2"/>
            <a:r>
              <a:rPr lang="es-EC" sz="2400" b="1" i="1" dirty="0"/>
              <a:t>VISIÓN</a:t>
            </a:r>
          </a:p>
        </p:txBody>
      </p:sp>
      <p:sp>
        <p:nvSpPr>
          <p:cNvPr id="7" name="6 Proceso alternativo"/>
          <p:cNvSpPr/>
          <p:nvPr/>
        </p:nvSpPr>
        <p:spPr>
          <a:xfrm>
            <a:off x="683568" y="3807662"/>
            <a:ext cx="7848872" cy="2429650"/>
          </a:xfrm>
          <a:prstGeom prst="flowChartAlternateProcess">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0"/>
              </a:spcAft>
            </a:pPr>
            <a:r>
              <a:rPr lang="es-ES" sz="1600">
                <a:effectLst/>
                <a:latin typeface="Arial"/>
                <a:ea typeface="Calibri"/>
                <a:cs typeface="Times New Roman"/>
              </a:rPr>
              <a:t>“En los primeros 2 años convertirse en una empresa líder en gestión y remediación ambiental, en todo el territorio ecuatoriano, desarrollando acciones y estrategias orientadas a moderar, atenuar, minimizar y disminuir los impactos negativos que puedan ocurrir en el ecosistema,  apoyando de forma constante el crecimiento empresarial sostenible”. </a:t>
            </a:r>
            <a:endParaRPr lang="es-EC" sz="1600">
              <a:effectLst/>
              <a:latin typeface="Arial"/>
              <a:ea typeface="Calibri"/>
              <a:cs typeface="Times New Roman"/>
            </a:endParaRPr>
          </a:p>
        </p:txBody>
      </p:sp>
    </p:spTree>
    <p:extLst>
      <p:ext uri="{BB962C8B-B14F-4D97-AF65-F5344CB8AC3E}">
        <p14:creationId xmlns:p14="http://schemas.microsoft.com/office/powerpoint/2010/main" val="470142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67544" y="116632"/>
            <a:ext cx="4572000" cy="646331"/>
          </a:xfrm>
          <a:prstGeom prst="rect">
            <a:avLst/>
          </a:prstGeom>
        </p:spPr>
        <p:txBody>
          <a:bodyPr>
            <a:spAutoFit/>
          </a:bodyPr>
          <a:lstStyle/>
          <a:p>
            <a:r>
              <a:rPr lang="es-ES" b="1" dirty="0"/>
              <a:t>CAPÍTULO </a:t>
            </a:r>
            <a:r>
              <a:rPr lang="es-ES" b="1" dirty="0" smtClean="0"/>
              <a:t>V       </a:t>
            </a:r>
          </a:p>
          <a:p>
            <a:r>
              <a:rPr lang="es-ES" dirty="0"/>
              <a:t> </a:t>
            </a:r>
            <a:r>
              <a:rPr lang="es-EC" b="1" cap="all" dirty="0" smtClean="0"/>
              <a:t>ESTUDIO </a:t>
            </a:r>
            <a:r>
              <a:rPr lang="es-EC" b="1" cap="all" dirty="0"/>
              <a:t>FINANCIERO</a:t>
            </a:r>
          </a:p>
        </p:txBody>
      </p:sp>
      <p:graphicFrame>
        <p:nvGraphicFramePr>
          <p:cNvPr id="3" name="2 Tabla"/>
          <p:cNvGraphicFramePr>
            <a:graphicFrameLocks noGrp="1"/>
          </p:cNvGraphicFramePr>
          <p:nvPr>
            <p:extLst>
              <p:ext uri="{D42A27DB-BD31-4B8C-83A1-F6EECF244321}">
                <p14:modId xmlns:p14="http://schemas.microsoft.com/office/powerpoint/2010/main" val="1235017971"/>
              </p:ext>
            </p:extLst>
          </p:nvPr>
        </p:nvGraphicFramePr>
        <p:xfrm>
          <a:off x="1403648" y="762962"/>
          <a:ext cx="6984777" cy="6234924"/>
        </p:xfrm>
        <a:graphic>
          <a:graphicData uri="http://schemas.openxmlformats.org/drawingml/2006/table">
            <a:tbl>
              <a:tblPr firstRow="1" firstCol="1" bandRow="1">
                <a:tableStyleId>{5C22544A-7EE6-4342-B048-85BDC9FD1C3A}</a:tableStyleId>
              </a:tblPr>
              <a:tblGrid>
                <a:gridCol w="2328259"/>
                <a:gridCol w="2328259"/>
                <a:gridCol w="2328259"/>
              </a:tblGrid>
              <a:tr h="351326">
                <a:tc gridSpan="3">
                  <a:txBody>
                    <a:bodyPr/>
                    <a:lstStyle/>
                    <a:p>
                      <a:pPr algn="ctr">
                        <a:lnSpc>
                          <a:spcPct val="150000"/>
                        </a:lnSpc>
                        <a:spcAft>
                          <a:spcPts val="0"/>
                        </a:spcAft>
                      </a:pPr>
                      <a:r>
                        <a:rPr lang="es-EC" sz="1600" dirty="0">
                          <a:effectLst/>
                        </a:rPr>
                        <a:t>RESUMEN DE INVERSIONES</a:t>
                      </a:r>
                      <a:endParaRPr lang="es-EC" sz="2000" dirty="0">
                        <a:effectLst/>
                        <a:latin typeface="Times New Roman"/>
                        <a:ea typeface="Calibri"/>
                      </a:endParaRPr>
                    </a:p>
                  </a:txBody>
                  <a:tcPr marL="42108" marR="42108" marT="0" marB="0" anchor="ctr"/>
                </a:tc>
                <a:tc hMerge="1">
                  <a:txBody>
                    <a:bodyPr/>
                    <a:lstStyle/>
                    <a:p>
                      <a:endParaRPr lang="es-EC"/>
                    </a:p>
                  </a:txBody>
                  <a:tcPr/>
                </a:tc>
                <a:tc hMerge="1">
                  <a:txBody>
                    <a:bodyPr/>
                    <a:lstStyle/>
                    <a:p>
                      <a:endParaRPr lang="es-EC"/>
                    </a:p>
                  </a:txBody>
                  <a:tcPr/>
                </a:tc>
              </a:tr>
              <a:tr h="351326">
                <a:tc>
                  <a:txBody>
                    <a:bodyPr/>
                    <a:lstStyle/>
                    <a:p>
                      <a:pPr algn="l">
                        <a:lnSpc>
                          <a:spcPct val="150000"/>
                        </a:lnSpc>
                        <a:spcAft>
                          <a:spcPts val="0"/>
                        </a:spcAft>
                      </a:pPr>
                      <a:r>
                        <a:rPr lang="es-EC" sz="1600">
                          <a:effectLst/>
                        </a:rPr>
                        <a:t>Camioneta</a:t>
                      </a:r>
                      <a:endParaRPr lang="es-EC" sz="2000">
                        <a:effectLst/>
                        <a:latin typeface="Times New Roman"/>
                        <a:ea typeface="Calibri"/>
                      </a:endParaRPr>
                    </a:p>
                  </a:txBody>
                  <a:tcPr marL="42108" marR="42108" marT="0" marB="0"/>
                </a:tc>
                <a:tc>
                  <a:txBody>
                    <a:bodyPr/>
                    <a:lstStyle/>
                    <a:p>
                      <a:pPr algn="ctr">
                        <a:lnSpc>
                          <a:spcPct val="150000"/>
                        </a:lnSpc>
                        <a:spcAft>
                          <a:spcPts val="0"/>
                        </a:spcAft>
                      </a:pPr>
                      <a:r>
                        <a:rPr lang="es-EC" sz="1600">
                          <a:effectLst/>
                        </a:rPr>
                        <a:t> $  23.000,00 </a:t>
                      </a:r>
                      <a:endParaRPr lang="es-EC" sz="2000">
                        <a:effectLst/>
                        <a:latin typeface="Times New Roman"/>
                        <a:ea typeface="Calibri"/>
                      </a:endParaRPr>
                    </a:p>
                  </a:txBody>
                  <a:tcPr marL="42108" marR="42108" marT="0" marB="0" anchor="ctr"/>
                </a:tc>
                <a:tc>
                  <a:txBody>
                    <a:bodyPr/>
                    <a:lstStyle/>
                    <a:p>
                      <a:pPr algn="l">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r>
              <a:tr h="351326">
                <a:tc gridSpan="3">
                  <a:txBody>
                    <a:bodyPr/>
                    <a:lstStyle/>
                    <a:p>
                      <a:pPr algn="ctr">
                        <a:lnSpc>
                          <a:spcPct val="150000"/>
                        </a:lnSpc>
                        <a:spcAft>
                          <a:spcPts val="0"/>
                        </a:spcAft>
                      </a:pPr>
                      <a:r>
                        <a:rPr lang="es-EC" sz="1600">
                          <a:effectLst/>
                        </a:rPr>
                        <a:t>ACTIVOS FIJOS</a:t>
                      </a:r>
                      <a:endParaRPr lang="es-EC" sz="2000">
                        <a:effectLst/>
                        <a:latin typeface="Times New Roman"/>
                        <a:ea typeface="Calibri"/>
                      </a:endParaRPr>
                    </a:p>
                  </a:txBody>
                  <a:tcPr marL="42108" marR="42108" marT="0" marB="0" anchor="ctr"/>
                </a:tc>
                <a:tc hMerge="1">
                  <a:txBody>
                    <a:bodyPr/>
                    <a:lstStyle/>
                    <a:p>
                      <a:endParaRPr lang="es-EC"/>
                    </a:p>
                  </a:txBody>
                  <a:tcPr/>
                </a:tc>
                <a:tc hMerge="1">
                  <a:txBody>
                    <a:bodyPr/>
                    <a:lstStyle/>
                    <a:p>
                      <a:endParaRPr lang="es-EC"/>
                    </a:p>
                  </a:txBody>
                  <a:tcPr/>
                </a:tc>
              </a:tr>
              <a:tr h="351326">
                <a:tc>
                  <a:txBody>
                    <a:bodyPr/>
                    <a:lstStyle/>
                    <a:p>
                      <a:pPr algn="l">
                        <a:lnSpc>
                          <a:spcPct val="150000"/>
                        </a:lnSpc>
                        <a:spcAft>
                          <a:spcPts val="0"/>
                        </a:spcAft>
                      </a:pPr>
                      <a:r>
                        <a:rPr lang="es-EC" sz="1600">
                          <a:effectLst/>
                        </a:rPr>
                        <a:t>Maquinaria y Equipo</a:t>
                      </a:r>
                      <a:endParaRPr lang="es-EC" sz="2000">
                        <a:effectLst/>
                        <a:latin typeface="Times New Roman"/>
                        <a:ea typeface="Calibri"/>
                      </a:endParaRPr>
                    </a:p>
                  </a:txBody>
                  <a:tcPr marL="42108" marR="42108" marT="0" marB="0" anchor="ctr"/>
                </a:tc>
                <a:tc>
                  <a:txBody>
                    <a:bodyPr/>
                    <a:lstStyle/>
                    <a:p>
                      <a:pPr algn="ctr">
                        <a:lnSpc>
                          <a:spcPct val="150000"/>
                        </a:lnSpc>
                        <a:spcAft>
                          <a:spcPts val="0"/>
                        </a:spcAft>
                      </a:pPr>
                      <a:r>
                        <a:rPr lang="es-EC" sz="1600">
                          <a:effectLst/>
                        </a:rPr>
                        <a:t> $    8.500,00 </a:t>
                      </a:r>
                      <a:endParaRPr lang="es-EC" sz="2000">
                        <a:effectLst/>
                        <a:latin typeface="Times New Roman"/>
                        <a:ea typeface="Calibri"/>
                      </a:endParaRPr>
                    </a:p>
                  </a:txBody>
                  <a:tcPr marL="42108" marR="42108" marT="0" marB="0" anchor="b"/>
                </a:tc>
                <a:tc>
                  <a:txBody>
                    <a:bodyPr/>
                    <a:lstStyle/>
                    <a:p>
                      <a:pPr algn="ctr">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r>
              <a:tr h="351326">
                <a:tc>
                  <a:txBody>
                    <a:bodyPr/>
                    <a:lstStyle/>
                    <a:p>
                      <a:pPr algn="l">
                        <a:lnSpc>
                          <a:spcPct val="150000"/>
                        </a:lnSpc>
                        <a:spcAft>
                          <a:spcPts val="0"/>
                        </a:spcAft>
                      </a:pPr>
                      <a:r>
                        <a:rPr lang="es-EC" sz="1600" dirty="0" smtClean="0">
                          <a:effectLst/>
                        </a:rPr>
                        <a:t>Equipo de computación</a:t>
                      </a:r>
                      <a:endParaRPr lang="es-EC" sz="2000" dirty="0">
                        <a:effectLst/>
                        <a:latin typeface="Times New Roman"/>
                        <a:ea typeface="Calibri"/>
                      </a:endParaRPr>
                    </a:p>
                  </a:txBody>
                  <a:tcPr marL="42108" marR="42108" marT="0" marB="0" anchor="ctr"/>
                </a:tc>
                <a:tc>
                  <a:txBody>
                    <a:bodyPr/>
                    <a:lstStyle/>
                    <a:p>
                      <a:pPr algn="ctr">
                        <a:lnSpc>
                          <a:spcPct val="150000"/>
                        </a:lnSpc>
                        <a:spcAft>
                          <a:spcPts val="0"/>
                        </a:spcAft>
                      </a:pPr>
                      <a:r>
                        <a:rPr lang="es-EC" sz="1600" dirty="0">
                          <a:effectLst/>
                        </a:rPr>
                        <a:t> </a:t>
                      </a:r>
                      <a:r>
                        <a:rPr lang="es-EC" sz="1600" dirty="0" smtClean="0">
                          <a:effectLst/>
                        </a:rPr>
                        <a:t>$    1.150,00 </a:t>
                      </a:r>
                      <a:endParaRPr lang="es-EC" sz="2000" dirty="0">
                        <a:effectLst/>
                        <a:latin typeface="Times New Roman"/>
                        <a:ea typeface="Calibri"/>
                      </a:endParaRPr>
                    </a:p>
                  </a:txBody>
                  <a:tcPr marL="42108" marR="42108" marT="0" marB="0" anchor="b"/>
                </a:tc>
                <a:tc>
                  <a:txBody>
                    <a:bodyPr/>
                    <a:lstStyle/>
                    <a:p>
                      <a:pPr algn="ctr">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r>
              <a:tr h="351326">
                <a:tc>
                  <a:txBody>
                    <a:bodyPr/>
                    <a:lstStyle/>
                    <a:p>
                      <a:pPr algn="l">
                        <a:lnSpc>
                          <a:spcPct val="150000"/>
                        </a:lnSpc>
                        <a:spcAft>
                          <a:spcPts val="0"/>
                        </a:spcAft>
                      </a:pPr>
                      <a:r>
                        <a:rPr lang="es-EC" sz="1600" dirty="0" smtClean="0">
                          <a:effectLst/>
                        </a:rPr>
                        <a:t>Muebles y Enseres</a:t>
                      </a:r>
                      <a:endParaRPr lang="es-EC" sz="2000" dirty="0">
                        <a:effectLst/>
                        <a:latin typeface="Times New Roman"/>
                        <a:ea typeface="Calibri"/>
                      </a:endParaRPr>
                    </a:p>
                  </a:txBody>
                  <a:tcPr marL="42108" marR="42108" marT="0" marB="0" anchor="ctr"/>
                </a:tc>
                <a:tc>
                  <a:txBody>
                    <a:bodyPr/>
                    <a:lstStyle/>
                    <a:p>
                      <a:pPr algn="ctr">
                        <a:lnSpc>
                          <a:spcPct val="150000"/>
                        </a:lnSpc>
                        <a:spcAft>
                          <a:spcPts val="0"/>
                        </a:spcAft>
                      </a:pPr>
                      <a:r>
                        <a:rPr lang="es-EC" sz="1600" dirty="0">
                          <a:effectLst/>
                        </a:rPr>
                        <a:t> $        880,00 </a:t>
                      </a:r>
                      <a:endParaRPr lang="es-EC" sz="2000" dirty="0">
                        <a:effectLst/>
                        <a:latin typeface="Times New Roman"/>
                        <a:ea typeface="Calibri"/>
                      </a:endParaRPr>
                    </a:p>
                  </a:txBody>
                  <a:tcPr marL="42108" marR="42108" marT="0" marB="0" anchor="b"/>
                </a:tc>
                <a:tc>
                  <a:txBody>
                    <a:bodyPr/>
                    <a:lstStyle/>
                    <a:p>
                      <a:pPr algn="ctr">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r>
              <a:tr h="351326">
                <a:tc>
                  <a:txBody>
                    <a:bodyPr/>
                    <a:lstStyle/>
                    <a:p>
                      <a:pPr algn="l">
                        <a:lnSpc>
                          <a:spcPct val="150000"/>
                        </a:lnSpc>
                        <a:spcAft>
                          <a:spcPts val="0"/>
                        </a:spcAft>
                      </a:pPr>
                      <a:r>
                        <a:rPr lang="es-EC" sz="1600">
                          <a:effectLst/>
                        </a:rPr>
                        <a:t>Total Activos Fijos</a:t>
                      </a:r>
                      <a:endParaRPr lang="es-EC" sz="2000">
                        <a:effectLst/>
                        <a:latin typeface="Times New Roman"/>
                        <a:ea typeface="Calibri"/>
                      </a:endParaRPr>
                    </a:p>
                  </a:txBody>
                  <a:tcPr marL="42108" marR="42108" marT="0" marB="0" anchor="b"/>
                </a:tc>
                <a:tc>
                  <a:txBody>
                    <a:bodyPr/>
                    <a:lstStyle/>
                    <a:p>
                      <a:pPr algn="l">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c>
                  <a:txBody>
                    <a:bodyPr/>
                    <a:lstStyle/>
                    <a:p>
                      <a:pPr algn="l">
                        <a:lnSpc>
                          <a:spcPct val="150000"/>
                        </a:lnSpc>
                        <a:spcAft>
                          <a:spcPts val="0"/>
                        </a:spcAft>
                      </a:pPr>
                      <a:r>
                        <a:rPr lang="es-EC" sz="1600">
                          <a:effectLst/>
                        </a:rPr>
                        <a:t> $          33.530 </a:t>
                      </a:r>
                      <a:endParaRPr lang="es-EC" sz="2000">
                        <a:effectLst/>
                        <a:latin typeface="Times New Roman"/>
                        <a:ea typeface="Calibri"/>
                      </a:endParaRPr>
                    </a:p>
                  </a:txBody>
                  <a:tcPr marL="42108" marR="42108" marT="0" marB="0" anchor="b"/>
                </a:tc>
              </a:tr>
              <a:tr h="351326">
                <a:tc gridSpan="3">
                  <a:txBody>
                    <a:bodyPr/>
                    <a:lstStyle/>
                    <a:p>
                      <a:pPr algn="ctr">
                        <a:lnSpc>
                          <a:spcPct val="150000"/>
                        </a:lnSpc>
                        <a:spcAft>
                          <a:spcPts val="0"/>
                        </a:spcAft>
                      </a:pPr>
                      <a:r>
                        <a:rPr lang="es-EC" sz="1600">
                          <a:effectLst/>
                        </a:rPr>
                        <a:t>ACTIVOS INTANGIBLES</a:t>
                      </a:r>
                      <a:endParaRPr lang="es-EC" sz="2000">
                        <a:effectLst/>
                        <a:latin typeface="Times New Roman"/>
                        <a:ea typeface="Calibri"/>
                      </a:endParaRPr>
                    </a:p>
                  </a:txBody>
                  <a:tcPr marL="42108" marR="42108" marT="0" marB="0" anchor="ctr"/>
                </a:tc>
                <a:tc hMerge="1">
                  <a:txBody>
                    <a:bodyPr/>
                    <a:lstStyle/>
                    <a:p>
                      <a:endParaRPr lang="es-EC"/>
                    </a:p>
                  </a:txBody>
                  <a:tcPr/>
                </a:tc>
                <a:tc hMerge="1">
                  <a:txBody>
                    <a:bodyPr/>
                    <a:lstStyle/>
                    <a:p>
                      <a:endParaRPr lang="es-EC"/>
                    </a:p>
                  </a:txBody>
                  <a:tcPr/>
                </a:tc>
              </a:tr>
              <a:tr h="702653">
                <a:tc>
                  <a:txBody>
                    <a:bodyPr/>
                    <a:lstStyle/>
                    <a:p>
                      <a:pPr algn="l">
                        <a:lnSpc>
                          <a:spcPct val="150000"/>
                        </a:lnSpc>
                        <a:spcAft>
                          <a:spcPts val="0"/>
                        </a:spcAft>
                      </a:pPr>
                      <a:r>
                        <a:rPr lang="es-EC" sz="1600">
                          <a:effectLst/>
                        </a:rPr>
                        <a:t>Constitución de la empresa</a:t>
                      </a:r>
                      <a:endParaRPr lang="es-EC" sz="2000">
                        <a:effectLst/>
                        <a:latin typeface="Times New Roman"/>
                        <a:ea typeface="Calibri"/>
                      </a:endParaRPr>
                    </a:p>
                  </a:txBody>
                  <a:tcPr marL="42108" marR="42108" marT="0" marB="0"/>
                </a:tc>
                <a:tc>
                  <a:txBody>
                    <a:bodyPr/>
                    <a:lstStyle/>
                    <a:p>
                      <a:pPr algn="ctr">
                        <a:lnSpc>
                          <a:spcPct val="150000"/>
                        </a:lnSpc>
                        <a:spcAft>
                          <a:spcPts val="0"/>
                        </a:spcAft>
                      </a:pPr>
                      <a:r>
                        <a:rPr lang="es-EC" sz="1600" dirty="0">
                          <a:effectLst/>
                        </a:rPr>
                        <a:t> $    1.500,00 </a:t>
                      </a:r>
                      <a:endParaRPr lang="es-EC" sz="2000" dirty="0">
                        <a:effectLst/>
                        <a:latin typeface="Times New Roman"/>
                        <a:ea typeface="Calibri"/>
                      </a:endParaRPr>
                    </a:p>
                  </a:txBody>
                  <a:tcPr marL="42108" marR="42108" marT="0" marB="0" anchor="ctr"/>
                </a:tc>
                <a:tc>
                  <a:txBody>
                    <a:bodyPr/>
                    <a:lstStyle/>
                    <a:p>
                      <a:pPr algn="l">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r>
              <a:tr h="351326">
                <a:tc>
                  <a:txBody>
                    <a:bodyPr/>
                    <a:lstStyle/>
                    <a:p>
                      <a:pPr algn="l">
                        <a:lnSpc>
                          <a:spcPct val="150000"/>
                        </a:lnSpc>
                        <a:spcAft>
                          <a:spcPts val="0"/>
                        </a:spcAft>
                      </a:pPr>
                      <a:r>
                        <a:rPr lang="es-EC" sz="1600">
                          <a:effectLst/>
                        </a:rPr>
                        <a:t>Patente Municipal</a:t>
                      </a:r>
                      <a:endParaRPr lang="es-EC" sz="2000">
                        <a:effectLst/>
                        <a:latin typeface="Times New Roman"/>
                        <a:ea typeface="Calibri"/>
                      </a:endParaRPr>
                    </a:p>
                  </a:txBody>
                  <a:tcPr marL="42108" marR="42108" marT="0" marB="0"/>
                </a:tc>
                <a:tc>
                  <a:txBody>
                    <a:bodyPr/>
                    <a:lstStyle/>
                    <a:p>
                      <a:pPr algn="ctr">
                        <a:lnSpc>
                          <a:spcPct val="150000"/>
                        </a:lnSpc>
                        <a:spcAft>
                          <a:spcPts val="0"/>
                        </a:spcAft>
                      </a:pPr>
                      <a:r>
                        <a:rPr lang="es-EC" sz="1600">
                          <a:effectLst/>
                        </a:rPr>
                        <a:t> $        180,00 </a:t>
                      </a:r>
                      <a:endParaRPr lang="es-EC" sz="2000">
                        <a:effectLst/>
                        <a:latin typeface="Times New Roman"/>
                        <a:ea typeface="Calibri"/>
                      </a:endParaRPr>
                    </a:p>
                  </a:txBody>
                  <a:tcPr marL="42108" marR="42108" marT="0" marB="0" anchor="ctr"/>
                </a:tc>
                <a:tc>
                  <a:txBody>
                    <a:bodyPr/>
                    <a:lstStyle/>
                    <a:p>
                      <a:pPr algn="l">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r>
              <a:tr h="351326">
                <a:tc>
                  <a:txBody>
                    <a:bodyPr/>
                    <a:lstStyle/>
                    <a:p>
                      <a:pPr algn="l">
                        <a:lnSpc>
                          <a:spcPct val="150000"/>
                        </a:lnSpc>
                        <a:spcAft>
                          <a:spcPts val="0"/>
                        </a:spcAft>
                      </a:pPr>
                      <a:r>
                        <a:rPr lang="es-EC" sz="1600">
                          <a:effectLst/>
                        </a:rPr>
                        <a:t>Pág. Web</a:t>
                      </a:r>
                      <a:endParaRPr lang="es-EC" sz="2000">
                        <a:effectLst/>
                        <a:latin typeface="Times New Roman"/>
                        <a:ea typeface="Calibri"/>
                      </a:endParaRPr>
                    </a:p>
                  </a:txBody>
                  <a:tcPr marL="42108" marR="42108" marT="0" marB="0"/>
                </a:tc>
                <a:tc>
                  <a:txBody>
                    <a:bodyPr/>
                    <a:lstStyle/>
                    <a:p>
                      <a:pPr algn="ctr">
                        <a:lnSpc>
                          <a:spcPct val="150000"/>
                        </a:lnSpc>
                        <a:spcAft>
                          <a:spcPts val="0"/>
                        </a:spcAft>
                      </a:pPr>
                      <a:r>
                        <a:rPr lang="es-EC" sz="1600">
                          <a:effectLst/>
                        </a:rPr>
                        <a:t> $        400,00 </a:t>
                      </a:r>
                      <a:endParaRPr lang="es-EC" sz="2000">
                        <a:effectLst/>
                        <a:latin typeface="Times New Roman"/>
                        <a:ea typeface="Calibri"/>
                      </a:endParaRPr>
                    </a:p>
                  </a:txBody>
                  <a:tcPr marL="42108" marR="42108" marT="0" marB="0" anchor="ctr"/>
                </a:tc>
                <a:tc>
                  <a:txBody>
                    <a:bodyPr/>
                    <a:lstStyle/>
                    <a:p>
                      <a:pPr algn="l">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r>
              <a:tr h="493348">
                <a:tc>
                  <a:txBody>
                    <a:bodyPr/>
                    <a:lstStyle/>
                    <a:p>
                      <a:pPr algn="l">
                        <a:lnSpc>
                          <a:spcPct val="150000"/>
                        </a:lnSpc>
                        <a:spcAft>
                          <a:spcPts val="0"/>
                        </a:spcAft>
                      </a:pPr>
                      <a:r>
                        <a:rPr lang="es-EC" sz="1600">
                          <a:effectLst/>
                        </a:rPr>
                        <a:t>Total Activos Intangibles</a:t>
                      </a:r>
                      <a:endParaRPr lang="es-EC" sz="2000">
                        <a:effectLst/>
                        <a:latin typeface="Times New Roman"/>
                        <a:ea typeface="Calibri"/>
                      </a:endParaRPr>
                    </a:p>
                  </a:txBody>
                  <a:tcPr marL="42108" marR="42108" marT="0" marB="0"/>
                </a:tc>
                <a:tc>
                  <a:txBody>
                    <a:bodyPr/>
                    <a:lstStyle/>
                    <a:p>
                      <a:pPr algn="l">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c>
                  <a:txBody>
                    <a:bodyPr/>
                    <a:lstStyle/>
                    <a:p>
                      <a:pPr algn="l">
                        <a:lnSpc>
                          <a:spcPct val="150000"/>
                        </a:lnSpc>
                        <a:spcAft>
                          <a:spcPts val="0"/>
                        </a:spcAft>
                      </a:pPr>
                      <a:r>
                        <a:rPr lang="es-EC" sz="1600">
                          <a:effectLst/>
                        </a:rPr>
                        <a:t> $             2.080 </a:t>
                      </a:r>
                      <a:endParaRPr lang="es-EC" sz="2000">
                        <a:effectLst/>
                        <a:latin typeface="Times New Roman"/>
                        <a:ea typeface="Calibri"/>
                      </a:endParaRPr>
                    </a:p>
                  </a:txBody>
                  <a:tcPr marL="42108" marR="42108" marT="0" marB="0" anchor="b"/>
                </a:tc>
              </a:tr>
              <a:tr h="351326">
                <a:tc gridSpan="3">
                  <a:txBody>
                    <a:bodyPr/>
                    <a:lstStyle/>
                    <a:p>
                      <a:pPr algn="ctr">
                        <a:lnSpc>
                          <a:spcPct val="150000"/>
                        </a:lnSpc>
                        <a:spcAft>
                          <a:spcPts val="0"/>
                        </a:spcAft>
                      </a:pPr>
                      <a:r>
                        <a:rPr lang="es-EC" sz="1600">
                          <a:effectLst/>
                        </a:rPr>
                        <a:t>CAPITAL DE TRABAJO</a:t>
                      </a:r>
                      <a:endParaRPr lang="es-EC" sz="2000">
                        <a:effectLst/>
                        <a:latin typeface="Times New Roman"/>
                        <a:ea typeface="Calibri"/>
                      </a:endParaRPr>
                    </a:p>
                  </a:txBody>
                  <a:tcPr marL="42108" marR="42108" marT="0" marB="0" anchor="ctr"/>
                </a:tc>
                <a:tc hMerge="1">
                  <a:txBody>
                    <a:bodyPr/>
                    <a:lstStyle/>
                    <a:p>
                      <a:endParaRPr lang="es-EC"/>
                    </a:p>
                  </a:txBody>
                  <a:tcPr/>
                </a:tc>
                <a:tc hMerge="1">
                  <a:txBody>
                    <a:bodyPr/>
                    <a:lstStyle/>
                    <a:p>
                      <a:endParaRPr lang="es-EC"/>
                    </a:p>
                  </a:txBody>
                  <a:tcPr/>
                </a:tc>
              </a:tr>
              <a:tr h="493348">
                <a:tc>
                  <a:txBody>
                    <a:bodyPr/>
                    <a:lstStyle/>
                    <a:p>
                      <a:pPr algn="l">
                        <a:lnSpc>
                          <a:spcPct val="150000"/>
                        </a:lnSpc>
                        <a:spcAft>
                          <a:spcPts val="0"/>
                        </a:spcAft>
                      </a:pPr>
                      <a:r>
                        <a:rPr lang="es-EC" sz="1600">
                          <a:effectLst/>
                        </a:rPr>
                        <a:t>Total Capital de Trabajo</a:t>
                      </a:r>
                      <a:endParaRPr lang="es-EC" sz="2000">
                        <a:effectLst/>
                        <a:latin typeface="Times New Roman"/>
                        <a:ea typeface="Calibri"/>
                      </a:endParaRPr>
                    </a:p>
                  </a:txBody>
                  <a:tcPr marL="42108" marR="42108" marT="0" marB="0"/>
                </a:tc>
                <a:tc>
                  <a:txBody>
                    <a:bodyPr/>
                    <a:lstStyle/>
                    <a:p>
                      <a:pPr algn="l">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c>
                  <a:txBody>
                    <a:bodyPr/>
                    <a:lstStyle/>
                    <a:p>
                      <a:pPr algn="l">
                        <a:lnSpc>
                          <a:spcPct val="150000"/>
                        </a:lnSpc>
                        <a:spcAft>
                          <a:spcPts val="0"/>
                        </a:spcAft>
                      </a:pPr>
                      <a:r>
                        <a:rPr lang="es-EC" sz="1600">
                          <a:effectLst/>
                        </a:rPr>
                        <a:t> $             9.900 </a:t>
                      </a:r>
                      <a:endParaRPr lang="es-EC" sz="2000">
                        <a:effectLst/>
                        <a:latin typeface="Times New Roman"/>
                        <a:ea typeface="Calibri"/>
                      </a:endParaRPr>
                    </a:p>
                  </a:txBody>
                  <a:tcPr marL="42108" marR="42108" marT="0" marB="0" anchor="b"/>
                </a:tc>
              </a:tr>
              <a:tr h="493348">
                <a:tc>
                  <a:txBody>
                    <a:bodyPr/>
                    <a:lstStyle/>
                    <a:p>
                      <a:pPr algn="ctr">
                        <a:lnSpc>
                          <a:spcPct val="150000"/>
                        </a:lnSpc>
                        <a:spcAft>
                          <a:spcPts val="0"/>
                        </a:spcAft>
                      </a:pPr>
                      <a:r>
                        <a:rPr lang="es-EC" sz="1600">
                          <a:effectLst/>
                        </a:rPr>
                        <a:t>TOTAL DE INVERSIONES</a:t>
                      </a:r>
                      <a:endParaRPr lang="es-EC" sz="2000">
                        <a:effectLst/>
                        <a:latin typeface="Times New Roman"/>
                        <a:ea typeface="Calibri"/>
                      </a:endParaRPr>
                    </a:p>
                  </a:txBody>
                  <a:tcPr marL="42108" marR="42108" marT="0" marB="0" anchor="b"/>
                </a:tc>
                <a:tc>
                  <a:txBody>
                    <a:bodyPr/>
                    <a:lstStyle/>
                    <a:p>
                      <a:pPr algn="ctr">
                        <a:lnSpc>
                          <a:spcPct val="150000"/>
                        </a:lnSpc>
                        <a:spcAft>
                          <a:spcPts val="0"/>
                        </a:spcAft>
                      </a:pPr>
                      <a:r>
                        <a:rPr lang="es-EC" sz="1600">
                          <a:effectLst/>
                        </a:rPr>
                        <a:t> </a:t>
                      </a:r>
                      <a:endParaRPr lang="es-EC" sz="2000">
                        <a:effectLst/>
                        <a:latin typeface="Times New Roman"/>
                        <a:ea typeface="Calibri"/>
                      </a:endParaRPr>
                    </a:p>
                  </a:txBody>
                  <a:tcPr marL="42108" marR="42108" marT="0" marB="0" anchor="b"/>
                </a:tc>
                <a:tc>
                  <a:txBody>
                    <a:bodyPr/>
                    <a:lstStyle/>
                    <a:p>
                      <a:pPr algn="ctr">
                        <a:lnSpc>
                          <a:spcPct val="150000"/>
                        </a:lnSpc>
                        <a:spcAft>
                          <a:spcPts val="0"/>
                        </a:spcAft>
                      </a:pPr>
                      <a:r>
                        <a:rPr lang="es-EC" sz="1600" dirty="0">
                          <a:effectLst/>
                        </a:rPr>
                        <a:t> $          45.510 </a:t>
                      </a:r>
                      <a:endParaRPr lang="es-EC" sz="2000" dirty="0">
                        <a:effectLst/>
                        <a:latin typeface="Times New Roman"/>
                        <a:ea typeface="Calibri"/>
                      </a:endParaRPr>
                    </a:p>
                  </a:txBody>
                  <a:tcPr marL="42108" marR="42108" marT="0" marB="0" anchor="b"/>
                </a:tc>
              </a:tr>
            </a:tbl>
          </a:graphicData>
        </a:graphic>
      </p:graphicFrame>
    </p:spTree>
    <p:extLst>
      <p:ext uri="{BB962C8B-B14F-4D97-AF65-F5344CB8AC3E}">
        <p14:creationId xmlns:p14="http://schemas.microsoft.com/office/powerpoint/2010/main" val="2596861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165193" y="301298"/>
            <a:ext cx="3384068" cy="369332"/>
          </a:xfrm>
          <a:prstGeom prst="rect">
            <a:avLst/>
          </a:prstGeom>
        </p:spPr>
        <p:txBody>
          <a:bodyPr wrap="none">
            <a:spAutoFit/>
          </a:bodyPr>
          <a:lstStyle/>
          <a:p>
            <a:r>
              <a:rPr lang="es-EC" b="1" i="1" dirty="0"/>
              <a:t>FINANCIAMIENTO DEL PROYECTO</a:t>
            </a:r>
          </a:p>
        </p:txBody>
      </p:sp>
      <p:graphicFrame>
        <p:nvGraphicFramePr>
          <p:cNvPr id="3" name="2 Tabla"/>
          <p:cNvGraphicFramePr>
            <a:graphicFrameLocks noGrp="1"/>
          </p:cNvGraphicFramePr>
          <p:nvPr>
            <p:extLst>
              <p:ext uri="{D42A27DB-BD31-4B8C-83A1-F6EECF244321}">
                <p14:modId xmlns:p14="http://schemas.microsoft.com/office/powerpoint/2010/main" val="843888112"/>
              </p:ext>
            </p:extLst>
          </p:nvPr>
        </p:nvGraphicFramePr>
        <p:xfrm>
          <a:off x="1147258" y="1052736"/>
          <a:ext cx="7025142" cy="2808313"/>
        </p:xfrm>
        <a:graphic>
          <a:graphicData uri="http://schemas.openxmlformats.org/drawingml/2006/table">
            <a:tbl>
              <a:tblPr firstRow="1" firstCol="1" bandRow="1">
                <a:tableStyleId>{5C22544A-7EE6-4342-B048-85BDC9FD1C3A}</a:tableStyleId>
              </a:tblPr>
              <a:tblGrid>
                <a:gridCol w="2348390"/>
                <a:gridCol w="2022920"/>
                <a:gridCol w="2653832"/>
              </a:tblGrid>
              <a:tr h="509151">
                <a:tc gridSpan="3">
                  <a:txBody>
                    <a:bodyPr/>
                    <a:lstStyle/>
                    <a:p>
                      <a:pPr algn="ctr">
                        <a:lnSpc>
                          <a:spcPct val="150000"/>
                        </a:lnSpc>
                        <a:spcAft>
                          <a:spcPts val="0"/>
                        </a:spcAft>
                      </a:pPr>
                      <a:r>
                        <a:rPr lang="es-EC" sz="1800" dirty="0">
                          <a:effectLst/>
                        </a:rPr>
                        <a:t>ESTRUCTURA FINANCIAMIENTO</a:t>
                      </a:r>
                      <a:endParaRPr lang="es-EC" sz="1800" dirty="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r>
              <a:tr h="899161">
                <a:tc>
                  <a:txBody>
                    <a:bodyPr/>
                    <a:lstStyle/>
                    <a:p>
                      <a:pPr algn="ctr">
                        <a:lnSpc>
                          <a:spcPct val="150000"/>
                        </a:lnSpc>
                        <a:spcAft>
                          <a:spcPts val="0"/>
                        </a:spcAft>
                      </a:pPr>
                      <a:r>
                        <a:rPr lang="es-EC" sz="1200">
                          <a:effectLst/>
                        </a:rPr>
                        <a:t>FUENTE</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RECURSOS ($) PARA LA INVERSIÓN</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PORCENTAJE DE PARTICIPACIÓN</a:t>
                      </a:r>
                      <a:endParaRPr lang="es-EC" sz="1800">
                        <a:effectLst/>
                        <a:latin typeface="Times New Roman"/>
                        <a:ea typeface="Calibri"/>
                      </a:endParaRPr>
                    </a:p>
                  </a:txBody>
                  <a:tcPr marL="44450" marR="44450" marT="0" marB="0" anchor="ctr"/>
                </a:tc>
              </a:tr>
              <a:tr h="466667">
                <a:tc>
                  <a:txBody>
                    <a:bodyPr/>
                    <a:lstStyle/>
                    <a:p>
                      <a:pPr algn="l">
                        <a:lnSpc>
                          <a:spcPct val="150000"/>
                        </a:lnSpc>
                        <a:spcAft>
                          <a:spcPts val="0"/>
                        </a:spcAft>
                      </a:pPr>
                      <a:r>
                        <a:rPr lang="es-EC" sz="1600">
                          <a:effectLst/>
                        </a:rPr>
                        <a:t>Recursos Propios</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600">
                          <a:effectLst/>
                        </a:rPr>
                        <a:t> $    10.766 </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600">
                          <a:effectLst/>
                        </a:rPr>
                        <a:t>20%</a:t>
                      </a:r>
                      <a:endParaRPr lang="es-EC" sz="1800">
                        <a:effectLst/>
                        <a:latin typeface="Times New Roman"/>
                        <a:ea typeface="Calibri"/>
                      </a:endParaRPr>
                    </a:p>
                  </a:txBody>
                  <a:tcPr marL="44450" marR="44450" marT="0" marB="0" anchor="ctr"/>
                </a:tc>
              </a:tr>
              <a:tr h="466667">
                <a:tc>
                  <a:txBody>
                    <a:bodyPr/>
                    <a:lstStyle/>
                    <a:p>
                      <a:pPr algn="l">
                        <a:lnSpc>
                          <a:spcPct val="150000"/>
                        </a:lnSpc>
                        <a:spcAft>
                          <a:spcPts val="0"/>
                        </a:spcAft>
                      </a:pPr>
                      <a:r>
                        <a:rPr lang="es-EC" sz="1600">
                          <a:effectLst/>
                        </a:rPr>
                        <a:t>Préstamo </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600">
                          <a:effectLst/>
                        </a:rPr>
                        <a:t> $     34.744 </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600">
                          <a:effectLst/>
                        </a:rPr>
                        <a:t>80%</a:t>
                      </a:r>
                      <a:endParaRPr lang="es-EC" sz="1800">
                        <a:effectLst/>
                        <a:latin typeface="Times New Roman"/>
                        <a:ea typeface="Calibri"/>
                      </a:endParaRPr>
                    </a:p>
                  </a:txBody>
                  <a:tcPr marL="44450" marR="44450" marT="0" marB="0" anchor="ctr"/>
                </a:tc>
              </a:tr>
              <a:tr h="466667">
                <a:tc>
                  <a:txBody>
                    <a:bodyPr/>
                    <a:lstStyle/>
                    <a:p>
                      <a:pPr algn="l">
                        <a:lnSpc>
                          <a:spcPct val="150000"/>
                        </a:lnSpc>
                        <a:spcAft>
                          <a:spcPts val="0"/>
                        </a:spcAft>
                      </a:pPr>
                      <a:r>
                        <a:rPr lang="es-EC" sz="1600">
                          <a:effectLst/>
                        </a:rPr>
                        <a:t>Total Financiamiento</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600">
                          <a:effectLst/>
                        </a:rPr>
                        <a:t> $     45.510 </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600" dirty="0">
                          <a:effectLst/>
                        </a:rPr>
                        <a:t>100%</a:t>
                      </a:r>
                      <a:endParaRPr lang="es-EC" sz="1800" dirty="0">
                        <a:effectLst/>
                        <a:latin typeface="Times New Roman"/>
                        <a:ea typeface="Calibri"/>
                      </a:endParaRPr>
                    </a:p>
                  </a:txBody>
                  <a:tcPr marL="44450" marR="44450" marT="0" marB="0" anchor="ctr"/>
                </a:tc>
              </a:tr>
            </a:tbl>
          </a:graphicData>
        </a:graphic>
      </p:graphicFrame>
    </p:spTree>
    <p:extLst>
      <p:ext uri="{BB962C8B-B14F-4D97-AF65-F5344CB8AC3E}">
        <p14:creationId xmlns:p14="http://schemas.microsoft.com/office/powerpoint/2010/main" val="308213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75518043"/>
              </p:ext>
            </p:extLst>
          </p:nvPr>
        </p:nvGraphicFramePr>
        <p:xfrm>
          <a:off x="899592" y="620690"/>
          <a:ext cx="7056785" cy="4876179"/>
        </p:xfrm>
        <a:graphic>
          <a:graphicData uri="http://schemas.openxmlformats.org/drawingml/2006/table">
            <a:tbl>
              <a:tblPr firstRow="1" firstCol="1" bandRow="1">
                <a:tableStyleId>{5C22544A-7EE6-4342-B048-85BDC9FD1C3A}</a:tableStyleId>
              </a:tblPr>
              <a:tblGrid>
                <a:gridCol w="1834188"/>
                <a:gridCol w="1026877"/>
                <a:gridCol w="1010578"/>
                <a:gridCol w="1010578"/>
                <a:gridCol w="1058518"/>
                <a:gridCol w="1116046"/>
              </a:tblGrid>
              <a:tr h="434564">
                <a:tc gridSpan="6">
                  <a:txBody>
                    <a:bodyPr/>
                    <a:lstStyle/>
                    <a:p>
                      <a:pPr algn="ctr">
                        <a:lnSpc>
                          <a:spcPct val="150000"/>
                        </a:lnSpc>
                        <a:spcAft>
                          <a:spcPts val="0"/>
                        </a:spcAft>
                      </a:pPr>
                      <a:r>
                        <a:rPr lang="es-EC" sz="2000">
                          <a:effectLst/>
                        </a:rPr>
                        <a:t>PRESUPUESTO DE EGRESOS</a:t>
                      </a:r>
                      <a:endParaRPr lang="es-EC" sz="200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50095">
                <a:tc>
                  <a:txBody>
                    <a:bodyPr/>
                    <a:lstStyle/>
                    <a:p>
                      <a:pPr algn="ctr">
                        <a:lnSpc>
                          <a:spcPct val="150000"/>
                        </a:lnSpc>
                        <a:spcAft>
                          <a:spcPts val="0"/>
                        </a:spcAft>
                      </a:pPr>
                      <a:r>
                        <a:rPr lang="es-EC" sz="1200">
                          <a:effectLst/>
                        </a:rPr>
                        <a:t>AÑO</a:t>
                      </a:r>
                      <a:endParaRPr lang="es-EC" sz="20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AÑO1</a:t>
                      </a:r>
                      <a:endParaRPr lang="es-EC" sz="20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AÑO2</a:t>
                      </a:r>
                      <a:endParaRPr lang="es-EC" sz="20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AÑO 3</a:t>
                      </a:r>
                      <a:endParaRPr lang="es-EC" sz="20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AÑO 4 </a:t>
                      </a:r>
                      <a:endParaRPr lang="es-EC" sz="20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AÑO 5</a:t>
                      </a:r>
                      <a:endParaRPr lang="es-EC" sz="2000">
                        <a:effectLst/>
                        <a:latin typeface="Times New Roman"/>
                        <a:ea typeface="Calibri"/>
                      </a:endParaRPr>
                    </a:p>
                  </a:txBody>
                  <a:tcPr marL="44450" marR="44450" marT="0" marB="0" anchor="b"/>
                </a:tc>
              </a:tr>
              <a:tr h="350095">
                <a:tc>
                  <a:txBody>
                    <a:bodyPr/>
                    <a:lstStyle/>
                    <a:p>
                      <a:pPr algn="l">
                        <a:lnSpc>
                          <a:spcPct val="150000"/>
                        </a:lnSpc>
                        <a:spcAft>
                          <a:spcPts val="0"/>
                        </a:spcAft>
                      </a:pPr>
                      <a:r>
                        <a:rPr lang="es-EC" sz="1200">
                          <a:effectLst/>
                        </a:rPr>
                        <a:t>Mano de Obra Directa</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20.400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21.298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22.235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23.213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24.234 </a:t>
                      </a:r>
                      <a:endParaRPr lang="es-EC" sz="2000">
                        <a:effectLst/>
                        <a:latin typeface="Times New Roman"/>
                        <a:ea typeface="Calibri"/>
                      </a:endParaRPr>
                    </a:p>
                  </a:txBody>
                  <a:tcPr marL="44450" marR="44450" marT="0" marB="0" anchor="b"/>
                </a:tc>
              </a:tr>
              <a:tr h="350095">
                <a:tc>
                  <a:txBody>
                    <a:bodyPr/>
                    <a:lstStyle/>
                    <a:p>
                      <a:pPr algn="l">
                        <a:lnSpc>
                          <a:spcPct val="150000"/>
                        </a:lnSpc>
                        <a:spcAft>
                          <a:spcPts val="0"/>
                        </a:spcAft>
                      </a:pPr>
                      <a:r>
                        <a:rPr lang="es-EC" sz="1200">
                          <a:effectLst/>
                        </a:rPr>
                        <a:t>Total Personal</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20.400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21.298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22.235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23.213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24.234 </a:t>
                      </a:r>
                      <a:endParaRPr lang="es-EC" sz="2000">
                        <a:effectLst/>
                        <a:latin typeface="Times New Roman"/>
                        <a:ea typeface="Calibri"/>
                      </a:endParaRPr>
                    </a:p>
                  </a:txBody>
                  <a:tcPr marL="44450" marR="44450" marT="0" marB="0" anchor="b"/>
                </a:tc>
              </a:tr>
              <a:tr h="333424">
                <a:tc>
                  <a:txBody>
                    <a:bodyPr/>
                    <a:lstStyle/>
                    <a:p>
                      <a:pPr algn="l">
                        <a:lnSpc>
                          <a:spcPct val="150000"/>
                        </a:lnSpc>
                        <a:spcAft>
                          <a:spcPts val="0"/>
                        </a:spcAft>
                      </a:pPr>
                      <a:r>
                        <a:rPr lang="es-EC" sz="1200">
                          <a:effectLst/>
                        </a:rPr>
                        <a:t>Servicios Básicos</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600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620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641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663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686 </a:t>
                      </a:r>
                      <a:endParaRPr lang="es-EC" sz="2000">
                        <a:effectLst/>
                        <a:latin typeface="Times New Roman"/>
                        <a:ea typeface="Calibri"/>
                      </a:endParaRPr>
                    </a:p>
                  </a:txBody>
                  <a:tcPr marL="44450" marR="44450" marT="0" marB="0" anchor="b"/>
                </a:tc>
              </a:tr>
              <a:tr h="350095">
                <a:tc>
                  <a:txBody>
                    <a:bodyPr/>
                    <a:lstStyle/>
                    <a:p>
                      <a:pPr algn="l">
                        <a:lnSpc>
                          <a:spcPct val="150000"/>
                        </a:lnSpc>
                        <a:spcAft>
                          <a:spcPts val="0"/>
                        </a:spcAft>
                      </a:pPr>
                      <a:r>
                        <a:rPr lang="es-EC" sz="1200">
                          <a:effectLst/>
                        </a:rPr>
                        <a:t>Materiales Directos</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18.000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18.792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19.619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20.482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21.383 </a:t>
                      </a:r>
                      <a:endParaRPr lang="es-EC" sz="2000">
                        <a:effectLst/>
                        <a:latin typeface="Times New Roman"/>
                        <a:ea typeface="Calibri"/>
                      </a:endParaRPr>
                    </a:p>
                  </a:txBody>
                  <a:tcPr marL="44450" marR="44450" marT="0" marB="0" anchor="b"/>
                </a:tc>
              </a:tr>
              <a:tr h="350095">
                <a:tc>
                  <a:txBody>
                    <a:bodyPr/>
                    <a:lstStyle/>
                    <a:p>
                      <a:pPr algn="l">
                        <a:lnSpc>
                          <a:spcPct val="150000"/>
                        </a:lnSpc>
                        <a:spcAft>
                          <a:spcPts val="0"/>
                        </a:spcAft>
                      </a:pPr>
                      <a:r>
                        <a:rPr lang="es-EC" sz="1200">
                          <a:effectLst/>
                        </a:rPr>
                        <a:t>Total de la Operación</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18.600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19.412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20.260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21.145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22.069 </a:t>
                      </a:r>
                      <a:endParaRPr lang="es-EC" sz="2000">
                        <a:effectLst/>
                        <a:latin typeface="Times New Roman"/>
                        <a:ea typeface="Calibri"/>
                      </a:endParaRPr>
                    </a:p>
                  </a:txBody>
                  <a:tcPr marL="44450" marR="44450" marT="0" marB="0" anchor="b"/>
                </a:tc>
              </a:tr>
              <a:tr h="333424">
                <a:tc>
                  <a:txBody>
                    <a:bodyPr/>
                    <a:lstStyle/>
                    <a:p>
                      <a:pPr algn="l">
                        <a:lnSpc>
                          <a:spcPct val="150000"/>
                        </a:lnSpc>
                        <a:spcAft>
                          <a:spcPts val="0"/>
                        </a:spcAft>
                      </a:pPr>
                      <a:r>
                        <a:rPr lang="es-EC" sz="1200">
                          <a:effectLst/>
                        </a:rPr>
                        <a:t>Gastos Financieros</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3.474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2.905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2.279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1.591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833 </a:t>
                      </a:r>
                      <a:endParaRPr lang="es-EC" sz="2000">
                        <a:effectLst/>
                        <a:latin typeface="Times New Roman"/>
                        <a:ea typeface="Calibri"/>
                      </a:endParaRPr>
                    </a:p>
                  </a:txBody>
                  <a:tcPr marL="44450" marR="44450" marT="0" marB="0" anchor="b"/>
                </a:tc>
              </a:tr>
              <a:tr h="634618">
                <a:tc>
                  <a:txBody>
                    <a:bodyPr/>
                    <a:lstStyle/>
                    <a:p>
                      <a:pPr algn="l">
                        <a:lnSpc>
                          <a:spcPct val="150000"/>
                        </a:lnSpc>
                        <a:spcAft>
                          <a:spcPts val="0"/>
                        </a:spcAft>
                      </a:pPr>
                      <a:r>
                        <a:rPr lang="es-EC" sz="1200">
                          <a:effectLst/>
                        </a:rPr>
                        <a:t>Gastos Administrativos</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40.800 </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42.187 </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43.622 </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45.105 </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46.638 </a:t>
                      </a:r>
                      <a:endParaRPr lang="es-EC" sz="2000">
                        <a:effectLst/>
                        <a:latin typeface="Times New Roman"/>
                        <a:ea typeface="Calibri"/>
                      </a:endParaRPr>
                    </a:p>
                  </a:txBody>
                  <a:tcPr marL="44450" marR="44450" marT="0" marB="0" anchor="ctr"/>
                </a:tc>
              </a:tr>
              <a:tr h="333424">
                <a:tc>
                  <a:txBody>
                    <a:bodyPr/>
                    <a:lstStyle/>
                    <a:p>
                      <a:pPr algn="l">
                        <a:lnSpc>
                          <a:spcPct val="150000"/>
                        </a:lnSpc>
                        <a:spcAft>
                          <a:spcPts val="0"/>
                        </a:spcAft>
                      </a:pPr>
                      <a:r>
                        <a:rPr lang="es-EC" sz="1200">
                          <a:effectLst/>
                        </a:rPr>
                        <a:t>Depreciación</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1.258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1.258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1.258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1.289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1.289 </a:t>
                      </a:r>
                      <a:endParaRPr lang="es-EC" sz="2000">
                        <a:effectLst/>
                        <a:latin typeface="Times New Roman"/>
                        <a:ea typeface="Calibri"/>
                      </a:endParaRPr>
                    </a:p>
                  </a:txBody>
                  <a:tcPr marL="44450" marR="44450" marT="0" marB="0" anchor="b"/>
                </a:tc>
              </a:tr>
              <a:tr h="333424">
                <a:tc>
                  <a:txBody>
                    <a:bodyPr/>
                    <a:lstStyle/>
                    <a:p>
                      <a:pPr algn="l">
                        <a:lnSpc>
                          <a:spcPct val="150000"/>
                        </a:lnSpc>
                        <a:spcAft>
                          <a:spcPts val="0"/>
                        </a:spcAft>
                      </a:pPr>
                      <a:r>
                        <a:rPr lang="es-EC" sz="1200">
                          <a:effectLst/>
                        </a:rPr>
                        <a:t>Amortización</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526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526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526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526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526 </a:t>
                      </a:r>
                      <a:endParaRPr lang="es-EC" sz="2000">
                        <a:effectLst/>
                        <a:latin typeface="Times New Roman"/>
                        <a:ea typeface="Calibri"/>
                      </a:endParaRPr>
                    </a:p>
                  </a:txBody>
                  <a:tcPr marL="44450" marR="44450" marT="0" marB="0" anchor="b"/>
                </a:tc>
              </a:tr>
              <a:tr h="350095">
                <a:tc>
                  <a:txBody>
                    <a:bodyPr/>
                    <a:lstStyle/>
                    <a:p>
                      <a:pPr algn="l">
                        <a:lnSpc>
                          <a:spcPct val="150000"/>
                        </a:lnSpc>
                        <a:spcAft>
                          <a:spcPts val="0"/>
                        </a:spcAft>
                      </a:pPr>
                      <a:r>
                        <a:rPr lang="es-EC" sz="1200">
                          <a:effectLst/>
                        </a:rPr>
                        <a:t>Total Gastos</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46.059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46.877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47.685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48.511 </a:t>
                      </a:r>
                      <a:endParaRPr lang="es-EC" sz="20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      49.287 </a:t>
                      </a:r>
                      <a:endParaRPr lang="es-EC" sz="2000">
                        <a:effectLst/>
                        <a:latin typeface="Times New Roman"/>
                        <a:ea typeface="Calibri"/>
                      </a:endParaRPr>
                    </a:p>
                  </a:txBody>
                  <a:tcPr marL="44450" marR="44450" marT="0" marB="0" anchor="b"/>
                </a:tc>
              </a:tr>
              <a:tr h="350095">
                <a:tc>
                  <a:txBody>
                    <a:bodyPr/>
                    <a:lstStyle/>
                    <a:p>
                      <a:pPr algn="ctr">
                        <a:lnSpc>
                          <a:spcPct val="150000"/>
                        </a:lnSpc>
                        <a:spcAft>
                          <a:spcPts val="0"/>
                        </a:spcAft>
                      </a:pPr>
                      <a:r>
                        <a:rPr lang="es-EC" sz="1200">
                          <a:effectLst/>
                        </a:rPr>
                        <a:t>TOTAL EGRESOS</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85.059 </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87.587 </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90.180 </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 $     92.869 </a:t>
                      </a:r>
                      <a:endParaRPr lang="es-EC" sz="2000">
                        <a:effectLst/>
                        <a:latin typeface="Times New Roman"/>
                        <a:ea typeface="Calibri"/>
                      </a:endParaRPr>
                    </a:p>
                  </a:txBody>
                  <a:tcPr marL="44450" marR="44450" marT="0" marB="0" anchor="ctr"/>
                </a:tc>
                <a:tc>
                  <a:txBody>
                    <a:bodyPr/>
                    <a:lstStyle/>
                    <a:p>
                      <a:pPr algn="ctr">
                        <a:lnSpc>
                          <a:spcPct val="150000"/>
                        </a:lnSpc>
                        <a:spcAft>
                          <a:spcPts val="0"/>
                        </a:spcAft>
                      </a:pPr>
                      <a:r>
                        <a:rPr lang="es-EC" sz="1200" dirty="0">
                          <a:effectLst/>
                        </a:rPr>
                        <a:t> $      95.590 </a:t>
                      </a:r>
                      <a:endParaRPr lang="es-EC" sz="2000" dirty="0">
                        <a:effectLst/>
                        <a:latin typeface="Times New Roman"/>
                        <a:ea typeface="Calibri"/>
                      </a:endParaRPr>
                    </a:p>
                  </a:txBody>
                  <a:tcPr marL="44450" marR="44450" marT="0" marB="0" anchor="ctr"/>
                </a:tc>
              </a:tr>
            </a:tbl>
          </a:graphicData>
        </a:graphic>
      </p:graphicFrame>
      <p:sp>
        <p:nvSpPr>
          <p:cNvPr id="4" name="3 Rectángulo"/>
          <p:cNvSpPr/>
          <p:nvPr/>
        </p:nvSpPr>
        <p:spPr>
          <a:xfrm>
            <a:off x="323528" y="5661248"/>
            <a:ext cx="8640960" cy="646331"/>
          </a:xfrm>
          <a:prstGeom prst="rect">
            <a:avLst/>
          </a:prstGeom>
        </p:spPr>
        <p:txBody>
          <a:bodyPr wrap="square">
            <a:spAutoFit/>
          </a:bodyPr>
          <a:lstStyle/>
          <a:p>
            <a:r>
              <a:rPr lang="es-EC" b="1" dirty="0"/>
              <a:t>Conforme la empresa aumenta sus operaciones de gestión y remediación, los costos y gastos se incrementan de forma global, tal como se puede evidenciar en la </a:t>
            </a:r>
            <a:r>
              <a:rPr lang="es-EC" b="1" dirty="0" smtClean="0"/>
              <a:t>tabla.</a:t>
            </a:r>
            <a:endParaRPr lang="es-EC" b="1" dirty="0"/>
          </a:p>
        </p:txBody>
      </p:sp>
    </p:spTree>
    <p:extLst>
      <p:ext uri="{BB962C8B-B14F-4D97-AF65-F5344CB8AC3E}">
        <p14:creationId xmlns:p14="http://schemas.microsoft.com/office/powerpoint/2010/main" val="1480249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092653889"/>
              </p:ext>
            </p:extLst>
          </p:nvPr>
        </p:nvGraphicFramePr>
        <p:xfrm>
          <a:off x="179514" y="836710"/>
          <a:ext cx="8964486" cy="5956998"/>
        </p:xfrm>
        <a:graphic>
          <a:graphicData uri="http://schemas.openxmlformats.org/drawingml/2006/table">
            <a:tbl>
              <a:tblPr firstRow="1" firstCol="1" bandRow="1">
                <a:tableStyleId>{5C22544A-7EE6-4342-B048-85BDC9FD1C3A}</a:tableStyleId>
              </a:tblPr>
              <a:tblGrid>
                <a:gridCol w="1494081"/>
                <a:gridCol w="1494081"/>
                <a:gridCol w="1494081"/>
                <a:gridCol w="1494081"/>
                <a:gridCol w="1494081"/>
                <a:gridCol w="1494081"/>
              </a:tblGrid>
              <a:tr h="260207">
                <a:tc gridSpan="6">
                  <a:txBody>
                    <a:bodyPr/>
                    <a:lstStyle/>
                    <a:p>
                      <a:pPr algn="ctr">
                        <a:lnSpc>
                          <a:spcPct val="150000"/>
                        </a:lnSpc>
                        <a:spcAft>
                          <a:spcPts val="0"/>
                        </a:spcAft>
                      </a:pPr>
                      <a:r>
                        <a:rPr lang="es-EC" sz="1000" b="1" dirty="0">
                          <a:effectLst/>
                        </a:rPr>
                        <a:t>ESTADO DE PÉRDIDA Y GANANCIA</a:t>
                      </a:r>
                      <a:endParaRPr lang="es-EC" sz="1400" b="1" dirty="0">
                        <a:effectLst/>
                        <a:latin typeface="Times New Roman"/>
                        <a:ea typeface="Calibri"/>
                      </a:endParaRPr>
                    </a:p>
                  </a:txBody>
                  <a:tcPr marL="44447" marR="44447"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0207">
                <a:tc>
                  <a:txBody>
                    <a:bodyPr/>
                    <a:lstStyle/>
                    <a:p>
                      <a:pPr algn="ctr">
                        <a:lnSpc>
                          <a:spcPct val="150000"/>
                        </a:lnSpc>
                        <a:spcAft>
                          <a:spcPts val="0"/>
                        </a:spcAft>
                      </a:pPr>
                      <a:r>
                        <a:rPr lang="es-EC" sz="1000" b="1">
                          <a:effectLst/>
                        </a:rPr>
                        <a:t>DETALLE</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AÑO 1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AÑO 2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AÑO 3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AÑO 4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AÑO 5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Ventas Netas</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66.000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115.000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175.000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234.000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352.000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 Costo de Ventas</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39.000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40.710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42.495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44.358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46.304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Materia Prima</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18.000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18.792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19.619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20.482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21.383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Mano de Obra Directa</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20.400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21.298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22.235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23.213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24.234 </a:t>
                      </a:r>
                      <a:endParaRPr lang="es-EC" sz="1400" b="1">
                        <a:effectLst/>
                        <a:latin typeface="Times New Roman"/>
                        <a:ea typeface="Calibri"/>
                      </a:endParaRPr>
                    </a:p>
                  </a:txBody>
                  <a:tcPr marL="44447" marR="44447" marT="0" marB="0" anchor="ctr"/>
                </a:tc>
              </a:tr>
              <a:tr h="520412">
                <a:tc>
                  <a:txBody>
                    <a:bodyPr/>
                    <a:lstStyle/>
                    <a:p>
                      <a:pPr algn="l">
                        <a:lnSpc>
                          <a:spcPct val="150000"/>
                        </a:lnSpc>
                        <a:spcAft>
                          <a:spcPts val="0"/>
                        </a:spcAft>
                      </a:pPr>
                      <a:r>
                        <a:rPr lang="es-EC" sz="1000" b="1">
                          <a:effectLst/>
                        </a:rPr>
                        <a:t>Gastos Indirectos de fabricación</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600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620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641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663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686 </a:t>
                      </a:r>
                      <a:endParaRPr lang="es-EC" sz="1400" b="1">
                        <a:effectLst/>
                        <a:latin typeface="Times New Roman"/>
                        <a:ea typeface="Calibri"/>
                      </a:endParaRPr>
                    </a:p>
                  </a:txBody>
                  <a:tcPr marL="44447" marR="44447" marT="0" marB="0" anchor="ctr"/>
                </a:tc>
              </a:tr>
              <a:tr h="520412">
                <a:tc>
                  <a:txBody>
                    <a:bodyPr/>
                    <a:lstStyle/>
                    <a:p>
                      <a:pPr algn="l">
                        <a:lnSpc>
                          <a:spcPct val="150000"/>
                        </a:lnSpc>
                        <a:spcAft>
                          <a:spcPts val="0"/>
                        </a:spcAft>
                      </a:pPr>
                      <a:r>
                        <a:rPr lang="es-EC" sz="1000" b="1">
                          <a:effectLst/>
                        </a:rPr>
                        <a:t>(=) Utilidad Bruta en Ventas</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27.000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74.290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132.505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189.642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305.696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 Gastos Administrativos</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40.800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42.187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43.622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45.105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46.638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(-)Gastos de Ventas</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 Depreciaciones</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1.258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1.258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1.258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1.289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1.289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 Amortizaciones</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526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526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526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526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526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 Utilidad Operacional</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-15.584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30.318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87.099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142.722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257.243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 Utilidad antes de PT</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-15.584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30.318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87.099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142.722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257.243 </a:t>
                      </a:r>
                      <a:endParaRPr lang="es-EC" sz="1400" b="1">
                        <a:effectLst/>
                        <a:latin typeface="Times New Roman"/>
                        <a:ea typeface="Calibri"/>
                      </a:endParaRPr>
                    </a:p>
                  </a:txBody>
                  <a:tcPr marL="44447" marR="44447" marT="0" marB="0" anchor="ctr"/>
                </a:tc>
              </a:tr>
              <a:tr h="260207">
                <a:tc>
                  <a:txBody>
                    <a:bodyPr/>
                    <a:lstStyle/>
                    <a:p>
                      <a:pPr algn="l">
                        <a:lnSpc>
                          <a:spcPct val="150000"/>
                        </a:lnSpc>
                        <a:spcAft>
                          <a:spcPts val="0"/>
                        </a:spcAft>
                      </a:pPr>
                      <a:r>
                        <a:rPr lang="es-EC" sz="1000" b="1">
                          <a:effectLst/>
                        </a:rPr>
                        <a:t>(-) 15% Part. Trabj.</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-2.338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4.548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13.065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21.408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38.586 </a:t>
                      </a:r>
                      <a:endParaRPr lang="es-EC" sz="1400" b="1">
                        <a:effectLst/>
                        <a:latin typeface="Times New Roman"/>
                        <a:ea typeface="Calibri"/>
                      </a:endParaRPr>
                    </a:p>
                  </a:txBody>
                  <a:tcPr marL="44447" marR="44447" marT="0" marB="0" anchor="ctr"/>
                </a:tc>
              </a:tr>
              <a:tr h="520412">
                <a:tc>
                  <a:txBody>
                    <a:bodyPr/>
                    <a:lstStyle/>
                    <a:p>
                      <a:pPr algn="l">
                        <a:lnSpc>
                          <a:spcPct val="150000"/>
                        </a:lnSpc>
                        <a:spcAft>
                          <a:spcPts val="0"/>
                        </a:spcAft>
                      </a:pPr>
                      <a:r>
                        <a:rPr lang="es-EC" sz="1000" b="1">
                          <a:effectLst/>
                        </a:rPr>
                        <a:t>(=) Utilidad Antes de Impuestos</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-13.247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25.771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74.034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121.313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218.656 </a:t>
                      </a:r>
                      <a:endParaRPr lang="es-EC" sz="1400" b="1">
                        <a:effectLst/>
                        <a:latin typeface="Times New Roman"/>
                        <a:ea typeface="Calibri"/>
                      </a:endParaRPr>
                    </a:p>
                  </a:txBody>
                  <a:tcPr marL="44447" marR="44447" marT="0" marB="0" anchor="ctr"/>
                </a:tc>
              </a:tr>
              <a:tr h="492659">
                <a:tc>
                  <a:txBody>
                    <a:bodyPr/>
                    <a:lstStyle/>
                    <a:p>
                      <a:pPr algn="l">
                        <a:lnSpc>
                          <a:spcPct val="150000"/>
                        </a:lnSpc>
                        <a:spcAft>
                          <a:spcPts val="0"/>
                        </a:spcAft>
                      </a:pPr>
                      <a:r>
                        <a:rPr lang="es-EC" sz="1000" b="1">
                          <a:effectLst/>
                        </a:rPr>
                        <a:t>(-) 22% Impuesto a la Renta</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-2.914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5.670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16.288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26.689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48.104 </a:t>
                      </a:r>
                      <a:endParaRPr lang="es-EC" sz="1400" b="1">
                        <a:effectLst/>
                        <a:latin typeface="Times New Roman"/>
                        <a:ea typeface="Calibri"/>
                      </a:endParaRPr>
                    </a:p>
                  </a:txBody>
                  <a:tcPr marL="44447" marR="44447" marT="0" marB="0" anchor="ctr"/>
                </a:tc>
              </a:tr>
              <a:tr h="520412">
                <a:tc>
                  <a:txBody>
                    <a:bodyPr/>
                    <a:lstStyle/>
                    <a:p>
                      <a:pPr algn="l">
                        <a:lnSpc>
                          <a:spcPct val="150000"/>
                        </a:lnSpc>
                        <a:spcAft>
                          <a:spcPts val="0"/>
                        </a:spcAft>
                      </a:pPr>
                      <a:r>
                        <a:rPr lang="es-EC" sz="1000" b="1">
                          <a:effectLst/>
                        </a:rPr>
                        <a:t>(=) UTILIDAD NETA DEL EJERCICIO</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-10.332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20.101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a:effectLst/>
                        </a:rPr>
                        <a:t> $      57.747 </a:t>
                      </a:r>
                      <a:endParaRPr lang="es-EC" sz="1400" b="1">
                        <a:effectLst/>
                        <a:latin typeface="Times New Roman"/>
                        <a:ea typeface="Calibri"/>
                      </a:endParaRPr>
                    </a:p>
                  </a:txBody>
                  <a:tcPr marL="44447" marR="44447" marT="0" marB="0" anchor="ctr"/>
                </a:tc>
                <a:tc>
                  <a:txBody>
                    <a:bodyPr/>
                    <a:lstStyle/>
                    <a:p>
                      <a:pPr algn="ctr">
                        <a:lnSpc>
                          <a:spcPct val="150000"/>
                        </a:lnSpc>
                        <a:spcAft>
                          <a:spcPts val="0"/>
                        </a:spcAft>
                      </a:pPr>
                      <a:r>
                        <a:rPr lang="es-EC" sz="1000" b="1" dirty="0">
                          <a:effectLst/>
                        </a:rPr>
                        <a:t> $      94.624 </a:t>
                      </a:r>
                      <a:endParaRPr lang="es-EC" sz="1400" b="1" dirty="0">
                        <a:effectLst/>
                        <a:latin typeface="Times New Roman"/>
                        <a:ea typeface="Calibri"/>
                      </a:endParaRPr>
                    </a:p>
                  </a:txBody>
                  <a:tcPr marL="44447" marR="44447" marT="0" marB="0" anchor="ctr"/>
                </a:tc>
                <a:tc>
                  <a:txBody>
                    <a:bodyPr/>
                    <a:lstStyle/>
                    <a:p>
                      <a:pPr algn="ctr">
                        <a:lnSpc>
                          <a:spcPct val="150000"/>
                        </a:lnSpc>
                        <a:spcAft>
                          <a:spcPts val="0"/>
                        </a:spcAft>
                      </a:pPr>
                      <a:r>
                        <a:rPr lang="es-EC" sz="1000" b="1" dirty="0">
                          <a:effectLst/>
                        </a:rPr>
                        <a:t> $   170.552 </a:t>
                      </a:r>
                      <a:endParaRPr lang="es-EC" sz="1400" b="1" dirty="0">
                        <a:effectLst/>
                        <a:latin typeface="Times New Roman"/>
                        <a:ea typeface="Calibri"/>
                      </a:endParaRPr>
                    </a:p>
                  </a:txBody>
                  <a:tcPr marL="44447" marR="44447" marT="0" marB="0" anchor="ctr"/>
                </a:tc>
              </a:tr>
            </a:tbl>
          </a:graphicData>
        </a:graphic>
      </p:graphicFrame>
      <p:sp>
        <p:nvSpPr>
          <p:cNvPr id="4" name="3 Rectángulo"/>
          <p:cNvSpPr/>
          <p:nvPr/>
        </p:nvSpPr>
        <p:spPr>
          <a:xfrm>
            <a:off x="2696549" y="476672"/>
            <a:ext cx="5855962" cy="369332"/>
          </a:xfrm>
          <a:prstGeom prst="rect">
            <a:avLst/>
          </a:prstGeom>
        </p:spPr>
        <p:txBody>
          <a:bodyPr wrap="none">
            <a:spAutoFit/>
          </a:bodyPr>
          <a:lstStyle/>
          <a:p>
            <a:r>
              <a:rPr lang="es-ES" b="1" dirty="0"/>
              <a:t>Estado de Resultados del </a:t>
            </a:r>
            <a:r>
              <a:rPr lang="es-ES" b="1" dirty="0" smtClean="0"/>
              <a:t>Inversionista (con financiamiento)</a:t>
            </a:r>
            <a:endParaRPr lang="es-EC" b="1" dirty="0"/>
          </a:p>
        </p:txBody>
      </p:sp>
    </p:spTree>
    <p:extLst>
      <p:ext uri="{BB962C8B-B14F-4D97-AF65-F5344CB8AC3E}">
        <p14:creationId xmlns:p14="http://schemas.microsoft.com/office/powerpoint/2010/main" val="3323623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987824" y="620688"/>
            <a:ext cx="3740511" cy="461665"/>
          </a:xfrm>
          <a:prstGeom prst="rect">
            <a:avLst/>
          </a:prstGeom>
        </p:spPr>
        <p:txBody>
          <a:bodyPr wrap="none">
            <a:spAutoFit/>
          </a:bodyPr>
          <a:lstStyle/>
          <a:p>
            <a:r>
              <a:rPr lang="es-EC" sz="2400" b="1" dirty="0"/>
              <a:t>Indicadores de Rentabilidad</a:t>
            </a:r>
          </a:p>
        </p:txBody>
      </p:sp>
      <p:sp>
        <p:nvSpPr>
          <p:cNvPr id="4" name="3 Rectángulo"/>
          <p:cNvSpPr/>
          <p:nvPr/>
        </p:nvSpPr>
        <p:spPr>
          <a:xfrm>
            <a:off x="701824" y="1082353"/>
            <a:ext cx="6318448" cy="369332"/>
          </a:xfrm>
          <a:prstGeom prst="rect">
            <a:avLst/>
          </a:prstGeom>
        </p:spPr>
        <p:txBody>
          <a:bodyPr wrap="square">
            <a:spAutoFit/>
          </a:bodyPr>
          <a:lstStyle/>
          <a:p>
            <a:pPr lvl="2"/>
            <a:r>
              <a:rPr lang="es-EC" b="1" dirty="0"/>
              <a:t>Tasa mínima aceptable de rendimiento </a:t>
            </a:r>
            <a:r>
              <a:rPr lang="es-EC" b="1" dirty="0" err="1"/>
              <a:t>T.M.A.R</a:t>
            </a:r>
            <a:r>
              <a:rPr lang="es-EC" b="1" dirty="0"/>
              <a:t>.</a:t>
            </a:r>
          </a:p>
        </p:txBody>
      </p:sp>
      <p:sp>
        <p:nvSpPr>
          <p:cNvPr id="5" name="4 Rectángulo"/>
          <p:cNvSpPr/>
          <p:nvPr/>
        </p:nvSpPr>
        <p:spPr>
          <a:xfrm>
            <a:off x="701824" y="1454929"/>
            <a:ext cx="7614592" cy="1754326"/>
          </a:xfrm>
          <a:prstGeom prst="rect">
            <a:avLst/>
          </a:prstGeom>
        </p:spPr>
        <p:txBody>
          <a:bodyPr wrap="square">
            <a:spAutoFit/>
          </a:bodyPr>
          <a:lstStyle/>
          <a:p>
            <a:pPr algn="just"/>
            <a:r>
              <a:rPr lang="es-EC" dirty="0"/>
              <a:t>La tasa mínima aceptable de rendimiento es también conocida </a:t>
            </a:r>
            <a:r>
              <a:rPr lang="es-EC" dirty="0" smtClean="0"/>
              <a:t>como </a:t>
            </a:r>
            <a:r>
              <a:rPr lang="es-EC" dirty="0"/>
              <a:t>tasa de descuento, se refiere a la rentabilidad mínima exigida por el inversionista para destinar sus recursos al proyecto.</a:t>
            </a:r>
          </a:p>
          <a:p>
            <a:pPr algn="just"/>
            <a:r>
              <a:rPr lang="es-EC" dirty="0"/>
              <a:t> </a:t>
            </a:r>
          </a:p>
          <a:p>
            <a:pPr algn="just"/>
            <a:r>
              <a:rPr lang="es-EC" dirty="0"/>
              <a:t> </a:t>
            </a:r>
            <a:r>
              <a:rPr lang="es-EC" dirty="0" smtClean="0"/>
              <a:t>Por </a:t>
            </a:r>
            <a:r>
              <a:rPr lang="es-EC" dirty="0"/>
              <a:t>tanto, la </a:t>
            </a:r>
            <a:r>
              <a:rPr lang="es-EC" dirty="0" err="1"/>
              <a:t>T.M.A.R</a:t>
            </a:r>
            <a:r>
              <a:rPr lang="es-EC" dirty="0"/>
              <a:t>. exigible al proyecto de una empresa especialista en  gestión y remediación ambiental en la provincia de Pastaza es de 8,00%</a:t>
            </a:r>
          </a:p>
        </p:txBody>
      </p:sp>
      <p:graphicFrame>
        <p:nvGraphicFramePr>
          <p:cNvPr id="6" name="5 Tabla"/>
          <p:cNvGraphicFramePr>
            <a:graphicFrameLocks noGrp="1"/>
          </p:cNvGraphicFramePr>
          <p:nvPr>
            <p:extLst>
              <p:ext uri="{D42A27DB-BD31-4B8C-83A1-F6EECF244321}">
                <p14:modId xmlns:p14="http://schemas.microsoft.com/office/powerpoint/2010/main" val="720010896"/>
              </p:ext>
            </p:extLst>
          </p:nvPr>
        </p:nvGraphicFramePr>
        <p:xfrm>
          <a:off x="1403649" y="3313291"/>
          <a:ext cx="5616623" cy="3336292"/>
        </p:xfrm>
        <a:graphic>
          <a:graphicData uri="http://schemas.openxmlformats.org/drawingml/2006/table">
            <a:tbl>
              <a:tblPr firstRow="1" firstCol="1" bandRow="1">
                <a:tableStyleId>{5C22544A-7EE6-4342-B048-85BDC9FD1C3A}</a:tableStyleId>
              </a:tblPr>
              <a:tblGrid>
                <a:gridCol w="2376790"/>
                <a:gridCol w="801396"/>
                <a:gridCol w="1222643"/>
                <a:gridCol w="1215794"/>
              </a:tblGrid>
              <a:tr h="190500">
                <a:tc rowSpan="2" gridSpan="3">
                  <a:txBody>
                    <a:bodyPr/>
                    <a:lstStyle/>
                    <a:p>
                      <a:pPr algn="ctr">
                        <a:lnSpc>
                          <a:spcPct val="150000"/>
                        </a:lnSpc>
                        <a:spcAft>
                          <a:spcPts val="0"/>
                        </a:spcAft>
                      </a:pPr>
                      <a:r>
                        <a:rPr lang="es-EC" sz="1400">
                          <a:effectLst/>
                        </a:rPr>
                        <a:t>TASA DE DESCUENTO</a:t>
                      </a:r>
                      <a:endParaRPr lang="es-EC" sz="1600">
                        <a:effectLst/>
                        <a:latin typeface="Times New Roman"/>
                        <a:ea typeface="Calibri"/>
                      </a:endParaRPr>
                    </a:p>
                  </a:txBody>
                  <a:tcPr marL="44450" marR="44450" marT="0" marB="0" anchor="ctr"/>
                </a:tc>
                <a:tc rowSpan="2" hMerge="1">
                  <a:txBody>
                    <a:bodyPr/>
                    <a:lstStyle/>
                    <a:p>
                      <a:endParaRPr lang="es-EC"/>
                    </a:p>
                  </a:txBody>
                  <a:tcPr/>
                </a:tc>
                <a:tc rowSpan="2" hMerge="1">
                  <a:txBody>
                    <a:bodyPr/>
                    <a:lstStyle/>
                    <a:p>
                      <a:endParaRPr lang="es-EC"/>
                    </a:p>
                  </a:txBody>
                  <a:tcPr/>
                </a:tc>
                <a:tc>
                  <a:txBody>
                    <a:bodyPr/>
                    <a:lstStyle/>
                    <a:p>
                      <a:pPr>
                        <a:lnSpc>
                          <a:spcPct val="107000"/>
                        </a:lnSpc>
                      </a:pPr>
                      <a:endParaRPr lang="es-EC" sz="1400">
                        <a:effectLst/>
                        <a:latin typeface="Calibri"/>
                      </a:endParaRPr>
                    </a:p>
                  </a:txBody>
                  <a:tcPr marL="44450" marR="44450" marT="0" marB="0" anchor="b"/>
                </a:tc>
              </a:tr>
              <a:tr h="20002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nSpc>
                          <a:spcPct val="107000"/>
                        </a:lnSpc>
                      </a:pPr>
                      <a:endParaRPr lang="es-EC" sz="1400">
                        <a:effectLst/>
                        <a:latin typeface="Calibri"/>
                      </a:endParaRPr>
                    </a:p>
                  </a:txBody>
                  <a:tcPr marL="44450" marR="44450" marT="0" marB="0" anchor="b"/>
                </a:tc>
              </a:tr>
              <a:tr h="200025">
                <a:tc>
                  <a:txBody>
                    <a:bodyPr/>
                    <a:lstStyle/>
                    <a:p>
                      <a:pPr algn="l">
                        <a:lnSpc>
                          <a:spcPct val="150000"/>
                        </a:lnSpc>
                        <a:spcAft>
                          <a:spcPts val="0"/>
                        </a:spcAft>
                      </a:pPr>
                      <a:r>
                        <a:rPr lang="es-EC" sz="1400">
                          <a:effectLst/>
                        </a:rPr>
                        <a:t>DETALLE</a:t>
                      </a:r>
                      <a:endParaRPr lang="es-EC" sz="1600">
                        <a:effectLst/>
                        <a:latin typeface="Times New Roman"/>
                        <a:ea typeface="Calibri"/>
                      </a:endParaRPr>
                    </a:p>
                  </a:txBody>
                  <a:tcPr marL="44450" marR="44450" marT="0" marB="0" anchor="b"/>
                </a:tc>
                <a:tc>
                  <a:txBody>
                    <a:bodyPr/>
                    <a:lstStyle/>
                    <a:p>
                      <a:pPr algn="l">
                        <a:lnSpc>
                          <a:spcPct val="150000"/>
                        </a:lnSpc>
                        <a:spcAft>
                          <a:spcPts val="0"/>
                        </a:spcAft>
                      </a:pPr>
                      <a:r>
                        <a:rPr lang="es-EC" sz="1400">
                          <a:effectLst/>
                        </a:rPr>
                        <a:t>SIGLAS</a:t>
                      </a:r>
                      <a:endParaRPr lang="es-EC" sz="1600">
                        <a:effectLst/>
                        <a:latin typeface="Times New Roman"/>
                        <a:ea typeface="Calibri"/>
                      </a:endParaRPr>
                    </a:p>
                  </a:txBody>
                  <a:tcPr marL="44450" marR="44450" marT="0" marB="0" anchor="b"/>
                </a:tc>
                <a:tc>
                  <a:txBody>
                    <a:bodyPr/>
                    <a:lstStyle/>
                    <a:p>
                      <a:pPr algn="l">
                        <a:lnSpc>
                          <a:spcPct val="150000"/>
                        </a:lnSpc>
                        <a:spcAft>
                          <a:spcPts val="0"/>
                        </a:spcAft>
                      </a:pPr>
                      <a:r>
                        <a:rPr lang="es-EC" sz="1400">
                          <a:effectLst/>
                        </a:rPr>
                        <a:t>VALOR (%)</a:t>
                      </a:r>
                      <a:endParaRPr lang="es-EC" sz="1600">
                        <a:effectLst/>
                        <a:latin typeface="Times New Roman"/>
                        <a:ea typeface="Calibri"/>
                      </a:endParaRPr>
                    </a:p>
                  </a:txBody>
                  <a:tcPr marL="44450" marR="44450" marT="0" marB="0" anchor="b"/>
                </a:tc>
                <a:tc>
                  <a:txBody>
                    <a:bodyPr/>
                    <a:lstStyle/>
                    <a:p>
                      <a:pPr>
                        <a:lnSpc>
                          <a:spcPct val="107000"/>
                        </a:lnSpc>
                      </a:pPr>
                      <a:endParaRPr lang="es-EC" sz="1400">
                        <a:effectLst/>
                        <a:latin typeface="Calibri"/>
                      </a:endParaRPr>
                    </a:p>
                  </a:txBody>
                  <a:tcPr marL="44450" marR="44450" marT="0" marB="0" anchor="b"/>
                </a:tc>
              </a:tr>
              <a:tr h="190500">
                <a:tc>
                  <a:txBody>
                    <a:bodyPr/>
                    <a:lstStyle/>
                    <a:p>
                      <a:pPr algn="l">
                        <a:lnSpc>
                          <a:spcPct val="150000"/>
                        </a:lnSpc>
                        <a:spcAft>
                          <a:spcPts val="0"/>
                        </a:spcAft>
                      </a:pPr>
                      <a:r>
                        <a:rPr lang="es-EC" sz="1400">
                          <a:effectLst/>
                        </a:rPr>
                        <a:t>% Capital propio</a:t>
                      </a:r>
                      <a:endParaRPr lang="es-EC" sz="1600">
                        <a:effectLst/>
                        <a:latin typeface="Times New Roman"/>
                        <a:ea typeface="Calibri"/>
                      </a:endParaRPr>
                    </a:p>
                  </a:txBody>
                  <a:tcPr marL="44450" marR="44450" marT="0" marB="0" anchor="b"/>
                </a:tc>
                <a:tc>
                  <a:txBody>
                    <a:bodyPr/>
                    <a:lstStyle/>
                    <a:p>
                      <a:pPr algn="r">
                        <a:lnSpc>
                          <a:spcPct val="150000"/>
                        </a:lnSpc>
                        <a:spcAft>
                          <a:spcPts val="0"/>
                        </a:spcAft>
                      </a:pPr>
                      <a:r>
                        <a:rPr lang="es-EC" sz="1100">
                          <a:effectLst/>
                        </a:rPr>
                        <a:t>C =</a:t>
                      </a:r>
                      <a:endParaRPr lang="es-EC" sz="1600">
                        <a:effectLst/>
                        <a:latin typeface="Times New Roman"/>
                        <a:ea typeface="Calibri"/>
                      </a:endParaRPr>
                    </a:p>
                  </a:txBody>
                  <a:tcPr marL="44450" marR="44450" marT="0" marB="0" anchor="b"/>
                </a:tc>
                <a:tc>
                  <a:txBody>
                    <a:bodyPr/>
                    <a:lstStyle/>
                    <a:p>
                      <a:pPr algn="ctr">
                        <a:lnSpc>
                          <a:spcPct val="150000"/>
                        </a:lnSpc>
                        <a:spcAft>
                          <a:spcPts val="0"/>
                        </a:spcAft>
                      </a:pPr>
                      <a:r>
                        <a:rPr lang="es-EC" sz="1400">
                          <a:effectLst/>
                        </a:rPr>
                        <a:t>20,00%</a:t>
                      </a:r>
                      <a:endParaRPr lang="es-EC" sz="1600">
                        <a:effectLst/>
                        <a:latin typeface="Times New Roman"/>
                        <a:ea typeface="Calibri"/>
                      </a:endParaRPr>
                    </a:p>
                  </a:txBody>
                  <a:tcPr marL="44450" marR="44450" marT="0" marB="0" anchor="ctr"/>
                </a:tc>
                <a:tc>
                  <a:txBody>
                    <a:bodyPr/>
                    <a:lstStyle/>
                    <a:p>
                      <a:pPr>
                        <a:lnSpc>
                          <a:spcPct val="107000"/>
                        </a:lnSpc>
                      </a:pPr>
                      <a:endParaRPr lang="es-EC" sz="1400">
                        <a:effectLst/>
                        <a:latin typeface="Calibri"/>
                      </a:endParaRPr>
                    </a:p>
                  </a:txBody>
                  <a:tcPr marL="44450" marR="44450" marT="0" marB="0" anchor="b"/>
                </a:tc>
              </a:tr>
              <a:tr h="190500">
                <a:tc>
                  <a:txBody>
                    <a:bodyPr/>
                    <a:lstStyle/>
                    <a:p>
                      <a:pPr algn="l">
                        <a:lnSpc>
                          <a:spcPct val="150000"/>
                        </a:lnSpc>
                        <a:spcAft>
                          <a:spcPts val="0"/>
                        </a:spcAft>
                      </a:pPr>
                      <a:r>
                        <a:rPr lang="es-EC" sz="1400">
                          <a:effectLst/>
                        </a:rPr>
                        <a:t>% Deuda</a:t>
                      </a:r>
                      <a:endParaRPr lang="es-EC" sz="1600">
                        <a:effectLst/>
                        <a:latin typeface="Times New Roman"/>
                        <a:ea typeface="Calibri"/>
                      </a:endParaRPr>
                    </a:p>
                  </a:txBody>
                  <a:tcPr marL="44450" marR="44450" marT="0" marB="0" anchor="b"/>
                </a:tc>
                <a:tc>
                  <a:txBody>
                    <a:bodyPr/>
                    <a:lstStyle/>
                    <a:p>
                      <a:pPr algn="r">
                        <a:lnSpc>
                          <a:spcPct val="150000"/>
                        </a:lnSpc>
                        <a:spcAft>
                          <a:spcPts val="0"/>
                        </a:spcAft>
                      </a:pPr>
                      <a:r>
                        <a:rPr lang="es-EC" sz="1100">
                          <a:effectLst/>
                        </a:rPr>
                        <a:t>D =</a:t>
                      </a:r>
                      <a:endParaRPr lang="es-EC" sz="1600">
                        <a:effectLst/>
                        <a:latin typeface="Times New Roman"/>
                        <a:ea typeface="Calibri"/>
                      </a:endParaRPr>
                    </a:p>
                  </a:txBody>
                  <a:tcPr marL="44450" marR="44450" marT="0" marB="0" anchor="b"/>
                </a:tc>
                <a:tc>
                  <a:txBody>
                    <a:bodyPr/>
                    <a:lstStyle/>
                    <a:p>
                      <a:pPr algn="ctr">
                        <a:lnSpc>
                          <a:spcPct val="150000"/>
                        </a:lnSpc>
                        <a:spcAft>
                          <a:spcPts val="0"/>
                        </a:spcAft>
                      </a:pPr>
                      <a:r>
                        <a:rPr lang="es-EC" sz="1400">
                          <a:effectLst/>
                        </a:rPr>
                        <a:t>80,00%</a:t>
                      </a:r>
                      <a:endParaRPr lang="es-EC" sz="1600">
                        <a:effectLst/>
                        <a:latin typeface="Times New Roman"/>
                        <a:ea typeface="Calibri"/>
                      </a:endParaRPr>
                    </a:p>
                  </a:txBody>
                  <a:tcPr marL="44450" marR="44450" marT="0" marB="0" anchor="ctr"/>
                </a:tc>
                <a:tc>
                  <a:txBody>
                    <a:bodyPr/>
                    <a:lstStyle/>
                    <a:p>
                      <a:pPr>
                        <a:lnSpc>
                          <a:spcPct val="107000"/>
                        </a:lnSpc>
                      </a:pPr>
                      <a:endParaRPr lang="es-EC" sz="1400">
                        <a:effectLst/>
                        <a:latin typeface="Calibri"/>
                      </a:endParaRPr>
                    </a:p>
                  </a:txBody>
                  <a:tcPr marL="44450" marR="44450" marT="0" marB="0" anchor="b"/>
                </a:tc>
              </a:tr>
              <a:tr h="190500">
                <a:tc>
                  <a:txBody>
                    <a:bodyPr/>
                    <a:lstStyle/>
                    <a:p>
                      <a:pPr algn="l">
                        <a:lnSpc>
                          <a:spcPct val="150000"/>
                        </a:lnSpc>
                        <a:spcAft>
                          <a:spcPts val="0"/>
                        </a:spcAft>
                      </a:pPr>
                      <a:r>
                        <a:rPr lang="es-EC" sz="1400">
                          <a:effectLst/>
                        </a:rPr>
                        <a:t>costo de oportunidad</a:t>
                      </a:r>
                      <a:endParaRPr lang="es-EC" sz="1600">
                        <a:effectLst/>
                        <a:latin typeface="Times New Roman"/>
                        <a:ea typeface="Calibri"/>
                      </a:endParaRPr>
                    </a:p>
                  </a:txBody>
                  <a:tcPr marL="44450" marR="44450" marT="0" marB="0" anchor="b"/>
                </a:tc>
                <a:tc>
                  <a:txBody>
                    <a:bodyPr/>
                    <a:lstStyle/>
                    <a:p>
                      <a:pPr algn="r">
                        <a:lnSpc>
                          <a:spcPct val="150000"/>
                        </a:lnSpc>
                        <a:spcAft>
                          <a:spcPts val="0"/>
                        </a:spcAft>
                      </a:pPr>
                      <a:r>
                        <a:rPr lang="es-EC" sz="1100">
                          <a:effectLst/>
                        </a:rPr>
                        <a:t>rs =</a:t>
                      </a:r>
                      <a:endParaRPr lang="es-EC" sz="1600">
                        <a:effectLst/>
                        <a:latin typeface="Times New Roman"/>
                        <a:ea typeface="Calibri"/>
                      </a:endParaRPr>
                    </a:p>
                  </a:txBody>
                  <a:tcPr marL="44450" marR="44450" marT="0" marB="0" anchor="b"/>
                </a:tc>
                <a:tc>
                  <a:txBody>
                    <a:bodyPr/>
                    <a:lstStyle/>
                    <a:p>
                      <a:pPr algn="ctr">
                        <a:lnSpc>
                          <a:spcPct val="150000"/>
                        </a:lnSpc>
                        <a:spcAft>
                          <a:spcPts val="0"/>
                        </a:spcAft>
                      </a:pPr>
                      <a:r>
                        <a:rPr lang="es-EC" sz="1400">
                          <a:effectLst/>
                        </a:rPr>
                        <a:t>12,00%</a:t>
                      </a:r>
                      <a:endParaRPr lang="es-EC" sz="1600">
                        <a:effectLst/>
                        <a:latin typeface="Times New Roman"/>
                        <a:ea typeface="Calibri"/>
                      </a:endParaRPr>
                    </a:p>
                  </a:txBody>
                  <a:tcPr marL="44450" marR="44450" marT="0" marB="0" anchor="ctr"/>
                </a:tc>
                <a:tc>
                  <a:txBody>
                    <a:bodyPr/>
                    <a:lstStyle/>
                    <a:p>
                      <a:pPr>
                        <a:lnSpc>
                          <a:spcPct val="107000"/>
                        </a:lnSpc>
                      </a:pPr>
                      <a:endParaRPr lang="es-EC" sz="1400">
                        <a:effectLst/>
                        <a:latin typeface="Calibri"/>
                      </a:endParaRPr>
                    </a:p>
                  </a:txBody>
                  <a:tcPr marL="44450" marR="44450" marT="0" marB="0" anchor="b"/>
                </a:tc>
              </a:tr>
              <a:tr h="190500">
                <a:tc>
                  <a:txBody>
                    <a:bodyPr/>
                    <a:lstStyle/>
                    <a:p>
                      <a:pPr algn="l">
                        <a:lnSpc>
                          <a:spcPct val="150000"/>
                        </a:lnSpc>
                        <a:spcAft>
                          <a:spcPts val="0"/>
                        </a:spcAft>
                      </a:pPr>
                      <a:r>
                        <a:rPr lang="es-EC" sz="1400">
                          <a:effectLst/>
                        </a:rPr>
                        <a:t>Tasa de interés Capital</a:t>
                      </a:r>
                      <a:endParaRPr lang="es-EC" sz="1600">
                        <a:effectLst/>
                        <a:latin typeface="Times New Roman"/>
                        <a:ea typeface="Calibri"/>
                      </a:endParaRPr>
                    </a:p>
                  </a:txBody>
                  <a:tcPr marL="44450" marR="44450" marT="0" marB="0" anchor="b"/>
                </a:tc>
                <a:tc>
                  <a:txBody>
                    <a:bodyPr/>
                    <a:lstStyle/>
                    <a:p>
                      <a:pPr algn="r">
                        <a:lnSpc>
                          <a:spcPct val="150000"/>
                        </a:lnSpc>
                        <a:spcAft>
                          <a:spcPts val="0"/>
                        </a:spcAft>
                      </a:pPr>
                      <a:r>
                        <a:rPr lang="es-EC" sz="1100">
                          <a:effectLst/>
                        </a:rPr>
                        <a:t>rd =</a:t>
                      </a:r>
                      <a:endParaRPr lang="es-EC" sz="1600">
                        <a:effectLst/>
                        <a:latin typeface="Times New Roman"/>
                        <a:ea typeface="Calibri"/>
                      </a:endParaRPr>
                    </a:p>
                  </a:txBody>
                  <a:tcPr marL="44450" marR="44450" marT="0" marB="0" anchor="b"/>
                </a:tc>
                <a:tc>
                  <a:txBody>
                    <a:bodyPr/>
                    <a:lstStyle/>
                    <a:p>
                      <a:pPr algn="ctr">
                        <a:lnSpc>
                          <a:spcPct val="150000"/>
                        </a:lnSpc>
                        <a:spcAft>
                          <a:spcPts val="0"/>
                        </a:spcAft>
                      </a:pPr>
                      <a:r>
                        <a:rPr lang="es-EC" sz="1400">
                          <a:effectLst/>
                        </a:rPr>
                        <a:t>10,00%</a:t>
                      </a:r>
                      <a:endParaRPr lang="es-EC" sz="1600">
                        <a:effectLst/>
                        <a:latin typeface="Times New Roman"/>
                        <a:ea typeface="Calibri"/>
                      </a:endParaRPr>
                    </a:p>
                  </a:txBody>
                  <a:tcPr marL="44450" marR="44450" marT="0" marB="0" anchor="ctr"/>
                </a:tc>
                <a:tc>
                  <a:txBody>
                    <a:bodyPr/>
                    <a:lstStyle/>
                    <a:p>
                      <a:pPr>
                        <a:lnSpc>
                          <a:spcPct val="107000"/>
                        </a:lnSpc>
                      </a:pPr>
                      <a:endParaRPr lang="es-EC" sz="1400">
                        <a:effectLst/>
                        <a:latin typeface="Calibri"/>
                      </a:endParaRPr>
                    </a:p>
                  </a:txBody>
                  <a:tcPr marL="44450" marR="44450" marT="0" marB="0" anchor="b"/>
                </a:tc>
              </a:tr>
              <a:tr h="200025">
                <a:tc>
                  <a:txBody>
                    <a:bodyPr/>
                    <a:lstStyle/>
                    <a:p>
                      <a:pPr algn="l">
                        <a:lnSpc>
                          <a:spcPct val="150000"/>
                        </a:lnSpc>
                        <a:spcAft>
                          <a:spcPts val="0"/>
                        </a:spcAft>
                      </a:pPr>
                      <a:r>
                        <a:rPr lang="es-EC" sz="1400">
                          <a:effectLst/>
                        </a:rPr>
                        <a:t>Tasa impositiva</a:t>
                      </a:r>
                      <a:endParaRPr lang="es-EC" sz="1600">
                        <a:effectLst/>
                        <a:latin typeface="Times New Roman"/>
                        <a:ea typeface="Calibri"/>
                      </a:endParaRPr>
                    </a:p>
                  </a:txBody>
                  <a:tcPr marL="44450" marR="44450" marT="0" marB="0" anchor="b"/>
                </a:tc>
                <a:tc>
                  <a:txBody>
                    <a:bodyPr/>
                    <a:lstStyle/>
                    <a:p>
                      <a:pPr algn="r">
                        <a:lnSpc>
                          <a:spcPct val="150000"/>
                        </a:lnSpc>
                        <a:spcAft>
                          <a:spcPts val="0"/>
                        </a:spcAft>
                      </a:pPr>
                      <a:r>
                        <a:rPr lang="es-EC" sz="1100">
                          <a:effectLst/>
                        </a:rPr>
                        <a:t>t =</a:t>
                      </a:r>
                      <a:endParaRPr lang="es-EC" sz="1600">
                        <a:effectLst/>
                        <a:latin typeface="Times New Roman"/>
                        <a:ea typeface="Calibri"/>
                      </a:endParaRPr>
                    </a:p>
                  </a:txBody>
                  <a:tcPr marL="44450" marR="44450" marT="0" marB="0" anchor="b"/>
                </a:tc>
                <a:tc>
                  <a:txBody>
                    <a:bodyPr/>
                    <a:lstStyle/>
                    <a:p>
                      <a:pPr algn="ctr">
                        <a:lnSpc>
                          <a:spcPct val="150000"/>
                        </a:lnSpc>
                        <a:spcAft>
                          <a:spcPts val="0"/>
                        </a:spcAft>
                      </a:pPr>
                      <a:r>
                        <a:rPr lang="es-EC" sz="1400">
                          <a:effectLst/>
                        </a:rPr>
                        <a:t>30,00%</a:t>
                      </a:r>
                      <a:endParaRPr lang="es-EC" sz="1600">
                        <a:effectLst/>
                        <a:latin typeface="Times New Roman"/>
                        <a:ea typeface="Calibri"/>
                      </a:endParaRPr>
                    </a:p>
                  </a:txBody>
                  <a:tcPr marL="44450" marR="44450" marT="0" marB="0" anchor="ctr"/>
                </a:tc>
                <a:tc>
                  <a:txBody>
                    <a:bodyPr/>
                    <a:lstStyle/>
                    <a:p>
                      <a:pPr>
                        <a:lnSpc>
                          <a:spcPct val="107000"/>
                        </a:lnSpc>
                      </a:pPr>
                      <a:endParaRPr lang="es-EC" sz="1400">
                        <a:effectLst/>
                        <a:latin typeface="Calibri"/>
                      </a:endParaRPr>
                    </a:p>
                  </a:txBody>
                  <a:tcPr marL="44450" marR="44450" marT="0" marB="0" anchor="b"/>
                </a:tc>
              </a:tr>
              <a:tr h="200025">
                <a:tc>
                  <a:txBody>
                    <a:bodyPr/>
                    <a:lstStyle/>
                    <a:p>
                      <a:pPr>
                        <a:lnSpc>
                          <a:spcPct val="107000"/>
                        </a:lnSpc>
                      </a:pPr>
                      <a:endParaRPr lang="es-EC" sz="1400">
                        <a:effectLst/>
                        <a:latin typeface="Calibri"/>
                      </a:endParaRPr>
                    </a:p>
                  </a:txBody>
                  <a:tcPr marL="44450" marR="44450" marT="0" marB="0" anchor="b"/>
                </a:tc>
                <a:tc>
                  <a:txBody>
                    <a:bodyPr/>
                    <a:lstStyle/>
                    <a:p>
                      <a:pPr>
                        <a:lnSpc>
                          <a:spcPct val="107000"/>
                        </a:lnSpc>
                      </a:pPr>
                      <a:endParaRPr lang="es-EC" sz="1400">
                        <a:effectLst/>
                        <a:latin typeface="Calibri"/>
                      </a:endParaRPr>
                    </a:p>
                  </a:txBody>
                  <a:tcPr marL="44450" marR="44450" marT="0" marB="0" anchor="b"/>
                </a:tc>
                <a:tc>
                  <a:txBody>
                    <a:bodyPr/>
                    <a:lstStyle/>
                    <a:p>
                      <a:pPr>
                        <a:lnSpc>
                          <a:spcPct val="107000"/>
                        </a:lnSpc>
                      </a:pPr>
                      <a:endParaRPr lang="es-EC" sz="1400">
                        <a:effectLst/>
                        <a:latin typeface="Calibri"/>
                      </a:endParaRPr>
                    </a:p>
                  </a:txBody>
                  <a:tcPr marL="44450" marR="44450" marT="0" marB="0" anchor="b"/>
                </a:tc>
                <a:tc>
                  <a:txBody>
                    <a:bodyPr/>
                    <a:lstStyle/>
                    <a:p>
                      <a:pPr>
                        <a:lnSpc>
                          <a:spcPct val="107000"/>
                        </a:lnSpc>
                      </a:pPr>
                      <a:endParaRPr lang="es-EC" sz="1400">
                        <a:effectLst/>
                        <a:latin typeface="Calibri"/>
                      </a:endParaRPr>
                    </a:p>
                  </a:txBody>
                  <a:tcPr marL="44450" marR="44450" marT="0" marB="0" anchor="b"/>
                </a:tc>
              </a:tr>
              <a:tr h="200025">
                <a:tc>
                  <a:txBody>
                    <a:bodyPr/>
                    <a:lstStyle/>
                    <a:p>
                      <a:pPr algn="r">
                        <a:lnSpc>
                          <a:spcPct val="150000"/>
                        </a:lnSpc>
                        <a:spcAft>
                          <a:spcPts val="0"/>
                        </a:spcAft>
                      </a:pPr>
                      <a:r>
                        <a:rPr lang="es-EC" sz="1100">
                          <a:effectLst/>
                        </a:rPr>
                        <a:t>CPPC =</a:t>
                      </a:r>
                      <a:endParaRPr lang="es-EC" sz="16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8,00%</a:t>
                      </a:r>
                      <a:endParaRPr lang="es-EC" sz="1600">
                        <a:effectLst/>
                        <a:latin typeface="Times New Roman"/>
                        <a:ea typeface="Calibri"/>
                      </a:endParaRPr>
                    </a:p>
                  </a:txBody>
                  <a:tcPr marL="44450" marR="44450" marT="0" marB="0" anchor="ctr"/>
                </a:tc>
                <a:tc>
                  <a:txBody>
                    <a:bodyPr/>
                    <a:lstStyle/>
                    <a:p>
                      <a:pPr>
                        <a:lnSpc>
                          <a:spcPct val="107000"/>
                        </a:lnSpc>
                      </a:pPr>
                      <a:endParaRPr lang="es-EC" sz="1400">
                        <a:effectLst/>
                        <a:latin typeface="Calibri"/>
                      </a:endParaRPr>
                    </a:p>
                  </a:txBody>
                  <a:tcPr marL="44450" marR="44450" marT="0" marB="0" anchor="b"/>
                </a:tc>
                <a:tc>
                  <a:txBody>
                    <a:bodyPr/>
                    <a:lstStyle/>
                    <a:p>
                      <a:pPr>
                        <a:lnSpc>
                          <a:spcPct val="107000"/>
                        </a:lnSpc>
                      </a:pPr>
                      <a:endParaRPr lang="es-EC" sz="1400">
                        <a:effectLst/>
                        <a:latin typeface="Calibri"/>
                      </a:endParaRPr>
                    </a:p>
                  </a:txBody>
                  <a:tcPr marL="44450" marR="44450" marT="0" marB="0" anchor="b"/>
                </a:tc>
              </a:tr>
              <a:tr h="200025">
                <a:tc>
                  <a:txBody>
                    <a:bodyPr/>
                    <a:lstStyle/>
                    <a:p>
                      <a:pPr>
                        <a:lnSpc>
                          <a:spcPct val="107000"/>
                        </a:lnSpc>
                      </a:pPr>
                      <a:endParaRPr lang="es-EC" sz="1400">
                        <a:effectLst/>
                        <a:latin typeface="Calibri"/>
                      </a:endParaRPr>
                    </a:p>
                  </a:txBody>
                  <a:tcPr marL="44450" marR="44450" marT="0" marB="0" anchor="b"/>
                </a:tc>
                <a:tc>
                  <a:txBody>
                    <a:bodyPr/>
                    <a:lstStyle/>
                    <a:p>
                      <a:pPr>
                        <a:lnSpc>
                          <a:spcPct val="107000"/>
                        </a:lnSpc>
                      </a:pPr>
                      <a:endParaRPr lang="es-EC" sz="1400">
                        <a:effectLst/>
                        <a:latin typeface="Calibri"/>
                      </a:endParaRPr>
                    </a:p>
                  </a:txBody>
                  <a:tcPr marL="44450" marR="44450" marT="0" marB="0" anchor="b"/>
                </a:tc>
                <a:tc>
                  <a:txBody>
                    <a:bodyPr/>
                    <a:lstStyle/>
                    <a:p>
                      <a:pPr>
                        <a:lnSpc>
                          <a:spcPct val="107000"/>
                        </a:lnSpc>
                      </a:pPr>
                      <a:endParaRPr lang="es-EC" sz="1400">
                        <a:effectLst/>
                        <a:latin typeface="Calibri"/>
                      </a:endParaRPr>
                    </a:p>
                  </a:txBody>
                  <a:tcPr marL="44450" marR="44450" marT="0" marB="0" anchor="b"/>
                </a:tc>
                <a:tc>
                  <a:txBody>
                    <a:bodyPr/>
                    <a:lstStyle/>
                    <a:p>
                      <a:pPr>
                        <a:lnSpc>
                          <a:spcPct val="107000"/>
                        </a:lnSpc>
                      </a:pPr>
                      <a:endParaRPr lang="es-EC" sz="1400">
                        <a:effectLst/>
                        <a:latin typeface="Calibri"/>
                      </a:endParaRPr>
                    </a:p>
                  </a:txBody>
                  <a:tcPr marL="44450" marR="44450" marT="0" marB="0" anchor="b"/>
                </a:tc>
              </a:tr>
              <a:tr h="0">
                <a:tc>
                  <a:txBody>
                    <a:bodyPr/>
                    <a:lstStyle/>
                    <a:p>
                      <a:pPr algn="ctr">
                        <a:lnSpc>
                          <a:spcPct val="150000"/>
                        </a:lnSpc>
                        <a:spcAft>
                          <a:spcPts val="0"/>
                        </a:spcAft>
                      </a:pPr>
                      <a:r>
                        <a:rPr lang="es-EC" sz="1100">
                          <a:effectLst/>
                        </a:rPr>
                        <a:t>CPPC =</a:t>
                      </a:r>
                      <a:endParaRPr lang="es-EC" sz="1600">
                        <a:effectLst/>
                        <a:latin typeface="Times New Roman"/>
                        <a:ea typeface="Calibri"/>
                      </a:endParaRPr>
                    </a:p>
                  </a:txBody>
                  <a:tcPr marL="44450" marR="44450" marT="0" marB="0" anchor="ctr"/>
                </a:tc>
                <a:tc gridSpan="3">
                  <a:txBody>
                    <a:bodyPr/>
                    <a:lstStyle/>
                    <a:p>
                      <a:pPr algn="ctr">
                        <a:lnSpc>
                          <a:spcPct val="150000"/>
                        </a:lnSpc>
                        <a:spcAft>
                          <a:spcPts val="0"/>
                        </a:spcAft>
                      </a:pPr>
                      <a:r>
                        <a:rPr lang="en-US" sz="1100" dirty="0">
                          <a:effectLst/>
                        </a:rPr>
                        <a:t>(C/</a:t>
                      </a:r>
                      <a:r>
                        <a:rPr lang="en-US" sz="1100" dirty="0" err="1">
                          <a:effectLst/>
                        </a:rPr>
                        <a:t>C+D</a:t>
                      </a:r>
                      <a:r>
                        <a:rPr lang="en-US" sz="1100" dirty="0">
                          <a:effectLst/>
                        </a:rPr>
                        <a:t>)*</a:t>
                      </a:r>
                      <a:r>
                        <a:rPr lang="en-US" sz="1100" dirty="0" err="1">
                          <a:effectLst/>
                        </a:rPr>
                        <a:t>rs</a:t>
                      </a:r>
                      <a:r>
                        <a:rPr lang="en-US" sz="1100" dirty="0">
                          <a:effectLst/>
                        </a:rPr>
                        <a:t> + (D/</a:t>
                      </a:r>
                      <a:r>
                        <a:rPr lang="en-US" sz="1100" dirty="0" err="1">
                          <a:effectLst/>
                        </a:rPr>
                        <a:t>C+D</a:t>
                      </a:r>
                      <a:r>
                        <a:rPr lang="en-US" sz="1100" dirty="0">
                          <a:effectLst/>
                        </a:rPr>
                        <a:t>)*</a:t>
                      </a:r>
                      <a:r>
                        <a:rPr lang="en-US" sz="1100" dirty="0" err="1">
                          <a:effectLst/>
                        </a:rPr>
                        <a:t>rd</a:t>
                      </a:r>
                      <a:r>
                        <a:rPr lang="en-US" sz="1100" dirty="0">
                          <a:effectLst/>
                        </a:rPr>
                        <a:t>(1-t)</a:t>
                      </a:r>
                      <a:endParaRPr lang="es-EC" sz="1600" dirty="0">
                        <a:effectLst/>
                        <a:latin typeface="Times New Roman"/>
                        <a:ea typeface="Calibri"/>
                      </a:endParaRPr>
                    </a:p>
                  </a:txBody>
                  <a:tcPr marL="44450" marR="44450" marT="0" marB="0" anchor="ct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4069615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547664" y="195765"/>
            <a:ext cx="3399777" cy="369332"/>
          </a:xfrm>
          <a:prstGeom prst="rect">
            <a:avLst/>
          </a:prstGeom>
        </p:spPr>
        <p:txBody>
          <a:bodyPr wrap="none">
            <a:spAutoFit/>
          </a:bodyPr>
          <a:lstStyle/>
          <a:p>
            <a:pPr lvl="2"/>
            <a:r>
              <a:rPr lang="es-EC" b="1" dirty="0"/>
              <a:t>Valor Actual Neto (Van) </a:t>
            </a:r>
          </a:p>
        </p:txBody>
      </p:sp>
      <p:sp>
        <p:nvSpPr>
          <p:cNvPr id="4" name="3 Rectángulo"/>
          <p:cNvSpPr/>
          <p:nvPr/>
        </p:nvSpPr>
        <p:spPr>
          <a:xfrm>
            <a:off x="290123" y="604129"/>
            <a:ext cx="8208912" cy="646331"/>
          </a:xfrm>
          <a:prstGeom prst="rect">
            <a:avLst/>
          </a:prstGeom>
        </p:spPr>
        <p:txBody>
          <a:bodyPr wrap="square">
            <a:spAutoFit/>
          </a:bodyPr>
          <a:lstStyle/>
          <a:p>
            <a:pPr algn="just"/>
            <a:r>
              <a:rPr lang="es-ES" dirty="0" smtClean="0"/>
              <a:t>Es un indicador de rentabilidad que se </a:t>
            </a:r>
            <a:r>
              <a:rPr lang="es-ES" dirty="0"/>
              <a:t>calcula con los flujos de efectivo actualizados o descontados, que genera la compañía a lo largo de los 5 años considerados. </a:t>
            </a:r>
            <a:endParaRPr lang="es-EC" dirty="0"/>
          </a:p>
        </p:txBody>
      </p:sp>
      <p:sp>
        <p:nvSpPr>
          <p:cNvPr id="5" name="4 Rectángulo"/>
          <p:cNvSpPr/>
          <p:nvPr/>
        </p:nvSpPr>
        <p:spPr>
          <a:xfrm>
            <a:off x="2263385" y="1272854"/>
            <a:ext cx="4572000" cy="923330"/>
          </a:xfrm>
          <a:prstGeom prst="rect">
            <a:avLst/>
          </a:prstGeom>
        </p:spPr>
        <p:txBody>
          <a:bodyPr>
            <a:spAutoFit/>
          </a:bodyPr>
          <a:lstStyle/>
          <a:p>
            <a:r>
              <a:rPr lang="es-ES" b="1" dirty="0"/>
              <a:t>VAN</a:t>
            </a:r>
            <a:r>
              <a:rPr lang="es-ES" dirty="0"/>
              <a:t> </a:t>
            </a:r>
            <a:r>
              <a:rPr lang="es-ES" b="1" dirty="0"/>
              <a:t>= 0</a:t>
            </a:r>
            <a:r>
              <a:rPr lang="es-ES" dirty="0"/>
              <a:t> entonces el proyecto es </a:t>
            </a:r>
            <a:r>
              <a:rPr lang="es-ES" b="1" dirty="0"/>
              <a:t>indiferente</a:t>
            </a:r>
            <a:endParaRPr lang="es-EC" dirty="0"/>
          </a:p>
          <a:p>
            <a:r>
              <a:rPr lang="es-ES" b="1" dirty="0"/>
              <a:t>VAN</a:t>
            </a:r>
            <a:r>
              <a:rPr lang="es-ES" dirty="0"/>
              <a:t> </a:t>
            </a:r>
            <a:r>
              <a:rPr lang="es-ES" b="1" dirty="0"/>
              <a:t>&gt; 0</a:t>
            </a:r>
            <a:r>
              <a:rPr lang="es-ES" dirty="0"/>
              <a:t> entonces el proyecto se </a:t>
            </a:r>
            <a:r>
              <a:rPr lang="es-ES" b="1" dirty="0"/>
              <a:t>acepta</a:t>
            </a:r>
            <a:endParaRPr lang="es-EC" dirty="0"/>
          </a:p>
          <a:p>
            <a:r>
              <a:rPr lang="es-ES" b="1" dirty="0"/>
              <a:t>VAN</a:t>
            </a:r>
            <a:r>
              <a:rPr lang="es-ES" dirty="0"/>
              <a:t> </a:t>
            </a:r>
            <a:r>
              <a:rPr lang="es-ES" b="1" dirty="0"/>
              <a:t>&lt; 0</a:t>
            </a:r>
            <a:r>
              <a:rPr lang="es-ES" dirty="0"/>
              <a:t> entonces el proyecto se </a:t>
            </a:r>
            <a:r>
              <a:rPr lang="es-ES" b="1" dirty="0"/>
              <a:t>rechaza</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813090060"/>
              </p:ext>
            </p:extLst>
          </p:nvPr>
        </p:nvGraphicFramePr>
        <p:xfrm>
          <a:off x="457201" y="2196184"/>
          <a:ext cx="8229600" cy="3017520"/>
        </p:xfrm>
        <a:graphic>
          <a:graphicData uri="http://schemas.openxmlformats.org/drawingml/2006/table">
            <a:tbl>
              <a:tblPr firstRow="1" firstCol="1" bandRow="1">
                <a:tableStyleId>{5C22544A-7EE6-4342-B048-85BDC9FD1C3A}</a:tableStyleId>
              </a:tblPr>
              <a:tblGrid>
                <a:gridCol w="914400"/>
                <a:gridCol w="914400"/>
                <a:gridCol w="914400"/>
                <a:gridCol w="914400"/>
                <a:gridCol w="914400"/>
                <a:gridCol w="914400"/>
                <a:gridCol w="914400"/>
                <a:gridCol w="914400"/>
                <a:gridCol w="914400"/>
              </a:tblGrid>
              <a:tr h="238125">
                <a:tc gridSpan="4">
                  <a:txBody>
                    <a:bodyPr/>
                    <a:lstStyle/>
                    <a:p>
                      <a:pPr algn="ctr">
                        <a:lnSpc>
                          <a:spcPct val="150000"/>
                        </a:lnSpc>
                        <a:spcAft>
                          <a:spcPts val="0"/>
                        </a:spcAft>
                      </a:pPr>
                      <a:r>
                        <a:rPr lang="es-EC" sz="1100" dirty="0">
                          <a:effectLst/>
                        </a:rPr>
                        <a:t>VALOR ACTUAL NETO </a:t>
                      </a:r>
                      <a:endParaRPr lang="es-EC" sz="1200" dirty="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Calibri"/>
                      </a:endParaRPr>
                    </a:p>
                  </a:txBody>
                  <a:tcPr marL="44450" marR="44450" marT="0" marB="0" anchor="b"/>
                </a:tc>
                <a:tc gridSpan="4">
                  <a:txBody>
                    <a:bodyPr/>
                    <a:lstStyle/>
                    <a:p>
                      <a:pPr algn="ctr">
                        <a:lnSpc>
                          <a:spcPct val="150000"/>
                        </a:lnSpc>
                        <a:spcAft>
                          <a:spcPts val="0"/>
                        </a:spcAft>
                      </a:pPr>
                      <a:r>
                        <a:rPr lang="es-EC" sz="1100">
                          <a:effectLst/>
                        </a:rPr>
                        <a:t>VALOR ACTUAL NETO </a:t>
                      </a:r>
                      <a:endParaRPr lang="es-EC" sz="120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09550">
                <a:tc gridSpan="4">
                  <a:txBody>
                    <a:bodyPr/>
                    <a:lstStyle/>
                    <a:p>
                      <a:pPr algn="ctr">
                        <a:lnSpc>
                          <a:spcPct val="150000"/>
                        </a:lnSpc>
                        <a:spcAft>
                          <a:spcPts val="0"/>
                        </a:spcAft>
                      </a:pPr>
                      <a:r>
                        <a:rPr lang="es-EC" sz="1100" dirty="0">
                          <a:effectLst/>
                        </a:rPr>
                        <a:t>CON FINANCIAMIENTO</a:t>
                      </a:r>
                      <a:endParaRPr lang="es-EC" sz="1200" dirty="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pPr>
                      <a:endParaRPr lang="es-EC" sz="1100">
                        <a:effectLst/>
                        <a:latin typeface="Calibri"/>
                      </a:endParaRPr>
                    </a:p>
                  </a:txBody>
                  <a:tcPr marL="44450" marR="44450" marT="0" marB="0" anchor="b"/>
                </a:tc>
                <a:tc gridSpan="4">
                  <a:txBody>
                    <a:bodyPr/>
                    <a:lstStyle/>
                    <a:p>
                      <a:pPr algn="ctr">
                        <a:lnSpc>
                          <a:spcPct val="150000"/>
                        </a:lnSpc>
                        <a:spcAft>
                          <a:spcPts val="0"/>
                        </a:spcAft>
                      </a:pPr>
                      <a:r>
                        <a:rPr lang="es-EC" sz="1100">
                          <a:effectLst/>
                        </a:rPr>
                        <a:t>SIN FINANCIAMIENTO</a:t>
                      </a:r>
                      <a:endParaRPr lang="es-EC" sz="120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09550">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Flujo de</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Tasa</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Valor</a:t>
                      </a:r>
                      <a:endParaRPr lang="es-EC" sz="1200">
                        <a:effectLst/>
                        <a:latin typeface="Times New Roman"/>
                        <a:ea typeface="Calibri"/>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Flujo de</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Tasa</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Valor</a:t>
                      </a:r>
                      <a:endParaRPr lang="es-EC" sz="1200">
                        <a:effectLst/>
                        <a:latin typeface="Times New Roman"/>
                        <a:ea typeface="Calibri"/>
                      </a:endParaRPr>
                    </a:p>
                  </a:txBody>
                  <a:tcPr marL="44450" marR="44450" marT="0" marB="0" anchor="b"/>
                </a:tc>
              </a:tr>
              <a:tr h="200025">
                <a:tc>
                  <a:txBody>
                    <a:bodyPr/>
                    <a:lstStyle/>
                    <a:p>
                      <a:pPr algn="ctr">
                        <a:lnSpc>
                          <a:spcPct val="150000"/>
                        </a:lnSpc>
                        <a:spcAft>
                          <a:spcPts val="0"/>
                        </a:spcAft>
                      </a:pPr>
                      <a:r>
                        <a:rPr lang="es-EC" sz="1100">
                          <a:effectLst/>
                        </a:rPr>
                        <a:t>Año</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Caja</a:t>
                      </a:r>
                      <a:endParaRPr lang="es-EC" sz="1200">
                        <a:effectLst/>
                        <a:latin typeface="Times New Roman"/>
                        <a:ea typeface="Calibri"/>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Actual</a:t>
                      </a:r>
                      <a:endParaRPr lang="es-EC" sz="1200">
                        <a:effectLst/>
                        <a:latin typeface="Times New Roman"/>
                        <a:ea typeface="Calibri"/>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Año</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Caja</a:t>
                      </a:r>
                      <a:endParaRPr lang="es-EC" sz="1200">
                        <a:effectLst/>
                        <a:latin typeface="Times New Roman"/>
                        <a:ea typeface="Calibri"/>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Actual</a:t>
                      </a:r>
                      <a:endParaRPr lang="es-EC" sz="1200">
                        <a:effectLst/>
                        <a:latin typeface="Times New Roman"/>
                        <a:ea typeface="Calibri"/>
                      </a:endParaRPr>
                    </a:p>
                  </a:txBody>
                  <a:tcPr marL="44450" marR="44450" marT="0" marB="0" anchor="b"/>
                </a:tc>
              </a:tr>
              <a:tr h="209550">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US$</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US$</a:t>
                      </a:r>
                      <a:endParaRPr lang="es-EC" sz="1200">
                        <a:effectLst/>
                        <a:latin typeface="Times New Roman"/>
                        <a:ea typeface="Calibri"/>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US$</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a:effectLst/>
                        </a:rPr>
                        <a:t>US$</a:t>
                      </a:r>
                      <a:endParaRPr lang="es-EC" sz="1200">
                        <a:effectLst/>
                        <a:latin typeface="Times New Roman"/>
                        <a:ea typeface="Calibri"/>
                      </a:endParaRPr>
                    </a:p>
                  </a:txBody>
                  <a:tcPr marL="44450" marR="44450" marT="0" marB="0" anchor="b"/>
                </a:tc>
              </a:tr>
              <a:tr h="200025">
                <a:tc>
                  <a:txBody>
                    <a:bodyPr/>
                    <a:lstStyle/>
                    <a:p>
                      <a:pPr algn="ctr">
                        <a:lnSpc>
                          <a:spcPct val="150000"/>
                        </a:lnSpc>
                        <a:spcAft>
                          <a:spcPts val="0"/>
                        </a:spcAft>
                      </a:pPr>
                      <a:r>
                        <a:rPr lang="es-EC" sz="1100">
                          <a:effectLst/>
                        </a:rPr>
                        <a:t>Año 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13.384</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13.384</a:t>
                      </a:r>
                      <a:endParaRPr lang="es-EC" sz="1200">
                        <a:effectLst/>
                        <a:latin typeface="Times New Roman"/>
                        <a:ea typeface="Calibri"/>
                      </a:endParaRPr>
                    </a:p>
                  </a:txBody>
                  <a:tcPr marL="44450" marR="44450" marT="0" marB="0" anchor="ctr"/>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Año 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-21.360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-21.360</a:t>
                      </a:r>
                      <a:endParaRPr lang="es-EC" sz="1200">
                        <a:effectLst/>
                        <a:latin typeface="Times New Roman"/>
                        <a:ea typeface="Calibri"/>
                      </a:endParaRPr>
                    </a:p>
                  </a:txBody>
                  <a:tcPr marL="44450" marR="44450" marT="0" marB="0" anchor="ctr"/>
                </a:tc>
              </a:tr>
              <a:tr h="200025">
                <a:tc>
                  <a:txBody>
                    <a:bodyPr/>
                    <a:lstStyle/>
                    <a:p>
                      <a:pPr algn="ctr">
                        <a:lnSpc>
                          <a:spcPct val="150000"/>
                        </a:lnSpc>
                        <a:spcAft>
                          <a:spcPts val="0"/>
                        </a:spcAft>
                      </a:pPr>
                      <a:r>
                        <a:rPr lang="es-EC" sz="1100">
                          <a:effectLst/>
                        </a:rPr>
                        <a:t>Año 1</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-16.489</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8,00%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-15.268</a:t>
                      </a:r>
                      <a:endParaRPr lang="es-EC" sz="1200">
                        <a:effectLst/>
                        <a:latin typeface="Times New Roman"/>
                        <a:ea typeface="Calibri"/>
                      </a:endParaRPr>
                    </a:p>
                  </a:txBody>
                  <a:tcPr marL="44450" marR="44450" marT="0" marB="0" anchor="ctr"/>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Año 1</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-8.548</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12%</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-7.632</a:t>
                      </a:r>
                      <a:endParaRPr lang="es-EC" sz="1200">
                        <a:effectLst/>
                        <a:latin typeface="Times New Roman"/>
                        <a:ea typeface="Calibri"/>
                      </a:endParaRPr>
                    </a:p>
                  </a:txBody>
                  <a:tcPr marL="44450" marR="44450" marT="0" marB="0" anchor="ctr"/>
                </a:tc>
              </a:tr>
              <a:tr h="200025">
                <a:tc>
                  <a:txBody>
                    <a:bodyPr/>
                    <a:lstStyle/>
                    <a:p>
                      <a:pPr algn="ctr">
                        <a:lnSpc>
                          <a:spcPct val="150000"/>
                        </a:lnSpc>
                        <a:spcAft>
                          <a:spcPts val="0"/>
                        </a:spcAft>
                      </a:pPr>
                      <a:r>
                        <a:rPr lang="es-EC" sz="1100">
                          <a:effectLst/>
                        </a:rPr>
                        <a:t>Año 2</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13.731</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8,00%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11.772</a:t>
                      </a:r>
                      <a:endParaRPr lang="es-EC" sz="1200">
                        <a:effectLst/>
                        <a:latin typeface="Times New Roman"/>
                        <a:ea typeface="Calibri"/>
                      </a:endParaRPr>
                    </a:p>
                  </a:txBody>
                  <a:tcPr marL="44450" marR="44450" marT="0" marB="0" anchor="ctr"/>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Año 2</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21.885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12%</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17.447</a:t>
                      </a:r>
                      <a:endParaRPr lang="es-EC" sz="1200">
                        <a:effectLst/>
                        <a:latin typeface="Times New Roman"/>
                        <a:ea typeface="Calibri"/>
                      </a:endParaRPr>
                    </a:p>
                  </a:txBody>
                  <a:tcPr marL="44450" marR="44450" marT="0" marB="0" anchor="ctr"/>
                </a:tc>
              </a:tr>
              <a:tr h="200025">
                <a:tc>
                  <a:txBody>
                    <a:bodyPr/>
                    <a:lstStyle/>
                    <a:p>
                      <a:pPr algn="ctr">
                        <a:lnSpc>
                          <a:spcPct val="150000"/>
                        </a:lnSpc>
                        <a:spcAft>
                          <a:spcPts val="0"/>
                        </a:spcAft>
                      </a:pPr>
                      <a:r>
                        <a:rPr lang="es-EC" sz="1100">
                          <a:effectLst/>
                        </a:rPr>
                        <a:t>Año 3</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51.139</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8,00%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40.596</a:t>
                      </a:r>
                      <a:endParaRPr lang="es-EC" sz="1200">
                        <a:effectLst/>
                        <a:latin typeface="Times New Roman"/>
                        <a:ea typeface="Calibri"/>
                      </a:endParaRPr>
                    </a:p>
                  </a:txBody>
                  <a:tcPr marL="44450" marR="44450" marT="0" marB="0" anchor="ctr"/>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Año 3</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59.531</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12%</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42.373</a:t>
                      </a:r>
                      <a:endParaRPr lang="es-EC" sz="1200">
                        <a:effectLst/>
                        <a:latin typeface="Times New Roman"/>
                        <a:ea typeface="Calibri"/>
                      </a:endParaRPr>
                    </a:p>
                  </a:txBody>
                  <a:tcPr marL="44450" marR="44450" marT="0" marB="0" anchor="ctr"/>
                </a:tc>
              </a:tr>
              <a:tr h="200025">
                <a:tc>
                  <a:txBody>
                    <a:bodyPr/>
                    <a:lstStyle/>
                    <a:p>
                      <a:pPr algn="ctr">
                        <a:lnSpc>
                          <a:spcPct val="150000"/>
                        </a:lnSpc>
                        <a:spcAft>
                          <a:spcPts val="0"/>
                        </a:spcAft>
                      </a:pPr>
                      <a:r>
                        <a:rPr lang="es-EC" sz="1100">
                          <a:effectLst/>
                        </a:rPr>
                        <a:t>Año 4</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87.784</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8,00%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64.524</a:t>
                      </a:r>
                      <a:endParaRPr lang="es-EC" sz="1200">
                        <a:effectLst/>
                        <a:latin typeface="Times New Roman"/>
                        <a:ea typeface="Calibri"/>
                      </a:endParaRPr>
                    </a:p>
                  </a:txBody>
                  <a:tcPr marL="44450" marR="44450" marT="0" marB="0" anchor="ctr"/>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Año 4</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96.440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12%</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61.289</a:t>
                      </a:r>
                      <a:endParaRPr lang="es-EC" sz="1200">
                        <a:effectLst/>
                        <a:latin typeface="Times New Roman"/>
                        <a:ea typeface="Calibri"/>
                      </a:endParaRPr>
                    </a:p>
                  </a:txBody>
                  <a:tcPr marL="44450" marR="44450" marT="0" marB="0" anchor="ctr"/>
                </a:tc>
              </a:tr>
              <a:tr h="200025">
                <a:tc>
                  <a:txBody>
                    <a:bodyPr/>
                    <a:lstStyle/>
                    <a:p>
                      <a:pPr algn="ctr">
                        <a:lnSpc>
                          <a:spcPct val="150000"/>
                        </a:lnSpc>
                        <a:spcAft>
                          <a:spcPts val="0"/>
                        </a:spcAft>
                      </a:pPr>
                      <a:r>
                        <a:rPr lang="es-EC" sz="1100">
                          <a:effectLst/>
                        </a:rPr>
                        <a:t>Año 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163.418</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8,00%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111.220</a:t>
                      </a:r>
                      <a:endParaRPr lang="es-EC" sz="1200">
                        <a:effectLst/>
                        <a:latin typeface="Times New Roman"/>
                        <a:ea typeface="Calibri"/>
                      </a:endParaRPr>
                    </a:p>
                  </a:txBody>
                  <a:tcPr marL="44450" marR="44450" marT="0" marB="0" anchor="ctr"/>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Año 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172.367</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12%</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97.806</a:t>
                      </a:r>
                      <a:endParaRPr lang="es-EC" sz="1200">
                        <a:effectLst/>
                        <a:latin typeface="Times New Roman"/>
                        <a:ea typeface="Calibri"/>
                      </a:endParaRPr>
                    </a:p>
                  </a:txBody>
                  <a:tcPr marL="44450" marR="44450" marT="0" marB="0" anchor="ctr"/>
                </a:tc>
              </a:tr>
              <a:tr h="219075">
                <a:tc gridSpan="2">
                  <a:txBody>
                    <a:bodyPr/>
                    <a:lstStyle/>
                    <a:p>
                      <a:pPr algn="ctr">
                        <a:lnSpc>
                          <a:spcPct val="150000"/>
                        </a:lnSpc>
                        <a:spcAft>
                          <a:spcPts val="0"/>
                        </a:spcAft>
                      </a:pPr>
                      <a:r>
                        <a:rPr lang="es-EC" sz="1100">
                          <a:effectLst/>
                        </a:rPr>
                        <a:t>Valor Actual Neto</a:t>
                      </a:r>
                      <a:endParaRPr lang="es-EC" sz="1200">
                        <a:effectLst/>
                        <a:latin typeface="Times New Roman"/>
                        <a:ea typeface="Calibri"/>
                      </a:endParaRPr>
                    </a:p>
                  </a:txBody>
                  <a:tcPr marL="44450" marR="44450" marT="0" marB="0" anchor="b"/>
                </a:tc>
                <a:tc hMerge="1">
                  <a:txBody>
                    <a:bodyPr/>
                    <a:lstStyle/>
                    <a:p>
                      <a:endParaRPr lang="es-EC"/>
                    </a:p>
                  </a:txBody>
                  <a:tcPr/>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a:effectLst/>
                        </a:rPr>
                        <a:t>226.228,00</a:t>
                      </a:r>
                      <a:endParaRPr lang="es-EC" sz="1200">
                        <a:effectLst/>
                        <a:latin typeface="Times New Roman"/>
                        <a:ea typeface="Calibri"/>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gridSpan="2">
                  <a:txBody>
                    <a:bodyPr/>
                    <a:lstStyle/>
                    <a:p>
                      <a:pPr algn="ctr">
                        <a:lnSpc>
                          <a:spcPct val="150000"/>
                        </a:lnSpc>
                        <a:spcAft>
                          <a:spcPts val="0"/>
                        </a:spcAft>
                      </a:pPr>
                      <a:r>
                        <a:rPr lang="es-EC" sz="1100">
                          <a:effectLst/>
                        </a:rPr>
                        <a:t>Valor Actual Neto</a:t>
                      </a:r>
                      <a:endParaRPr lang="es-EC" sz="1200">
                        <a:effectLst/>
                        <a:latin typeface="Times New Roman"/>
                        <a:ea typeface="Calibri"/>
                      </a:endParaRPr>
                    </a:p>
                  </a:txBody>
                  <a:tcPr marL="44450" marR="44450" marT="0" marB="0" anchor="b"/>
                </a:tc>
                <a:tc hMerge="1">
                  <a:txBody>
                    <a:bodyPr/>
                    <a:lstStyle/>
                    <a:p>
                      <a:endParaRPr lang="es-EC"/>
                    </a:p>
                  </a:txBody>
                  <a:tcPr/>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50000"/>
                        </a:lnSpc>
                        <a:spcAft>
                          <a:spcPts val="0"/>
                        </a:spcAft>
                      </a:pPr>
                      <a:r>
                        <a:rPr lang="es-EC" sz="1100" dirty="0">
                          <a:effectLst/>
                        </a:rPr>
                        <a:t>189.922,77</a:t>
                      </a:r>
                      <a:endParaRPr lang="es-EC" sz="1200" dirty="0">
                        <a:effectLst/>
                        <a:latin typeface="Times New Roman"/>
                        <a:ea typeface="Calibri"/>
                      </a:endParaRPr>
                    </a:p>
                  </a:txBody>
                  <a:tcPr marL="44450" marR="44450" marT="0" marB="0" anchor="b"/>
                </a:tc>
              </a:tr>
            </a:tbl>
          </a:graphicData>
        </a:graphic>
      </p:graphicFrame>
      <p:sp>
        <p:nvSpPr>
          <p:cNvPr id="7" name="6 Rectángulo"/>
          <p:cNvSpPr/>
          <p:nvPr/>
        </p:nvSpPr>
        <p:spPr>
          <a:xfrm>
            <a:off x="287525" y="5301208"/>
            <a:ext cx="8568952" cy="1200329"/>
          </a:xfrm>
          <a:prstGeom prst="rect">
            <a:avLst/>
          </a:prstGeom>
        </p:spPr>
        <p:txBody>
          <a:bodyPr wrap="square">
            <a:spAutoFit/>
          </a:bodyPr>
          <a:lstStyle/>
          <a:p>
            <a:pPr algn="just"/>
            <a:r>
              <a:rPr lang="es-ES" dirty="0"/>
              <a:t>El </a:t>
            </a:r>
            <a:r>
              <a:rPr lang="es-ES" dirty="0" smtClean="0"/>
              <a:t>VAN </a:t>
            </a:r>
            <a:r>
              <a:rPr lang="es-ES" dirty="0"/>
              <a:t>del proyecto </a:t>
            </a:r>
            <a:r>
              <a:rPr lang="es-ES" dirty="0" smtClean="0"/>
              <a:t>en </a:t>
            </a:r>
            <a:r>
              <a:rPr lang="es-ES" dirty="0"/>
              <a:t>el ejercicio de sus </a:t>
            </a:r>
            <a:r>
              <a:rPr lang="es-ES" dirty="0" smtClean="0"/>
              <a:t>operaciones </a:t>
            </a:r>
            <a:r>
              <a:rPr lang="es-ES" dirty="0"/>
              <a:t>genera un remanente o adicional a la inversión exigida, para el caso de realizarlo en su totalidad con recursos propios se obtiene 189.922,77 dólares adicionales a lo exigido, mientras que para el caso de financiar el 80% del proyecto, este valor de 226.228 dólares, siendo superior al anterior</a:t>
            </a:r>
            <a:endParaRPr lang="es-EC" dirty="0"/>
          </a:p>
        </p:txBody>
      </p:sp>
    </p:spTree>
    <p:extLst>
      <p:ext uri="{BB962C8B-B14F-4D97-AF65-F5344CB8AC3E}">
        <p14:creationId xmlns:p14="http://schemas.microsoft.com/office/powerpoint/2010/main" val="1531107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512" y="279006"/>
            <a:ext cx="8604448" cy="1477328"/>
          </a:xfrm>
          <a:prstGeom prst="rect">
            <a:avLst/>
          </a:prstGeom>
        </p:spPr>
        <p:txBody>
          <a:bodyPr wrap="square">
            <a:spAutoFit/>
          </a:bodyPr>
          <a:lstStyle/>
          <a:p>
            <a:pPr lvl="2"/>
            <a:r>
              <a:rPr lang="es-EC" b="1" dirty="0"/>
              <a:t>Tasa Interna de Retorno (</a:t>
            </a:r>
            <a:r>
              <a:rPr lang="es-EC" b="1" dirty="0" err="1"/>
              <a:t>TIR</a:t>
            </a:r>
            <a:r>
              <a:rPr lang="es-EC" b="1" dirty="0"/>
              <a:t>)</a:t>
            </a:r>
          </a:p>
          <a:p>
            <a:r>
              <a:rPr lang="es-EC" dirty="0" smtClean="0"/>
              <a:t>Se </a:t>
            </a:r>
            <a:r>
              <a:rPr lang="es-EC" dirty="0"/>
              <a:t>define operacionalmente como la tasa que mide la rentabilidad del proyecto. El criterio de la </a:t>
            </a:r>
            <a:r>
              <a:rPr lang="es-EC" dirty="0" err="1"/>
              <a:t>TIR</a:t>
            </a:r>
            <a:r>
              <a:rPr lang="es-EC" dirty="0"/>
              <a:t> evalúa el proyecto en función de una única tasa de rendimiento por período con la cual la  totalidad de beneficios actualizados son exactamente iguales a los costos expresados en moneda </a:t>
            </a:r>
            <a:r>
              <a:rPr lang="es-EC" dirty="0" smtClean="0"/>
              <a:t>actual.</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1433292461"/>
              </p:ext>
            </p:extLst>
          </p:nvPr>
        </p:nvGraphicFramePr>
        <p:xfrm>
          <a:off x="-1" y="1756334"/>
          <a:ext cx="4283970" cy="4320540"/>
        </p:xfrm>
        <a:graphic>
          <a:graphicData uri="http://schemas.openxmlformats.org/drawingml/2006/table">
            <a:tbl>
              <a:tblPr firstRow="1" firstCol="1" bandRow="1">
                <a:tableStyleId>{5C22544A-7EE6-4342-B048-85BDC9FD1C3A}</a:tableStyleId>
              </a:tblPr>
              <a:tblGrid>
                <a:gridCol w="713995"/>
                <a:gridCol w="713995"/>
                <a:gridCol w="713995"/>
                <a:gridCol w="713995"/>
                <a:gridCol w="713995"/>
                <a:gridCol w="713995"/>
              </a:tblGrid>
              <a:tr h="154940">
                <a:tc gridSpan="6">
                  <a:txBody>
                    <a:bodyPr/>
                    <a:lstStyle/>
                    <a:p>
                      <a:pPr algn="ctr">
                        <a:lnSpc>
                          <a:spcPct val="150000"/>
                        </a:lnSpc>
                        <a:spcAft>
                          <a:spcPts val="0"/>
                        </a:spcAft>
                      </a:pPr>
                      <a:r>
                        <a:rPr lang="es-EC" sz="1050" dirty="0">
                          <a:effectLst/>
                        </a:rPr>
                        <a:t>SIN FINANCIAMIENTO</a:t>
                      </a:r>
                      <a:endParaRPr lang="es-EC" sz="1400" dirty="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540">
                <a:tc>
                  <a:txBody>
                    <a:bodyPr/>
                    <a:lstStyle/>
                    <a:p>
                      <a:pPr algn="l">
                        <a:lnSpc>
                          <a:spcPct val="150000"/>
                        </a:lnSpc>
                        <a:spcAft>
                          <a:spcPts val="0"/>
                        </a:spcAft>
                      </a:pPr>
                      <a:r>
                        <a:rPr lang="es-EC" sz="1050" dirty="0">
                          <a:effectLst/>
                        </a:rPr>
                        <a:t> </a:t>
                      </a:r>
                      <a:endParaRPr lang="es-EC" sz="1400" dirty="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Valor</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Tasa</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Valor</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Tasa</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Valor</a:t>
                      </a:r>
                      <a:endParaRPr lang="es-EC" sz="1400">
                        <a:effectLst/>
                        <a:latin typeface="Times New Roman"/>
                        <a:ea typeface="Calibri"/>
                      </a:endParaRPr>
                    </a:p>
                  </a:txBody>
                  <a:tcPr marL="44450" marR="44450" marT="0" marB="0" anchor="b"/>
                </a:tc>
              </a:tr>
              <a:tr h="129540">
                <a:tc>
                  <a:txBody>
                    <a:bodyPr/>
                    <a:lstStyle/>
                    <a:p>
                      <a:pPr algn="ctr">
                        <a:lnSpc>
                          <a:spcPct val="150000"/>
                        </a:lnSpc>
                        <a:spcAft>
                          <a:spcPts val="0"/>
                        </a:spcAft>
                      </a:pPr>
                      <a:r>
                        <a:rPr lang="es-EC" sz="1050">
                          <a:effectLst/>
                        </a:rPr>
                        <a:t>Item</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Flujo</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Actual</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Actual</a:t>
                      </a:r>
                      <a:endParaRPr lang="es-EC" sz="1400">
                        <a:effectLst/>
                        <a:latin typeface="Times New Roman"/>
                        <a:ea typeface="Calibri"/>
                      </a:endParaRPr>
                    </a:p>
                  </a:txBody>
                  <a:tcPr marL="44450" marR="44450" marT="0" marB="0" anchor="b"/>
                </a:tc>
              </a:tr>
              <a:tr h="123825">
                <a:tc>
                  <a:txBody>
                    <a:bodyPr/>
                    <a:lstStyle/>
                    <a:p>
                      <a:pPr algn="l">
                        <a:lnSpc>
                          <a:spcPct val="150000"/>
                        </a:lnSpc>
                        <a:spcAft>
                          <a:spcPts val="0"/>
                        </a:spcAft>
                      </a:pPr>
                      <a:r>
                        <a:rPr lang="es-EC" sz="1050">
                          <a:effectLst/>
                        </a:rPr>
                        <a:t>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US$</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US$</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US$</a:t>
                      </a:r>
                      <a:endParaRPr lang="es-EC" sz="1400">
                        <a:effectLst/>
                        <a:latin typeface="Times New Roman"/>
                        <a:ea typeface="Calibri"/>
                      </a:endParaRPr>
                    </a:p>
                  </a:txBody>
                  <a:tcPr marL="44450" marR="44450" marT="0" marB="0" anchor="b"/>
                </a:tc>
              </a:tr>
              <a:tr h="129540">
                <a:tc>
                  <a:txBody>
                    <a:bodyPr/>
                    <a:lstStyle/>
                    <a:p>
                      <a:pPr algn="ctr">
                        <a:lnSpc>
                          <a:spcPct val="150000"/>
                        </a:lnSpc>
                        <a:spcAft>
                          <a:spcPts val="0"/>
                        </a:spcAft>
                      </a:pPr>
                      <a:r>
                        <a:rPr lang="es-EC" sz="1050">
                          <a:effectLst/>
                        </a:rPr>
                        <a:t>Año 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-21.360,00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                    -   </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-21.360,00 </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   </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dirty="0">
                          <a:effectLst/>
                        </a:rPr>
                        <a:t>         -21.360,00 </a:t>
                      </a:r>
                      <a:endParaRPr lang="es-EC" sz="1400" dirty="0">
                        <a:effectLst/>
                        <a:latin typeface="Times New Roman"/>
                        <a:ea typeface="Calibri"/>
                      </a:endParaRPr>
                    </a:p>
                  </a:txBody>
                  <a:tcPr marL="44450" marR="44450" marT="0" marB="0" anchor="b"/>
                </a:tc>
              </a:tr>
              <a:tr h="129540">
                <a:tc>
                  <a:txBody>
                    <a:bodyPr/>
                    <a:lstStyle/>
                    <a:p>
                      <a:pPr algn="ctr">
                        <a:lnSpc>
                          <a:spcPct val="150000"/>
                        </a:lnSpc>
                        <a:spcAft>
                          <a:spcPts val="0"/>
                        </a:spcAft>
                      </a:pPr>
                      <a:r>
                        <a:rPr lang="es-EC" sz="1050">
                          <a:effectLst/>
                        </a:rPr>
                        <a:t>Año 1</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-8.548,09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97,00%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-4.339,13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98,00%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-4.317,22 </a:t>
                      </a:r>
                      <a:endParaRPr lang="es-EC" sz="1400">
                        <a:effectLst/>
                        <a:latin typeface="Times New Roman"/>
                        <a:ea typeface="Calibri"/>
                      </a:endParaRPr>
                    </a:p>
                  </a:txBody>
                  <a:tcPr marL="44450" marR="44450" marT="0" marB="0" anchor="b"/>
                </a:tc>
              </a:tr>
              <a:tr h="129540">
                <a:tc>
                  <a:txBody>
                    <a:bodyPr/>
                    <a:lstStyle/>
                    <a:p>
                      <a:pPr algn="ctr">
                        <a:lnSpc>
                          <a:spcPct val="150000"/>
                        </a:lnSpc>
                        <a:spcAft>
                          <a:spcPts val="0"/>
                        </a:spcAft>
                      </a:pPr>
                      <a:r>
                        <a:rPr lang="es-EC" sz="1050">
                          <a:effectLst/>
                        </a:rPr>
                        <a:t>Año 2</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21.885,47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97,00%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5.639,28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98,00%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dirty="0">
                          <a:effectLst/>
                        </a:rPr>
                        <a:t>             5.582,46 </a:t>
                      </a:r>
                      <a:endParaRPr lang="es-EC" sz="1400" dirty="0">
                        <a:effectLst/>
                        <a:latin typeface="Times New Roman"/>
                        <a:ea typeface="Calibri"/>
                      </a:endParaRPr>
                    </a:p>
                  </a:txBody>
                  <a:tcPr marL="44450" marR="44450" marT="0" marB="0" anchor="b"/>
                </a:tc>
              </a:tr>
              <a:tr h="129540">
                <a:tc>
                  <a:txBody>
                    <a:bodyPr/>
                    <a:lstStyle/>
                    <a:p>
                      <a:pPr algn="ctr">
                        <a:lnSpc>
                          <a:spcPct val="150000"/>
                        </a:lnSpc>
                        <a:spcAft>
                          <a:spcPts val="0"/>
                        </a:spcAft>
                      </a:pPr>
                      <a:r>
                        <a:rPr lang="es-EC" sz="1050">
                          <a:effectLst/>
                        </a:rPr>
                        <a:t>Año 3</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59.531,00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97,00%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7.786,54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98,00%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7.669,16 </a:t>
                      </a:r>
                      <a:endParaRPr lang="es-EC" sz="1400">
                        <a:effectLst/>
                        <a:latin typeface="Times New Roman"/>
                        <a:ea typeface="Calibri"/>
                      </a:endParaRPr>
                    </a:p>
                  </a:txBody>
                  <a:tcPr marL="44450" marR="44450" marT="0" marB="0" anchor="b"/>
                </a:tc>
              </a:tr>
              <a:tr h="129540">
                <a:tc>
                  <a:txBody>
                    <a:bodyPr/>
                    <a:lstStyle/>
                    <a:p>
                      <a:pPr algn="ctr">
                        <a:lnSpc>
                          <a:spcPct val="150000"/>
                        </a:lnSpc>
                        <a:spcAft>
                          <a:spcPts val="0"/>
                        </a:spcAft>
                      </a:pPr>
                      <a:r>
                        <a:rPr lang="es-EC" sz="1050">
                          <a:effectLst/>
                        </a:rPr>
                        <a:t>Año 4</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96.439,71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97,00%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6.403,11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98,00%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6.274,73 </a:t>
                      </a:r>
                      <a:endParaRPr lang="es-EC" sz="1400">
                        <a:effectLst/>
                        <a:latin typeface="Times New Roman"/>
                        <a:ea typeface="Calibri"/>
                      </a:endParaRPr>
                    </a:p>
                  </a:txBody>
                  <a:tcPr marL="44450" marR="44450" marT="0" marB="0" anchor="b"/>
                </a:tc>
              </a:tr>
              <a:tr h="129540">
                <a:tc>
                  <a:txBody>
                    <a:bodyPr/>
                    <a:lstStyle/>
                    <a:p>
                      <a:pPr algn="ctr">
                        <a:lnSpc>
                          <a:spcPct val="150000"/>
                        </a:lnSpc>
                        <a:spcAft>
                          <a:spcPts val="0"/>
                        </a:spcAft>
                      </a:pPr>
                      <a:r>
                        <a:rPr lang="es-EC" sz="1050">
                          <a:effectLst/>
                        </a:rPr>
                        <a:t>Año 5</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172.367,34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97,00%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5.809,30 </a:t>
                      </a:r>
                      <a:endParaRPr lang="es-EC" sz="1400">
                        <a:effectLst/>
                        <a:latin typeface="Times New Roman"/>
                        <a:ea typeface="Calibri"/>
                      </a:endParaRPr>
                    </a:p>
                  </a:txBody>
                  <a:tcPr marL="44450" marR="44450" marT="0" marB="0" anchor="b"/>
                </a:tc>
                <a:tc>
                  <a:txBody>
                    <a:bodyPr/>
                    <a:lstStyle/>
                    <a:p>
                      <a:pPr algn="ctr">
                        <a:lnSpc>
                          <a:spcPct val="150000"/>
                        </a:lnSpc>
                        <a:spcAft>
                          <a:spcPts val="0"/>
                        </a:spcAft>
                      </a:pPr>
                      <a:r>
                        <a:rPr lang="es-EC" sz="1050">
                          <a:effectLst/>
                        </a:rPr>
                        <a:t>98,00%</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5.664,08 </a:t>
                      </a:r>
                      <a:endParaRPr lang="es-EC" sz="1400">
                        <a:effectLst/>
                        <a:latin typeface="Times New Roman"/>
                        <a:ea typeface="Calibri"/>
                      </a:endParaRPr>
                    </a:p>
                  </a:txBody>
                  <a:tcPr marL="44450" marR="44450" marT="0" marB="0" anchor="b"/>
                </a:tc>
              </a:tr>
              <a:tr h="142875">
                <a:tc>
                  <a:txBody>
                    <a:bodyPr/>
                    <a:lstStyle/>
                    <a:p>
                      <a:pPr algn="ctr">
                        <a:lnSpc>
                          <a:spcPct val="150000"/>
                        </a:lnSpc>
                        <a:spcAft>
                          <a:spcPts val="0"/>
                        </a:spcAft>
                      </a:pPr>
                      <a:r>
                        <a:rPr lang="es-EC" sz="1050">
                          <a:effectLst/>
                        </a:rPr>
                        <a:t>Total</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-60,90 </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a:effectLst/>
                        </a:rPr>
                        <a:t> </a:t>
                      </a:r>
                      <a:endParaRPr lang="es-EC" sz="1400">
                        <a:effectLst/>
                        <a:latin typeface="Times New Roman"/>
                        <a:ea typeface="Calibri"/>
                      </a:endParaRPr>
                    </a:p>
                  </a:txBody>
                  <a:tcPr marL="44450" marR="44450" marT="0" marB="0" anchor="b"/>
                </a:tc>
                <a:tc>
                  <a:txBody>
                    <a:bodyPr/>
                    <a:lstStyle/>
                    <a:p>
                      <a:pPr algn="l">
                        <a:lnSpc>
                          <a:spcPct val="150000"/>
                        </a:lnSpc>
                        <a:spcAft>
                          <a:spcPts val="0"/>
                        </a:spcAft>
                      </a:pPr>
                      <a:r>
                        <a:rPr lang="es-EC" sz="1050" dirty="0">
                          <a:effectLst/>
                        </a:rPr>
                        <a:t>          -486,80 </a:t>
                      </a:r>
                      <a:endParaRPr lang="es-EC" sz="1400" dirty="0">
                        <a:effectLst/>
                        <a:latin typeface="Times New Roman"/>
                        <a:ea typeface="Calibri"/>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652292531"/>
              </p:ext>
            </p:extLst>
          </p:nvPr>
        </p:nvGraphicFramePr>
        <p:xfrm>
          <a:off x="179512" y="6237312"/>
          <a:ext cx="1944216" cy="411480"/>
        </p:xfrm>
        <a:graphic>
          <a:graphicData uri="http://schemas.openxmlformats.org/drawingml/2006/table">
            <a:tbl>
              <a:tblPr firstRow="1" firstCol="1" bandRow="1">
                <a:tableStyleId>{5C22544A-7EE6-4342-B048-85BDC9FD1C3A}</a:tableStyleId>
              </a:tblPr>
              <a:tblGrid>
                <a:gridCol w="918894"/>
                <a:gridCol w="1025322"/>
              </a:tblGrid>
              <a:tr h="222336">
                <a:tc>
                  <a:txBody>
                    <a:bodyPr/>
                    <a:lstStyle/>
                    <a:p>
                      <a:pPr algn="ctr">
                        <a:lnSpc>
                          <a:spcPct val="150000"/>
                        </a:lnSpc>
                        <a:spcAft>
                          <a:spcPts val="0"/>
                        </a:spcAft>
                      </a:pPr>
                      <a:r>
                        <a:rPr lang="es-EC" sz="1800" dirty="0" err="1">
                          <a:effectLst/>
                        </a:rPr>
                        <a:t>T.I.R</a:t>
                      </a:r>
                      <a:r>
                        <a:rPr lang="es-EC" sz="1800" dirty="0">
                          <a:effectLst/>
                        </a:rPr>
                        <a:t>.</a:t>
                      </a:r>
                      <a:endParaRPr lang="es-EC" sz="1800" dirty="0">
                        <a:effectLst/>
                        <a:latin typeface="Times New Roman"/>
                        <a:ea typeface="Calibri"/>
                      </a:endParaRPr>
                    </a:p>
                  </a:txBody>
                  <a:tcPr marL="44450" marR="44450" marT="0" marB="0" anchor="b"/>
                </a:tc>
                <a:tc>
                  <a:txBody>
                    <a:bodyPr/>
                    <a:lstStyle/>
                    <a:p>
                      <a:pPr algn="ctr">
                        <a:lnSpc>
                          <a:spcPct val="150000"/>
                        </a:lnSpc>
                        <a:spcAft>
                          <a:spcPts val="0"/>
                        </a:spcAft>
                      </a:pPr>
                      <a:r>
                        <a:rPr lang="es-EC" sz="1800" dirty="0">
                          <a:effectLst/>
                        </a:rPr>
                        <a:t>96,86%</a:t>
                      </a:r>
                      <a:endParaRPr lang="es-EC" sz="1800" dirty="0">
                        <a:effectLst/>
                        <a:latin typeface="Times New Roman"/>
                        <a:ea typeface="Calibri"/>
                      </a:endParaRPr>
                    </a:p>
                  </a:txBody>
                  <a:tcPr marL="44450" marR="44450" marT="0" marB="0" anchor="b"/>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029319294"/>
              </p:ext>
            </p:extLst>
          </p:nvPr>
        </p:nvGraphicFramePr>
        <p:xfrm>
          <a:off x="4576288" y="1756334"/>
          <a:ext cx="4355976" cy="4343400"/>
        </p:xfrm>
        <a:graphic>
          <a:graphicData uri="http://schemas.openxmlformats.org/drawingml/2006/table">
            <a:tbl>
              <a:tblPr firstRow="1" firstCol="1" bandRow="1">
                <a:tableStyleId>{5C22544A-7EE6-4342-B048-85BDC9FD1C3A}</a:tableStyleId>
              </a:tblPr>
              <a:tblGrid>
                <a:gridCol w="364097"/>
                <a:gridCol w="818945"/>
                <a:gridCol w="856346"/>
                <a:gridCol w="959745"/>
                <a:gridCol w="487298"/>
                <a:gridCol w="869545"/>
              </a:tblGrid>
              <a:tr h="193040">
                <a:tc gridSpan="6">
                  <a:txBody>
                    <a:bodyPr/>
                    <a:lstStyle/>
                    <a:p>
                      <a:pPr algn="ctr">
                        <a:lnSpc>
                          <a:spcPct val="150000"/>
                        </a:lnSpc>
                        <a:spcAft>
                          <a:spcPts val="0"/>
                        </a:spcAft>
                      </a:pPr>
                      <a:r>
                        <a:rPr lang="es-EC" sz="1000" dirty="0">
                          <a:effectLst/>
                        </a:rPr>
                        <a:t>TASA INTERNA DE RETORNO</a:t>
                      </a:r>
                      <a:endParaRPr lang="es-EC" sz="1200" dirty="0">
                        <a:effectLst/>
                        <a:latin typeface="Times New Roman"/>
                        <a:ea typeface="Calibri"/>
                      </a:endParaRPr>
                    </a:p>
                  </a:txBody>
                  <a:tcPr marL="44450" marR="44450" marT="0" marB="0" anchor="b">
                    <a:solidFill>
                      <a:srgbClr val="92D05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3040">
                <a:tc gridSpan="6">
                  <a:txBody>
                    <a:bodyPr/>
                    <a:lstStyle/>
                    <a:p>
                      <a:pPr algn="ctr">
                        <a:lnSpc>
                          <a:spcPct val="150000"/>
                        </a:lnSpc>
                        <a:spcAft>
                          <a:spcPts val="0"/>
                        </a:spcAft>
                      </a:pPr>
                      <a:r>
                        <a:rPr lang="es-EC" sz="1000">
                          <a:effectLst/>
                        </a:rPr>
                        <a:t>CON FINANCIAMIENTO </a:t>
                      </a:r>
                      <a:endParaRPr lang="es-EC" sz="1200">
                        <a:effectLst/>
                        <a:latin typeface="Times New Roman"/>
                        <a:ea typeface="Calibri"/>
                      </a:endParaRPr>
                    </a:p>
                  </a:txBody>
                  <a:tcPr marL="44450" marR="44450" marT="0" marB="0" anchor="b">
                    <a:solidFill>
                      <a:srgbClr val="92D05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2560">
                <a:tc>
                  <a:txBody>
                    <a:bodyPr/>
                    <a:lstStyle/>
                    <a:p>
                      <a:pPr algn="l">
                        <a:lnSpc>
                          <a:spcPct val="150000"/>
                        </a:lnSpc>
                        <a:spcAft>
                          <a:spcPts val="0"/>
                        </a:spcAft>
                      </a:pPr>
                      <a:r>
                        <a:rPr lang="es-EC" sz="1000" dirty="0">
                          <a:effectLst/>
                        </a:rPr>
                        <a:t> </a:t>
                      </a:r>
                      <a:endParaRPr lang="es-EC" sz="1200" dirty="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dirty="0">
                          <a:effectLst/>
                        </a:rPr>
                        <a:t>Valor</a:t>
                      </a:r>
                      <a:endParaRPr lang="es-EC" sz="1200" dirty="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Tasa</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Valor</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Tasa</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Valor</a:t>
                      </a:r>
                      <a:endParaRPr lang="es-EC" sz="1200">
                        <a:effectLst/>
                        <a:latin typeface="Times New Roman"/>
                        <a:ea typeface="Calibri"/>
                      </a:endParaRPr>
                    </a:p>
                  </a:txBody>
                  <a:tcPr marL="44450" marR="44450" marT="0" marB="0" anchor="b">
                    <a:solidFill>
                      <a:srgbClr val="92D050"/>
                    </a:solidFill>
                  </a:tcPr>
                </a:tc>
              </a:tr>
              <a:tr h="162560">
                <a:tc>
                  <a:txBody>
                    <a:bodyPr/>
                    <a:lstStyle/>
                    <a:p>
                      <a:pPr algn="ctr">
                        <a:lnSpc>
                          <a:spcPct val="150000"/>
                        </a:lnSpc>
                        <a:spcAft>
                          <a:spcPts val="0"/>
                        </a:spcAft>
                      </a:pPr>
                      <a:r>
                        <a:rPr lang="es-EC" sz="1000">
                          <a:effectLst/>
                        </a:rPr>
                        <a:t>Item</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Flujo</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Actual</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Actual</a:t>
                      </a:r>
                      <a:endParaRPr lang="es-EC" sz="1200">
                        <a:effectLst/>
                        <a:latin typeface="Times New Roman"/>
                        <a:ea typeface="Calibri"/>
                      </a:endParaRPr>
                    </a:p>
                  </a:txBody>
                  <a:tcPr marL="44450" marR="44450" marT="0" marB="0" anchor="b">
                    <a:solidFill>
                      <a:srgbClr val="92D050"/>
                    </a:solidFill>
                  </a:tcPr>
                </a:tc>
              </a:tr>
              <a:tr h="154305">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US$</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US$</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US$</a:t>
                      </a:r>
                      <a:endParaRPr lang="es-EC" sz="1200">
                        <a:effectLst/>
                        <a:latin typeface="Times New Roman"/>
                        <a:ea typeface="Calibri"/>
                      </a:endParaRPr>
                    </a:p>
                  </a:txBody>
                  <a:tcPr marL="44450" marR="44450" marT="0" marB="0" anchor="b">
                    <a:solidFill>
                      <a:srgbClr val="92D050"/>
                    </a:solidFill>
                  </a:tcPr>
                </a:tc>
              </a:tr>
              <a:tr h="154305">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r>
              <a:tr h="162560">
                <a:tc>
                  <a:txBody>
                    <a:bodyPr/>
                    <a:lstStyle/>
                    <a:p>
                      <a:pPr algn="ctr">
                        <a:lnSpc>
                          <a:spcPct val="150000"/>
                        </a:lnSpc>
                        <a:spcAft>
                          <a:spcPts val="0"/>
                        </a:spcAft>
                      </a:pPr>
                      <a:r>
                        <a:rPr lang="es-EC" sz="1000">
                          <a:effectLst/>
                        </a:rPr>
                        <a:t>Año 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13.384,00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13.384,00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13.384,00 </a:t>
                      </a:r>
                      <a:endParaRPr lang="es-EC" sz="1200">
                        <a:effectLst/>
                        <a:latin typeface="Times New Roman"/>
                        <a:ea typeface="Calibri"/>
                      </a:endParaRPr>
                    </a:p>
                  </a:txBody>
                  <a:tcPr marL="44450" marR="44450" marT="0" marB="0" anchor="b">
                    <a:solidFill>
                      <a:srgbClr val="92D050"/>
                    </a:solidFill>
                  </a:tcPr>
                </a:tc>
              </a:tr>
              <a:tr h="162560">
                <a:tc>
                  <a:txBody>
                    <a:bodyPr/>
                    <a:lstStyle/>
                    <a:p>
                      <a:pPr algn="ctr">
                        <a:lnSpc>
                          <a:spcPct val="150000"/>
                        </a:lnSpc>
                        <a:spcAft>
                          <a:spcPts val="0"/>
                        </a:spcAft>
                      </a:pPr>
                      <a:r>
                        <a:rPr lang="es-EC" sz="1000">
                          <a:effectLst/>
                        </a:rPr>
                        <a:t>Año 1</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-16.489,46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197,00%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-5.552,01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180,00%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-5.889,09 </a:t>
                      </a:r>
                      <a:endParaRPr lang="es-EC" sz="1200">
                        <a:effectLst/>
                        <a:latin typeface="Times New Roman"/>
                        <a:ea typeface="Calibri"/>
                      </a:endParaRPr>
                    </a:p>
                  </a:txBody>
                  <a:tcPr marL="44450" marR="44450" marT="0" marB="0" anchor="b">
                    <a:solidFill>
                      <a:srgbClr val="92D050"/>
                    </a:solidFill>
                  </a:tcPr>
                </a:tc>
              </a:tr>
              <a:tr h="162560">
                <a:tc>
                  <a:txBody>
                    <a:bodyPr/>
                    <a:lstStyle/>
                    <a:p>
                      <a:pPr algn="ctr">
                        <a:lnSpc>
                          <a:spcPct val="150000"/>
                        </a:lnSpc>
                        <a:spcAft>
                          <a:spcPts val="0"/>
                        </a:spcAft>
                      </a:pPr>
                      <a:r>
                        <a:rPr lang="es-EC" sz="1000">
                          <a:effectLst/>
                        </a:rPr>
                        <a:t>Año 2</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13.731,05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197,00%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1.556,65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180,00%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1.751,41 </a:t>
                      </a:r>
                      <a:endParaRPr lang="es-EC" sz="1200">
                        <a:effectLst/>
                        <a:latin typeface="Times New Roman"/>
                        <a:ea typeface="Calibri"/>
                      </a:endParaRPr>
                    </a:p>
                  </a:txBody>
                  <a:tcPr marL="44450" marR="44450" marT="0" marB="0" anchor="b">
                    <a:solidFill>
                      <a:srgbClr val="92D050"/>
                    </a:solidFill>
                  </a:tcPr>
                </a:tc>
              </a:tr>
              <a:tr h="162560">
                <a:tc>
                  <a:txBody>
                    <a:bodyPr/>
                    <a:lstStyle/>
                    <a:p>
                      <a:pPr algn="ctr">
                        <a:lnSpc>
                          <a:spcPct val="150000"/>
                        </a:lnSpc>
                        <a:spcAft>
                          <a:spcPts val="0"/>
                        </a:spcAft>
                      </a:pPr>
                      <a:r>
                        <a:rPr lang="es-EC" sz="1000">
                          <a:effectLst/>
                        </a:rPr>
                        <a:t>Año 3</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51.139,46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197,00%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1.952,03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180,00%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2.329,60 </a:t>
                      </a:r>
                      <a:endParaRPr lang="es-EC" sz="1200">
                        <a:effectLst/>
                        <a:latin typeface="Times New Roman"/>
                        <a:ea typeface="Calibri"/>
                      </a:endParaRPr>
                    </a:p>
                  </a:txBody>
                  <a:tcPr marL="44450" marR="44450" marT="0" marB="0" anchor="b">
                    <a:solidFill>
                      <a:srgbClr val="92D050"/>
                    </a:solidFill>
                  </a:tcPr>
                </a:tc>
              </a:tr>
              <a:tr h="162560">
                <a:tc>
                  <a:txBody>
                    <a:bodyPr/>
                    <a:lstStyle/>
                    <a:p>
                      <a:pPr algn="ctr">
                        <a:lnSpc>
                          <a:spcPct val="150000"/>
                        </a:lnSpc>
                        <a:spcAft>
                          <a:spcPts val="0"/>
                        </a:spcAft>
                      </a:pPr>
                      <a:r>
                        <a:rPr lang="es-EC" sz="1000">
                          <a:effectLst/>
                        </a:rPr>
                        <a:t>Año 4</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87.784,25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dirty="0">
                          <a:effectLst/>
                        </a:rPr>
                        <a:t>197,00%</a:t>
                      </a:r>
                      <a:endParaRPr lang="es-EC" sz="1200" dirty="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1.128,21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180,00%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1.428,19 </a:t>
                      </a:r>
                      <a:endParaRPr lang="es-EC" sz="1200">
                        <a:effectLst/>
                        <a:latin typeface="Times New Roman"/>
                        <a:ea typeface="Calibri"/>
                      </a:endParaRPr>
                    </a:p>
                  </a:txBody>
                  <a:tcPr marL="44450" marR="44450" marT="0" marB="0" anchor="b">
                    <a:solidFill>
                      <a:srgbClr val="92D050"/>
                    </a:solidFill>
                  </a:tcPr>
                </a:tc>
              </a:tr>
              <a:tr h="162560">
                <a:tc>
                  <a:txBody>
                    <a:bodyPr/>
                    <a:lstStyle/>
                    <a:p>
                      <a:pPr algn="ctr">
                        <a:lnSpc>
                          <a:spcPct val="150000"/>
                        </a:lnSpc>
                        <a:spcAft>
                          <a:spcPts val="0"/>
                        </a:spcAft>
                      </a:pPr>
                      <a:r>
                        <a:rPr lang="es-EC" sz="1000">
                          <a:effectLst/>
                        </a:rPr>
                        <a:t>Año 5</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163.418,17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197,00%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707,16 </a:t>
                      </a:r>
                      <a:endParaRPr lang="es-EC" sz="120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000">
                          <a:effectLst/>
                        </a:rPr>
                        <a:t>180,00%</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949,53 </a:t>
                      </a:r>
                      <a:endParaRPr lang="es-EC" sz="1200">
                        <a:effectLst/>
                        <a:latin typeface="Times New Roman"/>
                        <a:ea typeface="Calibri"/>
                      </a:endParaRPr>
                    </a:p>
                  </a:txBody>
                  <a:tcPr marL="44450" marR="44450" marT="0" marB="0" anchor="b">
                    <a:solidFill>
                      <a:srgbClr val="92D050"/>
                    </a:solidFill>
                  </a:tcPr>
                </a:tc>
              </a:tr>
              <a:tr h="177800">
                <a:tc>
                  <a:txBody>
                    <a:bodyPr/>
                    <a:lstStyle/>
                    <a:p>
                      <a:pPr algn="ctr">
                        <a:lnSpc>
                          <a:spcPct val="150000"/>
                        </a:lnSpc>
                        <a:spcAft>
                          <a:spcPts val="0"/>
                        </a:spcAft>
                      </a:pPr>
                      <a:r>
                        <a:rPr lang="es-EC" sz="1000">
                          <a:effectLst/>
                        </a:rPr>
                        <a:t>Total</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- 130,05 </a:t>
                      </a:r>
                      <a:endParaRPr lang="es-EC" sz="1200">
                        <a:effectLst/>
                        <a:latin typeface="Times New Roman"/>
                        <a:ea typeface="Calibri"/>
                      </a:endParaRPr>
                    </a:p>
                  </a:txBody>
                  <a:tcPr marL="44450" marR="44450" marT="0" marB="0" anchor="b">
                    <a:solidFill>
                      <a:srgbClr val="92D050"/>
                    </a:solidFill>
                  </a:tcPr>
                </a:tc>
                <a:tc>
                  <a:txBody>
                    <a:bodyPr/>
                    <a:lstStyle/>
                    <a:p>
                      <a:pPr algn="l">
                        <a:lnSpc>
                          <a:spcPct val="150000"/>
                        </a:lnSpc>
                        <a:spcAft>
                          <a:spcPts val="0"/>
                        </a:spcAft>
                      </a:pPr>
                      <a:r>
                        <a:rPr lang="es-EC" sz="1000">
                          <a:effectLst/>
                        </a:rPr>
                        <a:t> </a:t>
                      </a:r>
                      <a:endParaRPr lang="es-EC" sz="1200">
                        <a:effectLst/>
                        <a:latin typeface="Times New Roman"/>
                        <a:ea typeface="Calibri"/>
                      </a:endParaRPr>
                    </a:p>
                  </a:txBody>
                  <a:tcPr marL="44450" marR="44450" marT="0" marB="0" anchor="b">
                    <a:solidFill>
                      <a:srgbClr val="92D050"/>
                    </a:solidFill>
                  </a:tcPr>
                </a:tc>
                <a:tc>
                  <a:txBody>
                    <a:bodyPr/>
                    <a:lstStyle/>
                    <a:p>
                      <a:pPr marL="342900" lvl="0" indent="-342900" algn="l">
                        <a:lnSpc>
                          <a:spcPct val="150000"/>
                        </a:lnSpc>
                        <a:spcAft>
                          <a:spcPts val="0"/>
                        </a:spcAft>
                        <a:buFont typeface="Calibri"/>
                        <a:buChar char="-"/>
                      </a:pPr>
                      <a:r>
                        <a:rPr lang="es-EC" sz="1000" dirty="0">
                          <a:effectLst/>
                        </a:rPr>
                        <a:t>953,64 </a:t>
                      </a:r>
                      <a:endParaRPr lang="es-EC" sz="1200" dirty="0">
                        <a:effectLst/>
                        <a:latin typeface="Times New Roman"/>
                        <a:ea typeface="Times New Roman"/>
                        <a:cs typeface="Times New Roman"/>
                      </a:endParaRPr>
                    </a:p>
                  </a:txBody>
                  <a:tcPr marL="44450" marR="44450" marT="0" marB="0" anchor="b">
                    <a:solidFill>
                      <a:srgbClr val="92D050"/>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664880321"/>
              </p:ext>
            </p:extLst>
          </p:nvPr>
        </p:nvGraphicFramePr>
        <p:xfrm>
          <a:off x="5220072" y="6165304"/>
          <a:ext cx="2232248" cy="411480"/>
        </p:xfrm>
        <a:graphic>
          <a:graphicData uri="http://schemas.openxmlformats.org/drawingml/2006/table">
            <a:tbl>
              <a:tblPr firstRow="1" firstCol="1" bandRow="1">
                <a:tableStyleId>{5C22544A-7EE6-4342-B048-85BDC9FD1C3A}</a:tableStyleId>
              </a:tblPr>
              <a:tblGrid>
                <a:gridCol w="1054990"/>
                <a:gridCol w="1177258"/>
              </a:tblGrid>
              <a:tr h="200025">
                <a:tc>
                  <a:txBody>
                    <a:bodyPr/>
                    <a:lstStyle/>
                    <a:p>
                      <a:pPr algn="ctr">
                        <a:lnSpc>
                          <a:spcPct val="150000"/>
                        </a:lnSpc>
                        <a:spcAft>
                          <a:spcPts val="0"/>
                        </a:spcAft>
                      </a:pPr>
                      <a:r>
                        <a:rPr lang="es-EC" sz="1800" dirty="0" err="1">
                          <a:effectLst/>
                        </a:rPr>
                        <a:t>T.I.R</a:t>
                      </a:r>
                      <a:r>
                        <a:rPr lang="es-EC" sz="1800" dirty="0">
                          <a:effectLst/>
                        </a:rPr>
                        <a:t>.</a:t>
                      </a:r>
                      <a:endParaRPr lang="es-EC" sz="1800" dirty="0">
                        <a:effectLst/>
                        <a:latin typeface="Times New Roman"/>
                        <a:ea typeface="Calibri"/>
                      </a:endParaRPr>
                    </a:p>
                  </a:txBody>
                  <a:tcPr marL="44450" marR="44450" marT="0" marB="0" anchor="b">
                    <a:solidFill>
                      <a:srgbClr val="92D050"/>
                    </a:solidFill>
                  </a:tcPr>
                </a:tc>
                <a:tc>
                  <a:txBody>
                    <a:bodyPr/>
                    <a:lstStyle/>
                    <a:p>
                      <a:pPr algn="ctr">
                        <a:lnSpc>
                          <a:spcPct val="150000"/>
                        </a:lnSpc>
                        <a:spcAft>
                          <a:spcPts val="0"/>
                        </a:spcAft>
                      </a:pPr>
                      <a:r>
                        <a:rPr lang="es-EC" sz="1800" dirty="0">
                          <a:effectLst/>
                        </a:rPr>
                        <a:t>162,36%</a:t>
                      </a:r>
                      <a:endParaRPr lang="es-EC" sz="1800" dirty="0">
                        <a:effectLst/>
                        <a:latin typeface="Times New Roman"/>
                        <a:ea typeface="Calibri"/>
                      </a:endParaRPr>
                    </a:p>
                  </a:txBody>
                  <a:tcPr marL="44450" marR="44450" marT="0" marB="0" anchor="b">
                    <a:solidFill>
                      <a:srgbClr val="92D050"/>
                    </a:solidFill>
                  </a:tcPr>
                </a:tc>
              </a:tr>
            </a:tbl>
          </a:graphicData>
        </a:graphic>
      </p:graphicFrame>
    </p:spTree>
    <p:extLst>
      <p:ext uri="{BB962C8B-B14F-4D97-AF65-F5344CB8AC3E}">
        <p14:creationId xmlns:p14="http://schemas.microsoft.com/office/powerpoint/2010/main" val="3254291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07504" y="548680"/>
            <a:ext cx="9036496" cy="1200329"/>
          </a:xfrm>
          <a:prstGeom prst="rect">
            <a:avLst/>
          </a:prstGeom>
        </p:spPr>
        <p:txBody>
          <a:bodyPr wrap="square">
            <a:spAutoFit/>
          </a:bodyPr>
          <a:lstStyle/>
          <a:p>
            <a:pPr lvl="2"/>
            <a:r>
              <a:rPr lang="es-EC" b="1" dirty="0"/>
              <a:t>Período de recuperación de la inversión (PRI)</a:t>
            </a:r>
          </a:p>
          <a:p>
            <a:r>
              <a:rPr lang="es-EC" dirty="0"/>
              <a:t> </a:t>
            </a:r>
          </a:p>
          <a:p>
            <a:pPr algn="just"/>
            <a:r>
              <a:rPr lang="es-EC" dirty="0"/>
              <a:t>“Este indicador permite conocer en qué momento de la vida útil del proyecto, una vez que empezó a operar el negocio, se puede recuperar el monto de la inversión.” (Canelos R. , 2010)</a:t>
            </a:r>
          </a:p>
        </p:txBody>
      </p:sp>
      <p:graphicFrame>
        <p:nvGraphicFramePr>
          <p:cNvPr id="4" name="3 Tabla"/>
          <p:cNvGraphicFramePr>
            <a:graphicFrameLocks noGrp="1"/>
          </p:cNvGraphicFramePr>
          <p:nvPr>
            <p:extLst>
              <p:ext uri="{D42A27DB-BD31-4B8C-83A1-F6EECF244321}">
                <p14:modId xmlns:p14="http://schemas.microsoft.com/office/powerpoint/2010/main" val="852096702"/>
              </p:ext>
            </p:extLst>
          </p:nvPr>
        </p:nvGraphicFramePr>
        <p:xfrm>
          <a:off x="539550" y="1765299"/>
          <a:ext cx="8136906" cy="3291840"/>
        </p:xfrm>
        <a:graphic>
          <a:graphicData uri="http://schemas.openxmlformats.org/drawingml/2006/table">
            <a:tbl>
              <a:tblPr firstRow="1" firstCol="1" bandRow="1">
                <a:tableStyleId>{5C22544A-7EE6-4342-B048-85BDC9FD1C3A}</a:tableStyleId>
              </a:tblPr>
              <a:tblGrid>
                <a:gridCol w="1356151"/>
                <a:gridCol w="1356151"/>
                <a:gridCol w="1356151"/>
                <a:gridCol w="1356151"/>
                <a:gridCol w="1356151"/>
                <a:gridCol w="1356151"/>
              </a:tblGrid>
              <a:tr h="195580">
                <a:tc gridSpan="3">
                  <a:txBody>
                    <a:bodyPr/>
                    <a:lstStyle/>
                    <a:p>
                      <a:pPr algn="ctr">
                        <a:lnSpc>
                          <a:spcPct val="150000"/>
                        </a:lnSpc>
                        <a:spcAft>
                          <a:spcPts val="0"/>
                        </a:spcAft>
                      </a:pPr>
                      <a:r>
                        <a:rPr lang="es-EC" sz="1200">
                          <a:effectLst/>
                        </a:rPr>
                        <a:t>CON FINANCIAMIENTO</a:t>
                      </a:r>
                      <a:endParaRPr lang="es-EC" sz="180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c gridSpan="3">
                  <a:txBody>
                    <a:bodyPr/>
                    <a:lstStyle/>
                    <a:p>
                      <a:pPr algn="ctr">
                        <a:lnSpc>
                          <a:spcPct val="150000"/>
                        </a:lnSpc>
                        <a:spcAft>
                          <a:spcPts val="0"/>
                        </a:spcAft>
                      </a:pPr>
                      <a:r>
                        <a:rPr lang="es-EC" sz="1200">
                          <a:effectLst/>
                        </a:rPr>
                        <a:t>SIN FINANCIAMIENTO</a:t>
                      </a:r>
                      <a:endParaRPr lang="es-EC" sz="180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r>
              <a:tr h="195580">
                <a:tc gridSpan="3">
                  <a:txBody>
                    <a:bodyPr/>
                    <a:lstStyle/>
                    <a:p>
                      <a:pPr algn="ctr">
                        <a:lnSpc>
                          <a:spcPct val="150000"/>
                        </a:lnSpc>
                        <a:spcAft>
                          <a:spcPts val="0"/>
                        </a:spcAft>
                      </a:pPr>
                      <a:r>
                        <a:rPr lang="es-EC" sz="1200">
                          <a:effectLst/>
                        </a:rPr>
                        <a:t>PERIODO DE RECUPERACION</a:t>
                      </a:r>
                      <a:endParaRPr lang="es-EC" sz="180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c gridSpan="3">
                  <a:txBody>
                    <a:bodyPr/>
                    <a:lstStyle/>
                    <a:p>
                      <a:pPr algn="ctr">
                        <a:lnSpc>
                          <a:spcPct val="150000"/>
                        </a:lnSpc>
                        <a:spcAft>
                          <a:spcPts val="0"/>
                        </a:spcAft>
                      </a:pPr>
                      <a:r>
                        <a:rPr lang="es-EC" sz="1200">
                          <a:effectLst/>
                        </a:rPr>
                        <a:t>PERIODO DE RECUPERACION</a:t>
                      </a:r>
                      <a:endParaRPr lang="es-EC" sz="1800">
                        <a:effectLst/>
                        <a:latin typeface="Times New Roman"/>
                        <a:ea typeface="Calibri"/>
                      </a:endParaRPr>
                    </a:p>
                  </a:txBody>
                  <a:tcPr marL="44450" marR="44450" marT="0" marB="0" anchor="b"/>
                </a:tc>
                <a:tc hMerge="1">
                  <a:txBody>
                    <a:bodyPr/>
                    <a:lstStyle/>
                    <a:p>
                      <a:endParaRPr lang="es-EC"/>
                    </a:p>
                  </a:txBody>
                  <a:tcPr/>
                </a:tc>
                <a:tc hMerge="1">
                  <a:txBody>
                    <a:bodyPr/>
                    <a:lstStyle/>
                    <a:p>
                      <a:endParaRPr lang="es-EC"/>
                    </a:p>
                  </a:txBody>
                  <a:tcPr/>
                </a:tc>
              </a:tr>
              <a:tr h="172085">
                <a:tc>
                  <a:txBody>
                    <a:bodyPr/>
                    <a:lstStyle/>
                    <a:p>
                      <a:pPr algn="l">
                        <a:lnSpc>
                          <a:spcPct val="150000"/>
                        </a:lnSpc>
                        <a:spcAft>
                          <a:spcPts val="0"/>
                        </a:spcAft>
                      </a:pPr>
                      <a:r>
                        <a:rPr lang="es-EC" sz="1200" dirty="0">
                          <a:effectLst/>
                        </a:rPr>
                        <a:t> </a:t>
                      </a:r>
                      <a:endParaRPr lang="es-EC" sz="1800" dirty="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Valor </a:t>
                      </a:r>
                      <a:endParaRPr lang="es-EC" sz="1800">
                        <a:effectLst/>
                        <a:latin typeface="Times New Roman"/>
                        <a:ea typeface="Calibri"/>
                      </a:endParaRPr>
                    </a:p>
                  </a:txBody>
                  <a:tcPr marL="44450" marR="44450" marT="0" marB="0" anchor="ctr"/>
                </a:tc>
                <a:tc>
                  <a:txBody>
                    <a:bodyPr/>
                    <a:lstStyle/>
                    <a:p>
                      <a:pPr algn="ctr">
                        <a:lnSpc>
                          <a:spcPct val="150000"/>
                        </a:lnSpc>
                        <a:spcAft>
                          <a:spcPts val="0"/>
                        </a:spcAft>
                      </a:pPr>
                      <a:r>
                        <a:rPr lang="es-EC" sz="1200">
                          <a:effectLst/>
                        </a:rPr>
                        <a:t>Valor </a:t>
                      </a:r>
                      <a:endParaRPr lang="es-EC" sz="1800">
                        <a:effectLst/>
                        <a:latin typeface="Times New Roman"/>
                        <a:ea typeface="Calibri"/>
                      </a:endParaRPr>
                    </a:p>
                  </a:txBody>
                  <a:tcPr marL="44450" marR="44450" marT="0" marB="0" anchor="b"/>
                </a:tc>
                <a:tc>
                  <a:txBody>
                    <a:bodyPr/>
                    <a:lstStyle/>
                    <a:p>
                      <a:pPr algn="l">
                        <a:lnSpc>
                          <a:spcPct val="150000"/>
                        </a:lnSpc>
                        <a:spcAft>
                          <a:spcPts val="0"/>
                        </a:spcAft>
                      </a:pPr>
                      <a:r>
                        <a:rPr lang="es-EC" sz="1200">
                          <a:effectLst/>
                        </a:rPr>
                        <a:t> </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Valor </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Valor </a:t>
                      </a:r>
                      <a:endParaRPr lang="es-EC" sz="1800">
                        <a:effectLst/>
                        <a:latin typeface="Times New Roman"/>
                        <a:ea typeface="Calibri"/>
                      </a:endParaRPr>
                    </a:p>
                  </a:txBody>
                  <a:tcPr marL="44450" marR="44450" marT="0" marB="0" anchor="b"/>
                </a:tc>
              </a:tr>
              <a:tr h="163830">
                <a:tc>
                  <a:txBody>
                    <a:bodyPr/>
                    <a:lstStyle/>
                    <a:p>
                      <a:pPr algn="ctr">
                        <a:lnSpc>
                          <a:spcPct val="150000"/>
                        </a:lnSpc>
                        <a:spcAft>
                          <a:spcPts val="0"/>
                        </a:spcAft>
                      </a:pPr>
                      <a:r>
                        <a:rPr lang="es-EC" sz="1200">
                          <a:effectLst/>
                        </a:rPr>
                        <a:t>Item</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Flujos</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Total</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Item</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Flujos</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Total</a:t>
                      </a:r>
                      <a:endParaRPr lang="es-EC" sz="1800">
                        <a:effectLst/>
                        <a:latin typeface="Times New Roman"/>
                        <a:ea typeface="Calibri"/>
                      </a:endParaRPr>
                    </a:p>
                  </a:txBody>
                  <a:tcPr marL="44450" marR="44450" marT="0" marB="0" anchor="b"/>
                </a:tc>
              </a:tr>
              <a:tr h="172085">
                <a:tc>
                  <a:txBody>
                    <a:bodyPr/>
                    <a:lstStyle/>
                    <a:p>
                      <a:pPr algn="ctr">
                        <a:lnSpc>
                          <a:spcPct val="150000"/>
                        </a:lnSpc>
                        <a:spcAft>
                          <a:spcPts val="0"/>
                        </a:spcAft>
                      </a:pPr>
                      <a:r>
                        <a:rPr lang="es-EC" sz="1200">
                          <a:effectLst/>
                        </a:rPr>
                        <a:t> </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US$</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US$</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 </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US$</a:t>
                      </a:r>
                      <a:endParaRPr lang="es-EC" sz="1800">
                        <a:effectLst/>
                        <a:latin typeface="Times New Roman"/>
                        <a:ea typeface="Calibri"/>
                      </a:endParaRPr>
                    </a:p>
                  </a:txBody>
                  <a:tcPr marL="44450" marR="44450" marT="0" marB="0" anchor="b"/>
                </a:tc>
                <a:tc>
                  <a:txBody>
                    <a:bodyPr/>
                    <a:lstStyle/>
                    <a:p>
                      <a:pPr algn="ctr">
                        <a:lnSpc>
                          <a:spcPct val="150000"/>
                        </a:lnSpc>
                        <a:spcAft>
                          <a:spcPts val="0"/>
                        </a:spcAft>
                      </a:pPr>
                      <a:r>
                        <a:rPr lang="es-EC" sz="1200">
                          <a:effectLst/>
                        </a:rPr>
                        <a:t>US$</a:t>
                      </a:r>
                      <a:endParaRPr lang="es-EC" sz="1800">
                        <a:effectLst/>
                        <a:latin typeface="Times New Roman"/>
                        <a:ea typeface="Calibri"/>
                      </a:endParaRPr>
                    </a:p>
                  </a:txBody>
                  <a:tcPr marL="44450" marR="44450" marT="0" marB="0" anchor="b"/>
                </a:tc>
              </a:tr>
              <a:tr h="163830">
                <a:tc>
                  <a:txBody>
                    <a:bodyPr/>
                    <a:lstStyle/>
                    <a:p>
                      <a:pPr algn="r">
                        <a:lnSpc>
                          <a:spcPct val="150000"/>
                        </a:lnSpc>
                        <a:spcAft>
                          <a:spcPts val="0"/>
                        </a:spcAft>
                      </a:pPr>
                      <a:r>
                        <a:rPr lang="es-EC" sz="1200" dirty="0">
                          <a:effectLst/>
                        </a:rPr>
                        <a:t>Año 0</a:t>
                      </a:r>
                      <a:endParaRPr lang="es-EC" sz="1800" dirty="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13.384,00</a:t>
                      </a:r>
                      <a:endParaRPr lang="es-EC" sz="1800">
                        <a:effectLst/>
                        <a:latin typeface="Times New Roman"/>
                        <a:ea typeface="Calibri"/>
                      </a:endParaRPr>
                    </a:p>
                  </a:txBody>
                  <a:tcPr marL="44450" marR="44450" marT="0" marB="0"/>
                </a:tc>
                <a:tc>
                  <a:txBody>
                    <a:bodyPr/>
                    <a:lstStyle/>
                    <a:p>
                      <a:pPr algn="r">
                        <a:lnSpc>
                          <a:spcPct val="150000"/>
                        </a:lnSpc>
                        <a:spcAft>
                          <a:spcPts val="0"/>
                        </a:spcAft>
                      </a:pPr>
                      <a:r>
                        <a:rPr lang="es-EC" sz="1200">
                          <a:effectLst/>
                        </a:rPr>
                        <a:t>-</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Año 0</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-21.360,00</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a:t>
                      </a:r>
                      <a:endParaRPr lang="es-EC" sz="1800">
                        <a:effectLst/>
                        <a:latin typeface="Times New Roman"/>
                        <a:ea typeface="Calibri"/>
                      </a:endParaRPr>
                    </a:p>
                  </a:txBody>
                  <a:tcPr marL="44450" marR="44450" marT="0" marB="0" anchor="b"/>
                </a:tc>
              </a:tr>
              <a:tr h="163830">
                <a:tc>
                  <a:txBody>
                    <a:bodyPr/>
                    <a:lstStyle/>
                    <a:p>
                      <a:pPr algn="r">
                        <a:lnSpc>
                          <a:spcPct val="150000"/>
                        </a:lnSpc>
                        <a:spcAft>
                          <a:spcPts val="0"/>
                        </a:spcAft>
                      </a:pPr>
                      <a:r>
                        <a:rPr lang="es-EC" sz="1200">
                          <a:effectLst/>
                        </a:rPr>
                        <a:t>Año 1</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-15.268,02</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-28.652,02</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Año 1</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-7.632,22</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-28.992,22</a:t>
                      </a:r>
                      <a:endParaRPr lang="es-EC" sz="1800">
                        <a:effectLst/>
                        <a:latin typeface="Times New Roman"/>
                        <a:ea typeface="Calibri"/>
                      </a:endParaRPr>
                    </a:p>
                  </a:txBody>
                  <a:tcPr marL="44450" marR="44450" marT="0" marB="0" anchor="b"/>
                </a:tc>
              </a:tr>
              <a:tr h="163830">
                <a:tc>
                  <a:txBody>
                    <a:bodyPr/>
                    <a:lstStyle/>
                    <a:p>
                      <a:pPr algn="r">
                        <a:lnSpc>
                          <a:spcPct val="150000"/>
                        </a:lnSpc>
                        <a:spcAft>
                          <a:spcPts val="0"/>
                        </a:spcAft>
                      </a:pPr>
                      <a:r>
                        <a:rPr lang="es-EC" sz="1200">
                          <a:effectLst/>
                        </a:rPr>
                        <a:t>Año 2</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11.772,16</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27.040,18</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Año 2</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17.446,96</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9.814,74</a:t>
                      </a:r>
                      <a:endParaRPr lang="es-EC" sz="1800">
                        <a:effectLst/>
                        <a:latin typeface="Times New Roman"/>
                        <a:ea typeface="Calibri"/>
                      </a:endParaRPr>
                    </a:p>
                  </a:txBody>
                  <a:tcPr marL="44450" marR="44450" marT="0" marB="0" anchor="b"/>
                </a:tc>
              </a:tr>
              <a:tr h="163830">
                <a:tc>
                  <a:txBody>
                    <a:bodyPr/>
                    <a:lstStyle/>
                    <a:p>
                      <a:pPr algn="r">
                        <a:lnSpc>
                          <a:spcPct val="150000"/>
                        </a:lnSpc>
                        <a:spcAft>
                          <a:spcPts val="0"/>
                        </a:spcAft>
                      </a:pPr>
                      <a:r>
                        <a:rPr lang="es-EC" sz="1200">
                          <a:effectLst/>
                        </a:rPr>
                        <a:t>Año 3</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40.596,15</a:t>
                      </a:r>
                      <a:endParaRPr lang="es-EC" sz="1800">
                        <a:effectLst/>
                        <a:latin typeface="Times New Roman"/>
                        <a:ea typeface="Calibri"/>
                      </a:endParaRPr>
                    </a:p>
                  </a:txBody>
                  <a:tcPr marL="44450" marR="44450" marT="0" marB="0" anchor="b"/>
                </a:tc>
                <a:tc>
                  <a:txBody>
                    <a:bodyPr/>
                    <a:lstStyle/>
                    <a:p>
                      <a:pPr>
                        <a:lnSpc>
                          <a:spcPct val="107000"/>
                        </a:lnSpc>
                      </a:pPr>
                      <a:endParaRPr lang="es-EC" sz="1600">
                        <a:effectLst/>
                        <a:latin typeface="Calibri"/>
                      </a:endParaRPr>
                    </a:p>
                  </a:txBody>
                  <a:tcPr marL="44450" marR="44450" marT="0" marB="0" anchor="b"/>
                </a:tc>
                <a:tc>
                  <a:txBody>
                    <a:bodyPr/>
                    <a:lstStyle/>
                    <a:p>
                      <a:pPr algn="r">
                        <a:lnSpc>
                          <a:spcPct val="150000"/>
                        </a:lnSpc>
                        <a:spcAft>
                          <a:spcPts val="0"/>
                        </a:spcAft>
                      </a:pPr>
                      <a:r>
                        <a:rPr lang="es-EC" sz="1200">
                          <a:effectLst/>
                        </a:rPr>
                        <a:t>Año 3</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42.372,99</a:t>
                      </a:r>
                      <a:endParaRPr lang="es-EC" sz="1800">
                        <a:effectLst/>
                        <a:latin typeface="Times New Roman"/>
                        <a:ea typeface="Calibri"/>
                      </a:endParaRPr>
                    </a:p>
                  </a:txBody>
                  <a:tcPr marL="44450" marR="44450" marT="0" marB="0" anchor="b"/>
                </a:tc>
                <a:tc>
                  <a:txBody>
                    <a:bodyPr/>
                    <a:lstStyle/>
                    <a:p>
                      <a:pPr>
                        <a:lnSpc>
                          <a:spcPct val="107000"/>
                        </a:lnSpc>
                      </a:pPr>
                      <a:endParaRPr lang="es-EC" sz="1600">
                        <a:effectLst/>
                        <a:latin typeface="Calibri"/>
                      </a:endParaRPr>
                    </a:p>
                  </a:txBody>
                  <a:tcPr marL="44450" marR="44450" marT="0" marB="0" anchor="b"/>
                </a:tc>
              </a:tr>
              <a:tr h="163830">
                <a:tc>
                  <a:txBody>
                    <a:bodyPr/>
                    <a:lstStyle/>
                    <a:p>
                      <a:pPr algn="r">
                        <a:lnSpc>
                          <a:spcPct val="150000"/>
                        </a:lnSpc>
                        <a:spcAft>
                          <a:spcPts val="0"/>
                        </a:spcAft>
                      </a:pPr>
                      <a:r>
                        <a:rPr lang="es-EC" sz="1200">
                          <a:effectLst/>
                        </a:rPr>
                        <a:t>Año 4</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64.524,05</a:t>
                      </a:r>
                      <a:endParaRPr lang="es-EC" sz="1800">
                        <a:effectLst/>
                        <a:latin typeface="Times New Roman"/>
                        <a:ea typeface="Calibri"/>
                      </a:endParaRPr>
                    </a:p>
                  </a:txBody>
                  <a:tcPr marL="44450" marR="44450" marT="0" marB="0" anchor="b"/>
                </a:tc>
                <a:tc>
                  <a:txBody>
                    <a:bodyPr/>
                    <a:lstStyle/>
                    <a:p>
                      <a:pPr>
                        <a:lnSpc>
                          <a:spcPct val="107000"/>
                        </a:lnSpc>
                      </a:pPr>
                      <a:endParaRPr lang="es-EC" sz="1600">
                        <a:effectLst/>
                        <a:latin typeface="Calibri"/>
                      </a:endParaRPr>
                    </a:p>
                  </a:txBody>
                  <a:tcPr marL="44450" marR="44450" marT="0" marB="0" anchor="b"/>
                </a:tc>
                <a:tc>
                  <a:txBody>
                    <a:bodyPr/>
                    <a:lstStyle/>
                    <a:p>
                      <a:pPr algn="r">
                        <a:lnSpc>
                          <a:spcPct val="150000"/>
                        </a:lnSpc>
                        <a:spcAft>
                          <a:spcPts val="0"/>
                        </a:spcAft>
                      </a:pPr>
                      <a:r>
                        <a:rPr lang="es-EC" sz="1200">
                          <a:effectLst/>
                        </a:rPr>
                        <a:t>Año 4</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61.289,18</a:t>
                      </a:r>
                      <a:endParaRPr lang="es-EC" sz="1800">
                        <a:effectLst/>
                        <a:latin typeface="Times New Roman"/>
                        <a:ea typeface="Calibri"/>
                      </a:endParaRPr>
                    </a:p>
                  </a:txBody>
                  <a:tcPr marL="44450" marR="44450" marT="0" marB="0" anchor="b"/>
                </a:tc>
                <a:tc>
                  <a:txBody>
                    <a:bodyPr/>
                    <a:lstStyle/>
                    <a:p>
                      <a:pPr>
                        <a:lnSpc>
                          <a:spcPct val="107000"/>
                        </a:lnSpc>
                      </a:pPr>
                      <a:endParaRPr lang="es-EC" sz="1600">
                        <a:effectLst/>
                        <a:latin typeface="Calibri"/>
                      </a:endParaRPr>
                    </a:p>
                  </a:txBody>
                  <a:tcPr marL="44450" marR="44450" marT="0" marB="0" anchor="b"/>
                </a:tc>
              </a:tr>
              <a:tr h="86360">
                <a:tc>
                  <a:txBody>
                    <a:bodyPr/>
                    <a:lstStyle/>
                    <a:p>
                      <a:pPr algn="r">
                        <a:lnSpc>
                          <a:spcPct val="150000"/>
                        </a:lnSpc>
                        <a:spcAft>
                          <a:spcPts val="0"/>
                        </a:spcAft>
                      </a:pPr>
                      <a:r>
                        <a:rPr lang="es-EC" sz="1200">
                          <a:effectLst/>
                        </a:rPr>
                        <a:t>Año 5</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111.219,66</a:t>
                      </a:r>
                      <a:endParaRPr lang="es-EC" sz="1800">
                        <a:effectLst/>
                        <a:latin typeface="Times New Roman"/>
                        <a:ea typeface="Calibri"/>
                      </a:endParaRPr>
                    </a:p>
                  </a:txBody>
                  <a:tcPr marL="44450" marR="44450" marT="0" marB="0" anchor="b"/>
                </a:tc>
                <a:tc>
                  <a:txBody>
                    <a:bodyPr/>
                    <a:lstStyle/>
                    <a:p>
                      <a:pPr>
                        <a:lnSpc>
                          <a:spcPct val="107000"/>
                        </a:lnSpc>
                      </a:pPr>
                      <a:endParaRPr lang="es-EC" sz="1600">
                        <a:effectLst/>
                        <a:latin typeface="Calibri"/>
                      </a:endParaRPr>
                    </a:p>
                  </a:txBody>
                  <a:tcPr marL="44450" marR="44450" marT="0" marB="0" anchor="b"/>
                </a:tc>
                <a:tc>
                  <a:txBody>
                    <a:bodyPr/>
                    <a:lstStyle/>
                    <a:p>
                      <a:pPr algn="r">
                        <a:lnSpc>
                          <a:spcPct val="150000"/>
                        </a:lnSpc>
                        <a:spcAft>
                          <a:spcPts val="0"/>
                        </a:spcAft>
                      </a:pPr>
                      <a:r>
                        <a:rPr lang="es-EC" sz="1200">
                          <a:effectLst/>
                        </a:rPr>
                        <a:t>Año 5</a:t>
                      </a:r>
                      <a:endParaRPr lang="es-EC" sz="1800">
                        <a:effectLst/>
                        <a:latin typeface="Times New Roman"/>
                        <a:ea typeface="Calibri"/>
                      </a:endParaRPr>
                    </a:p>
                  </a:txBody>
                  <a:tcPr marL="44450" marR="44450" marT="0" marB="0" anchor="b"/>
                </a:tc>
                <a:tc>
                  <a:txBody>
                    <a:bodyPr/>
                    <a:lstStyle/>
                    <a:p>
                      <a:pPr algn="r">
                        <a:lnSpc>
                          <a:spcPct val="150000"/>
                        </a:lnSpc>
                        <a:spcAft>
                          <a:spcPts val="0"/>
                        </a:spcAft>
                      </a:pPr>
                      <a:r>
                        <a:rPr lang="es-EC" sz="1200">
                          <a:effectLst/>
                        </a:rPr>
                        <a:t>97.805,86</a:t>
                      </a:r>
                      <a:endParaRPr lang="es-EC" sz="1800">
                        <a:effectLst/>
                        <a:latin typeface="Times New Roman"/>
                        <a:ea typeface="Calibri"/>
                      </a:endParaRPr>
                    </a:p>
                  </a:txBody>
                  <a:tcPr marL="44450" marR="44450" marT="0" marB="0" anchor="b"/>
                </a:tc>
                <a:tc>
                  <a:txBody>
                    <a:bodyPr/>
                    <a:lstStyle/>
                    <a:p>
                      <a:pPr>
                        <a:lnSpc>
                          <a:spcPct val="107000"/>
                        </a:lnSpc>
                      </a:pPr>
                      <a:endParaRPr lang="es-EC" sz="1600">
                        <a:effectLst/>
                        <a:latin typeface="Calibri"/>
                      </a:endParaRPr>
                    </a:p>
                  </a:txBody>
                  <a:tcPr marL="44450" marR="44450" marT="0" marB="0" anchor="b"/>
                </a:tc>
              </a:tr>
              <a:tr h="0">
                <a:tc gridSpan="3">
                  <a:txBody>
                    <a:bodyPr/>
                    <a:lstStyle/>
                    <a:p>
                      <a:pPr algn="ctr">
                        <a:lnSpc>
                          <a:spcPct val="150000"/>
                        </a:lnSpc>
                        <a:spcAft>
                          <a:spcPts val="0"/>
                        </a:spcAft>
                      </a:pPr>
                      <a:r>
                        <a:rPr lang="es-EC" sz="1200" dirty="0">
                          <a:effectLst/>
                        </a:rPr>
                        <a:t>PERIODO DE RECUPERACIÓN 1 año, 2 meses</a:t>
                      </a:r>
                      <a:endParaRPr lang="es-EC" sz="1800" dirty="0">
                        <a:effectLst/>
                        <a:latin typeface="Times New Roman"/>
                        <a:ea typeface="Calibri"/>
                      </a:endParaRPr>
                    </a:p>
                  </a:txBody>
                  <a:tcPr marL="44450" marR="44450" marT="0" marB="0" anchor="ctr"/>
                </a:tc>
                <a:tc hMerge="1">
                  <a:txBody>
                    <a:bodyPr/>
                    <a:lstStyle/>
                    <a:p>
                      <a:endParaRPr lang="es-EC"/>
                    </a:p>
                  </a:txBody>
                  <a:tcPr/>
                </a:tc>
                <a:tc hMerge="1">
                  <a:txBody>
                    <a:bodyPr/>
                    <a:lstStyle/>
                    <a:p>
                      <a:endParaRPr lang="es-EC"/>
                    </a:p>
                  </a:txBody>
                  <a:tcPr/>
                </a:tc>
                <a:tc gridSpan="3">
                  <a:txBody>
                    <a:bodyPr/>
                    <a:lstStyle/>
                    <a:p>
                      <a:pPr algn="ctr">
                        <a:lnSpc>
                          <a:spcPct val="150000"/>
                        </a:lnSpc>
                        <a:spcAft>
                          <a:spcPts val="0"/>
                        </a:spcAft>
                      </a:pPr>
                      <a:r>
                        <a:rPr lang="es-EC" sz="1200" dirty="0">
                          <a:effectLst/>
                        </a:rPr>
                        <a:t>PERÍODO DE RECUPERACIÓN 1 años y 8 meses</a:t>
                      </a:r>
                      <a:endParaRPr lang="es-EC" sz="1800" dirty="0">
                        <a:effectLst/>
                        <a:latin typeface="Times New Roman"/>
                        <a:ea typeface="Calibri"/>
                      </a:endParaRPr>
                    </a:p>
                  </a:txBody>
                  <a:tcPr marL="44450" marR="44450" marT="0" marB="0" anchor="ct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933713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9242" y="404664"/>
            <a:ext cx="9036495" cy="6124754"/>
          </a:xfrm>
          <a:prstGeom prst="rect">
            <a:avLst/>
          </a:prstGeom>
        </p:spPr>
        <p:txBody>
          <a:bodyPr wrap="square">
            <a:spAutoFit/>
          </a:bodyPr>
          <a:lstStyle/>
          <a:p>
            <a:pPr algn="just"/>
            <a:r>
              <a:rPr lang="es-ES" sz="1400" b="1" dirty="0"/>
              <a:t>CAPÍTULO VI</a:t>
            </a:r>
            <a:endParaRPr lang="es-EC" sz="1400" b="1" dirty="0"/>
          </a:p>
          <a:p>
            <a:pPr algn="just"/>
            <a:r>
              <a:rPr lang="es-ES" sz="1400" dirty="0"/>
              <a:t> </a:t>
            </a:r>
            <a:endParaRPr lang="es-EC" sz="1400" dirty="0"/>
          </a:p>
          <a:p>
            <a:pPr algn="just"/>
            <a:r>
              <a:rPr lang="es-EC" sz="1400" dirty="0"/>
              <a:t> </a:t>
            </a:r>
            <a:r>
              <a:rPr lang="es-EC" sz="1400" b="1" dirty="0" smtClean="0"/>
              <a:t>Conclusiones</a:t>
            </a:r>
            <a:endParaRPr lang="es-EC" sz="1400" b="1" dirty="0"/>
          </a:p>
          <a:p>
            <a:pPr algn="just"/>
            <a:r>
              <a:rPr lang="es-EC" sz="1400" dirty="0" smtClean="0"/>
              <a:t>La presencia de una empresa  dedicada a la gestión y remediación ambiental en la provincia de Pastaza es necesario.</a:t>
            </a:r>
          </a:p>
          <a:p>
            <a:pPr algn="just"/>
            <a:endParaRPr lang="es-EC" sz="1400" dirty="0" smtClean="0"/>
          </a:p>
          <a:p>
            <a:pPr algn="just"/>
            <a:r>
              <a:rPr lang="es-EC" sz="1400" dirty="0" smtClean="0"/>
              <a:t>El estudio financiero nos da el paso para predecir la factibilidad de la empresa.</a:t>
            </a:r>
          </a:p>
          <a:p>
            <a:pPr algn="just"/>
            <a:endParaRPr lang="es-EC" sz="1400" dirty="0" smtClean="0"/>
          </a:p>
          <a:p>
            <a:pPr algn="just"/>
            <a:r>
              <a:rPr lang="es-EC" sz="1400" dirty="0" smtClean="0"/>
              <a:t>La localización de la empresa es ideal debido a que la capital de la provincia de Pastaza cuenta con instituciones que facilitan los procesos y tramitación ante las autoridades competentes.</a:t>
            </a:r>
          </a:p>
          <a:p>
            <a:pPr algn="just"/>
            <a:endParaRPr lang="es-EC" sz="1400" dirty="0" smtClean="0"/>
          </a:p>
          <a:p>
            <a:pPr algn="just"/>
            <a:r>
              <a:rPr lang="es-EC" sz="1400" dirty="0" smtClean="0"/>
              <a:t>La empresa al dar inicio con una inversión menor a la anual presupuestada para los dos primeros meses es ideal ya que a partir del tercer mes se podría sustentar con el primer contrato.</a:t>
            </a:r>
          </a:p>
          <a:p>
            <a:pPr algn="just"/>
            <a:endParaRPr lang="es-EC" sz="1400" dirty="0" smtClean="0"/>
          </a:p>
          <a:p>
            <a:pPr algn="just"/>
            <a:r>
              <a:rPr lang="es-EC" sz="1400" dirty="0" smtClean="0"/>
              <a:t>A pesar de que una empresa remediadora busca mitigar los impactos ambientales en la zona, esta por su naturaleza impactará el área utilizada para la remediación.</a:t>
            </a:r>
          </a:p>
          <a:p>
            <a:pPr algn="just"/>
            <a:endParaRPr lang="es-EC" sz="1400" dirty="0" smtClean="0"/>
          </a:p>
          <a:p>
            <a:pPr algn="just"/>
            <a:r>
              <a:rPr lang="es-EC" sz="1400" dirty="0" smtClean="0"/>
              <a:t>La implementación de una compañía de remediación y gestión ambiental ayuda a que la empresa sea rentable siempre y  cuando los servicios sean efectivos para satisfacción del consumidor.</a:t>
            </a:r>
          </a:p>
          <a:p>
            <a:pPr algn="just"/>
            <a:endParaRPr lang="es-EC" sz="1400" dirty="0"/>
          </a:p>
          <a:p>
            <a:pPr algn="just"/>
            <a:r>
              <a:rPr lang="es-EC" sz="1400" b="1" dirty="0" smtClean="0"/>
              <a:t>Recomendaciones:</a:t>
            </a:r>
          </a:p>
          <a:p>
            <a:pPr algn="just"/>
            <a:r>
              <a:rPr lang="es-EC" sz="1400" dirty="0" smtClean="0"/>
              <a:t>Implantar la empresa aprovechando el área petrolera donde se la ubicara.</a:t>
            </a:r>
          </a:p>
          <a:p>
            <a:pPr algn="just"/>
            <a:endParaRPr lang="es-EC" sz="1400" dirty="0" smtClean="0"/>
          </a:p>
          <a:p>
            <a:pPr algn="just"/>
            <a:r>
              <a:rPr lang="es-EC" sz="1400" dirty="0" smtClean="0"/>
              <a:t>Reducir los costos administrativos y de personal hasta que el primer contracto haga que la empresa sea sustentable.</a:t>
            </a:r>
          </a:p>
          <a:p>
            <a:pPr algn="just"/>
            <a:endParaRPr lang="es-EC" sz="1400" dirty="0" smtClean="0"/>
          </a:p>
          <a:p>
            <a:pPr algn="just"/>
            <a:r>
              <a:rPr lang="es-EC" sz="1400" dirty="0" smtClean="0"/>
              <a:t>La gestión ambiental; al representar gastos menores para su operación, deben ser llevados paulatinamente con trabajos de remediación.</a:t>
            </a:r>
          </a:p>
          <a:p>
            <a:pPr algn="just"/>
            <a:endParaRPr lang="es-EC" sz="1400" b="1" dirty="0" smtClean="0"/>
          </a:p>
          <a:p>
            <a:pPr algn="just"/>
            <a:endParaRPr lang="es-EC" sz="1400" dirty="0"/>
          </a:p>
        </p:txBody>
      </p:sp>
    </p:spTree>
    <p:extLst>
      <p:ext uri="{BB962C8B-B14F-4D97-AF65-F5344CB8AC3E}">
        <p14:creationId xmlns:p14="http://schemas.microsoft.com/office/powerpoint/2010/main" val="826730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37193"/>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422354" y="127720"/>
            <a:ext cx="7992888" cy="2869232"/>
          </a:xfrm>
        </p:spPr>
        <p:txBody>
          <a:bodyPr>
            <a:normAutofit fontScale="40000" lnSpcReduction="20000"/>
          </a:bodyPr>
          <a:lstStyle/>
          <a:p>
            <a:pPr lvl="1" algn="just"/>
            <a:r>
              <a:rPr lang="es-ES" sz="5500" b="1" dirty="0">
                <a:solidFill>
                  <a:schemeClr val="tx1"/>
                </a:solidFill>
              </a:rPr>
              <a:t>INTRODUCCIÓN</a:t>
            </a:r>
            <a:endParaRPr lang="es-EC" sz="5500" b="1" dirty="0">
              <a:solidFill>
                <a:schemeClr val="tx1"/>
              </a:solidFill>
            </a:endParaRPr>
          </a:p>
          <a:p>
            <a:pPr algn="just"/>
            <a:r>
              <a:rPr lang="es-EC" sz="4300" dirty="0"/>
              <a:t> </a:t>
            </a:r>
          </a:p>
          <a:p>
            <a:pPr algn="just"/>
            <a:r>
              <a:rPr lang="es-EC" sz="4300" dirty="0">
                <a:solidFill>
                  <a:schemeClr val="tx1"/>
                </a:solidFill>
              </a:rPr>
              <a:t>La provincia de Pastaza ubicada en el centro de la región Amazónica del Ecuador, constituye un motor productor de recursos económicos para el País, debido a su riqueza petrolífera, minera, faunística, hídrica  entre otras; recursos que han venido aportando al desarrollo progresivo de la  provincia acentuados en los últimos 20 </a:t>
            </a:r>
            <a:r>
              <a:rPr lang="es-EC" sz="4300" dirty="0" smtClean="0">
                <a:solidFill>
                  <a:schemeClr val="tx1"/>
                </a:solidFill>
              </a:rPr>
              <a:t>años.</a:t>
            </a:r>
            <a:r>
              <a:rPr lang="es-EC" sz="4300" dirty="0">
                <a:solidFill>
                  <a:schemeClr val="tx1"/>
                </a:solidFill>
              </a:rPr>
              <a:t> sin embargo estas actividades conllevan un incremento en la producción y por ende la acumulación de desechos sólidos, líquidos,  además de emanaciones atmosféricas, desechos que por su procedencia pueden clasificarse en desechos peligrosos y no peligrosos, no obstante la importancia de estos desechos depende exclusivamente de su disposición </a:t>
            </a:r>
            <a:r>
              <a:rPr lang="es-EC" sz="4300" dirty="0" smtClean="0">
                <a:solidFill>
                  <a:schemeClr val="tx1"/>
                </a:solidFill>
              </a:rPr>
              <a:t>final, centrándonos de esta manera a atender todos los requerimientos acorde a las ultimas actividades relacionadas a la explotación petrolera. </a:t>
            </a:r>
            <a:endParaRPr lang="es-EC" sz="4300" dirty="0">
              <a:solidFill>
                <a:schemeClr val="tx1"/>
              </a:solidFill>
            </a:endParaRPr>
          </a:p>
        </p:txBody>
      </p:sp>
      <p:sp>
        <p:nvSpPr>
          <p:cNvPr id="4" name="3 Rectángulo"/>
          <p:cNvSpPr/>
          <p:nvPr/>
        </p:nvSpPr>
        <p:spPr>
          <a:xfrm>
            <a:off x="412010" y="2852936"/>
            <a:ext cx="8254102" cy="3139321"/>
          </a:xfrm>
          <a:prstGeom prst="rect">
            <a:avLst/>
          </a:prstGeom>
        </p:spPr>
        <p:txBody>
          <a:bodyPr wrap="square">
            <a:spAutoFit/>
          </a:bodyPr>
          <a:lstStyle/>
          <a:p>
            <a:r>
              <a:rPr lang="es-EC" dirty="0"/>
              <a:t>Todas las actividades petroleras producen desechos </a:t>
            </a:r>
            <a:r>
              <a:rPr lang="es-EC" dirty="0" smtClean="0"/>
              <a:t>contaminados. </a:t>
            </a:r>
          </a:p>
          <a:p>
            <a:endParaRPr lang="es-EC" dirty="0"/>
          </a:p>
          <a:p>
            <a:r>
              <a:rPr lang="es-EC" dirty="0" smtClean="0"/>
              <a:t>• Ripios </a:t>
            </a:r>
            <a:r>
              <a:rPr lang="es-EC" dirty="0"/>
              <a:t>de perforación</a:t>
            </a:r>
          </a:p>
          <a:p>
            <a:r>
              <a:rPr lang="es-EC" dirty="0" smtClean="0"/>
              <a:t>• Líquidos </a:t>
            </a:r>
            <a:r>
              <a:rPr lang="es-EC" dirty="0"/>
              <a:t>contaminados con hidrocarburos</a:t>
            </a:r>
          </a:p>
          <a:p>
            <a:r>
              <a:rPr lang="es-EC" dirty="0" smtClean="0"/>
              <a:t>• Aguas </a:t>
            </a:r>
            <a:r>
              <a:rPr lang="es-EC" dirty="0"/>
              <a:t>negras y grises</a:t>
            </a:r>
          </a:p>
          <a:p>
            <a:r>
              <a:rPr lang="es-EC" dirty="0" smtClean="0"/>
              <a:t>• Desechos </a:t>
            </a:r>
            <a:r>
              <a:rPr lang="es-EC" dirty="0"/>
              <a:t>sólidos incinerables </a:t>
            </a:r>
          </a:p>
          <a:p>
            <a:r>
              <a:rPr lang="es-EC" dirty="0" smtClean="0"/>
              <a:t>• Suelos </a:t>
            </a:r>
            <a:r>
              <a:rPr lang="es-EC" dirty="0"/>
              <a:t>contaminados con hidrocarburos.</a:t>
            </a:r>
          </a:p>
          <a:p>
            <a:r>
              <a:rPr lang="es-EC" dirty="0" smtClean="0"/>
              <a:t>• Derrames </a:t>
            </a:r>
            <a:r>
              <a:rPr lang="es-EC" dirty="0"/>
              <a:t>y fugas de Petróleo.</a:t>
            </a:r>
          </a:p>
          <a:p>
            <a:r>
              <a:rPr lang="es-EC" dirty="0" smtClean="0"/>
              <a:t>• Áreas </a:t>
            </a:r>
            <a:r>
              <a:rPr lang="es-EC" dirty="0"/>
              <a:t>remontadas por maleza</a:t>
            </a:r>
          </a:p>
          <a:p>
            <a:r>
              <a:rPr lang="es-EC" dirty="0" smtClean="0"/>
              <a:t>• Sólidos </a:t>
            </a:r>
            <a:r>
              <a:rPr lang="es-EC" dirty="0"/>
              <a:t>y líquidos  contaminados con </a:t>
            </a:r>
            <a:r>
              <a:rPr lang="es-EC" dirty="0" smtClean="0"/>
              <a:t>hidrocarburos</a:t>
            </a:r>
          </a:p>
          <a:p>
            <a:r>
              <a:rPr lang="es-EC" dirty="0"/>
              <a:t>• </a:t>
            </a:r>
            <a:r>
              <a:rPr lang="es-EC" dirty="0" smtClean="0"/>
              <a:t>OTROS.</a:t>
            </a:r>
            <a:endParaRPr lang="es-EC" dirty="0"/>
          </a:p>
        </p:txBody>
      </p:sp>
    </p:spTree>
    <p:extLst>
      <p:ext uri="{BB962C8B-B14F-4D97-AF65-F5344CB8AC3E}">
        <p14:creationId xmlns:p14="http://schemas.microsoft.com/office/powerpoint/2010/main" val="1408751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312368"/>
          </a:xfrm>
          <a:prstGeom prst="rect">
            <a:avLst/>
          </a:prstGeom>
          <a:noFill/>
          <a:ln>
            <a:noFill/>
          </a:ln>
        </p:spPr>
      </p:pic>
      <p:sp>
        <p:nvSpPr>
          <p:cNvPr id="5" name="4 CuadroTexto"/>
          <p:cNvSpPr txBox="1"/>
          <p:nvPr/>
        </p:nvSpPr>
        <p:spPr>
          <a:xfrm>
            <a:off x="1835696" y="4149080"/>
            <a:ext cx="6480720" cy="1862048"/>
          </a:xfrm>
          <a:prstGeom prst="rect">
            <a:avLst/>
          </a:prstGeom>
          <a:noFill/>
        </p:spPr>
        <p:txBody>
          <a:bodyPr wrap="square" rtlCol="0">
            <a:spAutoFit/>
          </a:bodyPr>
          <a:lstStyle/>
          <a:p>
            <a:r>
              <a:rPr lang="es-EC" sz="11500" b="1" i="1" dirty="0" smtClean="0"/>
              <a:t>GRACIAS</a:t>
            </a:r>
            <a:endParaRPr lang="es-EC" sz="11500" b="1" i="1" dirty="0"/>
          </a:p>
        </p:txBody>
      </p:sp>
    </p:spTree>
    <p:extLst>
      <p:ext uri="{BB962C8B-B14F-4D97-AF65-F5344CB8AC3E}">
        <p14:creationId xmlns:p14="http://schemas.microsoft.com/office/powerpoint/2010/main" val="1699312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8353"/>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251520" y="616192"/>
            <a:ext cx="8064896" cy="2596784"/>
          </a:xfrm>
        </p:spPr>
        <p:txBody>
          <a:bodyPr>
            <a:normAutofit fontScale="70000" lnSpcReduction="20000"/>
          </a:bodyPr>
          <a:lstStyle/>
          <a:p>
            <a:pPr lvl="1"/>
            <a:r>
              <a:rPr lang="es-EC" b="1" dirty="0">
                <a:solidFill>
                  <a:schemeClr val="tx1"/>
                </a:solidFill>
              </a:rPr>
              <a:t>ANTECEDENTES </a:t>
            </a:r>
          </a:p>
          <a:p>
            <a:r>
              <a:rPr lang="es-EC" dirty="0">
                <a:solidFill>
                  <a:schemeClr val="tx1"/>
                </a:solidFill>
              </a:rPr>
              <a:t> </a:t>
            </a:r>
          </a:p>
          <a:p>
            <a:pPr algn="just"/>
            <a:r>
              <a:rPr lang="es-EC" dirty="0">
                <a:solidFill>
                  <a:schemeClr val="tx1"/>
                </a:solidFill>
              </a:rPr>
              <a:t>Entre 1964 y 1990, es decir durante 26 años, la petrolera estadounidense Texaco explotó el crudo de la Amazonía ecuatoriana, en lo que hoy son las provincias de Sucumbíos y Orellana; tras su salida del país, esta empresa dejó graves secuelas ambientales, ante lo cual, los peritos internacionales atribuyen la muerte de 1.041 ciudadanos, todos ellos afectados de </a:t>
            </a:r>
            <a:r>
              <a:rPr lang="es-EC" dirty="0" smtClean="0">
                <a:solidFill>
                  <a:schemeClr val="tx1"/>
                </a:solidFill>
              </a:rPr>
              <a:t>cáncer</a:t>
            </a:r>
          </a:p>
          <a:p>
            <a:pPr algn="just"/>
            <a:endParaRPr lang="es-EC" dirty="0">
              <a:solidFill>
                <a:schemeClr val="tx1"/>
              </a:solidFill>
            </a:endParaRPr>
          </a:p>
          <a:p>
            <a:pPr marL="457200" indent="-457200" algn="just">
              <a:buFontTx/>
              <a:buChar char="-"/>
            </a:pPr>
            <a:endParaRPr lang="es-EC" dirty="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906"/>
          <a:stretch/>
        </p:blipFill>
        <p:spPr bwMode="auto">
          <a:xfrm>
            <a:off x="250397" y="3212976"/>
            <a:ext cx="4620677" cy="294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193" y="3212976"/>
            <a:ext cx="4052057" cy="294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483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0" y="116632"/>
            <a:ext cx="5436095" cy="5760640"/>
          </a:xfrm>
        </p:spPr>
        <p:txBody>
          <a:bodyPr>
            <a:noAutofit/>
          </a:bodyPr>
          <a:lstStyle/>
          <a:p>
            <a:pPr algn="just"/>
            <a:r>
              <a:rPr lang="es-EC" sz="2200" dirty="0" smtClean="0">
                <a:solidFill>
                  <a:schemeClr val="tx1"/>
                </a:solidFill>
              </a:rPr>
              <a:t>GESTIÓN Y REMEDIACIÓN</a:t>
            </a:r>
          </a:p>
          <a:p>
            <a:pPr algn="just"/>
            <a:r>
              <a:rPr lang="es-EC" sz="2200" dirty="0" smtClean="0">
                <a:solidFill>
                  <a:schemeClr val="tx1"/>
                </a:solidFill>
              </a:rPr>
              <a:t>De aquí parte la iniciativa de generar propuestas de este tipo de servicios, considerando que en el Ecuador existen varias empresas remediadoras como </a:t>
            </a:r>
            <a:r>
              <a:rPr lang="es-EC" sz="2200" dirty="0" err="1" smtClean="0">
                <a:solidFill>
                  <a:schemeClr val="tx1"/>
                </a:solidFill>
              </a:rPr>
              <a:t>PECS</a:t>
            </a:r>
            <a:r>
              <a:rPr lang="es-EC" sz="2200" dirty="0" smtClean="0">
                <a:solidFill>
                  <a:schemeClr val="tx1"/>
                </a:solidFill>
              </a:rPr>
              <a:t>, </a:t>
            </a:r>
            <a:r>
              <a:rPr lang="es-EC" sz="2200" dirty="0" err="1" smtClean="0">
                <a:solidFill>
                  <a:schemeClr val="tx1"/>
                </a:solidFill>
              </a:rPr>
              <a:t>CORENA</a:t>
            </a:r>
            <a:r>
              <a:rPr lang="es-EC" sz="2200" dirty="0" smtClean="0">
                <a:solidFill>
                  <a:schemeClr val="tx1"/>
                </a:solidFill>
              </a:rPr>
              <a:t> S.A, Respuesta Ambiental entre otras;  estas centradas directamente a la remediación sin considerar la Gestión administrativa en lo referente a </a:t>
            </a:r>
            <a:r>
              <a:rPr lang="es-EC" sz="2200" dirty="0" err="1" smtClean="0">
                <a:solidFill>
                  <a:schemeClr val="tx1"/>
                </a:solidFill>
              </a:rPr>
              <a:t>EsIA</a:t>
            </a:r>
            <a:r>
              <a:rPr lang="es-EC" sz="2200" dirty="0" smtClean="0">
                <a:solidFill>
                  <a:schemeClr val="tx1"/>
                </a:solidFill>
              </a:rPr>
              <a:t>, Licenciamientos, programas de Gestión Ambiental, seguridad industrial entre otras,  dentro de sus prioridades, además de esto la mayor parte de empresas se encuentran ubicadas en el sector Amazónico de Sucumbíos y Orellana, lo que significa una oportunidad de competir siendo que las normas de contratación indican que se recibe puntuación adicional  a las empresas del sector, bajando así las barreras de entrada.</a:t>
            </a:r>
            <a:endParaRPr lang="es-EC" sz="22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550" y="692696"/>
            <a:ext cx="3484434" cy="151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3.bp.blogspot.com/-o6AdDtfwQco/TWgu4gm-6ZI/AAAAAAAAAH0/qG0xD74r500/s1600/PUB%2BENSERTE%2B2%2Bcopi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864"/>
          <a:stretch/>
        </p:blipFill>
        <p:spPr bwMode="auto">
          <a:xfrm>
            <a:off x="5515550" y="4375460"/>
            <a:ext cx="3484433" cy="18948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_mEhYaPSWPfA/SN_wiCLd10I/AAAAAAAAAcQ/bTE4jv6Pdb0/s400/Image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567" y="2045893"/>
            <a:ext cx="3126937" cy="232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24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1" y="188640"/>
            <a:ext cx="5976664" cy="6264696"/>
          </a:xfrm>
        </p:spPr>
        <p:txBody>
          <a:bodyPr>
            <a:normAutofit fontScale="55000" lnSpcReduction="20000"/>
          </a:bodyPr>
          <a:lstStyle/>
          <a:p>
            <a:pPr lvl="1" algn="just"/>
            <a:r>
              <a:rPr lang="es-EC" sz="4400" b="1" dirty="0" smtClean="0">
                <a:solidFill>
                  <a:srgbClr val="FF0000"/>
                </a:solidFill>
              </a:rPr>
              <a:t>OBJETIVOS</a:t>
            </a:r>
          </a:p>
          <a:p>
            <a:pPr lvl="1" algn="just"/>
            <a:r>
              <a:rPr lang="es-EC" sz="3300" b="1" dirty="0" smtClean="0">
                <a:solidFill>
                  <a:schemeClr val="accent6"/>
                </a:solidFill>
              </a:rPr>
              <a:t>OBJETIVO </a:t>
            </a:r>
            <a:r>
              <a:rPr lang="es-EC" sz="3300" b="1" dirty="0">
                <a:solidFill>
                  <a:schemeClr val="accent6"/>
                </a:solidFill>
              </a:rPr>
              <a:t>GENERAL</a:t>
            </a:r>
          </a:p>
          <a:p>
            <a:pPr algn="just"/>
            <a:r>
              <a:rPr lang="es-EC" dirty="0">
                <a:solidFill>
                  <a:schemeClr val="accent6"/>
                </a:solidFill>
              </a:rPr>
              <a:t> </a:t>
            </a:r>
          </a:p>
          <a:p>
            <a:pPr algn="just"/>
            <a:r>
              <a:rPr lang="es-EC" dirty="0">
                <a:solidFill>
                  <a:schemeClr val="accent6"/>
                </a:solidFill>
              </a:rPr>
              <a:t>Realizar un estudio de Factibilidad para la  Implementación o no  de una compañía especialista en gestión y remediación ambiental, en la Provincia de Pastaza</a:t>
            </a:r>
            <a:r>
              <a:rPr lang="es-EC" dirty="0"/>
              <a:t>.</a:t>
            </a:r>
          </a:p>
          <a:p>
            <a:pPr algn="just"/>
            <a:r>
              <a:rPr lang="es-EC" dirty="0"/>
              <a:t> </a:t>
            </a:r>
            <a:endParaRPr lang="es-EC" dirty="0" smtClean="0"/>
          </a:p>
          <a:p>
            <a:pPr algn="just"/>
            <a:r>
              <a:rPr lang="es-EC" b="1" dirty="0" smtClean="0">
                <a:solidFill>
                  <a:srgbClr val="00B050"/>
                </a:solidFill>
              </a:rPr>
              <a:t>OBJETIVOS </a:t>
            </a:r>
            <a:r>
              <a:rPr lang="es-EC" b="1" dirty="0">
                <a:solidFill>
                  <a:srgbClr val="00B050"/>
                </a:solidFill>
              </a:rPr>
              <a:t>ESPECÍFICOS</a:t>
            </a:r>
          </a:p>
          <a:p>
            <a:pPr algn="just"/>
            <a:r>
              <a:rPr lang="es-EC" dirty="0">
                <a:solidFill>
                  <a:srgbClr val="00B050"/>
                </a:solidFill>
              </a:rPr>
              <a:t> </a:t>
            </a:r>
          </a:p>
          <a:p>
            <a:pPr lvl="0" algn="just"/>
            <a:r>
              <a:rPr lang="es-EC" dirty="0">
                <a:solidFill>
                  <a:srgbClr val="00B050"/>
                </a:solidFill>
              </a:rPr>
              <a:t>Determinar la importancia y trascendencia de realizar una adecuada gestión y remediación ambiental</a:t>
            </a:r>
            <a:r>
              <a:rPr lang="es-EC" dirty="0" smtClean="0">
                <a:solidFill>
                  <a:srgbClr val="00B050"/>
                </a:solidFill>
              </a:rPr>
              <a:t>.</a:t>
            </a:r>
          </a:p>
          <a:p>
            <a:pPr lvl="0" algn="just"/>
            <a:endParaRPr lang="es-EC" dirty="0">
              <a:solidFill>
                <a:srgbClr val="00B050"/>
              </a:solidFill>
            </a:endParaRPr>
          </a:p>
          <a:p>
            <a:pPr lvl="0" algn="just"/>
            <a:r>
              <a:rPr lang="es-EC" dirty="0">
                <a:solidFill>
                  <a:srgbClr val="00B050"/>
                </a:solidFill>
              </a:rPr>
              <a:t>Definir las características del mercado objetivo, el nivel de aceptación del servicio que se pretende ofrecer y las estrategias a adoptar</a:t>
            </a:r>
            <a:r>
              <a:rPr lang="es-EC" dirty="0" smtClean="0">
                <a:solidFill>
                  <a:srgbClr val="00B050"/>
                </a:solidFill>
              </a:rPr>
              <a:t>.</a:t>
            </a:r>
          </a:p>
          <a:p>
            <a:pPr lvl="0" algn="just"/>
            <a:endParaRPr lang="es-EC" dirty="0">
              <a:solidFill>
                <a:srgbClr val="00B050"/>
              </a:solidFill>
            </a:endParaRPr>
          </a:p>
          <a:p>
            <a:pPr lvl="0" algn="just"/>
            <a:r>
              <a:rPr lang="es-EC" dirty="0">
                <a:solidFill>
                  <a:srgbClr val="00B050"/>
                </a:solidFill>
              </a:rPr>
              <a:t>Establecer cuál es la infraestructura, implementos, activos fijos, personal y procesos, necesarios para la implementación de la compañía especialista en gestión y remediación </a:t>
            </a:r>
            <a:r>
              <a:rPr lang="es-EC" dirty="0" smtClean="0">
                <a:solidFill>
                  <a:srgbClr val="00B050"/>
                </a:solidFill>
              </a:rPr>
              <a:t>ambiental </a:t>
            </a:r>
            <a:r>
              <a:rPr lang="es-EC" dirty="0">
                <a:solidFill>
                  <a:srgbClr val="00B050"/>
                </a:solidFill>
              </a:rPr>
              <a:t>en la provincia de Pastaza</a:t>
            </a:r>
            <a:r>
              <a:rPr lang="es-EC" dirty="0" smtClean="0">
                <a:solidFill>
                  <a:srgbClr val="00B050"/>
                </a:solidFill>
              </a:rPr>
              <a:t>.</a:t>
            </a:r>
          </a:p>
          <a:p>
            <a:pPr lvl="0" algn="just"/>
            <a:endParaRPr lang="es-EC" dirty="0">
              <a:solidFill>
                <a:srgbClr val="00B050"/>
              </a:solidFill>
            </a:endParaRPr>
          </a:p>
          <a:p>
            <a:pPr lvl="0" algn="just"/>
            <a:r>
              <a:rPr lang="es-EC" dirty="0">
                <a:solidFill>
                  <a:srgbClr val="00B050"/>
                </a:solidFill>
              </a:rPr>
              <a:t>Determinar la viabilidad y rentabilidad de implementar dicha empresa en la provincia de </a:t>
            </a:r>
            <a:r>
              <a:rPr lang="es-EC" dirty="0" smtClean="0">
                <a:solidFill>
                  <a:srgbClr val="00B050"/>
                </a:solidFill>
              </a:rPr>
              <a:t>Pastaza</a:t>
            </a:r>
            <a:r>
              <a:rPr lang="es-EC" dirty="0">
                <a:solidFill>
                  <a:srgbClr val="00B050"/>
                </a:solidFill>
              </a:rPr>
              <a:t>.</a:t>
            </a:r>
          </a:p>
          <a:p>
            <a:pPr algn="just"/>
            <a:endParaRPr lang="es-EC" dirty="0"/>
          </a:p>
        </p:txBody>
      </p:sp>
      <p:pic>
        <p:nvPicPr>
          <p:cNvPr id="2050" name="Picture 2" descr="http://1.bp.blogspot.com/_dgsAkL8SsNE/SosCdwy0nAI/AAAAAAAAADc/6j2O3AoniDE/s320/texistepec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039946"/>
            <a:ext cx="2831976" cy="18850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oi.es/blogs/lauraambros/files/2012/05/Ddelatier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034" y="3140968"/>
            <a:ext cx="2775118" cy="277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3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179512" y="332656"/>
            <a:ext cx="6400800" cy="5904656"/>
          </a:xfrm>
        </p:spPr>
        <p:txBody>
          <a:bodyPr>
            <a:normAutofit fontScale="55000" lnSpcReduction="20000"/>
          </a:bodyPr>
          <a:lstStyle/>
          <a:p>
            <a:pPr algn="just"/>
            <a:r>
              <a:rPr lang="es-EC" dirty="0" smtClean="0">
                <a:solidFill>
                  <a:schemeClr val="tx1"/>
                </a:solidFill>
              </a:rPr>
              <a:t>Fundamentación Legal.</a:t>
            </a:r>
          </a:p>
          <a:p>
            <a:pPr algn="just"/>
            <a:r>
              <a:rPr lang="es-EC" i="1" dirty="0"/>
              <a:t>Leyes y reglamentos útiles para el desarrollo de actividades relacionadas a la explotación petrolera, gestión/consultorías en el área petrolera ambiental.</a:t>
            </a:r>
            <a:endParaRPr lang="es-EC" dirty="0"/>
          </a:p>
          <a:p>
            <a:pPr algn="just"/>
            <a:r>
              <a:rPr lang="es-EC" dirty="0"/>
              <a:t> </a:t>
            </a:r>
          </a:p>
          <a:p>
            <a:pPr lvl="0" algn="just"/>
            <a:r>
              <a:rPr lang="es-EC" b="1" u="sng" dirty="0"/>
              <a:t>CONSTITUCIÓN DE LA REPÚBLICA DEL ECUADOR AÑO 2008</a:t>
            </a:r>
            <a:endParaRPr lang="es-EC" dirty="0"/>
          </a:p>
          <a:p>
            <a:pPr algn="just"/>
            <a:r>
              <a:rPr lang="es-EC" b="1" dirty="0"/>
              <a:t> </a:t>
            </a:r>
            <a:endParaRPr lang="es-EC" dirty="0"/>
          </a:p>
          <a:p>
            <a:pPr algn="just"/>
            <a:r>
              <a:rPr lang="es-EC" b="1" dirty="0"/>
              <a:t>Art. 14.- </a:t>
            </a:r>
            <a:r>
              <a:rPr lang="es-EC" dirty="0"/>
              <a:t>Se reconoce el derecho de la población a vivir en un ambiente sano y ecológicamente equilibrado, que garantice la sostenibilidad y el buen vivir, </a:t>
            </a:r>
            <a:r>
              <a:rPr lang="es-EC" dirty="0" err="1"/>
              <a:t>sumak</a:t>
            </a:r>
            <a:r>
              <a:rPr lang="es-EC" dirty="0"/>
              <a:t> </a:t>
            </a:r>
            <a:r>
              <a:rPr lang="es-EC" dirty="0" err="1"/>
              <a:t>kawsay</a:t>
            </a:r>
            <a:r>
              <a:rPr lang="es-EC" dirty="0"/>
              <a:t>.</a:t>
            </a:r>
          </a:p>
          <a:p>
            <a:pPr algn="just"/>
            <a:endParaRPr lang="es-EC" dirty="0" smtClean="0"/>
          </a:p>
          <a:p>
            <a:pPr lvl="0" algn="just"/>
            <a:r>
              <a:rPr lang="es-EC" b="1" u="sng" dirty="0"/>
              <a:t>REGLAMENTO SUSTITUTIVO DEL REGLAMENTO AMBIENTAL PARA LAS OPERACIONES </a:t>
            </a:r>
            <a:r>
              <a:rPr lang="es-EC" b="1" u="sng" dirty="0" err="1"/>
              <a:t>HIDROCARBURÍFERAS</a:t>
            </a:r>
            <a:r>
              <a:rPr lang="es-EC" b="1" u="sng" dirty="0"/>
              <a:t> EN EL ECUADOR. (</a:t>
            </a:r>
            <a:r>
              <a:rPr lang="es-EC" b="1" u="sng" dirty="0" err="1"/>
              <a:t>RAOHE</a:t>
            </a:r>
            <a:r>
              <a:rPr lang="es-EC" b="1" u="sng" dirty="0" smtClean="0"/>
              <a:t>).</a:t>
            </a:r>
          </a:p>
          <a:p>
            <a:pPr lvl="0" algn="just"/>
            <a:endParaRPr lang="es-EC" dirty="0"/>
          </a:p>
          <a:p>
            <a:pPr algn="just"/>
            <a:r>
              <a:rPr lang="es-EC" b="1" u="sng" dirty="0"/>
              <a:t>TEXTO UNIFICADO DE LEGISLACIÓN SECUNDARIA, Reforma del Libro VI Acuerdo No. 061, Registro oficial-4 de mayo del 2015</a:t>
            </a:r>
            <a:r>
              <a:rPr lang="es-EC" b="1" u="sng" dirty="0" smtClean="0"/>
              <a:t>.</a:t>
            </a:r>
          </a:p>
          <a:p>
            <a:pPr algn="just"/>
            <a:endParaRPr lang="es-EC" b="1" u="sng" dirty="0" smtClean="0"/>
          </a:p>
          <a:p>
            <a:pPr algn="just"/>
            <a:r>
              <a:rPr lang="es-EC" b="1" u="sng" dirty="0"/>
              <a:t>LEY DE </a:t>
            </a:r>
            <a:r>
              <a:rPr lang="es-EC" b="1" u="sng" dirty="0" smtClean="0"/>
              <a:t>COMPAÑÍAS.</a:t>
            </a:r>
          </a:p>
          <a:p>
            <a:pPr algn="just"/>
            <a:endParaRPr lang="es-EC" b="1" u="sng" dirty="0" smtClean="0"/>
          </a:p>
          <a:p>
            <a:pPr algn="just"/>
            <a:r>
              <a:rPr lang="es-EC" b="1" u="sng" dirty="0" smtClean="0"/>
              <a:t>Entre otras como las ISO que hoy por hoy son un requerimiento de las empresa operadoras para garantizar un servicios acorde a estándares internacionales.</a:t>
            </a:r>
          </a:p>
          <a:p>
            <a:pPr algn="just"/>
            <a:endParaRPr lang="es-EC" dirty="0"/>
          </a:p>
        </p:txBody>
      </p:sp>
      <p:pic>
        <p:nvPicPr>
          <p:cNvPr id="4" name="Picture 2" descr="http://ts1.mm.bing.net/th?&amp;id=JN.idE/%2bGzkqUKl3TwnAhQjjg&amp;w=300&amp;h=300&amp;c=0&amp;pid=1.9&amp;rs=0&amp;p=0"/>
          <p:cNvPicPr>
            <a:picLocks noChangeAspect="1" noChangeArrowheads="1"/>
          </p:cNvPicPr>
          <p:nvPr/>
        </p:nvPicPr>
        <p:blipFill rotWithShape="1">
          <a:blip r:embed="rId3">
            <a:extLst>
              <a:ext uri="{28A0092B-C50C-407E-A947-70E740481C1C}">
                <a14:useLocalDpi xmlns:a14="http://schemas.microsoft.com/office/drawing/2010/main" val="0"/>
              </a:ext>
            </a:extLst>
          </a:blip>
          <a:srcRect l="12925" r="11924"/>
          <a:stretch/>
        </p:blipFill>
        <p:spPr bwMode="auto">
          <a:xfrm>
            <a:off x="6660232" y="1916832"/>
            <a:ext cx="238106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5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179512" y="260648"/>
            <a:ext cx="4536505" cy="5904656"/>
          </a:xfrm>
        </p:spPr>
        <p:txBody>
          <a:bodyPr>
            <a:noAutofit/>
          </a:bodyPr>
          <a:lstStyle/>
          <a:p>
            <a:pPr algn="just"/>
            <a:r>
              <a:rPr lang="es-ES" sz="1600" b="1" dirty="0">
                <a:solidFill>
                  <a:srgbClr val="FF0000"/>
                </a:solidFill>
              </a:rPr>
              <a:t>CAPÍTULO II</a:t>
            </a:r>
            <a:endParaRPr lang="es-EC" sz="1600" b="1" dirty="0">
              <a:solidFill>
                <a:srgbClr val="FF0000"/>
              </a:solidFill>
            </a:endParaRPr>
          </a:p>
          <a:p>
            <a:pPr algn="just"/>
            <a:r>
              <a:rPr lang="es-ES" sz="1600" b="1" dirty="0">
                <a:solidFill>
                  <a:srgbClr val="FF0000"/>
                </a:solidFill>
              </a:rPr>
              <a:t> </a:t>
            </a:r>
            <a:r>
              <a:rPr lang="es-EC" sz="1600" b="1" cap="all" dirty="0" smtClean="0">
                <a:solidFill>
                  <a:srgbClr val="FF0000"/>
                </a:solidFill>
              </a:rPr>
              <a:t>ESTUDIO </a:t>
            </a:r>
            <a:r>
              <a:rPr lang="es-EC" sz="1600" b="1" cap="all" dirty="0">
                <a:solidFill>
                  <a:srgbClr val="FF0000"/>
                </a:solidFill>
              </a:rPr>
              <a:t>DE MERCADO</a:t>
            </a:r>
          </a:p>
          <a:p>
            <a:pPr algn="just"/>
            <a:r>
              <a:rPr lang="es-EC" sz="1600" dirty="0"/>
              <a:t> </a:t>
            </a:r>
          </a:p>
          <a:p>
            <a:pPr algn="just"/>
            <a:r>
              <a:rPr lang="es-EC" sz="2400" dirty="0" smtClean="0"/>
              <a:t>El </a:t>
            </a:r>
            <a:r>
              <a:rPr lang="es-EC" sz="2400" dirty="0"/>
              <a:t>estudio de mercado nos permite establecer claros lineamientos respecto a la Factibilidad para la Implementación una empresa dedicada a la gestión y remediación ambiental, en la Provincia de Pastaza. Puesto que, a través de ésta podemos conocer las necesidades del mercado objetivo, definir adecuadamente el mismo, conocer la competencia y contar con bases para establecer las estrategias de comercialización</a:t>
            </a:r>
          </a:p>
          <a:p>
            <a:pPr algn="just"/>
            <a:r>
              <a:rPr lang="es-EC" sz="1600" dirty="0"/>
              <a:t> </a:t>
            </a:r>
          </a:p>
          <a:p>
            <a:pPr algn="just"/>
            <a:endParaRPr lang="es-EC" sz="1600" dirty="0"/>
          </a:p>
        </p:txBody>
      </p:sp>
      <p:pic>
        <p:nvPicPr>
          <p:cNvPr id="2050" name="Picture 2" descr="http://www.angellargo.com/wp-content/uploads/2012/11/Estudio-de-merca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143" y="1196752"/>
            <a:ext cx="4162669"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1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 t="19391" r="65386" b="8172"/>
          <a:stretch/>
        </p:blipFill>
        <p:spPr bwMode="auto">
          <a:xfrm>
            <a:off x="1" y="0"/>
            <a:ext cx="9144000" cy="67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251520" y="332656"/>
            <a:ext cx="5616623" cy="5681774"/>
          </a:xfrm>
        </p:spPr>
        <p:txBody>
          <a:bodyPr>
            <a:normAutofit fontScale="25000" lnSpcReduction="20000"/>
          </a:bodyPr>
          <a:lstStyle/>
          <a:p>
            <a:pPr lvl="1"/>
            <a:r>
              <a:rPr lang="es-EC" sz="7200" b="1" dirty="0"/>
              <a:t>IDENTIFICACIÓN DEL SERVICIO</a:t>
            </a:r>
          </a:p>
          <a:p>
            <a:pPr algn="just"/>
            <a:r>
              <a:rPr lang="es-EC" sz="4000" dirty="0"/>
              <a:t> </a:t>
            </a:r>
          </a:p>
          <a:p>
            <a:pPr algn="just"/>
            <a:r>
              <a:rPr lang="es-EC" sz="6400" dirty="0"/>
              <a:t>Fundamentalmente la empresa se enfoca en ofrecer un servicio diferenciado, de calidad y garantizado, en cuanto a la gestión y remediación ambiental, lo cual implica el tratamiento, mitigación y prevención de efectos a causa de la explotación petrolera, tales </a:t>
            </a:r>
            <a:r>
              <a:rPr lang="es-EC" sz="6400" dirty="0" smtClean="0"/>
              <a:t>como:</a:t>
            </a:r>
          </a:p>
          <a:p>
            <a:pPr algn="just"/>
            <a:endParaRPr lang="es-EC" sz="7200" dirty="0" smtClean="0"/>
          </a:p>
          <a:p>
            <a:pPr marL="457200" indent="-457200" algn="just">
              <a:buFont typeface="Wingdings" pitchFamily="2" charset="2"/>
              <a:buChar char="ü"/>
            </a:pPr>
            <a:r>
              <a:rPr lang="es-EC" sz="6400" dirty="0" smtClean="0"/>
              <a:t>Líquidos </a:t>
            </a:r>
            <a:r>
              <a:rPr lang="es-EC" sz="6400" dirty="0"/>
              <a:t>contaminados con hidrocarburos</a:t>
            </a:r>
          </a:p>
          <a:p>
            <a:pPr marL="457200" lvl="0" indent="-457200" algn="just">
              <a:buFont typeface="Wingdings" pitchFamily="2" charset="2"/>
              <a:buChar char="ü"/>
            </a:pPr>
            <a:r>
              <a:rPr lang="es-EC" sz="6400" dirty="0"/>
              <a:t>Aguas negras y grises</a:t>
            </a:r>
          </a:p>
          <a:p>
            <a:pPr marL="457200" lvl="0" indent="-457200" algn="just">
              <a:buFont typeface="Wingdings" pitchFamily="2" charset="2"/>
              <a:buChar char="ü"/>
            </a:pPr>
            <a:r>
              <a:rPr lang="es-EC" sz="6400" dirty="0"/>
              <a:t>Ripios de perforación</a:t>
            </a:r>
          </a:p>
          <a:p>
            <a:pPr marL="457200" lvl="0" indent="-457200" algn="just">
              <a:buFont typeface="Wingdings" pitchFamily="2" charset="2"/>
              <a:buChar char="ü"/>
            </a:pPr>
            <a:r>
              <a:rPr lang="es-EC" sz="6400" dirty="0"/>
              <a:t>Limpieza de áreas remontadas por maleza</a:t>
            </a:r>
          </a:p>
          <a:p>
            <a:pPr marL="457200" lvl="0" indent="-457200" algn="just">
              <a:buFont typeface="Wingdings" pitchFamily="2" charset="2"/>
              <a:buChar char="ü"/>
            </a:pPr>
            <a:r>
              <a:rPr lang="es-EC" sz="6400" dirty="0"/>
              <a:t>Desechos sólidos incinerables </a:t>
            </a:r>
          </a:p>
          <a:p>
            <a:pPr marL="457200" lvl="0" indent="-457200" algn="just">
              <a:buFont typeface="Wingdings" pitchFamily="2" charset="2"/>
              <a:buChar char="ü"/>
            </a:pPr>
            <a:r>
              <a:rPr lang="es-EC" sz="6400" dirty="0"/>
              <a:t>Suelos contaminados con hidrocarburos.</a:t>
            </a:r>
          </a:p>
          <a:p>
            <a:pPr marL="457200" lvl="0" indent="-457200" algn="just">
              <a:buFont typeface="Wingdings" pitchFamily="2" charset="2"/>
              <a:buChar char="ü"/>
            </a:pPr>
            <a:r>
              <a:rPr lang="es-EC" sz="6400" dirty="0"/>
              <a:t>Control de derrames y fugas de oleoducto.</a:t>
            </a:r>
          </a:p>
          <a:p>
            <a:pPr marL="457200" lvl="0" indent="-457200" algn="just">
              <a:buFont typeface="Wingdings" pitchFamily="2" charset="2"/>
              <a:buChar char="ü"/>
            </a:pPr>
            <a:r>
              <a:rPr lang="es-EC" sz="6400" dirty="0"/>
              <a:t>Limpieza de áreas de producción </a:t>
            </a:r>
            <a:endParaRPr lang="es-EC" sz="6400" dirty="0" smtClean="0"/>
          </a:p>
          <a:p>
            <a:pPr lvl="0" algn="just"/>
            <a:endParaRPr lang="es-EC" sz="4400" dirty="0" smtClean="0"/>
          </a:p>
          <a:p>
            <a:pPr lvl="0" algn="just"/>
            <a:r>
              <a:rPr lang="es-EC" sz="4400" dirty="0" smtClean="0"/>
              <a:t>OTROS</a:t>
            </a:r>
          </a:p>
          <a:p>
            <a:pPr lvl="0" algn="just"/>
            <a:endParaRPr lang="es-EC" sz="4400" dirty="0" smtClean="0"/>
          </a:p>
          <a:p>
            <a:pPr marL="457200" lvl="0" indent="-457200" algn="just">
              <a:buFont typeface="Wingdings" pitchFamily="2" charset="2"/>
              <a:buChar char="q"/>
            </a:pPr>
            <a:r>
              <a:rPr lang="es-EC" sz="6400" dirty="0" smtClean="0"/>
              <a:t>Limpieza </a:t>
            </a:r>
            <a:r>
              <a:rPr lang="es-EC" sz="6400" dirty="0"/>
              <a:t>de líneas</a:t>
            </a:r>
          </a:p>
          <a:p>
            <a:pPr marL="457200" lvl="0" indent="-457200" algn="just">
              <a:buFont typeface="Wingdings" pitchFamily="2" charset="2"/>
              <a:buChar char="q"/>
            </a:pPr>
            <a:r>
              <a:rPr lang="es-EC" sz="6400" dirty="0"/>
              <a:t>Limpieza de áreas de trabajo</a:t>
            </a:r>
          </a:p>
          <a:p>
            <a:pPr marL="457200" lvl="0" indent="-457200" algn="just">
              <a:buFont typeface="Wingdings" pitchFamily="2" charset="2"/>
              <a:buChar char="q"/>
            </a:pPr>
            <a:r>
              <a:rPr lang="es-EC" sz="6400" dirty="0"/>
              <a:t>Dotación de personal</a:t>
            </a:r>
          </a:p>
          <a:p>
            <a:pPr marL="457200" lvl="0" indent="-457200" algn="just">
              <a:buFont typeface="Wingdings" pitchFamily="2" charset="2"/>
              <a:buChar char="q"/>
            </a:pPr>
            <a:r>
              <a:rPr lang="es-EC" sz="6400" dirty="0"/>
              <a:t>Estudios de impacto ambiental</a:t>
            </a:r>
          </a:p>
          <a:p>
            <a:pPr marL="457200" lvl="0" indent="-457200" algn="just">
              <a:buFont typeface="Wingdings" pitchFamily="2" charset="2"/>
              <a:buChar char="q"/>
            </a:pPr>
            <a:r>
              <a:rPr lang="es-EC" sz="6400" dirty="0"/>
              <a:t>Planes de manejo</a:t>
            </a:r>
          </a:p>
          <a:p>
            <a:pPr marL="457200" lvl="0" indent="-457200" algn="just">
              <a:buFont typeface="Wingdings" pitchFamily="2" charset="2"/>
              <a:buChar char="q"/>
            </a:pPr>
            <a:r>
              <a:rPr lang="es-EC" sz="6400" dirty="0"/>
              <a:t>Licenciamientos</a:t>
            </a:r>
          </a:p>
          <a:p>
            <a:pPr marL="457200" lvl="0" indent="-457200" algn="just">
              <a:buFont typeface="Wingdings" pitchFamily="2" charset="2"/>
              <a:buChar char="q"/>
            </a:pPr>
            <a:r>
              <a:rPr lang="es-EC" sz="6400" dirty="0"/>
              <a:t>Entre otros servicios.</a:t>
            </a:r>
          </a:p>
          <a:p>
            <a:pPr marL="457200" lvl="0" indent="-457200" algn="just">
              <a:buFont typeface="Wingdings" pitchFamily="2" charset="2"/>
              <a:buChar char="ü"/>
            </a:pPr>
            <a:endParaRPr lang="es-EC" dirty="0"/>
          </a:p>
          <a:p>
            <a:pPr algn="just"/>
            <a:endParaRPr lang="es-EC" dirty="0"/>
          </a:p>
        </p:txBody>
      </p:sp>
      <p:pic>
        <p:nvPicPr>
          <p:cNvPr id="3074" name="Picture 2" descr="http://www.fastresponse.com.mx/index_archivos/image196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649674"/>
            <a:ext cx="2808312" cy="3580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acasastihl.com/motoguadaña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257" y="853471"/>
            <a:ext cx="19621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989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2581</Words>
  <Application>Microsoft Office PowerPoint</Application>
  <PresentationFormat>Presentación en pantalla (4:3)</PresentationFormat>
  <Paragraphs>864</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Tabulación y análisis de resultados</vt:lpstr>
      <vt:lpstr>Análisis de la Demanda D. INSATISFECHA</vt:lpstr>
      <vt:lpstr>Presentación de PowerPoint</vt:lpstr>
      <vt:lpstr>CAPÍTULO III ESTUDIO TÉCNICO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Usuario</cp:lastModifiedBy>
  <cp:revision>73</cp:revision>
  <dcterms:created xsi:type="dcterms:W3CDTF">2015-06-20T19:34:38Z</dcterms:created>
  <dcterms:modified xsi:type="dcterms:W3CDTF">2015-09-14T15:05:56Z</dcterms:modified>
</cp:coreProperties>
</file>