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9" r:id="rId4"/>
    <p:sldId id="262" r:id="rId5"/>
    <p:sldId id="263" r:id="rId6"/>
    <p:sldId id="265" r:id="rId7"/>
    <p:sldId id="290" r:id="rId8"/>
    <p:sldId id="295" r:id="rId9"/>
    <p:sldId id="296" r:id="rId10"/>
    <p:sldId id="266" r:id="rId11"/>
    <p:sldId id="288" r:id="rId12"/>
    <p:sldId id="289" r:id="rId13"/>
    <p:sldId id="299" r:id="rId14"/>
    <p:sldId id="300" r:id="rId15"/>
    <p:sldId id="323" r:id="rId16"/>
    <p:sldId id="297" r:id="rId17"/>
    <p:sldId id="304" r:id="rId18"/>
    <p:sldId id="298" r:id="rId19"/>
    <p:sldId id="271" r:id="rId20"/>
    <p:sldId id="279" r:id="rId21"/>
    <p:sldId id="282" r:id="rId22"/>
    <p:sldId id="305" r:id="rId23"/>
    <p:sldId id="306" r:id="rId24"/>
    <p:sldId id="308" r:id="rId25"/>
    <p:sldId id="307" r:id="rId26"/>
    <p:sldId id="309" r:id="rId27"/>
    <p:sldId id="310" r:id="rId28"/>
    <p:sldId id="316" r:id="rId29"/>
    <p:sldId id="312" r:id="rId30"/>
    <p:sldId id="311" r:id="rId31"/>
    <p:sldId id="317" r:id="rId32"/>
    <p:sldId id="318" r:id="rId33"/>
    <p:sldId id="319" r:id="rId34"/>
    <p:sldId id="283" r:id="rId35"/>
    <p:sldId id="320" r:id="rId36"/>
    <p:sldId id="322" r:id="rId37"/>
    <p:sldId id="321" r:id="rId38"/>
    <p:sldId id="287" r:id="rId3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3" autoAdjust="0"/>
    <p:restoredTop sz="94660"/>
  </p:normalViewPr>
  <p:slideViewPr>
    <p:cSldViewPr>
      <p:cViewPr>
        <p:scale>
          <a:sx n="80" d="100"/>
          <a:sy n="80" d="100"/>
        </p:scale>
        <p:origin x="1062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 smtClean="0"/>
              <a:t>Exportaciones</a:t>
            </a:r>
            <a:r>
              <a:rPr lang="es-EC" baseline="0" dirty="0" smtClean="0"/>
              <a:t> de rosas</a:t>
            </a:r>
          </a:p>
          <a:p>
            <a:pPr>
              <a:defRPr/>
            </a:pPr>
            <a:r>
              <a:rPr lang="es-EC" baseline="0" dirty="0" smtClean="0"/>
              <a:t>Miles de dólares americanos</a:t>
            </a:r>
            <a:endParaRPr lang="es-EC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814384</c:v>
                </c:pt>
                <c:pt idx="1">
                  <c:v>883027</c:v>
                </c:pt>
                <c:pt idx="2">
                  <c:v>896775</c:v>
                </c:pt>
                <c:pt idx="3">
                  <c:v>977328</c:v>
                </c:pt>
                <c:pt idx="4">
                  <c:v>1069335</c:v>
                </c:pt>
                <c:pt idx="5">
                  <c:v>920071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MERCOSUR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Hoja1!$C$2:$C$7</c:f>
              <c:numCache>
                <c:formatCode>General</c:formatCode>
                <c:ptCount val="6"/>
                <c:pt idx="0">
                  <c:v>31</c:v>
                </c:pt>
                <c:pt idx="1">
                  <c:v>71</c:v>
                </c:pt>
                <c:pt idx="2">
                  <c:v>32</c:v>
                </c:pt>
                <c:pt idx="3">
                  <c:v>0</c:v>
                </c:pt>
                <c:pt idx="4">
                  <c:v>4</c:v>
                </c:pt>
                <c:pt idx="5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751288"/>
        <c:axId val="236752072"/>
      </c:lineChart>
      <c:catAx>
        <c:axId val="23675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6752072"/>
        <c:crosses val="autoZero"/>
        <c:auto val="1"/>
        <c:lblAlgn val="ctr"/>
        <c:lblOffset val="100"/>
        <c:noMultiLvlLbl val="0"/>
      </c:catAx>
      <c:valAx>
        <c:axId val="236752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6751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 smtClean="0"/>
              <a:t>Importaciones de rosas</a:t>
            </a:r>
          </a:p>
          <a:p>
            <a:pPr>
              <a:defRPr/>
            </a:pPr>
            <a:r>
              <a:rPr lang="es-EC" dirty="0" smtClean="0"/>
              <a:t>Miles de dólares americanos</a:t>
            </a:r>
            <a:endParaRPr lang="es-EC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2776</c:v>
                </c:pt>
                <c:pt idx="1">
                  <c:v>4159</c:v>
                </c:pt>
                <c:pt idx="2">
                  <c:v>5785</c:v>
                </c:pt>
                <c:pt idx="3">
                  <c:v>5819</c:v>
                </c:pt>
                <c:pt idx="4">
                  <c:v>4336</c:v>
                </c:pt>
                <c:pt idx="5">
                  <c:v>4408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MERCOSUR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Hoja1!$C$2:$C$7</c:f>
              <c:numCache>
                <c:formatCode>General</c:formatCode>
                <c:ptCount val="6"/>
                <c:pt idx="0">
                  <c:v>9938</c:v>
                </c:pt>
                <c:pt idx="1">
                  <c:v>13024</c:v>
                </c:pt>
                <c:pt idx="2">
                  <c:v>13663</c:v>
                </c:pt>
                <c:pt idx="3">
                  <c:v>13362</c:v>
                </c:pt>
                <c:pt idx="4">
                  <c:v>14036</c:v>
                </c:pt>
                <c:pt idx="5">
                  <c:v>12817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749720"/>
        <c:axId val="236753248"/>
      </c:lineChart>
      <c:catAx>
        <c:axId val="236749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6753248"/>
        <c:crosses val="autoZero"/>
        <c:auto val="1"/>
        <c:lblAlgn val="ctr"/>
        <c:lblOffset val="100"/>
        <c:noMultiLvlLbl val="0"/>
      </c:catAx>
      <c:valAx>
        <c:axId val="23675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6749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 smtClean="0"/>
              <a:t>Saldo Comercial de rosas</a:t>
            </a:r>
          </a:p>
          <a:p>
            <a:pPr>
              <a:defRPr/>
            </a:pPr>
            <a:r>
              <a:rPr lang="es-EC" dirty="0" smtClean="0"/>
              <a:t>Miles de dólares americanos</a:t>
            </a:r>
            <a:endParaRPr lang="es-EC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Hoja1!$B$2:$B$9</c:f>
              <c:numCache>
                <c:formatCode>General</c:formatCode>
                <c:ptCount val="8"/>
                <c:pt idx="0">
                  <c:v>811608</c:v>
                </c:pt>
                <c:pt idx="1">
                  <c:v>878868</c:v>
                </c:pt>
                <c:pt idx="2">
                  <c:v>890990</c:v>
                </c:pt>
                <c:pt idx="3">
                  <c:v>871509</c:v>
                </c:pt>
                <c:pt idx="4">
                  <c:v>1064999</c:v>
                </c:pt>
                <c:pt idx="5">
                  <c:v>915663</c:v>
                </c:pt>
                <c:pt idx="6">
                  <c:v>1038191.54</c:v>
                </c:pt>
                <c:pt idx="7">
                  <c:v>1071311.17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MERCOSUR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Hoja1!$C$2:$C$9</c:f>
              <c:numCache>
                <c:formatCode>General</c:formatCode>
                <c:ptCount val="8"/>
                <c:pt idx="0">
                  <c:v>-9807</c:v>
                </c:pt>
                <c:pt idx="1">
                  <c:v>-12953</c:v>
                </c:pt>
                <c:pt idx="2">
                  <c:v>-13631</c:v>
                </c:pt>
                <c:pt idx="3">
                  <c:v>-13452</c:v>
                </c:pt>
                <c:pt idx="4">
                  <c:v>-14032</c:v>
                </c:pt>
                <c:pt idx="5">
                  <c:v>-12817</c:v>
                </c:pt>
                <c:pt idx="6">
                  <c:v>-14541.47</c:v>
                </c:pt>
                <c:pt idx="7">
                  <c:v>-15052.27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754032"/>
        <c:axId val="236754816"/>
      </c:lineChart>
      <c:catAx>
        <c:axId val="23675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6754816"/>
        <c:crosses val="autoZero"/>
        <c:auto val="1"/>
        <c:lblAlgn val="ctr"/>
        <c:lblOffset val="100"/>
        <c:noMultiLvlLbl val="0"/>
      </c:catAx>
      <c:valAx>
        <c:axId val="23675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3675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 smtClean="0"/>
              <a:t>Ad-valorem</a:t>
            </a:r>
            <a:r>
              <a:rPr lang="es-EC" baseline="0" dirty="0" smtClean="0"/>
              <a:t> para comercialización de rosas</a:t>
            </a:r>
            <a:endParaRPr lang="es-EC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ARGENTINA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Hoja1!$A$2:$A$3</c:f>
              <c:strCache>
                <c:ptCount val="2"/>
                <c:pt idx="0">
                  <c:v>CAN</c:v>
                </c:pt>
                <c:pt idx="1">
                  <c:v>MERCOSUR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1">
                  <c:v>0.1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BOLIVIA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Hoja1!$A$2:$A$3</c:f>
              <c:strCache>
                <c:ptCount val="2"/>
                <c:pt idx="0">
                  <c:v>CAN</c:v>
                </c:pt>
                <c:pt idx="1">
                  <c:v>MERCOSUR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 formatCode="0%">
                  <c:v>0.2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Hoja1!$A$2:$A$3</c:f>
              <c:strCache>
                <c:ptCount val="2"/>
                <c:pt idx="0">
                  <c:v>CAN</c:v>
                </c:pt>
                <c:pt idx="1">
                  <c:v>MERCOSUR</c:v>
                </c:pt>
              </c:strCache>
            </c:strRef>
          </c:cat>
          <c:val>
            <c:numRef>
              <c:f>Hoja1!$D$2:$D$3</c:f>
              <c:numCache>
                <c:formatCode>0%</c:formatCode>
                <c:ptCount val="2"/>
                <c:pt idx="1">
                  <c:v>0.1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COLOMBIA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Hoja1!$A$2:$A$3</c:f>
              <c:strCache>
                <c:ptCount val="2"/>
                <c:pt idx="0">
                  <c:v>CAN</c:v>
                </c:pt>
                <c:pt idx="1">
                  <c:v>MERCOSUR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0" formatCode="0%">
                  <c:v>0.05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ECUADOR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Hoja1!$A$2:$A$3</c:f>
              <c:strCache>
                <c:ptCount val="2"/>
                <c:pt idx="0">
                  <c:v>CAN</c:v>
                </c:pt>
                <c:pt idx="1">
                  <c:v>MERCOSUR</c:v>
                </c:pt>
              </c:strCache>
            </c:strRef>
          </c:cat>
          <c:val>
            <c:numRef>
              <c:f>Hoja1!$F$2:$F$3</c:f>
              <c:numCache>
                <c:formatCode>General</c:formatCode>
                <c:ptCount val="2"/>
                <c:pt idx="0" formatCode="0%">
                  <c:v>0.2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PARAGUAY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Hoja1!$A$2:$A$3</c:f>
              <c:strCache>
                <c:ptCount val="2"/>
                <c:pt idx="0">
                  <c:v>CAN</c:v>
                </c:pt>
                <c:pt idx="1">
                  <c:v>MERCOSUR</c:v>
                </c:pt>
              </c:strCache>
            </c:strRef>
          </c:cat>
          <c:val>
            <c:numRef>
              <c:f>Hoja1!$G$2:$G$3</c:f>
              <c:numCache>
                <c:formatCode>0%</c:formatCode>
                <c:ptCount val="2"/>
                <c:pt idx="1">
                  <c:v>0.25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PERÚ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Hoja1!$A$2:$A$3</c:f>
              <c:strCache>
                <c:ptCount val="2"/>
                <c:pt idx="0">
                  <c:v>CAN</c:v>
                </c:pt>
                <c:pt idx="1">
                  <c:v>MERCOSUR</c:v>
                </c:pt>
              </c:strCache>
            </c:strRef>
          </c:cat>
          <c:val>
            <c:numRef>
              <c:f>Hoja1!$H$2:$H$3</c:f>
              <c:numCache>
                <c:formatCode>General</c:formatCode>
                <c:ptCount val="2"/>
                <c:pt idx="0" formatCode="0%">
                  <c:v>0.06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URUGUAY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Hoja1!$A$2:$A$3</c:f>
              <c:strCache>
                <c:ptCount val="2"/>
                <c:pt idx="0">
                  <c:v>CAN</c:v>
                </c:pt>
                <c:pt idx="1">
                  <c:v>MERCOSUR</c:v>
                </c:pt>
              </c:strCache>
            </c:strRef>
          </c:cat>
          <c:val>
            <c:numRef>
              <c:f>Hoja1!$I$2:$I$3</c:f>
              <c:numCache>
                <c:formatCode>0%</c:formatCode>
                <c:ptCount val="2"/>
                <c:pt idx="1">
                  <c:v>0.1</c:v>
                </c:pt>
              </c:numCache>
            </c:numRef>
          </c:val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VENEZUELA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Hoja1!$A$2:$A$3</c:f>
              <c:strCache>
                <c:ptCount val="2"/>
                <c:pt idx="0">
                  <c:v>CAN</c:v>
                </c:pt>
                <c:pt idx="1">
                  <c:v>MERCOSUR</c:v>
                </c:pt>
              </c:strCache>
            </c:strRef>
          </c:cat>
          <c:val>
            <c:numRef>
              <c:f>Hoja1!$J$2:$J$3</c:f>
              <c:numCache>
                <c:formatCode>0%</c:formatCode>
                <c:ptCount val="2"/>
                <c:pt idx="1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4099864"/>
        <c:axId val="294093984"/>
      </c:barChart>
      <c:catAx>
        <c:axId val="29409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4093984"/>
        <c:crosses val="autoZero"/>
        <c:auto val="1"/>
        <c:lblAlgn val="ctr"/>
        <c:lblOffset val="100"/>
        <c:noMultiLvlLbl val="0"/>
      </c:catAx>
      <c:valAx>
        <c:axId val="29409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4099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Perfil Competitivo</a:t>
            </a:r>
          </a:p>
        </c:rich>
      </c:tx>
      <c:layout>
        <c:manualLayout>
          <c:xMode val="edge"/>
          <c:yMode val="edge"/>
          <c:x val="0.1807574481665087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491324187180348"/>
          <c:y val="0.32917690215490458"/>
          <c:w val="0.46264304439576742"/>
          <c:h val="0.569675900208618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8.7070312133993147E-2"/>
                  <c:y val="0.1724626968885543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525421539507659"/>
                  <c:y val="-0.1154236830828320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10895777309884"/>
                  <c:y val="-9.576883747610809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0740823354268895E-2"/>
                  <c:y val="0.1566256012706407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Bolivia</c:v>
                </c:pt>
                <c:pt idx="1">
                  <c:v>Colombia</c:v>
                </c:pt>
                <c:pt idx="2">
                  <c:v>Ecuador</c:v>
                </c:pt>
                <c:pt idx="3">
                  <c:v>Perú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3.7</c:v>
                </c:pt>
                <c:pt idx="1">
                  <c:v>8.5</c:v>
                </c:pt>
                <c:pt idx="2">
                  <c:v>8.9499999999999993</c:v>
                </c:pt>
                <c:pt idx="3">
                  <c:v>3.25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aseline="0" dirty="0" smtClean="0"/>
              <a:t>PERFIL </a:t>
            </a:r>
            <a:r>
              <a:rPr lang="en-US" sz="2400" baseline="0" dirty="0"/>
              <a:t>COMPETITIVO</a:t>
            </a:r>
            <a:endParaRPr lang="en-US" sz="2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1642770023867127"/>
                  <c:y val="0.1458298475537523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2123827340088913"/>
                  <c:y val="-0.1966782002854383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881193868519434"/>
                  <c:y val="-0.1664087189776770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4644042436166935"/>
                  <c:y val="0.1186252063023787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7294572684402694E-2"/>
                  <c:y val="0.1621228832673210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Argentina</c:v>
                </c:pt>
                <c:pt idx="1">
                  <c:v>Brasil</c:v>
                </c:pt>
                <c:pt idx="2">
                  <c:v>Paraguay</c:v>
                </c:pt>
                <c:pt idx="3">
                  <c:v>Uruguay</c:v>
                </c:pt>
                <c:pt idx="4">
                  <c:v>Venezuela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3.4</c:v>
                </c:pt>
                <c:pt idx="1">
                  <c:v>5.75</c:v>
                </c:pt>
                <c:pt idx="2">
                  <c:v>3.15</c:v>
                </c:pt>
                <c:pt idx="3">
                  <c:v>3.15</c:v>
                </c:pt>
                <c:pt idx="4">
                  <c:v>1.2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291902471451451"/>
          <c:y val="0.11631907352174545"/>
          <c:w val="0.75404052727553816"/>
          <c:h val="0.230672019348277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F49849-B3F6-429E-A479-29D3E90EF08E}" type="doc">
      <dgm:prSet loTypeId="urn:microsoft.com/office/officeart/2005/8/layout/radial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68A20AD8-37C2-48D8-B7BE-B24CB5E7A9E8}">
      <dgm:prSet phldrT="[Texto]"/>
      <dgm:spPr/>
      <dgm:t>
        <a:bodyPr/>
        <a:lstStyle/>
        <a:p>
          <a:r>
            <a:rPr lang="es-EC" dirty="0" smtClean="0"/>
            <a:t>Acuerdos de Desgravación Arancelaria</a:t>
          </a:r>
          <a:endParaRPr lang="es-EC" dirty="0"/>
        </a:p>
      </dgm:t>
    </dgm:pt>
    <dgm:pt modelId="{0A45E75F-368C-4210-AB9E-6A838EE8A3E5}" type="parTrans" cxnId="{31812688-1BA4-4EC2-B0AC-B3A3AFA9485F}">
      <dgm:prSet/>
      <dgm:spPr/>
      <dgm:t>
        <a:bodyPr/>
        <a:lstStyle/>
        <a:p>
          <a:endParaRPr lang="es-EC"/>
        </a:p>
      </dgm:t>
    </dgm:pt>
    <dgm:pt modelId="{0728D255-8869-44BC-999D-9A86CDB835C5}" type="sibTrans" cxnId="{31812688-1BA4-4EC2-B0AC-B3A3AFA9485F}">
      <dgm:prSet/>
      <dgm:spPr/>
      <dgm:t>
        <a:bodyPr/>
        <a:lstStyle/>
        <a:p>
          <a:endParaRPr lang="es-EC"/>
        </a:p>
      </dgm:t>
    </dgm:pt>
    <dgm:pt modelId="{96267FCC-1A1D-40D0-8FFC-0641FD75D30E}">
      <dgm:prSet phldrT="[Texto]"/>
      <dgm:spPr/>
      <dgm:t>
        <a:bodyPr/>
        <a:lstStyle/>
        <a:p>
          <a:r>
            <a:rPr lang="es-EC" dirty="0" smtClean="0"/>
            <a:t>Acuerdos de Alcance Parcial</a:t>
          </a:r>
          <a:endParaRPr lang="es-EC" dirty="0"/>
        </a:p>
      </dgm:t>
    </dgm:pt>
    <dgm:pt modelId="{5EF38104-9A4F-482D-8C76-1DEC2E911C34}" type="parTrans" cxnId="{06BFEE83-8684-4C19-902A-CC2FF214675F}">
      <dgm:prSet/>
      <dgm:spPr/>
      <dgm:t>
        <a:bodyPr/>
        <a:lstStyle/>
        <a:p>
          <a:endParaRPr lang="es-EC"/>
        </a:p>
      </dgm:t>
    </dgm:pt>
    <dgm:pt modelId="{30332BBA-B80C-48EE-ACCB-FFCF37B87BC7}" type="sibTrans" cxnId="{06BFEE83-8684-4C19-902A-CC2FF214675F}">
      <dgm:prSet/>
      <dgm:spPr/>
      <dgm:t>
        <a:bodyPr/>
        <a:lstStyle/>
        <a:p>
          <a:endParaRPr lang="es-EC"/>
        </a:p>
      </dgm:t>
    </dgm:pt>
    <dgm:pt modelId="{1F5A821C-FBC0-4342-AFC5-5AECF7139FB2}">
      <dgm:prSet phldrT="[Texto]"/>
      <dgm:spPr/>
      <dgm:t>
        <a:bodyPr/>
        <a:lstStyle/>
        <a:p>
          <a:r>
            <a:rPr lang="es-EC" dirty="0" smtClean="0"/>
            <a:t>Acuerdos de Desgravación Arancelaria Regional</a:t>
          </a:r>
          <a:endParaRPr lang="es-EC" dirty="0"/>
        </a:p>
      </dgm:t>
    </dgm:pt>
    <dgm:pt modelId="{C312FB41-2493-4471-AB1F-B15EC6888CFC}" type="parTrans" cxnId="{5C315A06-4824-438F-85D0-8F3795D1619A}">
      <dgm:prSet/>
      <dgm:spPr/>
      <dgm:t>
        <a:bodyPr/>
        <a:lstStyle/>
        <a:p>
          <a:endParaRPr lang="es-EC"/>
        </a:p>
      </dgm:t>
    </dgm:pt>
    <dgm:pt modelId="{F7418312-9FE8-460B-A6D2-A9E675461DD7}" type="sibTrans" cxnId="{5C315A06-4824-438F-85D0-8F3795D1619A}">
      <dgm:prSet/>
      <dgm:spPr/>
      <dgm:t>
        <a:bodyPr/>
        <a:lstStyle/>
        <a:p>
          <a:endParaRPr lang="es-EC"/>
        </a:p>
      </dgm:t>
    </dgm:pt>
    <dgm:pt modelId="{D544E9DB-4F5B-4E44-B3EB-0858E798E73C}">
      <dgm:prSet phldrT="[Texto]"/>
      <dgm:spPr/>
      <dgm:t>
        <a:bodyPr/>
        <a:lstStyle/>
        <a:p>
          <a:r>
            <a:rPr lang="es-EC" dirty="0" smtClean="0"/>
            <a:t>Acuerdos Internacionales</a:t>
          </a:r>
          <a:endParaRPr lang="es-EC" dirty="0"/>
        </a:p>
      </dgm:t>
    </dgm:pt>
    <dgm:pt modelId="{53CE33B0-AF8F-4423-BC1A-DA3A013C9557}" type="parTrans" cxnId="{88A1AB5F-44FA-4475-9FDF-0916391EF526}">
      <dgm:prSet/>
      <dgm:spPr/>
      <dgm:t>
        <a:bodyPr/>
        <a:lstStyle/>
        <a:p>
          <a:endParaRPr lang="es-EC"/>
        </a:p>
      </dgm:t>
    </dgm:pt>
    <dgm:pt modelId="{B2723C30-F5C6-4FDC-86B8-259E005CBBC0}" type="sibTrans" cxnId="{88A1AB5F-44FA-4475-9FDF-0916391EF526}">
      <dgm:prSet/>
      <dgm:spPr/>
      <dgm:t>
        <a:bodyPr/>
        <a:lstStyle/>
        <a:p>
          <a:endParaRPr lang="es-EC"/>
        </a:p>
      </dgm:t>
    </dgm:pt>
    <dgm:pt modelId="{5A55E42C-4FE0-4624-83B3-7082963D412A}">
      <dgm:prSet phldrT="[Texto]"/>
      <dgm:spPr/>
      <dgm:t>
        <a:bodyPr/>
        <a:lstStyle/>
        <a:p>
          <a:r>
            <a:rPr lang="es-EC" dirty="0" smtClean="0"/>
            <a:t>Acuerdos bilaterales</a:t>
          </a:r>
          <a:endParaRPr lang="es-EC" dirty="0"/>
        </a:p>
      </dgm:t>
    </dgm:pt>
    <dgm:pt modelId="{7308E435-4611-49E4-93FE-9D689784647F}" type="parTrans" cxnId="{0D6FCE3A-4A3D-4F07-9553-3E291B1602D2}">
      <dgm:prSet/>
      <dgm:spPr/>
      <dgm:t>
        <a:bodyPr/>
        <a:lstStyle/>
        <a:p>
          <a:endParaRPr lang="es-EC"/>
        </a:p>
      </dgm:t>
    </dgm:pt>
    <dgm:pt modelId="{3CA404F1-3FD4-47FE-9959-2EC1D31F0462}" type="sibTrans" cxnId="{0D6FCE3A-4A3D-4F07-9553-3E291B1602D2}">
      <dgm:prSet/>
      <dgm:spPr/>
      <dgm:t>
        <a:bodyPr/>
        <a:lstStyle/>
        <a:p>
          <a:endParaRPr lang="es-EC"/>
        </a:p>
      </dgm:t>
    </dgm:pt>
    <dgm:pt modelId="{1B0BD403-B294-4B7E-B27E-FA3516891129}">
      <dgm:prSet phldrT="[Texto]"/>
      <dgm:spPr/>
      <dgm:t>
        <a:bodyPr/>
        <a:lstStyle/>
        <a:p>
          <a:r>
            <a:rPr lang="es-EC" dirty="0" smtClean="0"/>
            <a:t>Acuerdos multilaterales</a:t>
          </a:r>
          <a:endParaRPr lang="es-EC" dirty="0"/>
        </a:p>
      </dgm:t>
    </dgm:pt>
    <dgm:pt modelId="{1C7DC30F-21C5-47C2-AACD-F760E7664014}" type="parTrans" cxnId="{87AB1194-6AE7-4D59-B1B2-1FCE8A7D6AF7}">
      <dgm:prSet/>
      <dgm:spPr/>
      <dgm:t>
        <a:bodyPr/>
        <a:lstStyle/>
        <a:p>
          <a:endParaRPr lang="es-EC"/>
        </a:p>
      </dgm:t>
    </dgm:pt>
    <dgm:pt modelId="{704628F6-AB72-4C4E-97DE-71D956A275A9}" type="sibTrans" cxnId="{87AB1194-6AE7-4D59-B1B2-1FCE8A7D6AF7}">
      <dgm:prSet/>
      <dgm:spPr/>
      <dgm:t>
        <a:bodyPr/>
        <a:lstStyle/>
        <a:p>
          <a:endParaRPr lang="es-EC"/>
        </a:p>
      </dgm:t>
    </dgm:pt>
    <dgm:pt modelId="{A1DC0018-EB5B-4FA5-86DA-C17A10E457F6}" type="pres">
      <dgm:prSet presAssocID="{75F49849-B3F6-429E-A479-29D3E90EF08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DFE2972-90BA-41F3-9166-1E2BCD5A5178}" type="pres">
      <dgm:prSet presAssocID="{75F49849-B3F6-429E-A479-29D3E90EF08E}" presName="radial" presStyleCnt="0">
        <dgm:presLayoutVars>
          <dgm:animLvl val="ctr"/>
        </dgm:presLayoutVars>
      </dgm:prSet>
      <dgm:spPr/>
    </dgm:pt>
    <dgm:pt modelId="{B5C544E9-4612-4174-803C-23358D4354BF}" type="pres">
      <dgm:prSet presAssocID="{68A20AD8-37C2-48D8-B7BE-B24CB5E7A9E8}" presName="centerShape" presStyleLbl="vennNode1" presStyleIdx="0" presStyleCnt="6"/>
      <dgm:spPr/>
      <dgm:t>
        <a:bodyPr/>
        <a:lstStyle/>
        <a:p>
          <a:endParaRPr lang="es-EC"/>
        </a:p>
      </dgm:t>
    </dgm:pt>
    <dgm:pt modelId="{F8BA7552-F53B-4F87-BA55-967F91F59A55}" type="pres">
      <dgm:prSet presAssocID="{96267FCC-1A1D-40D0-8FFC-0641FD75D30E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FEEBC1-4751-4F17-B95B-26F9AF6A37BA}" type="pres">
      <dgm:prSet presAssocID="{1F5A821C-FBC0-4342-AFC5-5AECF7139FB2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76840F-443A-4581-AE38-2D2518BB6DDA}" type="pres">
      <dgm:prSet presAssocID="{D544E9DB-4F5B-4E44-B3EB-0858E798E73C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B86E78-84B7-4491-A1E4-1531FD173253}" type="pres">
      <dgm:prSet presAssocID="{5A55E42C-4FE0-4624-83B3-7082963D412A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3E682D-0292-49E4-8899-0BE1ECB496E9}" type="pres">
      <dgm:prSet presAssocID="{1B0BD403-B294-4B7E-B27E-FA3516891129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1812688-1BA4-4EC2-B0AC-B3A3AFA9485F}" srcId="{75F49849-B3F6-429E-A479-29D3E90EF08E}" destId="{68A20AD8-37C2-48D8-B7BE-B24CB5E7A9E8}" srcOrd="0" destOrd="0" parTransId="{0A45E75F-368C-4210-AB9E-6A838EE8A3E5}" sibTransId="{0728D255-8869-44BC-999D-9A86CDB835C5}"/>
    <dgm:cxn modelId="{D58ADEBE-A619-42A2-B06C-E87BCC32CBEF}" type="presOf" srcId="{96267FCC-1A1D-40D0-8FFC-0641FD75D30E}" destId="{F8BA7552-F53B-4F87-BA55-967F91F59A55}" srcOrd="0" destOrd="0" presId="urn:microsoft.com/office/officeart/2005/8/layout/radial3"/>
    <dgm:cxn modelId="{0D6FCE3A-4A3D-4F07-9553-3E291B1602D2}" srcId="{68A20AD8-37C2-48D8-B7BE-B24CB5E7A9E8}" destId="{5A55E42C-4FE0-4624-83B3-7082963D412A}" srcOrd="3" destOrd="0" parTransId="{7308E435-4611-49E4-93FE-9D689784647F}" sibTransId="{3CA404F1-3FD4-47FE-9959-2EC1D31F0462}"/>
    <dgm:cxn modelId="{B4D89EEC-40B7-4BB9-9A2E-5233BAE5CAF3}" type="presOf" srcId="{5A55E42C-4FE0-4624-83B3-7082963D412A}" destId="{94B86E78-84B7-4491-A1E4-1531FD173253}" srcOrd="0" destOrd="0" presId="urn:microsoft.com/office/officeart/2005/8/layout/radial3"/>
    <dgm:cxn modelId="{06BFEE83-8684-4C19-902A-CC2FF214675F}" srcId="{68A20AD8-37C2-48D8-B7BE-B24CB5E7A9E8}" destId="{96267FCC-1A1D-40D0-8FFC-0641FD75D30E}" srcOrd="0" destOrd="0" parTransId="{5EF38104-9A4F-482D-8C76-1DEC2E911C34}" sibTransId="{30332BBA-B80C-48EE-ACCB-FFCF37B87BC7}"/>
    <dgm:cxn modelId="{B1D3687C-951D-4B33-B578-35AC29CB8B74}" type="presOf" srcId="{68A20AD8-37C2-48D8-B7BE-B24CB5E7A9E8}" destId="{B5C544E9-4612-4174-803C-23358D4354BF}" srcOrd="0" destOrd="0" presId="urn:microsoft.com/office/officeart/2005/8/layout/radial3"/>
    <dgm:cxn modelId="{5C315A06-4824-438F-85D0-8F3795D1619A}" srcId="{68A20AD8-37C2-48D8-B7BE-B24CB5E7A9E8}" destId="{1F5A821C-FBC0-4342-AFC5-5AECF7139FB2}" srcOrd="1" destOrd="0" parTransId="{C312FB41-2493-4471-AB1F-B15EC6888CFC}" sibTransId="{F7418312-9FE8-460B-A6D2-A9E675461DD7}"/>
    <dgm:cxn modelId="{88A1AB5F-44FA-4475-9FDF-0916391EF526}" srcId="{68A20AD8-37C2-48D8-B7BE-B24CB5E7A9E8}" destId="{D544E9DB-4F5B-4E44-B3EB-0858E798E73C}" srcOrd="2" destOrd="0" parTransId="{53CE33B0-AF8F-4423-BC1A-DA3A013C9557}" sibTransId="{B2723C30-F5C6-4FDC-86B8-259E005CBBC0}"/>
    <dgm:cxn modelId="{C235DAF6-F62D-484D-8803-612375B900DE}" type="presOf" srcId="{1F5A821C-FBC0-4342-AFC5-5AECF7139FB2}" destId="{B5FEEBC1-4751-4F17-B95B-26F9AF6A37BA}" srcOrd="0" destOrd="0" presId="urn:microsoft.com/office/officeart/2005/8/layout/radial3"/>
    <dgm:cxn modelId="{055F27AC-47C2-41DF-A063-3840B76A31CF}" type="presOf" srcId="{D544E9DB-4F5B-4E44-B3EB-0858E798E73C}" destId="{EE76840F-443A-4581-AE38-2D2518BB6DDA}" srcOrd="0" destOrd="0" presId="urn:microsoft.com/office/officeart/2005/8/layout/radial3"/>
    <dgm:cxn modelId="{0D281691-7401-425B-9335-B3347085339F}" type="presOf" srcId="{75F49849-B3F6-429E-A479-29D3E90EF08E}" destId="{A1DC0018-EB5B-4FA5-86DA-C17A10E457F6}" srcOrd="0" destOrd="0" presId="urn:microsoft.com/office/officeart/2005/8/layout/radial3"/>
    <dgm:cxn modelId="{87AB1194-6AE7-4D59-B1B2-1FCE8A7D6AF7}" srcId="{68A20AD8-37C2-48D8-B7BE-B24CB5E7A9E8}" destId="{1B0BD403-B294-4B7E-B27E-FA3516891129}" srcOrd="4" destOrd="0" parTransId="{1C7DC30F-21C5-47C2-AACD-F760E7664014}" sibTransId="{704628F6-AB72-4C4E-97DE-71D956A275A9}"/>
    <dgm:cxn modelId="{52889BE2-57B1-45EF-B37D-C554884957BE}" type="presOf" srcId="{1B0BD403-B294-4B7E-B27E-FA3516891129}" destId="{5A3E682D-0292-49E4-8899-0BE1ECB496E9}" srcOrd="0" destOrd="0" presId="urn:microsoft.com/office/officeart/2005/8/layout/radial3"/>
    <dgm:cxn modelId="{33843941-7596-4F27-AB44-8B3D03AEB583}" type="presParOf" srcId="{A1DC0018-EB5B-4FA5-86DA-C17A10E457F6}" destId="{DDFE2972-90BA-41F3-9166-1E2BCD5A5178}" srcOrd="0" destOrd="0" presId="urn:microsoft.com/office/officeart/2005/8/layout/radial3"/>
    <dgm:cxn modelId="{1E5CB093-2184-405D-8019-C97B1A3A46FF}" type="presParOf" srcId="{DDFE2972-90BA-41F3-9166-1E2BCD5A5178}" destId="{B5C544E9-4612-4174-803C-23358D4354BF}" srcOrd="0" destOrd="0" presId="urn:microsoft.com/office/officeart/2005/8/layout/radial3"/>
    <dgm:cxn modelId="{C7B903FC-A0C0-4A58-8DFF-DCF05EF233BF}" type="presParOf" srcId="{DDFE2972-90BA-41F3-9166-1E2BCD5A5178}" destId="{F8BA7552-F53B-4F87-BA55-967F91F59A55}" srcOrd="1" destOrd="0" presId="urn:microsoft.com/office/officeart/2005/8/layout/radial3"/>
    <dgm:cxn modelId="{FB6AE3F0-9E02-4D71-A303-5EE5F58D80B1}" type="presParOf" srcId="{DDFE2972-90BA-41F3-9166-1E2BCD5A5178}" destId="{B5FEEBC1-4751-4F17-B95B-26F9AF6A37BA}" srcOrd="2" destOrd="0" presId="urn:microsoft.com/office/officeart/2005/8/layout/radial3"/>
    <dgm:cxn modelId="{1ED32347-D172-48A8-92A6-68B0F81D8EF2}" type="presParOf" srcId="{DDFE2972-90BA-41F3-9166-1E2BCD5A5178}" destId="{EE76840F-443A-4581-AE38-2D2518BB6DDA}" srcOrd="3" destOrd="0" presId="urn:microsoft.com/office/officeart/2005/8/layout/radial3"/>
    <dgm:cxn modelId="{AFE4ABEB-45A0-4666-9ECF-9D640DA87871}" type="presParOf" srcId="{DDFE2972-90BA-41F3-9166-1E2BCD5A5178}" destId="{94B86E78-84B7-4491-A1E4-1531FD173253}" srcOrd="4" destOrd="0" presId="urn:microsoft.com/office/officeart/2005/8/layout/radial3"/>
    <dgm:cxn modelId="{7F4AB2ED-2511-47E6-ABA0-B3BE7197E06F}" type="presParOf" srcId="{DDFE2972-90BA-41F3-9166-1E2BCD5A5178}" destId="{5A3E682D-0292-49E4-8899-0BE1ECB496E9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781D86-2AA3-4858-86E2-A4F713FF637F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0BC4A35B-5A07-4102-81A0-E874FC21119A}">
      <dgm:prSet phldrT="[Texto]" custT="1"/>
      <dgm:spPr/>
      <dgm:t>
        <a:bodyPr/>
        <a:lstStyle/>
        <a:p>
          <a:r>
            <a:rPr lang="es-EC" sz="1600" dirty="0" smtClean="0"/>
            <a:t>Defensa Comercial</a:t>
          </a:r>
          <a:endParaRPr lang="es-EC" sz="1600" dirty="0"/>
        </a:p>
      </dgm:t>
    </dgm:pt>
    <dgm:pt modelId="{72CC1768-48F3-4F55-AFB7-93ACE325CA8B}" type="parTrans" cxnId="{791E2ABC-75CA-467A-B9D7-AA7DF2ACEAE5}">
      <dgm:prSet/>
      <dgm:spPr/>
      <dgm:t>
        <a:bodyPr/>
        <a:lstStyle/>
        <a:p>
          <a:endParaRPr lang="es-EC"/>
        </a:p>
      </dgm:t>
    </dgm:pt>
    <dgm:pt modelId="{8DF08452-D60B-4C90-8CA2-454E80D8F91B}" type="sibTrans" cxnId="{791E2ABC-75CA-467A-B9D7-AA7DF2ACEAE5}">
      <dgm:prSet/>
      <dgm:spPr/>
      <dgm:t>
        <a:bodyPr/>
        <a:lstStyle/>
        <a:p>
          <a:endParaRPr lang="es-EC"/>
        </a:p>
      </dgm:t>
    </dgm:pt>
    <dgm:pt modelId="{278D54C7-ABC7-4827-B3A7-37705AAC5B6E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sz="1600" dirty="0"/>
        </a:p>
      </dgm:t>
    </dgm:pt>
    <dgm:pt modelId="{4CD2B140-B4C2-482D-8C4C-FE4F0FA23EB6}" type="parTrans" cxnId="{BA18AAD4-5848-4538-B727-1BAF28F0720A}">
      <dgm:prSet/>
      <dgm:spPr/>
      <dgm:t>
        <a:bodyPr/>
        <a:lstStyle/>
        <a:p>
          <a:endParaRPr lang="es-EC"/>
        </a:p>
      </dgm:t>
    </dgm:pt>
    <dgm:pt modelId="{3EECF665-00DA-4828-B3D5-F28C5F9D8053}" type="sibTrans" cxnId="{BA18AAD4-5848-4538-B727-1BAF28F0720A}">
      <dgm:prSet/>
      <dgm:spPr/>
      <dgm:t>
        <a:bodyPr/>
        <a:lstStyle/>
        <a:p>
          <a:endParaRPr lang="es-EC"/>
        </a:p>
      </dgm:t>
    </dgm:pt>
    <dgm:pt modelId="{69E5467C-A537-41C0-A04F-AD076B32252B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sz="1600" dirty="0"/>
        </a:p>
      </dgm:t>
    </dgm:pt>
    <dgm:pt modelId="{819BFBCC-785E-4663-8DDC-9B8CFFFE5C4A}" type="parTrans" cxnId="{3DC6BE1C-6862-42C2-B0EC-E59F90E4327A}">
      <dgm:prSet/>
      <dgm:spPr/>
      <dgm:t>
        <a:bodyPr/>
        <a:lstStyle/>
        <a:p>
          <a:endParaRPr lang="es-EC"/>
        </a:p>
      </dgm:t>
    </dgm:pt>
    <dgm:pt modelId="{EC40EB60-150F-4B5E-B4DE-F8DE323CD047}" type="sibTrans" cxnId="{3DC6BE1C-6862-42C2-B0EC-E59F90E4327A}">
      <dgm:prSet/>
      <dgm:spPr/>
      <dgm:t>
        <a:bodyPr/>
        <a:lstStyle/>
        <a:p>
          <a:endParaRPr lang="es-EC"/>
        </a:p>
      </dgm:t>
    </dgm:pt>
    <dgm:pt modelId="{5F843EFB-4C32-4EA6-AF14-F5F4404F7B7B}">
      <dgm:prSet phldrT="[Texto]" custT="1"/>
      <dgm:spPr/>
      <dgm:t>
        <a:bodyPr/>
        <a:lstStyle/>
        <a:p>
          <a:r>
            <a:rPr lang="es-EC" sz="1600" dirty="0" smtClean="0"/>
            <a:t>Salvaguardias</a:t>
          </a:r>
          <a:endParaRPr lang="es-EC" sz="1600" dirty="0"/>
        </a:p>
      </dgm:t>
    </dgm:pt>
    <dgm:pt modelId="{937ED12C-FFEC-46A8-BD44-E1CD3A0D4C5E}" type="parTrans" cxnId="{0FA85A90-61F4-4C9E-ABF2-AC94C58F4F5F}">
      <dgm:prSet/>
      <dgm:spPr/>
      <dgm:t>
        <a:bodyPr/>
        <a:lstStyle/>
        <a:p>
          <a:endParaRPr lang="es-EC"/>
        </a:p>
      </dgm:t>
    </dgm:pt>
    <dgm:pt modelId="{CB321AA7-F9F3-4E45-B6E2-4C82567853E6}" type="sibTrans" cxnId="{0FA85A90-61F4-4C9E-ABF2-AC94C58F4F5F}">
      <dgm:prSet/>
      <dgm:spPr/>
      <dgm:t>
        <a:bodyPr/>
        <a:lstStyle/>
        <a:p>
          <a:endParaRPr lang="es-EC"/>
        </a:p>
      </dgm:t>
    </dgm:pt>
    <dgm:pt modelId="{6408CE52-2BB4-4522-ADA5-149F11AE7D10}">
      <dgm:prSet phldrT="[Texto]" custT="1"/>
      <dgm:spPr/>
      <dgm:t>
        <a:bodyPr/>
        <a:lstStyle/>
        <a:p>
          <a:r>
            <a:rPr lang="es-EC" sz="1600" dirty="0" smtClean="0"/>
            <a:t>Antidumping</a:t>
          </a:r>
          <a:endParaRPr lang="es-EC" sz="1600" dirty="0"/>
        </a:p>
      </dgm:t>
    </dgm:pt>
    <dgm:pt modelId="{94A63EA5-7198-487E-9121-FAEFF2688327}" type="parTrans" cxnId="{70FE79EF-BFA9-45FE-B96C-04E0A5D451A3}">
      <dgm:prSet/>
      <dgm:spPr/>
      <dgm:t>
        <a:bodyPr/>
        <a:lstStyle/>
        <a:p>
          <a:endParaRPr lang="es-EC"/>
        </a:p>
      </dgm:t>
    </dgm:pt>
    <dgm:pt modelId="{A9EC079D-64C8-4408-98B4-13FCC71FE6C7}" type="sibTrans" cxnId="{70FE79EF-BFA9-45FE-B96C-04E0A5D451A3}">
      <dgm:prSet/>
      <dgm:spPr/>
      <dgm:t>
        <a:bodyPr/>
        <a:lstStyle/>
        <a:p>
          <a:endParaRPr lang="es-EC"/>
        </a:p>
      </dgm:t>
    </dgm:pt>
    <dgm:pt modelId="{017BFAB9-915A-4541-9793-7A3358AF182F}">
      <dgm:prSet phldrT="[Texto]" custT="1"/>
      <dgm:spPr/>
      <dgm:t>
        <a:bodyPr/>
        <a:lstStyle/>
        <a:p>
          <a:r>
            <a:rPr lang="es-EC" sz="1600" dirty="0" smtClean="0"/>
            <a:t>Antidumping</a:t>
          </a:r>
          <a:endParaRPr lang="es-EC" sz="1600" dirty="0"/>
        </a:p>
      </dgm:t>
    </dgm:pt>
    <dgm:pt modelId="{02BE922F-2012-484F-82E5-A4FF84304269}" type="parTrans" cxnId="{CCF0E5E0-20D6-4506-8C28-C7CBC736FFE5}">
      <dgm:prSet/>
      <dgm:spPr/>
      <dgm:t>
        <a:bodyPr/>
        <a:lstStyle/>
        <a:p>
          <a:endParaRPr lang="es-EC"/>
        </a:p>
      </dgm:t>
    </dgm:pt>
    <dgm:pt modelId="{39F23FE0-865B-41CC-BAE9-EDD5C254ADF5}" type="sibTrans" cxnId="{CCF0E5E0-20D6-4506-8C28-C7CBC736FFE5}">
      <dgm:prSet/>
      <dgm:spPr/>
      <dgm:t>
        <a:bodyPr/>
        <a:lstStyle/>
        <a:p>
          <a:endParaRPr lang="es-EC"/>
        </a:p>
      </dgm:t>
    </dgm:pt>
    <dgm:pt modelId="{00AF9C37-9E6A-461D-8220-354E6ABE53DF}">
      <dgm:prSet phldrT="[Texto]" custT="1"/>
      <dgm:spPr/>
      <dgm:t>
        <a:bodyPr/>
        <a:lstStyle/>
        <a:p>
          <a:r>
            <a:rPr lang="es-EC" sz="1600" dirty="0" smtClean="0"/>
            <a:t>Salvaguardias</a:t>
          </a:r>
          <a:endParaRPr lang="es-EC" sz="1600" dirty="0"/>
        </a:p>
      </dgm:t>
    </dgm:pt>
    <dgm:pt modelId="{E680351D-CF57-4550-89BF-E7798CFC3FE0}" type="parTrans" cxnId="{C8E362E1-9CF2-4C27-A538-9E1ACF6D5D8B}">
      <dgm:prSet/>
      <dgm:spPr/>
      <dgm:t>
        <a:bodyPr/>
        <a:lstStyle/>
        <a:p>
          <a:endParaRPr lang="es-EC"/>
        </a:p>
      </dgm:t>
    </dgm:pt>
    <dgm:pt modelId="{02F091F4-F921-4F1E-8A92-C0BF0D5A78E6}" type="sibTrans" cxnId="{C8E362E1-9CF2-4C27-A538-9E1ACF6D5D8B}">
      <dgm:prSet/>
      <dgm:spPr/>
      <dgm:t>
        <a:bodyPr/>
        <a:lstStyle/>
        <a:p>
          <a:endParaRPr lang="es-EC"/>
        </a:p>
      </dgm:t>
    </dgm:pt>
    <dgm:pt modelId="{9F0CEE3B-EFC9-42F8-ACA4-B3DA5B10625D}">
      <dgm:prSet phldrT="[Texto]" custT="1"/>
      <dgm:spPr/>
      <dgm:t>
        <a:bodyPr/>
        <a:lstStyle/>
        <a:p>
          <a:r>
            <a:rPr lang="es-EC" sz="1600" dirty="0" smtClean="0"/>
            <a:t>Distorsión desgravaciones</a:t>
          </a:r>
          <a:endParaRPr lang="es-EC" sz="1600" dirty="0"/>
        </a:p>
      </dgm:t>
    </dgm:pt>
    <dgm:pt modelId="{FD17496A-D502-4E5B-98BD-0B2C4134B9C8}" type="parTrans" cxnId="{F78F3824-03FD-4EFA-B71E-418959E3230C}">
      <dgm:prSet/>
      <dgm:spPr/>
      <dgm:t>
        <a:bodyPr/>
        <a:lstStyle/>
        <a:p>
          <a:endParaRPr lang="es-EC"/>
        </a:p>
      </dgm:t>
    </dgm:pt>
    <dgm:pt modelId="{81901A4A-44D7-4937-A4BA-9832558B3577}" type="sibTrans" cxnId="{F78F3824-03FD-4EFA-B71E-418959E3230C}">
      <dgm:prSet/>
      <dgm:spPr/>
      <dgm:t>
        <a:bodyPr/>
        <a:lstStyle/>
        <a:p>
          <a:endParaRPr lang="es-EC"/>
        </a:p>
      </dgm:t>
    </dgm:pt>
    <dgm:pt modelId="{28F24659-A2B3-4DA4-890A-7B7768F3243F}" type="pres">
      <dgm:prSet presAssocID="{E4781D86-2AA3-4858-86E2-A4F713FF637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130D972-F6D3-4E57-B19F-E11D39AF2069}" type="pres">
      <dgm:prSet presAssocID="{0BC4A35B-5A07-4102-81A0-E874FC21119A}" presName="root1" presStyleCnt="0"/>
      <dgm:spPr/>
      <dgm:t>
        <a:bodyPr/>
        <a:lstStyle/>
        <a:p>
          <a:endParaRPr lang="es-EC"/>
        </a:p>
      </dgm:t>
    </dgm:pt>
    <dgm:pt modelId="{FAC17CCD-D3F0-42D4-9BD4-BE4CAE868C7F}" type="pres">
      <dgm:prSet presAssocID="{0BC4A35B-5A07-4102-81A0-E874FC21119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9FDFE56-F59D-4CF0-8073-275044E6C841}" type="pres">
      <dgm:prSet presAssocID="{0BC4A35B-5A07-4102-81A0-E874FC21119A}" presName="level2hierChild" presStyleCnt="0"/>
      <dgm:spPr/>
      <dgm:t>
        <a:bodyPr/>
        <a:lstStyle/>
        <a:p>
          <a:endParaRPr lang="es-EC"/>
        </a:p>
      </dgm:t>
    </dgm:pt>
    <dgm:pt modelId="{C46AD1CD-5288-47DB-AAA9-4AA749724584}" type="pres">
      <dgm:prSet presAssocID="{4CD2B140-B4C2-482D-8C4C-FE4F0FA23EB6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0E6D9F18-5E25-4764-BFD1-87F1EBCDB1C5}" type="pres">
      <dgm:prSet presAssocID="{4CD2B140-B4C2-482D-8C4C-FE4F0FA23EB6}" presName="connTx" presStyleLbl="parChTrans1D2" presStyleIdx="0" presStyleCnt="2"/>
      <dgm:spPr/>
      <dgm:t>
        <a:bodyPr/>
        <a:lstStyle/>
        <a:p>
          <a:endParaRPr lang="es-EC"/>
        </a:p>
      </dgm:t>
    </dgm:pt>
    <dgm:pt modelId="{0B1552F4-BA48-4771-A3F0-51D43D997A8C}" type="pres">
      <dgm:prSet presAssocID="{278D54C7-ABC7-4827-B3A7-37705AAC5B6E}" presName="root2" presStyleCnt="0"/>
      <dgm:spPr/>
      <dgm:t>
        <a:bodyPr/>
        <a:lstStyle/>
        <a:p>
          <a:endParaRPr lang="es-EC"/>
        </a:p>
      </dgm:t>
    </dgm:pt>
    <dgm:pt modelId="{4BC81301-9006-4573-A814-1950D84A2C94}" type="pres">
      <dgm:prSet presAssocID="{278D54C7-ABC7-4827-B3A7-37705AAC5B6E}" presName="LevelTwoTextNode" presStyleLbl="node2" presStyleIdx="0" presStyleCnt="2" custScaleX="105339" custScaleY="18244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A6BA723-BDC4-481E-BFD3-97E604D15B59}" type="pres">
      <dgm:prSet presAssocID="{278D54C7-ABC7-4827-B3A7-37705AAC5B6E}" presName="level3hierChild" presStyleCnt="0"/>
      <dgm:spPr/>
      <dgm:t>
        <a:bodyPr/>
        <a:lstStyle/>
        <a:p>
          <a:endParaRPr lang="es-EC"/>
        </a:p>
      </dgm:t>
    </dgm:pt>
    <dgm:pt modelId="{554FE7EB-9D00-4519-8FC6-CEC63FDD139C}" type="pres">
      <dgm:prSet presAssocID="{94A63EA5-7198-487E-9121-FAEFF2688327}" presName="conn2-1" presStyleLbl="parChTrans1D3" presStyleIdx="0" presStyleCnt="5"/>
      <dgm:spPr/>
      <dgm:t>
        <a:bodyPr/>
        <a:lstStyle/>
        <a:p>
          <a:endParaRPr lang="es-EC"/>
        </a:p>
      </dgm:t>
    </dgm:pt>
    <dgm:pt modelId="{79379CBC-9EA8-4535-B6EC-520383C3428F}" type="pres">
      <dgm:prSet presAssocID="{94A63EA5-7198-487E-9121-FAEFF2688327}" presName="connTx" presStyleLbl="parChTrans1D3" presStyleIdx="0" presStyleCnt="5"/>
      <dgm:spPr/>
      <dgm:t>
        <a:bodyPr/>
        <a:lstStyle/>
        <a:p>
          <a:endParaRPr lang="es-EC"/>
        </a:p>
      </dgm:t>
    </dgm:pt>
    <dgm:pt modelId="{1E90DE70-91C3-494D-AC8E-48DF985996BA}" type="pres">
      <dgm:prSet presAssocID="{6408CE52-2BB4-4522-ADA5-149F11AE7D10}" presName="root2" presStyleCnt="0"/>
      <dgm:spPr/>
      <dgm:t>
        <a:bodyPr/>
        <a:lstStyle/>
        <a:p>
          <a:endParaRPr lang="es-EC"/>
        </a:p>
      </dgm:t>
    </dgm:pt>
    <dgm:pt modelId="{DDDC74F2-98BE-4A0C-B338-50DAD2102A48}" type="pres">
      <dgm:prSet presAssocID="{6408CE52-2BB4-4522-ADA5-149F11AE7D10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2EE0712-BAB9-41C0-BA17-2AD5F0D8C70D}" type="pres">
      <dgm:prSet presAssocID="{6408CE52-2BB4-4522-ADA5-149F11AE7D10}" presName="level3hierChild" presStyleCnt="0"/>
      <dgm:spPr/>
      <dgm:t>
        <a:bodyPr/>
        <a:lstStyle/>
        <a:p>
          <a:endParaRPr lang="es-EC"/>
        </a:p>
      </dgm:t>
    </dgm:pt>
    <dgm:pt modelId="{E342312C-168D-4F4A-9120-B9C0048E6618}" type="pres">
      <dgm:prSet presAssocID="{937ED12C-FFEC-46A8-BD44-E1CD3A0D4C5E}" presName="conn2-1" presStyleLbl="parChTrans1D3" presStyleIdx="1" presStyleCnt="5"/>
      <dgm:spPr/>
      <dgm:t>
        <a:bodyPr/>
        <a:lstStyle/>
        <a:p>
          <a:endParaRPr lang="es-EC"/>
        </a:p>
      </dgm:t>
    </dgm:pt>
    <dgm:pt modelId="{7566B3CE-B22F-424D-B402-4D71CB3B536B}" type="pres">
      <dgm:prSet presAssocID="{937ED12C-FFEC-46A8-BD44-E1CD3A0D4C5E}" presName="connTx" presStyleLbl="parChTrans1D3" presStyleIdx="1" presStyleCnt="5"/>
      <dgm:spPr/>
      <dgm:t>
        <a:bodyPr/>
        <a:lstStyle/>
        <a:p>
          <a:endParaRPr lang="es-EC"/>
        </a:p>
      </dgm:t>
    </dgm:pt>
    <dgm:pt modelId="{32A8FBD1-795B-4BA6-B947-5AE0FDC859C6}" type="pres">
      <dgm:prSet presAssocID="{5F843EFB-4C32-4EA6-AF14-F5F4404F7B7B}" presName="root2" presStyleCnt="0"/>
      <dgm:spPr/>
      <dgm:t>
        <a:bodyPr/>
        <a:lstStyle/>
        <a:p>
          <a:endParaRPr lang="es-EC"/>
        </a:p>
      </dgm:t>
    </dgm:pt>
    <dgm:pt modelId="{ED28E456-03D9-4820-916F-BAEE1DF5A102}" type="pres">
      <dgm:prSet presAssocID="{5F843EFB-4C32-4EA6-AF14-F5F4404F7B7B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6F712D1-E4C6-4122-BC1D-BF40B17A1C64}" type="pres">
      <dgm:prSet presAssocID="{5F843EFB-4C32-4EA6-AF14-F5F4404F7B7B}" presName="level3hierChild" presStyleCnt="0"/>
      <dgm:spPr/>
      <dgm:t>
        <a:bodyPr/>
        <a:lstStyle/>
        <a:p>
          <a:endParaRPr lang="es-EC"/>
        </a:p>
      </dgm:t>
    </dgm:pt>
    <dgm:pt modelId="{4E68650A-2B06-4F08-B6B0-B00E7BC28024}" type="pres">
      <dgm:prSet presAssocID="{FD17496A-D502-4E5B-98BD-0B2C4134B9C8}" presName="conn2-1" presStyleLbl="parChTrans1D3" presStyleIdx="2" presStyleCnt="5"/>
      <dgm:spPr/>
      <dgm:t>
        <a:bodyPr/>
        <a:lstStyle/>
        <a:p>
          <a:endParaRPr lang="es-EC"/>
        </a:p>
      </dgm:t>
    </dgm:pt>
    <dgm:pt modelId="{ECEDCE6D-83CA-4B27-96BD-DDED4D6B3872}" type="pres">
      <dgm:prSet presAssocID="{FD17496A-D502-4E5B-98BD-0B2C4134B9C8}" presName="connTx" presStyleLbl="parChTrans1D3" presStyleIdx="2" presStyleCnt="5"/>
      <dgm:spPr/>
      <dgm:t>
        <a:bodyPr/>
        <a:lstStyle/>
        <a:p>
          <a:endParaRPr lang="es-EC"/>
        </a:p>
      </dgm:t>
    </dgm:pt>
    <dgm:pt modelId="{0D1EED1F-5E94-458A-958C-3062EA69B581}" type="pres">
      <dgm:prSet presAssocID="{9F0CEE3B-EFC9-42F8-ACA4-B3DA5B10625D}" presName="root2" presStyleCnt="0"/>
      <dgm:spPr/>
      <dgm:t>
        <a:bodyPr/>
        <a:lstStyle/>
        <a:p>
          <a:endParaRPr lang="es-EC"/>
        </a:p>
      </dgm:t>
    </dgm:pt>
    <dgm:pt modelId="{3AE49747-F308-43AD-A3E5-092AB15DFB7B}" type="pres">
      <dgm:prSet presAssocID="{9F0CEE3B-EFC9-42F8-ACA4-B3DA5B10625D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B519744-33F8-444F-85AD-5D9C76C720A4}" type="pres">
      <dgm:prSet presAssocID="{9F0CEE3B-EFC9-42F8-ACA4-B3DA5B10625D}" presName="level3hierChild" presStyleCnt="0"/>
      <dgm:spPr/>
      <dgm:t>
        <a:bodyPr/>
        <a:lstStyle/>
        <a:p>
          <a:endParaRPr lang="es-EC"/>
        </a:p>
      </dgm:t>
    </dgm:pt>
    <dgm:pt modelId="{49D6E5C8-0DF4-44C1-8D43-0647F8C5FCF0}" type="pres">
      <dgm:prSet presAssocID="{819BFBCC-785E-4663-8DDC-9B8CFFFE5C4A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8C817438-50A2-4F8C-BCC8-DE62C4A13F63}" type="pres">
      <dgm:prSet presAssocID="{819BFBCC-785E-4663-8DDC-9B8CFFFE5C4A}" presName="connTx" presStyleLbl="parChTrans1D2" presStyleIdx="1" presStyleCnt="2"/>
      <dgm:spPr/>
      <dgm:t>
        <a:bodyPr/>
        <a:lstStyle/>
        <a:p>
          <a:endParaRPr lang="es-EC"/>
        </a:p>
      </dgm:t>
    </dgm:pt>
    <dgm:pt modelId="{1F14BAC6-B90B-4A81-B30D-FE43A7DE854C}" type="pres">
      <dgm:prSet presAssocID="{69E5467C-A537-41C0-A04F-AD076B32252B}" presName="root2" presStyleCnt="0"/>
      <dgm:spPr/>
      <dgm:t>
        <a:bodyPr/>
        <a:lstStyle/>
        <a:p>
          <a:endParaRPr lang="es-EC"/>
        </a:p>
      </dgm:t>
    </dgm:pt>
    <dgm:pt modelId="{92A55B60-A41F-43FE-A610-1B62829D8140}" type="pres">
      <dgm:prSet presAssocID="{69E5467C-A537-41C0-A04F-AD076B32252B}" presName="LevelTwoTextNode" presStyleLbl="node2" presStyleIdx="1" presStyleCnt="2" custScaleX="106450" custScaleY="16532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F106BC6-0E7B-4BBE-9288-55FA98ABFCC2}" type="pres">
      <dgm:prSet presAssocID="{69E5467C-A537-41C0-A04F-AD076B32252B}" presName="level3hierChild" presStyleCnt="0"/>
      <dgm:spPr/>
      <dgm:t>
        <a:bodyPr/>
        <a:lstStyle/>
        <a:p>
          <a:endParaRPr lang="es-EC"/>
        </a:p>
      </dgm:t>
    </dgm:pt>
    <dgm:pt modelId="{67CEC427-8AAC-4C74-A0C4-FFB88C369A8C}" type="pres">
      <dgm:prSet presAssocID="{02BE922F-2012-484F-82E5-A4FF84304269}" presName="conn2-1" presStyleLbl="parChTrans1D3" presStyleIdx="3" presStyleCnt="5"/>
      <dgm:spPr/>
      <dgm:t>
        <a:bodyPr/>
        <a:lstStyle/>
        <a:p>
          <a:endParaRPr lang="es-EC"/>
        </a:p>
      </dgm:t>
    </dgm:pt>
    <dgm:pt modelId="{54AE8706-F365-4F78-84D9-40799815B1CF}" type="pres">
      <dgm:prSet presAssocID="{02BE922F-2012-484F-82E5-A4FF84304269}" presName="connTx" presStyleLbl="parChTrans1D3" presStyleIdx="3" presStyleCnt="5"/>
      <dgm:spPr/>
      <dgm:t>
        <a:bodyPr/>
        <a:lstStyle/>
        <a:p>
          <a:endParaRPr lang="es-EC"/>
        </a:p>
      </dgm:t>
    </dgm:pt>
    <dgm:pt modelId="{67A73203-F2E6-48E0-B1CC-B451293C51B9}" type="pres">
      <dgm:prSet presAssocID="{017BFAB9-915A-4541-9793-7A3358AF182F}" presName="root2" presStyleCnt="0"/>
      <dgm:spPr/>
      <dgm:t>
        <a:bodyPr/>
        <a:lstStyle/>
        <a:p>
          <a:endParaRPr lang="es-EC"/>
        </a:p>
      </dgm:t>
    </dgm:pt>
    <dgm:pt modelId="{B9CCA219-C6F0-49D6-8E52-2B7D87A2E17E}" type="pres">
      <dgm:prSet presAssocID="{017BFAB9-915A-4541-9793-7A3358AF182F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90B3B8F-F321-4E2B-9F7B-A871E614664B}" type="pres">
      <dgm:prSet presAssocID="{017BFAB9-915A-4541-9793-7A3358AF182F}" presName="level3hierChild" presStyleCnt="0"/>
      <dgm:spPr/>
      <dgm:t>
        <a:bodyPr/>
        <a:lstStyle/>
        <a:p>
          <a:endParaRPr lang="es-EC"/>
        </a:p>
      </dgm:t>
    </dgm:pt>
    <dgm:pt modelId="{5337CAB4-2758-4EA2-B137-3A7B2F4DA6CB}" type="pres">
      <dgm:prSet presAssocID="{E680351D-CF57-4550-89BF-E7798CFC3FE0}" presName="conn2-1" presStyleLbl="parChTrans1D3" presStyleIdx="4" presStyleCnt="5"/>
      <dgm:spPr/>
      <dgm:t>
        <a:bodyPr/>
        <a:lstStyle/>
        <a:p>
          <a:endParaRPr lang="es-EC"/>
        </a:p>
      </dgm:t>
    </dgm:pt>
    <dgm:pt modelId="{51D22AF3-18FE-41AF-8E64-BAA502469744}" type="pres">
      <dgm:prSet presAssocID="{E680351D-CF57-4550-89BF-E7798CFC3FE0}" presName="connTx" presStyleLbl="parChTrans1D3" presStyleIdx="4" presStyleCnt="5"/>
      <dgm:spPr/>
      <dgm:t>
        <a:bodyPr/>
        <a:lstStyle/>
        <a:p>
          <a:endParaRPr lang="es-EC"/>
        </a:p>
      </dgm:t>
    </dgm:pt>
    <dgm:pt modelId="{E8062204-8401-4C97-80F7-F4E4A74DEC1D}" type="pres">
      <dgm:prSet presAssocID="{00AF9C37-9E6A-461D-8220-354E6ABE53DF}" presName="root2" presStyleCnt="0"/>
      <dgm:spPr/>
      <dgm:t>
        <a:bodyPr/>
        <a:lstStyle/>
        <a:p>
          <a:endParaRPr lang="es-EC"/>
        </a:p>
      </dgm:t>
    </dgm:pt>
    <dgm:pt modelId="{C6504F80-1425-4187-857E-3B7D556152F8}" type="pres">
      <dgm:prSet presAssocID="{00AF9C37-9E6A-461D-8220-354E6ABE53DF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1FC6ABC-9B22-4F5E-8E62-2FF5FBA3343D}" type="pres">
      <dgm:prSet presAssocID="{00AF9C37-9E6A-461D-8220-354E6ABE53DF}" presName="level3hierChild" presStyleCnt="0"/>
      <dgm:spPr/>
      <dgm:t>
        <a:bodyPr/>
        <a:lstStyle/>
        <a:p>
          <a:endParaRPr lang="es-EC"/>
        </a:p>
      </dgm:t>
    </dgm:pt>
  </dgm:ptLst>
  <dgm:cxnLst>
    <dgm:cxn modelId="{83182D59-F846-41E2-9581-35B226880082}" type="presOf" srcId="{9F0CEE3B-EFC9-42F8-ACA4-B3DA5B10625D}" destId="{3AE49747-F308-43AD-A3E5-092AB15DFB7B}" srcOrd="0" destOrd="0" presId="urn:microsoft.com/office/officeart/2005/8/layout/hierarchy2"/>
    <dgm:cxn modelId="{524A0E5C-81DA-45D0-B288-9772DCF38482}" type="presOf" srcId="{819BFBCC-785E-4663-8DDC-9B8CFFFE5C4A}" destId="{49D6E5C8-0DF4-44C1-8D43-0647F8C5FCF0}" srcOrd="0" destOrd="0" presId="urn:microsoft.com/office/officeart/2005/8/layout/hierarchy2"/>
    <dgm:cxn modelId="{493C5321-E3A9-46A6-9B63-0C3F72523D58}" type="presOf" srcId="{00AF9C37-9E6A-461D-8220-354E6ABE53DF}" destId="{C6504F80-1425-4187-857E-3B7D556152F8}" srcOrd="0" destOrd="0" presId="urn:microsoft.com/office/officeart/2005/8/layout/hierarchy2"/>
    <dgm:cxn modelId="{E229D03E-9C5B-40CC-A59C-4877B6E7C036}" type="presOf" srcId="{278D54C7-ABC7-4827-B3A7-37705AAC5B6E}" destId="{4BC81301-9006-4573-A814-1950D84A2C94}" srcOrd="0" destOrd="0" presId="urn:microsoft.com/office/officeart/2005/8/layout/hierarchy2"/>
    <dgm:cxn modelId="{51CC068D-8AC8-403D-8C03-3F80B7EA5B8F}" type="presOf" srcId="{4CD2B140-B4C2-482D-8C4C-FE4F0FA23EB6}" destId="{0E6D9F18-5E25-4764-BFD1-87F1EBCDB1C5}" srcOrd="1" destOrd="0" presId="urn:microsoft.com/office/officeart/2005/8/layout/hierarchy2"/>
    <dgm:cxn modelId="{C8E362E1-9CF2-4C27-A538-9E1ACF6D5D8B}" srcId="{69E5467C-A537-41C0-A04F-AD076B32252B}" destId="{00AF9C37-9E6A-461D-8220-354E6ABE53DF}" srcOrd="1" destOrd="0" parTransId="{E680351D-CF57-4550-89BF-E7798CFC3FE0}" sibTransId="{02F091F4-F921-4F1E-8A92-C0BF0D5A78E6}"/>
    <dgm:cxn modelId="{3DC6BE1C-6862-42C2-B0EC-E59F90E4327A}" srcId="{0BC4A35B-5A07-4102-81A0-E874FC21119A}" destId="{69E5467C-A537-41C0-A04F-AD076B32252B}" srcOrd="1" destOrd="0" parTransId="{819BFBCC-785E-4663-8DDC-9B8CFFFE5C4A}" sibTransId="{EC40EB60-150F-4B5E-B4DE-F8DE323CD047}"/>
    <dgm:cxn modelId="{4C93DFD1-D900-4C5F-8255-69DA3034140D}" type="presOf" srcId="{937ED12C-FFEC-46A8-BD44-E1CD3A0D4C5E}" destId="{E342312C-168D-4F4A-9120-B9C0048E6618}" srcOrd="0" destOrd="0" presId="urn:microsoft.com/office/officeart/2005/8/layout/hierarchy2"/>
    <dgm:cxn modelId="{34026B5B-1D83-4B5C-A4FC-D4B2994D2A73}" type="presOf" srcId="{94A63EA5-7198-487E-9121-FAEFF2688327}" destId="{79379CBC-9EA8-4535-B6EC-520383C3428F}" srcOrd="1" destOrd="0" presId="urn:microsoft.com/office/officeart/2005/8/layout/hierarchy2"/>
    <dgm:cxn modelId="{70FE79EF-BFA9-45FE-B96C-04E0A5D451A3}" srcId="{278D54C7-ABC7-4827-B3A7-37705AAC5B6E}" destId="{6408CE52-2BB4-4522-ADA5-149F11AE7D10}" srcOrd="0" destOrd="0" parTransId="{94A63EA5-7198-487E-9121-FAEFF2688327}" sibTransId="{A9EC079D-64C8-4408-98B4-13FCC71FE6C7}"/>
    <dgm:cxn modelId="{A993DB24-E359-431C-95C5-9183AD848786}" type="presOf" srcId="{69E5467C-A537-41C0-A04F-AD076B32252B}" destId="{92A55B60-A41F-43FE-A610-1B62829D8140}" srcOrd="0" destOrd="0" presId="urn:microsoft.com/office/officeart/2005/8/layout/hierarchy2"/>
    <dgm:cxn modelId="{49EBBB42-C7A7-4A19-9175-83A4C2D783EC}" type="presOf" srcId="{E680351D-CF57-4550-89BF-E7798CFC3FE0}" destId="{5337CAB4-2758-4EA2-B137-3A7B2F4DA6CB}" srcOrd="0" destOrd="0" presId="urn:microsoft.com/office/officeart/2005/8/layout/hierarchy2"/>
    <dgm:cxn modelId="{69452EA3-8163-40FA-861B-81DED7C0EFB1}" type="presOf" srcId="{819BFBCC-785E-4663-8DDC-9B8CFFFE5C4A}" destId="{8C817438-50A2-4F8C-BCC8-DE62C4A13F63}" srcOrd="1" destOrd="0" presId="urn:microsoft.com/office/officeart/2005/8/layout/hierarchy2"/>
    <dgm:cxn modelId="{C368BD93-C80F-4972-A04C-CF1B1BB7392D}" type="presOf" srcId="{02BE922F-2012-484F-82E5-A4FF84304269}" destId="{67CEC427-8AAC-4C74-A0C4-FFB88C369A8C}" srcOrd="0" destOrd="0" presId="urn:microsoft.com/office/officeart/2005/8/layout/hierarchy2"/>
    <dgm:cxn modelId="{3EE5E404-2384-4D3E-A099-CDEA7CA7676B}" type="presOf" srcId="{6408CE52-2BB4-4522-ADA5-149F11AE7D10}" destId="{DDDC74F2-98BE-4A0C-B338-50DAD2102A48}" srcOrd="0" destOrd="0" presId="urn:microsoft.com/office/officeart/2005/8/layout/hierarchy2"/>
    <dgm:cxn modelId="{F78F3824-03FD-4EFA-B71E-418959E3230C}" srcId="{278D54C7-ABC7-4827-B3A7-37705AAC5B6E}" destId="{9F0CEE3B-EFC9-42F8-ACA4-B3DA5B10625D}" srcOrd="2" destOrd="0" parTransId="{FD17496A-D502-4E5B-98BD-0B2C4134B9C8}" sibTransId="{81901A4A-44D7-4937-A4BA-9832558B3577}"/>
    <dgm:cxn modelId="{618DBAD3-F533-4296-975E-710316F0A6B6}" type="presOf" srcId="{E680351D-CF57-4550-89BF-E7798CFC3FE0}" destId="{51D22AF3-18FE-41AF-8E64-BAA502469744}" srcOrd="1" destOrd="0" presId="urn:microsoft.com/office/officeart/2005/8/layout/hierarchy2"/>
    <dgm:cxn modelId="{0C2818AD-C1D4-4FD0-BD0D-13EE8022C47E}" type="presOf" srcId="{FD17496A-D502-4E5B-98BD-0B2C4134B9C8}" destId="{ECEDCE6D-83CA-4B27-96BD-DDED4D6B3872}" srcOrd="1" destOrd="0" presId="urn:microsoft.com/office/officeart/2005/8/layout/hierarchy2"/>
    <dgm:cxn modelId="{0FA85A90-61F4-4C9E-ABF2-AC94C58F4F5F}" srcId="{278D54C7-ABC7-4827-B3A7-37705AAC5B6E}" destId="{5F843EFB-4C32-4EA6-AF14-F5F4404F7B7B}" srcOrd="1" destOrd="0" parTransId="{937ED12C-FFEC-46A8-BD44-E1CD3A0D4C5E}" sibTransId="{CB321AA7-F9F3-4E45-B6E2-4C82567853E6}"/>
    <dgm:cxn modelId="{CCF0E5E0-20D6-4506-8C28-C7CBC736FFE5}" srcId="{69E5467C-A537-41C0-A04F-AD076B32252B}" destId="{017BFAB9-915A-4541-9793-7A3358AF182F}" srcOrd="0" destOrd="0" parTransId="{02BE922F-2012-484F-82E5-A4FF84304269}" sibTransId="{39F23FE0-865B-41CC-BAE9-EDD5C254ADF5}"/>
    <dgm:cxn modelId="{0E79C03E-E697-4082-981C-732CE5C803BB}" type="presOf" srcId="{0BC4A35B-5A07-4102-81A0-E874FC21119A}" destId="{FAC17CCD-D3F0-42D4-9BD4-BE4CAE868C7F}" srcOrd="0" destOrd="0" presId="urn:microsoft.com/office/officeart/2005/8/layout/hierarchy2"/>
    <dgm:cxn modelId="{7FBC3009-A956-4F74-9D3D-25FC91B86FA9}" type="presOf" srcId="{937ED12C-FFEC-46A8-BD44-E1CD3A0D4C5E}" destId="{7566B3CE-B22F-424D-B402-4D71CB3B536B}" srcOrd="1" destOrd="0" presId="urn:microsoft.com/office/officeart/2005/8/layout/hierarchy2"/>
    <dgm:cxn modelId="{791E2ABC-75CA-467A-B9D7-AA7DF2ACEAE5}" srcId="{E4781D86-2AA3-4858-86E2-A4F713FF637F}" destId="{0BC4A35B-5A07-4102-81A0-E874FC21119A}" srcOrd="0" destOrd="0" parTransId="{72CC1768-48F3-4F55-AFB7-93ACE325CA8B}" sibTransId="{8DF08452-D60B-4C90-8CA2-454E80D8F91B}"/>
    <dgm:cxn modelId="{E2AB144D-9393-42EC-B6EA-50FE35E31DC0}" type="presOf" srcId="{5F843EFB-4C32-4EA6-AF14-F5F4404F7B7B}" destId="{ED28E456-03D9-4820-916F-BAEE1DF5A102}" srcOrd="0" destOrd="0" presId="urn:microsoft.com/office/officeart/2005/8/layout/hierarchy2"/>
    <dgm:cxn modelId="{809E7F93-BE22-4D12-80A7-03080CC9643B}" type="presOf" srcId="{FD17496A-D502-4E5B-98BD-0B2C4134B9C8}" destId="{4E68650A-2B06-4F08-B6B0-B00E7BC28024}" srcOrd="0" destOrd="0" presId="urn:microsoft.com/office/officeart/2005/8/layout/hierarchy2"/>
    <dgm:cxn modelId="{ABA373E0-8A3A-4172-A18B-70A47C90BB4A}" type="presOf" srcId="{4CD2B140-B4C2-482D-8C4C-FE4F0FA23EB6}" destId="{C46AD1CD-5288-47DB-AAA9-4AA749724584}" srcOrd="0" destOrd="0" presId="urn:microsoft.com/office/officeart/2005/8/layout/hierarchy2"/>
    <dgm:cxn modelId="{BA18AAD4-5848-4538-B727-1BAF28F0720A}" srcId="{0BC4A35B-5A07-4102-81A0-E874FC21119A}" destId="{278D54C7-ABC7-4827-B3A7-37705AAC5B6E}" srcOrd="0" destOrd="0" parTransId="{4CD2B140-B4C2-482D-8C4C-FE4F0FA23EB6}" sibTransId="{3EECF665-00DA-4828-B3D5-F28C5F9D8053}"/>
    <dgm:cxn modelId="{45E22C2F-75EE-4461-932F-40EF44E1CD21}" type="presOf" srcId="{017BFAB9-915A-4541-9793-7A3358AF182F}" destId="{B9CCA219-C6F0-49D6-8E52-2B7D87A2E17E}" srcOrd="0" destOrd="0" presId="urn:microsoft.com/office/officeart/2005/8/layout/hierarchy2"/>
    <dgm:cxn modelId="{A56B3D78-71D3-4A03-8958-28B9DAD76666}" type="presOf" srcId="{E4781D86-2AA3-4858-86E2-A4F713FF637F}" destId="{28F24659-A2B3-4DA4-890A-7B7768F3243F}" srcOrd="0" destOrd="0" presId="urn:microsoft.com/office/officeart/2005/8/layout/hierarchy2"/>
    <dgm:cxn modelId="{2D8B64B2-CD15-4914-A526-0C69233B63C1}" type="presOf" srcId="{94A63EA5-7198-487E-9121-FAEFF2688327}" destId="{554FE7EB-9D00-4519-8FC6-CEC63FDD139C}" srcOrd="0" destOrd="0" presId="urn:microsoft.com/office/officeart/2005/8/layout/hierarchy2"/>
    <dgm:cxn modelId="{1A308E18-5AB2-4926-B85A-7D107C068303}" type="presOf" srcId="{02BE922F-2012-484F-82E5-A4FF84304269}" destId="{54AE8706-F365-4F78-84D9-40799815B1CF}" srcOrd="1" destOrd="0" presId="urn:microsoft.com/office/officeart/2005/8/layout/hierarchy2"/>
    <dgm:cxn modelId="{3F536FA3-C6F9-4D3D-9A51-E748E0475FD2}" type="presParOf" srcId="{28F24659-A2B3-4DA4-890A-7B7768F3243F}" destId="{2130D972-F6D3-4E57-B19F-E11D39AF2069}" srcOrd="0" destOrd="0" presId="urn:microsoft.com/office/officeart/2005/8/layout/hierarchy2"/>
    <dgm:cxn modelId="{B4400783-6BE7-414A-9668-18D169392D27}" type="presParOf" srcId="{2130D972-F6D3-4E57-B19F-E11D39AF2069}" destId="{FAC17CCD-D3F0-42D4-9BD4-BE4CAE868C7F}" srcOrd="0" destOrd="0" presId="urn:microsoft.com/office/officeart/2005/8/layout/hierarchy2"/>
    <dgm:cxn modelId="{F2F22212-29B9-40A9-A102-DFED059095C5}" type="presParOf" srcId="{2130D972-F6D3-4E57-B19F-E11D39AF2069}" destId="{69FDFE56-F59D-4CF0-8073-275044E6C841}" srcOrd="1" destOrd="0" presId="urn:microsoft.com/office/officeart/2005/8/layout/hierarchy2"/>
    <dgm:cxn modelId="{E6FAA7F9-BFDC-4C62-A220-158B5AC024F4}" type="presParOf" srcId="{69FDFE56-F59D-4CF0-8073-275044E6C841}" destId="{C46AD1CD-5288-47DB-AAA9-4AA749724584}" srcOrd="0" destOrd="0" presId="urn:microsoft.com/office/officeart/2005/8/layout/hierarchy2"/>
    <dgm:cxn modelId="{52536BCC-0DE3-4167-883D-A4277F53CC29}" type="presParOf" srcId="{C46AD1CD-5288-47DB-AAA9-4AA749724584}" destId="{0E6D9F18-5E25-4764-BFD1-87F1EBCDB1C5}" srcOrd="0" destOrd="0" presId="urn:microsoft.com/office/officeart/2005/8/layout/hierarchy2"/>
    <dgm:cxn modelId="{7EA68531-0825-42B2-9D8E-569A8D2077C8}" type="presParOf" srcId="{69FDFE56-F59D-4CF0-8073-275044E6C841}" destId="{0B1552F4-BA48-4771-A3F0-51D43D997A8C}" srcOrd="1" destOrd="0" presId="urn:microsoft.com/office/officeart/2005/8/layout/hierarchy2"/>
    <dgm:cxn modelId="{1754582A-AF3A-4C65-924C-E9DB4FAEE15D}" type="presParOf" srcId="{0B1552F4-BA48-4771-A3F0-51D43D997A8C}" destId="{4BC81301-9006-4573-A814-1950D84A2C94}" srcOrd="0" destOrd="0" presId="urn:microsoft.com/office/officeart/2005/8/layout/hierarchy2"/>
    <dgm:cxn modelId="{BCE1CD7D-1AE3-4198-9256-CC176D7DEE12}" type="presParOf" srcId="{0B1552F4-BA48-4771-A3F0-51D43D997A8C}" destId="{5A6BA723-BDC4-481E-BFD3-97E604D15B59}" srcOrd="1" destOrd="0" presId="urn:microsoft.com/office/officeart/2005/8/layout/hierarchy2"/>
    <dgm:cxn modelId="{14873CFB-0F01-42C6-BD58-C42E89824D30}" type="presParOf" srcId="{5A6BA723-BDC4-481E-BFD3-97E604D15B59}" destId="{554FE7EB-9D00-4519-8FC6-CEC63FDD139C}" srcOrd="0" destOrd="0" presId="urn:microsoft.com/office/officeart/2005/8/layout/hierarchy2"/>
    <dgm:cxn modelId="{4340CCD6-01D6-4D8D-AAAF-DA3EA33D9C42}" type="presParOf" srcId="{554FE7EB-9D00-4519-8FC6-CEC63FDD139C}" destId="{79379CBC-9EA8-4535-B6EC-520383C3428F}" srcOrd="0" destOrd="0" presId="urn:microsoft.com/office/officeart/2005/8/layout/hierarchy2"/>
    <dgm:cxn modelId="{709838B6-937F-4221-952E-5FB845ABE28B}" type="presParOf" srcId="{5A6BA723-BDC4-481E-BFD3-97E604D15B59}" destId="{1E90DE70-91C3-494D-AC8E-48DF985996BA}" srcOrd="1" destOrd="0" presId="urn:microsoft.com/office/officeart/2005/8/layout/hierarchy2"/>
    <dgm:cxn modelId="{5D0F32D6-5A8C-4941-9844-0A2C0FDDCA75}" type="presParOf" srcId="{1E90DE70-91C3-494D-AC8E-48DF985996BA}" destId="{DDDC74F2-98BE-4A0C-B338-50DAD2102A48}" srcOrd="0" destOrd="0" presId="urn:microsoft.com/office/officeart/2005/8/layout/hierarchy2"/>
    <dgm:cxn modelId="{0E496453-E0F2-44A2-8CA1-10C8A17F671B}" type="presParOf" srcId="{1E90DE70-91C3-494D-AC8E-48DF985996BA}" destId="{A2EE0712-BAB9-41C0-BA17-2AD5F0D8C70D}" srcOrd="1" destOrd="0" presId="urn:microsoft.com/office/officeart/2005/8/layout/hierarchy2"/>
    <dgm:cxn modelId="{744D9AC3-5D12-4C90-BC85-0F97ABB4B0CF}" type="presParOf" srcId="{5A6BA723-BDC4-481E-BFD3-97E604D15B59}" destId="{E342312C-168D-4F4A-9120-B9C0048E6618}" srcOrd="2" destOrd="0" presId="urn:microsoft.com/office/officeart/2005/8/layout/hierarchy2"/>
    <dgm:cxn modelId="{CF356B0A-5788-4840-8975-E4398FAF4C67}" type="presParOf" srcId="{E342312C-168D-4F4A-9120-B9C0048E6618}" destId="{7566B3CE-B22F-424D-B402-4D71CB3B536B}" srcOrd="0" destOrd="0" presId="urn:microsoft.com/office/officeart/2005/8/layout/hierarchy2"/>
    <dgm:cxn modelId="{CA34F280-476D-4F59-902A-6139E0201E4F}" type="presParOf" srcId="{5A6BA723-BDC4-481E-BFD3-97E604D15B59}" destId="{32A8FBD1-795B-4BA6-B947-5AE0FDC859C6}" srcOrd="3" destOrd="0" presId="urn:microsoft.com/office/officeart/2005/8/layout/hierarchy2"/>
    <dgm:cxn modelId="{90FC39AD-A3D7-422A-99B7-EF23202D651A}" type="presParOf" srcId="{32A8FBD1-795B-4BA6-B947-5AE0FDC859C6}" destId="{ED28E456-03D9-4820-916F-BAEE1DF5A102}" srcOrd="0" destOrd="0" presId="urn:microsoft.com/office/officeart/2005/8/layout/hierarchy2"/>
    <dgm:cxn modelId="{9A757A1E-9160-4000-879D-55B567FAC223}" type="presParOf" srcId="{32A8FBD1-795B-4BA6-B947-5AE0FDC859C6}" destId="{66F712D1-E4C6-4122-BC1D-BF40B17A1C64}" srcOrd="1" destOrd="0" presId="urn:microsoft.com/office/officeart/2005/8/layout/hierarchy2"/>
    <dgm:cxn modelId="{12D2216D-DBEE-4E1A-A4C6-50E4CAF2CE14}" type="presParOf" srcId="{5A6BA723-BDC4-481E-BFD3-97E604D15B59}" destId="{4E68650A-2B06-4F08-B6B0-B00E7BC28024}" srcOrd="4" destOrd="0" presId="urn:microsoft.com/office/officeart/2005/8/layout/hierarchy2"/>
    <dgm:cxn modelId="{1C1837B2-4758-4FEE-B903-A0EC156FB26A}" type="presParOf" srcId="{4E68650A-2B06-4F08-B6B0-B00E7BC28024}" destId="{ECEDCE6D-83CA-4B27-96BD-DDED4D6B3872}" srcOrd="0" destOrd="0" presId="urn:microsoft.com/office/officeart/2005/8/layout/hierarchy2"/>
    <dgm:cxn modelId="{3234894B-B721-42B8-9A5B-88AB5020CBA9}" type="presParOf" srcId="{5A6BA723-BDC4-481E-BFD3-97E604D15B59}" destId="{0D1EED1F-5E94-458A-958C-3062EA69B581}" srcOrd="5" destOrd="0" presId="urn:microsoft.com/office/officeart/2005/8/layout/hierarchy2"/>
    <dgm:cxn modelId="{68137F5D-4421-46AA-B9D4-051CA8968DE9}" type="presParOf" srcId="{0D1EED1F-5E94-458A-958C-3062EA69B581}" destId="{3AE49747-F308-43AD-A3E5-092AB15DFB7B}" srcOrd="0" destOrd="0" presId="urn:microsoft.com/office/officeart/2005/8/layout/hierarchy2"/>
    <dgm:cxn modelId="{C36BEA37-D08A-45FC-B821-9AE092C7DD32}" type="presParOf" srcId="{0D1EED1F-5E94-458A-958C-3062EA69B581}" destId="{9B519744-33F8-444F-85AD-5D9C76C720A4}" srcOrd="1" destOrd="0" presId="urn:microsoft.com/office/officeart/2005/8/layout/hierarchy2"/>
    <dgm:cxn modelId="{3B97D10D-37B8-4363-8E04-47FAF58DD811}" type="presParOf" srcId="{69FDFE56-F59D-4CF0-8073-275044E6C841}" destId="{49D6E5C8-0DF4-44C1-8D43-0647F8C5FCF0}" srcOrd="2" destOrd="0" presId="urn:microsoft.com/office/officeart/2005/8/layout/hierarchy2"/>
    <dgm:cxn modelId="{342A2C87-EA2A-4E06-A816-053B6CD4A2AC}" type="presParOf" srcId="{49D6E5C8-0DF4-44C1-8D43-0647F8C5FCF0}" destId="{8C817438-50A2-4F8C-BCC8-DE62C4A13F63}" srcOrd="0" destOrd="0" presId="urn:microsoft.com/office/officeart/2005/8/layout/hierarchy2"/>
    <dgm:cxn modelId="{4FD0F2BC-B40B-4925-8C6B-A3E16F83131E}" type="presParOf" srcId="{69FDFE56-F59D-4CF0-8073-275044E6C841}" destId="{1F14BAC6-B90B-4A81-B30D-FE43A7DE854C}" srcOrd="3" destOrd="0" presId="urn:microsoft.com/office/officeart/2005/8/layout/hierarchy2"/>
    <dgm:cxn modelId="{16AE275F-79EB-45E0-8D98-5178DCF5B50F}" type="presParOf" srcId="{1F14BAC6-B90B-4A81-B30D-FE43A7DE854C}" destId="{92A55B60-A41F-43FE-A610-1B62829D8140}" srcOrd="0" destOrd="0" presId="urn:microsoft.com/office/officeart/2005/8/layout/hierarchy2"/>
    <dgm:cxn modelId="{15A5935D-9949-4CCF-8A1A-7A52BD64F511}" type="presParOf" srcId="{1F14BAC6-B90B-4A81-B30D-FE43A7DE854C}" destId="{AF106BC6-0E7B-4BBE-9288-55FA98ABFCC2}" srcOrd="1" destOrd="0" presId="urn:microsoft.com/office/officeart/2005/8/layout/hierarchy2"/>
    <dgm:cxn modelId="{F85EE0D9-3587-4A1E-AEC6-7BCCB1F2C491}" type="presParOf" srcId="{AF106BC6-0E7B-4BBE-9288-55FA98ABFCC2}" destId="{67CEC427-8AAC-4C74-A0C4-FFB88C369A8C}" srcOrd="0" destOrd="0" presId="urn:microsoft.com/office/officeart/2005/8/layout/hierarchy2"/>
    <dgm:cxn modelId="{F06FC93A-6DDD-4D1D-9FAB-5BC9386856AA}" type="presParOf" srcId="{67CEC427-8AAC-4C74-A0C4-FFB88C369A8C}" destId="{54AE8706-F365-4F78-84D9-40799815B1CF}" srcOrd="0" destOrd="0" presId="urn:microsoft.com/office/officeart/2005/8/layout/hierarchy2"/>
    <dgm:cxn modelId="{25110793-2F3E-4EB4-BC10-FD505DCB72E5}" type="presParOf" srcId="{AF106BC6-0E7B-4BBE-9288-55FA98ABFCC2}" destId="{67A73203-F2E6-48E0-B1CC-B451293C51B9}" srcOrd="1" destOrd="0" presId="urn:microsoft.com/office/officeart/2005/8/layout/hierarchy2"/>
    <dgm:cxn modelId="{7D17926A-E96E-4BF2-A266-E5CE95E54A39}" type="presParOf" srcId="{67A73203-F2E6-48E0-B1CC-B451293C51B9}" destId="{B9CCA219-C6F0-49D6-8E52-2B7D87A2E17E}" srcOrd="0" destOrd="0" presId="urn:microsoft.com/office/officeart/2005/8/layout/hierarchy2"/>
    <dgm:cxn modelId="{D6CED71B-B5E4-44B3-B29D-41FBA7A1B488}" type="presParOf" srcId="{67A73203-F2E6-48E0-B1CC-B451293C51B9}" destId="{C90B3B8F-F321-4E2B-9F7B-A871E614664B}" srcOrd="1" destOrd="0" presId="urn:microsoft.com/office/officeart/2005/8/layout/hierarchy2"/>
    <dgm:cxn modelId="{0CE0B3E9-53BA-4203-8FDE-0A2E89E77956}" type="presParOf" srcId="{AF106BC6-0E7B-4BBE-9288-55FA98ABFCC2}" destId="{5337CAB4-2758-4EA2-B137-3A7B2F4DA6CB}" srcOrd="2" destOrd="0" presId="urn:microsoft.com/office/officeart/2005/8/layout/hierarchy2"/>
    <dgm:cxn modelId="{A1F3C3A8-8697-4610-BEDB-AA786C8FDB43}" type="presParOf" srcId="{5337CAB4-2758-4EA2-B137-3A7B2F4DA6CB}" destId="{51D22AF3-18FE-41AF-8E64-BAA502469744}" srcOrd="0" destOrd="0" presId="urn:microsoft.com/office/officeart/2005/8/layout/hierarchy2"/>
    <dgm:cxn modelId="{E6B91F3B-7711-43CB-B480-7526BFBC282A}" type="presParOf" srcId="{AF106BC6-0E7B-4BBE-9288-55FA98ABFCC2}" destId="{E8062204-8401-4C97-80F7-F4E4A74DEC1D}" srcOrd="3" destOrd="0" presId="urn:microsoft.com/office/officeart/2005/8/layout/hierarchy2"/>
    <dgm:cxn modelId="{0057BC53-D058-43D6-80A4-1BADBD71C951}" type="presParOf" srcId="{E8062204-8401-4C97-80F7-F4E4A74DEC1D}" destId="{C6504F80-1425-4187-857E-3B7D556152F8}" srcOrd="0" destOrd="0" presId="urn:microsoft.com/office/officeart/2005/8/layout/hierarchy2"/>
    <dgm:cxn modelId="{09A1F21B-B849-4ED7-8072-8881FA98CD18}" type="presParOf" srcId="{E8062204-8401-4C97-80F7-F4E4A74DEC1D}" destId="{21FC6ABC-9B22-4F5E-8E62-2FF5FBA3343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544E9-4612-4174-803C-23358D4354BF}">
      <dsp:nvSpPr>
        <dsp:cNvPr id="0" name=""/>
        <dsp:cNvSpPr/>
      </dsp:nvSpPr>
      <dsp:spPr>
        <a:xfrm>
          <a:off x="2130914" y="1236781"/>
          <a:ext cx="2866962" cy="286696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Acuerdos de Desgravación Arancelaria</a:t>
          </a:r>
          <a:endParaRPr lang="es-EC" sz="2800" kern="1200" dirty="0"/>
        </a:p>
      </dsp:txBody>
      <dsp:txXfrm>
        <a:off x="2550771" y="1656638"/>
        <a:ext cx="2027248" cy="2027248"/>
      </dsp:txXfrm>
    </dsp:sp>
    <dsp:sp modelId="{F8BA7552-F53B-4F87-BA55-967F91F59A55}">
      <dsp:nvSpPr>
        <dsp:cNvPr id="0" name=""/>
        <dsp:cNvSpPr/>
      </dsp:nvSpPr>
      <dsp:spPr>
        <a:xfrm>
          <a:off x="2847655" y="88452"/>
          <a:ext cx="1433481" cy="1433481"/>
        </a:xfrm>
        <a:prstGeom prst="ellipse">
          <a:avLst/>
        </a:prstGeom>
        <a:solidFill>
          <a:schemeClr val="accent2">
            <a:alpha val="50000"/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Acuerdos de Alcance Parcial</a:t>
          </a:r>
          <a:endParaRPr lang="es-EC" sz="1200" kern="1200" dirty="0"/>
        </a:p>
      </dsp:txBody>
      <dsp:txXfrm>
        <a:off x="3057583" y="298380"/>
        <a:ext cx="1013625" cy="1013625"/>
      </dsp:txXfrm>
    </dsp:sp>
    <dsp:sp modelId="{B5FEEBC1-4751-4F17-B95B-26F9AF6A37BA}">
      <dsp:nvSpPr>
        <dsp:cNvPr id="0" name=""/>
        <dsp:cNvSpPr/>
      </dsp:nvSpPr>
      <dsp:spPr>
        <a:xfrm>
          <a:off x="4621441" y="1377183"/>
          <a:ext cx="1433481" cy="1433481"/>
        </a:xfrm>
        <a:prstGeom prst="ellipse">
          <a:avLst/>
        </a:prstGeom>
        <a:solidFill>
          <a:schemeClr val="accent2">
            <a:alpha val="50000"/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Acuerdos de Desgravación Arancelaria Regional</a:t>
          </a:r>
          <a:endParaRPr lang="es-EC" sz="1200" kern="1200" dirty="0"/>
        </a:p>
      </dsp:txBody>
      <dsp:txXfrm>
        <a:off x="4831369" y="1587111"/>
        <a:ext cx="1013625" cy="1013625"/>
      </dsp:txXfrm>
    </dsp:sp>
    <dsp:sp modelId="{EE76840F-443A-4581-AE38-2D2518BB6DDA}">
      <dsp:nvSpPr>
        <dsp:cNvPr id="0" name=""/>
        <dsp:cNvSpPr/>
      </dsp:nvSpPr>
      <dsp:spPr>
        <a:xfrm>
          <a:off x="3943915" y="3462394"/>
          <a:ext cx="1433481" cy="1433481"/>
        </a:xfrm>
        <a:prstGeom prst="ellipse">
          <a:avLst/>
        </a:prstGeom>
        <a:solidFill>
          <a:schemeClr val="accent2">
            <a:alpha val="50000"/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Acuerdos Internacionales</a:t>
          </a:r>
          <a:endParaRPr lang="es-EC" sz="1200" kern="1200" dirty="0"/>
        </a:p>
      </dsp:txBody>
      <dsp:txXfrm>
        <a:off x="4153843" y="3672322"/>
        <a:ext cx="1013625" cy="1013625"/>
      </dsp:txXfrm>
    </dsp:sp>
    <dsp:sp modelId="{94B86E78-84B7-4491-A1E4-1531FD173253}">
      <dsp:nvSpPr>
        <dsp:cNvPr id="0" name=""/>
        <dsp:cNvSpPr/>
      </dsp:nvSpPr>
      <dsp:spPr>
        <a:xfrm>
          <a:off x="1751395" y="3462394"/>
          <a:ext cx="1433481" cy="1433481"/>
        </a:xfrm>
        <a:prstGeom prst="ellipse">
          <a:avLst/>
        </a:prstGeom>
        <a:solidFill>
          <a:schemeClr val="accent2">
            <a:alpha val="50000"/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Acuerdos bilaterales</a:t>
          </a:r>
          <a:endParaRPr lang="es-EC" sz="1200" kern="1200" dirty="0"/>
        </a:p>
      </dsp:txBody>
      <dsp:txXfrm>
        <a:off x="1961323" y="3672322"/>
        <a:ext cx="1013625" cy="1013625"/>
      </dsp:txXfrm>
    </dsp:sp>
    <dsp:sp modelId="{5A3E682D-0292-49E4-8899-0BE1ECB496E9}">
      <dsp:nvSpPr>
        <dsp:cNvPr id="0" name=""/>
        <dsp:cNvSpPr/>
      </dsp:nvSpPr>
      <dsp:spPr>
        <a:xfrm>
          <a:off x="1073869" y="1377183"/>
          <a:ext cx="1433481" cy="1433481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Acuerdos multilaterales</a:t>
          </a:r>
          <a:endParaRPr lang="es-EC" sz="1200" kern="1200" dirty="0"/>
        </a:p>
      </dsp:txBody>
      <dsp:txXfrm>
        <a:off x="1283797" y="1587111"/>
        <a:ext cx="1013625" cy="1013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17CCD-D3F0-42D4-9BD4-BE4CAE868C7F}">
      <dsp:nvSpPr>
        <dsp:cNvPr id="0" name=""/>
        <dsp:cNvSpPr/>
      </dsp:nvSpPr>
      <dsp:spPr>
        <a:xfrm>
          <a:off x="1128628" y="2168310"/>
          <a:ext cx="1703065" cy="8515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Defensa Comercial</a:t>
          </a:r>
          <a:endParaRPr lang="es-EC" sz="1600" kern="1200" dirty="0"/>
        </a:p>
      </dsp:txBody>
      <dsp:txXfrm>
        <a:off x="1153569" y="2193251"/>
        <a:ext cx="1653183" cy="801650"/>
      </dsp:txXfrm>
    </dsp:sp>
    <dsp:sp modelId="{C46AD1CD-5288-47DB-AAA9-4AA749724584}">
      <dsp:nvSpPr>
        <dsp:cNvPr id="0" name=""/>
        <dsp:cNvSpPr/>
      </dsp:nvSpPr>
      <dsp:spPr>
        <a:xfrm rot="17990294">
          <a:off x="2487730" y="1984189"/>
          <a:ext cx="136915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69153" y="1606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138077" y="1966022"/>
        <a:ext cx="68457" cy="68457"/>
      </dsp:txXfrm>
    </dsp:sp>
    <dsp:sp modelId="{4BC81301-9006-4573-A814-1950D84A2C94}">
      <dsp:nvSpPr>
        <dsp:cNvPr id="0" name=""/>
        <dsp:cNvSpPr/>
      </dsp:nvSpPr>
      <dsp:spPr>
        <a:xfrm>
          <a:off x="3512919" y="629658"/>
          <a:ext cx="1793992" cy="15535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/>
        </a:p>
      </dsp:txBody>
      <dsp:txXfrm>
        <a:off x="3558421" y="675160"/>
        <a:ext cx="1702988" cy="1462532"/>
      </dsp:txXfrm>
    </dsp:sp>
    <dsp:sp modelId="{554FE7EB-9D00-4519-8FC6-CEC63FDD139C}">
      <dsp:nvSpPr>
        <dsp:cNvPr id="0" name=""/>
        <dsp:cNvSpPr/>
      </dsp:nvSpPr>
      <dsp:spPr>
        <a:xfrm rot="18289469">
          <a:off x="5051072" y="900733"/>
          <a:ext cx="119290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92905" y="1606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617702" y="886972"/>
        <a:ext cx="59645" cy="59645"/>
      </dsp:txXfrm>
    </dsp:sp>
    <dsp:sp modelId="{DDDC74F2-98BE-4A0C-B338-50DAD2102A48}">
      <dsp:nvSpPr>
        <dsp:cNvPr id="0" name=""/>
        <dsp:cNvSpPr/>
      </dsp:nvSpPr>
      <dsp:spPr>
        <a:xfrm>
          <a:off x="5988138" y="1397"/>
          <a:ext cx="1703065" cy="8515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Antidumping</a:t>
          </a:r>
          <a:endParaRPr lang="es-EC" sz="1600" kern="1200" dirty="0"/>
        </a:p>
      </dsp:txBody>
      <dsp:txXfrm>
        <a:off x="6013079" y="26338"/>
        <a:ext cx="1653183" cy="801650"/>
      </dsp:txXfrm>
    </dsp:sp>
    <dsp:sp modelId="{E342312C-168D-4F4A-9120-B9C0048E6618}">
      <dsp:nvSpPr>
        <dsp:cNvPr id="0" name=""/>
        <dsp:cNvSpPr/>
      </dsp:nvSpPr>
      <dsp:spPr>
        <a:xfrm>
          <a:off x="5306912" y="1390364"/>
          <a:ext cx="68122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81226" y="1606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630494" y="1389396"/>
        <a:ext cx="34061" cy="34061"/>
      </dsp:txXfrm>
    </dsp:sp>
    <dsp:sp modelId="{ED28E456-03D9-4820-916F-BAEE1DF5A102}">
      <dsp:nvSpPr>
        <dsp:cNvPr id="0" name=""/>
        <dsp:cNvSpPr/>
      </dsp:nvSpPr>
      <dsp:spPr>
        <a:xfrm>
          <a:off x="5988138" y="980660"/>
          <a:ext cx="1703065" cy="8515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Salvaguardias</a:t>
          </a:r>
          <a:endParaRPr lang="es-EC" sz="1600" kern="1200" dirty="0"/>
        </a:p>
      </dsp:txBody>
      <dsp:txXfrm>
        <a:off x="6013079" y="1005601"/>
        <a:ext cx="1653183" cy="801650"/>
      </dsp:txXfrm>
    </dsp:sp>
    <dsp:sp modelId="{4E68650A-2B06-4F08-B6B0-B00E7BC28024}">
      <dsp:nvSpPr>
        <dsp:cNvPr id="0" name=""/>
        <dsp:cNvSpPr/>
      </dsp:nvSpPr>
      <dsp:spPr>
        <a:xfrm rot="3310531">
          <a:off x="5051072" y="1879996"/>
          <a:ext cx="119290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92905" y="1606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617702" y="1866235"/>
        <a:ext cx="59645" cy="59645"/>
      </dsp:txXfrm>
    </dsp:sp>
    <dsp:sp modelId="{3AE49747-F308-43AD-A3E5-092AB15DFB7B}">
      <dsp:nvSpPr>
        <dsp:cNvPr id="0" name=""/>
        <dsp:cNvSpPr/>
      </dsp:nvSpPr>
      <dsp:spPr>
        <a:xfrm>
          <a:off x="5988138" y="1959923"/>
          <a:ext cx="1703065" cy="8515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Distorsión desgravaciones</a:t>
          </a:r>
          <a:endParaRPr lang="es-EC" sz="1600" kern="1200" dirty="0"/>
        </a:p>
      </dsp:txBody>
      <dsp:txXfrm>
        <a:off x="6013079" y="1984864"/>
        <a:ext cx="1653183" cy="801650"/>
      </dsp:txXfrm>
    </dsp:sp>
    <dsp:sp modelId="{49D6E5C8-0DF4-44C1-8D43-0647F8C5FCF0}">
      <dsp:nvSpPr>
        <dsp:cNvPr id="0" name=""/>
        <dsp:cNvSpPr/>
      </dsp:nvSpPr>
      <dsp:spPr>
        <a:xfrm rot="3696691">
          <a:off x="2455901" y="3208268"/>
          <a:ext cx="143281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32810" y="1606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136486" y="3188509"/>
        <a:ext cx="71640" cy="71640"/>
      </dsp:txXfrm>
    </dsp:sp>
    <dsp:sp modelId="{92A55B60-A41F-43FE-A610-1B62829D8140}">
      <dsp:nvSpPr>
        <dsp:cNvPr id="0" name=""/>
        <dsp:cNvSpPr/>
      </dsp:nvSpPr>
      <dsp:spPr>
        <a:xfrm>
          <a:off x="3512919" y="3150672"/>
          <a:ext cx="1812913" cy="14078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/>
        </a:p>
      </dsp:txBody>
      <dsp:txXfrm>
        <a:off x="3554153" y="3191906"/>
        <a:ext cx="1730445" cy="1325354"/>
      </dsp:txXfrm>
    </dsp:sp>
    <dsp:sp modelId="{67CEC427-8AAC-4C74-A0C4-FFB88C369A8C}">
      <dsp:nvSpPr>
        <dsp:cNvPr id="0" name=""/>
        <dsp:cNvSpPr/>
      </dsp:nvSpPr>
      <dsp:spPr>
        <a:xfrm rot="19457599">
          <a:off x="5246979" y="3593705"/>
          <a:ext cx="83893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38932" y="1606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645472" y="3588794"/>
        <a:ext cx="41946" cy="41946"/>
      </dsp:txXfrm>
    </dsp:sp>
    <dsp:sp modelId="{B9CCA219-C6F0-49D6-8E52-2B7D87A2E17E}">
      <dsp:nvSpPr>
        <dsp:cNvPr id="0" name=""/>
        <dsp:cNvSpPr/>
      </dsp:nvSpPr>
      <dsp:spPr>
        <a:xfrm>
          <a:off x="6007059" y="2939185"/>
          <a:ext cx="1703065" cy="8515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Antidumping</a:t>
          </a:r>
          <a:endParaRPr lang="es-EC" sz="1600" kern="1200" dirty="0"/>
        </a:p>
      </dsp:txBody>
      <dsp:txXfrm>
        <a:off x="6032000" y="2964126"/>
        <a:ext cx="1653183" cy="801650"/>
      </dsp:txXfrm>
    </dsp:sp>
    <dsp:sp modelId="{5337CAB4-2758-4EA2-B137-3A7B2F4DA6CB}">
      <dsp:nvSpPr>
        <dsp:cNvPr id="0" name=""/>
        <dsp:cNvSpPr/>
      </dsp:nvSpPr>
      <dsp:spPr>
        <a:xfrm rot="2142401">
          <a:off x="5246979" y="4083337"/>
          <a:ext cx="83893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38932" y="16062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645472" y="4078425"/>
        <a:ext cx="41946" cy="41946"/>
      </dsp:txXfrm>
    </dsp:sp>
    <dsp:sp modelId="{C6504F80-1425-4187-857E-3B7D556152F8}">
      <dsp:nvSpPr>
        <dsp:cNvPr id="0" name=""/>
        <dsp:cNvSpPr/>
      </dsp:nvSpPr>
      <dsp:spPr>
        <a:xfrm>
          <a:off x="6007059" y="3918448"/>
          <a:ext cx="1703065" cy="8515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Salvaguardias</a:t>
          </a:r>
          <a:endParaRPr lang="es-EC" sz="1600" kern="1200" dirty="0"/>
        </a:p>
      </dsp:txBody>
      <dsp:txXfrm>
        <a:off x="6032000" y="3943389"/>
        <a:ext cx="1653183" cy="801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88C52-ABFF-42FD-96C2-BB84FB9D80CC}" type="datetimeFigureOut">
              <a:rPr lang="es-EC" smtClean="0"/>
              <a:t>01/10/2016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1502E-C1C6-43B4-9B54-956B84EA388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55867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502E-C1C6-43B4-9B54-956B84EA388E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1558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502E-C1C6-43B4-9B54-956B84EA388E}" type="slidenum">
              <a:rPr lang="es-EC" smtClean="0"/>
              <a:t>34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1975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502E-C1C6-43B4-9B54-956B84EA388E}" type="slidenum">
              <a:rPr lang="es-EC" smtClean="0"/>
              <a:t>38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812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502E-C1C6-43B4-9B54-956B84EA388E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594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502E-C1C6-43B4-9B54-956B84EA388E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24454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502E-C1C6-43B4-9B54-956B84EA388E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9539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502E-C1C6-43B4-9B54-956B84EA388E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10599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502E-C1C6-43B4-9B54-956B84EA388E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75480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502E-C1C6-43B4-9B54-956B84EA388E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1866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502E-C1C6-43B4-9B54-956B84EA388E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12656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502E-C1C6-43B4-9B54-956B84EA388E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057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29D1-3B0F-4921-9FD9-FBE817869A52}" type="datetimeFigureOut">
              <a:rPr lang="es-EC" smtClean="0"/>
              <a:t>01/10/2016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CF85-A2BE-4904-BD40-24C747912A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10408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29D1-3B0F-4921-9FD9-FBE817869A52}" type="datetimeFigureOut">
              <a:rPr lang="es-EC" smtClean="0"/>
              <a:t>01/10/2016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CF85-A2BE-4904-BD40-24C747912A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82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29D1-3B0F-4921-9FD9-FBE817869A52}" type="datetimeFigureOut">
              <a:rPr lang="es-EC" smtClean="0"/>
              <a:t>01/10/2016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CF85-A2BE-4904-BD40-24C747912A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927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29D1-3B0F-4921-9FD9-FBE817869A52}" type="datetimeFigureOut">
              <a:rPr lang="es-EC" smtClean="0"/>
              <a:t>01/10/2016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CF85-A2BE-4904-BD40-24C747912A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076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29D1-3B0F-4921-9FD9-FBE817869A52}" type="datetimeFigureOut">
              <a:rPr lang="es-EC" smtClean="0"/>
              <a:t>01/10/2016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CF85-A2BE-4904-BD40-24C747912A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998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29D1-3B0F-4921-9FD9-FBE817869A52}" type="datetimeFigureOut">
              <a:rPr lang="es-EC" smtClean="0"/>
              <a:t>01/10/2016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CF85-A2BE-4904-BD40-24C747912A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4608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29D1-3B0F-4921-9FD9-FBE817869A52}" type="datetimeFigureOut">
              <a:rPr lang="es-EC" smtClean="0"/>
              <a:t>01/10/2016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CF85-A2BE-4904-BD40-24C747912A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7294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29D1-3B0F-4921-9FD9-FBE817869A52}" type="datetimeFigureOut">
              <a:rPr lang="es-EC" smtClean="0"/>
              <a:t>01/10/2016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CF85-A2BE-4904-BD40-24C747912A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780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29D1-3B0F-4921-9FD9-FBE817869A52}" type="datetimeFigureOut">
              <a:rPr lang="es-EC" smtClean="0"/>
              <a:t>01/10/2016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CF85-A2BE-4904-BD40-24C747912A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945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29D1-3B0F-4921-9FD9-FBE817869A52}" type="datetimeFigureOut">
              <a:rPr lang="es-EC" smtClean="0"/>
              <a:t>01/10/2016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CF85-A2BE-4904-BD40-24C747912A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722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29D1-3B0F-4921-9FD9-FBE817869A52}" type="datetimeFigureOut">
              <a:rPr lang="es-EC" smtClean="0"/>
              <a:t>01/10/2016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CF85-A2BE-4904-BD40-24C747912A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4109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729D1-3B0F-4921-9FD9-FBE817869A52}" type="datetimeFigureOut">
              <a:rPr lang="es-EC" smtClean="0"/>
              <a:t>01/10/2016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ECF85-A2BE-4904-BD40-24C747912A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565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C" sz="2700" dirty="0" smtClean="0"/>
              <a:t>Estudio Comparativo de Comercio Internacional CAN-MERCOSUR de la subpartida 0603.11.00.00 (Rosas)</a:t>
            </a:r>
            <a:endParaRPr lang="es-EC" sz="27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63888" y="3717032"/>
            <a:ext cx="2808312" cy="1584176"/>
          </a:xfrm>
        </p:spPr>
        <p:txBody>
          <a:bodyPr>
            <a:normAutofit/>
          </a:bodyPr>
          <a:lstStyle/>
          <a:p>
            <a:pPr algn="l"/>
            <a:r>
              <a:rPr lang="es-EC" sz="2400" dirty="0" smtClean="0"/>
              <a:t>Elaborado por:</a:t>
            </a:r>
          </a:p>
          <a:p>
            <a:pPr algn="l"/>
            <a:r>
              <a:rPr lang="es-EC" sz="2400" dirty="0" smtClean="0"/>
              <a:t>-Nicolás Ladino</a:t>
            </a:r>
          </a:p>
          <a:p>
            <a:pPr algn="l"/>
            <a:r>
              <a:rPr lang="es-EC" sz="2400" dirty="0" smtClean="0"/>
              <a:t>-Alexander Martínez</a:t>
            </a:r>
            <a:endParaRPr lang="es-EC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83568" y="5085184"/>
            <a:ext cx="2160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1 CAN¹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09181"/>
            <a:ext cx="6480720" cy="13049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2"/>
          <a:stretch/>
        </p:blipFill>
        <p:spPr bwMode="auto">
          <a:xfrm>
            <a:off x="755577" y="3933061"/>
            <a:ext cx="1800200" cy="117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89040"/>
            <a:ext cx="1633880" cy="120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804248" y="5085184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2 MERCOSUR²</a:t>
            </a:r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>
          <a:xfrm>
            <a:off x="395536" y="6021288"/>
            <a:ext cx="7704856" cy="836712"/>
          </a:xfrm>
        </p:spPr>
        <p:txBody>
          <a:bodyPr/>
          <a:lstStyle/>
          <a:p>
            <a:pPr algn="l"/>
            <a:r>
              <a:rPr lang="es-EC" sz="1000" dirty="0" smtClean="0"/>
              <a:t>¹ </a:t>
            </a:r>
            <a:r>
              <a:rPr lang="es-EC" sz="1000" dirty="0" smtClean="0">
                <a:solidFill>
                  <a:schemeClr val="bg1">
                    <a:lumMod val="50000"/>
                  </a:schemeClr>
                </a:solidFill>
              </a:rPr>
              <a:t>Fuente: http://www.comunidadandina.org/img2011/logo-SGCAN-vertical.jpg</a:t>
            </a:r>
          </a:p>
          <a:p>
            <a:pPr algn="l"/>
            <a:r>
              <a:rPr lang="es-EC" sz="1000" dirty="0" smtClean="0"/>
              <a:t>² Fuente: http://www.mercosur.int/innovaportal/file/4725/1/logomercosur-principal.jpg</a:t>
            </a:r>
          </a:p>
          <a:p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3741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/>
          </a:bodyPr>
          <a:lstStyle/>
          <a:p>
            <a:r>
              <a:rPr lang="es-EC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Contexto Actual</a:t>
            </a:r>
            <a:endParaRPr lang="es-EC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6"/>
          <a:stretch/>
        </p:blipFill>
        <p:spPr bwMode="auto">
          <a:xfrm>
            <a:off x="971600" y="2636912"/>
            <a:ext cx="3311649" cy="212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36912"/>
            <a:ext cx="2880320" cy="212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99592" y="4941168"/>
            <a:ext cx="35283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</a:t>
            </a:r>
            <a:r>
              <a:rPr lang="es-EC" sz="1000" dirty="0" smtClean="0"/>
              <a:t>16 </a:t>
            </a:r>
            <a:r>
              <a:rPr lang="es-EC" sz="1000" dirty="0" smtClean="0"/>
              <a:t>Logo </a:t>
            </a:r>
            <a:r>
              <a:rPr lang="es-EC" sz="1000" dirty="0" smtClean="0"/>
              <a:t>CAN¹⁶</a:t>
            </a:r>
            <a:endParaRPr lang="es-EC" sz="10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5220072" y="4941168"/>
            <a:ext cx="3093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</a:t>
            </a:r>
            <a:r>
              <a:rPr lang="es-EC" sz="1000" dirty="0" smtClean="0"/>
              <a:t>17  </a:t>
            </a:r>
            <a:r>
              <a:rPr lang="es-EC" sz="1000" dirty="0" smtClean="0"/>
              <a:t>Logo </a:t>
            </a:r>
            <a:r>
              <a:rPr lang="es-EC" sz="1000" dirty="0" smtClean="0"/>
              <a:t>MERCOSUR¹⁷</a:t>
            </a:r>
            <a:endParaRPr lang="es-EC" sz="1000" dirty="0" smtClean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064896" cy="365125"/>
          </a:xfrm>
        </p:spPr>
        <p:txBody>
          <a:bodyPr/>
          <a:lstStyle/>
          <a:p>
            <a:pPr algn="l"/>
            <a:r>
              <a:rPr lang="es-EC" sz="1000" dirty="0" smtClean="0"/>
              <a:t>¹⁶ Fuente</a:t>
            </a:r>
            <a:r>
              <a:rPr lang="es-EC" sz="1000" dirty="0"/>
              <a:t>: http://www.comunidadandina.org/img2011/logo-SGCAN-vertical.jpg</a:t>
            </a:r>
          </a:p>
          <a:p>
            <a:pPr algn="l"/>
            <a:r>
              <a:rPr lang="es-EC" sz="1000" dirty="0" smtClean="0"/>
              <a:t>¹⁷ </a:t>
            </a:r>
            <a:r>
              <a:rPr lang="es-EC" sz="1000" dirty="0" smtClean="0"/>
              <a:t>Fuente: http</a:t>
            </a:r>
            <a:r>
              <a:rPr lang="es-EC" sz="1000" dirty="0"/>
              <a:t>://www.mercosur.int/innovaportal/file/4725/1/logomercosur-principal.jpg</a:t>
            </a:r>
          </a:p>
          <a:p>
            <a:pPr algn="l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263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67544" y="26369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8000" b="1" dirty="0" smtClean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Operación Comercial</a:t>
            </a:r>
            <a:endParaRPr lang="es-EC" sz="8000" b="1" dirty="0">
              <a:ln w="10541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473"/>
            <a:ext cx="8229600" cy="1143000"/>
          </a:xfrm>
        </p:spPr>
        <p:txBody>
          <a:bodyPr/>
          <a:lstStyle/>
          <a:p>
            <a:r>
              <a:rPr lang="es-EC" dirty="0" smtClean="0"/>
              <a:t>Exportaciones de rosas</a:t>
            </a:r>
            <a:endParaRPr lang="es-EC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331196375"/>
              </p:ext>
            </p:extLst>
          </p:nvPr>
        </p:nvGraphicFramePr>
        <p:xfrm>
          <a:off x="539553" y="999528"/>
          <a:ext cx="8064896" cy="523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195736" y="2420888"/>
            <a:ext cx="583264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9,93%                      1,56%                         8,98%                             9,41%                  -13,94%</a:t>
            </a:r>
            <a:endParaRPr lang="es-EC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683568" y="6165304"/>
            <a:ext cx="5544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Figura 2 Exportaciones de rosas CAN-MERCOSUR</a:t>
            </a:r>
          </a:p>
          <a:p>
            <a:r>
              <a:rPr lang="es-EC" sz="1000" dirty="0" smtClean="0"/>
              <a:t>Fuente: Asociación Latinoamericana de Integración-ALADI</a:t>
            </a:r>
          </a:p>
          <a:p>
            <a:r>
              <a:rPr lang="es-EC" sz="1000" dirty="0" smtClean="0"/>
              <a:t>Adaptado por : Ladino N., Martínez A.</a:t>
            </a:r>
            <a:endParaRPr lang="es-EC" sz="1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2276128" y="5309592"/>
            <a:ext cx="583264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129,03%                 -54,93%                            -                             -87,50%                       -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300277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473"/>
            <a:ext cx="8229600" cy="1143000"/>
          </a:xfrm>
        </p:spPr>
        <p:txBody>
          <a:bodyPr/>
          <a:lstStyle/>
          <a:p>
            <a:r>
              <a:rPr lang="es-EC" dirty="0" smtClean="0"/>
              <a:t>Importaciones de rosas</a:t>
            </a:r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2123728" y="4437112"/>
            <a:ext cx="583264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49,82%                      39,10%                         0,59%                   -25,48%                      1,66%</a:t>
            </a:r>
            <a:endParaRPr lang="es-EC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683568" y="5877272"/>
            <a:ext cx="5544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Figura 3 Importaciones de rosas CAN-MERCOSUR</a:t>
            </a:r>
          </a:p>
          <a:p>
            <a:r>
              <a:rPr lang="es-EC" sz="1000" dirty="0" smtClean="0"/>
              <a:t>Fuente: Asociación Latinoamericana de Integración-ALADI</a:t>
            </a:r>
          </a:p>
          <a:p>
            <a:r>
              <a:rPr lang="es-EC" sz="1000" dirty="0" smtClean="0"/>
              <a:t>Adaptado por : Ladino N., Martínez A.</a:t>
            </a:r>
            <a:endParaRPr lang="es-EC" sz="1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2051720" y="2492896"/>
            <a:ext cx="5832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31,05%                        4,91%                         -2,20%                            5,04%                       -8,68%</a:t>
            </a:r>
            <a:endParaRPr lang="es-EC" sz="1200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468667763"/>
              </p:ext>
            </p:extLst>
          </p:nvPr>
        </p:nvGraphicFramePr>
        <p:xfrm>
          <a:off x="611560" y="1124744"/>
          <a:ext cx="8064000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77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473"/>
            <a:ext cx="8229600" cy="1143000"/>
          </a:xfrm>
        </p:spPr>
        <p:txBody>
          <a:bodyPr/>
          <a:lstStyle/>
          <a:p>
            <a:r>
              <a:rPr lang="es-EC" dirty="0" smtClean="0"/>
              <a:t>Saldo Comercial de rosas</a:t>
            </a:r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1835696" y="4293096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-30,75%              -5,23%              1,31%              -4,31%               8,66%              -13,45%              -3,51%</a:t>
            </a:r>
            <a:endParaRPr lang="es-EC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683568" y="5589240"/>
            <a:ext cx="5544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Figura </a:t>
            </a:r>
            <a:r>
              <a:rPr lang="es-EC" sz="1000" dirty="0"/>
              <a:t>4</a:t>
            </a:r>
            <a:r>
              <a:rPr lang="es-EC" sz="1000" dirty="0" smtClean="0"/>
              <a:t>  Saldo comercial de rosas CAN-MERCOSUR</a:t>
            </a:r>
          </a:p>
          <a:p>
            <a:r>
              <a:rPr lang="es-EC" sz="1000" dirty="0" smtClean="0"/>
              <a:t>Fuente: Asociación Latinoamericana de Integración-ALADI</a:t>
            </a:r>
          </a:p>
          <a:p>
            <a:r>
              <a:rPr lang="es-EC" sz="1000" dirty="0" smtClean="0"/>
              <a:t>Adaptado por : Ladino N., Martínez A.</a:t>
            </a:r>
            <a:endParaRPr lang="es-EC" sz="1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835696" y="2204864"/>
            <a:ext cx="74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8,29%                 1,38%                 9,04%              9,93%                -14,02%             13,38%               3,19%</a:t>
            </a:r>
            <a:endParaRPr lang="es-EC" sz="1200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836860683"/>
              </p:ext>
            </p:extLst>
          </p:nvPr>
        </p:nvGraphicFramePr>
        <p:xfrm>
          <a:off x="539552" y="836712"/>
          <a:ext cx="8064000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677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Comparación ANOVA</a:t>
            </a:r>
            <a:endParaRPr lang="es-EC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808294"/>
              </p:ext>
            </p:extLst>
          </p:nvPr>
        </p:nvGraphicFramePr>
        <p:xfrm>
          <a:off x="899592" y="1340768"/>
          <a:ext cx="6912768" cy="439248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304256"/>
                <a:gridCol w="2304256"/>
                <a:gridCol w="2304256"/>
              </a:tblGrid>
              <a:tr h="1098122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Atributo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Diferencia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Porcentaje</a:t>
                      </a:r>
                      <a:endParaRPr lang="es-EC" dirty="0"/>
                    </a:p>
                  </a:txBody>
                  <a:tcPr anchor="ctr"/>
                </a:tc>
              </a:tr>
              <a:tr h="1098122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Exportaciones de rosas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356.338.490 USD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32,24%</a:t>
                      </a:r>
                      <a:endParaRPr lang="es-EC" dirty="0"/>
                    </a:p>
                  </a:txBody>
                  <a:tcPr anchor="ctr"/>
                </a:tc>
              </a:tr>
              <a:tr h="1098122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Importaciones de rosas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7.573.240 USD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62,87%</a:t>
                      </a:r>
                      <a:endParaRPr lang="es-EC" dirty="0"/>
                    </a:p>
                  </a:txBody>
                  <a:tcPr anchor="ctr"/>
                </a:tc>
              </a:tr>
              <a:tr h="1098122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Saldo Comercial de rosas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386.219.380 USD</a:t>
                      </a:r>
                      <a:endParaRPr lang="es-EC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33,24%</a:t>
                      </a:r>
                      <a:endParaRPr lang="es-EC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827584" y="5805264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Tabla </a:t>
            </a:r>
            <a:r>
              <a:rPr lang="es-EC" sz="1000" dirty="0" smtClean="0"/>
              <a:t>1 Comparación ANOVA Operación Comercial CAN-MERCOSUR</a:t>
            </a:r>
            <a:endParaRPr lang="es-EC" sz="1000" dirty="0" smtClean="0"/>
          </a:p>
          <a:p>
            <a:r>
              <a:rPr lang="es-EC" sz="1000" dirty="0" smtClean="0"/>
              <a:t>Adaptado por: Ladino N., Martínez A.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3219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67544" y="26369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8000" b="1" dirty="0" smtClean="0">
                <a:ln w="10541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</a:rPr>
              <a:t>Ad-valorem</a:t>
            </a:r>
            <a:endParaRPr lang="es-EC" sz="8000" b="1" dirty="0">
              <a:ln w="10541" cmpd="sng">
                <a:solidFill>
                  <a:schemeClr val="accent3"/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8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Ad-valorem para comercialización de rosas</a:t>
            </a:r>
            <a:endParaRPr lang="es-EC" dirty="0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061012726"/>
              </p:ext>
            </p:extLst>
          </p:nvPr>
        </p:nvGraphicFramePr>
        <p:xfrm>
          <a:off x="467544" y="177281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804248" y="292494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F=5,59    </a:t>
            </a:r>
          </a:p>
          <a:p>
            <a:r>
              <a:rPr lang="es-EC" dirty="0" smtClean="0"/>
              <a:t>Fc= 0,0003554</a:t>
            </a:r>
          </a:p>
          <a:p>
            <a:endParaRPr lang="es-EC" dirty="0"/>
          </a:p>
          <a:p>
            <a:r>
              <a:rPr lang="es-EC" dirty="0" smtClean="0"/>
              <a:t>Fc&lt;F;     Acepto Ho</a:t>
            </a:r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539552" y="5877272"/>
            <a:ext cx="5544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Figura </a:t>
            </a:r>
            <a:r>
              <a:rPr lang="es-EC" sz="1000" dirty="0"/>
              <a:t>5</a:t>
            </a:r>
            <a:r>
              <a:rPr lang="es-EC" sz="1000" dirty="0" smtClean="0"/>
              <a:t> Ad-valorem para comercialización de rosas CAN-MERCOSUR</a:t>
            </a:r>
          </a:p>
          <a:p>
            <a:r>
              <a:rPr lang="es-EC" sz="1000" dirty="0" smtClean="0"/>
              <a:t>Fuente: Asociación Latinoamericana de Integración-ALADI</a:t>
            </a:r>
          </a:p>
          <a:p>
            <a:r>
              <a:rPr lang="es-EC" sz="1000" dirty="0" smtClean="0"/>
              <a:t>Adaptado por : Ladino N., Martínez A.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2307313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67544" y="26369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80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</a:rPr>
              <a:t>Estrategias</a:t>
            </a:r>
            <a:endParaRPr lang="es-EC" sz="8000" b="1" dirty="0">
              <a:ln w="10541" cmpd="sng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24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1945130294"/>
              </p:ext>
            </p:extLst>
          </p:nvPr>
        </p:nvGraphicFramePr>
        <p:xfrm>
          <a:off x="34961" y="2132856"/>
          <a:ext cx="478802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2"/>
          <a:stretch/>
        </p:blipFill>
        <p:spPr bwMode="auto">
          <a:xfrm>
            <a:off x="1399068" y="850389"/>
            <a:ext cx="1800200" cy="117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4213192017"/>
              </p:ext>
            </p:extLst>
          </p:nvPr>
        </p:nvGraphicFramePr>
        <p:xfrm>
          <a:off x="4204639" y="1988840"/>
          <a:ext cx="4831857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1584176" cy="117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83568" y="5715126"/>
            <a:ext cx="35283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Figura </a:t>
            </a:r>
            <a:r>
              <a:rPr lang="es-EC" sz="1000" dirty="0"/>
              <a:t>5</a:t>
            </a:r>
            <a:r>
              <a:rPr lang="es-EC" sz="1000" dirty="0" smtClean="0"/>
              <a:t> </a:t>
            </a:r>
            <a:r>
              <a:rPr lang="es-EC" sz="1000" dirty="0" smtClean="0"/>
              <a:t>Perfil Competitivo CAN</a:t>
            </a:r>
          </a:p>
          <a:p>
            <a:r>
              <a:rPr lang="es-EC" sz="1000" dirty="0" smtClean="0"/>
              <a:t>Adaptado por: Ladino N., Martínez A</a:t>
            </a:r>
            <a:r>
              <a:rPr lang="es-EC" sz="1100" dirty="0" smtClean="0"/>
              <a:t>.</a:t>
            </a:r>
            <a:endParaRPr lang="es-EC" sz="11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076056" y="5709148"/>
            <a:ext cx="3528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Figura </a:t>
            </a:r>
            <a:r>
              <a:rPr lang="es-EC" sz="1000" dirty="0"/>
              <a:t>6</a:t>
            </a:r>
            <a:r>
              <a:rPr lang="es-EC" sz="1000" dirty="0" smtClean="0"/>
              <a:t>  </a:t>
            </a:r>
            <a:r>
              <a:rPr lang="es-EC" sz="1000" dirty="0" smtClean="0"/>
              <a:t>Perfil Competitivo MERCOSUR</a:t>
            </a:r>
          </a:p>
          <a:p>
            <a:r>
              <a:rPr lang="es-EC" sz="1000" dirty="0" smtClean="0"/>
              <a:t>Adaptado por: Ladino N., Martínez A.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20587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85192" y="57209"/>
            <a:ext cx="8229600" cy="779503"/>
          </a:xfrm>
        </p:spPr>
        <p:txBody>
          <a:bodyPr>
            <a:normAutofit/>
          </a:bodyPr>
          <a:lstStyle/>
          <a:p>
            <a:r>
              <a:rPr lang="es-EC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ANTECEDENTES</a:t>
            </a:r>
            <a:endParaRPr lang="es-EC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987824" y="54302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Sector Florícola</a:t>
            </a:r>
            <a:endParaRPr lang="es-EC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23" y="1124744"/>
            <a:ext cx="302984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29"/>
          <a:stretch/>
        </p:blipFill>
        <p:spPr bwMode="auto">
          <a:xfrm>
            <a:off x="5076056" y="3501008"/>
            <a:ext cx="3188640" cy="203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780" y="1103040"/>
            <a:ext cx="3188640" cy="198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previews.123rf.com/images/liligraphie/liligraphie1403/liligraphie140300023/26379719-primer-plano-de-coloridas-flores-de-primavera-ramo-de-rosas-de-color-rosa-gerbera-roja-tulipanes-ama-Foto-de-archiv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3029845" cy="20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115623" y="3210302"/>
            <a:ext cx="32403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3 </a:t>
            </a:r>
            <a:r>
              <a:rPr lang="es-EC" sz="1000" dirty="0" smtClean="0"/>
              <a:t>Invernadero³</a:t>
            </a:r>
            <a:endParaRPr lang="es-EC" sz="1000" dirty="0" smtClean="0"/>
          </a:p>
        </p:txBody>
      </p:sp>
      <p:sp>
        <p:nvSpPr>
          <p:cNvPr id="11" name="10 CuadroTexto"/>
          <p:cNvSpPr txBox="1"/>
          <p:nvPr/>
        </p:nvSpPr>
        <p:spPr>
          <a:xfrm>
            <a:off x="5018437" y="3140968"/>
            <a:ext cx="32609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4 </a:t>
            </a:r>
            <a:r>
              <a:rPr lang="es-EC" sz="1000" dirty="0" smtClean="0"/>
              <a:t>Floricultura⁴</a:t>
            </a:r>
            <a:endParaRPr lang="es-EC" sz="1000" dirty="0" smtClean="0"/>
          </a:p>
        </p:txBody>
      </p:sp>
      <p:sp>
        <p:nvSpPr>
          <p:cNvPr id="12" name="11 CuadroTexto"/>
          <p:cNvSpPr txBox="1"/>
          <p:nvPr/>
        </p:nvSpPr>
        <p:spPr>
          <a:xfrm>
            <a:off x="1115616" y="5661248"/>
            <a:ext cx="32403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5 Tipos de </a:t>
            </a:r>
            <a:r>
              <a:rPr lang="es-EC" sz="1000" dirty="0" smtClean="0"/>
              <a:t>Flores⁵</a:t>
            </a:r>
            <a:endParaRPr lang="es-EC" sz="10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5090780" y="6309320"/>
            <a:ext cx="2937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076056" y="5589240"/>
            <a:ext cx="35140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6 </a:t>
            </a:r>
            <a:r>
              <a:rPr lang="es-EC" sz="1000" dirty="0" smtClean="0"/>
              <a:t>Rosas⁶</a:t>
            </a:r>
            <a:endParaRPr lang="es-EC" sz="1000" dirty="0" smtClean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468544" cy="365125"/>
          </a:xfrm>
        </p:spPr>
        <p:txBody>
          <a:bodyPr/>
          <a:lstStyle/>
          <a:p>
            <a:pPr algn="l"/>
            <a:r>
              <a:rPr lang="es-EC" sz="1000" dirty="0"/>
              <a:t>³</a:t>
            </a:r>
            <a:r>
              <a:rPr lang="es-EC" sz="1000" dirty="0" smtClean="0"/>
              <a:t> </a:t>
            </a:r>
            <a:r>
              <a:rPr lang="es-EC" sz="1000" dirty="0" smtClean="0"/>
              <a:t>Fuente</a:t>
            </a:r>
            <a:r>
              <a:rPr lang="es-EC" sz="1000" dirty="0"/>
              <a:t>: http://www.codesolar.com/Energia-Solar/Fotos/invernaderos-floricolas-Climatizacion-solar.jpg</a:t>
            </a:r>
          </a:p>
          <a:p>
            <a:pPr algn="l"/>
            <a:r>
              <a:rPr lang="es-EC" sz="1000" dirty="0"/>
              <a:t>⁴</a:t>
            </a:r>
            <a:r>
              <a:rPr lang="es-EC" sz="1000" dirty="0" smtClean="0"/>
              <a:t> </a:t>
            </a:r>
            <a:r>
              <a:rPr lang="es-EC" sz="1000" dirty="0" smtClean="0"/>
              <a:t>Fuente: http</a:t>
            </a:r>
            <a:r>
              <a:rPr lang="es-EC" sz="1000" dirty="0"/>
              <a:t>://</a:t>
            </a:r>
            <a:r>
              <a:rPr lang="es-EC" sz="1000" dirty="0" smtClean="0"/>
              <a:t>www.cucei.udg.mx/sites/default/files/noticias/floricultura.jpg</a:t>
            </a:r>
          </a:p>
          <a:p>
            <a:pPr algn="l"/>
            <a:r>
              <a:rPr lang="es-EC" sz="1000" dirty="0"/>
              <a:t>⁵</a:t>
            </a:r>
            <a:r>
              <a:rPr lang="es-EC" sz="1000" dirty="0" smtClean="0"/>
              <a:t> </a:t>
            </a:r>
            <a:r>
              <a:rPr lang="es-EC" sz="1000" dirty="0"/>
              <a:t>Fuente: http://previews.123rf.com/ramo-de-rosas-de-color-rosa-gerbera-roja-tulipanes-ama-Foto-de-archivo.jpg</a:t>
            </a:r>
          </a:p>
          <a:p>
            <a:pPr algn="l"/>
            <a:r>
              <a:rPr lang="es-EC" sz="1000" dirty="0"/>
              <a:t>⁶</a:t>
            </a:r>
            <a:r>
              <a:rPr lang="es-EC" sz="1000" dirty="0" smtClean="0"/>
              <a:t> </a:t>
            </a:r>
            <a:r>
              <a:rPr lang="es-EC" sz="1000" dirty="0"/>
              <a:t>Fuente</a:t>
            </a:r>
            <a:r>
              <a:rPr lang="es-EC" sz="1000" dirty="0" smtClean="0"/>
              <a:t>: http</a:t>
            </a:r>
            <a:r>
              <a:rPr lang="es-EC" sz="1000" dirty="0"/>
              <a:t>://www.metroecuador.com.ec/_internal/gxml!0/r0dc21o2f3vste5s7ezej9x3a10rp3w$r98hp02bal7g1uqfuaxqtfsea6hcsmd/3-Rosas-ecuatorianas-serC3A1n-exportardas-a-China.jpeg</a:t>
            </a:r>
          </a:p>
          <a:p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2197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dirty="0" smtClean="0"/>
              <a:t>Matriz Interna y Externa</a:t>
            </a:r>
            <a:endParaRPr lang="es-EC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79" b="97619" l="4121" r="91896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65" y="-99392"/>
            <a:ext cx="8314040" cy="623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311772" y="128794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EFI</a:t>
            </a:r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 rot="16200000">
            <a:off x="323528" y="342900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EFE</a:t>
            </a:r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2123728" y="1767925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4                          3                             2                            1</a:t>
            </a:r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 rot="16200000">
            <a:off x="-581218" y="3992891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 </a:t>
            </a:r>
            <a:r>
              <a:rPr lang="es-EC" dirty="0" smtClean="0"/>
              <a:t>            1                    2                      3                     4</a:t>
            </a:r>
            <a:endParaRPr lang="es-EC" dirty="0"/>
          </a:p>
        </p:txBody>
      </p:sp>
      <p:sp>
        <p:nvSpPr>
          <p:cNvPr id="4" name="3 Elipse"/>
          <p:cNvSpPr/>
          <p:nvPr/>
        </p:nvSpPr>
        <p:spPr>
          <a:xfrm>
            <a:off x="3937072" y="3091140"/>
            <a:ext cx="179931" cy="2113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Elipse"/>
          <p:cNvSpPr/>
          <p:nvPr/>
        </p:nvSpPr>
        <p:spPr>
          <a:xfrm>
            <a:off x="4077641" y="3151301"/>
            <a:ext cx="179931" cy="21137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Elipse"/>
          <p:cNvSpPr/>
          <p:nvPr/>
        </p:nvSpPr>
        <p:spPr>
          <a:xfrm>
            <a:off x="7380314" y="1378272"/>
            <a:ext cx="179931" cy="2113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CuadroTexto"/>
          <p:cNvSpPr txBox="1"/>
          <p:nvPr/>
        </p:nvSpPr>
        <p:spPr>
          <a:xfrm>
            <a:off x="7560245" y="1330086"/>
            <a:ext cx="1332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(2,88 ; 3,16)</a:t>
            </a:r>
          </a:p>
          <a:p>
            <a:pPr algn="ctr"/>
            <a:r>
              <a:rPr lang="es-EC" sz="1400" dirty="0" smtClean="0"/>
              <a:t>CAN</a:t>
            </a:r>
            <a:endParaRPr lang="es-EC" sz="1400" dirty="0"/>
          </a:p>
        </p:txBody>
      </p:sp>
      <p:sp>
        <p:nvSpPr>
          <p:cNvPr id="16" name="15 Elipse"/>
          <p:cNvSpPr/>
          <p:nvPr/>
        </p:nvSpPr>
        <p:spPr>
          <a:xfrm>
            <a:off x="7380314" y="1846902"/>
            <a:ext cx="179931" cy="21137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CuadroTexto"/>
          <p:cNvSpPr txBox="1"/>
          <p:nvPr/>
        </p:nvSpPr>
        <p:spPr>
          <a:xfrm>
            <a:off x="7578200" y="1790251"/>
            <a:ext cx="1331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/>
              <a:t>(2,85 ; 3,15)</a:t>
            </a:r>
          </a:p>
          <a:p>
            <a:pPr algn="ctr"/>
            <a:r>
              <a:rPr lang="es-EC" sz="1400" dirty="0" smtClean="0"/>
              <a:t>MERCOSUR</a:t>
            </a:r>
            <a:endParaRPr lang="es-EC" sz="14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172876" y="6020086"/>
            <a:ext cx="51354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</a:t>
            </a:r>
            <a:r>
              <a:rPr lang="es-EC" sz="1000" dirty="0" smtClean="0"/>
              <a:t>18 </a:t>
            </a:r>
            <a:r>
              <a:rPr lang="es-EC" sz="1000" dirty="0" smtClean="0"/>
              <a:t>Matriz Interna y Externa </a:t>
            </a:r>
            <a:r>
              <a:rPr lang="es-EC" sz="1000" dirty="0" smtClean="0"/>
              <a:t>CAN-MERCOSUR¹⁸</a:t>
            </a:r>
            <a:endParaRPr lang="es-EC" sz="1000" dirty="0" smtClean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107504" y="6492875"/>
            <a:ext cx="8568952" cy="365125"/>
          </a:xfrm>
        </p:spPr>
        <p:txBody>
          <a:bodyPr/>
          <a:lstStyle/>
          <a:p>
            <a:pPr algn="l"/>
            <a:r>
              <a:rPr lang="es-EC" sz="1000" dirty="0" smtClean="0"/>
              <a:t>¹⁸ Fuente</a:t>
            </a:r>
            <a:r>
              <a:rPr lang="es-EC" sz="1000" b="1" dirty="0"/>
              <a:t>: </a:t>
            </a:r>
            <a:r>
              <a:rPr lang="es-EC" sz="1000" dirty="0"/>
              <a:t>http://image.slidesharecdn.com/matrizinternaexterna-090514201630-phpapp01/95/matriz-interna-externa-7-728.jpg?cb=1242332212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971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C" sz="3200" dirty="0" smtClean="0"/>
              <a:t>MATRIZ Posición Estratégica y Evaluación de Acción</a:t>
            </a:r>
            <a:br>
              <a:rPr lang="es-EC" sz="3200" dirty="0" smtClean="0"/>
            </a:br>
            <a:r>
              <a:rPr lang="es-EC" sz="3200" dirty="0" smtClean="0"/>
              <a:t>(PEYEA)</a:t>
            </a:r>
            <a:endParaRPr lang="es-EC" sz="3200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5" y="1821148"/>
            <a:ext cx="3960440" cy="36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560883"/>
            <a:ext cx="3816423" cy="234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11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40441"/>
            <a:ext cx="3744416" cy="36047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640" y="2560883"/>
            <a:ext cx="3240360" cy="216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2"/>
          <a:stretch/>
        </p:blipFill>
        <p:spPr bwMode="auto">
          <a:xfrm>
            <a:off x="1468860" y="980729"/>
            <a:ext cx="1101691" cy="72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867" y="1065329"/>
            <a:ext cx="999906" cy="59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88564" y="5492646"/>
            <a:ext cx="35283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Figura </a:t>
            </a:r>
            <a:r>
              <a:rPr lang="es-EC" sz="1000" dirty="0"/>
              <a:t>7</a:t>
            </a:r>
            <a:r>
              <a:rPr lang="es-EC" sz="1000" dirty="0" smtClean="0"/>
              <a:t> </a:t>
            </a:r>
            <a:r>
              <a:rPr lang="es-EC" sz="1000" dirty="0" smtClean="0"/>
              <a:t>PEYEA CAN</a:t>
            </a:r>
          </a:p>
          <a:p>
            <a:r>
              <a:rPr lang="es-EC" sz="1000" dirty="0" smtClean="0"/>
              <a:t>Adaptado por: Ladino N,. Martínez A</a:t>
            </a:r>
            <a:r>
              <a:rPr lang="es-EC" sz="1100" dirty="0" smtClean="0"/>
              <a:t>.</a:t>
            </a:r>
            <a:endParaRPr lang="es-EC" sz="11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121068" y="5520371"/>
            <a:ext cx="35283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Figura </a:t>
            </a:r>
            <a:r>
              <a:rPr lang="es-EC" sz="1000" dirty="0"/>
              <a:t>8</a:t>
            </a:r>
            <a:r>
              <a:rPr lang="es-EC" sz="1000" dirty="0" smtClean="0"/>
              <a:t> </a:t>
            </a:r>
            <a:r>
              <a:rPr lang="es-EC" sz="1000" dirty="0" smtClean="0"/>
              <a:t>PEYEA MERCOSUR</a:t>
            </a:r>
          </a:p>
          <a:p>
            <a:r>
              <a:rPr lang="es-EC" sz="1000" dirty="0" smtClean="0"/>
              <a:t>Adaptado por: Ladino N,. Martínez A</a:t>
            </a:r>
            <a:r>
              <a:rPr lang="es-EC" sz="1100" dirty="0" smtClean="0"/>
              <a:t>.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58743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Matriz de Gerencia Estratégica</a:t>
            </a:r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171206"/>
              </p:ext>
            </p:extLst>
          </p:nvPr>
        </p:nvGraphicFramePr>
        <p:xfrm>
          <a:off x="2339752" y="1772816"/>
          <a:ext cx="6096000" cy="8686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480060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Factores Críticos de Éxito</a:t>
                      </a:r>
                      <a:endParaRPr lang="es-EC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Concentración</a:t>
                      </a:r>
                      <a:endParaRPr lang="es-EC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Líder en Costos</a:t>
                      </a:r>
                      <a:endParaRPr lang="es-EC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Diversificación</a:t>
                      </a:r>
                      <a:endParaRPr lang="es-EC" sz="1400" dirty="0"/>
                    </a:p>
                  </a:txBody>
                  <a:tcPr marL="68580" marR="68580" marT="34290" marB="34290" anchor="ctr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s-EC" sz="2000" dirty="0" smtClean="0"/>
                        <a:t>Total</a:t>
                      </a:r>
                      <a:endParaRPr lang="es-EC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2,55</a:t>
                      </a:r>
                      <a:endParaRPr lang="es-EC" sz="20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2,58</a:t>
                      </a:r>
                      <a:endParaRPr lang="es-EC" sz="20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2,62</a:t>
                      </a:r>
                      <a:endParaRPr lang="es-EC" sz="2000" b="1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194599"/>
              </p:ext>
            </p:extLst>
          </p:nvPr>
        </p:nvGraphicFramePr>
        <p:xfrm>
          <a:off x="2339752" y="4365104"/>
          <a:ext cx="6096000" cy="8686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480060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Factores Críticos de Éxito</a:t>
                      </a:r>
                      <a:endParaRPr lang="es-EC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Concentración</a:t>
                      </a:r>
                      <a:endParaRPr lang="es-EC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Líder en Costos</a:t>
                      </a:r>
                      <a:endParaRPr lang="es-EC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Diversificación</a:t>
                      </a:r>
                      <a:endParaRPr lang="es-EC" sz="1400" dirty="0"/>
                    </a:p>
                  </a:txBody>
                  <a:tcPr marL="68580" marR="68580" marT="34290" marB="34290" anchor="ctr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s-EC" sz="2000" dirty="0" smtClean="0"/>
                        <a:t>Total</a:t>
                      </a:r>
                      <a:endParaRPr lang="es-EC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2,44</a:t>
                      </a:r>
                      <a:endParaRPr lang="es-EC" sz="20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3,45</a:t>
                      </a:r>
                      <a:endParaRPr lang="es-EC" sz="20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3,42</a:t>
                      </a:r>
                      <a:endParaRPr lang="es-EC" sz="2000" b="1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6"/>
          <a:stretch/>
        </p:blipFill>
        <p:spPr bwMode="auto">
          <a:xfrm>
            <a:off x="323528" y="1700808"/>
            <a:ext cx="1743706" cy="112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1562970" cy="115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467544" y="6492875"/>
            <a:ext cx="8064896" cy="365125"/>
          </a:xfrm>
        </p:spPr>
        <p:txBody>
          <a:bodyPr/>
          <a:lstStyle/>
          <a:p>
            <a:pPr algn="l"/>
            <a:r>
              <a:rPr lang="es-EC" sz="1000" dirty="0" smtClean="0"/>
              <a:t>¹⁹ Fuente</a:t>
            </a:r>
            <a:r>
              <a:rPr lang="es-EC" sz="1000" dirty="0"/>
              <a:t>: http://www.comunidadandina.org/img2011/logo-SGCAN-vertical.jpg</a:t>
            </a:r>
          </a:p>
          <a:p>
            <a:pPr algn="l"/>
            <a:r>
              <a:rPr lang="es-EC" sz="1000" dirty="0" smtClean="0"/>
              <a:t>²⁰ </a:t>
            </a:r>
            <a:r>
              <a:rPr lang="es-EC" sz="1000" dirty="0" err="1" smtClean="0"/>
              <a:t>Fuente:http</a:t>
            </a:r>
            <a:r>
              <a:rPr lang="es-EC" sz="1000" dirty="0"/>
              <a:t>://www.mercosur.int/innovaportal/file/4725/1/logomercosur-principal.jpg</a:t>
            </a:r>
          </a:p>
          <a:p>
            <a:pPr algn="l"/>
            <a:endParaRPr lang="es-EC" dirty="0"/>
          </a:p>
        </p:txBody>
      </p:sp>
      <p:sp>
        <p:nvSpPr>
          <p:cNvPr id="11" name="4 CuadroTexto"/>
          <p:cNvSpPr txBox="1"/>
          <p:nvPr/>
        </p:nvSpPr>
        <p:spPr>
          <a:xfrm>
            <a:off x="251521" y="2852936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</a:t>
            </a:r>
            <a:r>
              <a:rPr lang="es-EC" sz="1000" dirty="0" smtClean="0"/>
              <a:t>19 </a:t>
            </a:r>
            <a:r>
              <a:rPr lang="es-EC" sz="1000" dirty="0" smtClean="0"/>
              <a:t>Logo </a:t>
            </a:r>
            <a:r>
              <a:rPr lang="es-EC" sz="1000" dirty="0" smtClean="0"/>
              <a:t>CAN¹⁹</a:t>
            </a:r>
            <a:endParaRPr lang="es-EC" sz="1000" dirty="0" smtClean="0"/>
          </a:p>
        </p:txBody>
      </p:sp>
      <p:sp>
        <p:nvSpPr>
          <p:cNvPr id="12" name="5 CuadroTexto"/>
          <p:cNvSpPr txBox="1"/>
          <p:nvPr/>
        </p:nvSpPr>
        <p:spPr>
          <a:xfrm>
            <a:off x="251521" y="5373216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</a:t>
            </a:r>
            <a:r>
              <a:rPr lang="es-EC" sz="1000" dirty="0" smtClean="0"/>
              <a:t>20</a:t>
            </a:r>
            <a:r>
              <a:rPr lang="es-EC" sz="1000" dirty="0" smtClean="0"/>
              <a:t>  </a:t>
            </a:r>
            <a:r>
              <a:rPr lang="es-EC" sz="1000" dirty="0" smtClean="0"/>
              <a:t>Logo </a:t>
            </a:r>
            <a:r>
              <a:rPr lang="es-EC" sz="1000" dirty="0" smtClean="0"/>
              <a:t>MERCOSUR²⁰</a:t>
            </a:r>
            <a:endParaRPr lang="es-EC" sz="1000" dirty="0" smtClean="0"/>
          </a:p>
        </p:txBody>
      </p:sp>
      <p:sp>
        <p:nvSpPr>
          <p:cNvPr id="3" name="CuadroTexto 2"/>
          <p:cNvSpPr txBox="1"/>
          <p:nvPr/>
        </p:nvSpPr>
        <p:spPr>
          <a:xfrm>
            <a:off x="2267744" y="2708920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Tabla </a:t>
            </a:r>
            <a:r>
              <a:rPr lang="es-EC" sz="1000" dirty="0" smtClean="0"/>
              <a:t>2 </a:t>
            </a:r>
            <a:r>
              <a:rPr lang="es-EC" sz="1000" dirty="0" smtClean="0"/>
              <a:t>Resultados Matriz de Gerencia Estratégica CAN</a:t>
            </a:r>
          </a:p>
          <a:p>
            <a:r>
              <a:rPr lang="es-EC" sz="1000" dirty="0" smtClean="0"/>
              <a:t>Adaptado por: Ladino N., Martínez A.</a:t>
            </a:r>
            <a:endParaRPr lang="es-EC" sz="10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267744" y="5301208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Tabla </a:t>
            </a:r>
            <a:r>
              <a:rPr lang="es-EC" sz="1000" dirty="0" smtClean="0"/>
              <a:t>3 </a:t>
            </a:r>
            <a:r>
              <a:rPr lang="es-EC" sz="1000" dirty="0" smtClean="0"/>
              <a:t>Resultados Matriz de Gerencia Estratégica MERCOSUR</a:t>
            </a:r>
          </a:p>
          <a:p>
            <a:r>
              <a:rPr lang="es-EC" sz="1000" dirty="0" smtClean="0"/>
              <a:t>Adaptado por: Ladino N., Martínez A.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33496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Aplicación de Crystal Ball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632848" cy="47583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uadroTexto 6"/>
          <p:cNvSpPr txBox="1"/>
          <p:nvPr/>
        </p:nvSpPr>
        <p:spPr>
          <a:xfrm>
            <a:off x="683568" y="6165304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Figura </a:t>
            </a:r>
            <a:r>
              <a:rPr lang="es-EC" sz="1000" dirty="0"/>
              <a:t>9</a:t>
            </a:r>
            <a:r>
              <a:rPr lang="es-EC" sz="1000" dirty="0" smtClean="0"/>
              <a:t>  </a:t>
            </a:r>
            <a:r>
              <a:rPr lang="es-EC" sz="1000" dirty="0" smtClean="0"/>
              <a:t>Datos para Aplicación de Crystal Ball CAN</a:t>
            </a:r>
          </a:p>
          <a:p>
            <a:r>
              <a:rPr lang="es-EC" sz="1000" dirty="0" smtClean="0"/>
              <a:t>Adaptado por: Ladino N., Martínez A.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229323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Aplicación de Crystal Ball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6552728" cy="4824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ángulo 5"/>
          <p:cNvSpPr/>
          <p:nvPr/>
        </p:nvSpPr>
        <p:spPr>
          <a:xfrm rot="16200000">
            <a:off x="-906290" y="3434682"/>
            <a:ext cx="357982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Comunidad Andina de Naciones</a:t>
            </a:r>
            <a:endParaRPr lang="es-ES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87624" y="6237312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Figura </a:t>
            </a:r>
            <a:r>
              <a:rPr lang="es-EC" sz="1000" dirty="0" smtClean="0"/>
              <a:t>10  </a:t>
            </a:r>
            <a:r>
              <a:rPr lang="es-EC" sz="1000" dirty="0" smtClean="0"/>
              <a:t>Aplicación de Crystal Ball CAN</a:t>
            </a:r>
          </a:p>
          <a:p>
            <a:r>
              <a:rPr lang="es-EC" sz="1000" dirty="0" smtClean="0"/>
              <a:t>Adaptado por: Ladino N., Martínez A.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171085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Aplicación de Crystal Ball</a:t>
            </a:r>
            <a:endParaRPr lang="es-EC" dirty="0"/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7056784" cy="46805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uadroTexto 5"/>
          <p:cNvSpPr txBox="1"/>
          <p:nvPr/>
        </p:nvSpPr>
        <p:spPr>
          <a:xfrm>
            <a:off x="971600" y="6237312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Figura </a:t>
            </a:r>
            <a:r>
              <a:rPr lang="es-EC" sz="1000" dirty="0" smtClean="0"/>
              <a:t>11  </a:t>
            </a:r>
            <a:r>
              <a:rPr lang="es-EC" sz="1000" dirty="0" smtClean="0"/>
              <a:t>Datos para Aplicación de Crystal Ball MERCOSUR</a:t>
            </a:r>
          </a:p>
          <a:p>
            <a:r>
              <a:rPr lang="es-EC" sz="1000" dirty="0" smtClean="0"/>
              <a:t>Adaptado por: Ladino N., Martínez A.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9169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Aplicación de Crystal Ball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768752" cy="46805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ángulo 4"/>
          <p:cNvSpPr/>
          <p:nvPr/>
        </p:nvSpPr>
        <p:spPr>
          <a:xfrm rot="16200000">
            <a:off x="-490149" y="3434682"/>
            <a:ext cx="27475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Mercado Común del Sur</a:t>
            </a:r>
            <a:endParaRPr lang="es-ES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15616" y="6237312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Figura </a:t>
            </a:r>
            <a:r>
              <a:rPr lang="es-EC" sz="1000" dirty="0" smtClean="0"/>
              <a:t>12  </a:t>
            </a:r>
            <a:r>
              <a:rPr lang="es-EC" sz="1000" dirty="0" smtClean="0"/>
              <a:t>Aplicación de Crystal Ball MERCOSUR</a:t>
            </a:r>
          </a:p>
          <a:p>
            <a:r>
              <a:rPr lang="es-EC" sz="1000" dirty="0" smtClean="0"/>
              <a:t>Adaptado por: Ladino N., Martínez A.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42472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67544" y="26369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8000" b="1" dirty="0" smtClean="0">
                <a:ln w="10541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</a:rPr>
              <a:t>Desgravación Arancelaria</a:t>
            </a:r>
            <a:endParaRPr lang="es-EC" sz="8000" b="1" dirty="0">
              <a:ln w="10541" cmpd="sng">
                <a:solidFill>
                  <a:schemeClr val="accent6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Desgravación Arancelaria</a:t>
            </a:r>
            <a:endParaRPr lang="es-EC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46024914"/>
              </p:ext>
            </p:extLst>
          </p:nvPr>
        </p:nvGraphicFramePr>
        <p:xfrm>
          <a:off x="899592" y="1196752"/>
          <a:ext cx="712879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876256" y="3140968"/>
            <a:ext cx="14401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dirty="0" smtClean="0"/>
              <a:t>AR.PAR. N°4</a:t>
            </a:r>
            <a:endParaRPr lang="es-EC" sz="15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372200" y="4797152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dirty="0" smtClean="0"/>
              <a:t>China</a:t>
            </a:r>
          </a:p>
          <a:p>
            <a:r>
              <a:rPr lang="es-EC" sz="1500" dirty="0" smtClean="0"/>
              <a:t>Chile</a:t>
            </a:r>
          </a:p>
          <a:p>
            <a:r>
              <a:rPr lang="es-EC" sz="1500" smtClean="0"/>
              <a:t>Estados Unidos</a:t>
            </a:r>
            <a:endParaRPr lang="es-EC" sz="1500" dirty="0" smtClean="0"/>
          </a:p>
          <a:p>
            <a:r>
              <a:rPr lang="es-EC" sz="1500" dirty="0" smtClean="0"/>
              <a:t>AELC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051720" y="6237312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Figura </a:t>
            </a:r>
            <a:r>
              <a:rPr lang="es-EC" sz="1000" dirty="0" smtClean="0"/>
              <a:t>13  </a:t>
            </a:r>
            <a:r>
              <a:rPr lang="es-EC" sz="1000" dirty="0" smtClean="0"/>
              <a:t>Acuerdos de Desgravación Arancelaria </a:t>
            </a:r>
          </a:p>
          <a:p>
            <a:r>
              <a:rPr lang="es-EC" sz="1000" dirty="0" smtClean="0"/>
              <a:t>Adaptado por: Ladino N., Martínez A.</a:t>
            </a:r>
            <a:endParaRPr lang="es-EC" sz="1000" dirty="0"/>
          </a:p>
        </p:txBody>
      </p:sp>
      <p:sp>
        <p:nvSpPr>
          <p:cNvPr id="7" name="CuadroTexto 4"/>
          <p:cNvSpPr txBox="1"/>
          <p:nvPr/>
        </p:nvSpPr>
        <p:spPr>
          <a:xfrm>
            <a:off x="1376110" y="2204864"/>
            <a:ext cx="14401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dirty="0" smtClean="0"/>
              <a:t>SACU</a:t>
            </a:r>
          </a:p>
        </p:txBody>
      </p:sp>
    </p:spTree>
    <p:extLst>
      <p:ext uri="{BB962C8B-B14F-4D97-AF65-F5344CB8AC3E}">
        <p14:creationId xmlns:p14="http://schemas.microsoft.com/office/powerpoint/2010/main" val="270977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Desgravación </a:t>
            </a:r>
            <a:r>
              <a:rPr lang="es-EC" dirty="0" err="1" smtClean="0"/>
              <a:t>Intra</a:t>
            </a:r>
            <a:r>
              <a:rPr lang="es-EC" dirty="0" smtClean="0"/>
              <a:t>-bloques</a:t>
            </a:r>
            <a:endParaRPr lang="es-EC" dirty="0"/>
          </a:p>
        </p:txBody>
      </p:sp>
      <p:sp>
        <p:nvSpPr>
          <p:cNvPr id="7" name="Rectángulo 6"/>
          <p:cNvSpPr/>
          <p:nvPr/>
        </p:nvSpPr>
        <p:spPr>
          <a:xfrm>
            <a:off x="3421525" y="3082752"/>
            <a:ext cx="2300951" cy="12234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7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100%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95645" y="4618578"/>
            <a:ext cx="2372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Art. 72 Acuerdo de Cartagena </a:t>
            </a:r>
          </a:p>
          <a:p>
            <a:pPr algn="ctr"/>
            <a:r>
              <a:rPr lang="es-EC" dirty="0"/>
              <a:t>26 de mayo de 1969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143035" y="4618577"/>
            <a:ext cx="2372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Art. 1 Anexo I Tratado de Asunción</a:t>
            </a:r>
          </a:p>
          <a:p>
            <a:pPr algn="ctr"/>
            <a:r>
              <a:rPr lang="es-EC" dirty="0"/>
              <a:t>26 de marzo de 1991</a:t>
            </a:r>
          </a:p>
          <a:p>
            <a:pPr algn="ctr"/>
            <a:r>
              <a:rPr lang="es-EC" dirty="0"/>
              <a:t>Vigencia: 1994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6"/>
          <a:stretch/>
        </p:blipFill>
        <p:spPr bwMode="auto">
          <a:xfrm>
            <a:off x="539552" y="2132856"/>
            <a:ext cx="2415682" cy="155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419" y="2204865"/>
            <a:ext cx="2092853" cy="154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4 CuadroTexto"/>
          <p:cNvSpPr txBox="1"/>
          <p:nvPr/>
        </p:nvSpPr>
        <p:spPr>
          <a:xfrm>
            <a:off x="539552" y="3861048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</a:t>
            </a:r>
            <a:r>
              <a:rPr lang="es-EC" sz="1000" dirty="0" smtClean="0"/>
              <a:t>21</a:t>
            </a:r>
            <a:r>
              <a:rPr lang="es-EC" sz="1000" dirty="0" smtClean="0"/>
              <a:t> </a:t>
            </a:r>
            <a:r>
              <a:rPr lang="es-EC" sz="1000" dirty="0" smtClean="0"/>
              <a:t>Logo </a:t>
            </a:r>
            <a:r>
              <a:rPr lang="es-EC" sz="1000" dirty="0" smtClean="0"/>
              <a:t>CAN²¹</a:t>
            </a:r>
            <a:endParaRPr lang="es-EC" sz="1000" dirty="0" smtClean="0"/>
          </a:p>
        </p:txBody>
      </p:sp>
      <p:sp>
        <p:nvSpPr>
          <p:cNvPr id="13" name="5 CuadroTexto"/>
          <p:cNvSpPr txBox="1"/>
          <p:nvPr/>
        </p:nvSpPr>
        <p:spPr>
          <a:xfrm>
            <a:off x="6300192" y="3933056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</a:t>
            </a:r>
            <a:r>
              <a:rPr lang="es-EC" sz="1000" dirty="0" smtClean="0"/>
              <a:t>22  </a:t>
            </a:r>
            <a:r>
              <a:rPr lang="es-EC" sz="1000" dirty="0" smtClean="0"/>
              <a:t>Logo </a:t>
            </a:r>
            <a:r>
              <a:rPr lang="es-EC" sz="1000" dirty="0" smtClean="0"/>
              <a:t>MERCOSUR²²</a:t>
            </a:r>
            <a:endParaRPr lang="es-EC" sz="1000" dirty="0" smtClean="0"/>
          </a:p>
        </p:txBody>
      </p:sp>
      <p:sp>
        <p:nvSpPr>
          <p:cNvPr id="14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467544" y="6492875"/>
            <a:ext cx="8064896" cy="365125"/>
          </a:xfrm>
        </p:spPr>
        <p:txBody>
          <a:bodyPr/>
          <a:lstStyle/>
          <a:p>
            <a:pPr algn="l"/>
            <a:r>
              <a:rPr lang="es-EC" sz="1000" dirty="0" smtClean="0"/>
              <a:t>²¹ Fuente</a:t>
            </a:r>
            <a:r>
              <a:rPr lang="es-EC" sz="1000" dirty="0"/>
              <a:t>: http://www.comunidadandina.org/img2011/logo-SGCAN-vertical.jpg</a:t>
            </a:r>
          </a:p>
          <a:p>
            <a:pPr algn="l"/>
            <a:r>
              <a:rPr lang="es-EC" sz="1000" dirty="0" smtClean="0"/>
              <a:t>²² </a:t>
            </a:r>
            <a:r>
              <a:rPr lang="es-EC" sz="1000" dirty="0" err="1" smtClean="0"/>
              <a:t>Fuente:http</a:t>
            </a:r>
            <a:r>
              <a:rPr lang="es-EC" sz="1000" dirty="0"/>
              <a:t>://www.mercosur.int/innovaportal/file/4725/1/logomercosur-principal.jpg</a:t>
            </a:r>
          </a:p>
          <a:p>
            <a:pPr algn="l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4262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238723" y="937335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Acuerdo de Cartagena</a:t>
            </a:r>
          </a:p>
          <a:p>
            <a:pPr algn="ctr"/>
            <a:r>
              <a:rPr lang="es-EC" sz="2000" dirty="0" smtClean="0"/>
              <a:t>(1969)</a:t>
            </a:r>
            <a:endParaRPr lang="es-EC" sz="2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292080" y="979807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/>
              <a:t>Tratado de Asunción</a:t>
            </a:r>
          </a:p>
          <a:p>
            <a:pPr algn="ctr"/>
            <a:r>
              <a:rPr lang="es-EC" sz="2000" dirty="0" smtClean="0"/>
              <a:t>(1991)</a:t>
            </a:r>
            <a:endParaRPr lang="es-EC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2"/>
          <a:stretch/>
        </p:blipFill>
        <p:spPr bwMode="auto">
          <a:xfrm>
            <a:off x="611560" y="2231738"/>
            <a:ext cx="3846607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239" y="2153499"/>
            <a:ext cx="3398202" cy="251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11560" y="4725144"/>
            <a:ext cx="35283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7 </a:t>
            </a:r>
            <a:r>
              <a:rPr lang="es-EC" sz="1000" dirty="0" smtClean="0"/>
              <a:t>CAN⁷</a:t>
            </a:r>
            <a:endParaRPr lang="es-EC" sz="1000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5076056" y="4725144"/>
            <a:ext cx="3490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8 </a:t>
            </a:r>
            <a:r>
              <a:rPr lang="es-EC" sz="1000" dirty="0" smtClean="0"/>
              <a:t>MERCOSUR⁸</a:t>
            </a:r>
            <a:endParaRPr lang="es-EC" sz="1000" dirty="0" smtClean="0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>
          <a:xfrm>
            <a:off x="395536" y="6093296"/>
            <a:ext cx="7704856" cy="764704"/>
          </a:xfrm>
        </p:spPr>
        <p:txBody>
          <a:bodyPr/>
          <a:lstStyle/>
          <a:p>
            <a:pPr algn="l"/>
            <a:r>
              <a:rPr lang="es-EC" sz="1000" dirty="0"/>
              <a:t>⁷</a:t>
            </a:r>
            <a:r>
              <a:rPr lang="es-EC" sz="1000" dirty="0" smtClean="0"/>
              <a:t> </a:t>
            </a:r>
            <a:r>
              <a:rPr lang="es-EC" sz="1000" dirty="0" smtClean="0">
                <a:solidFill>
                  <a:schemeClr val="bg1">
                    <a:lumMod val="50000"/>
                  </a:schemeClr>
                </a:solidFill>
              </a:rPr>
              <a:t>Fuente: http://www.comunidadandina.org/img2011/logo-SGCAN-vertical.jpg</a:t>
            </a:r>
          </a:p>
          <a:p>
            <a:pPr algn="l"/>
            <a:r>
              <a:rPr lang="es-EC" sz="1000" dirty="0"/>
              <a:t>⁸</a:t>
            </a:r>
            <a:r>
              <a:rPr lang="es-EC" sz="1000" dirty="0" smtClean="0"/>
              <a:t> </a:t>
            </a:r>
            <a:r>
              <a:rPr lang="es-EC" sz="1000" dirty="0" smtClean="0"/>
              <a:t>Fuente: http://www.mercosur.int/innovaportal/file/4725/1/logomercosur-principal.jpg</a:t>
            </a:r>
          </a:p>
        </p:txBody>
      </p:sp>
    </p:spTree>
    <p:extLst>
      <p:ext uri="{BB962C8B-B14F-4D97-AF65-F5344CB8AC3E}">
        <p14:creationId xmlns:p14="http://schemas.microsoft.com/office/powerpoint/2010/main" val="26908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Comparación de Desgravación Arancelaria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476267"/>
              </p:ext>
            </p:extLst>
          </p:nvPr>
        </p:nvGraphicFramePr>
        <p:xfrm>
          <a:off x="2241645" y="2060848"/>
          <a:ext cx="4697848" cy="288036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174191"/>
                <a:gridCol w="1174191"/>
                <a:gridCol w="1174733"/>
                <a:gridCol w="1174733"/>
              </a:tblGrid>
              <a:tr h="30861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CAN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MERCOSUR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1722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kern="1200" dirty="0">
                          <a:effectLst/>
                        </a:rPr>
                        <a:t>País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N° de Acuerdos</a:t>
                      </a:r>
                      <a:endParaRPr lang="es-EC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País</a:t>
                      </a:r>
                      <a:endParaRPr lang="es-EC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N° de Acuerdos</a:t>
                      </a:r>
                      <a:endParaRPr lang="es-EC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0861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 kern="1200" dirty="0">
                          <a:effectLst/>
                        </a:rPr>
                        <a:t>Bolivia</a:t>
                      </a:r>
                      <a:endParaRPr lang="es-EC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13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Argentina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0861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 kern="1200" dirty="0">
                          <a:effectLst/>
                        </a:rPr>
                        <a:t>Colombia</a:t>
                      </a:r>
                      <a:endParaRPr lang="es-EC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Brasil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21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0861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 kern="1200" dirty="0">
                          <a:effectLst/>
                        </a:rPr>
                        <a:t>Ecuador</a:t>
                      </a:r>
                      <a:endParaRPr lang="es-EC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16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Paraguay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0861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 kern="1200" dirty="0">
                          <a:effectLst/>
                        </a:rPr>
                        <a:t>Perú</a:t>
                      </a:r>
                      <a:endParaRPr lang="es-EC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20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Uruguay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0861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 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Venezuela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0861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kern="1200" dirty="0">
                          <a:effectLst/>
                        </a:rPr>
                        <a:t>Total</a:t>
                      </a:r>
                      <a:endParaRPr lang="es-EC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69</a:t>
                      </a:r>
                      <a:endParaRPr lang="es-EC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Total</a:t>
                      </a:r>
                      <a:endParaRPr lang="es-EC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96</a:t>
                      </a:r>
                      <a:endParaRPr lang="es-EC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pic>
        <p:nvPicPr>
          <p:cNvPr id="19460" name="Picture 4" descr="https://upload.wikimedia.org/wikipedia/commons/thumb/b/b9/Comunidad_andina.svg/800px-Comunidad_andin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2" y="2060848"/>
            <a:ext cx="207095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s://upload.wikimedia.org/wikipedia/commons/thumb/8/88/Miembros_de_Mercosur.svg/800px-Miembros_de_Mercosur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65" y="2060848"/>
            <a:ext cx="2074928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4 CuadroTexto"/>
          <p:cNvSpPr txBox="1"/>
          <p:nvPr/>
        </p:nvSpPr>
        <p:spPr>
          <a:xfrm>
            <a:off x="0" y="4741216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</a:t>
            </a:r>
            <a:r>
              <a:rPr lang="es-EC" sz="1000" dirty="0" smtClean="0"/>
              <a:t>23 </a:t>
            </a:r>
            <a:r>
              <a:rPr lang="es-EC" sz="1000" dirty="0" smtClean="0"/>
              <a:t>Países </a:t>
            </a:r>
            <a:r>
              <a:rPr lang="es-EC" sz="1000" dirty="0" smtClean="0"/>
              <a:t>CAN²³</a:t>
            </a:r>
            <a:endParaRPr lang="es-EC" sz="1000" dirty="0" smtClean="0"/>
          </a:p>
        </p:txBody>
      </p:sp>
      <p:sp>
        <p:nvSpPr>
          <p:cNvPr id="7" name="5 CuadroTexto"/>
          <p:cNvSpPr txBox="1"/>
          <p:nvPr/>
        </p:nvSpPr>
        <p:spPr>
          <a:xfrm>
            <a:off x="7020272" y="481322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</a:t>
            </a:r>
            <a:r>
              <a:rPr lang="es-EC" sz="1000" dirty="0" smtClean="0"/>
              <a:t>24  </a:t>
            </a:r>
            <a:r>
              <a:rPr lang="es-EC" sz="1000" dirty="0" smtClean="0"/>
              <a:t>Países </a:t>
            </a:r>
            <a:r>
              <a:rPr lang="es-EC" sz="1000" dirty="0" smtClean="0"/>
              <a:t>MERCOSUR²⁴</a:t>
            </a:r>
            <a:endParaRPr lang="es-EC" sz="1000" dirty="0" smtClean="0"/>
          </a:p>
        </p:txBody>
      </p:sp>
      <p:sp>
        <p:nvSpPr>
          <p:cNvPr id="8" name="5 CuadroTexto"/>
          <p:cNvSpPr txBox="1"/>
          <p:nvPr/>
        </p:nvSpPr>
        <p:spPr>
          <a:xfrm>
            <a:off x="2123728" y="4957240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Tabla </a:t>
            </a:r>
            <a:r>
              <a:rPr lang="es-EC" sz="1000" dirty="0" smtClean="0"/>
              <a:t>4 </a:t>
            </a:r>
            <a:r>
              <a:rPr lang="es-EC" sz="1000" dirty="0" smtClean="0"/>
              <a:t>Comparación de Desgravación Arancelaria CAN-MERCOSUR</a:t>
            </a:r>
          </a:p>
          <a:p>
            <a:r>
              <a:rPr lang="es-EC" sz="1000" dirty="0" smtClean="0"/>
              <a:t>Fuente: Asociación Latinoamericana de Integración-ALADI, Organización de Estados Americanos-OEA</a:t>
            </a:r>
          </a:p>
          <a:p>
            <a:r>
              <a:rPr lang="es-EC" sz="1000" dirty="0" smtClean="0"/>
              <a:t>Adaptado por: Ladino N., Martínez A.</a:t>
            </a:r>
          </a:p>
        </p:txBody>
      </p:sp>
      <p:sp>
        <p:nvSpPr>
          <p:cNvPr id="9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467544" y="6492875"/>
            <a:ext cx="8064896" cy="365125"/>
          </a:xfrm>
        </p:spPr>
        <p:txBody>
          <a:bodyPr/>
          <a:lstStyle/>
          <a:p>
            <a:pPr algn="l"/>
            <a:r>
              <a:rPr lang="es-EC" sz="1000" dirty="0" smtClean="0"/>
              <a:t>²³ </a:t>
            </a:r>
            <a:r>
              <a:rPr lang="es-EC" sz="1000" dirty="0" smtClean="0"/>
              <a:t>Fuente</a:t>
            </a:r>
            <a:r>
              <a:rPr lang="es-EC" sz="1000" dirty="0"/>
              <a:t>: https://</a:t>
            </a:r>
            <a:r>
              <a:rPr lang="es-EC" sz="1000" dirty="0" smtClean="0"/>
              <a:t>es.wikipedia.org/wiki/Comunidad_Andina</a:t>
            </a:r>
          </a:p>
          <a:p>
            <a:pPr algn="l"/>
            <a:r>
              <a:rPr lang="es-EC" sz="1000" dirty="0" smtClean="0"/>
              <a:t>²⁴ Fuente</a:t>
            </a:r>
            <a:r>
              <a:rPr lang="es-EC" sz="1000" dirty="0"/>
              <a:t>: https://es.wikipedia.org/wiki/Mercosur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8286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67544" y="26369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8000" b="1" dirty="0" smtClean="0">
                <a:ln w="10541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</a:rPr>
              <a:t>Normas de Origen</a:t>
            </a:r>
            <a:endParaRPr lang="es-EC" sz="8000" b="1" dirty="0">
              <a:ln w="10541" cmpd="sng">
                <a:solidFill>
                  <a:schemeClr val="accent3"/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3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Normas de Origen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588560"/>
              </p:ext>
            </p:extLst>
          </p:nvPr>
        </p:nvGraphicFramePr>
        <p:xfrm>
          <a:off x="2195736" y="3573016"/>
          <a:ext cx="4464496" cy="172819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232248"/>
                <a:gridCol w="2232248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CAN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MERCOSUR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50% Colombia y Perú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effectLst/>
                        </a:rPr>
                        <a:t>60% Ecuador y Bolivia</a:t>
                      </a:r>
                      <a:endParaRPr lang="es-EC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40%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539552" y="1916832"/>
                <a:ext cx="7920880" cy="78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00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s-EC" sz="2000" i="1">
                          <a:latin typeface="Cambria Math" panose="02040503050406030204" pitchFamily="18" charset="0"/>
                        </a:rPr>
                        <m:t>𝑂𝑟𝑖𝑔𝑒𝑛</m:t>
                      </m:r>
                      <m:r>
                        <a:rPr lang="es-EC" sz="2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C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sz="200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s-EC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"/>
                                  <m:ctrlPr>
                                    <a:rPr lang="es-EC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C" sz="200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  <m:r>
                                    <a:rPr lang="es-EC" sz="2000" i="1">
                                      <a:latin typeface="Cambria Math" panose="02040503050406030204" pitchFamily="18" charset="0"/>
                                    </a:rPr>
                                    <m:t>𝑀𝑎𝑡𝑒𝑟𝑖𝑎𝑙𝑒𝑠</m:t>
                                  </m:r>
                                  <m:r>
                                    <a:rPr lang="es-EC" sz="200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C" sz="2000" i="1">
                                      <a:latin typeface="Cambria Math" panose="02040503050406030204" pitchFamily="18" charset="0"/>
                                    </a:rPr>
                                    <m:t>𝑁𝑜</m:t>
                                  </m:r>
                                  <m:r>
                                    <a:rPr lang="es-EC" sz="200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C" sz="2000" i="1">
                                      <a:latin typeface="Cambria Math" panose="02040503050406030204" pitchFamily="18" charset="0"/>
                                    </a:rPr>
                                    <m:t>𝑂𝑟𝑖𝑔𝑖𝑛𝑎𝑟𝑖𝑜𝑠</m:t>
                                  </m:r>
                                  <m:r>
                                    <a:rPr lang="es-EC" sz="2000">
                                      <a:latin typeface="Cambria Math" panose="02040503050406030204" pitchFamily="18" charset="0"/>
                                    </a:rPr>
                                    <m:t> (</m:t>
                                  </m:r>
                                  <m:r>
                                    <a:rPr lang="es-EC" sz="2000" i="1">
                                      <a:latin typeface="Cambria Math" panose="02040503050406030204" pitchFamily="18" charset="0"/>
                                    </a:rPr>
                                    <m:t>𝐶𝐼𝐹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s-EC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2000" i="1">
                                      <a:latin typeface="Cambria Math" panose="02040503050406030204" pitchFamily="18" charset="0"/>
                                    </a:rPr>
                                    <m:t>𝐹𝑂𝐵</m:t>
                                  </m:r>
                                </m:e>
                                <m:sub>
                                  <m:r>
                                    <a:rPr lang="es-EC" sz="2000" i="1">
                                      <a:latin typeface="Cambria Math" panose="02040503050406030204" pitchFamily="18" charset="0"/>
                                    </a:rPr>
                                    <m:t>𝑒𝑥𝑝𝑜𝑟𝑡𝑎𝑐𝑖</m:t>
                                  </m:r>
                                  <m:r>
                                    <a:rPr lang="es-EC" sz="2000">
                                      <a:latin typeface="Cambria Math" panose="02040503050406030204" pitchFamily="18" charset="0"/>
                                    </a:rPr>
                                    <m:t>ó</m:t>
                                  </m:r>
                                  <m:r>
                                    <a:rPr lang="es-EC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EC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C" sz="2000"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s-EC" sz="2000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16832"/>
                <a:ext cx="7920880" cy="78951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/>
          <p:cNvSpPr txBox="1"/>
          <p:nvPr/>
        </p:nvSpPr>
        <p:spPr>
          <a:xfrm>
            <a:off x="467544" y="2708920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Figura </a:t>
            </a:r>
            <a:r>
              <a:rPr lang="es-EC" sz="1000" dirty="0" smtClean="0"/>
              <a:t>14  </a:t>
            </a:r>
            <a:r>
              <a:rPr lang="es-EC" sz="1000" dirty="0" smtClean="0"/>
              <a:t>Fórmula para el cálculo de origen</a:t>
            </a:r>
          </a:p>
          <a:p>
            <a:r>
              <a:rPr lang="es-EC" sz="1000" dirty="0" smtClean="0"/>
              <a:t>Fuente: http</a:t>
            </a:r>
            <a:r>
              <a:rPr lang="es-EC" sz="1000" dirty="0"/>
              <a:t>://www.aduana.gob.bo/aduana7/sites/default/files/kcfinder/files/origen/Normas%20de%20Origen.pdf</a:t>
            </a:r>
            <a:endParaRPr lang="es-EC" sz="1000" dirty="0" smtClean="0"/>
          </a:p>
          <a:p>
            <a:r>
              <a:rPr lang="es-EC" sz="1000" dirty="0" smtClean="0"/>
              <a:t>Adaptado por: Ladino N., Martínez A.</a:t>
            </a:r>
            <a:endParaRPr lang="es-EC" sz="1000" dirty="0"/>
          </a:p>
        </p:txBody>
      </p:sp>
      <p:sp>
        <p:nvSpPr>
          <p:cNvPr id="7" name="5 CuadroTexto"/>
          <p:cNvSpPr txBox="1"/>
          <p:nvPr/>
        </p:nvSpPr>
        <p:spPr>
          <a:xfrm>
            <a:off x="2123728" y="5373216"/>
            <a:ext cx="4896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Tabla </a:t>
            </a:r>
            <a:r>
              <a:rPr lang="es-EC" sz="1000" dirty="0" smtClean="0"/>
              <a:t>5 </a:t>
            </a:r>
            <a:r>
              <a:rPr lang="es-EC" sz="1000" dirty="0" smtClean="0"/>
              <a:t>Comparación de Normas de Origen CAN-MERCOSUR</a:t>
            </a:r>
          </a:p>
          <a:p>
            <a:r>
              <a:rPr lang="es-EC" sz="1000" dirty="0" smtClean="0"/>
              <a:t>Fuente: Decisión 416 y ACE N°18 </a:t>
            </a:r>
          </a:p>
          <a:p>
            <a:r>
              <a:rPr lang="es-EC" sz="1000" dirty="0" smtClean="0"/>
              <a:t>Adaptado por: Ladino N., Martínez A.</a:t>
            </a:r>
          </a:p>
        </p:txBody>
      </p:sp>
    </p:spTree>
    <p:extLst>
      <p:ext uri="{BB962C8B-B14F-4D97-AF65-F5344CB8AC3E}">
        <p14:creationId xmlns:p14="http://schemas.microsoft.com/office/powerpoint/2010/main" val="86041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67544" y="26369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8000" b="1" dirty="0" smtClean="0">
                <a:ln w="10541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</a:rPr>
              <a:t>Defensa Comercial</a:t>
            </a:r>
            <a:endParaRPr lang="es-EC" sz="8000" b="1" dirty="0">
              <a:ln w="10541" cmpd="sng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555619297"/>
              </p:ext>
            </p:extLst>
          </p:nvPr>
        </p:nvGraphicFramePr>
        <p:xfrm>
          <a:off x="467544" y="620688"/>
          <a:ext cx="8838753" cy="477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2880320" cy="160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535705" cy="96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51520" y="1844824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</a:t>
            </a:r>
            <a:r>
              <a:rPr lang="es-EC" sz="1000" dirty="0" smtClean="0"/>
              <a:t>25  </a:t>
            </a:r>
            <a:r>
              <a:rPr lang="es-EC" sz="1000" dirty="0" smtClean="0"/>
              <a:t>Comercio </a:t>
            </a:r>
            <a:r>
              <a:rPr lang="es-EC" sz="1000" dirty="0" smtClean="0"/>
              <a:t>Internacional²⁵</a:t>
            </a:r>
            <a:endParaRPr lang="es-EC" sz="10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3851920" y="5517232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Figura </a:t>
            </a:r>
            <a:r>
              <a:rPr lang="es-EC" sz="1000" dirty="0" smtClean="0"/>
              <a:t>15 </a:t>
            </a:r>
            <a:r>
              <a:rPr lang="es-EC" sz="1000" dirty="0" smtClean="0"/>
              <a:t>Defensa Comercial CAN-MERCOSUR </a:t>
            </a:r>
          </a:p>
          <a:p>
            <a:r>
              <a:rPr lang="es-EC" sz="1000" dirty="0" smtClean="0"/>
              <a:t>Adaptado por: Ladino N,. Martínez A.</a:t>
            </a:r>
            <a:endParaRPr lang="es-EC" sz="1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51520" y="5589240"/>
            <a:ext cx="38233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</a:t>
            </a:r>
            <a:r>
              <a:rPr lang="es-EC" sz="1000" dirty="0" smtClean="0"/>
              <a:t>26  </a:t>
            </a:r>
            <a:r>
              <a:rPr lang="es-EC" sz="1000" dirty="0" smtClean="0"/>
              <a:t>Economía </a:t>
            </a:r>
            <a:r>
              <a:rPr lang="es-EC" sz="1000" dirty="0" smtClean="0"/>
              <a:t>Internacional²⁶</a:t>
            </a:r>
            <a:endParaRPr lang="es-EC" sz="1000" dirty="0" smtClean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323528" y="6381328"/>
            <a:ext cx="7200800" cy="365125"/>
          </a:xfrm>
        </p:spPr>
        <p:txBody>
          <a:bodyPr/>
          <a:lstStyle/>
          <a:p>
            <a:pPr algn="l"/>
            <a:r>
              <a:rPr lang="es-EC" sz="1000" dirty="0" smtClean="0"/>
              <a:t>²⁵</a:t>
            </a:r>
            <a:r>
              <a:rPr lang="es-EC" sz="1000" dirty="0" smtClean="0"/>
              <a:t> </a:t>
            </a:r>
            <a:r>
              <a:rPr lang="es-EC" sz="1000" dirty="0"/>
              <a:t>Fuente</a:t>
            </a:r>
            <a:r>
              <a:rPr lang="es-EC" sz="1000" dirty="0" smtClean="0"/>
              <a:t>: http</a:t>
            </a:r>
            <a:r>
              <a:rPr lang="es-EC" sz="1000" dirty="0"/>
              <a:t>://www.alfonsomorant.com/wpontent/uploads/2016/09/comercio_electronico_img_apoyo.jpg</a:t>
            </a:r>
          </a:p>
          <a:p>
            <a:pPr algn="l"/>
            <a:r>
              <a:rPr lang="es-EC" sz="1000" dirty="0" smtClean="0"/>
              <a:t>²⁶ </a:t>
            </a:r>
            <a:r>
              <a:rPr lang="es-EC" sz="1000" dirty="0"/>
              <a:t>Fuente: http://static.betazeta.com/www.veoverde.com/wp-content/uploads/2012/06/economia_verde2-660x350.jpg</a:t>
            </a:r>
          </a:p>
          <a:p>
            <a:pPr algn="l"/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127943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67544" y="26369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8000" b="1" dirty="0" smtClean="0">
                <a:ln w="10541" cmpd="sng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Conclusiones</a:t>
            </a:r>
            <a:endParaRPr lang="es-EC" sz="8000" b="1" dirty="0">
              <a:ln w="10541" cmpd="sng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38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Conclusiones</a:t>
            </a:r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0679"/>
              </p:ext>
            </p:extLst>
          </p:nvPr>
        </p:nvGraphicFramePr>
        <p:xfrm>
          <a:off x="1259632" y="1556792"/>
          <a:ext cx="6817056" cy="389237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72352"/>
                <a:gridCol w="2272352"/>
                <a:gridCol w="2272352"/>
              </a:tblGrid>
              <a:tr h="353852">
                <a:tc>
                  <a:txBody>
                    <a:bodyPr/>
                    <a:lstStyle/>
                    <a:p>
                      <a:pPr algn="l"/>
                      <a:r>
                        <a:rPr lang="es-EC" sz="1400" dirty="0" smtClean="0"/>
                        <a:t>VARIABLE</a:t>
                      </a:r>
                      <a:endParaRPr lang="es-EC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CAN</a:t>
                      </a:r>
                      <a:endParaRPr lang="es-EC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MERCOSUR</a:t>
                      </a:r>
                      <a:endParaRPr lang="es-EC" sz="1400" dirty="0"/>
                    </a:p>
                  </a:txBody>
                  <a:tcPr marL="68580" marR="68580" marT="34290" marB="34290" anchor="ctr"/>
                </a:tc>
              </a:tr>
              <a:tr h="353852">
                <a:tc>
                  <a:txBody>
                    <a:bodyPr/>
                    <a:lstStyle/>
                    <a:p>
                      <a:pPr algn="l"/>
                      <a:r>
                        <a:rPr lang="es-EC" sz="1400" dirty="0" smtClean="0"/>
                        <a:t>Operación Comercial</a:t>
                      </a:r>
                      <a:endParaRPr lang="es-EC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marL="68580" marR="68580" marT="34290" marB="34290" anchor="ctr"/>
                </a:tc>
              </a:tr>
              <a:tr h="353852">
                <a:tc>
                  <a:txBody>
                    <a:bodyPr/>
                    <a:lstStyle/>
                    <a:p>
                      <a:pPr algn="l"/>
                      <a:r>
                        <a:rPr lang="es-EC" sz="1400" dirty="0" smtClean="0"/>
                        <a:t>     Exportación</a:t>
                      </a:r>
                      <a:endParaRPr lang="es-EC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marL="68580" marR="68580" marT="34290" marB="34290" anchor="ctr"/>
                </a:tc>
              </a:tr>
              <a:tr h="353852">
                <a:tc>
                  <a:txBody>
                    <a:bodyPr/>
                    <a:lstStyle/>
                    <a:p>
                      <a:pPr algn="l"/>
                      <a:r>
                        <a:rPr lang="es-EC" sz="1400" dirty="0" smtClean="0"/>
                        <a:t>     Importación</a:t>
                      </a:r>
                      <a:endParaRPr lang="es-EC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marL="68580" marR="68580" marT="34290" marB="34290" anchor="ctr"/>
                </a:tc>
              </a:tr>
              <a:tr h="353852">
                <a:tc>
                  <a:txBody>
                    <a:bodyPr/>
                    <a:lstStyle/>
                    <a:p>
                      <a:pPr algn="l"/>
                      <a:r>
                        <a:rPr lang="es-EC" sz="1400" dirty="0" smtClean="0"/>
                        <a:t>     Saldo Comercial</a:t>
                      </a:r>
                      <a:endParaRPr lang="es-EC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marL="68580" marR="68580" marT="34290" marB="34290" anchor="ctr"/>
                </a:tc>
              </a:tr>
              <a:tr h="353852">
                <a:tc>
                  <a:txBody>
                    <a:bodyPr/>
                    <a:lstStyle/>
                    <a:p>
                      <a:pPr algn="l"/>
                      <a:r>
                        <a:rPr lang="es-EC" sz="1400" dirty="0" smtClean="0"/>
                        <a:t>Arancel</a:t>
                      </a:r>
                      <a:endParaRPr lang="es-EC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EC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marL="68580" marR="68580" marT="34290" marB="34290" anchor="ctr"/>
                </a:tc>
              </a:tr>
              <a:tr h="353852">
                <a:tc>
                  <a:txBody>
                    <a:bodyPr/>
                    <a:lstStyle/>
                    <a:p>
                      <a:pPr algn="l"/>
                      <a:r>
                        <a:rPr lang="es-EC" sz="1400" dirty="0" smtClean="0"/>
                        <a:t>Estrategia</a:t>
                      </a:r>
                      <a:endParaRPr lang="es-EC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EC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marL="68580" marR="68580" marT="34290" marB="34290" anchor="ctr"/>
                </a:tc>
              </a:tr>
              <a:tr h="353852">
                <a:tc>
                  <a:txBody>
                    <a:bodyPr/>
                    <a:lstStyle/>
                    <a:p>
                      <a:pPr algn="l"/>
                      <a:r>
                        <a:rPr lang="es-EC" sz="1400" dirty="0" smtClean="0"/>
                        <a:t>Desgravación Arancelaria</a:t>
                      </a:r>
                      <a:endParaRPr lang="es-EC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EC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marL="68580" marR="68580" marT="34290" marB="34290" anchor="ctr"/>
                </a:tc>
              </a:tr>
              <a:tr h="353852">
                <a:tc>
                  <a:txBody>
                    <a:bodyPr/>
                    <a:lstStyle/>
                    <a:p>
                      <a:pPr algn="l"/>
                      <a:r>
                        <a:rPr lang="es-EC" sz="1400" dirty="0" smtClean="0"/>
                        <a:t>Normas de Origen</a:t>
                      </a:r>
                      <a:endParaRPr lang="es-EC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EC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marL="68580" marR="68580" marT="34290" marB="34290" anchor="ctr"/>
                </a:tc>
              </a:tr>
              <a:tr h="353852">
                <a:tc>
                  <a:txBody>
                    <a:bodyPr/>
                    <a:lstStyle/>
                    <a:p>
                      <a:pPr algn="l"/>
                      <a:r>
                        <a:rPr lang="es-EC" sz="1400" dirty="0" smtClean="0"/>
                        <a:t>Defensa Comercial</a:t>
                      </a:r>
                      <a:endParaRPr lang="es-EC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EC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s-EC" sz="1400" dirty="0"/>
                    </a:p>
                  </a:txBody>
                  <a:tcPr marL="68580" marR="68580" marT="34290" marB="34290" anchor="ctr"/>
                </a:tc>
              </a:tr>
              <a:tr h="353852">
                <a:tc>
                  <a:txBody>
                    <a:bodyPr/>
                    <a:lstStyle/>
                    <a:p>
                      <a:pPr algn="l"/>
                      <a:r>
                        <a:rPr lang="es-EC" sz="1400" dirty="0" smtClean="0"/>
                        <a:t>TOTAL</a:t>
                      </a:r>
                      <a:endParaRPr lang="es-EC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5</a:t>
                      </a:r>
                      <a:endParaRPr lang="es-EC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smtClean="0"/>
                        <a:t>4</a:t>
                      </a:r>
                      <a:endParaRPr lang="es-EC" sz="1400" b="1" dirty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pic>
        <p:nvPicPr>
          <p:cNvPr id="10" name="Picture 2" descr="Resultado de imagen para visto o sin fo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906" y="4407661"/>
            <a:ext cx="337107" cy="34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n para visto o sin fo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81" y="3688432"/>
            <a:ext cx="337107" cy="34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visto o sin fo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318" y="2616097"/>
            <a:ext cx="337107" cy="34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n para visto o sin fo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906" y="3343459"/>
            <a:ext cx="337107" cy="34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n para visto o sin fo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81" y="3362156"/>
            <a:ext cx="337107" cy="34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n para visto o sin fo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81" y="2961070"/>
            <a:ext cx="337107" cy="34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sultado de imagen para visto o sin fo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81" y="4755376"/>
            <a:ext cx="337107" cy="34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esultado de imagen para visto o sin fo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906" y="4068437"/>
            <a:ext cx="337107" cy="34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esultado de imagen para visto o sin fo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94" y="2276872"/>
            <a:ext cx="337107" cy="34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259632" y="5517232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Tabla </a:t>
            </a:r>
            <a:r>
              <a:rPr lang="es-EC" sz="1000" dirty="0" smtClean="0"/>
              <a:t>6 </a:t>
            </a:r>
            <a:r>
              <a:rPr lang="es-EC" sz="1000" dirty="0" smtClean="0"/>
              <a:t>Conclusiones de  Comparación de variables CAN-MERCOSUR</a:t>
            </a:r>
          </a:p>
          <a:p>
            <a:r>
              <a:rPr lang="es-EC" sz="1000" dirty="0" smtClean="0"/>
              <a:t>Elaborado por: Ladino N., Martínez A. 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25178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67544" y="26369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8000" b="1" dirty="0">
                <a:ln w="10541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</a:rPr>
              <a:t>R</a:t>
            </a:r>
            <a:r>
              <a:rPr lang="es-EC" sz="8000" b="1" dirty="0" smtClean="0">
                <a:ln w="10541" cmpd="sng">
                  <a:solidFill>
                    <a:schemeClr val="accent3"/>
                  </a:solidFill>
                  <a:prstDash val="solid"/>
                </a:ln>
                <a:solidFill>
                  <a:schemeClr val="accent3"/>
                </a:solidFill>
              </a:rPr>
              <a:t>ecomendaciones</a:t>
            </a:r>
            <a:endParaRPr lang="es-EC" sz="8000" b="1" dirty="0">
              <a:ln w="10541" cmpd="sng">
                <a:solidFill>
                  <a:schemeClr val="accent3"/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2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533633"/>
              </p:ext>
            </p:extLst>
          </p:nvPr>
        </p:nvGraphicFramePr>
        <p:xfrm>
          <a:off x="1043608" y="1268766"/>
          <a:ext cx="7416824" cy="453650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708412"/>
                <a:gridCol w="3708412"/>
              </a:tblGrid>
              <a:tr h="516216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CAN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MERCOSUR</a:t>
                      </a:r>
                      <a:endParaRPr lang="es-EC" dirty="0"/>
                    </a:p>
                  </a:txBody>
                  <a:tcPr/>
                </a:tc>
              </a:tr>
              <a:tr h="891001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Mantener  Operaciones Comerciales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No fomentar</a:t>
                      </a:r>
                      <a:r>
                        <a:rPr lang="es-EC" baseline="0" dirty="0" smtClean="0"/>
                        <a:t>  la producción y exportación  de rosas</a:t>
                      </a:r>
                      <a:endParaRPr lang="es-EC" dirty="0"/>
                    </a:p>
                  </a:txBody>
                  <a:tcPr/>
                </a:tc>
              </a:tr>
              <a:tr h="516216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Arancel Promedio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Arancel Externo Común</a:t>
                      </a:r>
                      <a:endParaRPr lang="es-EC" dirty="0"/>
                    </a:p>
                  </a:txBody>
                  <a:tcPr/>
                </a:tc>
              </a:tr>
              <a:tr h="516216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 Estrategia de Concentración</a:t>
                      </a:r>
                      <a:r>
                        <a:rPr lang="es-EC" baseline="0" dirty="0" smtClean="0"/>
                        <a:t> </a:t>
                      </a:r>
                      <a:endParaRPr lang="es-EC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Buscar</a:t>
                      </a:r>
                      <a:r>
                        <a:rPr lang="es-EC" baseline="0" dirty="0" smtClean="0"/>
                        <a:t> estrategia óptima</a:t>
                      </a:r>
                      <a:endParaRPr lang="es-EC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89639">
                <a:tc gridSpan="2"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Eliminar</a:t>
                      </a:r>
                      <a:r>
                        <a:rPr lang="es-EC" baseline="0" dirty="0" smtClean="0"/>
                        <a:t> medidas de defensa comercial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516216">
                <a:tc gridSpan="2">
                  <a:txBody>
                    <a:bodyPr/>
                    <a:lstStyle/>
                    <a:p>
                      <a:pPr algn="ctr"/>
                      <a:r>
                        <a:rPr lang="es-EC" baseline="0" dirty="0" smtClean="0"/>
                        <a:t>Fusión- Gran mercado Sudamericano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91001">
                <a:tc gridSpan="2">
                  <a:txBody>
                    <a:bodyPr/>
                    <a:lstStyle/>
                    <a:p>
                      <a:pPr algn="ctr"/>
                      <a:r>
                        <a:rPr lang="es-EC" baseline="0" dirty="0" smtClean="0"/>
                        <a:t>Ecuador permanecer en la Comunidad Andina de Naciones (CAN)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971600" y="5877271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Tabla </a:t>
            </a:r>
            <a:r>
              <a:rPr lang="es-EC" sz="1000" dirty="0" smtClean="0"/>
              <a:t>7 </a:t>
            </a:r>
            <a:r>
              <a:rPr lang="es-EC" sz="1000" dirty="0" smtClean="0"/>
              <a:t>Recomendaciones </a:t>
            </a:r>
          </a:p>
          <a:p>
            <a:r>
              <a:rPr lang="es-EC" sz="1000" dirty="0" smtClean="0"/>
              <a:t>Elaborado por: Ladino N,. Martínez A.</a:t>
            </a:r>
            <a:endParaRPr lang="es-EC" sz="10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s-EC" dirty="0" smtClean="0"/>
              <a:t>Recomendaciones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171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6856" y="227965"/>
            <a:ext cx="5925344" cy="1143000"/>
          </a:xfrm>
        </p:spPr>
        <p:txBody>
          <a:bodyPr/>
          <a:lstStyle/>
          <a:p>
            <a:r>
              <a:rPr lang="es-EC" b="1" dirty="0" smtClean="0"/>
              <a:t>Objetivos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88843"/>
            <a:ext cx="8229600" cy="3960438"/>
          </a:xfrm>
        </p:spPr>
        <p:txBody>
          <a:bodyPr>
            <a:normAutofit/>
          </a:bodyPr>
          <a:lstStyle/>
          <a:p>
            <a:pPr algn="just"/>
            <a:r>
              <a:rPr lang="es-EC" b="1" dirty="0" smtClean="0"/>
              <a:t>Objetivo General</a:t>
            </a:r>
          </a:p>
          <a:p>
            <a:pPr lvl="1" algn="just"/>
            <a:r>
              <a:rPr lang="es-EC" dirty="0"/>
              <a:t>Realizar un estudio comparativo comercial de la subpartida 0603.11.00.00 entre los bloques de integración CAN y MERCOSUR para determinar el bloque con mayor liderazgo en la comercialización de rosas.</a:t>
            </a:r>
            <a:endParaRPr lang="es-EC" sz="2400" dirty="0"/>
          </a:p>
          <a:p>
            <a:pPr marL="0" indent="0" algn="just">
              <a:buNone/>
            </a:pPr>
            <a:r>
              <a:rPr lang="es-EC" b="1" dirty="0"/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1489"/>
            <a:ext cx="1871420" cy="187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084168" y="1988840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9 </a:t>
            </a:r>
            <a:r>
              <a:rPr lang="es-EC" sz="1000" dirty="0" smtClean="0"/>
              <a:t>Objetivos⁹</a:t>
            </a:r>
            <a:endParaRPr lang="es-EC" sz="1000" dirty="0" smtClean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95536" y="6381328"/>
            <a:ext cx="5840288" cy="365125"/>
          </a:xfrm>
        </p:spPr>
        <p:txBody>
          <a:bodyPr/>
          <a:lstStyle/>
          <a:p>
            <a:pPr algn="l"/>
            <a:r>
              <a:rPr lang="es-EC" sz="1000" dirty="0"/>
              <a:t>⁹</a:t>
            </a:r>
            <a:r>
              <a:rPr lang="es-EC" sz="1000" dirty="0" smtClean="0"/>
              <a:t> </a:t>
            </a:r>
            <a:r>
              <a:rPr lang="es-EC" sz="1000" dirty="0"/>
              <a:t>Fuente</a:t>
            </a:r>
            <a:r>
              <a:rPr lang="es-EC" sz="1000" dirty="0" smtClean="0"/>
              <a:t>: http</a:t>
            </a:r>
            <a:r>
              <a:rPr lang="es-EC" sz="1000" dirty="0"/>
              <a:t>://definicion.mx/wp-content/uploads/2013/03/objetivo.jpg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890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4752528" cy="4525963"/>
          </a:xfrm>
        </p:spPr>
        <p:txBody>
          <a:bodyPr>
            <a:normAutofit fontScale="70000" lnSpcReduction="20000"/>
          </a:bodyPr>
          <a:lstStyle/>
          <a:p>
            <a:r>
              <a:rPr lang="es-EC" b="1" dirty="0"/>
              <a:t>Objetivos </a:t>
            </a:r>
            <a:r>
              <a:rPr lang="es-EC" b="1" dirty="0" smtClean="0"/>
              <a:t>Específicos</a:t>
            </a:r>
          </a:p>
          <a:p>
            <a:pPr marL="0" indent="0">
              <a:buNone/>
            </a:pPr>
            <a:endParaRPr lang="es-EC" sz="2800" dirty="0"/>
          </a:p>
          <a:p>
            <a:pPr lvl="1" algn="just"/>
            <a:r>
              <a:rPr lang="es-EC" dirty="0"/>
              <a:t>Comparar los factores de </a:t>
            </a:r>
            <a:r>
              <a:rPr lang="es-EC" dirty="0" smtClean="0"/>
              <a:t>comercialización </a:t>
            </a:r>
            <a:r>
              <a:rPr lang="es-EC" dirty="0"/>
              <a:t>de </a:t>
            </a:r>
            <a:r>
              <a:rPr lang="es-EC" dirty="0" smtClean="0"/>
              <a:t>rosas.</a:t>
            </a:r>
            <a:endParaRPr lang="es-EC" sz="2400" dirty="0"/>
          </a:p>
          <a:p>
            <a:pPr lvl="1" algn="just"/>
            <a:r>
              <a:rPr lang="es-EC" dirty="0"/>
              <a:t>Establecer la ventaja competitiva y los factores de éxito de cada bloque en la comercialización de rosas.</a:t>
            </a:r>
            <a:endParaRPr lang="es-EC" sz="2400" dirty="0"/>
          </a:p>
          <a:p>
            <a:pPr lvl="1" algn="just"/>
            <a:r>
              <a:rPr lang="es-EC" dirty="0"/>
              <a:t>Proyectar  la diferencia comercial existente entre los dos bloques </a:t>
            </a:r>
            <a:r>
              <a:rPr lang="es-EC" dirty="0" smtClean="0"/>
              <a:t>en la subpartida 0603.11.00.00- Rosas. </a:t>
            </a:r>
            <a:endParaRPr lang="es-EC" sz="2400" dirty="0" smtClean="0"/>
          </a:p>
          <a:p>
            <a:pPr lvl="1" algn="just"/>
            <a:r>
              <a:rPr lang="es-EC" dirty="0" smtClean="0"/>
              <a:t>Plantear diversos escenarios con la determinación de estrategias competitivas para la exportación de rosas dentro de los dos bloques.</a:t>
            </a:r>
            <a:endParaRPr lang="es-EC" sz="2400" dirty="0" smtClean="0"/>
          </a:p>
          <a:p>
            <a:pPr lvl="2"/>
            <a:endParaRPr lang="es-EC" dirty="0"/>
          </a:p>
          <a:p>
            <a:endParaRPr lang="es-EC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3033000" cy="297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724128" y="4581128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10  Listado </a:t>
            </a:r>
            <a:r>
              <a:rPr lang="es-EC" sz="1000" dirty="0" smtClean="0"/>
              <a:t>objetivos¹⁰</a:t>
            </a:r>
            <a:endParaRPr lang="es-EC" sz="1000" dirty="0" smtClean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67544" y="6381328"/>
            <a:ext cx="7920880" cy="365125"/>
          </a:xfrm>
        </p:spPr>
        <p:txBody>
          <a:bodyPr/>
          <a:lstStyle/>
          <a:p>
            <a:pPr algn="l"/>
            <a:r>
              <a:rPr lang="es-EC" sz="1000" dirty="0" smtClean="0"/>
              <a:t>¹⁰ Fuente</a:t>
            </a:r>
            <a:r>
              <a:rPr lang="es-EC" sz="1000" dirty="0" smtClean="0"/>
              <a:t>: http</a:t>
            </a:r>
            <a:r>
              <a:rPr lang="es-EC" sz="1000" dirty="0"/>
              <a:t>://www.pnlydesarrollopersonal.com/wp-ontent/uploads/2012/07/Metas-objetivos-1-2-e1341436440657.jpg</a:t>
            </a:r>
          </a:p>
          <a:p>
            <a:pPr algn="l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968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Hipótesis</a:t>
            </a:r>
            <a:endParaRPr lang="es-EC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64" t="3867" r="10693" b="6038"/>
          <a:stretch/>
        </p:blipFill>
        <p:spPr bwMode="auto">
          <a:xfrm>
            <a:off x="323528" y="1772818"/>
            <a:ext cx="4310418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076" y="1634813"/>
            <a:ext cx="3663305" cy="263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07418" y="4264950"/>
            <a:ext cx="43265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11  Países CAN </a:t>
            </a:r>
            <a:r>
              <a:rPr lang="es-EC" sz="1000" dirty="0" smtClean="0"/>
              <a:t>¹¹</a:t>
            </a:r>
            <a:endParaRPr lang="es-EC" sz="1000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5285076" y="4320286"/>
            <a:ext cx="3663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12  Países </a:t>
            </a:r>
            <a:r>
              <a:rPr lang="es-EC" sz="1000" dirty="0" smtClean="0"/>
              <a:t>MERCOSUR¹²</a:t>
            </a:r>
            <a:endParaRPr lang="es-EC" sz="1000" dirty="0" smtClean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5480248" cy="365125"/>
          </a:xfrm>
        </p:spPr>
        <p:txBody>
          <a:bodyPr/>
          <a:lstStyle/>
          <a:p>
            <a:pPr algn="l"/>
            <a:r>
              <a:rPr lang="es-EC" sz="1000" dirty="0" smtClean="0"/>
              <a:t>¹¹ </a:t>
            </a:r>
            <a:r>
              <a:rPr lang="es-EC" sz="1000" dirty="0"/>
              <a:t>Fuente: http://quees.la/wp-content/uploads/2013/06/Comunidad-Andina.jpg</a:t>
            </a:r>
          </a:p>
          <a:p>
            <a:pPr algn="l"/>
            <a:r>
              <a:rPr lang="es-EC" sz="1000" dirty="0" smtClean="0"/>
              <a:t>¹² Fuente</a:t>
            </a:r>
            <a:r>
              <a:rPr lang="es-EC" sz="1000" dirty="0"/>
              <a:t>: http://eldiario.com.uy.s3.amazonaws.com/uploads/2016/08/Mercosur2.jpg</a:t>
            </a:r>
          </a:p>
          <a:p>
            <a:pPr algn="l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8374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TEORÍA</a:t>
            </a:r>
            <a:br>
              <a:rPr lang="es-EC" dirty="0" smtClean="0"/>
            </a:br>
            <a:r>
              <a:rPr lang="es-EC" dirty="0" smtClean="0"/>
              <a:t>MERCANTILISMO</a:t>
            </a:r>
            <a:endParaRPr lang="es-EC" dirty="0"/>
          </a:p>
        </p:txBody>
      </p:sp>
      <p:pic>
        <p:nvPicPr>
          <p:cNvPr id="1026" name="Picture 2" descr="Resultado de imagen para MERCANTILIS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2857500" cy="202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043608" y="4725144"/>
            <a:ext cx="3551036" cy="13157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40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Exportaciones </a:t>
            </a:r>
            <a:r>
              <a:rPr lang="es-ES" sz="405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+</a:t>
            </a:r>
          </a:p>
          <a:p>
            <a:pPr algn="ctr"/>
            <a:r>
              <a:rPr lang="es-ES" sz="405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Importaciones </a:t>
            </a:r>
            <a:r>
              <a:rPr lang="es-ES" sz="40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</a:t>
            </a:r>
          </a:p>
        </p:txBody>
      </p:sp>
      <p:sp>
        <p:nvSpPr>
          <p:cNvPr id="5" name="Rectángulo 4"/>
          <p:cNvSpPr/>
          <p:nvPr/>
        </p:nvSpPr>
        <p:spPr>
          <a:xfrm rot="16200000">
            <a:off x="-698834" y="2867187"/>
            <a:ext cx="288123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Siglo XVI-XIX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611560" y="6356350"/>
            <a:ext cx="5408240" cy="365125"/>
          </a:xfrm>
        </p:spPr>
        <p:txBody>
          <a:bodyPr/>
          <a:lstStyle/>
          <a:p>
            <a:pPr algn="l"/>
            <a:r>
              <a:rPr lang="es-EC" sz="1000" dirty="0" smtClean="0"/>
              <a:t>¹³ </a:t>
            </a:r>
            <a:r>
              <a:rPr lang="es-EC" sz="1000" dirty="0" smtClean="0"/>
              <a:t>Fuente: https</a:t>
            </a:r>
            <a:r>
              <a:rPr lang="es-EC" sz="1000" dirty="0"/>
              <a:t>://www.tes.com/lessons/FSDWG0Pstvr8dg/el-mercantilismo-grado-8</a:t>
            </a:r>
            <a:endParaRPr lang="es-EC" sz="1000" dirty="0" smtClean="0"/>
          </a:p>
          <a:p>
            <a:pPr algn="l"/>
            <a:r>
              <a:rPr lang="es-EC" sz="1000" dirty="0" smtClean="0"/>
              <a:t>¹⁴ </a:t>
            </a:r>
            <a:r>
              <a:rPr lang="es-EC" sz="1000" dirty="0"/>
              <a:t>Fuente: http://sharedvalue.org/partners/thought-leaders/michael-e-porter</a:t>
            </a:r>
            <a:endParaRPr lang="es-EC" sz="1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115616" y="4437112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13 </a:t>
            </a:r>
            <a:r>
              <a:rPr lang="es-EC" sz="1000" dirty="0" smtClean="0"/>
              <a:t>Mercantilismo¹³</a:t>
            </a:r>
            <a:endParaRPr lang="es-EC" sz="1000" dirty="0" smtClean="0"/>
          </a:p>
        </p:txBody>
      </p:sp>
      <p:pic>
        <p:nvPicPr>
          <p:cNvPr id="10" name="Picture 4" descr="Resultado de imagen para POR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2840063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 rot="16200000">
            <a:off x="4035182" y="2669675"/>
            <a:ext cx="119007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1979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5004048" y="4797152"/>
            <a:ext cx="332975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40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Michael Porter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076056" y="4437112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</a:t>
            </a:r>
            <a:r>
              <a:rPr lang="es-EC" sz="1000" dirty="0" smtClean="0"/>
              <a:t>14 </a:t>
            </a:r>
            <a:r>
              <a:rPr lang="es-EC" sz="1000" dirty="0" smtClean="0"/>
              <a:t>Michael </a:t>
            </a:r>
            <a:r>
              <a:rPr lang="es-EC" sz="1000" dirty="0" smtClean="0"/>
              <a:t>Porter¹⁴</a:t>
            </a:r>
            <a:endParaRPr lang="es-EC" sz="1000" dirty="0" smtClean="0"/>
          </a:p>
        </p:txBody>
      </p:sp>
    </p:spTree>
    <p:extLst>
      <p:ext uri="{BB962C8B-B14F-4D97-AF65-F5344CB8AC3E}">
        <p14:creationId xmlns:p14="http://schemas.microsoft.com/office/powerpoint/2010/main" val="408699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TEORÍA </a:t>
            </a:r>
            <a:br>
              <a:rPr lang="es-EC" dirty="0" smtClean="0"/>
            </a:br>
            <a:r>
              <a:rPr lang="es-EC" dirty="0" smtClean="0"/>
              <a:t>VENTAJA COMPETITIVA 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2112144" y="2125266"/>
            <a:ext cx="5181931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C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CONDICIONES DE LA DEMANDA</a:t>
            </a:r>
          </a:p>
        </p:txBody>
      </p:sp>
      <p:pic>
        <p:nvPicPr>
          <p:cNvPr id="6146" name="Picture 2" descr="Resultado de imagen para rosa ecuatori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496" y="2821669"/>
            <a:ext cx="3632387" cy="271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93915" y="2821668"/>
            <a:ext cx="1215782" cy="41549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2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Duración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630566" y="3642329"/>
            <a:ext cx="774892" cy="41549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2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Color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411703" y="3647104"/>
            <a:ext cx="698525" cy="41549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2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Tallo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7410395" y="3994524"/>
            <a:ext cx="950902" cy="41549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2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Grosor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7410395" y="3231606"/>
            <a:ext cx="1306768" cy="41549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2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Extensión</a:t>
            </a:r>
          </a:p>
        </p:txBody>
      </p:sp>
      <p:sp>
        <p:nvSpPr>
          <p:cNvPr id="6" name="Abrir llave 5"/>
          <p:cNvSpPr/>
          <p:nvPr/>
        </p:nvSpPr>
        <p:spPr>
          <a:xfrm>
            <a:off x="7172703" y="3001332"/>
            <a:ext cx="363071" cy="1707044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1350"/>
          </a:p>
        </p:txBody>
      </p:sp>
      <p:sp>
        <p:nvSpPr>
          <p:cNvPr id="12" name="Rectángulo 11"/>
          <p:cNvSpPr/>
          <p:nvPr/>
        </p:nvSpPr>
        <p:spPr>
          <a:xfrm>
            <a:off x="268977" y="4462990"/>
            <a:ext cx="2137893" cy="41549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2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Botones grandes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8064896" cy="365125"/>
          </a:xfrm>
        </p:spPr>
        <p:txBody>
          <a:bodyPr/>
          <a:lstStyle/>
          <a:p>
            <a:pPr algn="l"/>
            <a:r>
              <a:rPr lang="es-EC" sz="1000" dirty="0" smtClean="0"/>
              <a:t>¹⁵ </a:t>
            </a:r>
            <a:r>
              <a:rPr lang="es-EC" sz="1000" dirty="0" smtClean="0"/>
              <a:t>Fuente: http</a:t>
            </a:r>
            <a:r>
              <a:rPr lang="es-EC" sz="1000" dirty="0"/>
              <a:t>://www.larepublica.ec/blog/economia/2012/02/09/ecuador-seduce-al-mundo-con-sus-rosas-rojas-pese-a-la-crisis/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555776" y="5589240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Imagen </a:t>
            </a:r>
            <a:r>
              <a:rPr lang="es-EC" sz="1000" dirty="0" smtClean="0"/>
              <a:t>15 </a:t>
            </a:r>
            <a:r>
              <a:rPr lang="es-EC" sz="1000" dirty="0" smtClean="0"/>
              <a:t>Rosa </a:t>
            </a:r>
            <a:r>
              <a:rPr lang="es-EC" sz="1000" dirty="0" smtClean="0"/>
              <a:t>ecuatoriana¹⁵</a:t>
            </a:r>
            <a:endParaRPr lang="es-EC" sz="1000" dirty="0" smtClean="0"/>
          </a:p>
        </p:txBody>
      </p:sp>
    </p:spTree>
    <p:extLst>
      <p:ext uri="{BB962C8B-B14F-4D97-AF65-F5344CB8AC3E}">
        <p14:creationId xmlns:p14="http://schemas.microsoft.com/office/powerpoint/2010/main" val="136259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TEORÍA</a:t>
            </a:r>
            <a:br>
              <a:rPr lang="es-EC" dirty="0" smtClean="0"/>
            </a:br>
            <a:r>
              <a:rPr lang="es-EC" dirty="0" smtClean="0"/>
              <a:t>ESTRATEGIAS DE PORTER</a:t>
            </a:r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546970" y="3303118"/>
          <a:ext cx="6196854" cy="24214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8427"/>
                <a:gridCol w="3098427"/>
              </a:tblGrid>
              <a:tr h="1210703">
                <a:tc>
                  <a:txBody>
                    <a:bodyPr/>
                    <a:lstStyle/>
                    <a:p>
                      <a:endParaRPr lang="es-EC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EC" sz="1400" dirty="0"/>
                    </a:p>
                  </a:txBody>
                  <a:tcPr marL="68580" marR="68580" marT="34290" marB="34290"/>
                </a:tc>
              </a:tr>
              <a:tr h="1210703">
                <a:tc gridSpan="2">
                  <a:txBody>
                    <a:bodyPr/>
                    <a:lstStyle/>
                    <a:p>
                      <a:endParaRPr lang="es-EC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lecha izquierda y derecha 4"/>
          <p:cNvSpPr/>
          <p:nvPr/>
        </p:nvSpPr>
        <p:spPr>
          <a:xfrm>
            <a:off x="1546972" y="2502400"/>
            <a:ext cx="6196853" cy="54335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350"/>
          </a:p>
        </p:txBody>
      </p:sp>
      <p:sp>
        <p:nvSpPr>
          <p:cNvPr id="7" name="Rectángulo 6"/>
          <p:cNvSpPr/>
          <p:nvPr/>
        </p:nvSpPr>
        <p:spPr>
          <a:xfrm>
            <a:off x="3304056" y="2186065"/>
            <a:ext cx="2535887" cy="41549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2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Ventaja competitiva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609850" y="2980939"/>
            <a:ext cx="1219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dirty="0"/>
              <a:t>COSTO BAJO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257800" y="2978698"/>
            <a:ext cx="14668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dirty="0"/>
              <a:t>CARÁCTER ÚNICO</a:t>
            </a:r>
          </a:p>
        </p:txBody>
      </p:sp>
      <p:sp>
        <p:nvSpPr>
          <p:cNvPr id="10" name="Flecha arriba y abajo 9"/>
          <p:cNvSpPr/>
          <p:nvPr/>
        </p:nvSpPr>
        <p:spPr>
          <a:xfrm>
            <a:off x="628650" y="3303118"/>
            <a:ext cx="485775" cy="242140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350"/>
          </a:p>
        </p:txBody>
      </p:sp>
      <p:sp>
        <p:nvSpPr>
          <p:cNvPr id="11" name="Rectángulo 10"/>
          <p:cNvSpPr/>
          <p:nvPr/>
        </p:nvSpPr>
        <p:spPr>
          <a:xfrm rot="16200000">
            <a:off x="-307632" y="4306073"/>
            <a:ext cx="1457066" cy="41549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2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Segmentos</a:t>
            </a:r>
          </a:p>
        </p:txBody>
      </p:sp>
      <p:sp>
        <p:nvSpPr>
          <p:cNvPr id="12" name="CuadroTexto 11"/>
          <p:cNvSpPr txBox="1"/>
          <p:nvPr/>
        </p:nvSpPr>
        <p:spPr>
          <a:xfrm rot="16200000">
            <a:off x="393737" y="3454289"/>
            <a:ext cx="19431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dirty="0"/>
              <a:t>VARIOS SEGMENTOS</a:t>
            </a:r>
          </a:p>
        </p:txBody>
      </p:sp>
      <p:sp>
        <p:nvSpPr>
          <p:cNvPr id="13" name="CuadroTexto 12"/>
          <p:cNvSpPr txBox="1"/>
          <p:nvPr/>
        </p:nvSpPr>
        <p:spPr>
          <a:xfrm rot="16200000">
            <a:off x="683563" y="5045505"/>
            <a:ext cx="13634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dirty="0"/>
              <a:t>UN SEGMENTO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627656" y="3637313"/>
            <a:ext cx="2823978" cy="41549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2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LIDERAZGO EN COSTES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465543" y="4836016"/>
            <a:ext cx="2212913" cy="41549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2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CONCENTRACIÓN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5083421" y="3658164"/>
            <a:ext cx="2140138" cy="41549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s-ES" sz="22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DIFERENCIACIÓN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619672" y="5877272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Figura 1 Estrategias de Porter</a:t>
            </a:r>
          </a:p>
          <a:p>
            <a:r>
              <a:rPr lang="es-EC" sz="1000" dirty="0"/>
              <a:t>Fuente: http://www.gestiopolis.com/cuales-son-las-tres-estrategias-genericas-de-porter/</a:t>
            </a:r>
          </a:p>
          <a:p>
            <a:r>
              <a:rPr lang="es-EC" sz="1000" dirty="0" smtClean="0"/>
              <a:t>Adaptado por: Ladino N., Martínez A.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374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1349</Words>
  <Application>Microsoft Office PowerPoint</Application>
  <PresentationFormat>Presentación en pantalla (4:3)</PresentationFormat>
  <Paragraphs>341</Paragraphs>
  <Slides>38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3" baseType="lpstr">
      <vt:lpstr>Arial</vt:lpstr>
      <vt:lpstr>Calibri</vt:lpstr>
      <vt:lpstr>Cambria Math</vt:lpstr>
      <vt:lpstr>Times New Roman</vt:lpstr>
      <vt:lpstr>Tema de Office</vt:lpstr>
      <vt:lpstr>Estudio Comparativo de Comercio Internacional CAN-MERCOSUR de la subpartida 0603.11.00.00 (Rosas)</vt:lpstr>
      <vt:lpstr>ANTECEDENTES</vt:lpstr>
      <vt:lpstr>Presentación de PowerPoint</vt:lpstr>
      <vt:lpstr>Objetivos</vt:lpstr>
      <vt:lpstr>Presentación de PowerPoint</vt:lpstr>
      <vt:lpstr>Hipótesis</vt:lpstr>
      <vt:lpstr>TEORÍA MERCANTILISMO</vt:lpstr>
      <vt:lpstr>TEORÍA  VENTAJA COMPETITIVA </vt:lpstr>
      <vt:lpstr>TEORÍA ESTRATEGIAS DE PORTER</vt:lpstr>
      <vt:lpstr>Contexto Actual</vt:lpstr>
      <vt:lpstr>Presentación de PowerPoint</vt:lpstr>
      <vt:lpstr>Exportaciones de rosas</vt:lpstr>
      <vt:lpstr>Importaciones de rosas</vt:lpstr>
      <vt:lpstr>Saldo Comercial de rosas</vt:lpstr>
      <vt:lpstr>Comparación ANOVA</vt:lpstr>
      <vt:lpstr>Presentación de PowerPoint</vt:lpstr>
      <vt:lpstr>Ad-valorem para comercialización de rosas</vt:lpstr>
      <vt:lpstr>Presentación de PowerPoint</vt:lpstr>
      <vt:lpstr>Presentación de PowerPoint</vt:lpstr>
      <vt:lpstr>Matriz Interna y Externa</vt:lpstr>
      <vt:lpstr>MATRIZ Posición Estratégica y Evaluación de Acción (PEYEA)</vt:lpstr>
      <vt:lpstr>Matriz de Gerencia Estratégica</vt:lpstr>
      <vt:lpstr>Aplicación de Crystal Ball</vt:lpstr>
      <vt:lpstr>Aplicación de Crystal Ball</vt:lpstr>
      <vt:lpstr>Aplicación de Crystal Ball</vt:lpstr>
      <vt:lpstr>Aplicación de Crystal Ball</vt:lpstr>
      <vt:lpstr>Presentación de PowerPoint</vt:lpstr>
      <vt:lpstr>Desgravación Arancelaria</vt:lpstr>
      <vt:lpstr>Desgravación Intra-bloques</vt:lpstr>
      <vt:lpstr>Comparación de Desgravación Arancelaria</vt:lpstr>
      <vt:lpstr>Presentación de PowerPoint</vt:lpstr>
      <vt:lpstr>Normas de Origen</vt:lpstr>
      <vt:lpstr>Presentación de PowerPoint</vt:lpstr>
      <vt:lpstr>Presentación de PowerPoint</vt:lpstr>
      <vt:lpstr>Presentación de PowerPoint</vt:lpstr>
      <vt:lpstr>Conclusiones</vt:lpstr>
      <vt:lpstr>Presentación de PowerPoint</vt:lpstr>
      <vt:lpstr>Recomendaciones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Comparativo de Comercio Internacional CAN-MERCOSUR de la subpartida 0603.11 (Rosas)</dc:title>
  <dc:creator>Hp</dc:creator>
  <cp:lastModifiedBy>USUARIO</cp:lastModifiedBy>
  <cp:revision>70</cp:revision>
  <dcterms:created xsi:type="dcterms:W3CDTF">2016-09-17T19:54:20Z</dcterms:created>
  <dcterms:modified xsi:type="dcterms:W3CDTF">2016-10-02T04:40:52Z</dcterms:modified>
</cp:coreProperties>
</file>