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9"/>
  </p:notesMasterIdLst>
  <p:sldIdLst>
    <p:sldId id="257" r:id="rId2"/>
    <p:sldId id="258" r:id="rId3"/>
    <p:sldId id="259" r:id="rId4"/>
    <p:sldId id="261" r:id="rId5"/>
    <p:sldId id="260" r:id="rId6"/>
    <p:sldId id="262" r:id="rId7"/>
    <p:sldId id="279" r:id="rId8"/>
    <p:sldId id="280" r:id="rId9"/>
    <p:sldId id="278" r:id="rId10"/>
    <p:sldId id="263" r:id="rId11"/>
    <p:sldId id="264" r:id="rId12"/>
    <p:sldId id="277" r:id="rId13"/>
    <p:sldId id="281" r:id="rId14"/>
    <p:sldId id="265" r:id="rId15"/>
    <p:sldId id="269" r:id="rId16"/>
    <p:sldId id="266" r:id="rId17"/>
    <p:sldId id="270" r:id="rId18"/>
    <p:sldId id="267" r:id="rId19"/>
    <p:sldId id="268" r:id="rId20"/>
    <p:sldId id="271" r:id="rId21"/>
    <p:sldId id="272" r:id="rId22"/>
    <p:sldId id="273" r:id="rId23"/>
    <p:sldId id="274" r:id="rId24"/>
    <p:sldId id="275" r:id="rId25"/>
    <p:sldId id="282" r:id="rId26"/>
    <p:sldId id="276" r:id="rId27"/>
    <p:sldId id="283"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70" d="100"/>
          <a:sy n="70" d="100"/>
        </p:scale>
        <p:origin x="7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F:\estadisticas%20pame.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ocuments\PAME\tesis\desarrollo\estadisticas%20.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C-QTOSLB016\Documents\TESIS%20PAME\estadisticas%20pame.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pivotSource>
    <c:name>[estadisticas pame.xls]Hoja1!Tabla dinámica3</c:name>
    <c:fmtId val="-1"/>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COMPORTAMIENTO DE LAS IMPORTACIONES EN EL AÑO 2013</a:t>
            </a:r>
          </a:p>
          <a:p>
            <a:pPr>
              <a:defRPr/>
            </a:pPr>
            <a:r>
              <a:rPr lang="en-US"/>
              <a:t>SUBPARTIDA ARANCELARIA 8544.60.10.00</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ivotFmts>
      <c:pivotFmt>
        <c:idx val="0"/>
        <c:spPr>
          <a:gradFill rotWithShape="1">
            <a:gsLst>
              <a:gs pos="0">
                <a:schemeClr val="accent3">
                  <a:tint val="96000"/>
                  <a:lumMod val="100000"/>
                </a:schemeClr>
              </a:gs>
              <a:gs pos="78000">
                <a:schemeClr val="accent3">
                  <a:shade val="94000"/>
                  <a:lumMod val="94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marker>
          <c:symbol val="none"/>
        </c:marker>
      </c:pivotFmt>
      <c:pivotFmt>
        <c:idx val="2"/>
      </c:pivotFmt>
      <c:pivotFmt>
        <c:idx val="3"/>
        <c:spPr>
          <a:gradFill rotWithShape="1">
            <a:gsLst>
              <a:gs pos="0">
                <a:schemeClr val="accent3">
                  <a:tint val="96000"/>
                  <a:lumMod val="100000"/>
                </a:schemeClr>
              </a:gs>
              <a:gs pos="78000">
                <a:schemeClr val="accent3">
                  <a:shade val="94000"/>
                  <a:lumMod val="94000"/>
                </a:schemeClr>
              </a:gs>
            </a:gsLst>
            <a:lin ang="5400000" scaled="0"/>
          </a:gradFill>
          <a:ln>
            <a:noFill/>
          </a:ln>
          <a:effectLst/>
        </c:spPr>
        <c:marker>
          <c:symbol val="none"/>
        </c:marker>
      </c:pivotFmt>
      <c:pivotFmt>
        <c:idx val="4"/>
        <c:spPr>
          <a:gradFill rotWithShape="1">
            <a:gsLst>
              <a:gs pos="0">
                <a:schemeClr val="accent3">
                  <a:tint val="96000"/>
                  <a:lumMod val="100000"/>
                </a:schemeClr>
              </a:gs>
              <a:gs pos="78000">
                <a:schemeClr val="accent3">
                  <a:shade val="94000"/>
                  <a:lumMod val="94000"/>
                </a:schemeClr>
              </a:gs>
            </a:gsLst>
            <a:lin ang="5400000" scaled="0"/>
          </a:gradFill>
          <a:ln>
            <a:noFill/>
          </a:ln>
          <a:effectLst/>
        </c:spPr>
        <c:marker>
          <c:symbol val="none"/>
        </c:marker>
      </c:pivotFmt>
    </c:pivotFmts>
    <c:plotArea>
      <c:layout/>
      <c:barChart>
        <c:barDir val="col"/>
        <c:grouping val="clustered"/>
        <c:varyColors val="0"/>
        <c:ser>
          <c:idx val="0"/>
          <c:order val="0"/>
          <c:tx>
            <c:strRef>
              <c:f>Hoja1!$B$2915:$B$2916</c:f>
              <c:strCache>
                <c:ptCount val="1"/>
                <c:pt idx="0">
                  <c:v>2013</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invertIfNegative val="0"/>
          <c:trendline>
            <c:spPr>
              <a:ln w="25400" cap="rnd" cmpd="sng" algn="ctr">
                <a:solidFill>
                  <a:schemeClr val="dk1"/>
                </a:solidFill>
                <a:prstDash val="solid"/>
              </a:ln>
              <a:effectLst>
                <a:outerShdw blurRad="38100" dist="25400" dir="5400000" rotWithShape="0">
                  <a:srgbClr val="000000">
                    <a:alpha val="35000"/>
                  </a:srgbClr>
                </a:outerShdw>
              </a:effectLst>
            </c:spPr>
            <c:trendlineType val="movingAvg"/>
            <c:period val="2"/>
            <c:dispRSqr val="0"/>
            <c:dispEq val="0"/>
          </c:trendline>
          <c:cat>
            <c:strRef>
              <c:f>Hoja1!$A$2917:$A$2929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Hoja1!$B$2917:$B$2929</c:f>
              <c:numCache>
                <c:formatCode>General</c:formatCode>
                <c:ptCount val="12"/>
                <c:pt idx="0">
                  <c:v>6711286.4900000012</c:v>
                </c:pt>
                <c:pt idx="1">
                  <c:v>5876604.9500000002</c:v>
                </c:pt>
                <c:pt idx="2">
                  <c:v>7549396.96</c:v>
                </c:pt>
                <c:pt idx="3">
                  <c:v>7300146.0000000009</c:v>
                </c:pt>
                <c:pt idx="4">
                  <c:v>3590062.1500000004</c:v>
                </c:pt>
                <c:pt idx="5">
                  <c:v>4648812.2600000007</c:v>
                </c:pt>
                <c:pt idx="6">
                  <c:v>7095028.9800000004</c:v>
                </c:pt>
                <c:pt idx="7">
                  <c:v>3828798.1799999997</c:v>
                </c:pt>
                <c:pt idx="8">
                  <c:v>6750950.7799999993</c:v>
                </c:pt>
                <c:pt idx="9">
                  <c:v>4767293.0500000007</c:v>
                </c:pt>
                <c:pt idx="10">
                  <c:v>7068397.379999999</c:v>
                </c:pt>
                <c:pt idx="11">
                  <c:v>1778198.8099999998</c:v>
                </c:pt>
              </c:numCache>
            </c:numRef>
          </c:val>
        </c:ser>
        <c:dLbls>
          <c:showLegendKey val="0"/>
          <c:showVal val="0"/>
          <c:showCatName val="0"/>
          <c:showSerName val="0"/>
          <c:showPercent val="0"/>
          <c:showBubbleSize val="0"/>
        </c:dLbls>
        <c:gapWidth val="100"/>
        <c:overlap val="-24"/>
        <c:axId val="370232576"/>
        <c:axId val="370231456"/>
      </c:barChart>
      <c:catAx>
        <c:axId val="3702325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370231456"/>
        <c:crosses val="autoZero"/>
        <c:auto val="0"/>
        <c:lblAlgn val="ctr"/>
        <c:lblOffset val="100"/>
        <c:noMultiLvlLbl val="0"/>
      </c:catAx>
      <c:valAx>
        <c:axId val="3702314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S"/>
                  <a:t>Volores FOB (Millones)</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37023257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[estadisticas .xls]Hoja1!Tabla dinámica1</c:name>
    <c:fmtId val="-1"/>
  </c:pivotSource>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COMPORTAMIENTO DE LAS IMPORTACIONES EN EL AÑO 2015</a:t>
            </a:r>
            <a:endParaRPr lang="es-ES"/>
          </a:p>
          <a:p>
            <a:pPr>
              <a:defRPr/>
            </a:pPr>
            <a:r>
              <a:rPr lang="en-US"/>
              <a:t>SUBPARTIDA ARANCELARIA 8544.60.10.00</a:t>
            </a:r>
            <a:endParaRPr lang="es-ES"/>
          </a:p>
          <a:p>
            <a:pPr>
              <a:defRPr/>
            </a:pPr>
            <a:endParaRPr lang="en-US"/>
          </a:p>
        </c:rich>
      </c:tx>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s-ES"/>
        </a:p>
      </c:txPr>
    </c:title>
    <c:autoTitleDeleted val="0"/>
    <c:pivotFmts>
      <c:pivotFmt>
        <c:idx val="0"/>
        <c:spPr>
          <a:solidFill>
            <a:schemeClr val="accent4">
              <a:alpha val="70000"/>
            </a:schemeClr>
          </a:solidFill>
          <a:ln>
            <a:noFill/>
          </a:ln>
          <a:effectLst/>
        </c:spPr>
        <c:marker>
          <c:symbol val="none"/>
        </c:marker>
      </c:pivotFmt>
      <c:pivotFmt>
        <c:idx val="1"/>
        <c:spPr>
          <a:solidFill>
            <a:schemeClr val="accent4">
              <a:alpha val="70000"/>
            </a:schemeClr>
          </a:solidFill>
          <a:ln>
            <a:noFill/>
          </a:ln>
          <a:effectLst/>
        </c:spPr>
        <c:marker>
          <c:symbol val="none"/>
        </c:marker>
      </c:pivotFmt>
      <c:pivotFmt>
        <c:idx val="2"/>
        <c:spPr>
          <a:solidFill>
            <a:schemeClr val="accent4">
              <a:alpha val="70000"/>
            </a:schemeClr>
          </a:solidFill>
          <a:ln>
            <a:noFill/>
          </a:ln>
          <a:effectLst/>
        </c:spPr>
        <c:marker>
          <c:symbol val="none"/>
        </c:marker>
      </c:pivotFmt>
    </c:pivotFmts>
    <c:plotArea>
      <c:layout/>
      <c:barChart>
        <c:barDir val="col"/>
        <c:grouping val="clustered"/>
        <c:varyColors val="0"/>
        <c:ser>
          <c:idx val="0"/>
          <c:order val="0"/>
          <c:tx>
            <c:strRef>
              <c:f>Hoja1!$B$1862:$B$1863</c:f>
              <c:strCache>
                <c:ptCount val="1"/>
                <c:pt idx="0">
                  <c:v>Total</c:v>
                </c:pt>
              </c:strCache>
            </c:strRef>
          </c:tx>
          <c:spPr>
            <a:solidFill>
              <a:schemeClr val="accent4">
                <a:alpha val="70000"/>
              </a:schemeClr>
            </a:solidFill>
            <a:ln>
              <a:noFill/>
            </a:ln>
            <a:effectLst/>
          </c:spPr>
          <c:invertIfNegative val="0"/>
          <c:trendline>
            <c:spPr>
              <a:ln w="25400" cap="rnd" cmpd="sng" algn="ctr">
                <a:solidFill>
                  <a:schemeClr val="dk1"/>
                </a:solidFill>
                <a:prstDash val="solid"/>
              </a:ln>
              <a:effectLst>
                <a:outerShdw blurRad="38100" dist="25400" dir="5400000" rotWithShape="0">
                  <a:srgbClr val="000000">
                    <a:alpha val="35000"/>
                  </a:srgbClr>
                </a:outerShdw>
              </a:effectLst>
            </c:spPr>
            <c:trendlineType val="movingAvg"/>
            <c:period val="2"/>
            <c:dispRSqr val="0"/>
            <c:dispEq val="0"/>
          </c:trendline>
          <c:cat>
            <c:strRef>
              <c:f>Hoja1!$A$1864:$A$1876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Hoja1!$B$1864:$B$1876</c:f>
              <c:numCache>
                <c:formatCode>General</c:formatCode>
                <c:ptCount val="12"/>
                <c:pt idx="0">
                  <c:v>10745111.649999999</c:v>
                </c:pt>
                <c:pt idx="1">
                  <c:v>7227246.6800000006</c:v>
                </c:pt>
                <c:pt idx="2">
                  <c:v>11154749.829999998</c:v>
                </c:pt>
                <c:pt idx="3">
                  <c:v>7341418.3700000001</c:v>
                </c:pt>
                <c:pt idx="4">
                  <c:v>2031383.3300000003</c:v>
                </c:pt>
                <c:pt idx="5">
                  <c:v>6778724.0799999991</c:v>
                </c:pt>
                <c:pt idx="6">
                  <c:v>3808555.05</c:v>
                </c:pt>
                <c:pt idx="7">
                  <c:v>13823455.030000003</c:v>
                </c:pt>
                <c:pt idx="8">
                  <c:v>6212544.5699999994</c:v>
                </c:pt>
                <c:pt idx="9">
                  <c:v>4060411.27</c:v>
                </c:pt>
                <c:pt idx="10">
                  <c:v>4133370.2100000004</c:v>
                </c:pt>
                <c:pt idx="11">
                  <c:v>1585178.0399999998</c:v>
                </c:pt>
              </c:numCache>
            </c:numRef>
          </c:val>
        </c:ser>
        <c:dLbls>
          <c:showLegendKey val="0"/>
          <c:showVal val="0"/>
          <c:showCatName val="0"/>
          <c:showSerName val="0"/>
          <c:showPercent val="0"/>
          <c:showBubbleSize val="0"/>
        </c:dLbls>
        <c:gapWidth val="80"/>
        <c:overlap val="25"/>
        <c:axId val="223967968"/>
        <c:axId val="223975248"/>
      </c:barChart>
      <c:catAx>
        <c:axId val="2239679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S"/>
          </a:p>
        </c:txPr>
        <c:crossAx val="223975248"/>
        <c:crosses val="autoZero"/>
        <c:auto val="1"/>
        <c:lblAlgn val="ctr"/>
        <c:lblOffset val="100"/>
        <c:noMultiLvlLbl val="0"/>
      </c:catAx>
      <c:valAx>
        <c:axId val="22397524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S"/>
                  <a:t>Valores FOB (Millones)</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S"/>
          </a:p>
        </c:txPr>
        <c:crossAx val="2239679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[estadisticas .xls]85446010-2013-B!Tabla dinámica5</c:name>
    <c:fmtId val="-1"/>
  </c:pivotSource>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S"/>
              <a:t>Principales países de importación de Ecuador con respecto a la subpartida 8544.60.10</a:t>
            </a:r>
          </a:p>
          <a:p>
            <a:pPr>
              <a:defRPr/>
            </a:pPr>
            <a:endParaRPr lang="en-US"/>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S"/>
        </a:p>
      </c:txPr>
    </c:title>
    <c:autoTitleDeleted val="0"/>
    <c:pivotFmts>
      <c:pivotFmt>
        <c:idx val="0"/>
        <c:spPr>
          <a:solidFill>
            <a:schemeClr val="accent1"/>
          </a:solidFill>
          <a:ln w="19050" cap="flat" cmpd="sng" algn="ctr">
            <a:solidFill>
              <a:schemeClr val="l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cap="flat" cmpd="sng" algn="ctr">
            <a:solidFill>
              <a:schemeClr val="l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flat" cmpd="sng" algn="ctr">
            <a:solidFill>
              <a:schemeClr val="lt1"/>
            </a:solidFill>
            <a:round/>
          </a:ln>
          <a:effectLst/>
        </c:spPr>
      </c:pivotFmt>
      <c:pivotFmt>
        <c:idx val="3"/>
        <c:spPr>
          <a:solidFill>
            <a:schemeClr val="accent1"/>
          </a:solidFill>
          <a:ln w="19050" cap="flat" cmpd="sng" algn="ctr">
            <a:solidFill>
              <a:schemeClr val="lt1"/>
            </a:solidFill>
            <a:round/>
          </a:ln>
          <a:effectLst/>
        </c:spPr>
      </c:pivotFmt>
      <c:pivotFmt>
        <c:idx val="4"/>
        <c:spPr>
          <a:solidFill>
            <a:schemeClr val="accent1"/>
          </a:solidFill>
          <a:ln w="19050" cap="flat" cmpd="sng" algn="ctr">
            <a:solidFill>
              <a:schemeClr val="lt1"/>
            </a:solidFill>
            <a:round/>
          </a:ln>
          <a:effectLst/>
        </c:spPr>
      </c:pivotFmt>
      <c:pivotFmt>
        <c:idx val="5"/>
        <c:spPr>
          <a:solidFill>
            <a:schemeClr val="accent1"/>
          </a:solidFill>
          <a:ln w="19050" cap="flat" cmpd="sng" algn="ctr">
            <a:solidFill>
              <a:schemeClr val="lt1"/>
            </a:solidFill>
            <a:round/>
          </a:ln>
          <a:effectLst/>
        </c:spPr>
      </c:pivotFmt>
      <c:pivotFmt>
        <c:idx val="6"/>
        <c:spPr>
          <a:solidFill>
            <a:schemeClr val="accent1"/>
          </a:solidFill>
          <a:ln w="19050" cap="flat" cmpd="sng" algn="ctr">
            <a:solidFill>
              <a:schemeClr val="lt1"/>
            </a:solidFill>
            <a:round/>
          </a:ln>
          <a:effectLst/>
        </c:spPr>
      </c:pivotFmt>
      <c:pivotFmt>
        <c:idx val="7"/>
        <c:spPr>
          <a:solidFill>
            <a:schemeClr val="accent1"/>
          </a:solidFill>
          <a:ln w="19050" cap="flat" cmpd="sng" algn="ctr">
            <a:solidFill>
              <a:schemeClr val="lt1"/>
            </a:solidFill>
            <a:round/>
          </a:ln>
          <a:effectLst/>
        </c:spPr>
      </c:pivotFmt>
      <c:pivotFmt>
        <c:idx val="8"/>
        <c:spPr>
          <a:solidFill>
            <a:schemeClr val="accent1"/>
          </a:solidFill>
          <a:ln w="19050" cap="flat" cmpd="sng" algn="ctr">
            <a:solidFill>
              <a:schemeClr val="l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cap="flat" cmpd="sng" algn="ctr">
            <a:solidFill>
              <a:schemeClr val="lt1"/>
            </a:solidFill>
            <a:round/>
          </a:ln>
          <a:effectLst/>
        </c:spPr>
      </c:pivotFmt>
      <c:pivotFmt>
        <c:idx val="10"/>
        <c:spPr>
          <a:solidFill>
            <a:schemeClr val="accent1"/>
          </a:solidFill>
          <a:ln w="19050" cap="flat" cmpd="sng" algn="ctr">
            <a:solidFill>
              <a:schemeClr val="lt1"/>
            </a:solidFill>
            <a:round/>
          </a:ln>
          <a:effectLst/>
        </c:spPr>
      </c:pivotFmt>
      <c:pivotFmt>
        <c:idx val="11"/>
        <c:spPr>
          <a:solidFill>
            <a:schemeClr val="accent1"/>
          </a:solidFill>
          <a:ln w="19050" cap="flat" cmpd="sng" algn="ctr">
            <a:solidFill>
              <a:schemeClr val="lt1"/>
            </a:solidFill>
            <a:round/>
          </a:ln>
          <a:effectLst/>
        </c:spPr>
      </c:pivotFmt>
      <c:pivotFmt>
        <c:idx val="12"/>
        <c:spPr>
          <a:solidFill>
            <a:schemeClr val="accent1"/>
          </a:solidFill>
          <a:ln w="19050" cap="flat" cmpd="sng" algn="ctr">
            <a:solidFill>
              <a:schemeClr val="lt1"/>
            </a:solidFill>
            <a:round/>
          </a:ln>
          <a:effectLst/>
        </c:spPr>
      </c:pivotFmt>
      <c:pivotFmt>
        <c:idx val="13"/>
        <c:spPr>
          <a:solidFill>
            <a:schemeClr val="accent1"/>
          </a:solidFill>
          <a:ln w="19050" cap="flat" cmpd="sng" algn="ctr">
            <a:solidFill>
              <a:schemeClr val="lt1"/>
            </a:solidFill>
            <a:round/>
          </a:ln>
          <a:effectLst/>
        </c:spPr>
      </c:pivotFmt>
      <c:pivotFmt>
        <c:idx val="14"/>
        <c:spPr>
          <a:solidFill>
            <a:schemeClr val="accent1"/>
          </a:solidFill>
          <a:ln w="19050" cap="flat" cmpd="sng" algn="ctr">
            <a:solidFill>
              <a:schemeClr val="lt1"/>
            </a:solidFill>
            <a:round/>
          </a:ln>
          <a:effectLst/>
        </c:spPr>
      </c:pivotFmt>
    </c:pivotFmts>
    <c:plotArea>
      <c:layout/>
      <c:pieChart>
        <c:varyColors val="1"/>
        <c:ser>
          <c:idx val="0"/>
          <c:order val="0"/>
          <c:tx>
            <c:strRef>
              <c:f>'85446010-2013-B'!$B$73:$B$74</c:f>
              <c:strCache>
                <c:ptCount val="1"/>
                <c:pt idx="0">
                  <c:v>Total</c:v>
                </c:pt>
              </c:strCache>
            </c:strRef>
          </c:tx>
          <c:dPt>
            <c:idx val="0"/>
            <c:bubble3D val="0"/>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tint val="65000"/>
                      <a:lumMod val="110000"/>
                    </a:schemeClr>
                  </a:gs>
                  <a:gs pos="88000">
                    <a:schemeClr val="accent4">
                      <a:tint val="90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tint val="65000"/>
                      <a:lumMod val="110000"/>
                    </a:schemeClr>
                  </a:gs>
                  <a:gs pos="88000">
                    <a:schemeClr val="accent5">
                      <a:tint val="90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'85446010-2013-B'!$A$75:$A$81</c:f>
              <c:strCache>
                <c:ptCount val="6"/>
                <c:pt idx="0">
                  <c:v>ALEMANIA</c:v>
                </c:pt>
                <c:pt idx="1">
                  <c:v>CHILE </c:v>
                </c:pt>
                <c:pt idx="2">
                  <c:v>CHINA </c:v>
                </c:pt>
                <c:pt idx="3">
                  <c:v>COLOMBIA </c:v>
                </c:pt>
                <c:pt idx="4">
                  <c:v>ESTADOS UNIDOS</c:v>
                </c:pt>
                <c:pt idx="5">
                  <c:v>LOS DEMAS </c:v>
                </c:pt>
              </c:strCache>
            </c:strRef>
          </c:cat>
          <c:val>
            <c:numRef>
              <c:f>'85446010-2013-B'!$B$75:$B$81</c:f>
              <c:numCache>
                <c:formatCode>0.00%</c:formatCode>
                <c:ptCount val="6"/>
                <c:pt idx="0">
                  <c:v>6.25E-2</c:v>
                </c:pt>
                <c:pt idx="1">
                  <c:v>0.10416666666666667</c:v>
                </c:pt>
                <c:pt idx="2">
                  <c:v>0.125</c:v>
                </c:pt>
                <c:pt idx="3">
                  <c:v>6.25E-2</c:v>
                </c:pt>
                <c:pt idx="4">
                  <c:v>0.45833333333333331</c:v>
                </c:pt>
                <c:pt idx="5">
                  <c:v>0.1875</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0504585276270193"/>
          <c:y val="0.31669885257317232"/>
          <c:w val="0.23040694280573437"/>
          <c:h val="0.53752693370472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[estadisticas .xls]85446010-2015-B!Tabla dinámica4</c:name>
    <c:fmtId val="-1"/>
  </c:pivotSource>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S"/>
              <a:t>Principales países de importación de Ecuador con respecto a la subpartida 8544.60.10</a:t>
            </a:r>
          </a:p>
          <a:p>
            <a:pPr>
              <a:defRPr/>
            </a:pPr>
            <a:endParaRPr lang="en-US"/>
          </a:p>
        </c:rich>
      </c:tx>
      <c:layout>
        <c:manualLayout>
          <c:xMode val="edge"/>
          <c:yMode val="edge"/>
          <c:x val="0.1139815630995326"/>
          <c:y val="2.9358995269939649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S"/>
        </a:p>
      </c:txPr>
    </c:title>
    <c:autoTitleDeleted val="0"/>
    <c:pivotFmts>
      <c:pivotFmt>
        <c:idx val="0"/>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'85446010-2015-B'!$B$64:$B$65</c:f>
              <c:strCache>
                <c:ptCount val="1"/>
                <c:pt idx="0">
                  <c:v>Total</c:v>
                </c:pt>
              </c:strCache>
            </c:strRef>
          </c:tx>
          <c:dPt>
            <c:idx val="0"/>
            <c:bubble3D val="0"/>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tint val="65000"/>
                      <a:lumMod val="110000"/>
                    </a:schemeClr>
                  </a:gs>
                  <a:gs pos="88000">
                    <a:schemeClr val="accent4">
                      <a:tint val="90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tint val="65000"/>
                      <a:lumMod val="110000"/>
                    </a:schemeClr>
                  </a:gs>
                  <a:gs pos="88000">
                    <a:schemeClr val="accent5">
                      <a:tint val="90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'85446010-2015-B'!$A$66:$A$72</c:f>
              <c:strCache>
                <c:ptCount val="6"/>
                <c:pt idx="0">
                  <c:v>CHILE </c:v>
                </c:pt>
                <c:pt idx="1">
                  <c:v>CHINA </c:v>
                </c:pt>
                <c:pt idx="2">
                  <c:v>PERÚ</c:v>
                </c:pt>
                <c:pt idx="3">
                  <c:v>ESPAÑA</c:v>
                </c:pt>
                <c:pt idx="4">
                  <c:v>ESTADOS UNIDOS</c:v>
                </c:pt>
                <c:pt idx="5">
                  <c:v>LOS DEMAS</c:v>
                </c:pt>
              </c:strCache>
            </c:strRef>
          </c:cat>
          <c:val>
            <c:numRef>
              <c:f>'85446010-2015-B'!$B$66:$B$72</c:f>
              <c:numCache>
                <c:formatCode>0.00%</c:formatCode>
                <c:ptCount val="6"/>
                <c:pt idx="0">
                  <c:v>0.05</c:v>
                </c:pt>
                <c:pt idx="1">
                  <c:v>0.17499999999999999</c:v>
                </c:pt>
                <c:pt idx="2">
                  <c:v>0.05</c:v>
                </c:pt>
                <c:pt idx="3">
                  <c:v>0.05</c:v>
                </c:pt>
                <c:pt idx="4">
                  <c:v>0.47499999999999998</c:v>
                </c:pt>
                <c:pt idx="5">
                  <c:v>0.19999999999999998</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1572996032455882"/>
          <c:y val="0.33409587794564644"/>
          <c:w val="0.2064963337631891"/>
          <c:h val="0.46304270557483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[estadisticas .xls]Hoja4!Tabla dinámica8</c:name>
    <c:fmtId val="-1"/>
  </c:pivotSource>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COMPORTAMIENTO DE LAS IMPORTACIONES EN EL AÑO 2013</a:t>
            </a:r>
            <a:endParaRPr lang="es-ES"/>
          </a:p>
          <a:p>
            <a:pPr>
              <a:defRPr/>
            </a:pPr>
            <a:r>
              <a:rPr lang="en-US"/>
              <a:t>SUBPARTIDA ARANCELARIA 8544.60.90.00</a:t>
            </a:r>
            <a:endParaRPr lang="es-ES"/>
          </a:p>
          <a:p>
            <a:pPr>
              <a:defRPr/>
            </a:pPr>
            <a:endParaRPr lang="en-US"/>
          </a:p>
        </c:rich>
      </c:tx>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s-ES"/>
        </a:p>
      </c:txPr>
    </c:title>
    <c:autoTitleDeleted val="0"/>
    <c:pivotFmts>
      <c:pivotFmt>
        <c:idx val="0"/>
        <c:spPr>
          <a:solidFill>
            <a:schemeClr val="accent4">
              <a:alpha val="70000"/>
            </a:schemeClr>
          </a:solidFill>
          <a:ln>
            <a:noFill/>
          </a:ln>
          <a:effectLst/>
        </c:spPr>
        <c:marker>
          <c:symbol val="none"/>
        </c:marker>
      </c:pivotFmt>
      <c:pivotFmt>
        <c:idx val="1"/>
        <c:spPr>
          <a:solidFill>
            <a:schemeClr val="accent4">
              <a:alpha val="70000"/>
            </a:schemeClr>
          </a:solidFill>
          <a:ln>
            <a:noFill/>
          </a:ln>
          <a:effectLst/>
        </c:spPr>
        <c:marker>
          <c:symbol val="none"/>
        </c:marker>
      </c:pivotFmt>
      <c:pivotFmt>
        <c:idx val="2"/>
        <c:spPr>
          <a:solidFill>
            <a:schemeClr val="accent4">
              <a:alpha val="70000"/>
            </a:schemeClr>
          </a:solidFill>
          <a:ln>
            <a:noFill/>
          </a:ln>
          <a:effectLst/>
        </c:spPr>
        <c:marker>
          <c:symbol val="none"/>
        </c:marker>
      </c:pivotFmt>
    </c:pivotFmts>
    <c:plotArea>
      <c:layout/>
      <c:barChart>
        <c:barDir val="col"/>
        <c:grouping val="clustered"/>
        <c:varyColors val="0"/>
        <c:ser>
          <c:idx val="0"/>
          <c:order val="0"/>
          <c:tx>
            <c:strRef>
              <c:f>Hoja4!$B$3:$B$4</c:f>
              <c:strCache>
                <c:ptCount val="1"/>
                <c:pt idx="0">
                  <c:v>Total</c:v>
                </c:pt>
              </c:strCache>
            </c:strRef>
          </c:tx>
          <c:spPr>
            <a:solidFill>
              <a:schemeClr val="accent4">
                <a:alpha val="70000"/>
              </a:schemeClr>
            </a:solidFill>
            <a:ln>
              <a:noFill/>
            </a:ln>
            <a:effectLst/>
          </c:spPr>
          <c:invertIfNegative val="0"/>
          <c:trendline>
            <c:spPr>
              <a:ln w="25400" cap="rnd" cmpd="sng" algn="ctr">
                <a:solidFill>
                  <a:schemeClr val="dk1"/>
                </a:solidFill>
                <a:prstDash val="solid"/>
              </a:ln>
              <a:effectLst>
                <a:outerShdw blurRad="38100" dist="25400" dir="5400000" rotWithShape="0">
                  <a:srgbClr val="000000">
                    <a:alpha val="35000"/>
                  </a:srgbClr>
                </a:outerShdw>
              </a:effectLst>
            </c:spPr>
            <c:trendlineType val="movingAvg"/>
            <c:period val="2"/>
            <c:dispRSqr val="0"/>
            <c:dispEq val="0"/>
          </c:trendline>
          <c:cat>
            <c:strRef>
              <c:f>Hoja4!$A$5:$A$17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Hoja4!$B$5:$B$17</c:f>
              <c:numCache>
                <c:formatCode>General</c:formatCode>
                <c:ptCount val="12"/>
                <c:pt idx="0">
                  <c:v>5299358.4499999983</c:v>
                </c:pt>
                <c:pt idx="1">
                  <c:v>10750212.32</c:v>
                </c:pt>
                <c:pt idx="2">
                  <c:v>10340488.349999998</c:v>
                </c:pt>
                <c:pt idx="3">
                  <c:v>4476112.3000000007</c:v>
                </c:pt>
                <c:pt idx="4">
                  <c:v>9054563.7699999977</c:v>
                </c:pt>
                <c:pt idx="5">
                  <c:v>8025127.4699999988</c:v>
                </c:pt>
                <c:pt idx="6">
                  <c:v>6249142.4099999992</c:v>
                </c:pt>
                <c:pt idx="7">
                  <c:v>11630018.27</c:v>
                </c:pt>
                <c:pt idx="8">
                  <c:v>6197148.9100000001</c:v>
                </c:pt>
                <c:pt idx="9">
                  <c:v>10802710.26</c:v>
                </c:pt>
                <c:pt idx="10">
                  <c:v>2628298.5</c:v>
                </c:pt>
                <c:pt idx="11">
                  <c:v>4648430.5199999996</c:v>
                </c:pt>
              </c:numCache>
            </c:numRef>
          </c:val>
        </c:ser>
        <c:dLbls>
          <c:showLegendKey val="0"/>
          <c:showVal val="0"/>
          <c:showCatName val="0"/>
          <c:showSerName val="0"/>
          <c:showPercent val="0"/>
          <c:showBubbleSize val="0"/>
        </c:dLbls>
        <c:gapWidth val="80"/>
        <c:overlap val="25"/>
        <c:axId val="362063344"/>
        <c:axId val="362066704"/>
      </c:barChart>
      <c:catAx>
        <c:axId val="3620633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S"/>
          </a:p>
        </c:txPr>
        <c:crossAx val="362066704"/>
        <c:crosses val="autoZero"/>
        <c:auto val="1"/>
        <c:lblAlgn val="ctr"/>
        <c:lblOffset val="100"/>
        <c:noMultiLvlLbl val="0"/>
      </c:catAx>
      <c:valAx>
        <c:axId val="36206670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S"/>
                  <a:t>Valores FOB (Millones)</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S"/>
          </a:p>
        </c:txPr>
        <c:crossAx val="3620633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pivotSource>
    <c:name>[estadisticas .xls]Hoja1!Tabla dinámica1</c:name>
    <c:fmtId val="-1"/>
  </c:pivotSource>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COMPORTAMIENTO DE LAS IMPORTACIONES EN EL AÑO 2015</a:t>
            </a:r>
            <a:endParaRPr lang="es-ES"/>
          </a:p>
          <a:p>
            <a:pPr>
              <a:defRPr/>
            </a:pPr>
            <a:r>
              <a:rPr lang="en-US"/>
              <a:t>SUBPARTIDA ARANCELARIA 8544.60.90.00</a:t>
            </a:r>
            <a:endParaRPr lang="es-ES"/>
          </a:p>
          <a:p>
            <a:pPr>
              <a:defRPr/>
            </a:pPr>
            <a:endParaRPr lang="en-US"/>
          </a:p>
        </c:rich>
      </c:tx>
      <c:layout>
        <c:manualLayout>
          <c:xMode val="edge"/>
          <c:yMode val="edge"/>
          <c:x val="0.13455272935124324"/>
          <c:y val="1.1750881316098707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s-ES"/>
        </a:p>
      </c:txPr>
    </c:title>
    <c:autoTitleDeleted val="0"/>
    <c:pivotFmts>
      <c:pivotFmt>
        <c:idx val="0"/>
        <c:spPr>
          <a:solidFill>
            <a:schemeClr val="accent5">
              <a:alpha val="70000"/>
            </a:schemeClr>
          </a:solidFill>
          <a:ln>
            <a:noFill/>
          </a:ln>
          <a:effectLst/>
        </c:spPr>
        <c:marker>
          <c:symbol val="none"/>
        </c:marker>
      </c:pivotFmt>
      <c:pivotFmt>
        <c:idx val="1"/>
        <c:spPr>
          <a:solidFill>
            <a:schemeClr val="accent5">
              <a:alpha val="70000"/>
            </a:schemeClr>
          </a:solidFill>
          <a:ln>
            <a:noFill/>
          </a:ln>
          <a:effectLst/>
        </c:spPr>
        <c:marker>
          <c:symbol val="none"/>
        </c:marker>
      </c:pivotFmt>
      <c:pivotFmt>
        <c:idx val="2"/>
        <c:spPr>
          <a:solidFill>
            <a:schemeClr val="accent5">
              <a:alpha val="70000"/>
            </a:schemeClr>
          </a:solidFill>
          <a:ln>
            <a:noFill/>
          </a:ln>
          <a:effectLst/>
        </c:spPr>
        <c:marker>
          <c:symbol val="none"/>
        </c:marker>
      </c:pivotFmt>
    </c:pivotFmts>
    <c:plotArea>
      <c:layout/>
      <c:barChart>
        <c:barDir val="col"/>
        <c:grouping val="clustered"/>
        <c:varyColors val="0"/>
        <c:ser>
          <c:idx val="0"/>
          <c:order val="0"/>
          <c:tx>
            <c:strRef>
              <c:f>Hoja1!$B$1862:$B$1863</c:f>
              <c:strCache>
                <c:ptCount val="1"/>
                <c:pt idx="0">
                  <c:v>Total</c:v>
                </c:pt>
              </c:strCache>
            </c:strRef>
          </c:tx>
          <c:spPr>
            <a:solidFill>
              <a:schemeClr val="accent5">
                <a:alpha val="70000"/>
              </a:schemeClr>
            </a:solidFill>
            <a:ln>
              <a:noFill/>
            </a:ln>
            <a:effectLst/>
          </c:spPr>
          <c:invertIfNegative val="0"/>
          <c:trendline>
            <c:spPr>
              <a:ln w="25400" cap="rnd" cmpd="sng" algn="ctr">
                <a:solidFill>
                  <a:schemeClr val="dk1"/>
                </a:solidFill>
                <a:prstDash val="solid"/>
              </a:ln>
              <a:effectLst>
                <a:outerShdw blurRad="38100" dist="25400" dir="5400000" rotWithShape="0">
                  <a:srgbClr val="000000">
                    <a:alpha val="35000"/>
                  </a:srgbClr>
                </a:outerShdw>
              </a:effectLst>
            </c:spPr>
            <c:trendlineType val="movingAvg"/>
            <c:period val="2"/>
            <c:dispRSqr val="0"/>
            <c:dispEq val="0"/>
          </c:trendline>
          <c:cat>
            <c:strRef>
              <c:f>Hoja1!$A$1864:$A$1876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Hoja1!$B$1864:$B$1876</c:f>
              <c:numCache>
                <c:formatCode>General</c:formatCode>
                <c:ptCount val="12"/>
                <c:pt idx="0">
                  <c:v>2724361.96</c:v>
                </c:pt>
                <c:pt idx="1">
                  <c:v>9814386.75</c:v>
                </c:pt>
                <c:pt idx="2">
                  <c:v>12632017.000000002</c:v>
                </c:pt>
                <c:pt idx="3">
                  <c:v>13306528.880000005</c:v>
                </c:pt>
                <c:pt idx="4">
                  <c:v>4015469.9900000012</c:v>
                </c:pt>
                <c:pt idx="5">
                  <c:v>2879553.1799999988</c:v>
                </c:pt>
                <c:pt idx="6">
                  <c:v>11263068.030000003</c:v>
                </c:pt>
                <c:pt idx="7">
                  <c:v>2395066.6999999997</c:v>
                </c:pt>
                <c:pt idx="8">
                  <c:v>5269036.1399999987</c:v>
                </c:pt>
                <c:pt idx="9">
                  <c:v>3942276.08</c:v>
                </c:pt>
                <c:pt idx="10">
                  <c:v>6203943.290000001</c:v>
                </c:pt>
                <c:pt idx="11">
                  <c:v>1907847.6099999999</c:v>
                </c:pt>
              </c:numCache>
            </c:numRef>
          </c:val>
        </c:ser>
        <c:dLbls>
          <c:showLegendKey val="0"/>
          <c:showVal val="0"/>
          <c:showCatName val="0"/>
          <c:showSerName val="0"/>
          <c:showPercent val="0"/>
          <c:showBubbleSize val="0"/>
        </c:dLbls>
        <c:gapWidth val="80"/>
        <c:overlap val="25"/>
        <c:axId val="359197088"/>
        <c:axId val="359198208"/>
      </c:barChart>
      <c:catAx>
        <c:axId val="35919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S"/>
          </a:p>
        </c:txPr>
        <c:crossAx val="359198208"/>
        <c:crosses val="autoZero"/>
        <c:auto val="1"/>
        <c:lblAlgn val="ctr"/>
        <c:lblOffset val="100"/>
        <c:noMultiLvlLbl val="0"/>
      </c:catAx>
      <c:valAx>
        <c:axId val="35919820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S"/>
                  <a:t>Valores FOB (Millones)</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S"/>
          </a:p>
        </c:txPr>
        <c:crossAx val="35919708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[estadisticas .xls]8544609000-2013-B!Tabla dinámica4</c:name>
    <c:fmtId val="-1"/>
  </c:pivotSource>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S"/>
              <a:t>Principales países de importación de Ecuador con respecto a la subpartida 8544.60.90</a:t>
            </a:r>
          </a:p>
          <a:p>
            <a:pPr>
              <a:defRPr/>
            </a:pPr>
            <a:endParaRPr lang="en-US"/>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S"/>
        </a:p>
      </c:txPr>
    </c:title>
    <c:autoTitleDeleted val="0"/>
    <c:pivotFmts>
      <c:pivotFmt>
        <c:idx val="0"/>
        <c:marker>
          <c:symbol val="none"/>
        </c:marker>
        <c:dLbl>
          <c:idx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S"/>
            </a:p>
          </c:txPr>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dLbl>
          <c:idx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S"/>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S"/>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'8544609000-2013-B'!$B$114:$B$115</c:f>
              <c:strCache>
                <c:ptCount val="1"/>
                <c:pt idx="0">
                  <c:v>Total</c:v>
                </c:pt>
              </c:strCache>
            </c:strRef>
          </c:tx>
          <c:dPt>
            <c:idx val="0"/>
            <c:bubble3D val="0"/>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tint val="65000"/>
                      <a:lumMod val="110000"/>
                    </a:schemeClr>
                  </a:gs>
                  <a:gs pos="88000">
                    <a:schemeClr val="accent4">
                      <a:tint val="90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tint val="65000"/>
                      <a:lumMod val="110000"/>
                    </a:schemeClr>
                  </a:gs>
                  <a:gs pos="88000">
                    <a:schemeClr val="accent5">
                      <a:tint val="90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dPt>
          <c:dPt>
            <c:idx val="6"/>
            <c:bubble3D val="0"/>
            <c:spPr>
              <a:gradFill rotWithShape="1">
                <a:gsLst>
                  <a:gs pos="0">
                    <a:schemeClr val="accent1">
                      <a:lumMod val="60000"/>
                      <a:tint val="65000"/>
                      <a:lumMod val="110000"/>
                    </a:schemeClr>
                  </a:gs>
                  <a:gs pos="88000">
                    <a:schemeClr val="accent1">
                      <a:lumMod val="60000"/>
                      <a:tint val="90000"/>
                    </a:schemeClr>
                  </a:gs>
                </a:gsLst>
                <a:lin ang="5400000" scaled="0"/>
              </a:gradFill>
              <a:ln w="9525" cap="flat" cmpd="sng" algn="ctr">
                <a:solidFill>
                  <a:schemeClr val="accent1">
                    <a:lumMod val="60000"/>
                    <a:shade val="95000"/>
                  </a:schemeClr>
                </a:solidFill>
                <a:round/>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dLbl>
              <c:idx val="5"/>
              <c:layout>
                <c:manualLayout>
                  <c:x val="0.11808427765045841"/>
                  <c:y val="-0.23015873015873015"/>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'8544609000-2013-B'!$A$116:$A$123</c:f>
              <c:strCache>
                <c:ptCount val="7"/>
                <c:pt idx="0">
                  <c:v>BRASIL</c:v>
                </c:pt>
                <c:pt idx="1">
                  <c:v>CHINA </c:v>
                </c:pt>
                <c:pt idx="2">
                  <c:v>ALEMANIA</c:v>
                </c:pt>
                <c:pt idx="3">
                  <c:v>ITALIA</c:v>
                </c:pt>
                <c:pt idx="4">
                  <c:v>ESPAÑA</c:v>
                </c:pt>
                <c:pt idx="5">
                  <c:v>ESTADOS UNIDOS</c:v>
                </c:pt>
                <c:pt idx="6">
                  <c:v>LOS DEMAS PAÍSES</c:v>
                </c:pt>
              </c:strCache>
            </c:strRef>
          </c:cat>
          <c:val>
            <c:numRef>
              <c:f>'8544609000-2013-B'!$B$116:$B$123</c:f>
              <c:numCache>
                <c:formatCode>0.00%</c:formatCode>
                <c:ptCount val="7"/>
                <c:pt idx="0">
                  <c:v>2.3255813953488372E-2</c:v>
                </c:pt>
                <c:pt idx="1">
                  <c:v>0.13953488372093023</c:v>
                </c:pt>
                <c:pt idx="2">
                  <c:v>5.8139534883720929E-2</c:v>
                </c:pt>
                <c:pt idx="3">
                  <c:v>5.8139534883720929E-2</c:v>
                </c:pt>
                <c:pt idx="4">
                  <c:v>3.4883720930232558E-2</c:v>
                </c:pt>
                <c:pt idx="5">
                  <c:v>0.54651162790697672</c:v>
                </c:pt>
                <c:pt idx="6">
                  <c:v>0.1395348837209302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601300422815278"/>
          <c:y val="0.20588629546306711"/>
          <c:w val="0.159658365069172"/>
          <c:h val="0.574060742407199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[estadisticas .xls]854460900000-2015-B!Tabla dinámica8</c:name>
    <c:fmtId val="-1"/>
  </c:pivotSource>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S"/>
              <a:t>Principales países de importación de Ecuador con respecto a la subpartida 8544.60.90</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S"/>
        </a:p>
      </c:txPr>
    </c:title>
    <c:autoTitleDeleted val="0"/>
    <c:pivotFmts>
      <c:pivotFmt>
        <c:idx val="0"/>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
        <c:idx val="1"/>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
        <c:idx val="2"/>
        <c:marker>
          <c:symbol val="none"/>
        </c:marker>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'854460900000-2015-B'!$B$118:$B$119</c:f>
              <c:strCache>
                <c:ptCount val="1"/>
                <c:pt idx="0">
                  <c:v>Total</c:v>
                </c:pt>
              </c:strCache>
            </c:strRef>
          </c:tx>
          <c:dPt>
            <c:idx val="0"/>
            <c:bubble3D val="0"/>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tint val="65000"/>
                      <a:lumMod val="110000"/>
                    </a:schemeClr>
                  </a:gs>
                  <a:gs pos="88000">
                    <a:schemeClr val="accent4">
                      <a:tint val="90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tint val="65000"/>
                      <a:lumMod val="110000"/>
                    </a:schemeClr>
                  </a:gs>
                  <a:gs pos="88000">
                    <a:schemeClr val="accent5">
                      <a:tint val="90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tint val="65000"/>
                      <a:lumMod val="110000"/>
                    </a:schemeClr>
                  </a:gs>
                  <a:gs pos="88000">
                    <a:schemeClr val="accent6">
                      <a:tint val="90000"/>
                    </a:schemeClr>
                  </a:gs>
                </a:gsLst>
                <a:lin ang="5400000" scaled="0"/>
              </a:gradFill>
              <a:ln w="9525" cap="flat" cmpd="sng" algn="ctr">
                <a:solidFill>
                  <a:schemeClr val="accent6">
                    <a:shade val="95000"/>
                  </a:schemeClr>
                </a:solidFill>
                <a:round/>
              </a:ln>
              <a:effectLst/>
            </c:spPr>
          </c:dPt>
          <c:dPt>
            <c:idx val="6"/>
            <c:bubble3D val="0"/>
            <c:spPr>
              <a:gradFill rotWithShape="1">
                <a:gsLst>
                  <a:gs pos="0">
                    <a:schemeClr val="accent1">
                      <a:lumMod val="60000"/>
                      <a:tint val="65000"/>
                      <a:lumMod val="110000"/>
                    </a:schemeClr>
                  </a:gs>
                  <a:gs pos="88000">
                    <a:schemeClr val="accent1">
                      <a:lumMod val="60000"/>
                      <a:tint val="90000"/>
                    </a:schemeClr>
                  </a:gs>
                </a:gsLst>
                <a:lin ang="5400000" scaled="0"/>
              </a:gradFill>
              <a:ln w="9525" cap="flat" cmpd="sng" algn="ctr">
                <a:solidFill>
                  <a:schemeClr val="accent1">
                    <a:lumMod val="60000"/>
                    <a:shade val="95000"/>
                  </a:schemeClr>
                </a:solidFill>
                <a:round/>
              </a:ln>
              <a:effectLst/>
            </c:spPr>
          </c:dPt>
          <c:dPt>
            <c:idx val="7"/>
            <c:bubble3D val="0"/>
            <c:spPr>
              <a:gradFill rotWithShape="1">
                <a:gsLst>
                  <a:gs pos="0">
                    <a:schemeClr val="accent2">
                      <a:lumMod val="60000"/>
                      <a:tint val="65000"/>
                      <a:lumMod val="110000"/>
                    </a:schemeClr>
                  </a:gs>
                  <a:gs pos="88000">
                    <a:schemeClr val="accent2">
                      <a:lumMod val="60000"/>
                      <a:tint val="90000"/>
                    </a:schemeClr>
                  </a:gs>
                </a:gsLst>
                <a:lin ang="5400000" scaled="0"/>
              </a:gradFill>
              <a:ln w="9525" cap="flat" cmpd="sng" algn="ctr">
                <a:solidFill>
                  <a:schemeClr val="accent2">
                    <a:lumMod val="60000"/>
                    <a:shade val="95000"/>
                  </a:schemeClr>
                </a:solidFill>
                <a:round/>
              </a:ln>
              <a:effectLst/>
            </c:spPr>
          </c:dPt>
          <c:dPt>
            <c:idx val="8"/>
            <c:bubble3D val="0"/>
            <c:spPr>
              <a:gradFill rotWithShape="1">
                <a:gsLst>
                  <a:gs pos="0">
                    <a:schemeClr val="accent3">
                      <a:lumMod val="60000"/>
                      <a:tint val="65000"/>
                      <a:lumMod val="110000"/>
                    </a:schemeClr>
                  </a:gs>
                  <a:gs pos="88000">
                    <a:schemeClr val="accent3">
                      <a:lumMod val="60000"/>
                      <a:tint val="90000"/>
                    </a:schemeClr>
                  </a:gs>
                </a:gsLst>
                <a:lin ang="5400000" scaled="0"/>
              </a:gradFill>
              <a:ln w="9525" cap="flat" cmpd="sng" algn="ctr">
                <a:solidFill>
                  <a:schemeClr val="accent3">
                    <a:lumMod val="60000"/>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'854460900000-2015-B'!$A$120:$A$129</c:f>
              <c:strCache>
                <c:ptCount val="9"/>
                <c:pt idx="0">
                  <c:v>BRASIL</c:v>
                </c:pt>
                <c:pt idx="1">
                  <c:v>CHINA </c:v>
                </c:pt>
                <c:pt idx="2">
                  <c:v>ALEMANIA</c:v>
                </c:pt>
                <c:pt idx="3">
                  <c:v>KOREA</c:v>
                </c:pt>
                <c:pt idx="4">
                  <c:v>MÉXICO</c:v>
                </c:pt>
                <c:pt idx="5">
                  <c:v>PERÚ</c:v>
                </c:pt>
                <c:pt idx="6">
                  <c:v>REINO UNIDO</c:v>
                </c:pt>
                <c:pt idx="7">
                  <c:v>ESTADOS UNIDOS</c:v>
                </c:pt>
                <c:pt idx="8">
                  <c:v>LOS DEMÁS</c:v>
                </c:pt>
              </c:strCache>
            </c:strRef>
          </c:cat>
          <c:val>
            <c:numRef>
              <c:f>'854460900000-2015-B'!$B$120:$B$129</c:f>
              <c:numCache>
                <c:formatCode>0.00%</c:formatCode>
                <c:ptCount val="9"/>
                <c:pt idx="0">
                  <c:v>2.3255813953488372E-2</c:v>
                </c:pt>
                <c:pt idx="1">
                  <c:v>0.22093023255813954</c:v>
                </c:pt>
                <c:pt idx="2">
                  <c:v>3.4883720930232558E-2</c:v>
                </c:pt>
                <c:pt idx="3">
                  <c:v>2.3255813953488372E-2</c:v>
                </c:pt>
                <c:pt idx="4">
                  <c:v>2.3255813953488372E-2</c:v>
                </c:pt>
                <c:pt idx="5">
                  <c:v>2.3255813953488372E-2</c:v>
                </c:pt>
                <c:pt idx="6">
                  <c:v>2.3255813953488372E-2</c:v>
                </c:pt>
                <c:pt idx="7">
                  <c:v>0.46511627906976744</c:v>
                </c:pt>
                <c:pt idx="8">
                  <c:v>0.16279069767441856</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6270836373858519"/>
          <c:y val="0.24081317189832438"/>
          <c:w val="0.20778694555045801"/>
          <c:h val="0.6154269782063461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pivotSource>
    <c:name>[estadisticas pame.xls]MATRIZ 2!Tabla dinámica3</c:name>
    <c:fmtId val="-1"/>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a:t>Análisis de las importaciones en los año 2013 y 2015</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plotArea>
      <c:layout/>
      <c:barChart>
        <c:barDir val="col"/>
        <c:grouping val="clustered"/>
        <c:varyColors val="0"/>
        <c:ser>
          <c:idx val="0"/>
          <c:order val="0"/>
          <c:tx>
            <c:strRef>
              <c:f>'MATRIZ 2'!$B$7700:$B$7701</c:f>
              <c:strCache>
                <c:ptCount val="1"/>
                <c:pt idx="0">
                  <c:v>8544.60.10.00 </c:v>
                </c:pt>
              </c:strCache>
            </c:strRef>
          </c:tx>
          <c:spPr>
            <a:solidFill>
              <a:schemeClr val="accent5">
                <a:tint val="77000"/>
              </a:schemeClr>
            </a:solidFill>
            <a:ln>
              <a:noFill/>
            </a:ln>
            <a:effectLst/>
          </c:spPr>
          <c:invertIfNegative val="0"/>
          <c:cat>
            <c:strRef>
              <c:f>'MATRIZ 2'!$A$7702:$A$7706</c:f>
              <c:strCache>
                <c:ptCount val="4"/>
                <c:pt idx="0">
                  <c:v>2013</c:v>
                </c:pt>
                <c:pt idx="1">
                  <c:v>2014</c:v>
                </c:pt>
                <c:pt idx="2">
                  <c:v>2015</c:v>
                </c:pt>
                <c:pt idx="3">
                  <c:v>2016</c:v>
                </c:pt>
              </c:strCache>
            </c:strRef>
          </c:cat>
          <c:val>
            <c:numRef>
              <c:f>'MATRIZ 2'!$B$7702:$B$7706</c:f>
              <c:numCache>
                <c:formatCode>General</c:formatCode>
                <c:ptCount val="4"/>
                <c:pt idx="0">
                  <c:v>15403763.109999955</c:v>
                </c:pt>
                <c:pt idx="1">
                  <c:v>44112777.530000061</c:v>
                </c:pt>
                <c:pt idx="2">
                  <c:v>40389577.380000025</c:v>
                </c:pt>
                <c:pt idx="3">
                  <c:v>7703921.6399999969</c:v>
                </c:pt>
              </c:numCache>
            </c:numRef>
          </c:val>
        </c:ser>
        <c:ser>
          <c:idx val="1"/>
          <c:order val="1"/>
          <c:tx>
            <c:strRef>
              <c:f>'MATRIZ 2'!$C$7700:$C$7701</c:f>
              <c:strCache>
                <c:ptCount val="1"/>
                <c:pt idx="0">
                  <c:v>8544.60.90.00 </c:v>
                </c:pt>
              </c:strCache>
            </c:strRef>
          </c:tx>
          <c:spPr>
            <a:solidFill>
              <a:schemeClr val="accent5">
                <a:shade val="76000"/>
              </a:schemeClr>
            </a:solidFill>
            <a:ln>
              <a:noFill/>
            </a:ln>
            <a:effectLst/>
          </c:spPr>
          <c:invertIfNegative val="0"/>
          <c:cat>
            <c:strRef>
              <c:f>'MATRIZ 2'!$A$7702:$A$7706</c:f>
              <c:strCache>
                <c:ptCount val="4"/>
                <c:pt idx="0">
                  <c:v>2013</c:v>
                </c:pt>
                <c:pt idx="1">
                  <c:v>2014</c:v>
                </c:pt>
                <c:pt idx="2">
                  <c:v>2015</c:v>
                </c:pt>
                <c:pt idx="3">
                  <c:v>2016</c:v>
                </c:pt>
              </c:strCache>
            </c:strRef>
          </c:cat>
          <c:val>
            <c:numRef>
              <c:f>'MATRIZ 2'!$C$7702:$C$7706</c:f>
              <c:numCache>
                <c:formatCode>General</c:formatCode>
                <c:ptCount val="4"/>
                <c:pt idx="0">
                  <c:v>25243869.139999997</c:v>
                </c:pt>
                <c:pt idx="1">
                  <c:v>7131826.9100000011</c:v>
                </c:pt>
                <c:pt idx="2">
                  <c:v>49046410.230000004</c:v>
                </c:pt>
                <c:pt idx="3">
                  <c:v>5206524.59</c:v>
                </c:pt>
              </c:numCache>
            </c:numRef>
          </c:val>
        </c:ser>
        <c:dLbls>
          <c:dLblPos val="outEnd"/>
          <c:showLegendKey val="0"/>
          <c:showVal val="0"/>
          <c:showCatName val="0"/>
          <c:showSerName val="0"/>
          <c:showPercent val="0"/>
          <c:showBubbleSize val="0"/>
        </c:dLbls>
        <c:gapWidth val="219"/>
        <c:overlap val="-27"/>
        <c:axId val="477117632"/>
        <c:axId val="477129952"/>
      </c:barChart>
      <c:catAx>
        <c:axId val="4771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77129952"/>
        <c:crosses val="autoZero"/>
        <c:auto val="0"/>
        <c:lblAlgn val="ctr"/>
        <c:lblOffset val="100"/>
        <c:noMultiLvlLbl val="0"/>
      </c:catAx>
      <c:valAx>
        <c:axId val="47712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C"/>
                  <a:t>Valor total en millones de dolares FOB</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500" b="1" i="0" u="none" strike="noStrike" kern="1200" baseline="0">
                <a:solidFill>
                  <a:schemeClr val="tx1"/>
                </a:solidFill>
                <a:effectLst/>
                <a:latin typeface="+mn-lt"/>
                <a:ea typeface="+mn-ea"/>
                <a:cs typeface="+mn-cs"/>
              </a:defRPr>
            </a:pPr>
            <a:endParaRPr lang="es-ES"/>
          </a:p>
        </c:txPr>
        <c:crossAx val="4771176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73731-5B49-40A6-90F1-C74466EAF838}"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S"/>
        </a:p>
      </dgm:t>
    </dgm:pt>
    <dgm:pt modelId="{B3A92BF8-100A-405A-B2F7-F68D944912D0}">
      <dgm:prSet phldrT="[Texto]"/>
      <dgm:spPr/>
      <dgm:t>
        <a:bodyPr/>
        <a:lstStyle/>
        <a:p>
          <a:r>
            <a:rPr lang="es-ES" dirty="0" smtClean="0"/>
            <a:t>Sector estratégico (PNBV)</a:t>
          </a:r>
          <a:endParaRPr lang="es-ES" dirty="0"/>
        </a:p>
      </dgm:t>
    </dgm:pt>
    <dgm:pt modelId="{E17303F1-EBAA-40A8-ACE2-4FE1D4C6484B}" type="parTrans" cxnId="{28A8E285-1A7B-44D3-B45E-63C200F330BF}">
      <dgm:prSet/>
      <dgm:spPr/>
      <dgm:t>
        <a:bodyPr/>
        <a:lstStyle/>
        <a:p>
          <a:endParaRPr lang="es-ES"/>
        </a:p>
      </dgm:t>
    </dgm:pt>
    <dgm:pt modelId="{6B3096A9-62C4-4395-959C-804426F74954}" type="sibTrans" cxnId="{28A8E285-1A7B-44D3-B45E-63C200F330BF}">
      <dgm:prSet/>
      <dgm:spPr/>
      <dgm:t>
        <a:bodyPr/>
        <a:lstStyle/>
        <a:p>
          <a:endParaRPr lang="es-ES"/>
        </a:p>
      </dgm:t>
    </dgm:pt>
    <dgm:pt modelId="{5DDD7180-B645-4DC6-ACAE-526FE1B33457}">
      <dgm:prSet phldrT="[Texto]"/>
      <dgm:spPr/>
      <dgm:t>
        <a:bodyPr/>
        <a:lstStyle/>
        <a:p>
          <a:r>
            <a:rPr lang="es-ES" dirty="0" smtClean="0"/>
            <a:t>Articulación con otros sectores productivos </a:t>
          </a:r>
          <a:endParaRPr lang="es-ES" dirty="0"/>
        </a:p>
      </dgm:t>
    </dgm:pt>
    <dgm:pt modelId="{09A9CA35-B950-480C-AC0D-883AB456C03F}" type="parTrans" cxnId="{C3EEC74A-6D30-4830-9DD1-B26A51671A2C}">
      <dgm:prSet/>
      <dgm:spPr/>
      <dgm:t>
        <a:bodyPr/>
        <a:lstStyle/>
        <a:p>
          <a:endParaRPr lang="es-ES"/>
        </a:p>
      </dgm:t>
    </dgm:pt>
    <dgm:pt modelId="{0285D0A3-1510-443B-B7AE-FD8A9EFCE0E6}" type="sibTrans" cxnId="{C3EEC74A-6D30-4830-9DD1-B26A51671A2C}">
      <dgm:prSet/>
      <dgm:spPr/>
      <dgm:t>
        <a:bodyPr/>
        <a:lstStyle/>
        <a:p>
          <a:endParaRPr lang="es-ES"/>
        </a:p>
      </dgm:t>
    </dgm:pt>
    <dgm:pt modelId="{7C667566-B6BF-4B79-8F9E-7AC13AA31B5A}">
      <dgm:prSet phldrT="[Texto]"/>
      <dgm:spPr/>
      <dgm:t>
        <a:bodyPr/>
        <a:lstStyle/>
        <a:p>
          <a:r>
            <a:rPr lang="es-ES" dirty="0" smtClean="0"/>
            <a:t>Proyectos estratégicos (Objetivo 10)</a:t>
          </a:r>
          <a:endParaRPr lang="es-ES" dirty="0"/>
        </a:p>
      </dgm:t>
    </dgm:pt>
    <dgm:pt modelId="{BE9906E0-F356-4567-8BF6-E77F3BA55AFA}" type="parTrans" cxnId="{FC1B1C42-D549-4426-90A4-5E298AB89B5D}">
      <dgm:prSet/>
      <dgm:spPr/>
      <dgm:t>
        <a:bodyPr/>
        <a:lstStyle/>
        <a:p>
          <a:endParaRPr lang="es-ES"/>
        </a:p>
      </dgm:t>
    </dgm:pt>
    <dgm:pt modelId="{B9D1C4BE-B6B8-41BC-9D05-70B86A822A21}" type="sibTrans" cxnId="{FC1B1C42-D549-4426-90A4-5E298AB89B5D}">
      <dgm:prSet/>
      <dgm:spPr/>
      <dgm:t>
        <a:bodyPr/>
        <a:lstStyle/>
        <a:p>
          <a:endParaRPr lang="es-ES"/>
        </a:p>
      </dgm:t>
    </dgm:pt>
    <dgm:pt modelId="{743A0896-0CF5-4777-A242-5F72267E1175}">
      <dgm:prSet phldrT="[Texto]"/>
      <dgm:spPr/>
      <dgm:t>
        <a:bodyPr/>
        <a:lstStyle/>
        <a:p>
          <a:r>
            <a:rPr lang="es-ES" dirty="0" smtClean="0"/>
            <a:t>Generador </a:t>
          </a:r>
        </a:p>
        <a:p>
          <a:r>
            <a:rPr lang="es-ES" dirty="0" smtClean="0"/>
            <a:t>de empleo</a:t>
          </a:r>
          <a:endParaRPr lang="es-ES" dirty="0"/>
        </a:p>
      </dgm:t>
    </dgm:pt>
    <dgm:pt modelId="{A91E20E1-E05F-4FA6-B529-58EBA1FECA9F}" type="parTrans" cxnId="{93C9571F-754D-4638-A48A-58E268257A9D}">
      <dgm:prSet/>
      <dgm:spPr/>
      <dgm:t>
        <a:bodyPr/>
        <a:lstStyle/>
        <a:p>
          <a:endParaRPr lang="es-ES"/>
        </a:p>
      </dgm:t>
    </dgm:pt>
    <dgm:pt modelId="{8099890A-4C75-4C4D-AA30-731225EA128C}" type="sibTrans" cxnId="{93C9571F-754D-4638-A48A-58E268257A9D}">
      <dgm:prSet/>
      <dgm:spPr/>
      <dgm:t>
        <a:bodyPr/>
        <a:lstStyle/>
        <a:p>
          <a:endParaRPr lang="es-ES"/>
        </a:p>
      </dgm:t>
    </dgm:pt>
    <dgm:pt modelId="{C44FEA18-CCE5-4F48-A863-94CEE9DFA473}">
      <dgm:prSet phldrT="[Texto]"/>
      <dgm:spPr/>
      <dgm:t>
        <a:bodyPr/>
        <a:lstStyle/>
        <a:p>
          <a:r>
            <a:rPr lang="es-ES" dirty="0" smtClean="0"/>
            <a:t>Manufacturas de hierro y acero 27%</a:t>
          </a:r>
        </a:p>
        <a:p>
          <a:r>
            <a:rPr lang="es-ES" dirty="0" smtClean="0"/>
            <a:t>Máquinas, artefactos mecánicos 26%</a:t>
          </a:r>
        </a:p>
        <a:p>
          <a:r>
            <a:rPr lang="es-ES" dirty="0" smtClean="0"/>
            <a:t>Material eléctrico y sus parte 15%</a:t>
          </a:r>
          <a:endParaRPr lang="es-ES" dirty="0"/>
        </a:p>
      </dgm:t>
    </dgm:pt>
    <dgm:pt modelId="{66542A0B-2DE0-4867-B9DE-3A25364A1819}" type="parTrans" cxnId="{34A7CC38-075F-4153-B9B9-F5A8988421BF}">
      <dgm:prSet/>
      <dgm:spPr/>
      <dgm:t>
        <a:bodyPr/>
        <a:lstStyle/>
        <a:p>
          <a:endParaRPr lang="es-ES"/>
        </a:p>
      </dgm:t>
    </dgm:pt>
    <dgm:pt modelId="{68A548FE-D679-4953-8311-47CB53517CAE}" type="sibTrans" cxnId="{34A7CC38-075F-4153-B9B9-F5A8988421BF}">
      <dgm:prSet/>
      <dgm:spPr/>
      <dgm:t>
        <a:bodyPr/>
        <a:lstStyle/>
        <a:p>
          <a:endParaRPr lang="es-ES"/>
        </a:p>
      </dgm:t>
    </dgm:pt>
    <dgm:pt modelId="{726DF091-386C-40F3-8378-9CBB4C6A06EB}">
      <dgm:prSet phldrT="[Texto]"/>
      <dgm:spPr/>
      <dgm:t>
        <a:bodyPr/>
        <a:lstStyle/>
        <a:p>
          <a:r>
            <a:rPr lang="es-ES" dirty="0" smtClean="0"/>
            <a:t>Participación sectorial del 11,30% </a:t>
          </a:r>
        </a:p>
        <a:p>
          <a:r>
            <a:rPr lang="es-ES" dirty="0" smtClean="0"/>
            <a:t>y 1,5% del PIB</a:t>
          </a:r>
          <a:endParaRPr lang="es-ES" dirty="0"/>
        </a:p>
      </dgm:t>
    </dgm:pt>
    <dgm:pt modelId="{1F96159B-C81E-41AA-9D5B-3B360438B88C}" type="parTrans" cxnId="{96BB30C0-8C29-475D-BFF6-274F621B52E5}">
      <dgm:prSet/>
      <dgm:spPr/>
      <dgm:t>
        <a:bodyPr/>
        <a:lstStyle/>
        <a:p>
          <a:endParaRPr lang="es-ES"/>
        </a:p>
      </dgm:t>
    </dgm:pt>
    <dgm:pt modelId="{220C1491-ECF0-4E1F-BE33-1726424D3872}" type="sibTrans" cxnId="{96BB30C0-8C29-475D-BFF6-274F621B52E5}">
      <dgm:prSet/>
      <dgm:spPr/>
      <dgm:t>
        <a:bodyPr/>
        <a:lstStyle/>
        <a:p>
          <a:endParaRPr lang="es-ES"/>
        </a:p>
      </dgm:t>
    </dgm:pt>
    <dgm:pt modelId="{4273AF95-7944-4AF4-B5B8-FA25C1CF6E52}" type="pres">
      <dgm:prSet presAssocID="{1A873731-5B49-40A6-90F1-C74466EAF838}" presName="Name0" presStyleCnt="0">
        <dgm:presLayoutVars>
          <dgm:chMax val="7"/>
          <dgm:chPref val="5"/>
        </dgm:presLayoutVars>
      </dgm:prSet>
      <dgm:spPr/>
    </dgm:pt>
    <dgm:pt modelId="{A0F08B36-9E5A-4EC5-8714-C3C37465D5CB}" type="pres">
      <dgm:prSet presAssocID="{1A873731-5B49-40A6-90F1-C74466EAF838}" presName="arrowNode" presStyleLbl="node1" presStyleIdx="0" presStyleCnt="1"/>
      <dgm:spPr/>
    </dgm:pt>
    <dgm:pt modelId="{80EE9BCC-F4B2-4DFD-83B1-9976E17F8287}" type="pres">
      <dgm:prSet presAssocID="{B3A92BF8-100A-405A-B2F7-F68D944912D0}" presName="txNode1" presStyleLbl="revTx" presStyleIdx="0" presStyleCnt="6">
        <dgm:presLayoutVars>
          <dgm:bulletEnabled val="1"/>
        </dgm:presLayoutVars>
      </dgm:prSet>
      <dgm:spPr/>
      <dgm:t>
        <a:bodyPr/>
        <a:lstStyle/>
        <a:p>
          <a:endParaRPr lang="es-ES"/>
        </a:p>
      </dgm:t>
    </dgm:pt>
    <dgm:pt modelId="{D403AB11-216C-45A6-81B8-455B143B862B}" type="pres">
      <dgm:prSet presAssocID="{726DF091-386C-40F3-8378-9CBB4C6A06EB}" presName="txNode2" presStyleLbl="revTx" presStyleIdx="1" presStyleCnt="6">
        <dgm:presLayoutVars>
          <dgm:bulletEnabled val="1"/>
        </dgm:presLayoutVars>
      </dgm:prSet>
      <dgm:spPr/>
      <dgm:t>
        <a:bodyPr/>
        <a:lstStyle/>
        <a:p>
          <a:endParaRPr lang="es-ES"/>
        </a:p>
      </dgm:t>
    </dgm:pt>
    <dgm:pt modelId="{6B42B767-FB92-4DF3-B00B-27D73DBDC3D1}" type="pres">
      <dgm:prSet presAssocID="{220C1491-ECF0-4E1F-BE33-1726424D3872}" presName="dotNode2" presStyleCnt="0"/>
      <dgm:spPr/>
    </dgm:pt>
    <dgm:pt modelId="{34CE3661-38BE-4473-8F4F-F1F42099FFFD}" type="pres">
      <dgm:prSet presAssocID="{220C1491-ECF0-4E1F-BE33-1726424D3872}" presName="dotRepeatNode" presStyleLbl="fgShp" presStyleIdx="0" presStyleCnt="4"/>
      <dgm:spPr/>
    </dgm:pt>
    <dgm:pt modelId="{3627349E-1156-4289-B802-934ACD23B497}" type="pres">
      <dgm:prSet presAssocID="{5DDD7180-B645-4DC6-ACAE-526FE1B33457}" presName="txNode3" presStyleLbl="revTx" presStyleIdx="2" presStyleCnt="6">
        <dgm:presLayoutVars>
          <dgm:bulletEnabled val="1"/>
        </dgm:presLayoutVars>
      </dgm:prSet>
      <dgm:spPr/>
    </dgm:pt>
    <dgm:pt modelId="{71BBDF07-1605-46BD-8748-B5A8DB7D9EE1}" type="pres">
      <dgm:prSet presAssocID="{0285D0A3-1510-443B-B7AE-FD8A9EFCE0E6}" presName="dotNode3" presStyleCnt="0"/>
      <dgm:spPr/>
    </dgm:pt>
    <dgm:pt modelId="{0F3386E8-65F2-49C3-9507-DFB5C98CB603}" type="pres">
      <dgm:prSet presAssocID="{0285D0A3-1510-443B-B7AE-FD8A9EFCE0E6}" presName="dotRepeatNode" presStyleLbl="fgShp" presStyleIdx="1" presStyleCnt="4"/>
      <dgm:spPr/>
    </dgm:pt>
    <dgm:pt modelId="{96552782-3632-4561-BFA8-721C9CB5E61C}" type="pres">
      <dgm:prSet presAssocID="{7C667566-B6BF-4B79-8F9E-7AC13AA31B5A}" presName="txNode4" presStyleLbl="revTx" presStyleIdx="3" presStyleCnt="6">
        <dgm:presLayoutVars>
          <dgm:bulletEnabled val="1"/>
        </dgm:presLayoutVars>
      </dgm:prSet>
      <dgm:spPr/>
    </dgm:pt>
    <dgm:pt modelId="{1306ABF7-1B2F-43C5-A730-EDDF37DDE785}" type="pres">
      <dgm:prSet presAssocID="{B9D1C4BE-B6B8-41BC-9D05-70B86A822A21}" presName="dotNode4" presStyleCnt="0"/>
      <dgm:spPr/>
    </dgm:pt>
    <dgm:pt modelId="{CADD9A20-E706-4A47-AAB4-A4F2D5D5BE5C}" type="pres">
      <dgm:prSet presAssocID="{B9D1C4BE-B6B8-41BC-9D05-70B86A822A21}" presName="dotRepeatNode" presStyleLbl="fgShp" presStyleIdx="2" presStyleCnt="4"/>
      <dgm:spPr/>
    </dgm:pt>
    <dgm:pt modelId="{1F96FA21-01A2-4DFB-8028-52C94349EF56}" type="pres">
      <dgm:prSet presAssocID="{743A0896-0CF5-4777-A242-5F72267E1175}" presName="txNode5" presStyleLbl="revTx" presStyleIdx="4" presStyleCnt="6">
        <dgm:presLayoutVars>
          <dgm:bulletEnabled val="1"/>
        </dgm:presLayoutVars>
      </dgm:prSet>
      <dgm:spPr/>
    </dgm:pt>
    <dgm:pt modelId="{1D804032-1E1C-49D8-ADAC-EA643A848665}" type="pres">
      <dgm:prSet presAssocID="{8099890A-4C75-4C4D-AA30-731225EA128C}" presName="dotNode5" presStyleCnt="0"/>
      <dgm:spPr/>
    </dgm:pt>
    <dgm:pt modelId="{DD480D73-EC2A-445F-9428-D3C1DECF68A0}" type="pres">
      <dgm:prSet presAssocID="{8099890A-4C75-4C4D-AA30-731225EA128C}" presName="dotRepeatNode" presStyleLbl="fgShp" presStyleIdx="3" presStyleCnt="4"/>
      <dgm:spPr/>
    </dgm:pt>
    <dgm:pt modelId="{2620CBBB-F14F-4959-B289-32230F06E723}" type="pres">
      <dgm:prSet presAssocID="{C44FEA18-CCE5-4F48-A863-94CEE9DFA473}" presName="txNode6" presStyleLbl="revTx" presStyleIdx="5" presStyleCnt="6">
        <dgm:presLayoutVars>
          <dgm:bulletEnabled val="1"/>
        </dgm:presLayoutVars>
      </dgm:prSet>
      <dgm:spPr/>
    </dgm:pt>
  </dgm:ptLst>
  <dgm:cxnLst>
    <dgm:cxn modelId="{C9179073-B803-403A-A74E-811E164F66C5}" type="presOf" srcId="{0285D0A3-1510-443B-B7AE-FD8A9EFCE0E6}" destId="{0F3386E8-65F2-49C3-9507-DFB5C98CB603}" srcOrd="0" destOrd="0" presId="urn:microsoft.com/office/officeart/2009/3/layout/DescendingProcess"/>
    <dgm:cxn modelId="{50F780C2-7A12-429D-8925-C0485979331D}" type="presOf" srcId="{1A873731-5B49-40A6-90F1-C74466EAF838}" destId="{4273AF95-7944-4AF4-B5B8-FA25C1CF6E52}" srcOrd="0" destOrd="0" presId="urn:microsoft.com/office/officeart/2009/3/layout/DescendingProcess"/>
    <dgm:cxn modelId="{96BB30C0-8C29-475D-BFF6-274F621B52E5}" srcId="{1A873731-5B49-40A6-90F1-C74466EAF838}" destId="{726DF091-386C-40F3-8378-9CBB4C6A06EB}" srcOrd="1" destOrd="0" parTransId="{1F96159B-C81E-41AA-9D5B-3B360438B88C}" sibTransId="{220C1491-ECF0-4E1F-BE33-1726424D3872}"/>
    <dgm:cxn modelId="{F17AB2FE-4A86-46E7-BB68-D204F52E8B09}" type="presOf" srcId="{B9D1C4BE-B6B8-41BC-9D05-70B86A822A21}" destId="{CADD9A20-E706-4A47-AAB4-A4F2D5D5BE5C}" srcOrd="0" destOrd="0" presId="urn:microsoft.com/office/officeart/2009/3/layout/DescendingProcess"/>
    <dgm:cxn modelId="{28A8E285-1A7B-44D3-B45E-63C200F330BF}" srcId="{1A873731-5B49-40A6-90F1-C74466EAF838}" destId="{B3A92BF8-100A-405A-B2F7-F68D944912D0}" srcOrd="0" destOrd="0" parTransId="{E17303F1-EBAA-40A8-ACE2-4FE1D4C6484B}" sibTransId="{6B3096A9-62C4-4395-959C-804426F74954}"/>
    <dgm:cxn modelId="{78C349D9-2190-4EE8-B23F-B7A011503E0F}" type="presOf" srcId="{B3A92BF8-100A-405A-B2F7-F68D944912D0}" destId="{80EE9BCC-F4B2-4DFD-83B1-9976E17F8287}" srcOrd="0" destOrd="0" presId="urn:microsoft.com/office/officeart/2009/3/layout/DescendingProcess"/>
    <dgm:cxn modelId="{D3BDC088-FF87-41E4-8047-59AEE87EBC19}" type="presOf" srcId="{743A0896-0CF5-4777-A242-5F72267E1175}" destId="{1F96FA21-01A2-4DFB-8028-52C94349EF56}" srcOrd="0" destOrd="0" presId="urn:microsoft.com/office/officeart/2009/3/layout/DescendingProcess"/>
    <dgm:cxn modelId="{7D6CD806-CE2F-448B-BC05-A73CC4176C8E}" type="presOf" srcId="{C44FEA18-CCE5-4F48-A863-94CEE9DFA473}" destId="{2620CBBB-F14F-4959-B289-32230F06E723}" srcOrd="0" destOrd="0" presId="urn:microsoft.com/office/officeart/2009/3/layout/DescendingProcess"/>
    <dgm:cxn modelId="{93C9571F-754D-4638-A48A-58E268257A9D}" srcId="{1A873731-5B49-40A6-90F1-C74466EAF838}" destId="{743A0896-0CF5-4777-A242-5F72267E1175}" srcOrd="4" destOrd="0" parTransId="{A91E20E1-E05F-4FA6-B529-58EBA1FECA9F}" sibTransId="{8099890A-4C75-4C4D-AA30-731225EA128C}"/>
    <dgm:cxn modelId="{A1F558FD-CA77-4CEB-A34D-CFA3338B35F5}" type="presOf" srcId="{220C1491-ECF0-4E1F-BE33-1726424D3872}" destId="{34CE3661-38BE-4473-8F4F-F1F42099FFFD}" srcOrd="0" destOrd="0" presId="urn:microsoft.com/office/officeart/2009/3/layout/DescendingProcess"/>
    <dgm:cxn modelId="{B3FACE10-41A2-41EC-9465-1BCA3A6F38C8}" type="presOf" srcId="{726DF091-386C-40F3-8378-9CBB4C6A06EB}" destId="{D403AB11-216C-45A6-81B8-455B143B862B}" srcOrd="0" destOrd="0" presId="urn:microsoft.com/office/officeart/2009/3/layout/DescendingProcess"/>
    <dgm:cxn modelId="{608026D1-7217-4E9D-B10D-73E3CEC0CD12}" type="presOf" srcId="{5DDD7180-B645-4DC6-ACAE-526FE1B33457}" destId="{3627349E-1156-4289-B802-934ACD23B497}" srcOrd="0" destOrd="0" presId="urn:microsoft.com/office/officeart/2009/3/layout/DescendingProcess"/>
    <dgm:cxn modelId="{07862120-574D-4A3F-B74E-07D034F69434}" type="presOf" srcId="{7C667566-B6BF-4B79-8F9E-7AC13AA31B5A}" destId="{96552782-3632-4561-BFA8-721C9CB5E61C}" srcOrd="0" destOrd="0" presId="urn:microsoft.com/office/officeart/2009/3/layout/DescendingProcess"/>
    <dgm:cxn modelId="{223A9C51-169A-4342-8EAA-6B508F9BAB55}" type="presOf" srcId="{8099890A-4C75-4C4D-AA30-731225EA128C}" destId="{DD480D73-EC2A-445F-9428-D3C1DECF68A0}" srcOrd="0" destOrd="0" presId="urn:microsoft.com/office/officeart/2009/3/layout/DescendingProcess"/>
    <dgm:cxn modelId="{34A7CC38-075F-4153-B9B9-F5A8988421BF}" srcId="{1A873731-5B49-40A6-90F1-C74466EAF838}" destId="{C44FEA18-CCE5-4F48-A863-94CEE9DFA473}" srcOrd="5" destOrd="0" parTransId="{66542A0B-2DE0-4867-B9DE-3A25364A1819}" sibTransId="{68A548FE-D679-4953-8311-47CB53517CAE}"/>
    <dgm:cxn modelId="{FC1B1C42-D549-4426-90A4-5E298AB89B5D}" srcId="{1A873731-5B49-40A6-90F1-C74466EAF838}" destId="{7C667566-B6BF-4B79-8F9E-7AC13AA31B5A}" srcOrd="3" destOrd="0" parTransId="{BE9906E0-F356-4567-8BF6-E77F3BA55AFA}" sibTransId="{B9D1C4BE-B6B8-41BC-9D05-70B86A822A21}"/>
    <dgm:cxn modelId="{C3EEC74A-6D30-4830-9DD1-B26A51671A2C}" srcId="{1A873731-5B49-40A6-90F1-C74466EAF838}" destId="{5DDD7180-B645-4DC6-ACAE-526FE1B33457}" srcOrd="2" destOrd="0" parTransId="{09A9CA35-B950-480C-AC0D-883AB456C03F}" sibTransId="{0285D0A3-1510-443B-B7AE-FD8A9EFCE0E6}"/>
    <dgm:cxn modelId="{9B83ED20-840E-4483-BFA1-D141D1395899}" type="presParOf" srcId="{4273AF95-7944-4AF4-B5B8-FA25C1CF6E52}" destId="{A0F08B36-9E5A-4EC5-8714-C3C37465D5CB}" srcOrd="0" destOrd="0" presId="urn:microsoft.com/office/officeart/2009/3/layout/DescendingProcess"/>
    <dgm:cxn modelId="{22575F78-3BD9-4C47-989F-F5494EF5821F}" type="presParOf" srcId="{4273AF95-7944-4AF4-B5B8-FA25C1CF6E52}" destId="{80EE9BCC-F4B2-4DFD-83B1-9976E17F8287}" srcOrd="1" destOrd="0" presId="urn:microsoft.com/office/officeart/2009/3/layout/DescendingProcess"/>
    <dgm:cxn modelId="{84D625BC-440B-4AD7-AEF5-6227A76DBE3D}" type="presParOf" srcId="{4273AF95-7944-4AF4-B5B8-FA25C1CF6E52}" destId="{D403AB11-216C-45A6-81B8-455B143B862B}" srcOrd="2" destOrd="0" presId="urn:microsoft.com/office/officeart/2009/3/layout/DescendingProcess"/>
    <dgm:cxn modelId="{28D1528E-61AB-417C-84E7-5C1FA5D167DD}" type="presParOf" srcId="{4273AF95-7944-4AF4-B5B8-FA25C1CF6E52}" destId="{6B42B767-FB92-4DF3-B00B-27D73DBDC3D1}" srcOrd="3" destOrd="0" presId="urn:microsoft.com/office/officeart/2009/3/layout/DescendingProcess"/>
    <dgm:cxn modelId="{60035A82-EAC0-4C18-93EE-DA2E6AAAF7E7}" type="presParOf" srcId="{6B42B767-FB92-4DF3-B00B-27D73DBDC3D1}" destId="{34CE3661-38BE-4473-8F4F-F1F42099FFFD}" srcOrd="0" destOrd="0" presId="urn:microsoft.com/office/officeart/2009/3/layout/DescendingProcess"/>
    <dgm:cxn modelId="{EE88AC97-69FD-4D97-865F-9998F43B0EC7}" type="presParOf" srcId="{4273AF95-7944-4AF4-B5B8-FA25C1CF6E52}" destId="{3627349E-1156-4289-B802-934ACD23B497}" srcOrd="4" destOrd="0" presId="urn:microsoft.com/office/officeart/2009/3/layout/DescendingProcess"/>
    <dgm:cxn modelId="{1A4E9388-7322-46CD-AF86-B11F9FCDE329}" type="presParOf" srcId="{4273AF95-7944-4AF4-B5B8-FA25C1CF6E52}" destId="{71BBDF07-1605-46BD-8748-B5A8DB7D9EE1}" srcOrd="5" destOrd="0" presId="urn:microsoft.com/office/officeart/2009/3/layout/DescendingProcess"/>
    <dgm:cxn modelId="{43A9CB33-C373-4153-A906-463154A938FC}" type="presParOf" srcId="{71BBDF07-1605-46BD-8748-B5A8DB7D9EE1}" destId="{0F3386E8-65F2-49C3-9507-DFB5C98CB603}" srcOrd="0" destOrd="0" presId="urn:microsoft.com/office/officeart/2009/3/layout/DescendingProcess"/>
    <dgm:cxn modelId="{9CBA858C-4317-4C50-94E0-1BE5E2A05299}" type="presParOf" srcId="{4273AF95-7944-4AF4-B5B8-FA25C1CF6E52}" destId="{96552782-3632-4561-BFA8-721C9CB5E61C}" srcOrd="6" destOrd="0" presId="urn:microsoft.com/office/officeart/2009/3/layout/DescendingProcess"/>
    <dgm:cxn modelId="{5BBEEBBC-7BEA-4F28-95EC-1A3FCBA11ABA}" type="presParOf" srcId="{4273AF95-7944-4AF4-B5B8-FA25C1CF6E52}" destId="{1306ABF7-1B2F-43C5-A730-EDDF37DDE785}" srcOrd="7" destOrd="0" presId="urn:microsoft.com/office/officeart/2009/3/layout/DescendingProcess"/>
    <dgm:cxn modelId="{E3B5F803-7AA7-447C-954E-0B50F20B6554}" type="presParOf" srcId="{1306ABF7-1B2F-43C5-A730-EDDF37DDE785}" destId="{CADD9A20-E706-4A47-AAB4-A4F2D5D5BE5C}" srcOrd="0" destOrd="0" presId="urn:microsoft.com/office/officeart/2009/3/layout/DescendingProcess"/>
    <dgm:cxn modelId="{928B67BD-B3F5-43B4-8F4A-AF35AD248B78}" type="presParOf" srcId="{4273AF95-7944-4AF4-B5B8-FA25C1CF6E52}" destId="{1F96FA21-01A2-4DFB-8028-52C94349EF56}" srcOrd="8" destOrd="0" presId="urn:microsoft.com/office/officeart/2009/3/layout/DescendingProcess"/>
    <dgm:cxn modelId="{679ABE93-DF5B-480E-92F9-AF1D800D1C4A}" type="presParOf" srcId="{4273AF95-7944-4AF4-B5B8-FA25C1CF6E52}" destId="{1D804032-1E1C-49D8-ADAC-EA643A848665}" srcOrd="9" destOrd="0" presId="urn:microsoft.com/office/officeart/2009/3/layout/DescendingProcess"/>
    <dgm:cxn modelId="{EF13BC91-8B46-4F4A-B9D9-6486395977E2}" type="presParOf" srcId="{1D804032-1E1C-49D8-ADAC-EA643A848665}" destId="{DD480D73-EC2A-445F-9428-D3C1DECF68A0}" srcOrd="0" destOrd="0" presId="urn:microsoft.com/office/officeart/2009/3/layout/DescendingProcess"/>
    <dgm:cxn modelId="{98774ADF-7546-43F1-BABA-E32F25103A48}" type="presParOf" srcId="{4273AF95-7944-4AF4-B5B8-FA25C1CF6E52}" destId="{2620CBBB-F14F-4959-B289-32230F06E723}"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0FB62-0D68-4E83-9E11-BA90C866DAF1}" type="doc">
      <dgm:prSet loTypeId="urn:microsoft.com/office/officeart/2005/8/layout/process1" loCatId="process" qsTypeId="urn:microsoft.com/office/officeart/2005/8/quickstyle/simple3" qsCatId="simple" csTypeId="urn:microsoft.com/office/officeart/2005/8/colors/accent1_2" csCatId="accent1" phldr="1"/>
      <dgm:spPr/>
    </dgm:pt>
    <dgm:pt modelId="{32F97A91-ECB3-481E-8AF4-5AEF59C2F8D2}">
      <dgm:prSet phldrT="[Texto]" custT="1"/>
      <dgm:spPr/>
      <dgm:t>
        <a:bodyPr/>
        <a:lstStyle/>
        <a:p>
          <a:r>
            <a:rPr lang="es-ES" sz="1600" smtClean="0"/>
            <a:t>X = 7% M</a:t>
          </a:r>
          <a:endParaRPr lang="es-ES" sz="1600" dirty="0"/>
        </a:p>
      </dgm:t>
    </dgm:pt>
    <dgm:pt modelId="{A4483BAE-1CE0-4F08-960A-F32F3EBB569F}" type="parTrans" cxnId="{38211779-4171-4348-8A98-796FF3326649}">
      <dgm:prSet/>
      <dgm:spPr/>
      <dgm:t>
        <a:bodyPr/>
        <a:lstStyle/>
        <a:p>
          <a:endParaRPr lang="es-ES" sz="1600">
            <a:solidFill>
              <a:schemeClr val="tx1"/>
            </a:solidFill>
          </a:endParaRPr>
        </a:p>
      </dgm:t>
    </dgm:pt>
    <dgm:pt modelId="{B704F114-578C-48F7-A5B7-8CF07340593D}" type="sibTrans" cxnId="{38211779-4171-4348-8A98-796FF3326649}">
      <dgm:prSet custT="1"/>
      <dgm:spPr/>
      <dgm:t>
        <a:bodyPr/>
        <a:lstStyle/>
        <a:p>
          <a:endParaRPr lang="es-ES" sz="1600">
            <a:solidFill>
              <a:schemeClr val="tx1"/>
            </a:solidFill>
          </a:endParaRPr>
        </a:p>
      </dgm:t>
    </dgm:pt>
    <dgm:pt modelId="{206CB642-EDB3-4779-8410-0561FABCD891}">
      <dgm:prSet phldrT="[Texto]" custT="1"/>
      <dgm:spPr/>
      <dgm:t>
        <a:bodyPr/>
        <a:lstStyle/>
        <a:p>
          <a:r>
            <a:rPr lang="es-ES" sz="1600" smtClean="0"/>
            <a:t>Balanza Comercial se rige por las M</a:t>
          </a:r>
          <a:endParaRPr lang="es-ES" sz="1600" dirty="0"/>
        </a:p>
      </dgm:t>
    </dgm:pt>
    <dgm:pt modelId="{8985D747-3C3D-4EE9-B4A7-ADD14623A37F}" type="parTrans" cxnId="{DCBD8432-A535-40BD-B0BA-4194C760132F}">
      <dgm:prSet/>
      <dgm:spPr/>
      <dgm:t>
        <a:bodyPr/>
        <a:lstStyle/>
        <a:p>
          <a:endParaRPr lang="es-ES" sz="1600">
            <a:solidFill>
              <a:schemeClr val="tx1"/>
            </a:solidFill>
          </a:endParaRPr>
        </a:p>
      </dgm:t>
    </dgm:pt>
    <dgm:pt modelId="{A33A9163-FD48-4A59-A7CC-35E579210CDA}" type="sibTrans" cxnId="{DCBD8432-A535-40BD-B0BA-4194C760132F}">
      <dgm:prSet custT="1"/>
      <dgm:spPr/>
      <dgm:t>
        <a:bodyPr/>
        <a:lstStyle/>
        <a:p>
          <a:endParaRPr lang="es-ES" sz="1600">
            <a:solidFill>
              <a:schemeClr val="tx1"/>
            </a:solidFill>
          </a:endParaRPr>
        </a:p>
      </dgm:t>
    </dgm:pt>
    <dgm:pt modelId="{FA9CFCB0-CBCB-47DC-AD13-187904645821}">
      <dgm:prSet phldrT="[Texto]" custT="1"/>
      <dgm:spPr/>
      <dgm:t>
        <a:bodyPr/>
        <a:lstStyle/>
        <a:p>
          <a:r>
            <a:rPr lang="es-ES" sz="1600" smtClean="0"/>
            <a:t>Demanda de consumo local.</a:t>
          </a:r>
          <a:endParaRPr lang="es-ES" sz="1600" dirty="0"/>
        </a:p>
      </dgm:t>
    </dgm:pt>
    <dgm:pt modelId="{4E930C64-D2AC-4292-BFF8-0C413140F583}" type="parTrans" cxnId="{F1192E5F-FB30-4363-9459-D392ED64F6A9}">
      <dgm:prSet/>
      <dgm:spPr/>
      <dgm:t>
        <a:bodyPr/>
        <a:lstStyle/>
        <a:p>
          <a:endParaRPr lang="es-ES" sz="1600">
            <a:solidFill>
              <a:schemeClr val="tx1"/>
            </a:solidFill>
          </a:endParaRPr>
        </a:p>
      </dgm:t>
    </dgm:pt>
    <dgm:pt modelId="{F07FD039-12E7-45AC-97D3-B78BD12EEBF5}" type="sibTrans" cxnId="{F1192E5F-FB30-4363-9459-D392ED64F6A9}">
      <dgm:prSet/>
      <dgm:spPr/>
      <dgm:t>
        <a:bodyPr/>
        <a:lstStyle/>
        <a:p>
          <a:endParaRPr lang="es-ES" sz="1600">
            <a:solidFill>
              <a:schemeClr val="tx1"/>
            </a:solidFill>
          </a:endParaRPr>
        </a:p>
      </dgm:t>
    </dgm:pt>
    <dgm:pt modelId="{43D227F5-297F-4CB7-B902-3608F1D61380}" type="pres">
      <dgm:prSet presAssocID="{B920FB62-0D68-4E83-9E11-BA90C866DAF1}" presName="Name0" presStyleCnt="0">
        <dgm:presLayoutVars>
          <dgm:dir/>
          <dgm:resizeHandles val="exact"/>
        </dgm:presLayoutVars>
      </dgm:prSet>
      <dgm:spPr/>
    </dgm:pt>
    <dgm:pt modelId="{E2D749A6-3462-4A2F-93F6-EBD45EE0AEDA}" type="pres">
      <dgm:prSet presAssocID="{32F97A91-ECB3-481E-8AF4-5AEF59C2F8D2}" presName="node" presStyleLbl="node1" presStyleIdx="0" presStyleCnt="3">
        <dgm:presLayoutVars>
          <dgm:bulletEnabled val="1"/>
        </dgm:presLayoutVars>
      </dgm:prSet>
      <dgm:spPr/>
      <dgm:t>
        <a:bodyPr/>
        <a:lstStyle/>
        <a:p>
          <a:endParaRPr lang="es-ES"/>
        </a:p>
      </dgm:t>
    </dgm:pt>
    <dgm:pt modelId="{8D6D7B80-2EA4-4C40-971C-88C7D41660AF}" type="pres">
      <dgm:prSet presAssocID="{B704F114-578C-48F7-A5B7-8CF07340593D}" presName="sibTrans" presStyleLbl="sibTrans2D1" presStyleIdx="0" presStyleCnt="2"/>
      <dgm:spPr/>
    </dgm:pt>
    <dgm:pt modelId="{884A6B34-D745-4773-B7B2-F3209558642F}" type="pres">
      <dgm:prSet presAssocID="{B704F114-578C-48F7-A5B7-8CF07340593D}" presName="connectorText" presStyleLbl="sibTrans2D1" presStyleIdx="0" presStyleCnt="2"/>
      <dgm:spPr/>
    </dgm:pt>
    <dgm:pt modelId="{07EC4A8C-9752-44FA-A8FE-BFB62C4D2A53}" type="pres">
      <dgm:prSet presAssocID="{206CB642-EDB3-4779-8410-0561FABCD891}" presName="node" presStyleLbl="node1" presStyleIdx="1" presStyleCnt="3">
        <dgm:presLayoutVars>
          <dgm:bulletEnabled val="1"/>
        </dgm:presLayoutVars>
      </dgm:prSet>
      <dgm:spPr/>
      <dgm:t>
        <a:bodyPr/>
        <a:lstStyle/>
        <a:p>
          <a:endParaRPr lang="es-ES"/>
        </a:p>
      </dgm:t>
    </dgm:pt>
    <dgm:pt modelId="{F9D6F34C-F0EB-47DB-AB5C-B80C7D11A42A}" type="pres">
      <dgm:prSet presAssocID="{A33A9163-FD48-4A59-A7CC-35E579210CDA}" presName="sibTrans" presStyleLbl="sibTrans2D1" presStyleIdx="1" presStyleCnt="2"/>
      <dgm:spPr/>
    </dgm:pt>
    <dgm:pt modelId="{54A3CE8F-246B-406F-976A-7341CD1ED5E5}" type="pres">
      <dgm:prSet presAssocID="{A33A9163-FD48-4A59-A7CC-35E579210CDA}" presName="connectorText" presStyleLbl="sibTrans2D1" presStyleIdx="1" presStyleCnt="2"/>
      <dgm:spPr/>
    </dgm:pt>
    <dgm:pt modelId="{44B2B692-EC68-462D-AE2A-9F9C4F591940}" type="pres">
      <dgm:prSet presAssocID="{FA9CFCB0-CBCB-47DC-AD13-187904645821}" presName="node" presStyleLbl="node1" presStyleIdx="2" presStyleCnt="3">
        <dgm:presLayoutVars>
          <dgm:bulletEnabled val="1"/>
        </dgm:presLayoutVars>
      </dgm:prSet>
      <dgm:spPr/>
      <dgm:t>
        <a:bodyPr/>
        <a:lstStyle/>
        <a:p>
          <a:endParaRPr lang="es-ES"/>
        </a:p>
      </dgm:t>
    </dgm:pt>
  </dgm:ptLst>
  <dgm:cxnLst>
    <dgm:cxn modelId="{E5DC2D64-4139-4F7A-A1F4-78A9971B015D}" type="presOf" srcId="{B704F114-578C-48F7-A5B7-8CF07340593D}" destId="{8D6D7B80-2EA4-4C40-971C-88C7D41660AF}" srcOrd="0" destOrd="0" presId="urn:microsoft.com/office/officeart/2005/8/layout/process1"/>
    <dgm:cxn modelId="{82D40D60-FB0C-42AB-9995-7263F194BBCD}" type="presOf" srcId="{B704F114-578C-48F7-A5B7-8CF07340593D}" destId="{884A6B34-D745-4773-B7B2-F3209558642F}" srcOrd="1" destOrd="0" presId="urn:microsoft.com/office/officeart/2005/8/layout/process1"/>
    <dgm:cxn modelId="{82ED3421-5DD8-4B30-BF11-05349CF2103B}" type="presOf" srcId="{A33A9163-FD48-4A59-A7CC-35E579210CDA}" destId="{54A3CE8F-246B-406F-976A-7341CD1ED5E5}" srcOrd="1" destOrd="0" presId="urn:microsoft.com/office/officeart/2005/8/layout/process1"/>
    <dgm:cxn modelId="{39854E04-020A-450A-B5BB-3F7626AD1D53}" type="presOf" srcId="{B920FB62-0D68-4E83-9E11-BA90C866DAF1}" destId="{43D227F5-297F-4CB7-B902-3608F1D61380}" srcOrd="0" destOrd="0" presId="urn:microsoft.com/office/officeart/2005/8/layout/process1"/>
    <dgm:cxn modelId="{38211779-4171-4348-8A98-796FF3326649}" srcId="{B920FB62-0D68-4E83-9E11-BA90C866DAF1}" destId="{32F97A91-ECB3-481E-8AF4-5AEF59C2F8D2}" srcOrd="0" destOrd="0" parTransId="{A4483BAE-1CE0-4F08-960A-F32F3EBB569F}" sibTransId="{B704F114-578C-48F7-A5B7-8CF07340593D}"/>
    <dgm:cxn modelId="{2B2FDC38-DBE6-4DAD-9ACA-18A7185F742E}" type="presOf" srcId="{FA9CFCB0-CBCB-47DC-AD13-187904645821}" destId="{44B2B692-EC68-462D-AE2A-9F9C4F591940}" srcOrd="0" destOrd="0" presId="urn:microsoft.com/office/officeart/2005/8/layout/process1"/>
    <dgm:cxn modelId="{F1192E5F-FB30-4363-9459-D392ED64F6A9}" srcId="{B920FB62-0D68-4E83-9E11-BA90C866DAF1}" destId="{FA9CFCB0-CBCB-47DC-AD13-187904645821}" srcOrd="2" destOrd="0" parTransId="{4E930C64-D2AC-4292-BFF8-0C413140F583}" sibTransId="{F07FD039-12E7-45AC-97D3-B78BD12EEBF5}"/>
    <dgm:cxn modelId="{FC7D9DB3-1A89-4B71-9134-EDAE1E5354CE}" type="presOf" srcId="{206CB642-EDB3-4779-8410-0561FABCD891}" destId="{07EC4A8C-9752-44FA-A8FE-BFB62C4D2A53}" srcOrd="0" destOrd="0" presId="urn:microsoft.com/office/officeart/2005/8/layout/process1"/>
    <dgm:cxn modelId="{119544DC-A4CC-4E47-8875-BF7F8392C64F}" type="presOf" srcId="{A33A9163-FD48-4A59-A7CC-35E579210CDA}" destId="{F9D6F34C-F0EB-47DB-AB5C-B80C7D11A42A}" srcOrd="0" destOrd="0" presId="urn:microsoft.com/office/officeart/2005/8/layout/process1"/>
    <dgm:cxn modelId="{DCBD8432-A535-40BD-B0BA-4194C760132F}" srcId="{B920FB62-0D68-4E83-9E11-BA90C866DAF1}" destId="{206CB642-EDB3-4779-8410-0561FABCD891}" srcOrd="1" destOrd="0" parTransId="{8985D747-3C3D-4EE9-B4A7-ADD14623A37F}" sibTransId="{A33A9163-FD48-4A59-A7CC-35E579210CDA}"/>
    <dgm:cxn modelId="{FB67D3D2-A85C-43D6-B9E0-6064B8718377}" type="presOf" srcId="{32F97A91-ECB3-481E-8AF4-5AEF59C2F8D2}" destId="{E2D749A6-3462-4A2F-93F6-EBD45EE0AEDA}" srcOrd="0" destOrd="0" presId="urn:microsoft.com/office/officeart/2005/8/layout/process1"/>
    <dgm:cxn modelId="{6E4DD21A-F027-4194-84CE-6A7600C3E6C3}" type="presParOf" srcId="{43D227F5-297F-4CB7-B902-3608F1D61380}" destId="{E2D749A6-3462-4A2F-93F6-EBD45EE0AEDA}" srcOrd="0" destOrd="0" presId="urn:microsoft.com/office/officeart/2005/8/layout/process1"/>
    <dgm:cxn modelId="{44B2C48B-F556-4A11-9873-5D4E7C4AF56B}" type="presParOf" srcId="{43D227F5-297F-4CB7-B902-3608F1D61380}" destId="{8D6D7B80-2EA4-4C40-971C-88C7D41660AF}" srcOrd="1" destOrd="0" presId="urn:microsoft.com/office/officeart/2005/8/layout/process1"/>
    <dgm:cxn modelId="{4D731260-C610-44F1-B491-BCCA7A8C54FD}" type="presParOf" srcId="{8D6D7B80-2EA4-4C40-971C-88C7D41660AF}" destId="{884A6B34-D745-4773-B7B2-F3209558642F}" srcOrd="0" destOrd="0" presId="urn:microsoft.com/office/officeart/2005/8/layout/process1"/>
    <dgm:cxn modelId="{DADA616C-0335-4963-A1C7-7B658A20B0F3}" type="presParOf" srcId="{43D227F5-297F-4CB7-B902-3608F1D61380}" destId="{07EC4A8C-9752-44FA-A8FE-BFB62C4D2A53}" srcOrd="2" destOrd="0" presId="urn:microsoft.com/office/officeart/2005/8/layout/process1"/>
    <dgm:cxn modelId="{73B1AE9D-A47B-4548-BDE2-D1BCEE937D9E}" type="presParOf" srcId="{43D227F5-297F-4CB7-B902-3608F1D61380}" destId="{F9D6F34C-F0EB-47DB-AB5C-B80C7D11A42A}" srcOrd="3" destOrd="0" presId="urn:microsoft.com/office/officeart/2005/8/layout/process1"/>
    <dgm:cxn modelId="{03CF74CE-B2AC-4F9D-ACFB-A3B52F23F5B2}" type="presParOf" srcId="{F9D6F34C-F0EB-47DB-AB5C-B80C7D11A42A}" destId="{54A3CE8F-246B-406F-976A-7341CD1ED5E5}" srcOrd="0" destOrd="0" presId="urn:microsoft.com/office/officeart/2005/8/layout/process1"/>
    <dgm:cxn modelId="{A8F35365-F8FE-40F8-80A2-A653AACC9B7A}" type="presParOf" srcId="{43D227F5-297F-4CB7-B902-3608F1D61380}" destId="{44B2B692-EC68-462D-AE2A-9F9C4F59194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64FD5-1412-45FA-B5C9-0A3F4FF8494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A69629D5-E012-4B9E-B625-B113F3C234E6}">
      <dgm:prSet phldrT="[Texto]"/>
      <dgm:spPr/>
      <dgm:t>
        <a:bodyPr/>
        <a:lstStyle/>
        <a:p>
          <a:r>
            <a:rPr lang="es-ES" dirty="0" smtClean="0"/>
            <a:t>Protección de la industrial nacional</a:t>
          </a:r>
          <a:endParaRPr lang="es-ES" dirty="0"/>
        </a:p>
      </dgm:t>
    </dgm:pt>
    <dgm:pt modelId="{5EF692DD-85B3-4143-891B-F76481DA8F39}" type="parTrans" cxnId="{BDBB03D8-F692-4B18-83B6-98366B4CED98}">
      <dgm:prSet/>
      <dgm:spPr/>
      <dgm:t>
        <a:bodyPr/>
        <a:lstStyle/>
        <a:p>
          <a:endParaRPr lang="es-ES"/>
        </a:p>
      </dgm:t>
    </dgm:pt>
    <dgm:pt modelId="{25B73B32-5082-4E6A-BB18-58A3787A9033}" type="sibTrans" cxnId="{BDBB03D8-F692-4B18-83B6-98366B4CED98}">
      <dgm:prSet/>
      <dgm:spPr/>
      <dgm:t>
        <a:bodyPr/>
        <a:lstStyle/>
        <a:p>
          <a:endParaRPr lang="es-ES"/>
        </a:p>
      </dgm:t>
    </dgm:pt>
    <dgm:pt modelId="{B2CD22EE-ADDA-4CF9-B560-BAACBD753ECD}">
      <dgm:prSet phldrT="[Texto]"/>
      <dgm:spPr/>
      <dgm:t>
        <a:bodyPr/>
        <a:lstStyle/>
        <a:p>
          <a:r>
            <a:rPr lang="es-ES" dirty="0" smtClean="0"/>
            <a:t>Desincentivar la salida de divisas</a:t>
          </a:r>
          <a:endParaRPr lang="es-ES" dirty="0"/>
        </a:p>
      </dgm:t>
    </dgm:pt>
    <dgm:pt modelId="{F492F0A1-53BE-4B92-BC33-E815984953A3}" type="parTrans" cxnId="{25CBDAF2-4083-449B-9353-61779CD1C200}">
      <dgm:prSet/>
      <dgm:spPr/>
      <dgm:t>
        <a:bodyPr/>
        <a:lstStyle/>
        <a:p>
          <a:endParaRPr lang="es-ES"/>
        </a:p>
      </dgm:t>
    </dgm:pt>
    <dgm:pt modelId="{DF92AD74-8A04-4509-BAA9-9AEE5151F555}" type="sibTrans" cxnId="{25CBDAF2-4083-449B-9353-61779CD1C200}">
      <dgm:prSet/>
      <dgm:spPr/>
      <dgm:t>
        <a:bodyPr/>
        <a:lstStyle/>
        <a:p>
          <a:endParaRPr lang="es-ES"/>
        </a:p>
      </dgm:t>
    </dgm:pt>
    <dgm:pt modelId="{6A55327A-D2D1-48FA-8640-826E770A314F}">
      <dgm:prSet phldrT="[Texto]"/>
      <dgm:spPr/>
      <dgm:t>
        <a:bodyPr/>
        <a:lstStyle/>
        <a:p>
          <a:r>
            <a:rPr lang="es-ES" dirty="0" smtClean="0"/>
            <a:t>Restringir la importación de bienes</a:t>
          </a:r>
          <a:endParaRPr lang="es-ES" dirty="0"/>
        </a:p>
      </dgm:t>
    </dgm:pt>
    <dgm:pt modelId="{CB41AE7E-6700-48F0-833A-14852F3BF986}" type="parTrans" cxnId="{E42A67B5-8CEF-4426-A50B-2FBBDC929186}">
      <dgm:prSet/>
      <dgm:spPr/>
      <dgm:t>
        <a:bodyPr/>
        <a:lstStyle/>
        <a:p>
          <a:endParaRPr lang="es-ES"/>
        </a:p>
      </dgm:t>
    </dgm:pt>
    <dgm:pt modelId="{8D29D646-D92F-49A1-BC77-68CE764E61EA}" type="sibTrans" cxnId="{E42A67B5-8CEF-4426-A50B-2FBBDC929186}">
      <dgm:prSet/>
      <dgm:spPr/>
      <dgm:t>
        <a:bodyPr/>
        <a:lstStyle/>
        <a:p>
          <a:endParaRPr lang="es-ES"/>
        </a:p>
      </dgm:t>
    </dgm:pt>
    <dgm:pt modelId="{23BB1D7E-489C-420C-8ADF-956559DC48B8}">
      <dgm:prSet phldrT="[Texto]"/>
      <dgm:spPr/>
      <dgm:t>
        <a:bodyPr/>
        <a:lstStyle/>
        <a:p>
          <a:r>
            <a:rPr lang="es-ES" dirty="0" smtClean="0"/>
            <a:t>Cambio de la matriz productiva</a:t>
          </a:r>
          <a:endParaRPr lang="es-ES" dirty="0"/>
        </a:p>
      </dgm:t>
    </dgm:pt>
    <dgm:pt modelId="{AEC84176-4085-463D-96EF-05A52C7A56A8}" type="parTrans" cxnId="{FFBB704D-1A80-499A-AD9B-8DCE89DE48D7}">
      <dgm:prSet/>
      <dgm:spPr/>
      <dgm:t>
        <a:bodyPr/>
        <a:lstStyle/>
        <a:p>
          <a:endParaRPr lang="es-ES"/>
        </a:p>
      </dgm:t>
    </dgm:pt>
    <dgm:pt modelId="{831C98E6-372B-4197-AF55-FBFE1AFF9F1F}" type="sibTrans" cxnId="{FFBB704D-1A80-499A-AD9B-8DCE89DE48D7}">
      <dgm:prSet/>
      <dgm:spPr/>
      <dgm:t>
        <a:bodyPr/>
        <a:lstStyle/>
        <a:p>
          <a:endParaRPr lang="es-ES"/>
        </a:p>
      </dgm:t>
    </dgm:pt>
    <dgm:pt modelId="{47E8A26A-8AD3-422A-B69B-16D1BFCCFBC7}" type="pres">
      <dgm:prSet presAssocID="{15264FD5-1412-45FA-B5C9-0A3F4FF8494E}" presName="matrix" presStyleCnt="0">
        <dgm:presLayoutVars>
          <dgm:chMax val="1"/>
          <dgm:dir/>
          <dgm:resizeHandles val="exact"/>
        </dgm:presLayoutVars>
      </dgm:prSet>
      <dgm:spPr/>
    </dgm:pt>
    <dgm:pt modelId="{21394AF2-A857-4ACC-AC2B-02FAC432EC2C}" type="pres">
      <dgm:prSet presAssocID="{15264FD5-1412-45FA-B5C9-0A3F4FF8494E}" presName="axisShape" presStyleLbl="bgShp" presStyleIdx="0" presStyleCnt="1"/>
      <dgm:spPr/>
    </dgm:pt>
    <dgm:pt modelId="{F17D33F4-FAC6-4CDE-B538-53D554321F9F}" type="pres">
      <dgm:prSet presAssocID="{15264FD5-1412-45FA-B5C9-0A3F4FF8494E}" presName="rect1" presStyleLbl="node1" presStyleIdx="0" presStyleCnt="4">
        <dgm:presLayoutVars>
          <dgm:chMax val="0"/>
          <dgm:chPref val="0"/>
          <dgm:bulletEnabled val="1"/>
        </dgm:presLayoutVars>
      </dgm:prSet>
      <dgm:spPr/>
      <dgm:t>
        <a:bodyPr/>
        <a:lstStyle/>
        <a:p>
          <a:endParaRPr lang="es-ES"/>
        </a:p>
      </dgm:t>
    </dgm:pt>
    <dgm:pt modelId="{CB7AB987-DB2D-43F9-959D-CB0E67FADC8D}" type="pres">
      <dgm:prSet presAssocID="{15264FD5-1412-45FA-B5C9-0A3F4FF8494E}" presName="rect2" presStyleLbl="node1" presStyleIdx="1" presStyleCnt="4">
        <dgm:presLayoutVars>
          <dgm:chMax val="0"/>
          <dgm:chPref val="0"/>
          <dgm:bulletEnabled val="1"/>
        </dgm:presLayoutVars>
      </dgm:prSet>
      <dgm:spPr/>
      <dgm:t>
        <a:bodyPr/>
        <a:lstStyle/>
        <a:p>
          <a:endParaRPr lang="es-ES"/>
        </a:p>
      </dgm:t>
    </dgm:pt>
    <dgm:pt modelId="{8F727193-9734-4B33-81CF-A1714F5067F1}" type="pres">
      <dgm:prSet presAssocID="{15264FD5-1412-45FA-B5C9-0A3F4FF8494E}" presName="rect3" presStyleLbl="node1" presStyleIdx="2" presStyleCnt="4">
        <dgm:presLayoutVars>
          <dgm:chMax val="0"/>
          <dgm:chPref val="0"/>
          <dgm:bulletEnabled val="1"/>
        </dgm:presLayoutVars>
      </dgm:prSet>
      <dgm:spPr/>
      <dgm:t>
        <a:bodyPr/>
        <a:lstStyle/>
        <a:p>
          <a:endParaRPr lang="es-ES"/>
        </a:p>
      </dgm:t>
    </dgm:pt>
    <dgm:pt modelId="{B58B5816-F337-4638-A8BE-06F95178E064}" type="pres">
      <dgm:prSet presAssocID="{15264FD5-1412-45FA-B5C9-0A3F4FF8494E}" presName="rect4" presStyleLbl="node1" presStyleIdx="3" presStyleCnt="4">
        <dgm:presLayoutVars>
          <dgm:chMax val="0"/>
          <dgm:chPref val="0"/>
          <dgm:bulletEnabled val="1"/>
        </dgm:presLayoutVars>
      </dgm:prSet>
      <dgm:spPr/>
      <dgm:t>
        <a:bodyPr/>
        <a:lstStyle/>
        <a:p>
          <a:endParaRPr lang="es-ES"/>
        </a:p>
      </dgm:t>
    </dgm:pt>
  </dgm:ptLst>
  <dgm:cxnLst>
    <dgm:cxn modelId="{75841C45-5CC7-44B4-84DF-B13FD0A890CC}" type="presOf" srcId="{23BB1D7E-489C-420C-8ADF-956559DC48B8}" destId="{B58B5816-F337-4638-A8BE-06F95178E064}" srcOrd="0" destOrd="0" presId="urn:microsoft.com/office/officeart/2005/8/layout/matrix2"/>
    <dgm:cxn modelId="{F3DA8134-1949-4908-9AD1-23244558732E}" type="presOf" srcId="{B2CD22EE-ADDA-4CF9-B560-BAACBD753ECD}" destId="{CB7AB987-DB2D-43F9-959D-CB0E67FADC8D}" srcOrd="0" destOrd="0" presId="urn:microsoft.com/office/officeart/2005/8/layout/matrix2"/>
    <dgm:cxn modelId="{25CBDAF2-4083-449B-9353-61779CD1C200}" srcId="{15264FD5-1412-45FA-B5C9-0A3F4FF8494E}" destId="{B2CD22EE-ADDA-4CF9-B560-BAACBD753ECD}" srcOrd="1" destOrd="0" parTransId="{F492F0A1-53BE-4B92-BC33-E815984953A3}" sibTransId="{DF92AD74-8A04-4509-BAA9-9AEE5151F555}"/>
    <dgm:cxn modelId="{CA4A51F0-E73C-498B-8521-90E11C5E7C68}" type="presOf" srcId="{A69629D5-E012-4B9E-B625-B113F3C234E6}" destId="{F17D33F4-FAC6-4CDE-B538-53D554321F9F}" srcOrd="0" destOrd="0" presId="urn:microsoft.com/office/officeart/2005/8/layout/matrix2"/>
    <dgm:cxn modelId="{FFBB704D-1A80-499A-AD9B-8DCE89DE48D7}" srcId="{15264FD5-1412-45FA-B5C9-0A3F4FF8494E}" destId="{23BB1D7E-489C-420C-8ADF-956559DC48B8}" srcOrd="3" destOrd="0" parTransId="{AEC84176-4085-463D-96EF-05A52C7A56A8}" sibTransId="{831C98E6-372B-4197-AF55-FBFE1AFF9F1F}"/>
    <dgm:cxn modelId="{BDBB03D8-F692-4B18-83B6-98366B4CED98}" srcId="{15264FD5-1412-45FA-B5C9-0A3F4FF8494E}" destId="{A69629D5-E012-4B9E-B625-B113F3C234E6}" srcOrd="0" destOrd="0" parTransId="{5EF692DD-85B3-4143-891B-F76481DA8F39}" sibTransId="{25B73B32-5082-4E6A-BB18-58A3787A9033}"/>
    <dgm:cxn modelId="{C2361382-891E-4C17-9634-24F342BC6E76}" type="presOf" srcId="{15264FD5-1412-45FA-B5C9-0A3F4FF8494E}" destId="{47E8A26A-8AD3-422A-B69B-16D1BFCCFBC7}" srcOrd="0" destOrd="0" presId="urn:microsoft.com/office/officeart/2005/8/layout/matrix2"/>
    <dgm:cxn modelId="{FC1EB492-A696-4DD8-9C06-90463A8BD877}" type="presOf" srcId="{6A55327A-D2D1-48FA-8640-826E770A314F}" destId="{8F727193-9734-4B33-81CF-A1714F5067F1}" srcOrd="0" destOrd="0" presId="urn:microsoft.com/office/officeart/2005/8/layout/matrix2"/>
    <dgm:cxn modelId="{E42A67B5-8CEF-4426-A50B-2FBBDC929186}" srcId="{15264FD5-1412-45FA-B5C9-0A3F4FF8494E}" destId="{6A55327A-D2D1-48FA-8640-826E770A314F}" srcOrd="2" destOrd="0" parTransId="{CB41AE7E-6700-48F0-833A-14852F3BF986}" sibTransId="{8D29D646-D92F-49A1-BC77-68CE764E61EA}"/>
    <dgm:cxn modelId="{740F91B1-3376-4A54-822D-A1115FB1278E}" type="presParOf" srcId="{47E8A26A-8AD3-422A-B69B-16D1BFCCFBC7}" destId="{21394AF2-A857-4ACC-AC2B-02FAC432EC2C}" srcOrd="0" destOrd="0" presId="urn:microsoft.com/office/officeart/2005/8/layout/matrix2"/>
    <dgm:cxn modelId="{4EEE6475-72F8-4EC8-B008-2CB40B41182B}" type="presParOf" srcId="{47E8A26A-8AD3-422A-B69B-16D1BFCCFBC7}" destId="{F17D33F4-FAC6-4CDE-B538-53D554321F9F}" srcOrd="1" destOrd="0" presId="urn:microsoft.com/office/officeart/2005/8/layout/matrix2"/>
    <dgm:cxn modelId="{4D8D05E2-138B-42AC-A7F0-50573114E158}" type="presParOf" srcId="{47E8A26A-8AD3-422A-B69B-16D1BFCCFBC7}" destId="{CB7AB987-DB2D-43F9-959D-CB0E67FADC8D}" srcOrd="2" destOrd="0" presId="urn:microsoft.com/office/officeart/2005/8/layout/matrix2"/>
    <dgm:cxn modelId="{1C77C0AD-4B52-4840-A794-15DAA66110EF}" type="presParOf" srcId="{47E8A26A-8AD3-422A-B69B-16D1BFCCFBC7}" destId="{8F727193-9734-4B33-81CF-A1714F5067F1}" srcOrd="3" destOrd="0" presId="urn:microsoft.com/office/officeart/2005/8/layout/matrix2"/>
    <dgm:cxn modelId="{2EBF22F9-4B2B-44B5-8B72-538E4ABFDB74}" type="presParOf" srcId="{47E8A26A-8AD3-422A-B69B-16D1BFCCFBC7}" destId="{B58B5816-F337-4638-A8BE-06F95178E06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F3EF7-6DA4-4E3B-BADB-42B07AC2E15A}"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s-ES"/>
        </a:p>
      </dgm:t>
    </dgm:pt>
    <dgm:pt modelId="{95C2FE08-B813-4DEC-B447-42B5637C9EE9}">
      <dgm:prSet phldrT="[Texto]" custT="1"/>
      <dgm:spPr/>
      <dgm:t>
        <a:bodyPr/>
        <a:lstStyle/>
        <a:p>
          <a:r>
            <a:rPr lang="es-ES" sz="1700" dirty="0" smtClean="0"/>
            <a:t>Cables de Potencia Aislados</a:t>
          </a:r>
          <a:endParaRPr lang="es-ES" sz="1700" dirty="0"/>
        </a:p>
      </dgm:t>
    </dgm:pt>
    <dgm:pt modelId="{905B6702-189A-4D98-BCD5-F4707EFEFDFF}" type="parTrans" cxnId="{EA0F64DB-B682-4580-93FD-A3C60FDE75AD}">
      <dgm:prSet/>
      <dgm:spPr/>
      <dgm:t>
        <a:bodyPr/>
        <a:lstStyle/>
        <a:p>
          <a:endParaRPr lang="es-ES" sz="1700"/>
        </a:p>
      </dgm:t>
    </dgm:pt>
    <dgm:pt modelId="{218FE4F7-D9E3-4D76-8E9F-A04D22A163E5}" type="sibTrans" cxnId="{EA0F64DB-B682-4580-93FD-A3C60FDE75AD}">
      <dgm:prSet/>
      <dgm:spPr/>
      <dgm:t>
        <a:bodyPr/>
        <a:lstStyle/>
        <a:p>
          <a:endParaRPr lang="es-ES" sz="1700"/>
        </a:p>
      </dgm:t>
    </dgm:pt>
    <dgm:pt modelId="{DB77FB4A-6099-4A71-8B8E-300D174F8396}">
      <dgm:prSet phldrT="[Texto]" custT="1"/>
      <dgm:spPr/>
      <dgm:t>
        <a:bodyPr/>
        <a:lstStyle/>
        <a:p>
          <a:r>
            <a:rPr lang="es-ES" sz="1700" dirty="0" smtClean="0"/>
            <a:t>RTE INEN 236 (12-12-2014)</a:t>
          </a:r>
          <a:endParaRPr lang="es-ES" sz="1700" dirty="0"/>
        </a:p>
      </dgm:t>
    </dgm:pt>
    <dgm:pt modelId="{176015BE-3DE4-43BD-8D1A-F0CC3B310CB1}" type="parTrans" cxnId="{54DB3D52-78C2-47B4-8E32-B16256D3D83C}">
      <dgm:prSet/>
      <dgm:spPr/>
      <dgm:t>
        <a:bodyPr/>
        <a:lstStyle/>
        <a:p>
          <a:endParaRPr lang="es-ES" sz="1700"/>
        </a:p>
      </dgm:t>
    </dgm:pt>
    <dgm:pt modelId="{0D0F1F15-1199-4D2E-BED1-04B7DCB1A681}" type="sibTrans" cxnId="{54DB3D52-78C2-47B4-8E32-B16256D3D83C}">
      <dgm:prSet/>
      <dgm:spPr/>
      <dgm:t>
        <a:bodyPr/>
        <a:lstStyle/>
        <a:p>
          <a:endParaRPr lang="es-ES" sz="1700"/>
        </a:p>
      </dgm:t>
    </dgm:pt>
    <dgm:pt modelId="{02A4BD75-2F04-42DD-BF2E-FFFF6A32F6B8}">
      <dgm:prSet phldrT="[Texto]" custT="1"/>
      <dgm:spPr/>
      <dgm:t>
        <a:bodyPr/>
        <a:lstStyle/>
        <a:p>
          <a:r>
            <a:rPr lang="es-ES" sz="1700" dirty="0" smtClean="0"/>
            <a:t>Normas Internacionales</a:t>
          </a:r>
        </a:p>
        <a:p>
          <a:r>
            <a:rPr lang="es-ES" sz="1700" dirty="0" smtClean="0"/>
            <a:t>(OMC)</a:t>
          </a:r>
          <a:endParaRPr lang="es-ES" sz="1700" dirty="0"/>
        </a:p>
      </dgm:t>
    </dgm:pt>
    <dgm:pt modelId="{C47A72B0-10E1-4B60-8C91-820F3BD55FAD}" type="parTrans" cxnId="{D257034C-A0E6-4A29-9016-9C7E17A17C09}">
      <dgm:prSet/>
      <dgm:spPr/>
      <dgm:t>
        <a:bodyPr/>
        <a:lstStyle/>
        <a:p>
          <a:endParaRPr lang="es-ES" sz="1700"/>
        </a:p>
      </dgm:t>
    </dgm:pt>
    <dgm:pt modelId="{C5858F15-24CF-4D1C-9BB7-8492B636AE23}" type="sibTrans" cxnId="{D257034C-A0E6-4A29-9016-9C7E17A17C09}">
      <dgm:prSet/>
      <dgm:spPr/>
      <dgm:t>
        <a:bodyPr/>
        <a:lstStyle/>
        <a:p>
          <a:endParaRPr lang="es-ES" sz="1700"/>
        </a:p>
      </dgm:t>
    </dgm:pt>
    <dgm:pt modelId="{EDA6E84D-5399-4F25-8672-15D1797DD5C5}">
      <dgm:prSet phldrT="[Texto]" custT="1"/>
      <dgm:spPr/>
      <dgm:t>
        <a:bodyPr/>
        <a:lstStyle/>
        <a:p>
          <a:r>
            <a:rPr lang="es-ES" sz="1700" dirty="0" smtClean="0"/>
            <a:t>8544.60.10</a:t>
          </a:r>
        </a:p>
        <a:p>
          <a:r>
            <a:rPr lang="es-ES" sz="1700" dirty="0" smtClean="0"/>
            <a:t>8544.60.90</a:t>
          </a:r>
          <a:endParaRPr lang="es-ES" sz="1700" dirty="0"/>
        </a:p>
      </dgm:t>
    </dgm:pt>
    <dgm:pt modelId="{B3DF8704-2413-4D4A-83F9-CFD70340500E}" type="parTrans" cxnId="{C0B48C2A-9551-4983-A9AA-1E45C0FB5584}">
      <dgm:prSet/>
      <dgm:spPr/>
      <dgm:t>
        <a:bodyPr/>
        <a:lstStyle/>
        <a:p>
          <a:endParaRPr lang="es-ES" sz="1700"/>
        </a:p>
      </dgm:t>
    </dgm:pt>
    <dgm:pt modelId="{2F34BF55-FB68-4449-952E-BAED9F21BFFC}" type="sibTrans" cxnId="{C0B48C2A-9551-4983-A9AA-1E45C0FB5584}">
      <dgm:prSet/>
      <dgm:spPr/>
      <dgm:t>
        <a:bodyPr/>
        <a:lstStyle/>
        <a:p>
          <a:endParaRPr lang="es-ES" sz="1700"/>
        </a:p>
      </dgm:t>
    </dgm:pt>
    <dgm:pt modelId="{4E76BBDC-2B44-4C9D-BF37-5A96DCB8F155}">
      <dgm:prSet phldrT="[Texto]" custT="1"/>
      <dgm:spPr/>
      <dgm:t>
        <a:bodyPr/>
        <a:lstStyle/>
        <a:p>
          <a:r>
            <a:rPr lang="es-ES" sz="1700" dirty="0" smtClean="0"/>
            <a:t>No Sujetos a Control</a:t>
          </a:r>
        </a:p>
        <a:p>
          <a:r>
            <a:rPr lang="es-ES" sz="1700" dirty="0" smtClean="0"/>
            <a:t>Certificado de Conformidad</a:t>
          </a:r>
        </a:p>
        <a:p>
          <a:r>
            <a:rPr lang="es-ES" sz="1700" dirty="0" smtClean="0"/>
            <a:t>(INEN)</a:t>
          </a:r>
          <a:endParaRPr lang="es-ES" sz="1700" dirty="0"/>
        </a:p>
      </dgm:t>
    </dgm:pt>
    <dgm:pt modelId="{40318613-59FC-4FB1-947C-701DBE3D8400}" type="parTrans" cxnId="{AB60BF53-3E30-4395-B76A-41488AE4C1E9}">
      <dgm:prSet/>
      <dgm:spPr/>
      <dgm:t>
        <a:bodyPr/>
        <a:lstStyle/>
        <a:p>
          <a:endParaRPr lang="es-ES" sz="1700"/>
        </a:p>
      </dgm:t>
    </dgm:pt>
    <dgm:pt modelId="{E561D9B1-12A0-45AB-910B-DA014BD74221}" type="sibTrans" cxnId="{AB60BF53-3E30-4395-B76A-41488AE4C1E9}">
      <dgm:prSet/>
      <dgm:spPr/>
      <dgm:t>
        <a:bodyPr/>
        <a:lstStyle/>
        <a:p>
          <a:endParaRPr lang="es-ES" sz="1700"/>
        </a:p>
      </dgm:t>
    </dgm:pt>
    <dgm:pt modelId="{AF6081CA-29A3-4568-A939-6C5650581A23}" type="pres">
      <dgm:prSet presAssocID="{176F3EF7-6DA4-4E3B-BADB-42B07AC2E15A}" presName="cycle" presStyleCnt="0">
        <dgm:presLayoutVars>
          <dgm:chMax val="1"/>
          <dgm:dir/>
          <dgm:animLvl val="ctr"/>
          <dgm:resizeHandles val="exact"/>
        </dgm:presLayoutVars>
      </dgm:prSet>
      <dgm:spPr/>
    </dgm:pt>
    <dgm:pt modelId="{C8B89E63-A001-4585-B611-AB6A0EB695F8}" type="pres">
      <dgm:prSet presAssocID="{95C2FE08-B813-4DEC-B447-42B5637C9EE9}" presName="centerShape" presStyleLbl="node0" presStyleIdx="0" presStyleCnt="1" custScaleX="104880"/>
      <dgm:spPr/>
      <dgm:t>
        <a:bodyPr/>
        <a:lstStyle/>
        <a:p>
          <a:endParaRPr lang="es-ES"/>
        </a:p>
      </dgm:t>
    </dgm:pt>
    <dgm:pt modelId="{0A2D8922-BD4D-41B2-9283-EFBD0F30CA0C}" type="pres">
      <dgm:prSet presAssocID="{176015BE-3DE4-43BD-8D1A-F0CC3B310CB1}" presName="parTrans" presStyleLbl="bgSibTrans2D1" presStyleIdx="0" presStyleCnt="4"/>
      <dgm:spPr/>
    </dgm:pt>
    <dgm:pt modelId="{9D51A715-F2DD-4735-9E3F-E0C39D87A030}" type="pres">
      <dgm:prSet presAssocID="{DB77FB4A-6099-4A71-8B8E-300D174F8396}" presName="node" presStyleLbl="node1" presStyleIdx="0" presStyleCnt="4" custRadScaleRad="141121" custRadScaleInc="-14038">
        <dgm:presLayoutVars>
          <dgm:bulletEnabled val="1"/>
        </dgm:presLayoutVars>
      </dgm:prSet>
      <dgm:spPr/>
      <dgm:t>
        <a:bodyPr/>
        <a:lstStyle/>
        <a:p>
          <a:endParaRPr lang="es-ES"/>
        </a:p>
      </dgm:t>
    </dgm:pt>
    <dgm:pt modelId="{E304489E-4D51-4B81-AFBF-385BA3DC10EA}" type="pres">
      <dgm:prSet presAssocID="{C47A72B0-10E1-4B60-8C91-820F3BD55FAD}" presName="parTrans" presStyleLbl="bgSibTrans2D1" presStyleIdx="1" presStyleCnt="4"/>
      <dgm:spPr/>
    </dgm:pt>
    <dgm:pt modelId="{F98907E0-AEFD-4DAF-9458-255B938481DF}" type="pres">
      <dgm:prSet presAssocID="{02A4BD75-2F04-42DD-BF2E-FFFF6A32F6B8}" presName="node" presStyleLbl="node1" presStyleIdx="1" presStyleCnt="4" custRadScaleRad="107898" custRadScaleInc="-18710">
        <dgm:presLayoutVars>
          <dgm:bulletEnabled val="1"/>
        </dgm:presLayoutVars>
      </dgm:prSet>
      <dgm:spPr/>
    </dgm:pt>
    <dgm:pt modelId="{1B0D65C2-558E-44FC-A1A3-F19E611647CB}" type="pres">
      <dgm:prSet presAssocID="{B3DF8704-2413-4D4A-83F9-CFD70340500E}" presName="parTrans" presStyleLbl="bgSibTrans2D1" presStyleIdx="2" presStyleCnt="4"/>
      <dgm:spPr/>
    </dgm:pt>
    <dgm:pt modelId="{DFD50CAF-2D1A-45D0-A977-F59DADE0836C}" type="pres">
      <dgm:prSet presAssocID="{EDA6E84D-5399-4F25-8672-15D1797DD5C5}" presName="node" presStyleLbl="node1" presStyleIdx="2" presStyleCnt="4" custRadScaleRad="117047" custRadScaleInc="33632">
        <dgm:presLayoutVars>
          <dgm:bulletEnabled val="1"/>
        </dgm:presLayoutVars>
      </dgm:prSet>
      <dgm:spPr/>
      <dgm:t>
        <a:bodyPr/>
        <a:lstStyle/>
        <a:p>
          <a:endParaRPr lang="es-ES"/>
        </a:p>
      </dgm:t>
    </dgm:pt>
    <dgm:pt modelId="{8BC0BA3F-0977-4E4B-AC6E-137DFC175A6B}" type="pres">
      <dgm:prSet presAssocID="{40318613-59FC-4FB1-947C-701DBE3D8400}" presName="parTrans" presStyleLbl="bgSibTrans2D1" presStyleIdx="3" presStyleCnt="4"/>
      <dgm:spPr/>
    </dgm:pt>
    <dgm:pt modelId="{9580B214-D87E-4265-982E-9CDA6E995EA6}" type="pres">
      <dgm:prSet presAssocID="{4E76BBDC-2B44-4C9D-BF37-5A96DCB8F155}" presName="node" presStyleLbl="node1" presStyleIdx="3" presStyleCnt="4" custScaleX="128142" custRadScaleRad="160023" custRadScaleInc="18625">
        <dgm:presLayoutVars>
          <dgm:bulletEnabled val="1"/>
        </dgm:presLayoutVars>
      </dgm:prSet>
      <dgm:spPr/>
      <dgm:t>
        <a:bodyPr/>
        <a:lstStyle/>
        <a:p>
          <a:endParaRPr lang="es-ES"/>
        </a:p>
      </dgm:t>
    </dgm:pt>
  </dgm:ptLst>
  <dgm:cxnLst>
    <dgm:cxn modelId="{BA02F3CD-1482-4622-9960-8C177244B03D}" type="presOf" srcId="{C47A72B0-10E1-4B60-8C91-820F3BD55FAD}" destId="{E304489E-4D51-4B81-AFBF-385BA3DC10EA}" srcOrd="0" destOrd="0" presId="urn:microsoft.com/office/officeart/2005/8/layout/radial4"/>
    <dgm:cxn modelId="{D7892AB9-61B2-4FDC-A88D-E5C4455CBB81}" type="presOf" srcId="{95C2FE08-B813-4DEC-B447-42B5637C9EE9}" destId="{C8B89E63-A001-4585-B611-AB6A0EB695F8}" srcOrd="0" destOrd="0" presId="urn:microsoft.com/office/officeart/2005/8/layout/radial4"/>
    <dgm:cxn modelId="{AB60BF53-3E30-4395-B76A-41488AE4C1E9}" srcId="{95C2FE08-B813-4DEC-B447-42B5637C9EE9}" destId="{4E76BBDC-2B44-4C9D-BF37-5A96DCB8F155}" srcOrd="3" destOrd="0" parTransId="{40318613-59FC-4FB1-947C-701DBE3D8400}" sibTransId="{E561D9B1-12A0-45AB-910B-DA014BD74221}"/>
    <dgm:cxn modelId="{4550A3B4-B034-4DF2-9067-E8D9ABBA49C4}" type="presOf" srcId="{176015BE-3DE4-43BD-8D1A-F0CC3B310CB1}" destId="{0A2D8922-BD4D-41B2-9283-EFBD0F30CA0C}" srcOrd="0" destOrd="0" presId="urn:microsoft.com/office/officeart/2005/8/layout/radial4"/>
    <dgm:cxn modelId="{6C38A31F-35E7-4EB3-B25B-35A3A554B333}" type="presOf" srcId="{DB77FB4A-6099-4A71-8B8E-300D174F8396}" destId="{9D51A715-F2DD-4735-9E3F-E0C39D87A030}" srcOrd="0" destOrd="0" presId="urn:microsoft.com/office/officeart/2005/8/layout/radial4"/>
    <dgm:cxn modelId="{EA0F64DB-B682-4580-93FD-A3C60FDE75AD}" srcId="{176F3EF7-6DA4-4E3B-BADB-42B07AC2E15A}" destId="{95C2FE08-B813-4DEC-B447-42B5637C9EE9}" srcOrd="0" destOrd="0" parTransId="{905B6702-189A-4D98-BCD5-F4707EFEFDFF}" sibTransId="{218FE4F7-D9E3-4D76-8E9F-A04D22A163E5}"/>
    <dgm:cxn modelId="{50DCD5F4-3A7F-4181-8D90-A032B634F557}" type="presOf" srcId="{176F3EF7-6DA4-4E3B-BADB-42B07AC2E15A}" destId="{AF6081CA-29A3-4568-A939-6C5650581A23}" srcOrd="0" destOrd="0" presId="urn:microsoft.com/office/officeart/2005/8/layout/radial4"/>
    <dgm:cxn modelId="{C0B48C2A-9551-4983-A9AA-1E45C0FB5584}" srcId="{95C2FE08-B813-4DEC-B447-42B5637C9EE9}" destId="{EDA6E84D-5399-4F25-8672-15D1797DD5C5}" srcOrd="2" destOrd="0" parTransId="{B3DF8704-2413-4D4A-83F9-CFD70340500E}" sibTransId="{2F34BF55-FB68-4449-952E-BAED9F21BFFC}"/>
    <dgm:cxn modelId="{BD7E909D-6B79-48F9-82B4-C7639001DC52}" type="presOf" srcId="{02A4BD75-2F04-42DD-BF2E-FFFF6A32F6B8}" destId="{F98907E0-AEFD-4DAF-9458-255B938481DF}" srcOrd="0" destOrd="0" presId="urn:microsoft.com/office/officeart/2005/8/layout/radial4"/>
    <dgm:cxn modelId="{6B5574D5-117A-4C28-9035-AEE0DDF0A776}" type="presOf" srcId="{B3DF8704-2413-4D4A-83F9-CFD70340500E}" destId="{1B0D65C2-558E-44FC-A1A3-F19E611647CB}" srcOrd="0" destOrd="0" presId="urn:microsoft.com/office/officeart/2005/8/layout/radial4"/>
    <dgm:cxn modelId="{D257034C-A0E6-4A29-9016-9C7E17A17C09}" srcId="{95C2FE08-B813-4DEC-B447-42B5637C9EE9}" destId="{02A4BD75-2F04-42DD-BF2E-FFFF6A32F6B8}" srcOrd="1" destOrd="0" parTransId="{C47A72B0-10E1-4B60-8C91-820F3BD55FAD}" sibTransId="{C5858F15-24CF-4D1C-9BB7-8492B636AE23}"/>
    <dgm:cxn modelId="{96AD0EE2-8B90-4259-9C87-FD9E8E7032DE}" type="presOf" srcId="{4E76BBDC-2B44-4C9D-BF37-5A96DCB8F155}" destId="{9580B214-D87E-4265-982E-9CDA6E995EA6}" srcOrd="0" destOrd="0" presId="urn:microsoft.com/office/officeart/2005/8/layout/radial4"/>
    <dgm:cxn modelId="{54DB3D52-78C2-47B4-8E32-B16256D3D83C}" srcId="{95C2FE08-B813-4DEC-B447-42B5637C9EE9}" destId="{DB77FB4A-6099-4A71-8B8E-300D174F8396}" srcOrd="0" destOrd="0" parTransId="{176015BE-3DE4-43BD-8D1A-F0CC3B310CB1}" sibTransId="{0D0F1F15-1199-4D2E-BED1-04B7DCB1A681}"/>
    <dgm:cxn modelId="{255510C6-F501-470F-938E-9AC367C22D91}" type="presOf" srcId="{40318613-59FC-4FB1-947C-701DBE3D8400}" destId="{8BC0BA3F-0977-4E4B-AC6E-137DFC175A6B}" srcOrd="0" destOrd="0" presId="urn:microsoft.com/office/officeart/2005/8/layout/radial4"/>
    <dgm:cxn modelId="{3E89DF31-E20E-47A7-B59B-168EB91F6B72}" type="presOf" srcId="{EDA6E84D-5399-4F25-8672-15D1797DD5C5}" destId="{DFD50CAF-2D1A-45D0-A977-F59DADE0836C}" srcOrd="0" destOrd="0" presId="urn:microsoft.com/office/officeart/2005/8/layout/radial4"/>
    <dgm:cxn modelId="{42B834C9-0298-4D45-9C1D-C560F00F1F7D}" type="presParOf" srcId="{AF6081CA-29A3-4568-A939-6C5650581A23}" destId="{C8B89E63-A001-4585-B611-AB6A0EB695F8}" srcOrd="0" destOrd="0" presId="urn:microsoft.com/office/officeart/2005/8/layout/radial4"/>
    <dgm:cxn modelId="{BEADF1C5-56B8-4662-A87B-9C4412DE7CB7}" type="presParOf" srcId="{AF6081CA-29A3-4568-A939-6C5650581A23}" destId="{0A2D8922-BD4D-41B2-9283-EFBD0F30CA0C}" srcOrd="1" destOrd="0" presId="urn:microsoft.com/office/officeart/2005/8/layout/radial4"/>
    <dgm:cxn modelId="{58FA7195-15EF-49E4-81C3-316C9A1BA5D7}" type="presParOf" srcId="{AF6081CA-29A3-4568-A939-6C5650581A23}" destId="{9D51A715-F2DD-4735-9E3F-E0C39D87A030}" srcOrd="2" destOrd="0" presId="urn:microsoft.com/office/officeart/2005/8/layout/radial4"/>
    <dgm:cxn modelId="{C88D951D-BA2C-4B46-8F04-A949ECA8257C}" type="presParOf" srcId="{AF6081CA-29A3-4568-A939-6C5650581A23}" destId="{E304489E-4D51-4B81-AFBF-385BA3DC10EA}" srcOrd="3" destOrd="0" presId="urn:microsoft.com/office/officeart/2005/8/layout/radial4"/>
    <dgm:cxn modelId="{87A70A28-336F-44CB-B3D2-1CA405DDC01A}" type="presParOf" srcId="{AF6081CA-29A3-4568-A939-6C5650581A23}" destId="{F98907E0-AEFD-4DAF-9458-255B938481DF}" srcOrd="4" destOrd="0" presId="urn:microsoft.com/office/officeart/2005/8/layout/radial4"/>
    <dgm:cxn modelId="{58AB3018-5DC7-4480-9B9D-33C19A1F276C}" type="presParOf" srcId="{AF6081CA-29A3-4568-A939-6C5650581A23}" destId="{1B0D65C2-558E-44FC-A1A3-F19E611647CB}" srcOrd="5" destOrd="0" presId="urn:microsoft.com/office/officeart/2005/8/layout/radial4"/>
    <dgm:cxn modelId="{216E73B6-A47D-4E1C-A12D-7876ACC64D33}" type="presParOf" srcId="{AF6081CA-29A3-4568-A939-6C5650581A23}" destId="{DFD50CAF-2D1A-45D0-A977-F59DADE0836C}" srcOrd="6" destOrd="0" presId="urn:microsoft.com/office/officeart/2005/8/layout/radial4"/>
    <dgm:cxn modelId="{287031AF-AA08-430C-89E4-3A8BF6C56246}" type="presParOf" srcId="{AF6081CA-29A3-4568-A939-6C5650581A23}" destId="{8BC0BA3F-0977-4E4B-AC6E-137DFC175A6B}" srcOrd="7" destOrd="0" presId="urn:microsoft.com/office/officeart/2005/8/layout/radial4"/>
    <dgm:cxn modelId="{0F54E940-5B34-4B5D-85AB-60FE41EE66D3}" type="presParOf" srcId="{AF6081CA-29A3-4568-A939-6C5650581A23}" destId="{9580B214-D87E-4265-982E-9CDA6E995EA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02738-EF0E-4D85-BCC7-AE11C5917EB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S"/>
        </a:p>
      </dgm:t>
    </dgm:pt>
    <dgm:pt modelId="{967F4423-33B6-4B0A-AB8E-4E5B8114B958}">
      <dgm:prSet phldrT="[Texto]"/>
      <dgm:spPr/>
      <dgm:t>
        <a:bodyPr/>
        <a:lstStyle/>
        <a:p>
          <a:r>
            <a:rPr lang="es-ES" dirty="0" smtClean="0"/>
            <a:t>TNAN 0000</a:t>
          </a:r>
          <a:endParaRPr lang="es-ES" dirty="0"/>
        </a:p>
      </dgm:t>
    </dgm:pt>
    <dgm:pt modelId="{B9FBCD03-FA34-458D-B187-18CA04DB5437}" type="parTrans" cxnId="{B5394E4F-DFF6-48B8-883A-F0DDD0EE9BE7}">
      <dgm:prSet/>
      <dgm:spPr/>
      <dgm:t>
        <a:bodyPr/>
        <a:lstStyle/>
        <a:p>
          <a:endParaRPr lang="es-ES"/>
        </a:p>
      </dgm:t>
    </dgm:pt>
    <dgm:pt modelId="{01BAF33F-74E6-4D7F-90F7-476D0FECE26B}" type="sibTrans" cxnId="{B5394E4F-DFF6-48B8-883A-F0DDD0EE9BE7}">
      <dgm:prSet/>
      <dgm:spPr/>
      <dgm:t>
        <a:bodyPr/>
        <a:lstStyle/>
        <a:p>
          <a:endParaRPr lang="es-ES"/>
        </a:p>
      </dgm:t>
    </dgm:pt>
    <dgm:pt modelId="{8E076295-9E3D-4D34-8DE8-74CEDD4B8DD5}">
      <dgm:prSet phldrT="[Texto]"/>
      <dgm:spPr/>
      <dgm:t>
        <a:bodyPr/>
        <a:lstStyle/>
        <a:p>
          <a:r>
            <a:rPr lang="es-ES" dirty="0" smtClean="0"/>
            <a:t>TNAN 0001</a:t>
          </a:r>
          <a:endParaRPr lang="es-ES" dirty="0"/>
        </a:p>
      </dgm:t>
    </dgm:pt>
    <dgm:pt modelId="{BE635089-4CAB-478C-B156-09EAAFC1CF28}" type="parTrans" cxnId="{322DA51C-014C-46BB-BCF5-8AF383EFF623}">
      <dgm:prSet/>
      <dgm:spPr/>
      <dgm:t>
        <a:bodyPr/>
        <a:lstStyle/>
        <a:p>
          <a:endParaRPr lang="es-ES"/>
        </a:p>
      </dgm:t>
    </dgm:pt>
    <dgm:pt modelId="{FECBB67C-ABDF-4BE3-92C5-71BBBDD0C7E3}" type="sibTrans" cxnId="{322DA51C-014C-46BB-BCF5-8AF383EFF623}">
      <dgm:prSet/>
      <dgm:spPr/>
      <dgm:t>
        <a:bodyPr/>
        <a:lstStyle/>
        <a:p>
          <a:endParaRPr lang="es-ES"/>
        </a:p>
      </dgm:t>
    </dgm:pt>
    <dgm:pt modelId="{3D2E59A6-AFB4-41B9-8E94-6ED73633F99B}" type="pres">
      <dgm:prSet presAssocID="{B4202738-EF0E-4D85-BCC7-AE11C5917EB2}" presName="Name0" presStyleCnt="0">
        <dgm:presLayoutVars>
          <dgm:chMax val="2"/>
          <dgm:chPref val="2"/>
          <dgm:dir/>
          <dgm:animOne/>
          <dgm:resizeHandles val="exact"/>
        </dgm:presLayoutVars>
      </dgm:prSet>
      <dgm:spPr/>
    </dgm:pt>
    <dgm:pt modelId="{C465FA35-41AD-4BE7-8431-6131A866C30D}" type="pres">
      <dgm:prSet presAssocID="{B4202738-EF0E-4D85-BCC7-AE11C5917EB2}" presName="Background" presStyleLbl="bgImgPlace1" presStyleIdx="0" presStyleCnt="1" custScaleX="204993"/>
      <dgm:spPr/>
    </dgm:pt>
    <dgm:pt modelId="{DFBE5782-B94E-4C8B-A8EC-F7F67F91E54B}" type="pres">
      <dgm:prSet presAssocID="{B4202738-EF0E-4D85-BCC7-AE11C5917EB2}" presName="ParentText1" presStyleLbl="revTx" presStyleIdx="0" presStyleCnt="2">
        <dgm:presLayoutVars>
          <dgm:chMax val="0"/>
          <dgm:chPref val="0"/>
          <dgm:bulletEnabled val="1"/>
        </dgm:presLayoutVars>
      </dgm:prSet>
      <dgm:spPr/>
      <dgm:t>
        <a:bodyPr/>
        <a:lstStyle/>
        <a:p>
          <a:endParaRPr lang="es-ES"/>
        </a:p>
      </dgm:t>
    </dgm:pt>
    <dgm:pt modelId="{197BCFA8-5685-46ED-8A85-7727AB77655D}" type="pres">
      <dgm:prSet presAssocID="{B4202738-EF0E-4D85-BCC7-AE11C5917EB2}" presName="ParentText2" presStyleLbl="revTx" presStyleIdx="1" presStyleCnt="2">
        <dgm:presLayoutVars>
          <dgm:chMax val="0"/>
          <dgm:chPref val="0"/>
          <dgm:bulletEnabled val="1"/>
        </dgm:presLayoutVars>
      </dgm:prSet>
      <dgm:spPr/>
      <dgm:t>
        <a:bodyPr/>
        <a:lstStyle/>
        <a:p>
          <a:endParaRPr lang="es-ES"/>
        </a:p>
      </dgm:t>
    </dgm:pt>
    <dgm:pt modelId="{00FE3CE0-6D79-4558-98B8-C3128E1B309F}" type="pres">
      <dgm:prSet presAssocID="{B4202738-EF0E-4D85-BCC7-AE11C5917EB2}" presName="Plus" presStyleLbl="alignNode1" presStyleIdx="0" presStyleCnt="2"/>
      <dgm:spPr/>
    </dgm:pt>
    <dgm:pt modelId="{A297E77B-A52A-4113-958D-8ED0B6F84A1F}" type="pres">
      <dgm:prSet presAssocID="{B4202738-EF0E-4D85-BCC7-AE11C5917EB2}" presName="Minus" presStyleLbl="alignNode1" presStyleIdx="1" presStyleCnt="2"/>
      <dgm:spPr/>
    </dgm:pt>
    <dgm:pt modelId="{B56E0460-FCD4-4B75-9E9C-CF931DF8F666}" type="pres">
      <dgm:prSet presAssocID="{B4202738-EF0E-4D85-BCC7-AE11C5917EB2}" presName="Divider" presStyleLbl="parChTrans1D1" presStyleIdx="0" presStyleCnt="1"/>
      <dgm:spPr/>
    </dgm:pt>
  </dgm:ptLst>
  <dgm:cxnLst>
    <dgm:cxn modelId="{B5394E4F-DFF6-48B8-883A-F0DDD0EE9BE7}" srcId="{B4202738-EF0E-4D85-BCC7-AE11C5917EB2}" destId="{967F4423-33B6-4B0A-AB8E-4E5B8114B958}" srcOrd="0" destOrd="0" parTransId="{B9FBCD03-FA34-458D-B187-18CA04DB5437}" sibTransId="{01BAF33F-74E6-4D7F-90F7-476D0FECE26B}"/>
    <dgm:cxn modelId="{286F1402-AD4B-49B7-9E4B-F397627A3AD9}" type="presOf" srcId="{B4202738-EF0E-4D85-BCC7-AE11C5917EB2}" destId="{3D2E59A6-AFB4-41B9-8E94-6ED73633F99B}" srcOrd="0" destOrd="0" presId="urn:microsoft.com/office/officeart/2009/3/layout/PlusandMinus"/>
    <dgm:cxn modelId="{322DA51C-014C-46BB-BCF5-8AF383EFF623}" srcId="{B4202738-EF0E-4D85-BCC7-AE11C5917EB2}" destId="{8E076295-9E3D-4D34-8DE8-74CEDD4B8DD5}" srcOrd="1" destOrd="0" parTransId="{BE635089-4CAB-478C-B156-09EAAFC1CF28}" sibTransId="{FECBB67C-ABDF-4BE3-92C5-71BBBDD0C7E3}"/>
    <dgm:cxn modelId="{FD3FD47B-26CC-4DC5-8671-7C52987F72CA}" type="presOf" srcId="{967F4423-33B6-4B0A-AB8E-4E5B8114B958}" destId="{DFBE5782-B94E-4C8B-A8EC-F7F67F91E54B}" srcOrd="0" destOrd="0" presId="urn:microsoft.com/office/officeart/2009/3/layout/PlusandMinus"/>
    <dgm:cxn modelId="{4DB59DCE-E89D-498B-9B9B-94CB52531E27}" type="presOf" srcId="{8E076295-9E3D-4D34-8DE8-74CEDD4B8DD5}" destId="{197BCFA8-5685-46ED-8A85-7727AB77655D}" srcOrd="0" destOrd="0" presId="urn:microsoft.com/office/officeart/2009/3/layout/PlusandMinus"/>
    <dgm:cxn modelId="{3B0A2408-008F-48E9-A9D4-B3F3944B6BD7}" type="presParOf" srcId="{3D2E59A6-AFB4-41B9-8E94-6ED73633F99B}" destId="{C465FA35-41AD-4BE7-8431-6131A866C30D}" srcOrd="0" destOrd="0" presId="urn:microsoft.com/office/officeart/2009/3/layout/PlusandMinus"/>
    <dgm:cxn modelId="{A5BFFA15-3D31-44FD-BE0D-18462FD45DE7}" type="presParOf" srcId="{3D2E59A6-AFB4-41B9-8E94-6ED73633F99B}" destId="{DFBE5782-B94E-4C8B-A8EC-F7F67F91E54B}" srcOrd="1" destOrd="0" presId="urn:microsoft.com/office/officeart/2009/3/layout/PlusandMinus"/>
    <dgm:cxn modelId="{828BCB2B-F7E0-4173-BFA6-EA205EA9B2F8}" type="presParOf" srcId="{3D2E59A6-AFB4-41B9-8E94-6ED73633F99B}" destId="{197BCFA8-5685-46ED-8A85-7727AB77655D}" srcOrd="2" destOrd="0" presId="urn:microsoft.com/office/officeart/2009/3/layout/PlusandMinus"/>
    <dgm:cxn modelId="{7E9A0A40-AE5D-4CDB-BFA8-F9A97464E21F}" type="presParOf" srcId="{3D2E59A6-AFB4-41B9-8E94-6ED73633F99B}" destId="{00FE3CE0-6D79-4558-98B8-C3128E1B309F}" srcOrd="3" destOrd="0" presId="urn:microsoft.com/office/officeart/2009/3/layout/PlusandMinus"/>
    <dgm:cxn modelId="{63A8F519-C537-46AF-9BA0-682C836DA1A7}" type="presParOf" srcId="{3D2E59A6-AFB4-41B9-8E94-6ED73633F99B}" destId="{A297E77B-A52A-4113-958D-8ED0B6F84A1F}" srcOrd="4" destOrd="0" presId="urn:microsoft.com/office/officeart/2009/3/layout/PlusandMinus"/>
    <dgm:cxn modelId="{4CF6D388-F6EA-405C-B43F-3A0620E5167F}" type="presParOf" srcId="{3D2E59A6-AFB4-41B9-8E94-6ED73633F99B}" destId="{B56E0460-FCD4-4B75-9E9C-CF931DF8F666}"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0A077-82C8-4CF6-B502-1E598D59233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DEAD6C8E-0A74-41F3-9899-2CF075B8F57E}">
      <dgm:prSet phldrT="[Texto]" custT="1"/>
      <dgm:spPr/>
      <dgm:t>
        <a:bodyPr/>
        <a:lstStyle/>
        <a:p>
          <a:r>
            <a:rPr lang="es-ES" sz="2000" dirty="0" smtClean="0">
              <a:solidFill>
                <a:schemeClr val="tx1"/>
              </a:solidFill>
            </a:rPr>
            <a:t>RTE INEN 236</a:t>
          </a:r>
          <a:endParaRPr lang="es-ES" sz="2000" dirty="0">
            <a:solidFill>
              <a:schemeClr val="tx1"/>
            </a:solidFill>
          </a:endParaRPr>
        </a:p>
      </dgm:t>
    </dgm:pt>
    <dgm:pt modelId="{95D4B368-42B2-4455-B172-ED95E65EA002}" type="parTrans" cxnId="{9CFC66A6-FBFB-4732-8E1E-C3DC421A9A3A}">
      <dgm:prSet/>
      <dgm:spPr/>
      <dgm:t>
        <a:bodyPr/>
        <a:lstStyle/>
        <a:p>
          <a:endParaRPr lang="es-ES" sz="1600">
            <a:solidFill>
              <a:schemeClr val="tx1"/>
            </a:solidFill>
          </a:endParaRPr>
        </a:p>
      </dgm:t>
    </dgm:pt>
    <dgm:pt modelId="{255AE3BA-4679-4F51-AFA2-2AC88478A611}" type="sibTrans" cxnId="{9CFC66A6-FBFB-4732-8E1E-C3DC421A9A3A}">
      <dgm:prSet/>
      <dgm:spPr/>
      <dgm:t>
        <a:bodyPr/>
        <a:lstStyle/>
        <a:p>
          <a:endParaRPr lang="es-ES" sz="1600">
            <a:solidFill>
              <a:schemeClr val="tx1"/>
            </a:solidFill>
          </a:endParaRPr>
        </a:p>
      </dgm:t>
    </dgm:pt>
    <dgm:pt modelId="{F065C5DD-EC38-4D70-BDA2-837E25D0B7DE}">
      <dgm:prSet phldrT="[Texto]" custT="1"/>
      <dgm:spPr/>
      <dgm:t>
        <a:bodyPr/>
        <a:lstStyle/>
        <a:p>
          <a:r>
            <a:rPr lang="es-ES" sz="2000" dirty="0" smtClean="0">
              <a:solidFill>
                <a:schemeClr val="tx1"/>
              </a:solidFill>
            </a:rPr>
            <a:t>Certificado de Conformidad</a:t>
          </a:r>
          <a:endParaRPr lang="es-ES" sz="2000" dirty="0">
            <a:solidFill>
              <a:schemeClr val="tx1"/>
            </a:solidFill>
          </a:endParaRPr>
        </a:p>
      </dgm:t>
    </dgm:pt>
    <dgm:pt modelId="{7196EDE4-8CED-470D-B8A0-A6AB119A15AC}" type="parTrans" cxnId="{852D6621-5B39-40C0-A0AB-B6359833A1DA}">
      <dgm:prSet custT="1"/>
      <dgm:spPr/>
      <dgm:t>
        <a:bodyPr/>
        <a:lstStyle/>
        <a:p>
          <a:endParaRPr lang="es-ES" sz="400">
            <a:solidFill>
              <a:schemeClr val="tx1"/>
            </a:solidFill>
          </a:endParaRPr>
        </a:p>
      </dgm:t>
    </dgm:pt>
    <dgm:pt modelId="{B7CA149E-0AE2-411A-B2FD-135170115F97}" type="sibTrans" cxnId="{852D6621-5B39-40C0-A0AB-B6359833A1DA}">
      <dgm:prSet/>
      <dgm:spPr/>
      <dgm:t>
        <a:bodyPr/>
        <a:lstStyle/>
        <a:p>
          <a:endParaRPr lang="es-ES" sz="1600">
            <a:solidFill>
              <a:schemeClr val="tx1"/>
            </a:solidFill>
          </a:endParaRPr>
        </a:p>
      </dgm:t>
    </dgm:pt>
    <dgm:pt modelId="{BB476CD1-8C44-4FE3-98FE-A6494942913B}">
      <dgm:prSet phldrT="[Texto]" custT="1"/>
      <dgm:spPr/>
      <dgm:t>
        <a:bodyPr/>
        <a:lstStyle/>
        <a:p>
          <a:r>
            <a:rPr lang="es-ES" sz="2000" dirty="0" smtClean="0">
              <a:solidFill>
                <a:schemeClr val="tx1"/>
              </a:solidFill>
            </a:rPr>
            <a:t>Normas Internacionales</a:t>
          </a:r>
          <a:endParaRPr lang="es-ES" sz="2000" dirty="0">
            <a:solidFill>
              <a:schemeClr val="tx1"/>
            </a:solidFill>
          </a:endParaRPr>
        </a:p>
      </dgm:t>
    </dgm:pt>
    <dgm:pt modelId="{FAC726E8-0321-4D7D-BEAA-FBAFE1B37901}" type="parTrans" cxnId="{5C2965A3-1B39-46DB-857F-D4A462F891D0}">
      <dgm:prSet custT="1"/>
      <dgm:spPr/>
      <dgm:t>
        <a:bodyPr/>
        <a:lstStyle/>
        <a:p>
          <a:endParaRPr lang="es-ES" sz="400">
            <a:solidFill>
              <a:schemeClr val="tx1"/>
            </a:solidFill>
          </a:endParaRPr>
        </a:p>
      </dgm:t>
    </dgm:pt>
    <dgm:pt modelId="{1C1F74E0-ABDF-4BE3-82D2-E818E217AE7E}" type="sibTrans" cxnId="{5C2965A3-1B39-46DB-857F-D4A462F891D0}">
      <dgm:prSet/>
      <dgm:spPr/>
      <dgm:t>
        <a:bodyPr/>
        <a:lstStyle/>
        <a:p>
          <a:endParaRPr lang="es-ES" sz="1600">
            <a:solidFill>
              <a:schemeClr val="tx1"/>
            </a:solidFill>
          </a:endParaRPr>
        </a:p>
      </dgm:t>
    </dgm:pt>
    <dgm:pt modelId="{4F26948D-F176-4ECC-A231-FE2421E884C8}">
      <dgm:prSet phldrT="[Texto]" custT="1"/>
      <dgm:spPr/>
      <dgm:t>
        <a:bodyPr/>
        <a:lstStyle/>
        <a:p>
          <a:r>
            <a:rPr lang="es-ES" sz="2000" dirty="0" smtClean="0">
              <a:solidFill>
                <a:schemeClr val="tx1"/>
              </a:solidFill>
            </a:rPr>
            <a:t>Rotulado y Etiquetado</a:t>
          </a:r>
          <a:endParaRPr lang="es-ES" sz="2000" dirty="0">
            <a:solidFill>
              <a:schemeClr val="tx1"/>
            </a:solidFill>
          </a:endParaRPr>
        </a:p>
      </dgm:t>
    </dgm:pt>
    <dgm:pt modelId="{D00697BC-5617-48DD-A0A5-2CAE7C082828}" type="parTrans" cxnId="{940AC813-B23C-4604-80FA-7E6FEEB5515E}">
      <dgm:prSet custT="1"/>
      <dgm:spPr/>
      <dgm:t>
        <a:bodyPr/>
        <a:lstStyle/>
        <a:p>
          <a:endParaRPr lang="es-ES" sz="400">
            <a:solidFill>
              <a:schemeClr val="tx1"/>
            </a:solidFill>
          </a:endParaRPr>
        </a:p>
      </dgm:t>
    </dgm:pt>
    <dgm:pt modelId="{6EACDB81-BAD5-4813-9BA8-7525EEE30C0C}" type="sibTrans" cxnId="{940AC813-B23C-4604-80FA-7E6FEEB5515E}">
      <dgm:prSet/>
      <dgm:spPr/>
      <dgm:t>
        <a:bodyPr/>
        <a:lstStyle/>
        <a:p>
          <a:endParaRPr lang="es-ES" sz="1600">
            <a:solidFill>
              <a:schemeClr val="tx1"/>
            </a:solidFill>
          </a:endParaRPr>
        </a:p>
      </dgm:t>
    </dgm:pt>
    <dgm:pt modelId="{7AFD3096-61AD-4CC7-8E37-F2592A7E9A9F}">
      <dgm:prSet phldrT="[Texto]" custT="1"/>
      <dgm:spPr/>
      <dgm:t>
        <a:bodyPr/>
        <a:lstStyle/>
        <a:p>
          <a:r>
            <a:rPr lang="es-ES" sz="2000" dirty="0" smtClean="0">
              <a:solidFill>
                <a:schemeClr val="tx1"/>
              </a:solidFill>
            </a:rPr>
            <a:t>Licencia de Producto No Sujeto a Control</a:t>
          </a:r>
          <a:endParaRPr lang="es-ES" sz="2000" dirty="0">
            <a:solidFill>
              <a:schemeClr val="tx1"/>
            </a:solidFill>
          </a:endParaRPr>
        </a:p>
      </dgm:t>
    </dgm:pt>
    <dgm:pt modelId="{53678C0C-CF2E-49D6-A8A6-25E36F70AFE0}" type="parTrans" cxnId="{1AF33443-893A-4A7F-9ACA-769DFC08FEC4}">
      <dgm:prSet custT="1"/>
      <dgm:spPr/>
      <dgm:t>
        <a:bodyPr/>
        <a:lstStyle/>
        <a:p>
          <a:endParaRPr lang="es-ES" sz="400">
            <a:solidFill>
              <a:schemeClr val="tx1"/>
            </a:solidFill>
          </a:endParaRPr>
        </a:p>
      </dgm:t>
    </dgm:pt>
    <dgm:pt modelId="{14F8E01B-4B89-4F33-B040-319F541C9C33}" type="sibTrans" cxnId="{1AF33443-893A-4A7F-9ACA-769DFC08FEC4}">
      <dgm:prSet/>
      <dgm:spPr/>
      <dgm:t>
        <a:bodyPr/>
        <a:lstStyle/>
        <a:p>
          <a:endParaRPr lang="es-ES" sz="1600">
            <a:solidFill>
              <a:schemeClr val="tx1"/>
            </a:solidFill>
          </a:endParaRPr>
        </a:p>
      </dgm:t>
    </dgm:pt>
    <dgm:pt modelId="{4CFC5998-C5B5-4ECB-9010-4F3218F9963A}">
      <dgm:prSet phldrT="[Texto]" custT="1"/>
      <dgm:spPr/>
      <dgm:t>
        <a:bodyPr/>
        <a:lstStyle/>
        <a:p>
          <a:r>
            <a:rPr lang="es-ES" sz="2000" dirty="0" smtClean="0">
              <a:solidFill>
                <a:schemeClr val="tx1"/>
              </a:solidFill>
            </a:rPr>
            <a:t>Ventanilla Única Ecuatoriana</a:t>
          </a:r>
          <a:endParaRPr lang="es-ES" sz="2000" dirty="0">
            <a:solidFill>
              <a:schemeClr val="tx1"/>
            </a:solidFill>
          </a:endParaRPr>
        </a:p>
      </dgm:t>
    </dgm:pt>
    <dgm:pt modelId="{7BF118AA-F595-430A-8A89-52166E2FDD45}" type="parTrans" cxnId="{AD2EDA1A-DCA4-454E-A6A1-63BB01D09889}">
      <dgm:prSet custT="1"/>
      <dgm:spPr/>
      <dgm:t>
        <a:bodyPr/>
        <a:lstStyle/>
        <a:p>
          <a:endParaRPr lang="es-ES" sz="400">
            <a:solidFill>
              <a:schemeClr val="tx1"/>
            </a:solidFill>
          </a:endParaRPr>
        </a:p>
      </dgm:t>
    </dgm:pt>
    <dgm:pt modelId="{A0A68281-7034-40CB-9FB7-1DC9DE498D60}" type="sibTrans" cxnId="{AD2EDA1A-DCA4-454E-A6A1-63BB01D09889}">
      <dgm:prSet/>
      <dgm:spPr/>
      <dgm:t>
        <a:bodyPr/>
        <a:lstStyle/>
        <a:p>
          <a:endParaRPr lang="es-ES" sz="1600">
            <a:solidFill>
              <a:schemeClr val="tx1"/>
            </a:solidFill>
          </a:endParaRPr>
        </a:p>
      </dgm:t>
    </dgm:pt>
    <dgm:pt modelId="{926BBB7D-7FC7-4DE7-84CF-9099B2A6168C}">
      <dgm:prSet phldrT="[Texto]" custT="1"/>
      <dgm:spPr/>
      <dgm:t>
        <a:bodyPr/>
        <a:lstStyle/>
        <a:p>
          <a:r>
            <a:rPr lang="es-ES" sz="2000" dirty="0" smtClean="0">
              <a:solidFill>
                <a:schemeClr val="tx1"/>
              </a:solidFill>
            </a:rPr>
            <a:t>Embalaje</a:t>
          </a:r>
          <a:endParaRPr lang="es-ES" sz="2000" dirty="0">
            <a:solidFill>
              <a:schemeClr val="tx1"/>
            </a:solidFill>
          </a:endParaRPr>
        </a:p>
      </dgm:t>
    </dgm:pt>
    <dgm:pt modelId="{CA2ACFA6-CFCA-4A2E-924E-EC101D6F8DDC}" type="parTrans" cxnId="{D67A8B5E-37D2-4E3F-9064-F6365A793A06}">
      <dgm:prSet custT="1"/>
      <dgm:spPr/>
      <dgm:t>
        <a:bodyPr/>
        <a:lstStyle/>
        <a:p>
          <a:endParaRPr lang="es-ES" sz="400">
            <a:solidFill>
              <a:schemeClr val="tx1"/>
            </a:solidFill>
          </a:endParaRPr>
        </a:p>
      </dgm:t>
    </dgm:pt>
    <dgm:pt modelId="{4E32D318-11A0-43D9-8891-6FC3779E2947}" type="sibTrans" cxnId="{D67A8B5E-37D2-4E3F-9064-F6365A793A06}">
      <dgm:prSet/>
      <dgm:spPr/>
      <dgm:t>
        <a:bodyPr/>
        <a:lstStyle/>
        <a:p>
          <a:endParaRPr lang="es-ES" sz="1600">
            <a:solidFill>
              <a:schemeClr val="tx1"/>
            </a:solidFill>
          </a:endParaRPr>
        </a:p>
      </dgm:t>
    </dgm:pt>
    <dgm:pt modelId="{8E5A446F-2563-4F77-B3B8-6CBCCC509A43}" type="pres">
      <dgm:prSet presAssocID="{F6F0A077-82C8-4CF6-B502-1E598D592336}" presName="diagram" presStyleCnt="0">
        <dgm:presLayoutVars>
          <dgm:chPref val="1"/>
          <dgm:dir/>
          <dgm:animOne val="branch"/>
          <dgm:animLvl val="lvl"/>
          <dgm:resizeHandles val="exact"/>
        </dgm:presLayoutVars>
      </dgm:prSet>
      <dgm:spPr/>
    </dgm:pt>
    <dgm:pt modelId="{A871AE77-2DF0-4460-BE5A-30BB0526245C}" type="pres">
      <dgm:prSet presAssocID="{DEAD6C8E-0A74-41F3-9899-2CF075B8F57E}" presName="root1" presStyleCnt="0"/>
      <dgm:spPr/>
    </dgm:pt>
    <dgm:pt modelId="{C47DADD2-E994-4E1C-B925-80452B29B54A}" type="pres">
      <dgm:prSet presAssocID="{DEAD6C8E-0A74-41F3-9899-2CF075B8F57E}" presName="LevelOneTextNode" presStyleLbl="node0" presStyleIdx="0" presStyleCnt="1">
        <dgm:presLayoutVars>
          <dgm:chPref val="3"/>
        </dgm:presLayoutVars>
      </dgm:prSet>
      <dgm:spPr/>
    </dgm:pt>
    <dgm:pt modelId="{6DA5E1F8-F6F3-4844-BBC5-E3AF58F0C80D}" type="pres">
      <dgm:prSet presAssocID="{DEAD6C8E-0A74-41F3-9899-2CF075B8F57E}" presName="level2hierChild" presStyleCnt="0"/>
      <dgm:spPr/>
    </dgm:pt>
    <dgm:pt modelId="{ACB42F03-3048-48AB-AAA2-0C867BB3AFCE}" type="pres">
      <dgm:prSet presAssocID="{7196EDE4-8CED-470D-B8A0-A6AB119A15AC}" presName="conn2-1" presStyleLbl="parChTrans1D2" presStyleIdx="0" presStyleCnt="2"/>
      <dgm:spPr/>
    </dgm:pt>
    <dgm:pt modelId="{2750E0B2-41CD-48D7-AA4B-B735691FDA0C}" type="pres">
      <dgm:prSet presAssocID="{7196EDE4-8CED-470D-B8A0-A6AB119A15AC}" presName="connTx" presStyleLbl="parChTrans1D2" presStyleIdx="0" presStyleCnt="2"/>
      <dgm:spPr/>
    </dgm:pt>
    <dgm:pt modelId="{8DE87E2F-FBB4-45F9-B5B3-143897235900}" type="pres">
      <dgm:prSet presAssocID="{F065C5DD-EC38-4D70-BDA2-837E25D0B7DE}" presName="root2" presStyleCnt="0"/>
      <dgm:spPr/>
    </dgm:pt>
    <dgm:pt modelId="{B4ABDD9C-9C41-429A-BECE-997B6F7364B2}" type="pres">
      <dgm:prSet presAssocID="{F065C5DD-EC38-4D70-BDA2-837E25D0B7DE}" presName="LevelTwoTextNode" presStyleLbl="node2" presStyleIdx="0" presStyleCnt="2">
        <dgm:presLayoutVars>
          <dgm:chPref val="3"/>
        </dgm:presLayoutVars>
      </dgm:prSet>
      <dgm:spPr/>
      <dgm:t>
        <a:bodyPr/>
        <a:lstStyle/>
        <a:p>
          <a:endParaRPr lang="es-ES"/>
        </a:p>
      </dgm:t>
    </dgm:pt>
    <dgm:pt modelId="{960AA4C3-E73E-47F6-9F47-7F4553D9854A}" type="pres">
      <dgm:prSet presAssocID="{F065C5DD-EC38-4D70-BDA2-837E25D0B7DE}" presName="level3hierChild" presStyleCnt="0"/>
      <dgm:spPr/>
    </dgm:pt>
    <dgm:pt modelId="{176A8CCB-96A9-44D1-9FE9-541D4406205B}" type="pres">
      <dgm:prSet presAssocID="{FAC726E8-0321-4D7D-BEAA-FBAFE1B37901}" presName="conn2-1" presStyleLbl="parChTrans1D3" presStyleIdx="0" presStyleCnt="4"/>
      <dgm:spPr/>
    </dgm:pt>
    <dgm:pt modelId="{304471AD-96CD-4946-9C46-725A37AC8139}" type="pres">
      <dgm:prSet presAssocID="{FAC726E8-0321-4D7D-BEAA-FBAFE1B37901}" presName="connTx" presStyleLbl="parChTrans1D3" presStyleIdx="0" presStyleCnt="4"/>
      <dgm:spPr/>
    </dgm:pt>
    <dgm:pt modelId="{4E6E91C4-788E-4479-9E7C-A268804D5239}" type="pres">
      <dgm:prSet presAssocID="{BB476CD1-8C44-4FE3-98FE-A6494942913B}" presName="root2" presStyleCnt="0"/>
      <dgm:spPr/>
    </dgm:pt>
    <dgm:pt modelId="{140B2B6A-BAFC-40D6-A3FD-90C33A58B487}" type="pres">
      <dgm:prSet presAssocID="{BB476CD1-8C44-4FE3-98FE-A6494942913B}" presName="LevelTwoTextNode" presStyleLbl="node3" presStyleIdx="0" presStyleCnt="4">
        <dgm:presLayoutVars>
          <dgm:chPref val="3"/>
        </dgm:presLayoutVars>
      </dgm:prSet>
      <dgm:spPr/>
      <dgm:t>
        <a:bodyPr/>
        <a:lstStyle/>
        <a:p>
          <a:endParaRPr lang="es-ES"/>
        </a:p>
      </dgm:t>
    </dgm:pt>
    <dgm:pt modelId="{9F4EB003-5BD2-4830-A179-7ACAA75EECA6}" type="pres">
      <dgm:prSet presAssocID="{BB476CD1-8C44-4FE3-98FE-A6494942913B}" presName="level3hierChild" presStyleCnt="0"/>
      <dgm:spPr/>
    </dgm:pt>
    <dgm:pt modelId="{3C450965-D936-4C02-8A43-625A1CF5CDA4}" type="pres">
      <dgm:prSet presAssocID="{D00697BC-5617-48DD-A0A5-2CAE7C082828}" presName="conn2-1" presStyleLbl="parChTrans1D3" presStyleIdx="1" presStyleCnt="4"/>
      <dgm:spPr/>
    </dgm:pt>
    <dgm:pt modelId="{D8CCAAD7-49BB-4AC4-93AE-506C5D16F75C}" type="pres">
      <dgm:prSet presAssocID="{D00697BC-5617-48DD-A0A5-2CAE7C082828}" presName="connTx" presStyleLbl="parChTrans1D3" presStyleIdx="1" presStyleCnt="4"/>
      <dgm:spPr/>
    </dgm:pt>
    <dgm:pt modelId="{FEA3B9FF-89D7-4522-8AE3-A0F515040457}" type="pres">
      <dgm:prSet presAssocID="{4F26948D-F176-4ECC-A231-FE2421E884C8}" presName="root2" presStyleCnt="0"/>
      <dgm:spPr/>
    </dgm:pt>
    <dgm:pt modelId="{ADCA3E97-7CEB-4605-AB58-43D305D26745}" type="pres">
      <dgm:prSet presAssocID="{4F26948D-F176-4ECC-A231-FE2421E884C8}" presName="LevelTwoTextNode" presStyleLbl="node3" presStyleIdx="1" presStyleCnt="4" custLinFactNeighborY="-2554">
        <dgm:presLayoutVars>
          <dgm:chPref val="3"/>
        </dgm:presLayoutVars>
      </dgm:prSet>
      <dgm:spPr/>
      <dgm:t>
        <a:bodyPr/>
        <a:lstStyle/>
        <a:p>
          <a:endParaRPr lang="es-ES"/>
        </a:p>
      </dgm:t>
    </dgm:pt>
    <dgm:pt modelId="{1B047F94-735F-4ADA-8052-42B473D1BAA7}" type="pres">
      <dgm:prSet presAssocID="{4F26948D-F176-4ECC-A231-FE2421E884C8}" presName="level3hierChild" presStyleCnt="0"/>
      <dgm:spPr/>
    </dgm:pt>
    <dgm:pt modelId="{79826363-55B2-4E9D-B111-F49CE9BF0968}" type="pres">
      <dgm:prSet presAssocID="{CA2ACFA6-CFCA-4A2E-924E-EC101D6F8DDC}" presName="conn2-1" presStyleLbl="parChTrans1D3" presStyleIdx="2" presStyleCnt="4"/>
      <dgm:spPr/>
    </dgm:pt>
    <dgm:pt modelId="{95AF7BA3-59A9-4A80-9E1D-9740A5A84DA9}" type="pres">
      <dgm:prSet presAssocID="{CA2ACFA6-CFCA-4A2E-924E-EC101D6F8DDC}" presName="connTx" presStyleLbl="parChTrans1D3" presStyleIdx="2" presStyleCnt="4"/>
      <dgm:spPr/>
    </dgm:pt>
    <dgm:pt modelId="{79722ABA-5816-4B8C-9096-04B417D13312}" type="pres">
      <dgm:prSet presAssocID="{926BBB7D-7FC7-4DE7-84CF-9099B2A6168C}" presName="root2" presStyleCnt="0"/>
      <dgm:spPr/>
    </dgm:pt>
    <dgm:pt modelId="{F4FD9F7F-9DD1-4F42-A579-AA92152E94DB}" type="pres">
      <dgm:prSet presAssocID="{926BBB7D-7FC7-4DE7-84CF-9099B2A6168C}" presName="LevelTwoTextNode" presStyleLbl="node3" presStyleIdx="2" presStyleCnt="4" custLinFactNeighborY="-3807">
        <dgm:presLayoutVars>
          <dgm:chPref val="3"/>
        </dgm:presLayoutVars>
      </dgm:prSet>
      <dgm:spPr/>
      <dgm:t>
        <a:bodyPr/>
        <a:lstStyle/>
        <a:p>
          <a:endParaRPr lang="es-ES"/>
        </a:p>
      </dgm:t>
    </dgm:pt>
    <dgm:pt modelId="{E94A9A37-9167-48C3-A11F-89638D500226}" type="pres">
      <dgm:prSet presAssocID="{926BBB7D-7FC7-4DE7-84CF-9099B2A6168C}" presName="level3hierChild" presStyleCnt="0"/>
      <dgm:spPr/>
    </dgm:pt>
    <dgm:pt modelId="{2F7CD33E-09A6-4E2C-8042-FD3D3201E6F1}" type="pres">
      <dgm:prSet presAssocID="{53678C0C-CF2E-49D6-A8A6-25E36F70AFE0}" presName="conn2-1" presStyleLbl="parChTrans1D2" presStyleIdx="1" presStyleCnt="2"/>
      <dgm:spPr/>
    </dgm:pt>
    <dgm:pt modelId="{AB40A8D7-36B1-4D37-86B1-60344C891F2B}" type="pres">
      <dgm:prSet presAssocID="{53678C0C-CF2E-49D6-A8A6-25E36F70AFE0}" presName="connTx" presStyleLbl="parChTrans1D2" presStyleIdx="1" presStyleCnt="2"/>
      <dgm:spPr/>
    </dgm:pt>
    <dgm:pt modelId="{B2228588-A9FF-4FF4-8275-9D8477B426C2}" type="pres">
      <dgm:prSet presAssocID="{7AFD3096-61AD-4CC7-8E37-F2592A7E9A9F}" presName="root2" presStyleCnt="0"/>
      <dgm:spPr/>
    </dgm:pt>
    <dgm:pt modelId="{195407E9-5A65-4E12-9E95-5550A8209178}" type="pres">
      <dgm:prSet presAssocID="{7AFD3096-61AD-4CC7-8E37-F2592A7E9A9F}" presName="LevelTwoTextNode" presStyleLbl="node2" presStyleIdx="1" presStyleCnt="2">
        <dgm:presLayoutVars>
          <dgm:chPref val="3"/>
        </dgm:presLayoutVars>
      </dgm:prSet>
      <dgm:spPr/>
      <dgm:t>
        <a:bodyPr/>
        <a:lstStyle/>
        <a:p>
          <a:endParaRPr lang="es-ES"/>
        </a:p>
      </dgm:t>
    </dgm:pt>
    <dgm:pt modelId="{162BE579-8747-4E02-AE6A-1FDB82D4E90F}" type="pres">
      <dgm:prSet presAssocID="{7AFD3096-61AD-4CC7-8E37-F2592A7E9A9F}" presName="level3hierChild" presStyleCnt="0"/>
      <dgm:spPr/>
    </dgm:pt>
    <dgm:pt modelId="{578A6C28-0813-4BC1-88B2-68E2322617F5}" type="pres">
      <dgm:prSet presAssocID="{7BF118AA-F595-430A-8A89-52166E2FDD45}" presName="conn2-1" presStyleLbl="parChTrans1D3" presStyleIdx="3" presStyleCnt="4"/>
      <dgm:spPr/>
    </dgm:pt>
    <dgm:pt modelId="{E120DD16-B913-4443-BCF3-03F9CCEA0DA6}" type="pres">
      <dgm:prSet presAssocID="{7BF118AA-F595-430A-8A89-52166E2FDD45}" presName="connTx" presStyleLbl="parChTrans1D3" presStyleIdx="3" presStyleCnt="4"/>
      <dgm:spPr/>
    </dgm:pt>
    <dgm:pt modelId="{B3110C3D-7373-4851-96DD-58D363451F39}" type="pres">
      <dgm:prSet presAssocID="{4CFC5998-C5B5-4ECB-9010-4F3218F9963A}" presName="root2" presStyleCnt="0"/>
      <dgm:spPr/>
    </dgm:pt>
    <dgm:pt modelId="{D95147E0-C9FE-4F4A-881F-1313761B57CB}" type="pres">
      <dgm:prSet presAssocID="{4CFC5998-C5B5-4ECB-9010-4F3218F9963A}" presName="LevelTwoTextNode" presStyleLbl="node3" presStyleIdx="3" presStyleCnt="4">
        <dgm:presLayoutVars>
          <dgm:chPref val="3"/>
        </dgm:presLayoutVars>
      </dgm:prSet>
      <dgm:spPr/>
      <dgm:t>
        <a:bodyPr/>
        <a:lstStyle/>
        <a:p>
          <a:endParaRPr lang="es-ES"/>
        </a:p>
      </dgm:t>
    </dgm:pt>
    <dgm:pt modelId="{1EE401C9-A68F-447E-86A7-C45151B19BB2}" type="pres">
      <dgm:prSet presAssocID="{4CFC5998-C5B5-4ECB-9010-4F3218F9963A}" presName="level3hierChild" presStyleCnt="0"/>
      <dgm:spPr/>
    </dgm:pt>
  </dgm:ptLst>
  <dgm:cxnLst>
    <dgm:cxn modelId="{52932710-0712-446D-AD2A-419177CBB31D}" type="presOf" srcId="{DEAD6C8E-0A74-41F3-9899-2CF075B8F57E}" destId="{C47DADD2-E994-4E1C-B925-80452B29B54A}" srcOrd="0" destOrd="0" presId="urn:microsoft.com/office/officeart/2005/8/layout/hierarchy2"/>
    <dgm:cxn modelId="{3E871D98-2AB2-4E8F-92F5-B6BA47252FCD}" type="presOf" srcId="{7AFD3096-61AD-4CC7-8E37-F2592A7E9A9F}" destId="{195407E9-5A65-4E12-9E95-5550A8209178}" srcOrd="0" destOrd="0" presId="urn:microsoft.com/office/officeart/2005/8/layout/hierarchy2"/>
    <dgm:cxn modelId="{4F806280-C405-4288-A460-3C616DC47274}" type="presOf" srcId="{FAC726E8-0321-4D7D-BEAA-FBAFE1B37901}" destId="{176A8CCB-96A9-44D1-9FE9-541D4406205B}" srcOrd="0" destOrd="0" presId="urn:microsoft.com/office/officeart/2005/8/layout/hierarchy2"/>
    <dgm:cxn modelId="{9CFC66A6-FBFB-4732-8E1E-C3DC421A9A3A}" srcId="{F6F0A077-82C8-4CF6-B502-1E598D592336}" destId="{DEAD6C8E-0A74-41F3-9899-2CF075B8F57E}" srcOrd="0" destOrd="0" parTransId="{95D4B368-42B2-4455-B172-ED95E65EA002}" sibTransId="{255AE3BA-4679-4F51-AFA2-2AC88478A611}"/>
    <dgm:cxn modelId="{7735CD71-FA5E-49D4-B3C2-38E0D7BC54D4}" type="presOf" srcId="{7196EDE4-8CED-470D-B8A0-A6AB119A15AC}" destId="{2750E0B2-41CD-48D7-AA4B-B735691FDA0C}" srcOrd="1" destOrd="0" presId="urn:microsoft.com/office/officeart/2005/8/layout/hierarchy2"/>
    <dgm:cxn modelId="{5C2965A3-1B39-46DB-857F-D4A462F891D0}" srcId="{F065C5DD-EC38-4D70-BDA2-837E25D0B7DE}" destId="{BB476CD1-8C44-4FE3-98FE-A6494942913B}" srcOrd="0" destOrd="0" parTransId="{FAC726E8-0321-4D7D-BEAA-FBAFE1B37901}" sibTransId="{1C1F74E0-ABDF-4BE3-82D2-E818E217AE7E}"/>
    <dgm:cxn modelId="{0390520D-2C7C-41E8-B249-8011B7F1C4E8}" type="presOf" srcId="{7BF118AA-F595-430A-8A89-52166E2FDD45}" destId="{E120DD16-B913-4443-BCF3-03F9CCEA0DA6}" srcOrd="1" destOrd="0" presId="urn:microsoft.com/office/officeart/2005/8/layout/hierarchy2"/>
    <dgm:cxn modelId="{9EAE1B2C-C503-4384-95BF-39F7897684F0}" type="presOf" srcId="{53678C0C-CF2E-49D6-A8A6-25E36F70AFE0}" destId="{AB40A8D7-36B1-4D37-86B1-60344C891F2B}" srcOrd="1" destOrd="0" presId="urn:microsoft.com/office/officeart/2005/8/layout/hierarchy2"/>
    <dgm:cxn modelId="{A4649EB2-DAF2-4502-841F-CCD3BDF0D471}" type="presOf" srcId="{BB476CD1-8C44-4FE3-98FE-A6494942913B}" destId="{140B2B6A-BAFC-40D6-A3FD-90C33A58B487}" srcOrd="0" destOrd="0" presId="urn:microsoft.com/office/officeart/2005/8/layout/hierarchy2"/>
    <dgm:cxn modelId="{3FBC3FCA-4F5E-4DCD-9327-21A41DE25F97}" type="presOf" srcId="{F065C5DD-EC38-4D70-BDA2-837E25D0B7DE}" destId="{B4ABDD9C-9C41-429A-BECE-997B6F7364B2}" srcOrd="0" destOrd="0" presId="urn:microsoft.com/office/officeart/2005/8/layout/hierarchy2"/>
    <dgm:cxn modelId="{98C88D64-13D8-49E2-9C59-D1469AE80630}" type="presOf" srcId="{CA2ACFA6-CFCA-4A2E-924E-EC101D6F8DDC}" destId="{95AF7BA3-59A9-4A80-9E1D-9740A5A84DA9}" srcOrd="1" destOrd="0" presId="urn:microsoft.com/office/officeart/2005/8/layout/hierarchy2"/>
    <dgm:cxn modelId="{951A74F2-3075-409C-8C4F-4E6C6B050E40}" type="presOf" srcId="{53678C0C-CF2E-49D6-A8A6-25E36F70AFE0}" destId="{2F7CD33E-09A6-4E2C-8042-FD3D3201E6F1}" srcOrd="0" destOrd="0" presId="urn:microsoft.com/office/officeart/2005/8/layout/hierarchy2"/>
    <dgm:cxn modelId="{D67A8B5E-37D2-4E3F-9064-F6365A793A06}" srcId="{F065C5DD-EC38-4D70-BDA2-837E25D0B7DE}" destId="{926BBB7D-7FC7-4DE7-84CF-9099B2A6168C}" srcOrd="2" destOrd="0" parTransId="{CA2ACFA6-CFCA-4A2E-924E-EC101D6F8DDC}" sibTransId="{4E32D318-11A0-43D9-8891-6FC3779E2947}"/>
    <dgm:cxn modelId="{3C5E0D74-5248-4937-80D5-8F4DA93819F4}" type="presOf" srcId="{CA2ACFA6-CFCA-4A2E-924E-EC101D6F8DDC}" destId="{79826363-55B2-4E9D-B111-F49CE9BF0968}" srcOrd="0" destOrd="0" presId="urn:microsoft.com/office/officeart/2005/8/layout/hierarchy2"/>
    <dgm:cxn modelId="{107767DB-20A3-42F4-BAB3-D6D7EA0D6BDB}" type="presOf" srcId="{4F26948D-F176-4ECC-A231-FE2421E884C8}" destId="{ADCA3E97-7CEB-4605-AB58-43D305D26745}" srcOrd="0" destOrd="0" presId="urn:microsoft.com/office/officeart/2005/8/layout/hierarchy2"/>
    <dgm:cxn modelId="{F222D259-A6F4-4F4B-84AE-067C47E98D48}" type="presOf" srcId="{D00697BC-5617-48DD-A0A5-2CAE7C082828}" destId="{D8CCAAD7-49BB-4AC4-93AE-506C5D16F75C}" srcOrd="1" destOrd="0" presId="urn:microsoft.com/office/officeart/2005/8/layout/hierarchy2"/>
    <dgm:cxn modelId="{AD2EDA1A-DCA4-454E-A6A1-63BB01D09889}" srcId="{7AFD3096-61AD-4CC7-8E37-F2592A7E9A9F}" destId="{4CFC5998-C5B5-4ECB-9010-4F3218F9963A}" srcOrd="0" destOrd="0" parTransId="{7BF118AA-F595-430A-8A89-52166E2FDD45}" sibTransId="{A0A68281-7034-40CB-9FB7-1DC9DE498D60}"/>
    <dgm:cxn modelId="{9B67C01F-D08D-4B76-B726-5664A2B28F6A}" type="presOf" srcId="{7BF118AA-F595-430A-8A89-52166E2FDD45}" destId="{578A6C28-0813-4BC1-88B2-68E2322617F5}" srcOrd="0" destOrd="0" presId="urn:microsoft.com/office/officeart/2005/8/layout/hierarchy2"/>
    <dgm:cxn modelId="{F5E7B9C4-E705-4EBE-B6DC-92CB8037CD6B}" type="presOf" srcId="{D00697BC-5617-48DD-A0A5-2CAE7C082828}" destId="{3C450965-D936-4C02-8A43-625A1CF5CDA4}" srcOrd="0" destOrd="0" presId="urn:microsoft.com/office/officeart/2005/8/layout/hierarchy2"/>
    <dgm:cxn modelId="{940AC813-B23C-4604-80FA-7E6FEEB5515E}" srcId="{F065C5DD-EC38-4D70-BDA2-837E25D0B7DE}" destId="{4F26948D-F176-4ECC-A231-FE2421E884C8}" srcOrd="1" destOrd="0" parTransId="{D00697BC-5617-48DD-A0A5-2CAE7C082828}" sibTransId="{6EACDB81-BAD5-4813-9BA8-7525EEE30C0C}"/>
    <dgm:cxn modelId="{A56AF434-C1AA-4F9D-8B02-501864B2F4D2}" type="presOf" srcId="{FAC726E8-0321-4D7D-BEAA-FBAFE1B37901}" destId="{304471AD-96CD-4946-9C46-725A37AC8139}" srcOrd="1" destOrd="0" presId="urn:microsoft.com/office/officeart/2005/8/layout/hierarchy2"/>
    <dgm:cxn modelId="{88A39E4F-297B-4990-95F7-41CE9A5F58FB}" type="presOf" srcId="{7196EDE4-8CED-470D-B8A0-A6AB119A15AC}" destId="{ACB42F03-3048-48AB-AAA2-0C867BB3AFCE}" srcOrd="0" destOrd="0" presId="urn:microsoft.com/office/officeart/2005/8/layout/hierarchy2"/>
    <dgm:cxn modelId="{44549D2B-4A1B-477E-81E9-C9D7E5C270DB}" type="presOf" srcId="{4CFC5998-C5B5-4ECB-9010-4F3218F9963A}" destId="{D95147E0-C9FE-4F4A-881F-1313761B57CB}" srcOrd="0" destOrd="0" presId="urn:microsoft.com/office/officeart/2005/8/layout/hierarchy2"/>
    <dgm:cxn modelId="{852D6621-5B39-40C0-A0AB-B6359833A1DA}" srcId="{DEAD6C8E-0A74-41F3-9899-2CF075B8F57E}" destId="{F065C5DD-EC38-4D70-BDA2-837E25D0B7DE}" srcOrd="0" destOrd="0" parTransId="{7196EDE4-8CED-470D-B8A0-A6AB119A15AC}" sibTransId="{B7CA149E-0AE2-411A-B2FD-135170115F97}"/>
    <dgm:cxn modelId="{6B2D1844-16C7-48A7-9843-BFBE2E3A20AA}" type="presOf" srcId="{926BBB7D-7FC7-4DE7-84CF-9099B2A6168C}" destId="{F4FD9F7F-9DD1-4F42-A579-AA92152E94DB}" srcOrd="0" destOrd="0" presId="urn:microsoft.com/office/officeart/2005/8/layout/hierarchy2"/>
    <dgm:cxn modelId="{B1BB50D4-093A-4A46-8BCC-1752779F5B4C}" type="presOf" srcId="{F6F0A077-82C8-4CF6-B502-1E598D592336}" destId="{8E5A446F-2563-4F77-B3B8-6CBCCC509A43}" srcOrd="0" destOrd="0" presId="urn:microsoft.com/office/officeart/2005/8/layout/hierarchy2"/>
    <dgm:cxn modelId="{1AF33443-893A-4A7F-9ACA-769DFC08FEC4}" srcId="{DEAD6C8E-0A74-41F3-9899-2CF075B8F57E}" destId="{7AFD3096-61AD-4CC7-8E37-F2592A7E9A9F}" srcOrd="1" destOrd="0" parTransId="{53678C0C-CF2E-49D6-A8A6-25E36F70AFE0}" sibTransId="{14F8E01B-4B89-4F33-B040-319F541C9C33}"/>
    <dgm:cxn modelId="{D0DB9CEC-AE14-42CA-A72B-1FBAFB979EF3}" type="presParOf" srcId="{8E5A446F-2563-4F77-B3B8-6CBCCC509A43}" destId="{A871AE77-2DF0-4460-BE5A-30BB0526245C}" srcOrd="0" destOrd="0" presId="urn:microsoft.com/office/officeart/2005/8/layout/hierarchy2"/>
    <dgm:cxn modelId="{A9393762-904B-49A4-ACCF-FD4DBC8FFCC6}" type="presParOf" srcId="{A871AE77-2DF0-4460-BE5A-30BB0526245C}" destId="{C47DADD2-E994-4E1C-B925-80452B29B54A}" srcOrd="0" destOrd="0" presId="urn:microsoft.com/office/officeart/2005/8/layout/hierarchy2"/>
    <dgm:cxn modelId="{0B8525BF-C453-43F0-BBF6-D91B499EDC8A}" type="presParOf" srcId="{A871AE77-2DF0-4460-BE5A-30BB0526245C}" destId="{6DA5E1F8-F6F3-4844-BBC5-E3AF58F0C80D}" srcOrd="1" destOrd="0" presId="urn:microsoft.com/office/officeart/2005/8/layout/hierarchy2"/>
    <dgm:cxn modelId="{E9C29CAC-2B1B-4733-A7F2-F529661C067A}" type="presParOf" srcId="{6DA5E1F8-F6F3-4844-BBC5-E3AF58F0C80D}" destId="{ACB42F03-3048-48AB-AAA2-0C867BB3AFCE}" srcOrd="0" destOrd="0" presId="urn:microsoft.com/office/officeart/2005/8/layout/hierarchy2"/>
    <dgm:cxn modelId="{2989BBBB-0AA1-4840-83A7-8D7D42A4D409}" type="presParOf" srcId="{ACB42F03-3048-48AB-AAA2-0C867BB3AFCE}" destId="{2750E0B2-41CD-48D7-AA4B-B735691FDA0C}" srcOrd="0" destOrd="0" presId="urn:microsoft.com/office/officeart/2005/8/layout/hierarchy2"/>
    <dgm:cxn modelId="{9E28D7B7-C171-4381-BA87-521576057DF2}" type="presParOf" srcId="{6DA5E1F8-F6F3-4844-BBC5-E3AF58F0C80D}" destId="{8DE87E2F-FBB4-45F9-B5B3-143897235900}" srcOrd="1" destOrd="0" presId="urn:microsoft.com/office/officeart/2005/8/layout/hierarchy2"/>
    <dgm:cxn modelId="{42AC02C8-303D-4E0E-98D0-0D9984EBA645}" type="presParOf" srcId="{8DE87E2F-FBB4-45F9-B5B3-143897235900}" destId="{B4ABDD9C-9C41-429A-BECE-997B6F7364B2}" srcOrd="0" destOrd="0" presId="urn:microsoft.com/office/officeart/2005/8/layout/hierarchy2"/>
    <dgm:cxn modelId="{A4B1693F-7A41-4AF0-841C-02BF9122315A}" type="presParOf" srcId="{8DE87E2F-FBB4-45F9-B5B3-143897235900}" destId="{960AA4C3-E73E-47F6-9F47-7F4553D9854A}" srcOrd="1" destOrd="0" presId="urn:microsoft.com/office/officeart/2005/8/layout/hierarchy2"/>
    <dgm:cxn modelId="{D2505222-720C-4824-A7C9-DB2686E8B8B6}" type="presParOf" srcId="{960AA4C3-E73E-47F6-9F47-7F4553D9854A}" destId="{176A8CCB-96A9-44D1-9FE9-541D4406205B}" srcOrd="0" destOrd="0" presId="urn:microsoft.com/office/officeart/2005/8/layout/hierarchy2"/>
    <dgm:cxn modelId="{97FE87BE-D326-4960-B321-FFA478A0D8FA}" type="presParOf" srcId="{176A8CCB-96A9-44D1-9FE9-541D4406205B}" destId="{304471AD-96CD-4946-9C46-725A37AC8139}" srcOrd="0" destOrd="0" presId="urn:microsoft.com/office/officeart/2005/8/layout/hierarchy2"/>
    <dgm:cxn modelId="{75903C9A-FD8C-44E1-912D-D5B8256AD236}" type="presParOf" srcId="{960AA4C3-E73E-47F6-9F47-7F4553D9854A}" destId="{4E6E91C4-788E-4479-9E7C-A268804D5239}" srcOrd="1" destOrd="0" presId="urn:microsoft.com/office/officeart/2005/8/layout/hierarchy2"/>
    <dgm:cxn modelId="{4E011AE8-A02F-4F5E-AF94-6E58EA042E93}" type="presParOf" srcId="{4E6E91C4-788E-4479-9E7C-A268804D5239}" destId="{140B2B6A-BAFC-40D6-A3FD-90C33A58B487}" srcOrd="0" destOrd="0" presId="urn:microsoft.com/office/officeart/2005/8/layout/hierarchy2"/>
    <dgm:cxn modelId="{C60B3A6C-237F-4D84-89D3-D1ECF8C4ECE4}" type="presParOf" srcId="{4E6E91C4-788E-4479-9E7C-A268804D5239}" destId="{9F4EB003-5BD2-4830-A179-7ACAA75EECA6}" srcOrd="1" destOrd="0" presId="urn:microsoft.com/office/officeart/2005/8/layout/hierarchy2"/>
    <dgm:cxn modelId="{7E01A8A1-06DF-4151-ADC2-CD47272F8873}" type="presParOf" srcId="{960AA4C3-E73E-47F6-9F47-7F4553D9854A}" destId="{3C450965-D936-4C02-8A43-625A1CF5CDA4}" srcOrd="2" destOrd="0" presId="urn:microsoft.com/office/officeart/2005/8/layout/hierarchy2"/>
    <dgm:cxn modelId="{771506CC-B905-41C1-A052-02D7F32176AB}" type="presParOf" srcId="{3C450965-D936-4C02-8A43-625A1CF5CDA4}" destId="{D8CCAAD7-49BB-4AC4-93AE-506C5D16F75C}" srcOrd="0" destOrd="0" presId="urn:microsoft.com/office/officeart/2005/8/layout/hierarchy2"/>
    <dgm:cxn modelId="{973043C4-4EF7-4163-BBCA-12872351336C}" type="presParOf" srcId="{960AA4C3-E73E-47F6-9F47-7F4553D9854A}" destId="{FEA3B9FF-89D7-4522-8AE3-A0F515040457}" srcOrd="3" destOrd="0" presId="urn:microsoft.com/office/officeart/2005/8/layout/hierarchy2"/>
    <dgm:cxn modelId="{F8036973-3772-45D9-BB9C-F907FEB0DE71}" type="presParOf" srcId="{FEA3B9FF-89D7-4522-8AE3-A0F515040457}" destId="{ADCA3E97-7CEB-4605-AB58-43D305D26745}" srcOrd="0" destOrd="0" presId="urn:microsoft.com/office/officeart/2005/8/layout/hierarchy2"/>
    <dgm:cxn modelId="{B50526DA-27C1-48E4-B4D0-03E98E689AF0}" type="presParOf" srcId="{FEA3B9FF-89D7-4522-8AE3-A0F515040457}" destId="{1B047F94-735F-4ADA-8052-42B473D1BAA7}" srcOrd="1" destOrd="0" presId="urn:microsoft.com/office/officeart/2005/8/layout/hierarchy2"/>
    <dgm:cxn modelId="{BCC019D9-8446-4284-980F-C31EB9E0D0CB}" type="presParOf" srcId="{960AA4C3-E73E-47F6-9F47-7F4553D9854A}" destId="{79826363-55B2-4E9D-B111-F49CE9BF0968}" srcOrd="4" destOrd="0" presId="urn:microsoft.com/office/officeart/2005/8/layout/hierarchy2"/>
    <dgm:cxn modelId="{4FD5E10F-7E53-49BE-A82C-E84D6CAD236B}" type="presParOf" srcId="{79826363-55B2-4E9D-B111-F49CE9BF0968}" destId="{95AF7BA3-59A9-4A80-9E1D-9740A5A84DA9}" srcOrd="0" destOrd="0" presId="urn:microsoft.com/office/officeart/2005/8/layout/hierarchy2"/>
    <dgm:cxn modelId="{DE14F488-CD11-4667-9878-AD4CA955EB12}" type="presParOf" srcId="{960AA4C3-E73E-47F6-9F47-7F4553D9854A}" destId="{79722ABA-5816-4B8C-9096-04B417D13312}" srcOrd="5" destOrd="0" presId="urn:microsoft.com/office/officeart/2005/8/layout/hierarchy2"/>
    <dgm:cxn modelId="{76715788-D3EB-4EEF-B502-A01BC85E39AF}" type="presParOf" srcId="{79722ABA-5816-4B8C-9096-04B417D13312}" destId="{F4FD9F7F-9DD1-4F42-A579-AA92152E94DB}" srcOrd="0" destOrd="0" presId="urn:microsoft.com/office/officeart/2005/8/layout/hierarchy2"/>
    <dgm:cxn modelId="{12814CA3-4D61-4A8E-8FBC-2E351C502F44}" type="presParOf" srcId="{79722ABA-5816-4B8C-9096-04B417D13312}" destId="{E94A9A37-9167-48C3-A11F-89638D500226}" srcOrd="1" destOrd="0" presId="urn:microsoft.com/office/officeart/2005/8/layout/hierarchy2"/>
    <dgm:cxn modelId="{76F264DA-E776-4DCD-B3A8-22A9AE5ADB00}" type="presParOf" srcId="{6DA5E1F8-F6F3-4844-BBC5-E3AF58F0C80D}" destId="{2F7CD33E-09A6-4E2C-8042-FD3D3201E6F1}" srcOrd="2" destOrd="0" presId="urn:microsoft.com/office/officeart/2005/8/layout/hierarchy2"/>
    <dgm:cxn modelId="{B5C630DC-99EF-414A-B310-7B2A85DCA360}" type="presParOf" srcId="{2F7CD33E-09A6-4E2C-8042-FD3D3201E6F1}" destId="{AB40A8D7-36B1-4D37-86B1-60344C891F2B}" srcOrd="0" destOrd="0" presId="urn:microsoft.com/office/officeart/2005/8/layout/hierarchy2"/>
    <dgm:cxn modelId="{2E6A444E-0A21-4A34-8213-283CB1E0C34B}" type="presParOf" srcId="{6DA5E1F8-F6F3-4844-BBC5-E3AF58F0C80D}" destId="{B2228588-A9FF-4FF4-8275-9D8477B426C2}" srcOrd="3" destOrd="0" presId="urn:microsoft.com/office/officeart/2005/8/layout/hierarchy2"/>
    <dgm:cxn modelId="{038C570C-9BEB-41B6-8882-7B929E76C1F2}" type="presParOf" srcId="{B2228588-A9FF-4FF4-8275-9D8477B426C2}" destId="{195407E9-5A65-4E12-9E95-5550A8209178}" srcOrd="0" destOrd="0" presId="urn:microsoft.com/office/officeart/2005/8/layout/hierarchy2"/>
    <dgm:cxn modelId="{10BD49C6-EFE3-4CB2-9850-A1DF6F0BE024}" type="presParOf" srcId="{B2228588-A9FF-4FF4-8275-9D8477B426C2}" destId="{162BE579-8747-4E02-AE6A-1FDB82D4E90F}" srcOrd="1" destOrd="0" presId="urn:microsoft.com/office/officeart/2005/8/layout/hierarchy2"/>
    <dgm:cxn modelId="{9E17ACAB-9156-4F16-B5AE-B8EA4F79A7F7}" type="presParOf" srcId="{162BE579-8747-4E02-AE6A-1FDB82D4E90F}" destId="{578A6C28-0813-4BC1-88B2-68E2322617F5}" srcOrd="0" destOrd="0" presId="urn:microsoft.com/office/officeart/2005/8/layout/hierarchy2"/>
    <dgm:cxn modelId="{50BE58B6-0BF1-4CC7-8FBD-5EE91A56C208}" type="presParOf" srcId="{578A6C28-0813-4BC1-88B2-68E2322617F5}" destId="{E120DD16-B913-4443-BCF3-03F9CCEA0DA6}" srcOrd="0" destOrd="0" presId="urn:microsoft.com/office/officeart/2005/8/layout/hierarchy2"/>
    <dgm:cxn modelId="{28AB6231-923D-41DB-BF4C-9F185DFB8133}" type="presParOf" srcId="{162BE579-8747-4E02-AE6A-1FDB82D4E90F}" destId="{B3110C3D-7373-4851-96DD-58D363451F39}" srcOrd="1" destOrd="0" presId="urn:microsoft.com/office/officeart/2005/8/layout/hierarchy2"/>
    <dgm:cxn modelId="{68F36BC4-6F5B-4A01-9553-517F2CF9EF66}" type="presParOf" srcId="{B3110C3D-7373-4851-96DD-58D363451F39}" destId="{D95147E0-C9FE-4F4A-881F-1313761B57CB}" srcOrd="0" destOrd="0" presId="urn:microsoft.com/office/officeart/2005/8/layout/hierarchy2"/>
    <dgm:cxn modelId="{80FDB1ED-DDCF-42A1-B869-3E915ED4FC0E}" type="presParOf" srcId="{B3110C3D-7373-4851-96DD-58D363451F39}" destId="{1EE401C9-A68F-447E-86A7-C45151B19B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928CBB-AE7E-4714-BB73-21161942476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8D7B5CA3-876F-4C39-91FA-DE438AE79F54}">
      <dgm:prSet phldrT="[Texto]"/>
      <dgm:spPr/>
      <dgm:t>
        <a:bodyPr/>
        <a:lstStyle/>
        <a:p>
          <a:r>
            <a:rPr lang="es-ES" dirty="0" smtClean="0">
              <a:solidFill>
                <a:schemeClr val="tx1"/>
              </a:solidFill>
            </a:rPr>
            <a:t>Esquema 1b</a:t>
          </a:r>
        </a:p>
        <a:p>
          <a:r>
            <a:rPr lang="es-ES" dirty="0" smtClean="0">
              <a:solidFill>
                <a:schemeClr val="tx1"/>
              </a:solidFill>
            </a:rPr>
            <a:t>(lote homogéneo)</a:t>
          </a:r>
          <a:endParaRPr lang="es-ES" dirty="0">
            <a:solidFill>
              <a:schemeClr val="tx1"/>
            </a:solidFill>
          </a:endParaRPr>
        </a:p>
      </dgm:t>
    </dgm:pt>
    <dgm:pt modelId="{40BA7D27-2E37-4342-97E2-4BF0B1B28339}" type="parTrans" cxnId="{7E881B78-D71B-4AF3-AC94-EC9A10D07659}">
      <dgm:prSet/>
      <dgm:spPr/>
      <dgm:t>
        <a:bodyPr/>
        <a:lstStyle/>
        <a:p>
          <a:endParaRPr lang="es-ES">
            <a:solidFill>
              <a:schemeClr val="tx1"/>
            </a:solidFill>
          </a:endParaRPr>
        </a:p>
      </dgm:t>
    </dgm:pt>
    <dgm:pt modelId="{CFBD66E5-26BE-4420-B695-019C431C060B}" type="sibTrans" cxnId="{7E881B78-D71B-4AF3-AC94-EC9A10D07659}">
      <dgm:prSet/>
      <dgm:spPr/>
      <dgm:t>
        <a:bodyPr/>
        <a:lstStyle/>
        <a:p>
          <a:endParaRPr lang="es-ES">
            <a:solidFill>
              <a:schemeClr val="tx1"/>
            </a:solidFill>
          </a:endParaRPr>
        </a:p>
      </dgm:t>
    </dgm:pt>
    <dgm:pt modelId="{9DB5E326-7980-4A66-8D80-B98216F43B52}">
      <dgm:prSet phldrT="[Texto]"/>
      <dgm:spPr/>
      <dgm:t>
        <a:bodyPr/>
        <a:lstStyle/>
        <a:p>
          <a:r>
            <a:rPr lang="es-ES" dirty="0" smtClean="0">
              <a:solidFill>
                <a:schemeClr val="tx1"/>
              </a:solidFill>
            </a:rPr>
            <a:t>Primera Parte</a:t>
          </a:r>
          <a:endParaRPr lang="es-ES" dirty="0">
            <a:solidFill>
              <a:schemeClr val="tx1"/>
            </a:solidFill>
          </a:endParaRPr>
        </a:p>
      </dgm:t>
    </dgm:pt>
    <dgm:pt modelId="{01AE50B8-1FE0-48F5-BD47-E078E77B6BA9}" type="parTrans" cxnId="{4D0F9598-A76E-4C13-A4FB-ADE81A48240C}">
      <dgm:prSet/>
      <dgm:spPr/>
      <dgm:t>
        <a:bodyPr/>
        <a:lstStyle/>
        <a:p>
          <a:endParaRPr lang="es-ES">
            <a:solidFill>
              <a:schemeClr val="tx1"/>
            </a:solidFill>
          </a:endParaRPr>
        </a:p>
      </dgm:t>
    </dgm:pt>
    <dgm:pt modelId="{E18D6835-9D13-4E27-B0AD-F61C330FC17F}" type="sibTrans" cxnId="{4D0F9598-A76E-4C13-A4FB-ADE81A48240C}">
      <dgm:prSet/>
      <dgm:spPr/>
      <dgm:t>
        <a:bodyPr/>
        <a:lstStyle/>
        <a:p>
          <a:endParaRPr lang="es-ES">
            <a:solidFill>
              <a:schemeClr val="tx1"/>
            </a:solidFill>
          </a:endParaRPr>
        </a:p>
      </dgm:t>
    </dgm:pt>
    <dgm:pt modelId="{834501AF-CF0C-4A5A-8B25-1759CAA99203}">
      <dgm:prSet phldrT="[Texto]"/>
      <dgm:spPr/>
      <dgm:t>
        <a:bodyPr/>
        <a:lstStyle/>
        <a:p>
          <a:r>
            <a:rPr lang="es-ES" dirty="0" smtClean="0">
              <a:solidFill>
                <a:schemeClr val="tx1"/>
              </a:solidFill>
            </a:rPr>
            <a:t>Esquema de certificación 5 </a:t>
          </a:r>
        </a:p>
        <a:p>
          <a:r>
            <a:rPr lang="es-ES" dirty="0" smtClean="0">
              <a:solidFill>
                <a:schemeClr val="tx1"/>
              </a:solidFill>
            </a:rPr>
            <a:t>(inspección anual)</a:t>
          </a:r>
          <a:endParaRPr lang="es-ES" dirty="0">
            <a:solidFill>
              <a:schemeClr val="tx1"/>
            </a:solidFill>
          </a:endParaRPr>
        </a:p>
      </dgm:t>
    </dgm:pt>
    <dgm:pt modelId="{676BCC4E-EB69-4B02-8A2E-D2843782B1EC}" type="parTrans" cxnId="{F92B10A0-5EB0-49F1-A35A-5AE78C95E0D6}">
      <dgm:prSet/>
      <dgm:spPr/>
      <dgm:t>
        <a:bodyPr/>
        <a:lstStyle/>
        <a:p>
          <a:endParaRPr lang="es-ES">
            <a:solidFill>
              <a:schemeClr val="tx1"/>
            </a:solidFill>
          </a:endParaRPr>
        </a:p>
      </dgm:t>
    </dgm:pt>
    <dgm:pt modelId="{A0D2081A-417F-4CCA-877A-7DB41227A18D}" type="sibTrans" cxnId="{F92B10A0-5EB0-49F1-A35A-5AE78C95E0D6}">
      <dgm:prSet/>
      <dgm:spPr/>
      <dgm:t>
        <a:bodyPr/>
        <a:lstStyle/>
        <a:p>
          <a:endParaRPr lang="es-ES">
            <a:solidFill>
              <a:schemeClr val="tx1"/>
            </a:solidFill>
          </a:endParaRPr>
        </a:p>
      </dgm:t>
    </dgm:pt>
    <dgm:pt modelId="{AA8CBBE6-D754-4293-96A8-2FEC32FA47FF}" type="pres">
      <dgm:prSet presAssocID="{29928CBB-AE7E-4714-BB73-21161942476B}" presName="Name0" presStyleCnt="0">
        <dgm:presLayoutVars>
          <dgm:dir/>
          <dgm:resizeHandles val="exact"/>
        </dgm:presLayoutVars>
      </dgm:prSet>
      <dgm:spPr/>
    </dgm:pt>
    <dgm:pt modelId="{932658FD-09C5-4F4A-9DAC-44F038615AFA}" type="pres">
      <dgm:prSet presAssocID="{8D7B5CA3-876F-4C39-91FA-DE438AE79F54}" presName="node" presStyleLbl="node1" presStyleIdx="0" presStyleCnt="3">
        <dgm:presLayoutVars>
          <dgm:bulletEnabled val="1"/>
        </dgm:presLayoutVars>
      </dgm:prSet>
      <dgm:spPr/>
    </dgm:pt>
    <dgm:pt modelId="{F1B4B654-0758-420D-BB94-288A6A03ACC8}" type="pres">
      <dgm:prSet presAssocID="{CFBD66E5-26BE-4420-B695-019C431C060B}" presName="sibTrans" presStyleLbl="sibTrans2D1" presStyleIdx="0" presStyleCnt="3"/>
      <dgm:spPr/>
    </dgm:pt>
    <dgm:pt modelId="{6EC50D84-A558-4CCE-B0E5-345CF731AE6B}" type="pres">
      <dgm:prSet presAssocID="{CFBD66E5-26BE-4420-B695-019C431C060B}" presName="connectorText" presStyleLbl="sibTrans2D1" presStyleIdx="0" presStyleCnt="3"/>
      <dgm:spPr/>
    </dgm:pt>
    <dgm:pt modelId="{C8B8D080-7AC3-4EE6-B8DD-0C4ED32C4B31}" type="pres">
      <dgm:prSet presAssocID="{9DB5E326-7980-4A66-8D80-B98216F43B52}" presName="node" presStyleLbl="node1" presStyleIdx="1" presStyleCnt="3">
        <dgm:presLayoutVars>
          <dgm:bulletEnabled val="1"/>
        </dgm:presLayoutVars>
      </dgm:prSet>
      <dgm:spPr/>
      <dgm:t>
        <a:bodyPr/>
        <a:lstStyle/>
        <a:p>
          <a:endParaRPr lang="es-ES"/>
        </a:p>
      </dgm:t>
    </dgm:pt>
    <dgm:pt modelId="{22D47B44-7751-473F-BE23-38CEE0BE4972}" type="pres">
      <dgm:prSet presAssocID="{E18D6835-9D13-4E27-B0AD-F61C330FC17F}" presName="sibTrans" presStyleLbl="sibTrans2D1" presStyleIdx="1" presStyleCnt="3"/>
      <dgm:spPr/>
    </dgm:pt>
    <dgm:pt modelId="{E54F4A62-B52E-4F09-9290-6193759EB31A}" type="pres">
      <dgm:prSet presAssocID="{E18D6835-9D13-4E27-B0AD-F61C330FC17F}" presName="connectorText" presStyleLbl="sibTrans2D1" presStyleIdx="1" presStyleCnt="3"/>
      <dgm:spPr/>
    </dgm:pt>
    <dgm:pt modelId="{190F8E68-DE71-4212-9774-B28AF1E3A07C}" type="pres">
      <dgm:prSet presAssocID="{834501AF-CF0C-4A5A-8B25-1759CAA99203}" presName="node" presStyleLbl="node1" presStyleIdx="2" presStyleCnt="3">
        <dgm:presLayoutVars>
          <dgm:bulletEnabled val="1"/>
        </dgm:presLayoutVars>
      </dgm:prSet>
      <dgm:spPr/>
      <dgm:t>
        <a:bodyPr/>
        <a:lstStyle/>
        <a:p>
          <a:endParaRPr lang="es-ES"/>
        </a:p>
      </dgm:t>
    </dgm:pt>
    <dgm:pt modelId="{DE636437-15E4-40D1-AAAC-99F02070F223}" type="pres">
      <dgm:prSet presAssocID="{A0D2081A-417F-4CCA-877A-7DB41227A18D}" presName="sibTrans" presStyleLbl="sibTrans2D1" presStyleIdx="2" presStyleCnt="3"/>
      <dgm:spPr/>
    </dgm:pt>
    <dgm:pt modelId="{7B274493-9BD6-408F-ABA4-85F2022C84E0}" type="pres">
      <dgm:prSet presAssocID="{A0D2081A-417F-4CCA-877A-7DB41227A18D}" presName="connectorText" presStyleLbl="sibTrans2D1" presStyleIdx="2" presStyleCnt="3"/>
      <dgm:spPr/>
    </dgm:pt>
  </dgm:ptLst>
  <dgm:cxnLst>
    <dgm:cxn modelId="{10E7CFB7-D8DA-44ED-9ED1-DB1184BC34ED}" type="presOf" srcId="{CFBD66E5-26BE-4420-B695-019C431C060B}" destId="{F1B4B654-0758-420D-BB94-288A6A03ACC8}" srcOrd="0" destOrd="0" presId="urn:microsoft.com/office/officeart/2005/8/layout/cycle7"/>
    <dgm:cxn modelId="{E3E05210-41A4-4ABB-891A-9C6B9E903475}" type="presOf" srcId="{834501AF-CF0C-4A5A-8B25-1759CAA99203}" destId="{190F8E68-DE71-4212-9774-B28AF1E3A07C}" srcOrd="0" destOrd="0" presId="urn:microsoft.com/office/officeart/2005/8/layout/cycle7"/>
    <dgm:cxn modelId="{1D0BC678-9A1F-4B3D-882F-A731D342FB88}" type="presOf" srcId="{29928CBB-AE7E-4714-BB73-21161942476B}" destId="{AA8CBBE6-D754-4293-96A8-2FEC32FA47FF}" srcOrd="0" destOrd="0" presId="urn:microsoft.com/office/officeart/2005/8/layout/cycle7"/>
    <dgm:cxn modelId="{898380C6-E9CC-46CD-9FC5-0FA85337C1C0}" type="presOf" srcId="{9DB5E326-7980-4A66-8D80-B98216F43B52}" destId="{C8B8D080-7AC3-4EE6-B8DD-0C4ED32C4B31}" srcOrd="0" destOrd="0" presId="urn:microsoft.com/office/officeart/2005/8/layout/cycle7"/>
    <dgm:cxn modelId="{CBC7E712-E44A-4AD3-840B-97177737A5D2}" type="presOf" srcId="{E18D6835-9D13-4E27-B0AD-F61C330FC17F}" destId="{22D47B44-7751-473F-BE23-38CEE0BE4972}" srcOrd="0" destOrd="0" presId="urn:microsoft.com/office/officeart/2005/8/layout/cycle7"/>
    <dgm:cxn modelId="{2C429B50-83D6-487A-8FC1-AA6745456847}" type="presOf" srcId="{A0D2081A-417F-4CCA-877A-7DB41227A18D}" destId="{7B274493-9BD6-408F-ABA4-85F2022C84E0}" srcOrd="1" destOrd="0" presId="urn:microsoft.com/office/officeart/2005/8/layout/cycle7"/>
    <dgm:cxn modelId="{F92B10A0-5EB0-49F1-A35A-5AE78C95E0D6}" srcId="{29928CBB-AE7E-4714-BB73-21161942476B}" destId="{834501AF-CF0C-4A5A-8B25-1759CAA99203}" srcOrd="2" destOrd="0" parTransId="{676BCC4E-EB69-4B02-8A2E-D2843782B1EC}" sibTransId="{A0D2081A-417F-4CCA-877A-7DB41227A18D}"/>
    <dgm:cxn modelId="{4D0F9598-A76E-4C13-A4FB-ADE81A48240C}" srcId="{29928CBB-AE7E-4714-BB73-21161942476B}" destId="{9DB5E326-7980-4A66-8D80-B98216F43B52}" srcOrd="1" destOrd="0" parTransId="{01AE50B8-1FE0-48F5-BD47-E078E77B6BA9}" sibTransId="{E18D6835-9D13-4E27-B0AD-F61C330FC17F}"/>
    <dgm:cxn modelId="{E764F5CF-4840-4865-9161-9BD223DFA25A}" type="presOf" srcId="{E18D6835-9D13-4E27-B0AD-F61C330FC17F}" destId="{E54F4A62-B52E-4F09-9290-6193759EB31A}" srcOrd="1" destOrd="0" presId="urn:microsoft.com/office/officeart/2005/8/layout/cycle7"/>
    <dgm:cxn modelId="{7E881B78-D71B-4AF3-AC94-EC9A10D07659}" srcId="{29928CBB-AE7E-4714-BB73-21161942476B}" destId="{8D7B5CA3-876F-4C39-91FA-DE438AE79F54}" srcOrd="0" destOrd="0" parTransId="{40BA7D27-2E37-4342-97E2-4BF0B1B28339}" sibTransId="{CFBD66E5-26BE-4420-B695-019C431C060B}"/>
    <dgm:cxn modelId="{63550E7D-904A-4A30-81AC-D71355C9AD5A}" type="presOf" srcId="{8D7B5CA3-876F-4C39-91FA-DE438AE79F54}" destId="{932658FD-09C5-4F4A-9DAC-44F038615AFA}" srcOrd="0" destOrd="0" presId="urn:microsoft.com/office/officeart/2005/8/layout/cycle7"/>
    <dgm:cxn modelId="{18F9A11C-74D2-484C-BB0F-3847ECB636BF}" type="presOf" srcId="{A0D2081A-417F-4CCA-877A-7DB41227A18D}" destId="{DE636437-15E4-40D1-AAAC-99F02070F223}" srcOrd="0" destOrd="0" presId="urn:microsoft.com/office/officeart/2005/8/layout/cycle7"/>
    <dgm:cxn modelId="{D5BB3193-875F-4050-97F6-CD1248FB5156}" type="presOf" srcId="{CFBD66E5-26BE-4420-B695-019C431C060B}" destId="{6EC50D84-A558-4CCE-B0E5-345CF731AE6B}" srcOrd="1" destOrd="0" presId="urn:microsoft.com/office/officeart/2005/8/layout/cycle7"/>
    <dgm:cxn modelId="{9FDDAFE4-E2A6-44B3-964C-69B4FF0C8808}" type="presParOf" srcId="{AA8CBBE6-D754-4293-96A8-2FEC32FA47FF}" destId="{932658FD-09C5-4F4A-9DAC-44F038615AFA}" srcOrd="0" destOrd="0" presId="urn:microsoft.com/office/officeart/2005/8/layout/cycle7"/>
    <dgm:cxn modelId="{58DA3DDC-B7E3-483B-9B43-A513CC1A0EEE}" type="presParOf" srcId="{AA8CBBE6-D754-4293-96A8-2FEC32FA47FF}" destId="{F1B4B654-0758-420D-BB94-288A6A03ACC8}" srcOrd="1" destOrd="0" presId="urn:microsoft.com/office/officeart/2005/8/layout/cycle7"/>
    <dgm:cxn modelId="{60BEBA1F-0625-48F5-B808-F7E141BE963A}" type="presParOf" srcId="{F1B4B654-0758-420D-BB94-288A6A03ACC8}" destId="{6EC50D84-A558-4CCE-B0E5-345CF731AE6B}" srcOrd="0" destOrd="0" presId="urn:microsoft.com/office/officeart/2005/8/layout/cycle7"/>
    <dgm:cxn modelId="{7CCC4F1D-EA88-4CA8-89DE-C0F1D813F7EC}" type="presParOf" srcId="{AA8CBBE6-D754-4293-96A8-2FEC32FA47FF}" destId="{C8B8D080-7AC3-4EE6-B8DD-0C4ED32C4B31}" srcOrd="2" destOrd="0" presId="urn:microsoft.com/office/officeart/2005/8/layout/cycle7"/>
    <dgm:cxn modelId="{5D1B23B9-6DB8-4A7E-9E7F-29C4C58B494E}" type="presParOf" srcId="{AA8CBBE6-D754-4293-96A8-2FEC32FA47FF}" destId="{22D47B44-7751-473F-BE23-38CEE0BE4972}" srcOrd="3" destOrd="0" presId="urn:microsoft.com/office/officeart/2005/8/layout/cycle7"/>
    <dgm:cxn modelId="{21EC336D-76D3-4F9A-A407-29427CC61A79}" type="presParOf" srcId="{22D47B44-7751-473F-BE23-38CEE0BE4972}" destId="{E54F4A62-B52E-4F09-9290-6193759EB31A}" srcOrd="0" destOrd="0" presId="urn:microsoft.com/office/officeart/2005/8/layout/cycle7"/>
    <dgm:cxn modelId="{D1BE2CE4-574E-43F9-8431-D3B91412A4CF}" type="presParOf" srcId="{AA8CBBE6-D754-4293-96A8-2FEC32FA47FF}" destId="{190F8E68-DE71-4212-9774-B28AF1E3A07C}" srcOrd="4" destOrd="0" presId="urn:microsoft.com/office/officeart/2005/8/layout/cycle7"/>
    <dgm:cxn modelId="{47F298A0-1035-4840-8DED-01F7B12127CC}" type="presParOf" srcId="{AA8CBBE6-D754-4293-96A8-2FEC32FA47FF}" destId="{DE636437-15E4-40D1-AAAC-99F02070F223}" srcOrd="5" destOrd="0" presId="urn:microsoft.com/office/officeart/2005/8/layout/cycle7"/>
    <dgm:cxn modelId="{4F60E8F5-6E05-4A3B-BB7A-699BDC835325}" type="presParOf" srcId="{DE636437-15E4-40D1-AAAC-99F02070F223}" destId="{7B274493-9BD6-408F-ABA4-85F2022C84E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08B36-9E5A-4EC5-8714-C3C37465D5CB}">
      <dsp:nvSpPr>
        <dsp:cNvPr id="0" name=""/>
        <dsp:cNvSpPr/>
      </dsp:nvSpPr>
      <dsp:spPr>
        <a:xfrm rot="4396374">
          <a:off x="1409364" y="1322593"/>
          <a:ext cx="5737618" cy="4001273"/>
        </a:xfrm>
        <a:prstGeom prst="swooshArrow">
          <a:avLst>
            <a:gd name="adj1" fmla="val 16310"/>
            <a:gd name="adj2" fmla="val 313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E3661-38BE-4473-8F4F-F1F42099FFFD}">
      <dsp:nvSpPr>
        <dsp:cNvPr id="0" name=""/>
        <dsp:cNvSpPr/>
      </dsp:nvSpPr>
      <dsp:spPr>
        <a:xfrm>
          <a:off x="3364949" y="1717445"/>
          <a:ext cx="144892" cy="144892"/>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386E8-65F2-49C3-9507-DFB5C98CB603}">
      <dsp:nvSpPr>
        <dsp:cNvPr id="0" name=""/>
        <dsp:cNvSpPr/>
      </dsp:nvSpPr>
      <dsp:spPr>
        <a:xfrm>
          <a:off x="4183062" y="2345535"/>
          <a:ext cx="144892" cy="144892"/>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D9A20-E706-4A47-AAB4-A4F2D5D5BE5C}">
      <dsp:nvSpPr>
        <dsp:cNvPr id="0" name=""/>
        <dsp:cNvSpPr/>
      </dsp:nvSpPr>
      <dsp:spPr>
        <a:xfrm>
          <a:off x="4918559" y="3080634"/>
          <a:ext cx="144892" cy="144892"/>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9BCC-F4B2-4DFD-83B1-9976E17F8287}">
      <dsp:nvSpPr>
        <dsp:cNvPr id="0" name=""/>
        <dsp:cNvSpPr/>
      </dsp:nvSpPr>
      <dsp:spPr>
        <a:xfrm>
          <a:off x="1024730" y="0"/>
          <a:ext cx="2705109"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lvl="0" algn="ctr" defTabSz="755650">
            <a:lnSpc>
              <a:spcPct val="90000"/>
            </a:lnSpc>
            <a:spcBef>
              <a:spcPct val="0"/>
            </a:spcBef>
            <a:spcAft>
              <a:spcPct val="35000"/>
            </a:spcAft>
          </a:pPr>
          <a:r>
            <a:rPr lang="es-ES" sz="1700" kern="1200" dirty="0" smtClean="0"/>
            <a:t>Sector estratégico (PNBV)</a:t>
          </a:r>
          <a:endParaRPr lang="es-ES" sz="1700" kern="1200" dirty="0"/>
        </a:p>
      </dsp:txBody>
      <dsp:txXfrm>
        <a:off x="1024730" y="0"/>
        <a:ext cx="2705109" cy="1063433"/>
      </dsp:txXfrm>
    </dsp:sp>
    <dsp:sp modelId="{D403AB11-216C-45A6-81B8-455B143B862B}">
      <dsp:nvSpPr>
        <dsp:cNvPr id="0" name=""/>
        <dsp:cNvSpPr/>
      </dsp:nvSpPr>
      <dsp:spPr>
        <a:xfrm>
          <a:off x="4314728" y="1258174"/>
          <a:ext cx="4021108"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s-ES" sz="1700" kern="1200" dirty="0" smtClean="0"/>
            <a:t>Participación sectorial del 11,30% </a:t>
          </a:r>
        </a:p>
        <a:p>
          <a:pPr lvl="0" algn="l" defTabSz="755650">
            <a:lnSpc>
              <a:spcPct val="90000"/>
            </a:lnSpc>
            <a:spcBef>
              <a:spcPct val="0"/>
            </a:spcBef>
            <a:spcAft>
              <a:spcPct val="35000"/>
            </a:spcAft>
          </a:pPr>
          <a:r>
            <a:rPr lang="es-ES" sz="1700" kern="1200" dirty="0" smtClean="0"/>
            <a:t>y 1,5% del PIB</a:t>
          </a:r>
          <a:endParaRPr lang="es-ES" sz="1700" kern="1200" dirty="0"/>
        </a:p>
      </dsp:txBody>
      <dsp:txXfrm>
        <a:off x="4314728" y="1258174"/>
        <a:ext cx="4021108" cy="1063433"/>
      </dsp:txXfrm>
    </dsp:sp>
    <dsp:sp modelId="{3627349E-1156-4289-B802-934ACD23B497}">
      <dsp:nvSpPr>
        <dsp:cNvPr id="0" name=""/>
        <dsp:cNvSpPr/>
      </dsp:nvSpPr>
      <dsp:spPr>
        <a:xfrm>
          <a:off x="1024730" y="1886265"/>
          <a:ext cx="2705109"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r" defTabSz="755650">
            <a:lnSpc>
              <a:spcPct val="90000"/>
            </a:lnSpc>
            <a:spcBef>
              <a:spcPct val="0"/>
            </a:spcBef>
            <a:spcAft>
              <a:spcPct val="35000"/>
            </a:spcAft>
          </a:pPr>
          <a:r>
            <a:rPr lang="es-ES" sz="1700" kern="1200" dirty="0" smtClean="0"/>
            <a:t>Articulación con otros sectores productivos </a:t>
          </a:r>
          <a:endParaRPr lang="es-ES" sz="1700" kern="1200" dirty="0"/>
        </a:p>
      </dsp:txBody>
      <dsp:txXfrm>
        <a:off x="1024730" y="1886265"/>
        <a:ext cx="2705109" cy="1063433"/>
      </dsp:txXfrm>
    </dsp:sp>
    <dsp:sp modelId="{DD480D73-EC2A-445F-9428-D3C1DECF68A0}">
      <dsp:nvSpPr>
        <dsp:cNvPr id="0" name=""/>
        <dsp:cNvSpPr/>
      </dsp:nvSpPr>
      <dsp:spPr>
        <a:xfrm>
          <a:off x="5450808" y="3889508"/>
          <a:ext cx="144892" cy="144892"/>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52782-3632-4561-BFA8-721C9CB5E61C}">
      <dsp:nvSpPr>
        <dsp:cNvPr id="0" name=""/>
        <dsp:cNvSpPr/>
      </dsp:nvSpPr>
      <dsp:spPr>
        <a:xfrm>
          <a:off x="5630727" y="2621363"/>
          <a:ext cx="2705109"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s-ES" sz="1700" kern="1200" dirty="0" smtClean="0"/>
            <a:t>Proyectos estratégicos (Objetivo 10)</a:t>
          </a:r>
          <a:endParaRPr lang="es-ES" sz="1700" kern="1200" dirty="0"/>
        </a:p>
      </dsp:txBody>
      <dsp:txXfrm>
        <a:off x="5630727" y="2621363"/>
        <a:ext cx="2705109" cy="1063433"/>
      </dsp:txXfrm>
    </dsp:sp>
    <dsp:sp modelId="{1F96FA21-01A2-4DFB-8028-52C94349EF56}">
      <dsp:nvSpPr>
        <dsp:cNvPr id="0" name=""/>
        <dsp:cNvSpPr/>
      </dsp:nvSpPr>
      <dsp:spPr>
        <a:xfrm>
          <a:off x="1024730" y="3430238"/>
          <a:ext cx="4021108"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r" defTabSz="755650">
            <a:lnSpc>
              <a:spcPct val="90000"/>
            </a:lnSpc>
            <a:spcBef>
              <a:spcPct val="0"/>
            </a:spcBef>
            <a:spcAft>
              <a:spcPct val="35000"/>
            </a:spcAft>
          </a:pPr>
          <a:r>
            <a:rPr lang="es-ES" sz="1700" kern="1200" dirty="0" smtClean="0"/>
            <a:t>Generador </a:t>
          </a:r>
        </a:p>
        <a:p>
          <a:pPr lvl="0" algn="r" defTabSz="755650">
            <a:lnSpc>
              <a:spcPct val="90000"/>
            </a:lnSpc>
            <a:spcBef>
              <a:spcPct val="0"/>
            </a:spcBef>
            <a:spcAft>
              <a:spcPct val="35000"/>
            </a:spcAft>
          </a:pPr>
          <a:r>
            <a:rPr lang="es-ES" sz="1700" kern="1200" dirty="0" smtClean="0"/>
            <a:t>de empleo</a:t>
          </a:r>
          <a:endParaRPr lang="es-ES" sz="1700" kern="1200" dirty="0"/>
        </a:p>
      </dsp:txBody>
      <dsp:txXfrm>
        <a:off x="1024730" y="3430238"/>
        <a:ext cx="4021108" cy="1063433"/>
      </dsp:txXfrm>
    </dsp:sp>
    <dsp:sp modelId="{2620CBBB-F14F-4959-B289-32230F06E723}">
      <dsp:nvSpPr>
        <dsp:cNvPr id="0" name=""/>
        <dsp:cNvSpPr/>
      </dsp:nvSpPr>
      <dsp:spPr>
        <a:xfrm>
          <a:off x="4680284" y="5583026"/>
          <a:ext cx="3655553" cy="106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ctr" defTabSz="755650">
            <a:lnSpc>
              <a:spcPct val="90000"/>
            </a:lnSpc>
            <a:spcBef>
              <a:spcPct val="0"/>
            </a:spcBef>
            <a:spcAft>
              <a:spcPct val="35000"/>
            </a:spcAft>
          </a:pPr>
          <a:r>
            <a:rPr lang="es-ES" sz="1700" kern="1200" dirty="0" smtClean="0"/>
            <a:t>Manufacturas de hierro y acero 27%</a:t>
          </a:r>
        </a:p>
        <a:p>
          <a:pPr lvl="0" algn="ctr" defTabSz="755650">
            <a:lnSpc>
              <a:spcPct val="90000"/>
            </a:lnSpc>
            <a:spcBef>
              <a:spcPct val="0"/>
            </a:spcBef>
            <a:spcAft>
              <a:spcPct val="35000"/>
            </a:spcAft>
          </a:pPr>
          <a:r>
            <a:rPr lang="es-ES" sz="1700" kern="1200" dirty="0" smtClean="0"/>
            <a:t>Máquinas, artefactos mecánicos 26%</a:t>
          </a:r>
        </a:p>
        <a:p>
          <a:pPr lvl="0" algn="ctr" defTabSz="755650">
            <a:lnSpc>
              <a:spcPct val="90000"/>
            </a:lnSpc>
            <a:spcBef>
              <a:spcPct val="0"/>
            </a:spcBef>
            <a:spcAft>
              <a:spcPct val="35000"/>
            </a:spcAft>
          </a:pPr>
          <a:r>
            <a:rPr lang="es-ES" sz="1700" kern="1200" dirty="0" smtClean="0"/>
            <a:t>Material eléctrico y sus parte 15%</a:t>
          </a:r>
          <a:endParaRPr lang="es-ES" sz="1700" kern="1200" dirty="0"/>
        </a:p>
      </dsp:txBody>
      <dsp:txXfrm>
        <a:off x="4680284" y="5583026"/>
        <a:ext cx="3655553" cy="1063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749A6-3462-4A2F-93F6-EBD45EE0AEDA}">
      <dsp:nvSpPr>
        <dsp:cNvPr id="0" name=""/>
        <dsp:cNvSpPr/>
      </dsp:nvSpPr>
      <dsp:spPr>
        <a:xfrm>
          <a:off x="7911" y="0"/>
          <a:ext cx="2364640" cy="90554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X = 7% M</a:t>
          </a:r>
          <a:endParaRPr lang="es-ES" sz="1600" kern="1200" dirty="0"/>
        </a:p>
      </dsp:txBody>
      <dsp:txXfrm>
        <a:off x="34434" y="26523"/>
        <a:ext cx="2311594" cy="852501"/>
      </dsp:txXfrm>
    </dsp:sp>
    <dsp:sp modelId="{8D6D7B80-2EA4-4C40-971C-88C7D41660AF}">
      <dsp:nvSpPr>
        <dsp:cNvPr id="0" name=""/>
        <dsp:cNvSpPr/>
      </dsp:nvSpPr>
      <dsp:spPr>
        <a:xfrm>
          <a:off x="2609015" y="159558"/>
          <a:ext cx="501303" cy="586430"/>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a:off x="2609015" y="276844"/>
        <a:ext cx="350912" cy="351858"/>
      </dsp:txXfrm>
    </dsp:sp>
    <dsp:sp modelId="{07EC4A8C-9752-44FA-A8FE-BFB62C4D2A53}">
      <dsp:nvSpPr>
        <dsp:cNvPr id="0" name=""/>
        <dsp:cNvSpPr/>
      </dsp:nvSpPr>
      <dsp:spPr>
        <a:xfrm>
          <a:off x="3318407" y="0"/>
          <a:ext cx="2364640" cy="90554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Balanza Comercial se rige por las M</a:t>
          </a:r>
          <a:endParaRPr lang="es-ES" sz="1600" kern="1200" dirty="0"/>
        </a:p>
      </dsp:txBody>
      <dsp:txXfrm>
        <a:off x="3344930" y="26523"/>
        <a:ext cx="2311594" cy="852501"/>
      </dsp:txXfrm>
    </dsp:sp>
    <dsp:sp modelId="{F9D6F34C-F0EB-47DB-AB5C-B80C7D11A42A}">
      <dsp:nvSpPr>
        <dsp:cNvPr id="0" name=""/>
        <dsp:cNvSpPr/>
      </dsp:nvSpPr>
      <dsp:spPr>
        <a:xfrm>
          <a:off x="5919511" y="159558"/>
          <a:ext cx="501303" cy="586430"/>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a:off x="5919511" y="276844"/>
        <a:ext cx="350912" cy="351858"/>
      </dsp:txXfrm>
    </dsp:sp>
    <dsp:sp modelId="{44B2B692-EC68-462D-AE2A-9F9C4F591940}">
      <dsp:nvSpPr>
        <dsp:cNvPr id="0" name=""/>
        <dsp:cNvSpPr/>
      </dsp:nvSpPr>
      <dsp:spPr>
        <a:xfrm>
          <a:off x="6628903" y="0"/>
          <a:ext cx="2364640" cy="90554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Demanda de consumo local.</a:t>
          </a:r>
          <a:endParaRPr lang="es-ES" sz="1600" kern="1200" dirty="0"/>
        </a:p>
      </dsp:txBody>
      <dsp:txXfrm>
        <a:off x="6655426" y="26523"/>
        <a:ext cx="2311594" cy="852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94AF2-A857-4ACC-AC2B-02FAC432EC2C}">
      <dsp:nvSpPr>
        <dsp:cNvPr id="0" name=""/>
        <dsp:cNvSpPr/>
      </dsp:nvSpPr>
      <dsp:spPr>
        <a:xfrm>
          <a:off x="1850852" y="0"/>
          <a:ext cx="4582488" cy="458248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D33F4-FAC6-4CDE-B538-53D554321F9F}">
      <dsp:nvSpPr>
        <dsp:cNvPr id="0" name=""/>
        <dsp:cNvSpPr/>
      </dsp:nvSpPr>
      <dsp:spPr>
        <a:xfrm>
          <a:off x="2148713" y="297861"/>
          <a:ext cx="1832995" cy="18329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Protección de la industrial nacional</a:t>
          </a:r>
          <a:endParaRPr lang="es-ES" sz="1900" kern="1200" dirty="0"/>
        </a:p>
      </dsp:txBody>
      <dsp:txXfrm>
        <a:off x="2238192" y="387340"/>
        <a:ext cx="1654037" cy="1654037"/>
      </dsp:txXfrm>
    </dsp:sp>
    <dsp:sp modelId="{CB7AB987-DB2D-43F9-959D-CB0E67FADC8D}">
      <dsp:nvSpPr>
        <dsp:cNvPr id="0" name=""/>
        <dsp:cNvSpPr/>
      </dsp:nvSpPr>
      <dsp:spPr>
        <a:xfrm>
          <a:off x="4302483" y="297861"/>
          <a:ext cx="1832995" cy="18329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Desincentivar la salida de divisas</a:t>
          </a:r>
          <a:endParaRPr lang="es-ES" sz="1900" kern="1200" dirty="0"/>
        </a:p>
      </dsp:txBody>
      <dsp:txXfrm>
        <a:off x="4391962" y="387340"/>
        <a:ext cx="1654037" cy="1654037"/>
      </dsp:txXfrm>
    </dsp:sp>
    <dsp:sp modelId="{8F727193-9734-4B33-81CF-A1714F5067F1}">
      <dsp:nvSpPr>
        <dsp:cNvPr id="0" name=""/>
        <dsp:cNvSpPr/>
      </dsp:nvSpPr>
      <dsp:spPr>
        <a:xfrm>
          <a:off x="2148713" y="2451631"/>
          <a:ext cx="1832995" cy="18329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Restringir la importación de bienes</a:t>
          </a:r>
          <a:endParaRPr lang="es-ES" sz="1900" kern="1200" dirty="0"/>
        </a:p>
      </dsp:txBody>
      <dsp:txXfrm>
        <a:off x="2238192" y="2541110"/>
        <a:ext cx="1654037" cy="1654037"/>
      </dsp:txXfrm>
    </dsp:sp>
    <dsp:sp modelId="{B58B5816-F337-4638-A8BE-06F95178E064}">
      <dsp:nvSpPr>
        <dsp:cNvPr id="0" name=""/>
        <dsp:cNvSpPr/>
      </dsp:nvSpPr>
      <dsp:spPr>
        <a:xfrm>
          <a:off x="4302483" y="2451631"/>
          <a:ext cx="1832995" cy="18329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Cambio de la matriz productiva</a:t>
          </a:r>
          <a:endParaRPr lang="es-ES" sz="1900" kern="1200" dirty="0"/>
        </a:p>
      </dsp:txBody>
      <dsp:txXfrm>
        <a:off x="4391962" y="2541110"/>
        <a:ext cx="1654037" cy="1654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89E63-A001-4585-B611-AB6A0EB695F8}">
      <dsp:nvSpPr>
        <dsp:cNvPr id="0" name=""/>
        <dsp:cNvSpPr/>
      </dsp:nvSpPr>
      <dsp:spPr>
        <a:xfrm>
          <a:off x="4164508" y="1884317"/>
          <a:ext cx="1884925" cy="1797221"/>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Cables de Potencia Aislados</a:t>
          </a:r>
          <a:endParaRPr lang="es-ES" sz="1700" kern="1200" dirty="0"/>
        </a:p>
      </dsp:txBody>
      <dsp:txXfrm>
        <a:off x="4440549" y="2147514"/>
        <a:ext cx="1332843" cy="1270827"/>
      </dsp:txXfrm>
    </dsp:sp>
    <dsp:sp modelId="{0A2D8922-BD4D-41B2-9283-EFBD0F30CA0C}">
      <dsp:nvSpPr>
        <dsp:cNvPr id="0" name=""/>
        <dsp:cNvSpPr/>
      </dsp:nvSpPr>
      <dsp:spPr>
        <a:xfrm rot="11320974">
          <a:off x="1862262" y="2199302"/>
          <a:ext cx="2200132" cy="512208"/>
        </a:xfrm>
        <a:prstGeom prst="lef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D51A715-F2DD-4735-9E3F-E0C39D87A030}">
      <dsp:nvSpPr>
        <dsp:cNvPr id="0" name=""/>
        <dsp:cNvSpPr/>
      </dsp:nvSpPr>
      <dsp:spPr>
        <a:xfrm>
          <a:off x="1021189" y="1606390"/>
          <a:ext cx="1707360" cy="136588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S" sz="1700" kern="1200" dirty="0" smtClean="0"/>
            <a:t>RTE INEN 236 (12-12-2014)</a:t>
          </a:r>
          <a:endParaRPr lang="es-ES" sz="1700" kern="1200" dirty="0"/>
        </a:p>
      </dsp:txBody>
      <dsp:txXfrm>
        <a:off x="1061194" y="1646395"/>
        <a:ext cx="1627350" cy="1285878"/>
      </dsp:txXfrm>
    </dsp:sp>
    <dsp:sp modelId="{E304489E-4D51-4B81-AFBF-385BA3DC10EA}">
      <dsp:nvSpPr>
        <dsp:cNvPr id="0" name=""/>
        <dsp:cNvSpPr/>
      </dsp:nvSpPr>
      <dsp:spPr>
        <a:xfrm rot="14194830">
          <a:off x="3392946" y="1066803"/>
          <a:ext cx="1501210" cy="512208"/>
        </a:xfrm>
        <a:prstGeom prst="lef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98907E0-AEFD-4DAF-9458-255B938481DF}">
      <dsp:nvSpPr>
        <dsp:cNvPr id="0" name=""/>
        <dsp:cNvSpPr/>
      </dsp:nvSpPr>
      <dsp:spPr>
        <a:xfrm>
          <a:off x="2876464" y="13463"/>
          <a:ext cx="1707360" cy="136588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S" sz="1700" kern="1200" dirty="0" smtClean="0"/>
            <a:t>Normas Internacionales</a:t>
          </a:r>
        </a:p>
        <a:p>
          <a:pPr lvl="0" algn="ctr" defTabSz="755650">
            <a:lnSpc>
              <a:spcPct val="90000"/>
            </a:lnSpc>
            <a:spcBef>
              <a:spcPct val="0"/>
            </a:spcBef>
            <a:spcAft>
              <a:spcPct val="35000"/>
            </a:spcAft>
          </a:pPr>
          <a:r>
            <a:rPr lang="es-ES" sz="1700" kern="1200" dirty="0" smtClean="0"/>
            <a:t>(OMC)</a:t>
          </a:r>
          <a:endParaRPr lang="es-ES" sz="1700" kern="1200" dirty="0"/>
        </a:p>
      </dsp:txBody>
      <dsp:txXfrm>
        <a:off x="2916469" y="53468"/>
        <a:ext cx="1627350" cy="1285878"/>
      </dsp:txXfrm>
    </dsp:sp>
    <dsp:sp modelId="{1B0D65C2-558E-44FC-A1A3-F19E611647CB}">
      <dsp:nvSpPr>
        <dsp:cNvPr id="0" name=""/>
        <dsp:cNvSpPr/>
      </dsp:nvSpPr>
      <dsp:spPr>
        <a:xfrm rot="18608064">
          <a:off x="5459553" y="1102246"/>
          <a:ext cx="1696972" cy="512208"/>
        </a:xfrm>
        <a:prstGeom prst="lef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FD50CAF-2D1A-45D0-A977-F59DADE0836C}">
      <dsp:nvSpPr>
        <dsp:cNvPr id="0" name=""/>
        <dsp:cNvSpPr/>
      </dsp:nvSpPr>
      <dsp:spPr>
        <a:xfrm>
          <a:off x="6001279" y="26709"/>
          <a:ext cx="1707360" cy="136588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S" sz="1700" kern="1200" dirty="0" smtClean="0"/>
            <a:t>8544.60.10</a:t>
          </a:r>
        </a:p>
        <a:p>
          <a:pPr lvl="0" algn="ctr" defTabSz="755650">
            <a:lnSpc>
              <a:spcPct val="90000"/>
            </a:lnSpc>
            <a:spcBef>
              <a:spcPct val="0"/>
            </a:spcBef>
            <a:spcAft>
              <a:spcPct val="35000"/>
            </a:spcAft>
          </a:pPr>
          <a:r>
            <a:rPr lang="es-ES" sz="1700" kern="1200" dirty="0" smtClean="0"/>
            <a:t>8544.60.90</a:t>
          </a:r>
          <a:endParaRPr lang="es-ES" sz="1700" kern="1200" dirty="0"/>
        </a:p>
      </dsp:txBody>
      <dsp:txXfrm>
        <a:off x="6041284" y="66714"/>
        <a:ext cx="1627350" cy="1285878"/>
      </dsp:txXfrm>
    </dsp:sp>
    <dsp:sp modelId="{8BC0BA3F-0977-4E4B-AC6E-137DFC175A6B}">
      <dsp:nvSpPr>
        <dsp:cNvPr id="0" name=""/>
        <dsp:cNvSpPr/>
      </dsp:nvSpPr>
      <dsp:spPr>
        <a:xfrm rot="21202875">
          <a:off x="6184919" y="2250110"/>
          <a:ext cx="2613556" cy="512208"/>
        </a:xfrm>
        <a:prstGeom prst="lef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580B214-D87E-4265-982E-9CDA6E995EA6}">
      <dsp:nvSpPr>
        <dsp:cNvPr id="0" name=""/>
        <dsp:cNvSpPr/>
      </dsp:nvSpPr>
      <dsp:spPr>
        <a:xfrm>
          <a:off x="7695844" y="1672648"/>
          <a:ext cx="2187845" cy="136588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S" sz="1700" kern="1200" dirty="0" smtClean="0"/>
            <a:t>No Sujetos a Control</a:t>
          </a:r>
        </a:p>
        <a:p>
          <a:pPr lvl="0" algn="ctr" defTabSz="755650">
            <a:lnSpc>
              <a:spcPct val="90000"/>
            </a:lnSpc>
            <a:spcBef>
              <a:spcPct val="0"/>
            </a:spcBef>
            <a:spcAft>
              <a:spcPct val="35000"/>
            </a:spcAft>
          </a:pPr>
          <a:r>
            <a:rPr lang="es-ES" sz="1700" kern="1200" dirty="0" smtClean="0"/>
            <a:t>Certificado de Conformidad</a:t>
          </a:r>
        </a:p>
        <a:p>
          <a:pPr lvl="0" algn="ctr" defTabSz="755650">
            <a:lnSpc>
              <a:spcPct val="90000"/>
            </a:lnSpc>
            <a:spcBef>
              <a:spcPct val="0"/>
            </a:spcBef>
            <a:spcAft>
              <a:spcPct val="35000"/>
            </a:spcAft>
          </a:pPr>
          <a:r>
            <a:rPr lang="es-ES" sz="1700" kern="1200" dirty="0" smtClean="0"/>
            <a:t>(INEN)</a:t>
          </a:r>
          <a:endParaRPr lang="es-ES" sz="1700" kern="1200" dirty="0"/>
        </a:p>
      </dsp:txBody>
      <dsp:txXfrm>
        <a:off x="7735849" y="1712653"/>
        <a:ext cx="2107835" cy="1285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5FA35-41AD-4BE7-8431-6131A866C30D}">
      <dsp:nvSpPr>
        <dsp:cNvPr id="0" name=""/>
        <dsp:cNvSpPr/>
      </dsp:nvSpPr>
      <dsp:spPr>
        <a:xfrm>
          <a:off x="830415" y="199588"/>
          <a:ext cx="3773253" cy="95124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E5782-B94E-4C8B-A8EC-F7F67F91E54B}">
      <dsp:nvSpPr>
        <dsp:cNvPr id="0" name=""/>
        <dsp:cNvSpPr/>
      </dsp:nvSpPr>
      <dsp:spPr>
        <a:xfrm>
          <a:off x="1851713" y="310838"/>
          <a:ext cx="854749" cy="81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s-ES" sz="2400" kern="1200" dirty="0" smtClean="0"/>
            <a:t>TNAN 0000</a:t>
          </a:r>
          <a:endParaRPr lang="es-ES" sz="2400" kern="1200" dirty="0"/>
        </a:p>
      </dsp:txBody>
      <dsp:txXfrm>
        <a:off x="1851713" y="310838"/>
        <a:ext cx="854749" cy="813782"/>
      </dsp:txXfrm>
    </dsp:sp>
    <dsp:sp modelId="{197BCFA8-5685-46ED-8A85-7727AB77655D}">
      <dsp:nvSpPr>
        <dsp:cNvPr id="0" name=""/>
        <dsp:cNvSpPr/>
      </dsp:nvSpPr>
      <dsp:spPr>
        <a:xfrm>
          <a:off x="2725504" y="310838"/>
          <a:ext cx="854749" cy="81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s-ES" sz="2400" kern="1200" dirty="0" smtClean="0"/>
            <a:t>TNAN 0001</a:t>
          </a:r>
          <a:endParaRPr lang="es-ES" sz="2400" kern="1200" dirty="0"/>
        </a:p>
      </dsp:txBody>
      <dsp:txXfrm>
        <a:off x="2725504" y="310838"/>
        <a:ext cx="854749" cy="813782"/>
      </dsp:txXfrm>
    </dsp:sp>
    <dsp:sp modelId="{00FE3CE0-6D79-4558-98B8-C3128E1B309F}">
      <dsp:nvSpPr>
        <dsp:cNvPr id="0" name=""/>
        <dsp:cNvSpPr/>
      </dsp:nvSpPr>
      <dsp:spPr>
        <a:xfrm>
          <a:off x="1606290" y="9222"/>
          <a:ext cx="359671" cy="359671"/>
        </a:xfrm>
        <a:prstGeom prst="plus">
          <a:avLst>
            <a:gd name="adj" fmla="val 328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7E77B-A52A-4113-958D-8ED0B6F84A1F}">
      <dsp:nvSpPr>
        <dsp:cNvPr id="0" name=""/>
        <dsp:cNvSpPr/>
      </dsp:nvSpPr>
      <dsp:spPr>
        <a:xfrm>
          <a:off x="3383492" y="138569"/>
          <a:ext cx="338514" cy="11600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E0460-FCD4-4B75-9E9C-CF931DF8F666}">
      <dsp:nvSpPr>
        <dsp:cNvPr id="0" name=""/>
        <dsp:cNvSpPr/>
      </dsp:nvSpPr>
      <dsp:spPr>
        <a:xfrm>
          <a:off x="2717041" y="312578"/>
          <a:ext cx="211" cy="77724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DADD2-E994-4E1C-B925-80452B29B54A}">
      <dsp:nvSpPr>
        <dsp:cNvPr id="0" name=""/>
        <dsp:cNvSpPr/>
      </dsp:nvSpPr>
      <dsp:spPr>
        <a:xfrm>
          <a:off x="3242" y="2863982"/>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RTE INEN 236</a:t>
          </a:r>
          <a:endParaRPr lang="es-ES" sz="2000" kern="1200" dirty="0">
            <a:solidFill>
              <a:schemeClr val="tx1"/>
            </a:solidFill>
          </a:endParaRPr>
        </a:p>
      </dsp:txBody>
      <dsp:txXfrm>
        <a:off x="35038" y="2895778"/>
        <a:ext cx="2107568" cy="1021988"/>
      </dsp:txXfrm>
    </dsp:sp>
    <dsp:sp modelId="{ACB42F03-3048-48AB-AAA2-0C867BB3AFCE}">
      <dsp:nvSpPr>
        <dsp:cNvPr id="0" name=""/>
        <dsp:cNvSpPr/>
      </dsp:nvSpPr>
      <dsp:spPr>
        <a:xfrm rot="18289469">
          <a:off x="1848244" y="2765007"/>
          <a:ext cx="1520781" cy="35112"/>
        </a:xfrm>
        <a:custGeom>
          <a:avLst/>
          <a:gdLst/>
          <a:ahLst/>
          <a:cxnLst/>
          <a:rect l="0" t="0" r="0" b="0"/>
          <a:pathLst>
            <a:path>
              <a:moveTo>
                <a:pt x="0" y="17556"/>
              </a:moveTo>
              <a:lnTo>
                <a:pt x="1520781" y="175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2570615" y="2744543"/>
        <a:ext cx="76039" cy="76039"/>
      </dsp:txXfrm>
    </dsp:sp>
    <dsp:sp modelId="{B4ABDD9C-9C41-429A-BECE-997B6F7364B2}">
      <dsp:nvSpPr>
        <dsp:cNvPr id="0" name=""/>
        <dsp:cNvSpPr/>
      </dsp:nvSpPr>
      <dsp:spPr>
        <a:xfrm>
          <a:off x="3042867" y="1615564"/>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Certificado de Conformidad</a:t>
          </a:r>
          <a:endParaRPr lang="es-ES" sz="2000" kern="1200" dirty="0">
            <a:solidFill>
              <a:schemeClr val="tx1"/>
            </a:solidFill>
          </a:endParaRPr>
        </a:p>
      </dsp:txBody>
      <dsp:txXfrm>
        <a:off x="3074663" y="1647360"/>
        <a:ext cx="2107568" cy="1021988"/>
      </dsp:txXfrm>
    </dsp:sp>
    <dsp:sp modelId="{176A8CCB-96A9-44D1-9FE9-541D4406205B}">
      <dsp:nvSpPr>
        <dsp:cNvPr id="0" name=""/>
        <dsp:cNvSpPr/>
      </dsp:nvSpPr>
      <dsp:spPr>
        <a:xfrm rot="18289469">
          <a:off x="4887869" y="1516590"/>
          <a:ext cx="1520781" cy="35112"/>
        </a:xfrm>
        <a:custGeom>
          <a:avLst/>
          <a:gdLst/>
          <a:ahLst/>
          <a:cxnLst/>
          <a:rect l="0" t="0" r="0" b="0"/>
          <a:pathLst>
            <a:path>
              <a:moveTo>
                <a:pt x="0" y="17556"/>
              </a:moveTo>
              <a:lnTo>
                <a:pt x="1520781" y="1755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5610240" y="1496126"/>
        <a:ext cx="76039" cy="76039"/>
      </dsp:txXfrm>
    </dsp:sp>
    <dsp:sp modelId="{140B2B6A-BAFC-40D6-A3FD-90C33A58B487}">
      <dsp:nvSpPr>
        <dsp:cNvPr id="0" name=""/>
        <dsp:cNvSpPr/>
      </dsp:nvSpPr>
      <dsp:spPr>
        <a:xfrm>
          <a:off x="6082491" y="367147"/>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Normas Internacionales</a:t>
          </a:r>
          <a:endParaRPr lang="es-ES" sz="2000" kern="1200" dirty="0">
            <a:solidFill>
              <a:schemeClr val="tx1"/>
            </a:solidFill>
          </a:endParaRPr>
        </a:p>
      </dsp:txBody>
      <dsp:txXfrm>
        <a:off x="6114287" y="398943"/>
        <a:ext cx="2107568" cy="1021988"/>
      </dsp:txXfrm>
    </dsp:sp>
    <dsp:sp modelId="{3C450965-D936-4C02-8A43-625A1CF5CDA4}">
      <dsp:nvSpPr>
        <dsp:cNvPr id="0" name=""/>
        <dsp:cNvSpPr/>
      </dsp:nvSpPr>
      <dsp:spPr>
        <a:xfrm rot="21490287">
          <a:off x="5213806" y="2126935"/>
          <a:ext cx="868906" cy="35112"/>
        </a:xfrm>
        <a:custGeom>
          <a:avLst/>
          <a:gdLst/>
          <a:ahLst/>
          <a:cxnLst/>
          <a:rect l="0" t="0" r="0" b="0"/>
          <a:pathLst>
            <a:path>
              <a:moveTo>
                <a:pt x="0" y="17556"/>
              </a:moveTo>
              <a:lnTo>
                <a:pt x="868906" y="1755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5626537" y="2122769"/>
        <a:ext cx="43445" cy="43445"/>
      </dsp:txXfrm>
    </dsp:sp>
    <dsp:sp modelId="{ADCA3E97-7CEB-4605-AB58-43D305D26745}">
      <dsp:nvSpPr>
        <dsp:cNvPr id="0" name=""/>
        <dsp:cNvSpPr/>
      </dsp:nvSpPr>
      <dsp:spPr>
        <a:xfrm>
          <a:off x="6082491" y="1587839"/>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Rotulado y Etiquetado</a:t>
          </a:r>
          <a:endParaRPr lang="es-ES" sz="2000" kern="1200" dirty="0">
            <a:solidFill>
              <a:schemeClr val="tx1"/>
            </a:solidFill>
          </a:endParaRPr>
        </a:p>
      </dsp:txBody>
      <dsp:txXfrm>
        <a:off x="6114287" y="1619635"/>
        <a:ext cx="2107568" cy="1021988"/>
      </dsp:txXfrm>
    </dsp:sp>
    <dsp:sp modelId="{79826363-55B2-4E9D-B111-F49CE9BF0968}">
      <dsp:nvSpPr>
        <dsp:cNvPr id="0" name=""/>
        <dsp:cNvSpPr/>
      </dsp:nvSpPr>
      <dsp:spPr>
        <a:xfrm rot="3255968">
          <a:off x="4904738" y="2744343"/>
          <a:ext cx="1487042" cy="35112"/>
        </a:xfrm>
        <a:custGeom>
          <a:avLst/>
          <a:gdLst/>
          <a:ahLst/>
          <a:cxnLst/>
          <a:rect l="0" t="0" r="0" b="0"/>
          <a:pathLst>
            <a:path>
              <a:moveTo>
                <a:pt x="0" y="17556"/>
              </a:moveTo>
              <a:lnTo>
                <a:pt x="1487042" y="1755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5611083" y="2724723"/>
        <a:ext cx="74352" cy="74352"/>
      </dsp:txXfrm>
    </dsp:sp>
    <dsp:sp modelId="{F4FD9F7F-9DD1-4F42-A579-AA92152E94DB}">
      <dsp:nvSpPr>
        <dsp:cNvPr id="0" name=""/>
        <dsp:cNvSpPr/>
      </dsp:nvSpPr>
      <dsp:spPr>
        <a:xfrm>
          <a:off x="6082491" y="2822653"/>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Embalaje</a:t>
          </a:r>
          <a:endParaRPr lang="es-ES" sz="2000" kern="1200" dirty="0">
            <a:solidFill>
              <a:schemeClr val="tx1"/>
            </a:solidFill>
          </a:endParaRPr>
        </a:p>
      </dsp:txBody>
      <dsp:txXfrm>
        <a:off x="6114287" y="2854449"/>
        <a:ext cx="2107568" cy="1021988"/>
      </dsp:txXfrm>
    </dsp:sp>
    <dsp:sp modelId="{2F7CD33E-09A6-4E2C-8042-FD3D3201E6F1}">
      <dsp:nvSpPr>
        <dsp:cNvPr id="0" name=""/>
        <dsp:cNvSpPr/>
      </dsp:nvSpPr>
      <dsp:spPr>
        <a:xfrm rot="3310531">
          <a:off x="1848244" y="4013424"/>
          <a:ext cx="1520781" cy="35112"/>
        </a:xfrm>
        <a:custGeom>
          <a:avLst/>
          <a:gdLst/>
          <a:ahLst/>
          <a:cxnLst/>
          <a:rect l="0" t="0" r="0" b="0"/>
          <a:pathLst>
            <a:path>
              <a:moveTo>
                <a:pt x="0" y="17556"/>
              </a:moveTo>
              <a:lnTo>
                <a:pt x="1520781" y="175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2570615" y="3992961"/>
        <a:ext cx="76039" cy="76039"/>
      </dsp:txXfrm>
    </dsp:sp>
    <dsp:sp modelId="{195407E9-5A65-4E12-9E95-5550A8209178}">
      <dsp:nvSpPr>
        <dsp:cNvPr id="0" name=""/>
        <dsp:cNvSpPr/>
      </dsp:nvSpPr>
      <dsp:spPr>
        <a:xfrm>
          <a:off x="3042867" y="4112399"/>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Licencia de Producto No Sujeto a Control</a:t>
          </a:r>
          <a:endParaRPr lang="es-ES" sz="2000" kern="1200" dirty="0">
            <a:solidFill>
              <a:schemeClr val="tx1"/>
            </a:solidFill>
          </a:endParaRPr>
        </a:p>
      </dsp:txBody>
      <dsp:txXfrm>
        <a:off x="3074663" y="4144195"/>
        <a:ext cx="2107568" cy="1021988"/>
      </dsp:txXfrm>
    </dsp:sp>
    <dsp:sp modelId="{578A6C28-0813-4BC1-88B2-68E2322617F5}">
      <dsp:nvSpPr>
        <dsp:cNvPr id="0" name=""/>
        <dsp:cNvSpPr/>
      </dsp:nvSpPr>
      <dsp:spPr>
        <a:xfrm>
          <a:off x="5214027" y="4637633"/>
          <a:ext cx="868464" cy="35112"/>
        </a:xfrm>
        <a:custGeom>
          <a:avLst/>
          <a:gdLst/>
          <a:ahLst/>
          <a:cxnLst/>
          <a:rect l="0" t="0" r="0" b="0"/>
          <a:pathLst>
            <a:path>
              <a:moveTo>
                <a:pt x="0" y="17556"/>
              </a:moveTo>
              <a:lnTo>
                <a:pt x="868464" y="1755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ES" sz="400" kern="1200">
            <a:solidFill>
              <a:schemeClr val="tx1"/>
            </a:solidFill>
          </a:endParaRPr>
        </a:p>
      </dsp:txBody>
      <dsp:txXfrm>
        <a:off x="5626548" y="4633477"/>
        <a:ext cx="43423" cy="43423"/>
      </dsp:txXfrm>
    </dsp:sp>
    <dsp:sp modelId="{D95147E0-C9FE-4F4A-881F-1313761B57CB}">
      <dsp:nvSpPr>
        <dsp:cNvPr id="0" name=""/>
        <dsp:cNvSpPr/>
      </dsp:nvSpPr>
      <dsp:spPr>
        <a:xfrm>
          <a:off x="6082491" y="4112399"/>
          <a:ext cx="2171160" cy="10855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Ventanilla Única Ecuatoriana</a:t>
          </a:r>
          <a:endParaRPr lang="es-ES" sz="2000" kern="1200" dirty="0">
            <a:solidFill>
              <a:schemeClr val="tx1"/>
            </a:solidFill>
          </a:endParaRPr>
        </a:p>
      </dsp:txBody>
      <dsp:txXfrm>
        <a:off x="6114287" y="4144195"/>
        <a:ext cx="2107568" cy="1021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658FD-09C5-4F4A-9DAC-44F038615AFA}">
      <dsp:nvSpPr>
        <dsp:cNvPr id="0" name=""/>
        <dsp:cNvSpPr/>
      </dsp:nvSpPr>
      <dsp:spPr>
        <a:xfrm>
          <a:off x="3032069" y="1721"/>
          <a:ext cx="2321652" cy="11608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Esquema 1b</a:t>
          </a:r>
        </a:p>
        <a:p>
          <a:pPr lvl="0" algn="ctr" defTabSz="889000">
            <a:lnSpc>
              <a:spcPct val="90000"/>
            </a:lnSpc>
            <a:spcBef>
              <a:spcPct val="0"/>
            </a:spcBef>
            <a:spcAft>
              <a:spcPct val="35000"/>
            </a:spcAft>
          </a:pPr>
          <a:r>
            <a:rPr lang="es-ES" sz="2000" kern="1200" dirty="0" smtClean="0">
              <a:solidFill>
                <a:schemeClr val="tx1"/>
              </a:solidFill>
            </a:rPr>
            <a:t>(lote homogéneo)</a:t>
          </a:r>
          <a:endParaRPr lang="es-ES" sz="2000" kern="1200" dirty="0">
            <a:solidFill>
              <a:schemeClr val="tx1"/>
            </a:solidFill>
          </a:endParaRPr>
        </a:p>
      </dsp:txBody>
      <dsp:txXfrm>
        <a:off x="3066068" y="35720"/>
        <a:ext cx="2253654" cy="1092828"/>
      </dsp:txXfrm>
    </dsp:sp>
    <dsp:sp modelId="{F1B4B654-0758-420D-BB94-288A6A03ACC8}">
      <dsp:nvSpPr>
        <dsp:cNvPr id="0" name=""/>
        <dsp:cNvSpPr/>
      </dsp:nvSpPr>
      <dsp:spPr>
        <a:xfrm rot="3600000">
          <a:off x="4546050" y="2040332"/>
          <a:ext cx="1212043" cy="40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a:off x="4667937" y="2121590"/>
        <a:ext cx="968269" cy="243773"/>
      </dsp:txXfrm>
    </dsp:sp>
    <dsp:sp modelId="{C8B8D080-7AC3-4EE6-B8DD-0C4ED32C4B31}">
      <dsp:nvSpPr>
        <dsp:cNvPr id="0" name=""/>
        <dsp:cNvSpPr/>
      </dsp:nvSpPr>
      <dsp:spPr>
        <a:xfrm>
          <a:off x="4950423" y="3324406"/>
          <a:ext cx="2321652" cy="11608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Primera Parte</a:t>
          </a:r>
          <a:endParaRPr lang="es-ES" sz="2000" kern="1200" dirty="0">
            <a:solidFill>
              <a:schemeClr val="tx1"/>
            </a:solidFill>
          </a:endParaRPr>
        </a:p>
      </dsp:txBody>
      <dsp:txXfrm>
        <a:off x="4984422" y="3358405"/>
        <a:ext cx="2253654" cy="1092828"/>
      </dsp:txXfrm>
    </dsp:sp>
    <dsp:sp modelId="{22D47B44-7751-473F-BE23-38CEE0BE4972}">
      <dsp:nvSpPr>
        <dsp:cNvPr id="0" name=""/>
        <dsp:cNvSpPr/>
      </dsp:nvSpPr>
      <dsp:spPr>
        <a:xfrm rot="10800000">
          <a:off x="3586874" y="3701675"/>
          <a:ext cx="1212043" cy="40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rot="10800000">
        <a:off x="3708761" y="3782933"/>
        <a:ext cx="968269" cy="243773"/>
      </dsp:txXfrm>
    </dsp:sp>
    <dsp:sp modelId="{190F8E68-DE71-4212-9774-B28AF1E3A07C}">
      <dsp:nvSpPr>
        <dsp:cNvPr id="0" name=""/>
        <dsp:cNvSpPr/>
      </dsp:nvSpPr>
      <dsp:spPr>
        <a:xfrm>
          <a:off x="1113716" y="3324406"/>
          <a:ext cx="2321652" cy="11608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Esquema de certificación 5 </a:t>
          </a:r>
        </a:p>
        <a:p>
          <a:pPr lvl="0" algn="ctr" defTabSz="889000">
            <a:lnSpc>
              <a:spcPct val="90000"/>
            </a:lnSpc>
            <a:spcBef>
              <a:spcPct val="0"/>
            </a:spcBef>
            <a:spcAft>
              <a:spcPct val="35000"/>
            </a:spcAft>
          </a:pPr>
          <a:r>
            <a:rPr lang="es-ES" sz="2000" kern="1200" dirty="0" smtClean="0">
              <a:solidFill>
                <a:schemeClr val="tx1"/>
              </a:solidFill>
            </a:rPr>
            <a:t>(inspección anual)</a:t>
          </a:r>
          <a:endParaRPr lang="es-ES" sz="2000" kern="1200" dirty="0">
            <a:solidFill>
              <a:schemeClr val="tx1"/>
            </a:solidFill>
          </a:endParaRPr>
        </a:p>
      </dsp:txBody>
      <dsp:txXfrm>
        <a:off x="1147715" y="3358405"/>
        <a:ext cx="2253654" cy="1092828"/>
      </dsp:txXfrm>
    </dsp:sp>
    <dsp:sp modelId="{DE636437-15E4-40D1-AAAC-99F02070F223}">
      <dsp:nvSpPr>
        <dsp:cNvPr id="0" name=""/>
        <dsp:cNvSpPr/>
      </dsp:nvSpPr>
      <dsp:spPr>
        <a:xfrm rot="18000000">
          <a:off x="2627697" y="2040332"/>
          <a:ext cx="1212043" cy="40628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a:off x="2749584" y="2121590"/>
        <a:ext cx="968269" cy="24377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71CAA-6122-43E4-AE70-02161E31A989}" type="datetimeFigureOut">
              <a:rPr lang="es-ES" smtClean="0"/>
              <a:t>28/08/2016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96B64-6935-447A-B7E9-4BBAFC7F9C25}" type="slidenum">
              <a:rPr lang="es-ES" smtClean="0"/>
              <a:t>‹Nº›</a:t>
            </a:fld>
            <a:endParaRPr lang="es-ES"/>
          </a:p>
        </p:txBody>
      </p:sp>
    </p:spTree>
    <p:extLst>
      <p:ext uri="{BB962C8B-B14F-4D97-AF65-F5344CB8AC3E}">
        <p14:creationId xmlns:p14="http://schemas.microsoft.com/office/powerpoint/2010/main" val="11413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510CAD15-941D-4F2B-AF26-23402AE1DA79}" type="slidenum">
              <a:rPr lang="es-EC" smtClean="0"/>
              <a:t>1</a:t>
            </a:fld>
            <a:endParaRPr lang="es-EC"/>
          </a:p>
        </p:txBody>
      </p:sp>
    </p:spTree>
    <p:extLst>
      <p:ext uri="{BB962C8B-B14F-4D97-AF65-F5344CB8AC3E}">
        <p14:creationId xmlns:p14="http://schemas.microsoft.com/office/powerpoint/2010/main" val="278808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302096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2850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1557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120450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16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136407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84135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10345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278211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C14F7AC-A8CD-4689-92A5-4BF10021E8F3}" type="datetimeFigureOut">
              <a:rPr lang="es-ES" smtClean="0"/>
              <a:t>28/08/2016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421822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C14F7AC-A8CD-4689-92A5-4BF10021E8F3}" type="datetimeFigureOut">
              <a:rPr lang="es-ES" smtClean="0"/>
              <a:t>28/08/2016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2901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C14F7AC-A8CD-4689-92A5-4BF10021E8F3}" type="datetimeFigureOut">
              <a:rPr lang="es-ES" smtClean="0"/>
              <a:t>28/08/2016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130168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C14F7AC-A8CD-4689-92A5-4BF10021E8F3}" type="datetimeFigureOut">
              <a:rPr lang="es-ES" smtClean="0"/>
              <a:t>28/08/2016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42568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4F7AC-A8CD-4689-92A5-4BF10021E8F3}" type="datetimeFigureOut">
              <a:rPr lang="es-ES" smtClean="0"/>
              <a:t>28/08/2016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402203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C14F7AC-A8CD-4689-92A5-4BF10021E8F3}" type="datetimeFigureOut">
              <a:rPr lang="es-ES" smtClean="0"/>
              <a:t>28/08/2016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188026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C14F7AC-A8CD-4689-92A5-4BF10021E8F3}" type="datetimeFigureOut">
              <a:rPr lang="es-ES" smtClean="0"/>
              <a:t>28/08/2016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1A0A8E-17A8-47FF-BEAD-97CD905558DA}" type="slidenum">
              <a:rPr lang="es-ES" smtClean="0"/>
              <a:t>‹Nº›</a:t>
            </a:fld>
            <a:endParaRPr lang="es-ES"/>
          </a:p>
        </p:txBody>
      </p:sp>
    </p:spTree>
    <p:extLst>
      <p:ext uri="{BB962C8B-B14F-4D97-AF65-F5344CB8AC3E}">
        <p14:creationId xmlns:p14="http://schemas.microsoft.com/office/powerpoint/2010/main" val="217579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14F7AC-A8CD-4689-92A5-4BF10021E8F3}" type="datetimeFigureOut">
              <a:rPr lang="es-ES" smtClean="0"/>
              <a:t>28/08/2016</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1A0A8E-17A8-47FF-BEAD-97CD905558DA}" type="slidenum">
              <a:rPr lang="es-ES" smtClean="0"/>
              <a:t>‹Nº›</a:t>
            </a:fld>
            <a:endParaRPr lang="es-ES"/>
          </a:p>
        </p:txBody>
      </p:sp>
    </p:spTree>
    <p:extLst>
      <p:ext uri="{BB962C8B-B14F-4D97-AF65-F5344CB8AC3E}">
        <p14:creationId xmlns:p14="http://schemas.microsoft.com/office/powerpoint/2010/main" val="38662086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8.jpeg"/><Relationship Id="rId4" Type="http://schemas.openxmlformats.org/officeDocument/2006/relationships/diagramQuickStyle" Target="../diagrams/quickStyle3.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4447" y="1996225"/>
            <a:ext cx="7766936" cy="3015181"/>
          </a:xfrm>
        </p:spPr>
        <p:txBody>
          <a:bodyPr/>
          <a:lstStyle/>
          <a:p>
            <a:pPr algn="ctr"/>
            <a:r>
              <a:rPr lang="es-EC" sz="2000" dirty="0" smtClean="0">
                <a:solidFill>
                  <a:schemeClr val="tx1"/>
                </a:solidFill>
                <a:latin typeface="Modern No. 20" panose="02070704070505020303" pitchFamily="18" charset="0"/>
              </a:rPr>
              <a:t/>
            </a:r>
            <a:br>
              <a:rPr lang="es-EC" sz="2000" dirty="0" smtClean="0">
                <a:solidFill>
                  <a:schemeClr val="tx1"/>
                </a:solidFill>
                <a:latin typeface="Modern No. 20" panose="02070704070505020303" pitchFamily="18" charset="0"/>
              </a:rPr>
            </a:br>
            <a:r>
              <a:rPr lang="es-EC" sz="2000" dirty="0">
                <a:solidFill>
                  <a:schemeClr val="tx1"/>
                </a:solidFill>
                <a:latin typeface="Modern No. 20" panose="02070704070505020303" pitchFamily="18" charset="0"/>
              </a:rPr>
              <a:t/>
            </a:r>
            <a:br>
              <a:rPr lang="es-EC" sz="2000" dirty="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
            </a:r>
            <a:br>
              <a:rPr lang="es-EC" sz="2000" dirty="0" smtClean="0">
                <a:solidFill>
                  <a:schemeClr val="tx1"/>
                </a:solidFill>
                <a:latin typeface="Modern No. 20" panose="02070704070505020303" pitchFamily="18" charset="0"/>
              </a:rPr>
            </a:br>
            <a:r>
              <a:rPr lang="es-EC" sz="2000" dirty="0">
                <a:solidFill>
                  <a:schemeClr val="tx1"/>
                </a:solidFill>
                <a:latin typeface="Modern No. 20" panose="02070704070505020303" pitchFamily="18" charset="0"/>
              </a:rPr>
              <a:t/>
            </a:r>
            <a:br>
              <a:rPr lang="es-EC" sz="2000" dirty="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DEPARTAMENTO </a:t>
            </a:r>
            <a:r>
              <a:rPr lang="es-EC" sz="2000" dirty="0" smtClean="0">
                <a:solidFill>
                  <a:schemeClr val="tx1"/>
                </a:solidFill>
                <a:latin typeface="Modern No. 20" panose="02070704070505020303" pitchFamily="18" charset="0"/>
              </a:rPr>
              <a:t>DE CIENCIAS ECONÓMICAS, ADMINISTRATIVAS Y DE COMERCIO</a:t>
            </a:r>
            <a:br>
              <a:rPr lang="es-EC" sz="2000" dirty="0" smtClean="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
            </a:r>
            <a:br>
              <a:rPr lang="es-EC" sz="2000" dirty="0" smtClean="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
            </a:r>
            <a:br>
              <a:rPr lang="es-EC" sz="2000" dirty="0" smtClean="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CARRERA DE INGENIERIA EN COMERCIO EXTERIOR Y NEGOCIACIÓN INTERNACIONAL</a:t>
            </a:r>
            <a:br>
              <a:rPr lang="es-EC" sz="2000" dirty="0" smtClean="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
            </a:r>
            <a:br>
              <a:rPr lang="es-EC" sz="2000" dirty="0" smtClean="0">
                <a:solidFill>
                  <a:schemeClr val="tx1"/>
                </a:solidFill>
                <a:latin typeface="Modern No. 20" panose="02070704070505020303" pitchFamily="18" charset="0"/>
              </a:rPr>
            </a:br>
            <a:r>
              <a:rPr lang="es-EC" sz="2000" dirty="0">
                <a:solidFill>
                  <a:schemeClr val="tx1"/>
                </a:solidFill>
                <a:latin typeface="Modern No. 20" panose="02070704070505020303" pitchFamily="18" charset="0"/>
              </a:rPr>
              <a:t/>
            </a:r>
            <a:br>
              <a:rPr lang="es-EC" sz="2000" dirty="0">
                <a:solidFill>
                  <a:schemeClr val="tx1"/>
                </a:solidFill>
                <a:latin typeface="Modern No. 20" panose="02070704070505020303" pitchFamily="18" charset="0"/>
              </a:rPr>
            </a:br>
            <a:r>
              <a:rPr lang="es-EC" sz="2000" dirty="0" smtClean="0">
                <a:solidFill>
                  <a:schemeClr val="tx1"/>
                </a:solidFill>
                <a:latin typeface="Modern No. 20" panose="02070704070505020303" pitchFamily="18" charset="0"/>
              </a:rPr>
              <a:t>DEFENSA ORAL DEL PROYECTO DE INVESTIGACIÓN PREVIO A LA OBTENCIÓN DEL TÍTULO DE INGENIERO EN COMERCIO EXTERIOR Y NEGOCIACIÓN INTERNACIONAL</a:t>
            </a:r>
            <a:endParaRPr lang="es-EC" sz="2000" dirty="0">
              <a:solidFill>
                <a:schemeClr val="tx1"/>
              </a:solidFill>
              <a:latin typeface="Modern No. 20" panose="02070704070505020303" pitchFamily="18" charset="0"/>
            </a:endParaRPr>
          </a:p>
        </p:txBody>
      </p:sp>
      <p:sp>
        <p:nvSpPr>
          <p:cNvPr id="3" name="Subtítulo 2"/>
          <p:cNvSpPr>
            <a:spLocks noGrp="1"/>
          </p:cNvSpPr>
          <p:nvPr>
            <p:ph type="subTitle" idx="1"/>
          </p:nvPr>
        </p:nvSpPr>
        <p:spPr>
          <a:xfrm>
            <a:off x="811369" y="5381504"/>
            <a:ext cx="9453093" cy="1096899"/>
          </a:xfrm>
        </p:spPr>
        <p:txBody>
          <a:bodyPr>
            <a:noAutofit/>
          </a:bodyPr>
          <a:lstStyle/>
          <a:p>
            <a:pPr algn="ctr"/>
            <a:r>
              <a:rPr lang="es-EC" dirty="0">
                <a:solidFill>
                  <a:schemeClr val="tx1"/>
                </a:solidFill>
                <a:latin typeface="Modern No. 20" panose="02070704070505020303" pitchFamily="18" charset="0"/>
                <a:ea typeface="+mj-ea"/>
                <a:cs typeface="+mj-cs"/>
              </a:rPr>
              <a:t>DIRECTOR: ING. </a:t>
            </a:r>
            <a:r>
              <a:rPr lang="es-EC" dirty="0">
                <a:solidFill>
                  <a:schemeClr val="tx1"/>
                </a:solidFill>
                <a:latin typeface="Modern No. 20" panose="02070704070505020303" pitchFamily="18" charset="0"/>
                <a:ea typeface="+mj-ea"/>
                <a:cs typeface="+mj-cs"/>
              </a:rPr>
              <a:t>RAMIRO LEGARDA       </a:t>
            </a:r>
            <a:r>
              <a:rPr lang="es-EC" dirty="0" smtClean="0">
                <a:solidFill>
                  <a:schemeClr val="tx1"/>
                </a:solidFill>
                <a:latin typeface="Modern No. 20" panose="02070704070505020303" pitchFamily="18" charset="0"/>
                <a:ea typeface="+mj-ea"/>
                <a:cs typeface="+mj-cs"/>
              </a:rPr>
              <a:t>                </a:t>
            </a:r>
            <a:r>
              <a:rPr lang="es-EC" dirty="0">
                <a:solidFill>
                  <a:schemeClr val="tx1"/>
                </a:solidFill>
                <a:latin typeface="Modern No. 20" panose="02070704070505020303" pitchFamily="18" charset="0"/>
                <a:ea typeface="+mj-ea"/>
                <a:cs typeface="+mj-cs"/>
              </a:rPr>
              <a:t>AUTOR: PAMELA NARANJO LÓPEZ</a:t>
            </a:r>
          </a:p>
          <a:p>
            <a:pPr algn="ctr"/>
            <a:r>
              <a:rPr lang="es-EC" dirty="0">
                <a:solidFill>
                  <a:schemeClr val="tx1"/>
                </a:solidFill>
                <a:latin typeface="Modern No. 20" panose="02070704070505020303" pitchFamily="18" charset="0"/>
                <a:ea typeface="+mj-ea"/>
                <a:cs typeface="+mj-cs"/>
              </a:rPr>
              <a:t>SANGOLQUÍ, SEPTIEMBRE 2016</a:t>
            </a:r>
          </a:p>
        </p:txBody>
      </p:sp>
      <p:pic>
        <p:nvPicPr>
          <p:cNvPr id="4" name="Imagen 3" descr="http://blogs.espe.edu.ec/wp-content/uploads/2013/09/LOGO-PRINCIPAL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349" y="146581"/>
            <a:ext cx="4465186" cy="1093179"/>
          </a:xfrm>
          <a:prstGeom prst="rect">
            <a:avLst/>
          </a:prstGeom>
          <a:noFill/>
          <a:ln>
            <a:noFill/>
          </a:ln>
        </p:spPr>
      </p:pic>
    </p:spTree>
    <p:extLst>
      <p:ext uri="{BB962C8B-B14F-4D97-AF65-F5344CB8AC3E}">
        <p14:creationId xmlns:p14="http://schemas.microsoft.com/office/powerpoint/2010/main" val="1553475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aBLES DE POTENCIA AISLADOS"/>
          <p:cNvPicPr>
            <a:picLocks noChangeAspect="1" noChangeArrowheads="1"/>
          </p:cNvPicPr>
          <p:nvPr/>
        </p:nvPicPr>
        <p:blipFill rotWithShape="1">
          <a:blip r:embed="rId2">
            <a:extLst>
              <a:ext uri="{28A0092B-C50C-407E-A947-70E740481C1C}">
                <a14:useLocalDpi xmlns:a14="http://schemas.microsoft.com/office/drawing/2010/main" val="0"/>
              </a:ext>
            </a:extLst>
          </a:blip>
          <a:srcRect l="5326" t="16808" r="11187" b="8819"/>
          <a:stretch/>
        </p:blipFill>
        <p:spPr bwMode="auto">
          <a:xfrm>
            <a:off x="382137" y="232011"/>
            <a:ext cx="6974007" cy="24156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141344811"/>
              </p:ext>
            </p:extLst>
          </p:nvPr>
        </p:nvGraphicFramePr>
        <p:xfrm>
          <a:off x="-600502" y="2866030"/>
          <a:ext cx="10454185" cy="368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4936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56971460"/>
              </p:ext>
            </p:extLst>
          </p:nvPr>
        </p:nvGraphicFramePr>
        <p:xfrm>
          <a:off x="341194" y="286604"/>
          <a:ext cx="7751929" cy="1402942"/>
        </p:xfrm>
        <a:graphic>
          <a:graphicData uri="http://schemas.openxmlformats.org/drawingml/2006/table">
            <a:tbl>
              <a:tblPr firstRow="1" firstCol="1" bandRow="1">
                <a:tableStyleId>{5C22544A-7EE6-4342-B048-85BDC9FD1C3A}</a:tableStyleId>
              </a:tblPr>
              <a:tblGrid>
                <a:gridCol w="1937983"/>
                <a:gridCol w="1860462"/>
                <a:gridCol w="3953484"/>
              </a:tblGrid>
              <a:tr h="310972">
                <a:tc>
                  <a:txBody>
                    <a:bodyPr/>
                    <a:lstStyle/>
                    <a:p>
                      <a:pPr algn="ctr">
                        <a:lnSpc>
                          <a:spcPct val="107000"/>
                        </a:lnSpc>
                        <a:spcAft>
                          <a:spcPts val="0"/>
                        </a:spcAft>
                      </a:pPr>
                      <a:r>
                        <a:rPr lang="es-EC" sz="1500" dirty="0">
                          <a:solidFill>
                            <a:schemeClr val="tx1"/>
                          </a:solidFill>
                          <a:effectLst/>
                        </a:rPr>
                        <a:t>CLASIFICACIÓN </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500">
                          <a:solidFill>
                            <a:schemeClr val="tx1"/>
                          </a:solidFill>
                          <a:effectLst/>
                        </a:rPr>
                        <a:t>DESCRIPCIÓN</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500">
                          <a:solidFill>
                            <a:schemeClr val="tx1"/>
                          </a:solidFill>
                          <a:effectLst/>
                        </a:rPr>
                        <a:t>OBSERVACIÓN</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45985">
                <a:tc>
                  <a:txBody>
                    <a:bodyPr/>
                    <a:lstStyle/>
                    <a:p>
                      <a:pPr algn="ctr">
                        <a:lnSpc>
                          <a:spcPct val="107000"/>
                        </a:lnSpc>
                        <a:spcAft>
                          <a:spcPts val="0"/>
                        </a:spcAft>
                      </a:pPr>
                      <a:r>
                        <a:rPr lang="es-EC" sz="1500">
                          <a:solidFill>
                            <a:schemeClr val="tx1"/>
                          </a:solidFill>
                          <a:effectLst/>
                        </a:rPr>
                        <a:t>8544.60.10.00</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500">
                          <a:solidFill>
                            <a:schemeClr val="tx1"/>
                          </a:solidFill>
                          <a:effectLst/>
                        </a:rPr>
                        <a:t>- - De cobre</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500">
                          <a:solidFill>
                            <a:schemeClr val="tx1"/>
                          </a:solidFill>
                          <a:effectLst/>
                        </a:rPr>
                        <a:t>Aplica para conductores mayores a 2000 V.</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45985">
                <a:tc>
                  <a:txBody>
                    <a:bodyPr/>
                    <a:lstStyle/>
                    <a:p>
                      <a:pPr algn="ctr">
                        <a:lnSpc>
                          <a:spcPct val="107000"/>
                        </a:lnSpc>
                        <a:spcAft>
                          <a:spcPts val="0"/>
                        </a:spcAft>
                      </a:pPr>
                      <a:r>
                        <a:rPr lang="es-EC" sz="1500">
                          <a:solidFill>
                            <a:schemeClr val="tx1"/>
                          </a:solidFill>
                          <a:effectLst/>
                        </a:rPr>
                        <a:t>8544,60.90.00</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500">
                          <a:solidFill>
                            <a:schemeClr val="tx1"/>
                          </a:solidFill>
                          <a:effectLst/>
                        </a:rPr>
                        <a:t>- - Los demás</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500" dirty="0">
                          <a:solidFill>
                            <a:schemeClr val="tx1"/>
                          </a:solidFill>
                          <a:effectLst/>
                        </a:rPr>
                        <a:t>Aplica para conductores mayores a 2000 V.</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Diagrama 3"/>
          <p:cNvGraphicFramePr/>
          <p:nvPr>
            <p:extLst>
              <p:ext uri="{D42A27DB-BD31-4B8C-83A1-F6EECF244321}">
                <p14:modId xmlns:p14="http://schemas.microsoft.com/office/powerpoint/2010/main" val="2132887835"/>
              </p:ext>
            </p:extLst>
          </p:nvPr>
        </p:nvGraphicFramePr>
        <p:xfrm>
          <a:off x="483358" y="2237289"/>
          <a:ext cx="5434084" cy="116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194" y="4250894"/>
            <a:ext cx="2402006" cy="11327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chemeClr val="tx1"/>
                </a:solidFill>
              </a:rPr>
              <a:t>DENTRO DEL CAMPO DE APLICACIÓN</a:t>
            </a:r>
            <a:endParaRPr lang="es-ES" dirty="0">
              <a:solidFill>
                <a:schemeClr val="tx1"/>
              </a:solidFill>
            </a:endParaRPr>
          </a:p>
        </p:txBody>
      </p:sp>
      <p:sp>
        <p:nvSpPr>
          <p:cNvPr id="6" name="Rectángulo redondeado 5"/>
          <p:cNvSpPr/>
          <p:nvPr/>
        </p:nvSpPr>
        <p:spPr>
          <a:xfrm>
            <a:off x="3635731" y="4250894"/>
            <a:ext cx="2369830" cy="11327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chemeClr val="tx1"/>
                </a:solidFill>
              </a:rPr>
              <a:t>FUERA DEL CAMPO DE APLICACIÓN</a:t>
            </a:r>
            <a:endParaRPr lang="es-E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4048995570"/>
              </p:ext>
            </p:extLst>
          </p:nvPr>
        </p:nvGraphicFramePr>
        <p:xfrm>
          <a:off x="6598432" y="2623971"/>
          <a:ext cx="3622200" cy="2400300"/>
        </p:xfrm>
        <a:graphic>
          <a:graphicData uri="http://schemas.openxmlformats.org/drawingml/2006/table">
            <a:tbl>
              <a:tblPr firstRow="1" firstCol="1" bandRow="1">
                <a:tableStyleId>{0E3FDE45-AF77-4B5C-9715-49D594BDF05E}</a:tableStyleId>
              </a:tblPr>
              <a:tblGrid>
                <a:gridCol w="1855900"/>
                <a:gridCol w="1766300"/>
              </a:tblGrid>
              <a:tr h="662228">
                <a:tc>
                  <a:txBody>
                    <a:bodyPr/>
                    <a:lstStyle/>
                    <a:p>
                      <a:pPr>
                        <a:lnSpc>
                          <a:spcPct val="150000"/>
                        </a:lnSpc>
                        <a:spcAft>
                          <a:spcPts val="0"/>
                        </a:spcAft>
                      </a:pPr>
                      <a:r>
                        <a:rPr lang="es-ES" sz="1500" dirty="0">
                          <a:effectLst/>
                        </a:rPr>
                        <a:t>Subpartida </a:t>
                      </a:r>
                      <a:endParaRPr lang="es-ES" sz="1500" dirty="0" smtClean="0">
                        <a:effectLst/>
                      </a:endParaRPr>
                    </a:p>
                    <a:p>
                      <a:pPr>
                        <a:lnSpc>
                          <a:spcPct val="150000"/>
                        </a:lnSpc>
                        <a:spcAft>
                          <a:spcPts val="0"/>
                        </a:spcAft>
                      </a:pPr>
                      <a:r>
                        <a:rPr lang="es-ES" sz="1500" dirty="0" smtClean="0">
                          <a:effectLst/>
                        </a:rPr>
                        <a:t>Arancelaria</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dirty="0" smtClean="0">
                          <a:effectLst/>
                        </a:rPr>
                        <a:t>8544.60.10.00</a:t>
                      </a:r>
                    </a:p>
                    <a:p>
                      <a:pPr algn="ctr">
                        <a:lnSpc>
                          <a:spcPct val="150000"/>
                        </a:lnSpc>
                        <a:spcAft>
                          <a:spcPts val="0"/>
                        </a:spcAft>
                      </a:pPr>
                      <a:r>
                        <a:rPr lang="es-ES" sz="1500" kern="1200" dirty="0" smtClean="0">
                          <a:effectLst/>
                        </a:rPr>
                        <a:t>8544.60.90.00</a:t>
                      </a:r>
                      <a:endParaRPr lang="es-ES" sz="1500" b="1" kern="1200" dirty="0">
                        <a:solidFill>
                          <a:schemeClr val="tx1"/>
                        </a:solidFill>
                        <a:effectLst/>
                        <a:latin typeface="+mn-lt"/>
                        <a:ea typeface="+mn-ea"/>
                        <a:cs typeface="+mn-cs"/>
                      </a:endParaRPr>
                    </a:p>
                  </a:txBody>
                  <a:tcPr marL="68580" marR="68580" marT="0" marB="0"/>
                </a:tc>
              </a:tr>
              <a:tr h="331114">
                <a:tc>
                  <a:txBody>
                    <a:bodyPr/>
                    <a:lstStyle/>
                    <a:p>
                      <a:pPr>
                        <a:lnSpc>
                          <a:spcPct val="150000"/>
                        </a:lnSpc>
                        <a:spcAft>
                          <a:spcPts val="0"/>
                        </a:spcAft>
                      </a:pPr>
                      <a:r>
                        <a:rPr lang="es-ES" sz="1500" dirty="0">
                          <a:effectLst/>
                        </a:rPr>
                        <a:t>Arancel </a:t>
                      </a:r>
                      <a:r>
                        <a:rPr lang="es-ES" sz="1500" dirty="0" err="1">
                          <a:effectLst/>
                        </a:rPr>
                        <a:t>Advalorem</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a:effectLst/>
                        </a:rPr>
                        <a:t>15 %</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1114">
                <a:tc>
                  <a:txBody>
                    <a:bodyPr/>
                    <a:lstStyle/>
                    <a:p>
                      <a:pPr>
                        <a:lnSpc>
                          <a:spcPct val="150000"/>
                        </a:lnSpc>
                        <a:spcAft>
                          <a:spcPts val="0"/>
                        </a:spcAft>
                      </a:pPr>
                      <a:r>
                        <a:rPr lang="es-ES" sz="1500">
                          <a:effectLst/>
                        </a:rPr>
                        <a:t>Salvaguardia</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dirty="0">
                          <a:effectLst/>
                        </a:rPr>
                        <a:t>0 %</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1114">
                <a:tc>
                  <a:txBody>
                    <a:bodyPr/>
                    <a:lstStyle/>
                    <a:p>
                      <a:pPr>
                        <a:lnSpc>
                          <a:spcPct val="150000"/>
                        </a:lnSpc>
                        <a:spcAft>
                          <a:spcPts val="0"/>
                        </a:spcAft>
                      </a:pPr>
                      <a:r>
                        <a:rPr lang="es-ES" sz="1500">
                          <a:effectLst/>
                        </a:rPr>
                        <a:t>ICE – Advalorem</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a:effectLst/>
                        </a:rPr>
                        <a:t>0 %</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1114">
                <a:tc>
                  <a:txBody>
                    <a:bodyPr/>
                    <a:lstStyle/>
                    <a:p>
                      <a:pPr>
                        <a:lnSpc>
                          <a:spcPct val="150000"/>
                        </a:lnSpc>
                        <a:spcAft>
                          <a:spcPts val="0"/>
                        </a:spcAft>
                      </a:pPr>
                      <a:r>
                        <a:rPr lang="es-ES" sz="1500">
                          <a:effectLst/>
                        </a:rPr>
                        <a:t>Fodinfa</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a:effectLst/>
                        </a:rPr>
                        <a:t>0,5 %</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1114">
                <a:tc>
                  <a:txBody>
                    <a:bodyPr/>
                    <a:lstStyle/>
                    <a:p>
                      <a:pPr>
                        <a:lnSpc>
                          <a:spcPct val="150000"/>
                        </a:lnSpc>
                        <a:spcAft>
                          <a:spcPts val="0"/>
                        </a:spcAft>
                      </a:pPr>
                      <a:r>
                        <a:rPr lang="es-ES" sz="1500" dirty="0">
                          <a:effectLst/>
                        </a:rPr>
                        <a:t>IVA</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500" dirty="0">
                          <a:effectLst/>
                        </a:rPr>
                        <a:t>12 %</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9" name="Conector angular 8"/>
          <p:cNvCxnSpPr>
            <a:stCxn id="4" idx="2"/>
            <a:endCxn id="5" idx="0"/>
          </p:cNvCxnSpPr>
          <p:nvPr/>
        </p:nvCxnSpPr>
        <p:spPr>
          <a:xfrm rot="5400000">
            <a:off x="1944527" y="2995020"/>
            <a:ext cx="853545" cy="165820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ector angular 19"/>
          <p:cNvCxnSpPr>
            <a:stCxn id="4" idx="2"/>
            <a:endCxn id="6" idx="0"/>
          </p:cNvCxnSpPr>
          <p:nvPr/>
        </p:nvCxnSpPr>
        <p:spPr>
          <a:xfrm rot="16200000" flipH="1">
            <a:off x="3583751" y="3013998"/>
            <a:ext cx="853545" cy="1620246"/>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CuadroTexto 25"/>
          <p:cNvSpPr txBox="1"/>
          <p:nvPr/>
        </p:nvSpPr>
        <p:spPr>
          <a:xfrm>
            <a:off x="2483893" y="5999665"/>
            <a:ext cx="4326340" cy="369332"/>
          </a:xfrm>
          <a:prstGeom prst="rect">
            <a:avLst/>
          </a:prstGeom>
          <a:noFill/>
        </p:spPr>
        <p:txBody>
          <a:bodyPr wrap="square" rtlCol="0">
            <a:spAutoFit/>
          </a:bodyPr>
          <a:lstStyle/>
          <a:p>
            <a:r>
              <a:rPr lang="es-ES" dirty="0" smtClean="0"/>
              <a:t>Año 2015: 5% de sobre tasa temporal</a:t>
            </a:r>
            <a:endParaRPr lang="es-ES" dirty="0"/>
          </a:p>
        </p:txBody>
      </p:sp>
    </p:spTree>
    <p:extLst>
      <p:ext uri="{BB962C8B-B14F-4D97-AF65-F5344CB8AC3E}">
        <p14:creationId xmlns:p14="http://schemas.microsoft.com/office/powerpoint/2010/main" val="3580194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96975668"/>
              </p:ext>
            </p:extLst>
          </p:nvPr>
        </p:nvGraphicFramePr>
        <p:xfrm>
          <a:off x="805218" y="266651"/>
          <a:ext cx="8256895" cy="556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Resultado de imagen para etiquetado de cables de potenc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33" y="266651"/>
            <a:ext cx="2271831" cy="227183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rollo o carre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47" y="4653887"/>
            <a:ext cx="1791001" cy="17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52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29424367"/>
              </p:ext>
            </p:extLst>
          </p:nvPr>
        </p:nvGraphicFramePr>
        <p:xfrm>
          <a:off x="1091821" y="996286"/>
          <a:ext cx="8385792" cy="448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8649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866313171"/>
              </p:ext>
            </p:extLst>
          </p:nvPr>
        </p:nvGraphicFramePr>
        <p:xfrm>
          <a:off x="204717" y="750628"/>
          <a:ext cx="11627892" cy="46129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9741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743065962"/>
              </p:ext>
            </p:extLst>
          </p:nvPr>
        </p:nvGraphicFramePr>
        <p:xfrm>
          <a:off x="191069" y="436729"/>
          <a:ext cx="11423175" cy="5500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4348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69384582"/>
              </p:ext>
            </p:extLst>
          </p:nvPr>
        </p:nvGraphicFramePr>
        <p:xfrm>
          <a:off x="341194" y="382138"/>
          <a:ext cx="9444251" cy="5636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1019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654610011"/>
              </p:ext>
            </p:extLst>
          </p:nvPr>
        </p:nvGraphicFramePr>
        <p:xfrm>
          <a:off x="450376" y="504967"/>
          <a:ext cx="9935570" cy="5800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9590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30840725"/>
              </p:ext>
            </p:extLst>
          </p:nvPr>
        </p:nvGraphicFramePr>
        <p:xfrm>
          <a:off x="553395" y="736977"/>
          <a:ext cx="5806462" cy="2489736"/>
        </p:xfrm>
        <a:graphic>
          <a:graphicData uri="http://schemas.openxmlformats.org/drawingml/2006/table">
            <a:tbl>
              <a:tblPr firstRow="1" firstCol="1" bandRow="1">
                <a:tableStyleId>{5C22544A-7EE6-4342-B048-85BDC9FD1C3A}</a:tableStyleId>
              </a:tblPr>
              <a:tblGrid>
                <a:gridCol w="4078953"/>
                <a:gridCol w="1727509"/>
              </a:tblGrid>
              <a:tr h="311217">
                <a:tc>
                  <a:txBody>
                    <a:bodyPr/>
                    <a:lstStyle/>
                    <a:p>
                      <a:pPr algn="ctr">
                        <a:lnSpc>
                          <a:spcPct val="107000"/>
                        </a:lnSpc>
                        <a:spcAft>
                          <a:spcPts val="0"/>
                        </a:spcAft>
                      </a:pPr>
                      <a:r>
                        <a:rPr lang="es-ES" sz="1400" dirty="0">
                          <a:solidFill>
                            <a:schemeClr val="tx1"/>
                          </a:solidFill>
                          <a:effectLst/>
                        </a:rPr>
                        <a:t>RAZON SOCIAL</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solidFill>
                            <a:schemeClr val="tx1"/>
                          </a:solidFill>
                          <a:effectLst/>
                        </a:rPr>
                        <a:t>TOTAL CIF</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n-US" sz="1400">
                          <a:solidFill>
                            <a:schemeClr val="tx1"/>
                          </a:solidFill>
                          <a:effectLst/>
                        </a:rPr>
                        <a:t>BAKER HUGHES SERVICES INTERNATIONAL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$ 9.722.428,80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dirty="0">
                          <a:solidFill>
                            <a:schemeClr val="tx1"/>
                          </a:solidFill>
                          <a:effectLst/>
                        </a:rPr>
                        <a:t>HOLCIM ECUADOR S.A.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$ 3.657.028,08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a:solidFill>
                            <a:schemeClr val="tx1"/>
                          </a:solidFill>
                          <a:effectLst/>
                        </a:rPr>
                        <a:t>OTROS (43 IMPORTADORES)</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dirty="0">
                          <a:solidFill>
                            <a:schemeClr val="tx1"/>
                          </a:solidFill>
                          <a:effectLst/>
                        </a:rPr>
                        <a:t>$ 9.065.942,68</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a:solidFill>
                            <a:schemeClr val="tx1"/>
                          </a:solidFill>
                          <a:effectLst/>
                        </a:rPr>
                        <a:t>SINOHYDRO CORPORATION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$ 1.809.262,88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a:solidFill>
                            <a:schemeClr val="tx1"/>
                          </a:solidFill>
                          <a:effectLst/>
                        </a:rPr>
                        <a:t>PETROAMAZONAS EP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$ 24.381.630,40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a:solidFill>
                            <a:schemeClr val="tx1"/>
                          </a:solidFill>
                          <a:effectLst/>
                        </a:rPr>
                        <a:t>CABLEC C.A.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$ 20.249.590,60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217">
                <a:tc>
                  <a:txBody>
                    <a:bodyPr/>
                    <a:lstStyle/>
                    <a:p>
                      <a:pPr algn="l">
                        <a:lnSpc>
                          <a:spcPct val="107000"/>
                        </a:lnSpc>
                        <a:spcAft>
                          <a:spcPts val="0"/>
                        </a:spcAft>
                      </a:pPr>
                      <a:r>
                        <a:rPr lang="es-ES" sz="1400" dirty="0">
                          <a:solidFill>
                            <a:schemeClr val="tx1"/>
                          </a:solidFill>
                          <a:effectLst/>
                        </a:rPr>
                        <a:t>TOTAL IMPORTACIONES 2013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dirty="0">
                          <a:solidFill>
                            <a:schemeClr val="tx1"/>
                          </a:solidFill>
                          <a:effectLst/>
                        </a:rPr>
                        <a:t>$ 68.885.883,44</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826729072"/>
              </p:ext>
            </p:extLst>
          </p:nvPr>
        </p:nvGraphicFramePr>
        <p:xfrm>
          <a:off x="3547570" y="3957851"/>
          <a:ext cx="6879320" cy="2473513"/>
        </p:xfrm>
        <a:graphic>
          <a:graphicData uri="http://schemas.openxmlformats.org/drawingml/2006/table">
            <a:tbl>
              <a:tblPr firstRow="1" firstCol="1" bandRow="1">
                <a:tableStyleId>{5C22544A-7EE6-4342-B048-85BDC9FD1C3A}</a:tableStyleId>
              </a:tblPr>
              <a:tblGrid>
                <a:gridCol w="5190643"/>
                <a:gridCol w="1688677"/>
              </a:tblGrid>
              <a:tr h="406944">
                <a:tc>
                  <a:txBody>
                    <a:bodyPr/>
                    <a:lstStyle/>
                    <a:p>
                      <a:pPr algn="ctr">
                        <a:lnSpc>
                          <a:spcPct val="107000"/>
                        </a:lnSpc>
                        <a:spcAft>
                          <a:spcPts val="0"/>
                        </a:spcAft>
                      </a:pPr>
                      <a:r>
                        <a:rPr lang="es-ES" sz="1400" dirty="0">
                          <a:solidFill>
                            <a:schemeClr val="tx1"/>
                          </a:solidFill>
                          <a:effectLst/>
                        </a:rPr>
                        <a:t>RAZON SOCIAL</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solidFill>
                            <a:schemeClr val="tx1"/>
                          </a:solidFill>
                          <a:effectLst/>
                        </a:rPr>
                        <a:t>Total CIF</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n-US" sz="1400">
                          <a:solidFill>
                            <a:schemeClr val="tx1"/>
                          </a:solidFill>
                          <a:effectLst/>
                        </a:rPr>
                        <a:t>BAKER HUGHES SERVICES INTERNATIONAL INC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$ 7.091.838,49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s-ES" sz="1400">
                          <a:solidFill>
                            <a:schemeClr val="tx1"/>
                          </a:solidFill>
                          <a:effectLst/>
                        </a:rPr>
                        <a:t>CABLES ELECTRICOS ECUATORIANOS CABLEC C.A.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$ 4.434.462,25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s-ES" sz="1400" dirty="0">
                          <a:solidFill>
                            <a:schemeClr val="tx1"/>
                          </a:solidFill>
                          <a:effectLst/>
                        </a:rPr>
                        <a:t>CEDETEC S.A.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$ 6.631.541,06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59773">
                <a:tc>
                  <a:txBody>
                    <a:bodyPr/>
                    <a:lstStyle/>
                    <a:p>
                      <a:pPr>
                        <a:lnSpc>
                          <a:spcPct val="107000"/>
                        </a:lnSpc>
                        <a:spcAft>
                          <a:spcPts val="0"/>
                        </a:spcAft>
                      </a:pPr>
                      <a:r>
                        <a:rPr lang="es-ES" sz="1400" dirty="0">
                          <a:solidFill>
                            <a:schemeClr val="tx1"/>
                          </a:solidFill>
                          <a:effectLst/>
                        </a:rPr>
                        <a:t>CORPORACION ELECTRICA DEL ECUADOR CELEC EP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$ 10.932.052,90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s-ES" sz="1400">
                          <a:solidFill>
                            <a:schemeClr val="tx1"/>
                          </a:solidFill>
                          <a:effectLst/>
                        </a:rPr>
                        <a:t>OTROS (34 IMPORTADORES)</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$ 7.332.806,79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s-ES" sz="1400">
                          <a:solidFill>
                            <a:schemeClr val="tx1"/>
                          </a:solidFill>
                          <a:effectLst/>
                        </a:rPr>
                        <a:t>SCHLUMBERGER DEL ECUADOR S.A.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$ 13.760.839,30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nSpc>
                          <a:spcPct val="107000"/>
                        </a:lnSpc>
                        <a:spcAft>
                          <a:spcPts val="0"/>
                        </a:spcAft>
                      </a:pPr>
                      <a:r>
                        <a:rPr lang="es-ES" sz="1400">
                          <a:solidFill>
                            <a:schemeClr val="tx1"/>
                          </a:solidFill>
                          <a:effectLst/>
                        </a:rPr>
                        <a:t>PETROAMAZONAS EP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400">
                          <a:solidFill>
                            <a:schemeClr val="tx1"/>
                          </a:solidFill>
                          <a:effectLst/>
                        </a:rPr>
                        <a:t>$ 30.106.246,90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3828">
                <a:tc>
                  <a:txBody>
                    <a:bodyPr/>
                    <a:lstStyle/>
                    <a:p>
                      <a:pPr algn="ctr">
                        <a:lnSpc>
                          <a:spcPct val="107000"/>
                        </a:lnSpc>
                        <a:spcAft>
                          <a:spcPts val="0"/>
                        </a:spcAft>
                      </a:pPr>
                      <a:r>
                        <a:rPr lang="es-ES" sz="1400">
                          <a:solidFill>
                            <a:schemeClr val="tx1"/>
                          </a:solidFill>
                          <a:effectLst/>
                        </a:rPr>
                        <a:t>Total general</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solidFill>
                            <a:schemeClr val="tx1"/>
                          </a:solidFill>
                          <a:effectLst/>
                        </a:rPr>
                        <a:t>$ 80.289.787,69</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4" name="CuadroTexto 3"/>
          <p:cNvSpPr txBox="1"/>
          <p:nvPr/>
        </p:nvSpPr>
        <p:spPr>
          <a:xfrm>
            <a:off x="2593075" y="186742"/>
            <a:ext cx="2169994" cy="369332"/>
          </a:xfrm>
          <a:prstGeom prst="rect">
            <a:avLst/>
          </a:prstGeom>
          <a:noFill/>
        </p:spPr>
        <p:txBody>
          <a:bodyPr wrap="square" rtlCol="0">
            <a:spAutoFit/>
          </a:bodyPr>
          <a:lstStyle/>
          <a:p>
            <a:r>
              <a:rPr lang="es-ES" dirty="0" smtClean="0"/>
              <a:t>AÑO 2013</a:t>
            </a:r>
            <a:endParaRPr lang="es-ES" dirty="0"/>
          </a:p>
        </p:txBody>
      </p:sp>
      <p:sp>
        <p:nvSpPr>
          <p:cNvPr id="5" name="CuadroTexto 4"/>
          <p:cNvSpPr txBox="1"/>
          <p:nvPr/>
        </p:nvSpPr>
        <p:spPr>
          <a:xfrm>
            <a:off x="6184711" y="3407616"/>
            <a:ext cx="2169994" cy="369332"/>
          </a:xfrm>
          <a:prstGeom prst="rect">
            <a:avLst/>
          </a:prstGeom>
          <a:noFill/>
        </p:spPr>
        <p:txBody>
          <a:bodyPr wrap="square" rtlCol="0">
            <a:spAutoFit/>
          </a:bodyPr>
          <a:lstStyle/>
          <a:p>
            <a:r>
              <a:rPr lang="es-ES" dirty="0" smtClean="0"/>
              <a:t>AÑO 2015</a:t>
            </a:r>
            <a:endParaRPr lang="es-ES" dirty="0"/>
          </a:p>
        </p:txBody>
      </p:sp>
    </p:spTree>
    <p:extLst>
      <p:ext uri="{BB962C8B-B14F-4D97-AF65-F5344CB8AC3E}">
        <p14:creationId xmlns:p14="http://schemas.microsoft.com/office/powerpoint/2010/main" val="20651498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758940366"/>
              </p:ext>
            </p:extLst>
          </p:nvPr>
        </p:nvGraphicFramePr>
        <p:xfrm>
          <a:off x="177418" y="941695"/>
          <a:ext cx="11354939" cy="4339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22071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73160" y="421022"/>
            <a:ext cx="7642806" cy="3262432"/>
          </a:xfrm>
          <a:prstGeom prst="rect">
            <a:avLst/>
          </a:prstGeom>
          <a:noFill/>
        </p:spPr>
        <p:txBody>
          <a:bodyPr wrap="square" rtlCol="0">
            <a:spAutoFit/>
          </a:bodyPr>
          <a:lstStyle/>
          <a:p>
            <a:pPr algn="ctr">
              <a:lnSpc>
                <a:spcPct val="150000"/>
              </a:lnSpc>
            </a:pPr>
            <a:r>
              <a:rPr lang="es-ES" sz="2000" dirty="0" smtClean="0">
                <a:latin typeface="Modern No. 20" panose="02070704070505020303" pitchFamily="18" charset="0"/>
              </a:rPr>
              <a:t>ANÁLISIS </a:t>
            </a:r>
            <a:r>
              <a:rPr lang="es-ES" sz="2000" dirty="0">
                <a:latin typeface="Modern No. 20" panose="02070704070505020303" pitchFamily="18" charset="0"/>
              </a:rPr>
              <a:t>DEL COMPORTAMIENTO DE LAS IMPORTACIONES EN EL AÑO 2013 Y 2015 COMO RESULTADO DE IMPLEMENTACIÓN DE LA RESOLUCIÓN 14 522 DEL COMITÉ DE </a:t>
            </a:r>
            <a:r>
              <a:rPr lang="es-ES" sz="2000" dirty="0">
                <a:latin typeface="Modern No. 20" panose="02070704070505020303" pitchFamily="18" charset="0"/>
              </a:rPr>
              <a:t>COMERCIO </a:t>
            </a:r>
            <a:r>
              <a:rPr lang="es-ES" sz="2000" dirty="0">
                <a:latin typeface="Modern No. 20" panose="02070704070505020303" pitchFamily="18" charset="0"/>
              </a:rPr>
              <a:t>EXTERIOR</a:t>
            </a:r>
            <a:r>
              <a:rPr lang="es-ES" sz="2000" dirty="0">
                <a:latin typeface="Modern No. 20" panose="02070704070505020303" pitchFamily="18" charset="0"/>
              </a:rPr>
              <a:t> </a:t>
            </a:r>
            <a:r>
              <a:rPr lang="es-ES" sz="2000" dirty="0">
                <a:latin typeface="Modern No. 20" panose="02070704070505020303" pitchFamily="18" charset="0"/>
              </a:rPr>
              <a:t>VIGENTE DESDE EL 2014, REGLAMENTO TÉCNICO ECUATORIANO 236 “CABLES DE POTENCIA AISLADOS” DESTINADOS AL SECTOR PETROLERO.</a:t>
            </a:r>
          </a:p>
          <a:p>
            <a:endParaRPr lang="es-ES" sz="2000" dirty="0"/>
          </a:p>
        </p:txBody>
      </p:sp>
      <p:pic>
        <p:nvPicPr>
          <p:cNvPr id="1026" name="Picture 2" descr="Resultado de imagen para analisis estadis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59" y="4145118"/>
            <a:ext cx="417195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1119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146379010"/>
              </p:ext>
            </p:extLst>
          </p:nvPr>
        </p:nvGraphicFramePr>
        <p:xfrm>
          <a:off x="272955" y="832514"/>
          <a:ext cx="11409529" cy="4630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9289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596339050"/>
              </p:ext>
            </p:extLst>
          </p:nvPr>
        </p:nvGraphicFramePr>
        <p:xfrm>
          <a:off x="382136" y="327546"/>
          <a:ext cx="9894628"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6243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37737876"/>
              </p:ext>
            </p:extLst>
          </p:nvPr>
        </p:nvGraphicFramePr>
        <p:xfrm>
          <a:off x="-791571" y="600501"/>
          <a:ext cx="10017458" cy="5527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8498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38442086"/>
              </p:ext>
            </p:extLst>
          </p:nvPr>
        </p:nvGraphicFramePr>
        <p:xfrm>
          <a:off x="788341" y="4090501"/>
          <a:ext cx="6093360" cy="2337816"/>
        </p:xfrm>
        <a:graphic>
          <a:graphicData uri="http://schemas.openxmlformats.org/drawingml/2006/table">
            <a:tbl>
              <a:tblPr firstRow="1" firstCol="1" bandRow="1">
                <a:tableStyleId>{5C22544A-7EE6-4342-B048-85BDC9FD1C3A}</a:tableStyleId>
              </a:tblPr>
              <a:tblGrid>
                <a:gridCol w="4002023"/>
                <a:gridCol w="2091337"/>
              </a:tblGrid>
              <a:tr h="381000">
                <a:tc>
                  <a:txBody>
                    <a:bodyPr/>
                    <a:lstStyle/>
                    <a:p>
                      <a:pPr algn="ctr">
                        <a:lnSpc>
                          <a:spcPct val="107000"/>
                        </a:lnSpc>
                        <a:spcAft>
                          <a:spcPts val="0"/>
                        </a:spcAft>
                      </a:pPr>
                      <a:r>
                        <a:rPr lang="es-ES" sz="1500" b="0" dirty="0">
                          <a:solidFill>
                            <a:schemeClr val="tx1"/>
                          </a:solidFill>
                          <a:effectLst/>
                        </a:rPr>
                        <a:t>RAZON SOCIAL</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500" b="0">
                          <a:solidFill>
                            <a:schemeClr val="tx1"/>
                          </a:solidFill>
                          <a:effectLst/>
                        </a:rPr>
                        <a:t>Total</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dirty="0">
                          <a:solidFill>
                            <a:schemeClr val="tx1"/>
                          </a:solidFill>
                          <a:effectLst/>
                        </a:rPr>
                        <a:t>CEDETEC S.A. </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$ 2.949.434,11</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dirty="0">
                          <a:solidFill>
                            <a:schemeClr val="tx1"/>
                          </a:solidFill>
                          <a:effectLst/>
                        </a:rPr>
                        <a:t>CELEC EP </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$ 54.690.407,58</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a:solidFill>
                            <a:schemeClr val="tx1"/>
                          </a:solidFill>
                          <a:effectLst/>
                        </a:rPr>
                        <a:t>EP PETROECUADOR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$ 5.233.754,74</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a:solidFill>
                            <a:schemeClr val="tx1"/>
                          </a:solidFill>
                          <a:effectLst/>
                        </a:rPr>
                        <a:t>HALLIBURTON LATIN AMERICA S.A., LLC.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$ 2.363.739,78</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a:solidFill>
                            <a:schemeClr val="tx1"/>
                          </a:solidFill>
                          <a:effectLst/>
                        </a:rPr>
                        <a:t>OTROS (80 IMPORTADORES)</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$ 12.063.147,64</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a:solidFill>
                            <a:schemeClr val="tx1"/>
                          </a:solidFill>
                          <a:effectLst/>
                        </a:rPr>
                        <a:t>PETROAMAZONAS EP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$ 25.643.334,06</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07000"/>
                        </a:lnSpc>
                        <a:spcAft>
                          <a:spcPts val="0"/>
                        </a:spcAft>
                      </a:pPr>
                      <a:r>
                        <a:rPr lang="es-ES" sz="1500" b="0">
                          <a:solidFill>
                            <a:schemeClr val="tx1"/>
                          </a:solidFill>
                          <a:effectLst/>
                        </a:rPr>
                        <a:t>WOOD GROUP DE ECUADOR S.A.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a:solidFill>
                            <a:schemeClr val="tx1"/>
                          </a:solidFill>
                          <a:effectLst/>
                        </a:rPr>
                        <a:t>$ 3.306.809,88</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S" sz="1500" b="0" dirty="0">
                          <a:solidFill>
                            <a:schemeClr val="tx1"/>
                          </a:solidFill>
                          <a:effectLst/>
                        </a:rPr>
                        <a:t>Total general</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500" b="0" dirty="0">
                          <a:solidFill>
                            <a:schemeClr val="tx1"/>
                          </a:solidFill>
                          <a:effectLst/>
                        </a:rPr>
                        <a:t>$ 106.250.627,79</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060893378"/>
              </p:ext>
            </p:extLst>
          </p:nvPr>
        </p:nvGraphicFramePr>
        <p:xfrm>
          <a:off x="3671247" y="1023580"/>
          <a:ext cx="5941693" cy="2304901"/>
        </p:xfrm>
        <a:graphic>
          <a:graphicData uri="http://schemas.openxmlformats.org/drawingml/2006/table">
            <a:tbl>
              <a:tblPr firstRow="1" firstCol="1" bandRow="1">
                <a:tableStyleId>{5C22544A-7EE6-4342-B048-85BDC9FD1C3A}</a:tableStyleId>
              </a:tblPr>
              <a:tblGrid>
                <a:gridCol w="4335307"/>
                <a:gridCol w="1606386"/>
              </a:tblGrid>
              <a:tr h="244346">
                <a:tc>
                  <a:txBody>
                    <a:bodyPr/>
                    <a:lstStyle/>
                    <a:p>
                      <a:pPr algn="ctr">
                        <a:lnSpc>
                          <a:spcPct val="107000"/>
                        </a:lnSpc>
                        <a:spcAft>
                          <a:spcPts val="0"/>
                        </a:spcAft>
                      </a:pPr>
                      <a:r>
                        <a:rPr lang="es-ES" sz="1500" b="0" dirty="0">
                          <a:solidFill>
                            <a:schemeClr val="tx1"/>
                          </a:solidFill>
                          <a:effectLst/>
                        </a:rPr>
                        <a:t>RAZON SOCIAL</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500" b="0">
                          <a:solidFill>
                            <a:schemeClr val="tx1"/>
                          </a:solidFill>
                          <a:effectLst/>
                        </a:rPr>
                        <a:t>TOTAL CIF</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n-US" sz="1500" b="0" dirty="0">
                          <a:solidFill>
                            <a:schemeClr val="tx1"/>
                          </a:solidFill>
                          <a:effectLst/>
                        </a:rPr>
                        <a:t>BAKER HUGHES SERVICES INTERNATIONAL INC </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$ 34.437.246,70</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a:solidFill>
                            <a:schemeClr val="tx1"/>
                          </a:solidFill>
                          <a:effectLst/>
                        </a:rPr>
                        <a:t>CARTIMEX S.A.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$ 2.147.992,85</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a:solidFill>
                            <a:schemeClr val="tx1"/>
                          </a:solidFill>
                          <a:effectLst/>
                        </a:rPr>
                        <a:t>SCHLUMBERGER DEL ECUADOR S.A.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$ 6.929.189,05</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dirty="0">
                          <a:solidFill>
                            <a:schemeClr val="tx1"/>
                          </a:solidFill>
                          <a:effectLst/>
                        </a:rPr>
                        <a:t>SCHLUMBERGER SURENCO S.A. </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$ 5.023.729,54</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a:solidFill>
                            <a:schemeClr val="tx1"/>
                          </a:solidFill>
                          <a:effectLst/>
                        </a:rPr>
                        <a:t>SINOHYDRO CORPORATION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$ 3.030.410,30</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a:solidFill>
                            <a:schemeClr val="tx1"/>
                          </a:solidFill>
                          <a:effectLst/>
                        </a:rPr>
                        <a:t>PETROAMAZONAS EP </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$ 29.927.510,40</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582">
                <a:tc>
                  <a:txBody>
                    <a:bodyPr/>
                    <a:lstStyle/>
                    <a:p>
                      <a:pPr>
                        <a:lnSpc>
                          <a:spcPct val="107000"/>
                        </a:lnSpc>
                        <a:spcAft>
                          <a:spcPts val="0"/>
                        </a:spcAft>
                      </a:pPr>
                      <a:r>
                        <a:rPr lang="es-ES" sz="1500" b="0">
                          <a:solidFill>
                            <a:schemeClr val="tx1"/>
                          </a:solidFill>
                          <a:effectLst/>
                        </a:rPr>
                        <a:t>OTROS ( 86 IMPORTADORES)</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500" b="0">
                          <a:solidFill>
                            <a:schemeClr val="tx1"/>
                          </a:solidFill>
                          <a:effectLst/>
                        </a:rPr>
                        <a:t>$ 14.499.979,44</a:t>
                      </a:r>
                      <a:endParaRPr lang="es-E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7225">
                <a:tc>
                  <a:txBody>
                    <a:bodyPr/>
                    <a:lstStyle/>
                    <a:p>
                      <a:pPr>
                        <a:lnSpc>
                          <a:spcPct val="107000"/>
                        </a:lnSpc>
                        <a:spcAft>
                          <a:spcPts val="0"/>
                        </a:spcAft>
                      </a:pPr>
                      <a:r>
                        <a:rPr lang="es-ES" sz="1500" b="0" dirty="0">
                          <a:solidFill>
                            <a:schemeClr val="tx1"/>
                          </a:solidFill>
                          <a:effectLst/>
                        </a:rPr>
                        <a:t>TOTAL IMPORTACIONES 2013 </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1500" b="0" dirty="0">
                          <a:solidFill>
                            <a:schemeClr val="tx1"/>
                          </a:solidFill>
                          <a:effectLst/>
                        </a:rPr>
                        <a:t>$ 95.996.058,28</a:t>
                      </a:r>
                      <a:endParaRPr lang="es-E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4" name="CuadroTexto 3"/>
          <p:cNvSpPr txBox="1"/>
          <p:nvPr/>
        </p:nvSpPr>
        <p:spPr>
          <a:xfrm>
            <a:off x="5827594" y="477672"/>
            <a:ext cx="1978925" cy="369332"/>
          </a:xfrm>
          <a:prstGeom prst="rect">
            <a:avLst/>
          </a:prstGeom>
          <a:noFill/>
        </p:spPr>
        <p:txBody>
          <a:bodyPr wrap="square" rtlCol="0">
            <a:spAutoFit/>
          </a:bodyPr>
          <a:lstStyle/>
          <a:p>
            <a:r>
              <a:rPr lang="es-ES" dirty="0" smtClean="0"/>
              <a:t>AÑO 2013 </a:t>
            </a:r>
            <a:endParaRPr lang="es-ES" dirty="0"/>
          </a:p>
        </p:txBody>
      </p:sp>
      <p:sp>
        <p:nvSpPr>
          <p:cNvPr id="5" name="CuadroTexto 4"/>
          <p:cNvSpPr txBox="1"/>
          <p:nvPr/>
        </p:nvSpPr>
        <p:spPr>
          <a:xfrm>
            <a:off x="3032078" y="3505057"/>
            <a:ext cx="1978925" cy="369332"/>
          </a:xfrm>
          <a:prstGeom prst="rect">
            <a:avLst/>
          </a:prstGeom>
          <a:noFill/>
        </p:spPr>
        <p:txBody>
          <a:bodyPr wrap="square" rtlCol="0">
            <a:spAutoFit/>
          </a:bodyPr>
          <a:lstStyle/>
          <a:p>
            <a:r>
              <a:rPr lang="es-ES" dirty="0" smtClean="0"/>
              <a:t>AÑO 2015</a:t>
            </a:r>
            <a:endParaRPr lang="es-ES" dirty="0"/>
          </a:p>
        </p:txBody>
      </p:sp>
    </p:spTree>
    <p:extLst>
      <p:ext uri="{BB962C8B-B14F-4D97-AF65-F5344CB8AC3E}">
        <p14:creationId xmlns:p14="http://schemas.microsoft.com/office/powerpoint/2010/main" val="6169392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4568635"/>
              </p:ext>
            </p:extLst>
          </p:nvPr>
        </p:nvGraphicFramePr>
        <p:xfrm>
          <a:off x="1616778" y="177424"/>
          <a:ext cx="7214444" cy="2025037"/>
        </p:xfrm>
        <a:graphic>
          <a:graphicData uri="http://schemas.openxmlformats.org/drawingml/2006/table">
            <a:tbl>
              <a:tblPr firstRow="1" firstCol="1" bandRow="1">
                <a:tableStyleId>{7DF18680-E054-41AD-8BC1-D1AEF772440D}</a:tableStyleId>
              </a:tblPr>
              <a:tblGrid>
                <a:gridCol w="1725650"/>
                <a:gridCol w="1875440"/>
                <a:gridCol w="1875440"/>
                <a:gridCol w="1737914"/>
              </a:tblGrid>
              <a:tr h="289291">
                <a:tc rowSpan="2">
                  <a:txBody>
                    <a:bodyPr/>
                    <a:lstStyle/>
                    <a:p>
                      <a:pPr algn="ctr">
                        <a:lnSpc>
                          <a:spcPct val="107000"/>
                        </a:lnSpc>
                        <a:spcAft>
                          <a:spcPts val="0"/>
                        </a:spcAft>
                      </a:pPr>
                      <a:r>
                        <a:rPr lang="es-EC" sz="1500" dirty="0">
                          <a:solidFill>
                            <a:schemeClr val="tx1"/>
                          </a:solidFill>
                          <a:effectLst/>
                        </a:rPr>
                        <a:t>AÑO</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500">
                          <a:solidFill>
                            <a:schemeClr val="tx1"/>
                          </a:solidFill>
                          <a:effectLst/>
                        </a:rPr>
                        <a:t>POSICION ARANCELARIA</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rowSpan="2">
                  <a:txBody>
                    <a:bodyPr/>
                    <a:lstStyle/>
                    <a:p>
                      <a:pPr algn="ctr">
                        <a:lnSpc>
                          <a:spcPct val="107000"/>
                        </a:lnSpc>
                        <a:spcAft>
                          <a:spcPts val="0"/>
                        </a:spcAft>
                      </a:pPr>
                      <a:r>
                        <a:rPr lang="es-EC" sz="1500">
                          <a:solidFill>
                            <a:schemeClr val="tx1"/>
                          </a:solidFill>
                          <a:effectLst/>
                        </a:rPr>
                        <a:t>Total general</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9291">
                <a:tc vMerge="1">
                  <a:txBody>
                    <a:bodyPr/>
                    <a:lstStyle/>
                    <a:p>
                      <a:endParaRPr lang="es-ES"/>
                    </a:p>
                  </a:txBody>
                  <a:tcPr/>
                </a:tc>
                <a:tc>
                  <a:txBody>
                    <a:bodyPr/>
                    <a:lstStyle/>
                    <a:p>
                      <a:pPr algn="ctr">
                        <a:lnSpc>
                          <a:spcPct val="107000"/>
                        </a:lnSpc>
                        <a:spcAft>
                          <a:spcPts val="0"/>
                        </a:spcAft>
                      </a:pPr>
                      <a:r>
                        <a:rPr lang="es-EC" sz="1500" b="1">
                          <a:solidFill>
                            <a:schemeClr val="tx1"/>
                          </a:solidFill>
                          <a:effectLst/>
                        </a:rPr>
                        <a:t>8544.60.10.00 </a:t>
                      </a:r>
                      <a:endParaRPr lang="es-ES" sz="15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500" b="1" dirty="0">
                          <a:solidFill>
                            <a:schemeClr val="tx1"/>
                          </a:solidFill>
                          <a:effectLst/>
                        </a:rPr>
                        <a:t>8544.60.90.00 </a:t>
                      </a:r>
                      <a:endParaRPr lang="es-E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S"/>
                    </a:p>
                  </a:txBody>
                  <a:tcPr/>
                </a:tc>
              </a:tr>
              <a:tr h="289291">
                <a:tc>
                  <a:txBody>
                    <a:bodyPr/>
                    <a:lstStyle/>
                    <a:p>
                      <a:pPr algn="ctr">
                        <a:lnSpc>
                          <a:spcPct val="107000"/>
                        </a:lnSpc>
                        <a:spcAft>
                          <a:spcPts val="0"/>
                        </a:spcAft>
                      </a:pPr>
                      <a:r>
                        <a:rPr lang="es-EC" sz="1500">
                          <a:solidFill>
                            <a:schemeClr val="tx1"/>
                          </a:solidFill>
                          <a:effectLst/>
                        </a:rPr>
                        <a:t>2013</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$ 15.403.763,11</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dirty="0">
                          <a:solidFill>
                            <a:schemeClr val="tx1"/>
                          </a:solidFill>
                          <a:effectLst/>
                        </a:rPr>
                        <a:t>$ 25.243.869,14</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$ 40.647.632,25</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9291">
                <a:tc>
                  <a:txBody>
                    <a:bodyPr/>
                    <a:lstStyle/>
                    <a:p>
                      <a:pPr algn="ctr">
                        <a:lnSpc>
                          <a:spcPct val="107000"/>
                        </a:lnSpc>
                        <a:spcAft>
                          <a:spcPts val="0"/>
                        </a:spcAft>
                      </a:pPr>
                      <a:r>
                        <a:rPr lang="es-EC" sz="1500">
                          <a:solidFill>
                            <a:schemeClr val="tx1"/>
                          </a:solidFill>
                          <a:effectLst/>
                        </a:rPr>
                        <a:t>2014</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$ 44.112.777,53</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$ 7.131.826,91</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$ 51.244.604,44</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9291">
                <a:tc>
                  <a:txBody>
                    <a:bodyPr/>
                    <a:lstStyle/>
                    <a:p>
                      <a:pPr algn="ctr">
                        <a:lnSpc>
                          <a:spcPct val="107000"/>
                        </a:lnSpc>
                        <a:spcAft>
                          <a:spcPts val="0"/>
                        </a:spcAft>
                      </a:pPr>
                      <a:r>
                        <a:rPr lang="es-EC" sz="1500">
                          <a:solidFill>
                            <a:schemeClr val="tx1"/>
                          </a:solidFill>
                          <a:effectLst/>
                        </a:rPr>
                        <a:t>2015</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$ 40.389.577,38</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dirty="0">
                          <a:solidFill>
                            <a:schemeClr val="tx1"/>
                          </a:solidFill>
                          <a:effectLst/>
                        </a:rPr>
                        <a:t>$ 49.046.410,23</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$ 89.435.987,61</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9291">
                <a:tc>
                  <a:txBody>
                    <a:bodyPr/>
                    <a:lstStyle/>
                    <a:p>
                      <a:pPr algn="ctr">
                        <a:lnSpc>
                          <a:spcPct val="107000"/>
                        </a:lnSpc>
                        <a:spcAft>
                          <a:spcPts val="0"/>
                        </a:spcAft>
                      </a:pPr>
                      <a:r>
                        <a:rPr lang="es-EC" sz="1500">
                          <a:solidFill>
                            <a:schemeClr val="tx1"/>
                          </a:solidFill>
                          <a:effectLst/>
                        </a:rPr>
                        <a:t>2016</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$ 7.703.921,64</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$ 5.206.524,59</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$ 12.910.446,23</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9291">
                <a:tc>
                  <a:txBody>
                    <a:bodyPr/>
                    <a:lstStyle/>
                    <a:p>
                      <a:pPr algn="ctr">
                        <a:lnSpc>
                          <a:spcPct val="107000"/>
                        </a:lnSpc>
                        <a:spcAft>
                          <a:spcPts val="0"/>
                        </a:spcAft>
                      </a:pPr>
                      <a:r>
                        <a:rPr lang="es-EC" sz="1500">
                          <a:solidFill>
                            <a:schemeClr val="tx1"/>
                          </a:solidFill>
                          <a:effectLst/>
                        </a:rPr>
                        <a:t>Total general</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$ 107.610.039,66</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a:solidFill>
                            <a:schemeClr val="tx1"/>
                          </a:solidFill>
                          <a:effectLst/>
                        </a:rPr>
                        <a:t>$ 86.628.630,87</a:t>
                      </a:r>
                      <a:endParaRPr lang="es-E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500" dirty="0">
                          <a:solidFill>
                            <a:schemeClr val="tx1"/>
                          </a:solidFill>
                          <a:effectLst/>
                        </a:rPr>
                        <a:t>$ 194.238.670,53</a:t>
                      </a:r>
                      <a:endParaRPr lang="es-E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3" name="Gráfico 2"/>
          <p:cNvGraphicFramePr/>
          <p:nvPr>
            <p:extLst>
              <p:ext uri="{D42A27DB-BD31-4B8C-83A1-F6EECF244321}">
                <p14:modId xmlns:p14="http://schemas.microsoft.com/office/powerpoint/2010/main" val="1770556592"/>
              </p:ext>
            </p:extLst>
          </p:nvPr>
        </p:nvGraphicFramePr>
        <p:xfrm>
          <a:off x="785385" y="2361063"/>
          <a:ext cx="8604274" cy="4167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86751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tuguiasexual.com/disc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042" y="1904535"/>
            <a:ext cx="4523995" cy="451084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811439" y="573206"/>
            <a:ext cx="4810598" cy="646331"/>
          </a:xfrm>
          <a:prstGeom prst="rect">
            <a:avLst/>
          </a:prstGeom>
          <a:noFill/>
        </p:spPr>
        <p:txBody>
          <a:bodyPr wrap="square" rtlCol="0">
            <a:spAutoFit/>
          </a:bodyPr>
          <a:lstStyle/>
          <a:p>
            <a:pPr algn="ctr"/>
            <a:r>
              <a:rPr lang="es-ES" sz="3600" b="1" dirty="0" smtClean="0">
                <a:solidFill>
                  <a:schemeClr val="accent4">
                    <a:lumMod val="75000"/>
                  </a:schemeClr>
                </a:solidFill>
                <a:effectLst>
                  <a:outerShdw blurRad="38100" dist="38100" dir="2700000" algn="tl">
                    <a:srgbClr val="000000">
                      <a:alpha val="43137"/>
                    </a:srgbClr>
                  </a:outerShdw>
                </a:effectLst>
              </a:rPr>
              <a:t>DISCUSIÓN</a:t>
            </a:r>
            <a:endParaRPr lang="es-ES" sz="3600"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38120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77" y="401159"/>
            <a:ext cx="10385948" cy="6104235"/>
          </a:xfrm>
          <a:prstGeom prst="rect">
            <a:avLst/>
          </a:prstGeom>
        </p:spPr>
        <p:txBody>
          <a:bodyPr wrap="square">
            <a:spAutoFit/>
          </a:bodyPr>
          <a:lstStyle/>
          <a:p>
            <a:pPr algn="ctr">
              <a:spcBef>
                <a:spcPts val="1000"/>
              </a:spcBef>
              <a:spcAft>
                <a:spcPts val="0"/>
              </a:spcAft>
            </a:pPr>
            <a:r>
              <a:rPr lang="es-ES" sz="2000" b="1" dirty="0" smtClean="0">
                <a:solidFill>
                  <a:srgbClr val="5B9BD5"/>
                </a:solidFill>
                <a:effectLst/>
                <a:latin typeface="Times New Roman" panose="02020603050405020304" pitchFamily="18" charset="0"/>
                <a:ea typeface="Times New Roman" panose="02020603050405020304" pitchFamily="18" charset="0"/>
                <a:cs typeface="Times New Roman" panose="02020603050405020304" pitchFamily="18" charset="0"/>
              </a:rPr>
              <a:t>DISCUSIÓN</a:t>
            </a:r>
            <a:endParaRPr lang="es-ES" sz="3600" b="1" dirty="0" smtClean="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800"/>
              </a:spcAft>
            </a:pPr>
            <a:r>
              <a:rPr lang="es-ES"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Con la aprobación y la puesta en vigencia del Reglamento Técnico Ecuatoriano 236 “Cables de potencia aislados” destinados al sector petrolero, los bienes fabricados a nivel nacional y los importados tiene la obligación de cumplir con normas internacionales que avalen la conformidad del producto, los requisitos los establece el Servicio Ecuatoriano de Normalización a través del Ministerio de Industrias y Productividad y obliga a las empresas a elevar sus estándares de calidad, cada uno de los requisitos son responsabilidad del importador y su legalidad permite llevar un control exacto del proceso de fabricación de los cables de potencia aislados.  </a:t>
            </a:r>
          </a:p>
          <a:p>
            <a:pPr lvl="0" algn="just">
              <a:spcAft>
                <a:spcPts val="0"/>
              </a:spcAft>
            </a:pPr>
            <a:endParaRPr lang="es-E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Los efectos comerciales causados por aplicación del Reglamento Técnico Ecuatoriano 236 “Cables de potencia aislados” destinados al sector petrolero según los análisis realizados a las importaciones realizadas en el año 2013 y año 2015 fueron positivos, debido que el comportamiento de las importaciones tuvo una tendencia creciente, las importaciones a partir del 2013 empezaron a incrementarse al mismo tiempo que se empezó a importar de nuevo países, dando como resultado el incremento de la cartera comercial y el sector petrolero no se vio afectado en la importaciones de materiales para la extracción del crudo.</a:t>
            </a:r>
          </a:p>
          <a:p>
            <a:pPr lvl="0" algn="just">
              <a:spcAft>
                <a:spcPts val="0"/>
              </a:spcAft>
            </a:pPr>
            <a:endParaRPr lang="es-E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Las empresas importadoras no sintieron de forma brusca el proceso de aplicación y la puesta en vigencia del Reglamento Técnico Ecuatoriano 236 “Cables de potencia aislados” destinados al sector petrolero, dado que el Servicio de Aduana del Ecuador dio la opción de un cupo mensual de USD 2000.00 dólares FOB para importar los bienes de las partidas detalladas en el reglamento y evitar el cumplimiento del permiso de importación frente al Servicio Ecuatoriano de Normalización, además surgieron una serie de contratos estatales con las empresas dedicadas a la extracción y  perforación de los pozos petroleros lo cual les permitió seguir importando bienes necesarios para el trabajo en el campo.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516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677334" y="6492127"/>
            <a:ext cx="6297612" cy="365125"/>
          </a:xfrm>
        </p:spPr>
        <p:txBody>
          <a:bodyPr/>
          <a:lstStyle/>
          <a:p>
            <a:r>
              <a:rPr lang="en-US" dirty="0" smtClean="0"/>
              <a:t>PAMELA NARANJO 				SEPTIEMBRE 2016</a:t>
            </a:r>
            <a:endParaRPr lang="en-US" dirty="0"/>
          </a:p>
        </p:txBody>
      </p:sp>
      <p:sp>
        <p:nvSpPr>
          <p:cNvPr id="5" name="Rectángulo 4"/>
          <p:cNvSpPr/>
          <p:nvPr/>
        </p:nvSpPr>
        <p:spPr>
          <a:xfrm>
            <a:off x="2464862" y="1897911"/>
            <a:ext cx="5998153" cy="1862048"/>
          </a:xfrm>
          <a:prstGeom prst="rect">
            <a:avLst/>
          </a:prstGeom>
          <a:noFill/>
        </p:spPr>
        <p:txBody>
          <a:bodyPr wrap="square" lIns="91440" tIns="45720" rIns="91440" bIns="45720">
            <a:spAutoFit/>
          </a:bodyPr>
          <a:lstStyle/>
          <a:p>
            <a:pPr algn="ctr"/>
            <a:r>
              <a:rPr lang="es-E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a:t>
            </a:r>
            <a:endParaRPr lang="es-E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73766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1065" y="551610"/>
            <a:ext cx="5847008" cy="1677382"/>
          </a:xfrm>
          <a:prstGeom prst="rect">
            <a:avLst/>
          </a:prstGeom>
          <a:noFill/>
        </p:spPr>
        <p:txBody>
          <a:bodyPr wrap="square" rtlCol="0">
            <a:spAutoFit/>
          </a:bodyPr>
          <a:lstStyle/>
          <a:p>
            <a:pPr algn="just"/>
            <a:r>
              <a:rPr lang="es-ES" sz="2800" b="1" dirty="0" smtClean="0"/>
              <a:t>INTRODUCCIÓN</a:t>
            </a:r>
          </a:p>
          <a:p>
            <a:pPr algn="just"/>
            <a:endParaRPr lang="es-ES" sz="1500" dirty="0"/>
          </a:p>
          <a:p>
            <a:pPr algn="just"/>
            <a:r>
              <a:rPr lang="es-ES" sz="1500" dirty="0" smtClean="0"/>
              <a:t>Ecuador, desde el año 2013 está encaminado a transformar la matriz productiva, cumplir los objetivos del Plan Nacional del Buen Vivir, adoptar medidas económicas, políticas, comerciales y sociales que dictaminen una mejora continua del país.</a:t>
            </a:r>
          </a:p>
        </p:txBody>
      </p:sp>
      <p:sp>
        <p:nvSpPr>
          <p:cNvPr id="5" name="CuadroTexto 4"/>
          <p:cNvSpPr txBox="1"/>
          <p:nvPr/>
        </p:nvSpPr>
        <p:spPr>
          <a:xfrm>
            <a:off x="4927198" y="4281111"/>
            <a:ext cx="4340180" cy="1015663"/>
          </a:xfrm>
          <a:prstGeom prst="rect">
            <a:avLst/>
          </a:prstGeom>
          <a:noFill/>
        </p:spPr>
        <p:txBody>
          <a:bodyPr wrap="square" rtlCol="0">
            <a:spAutoFit/>
          </a:bodyPr>
          <a:lstStyle/>
          <a:p>
            <a:r>
              <a:rPr lang="es-ES" sz="1500" dirty="0" smtClean="0"/>
              <a:t>Uno de los principales cambios y mejoras es la estructura del comercio internacional, sector de gran influencia en el desarrollo económico de un país</a:t>
            </a:r>
            <a:endParaRPr lang="es-ES" sz="1500" dirty="0"/>
          </a:p>
        </p:txBody>
      </p:sp>
      <p:pic>
        <p:nvPicPr>
          <p:cNvPr id="2050" name="Picture 2" descr="Resultado de imagen para plan nacional del buen viv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525" y="2512328"/>
            <a:ext cx="22955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omercio interna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65" y="2653049"/>
            <a:ext cx="3484054" cy="325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29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95459" y="643944"/>
            <a:ext cx="8281116" cy="1846659"/>
          </a:xfrm>
          <a:prstGeom prst="rect">
            <a:avLst/>
          </a:prstGeom>
          <a:noFill/>
        </p:spPr>
        <p:txBody>
          <a:bodyPr wrap="square" rtlCol="0">
            <a:spAutoFit/>
          </a:bodyPr>
          <a:lstStyle/>
          <a:p>
            <a:pPr lvl="1" algn="just"/>
            <a:r>
              <a:rPr lang="es-EC" b="1" dirty="0"/>
              <a:t>Objetivo General</a:t>
            </a:r>
            <a:endParaRPr lang="es-ES" sz="2000" b="1" dirty="0"/>
          </a:p>
          <a:p>
            <a:pPr algn="just"/>
            <a:r>
              <a:rPr lang="es-EC" dirty="0"/>
              <a:t> </a:t>
            </a:r>
            <a:endParaRPr lang="es-ES" sz="1600" dirty="0"/>
          </a:p>
          <a:p>
            <a:pPr algn="just"/>
            <a:r>
              <a:rPr lang="es-EC" sz="1500" dirty="0"/>
              <a:t>Analizar el comportamiento del mercado de cables de potencia aislados destinados al sector petrolero en período 2013 - 2015 como resultado de implementación de la Resolución 14 522 puesta en vigencia el 2014; Reglamento Técnico Ecuatoriano 236 “Cables de Potencia Aislados”.</a:t>
            </a:r>
            <a:endParaRPr lang="es-ES" sz="1500" dirty="0"/>
          </a:p>
          <a:p>
            <a:pPr algn="just"/>
            <a:endParaRPr lang="es-ES" dirty="0"/>
          </a:p>
        </p:txBody>
      </p:sp>
      <p:sp>
        <p:nvSpPr>
          <p:cNvPr id="5" name="CuadroTexto 4"/>
          <p:cNvSpPr txBox="1"/>
          <p:nvPr/>
        </p:nvSpPr>
        <p:spPr>
          <a:xfrm>
            <a:off x="1378039" y="3374265"/>
            <a:ext cx="5988676" cy="2462213"/>
          </a:xfrm>
          <a:prstGeom prst="rect">
            <a:avLst/>
          </a:prstGeom>
          <a:noFill/>
        </p:spPr>
        <p:txBody>
          <a:bodyPr wrap="square" rtlCol="0">
            <a:spAutoFit/>
          </a:bodyPr>
          <a:lstStyle/>
          <a:p>
            <a:pPr lvl="1"/>
            <a:r>
              <a:rPr lang="es-EC" b="1" dirty="0"/>
              <a:t>Objetivos Específicos</a:t>
            </a:r>
            <a:endParaRPr lang="es-ES" sz="2000" b="1" dirty="0"/>
          </a:p>
          <a:p>
            <a:endParaRPr lang="es-ES" sz="1600" dirty="0"/>
          </a:p>
          <a:p>
            <a:pPr marL="285750" lvl="0" indent="-285750">
              <a:buFont typeface="Arial" panose="020B0604020202020204" pitchFamily="34" charset="0"/>
              <a:buChar char="•"/>
            </a:pPr>
            <a:r>
              <a:rPr lang="es-EC" sz="1500" dirty="0"/>
              <a:t>Analizar los requisitos que deben cumplir los cables de potencia </a:t>
            </a:r>
            <a:r>
              <a:rPr lang="es-EC" sz="1500" dirty="0" smtClean="0"/>
              <a:t>aislados</a:t>
            </a:r>
          </a:p>
          <a:p>
            <a:pPr lvl="0"/>
            <a:r>
              <a:rPr lang="es-EC" sz="1500" dirty="0"/>
              <a:t> </a:t>
            </a:r>
            <a:endParaRPr lang="es-ES" sz="1500" dirty="0"/>
          </a:p>
          <a:p>
            <a:pPr marL="285750" lvl="0" indent="-285750">
              <a:buFont typeface="Arial" panose="020B0604020202020204" pitchFamily="34" charset="0"/>
              <a:buChar char="•"/>
            </a:pPr>
            <a:r>
              <a:rPr lang="es-EC" sz="1500" dirty="0"/>
              <a:t>Realizar un </a:t>
            </a:r>
            <a:r>
              <a:rPr lang="es-EC" sz="1500" dirty="0" smtClean="0"/>
              <a:t>estudio de </a:t>
            </a:r>
            <a:r>
              <a:rPr lang="es-EC" sz="1500" dirty="0"/>
              <a:t>los efectos comerciales y logísticos que se dieron en el sector de los cables de potencia </a:t>
            </a:r>
            <a:endParaRPr lang="es-EC" sz="1500" dirty="0" smtClean="0"/>
          </a:p>
          <a:p>
            <a:pPr lvl="0"/>
            <a:endParaRPr lang="es-ES" sz="1500" dirty="0"/>
          </a:p>
          <a:p>
            <a:pPr marL="285750" lvl="0" indent="-285750">
              <a:buFont typeface="Arial" panose="020B0604020202020204" pitchFamily="34" charset="0"/>
              <a:buChar char="•"/>
            </a:pPr>
            <a:r>
              <a:rPr lang="es-EC" sz="1500" dirty="0"/>
              <a:t>Analizar de las estrategias de mitigación de los impactos que surgen en las empresas </a:t>
            </a:r>
            <a:r>
              <a:rPr lang="es-EC" sz="1500" dirty="0" smtClean="0"/>
              <a:t>importadoras</a:t>
            </a:r>
            <a:endParaRPr lang="es-ES" sz="1500" dirty="0"/>
          </a:p>
        </p:txBody>
      </p:sp>
    </p:spTree>
    <p:extLst>
      <p:ext uri="{BB962C8B-B14F-4D97-AF65-F5344CB8AC3E}">
        <p14:creationId xmlns:p14="http://schemas.microsoft.com/office/powerpoint/2010/main" val="3994924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barreras arancelar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839" y="427710"/>
            <a:ext cx="3231570" cy="1068708"/>
          </a:xfrm>
          <a:prstGeom prst="rect">
            <a:avLst/>
          </a:prstGeom>
          <a:noFill/>
          <a:ln w="9525">
            <a:solidFill>
              <a:schemeClr val="accent1"/>
            </a:solidFill>
          </a:ln>
          <a:extLst>
            <a:ext uri="{909E8E84-426E-40DD-AFC4-6F175D3DCCD1}">
              <a14:hiddenFill xmlns:a14="http://schemas.microsoft.com/office/drawing/2010/main">
                <a:solidFill>
                  <a:srgbClr val="FFFFFF"/>
                </a:solidFill>
              </a14:hiddenFill>
            </a:ext>
          </a:extLst>
        </p:spPr>
      </p:pic>
      <p:sp>
        <p:nvSpPr>
          <p:cNvPr id="4" name="Elipse 3"/>
          <p:cNvSpPr/>
          <p:nvPr/>
        </p:nvSpPr>
        <p:spPr>
          <a:xfrm>
            <a:off x="1650556" y="2764130"/>
            <a:ext cx="2704564" cy="93264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ARANCELARIAS</a:t>
            </a:r>
            <a:endParaRPr lang="es-ES" dirty="0"/>
          </a:p>
        </p:txBody>
      </p:sp>
      <p:sp>
        <p:nvSpPr>
          <p:cNvPr id="6" name="Elipse 5"/>
          <p:cNvSpPr/>
          <p:nvPr/>
        </p:nvSpPr>
        <p:spPr>
          <a:xfrm>
            <a:off x="5666705" y="2764130"/>
            <a:ext cx="2704564" cy="93264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NO ARANCELARIAS</a:t>
            </a:r>
            <a:endParaRPr lang="es-ES" dirty="0"/>
          </a:p>
        </p:txBody>
      </p:sp>
      <p:cxnSp>
        <p:nvCxnSpPr>
          <p:cNvPr id="7" name="Conector recto de flecha 6"/>
          <p:cNvCxnSpPr/>
          <p:nvPr/>
        </p:nvCxnSpPr>
        <p:spPr>
          <a:xfrm>
            <a:off x="5666705" y="1586878"/>
            <a:ext cx="964886" cy="6788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p:cNvCxnSpPr/>
          <p:nvPr/>
        </p:nvCxnSpPr>
        <p:spPr>
          <a:xfrm flipH="1">
            <a:off x="3427839" y="1586878"/>
            <a:ext cx="927281" cy="6788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076" name="Picture 4" descr="Resultado de imagen para barreras arancelar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828" y="4015131"/>
            <a:ext cx="2763174" cy="22136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reglamentos tecnic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05" y="4015131"/>
            <a:ext cx="2704564" cy="224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571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83163" y="613167"/>
            <a:ext cx="4353059" cy="461665"/>
          </a:xfrm>
          <a:prstGeom prst="rect">
            <a:avLst/>
          </a:prstGeom>
          <a:noFill/>
        </p:spPr>
        <p:txBody>
          <a:bodyPr wrap="square" rtlCol="0">
            <a:spAutoFit/>
          </a:bodyPr>
          <a:lstStyle/>
          <a:p>
            <a:r>
              <a:rPr lang="es-ES" sz="2400" b="1" dirty="0" smtClean="0"/>
              <a:t>SECTOR METALMECÁNICA</a:t>
            </a:r>
            <a:endParaRPr lang="es-ES" sz="2400" b="1" dirty="0"/>
          </a:p>
        </p:txBody>
      </p:sp>
      <p:graphicFrame>
        <p:nvGraphicFramePr>
          <p:cNvPr id="3" name="Diagrama 2"/>
          <p:cNvGraphicFramePr/>
          <p:nvPr>
            <p:extLst>
              <p:ext uri="{D42A27DB-BD31-4B8C-83A1-F6EECF244321}">
                <p14:modId xmlns:p14="http://schemas.microsoft.com/office/powerpoint/2010/main" val="4206319142"/>
              </p:ext>
            </p:extLst>
          </p:nvPr>
        </p:nvGraphicFramePr>
        <p:xfrm>
          <a:off x="1" y="0"/>
          <a:ext cx="9360568"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telecomunicac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433" y="1074832"/>
            <a:ext cx="1447754" cy="1360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miner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1907" y="1687999"/>
            <a:ext cx="1548630" cy="16314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onstrucci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228" y="3730768"/>
            <a:ext cx="1709358" cy="13894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Resultado de imagen para hidroeléctrico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7187" y="5120246"/>
            <a:ext cx="2213935" cy="1328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Resultado de imagen para industria textiler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3310" y="3032958"/>
            <a:ext cx="2389752" cy="1589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418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kosnegocios.com/negocios/especiales/images/252/1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567" y="298545"/>
            <a:ext cx="7487172" cy="426954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24818" y="4817660"/>
            <a:ext cx="4421874" cy="276999"/>
          </a:xfrm>
          <a:prstGeom prst="rect">
            <a:avLst/>
          </a:prstGeom>
          <a:noFill/>
        </p:spPr>
        <p:txBody>
          <a:bodyPr wrap="square" rtlCol="0">
            <a:spAutoFit/>
          </a:bodyPr>
          <a:lstStyle/>
          <a:p>
            <a:r>
              <a:rPr lang="es-ES" sz="1200" i="1" dirty="0" smtClean="0"/>
              <a:t>Tomado de la Revista </a:t>
            </a:r>
            <a:r>
              <a:rPr lang="es-ES" sz="1200" i="1" dirty="0" err="1" smtClean="0"/>
              <a:t>Ekos</a:t>
            </a:r>
            <a:r>
              <a:rPr lang="es-ES" sz="1200" i="1" dirty="0" smtClean="0"/>
              <a:t> Negocios, 2015</a:t>
            </a:r>
            <a:endParaRPr lang="es-ES" sz="1200" i="1" dirty="0"/>
          </a:p>
        </p:txBody>
      </p:sp>
      <p:graphicFrame>
        <p:nvGraphicFramePr>
          <p:cNvPr id="3" name="Diagrama 2"/>
          <p:cNvGraphicFramePr/>
          <p:nvPr>
            <p:extLst>
              <p:ext uri="{D42A27DB-BD31-4B8C-83A1-F6EECF244321}">
                <p14:modId xmlns:p14="http://schemas.microsoft.com/office/powerpoint/2010/main" val="3365955419"/>
              </p:ext>
            </p:extLst>
          </p:nvPr>
        </p:nvGraphicFramePr>
        <p:xfrm>
          <a:off x="606568" y="5344229"/>
          <a:ext cx="9001455" cy="90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0427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sultado de imagen para continente america"/>
          <p:cNvPicPr>
            <a:picLocks noChangeAspect="1" noChangeArrowheads="1"/>
          </p:cNvPicPr>
          <p:nvPr/>
        </p:nvPicPr>
        <p:blipFill rotWithShape="1">
          <a:blip r:embed="rId2">
            <a:extLst>
              <a:ext uri="{28A0092B-C50C-407E-A947-70E740481C1C}">
                <a14:useLocalDpi xmlns:a14="http://schemas.microsoft.com/office/drawing/2010/main" val="0"/>
              </a:ext>
            </a:extLst>
          </a:blip>
          <a:srcRect l="4191" t="1251" r="2686" b="1875"/>
          <a:stretch/>
        </p:blipFill>
        <p:spPr bwMode="auto">
          <a:xfrm>
            <a:off x="0" y="119191"/>
            <a:ext cx="3821373" cy="63462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719257063"/>
              </p:ext>
            </p:extLst>
          </p:nvPr>
        </p:nvGraphicFramePr>
        <p:xfrm>
          <a:off x="4107976" y="736592"/>
          <a:ext cx="5363570" cy="4887641"/>
        </p:xfrm>
        <a:graphic>
          <a:graphicData uri="http://schemas.openxmlformats.org/drawingml/2006/table">
            <a:tbl>
              <a:tblPr firstRow="1" firstCol="1" bandRow="1">
                <a:tableStyleId>{5C22544A-7EE6-4342-B048-85BDC9FD1C3A}</a:tableStyleId>
              </a:tblPr>
              <a:tblGrid>
                <a:gridCol w="2063516"/>
                <a:gridCol w="1675970"/>
                <a:gridCol w="1624084"/>
              </a:tblGrid>
              <a:tr h="542968">
                <a:tc>
                  <a:txBody>
                    <a:bodyPr/>
                    <a:lstStyle/>
                    <a:p>
                      <a:pPr algn="ctr">
                        <a:lnSpc>
                          <a:spcPct val="107000"/>
                        </a:lnSpc>
                        <a:spcAft>
                          <a:spcPts val="0"/>
                        </a:spcAft>
                      </a:pPr>
                      <a:r>
                        <a:rPr lang="es-EC" sz="1400" dirty="0">
                          <a:solidFill>
                            <a:schemeClr val="tx1"/>
                          </a:solidFill>
                          <a:effectLst/>
                        </a:rPr>
                        <a:t>PAÍSES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ctr"/>
                </a:tc>
                <a:tc>
                  <a:txBody>
                    <a:bodyPr/>
                    <a:lstStyle/>
                    <a:p>
                      <a:pPr algn="ctr">
                        <a:lnSpc>
                          <a:spcPct val="107000"/>
                        </a:lnSpc>
                        <a:spcAft>
                          <a:spcPts val="0"/>
                        </a:spcAft>
                      </a:pPr>
                      <a:r>
                        <a:rPr lang="es-EC" sz="1400">
                          <a:solidFill>
                            <a:schemeClr val="tx1"/>
                          </a:solidFill>
                          <a:effectLst/>
                        </a:rPr>
                        <a:t>MEDIDAS PROTECCIONISTAS</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ctr"/>
                </a:tc>
                <a:tc>
                  <a:txBody>
                    <a:bodyPr/>
                    <a:lstStyle/>
                    <a:p>
                      <a:pPr algn="ctr">
                        <a:lnSpc>
                          <a:spcPct val="107000"/>
                        </a:lnSpc>
                        <a:spcAft>
                          <a:spcPts val="0"/>
                        </a:spcAft>
                      </a:pPr>
                      <a:r>
                        <a:rPr lang="es-EC" sz="1400" dirty="0">
                          <a:solidFill>
                            <a:schemeClr val="tx1"/>
                          </a:solidFill>
                          <a:effectLst/>
                        </a:rPr>
                        <a:t>MEDIDAS LIBERATORIAS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ctr"/>
                </a:tc>
              </a:tr>
              <a:tr h="192201">
                <a:tc>
                  <a:txBody>
                    <a:bodyPr/>
                    <a:lstStyle/>
                    <a:p>
                      <a:pPr indent="139700">
                        <a:lnSpc>
                          <a:spcPct val="107000"/>
                        </a:lnSpc>
                        <a:spcAft>
                          <a:spcPts val="0"/>
                        </a:spcAft>
                      </a:pPr>
                      <a:r>
                        <a:rPr lang="es-EC" sz="1400">
                          <a:solidFill>
                            <a:schemeClr val="tx1"/>
                          </a:solidFill>
                          <a:effectLst/>
                        </a:rPr>
                        <a:t>Estados Unidos</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399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65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Argentina</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335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37</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Brasil</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266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213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Canadá</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113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México</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88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Colombia</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60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Venezuela</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dirty="0">
                          <a:solidFill>
                            <a:schemeClr val="tx1"/>
                          </a:solidFill>
                          <a:effectLst/>
                        </a:rPr>
                        <a:t>55</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46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Uruguay</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54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Ecuador</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dirty="0">
                          <a:solidFill>
                            <a:schemeClr val="tx1"/>
                          </a:solidFill>
                          <a:effectLst/>
                        </a:rPr>
                        <a:t>Perú</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dirty="0">
                          <a:solidFill>
                            <a:schemeClr val="tx1"/>
                          </a:solidFill>
                          <a:effectLst/>
                        </a:rPr>
                        <a:t>10</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Paraguay</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Bolivia</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19</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a:solidFill>
                            <a:schemeClr val="tx1"/>
                          </a:solidFill>
                          <a:effectLst/>
                        </a:rPr>
                        <a:t>Chile</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16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8</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6144">
                <a:tc>
                  <a:txBody>
                    <a:bodyPr/>
                    <a:lstStyle/>
                    <a:p>
                      <a:pPr indent="139700">
                        <a:lnSpc>
                          <a:spcPct val="107000"/>
                        </a:lnSpc>
                        <a:spcAft>
                          <a:spcPts val="0"/>
                        </a:spcAft>
                      </a:pPr>
                      <a:r>
                        <a:rPr lang="es-EC" sz="1400">
                          <a:solidFill>
                            <a:schemeClr val="tx1"/>
                          </a:solidFill>
                          <a:effectLst/>
                        </a:rPr>
                        <a:t>República Dominicana</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11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235579">
                <a:tc>
                  <a:txBody>
                    <a:bodyPr/>
                    <a:lstStyle/>
                    <a:p>
                      <a:pPr indent="139700">
                        <a:lnSpc>
                          <a:spcPct val="107000"/>
                        </a:lnSpc>
                        <a:spcAft>
                          <a:spcPts val="0"/>
                        </a:spcAft>
                      </a:pPr>
                      <a:r>
                        <a:rPr lang="es-EC" sz="1400" dirty="0">
                          <a:solidFill>
                            <a:schemeClr val="tx1"/>
                          </a:solidFill>
                          <a:effectLst/>
                        </a:rPr>
                        <a:t>Costa Rica</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6</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2</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dirty="0">
                          <a:solidFill>
                            <a:schemeClr val="tx1"/>
                          </a:solidFill>
                          <a:effectLst/>
                        </a:rPr>
                        <a:t>Panamá</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5</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1</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dirty="0">
                          <a:solidFill>
                            <a:schemeClr val="tx1"/>
                          </a:solidFill>
                          <a:effectLst/>
                        </a:rPr>
                        <a:t>Belice</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4</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dirty="0">
                          <a:solidFill>
                            <a:schemeClr val="tx1"/>
                          </a:solidFill>
                          <a:effectLst/>
                        </a:rPr>
                        <a:t>Jamaica</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3</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a:solidFill>
                            <a:schemeClr val="tx1"/>
                          </a:solidFill>
                          <a:effectLst/>
                        </a:rPr>
                        <a:t>0</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r h="192201">
                <a:tc>
                  <a:txBody>
                    <a:bodyPr/>
                    <a:lstStyle/>
                    <a:p>
                      <a:pPr indent="139700">
                        <a:lnSpc>
                          <a:spcPct val="107000"/>
                        </a:lnSpc>
                        <a:spcAft>
                          <a:spcPts val="0"/>
                        </a:spcAft>
                      </a:pPr>
                      <a:r>
                        <a:rPr lang="es-EC" sz="1400" dirty="0">
                          <a:solidFill>
                            <a:schemeClr val="tx1"/>
                          </a:solidFill>
                          <a:effectLst/>
                        </a:rPr>
                        <a:t>Honduras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dirty="0">
                          <a:solidFill>
                            <a:schemeClr val="tx1"/>
                          </a:solidFill>
                          <a:effectLst/>
                        </a:rPr>
                        <a:t>2</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c>
                  <a:txBody>
                    <a:bodyPr/>
                    <a:lstStyle/>
                    <a:p>
                      <a:pPr algn="ctr">
                        <a:lnSpc>
                          <a:spcPct val="107000"/>
                        </a:lnSpc>
                        <a:spcAft>
                          <a:spcPts val="0"/>
                        </a:spcAft>
                      </a:pPr>
                      <a:r>
                        <a:rPr lang="es-EC" sz="1400" dirty="0">
                          <a:solidFill>
                            <a:schemeClr val="tx1"/>
                          </a:solidFill>
                          <a:effectLst/>
                        </a:rPr>
                        <a:t>0</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58" marR="28458" marT="0" marB="0" anchor="b"/>
                </a:tc>
              </a:tr>
            </a:tbl>
          </a:graphicData>
        </a:graphic>
      </p:graphicFrame>
    </p:spTree>
    <p:extLst>
      <p:ext uri="{BB962C8B-B14F-4D97-AF65-F5344CB8AC3E}">
        <p14:creationId xmlns:p14="http://schemas.microsoft.com/office/powerpoint/2010/main" val="3530492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78772694"/>
              </p:ext>
            </p:extLst>
          </p:nvPr>
        </p:nvGraphicFramePr>
        <p:xfrm>
          <a:off x="1023581" y="1392070"/>
          <a:ext cx="8284192" cy="458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32263" y="327546"/>
            <a:ext cx="8352430" cy="369332"/>
          </a:xfrm>
          <a:prstGeom prst="rect">
            <a:avLst/>
          </a:prstGeom>
          <a:noFill/>
        </p:spPr>
        <p:txBody>
          <a:bodyPr wrap="square" rtlCol="0">
            <a:spAutoFit/>
          </a:bodyPr>
          <a:lstStyle/>
          <a:p>
            <a:r>
              <a:rPr lang="es-ES" dirty="0" smtClean="0"/>
              <a:t>SUSTENTOS PARA LA APLICACIÓN DEL REGLAMENTO TÉCNICO ECUATORIANO 236 </a:t>
            </a:r>
            <a:endParaRPr lang="es-ES" dirty="0"/>
          </a:p>
        </p:txBody>
      </p:sp>
      <p:pic>
        <p:nvPicPr>
          <p:cNvPr id="10242" name="Picture 2" descr="Resultado de imagen para industria nacional ecuator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838" y="1191264"/>
            <a:ext cx="16764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n para cambio dela matriz producti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9075" y="4060338"/>
            <a:ext cx="1703473" cy="17809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salida de divisas ecuad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9075" y="1392070"/>
            <a:ext cx="2011235" cy="118050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restriccion de importaciones ecuad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263" y="4633958"/>
            <a:ext cx="2196174" cy="10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37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33427</TotalTime>
  <Words>840</Words>
  <Application>Microsoft Office PowerPoint</Application>
  <PresentationFormat>Panorámica</PresentationFormat>
  <Paragraphs>286</Paragraphs>
  <Slides>27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Calibri</vt:lpstr>
      <vt:lpstr>Calibri Light</vt:lpstr>
      <vt:lpstr>Modern No. 20</vt:lpstr>
      <vt:lpstr>Symbol</vt:lpstr>
      <vt:lpstr>Times New Roman</vt:lpstr>
      <vt:lpstr>Trebuchet MS</vt:lpstr>
      <vt:lpstr>Wingdings 3</vt:lpstr>
      <vt:lpstr>Faceta</vt:lpstr>
      <vt:lpstr>    DEPARTAMENTO DE CIENCIAS ECONÓMICAS, ADMINISTRATIVAS Y DE COMERCIO   CARRERA DE INGENIERIA EN COMERCIO EXTERIOR Y NEGOCIACIÓN INTERNACIONAL   DEFENSA ORAL DEL PROYECTO DE INVESTIGACIÓN PREVIO A LA OBTENCIÓN DEL TÍTULO DE INGENIERO EN COMERCIO EXTERIOR Y NEGOCIACIÓN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INGENIERIA EN COMERCIO EXTERIOR Y NEGOCIACIÓN INTERNACIONAL   DEFENSA ORAL DEL PROYECTO DE INVESTIGACIÓN PREVIO A LA OBTENCIÓN DEL TÍTULO DE INGENIERO EN COMERCIO EXTERIOR Y NEGOCIACIÓN INTERNACIONAL</dc:title>
  <dc:creator>pame naranjo</dc:creator>
  <cp:lastModifiedBy>pame naranjo</cp:lastModifiedBy>
  <cp:revision>34</cp:revision>
  <dcterms:created xsi:type="dcterms:W3CDTF">2016-08-28T22:34:12Z</dcterms:created>
  <dcterms:modified xsi:type="dcterms:W3CDTF">2016-09-21T03:41:53Z</dcterms:modified>
</cp:coreProperties>
</file>