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92" r:id="rId1"/>
  </p:sldMasterIdLst>
  <p:notesMasterIdLst>
    <p:notesMasterId r:id="rId41"/>
  </p:notesMasterIdLst>
  <p:sldIdLst>
    <p:sldId id="265" r:id="rId2"/>
    <p:sldId id="281" r:id="rId3"/>
    <p:sldId id="279" r:id="rId4"/>
    <p:sldId id="280" r:id="rId5"/>
    <p:sldId id="287" r:id="rId6"/>
    <p:sldId id="283" r:id="rId7"/>
    <p:sldId id="284" r:id="rId8"/>
    <p:sldId id="285" r:id="rId9"/>
    <p:sldId id="286" r:id="rId10"/>
    <p:sldId id="288" r:id="rId11"/>
    <p:sldId id="289" r:id="rId12"/>
    <p:sldId id="291" r:id="rId13"/>
    <p:sldId id="292" r:id="rId14"/>
    <p:sldId id="293" r:id="rId15"/>
    <p:sldId id="294" r:id="rId16"/>
    <p:sldId id="295" r:id="rId17"/>
    <p:sldId id="296" r:id="rId18"/>
    <p:sldId id="297" r:id="rId19"/>
    <p:sldId id="299" r:id="rId20"/>
    <p:sldId id="298" r:id="rId21"/>
    <p:sldId id="301" r:id="rId22"/>
    <p:sldId id="302" r:id="rId23"/>
    <p:sldId id="303" r:id="rId24"/>
    <p:sldId id="304" r:id="rId25"/>
    <p:sldId id="305" r:id="rId26"/>
    <p:sldId id="306" r:id="rId27"/>
    <p:sldId id="307" r:id="rId28"/>
    <p:sldId id="308" r:id="rId29"/>
    <p:sldId id="309" r:id="rId30"/>
    <p:sldId id="310" r:id="rId31"/>
    <p:sldId id="311" r:id="rId32"/>
    <p:sldId id="313" r:id="rId33"/>
    <p:sldId id="314" r:id="rId34"/>
    <p:sldId id="315" r:id="rId35"/>
    <p:sldId id="316" r:id="rId36"/>
    <p:sldId id="317" r:id="rId37"/>
    <p:sldId id="318" r:id="rId38"/>
    <p:sldId id="319" r:id="rId39"/>
    <p:sldId id="320" r:id="rId4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predeterminada" id="{CA5D2AB3-7F10-4B16-9049-1246BE015CDF}">
          <p14:sldIdLst>
            <p14:sldId id="260"/>
            <p14:sldId id="258"/>
            <p14:sldId id="261"/>
            <p14:sldId id="256"/>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24" autoAdjust="0"/>
  </p:normalViewPr>
  <p:slideViewPr>
    <p:cSldViewPr>
      <p:cViewPr>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B92FA-58AA-4705-8ECB-AD4A6FDE3181}" type="doc">
      <dgm:prSet loTypeId="urn:microsoft.com/office/officeart/2005/8/layout/pyramid2" loCatId="list" qsTypeId="urn:microsoft.com/office/officeart/2005/8/quickstyle/simple1" qsCatId="simple" csTypeId="urn:microsoft.com/office/officeart/2005/8/colors/accent1_2" csCatId="accent1" phldr="1"/>
      <dgm:spPr/>
    </dgm:pt>
    <dgm:pt modelId="{6403DA77-418E-4FBE-ACB4-6111CD29957E}">
      <dgm:prSet phldrT="[Texto]"/>
      <dgm:spPr/>
      <dgm:t>
        <a:bodyPr/>
        <a:lstStyle/>
        <a:p>
          <a:r>
            <a:rPr lang="es-ES" dirty="0" smtClean="0"/>
            <a:t>Unión Aduanera</a:t>
          </a:r>
          <a:endParaRPr lang="es-ES" dirty="0"/>
        </a:p>
      </dgm:t>
    </dgm:pt>
    <dgm:pt modelId="{083E50A3-756F-41A1-860D-D5AAC3D4626D}" type="parTrans" cxnId="{E11FC4ED-4638-4C5C-AA6C-17F5A239F1E4}">
      <dgm:prSet/>
      <dgm:spPr/>
      <dgm:t>
        <a:bodyPr/>
        <a:lstStyle/>
        <a:p>
          <a:endParaRPr lang="es-ES"/>
        </a:p>
      </dgm:t>
    </dgm:pt>
    <dgm:pt modelId="{7EDFEA2F-D059-4844-8509-9A9440EAF5A4}" type="sibTrans" cxnId="{E11FC4ED-4638-4C5C-AA6C-17F5A239F1E4}">
      <dgm:prSet/>
      <dgm:spPr/>
      <dgm:t>
        <a:bodyPr/>
        <a:lstStyle/>
        <a:p>
          <a:endParaRPr lang="es-ES"/>
        </a:p>
      </dgm:t>
    </dgm:pt>
    <dgm:pt modelId="{11701676-1A06-42E0-8595-8E8F1507CA20}">
      <dgm:prSet phldrT="[Texto]"/>
      <dgm:spPr/>
      <dgm:t>
        <a:bodyPr/>
        <a:lstStyle/>
        <a:p>
          <a:r>
            <a:rPr lang="es-ES" dirty="0" smtClean="0"/>
            <a:t>Zona de libre comercio</a:t>
          </a:r>
          <a:endParaRPr lang="es-ES" dirty="0"/>
        </a:p>
      </dgm:t>
    </dgm:pt>
    <dgm:pt modelId="{D704CD04-99ED-4B87-BAF1-EA7BE779C056}" type="parTrans" cxnId="{7BAB0A24-37EE-4B6B-A7F5-DCCAFA7F66BE}">
      <dgm:prSet/>
      <dgm:spPr/>
      <dgm:t>
        <a:bodyPr/>
        <a:lstStyle/>
        <a:p>
          <a:endParaRPr lang="es-ES"/>
        </a:p>
      </dgm:t>
    </dgm:pt>
    <dgm:pt modelId="{006E2338-0639-42C2-8868-4537856A7C53}" type="sibTrans" cxnId="{7BAB0A24-37EE-4B6B-A7F5-DCCAFA7F66BE}">
      <dgm:prSet/>
      <dgm:spPr/>
      <dgm:t>
        <a:bodyPr/>
        <a:lstStyle/>
        <a:p>
          <a:endParaRPr lang="es-ES"/>
        </a:p>
      </dgm:t>
    </dgm:pt>
    <dgm:pt modelId="{89BBF843-1B7D-44E9-8E32-108EFF781EC8}">
      <dgm:prSet phldrT="[Texto]"/>
      <dgm:spPr/>
      <dgm:t>
        <a:bodyPr/>
        <a:lstStyle/>
        <a:p>
          <a:r>
            <a:rPr lang="es-ES" dirty="0" smtClean="0"/>
            <a:t>Zona de preferencias arancelarias</a:t>
          </a:r>
          <a:endParaRPr lang="es-ES" dirty="0"/>
        </a:p>
      </dgm:t>
    </dgm:pt>
    <dgm:pt modelId="{13277A2C-E6C1-439C-8AB1-E3BE7BF2EE91}" type="parTrans" cxnId="{936545EF-637B-45F0-A172-DEFE0A68B258}">
      <dgm:prSet/>
      <dgm:spPr/>
      <dgm:t>
        <a:bodyPr/>
        <a:lstStyle/>
        <a:p>
          <a:endParaRPr lang="es-ES"/>
        </a:p>
      </dgm:t>
    </dgm:pt>
    <dgm:pt modelId="{EE81CB21-924C-450D-907B-5B5C6C62893A}" type="sibTrans" cxnId="{936545EF-637B-45F0-A172-DEFE0A68B258}">
      <dgm:prSet/>
      <dgm:spPr/>
      <dgm:t>
        <a:bodyPr/>
        <a:lstStyle/>
        <a:p>
          <a:endParaRPr lang="es-ES"/>
        </a:p>
      </dgm:t>
    </dgm:pt>
    <dgm:pt modelId="{BC1062B1-AA38-4CDE-AFE4-99C23F10F37F}">
      <dgm:prSet phldrT="[Texto]"/>
      <dgm:spPr/>
      <dgm:t>
        <a:bodyPr/>
        <a:lstStyle/>
        <a:p>
          <a:r>
            <a:rPr lang="es-ES" dirty="0" smtClean="0"/>
            <a:t>Integración Total</a:t>
          </a:r>
          <a:endParaRPr lang="es-ES" dirty="0"/>
        </a:p>
      </dgm:t>
    </dgm:pt>
    <dgm:pt modelId="{4849256C-4C2F-4D65-AB03-908AC6140270}" type="parTrans" cxnId="{C749379A-C9C7-4E70-B664-22AF31CD755F}">
      <dgm:prSet/>
      <dgm:spPr/>
      <dgm:t>
        <a:bodyPr/>
        <a:lstStyle/>
        <a:p>
          <a:endParaRPr lang="es-ES"/>
        </a:p>
      </dgm:t>
    </dgm:pt>
    <dgm:pt modelId="{09D779B9-6144-4469-94BD-FEF1C0989452}" type="sibTrans" cxnId="{C749379A-C9C7-4E70-B664-22AF31CD755F}">
      <dgm:prSet/>
      <dgm:spPr/>
      <dgm:t>
        <a:bodyPr/>
        <a:lstStyle/>
        <a:p>
          <a:endParaRPr lang="es-ES"/>
        </a:p>
      </dgm:t>
    </dgm:pt>
    <dgm:pt modelId="{FA4C9917-9C6C-4885-8951-3408AEA18A53}">
      <dgm:prSet phldrT="[Texto]"/>
      <dgm:spPr/>
      <dgm:t>
        <a:bodyPr/>
        <a:lstStyle/>
        <a:p>
          <a:r>
            <a:rPr lang="es-ES" dirty="0" smtClean="0"/>
            <a:t>Unidad Económica</a:t>
          </a:r>
          <a:endParaRPr lang="es-ES" dirty="0"/>
        </a:p>
      </dgm:t>
    </dgm:pt>
    <dgm:pt modelId="{F58CFA35-93F1-402C-BA4D-BAC31A49A3BA}" type="parTrans" cxnId="{9EC65D60-AB9E-4304-8149-899410A73122}">
      <dgm:prSet/>
      <dgm:spPr/>
      <dgm:t>
        <a:bodyPr/>
        <a:lstStyle/>
        <a:p>
          <a:endParaRPr lang="es-ES"/>
        </a:p>
      </dgm:t>
    </dgm:pt>
    <dgm:pt modelId="{B083C0B6-C33E-4451-BC67-87C01C416670}" type="sibTrans" cxnId="{9EC65D60-AB9E-4304-8149-899410A73122}">
      <dgm:prSet/>
      <dgm:spPr/>
      <dgm:t>
        <a:bodyPr/>
        <a:lstStyle/>
        <a:p>
          <a:endParaRPr lang="es-ES"/>
        </a:p>
      </dgm:t>
    </dgm:pt>
    <dgm:pt modelId="{C745EF2D-B892-4BE0-BAF9-771654508695}">
      <dgm:prSet phldrT="[Texto]"/>
      <dgm:spPr/>
      <dgm:t>
        <a:bodyPr/>
        <a:lstStyle/>
        <a:p>
          <a:r>
            <a:rPr lang="es-ES" smtClean="0"/>
            <a:t>Mercado Común</a:t>
          </a:r>
          <a:endParaRPr lang="es-ES" dirty="0"/>
        </a:p>
      </dgm:t>
    </dgm:pt>
    <dgm:pt modelId="{85B74D9D-CBF7-4072-B98E-52E231EE2D21}" type="parTrans" cxnId="{8D11E97C-7A12-446F-B855-EBC76715A1A9}">
      <dgm:prSet/>
      <dgm:spPr/>
      <dgm:t>
        <a:bodyPr/>
        <a:lstStyle/>
        <a:p>
          <a:endParaRPr lang="es-ES"/>
        </a:p>
      </dgm:t>
    </dgm:pt>
    <dgm:pt modelId="{51D590A3-053A-474F-8D4E-42ED30C5FD64}" type="sibTrans" cxnId="{8D11E97C-7A12-446F-B855-EBC76715A1A9}">
      <dgm:prSet/>
      <dgm:spPr/>
      <dgm:t>
        <a:bodyPr/>
        <a:lstStyle/>
        <a:p>
          <a:endParaRPr lang="es-ES"/>
        </a:p>
      </dgm:t>
    </dgm:pt>
    <dgm:pt modelId="{BBDA4E8D-75CD-4C4E-BE2B-03E8D5C60412}" type="pres">
      <dgm:prSet presAssocID="{37FB92FA-58AA-4705-8ECB-AD4A6FDE3181}" presName="compositeShape" presStyleCnt="0">
        <dgm:presLayoutVars>
          <dgm:dir/>
          <dgm:resizeHandles/>
        </dgm:presLayoutVars>
      </dgm:prSet>
      <dgm:spPr/>
    </dgm:pt>
    <dgm:pt modelId="{BBCC553C-8A8F-43AF-AF05-06228957C072}" type="pres">
      <dgm:prSet presAssocID="{37FB92FA-58AA-4705-8ECB-AD4A6FDE3181}" presName="pyramid" presStyleLbl="node1" presStyleIdx="0" presStyleCnt="1"/>
      <dgm:spPr/>
    </dgm:pt>
    <dgm:pt modelId="{62CD04B4-94AE-4A25-9E94-1139193792AE}" type="pres">
      <dgm:prSet presAssocID="{37FB92FA-58AA-4705-8ECB-AD4A6FDE3181}" presName="theList" presStyleCnt="0"/>
      <dgm:spPr/>
    </dgm:pt>
    <dgm:pt modelId="{C068A508-2B36-4D08-96E4-FAE7DA983ADB}" type="pres">
      <dgm:prSet presAssocID="{BC1062B1-AA38-4CDE-AFE4-99C23F10F37F}" presName="aNode" presStyleLbl="fgAcc1" presStyleIdx="0" presStyleCnt="6">
        <dgm:presLayoutVars>
          <dgm:bulletEnabled val="1"/>
        </dgm:presLayoutVars>
      </dgm:prSet>
      <dgm:spPr/>
      <dgm:t>
        <a:bodyPr/>
        <a:lstStyle/>
        <a:p>
          <a:endParaRPr lang="es-ES"/>
        </a:p>
      </dgm:t>
    </dgm:pt>
    <dgm:pt modelId="{DF968B3F-C648-4528-87C3-301D1F3FF967}" type="pres">
      <dgm:prSet presAssocID="{BC1062B1-AA38-4CDE-AFE4-99C23F10F37F}" presName="aSpace" presStyleCnt="0"/>
      <dgm:spPr/>
    </dgm:pt>
    <dgm:pt modelId="{E572BAC1-2F45-4FCE-B645-02284C1AB739}" type="pres">
      <dgm:prSet presAssocID="{FA4C9917-9C6C-4885-8951-3408AEA18A53}" presName="aNode" presStyleLbl="fgAcc1" presStyleIdx="1" presStyleCnt="6">
        <dgm:presLayoutVars>
          <dgm:bulletEnabled val="1"/>
        </dgm:presLayoutVars>
      </dgm:prSet>
      <dgm:spPr/>
      <dgm:t>
        <a:bodyPr/>
        <a:lstStyle/>
        <a:p>
          <a:endParaRPr lang="es-ES"/>
        </a:p>
      </dgm:t>
    </dgm:pt>
    <dgm:pt modelId="{52373771-F3A3-4077-8348-8E3C930B6F8D}" type="pres">
      <dgm:prSet presAssocID="{FA4C9917-9C6C-4885-8951-3408AEA18A53}" presName="aSpace" presStyleCnt="0"/>
      <dgm:spPr/>
    </dgm:pt>
    <dgm:pt modelId="{3125E6AA-8D37-420F-BE24-D3B7D72FA24A}" type="pres">
      <dgm:prSet presAssocID="{C745EF2D-B892-4BE0-BAF9-771654508695}" presName="aNode" presStyleLbl="fgAcc1" presStyleIdx="2" presStyleCnt="6">
        <dgm:presLayoutVars>
          <dgm:bulletEnabled val="1"/>
        </dgm:presLayoutVars>
      </dgm:prSet>
      <dgm:spPr/>
      <dgm:t>
        <a:bodyPr/>
        <a:lstStyle/>
        <a:p>
          <a:endParaRPr lang="es-ES"/>
        </a:p>
      </dgm:t>
    </dgm:pt>
    <dgm:pt modelId="{6D189F26-D0B3-435B-9B5F-8EBAB7EFB2CD}" type="pres">
      <dgm:prSet presAssocID="{C745EF2D-B892-4BE0-BAF9-771654508695}" presName="aSpace" presStyleCnt="0"/>
      <dgm:spPr/>
    </dgm:pt>
    <dgm:pt modelId="{181095F8-0217-4FED-8C8B-FEFD08110AB6}" type="pres">
      <dgm:prSet presAssocID="{6403DA77-418E-4FBE-ACB4-6111CD29957E}" presName="aNode" presStyleLbl="fgAcc1" presStyleIdx="3" presStyleCnt="6">
        <dgm:presLayoutVars>
          <dgm:bulletEnabled val="1"/>
        </dgm:presLayoutVars>
      </dgm:prSet>
      <dgm:spPr/>
      <dgm:t>
        <a:bodyPr/>
        <a:lstStyle/>
        <a:p>
          <a:endParaRPr lang="es-ES"/>
        </a:p>
      </dgm:t>
    </dgm:pt>
    <dgm:pt modelId="{9172FB3A-F077-4DF5-BA3B-59CED97C41B8}" type="pres">
      <dgm:prSet presAssocID="{6403DA77-418E-4FBE-ACB4-6111CD29957E}" presName="aSpace" presStyleCnt="0"/>
      <dgm:spPr/>
    </dgm:pt>
    <dgm:pt modelId="{C27F51E4-16CC-44C5-9F28-67A34CA139F2}" type="pres">
      <dgm:prSet presAssocID="{11701676-1A06-42E0-8595-8E8F1507CA20}" presName="aNode" presStyleLbl="fgAcc1" presStyleIdx="4" presStyleCnt="6">
        <dgm:presLayoutVars>
          <dgm:bulletEnabled val="1"/>
        </dgm:presLayoutVars>
      </dgm:prSet>
      <dgm:spPr/>
      <dgm:t>
        <a:bodyPr/>
        <a:lstStyle/>
        <a:p>
          <a:endParaRPr lang="es-ES"/>
        </a:p>
      </dgm:t>
    </dgm:pt>
    <dgm:pt modelId="{99506B87-E24E-4E04-A3CC-D6811B119FF2}" type="pres">
      <dgm:prSet presAssocID="{11701676-1A06-42E0-8595-8E8F1507CA20}" presName="aSpace" presStyleCnt="0"/>
      <dgm:spPr/>
    </dgm:pt>
    <dgm:pt modelId="{22143E47-98B5-4D03-AC4C-F0EAAA3BF10D}" type="pres">
      <dgm:prSet presAssocID="{89BBF843-1B7D-44E9-8E32-108EFF781EC8}" presName="aNode" presStyleLbl="fgAcc1" presStyleIdx="5" presStyleCnt="6">
        <dgm:presLayoutVars>
          <dgm:bulletEnabled val="1"/>
        </dgm:presLayoutVars>
      </dgm:prSet>
      <dgm:spPr/>
      <dgm:t>
        <a:bodyPr/>
        <a:lstStyle/>
        <a:p>
          <a:endParaRPr lang="es-ES"/>
        </a:p>
      </dgm:t>
    </dgm:pt>
    <dgm:pt modelId="{2B865F4F-617E-4D00-81EF-EBF236228235}" type="pres">
      <dgm:prSet presAssocID="{89BBF843-1B7D-44E9-8E32-108EFF781EC8}" presName="aSpace" presStyleCnt="0"/>
      <dgm:spPr/>
    </dgm:pt>
  </dgm:ptLst>
  <dgm:cxnLst>
    <dgm:cxn modelId="{C749379A-C9C7-4E70-B664-22AF31CD755F}" srcId="{37FB92FA-58AA-4705-8ECB-AD4A6FDE3181}" destId="{BC1062B1-AA38-4CDE-AFE4-99C23F10F37F}" srcOrd="0" destOrd="0" parTransId="{4849256C-4C2F-4D65-AB03-908AC6140270}" sibTransId="{09D779B9-6144-4469-94BD-FEF1C0989452}"/>
    <dgm:cxn modelId="{FC878D01-7670-4BAE-A5C7-385046A871CA}" type="presOf" srcId="{FA4C9917-9C6C-4885-8951-3408AEA18A53}" destId="{E572BAC1-2F45-4FCE-B645-02284C1AB739}" srcOrd="0" destOrd="0" presId="urn:microsoft.com/office/officeart/2005/8/layout/pyramid2"/>
    <dgm:cxn modelId="{E11FC4ED-4638-4C5C-AA6C-17F5A239F1E4}" srcId="{37FB92FA-58AA-4705-8ECB-AD4A6FDE3181}" destId="{6403DA77-418E-4FBE-ACB4-6111CD29957E}" srcOrd="3" destOrd="0" parTransId="{083E50A3-756F-41A1-860D-D5AAC3D4626D}" sibTransId="{7EDFEA2F-D059-4844-8509-9A9440EAF5A4}"/>
    <dgm:cxn modelId="{7BAB0A24-37EE-4B6B-A7F5-DCCAFA7F66BE}" srcId="{37FB92FA-58AA-4705-8ECB-AD4A6FDE3181}" destId="{11701676-1A06-42E0-8595-8E8F1507CA20}" srcOrd="4" destOrd="0" parTransId="{D704CD04-99ED-4B87-BAF1-EA7BE779C056}" sibTransId="{006E2338-0639-42C2-8868-4537856A7C53}"/>
    <dgm:cxn modelId="{D96AE4ED-3FD6-405D-A62D-0BF00D1BF80E}" type="presOf" srcId="{37FB92FA-58AA-4705-8ECB-AD4A6FDE3181}" destId="{BBDA4E8D-75CD-4C4E-BE2B-03E8D5C60412}" srcOrd="0" destOrd="0" presId="urn:microsoft.com/office/officeart/2005/8/layout/pyramid2"/>
    <dgm:cxn modelId="{9EC65D60-AB9E-4304-8149-899410A73122}" srcId="{37FB92FA-58AA-4705-8ECB-AD4A6FDE3181}" destId="{FA4C9917-9C6C-4885-8951-3408AEA18A53}" srcOrd="1" destOrd="0" parTransId="{F58CFA35-93F1-402C-BA4D-BAC31A49A3BA}" sibTransId="{B083C0B6-C33E-4451-BC67-87C01C416670}"/>
    <dgm:cxn modelId="{936545EF-637B-45F0-A172-DEFE0A68B258}" srcId="{37FB92FA-58AA-4705-8ECB-AD4A6FDE3181}" destId="{89BBF843-1B7D-44E9-8E32-108EFF781EC8}" srcOrd="5" destOrd="0" parTransId="{13277A2C-E6C1-439C-8AB1-E3BE7BF2EE91}" sibTransId="{EE81CB21-924C-450D-907B-5B5C6C62893A}"/>
    <dgm:cxn modelId="{97592B14-0314-4243-95E2-F2E44524BDAA}" type="presOf" srcId="{11701676-1A06-42E0-8595-8E8F1507CA20}" destId="{C27F51E4-16CC-44C5-9F28-67A34CA139F2}" srcOrd="0" destOrd="0" presId="urn:microsoft.com/office/officeart/2005/8/layout/pyramid2"/>
    <dgm:cxn modelId="{491ADD45-13CB-4CBE-93B9-D069B23D07A1}" type="presOf" srcId="{BC1062B1-AA38-4CDE-AFE4-99C23F10F37F}" destId="{C068A508-2B36-4D08-96E4-FAE7DA983ADB}" srcOrd="0" destOrd="0" presId="urn:microsoft.com/office/officeart/2005/8/layout/pyramid2"/>
    <dgm:cxn modelId="{26954587-C91A-47FB-932D-8E824B2333D9}" type="presOf" srcId="{89BBF843-1B7D-44E9-8E32-108EFF781EC8}" destId="{22143E47-98B5-4D03-AC4C-F0EAAA3BF10D}" srcOrd="0" destOrd="0" presId="urn:microsoft.com/office/officeart/2005/8/layout/pyramid2"/>
    <dgm:cxn modelId="{024006F5-3D55-41EC-89D9-EC6552007BB9}" type="presOf" srcId="{C745EF2D-B892-4BE0-BAF9-771654508695}" destId="{3125E6AA-8D37-420F-BE24-D3B7D72FA24A}" srcOrd="0" destOrd="0" presId="urn:microsoft.com/office/officeart/2005/8/layout/pyramid2"/>
    <dgm:cxn modelId="{9458D1AC-43C2-483F-93FD-0F57CEFD6567}" type="presOf" srcId="{6403DA77-418E-4FBE-ACB4-6111CD29957E}" destId="{181095F8-0217-4FED-8C8B-FEFD08110AB6}" srcOrd="0" destOrd="0" presId="urn:microsoft.com/office/officeart/2005/8/layout/pyramid2"/>
    <dgm:cxn modelId="{8D11E97C-7A12-446F-B855-EBC76715A1A9}" srcId="{37FB92FA-58AA-4705-8ECB-AD4A6FDE3181}" destId="{C745EF2D-B892-4BE0-BAF9-771654508695}" srcOrd="2" destOrd="0" parTransId="{85B74D9D-CBF7-4072-B98E-52E231EE2D21}" sibTransId="{51D590A3-053A-474F-8D4E-42ED30C5FD64}"/>
    <dgm:cxn modelId="{CBD46C7A-F0F5-4743-80C7-03C79059EF1C}" type="presParOf" srcId="{BBDA4E8D-75CD-4C4E-BE2B-03E8D5C60412}" destId="{BBCC553C-8A8F-43AF-AF05-06228957C072}" srcOrd="0" destOrd="0" presId="urn:microsoft.com/office/officeart/2005/8/layout/pyramid2"/>
    <dgm:cxn modelId="{6D401463-26B6-48E1-A7D5-D721F1A1281F}" type="presParOf" srcId="{BBDA4E8D-75CD-4C4E-BE2B-03E8D5C60412}" destId="{62CD04B4-94AE-4A25-9E94-1139193792AE}" srcOrd="1" destOrd="0" presId="urn:microsoft.com/office/officeart/2005/8/layout/pyramid2"/>
    <dgm:cxn modelId="{D0754551-26E4-47AF-B04A-094E2C8A5685}" type="presParOf" srcId="{62CD04B4-94AE-4A25-9E94-1139193792AE}" destId="{C068A508-2B36-4D08-96E4-FAE7DA983ADB}" srcOrd="0" destOrd="0" presId="urn:microsoft.com/office/officeart/2005/8/layout/pyramid2"/>
    <dgm:cxn modelId="{5AA62238-E257-40A5-8D8A-838D0C2B40F7}" type="presParOf" srcId="{62CD04B4-94AE-4A25-9E94-1139193792AE}" destId="{DF968B3F-C648-4528-87C3-301D1F3FF967}" srcOrd="1" destOrd="0" presId="urn:microsoft.com/office/officeart/2005/8/layout/pyramid2"/>
    <dgm:cxn modelId="{6E2E4753-E36A-4F86-96AD-B44692F271E7}" type="presParOf" srcId="{62CD04B4-94AE-4A25-9E94-1139193792AE}" destId="{E572BAC1-2F45-4FCE-B645-02284C1AB739}" srcOrd="2" destOrd="0" presId="urn:microsoft.com/office/officeart/2005/8/layout/pyramid2"/>
    <dgm:cxn modelId="{5F476DBB-43B2-447F-9F25-1005BAF0A449}" type="presParOf" srcId="{62CD04B4-94AE-4A25-9E94-1139193792AE}" destId="{52373771-F3A3-4077-8348-8E3C930B6F8D}" srcOrd="3" destOrd="0" presId="urn:microsoft.com/office/officeart/2005/8/layout/pyramid2"/>
    <dgm:cxn modelId="{E2162B63-990A-46BD-B0D7-CC0DFE8AF16D}" type="presParOf" srcId="{62CD04B4-94AE-4A25-9E94-1139193792AE}" destId="{3125E6AA-8D37-420F-BE24-D3B7D72FA24A}" srcOrd="4" destOrd="0" presId="urn:microsoft.com/office/officeart/2005/8/layout/pyramid2"/>
    <dgm:cxn modelId="{35BB9482-67BD-4554-AFA9-2A17E9314AEA}" type="presParOf" srcId="{62CD04B4-94AE-4A25-9E94-1139193792AE}" destId="{6D189F26-D0B3-435B-9B5F-8EBAB7EFB2CD}" srcOrd="5" destOrd="0" presId="urn:microsoft.com/office/officeart/2005/8/layout/pyramid2"/>
    <dgm:cxn modelId="{AAEDBD80-DE4F-4520-80A9-5B29FA4E6D9A}" type="presParOf" srcId="{62CD04B4-94AE-4A25-9E94-1139193792AE}" destId="{181095F8-0217-4FED-8C8B-FEFD08110AB6}" srcOrd="6" destOrd="0" presId="urn:microsoft.com/office/officeart/2005/8/layout/pyramid2"/>
    <dgm:cxn modelId="{13ED26A7-EA35-4602-9923-404FBE719F69}" type="presParOf" srcId="{62CD04B4-94AE-4A25-9E94-1139193792AE}" destId="{9172FB3A-F077-4DF5-BA3B-59CED97C41B8}" srcOrd="7" destOrd="0" presId="urn:microsoft.com/office/officeart/2005/8/layout/pyramid2"/>
    <dgm:cxn modelId="{E10813AE-E9F1-4C28-AAF5-E23EAD544A56}" type="presParOf" srcId="{62CD04B4-94AE-4A25-9E94-1139193792AE}" destId="{C27F51E4-16CC-44C5-9F28-67A34CA139F2}" srcOrd="8" destOrd="0" presId="urn:microsoft.com/office/officeart/2005/8/layout/pyramid2"/>
    <dgm:cxn modelId="{DE0D66B0-0BF4-4C5E-B012-AEBAFA4F35AD}" type="presParOf" srcId="{62CD04B4-94AE-4A25-9E94-1139193792AE}" destId="{99506B87-E24E-4E04-A3CC-D6811B119FF2}" srcOrd="9" destOrd="0" presId="urn:microsoft.com/office/officeart/2005/8/layout/pyramid2"/>
    <dgm:cxn modelId="{8BB5E8F5-A61C-46A0-81D3-87D54ABAA232}" type="presParOf" srcId="{62CD04B4-94AE-4A25-9E94-1139193792AE}" destId="{22143E47-98B5-4D03-AC4C-F0EAAA3BF10D}" srcOrd="10" destOrd="0" presId="urn:microsoft.com/office/officeart/2005/8/layout/pyramid2"/>
    <dgm:cxn modelId="{5E93FC24-9D75-4E74-B120-C4DD672B6F88}" type="presParOf" srcId="{62CD04B4-94AE-4A25-9E94-1139193792AE}" destId="{2B865F4F-617E-4D00-81EF-EBF236228235}"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88220-CE78-446A-9189-5FBFF497FB4D}"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S"/>
        </a:p>
      </dgm:t>
    </dgm:pt>
    <dgm:pt modelId="{D905B235-CF36-4F90-B624-823CCB483C8B}">
      <dgm:prSet/>
      <dgm:spPr/>
      <dgm:t>
        <a:bodyPr/>
        <a:lstStyle/>
        <a:p>
          <a:r>
            <a:rPr lang="es-ES" smtClean="0"/>
            <a:t>Realizar un estudio económico sobre las importaciones y exportaciones del sector cerámico ecuatoriano, en el período 2010-2015, para determinar el desarrollo del sector en el comercio internacional.</a:t>
          </a:r>
          <a:endParaRPr lang="es-ES"/>
        </a:p>
      </dgm:t>
    </dgm:pt>
    <dgm:pt modelId="{5459E464-A8BF-477C-9B47-0B33037CF55F}" type="parTrans" cxnId="{4BDDBF33-37BF-4503-A1E5-02959EEFE4AD}">
      <dgm:prSet/>
      <dgm:spPr/>
      <dgm:t>
        <a:bodyPr/>
        <a:lstStyle/>
        <a:p>
          <a:endParaRPr lang="es-ES"/>
        </a:p>
      </dgm:t>
    </dgm:pt>
    <dgm:pt modelId="{14CAA3B5-EE94-4DA5-AE45-36DA9282B458}" type="sibTrans" cxnId="{4BDDBF33-37BF-4503-A1E5-02959EEFE4AD}">
      <dgm:prSet/>
      <dgm:spPr/>
      <dgm:t>
        <a:bodyPr/>
        <a:lstStyle/>
        <a:p>
          <a:endParaRPr lang="es-ES"/>
        </a:p>
      </dgm:t>
    </dgm:pt>
    <dgm:pt modelId="{45AE87DD-C2E7-4009-B9FF-AAECBC7DCFDB}">
      <dgm:prSet/>
      <dgm:spPr/>
      <dgm:t>
        <a:bodyPr/>
        <a:lstStyle/>
        <a:p>
          <a:r>
            <a:rPr lang="es-ES" smtClean="0"/>
            <a:t>Elaborar un análisis sobre los acuerdos comerciales vigentes firmados por Ecuador a favor del sector de cerámica y las preferencias arancelarias que se mantienen, con el fin de verificar el estado de integración global.</a:t>
          </a:r>
          <a:endParaRPr lang="es-ES"/>
        </a:p>
      </dgm:t>
    </dgm:pt>
    <dgm:pt modelId="{8D67E3A2-FADC-429E-8A80-813E9EFBC409}" type="parTrans" cxnId="{C160A096-63F4-43D5-8AF2-A8FF41F30725}">
      <dgm:prSet/>
      <dgm:spPr/>
      <dgm:t>
        <a:bodyPr/>
        <a:lstStyle/>
        <a:p>
          <a:endParaRPr lang="es-ES"/>
        </a:p>
      </dgm:t>
    </dgm:pt>
    <dgm:pt modelId="{1CF201D4-F1BC-469D-8A6A-991CB1D80485}" type="sibTrans" cxnId="{C160A096-63F4-43D5-8AF2-A8FF41F30725}">
      <dgm:prSet/>
      <dgm:spPr/>
      <dgm:t>
        <a:bodyPr/>
        <a:lstStyle/>
        <a:p>
          <a:endParaRPr lang="es-ES"/>
        </a:p>
      </dgm:t>
    </dgm:pt>
    <dgm:pt modelId="{305648AC-34C5-4E16-959F-C665A39612E7}">
      <dgm:prSet/>
      <dgm:spPr/>
      <dgm:t>
        <a:bodyPr/>
        <a:lstStyle/>
        <a:p>
          <a:r>
            <a:rPr lang="es-ES" smtClean="0"/>
            <a:t>Analizar la fase de integración que mantiene Ecuador y su desarrollo en el período 2010 – 2015, con el fin de determinar el alcance que ha tenido la globalización en el sector cerámico.</a:t>
          </a:r>
          <a:endParaRPr lang="es-ES"/>
        </a:p>
      </dgm:t>
    </dgm:pt>
    <dgm:pt modelId="{F3B102A5-9B90-4438-92B3-22E51E9171E8}" type="parTrans" cxnId="{78A527E7-14C2-413A-A19A-276DA5676531}">
      <dgm:prSet/>
      <dgm:spPr/>
      <dgm:t>
        <a:bodyPr/>
        <a:lstStyle/>
        <a:p>
          <a:endParaRPr lang="es-ES"/>
        </a:p>
      </dgm:t>
    </dgm:pt>
    <dgm:pt modelId="{ECD8F3C3-C87E-4073-ADF2-6496D65E921E}" type="sibTrans" cxnId="{78A527E7-14C2-413A-A19A-276DA5676531}">
      <dgm:prSet/>
      <dgm:spPr/>
      <dgm:t>
        <a:bodyPr/>
        <a:lstStyle/>
        <a:p>
          <a:endParaRPr lang="es-ES"/>
        </a:p>
      </dgm:t>
    </dgm:pt>
    <dgm:pt modelId="{F1C3FA69-3C62-459F-9B36-5E05418682F7}">
      <dgm:prSet/>
      <dgm:spPr/>
      <dgm:t>
        <a:bodyPr/>
        <a:lstStyle/>
        <a:p>
          <a:r>
            <a:rPr lang="es-ES" smtClean="0"/>
            <a:t>Determinar las actividades logísticas que el sector de cerámica ecuatoriana ha desarrollado, para optimizar sus recursos y brindar beneficios al comercio internacional.</a:t>
          </a:r>
          <a:endParaRPr lang="es-ES"/>
        </a:p>
      </dgm:t>
    </dgm:pt>
    <dgm:pt modelId="{D860A2ED-F446-4065-B91C-0F9E0E43097F}" type="parTrans" cxnId="{15319B25-4D77-44CC-A7C7-BECFBB5524F2}">
      <dgm:prSet/>
      <dgm:spPr/>
      <dgm:t>
        <a:bodyPr/>
        <a:lstStyle/>
        <a:p>
          <a:endParaRPr lang="es-ES"/>
        </a:p>
      </dgm:t>
    </dgm:pt>
    <dgm:pt modelId="{701DBC33-3683-4EDD-876F-F05EB8C0729F}" type="sibTrans" cxnId="{15319B25-4D77-44CC-A7C7-BECFBB5524F2}">
      <dgm:prSet/>
      <dgm:spPr/>
      <dgm:t>
        <a:bodyPr/>
        <a:lstStyle/>
        <a:p>
          <a:endParaRPr lang="es-ES"/>
        </a:p>
      </dgm:t>
    </dgm:pt>
    <dgm:pt modelId="{DB485E9A-820F-4C5F-997F-CAE17A5F9C9E}" type="pres">
      <dgm:prSet presAssocID="{75488220-CE78-446A-9189-5FBFF497FB4D}" presName="outerComposite" presStyleCnt="0">
        <dgm:presLayoutVars>
          <dgm:chMax val="5"/>
          <dgm:dir/>
          <dgm:resizeHandles val="exact"/>
        </dgm:presLayoutVars>
      </dgm:prSet>
      <dgm:spPr/>
    </dgm:pt>
    <dgm:pt modelId="{713B9F49-A85B-4A43-8478-DF5F80A2564E}" type="pres">
      <dgm:prSet presAssocID="{75488220-CE78-446A-9189-5FBFF497FB4D}" presName="dummyMaxCanvas" presStyleCnt="0">
        <dgm:presLayoutVars/>
      </dgm:prSet>
      <dgm:spPr/>
    </dgm:pt>
    <dgm:pt modelId="{FA2816DF-74B1-4586-B35E-85F649CED008}" type="pres">
      <dgm:prSet presAssocID="{75488220-CE78-446A-9189-5FBFF497FB4D}" presName="FourNodes_1" presStyleLbl="node1" presStyleIdx="0" presStyleCnt="4">
        <dgm:presLayoutVars>
          <dgm:bulletEnabled val="1"/>
        </dgm:presLayoutVars>
      </dgm:prSet>
      <dgm:spPr/>
    </dgm:pt>
    <dgm:pt modelId="{1D3FE3C1-10C5-4AF3-AA63-3933A417385D}" type="pres">
      <dgm:prSet presAssocID="{75488220-CE78-446A-9189-5FBFF497FB4D}" presName="FourNodes_2" presStyleLbl="node1" presStyleIdx="1" presStyleCnt="4">
        <dgm:presLayoutVars>
          <dgm:bulletEnabled val="1"/>
        </dgm:presLayoutVars>
      </dgm:prSet>
      <dgm:spPr/>
    </dgm:pt>
    <dgm:pt modelId="{75B02AF3-C73D-4F0F-A00F-0AF1646A0D5C}" type="pres">
      <dgm:prSet presAssocID="{75488220-CE78-446A-9189-5FBFF497FB4D}" presName="FourNodes_3" presStyleLbl="node1" presStyleIdx="2" presStyleCnt="4">
        <dgm:presLayoutVars>
          <dgm:bulletEnabled val="1"/>
        </dgm:presLayoutVars>
      </dgm:prSet>
      <dgm:spPr/>
    </dgm:pt>
    <dgm:pt modelId="{333A4B7A-8505-4D7D-8434-21A88FBB8A0A}" type="pres">
      <dgm:prSet presAssocID="{75488220-CE78-446A-9189-5FBFF497FB4D}" presName="FourNodes_4" presStyleLbl="node1" presStyleIdx="3" presStyleCnt="4">
        <dgm:presLayoutVars>
          <dgm:bulletEnabled val="1"/>
        </dgm:presLayoutVars>
      </dgm:prSet>
      <dgm:spPr/>
    </dgm:pt>
    <dgm:pt modelId="{8B7DD657-7932-4E07-80AF-99F48ED5ED03}" type="pres">
      <dgm:prSet presAssocID="{75488220-CE78-446A-9189-5FBFF497FB4D}" presName="FourConn_1-2" presStyleLbl="fgAccFollowNode1" presStyleIdx="0" presStyleCnt="3">
        <dgm:presLayoutVars>
          <dgm:bulletEnabled val="1"/>
        </dgm:presLayoutVars>
      </dgm:prSet>
      <dgm:spPr/>
    </dgm:pt>
    <dgm:pt modelId="{DEFC4743-133A-43F1-B91F-61A719E387C4}" type="pres">
      <dgm:prSet presAssocID="{75488220-CE78-446A-9189-5FBFF497FB4D}" presName="FourConn_2-3" presStyleLbl="fgAccFollowNode1" presStyleIdx="1" presStyleCnt="3">
        <dgm:presLayoutVars>
          <dgm:bulletEnabled val="1"/>
        </dgm:presLayoutVars>
      </dgm:prSet>
      <dgm:spPr/>
    </dgm:pt>
    <dgm:pt modelId="{3748A06A-58AD-43BC-B51E-5208BE606E1C}" type="pres">
      <dgm:prSet presAssocID="{75488220-CE78-446A-9189-5FBFF497FB4D}" presName="FourConn_3-4" presStyleLbl="fgAccFollowNode1" presStyleIdx="2" presStyleCnt="3">
        <dgm:presLayoutVars>
          <dgm:bulletEnabled val="1"/>
        </dgm:presLayoutVars>
      </dgm:prSet>
      <dgm:spPr/>
    </dgm:pt>
    <dgm:pt modelId="{FEB5A9F9-9063-46DB-B5D3-331F3EC67503}" type="pres">
      <dgm:prSet presAssocID="{75488220-CE78-446A-9189-5FBFF497FB4D}" presName="FourNodes_1_text" presStyleLbl="node1" presStyleIdx="3" presStyleCnt="4">
        <dgm:presLayoutVars>
          <dgm:bulletEnabled val="1"/>
        </dgm:presLayoutVars>
      </dgm:prSet>
      <dgm:spPr/>
    </dgm:pt>
    <dgm:pt modelId="{3C07168D-403F-4E21-803B-1CE61AB08E1F}" type="pres">
      <dgm:prSet presAssocID="{75488220-CE78-446A-9189-5FBFF497FB4D}" presName="FourNodes_2_text" presStyleLbl="node1" presStyleIdx="3" presStyleCnt="4">
        <dgm:presLayoutVars>
          <dgm:bulletEnabled val="1"/>
        </dgm:presLayoutVars>
      </dgm:prSet>
      <dgm:spPr/>
    </dgm:pt>
    <dgm:pt modelId="{58D3F7DF-208D-4E6B-8267-F385D798CA90}" type="pres">
      <dgm:prSet presAssocID="{75488220-CE78-446A-9189-5FBFF497FB4D}" presName="FourNodes_3_text" presStyleLbl="node1" presStyleIdx="3" presStyleCnt="4">
        <dgm:presLayoutVars>
          <dgm:bulletEnabled val="1"/>
        </dgm:presLayoutVars>
      </dgm:prSet>
      <dgm:spPr/>
    </dgm:pt>
    <dgm:pt modelId="{C10944A1-7312-42D4-BFAB-869F42470CB6}" type="pres">
      <dgm:prSet presAssocID="{75488220-CE78-446A-9189-5FBFF497FB4D}" presName="FourNodes_4_text" presStyleLbl="node1" presStyleIdx="3" presStyleCnt="4">
        <dgm:presLayoutVars>
          <dgm:bulletEnabled val="1"/>
        </dgm:presLayoutVars>
      </dgm:prSet>
      <dgm:spPr/>
    </dgm:pt>
  </dgm:ptLst>
  <dgm:cxnLst>
    <dgm:cxn modelId="{CC2F2EE0-AEA5-4368-A524-D285474A0CDF}" type="presOf" srcId="{D905B235-CF36-4F90-B624-823CCB483C8B}" destId="{FA2816DF-74B1-4586-B35E-85F649CED008}" srcOrd="0" destOrd="0" presId="urn:microsoft.com/office/officeart/2005/8/layout/vProcess5"/>
    <dgm:cxn modelId="{4BDDBF33-37BF-4503-A1E5-02959EEFE4AD}" srcId="{75488220-CE78-446A-9189-5FBFF497FB4D}" destId="{D905B235-CF36-4F90-B624-823CCB483C8B}" srcOrd="0" destOrd="0" parTransId="{5459E464-A8BF-477C-9B47-0B33037CF55F}" sibTransId="{14CAA3B5-EE94-4DA5-AE45-36DA9282B458}"/>
    <dgm:cxn modelId="{9A62C187-9331-457A-B324-D02167596CC9}" type="presOf" srcId="{ECD8F3C3-C87E-4073-ADF2-6496D65E921E}" destId="{3748A06A-58AD-43BC-B51E-5208BE606E1C}" srcOrd="0" destOrd="0" presId="urn:microsoft.com/office/officeart/2005/8/layout/vProcess5"/>
    <dgm:cxn modelId="{A9AE2B72-7B54-4E06-9419-A0BD9B02F4B8}" type="presOf" srcId="{305648AC-34C5-4E16-959F-C665A39612E7}" destId="{58D3F7DF-208D-4E6B-8267-F385D798CA90}" srcOrd="1" destOrd="0" presId="urn:microsoft.com/office/officeart/2005/8/layout/vProcess5"/>
    <dgm:cxn modelId="{06F64F4B-0173-4427-B4E0-6704E23BD3DE}" type="presOf" srcId="{305648AC-34C5-4E16-959F-C665A39612E7}" destId="{75B02AF3-C73D-4F0F-A00F-0AF1646A0D5C}" srcOrd="0" destOrd="0" presId="urn:microsoft.com/office/officeart/2005/8/layout/vProcess5"/>
    <dgm:cxn modelId="{BB64F0BA-4D46-4EF6-B719-358EF190B28E}" type="presOf" srcId="{45AE87DD-C2E7-4009-B9FF-AAECBC7DCFDB}" destId="{1D3FE3C1-10C5-4AF3-AA63-3933A417385D}" srcOrd="0" destOrd="0" presId="urn:microsoft.com/office/officeart/2005/8/layout/vProcess5"/>
    <dgm:cxn modelId="{78A527E7-14C2-413A-A19A-276DA5676531}" srcId="{75488220-CE78-446A-9189-5FBFF497FB4D}" destId="{305648AC-34C5-4E16-959F-C665A39612E7}" srcOrd="2" destOrd="0" parTransId="{F3B102A5-9B90-4438-92B3-22E51E9171E8}" sibTransId="{ECD8F3C3-C87E-4073-ADF2-6496D65E921E}"/>
    <dgm:cxn modelId="{15319B25-4D77-44CC-A7C7-BECFBB5524F2}" srcId="{75488220-CE78-446A-9189-5FBFF497FB4D}" destId="{F1C3FA69-3C62-459F-9B36-5E05418682F7}" srcOrd="3" destOrd="0" parTransId="{D860A2ED-F446-4065-B91C-0F9E0E43097F}" sibTransId="{701DBC33-3683-4EDD-876F-F05EB8C0729F}"/>
    <dgm:cxn modelId="{3E1E34FA-4DEC-49E9-8557-3621DCA409F2}" type="presOf" srcId="{14CAA3B5-EE94-4DA5-AE45-36DA9282B458}" destId="{8B7DD657-7932-4E07-80AF-99F48ED5ED03}" srcOrd="0" destOrd="0" presId="urn:microsoft.com/office/officeart/2005/8/layout/vProcess5"/>
    <dgm:cxn modelId="{31BF6049-7B76-4406-8FBE-F24CEBC86639}" type="presOf" srcId="{D905B235-CF36-4F90-B624-823CCB483C8B}" destId="{FEB5A9F9-9063-46DB-B5D3-331F3EC67503}" srcOrd="1" destOrd="0" presId="urn:microsoft.com/office/officeart/2005/8/layout/vProcess5"/>
    <dgm:cxn modelId="{C160A096-63F4-43D5-8AF2-A8FF41F30725}" srcId="{75488220-CE78-446A-9189-5FBFF497FB4D}" destId="{45AE87DD-C2E7-4009-B9FF-AAECBC7DCFDB}" srcOrd="1" destOrd="0" parTransId="{8D67E3A2-FADC-429E-8A80-813E9EFBC409}" sibTransId="{1CF201D4-F1BC-469D-8A6A-991CB1D80485}"/>
    <dgm:cxn modelId="{8C29B6AD-0067-4B57-8E43-E51A40EA877F}" type="presOf" srcId="{75488220-CE78-446A-9189-5FBFF497FB4D}" destId="{DB485E9A-820F-4C5F-997F-CAE17A5F9C9E}" srcOrd="0" destOrd="0" presId="urn:microsoft.com/office/officeart/2005/8/layout/vProcess5"/>
    <dgm:cxn modelId="{EFD3D5F6-11CF-492A-A92A-C5772A845215}" type="presOf" srcId="{F1C3FA69-3C62-459F-9B36-5E05418682F7}" destId="{C10944A1-7312-42D4-BFAB-869F42470CB6}" srcOrd="1" destOrd="0" presId="urn:microsoft.com/office/officeart/2005/8/layout/vProcess5"/>
    <dgm:cxn modelId="{4CF78288-4104-4296-A2F2-B9E240BA929D}" type="presOf" srcId="{1CF201D4-F1BC-469D-8A6A-991CB1D80485}" destId="{DEFC4743-133A-43F1-B91F-61A719E387C4}" srcOrd="0" destOrd="0" presId="urn:microsoft.com/office/officeart/2005/8/layout/vProcess5"/>
    <dgm:cxn modelId="{2190C90E-7A74-4323-8928-9345CDB8B5A8}" type="presOf" srcId="{F1C3FA69-3C62-459F-9B36-5E05418682F7}" destId="{333A4B7A-8505-4D7D-8434-21A88FBB8A0A}" srcOrd="0" destOrd="0" presId="urn:microsoft.com/office/officeart/2005/8/layout/vProcess5"/>
    <dgm:cxn modelId="{5653286D-F689-48E2-AB64-ECB8B4ED68AD}" type="presOf" srcId="{45AE87DD-C2E7-4009-B9FF-AAECBC7DCFDB}" destId="{3C07168D-403F-4E21-803B-1CE61AB08E1F}" srcOrd="1" destOrd="0" presId="urn:microsoft.com/office/officeart/2005/8/layout/vProcess5"/>
    <dgm:cxn modelId="{CBFBBB05-2689-47F8-BDAD-96A40B2C6DBA}" type="presParOf" srcId="{DB485E9A-820F-4C5F-997F-CAE17A5F9C9E}" destId="{713B9F49-A85B-4A43-8478-DF5F80A2564E}" srcOrd="0" destOrd="0" presId="urn:microsoft.com/office/officeart/2005/8/layout/vProcess5"/>
    <dgm:cxn modelId="{EB111C0B-5A38-46B4-AA54-580FFCE0F36C}" type="presParOf" srcId="{DB485E9A-820F-4C5F-997F-CAE17A5F9C9E}" destId="{FA2816DF-74B1-4586-B35E-85F649CED008}" srcOrd="1" destOrd="0" presId="urn:microsoft.com/office/officeart/2005/8/layout/vProcess5"/>
    <dgm:cxn modelId="{D5B8158D-DE77-4667-B904-2F71C0318018}" type="presParOf" srcId="{DB485E9A-820F-4C5F-997F-CAE17A5F9C9E}" destId="{1D3FE3C1-10C5-4AF3-AA63-3933A417385D}" srcOrd="2" destOrd="0" presId="urn:microsoft.com/office/officeart/2005/8/layout/vProcess5"/>
    <dgm:cxn modelId="{29D73A97-4E6B-447A-AF07-9656788FD0DA}" type="presParOf" srcId="{DB485E9A-820F-4C5F-997F-CAE17A5F9C9E}" destId="{75B02AF3-C73D-4F0F-A00F-0AF1646A0D5C}" srcOrd="3" destOrd="0" presId="urn:microsoft.com/office/officeart/2005/8/layout/vProcess5"/>
    <dgm:cxn modelId="{E5BA3460-35BE-4129-A608-4B6E6990000B}" type="presParOf" srcId="{DB485E9A-820F-4C5F-997F-CAE17A5F9C9E}" destId="{333A4B7A-8505-4D7D-8434-21A88FBB8A0A}" srcOrd="4" destOrd="0" presId="urn:microsoft.com/office/officeart/2005/8/layout/vProcess5"/>
    <dgm:cxn modelId="{8099FD4E-6047-4FCE-9F6B-21CC2B7E1FBA}" type="presParOf" srcId="{DB485E9A-820F-4C5F-997F-CAE17A5F9C9E}" destId="{8B7DD657-7932-4E07-80AF-99F48ED5ED03}" srcOrd="5" destOrd="0" presId="urn:microsoft.com/office/officeart/2005/8/layout/vProcess5"/>
    <dgm:cxn modelId="{DBF6E36E-9A58-462A-A0D2-03D5F7A6E481}" type="presParOf" srcId="{DB485E9A-820F-4C5F-997F-CAE17A5F9C9E}" destId="{DEFC4743-133A-43F1-B91F-61A719E387C4}" srcOrd="6" destOrd="0" presId="urn:microsoft.com/office/officeart/2005/8/layout/vProcess5"/>
    <dgm:cxn modelId="{D508DA06-5AC2-4E15-AA93-99C0E594EEFB}" type="presParOf" srcId="{DB485E9A-820F-4C5F-997F-CAE17A5F9C9E}" destId="{3748A06A-58AD-43BC-B51E-5208BE606E1C}" srcOrd="7" destOrd="0" presId="urn:microsoft.com/office/officeart/2005/8/layout/vProcess5"/>
    <dgm:cxn modelId="{D235EE53-65C6-4530-BAAD-A69E96A58835}" type="presParOf" srcId="{DB485E9A-820F-4C5F-997F-CAE17A5F9C9E}" destId="{FEB5A9F9-9063-46DB-B5D3-331F3EC67503}" srcOrd="8" destOrd="0" presId="urn:microsoft.com/office/officeart/2005/8/layout/vProcess5"/>
    <dgm:cxn modelId="{31D54F08-06E3-45BB-A00C-BA2D43B4D0A2}" type="presParOf" srcId="{DB485E9A-820F-4C5F-997F-CAE17A5F9C9E}" destId="{3C07168D-403F-4E21-803B-1CE61AB08E1F}" srcOrd="9" destOrd="0" presId="urn:microsoft.com/office/officeart/2005/8/layout/vProcess5"/>
    <dgm:cxn modelId="{A625BE28-36EA-4944-A330-BF53A2B2B1E9}" type="presParOf" srcId="{DB485E9A-820F-4C5F-997F-CAE17A5F9C9E}" destId="{58D3F7DF-208D-4E6B-8267-F385D798CA90}" srcOrd="10" destOrd="0" presId="urn:microsoft.com/office/officeart/2005/8/layout/vProcess5"/>
    <dgm:cxn modelId="{CC22C4CA-5283-4EB0-9DFD-BA2C721AE00D}" type="presParOf" srcId="{DB485E9A-820F-4C5F-997F-CAE17A5F9C9E}" destId="{C10944A1-7312-42D4-BFAB-869F42470CB6}"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59762-700D-4D67-8C94-333430F766EF}" type="doc">
      <dgm:prSet loTypeId="urn:microsoft.com/office/officeart/2005/8/layout/vList3" loCatId="list" qsTypeId="urn:microsoft.com/office/officeart/2005/8/quickstyle/simple1" qsCatId="simple" csTypeId="urn:microsoft.com/office/officeart/2005/8/colors/accent2_1" csCatId="accent2" phldr="1"/>
      <dgm:spPr/>
    </dgm:pt>
    <dgm:pt modelId="{AE125AB9-759A-496B-AB1F-B25C67B86CB2}">
      <dgm:prSet phldrT="[Texto]"/>
      <dgm:spPr/>
      <dgm:t>
        <a:bodyPr/>
        <a:lstStyle/>
        <a:p>
          <a:r>
            <a:rPr lang="es-ES" dirty="0" err="1" smtClean="0"/>
            <a:t>Arnaud</a:t>
          </a:r>
          <a:r>
            <a:rPr lang="es-ES" dirty="0" smtClean="0"/>
            <a:t> Guillermo (2000)</a:t>
          </a:r>
          <a:endParaRPr lang="es-ES" dirty="0"/>
        </a:p>
      </dgm:t>
    </dgm:pt>
    <dgm:pt modelId="{12BA52E8-F765-423B-8BB0-F5C80AC8205D}" type="parTrans" cxnId="{E21D5F66-5A4C-466B-B839-906DFB5B1C87}">
      <dgm:prSet/>
      <dgm:spPr/>
      <dgm:t>
        <a:bodyPr/>
        <a:lstStyle/>
        <a:p>
          <a:endParaRPr lang="es-ES"/>
        </a:p>
      </dgm:t>
    </dgm:pt>
    <dgm:pt modelId="{4CE09CD7-4910-4520-BE6C-8ABA7D565D3C}" type="sibTrans" cxnId="{E21D5F66-5A4C-466B-B839-906DFB5B1C87}">
      <dgm:prSet/>
      <dgm:spPr/>
      <dgm:t>
        <a:bodyPr/>
        <a:lstStyle/>
        <a:p>
          <a:endParaRPr lang="es-ES"/>
        </a:p>
      </dgm:t>
    </dgm:pt>
    <dgm:pt modelId="{75580E46-6D5F-4907-A4F4-9F776F3D0DBF}">
      <dgm:prSet phldrT="[Texto]"/>
      <dgm:spPr/>
      <dgm:t>
        <a:bodyPr/>
        <a:lstStyle/>
        <a:p>
          <a:r>
            <a:rPr lang="es-ES" dirty="0" err="1" smtClean="0"/>
            <a:t>Heckscher</a:t>
          </a:r>
          <a:r>
            <a:rPr lang="es-ES" dirty="0" smtClean="0"/>
            <a:t> y </a:t>
          </a:r>
          <a:r>
            <a:rPr lang="es-ES" dirty="0" err="1" smtClean="0"/>
            <a:t>Ohlin</a:t>
          </a:r>
          <a:r>
            <a:rPr lang="es-ES" dirty="0" smtClean="0"/>
            <a:t> (1919 y 1933)</a:t>
          </a:r>
          <a:endParaRPr lang="es-ES" dirty="0"/>
        </a:p>
      </dgm:t>
    </dgm:pt>
    <dgm:pt modelId="{C8628467-F555-4C75-99EA-FA557369AEC8}" type="parTrans" cxnId="{744FFE72-88E6-4553-8AD8-5D860CE33633}">
      <dgm:prSet/>
      <dgm:spPr/>
      <dgm:t>
        <a:bodyPr/>
        <a:lstStyle/>
        <a:p>
          <a:endParaRPr lang="es-ES"/>
        </a:p>
      </dgm:t>
    </dgm:pt>
    <dgm:pt modelId="{76700F77-6E5E-47BB-971D-05814B500D8D}" type="sibTrans" cxnId="{744FFE72-88E6-4553-8AD8-5D860CE33633}">
      <dgm:prSet/>
      <dgm:spPr/>
      <dgm:t>
        <a:bodyPr/>
        <a:lstStyle/>
        <a:p>
          <a:endParaRPr lang="es-ES"/>
        </a:p>
      </dgm:t>
    </dgm:pt>
    <dgm:pt modelId="{3B8B8B76-7417-482B-8F60-679D09BAA511}">
      <dgm:prSet phldrT="[Texto]"/>
      <dgm:spPr/>
      <dgm:t>
        <a:bodyPr/>
        <a:lstStyle/>
        <a:p>
          <a:r>
            <a:rPr lang="es-ES" dirty="0" smtClean="0"/>
            <a:t>Michael </a:t>
          </a:r>
          <a:r>
            <a:rPr lang="es-ES" dirty="0" err="1" smtClean="0"/>
            <a:t>Porter</a:t>
          </a:r>
          <a:r>
            <a:rPr lang="es-ES" dirty="0" smtClean="0"/>
            <a:t> (1947)</a:t>
          </a:r>
          <a:endParaRPr lang="es-ES" dirty="0"/>
        </a:p>
      </dgm:t>
    </dgm:pt>
    <dgm:pt modelId="{CBA3E709-3346-4AC6-B50B-68E1ACA6489C}" type="parTrans" cxnId="{CC1B6E17-FD74-4872-B262-BBBEE9A57921}">
      <dgm:prSet/>
      <dgm:spPr/>
      <dgm:t>
        <a:bodyPr/>
        <a:lstStyle/>
        <a:p>
          <a:endParaRPr lang="es-ES"/>
        </a:p>
      </dgm:t>
    </dgm:pt>
    <dgm:pt modelId="{2E1FB6D3-F4F9-4F60-89EA-C6126CD388F9}" type="sibTrans" cxnId="{CC1B6E17-FD74-4872-B262-BBBEE9A57921}">
      <dgm:prSet/>
      <dgm:spPr/>
      <dgm:t>
        <a:bodyPr/>
        <a:lstStyle/>
        <a:p>
          <a:endParaRPr lang="es-ES"/>
        </a:p>
      </dgm:t>
    </dgm:pt>
    <dgm:pt modelId="{ABB86C92-A3EA-479D-9367-A2A0DCA38EC0}">
      <dgm:prSet phldrT="[Texto]"/>
      <dgm:spPr/>
      <dgm:t>
        <a:bodyPr/>
        <a:lstStyle/>
        <a:p>
          <a:r>
            <a:rPr lang="es-ES" dirty="0" smtClean="0"/>
            <a:t>Integración económica como un aspecto de disminuir y reducir la discriminación entre las unidades económicas</a:t>
          </a:r>
          <a:endParaRPr lang="es-ES" dirty="0"/>
        </a:p>
      </dgm:t>
    </dgm:pt>
    <dgm:pt modelId="{0AC122A7-1047-4562-844D-1F256BC9F27C}" type="parTrans" cxnId="{F6AAF20B-B4A7-47AD-BA58-87DD97322D21}">
      <dgm:prSet/>
      <dgm:spPr/>
      <dgm:t>
        <a:bodyPr/>
        <a:lstStyle/>
        <a:p>
          <a:endParaRPr lang="es-ES"/>
        </a:p>
      </dgm:t>
    </dgm:pt>
    <dgm:pt modelId="{E6A5D1C5-9BD6-442B-8C34-4631529BDB39}" type="sibTrans" cxnId="{F6AAF20B-B4A7-47AD-BA58-87DD97322D21}">
      <dgm:prSet/>
      <dgm:spPr/>
      <dgm:t>
        <a:bodyPr/>
        <a:lstStyle/>
        <a:p>
          <a:endParaRPr lang="es-ES"/>
        </a:p>
      </dgm:t>
    </dgm:pt>
    <dgm:pt modelId="{A5EDE9CE-1638-4C4B-987E-CBDCDE832ADB}">
      <dgm:prSet phldrT="[Texto]"/>
      <dgm:spPr/>
      <dgm:t>
        <a:bodyPr/>
        <a:lstStyle/>
        <a:p>
          <a:r>
            <a:rPr lang="es-ES" dirty="0" smtClean="0"/>
            <a:t>Ventaja comparativa que el mercado genera es producto de las diferencias en la dotación de factores</a:t>
          </a:r>
          <a:endParaRPr lang="es-ES" dirty="0"/>
        </a:p>
      </dgm:t>
    </dgm:pt>
    <dgm:pt modelId="{97816CD5-0A23-4CF5-8E6E-DDE9D2E05680}" type="parTrans" cxnId="{0176FA90-142D-4962-BE94-CBA050E14398}">
      <dgm:prSet/>
      <dgm:spPr/>
      <dgm:t>
        <a:bodyPr/>
        <a:lstStyle/>
        <a:p>
          <a:endParaRPr lang="es-ES"/>
        </a:p>
      </dgm:t>
    </dgm:pt>
    <dgm:pt modelId="{6A057A04-DB83-47C1-A4C0-80887CD21040}" type="sibTrans" cxnId="{0176FA90-142D-4962-BE94-CBA050E14398}">
      <dgm:prSet/>
      <dgm:spPr/>
      <dgm:t>
        <a:bodyPr/>
        <a:lstStyle/>
        <a:p>
          <a:endParaRPr lang="es-ES"/>
        </a:p>
      </dgm:t>
    </dgm:pt>
    <dgm:pt modelId="{1486A702-572A-47BE-B05A-AD5BEFBB91F4}">
      <dgm:prSet phldrT="[Texto]"/>
      <dgm:spPr/>
      <dgm:t>
        <a:bodyPr/>
        <a:lstStyle/>
        <a:p>
          <a:r>
            <a:rPr lang="es-ES" dirty="0" smtClean="0"/>
            <a:t>Uso intensivo del factor más abundante que tenga un país ya sea el trabajo o el capital.</a:t>
          </a:r>
          <a:endParaRPr lang="es-ES" dirty="0"/>
        </a:p>
      </dgm:t>
    </dgm:pt>
    <dgm:pt modelId="{23E9BD8F-E176-409C-A4ED-98551FB7FDF6}" type="parTrans" cxnId="{22DBF159-DC21-4709-BEF6-3D39198650C4}">
      <dgm:prSet/>
      <dgm:spPr/>
      <dgm:t>
        <a:bodyPr/>
        <a:lstStyle/>
        <a:p>
          <a:endParaRPr lang="es-ES"/>
        </a:p>
      </dgm:t>
    </dgm:pt>
    <dgm:pt modelId="{CCE2ACE7-041E-47FC-A788-74166389A556}" type="sibTrans" cxnId="{22DBF159-DC21-4709-BEF6-3D39198650C4}">
      <dgm:prSet/>
      <dgm:spPr/>
      <dgm:t>
        <a:bodyPr/>
        <a:lstStyle/>
        <a:p>
          <a:endParaRPr lang="es-ES"/>
        </a:p>
      </dgm:t>
    </dgm:pt>
    <dgm:pt modelId="{0FF976E6-E829-46F3-9FD9-4AA2C5154F21}" type="pres">
      <dgm:prSet presAssocID="{4A359762-700D-4D67-8C94-333430F766EF}" presName="linearFlow" presStyleCnt="0">
        <dgm:presLayoutVars>
          <dgm:dir/>
          <dgm:resizeHandles val="exact"/>
        </dgm:presLayoutVars>
      </dgm:prSet>
      <dgm:spPr/>
    </dgm:pt>
    <dgm:pt modelId="{E63AF14C-438C-4774-89D3-18167041D517}" type="pres">
      <dgm:prSet presAssocID="{AE125AB9-759A-496B-AB1F-B25C67B86CB2}" presName="composite" presStyleCnt="0"/>
      <dgm:spPr/>
    </dgm:pt>
    <dgm:pt modelId="{8C406057-03D6-4A3C-ACC1-729FC4F2BC36}" type="pres">
      <dgm:prSet presAssocID="{AE125AB9-759A-496B-AB1F-B25C67B86CB2}" presName="imgShp" presStyleLbl="fgImgPlace1" presStyleIdx="0" presStyleCnt="3"/>
      <dgm:spPr>
        <a:blipFill rotWithShape="0">
          <a:blip xmlns:r="http://schemas.openxmlformats.org/officeDocument/2006/relationships" r:embed="rId1"/>
          <a:stretch>
            <a:fillRect/>
          </a:stretch>
        </a:blipFill>
      </dgm:spPr>
    </dgm:pt>
    <dgm:pt modelId="{D3BA09D8-86CA-4F60-92F3-07670AC4103A}" type="pres">
      <dgm:prSet presAssocID="{AE125AB9-759A-496B-AB1F-B25C67B86CB2}" presName="txShp" presStyleLbl="node1" presStyleIdx="0" presStyleCnt="3">
        <dgm:presLayoutVars>
          <dgm:bulletEnabled val="1"/>
        </dgm:presLayoutVars>
      </dgm:prSet>
      <dgm:spPr/>
      <dgm:t>
        <a:bodyPr/>
        <a:lstStyle/>
        <a:p>
          <a:endParaRPr lang="es-ES"/>
        </a:p>
      </dgm:t>
    </dgm:pt>
    <dgm:pt modelId="{784D59A4-0DD4-4ABC-B305-7F15CAFC4ADE}" type="pres">
      <dgm:prSet presAssocID="{4CE09CD7-4910-4520-BE6C-8ABA7D565D3C}" presName="spacing" presStyleCnt="0"/>
      <dgm:spPr/>
    </dgm:pt>
    <dgm:pt modelId="{3BE73AE5-2369-4709-995F-10FC8DECB998}" type="pres">
      <dgm:prSet presAssocID="{75580E46-6D5F-4907-A4F4-9F776F3D0DBF}" presName="composite" presStyleCnt="0"/>
      <dgm:spPr/>
    </dgm:pt>
    <dgm:pt modelId="{9DAD24ED-E9A2-4FA2-AA4D-F9A05897BBC4}" type="pres">
      <dgm:prSet presAssocID="{75580E46-6D5F-4907-A4F4-9F776F3D0DBF}" presName="imgShp" presStyleLbl="fgImgPlace1" presStyleIdx="1" presStyleCnt="3"/>
      <dgm:spPr>
        <a:blipFill rotWithShape="0">
          <a:blip xmlns:r="http://schemas.openxmlformats.org/officeDocument/2006/relationships" r:embed="rId2"/>
          <a:stretch>
            <a:fillRect/>
          </a:stretch>
        </a:blipFill>
      </dgm:spPr>
    </dgm:pt>
    <dgm:pt modelId="{865482F8-C7AE-496D-AA89-26CC966117B8}" type="pres">
      <dgm:prSet presAssocID="{75580E46-6D5F-4907-A4F4-9F776F3D0DBF}" presName="txShp" presStyleLbl="node1" presStyleIdx="1" presStyleCnt="3">
        <dgm:presLayoutVars>
          <dgm:bulletEnabled val="1"/>
        </dgm:presLayoutVars>
      </dgm:prSet>
      <dgm:spPr/>
      <dgm:t>
        <a:bodyPr/>
        <a:lstStyle/>
        <a:p>
          <a:endParaRPr lang="es-ES"/>
        </a:p>
      </dgm:t>
    </dgm:pt>
    <dgm:pt modelId="{2BBA44B9-AF93-44B0-8D25-9D41E8919CBB}" type="pres">
      <dgm:prSet presAssocID="{76700F77-6E5E-47BB-971D-05814B500D8D}" presName="spacing" presStyleCnt="0"/>
      <dgm:spPr/>
    </dgm:pt>
    <dgm:pt modelId="{ABF4C9E5-8B28-45EB-8CD4-9D88E93927F8}" type="pres">
      <dgm:prSet presAssocID="{3B8B8B76-7417-482B-8F60-679D09BAA511}" presName="composite" presStyleCnt="0"/>
      <dgm:spPr/>
    </dgm:pt>
    <dgm:pt modelId="{D27BC0E0-EE9D-4F97-843A-F7E6C4A2116A}" type="pres">
      <dgm:prSet presAssocID="{3B8B8B76-7417-482B-8F60-679D09BAA511}" presName="imgShp" presStyleLbl="fgImgPlace1" presStyleIdx="2" presStyleCnt="3"/>
      <dgm:spPr>
        <a:blipFill rotWithShape="0">
          <a:blip xmlns:r="http://schemas.openxmlformats.org/officeDocument/2006/relationships" r:embed="rId3"/>
          <a:stretch>
            <a:fillRect/>
          </a:stretch>
        </a:blipFill>
      </dgm:spPr>
    </dgm:pt>
    <dgm:pt modelId="{AE925167-D5E0-40B8-BF34-B0AEC5B239BE}" type="pres">
      <dgm:prSet presAssocID="{3B8B8B76-7417-482B-8F60-679D09BAA511}" presName="txShp" presStyleLbl="node1" presStyleIdx="2" presStyleCnt="3">
        <dgm:presLayoutVars>
          <dgm:bulletEnabled val="1"/>
        </dgm:presLayoutVars>
      </dgm:prSet>
      <dgm:spPr/>
      <dgm:t>
        <a:bodyPr/>
        <a:lstStyle/>
        <a:p>
          <a:endParaRPr lang="es-ES"/>
        </a:p>
      </dgm:t>
    </dgm:pt>
  </dgm:ptLst>
  <dgm:cxnLst>
    <dgm:cxn modelId="{E21D5F66-5A4C-466B-B839-906DFB5B1C87}" srcId="{4A359762-700D-4D67-8C94-333430F766EF}" destId="{AE125AB9-759A-496B-AB1F-B25C67B86CB2}" srcOrd="0" destOrd="0" parTransId="{12BA52E8-F765-423B-8BB0-F5C80AC8205D}" sibTransId="{4CE09CD7-4910-4520-BE6C-8ABA7D565D3C}"/>
    <dgm:cxn modelId="{744FFE72-88E6-4553-8AD8-5D860CE33633}" srcId="{4A359762-700D-4D67-8C94-333430F766EF}" destId="{75580E46-6D5F-4907-A4F4-9F776F3D0DBF}" srcOrd="1" destOrd="0" parTransId="{C8628467-F555-4C75-99EA-FA557369AEC8}" sibTransId="{76700F77-6E5E-47BB-971D-05814B500D8D}"/>
    <dgm:cxn modelId="{0176FA90-142D-4962-BE94-CBA050E14398}" srcId="{75580E46-6D5F-4907-A4F4-9F776F3D0DBF}" destId="{A5EDE9CE-1638-4C4B-987E-CBDCDE832ADB}" srcOrd="0" destOrd="0" parTransId="{97816CD5-0A23-4CF5-8E6E-DDE9D2E05680}" sibTransId="{6A057A04-DB83-47C1-A4C0-80887CD21040}"/>
    <dgm:cxn modelId="{9E26BCEF-3837-4269-954F-B661C07B928C}" type="presOf" srcId="{4A359762-700D-4D67-8C94-333430F766EF}" destId="{0FF976E6-E829-46F3-9FD9-4AA2C5154F21}" srcOrd="0" destOrd="0" presId="urn:microsoft.com/office/officeart/2005/8/layout/vList3"/>
    <dgm:cxn modelId="{1360114C-71DA-4DB4-9A7C-2A9F58D686C2}" type="presOf" srcId="{AE125AB9-759A-496B-AB1F-B25C67B86CB2}" destId="{D3BA09D8-86CA-4F60-92F3-07670AC4103A}" srcOrd="0" destOrd="0" presId="urn:microsoft.com/office/officeart/2005/8/layout/vList3"/>
    <dgm:cxn modelId="{E51C62F3-36EB-481A-94DE-0A75D52ACD85}" type="presOf" srcId="{75580E46-6D5F-4907-A4F4-9F776F3D0DBF}" destId="{865482F8-C7AE-496D-AA89-26CC966117B8}" srcOrd="0" destOrd="0" presId="urn:microsoft.com/office/officeart/2005/8/layout/vList3"/>
    <dgm:cxn modelId="{D05180A0-6108-4444-A297-C482BCE5C0D7}" type="presOf" srcId="{ABB86C92-A3EA-479D-9367-A2A0DCA38EC0}" destId="{D3BA09D8-86CA-4F60-92F3-07670AC4103A}" srcOrd="0" destOrd="1" presId="urn:microsoft.com/office/officeart/2005/8/layout/vList3"/>
    <dgm:cxn modelId="{22DBF159-DC21-4709-BEF6-3D39198650C4}" srcId="{3B8B8B76-7417-482B-8F60-679D09BAA511}" destId="{1486A702-572A-47BE-B05A-AD5BEFBB91F4}" srcOrd="0" destOrd="0" parTransId="{23E9BD8F-E176-409C-A4ED-98551FB7FDF6}" sibTransId="{CCE2ACE7-041E-47FC-A788-74166389A556}"/>
    <dgm:cxn modelId="{55B8E6B4-0334-4456-908C-8DDA1C2D1609}" type="presOf" srcId="{A5EDE9CE-1638-4C4B-987E-CBDCDE832ADB}" destId="{865482F8-C7AE-496D-AA89-26CC966117B8}" srcOrd="0" destOrd="1" presId="urn:microsoft.com/office/officeart/2005/8/layout/vList3"/>
    <dgm:cxn modelId="{CC1B6E17-FD74-4872-B262-BBBEE9A57921}" srcId="{4A359762-700D-4D67-8C94-333430F766EF}" destId="{3B8B8B76-7417-482B-8F60-679D09BAA511}" srcOrd="2" destOrd="0" parTransId="{CBA3E709-3346-4AC6-B50B-68E1ACA6489C}" sibTransId="{2E1FB6D3-F4F9-4F60-89EA-C6126CD388F9}"/>
    <dgm:cxn modelId="{32658D10-6CBF-4B0A-AC5E-E23E095D90AE}" type="presOf" srcId="{3B8B8B76-7417-482B-8F60-679D09BAA511}" destId="{AE925167-D5E0-40B8-BF34-B0AEC5B239BE}" srcOrd="0" destOrd="0" presId="urn:microsoft.com/office/officeart/2005/8/layout/vList3"/>
    <dgm:cxn modelId="{F6AAF20B-B4A7-47AD-BA58-87DD97322D21}" srcId="{AE125AB9-759A-496B-AB1F-B25C67B86CB2}" destId="{ABB86C92-A3EA-479D-9367-A2A0DCA38EC0}" srcOrd="0" destOrd="0" parTransId="{0AC122A7-1047-4562-844D-1F256BC9F27C}" sibTransId="{E6A5D1C5-9BD6-442B-8C34-4631529BDB39}"/>
    <dgm:cxn modelId="{DD78537E-F5B2-4527-9549-1B8C1758922B}" type="presOf" srcId="{1486A702-572A-47BE-B05A-AD5BEFBB91F4}" destId="{AE925167-D5E0-40B8-BF34-B0AEC5B239BE}" srcOrd="0" destOrd="1" presId="urn:microsoft.com/office/officeart/2005/8/layout/vList3"/>
    <dgm:cxn modelId="{64168244-EB1F-4164-B63E-0FE049284C20}" type="presParOf" srcId="{0FF976E6-E829-46F3-9FD9-4AA2C5154F21}" destId="{E63AF14C-438C-4774-89D3-18167041D517}" srcOrd="0" destOrd="0" presId="urn:microsoft.com/office/officeart/2005/8/layout/vList3"/>
    <dgm:cxn modelId="{1B132DA7-2EA7-4309-904E-A15985B3DFC0}" type="presParOf" srcId="{E63AF14C-438C-4774-89D3-18167041D517}" destId="{8C406057-03D6-4A3C-ACC1-729FC4F2BC36}" srcOrd="0" destOrd="0" presId="urn:microsoft.com/office/officeart/2005/8/layout/vList3"/>
    <dgm:cxn modelId="{E35ACDAB-3AC5-47BF-8E69-2C7956FD7AD6}" type="presParOf" srcId="{E63AF14C-438C-4774-89D3-18167041D517}" destId="{D3BA09D8-86CA-4F60-92F3-07670AC4103A}" srcOrd="1" destOrd="0" presId="urn:microsoft.com/office/officeart/2005/8/layout/vList3"/>
    <dgm:cxn modelId="{C9E557D8-F466-4B10-B556-88548CA9B54A}" type="presParOf" srcId="{0FF976E6-E829-46F3-9FD9-4AA2C5154F21}" destId="{784D59A4-0DD4-4ABC-B305-7F15CAFC4ADE}" srcOrd="1" destOrd="0" presId="urn:microsoft.com/office/officeart/2005/8/layout/vList3"/>
    <dgm:cxn modelId="{D0E1CF69-0B2C-4F0C-9D8E-3B499BC34BF1}" type="presParOf" srcId="{0FF976E6-E829-46F3-9FD9-4AA2C5154F21}" destId="{3BE73AE5-2369-4709-995F-10FC8DECB998}" srcOrd="2" destOrd="0" presId="urn:microsoft.com/office/officeart/2005/8/layout/vList3"/>
    <dgm:cxn modelId="{02CCDE26-B9C5-4D79-82AE-881C8F8BEF22}" type="presParOf" srcId="{3BE73AE5-2369-4709-995F-10FC8DECB998}" destId="{9DAD24ED-E9A2-4FA2-AA4D-F9A05897BBC4}" srcOrd="0" destOrd="0" presId="urn:microsoft.com/office/officeart/2005/8/layout/vList3"/>
    <dgm:cxn modelId="{ED3E229C-CA81-4A05-8112-CD95861CDE80}" type="presParOf" srcId="{3BE73AE5-2369-4709-995F-10FC8DECB998}" destId="{865482F8-C7AE-496D-AA89-26CC966117B8}" srcOrd="1" destOrd="0" presId="urn:microsoft.com/office/officeart/2005/8/layout/vList3"/>
    <dgm:cxn modelId="{4C40FA89-D5EC-487F-88C6-FC560B113BB8}" type="presParOf" srcId="{0FF976E6-E829-46F3-9FD9-4AA2C5154F21}" destId="{2BBA44B9-AF93-44B0-8D25-9D41E8919CBB}" srcOrd="3" destOrd="0" presId="urn:microsoft.com/office/officeart/2005/8/layout/vList3"/>
    <dgm:cxn modelId="{07881771-A02E-4AF7-8D4C-0029CD169A02}" type="presParOf" srcId="{0FF976E6-E829-46F3-9FD9-4AA2C5154F21}" destId="{ABF4C9E5-8B28-45EB-8CD4-9D88E93927F8}" srcOrd="4" destOrd="0" presId="urn:microsoft.com/office/officeart/2005/8/layout/vList3"/>
    <dgm:cxn modelId="{CEEE6875-471F-4559-814E-010415564B48}" type="presParOf" srcId="{ABF4C9E5-8B28-45EB-8CD4-9D88E93927F8}" destId="{D27BC0E0-EE9D-4F97-843A-F7E6C4A2116A}" srcOrd="0" destOrd="0" presId="urn:microsoft.com/office/officeart/2005/8/layout/vList3"/>
    <dgm:cxn modelId="{A432808F-C1ED-4CC1-B48E-C39E8CAF297B}" type="presParOf" srcId="{ABF4C9E5-8B28-45EB-8CD4-9D88E93927F8}" destId="{AE925167-D5E0-40B8-BF34-B0AEC5B239BE}"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9762E1-F2EE-481B-A70D-940D4F81E09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EE5D4285-1B11-44DE-85D6-4B15460E45B1}">
      <dgm:prSet phldrT="[Texto]"/>
      <dgm:spPr>
        <a:blipFill rotWithShape="0">
          <a:blip xmlns:r="http://schemas.openxmlformats.org/officeDocument/2006/relationships" r:embed="rId1"/>
          <a:stretch>
            <a:fillRect/>
          </a:stretch>
        </a:blipFill>
      </dgm:spPr>
      <dgm:t>
        <a:bodyPr/>
        <a:lstStyle/>
        <a:p>
          <a:endParaRPr lang="es-ES" dirty="0" smtClean="0"/>
        </a:p>
        <a:p>
          <a:endParaRPr lang="es-ES" dirty="0" smtClean="0"/>
        </a:p>
        <a:p>
          <a:endParaRPr lang="es-ES" dirty="0" smtClean="0"/>
        </a:p>
        <a:p>
          <a:endParaRPr lang="es-ES" dirty="0" smtClean="0"/>
        </a:p>
        <a:p>
          <a:r>
            <a:rPr lang="es-ES" dirty="0" smtClean="0"/>
            <a:t>2000 a 4000 a.C.</a:t>
          </a:r>
          <a:endParaRPr lang="es-ES" dirty="0"/>
        </a:p>
      </dgm:t>
    </dgm:pt>
    <dgm:pt modelId="{B552464C-F01F-4967-A424-B450FD4F6365}" type="parTrans" cxnId="{2AA596D2-346B-4DFB-B5DF-05B0C844951A}">
      <dgm:prSet/>
      <dgm:spPr/>
      <dgm:t>
        <a:bodyPr/>
        <a:lstStyle/>
        <a:p>
          <a:endParaRPr lang="es-ES"/>
        </a:p>
      </dgm:t>
    </dgm:pt>
    <dgm:pt modelId="{31237FE2-E221-4062-B282-BA1C4F66E5B0}" type="sibTrans" cxnId="{2AA596D2-346B-4DFB-B5DF-05B0C844951A}">
      <dgm:prSet/>
      <dgm:spPr/>
      <dgm:t>
        <a:bodyPr/>
        <a:lstStyle/>
        <a:p>
          <a:endParaRPr lang="es-ES"/>
        </a:p>
      </dgm:t>
    </dgm:pt>
    <dgm:pt modelId="{CE18B9D2-A4CC-421E-83B4-1DF0535E1105}">
      <dgm:prSet phldrT="[Texto]"/>
      <dgm:spPr>
        <a:blipFill rotWithShape="0">
          <a:blip xmlns:r="http://schemas.openxmlformats.org/officeDocument/2006/relationships" r:embed="rId2"/>
          <a:stretch>
            <a:fillRect/>
          </a:stretch>
        </a:blipFill>
      </dgm:spPr>
      <dgm:t>
        <a:bodyPr/>
        <a:lstStyle/>
        <a:p>
          <a:endParaRPr lang="es-ES" dirty="0" smtClean="0"/>
        </a:p>
        <a:p>
          <a:endParaRPr lang="es-ES" dirty="0" smtClean="0"/>
        </a:p>
        <a:p>
          <a:endParaRPr lang="es-ES" dirty="0" smtClean="0"/>
        </a:p>
        <a:p>
          <a:r>
            <a:rPr lang="es-ES" dirty="0" smtClean="0"/>
            <a:t>CULTURA VALDIVIA</a:t>
          </a:r>
          <a:endParaRPr lang="es-ES" dirty="0"/>
        </a:p>
      </dgm:t>
    </dgm:pt>
    <dgm:pt modelId="{40A03EC0-3FAD-4C3C-9017-E0872F324554}" type="parTrans" cxnId="{5D9291FB-3678-4650-84A7-AB1B407D8A3A}">
      <dgm:prSet/>
      <dgm:spPr/>
      <dgm:t>
        <a:bodyPr/>
        <a:lstStyle/>
        <a:p>
          <a:endParaRPr lang="es-ES"/>
        </a:p>
      </dgm:t>
    </dgm:pt>
    <dgm:pt modelId="{B0AD9DDE-EBDB-4122-A285-945336C58353}" type="sibTrans" cxnId="{5D9291FB-3678-4650-84A7-AB1B407D8A3A}">
      <dgm:prSet/>
      <dgm:spPr/>
      <dgm:t>
        <a:bodyPr/>
        <a:lstStyle/>
        <a:p>
          <a:endParaRPr lang="es-ES"/>
        </a:p>
      </dgm:t>
    </dgm:pt>
    <dgm:pt modelId="{94C15DCA-9AF3-408C-A538-3488485DBD9E}">
      <dgm:prSet phldrT="[Texto]"/>
      <dgm:spPr>
        <a:blipFill rotWithShape="0">
          <a:blip xmlns:r="http://schemas.openxmlformats.org/officeDocument/2006/relationships" r:embed="rId3"/>
          <a:stretch>
            <a:fillRect/>
          </a:stretch>
        </a:blipFill>
      </dgm:spPr>
      <dgm:t>
        <a:bodyPr/>
        <a:lstStyle/>
        <a:p>
          <a:r>
            <a:rPr lang="es-ES" dirty="0" smtClean="0"/>
            <a:t>REVOLUCIÓN INDUSTRIAL</a:t>
          </a:r>
          <a:endParaRPr lang="es-ES" dirty="0"/>
        </a:p>
      </dgm:t>
    </dgm:pt>
    <dgm:pt modelId="{83536B0D-2ED7-45C5-9458-1E65B6FA2670}" type="parTrans" cxnId="{B58CBE59-C0BC-47A7-B293-3360929DA0CB}">
      <dgm:prSet/>
      <dgm:spPr/>
      <dgm:t>
        <a:bodyPr/>
        <a:lstStyle/>
        <a:p>
          <a:endParaRPr lang="es-ES"/>
        </a:p>
      </dgm:t>
    </dgm:pt>
    <dgm:pt modelId="{E3425ED7-922F-4C9F-A9A0-C803E769D35E}" type="sibTrans" cxnId="{B58CBE59-C0BC-47A7-B293-3360929DA0CB}">
      <dgm:prSet/>
      <dgm:spPr/>
      <dgm:t>
        <a:bodyPr/>
        <a:lstStyle/>
        <a:p>
          <a:endParaRPr lang="es-ES"/>
        </a:p>
      </dgm:t>
    </dgm:pt>
    <dgm:pt modelId="{12E3C90F-37F6-45DC-A39E-39E7DC702F00}">
      <dgm:prSet phldrT="[Texto]"/>
      <dgm:spPr>
        <a:blipFill rotWithShape="0">
          <a:blip xmlns:r="http://schemas.openxmlformats.org/officeDocument/2006/relationships" r:embed="rId4"/>
          <a:stretch>
            <a:fillRect/>
          </a:stretch>
        </a:blipFill>
      </dgm:spPr>
      <dgm:t>
        <a:bodyPr/>
        <a:lstStyle/>
        <a:p>
          <a:r>
            <a:rPr lang="es-ES" dirty="0" smtClean="0"/>
            <a:t>TECNOLOGÍA Y PRODUCCIÓN DE CALIDAD</a:t>
          </a:r>
          <a:endParaRPr lang="es-ES" dirty="0"/>
        </a:p>
      </dgm:t>
    </dgm:pt>
    <dgm:pt modelId="{BAD198BC-A95C-415B-B127-B6351B2655DD}" type="parTrans" cxnId="{16B2E988-576C-499E-93F7-A24792D8B367}">
      <dgm:prSet/>
      <dgm:spPr/>
      <dgm:t>
        <a:bodyPr/>
        <a:lstStyle/>
        <a:p>
          <a:endParaRPr lang="es-ES"/>
        </a:p>
      </dgm:t>
    </dgm:pt>
    <dgm:pt modelId="{0D18FAB2-913D-4D61-9A35-61CAB4436DDA}" type="sibTrans" cxnId="{16B2E988-576C-499E-93F7-A24792D8B367}">
      <dgm:prSet/>
      <dgm:spPr/>
      <dgm:t>
        <a:bodyPr/>
        <a:lstStyle/>
        <a:p>
          <a:endParaRPr lang="es-ES"/>
        </a:p>
      </dgm:t>
    </dgm:pt>
    <dgm:pt modelId="{636EF2C5-5410-446D-A9A0-523ED0B6F960}" type="pres">
      <dgm:prSet presAssocID="{119762E1-F2EE-481B-A70D-940D4F81E09E}" presName="cycle" presStyleCnt="0">
        <dgm:presLayoutVars>
          <dgm:dir/>
          <dgm:resizeHandles val="exact"/>
        </dgm:presLayoutVars>
      </dgm:prSet>
      <dgm:spPr/>
    </dgm:pt>
    <dgm:pt modelId="{55972C45-D08A-4825-8AC3-56B96B9D5E99}" type="pres">
      <dgm:prSet presAssocID="{EE5D4285-1B11-44DE-85D6-4B15460E45B1}" presName="node" presStyleLbl="node1" presStyleIdx="0" presStyleCnt="4">
        <dgm:presLayoutVars>
          <dgm:bulletEnabled val="1"/>
        </dgm:presLayoutVars>
      </dgm:prSet>
      <dgm:spPr/>
      <dgm:t>
        <a:bodyPr/>
        <a:lstStyle/>
        <a:p>
          <a:endParaRPr lang="es-ES"/>
        </a:p>
      </dgm:t>
    </dgm:pt>
    <dgm:pt modelId="{E23B04ED-CE4D-4D6E-AD32-01FE761CF7C5}" type="pres">
      <dgm:prSet presAssocID="{31237FE2-E221-4062-B282-BA1C4F66E5B0}" presName="sibTrans" presStyleLbl="sibTrans2D1" presStyleIdx="0" presStyleCnt="4"/>
      <dgm:spPr/>
    </dgm:pt>
    <dgm:pt modelId="{071DAF53-2044-4BE2-AA0A-01D9BE27B666}" type="pres">
      <dgm:prSet presAssocID="{31237FE2-E221-4062-B282-BA1C4F66E5B0}" presName="connectorText" presStyleLbl="sibTrans2D1" presStyleIdx="0" presStyleCnt="4"/>
      <dgm:spPr/>
    </dgm:pt>
    <dgm:pt modelId="{E039EA60-1A04-4954-8B8A-12F00CB4B7A4}" type="pres">
      <dgm:prSet presAssocID="{CE18B9D2-A4CC-421E-83B4-1DF0535E1105}" presName="node" presStyleLbl="node1" presStyleIdx="1" presStyleCnt="4">
        <dgm:presLayoutVars>
          <dgm:bulletEnabled val="1"/>
        </dgm:presLayoutVars>
      </dgm:prSet>
      <dgm:spPr/>
    </dgm:pt>
    <dgm:pt modelId="{2DCAAE92-6B8C-4E8A-9C00-1D837C0217D9}" type="pres">
      <dgm:prSet presAssocID="{B0AD9DDE-EBDB-4122-A285-945336C58353}" presName="sibTrans" presStyleLbl="sibTrans2D1" presStyleIdx="1" presStyleCnt="4"/>
      <dgm:spPr/>
    </dgm:pt>
    <dgm:pt modelId="{843509A7-04B3-4606-B6C1-72033B9A5F4D}" type="pres">
      <dgm:prSet presAssocID="{B0AD9DDE-EBDB-4122-A285-945336C58353}" presName="connectorText" presStyleLbl="sibTrans2D1" presStyleIdx="1" presStyleCnt="4"/>
      <dgm:spPr/>
    </dgm:pt>
    <dgm:pt modelId="{D4B581B3-02EB-4CAA-AB9C-212FE997D8F1}" type="pres">
      <dgm:prSet presAssocID="{94C15DCA-9AF3-408C-A538-3488485DBD9E}" presName="node" presStyleLbl="node1" presStyleIdx="2" presStyleCnt="4">
        <dgm:presLayoutVars>
          <dgm:bulletEnabled val="1"/>
        </dgm:presLayoutVars>
      </dgm:prSet>
      <dgm:spPr/>
      <dgm:t>
        <a:bodyPr/>
        <a:lstStyle/>
        <a:p>
          <a:endParaRPr lang="es-ES"/>
        </a:p>
      </dgm:t>
    </dgm:pt>
    <dgm:pt modelId="{FFAC642D-5619-4CB8-BA7D-12F3F236BCA1}" type="pres">
      <dgm:prSet presAssocID="{E3425ED7-922F-4C9F-A9A0-C803E769D35E}" presName="sibTrans" presStyleLbl="sibTrans2D1" presStyleIdx="2" presStyleCnt="4"/>
      <dgm:spPr/>
    </dgm:pt>
    <dgm:pt modelId="{F33929AD-61E8-4FFB-BB71-E49253BA3F64}" type="pres">
      <dgm:prSet presAssocID="{E3425ED7-922F-4C9F-A9A0-C803E769D35E}" presName="connectorText" presStyleLbl="sibTrans2D1" presStyleIdx="2" presStyleCnt="4"/>
      <dgm:spPr/>
    </dgm:pt>
    <dgm:pt modelId="{2E5A3C43-BBE1-4586-A961-2F13300D6B14}" type="pres">
      <dgm:prSet presAssocID="{12E3C90F-37F6-45DC-A39E-39E7DC702F00}" presName="node" presStyleLbl="node1" presStyleIdx="3" presStyleCnt="4">
        <dgm:presLayoutVars>
          <dgm:bulletEnabled val="1"/>
        </dgm:presLayoutVars>
      </dgm:prSet>
      <dgm:spPr/>
      <dgm:t>
        <a:bodyPr/>
        <a:lstStyle/>
        <a:p>
          <a:endParaRPr lang="es-ES"/>
        </a:p>
      </dgm:t>
    </dgm:pt>
    <dgm:pt modelId="{AB6179A5-BF92-4484-AB67-8E6C9DE5C907}" type="pres">
      <dgm:prSet presAssocID="{0D18FAB2-913D-4D61-9A35-61CAB4436DDA}" presName="sibTrans" presStyleLbl="sibTrans2D1" presStyleIdx="3" presStyleCnt="4"/>
      <dgm:spPr/>
    </dgm:pt>
    <dgm:pt modelId="{E2C7AFA2-94F7-45AA-B2FE-E1FD87F4B487}" type="pres">
      <dgm:prSet presAssocID="{0D18FAB2-913D-4D61-9A35-61CAB4436DDA}" presName="connectorText" presStyleLbl="sibTrans2D1" presStyleIdx="3" presStyleCnt="4"/>
      <dgm:spPr/>
    </dgm:pt>
  </dgm:ptLst>
  <dgm:cxnLst>
    <dgm:cxn modelId="{74AD5157-1358-4952-837E-12D1AE615450}" type="presOf" srcId="{119762E1-F2EE-481B-A70D-940D4F81E09E}" destId="{636EF2C5-5410-446D-A9A0-523ED0B6F960}" srcOrd="0" destOrd="0" presId="urn:microsoft.com/office/officeart/2005/8/layout/cycle2"/>
    <dgm:cxn modelId="{CD3C58BA-DEBA-448E-AB37-A2F559E64174}" type="presOf" srcId="{31237FE2-E221-4062-B282-BA1C4F66E5B0}" destId="{E23B04ED-CE4D-4D6E-AD32-01FE761CF7C5}" srcOrd="0" destOrd="0" presId="urn:microsoft.com/office/officeart/2005/8/layout/cycle2"/>
    <dgm:cxn modelId="{951C9B57-019A-4AFC-A3DC-9E5EDE80FC10}" type="presOf" srcId="{0D18FAB2-913D-4D61-9A35-61CAB4436DDA}" destId="{AB6179A5-BF92-4484-AB67-8E6C9DE5C907}" srcOrd="0" destOrd="0" presId="urn:microsoft.com/office/officeart/2005/8/layout/cycle2"/>
    <dgm:cxn modelId="{2676D174-6CF1-41E7-A067-704691AF669A}" type="presOf" srcId="{CE18B9D2-A4CC-421E-83B4-1DF0535E1105}" destId="{E039EA60-1A04-4954-8B8A-12F00CB4B7A4}" srcOrd="0" destOrd="0" presId="urn:microsoft.com/office/officeart/2005/8/layout/cycle2"/>
    <dgm:cxn modelId="{2D9D1125-3834-4B06-BDF4-B9F0B2172F4A}" type="presOf" srcId="{94C15DCA-9AF3-408C-A538-3488485DBD9E}" destId="{D4B581B3-02EB-4CAA-AB9C-212FE997D8F1}" srcOrd="0" destOrd="0" presId="urn:microsoft.com/office/officeart/2005/8/layout/cycle2"/>
    <dgm:cxn modelId="{2AA596D2-346B-4DFB-B5DF-05B0C844951A}" srcId="{119762E1-F2EE-481B-A70D-940D4F81E09E}" destId="{EE5D4285-1B11-44DE-85D6-4B15460E45B1}" srcOrd="0" destOrd="0" parTransId="{B552464C-F01F-4967-A424-B450FD4F6365}" sibTransId="{31237FE2-E221-4062-B282-BA1C4F66E5B0}"/>
    <dgm:cxn modelId="{216F7D8F-199B-43D7-BE16-B531B72EE32E}" type="presOf" srcId="{E3425ED7-922F-4C9F-A9A0-C803E769D35E}" destId="{FFAC642D-5619-4CB8-BA7D-12F3F236BCA1}" srcOrd="0" destOrd="0" presId="urn:microsoft.com/office/officeart/2005/8/layout/cycle2"/>
    <dgm:cxn modelId="{B58CBE59-C0BC-47A7-B293-3360929DA0CB}" srcId="{119762E1-F2EE-481B-A70D-940D4F81E09E}" destId="{94C15DCA-9AF3-408C-A538-3488485DBD9E}" srcOrd="2" destOrd="0" parTransId="{83536B0D-2ED7-45C5-9458-1E65B6FA2670}" sibTransId="{E3425ED7-922F-4C9F-A9A0-C803E769D35E}"/>
    <dgm:cxn modelId="{C85FEC89-2D99-4495-A60F-1A12288E8820}" type="presOf" srcId="{B0AD9DDE-EBDB-4122-A285-945336C58353}" destId="{2DCAAE92-6B8C-4E8A-9C00-1D837C0217D9}" srcOrd="0" destOrd="0" presId="urn:microsoft.com/office/officeart/2005/8/layout/cycle2"/>
    <dgm:cxn modelId="{636882BF-7683-4635-A0F7-28E66050A448}" type="presOf" srcId="{12E3C90F-37F6-45DC-A39E-39E7DC702F00}" destId="{2E5A3C43-BBE1-4586-A961-2F13300D6B14}" srcOrd="0" destOrd="0" presId="urn:microsoft.com/office/officeart/2005/8/layout/cycle2"/>
    <dgm:cxn modelId="{D26F8599-D462-47C3-A2DB-06279CBB2A22}" type="presOf" srcId="{E3425ED7-922F-4C9F-A9A0-C803E769D35E}" destId="{F33929AD-61E8-4FFB-BB71-E49253BA3F64}" srcOrd="1" destOrd="0" presId="urn:microsoft.com/office/officeart/2005/8/layout/cycle2"/>
    <dgm:cxn modelId="{14146944-B7DE-41FB-B65E-E54A9D74F7B4}" type="presOf" srcId="{B0AD9DDE-EBDB-4122-A285-945336C58353}" destId="{843509A7-04B3-4606-B6C1-72033B9A5F4D}" srcOrd="1" destOrd="0" presId="urn:microsoft.com/office/officeart/2005/8/layout/cycle2"/>
    <dgm:cxn modelId="{5D9291FB-3678-4650-84A7-AB1B407D8A3A}" srcId="{119762E1-F2EE-481B-A70D-940D4F81E09E}" destId="{CE18B9D2-A4CC-421E-83B4-1DF0535E1105}" srcOrd="1" destOrd="0" parTransId="{40A03EC0-3FAD-4C3C-9017-E0872F324554}" sibTransId="{B0AD9DDE-EBDB-4122-A285-945336C58353}"/>
    <dgm:cxn modelId="{5F0C3022-4C75-4FC7-B6A1-739DBBB05ACB}" type="presOf" srcId="{31237FE2-E221-4062-B282-BA1C4F66E5B0}" destId="{071DAF53-2044-4BE2-AA0A-01D9BE27B666}" srcOrd="1" destOrd="0" presId="urn:microsoft.com/office/officeart/2005/8/layout/cycle2"/>
    <dgm:cxn modelId="{16B2E988-576C-499E-93F7-A24792D8B367}" srcId="{119762E1-F2EE-481B-A70D-940D4F81E09E}" destId="{12E3C90F-37F6-45DC-A39E-39E7DC702F00}" srcOrd="3" destOrd="0" parTransId="{BAD198BC-A95C-415B-B127-B6351B2655DD}" sibTransId="{0D18FAB2-913D-4D61-9A35-61CAB4436DDA}"/>
    <dgm:cxn modelId="{32799058-B224-4BE0-B690-AC473ECBFFB8}" type="presOf" srcId="{EE5D4285-1B11-44DE-85D6-4B15460E45B1}" destId="{55972C45-D08A-4825-8AC3-56B96B9D5E99}" srcOrd="0" destOrd="0" presId="urn:microsoft.com/office/officeart/2005/8/layout/cycle2"/>
    <dgm:cxn modelId="{7CD9EEAF-4B9D-42BC-9B08-F8AB4D9FCA80}" type="presOf" srcId="{0D18FAB2-913D-4D61-9A35-61CAB4436DDA}" destId="{E2C7AFA2-94F7-45AA-B2FE-E1FD87F4B487}" srcOrd="1" destOrd="0" presId="urn:microsoft.com/office/officeart/2005/8/layout/cycle2"/>
    <dgm:cxn modelId="{184284ED-0BE8-41D2-81F5-FC3685BE757C}" type="presParOf" srcId="{636EF2C5-5410-446D-A9A0-523ED0B6F960}" destId="{55972C45-D08A-4825-8AC3-56B96B9D5E99}" srcOrd="0" destOrd="0" presId="urn:microsoft.com/office/officeart/2005/8/layout/cycle2"/>
    <dgm:cxn modelId="{AE9A1CFA-2332-411E-8AC7-27B15FDCE610}" type="presParOf" srcId="{636EF2C5-5410-446D-A9A0-523ED0B6F960}" destId="{E23B04ED-CE4D-4D6E-AD32-01FE761CF7C5}" srcOrd="1" destOrd="0" presId="urn:microsoft.com/office/officeart/2005/8/layout/cycle2"/>
    <dgm:cxn modelId="{315D9F28-2B8E-4FAD-AFD0-7D1869E37141}" type="presParOf" srcId="{E23B04ED-CE4D-4D6E-AD32-01FE761CF7C5}" destId="{071DAF53-2044-4BE2-AA0A-01D9BE27B666}" srcOrd="0" destOrd="0" presId="urn:microsoft.com/office/officeart/2005/8/layout/cycle2"/>
    <dgm:cxn modelId="{143595BE-FBD4-45D4-B2AF-532DFD67C56B}" type="presParOf" srcId="{636EF2C5-5410-446D-A9A0-523ED0B6F960}" destId="{E039EA60-1A04-4954-8B8A-12F00CB4B7A4}" srcOrd="2" destOrd="0" presId="urn:microsoft.com/office/officeart/2005/8/layout/cycle2"/>
    <dgm:cxn modelId="{250B290A-1561-4024-958F-87CCD6835918}" type="presParOf" srcId="{636EF2C5-5410-446D-A9A0-523ED0B6F960}" destId="{2DCAAE92-6B8C-4E8A-9C00-1D837C0217D9}" srcOrd="3" destOrd="0" presId="urn:microsoft.com/office/officeart/2005/8/layout/cycle2"/>
    <dgm:cxn modelId="{7E932A0A-9B2C-4CB7-B78F-D698CC8295F3}" type="presParOf" srcId="{2DCAAE92-6B8C-4E8A-9C00-1D837C0217D9}" destId="{843509A7-04B3-4606-B6C1-72033B9A5F4D}" srcOrd="0" destOrd="0" presId="urn:microsoft.com/office/officeart/2005/8/layout/cycle2"/>
    <dgm:cxn modelId="{BCF628AA-4322-49EE-82BD-2E6CBAD9677F}" type="presParOf" srcId="{636EF2C5-5410-446D-A9A0-523ED0B6F960}" destId="{D4B581B3-02EB-4CAA-AB9C-212FE997D8F1}" srcOrd="4" destOrd="0" presId="urn:microsoft.com/office/officeart/2005/8/layout/cycle2"/>
    <dgm:cxn modelId="{25735BBE-A335-450F-8E1E-CE51C13AEA7B}" type="presParOf" srcId="{636EF2C5-5410-446D-A9A0-523ED0B6F960}" destId="{FFAC642D-5619-4CB8-BA7D-12F3F236BCA1}" srcOrd="5" destOrd="0" presId="urn:microsoft.com/office/officeart/2005/8/layout/cycle2"/>
    <dgm:cxn modelId="{E0F60905-C123-4709-9718-D0A9973F5EEE}" type="presParOf" srcId="{FFAC642D-5619-4CB8-BA7D-12F3F236BCA1}" destId="{F33929AD-61E8-4FFB-BB71-E49253BA3F64}" srcOrd="0" destOrd="0" presId="urn:microsoft.com/office/officeart/2005/8/layout/cycle2"/>
    <dgm:cxn modelId="{738457D2-FF81-433B-9AC4-56A5332B3061}" type="presParOf" srcId="{636EF2C5-5410-446D-A9A0-523ED0B6F960}" destId="{2E5A3C43-BBE1-4586-A961-2F13300D6B14}" srcOrd="6" destOrd="0" presId="urn:microsoft.com/office/officeart/2005/8/layout/cycle2"/>
    <dgm:cxn modelId="{71798599-69EC-4E92-8BD4-0DC7A7BB35F3}" type="presParOf" srcId="{636EF2C5-5410-446D-A9A0-523ED0B6F960}" destId="{AB6179A5-BF92-4484-AB67-8E6C9DE5C907}" srcOrd="7" destOrd="0" presId="urn:microsoft.com/office/officeart/2005/8/layout/cycle2"/>
    <dgm:cxn modelId="{7217E60D-2539-4B5D-B978-50303DD156F3}" type="presParOf" srcId="{AB6179A5-BF92-4484-AB67-8E6C9DE5C907}" destId="{E2C7AFA2-94F7-45AA-B2FE-E1FD87F4B487}"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9419BB-2ED2-4A2A-A22A-E173BAB300CE}"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S"/>
        </a:p>
      </dgm:t>
    </dgm:pt>
    <dgm:pt modelId="{46F46BEB-BB96-4D28-9B6F-044FB01E4C0E}">
      <dgm:prSet phldrT="[Texto]"/>
      <dgm:spPr/>
      <dgm:t>
        <a:bodyPr/>
        <a:lstStyle/>
        <a:p>
          <a:r>
            <a:rPr lang="es-EC" b="0" dirty="0" smtClean="0"/>
            <a:t>En el periodo de estudio se importaron 17.538.717 miles de dólares, siendo el año 2013, la etapa con mayor énfasis en las importaciones. </a:t>
          </a:r>
          <a:endParaRPr lang="es-ES" dirty="0"/>
        </a:p>
      </dgm:t>
    </dgm:pt>
    <dgm:pt modelId="{3BD07812-22D9-4E11-B8DE-88074301E256}" type="parTrans" cxnId="{42AC1412-1D03-4551-B384-DF79E1A3BDD2}">
      <dgm:prSet/>
      <dgm:spPr/>
      <dgm:t>
        <a:bodyPr/>
        <a:lstStyle/>
        <a:p>
          <a:endParaRPr lang="es-ES"/>
        </a:p>
      </dgm:t>
    </dgm:pt>
    <dgm:pt modelId="{F5DBE54D-B676-4CDF-A57C-AF4EE9189278}" type="sibTrans" cxnId="{42AC1412-1D03-4551-B384-DF79E1A3BDD2}">
      <dgm:prSet/>
      <dgm:spPr/>
      <dgm:t>
        <a:bodyPr/>
        <a:lstStyle/>
        <a:p>
          <a:endParaRPr lang="es-ES"/>
        </a:p>
      </dgm:t>
    </dgm:pt>
    <dgm:pt modelId="{1D6FAFFC-9108-42FA-9C3C-3B91B41ECE26}">
      <dgm:prSet phldrT="[Texto]"/>
      <dgm:spPr/>
      <dgm:t>
        <a:bodyPr/>
        <a:lstStyle/>
        <a:p>
          <a:r>
            <a:rPr lang="es-EC" b="0" dirty="0" smtClean="0"/>
            <a:t>Se exportaron 12.982.479 miles de dólares, siendo el año 2012 la etapa en el que las exportaciones tuvieron mayor acogida, y el año 2014 las exportaciones tuvieron una caída importante.</a:t>
          </a:r>
          <a:endParaRPr lang="es-ES" dirty="0"/>
        </a:p>
      </dgm:t>
    </dgm:pt>
    <dgm:pt modelId="{1385852B-1370-497F-8B57-1AE3F707DE3C}" type="parTrans" cxnId="{6BE043F8-5CC9-4601-9793-2C724C02A864}">
      <dgm:prSet/>
      <dgm:spPr/>
      <dgm:t>
        <a:bodyPr/>
        <a:lstStyle/>
        <a:p>
          <a:endParaRPr lang="es-ES"/>
        </a:p>
      </dgm:t>
    </dgm:pt>
    <dgm:pt modelId="{3F306D56-8FB3-40B5-9178-A609E486CBE5}" type="sibTrans" cxnId="{6BE043F8-5CC9-4601-9793-2C724C02A864}">
      <dgm:prSet/>
      <dgm:spPr/>
      <dgm:t>
        <a:bodyPr/>
        <a:lstStyle/>
        <a:p>
          <a:endParaRPr lang="es-ES"/>
        </a:p>
      </dgm:t>
    </dgm:pt>
    <dgm:pt modelId="{D5157AE8-9525-4638-9C45-C94C3DFC49C3}">
      <dgm:prSet phldrT="[Texto]"/>
      <dgm:spPr/>
      <dgm:t>
        <a:bodyPr/>
        <a:lstStyle/>
        <a:p>
          <a:r>
            <a:rPr lang="es-ES" smtClean="0"/>
            <a:t>La balanza comercial para los productos cerámicos que Ecuador comercializó en la Comunidad Andina de Naciones (CAN), en el período 2010- 2015, fue negativa. </a:t>
          </a:r>
          <a:endParaRPr lang="es-ES" dirty="0"/>
        </a:p>
      </dgm:t>
    </dgm:pt>
    <dgm:pt modelId="{A7B5A551-4B63-435C-A782-6C3950782A7F}" type="parTrans" cxnId="{B7AC3285-1556-4ECA-A49C-FC39705E04BA}">
      <dgm:prSet/>
      <dgm:spPr/>
      <dgm:t>
        <a:bodyPr/>
        <a:lstStyle/>
        <a:p>
          <a:endParaRPr lang="es-ES"/>
        </a:p>
      </dgm:t>
    </dgm:pt>
    <dgm:pt modelId="{1BDD9C6D-CCF6-4441-8E2D-41673EB4C42A}" type="sibTrans" cxnId="{B7AC3285-1556-4ECA-A49C-FC39705E04BA}">
      <dgm:prSet/>
      <dgm:spPr/>
      <dgm:t>
        <a:bodyPr/>
        <a:lstStyle/>
        <a:p>
          <a:endParaRPr lang="es-ES"/>
        </a:p>
      </dgm:t>
    </dgm:pt>
    <dgm:pt modelId="{A42C2A79-3284-4DF1-80F1-65C5AF284911}" type="pres">
      <dgm:prSet presAssocID="{409419BB-2ED2-4A2A-A22A-E173BAB300CE}" presName="outerComposite" presStyleCnt="0">
        <dgm:presLayoutVars>
          <dgm:chMax val="5"/>
          <dgm:dir/>
          <dgm:resizeHandles val="exact"/>
        </dgm:presLayoutVars>
      </dgm:prSet>
      <dgm:spPr/>
    </dgm:pt>
    <dgm:pt modelId="{AED35CF8-8C5D-4642-98CA-50C1CD43C103}" type="pres">
      <dgm:prSet presAssocID="{409419BB-2ED2-4A2A-A22A-E173BAB300CE}" presName="dummyMaxCanvas" presStyleCnt="0">
        <dgm:presLayoutVars/>
      </dgm:prSet>
      <dgm:spPr/>
    </dgm:pt>
    <dgm:pt modelId="{355A47EA-80D0-4951-B554-2B7636C38C82}" type="pres">
      <dgm:prSet presAssocID="{409419BB-2ED2-4A2A-A22A-E173BAB300CE}" presName="ThreeNodes_1" presStyleLbl="node1" presStyleIdx="0" presStyleCnt="3">
        <dgm:presLayoutVars>
          <dgm:bulletEnabled val="1"/>
        </dgm:presLayoutVars>
      </dgm:prSet>
      <dgm:spPr/>
      <dgm:t>
        <a:bodyPr/>
        <a:lstStyle/>
        <a:p>
          <a:endParaRPr lang="es-ES"/>
        </a:p>
      </dgm:t>
    </dgm:pt>
    <dgm:pt modelId="{6CC2B47B-3F17-436F-B834-B0398EF9A577}" type="pres">
      <dgm:prSet presAssocID="{409419BB-2ED2-4A2A-A22A-E173BAB300CE}" presName="ThreeNodes_2" presStyleLbl="node1" presStyleIdx="1" presStyleCnt="3">
        <dgm:presLayoutVars>
          <dgm:bulletEnabled val="1"/>
        </dgm:presLayoutVars>
      </dgm:prSet>
      <dgm:spPr/>
      <dgm:t>
        <a:bodyPr/>
        <a:lstStyle/>
        <a:p>
          <a:endParaRPr lang="es-ES"/>
        </a:p>
      </dgm:t>
    </dgm:pt>
    <dgm:pt modelId="{E220F5E7-8B32-40F0-A4E0-FD5F6467646B}" type="pres">
      <dgm:prSet presAssocID="{409419BB-2ED2-4A2A-A22A-E173BAB300CE}" presName="ThreeNodes_3" presStyleLbl="node1" presStyleIdx="2" presStyleCnt="3">
        <dgm:presLayoutVars>
          <dgm:bulletEnabled val="1"/>
        </dgm:presLayoutVars>
      </dgm:prSet>
      <dgm:spPr/>
      <dgm:t>
        <a:bodyPr/>
        <a:lstStyle/>
        <a:p>
          <a:endParaRPr lang="es-ES"/>
        </a:p>
      </dgm:t>
    </dgm:pt>
    <dgm:pt modelId="{90C031AA-3298-4FCD-B1E1-079A473BA047}" type="pres">
      <dgm:prSet presAssocID="{409419BB-2ED2-4A2A-A22A-E173BAB300CE}" presName="ThreeConn_1-2" presStyleLbl="fgAccFollowNode1" presStyleIdx="0" presStyleCnt="2">
        <dgm:presLayoutVars>
          <dgm:bulletEnabled val="1"/>
        </dgm:presLayoutVars>
      </dgm:prSet>
      <dgm:spPr/>
    </dgm:pt>
    <dgm:pt modelId="{475CC30A-185D-4841-9B03-EC79A9F36E0B}" type="pres">
      <dgm:prSet presAssocID="{409419BB-2ED2-4A2A-A22A-E173BAB300CE}" presName="ThreeConn_2-3" presStyleLbl="fgAccFollowNode1" presStyleIdx="1" presStyleCnt="2">
        <dgm:presLayoutVars>
          <dgm:bulletEnabled val="1"/>
        </dgm:presLayoutVars>
      </dgm:prSet>
      <dgm:spPr/>
    </dgm:pt>
    <dgm:pt modelId="{6BCEB4FB-34E7-4EB1-B7EA-84384AB82FB0}" type="pres">
      <dgm:prSet presAssocID="{409419BB-2ED2-4A2A-A22A-E173BAB300CE}" presName="ThreeNodes_1_text" presStyleLbl="node1" presStyleIdx="2" presStyleCnt="3">
        <dgm:presLayoutVars>
          <dgm:bulletEnabled val="1"/>
        </dgm:presLayoutVars>
      </dgm:prSet>
      <dgm:spPr/>
      <dgm:t>
        <a:bodyPr/>
        <a:lstStyle/>
        <a:p>
          <a:endParaRPr lang="es-ES"/>
        </a:p>
      </dgm:t>
    </dgm:pt>
    <dgm:pt modelId="{CED4B53B-2DE9-43D4-AC0D-3BEE00A54804}" type="pres">
      <dgm:prSet presAssocID="{409419BB-2ED2-4A2A-A22A-E173BAB300CE}" presName="ThreeNodes_2_text" presStyleLbl="node1" presStyleIdx="2" presStyleCnt="3">
        <dgm:presLayoutVars>
          <dgm:bulletEnabled val="1"/>
        </dgm:presLayoutVars>
      </dgm:prSet>
      <dgm:spPr/>
      <dgm:t>
        <a:bodyPr/>
        <a:lstStyle/>
        <a:p>
          <a:endParaRPr lang="es-ES"/>
        </a:p>
      </dgm:t>
    </dgm:pt>
    <dgm:pt modelId="{AE2813B1-DC7D-471B-9A4E-C2725539963B}" type="pres">
      <dgm:prSet presAssocID="{409419BB-2ED2-4A2A-A22A-E173BAB300CE}" presName="ThreeNodes_3_text" presStyleLbl="node1" presStyleIdx="2" presStyleCnt="3">
        <dgm:presLayoutVars>
          <dgm:bulletEnabled val="1"/>
        </dgm:presLayoutVars>
      </dgm:prSet>
      <dgm:spPr/>
      <dgm:t>
        <a:bodyPr/>
        <a:lstStyle/>
        <a:p>
          <a:endParaRPr lang="es-ES"/>
        </a:p>
      </dgm:t>
    </dgm:pt>
  </dgm:ptLst>
  <dgm:cxnLst>
    <dgm:cxn modelId="{2DE4FF45-41AD-44BF-A984-4CEE352DFD4E}" type="presOf" srcId="{1D6FAFFC-9108-42FA-9C3C-3B91B41ECE26}" destId="{6CC2B47B-3F17-436F-B834-B0398EF9A577}" srcOrd="0" destOrd="0" presId="urn:microsoft.com/office/officeart/2005/8/layout/vProcess5"/>
    <dgm:cxn modelId="{2301A35D-2D40-4E37-B415-9DD1F6F1EE64}" type="presOf" srcId="{D5157AE8-9525-4638-9C45-C94C3DFC49C3}" destId="{E220F5E7-8B32-40F0-A4E0-FD5F6467646B}" srcOrd="0" destOrd="0" presId="urn:microsoft.com/office/officeart/2005/8/layout/vProcess5"/>
    <dgm:cxn modelId="{0C4660D4-FC59-49AF-BF1E-CFCFB9DCE08B}" type="presOf" srcId="{409419BB-2ED2-4A2A-A22A-E173BAB300CE}" destId="{A42C2A79-3284-4DF1-80F1-65C5AF284911}" srcOrd="0" destOrd="0" presId="urn:microsoft.com/office/officeart/2005/8/layout/vProcess5"/>
    <dgm:cxn modelId="{CE091C46-BB10-4460-BA96-DD8C4B3A10CC}" type="presOf" srcId="{46F46BEB-BB96-4D28-9B6F-044FB01E4C0E}" destId="{6BCEB4FB-34E7-4EB1-B7EA-84384AB82FB0}" srcOrd="1" destOrd="0" presId="urn:microsoft.com/office/officeart/2005/8/layout/vProcess5"/>
    <dgm:cxn modelId="{B7AC3285-1556-4ECA-A49C-FC39705E04BA}" srcId="{409419BB-2ED2-4A2A-A22A-E173BAB300CE}" destId="{D5157AE8-9525-4638-9C45-C94C3DFC49C3}" srcOrd="2" destOrd="0" parTransId="{A7B5A551-4B63-435C-A782-6C3950782A7F}" sibTransId="{1BDD9C6D-CCF6-4441-8E2D-41673EB4C42A}"/>
    <dgm:cxn modelId="{D19359CE-256B-4787-B8DD-EB3BA7FD7200}" type="presOf" srcId="{46F46BEB-BB96-4D28-9B6F-044FB01E4C0E}" destId="{355A47EA-80D0-4951-B554-2B7636C38C82}" srcOrd="0" destOrd="0" presId="urn:microsoft.com/office/officeart/2005/8/layout/vProcess5"/>
    <dgm:cxn modelId="{E7ED0D24-6D7F-4F33-A5F9-1DDC05704B64}" type="presOf" srcId="{D5157AE8-9525-4638-9C45-C94C3DFC49C3}" destId="{AE2813B1-DC7D-471B-9A4E-C2725539963B}" srcOrd="1" destOrd="0" presId="urn:microsoft.com/office/officeart/2005/8/layout/vProcess5"/>
    <dgm:cxn modelId="{B629E72F-06A8-469C-A51B-3CC0F627E0FC}" type="presOf" srcId="{1D6FAFFC-9108-42FA-9C3C-3B91B41ECE26}" destId="{CED4B53B-2DE9-43D4-AC0D-3BEE00A54804}" srcOrd="1" destOrd="0" presId="urn:microsoft.com/office/officeart/2005/8/layout/vProcess5"/>
    <dgm:cxn modelId="{C312F881-EEE8-4301-9A7F-A06672181207}" type="presOf" srcId="{F5DBE54D-B676-4CDF-A57C-AF4EE9189278}" destId="{90C031AA-3298-4FCD-B1E1-079A473BA047}" srcOrd="0" destOrd="0" presId="urn:microsoft.com/office/officeart/2005/8/layout/vProcess5"/>
    <dgm:cxn modelId="{B3AB9A29-34A3-4FE2-8849-8A0CC28BB3B4}" type="presOf" srcId="{3F306D56-8FB3-40B5-9178-A609E486CBE5}" destId="{475CC30A-185D-4841-9B03-EC79A9F36E0B}" srcOrd="0" destOrd="0" presId="urn:microsoft.com/office/officeart/2005/8/layout/vProcess5"/>
    <dgm:cxn modelId="{6BE043F8-5CC9-4601-9793-2C724C02A864}" srcId="{409419BB-2ED2-4A2A-A22A-E173BAB300CE}" destId="{1D6FAFFC-9108-42FA-9C3C-3B91B41ECE26}" srcOrd="1" destOrd="0" parTransId="{1385852B-1370-497F-8B57-1AE3F707DE3C}" sibTransId="{3F306D56-8FB3-40B5-9178-A609E486CBE5}"/>
    <dgm:cxn modelId="{42AC1412-1D03-4551-B384-DF79E1A3BDD2}" srcId="{409419BB-2ED2-4A2A-A22A-E173BAB300CE}" destId="{46F46BEB-BB96-4D28-9B6F-044FB01E4C0E}" srcOrd="0" destOrd="0" parTransId="{3BD07812-22D9-4E11-B8DE-88074301E256}" sibTransId="{F5DBE54D-B676-4CDF-A57C-AF4EE9189278}"/>
    <dgm:cxn modelId="{E6D085F9-BC96-4323-8366-C29136F73F88}" type="presParOf" srcId="{A42C2A79-3284-4DF1-80F1-65C5AF284911}" destId="{AED35CF8-8C5D-4642-98CA-50C1CD43C103}" srcOrd="0" destOrd="0" presId="urn:microsoft.com/office/officeart/2005/8/layout/vProcess5"/>
    <dgm:cxn modelId="{84B444F6-EE8E-4EB7-8391-2325227E3F3E}" type="presParOf" srcId="{A42C2A79-3284-4DF1-80F1-65C5AF284911}" destId="{355A47EA-80D0-4951-B554-2B7636C38C82}" srcOrd="1" destOrd="0" presId="urn:microsoft.com/office/officeart/2005/8/layout/vProcess5"/>
    <dgm:cxn modelId="{F03EB35B-8C2C-4E0E-BCFA-74F038A0E54A}" type="presParOf" srcId="{A42C2A79-3284-4DF1-80F1-65C5AF284911}" destId="{6CC2B47B-3F17-436F-B834-B0398EF9A577}" srcOrd="2" destOrd="0" presId="urn:microsoft.com/office/officeart/2005/8/layout/vProcess5"/>
    <dgm:cxn modelId="{12D42EB3-DB3F-4DC4-BD9E-D687094F20B0}" type="presParOf" srcId="{A42C2A79-3284-4DF1-80F1-65C5AF284911}" destId="{E220F5E7-8B32-40F0-A4E0-FD5F6467646B}" srcOrd="3" destOrd="0" presId="urn:microsoft.com/office/officeart/2005/8/layout/vProcess5"/>
    <dgm:cxn modelId="{DA5C5C98-76BB-4921-9D73-A399565E6AAB}" type="presParOf" srcId="{A42C2A79-3284-4DF1-80F1-65C5AF284911}" destId="{90C031AA-3298-4FCD-B1E1-079A473BA047}" srcOrd="4" destOrd="0" presId="urn:microsoft.com/office/officeart/2005/8/layout/vProcess5"/>
    <dgm:cxn modelId="{DEB43258-FE99-438A-97D3-6BA93A528A9D}" type="presParOf" srcId="{A42C2A79-3284-4DF1-80F1-65C5AF284911}" destId="{475CC30A-185D-4841-9B03-EC79A9F36E0B}" srcOrd="5" destOrd="0" presId="urn:microsoft.com/office/officeart/2005/8/layout/vProcess5"/>
    <dgm:cxn modelId="{0FB098B4-1EBB-4B4C-8359-6A91B06843EB}" type="presParOf" srcId="{A42C2A79-3284-4DF1-80F1-65C5AF284911}" destId="{6BCEB4FB-34E7-4EB1-B7EA-84384AB82FB0}" srcOrd="6" destOrd="0" presId="urn:microsoft.com/office/officeart/2005/8/layout/vProcess5"/>
    <dgm:cxn modelId="{80EF6DAB-53E0-474A-8DFF-451184FC0B35}" type="presParOf" srcId="{A42C2A79-3284-4DF1-80F1-65C5AF284911}" destId="{CED4B53B-2DE9-43D4-AC0D-3BEE00A54804}" srcOrd="7" destOrd="0" presId="urn:microsoft.com/office/officeart/2005/8/layout/vProcess5"/>
    <dgm:cxn modelId="{DAFC00A4-5825-478E-B69E-75D222656104}" type="presParOf" srcId="{A42C2A79-3284-4DF1-80F1-65C5AF284911}" destId="{AE2813B1-DC7D-471B-9A4E-C2725539963B}"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6DE08A-6D60-451B-9F5E-C86586E70B52}" type="doc">
      <dgm:prSet loTypeId="urn:microsoft.com/office/officeart/2005/8/layout/process2" loCatId="process" qsTypeId="urn:microsoft.com/office/officeart/2005/8/quickstyle/simple1" qsCatId="simple" csTypeId="urn:microsoft.com/office/officeart/2005/8/colors/accent2_1" csCatId="accent2" phldr="1"/>
      <dgm:spPr/>
    </dgm:pt>
    <dgm:pt modelId="{7C2DC1A8-122D-4CA0-A50B-C85DF55F4EA1}">
      <dgm:prSet phldrT="[Texto]"/>
      <dgm:spPr/>
      <dgm:t>
        <a:bodyPr/>
        <a:lstStyle/>
        <a:p>
          <a:r>
            <a:rPr lang="es-MX" dirty="0" smtClean="0"/>
            <a:t>El criterio de mercado basado principalmente en el interés del proveedor:</a:t>
          </a:r>
          <a:endParaRPr lang="es-ES" dirty="0"/>
        </a:p>
      </dgm:t>
    </dgm:pt>
    <dgm:pt modelId="{C39E7D39-BECB-40CD-8CD7-F6373DF90660}" type="parTrans" cxnId="{49AAFA86-578B-4DE8-8F11-A706C80BEF90}">
      <dgm:prSet/>
      <dgm:spPr/>
      <dgm:t>
        <a:bodyPr/>
        <a:lstStyle/>
        <a:p>
          <a:endParaRPr lang="es-ES"/>
        </a:p>
      </dgm:t>
    </dgm:pt>
    <dgm:pt modelId="{24830DD3-5D67-41C5-BAE3-8AE5D6E86FEC}" type="sibTrans" cxnId="{49AAFA86-578B-4DE8-8F11-A706C80BEF90}">
      <dgm:prSet/>
      <dgm:spPr/>
      <dgm:t>
        <a:bodyPr/>
        <a:lstStyle/>
        <a:p>
          <a:endParaRPr lang="es-ES"/>
        </a:p>
      </dgm:t>
    </dgm:pt>
    <dgm:pt modelId="{862F5DE0-AC12-4457-B589-871D87F9EF1E}">
      <dgm:prSet phldrT="[Texto]"/>
      <dgm:spPr/>
      <dgm:t>
        <a:bodyPr/>
        <a:lstStyle/>
        <a:p>
          <a:r>
            <a:rPr lang="es-MX" dirty="0" smtClean="0"/>
            <a:t>La ubicación geográfica el volumen y la frecuencia de los envíos, y los plazos de entrega. </a:t>
          </a:r>
          <a:endParaRPr lang="es-ES" dirty="0"/>
        </a:p>
      </dgm:t>
    </dgm:pt>
    <dgm:pt modelId="{BC9E42FF-9B8B-429E-9447-EADAEA88BABA}" type="parTrans" cxnId="{230656EC-3324-4677-A06D-A0CA3A5FA5C9}">
      <dgm:prSet/>
      <dgm:spPr/>
      <dgm:t>
        <a:bodyPr/>
        <a:lstStyle/>
        <a:p>
          <a:endParaRPr lang="es-ES"/>
        </a:p>
      </dgm:t>
    </dgm:pt>
    <dgm:pt modelId="{8C00B4C1-B06A-4E3E-AE2F-99E0BE0C83D3}" type="sibTrans" cxnId="{230656EC-3324-4677-A06D-A0CA3A5FA5C9}">
      <dgm:prSet/>
      <dgm:spPr/>
      <dgm:t>
        <a:bodyPr/>
        <a:lstStyle/>
        <a:p>
          <a:endParaRPr lang="es-ES"/>
        </a:p>
      </dgm:t>
    </dgm:pt>
    <dgm:pt modelId="{AE197A89-4CCF-4EBA-A90E-5E722AFA4139}">
      <dgm:prSet phldrT="[Texto]"/>
      <dgm:spPr/>
      <dgm:t>
        <a:bodyPr/>
        <a:lstStyle/>
        <a:p>
          <a:r>
            <a:rPr lang="es-MX" dirty="0" smtClean="0"/>
            <a:t>El criterio de coste y calidad:</a:t>
          </a:r>
          <a:endParaRPr lang="es-ES" dirty="0"/>
        </a:p>
      </dgm:t>
    </dgm:pt>
    <dgm:pt modelId="{98F42178-5A83-4621-9857-3844FD7F454F}" type="parTrans" cxnId="{F156DA05-69D7-43F8-AAF1-7EEC43C8CBB4}">
      <dgm:prSet/>
      <dgm:spPr/>
      <dgm:t>
        <a:bodyPr/>
        <a:lstStyle/>
        <a:p>
          <a:endParaRPr lang="es-ES"/>
        </a:p>
      </dgm:t>
    </dgm:pt>
    <dgm:pt modelId="{08681EA0-D60C-44A5-95A9-D39AF763D3A4}" type="sibTrans" cxnId="{F156DA05-69D7-43F8-AAF1-7EEC43C8CBB4}">
      <dgm:prSet/>
      <dgm:spPr/>
      <dgm:t>
        <a:bodyPr/>
        <a:lstStyle/>
        <a:p>
          <a:endParaRPr lang="es-ES"/>
        </a:p>
      </dgm:t>
    </dgm:pt>
    <dgm:pt modelId="{3D6BEEB7-1423-4B5E-8509-F6FC6B44FBDB}">
      <dgm:prSet phldrT="[Texto]"/>
      <dgm:spPr/>
      <dgm:t>
        <a:bodyPr/>
        <a:lstStyle/>
        <a:p>
          <a:r>
            <a:rPr lang="es-MX" dirty="0" smtClean="0"/>
            <a:t>Identificación de la flexibilidad, la seguridad y el servicio que otorga un servicio de transporte adecuado para la mercancía.</a:t>
          </a:r>
          <a:endParaRPr lang="es-ES" dirty="0"/>
        </a:p>
      </dgm:t>
    </dgm:pt>
    <dgm:pt modelId="{E1D1F5B0-568D-4638-B4E5-D02DBE063797}" type="parTrans" cxnId="{56ECB2FE-6AF0-42C2-AF5E-CFCD2408E485}">
      <dgm:prSet/>
      <dgm:spPr/>
      <dgm:t>
        <a:bodyPr/>
        <a:lstStyle/>
        <a:p>
          <a:endParaRPr lang="es-ES"/>
        </a:p>
      </dgm:t>
    </dgm:pt>
    <dgm:pt modelId="{3ED67A67-9CEB-4F52-80D3-A6B357979FEB}" type="sibTrans" cxnId="{56ECB2FE-6AF0-42C2-AF5E-CFCD2408E485}">
      <dgm:prSet/>
      <dgm:spPr/>
      <dgm:t>
        <a:bodyPr/>
        <a:lstStyle/>
        <a:p>
          <a:endParaRPr lang="es-ES"/>
        </a:p>
      </dgm:t>
    </dgm:pt>
    <dgm:pt modelId="{AA4F9046-7CC0-4B99-A94A-4D596852EB15}" type="pres">
      <dgm:prSet presAssocID="{086DE08A-6D60-451B-9F5E-C86586E70B52}" presName="linearFlow" presStyleCnt="0">
        <dgm:presLayoutVars>
          <dgm:resizeHandles val="exact"/>
        </dgm:presLayoutVars>
      </dgm:prSet>
      <dgm:spPr/>
    </dgm:pt>
    <dgm:pt modelId="{2014CAFC-1189-43A6-94E6-09568178CA19}" type="pres">
      <dgm:prSet presAssocID="{7C2DC1A8-122D-4CA0-A50B-C85DF55F4EA1}" presName="node" presStyleLbl="node1" presStyleIdx="0" presStyleCnt="2">
        <dgm:presLayoutVars>
          <dgm:bulletEnabled val="1"/>
        </dgm:presLayoutVars>
      </dgm:prSet>
      <dgm:spPr/>
      <dgm:t>
        <a:bodyPr/>
        <a:lstStyle/>
        <a:p>
          <a:endParaRPr lang="es-ES"/>
        </a:p>
      </dgm:t>
    </dgm:pt>
    <dgm:pt modelId="{44A8761B-C804-4D00-8422-70B2634DD7FC}" type="pres">
      <dgm:prSet presAssocID="{24830DD3-5D67-41C5-BAE3-8AE5D6E86FEC}" presName="sibTrans" presStyleLbl="sibTrans2D1" presStyleIdx="0" presStyleCnt="1"/>
      <dgm:spPr/>
    </dgm:pt>
    <dgm:pt modelId="{31EF9423-3943-4F1B-AA98-DF89BE277E04}" type="pres">
      <dgm:prSet presAssocID="{24830DD3-5D67-41C5-BAE3-8AE5D6E86FEC}" presName="connectorText" presStyleLbl="sibTrans2D1" presStyleIdx="0" presStyleCnt="1"/>
      <dgm:spPr/>
    </dgm:pt>
    <dgm:pt modelId="{01B10C06-9559-4FA9-9022-7582909F9016}" type="pres">
      <dgm:prSet presAssocID="{AE197A89-4CCF-4EBA-A90E-5E722AFA4139}" presName="node" presStyleLbl="node1" presStyleIdx="1" presStyleCnt="2">
        <dgm:presLayoutVars>
          <dgm:bulletEnabled val="1"/>
        </dgm:presLayoutVars>
      </dgm:prSet>
      <dgm:spPr/>
      <dgm:t>
        <a:bodyPr/>
        <a:lstStyle/>
        <a:p>
          <a:endParaRPr lang="es-ES"/>
        </a:p>
      </dgm:t>
    </dgm:pt>
  </dgm:ptLst>
  <dgm:cxnLst>
    <dgm:cxn modelId="{D3ECCACC-4F1E-41C8-9946-2A7B061044CF}" type="presOf" srcId="{24830DD3-5D67-41C5-BAE3-8AE5D6E86FEC}" destId="{31EF9423-3943-4F1B-AA98-DF89BE277E04}" srcOrd="1" destOrd="0" presId="urn:microsoft.com/office/officeart/2005/8/layout/process2"/>
    <dgm:cxn modelId="{E076FB42-E327-4131-B60F-02BA28F4271A}" type="presOf" srcId="{7C2DC1A8-122D-4CA0-A50B-C85DF55F4EA1}" destId="{2014CAFC-1189-43A6-94E6-09568178CA19}" srcOrd="0" destOrd="0" presId="urn:microsoft.com/office/officeart/2005/8/layout/process2"/>
    <dgm:cxn modelId="{DBFA45A3-A4D6-4739-9CC7-91DC1FED10BE}" type="presOf" srcId="{3D6BEEB7-1423-4B5E-8509-F6FC6B44FBDB}" destId="{01B10C06-9559-4FA9-9022-7582909F9016}" srcOrd="0" destOrd="1" presId="urn:microsoft.com/office/officeart/2005/8/layout/process2"/>
    <dgm:cxn modelId="{F85682DA-A3DF-4069-9401-4FF4C64223C1}" type="presOf" srcId="{AE197A89-4CCF-4EBA-A90E-5E722AFA4139}" destId="{01B10C06-9559-4FA9-9022-7582909F9016}" srcOrd="0" destOrd="0" presId="urn:microsoft.com/office/officeart/2005/8/layout/process2"/>
    <dgm:cxn modelId="{49AAFA86-578B-4DE8-8F11-A706C80BEF90}" srcId="{086DE08A-6D60-451B-9F5E-C86586E70B52}" destId="{7C2DC1A8-122D-4CA0-A50B-C85DF55F4EA1}" srcOrd="0" destOrd="0" parTransId="{C39E7D39-BECB-40CD-8CD7-F6373DF90660}" sibTransId="{24830DD3-5D67-41C5-BAE3-8AE5D6E86FEC}"/>
    <dgm:cxn modelId="{5C539F1D-6761-408D-9C56-1720947F7073}" type="presOf" srcId="{862F5DE0-AC12-4457-B589-871D87F9EF1E}" destId="{2014CAFC-1189-43A6-94E6-09568178CA19}" srcOrd="0" destOrd="1" presId="urn:microsoft.com/office/officeart/2005/8/layout/process2"/>
    <dgm:cxn modelId="{230656EC-3324-4677-A06D-A0CA3A5FA5C9}" srcId="{7C2DC1A8-122D-4CA0-A50B-C85DF55F4EA1}" destId="{862F5DE0-AC12-4457-B589-871D87F9EF1E}" srcOrd="0" destOrd="0" parTransId="{BC9E42FF-9B8B-429E-9447-EADAEA88BABA}" sibTransId="{8C00B4C1-B06A-4E3E-AE2F-99E0BE0C83D3}"/>
    <dgm:cxn modelId="{E74626BD-8517-4177-B3E6-3AFBBC6B8A51}" type="presOf" srcId="{24830DD3-5D67-41C5-BAE3-8AE5D6E86FEC}" destId="{44A8761B-C804-4D00-8422-70B2634DD7FC}" srcOrd="0" destOrd="0" presId="urn:microsoft.com/office/officeart/2005/8/layout/process2"/>
    <dgm:cxn modelId="{56ECB2FE-6AF0-42C2-AF5E-CFCD2408E485}" srcId="{AE197A89-4CCF-4EBA-A90E-5E722AFA4139}" destId="{3D6BEEB7-1423-4B5E-8509-F6FC6B44FBDB}" srcOrd="0" destOrd="0" parTransId="{E1D1F5B0-568D-4638-B4E5-D02DBE063797}" sibTransId="{3ED67A67-9CEB-4F52-80D3-A6B357979FEB}"/>
    <dgm:cxn modelId="{5E05D583-6809-4D0D-B3E2-A3CBDE8796FA}" type="presOf" srcId="{086DE08A-6D60-451B-9F5E-C86586E70B52}" destId="{AA4F9046-7CC0-4B99-A94A-4D596852EB15}" srcOrd="0" destOrd="0" presId="urn:microsoft.com/office/officeart/2005/8/layout/process2"/>
    <dgm:cxn modelId="{F156DA05-69D7-43F8-AAF1-7EEC43C8CBB4}" srcId="{086DE08A-6D60-451B-9F5E-C86586E70B52}" destId="{AE197A89-4CCF-4EBA-A90E-5E722AFA4139}" srcOrd="1" destOrd="0" parTransId="{98F42178-5A83-4621-9857-3844FD7F454F}" sibTransId="{08681EA0-D60C-44A5-95A9-D39AF763D3A4}"/>
    <dgm:cxn modelId="{1EB64706-D309-4951-A7CF-68B2B325D7EC}" type="presParOf" srcId="{AA4F9046-7CC0-4B99-A94A-4D596852EB15}" destId="{2014CAFC-1189-43A6-94E6-09568178CA19}" srcOrd="0" destOrd="0" presId="urn:microsoft.com/office/officeart/2005/8/layout/process2"/>
    <dgm:cxn modelId="{BA6F34E3-2780-4C8D-8696-9B4B598BA166}" type="presParOf" srcId="{AA4F9046-7CC0-4B99-A94A-4D596852EB15}" destId="{44A8761B-C804-4D00-8422-70B2634DD7FC}" srcOrd="1" destOrd="0" presId="urn:microsoft.com/office/officeart/2005/8/layout/process2"/>
    <dgm:cxn modelId="{9604615B-FE42-4BFC-AADD-F900A1E7776E}" type="presParOf" srcId="{44A8761B-C804-4D00-8422-70B2634DD7FC}" destId="{31EF9423-3943-4F1B-AA98-DF89BE277E04}" srcOrd="0" destOrd="0" presId="urn:microsoft.com/office/officeart/2005/8/layout/process2"/>
    <dgm:cxn modelId="{36F63AE1-F6B5-48B3-8375-07C067CD4ECF}" type="presParOf" srcId="{AA4F9046-7CC0-4B99-A94A-4D596852EB15}" destId="{01B10C06-9559-4FA9-9022-7582909F9016}"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9A2CC2-27D2-473E-90D1-86BA4506D99E}" type="doc">
      <dgm:prSet loTypeId="urn:microsoft.com/office/officeart/2005/8/layout/cycle8" loCatId="cycle" qsTypeId="urn:microsoft.com/office/officeart/2005/8/quickstyle/simple1" qsCatId="simple" csTypeId="urn:microsoft.com/office/officeart/2005/8/colors/accent3_1" csCatId="accent3" phldr="1"/>
      <dgm:spPr/>
    </dgm:pt>
    <dgm:pt modelId="{702CED43-0611-4004-A609-FD2985B09AF3}">
      <dgm:prSet phldrT="[Texto]"/>
      <dgm:spPr/>
      <dgm:t>
        <a:bodyPr/>
        <a:lstStyle/>
        <a:p>
          <a:r>
            <a:rPr lang="es-ES" dirty="0" smtClean="0"/>
            <a:t>Transporte Terrestre</a:t>
          </a:r>
          <a:endParaRPr lang="es-ES" dirty="0"/>
        </a:p>
      </dgm:t>
    </dgm:pt>
    <dgm:pt modelId="{E529022B-C288-484D-8461-1530BF677CB3}" type="parTrans" cxnId="{F98A419B-E646-4AA2-8725-EC74C55C2215}">
      <dgm:prSet/>
      <dgm:spPr/>
      <dgm:t>
        <a:bodyPr/>
        <a:lstStyle/>
        <a:p>
          <a:endParaRPr lang="es-ES"/>
        </a:p>
      </dgm:t>
    </dgm:pt>
    <dgm:pt modelId="{5457997F-6FCB-4610-9C21-C50C58C08094}" type="sibTrans" cxnId="{F98A419B-E646-4AA2-8725-EC74C55C2215}">
      <dgm:prSet/>
      <dgm:spPr/>
      <dgm:t>
        <a:bodyPr/>
        <a:lstStyle/>
        <a:p>
          <a:endParaRPr lang="es-ES"/>
        </a:p>
      </dgm:t>
    </dgm:pt>
    <dgm:pt modelId="{1CECB397-8957-4635-8636-FB213999D734}">
      <dgm:prSet phldrT="[Texto]"/>
      <dgm:spPr/>
      <dgm:t>
        <a:bodyPr/>
        <a:lstStyle/>
        <a:p>
          <a:r>
            <a:rPr lang="es-ES" dirty="0" smtClean="0"/>
            <a:t>Transporte Aéreo</a:t>
          </a:r>
          <a:endParaRPr lang="es-ES" dirty="0"/>
        </a:p>
      </dgm:t>
    </dgm:pt>
    <dgm:pt modelId="{F13857EF-195F-434B-BE1C-9373425A64FE}" type="parTrans" cxnId="{882BF05C-C449-4853-AF35-09AF05768A9C}">
      <dgm:prSet/>
      <dgm:spPr/>
      <dgm:t>
        <a:bodyPr/>
        <a:lstStyle/>
        <a:p>
          <a:endParaRPr lang="es-ES"/>
        </a:p>
      </dgm:t>
    </dgm:pt>
    <dgm:pt modelId="{82211213-6D68-4B2F-8ECB-F798D215E6D8}" type="sibTrans" cxnId="{882BF05C-C449-4853-AF35-09AF05768A9C}">
      <dgm:prSet/>
      <dgm:spPr/>
      <dgm:t>
        <a:bodyPr/>
        <a:lstStyle/>
        <a:p>
          <a:endParaRPr lang="es-ES"/>
        </a:p>
      </dgm:t>
    </dgm:pt>
    <dgm:pt modelId="{D8A60D78-DA70-424B-A9ED-E7A0B607DAD0}">
      <dgm:prSet phldrT="[Texto]"/>
      <dgm:spPr/>
      <dgm:t>
        <a:bodyPr/>
        <a:lstStyle/>
        <a:p>
          <a:r>
            <a:rPr lang="es-ES" dirty="0" smtClean="0"/>
            <a:t>Transporte Marítimo</a:t>
          </a:r>
          <a:endParaRPr lang="es-ES" dirty="0"/>
        </a:p>
      </dgm:t>
    </dgm:pt>
    <dgm:pt modelId="{95DFB8D9-613F-42F4-8B53-E3655317F73D}" type="parTrans" cxnId="{2AD74D94-EF82-43AC-B13B-F399981558D8}">
      <dgm:prSet/>
      <dgm:spPr/>
      <dgm:t>
        <a:bodyPr/>
        <a:lstStyle/>
        <a:p>
          <a:endParaRPr lang="es-ES"/>
        </a:p>
      </dgm:t>
    </dgm:pt>
    <dgm:pt modelId="{3332603B-A877-4FF1-A779-E06FDFBEC9FA}" type="sibTrans" cxnId="{2AD74D94-EF82-43AC-B13B-F399981558D8}">
      <dgm:prSet/>
      <dgm:spPr/>
      <dgm:t>
        <a:bodyPr/>
        <a:lstStyle/>
        <a:p>
          <a:endParaRPr lang="es-ES"/>
        </a:p>
      </dgm:t>
    </dgm:pt>
    <dgm:pt modelId="{16AA915C-7CF2-4BBA-8408-42AA2B42D674}" type="pres">
      <dgm:prSet presAssocID="{F79A2CC2-27D2-473E-90D1-86BA4506D99E}" presName="compositeShape" presStyleCnt="0">
        <dgm:presLayoutVars>
          <dgm:chMax val="7"/>
          <dgm:dir/>
          <dgm:resizeHandles val="exact"/>
        </dgm:presLayoutVars>
      </dgm:prSet>
      <dgm:spPr/>
    </dgm:pt>
    <dgm:pt modelId="{B1EC4A50-4464-4D80-91C4-E1E3A64B4869}" type="pres">
      <dgm:prSet presAssocID="{F79A2CC2-27D2-473E-90D1-86BA4506D99E}" presName="wedge1" presStyleLbl="node1" presStyleIdx="0" presStyleCnt="3"/>
      <dgm:spPr/>
    </dgm:pt>
    <dgm:pt modelId="{2BFCE285-611E-4556-B517-17A200B669C6}" type="pres">
      <dgm:prSet presAssocID="{F79A2CC2-27D2-473E-90D1-86BA4506D99E}" presName="dummy1a" presStyleCnt="0"/>
      <dgm:spPr/>
    </dgm:pt>
    <dgm:pt modelId="{5256554A-1019-4251-9ADC-5FD96B7978A7}" type="pres">
      <dgm:prSet presAssocID="{F79A2CC2-27D2-473E-90D1-86BA4506D99E}" presName="dummy1b" presStyleCnt="0"/>
      <dgm:spPr/>
    </dgm:pt>
    <dgm:pt modelId="{7496C1BC-A052-419F-8FCA-B121BF923A0C}" type="pres">
      <dgm:prSet presAssocID="{F79A2CC2-27D2-473E-90D1-86BA4506D99E}" presName="wedge1Tx" presStyleLbl="node1" presStyleIdx="0" presStyleCnt="3">
        <dgm:presLayoutVars>
          <dgm:chMax val="0"/>
          <dgm:chPref val="0"/>
          <dgm:bulletEnabled val="1"/>
        </dgm:presLayoutVars>
      </dgm:prSet>
      <dgm:spPr/>
    </dgm:pt>
    <dgm:pt modelId="{3AB544FE-9F30-4F17-85A2-B3CC49BDF825}" type="pres">
      <dgm:prSet presAssocID="{F79A2CC2-27D2-473E-90D1-86BA4506D99E}" presName="wedge2" presStyleLbl="node1" presStyleIdx="1" presStyleCnt="3"/>
      <dgm:spPr/>
      <dgm:t>
        <a:bodyPr/>
        <a:lstStyle/>
        <a:p>
          <a:endParaRPr lang="es-ES"/>
        </a:p>
      </dgm:t>
    </dgm:pt>
    <dgm:pt modelId="{574AF56F-A769-4C9A-B180-67388DC6C704}" type="pres">
      <dgm:prSet presAssocID="{F79A2CC2-27D2-473E-90D1-86BA4506D99E}" presName="dummy2a" presStyleCnt="0"/>
      <dgm:spPr/>
    </dgm:pt>
    <dgm:pt modelId="{01E1184C-7233-4355-BE70-BC4AE7F8C18E}" type="pres">
      <dgm:prSet presAssocID="{F79A2CC2-27D2-473E-90D1-86BA4506D99E}" presName="dummy2b" presStyleCnt="0"/>
      <dgm:spPr/>
    </dgm:pt>
    <dgm:pt modelId="{CC60634A-5104-4BEE-AF47-6CE3527D31A5}" type="pres">
      <dgm:prSet presAssocID="{F79A2CC2-27D2-473E-90D1-86BA4506D99E}" presName="wedge2Tx" presStyleLbl="node1" presStyleIdx="1" presStyleCnt="3">
        <dgm:presLayoutVars>
          <dgm:chMax val="0"/>
          <dgm:chPref val="0"/>
          <dgm:bulletEnabled val="1"/>
        </dgm:presLayoutVars>
      </dgm:prSet>
      <dgm:spPr/>
      <dgm:t>
        <a:bodyPr/>
        <a:lstStyle/>
        <a:p>
          <a:endParaRPr lang="es-ES"/>
        </a:p>
      </dgm:t>
    </dgm:pt>
    <dgm:pt modelId="{39F89B4C-E00B-4EA3-8BF0-9BAFE3EFB256}" type="pres">
      <dgm:prSet presAssocID="{F79A2CC2-27D2-473E-90D1-86BA4506D99E}" presName="wedge3" presStyleLbl="node1" presStyleIdx="2" presStyleCnt="3"/>
      <dgm:spPr/>
      <dgm:t>
        <a:bodyPr/>
        <a:lstStyle/>
        <a:p>
          <a:endParaRPr lang="es-ES"/>
        </a:p>
      </dgm:t>
    </dgm:pt>
    <dgm:pt modelId="{0A8D88AD-1E51-4815-955B-94A774BC9206}" type="pres">
      <dgm:prSet presAssocID="{F79A2CC2-27D2-473E-90D1-86BA4506D99E}" presName="dummy3a" presStyleCnt="0"/>
      <dgm:spPr/>
    </dgm:pt>
    <dgm:pt modelId="{DFBF1C66-0D64-47AF-ADD8-A79DFBA024E4}" type="pres">
      <dgm:prSet presAssocID="{F79A2CC2-27D2-473E-90D1-86BA4506D99E}" presName="dummy3b" presStyleCnt="0"/>
      <dgm:spPr/>
    </dgm:pt>
    <dgm:pt modelId="{ABAA435D-ECC1-4FC5-833D-E94F43754A58}" type="pres">
      <dgm:prSet presAssocID="{F79A2CC2-27D2-473E-90D1-86BA4506D99E}" presName="wedge3Tx" presStyleLbl="node1" presStyleIdx="2" presStyleCnt="3">
        <dgm:presLayoutVars>
          <dgm:chMax val="0"/>
          <dgm:chPref val="0"/>
          <dgm:bulletEnabled val="1"/>
        </dgm:presLayoutVars>
      </dgm:prSet>
      <dgm:spPr/>
      <dgm:t>
        <a:bodyPr/>
        <a:lstStyle/>
        <a:p>
          <a:endParaRPr lang="es-ES"/>
        </a:p>
      </dgm:t>
    </dgm:pt>
    <dgm:pt modelId="{D6AE5530-30AE-4AF4-BD7E-EB3A81E4A18A}" type="pres">
      <dgm:prSet presAssocID="{5457997F-6FCB-4610-9C21-C50C58C08094}" presName="arrowWedge1" presStyleLbl="fgSibTrans2D1" presStyleIdx="0" presStyleCnt="3"/>
      <dgm:spPr/>
    </dgm:pt>
    <dgm:pt modelId="{B6C0DF69-19DC-4577-AC94-F537D1F86CE0}" type="pres">
      <dgm:prSet presAssocID="{82211213-6D68-4B2F-8ECB-F798D215E6D8}" presName="arrowWedge2" presStyleLbl="fgSibTrans2D1" presStyleIdx="1" presStyleCnt="3"/>
      <dgm:spPr/>
    </dgm:pt>
    <dgm:pt modelId="{FABCD78B-8392-41A1-8F4D-1089941A436C}" type="pres">
      <dgm:prSet presAssocID="{3332603B-A877-4FF1-A779-E06FDFBEC9FA}" presName="arrowWedge3" presStyleLbl="fgSibTrans2D1" presStyleIdx="2" presStyleCnt="3"/>
      <dgm:spPr/>
    </dgm:pt>
  </dgm:ptLst>
  <dgm:cxnLst>
    <dgm:cxn modelId="{D16778FA-1C59-48A9-B969-FCD469484161}" type="presOf" srcId="{D8A60D78-DA70-424B-A9ED-E7A0B607DAD0}" destId="{39F89B4C-E00B-4EA3-8BF0-9BAFE3EFB256}" srcOrd="0" destOrd="0" presId="urn:microsoft.com/office/officeart/2005/8/layout/cycle8"/>
    <dgm:cxn modelId="{AC58047B-EECB-4A3E-8DA2-9E366449D92A}" type="presOf" srcId="{702CED43-0611-4004-A609-FD2985B09AF3}" destId="{7496C1BC-A052-419F-8FCA-B121BF923A0C}" srcOrd="1" destOrd="0" presId="urn:microsoft.com/office/officeart/2005/8/layout/cycle8"/>
    <dgm:cxn modelId="{CFB86309-D439-4063-A516-683FB79B7476}" type="presOf" srcId="{D8A60D78-DA70-424B-A9ED-E7A0B607DAD0}" destId="{ABAA435D-ECC1-4FC5-833D-E94F43754A58}" srcOrd="1" destOrd="0" presId="urn:microsoft.com/office/officeart/2005/8/layout/cycle8"/>
    <dgm:cxn modelId="{D2B08F65-76BA-41E6-B62D-00BA49F4AF81}" type="presOf" srcId="{1CECB397-8957-4635-8636-FB213999D734}" destId="{CC60634A-5104-4BEE-AF47-6CE3527D31A5}" srcOrd="1" destOrd="0" presId="urn:microsoft.com/office/officeart/2005/8/layout/cycle8"/>
    <dgm:cxn modelId="{F98A419B-E646-4AA2-8725-EC74C55C2215}" srcId="{F79A2CC2-27D2-473E-90D1-86BA4506D99E}" destId="{702CED43-0611-4004-A609-FD2985B09AF3}" srcOrd="0" destOrd="0" parTransId="{E529022B-C288-484D-8461-1530BF677CB3}" sibTransId="{5457997F-6FCB-4610-9C21-C50C58C08094}"/>
    <dgm:cxn modelId="{F8B18542-BC39-4728-8C85-3539233F9834}" type="presOf" srcId="{1CECB397-8957-4635-8636-FB213999D734}" destId="{3AB544FE-9F30-4F17-85A2-B3CC49BDF825}" srcOrd="0" destOrd="0" presId="urn:microsoft.com/office/officeart/2005/8/layout/cycle8"/>
    <dgm:cxn modelId="{3F8AC2D9-A90E-441E-A066-218C77D1C6FC}" type="presOf" srcId="{702CED43-0611-4004-A609-FD2985B09AF3}" destId="{B1EC4A50-4464-4D80-91C4-E1E3A64B4869}" srcOrd="0" destOrd="0" presId="urn:microsoft.com/office/officeart/2005/8/layout/cycle8"/>
    <dgm:cxn modelId="{882BF05C-C449-4853-AF35-09AF05768A9C}" srcId="{F79A2CC2-27D2-473E-90D1-86BA4506D99E}" destId="{1CECB397-8957-4635-8636-FB213999D734}" srcOrd="1" destOrd="0" parTransId="{F13857EF-195F-434B-BE1C-9373425A64FE}" sibTransId="{82211213-6D68-4B2F-8ECB-F798D215E6D8}"/>
    <dgm:cxn modelId="{2AD74D94-EF82-43AC-B13B-F399981558D8}" srcId="{F79A2CC2-27D2-473E-90D1-86BA4506D99E}" destId="{D8A60D78-DA70-424B-A9ED-E7A0B607DAD0}" srcOrd="2" destOrd="0" parTransId="{95DFB8D9-613F-42F4-8B53-E3655317F73D}" sibTransId="{3332603B-A877-4FF1-A779-E06FDFBEC9FA}"/>
    <dgm:cxn modelId="{35C40399-FCDF-4CD6-B647-B27A3C74156B}" type="presOf" srcId="{F79A2CC2-27D2-473E-90D1-86BA4506D99E}" destId="{16AA915C-7CF2-4BBA-8408-42AA2B42D674}" srcOrd="0" destOrd="0" presId="urn:microsoft.com/office/officeart/2005/8/layout/cycle8"/>
    <dgm:cxn modelId="{A8044D78-B097-453A-AE03-B81312AAAF19}" type="presParOf" srcId="{16AA915C-7CF2-4BBA-8408-42AA2B42D674}" destId="{B1EC4A50-4464-4D80-91C4-E1E3A64B4869}" srcOrd="0" destOrd="0" presId="urn:microsoft.com/office/officeart/2005/8/layout/cycle8"/>
    <dgm:cxn modelId="{C52DD7DF-93A2-42FC-8393-E0CB22B57F19}" type="presParOf" srcId="{16AA915C-7CF2-4BBA-8408-42AA2B42D674}" destId="{2BFCE285-611E-4556-B517-17A200B669C6}" srcOrd="1" destOrd="0" presId="urn:microsoft.com/office/officeart/2005/8/layout/cycle8"/>
    <dgm:cxn modelId="{C49045F3-C10C-43D2-B268-BE00AAEEE048}" type="presParOf" srcId="{16AA915C-7CF2-4BBA-8408-42AA2B42D674}" destId="{5256554A-1019-4251-9ADC-5FD96B7978A7}" srcOrd="2" destOrd="0" presId="urn:microsoft.com/office/officeart/2005/8/layout/cycle8"/>
    <dgm:cxn modelId="{B3CB1EA4-910E-4A3C-AD5C-EA5310E41A44}" type="presParOf" srcId="{16AA915C-7CF2-4BBA-8408-42AA2B42D674}" destId="{7496C1BC-A052-419F-8FCA-B121BF923A0C}" srcOrd="3" destOrd="0" presId="urn:microsoft.com/office/officeart/2005/8/layout/cycle8"/>
    <dgm:cxn modelId="{FB467797-AEC8-40AF-AAEE-82D1517EB91B}" type="presParOf" srcId="{16AA915C-7CF2-4BBA-8408-42AA2B42D674}" destId="{3AB544FE-9F30-4F17-85A2-B3CC49BDF825}" srcOrd="4" destOrd="0" presId="urn:microsoft.com/office/officeart/2005/8/layout/cycle8"/>
    <dgm:cxn modelId="{91401346-4162-4749-BE75-63388300CDA4}" type="presParOf" srcId="{16AA915C-7CF2-4BBA-8408-42AA2B42D674}" destId="{574AF56F-A769-4C9A-B180-67388DC6C704}" srcOrd="5" destOrd="0" presId="urn:microsoft.com/office/officeart/2005/8/layout/cycle8"/>
    <dgm:cxn modelId="{0BE13E3F-58AE-476A-A9DE-D72BFE295B8A}" type="presParOf" srcId="{16AA915C-7CF2-4BBA-8408-42AA2B42D674}" destId="{01E1184C-7233-4355-BE70-BC4AE7F8C18E}" srcOrd="6" destOrd="0" presId="urn:microsoft.com/office/officeart/2005/8/layout/cycle8"/>
    <dgm:cxn modelId="{13E3BD04-52A8-476E-A100-8E59688CC228}" type="presParOf" srcId="{16AA915C-7CF2-4BBA-8408-42AA2B42D674}" destId="{CC60634A-5104-4BEE-AF47-6CE3527D31A5}" srcOrd="7" destOrd="0" presId="urn:microsoft.com/office/officeart/2005/8/layout/cycle8"/>
    <dgm:cxn modelId="{C4B72823-DD23-4960-BA15-4A52F8B7D3C4}" type="presParOf" srcId="{16AA915C-7CF2-4BBA-8408-42AA2B42D674}" destId="{39F89B4C-E00B-4EA3-8BF0-9BAFE3EFB256}" srcOrd="8" destOrd="0" presId="urn:microsoft.com/office/officeart/2005/8/layout/cycle8"/>
    <dgm:cxn modelId="{348F7541-4955-4ACF-9C3D-3BFF56403014}" type="presParOf" srcId="{16AA915C-7CF2-4BBA-8408-42AA2B42D674}" destId="{0A8D88AD-1E51-4815-955B-94A774BC9206}" srcOrd="9" destOrd="0" presId="urn:microsoft.com/office/officeart/2005/8/layout/cycle8"/>
    <dgm:cxn modelId="{1A8796F2-C98D-464B-AF09-93225A64A226}" type="presParOf" srcId="{16AA915C-7CF2-4BBA-8408-42AA2B42D674}" destId="{DFBF1C66-0D64-47AF-ADD8-A79DFBA024E4}" srcOrd="10" destOrd="0" presId="urn:microsoft.com/office/officeart/2005/8/layout/cycle8"/>
    <dgm:cxn modelId="{427BD58F-2CB6-4DDF-9495-3E6FE24824AD}" type="presParOf" srcId="{16AA915C-7CF2-4BBA-8408-42AA2B42D674}" destId="{ABAA435D-ECC1-4FC5-833D-E94F43754A58}" srcOrd="11" destOrd="0" presId="urn:microsoft.com/office/officeart/2005/8/layout/cycle8"/>
    <dgm:cxn modelId="{825B6FCD-4BBB-4202-B702-8F65C91E7D2B}" type="presParOf" srcId="{16AA915C-7CF2-4BBA-8408-42AA2B42D674}" destId="{D6AE5530-30AE-4AF4-BD7E-EB3A81E4A18A}" srcOrd="12" destOrd="0" presId="urn:microsoft.com/office/officeart/2005/8/layout/cycle8"/>
    <dgm:cxn modelId="{1CE7BEA9-CF35-441E-9F29-2E52701C488C}" type="presParOf" srcId="{16AA915C-7CF2-4BBA-8408-42AA2B42D674}" destId="{B6C0DF69-19DC-4577-AC94-F537D1F86CE0}" srcOrd="13" destOrd="0" presId="urn:microsoft.com/office/officeart/2005/8/layout/cycle8"/>
    <dgm:cxn modelId="{383563C9-6905-4C06-8B9E-0B56D2E4EEDF}" type="presParOf" srcId="{16AA915C-7CF2-4BBA-8408-42AA2B42D674}" destId="{FABCD78B-8392-41A1-8F4D-1089941A436C}"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CC553C-8A8F-43AF-AF05-06228957C072}">
      <dsp:nvSpPr>
        <dsp:cNvPr id="0" name=""/>
        <dsp:cNvSpPr/>
      </dsp:nvSpPr>
      <dsp:spPr>
        <a:xfrm>
          <a:off x="845254" y="0"/>
          <a:ext cx="4624288" cy="462428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8A508-2B36-4D08-96E4-FAE7DA983ADB}">
      <dsp:nvSpPr>
        <dsp:cNvPr id="0" name=""/>
        <dsp:cNvSpPr/>
      </dsp:nvSpPr>
      <dsp:spPr>
        <a:xfrm>
          <a:off x="3157398" y="464912"/>
          <a:ext cx="3005787" cy="5473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Integración Total</a:t>
          </a:r>
          <a:endParaRPr lang="es-ES" sz="1600" kern="1200" dirty="0"/>
        </a:p>
      </dsp:txBody>
      <dsp:txXfrm>
        <a:off x="3157398" y="464912"/>
        <a:ext cx="3005787" cy="547327"/>
      </dsp:txXfrm>
    </dsp:sp>
    <dsp:sp modelId="{E572BAC1-2F45-4FCE-B645-02284C1AB739}">
      <dsp:nvSpPr>
        <dsp:cNvPr id="0" name=""/>
        <dsp:cNvSpPr/>
      </dsp:nvSpPr>
      <dsp:spPr>
        <a:xfrm>
          <a:off x="3157398" y="1080656"/>
          <a:ext cx="3005787" cy="5473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Unidad Económica</a:t>
          </a:r>
          <a:endParaRPr lang="es-ES" sz="1600" kern="1200" dirty="0"/>
        </a:p>
      </dsp:txBody>
      <dsp:txXfrm>
        <a:off x="3157398" y="1080656"/>
        <a:ext cx="3005787" cy="547327"/>
      </dsp:txXfrm>
    </dsp:sp>
    <dsp:sp modelId="{3125E6AA-8D37-420F-BE24-D3B7D72FA24A}">
      <dsp:nvSpPr>
        <dsp:cNvPr id="0" name=""/>
        <dsp:cNvSpPr/>
      </dsp:nvSpPr>
      <dsp:spPr>
        <a:xfrm>
          <a:off x="3157398" y="1696400"/>
          <a:ext cx="3005787" cy="5473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Mercado Común</a:t>
          </a:r>
          <a:endParaRPr lang="es-ES" sz="1600" kern="1200" dirty="0"/>
        </a:p>
      </dsp:txBody>
      <dsp:txXfrm>
        <a:off x="3157398" y="1696400"/>
        <a:ext cx="3005787" cy="547327"/>
      </dsp:txXfrm>
    </dsp:sp>
    <dsp:sp modelId="{181095F8-0217-4FED-8C8B-FEFD08110AB6}">
      <dsp:nvSpPr>
        <dsp:cNvPr id="0" name=""/>
        <dsp:cNvSpPr/>
      </dsp:nvSpPr>
      <dsp:spPr>
        <a:xfrm>
          <a:off x="3157398" y="2312143"/>
          <a:ext cx="3005787" cy="5473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Unión Aduanera</a:t>
          </a:r>
          <a:endParaRPr lang="es-ES" sz="1600" kern="1200" dirty="0"/>
        </a:p>
      </dsp:txBody>
      <dsp:txXfrm>
        <a:off x="3157398" y="2312143"/>
        <a:ext cx="3005787" cy="547327"/>
      </dsp:txXfrm>
    </dsp:sp>
    <dsp:sp modelId="{C27F51E4-16CC-44C5-9F28-67A34CA139F2}">
      <dsp:nvSpPr>
        <dsp:cNvPr id="0" name=""/>
        <dsp:cNvSpPr/>
      </dsp:nvSpPr>
      <dsp:spPr>
        <a:xfrm>
          <a:off x="3157398" y="2927887"/>
          <a:ext cx="3005787" cy="5473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Zona de libre comercio</a:t>
          </a:r>
          <a:endParaRPr lang="es-ES" sz="1600" kern="1200" dirty="0"/>
        </a:p>
      </dsp:txBody>
      <dsp:txXfrm>
        <a:off x="3157398" y="2927887"/>
        <a:ext cx="3005787" cy="547327"/>
      </dsp:txXfrm>
    </dsp:sp>
    <dsp:sp modelId="{22143E47-98B5-4D03-AC4C-F0EAAA3BF10D}">
      <dsp:nvSpPr>
        <dsp:cNvPr id="0" name=""/>
        <dsp:cNvSpPr/>
      </dsp:nvSpPr>
      <dsp:spPr>
        <a:xfrm>
          <a:off x="3157398" y="3543631"/>
          <a:ext cx="3005787" cy="5473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Zona de preferencias arancelarias</a:t>
          </a:r>
          <a:endParaRPr lang="es-ES" sz="1600" kern="1200" dirty="0"/>
        </a:p>
      </dsp:txBody>
      <dsp:txXfrm>
        <a:off x="3157398" y="3543631"/>
        <a:ext cx="3005787" cy="5473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2816DF-74B1-4586-B35E-85F649CED008}">
      <dsp:nvSpPr>
        <dsp:cNvPr id="0" name=""/>
        <dsp:cNvSpPr/>
      </dsp:nvSpPr>
      <dsp:spPr>
        <a:xfrm>
          <a:off x="0" y="0"/>
          <a:ext cx="5415001" cy="10455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smtClean="0"/>
            <a:t>Realizar un estudio económico sobre las importaciones y exportaciones del sector cerámico ecuatoriano, en el período 2010-2015, para determinar el desarrollo del sector en el comercio internacional.</a:t>
          </a:r>
          <a:endParaRPr lang="es-ES" sz="1300" kern="1200"/>
        </a:p>
      </dsp:txBody>
      <dsp:txXfrm>
        <a:off x="0" y="0"/>
        <a:ext cx="4259662" cy="1045556"/>
      </dsp:txXfrm>
    </dsp:sp>
    <dsp:sp modelId="{1D3FE3C1-10C5-4AF3-AA63-3933A417385D}">
      <dsp:nvSpPr>
        <dsp:cNvPr id="0" name=""/>
        <dsp:cNvSpPr/>
      </dsp:nvSpPr>
      <dsp:spPr>
        <a:xfrm>
          <a:off x="453506" y="1235657"/>
          <a:ext cx="5415001" cy="10455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smtClean="0"/>
            <a:t>Elaborar un análisis sobre los acuerdos comerciales vigentes firmados por Ecuador a favor del sector de cerámica y las preferencias arancelarias que se mantienen, con el fin de verificar el estado de integración global.</a:t>
          </a:r>
          <a:endParaRPr lang="es-ES" sz="1300" kern="1200"/>
        </a:p>
      </dsp:txBody>
      <dsp:txXfrm>
        <a:off x="453506" y="1235657"/>
        <a:ext cx="4281883" cy="1045556"/>
      </dsp:txXfrm>
    </dsp:sp>
    <dsp:sp modelId="{75B02AF3-C73D-4F0F-A00F-0AF1646A0D5C}">
      <dsp:nvSpPr>
        <dsp:cNvPr id="0" name=""/>
        <dsp:cNvSpPr/>
      </dsp:nvSpPr>
      <dsp:spPr>
        <a:xfrm>
          <a:off x="900244" y="2471314"/>
          <a:ext cx="5415001" cy="10455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smtClean="0"/>
            <a:t>Analizar la fase de integración que mantiene Ecuador y su desarrollo en el período 2010 – 2015, con el fin de determinar el alcance que ha tenido la globalización en el sector cerámico.</a:t>
          </a:r>
          <a:endParaRPr lang="es-ES" sz="1300" kern="1200"/>
        </a:p>
      </dsp:txBody>
      <dsp:txXfrm>
        <a:off x="900244" y="2471314"/>
        <a:ext cx="4288652" cy="1045556"/>
      </dsp:txXfrm>
    </dsp:sp>
    <dsp:sp modelId="{333A4B7A-8505-4D7D-8434-21A88FBB8A0A}">
      <dsp:nvSpPr>
        <dsp:cNvPr id="0" name=""/>
        <dsp:cNvSpPr/>
      </dsp:nvSpPr>
      <dsp:spPr>
        <a:xfrm>
          <a:off x="1353750" y="3706971"/>
          <a:ext cx="5415001" cy="104555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smtClean="0"/>
            <a:t>Determinar las actividades logísticas que el sector de cerámica ecuatoriana ha desarrollado, para optimizar sus recursos y brindar beneficios al comercio internacional.</a:t>
          </a:r>
          <a:endParaRPr lang="es-ES" sz="1300" kern="1200"/>
        </a:p>
      </dsp:txBody>
      <dsp:txXfrm>
        <a:off x="1353750" y="3706971"/>
        <a:ext cx="4281883" cy="1045556"/>
      </dsp:txXfrm>
    </dsp:sp>
    <dsp:sp modelId="{8B7DD657-7932-4E07-80AF-99F48ED5ED03}">
      <dsp:nvSpPr>
        <dsp:cNvPr id="0" name=""/>
        <dsp:cNvSpPr/>
      </dsp:nvSpPr>
      <dsp:spPr>
        <a:xfrm>
          <a:off x="4735390" y="800800"/>
          <a:ext cx="679611" cy="67961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4735390" y="800800"/>
        <a:ext cx="679611" cy="679611"/>
      </dsp:txXfrm>
    </dsp:sp>
    <dsp:sp modelId="{DEFC4743-133A-43F1-B91F-61A719E387C4}">
      <dsp:nvSpPr>
        <dsp:cNvPr id="0" name=""/>
        <dsp:cNvSpPr/>
      </dsp:nvSpPr>
      <dsp:spPr>
        <a:xfrm>
          <a:off x="5188896" y="2036458"/>
          <a:ext cx="679611" cy="67961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5188896" y="2036458"/>
        <a:ext cx="679611" cy="679611"/>
      </dsp:txXfrm>
    </dsp:sp>
    <dsp:sp modelId="{3748A06A-58AD-43BC-B51E-5208BE606E1C}">
      <dsp:nvSpPr>
        <dsp:cNvPr id="0" name=""/>
        <dsp:cNvSpPr/>
      </dsp:nvSpPr>
      <dsp:spPr>
        <a:xfrm>
          <a:off x="5635634" y="3272115"/>
          <a:ext cx="679611" cy="67961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5635634" y="3272115"/>
        <a:ext cx="679611" cy="6796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BA09D8-86CA-4F60-92F3-07670AC4103A}">
      <dsp:nvSpPr>
        <dsp:cNvPr id="0" name=""/>
        <dsp:cNvSpPr/>
      </dsp:nvSpPr>
      <dsp:spPr>
        <a:xfrm rot="10800000">
          <a:off x="1531112" y="1348"/>
          <a:ext cx="4708497" cy="1380549"/>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784" tIns="80010" rIns="149352" bIns="80010" numCol="1" spcCol="1270" anchor="t" anchorCtr="0">
          <a:noAutofit/>
        </a:bodyPr>
        <a:lstStyle/>
        <a:p>
          <a:pPr lvl="0" algn="l" defTabSz="933450">
            <a:lnSpc>
              <a:spcPct val="90000"/>
            </a:lnSpc>
            <a:spcBef>
              <a:spcPct val="0"/>
            </a:spcBef>
            <a:spcAft>
              <a:spcPct val="35000"/>
            </a:spcAft>
          </a:pPr>
          <a:r>
            <a:rPr lang="es-ES" sz="2100" kern="1200" dirty="0" err="1" smtClean="0"/>
            <a:t>Arnaud</a:t>
          </a:r>
          <a:r>
            <a:rPr lang="es-ES" sz="2100" kern="1200" dirty="0" smtClean="0"/>
            <a:t> Guillermo (2000)</a:t>
          </a:r>
          <a:endParaRPr lang="es-ES" sz="2100" kern="1200" dirty="0"/>
        </a:p>
        <a:p>
          <a:pPr marL="171450" lvl="1" indent="-171450" algn="l" defTabSz="711200">
            <a:lnSpc>
              <a:spcPct val="90000"/>
            </a:lnSpc>
            <a:spcBef>
              <a:spcPct val="0"/>
            </a:spcBef>
            <a:spcAft>
              <a:spcPct val="15000"/>
            </a:spcAft>
            <a:buChar char="••"/>
          </a:pPr>
          <a:r>
            <a:rPr lang="es-ES" sz="1600" kern="1200" dirty="0" smtClean="0"/>
            <a:t>Integración económica como un aspecto de disminuir y reducir la discriminación entre las unidades económicas</a:t>
          </a:r>
          <a:endParaRPr lang="es-ES" sz="1600" kern="1200" dirty="0"/>
        </a:p>
      </dsp:txBody>
      <dsp:txXfrm rot="10800000">
        <a:off x="1531112" y="1348"/>
        <a:ext cx="4708497" cy="1380549"/>
      </dsp:txXfrm>
    </dsp:sp>
    <dsp:sp modelId="{8C406057-03D6-4A3C-ACC1-729FC4F2BC36}">
      <dsp:nvSpPr>
        <dsp:cNvPr id="0" name=""/>
        <dsp:cNvSpPr/>
      </dsp:nvSpPr>
      <dsp:spPr>
        <a:xfrm>
          <a:off x="840837" y="1348"/>
          <a:ext cx="1380549" cy="1380549"/>
        </a:xfrm>
        <a:prstGeom prst="ellipse">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482F8-C7AE-496D-AA89-26CC966117B8}">
      <dsp:nvSpPr>
        <dsp:cNvPr id="0" name=""/>
        <dsp:cNvSpPr/>
      </dsp:nvSpPr>
      <dsp:spPr>
        <a:xfrm rot="10800000">
          <a:off x="1531112" y="1794001"/>
          <a:ext cx="4708497" cy="1380549"/>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784" tIns="80010" rIns="149352" bIns="80010" numCol="1" spcCol="1270" anchor="t" anchorCtr="0">
          <a:noAutofit/>
        </a:bodyPr>
        <a:lstStyle/>
        <a:p>
          <a:pPr lvl="0" algn="l" defTabSz="933450">
            <a:lnSpc>
              <a:spcPct val="90000"/>
            </a:lnSpc>
            <a:spcBef>
              <a:spcPct val="0"/>
            </a:spcBef>
            <a:spcAft>
              <a:spcPct val="35000"/>
            </a:spcAft>
          </a:pPr>
          <a:r>
            <a:rPr lang="es-ES" sz="2100" kern="1200" dirty="0" err="1" smtClean="0"/>
            <a:t>Heckscher</a:t>
          </a:r>
          <a:r>
            <a:rPr lang="es-ES" sz="2100" kern="1200" dirty="0" smtClean="0"/>
            <a:t> y </a:t>
          </a:r>
          <a:r>
            <a:rPr lang="es-ES" sz="2100" kern="1200" dirty="0" err="1" smtClean="0"/>
            <a:t>Ohlin</a:t>
          </a:r>
          <a:r>
            <a:rPr lang="es-ES" sz="2100" kern="1200" dirty="0" smtClean="0"/>
            <a:t> (1919 y 1933)</a:t>
          </a:r>
          <a:endParaRPr lang="es-ES" sz="2100" kern="1200" dirty="0"/>
        </a:p>
        <a:p>
          <a:pPr marL="171450" lvl="1" indent="-171450" algn="l" defTabSz="711200">
            <a:lnSpc>
              <a:spcPct val="90000"/>
            </a:lnSpc>
            <a:spcBef>
              <a:spcPct val="0"/>
            </a:spcBef>
            <a:spcAft>
              <a:spcPct val="15000"/>
            </a:spcAft>
            <a:buChar char="••"/>
          </a:pPr>
          <a:r>
            <a:rPr lang="es-ES" sz="1600" kern="1200" dirty="0" smtClean="0"/>
            <a:t>Ventaja comparativa que el mercado genera es producto de las diferencias en la dotación de factores</a:t>
          </a:r>
          <a:endParaRPr lang="es-ES" sz="1600" kern="1200" dirty="0"/>
        </a:p>
      </dsp:txBody>
      <dsp:txXfrm rot="10800000">
        <a:off x="1531112" y="1794001"/>
        <a:ext cx="4708497" cy="1380549"/>
      </dsp:txXfrm>
    </dsp:sp>
    <dsp:sp modelId="{9DAD24ED-E9A2-4FA2-AA4D-F9A05897BBC4}">
      <dsp:nvSpPr>
        <dsp:cNvPr id="0" name=""/>
        <dsp:cNvSpPr/>
      </dsp:nvSpPr>
      <dsp:spPr>
        <a:xfrm>
          <a:off x="840837" y="1794001"/>
          <a:ext cx="1380549" cy="1380549"/>
        </a:xfrm>
        <a:prstGeom prst="ellipse">
          <a:avLst/>
        </a:prstGeom>
        <a:blipFill rotWithShape="0">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5167-D5E0-40B8-BF34-B0AEC5B239BE}">
      <dsp:nvSpPr>
        <dsp:cNvPr id="0" name=""/>
        <dsp:cNvSpPr/>
      </dsp:nvSpPr>
      <dsp:spPr>
        <a:xfrm rot="10800000">
          <a:off x="1531112" y="3586654"/>
          <a:ext cx="4708497" cy="1380549"/>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784" tIns="80010" rIns="149352" bIns="80010" numCol="1" spcCol="1270" anchor="t" anchorCtr="0">
          <a:noAutofit/>
        </a:bodyPr>
        <a:lstStyle/>
        <a:p>
          <a:pPr lvl="0" algn="l" defTabSz="933450">
            <a:lnSpc>
              <a:spcPct val="90000"/>
            </a:lnSpc>
            <a:spcBef>
              <a:spcPct val="0"/>
            </a:spcBef>
            <a:spcAft>
              <a:spcPct val="35000"/>
            </a:spcAft>
          </a:pPr>
          <a:r>
            <a:rPr lang="es-ES" sz="2100" kern="1200" dirty="0" smtClean="0"/>
            <a:t>Michael </a:t>
          </a:r>
          <a:r>
            <a:rPr lang="es-ES" sz="2100" kern="1200" dirty="0" err="1" smtClean="0"/>
            <a:t>Porter</a:t>
          </a:r>
          <a:r>
            <a:rPr lang="es-ES" sz="2100" kern="1200" dirty="0" smtClean="0"/>
            <a:t> (1947)</a:t>
          </a:r>
          <a:endParaRPr lang="es-ES" sz="2100" kern="1200" dirty="0"/>
        </a:p>
        <a:p>
          <a:pPr marL="171450" lvl="1" indent="-171450" algn="l" defTabSz="711200">
            <a:lnSpc>
              <a:spcPct val="90000"/>
            </a:lnSpc>
            <a:spcBef>
              <a:spcPct val="0"/>
            </a:spcBef>
            <a:spcAft>
              <a:spcPct val="15000"/>
            </a:spcAft>
            <a:buChar char="••"/>
          </a:pPr>
          <a:r>
            <a:rPr lang="es-ES" sz="1600" kern="1200" dirty="0" smtClean="0"/>
            <a:t>Uso intensivo del factor más abundante que tenga un país ya sea el trabajo o el capital.</a:t>
          </a:r>
          <a:endParaRPr lang="es-ES" sz="1600" kern="1200" dirty="0"/>
        </a:p>
      </dsp:txBody>
      <dsp:txXfrm rot="10800000">
        <a:off x="1531112" y="3586654"/>
        <a:ext cx="4708497" cy="1380549"/>
      </dsp:txXfrm>
    </dsp:sp>
    <dsp:sp modelId="{D27BC0E0-EE9D-4F97-843A-F7E6C4A2116A}">
      <dsp:nvSpPr>
        <dsp:cNvPr id="0" name=""/>
        <dsp:cNvSpPr/>
      </dsp:nvSpPr>
      <dsp:spPr>
        <a:xfrm>
          <a:off x="840837" y="3586654"/>
          <a:ext cx="1380549" cy="1380549"/>
        </a:xfrm>
        <a:prstGeom prst="ellipse">
          <a:avLst/>
        </a:prstGeom>
        <a:blipFill rotWithShape="0">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72C45-D08A-4825-8AC3-56B96B9D5E99}">
      <dsp:nvSpPr>
        <dsp:cNvPr id="0" name=""/>
        <dsp:cNvSpPr/>
      </dsp:nvSpPr>
      <dsp:spPr>
        <a:xfrm>
          <a:off x="3391126" y="1312"/>
          <a:ext cx="2110227" cy="21102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2000 a 4000 a.C.</a:t>
          </a:r>
          <a:endParaRPr lang="es-ES" sz="1600" kern="1200" dirty="0"/>
        </a:p>
      </dsp:txBody>
      <dsp:txXfrm>
        <a:off x="3391126" y="1312"/>
        <a:ext cx="2110227" cy="2110227"/>
      </dsp:txXfrm>
    </dsp:sp>
    <dsp:sp modelId="{E23B04ED-CE4D-4D6E-AD32-01FE761CF7C5}">
      <dsp:nvSpPr>
        <dsp:cNvPr id="0" name=""/>
        <dsp:cNvSpPr/>
      </dsp:nvSpPr>
      <dsp:spPr>
        <a:xfrm rot="2700000">
          <a:off x="5275003" y="1810198"/>
          <a:ext cx="562220" cy="712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2700000">
        <a:off x="5275003" y="1810198"/>
        <a:ext cx="562220" cy="712201"/>
      </dsp:txXfrm>
    </dsp:sp>
    <dsp:sp modelId="{E039EA60-1A04-4954-8B8A-12F00CB4B7A4}">
      <dsp:nvSpPr>
        <dsp:cNvPr id="0" name=""/>
        <dsp:cNvSpPr/>
      </dsp:nvSpPr>
      <dsp:spPr>
        <a:xfrm>
          <a:off x="5633376" y="2243562"/>
          <a:ext cx="2110227" cy="21102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CULTURA VALDIVIA</a:t>
          </a:r>
          <a:endParaRPr lang="es-ES" sz="1600" kern="1200" dirty="0"/>
        </a:p>
      </dsp:txBody>
      <dsp:txXfrm>
        <a:off x="5633376" y="2243562"/>
        <a:ext cx="2110227" cy="2110227"/>
      </dsp:txXfrm>
    </dsp:sp>
    <dsp:sp modelId="{2DCAAE92-6B8C-4E8A-9C00-1D837C0217D9}">
      <dsp:nvSpPr>
        <dsp:cNvPr id="0" name=""/>
        <dsp:cNvSpPr/>
      </dsp:nvSpPr>
      <dsp:spPr>
        <a:xfrm rot="8100000">
          <a:off x="5297506" y="4052448"/>
          <a:ext cx="562220" cy="712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8100000">
        <a:off x="5297506" y="4052448"/>
        <a:ext cx="562220" cy="712201"/>
      </dsp:txXfrm>
    </dsp:sp>
    <dsp:sp modelId="{D4B581B3-02EB-4CAA-AB9C-212FE997D8F1}">
      <dsp:nvSpPr>
        <dsp:cNvPr id="0" name=""/>
        <dsp:cNvSpPr/>
      </dsp:nvSpPr>
      <dsp:spPr>
        <a:xfrm>
          <a:off x="3391126" y="4485812"/>
          <a:ext cx="2110227" cy="21102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REVOLUCIÓN INDUSTRIAL</a:t>
          </a:r>
          <a:endParaRPr lang="es-ES" sz="1600" kern="1200" dirty="0"/>
        </a:p>
      </dsp:txBody>
      <dsp:txXfrm>
        <a:off x="3391126" y="4485812"/>
        <a:ext cx="2110227" cy="2110227"/>
      </dsp:txXfrm>
    </dsp:sp>
    <dsp:sp modelId="{FFAC642D-5619-4CB8-BA7D-12F3F236BCA1}">
      <dsp:nvSpPr>
        <dsp:cNvPr id="0" name=""/>
        <dsp:cNvSpPr/>
      </dsp:nvSpPr>
      <dsp:spPr>
        <a:xfrm rot="13500000">
          <a:off x="3055255" y="4074951"/>
          <a:ext cx="562220" cy="712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3500000">
        <a:off x="3055255" y="4074951"/>
        <a:ext cx="562220" cy="712201"/>
      </dsp:txXfrm>
    </dsp:sp>
    <dsp:sp modelId="{2E5A3C43-BBE1-4586-A961-2F13300D6B14}">
      <dsp:nvSpPr>
        <dsp:cNvPr id="0" name=""/>
        <dsp:cNvSpPr/>
      </dsp:nvSpPr>
      <dsp:spPr>
        <a:xfrm>
          <a:off x="1148876" y="2243562"/>
          <a:ext cx="2110227" cy="211022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TECNOLOGÍA Y PRODUCCIÓN DE CALIDAD</a:t>
          </a:r>
          <a:endParaRPr lang="es-ES" sz="1600" kern="1200" dirty="0"/>
        </a:p>
      </dsp:txBody>
      <dsp:txXfrm>
        <a:off x="1148876" y="2243562"/>
        <a:ext cx="2110227" cy="2110227"/>
      </dsp:txXfrm>
    </dsp:sp>
    <dsp:sp modelId="{AB6179A5-BF92-4484-AB67-8E6C9DE5C907}">
      <dsp:nvSpPr>
        <dsp:cNvPr id="0" name=""/>
        <dsp:cNvSpPr/>
      </dsp:nvSpPr>
      <dsp:spPr>
        <a:xfrm rot="18900000">
          <a:off x="3032753" y="1832701"/>
          <a:ext cx="562220" cy="712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8900000">
        <a:off x="3032753" y="1832701"/>
        <a:ext cx="562220" cy="7122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5A47EA-80D0-4951-B554-2B7636C38C82}">
      <dsp:nvSpPr>
        <dsp:cNvPr id="0" name=""/>
        <dsp:cNvSpPr/>
      </dsp:nvSpPr>
      <dsp:spPr>
        <a:xfrm>
          <a:off x="0" y="0"/>
          <a:ext cx="5834760" cy="132247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0" kern="1200" dirty="0" smtClean="0"/>
            <a:t>En el periodo de estudio se importaron 17.538.717 miles de dólares, siendo el año 2013, la etapa con mayor énfasis en las importaciones. </a:t>
          </a:r>
          <a:endParaRPr lang="es-ES" sz="1600" kern="1200" dirty="0"/>
        </a:p>
      </dsp:txBody>
      <dsp:txXfrm>
        <a:off x="0" y="0"/>
        <a:ext cx="4485170" cy="1322479"/>
      </dsp:txXfrm>
    </dsp:sp>
    <dsp:sp modelId="{6CC2B47B-3F17-436F-B834-B0398EF9A577}">
      <dsp:nvSpPr>
        <dsp:cNvPr id="0" name=""/>
        <dsp:cNvSpPr/>
      </dsp:nvSpPr>
      <dsp:spPr>
        <a:xfrm>
          <a:off x="514831" y="1542892"/>
          <a:ext cx="5834760" cy="132247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0" kern="1200" dirty="0" smtClean="0"/>
            <a:t>Se exportaron 12.982.479 miles de dólares, siendo el año 2012 la etapa en el que las exportaciones tuvieron mayor acogida, y el año 2014 las exportaciones tuvieron una caída importante.</a:t>
          </a:r>
          <a:endParaRPr lang="es-ES" sz="1600" kern="1200" dirty="0"/>
        </a:p>
      </dsp:txBody>
      <dsp:txXfrm>
        <a:off x="514831" y="1542892"/>
        <a:ext cx="4460317" cy="1322479"/>
      </dsp:txXfrm>
    </dsp:sp>
    <dsp:sp modelId="{E220F5E7-8B32-40F0-A4E0-FD5F6467646B}">
      <dsp:nvSpPr>
        <dsp:cNvPr id="0" name=""/>
        <dsp:cNvSpPr/>
      </dsp:nvSpPr>
      <dsp:spPr>
        <a:xfrm>
          <a:off x="1029663" y="3085784"/>
          <a:ext cx="5834760" cy="132247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La balanza comercial para los productos cerámicos que Ecuador comercializó en la Comunidad Andina de Naciones (CAN), en el período 2010- 2015, fue negativa. </a:t>
          </a:r>
          <a:endParaRPr lang="es-ES" sz="1600" kern="1200" dirty="0"/>
        </a:p>
      </dsp:txBody>
      <dsp:txXfrm>
        <a:off x="1029663" y="3085784"/>
        <a:ext cx="4460317" cy="1322479"/>
      </dsp:txXfrm>
    </dsp:sp>
    <dsp:sp modelId="{90C031AA-3298-4FCD-B1E1-079A473BA047}">
      <dsp:nvSpPr>
        <dsp:cNvPr id="0" name=""/>
        <dsp:cNvSpPr/>
      </dsp:nvSpPr>
      <dsp:spPr>
        <a:xfrm>
          <a:off x="4975148" y="1002880"/>
          <a:ext cx="859611" cy="85961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975148" y="1002880"/>
        <a:ext cx="859611" cy="859611"/>
      </dsp:txXfrm>
    </dsp:sp>
    <dsp:sp modelId="{475CC30A-185D-4841-9B03-EC79A9F36E0B}">
      <dsp:nvSpPr>
        <dsp:cNvPr id="0" name=""/>
        <dsp:cNvSpPr/>
      </dsp:nvSpPr>
      <dsp:spPr>
        <a:xfrm>
          <a:off x="5489980" y="2536955"/>
          <a:ext cx="859611" cy="85961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489980" y="2536955"/>
        <a:ext cx="859611" cy="85961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14CAFC-1189-43A6-94E6-09568178CA19}">
      <dsp:nvSpPr>
        <dsp:cNvPr id="0" name=""/>
        <dsp:cNvSpPr/>
      </dsp:nvSpPr>
      <dsp:spPr>
        <a:xfrm>
          <a:off x="2021880" y="586"/>
          <a:ext cx="3455588" cy="191977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MX" sz="2100" kern="1200" dirty="0" smtClean="0"/>
            <a:t>El criterio de mercado basado principalmente en el interés del proveedor:</a:t>
          </a:r>
          <a:endParaRPr lang="es-ES" sz="2100" kern="1200" dirty="0"/>
        </a:p>
        <a:p>
          <a:pPr marL="171450" lvl="1" indent="-171450" algn="l" defTabSz="711200">
            <a:lnSpc>
              <a:spcPct val="90000"/>
            </a:lnSpc>
            <a:spcBef>
              <a:spcPct val="0"/>
            </a:spcBef>
            <a:spcAft>
              <a:spcPct val="15000"/>
            </a:spcAft>
            <a:buChar char="••"/>
          </a:pPr>
          <a:r>
            <a:rPr lang="es-MX" sz="1600" kern="1200" dirty="0" smtClean="0"/>
            <a:t>La ubicación geográfica el volumen y la frecuencia de los envíos, y los plazos de entrega. </a:t>
          </a:r>
          <a:endParaRPr lang="es-ES" sz="1600" kern="1200" dirty="0"/>
        </a:p>
      </dsp:txBody>
      <dsp:txXfrm>
        <a:off x="2021880" y="586"/>
        <a:ext cx="3455588" cy="1919771"/>
      </dsp:txXfrm>
    </dsp:sp>
    <dsp:sp modelId="{44A8761B-C804-4D00-8422-70B2634DD7FC}">
      <dsp:nvSpPr>
        <dsp:cNvPr id="0" name=""/>
        <dsp:cNvSpPr/>
      </dsp:nvSpPr>
      <dsp:spPr>
        <a:xfrm rot="5400000">
          <a:off x="3389717" y="1968351"/>
          <a:ext cx="719914" cy="8638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5400000">
        <a:off x="3389717" y="1968351"/>
        <a:ext cx="719914" cy="863897"/>
      </dsp:txXfrm>
    </dsp:sp>
    <dsp:sp modelId="{01B10C06-9559-4FA9-9022-7582909F9016}">
      <dsp:nvSpPr>
        <dsp:cNvPr id="0" name=""/>
        <dsp:cNvSpPr/>
      </dsp:nvSpPr>
      <dsp:spPr>
        <a:xfrm>
          <a:off x="2021880" y="2880242"/>
          <a:ext cx="3455588" cy="191977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MX" sz="2100" kern="1200" dirty="0" smtClean="0"/>
            <a:t>El criterio de coste y calidad:</a:t>
          </a:r>
          <a:endParaRPr lang="es-ES" sz="2100" kern="1200" dirty="0"/>
        </a:p>
        <a:p>
          <a:pPr marL="171450" lvl="1" indent="-171450" algn="l" defTabSz="711200">
            <a:lnSpc>
              <a:spcPct val="90000"/>
            </a:lnSpc>
            <a:spcBef>
              <a:spcPct val="0"/>
            </a:spcBef>
            <a:spcAft>
              <a:spcPct val="15000"/>
            </a:spcAft>
            <a:buChar char="••"/>
          </a:pPr>
          <a:r>
            <a:rPr lang="es-MX" sz="1600" kern="1200" dirty="0" smtClean="0"/>
            <a:t>Identificación de la flexibilidad, la seguridad y el servicio que otorga un servicio de transporte adecuado para la mercancía.</a:t>
          </a:r>
          <a:endParaRPr lang="es-ES" sz="1600" kern="1200" dirty="0"/>
        </a:p>
      </dsp:txBody>
      <dsp:txXfrm>
        <a:off x="2021880" y="2880242"/>
        <a:ext cx="3455588" cy="191977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EC4A50-4464-4D80-91C4-E1E3A64B4869}">
      <dsp:nvSpPr>
        <dsp:cNvPr id="0" name=""/>
        <dsp:cNvSpPr/>
      </dsp:nvSpPr>
      <dsp:spPr>
        <a:xfrm>
          <a:off x="1816473" y="312038"/>
          <a:ext cx="4032504" cy="4032504"/>
        </a:xfrm>
        <a:prstGeom prst="pie">
          <a:avLst>
            <a:gd name="adj1" fmla="val 16200000"/>
            <a:gd name="adj2" fmla="val 18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Transporte Terrestre</a:t>
          </a:r>
          <a:endParaRPr lang="es-ES" sz="2400" kern="1200" dirty="0"/>
        </a:p>
      </dsp:txBody>
      <dsp:txXfrm>
        <a:off x="3941698" y="1166545"/>
        <a:ext cx="1440180" cy="1200150"/>
      </dsp:txXfrm>
    </dsp:sp>
    <dsp:sp modelId="{3AB544FE-9F30-4F17-85A2-B3CC49BDF825}">
      <dsp:nvSpPr>
        <dsp:cNvPr id="0" name=""/>
        <dsp:cNvSpPr/>
      </dsp:nvSpPr>
      <dsp:spPr>
        <a:xfrm>
          <a:off x="1733422" y="456056"/>
          <a:ext cx="4032504" cy="4032504"/>
        </a:xfrm>
        <a:prstGeom prst="pie">
          <a:avLst>
            <a:gd name="adj1" fmla="val 1800000"/>
            <a:gd name="adj2" fmla="val 90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Transporte Aéreo</a:t>
          </a:r>
          <a:endParaRPr lang="es-ES" sz="2400" kern="1200" dirty="0"/>
        </a:p>
      </dsp:txBody>
      <dsp:txXfrm>
        <a:off x="2693542" y="3072384"/>
        <a:ext cx="2160270" cy="1056132"/>
      </dsp:txXfrm>
    </dsp:sp>
    <dsp:sp modelId="{39F89B4C-E00B-4EA3-8BF0-9BAFE3EFB256}">
      <dsp:nvSpPr>
        <dsp:cNvPr id="0" name=""/>
        <dsp:cNvSpPr/>
      </dsp:nvSpPr>
      <dsp:spPr>
        <a:xfrm>
          <a:off x="1650372" y="312038"/>
          <a:ext cx="4032504" cy="4032504"/>
        </a:xfrm>
        <a:prstGeom prst="pie">
          <a:avLst>
            <a:gd name="adj1" fmla="val 90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Transporte Marítimo</a:t>
          </a:r>
          <a:endParaRPr lang="es-ES" sz="2400" kern="1200" dirty="0"/>
        </a:p>
      </dsp:txBody>
      <dsp:txXfrm>
        <a:off x="2117470" y="1166545"/>
        <a:ext cx="1440180" cy="1200150"/>
      </dsp:txXfrm>
    </dsp:sp>
    <dsp:sp modelId="{D6AE5530-30AE-4AF4-BD7E-EB3A81E4A18A}">
      <dsp:nvSpPr>
        <dsp:cNvPr id="0" name=""/>
        <dsp:cNvSpPr/>
      </dsp:nvSpPr>
      <dsp:spPr>
        <a:xfrm>
          <a:off x="1567175" y="62407"/>
          <a:ext cx="4531766" cy="4531766"/>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0DF69-19DC-4577-AC94-F537D1F86CE0}">
      <dsp:nvSpPr>
        <dsp:cNvPr id="0" name=""/>
        <dsp:cNvSpPr/>
      </dsp:nvSpPr>
      <dsp:spPr>
        <a:xfrm>
          <a:off x="1483791" y="206170"/>
          <a:ext cx="4531766" cy="4531766"/>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CD78B-8392-41A1-8F4D-1089941A436C}">
      <dsp:nvSpPr>
        <dsp:cNvPr id="0" name=""/>
        <dsp:cNvSpPr/>
      </dsp:nvSpPr>
      <dsp:spPr>
        <a:xfrm>
          <a:off x="1400408" y="62407"/>
          <a:ext cx="4531766" cy="4531766"/>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E6785-9E53-4597-90C9-155B362EDAC8}" type="datetimeFigureOut">
              <a:rPr lang="es-ES" smtClean="0"/>
              <a:pPr/>
              <a:t>28/10/2016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4D94E-4402-4627-AC9F-097D9235A27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5E4D94E-4402-4627-AC9F-097D9235A276}" type="slidenum">
              <a:rPr lang="es-ES" smtClean="0"/>
              <a:pPr/>
              <a:t>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5E4D94E-4402-4627-AC9F-097D9235A276}" type="slidenum">
              <a:rPr lang="es-ES" smtClean="0"/>
              <a:pPr/>
              <a:t>33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DFDE9B8-F3DC-48A7-B6F9-A13D29EAFDDF}" type="datetimeFigureOut">
              <a:rPr lang="es-MX" smtClean="0"/>
              <a:pPr/>
              <a:t>28/10/2016</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CA987DCC-43D9-45DC-B765-AD9940E70ADB}" type="slidenum">
              <a:rPr lang="es-MX" smtClean="0"/>
              <a:pPr/>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DFDE9B8-F3DC-48A7-B6F9-A13D29EAFDDF}" type="datetimeFigureOut">
              <a:rPr lang="es-MX" smtClean="0"/>
              <a:pPr/>
              <a:t>28/10/2016</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A987DCC-43D9-45DC-B765-AD9940E70ADB}" type="slidenum">
              <a:rPr lang="es-MX" smtClean="0"/>
              <a:pPr/>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QlhhhZL4PabTi1013S_aWDRITwoYI59NMmCWj_GE_p4APTa4Xb"/>
          <p:cNvPicPr>
            <a:picLocks noChangeAspect="1" noChangeArrowheads="1"/>
          </p:cNvPicPr>
          <p:nvPr/>
        </p:nvPicPr>
        <p:blipFill>
          <a:blip r:embed="rId2" cstate="print">
            <a:lum bright="70000" contrast="-70000"/>
          </a:blip>
          <a:stretch>
            <a:fillRect/>
          </a:stretch>
        </p:blipFill>
        <p:spPr bwMode="auto">
          <a:xfrm>
            <a:off x="3923928" y="1124744"/>
            <a:ext cx="2304256" cy="2304256"/>
          </a:xfrm>
          <a:prstGeom prst="rect">
            <a:avLst/>
          </a:prstGeom>
          <a:noFill/>
          <a:ln>
            <a:noFill/>
          </a:ln>
        </p:spPr>
      </p:pic>
      <p:sp>
        <p:nvSpPr>
          <p:cNvPr id="5" name="4 CuadroTexto"/>
          <p:cNvSpPr txBox="1"/>
          <p:nvPr/>
        </p:nvSpPr>
        <p:spPr>
          <a:xfrm>
            <a:off x="935088" y="332656"/>
            <a:ext cx="8208912" cy="954107"/>
          </a:xfrm>
          <a:prstGeom prst="rect">
            <a:avLst/>
          </a:prstGeom>
          <a:noFill/>
        </p:spPr>
        <p:txBody>
          <a:bodyPr wrap="square" rtlCol="0">
            <a:spAutoFit/>
          </a:bodyPr>
          <a:lstStyle/>
          <a:p>
            <a:pPr algn="ctr"/>
            <a:r>
              <a:rPr lang="es-ES" sz="2800" b="1" dirty="0" smtClean="0"/>
              <a:t>UNIVERSIDAD </a:t>
            </a:r>
            <a:r>
              <a:rPr lang="es-ES" sz="2800" b="1" dirty="0" smtClean="0"/>
              <a:t>DE </a:t>
            </a:r>
            <a:r>
              <a:rPr lang="es-ES" sz="2800" b="1" dirty="0" smtClean="0"/>
              <a:t>LAS FUERZAS ARMADAS </a:t>
            </a:r>
          </a:p>
          <a:p>
            <a:pPr algn="ctr"/>
            <a:r>
              <a:rPr lang="es-ES" sz="2800" b="1" dirty="0" smtClean="0"/>
              <a:t>ESPE</a:t>
            </a:r>
            <a:endParaRPr lang="es-ES" sz="2800" b="1" dirty="0"/>
          </a:p>
        </p:txBody>
      </p:sp>
      <p:sp>
        <p:nvSpPr>
          <p:cNvPr id="6" name="5 CuadroTexto"/>
          <p:cNvSpPr txBox="1"/>
          <p:nvPr/>
        </p:nvSpPr>
        <p:spPr>
          <a:xfrm>
            <a:off x="1259632" y="2708920"/>
            <a:ext cx="7128792" cy="584775"/>
          </a:xfrm>
          <a:prstGeom prst="rect">
            <a:avLst/>
          </a:prstGeom>
          <a:noFill/>
        </p:spPr>
        <p:txBody>
          <a:bodyPr wrap="square" rtlCol="0">
            <a:spAutoFit/>
          </a:bodyPr>
          <a:lstStyle/>
          <a:p>
            <a:pPr algn="ctr"/>
            <a:r>
              <a:rPr lang="es-ES" sz="1600" dirty="0" smtClean="0"/>
              <a:t>TRABAJO DE TITULACIÓN PREVIO A LA OBTENCIÓN DEL TÍTULO DE INGENIERA EN COMERCIO EXTERIOR</a:t>
            </a:r>
            <a:endParaRPr lang="es-ES" sz="1600" dirty="0" smtClean="0">
              <a:solidFill>
                <a:schemeClr val="bg2">
                  <a:lumMod val="25000"/>
                </a:schemeClr>
              </a:solidFill>
            </a:endParaRPr>
          </a:p>
        </p:txBody>
      </p:sp>
      <p:sp>
        <p:nvSpPr>
          <p:cNvPr id="8" name="7 CuadroTexto"/>
          <p:cNvSpPr txBox="1"/>
          <p:nvPr/>
        </p:nvSpPr>
        <p:spPr>
          <a:xfrm>
            <a:off x="2051720" y="1628800"/>
            <a:ext cx="5760640" cy="707886"/>
          </a:xfrm>
          <a:prstGeom prst="rect">
            <a:avLst/>
          </a:prstGeom>
          <a:noFill/>
        </p:spPr>
        <p:txBody>
          <a:bodyPr wrap="square" rtlCol="0">
            <a:spAutoFit/>
          </a:bodyPr>
          <a:lstStyle/>
          <a:p>
            <a:pPr algn="ctr"/>
            <a:r>
              <a:rPr lang="es-ES" sz="2000" dirty="0" smtClean="0"/>
              <a:t>INGENIERÍA EN COMERCIO EXTERIOR Y NEGOCIACIÓN INTERNACIONAL</a:t>
            </a:r>
            <a:endParaRPr lang="es-ES" sz="2000" dirty="0"/>
          </a:p>
        </p:txBody>
      </p:sp>
      <p:sp>
        <p:nvSpPr>
          <p:cNvPr id="9" name="8 CuadroTexto"/>
          <p:cNvSpPr txBox="1"/>
          <p:nvPr/>
        </p:nvSpPr>
        <p:spPr>
          <a:xfrm>
            <a:off x="2699792" y="6093296"/>
            <a:ext cx="4968552" cy="461665"/>
          </a:xfrm>
          <a:prstGeom prst="rect">
            <a:avLst/>
          </a:prstGeom>
          <a:noFill/>
        </p:spPr>
        <p:txBody>
          <a:bodyPr wrap="square" rtlCol="0">
            <a:spAutoFit/>
          </a:bodyPr>
          <a:lstStyle/>
          <a:p>
            <a:pPr algn="ctr"/>
            <a:r>
              <a:rPr lang="es-ES" sz="2400" i="1" dirty="0" smtClean="0"/>
              <a:t>QUITO - ECUADOR</a:t>
            </a:r>
            <a:endParaRPr lang="es-ES" sz="2400" i="1" dirty="0"/>
          </a:p>
        </p:txBody>
      </p:sp>
      <p:sp>
        <p:nvSpPr>
          <p:cNvPr id="10" name="9 CuadroTexto"/>
          <p:cNvSpPr txBox="1"/>
          <p:nvPr/>
        </p:nvSpPr>
        <p:spPr>
          <a:xfrm>
            <a:off x="1187624" y="3501008"/>
            <a:ext cx="7416824" cy="923330"/>
          </a:xfrm>
          <a:prstGeom prst="rect">
            <a:avLst/>
          </a:prstGeom>
          <a:noFill/>
        </p:spPr>
        <p:txBody>
          <a:bodyPr wrap="square" rtlCol="0">
            <a:spAutoFit/>
          </a:bodyPr>
          <a:lstStyle/>
          <a:p>
            <a:pPr algn="ctr"/>
            <a:r>
              <a:rPr lang="es-ES" dirty="0" smtClean="0"/>
              <a:t>TEMA:</a:t>
            </a:r>
          </a:p>
          <a:p>
            <a:pPr algn="ctr"/>
            <a:r>
              <a:rPr lang="es-ES" dirty="0" smtClean="0"/>
              <a:t>EFECTO DEL SISTEMA DE GLOBALIZACIÓN: DIMENSIÓN COMERCIO INTERNACIONAL, SECTOR CERÁMICA, PERÍODO 2010-2015</a:t>
            </a:r>
            <a:endParaRPr lang="es-ES" dirty="0"/>
          </a:p>
        </p:txBody>
      </p:sp>
      <p:sp>
        <p:nvSpPr>
          <p:cNvPr id="11" name="10 CuadroTexto"/>
          <p:cNvSpPr txBox="1"/>
          <p:nvPr/>
        </p:nvSpPr>
        <p:spPr>
          <a:xfrm>
            <a:off x="3347864" y="4509120"/>
            <a:ext cx="3672408" cy="1477328"/>
          </a:xfrm>
          <a:prstGeom prst="rect">
            <a:avLst/>
          </a:prstGeom>
          <a:noFill/>
        </p:spPr>
        <p:txBody>
          <a:bodyPr wrap="square" rtlCol="0">
            <a:spAutoFit/>
          </a:bodyPr>
          <a:lstStyle/>
          <a:p>
            <a:pPr algn="ctr"/>
            <a:r>
              <a:rPr lang="es-ES" dirty="0" smtClean="0"/>
              <a:t>    AUTOR: </a:t>
            </a:r>
          </a:p>
          <a:p>
            <a:pPr algn="ctr"/>
            <a:r>
              <a:rPr lang="es-ES" dirty="0" smtClean="0"/>
              <a:t> </a:t>
            </a:r>
            <a:r>
              <a:rPr lang="es-ES" dirty="0" err="1" smtClean="0"/>
              <a:t>Katherin</a:t>
            </a:r>
            <a:r>
              <a:rPr lang="es-ES" dirty="0" smtClean="0"/>
              <a:t> </a:t>
            </a:r>
            <a:r>
              <a:rPr lang="es-ES" dirty="0" err="1" smtClean="0"/>
              <a:t>Legarda</a:t>
            </a:r>
            <a:endParaRPr lang="es-ES" dirty="0" smtClean="0"/>
          </a:p>
          <a:p>
            <a:endParaRPr lang="es-ES" dirty="0" smtClean="0"/>
          </a:p>
          <a:p>
            <a:pPr algn="ctr"/>
            <a:r>
              <a:rPr lang="es-ES" dirty="0" smtClean="0"/>
              <a:t>DIRECTOR: </a:t>
            </a:r>
          </a:p>
          <a:p>
            <a:pPr algn="ctr"/>
            <a:r>
              <a:rPr lang="es-ES" dirty="0" smtClean="0"/>
              <a:t>Ing. Ramiro </a:t>
            </a:r>
            <a:r>
              <a:rPr lang="es-ES" dirty="0" err="1" smtClean="0"/>
              <a:t>Legarda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sultado de imagen de PRODUCCION INDUSTRIAL DE LA CERAMICA"/>
          <p:cNvPicPr>
            <a:picLocks noChangeAspect="1" noChangeArrowheads="1"/>
          </p:cNvPicPr>
          <p:nvPr/>
        </p:nvPicPr>
        <p:blipFill>
          <a:blip r:embed="rId2" cstate="print"/>
          <a:srcRect/>
          <a:stretch>
            <a:fillRect/>
          </a:stretch>
        </p:blipFill>
        <p:spPr bwMode="auto">
          <a:xfrm>
            <a:off x="2051720" y="1196752"/>
            <a:ext cx="5553075" cy="3924301"/>
          </a:xfrm>
          <a:prstGeom prst="rect">
            <a:avLst/>
          </a:prstGeom>
          <a:noFill/>
        </p:spPr>
      </p:pic>
      <p:sp>
        <p:nvSpPr>
          <p:cNvPr id="2" name="1 CuadroTexto"/>
          <p:cNvSpPr txBox="1"/>
          <p:nvPr/>
        </p:nvSpPr>
        <p:spPr>
          <a:xfrm>
            <a:off x="251520" y="332656"/>
            <a:ext cx="461665" cy="5909310"/>
          </a:xfrm>
          <a:prstGeom prst="rect">
            <a:avLst/>
          </a:prstGeom>
          <a:noFill/>
        </p:spPr>
        <p:txBody>
          <a:bodyPr vert="vert270" wrap="square" rtlCol="0">
            <a:spAutoFit/>
          </a:bodyPr>
          <a:lstStyle/>
          <a:p>
            <a:pPr algn="ctr"/>
            <a:r>
              <a:rPr lang="es-ES" dirty="0" smtClean="0"/>
              <a:t>PROCESO DE PRODUCCIÓN</a:t>
            </a:r>
            <a:endParaRPr lang="es-ES" dirty="0"/>
          </a:p>
        </p:txBody>
      </p:sp>
      <p:pic>
        <p:nvPicPr>
          <p:cNvPr id="3" name="Objeto 7"/>
          <p:cNvPicPr/>
          <p:nvPr/>
        </p:nvPicPr>
        <p:blipFill>
          <a:blip r:embed="rId3" cstate="print"/>
          <a:srcRect r="-56"/>
          <a:stretch>
            <a:fillRect/>
          </a:stretch>
        </p:blipFill>
        <p:spPr bwMode="auto">
          <a:xfrm>
            <a:off x="1475656" y="908720"/>
            <a:ext cx="7053585" cy="44644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404664"/>
            <a:ext cx="5472608" cy="584775"/>
          </a:xfrm>
          <a:prstGeom prst="rect">
            <a:avLst/>
          </a:prstGeom>
          <a:noFill/>
        </p:spPr>
        <p:txBody>
          <a:bodyPr wrap="square" rtlCol="0">
            <a:spAutoFit/>
          </a:bodyPr>
          <a:lstStyle/>
          <a:p>
            <a:r>
              <a:rPr lang="es-ES" sz="3200" dirty="0" smtClean="0"/>
              <a:t>DATOS IMPORTANTES</a:t>
            </a:r>
          </a:p>
        </p:txBody>
      </p:sp>
      <p:graphicFrame>
        <p:nvGraphicFramePr>
          <p:cNvPr id="3" name="2 Tabla"/>
          <p:cNvGraphicFramePr>
            <a:graphicFrameLocks noGrp="1"/>
          </p:cNvGraphicFramePr>
          <p:nvPr/>
        </p:nvGraphicFramePr>
        <p:xfrm>
          <a:off x="1259632" y="1484785"/>
          <a:ext cx="7632847" cy="4853843"/>
        </p:xfrm>
        <a:graphic>
          <a:graphicData uri="http://schemas.openxmlformats.org/drawingml/2006/table">
            <a:tbl>
              <a:tblPr/>
              <a:tblGrid>
                <a:gridCol w="2234791"/>
                <a:gridCol w="2699028"/>
                <a:gridCol w="2699028"/>
              </a:tblGrid>
              <a:tr h="648071">
                <a:tc>
                  <a:txBody>
                    <a:bodyPr/>
                    <a:lstStyle/>
                    <a:p>
                      <a:pPr algn="ctr">
                        <a:lnSpc>
                          <a:spcPct val="115000"/>
                        </a:lnSpc>
                        <a:spcAft>
                          <a:spcPts val="1000"/>
                        </a:spcAft>
                      </a:pPr>
                      <a:r>
                        <a:rPr lang="es-MX" sz="1800" b="1" dirty="0">
                          <a:solidFill>
                            <a:srgbClr val="000000"/>
                          </a:solidFill>
                          <a:latin typeface="Arial"/>
                          <a:ea typeface="Calibri"/>
                          <a:cs typeface="Arial"/>
                        </a:rPr>
                        <a:t>Tipo de elemento</a:t>
                      </a:r>
                      <a:endParaRPr lang="es-ES" sz="2000" dirty="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algn="ctr">
                        <a:lnSpc>
                          <a:spcPct val="115000"/>
                        </a:lnSpc>
                        <a:spcAft>
                          <a:spcPts val="1000"/>
                        </a:spcAft>
                      </a:pPr>
                      <a:r>
                        <a:rPr lang="es-MX" sz="1800" b="1" dirty="0" err="1">
                          <a:solidFill>
                            <a:srgbClr val="000000"/>
                          </a:solidFill>
                          <a:latin typeface="Arial"/>
                          <a:ea typeface="Calibri"/>
                          <a:cs typeface="Arial"/>
                        </a:rPr>
                        <a:t>Subpartida</a:t>
                      </a:r>
                      <a:endParaRPr lang="es-ES" sz="2000" dirty="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a:txBody>
                    <a:bodyPr/>
                    <a:lstStyle/>
                    <a:p>
                      <a:pPr algn="ctr">
                        <a:lnSpc>
                          <a:spcPct val="115000"/>
                        </a:lnSpc>
                        <a:spcAft>
                          <a:spcPts val="1000"/>
                        </a:spcAft>
                      </a:pPr>
                      <a:r>
                        <a:rPr lang="es-ES" sz="2000" dirty="0" smtClean="0">
                          <a:latin typeface="Arial"/>
                          <a:ea typeface="Calibri"/>
                          <a:cs typeface="Times New Roman"/>
                        </a:rPr>
                        <a:t>Descripción</a:t>
                      </a:r>
                      <a:endParaRPr lang="es-ES" sz="2000" dirty="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r>
              <a:tr h="2079361">
                <a:tc>
                  <a:txBody>
                    <a:bodyPr/>
                    <a:lstStyle/>
                    <a:p>
                      <a:pPr algn="ctr">
                        <a:lnSpc>
                          <a:spcPct val="115000"/>
                        </a:lnSpc>
                        <a:spcAft>
                          <a:spcPts val="1000"/>
                        </a:spcAft>
                      </a:pPr>
                      <a:r>
                        <a:rPr lang="es-MX" sz="1800">
                          <a:solidFill>
                            <a:srgbClr val="000000"/>
                          </a:solidFill>
                          <a:latin typeface="Arial"/>
                          <a:ea typeface="Calibri"/>
                          <a:cs typeface="Arial"/>
                        </a:rPr>
                        <a:t>Sección </a:t>
                      </a:r>
                      <a:endParaRPr lang="es-ES" sz="200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15000"/>
                        </a:lnSpc>
                        <a:spcAft>
                          <a:spcPts val="1000"/>
                        </a:spcAft>
                      </a:pPr>
                      <a:r>
                        <a:rPr lang="es-MX" sz="1800" dirty="0">
                          <a:solidFill>
                            <a:srgbClr val="000000"/>
                          </a:solidFill>
                          <a:latin typeface="Arial"/>
                          <a:ea typeface="Calibri"/>
                          <a:cs typeface="Arial"/>
                        </a:rPr>
                        <a:t>XIII</a:t>
                      </a:r>
                      <a:endParaRPr lang="es-ES" sz="2000" dirty="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15000"/>
                        </a:lnSpc>
                        <a:spcAft>
                          <a:spcPts val="0"/>
                        </a:spcAft>
                      </a:pPr>
                      <a:r>
                        <a:rPr lang="es-EC" sz="1800" dirty="0">
                          <a:effectLst/>
                          <a:latin typeface="Arial" pitchFamily="34" charset="0"/>
                          <a:cs typeface="Arial" pitchFamily="34" charset="0"/>
                        </a:rPr>
                        <a:t>Manufacturas de piedra, yeso </a:t>
                      </a:r>
                      <a:r>
                        <a:rPr lang="es-EC" sz="1800" dirty="0" err="1">
                          <a:effectLst/>
                          <a:latin typeface="Arial" pitchFamily="34" charset="0"/>
                          <a:cs typeface="Arial" pitchFamily="34" charset="0"/>
                        </a:rPr>
                        <a:t>fraguable</a:t>
                      </a:r>
                      <a:r>
                        <a:rPr lang="es-EC" sz="1800" dirty="0">
                          <a:effectLst/>
                          <a:latin typeface="Arial" pitchFamily="34" charset="0"/>
                          <a:cs typeface="Arial" pitchFamily="34" charset="0"/>
                        </a:rPr>
                        <a:t>, cemento, amianto (asbesto), mica o materias análogas; productos cerámicos; vidrio y manufacturas de </a:t>
                      </a:r>
                      <a:r>
                        <a:rPr lang="es-EC" sz="1800" dirty="0" smtClean="0">
                          <a:effectLst/>
                          <a:latin typeface="Arial" pitchFamily="34" charset="0"/>
                          <a:cs typeface="Arial" pitchFamily="34" charset="0"/>
                        </a:rPr>
                        <a:t>vidrio.</a:t>
                      </a: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97052">
                <a:tc>
                  <a:txBody>
                    <a:bodyPr/>
                    <a:lstStyle/>
                    <a:p>
                      <a:pPr algn="ctr">
                        <a:lnSpc>
                          <a:spcPct val="115000"/>
                        </a:lnSpc>
                        <a:spcAft>
                          <a:spcPts val="1000"/>
                        </a:spcAft>
                      </a:pPr>
                      <a:r>
                        <a:rPr lang="es-MX" sz="1800" dirty="0">
                          <a:solidFill>
                            <a:srgbClr val="000000"/>
                          </a:solidFill>
                          <a:latin typeface="Arial"/>
                          <a:ea typeface="Calibri"/>
                          <a:cs typeface="Arial"/>
                        </a:rPr>
                        <a:t>Capítulo</a:t>
                      </a:r>
                      <a:endParaRPr lang="es-ES" sz="2000" dirty="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1000"/>
                        </a:spcAft>
                      </a:pPr>
                      <a:r>
                        <a:rPr lang="es-MX" sz="1800" dirty="0" smtClean="0">
                          <a:solidFill>
                            <a:srgbClr val="000000"/>
                          </a:solidFill>
                          <a:latin typeface="Arial"/>
                          <a:ea typeface="Calibri"/>
                          <a:cs typeface="Arial"/>
                        </a:rPr>
                        <a:t>69</a:t>
                      </a:r>
                      <a:endParaRPr lang="es-ES" sz="2000" dirty="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lnSpc>
                          <a:spcPct val="115000"/>
                        </a:lnSpc>
                        <a:spcAft>
                          <a:spcPts val="0"/>
                        </a:spcAft>
                      </a:pPr>
                      <a:r>
                        <a:rPr lang="es-EC" sz="1800" dirty="0">
                          <a:effectLst/>
                          <a:latin typeface="Arial" pitchFamily="34" charset="0"/>
                          <a:cs typeface="Arial" pitchFamily="34" charset="0"/>
                        </a:rPr>
                        <a:t>Productos cerámicos</a:t>
                      </a:r>
                      <a:endParaRPr lang="es-EC" sz="1800" dirty="0">
                        <a:effectLst/>
                        <a:latin typeface="Arial" pitchFamily="34" charset="0"/>
                        <a:ea typeface="Calibri"/>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411773">
                <a:tc>
                  <a:txBody>
                    <a:bodyPr/>
                    <a:lstStyle/>
                    <a:p>
                      <a:pPr algn="ctr">
                        <a:lnSpc>
                          <a:spcPct val="115000"/>
                        </a:lnSpc>
                        <a:spcAft>
                          <a:spcPts val="1000"/>
                        </a:spcAft>
                      </a:pPr>
                      <a:r>
                        <a:rPr lang="es-ES" sz="2000" dirty="0" smtClean="0">
                          <a:latin typeface="Arial"/>
                          <a:ea typeface="Calibri"/>
                          <a:cs typeface="Times New Roman"/>
                        </a:rPr>
                        <a:t>CIIU</a:t>
                      </a:r>
                      <a:endParaRPr lang="es-ES" sz="2000" dirty="0">
                        <a:latin typeface="Arial"/>
                        <a:ea typeface="Calibri"/>
                        <a:cs typeface="Times New Roman"/>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15000"/>
                        </a:lnSpc>
                        <a:spcAft>
                          <a:spcPts val="1000"/>
                        </a:spcAft>
                      </a:pPr>
                      <a:r>
                        <a:rPr lang="es-ES" sz="2000" dirty="0" smtClean="0">
                          <a:latin typeface="Arial" pitchFamily="34" charset="0"/>
                          <a:cs typeface="Arial" pitchFamily="34" charset="0"/>
                        </a:rPr>
                        <a:t>C2393</a:t>
                      </a:r>
                      <a:endParaRPr lang="es-ES" sz="2000" dirty="0">
                        <a:latin typeface="Arial" pitchFamily="34" charset="0"/>
                        <a:ea typeface="Calibri"/>
                        <a:cs typeface="Arial"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ES" sz="1800" dirty="0" smtClean="0">
                          <a:latin typeface="Arial" pitchFamily="34" charset="0"/>
                          <a:ea typeface="Calibri"/>
                          <a:cs typeface="Arial" pitchFamily="34" charset="0"/>
                        </a:rPr>
                        <a:t>Fabricación de otros productos de porcelana y</a:t>
                      </a:r>
                      <a:r>
                        <a:rPr lang="es-ES" sz="1800" baseline="0" dirty="0" smtClean="0">
                          <a:latin typeface="Arial" pitchFamily="34" charset="0"/>
                          <a:ea typeface="Calibri"/>
                          <a:cs typeface="Arial" pitchFamily="34" charset="0"/>
                        </a:rPr>
                        <a:t> cerámica </a:t>
                      </a:r>
                      <a:endParaRPr lang="es-ES" sz="1800" dirty="0" smtClean="0">
                        <a:latin typeface="Arial" pitchFamily="34" charset="0"/>
                        <a:ea typeface="Calibri"/>
                        <a:cs typeface="Arial" pitchFamily="34" charset="0"/>
                      </a:endParaRPr>
                    </a:p>
                    <a:p>
                      <a:pPr algn="just">
                        <a:lnSpc>
                          <a:spcPct val="115000"/>
                        </a:lnSpc>
                        <a:spcAft>
                          <a:spcPts val="1000"/>
                        </a:spcAft>
                      </a:pPr>
                      <a:endParaRPr lang="es-ES" sz="1800" dirty="0">
                        <a:latin typeface="Arial" pitchFamily="34" charset="0"/>
                        <a:ea typeface="Calibri"/>
                        <a:cs typeface="Arial"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Exportaciones</a:t>
            </a:r>
            <a:br>
              <a:rPr lang="es-ES" dirty="0" smtClean="0"/>
            </a:br>
            <a:r>
              <a:rPr lang="es-ES" sz="3600" dirty="0" smtClean="0"/>
              <a:t>Ecuador</a:t>
            </a:r>
            <a:endParaRPr lang="es-ES" dirty="0"/>
          </a:p>
        </p:txBody>
      </p:sp>
      <p:pic>
        <p:nvPicPr>
          <p:cNvPr id="40963" name="Picture 3"/>
          <p:cNvPicPr>
            <a:picLocks noChangeAspect="1" noChangeArrowheads="1"/>
          </p:cNvPicPr>
          <p:nvPr/>
        </p:nvPicPr>
        <p:blipFill>
          <a:blip r:embed="rId2" cstate="print"/>
          <a:srcRect l="30712" t="26203" r="26120" b="11782"/>
          <a:stretch>
            <a:fillRect/>
          </a:stretch>
        </p:blipFill>
        <p:spPr bwMode="auto">
          <a:xfrm>
            <a:off x="1979712" y="1340768"/>
            <a:ext cx="6192688" cy="500178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548680"/>
            <a:ext cx="6174432" cy="646331"/>
          </a:xfrm>
          <a:prstGeom prst="rect">
            <a:avLst/>
          </a:prstGeom>
        </p:spPr>
        <p:txBody>
          <a:bodyPr wrap="square">
            <a:spAutoFit/>
          </a:bodyPr>
          <a:lstStyle/>
          <a:p>
            <a:r>
              <a:rPr lang="es-ES" dirty="0" smtClean="0"/>
              <a:t>Países a los que Ecuador Exporta productos cerámicos en el período </a:t>
            </a:r>
            <a:r>
              <a:rPr lang="es-ES" dirty="0" smtClean="0"/>
              <a:t>2010-2015. </a:t>
            </a:r>
            <a:endParaRPr lang="es-ES" dirty="0"/>
          </a:p>
        </p:txBody>
      </p:sp>
      <p:pic>
        <p:nvPicPr>
          <p:cNvPr id="5" name="Gráfico 11"/>
          <p:cNvPicPr/>
          <p:nvPr/>
        </p:nvPicPr>
        <p:blipFill>
          <a:blip r:embed="rId2" cstate="print"/>
          <a:srcRect l="3993" t="20380" r="2583" b="2695"/>
          <a:stretch>
            <a:fillRect/>
          </a:stretch>
        </p:blipFill>
        <p:spPr bwMode="auto">
          <a:xfrm>
            <a:off x="2483768" y="1772816"/>
            <a:ext cx="5184576" cy="3312368"/>
          </a:xfrm>
          <a:prstGeom prst="rect">
            <a:avLst/>
          </a:prstGeom>
          <a:noFill/>
          <a:ln w="9525">
            <a:solidFill>
              <a:schemeClr val="tx1"/>
            </a:solidFill>
            <a:miter lim="800000"/>
            <a:headEnd/>
            <a:tailEnd/>
          </a:ln>
        </p:spPr>
      </p:pic>
      <p:sp>
        <p:nvSpPr>
          <p:cNvPr id="7" name="6 CuadroTexto"/>
          <p:cNvSpPr txBox="1"/>
          <p:nvPr/>
        </p:nvSpPr>
        <p:spPr>
          <a:xfrm>
            <a:off x="2483768" y="5229200"/>
            <a:ext cx="1800200" cy="307777"/>
          </a:xfrm>
          <a:prstGeom prst="rect">
            <a:avLst/>
          </a:prstGeom>
          <a:noFill/>
        </p:spPr>
        <p:txBody>
          <a:bodyPr wrap="square" rtlCol="0">
            <a:spAutoFit/>
          </a:bodyPr>
          <a:lstStyle/>
          <a:p>
            <a:r>
              <a:rPr lang="es-ES" sz="1400" dirty="0" smtClean="0"/>
              <a:t>Fuente: BCE</a:t>
            </a:r>
            <a:endParaRPr lang="es-E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435608" y="274320"/>
            <a:ext cx="749808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Importaciones</a:t>
            </a:r>
          </a:p>
          <a:p>
            <a:pPr lvl="0">
              <a:spcBef>
                <a:spcPct val="0"/>
              </a:spcBef>
            </a:pPr>
            <a:r>
              <a:rPr lang="es-ES" sz="2400" dirty="0" smtClean="0"/>
              <a:t>Ecuador</a:t>
            </a:r>
            <a:endParaRPr kumimoji="0" lang="es-ES" sz="2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43010" name="Picture 2"/>
          <p:cNvPicPr>
            <a:picLocks noChangeAspect="1" noChangeArrowheads="1"/>
          </p:cNvPicPr>
          <p:nvPr/>
        </p:nvPicPr>
        <p:blipFill>
          <a:blip r:embed="rId2" cstate="print"/>
          <a:srcRect l="33479" t="24235" r="28334" b="9813"/>
          <a:stretch>
            <a:fillRect/>
          </a:stretch>
        </p:blipFill>
        <p:spPr bwMode="auto">
          <a:xfrm>
            <a:off x="1763688" y="1340768"/>
            <a:ext cx="6408712" cy="524406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p:cNvPicPr/>
          <p:nvPr/>
        </p:nvPicPr>
        <p:blipFill>
          <a:blip r:embed="rId2" cstate="print"/>
          <a:srcRect/>
          <a:stretch>
            <a:fillRect/>
          </a:stretch>
        </p:blipFill>
        <p:spPr bwMode="auto">
          <a:xfrm>
            <a:off x="1691680" y="1772816"/>
            <a:ext cx="6624736" cy="3384376"/>
          </a:xfrm>
          <a:prstGeom prst="rect">
            <a:avLst/>
          </a:prstGeom>
          <a:noFill/>
          <a:ln w="9525">
            <a:noFill/>
            <a:miter lim="800000"/>
            <a:headEnd/>
            <a:tailEnd/>
          </a:ln>
        </p:spPr>
      </p:pic>
      <p:sp>
        <p:nvSpPr>
          <p:cNvPr id="3" name="2 CuadroTexto"/>
          <p:cNvSpPr txBox="1"/>
          <p:nvPr/>
        </p:nvSpPr>
        <p:spPr>
          <a:xfrm>
            <a:off x="1403648" y="404664"/>
            <a:ext cx="5544616" cy="646331"/>
          </a:xfrm>
          <a:prstGeom prst="rect">
            <a:avLst/>
          </a:prstGeom>
          <a:noFill/>
        </p:spPr>
        <p:txBody>
          <a:bodyPr wrap="square" rtlCol="0">
            <a:spAutoFit/>
          </a:bodyPr>
          <a:lstStyle/>
          <a:p>
            <a:r>
              <a:rPr lang="es-ES" dirty="0" smtClean="0"/>
              <a:t>Proveedores de Ecuador a nivel mundial de productos cerámicos en el período 2010-2015. </a:t>
            </a:r>
            <a:endParaRPr lang="es-ES" dirty="0"/>
          </a:p>
        </p:txBody>
      </p:sp>
      <p:sp>
        <p:nvSpPr>
          <p:cNvPr id="4" name="3 CuadroTexto"/>
          <p:cNvSpPr txBox="1"/>
          <p:nvPr/>
        </p:nvSpPr>
        <p:spPr>
          <a:xfrm>
            <a:off x="1835696" y="5373216"/>
            <a:ext cx="4464496" cy="307777"/>
          </a:xfrm>
          <a:prstGeom prst="rect">
            <a:avLst/>
          </a:prstGeom>
          <a:noFill/>
        </p:spPr>
        <p:txBody>
          <a:bodyPr wrap="square" rtlCol="0">
            <a:spAutoFit/>
          </a:bodyPr>
          <a:lstStyle/>
          <a:p>
            <a:r>
              <a:rPr lang="es-ES" sz="1400" dirty="0" smtClean="0"/>
              <a:t>Fuente: </a:t>
            </a:r>
            <a:r>
              <a:rPr lang="es-ES" sz="1400" dirty="0" err="1" smtClean="0"/>
              <a:t>TradeMap</a:t>
            </a:r>
            <a:r>
              <a:rPr lang="es-ES" sz="1400" dirty="0" smtClean="0"/>
              <a:t> (2016)</a:t>
            </a:r>
            <a:endParaRPr lang="es-E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435608" y="274320"/>
            <a:ext cx="749808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Tributos al Comercio Exterior</a:t>
            </a:r>
            <a:endParaRPr kumimoji="0" lang="es-E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44034" name="Picture 2"/>
          <p:cNvPicPr>
            <a:picLocks noChangeAspect="1" noChangeArrowheads="1"/>
          </p:cNvPicPr>
          <p:nvPr/>
        </p:nvPicPr>
        <p:blipFill>
          <a:blip r:embed="rId2" cstate="print"/>
          <a:srcRect l="33479" t="22266" r="28334" b="11782"/>
          <a:stretch>
            <a:fillRect/>
          </a:stretch>
        </p:blipFill>
        <p:spPr bwMode="auto">
          <a:xfrm>
            <a:off x="1835696" y="1268759"/>
            <a:ext cx="6120680" cy="510421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435608" y="274320"/>
            <a:ext cx="749808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Balanza Comercial</a:t>
            </a:r>
            <a:endParaRPr kumimoji="0" lang="es-E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45057" name="Picture 1"/>
          <p:cNvPicPr>
            <a:picLocks noChangeAspect="1" noChangeArrowheads="1"/>
          </p:cNvPicPr>
          <p:nvPr/>
        </p:nvPicPr>
        <p:blipFill>
          <a:blip r:embed="rId2" cstate="print"/>
          <a:srcRect/>
          <a:stretch>
            <a:fillRect/>
          </a:stretch>
        </p:blipFill>
        <p:spPr bwMode="auto">
          <a:xfrm>
            <a:off x="2051720" y="1268760"/>
            <a:ext cx="6073601" cy="2653950"/>
          </a:xfrm>
          <a:prstGeom prst="rect">
            <a:avLst/>
          </a:prstGeom>
          <a:noFill/>
          <a:ln w="9525">
            <a:noFill/>
            <a:miter lim="800000"/>
            <a:headEnd/>
            <a:tailEnd/>
          </a:ln>
          <a:effectLst/>
        </p:spPr>
      </p:pic>
      <p:pic>
        <p:nvPicPr>
          <p:cNvPr id="5" name="Gráfico 9"/>
          <p:cNvPicPr/>
          <p:nvPr/>
        </p:nvPicPr>
        <p:blipFill>
          <a:blip r:embed="rId3" cstate="print"/>
          <a:srcRect/>
          <a:stretch>
            <a:fillRect/>
          </a:stretch>
        </p:blipFill>
        <p:spPr bwMode="auto">
          <a:xfrm>
            <a:off x="2627784" y="3645024"/>
            <a:ext cx="4837958" cy="300445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1435608" y="274320"/>
            <a:ext cx="749808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 name="10 Título"/>
          <p:cNvSpPr>
            <a:spLocks noGrp="1"/>
          </p:cNvSpPr>
          <p:nvPr>
            <p:ph type="ctrTitle"/>
          </p:nvPr>
        </p:nvSpPr>
        <p:spPr>
          <a:xfrm>
            <a:off x="1403648" y="1196752"/>
            <a:ext cx="7406640" cy="1472184"/>
          </a:xfrm>
        </p:spPr>
        <p:txBody>
          <a:bodyPr/>
          <a:lstStyle/>
          <a:p>
            <a:pPr lvl="0"/>
            <a:r>
              <a:rPr lang="es-ES" dirty="0" smtClean="0"/>
              <a:t>Sector cerámico </a:t>
            </a:r>
            <a:r>
              <a:rPr lang="es-ES" dirty="0" smtClean="0"/>
              <a:t>Internacional</a:t>
            </a:r>
            <a:endParaRPr lang="es-ES" dirty="0"/>
          </a:p>
        </p:txBody>
      </p:sp>
      <p:sp>
        <p:nvSpPr>
          <p:cNvPr id="12" name="11 Subtítulo"/>
          <p:cNvSpPr>
            <a:spLocks noGrp="1"/>
          </p:cNvSpPr>
          <p:nvPr>
            <p:ph type="subTitle" idx="1"/>
          </p:nvPr>
        </p:nvSpPr>
        <p:spPr/>
        <p:txBody>
          <a:bodyPr/>
          <a:lstStyle/>
          <a:p>
            <a:endParaRPr lang="es-ES" dirty="0"/>
          </a:p>
        </p:txBody>
      </p:sp>
      <p:pic>
        <p:nvPicPr>
          <p:cNvPr id="48133" name="Picture 5" descr="Resultado de imagen de Sector cerámico Internacional"/>
          <p:cNvPicPr>
            <a:picLocks noChangeAspect="1" noChangeArrowheads="1"/>
          </p:cNvPicPr>
          <p:nvPr/>
        </p:nvPicPr>
        <p:blipFill>
          <a:blip r:embed="rId2" cstate="print"/>
          <a:srcRect/>
          <a:stretch>
            <a:fillRect/>
          </a:stretch>
        </p:blipFill>
        <p:spPr bwMode="auto">
          <a:xfrm>
            <a:off x="1403648" y="2996952"/>
            <a:ext cx="7419975" cy="20882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404664"/>
            <a:ext cx="2664296" cy="523220"/>
          </a:xfrm>
          <a:prstGeom prst="rect">
            <a:avLst/>
          </a:prstGeom>
          <a:noFill/>
        </p:spPr>
        <p:txBody>
          <a:bodyPr wrap="square" rtlCol="0">
            <a:spAutoFit/>
          </a:bodyPr>
          <a:lstStyle/>
          <a:p>
            <a:r>
              <a:rPr lang="es-ES" sz="2800" dirty="0" smtClean="0"/>
              <a:t>Importaciones</a:t>
            </a:r>
            <a:endParaRPr lang="es-ES" sz="2800" dirty="0"/>
          </a:p>
        </p:txBody>
      </p:sp>
      <p:pic>
        <p:nvPicPr>
          <p:cNvPr id="3" name="Gráfico 1"/>
          <p:cNvPicPr>
            <a:picLocks noChangeAspect="1" noChangeArrowheads="1"/>
          </p:cNvPicPr>
          <p:nvPr/>
        </p:nvPicPr>
        <p:blipFill>
          <a:blip r:embed="rId2" cstate="print"/>
          <a:srcRect/>
          <a:stretch>
            <a:fillRect/>
          </a:stretch>
        </p:blipFill>
        <p:spPr bwMode="auto">
          <a:xfrm>
            <a:off x="4247456" y="908720"/>
            <a:ext cx="4896544" cy="3066523"/>
          </a:xfrm>
          <a:prstGeom prst="rect">
            <a:avLst/>
          </a:prstGeom>
          <a:noFill/>
        </p:spPr>
      </p:pic>
      <p:pic>
        <p:nvPicPr>
          <p:cNvPr id="4" name="3 Imagen"/>
          <p:cNvPicPr/>
          <p:nvPr/>
        </p:nvPicPr>
        <p:blipFill>
          <a:blip r:embed="rId3" cstate="print"/>
          <a:srcRect l="15041" t="16290" r="16199" b="11472"/>
          <a:stretch>
            <a:fillRect/>
          </a:stretch>
        </p:blipFill>
        <p:spPr bwMode="auto">
          <a:xfrm>
            <a:off x="1043608" y="4005064"/>
            <a:ext cx="4400684" cy="2852936"/>
          </a:xfrm>
          <a:prstGeom prst="rect">
            <a:avLst/>
          </a:prstGeom>
          <a:noFill/>
          <a:ln w="9525">
            <a:noFill/>
            <a:miter lim="800000"/>
            <a:headEnd/>
            <a:tailEnd/>
          </a:ln>
        </p:spPr>
      </p:pic>
      <p:sp>
        <p:nvSpPr>
          <p:cNvPr id="5" name="4 CuadroTexto"/>
          <p:cNvSpPr txBox="1"/>
          <p:nvPr/>
        </p:nvSpPr>
        <p:spPr>
          <a:xfrm>
            <a:off x="1115616" y="1196752"/>
            <a:ext cx="2880320" cy="2308324"/>
          </a:xfrm>
          <a:prstGeom prst="rect">
            <a:avLst/>
          </a:prstGeom>
          <a:noFill/>
        </p:spPr>
        <p:txBody>
          <a:bodyPr wrap="square" rtlCol="0">
            <a:spAutoFit/>
          </a:bodyPr>
          <a:lstStyle/>
          <a:p>
            <a:pPr algn="just"/>
            <a:r>
              <a:rPr lang="es-EC" dirty="0" smtClean="0"/>
              <a:t>Los </a:t>
            </a:r>
            <a:r>
              <a:rPr lang="es-EC" dirty="0" smtClean="0"/>
              <a:t>países con mayor porcentaje de participación en las importaciones de cerámica a nivel mundial son: Estados Unidos, Alemania, Francia, Reino Unido y </a:t>
            </a:r>
            <a:r>
              <a:rPr lang="es-EC" dirty="0" err="1" smtClean="0"/>
              <a:t>Viet</a:t>
            </a:r>
            <a:r>
              <a:rPr lang="es-EC" dirty="0" smtClean="0"/>
              <a:t> </a:t>
            </a:r>
            <a:r>
              <a:rPr lang="es-EC" dirty="0" err="1" smtClean="0"/>
              <a:t>Nam</a:t>
            </a:r>
            <a:r>
              <a:rPr lang="es-EC" dirty="0" smtClean="0"/>
              <a:t>.</a:t>
            </a:r>
            <a:endParaRPr lang="es-ES" b="1" dirty="0" smtClean="0"/>
          </a:p>
          <a:p>
            <a:pPr algn="just"/>
            <a:endParaRPr lang="es-ES" dirty="0"/>
          </a:p>
        </p:txBody>
      </p:sp>
      <p:sp>
        <p:nvSpPr>
          <p:cNvPr id="7" name="6 CuadroTexto"/>
          <p:cNvSpPr txBox="1"/>
          <p:nvPr/>
        </p:nvSpPr>
        <p:spPr>
          <a:xfrm>
            <a:off x="6156176" y="4272677"/>
            <a:ext cx="2592288" cy="2585323"/>
          </a:xfrm>
          <a:prstGeom prst="rect">
            <a:avLst/>
          </a:prstGeom>
          <a:noFill/>
        </p:spPr>
        <p:txBody>
          <a:bodyPr wrap="square" rtlCol="0">
            <a:spAutoFit/>
          </a:bodyPr>
          <a:lstStyle/>
          <a:p>
            <a:pPr algn="just"/>
            <a:r>
              <a:rPr lang="es-EC" dirty="0" smtClean="0"/>
              <a:t>Estados Unidos con una participación del 13%, el valor importado en el 2015 es de 6.383.500 miles de Dólares. El arancel equivalente aplicado por dicho país en el 2015 fue de 4,1%.</a:t>
            </a:r>
            <a:endParaRPr lang="es-ES" b="1" dirty="0" smtClean="0"/>
          </a:p>
          <a:p>
            <a:pPr algn="just"/>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ANTECEDENTES</a:t>
            </a:r>
            <a:endParaRPr lang="es-ES" dirty="0"/>
          </a:p>
        </p:txBody>
      </p:sp>
      <p:pic>
        <p:nvPicPr>
          <p:cNvPr id="29698" name="Picture 2" descr="Resultado de imagen de INICIOS DE LA globalizacion economica"/>
          <p:cNvPicPr>
            <a:picLocks noChangeAspect="1" noChangeArrowheads="1"/>
          </p:cNvPicPr>
          <p:nvPr/>
        </p:nvPicPr>
        <p:blipFill>
          <a:blip r:embed="rId2" cstate="print"/>
          <a:srcRect/>
          <a:stretch>
            <a:fillRect/>
          </a:stretch>
        </p:blipFill>
        <p:spPr bwMode="auto">
          <a:xfrm>
            <a:off x="1115616" y="1412776"/>
            <a:ext cx="4032448" cy="3024337"/>
          </a:xfrm>
          <a:prstGeom prst="rect">
            <a:avLst/>
          </a:prstGeom>
          <a:noFill/>
        </p:spPr>
      </p:pic>
      <p:pic>
        <p:nvPicPr>
          <p:cNvPr id="29700" name="Picture 4" descr="Resultado de imagen de INICIOS DE LA globalizacion economica"/>
          <p:cNvPicPr>
            <a:picLocks noChangeAspect="1" noChangeArrowheads="1"/>
          </p:cNvPicPr>
          <p:nvPr/>
        </p:nvPicPr>
        <p:blipFill>
          <a:blip r:embed="rId3" cstate="print"/>
          <a:srcRect l="3150" t="6300" r="3926" b="5501"/>
          <a:stretch>
            <a:fillRect/>
          </a:stretch>
        </p:blipFill>
        <p:spPr bwMode="auto">
          <a:xfrm>
            <a:off x="4572000" y="3573016"/>
            <a:ext cx="4248472" cy="302433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980728"/>
            <a:ext cx="1970155" cy="461665"/>
          </a:xfrm>
          <a:prstGeom prst="rect">
            <a:avLst/>
          </a:prstGeom>
        </p:spPr>
        <p:txBody>
          <a:bodyPr wrap="none">
            <a:spAutoFit/>
          </a:bodyPr>
          <a:lstStyle/>
          <a:p>
            <a:r>
              <a:rPr lang="es-ES" sz="2400" dirty="0" smtClean="0"/>
              <a:t>Exportaciones</a:t>
            </a:r>
            <a:endParaRPr lang="es-ES" sz="2400" dirty="0"/>
          </a:p>
        </p:txBody>
      </p:sp>
      <p:pic>
        <p:nvPicPr>
          <p:cNvPr id="3" name="2 Imagen"/>
          <p:cNvPicPr/>
          <p:nvPr/>
        </p:nvPicPr>
        <p:blipFill>
          <a:blip r:embed="rId2" cstate="print"/>
          <a:srcRect l="15372" t="17058" r="16032" b="12354"/>
          <a:stretch>
            <a:fillRect/>
          </a:stretch>
        </p:blipFill>
        <p:spPr bwMode="auto">
          <a:xfrm>
            <a:off x="1907704" y="1628800"/>
            <a:ext cx="6048672" cy="3096344"/>
          </a:xfrm>
          <a:prstGeom prst="rect">
            <a:avLst/>
          </a:prstGeom>
          <a:noFill/>
          <a:ln w="9525">
            <a:noFill/>
            <a:miter lim="800000"/>
            <a:headEnd/>
            <a:tailEnd/>
          </a:ln>
        </p:spPr>
      </p:pic>
      <p:sp>
        <p:nvSpPr>
          <p:cNvPr id="4" name="3 Rectángulo"/>
          <p:cNvSpPr/>
          <p:nvPr/>
        </p:nvSpPr>
        <p:spPr>
          <a:xfrm>
            <a:off x="2627784" y="4869160"/>
            <a:ext cx="4572000" cy="1477328"/>
          </a:xfrm>
          <a:prstGeom prst="rect">
            <a:avLst/>
          </a:prstGeom>
        </p:spPr>
        <p:txBody>
          <a:bodyPr>
            <a:spAutoFit/>
          </a:bodyPr>
          <a:lstStyle/>
          <a:p>
            <a:pPr algn="just"/>
            <a:r>
              <a:rPr lang="es-ES" dirty="0" smtClean="0"/>
              <a:t>China es el principal proveedor del mundo, con un valor de Exportación en el 2015 de 26.337.294 miles de dólares, seguido se encuentra Italia, Alemania, España y Estados Unidos, en los primeros cinco lugares</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BLOQUES ECONÓMICOS</a:t>
            </a:r>
            <a:endParaRPr lang="es-ES" dirty="0"/>
          </a:p>
        </p:txBody>
      </p:sp>
      <p:sp>
        <p:nvSpPr>
          <p:cNvPr id="3" name="2 Subtítulo"/>
          <p:cNvSpPr>
            <a:spLocks noGrp="1"/>
          </p:cNvSpPr>
          <p:nvPr>
            <p:ph type="subTitle" idx="1"/>
          </p:nvPr>
        </p:nvSpPr>
        <p:spPr/>
        <p:txBody>
          <a:bodyPr/>
          <a:lstStyle/>
          <a:p>
            <a:r>
              <a:rPr lang="es-ES" dirty="0" smtClean="0"/>
              <a:t>Sector cerámico</a:t>
            </a:r>
            <a:endParaRPr lang="es-ES" dirty="0"/>
          </a:p>
        </p:txBody>
      </p:sp>
      <p:pic>
        <p:nvPicPr>
          <p:cNvPr id="51202" name="Picture 2" descr="Resultado de imagen de BLOQUES ECONOMICOS"/>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475656" y="2636912"/>
            <a:ext cx="5616624" cy="266219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esultado de imagen de acuerdos comerciales"/>
          <p:cNvPicPr>
            <a:picLocks noChangeAspect="1" noChangeArrowheads="1"/>
          </p:cNvPicPr>
          <p:nvPr/>
        </p:nvPicPr>
        <p:blipFill>
          <a:blip r:embed="rId2" cstate="print">
            <a:lum bright="70000" contrast="-70000"/>
          </a:blip>
          <a:srcRect/>
          <a:stretch>
            <a:fillRect/>
          </a:stretch>
        </p:blipFill>
        <p:spPr bwMode="auto">
          <a:xfrm>
            <a:off x="1043608" y="0"/>
            <a:ext cx="8100392" cy="6858000"/>
          </a:xfrm>
          <a:prstGeom prst="rect">
            <a:avLst/>
          </a:prstGeom>
          <a:noFill/>
        </p:spPr>
      </p:pic>
      <p:sp>
        <p:nvSpPr>
          <p:cNvPr id="2" name="1 Título"/>
          <p:cNvSpPr>
            <a:spLocks noGrp="1"/>
          </p:cNvSpPr>
          <p:nvPr>
            <p:ph type="title"/>
          </p:nvPr>
        </p:nvSpPr>
        <p:spPr/>
        <p:txBody>
          <a:bodyPr>
            <a:normAutofit/>
          </a:bodyPr>
          <a:lstStyle/>
          <a:p>
            <a:r>
              <a:rPr lang="es-ES" dirty="0" smtClean="0"/>
              <a:t>Acuerdos comerciales</a:t>
            </a:r>
            <a:endParaRPr lang="es-ES" dirty="0"/>
          </a:p>
        </p:txBody>
      </p:sp>
      <p:sp>
        <p:nvSpPr>
          <p:cNvPr id="3" name="2 Marcador de contenido"/>
          <p:cNvSpPr>
            <a:spLocks noGrp="1"/>
          </p:cNvSpPr>
          <p:nvPr>
            <p:ph idx="1"/>
          </p:nvPr>
        </p:nvSpPr>
        <p:spPr/>
        <p:txBody>
          <a:bodyPr>
            <a:normAutofit lnSpcReduction="10000"/>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pPr algn="r">
              <a:buNone/>
            </a:pPr>
            <a:r>
              <a:rPr lang="es-ES" sz="1600" dirty="0" smtClean="0"/>
              <a:t>Datos de la Organización Mundial de Comercio</a:t>
            </a:r>
            <a:endParaRPr lang="es-ES" sz="1600" dirty="0"/>
          </a:p>
        </p:txBody>
      </p:sp>
      <p:pic>
        <p:nvPicPr>
          <p:cNvPr id="4" name="Diagrama 1"/>
          <p:cNvPicPr/>
          <p:nvPr/>
        </p:nvPicPr>
        <p:blipFill>
          <a:blip r:embed="rId3" cstate="print"/>
          <a:srcRect/>
          <a:stretch>
            <a:fillRect/>
          </a:stretch>
        </p:blipFill>
        <p:spPr bwMode="auto">
          <a:xfrm>
            <a:off x="1835696" y="1628800"/>
            <a:ext cx="6480720" cy="396044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2800" dirty="0" smtClean="0"/>
              <a:t>Participación de los países en Acuerdos Comerciales Regionales para bienes y servicios</a:t>
            </a:r>
            <a:endParaRPr lang="es-ES" sz="2800" dirty="0"/>
          </a:p>
        </p:txBody>
      </p:sp>
      <p:sp>
        <p:nvSpPr>
          <p:cNvPr id="3" name="2 Marcador de contenido"/>
          <p:cNvSpPr>
            <a:spLocks noGrp="1"/>
          </p:cNvSpPr>
          <p:nvPr>
            <p:ph idx="1"/>
          </p:nvPr>
        </p:nvSpPr>
        <p:spPr/>
        <p:txBody>
          <a:bodyPr/>
          <a:lstStyle/>
          <a:p>
            <a:endParaRPr lang="es-ES" dirty="0"/>
          </a:p>
        </p:txBody>
      </p:sp>
      <p:pic>
        <p:nvPicPr>
          <p:cNvPr id="4" name="3 Imagen"/>
          <p:cNvPicPr/>
          <p:nvPr/>
        </p:nvPicPr>
        <p:blipFill>
          <a:blip r:embed="rId2" cstate="print"/>
          <a:srcRect l="11334" t="23024" r="14223" b="7919"/>
          <a:stretch>
            <a:fillRect/>
          </a:stretch>
        </p:blipFill>
        <p:spPr bwMode="auto">
          <a:xfrm>
            <a:off x="2247296" y="2134590"/>
            <a:ext cx="5637072" cy="3166618"/>
          </a:xfrm>
          <a:prstGeom prst="rect">
            <a:avLst/>
          </a:prstGeom>
          <a:noFill/>
          <a:ln w="9525">
            <a:noFill/>
            <a:miter lim="800000"/>
            <a:headEnd/>
            <a:tailEnd/>
          </a:ln>
        </p:spPr>
      </p:pic>
      <p:sp>
        <p:nvSpPr>
          <p:cNvPr id="6" name="5 CuadroTexto"/>
          <p:cNvSpPr txBox="1"/>
          <p:nvPr/>
        </p:nvSpPr>
        <p:spPr>
          <a:xfrm>
            <a:off x="1691680" y="5589240"/>
            <a:ext cx="7056784" cy="1107996"/>
          </a:xfrm>
          <a:prstGeom prst="rect">
            <a:avLst/>
          </a:prstGeom>
          <a:noFill/>
        </p:spPr>
        <p:txBody>
          <a:bodyPr wrap="square" rtlCol="0">
            <a:spAutoFit/>
          </a:bodyPr>
          <a:lstStyle/>
          <a:p>
            <a:pPr algn="ctr"/>
            <a:r>
              <a:rPr lang="es-ES" sz="1600" dirty="0" smtClean="0"/>
              <a:t>De acuerdo a las cifras de la Organización Mundial del Comercio, los países que más participan en los acuerdos comerciales regionales para bienes y servicios son: Estados Unidos, Chile, y países de la Unión Europea.</a:t>
            </a:r>
            <a:r>
              <a:rPr lang="es-ES" sz="1600" b="1" dirty="0" smtClean="0"/>
              <a:t> </a:t>
            </a:r>
            <a:endParaRPr lang="es-ES" sz="1600" dirty="0" smtClean="0"/>
          </a:p>
          <a:p>
            <a:pPr algn="ctr"/>
            <a:endParaRPr lang="es-E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836712"/>
            <a:ext cx="7498080" cy="1143000"/>
          </a:xfrm>
        </p:spPr>
        <p:txBody>
          <a:bodyPr>
            <a:normAutofit fontScale="90000"/>
          </a:bodyPr>
          <a:lstStyle/>
          <a:p>
            <a:r>
              <a:rPr lang="es-ES" dirty="0" smtClean="0"/>
              <a:t>Participación de Ecuador en los Acuerdos comerciales</a:t>
            </a:r>
            <a:endParaRPr lang="es-ES" dirty="0"/>
          </a:p>
        </p:txBody>
      </p:sp>
      <p:pic>
        <p:nvPicPr>
          <p:cNvPr id="55298" name="Picture 2" descr="Resultado de imagen de acuerdos comerciales DE ECUADOR"/>
          <p:cNvPicPr>
            <a:picLocks noChangeAspect="1" noChangeArrowheads="1"/>
          </p:cNvPicPr>
          <p:nvPr/>
        </p:nvPicPr>
        <p:blipFill>
          <a:blip r:embed="rId2" cstate="print"/>
          <a:srcRect/>
          <a:stretch>
            <a:fillRect/>
          </a:stretch>
        </p:blipFill>
        <p:spPr bwMode="auto">
          <a:xfrm>
            <a:off x="2051720" y="1988840"/>
            <a:ext cx="6192688" cy="464733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331640" y="260648"/>
            <a:ext cx="7499350" cy="1143000"/>
          </a:xfrm>
        </p:spPr>
        <p:txBody>
          <a:bodyPr>
            <a:normAutofit fontScale="90000"/>
          </a:bodyPr>
          <a:lstStyle/>
          <a:p>
            <a:pPr algn="ctr"/>
            <a:r>
              <a:rPr lang="es-ES" dirty="0" smtClean="0"/>
              <a:t>COMUNIDAD ANDINA DE NACIONES</a:t>
            </a:r>
            <a:endParaRPr lang="es-ES" dirty="0"/>
          </a:p>
        </p:txBody>
      </p:sp>
      <p:pic>
        <p:nvPicPr>
          <p:cNvPr id="4" name="Gráfico 8"/>
          <p:cNvPicPr/>
          <p:nvPr/>
        </p:nvPicPr>
        <p:blipFill>
          <a:blip r:embed="rId2" cstate="print"/>
          <a:srcRect/>
          <a:stretch>
            <a:fillRect/>
          </a:stretch>
        </p:blipFill>
        <p:spPr bwMode="auto">
          <a:xfrm>
            <a:off x="1259632" y="3284984"/>
            <a:ext cx="4752528" cy="2952328"/>
          </a:xfrm>
          <a:prstGeom prst="rect">
            <a:avLst/>
          </a:prstGeom>
          <a:noFill/>
          <a:ln w="9525">
            <a:noFill/>
            <a:miter lim="800000"/>
            <a:headEnd/>
            <a:tailEnd/>
          </a:ln>
        </p:spPr>
      </p:pic>
      <p:sp>
        <p:nvSpPr>
          <p:cNvPr id="5" name="4 Rectángulo"/>
          <p:cNvSpPr/>
          <p:nvPr/>
        </p:nvSpPr>
        <p:spPr>
          <a:xfrm>
            <a:off x="6156176" y="4005064"/>
            <a:ext cx="2808312" cy="1200329"/>
          </a:xfrm>
          <a:prstGeom prst="rect">
            <a:avLst/>
          </a:prstGeom>
        </p:spPr>
        <p:txBody>
          <a:bodyPr wrap="square">
            <a:spAutoFit/>
          </a:bodyPr>
          <a:lstStyle/>
          <a:p>
            <a:pPr algn="ctr"/>
            <a:r>
              <a:rPr lang="es-ES" dirty="0" smtClean="0"/>
              <a:t>Participación de Ecuador en la Comunidad Andina de Naciones en el comercio de productos cerámicos</a:t>
            </a:r>
            <a:endParaRPr lang="es-ES" dirty="0"/>
          </a:p>
        </p:txBody>
      </p:sp>
      <p:sp>
        <p:nvSpPr>
          <p:cNvPr id="7" name="6 CuadroTexto"/>
          <p:cNvSpPr txBox="1"/>
          <p:nvPr/>
        </p:nvSpPr>
        <p:spPr>
          <a:xfrm>
            <a:off x="1331640" y="1844825"/>
            <a:ext cx="7416824" cy="1477328"/>
          </a:xfrm>
          <a:prstGeom prst="rect">
            <a:avLst/>
          </a:prstGeom>
          <a:noFill/>
        </p:spPr>
        <p:txBody>
          <a:bodyPr wrap="square" rtlCol="0">
            <a:spAutoFit/>
          </a:bodyPr>
          <a:lstStyle/>
          <a:p>
            <a:pPr algn="just"/>
            <a:r>
              <a:rPr lang="es-EC" dirty="0" smtClean="0"/>
              <a:t>Para el capítulo 69, la Comunidad Andina de Naciones importó alrededor de 599.454 miles de dólares, en el año 2015 la participación de la CAN en las importaciones realizadas en el mundo entero para productos cerámicos, fue de 1,3%, según los datos emitidos por </a:t>
            </a:r>
            <a:r>
              <a:rPr lang="es-EC" dirty="0" err="1" smtClean="0"/>
              <a:t>Trade</a:t>
            </a:r>
            <a:r>
              <a:rPr lang="es-EC" dirty="0" smtClean="0"/>
              <a:t> </a:t>
            </a:r>
            <a:r>
              <a:rPr lang="es-EC" dirty="0" err="1" smtClean="0"/>
              <a:t>Map</a:t>
            </a:r>
            <a:r>
              <a:rPr lang="es-EC" dirty="0" smtClean="0"/>
              <a:t>.</a:t>
            </a:r>
            <a:endParaRPr lang="es-ES" b="1" dirty="0" smtClean="0"/>
          </a:p>
          <a:p>
            <a:pPr algn="just"/>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524000" y="1397000"/>
          <a:ext cx="686442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Resultado de imagen de ALADI"/>
          <p:cNvPicPr>
            <a:picLocks noChangeAspect="1" noChangeArrowheads="1"/>
          </p:cNvPicPr>
          <p:nvPr/>
        </p:nvPicPr>
        <p:blipFill>
          <a:blip r:embed="rId2" cstate="print"/>
          <a:srcRect l="16129" t="6389" r="9677" b="8425"/>
          <a:stretch>
            <a:fillRect/>
          </a:stretch>
        </p:blipFill>
        <p:spPr bwMode="auto">
          <a:xfrm>
            <a:off x="5004048" y="2060848"/>
            <a:ext cx="3312368" cy="2880320"/>
          </a:xfrm>
          <a:prstGeom prst="rect">
            <a:avLst/>
          </a:prstGeom>
          <a:noFill/>
        </p:spPr>
      </p:pic>
      <p:sp>
        <p:nvSpPr>
          <p:cNvPr id="2" name="1 Título"/>
          <p:cNvSpPr txBox="1">
            <a:spLocks/>
          </p:cNvSpPr>
          <p:nvPr/>
        </p:nvSpPr>
        <p:spPr>
          <a:xfrm>
            <a:off x="1331640" y="260648"/>
            <a:ext cx="7499350" cy="1143000"/>
          </a:xfrm>
          <a:prstGeom prst="rect">
            <a:avLst/>
          </a:prstGeom>
        </p:spPr>
        <p:txBody>
          <a:bodyPr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ASOCIACIÓN LATINOAMERICANA</a:t>
            </a:r>
            <a:r>
              <a:rPr kumimoji="0" lang="es-ES" sz="43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DE INTEGRACIÓN</a:t>
            </a:r>
            <a:endParaRPr kumimoji="0" lang="es-E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7346" name="AutoShape 2" descr="Resultado de imagen de ALA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5 CuadroTexto"/>
          <p:cNvSpPr txBox="1"/>
          <p:nvPr/>
        </p:nvSpPr>
        <p:spPr>
          <a:xfrm>
            <a:off x="1475656" y="1988840"/>
            <a:ext cx="3312368" cy="1200329"/>
          </a:xfrm>
          <a:prstGeom prst="rect">
            <a:avLst/>
          </a:prstGeom>
          <a:noFill/>
        </p:spPr>
        <p:txBody>
          <a:bodyPr wrap="square" rtlCol="0">
            <a:spAutoFit/>
          </a:bodyPr>
          <a:lstStyle/>
          <a:p>
            <a:pPr algn="just"/>
            <a:r>
              <a:rPr lang="es-ES" dirty="0" smtClean="0"/>
              <a:t>El Tratado de Montevideo establece una calificación para los países de menor desarrollo </a:t>
            </a:r>
            <a:r>
              <a:rPr lang="es-ES" dirty="0" smtClean="0"/>
              <a:t>económico</a:t>
            </a:r>
            <a:r>
              <a:rPr lang="es-ES" dirty="0" smtClean="0"/>
              <a:t>.</a:t>
            </a:r>
          </a:p>
        </p:txBody>
      </p:sp>
      <p:sp>
        <p:nvSpPr>
          <p:cNvPr id="7" name="6 Rectángulo"/>
          <p:cNvSpPr/>
          <p:nvPr/>
        </p:nvSpPr>
        <p:spPr>
          <a:xfrm>
            <a:off x="3707904" y="5013176"/>
            <a:ext cx="5148064" cy="1477328"/>
          </a:xfrm>
          <a:prstGeom prst="rect">
            <a:avLst/>
          </a:prstGeom>
        </p:spPr>
        <p:txBody>
          <a:bodyPr wrap="square">
            <a:spAutoFit/>
          </a:bodyPr>
          <a:lstStyle/>
          <a:p>
            <a:r>
              <a:rPr lang="es-ES" dirty="0" smtClean="0"/>
              <a:t> Bolivia, Ecuador y Paraguay están considerados como países de menor desarrollo, generando nóminas de apertura de mercados y brindando preferencias comerciales estos países han participado en el proceso de integración.</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548680"/>
            <a:ext cx="6048672" cy="369332"/>
          </a:xfrm>
          <a:prstGeom prst="rect">
            <a:avLst/>
          </a:prstGeom>
          <a:noFill/>
        </p:spPr>
        <p:txBody>
          <a:bodyPr wrap="square" rtlCol="0">
            <a:spAutoFit/>
          </a:bodyPr>
          <a:lstStyle/>
          <a:p>
            <a:endParaRPr lang="es-ES" dirty="0"/>
          </a:p>
        </p:txBody>
      </p:sp>
      <p:sp>
        <p:nvSpPr>
          <p:cNvPr id="4" name="3 CuadroTexto"/>
          <p:cNvSpPr txBox="1"/>
          <p:nvPr/>
        </p:nvSpPr>
        <p:spPr>
          <a:xfrm>
            <a:off x="1187624" y="260648"/>
            <a:ext cx="7776864" cy="1107996"/>
          </a:xfrm>
          <a:prstGeom prst="rect">
            <a:avLst/>
          </a:prstGeom>
          <a:noFill/>
        </p:spPr>
        <p:txBody>
          <a:bodyPr wrap="square" rtlCol="0">
            <a:spAutoFit/>
          </a:bodyPr>
          <a:lstStyle/>
          <a:p>
            <a:r>
              <a:rPr lang="es-EC" sz="2400" dirty="0" smtClean="0"/>
              <a:t>Participación de Ecuador en la Asociación Latinoamericana de Integración (ALADI), en el período 2010-2015</a:t>
            </a:r>
            <a:endParaRPr lang="es-ES" sz="2400" b="1" dirty="0" smtClean="0"/>
          </a:p>
          <a:p>
            <a:endParaRPr lang="es-ES" dirty="0"/>
          </a:p>
        </p:txBody>
      </p:sp>
      <p:pic>
        <p:nvPicPr>
          <p:cNvPr id="5" name="Gráfico 9"/>
          <p:cNvPicPr/>
          <p:nvPr/>
        </p:nvPicPr>
        <p:blipFill>
          <a:blip r:embed="rId2" cstate="print"/>
          <a:srcRect/>
          <a:stretch>
            <a:fillRect/>
          </a:stretch>
        </p:blipFill>
        <p:spPr bwMode="auto">
          <a:xfrm>
            <a:off x="1979712" y="1556792"/>
            <a:ext cx="5904656" cy="3384376"/>
          </a:xfrm>
          <a:prstGeom prst="rect">
            <a:avLst/>
          </a:prstGeom>
          <a:noFill/>
          <a:ln w="9525">
            <a:noFill/>
            <a:miter lim="800000"/>
            <a:headEnd/>
            <a:tailEnd/>
          </a:ln>
        </p:spPr>
      </p:pic>
      <p:sp>
        <p:nvSpPr>
          <p:cNvPr id="6" name="5 Rectángulo"/>
          <p:cNvSpPr/>
          <p:nvPr/>
        </p:nvSpPr>
        <p:spPr>
          <a:xfrm>
            <a:off x="2267744" y="5013176"/>
            <a:ext cx="5472608" cy="1200329"/>
          </a:xfrm>
          <a:prstGeom prst="rect">
            <a:avLst/>
          </a:prstGeom>
        </p:spPr>
        <p:txBody>
          <a:bodyPr wrap="square">
            <a:spAutoFit/>
          </a:bodyPr>
          <a:lstStyle/>
          <a:p>
            <a:r>
              <a:rPr lang="es-ES" dirty="0" smtClean="0"/>
              <a:t>El </a:t>
            </a:r>
            <a:r>
              <a:rPr lang="es-ES" dirty="0" smtClean="0"/>
              <a:t>principal proveedor en relación a la Asociación Latinoamericana de Integración es Colombia con una participación de 67,92% del total de las importaciones realizadas desde la ALADI</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187624" y="260648"/>
            <a:ext cx="7499350" cy="1143000"/>
          </a:xfrm>
          <a:prstGeom prst="rect">
            <a:avLst/>
          </a:prstGeom>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MERCOSUR</a:t>
            </a:r>
            <a:endParaRPr kumimoji="0" lang="es-E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 name="3 Rectángulo"/>
          <p:cNvSpPr/>
          <p:nvPr/>
        </p:nvSpPr>
        <p:spPr>
          <a:xfrm>
            <a:off x="1043608" y="4869160"/>
            <a:ext cx="7416824" cy="1200329"/>
          </a:xfrm>
          <a:prstGeom prst="rect">
            <a:avLst/>
          </a:prstGeom>
        </p:spPr>
        <p:txBody>
          <a:bodyPr wrap="square">
            <a:spAutoFit/>
          </a:bodyPr>
          <a:lstStyle/>
          <a:p>
            <a:pPr algn="ctr"/>
            <a:r>
              <a:rPr lang="es-ES" dirty="0" smtClean="0"/>
              <a:t> El Acuerdo de Complementación Económica Nº59, busca la conformación de una Zona de Libre Comercio entre los países de la región, en un plazo máximo de 15 años, probablemente para el año 2018 esta zona esté marcada en el desarrollo comercial de bienes y servicios. </a:t>
            </a:r>
            <a:endParaRPr lang="es-ES" dirty="0"/>
          </a:p>
        </p:txBody>
      </p:sp>
      <p:pic>
        <p:nvPicPr>
          <p:cNvPr id="59394" name="Picture 2" descr="Resultado de imagen de ECUADOR MERCOSUR"/>
          <p:cNvPicPr>
            <a:picLocks noChangeAspect="1" noChangeArrowheads="1"/>
          </p:cNvPicPr>
          <p:nvPr/>
        </p:nvPicPr>
        <p:blipFill>
          <a:blip r:embed="rId2" cstate="print"/>
          <a:srcRect b="10938"/>
          <a:stretch>
            <a:fillRect/>
          </a:stretch>
        </p:blipFill>
        <p:spPr bwMode="auto">
          <a:xfrm>
            <a:off x="1763688" y="1556792"/>
            <a:ext cx="6477000" cy="30963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9672" y="620688"/>
            <a:ext cx="6408712" cy="584775"/>
          </a:xfrm>
          <a:prstGeom prst="rect">
            <a:avLst/>
          </a:prstGeom>
          <a:noFill/>
        </p:spPr>
        <p:txBody>
          <a:bodyPr wrap="square" rtlCol="0">
            <a:spAutoFit/>
          </a:bodyPr>
          <a:lstStyle/>
          <a:p>
            <a:pPr algn="ctr"/>
            <a:r>
              <a:rPr lang="es-ES" sz="3200" dirty="0" smtClean="0"/>
              <a:t>INTEGRACIÓN ECONÓMICA</a:t>
            </a:r>
          </a:p>
        </p:txBody>
      </p:sp>
      <p:sp>
        <p:nvSpPr>
          <p:cNvPr id="13314" name="AutoShape 2" descr="Resultado de imagen de globalizacion economica"/>
          <p:cNvSpPr>
            <a:spLocks noChangeAspect="1" noChangeArrowheads="1"/>
          </p:cNvSpPr>
          <p:nvPr/>
        </p:nvSpPr>
        <p:spPr bwMode="auto">
          <a:xfrm>
            <a:off x="155575" y="-1881188"/>
            <a:ext cx="5505450" cy="39243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316" name="AutoShape 4" descr="Resultado de imagen de globalizacion economica"/>
          <p:cNvSpPr>
            <a:spLocks noChangeAspect="1" noChangeArrowheads="1"/>
          </p:cNvSpPr>
          <p:nvPr/>
        </p:nvSpPr>
        <p:spPr bwMode="auto">
          <a:xfrm>
            <a:off x="155575" y="-1881188"/>
            <a:ext cx="5505450" cy="39243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3318" name="AutoShape 6" descr="Resultado de imagen de globalizacion economica"/>
          <p:cNvSpPr>
            <a:spLocks noChangeAspect="1" noChangeArrowheads="1"/>
          </p:cNvSpPr>
          <p:nvPr/>
        </p:nvSpPr>
        <p:spPr bwMode="auto">
          <a:xfrm>
            <a:off x="155575" y="-1881188"/>
            <a:ext cx="5505450" cy="39243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3320" name="Picture 8" descr="Resultado de imagen de globalizacion economica"/>
          <p:cNvPicPr>
            <a:picLocks noChangeAspect="1" noChangeArrowheads="1"/>
          </p:cNvPicPr>
          <p:nvPr/>
        </p:nvPicPr>
        <p:blipFill>
          <a:blip r:embed="rId2" cstate="print"/>
          <a:srcRect/>
          <a:stretch>
            <a:fillRect/>
          </a:stretch>
        </p:blipFill>
        <p:spPr bwMode="auto">
          <a:xfrm>
            <a:off x="1331640" y="1412776"/>
            <a:ext cx="2381250" cy="2771776"/>
          </a:xfrm>
          <a:prstGeom prst="rect">
            <a:avLst/>
          </a:prstGeom>
          <a:noFill/>
        </p:spPr>
      </p:pic>
      <p:pic>
        <p:nvPicPr>
          <p:cNvPr id="13322" name="Picture 10" descr="Resultado de imagen de globalizacion economica"/>
          <p:cNvPicPr>
            <a:picLocks noChangeAspect="1" noChangeArrowheads="1"/>
          </p:cNvPicPr>
          <p:nvPr/>
        </p:nvPicPr>
        <p:blipFill>
          <a:blip r:embed="rId3" cstate="print"/>
          <a:srcRect/>
          <a:stretch>
            <a:fillRect/>
          </a:stretch>
        </p:blipFill>
        <p:spPr bwMode="auto">
          <a:xfrm>
            <a:off x="3563888" y="4077072"/>
            <a:ext cx="2860443" cy="2088232"/>
          </a:xfrm>
          <a:prstGeom prst="rect">
            <a:avLst/>
          </a:prstGeom>
          <a:noFill/>
        </p:spPr>
      </p:pic>
      <p:sp>
        <p:nvSpPr>
          <p:cNvPr id="12" name="11 CuadroTexto"/>
          <p:cNvSpPr txBox="1"/>
          <p:nvPr/>
        </p:nvSpPr>
        <p:spPr>
          <a:xfrm>
            <a:off x="4139952" y="1988840"/>
            <a:ext cx="4464496" cy="1754326"/>
          </a:xfrm>
          <a:prstGeom prst="rect">
            <a:avLst/>
          </a:prstGeom>
          <a:noFill/>
        </p:spPr>
        <p:txBody>
          <a:bodyPr wrap="square" rtlCol="0">
            <a:spAutoFit/>
          </a:bodyPr>
          <a:lstStyle/>
          <a:p>
            <a:pPr algn="just"/>
            <a:r>
              <a:rPr lang="es-ES" dirty="0" smtClean="0"/>
              <a:t>“La</a:t>
            </a:r>
            <a:r>
              <a:rPr lang="es-EC" dirty="0" smtClean="0"/>
              <a:t> </a:t>
            </a:r>
            <a:r>
              <a:rPr lang="es-EC" dirty="0" smtClean="0"/>
              <a:t>integración es el conjunto de procesos en el que las naciones proponen su interés de conducir políticas externas e internas clave, para tomar decisiones conjuntas o delegar su proceso a nuevos órganos centrales</a:t>
            </a:r>
            <a:r>
              <a:rPr lang="es-EC" dirty="0" smtClean="0"/>
              <a:t>.”</a:t>
            </a:r>
          </a:p>
          <a:p>
            <a:pPr algn="r"/>
            <a:r>
              <a:rPr lang="es-ES" dirty="0" err="1" smtClean="0"/>
              <a:t>Lindberg</a:t>
            </a:r>
            <a:r>
              <a:rPr lang="es-ES" dirty="0" smtClean="0"/>
              <a:t>, León (2009</a:t>
            </a:r>
            <a:r>
              <a:rPr lang="es-ES" dirty="0" smtClean="0"/>
              <a:t>)</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p:cNvPicPr/>
          <p:nvPr/>
        </p:nvPicPr>
        <p:blipFill>
          <a:blip r:embed="rId2" cstate="print"/>
          <a:srcRect/>
          <a:stretch>
            <a:fillRect/>
          </a:stretch>
        </p:blipFill>
        <p:spPr bwMode="auto">
          <a:xfrm>
            <a:off x="2123728" y="1556792"/>
            <a:ext cx="5610116" cy="2961809"/>
          </a:xfrm>
          <a:prstGeom prst="rect">
            <a:avLst/>
          </a:prstGeom>
          <a:noFill/>
          <a:ln w="9525">
            <a:noFill/>
            <a:miter lim="800000"/>
            <a:headEnd/>
            <a:tailEnd/>
          </a:ln>
        </p:spPr>
      </p:pic>
      <p:sp>
        <p:nvSpPr>
          <p:cNvPr id="3" name="2 CuadroTexto"/>
          <p:cNvSpPr txBox="1"/>
          <p:nvPr/>
        </p:nvSpPr>
        <p:spPr>
          <a:xfrm>
            <a:off x="1187624" y="332656"/>
            <a:ext cx="7128792" cy="936103"/>
          </a:xfrm>
          <a:prstGeom prst="rect">
            <a:avLst/>
          </a:prstGeom>
          <a:noFill/>
        </p:spPr>
        <p:txBody>
          <a:bodyPr wrap="square" rtlCol="0">
            <a:spAutoFit/>
          </a:bodyPr>
          <a:lstStyle/>
          <a:p>
            <a:r>
              <a:rPr lang="es-EC" b="1" dirty="0" smtClean="0"/>
              <a:t>Participación de Ecuador en Mercosur en relación al capítulo 69: Productos cerámicos, en el período 2010-2015</a:t>
            </a:r>
            <a:endParaRPr lang="es-ES" b="1" dirty="0" smtClean="0"/>
          </a:p>
          <a:p>
            <a:endParaRPr lang="es-ES" b="1" dirty="0"/>
          </a:p>
        </p:txBody>
      </p:sp>
      <p:sp>
        <p:nvSpPr>
          <p:cNvPr id="4" name="3 Rectángulo"/>
          <p:cNvSpPr/>
          <p:nvPr/>
        </p:nvSpPr>
        <p:spPr>
          <a:xfrm>
            <a:off x="1979712" y="4725144"/>
            <a:ext cx="5760640" cy="1200329"/>
          </a:xfrm>
          <a:prstGeom prst="rect">
            <a:avLst/>
          </a:prstGeom>
        </p:spPr>
        <p:txBody>
          <a:bodyPr wrap="square">
            <a:spAutoFit/>
          </a:bodyPr>
          <a:lstStyle/>
          <a:p>
            <a:pPr algn="just"/>
            <a:r>
              <a:rPr lang="es-ES" dirty="0" smtClean="0"/>
              <a:t>Venezuela, Argentina y Uruguay son los países, en el que Ecuador mantiene una Balanza comercial positiva, se exportaron 19.937 miles de Dólares e importaron 251 miles de dólares desde Ecuador en el período 2011- 2015 </a:t>
            </a: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188640"/>
            <a:ext cx="5328592" cy="1015663"/>
          </a:xfrm>
          <a:prstGeom prst="rect">
            <a:avLst/>
          </a:prstGeom>
          <a:noFill/>
        </p:spPr>
        <p:txBody>
          <a:bodyPr wrap="square" rtlCol="0">
            <a:spAutoFit/>
          </a:bodyPr>
          <a:lstStyle/>
          <a:p>
            <a:r>
              <a:rPr lang="es-EC" sz="2000" b="1" dirty="0" smtClean="0"/>
              <a:t>Preferencias otorgadas por Ecuador a países de MERCOSUR en el año 2015</a:t>
            </a:r>
            <a:endParaRPr lang="es-ES" sz="2000" b="1" dirty="0" smtClean="0"/>
          </a:p>
          <a:p>
            <a:endParaRPr lang="es-ES" sz="2000" b="1" dirty="0"/>
          </a:p>
        </p:txBody>
      </p:sp>
      <p:pic>
        <p:nvPicPr>
          <p:cNvPr id="61442" name="Picture 2"/>
          <p:cNvPicPr>
            <a:picLocks noChangeAspect="1" noChangeArrowheads="1"/>
          </p:cNvPicPr>
          <p:nvPr/>
        </p:nvPicPr>
        <p:blipFill>
          <a:blip r:embed="rId2" cstate="print"/>
          <a:srcRect l="30712" t="22266" r="26674" b="20641"/>
          <a:stretch>
            <a:fillRect/>
          </a:stretch>
        </p:blipFill>
        <p:spPr bwMode="auto">
          <a:xfrm>
            <a:off x="1619672" y="1196752"/>
            <a:ext cx="6768752" cy="509854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LOGÍSTICA INTERNACIONAL</a:t>
            </a:r>
            <a:endParaRPr lang="es-ES" dirty="0"/>
          </a:p>
        </p:txBody>
      </p:sp>
      <p:sp>
        <p:nvSpPr>
          <p:cNvPr id="3" name="2 Subtítulo"/>
          <p:cNvSpPr>
            <a:spLocks noGrp="1"/>
          </p:cNvSpPr>
          <p:nvPr>
            <p:ph type="subTitle" idx="1"/>
          </p:nvPr>
        </p:nvSpPr>
        <p:spPr/>
        <p:txBody>
          <a:bodyPr/>
          <a:lstStyle/>
          <a:p>
            <a:r>
              <a:rPr lang="es-ES" dirty="0" smtClean="0"/>
              <a:t>Sector cerámico</a:t>
            </a:r>
            <a:endParaRPr lang="es-ES" dirty="0"/>
          </a:p>
        </p:txBody>
      </p:sp>
      <p:pic>
        <p:nvPicPr>
          <p:cNvPr id="62466" name="Picture 2" descr="Resultado de imagen de LOGISTICA INTERNACIONAL"/>
          <p:cNvPicPr>
            <a:picLocks noChangeAspect="1" noChangeArrowheads="1"/>
          </p:cNvPicPr>
          <p:nvPr/>
        </p:nvPicPr>
        <p:blipFill>
          <a:blip r:embed="rId2" cstate="print"/>
          <a:srcRect/>
          <a:stretch>
            <a:fillRect/>
          </a:stretch>
        </p:blipFill>
        <p:spPr bwMode="auto">
          <a:xfrm>
            <a:off x="1259632" y="2636912"/>
            <a:ext cx="7128792" cy="199178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sultado de imagen de LOGISTICA INTERNACIONAL"/>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1367136" y="332656"/>
            <a:ext cx="7776864" cy="6048672"/>
          </a:xfrm>
          <a:prstGeom prst="rect">
            <a:avLst/>
          </a:prstGeom>
          <a:noFill/>
        </p:spPr>
      </p:pic>
      <p:sp>
        <p:nvSpPr>
          <p:cNvPr id="2" name="1 Título"/>
          <p:cNvSpPr>
            <a:spLocks noGrp="1"/>
          </p:cNvSpPr>
          <p:nvPr>
            <p:ph type="title"/>
          </p:nvPr>
        </p:nvSpPr>
        <p:spPr/>
        <p:txBody>
          <a:bodyPr/>
          <a:lstStyle/>
          <a:p>
            <a:r>
              <a:rPr lang="es-ES" dirty="0" smtClean="0"/>
              <a:t>MECANISMOS</a:t>
            </a:r>
            <a:endParaRPr lang="es-ES" dirty="0"/>
          </a:p>
        </p:txBody>
      </p:sp>
      <p:sp>
        <p:nvSpPr>
          <p:cNvPr id="3" name="2 Marcador de contenido"/>
          <p:cNvSpPr>
            <a:spLocks noGrp="1"/>
          </p:cNvSpPr>
          <p:nvPr>
            <p:ph idx="1"/>
          </p:nvPr>
        </p:nvSpPr>
        <p:spPr/>
        <p:txBody>
          <a:bodyPr/>
          <a:lstStyle/>
          <a:p>
            <a:endParaRPr lang="es-ES" dirty="0" smtClean="0"/>
          </a:p>
          <a:p>
            <a:endParaRPr lang="es-ES" dirty="0" smtClean="0"/>
          </a:p>
          <a:p>
            <a:r>
              <a:rPr lang="es-ES" dirty="0" smtClean="0"/>
              <a:t>Condiciones para su internacionalización</a:t>
            </a:r>
          </a:p>
          <a:p>
            <a:endParaRPr lang="es-ES" dirty="0" smtClean="0"/>
          </a:p>
          <a:p>
            <a:r>
              <a:rPr lang="es-ES" dirty="0" smtClean="0"/>
              <a:t>Requisitos</a:t>
            </a:r>
          </a:p>
          <a:p>
            <a:endParaRPr lang="es-ES" dirty="0" smtClean="0"/>
          </a:p>
          <a:p>
            <a:r>
              <a:rPr lang="es-ES" dirty="0" smtClean="0"/>
              <a:t>Lineamientos</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Reglamento Técnico Ecuatoriano- INEN </a:t>
            </a:r>
            <a:endParaRPr lang="es-ES" dirty="0"/>
          </a:p>
        </p:txBody>
      </p:sp>
      <p:sp>
        <p:nvSpPr>
          <p:cNvPr id="3" name="2 Marcador de contenido"/>
          <p:cNvSpPr>
            <a:spLocks noGrp="1"/>
          </p:cNvSpPr>
          <p:nvPr>
            <p:ph idx="1"/>
          </p:nvPr>
        </p:nvSpPr>
        <p:spPr/>
        <p:txBody>
          <a:bodyPr/>
          <a:lstStyle/>
          <a:p>
            <a:endParaRPr lang="es-ES"/>
          </a:p>
        </p:txBody>
      </p:sp>
      <p:pic>
        <p:nvPicPr>
          <p:cNvPr id="65537" name="Picture 1"/>
          <p:cNvPicPr>
            <a:picLocks noChangeAspect="1" noChangeArrowheads="1"/>
          </p:cNvPicPr>
          <p:nvPr/>
        </p:nvPicPr>
        <p:blipFill>
          <a:blip r:embed="rId2" cstate="print"/>
          <a:srcRect l="10788" t="23250" r="54346" b="9813"/>
          <a:stretch>
            <a:fillRect/>
          </a:stretch>
        </p:blipFill>
        <p:spPr bwMode="auto">
          <a:xfrm>
            <a:off x="1691680" y="1628800"/>
            <a:ext cx="6768752" cy="489654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Transporte Internacional</a:t>
            </a:r>
            <a:endParaRPr lang="es-ES" dirty="0"/>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8614" name="Picture 6" descr="Resultado de imagen de LOGISTICA INTERNACIONAL"/>
          <p:cNvPicPr>
            <a:picLocks noChangeAspect="1" noChangeArrowheads="1"/>
          </p:cNvPicPr>
          <p:nvPr/>
        </p:nvPicPr>
        <p:blipFill>
          <a:blip r:embed="rId7" cstate="print"/>
          <a:srcRect/>
          <a:stretch>
            <a:fillRect/>
          </a:stretch>
        </p:blipFill>
        <p:spPr bwMode="auto">
          <a:xfrm>
            <a:off x="7000875" y="4714875"/>
            <a:ext cx="2143125" cy="2143125"/>
          </a:xfrm>
          <a:prstGeom prst="ellipse">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DISCUSIÓN</a:t>
            </a:r>
            <a:endParaRPr lang="es-ES" dirty="0"/>
          </a:p>
        </p:txBody>
      </p:sp>
      <p:sp>
        <p:nvSpPr>
          <p:cNvPr id="3" name="2 Marcador de contenido"/>
          <p:cNvSpPr>
            <a:spLocks noGrp="1"/>
          </p:cNvSpPr>
          <p:nvPr>
            <p:ph idx="1"/>
          </p:nvPr>
        </p:nvSpPr>
        <p:spPr>
          <a:xfrm>
            <a:off x="1435608" y="1447800"/>
            <a:ext cx="7498080" cy="5149552"/>
          </a:xfrm>
        </p:spPr>
        <p:txBody>
          <a:bodyPr>
            <a:normAutofit fontScale="55000" lnSpcReduction="20000"/>
          </a:bodyPr>
          <a:lstStyle/>
          <a:p>
            <a:pPr lvl="0" algn="just"/>
            <a:r>
              <a:rPr lang="es-ES" dirty="0" smtClean="0"/>
              <a:t>Las importaciones y exportaciones de Ecuador en referencia al sector </a:t>
            </a:r>
            <a:r>
              <a:rPr lang="es-MX" dirty="0" smtClean="0"/>
              <a:t>cerámico, han tenido una importante influencia en la economía del país. La implementación de medidas proteccionistas para el mercado, demostraron un importante descenso en las importaciones en el período 2013-2014, de menor proporción las exportaciones también se vieron afectadas en el mismo período de tiempo</a:t>
            </a:r>
            <a:r>
              <a:rPr lang="es-MX" dirty="0" smtClean="0"/>
              <a:t>.</a:t>
            </a:r>
          </a:p>
          <a:p>
            <a:pPr lvl="0" algn="just"/>
            <a:endParaRPr lang="es-ES" dirty="0" smtClean="0"/>
          </a:p>
          <a:p>
            <a:pPr lvl="0" algn="just"/>
            <a:r>
              <a:rPr lang="es-MX" dirty="0" smtClean="0"/>
              <a:t>Países como China y Colombia son los principales aliados de Ecuador, tanto para las importaciones como para exportaciones de productos cerámicos. A pesar que el nivel de protección del mercado se establece a través, de barreras arancelarias y no arancelarias los efectos del comercio internacional para el sector han sido positivos pues impulsan al cambio de la matriz productiva del sector</a:t>
            </a:r>
            <a:r>
              <a:rPr lang="es-MX" dirty="0" smtClean="0"/>
              <a:t>.</a:t>
            </a:r>
          </a:p>
          <a:p>
            <a:pPr lvl="0" algn="just"/>
            <a:endParaRPr lang="es-ES" dirty="0" smtClean="0"/>
          </a:p>
          <a:p>
            <a:pPr lvl="0" algn="just"/>
            <a:r>
              <a:rPr lang="es-MX" dirty="0" smtClean="0"/>
              <a:t>Ecuador en su misión de incentivar la economía nacional, ha creado mecanismos para facilitar el comercio entre los países del sector, es por ello que se han firmado acuerdos comerciales beneficiando sobre todo al sector cerámico. Zona de preferencias arancelarias y Zonas de Libre Comercio son las formas de integración que actualmente mantiene el Ecuador con los países de la región, a través de acuerdos como la CAN y ALADI. </a:t>
            </a:r>
            <a:endParaRPr lang="es-E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1435608" y="620688"/>
            <a:ext cx="7498080" cy="5904656"/>
          </a:xfrm>
        </p:spPr>
        <p:txBody>
          <a:bodyPr>
            <a:normAutofit fontScale="55000" lnSpcReduction="20000"/>
          </a:bodyPr>
          <a:lstStyle/>
          <a:p>
            <a:pPr algn="just"/>
            <a:endParaRPr lang="es-ES" b="1" dirty="0" smtClean="0"/>
          </a:p>
          <a:p>
            <a:pPr algn="just"/>
            <a:r>
              <a:rPr lang="es-MX" dirty="0" smtClean="0"/>
              <a:t>El sector cerámico ecuatoriano, para realizar sus actividades de comercio internacional se ve limitado a las condiciones que ofrecen los diferentes medios de transporte, dadas las condiciones del producto, como lo son peso, fragilidad y dimensiones. Por ello para realizar envíos como muestras utilizando el transporte aéreo beneficiándose de los tiempos de tránsito, y la facilidad de envíos. En cambio, para realizar transacciones con alto volumen de carga los medios más adecuados y accesibles para realizar este proceso son el transporte terrestre y transporte marítimo, beneficiándose de los costos.</a:t>
            </a:r>
            <a:r>
              <a:rPr lang="es-ES" dirty="0" smtClean="0"/>
              <a:t/>
            </a:r>
            <a:br>
              <a:rPr lang="es-ES" dirty="0" smtClean="0"/>
            </a:br>
            <a:r>
              <a:rPr lang="es-ES" b="1" dirty="0" smtClean="0"/>
              <a:t> </a:t>
            </a:r>
            <a:endParaRPr lang="es-ES" dirty="0" smtClean="0"/>
          </a:p>
          <a:p>
            <a:pPr lvl="0" algn="just"/>
            <a:r>
              <a:rPr lang="es-ES" dirty="0" smtClean="0"/>
              <a:t>El </a:t>
            </a:r>
            <a:r>
              <a:rPr lang="es-MX" dirty="0" smtClean="0"/>
              <a:t>nivel económico para el sector cerámico, se ve resumido en dos elementos fundamentales la competitividad y la experiencia; se recomienda al sector cerámico realizar actividades comerciales con la ayuda de procesos que aseguran la calidad de los productos generando así reconocimiento internacional, y altos niveles de comercialización</a:t>
            </a:r>
            <a:r>
              <a:rPr lang="es-MX" dirty="0" smtClean="0"/>
              <a:t>.</a:t>
            </a:r>
          </a:p>
          <a:p>
            <a:pPr lvl="0" algn="just"/>
            <a:endParaRPr lang="es-ES" dirty="0" smtClean="0"/>
          </a:p>
          <a:p>
            <a:pPr lvl="0" algn="just"/>
            <a:r>
              <a:rPr lang="es-MX" dirty="0" smtClean="0"/>
              <a:t>La firma de acuerdos comerciales y la creación de mercados que formen parte de una alianza comercial con el sector cerámico ecuatoriano, genera nuevas oportunidades económicas, fortaleciendo la industria y creando nuevas oportunidades que van en relación a los objetivos 3 y 10 del Plan Nacional del Buen Vivir</a:t>
            </a:r>
            <a:r>
              <a:rPr lang="es-MX" dirty="0" smtClean="0"/>
              <a:t>.</a:t>
            </a:r>
            <a:endParaRPr lang="es-E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1435608" y="1447800"/>
            <a:ext cx="7498080" cy="2197224"/>
          </a:xfrm>
        </p:spPr>
        <p:txBody>
          <a:bodyPr>
            <a:normAutofit fontScale="62500" lnSpcReduction="20000"/>
          </a:bodyPr>
          <a:lstStyle/>
          <a:p>
            <a:pPr lvl="0" algn="just"/>
            <a:r>
              <a:rPr lang="es-MX" dirty="0" smtClean="0"/>
              <a:t>Las importaciones y exportaciones de productos cerámicos se ven expuestos únicamente al transporte terrestre y marítimo para aquellas negociaciones con volúmenes altos de comercialización, debido al peso y volumen de la carga, tomando en cuenta que el transporte terrestre únicamente cubre para rutas cortas, el transporte marítimo es el principal método de transporte, generando costos accesibles y sin limitación de la cantidad de comercialización.</a:t>
            </a:r>
            <a:endParaRPr lang="es-ES" dirty="0" smtClean="0"/>
          </a:p>
          <a:p>
            <a:pPr algn="just"/>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24000" y="1397000"/>
          <a:ext cx="700844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475656" y="332657"/>
            <a:ext cx="3888432" cy="830997"/>
          </a:xfrm>
          <a:prstGeom prst="rect">
            <a:avLst/>
          </a:prstGeom>
          <a:noFill/>
        </p:spPr>
        <p:txBody>
          <a:bodyPr wrap="square" rtlCol="0">
            <a:spAutoFit/>
          </a:bodyPr>
          <a:lstStyle/>
          <a:p>
            <a:r>
              <a:rPr lang="es-ES" sz="2400" b="1" dirty="0" smtClean="0"/>
              <a:t>FASES DE LA INTEGRACIÓN</a:t>
            </a:r>
            <a:endParaRPr lang="es-E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652120" y="1556792"/>
            <a:ext cx="3257104" cy="1080120"/>
          </a:xfrm>
        </p:spPr>
        <p:txBody>
          <a:bodyPr/>
          <a:lstStyle/>
          <a:p>
            <a:pPr algn="ctr"/>
            <a:r>
              <a:rPr lang="es-ES" dirty="0" smtClean="0"/>
              <a:t>SECTOR CERÁMICO</a:t>
            </a:r>
            <a:br>
              <a:rPr lang="es-ES" dirty="0" smtClean="0"/>
            </a:br>
            <a:r>
              <a:rPr lang="es-ES" dirty="0" smtClean="0"/>
              <a:t>SU DESARROLLO ECONÓMICO</a:t>
            </a:r>
            <a:endParaRPr lang="es-ES" dirty="0"/>
          </a:p>
        </p:txBody>
      </p:sp>
      <p:sp>
        <p:nvSpPr>
          <p:cNvPr id="7" name="6 Marcador de texto"/>
          <p:cNvSpPr>
            <a:spLocks noGrp="1"/>
          </p:cNvSpPr>
          <p:nvPr>
            <p:ph type="body" sz="half" idx="2"/>
          </p:nvPr>
        </p:nvSpPr>
        <p:spPr/>
        <p:txBody>
          <a:bodyPr>
            <a:normAutofit fontScale="92500"/>
          </a:bodyPr>
          <a:lstStyle/>
          <a:p>
            <a:r>
              <a:rPr lang="es-EC" dirty="0" smtClean="0"/>
              <a:t>Sectores industriales del país han tenido un cambio progresivo en toda su cadena de valor, debido a la creciente demanda global, que cada día busca satisfacer sus necesidades. </a:t>
            </a:r>
            <a:endParaRPr lang="es-ES" dirty="0" smtClean="0"/>
          </a:p>
          <a:p>
            <a:endParaRPr lang="es-ES" dirty="0"/>
          </a:p>
        </p:txBody>
      </p:sp>
      <p:pic>
        <p:nvPicPr>
          <p:cNvPr id="8" name="Picture 2" descr="Resultado de imagen de SECTOR CERÁMICO EN INTEGRACION ECONOMICA"/>
          <p:cNvPicPr>
            <a:picLocks noGrp="1" noChangeAspect="1" noChangeArrowheads="1"/>
          </p:cNvPicPr>
          <p:nvPr>
            <p:ph type="pic" idx="1"/>
          </p:nvPr>
        </p:nvPicPr>
        <p:blipFill>
          <a:blip r:embed="rId2" cstate="print"/>
          <a:srcRect t="19274" b="19274"/>
          <a:stretch>
            <a:fillRect/>
          </a:stretch>
        </p:blipFill>
        <p:spPr bwMode="auto">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835696" y="1700808"/>
          <a:ext cx="676875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CuadroTexto"/>
          <p:cNvSpPr txBox="1"/>
          <p:nvPr/>
        </p:nvSpPr>
        <p:spPr>
          <a:xfrm>
            <a:off x="0" y="476672"/>
            <a:ext cx="1169551" cy="6048672"/>
          </a:xfrm>
          <a:prstGeom prst="rect">
            <a:avLst/>
          </a:prstGeom>
          <a:noFill/>
        </p:spPr>
        <p:txBody>
          <a:bodyPr vert="vert270" wrap="square" rtlCol="0">
            <a:spAutoFit/>
          </a:bodyPr>
          <a:lstStyle/>
          <a:p>
            <a:pPr lvl="0"/>
            <a:r>
              <a:rPr lang="es-ES" sz="3200" b="1" dirty="0" smtClean="0"/>
              <a:t>Objetivos de la investigación </a:t>
            </a:r>
            <a:endParaRPr lang="es-ES" sz="3200" dirty="0" smtClean="0"/>
          </a:p>
          <a:p>
            <a:endParaRPr lang="es-ES" sz="3200" dirty="0"/>
          </a:p>
        </p:txBody>
      </p:sp>
      <p:sp>
        <p:nvSpPr>
          <p:cNvPr id="11" name="10 CuadroTexto"/>
          <p:cNvSpPr txBox="1"/>
          <p:nvPr/>
        </p:nvSpPr>
        <p:spPr>
          <a:xfrm>
            <a:off x="1259632" y="188640"/>
            <a:ext cx="7416824" cy="1600438"/>
          </a:xfrm>
          <a:prstGeom prst="rect">
            <a:avLst/>
          </a:prstGeom>
          <a:noFill/>
        </p:spPr>
        <p:txBody>
          <a:bodyPr wrap="square" rtlCol="0">
            <a:spAutoFit/>
          </a:bodyPr>
          <a:lstStyle/>
          <a:p>
            <a:pPr lvl="0" algn="just"/>
            <a:r>
              <a:rPr lang="es-ES" sz="1600" b="1" dirty="0" smtClean="0"/>
              <a:t>Objetivo General</a:t>
            </a:r>
          </a:p>
          <a:p>
            <a:pPr lvl="0" algn="just"/>
            <a:r>
              <a:rPr lang="es-ES" sz="1600" dirty="0" smtClean="0"/>
              <a:t>Realizar un estudio integral sobre los efectos del Sistema de Globalización enfocado al sector de cerámica; a través del análisis </a:t>
            </a:r>
            <a:r>
              <a:rPr lang="es-ES" sz="1600" dirty="0" smtClean="0"/>
              <a:t>del </a:t>
            </a:r>
            <a:r>
              <a:rPr lang="es-ES" sz="1600" dirty="0" smtClean="0"/>
              <a:t>comercio internacional, con el fin de determinar el desarrollo económico que ha generado el sector en el período 2010 – 2015.</a:t>
            </a:r>
          </a:p>
          <a:p>
            <a:pPr algn="just"/>
            <a:endParaRPr lang="es-E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980728"/>
            <a:ext cx="615553" cy="3377411"/>
          </a:xfrm>
          <a:prstGeom prst="rect">
            <a:avLst/>
          </a:prstGeom>
          <a:noFill/>
        </p:spPr>
        <p:txBody>
          <a:bodyPr vert="vert270" wrap="square" rtlCol="0">
            <a:spAutoFit/>
          </a:bodyPr>
          <a:lstStyle/>
          <a:p>
            <a:r>
              <a:rPr lang="es-ES" sz="2800" dirty="0" smtClean="0"/>
              <a:t>MARCO TEÓRICO</a:t>
            </a:r>
            <a:endParaRPr lang="es-ES" sz="2800" dirty="0"/>
          </a:p>
        </p:txBody>
      </p:sp>
      <p:graphicFrame>
        <p:nvGraphicFramePr>
          <p:cNvPr id="4" name="3 Diagrama"/>
          <p:cNvGraphicFramePr/>
          <p:nvPr/>
        </p:nvGraphicFramePr>
        <p:xfrm>
          <a:off x="1524000" y="1052736"/>
          <a:ext cx="708044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Comercio Internacional</a:t>
            </a:r>
            <a:endParaRPr lang="es-ES" dirty="0"/>
          </a:p>
        </p:txBody>
      </p:sp>
      <p:sp>
        <p:nvSpPr>
          <p:cNvPr id="3" name="2 Subtítulo"/>
          <p:cNvSpPr>
            <a:spLocks noGrp="1"/>
          </p:cNvSpPr>
          <p:nvPr>
            <p:ph type="subTitle" idx="1"/>
          </p:nvPr>
        </p:nvSpPr>
        <p:spPr/>
        <p:txBody>
          <a:bodyPr/>
          <a:lstStyle/>
          <a:p>
            <a:r>
              <a:rPr lang="es-ES" dirty="0" smtClean="0"/>
              <a:t>Sector cerámico</a:t>
            </a:r>
            <a:endParaRPr lang="es-ES" dirty="0"/>
          </a:p>
        </p:txBody>
      </p:sp>
      <p:pic>
        <p:nvPicPr>
          <p:cNvPr id="33794" name="Picture 2" descr="Resultado de imagen de sector cerámico"/>
          <p:cNvPicPr>
            <a:picLocks noChangeAspect="1" noChangeArrowheads="1"/>
          </p:cNvPicPr>
          <p:nvPr/>
        </p:nvPicPr>
        <p:blipFill>
          <a:blip r:embed="rId2" cstate="print"/>
          <a:srcRect/>
          <a:stretch>
            <a:fillRect/>
          </a:stretch>
        </p:blipFill>
        <p:spPr bwMode="auto">
          <a:xfrm>
            <a:off x="1333500" y="3429000"/>
            <a:ext cx="7810500" cy="16287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51520" y="0"/>
          <a:ext cx="889248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779912" y="3140968"/>
            <a:ext cx="2016224" cy="369332"/>
          </a:xfrm>
          <a:prstGeom prst="rect">
            <a:avLst/>
          </a:prstGeom>
          <a:noFill/>
        </p:spPr>
        <p:txBody>
          <a:bodyPr wrap="square" rtlCol="0">
            <a:spAutoFit/>
          </a:bodyPr>
          <a:lstStyle/>
          <a:p>
            <a:pPr algn="ctr"/>
            <a:r>
              <a:rPr lang="es-ES" dirty="0" smtClean="0"/>
              <a:t>HISTORIA</a:t>
            </a: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4801</TotalTime>
  <Words>1526</Words>
  <Application>Microsoft Office PowerPoint</Application>
  <PresentationFormat>Presentación en pantalla (4:3)</PresentationFormat>
  <Paragraphs>146</Paragraphs>
  <Slides>39</Slides>
  <Notes>2</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Solsticio</vt:lpstr>
      <vt:lpstr>Diapositiva 1</vt:lpstr>
      <vt:lpstr>ANTECEDENTES</vt:lpstr>
      <vt:lpstr>Diapositiva 3</vt:lpstr>
      <vt:lpstr>Diapositiva 4</vt:lpstr>
      <vt:lpstr>SECTOR CERÁMICO SU DESARROLLO ECONÓMICO</vt:lpstr>
      <vt:lpstr>Diapositiva 6</vt:lpstr>
      <vt:lpstr>Diapositiva 7</vt:lpstr>
      <vt:lpstr>Comercio Internacional</vt:lpstr>
      <vt:lpstr>Diapositiva 9</vt:lpstr>
      <vt:lpstr>Diapositiva 10</vt:lpstr>
      <vt:lpstr>Diapositiva 11</vt:lpstr>
      <vt:lpstr>Exportaciones Ecuador</vt:lpstr>
      <vt:lpstr>Diapositiva 13</vt:lpstr>
      <vt:lpstr>Diapositiva 14</vt:lpstr>
      <vt:lpstr>Diapositiva 15</vt:lpstr>
      <vt:lpstr>Diapositiva 16</vt:lpstr>
      <vt:lpstr>Diapositiva 17</vt:lpstr>
      <vt:lpstr>Sector cerámico Internacional</vt:lpstr>
      <vt:lpstr>Diapositiva 19</vt:lpstr>
      <vt:lpstr>Diapositiva 20</vt:lpstr>
      <vt:lpstr>BLOQUES ECONÓMICOS</vt:lpstr>
      <vt:lpstr>Acuerdos comerciales</vt:lpstr>
      <vt:lpstr>Participación de los países en Acuerdos Comerciales Regionales para bienes y servicios</vt:lpstr>
      <vt:lpstr>Participación de Ecuador en los Acuerdos comerciales</vt:lpstr>
      <vt:lpstr>COMUNIDAD ANDINA DE NACIONES</vt:lpstr>
      <vt:lpstr>Diapositiva 26</vt:lpstr>
      <vt:lpstr>Diapositiva 27</vt:lpstr>
      <vt:lpstr>Diapositiva 28</vt:lpstr>
      <vt:lpstr>Diapositiva 29</vt:lpstr>
      <vt:lpstr>Diapositiva 30</vt:lpstr>
      <vt:lpstr>Diapositiva 31</vt:lpstr>
      <vt:lpstr>LOGÍSTICA INTERNACIONAL</vt:lpstr>
      <vt:lpstr>MECANISMOS</vt:lpstr>
      <vt:lpstr>Reglamento Técnico Ecuatoriano- INEN </vt:lpstr>
      <vt:lpstr>Transporte Internacional</vt:lpstr>
      <vt:lpstr>Diapositiva 36</vt:lpstr>
      <vt:lpstr>DISCUSIÓN</vt:lpstr>
      <vt:lpstr>Diapositiva 38</vt:lpstr>
      <vt:lpstr>Diapositiva 39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Ada</dc:creator>
  <cp:lastModifiedBy>Usuario</cp:lastModifiedBy>
  <cp:revision>67</cp:revision>
  <dcterms:created xsi:type="dcterms:W3CDTF">2011-11-23T20:44:55Z</dcterms:created>
  <dcterms:modified xsi:type="dcterms:W3CDTF">2016-10-31T16:58:05Z</dcterms:modified>
</cp:coreProperties>
</file>