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6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79" r:id="rId26"/>
    <p:sldId id="280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7716" autoAdjust="0"/>
  </p:normalViewPr>
  <p:slideViewPr>
    <p:cSldViewPr>
      <p:cViewPr>
        <p:scale>
          <a:sx n="40" d="100"/>
          <a:sy n="40" d="100"/>
        </p:scale>
        <p:origin x="-12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Nueva%20carpeta\grafic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GRAFICOS%20E%20LA%20ENCUES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GRAFICOS%20E%20LA%20ENCUES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Nueva%20carpeta\grafic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Nueva%20carpeta\grafic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Nueva%20carpeta\graf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Nueva%20carpeta\grafic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GRAFICOS%20E%20LA%20ENCUES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GRAFICOS%20E%20LA%20ENCUES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o\Desktop\GRAFICOS%20E%20LA%20ENCUEST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io\Desktop\GRAFICOS%20E%20LA%20ENCUES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Hoja6!$G$7:$H$10</c:f>
              <c:multiLvlStrCache>
                <c:ptCount val="4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</c:lvl>
                <c:lvl>
                  <c:pt idx="0">
                    <c:v>Período 1</c:v>
                  </c:pt>
                  <c:pt idx="2">
                    <c:v>Período 2</c:v>
                  </c:pt>
                </c:lvl>
              </c:multiLvlStrCache>
            </c:multiLvlStrRef>
          </c:cat>
          <c:val>
            <c:numRef>
              <c:f>Hoja6!$I$7:$I$10</c:f>
              <c:numCache>
                <c:formatCode>0.00</c:formatCode>
                <c:ptCount val="4"/>
                <c:pt idx="0">
                  <c:v>185.28</c:v>
                </c:pt>
                <c:pt idx="1">
                  <c:v>223.46</c:v>
                </c:pt>
                <c:pt idx="2">
                  <c:v>238.08</c:v>
                </c:pt>
                <c:pt idx="3">
                  <c:v>248.72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871808"/>
        <c:axId val="170914560"/>
      </c:lineChart>
      <c:catAx>
        <c:axId val="17087180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0914560"/>
        <c:crosses val="autoZero"/>
        <c:auto val="1"/>
        <c:lblAlgn val="ctr"/>
        <c:lblOffset val="100"/>
        <c:noMultiLvlLbl val="0"/>
      </c:catAx>
      <c:valAx>
        <c:axId val="17091456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70871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latin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42257217847772"/>
          <c:y val="0.21240594925634296"/>
          <c:w val="0.40846019247594051"/>
          <c:h val="0.68076698745990083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6"/>
          </c:dPt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Hoja1!$A$124:$A$126</c:f>
              <c:strCache>
                <c:ptCount val="3"/>
                <c:pt idx="0">
                  <c:v>Disminuir recursos humanos</c:v>
                </c:pt>
                <c:pt idx="1">
                  <c:v>Aumentar recursos humanos</c:v>
                </c:pt>
                <c:pt idx="2">
                  <c:v>Se ha mantenido estable</c:v>
                </c:pt>
              </c:strCache>
            </c:strRef>
          </c:cat>
          <c:val>
            <c:numRef>
              <c:f>Hoja1!$B$124:$B$126</c:f>
              <c:numCache>
                <c:formatCode>General</c:formatCode>
                <c:ptCount val="3"/>
                <c:pt idx="0">
                  <c:v>4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0083370366255602E-2"/>
          <c:y val="0.11991691475994433"/>
          <c:w val="0.33249716436802396"/>
          <c:h val="0.80969538125853169"/>
        </c:manualLayout>
      </c:layout>
      <c:overlay val="0"/>
    </c:legend>
    <c:plotVisOnly val="1"/>
    <c:dispBlanksAs val="gap"/>
    <c:showDLblsOverMax val="0"/>
  </c:chart>
  <c:txPr>
    <a:bodyPr/>
    <a:lstStyle/>
    <a:p>
      <a:pPr algn="just">
        <a:defRPr sz="1800" baseline="0">
          <a:latin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Hoja1!$A$189</c:f>
              <c:strCache>
                <c:ptCount val="1"/>
                <c:pt idx="0">
                  <c:v>Estrategias</c:v>
                </c:pt>
              </c:strCache>
            </c:strRef>
          </c:tx>
          <c:invertIfNegative val="0"/>
          <c:cat>
            <c:strRef>
              <c:f>Hoja1!$A$190:$A$194</c:f>
              <c:strCache>
                <c:ptCount val="5"/>
                <c:pt idx="0">
                  <c:v> Apertura de nuevos mercados</c:v>
                </c:pt>
                <c:pt idx="1">
                  <c:v>Promociones o descuentos a clientes</c:v>
                </c:pt>
                <c:pt idx="2">
                  <c:v>Investigación y desarrollo de nuevos productos</c:v>
                </c:pt>
                <c:pt idx="3">
                  <c:v>Optimización de la producción para bajar costos</c:v>
                </c:pt>
                <c:pt idx="4">
                  <c:v>Otros</c:v>
                </c:pt>
              </c:strCache>
            </c:strRef>
          </c:cat>
          <c:val>
            <c:numRef>
              <c:f>Hoja1!$B$190:$B$194</c:f>
              <c:numCache>
                <c:formatCode>General</c:formatCode>
                <c:ptCount val="5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3358080"/>
        <c:axId val="173368064"/>
      </c:barChart>
      <c:catAx>
        <c:axId val="173358080"/>
        <c:scaling>
          <c:orientation val="minMax"/>
        </c:scaling>
        <c:delete val="0"/>
        <c:axPos val="l"/>
        <c:majorTickMark val="none"/>
        <c:minorTickMark val="none"/>
        <c:tickLblPos val="nextTo"/>
        <c:crossAx val="173368064"/>
        <c:crosses val="autoZero"/>
        <c:auto val="1"/>
        <c:lblAlgn val="ctr"/>
        <c:lblOffset val="100"/>
        <c:noMultiLvlLbl val="0"/>
      </c:catAx>
      <c:valAx>
        <c:axId val="173368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35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>
          <a:latin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'Hoja1 (2)'!$D$18</c:f>
              <c:strCache>
                <c:ptCount val="1"/>
                <c:pt idx="0">
                  <c:v>FOB -USD</c:v>
                </c:pt>
              </c:strCache>
            </c:strRef>
          </c:tx>
          <c:invertIfNegative val="0"/>
          <c:cat>
            <c:multiLvlStrRef>
              <c:f>'Hoja1 (2)'!$B$19:$C$22</c:f>
              <c:multiLvlStrCache>
                <c:ptCount val="4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</c:lvl>
                <c:lvl>
                  <c:pt idx="0">
                    <c:v>Período 1</c:v>
                  </c:pt>
                  <c:pt idx="2">
                    <c:v>Período 2</c:v>
                  </c:pt>
                </c:lvl>
              </c:multiLvlStrCache>
            </c:multiLvlStrRef>
          </c:cat>
          <c:val>
            <c:numRef>
              <c:f>'Hoja1 (2)'!$D$19:$D$22</c:f>
              <c:numCache>
                <c:formatCode>#,##0.00</c:formatCode>
                <c:ptCount val="4"/>
                <c:pt idx="0">
                  <c:v>185.28</c:v>
                </c:pt>
                <c:pt idx="1">
                  <c:v>223.46</c:v>
                </c:pt>
                <c:pt idx="2">
                  <c:v>238.08</c:v>
                </c:pt>
                <c:pt idx="3">
                  <c:v>248.73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147456"/>
        <c:axId val="172148992"/>
      </c:barChart>
      <c:catAx>
        <c:axId val="1721474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72148992"/>
        <c:crosses val="autoZero"/>
        <c:auto val="1"/>
        <c:lblAlgn val="ctr"/>
        <c:lblOffset val="100"/>
        <c:noMultiLvlLbl val="0"/>
      </c:catAx>
      <c:valAx>
        <c:axId val="172148992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721474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v>TM</c:v>
          </c:tx>
          <c:invertIfNegative val="0"/>
          <c:cat>
            <c:multiLvlStrRef>
              <c:f>Hoja3!$A$10:$B$13</c:f>
              <c:multiLvlStrCache>
                <c:ptCount val="4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</c:lvl>
                <c:lvl>
                  <c:pt idx="0">
                    <c:v>Período 1</c:v>
                  </c:pt>
                  <c:pt idx="2">
                    <c:v>Período 2</c:v>
                  </c:pt>
                </c:lvl>
              </c:multiLvlStrCache>
            </c:multiLvlStrRef>
          </c:cat>
          <c:val>
            <c:numRef>
              <c:f>Hoja3!$C$10:$C$13</c:f>
              <c:numCache>
                <c:formatCode>General</c:formatCode>
                <c:ptCount val="4"/>
                <c:pt idx="0" formatCode="0.00">
                  <c:v>32.200000000000003</c:v>
                </c:pt>
                <c:pt idx="1">
                  <c:v>44.19</c:v>
                </c:pt>
                <c:pt idx="2">
                  <c:v>43.71</c:v>
                </c:pt>
                <c:pt idx="3">
                  <c:v>43.54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00704"/>
        <c:axId val="172202240"/>
      </c:barChart>
      <c:catAx>
        <c:axId val="172200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72202240"/>
        <c:crosses val="autoZero"/>
        <c:auto val="1"/>
        <c:lblAlgn val="ctr"/>
        <c:lblOffset val="100"/>
        <c:noMultiLvlLbl val="0"/>
      </c:catAx>
      <c:valAx>
        <c:axId val="17220224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722007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78594560451146"/>
          <c:y val="5.471618876283247E-2"/>
          <c:w val="0.70063645553127729"/>
          <c:h val="0.49347735474179388"/>
        </c:manualLayout>
      </c:layout>
      <c:lineChart>
        <c:grouping val="standard"/>
        <c:varyColors val="1"/>
        <c:ser>
          <c:idx val="0"/>
          <c:order val="0"/>
          <c:tx>
            <c:strRef>
              <c:f>Hoja12!$E$2</c:f>
              <c:strCache>
                <c:ptCount val="1"/>
                <c:pt idx="0">
                  <c:v>$/TM</c:v>
                </c:pt>
              </c:strCache>
            </c:strRef>
          </c:tx>
          <c:cat>
            <c:multiLvlStrRef>
              <c:f>Hoja12!$A$3:$B$6</c:f>
              <c:multiLvlStrCache>
                <c:ptCount val="4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</c:lvl>
                <c:lvl>
                  <c:pt idx="0">
                    <c:v>Período 1</c:v>
                  </c:pt>
                  <c:pt idx="2">
                    <c:v>Período 2</c:v>
                  </c:pt>
                </c:lvl>
              </c:multiLvlStrCache>
            </c:multiLvlStrRef>
          </c:cat>
          <c:val>
            <c:numRef>
              <c:f>Hoja12!$E$3:$E$6</c:f>
              <c:numCache>
                <c:formatCode>0.00</c:formatCode>
                <c:ptCount val="4"/>
                <c:pt idx="0">
                  <c:v>5.7546913480165367</c:v>
                </c:pt>
                <c:pt idx="1">
                  <c:v>5.0573712818147518</c:v>
                </c:pt>
                <c:pt idx="2">
                  <c:v>5.447360527311087</c:v>
                </c:pt>
                <c:pt idx="3">
                  <c:v>5.7125833950393847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499712"/>
        <c:axId val="172501248"/>
      </c:lineChart>
      <c:catAx>
        <c:axId val="17249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501248"/>
        <c:crosses val="autoZero"/>
        <c:auto val="1"/>
        <c:lblAlgn val="ctr"/>
        <c:lblOffset val="100"/>
        <c:noMultiLvlLbl val="0"/>
      </c:catAx>
      <c:valAx>
        <c:axId val="172501248"/>
        <c:scaling>
          <c:orientation val="minMax"/>
        </c:scaling>
        <c:delete val="0"/>
        <c:axPos val="l"/>
        <c:majorGridlines/>
        <c:numFmt formatCode="0.0" sourceLinked="0"/>
        <c:majorTickMark val="none"/>
        <c:minorTickMark val="none"/>
        <c:tickLblPos val="nextTo"/>
        <c:crossAx val="1724997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Hoja5!$E$10</c:f>
              <c:strCache>
                <c:ptCount val="1"/>
                <c:pt idx="0">
                  <c:v>% DE PARTICIPACIÓN</c:v>
                </c:pt>
              </c:strCache>
            </c:strRef>
          </c:tx>
          <c:marker>
            <c:symbol val="none"/>
          </c:marker>
          <c:cat>
            <c:multiLvlStrRef>
              <c:f>Hoja5!$A$11:$B$14</c:f>
              <c:multiLvlStrCache>
                <c:ptCount val="4"/>
                <c:lvl>
                  <c:pt idx="0">
                    <c:v>2012</c:v>
                  </c:pt>
                  <c:pt idx="1">
                    <c:v>2013</c:v>
                  </c:pt>
                  <c:pt idx="2">
                    <c:v>2014</c:v>
                  </c:pt>
                  <c:pt idx="3">
                    <c:v>2015</c:v>
                  </c:pt>
                </c:lvl>
                <c:lvl>
                  <c:pt idx="0">
                    <c:v>Período 1</c:v>
                  </c:pt>
                  <c:pt idx="2">
                    <c:v>Período 2</c:v>
                  </c:pt>
                </c:lvl>
              </c:multiLvlStrCache>
            </c:multiLvlStrRef>
          </c:cat>
          <c:val>
            <c:numRef>
              <c:f>Hoja5!$E$11:$E$14</c:f>
              <c:numCache>
                <c:formatCode>0.00</c:formatCode>
                <c:ptCount val="4"/>
                <c:pt idx="0">
                  <c:v>40.381853252400205</c:v>
                </c:pt>
                <c:pt idx="1">
                  <c:v>45.290317687066228</c:v>
                </c:pt>
                <c:pt idx="2">
                  <c:v>43.294974417658722</c:v>
                </c:pt>
                <c:pt idx="3">
                  <c:v>47.875723266566318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523328"/>
        <c:axId val="173524864"/>
      </c:lineChart>
      <c:catAx>
        <c:axId val="1735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524864"/>
        <c:crosses val="autoZero"/>
        <c:auto val="1"/>
        <c:lblAlgn val="ctr"/>
        <c:lblOffset val="100"/>
        <c:noMultiLvlLbl val="0"/>
      </c:catAx>
      <c:valAx>
        <c:axId val="17352486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73523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 baseline="0">
          <a:latin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458992268802"/>
          <c:y val="0.15443192268554545"/>
          <c:w val="0.51292330948501497"/>
          <c:h val="0.8455680773144546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Hoja1!$A$20:$A$23</c:f>
              <c:strCache>
                <c:ptCount val="4"/>
                <c:pt idx="0">
                  <c:v>&lt;     25%   </c:v>
                </c:pt>
                <c:pt idx="1">
                  <c:v>26% - 50%</c:v>
                </c:pt>
                <c:pt idx="2">
                  <c:v>51% - 75%     </c:v>
                </c:pt>
                <c:pt idx="3">
                  <c:v>76% - 100% </c:v>
                </c:pt>
              </c:strCache>
            </c:strRef>
          </c:cat>
          <c:val>
            <c:numRef>
              <c:f>Hoja1!$B$20:$B$23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60542805731869"/>
          <c:y val="0.39805591642476346"/>
          <c:w val="0.26114109961836901"/>
          <c:h val="0.396654584022979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latin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Hoja1!$A$38:$A$39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Hoja1!$B$38:$B$39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aseline="0">
          <a:latin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Hoja1!$A$46</c:f>
              <c:strCache>
                <c:ptCount val="1"/>
                <c:pt idx="0">
                  <c:v>Factores de competitividad</c:v>
                </c:pt>
              </c:strCache>
            </c:strRef>
          </c:tx>
          <c:invertIfNegative val="0"/>
          <c:cat>
            <c:strRef>
              <c:f>Hoja1!$A$47:$A$50</c:f>
              <c:strCache>
                <c:ptCount val="4"/>
                <c:pt idx="0">
                  <c:v>Precio final  más alto debido al pago de aranceles</c:v>
                </c:pt>
                <c:pt idx="1">
                  <c:v>Precios más bajos de la competencia</c:v>
                </c:pt>
                <c:pt idx="2">
                  <c:v>Reducción de mercado</c:v>
                </c:pt>
                <c:pt idx="3">
                  <c:v>Acuerdos bilaterales entre la competencia y el mercado meta</c:v>
                </c:pt>
              </c:strCache>
            </c:strRef>
          </c:cat>
          <c:val>
            <c:numRef>
              <c:f>Hoja1!$B$47:$B$50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Hoja1!$C$46</c:f>
              <c:strCache>
                <c:ptCount val="1"/>
                <c:pt idx="0">
                  <c:v>Porcentaje Ponderado</c:v>
                </c:pt>
              </c:strCache>
            </c:strRef>
          </c:tx>
          <c:invertIfNegative val="0"/>
          <c:cat>
            <c:strRef>
              <c:f>Hoja1!$A$47:$A$50</c:f>
              <c:strCache>
                <c:ptCount val="4"/>
                <c:pt idx="0">
                  <c:v>Precio final  más alto debido al pago de aranceles</c:v>
                </c:pt>
                <c:pt idx="1">
                  <c:v>Precios más bajos de la competencia</c:v>
                </c:pt>
                <c:pt idx="2">
                  <c:v>Reducción de mercado</c:v>
                </c:pt>
                <c:pt idx="3">
                  <c:v>Acuerdos bilaterales entre la competencia y el mercado meta</c:v>
                </c:pt>
              </c:strCache>
            </c:strRef>
          </c:cat>
          <c:val>
            <c:numRef>
              <c:f>Hoja1!$C$47:$C$50</c:f>
              <c:numCache>
                <c:formatCode>0%</c:formatCode>
                <c:ptCount val="4"/>
                <c:pt idx="0">
                  <c:v>0.23</c:v>
                </c:pt>
                <c:pt idx="1">
                  <c:v>0.3</c:v>
                </c:pt>
                <c:pt idx="2" formatCode="0.0%">
                  <c:v>0.255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3308928"/>
        <c:axId val="173318912"/>
      </c:barChart>
      <c:catAx>
        <c:axId val="173308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3318912"/>
        <c:crosses val="autoZero"/>
        <c:auto val="1"/>
        <c:lblAlgn val="ctr"/>
        <c:lblOffset val="100"/>
        <c:noMultiLvlLbl val="0"/>
      </c:catAx>
      <c:valAx>
        <c:axId val="17331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3089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 baseline="0">
          <a:latin typeface="Arial" panose="020B0604020202020204" pitchFamily="34" charset="0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2800" dirty="0"/>
              <a:t>Reducción en </a:t>
            </a:r>
            <a:r>
              <a:rPr lang="es-EC" sz="2800" dirty="0" smtClean="0"/>
              <a:t>ventas y volumen</a:t>
            </a:r>
            <a:endParaRPr lang="es-EC" sz="2800" dirty="0"/>
          </a:p>
        </c:rich>
      </c:tx>
      <c:layout>
        <c:manualLayout>
          <c:xMode val="edge"/>
          <c:yMode val="edge"/>
          <c:x val="0.1662999920086852"/>
          <c:y val="4.92361603696455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13331852016442"/>
          <c:y val="0.24420007463558185"/>
          <c:w val="0.45841315429416751"/>
          <c:h val="0.65235718111093066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explosion val="0"/>
          </c:dPt>
          <c:dPt>
            <c:idx val="1"/>
            <c:bubble3D val="0"/>
            <c:explosion val="15"/>
          </c:dPt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Hoja1!$A$62:$A$63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Hoja1!$B$62:$B$63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9.0454163751575185E-3"/>
          <c:y val="0.43678195300237294"/>
          <c:w val="0.11830792685682763"/>
          <c:h val="0.208106853642405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latin typeface="Arial" panose="020B0604020202020204" pitchFamily="34" charset="0"/>
        </a:defRPr>
      </a:pPr>
      <a:endParaRPr lang="es-EC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C09E1-8E80-4997-9439-15459E485C78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D54B1C8-1E46-4D8C-AB26-CFD8AAB6478A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Consecuencias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BA974C-C6C7-4BE6-BCB2-46C5412E9E2A}" type="parTrans" cxnId="{0F439FCC-23F6-41E8-903E-D6DA8D4AA2CF}">
      <dgm:prSet/>
      <dgm:spPr/>
      <dgm:t>
        <a:bodyPr/>
        <a:lstStyle/>
        <a:p>
          <a:endParaRPr lang="es-EC"/>
        </a:p>
      </dgm:t>
    </dgm:pt>
    <dgm:pt modelId="{C106E0C6-158F-47BB-ADE4-095BC9731775}" type="sibTrans" cxnId="{0F439FCC-23F6-41E8-903E-D6DA8D4AA2CF}">
      <dgm:prSet/>
      <dgm:spPr/>
      <dgm:t>
        <a:bodyPr/>
        <a:lstStyle/>
        <a:p>
          <a:endParaRPr lang="es-EC"/>
        </a:p>
      </dgm:t>
    </dgm:pt>
    <dgm:pt modelId="{01BD55F3-84D1-402F-97D7-A461275BB403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Balanza comercial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28B15-19F5-4FF7-ABB9-532E058BD5EE}" type="parTrans" cxnId="{9F3FB4F1-C82A-4761-80C7-82CEAF133482}">
      <dgm:prSet/>
      <dgm:spPr/>
      <dgm:t>
        <a:bodyPr/>
        <a:lstStyle/>
        <a:p>
          <a:endParaRPr lang="es-EC"/>
        </a:p>
      </dgm:t>
    </dgm:pt>
    <dgm:pt modelId="{242286CD-AD89-474F-9D40-24309E920DA3}" type="sibTrans" cxnId="{9F3FB4F1-C82A-4761-80C7-82CEAF133482}">
      <dgm:prSet/>
      <dgm:spPr/>
      <dgm:t>
        <a:bodyPr/>
        <a:lstStyle/>
        <a:p>
          <a:endParaRPr lang="es-EC"/>
        </a:p>
      </dgm:t>
    </dgm:pt>
    <dgm:pt modelId="{B44B24A4-EB14-43F5-A739-1FF2F0AE5198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Ventas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B4AE0-AD68-49E1-8ADC-22FA8DDB57EB}" type="parTrans" cxnId="{5B9BB02E-7709-42F6-AD37-B699A01D6C0F}">
      <dgm:prSet/>
      <dgm:spPr/>
      <dgm:t>
        <a:bodyPr/>
        <a:lstStyle/>
        <a:p>
          <a:endParaRPr lang="es-EC"/>
        </a:p>
      </dgm:t>
    </dgm:pt>
    <dgm:pt modelId="{F36B9768-9879-4BD8-8609-7AB403F97821}" type="sibTrans" cxnId="{5B9BB02E-7709-42F6-AD37-B699A01D6C0F}">
      <dgm:prSet/>
      <dgm:spPr/>
      <dgm:t>
        <a:bodyPr/>
        <a:lstStyle/>
        <a:p>
          <a:endParaRPr lang="es-EC"/>
        </a:p>
      </dgm:t>
    </dgm:pt>
    <dgm:pt modelId="{7C880A5A-6E27-40E4-9B1A-AED89A266C76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Bonos tributarios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54768-6F52-4DA8-88F7-618CB535293D}" type="parTrans" cxnId="{1F24C5DD-B02B-4F7E-A339-CBA78C2BE924}">
      <dgm:prSet/>
      <dgm:spPr/>
      <dgm:t>
        <a:bodyPr/>
        <a:lstStyle/>
        <a:p>
          <a:endParaRPr lang="es-EC"/>
        </a:p>
      </dgm:t>
    </dgm:pt>
    <dgm:pt modelId="{C0EAE214-A2F1-43BD-835E-70BBF2FE59B2}" type="sibTrans" cxnId="{1F24C5DD-B02B-4F7E-A339-CBA78C2BE924}">
      <dgm:prSet/>
      <dgm:spPr/>
      <dgm:t>
        <a:bodyPr/>
        <a:lstStyle/>
        <a:p>
          <a:endParaRPr lang="es-EC"/>
        </a:p>
      </dgm:t>
    </dgm:pt>
    <dgm:pt modelId="{23EEA2C3-A070-4851-B3FE-F38E52363273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# Trabajadores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97EFE-A354-4334-B8C3-D636938355D9}" type="parTrans" cxnId="{EB864062-E1FF-4E7F-A5EC-8868FB9C7CCE}">
      <dgm:prSet/>
      <dgm:spPr/>
      <dgm:t>
        <a:bodyPr/>
        <a:lstStyle/>
        <a:p>
          <a:endParaRPr lang="es-EC"/>
        </a:p>
      </dgm:t>
    </dgm:pt>
    <dgm:pt modelId="{C3F7CB14-0498-4052-ABAD-B72E4BBE4DB1}" type="sibTrans" cxnId="{EB864062-E1FF-4E7F-A5EC-8868FB9C7CCE}">
      <dgm:prSet/>
      <dgm:spPr/>
      <dgm:t>
        <a:bodyPr/>
        <a:lstStyle/>
        <a:p>
          <a:endParaRPr lang="es-EC"/>
        </a:p>
      </dgm:t>
    </dgm:pt>
    <dgm:pt modelId="{B8AFC907-5FAC-42A4-B922-AED8F295F439}" type="pres">
      <dgm:prSet presAssocID="{598C09E1-8E80-4997-9439-15459E485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89263B4-7229-4D80-8ED2-E283127EC00F}" type="pres">
      <dgm:prSet presAssocID="{2D54B1C8-1E46-4D8C-AB26-CFD8AAB6478A}" presName="hierRoot1" presStyleCnt="0">
        <dgm:presLayoutVars>
          <dgm:hierBranch val="init"/>
        </dgm:presLayoutVars>
      </dgm:prSet>
      <dgm:spPr/>
    </dgm:pt>
    <dgm:pt modelId="{6720986C-C6C2-40F6-90E4-112AFC831CE7}" type="pres">
      <dgm:prSet presAssocID="{2D54B1C8-1E46-4D8C-AB26-CFD8AAB6478A}" presName="rootComposite1" presStyleCnt="0"/>
      <dgm:spPr/>
    </dgm:pt>
    <dgm:pt modelId="{B02EBD5B-2941-4408-ACB7-EF9A7FA54AD2}" type="pres">
      <dgm:prSet presAssocID="{2D54B1C8-1E46-4D8C-AB26-CFD8AAB6478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B7D5E3-FD15-48C0-A43B-AE4AA96C9C15}" type="pres">
      <dgm:prSet presAssocID="{2D54B1C8-1E46-4D8C-AB26-CFD8AAB6478A}" presName="rootConnector1" presStyleLbl="node1" presStyleIdx="0" presStyleCnt="0"/>
      <dgm:spPr/>
      <dgm:t>
        <a:bodyPr/>
        <a:lstStyle/>
        <a:p>
          <a:endParaRPr lang="es-EC"/>
        </a:p>
      </dgm:t>
    </dgm:pt>
    <dgm:pt modelId="{F117A153-1ED5-434D-AC4F-A96C05770F00}" type="pres">
      <dgm:prSet presAssocID="{2D54B1C8-1E46-4D8C-AB26-CFD8AAB6478A}" presName="hierChild2" presStyleCnt="0"/>
      <dgm:spPr/>
    </dgm:pt>
    <dgm:pt modelId="{15DF442F-34BE-46EB-8552-B45F690C023F}" type="pres">
      <dgm:prSet presAssocID="{EFF28B15-19F5-4FF7-ABB9-532E058BD5EE}" presName="Name37" presStyleLbl="parChTrans1D2" presStyleIdx="0" presStyleCnt="4"/>
      <dgm:spPr/>
      <dgm:t>
        <a:bodyPr/>
        <a:lstStyle/>
        <a:p>
          <a:endParaRPr lang="es-EC"/>
        </a:p>
      </dgm:t>
    </dgm:pt>
    <dgm:pt modelId="{A1B943EB-7791-4B55-9A67-A6857DD3631E}" type="pres">
      <dgm:prSet presAssocID="{01BD55F3-84D1-402F-97D7-A461275BB403}" presName="hierRoot2" presStyleCnt="0">
        <dgm:presLayoutVars>
          <dgm:hierBranch val="init"/>
        </dgm:presLayoutVars>
      </dgm:prSet>
      <dgm:spPr/>
    </dgm:pt>
    <dgm:pt modelId="{54E6FE38-CDF7-40E3-9663-2B3FB0F39F56}" type="pres">
      <dgm:prSet presAssocID="{01BD55F3-84D1-402F-97D7-A461275BB403}" presName="rootComposite" presStyleCnt="0"/>
      <dgm:spPr/>
    </dgm:pt>
    <dgm:pt modelId="{08934BFE-6E89-476E-B634-169F95D268FB}" type="pres">
      <dgm:prSet presAssocID="{01BD55F3-84D1-402F-97D7-A461275BB40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0E11C7-124D-4F13-B8A5-2BEFC01EB8A6}" type="pres">
      <dgm:prSet presAssocID="{01BD55F3-84D1-402F-97D7-A461275BB403}" presName="rootConnector" presStyleLbl="node2" presStyleIdx="0" presStyleCnt="4"/>
      <dgm:spPr/>
      <dgm:t>
        <a:bodyPr/>
        <a:lstStyle/>
        <a:p>
          <a:endParaRPr lang="es-EC"/>
        </a:p>
      </dgm:t>
    </dgm:pt>
    <dgm:pt modelId="{E2BBAD2D-536E-42F2-AB05-EDA8615CBF05}" type="pres">
      <dgm:prSet presAssocID="{01BD55F3-84D1-402F-97D7-A461275BB403}" presName="hierChild4" presStyleCnt="0"/>
      <dgm:spPr/>
    </dgm:pt>
    <dgm:pt modelId="{9F4EEFA1-B555-4DE8-9898-44EE3A5D3727}" type="pres">
      <dgm:prSet presAssocID="{01BD55F3-84D1-402F-97D7-A461275BB403}" presName="hierChild5" presStyleCnt="0"/>
      <dgm:spPr/>
    </dgm:pt>
    <dgm:pt modelId="{9FD1D455-8058-42B3-B16A-92B460C510BF}" type="pres">
      <dgm:prSet presAssocID="{45BB4AE0-AD68-49E1-8ADC-22FA8DDB57EB}" presName="Name37" presStyleLbl="parChTrans1D2" presStyleIdx="1" presStyleCnt="4"/>
      <dgm:spPr/>
      <dgm:t>
        <a:bodyPr/>
        <a:lstStyle/>
        <a:p>
          <a:endParaRPr lang="es-EC"/>
        </a:p>
      </dgm:t>
    </dgm:pt>
    <dgm:pt modelId="{9059E413-F55C-4910-8ED3-B0ECD1C3C1E6}" type="pres">
      <dgm:prSet presAssocID="{B44B24A4-EB14-43F5-A739-1FF2F0AE5198}" presName="hierRoot2" presStyleCnt="0">
        <dgm:presLayoutVars>
          <dgm:hierBranch val="init"/>
        </dgm:presLayoutVars>
      </dgm:prSet>
      <dgm:spPr/>
    </dgm:pt>
    <dgm:pt modelId="{DBA1EA39-C411-40EF-8977-19683E661C7C}" type="pres">
      <dgm:prSet presAssocID="{B44B24A4-EB14-43F5-A739-1FF2F0AE5198}" presName="rootComposite" presStyleCnt="0"/>
      <dgm:spPr/>
    </dgm:pt>
    <dgm:pt modelId="{05176D9B-FBED-4A46-8285-C24390181DD9}" type="pres">
      <dgm:prSet presAssocID="{B44B24A4-EB14-43F5-A739-1FF2F0AE519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CFFA0A-39EC-44CE-8F99-482A72E8E6E2}" type="pres">
      <dgm:prSet presAssocID="{B44B24A4-EB14-43F5-A739-1FF2F0AE5198}" presName="rootConnector" presStyleLbl="node2" presStyleIdx="1" presStyleCnt="4"/>
      <dgm:spPr/>
      <dgm:t>
        <a:bodyPr/>
        <a:lstStyle/>
        <a:p>
          <a:endParaRPr lang="es-EC"/>
        </a:p>
      </dgm:t>
    </dgm:pt>
    <dgm:pt modelId="{933AB10C-3767-4313-9DA9-2CF35E67EE15}" type="pres">
      <dgm:prSet presAssocID="{B44B24A4-EB14-43F5-A739-1FF2F0AE5198}" presName="hierChild4" presStyleCnt="0"/>
      <dgm:spPr/>
    </dgm:pt>
    <dgm:pt modelId="{599E739A-F91B-4512-B4F1-EDA0D4A7D8CC}" type="pres">
      <dgm:prSet presAssocID="{B44B24A4-EB14-43F5-A739-1FF2F0AE5198}" presName="hierChild5" presStyleCnt="0"/>
      <dgm:spPr/>
    </dgm:pt>
    <dgm:pt modelId="{D3CD4C97-3B73-4C55-81CB-3B521D33C7C8}" type="pres">
      <dgm:prSet presAssocID="{42C54768-6F52-4DA8-88F7-618CB535293D}" presName="Name37" presStyleLbl="parChTrans1D2" presStyleIdx="2" presStyleCnt="4"/>
      <dgm:spPr/>
      <dgm:t>
        <a:bodyPr/>
        <a:lstStyle/>
        <a:p>
          <a:endParaRPr lang="es-EC"/>
        </a:p>
      </dgm:t>
    </dgm:pt>
    <dgm:pt modelId="{5B851C94-7E39-4ED8-9A2D-7E81D821EDD7}" type="pres">
      <dgm:prSet presAssocID="{7C880A5A-6E27-40E4-9B1A-AED89A266C76}" presName="hierRoot2" presStyleCnt="0">
        <dgm:presLayoutVars>
          <dgm:hierBranch val="init"/>
        </dgm:presLayoutVars>
      </dgm:prSet>
      <dgm:spPr/>
    </dgm:pt>
    <dgm:pt modelId="{FE02466F-2E34-4993-9F2F-3787F33300F8}" type="pres">
      <dgm:prSet presAssocID="{7C880A5A-6E27-40E4-9B1A-AED89A266C76}" presName="rootComposite" presStyleCnt="0"/>
      <dgm:spPr/>
    </dgm:pt>
    <dgm:pt modelId="{F774B547-5AAD-4A5B-A7FA-E915CA4E9B1D}" type="pres">
      <dgm:prSet presAssocID="{7C880A5A-6E27-40E4-9B1A-AED89A266C7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E3D903F-7250-490F-8416-18E7F5B0F856}" type="pres">
      <dgm:prSet presAssocID="{7C880A5A-6E27-40E4-9B1A-AED89A266C76}" presName="rootConnector" presStyleLbl="node2" presStyleIdx="2" presStyleCnt="4"/>
      <dgm:spPr/>
      <dgm:t>
        <a:bodyPr/>
        <a:lstStyle/>
        <a:p>
          <a:endParaRPr lang="es-EC"/>
        </a:p>
      </dgm:t>
    </dgm:pt>
    <dgm:pt modelId="{9B82E3A8-51D2-41F3-BD7D-38C62BE873CD}" type="pres">
      <dgm:prSet presAssocID="{7C880A5A-6E27-40E4-9B1A-AED89A266C76}" presName="hierChild4" presStyleCnt="0"/>
      <dgm:spPr/>
    </dgm:pt>
    <dgm:pt modelId="{47987D1F-3BD1-463B-85FC-041E88AA03C1}" type="pres">
      <dgm:prSet presAssocID="{7C880A5A-6E27-40E4-9B1A-AED89A266C76}" presName="hierChild5" presStyleCnt="0"/>
      <dgm:spPr/>
    </dgm:pt>
    <dgm:pt modelId="{B2F3583B-854C-45E0-AFFC-19F021751E90}" type="pres">
      <dgm:prSet presAssocID="{BD997EFE-A354-4334-B8C3-D636938355D9}" presName="Name37" presStyleLbl="parChTrans1D2" presStyleIdx="3" presStyleCnt="4"/>
      <dgm:spPr/>
      <dgm:t>
        <a:bodyPr/>
        <a:lstStyle/>
        <a:p>
          <a:endParaRPr lang="es-EC"/>
        </a:p>
      </dgm:t>
    </dgm:pt>
    <dgm:pt modelId="{02591A80-70CB-444C-B3AB-F0A976F4F541}" type="pres">
      <dgm:prSet presAssocID="{23EEA2C3-A070-4851-B3FE-F38E52363273}" presName="hierRoot2" presStyleCnt="0">
        <dgm:presLayoutVars>
          <dgm:hierBranch val="init"/>
        </dgm:presLayoutVars>
      </dgm:prSet>
      <dgm:spPr/>
    </dgm:pt>
    <dgm:pt modelId="{E77D7F12-4F19-4E69-BC23-2A53CDDCC7B2}" type="pres">
      <dgm:prSet presAssocID="{23EEA2C3-A070-4851-B3FE-F38E52363273}" presName="rootComposite" presStyleCnt="0"/>
      <dgm:spPr/>
    </dgm:pt>
    <dgm:pt modelId="{79B7CA6A-2D72-4D8B-AE83-0FF022E0BDA6}" type="pres">
      <dgm:prSet presAssocID="{23EEA2C3-A070-4851-B3FE-F38E5236327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C3614B-A888-4784-BFD3-755F735BC90A}" type="pres">
      <dgm:prSet presAssocID="{23EEA2C3-A070-4851-B3FE-F38E52363273}" presName="rootConnector" presStyleLbl="node2" presStyleIdx="3" presStyleCnt="4"/>
      <dgm:spPr/>
      <dgm:t>
        <a:bodyPr/>
        <a:lstStyle/>
        <a:p>
          <a:endParaRPr lang="es-EC"/>
        </a:p>
      </dgm:t>
    </dgm:pt>
    <dgm:pt modelId="{BE45A0F2-E041-4009-8BA3-DC289E1BFCFE}" type="pres">
      <dgm:prSet presAssocID="{23EEA2C3-A070-4851-B3FE-F38E52363273}" presName="hierChild4" presStyleCnt="0"/>
      <dgm:spPr/>
    </dgm:pt>
    <dgm:pt modelId="{3A3A6997-83B4-463F-92A9-759C78C69CFE}" type="pres">
      <dgm:prSet presAssocID="{23EEA2C3-A070-4851-B3FE-F38E52363273}" presName="hierChild5" presStyleCnt="0"/>
      <dgm:spPr/>
    </dgm:pt>
    <dgm:pt modelId="{0CCABB60-5D9B-4327-8E9A-5AB95D297B8A}" type="pres">
      <dgm:prSet presAssocID="{2D54B1C8-1E46-4D8C-AB26-CFD8AAB6478A}" presName="hierChild3" presStyleCnt="0"/>
      <dgm:spPr/>
    </dgm:pt>
  </dgm:ptLst>
  <dgm:cxnLst>
    <dgm:cxn modelId="{5B415AB4-1BE3-47CF-9F21-179ED22C4AA4}" type="presOf" srcId="{B44B24A4-EB14-43F5-A739-1FF2F0AE5198}" destId="{05176D9B-FBED-4A46-8285-C24390181DD9}" srcOrd="0" destOrd="0" presId="urn:microsoft.com/office/officeart/2005/8/layout/orgChart1"/>
    <dgm:cxn modelId="{5B9BB02E-7709-42F6-AD37-B699A01D6C0F}" srcId="{2D54B1C8-1E46-4D8C-AB26-CFD8AAB6478A}" destId="{B44B24A4-EB14-43F5-A739-1FF2F0AE5198}" srcOrd="1" destOrd="0" parTransId="{45BB4AE0-AD68-49E1-8ADC-22FA8DDB57EB}" sibTransId="{F36B9768-9879-4BD8-8609-7AB403F97821}"/>
    <dgm:cxn modelId="{E3C14EF3-F02A-45B0-B70C-7DCF81FA6879}" type="presOf" srcId="{2D54B1C8-1E46-4D8C-AB26-CFD8AAB6478A}" destId="{F6B7D5E3-FD15-48C0-A43B-AE4AA96C9C15}" srcOrd="1" destOrd="0" presId="urn:microsoft.com/office/officeart/2005/8/layout/orgChart1"/>
    <dgm:cxn modelId="{0F439FCC-23F6-41E8-903E-D6DA8D4AA2CF}" srcId="{598C09E1-8E80-4997-9439-15459E485C78}" destId="{2D54B1C8-1E46-4D8C-AB26-CFD8AAB6478A}" srcOrd="0" destOrd="0" parTransId="{D6BA974C-C6C7-4BE6-BCB2-46C5412E9E2A}" sibTransId="{C106E0C6-158F-47BB-ADE4-095BC9731775}"/>
    <dgm:cxn modelId="{1F24C5DD-B02B-4F7E-A339-CBA78C2BE924}" srcId="{2D54B1C8-1E46-4D8C-AB26-CFD8AAB6478A}" destId="{7C880A5A-6E27-40E4-9B1A-AED89A266C76}" srcOrd="2" destOrd="0" parTransId="{42C54768-6F52-4DA8-88F7-618CB535293D}" sibTransId="{C0EAE214-A2F1-43BD-835E-70BBF2FE59B2}"/>
    <dgm:cxn modelId="{3850A483-ECDC-4876-933B-6FF8E26DC615}" type="presOf" srcId="{01BD55F3-84D1-402F-97D7-A461275BB403}" destId="{08934BFE-6E89-476E-B634-169F95D268FB}" srcOrd="0" destOrd="0" presId="urn:microsoft.com/office/officeart/2005/8/layout/orgChart1"/>
    <dgm:cxn modelId="{22A0C903-452C-4C07-8D08-F5BD1DD258C4}" type="presOf" srcId="{23EEA2C3-A070-4851-B3FE-F38E52363273}" destId="{79B7CA6A-2D72-4D8B-AE83-0FF022E0BDA6}" srcOrd="0" destOrd="0" presId="urn:microsoft.com/office/officeart/2005/8/layout/orgChart1"/>
    <dgm:cxn modelId="{DDDFF1F8-9ED3-494B-997B-938E385D1E7A}" type="presOf" srcId="{23EEA2C3-A070-4851-B3FE-F38E52363273}" destId="{C1C3614B-A888-4784-BFD3-755F735BC90A}" srcOrd="1" destOrd="0" presId="urn:microsoft.com/office/officeart/2005/8/layout/orgChart1"/>
    <dgm:cxn modelId="{E5B3123F-5B51-4667-8F41-F21961289966}" type="presOf" srcId="{01BD55F3-84D1-402F-97D7-A461275BB403}" destId="{D30E11C7-124D-4F13-B8A5-2BEFC01EB8A6}" srcOrd="1" destOrd="0" presId="urn:microsoft.com/office/officeart/2005/8/layout/orgChart1"/>
    <dgm:cxn modelId="{F0FF7FC4-0A4B-420B-9B92-28B4FF9DDF88}" type="presOf" srcId="{598C09E1-8E80-4997-9439-15459E485C78}" destId="{B8AFC907-5FAC-42A4-B922-AED8F295F439}" srcOrd="0" destOrd="0" presId="urn:microsoft.com/office/officeart/2005/8/layout/orgChart1"/>
    <dgm:cxn modelId="{29C5987A-A722-4B6B-8FA6-CC97EA457454}" type="presOf" srcId="{7C880A5A-6E27-40E4-9B1A-AED89A266C76}" destId="{F774B547-5AAD-4A5B-A7FA-E915CA4E9B1D}" srcOrd="0" destOrd="0" presId="urn:microsoft.com/office/officeart/2005/8/layout/orgChart1"/>
    <dgm:cxn modelId="{3EE172AB-FFEF-4EBE-977E-4329460235F5}" type="presOf" srcId="{EFF28B15-19F5-4FF7-ABB9-532E058BD5EE}" destId="{15DF442F-34BE-46EB-8552-B45F690C023F}" srcOrd="0" destOrd="0" presId="urn:microsoft.com/office/officeart/2005/8/layout/orgChart1"/>
    <dgm:cxn modelId="{9F46AA39-AFF3-4098-A6FE-7B215A8B4125}" type="presOf" srcId="{BD997EFE-A354-4334-B8C3-D636938355D9}" destId="{B2F3583B-854C-45E0-AFFC-19F021751E90}" srcOrd="0" destOrd="0" presId="urn:microsoft.com/office/officeart/2005/8/layout/orgChart1"/>
    <dgm:cxn modelId="{6861FC48-0B78-4148-9C3D-AA1644F0A643}" type="presOf" srcId="{2D54B1C8-1E46-4D8C-AB26-CFD8AAB6478A}" destId="{B02EBD5B-2941-4408-ACB7-EF9A7FA54AD2}" srcOrd="0" destOrd="0" presId="urn:microsoft.com/office/officeart/2005/8/layout/orgChart1"/>
    <dgm:cxn modelId="{37E750B5-56DB-45A5-AC73-75D433117614}" type="presOf" srcId="{B44B24A4-EB14-43F5-A739-1FF2F0AE5198}" destId="{18CFFA0A-39EC-44CE-8F99-482A72E8E6E2}" srcOrd="1" destOrd="0" presId="urn:microsoft.com/office/officeart/2005/8/layout/orgChart1"/>
    <dgm:cxn modelId="{EB864062-E1FF-4E7F-A5EC-8868FB9C7CCE}" srcId="{2D54B1C8-1E46-4D8C-AB26-CFD8AAB6478A}" destId="{23EEA2C3-A070-4851-B3FE-F38E52363273}" srcOrd="3" destOrd="0" parTransId="{BD997EFE-A354-4334-B8C3-D636938355D9}" sibTransId="{C3F7CB14-0498-4052-ABAD-B72E4BBE4DB1}"/>
    <dgm:cxn modelId="{F032C986-FB5E-4F75-B7B2-E7D1F3178338}" type="presOf" srcId="{45BB4AE0-AD68-49E1-8ADC-22FA8DDB57EB}" destId="{9FD1D455-8058-42B3-B16A-92B460C510BF}" srcOrd="0" destOrd="0" presId="urn:microsoft.com/office/officeart/2005/8/layout/orgChart1"/>
    <dgm:cxn modelId="{F39096B0-844E-423D-A075-C7E242CE163E}" type="presOf" srcId="{7C880A5A-6E27-40E4-9B1A-AED89A266C76}" destId="{2E3D903F-7250-490F-8416-18E7F5B0F856}" srcOrd="1" destOrd="0" presId="urn:microsoft.com/office/officeart/2005/8/layout/orgChart1"/>
    <dgm:cxn modelId="{9F3FB4F1-C82A-4761-80C7-82CEAF133482}" srcId="{2D54B1C8-1E46-4D8C-AB26-CFD8AAB6478A}" destId="{01BD55F3-84D1-402F-97D7-A461275BB403}" srcOrd="0" destOrd="0" parTransId="{EFF28B15-19F5-4FF7-ABB9-532E058BD5EE}" sibTransId="{242286CD-AD89-474F-9D40-24309E920DA3}"/>
    <dgm:cxn modelId="{EB6F3672-B608-492D-8D27-BB9426C7D499}" type="presOf" srcId="{42C54768-6F52-4DA8-88F7-618CB535293D}" destId="{D3CD4C97-3B73-4C55-81CB-3B521D33C7C8}" srcOrd="0" destOrd="0" presId="urn:microsoft.com/office/officeart/2005/8/layout/orgChart1"/>
    <dgm:cxn modelId="{24FE7986-9694-4BA6-9945-1969CE8E3C6F}" type="presParOf" srcId="{B8AFC907-5FAC-42A4-B922-AED8F295F439}" destId="{B89263B4-7229-4D80-8ED2-E283127EC00F}" srcOrd="0" destOrd="0" presId="urn:microsoft.com/office/officeart/2005/8/layout/orgChart1"/>
    <dgm:cxn modelId="{1C84CCE0-DA20-4B16-A41D-A414F0EBBC4C}" type="presParOf" srcId="{B89263B4-7229-4D80-8ED2-E283127EC00F}" destId="{6720986C-C6C2-40F6-90E4-112AFC831CE7}" srcOrd="0" destOrd="0" presId="urn:microsoft.com/office/officeart/2005/8/layout/orgChart1"/>
    <dgm:cxn modelId="{92B4716B-2FF7-420C-BF7E-D5B44A44F1EB}" type="presParOf" srcId="{6720986C-C6C2-40F6-90E4-112AFC831CE7}" destId="{B02EBD5B-2941-4408-ACB7-EF9A7FA54AD2}" srcOrd="0" destOrd="0" presId="urn:microsoft.com/office/officeart/2005/8/layout/orgChart1"/>
    <dgm:cxn modelId="{06341F0D-0E1D-4774-BF2C-B0CCF4B2B9A8}" type="presParOf" srcId="{6720986C-C6C2-40F6-90E4-112AFC831CE7}" destId="{F6B7D5E3-FD15-48C0-A43B-AE4AA96C9C15}" srcOrd="1" destOrd="0" presId="urn:microsoft.com/office/officeart/2005/8/layout/orgChart1"/>
    <dgm:cxn modelId="{A740BB21-BF53-4F54-87B1-347FAA393C69}" type="presParOf" srcId="{B89263B4-7229-4D80-8ED2-E283127EC00F}" destId="{F117A153-1ED5-434D-AC4F-A96C05770F00}" srcOrd="1" destOrd="0" presId="urn:microsoft.com/office/officeart/2005/8/layout/orgChart1"/>
    <dgm:cxn modelId="{067618BD-3EDF-4527-87E9-87EB6F0222F4}" type="presParOf" srcId="{F117A153-1ED5-434D-AC4F-A96C05770F00}" destId="{15DF442F-34BE-46EB-8552-B45F690C023F}" srcOrd="0" destOrd="0" presId="urn:microsoft.com/office/officeart/2005/8/layout/orgChart1"/>
    <dgm:cxn modelId="{1DFC8917-BCB1-466B-82CB-71957C997EA0}" type="presParOf" srcId="{F117A153-1ED5-434D-AC4F-A96C05770F00}" destId="{A1B943EB-7791-4B55-9A67-A6857DD3631E}" srcOrd="1" destOrd="0" presId="urn:microsoft.com/office/officeart/2005/8/layout/orgChart1"/>
    <dgm:cxn modelId="{D6C77274-5D76-4CD5-9D34-02B23D5A7484}" type="presParOf" srcId="{A1B943EB-7791-4B55-9A67-A6857DD3631E}" destId="{54E6FE38-CDF7-40E3-9663-2B3FB0F39F56}" srcOrd="0" destOrd="0" presId="urn:microsoft.com/office/officeart/2005/8/layout/orgChart1"/>
    <dgm:cxn modelId="{6D7B578D-9741-4D14-97B6-67B98EF0400D}" type="presParOf" srcId="{54E6FE38-CDF7-40E3-9663-2B3FB0F39F56}" destId="{08934BFE-6E89-476E-B634-169F95D268FB}" srcOrd="0" destOrd="0" presId="urn:microsoft.com/office/officeart/2005/8/layout/orgChart1"/>
    <dgm:cxn modelId="{BD4494FA-0371-453C-97F2-DD5F6CED5F3C}" type="presParOf" srcId="{54E6FE38-CDF7-40E3-9663-2B3FB0F39F56}" destId="{D30E11C7-124D-4F13-B8A5-2BEFC01EB8A6}" srcOrd="1" destOrd="0" presId="urn:microsoft.com/office/officeart/2005/8/layout/orgChart1"/>
    <dgm:cxn modelId="{242B4AE7-BC9D-4ACA-9269-B35C48BF995B}" type="presParOf" srcId="{A1B943EB-7791-4B55-9A67-A6857DD3631E}" destId="{E2BBAD2D-536E-42F2-AB05-EDA8615CBF05}" srcOrd="1" destOrd="0" presId="urn:microsoft.com/office/officeart/2005/8/layout/orgChart1"/>
    <dgm:cxn modelId="{34B0BC6D-D670-4708-A899-E255A396F4FB}" type="presParOf" srcId="{A1B943EB-7791-4B55-9A67-A6857DD3631E}" destId="{9F4EEFA1-B555-4DE8-9898-44EE3A5D3727}" srcOrd="2" destOrd="0" presId="urn:microsoft.com/office/officeart/2005/8/layout/orgChart1"/>
    <dgm:cxn modelId="{9F3F3DC5-0FE2-4D67-AE35-DEC3D07807E5}" type="presParOf" srcId="{F117A153-1ED5-434D-AC4F-A96C05770F00}" destId="{9FD1D455-8058-42B3-B16A-92B460C510BF}" srcOrd="2" destOrd="0" presId="urn:microsoft.com/office/officeart/2005/8/layout/orgChart1"/>
    <dgm:cxn modelId="{921472D5-25DC-4D6B-BC1F-8D8DEFE2F56B}" type="presParOf" srcId="{F117A153-1ED5-434D-AC4F-A96C05770F00}" destId="{9059E413-F55C-4910-8ED3-B0ECD1C3C1E6}" srcOrd="3" destOrd="0" presId="urn:microsoft.com/office/officeart/2005/8/layout/orgChart1"/>
    <dgm:cxn modelId="{147D979D-C4C5-494E-9E55-6FCBB6405DB4}" type="presParOf" srcId="{9059E413-F55C-4910-8ED3-B0ECD1C3C1E6}" destId="{DBA1EA39-C411-40EF-8977-19683E661C7C}" srcOrd="0" destOrd="0" presId="urn:microsoft.com/office/officeart/2005/8/layout/orgChart1"/>
    <dgm:cxn modelId="{0C7AE370-8522-4C5C-8860-8C75DE97474D}" type="presParOf" srcId="{DBA1EA39-C411-40EF-8977-19683E661C7C}" destId="{05176D9B-FBED-4A46-8285-C24390181DD9}" srcOrd="0" destOrd="0" presId="urn:microsoft.com/office/officeart/2005/8/layout/orgChart1"/>
    <dgm:cxn modelId="{1C1C85B5-923C-40C5-83CA-03DC9120B90A}" type="presParOf" srcId="{DBA1EA39-C411-40EF-8977-19683E661C7C}" destId="{18CFFA0A-39EC-44CE-8F99-482A72E8E6E2}" srcOrd="1" destOrd="0" presId="urn:microsoft.com/office/officeart/2005/8/layout/orgChart1"/>
    <dgm:cxn modelId="{9AE3E264-F4A3-427E-84FE-BFB020F3A9B2}" type="presParOf" srcId="{9059E413-F55C-4910-8ED3-B0ECD1C3C1E6}" destId="{933AB10C-3767-4313-9DA9-2CF35E67EE15}" srcOrd="1" destOrd="0" presId="urn:microsoft.com/office/officeart/2005/8/layout/orgChart1"/>
    <dgm:cxn modelId="{091D6283-B0E0-49E6-8350-2337F4AC5264}" type="presParOf" srcId="{9059E413-F55C-4910-8ED3-B0ECD1C3C1E6}" destId="{599E739A-F91B-4512-B4F1-EDA0D4A7D8CC}" srcOrd="2" destOrd="0" presId="urn:microsoft.com/office/officeart/2005/8/layout/orgChart1"/>
    <dgm:cxn modelId="{404C8B12-4E01-4434-B571-1859571FE30E}" type="presParOf" srcId="{F117A153-1ED5-434D-AC4F-A96C05770F00}" destId="{D3CD4C97-3B73-4C55-81CB-3B521D33C7C8}" srcOrd="4" destOrd="0" presId="urn:microsoft.com/office/officeart/2005/8/layout/orgChart1"/>
    <dgm:cxn modelId="{733497E0-5616-4931-9C18-C59CD4025E26}" type="presParOf" srcId="{F117A153-1ED5-434D-AC4F-A96C05770F00}" destId="{5B851C94-7E39-4ED8-9A2D-7E81D821EDD7}" srcOrd="5" destOrd="0" presId="urn:microsoft.com/office/officeart/2005/8/layout/orgChart1"/>
    <dgm:cxn modelId="{4C492872-08FE-4817-932B-B0D57CB543B3}" type="presParOf" srcId="{5B851C94-7E39-4ED8-9A2D-7E81D821EDD7}" destId="{FE02466F-2E34-4993-9F2F-3787F33300F8}" srcOrd="0" destOrd="0" presId="urn:microsoft.com/office/officeart/2005/8/layout/orgChart1"/>
    <dgm:cxn modelId="{653A65D1-2ADF-4079-840C-61CC11E7544A}" type="presParOf" srcId="{FE02466F-2E34-4993-9F2F-3787F33300F8}" destId="{F774B547-5AAD-4A5B-A7FA-E915CA4E9B1D}" srcOrd="0" destOrd="0" presId="urn:microsoft.com/office/officeart/2005/8/layout/orgChart1"/>
    <dgm:cxn modelId="{49C093B6-4AE7-4237-B8BF-5BE99E6BC4D8}" type="presParOf" srcId="{FE02466F-2E34-4993-9F2F-3787F33300F8}" destId="{2E3D903F-7250-490F-8416-18E7F5B0F856}" srcOrd="1" destOrd="0" presId="urn:microsoft.com/office/officeart/2005/8/layout/orgChart1"/>
    <dgm:cxn modelId="{C38F8089-6129-49E2-AC29-63E81CFD794D}" type="presParOf" srcId="{5B851C94-7E39-4ED8-9A2D-7E81D821EDD7}" destId="{9B82E3A8-51D2-41F3-BD7D-38C62BE873CD}" srcOrd="1" destOrd="0" presId="urn:microsoft.com/office/officeart/2005/8/layout/orgChart1"/>
    <dgm:cxn modelId="{F47027C5-89AE-4D41-8F2B-62EC475CE31E}" type="presParOf" srcId="{5B851C94-7E39-4ED8-9A2D-7E81D821EDD7}" destId="{47987D1F-3BD1-463B-85FC-041E88AA03C1}" srcOrd="2" destOrd="0" presId="urn:microsoft.com/office/officeart/2005/8/layout/orgChart1"/>
    <dgm:cxn modelId="{A2A7E06B-771C-43A7-A38E-AA8577298B74}" type="presParOf" srcId="{F117A153-1ED5-434D-AC4F-A96C05770F00}" destId="{B2F3583B-854C-45E0-AFFC-19F021751E90}" srcOrd="6" destOrd="0" presId="urn:microsoft.com/office/officeart/2005/8/layout/orgChart1"/>
    <dgm:cxn modelId="{431A3BBA-B52A-48B0-A1F6-1D92ACAB7A7F}" type="presParOf" srcId="{F117A153-1ED5-434D-AC4F-A96C05770F00}" destId="{02591A80-70CB-444C-B3AB-F0A976F4F541}" srcOrd="7" destOrd="0" presId="urn:microsoft.com/office/officeart/2005/8/layout/orgChart1"/>
    <dgm:cxn modelId="{93CBE3EF-BF16-40B5-A7C6-3206BC187449}" type="presParOf" srcId="{02591A80-70CB-444C-B3AB-F0A976F4F541}" destId="{E77D7F12-4F19-4E69-BC23-2A53CDDCC7B2}" srcOrd="0" destOrd="0" presId="urn:microsoft.com/office/officeart/2005/8/layout/orgChart1"/>
    <dgm:cxn modelId="{54BA4AFF-4C04-4D71-869F-939C00E2A746}" type="presParOf" srcId="{E77D7F12-4F19-4E69-BC23-2A53CDDCC7B2}" destId="{79B7CA6A-2D72-4D8B-AE83-0FF022E0BDA6}" srcOrd="0" destOrd="0" presId="urn:microsoft.com/office/officeart/2005/8/layout/orgChart1"/>
    <dgm:cxn modelId="{AC3863A2-DAC2-4725-959C-0CB6CB4B002B}" type="presParOf" srcId="{E77D7F12-4F19-4E69-BC23-2A53CDDCC7B2}" destId="{C1C3614B-A888-4784-BFD3-755F735BC90A}" srcOrd="1" destOrd="0" presId="urn:microsoft.com/office/officeart/2005/8/layout/orgChart1"/>
    <dgm:cxn modelId="{EB7411EC-00FC-409C-B7C7-B65F4EDA0A63}" type="presParOf" srcId="{02591A80-70CB-444C-B3AB-F0A976F4F541}" destId="{BE45A0F2-E041-4009-8BA3-DC289E1BFCFE}" srcOrd="1" destOrd="0" presId="urn:microsoft.com/office/officeart/2005/8/layout/orgChart1"/>
    <dgm:cxn modelId="{23A47247-5C70-4465-A68B-330C01286487}" type="presParOf" srcId="{02591A80-70CB-444C-B3AB-F0A976F4F541}" destId="{3A3A6997-83B4-463F-92A9-759C78C69CFE}" srcOrd="2" destOrd="0" presId="urn:microsoft.com/office/officeart/2005/8/layout/orgChart1"/>
    <dgm:cxn modelId="{07297DAB-3F60-420C-BE60-24CB89969F80}" type="presParOf" srcId="{B89263B4-7229-4D80-8ED2-E283127EC00F}" destId="{0CCABB60-5D9B-4327-8E9A-5AB95D297B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F9502-0C11-47F5-944E-5D16608F6CC2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64D5B14-E11D-4F1C-AB6D-F95BD2C6A89E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30% Regalo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6E11C-31B1-4D16-A14B-3D19F5F87728}" type="parTrans" cxnId="{DE1EE8E8-B747-4F6D-8091-AE3BD63841DE}">
      <dgm:prSet/>
      <dgm:spPr/>
      <dgm:t>
        <a:bodyPr/>
        <a:lstStyle/>
        <a:p>
          <a:endParaRPr lang="es-EC"/>
        </a:p>
      </dgm:t>
    </dgm:pt>
    <dgm:pt modelId="{44DB62B6-EB2C-4148-B5D5-C1405AAF8E5C}" type="sibTrans" cxnId="{DE1EE8E8-B747-4F6D-8091-AE3BD63841DE}">
      <dgm:prSet/>
      <dgm:spPr/>
      <dgm:t>
        <a:bodyPr/>
        <a:lstStyle/>
        <a:p>
          <a:endParaRPr lang="es-EC"/>
        </a:p>
      </dgm:t>
    </dgm:pt>
    <dgm:pt modelId="{A6955C49-4117-41B6-BE8B-833E9378ED0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25% Sin ocasión especial o uso personal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C81AB-B180-4927-8043-48B0C4C0F088}" type="parTrans" cxnId="{AF74888E-1918-4A66-98A6-3AA0736E6D2F}">
      <dgm:prSet/>
      <dgm:spPr/>
      <dgm:t>
        <a:bodyPr/>
        <a:lstStyle/>
        <a:p>
          <a:endParaRPr lang="es-EC"/>
        </a:p>
      </dgm:t>
    </dgm:pt>
    <dgm:pt modelId="{73A4B6D8-9291-4AE5-AD3F-B5154982F26A}" type="sibTrans" cxnId="{AF74888E-1918-4A66-98A6-3AA0736E6D2F}">
      <dgm:prSet/>
      <dgm:spPr/>
      <dgm:t>
        <a:bodyPr/>
        <a:lstStyle/>
        <a:p>
          <a:endParaRPr lang="es-EC"/>
        </a:p>
      </dgm:t>
    </dgm:pt>
    <dgm:pt modelId="{2EE98097-17C4-4528-97B4-C4F97FD36EEE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16% Cumpleaños  aniversarios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746E0D-5967-4E7E-9B2B-8BC091037F0F}" type="parTrans" cxnId="{94D5DEA2-2785-4D4D-B2AC-DFC31993CD08}">
      <dgm:prSet/>
      <dgm:spPr/>
      <dgm:t>
        <a:bodyPr/>
        <a:lstStyle/>
        <a:p>
          <a:endParaRPr lang="es-EC"/>
        </a:p>
      </dgm:t>
    </dgm:pt>
    <dgm:pt modelId="{1C4ABC0C-D27D-4EAC-8B42-AE6D035CA6F3}" type="sibTrans" cxnId="{94D5DEA2-2785-4D4D-B2AC-DFC31993CD08}">
      <dgm:prSet/>
      <dgm:spPr/>
      <dgm:t>
        <a:bodyPr/>
        <a:lstStyle/>
        <a:p>
          <a:endParaRPr lang="es-EC"/>
        </a:p>
      </dgm:t>
    </dgm:pt>
    <dgm:pt modelId="{171C2968-CE6F-48B9-8A76-E434327EBD2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29% Otros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E9827-8B3F-465C-8427-C2A55CFC53AB}" type="parTrans" cxnId="{B2A0E17A-5413-43DC-BFE0-B17906DA77DF}">
      <dgm:prSet/>
      <dgm:spPr/>
      <dgm:t>
        <a:bodyPr/>
        <a:lstStyle/>
        <a:p>
          <a:endParaRPr lang="es-EC"/>
        </a:p>
      </dgm:t>
    </dgm:pt>
    <dgm:pt modelId="{FE772A3F-B740-4048-B711-56F96B2EBBE1}" type="sibTrans" cxnId="{B2A0E17A-5413-43DC-BFE0-B17906DA77DF}">
      <dgm:prSet/>
      <dgm:spPr/>
      <dgm:t>
        <a:bodyPr/>
        <a:lstStyle/>
        <a:p>
          <a:endParaRPr lang="es-EC"/>
        </a:p>
      </dgm:t>
    </dgm:pt>
    <dgm:pt modelId="{EF03D970-3425-40A9-9F54-55540ECAB029}" type="pres">
      <dgm:prSet presAssocID="{E5EF9502-0C11-47F5-944E-5D16608F6C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51139B-79D3-4B86-985E-DA7B83D7706C}" type="pres">
      <dgm:prSet presAssocID="{A64D5B14-E11D-4F1C-AB6D-F95BD2C6A89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CB7B0B-E275-4F18-BA02-8B75F753F0ED}" type="pres">
      <dgm:prSet presAssocID="{44DB62B6-EB2C-4148-B5D5-C1405AAF8E5C}" presName="parTxOnlySpace" presStyleCnt="0"/>
      <dgm:spPr/>
    </dgm:pt>
    <dgm:pt modelId="{C027F453-6BB5-46B3-82F1-BA2C6E5967EB}" type="pres">
      <dgm:prSet presAssocID="{A6955C49-4117-41B6-BE8B-833E9378ED0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9398C-B670-4040-9680-56006DA3115F}" type="pres">
      <dgm:prSet presAssocID="{73A4B6D8-9291-4AE5-AD3F-B5154982F26A}" presName="parTxOnlySpace" presStyleCnt="0"/>
      <dgm:spPr/>
    </dgm:pt>
    <dgm:pt modelId="{DCD5A293-79C3-48C2-B82E-FA2A8C5C1B8D}" type="pres">
      <dgm:prSet presAssocID="{2EE98097-17C4-4528-97B4-C4F97FD36EE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242E02-EE80-4AA2-A301-255D470AF000}" type="pres">
      <dgm:prSet presAssocID="{1C4ABC0C-D27D-4EAC-8B42-AE6D035CA6F3}" presName="parTxOnlySpace" presStyleCnt="0"/>
      <dgm:spPr/>
    </dgm:pt>
    <dgm:pt modelId="{EEA24651-ED88-4CF6-92EB-420C34C78A6A}" type="pres">
      <dgm:prSet presAssocID="{171C2968-CE6F-48B9-8A76-E434327EBD2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D5DEA2-2785-4D4D-B2AC-DFC31993CD08}" srcId="{E5EF9502-0C11-47F5-944E-5D16608F6CC2}" destId="{2EE98097-17C4-4528-97B4-C4F97FD36EEE}" srcOrd="2" destOrd="0" parTransId="{2E746E0D-5967-4E7E-9B2B-8BC091037F0F}" sibTransId="{1C4ABC0C-D27D-4EAC-8B42-AE6D035CA6F3}"/>
    <dgm:cxn modelId="{B2A0E17A-5413-43DC-BFE0-B17906DA77DF}" srcId="{E5EF9502-0C11-47F5-944E-5D16608F6CC2}" destId="{171C2968-CE6F-48B9-8A76-E434327EBD2D}" srcOrd="3" destOrd="0" parTransId="{459E9827-8B3F-465C-8427-C2A55CFC53AB}" sibTransId="{FE772A3F-B740-4048-B711-56F96B2EBBE1}"/>
    <dgm:cxn modelId="{6AE16272-E12D-47A9-8ACA-7C9C9058E557}" type="presOf" srcId="{A64D5B14-E11D-4F1C-AB6D-F95BD2C6A89E}" destId="{9151139B-79D3-4B86-985E-DA7B83D7706C}" srcOrd="0" destOrd="0" presId="urn:microsoft.com/office/officeart/2005/8/layout/chevron1"/>
    <dgm:cxn modelId="{AF74888E-1918-4A66-98A6-3AA0736E6D2F}" srcId="{E5EF9502-0C11-47F5-944E-5D16608F6CC2}" destId="{A6955C49-4117-41B6-BE8B-833E9378ED01}" srcOrd="1" destOrd="0" parTransId="{D01C81AB-B180-4927-8043-48B0C4C0F088}" sibTransId="{73A4B6D8-9291-4AE5-AD3F-B5154982F26A}"/>
    <dgm:cxn modelId="{843ABDC3-AA3D-41B0-B11D-46DCFA60FBE7}" type="presOf" srcId="{171C2968-CE6F-48B9-8A76-E434327EBD2D}" destId="{EEA24651-ED88-4CF6-92EB-420C34C78A6A}" srcOrd="0" destOrd="0" presId="urn:microsoft.com/office/officeart/2005/8/layout/chevron1"/>
    <dgm:cxn modelId="{D52B855F-C028-42D8-9263-AADF14254AC9}" type="presOf" srcId="{2EE98097-17C4-4528-97B4-C4F97FD36EEE}" destId="{DCD5A293-79C3-48C2-B82E-FA2A8C5C1B8D}" srcOrd="0" destOrd="0" presId="urn:microsoft.com/office/officeart/2005/8/layout/chevron1"/>
    <dgm:cxn modelId="{8F5E3C3D-22D8-492A-A61F-5E2F31415D15}" type="presOf" srcId="{A6955C49-4117-41B6-BE8B-833E9378ED01}" destId="{C027F453-6BB5-46B3-82F1-BA2C6E5967EB}" srcOrd="0" destOrd="0" presId="urn:microsoft.com/office/officeart/2005/8/layout/chevron1"/>
    <dgm:cxn modelId="{A846B7E3-ACEC-4049-81AB-689819EA004F}" type="presOf" srcId="{E5EF9502-0C11-47F5-944E-5D16608F6CC2}" destId="{EF03D970-3425-40A9-9F54-55540ECAB029}" srcOrd="0" destOrd="0" presId="urn:microsoft.com/office/officeart/2005/8/layout/chevron1"/>
    <dgm:cxn modelId="{DE1EE8E8-B747-4F6D-8091-AE3BD63841DE}" srcId="{E5EF9502-0C11-47F5-944E-5D16608F6CC2}" destId="{A64D5B14-E11D-4F1C-AB6D-F95BD2C6A89E}" srcOrd="0" destOrd="0" parTransId="{E656E11C-31B1-4D16-A14B-3D19F5F87728}" sibTransId="{44DB62B6-EB2C-4148-B5D5-C1405AAF8E5C}"/>
    <dgm:cxn modelId="{AA9CA6BA-7E7A-4962-B6FE-2918AC490B06}" type="presParOf" srcId="{EF03D970-3425-40A9-9F54-55540ECAB029}" destId="{9151139B-79D3-4B86-985E-DA7B83D7706C}" srcOrd="0" destOrd="0" presId="urn:microsoft.com/office/officeart/2005/8/layout/chevron1"/>
    <dgm:cxn modelId="{7F47EC73-2A94-4143-B4B0-E7D79BE65BF2}" type="presParOf" srcId="{EF03D970-3425-40A9-9F54-55540ECAB029}" destId="{E0CB7B0B-E275-4F18-BA02-8B75F753F0ED}" srcOrd="1" destOrd="0" presId="urn:microsoft.com/office/officeart/2005/8/layout/chevron1"/>
    <dgm:cxn modelId="{EFF86119-3393-4C4C-B5DC-7FDA694ABD6A}" type="presParOf" srcId="{EF03D970-3425-40A9-9F54-55540ECAB029}" destId="{C027F453-6BB5-46B3-82F1-BA2C6E5967EB}" srcOrd="2" destOrd="0" presId="urn:microsoft.com/office/officeart/2005/8/layout/chevron1"/>
    <dgm:cxn modelId="{79115174-1808-4C96-B976-0B0CAE87D55F}" type="presParOf" srcId="{EF03D970-3425-40A9-9F54-55540ECAB029}" destId="{0A59398C-B670-4040-9680-56006DA3115F}" srcOrd="3" destOrd="0" presId="urn:microsoft.com/office/officeart/2005/8/layout/chevron1"/>
    <dgm:cxn modelId="{4BC1738A-3813-40C7-96B9-B83CDA39FE1F}" type="presParOf" srcId="{EF03D970-3425-40A9-9F54-55540ECAB029}" destId="{DCD5A293-79C3-48C2-B82E-FA2A8C5C1B8D}" srcOrd="4" destOrd="0" presId="urn:microsoft.com/office/officeart/2005/8/layout/chevron1"/>
    <dgm:cxn modelId="{7223C4F0-CA50-4EA7-9E68-B53AD74D1AC1}" type="presParOf" srcId="{EF03D970-3425-40A9-9F54-55540ECAB029}" destId="{3D242E02-EE80-4AA2-A301-255D470AF000}" srcOrd="5" destOrd="0" presId="urn:microsoft.com/office/officeart/2005/8/layout/chevron1"/>
    <dgm:cxn modelId="{E3894D4B-0049-42F7-9501-C1ABBEC4D16D}" type="presParOf" srcId="{EF03D970-3425-40A9-9F54-55540ECAB029}" destId="{EEA24651-ED88-4CF6-92EB-420C34C78A6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5A7CFF-E39E-471C-95C2-2E410AEB6B0F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034C7B1-1C63-49AB-8932-BEBB7230A364}">
      <dgm:prSet phldrT="[Texto]" custT="1"/>
      <dgm:spPr/>
      <dgm:t>
        <a:bodyPr/>
        <a:lstStyle/>
        <a:p>
          <a:r>
            <a:rPr lang="es-EC" sz="2400" dirty="0" smtClean="0">
              <a:latin typeface="Arial" panose="020B0604020202020204" pitchFamily="34" charset="0"/>
              <a:cs typeface="Arial" panose="020B0604020202020204" pitchFamily="34" charset="0"/>
            </a:rPr>
            <a:t>Mercado Ruso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90B73-7467-4781-A8B3-923C12B8ED86}" type="parTrans" cxnId="{35F16F23-C6F8-4DAE-8A16-274B660B3CB1}">
      <dgm:prSet/>
      <dgm:spPr/>
      <dgm:t>
        <a:bodyPr/>
        <a:lstStyle/>
        <a:p>
          <a:endParaRPr lang="es-EC"/>
        </a:p>
      </dgm:t>
    </dgm:pt>
    <dgm:pt modelId="{BE6AC73E-4762-48B5-8DBC-307501524328}" type="sibTrans" cxnId="{35F16F23-C6F8-4DAE-8A16-274B660B3CB1}">
      <dgm:prSet/>
      <dgm:spPr/>
      <dgm:t>
        <a:bodyPr/>
        <a:lstStyle/>
        <a:p>
          <a:endParaRPr lang="es-EC"/>
        </a:p>
      </dgm:t>
    </dgm:pt>
    <dgm:pt modelId="{BB4D2102-B7B3-46C0-9733-F04AF17C4042}">
      <dgm:prSet phldrT="[Texto]" custT="1"/>
      <dgm:spPr/>
      <dgm:t>
        <a:bodyPr/>
        <a:lstStyle/>
        <a:p>
          <a:r>
            <a:rPr lang="es-EC" sz="2400" dirty="0" smtClean="0">
              <a:latin typeface="Arial" panose="020B0604020202020204" pitchFamily="34" charset="0"/>
              <a:cs typeface="Arial" panose="020B0604020202020204" pitchFamily="34" charset="0"/>
            </a:rPr>
            <a:t>Mercado Colombiano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F4CFE-A163-4508-A262-5C721373EC9A}" type="parTrans" cxnId="{BC264679-231B-4398-97D6-37F2606A80EA}">
      <dgm:prSet/>
      <dgm:spPr/>
      <dgm:t>
        <a:bodyPr/>
        <a:lstStyle/>
        <a:p>
          <a:endParaRPr lang="es-EC"/>
        </a:p>
      </dgm:t>
    </dgm:pt>
    <dgm:pt modelId="{317A3EA3-1DAE-426E-82BF-AB60EE1B93F8}" type="sibTrans" cxnId="{BC264679-231B-4398-97D6-37F2606A80EA}">
      <dgm:prSet/>
      <dgm:spPr/>
      <dgm:t>
        <a:bodyPr/>
        <a:lstStyle/>
        <a:p>
          <a:endParaRPr lang="es-EC"/>
        </a:p>
      </dgm:t>
    </dgm:pt>
    <dgm:pt modelId="{1A50E7B9-5A5D-4193-9FDA-526D5D577684}" type="pres">
      <dgm:prSet presAssocID="{AC5A7CFF-E39E-471C-95C2-2E410AEB6B0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6F478D-CE21-4A89-932E-0E5BB91F4107}" type="pres">
      <dgm:prSet presAssocID="{AC5A7CFF-E39E-471C-95C2-2E410AEB6B0F}" presName="divider" presStyleLbl="fgShp" presStyleIdx="0" presStyleCnt="1"/>
      <dgm:spPr/>
    </dgm:pt>
    <dgm:pt modelId="{F94EA154-3AD7-4556-8B60-76A5FFA610EC}" type="pres">
      <dgm:prSet presAssocID="{C034C7B1-1C63-49AB-8932-BEBB7230A364}" presName="downArrow" presStyleLbl="node1" presStyleIdx="0" presStyleCnt="2"/>
      <dgm:spPr/>
    </dgm:pt>
    <dgm:pt modelId="{BE3B0D83-4AE6-4CBE-A30C-3BBD1EAABE03}" type="pres">
      <dgm:prSet presAssocID="{C034C7B1-1C63-49AB-8932-BEBB7230A364}" presName="downArrowText" presStyleLbl="revTx" presStyleIdx="0" presStyleCnt="2" custScaleX="1343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D6D82F-4765-44F9-8DBF-56088D7546A4}" type="pres">
      <dgm:prSet presAssocID="{BB4D2102-B7B3-46C0-9733-F04AF17C4042}" presName="upArrow" presStyleLbl="node1" presStyleIdx="1" presStyleCnt="2"/>
      <dgm:spPr/>
    </dgm:pt>
    <dgm:pt modelId="{3878602F-683A-44D5-8EEF-CCD0601D3878}" type="pres">
      <dgm:prSet presAssocID="{BB4D2102-B7B3-46C0-9733-F04AF17C4042}" presName="upArrowText" presStyleLbl="revTx" presStyleIdx="1" presStyleCnt="2" custScaleX="1499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264679-231B-4398-97D6-37F2606A80EA}" srcId="{AC5A7CFF-E39E-471C-95C2-2E410AEB6B0F}" destId="{BB4D2102-B7B3-46C0-9733-F04AF17C4042}" srcOrd="1" destOrd="0" parTransId="{5C1F4CFE-A163-4508-A262-5C721373EC9A}" sibTransId="{317A3EA3-1DAE-426E-82BF-AB60EE1B93F8}"/>
    <dgm:cxn modelId="{1490E08C-061D-4AFF-893D-0C2F172FB7C1}" type="presOf" srcId="{BB4D2102-B7B3-46C0-9733-F04AF17C4042}" destId="{3878602F-683A-44D5-8EEF-CCD0601D3878}" srcOrd="0" destOrd="0" presId="urn:microsoft.com/office/officeart/2005/8/layout/arrow3"/>
    <dgm:cxn modelId="{B9659975-8B1F-41C3-B585-D5C7A010A6C5}" type="presOf" srcId="{C034C7B1-1C63-49AB-8932-BEBB7230A364}" destId="{BE3B0D83-4AE6-4CBE-A30C-3BBD1EAABE03}" srcOrd="0" destOrd="0" presId="urn:microsoft.com/office/officeart/2005/8/layout/arrow3"/>
    <dgm:cxn modelId="{4955E944-B582-4A52-8E2B-CF28FC897BD8}" type="presOf" srcId="{AC5A7CFF-E39E-471C-95C2-2E410AEB6B0F}" destId="{1A50E7B9-5A5D-4193-9FDA-526D5D577684}" srcOrd="0" destOrd="0" presId="urn:microsoft.com/office/officeart/2005/8/layout/arrow3"/>
    <dgm:cxn modelId="{35F16F23-C6F8-4DAE-8A16-274B660B3CB1}" srcId="{AC5A7CFF-E39E-471C-95C2-2E410AEB6B0F}" destId="{C034C7B1-1C63-49AB-8932-BEBB7230A364}" srcOrd="0" destOrd="0" parTransId="{6E190B73-7467-4781-A8B3-923C12B8ED86}" sibTransId="{BE6AC73E-4762-48B5-8DBC-307501524328}"/>
    <dgm:cxn modelId="{09E5D881-3A13-4FCE-A430-0B4477C02A47}" type="presParOf" srcId="{1A50E7B9-5A5D-4193-9FDA-526D5D577684}" destId="{4B6F478D-CE21-4A89-932E-0E5BB91F4107}" srcOrd="0" destOrd="0" presId="urn:microsoft.com/office/officeart/2005/8/layout/arrow3"/>
    <dgm:cxn modelId="{BB3C59F8-0A0D-457C-98AB-984876E36590}" type="presParOf" srcId="{1A50E7B9-5A5D-4193-9FDA-526D5D577684}" destId="{F94EA154-3AD7-4556-8B60-76A5FFA610EC}" srcOrd="1" destOrd="0" presId="urn:microsoft.com/office/officeart/2005/8/layout/arrow3"/>
    <dgm:cxn modelId="{19C017BF-0D63-4884-AA8A-AC42D77EDDE3}" type="presParOf" srcId="{1A50E7B9-5A5D-4193-9FDA-526D5D577684}" destId="{BE3B0D83-4AE6-4CBE-A30C-3BBD1EAABE03}" srcOrd="2" destOrd="0" presId="urn:microsoft.com/office/officeart/2005/8/layout/arrow3"/>
    <dgm:cxn modelId="{AFBA7226-686B-435A-86AD-FDE7D4F7FB99}" type="presParOf" srcId="{1A50E7B9-5A5D-4193-9FDA-526D5D577684}" destId="{D8D6D82F-4765-44F9-8DBF-56088D7546A4}" srcOrd="3" destOrd="0" presId="urn:microsoft.com/office/officeart/2005/8/layout/arrow3"/>
    <dgm:cxn modelId="{2D95A6A2-8E03-473B-80FE-4CB666307B34}" type="presParOf" srcId="{1A50E7B9-5A5D-4193-9FDA-526D5D577684}" destId="{3878602F-683A-44D5-8EEF-CCD0601D387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35152-F3B0-4E7A-BD00-C2E51F0C170A}" type="doc">
      <dgm:prSet loTypeId="urn:microsoft.com/office/officeart/2005/8/layout/bList2#1" loCatId="list" qsTypeId="urn:microsoft.com/office/officeart/2005/8/quickstyle/simple3" qsCatId="simple" csTypeId="urn:microsoft.com/office/officeart/2005/8/colors/colorful3" csCatId="colorful" phldr="1"/>
      <dgm:spPr/>
    </dgm:pt>
    <dgm:pt modelId="{49C14331-380F-4351-B46D-9C7C3E237B65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Federación Ecuatoriana de Exportadores (FEDEXPOR) 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823FFC-21D2-4566-9965-659FDE80FBAA}" type="parTrans" cxnId="{EE7A5C2F-5205-416A-986B-573C820E3113}">
      <dgm:prSet/>
      <dgm:spPr/>
      <dgm:t>
        <a:bodyPr/>
        <a:lstStyle/>
        <a:p>
          <a:endParaRPr lang="es-EC"/>
        </a:p>
      </dgm:t>
    </dgm:pt>
    <dgm:pt modelId="{BE47D5A9-ADAE-4967-81FE-E7A426BD1EC5}" type="sibTrans" cxnId="{EE7A5C2F-5205-416A-986B-573C820E3113}">
      <dgm:prSet/>
      <dgm:spPr/>
      <dgm:t>
        <a:bodyPr/>
        <a:lstStyle/>
        <a:p>
          <a:endParaRPr lang="es-EC"/>
        </a:p>
      </dgm:t>
    </dgm:pt>
    <dgm:pt modelId="{0801A8DE-1786-4092-B40C-CAF10FAB562A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367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 empresas afiliadas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2FB89-4A09-44A4-9EFB-7AA8FC6643A6}" type="parTrans" cxnId="{23E9A042-F1D7-4624-BB43-E76A1D0E7289}">
      <dgm:prSet/>
      <dgm:spPr/>
      <dgm:t>
        <a:bodyPr/>
        <a:lstStyle/>
        <a:p>
          <a:endParaRPr lang="es-EC"/>
        </a:p>
      </dgm:t>
    </dgm:pt>
    <dgm:pt modelId="{599EA330-41D6-420E-8D01-E12D556C0FDA}" type="sibTrans" cxnId="{23E9A042-F1D7-4624-BB43-E76A1D0E7289}">
      <dgm:prSet/>
      <dgm:spPr/>
      <dgm:t>
        <a:bodyPr/>
        <a:lstStyle/>
        <a:p>
          <a:endParaRPr lang="es-EC"/>
        </a:p>
      </dgm:t>
    </dgm:pt>
    <dgm:pt modelId="{03A0AB98-C117-473C-BDEC-2B0649C8B0DC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Banco Central del Ecuador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A9E0A-00A5-498C-A184-35CD9C683C47}" type="sibTrans" cxnId="{BECEB6C6-DD38-43D2-BBBD-661F28399980}">
      <dgm:prSet/>
      <dgm:spPr/>
      <dgm:t>
        <a:bodyPr/>
        <a:lstStyle/>
        <a:p>
          <a:endParaRPr lang="es-EC"/>
        </a:p>
      </dgm:t>
    </dgm:pt>
    <dgm:pt modelId="{DADB871F-6C42-4035-B6B7-F812D53A038E}" type="parTrans" cxnId="{BECEB6C6-DD38-43D2-BBBD-661F28399980}">
      <dgm:prSet/>
      <dgm:spPr/>
      <dgm:t>
        <a:bodyPr/>
        <a:lstStyle/>
        <a:p>
          <a:endParaRPr lang="es-EC"/>
        </a:p>
      </dgm:t>
    </dgm:pt>
    <dgm:pt modelId="{5BD71D15-4AF0-411F-8A95-7D856D075472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Exportadores en el 2012-2015 son en total </a:t>
          </a:r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641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 empresas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D07A9-BF02-4FA9-BF79-FA01EE7C2E0E}" type="parTrans" cxnId="{ABF8FBB7-7996-4501-A78C-324311F0D312}">
      <dgm:prSet/>
      <dgm:spPr/>
      <dgm:t>
        <a:bodyPr/>
        <a:lstStyle/>
        <a:p>
          <a:endParaRPr lang="es-EC"/>
        </a:p>
      </dgm:t>
    </dgm:pt>
    <dgm:pt modelId="{7D178C13-BEFB-4401-943C-8E66FA8BA074}" type="sibTrans" cxnId="{ABF8FBB7-7996-4501-A78C-324311F0D312}">
      <dgm:prSet/>
      <dgm:spPr/>
      <dgm:t>
        <a:bodyPr/>
        <a:lstStyle/>
        <a:p>
          <a:endParaRPr lang="es-EC"/>
        </a:p>
      </dgm:t>
    </dgm:pt>
    <dgm:pt modelId="{22EB73C8-740C-4D07-888A-70B50E80365D}">
      <dgm:prSet phldrT="[Texto]" custT="1"/>
      <dgm:spPr/>
      <dgm:t>
        <a:bodyPr/>
        <a:lstStyle/>
        <a:p>
          <a:r>
            <a:rPr lang="es-EC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Expoflores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8C14A-A5CA-41A0-ACBB-138DAF90A60E}" type="parTrans" cxnId="{0EDB67FC-0809-43BB-80C7-2987A9C253CC}">
      <dgm:prSet/>
      <dgm:spPr/>
      <dgm:t>
        <a:bodyPr/>
        <a:lstStyle/>
        <a:p>
          <a:endParaRPr lang="es-EC"/>
        </a:p>
      </dgm:t>
    </dgm:pt>
    <dgm:pt modelId="{846740EC-DED9-403B-8655-027414D40A45}" type="sibTrans" cxnId="{0EDB67FC-0809-43BB-80C7-2987A9C253CC}">
      <dgm:prSet/>
      <dgm:spPr/>
      <dgm:t>
        <a:bodyPr/>
        <a:lstStyle/>
        <a:p>
          <a:endParaRPr lang="es-EC"/>
        </a:p>
      </dgm:t>
    </dgm:pt>
    <dgm:pt modelId="{A788FF6D-676A-4230-B2B9-0E30CB670EE9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130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 exportadoras de rosas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AAB647-4562-4B0B-980D-9174BB4447F4}" type="parTrans" cxnId="{79AB8069-4971-4B29-9D76-28A7AFED6E98}">
      <dgm:prSet/>
      <dgm:spPr/>
      <dgm:t>
        <a:bodyPr/>
        <a:lstStyle/>
        <a:p>
          <a:endParaRPr lang="es-EC"/>
        </a:p>
      </dgm:t>
    </dgm:pt>
    <dgm:pt modelId="{BC7E77B6-5F87-4BBC-AA6F-A121158320F6}" type="sibTrans" cxnId="{79AB8069-4971-4B29-9D76-28A7AFED6E98}">
      <dgm:prSet/>
      <dgm:spPr/>
      <dgm:t>
        <a:bodyPr/>
        <a:lstStyle/>
        <a:p>
          <a:endParaRPr lang="es-EC"/>
        </a:p>
      </dgm:t>
    </dgm:pt>
    <dgm:pt modelId="{D9D29DCD-4E71-4D0C-9F87-5097C7694354}">
      <dgm:prSet phldrT="[Texto]" custT="1"/>
      <dgm:spPr/>
      <dgm:t>
        <a:bodyPr/>
        <a:lstStyle/>
        <a:p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B322C3-7CC0-4DF8-85AC-1388B816A717}" type="parTrans" cxnId="{15F97033-60CC-496D-8ED7-7948B6E5CD13}">
      <dgm:prSet/>
      <dgm:spPr/>
      <dgm:t>
        <a:bodyPr/>
        <a:lstStyle/>
        <a:p>
          <a:endParaRPr lang="es-EC"/>
        </a:p>
      </dgm:t>
    </dgm:pt>
    <dgm:pt modelId="{63E5DD71-7E25-4D44-87C1-9EFB8D1D4200}" type="sibTrans" cxnId="{15F97033-60CC-496D-8ED7-7948B6E5CD13}">
      <dgm:prSet/>
      <dgm:spPr/>
      <dgm:t>
        <a:bodyPr/>
        <a:lstStyle/>
        <a:p>
          <a:endParaRPr lang="es-EC"/>
        </a:p>
      </dgm:t>
    </dgm:pt>
    <dgm:pt modelId="{E134123B-EB40-4FC4-A1FF-192519CAD84E}">
      <dgm:prSet phldrT="[Texto]" custT="1"/>
      <dgm:spPr/>
      <dgm:t>
        <a:bodyPr/>
        <a:lstStyle/>
        <a:p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D610A-A9CB-4BBE-B279-D56EEA82B85B}" type="parTrans" cxnId="{F31E39EC-60DD-4AD2-A660-5AA3C3598E30}">
      <dgm:prSet/>
      <dgm:spPr/>
      <dgm:t>
        <a:bodyPr/>
        <a:lstStyle/>
        <a:p>
          <a:endParaRPr lang="es-EC"/>
        </a:p>
      </dgm:t>
    </dgm:pt>
    <dgm:pt modelId="{AA3281E2-F180-4105-882A-BEAC13C0B123}" type="sibTrans" cxnId="{F31E39EC-60DD-4AD2-A660-5AA3C3598E30}">
      <dgm:prSet/>
      <dgm:spPr/>
      <dgm:t>
        <a:bodyPr/>
        <a:lstStyle/>
        <a:p>
          <a:endParaRPr lang="es-EC"/>
        </a:p>
      </dgm:t>
    </dgm:pt>
    <dgm:pt modelId="{2C84346D-9487-4F89-A231-ED35FED46473}">
      <dgm:prSet phldrT="[Texto]" custT="1"/>
      <dgm:spPr/>
      <dgm:t>
        <a:bodyPr/>
        <a:lstStyle/>
        <a:p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C8114-36C1-41A4-BB26-261823EBB89E}" type="parTrans" cxnId="{45286A70-156A-40BF-A821-A390DA0D4074}">
      <dgm:prSet/>
      <dgm:spPr/>
      <dgm:t>
        <a:bodyPr/>
        <a:lstStyle/>
        <a:p>
          <a:endParaRPr lang="es-EC"/>
        </a:p>
      </dgm:t>
    </dgm:pt>
    <dgm:pt modelId="{D4B08D5C-A8A2-46BF-88C7-E2DBB18BABE1}" type="sibTrans" cxnId="{45286A70-156A-40BF-A821-A390DA0D4074}">
      <dgm:prSet/>
      <dgm:spPr/>
      <dgm:t>
        <a:bodyPr/>
        <a:lstStyle/>
        <a:p>
          <a:endParaRPr lang="es-EC"/>
        </a:p>
      </dgm:t>
    </dgm:pt>
    <dgm:pt modelId="{D0F8B14F-A854-4DFC-ABFC-F4FEB84AEFAF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 ubicadas en Pichincha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5AF2A-811A-4165-90BB-AC24D918D144}" type="parTrans" cxnId="{CF56A566-5368-441E-A5C0-6C42BB2B10C3}">
      <dgm:prSet/>
      <dgm:spPr/>
      <dgm:t>
        <a:bodyPr/>
        <a:lstStyle/>
        <a:p>
          <a:endParaRPr lang="es-EC"/>
        </a:p>
      </dgm:t>
    </dgm:pt>
    <dgm:pt modelId="{9AB5F455-480F-417E-91C4-6B9AC6EEDF39}" type="sibTrans" cxnId="{CF56A566-5368-441E-A5C0-6C42BB2B10C3}">
      <dgm:prSet/>
      <dgm:spPr/>
      <dgm:t>
        <a:bodyPr/>
        <a:lstStyle/>
        <a:p>
          <a:endParaRPr lang="es-EC"/>
        </a:p>
      </dgm:t>
    </dgm:pt>
    <dgm:pt modelId="{A626DEF1-9530-4386-A373-A74B62AC8FD8}" type="pres">
      <dgm:prSet presAssocID="{77735152-F3B0-4E7A-BD00-C2E51F0C170A}" presName="diagram" presStyleCnt="0">
        <dgm:presLayoutVars>
          <dgm:dir/>
          <dgm:animLvl val="lvl"/>
          <dgm:resizeHandles val="exact"/>
        </dgm:presLayoutVars>
      </dgm:prSet>
      <dgm:spPr/>
    </dgm:pt>
    <dgm:pt modelId="{AEC27D44-3DE3-461C-8579-A0F12E2AE71E}" type="pres">
      <dgm:prSet presAssocID="{03A0AB98-C117-473C-BDEC-2B0649C8B0DC}" presName="compNode" presStyleCnt="0"/>
      <dgm:spPr/>
    </dgm:pt>
    <dgm:pt modelId="{705479B7-E96E-46A5-A6E7-139B02ECAAC7}" type="pres">
      <dgm:prSet presAssocID="{03A0AB98-C117-473C-BDEC-2B0649C8B0DC}" presName="childRect" presStyleLbl="bgAcc1" presStyleIdx="0" presStyleCnt="3" custLinFactNeighborX="-778" custLinFactNeighborY="241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2D4F54-F346-4CED-BEBA-327B900755C8}" type="pres">
      <dgm:prSet presAssocID="{03A0AB98-C117-473C-BDEC-2B0649C8B0D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964CBF-8979-435A-B67B-F0D2E5CB648F}" type="pres">
      <dgm:prSet presAssocID="{03A0AB98-C117-473C-BDEC-2B0649C8B0DC}" presName="parentRect" presStyleLbl="alignNode1" presStyleIdx="0" presStyleCnt="3" custScaleY="181496"/>
      <dgm:spPr/>
      <dgm:t>
        <a:bodyPr/>
        <a:lstStyle/>
        <a:p>
          <a:endParaRPr lang="es-MX"/>
        </a:p>
      </dgm:t>
    </dgm:pt>
    <dgm:pt modelId="{7C4156DE-961A-4964-9179-C387B2C3C277}" type="pres">
      <dgm:prSet presAssocID="{03A0AB98-C117-473C-BDEC-2B0649C8B0DC}" presName="adorn" presStyleLbl="fgAccFollowNode1" presStyleIdx="0" presStyleCnt="3" custScaleX="128163" custLinFactNeighborX="-23656" custLinFactNeighborY="162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FAE560-1A61-4D9F-A491-9B57CDCB8D56}" type="pres">
      <dgm:prSet presAssocID="{CCCA9E0A-00A5-498C-A184-35CD9C683C4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4D6EC4D6-0686-477D-AC45-6196F642192C}" type="pres">
      <dgm:prSet presAssocID="{49C14331-380F-4351-B46D-9C7C3E237B65}" presName="compNode" presStyleCnt="0"/>
      <dgm:spPr/>
    </dgm:pt>
    <dgm:pt modelId="{219E2F4B-D5B1-41C5-97C9-27B3ADB9B156}" type="pres">
      <dgm:prSet presAssocID="{49C14331-380F-4351-B46D-9C7C3E237B65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8040AB-A5BB-4DED-B31C-D6BD7A1F39F9}" type="pres">
      <dgm:prSet presAssocID="{49C14331-380F-4351-B46D-9C7C3E237B6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17756B-6D58-43BC-AE8C-C673886E6124}" type="pres">
      <dgm:prSet presAssocID="{49C14331-380F-4351-B46D-9C7C3E237B65}" presName="parentRect" presStyleLbl="alignNode1" presStyleIdx="1" presStyleCnt="3" custScaleY="184977"/>
      <dgm:spPr/>
      <dgm:t>
        <a:bodyPr/>
        <a:lstStyle/>
        <a:p>
          <a:endParaRPr lang="es-MX"/>
        </a:p>
      </dgm:t>
    </dgm:pt>
    <dgm:pt modelId="{75DA937F-242B-4873-8137-79BD83F3A557}" type="pres">
      <dgm:prSet presAssocID="{49C14331-380F-4351-B46D-9C7C3E237B65}" presName="adorn" presStyleLbl="fgAccFollowNode1" presStyleIdx="1" presStyleCnt="3" custScaleX="116344" custLinFactNeighborX="7521" custLinFactNeighborY="170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C75199D-A594-4AFD-B73F-26675D47DA40}" type="pres">
      <dgm:prSet presAssocID="{BE47D5A9-ADAE-4967-81FE-E7A426BD1EC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79652FF-2301-47C1-8866-B723EE8CB4F1}" type="pres">
      <dgm:prSet presAssocID="{22EB73C8-740C-4D07-888A-70B50E80365D}" presName="compNode" presStyleCnt="0"/>
      <dgm:spPr/>
    </dgm:pt>
    <dgm:pt modelId="{53C23E7F-A6A7-4B98-B7D0-B430BEF2F506}" type="pres">
      <dgm:prSet presAssocID="{22EB73C8-740C-4D07-888A-70B50E80365D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0DFAF7-CBCA-462D-A3D8-29BF66A0B745}" type="pres">
      <dgm:prSet presAssocID="{22EB73C8-740C-4D07-888A-70B50E80365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503299-34C2-4459-8775-96F6605EA60F}" type="pres">
      <dgm:prSet presAssocID="{22EB73C8-740C-4D07-888A-70B50E80365D}" presName="parentRect" presStyleLbl="alignNode1" presStyleIdx="2" presStyleCnt="3" custScaleY="167833"/>
      <dgm:spPr/>
      <dgm:t>
        <a:bodyPr/>
        <a:lstStyle/>
        <a:p>
          <a:endParaRPr lang="es-EC"/>
        </a:p>
      </dgm:t>
    </dgm:pt>
    <dgm:pt modelId="{4DBA9164-B63B-496E-8368-5450B2CA7B83}" type="pres">
      <dgm:prSet presAssocID="{22EB73C8-740C-4D07-888A-70B50E80365D}" presName="adorn" presStyleLbl="fgAccFollowNode1" presStyleIdx="2" presStyleCnt="3" custScaleX="115213" custLinFactNeighborX="734" custLinFactNeighborY="499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274CD66-7D28-4004-9A80-E8324F38E692}" type="presOf" srcId="{0801A8DE-1786-4092-B40C-CAF10FAB562A}" destId="{219E2F4B-D5B1-41C5-97C9-27B3ADB9B156}" srcOrd="0" destOrd="1" presId="urn:microsoft.com/office/officeart/2005/8/layout/bList2#1"/>
    <dgm:cxn modelId="{2ED6A06D-BE73-490B-8B40-0DB82FE833F7}" type="presOf" srcId="{49C14331-380F-4351-B46D-9C7C3E237B65}" destId="{C78040AB-A5BB-4DED-B31C-D6BD7A1F39F9}" srcOrd="0" destOrd="0" presId="urn:microsoft.com/office/officeart/2005/8/layout/bList2#1"/>
    <dgm:cxn modelId="{79AB8069-4971-4B29-9D76-28A7AFED6E98}" srcId="{22EB73C8-740C-4D07-888A-70B50E80365D}" destId="{A788FF6D-676A-4230-B2B9-0E30CB670EE9}" srcOrd="1" destOrd="0" parTransId="{6AAAB647-4562-4B0B-980D-9174BB4447F4}" sibTransId="{BC7E77B6-5F87-4BBC-AA6F-A121158320F6}"/>
    <dgm:cxn modelId="{CF56A566-5368-441E-A5C0-6C42BB2B10C3}" srcId="{22EB73C8-740C-4D07-888A-70B50E80365D}" destId="{D0F8B14F-A854-4DFC-ABFC-F4FEB84AEFAF}" srcOrd="2" destOrd="0" parTransId="{59C5AF2A-811A-4165-90BB-AC24D918D144}" sibTransId="{9AB5F455-480F-417E-91C4-6B9AC6EEDF39}"/>
    <dgm:cxn modelId="{52FEC0DE-48D6-47E5-9E25-173DB566C159}" type="presOf" srcId="{03A0AB98-C117-473C-BDEC-2B0649C8B0DC}" destId="{4A2D4F54-F346-4CED-BEBA-327B900755C8}" srcOrd="0" destOrd="0" presId="urn:microsoft.com/office/officeart/2005/8/layout/bList2#1"/>
    <dgm:cxn modelId="{15F97033-60CC-496D-8ED7-7948B6E5CD13}" srcId="{49C14331-380F-4351-B46D-9C7C3E237B65}" destId="{D9D29DCD-4E71-4D0C-9F87-5097C7694354}" srcOrd="0" destOrd="0" parTransId="{96B322C3-7CC0-4DF8-85AC-1388B816A717}" sibTransId="{63E5DD71-7E25-4D44-87C1-9EFB8D1D4200}"/>
    <dgm:cxn modelId="{B517F3E6-7F48-4BBE-9877-DF394FE7495C}" type="presOf" srcId="{BE47D5A9-ADAE-4967-81FE-E7A426BD1EC5}" destId="{CC75199D-A594-4AFD-B73F-26675D47DA40}" srcOrd="0" destOrd="0" presId="urn:microsoft.com/office/officeart/2005/8/layout/bList2#1"/>
    <dgm:cxn modelId="{23E9A042-F1D7-4624-BB43-E76A1D0E7289}" srcId="{49C14331-380F-4351-B46D-9C7C3E237B65}" destId="{0801A8DE-1786-4092-B40C-CAF10FAB562A}" srcOrd="1" destOrd="0" parTransId="{5DC2FB89-4A09-44A4-9EFB-7AA8FC6643A6}" sibTransId="{599EA330-41D6-420E-8D01-E12D556C0FDA}"/>
    <dgm:cxn modelId="{F7C67C09-C642-4F5C-8D56-8F327641A318}" type="presOf" srcId="{2C84346D-9487-4F89-A231-ED35FED46473}" destId="{53C23E7F-A6A7-4B98-B7D0-B430BEF2F506}" srcOrd="0" destOrd="0" presId="urn:microsoft.com/office/officeart/2005/8/layout/bList2#1"/>
    <dgm:cxn modelId="{9BA93E96-1630-4545-80DF-D8F7EF3667EE}" type="presOf" srcId="{22EB73C8-740C-4D07-888A-70B50E80365D}" destId="{930DFAF7-CBCA-462D-A3D8-29BF66A0B745}" srcOrd="0" destOrd="0" presId="urn:microsoft.com/office/officeart/2005/8/layout/bList2#1"/>
    <dgm:cxn modelId="{AB514953-893C-4FC6-BDAB-8D7146E4F9BE}" type="presOf" srcId="{5BD71D15-4AF0-411F-8A95-7D856D075472}" destId="{705479B7-E96E-46A5-A6E7-139B02ECAAC7}" srcOrd="0" destOrd="1" presId="urn:microsoft.com/office/officeart/2005/8/layout/bList2#1"/>
    <dgm:cxn modelId="{C7F374F5-BE23-48F5-95F1-56B35AE38A75}" type="presOf" srcId="{A788FF6D-676A-4230-B2B9-0E30CB670EE9}" destId="{53C23E7F-A6A7-4B98-B7D0-B430BEF2F506}" srcOrd="0" destOrd="1" presId="urn:microsoft.com/office/officeart/2005/8/layout/bList2#1"/>
    <dgm:cxn modelId="{19D499FA-F6B4-4329-89CD-DC82760B04EB}" type="presOf" srcId="{03A0AB98-C117-473C-BDEC-2B0649C8B0DC}" destId="{19964CBF-8979-435A-B67B-F0D2E5CB648F}" srcOrd="1" destOrd="0" presId="urn:microsoft.com/office/officeart/2005/8/layout/bList2#1"/>
    <dgm:cxn modelId="{FE8F15A5-94E1-40C9-871F-E02DA1A68857}" type="presOf" srcId="{49C14331-380F-4351-B46D-9C7C3E237B65}" destId="{2017756B-6D58-43BC-AE8C-C673886E6124}" srcOrd="1" destOrd="0" presId="urn:microsoft.com/office/officeart/2005/8/layout/bList2#1"/>
    <dgm:cxn modelId="{8DA39706-3EE3-489C-B29A-19CB90DA5F25}" type="presOf" srcId="{D9D29DCD-4E71-4D0C-9F87-5097C7694354}" destId="{219E2F4B-D5B1-41C5-97C9-27B3ADB9B156}" srcOrd="0" destOrd="0" presId="urn:microsoft.com/office/officeart/2005/8/layout/bList2#1"/>
    <dgm:cxn modelId="{F31E39EC-60DD-4AD2-A660-5AA3C3598E30}" srcId="{03A0AB98-C117-473C-BDEC-2B0649C8B0DC}" destId="{E134123B-EB40-4FC4-A1FF-192519CAD84E}" srcOrd="0" destOrd="0" parTransId="{992D610A-A9CB-4BBE-B279-D56EEA82B85B}" sibTransId="{AA3281E2-F180-4105-882A-BEAC13C0B123}"/>
    <dgm:cxn modelId="{0EDB67FC-0809-43BB-80C7-2987A9C253CC}" srcId="{77735152-F3B0-4E7A-BD00-C2E51F0C170A}" destId="{22EB73C8-740C-4D07-888A-70B50E80365D}" srcOrd="2" destOrd="0" parTransId="{B858C14A-A5CA-41A0-ACBB-138DAF90A60E}" sibTransId="{846740EC-DED9-403B-8655-027414D40A45}"/>
    <dgm:cxn modelId="{D6AFFAD8-6A01-4AFB-B524-61A7D7F283BB}" type="presOf" srcId="{E134123B-EB40-4FC4-A1FF-192519CAD84E}" destId="{705479B7-E96E-46A5-A6E7-139B02ECAAC7}" srcOrd="0" destOrd="0" presId="urn:microsoft.com/office/officeart/2005/8/layout/bList2#1"/>
    <dgm:cxn modelId="{74289C7C-6467-4C05-9423-A3AE221D906A}" type="presOf" srcId="{D0F8B14F-A854-4DFC-ABFC-F4FEB84AEFAF}" destId="{53C23E7F-A6A7-4B98-B7D0-B430BEF2F506}" srcOrd="0" destOrd="2" presId="urn:microsoft.com/office/officeart/2005/8/layout/bList2#1"/>
    <dgm:cxn modelId="{1666787B-BAA8-46FB-BA55-71359F133064}" type="presOf" srcId="{CCCA9E0A-00A5-498C-A184-35CD9C683C47}" destId="{4EFAE560-1A61-4D9F-A491-9B57CDCB8D56}" srcOrd="0" destOrd="0" presId="urn:microsoft.com/office/officeart/2005/8/layout/bList2#1"/>
    <dgm:cxn modelId="{ABF8FBB7-7996-4501-A78C-324311F0D312}" srcId="{03A0AB98-C117-473C-BDEC-2B0649C8B0DC}" destId="{5BD71D15-4AF0-411F-8A95-7D856D075472}" srcOrd="1" destOrd="0" parTransId="{EC5D07A9-BF02-4FA9-BF79-FA01EE7C2E0E}" sibTransId="{7D178C13-BEFB-4401-943C-8E66FA8BA074}"/>
    <dgm:cxn modelId="{45286A70-156A-40BF-A821-A390DA0D4074}" srcId="{22EB73C8-740C-4D07-888A-70B50E80365D}" destId="{2C84346D-9487-4F89-A231-ED35FED46473}" srcOrd="0" destOrd="0" parTransId="{704C8114-36C1-41A4-BB26-261823EBB89E}" sibTransId="{D4B08D5C-A8A2-46BF-88C7-E2DBB18BABE1}"/>
    <dgm:cxn modelId="{0D334F10-4B39-413A-81A6-D8A9DB3298CF}" type="presOf" srcId="{22EB73C8-740C-4D07-888A-70B50E80365D}" destId="{CF503299-34C2-4459-8775-96F6605EA60F}" srcOrd="1" destOrd="0" presId="urn:microsoft.com/office/officeart/2005/8/layout/bList2#1"/>
    <dgm:cxn modelId="{BECEB6C6-DD38-43D2-BBBD-661F28399980}" srcId="{77735152-F3B0-4E7A-BD00-C2E51F0C170A}" destId="{03A0AB98-C117-473C-BDEC-2B0649C8B0DC}" srcOrd="0" destOrd="0" parTransId="{DADB871F-6C42-4035-B6B7-F812D53A038E}" sibTransId="{CCCA9E0A-00A5-498C-A184-35CD9C683C47}"/>
    <dgm:cxn modelId="{AE0F1711-F3B2-47D9-A89C-4E897DDDAF73}" type="presOf" srcId="{77735152-F3B0-4E7A-BD00-C2E51F0C170A}" destId="{A626DEF1-9530-4386-A373-A74B62AC8FD8}" srcOrd="0" destOrd="0" presId="urn:microsoft.com/office/officeart/2005/8/layout/bList2#1"/>
    <dgm:cxn modelId="{EE7A5C2F-5205-416A-986B-573C820E3113}" srcId="{77735152-F3B0-4E7A-BD00-C2E51F0C170A}" destId="{49C14331-380F-4351-B46D-9C7C3E237B65}" srcOrd="1" destOrd="0" parTransId="{21823FFC-21D2-4566-9965-659FDE80FBAA}" sibTransId="{BE47D5A9-ADAE-4967-81FE-E7A426BD1EC5}"/>
    <dgm:cxn modelId="{BFD2C365-C558-4D90-B95A-515A928FBAE3}" type="presParOf" srcId="{A626DEF1-9530-4386-A373-A74B62AC8FD8}" destId="{AEC27D44-3DE3-461C-8579-A0F12E2AE71E}" srcOrd="0" destOrd="0" presId="urn:microsoft.com/office/officeart/2005/8/layout/bList2#1"/>
    <dgm:cxn modelId="{C3FF86E4-50CC-4935-9352-17597590A4E2}" type="presParOf" srcId="{AEC27D44-3DE3-461C-8579-A0F12E2AE71E}" destId="{705479B7-E96E-46A5-A6E7-139B02ECAAC7}" srcOrd="0" destOrd="0" presId="urn:microsoft.com/office/officeart/2005/8/layout/bList2#1"/>
    <dgm:cxn modelId="{B2374A49-CEE0-4B00-AC17-DA1F52DB1709}" type="presParOf" srcId="{AEC27D44-3DE3-461C-8579-A0F12E2AE71E}" destId="{4A2D4F54-F346-4CED-BEBA-327B900755C8}" srcOrd="1" destOrd="0" presId="urn:microsoft.com/office/officeart/2005/8/layout/bList2#1"/>
    <dgm:cxn modelId="{5F73C36C-D906-4A71-838D-305267B2B562}" type="presParOf" srcId="{AEC27D44-3DE3-461C-8579-A0F12E2AE71E}" destId="{19964CBF-8979-435A-B67B-F0D2E5CB648F}" srcOrd="2" destOrd="0" presId="urn:microsoft.com/office/officeart/2005/8/layout/bList2#1"/>
    <dgm:cxn modelId="{B763A356-7B09-44BA-A9FB-A45FF2B6AE2F}" type="presParOf" srcId="{AEC27D44-3DE3-461C-8579-A0F12E2AE71E}" destId="{7C4156DE-961A-4964-9179-C387B2C3C277}" srcOrd="3" destOrd="0" presId="urn:microsoft.com/office/officeart/2005/8/layout/bList2#1"/>
    <dgm:cxn modelId="{22542DDA-9521-4511-A24A-3EEF6B4623AE}" type="presParOf" srcId="{A626DEF1-9530-4386-A373-A74B62AC8FD8}" destId="{4EFAE560-1A61-4D9F-A491-9B57CDCB8D56}" srcOrd="1" destOrd="0" presId="urn:microsoft.com/office/officeart/2005/8/layout/bList2#1"/>
    <dgm:cxn modelId="{D5C96B8C-7ECA-4B16-856A-2EF4EB417361}" type="presParOf" srcId="{A626DEF1-9530-4386-A373-A74B62AC8FD8}" destId="{4D6EC4D6-0686-477D-AC45-6196F642192C}" srcOrd="2" destOrd="0" presId="urn:microsoft.com/office/officeart/2005/8/layout/bList2#1"/>
    <dgm:cxn modelId="{D57D49C4-9543-4E2E-9301-B84EAEF8C781}" type="presParOf" srcId="{4D6EC4D6-0686-477D-AC45-6196F642192C}" destId="{219E2F4B-D5B1-41C5-97C9-27B3ADB9B156}" srcOrd="0" destOrd="0" presId="urn:microsoft.com/office/officeart/2005/8/layout/bList2#1"/>
    <dgm:cxn modelId="{2EE82F09-DCAB-4652-BCE3-E17C30549D86}" type="presParOf" srcId="{4D6EC4D6-0686-477D-AC45-6196F642192C}" destId="{C78040AB-A5BB-4DED-B31C-D6BD7A1F39F9}" srcOrd="1" destOrd="0" presId="urn:microsoft.com/office/officeart/2005/8/layout/bList2#1"/>
    <dgm:cxn modelId="{B3DA429F-9382-4FBD-8FB8-3D51247A181B}" type="presParOf" srcId="{4D6EC4D6-0686-477D-AC45-6196F642192C}" destId="{2017756B-6D58-43BC-AE8C-C673886E6124}" srcOrd="2" destOrd="0" presId="urn:microsoft.com/office/officeart/2005/8/layout/bList2#1"/>
    <dgm:cxn modelId="{B137F376-EEE6-438E-A297-21A6AAC6840A}" type="presParOf" srcId="{4D6EC4D6-0686-477D-AC45-6196F642192C}" destId="{75DA937F-242B-4873-8137-79BD83F3A557}" srcOrd="3" destOrd="0" presId="urn:microsoft.com/office/officeart/2005/8/layout/bList2#1"/>
    <dgm:cxn modelId="{BEB03B99-E359-41CC-8A9B-D45B67B3B056}" type="presParOf" srcId="{A626DEF1-9530-4386-A373-A74B62AC8FD8}" destId="{CC75199D-A594-4AFD-B73F-26675D47DA40}" srcOrd="3" destOrd="0" presId="urn:microsoft.com/office/officeart/2005/8/layout/bList2#1"/>
    <dgm:cxn modelId="{5B1A833F-25A7-48EB-90EF-2380BF641268}" type="presParOf" srcId="{A626DEF1-9530-4386-A373-A74B62AC8FD8}" destId="{679652FF-2301-47C1-8866-B723EE8CB4F1}" srcOrd="4" destOrd="0" presId="urn:microsoft.com/office/officeart/2005/8/layout/bList2#1"/>
    <dgm:cxn modelId="{EA169FEF-3FEF-4DA0-94E3-BB3C7EC2FE06}" type="presParOf" srcId="{679652FF-2301-47C1-8866-B723EE8CB4F1}" destId="{53C23E7F-A6A7-4B98-B7D0-B430BEF2F506}" srcOrd="0" destOrd="0" presId="urn:microsoft.com/office/officeart/2005/8/layout/bList2#1"/>
    <dgm:cxn modelId="{88AA9B06-5B12-4604-BCBB-C7E276FADF70}" type="presParOf" srcId="{679652FF-2301-47C1-8866-B723EE8CB4F1}" destId="{930DFAF7-CBCA-462D-A3D8-29BF66A0B745}" srcOrd="1" destOrd="0" presId="urn:microsoft.com/office/officeart/2005/8/layout/bList2#1"/>
    <dgm:cxn modelId="{9D9A8907-94B2-498A-87E8-6582DE80F3E3}" type="presParOf" srcId="{679652FF-2301-47C1-8866-B723EE8CB4F1}" destId="{CF503299-34C2-4459-8775-96F6605EA60F}" srcOrd="2" destOrd="0" presId="urn:microsoft.com/office/officeart/2005/8/layout/bList2#1"/>
    <dgm:cxn modelId="{03D7EB24-C014-4F01-B4B9-E29009025D90}" type="presParOf" srcId="{679652FF-2301-47C1-8866-B723EE8CB4F1}" destId="{4DBA9164-B63B-496E-8368-5450B2CA7B83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D11395-470F-49D4-BC7F-9746EE5AF1FD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8FD96DD-4570-47D9-ACC2-8EA18871ED5F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NEUMANN FLOWERS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10FC2-0E1C-4B5A-A6C1-3029C513C970}" type="parTrans" cxnId="{C3ED26C4-AEAF-4B34-B75E-9A26163DF753}">
      <dgm:prSet/>
      <dgm:spPr/>
      <dgm:t>
        <a:bodyPr/>
        <a:lstStyle/>
        <a:p>
          <a:pPr algn="ctr"/>
          <a:endParaRPr lang="es-EC"/>
        </a:p>
      </dgm:t>
    </dgm:pt>
    <dgm:pt modelId="{C360A328-BED6-4FEF-AD8C-07E77FA599F4}" type="sibTrans" cxnId="{C3ED26C4-AEAF-4B34-B75E-9A26163DF753}">
      <dgm:prSet/>
      <dgm:spPr/>
      <dgm:t>
        <a:bodyPr/>
        <a:lstStyle/>
        <a:p>
          <a:pPr algn="ctr"/>
          <a:endParaRPr lang="es-EC"/>
        </a:p>
      </dgm:t>
    </dgm:pt>
    <dgm:pt modelId="{BB55B47F-7907-4E1F-BC91-4EA6FC02E696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FLORES DE CALIDAD- FLORECAL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54C022-81A3-4B35-8B1F-119211A83FB6}" type="parTrans" cxnId="{19DDA952-603E-43BD-B57A-C912EA7B9FBF}">
      <dgm:prSet/>
      <dgm:spPr/>
      <dgm:t>
        <a:bodyPr/>
        <a:lstStyle/>
        <a:p>
          <a:pPr algn="ctr"/>
          <a:endParaRPr lang="es-EC"/>
        </a:p>
      </dgm:t>
    </dgm:pt>
    <dgm:pt modelId="{84699CA6-298C-4D9E-BB44-BDB8CB2EC150}" type="sibTrans" cxnId="{19DDA952-603E-43BD-B57A-C912EA7B9FBF}">
      <dgm:prSet/>
      <dgm:spPr/>
      <dgm:t>
        <a:bodyPr/>
        <a:lstStyle/>
        <a:p>
          <a:pPr algn="ctr"/>
          <a:endParaRPr lang="es-EC"/>
        </a:p>
      </dgm:t>
    </dgm:pt>
    <dgm:pt modelId="{7078959B-E949-41CB-95BD-501EBDB5C6BA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FLORANA FARMS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8FF8C-BE61-46B0-B4CC-940E6351DA90}" type="parTrans" cxnId="{49C21049-58FB-40F6-8005-D879DF133294}">
      <dgm:prSet/>
      <dgm:spPr/>
      <dgm:t>
        <a:bodyPr/>
        <a:lstStyle/>
        <a:p>
          <a:pPr algn="ctr"/>
          <a:endParaRPr lang="es-EC"/>
        </a:p>
      </dgm:t>
    </dgm:pt>
    <dgm:pt modelId="{03ED8998-EF77-4F99-82E3-003D0650A2AB}" type="sibTrans" cxnId="{49C21049-58FB-40F6-8005-D879DF133294}">
      <dgm:prSet/>
      <dgm:spPr/>
      <dgm:t>
        <a:bodyPr/>
        <a:lstStyle/>
        <a:p>
          <a:pPr algn="ctr"/>
          <a:endParaRPr lang="es-EC"/>
        </a:p>
      </dgm:t>
    </dgm:pt>
    <dgm:pt modelId="{35EABBE8-F0EB-4AF5-9C7F-DDFFB874216A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FLOR ELOY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F614E-6080-46BE-B4E4-EEAFDC47551E}" type="parTrans" cxnId="{B5F6D8F0-00D6-4E60-AE9B-838EB7D2BF5D}">
      <dgm:prSet/>
      <dgm:spPr/>
      <dgm:t>
        <a:bodyPr/>
        <a:lstStyle/>
        <a:p>
          <a:pPr algn="ctr"/>
          <a:endParaRPr lang="es-EC"/>
        </a:p>
      </dgm:t>
    </dgm:pt>
    <dgm:pt modelId="{226836D9-59E8-4D35-BE29-5A0A277E5A98}" type="sibTrans" cxnId="{B5F6D8F0-00D6-4E60-AE9B-838EB7D2BF5D}">
      <dgm:prSet/>
      <dgm:spPr/>
      <dgm:t>
        <a:bodyPr/>
        <a:lstStyle/>
        <a:p>
          <a:pPr algn="ctr"/>
          <a:endParaRPr lang="es-EC"/>
        </a:p>
      </dgm:t>
    </dgm:pt>
    <dgm:pt modelId="{F07030A8-B9DC-460D-8D01-E4D6BD63FD3C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AZAYA GARDENS CIA LTDA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824D65-465A-48B0-9FC4-20B4C4A0B077}" type="parTrans" cxnId="{9E93F216-4015-479C-9B1A-8D48B28DE888}">
      <dgm:prSet/>
      <dgm:spPr/>
      <dgm:t>
        <a:bodyPr/>
        <a:lstStyle/>
        <a:p>
          <a:pPr algn="ctr"/>
          <a:endParaRPr lang="es-EC"/>
        </a:p>
      </dgm:t>
    </dgm:pt>
    <dgm:pt modelId="{83C5D7F7-C66E-4738-B5E4-58579A6E8206}" type="sibTrans" cxnId="{9E93F216-4015-479C-9B1A-8D48B28DE888}">
      <dgm:prSet/>
      <dgm:spPr/>
      <dgm:t>
        <a:bodyPr/>
        <a:lstStyle/>
        <a:p>
          <a:pPr algn="ctr"/>
          <a:endParaRPr lang="es-EC"/>
        </a:p>
      </dgm:t>
    </dgm:pt>
    <dgm:pt modelId="{B28F6CA8-397F-4EB6-B4A9-6C9A477A51D8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RADUGA EC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B8986-A3C9-4A7F-8516-44F608C6983A}" type="parTrans" cxnId="{8FE208A0-A072-44E9-8269-5FFBDE5C5764}">
      <dgm:prSet/>
      <dgm:spPr/>
      <dgm:t>
        <a:bodyPr/>
        <a:lstStyle/>
        <a:p>
          <a:pPr algn="ctr"/>
          <a:endParaRPr lang="es-EC"/>
        </a:p>
      </dgm:t>
    </dgm:pt>
    <dgm:pt modelId="{5B8BDFDB-D34C-4900-A4B4-671ABF831553}" type="sibTrans" cxnId="{8FE208A0-A072-44E9-8269-5FFBDE5C5764}">
      <dgm:prSet/>
      <dgm:spPr/>
      <dgm:t>
        <a:bodyPr/>
        <a:lstStyle/>
        <a:p>
          <a:pPr algn="ctr"/>
          <a:endParaRPr lang="es-EC"/>
        </a:p>
      </dgm:t>
    </dgm:pt>
    <dgm:pt modelId="{6AB6F201-955A-443E-91FE-A6AB9BDCCD84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INTERNATIONAL LOGISTIC FLOWERCENTRE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D62482-8221-47DE-A35D-132CBD5E5DF2}" type="parTrans" cxnId="{727631CB-847B-4925-B3EF-E01342E6032E}">
      <dgm:prSet/>
      <dgm:spPr/>
      <dgm:t>
        <a:bodyPr/>
        <a:lstStyle/>
        <a:p>
          <a:pPr algn="ctr"/>
          <a:endParaRPr lang="es-EC"/>
        </a:p>
      </dgm:t>
    </dgm:pt>
    <dgm:pt modelId="{4A25990B-DEA9-4CCA-9529-6E1A83EDFED8}" type="sibTrans" cxnId="{727631CB-847B-4925-B3EF-E01342E6032E}">
      <dgm:prSet/>
      <dgm:spPr/>
      <dgm:t>
        <a:bodyPr/>
        <a:lstStyle/>
        <a:p>
          <a:pPr algn="ctr"/>
          <a:endParaRPr lang="es-EC"/>
        </a:p>
      </dgm:t>
    </dgm:pt>
    <dgm:pt modelId="{2065EC43-78CB-4BE0-92FB-96CCF0F8BB21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ROSALA FLOWERS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83E59-EF98-4709-BBF4-3022779BFE97}" type="parTrans" cxnId="{DE365EDB-2AE3-48DE-BA8B-D1CA88A940E2}">
      <dgm:prSet/>
      <dgm:spPr/>
      <dgm:t>
        <a:bodyPr/>
        <a:lstStyle/>
        <a:p>
          <a:pPr algn="ctr"/>
          <a:endParaRPr lang="es-EC"/>
        </a:p>
      </dgm:t>
    </dgm:pt>
    <dgm:pt modelId="{71728554-1E0F-4031-83A0-FA888BFE2D67}" type="sibTrans" cxnId="{DE365EDB-2AE3-48DE-BA8B-D1CA88A940E2}">
      <dgm:prSet/>
      <dgm:spPr/>
      <dgm:t>
        <a:bodyPr/>
        <a:lstStyle/>
        <a:p>
          <a:pPr algn="ctr"/>
          <a:endParaRPr lang="es-EC"/>
        </a:p>
      </dgm:t>
    </dgm:pt>
    <dgm:pt modelId="{5051075B-E980-4564-9976-C12D66C65686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SANDE ECUADOR- SANDE FLOWERS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6A326-52ED-4F3D-B7FF-3D74050D2A8C}" type="parTrans" cxnId="{1F258167-1F07-4465-B17F-21B586597960}">
      <dgm:prSet/>
      <dgm:spPr/>
      <dgm:t>
        <a:bodyPr/>
        <a:lstStyle/>
        <a:p>
          <a:pPr algn="ctr"/>
          <a:endParaRPr lang="es-EC"/>
        </a:p>
      </dgm:t>
    </dgm:pt>
    <dgm:pt modelId="{4649E972-3B08-44E2-9091-C5C35E4E210B}" type="sibTrans" cxnId="{1F258167-1F07-4465-B17F-21B586597960}">
      <dgm:prSet/>
      <dgm:spPr/>
      <dgm:t>
        <a:bodyPr/>
        <a:lstStyle/>
        <a:p>
          <a:pPr algn="ctr"/>
          <a:endParaRPr lang="es-EC"/>
        </a:p>
      </dgm:t>
    </dgm:pt>
    <dgm:pt modelId="{3342709A-947C-4182-B6DC-418966A96577}">
      <dgm:prSet custT="1"/>
      <dgm:spPr/>
      <dgm:t>
        <a:bodyPr/>
        <a:lstStyle/>
        <a:p>
          <a:pPr algn="ctr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T&amp;T FLOWERS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B5F5-58EB-4DFB-9EFD-94C9A32111EC}" type="parTrans" cxnId="{74D8FB4E-CA9A-4F05-9CC1-CA0B57A2EDE9}">
      <dgm:prSet/>
      <dgm:spPr/>
      <dgm:t>
        <a:bodyPr/>
        <a:lstStyle/>
        <a:p>
          <a:pPr algn="ctr"/>
          <a:endParaRPr lang="es-EC"/>
        </a:p>
      </dgm:t>
    </dgm:pt>
    <dgm:pt modelId="{4C2EF76E-5187-41E5-A243-3A2B83990D39}" type="sibTrans" cxnId="{74D8FB4E-CA9A-4F05-9CC1-CA0B57A2EDE9}">
      <dgm:prSet/>
      <dgm:spPr/>
      <dgm:t>
        <a:bodyPr/>
        <a:lstStyle/>
        <a:p>
          <a:pPr algn="ctr"/>
          <a:endParaRPr lang="es-EC"/>
        </a:p>
      </dgm:t>
    </dgm:pt>
    <dgm:pt modelId="{98BD72DF-D480-423F-9A07-64073C97BD1E}">
      <dgm:prSet phldrT="[Texto]" custT="1"/>
      <dgm:spPr/>
      <dgm:t>
        <a:bodyPr/>
        <a:lstStyle/>
        <a:p>
          <a:pPr algn="ctr"/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62AF5-D9E6-4EC8-BE0B-CCB25E9B9C6F}" type="parTrans" cxnId="{A80B821C-172E-431E-9B6D-8BD285BA7978}">
      <dgm:prSet/>
      <dgm:spPr/>
      <dgm:t>
        <a:bodyPr/>
        <a:lstStyle/>
        <a:p>
          <a:endParaRPr lang="es-EC"/>
        </a:p>
      </dgm:t>
    </dgm:pt>
    <dgm:pt modelId="{4EA6070D-7721-45E0-9B37-4C1F9CB82876}" type="sibTrans" cxnId="{A80B821C-172E-431E-9B6D-8BD285BA7978}">
      <dgm:prSet/>
      <dgm:spPr/>
      <dgm:t>
        <a:bodyPr/>
        <a:lstStyle/>
        <a:p>
          <a:endParaRPr lang="es-EC"/>
        </a:p>
      </dgm:t>
    </dgm:pt>
    <dgm:pt modelId="{73767BF8-FE05-4B2F-A12B-B029EDA52A93}">
      <dgm:prSet phldrT="[Texto]" custT="1"/>
      <dgm:spPr/>
      <dgm:t>
        <a:bodyPr/>
        <a:lstStyle/>
        <a:p>
          <a:pPr algn="ctr"/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D7211-71A2-470D-8494-1BA3F86C4A83}" type="parTrans" cxnId="{D7DD7817-B4E5-44F8-AF97-2F79283F7930}">
      <dgm:prSet/>
      <dgm:spPr/>
      <dgm:t>
        <a:bodyPr/>
        <a:lstStyle/>
        <a:p>
          <a:endParaRPr lang="es-EC"/>
        </a:p>
      </dgm:t>
    </dgm:pt>
    <dgm:pt modelId="{555D22B0-356E-4F5E-B560-554AC0715780}" type="sibTrans" cxnId="{D7DD7817-B4E5-44F8-AF97-2F79283F7930}">
      <dgm:prSet/>
      <dgm:spPr/>
      <dgm:t>
        <a:bodyPr/>
        <a:lstStyle/>
        <a:p>
          <a:endParaRPr lang="es-EC"/>
        </a:p>
      </dgm:t>
    </dgm:pt>
    <dgm:pt modelId="{55801CE5-953E-4CED-A823-8A7305F6C46E}">
      <dgm:prSet phldrT="[Texto]" custT="1"/>
      <dgm:spPr/>
      <dgm:t>
        <a:bodyPr/>
        <a:lstStyle/>
        <a:p>
          <a:pPr algn="ctr"/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3D7DF-D474-4EA7-AE00-2D27F103AA3D}" type="parTrans" cxnId="{28DA1794-7FE7-46AD-AF21-B236B46F1DE5}">
      <dgm:prSet/>
      <dgm:spPr/>
      <dgm:t>
        <a:bodyPr/>
        <a:lstStyle/>
        <a:p>
          <a:endParaRPr lang="es-EC"/>
        </a:p>
      </dgm:t>
    </dgm:pt>
    <dgm:pt modelId="{097AD761-3563-48E8-BFC8-BEB6864362DE}" type="sibTrans" cxnId="{28DA1794-7FE7-46AD-AF21-B236B46F1DE5}">
      <dgm:prSet/>
      <dgm:spPr/>
      <dgm:t>
        <a:bodyPr/>
        <a:lstStyle/>
        <a:p>
          <a:endParaRPr lang="es-EC"/>
        </a:p>
      </dgm:t>
    </dgm:pt>
    <dgm:pt modelId="{F86350DC-DFD3-424F-992D-5C7CA862E8EC}">
      <dgm:prSet phldrT="[Texto]" custT="1"/>
      <dgm:spPr/>
      <dgm:t>
        <a:bodyPr/>
        <a:lstStyle/>
        <a:p>
          <a:pPr algn="ctr"/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2F516-CBC2-46FF-961A-FA87BF63A2EB}" type="parTrans" cxnId="{2EF4B493-3D54-4774-98A4-E7A46E465E84}">
      <dgm:prSet/>
      <dgm:spPr/>
      <dgm:t>
        <a:bodyPr/>
        <a:lstStyle/>
        <a:p>
          <a:endParaRPr lang="es-EC"/>
        </a:p>
      </dgm:t>
    </dgm:pt>
    <dgm:pt modelId="{C5640CE3-2212-4D40-B801-7C863A5DE864}" type="sibTrans" cxnId="{2EF4B493-3D54-4774-98A4-E7A46E465E84}">
      <dgm:prSet/>
      <dgm:spPr/>
      <dgm:t>
        <a:bodyPr/>
        <a:lstStyle/>
        <a:p>
          <a:endParaRPr lang="es-EC"/>
        </a:p>
      </dgm:t>
    </dgm:pt>
    <dgm:pt modelId="{62BAF7CC-A7BE-47C8-965B-059221C40FF1}">
      <dgm:prSet custT="1"/>
      <dgm:spPr/>
      <dgm:t>
        <a:bodyPr/>
        <a:lstStyle/>
        <a:p>
          <a:pPr algn="ctr"/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DDE9F-39D1-4D91-9974-E5E2BC38B3D1}" type="parTrans" cxnId="{B88B9B27-31BD-40FB-BD74-B90D659E3BEC}">
      <dgm:prSet/>
      <dgm:spPr/>
      <dgm:t>
        <a:bodyPr/>
        <a:lstStyle/>
        <a:p>
          <a:endParaRPr lang="es-EC"/>
        </a:p>
      </dgm:t>
    </dgm:pt>
    <dgm:pt modelId="{877E7E64-0EAD-43A4-994D-EE3E92756EC4}" type="sibTrans" cxnId="{B88B9B27-31BD-40FB-BD74-B90D659E3BEC}">
      <dgm:prSet/>
      <dgm:spPr/>
      <dgm:t>
        <a:bodyPr/>
        <a:lstStyle/>
        <a:p>
          <a:endParaRPr lang="es-EC"/>
        </a:p>
      </dgm:t>
    </dgm:pt>
    <dgm:pt modelId="{A0E21094-9F98-421E-B47A-28CBCCA17739}" type="pres">
      <dgm:prSet presAssocID="{96D11395-470F-49D4-BC7F-9746EE5AF1F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3FEAF8-F386-4D4D-9034-862C78A18CC4}" type="pres">
      <dgm:prSet presAssocID="{98BD72DF-D480-423F-9A07-64073C97BD1E}" presName="compNode" presStyleCnt="0"/>
      <dgm:spPr/>
    </dgm:pt>
    <dgm:pt modelId="{3102A92B-8569-409F-AEF4-823E715BB0E0}" type="pres">
      <dgm:prSet presAssocID="{98BD72DF-D480-423F-9A07-64073C97BD1E}" presName="aNode" presStyleLbl="bgShp" presStyleIdx="0" presStyleCnt="5"/>
      <dgm:spPr/>
      <dgm:t>
        <a:bodyPr/>
        <a:lstStyle/>
        <a:p>
          <a:endParaRPr lang="es-EC"/>
        </a:p>
      </dgm:t>
    </dgm:pt>
    <dgm:pt modelId="{1C4A76B3-4B37-4237-A276-5EAFE5567E7F}" type="pres">
      <dgm:prSet presAssocID="{98BD72DF-D480-423F-9A07-64073C97BD1E}" presName="textNode" presStyleLbl="bgShp" presStyleIdx="0" presStyleCnt="5"/>
      <dgm:spPr/>
      <dgm:t>
        <a:bodyPr/>
        <a:lstStyle/>
        <a:p>
          <a:endParaRPr lang="es-EC"/>
        </a:p>
      </dgm:t>
    </dgm:pt>
    <dgm:pt modelId="{1171F1C2-3183-4ACF-A5B1-CE1C1214E634}" type="pres">
      <dgm:prSet presAssocID="{98BD72DF-D480-423F-9A07-64073C97BD1E}" presName="compChildNode" presStyleCnt="0"/>
      <dgm:spPr/>
    </dgm:pt>
    <dgm:pt modelId="{7A24D11C-F59E-4311-BF52-0F6CF8EE809F}" type="pres">
      <dgm:prSet presAssocID="{98BD72DF-D480-423F-9A07-64073C97BD1E}" presName="theInnerList" presStyleCnt="0"/>
      <dgm:spPr/>
    </dgm:pt>
    <dgm:pt modelId="{C5850C22-C56D-42C7-B407-2AF445AC6B17}" type="pres">
      <dgm:prSet presAssocID="{68FD96DD-4570-47D9-ACC2-8EA18871ED5F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26D8FB-DB7E-47C8-BA30-60A02853AC71}" type="pres">
      <dgm:prSet presAssocID="{68FD96DD-4570-47D9-ACC2-8EA18871ED5F}" presName="aSpace2" presStyleCnt="0"/>
      <dgm:spPr/>
    </dgm:pt>
    <dgm:pt modelId="{3ECA4EB6-A5CA-4C0F-8822-5415275512BC}" type="pres">
      <dgm:prSet presAssocID="{BB55B47F-7907-4E1F-BC91-4EA6FC02E696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C9F0F1-D053-424F-A08E-6277DC2F733F}" type="pres">
      <dgm:prSet presAssocID="{98BD72DF-D480-423F-9A07-64073C97BD1E}" presName="aSpace" presStyleCnt="0"/>
      <dgm:spPr/>
    </dgm:pt>
    <dgm:pt modelId="{5E4CCF41-BC56-4B27-8C2C-0478E8A5C90F}" type="pres">
      <dgm:prSet presAssocID="{73767BF8-FE05-4B2F-A12B-B029EDA52A93}" presName="compNode" presStyleCnt="0"/>
      <dgm:spPr/>
    </dgm:pt>
    <dgm:pt modelId="{5C84B605-4B74-4D13-9A06-DF59A68C08F2}" type="pres">
      <dgm:prSet presAssocID="{73767BF8-FE05-4B2F-A12B-B029EDA52A93}" presName="aNode" presStyleLbl="bgShp" presStyleIdx="1" presStyleCnt="5"/>
      <dgm:spPr/>
      <dgm:t>
        <a:bodyPr/>
        <a:lstStyle/>
        <a:p>
          <a:endParaRPr lang="es-EC"/>
        </a:p>
      </dgm:t>
    </dgm:pt>
    <dgm:pt modelId="{1C19B259-6112-4F2F-82E1-822375B2B0E4}" type="pres">
      <dgm:prSet presAssocID="{73767BF8-FE05-4B2F-A12B-B029EDA52A93}" presName="textNode" presStyleLbl="bgShp" presStyleIdx="1" presStyleCnt="5"/>
      <dgm:spPr/>
      <dgm:t>
        <a:bodyPr/>
        <a:lstStyle/>
        <a:p>
          <a:endParaRPr lang="es-EC"/>
        </a:p>
      </dgm:t>
    </dgm:pt>
    <dgm:pt modelId="{B9BDBFFC-B154-47A9-B21B-CC63394EDFE5}" type="pres">
      <dgm:prSet presAssocID="{73767BF8-FE05-4B2F-A12B-B029EDA52A93}" presName="compChildNode" presStyleCnt="0"/>
      <dgm:spPr/>
    </dgm:pt>
    <dgm:pt modelId="{DC10DD0A-C4A4-448E-813F-5F225ED416EB}" type="pres">
      <dgm:prSet presAssocID="{73767BF8-FE05-4B2F-A12B-B029EDA52A93}" presName="theInnerList" presStyleCnt="0"/>
      <dgm:spPr/>
    </dgm:pt>
    <dgm:pt modelId="{2CBC9F3D-7D52-4D3B-A6CD-526C97CD800F}" type="pres">
      <dgm:prSet presAssocID="{7078959B-E949-41CB-95BD-501EBDB5C6BA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4CF847-9736-4EA0-BD10-48420A4F2516}" type="pres">
      <dgm:prSet presAssocID="{7078959B-E949-41CB-95BD-501EBDB5C6BA}" presName="aSpace2" presStyleCnt="0"/>
      <dgm:spPr/>
    </dgm:pt>
    <dgm:pt modelId="{7440A145-5470-4346-8D74-A2BF9E3AEB94}" type="pres">
      <dgm:prSet presAssocID="{35EABBE8-F0EB-4AF5-9C7F-DDFFB874216A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534148-EEA6-47DF-ABC1-896AEA442CD9}" type="pres">
      <dgm:prSet presAssocID="{73767BF8-FE05-4B2F-A12B-B029EDA52A93}" presName="aSpace" presStyleCnt="0"/>
      <dgm:spPr/>
    </dgm:pt>
    <dgm:pt modelId="{21948B6F-4AA8-445C-A6CD-EAB52C6E0CDE}" type="pres">
      <dgm:prSet presAssocID="{55801CE5-953E-4CED-A823-8A7305F6C46E}" presName="compNode" presStyleCnt="0"/>
      <dgm:spPr/>
    </dgm:pt>
    <dgm:pt modelId="{6DE3F4CE-805A-4E79-915F-F9D4A439BDCD}" type="pres">
      <dgm:prSet presAssocID="{55801CE5-953E-4CED-A823-8A7305F6C46E}" presName="aNode" presStyleLbl="bgShp" presStyleIdx="2" presStyleCnt="5"/>
      <dgm:spPr/>
      <dgm:t>
        <a:bodyPr/>
        <a:lstStyle/>
        <a:p>
          <a:endParaRPr lang="es-EC"/>
        </a:p>
      </dgm:t>
    </dgm:pt>
    <dgm:pt modelId="{344F81F3-897D-4A8D-B3EE-962A9412EFC8}" type="pres">
      <dgm:prSet presAssocID="{55801CE5-953E-4CED-A823-8A7305F6C46E}" presName="textNode" presStyleLbl="bgShp" presStyleIdx="2" presStyleCnt="5"/>
      <dgm:spPr/>
      <dgm:t>
        <a:bodyPr/>
        <a:lstStyle/>
        <a:p>
          <a:endParaRPr lang="es-EC"/>
        </a:p>
      </dgm:t>
    </dgm:pt>
    <dgm:pt modelId="{D6980D7A-BA72-4801-81E5-10FD1985D0EE}" type="pres">
      <dgm:prSet presAssocID="{55801CE5-953E-4CED-A823-8A7305F6C46E}" presName="compChildNode" presStyleCnt="0"/>
      <dgm:spPr/>
    </dgm:pt>
    <dgm:pt modelId="{8DF414B8-58D0-4BED-83CD-DFAE0897232B}" type="pres">
      <dgm:prSet presAssocID="{55801CE5-953E-4CED-A823-8A7305F6C46E}" presName="theInnerList" presStyleCnt="0"/>
      <dgm:spPr/>
    </dgm:pt>
    <dgm:pt modelId="{4AE7EF9B-73B6-412C-912F-A91C3E48BBAC}" type="pres">
      <dgm:prSet presAssocID="{F07030A8-B9DC-460D-8D01-E4D6BD63FD3C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C84229-7488-452E-BF67-598F6EE98817}" type="pres">
      <dgm:prSet presAssocID="{F07030A8-B9DC-460D-8D01-E4D6BD63FD3C}" presName="aSpace2" presStyleCnt="0"/>
      <dgm:spPr/>
    </dgm:pt>
    <dgm:pt modelId="{2AA8F3AE-B119-4511-A9E1-42B3CFA51C9F}" type="pres">
      <dgm:prSet presAssocID="{B28F6CA8-397F-4EB6-B4A9-6C9A477A51D8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78D7D6-AC7A-49DE-8C22-525E42A5A350}" type="pres">
      <dgm:prSet presAssocID="{55801CE5-953E-4CED-A823-8A7305F6C46E}" presName="aSpace" presStyleCnt="0"/>
      <dgm:spPr/>
    </dgm:pt>
    <dgm:pt modelId="{5AD2D937-26E1-4014-89C1-9CF8D7221A4C}" type="pres">
      <dgm:prSet presAssocID="{F86350DC-DFD3-424F-992D-5C7CA862E8EC}" presName="compNode" presStyleCnt="0"/>
      <dgm:spPr/>
    </dgm:pt>
    <dgm:pt modelId="{19854886-BBA6-4EAE-96F9-B5236AE5F835}" type="pres">
      <dgm:prSet presAssocID="{F86350DC-DFD3-424F-992D-5C7CA862E8EC}" presName="aNode" presStyleLbl="bgShp" presStyleIdx="3" presStyleCnt="5"/>
      <dgm:spPr/>
      <dgm:t>
        <a:bodyPr/>
        <a:lstStyle/>
        <a:p>
          <a:endParaRPr lang="es-EC"/>
        </a:p>
      </dgm:t>
    </dgm:pt>
    <dgm:pt modelId="{5D48668F-F24B-437F-BBA8-F448C3500BD9}" type="pres">
      <dgm:prSet presAssocID="{F86350DC-DFD3-424F-992D-5C7CA862E8EC}" presName="textNode" presStyleLbl="bgShp" presStyleIdx="3" presStyleCnt="5"/>
      <dgm:spPr/>
      <dgm:t>
        <a:bodyPr/>
        <a:lstStyle/>
        <a:p>
          <a:endParaRPr lang="es-EC"/>
        </a:p>
      </dgm:t>
    </dgm:pt>
    <dgm:pt modelId="{A5A06F49-EF87-4385-A580-993BEE27BAAD}" type="pres">
      <dgm:prSet presAssocID="{F86350DC-DFD3-424F-992D-5C7CA862E8EC}" presName="compChildNode" presStyleCnt="0"/>
      <dgm:spPr/>
    </dgm:pt>
    <dgm:pt modelId="{96E4C3DA-1FD4-43E7-9AE7-46711AF93589}" type="pres">
      <dgm:prSet presAssocID="{F86350DC-DFD3-424F-992D-5C7CA862E8EC}" presName="theInnerList" presStyleCnt="0"/>
      <dgm:spPr/>
    </dgm:pt>
    <dgm:pt modelId="{0955198A-4160-4433-91BD-8EB875AD8BFF}" type="pres">
      <dgm:prSet presAssocID="{6AB6F201-955A-443E-91FE-A6AB9BDCCD84}" presName="childNode" presStyleLbl="node1" presStyleIdx="6" presStyleCnt="10" custScaleX="1223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601665-1C27-441B-B5CC-9025A3E77FF8}" type="pres">
      <dgm:prSet presAssocID="{6AB6F201-955A-443E-91FE-A6AB9BDCCD84}" presName="aSpace2" presStyleCnt="0"/>
      <dgm:spPr/>
    </dgm:pt>
    <dgm:pt modelId="{09D8852B-1BE8-49A2-B59A-2DF817038277}" type="pres">
      <dgm:prSet presAssocID="{2065EC43-78CB-4BE0-92FB-96CCF0F8BB21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A42BF0-5D36-42CE-B649-15B2E05AA956}" type="pres">
      <dgm:prSet presAssocID="{F86350DC-DFD3-424F-992D-5C7CA862E8EC}" presName="aSpace" presStyleCnt="0"/>
      <dgm:spPr/>
    </dgm:pt>
    <dgm:pt modelId="{13A4587F-8D66-462B-8459-F15F3BE7AC56}" type="pres">
      <dgm:prSet presAssocID="{62BAF7CC-A7BE-47C8-965B-059221C40FF1}" presName="compNode" presStyleCnt="0"/>
      <dgm:spPr/>
    </dgm:pt>
    <dgm:pt modelId="{40CF8A36-1EC0-4B33-B7E3-5C84E861B6BD}" type="pres">
      <dgm:prSet presAssocID="{62BAF7CC-A7BE-47C8-965B-059221C40FF1}" presName="aNode" presStyleLbl="bgShp" presStyleIdx="4" presStyleCnt="5"/>
      <dgm:spPr/>
      <dgm:t>
        <a:bodyPr/>
        <a:lstStyle/>
        <a:p>
          <a:endParaRPr lang="es-EC"/>
        </a:p>
      </dgm:t>
    </dgm:pt>
    <dgm:pt modelId="{C69DDB1C-B617-4F23-9985-5EA1ACE1FF7E}" type="pres">
      <dgm:prSet presAssocID="{62BAF7CC-A7BE-47C8-965B-059221C40FF1}" presName="textNode" presStyleLbl="bgShp" presStyleIdx="4" presStyleCnt="5"/>
      <dgm:spPr/>
      <dgm:t>
        <a:bodyPr/>
        <a:lstStyle/>
        <a:p>
          <a:endParaRPr lang="es-EC"/>
        </a:p>
      </dgm:t>
    </dgm:pt>
    <dgm:pt modelId="{D9AF4402-3C44-4D98-B125-03AC040A0DD2}" type="pres">
      <dgm:prSet presAssocID="{62BAF7CC-A7BE-47C8-965B-059221C40FF1}" presName="compChildNode" presStyleCnt="0"/>
      <dgm:spPr/>
    </dgm:pt>
    <dgm:pt modelId="{9F3A0D79-BD27-4053-A5F0-1F7AE1CF1F37}" type="pres">
      <dgm:prSet presAssocID="{62BAF7CC-A7BE-47C8-965B-059221C40FF1}" presName="theInnerList" presStyleCnt="0"/>
      <dgm:spPr/>
    </dgm:pt>
    <dgm:pt modelId="{D541A6EC-3A15-48A9-9826-5E87B8CC28DE}" type="pres">
      <dgm:prSet presAssocID="{3342709A-947C-4182-B6DC-418966A96577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3901A0-025E-4B64-ACD1-C02F0F83785F}" type="pres">
      <dgm:prSet presAssocID="{3342709A-947C-4182-B6DC-418966A96577}" presName="aSpace2" presStyleCnt="0"/>
      <dgm:spPr/>
    </dgm:pt>
    <dgm:pt modelId="{95138DCE-A520-43D6-B6BC-D29C264302A7}" type="pres">
      <dgm:prSet presAssocID="{5051075B-E980-4564-9976-C12D66C65686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F6D8F0-00D6-4E60-AE9B-838EB7D2BF5D}" srcId="{73767BF8-FE05-4B2F-A12B-B029EDA52A93}" destId="{35EABBE8-F0EB-4AF5-9C7F-DDFFB874216A}" srcOrd="1" destOrd="0" parTransId="{104F614E-6080-46BE-B4E4-EEAFDC47551E}" sibTransId="{226836D9-59E8-4D35-BE29-5A0A277E5A98}"/>
    <dgm:cxn modelId="{D6870DF8-0265-4C1C-B10B-81E40FFACACC}" type="presOf" srcId="{73767BF8-FE05-4B2F-A12B-B029EDA52A93}" destId="{5C84B605-4B74-4D13-9A06-DF59A68C08F2}" srcOrd="0" destOrd="0" presId="urn:microsoft.com/office/officeart/2005/8/layout/lProcess2"/>
    <dgm:cxn modelId="{D0C9AEA3-0F03-4A42-BD29-6A935B627ADC}" type="presOf" srcId="{7078959B-E949-41CB-95BD-501EBDB5C6BA}" destId="{2CBC9F3D-7D52-4D3B-A6CD-526C97CD800F}" srcOrd="0" destOrd="0" presId="urn:microsoft.com/office/officeart/2005/8/layout/lProcess2"/>
    <dgm:cxn modelId="{37C9AB44-3781-4573-8FA5-7A7833031BF3}" type="presOf" srcId="{98BD72DF-D480-423F-9A07-64073C97BD1E}" destId="{3102A92B-8569-409F-AEF4-823E715BB0E0}" srcOrd="0" destOrd="0" presId="urn:microsoft.com/office/officeart/2005/8/layout/lProcess2"/>
    <dgm:cxn modelId="{9C331779-8385-4E7C-A15D-FD18CD0DF912}" type="presOf" srcId="{2065EC43-78CB-4BE0-92FB-96CCF0F8BB21}" destId="{09D8852B-1BE8-49A2-B59A-2DF817038277}" srcOrd="0" destOrd="0" presId="urn:microsoft.com/office/officeart/2005/8/layout/lProcess2"/>
    <dgm:cxn modelId="{C3ED26C4-AEAF-4B34-B75E-9A26163DF753}" srcId="{98BD72DF-D480-423F-9A07-64073C97BD1E}" destId="{68FD96DD-4570-47D9-ACC2-8EA18871ED5F}" srcOrd="0" destOrd="0" parTransId="{1F310FC2-0E1C-4B5A-A6C1-3029C513C970}" sibTransId="{C360A328-BED6-4FEF-AD8C-07E77FA599F4}"/>
    <dgm:cxn modelId="{CC44D897-6D3D-4869-99D5-D5DFC5BF81B8}" type="presOf" srcId="{55801CE5-953E-4CED-A823-8A7305F6C46E}" destId="{344F81F3-897D-4A8D-B3EE-962A9412EFC8}" srcOrd="1" destOrd="0" presId="urn:microsoft.com/office/officeart/2005/8/layout/lProcess2"/>
    <dgm:cxn modelId="{D7DD7817-B4E5-44F8-AF97-2F79283F7930}" srcId="{96D11395-470F-49D4-BC7F-9746EE5AF1FD}" destId="{73767BF8-FE05-4B2F-A12B-B029EDA52A93}" srcOrd="1" destOrd="0" parTransId="{D20D7211-71A2-470D-8494-1BA3F86C4A83}" sibTransId="{555D22B0-356E-4F5E-B560-554AC0715780}"/>
    <dgm:cxn modelId="{C7C285CE-2996-499B-A004-42FE2638695A}" type="presOf" srcId="{55801CE5-953E-4CED-A823-8A7305F6C46E}" destId="{6DE3F4CE-805A-4E79-915F-F9D4A439BDCD}" srcOrd="0" destOrd="0" presId="urn:microsoft.com/office/officeart/2005/8/layout/lProcess2"/>
    <dgm:cxn modelId="{49C21049-58FB-40F6-8005-D879DF133294}" srcId="{73767BF8-FE05-4B2F-A12B-B029EDA52A93}" destId="{7078959B-E949-41CB-95BD-501EBDB5C6BA}" srcOrd="0" destOrd="0" parTransId="{7D38FF8C-BE61-46B0-B4CC-940E6351DA90}" sibTransId="{03ED8998-EF77-4F99-82E3-003D0650A2AB}"/>
    <dgm:cxn modelId="{8FE208A0-A072-44E9-8269-5FFBDE5C5764}" srcId="{55801CE5-953E-4CED-A823-8A7305F6C46E}" destId="{B28F6CA8-397F-4EB6-B4A9-6C9A477A51D8}" srcOrd="1" destOrd="0" parTransId="{02EB8986-A3C9-4A7F-8516-44F608C6983A}" sibTransId="{5B8BDFDB-D34C-4900-A4B4-671ABF831553}"/>
    <dgm:cxn modelId="{7D99655F-A130-41A9-A4BD-4641E110B764}" type="presOf" srcId="{68FD96DD-4570-47D9-ACC2-8EA18871ED5F}" destId="{C5850C22-C56D-42C7-B407-2AF445AC6B17}" srcOrd="0" destOrd="0" presId="urn:microsoft.com/office/officeart/2005/8/layout/lProcess2"/>
    <dgm:cxn modelId="{1F258167-1F07-4465-B17F-21B586597960}" srcId="{62BAF7CC-A7BE-47C8-965B-059221C40FF1}" destId="{5051075B-E980-4564-9976-C12D66C65686}" srcOrd="1" destOrd="0" parTransId="{BDE6A326-52ED-4F3D-B7FF-3D74050D2A8C}" sibTransId="{4649E972-3B08-44E2-9091-C5C35E4E210B}"/>
    <dgm:cxn modelId="{F168AC7F-A2FC-48BB-BBC1-873E4D021F0F}" type="presOf" srcId="{6AB6F201-955A-443E-91FE-A6AB9BDCCD84}" destId="{0955198A-4160-4433-91BD-8EB875AD8BFF}" srcOrd="0" destOrd="0" presId="urn:microsoft.com/office/officeart/2005/8/layout/lProcess2"/>
    <dgm:cxn modelId="{727631CB-847B-4925-B3EF-E01342E6032E}" srcId="{F86350DC-DFD3-424F-992D-5C7CA862E8EC}" destId="{6AB6F201-955A-443E-91FE-A6AB9BDCCD84}" srcOrd="0" destOrd="0" parTransId="{6ED62482-8221-47DE-A35D-132CBD5E5DF2}" sibTransId="{4A25990B-DEA9-4CCA-9529-6E1A83EDFED8}"/>
    <dgm:cxn modelId="{DB683C88-D6BE-4825-BCF9-522A1FDB2B6C}" type="presOf" srcId="{96D11395-470F-49D4-BC7F-9746EE5AF1FD}" destId="{A0E21094-9F98-421E-B47A-28CBCCA17739}" srcOrd="0" destOrd="0" presId="urn:microsoft.com/office/officeart/2005/8/layout/lProcess2"/>
    <dgm:cxn modelId="{B88B9B27-31BD-40FB-BD74-B90D659E3BEC}" srcId="{96D11395-470F-49D4-BC7F-9746EE5AF1FD}" destId="{62BAF7CC-A7BE-47C8-965B-059221C40FF1}" srcOrd="4" destOrd="0" parTransId="{1DFDDE9F-39D1-4D91-9974-E5E2BC38B3D1}" sibTransId="{877E7E64-0EAD-43A4-994D-EE3E92756EC4}"/>
    <dgm:cxn modelId="{DE365EDB-2AE3-48DE-BA8B-D1CA88A940E2}" srcId="{F86350DC-DFD3-424F-992D-5C7CA862E8EC}" destId="{2065EC43-78CB-4BE0-92FB-96CCF0F8BB21}" srcOrd="1" destOrd="0" parTransId="{D4B83E59-EF98-4709-BBF4-3022779BFE97}" sibTransId="{71728554-1E0F-4031-83A0-FA888BFE2D67}"/>
    <dgm:cxn modelId="{4F0D8821-CD47-4413-885C-4B1FCF6EAAC5}" type="presOf" srcId="{62BAF7CC-A7BE-47C8-965B-059221C40FF1}" destId="{40CF8A36-1EC0-4B33-B7E3-5C84E861B6BD}" srcOrd="0" destOrd="0" presId="urn:microsoft.com/office/officeart/2005/8/layout/lProcess2"/>
    <dgm:cxn modelId="{3B6AF391-9C21-4EBD-8C58-6C9B0F4534B5}" type="presOf" srcId="{35EABBE8-F0EB-4AF5-9C7F-DDFFB874216A}" destId="{7440A145-5470-4346-8D74-A2BF9E3AEB94}" srcOrd="0" destOrd="0" presId="urn:microsoft.com/office/officeart/2005/8/layout/lProcess2"/>
    <dgm:cxn modelId="{2EF4B493-3D54-4774-98A4-E7A46E465E84}" srcId="{96D11395-470F-49D4-BC7F-9746EE5AF1FD}" destId="{F86350DC-DFD3-424F-992D-5C7CA862E8EC}" srcOrd="3" destOrd="0" parTransId="{4012F516-CBC2-46FF-961A-FA87BF63A2EB}" sibTransId="{C5640CE3-2212-4D40-B801-7C863A5DE864}"/>
    <dgm:cxn modelId="{2910B55B-AD27-4EA9-8DEF-33CB16528E65}" type="presOf" srcId="{73767BF8-FE05-4B2F-A12B-B029EDA52A93}" destId="{1C19B259-6112-4F2F-82E1-822375B2B0E4}" srcOrd="1" destOrd="0" presId="urn:microsoft.com/office/officeart/2005/8/layout/lProcess2"/>
    <dgm:cxn modelId="{9E93F216-4015-479C-9B1A-8D48B28DE888}" srcId="{55801CE5-953E-4CED-A823-8A7305F6C46E}" destId="{F07030A8-B9DC-460D-8D01-E4D6BD63FD3C}" srcOrd="0" destOrd="0" parTransId="{9A824D65-465A-48B0-9FC4-20B4C4A0B077}" sibTransId="{83C5D7F7-C66E-4738-B5E4-58579A6E8206}"/>
    <dgm:cxn modelId="{505F3982-5205-4F61-9807-00BB90D96CBA}" type="presOf" srcId="{5051075B-E980-4564-9976-C12D66C65686}" destId="{95138DCE-A520-43D6-B6BC-D29C264302A7}" srcOrd="0" destOrd="0" presId="urn:microsoft.com/office/officeart/2005/8/layout/lProcess2"/>
    <dgm:cxn modelId="{9D1F98FF-D48D-42FC-B1FB-11A3F23AF48D}" type="presOf" srcId="{3342709A-947C-4182-B6DC-418966A96577}" destId="{D541A6EC-3A15-48A9-9826-5E87B8CC28DE}" srcOrd="0" destOrd="0" presId="urn:microsoft.com/office/officeart/2005/8/layout/lProcess2"/>
    <dgm:cxn modelId="{A80B821C-172E-431E-9B6D-8BD285BA7978}" srcId="{96D11395-470F-49D4-BC7F-9746EE5AF1FD}" destId="{98BD72DF-D480-423F-9A07-64073C97BD1E}" srcOrd="0" destOrd="0" parTransId="{14062AF5-D9E6-4EC8-BE0B-CCB25E9B9C6F}" sibTransId="{4EA6070D-7721-45E0-9B37-4C1F9CB82876}"/>
    <dgm:cxn modelId="{D38A9E60-A249-446B-88CE-6E430F71FB61}" type="presOf" srcId="{B28F6CA8-397F-4EB6-B4A9-6C9A477A51D8}" destId="{2AA8F3AE-B119-4511-A9E1-42B3CFA51C9F}" srcOrd="0" destOrd="0" presId="urn:microsoft.com/office/officeart/2005/8/layout/lProcess2"/>
    <dgm:cxn modelId="{19DDA952-603E-43BD-B57A-C912EA7B9FBF}" srcId="{98BD72DF-D480-423F-9A07-64073C97BD1E}" destId="{BB55B47F-7907-4E1F-BC91-4EA6FC02E696}" srcOrd="1" destOrd="0" parTransId="{3054C022-81A3-4B35-8B1F-119211A83FB6}" sibTransId="{84699CA6-298C-4D9E-BB44-BDB8CB2EC150}"/>
    <dgm:cxn modelId="{28DA1794-7FE7-46AD-AF21-B236B46F1DE5}" srcId="{96D11395-470F-49D4-BC7F-9746EE5AF1FD}" destId="{55801CE5-953E-4CED-A823-8A7305F6C46E}" srcOrd="2" destOrd="0" parTransId="{E293D7DF-D474-4EA7-AE00-2D27F103AA3D}" sibTransId="{097AD761-3563-48E8-BFC8-BEB6864362DE}"/>
    <dgm:cxn modelId="{1D1BFAB7-582A-4C82-AC3B-0295CD616CA8}" type="presOf" srcId="{F07030A8-B9DC-460D-8D01-E4D6BD63FD3C}" destId="{4AE7EF9B-73B6-412C-912F-A91C3E48BBAC}" srcOrd="0" destOrd="0" presId="urn:microsoft.com/office/officeart/2005/8/layout/lProcess2"/>
    <dgm:cxn modelId="{BB9D733D-3711-4045-BC22-6D871B6CF9E1}" type="presOf" srcId="{62BAF7CC-A7BE-47C8-965B-059221C40FF1}" destId="{C69DDB1C-B617-4F23-9985-5EA1ACE1FF7E}" srcOrd="1" destOrd="0" presId="urn:microsoft.com/office/officeart/2005/8/layout/lProcess2"/>
    <dgm:cxn modelId="{534043FF-F154-4518-9A9D-FA7AC67AC3AE}" type="presOf" srcId="{BB55B47F-7907-4E1F-BC91-4EA6FC02E696}" destId="{3ECA4EB6-A5CA-4C0F-8822-5415275512BC}" srcOrd="0" destOrd="0" presId="urn:microsoft.com/office/officeart/2005/8/layout/lProcess2"/>
    <dgm:cxn modelId="{74D8FB4E-CA9A-4F05-9CC1-CA0B57A2EDE9}" srcId="{62BAF7CC-A7BE-47C8-965B-059221C40FF1}" destId="{3342709A-947C-4182-B6DC-418966A96577}" srcOrd="0" destOrd="0" parTransId="{2BABB5F5-58EB-4DFB-9EFD-94C9A32111EC}" sibTransId="{4C2EF76E-5187-41E5-A243-3A2B83990D39}"/>
    <dgm:cxn modelId="{6A3A1BA6-FBA9-4F22-9922-B26E6DAD4F18}" type="presOf" srcId="{F86350DC-DFD3-424F-992D-5C7CA862E8EC}" destId="{5D48668F-F24B-437F-BBA8-F448C3500BD9}" srcOrd="1" destOrd="0" presId="urn:microsoft.com/office/officeart/2005/8/layout/lProcess2"/>
    <dgm:cxn modelId="{2A4472C8-F078-4EA6-89B2-EFB8E0D98DA1}" type="presOf" srcId="{98BD72DF-D480-423F-9A07-64073C97BD1E}" destId="{1C4A76B3-4B37-4237-A276-5EAFE5567E7F}" srcOrd="1" destOrd="0" presId="urn:microsoft.com/office/officeart/2005/8/layout/lProcess2"/>
    <dgm:cxn modelId="{28990B5B-BDFA-4C9B-9454-A2DCED0F4B53}" type="presOf" srcId="{F86350DC-DFD3-424F-992D-5C7CA862E8EC}" destId="{19854886-BBA6-4EAE-96F9-B5236AE5F835}" srcOrd="0" destOrd="0" presId="urn:microsoft.com/office/officeart/2005/8/layout/lProcess2"/>
    <dgm:cxn modelId="{F6BAA65D-9240-4807-85BE-1D041260FA53}" type="presParOf" srcId="{A0E21094-9F98-421E-B47A-28CBCCA17739}" destId="{2C3FEAF8-F386-4D4D-9034-862C78A18CC4}" srcOrd="0" destOrd="0" presId="urn:microsoft.com/office/officeart/2005/8/layout/lProcess2"/>
    <dgm:cxn modelId="{414C022A-7874-47C5-AF46-8161F6C29BA7}" type="presParOf" srcId="{2C3FEAF8-F386-4D4D-9034-862C78A18CC4}" destId="{3102A92B-8569-409F-AEF4-823E715BB0E0}" srcOrd="0" destOrd="0" presId="urn:microsoft.com/office/officeart/2005/8/layout/lProcess2"/>
    <dgm:cxn modelId="{76D9A1E8-24D3-46CB-A9F4-223E71EFC08F}" type="presParOf" srcId="{2C3FEAF8-F386-4D4D-9034-862C78A18CC4}" destId="{1C4A76B3-4B37-4237-A276-5EAFE5567E7F}" srcOrd="1" destOrd="0" presId="urn:microsoft.com/office/officeart/2005/8/layout/lProcess2"/>
    <dgm:cxn modelId="{14705A81-E469-44AE-864D-9FD686FBADEB}" type="presParOf" srcId="{2C3FEAF8-F386-4D4D-9034-862C78A18CC4}" destId="{1171F1C2-3183-4ACF-A5B1-CE1C1214E634}" srcOrd="2" destOrd="0" presId="urn:microsoft.com/office/officeart/2005/8/layout/lProcess2"/>
    <dgm:cxn modelId="{750EE328-F81E-4E5F-ACEC-749DADAB0420}" type="presParOf" srcId="{1171F1C2-3183-4ACF-A5B1-CE1C1214E634}" destId="{7A24D11C-F59E-4311-BF52-0F6CF8EE809F}" srcOrd="0" destOrd="0" presId="urn:microsoft.com/office/officeart/2005/8/layout/lProcess2"/>
    <dgm:cxn modelId="{D6CA3452-47F8-47F1-9951-D05BB3A33BA6}" type="presParOf" srcId="{7A24D11C-F59E-4311-BF52-0F6CF8EE809F}" destId="{C5850C22-C56D-42C7-B407-2AF445AC6B17}" srcOrd="0" destOrd="0" presId="urn:microsoft.com/office/officeart/2005/8/layout/lProcess2"/>
    <dgm:cxn modelId="{2C3C566C-C572-4F1C-8695-B564DF002854}" type="presParOf" srcId="{7A24D11C-F59E-4311-BF52-0F6CF8EE809F}" destId="{C226D8FB-DB7E-47C8-BA30-60A02853AC71}" srcOrd="1" destOrd="0" presId="urn:microsoft.com/office/officeart/2005/8/layout/lProcess2"/>
    <dgm:cxn modelId="{601104CF-D2F9-4744-8028-113D37A36FAC}" type="presParOf" srcId="{7A24D11C-F59E-4311-BF52-0F6CF8EE809F}" destId="{3ECA4EB6-A5CA-4C0F-8822-5415275512BC}" srcOrd="2" destOrd="0" presId="urn:microsoft.com/office/officeart/2005/8/layout/lProcess2"/>
    <dgm:cxn modelId="{EE52B648-78BB-4C02-9635-56B41BFB3B50}" type="presParOf" srcId="{A0E21094-9F98-421E-B47A-28CBCCA17739}" destId="{7AC9F0F1-D053-424F-A08E-6277DC2F733F}" srcOrd="1" destOrd="0" presId="urn:microsoft.com/office/officeart/2005/8/layout/lProcess2"/>
    <dgm:cxn modelId="{AAA56CB5-3336-4CDB-ADD1-8C44AA074F89}" type="presParOf" srcId="{A0E21094-9F98-421E-B47A-28CBCCA17739}" destId="{5E4CCF41-BC56-4B27-8C2C-0478E8A5C90F}" srcOrd="2" destOrd="0" presId="urn:microsoft.com/office/officeart/2005/8/layout/lProcess2"/>
    <dgm:cxn modelId="{A190912E-9E87-4D3C-9E50-B87CE7F4AB1A}" type="presParOf" srcId="{5E4CCF41-BC56-4B27-8C2C-0478E8A5C90F}" destId="{5C84B605-4B74-4D13-9A06-DF59A68C08F2}" srcOrd="0" destOrd="0" presId="urn:microsoft.com/office/officeart/2005/8/layout/lProcess2"/>
    <dgm:cxn modelId="{5BE0DFFE-34BF-413B-8FE5-1B7CBE6E87AF}" type="presParOf" srcId="{5E4CCF41-BC56-4B27-8C2C-0478E8A5C90F}" destId="{1C19B259-6112-4F2F-82E1-822375B2B0E4}" srcOrd="1" destOrd="0" presId="urn:microsoft.com/office/officeart/2005/8/layout/lProcess2"/>
    <dgm:cxn modelId="{D6472207-CB63-4539-89C0-FCDA0C9853FB}" type="presParOf" srcId="{5E4CCF41-BC56-4B27-8C2C-0478E8A5C90F}" destId="{B9BDBFFC-B154-47A9-B21B-CC63394EDFE5}" srcOrd="2" destOrd="0" presId="urn:microsoft.com/office/officeart/2005/8/layout/lProcess2"/>
    <dgm:cxn modelId="{59DA089F-BA92-41AE-98B4-58A1A676C361}" type="presParOf" srcId="{B9BDBFFC-B154-47A9-B21B-CC63394EDFE5}" destId="{DC10DD0A-C4A4-448E-813F-5F225ED416EB}" srcOrd="0" destOrd="0" presId="urn:microsoft.com/office/officeart/2005/8/layout/lProcess2"/>
    <dgm:cxn modelId="{AE6E87C2-1921-4CE0-884A-87318DD0E64B}" type="presParOf" srcId="{DC10DD0A-C4A4-448E-813F-5F225ED416EB}" destId="{2CBC9F3D-7D52-4D3B-A6CD-526C97CD800F}" srcOrd="0" destOrd="0" presId="urn:microsoft.com/office/officeart/2005/8/layout/lProcess2"/>
    <dgm:cxn modelId="{D717CF9D-DCF7-469C-A8DB-BD9150121127}" type="presParOf" srcId="{DC10DD0A-C4A4-448E-813F-5F225ED416EB}" destId="{734CF847-9736-4EA0-BD10-48420A4F2516}" srcOrd="1" destOrd="0" presId="urn:microsoft.com/office/officeart/2005/8/layout/lProcess2"/>
    <dgm:cxn modelId="{CA2FF3CE-227E-464D-B724-673E13E2A058}" type="presParOf" srcId="{DC10DD0A-C4A4-448E-813F-5F225ED416EB}" destId="{7440A145-5470-4346-8D74-A2BF9E3AEB94}" srcOrd="2" destOrd="0" presId="urn:microsoft.com/office/officeart/2005/8/layout/lProcess2"/>
    <dgm:cxn modelId="{188F0577-63CD-4A12-BF8C-D1BB275070E2}" type="presParOf" srcId="{A0E21094-9F98-421E-B47A-28CBCCA17739}" destId="{A4534148-EEA6-47DF-ABC1-896AEA442CD9}" srcOrd="3" destOrd="0" presId="urn:microsoft.com/office/officeart/2005/8/layout/lProcess2"/>
    <dgm:cxn modelId="{60A22EC5-22CE-495B-9CE3-F737635B4CDF}" type="presParOf" srcId="{A0E21094-9F98-421E-B47A-28CBCCA17739}" destId="{21948B6F-4AA8-445C-A6CD-EAB52C6E0CDE}" srcOrd="4" destOrd="0" presId="urn:microsoft.com/office/officeart/2005/8/layout/lProcess2"/>
    <dgm:cxn modelId="{D08D82F0-A143-4476-B1B3-D5E526B6853A}" type="presParOf" srcId="{21948B6F-4AA8-445C-A6CD-EAB52C6E0CDE}" destId="{6DE3F4CE-805A-4E79-915F-F9D4A439BDCD}" srcOrd="0" destOrd="0" presId="urn:microsoft.com/office/officeart/2005/8/layout/lProcess2"/>
    <dgm:cxn modelId="{D9618884-81A0-484B-90C8-0A3E65BC305E}" type="presParOf" srcId="{21948B6F-4AA8-445C-A6CD-EAB52C6E0CDE}" destId="{344F81F3-897D-4A8D-B3EE-962A9412EFC8}" srcOrd="1" destOrd="0" presId="urn:microsoft.com/office/officeart/2005/8/layout/lProcess2"/>
    <dgm:cxn modelId="{4106745E-BA41-4347-A971-6FF935D0F2BB}" type="presParOf" srcId="{21948B6F-4AA8-445C-A6CD-EAB52C6E0CDE}" destId="{D6980D7A-BA72-4801-81E5-10FD1985D0EE}" srcOrd="2" destOrd="0" presId="urn:microsoft.com/office/officeart/2005/8/layout/lProcess2"/>
    <dgm:cxn modelId="{568F1742-740B-4EB7-AA22-6010E355ED70}" type="presParOf" srcId="{D6980D7A-BA72-4801-81E5-10FD1985D0EE}" destId="{8DF414B8-58D0-4BED-83CD-DFAE0897232B}" srcOrd="0" destOrd="0" presId="urn:microsoft.com/office/officeart/2005/8/layout/lProcess2"/>
    <dgm:cxn modelId="{D4D1D634-0607-4E76-B1E2-9439A377737D}" type="presParOf" srcId="{8DF414B8-58D0-4BED-83CD-DFAE0897232B}" destId="{4AE7EF9B-73B6-412C-912F-A91C3E48BBAC}" srcOrd="0" destOrd="0" presId="urn:microsoft.com/office/officeart/2005/8/layout/lProcess2"/>
    <dgm:cxn modelId="{E33C1FAF-727B-48BC-9A11-52D9E6B4281F}" type="presParOf" srcId="{8DF414B8-58D0-4BED-83CD-DFAE0897232B}" destId="{CEC84229-7488-452E-BF67-598F6EE98817}" srcOrd="1" destOrd="0" presId="urn:microsoft.com/office/officeart/2005/8/layout/lProcess2"/>
    <dgm:cxn modelId="{3DB5C989-53EA-433E-AC2E-EEABAE9B0DE1}" type="presParOf" srcId="{8DF414B8-58D0-4BED-83CD-DFAE0897232B}" destId="{2AA8F3AE-B119-4511-A9E1-42B3CFA51C9F}" srcOrd="2" destOrd="0" presId="urn:microsoft.com/office/officeart/2005/8/layout/lProcess2"/>
    <dgm:cxn modelId="{D3392F29-23EF-49DD-A499-00F4288E4588}" type="presParOf" srcId="{A0E21094-9F98-421E-B47A-28CBCCA17739}" destId="{3C78D7D6-AC7A-49DE-8C22-525E42A5A350}" srcOrd="5" destOrd="0" presId="urn:microsoft.com/office/officeart/2005/8/layout/lProcess2"/>
    <dgm:cxn modelId="{D32C4A04-2096-4144-884C-9C253E2A3BAD}" type="presParOf" srcId="{A0E21094-9F98-421E-B47A-28CBCCA17739}" destId="{5AD2D937-26E1-4014-89C1-9CF8D7221A4C}" srcOrd="6" destOrd="0" presId="urn:microsoft.com/office/officeart/2005/8/layout/lProcess2"/>
    <dgm:cxn modelId="{D96E7150-9428-415E-93F7-5033B2B91FB2}" type="presParOf" srcId="{5AD2D937-26E1-4014-89C1-9CF8D7221A4C}" destId="{19854886-BBA6-4EAE-96F9-B5236AE5F835}" srcOrd="0" destOrd="0" presId="urn:microsoft.com/office/officeart/2005/8/layout/lProcess2"/>
    <dgm:cxn modelId="{1FB9EEB4-8E8B-4B4C-BE2A-641E46BD2DFF}" type="presParOf" srcId="{5AD2D937-26E1-4014-89C1-9CF8D7221A4C}" destId="{5D48668F-F24B-437F-BBA8-F448C3500BD9}" srcOrd="1" destOrd="0" presId="urn:microsoft.com/office/officeart/2005/8/layout/lProcess2"/>
    <dgm:cxn modelId="{AD2590D5-32E6-41EA-BAC9-EBE2B88D6D19}" type="presParOf" srcId="{5AD2D937-26E1-4014-89C1-9CF8D7221A4C}" destId="{A5A06F49-EF87-4385-A580-993BEE27BAAD}" srcOrd="2" destOrd="0" presId="urn:microsoft.com/office/officeart/2005/8/layout/lProcess2"/>
    <dgm:cxn modelId="{0A1E6180-1D85-47BC-9F62-064393056F1B}" type="presParOf" srcId="{A5A06F49-EF87-4385-A580-993BEE27BAAD}" destId="{96E4C3DA-1FD4-43E7-9AE7-46711AF93589}" srcOrd="0" destOrd="0" presId="urn:microsoft.com/office/officeart/2005/8/layout/lProcess2"/>
    <dgm:cxn modelId="{EBE106BA-D595-4059-BF38-C177E9892F61}" type="presParOf" srcId="{96E4C3DA-1FD4-43E7-9AE7-46711AF93589}" destId="{0955198A-4160-4433-91BD-8EB875AD8BFF}" srcOrd="0" destOrd="0" presId="urn:microsoft.com/office/officeart/2005/8/layout/lProcess2"/>
    <dgm:cxn modelId="{10E57F25-362A-4058-9CAA-D6C066CFAC1A}" type="presParOf" srcId="{96E4C3DA-1FD4-43E7-9AE7-46711AF93589}" destId="{CD601665-1C27-441B-B5CC-9025A3E77FF8}" srcOrd="1" destOrd="0" presId="urn:microsoft.com/office/officeart/2005/8/layout/lProcess2"/>
    <dgm:cxn modelId="{F1AE15B6-DD3E-457F-8BDD-9AE0F01D7E6D}" type="presParOf" srcId="{96E4C3DA-1FD4-43E7-9AE7-46711AF93589}" destId="{09D8852B-1BE8-49A2-B59A-2DF817038277}" srcOrd="2" destOrd="0" presId="urn:microsoft.com/office/officeart/2005/8/layout/lProcess2"/>
    <dgm:cxn modelId="{1FF57FF3-22DC-45F6-A1E6-0C453F403C37}" type="presParOf" srcId="{A0E21094-9F98-421E-B47A-28CBCCA17739}" destId="{35A42BF0-5D36-42CE-B649-15B2E05AA956}" srcOrd="7" destOrd="0" presId="urn:microsoft.com/office/officeart/2005/8/layout/lProcess2"/>
    <dgm:cxn modelId="{329294B6-C777-407E-8EAA-93D67762CE37}" type="presParOf" srcId="{A0E21094-9F98-421E-B47A-28CBCCA17739}" destId="{13A4587F-8D66-462B-8459-F15F3BE7AC56}" srcOrd="8" destOrd="0" presId="urn:microsoft.com/office/officeart/2005/8/layout/lProcess2"/>
    <dgm:cxn modelId="{B47715CC-E9FB-4489-BFEC-30B53A6D6898}" type="presParOf" srcId="{13A4587F-8D66-462B-8459-F15F3BE7AC56}" destId="{40CF8A36-1EC0-4B33-B7E3-5C84E861B6BD}" srcOrd="0" destOrd="0" presId="urn:microsoft.com/office/officeart/2005/8/layout/lProcess2"/>
    <dgm:cxn modelId="{838A3224-5ADF-4CDA-8011-CE4B4D123ACD}" type="presParOf" srcId="{13A4587F-8D66-462B-8459-F15F3BE7AC56}" destId="{C69DDB1C-B617-4F23-9985-5EA1ACE1FF7E}" srcOrd="1" destOrd="0" presId="urn:microsoft.com/office/officeart/2005/8/layout/lProcess2"/>
    <dgm:cxn modelId="{46FF1668-0773-44AF-8AB7-A49ABFD4ECBB}" type="presParOf" srcId="{13A4587F-8D66-462B-8459-F15F3BE7AC56}" destId="{D9AF4402-3C44-4D98-B125-03AC040A0DD2}" srcOrd="2" destOrd="0" presId="urn:microsoft.com/office/officeart/2005/8/layout/lProcess2"/>
    <dgm:cxn modelId="{7800D03D-2F28-4D30-A990-4C7D0E48B116}" type="presParOf" srcId="{D9AF4402-3C44-4D98-B125-03AC040A0DD2}" destId="{9F3A0D79-BD27-4053-A5F0-1F7AE1CF1F37}" srcOrd="0" destOrd="0" presId="urn:microsoft.com/office/officeart/2005/8/layout/lProcess2"/>
    <dgm:cxn modelId="{C3609D23-76B1-4475-92A7-8C5A3E69F1D0}" type="presParOf" srcId="{9F3A0D79-BD27-4053-A5F0-1F7AE1CF1F37}" destId="{D541A6EC-3A15-48A9-9826-5E87B8CC28DE}" srcOrd="0" destOrd="0" presId="urn:microsoft.com/office/officeart/2005/8/layout/lProcess2"/>
    <dgm:cxn modelId="{7B1FD508-D668-4718-A18D-CE534FCF975D}" type="presParOf" srcId="{9F3A0D79-BD27-4053-A5F0-1F7AE1CF1F37}" destId="{A23901A0-025E-4B64-ACD1-C02F0F83785F}" srcOrd="1" destOrd="0" presId="urn:microsoft.com/office/officeart/2005/8/layout/lProcess2"/>
    <dgm:cxn modelId="{D0058D8C-F6E2-4697-968E-1E87FECD2AE2}" type="presParOf" srcId="{9F3A0D79-BD27-4053-A5F0-1F7AE1CF1F37}" destId="{95138DCE-A520-43D6-B6BC-D29C264302A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8CD240-8BE3-47DB-B933-B5F6B722FB99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E7CF29F-5BC5-410B-8601-427A8DE795FC}">
      <dgm:prSet phldrT="[Texto]" custT="1"/>
      <dgm:spPr/>
      <dgm:t>
        <a:bodyPr/>
        <a:lstStyle/>
        <a:p>
          <a:pPr algn="just"/>
          <a:r>
            <a:rPr lang="es-EC" sz="2800" dirty="0" smtClean="0"/>
            <a:t>100% encuestados no consideran que los </a:t>
          </a:r>
          <a:r>
            <a:rPr lang="es-EC" sz="2800" dirty="0" err="1" smtClean="0"/>
            <a:t>CAT´s</a:t>
          </a:r>
          <a:r>
            <a:rPr lang="es-EC" sz="2800" dirty="0" smtClean="0"/>
            <a:t> cubren en su totalidad el beneficio arancelario suspendido</a:t>
          </a:r>
          <a:endParaRPr lang="es-EC" sz="2800" dirty="0"/>
        </a:p>
      </dgm:t>
    </dgm:pt>
    <dgm:pt modelId="{E4B7FB99-2580-4B51-B910-E2B5887A2B6E}" type="parTrans" cxnId="{369703AF-2B6B-40C7-8537-7EC8441D9831}">
      <dgm:prSet/>
      <dgm:spPr/>
      <dgm:t>
        <a:bodyPr/>
        <a:lstStyle/>
        <a:p>
          <a:endParaRPr lang="es-EC"/>
        </a:p>
      </dgm:t>
    </dgm:pt>
    <dgm:pt modelId="{A4A76D6D-F4BE-4901-8ABC-C448C44073BB}" type="sibTrans" cxnId="{369703AF-2B6B-40C7-8537-7EC8441D9831}">
      <dgm:prSet/>
      <dgm:spPr/>
      <dgm:t>
        <a:bodyPr/>
        <a:lstStyle/>
        <a:p>
          <a:endParaRPr lang="es-EC"/>
        </a:p>
      </dgm:t>
    </dgm:pt>
    <dgm:pt modelId="{92BE3630-1706-4B53-9A3F-90DE6CFF25A6}">
      <dgm:prSet phldrT="[Texto]" custT="1"/>
      <dgm:spPr/>
      <dgm:t>
        <a:bodyPr/>
        <a:lstStyle/>
        <a:p>
          <a:pPr algn="just"/>
          <a:r>
            <a:rPr lang="es-EC" sz="2800" dirty="0" smtClean="0"/>
            <a:t>80% encuestados tomó estrategias de mitigación después de la suspensión</a:t>
          </a:r>
          <a:endParaRPr lang="es-EC" sz="2800" dirty="0"/>
        </a:p>
      </dgm:t>
    </dgm:pt>
    <dgm:pt modelId="{9293FD95-F653-42EE-B064-0954162ACEC4}" type="parTrans" cxnId="{B6F56190-66FD-439E-89F5-9C083D41006A}">
      <dgm:prSet/>
      <dgm:spPr/>
      <dgm:t>
        <a:bodyPr/>
        <a:lstStyle/>
        <a:p>
          <a:endParaRPr lang="es-EC"/>
        </a:p>
      </dgm:t>
    </dgm:pt>
    <dgm:pt modelId="{ABA6609E-8732-4880-8F7F-0F1228A04BEE}" type="sibTrans" cxnId="{B6F56190-66FD-439E-89F5-9C083D41006A}">
      <dgm:prSet/>
      <dgm:spPr/>
      <dgm:t>
        <a:bodyPr/>
        <a:lstStyle/>
        <a:p>
          <a:endParaRPr lang="es-EC"/>
        </a:p>
      </dgm:t>
    </dgm:pt>
    <dgm:pt modelId="{B806FBE5-C14D-4A15-8032-B97E93DE77F6}" type="pres">
      <dgm:prSet presAssocID="{498CD240-8BE3-47DB-B933-B5F6B722FB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4E6C26-CD6A-46F9-A75B-D02ADF37DA95}" type="pres">
      <dgm:prSet presAssocID="{498CD240-8BE3-47DB-B933-B5F6B722FB99}" presName="divider" presStyleLbl="fgShp" presStyleIdx="0" presStyleCnt="1"/>
      <dgm:spPr/>
    </dgm:pt>
    <dgm:pt modelId="{8A5CF1AD-4222-4851-980C-E4D8EFE416ED}" type="pres">
      <dgm:prSet presAssocID="{5E7CF29F-5BC5-410B-8601-427A8DE795FC}" presName="downArrow" presStyleLbl="node1" presStyleIdx="0" presStyleCnt="2"/>
      <dgm:spPr/>
    </dgm:pt>
    <dgm:pt modelId="{DC62D765-1733-47D9-8979-465A7551742C}" type="pres">
      <dgm:prSet presAssocID="{5E7CF29F-5BC5-410B-8601-427A8DE795FC}" presName="downArrowText" presStyleLbl="revTx" presStyleIdx="0" presStyleCnt="2" custScaleX="1487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0359EE-7F3E-4096-96D6-30943760E10E}" type="pres">
      <dgm:prSet presAssocID="{92BE3630-1706-4B53-9A3F-90DE6CFF25A6}" presName="upArrow" presStyleLbl="node1" presStyleIdx="1" presStyleCnt="2"/>
      <dgm:spPr/>
    </dgm:pt>
    <dgm:pt modelId="{6E8AA209-5C1F-41C7-8EC6-BA8EAA0C365E}" type="pres">
      <dgm:prSet presAssocID="{92BE3630-1706-4B53-9A3F-90DE6CFF25A6}" presName="upArrowText" presStyleLbl="revTx" presStyleIdx="1" presStyleCnt="2" custScaleX="1339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F56190-66FD-439E-89F5-9C083D41006A}" srcId="{498CD240-8BE3-47DB-B933-B5F6B722FB99}" destId="{92BE3630-1706-4B53-9A3F-90DE6CFF25A6}" srcOrd="1" destOrd="0" parTransId="{9293FD95-F653-42EE-B064-0954162ACEC4}" sibTransId="{ABA6609E-8732-4880-8F7F-0F1228A04BEE}"/>
    <dgm:cxn modelId="{369703AF-2B6B-40C7-8537-7EC8441D9831}" srcId="{498CD240-8BE3-47DB-B933-B5F6B722FB99}" destId="{5E7CF29F-5BC5-410B-8601-427A8DE795FC}" srcOrd="0" destOrd="0" parTransId="{E4B7FB99-2580-4B51-B910-E2B5887A2B6E}" sibTransId="{A4A76D6D-F4BE-4901-8ABC-C448C44073BB}"/>
    <dgm:cxn modelId="{E8BF53BA-74EB-4A0B-B6A2-FDE7CEFDC221}" type="presOf" srcId="{92BE3630-1706-4B53-9A3F-90DE6CFF25A6}" destId="{6E8AA209-5C1F-41C7-8EC6-BA8EAA0C365E}" srcOrd="0" destOrd="0" presId="urn:microsoft.com/office/officeart/2005/8/layout/arrow3"/>
    <dgm:cxn modelId="{70BAD7A6-3985-4675-B040-9C02ACCBC89E}" type="presOf" srcId="{498CD240-8BE3-47DB-B933-B5F6B722FB99}" destId="{B806FBE5-C14D-4A15-8032-B97E93DE77F6}" srcOrd="0" destOrd="0" presId="urn:microsoft.com/office/officeart/2005/8/layout/arrow3"/>
    <dgm:cxn modelId="{4C588A3F-48A8-4550-BDA4-BA6FB00A5810}" type="presOf" srcId="{5E7CF29F-5BC5-410B-8601-427A8DE795FC}" destId="{DC62D765-1733-47D9-8979-465A7551742C}" srcOrd="0" destOrd="0" presId="urn:microsoft.com/office/officeart/2005/8/layout/arrow3"/>
    <dgm:cxn modelId="{843BDF84-BF19-4086-B80D-722AF34D9487}" type="presParOf" srcId="{B806FBE5-C14D-4A15-8032-B97E93DE77F6}" destId="{AB4E6C26-CD6A-46F9-A75B-D02ADF37DA95}" srcOrd="0" destOrd="0" presId="urn:microsoft.com/office/officeart/2005/8/layout/arrow3"/>
    <dgm:cxn modelId="{F89AC7D7-D30D-4D92-905F-111A4807FB09}" type="presParOf" srcId="{B806FBE5-C14D-4A15-8032-B97E93DE77F6}" destId="{8A5CF1AD-4222-4851-980C-E4D8EFE416ED}" srcOrd="1" destOrd="0" presId="urn:microsoft.com/office/officeart/2005/8/layout/arrow3"/>
    <dgm:cxn modelId="{96419854-196D-420A-B0F1-8025B3601CC2}" type="presParOf" srcId="{B806FBE5-C14D-4A15-8032-B97E93DE77F6}" destId="{DC62D765-1733-47D9-8979-465A7551742C}" srcOrd="2" destOrd="0" presId="urn:microsoft.com/office/officeart/2005/8/layout/arrow3"/>
    <dgm:cxn modelId="{91151FA7-6BC3-4356-BEDF-3ABB7C33C22A}" type="presParOf" srcId="{B806FBE5-C14D-4A15-8032-B97E93DE77F6}" destId="{6A0359EE-7F3E-4096-96D6-30943760E10E}" srcOrd="3" destOrd="0" presId="urn:microsoft.com/office/officeart/2005/8/layout/arrow3"/>
    <dgm:cxn modelId="{B960CAB6-B847-4250-AF2E-A526EF09ACEC}" type="presParOf" srcId="{B806FBE5-C14D-4A15-8032-B97E93DE77F6}" destId="{6E8AA209-5C1F-41C7-8EC6-BA8EAA0C365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94FA74-851C-44A0-91F0-5D763E158946}" type="doc">
      <dgm:prSet loTypeId="urn:microsoft.com/office/officeart/2005/8/layout/cycle4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92C1911-326D-4249-92A2-4F1426DB80D4}">
      <dgm:prSet phldrT="[Texto]" custT="1"/>
      <dgm:spPr/>
      <dgm:t>
        <a:bodyPr/>
        <a:lstStyle/>
        <a:p>
          <a:pPr marL="0" indent="0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Concluyen o suspenden acuerdos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3C51F7-7E43-4BD7-9F38-223DC95EB995}" type="parTrans" cxnId="{12A4DDC3-968B-4229-8C09-0844FFF8DCBE}">
      <dgm:prSet/>
      <dgm:spPr/>
      <dgm:t>
        <a:bodyPr/>
        <a:lstStyle/>
        <a:p>
          <a:endParaRPr lang="es-EC"/>
        </a:p>
      </dgm:t>
    </dgm:pt>
    <dgm:pt modelId="{5C6AF711-4381-4F26-A8CE-4CF683B40D2C}" type="sibTrans" cxnId="{12A4DDC3-968B-4229-8C09-0844FFF8DCBE}">
      <dgm:prSet/>
      <dgm:spPr/>
      <dgm:t>
        <a:bodyPr/>
        <a:lstStyle/>
        <a:p>
          <a:endParaRPr lang="es-EC"/>
        </a:p>
      </dgm:t>
    </dgm:pt>
    <dgm:pt modelId="{8F5FFF1B-E9BC-479E-B93B-3EAA41F4A056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Oportunidad de especialización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80086-929B-4B11-AE2F-56CF392E0D63}" type="parTrans" cxnId="{EC9A1C47-C634-4231-B30F-688877530369}">
      <dgm:prSet/>
      <dgm:spPr/>
      <dgm:t>
        <a:bodyPr/>
        <a:lstStyle/>
        <a:p>
          <a:endParaRPr lang="es-EC"/>
        </a:p>
      </dgm:t>
    </dgm:pt>
    <dgm:pt modelId="{B1C1A35D-4C12-433E-B9B6-AB62E61E5FB7}" type="sibTrans" cxnId="{EC9A1C47-C634-4231-B30F-688877530369}">
      <dgm:prSet/>
      <dgm:spPr/>
      <dgm:t>
        <a:bodyPr/>
        <a:lstStyle/>
        <a:p>
          <a:endParaRPr lang="es-EC"/>
        </a:p>
      </dgm:t>
    </dgm:pt>
    <dgm:pt modelId="{90A68D8C-0557-4851-9844-8834E4475FF8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Dinamizar exportaciones de rosas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D245D-72D5-49D0-AFEC-94787F99C9D8}" type="parTrans" cxnId="{94A1F9A2-9F41-4470-B0FC-FCFDCCECC6D1}">
      <dgm:prSet/>
      <dgm:spPr/>
      <dgm:t>
        <a:bodyPr/>
        <a:lstStyle/>
        <a:p>
          <a:endParaRPr lang="es-EC"/>
        </a:p>
      </dgm:t>
    </dgm:pt>
    <dgm:pt modelId="{87F449A2-D28B-4EF5-B63F-5C49DFD2CE83}" type="sibTrans" cxnId="{94A1F9A2-9F41-4470-B0FC-FCFDCCECC6D1}">
      <dgm:prSet/>
      <dgm:spPr/>
      <dgm:t>
        <a:bodyPr/>
        <a:lstStyle/>
        <a:p>
          <a:endParaRPr lang="es-EC"/>
        </a:p>
      </dgm:t>
    </dgm:pt>
    <dgm:pt modelId="{80671571-715F-44C7-9C19-F2122CE057F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Salir de la zona de confort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0C21E-E99A-4ABE-9D10-BBDCFE26179F}" type="parTrans" cxnId="{DE52A8EE-C6C5-4AB9-888F-6F4DD6082CDD}">
      <dgm:prSet/>
      <dgm:spPr/>
      <dgm:t>
        <a:bodyPr/>
        <a:lstStyle/>
        <a:p>
          <a:endParaRPr lang="es-EC"/>
        </a:p>
      </dgm:t>
    </dgm:pt>
    <dgm:pt modelId="{D709B9DE-9675-4922-887F-43C8FEB2AED2}" type="sibTrans" cxnId="{DE52A8EE-C6C5-4AB9-888F-6F4DD6082CDD}">
      <dgm:prSet/>
      <dgm:spPr/>
      <dgm:t>
        <a:bodyPr/>
        <a:lstStyle/>
        <a:p>
          <a:endParaRPr lang="es-EC"/>
        </a:p>
      </dgm:t>
    </dgm:pt>
    <dgm:pt modelId="{2C7EA368-ED63-4673-8E67-51852AD4B163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Los mercados cambian de un momento a otro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4E745-B183-48AF-A00B-32D4D620BB66}" type="parTrans" cxnId="{2515970C-9905-4102-B74A-7204F3BEC77D}">
      <dgm:prSet/>
      <dgm:spPr/>
      <dgm:t>
        <a:bodyPr/>
        <a:lstStyle/>
        <a:p>
          <a:endParaRPr lang="es-EC"/>
        </a:p>
      </dgm:t>
    </dgm:pt>
    <dgm:pt modelId="{01C4F414-3A5B-4FA9-8942-E9504E6EF8EC}" type="sibTrans" cxnId="{2515970C-9905-4102-B74A-7204F3BEC77D}">
      <dgm:prSet/>
      <dgm:spPr/>
      <dgm:t>
        <a:bodyPr/>
        <a:lstStyle/>
        <a:p>
          <a:endParaRPr lang="es-EC"/>
        </a:p>
      </dgm:t>
    </dgm:pt>
    <dgm:pt modelId="{EC6FB3C2-3BA0-4671-B7D3-2673BC8C6395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Entidades gubernamentales</a:t>
          </a:r>
        </a:p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Y asociaciones gremiales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9E36C-E6AC-41D9-956D-21108F6AB9FA}" type="parTrans" cxnId="{7C4DD800-DB88-4720-A47C-CB2AC879815E}">
      <dgm:prSet/>
      <dgm:spPr/>
      <dgm:t>
        <a:bodyPr/>
        <a:lstStyle/>
        <a:p>
          <a:endParaRPr lang="es-EC"/>
        </a:p>
      </dgm:t>
    </dgm:pt>
    <dgm:pt modelId="{4AA795A9-BA07-4BA8-AD0F-C65D667A22A3}" type="sibTrans" cxnId="{7C4DD800-DB88-4720-A47C-CB2AC879815E}">
      <dgm:prSet/>
      <dgm:spPr/>
      <dgm:t>
        <a:bodyPr/>
        <a:lstStyle/>
        <a:p>
          <a:endParaRPr lang="es-EC"/>
        </a:p>
      </dgm:t>
    </dgm:pt>
    <dgm:pt modelId="{60579F4D-52EA-44E2-BD59-CFA00DD16F41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Promoción y publicidad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6C5A5-0AA9-4F77-9993-F7E26FBD0385}" type="parTrans" cxnId="{855F63E4-BE35-4F85-9602-F433C3584D34}">
      <dgm:prSet/>
      <dgm:spPr/>
      <dgm:t>
        <a:bodyPr/>
        <a:lstStyle/>
        <a:p>
          <a:endParaRPr lang="es-EC"/>
        </a:p>
      </dgm:t>
    </dgm:pt>
    <dgm:pt modelId="{EB6A5599-72D3-4A40-AC2A-B412FB353070}" type="sibTrans" cxnId="{855F63E4-BE35-4F85-9602-F433C3584D34}">
      <dgm:prSet/>
      <dgm:spPr/>
      <dgm:t>
        <a:bodyPr/>
        <a:lstStyle/>
        <a:p>
          <a:endParaRPr lang="es-EC"/>
        </a:p>
      </dgm:t>
    </dgm:pt>
    <dgm:pt modelId="{A932140C-3B3A-4CFD-BB11-D87F623162AC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Ventajas competitivas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71842-48DD-4FEF-9FD5-28F8F1688AA4}" type="parTrans" cxnId="{81276CF5-F62C-48FF-ACBE-592DAAD5D627}">
      <dgm:prSet/>
      <dgm:spPr/>
      <dgm:t>
        <a:bodyPr/>
        <a:lstStyle/>
        <a:p>
          <a:endParaRPr lang="es-EC"/>
        </a:p>
      </dgm:t>
    </dgm:pt>
    <dgm:pt modelId="{EFCC1041-7B80-40A9-8ABF-C64C5C71D29C}" type="sibTrans" cxnId="{81276CF5-F62C-48FF-ACBE-592DAAD5D627}">
      <dgm:prSet/>
      <dgm:spPr/>
      <dgm:t>
        <a:bodyPr/>
        <a:lstStyle/>
        <a:p>
          <a:endParaRPr lang="es-EC"/>
        </a:p>
      </dgm:t>
    </dgm:pt>
    <dgm:pt modelId="{CD6F97CD-8AD2-4AB5-8D06-636D29E1B98F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Cadenas de valor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70E102-0FE6-4CAF-9361-2523EFC87F13}" type="parTrans" cxnId="{10836EF0-3CC3-451B-80D5-2CB116D4BC7C}">
      <dgm:prSet/>
      <dgm:spPr/>
      <dgm:t>
        <a:bodyPr/>
        <a:lstStyle/>
        <a:p>
          <a:endParaRPr lang="es-EC"/>
        </a:p>
      </dgm:t>
    </dgm:pt>
    <dgm:pt modelId="{7FB8E9A5-2495-43FE-B95A-50D3CB3EAC89}" type="sibTrans" cxnId="{10836EF0-3CC3-451B-80D5-2CB116D4BC7C}">
      <dgm:prSet/>
      <dgm:spPr/>
      <dgm:t>
        <a:bodyPr/>
        <a:lstStyle/>
        <a:p>
          <a:endParaRPr lang="es-EC"/>
        </a:p>
      </dgm:t>
    </dgm:pt>
    <dgm:pt modelId="{ADC5AEFA-3583-447F-A7EB-949E592A0F82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Minimizar intermediarios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5955DC-2A60-423D-9349-BB6A9F90D2A7}" type="parTrans" cxnId="{F6983986-5D09-4BF3-99D5-CA0F78AA3C51}">
      <dgm:prSet/>
      <dgm:spPr/>
      <dgm:t>
        <a:bodyPr/>
        <a:lstStyle/>
        <a:p>
          <a:endParaRPr lang="es-EC"/>
        </a:p>
      </dgm:t>
    </dgm:pt>
    <dgm:pt modelId="{75C842C3-544F-43C5-9D3D-AC3EB159DB74}" type="sibTrans" cxnId="{F6983986-5D09-4BF3-99D5-CA0F78AA3C51}">
      <dgm:prSet/>
      <dgm:spPr/>
      <dgm:t>
        <a:bodyPr/>
        <a:lstStyle/>
        <a:p>
          <a:endParaRPr lang="es-EC"/>
        </a:p>
      </dgm:t>
    </dgm:pt>
    <dgm:pt modelId="{F02E2C9F-110E-4049-A48F-E9BA408D340C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Aprovechar recursos propios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42281-4C1C-4B79-A220-C86F1E6E4FFA}" type="parTrans" cxnId="{936F9A19-483A-4563-B3AB-549CE0D34127}">
      <dgm:prSet/>
      <dgm:spPr/>
      <dgm:t>
        <a:bodyPr/>
        <a:lstStyle/>
        <a:p>
          <a:endParaRPr lang="es-EC"/>
        </a:p>
      </dgm:t>
    </dgm:pt>
    <dgm:pt modelId="{5B0BDE2C-9985-4020-98DF-B0B98B986CB6}" type="sibTrans" cxnId="{936F9A19-483A-4563-B3AB-549CE0D34127}">
      <dgm:prSet/>
      <dgm:spPr/>
      <dgm:t>
        <a:bodyPr/>
        <a:lstStyle/>
        <a:p>
          <a:endParaRPr lang="es-EC"/>
        </a:p>
      </dgm:t>
    </dgm:pt>
    <dgm:pt modelId="{12967667-1721-47D3-A8A6-BD43361CB616}">
      <dgm:prSet phldrT="[Texto]" custT="1"/>
      <dgm:spPr/>
      <dgm:t>
        <a:bodyPr/>
        <a:lstStyle/>
        <a:p>
          <a:r>
            <a:rPr lang="es-EC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CATs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1EF1F-F102-49C1-B4BE-A080ADFB2FE1}" type="parTrans" cxnId="{64737E24-D5E7-4F8A-9ECB-3B7F6ECCFB6F}">
      <dgm:prSet/>
      <dgm:spPr/>
      <dgm:t>
        <a:bodyPr/>
        <a:lstStyle/>
        <a:p>
          <a:endParaRPr lang="es-EC"/>
        </a:p>
      </dgm:t>
    </dgm:pt>
    <dgm:pt modelId="{2EE25BBD-8E17-4236-A4EF-7AF991ADD364}" type="sibTrans" cxnId="{64737E24-D5E7-4F8A-9ECB-3B7F6ECCFB6F}">
      <dgm:prSet/>
      <dgm:spPr/>
      <dgm:t>
        <a:bodyPr/>
        <a:lstStyle/>
        <a:p>
          <a:endParaRPr lang="es-EC"/>
        </a:p>
      </dgm:t>
    </dgm:pt>
    <dgm:pt modelId="{DED61003-CC3A-4FFC-9F40-155A3A7A21FA}" type="pres">
      <dgm:prSet presAssocID="{C994FA74-851C-44A0-91F0-5D763E15894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9A716F-86B0-420C-8A13-D43437C1B037}" type="pres">
      <dgm:prSet presAssocID="{C994FA74-851C-44A0-91F0-5D763E158946}" presName="children" presStyleCnt="0"/>
      <dgm:spPr/>
    </dgm:pt>
    <dgm:pt modelId="{3EF6D94A-6483-423A-A45E-D001AED8D751}" type="pres">
      <dgm:prSet presAssocID="{C994FA74-851C-44A0-91F0-5D763E158946}" presName="child1group" presStyleCnt="0"/>
      <dgm:spPr/>
    </dgm:pt>
    <dgm:pt modelId="{3D5DCFD0-2368-4CE3-96BE-3B6637C59EB4}" type="pres">
      <dgm:prSet presAssocID="{C994FA74-851C-44A0-91F0-5D763E158946}" presName="child1" presStyleLbl="bgAcc1" presStyleIdx="0" presStyleCnt="4" custScaleY="76122" custLinFactNeighborX="-6069" custLinFactNeighborY="1064"/>
      <dgm:spPr/>
      <dgm:t>
        <a:bodyPr/>
        <a:lstStyle/>
        <a:p>
          <a:endParaRPr lang="es-EC"/>
        </a:p>
      </dgm:t>
    </dgm:pt>
    <dgm:pt modelId="{05D3B1C0-7A10-4B12-B45F-A49738F3D401}" type="pres">
      <dgm:prSet presAssocID="{C994FA74-851C-44A0-91F0-5D763E15894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500903-A15B-4E6E-A6D7-94B0C750770D}" type="pres">
      <dgm:prSet presAssocID="{C994FA74-851C-44A0-91F0-5D763E158946}" presName="child2group" presStyleCnt="0"/>
      <dgm:spPr/>
    </dgm:pt>
    <dgm:pt modelId="{CCCCF6F9-4C35-41D2-9BD2-7176C148D1AC}" type="pres">
      <dgm:prSet presAssocID="{C994FA74-851C-44A0-91F0-5D763E158946}" presName="child2" presStyleLbl="bgAcc1" presStyleIdx="1" presStyleCnt="4" custScaleY="83780" custLinFactNeighborX="11824" custLinFactNeighborY="4441"/>
      <dgm:spPr/>
      <dgm:t>
        <a:bodyPr/>
        <a:lstStyle/>
        <a:p>
          <a:endParaRPr lang="es-EC"/>
        </a:p>
      </dgm:t>
    </dgm:pt>
    <dgm:pt modelId="{01979522-12FC-4365-9860-7CE4D62CDA84}" type="pres">
      <dgm:prSet presAssocID="{C994FA74-851C-44A0-91F0-5D763E15894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7057AB-E156-4A2F-AC45-6C4FB9AB228D}" type="pres">
      <dgm:prSet presAssocID="{C994FA74-851C-44A0-91F0-5D763E158946}" presName="child3group" presStyleCnt="0"/>
      <dgm:spPr/>
    </dgm:pt>
    <dgm:pt modelId="{B175E780-FEE9-4F46-BC95-2E67EFBBD12F}" type="pres">
      <dgm:prSet presAssocID="{C994FA74-851C-44A0-91F0-5D763E158946}" presName="child3" presStyleLbl="bgAcc1" presStyleIdx="2" presStyleCnt="4" custScaleY="82068" custLinFactNeighborX="6863" custLinFactNeighborY="-2164"/>
      <dgm:spPr/>
      <dgm:t>
        <a:bodyPr/>
        <a:lstStyle/>
        <a:p>
          <a:endParaRPr lang="es-EC"/>
        </a:p>
      </dgm:t>
    </dgm:pt>
    <dgm:pt modelId="{C5AAB1A7-FE45-4426-B124-62B6EBD8A755}" type="pres">
      <dgm:prSet presAssocID="{C994FA74-851C-44A0-91F0-5D763E15894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EE1B46-2477-4C49-ACE5-44F292445143}" type="pres">
      <dgm:prSet presAssocID="{C994FA74-851C-44A0-91F0-5D763E158946}" presName="child4group" presStyleCnt="0"/>
      <dgm:spPr/>
    </dgm:pt>
    <dgm:pt modelId="{E102B749-30BA-481A-B866-BD5E29B35122}" type="pres">
      <dgm:prSet presAssocID="{C994FA74-851C-44A0-91F0-5D763E158946}" presName="child4" presStyleLbl="bgAcc1" presStyleIdx="3" presStyleCnt="4" custScaleY="82068"/>
      <dgm:spPr/>
      <dgm:t>
        <a:bodyPr/>
        <a:lstStyle/>
        <a:p>
          <a:endParaRPr lang="es-EC"/>
        </a:p>
      </dgm:t>
    </dgm:pt>
    <dgm:pt modelId="{E3C9F516-4BD9-4E0E-81BB-77EBCAF83CC3}" type="pres">
      <dgm:prSet presAssocID="{C994FA74-851C-44A0-91F0-5D763E15894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B25F0C-A879-490D-A7DA-3BBD7369E2A6}" type="pres">
      <dgm:prSet presAssocID="{C994FA74-851C-44A0-91F0-5D763E158946}" presName="childPlaceholder" presStyleCnt="0"/>
      <dgm:spPr/>
    </dgm:pt>
    <dgm:pt modelId="{FAA1A6E6-A132-46EC-B094-1A0D866B18A1}" type="pres">
      <dgm:prSet presAssocID="{C994FA74-851C-44A0-91F0-5D763E158946}" presName="circle" presStyleCnt="0"/>
      <dgm:spPr/>
    </dgm:pt>
    <dgm:pt modelId="{11EF84AD-3CCE-4841-B605-5CF15D13E645}" type="pres">
      <dgm:prSet presAssocID="{C994FA74-851C-44A0-91F0-5D763E15894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B4378F-8A4A-423E-B774-01CBA32403C0}" type="pres">
      <dgm:prSet presAssocID="{C994FA74-851C-44A0-91F0-5D763E15894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E23CFC-D746-4130-AA0E-94687951F4EF}" type="pres">
      <dgm:prSet presAssocID="{C994FA74-851C-44A0-91F0-5D763E15894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ABDD3E-57FD-4F46-87B4-056673793620}" type="pres">
      <dgm:prSet presAssocID="{C994FA74-851C-44A0-91F0-5D763E15894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629E3D-12FB-42A8-AAD2-57D41F667759}" type="pres">
      <dgm:prSet presAssocID="{C994FA74-851C-44A0-91F0-5D763E158946}" presName="quadrantPlaceholder" presStyleCnt="0"/>
      <dgm:spPr/>
    </dgm:pt>
    <dgm:pt modelId="{1176BF2F-61C2-49B9-B763-228D605DF9DA}" type="pres">
      <dgm:prSet presAssocID="{C994FA74-851C-44A0-91F0-5D763E158946}" presName="center1" presStyleLbl="fgShp" presStyleIdx="0" presStyleCnt="2"/>
      <dgm:spPr/>
    </dgm:pt>
    <dgm:pt modelId="{38522756-36A9-4945-BF84-646F3DE683A4}" type="pres">
      <dgm:prSet presAssocID="{C994FA74-851C-44A0-91F0-5D763E158946}" presName="center2" presStyleLbl="fgShp" presStyleIdx="1" presStyleCnt="2"/>
      <dgm:spPr/>
    </dgm:pt>
  </dgm:ptLst>
  <dgm:cxnLst>
    <dgm:cxn modelId="{12AF848D-12AB-455B-8F69-FE48400D2E9C}" type="presOf" srcId="{8F5FFF1B-E9BC-479E-B93B-3EAA41F4A056}" destId="{05D3B1C0-7A10-4B12-B45F-A49738F3D401}" srcOrd="1" destOrd="0" presId="urn:microsoft.com/office/officeart/2005/8/layout/cycle4"/>
    <dgm:cxn modelId="{D5A615A4-AFA7-45CD-BF32-26855F3172E0}" type="presOf" srcId="{992C1911-326D-4249-92A2-4F1426DB80D4}" destId="{11EF84AD-3CCE-4841-B605-5CF15D13E645}" srcOrd="0" destOrd="0" presId="urn:microsoft.com/office/officeart/2005/8/layout/cycle4"/>
    <dgm:cxn modelId="{639E0377-6183-44B4-BCA6-A486F8EC00F1}" type="presOf" srcId="{F02E2C9F-110E-4049-A48F-E9BA408D340C}" destId="{05D3B1C0-7A10-4B12-B45F-A49738F3D401}" srcOrd="1" destOrd="1" presId="urn:microsoft.com/office/officeart/2005/8/layout/cycle4"/>
    <dgm:cxn modelId="{F8A40AF8-75E0-4C1C-9867-E2A00D6C86CD}" type="presOf" srcId="{F02E2C9F-110E-4049-A48F-E9BA408D340C}" destId="{3D5DCFD0-2368-4CE3-96BE-3B6637C59EB4}" srcOrd="0" destOrd="1" presId="urn:microsoft.com/office/officeart/2005/8/layout/cycle4"/>
    <dgm:cxn modelId="{8E95D4AC-2EEE-407A-A588-8CDC1A65202A}" type="presOf" srcId="{90A68D8C-0557-4851-9844-8834E4475FF8}" destId="{D6B4378F-8A4A-423E-B774-01CBA32403C0}" srcOrd="0" destOrd="0" presId="urn:microsoft.com/office/officeart/2005/8/layout/cycle4"/>
    <dgm:cxn modelId="{1EF9E947-3510-4814-9A89-E457B90ECF99}" type="presOf" srcId="{60579F4D-52EA-44E2-BD59-CFA00DD16F41}" destId="{E3C9F516-4BD9-4E0E-81BB-77EBCAF83CC3}" srcOrd="1" destOrd="0" presId="urn:microsoft.com/office/officeart/2005/8/layout/cycle4"/>
    <dgm:cxn modelId="{3D7B4E3F-19FF-4690-9956-54B4767E53BB}" type="presOf" srcId="{CD6F97CD-8AD2-4AB5-8D06-636D29E1B98F}" destId="{CCCCF6F9-4C35-41D2-9BD2-7176C148D1AC}" srcOrd="0" destOrd="1" presId="urn:microsoft.com/office/officeart/2005/8/layout/cycle4"/>
    <dgm:cxn modelId="{12A4DDC3-968B-4229-8C09-0844FFF8DCBE}" srcId="{C994FA74-851C-44A0-91F0-5D763E158946}" destId="{992C1911-326D-4249-92A2-4F1426DB80D4}" srcOrd="0" destOrd="0" parTransId="{093C51F7-7E43-4BD7-9F38-223DC95EB995}" sibTransId="{5C6AF711-4381-4F26-A8CE-4CF683B40D2C}"/>
    <dgm:cxn modelId="{EC9A1C47-C634-4231-B30F-688877530369}" srcId="{992C1911-326D-4249-92A2-4F1426DB80D4}" destId="{8F5FFF1B-E9BC-479E-B93B-3EAA41F4A056}" srcOrd="0" destOrd="0" parTransId="{D7180086-929B-4B11-AE2F-56CF392E0D63}" sibTransId="{B1C1A35D-4C12-433E-B9B6-AB62E61E5FB7}"/>
    <dgm:cxn modelId="{A27A4D53-4CDF-4F12-81B8-6B551988BCBD}" type="presOf" srcId="{80671571-715F-44C7-9C19-F2122CE057FE}" destId="{30E23CFC-D746-4130-AA0E-94687951F4EF}" srcOrd="0" destOrd="0" presId="urn:microsoft.com/office/officeart/2005/8/layout/cycle4"/>
    <dgm:cxn modelId="{2C62BD36-482E-44CC-ACB3-31E74D2D9D3B}" type="presOf" srcId="{EC6FB3C2-3BA0-4671-B7D3-2673BC8C6395}" destId="{89ABDD3E-57FD-4F46-87B4-056673793620}" srcOrd="0" destOrd="0" presId="urn:microsoft.com/office/officeart/2005/8/layout/cycle4"/>
    <dgm:cxn modelId="{7C4DD800-DB88-4720-A47C-CB2AC879815E}" srcId="{C994FA74-851C-44A0-91F0-5D763E158946}" destId="{EC6FB3C2-3BA0-4671-B7D3-2673BC8C6395}" srcOrd="3" destOrd="0" parTransId="{DB29E36C-E6AC-41D9-956D-21108F6AB9FA}" sibTransId="{4AA795A9-BA07-4BA8-AD0F-C65D667A22A3}"/>
    <dgm:cxn modelId="{64737E24-D5E7-4F8A-9ECB-3B7F6ECCFB6F}" srcId="{EC6FB3C2-3BA0-4671-B7D3-2673BC8C6395}" destId="{12967667-1721-47D3-A8A6-BD43361CB616}" srcOrd="1" destOrd="0" parTransId="{93A1EF1F-F102-49C1-B4BE-A080ADFB2FE1}" sibTransId="{2EE25BBD-8E17-4236-A4EF-7AF991ADD364}"/>
    <dgm:cxn modelId="{936F9A19-483A-4563-B3AB-549CE0D34127}" srcId="{992C1911-326D-4249-92A2-4F1426DB80D4}" destId="{F02E2C9F-110E-4049-A48F-E9BA408D340C}" srcOrd="1" destOrd="0" parTransId="{9B642281-4C1C-4B79-A220-C86F1E6E4FFA}" sibTransId="{5B0BDE2C-9985-4020-98DF-B0B98B986CB6}"/>
    <dgm:cxn modelId="{34D91A49-AA62-414F-9E71-9755B67B9E3D}" type="presOf" srcId="{12967667-1721-47D3-A8A6-BD43361CB616}" destId="{E102B749-30BA-481A-B866-BD5E29B35122}" srcOrd="0" destOrd="1" presId="urn:microsoft.com/office/officeart/2005/8/layout/cycle4"/>
    <dgm:cxn modelId="{789E87D3-260B-4B5C-AEF8-F296F644F9B0}" type="presOf" srcId="{A932140C-3B3A-4CFD-BB11-D87F623162AC}" destId="{CCCCF6F9-4C35-41D2-9BD2-7176C148D1AC}" srcOrd="0" destOrd="0" presId="urn:microsoft.com/office/officeart/2005/8/layout/cycle4"/>
    <dgm:cxn modelId="{E7559924-E44D-494C-B322-25FEE93EA71E}" type="presOf" srcId="{2C7EA368-ED63-4673-8E67-51852AD4B163}" destId="{C5AAB1A7-FE45-4426-B124-62B6EBD8A755}" srcOrd="1" destOrd="0" presId="urn:microsoft.com/office/officeart/2005/8/layout/cycle4"/>
    <dgm:cxn modelId="{70EB2C64-B7CD-4909-A39B-57A7B1371A88}" type="presOf" srcId="{C994FA74-851C-44A0-91F0-5D763E158946}" destId="{DED61003-CC3A-4FFC-9F40-155A3A7A21FA}" srcOrd="0" destOrd="0" presId="urn:microsoft.com/office/officeart/2005/8/layout/cycle4"/>
    <dgm:cxn modelId="{EBB3E29A-3953-4C20-8874-12871E573EC4}" type="presOf" srcId="{8F5FFF1B-E9BC-479E-B93B-3EAA41F4A056}" destId="{3D5DCFD0-2368-4CE3-96BE-3B6637C59EB4}" srcOrd="0" destOrd="0" presId="urn:microsoft.com/office/officeart/2005/8/layout/cycle4"/>
    <dgm:cxn modelId="{10836EF0-3CC3-451B-80D5-2CB116D4BC7C}" srcId="{90A68D8C-0557-4851-9844-8834E4475FF8}" destId="{CD6F97CD-8AD2-4AB5-8D06-636D29E1B98F}" srcOrd="1" destOrd="0" parTransId="{D070E102-0FE6-4CAF-9361-2523EFC87F13}" sibTransId="{7FB8E9A5-2495-43FE-B95A-50D3CB3EAC89}"/>
    <dgm:cxn modelId="{7BD241CF-981A-4724-BB17-9167D449F865}" type="presOf" srcId="{2C7EA368-ED63-4673-8E67-51852AD4B163}" destId="{B175E780-FEE9-4F46-BC95-2E67EFBBD12F}" srcOrd="0" destOrd="0" presId="urn:microsoft.com/office/officeart/2005/8/layout/cycle4"/>
    <dgm:cxn modelId="{2BF16CD5-DBD1-471C-A1C3-53B8193F554B}" type="presOf" srcId="{60579F4D-52EA-44E2-BD59-CFA00DD16F41}" destId="{E102B749-30BA-481A-B866-BD5E29B35122}" srcOrd="0" destOrd="0" presId="urn:microsoft.com/office/officeart/2005/8/layout/cycle4"/>
    <dgm:cxn modelId="{2515970C-9905-4102-B74A-7204F3BEC77D}" srcId="{80671571-715F-44C7-9C19-F2122CE057FE}" destId="{2C7EA368-ED63-4673-8E67-51852AD4B163}" srcOrd="0" destOrd="0" parTransId="{1154E745-B183-48AF-A00B-32D4D620BB66}" sibTransId="{01C4F414-3A5B-4FA9-8942-E9504E6EF8EC}"/>
    <dgm:cxn modelId="{94A1F9A2-9F41-4470-B0FC-FCFDCCECC6D1}" srcId="{C994FA74-851C-44A0-91F0-5D763E158946}" destId="{90A68D8C-0557-4851-9844-8834E4475FF8}" srcOrd="1" destOrd="0" parTransId="{7B8D245D-72D5-49D0-AFEC-94787F99C9D8}" sibTransId="{87F449A2-D28B-4EF5-B63F-5C49DFD2CE83}"/>
    <dgm:cxn modelId="{F6983986-5D09-4BF3-99D5-CA0F78AA3C51}" srcId="{90A68D8C-0557-4851-9844-8834E4475FF8}" destId="{ADC5AEFA-3583-447F-A7EB-949E592A0F82}" srcOrd="2" destOrd="0" parTransId="{865955DC-2A60-423D-9349-BB6A9F90D2A7}" sibTransId="{75C842C3-544F-43C5-9D3D-AC3EB159DB74}"/>
    <dgm:cxn modelId="{1CF7EA7E-6331-4AB9-8190-24D26D7A244A}" type="presOf" srcId="{12967667-1721-47D3-A8A6-BD43361CB616}" destId="{E3C9F516-4BD9-4E0E-81BB-77EBCAF83CC3}" srcOrd="1" destOrd="1" presId="urn:microsoft.com/office/officeart/2005/8/layout/cycle4"/>
    <dgm:cxn modelId="{205A39EF-1771-4B31-9D39-FEBFAE445B09}" type="presOf" srcId="{ADC5AEFA-3583-447F-A7EB-949E592A0F82}" destId="{01979522-12FC-4365-9860-7CE4D62CDA84}" srcOrd="1" destOrd="2" presId="urn:microsoft.com/office/officeart/2005/8/layout/cycle4"/>
    <dgm:cxn modelId="{855F63E4-BE35-4F85-9602-F433C3584D34}" srcId="{EC6FB3C2-3BA0-4671-B7D3-2673BC8C6395}" destId="{60579F4D-52EA-44E2-BD59-CFA00DD16F41}" srcOrd="0" destOrd="0" parTransId="{6816C5A5-0AA9-4F77-9993-F7E26FBD0385}" sibTransId="{EB6A5599-72D3-4A40-AC2A-B412FB353070}"/>
    <dgm:cxn modelId="{6A0A7739-0D40-4F2C-9F56-74DDA3380B70}" type="presOf" srcId="{A932140C-3B3A-4CFD-BB11-D87F623162AC}" destId="{01979522-12FC-4365-9860-7CE4D62CDA84}" srcOrd="1" destOrd="0" presId="urn:microsoft.com/office/officeart/2005/8/layout/cycle4"/>
    <dgm:cxn modelId="{81276CF5-F62C-48FF-ACBE-592DAAD5D627}" srcId="{90A68D8C-0557-4851-9844-8834E4475FF8}" destId="{A932140C-3B3A-4CFD-BB11-D87F623162AC}" srcOrd="0" destOrd="0" parTransId="{D9471842-48DD-4FEF-9FD5-28F8F1688AA4}" sibTransId="{EFCC1041-7B80-40A9-8ABF-C64C5C71D29C}"/>
    <dgm:cxn modelId="{DE52A8EE-C6C5-4AB9-888F-6F4DD6082CDD}" srcId="{C994FA74-851C-44A0-91F0-5D763E158946}" destId="{80671571-715F-44C7-9C19-F2122CE057FE}" srcOrd="2" destOrd="0" parTransId="{6820C21E-E99A-4ABE-9D10-BBDCFE26179F}" sibTransId="{D709B9DE-9675-4922-887F-43C8FEB2AED2}"/>
    <dgm:cxn modelId="{BEDEE7AD-2D9A-4CCD-ADF1-9FD2FB1D0C36}" type="presOf" srcId="{CD6F97CD-8AD2-4AB5-8D06-636D29E1B98F}" destId="{01979522-12FC-4365-9860-7CE4D62CDA84}" srcOrd="1" destOrd="1" presId="urn:microsoft.com/office/officeart/2005/8/layout/cycle4"/>
    <dgm:cxn modelId="{88690F1A-6F1A-4B54-816B-5D153F99E4F3}" type="presOf" srcId="{ADC5AEFA-3583-447F-A7EB-949E592A0F82}" destId="{CCCCF6F9-4C35-41D2-9BD2-7176C148D1AC}" srcOrd="0" destOrd="2" presId="urn:microsoft.com/office/officeart/2005/8/layout/cycle4"/>
    <dgm:cxn modelId="{6E603368-A48B-4687-B73B-1D8C23919710}" type="presParOf" srcId="{DED61003-CC3A-4FFC-9F40-155A3A7A21FA}" destId="{719A716F-86B0-420C-8A13-D43437C1B037}" srcOrd="0" destOrd="0" presId="urn:microsoft.com/office/officeart/2005/8/layout/cycle4"/>
    <dgm:cxn modelId="{A5FE0ECD-C58F-4D92-80C4-701F54D7EB5D}" type="presParOf" srcId="{719A716F-86B0-420C-8A13-D43437C1B037}" destId="{3EF6D94A-6483-423A-A45E-D001AED8D751}" srcOrd="0" destOrd="0" presId="urn:microsoft.com/office/officeart/2005/8/layout/cycle4"/>
    <dgm:cxn modelId="{04700741-0B38-4E60-B619-6B72D9A3A9F0}" type="presParOf" srcId="{3EF6D94A-6483-423A-A45E-D001AED8D751}" destId="{3D5DCFD0-2368-4CE3-96BE-3B6637C59EB4}" srcOrd="0" destOrd="0" presId="urn:microsoft.com/office/officeart/2005/8/layout/cycle4"/>
    <dgm:cxn modelId="{BAC76C61-291B-439A-AA72-FEB923820924}" type="presParOf" srcId="{3EF6D94A-6483-423A-A45E-D001AED8D751}" destId="{05D3B1C0-7A10-4B12-B45F-A49738F3D401}" srcOrd="1" destOrd="0" presId="urn:microsoft.com/office/officeart/2005/8/layout/cycle4"/>
    <dgm:cxn modelId="{5074150D-A103-47C7-BF26-4D47AD393BBF}" type="presParOf" srcId="{719A716F-86B0-420C-8A13-D43437C1B037}" destId="{8D500903-A15B-4E6E-A6D7-94B0C750770D}" srcOrd="1" destOrd="0" presId="urn:microsoft.com/office/officeart/2005/8/layout/cycle4"/>
    <dgm:cxn modelId="{669D6C30-301F-4DF9-8706-50D802633FD8}" type="presParOf" srcId="{8D500903-A15B-4E6E-A6D7-94B0C750770D}" destId="{CCCCF6F9-4C35-41D2-9BD2-7176C148D1AC}" srcOrd="0" destOrd="0" presId="urn:microsoft.com/office/officeart/2005/8/layout/cycle4"/>
    <dgm:cxn modelId="{756FBD25-6713-4F3E-971F-99F4082F5083}" type="presParOf" srcId="{8D500903-A15B-4E6E-A6D7-94B0C750770D}" destId="{01979522-12FC-4365-9860-7CE4D62CDA84}" srcOrd="1" destOrd="0" presId="urn:microsoft.com/office/officeart/2005/8/layout/cycle4"/>
    <dgm:cxn modelId="{9CAFA95D-E1F9-4E1F-91A7-59B5751B9E55}" type="presParOf" srcId="{719A716F-86B0-420C-8A13-D43437C1B037}" destId="{707057AB-E156-4A2F-AC45-6C4FB9AB228D}" srcOrd="2" destOrd="0" presId="urn:microsoft.com/office/officeart/2005/8/layout/cycle4"/>
    <dgm:cxn modelId="{D82EB0CB-B31E-473C-8452-62FC332E0674}" type="presParOf" srcId="{707057AB-E156-4A2F-AC45-6C4FB9AB228D}" destId="{B175E780-FEE9-4F46-BC95-2E67EFBBD12F}" srcOrd="0" destOrd="0" presId="urn:microsoft.com/office/officeart/2005/8/layout/cycle4"/>
    <dgm:cxn modelId="{85BD286F-DFE0-4A42-85C2-E6A683EC7181}" type="presParOf" srcId="{707057AB-E156-4A2F-AC45-6C4FB9AB228D}" destId="{C5AAB1A7-FE45-4426-B124-62B6EBD8A755}" srcOrd="1" destOrd="0" presId="urn:microsoft.com/office/officeart/2005/8/layout/cycle4"/>
    <dgm:cxn modelId="{E777FAA5-928F-490F-A447-914295CBBAC9}" type="presParOf" srcId="{719A716F-86B0-420C-8A13-D43437C1B037}" destId="{E6EE1B46-2477-4C49-ACE5-44F292445143}" srcOrd="3" destOrd="0" presId="urn:microsoft.com/office/officeart/2005/8/layout/cycle4"/>
    <dgm:cxn modelId="{1618A9CF-A4B9-4FD4-9BCA-488D32F7CDE4}" type="presParOf" srcId="{E6EE1B46-2477-4C49-ACE5-44F292445143}" destId="{E102B749-30BA-481A-B866-BD5E29B35122}" srcOrd="0" destOrd="0" presId="urn:microsoft.com/office/officeart/2005/8/layout/cycle4"/>
    <dgm:cxn modelId="{964D6399-C346-4D58-B065-6288CE115459}" type="presParOf" srcId="{E6EE1B46-2477-4C49-ACE5-44F292445143}" destId="{E3C9F516-4BD9-4E0E-81BB-77EBCAF83CC3}" srcOrd="1" destOrd="0" presId="urn:microsoft.com/office/officeart/2005/8/layout/cycle4"/>
    <dgm:cxn modelId="{DE1FAC44-21A9-43E8-B8B2-A73279925637}" type="presParOf" srcId="{719A716F-86B0-420C-8A13-D43437C1B037}" destId="{43B25F0C-A879-490D-A7DA-3BBD7369E2A6}" srcOrd="4" destOrd="0" presId="urn:microsoft.com/office/officeart/2005/8/layout/cycle4"/>
    <dgm:cxn modelId="{C54EAD32-93B5-477F-8BD2-0BA03CFF9A1A}" type="presParOf" srcId="{DED61003-CC3A-4FFC-9F40-155A3A7A21FA}" destId="{FAA1A6E6-A132-46EC-B094-1A0D866B18A1}" srcOrd="1" destOrd="0" presId="urn:microsoft.com/office/officeart/2005/8/layout/cycle4"/>
    <dgm:cxn modelId="{48DB8230-D35E-4181-8E6A-9ECB5D035275}" type="presParOf" srcId="{FAA1A6E6-A132-46EC-B094-1A0D866B18A1}" destId="{11EF84AD-3CCE-4841-B605-5CF15D13E645}" srcOrd="0" destOrd="0" presId="urn:microsoft.com/office/officeart/2005/8/layout/cycle4"/>
    <dgm:cxn modelId="{434320F9-68CA-490F-AE88-33DCE18D076F}" type="presParOf" srcId="{FAA1A6E6-A132-46EC-B094-1A0D866B18A1}" destId="{D6B4378F-8A4A-423E-B774-01CBA32403C0}" srcOrd="1" destOrd="0" presId="urn:microsoft.com/office/officeart/2005/8/layout/cycle4"/>
    <dgm:cxn modelId="{8E1FBAA8-C958-42B4-B73C-E807814267CE}" type="presParOf" srcId="{FAA1A6E6-A132-46EC-B094-1A0D866B18A1}" destId="{30E23CFC-D746-4130-AA0E-94687951F4EF}" srcOrd="2" destOrd="0" presId="urn:microsoft.com/office/officeart/2005/8/layout/cycle4"/>
    <dgm:cxn modelId="{5464C8E8-DF59-4940-A15B-6EB364A60C84}" type="presParOf" srcId="{FAA1A6E6-A132-46EC-B094-1A0D866B18A1}" destId="{89ABDD3E-57FD-4F46-87B4-056673793620}" srcOrd="3" destOrd="0" presId="urn:microsoft.com/office/officeart/2005/8/layout/cycle4"/>
    <dgm:cxn modelId="{A5A9D20C-73A6-446D-BA43-D99F33103776}" type="presParOf" srcId="{FAA1A6E6-A132-46EC-B094-1A0D866B18A1}" destId="{C3629E3D-12FB-42A8-AAD2-57D41F667759}" srcOrd="4" destOrd="0" presId="urn:microsoft.com/office/officeart/2005/8/layout/cycle4"/>
    <dgm:cxn modelId="{040A7E70-47D4-4E9A-9368-F75D1B841096}" type="presParOf" srcId="{DED61003-CC3A-4FFC-9F40-155A3A7A21FA}" destId="{1176BF2F-61C2-49B9-B763-228D605DF9DA}" srcOrd="2" destOrd="0" presId="urn:microsoft.com/office/officeart/2005/8/layout/cycle4"/>
    <dgm:cxn modelId="{397E7966-0D6A-4293-BF41-3767CFDE029D}" type="presParOf" srcId="{DED61003-CC3A-4FFC-9F40-155A3A7A21FA}" destId="{38522756-36A9-4945-BF84-646F3DE683A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3583B-854C-45E0-AFFC-19F021751E90}">
      <dsp:nvSpPr>
        <dsp:cNvPr id="0" name=""/>
        <dsp:cNvSpPr/>
      </dsp:nvSpPr>
      <dsp:spPr>
        <a:xfrm>
          <a:off x="4356484" y="1501140"/>
          <a:ext cx="3412025" cy="39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89"/>
              </a:lnTo>
              <a:lnTo>
                <a:pt x="3412025" y="197389"/>
              </a:lnTo>
              <a:lnTo>
                <a:pt x="3412025" y="3947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D4C97-3B73-4C55-81CB-3B521D33C7C8}">
      <dsp:nvSpPr>
        <dsp:cNvPr id="0" name=""/>
        <dsp:cNvSpPr/>
      </dsp:nvSpPr>
      <dsp:spPr>
        <a:xfrm>
          <a:off x="4356484" y="1501140"/>
          <a:ext cx="1137341" cy="39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89"/>
              </a:lnTo>
              <a:lnTo>
                <a:pt x="1137341" y="197389"/>
              </a:lnTo>
              <a:lnTo>
                <a:pt x="1137341" y="3947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1D455-8058-42B3-B16A-92B460C510BF}">
      <dsp:nvSpPr>
        <dsp:cNvPr id="0" name=""/>
        <dsp:cNvSpPr/>
      </dsp:nvSpPr>
      <dsp:spPr>
        <a:xfrm>
          <a:off x="3219142" y="1501140"/>
          <a:ext cx="1137341" cy="394779"/>
        </a:xfrm>
        <a:custGeom>
          <a:avLst/>
          <a:gdLst/>
          <a:ahLst/>
          <a:cxnLst/>
          <a:rect l="0" t="0" r="0" b="0"/>
          <a:pathLst>
            <a:path>
              <a:moveTo>
                <a:pt x="1137341" y="0"/>
              </a:moveTo>
              <a:lnTo>
                <a:pt x="1137341" y="197389"/>
              </a:lnTo>
              <a:lnTo>
                <a:pt x="0" y="197389"/>
              </a:lnTo>
              <a:lnTo>
                <a:pt x="0" y="3947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F442F-34BE-46EB-8552-B45F690C023F}">
      <dsp:nvSpPr>
        <dsp:cNvPr id="0" name=""/>
        <dsp:cNvSpPr/>
      </dsp:nvSpPr>
      <dsp:spPr>
        <a:xfrm>
          <a:off x="944458" y="1501140"/>
          <a:ext cx="3412025" cy="394779"/>
        </a:xfrm>
        <a:custGeom>
          <a:avLst/>
          <a:gdLst/>
          <a:ahLst/>
          <a:cxnLst/>
          <a:rect l="0" t="0" r="0" b="0"/>
          <a:pathLst>
            <a:path>
              <a:moveTo>
                <a:pt x="3412025" y="0"/>
              </a:moveTo>
              <a:lnTo>
                <a:pt x="3412025" y="197389"/>
              </a:lnTo>
              <a:lnTo>
                <a:pt x="0" y="197389"/>
              </a:lnTo>
              <a:lnTo>
                <a:pt x="0" y="39477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EBD5B-2941-4408-ACB7-EF9A7FA54AD2}">
      <dsp:nvSpPr>
        <dsp:cNvPr id="0" name=""/>
        <dsp:cNvSpPr/>
      </dsp:nvSpPr>
      <dsp:spPr>
        <a:xfrm>
          <a:off x="3416532" y="561188"/>
          <a:ext cx="1879903" cy="9399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Consecuencias</a:t>
          </a:r>
          <a:endParaRPr lang="es-EC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6532" y="561188"/>
        <a:ext cx="1879903" cy="939951"/>
      </dsp:txXfrm>
    </dsp:sp>
    <dsp:sp modelId="{08934BFE-6E89-476E-B634-169F95D268FB}">
      <dsp:nvSpPr>
        <dsp:cNvPr id="0" name=""/>
        <dsp:cNvSpPr/>
      </dsp:nvSpPr>
      <dsp:spPr>
        <a:xfrm>
          <a:off x="4506" y="1895920"/>
          <a:ext cx="1879903" cy="9399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Balanza comercial</a:t>
          </a:r>
          <a:endParaRPr lang="es-EC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6" y="1895920"/>
        <a:ext cx="1879903" cy="939951"/>
      </dsp:txXfrm>
    </dsp:sp>
    <dsp:sp modelId="{05176D9B-FBED-4A46-8285-C24390181DD9}">
      <dsp:nvSpPr>
        <dsp:cNvPr id="0" name=""/>
        <dsp:cNvSpPr/>
      </dsp:nvSpPr>
      <dsp:spPr>
        <a:xfrm>
          <a:off x="2279190" y="1895920"/>
          <a:ext cx="1879903" cy="9399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Ventas</a:t>
          </a:r>
          <a:endParaRPr lang="es-EC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79190" y="1895920"/>
        <a:ext cx="1879903" cy="939951"/>
      </dsp:txXfrm>
    </dsp:sp>
    <dsp:sp modelId="{F774B547-5AAD-4A5B-A7FA-E915CA4E9B1D}">
      <dsp:nvSpPr>
        <dsp:cNvPr id="0" name=""/>
        <dsp:cNvSpPr/>
      </dsp:nvSpPr>
      <dsp:spPr>
        <a:xfrm>
          <a:off x="4553873" y="1895920"/>
          <a:ext cx="1879903" cy="9399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Bonos tributarios</a:t>
          </a:r>
          <a:endParaRPr lang="es-EC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3873" y="1895920"/>
        <a:ext cx="1879903" cy="939951"/>
      </dsp:txXfrm>
    </dsp:sp>
    <dsp:sp modelId="{79B7CA6A-2D72-4D8B-AE83-0FF022E0BDA6}">
      <dsp:nvSpPr>
        <dsp:cNvPr id="0" name=""/>
        <dsp:cNvSpPr/>
      </dsp:nvSpPr>
      <dsp:spPr>
        <a:xfrm>
          <a:off x="6828557" y="1895920"/>
          <a:ext cx="1879903" cy="9399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# Trabajadores</a:t>
          </a:r>
          <a:endParaRPr lang="es-EC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28557" y="1895920"/>
        <a:ext cx="1879903" cy="939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1139B-79D3-4B86-985E-DA7B83D7706C}">
      <dsp:nvSpPr>
        <dsp:cNvPr id="0" name=""/>
        <dsp:cNvSpPr/>
      </dsp:nvSpPr>
      <dsp:spPr>
        <a:xfrm>
          <a:off x="3941" y="665143"/>
          <a:ext cx="2294340" cy="9177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30% Regalo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809" y="665143"/>
        <a:ext cx="1376604" cy="917736"/>
      </dsp:txXfrm>
    </dsp:sp>
    <dsp:sp modelId="{C027F453-6BB5-46B3-82F1-BA2C6E5967EB}">
      <dsp:nvSpPr>
        <dsp:cNvPr id="0" name=""/>
        <dsp:cNvSpPr/>
      </dsp:nvSpPr>
      <dsp:spPr>
        <a:xfrm>
          <a:off x="2068848" y="665143"/>
          <a:ext cx="2294340" cy="9177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25% Sin ocasión especial o uso personal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7716" y="665143"/>
        <a:ext cx="1376604" cy="917736"/>
      </dsp:txXfrm>
    </dsp:sp>
    <dsp:sp modelId="{DCD5A293-79C3-48C2-B82E-FA2A8C5C1B8D}">
      <dsp:nvSpPr>
        <dsp:cNvPr id="0" name=""/>
        <dsp:cNvSpPr/>
      </dsp:nvSpPr>
      <dsp:spPr>
        <a:xfrm>
          <a:off x="4133754" y="665143"/>
          <a:ext cx="2294340" cy="9177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16% Cumpleaños  aniversarios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2622" y="665143"/>
        <a:ext cx="1376604" cy="917736"/>
      </dsp:txXfrm>
    </dsp:sp>
    <dsp:sp modelId="{EEA24651-ED88-4CF6-92EB-420C34C78A6A}">
      <dsp:nvSpPr>
        <dsp:cNvPr id="0" name=""/>
        <dsp:cNvSpPr/>
      </dsp:nvSpPr>
      <dsp:spPr>
        <a:xfrm>
          <a:off x="6198661" y="665143"/>
          <a:ext cx="2294340" cy="9177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29% Otros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57529" y="665143"/>
        <a:ext cx="1376604" cy="917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F478D-CE21-4A89-932E-0E5BB91F4107}">
      <dsp:nvSpPr>
        <dsp:cNvPr id="0" name=""/>
        <dsp:cNvSpPr/>
      </dsp:nvSpPr>
      <dsp:spPr>
        <a:xfrm rot="21300000">
          <a:off x="14002" y="1937358"/>
          <a:ext cx="4257770" cy="507230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EA154-3AD7-4556-8B60-76A5FFA610EC}">
      <dsp:nvSpPr>
        <dsp:cNvPr id="0" name=""/>
        <dsp:cNvSpPr/>
      </dsp:nvSpPr>
      <dsp:spPr>
        <a:xfrm>
          <a:off x="514293" y="219097"/>
          <a:ext cx="1285732" cy="1752778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B0D83-4AE6-4CBE-A30C-3BBD1EAABE03}">
      <dsp:nvSpPr>
        <dsp:cNvPr id="0" name=""/>
        <dsp:cNvSpPr/>
      </dsp:nvSpPr>
      <dsp:spPr>
        <a:xfrm>
          <a:off x="2036203" y="0"/>
          <a:ext cx="1841964" cy="1840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Mercado Ruso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6203" y="0"/>
        <a:ext cx="1841964" cy="1840417"/>
      </dsp:txXfrm>
    </dsp:sp>
    <dsp:sp modelId="{D8D6D82F-4765-44F9-8DBF-56088D7546A4}">
      <dsp:nvSpPr>
        <dsp:cNvPr id="0" name=""/>
        <dsp:cNvSpPr/>
      </dsp:nvSpPr>
      <dsp:spPr>
        <a:xfrm>
          <a:off x="2485750" y="2410070"/>
          <a:ext cx="1285732" cy="1752778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8602F-683A-44D5-8EEF-CCD0601D3878}">
      <dsp:nvSpPr>
        <dsp:cNvPr id="0" name=""/>
        <dsp:cNvSpPr/>
      </dsp:nvSpPr>
      <dsp:spPr>
        <a:xfrm>
          <a:off x="300052" y="2541529"/>
          <a:ext cx="2057076" cy="1840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Mercado Colombiano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052" y="2541529"/>
        <a:ext cx="2057076" cy="1840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479B7-E96E-46A5-A6E7-139B02ECAAC7}">
      <dsp:nvSpPr>
        <dsp:cNvPr id="0" name=""/>
        <dsp:cNvSpPr/>
      </dsp:nvSpPr>
      <dsp:spPr>
        <a:xfrm>
          <a:off x="0" y="396099"/>
          <a:ext cx="2540185" cy="18961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Exportadores en el 2012-2015 son en total </a:t>
          </a: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641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empresas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30" y="440529"/>
        <a:ext cx="2451325" cy="1851764"/>
      </dsp:txXfrm>
    </dsp:sp>
    <dsp:sp modelId="{19964CBF-8979-435A-B67B-F0D2E5CB648F}">
      <dsp:nvSpPr>
        <dsp:cNvPr id="0" name=""/>
        <dsp:cNvSpPr/>
      </dsp:nvSpPr>
      <dsp:spPr>
        <a:xfrm>
          <a:off x="4567" y="1914256"/>
          <a:ext cx="2540185" cy="14798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Banco Central del Ecuador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7" y="1914256"/>
        <a:ext cx="1788863" cy="1479852"/>
      </dsp:txXfrm>
    </dsp:sp>
    <dsp:sp modelId="{7C4156DE-961A-4964-9179-C387B2C3C277}">
      <dsp:nvSpPr>
        <dsp:cNvPr id="0" name=""/>
        <dsp:cNvSpPr/>
      </dsp:nvSpPr>
      <dsp:spPr>
        <a:xfrm>
          <a:off x="1529777" y="2520282"/>
          <a:ext cx="1139452" cy="88906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E2F4B-D5B1-41C5-97C9-27B3ADB9B156}">
      <dsp:nvSpPr>
        <dsp:cNvPr id="0" name=""/>
        <dsp:cNvSpPr/>
      </dsp:nvSpPr>
      <dsp:spPr>
        <a:xfrm>
          <a:off x="3099807" y="343210"/>
          <a:ext cx="2540185" cy="18961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367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empresas afiliadas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4237" y="387640"/>
        <a:ext cx="2451325" cy="1851764"/>
      </dsp:txXfrm>
    </dsp:sp>
    <dsp:sp modelId="{2017756B-6D58-43BC-AE8C-C673886E6124}">
      <dsp:nvSpPr>
        <dsp:cNvPr id="0" name=""/>
        <dsp:cNvSpPr/>
      </dsp:nvSpPr>
      <dsp:spPr>
        <a:xfrm>
          <a:off x="3099807" y="1892969"/>
          <a:ext cx="2540185" cy="1508235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Federación Ecuatoriana de Exportadores (FEDEXPOR) 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9807" y="1892969"/>
        <a:ext cx="1788863" cy="1508235"/>
      </dsp:txXfrm>
    </dsp:sp>
    <dsp:sp modelId="{75DA937F-242B-4873-8137-79BD83F3A557}">
      <dsp:nvSpPr>
        <dsp:cNvPr id="0" name=""/>
        <dsp:cNvSpPr/>
      </dsp:nvSpPr>
      <dsp:spPr>
        <a:xfrm>
          <a:off x="4954740" y="2520282"/>
          <a:ext cx="1034373" cy="88906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23E7F-A6A7-4B98-B7D0-B430BEF2F506}">
      <dsp:nvSpPr>
        <dsp:cNvPr id="0" name=""/>
        <dsp:cNvSpPr/>
      </dsp:nvSpPr>
      <dsp:spPr>
        <a:xfrm>
          <a:off x="6142507" y="378157"/>
          <a:ext cx="2540185" cy="18961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130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exportadoras de rosas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80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ubicadas en Pichincha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86937" y="422587"/>
        <a:ext cx="2451325" cy="1851764"/>
      </dsp:txXfrm>
    </dsp:sp>
    <dsp:sp modelId="{CF503299-34C2-4459-8775-96F6605EA60F}">
      <dsp:nvSpPr>
        <dsp:cNvPr id="0" name=""/>
        <dsp:cNvSpPr/>
      </dsp:nvSpPr>
      <dsp:spPr>
        <a:xfrm>
          <a:off x="6142507" y="1997809"/>
          <a:ext cx="2540185" cy="136844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Expoflores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42507" y="1997809"/>
        <a:ext cx="1788863" cy="1368449"/>
      </dsp:txXfrm>
    </dsp:sp>
    <dsp:sp modelId="{4DBA9164-B63B-496E-8368-5450B2CA7B83}">
      <dsp:nvSpPr>
        <dsp:cNvPr id="0" name=""/>
        <dsp:cNvSpPr/>
      </dsp:nvSpPr>
      <dsp:spPr>
        <a:xfrm>
          <a:off x="7940169" y="2448273"/>
          <a:ext cx="1024318" cy="88906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2A92B-8569-409F-AEF4-823E715BB0E0}">
      <dsp:nvSpPr>
        <dsp:cNvPr id="0" name=""/>
        <dsp:cNvSpPr/>
      </dsp:nvSpPr>
      <dsp:spPr>
        <a:xfrm>
          <a:off x="4814" y="0"/>
          <a:ext cx="1689595" cy="49685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4" y="0"/>
        <a:ext cx="1689595" cy="1490565"/>
      </dsp:txXfrm>
    </dsp:sp>
    <dsp:sp modelId="{C5850C22-C56D-42C7-B407-2AF445AC6B17}">
      <dsp:nvSpPr>
        <dsp:cNvPr id="0" name=""/>
        <dsp:cNvSpPr/>
      </dsp:nvSpPr>
      <dsp:spPr>
        <a:xfrm>
          <a:off x="173774" y="1492021"/>
          <a:ext cx="1351676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NEUMANN FLOWERS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363" y="1531610"/>
        <a:ext cx="1272498" cy="1418908"/>
      </dsp:txXfrm>
    </dsp:sp>
    <dsp:sp modelId="{3ECA4EB6-A5CA-4C0F-8822-5415275512BC}">
      <dsp:nvSpPr>
        <dsp:cNvPr id="0" name=""/>
        <dsp:cNvSpPr/>
      </dsp:nvSpPr>
      <dsp:spPr>
        <a:xfrm>
          <a:off x="173774" y="3220582"/>
          <a:ext cx="1351676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tint val="50000"/>
                <a:satMod val="300000"/>
              </a:schemeClr>
            </a:gs>
            <a:gs pos="35000">
              <a:schemeClr val="accent5">
                <a:hueOff val="-1103764"/>
                <a:satOff val="4423"/>
                <a:lumOff val="959"/>
                <a:alphaOff val="0"/>
                <a:tint val="37000"/>
                <a:satMod val="30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FLORES DE CALIDAD- FLORECAL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3363" y="3260171"/>
        <a:ext cx="1272498" cy="1418908"/>
      </dsp:txXfrm>
    </dsp:sp>
    <dsp:sp modelId="{5C84B605-4B74-4D13-9A06-DF59A68C08F2}">
      <dsp:nvSpPr>
        <dsp:cNvPr id="0" name=""/>
        <dsp:cNvSpPr/>
      </dsp:nvSpPr>
      <dsp:spPr>
        <a:xfrm>
          <a:off x="1821130" y="0"/>
          <a:ext cx="1689595" cy="49685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1130" y="0"/>
        <a:ext cx="1689595" cy="1490565"/>
      </dsp:txXfrm>
    </dsp:sp>
    <dsp:sp modelId="{2CBC9F3D-7D52-4D3B-A6CD-526C97CD800F}">
      <dsp:nvSpPr>
        <dsp:cNvPr id="0" name=""/>
        <dsp:cNvSpPr/>
      </dsp:nvSpPr>
      <dsp:spPr>
        <a:xfrm>
          <a:off x="1990090" y="1492021"/>
          <a:ext cx="1351676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tint val="50000"/>
                <a:satMod val="300000"/>
              </a:schemeClr>
            </a:gs>
            <a:gs pos="35000">
              <a:schemeClr val="accent5">
                <a:hueOff val="-2207528"/>
                <a:satOff val="8847"/>
                <a:lumOff val="1917"/>
                <a:alphaOff val="0"/>
                <a:tint val="37000"/>
                <a:satMod val="30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FLORANA FARMS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9679" y="1531610"/>
        <a:ext cx="1272498" cy="1418908"/>
      </dsp:txXfrm>
    </dsp:sp>
    <dsp:sp modelId="{7440A145-5470-4346-8D74-A2BF9E3AEB94}">
      <dsp:nvSpPr>
        <dsp:cNvPr id="0" name=""/>
        <dsp:cNvSpPr/>
      </dsp:nvSpPr>
      <dsp:spPr>
        <a:xfrm>
          <a:off x="1990090" y="3220582"/>
          <a:ext cx="1351676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FLOR ELOY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9679" y="3260171"/>
        <a:ext cx="1272498" cy="1418908"/>
      </dsp:txXfrm>
    </dsp:sp>
    <dsp:sp modelId="{6DE3F4CE-805A-4E79-915F-F9D4A439BDCD}">
      <dsp:nvSpPr>
        <dsp:cNvPr id="0" name=""/>
        <dsp:cNvSpPr/>
      </dsp:nvSpPr>
      <dsp:spPr>
        <a:xfrm>
          <a:off x="3637446" y="0"/>
          <a:ext cx="1689595" cy="49685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7446" y="0"/>
        <a:ext cx="1689595" cy="1490565"/>
      </dsp:txXfrm>
    </dsp:sp>
    <dsp:sp modelId="{4AE7EF9B-73B6-412C-912F-A91C3E48BBAC}">
      <dsp:nvSpPr>
        <dsp:cNvPr id="0" name=""/>
        <dsp:cNvSpPr/>
      </dsp:nvSpPr>
      <dsp:spPr>
        <a:xfrm>
          <a:off x="3806405" y="1492021"/>
          <a:ext cx="1351676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tint val="50000"/>
                <a:satMod val="300000"/>
              </a:schemeClr>
            </a:gs>
            <a:gs pos="35000">
              <a:schemeClr val="accent5">
                <a:hueOff val="-4415056"/>
                <a:satOff val="17694"/>
                <a:lumOff val="3835"/>
                <a:alphaOff val="0"/>
                <a:tint val="37000"/>
                <a:satMod val="30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AZAYA GARDENS CIA LTDA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5994" y="1531610"/>
        <a:ext cx="1272498" cy="1418908"/>
      </dsp:txXfrm>
    </dsp:sp>
    <dsp:sp modelId="{2AA8F3AE-B119-4511-A9E1-42B3CFA51C9F}">
      <dsp:nvSpPr>
        <dsp:cNvPr id="0" name=""/>
        <dsp:cNvSpPr/>
      </dsp:nvSpPr>
      <dsp:spPr>
        <a:xfrm>
          <a:off x="3806405" y="3220582"/>
          <a:ext cx="1351676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tint val="50000"/>
                <a:satMod val="300000"/>
              </a:schemeClr>
            </a:gs>
            <a:gs pos="35000">
              <a:schemeClr val="accent5">
                <a:hueOff val="-5518820"/>
                <a:satOff val="22117"/>
                <a:lumOff val="4793"/>
                <a:alphaOff val="0"/>
                <a:tint val="37000"/>
                <a:satMod val="30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RADUGA EC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5994" y="3260171"/>
        <a:ext cx="1272498" cy="1418908"/>
      </dsp:txXfrm>
    </dsp:sp>
    <dsp:sp modelId="{19854886-BBA6-4EAE-96F9-B5236AE5F835}">
      <dsp:nvSpPr>
        <dsp:cNvPr id="0" name=""/>
        <dsp:cNvSpPr/>
      </dsp:nvSpPr>
      <dsp:spPr>
        <a:xfrm>
          <a:off x="5453761" y="0"/>
          <a:ext cx="1689595" cy="49685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3761" y="0"/>
        <a:ext cx="1689595" cy="1490565"/>
      </dsp:txXfrm>
    </dsp:sp>
    <dsp:sp modelId="{0955198A-4160-4433-91BD-8EB875AD8BFF}">
      <dsp:nvSpPr>
        <dsp:cNvPr id="0" name=""/>
        <dsp:cNvSpPr/>
      </dsp:nvSpPr>
      <dsp:spPr>
        <a:xfrm>
          <a:off x="5471495" y="1492021"/>
          <a:ext cx="1654127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INTERNATIONAL LOGISTIC FLOWERCENTRE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5372" y="1535898"/>
        <a:ext cx="1566373" cy="1410332"/>
      </dsp:txXfrm>
    </dsp:sp>
    <dsp:sp modelId="{09D8852B-1BE8-49A2-B59A-2DF817038277}">
      <dsp:nvSpPr>
        <dsp:cNvPr id="0" name=""/>
        <dsp:cNvSpPr/>
      </dsp:nvSpPr>
      <dsp:spPr>
        <a:xfrm>
          <a:off x="5622721" y="3220582"/>
          <a:ext cx="1351676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tint val="50000"/>
                <a:satMod val="300000"/>
              </a:schemeClr>
            </a:gs>
            <a:gs pos="35000">
              <a:schemeClr val="accent5">
                <a:hueOff val="-7726349"/>
                <a:satOff val="30964"/>
                <a:lumOff val="6711"/>
                <a:alphaOff val="0"/>
                <a:tint val="37000"/>
                <a:satMod val="30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ROSALA FLOWERS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62310" y="3260171"/>
        <a:ext cx="1272498" cy="1418908"/>
      </dsp:txXfrm>
    </dsp:sp>
    <dsp:sp modelId="{40CF8A36-1EC0-4B33-B7E3-5C84E861B6BD}">
      <dsp:nvSpPr>
        <dsp:cNvPr id="0" name=""/>
        <dsp:cNvSpPr/>
      </dsp:nvSpPr>
      <dsp:spPr>
        <a:xfrm>
          <a:off x="7270077" y="0"/>
          <a:ext cx="1689595" cy="49685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70077" y="0"/>
        <a:ext cx="1689595" cy="1490565"/>
      </dsp:txXfrm>
    </dsp:sp>
    <dsp:sp modelId="{D541A6EC-3A15-48A9-9826-5E87B8CC28DE}">
      <dsp:nvSpPr>
        <dsp:cNvPr id="0" name=""/>
        <dsp:cNvSpPr/>
      </dsp:nvSpPr>
      <dsp:spPr>
        <a:xfrm>
          <a:off x="7439036" y="1492021"/>
          <a:ext cx="1351676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tint val="50000"/>
                <a:satMod val="300000"/>
              </a:schemeClr>
            </a:gs>
            <a:gs pos="35000">
              <a:schemeClr val="accent5">
                <a:hueOff val="-8830112"/>
                <a:satOff val="35388"/>
                <a:lumOff val="7669"/>
                <a:alphaOff val="0"/>
                <a:tint val="37000"/>
                <a:satMod val="30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T&amp;T FLOWERS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8625" y="1531610"/>
        <a:ext cx="1272498" cy="1418908"/>
      </dsp:txXfrm>
    </dsp:sp>
    <dsp:sp modelId="{95138DCE-A520-43D6-B6BC-D29C264302A7}">
      <dsp:nvSpPr>
        <dsp:cNvPr id="0" name=""/>
        <dsp:cNvSpPr/>
      </dsp:nvSpPr>
      <dsp:spPr>
        <a:xfrm>
          <a:off x="7439036" y="3220582"/>
          <a:ext cx="1351676" cy="149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SANDE ECUADOR- SANDE FLOWERS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78625" y="3260171"/>
        <a:ext cx="1272498" cy="1418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E6C26-CD6A-46F9-A75B-D02ADF37DA95}">
      <dsp:nvSpPr>
        <dsp:cNvPr id="0" name=""/>
        <dsp:cNvSpPr/>
      </dsp:nvSpPr>
      <dsp:spPr>
        <a:xfrm rot="21300000">
          <a:off x="25749" y="2114794"/>
          <a:ext cx="8339393" cy="954986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CF1AD-4222-4851-980C-E4D8EFE416ED}">
      <dsp:nvSpPr>
        <dsp:cNvPr id="0" name=""/>
        <dsp:cNvSpPr/>
      </dsp:nvSpPr>
      <dsp:spPr>
        <a:xfrm>
          <a:off x="1006907" y="259228"/>
          <a:ext cx="2517267" cy="207383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2D765-1733-47D9-8979-465A7551742C}">
      <dsp:nvSpPr>
        <dsp:cNvPr id="0" name=""/>
        <dsp:cNvSpPr/>
      </dsp:nvSpPr>
      <dsp:spPr>
        <a:xfrm>
          <a:off x="3792226" y="0"/>
          <a:ext cx="3994977" cy="2177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100% encuestados no consideran que los </a:t>
          </a:r>
          <a:r>
            <a:rPr lang="es-EC" sz="2800" kern="1200" dirty="0" err="1" smtClean="0"/>
            <a:t>CAT´s</a:t>
          </a:r>
          <a:r>
            <a:rPr lang="es-EC" sz="2800" kern="1200" dirty="0" smtClean="0"/>
            <a:t> cubren en su totalidad el beneficio arancelario suspendido</a:t>
          </a:r>
          <a:endParaRPr lang="es-EC" sz="2800" kern="1200" dirty="0"/>
        </a:p>
      </dsp:txBody>
      <dsp:txXfrm>
        <a:off x="3792226" y="0"/>
        <a:ext cx="3994977" cy="2177521"/>
      </dsp:txXfrm>
    </dsp:sp>
    <dsp:sp modelId="{6A0359EE-7F3E-4096-96D6-30943760E10E}">
      <dsp:nvSpPr>
        <dsp:cNvPr id="0" name=""/>
        <dsp:cNvSpPr/>
      </dsp:nvSpPr>
      <dsp:spPr>
        <a:xfrm>
          <a:off x="4866717" y="2851516"/>
          <a:ext cx="2517267" cy="2073830"/>
        </a:xfrm>
        <a:prstGeom prst="upArrow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AA209-5C1F-41C7-8EC6-BA8EAA0C365E}">
      <dsp:nvSpPr>
        <dsp:cNvPr id="0" name=""/>
        <dsp:cNvSpPr/>
      </dsp:nvSpPr>
      <dsp:spPr>
        <a:xfrm>
          <a:off x="802437" y="3007054"/>
          <a:ext cx="3597477" cy="2177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80% encuestados tomó estrategias de mitigación después de la suspensión</a:t>
          </a:r>
          <a:endParaRPr lang="es-EC" sz="2800" kern="1200" dirty="0"/>
        </a:p>
      </dsp:txBody>
      <dsp:txXfrm>
        <a:off x="802437" y="3007054"/>
        <a:ext cx="3597477" cy="21775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5E780-FEE9-4F46-BC95-2E67EFBBD12F}">
      <dsp:nvSpPr>
        <dsp:cNvPr id="0" name=""/>
        <dsp:cNvSpPr/>
      </dsp:nvSpPr>
      <dsp:spPr>
        <a:xfrm>
          <a:off x="6408700" y="4124472"/>
          <a:ext cx="2903372" cy="1543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mercados cambian de un momento a otro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3617" y="4544245"/>
        <a:ext cx="1964550" cy="1089796"/>
      </dsp:txXfrm>
    </dsp:sp>
    <dsp:sp modelId="{E102B749-30BA-481A-B866-BD5E29B35122}">
      <dsp:nvSpPr>
        <dsp:cNvPr id="0" name=""/>
        <dsp:cNvSpPr/>
      </dsp:nvSpPr>
      <dsp:spPr>
        <a:xfrm>
          <a:off x="1472361" y="4165170"/>
          <a:ext cx="2903372" cy="1543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Promoción y publicidad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CATs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6266" y="4584944"/>
        <a:ext cx="1964550" cy="1089796"/>
      </dsp:txXfrm>
    </dsp:sp>
    <dsp:sp modelId="{CCCCF6F9-4C35-41D2-9BD2-7176C148D1AC}">
      <dsp:nvSpPr>
        <dsp:cNvPr id="0" name=""/>
        <dsp:cNvSpPr/>
      </dsp:nvSpPr>
      <dsp:spPr>
        <a:xfrm>
          <a:off x="6552737" y="236050"/>
          <a:ext cx="2903372" cy="1575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Ventajas competitivas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Cadenas de valor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Minimizar intermediarios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8360" y="270662"/>
        <a:ext cx="1963136" cy="1112530"/>
      </dsp:txXfrm>
    </dsp:sp>
    <dsp:sp modelId="{3D5DCFD0-2368-4CE3-96BE-3B6637C59EB4}">
      <dsp:nvSpPr>
        <dsp:cNvPr id="0" name=""/>
        <dsp:cNvSpPr/>
      </dsp:nvSpPr>
      <dsp:spPr>
        <a:xfrm>
          <a:off x="1296155" y="244550"/>
          <a:ext cx="2903372" cy="1431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Oportunidad de especialización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Aprovechar recursos propios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7604" y="275999"/>
        <a:ext cx="1969462" cy="1010837"/>
      </dsp:txXfrm>
    </dsp:sp>
    <dsp:sp modelId="{11EF84AD-3CCE-4841-B605-5CF15D13E645}">
      <dsp:nvSpPr>
        <dsp:cNvPr id="0" name=""/>
        <dsp:cNvSpPr/>
      </dsp:nvSpPr>
      <dsp:spPr>
        <a:xfrm>
          <a:off x="2688956" y="335004"/>
          <a:ext cx="2544858" cy="2544858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Concluyen o suspenden acuerdos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34328" y="1080376"/>
        <a:ext cx="1799486" cy="1799486"/>
      </dsp:txXfrm>
    </dsp:sp>
    <dsp:sp modelId="{D6B4378F-8A4A-423E-B774-01CBA32403C0}">
      <dsp:nvSpPr>
        <dsp:cNvPr id="0" name=""/>
        <dsp:cNvSpPr/>
      </dsp:nvSpPr>
      <dsp:spPr>
        <a:xfrm rot="5400000">
          <a:off x="5351360" y="335004"/>
          <a:ext cx="2544858" cy="254485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Dinamizar exportaciones de rosas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351360" y="1080376"/>
        <a:ext cx="1799486" cy="1799486"/>
      </dsp:txXfrm>
    </dsp:sp>
    <dsp:sp modelId="{30E23CFC-D746-4130-AA0E-94687951F4EF}">
      <dsp:nvSpPr>
        <dsp:cNvPr id="0" name=""/>
        <dsp:cNvSpPr/>
      </dsp:nvSpPr>
      <dsp:spPr>
        <a:xfrm rot="10800000">
          <a:off x="5351360" y="2997408"/>
          <a:ext cx="2544858" cy="2544858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Salir de la zona de confort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351360" y="2997408"/>
        <a:ext cx="1799486" cy="1799486"/>
      </dsp:txXfrm>
    </dsp:sp>
    <dsp:sp modelId="{89ABDD3E-57FD-4F46-87B4-056673793620}">
      <dsp:nvSpPr>
        <dsp:cNvPr id="0" name=""/>
        <dsp:cNvSpPr/>
      </dsp:nvSpPr>
      <dsp:spPr>
        <a:xfrm rot="16200000">
          <a:off x="2688956" y="2997408"/>
          <a:ext cx="2544858" cy="2544858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Entidades gubernamentales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Y asociaciones gremiales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434328" y="2997408"/>
        <a:ext cx="1799486" cy="1799486"/>
      </dsp:txXfrm>
    </dsp:sp>
    <dsp:sp modelId="{1176BF2F-61C2-49B9-B763-228D605DF9DA}">
      <dsp:nvSpPr>
        <dsp:cNvPr id="0" name=""/>
        <dsp:cNvSpPr/>
      </dsp:nvSpPr>
      <dsp:spPr>
        <a:xfrm>
          <a:off x="4853261" y="2409681"/>
          <a:ext cx="878652" cy="76404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8522756-36A9-4945-BF84-646F3DE683A4}">
      <dsp:nvSpPr>
        <dsp:cNvPr id="0" name=""/>
        <dsp:cNvSpPr/>
      </dsp:nvSpPr>
      <dsp:spPr>
        <a:xfrm rot="10800000">
          <a:off x="4853261" y="2703545"/>
          <a:ext cx="878652" cy="76404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0.45308</cdr:x>
      <cdr:y>0.25823</cdr:y>
    </cdr:from>
    <cdr:to>
      <cdr:x>0.94695</cdr:x>
      <cdr:y>0.89691</cdr:y>
    </cdr:to>
    <cdr:grpSp>
      <cdr:nvGrpSpPr>
        <cdr:cNvPr id="11" name="10 Grupo"/>
        <cdr:cNvGrpSpPr/>
      </cdr:nvGrpSpPr>
      <cdr:grpSpPr>
        <a:xfrm xmlns:a="http://schemas.openxmlformats.org/drawingml/2006/main">
          <a:off x="3719294" y="1450381"/>
          <a:ext cx="4054135" cy="3587225"/>
          <a:chOff x="1755775" y="304800"/>
          <a:chExt cx="1754188" cy="1752602"/>
        </a:xfrm>
      </cdr:grpSpPr>
      <cdr:cxnSp macro="">
        <cdr:nvCxnSpPr>
          <cdr:cNvPr id="3" name="2 Conector recto"/>
          <cdr:cNvCxnSpPr/>
        </cdr:nvCxnSpPr>
        <cdr:spPr>
          <a:xfrm xmlns:a="http://schemas.openxmlformats.org/drawingml/2006/main">
            <a:off x="1862139" y="304800"/>
            <a:ext cx="1333500" cy="390525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5" name="1 Conector recto"/>
          <cdr:cNvCxnSpPr/>
        </cdr:nvCxnSpPr>
        <cdr:spPr>
          <a:xfrm xmlns:a="http://schemas.openxmlformats.org/drawingml/2006/main" flipV="1">
            <a:off x="1755775" y="1626172"/>
            <a:ext cx="1476216" cy="431230"/>
          </a:xfrm>
          <a:prstGeom xmlns:a="http://schemas.openxmlformats.org/drawingml/2006/main" prst="line">
            <a:avLst/>
          </a:prstGeom>
        </cdr:spPr>
        <cdr:style>
          <a:lnRef xmlns:a="http://schemas.openxmlformats.org/drawingml/2006/main" idx="1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10" name="9 Rectángulo"/>
          <cdr:cNvSpPr/>
        </cdr:nvSpPr>
        <cdr:spPr>
          <a:xfrm xmlns:a="http://schemas.openxmlformats.org/drawingml/2006/main">
            <a:off x="2928938" y="695325"/>
            <a:ext cx="581025" cy="90618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3"/>
          </a:solidFill>
          <a:ln xmlns:a="http://schemas.openxmlformats.org/drawingml/2006/main"/>
        </cdr:spPr>
        <cdr:style>
          <a:lnRef xmlns:a="http://schemas.openxmlformats.org/drawingml/2006/main" idx="2">
            <a:schemeClr val="accent3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3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s-EC" dirty="0"/>
          </a:p>
          <a:p xmlns:a="http://schemas.openxmlformats.org/drawingml/2006/main"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VENTAS</a:t>
            </a:r>
            <a:endParaRPr lang="es-EC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 xmlns:a="http://schemas.openxmlformats.org/drawingml/2006/main">
            <a:r>
              <a:rPr lang="es-EC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19,5</a:t>
            </a:r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 xmlns:a="http://schemas.openxmlformats.org/drawingml/2006/main">
            <a:endParaRPr lang="es-EC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 xmlns:a="http://schemas.openxmlformats.org/drawingml/2006/main"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</a:t>
            </a:r>
          </a:p>
          <a:p xmlns:a="http://schemas.openxmlformats.org/drawingml/2006/main">
            <a:r>
              <a:rPr lang="es-EC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18,7%</a:t>
            </a:r>
            <a:endParaRPr lang="es-EC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5CD23-E1E6-4441-AC95-425B7E9E6263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BA88B-0123-4513-9304-38D8ECB509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87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1431-6DAC-4E81-9D71-6E151D27E8D8}" type="slidenum">
              <a:rPr lang="es-EC" smtClean="0"/>
              <a:pPr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7283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435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992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630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336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211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861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855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22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581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954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813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451C-1649-4451-A5AE-E5FFA65064F2}" type="datetimeFigureOut">
              <a:rPr lang="es-EC" smtClean="0"/>
              <a:t>30/11/2016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B793-8127-44F4-B840-6B6E1A5BF62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323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blogs.espe.edu.ec/wp-content/uploads/2013/07/Comunicado-2-1.jpg"/>
          <p:cNvPicPr/>
          <p:nvPr/>
        </p:nvPicPr>
        <p:blipFill>
          <a:blip r:embed="rId3" cstate="print"/>
          <a:srcRect l="11202" t="38517" r="10217" b="29426"/>
          <a:stretch>
            <a:fillRect/>
          </a:stretch>
        </p:blipFill>
        <p:spPr bwMode="auto">
          <a:xfrm>
            <a:off x="1043608" y="0"/>
            <a:ext cx="684076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-52264" y="1213320"/>
            <a:ext cx="9144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 </a:t>
            </a:r>
          </a:p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CARRERA 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DE INGENIERÍA EN COMERCIO EXTERIOR Y NEGOCIACIÓN INTERNACIONAL </a:t>
            </a:r>
          </a:p>
          <a:p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PROYECTO DE GRADO PREVIO A LA OBTENCIÓN DEL TÍTULO DE INGENIERO EN COMERCIO EXTERIOR Y NEGOCIACIÓN INTERNACIONAL </a:t>
            </a:r>
          </a:p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TEMA: “ANÁLISIS DEL EFECTO EN LAS EXPORTACIONES ECUATORIANAS DE LA PARTIDA 0603.11 ROSAS, ANTE LA SUSPENSIÓN DEFINITIVA DE LA LEY DE PREFERENCIAS ARANCELARIAS ANDINAS Y ERRADICACIÓN DE LA DROGA (ATPDEA) CON EEUU, EN EL PERÍODO 2012-2015”. </a:t>
            </a:r>
          </a:p>
          <a:p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AUTORAS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: TERÁN SILVA, KARLA 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ELIZABETH</a:t>
            </a:r>
          </a:p>
          <a:p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		    TITUAÑA 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SANDOVAL, EVELYN MARISELA  </a:t>
            </a:r>
          </a:p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DIRECTORA: ING. SÁNCHEZ, MARÍA ISABEL  </a:t>
            </a:r>
          </a:p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DICIEMBRE 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69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/>
          <a:stretch/>
        </p:blipFill>
        <p:spPr bwMode="auto">
          <a:xfrm>
            <a:off x="179512" y="1052736"/>
            <a:ext cx="878497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260647"/>
            <a:ext cx="9047796" cy="792089"/>
          </a:xfrm>
        </p:spPr>
        <p:txBody>
          <a:bodyPr>
            <a:normAutofit/>
          </a:bodyPr>
          <a:lstStyle/>
          <a:p>
            <a:pPr lvl="0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del Certificado de Abono Tributario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EC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BONOS </a:t>
            </a:r>
            <a: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  <a:t>TRIBUTARIOS</a:t>
            </a: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  <a:t>CERTIFICADO DE ABONO TRIBUTARIO (CAT´s</a:t>
            </a:r>
            <a:r>
              <a:rPr lang="es-EC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4752528" cy="639762"/>
          </a:xfrm>
        </p:spPr>
        <p:txBody>
          <a:bodyPr>
            <a:norm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Presupuesto CAT´S período 2013 al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897104"/>
              </p:ext>
            </p:extLst>
          </p:nvPr>
        </p:nvGraphicFramePr>
        <p:xfrm>
          <a:off x="395536" y="2204864"/>
          <a:ext cx="5544617" cy="14630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95136"/>
                <a:gridCol w="2028693"/>
                <a:gridCol w="2420788"/>
              </a:tblGrid>
              <a:tr h="328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USD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</a:tr>
              <a:tr h="328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millones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Resolución 105 COMEX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</a:tr>
              <a:tr h="328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millones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Resolución 038 COMEX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</a:tr>
              <a:tr h="328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millones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6513" marR="5651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2483768" y="3933056"/>
            <a:ext cx="6263679" cy="741759"/>
          </a:xfrm>
        </p:spPr>
        <p:txBody>
          <a:bodyPr>
            <a:noAutofit/>
          </a:bodyPr>
          <a:lstStyle/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Valor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CAT´s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(estimado) entregado por el gobierno a exportadores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(0603.11.00.00 rosas)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destino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EEUU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0857719"/>
              </p:ext>
            </p:extLst>
          </p:nvPr>
        </p:nvGraphicFramePr>
        <p:xfrm>
          <a:off x="2987824" y="4797152"/>
          <a:ext cx="4977879" cy="202387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47804"/>
                <a:gridCol w="2050000"/>
                <a:gridCol w="1980075"/>
              </a:tblGrid>
              <a:tr h="418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FOB MILLONES USD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CAT´s  (6,8%) MILLONES USD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</a:tr>
              <a:tr h="2833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223,46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15,195*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</a:tr>
              <a:tr h="242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238,08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16,189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</a:tr>
              <a:tr h="242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248,72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16,913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</a:tr>
              <a:tr h="242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710,26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48,298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11" marR="60711" marT="0" marB="0"/>
                </a:tc>
              </a:tr>
            </a:tbl>
          </a:graphicData>
        </a:graphic>
      </p:graphicFrame>
      <p:sp>
        <p:nvSpPr>
          <p:cNvPr id="13" name="12 Flecha curvada hacia la derecha"/>
          <p:cNvSpPr/>
          <p:nvPr/>
        </p:nvSpPr>
        <p:spPr>
          <a:xfrm rot="19632103">
            <a:off x="704790" y="3914007"/>
            <a:ext cx="1312476" cy="2676937"/>
          </a:xfrm>
          <a:prstGeom prst="curvedRightArrow">
            <a:avLst>
              <a:gd name="adj1" fmla="val 25000"/>
              <a:gd name="adj2" fmla="val 460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6146" name="Picture 2" descr="Resultado de imagen para certificado de abono tributario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49555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2" t="51260" r="18942" b="20195"/>
          <a:stretch/>
        </p:blipFill>
        <p:spPr bwMode="auto">
          <a:xfrm>
            <a:off x="3552337" y="4653136"/>
            <a:ext cx="1953113" cy="1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435280" cy="604663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RÉGIMEN 61 ADMISIÓN TEMPORAL PARA PERFECCIONAMIENTO ACTIVO Y ANEXOS COMPENSATORIO</a:t>
            </a: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10" name="9 Forma libre"/>
          <p:cNvSpPr/>
          <p:nvPr/>
        </p:nvSpPr>
        <p:spPr>
          <a:xfrm>
            <a:off x="501395" y="2908970"/>
            <a:ext cx="2340630" cy="592038"/>
          </a:xfrm>
          <a:custGeom>
            <a:avLst/>
            <a:gdLst>
              <a:gd name="connsiteX0" fmla="*/ 0 w 2340630"/>
              <a:gd name="connsiteY0" fmla="*/ 121662 h 1216617"/>
              <a:gd name="connsiteX1" fmla="*/ 121662 w 2340630"/>
              <a:gd name="connsiteY1" fmla="*/ 0 h 1216617"/>
              <a:gd name="connsiteX2" fmla="*/ 2218968 w 2340630"/>
              <a:gd name="connsiteY2" fmla="*/ 0 h 1216617"/>
              <a:gd name="connsiteX3" fmla="*/ 2340630 w 2340630"/>
              <a:gd name="connsiteY3" fmla="*/ 121662 h 1216617"/>
              <a:gd name="connsiteX4" fmla="*/ 2340630 w 2340630"/>
              <a:gd name="connsiteY4" fmla="*/ 1094955 h 1216617"/>
              <a:gd name="connsiteX5" fmla="*/ 2218968 w 2340630"/>
              <a:gd name="connsiteY5" fmla="*/ 1216617 h 1216617"/>
              <a:gd name="connsiteX6" fmla="*/ 121662 w 2340630"/>
              <a:gd name="connsiteY6" fmla="*/ 1216617 h 1216617"/>
              <a:gd name="connsiteX7" fmla="*/ 0 w 2340630"/>
              <a:gd name="connsiteY7" fmla="*/ 1094955 h 1216617"/>
              <a:gd name="connsiteX8" fmla="*/ 0 w 2340630"/>
              <a:gd name="connsiteY8" fmla="*/ 121662 h 12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630" h="1216617">
                <a:moveTo>
                  <a:pt x="0" y="121662"/>
                </a:moveTo>
                <a:cubicBezTo>
                  <a:pt x="0" y="54470"/>
                  <a:pt x="54470" y="0"/>
                  <a:pt x="121662" y="0"/>
                </a:cubicBezTo>
                <a:lnTo>
                  <a:pt x="2218968" y="0"/>
                </a:lnTo>
                <a:cubicBezTo>
                  <a:pt x="2286160" y="0"/>
                  <a:pt x="2340630" y="54470"/>
                  <a:pt x="2340630" y="121662"/>
                </a:cubicBezTo>
                <a:lnTo>
                  <a:pt x="2340630" y="1094955"/>
                </a:lnTo>
                <a:cubicBezTo>
                  <a:pt x="2340630" y="1162147"/>
                  <a:pt x="2286160" y="1216617"/>
                  <a:pt x="2218968" y="1216617"/>
                </a:cubicBezTo>
                <a:lnTo>
                  <a:pt x="121662" y="1216617"/>
                </a:lnTo>
                <a:cubicBezTo>
                  <a:pt x="54470" y="1216617"/>
                  <a:pt x="0" y="1162147"/>
                  <a:pt x="0" y="1094955"/>
                </a:cubicBezTo>
                <a:lnTo>
                  <a:pt x="0" y="1216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1353" tIns="81353" rIns="81353" bIns="81353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0" kern="1200" dirty="0">
                <a:latin typeface="Arial" panose="020B0604020202020204" pitchFamily="34" charset="0"/>
                <a:cs typeface="Arial" panose="020B0604020202020204" pitchFamily="34" charset="0"/>
              </a:rPr>
              <a:t>1. Estar registrado y acogerse al </a:t>
            </a:r>
            <a:r>
              <a:rPr lang="es-EC" sz="16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régimen</a:t>
            </a:r>
            <a:endParaRPr lang="es-EC" sz="1600" b="0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3390293" y="2908969"/>
            <a:ext cx="2340630" cy="592039"/>
          </a:xfrm>
          <a:custGeom>
            <a:avLst/>
            <a:gdLst>
              <a:gd name="connsiteX0" fmla="*/ 0 w 2340630"/>
              <a:gd name="connsiteY0" fmla="*/ 121662 h 1216617"/>
              <a:gd name="connsiteX1" fmla="*/ 121662 w 2340630"/>
              <a:gd name="connsiteY1" fmla="*/ 0 h 1216617"/>
              <a:gd name="connsiteX2" fmla="*/ 2218968 w 2340630"/>
              <a:gd name="connsiteY2" fmla="*/ 0 h 1216617"/>
              <a:gd name="connsiteX3" fmla="*/ 2340630 w 2340630"/>
              <a:gd name="connsiteY3" fmla="*/ 121662 h 1216617"/>
              <a:gd name="connsiteX4" fmla="*/ 2340630 w 2340630"/>
              <a:gd name="connsiteY4" fmla="*/ 1094955 h 1216617"/>
              <a:gd name="connsiteX5" fmla="*/ 2218968 w 2340630"/>
              <a:gd name="connsiteY5" fmla="*/ 1216617 h 1216617"/>
              <a:gd name="connsiteX6" fmla="*/ 121662 w 2340630"/>
              <a:gd name="connsiteY6" fmla="*/ 1216617 h 1216617"/>
              <a:gd name="connsiteX7" fmla="*/ 0 w 2340630"/>
              <a:gd name="connsiteY7" fmla="*/ 1094955 h 1216617"/>
              <a:gd name="connsiteX8" fmla="*/ 0 w 2340630"/>
              <a:gd name="connsiteY8" fmla="*/ 121662 h 12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630" h="1216617">
                <a:moveTo>
                  <a:pt x="0" y="121662"/>
                </a:moveTo>
                <a:cubicBezTo>
                  <a:pt x="0" y="54470"/>
                  <a:pt x="54470" y="0"/>
                  <a:pt x="121662" y="0"/>
                </a:cubicBezTo>
                <a:lnTo>
                  <a:pt x="2218968" y="0"/>
                </a:lnTo>
                <a:cubicBezTo>
                  <a:pt x="2286160" y="0"/>
                  <a:pt x="2340630" y="54470"/>
                  <a:pt x="2340630" y="121662"/>
                </a:cubicBezTo>
                <a:lnTo>
                  <a:pt x="2340630" y="1094955"/>
                </a:lnTo>
                <a:cubicBezTo>
                  <a:pt x="2340630" y="1162147"/>
                  <a:pt x="2286160" y="1216617"/>
                  <a:pt x="2218968" y="1216617"/>
                </a:cubicBezTo>
                <a:lnTo>
                  <a:pt x="121662" y="1216617"/>
                </a:lnTo>
                <a:cubicBezTo>
                  <a:pt x="54470" y="1216617"/>
                  <a:pt x="0" y="1162147"/>
                  <a:pt x="0" y="1094955"/>
                </a:cubicBezTo>
                <a:lnTo>
                  <a:pt x="0" y="1216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1353" tIns="81353" rIns="81353" bIns="81353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0" kern="1200" dirty="0">
                <a:latin typeface="Arial" panose="020B0604020202020204" pitchFamily="34" charset="0"/>
                <a:cs typeface="Arial" panose="020B0604020202020204" pitchFamily="34" charset="0"/>
              </a:rPr>
              <a:t>2. Presentar la garantía general o </a:t>
            </a:r>
            <a:r>
              <a:rPr lang="es-EC" sz="16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específica</a:t>
            </a:r>
            <a:endParaRPr lang="es-EC" sz="16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6247490" y="2908971"/>
            <a:ext cx="2384104" cy="592038"/>
          </a:xfrm>
          <a:custGeom>
            <a:avLst/>
            <a:gdLst>
              <a:gd name="connsiteX0" fmla="*/ 0 w 2384104"/>
              <a:gd name="connsiteY0" fmla="*/ 113142 h 1131418"/>
              <a:gd name="connsiteX1" fmla="*/ 113142 w 2384104"/>
              <a:gd name="connsiteY1" fmla="*/ 0 h 1131418"/>
              <a:gd name="connsiteX2" fmla="*/ 2270962 w 2384104"/>
              <a:gd name="connsiteY2" fmla="*/ 0 h 1131418"/>
              <a:gd name="connsiteX3" fmla="*/ 2384104 w 2384104"/>
              <a:gd name="connsiteY3" fmla="*/ 113142 h 1131418"/>
              <a:gd name="connsiteX4" fmla="*/ 2384104 w 2384104"/>
              <a:gd name="connsiteY4" fmla="*/ 1018276 h 1131418"/>
              <a:gd name="connsiteX5" fmla="*/ 2270962 w 2384104"/>
              <a:gd name="connsiteY5" fmla="*/ 1131418 h 1131418"/>
              <a:gd name="connsiteX6" fmla="*/ 113142 w 2384104"/>
              <a:gd name="connsiteY6" fmla="*/ 1131418 h 1131418"/>
              <a:gd name="connsiteX7" fmla="*/ 0 w 2384104"/>
              <a:gd name="connsiteY7" fmla="*/ 1018276 h 1131418"/>
              <a:gd name="connsiteX8" fmla="*/ 0 w 2384104"/>
              <a:gd name="connsiteY8" fmla="*/ 113142 h 11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104" h="1131418">
                <a:moveTo>
                  <a:pt x="0" y="113142"/>
                </a:moveTo>
                <a:cubicBezTo>
                  <a:pt x="0" y="50655"/>
                  <a:pt x="50655" y="0"/>
                  <a:pt x="113142" y="0"/>
                </a:cubicBezTo>
                <a:lnTo>
                  <a:pt x="2270962" y="0"/>
                </a:lnTo>
                <a:cubicBezTo>
                  <a:pt x="2333449" y="0"/>
                  <a:pt x="2384104" y="50655"/>
                  <a:pt x="2384104" y="113142"/>
                </a:cubicBezTo>
                <a:lnTo>
                  <a:pt x="2384104" y="1018276"/>
                </a:lnTo>
                <a:cubicBezTo>
                  <a:pt x="2384104" y="1080763"/>
                  <a:pt x="2333449" y="1131418"/>
                  <a:pt x="2270962" y="1131418"/>
                </a:cubicBezTo>
                <a:lnTo>
                  <a:pt x="113142" y="1131418"/>
                </a:lnTo>
                <a:cubicBezTo>
                  <a:pt x="50655" y="1131418"/>
                  <a:pt x="0" y="1080763"/>
                  <a:pt x="0" y="1018276"/>
                </a:cubicBezTo>
                <a:lnTo>
                  <a:pt x="0" y="1131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8858" tIns="78858" rIns="78858" bIns="7885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0" kern="1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EC" sz="16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lugares </a:t>
            </a:r>
            <a:r>
              <a:rPr lang="es-EC" sz="1600" b="0" kern="1200" dirty="0">
                <a:latin typeface="Arial" panose="020B0604020202020204" pitchFamily="34" charset="0"/>
                <a:cs typeface="Arial" panose="020B0604020202020204" pitchFamily="34" charset="0"/>
              </a:rPr>
              <a:t>habilitados por SENAE</a:t>
            </a:r>
            <a:r>
              <a:rPr lang="es-EC" sz="1200" b="0" kern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15 Forma libre"/>
          <p:cNvSpPr/>
          <p:nvPr/>
        </p:nvSpPr>
        <p:spPr>
          <a:xfrm>
            <a:off x="6444208" y="5829920"/>
            <a:ext cx="2314047" cy="973761"/>
          </a:xfrm>
          <a:custGeom>
            <a:avLst/>
            <a:gdLst>
              <a:gd name="connsiteX0" fmla="*/ 0 w 2314047"/>
              <a:gd name="connsiteY0" fmla="*/ 112047 h 1120468"/>
              <a:gd name="connsiteX1" fmla="*/ 112047 w 2314047"/>
              <a:gd name="connsiteY1" fmla="*/ 0 h 1120468"/>
              <a:gd name="connsiteX2" fmla="*/ 2202000 w 2314047"/>
              <a:gd name="connsiteY2" fmla="*/ 0 h 1120468"/>
              <a:gd name="connsiteX3" fmla="*/ 2314047 w 2314047"/>
              <a:gd name="connsiteY3" fmla="*/ 112047 h 1120468"/>
              <a:gd name="connsiteX4" fmla="*/ 2314047 w 2314047"/>
              <a:gd name="connsiteY4" fmla="*/ 1008421 h 1120468"/>
              <a:gd name="connsiteX5" fmla="*/ 2202000 w 2314047"/>
              <a:gd name="connsiteY5" fmla="*/ 1120468 h 1120468"/>
              <a:gd name="connsiteX6" fmla="*/ 112047 w 2314047"/>
              <a:gd name="connsiteY6" fmla="*/ 1120468 h 1120468"/>
              <a:gd name="connsiteX7" fmla="*/ 0 w 2314047"/>
              <a:gd name="connsiteY7" fmla="*/ 1008421 h 1120468"/>
              <a:gd name="connsiteX8" fmla="*/ 0 w 2314047"/>
              <a:gd name="connsiteY8" fmla="*/ 112047 h 112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047" h="1120468">
                <a:moveTo>
                  <a:pt x="0" y="112047"/>
                </a:moveTo>
                <a:cubicBezTo>
                  <a:pt x="0" y="50165"/>
                  <a:pt x="50165" y="0"/>
                  <a:pt x="112047" y="0"/>
                </a:cubicBezTo>
                <a:lnTo>
                  <a:pt x="2202000" y="0"/>
                </a:lnTo>
                <a:cubicBezTo>
                  <a:pt x="2263882" y="0"/>
                  <a:pt x="2314047" y="50165"/>
                  <a:pt x="2314047" y="112047"/>
                </a:cubicBezTo>
                <a:lnTo>
                  <a:pt x="2314047" y="1008421"/>
                </a:lnTo>
                <a:cubicBezTo>
                  <a:pt x="2314047" y="1070303"/>
                  <a:pt x="2263882" y="1120468"/>
                  <a:pt x="2202000" y="1120468"/>
                </a:cubicBezTo>
                <a:lnTo>
                  <a:pt x="112047" y="1120468"/>
                </a:lnTo>
                <a:cubicBezTo>
                  <a:pt x="50165" y="1120468"/>
                  <a:pt x="0" y="1070303"/>
                  <a:pt x="0" y="1008421"/>
                </a:cubicBezTo>
                <a:lnTo>
                  <a:pt x="0" y="11204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8537" tIns="78537" rIns="78537" bIns="78537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0" kern="1200" dirty="0">
                <a:latin typeface="Arial" panose="020B0604020202020204" pitchFamily="34" charset="0"/>
                <a:cs typeface="Arial" panose="020B0604020202020204" pitchFamily="34" charset="0"/>
              </a:rPr>
              <a:t>4. Llevar un </a:t>
            </a:r>
            <a:r>
              <a:rPr lang="es-EC" sz="16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inventario, para </a:t>
            </a:r>
            <a:r>
              <a:rPr lang="es-EC" sz="1600" b="0" kern="1200" dirty="0">
                <a:latin typeface="Arial" panose="020B0604020202020204" pitchFamily="34" charset="0"/>
                <a:cs typeface="Arial" panose="020B0604020202020204" pitchFamily="34" charset="0"/>
              </a:rPr>
              <a:t>posterior ir compensando de acuerdo a las salidas</a:t>
            </a:r>
            <a:r>
              <a:rPr lang="es-EC" sz="1200" b="0" kern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17 Forma libre"/>
          <p:cNvSpPr/>
          <p:nvPr/>
        </p:nvSpPr>
        <p:spPr>
          <a:xfrm>
            <a:off x="3360949" y="5814268"/>
            <a:ext cx="2369974" cy="973760"/>
          </a:xfrm>
          <a:custGeom>
            <a:avLst/>
            <a:gdLst>
              <a:gd name="connsiteX0" fmla="*/ 0 w 2340630"/>
              <a:gd name="connsiteY0" fmla="*/ 121662 h 1216617"/>
              <a:gd name="connsiteX1" fmla="*/ 121662 w 2340630"/>
              <a:gd name="connsiteY1" fmla="*/ 0 h 1216617"/>
              <a:gd name="connsiteX2" fmla="*/ 2218968 w 2340630"/>
              <a:gd name="connsiteY2" fmla="*/ 0 h 1216617"/>
              <a:gd name="connsiteX3" fmla="*/ 2340630 w 2340630"/>
              <a:gd name="connsiteY3" fmla="*/ 121662 h 1216617"/>
              <a:gd name="connsiteX4" fmla="*/ 2340630 w 2340630"/>
              <a:gd name="connsiteY4" fmla="*/ 1094955 h 1216617"/>
              <a:gd name="connsiteX5" fmla="*/ 2218968 w 2340630"/>
              <a:gd name="connsiteY5" fmla="*/ 1216617 h 1216617"/>
              <a:gd name="connsiteX6" fmla="*/ 121662 w 2340630"/>
              <a:gd name="connsiteY6" fmla="*/ 1216617 h 1216617"/>
              <a:gd name="connsiteX7" fmla="*/ 0 w 2340630"/>
              <a:gd name="connsiteY7" fmla="*/ 1094955 h 1216617"/>
              <a:gd name="connsiteX8" fmla="*/ 0 w 2340630"/>
              <a:gd name="connsiteY8" fmla="*/ 121662 h 121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630" h="1216617">
                <a:moveTo>
                  <a:pt x="0" y="121662"/>
                </a:moveTo>
                <a:cubicBezTo>
                  <a:pt x="0" y="54470"/>
                  <a:pt x="54470" y="0"/>
                  <a:pt x="121662" y="0"/>
                </a:cubicBezTo>
                <a:lnTo>
                  <a:pt x="2218968" y="0"/>
                </a:lnTo>
                <a:cubicBezTo>
                  <a:pt x="2286160" y="0"/>
                  <a:pt x="2340630" y="54470"/>
                  <a:pt x="2340630" y="121662"/>
                </a:cubicBezTo>
                <a:lnTo>
                  <a:pt x="2340630" y="1094955"/>
                </a:lnTo>
                <a:cubicBezTo>
                  <a:pt x="2340630" y="1162147"/>
                  <a:pt x="2286160" y="1216617"/>
                  <a:pt x="2218968" y="1216617"/>
                </a:cubicBezTo>
                <a:lnTo>
                  <a:pt x="121662" y="1216617"/>
                </a:lnTo>
                <a:cubicBezTo>
                  <a:pt x="54470" y="1216617"/>
                  <a:pt x="0" y="1162147"/>
                  <a:pt x="0" y="1094955"/>
                </a:cubicBezTo>
                <a:lnTo>
                  <a:pt x="0" y="12166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1353" tIns="81353" rIns="81353" bIns="81353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0" kern="1200" dirty="0">
                <a:latin typeface="Arial" panose="020B0604020202020204" pitchFamily="34" charset="0"/>
                <a:cs typeface="Arial" panose="020B0604020202020204" pitchFamily="34" charset="0"/>
              </a:rPr>
              <a:t>5.La compensación se realiza, luego que se confirma la </a:t>
            </a:r>
            <a:r>
              <a:rPr lang="es-EC" sz="16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exportación</a:t>
            </a:r>
            <a:r>
              <a:rPr lang="es-EC" sz="12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2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323528" y="5800985"/>
            <a:ext cx="2340630" cy="946314"/>
          </a:xfrm>
          <a:custGeom>
            <a:avLst/>
            <a:gdLst>
              <a:gd name="connsiteX0" fmla="*/ 0 w 2340630"/>
              <a:gd name="connsiteY0" fmla="*/ 124125 h 1241254"/>
              <a:gd name="connsiteX1" fmla="*/ 124125 w 2340630"/>
              <a:gd name="connsiteY1" fmla="*/ 0 h 1241254"/>
              <a:gd name="connsiteX2" fmla="*/ 2216505 w 2340630"/>
              <a:gd name="connsiteY2" fmla="*/ 0 h 1241254"/>
              <a:gd name="connsiteX3" fmla="*/ 2340630 w 2340630"/>
              <a:gd name="connsiteY3" fmla="*/ 124125 h 1241254"/>
              <a:gd name="connsiteX4" fmla="*/ 2340630 w 2340630"/>
              <a:gd name="connsiteY4" fmla="*/ 1117129 h 1241254"/>
              <a:gd name="connsiteX5" fmla="*/ 2216505 w 2340630"/>
              <a:gd name="connsiteY5" fmla="*/ 1241254 h 1241254"/>
              <a:gd name="connsiteX6" fmla="*/ 124125 w 2340630"/>
              <a:gd name="connsiteY6" fmla="*/ 1241254 h 1241254"/>
              <a:gd name="connsiteX7" fmla="*/ 0 w 2340630"/>
              <a:gd name="connsiteY7" fmla="*/ 1117129 h 1241254"/>
              <a:gd name="connsiteX8" fmla="*/ 0 w 2340630"/>
              <a:gd name="connsiteY8" fmla="*/ 124125 h 124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630" h="1241254">
                <a:moveTo>
                  <a:pt x="0" y="124125"/>
                </a:moveTo>
                <a:cubicBezTo>
                  <a:pt x="0" y="55573"/>
                  <a:pt x="55573" y="0"/>
                  <a:pt x="124125" y="0"/>
                </a:cubicBezTo>
                <a:lnTo>
                  <a:pt x="2216505" y="0"/>
                </a:lnTo>
                <a:cubicBezTo>
                  <a:pt x="2285057" y="0"/>
                  <a:pt x="2340630" y="55573"/>
                  <a:pt x="2340630" y="124125"/>
                </a:cubicBezTo>
                <a:lnTo>
                  <a:pt x="2340630" y="1117129"/>
                </a:lnTo>
                <a:cubicBezTo>
                  <a:pt x="2340630" y="1185681"/>
                  <a:pt x="2285057" y="1241254"/>
                  <a:pt x="2216505" y="1241254"/>
                </a:cubicBezTo>
                <a:lnTo>
                  <a:pt x="124125" y="1241254"/>
                </a:lnTo>
                <a:cubicBezTo>
                  <a:pt x="55573" y="1241254"/>
                  <a:pt x="0" y="1185681"/>
                  <a:pt x="0" y="1117129"/>
                </a:cubicBezTo>
                <a:lnTo>
                  <a:pt x="0" y="1241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2075" tIns="82075" rIns="82075" bIns="82075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0" kern="12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C" sz="1600" b="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greso </a:t>
            </a:r>
            <a:r>
              <a:rPr lang="es-EC" sz="1600" b="0" kern="1200" dirty="0">
                <a:latin typeface="Arial" panose="020B0604020202020204" pitchFamily="34" charset="0"/>
                <a:cs typeface="Arial" panose="020B0604020202020204" pitchFamily="34" charset="0"/>
              </a:rPr>
              <a:t>de las mercancías a zona primaria o cambio de destino aduanero</a:t>
            </a:r>
            <a:r>
              <a:rPr lang="es-EC" sz="1200" b="0" kern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200" b="0" kern="1200" dirty="0"/>
          </a:p>
        </p:txBody>
      </p:sp>
      <p:pic>
        <p:nvPicPr>
          <p:cNvPr id="20" name="19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r="65446" b="8593"/>
          <a:stretch/>
        </p:blipFill>
        <p:spPr bwMode="auto">
          <a:xfrm>
            <a:off x="501395" y="1396184"/>
            <a:ext cx="2314048" cy="1459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0" t="28099" r="54567" b="54000"/>
          <a:stretch/>
        </p:blipFill>
        <p:spPr bwMode="auto">
          <a:xfrm>
            <a:off x="3552337" y="1443276"/>
            <a:ext cx="1953113" cy="136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sultado de imagen para embalaje de rosas para exportac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90" y="1443276"/>
            <a:ext cx="2384103" cy="14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5" t="61333" r="36456" b="19881"/>
          <a:stretch/>
        </p:blipFill>
        <p:spPr bwMode="auto">
          <a:xfrm>
            <a:off x="6444208" y="4471387"/>
            <a:ext cx="2168285" cy="132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60666" r="77930" b="16933"/>
          <a:stretch/>
        </p:blipFill>
        <p:spPr bwMode="auto">
          <a:xfrm>
            <a:off x="683568" y="4653136"/>
            <a:ext cx="1656183" cy="1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2980618" y="4113076"/>
            <a:ext cx="3096550" cy="5400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ACREDITA</a:t>
            </a:r>
            <a:r>
              <a:rPr lang="es-EC" dirty="0" smtClean="0">
                <a:sym typeface="Wingdings" panose="05000000000000000000" pitchFamily="2" charset="2"/>
              </a:rPr>
              <a:t></a:t>
            </a:r>
            <a:r>
              <a:rPr lang="es-EC" dirty="0" smtClean="0"/>
              <a:t>$1 por kilogramo </a:t>
            </a:r>
            <a:endParaRPr lang="es-EC" dirty="0"/>
          </a:p>
        </p:txBody>
      </p:sp>
      <p:sp>
        <p:nvSpPr>
          <p:cNvPr id="22" name="21 Flecha derecha"/>
          <p:cNvSpPr/>
          <p:nvPr/>
        </p:nvSpPr>
        <p:spPr>
          <a:xfrm>
            <a:off x="2842025" y="2125989"/>
            <a:ext cx="518924" cy="366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Flecha derecha"/>
          <p:cNvSpPr/>
          <p:nvPr/>
        </p:nvSpPr>
        <p:spPr>
          <a:xfrm>
            <a:off x="5577987" y="2094935"/>
            <a:ext cx="518924" cy="366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Flecha derecha"/>
          <p:cNvSpPr/>
          <p:nvPr/>
        </p:nvSpPr>
        <p:spPr>
          <a:xfrm rot="5400000">
            <a:off x="7268888" y="3769611"/>
            <a:ext cx="518924" cy="366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derecha"/>
          <p:cNvSpPr/>
          <p:nvPr/>
        </p:nvSpPr>
        <p:spPr>
          <a:xfrm rot="10800000">
            <a:off x="5888095" y="5132373"/>
            <a:ext cx="518924" cy="366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0800000">
            <a:off x="2815443" y="5284773"/>
            <a:ext cx="518924" cy="366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3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6368" y="-12154"/>
            <a:ext cx="8229600" cy="706090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BONOS TRIBUTARIOS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91459" y="4529790"/>
            <a:ext cx="9035723" cy="2078938"/>
            <a:chOff x="27427" y="4136746"/>
            <a:chExt cx="9035723" cy="2078938"/>
          </a:xfrm>
        </p:grpSpPr>
        <p:sp>
          <p:nvSpPr>
            <p:cNvPr id="11" name="10 Forma libre"/>
            <p:cNvSpPr/>
            <p:nvPr/>
          </p:nvSpPr>
          <p:spPr>
            <a:xfrm>
              <a:off x="615305" y="4160165"/>
              <a:ext cx="2790262" cy="2055519"/>
            </a:xfrm>
            <a:custGeom>
              <a:avLst/>
              <a:gdLst>
                <a:gd name="connsiteX0" fmla="*/ 0 w 2351514"/>
                <a:gd name="connsiteY0" fmla="*/ 308328 h 2055519"/>
                <a:gd name="connsiteX1" fmla="*/ 1323755 w 2351514"/>
                <a:gd name="connsiteY1" fmla="*/ 308328 h 2055519"/>
                <a:gd name="connsiteX2" fmla="*/ 1323755 w 2351514"/>
                <a:gd name="connsiteY2" fmla="*/ 0 h 2055519"/>
                <a:gd name="connsiteX3" fmla="*/ 2351514 w 2351514"/>
                <a:gd name="connsiteY3" fmla="*/ 1027760 h 2055519"/>
                <a:gd name="connsiteX4" fmla="*/ 1323755 w 2351514"/>
                <a:gd name="connsiteY4" fmla="*/ 2055519 h 2055519"/>
                <a:gd name="connsiteX5" fmla="*/ 1323755 w 2351514"/>
                <a:gd name="connsiteY5" fmla="*/ 1747191 h 2055519"/>
                <a:gd name="connsiteX6" fmla="*/ 0 w 2351514"/>
                <a:gd name="connsiteY6" fmla="*/ 1747191 h 2055519"/>
                <a:gd name="connsiteX7" fmla="*/ 0 w 2351514"/>
                <a:gd name="connsiteY7" fmla="*/ 308328 h 20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1514" h="2055519">
                  <a:moveTo>
                    <a:pt x="0" y="308328"/>
                  </a:moveTo>
                  <a:lnTo>
                    <a:pt x="1323755" y="308328"/>
                  </a:lnTo>
                  <a:lnTo>
                    <a:pt x="1323755" y="0"/>
                  </a:lnTo>
                  <a:lnTo>
                    <a:pt x="2351514" y="1027760"/>
                  </a:lnTo>
                  <a:lnTo>
                    <a:pt x="1323755" y="2055519"/>
                  </a:lnTo>
                  <a:lnTo>
                    <a:pt x="1323755" y="1747191"/>
                  </a:lnTo>
                  <a:lnTo>
                    <a:pt x="0" y="1747191"/>
                  </a:lnTo>
                  <a:lnTo>
                    <a:pt x="0" y="308328"/>
                  </a:ln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8518" tIns="318488" rIns="637593" bIns="318488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DAE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regularizada</a:t>
              </a:r>
              <a:endParaRPr lang="es-EC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Transferencias Bancarias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27427" y="4600046"/>
              <a:ext cx="1175757" cy="1175757"/>
            </a:xfrm>
            <a:custGeom>
              <a:avLst/>
              <a:gdLst>
                <a:gd name="connsiteX0" fmla="*/ 0 w 1175757"/>
                <a:gd name="connsiteY0" fmla="*/ 587879 h 1175757"/>
                <a:gd name="connsiteX1" fmla="*/ 587879 w 1175757"/>
                <a:gd name="connsiteY1" fmla="*/ 0 h 1175757"/>
                <a:gd name="connsiteX2" fmla="*/ 1175758 w 1175757"/>
                <a:gd name="connsiteY2" fmla="*/ 587879 h 1175757"/>
                <a:gd name="connsiteX3" fmla="*/ 587879 w 1175757"/>
                <a:gd name="connsiteY3" fmla="*/ 1175758 h 1175757"/>
                <a:gd name="connsiteX4" fmla="*/ 0 w 1175757"/>
                <a:gd name="connsiteY4" fmla="*/ 587879 h 1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757" h="1175757">
                  <a:moveTo>
                    <a:pt x="0" y="587879"/>
                  </a:moveTo>
                  <a:cubicBezTo>
                    <a:pt x="0" y="263202"/>
                    <a:pt x="263202" y="0"/>
                    <a:pt x="587879" y="0"/>
                  </a:cubicBezTo>
                  <a:cubicBezTo>
                    <a:pt x="912556" y="0"/>
                    <a:pt x="1175758" y="263202"/>
                    <a:pt x="1175758" y="587879"/>
                  </a:cubicBezTo>
                  <a:cubicBezTo>
                    <a:pt x="1175758" y="912556"/>
                    <a:pt x="912556" y="1175758"/>
                    <a:pt x="587879" y="1175758"/>
                  </a:cubicBezTo>
                  <a:cubicBezTo>
                    <a:pt x="263202" y="1175758"/>
                    <a:pt x="0" y="912556"/>
                    <a:pt x="0" y="58787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2346" tIns="182346" rIns="182346" bIns="18234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5% FOB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3440748" y="4160165"/>
              <a:ext cx="2598523" cy="2055519"/>
            </a:xfrm>
            <a:custGeom>
              <a:avLst/>
              <a:gdLst>
                <a:gd name="connsiteX0" fmla="*/ 0 w 2351514"/>
                <a:gd name="connsiteY0" fmla="*/ 308328 h 2055519"/>
                <a:gd name="connsiteX1" fmla="*/ 1323755 w 2351514"/>
                <a:gd name="connsiteY1" fmla="*/ 308328 h 2055519"/>
                <a:gd name="connsiteX2" fmla="*/ 1323755 w 2351514"/>
                <a:gd name="connsiteY2" fmla="*/ 0 h 2055519"/>
                <a:gd name="connsiteX3" fmla="*/ 2351514 w 2351514"/>
                <a:gd name="connsiteY3" fmla="*/ 1027760 h 2055519"/>
                <a:gd name="connsiteX4" fmla="*/ 1323755 w 2351514"/>
                <a:gd name="connsiteY4" fmla="*/ 2055519 h 2055519"/>
                <a:gd name="connsiteX5" fmla="*/ 1323755 w 2351514"/>
                <a:gd name="connsiteY5" fmla="*/ 1747191 h 2055519"/>
                <a:gd name="connsiteX6" fmla="*/ 0 w 2351514"/>
                <a:gd name="connsiteY6" fmla="*/ 1747191 h 2055519"/>
                <a:gd name="connsiteX7" fmla="*/ 0 w 2351514"/>
                <a:gd name="connsiteY7" fmla="*/ 308328 h 20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1514" h="2055519">
                  <a:moveTo>
                    <a:pt x="0" y="308328"/>
                  </a:moveTo>
                  <a:lnTo>
                    <a:pt x="1323755" y="308328"/>
                  </a:lnTo>
                  <a:lnTo>
                    <a:pt x="1323755" y="0"/>
                  </a:lnTo>
                  <a:lnTo>
                    <a:pt x="2351514" y="1027760"/>
                  </a:lnTo>
                  <a:lnTo>
                    <a:pt x="1323755" y="2055519"/>
                  </a:lnTo>
                  <a:lnTo>
                    <a:pt x="1323755" y="1747191"/>
                  </a:lnTo>
                  <a:lnTo>
                    <a:pt x="0" y="1747191"/>
                  </a:lnTo>
                  <a:lnTo>
                    <a:pt x="0" y="308328"/>
                  </a:ln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lnRef>
            <a:fillRef idx="1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8518" tIns="318488" rIns="637593" bIns="3184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 mayor a 3 meses posterior a la regularización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2817688" y="4576628"/>
              <a:ext cx="1175757" cy="1175757"/>
            </a:xfrm>
            <a:custGeom>
              <a:avLst/>
              <a:gdLst>
                <a:gd name="connsiteX0" fmla="*/ 0 w 1175757"/>
                <a:gd name="connsiteY0" fmla="*/ 587879 h 1175757"/>
                <a:gd name="connsiteX1" fmla="*/ 587879 w 1175757"/>
                <a:gd name="connsiteY1" fmla="*/ 0 h 1175757"/>
                <a:gd name="connsiteX2" fmla="*/ 1175758 w 1175757"/>
                <a:gd name="connsiteY2" fmla="*/ 587879 h 1175757"/>
                <a:gd name="connsiteX3" fmla="*/ 587879 w 1175757"/>
                <a:gd name="connsiteY3" fmla="*/ 1175758 h 1175757"/>
                <a:gd name="connsiteX4" fmla="*/ 0 w 1175757"/>
                <a:gd name="connsiteY4" fmla="*/ 587879 h 1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757" h="1175757">
                  <a:moveTo>
                    <a:pt x="0" y="587879"/>
                  </a:moveTo>
                  <a:cubicBezTo>
                    <a:pt x="0" y="263202"/>
                    <a:pt x="263202" y="0"/>
                    <a:pt x="587879" y="0"/>
                  </a:cubicBezTo>
                  <a:cubicBezTo>
                    <a:pt x="912556" y="0"/>
                    <a:pt x="1175758" y="263202"/>
                    <a:pt x="1175758" y="587879"/>
                  </a:cubicBezTo>
                  <a:cubicBezTo>
                    <a:pt x="1175758" y="912556"/>
                    <a:pt x="912556" y="1175758"/>
                    <a:pt x="587879" y="1175758"/>
                  </a:cubicBezTo>
                  <a:cubicBezTo>
                    <a:pt x="263202" y="1175758"/>
                    <a:pt x="0" y="912556"/>
                    <a:pt x="0" y="58787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1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2346" tIns="182346" rIns="182346" bIns="18234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Plazo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6526653" y="4136746"/>
              <a:ext cx="2536497" cy="2055519"/>
            </a:xfrm>
            <a:custGeom>
              <a:avLst/>
              <a:gdLst>
                <a:gd name="connsiteX0" fmla="*/ 0 w 2351514"/>
                <a:gd name="connsiteY0" fmla="*/ 308328 h 2055519"/>
                <a:gd name="connsiteX1" fmla="*/ 1323755 w 2351514"/>
                <a:gd name="connsiteY1" fmla="*/ 308328 h 2055519"/>
                <a:gd name="connsiteX2" fmla="*/ 1323755 w 2351514"/>
                <a:gd name="connsiteY2" fmla="*/ 0 h 2055519"/>
                <a:gd name="connsiteX3" fmla="*/ 2351514 w 2351514"/>
                <a:gd name="connsiteY3" fmla="*/ 1027760 h 2055519"/>
                <a:gd name="connsiteX4" fmla="*/ 1323755 w 2351514"/>
                <a:gd name="connsiteY4" fmla="*/ 2055519 h 2055519"/>
                <a:gd name="connsiteX5" fmla="*/ 1323755 w 2351514"/>
                <a:gd name="connsiteY5" fmla="*/ 1747191 h 2055519"/>
                <a:gd name="connsiteX6" fmla="*/ 0 w 2351514"/>
                <a:gd name="connsiteY6" fmla="*/ 1747191 h 2055519"/>
                <a:gd name="connsiteX7" fmla="*/ 0 w 2351514"/>
                <a:gd name="connsiteY7" fmla="*/ 308328 h 20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1514" h="2055519">
                  <a:moveTo>
                    <a:pt x="0" y="308328"/>
                  </a:moveTo>
                  <a:lnTo>
                    <a:pt x="1323755" y="308328"/>
                  </a:lnTo>
                  <a:lnTo>
                    <a:pt x="1323755" y="0"/>
                  </a:lnTo>
                  <a:lnTo>
                    <a:pt x="2351514" y="1027760"/>
                  </a:lnTo>
                  <a:lnTo>
                    <a:pt x="1323755" y="2055519"/>
                  </a:lnTo>
                  <a:lnTo>
                    <a:pt x="1323755" y="1747191"/>
                  </a:lnTo>
                  <a:lnTo>
                    <a:pt x="0" y="1747191"/>
                  </a:lnTo>
                  <a:lnTo>
                    <a:pt x="0" y="308328"/>
                  </a:ln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lnRef>
            <a:fill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8519" tIns="318488" rIns="637592" bIns="31848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Convenio de firma electrónica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5530092" y="4600046"/>
              <a:ext cx="1540199" cy="1175757"/>
            </a:xfrm>
            <a:custGeom>
              <a:avLst/>
              <a:gdLst>
                <a:gd name="connsiteX0" fmla="*/ 0 w 1175757"/>
                <a:gd name="connsiteY0" fmla="*/ 587879 h 1175757"/>
                <a:gd name="connsiteX1" fmla="*/ 587879 w 1175757"/>
                <a:gd name="connsiteY1" fmla="*/ 0 h 1175757"/>
                <a:gd name="connsiteX2" fmla="*/ 1175758 w 1175757"/>
                <a:gd name="connsiteY2" fmla="*/ 587879 h 1175757"/>
                <a:gd name="connsiteX3" fmla="*/ 587879 w 1175757"/>
                <a:gd name="connsiteY3" fmla="*/ 1175758 h 1175757"/>
                <a:gd name="connsiteX4" fmla="*/ 0 w 1175757"/>
                <a:gd name="connsiteY4" fmla="*/ 587879 h 117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757" h="1175757">
                  <a:moveTo>
                    <a:pt x="0" y="587879"/>
                  </a:moveTo>
                  <a:cubicBezTo>
                    <a:pt x="0" y="263202"/>
                    <a:pt x="263202" y="0"/>
                    <a:pt x="587879" y="0"/>
                  </a:cubicBezTo>
                  <a:cubicBezTo>
                    <a:pt x="912556" y="0"/>
                    <a:pt x="1175758" y="263202"/>
                    <a:pt x="1175758" y="587879"/>
                  </a:cubicBezTo>
                  <a:cubicBezTo>
                    <a:pt x="1175758" y="912556"/>
                    <a:pt x="912556" y="1175758"/>
                    <a:pt x="587879" y="1175758"/>
                  </a:cubicBezTo>
                  <a:cubicBezTo>
                    <a:pt x="263202" y="1175758"/>
                    <a:pt x="0" y="912556"/>
                    <a:pt x="0" y="58787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82346" tIns="182346" rIns="182346" bIns="18234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Aceptar Condiciones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2 Marcador de contenido"/>
          <p:cNvSpPr txBox="1">
            <a:spLocks/>
          </p:cNvSpPr>
          <p:nvPr/>
        </p:nvSpPr>
        <p:spPr>
          <a:xfrm>
            <a:off x="246348" y="548681"/>
            <a:ext cx="843528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DEVOLUCIÓN CONDICIONADA SIMPLIFICADA (DRAWBACK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 algn="ctr">
              <a:buNone/>
            </a:pP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PROCEDIMIENTO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C" dirty="0"/>
          </a:p>
        </p:txBody>
      </p:sp>
      <p:sp>
        <p:nvSpPr>
          <p:cNvPr id="8" name="7 Abrir llave"/>
          <p:cNvSpPr/>
          <p:nvPr/>
        </p:nvSpPr>
        <p:spPr>
          <a:xfrm rot="5400000">
            <a:off x="4239757" y="117378"/>
            <a:ext cx="580562" cy="8337939"/>
          </a:xfrm>
          <a:prstGeom prst="leftBrace">
            <a:avLst>
              <a:gd name="adj1" fmla="val 425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2575941" y="3420003"/>
            <a:ext cx="3672408" cy="576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Cumplidos los requisitos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Abrir llave"/>
          <p:cNvSpPr/>
          <p:nvPr/>
        </p:nvSpPr>
        <p:spPr>
          <a:xfrm rot="16200000">
            <a:off x="4314332" y="-1168961"/>
            <a:ext cx="607505" cy="8548791"/>
          </a:xfrm>
          <a:prstGeom prst="leftBrace">
            <a:avLst>
              <a:gd name="adj1" fmla="val 940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ultiplicar"/>
          <p:cNvSpPr/>
          <p:nvPr/>
        </p:nvSpPr>
        <p:spPr>
          <a:xfrm>
            <a:off x="361068" y="1268761"/>
            <a:ext cx="2414177" cy="1919027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No deudas:</a:t>
            </a:r>
          </a:p>
          <a:p>
            <a:pPr algn="ctr"/>
            <a:r>
              <a:rPr lang="es-EC" dirty="0" smtClean="0"/>
              <a:t>SENAE</a:t>
            </a:r>
          </a:p>
          <a:p>
            <a:pPr algn="ctr"/>
            <a:r>
              <a:rPr lang="es-EC" dirty="0" smtClean="0"/>
              <a:t>IESS</a:t>
            </a:r>
          </a:p>
          <a:p>
            <a:pPr algn="ctr"/>
            <a:r>
              <a:rPr lang="es-EC" dirty="0" smtClean="0"/>
              <a:t>SRI</a:t>
            </a:r>
            <a:endParaRPr lang="es-EC" dirty="0"/>
          </a:p>
        </p:txBody>
      </p:sp>
      <p:sp>
        <p:nvSpPr>
          <p:cNvPr id="5" name="4 Flecha arriba"/>
          <p:cNvSpPr/>
          <p:nvPr/>
        </p:nvSpPr>
        <p:spPr>
          <a:xfrm>
            <a:off x="3009663" y="1537050"/>
            <a:ext cx="1600016" cy="1368152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2881487" y="2113114"/>
            <a:ext cx="1728192" cy="7920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Volumen de la oferta exportable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Mario\AppData\Local\Microsoft\Windows\INetCache\IE\630WHBXY\incremento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3" t="11538" b="50000"/>
          <a:stretch/>
        </p:blipFill>
        <p:spPr bwMode="auto">
          <a:xfrm>
            <a:off x="3517745" y="1311578"/>
            <a:ext cx="1091934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5" descr="Resultado de imagen para marca pais ecu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8" b="14229"/>
          <a:stretch/>
        </p:blipFill>
        <p:spPr bwMode="auto">
          <a:xfrm>
            <a:off x="5067398" y="1650758"/>
            <a:ext cx="1523287" cy="125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Multiplicar"/>
          <p:cNvSpPr/>
          <p:nvPr/>
        </p:nvSpPr>
        <p:spPr>
          <a:xfrm>
            <a:off x="6863166" y="1268761"/>
            <a:ext cx="2414177" cy="1919027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CAT´s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24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COMERCIALES</a:t>
            </a:r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EXPORTACIONES (VENTAS) A EEUU  PERÍODO 2012-2015</a:t>
            </a:r>
            <a:endParaRPr lang="es-EC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576466"/>
              </p:ext>
            </p:extLst>
          </p:nvPr>
        </p:nvGraphicFramePr>
        <p:xfrm>
          <a:off x="251520" y="1628800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339752" y="6237312"/>
            <a:ext cx="230425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$ 204.371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5508104" y="6250287"/>
            <a:ext cx="230425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$ 243.396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61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0"/>
            <a:ext cx="885698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VOLÚMEN DE EXPORTACIONES A EEUU  PERÍODO 2012-2015</a:t>
            </a:r>
            <a:endParaRPr lang="es-EC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234918"/>
              </p:ext>
            </p:extLst>
          </p:nvPr>
        </p:nvGraphicFramePr>
        <p:xfrm>
          <a:off x="539552" y="1196752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2123728" y="6048580"/>
            <a:ext cx="230425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38,20 TM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5508104" y="6048580"/>
            <a:ext cx="2304256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43,63 TM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2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116632"/>
            <a:ext cx="6840760" cy="525736"/>
          </a:xfrm>
        </p:spPr>
        <p:txBody>
          <a:bodyPr>
            <a:noAutofit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Valor por TM ($/TM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 Exportaciones rosas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a EEUU</a:t>
            </a:r>
          </a:p>
        </p:txBody>
      </p:sp>
      <p:graphicFrame>
        <p:nvGraphicFramePr>
          <p:cNvPr id="9" name="1 Gráfic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9357809"/>
              </p:ext>
            </p:extLst>
          </p:nvPr>
        </p:nvGraphicFramePr>
        <p:xfrm>
          <a:off x="-180528" y="764704"/>
          <a:ext cx="8136904" cy="334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36253093"/>
              </p:ext>
            </p:extLst>
          </p:nvPr>
        </p:nvGraphicFramePr>
        <p:xfrm>
          <a:off x="323528" y="4609976"/>
          <a:ext cx="8496944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323528" y="4293096"/>
            <a:ext cx="84969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motivos de compra de productos florícolas en EEUU</a:t>
            </a:r>
          </a:p>
        </p:txBody>
      </p:sp>
    </p:spTree>
    <p:extLst>
      <p:ext uri="{BB962C8B-B14F-4D97-AF65-F5344CB8AC3E}">
        <p14:creationId xmlns:p14="http://schemas.microsoft.com/office/powerpoint/2010/main" val="30803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79512" y="1052736"/>
            <a:ext cx="8712968" cy="432047"/>
          </a:xfrm>
        </p:spPr>
        <p:txBody>
          <a:bodyPr>
            <a:no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Mercados proveedores de rosas para Estados Unidos-  Millones USD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648072"/>
          </a:xfrm>
        </p:spPr>
        <p:txBody>
          <a:bodyPr>
            <a:noAutofit/>
          </a:bodyPr>
          <a:lstStyle/>
          <a:p>
            <a:r>
              <a:rPr lang="es-E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PARTICIPACIÓN EN EL MERCADO</a:t>
            </a:r>
            <a:r>
              <a:rPr lang="es-EC" sz="2000" b="1" dirty="0"/>
              <a:t/>
            </a:r>
            <a:br>
              <a:rPr lang="es-EC" sz="2000" b="1" dirty="0"/>
            </a:br>
            <a:endParaRPr lang="es-EC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63397"/>
              </p:ext>
            </p:extLst>
          </p:nvPr>
        </p:nvGraphicFramePr>
        <p:xfrm>
          <a:off x="179512" y="2626608"/>
          <a:ext cx="5616624" cy="24688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44157"/>
                <a:gridCol w="1212027"/>
                <a:gridCol w="1008112"/>
                <a:gridCol w="936104"/>
                <a:gridCol w="1008112"/>
                <a:gridCol w="1008112"/>
              </a:tblGrid>
              <a:tr h="30047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Exportadores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Período 1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Período 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</a:tr>
              <a:tr h="300470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</a:tr>
              <a:tr h="3004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325.274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321.882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330.458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308.900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</a:tr>
              <a:tr h="3004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Ecuador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185.228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223.464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238.079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248.724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</a:tr>
              <a:tr h="47208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Total Mundo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458.815</a:t>
                      </a:r>
                      <a:endParaRPr lang="es-EC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474.618</a:t>
                      </a: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513.831</a:t>
                      </a:r>
                      <a:endParaRPr lang="es-EC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519.518</a:t>
                      </a:r>
                      <a:endParaRPr lang="es-EC" sz="18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881" marR="53881" marT="0" marB="0"/>
                </a:tc>
              </a:tr>
            </a:tbl>
          </a:graphicData>
        </a:graphic>
      </p:graphicFrame>
      <p:sp>
        <p:nvSpPr>
          <p:cNvPr id="13" name="12 Nube"/>
          <p:cNvSpPr/>
          <p:nvPr/>
        </p:nvSpPr>
        <p:spPr>
          <a:xfrm>
            <a:off x="6191672" y="2492896"/>
            <a:ext cx="2952328" cy="3168352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dirty="0" smtClean="0">
                <a:solidFill>
                  <a:schemeClr val="tx1"/>
                </a:solidFill>
              </a:rPr>
              <a:t>“</a:t>
            </a:r>
            <a:r>
              <a:rPr lang="es-ES" dirty="0">
                <a:solidFill>
                  <a:schemeClr val="tx1"/>
                </a:solidFill>
              </a:rPr>
              <a:t>Hasta octubre de 2014, el 96% del mercado de rosas en EEUU fue cubierto con producto de Ecuador y </a:t>
            </a:r>
            <a:r>
              <a:rPr lang="es-ES" dirty="0" smtClean="0">
                <a:solidFill>
                  <a:schemeClr val="tx1"/>
                </a:solidFill>
              </a:rPr>
              <a:t>Colombia”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5796136" y="3492717"/>
            <a:ext cx="648072" cy="73666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27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-1633" y="0"/>
            <a:ext cx="9145633" cy="720080"/>
          </a:xfrm>
        </p:spPr>
        <p:txBody>
          <a:bodyPr>
            <a:noAutofit/>
          </a:bodyPr>
          <a:lstStyle/>
          <a:p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PARTICIPACIÓN EN EL MERCADO (ROSAS) EN EEUU USD FOB</a:t>
            </a:r>
            <a:r>
              <a:rPr lang="es-EC" sz="2000" b="1" dirty="0"/>
              <a:t/>
            </a:r>
            <a:br>
              <a:rPr lang="es-EC" sz="2000" b="1" dirty="0"/>
            </a:br>
            <a:endParaRPr lang="es-EC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121541"/>
              </p:ext>
            </p:extLst>
          </p:nvPr>
        </p:nvGraphicFramePr>
        <p:xfrm>
          <a:off x="539552" y="1468216"/>
          <a:ext cx="82089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3203848" y="5667472"/>
            <a:ext cx="1872208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42,84%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6460105" y="5691607"/>
            <a:ext cx="187220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45,59%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33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967354"/>
              </p:ext>
            </p:extLst>
          </p:nvPr>
        </p:nvGraphicFramePr>
        <p:xfrm>
          <a:off x="395536" y="2211850"/>
          <a:ext cx="4285776" cy="438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73696" y="260648"/>
            <a:ext cx="8856984" cy="1008112"/>
          </a:xfrm>
        </p:spPr>
        <p:txBody>
          <a:bodyPr>
            <a:noAutofit/>
          </a:bodyPr>
          <a:lstStyle/>
          <a:p>
            <a:r>
              <a:rPr lang="es-E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PORCENTAJE DE PARTICIPACIÓN EN EL MERCADO DE LA PARTIDA 0603.11.00.00 ROSAS EN EEUU</a:t>
            </a:r>
            <a:r>
              <a:rPr lang="es-EC" sz="2000" b="1" dirty="0"/>
              <a:t/>
            </a:r>
            <a:br>
              <a:rPr lang="es-EC" sz="2000" b="1" dirty="0"/>
            </a:br>
            <a:endParaRPr lang="es-EC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4785002" y="2222517"/>
            <a:ext cx="3603422" cy="2045926"/>
            <a:chOff x="4681312" y="2184718"/>
            <a:chExt cx="3992542" cy="2045926"/>
          </a:xfrm>
        </p:grpSpPr>
        <p:sp>
          <p:nvSpPr>
            <p:cNvPr id="11" name="10 Forma libre"/>
            <p:cNvSpPr/>
            <p:nvPr/>
          </p:nvSpPr>
          <p:spPr>
            <a:xfrm>
              <a:off x="5053950" y="2184718"/>
              <a:ext cx="3619904" cy="454781"/>
            </a:xfrm>
            <a:custGeom>
              <a:avLst/>
              <a:gdLst>
                <a:gd name="connsiteX0" fmla="*/ 0 w 3619904"/>
                <a:gd name="connsiteY0" fmla="*/ 0 h 454781"/>
                <a:gd name="connsiteX1" fmla="*/ 3619904 w 3619904"/>
                <a:gd name="connsiteY1" fmla="*/ 0 h 454781"/>
                <a:gd name="connsiteX2" fmla="*/ 3619904 w 3619904"/>
                <a:gd name="connsiteY2" fmla="*/ 454781 h 454781"/>
                <a:gd name="connsiteX3" fmla="*/ 0 w 3619904"/>
                <a:gd name="connsiteY3" fmla="*/ 454781 h 454781"/>
                <a:gd name="connsiteX4" fmla="*/ 0 w 3619904"/>
                <a:gd name="connsiteY4" fmla="*/ 0 h 4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04" h="454781">
                  <a:moveTo>
                    <a:pt x="0" y="0"/>
                  </a:moveTo>
                  <a:lnTo>
                    <a:pt x="3619904" y="0"/>
                  </a:lnTo>
                  <a:lnTo>
                    <a:pt x="3619904" y="454781"/>
                  </a:lnTo>
                  <a:lnTo>
                    <a:pt x="0" y="454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Caída del precio del petróleo</a:t>
              </a:r>
              <a:endParaRPr lang="es-EC" sz="1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5053950" y="2715099"/>
              <a:ext cx="3619904" cy="454781"/>
            </a:xfrm>
            <a:custGeom>
              <a:avLst/>
              <a:gdLst>
                <a:gd name="connsiteX0" fmla="*/ 0 w 3619904"/>
                <a:gd name="connsiteY0" fmla="*/ 0 h 454781"/>
                <a:gd name="connsiteX1" fmla="*/ 3619904 w 3619904"/>
                <a:gd name="connsiteY1" fmla="*/ 0 h 454781"/>
                <a:gd name="connsiteX2" fmla="*/ 3619904 w 3619904"/>
                <a:gd name="connsiteY2" fmla="*/ 454781 h 454781"/>
                <a:gd name="connsiteX3" fmla="*/ 0 w 3619904"/>
                <a:gd name="connsiteY3" fmla="*/ 454781 h 454781"/>
                <a:gd name="connsiteX4" fmla="*/ 0 w 3619904"/>
                <a:gd name="connsiteY4" fmla="*/ 0 h 4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04" h="454781">
                  <a:moveTo>
                    <a:pt x="0" y="0"/>
                  </a:moveTo>
                  <a:lnTo>
                    <a:pt x="3619904" y="0"/>
                  </a:lnTo>
                  <a:lnTo>
                    <a:pt x="3619904" y="454781"/>
                  </a:lnTo>
                  <a:lnTo>
                    <a:pt x="0" y="454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Devaluación de la moneda</a:t>
              </a:r>
              <a:endParaRPr lang="es-EC" sz="1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5053950" y="3245480"/>
              <a:ext cx="3619904" cy="454781"/>
            </a:xfrm>
            <a:custGeom>
              <a:avLst/>
              <a:gdLst>
                <a:gd name="connsiteX0" fmla="*/ 0 w 3619904"/>
                <a:gd name="connsiteY0" fmla="*/ 0 h 454781"/>
                <a:gd name="connsiteX1" fmla="*/ 3619904 w 3619904"/>
                <a:gd name="connsiteY1" fmla="*/ 0 h 454781"/>
                <a:gd name="connsiteX2" fmla="*/ 3619904 w 3619904"/>
                <a:gd name="connsiteY2" fmla="*/ 454781 h 454781"/>
                <a:gd name="connsiteX3" fmla="*/ 0 w 3619904"/>
                <a:gd name="connsiteY3" fmla="*/ 454781 h 454781"/>
                <a:gd name="connsiteX4" fmla="*/ 0 w 3619904"/>
                <a:gd name="connsiteY4" fmla="*/ 0 h 4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04" h="454781">
                  <a:moveTo>
                    <a:pt x="0" y="0"/>
                  </a:moveTo>
                  <a:lnTo>
                    <a:pt x="3619904" y="0"/>
                  </a:lnTo>
                  <a:lnTo>
                    <a:pt x="3619904" y="454781"/>
                  </a:lnTo>
                  <a:lnTo>
                    <a:pt x="0" y="454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Huida de capitales</a:t>
              </a:r>
              <a:endParaRPr lang="es-EC" sz="1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18 Abrir llave"/>
            <p:cNvSpPr/>
            <p:nvPr/>
          </p:nvSpPr>
          <p:spPr>
            <a:xfrm>
              <a:off x="4681312" y="2204210"/>
              <a:ext cx="266169" cy="2026434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sp>
        <p:sp>
          <p:nvSpPr>
            <p:cNvPr id="20" name="19 Forma libre"/>
            <p:cNvSpPr/>
            <p:nvPr/>
          </p:nvSpPr>
          <p:spPr>
            <a:xfrm>
              <a:off x="5053950" y="3775862"/>
              <a:ext cx="3619904" cy="454781"/>
            </a:xfrm>
            <a:custGeom>
              <a:avLst/>
              <a:gdLst>
                <a:gd name="connsiteX0" fmla="*/ 0 w 3619904"/>
                <a:gd name="connsiteY0" fmla="*/ 0 h 454781"/>
                <a:gd name="connsiteX1" fmla="*/ 3619904 w 3619904"/>
                <a:gd name="connsiteY1" fmla="*/ 0 h 454781"/>
                <a:gd name="connsiteX2" fmla="*/ 3619904 w 3619904"/>
                <a:gd name="connsiteY2" fmla="*/ 454781 h 454781"/>
                <a:gd name="connsiteX3" fmla="*/ 0 w 3619904"/>
                <a:gd name="connsiteY3" fmla="*/ 454781 h 454781"/>
                <a:gd name="connsiteX4" fmla="*/ 0 w 3619904"/>
                <a:gd name="connsiteY4" fmla="*/ 0 h 4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04" h="454781">
                  <a:moveTo>
                    <a:pt x="0" y="0"/>
                  </a:moveTo>
                  <a:lnTo>
                    <a:pt x="3619904" y="0"/>
                  </a:lnTo>
                  <a:lnTo>
                    <a:pt x="3619904" y="454781"/>
                  </a:lnTo>
                  <a:lnTo>
                    <a:pt x="0" y="454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Mínimo crecimiento del PIB</a:t>
              </a:r>
              <a:endParaRPr lang="es-EC" sz="1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4807500" y="4811664"/>
            <a:ext cx="3580924" cy="1845140"/>
            <a:chOff x="4681312" y="2184718"/>
            <a:chExt cx="3992542" cy="1515543"/>
          </a:xfrm>
        </p:grpSpPr>
        <p:sp>
          <p:nvSpPr>
            <p:cNvPr id="23" name="22 Forma libre"/>
            <p:cNvSpPr/>
            <p:nvPr/>
          </p:nvSpPr>
          <p:spPr>
            <a:xfrm>
              <a:off x="5053950" y="2184718"/>
              <a:ext cx="3619904" cy="454781"/>
            </a:xfrm>
            <a:custGeom>
              <a:avLst/>
              <a:gdLst>
                <a:gd name="connsiteX0" fmla="*/ 0 w 3619904"/>
                <a:gd name="connsiteY0" fmla="*/ 0 h 454781"/>
                <a:gd name="connsiteX1" fmla="*/ 3619904 w 3619904"/>
                <a:gd name="connsiteY1" fmla="*/ 0 h 454781"/>
                <a:gd name="connsiteX2" fmla="*/ 3619904 w 3619904"/>
                <a:gd name="connsiteY2" fmla="*/ 454781 h 454781"/>
                <a:gd name="connsiteX3" fmla="*/ 0 w 3619904"/>
                <a:gd name="connsiteY3" fmla="*/ 454781 h 454781"/>
                <a:gd name="connsiteX4" fmla="*/ 0 w 3619904"/>
                <a:gd name="connsiteY4" fmla="*/ 0 h 4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04" h="454781">
                  <a:moveTo>
                    <a:pt x="0" y="0"/>
                  </a:moveTo>
                  <a:lnTo>
                    <a:pt x="3619904" y="0"/>
                  </a:lnTo>
                  <a:lnTo>
                    <a:pt x="3619904" y="454781"/>
                  </a:lnTo>
                  <a:lnTo>
                    <a:pt x="0" y="454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Caída del precio del petróleo</a:t>
              </a:r>
              <a:endParaRPr lang="es-EC" sz="1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5053950" y="2715099"/>
              <a:ext cx="3619904" cy="454781"/>
            </a:xfrm>
            <a:custGeom>
              <a:avLst/>
              <a:gdLst>
                <a:gd name="connsiteX0" fmla="*/ 0 w 3619904"/>
                <a:gd name="connsiteY0" fmla="*/ 0 h 454781"/>
                <a:gd name="connsiteX1" fmla="*/ 3619904 w 3619904"/>
                <a:gd name="connsiteY1" fmla="*/ 0 h 454781"/>
                <a:gd name="connsiteX2" fmla="*/ 3619904 w 3619904"/>
                <a:gd name="connsiteY2" fmla="*/ 454781 h 454781"/>
                <a:gd name="connsiteX3" fmla="*/ 0 w 3619904"/>
                <a:gd name="connsiteY3" fmla="*/ 454781 h 454781"/>
                <a:gd name="connsiteX4" fmla="*/ 0 w 3619904"/>
                <a:gd name="connsiteY4" fmla="*/ 0 h 4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04" h="454781">
                  <a:moveTo>
                    <a:pt x="0" y="0"/>
                  </a:moveTo>
                  <a:lnTo>
                    <a:pt x="3619904" y="0"/>
                  </a:lnTo>
                  <a:lnTo>
                    <a:pt x="3619904" y="454781"/>
                  </a:lnTo>
                  <a:lnTo>
                    <a:pt x="0" y="454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0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Devaluación de la moneda</a:t>
              </a:r>
              <a:endParaRPr lang="es-EC" sz="1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5053950" y="3245480"/>
              <a:ext cx="3619904" cy="454781"/>
            </a:xfrm>
            <a:custGeom>
              <a:avLst/>
              <a:gdLst>
                <a:gd name="connsiteX0" fmla="*/ 0 w 3619904"/>
                <a:gd name="connsiteY0" fmla="*/ 0 h 454781"/>
                <a:gd name="connsiteX1" fmla="*/ 3619904 w 3619904"/>
                <a:gd name="connsiteY1" fmla="*/ 0 h 454781"/>
                <a:gd name="connsiteX2" fmla="*/ 3619904 w 3619904"/>
                <a:gd name="connsiteY2" fmla="*/ 454781 h 454781"/>
                <a:gd name="connsiteX3" fmla="*/ 0 w 3619904"/>
                <a:gd name="connsiteY3" fmla="*/ 454781 h 454781"/>
                <a:gd name="connsiteX4" fmla="*/ 0 w 3619904"/>
                <a:gd name="connsiteY4" fmla="*/ 0 h 4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904" h="454781">
                  <a:moveTo>
                    <a:pt x="0" y="0"/>
                  </a:moveTo>
                  <a:lnTo>
                    <a:pt x="3619904" y="0"/>
                  </a:lnTo>
                  <a:lnTo>
                    <a:pt x="3619904" y="454781"/>
                  </a:lnTo>
                  <a:lnTo>
                    <a:pt x="0" y="4547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Reducción de  la Inversión extranjera</a:t>
              </a:r>
              <a:endParaRPr lang="es-EC" sz="16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25 Abrir llave"/>
            <p:cNvSpPr/>
            <p:nvPr/>
          </p:nvSpPr>
          <p:spPr>
            <a:xfrm>
              <a:off x="4681312" y="2204210"/>
              <a:ext cx="266169" cy="149605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sp>
      </p:grpSp>
      <p:sp>
        <p:nvSpPr>
          <p:cNvPr id="28" name="27 Rectángulo"/>
          <p:cNvSpPr/>
          <p:nvPr/>
        </p:nvSpPr>
        <p:spPr>
          <a:xfrm>
            <a:off x="179512" y="1268760"/>
            <a:ext cx="8797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Factores que influyen en la participación en el mercado del sector exportador de rosas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arancel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776864" cy="576064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</a:t>
            </a:r>
            <a:endParaRPr lang="es-EC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422686" y="967810"/>
            <a:ext cx="6261131" cy="2834053"/>
            <a:chOff x="2051721" y="980728"/>
            <a:chExt cx="5019303" cy="3758103"/>
          </a:xfrm>
        </p:grpSpPr>
        <p:sp>
          <p:nvSpPr>
            <p:cNvPr id="6" name="5 Forma libre"/>
            <p:cNvSpPr/>
            <p:nvPr/>
          </p:nvSpPr>
          <p:spPr>
            <a:xfrm>
              <a:off x="2051721" y="980728"/>
              <a:ext cx="2081535" cy="792088"/>
            </a:xfrm>
            <a:custGeom>
              <a:avLst/>
              <a:gdLst>
                <a:gd name="connsiteX0" fmla="*/ 0 w 2081535"/>
                <a:gd name="connsiteY0" fmla="*/ 79209 h 792088"/>
                <a:gd name="connsiteX1" fmla="*/ 79209 w 2081535"/>
                <a:gd name="connsiteY1" fmla="*/ 0 h 792088"/>
                <a:gd name="connsiteX2" fmla="*/ 2002326 w 2081535"/>
                <a:gd name="connsiteY2" fmla="*/ 0 h 792088"/>
                <a:gd name="connsiteX3" fmla="*/ 2081535 w 2081535"/>
                <a:gd name="connsiteY3" fmla="*/ 79209 h 792088"/>
                <a:gd name="connsiteX4" fmla="*/ 2081535 w 2081535"/>
                <a:gd name="connsiteY4" fmla="*/ 712879 h 792088"/>
                <a:gd name="connsiteX5" fmla="*/ 2002326 w 2081535"/>
                <a:gd name="connsiteY5" fmla="*/ 792088 h 792088"/>
                <a:gd name="connsiteX6" fmla="*/ 79209 w 2081535"/>
                <a:gd name="connsiteY6" fmla="*/ 792088 h 792088"/>
                <a:gd name="connsiteX7" fmla="*/ 0 w 2081535"/>
                <a:gd name="connsiteY7" fmla="*/ 712879 h 792088"/>
                <a:gd name="connsiteX8" fmla="*/ 0 w 2081535"/>
                <a:gd name="connsiteY8" fmla="*/ 79209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1535" h="792088">
                  <a:moveTo>
                    <a:pt x="0" y="79209"/>
                  </a:moveTo>
                  <a:cubicBezTo>
                    <a:pt x="0" y="35463"/>
                    <a:pt x="35463" y="0"/>
                    <a:pt x="79209" y="0"/>
                  </a:cubicBezTo>
                  <a:lnTo>
                    <a:pt x="2002326" y="0"/>
                  </a:lnTo>
                  <a:cubicBezTo>
                    <a:pt x="2046072" y="0"/>
                    <a:pt x="2081535" y="35463"/>
                    <a:pt x="2081535" y="79209"/>
                  </a:cubicBezTo>
                  <a:lnTo>
                    <a:pt x="2081535" y="712879"/>
                  </a:lnTo>
                  <a:cubicBezTo>
                    <a:pt x="2081535" y="756625"/>
                    <a:pt x="2046072" y="792088"/>
                    <a:pt x="2002326" y="792088"/>
                  </a:cubicBezTo>
                  <a:lnTo>
                    <a:pt x="79209" y="792088"/>
                  </a:lnTo>
                  <a:cubicBezTo>
                    <a:pt x="35463" y="792088"/>
                    <a:pt x="0" y="756625"/>
                    <a:pt x="0" y="712879"/>
                  </a:cubicBezTo>
                  <a:lnTo>
                    <a:pt x="0" y="79209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399" tIns="99399" rIns="99399" bIns="993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ATPDEA</a:t>
              </a:r>
              <a:br>
                <a:rPr lang="es-EC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C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(2012-2013)</a:t>
              </a:r>
              <a:endParaRPr lang="es-EC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6 Forma libre"/>
            <p:cNvSpPr/>
            <p:nvPr/>
          </p:nvSpPr>
          <p:spPr>
            <a:xfrm>
              <a:off x="4788029" y="980728"/>
              <a:ext cx="2112674" cy="792088"/>
            </a:xfrm>
            <a:custGeom>
              <a:avLst/>
              <a:gdLst>
                <a:gd name="connsiteX0" fmla="*/ 0 w 2112674"/>
                <a:gd name="connsiteY0" fmla="*/ 79209 h 792088"/>
                <a:gd name="connsiteX1" fmla="*/ 79209 w 2112674"/>
                <a:gd name="connsiteY1" fmla="*/ 0 h 792088"/>
                <a:gd name="connsiteX2" fmla="*/ 2033465 w 2112674"/>
                <a:gd name="connsiteY2" fmla="*/ 0 h 792088"/>
                <a:gd name="connsiteX3" fmla="*/ 2112674 w 2112674"/>
                <a:gd name="connsiteY3" fmla="*/ 79209 h 792088"/>
                <a:gd name="connsiteX4" fmla="*/ 2112674 w 2112674"/>
                <a:gd name="connsiteY4" fmla="*/ 712879 h 792088"/>
                <a:gd name="connsiteX5" fmla="*/ 2033465 w 2112674"/>
                <a:gd name="connsiteY5" fmla="*/ 792088 h 792088"/>
                <a:gd name="connsiteX6" fmla="*/ 79209 w 2112674"/>
                <a:gd name="connsiteY6" fmla="*/ 792088 h 792088"/>
                <a:gd name="connsiteX7" fmla="*/ 0 w 2112674"/>
                <a:gd name="connsiteY7" fmla="*/ 712879 h 792088"/>
                <a:gd name="connsiteX8" fmla="*/ 0 w 2112674"/>
                <a:gd name="connsiteY8" fmla="*/ 79209 h 7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2674" h="792088">
                  <a:moveTo>
                    <a:pt x="0" y="79209"/>
                  </a:moveTo>
                  <a:cubicBezTo>
                    <a:pt x="0" y="35463"/>
                    <a:pt x="35463" y="0"/>
                    <a:pt x="79209" y="0"/>
                  </a:cubicBezTo>
                  <a:lnTo>
                    <a:pt x="2033465" y="0"/>
                  </a:lnTo>
                  <a:cubicBezTo>
                    <a:pt x="2077211" y="0"/>
                    <a:pt x="2112674" y="35463"/>
                    <a:pt x="2112674" y="79209"/>
                  </a:cubicBezTo>
                  <a:lnTo>
                    <a:pt x="2112674" y="712879"/>
                  </a:lnTo>
                  <a:cubicBezTo>
                    <a:pt x="2112674" y="756625"/>
                    <a:pt x="2077211" y="792088"/>
                    <a:pt x="2033465" y="792088"/>
                  </a:cubicBezTo>
                  <a:lnTo>
                    <a:pt x="79209" y="792088"/>
                  </a:lnTo>
                  <a:cubicBezTo>
                    <a:pt x="35463" y="792088"/>
                    <a:pt x="0" y="756625"/>
                    <a:pt x="0" y="712879"/>
                  </a:cubicBezTo>
                  <a:lnTo>
                    <a:pt x="0" y="79209"/>
                  </a:ln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399" tIns="99399" rIns="99399" bIns="9939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SIN ATPDEA</a:t>
              </a:r>
              <a:br>
                <a:rPr lang="es-EC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s-EC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(2014-2015)</a:t>
              </a:r>
              <a:endParaRPr lang="es-EC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7 Triángulo isósceles"/>
            <p:cNvSpPr/>
            <p:nvPr/>
          </p:nvSpPr>
          <p:spPr>
            <a:xfrm>
              <a:off x="4279369" y="4144766"/>
              <a:ext cx="594066" cy="59406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 rot="647072">
              <a:off x="2520642" y="3876290"/>
              <a:ext cx="3999811" cy="2457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9 Forma libre"/>
            <p:cNvSpPr/>
            <p:nvPr/>
          </p:nvSpPr>
          <p:spPr>
            <a:xfrm rot="642078">
              <a:off x="5603399" y="3228531"/>
              <a:ext cx="1467625" cy="1040766"/>
            </a:xfrm>
            <a:custGeom>
              <a:avLst/>
              <a:gdLst>
                <a:gd name="connsiteX0" fmla="*/ 0 w 1467625"/>
                <a:gd name="connsiteY0" fmla="*/ 173464 h 1040765"/>
                <a:gd name="connsiteX1" fmla="*/ 173464 w 1467625"/>
                <a:gd name="connsiteY1" fmla="*/ 0 h 1040765"/>
                <a:gd name="connsiteX2" fmla="*/ 1294161 w 1467625"/>
                <a:gd name="connsiteY2" fmla="*/ 0 h 1040765"/>
                <a:gd name="connsiteX3" fmla="*/ 1467625 w 1467625"/>
                <a:gd name="connsiteY3" fmla="*/ 173464 h 1040765"/>
                <a:gd name="connsiteX4" fmla="*/ 1467625 w 1467625"/>
                <a:gd name="connsiteY4" fmla="*/ 867301 h 1040765"/>
                <a:gd name="connsiteX5" fmla="*/ 1294161 w 1467625"/>
                <a:gd name="connsiteY5" fmla="*/ 1040765 h 1040765"/>
                <a:gd name="connsiteX6" fmla="*/ 173464 w 1467625"/>
                <a:gd name="connsiteY6" fmla="*/ 1040765 h 1040765"/>
                <a:gd name="connsiteX7" fmla="*/ 0 w 1467625"/>
                <a:gd name="connsiteY7" fmla="*/ 867301 h 1040765"/>
                <a:gd name="connsiteX8" fmla="*/ 0 w 1467625"/>
                <a:gd name="connsiteY8" fmla="*/ 173464 h 104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625" h="1040765">
                  <a:moveTo>
                    <a:pt x="0" y="173464"/>
                  </a:moveTo>
                  <a:cubicBezTo>
                    <a:pt x="0" y="77662"/>
                    <a:pt x="77662" y="0"/>
                    <a:pt x="173464" y="0"/>
                  </a:cubicBezTo>
                  <a:lnTo>
                    <a:pt x="1294161" y="0"/>
                  </a:lnTo>
                  <a:cubicBezTo>
                    <a:pt x="1389963" y="0"/>
                    <a:pt x="1467625" y="77662"/>
                    <a:pt x="1467625" y="173464"/>
                  </a:cubicBezTo>
                  <a:lnTo>
                    <a:pt x="1467625" y="867301"/>
                  </a:lnTo>
                  <a:cubicBezTo>
                    <a:pt x="1467625" y="963103"/>
                    <a:pt x="1389963" y="1040765"/>
                    <a:pt x="1294161" y="1040765"/>
                  </a:cubicBezTo>
                  <a:lnTo>
                    <a:pt x="173464" y="1040765"/>
                  </a:lnTo>
                  <a:cubicBezTo>
                    <a:pt x="77662" y="1040765"/>
                    <a:pt x="0" y="963103"/>
                    <a:pt x="0" y="867301"/>
                  </a:cubicBezTo>
                  <a:lnTo>
                    <a:pt x="0" y="17346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7006" tIns="127005" rIns="127005" bIns="12700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6,8%</a:t>
              </a:r>
              <a:endParaRPr lang="es-EC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 rot="476577">
              <a:off x="2090917" y="2207837"/>
              <a:ext cx="1467625" cy="1040766"/>
            </a:xfrm>
            <a:custGeom>
              <a:avLst/>
              <a:gdLst>
                <a:gd name="connsiteX0" fmla="*/ 0 w 1467625"/>
                <a:gd name="connsiteY0" fmla="*/ 173464 h 1040765"/>
                <a:gd name="connsiteX1" fmla="*/ 173464 w 1467625"/>
                <a:gd name="connsiteY1" fmla="*/ 0 h 1040765"/>
                <a:gd name="connsiteX2" fmla="*/ 1294161 w 1467625"/>
                <a:gd name="connsiteY2" fmla="*/ 0 h 1040765"/>
                <a:gd name="connsiteX3" fmla="*/ 1467625 w 1467625"/>
                <a:gd name="connsiteY3" fmla="*/ 173464 h 1040765"/>
                <a:gd name="connsiteX4" fmla="*/ 1467625 w 1467625"/>
                <a:gd name="connsiteY4" fmla="*/ 867301 h 1040765"/>
                <a:gd name="connsiteX5" fmla="*/ 1294161 w 1467625"/>
                <a:gd name="connsiteY5" fmla="*/ 1040765 h 1040765"/>
                <a:gd name="connsiteX6" fmla="*/ 173464 w 1467625"/>
                <a:gd name="connsiteY6" fmla="*/ 1040765 h 1040765"/>
                <a:gd name="connsiteX7" fmla="*/ 0 w 1467625"/>
                <a:gd name="connsiteY7" fmla="*/ 867301 h 1040765"/>
                <a:gd name="connsiteX8" fmla="*/ 0 w 1467625"/>
                <a:gd name="connsiteY8" fmla="*/ 173464 h 104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625" h="1040765">
                  <a:moveTo>
                    <a:pt x="0" y="173464"/>
                  </a:moveTo>
                  <a:cubicBezTo>
                    <a:pt x="0" y="77662"/>
                    <a:pt x="77662" y="0"/>
                    <a:pt x="173464" y="0"/>
                  </a:cubicBezTo>
                  <a:lnTo>
                    <a:pt x="1294161" y="0"/>
                  </a:lnTo>
                  <a:cubicBezTo>
                    <a:pt x="1389963" y="0"/>
                    <a:pt x="1467625" y="77662"/>
                    <a:pt x="1467625" y="173464"/>
                  </a:cubicBezTo>
                  <a:lnTo>
                    <a:pt x="1467625" y="867301"/>
                  </a:lnTo>
                  <a:cubicBezTo>
                    <a:pt x="1467625" y="963103"/>
                    <a:pt x="1389963" y="1040765"/>
                    <a:pt x="1294161" y="1040765"/>
                  </a:cubicBezTo>
                  <a:lnTo>
                    <a:pt x="173464" y="1040765"/>
                  </a:lnTo>
                  <a:cubicBezTo>
                    <a:pt x="77662" y="1040765"/>
                    <a:pt x="0" y="963103"/>
                    <a:pt x="0" y="867301"/>
                  </a:cubicBezTo>
                  <a:lnTo>
                    <a:pt x="0" y="173464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27006" tIns="127005" rIns="127005" bIns="12700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  <a:endParaRPr lang="es-EC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4124605897"/>
              </p:ext>
            </p:extLst>
          </p:nvPr>
        </p:nvGraphicFramePr>
        <p:xfrm>
          <a:off x="251520" y="3762372"/>
          <a:ext cx="8712968" cy="339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99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084168" y="1340768"/>
            <a:ext cx="2880320" cy="331236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CuadroTexto"/>
          <p:cNvSpPr txBox="1"/>
          <p:nvPr/>
        </p:nvSpPr>
        <p:spPr>
          <a:xfrm>
            <a:off x="1979712" y="331282"/>
            <a:ext cx="482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POBLACIÓN- ENCUESTA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45288378"/>
              </p:ext>
            </p:extLst>
          </p:nvPr>
        </p:nvGraphicFramePr>
        <p:xfrm>
          <a:off x="177552" y="1124743"/>
          <a:ext cx="896448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Imagen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6088" y="5009582"/>
            <a:ext cx="1845546" cy="1256651"/>
          </a:xfrm>
          <a:prstGeom prst="rect">
            <a:avLst/>
          </a:prstGeom>
          <a:noFill/>
        </p:spPr>
      </p:pic>
      <p:pic>
        <p:nvPicPr>
          <p:cNvPr id="5" name="Picture 2" descr="Resultado de imagen para ros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5009582"/>
            <a:ext cx="1849776" cy="1256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8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93747646"/>
              </p:ext>
            </p:extLst>
          </p:nvPr>
        </p:nvGraphicFramePr>
        <p:xfrm>
          <a:off x="68741" y="1484784"/>
          <a:ext cx="89644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843808" y="4766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MUESTRA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Imagen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838" y="1716468"/>
            <a:ext cx="1224136" cy="940821"/>
          </a:xfrm>
          <a:prstGeom prst="rect">
            <a:avLst/>
          </a:prstGeom>
          <a:noFill/>
        </p:spPr>
      </p:pic>
      <p:sp>
        <p:nvSpPr>
          <p:cNvPr id="4" name="AutoShape 2" descr="Resultado de imagen para ro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79" y="1716468"/>
            <a:ext cx="138160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sultado de imagen para ros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59146"/>
            <a:ext cx="1368152" cy="9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sultado de imagen para rosa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7712"/>
            <a:ext cx="1379729" cy="9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Resultado de imagen para rosa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844404"/>
            <a:ext cx="1347539" cy="95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06152" y="262980"/>
            <a:ext cx="8856984" cy="9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RECOLECCIÓN DE DATOS-ENCUESTA</a:t>
            </a:r>
            <a:b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75529477"/>
              </p:ext>
            </p:extLst>
          </p:nvPr>
        </p:nvGraphicFramePr>
        <p:xfrm>
          <a:off x="-756592" y="2204864"/>
          <a:ext cx="7704856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291480" y="1437927"/>
            <a:ext cx="8686328" cy="482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Grado de dependencia de los encuestados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errar llave"/>
          <p:cNvSpPr/>
          <p:nvPr/>
        </p:nvSpPr>
        <p:spPr>
          <a:xfrm>
            <a:off x="5839907" y="2930987"/>
            <a:ext cx="720080" cy="2952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6732240" y="3861048"/>
            <a:ext cx="201622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100% beneficiaba del ATPDEA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E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Considera usted que la competitividad de su empresa se ha visto afectada, debido a la suspensión del ATPDEA? Si su respuesta es SI, indique por qué factor y en qué porcentaje se ve afectada la competitividad de su empresa.</a:t>
            </a:r>
            <a:endParaRPr lang="es-EC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dirty="0"/>
              <a:t> 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017135835"/>
              </p:ext>
            </p:extLst>
          </p:nvPr>
        </p:nvGraphicFramePr>
        <p:xfrm>
          <a:off x="1259632" y="2852936"/>
          <a:ext cx="633670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611560" y="764704"/>
            <a:ext cx="79208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Grado de afectación por la suspensión del ATPDEA</a:t>
            </a:r>
            <a:endParaRPr lang="es-EC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62478"/>
              </p:ext>
            </p:extLst>
          </p:nvPr>
        </p:nvGraphicFramePr>
        <p:xfrm>
          <a:off x="0" y="1412776"/>
          <a:ext cx="906313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-7259" y="242301"/>
            <a:ext cx="9144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competitividad afectados</a:t>
            </a:r>
            <a:endParaRPr lang="es-EC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121062831"/>
              </p:ext>
            </p:extLst>
          </p:nvPr>
        </p:nvGraphicFramePr>
        <p:xfrm>
          <a:off x="395536" y="764704"/>
          <a:ext cx="820891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1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Desde </a:t>
            </a:r>
            <a:r>
              <a:rPr lang="es-ES" sz="1900" dirty="0">
                <a:latin typeface="Arial" panose="020B0604020202020204" pitchFamily="34" charset="0"/>
                <a:cs typeface="Arial" panose="020B0604020202020204" pitchFamily="34" charset="0"/>
              </a:rPr>
              <a:t>que el ATPDEA se suspendió, la empresa se vio en necesidad de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grpSp>
        <p:nvGrpSpPr>
          <p:cNvPr id="4" name="26 Grupo"/>
          <p:cNvGrpSpPr/>
          <p:nvPr/>
        </p:nvGrpSpPr>
        <p:grpSpPr>
          <a:xfrm>
            <a:off x="323528" y="1556792"/>
            <a:ext cx="8524564" cy="5301208"/>
            <a:chOff x="-896345" y="1149308"/>
            <a:chExt cx="6198278" cy="2743200"/>
          </a:xfrm>
        </p:grpSpPr>
        <p:graphicFrame>
          <p:nvGraphicFramePr>
            <p:cNvPr id="5" name="24 Gráfico"/>
            <p:cNvGraphicFramePr/>
            <p:nvPr>
              <p:extLst>
                <p:ext uri="{D42A27DB-BD31-4B8C-83A1-F6EECF244321}">
                  <p14:modId xmlns:p14="http://schemas.microsoft.com/office/powerpoint/2010/main" val="1882437145"/>
                </p:ext>
              </p:extLst>
            </p:nvPr>
          </p:nvGraphicFramePr>
          <p:xfrm>
            <a:off x="-896345" y="1149308"/>
            <a:ext cx="6198278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1 Grupo"/>
            <p:cNvGrpSpPr/>
            <p:nvPr/>
          </p:nvGrpSpPr>
          <p:grpSpPr>
            <a:xfrm rot="20475233">
              <a:off x="2947900" y="1629899"/>
              <a:ext cx="1629118" cy="1672587"/>
              <a:chOff x="2488071" y="1626500"/>
              <a:chExt cx="2211819" cy="1672587"/>
            </a:xfrm>
          </p:grpSpPr>
          <p:cxnSp>
            <p:nvCxnSpPr>
              <p:cNvPr id="7" name="2 Conector recto"/>
              <p:cNvCxnSpPr/>
              <p:nvPr/>
            </p:nvCxnSpPr>
            <p:spPr>
              <a:xfrm rot="1124767">
                <a:off x="2488071" y="1626500"/>
                <a:ext cx="184229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1 Conector recto"/>
              <p:cNvCxnSpPr/>
              <p:nvPr/>
            </p:nvCxnSpPr>
            <p:spPr>
              <a:xfrm rot="1124767" flipV="1">
                <a:off x="2750533" y="2706572"/>
                <a:ext cx="1270959" cy="59251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4 Rectángulo"/>
              <p:cNvSpPr/>
              <p:nvPr/>
            </p:nvSpPr>
            <p:spPr>
              <a:xfrm>
                <a:off x="3955620" y="1873652"/>
                <a:ext cx="744270" cy="929921"/>
              </a:xfrm>
              <a:prstGeom prst="rect">
                <a:avLst/>
              </a:prstGeom>
              <a:solidFill>
                <a:schemeClr val="accent1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anchor="ctr"/>
              <a:lstStyle/>
              <a:p>
                <a:pPr>
                  <a:spcAft>
                    <a:spcPts val="0"/>
                  </a:spcAft>
                </a:pPr>
                <a:r>
                  <a:rPr lang="es-EC" sz="1000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 </a:t>
                </a:r>
                <a:endParaRPr lang="es-EC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s-EC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 </a:t>
                </a:r>
                <a:r>
                  <a:rPr lang="es-EC" dirty="0" smtClean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20</a:t>
                </a:r>
                <a:r>
                  <a:rPr lang="es-EC" dirty="0">
                    <a:solidFill>
                      <a:srgbClr val="000000"/>
                    </a:solidFill>
                    <a:effectLst/>
                    <a:latin typeface="Arial"/>
                    <a:ea typeface="Times New Roman"/>
                  </a:rPr>
                  <a:t>%</a:t>
                </a:r>
                <a:endParaRPr lang="es-EC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12" name="2 Marcador de contenido"/>
          <p:cNvSpPr txBox="1">
            <a:spLocks/>
          </p:cNvSpPr>
          <p:nvPr/>
        </p:nvSpPr>
        <p:spPr>
          <a:xfrm>
            <a:off x="618492" y="54868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Efectos de la suspensión</a:t>
            </a:r>
          </a:p>
        </p:txBody>
      </p:sp>
    </p:spTree>
    <p:extLst>
      <p:ext uri="{BB962C8B-B14F-4D97-AF65-F5344CB8AC3E}">
        <p14:creationId xmlns:p14="http://schemas.microsoft.com/office/powerpoint/2010/main" val="25402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640226"/>
              </p:ext>
            </p:extLst>
          </p:nvPr>
        </p:nvGraphicFramePr>
        <p:xfrm>
          <a:off x="457200" y="1196752"/>
          <a:ext cx="83908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592796" y="2246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Certificados de Abono Tributario (</a:t>
            </a:r>
            <a:r>
              <a:rPr lang="es-EC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CAT´s</a:t>
            </a: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89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8 Grupo"/>
          <p:cNvGrpSpPr/>
          <p:nvPr/>
        </p:nvGrpSpPr>
        <p:grpSpPr>
          <a:xfrm>
            <a:off x="75438" y="949424"/>
            <a:ext cx="8856984" cy="5908576"/>
            <a:chOff x="0" y="0"/>
            <a:chExt cx="7587209" cy="3341459"/>
          </a:xfrm>
        </p:grpSpPr>
        <p:graphicFrame>
          <p:nvGraphicFramePr>
            <p:cNvPr id="5" name="7 Gráfico"/>
            <p:cNvGraphicFramePr/>
            <p:nvPr>
              <p:extLst>
                <p:ext uri="{D42A27DB-BD31-4B8C-83A1-F6EECF244321}">
                  <p14:modId xmlns:p14="http://schemas.microsoft.com/office/powerpoint/2010/main" val="433938667"/>
                </p:ext>
              </p:extLst>
            </p:nvPr>
          </p:nvGraphicFramePr>
          <p:xfrm>
            <a:off x="0" y="0"/>
            <a:ext cx="4181391" cy="33414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11 Conector recto de flecha"/>
            <p:cNvCxnSpPr>
              <a:endCxn id="10" idx="1"/>
            </p:cNvCxnSpPr>
            <p:nvPr/>
          </p:nvCxnSpPr>
          <p:spPr>
            <a:xfrm>
              <a:off x="3358439" y="435053"/>
              <a:ext cx="11262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19 Conector recto de flecha"/>
            <p:cNvCxnSpPr/>
            <p:nvPr/>
          </p:nvCxnSpPr>
          <p:spPr>
            <a:xfrm>
              <a:off x="3358439" y="1735908"/>
              <a:ext cx="11258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20 Conector recto de flecha"/>
            <p:cNvCxnSpPr/>
            <p:nvPr/>
          </p:nvCxnSpPr>
          <p:spPr>
            <a:xfrm>
              <a:off x="3358439" y="2448333"/>
              <a:ext cx="1165565" cy="2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21 Conector recto de flecha"/>
            <p:cNvCxnSpPr/>
            <p:nvPr/>
          </p:nvCxnSpPr>
          <p:spPr>
            <a:xfrm>
              <a:off x="3793605" y="3031378"/>
              <a:ext cx="7143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12 Rectángulo"/>
            <p:cNvSpPr/>
            <p:nvPr/>
          </p:nvSpPr>
          <p:spPr>
            <a:xfrm>
              <a:off x="4484643" y="119399"/>
              <a:ext cx="3028952" cy="631308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Aplicación de insumos y fertilizantes naturales</a:t>
              </a:r>
              <a:endParaRPr lang="es-EC" sz="16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Optimización en utilización de recursos</a:t>
              </a:r>
              <a:endParaRPr lang="es-EC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23 Rectángulo"/>
            <p:cNvSpPr/>
            <p:nvPr/>
          </p:nvSpPr>
          <p:spPr>
            <a:xfrm>
              <a:off x="4510538" y="1367205"/>
              <a:ext cx="3028950" cy="457199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Tinturados, preservados, nuevas variedades, más gama de colores</a:t>
              </a:r>
              <a:endParaRPr lang="es-EC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27 Rectángulo"/>
            <p:cNvSpPr/>
            <p:nvPr/>
          </p:nvSpPr>
          <p:spPr>
            <a:xfrm>
              <a:off x="4523868" y="1886997"/>
              <a:ext cx="3028950" cy="632560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C" sz="1600" dirty="0">
                  <a:effectLst/>
                  <a:latin typeface="Arial"/>
                  <a:ea typeface="Times New Roman"/>
                </a:rPr>
                <a:t>3% paquetes de variedades</a:t>
              </a:r>
              <a:endParaRPr lang="es-EC" sz="16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C" sz="1600" dirty="0">
                  <a:effectLst/>
                  <a:latin typeface="Arial"/>
                  <a:ea typeface="Times New Roman"/>
                </a:rPr>
                <a:t>5% promociones para salir de inventarios</a:t>
              </a:r>
              <a:endParaRPr lang="es-EC" sz="1600" dirty="0">
                <a:effectLst/>
                <a:latin typeface="Times New Roman"/>
                <a:ea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s-EC" sz="1600" dirty="0">
                  <a:effectLst/>
                  <a:latin typeface="Arial"/>
                  <a:ea typeface="Times New Roman"/>
                </a:rPr>
                <a:t>50% por apertura de mercados</a:t>
              </a:r>
              <a:endParaRPr lang="es-EC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37 Rectángulo"/>
            <p:cNvSpPr/>
            <p:nvPr/>
          </p:nvSpPr>
          <p:spPr>
            <a:xfrm>
              <a:off x="4524043" y="2590074"/>
              <a:ext cx="3063166" cy="751385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C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Emiratos Árabes Unidos, </a:t>
              </a:r>
              <a:r>
                <a:rPr lang="es-EC" sz="1600" dirty="0" err="1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Bahrein</a:t>
              </a:r>
              <a:r>
                <a:rPr lang="es-EC" sz="16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, Asia, Qatar, China, Japón, Canadá, Rusia, Medio Oriente, Países del Caribe, Europa, América Latina, Kuwait</a:t>
              </a:r>
              <a:endParaRPr lang="es-EC" sz="16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4" name="1 Título"/>
          <p:cNvSpPr txBox="1">
            <a:spLocks/>
          </p:cNvSpPr>
          <p:nvPr/>
        </p:nvSpPr>
        <p:spPr>
          <a:xfrm>
            <a:off x="75438" y="15652"/>
            <a:ext cx="8856984" cy="933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DE MITIGACIÓN</a:t>
            </a:r>
            <a:b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0148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PONDERACIÓN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76434"/>
              </p:ext>
            </p:extLst>
          </p:nvPr>
        </p:nvGraphicFramePr>
        <p:xfrm>
          <a:off x="179512" y="900830"/>
          <a:ext cx="8712968" cy="5767917"/>
        </p:xfrm>
        <a:graphic>
          <a:graphicData uri="http://schemas.openxmlformats.org/drawingml/2006/table">
            <a:tbl>
              <a:tblPr/>
              <a:tblGrid>
                <a:gridCol w="2160240"/>
                <a:gridCol w="4176464"/>
                <a:gridCol w="1080120"/>
                <a:gridCol w="1296144"/>
              </a:tblGrid>
              <a:tr h="5760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Variables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KPI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Resultado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Efecto suspensión  ATPDEA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5119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Balanza Comercial No Petrolera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valor en dólares y %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4/5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rgbClr val="006100"/>
                        </a:solidFill>
                        <a:effectLst/>
                        <a:latin typeface="Arial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de trabajadores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de trabajadores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5/15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rgbClr val="9C0006"/>
                        </a:solidFill>
                        <a:effectLst/>
                        <a:latin typeface="Arial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55574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Bonos tributarios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valor en dólares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2/10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rgbClr val="9C0006"/>
                        </a:solidFill>
                        <a:effectLst/>
                        <a:latin typeface="Arial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Ventas () / años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 valor en dólares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20/20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rgbClr val="006100"/>
                        </a:solidFill>
                        <a:effectLst/>
                        <a:latin typeface="Arial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Volumen () / años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Toneladas métricas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20/20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rgbClr val="006100"/>
                        </a:solidFill>
                        <a:effectLst/>
                        <a:latin typeface="Arial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5237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Participación en el mercado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de participación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7/10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rgbClr val="006100"/>
                        </a:solidFill>
                        <a:effectLst/>
                        <a:latin typeface="Arial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420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Estrategias de Mitigación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    Apertura de nuevos mercados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8/10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rgbClr val="006100"/>
                        </a:solidFill>
                        <a:effectLst/>
                        <a:latin typeface="Arial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3531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    Promociones o descuentos a clientes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1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    Investigación y desarrollo de nuevos productos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19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    Optimización de la producción para bajar costos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92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Nuevos Mercados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de mercados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6/10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rgbClr val="006100"/>
                        </a:solidFill>
                        <a:effectLst/>
                        <a:latin typeface="Arial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4248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381" marR="7381" marT="738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72/100</a:t>
                      </a: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400" b="1" i="0" u="none" strike="noStrike" dirty="0">
                        <a:solidFill>
                          <a:srgbClr val="006100"/>
                        </a:solidFill>
                        <a:effectLst/>
                        <a:latin typeface="Arial"/>
                      </a:endParaRPr>
                    </a:p>
                  </a:txBody>
                  <a:tcPr marL="7381" marR="7381" marT="73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  <p:sp>
        <p:nvSpPr>
          <p:cNvPr id="2" name="1 Multiplicar"/>
          <p:cNvSpPr/>
          <p:nvPr/>
        </p:nvSpPr>
        <p:spPr>
          <a:xfrm>
            <a:off x="7888179" y="2128628"/>
            <a:ext cx="504056" cy="36004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Multiplicar"/>
          <p:cNvSpPr/>
          <p:nvPr/>
        </p:nvSpPr>
        <p:spPr>
          <a:xfrm>
            <a:off x="7888179" y="2616097"/>
            <a:ext cx="504056" cy="36004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onector"/>
          <p:cNvSpPr/>
          <p:nvPr/>
        </p:nvSpPr>
        <p:spPr>
          <a:xfrm>
            <a:off x="8014193" y="1628800"/>
            <a:ext cx="252028" cy="28803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Conector"/>
          <p:cNvSpPr/>
          <p:nvPr/>
        </p:nvSpPr>
        <p:spPr>
          <a:xfrm>
            <a:off x="8034844" y="3152273"/>
            <a:ext cx="252028" cy="28803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onector"/>
          <p:cNvSpPr/>
          <p:nvPr/>
        </p:nvSpPr>
        <p:spPr>
          <a:xfrm>
            <a:off x="8034844" y="3613976"/>
            <a:ext cx="252028" cy="28803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onector"/>
          <p:cNvSpPr/>
          <p:nvPr/>
        </p:nvSpPr>
        <p:spPr>
          <a:xfrm>
            <a:off x="7976483" y="5140442"/>
            <a:ext cx="252028" cy="28803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Conector"/>
          <p:cNvSpPr/>
          <p:nvPr/>
        </p:nvSpPr>
        <p:spPr>
          <a:xfrm>
            <a:off x="7970784" y="5858344"/>
            <a:ext cx="252028" cy="28803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onector"/>
          <p:cNvSpPr/>
          <p:nvPr/>
        </p:nvSpPr>
        <p:spPr>
          <a:xfrm>
            <a:off x="8014193" y="4067573"/>
            <a:ext cx="252028" cy="28803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onector"/>
          <p:cNvSpPr/>
          <p:nvPr/>
        </p:nvSpPr>
        <p:spPr>
          <a:xfrm>
            <a:off x="7970784" y="6344611"/>
            <a:ext cx="252028" cy="288032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14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59569" y="276877"/>
            <a:ext cx="8640959" cy="6200264"/>
            <a:chOff x="1421607" y="276877"/>
            <a:chExt cx="6372793" cy="6200264"/>
          </a:xfrm>
        </p:grpSpPr>
        <p:sp>
          <p:nvSpPr>
            <p:cNvPr id="6" name="5 Arco de bloque"/>
            <p:cNvSpPr/>
            <p:nvPr/>
          </p:nvSpPr>
          <p:spPr>
            <a:xfrm>
              <a:off x="2061186" y="1097285"/>
              <a:ext cx="5093635" cy="5093635"/>
            </a:xfrm>
            <a:prstGeom prst="blockArc">
              <a:avLst>
                <a:gd name="adj1" fmla="val 11880000"/>
                <a:gd name="adj2" fmla="val 1620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6 Arco de bloque"/>
            <p:cNvSpPr/>
            <p:nvPr/>
          </p:nvSpPr>
          <p:spPr>
            <a:xfrm>
              <a:off x="2061186" y="1097285"/>
              <a:ext cx="5093635" cy="5093635"/>
            </a:xfrm>
            <a:prstGeom prst="blockArc">
              <a:avLst>
                <a:gd name="adj1" fmla="val 7560000"/>
                <a:gd name="adj2" fmla="val 1188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1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Arco de bloque"/>
            <p:cNvSpPr/>
            <p:nvPr/>
          </p:nvSpPr>
          <p:spPr>
            <a:xfrm>
              <a:off x="2061186" y="1097285"/>
              <a:ext cx="5093635" cy="5093635"/>
            </a:xfrm>
            <a:prstGeom prst="blockArc">
              <a:avLst>
                <a:gd name="adj1" fmla="val 3240000"/>
                <a:gd name="adj2" fmla="val 756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8 Arco de bloque"/>
            <p:cNvSpPr/>
            <p:nvPr/>
          </p:nvSpPr>
          <p:spPr>
            <a:xfrm>
              <a:off x="2061186" y="1097285"/>
              <a:ext cx="5093635" cy="5093635"/>
            </a:xfrm>
            <a:prstGeom prst="blockArc">
              <a:avLst>
                <a:gd name="adj1" fmla="val 20520000"/>
                <a:gd name="adj2" fmla="val 324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1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9 Arco de bloque"/>
            <p:cNvSpPr/>
            <p:nvPr/>
          </p:nvSpPr>
          <p:spPr>
            <a:xfrm>
              <a:off x="2061186" y="1097285"/>
              <a:ext cx="5093635" cy="5093635"/>
            </a:xfrm>
            <a:prstGeom prst="blockArc">
              <a:avLst>
                <a:gd name="adj1" fmla="val 16200000"/>
                <a:gd name="adj2" fmla="val 20520000"/>
                <a:gd name="adj3" fmla="val 4639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10 Forma libre"/>
            <p:cNvSpPr/>
            <p:nvPr/>
          </p:nvSpPr>
          <p:spPr>
            <a:xfrm>
              <a:off x="3435992" y="2472092"/>
              <a:ext cx="2344022" cy="2344022"/>
            </a:xfrm>
            <a:custGeom>
              <a:avLst/>
              <a:gdLst>
                <a:gd name="connsiteX0" fmla="*/ 0 w 2344022"/>
                <a:gd name="connsiteY0" fmla="*/ 1172011 h 2344022"/>
                <a:gd name="connsiteX1" fmla="*/ 1172011 w 2344022"/>
                <a:gd name="connsiteY1" fmla="*/ 0 h 2344022"/>
                <a:gd name="connsiteX2" fmla="*/ 2344022 w 2344022"/>
                <a:gd name="connsiteY2" fmla="*/ 1172011 h 2344022"/>
                <a:gd name="connsiteX3" fmla="*/ 1172011 w 2344022"/>
                <a:gd name="connsiteY3" fmla="*/ 2344022 h 2344022"/>
                <a:gd name="connsiteX4" fmla="*/ 0 w 2344022"/>
                <a:gd name="connsiteY4" fmla="*/ 1172011 h 2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022" h="2344022">
                  <a:moveTo>
                    <a:pt x="0" y="1172011"/>
                  </a:moveTo>
                  <a:cubicBezTo>
                    <a:pt x="0" y="524727"/>
                    <a:pt x="524727" y="0"/>
                    <a:pt x="1172011" y="0"/>
                  </a:cubicBezTo>
                  <a:cubicBezTo>
                    <a:pt x="1819295" y="0"/>
                    <a:pt x="2344022" y="524727"/>
                    <a:pt x="2344022" y="1172011"/>
                  </a:cubicBezTo>
                  <a:cubicBezTo>
                    <a:pt x="2344022" y="1819295"/>
                    <a:pt x="1819295" y="2344022"/>
                    <a:pt x="1172011" y="2344022"/>
                  </a:cubicBezTo>
                  <a:cubicBezTo>
                    <a:pt x="524727" y="2344022"/>
                    <a:pt x="0" y="1819295"/>
                    <a:pt x="0" y="1172011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68674" tIns="368674" rIns="368674" bIns="36867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Entornos</a:t>
              </a:r>
              <a:endParaRPr lang="es-EC" sz="2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611794" y="276877"/>
              <a:ext cx="1992418" cy="1640815"/>
            </a:xfrm>
            <a:custGeom>
              <a:avLst/>
              <a:gdLst>
                <a:gd name="connsiteX0" fmla="*/ 0 w 1640815"/>
                <a:gd name="connsiteY0" fmla="*/ 820408 h 1640815"/>
                <a:gd name="connsiteX1" fmla="*/ 820408 w 1640815"/>
                <a:gd name="connsiteY1" fmla="*/ 0 h 1640815"/>
                <a:gd name="connsiteX2" fmla="*/ 1640816 w 1640815"/>
                <a:gd name="connsiteY2" fmla="*/ 820408 h 1640815"/>
                <a:gd name="connsiteX3" fmla="*/ 820408 w 1640815"/>
                <a:gd name="connsiteY3" fmla="*/ 1640816 h 1640815"/>
                <a:gd name="connsiteX4" fmla="*/ 0 w 1640815"/>
                <a:gd name="connsiteY4" fmla="*/ 820408 h 164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15" h="1640815">
                  <a:moveTo>
                    <a:pt x="0" y="820408"/>
                  </a:moveTo>
                  <a:cubicBezTo>
                    <a:pt x="0" y="367309"/>
                    <a:pt x="367309" y="0"/>
                    <a:pt x="820408" y="0"/>
                  </a:cubicBezTo>
                  <a:cubicBezTo>
                    <a:pt x="1273507" y="0"/>
                    <a:pt x="1640816" y="367309"/>
                    <a:pt x="1640816" y="820408"/>
                  </a:cubicBezTo>
                  <a:cubicBezTo>
                    <a:pt x="1640816" y="1273507"/>
                    <a:pt x="1273507" y="1640816"/>
                    <a:pt x="820408" y="1640816"/>
                  </a:cubicBezTo>
                  <a:cubicBezTo>
                    <a:pt x="367309" y="1640816"/>
                    <a:pt x="0" y="1273507"/>
                    <a:pt x="0" y="82040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5692" tIns="265692" rIns="265692" bIns="265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Depreciación del Petróleo</a:t>
              </a:r>
              <a:endParaRPr lang="es-EC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5988776" y="2054939"/>
              <a:ext cx="1805624" cy="1640815"/>
            </a:xfrm>
            <a:custGeom>
              <a:avLst/>
              <a:gdLst>
                <a:gd name="connsiteX0" fmla="*/ 0 w 1640815"/>
                <a:gd name="connsiteY0" fmla="*/ 820408 h 1640815"/>
                <a:gd name="connsiteX1" fmla="*/ 820408 w 1640815"/>
                <a:gd name="connsiteY1" fmla="*/ 0 h 1640815"/>
                <a:gd name="connsiteX2" fmla="*/ 1640816 w 1640815"/>
                <a:gd name="connsiteY2" fmla="*/ 820408 h 1640815"/>
                <a:gd name="connsiteX3" fmla="*/ 820408 w 1640815"/>
                <a:gd name="connsiteY3" fmla="*/ 1640816 h 1640815"/>
                <a:gd name="connsiteX4" fmla="*/ 0 w 1640815"/>
                <a:gd name="connsiteY4" fmla="*/ 820408 h 164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15" h="1640815">
                  <a:moveTo>
                    <a:pt x="0" y="820408"/>
                  </a:moveTo>
                  <a:cubicBezTo>
                    <a:pt x="0" y="367309"/>
                    <a:pt x="367309" y="0"/>
                    <a:pt x="820408" y="0"/>
                  </a:cubicBezTo>
                  <a:cubicBezTo>
                    <a:pt x="1273507" y="0"/>
                    <a:pt x="1640816" y="367309"/>
                    <a:pt x="1640816" y="820408"/>
                  </a:cubicBezTo>
                  <a:cubicBezTo>
                    <a:pt x="1640816" y="1273507"/>
                    <a:pt x="1273507" y="1640816"/>
                    <a:pt x="820408" y="1640816"/>
                  </a:cubicBezTo>
                  <a:cubicBezTo>
                    <a:pt x="367309" y="1640816"/>
                    <a:pt x="0" y="1273507"/>
                    <a:pt x="0" y="82040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1170380"/>
                <a:satOff val="-1460"/>
                <a:lumOff val="343"/>
                <a:alphaOff val="0"/>
              </a:schemeClr>
            </a:fillRef>
            <a:effectRef idx="1">
              <a:schemeClr val="accent2">
                <a:hueOff val="1170380"/>
                <a:satOff val="-1460"/>
                <a:lumOff val="34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5692" tIns="265692" rIns="265692" bIns="265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Apreciación del dólar</a:t>
              </a:r>
              <a:endParaRPr lang="es-EC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5249857" y="4836326"/>
              <a:ext cx="1904964" cy="1640815"/>
            </a:xfrm>
            <a:custGeom>
              <a:avLst/>
              <a:gdLst>
                <a:gd name="connsiteX0" fmla="*/ 0 w 1640815"/>
                <a:gd name="connsiteY0" fmla="*/ 820408 h 1640815"/>
                <a:gd name="connsiteX1" fmla="*/ 820408 w 1640815"/>
                <a:gd name="connsiteY1" fmla="*/ 0 h 1640815"/>
                <a:gd name="connsiteX2" fmla="*/ 1640816 w 1640815"/>
                <a:gd name="connsiteY2" fmla="*/ 820408 h 1640815"/>
                <a:gd name="connsiteX3" fmla="*/ 820408 w 1640815"/>
                <a:gd name="connsiteY3" fmla="*/ 1640816 h 1640815"/>
                <a:gd name="connsiteX4" fmla="*/ 0 w 1640815"/>
                <a:gd name="connsiteY4" fmla="*/ 820408 h 164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15" h="1640815">
                  <a:moveTo>
                    <a:pt x="0" y="820408"/>
                  </a:moveTo>
                  <a:cubicBezTo>
                    <a:pt x="0" y="367309"/>
                    <a:pt x="367309" y="0"/>
                    <a:pt x="820408" y="0"/>
                  </a:cubicBezTo>
                  <a:cubicBezTo>
                    <a:pt x="1273507" y="0"/>
                    <a:pt x="1640816" y="367309"/>
                    <a:pt x="1640816" y="820408"/>
                  </a:cubicBezTo>
                  <a:cubicBezTo>
                    <a:pt x="1640816" y="1273507"/>
                    <a:pt x="1273507" y="1640816"/>
                    <a:pt x="820408" y="1640816"/>
                  </a:cubicBezTo>
                  <a:cubicBezTo>
                    <a:pt x="367309" y="1640816"/>
                    <a:pt x="0" y="1273507"/>
                    <a:pt x="0" y="82040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5692" tIns="265692" rIns="265692" bIns="265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Competidores vecinos</a:t>
              </a:r>
              <a:endParaRPr lang="es-EC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061186" y="4836326"/>
              <a:ext cx="2228178" cy="1640815"/>
            </a:xfrm>
            <a:custGeom>
              <a:avLst/>
              <a:gdLst>
                <a:gd name="connsiteX0" fmla="*/ 0 w 1640815"/>
                <a:gd name="connsiteY0" fmla="*/ 820408 h 1640815"/>
                <a:gd name="connsiteX1" fmla="*/ 820408 w 1640815"/>
                <a:gd name="connsiteY1" fmla="*/ 0 h 1640815"/>
                <a:gd name="connsiteX2" fmla="*/ 1640816 w 1640815"/>
                <a:gd name="connsiteY2" fmla="*/ 820408 h 1640815"/>
                <a:gd name="connsiteX3" fmla="*/ 820408 w 1640815"/>
                <a:gd name="connsiteY3" fmla="*/ 1640816 h 1640815"/>
                <a:gd name="connsiteX4" fmla="*/ 0 w 1640815"/>
                <a:gd name="connsiteY4" fmla="*/ 820408 h 164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15" h="1640815">
                  <a:moveTo>
                    <a:pt x="0" y="820408"/>
                  </a:moveTo>
                  <a:cubicBezTo>
                    <a:pt x="0" y="367309"/>
                    <a:pt x="367309" y="0"/>
                    <a:pt x="820408" y="0"/>
                  </a:cubicBezTo>
                  <a:cubicBezTo>
                    <a:pt x="1273507" y="0"/>
                    <a:pt x="1640816" y="367309"/>
                    <a:pt x="1640816" y="820408"/>
                  </a:cubicBezTo>
                  <a:cubicBezTo>
                    <a:pt x="1640816" y="1273507"/>
                    <a:pt x="1273507" y="1640816"/>
                    <a:pt x="820408" y="1640816"/>
                  </a:cubicBezTo>
                  <a:cubicBezTo>
                    <a:pt x="367309" y="1640816"/>
                    <a:pt x="0" y="1273507"/>
                    <a:pt x="0" y="82040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511139"/>
                <a:satOff val="-4379"/>
                <a:lumOff val="1030"/>
                <a:alphaOff val="0"/>
              </a:schemeClr>
            </a:fillRef>
            <a:effectRef idx="1">
              <a:schemeClr val="accent2">
                <a:hueOff val="3511139"/>
                <a:satOff val="-4379"/>
                <a:lumOff val="103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5692" tIns="265692" rIns="265692" bIns="265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Nuevos Mercados</a:t>
              </a:r>
              <a:endParaRPr lang="es-EC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1421607" y="2054939"/>
              <a:ext cx="1724134" cy="1640815"/>
            </a:xfrm>
            <a:custGeom>
              <a:avLst/>
              <a:gdLst>
                <a:gd name="connsiteX0" fmla="*/ 0 w 1640815"/>
                <a:gd name="connsiteY0" fmla="*/ 820408 h 1640815"/>
                <a:gd name="connsiteX1" fmla="*/ 820408 w 1640815"/>
                <a:gd name="connsiteY1" fmla="*/ 0 h 1640815"/>
                <a:gd name="connsiteX2" fmla="*/ 1640816 w 1640815"/>
                <a:gd name="connsiteY2" fmla="*/ 820408 h 1640815"/>
                <a:gd name="connsiteX3" fmla="*/ 820408 w 1640815"/>
                <a:gd name="connsiteY3" fmla="*/ 1640816 h 1640815"/>
                <a:gd name="connsiteX4" fmla="*/ 0 w 1640815"/>
                <a:gd name="connsiteY4" fmla="*/ 820408 h 164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15" h="1640815">
                  <a:moveTo>
                    <a:pt x="0" y="820408"/>
                  </a:moveTo>
                  <a:cubicBezTo>
                    <a:pt x="0" y="367309"/>
                    <a:pt x="367309" y="0"/>
                    <a:pt x="820408" y="0"/>
                  </a:cubicBezTo>
                  <a:cubicBezTo>
                    <a:pt x="1273507" y="0"/>
                    <a:pt x="1640816" y="367309"/>
                    <a:pt x="1640816" y="820408"/>
                  </a:cubicBezTo>
                  <a:cubicBezTo>
                    <a:pt x="1640816" y="1273507"/>
                    <a:pt x="1273507" y="1640816"/>
                    <a:pt x="820408" y="1640816"/>
                  </a:cubicBezTo>
                  <a:cubicBezTo>
                    <a:pt x="367309" y="1640816"/>
                    <a:pt x="0" y="1273507"/>
                    <a:pt x="0" y="82040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5692" tIns="265692" rIns="265692" bIns="2656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Estrategias de mitigaci</a:t>
              </a:r>
              <a:r>
                <a:rPr lang="es-EC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ón</a:t>
              </a:r>
              <a:endParaRPr lang="es-EC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8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78699"/>
              </p:ext>
            </p:extLst>
          </p:nvPr>
        </p:nvGraphicFramePr>
        <p:xfrm>
          <a:off x="179512" y="692696"/>
          <a:ext cx="8784975" cy="55172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03411"/>
                <a:gridCol w="3277472"/>
                <a:gridCol w="3604092"/>
              </a:tblGrid>
              <a:tr h="9061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                 </a:t>
                      </a: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vs P2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  <a:tr h="13541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Balanza Comercial No Petrolera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-2,696,5 equivalente a 0,31%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Aporte positivo</a:t>
                      </a:r>
                    </a:p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</a:t>
                      </a: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 cubierta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  <a:tr h="13541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de trabajadores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Disminución 3 trabajadores por hectárea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Recesión</a:t>
                      </a: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económica</a:t>
                      </a:r>
                    </a:p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Crecimiento a base de optimización y ajuste de recursos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  <a:tr h="135414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Bonos tributarios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entregado por el gobierno aprox. $16´56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son suficientes</a:t>
                      </a:r>
                    </a:p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 flujo y disminuye pago de obligaciones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0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50999"/>
              </p:ext>
            </p:extLst>
          </p:nvPr>
        </p:nvGraphicFramePr>
        <p:xfrm>
          <a:off x="179512" y="1412776"/>
          <a:ext cx="8784976" cy="45424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248"/>
                <a:gridCol w="2948636"/>
                <a:gridCol w="3604092"/>
              </a:tblGrid>
              <a:tr h="11078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                 </a:t>
                      </a: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vs P2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  <a:tr h="11078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Ventas </a:t>
                      </a: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en ventas $39.025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 rowSpan="2">
                  <a:txBody>
                    <a:bodyPr/>
                    <a:lstStyle/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2° proveedor de rosas a EEUU</a:t>
                      </a:r>
                    </a:p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del mercado ruso</a:t>
                      </a:r>
                    </a:p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Pequeñas</a:t>
                      </a: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empresas afectadas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  <a:tr h="11078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</a:t>
                      </a: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Aumento en  5,43 TM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  <a:tr h="11408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Participación en el mercado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Incremento de un 2,75%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mitigación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76064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48881"/>
              </p:ext>
            </p:extLst>
          </p:nvPr>
        </p:nvGraphicFramePr>
        <p:xfrm>
          <a:off x="179511" y="1268760"/>
          <a:ext cx="8856985" cy="4680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728193"/>
                <a:gridCol w="3816424"/>
                <a:gridCol w="3312368"/>
              </a:tblGrid>
              <a:tr h="67467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                 </a:t>
                      </a: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vs P2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  <a:tr h="400584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de Mitigación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 </a:t>
                      </a: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Apertura </a:t>
                      </a: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nuevos mercados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 </a:t>
                      </a: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Promociones </a:t>
                      </a: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descuentos a clientes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 </a:t>
                      </a: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</a:t>
                      </a: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desarrollo de nuevos </a:t>
                      </a: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s-EC" sz="2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Optimización </a:t>
                      </a:r>
                      <a:r>
                        <a:rPr lang="es-EC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producción para bajar costos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marL="382588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Mantener y</a:t>
                      </a: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mejorar progresivamente economía</a:t>
                      </a:r>
                    </a:p>
                    <a:p>
                      <a:pPr marL="382588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Nuevas gamas de colores (tinturado)</a:t>
                      </a:r>
                    </a:p>
                    <a:p>
                      <a:pPr marL="382588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Mayor calidad (preservadas)</a:t>
                      </a:r>
                    </a:p>
                    <a:p>
                      <a:pPr marL="382588" indent="-28575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Fertilizantes naturales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683595"/>
              </p:ext>
            </p:extLst>
          </p:nvPr>
        </p:nvGraphicFramePr>
        <p:xfrm>
          <a:off x="179511" y="811574"/>
          <a:ext cx="8712969" cy="578577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8233"/>
                <a:gridCol w="2952328"/>
                <a:gridCol w="3672408"/>
              </a:tblGrid>
              <a:tr h="807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                 </a:t>
                      </a:r>
                      <a:r>
                        <a:rPr lang="es-EC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vs P2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Conclusiones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1" marR="7721" marT="7721" marB="0" anchor="ctr"/>
                </a:tc>
              </a:tr>
              <a:tr h="29849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Nuevos Mercados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nuevas aperturas de mercados 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188913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de mitigación</a:t>
                      </a:r>
                    </a:p>
                    <a:p>
                      <a:pPr marL="285750" indent="-188913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 desarrollo</a:t>
                      </a:r>
                    </a:p>
                    <a:p>
                      <a:pPr marL="285750" indent="-188913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destinos de exportación (Europa, Medio Oriente, Asia, Latinoamérica)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9342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Competitividad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 final  más alto debido al pago de aranceles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Precios más bajos de la competencia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Reducción de mercado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Acuerdos bilaterales entre la competencia y el mercado meta 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EC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Mercado Colombiano</a:t>
                      </a:r>
                      <a:endParaRPr lang="es-EC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EC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787443"/>
              </p:ext>
            </p:extLst>
          </p:nvPr>
        </p:nvGraphicFramePr>
        <p:xfrm>
          <a:off x="-900608" y="960712"/>
          <a:ext cx="105851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-6224"/>
            <a:ext cx="8229600" cy="842936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rosas fondo diapositiv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8" t="11756" b="41943"/>
          <a:stretch/>
        </p:blipFill>
        <p:spPr bwMode="auto">
          <a:xfrm>
            <a:off x="1907704" y="2045368"/>
            <a:ext cx="5741658" cy="2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08004" y="3933056"/>
            <a:ext cx="122413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3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atpdea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r="4654" b="4875"/>
          <a:stretch/>
        </p:blipFill>
        <p:spPr bwMode="auto">
          <a:xfrm>
            <a:off x="395535" y="260648"/>
            <a:ext cx="871247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65571" y="260648"/>
            <a:ext cx="7772400" cy="1008112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514711"/>
            <a:ext cx="7776864" cy="1986297"/>
          </a:xfrm>
        </p:spPr>
        <p:txBody>
          <a:bodyPr>
            <a:no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que ha tenido las exportaciones 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ecuatorianas de la partida 0603.11.00.00 rosas  frente a la suspensión definitiva del ATPDEA con los Estados Unidos en el año 2013.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3976212"/>
            <a:ext cx="2592288" cy="798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Económicos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80112" y="3960265"/>
            <a:ext cx="2592288" cy="798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Comerciales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982887" y="5707194"/>
            <a:ext cx="3059088" cy="798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Estrategias de mitigación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6 Conector angular"/>
          <p:cNvCxnSpPr>
            <a:endCxn id="10" idx="1"/>
          </p:cNvCxnSpPr>
          <p:nvPr/>
        </p:nvCxnSpPr>
        <p:spPr>
          <a:xfrm rot="16200000" flipH="1">
            <a:off x="1921861" y="5045250"/>
            <a:ext cx="1347849" cy="77420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angular"/>
          <p:cNvCxnSpPr>
            <a:stCxn id="8" idx="2"/>
            <a:endCxn id="10" idx="3"/>
          </p:cNvCxnSpPr>
          <p:nvPr/>
        </p:nvCxnSpPr>
        <p:spPr>
          <a:xfrm rot="5400000">
            <a:off x="5785193" y="5015213"/>
            <a:ext cx="1347847" cy="8342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stCxn id="3" idx="2"/>
            <a:endCxn id="5" idx="0"/>
          </p:cNvCxnSpPr>
          <p:nvPr/>
        </p:nvCxnSpPr>
        <p:spPr>
          <a:xfrm rot="5400000">
            <a:off x="3254278" y="2442466"/>
            <a:ext cx="475204" cy="259228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angular"/>
          <p:cNvCxnSpPr>
            <a:stCxn id="3" idx="2"/>
            <a:endCxn id="8" idx="0"/>
          </p:cNvCxnSpPr>
          <p:nvPr/>
        </p:nvCxnSpPr>
        <p:spPr>
          <a:xfrm rot="16200000" flipH="1">
            <a:off x="5602512" y="2686520"/>
            <a:ext cx="459257" cy="208823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3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05170"/>
              </p:ext>
            </p:extLst>
          </p:nvPr>
        </p:nvGraphicFramePr>
        <p:xfrm>
          <a:off x="142553" y="2924944"/>
          <a:ext cx="8858894" cy="35830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41215"/>
                <a:gridCol w="1656184"/>
                <a:gridCol w="1512168"/>
                <a:gridCol w="3349327"/>
              </a:tblGrid>
              <a:tr h="778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 de Estudio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  <a:tr h="584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Balanza </a:t>
                      </a: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 No Petrolera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Dólares y %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</a:t>
                      </a: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P2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es-EC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Central del Ecuador 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  <a:tr h="573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trabajadores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trabajadores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</a:t>
                      </a: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 P2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4763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 PROECUADOR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  <a:tr h="584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Bonos tributarios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valor en dólares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vs P2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S.R.I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SENAE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691680" y="260648"/>
            <a:ext cx="57606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DE ESTUDIO</a:t>
            </a:r>
          </a:p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ECONÓMICAS</a:t>
            </a:r>
          </a:p>
          <a:p>
            <a:pPr algn="ctr"/>
            <a:endParaRPr lang="es-EC" b="1" dirty="0"/>
          </a:p>
        </p:txBody>
      </p:sp>
      <p:sp>
        <p:nvSpPr>
          <p:cNvPr id="7" name="6 Rectángulo"/>
          <p:cNvSpPr/>
          <p:nvPr/>
        </p:nvSpPr>
        <p:spPr>
          <a:xfrm>
            <a:off x="1216596" y="1795872"/>
            <a:ext cx="6264696" cy="79208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600" b="1" dirty="0" smtClean="0">
              <a:solidFill>
                <a:schemeClr val="tx1"/>
              </a:solidFill>
            </a:endParaRPr>
          </a:p>
          <a:p>
            <a:r>
              <a:rPr lang="es-EC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P1-</a:t>
            </a: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al período 2012-2013</a:t>
            </a:r>
          </a:p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P2----</a:t>
            </a: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Corresponde al período 2014-2015</a:t>
            </a:r>
          </a:p>
          <a:p>
            <a:pPr algn="ctr"/>
            <a:endParaRPr lang="es-EC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635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65359"/>
              </p:ext>
            </p:extLst>
          </p:nvPr>
        </p:nvGraphicFramePr>
        <p:xfrm>
          <a:off x="179512" y="1933328"/>
          <a:ext cx="8677100" cy="483483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48272"/>
                <a:gridCol w="1112527"/>
                <a:gridCol w="327633"/>
                <a:gridCol w="1440160"/>
                <a:gridCol w="3348508"/>
              </a:tblGrid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Objeto de Estudio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Ventas / 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en dólares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vs P2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row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es-EC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es-EC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s-EC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del Ecuador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PROECUADOR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es-EC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es-EC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  <a:tr h="712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 (TM)/ 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Toneladas 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métricas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vs P2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v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  <a:tr h="67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Participación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el mercado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participación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vs P2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vMerge="1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  <a:tr h="1049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 de Mitigación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y Desarrollo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Inteligencia Comercial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Encuestas a los actores del  sector exportador de rosas.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Expoflores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Nuevos Mercados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mercados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P1 vs P2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 Central del Ecuador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PROECUADOR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Encuestas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997" marR="35997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26064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DE ESTUDIO COMERCIALES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03648" y="1049710"/>
            <a:ext cx="6264696" cy="79208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6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P1-</a:t>
            </a:r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 al período 2012-2013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P2----</a:t>
            </a:r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Corresponde al período 2014-2015</a:t>
            </a:r>
          </a:p>
          <a:p>
            <a:pPr algn="ctr"/>
            <a:endParaRPr lang="es-EC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876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260648"/>
            <a:ext cx="74888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ECONÓMICAS</a:t>
            </a:r>
          </a:p>
          <a:p>
            <a:pPr algn="ctr"/>
            <a:endParaRPr lang="es-EC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BALANZA COMERCIAL CON EEUU</a:t>
            </a:r>
          </a:p>
          <a:p>
            <a:pPr algn="ctr"/>
            <a:endParaRPr lang="es-EC" b="1" dirty="0"/>
          </a:p>
        </p:txBody>
      </p:sp>
      <p:graphicFrame>
        <p:nvGraphicFramePr>
          <p:cNvPr id="5" name="3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811821"/>
              </p:ext>
            </p:extLst>
          </p:nvPr>
        </p:nvGraphicFramePr>
        <p:xfrm>
          <a:off x="457200" y="1922463"/>
          <a:ext cx="8229600" cy="3522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28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>
          <a:xfrm>
            <a:off x="3563889" y="1060867"/>
            <a:ext cx="2689634" cy="1830978"/>
          </a:xfrm>
          <a:custGeom>
            <a:avLst/>
            <a:gdLst>
              <a:gd name="connsiteX0" fmla="*/ 0 w 2231087"/>
              <a:gd name="connsiteY0" fmla="*/ 970523 h 1941046"/>
              <a:gd name="connsiteX1" fmla="*/ 485262 w 2231087"/>
              <a:gd name="connsiteY1" fmla="*/ 0 h 1941046"/>
              <a:gd name="connsiteX2" fmla="*/ 1745826 w 2231087"/>
              <a:gd name="connsiteY2" fmla="*/ 0 h 1941046"/>
              <a:gd name="connsiteX3" fmla="*/ 2231087 w 2231087"/>
              <a:gd name="connsiteY3" fmla="*/ 970523 h 1941046"/>
              <a:gd name="connsiteX4" fmla="*/ 1745826 w 2231087"/>
              <a:gd name="connsiteY4" fmla="*/ 1941046 h 1941046"/>
              <a:gd name="connsiteX5" fmla="*/ 485262 w 2231087"/>
              <a:gd name="connsiteY5" fmla="*/ 1941046 h 1941046"/>
              <a:gd name="connsiteX6" fmla="*/ 0 w 2231087"/>
              <a:gd name="connsiteY6" fmla="*/ 970523 h 19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087" h="1941046">
                <a:moveTo>
                  <a:pt x="1115544" y="0"/>
                </a:moveTo>
                <a:lnTo>
                  <a:pt x="2231086" y="422178"/>
                </a:lnTo>
                <a:lnTo>
                  <a:pt x="2231086" y="1518869"/>
                </a:lnTo>
                <a:lnTo>
                  <a:pt x="1115544" y="1941046"/>
                </a:lnTo>
                <a:lnTo>
                  <a:pt x="1" y="1518869"/>
                </a:lnTo>
                <a:lnTo>
                  <a:pt x="1" y="422178"/>
                </a:lnTo>
                <a:lnTo>
                  <a:pt x="1115544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78680" tIns="423879" rIns="378681" bIns="42387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Reformas 2014</a:t>
            </a:r>
            <a:endParaRPr lang="es-EC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899593" y="1041073"/>
            <a:ext cx="2488886" cy="1830978"/>
          </a:xfrm>
          <a:custGeom>
            <a:avLst/>
            <a:gdLst>
              <a:gd name="connsiteX0" fmla="*/ 0 w 2231087"/>
              <a:gd name="connsiteY0" fmla="*/ 970523 h 1941046"/>
              <a:gd name="connsiteX1" fmla="*/ 485262 w 2231087"/>
              <a:gd name="connsiteY1" fmla="*/ 0 h 1941046"/>
              <a:gd name="connsiteX2" fmla="*/ 1745826 w 2231087"/>
              <a:gd name="connsiteY2" fmla="*/ 0 h 1941046"/>
              <a:gd name="connsiteX3" fmla="*/ 2231087 w 2231087"/>
              <a:gd name="connsiteY3" fmla="*/ 970523 h 1941046"/>
              <a:gd name="connsiteX4" fmla="*/ 1745826 w 2231087"/>
              <a:gd name="connsiteY4" fmla="*/ 1941046 h 1941046"/>
              <a:gd name="connsiteX5" fmla="*/ 485262 w 2231087"/>
              <a:gd name="connsiteY5" fmla="*/ 1941046 h 1941046"/>
              <a:gd name="connsiteX6" fmla="*/ 0 w 2231087"/>
              <a:gd name="connsiteY6" fmla="*/ 970523 h 19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087" h="1941046">
                <a:moveTo>
                  <a:pt x="1115544" y="0"/>
                </a:moveTo>
                <a:lnTo>
                  <a:pt x="2231086" y="422178"/>
                </a:lnTo>
                <a:lnTo>
                  <a:pt x="2231086" y="1518869"/>
                </a:lnTo>
                <a:lnTo>
                  <a:pt x="1115544" y="1941046"/>
                </a:lnTo>
                <a:lnTo>
                  <a:pt x="1" y="1518869"/>
                </a:lnTo>
                <a:lnTo>
                  <a:pt x="1" y="422178"/>
                </a:lnTo>
                <a:lnTo>
                  <a:pt x="1115544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2480" tIns="347679" rIns="302481" bIns="34767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3600" kern="1200"/>
          </a:p>
        </p:txBody>
      </p:sp>
      <p:sp>
        <p:nvSpPr>
          <p:cNvPr id="10" name="9 Forma libre"/>
          <p:cNvSpPr/>
          <p:nvPr/>
        </p:nvSpPr>
        <p:spPr>
          <a:xfrm>
            <a:off x="2843808" y="2828221"/>
            <a:ext cx="2439114" cy="1893747"/>
          </a:xfrm>
          <a:custGeom>
            <a:avLst/>
            <a:gdLst>
              <a:gd name="connsiteX0" fmla="*/ 0 w 2231087"/>
              <a:gd name="connsiteY0" fmla="*/ 970523 h 1941046"/>
              <a:gd name="connsiteX1" fmla="*/ 485262 w 2231087"/>
              <a:gd name="connsiteY1" fmla="*/ 0 h 1941046"/>
              <a:gd name="connsiteX2" fmla="*/ 1745826 w 2231087"/>
              <a:gd name="connsiteY2" fmla="*/ 0 h 1941046"/>
              <a:gd name="connsiteX3" fmla="*/ 2231087 w 2231087"/>
              <a:gd name="connsiteY3" fmla="*/ 970523 h 1941046"/>
              <a:gd name="connsiteX4" fmla="*/ 1745826 w 2231087"/>
              <a:gd name="connsiteY4" fmla="*/ 1941046 h 1941046"/>
              <a:gd name="connsiteX5" fmla="*/ 485262 w 2231087"/>
              <a:gd name="connsiteY5" fmla="*/ 1941046 h 1941046"/>
              <a:gd name="connsiteX6" fmla="*/ 0 w 2231087"/>
              <a:gd name="connsiteY6" fmla="*/ 970523 h 19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087" h="1941046">
                <a:moveTo>
                  <a:pt x="1115544" y="0"/>
                </a:moveTo>
                <a:lnTo>
                  <a:pt x="2231086" y="422178"/>
                </a:lnTo>
                <a:lnTo>
                  <a:pt x="2231086" y="1518869"/>
                </a:lnTo>
                <a:lnTo>
                  <a:pt x="1115544" y="1941046"/>
                </a:lnTo>
                <a:lnTo>
                  <a:pt x="1" y="1518869"/>
                </a:lnTo>
                <a:lnTo>
                  <a:pt x="1" y="422178"/>
                </a:lnTo>
                <a:lnTo>
                  <a:pt x="1115544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78680" tIns="423879" rIns="378681" bIns="423878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L-V</a:t>
            </a: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s-EC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Sáb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391287" y="3057126"/>
            <a:ext cx="1864692" cy="1338652"/>
          </a:xfrm>
          <a:custGeom>
            <a:avLst/>
            <a:gdLst>
              <a:gd name="connsiteX0" fmla="*/ 0 w 2409574"/>
              <a:gd name="connsiteY0" fmla="*/ 0 h 1338652"/>
              <a:gd name="connsiteX1" fmla="*/ 2409574 w 2409574"/>
              <a:gd name="connsiteY1" fmla="*/ 0 h 1338652"/>
              <a:gd name="connsiteX2" fmla="*/ 2409574 w 2409574"/>
              <a:gd name="connsiteY2" fmla="*/ 1338652 h 1338652"/>
              <a:gd name="connsiteX3" fmla="*/ 0 w 2409574"/>
              <a:gd name="connsiteY3" fmla="*/ 1338652 h 1338652"/>
              <a:gd name="connsiteX4" fmla="*/ 0 w 2409574"/>
              <a:gd name="connsiteY4" fmla="*/ 0 h 133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9574" h="1338652">
                <a:moveTo>
                  <a:pt x="0" y="0"/>
                </a:moveTo>
                <a:lnTo>
                  <a:pt x="2409574" y="0"/>
                </a:lnTo>
                <a:lnTo>
                  <a:pt x="2409574" y="1338652"/>
                </a:lnTo>
                <a:lnTo>
                  <a:pt x="0" y="13386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5580112" y="2861757"/>
            <a:ext cx="2473058" cy="1893747"/>
          </a:xfrm>
          <a:custGeom>
            <a:avLst/>
            <a:gdLst>
              <a:gd name="connsiteX0" fmla="*/ 0 w 2231087"/>
              <a:gd name="connsiteY0" fmla="*/ 970523 h 1941046"/>
              <a:gd name="connsiteX1" fmla="*/ 485262 w 2231087"/>
              <a:gd name="connsiteY1" fmla="*/ 0 h 1941046"/>
              <a:gd name="connsiteX2" fmla="*/ 1745826 w 2231087"/>
              <a:gd name="connsiteY2" fmla="*/ 0 h 1941046"/>
              <a:gd name="connsiteX3" fmla="*/ 2231087 w 2231087"/>
              <a:gd name="connsiteY3" fmla="*/ 970523 h 1941046"/>
              <a:gd name="connsiteX4" fmla="*/ 1745826 w 2231087"/>
              <a:gd name="connsiteY4" fmla="*/ 1941046 h 1941046"/>
              <a:gd name="connsiteX5" fmla="*/ 485262 w 2231087"/>
              <a:gd name="connsiteY5" fmla="*/ 1941046 h 1941046"/>
              <a:gd name="connsiteX6" fmla="*/ 0 w 2231087"/>
              <a:gd name="connsiteY6" fmla="*/ 970523 h 19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087" h="1941046">
                <a:moveTo>
                  <a:pt x="1115544" y="0"/>
                </a:moveTo>
                <a:lnTo>
                  <a:pt x="2231086" y="422178"/>
                </a:lnTo>
                <a:lnTo>
                  <a:pt x="2231086" y="1518869"/>
                </a:lnTo>
                <a:lnTo>
                  <a:pt x="1115544" y="1941046"/>
                </a:lnTo>
                <a:lnTo>
                  <a:pt x="1" y="1518869"/>
                </a:lnTo>
                <a:lnTo>
                  <a:pt x="1" y="422178"/>
                </a:lnTo>
                <a:lnTo>
                  <a:pt x="1115544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2480" tIns="347679" rIns="302481" bIns="34767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Sábado recargo 25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Forma libre"/>
          <p:cNvSpPr/>
          <p:nvPr/>
        </p:nvSpPr>
        <p:spPr>
          <a:xfrm>
            <a:off x="3388479" y="4683991"/>
            <a:ext cx="2795937" cy="1697338"/>
          </a:xfrm>
          <a:custGeom>
            <a:avLst/>
            <a:gdLst>
              <a:gd name="connsiteX0" fmla="*/ 0 w 2231087"/>
              <a:gd name="connsiteY0" fmla="*/ 970523 h 1941046"/>
              <a:gd name="connsiteX1" fmla="*/ 485262 w 2231087"/>
              <a:gd name="connsiteY1" fmla="*/ 0 h 1941046"/>
              <a:gd name="connsiteX2" fmla="*/ 1745826 w 2231087"/>
              <a:gd name="connsiteY2" fmla="*/ 0 h 1941046"/>
              <a:gd name="connsiteX3" fmla="*/ 2231087 w 2231087"/>
              <a:gd name="connsiteY3" fmla="*/ 970523 h 1941046"/>
              <a:gd name="connsiteX4" fmla="*/ 1745826 w 2231087"/>
              <a:gd name="connsiteY4" fmla="*/ 1941046 h 1941046"/>
              <a:gd name="connsiteX5" fmla="*/ 485262 w 2231087"/>
              <a:gd name="connsiteY5" fmla="*/ 1941046 h 1941046"/>
              <a:gd name="connsiteX6" fmla="*/ 0 w 2231087"/>
              <a:gd name="connsiteY6" fmla="*/ 970523 h 19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087" h="1941046">
                <a:moveTo>
                  <a:pt x="1115544" y="0"/>
                </a:moveTo>
                <a:lnTo>
                  <a:pt x="2231086" y="422178"/>
                </a:lnTo>
                <a:lnTo>
                  <a:pt x="2231086" y="1518869"/>
                </a:lnTo>
                <a:lnTo>
                  <a:pt x="1115544" y="1941046"/>
                </a:lnTo>
                <a:lnTo>
                  <a:pt x="1" y="1518869"/>
                </a:lnTo>
                <a:lnTo>
                  <a:pt x="1" y="422178"/>
                </a:lnTo>
                <a:lnTo>
                  <a:pt x="1115544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78680" tIns="423879" rIns="378681" bIns="42387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2012-2013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12 trabajadores/</a:t>
            </a:r>
            <a:r>
              <a:rPr lang="es-EC" sz="2000" b="1" kern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héc</a:t>
            </a:r>
            <a:endParaRPr lang="es-EC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683568" y="4683990"/>
            <a:ext cx="2549628" cy="1697337"/>
          </a:xfrm>
          <a:custGeom>
            <a:avLst/>
            <a:gdLst>
              <a:gd name="connsiteX0" fmla="*/ 0 w 2231087"/>
              <a:gd name="connsiteY0" fmla="*/ 970523 h 1941046"/>
              <a:gd name="connsiteX1" fmla="*/ 485262 w 2231087"/>
              <a:gd name="connsiteY1" fmla="*/ 0 h 1941046"/>
              <a:gd name="connsiteX2" fmla="*/ 1745826 w 2231087"/>
              <a:gd name="connsiteY2" fmla="*/ 0 h 1941046"/>
              <a:gd name="connsiteX3" fmla="*/ 2231087 w 2231087"/>
              <a:gd name="connsiteY3" fmla="*/ 970523 h 1941046"/>
              <a:gd name="connsiteX4" fmla="*/ 1745826 w 2231087"/>
              <a:gd name="connsiteY4" fmla="*/ 1941046 h 1941046"/>
              <a:gd name="connsiteX5" fmla="*/ 485262 w 2231087"/>
              <a:gd name="connsiteY5" fmla="*/ 1941046 h 1941046"/>
              <a:gd name="connsiteX6" fmla="*/ 0 w 2231087"/>
              <a:gd name="connsiteY6" fmla="*/ 970523 h 19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087" h="1941046">
                <a:moveTo>
                  <a:pt x="1115544" y="0"/>
                </a:moveTo>
                <a:lnTo>
                  <a:pt x="2231086" y="422178"/>
                </a:lnTo>
                <a:lnTo>
                  <a:pt x="2231086" y="1518869"/>
                </a:lnTo>
                <a:lnTo>
                  <a:pt x="1115544" y="1941046"/>
                </a:lnTo>
                <a:lnTo>
                  <a:pt x="1" y="1518869"/>
                </a:lnTo>
                <a:lnTo>
                  <a:pt x="1" y="422178"/>
                </a:lnTo>
                <a:lnTo>
                  <a:pt x="1115544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2480" tIns="347679" rIns="302481" bIns="34767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3600" kern="1200"/>
          </a:p>
        </p:txBody>
      </p:sp>
      <p:sp>
        <p:nvSpPr>
          <p:cNvPr id="4" name="3 CuadroTexto"/>
          <p:cNvSpPr txBox="1"/>
          <p:nvPr/>
        </p:nvSpPr>
        <p:spPr>
          <a:xfrm>
            <a:off x="899592" y="260648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TRABAJADORES  EN EL SECTOR</a:t>
            </a:r>
          </a:p>
          <a:p>
            <a:pPr algn="ctr"/>
            <a:endParaRPr lang="es-EC" b="1" dirty="0"/>
          </a:p>
        </p:txBody>
      </p:sp>
      <p:sp>
        <p:nvSpPr>
          <p:cNvPr id="16" name="15 Forma libre"/>
          <p:cNvSpPr/>
          <p:nvPr/>
        </p:nvSpPr>
        <p:spPr>
          <a:xfrm>
            <a:off x="6300192" y="4673324"/>
            <a:ext cx="2673428" cy="1708004"/>
          </a:xfrm>
          <a:custGeom>
            <a:avLst/>
            <a:gdLst>
              <a:gd name="connsiteX0" fmla="*/ 0 w 2231087"/>
              <a:gd name="connsiteY0" fmla="*/ 970523 h 1941046"/>
              <a:gd name="connsiteX1" fmla="*/ 485262 w 2231087"/>
              <a:gd name="connsiteY1" fmla="*/ 0 h 1941046"/>
              <a:gd name="connsiteX2" fmla="*/ 1745826 w 2231087"/>
              <a:gd name="connsiteY2" fmla="*/ 0 h 1941046"/>
              <a:gd name="connsiteX3" fmla="*/ 2231087 w 2231087"/>
              <a:gd name="connsiteY3" fmla="*/ 970523 h 1941046"/>
              <a:gd name="connsiteX4" fmla="*/ 1745826 w 2231087"/>
              <a:gd name="connsiteY4" fmla="*/ 1941046 h 1941046"/>
              <a:gd name="connsiteX5" fmla="*/ 485262 w 2231087"/>
              <a:gd name="connsiteY5" fmla="*/ 1941046 h 1941046"/>
              <a:gd name="connsiteX6" fmla="*/ 0 w 2231087"/>
              <a:gd name="connsiteY6" fmla="*/ 970523 h 19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087" h="1941046">
                <a:moveTo>
                  <a:pt x="1115544" y="0"/>
                </a:moveTo>
                <a:lnTo>
                  <a:pt x="2231086" y="422178"/>
                </a:lnTo>
                <a:lnTo>
                  <a:pt x="2231086" y="1518869"/>
                </a:lnTo>
                <a:lnTo>
                  <a:pt x="1115544" y="1941046"/>
                </a:lnTo>
                <a:lnTo>
                  <a:pt x="1" y="1518869"/>
                </a:lnTo>
                <a:lnTo>
                  <a:pt x="1" y="422178"/>
                </a:lnTo>
                <a:lnTo>
                  <a:pt x="1115544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2480" tIns="347679" rIns="302481" bIns="34767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2014-2015</a:t>
            </a:r>
            <a:b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8 trabajadores/</a:t>
            </a:r>
            <a:r>
              <a:rPr lang="es-EC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héc</a:t>
            </a:r>
            <a:endParaRPr lang="es-EC" sz="2000" b="1" kern="1200" dirty="0"/>
          </a:p>
        </p:txBody>
      </p:sp>
      <p:sp>
        <p:nvSpPr>
          <p:cNvPr id="17" name="16 Forma libre"/>
          <p:cNvSpPr/>
          <p:nvPr/>
        </p:nvSpPr>
        <p:spPr>
          <a:xfrm>
            <a:off x="6417349" y="1060867"/>
            <a:ext cx="2439114" cy="1887382"/>
          </a:xfrm>
          <a:custGeom>
            <a:avLst/>
            <a:gdLst>
              <a:gd name="connsiteX0" fmla="*/ 0 w 2231087"/>
              <a:gd name="connsiteY0" fmla="*/ 970523 h 1941046"/>
              <a:gd name="connsiteX1" fmla="*/ 485262 w 2231087"/>
              <a:gd name="connsiteY1" fmla="*/ 0 h 1941046"/>
              <a:gd name="connsiteX2" fmla="*/ 1745826 w 2231087"/>
              <a:gd name="connsiteY2" fmla="*/ 0 h 1941046"/>
              <a:gd name="connsiteX3" fmla="*/ 2231087 w 2231087"/>
              <a:gd name="connsiteY3" fmla="*/ 970523 h 1941046"/>
              <a:gd name="connsiteX4" fmla="*/ 1745826 w 2231087"/>
              <a:gd name="connsiteY4" fmla="*/ 1941046 h 1941046"/>
              <a:gd name="connsiteX5" fmla="*/ 485262 w 2231087"/>
              <a:gd name="connsiteY5" fmla="*/ 1941046 h 1941046"/>
              <a:gd name="connsiteX6" fmla="*/ 0 w 2231087"/>
              <a:gd name="connsiteY6" fmla="*/ 970523 h 19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087" h="1941046">
                <a:moveTo>
                  <a:pt x="1115544" y="0"/>
                </a:moveTo>
                <a:lnTo>
                  <a:pt x="2231086" y="422178"/>
                </a:lnTo>
                <a:lnTo>
                  <a:pt x="2231086" y="1518869"/>
                </a:lnTo>
                <a:lnTo>
                  <a:pt x="1115544" y="1941046"/>
                </a:lnTo>
                <a:lnTo>
                  <a:pt x="1" y="1518869"/>
                </a:lnTo>
                <a:lnTo>
                  <a:pt x="1" y="422178"/>
                </a:lnTo>
                <a:lnTo>
                  <a:pt x="1115544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78680" tIns="423879" rIns="378681" bIns="42387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Sector Florícola</a:t>
            </a:r>
            <a:endParaRPr lang="es-EC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Forma libre"/>
          <p:cNvSpPr/>
          <p:nvPr/>
        </p:nvSpPr>
        <p:spPr>
          <a:xfrm>
            <a:off x="389376" y="2891845"/>
            <a:ext cx="2166399" cy="1664159"/>
          </a:xfrm>
          <a:custGeom>
            <a:avLst/>
            <a:gdLst>
              <a:gd name="connsiteX0" fmla="*/ 0 w 2231087"/>
              <a:gd name="connsiteY0" fmla="*/ 970523 h 1941046"/>
              <a:gd name="connsiteX1" fmla="*/ 485262 w 2231087"/>
              <a:gd name="connsiteY1" fmla="*/ 0 h 1941046"/>
              <a:gd name="connsiteX2" fmla="*/ 1745826 w 2231087"/>
              <a:gd name="connsiteY2" fmla="*/ 0 h 1941046"/>
              <a:gd name="connsiteX3" fmla="*/ 2231087 w 2231087"/>
              <a:gd name="connsiteY3" fmla="*/ 970523 h 1941046"/>
              <a:gd name="connsiteX4" fmla="*/ 1745826 w 2231087"/>
              <a:gd name="connsiteY4" fmla="*/ 1941046 h 1941046"/>
              <a:gd name="connsiteX5" fmla="*/ 485262 w 2231087"/>
              <a:gd name="connsiteY5" fmla="*/ 1941046 h 1941046"/>
              <a:gd name="connsiteX6" fmla="*/ 0 w 2231087"/>
              <a:gd name="connsiteY6" fmla="*/ 970523 h 19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1087" h="1941046">
                <a:moveTo>
                  <a:pt x="1115544" y="0"/>
                </a:moveTo>
                <a:lnTo>
                  <a:pt x="2231086" y="422178"/>
                </a:lnTo>
                <a:lnTo>
                  <a:pt x="2231086" y="1518869"/>
                </a:lnTo>
                <a:lnTo>
                  <a:pt x="1115544" y="1941046"/>
                </a:lnTo>
                <a:lnTo>
                  <a:pt x="1" y="1518869"/>
                </a:lnTo>
                <a:lnTo>
                  <a:pt x="1" y="422178"/>
                </a:lnTo>
                <a:lnTo>
                  <a:pt x="1115544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78680" tIns="423879" rIns="378681" bIns="42387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C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Resultado de imagen para ministerio de relaciones  labor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8" y="1484783"/>
            <a:ext cx="2090208" cy="98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89" y="4987071"/>
            <a:ext cx="1697386" cy="109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55668"/>
            <a:ext cx="1735322" cy="97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60647"/>
            <a:ext cx="9047796" cy="1193773"/>
          </a:xfrm>
        </p:spPr>
        <p:txBody>
          <a:bodyPr>
            <a:normAutofit fontScale="90000"/>
          </a:bodyPr>
          <a:lstStyle/>
          <a:p>
            <a:pPr lvl="0"/>
            <a:r>
              <a:rPr lang="es-EC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BONOS </a:t>
            </a:r>
            <a: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  <a:t>TRIBUTARIOS</a:t>
            </a:r>
            <a:b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3100" b="1" dirty="0">
                <a:latin typeface="Arial" panose="020B0604020202020204" pitchFamily="34" charset="0"/>
                <a:cs typeface="Arial" panose="020B0604020202020204" pitchFamily="34" charset="0"/>
              </a:rPr>
              <a:t>CERTIFICADO DE ABONO TRIBUTARIO (CAT´s)</a:t>
            </a: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899592" y="1546303"/>
            <a:ext cx="8137487" cy="5166290"/>
            <a:chOff x="1078931" y="1489357"/>
            <a:chExt cx="7537246" cy="5166290"/>
          </a:xfrm>
        </p:grpSpPr>
        <p:sp>
          <p:nvSpPr>
            <p:cNvPr id="6" name="5 Forma libre"/>
            <p:cNvSpPr/>
            <p:nvPr/>
          </p:nvSpPr>
          <p:spPr>
            <a:xfrm rot="2411654">
              <a:off x="2776033" y="4923931"/>
              <a:ext cx="794528" cy="50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5312"/>
                  </a:moveTo>
                  <a:lnTo>
                    <a:pt x="794528" y="2531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Forma libre"/>
            <p:cNvSpPr/>
            <p:nvPr/>
          </p:nvSpPr>
          <p:spPr>
            <a:xfrm>
              <a:off x="3029516" y="3899855"/>
              <a:ext cx="851017" cy="50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5312"/>
                  </a:moveTo>
                  <a:lnTo>
                    <a:pt x="851017" y="2531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Forma libre"/>
            <p:cNvSpPr/>
            <p:nvPr/>
          </p:nvSpPr>
          <p:spPr>
            <a:xfrm rot="19037666">
              <a:off x="2707534" y="2922207"/>
              <a:ext cx="765324" cy="50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5312"/>
                  </a:moveTo>
                  <a:lnTo>
                    <a:pt x="765324" y="25312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Elipse"/>
            <p:cNvSpPr/>
            <p:nvPr/>
          </p:nvSpPr>
          <p:spPr>
            <a:xfrm>
              <a:off x="1078931" y="2767217"/>
              <a:ext cx="1809966" cy="2430269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9 Forma libre"/>
            <p:cNvSpPr/>
            <p:nvPr/>
          </p:nvSpPr>
          <p:spPr>
            <a:xfrm>
              <a:off x="3387295" y="1489357"/>
              <a:ext cx="2760570" cy="1366280"/>
            </a:xfrm>
            <a:custGeom>
              <a:avLst/>
              <a:gdLst>
                <a:gd name="connsiteX0" fmla="*/ 0 w 1458162"/>
                <a:gd name="connsiteY0" fmla="*/ 729081 h 1458162"/>
                <a:gd name="connsiteX1" fmla="*/ 729081 w 1458162"/>
                <a:gd name="connsiteY1" fmla="*/ 0 h 1458162"/>
                <a:gd name="connsiteX2" fmla="*/ 1458162 w 1458162"/>
                <a:gd name="connsiteY2" fmla="*/ 729081 h 1458162"/>
                <a:gd name="connsiteX3" fmla="*/ 729081 w 1458162"/>
                <a:gd name="connsiteY3" fmla="*/ 1458162 h 1458162"/>
                <a:gd name="connsiteX4" fmla="*/ 0 w 1458162"/>
                <a:gd name="connsiteY4" fmla="*/ 729081 h 145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62" h="1458162">
                  <a:moveTo>
                    <a:pt x="0" y="729081"/>
                  </a:moveTo>
                  <a:cubicBezTo>
                    <a:pt x="0" y="326421"/>
                    <a:pt x="326421" y="0"/>
                    <a:pt x="729081" y="0"/>
                  </a:cubicBezTo>
                  <a:cubicBezTo>
                    <a:pt x="1131741" y="0"/>
                    <a:pt x="1458162" y="326421"/>
                    <a:pt x="1458162" y="729081"/>
                  </a:cubicBezTo>
                  <a:cubicBezTo>
                    <a:pt x="1458162" y="1131741"/>
                    <a:pt x="1131741" y="1458162"/>
                    <a:pt x="729081" y="1458162"/>
                  </a:cubicBezTo>
                  <a:cubicBezTo>
                    <a:pt x="326421" y="1458162"/>
                    <a:pt x="0" y="1131741"/>
                    <a:pt x="0" y="729081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23703" tIns="223703" rIns="223703" bIns="22370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Reactivó la concesión de CAT´s, a través de SENAE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6428935" y="1494120"/>
              <a:ext cx="2187242" cy="1458162"/>
            </a:xfrm>
            <a:custGeom>
              <a:avLst/>
              <a:gdLst>
                <a:gd name="connsiteX0" fmla="*/ 0 w 2187242"/>
                <a:gd name="connsiteY0" fmla="*/ 0 h 1458162"/>
                <a:gd name="connsiteX1" fmla="*/ 2187242 w 2187242"/>
                <a:gd name="connsiteY1" fmla="*/ 0 h 1458162"/>
                <a:gd name="connsiteX2" fmla="*/ 2187242 w 2187242"/>
                <a:gd name="connsiteY2" fmla="*/ 1458162 h 1458162"/>
                <a:gd name="connsiteX3" fmla="*/ 0 w 2187242"/>
                <a:gd name="connsiteY3" fmla="*/ 1458162 h 1458162"/>
                <a:gd name="connsiteX4" fmla="*/ 0 w 2187242"/>
                <a:gd name="connsiteY4" fmla="*/ 0 h 145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242" h="1458162">
                  <a:moveTo>
                    <a:pt x="0" y="0"/>
                  </a:moveTo>
                  <a:lnTo>
                    <a:pt x="2187242" y="0"/>
                  </a:lnTo>
                  <a:lnTo>
                    <a:pt x="2187242" y="1458162"/>
                  </a:lnTo>
                  <a:lnTo>
                    <a:pt x="0" y="14581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20/</a:t>
              </a:r>
              <a:r>
                <a:rPr lang="es-EC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sep</a:t>
              </a: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/ 2013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3455023" y="3444061"/>
              <a:ext cx="2692843" cy="1210187"/>
            </a:xfrm>
            <a:custGeom>
              <a:avLst/>
              <a:gdLst>
                <a:gd name="connsiteX0" fmla="*/ 0 w 1458162"/>
                <a:gd name="connsiteY0" fmla="*/ 729081 h 1458162"/>
                <a:gd name="connsiteX1" fmla="*/ 729081 w 1458162"/>
                <a:gd name="connsiteY1" fmla="*/ 0 h 1458162"/>
                <a:gd name="connsiteX2" fmla="*/ 1458162 w 1458162"/>
                <a:gd name="connsiteY2" fmla="*/ 729081 h 1458162"/>
                <a:gd name="connsiteX3" fmla="*/ 729081 w 1458162"/>
                <a:gd name="connsiteY3" fmla="*/ 1458162 h 1458162"/>
                <a:gd name="connsiteX4" fmla="*/ 0 w 1458162"/>
                <a:gd name="connsiteY4" fmla="*/ 729081 h 145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62" h="1458162">
                  <a:moveTo>
                    <a:pt x="0" y="729081"/>
                  </a:moveTo>
                  <a:cubicBezTo>
                    <a:pt x="0" y="326421"/>
                    <a:pt x="326421" y="0"/>
                    <a:pt x="729081" y="0"/>
                  </a:cubicBezTo>
                  <a:cubicBezTo>
                    <a:pt x="1131741" y="0"/>
                    <a:pt x="1458162" y="326421"/>
                    <a:pt x="1458162" y="729081"/>
                  </a:cubicBezTo>
                  <a:cubicBezTo>
                    <a:pt x="1458162" y="1131741"/>
                    <a:pt x="1131741" y="1458162"/>
                    <a:pt x="729081" y="1458162"/>
                  </a:cubicBezTo>
                  <a:cubicBezTo>
                    <a:pt x="326421" y="1458162"/>
                    <a:pt x="0" y="1131741"/>
                    <a:pt x="0" y="729081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23703" tIns="223703" rIns="223703" bIns="22370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Beneficiarios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3173298" y="5197485"/>
              <a:ext cx="2924276" cy="1209919"/>
            </a:xfrm>
            <a:custGeom>
              <a:avLst/>
              <a:gdLst>
                <a:gd name="connsiteX0" fmla="*/ 0 w 2141267"/>
                <a:gd name="connsiteY0" fmla="*/ 729081 h 1458162"/>
                <a:gd name="connsiteX1" fmla="*/ 1070634 w 2141267"/>
                <a:gd name="connsiteY1" fmla="*/ 0 h 1458162"/>
                <a:gd name="connsiteX2" fmla="*/ 2141268 w 2141267"/>
                <a:gd name="connsiteY2" fmla="*/ 729081 h 1458162"/>
                <a:gd name="connsiteX3" fmla="*/ 1070634 w 2141267"/>
                <a:gd name="connsiteY3" fmla="*/ 1458162 h 1458162"/>
                <a:gd name="connsiteX4" fmla="*/ 0 w 2141267"/>
                <a:gd name="connsiteY4" fmla="*/ 729081 h 145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1267" h="1458162">
                  <a:moveTo>
                    <a:pt x="0" y="729081"/>
                  </a:moveTo>
                  <a:cubicBezTo>
                    <a:pt x="0" y="326421"/>
                    <a:pt x="479339" y="0"/>
                    <a:pt x="1070634" y="0"/>
                  </a:cubicBezTo>
                  <a:cubicBezTo>
                    <a:pt x="1661929" y="0"/>
                    <a:pt x="2141268" y="326421"/>
                    <a:pt x="2141268" y="729081"/>
                  </a:cubicBezTo>
                  <a:cubicBezTo>
                    <a:pt x="2141268" y="1131741"/>
                    <a:pt x="1661929" y="1458162"/>
                    <a:pt x="1070634" y="1458162"/>
                  </a:cubicBezTo>
                  <a:cubicBezTo>
                    <a:pt x="479339" y="1458162"/>
                    <a:pt x="0" y="1131741"/>
                    <a:pt x="0" y="729081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23741" tIns="223703" rIns="323741" bIns="22370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Procedimiento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6263120" y="5197485"/>
              <a:ext cx="2353057" cy="1458162"/>
            </a:xfrm>
            <a:custGeom>
              <a:avLst/>
              <a:gdLst>
                <a:gd name="connsiteX0" fmla="*/ 0 w 3211900"/>
                <a:gd name="connsiteY0" fmla="*/ 0 h 1458162"/>
                <a:gd name="connsiteX1" fmla="*/ 3211900 w 3211900"/>
                <a:gd name="connsiteY1" fmla="*/ 0 h 1458162"/>
                <a:gd name="connsiteX2" fmla="*/ 3211900 w 3211900"/>
                <a:gd name="connsiteY2" fmla="*/ 1458162 h 1458162"/>
                <a:gd name="connsiteX3" fmla="*/ 0 w 3211900"/>
                <a:gd name="connsiteY3" fmla="*/ 1458162 h 1458162"/>
                <a:gd name="connsiteX4" fmla="*/ 0 w 3211900"/>
                <a:gd name="connsiteY4" fmla="*/ 0 h 145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1900" h="1458162">
                  <a:moveTo>
                    <a:pt x="0" y="0"/>
                  </a:moveTo>
                  <a:lnTo>
                    <a:pt x="3211900" y="0"/>
                  </a:lnTo>
                  <a:lnTo>
                    <a:pt x="3211900" y="1458162"/>
                  </a:lnTo>
                  <a:lnTo>
                    <a:pt x="0" y="14581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Ley  y Reglamento a la Ley de Abono Tributario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Artículo 8 y 9</a:t>
              </a:r>
              <a:endParaRPr lang="es-EC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15 Forma libre"/>
          <p:cNvSpPr/>
          <p:nvPr/>
        </p:nvSpPr>
        <p:spPr>
          <a:xfrm>
            <a:off x="6532681" y="3303269"/>
            <a:ext cx="2504398" cy="1458162"/>
          </a:xfrm>
          <a:custGeom>
            <a:avLst/>
            <a:gdLst>
              <a:gd name="connsiteX0" fmla="*/ 0 w 2187242"/>
              <a:gd name="connsiteY0" fmla="*/ 0 h 1458162"/>
              <a:gd name="connsiteX1" fmla="*/ 2187242 w 2187242"/>
              <a:gd name="connsiteY1" fmla="*/ 0 h 1458162"/>
              <a:gd name="connsiteX2" fmla="*/ 2187242 w 2187242"/>
              <a:gd name="connsiteY2" fmla="*/ 1458162 h 1458162"/>
              <a:gd name="connsiteX3" fmla="*/ 0 w 2187242"/>
              <a:gd name="connsiteY3" fmla="*/ 1458162 h 1458162"/>
              <a:gd name="connsiteX4" fmla="*/ 0 w 2187242"/>
              <a:gd name="connsiteY4" fmla="*/ 0 h 145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242" h="1458162">
                <a:moveTo>
                  <a:pt x="0" y="0"/>
                </a:moveTo>
                <a:lnTo>
                  <a:pt x="2187242" y="0"/>
                </a:lnTo>
                <a:lnTo>
                  <a:pt x="2187242" y="1458162"/>
                </a:lnTo>
                <a:lnTo>
                  <a:pt x="0" y="14581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 105 COMEX</a:t>
            </a:r>
            <a:endParaRPr lang="es-EC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676</TotalTime>
  <Words>1283</Words>
  <Application>Microsoft Office PowerPoint</Application>
  <PresentationFormat>Presentación en pantalla (4:3)</PresentationFormat>
  <Paragraphs>392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PLANTEAMIENTO DEL PROBLEMA</vt:lpstr>
      <vt:lpstr>Presentación de PowerPoint</vt:lpstr>
      <vt:lpstr>Presentación de PowerPoint</vt:lpstr>
      <vt:lpstr>Presentación de PowerPoint</vt:lpstr>
      <vt:lpstr>Presentación de PowerPoint</vt:lpstr>
      <vt:lpstr>BONOS TRIBUTARIOS CERTIFICADO DE ABONO TRIBUTARIO (CAT´s) </vt:lpstr>
      <vt:lpstr>Generación del Certificado de Abono Tributario</vt:lpstr>
      <vt:lpstr>BONOS TRIBUTARIOS CERTIFICADO DE ABONO TRIBUTARIO (CAT´s)</vt:lpstr>
      <vt:lpstr>Presentación de PowerPoint</vt:lpstr>
      <vt:lpstr>BONOS TRIBUTARIOS</vt:lpstr>
      <vt:lpstr>VARIABLES COMERCIALES  EXPORTACIONES (VENTAS) A EEUU  PERÍODO 2012-2015</vt:lpstr>
      <vt:lpstr>Presentación de PowerPoint</vt:lpstr>
      <vt:lpstr>Presentación de PowerPoint</vt:lpstr>
      <vt:lpstr>PORCENTAJE DE PARTICIPACIÓN EN EL MERCADO </vt:lpstr>
      <vt:lpstr> PORCENTAJE DE PARTICIPACIÓN EN EL MERCADO (ROSAS) EN EEUU USD FOB </vt:lpstr>
      <vt:lpstr>PORCENTAJE DE PARTICIPACIÓN EN EL MERCADO DE LA PARTIDA 0603.11.00.00 ROSAS EN EEUU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PONDERACIÓN</vt:lpstr>
      <vt:lpstr>CONCLUSIONES</vt:lpstr>
      <vt:lpstr>CONCLUSIONES</vt:lpstr>
      <vt:lpstr>CONCLUSIONES</vt:lpstr>
      <vt:lpstr>CONCLUSIONES</vt:lpstr>
      <vt:lpstr>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52</cp:revision>
  <dcterms:created xsi:type="dcterms:W3CDTF">2016-11-28T18:42:29Z</dcterms:created>
  <dcterms:modified xsi:type="dcterms:W3CDTF">2016-11-30T18:25:18Z</dcterms:modified>
</cp:coreProperties>
</file>